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60" r:id="rId6"/>
  </p:sldMasterIdLst>
  <p:notesMasterIdLst>
    <p:notesMasterId r:id="rId38"/>
  </p:notesMasterIdLst>
  <p:handoutMasterIdLst>
    <p:handoutMasterId r:id="rId39"/>
  </p:handoutMasterIdLst>
  <p:sldIdLst>
    <p:sldId id="336" r:id="rId7"/>
    <p:sldId id="390" r:id="rId8"/>
    <p:sldId id="371" r:id="rId9"/>
    <p:sldId id="384" r:id="rId10"/>
    <p:sldId id="385" r:id="rId11"/>
    <p:sldId id="386" r:id="rId12"/>
    <p:sldId id="391" r:id="rId13"/>
    <p:sldId id="375" r:id="rId14"/>
    <p:sldId id="374" r:id="rId15"/>
    <p:sldId id="388" r:id="rId16"/>
    <p:sldId id="389" r:id="rId17"/>
    <p:sldId id="387" r:id="rId18"/>
    <p:sldId id="327" r:id="rId19"/>
    <p:sldId id="392" r:id="rId20"/>
    <p:sldId id="378" r:id="rId21"/>
    <p:sldId id="379" r:id="rId22"/>
    <p:sldId id="380" r:id="rId23"/>
    <p:sldId id="394" r:id="rId24"/>
    <p:sldId id="397" r:id="rId25"/>
    <p:sldId id="278" r:id="rId26"/>
    <p:sldId id="314" r:id="rId27"/>
    <p:sldId id="357" r:id="rId28"/>
    <p:sldId id="303" r:id="rId29"/>
    <p:sldId id="398" r:id="rId30"/>
    <p:sldId id="372" r:id="rId31"/>
    <p:sldId id="359" r:id="rId32"/>
    <p:sldId id="344" r:id="rId33"/>
    <p:sldId id="369" r:id="rId34"/>
    <p:sldId id="335" r:id="rId35"/>
    <p:sldId id="349" r:id="rId36"/>
    <p:sldId id="399" r:id="rId3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000000"/>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2819" autoAdjust="0"/>
  </p:normalViewPr>
  <p:slideViewPr>
    <p:cSldViewPr>
      <p:cViewPr varScale="1">
        <p:scale>
          <a:sx n="71" d="100"/>
          <a:sy n="71" d="100"/>
        </p:scale>
        <p:origin x="129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738"/>
    </p:cViewPr>
  </p:sorterViewPr>
  <p:notesViewPr>
    <p:cSldViewPr>
      <p:cViewPr varScale="1">
        <p:scale>
          <a:sx n="49" d="100"/>
          <a:sy n="49" d="100"/>
        </p:scale>
        <p:origin x="-2916"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5129199074631914E-2"/>
          <c:y val="7.7227412625293215E-2"/>
          <c:w val="0.90981881608985804"/>
          <c:h val="0.59372464409075532"/>
        </c:manualLayout>
      </c:layout>
      <c:barChart>
        <c:barDir val="col"/>
        <c:grouping val="clustered"/>
        <c:varyColors val="0"/>
        <c:ser>
          <c:idx val="0"/>
          <c:order val="0"/>
          <c:tx>
            <c:strRef>
              <c:f>'平成29年度実績（府域グラフ作成用2) '!$H$98</c:f>
              <c:strCache>
                <c:ptCount val="1"/>
                <c:pt idx="0">
                  <c:v>公立病院</c:v>
                </c:pt>
              </c:strCache>
            </c:strRef>
          </c:tx>
          <c:spPr>
            <a:solidFill>
              <a:schemeClr val="accent4">
                <a:shade val="5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'!$H$99:$H$116</c:f>
              <c:numCache>
                <c:formatCode>General</c:formatCode>
                <c:ptCount val="18"/>
                <c:pt idx="0">
                  <c:v>1694</c:v>
                </c:pt>
                <c:pt idx="1">
                  <c:v>1215</c:v>
                </c:pt>
                <c:pt idx="3">
                  <c:v>765</c:v>
                </c:pt>
                <c:pt idx="4">
                  <c:v>664</c:v>
                </c:pt>
                <c:pt idx="13">
                  <c:v>115</c:v>
                </c:pt>
              </c:numCache>
            </c:numRef>
          </c:val>
          <c:extLst>
            <c:ext xmlns:c16="http://schemas.microsoft.com/office/drawing/2014/chart" uri="{C3380CC4-5D6E-409C-BE32-E72D297353CC}">
              <c16:uniqueId val="{00000000-1BF7-48BF-807F-53C14C158132}"/>
            </c:ext>
          </c:extLst>
        </c:ser>
        <c:ser>
          <c:idx val="1"/>
          <c:order val="1"/>
          <c:tx>
            <c:strRef>
              <c:f>'平成29年度実績（府域グラフ作成用2) '!$I$98</c:f>
              <c:strCache>
                <c:ptCount val="1"/>
                <c:pt idx="0">
                  <c:v>公的病院１</c:v>
                </c:pt>
              </c:strCache>
            </c:strRef>
          </c:tx>
          <c:spPr>
            <a:solidFill>
              <a:schemeClr val="accent4">
                <a:shade val="7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'!$I$99:$I$116</c:f>
              <c:numCache>
                <c:formatCode>General</c:formatCode>
                <c:ptCount val="18"/>
              </c:numCache>
            </c:numRef>
          </c:val>
          <c:extLst>
            <c:ext xmlns:c16="http://schemas.microsoft.com/office/drawing/2014/chart" uri="{C3380CC4-5D6E-409C-BE32-E72D297353CC}">
              <c16:uniqueId val="{00000001-1BF7-48BF-807F-53C14C158132}"/>
            </c:ext>
          </c:extLst>
        </c:ser>
        <c:ser>
          <c:idx val="2"/>
          <c:order val="2"/>
          <c:tx>
            <c:strRef>
              <c:f>'平成29年度実績（府域グラフ作成用2) '!$J$98</c:f>
              <c:strCache>
                <c:ptCount val="1"/>
                <c:pt idx="0">
                  <c:v>公的病院２</c:v>
                </c:pt>
              </c:strCache>
            </c:strRef>
          </c:tx>
          <c:spPr>
            <a:solidFill>
              <a:schemeClr val="accent4">
                <a:shade val="9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'!$J$99:$J$116</c:f>
              <c:numCache>
                <c:formatCode>General</c:formatCode>
                <c:ptCount val="18"/>
              </c:numCache>
            </c:numRef>
          </c:val>
          <c:extLst>
            <c:ext xmlns:c16="http://schemas.microsoft.com/office/drawing/2014/chart" uri="{C3380CC4-5D6E-409C-BE32-E72D297353CC}">
              <c16:uniqueId val="{00000002-1BF7-48BF-807F-53C14C158132}"/>
            </c:ext>
          </c:extLst>
        </c:ser>
        <c:ser>
          <c:idx val="3"/>
          <c:order val="3"/>
          <c:tx>
            <c:strRef>
              <c:f>'平成29年度実績（府域グラフ作成用2) '!$K$98</c:f>
              <c:strCache>
                <c:ptCount val="1"/>
                <c:pt idx="0">
                  <c:v>民間等病院</c:v>
                </c:pt>
              </c:strCache>
            </c:strRef>
          </c:tx>
          <c:spPr>
            <a:solidFill>
              <a:schemeClr val="accent4">
                <a:tint val="9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'!$K$99:$K$116</c:f>
              <c:numCache>
                <c:formatCode>General</c:formatCode>
                <c:ptCount val="18"/>
                <c:pt idx="2">
                  <c:v>1100</c:v>
                </c:pt>
                <c:pt idx="9">
                  <c:v>238</c:v>
                </c:pt>
                <c:pt idx="15">
                  <c:v>80</c:v>
                </c:pt>
              </c:numCache>
            </c:numRef>
          </c:val>
          <c:extLst>
            <c:ext xmlns:c16="http://schemas.microsoft.com/office/drawing/2014/chart" uri="{C3380CC4-5D6E-409C-BE32-E72D297353CC}">
              <c16:uniqueId val="{00000003-1BF7-48BF-807F-53C14C158132}"/>
            </c:ext>
          </c:extLst>
        </c:ser>
        <c:ser>
          <c:idx val="4"/>
          <c:order val="4"/>
          <c:tx>
            <c:strRef>
              <c:f>'平成29年度実績（府域グラフ作成用2) '!$L$98</c:f>
              <c:strCache>
                <c:ptCount val="1"/>
                <c:pt idx="0">
                  <c:v>診療所</c:v>
                </c:pt>
              </c:strCache>
            </c:strRef>
          </c:tx>
          <c:spPr>
            <a:solidFill>
              <a:schemeClr val="accent4">
                <a:tint val="7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'!$L$99:$L$116</c:f>
              <c:numCache>
                <c:formatCode>General</c:formatCode>
                <c:ptCount val="18"/>
                <c:pt idx="5">
                  <c:v>645</c:v>
                </c:pt>
                <c:pt idx="6">
                  <c:v>375</c:v>
                </c:pt>
                <c:pt idx="7">
                  <c:v>240</c:v>
                </c:pt>
                <c:pt idx="8">
                  <c:v>239</c:v>
                </c:pt>
                <c:pt idx="10">
                  <c:v>234</c:v>
                </c:pt>
                <c:pt idx="11">
                  <c:v>182</c:v>
                </c:pt>
                <c:pt idx="14">
                  <c:v>106</c:v>
                </c:pt>
              </c:numCache>
            </c:numRef>
          </c:val>
          <c:extLst>
            <c:ext xmlns:c16="http://schemas.microsoft.com/office/drawing/2014/chart" uri="{C3380CC4-5D6E-409C-BE32-E72D297353CC}">
              <c16:uniqueId val="{00000004-1BF7-48BF-807F-53C14C158132}"/>
            </c:ext>
          </c:extLst>
        </c:ser>
        <c:ser>
          <c:idx val="5"/>
          <c:order val="5"/>
          <c:tx>
            <c:strRef>
              <c:f>'平成29年度実績（府域グラフ作成用2) '!$M$98</c:f>
              <c:strCache>
                <c:ptCount val="1"/>
                <c:pt idx="0">
                  <c:v>助産所</c:v>
                </c:pt>
              </c:strCache>
            </c:strRef>
          </c:tx>
          <c:spPr>
            <a:solidFill>
              <a:schemeClr val="accent4">
                <a:tint val="5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'!$M$99:$M$116</c:f>
              <c:numCache>
                <c:formatCode>General</c:formatCode>
                <c:ptCount val="18"/>
                <c:pt idx="12">
                  <c:v>116</c:v>
                </c:pt>
                <c:pt idx="16">
                  <c:v>68</c:v>
                </c:pt>
                <c:pt idx="17">
                  <c:v>7</c:v>
                </c:pt>
              </c:numCache>
            </c:numRef>
          </c:val>
          <c:extLst>
            <c:ext xmlns:c16="http://schemas.microsoft.com/office/drawing/2014/chart" uri="{C3380CC4-5D6E-409C-BE32-E72D297353CC}">
              <c16:uniqueId val="{00000005-1BF7-48BF-807F-53C14C158132}"/>
            </c:ext>
          </c:extLst>
        </c:ser>
        <c:dLbls>
          <c:showLegendKey val="0"/>
          <c:showVal val="0"/>
          <c:showCatName val="0"/>
          <c:showSerName val="0"/>
          <c:showPercent val="0"/>
          <c:showBubbleSize val="0"/>
        </c:dLbls>
        <c:gapWidth val="250"/>
        <c:overlap val="100"/>
        <c:axId val="592095704"/>
        <c:axId val="592096880"/>
      </c:barChart>
      <c:catAx>
        <c:axId val="592095704"/>
        <c:scaling>
          <c:orientation val="minMax"/>
        </c:scaling>
        <c:delete val="1"/>
        <c:axPos val="b"/>
        <c:numFmt formatCode="General" sourceLinked="0"/>
        <c:majorTickMark val="none"/>
        <c:minorTickMark val="none"/>
        <c:tickLblPos val="nextTo"/>
        <c:crossAx val="592096880"/>
        <c:crosses val="autoZero"/>
        <c:auto val="1"/>
        <c:lblAlgn val="ctr"/>
        <c:lblOffset val="100"/>
        <c:noMultiLvlLbl val="0"/>
      </c:catAx>
      <c:valAx>
        <c:axId val="59209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92095704"/>
        <c:crosses val="autoZero"/>
        <c:crossBetween val="between"/>
      </c:valAx>
      <c:spPr>
        <a:noFill/>
        <a:ln>
          <a:noFill/>
        </a:ln>
        <a:effectLst/>
      </c:spPr>
    </c:plotArea>
    <c:legend>
      <c:legendPos val="b"/>
      <c:layout>
        <c:manualLayout>
          <c:xMode val="edge"/>
          <c:yMode val="edge"/>
          <c:x val="0.21779913859408229"/>
          <c:y val="0.95720444326332565"/>
          <c:w val="0.60804538006480846"/>
          <c:h val="4.279555673667424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入院基本料【大阪府】!$B$100:$B$107</c:f>
              <c:strCache>
                <c:ptCount val="8"/>
                <c:pt idx="0">
                  <c:v>小児入院医療管理料</c:v>
                </c:pt>
                <c:pt idx="1">
                  <c:v>特定機能病院一般病棟入院基本料等</c:v>
                </c:pt>
                <c:pt idx="2">
                  <c:v>障害者施設等・特殊疾患病棟</c:v>
                </c:pt>
                <c:pt idx="3">
                  <c:v>急性期一般入院料１（7対1）</c:v>
                </c:pt>
                <c:pt idx="4">
                  <c:v>地域一般入院料１・２（13対1）</c:v>
                </c:pt>
                <c:pt idx="5">
                  <c:v>地域一般入院料３・一般病棟特別入院基本料（15対1）</c:v>
                </c:pt>
                <c:pt idx="6">
                  <c:v>療養病棟入院料</c:v>
                </c:pt>
                <c:pt idx="7">
                  <c:v>介護療養病床</c:v>
                </c:pt>
              </c:strCache>
            </c:strRef>
          </c:cat>
          <c:val>
            <c:numRef>
              <c:f>入院基本料【大阪府】!$C$100:$C$107</c:f>
              <c:numCache>
                <c:formatCode>#,##0;"▲ "#,##0</c:formatCode>
                <c:ptCount val="8"/>
                <c:pt idx="0">
                  <c:v>-68</c:v>
                </c:pt>
                <c:pt idx="1">
                  <c:v>-127</c:v>
                </c:pt>
                <c:pt idx="2">
                  <c:v>-152</c:v>
                </c:pt>
                <c:pt idx="3">
                  <c:v>-317</c:v>
                </c:pt>
                <c:pt idx="4">
                  <c:v>-371</c:v>
                </c:pt>
                <c:pt idx="5">
                  <c:v>-589</c:v>
                </c:pt>
                <c:pt idx="6">
                  <c:v>-706</c:v>
                </c:pt>
                <c:pt idx="7">
                  <c:v>-891</c:v>
                </c:pt>
              </c:numCache>
            </c:numRef>
          </c:val>
          <c:extLst>
            <c:ext xmlns:c16="http://schemas.microsoft.com/office/drawing/2014/chart" uri="{C3380CC4-5D6E-409C-BE32-E72D297353CC}">
              <c16:uniqueId val="{00000000-724D-4902-8E5F-5F56C1806AB3}"/>
            </c:ext>
          </c:extLst>
        </c:ser>
        <c:dLbls>
          <c:showLegendKey val="0"/>
          <c:showVal val="0"/>
          <c:showCatName val="0"/>
          <c:showSerName val="0"/>
          <c:showPercent val="0"/>
          <c:showBubbleSize val="0"/>
        </c:dLbls>
        <c:gapWidth val="182"/>
        <c:axId val="1837507023"/>
        <c:axId val="1837512847"/>
      </c:barChart>
      <c:catAx>
        <c:axId val="1837507023"/>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1837512847"/>
        <c:crosses val="autoZero"/>
        <c:auto val="1"/>
        <c:lblAlgn val="ctr"/>
        <c:lblOffset val="100"/>
        <c:noMultiLvlLbl val="0"/>
      </c:catAx>
      <c:valAx>
        <c:axId val="1837512847"/>
        <c:scaling>
          <c:orientation val="minMax"/>
        </c:scaling>
        <c:delete val="0"/>
        <c:axPos val="b"/>
        <c:numFmt formatCode="#,##0;&quot;▲ &quot;#,##0"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1837507023"/>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入院基本料【大阪府】!$B$93:$B$99</c:f>
              <c:strCache>
                <c:ptCount val="7"/>
                <c:pt idx="0">
                  <c:v>地域包括ケア病棟入院料・入院医療管理料</c:v>
                </c:pt>
                <c:pt idx="1">
                  <c:v>回復期リハビリテーション病棟入院料</c:v>
                </c:pt>
                <c:pt idx="2">
                  <c:v>救命救急入院料・特定集中治療室管理料等</c:v>
                </c:pt>
                <c:pt idx="3">
                  <c:v>急性期一般入院料２～７（10対1）</c:v>
                </c:pt>
                <c:pt idx="4">
                  <c:v>特定一般病棟入院料</c:v>
                </c:pt>
                <c:pt idx="5">
                  <c:v>緩和ケア病棟入院料</c:v>
                </c:pt>
                <c:pt idx="6">
                  <c:v>周産期・新生児・小児集中治療室管理料等</c:v>
                </c:pt>
              </c:strCache>
            </c:strRef>
          </c:cat>
          <c:val>
            <c:numRef>
              <c:f>入院基本料【大阪府】!$C$93:$C$99</c:f>
              <c:numCache>
                <c:formatCode>#,##0;"▲ "#,##0</c:formatCode>
                <c:ptCount val="7"/>
                <c:pt idx="0">
                  <c:v>1058</c:v>
                </c:pt>
                <c:pt idx="1">
                  <c:v>716</c:v>
                </c:pt>
                <c:pt idx="2">
                  <c:v>181</c:v>
                </c:pt>
                <c:pt idx="3">
                  <c:v>142</c:v>
                </c:pt>
                <c:pt idx="4">
                  <c:v>114</c:v>
                </c:pt>
                <c:pt idx="5">
                  <c:v>95</c:v>
                </c:pt>
                <c:pt idx="6">
                  <c:v>65</c:v>
                </c:pt>
              </c:numCache>
            </c:numRef>
          </c:val>
          <c:extLst>
            <c:ext xmlns:c16="http://schemas.microsoft.com/office/drawing/2014/chart" uri="{C3380CC4-5D6E-409C-BE32-E72D297353CC}">
              <c16:uniqueId val="{00000000-EF69-45B2-8E37-60B60778D691}"/>
            </c:ext>
          </c:extLst>
        </c:ser>
        <c:dLbls>
          <c:showLegendKey val="0"/>
          <c:showVal val="0"/>
          <c:showCatName val="0"/>
          <c:showSerName val="0"/>
          <c:showPercent val="0"/>
          <c:showBubbleSize val="0"/>
        </c:dLbls>
        <c:gapWidth val="182"/>
        <c:axId val="202252640"/>
        <c:axId val="202240576"/>
      </c:barChart>
      <c:catAx>
        <c:axId val="202252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2240576"/>
        <c:crosses val="autoZero"/>
        <c:auto val="1"/>
        <c:lblAlgn val="ctr"/>
        <c:lblOffset val="100"/>
        <c:noMultiLvlLbl val="0"/>
      </c:catAx>
      <c:valAx>
        <c:axId val="202240576"/>
        <c:scaling>
          <c:orientation val="minMax"/>
        </c:scaling>
        <c:delete val="0"/>
        <c:axPos val="t"/>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22526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0.1675</cdr:x>
      <cdr:y>0</cdr:y>
    </cdr:from>
    <cdr:to>
      <cdr:x>0.78415</cdr:x>
      <cdr:y>0.09112</cdr:y>
    </cdr:to>
    <cdr:sp macro="" textlink="">
      <cdr:nvSpPr>
        <cdr:cNvPr id="2" name="テキスト ボックス 1"/>
        <cdr:cNvSpPr txBox="1"/>
      </cdr:nvSpPr>
      <cdr:spPr>
        <a:xfrm xmlns:a="http://schemas.openxmlformats.org/drawingml/2006/main">
          <a:off x="1378496" y="0"/>
          <a:ext cx="5074745" cy="4333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800" dirty="0">
              <a:latin typeface="Meiryo UI" panose="020B0604030504040204" pitchFamily="50" charset="-128"/>
              <a:ea typeface="Meiryo UI" panose="020B0604030504040204" pitchFamily="50" charset="-128"/>
            </a:rPr>
            <a:t>平成</a:t>
          </a:r>
          <a:r>
            <a:rPr lang="en-US" altLang="ja-JP" sz="1800" dirty="0">
              <a:latin typeface="Meiryo UI" panose="020B0604030504040204" pitchFamily="50" charset="-128"/>
              <a:ea typeface="Meiryo UI" panose="020B0604030504040204" pitchFamily="50" charset="-128"/>
            </a:rPr>
            <a:t>29</a:t>
          </a:r>
          <a:r>
            <a:rPr lang="ja-JP" altLang="en-US" sz="1800" dirty="0">
              <a:latin typeface="Meiryo UI" panose="020B0604030504040204" pitchFamily="50" charset="-128"/>
              <a:ea typeface="Meiryo UI" panose="020B0604030504040204" pitchFamily="50" charset="-128"/>
            </a:rPr>
            <a:t>年度分娩実績一覧（○○二次医療圏）</a:t>
          </a:r>
        </a:p>
      </cdr:txBody>
    </cdr:sp>
  </cdr:relSizeAnchor>
  <cdr:relSizeAnchor xmlns:cdr="http://schemas.openxmlformats.org/drawingml/2006/chartDrawing">
    <cdr:from>
      <cdr:x>0.53097</cdr:x>
      <cdr:y>0.13812</cdr:y>
    </cdr:from>
    <cdr:to>
      <cdr:x>0.95977</cdr:x>
      <cdr:y>0.50043</cdr:y>
    </cdr:to>
    <cdr:sp macro="" textlink="">
      <cdr:nvSpPr>
        <cdr:cNvPr id="7" name="テキスト ボックス 1"/>
        <cdr:cNvSpPr txBox="1"/>
      </cdr:nvSpPr>
      <cdr:spPr>
        <a:xfrm xmlns:a="http://schemas.openxmlformats.org/drawingml/2006/main">
          <a:off x="4369660" y="702693"/>
          <a:ext cx="3528900" cy="1843314"/>
        </a:xfrm>
        <a:prstGeom xmlns:a="http://schemas.openxmlformats.org/drawingml/2006/main" prst="rect">
          <a:avLst/>
        </a:prstGeom>
        <a:solidFill xmlns:a="http://schemas.openxmlformats.org/drawingml/2006/main">
          <a:schemeClr val="bg1"/>
        </a:solidFill>
        <a:ln xmlns:a="http://schemas.openxmlformats.org/drawingml/2006/main" w="9525">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基本情報</a:t>
          </a:r>
          <a:endParaRPr lang="en-US" altLang="ja-JP" sz="1400" dirty="0">
            <a:latin typeface="Meiryo UI" panose="020B0604030504040204" pitchFamily="50" charset="-128"/>
            <a:ea typeface="Meiryo UI" panose="020B0604030504040204" pitchFamily="50" charset="-128"/>
          </a:endParaRPr>
        </a:p>
        <a:p xmlns:a="http://schemas.openxmlformats.org/drawingml/2006/main">
          <a:r>
            <a:rPr lang="ja-JP" altLang="en-US" sz="1400" dirty="0">
              <a:latin typeface="Meiryo UI" panose="020B0604030504040204" pitchFamily="50" charset="-128"/>
              <a:ea typeface="Meiryo UI" panose="020B0604030504040204" pitchFamily="50" charset="-128"/>
            </a:rPr>
            <a:t>　出生率</a:t>
          </a:r>
          <a:r>
            <a:rPr lang="en-US" altLang="ja-JP" sz="1400" dirty="0">
              <a:latin typeface="Meiryo UI" panose="020B0604030504040204" pitchFamily="50" charset="-128"/>
              <a:ea typeface="Meiryo UI" panose="020B0604030504040204" pitchFamily="50" charset="-128"/>
            </a:rPr>
            <a:t>(H28)</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7.2【</a:t>
          </a:r>
          <a:r>
            <a:rPr lang="ja-JP" altLang="en-US" sz="1400" dirty="0">
              <a:latin typeface="Meiryo UI" panose="020B0604030504040204" pitchFamily="50" charset="-128"/>
              <a:ea typeface="Meiryo UI" panose="020B0604030504040204" pitchFamily="50" charset="-128"/>
            </a:rPr>
            <a:t>人口千対</a:t>
          </a:r>
          <a:r>
            <a:rPr lang="en-US" altLang="ja-JP" sz="1400" dirty="0">
              <a:latin typeface="Meiryo UI" panose="020B0604030504040204" pitchFamily="50" charset="-128"/>
              <a:ea typeface="Meiryo UI" panose="020B0604030504040204" pitchFamily="50" charset="-128"/>
            </a:rPr>
            <a:t>】</a:t>
          </a:r>
        </a:p>
        <a:p xmlns:a="http://schemas.openxmlformats.org/drawingml/2006/main">
          <a:r>
            <a:rPr lang="ja-JP" altLang="en-US" sz="1400" dirty="0">
              <a:latin typeface="Meiryo UI" panose="020B0604030504040204" pitchFamily="50" charset="-128"/>
              <a:ea typeface="Meiryo UI" panose="020B0604030504040204" pitchFamily="50" charset="-128"/>
            </a:rPr>
            <a:t>　分娩件数（</a:t>
          </a:r>
          <a:r>
            <a:rPr lang="en-US" altLang="ja-JP" sz="1400" dirty="0">
              <a:latin typeface="Meiryo UI" panose="020B0604030504040204" pitchFamily="50" charset="-128"/>
              <a:ea typeface="Meiryo UI" panose="020B0604030504040204" pitchFamily="50" charset="-128"/>
            </a:rPr>
            <a:t>H29</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:8,083</a:t>
          </a:r>
          <a:r>
            <a:rPr lang="ja-JP" altLang="en-US" sz="1400" dirty="0">
              <a:latin typeface="Meiryo UI" panose="020B0604030504040204" pitchFamily="50" charset="-128"/>
              <a:ea typeface="Meiryo UI" panose="020B0604030504040204" pitchFamily="50" charset="-128"/>
            </a:rPr>
            <a:t>件</a:t>
          </a:r>
          <a:endParaRPr lang="en-US" altLang="ja-JP" sz="1400" dirty="0">
            <a:latin typeface="Meiryo UI" panose="020B0604030504040204" pitchFamily="50" charset="-128"/>
            <a:ea typeface="Meiryo UI" panose="020B0604030504040204" pitchFamily="50" charset="-128"/>
          </a:endParaRPr>
        </a:p>
        <a:p xmlns:a="http://schemas.openxmlformats.org/drawingml/2006/main">
          <a:r>
            <a:rPr lang="ja-JP" altLang="en-US" sz="1400" baseline="0" dirty="0">
              <a:latin typeface="Meiryo UI" panose="020B0604030504040204" pitchFamily="50" charset="-128"/>
              <a:ea typeface="Meiryo UI" panose="020B0604030504040204" pitchFamily="50" charset="-128"/>
            </a:rPr>
            <a:t> </a:t>
          </a:r>
          <a:r>
            <a:rPr lang="en-US" altLang="ja-JP" sz="1400" baseline="0" dirty="0">
              <a:latin typeface="Meiryo UI" panose="020B0604030504040204" pitchFamily="50" charset="-128"/>
              <a:ea typeface="Meiryo UI" panose="020B0604030504040204" pitchFamily="50" charset="-128"/>
            </a:rPr>
            <a:t> </a:t>
          </a:r>
          <a:r>
            <a:rPr lang="ja-JP" altLang="en-US" sz="1400" baseline="0" dirty="0">
              <a:latin typeface="Meiryo UI" panose="020B0604030504040204" pitchFamily="50" charset="-128"/>
              <a:ea typeface="Meiryo UI" panose="020B0604030504040204" pitchFamily="50" charset="-128"/>
            </a:rPr>
            <a:t>分娩取扱い医師数</a:t>
          </a:r>
          <a:r>
            <a:rPr lang="en-US" altLang="ja-JP" sz="1400" baseline="0" dirty="0">
              <a:latin typeface="Meiryo UI" panose="020B0604030504040204" pitchFamily="50" charset="-128"/>
              <a:ea typeface="Meiryo UI" panose="020B0604030504040204" pitchFamily="50" charset="-128"/>
            </a:rPr>
            <a:t>(H30)</a:t>
          </a:r>
          <a:r>
            <a:rPr lang="ja-JP" altLang="en-US" sz="1400" baseline="0" dirty="0">
              <a:latin typeface="Meiryo UI" panose="020B0604030504040204" pitchFamily="50" charset="-128"/>
              <a:ea typeface="Meiryo UI" panose="020B0604030504040204" pitchFamily="50" charset="-128"/>
            </a:rPr>
            <a:t>：</a:t>
          </a:r>
          <a:r>
            <a:rPr lang="en-US" altLang="ja-JP" sz="1400" baseline="0" dirty="0">
              <a:latin typeface="Meiryo UI" panose="020B0604030504040204" pitchFamily="50" charset="-128"/>
              <a:ea typeface="Meiryo UI" panose="020B0604030504040204" pitchFamily="50" charset="-128"/>
            </a:rPr>
            <a:t>82</a:t>
          </a:r>
          <a:r>
            <a:rPr lang="ja-JP" altLang="en-US" sz="1400" baseline="0" dirty="0">
              <a:latin typeface="Meiryo UI" panose="020B0604030504040204" pitchFamily="50" charset="-128"/>
              <a:ea typeface="Meiryo UI" panose="020B0604030504040204" pitchFamily="50" charset="-128"/>
            </a:rPr>
            <a:t>人</a:t>
          </a:r>
          <a:endParaRPr lang="en-US" altLang="ja-JP" sz="1400" baseline="0" dirty="0">
            <a:latin typeface="Meiryo UI" panose="020B0604030504040204" pitchFamily="50" charset="-128"/>
            <a:ea typeface="Meiryo UI" panose="020B0604030504040204" pitchFamily="50" charset="-128"/>
          </a:endParaRPr>
        </a:p>
        <a:p xmlns:a="http://schemas.openxmlformats.org/drawingml/2006/main">
          <a:r>
            <a:rPr lang="ja-JP" altLang="en-US" sz="1400" baseline="0" dirty="0">
              <a:latin typeface="Meiryo UI" panose="020B0604030504040204" pitchFamily="50" charset="-128"/>
              <a:ea typeface="Meiryo UI" panose="020B0604030504040204" pitchFamily="50" charset="-128"/>
            </a:rPr>
            <a:t>　産科病床数</a:t>
          </a:r>
          <a:r>
            <a:rPr lang="en-US" altLang="ja-JP" sz="1400" baseline="0" dirty="0">
              <a:latin typeface="Meiryo UI" panose="020B0604030504040204" pitchFamily="50" charset="-128"/>
              <a:ea typeface="Meiryo UI" panose="020B0604030504040204" pitchFamily="50" charset="-128"/>
            </a:rPr>
            <a:t>(R1)</a:t>
          </a:r>
          <a:r>
            <a:rPr lang="ja-JP" altLang="en-US" sz="1400" baseline="0" dirty="0">
              <a:latin typeface="Meiryo UI" panose="020B0604030504040204" pitchFamily="50" charset="-128"/>
              <a:ea typeface="Meiryo UI" panose="020B0604030504040204" pitchFamily="50" charset="-128"/>
            </a:rPr>
            <a:t>：</a:t>
          </a:r>
          <a:r>
            <a:rPr lang="en-US" altLang="ja-JP" sz="1400" baseline="0" dirty="0">
              <a:latin typeface="Meiryo UI" panose="020B0604030504040204" pitchFamily="50" charset="-128"/>
              <a:ea typeface="Meiryo UI" panose="020B0604030504040204" pitchFamily="50" charset="-128"/>
            </a:rPr>
            <a:t>344</a:t>
          </a:r>
          <a:r>
            <a:rPr lang="ja-JP" altLang="en-US" sz="1400" baseline="0" dirty="0">
              <a:latin typeface="Meiryo UI" panose="020B0604030504040204" pitchFamily="50" charset="-128"/>
              <a:ea typeface="Meiryo UI" panose="020B0604030504040204" pitchFamily="50" charset="-128"/>
            </a:rPr>
            <a:t>床</a:t>
          </a:r>
          <a:endParaRPr lang="en-US" altLang="ja-JP" sz="1400" baseline="0" dirty="0">
            <a:latin typeface="Meiryo UI" panose="020B0604030504040204" pitchFamily="50" charset="-128"/>
            <a:ea typeface="Meiryo UI" panose="020B0604030504040204" pitchFamily="50" charset="-128"/>
          </a:endParaRPr>
        </a:p>
        <a:p xmlns:a="http://schemas.openxmlformats.org/drawingml/2006/main">
          <a:r>
            <a:rPr lang="ja-JP" altLang="en-US" sz="1400" baseline="0" dirty="0">
              <a:latin typeface="Meiryo UI" panose="020B0604030504040204" pitchFamily="50" charset="-128"/>
              <a:ea typeface="Meiryo UI" panose="020B0604030504040204" pitchFamily="50" charset="-128"/>
            </a:rPr>
            <a:t>　分娩件数</a:t>
          </a:r>
          <a:r>
            <a:rPr lang="en-US" altLang="ja-JP" sz="1400" baseline="0" dirty="0">
              <a:latin typeface="Meiryo UI" panose="020B0604030504040204" pitchFamily="50" charset="-128"/>
              <a:ea typeface="Meiryo UI" panose="020B0604030504040204" pitchFamily="50" charset="-128"/>
            </a:rPr>
            <a:t>/</a:t>
          </a:r>
          <a:r>
            <a:rPr lang="ja-JP" altLang="en-US" sz="1400" baseline="0" dirty="0">
              <a:latin typeface="Meiryo UI" panose="020B0604030504040204" pitchFamily="50" charset="-128"/>
              <a:ea typeface="Meiryo UI" panose="020B0604030504040204" pitchFamily="50" charset="-128"/>
            </a:rPr>
            <a:t>分娩医師数：</a:t>
          </a:r>
          <a:r>
            <a:rPr lang="en-US" altLang="ja-JP" sz="1400" baseline="0" dirty="0">
              <a:latin typeface="Meiryo UI" panose="020B0604030504040204" pitchFamily="50" charset="-128"/>
              <a:ea typeface="Meiryo UI" panose="020B0604030504040204" pitchFamily="50" charset="-128"/>
            </a:rPr>
            <a:t>98.6</a:t>
          </a:r>
        </a:p>
        <a:p xmlns:a="http://schemas.openxmlformats.org/drawingml/2006/main">
          <a:r>
            <a:rPr lang="ja-JP" altLang="en-US" sz="1400" baseline="0" dirty="0">
              <a:latin typeface="Meiryo UI" panose="020B0604030504040204" pitchFamily="50" charset="-128"/>
              <a:ea typeface="Meiryo UI" panose="020B0604030504040204" pitchFamily="50" charset="-128"/>
            </a:rPr>
            <a:t>　分娩件数</a:t>
          </a:r>
          <a:r>
            <a:rPr lang="en-US" altLang="ja-JP" sz="1400" baseline="0" dirty="0">
              <a:latin typeface="Meiryo UI" panose="020B0604030504040204" pitchFamily="50" charset="-128"/>
              <a:ea typeface="Meiryo UI" panose="020B0604030504040204" pitchFamily="50" charset="-128"/>
            </a:rPr>
            <a:t>/</a:t>
          </a:r>
          <a:r>
            <a:rPr lang="ja-JP" altLang="en-US" sz="1400" baseline="0" dirty="0">
              <a:latin typeface="Meiryo UI" panose="020B0604030504040204" pitchFamily="50" charset="-128"/>
              <a:ea typeface="Meiryo UI" panose="020B0604030504040204" pitchFamily="50" charset="-128"/>
            </a:rPr>
            <a:t>産科病床数：</a:t>
          </a:r>
          <a:r>
            <a:rPr lang="en-US" altLang="ja-JP" sz="1400" baseline="0" dirty="0">
              <a:latin typeface="Meiryo UI" panose="020B0604030504040204" pitchFamily="50" charset="-128"/>
              <a:ea typeface="Meiryo UI" panose="020B0604030504040204" pitchFamily="50" charset="-128"/>
            </a:rPr>
            <a:t>23.5</a:t>
          </a:r>
        </a:p>
        <a:p xmlns:a="http://schemas.openxmlformats.org/drawingml/2006/main">
          <a:r>
            <a:rPr lang="en-US" altLang="ja-JP" sz="1400" dirty="0">
              <a:latin typeface="Meiryo UI" panose="020B0604030504040204" pitchFamily="50" charset="-128"/>
              <a:ea typeface="Meiryo UI" panose="020B0604030504040204" pitchFamily="50" charset="-128"/>
            </a:rPr>
            <a:t> </a:t>
          </a:r>
          <a:r>
            <a:rPr lang="ja-JP" altLang="en-US" sz="1400" baseline="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0.1121</cdr:x>
      <cdr:y>0.67327</cdr:y>
    </cdr:from>
    <cdr:to>
      <cdr:x>0.1682</cdr:x>
      <cdr:y>0.83661</cdr:y>
    </cdr:to>
    <cdr:sp macro="" textlink="">
      <cdr:nvSpPr>
        <cdr:cNvPr id="4" name="テキスト ボックス 1"/>
        <cdr:cNvSpPr txBox="1"/>
      </cdr:nvSpPr>
      <cdr:spPr>
        <a:xfrm xmlns:a="http://schemas.openxmlformats.org/drawingml/2006/main">
          <a:off x="922532" y="3425328"/>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en-US" altLang="ja-JP" sz="1600" dirty="0"/>
            <a:t>B</a:t>
          </a:r>
          <a:r>
            <a:rPr kumimoji="1" lang="ja-JP" altLang="en-US" sz="1600" dirty="0" smtClean="0"/>
            <a:t>病院</a:t>
          </a:r>
          <a:endParaRPr kumimoji="1" lang="ja-JP" altLang="en-US" sz="1600" dirty="0"/>
        </a:p>
      </cdr:txBody>
    </cdr:sp>
  </cdr:relSizeAnchor>
  <cdr:relSizeAnchor xmlns:cdr="http://schemas.openxmlformats.org/drawingml/2006/chartDrawing">
    <cdr:from>
      <cdr:x>0.16354</cdr:x>
      <cdr:y>0.67028</cdr:y>
    </cdr:from>
    <cdr:to>
      <cdr:x>0.21963</cdr:x>
      <cdr:y>0.83362</cdr:y>
    </cdr:to>
    <cdr:sp macro="" textlink="">
      <cdr:nvSpPr>
        <cdr:cNvPr id="5" name="テキスト ボックス 1"/>
        <cdr:cNvSpPr txBox="1"/>
      </cdr:nvSpPr>
      <cdr:spPr>
        <a:xfrm xmlns:a="http://schemas.openxmlformats.org/drawingml/2006/main">
          <a:off x="1345832" y="3410103"/>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600" dirty="0"/>
            <a:t>C</a:t>
          </a:r>
          <a:r>
            <a:rPr kumimoji="1" lang="ja-JP" altLang="en-US" sz="1600" dirty="0" smtClean="0"/>
            <a:t>病院</a:t>
          </a:r>
          <a:endParaRPr kumimoji="1" lang="ja-JP" altLang="en-US" sz="1600" dirty="0"/>
        </a:p>
      </cdr:txBody>
    </cdr:sp>
  </cdr:relSizeAnchor>
  <cdr:relSizeAnchor xmlns:cdr="http://schemas.openxmlformats.org/drawingml/2006/chartDrawing">
    <cdr:from>
      <cdr:x>0.21603</cdr:x>
      <cdr:y>0.67028</cdr:y>
    </cdr:from>
    <cdr:to>
      <cdr:x>0.27213</cdr:x>
      <cdr:y>0.83362</cdr:y>
    </cdr:to>
    <cdr:sp macro="" textlink="">
      <cdr:nvSpPr>
        <cdr:cNvPr id="6" name="テキスト ボックス 1"/>
        <cdr:cNvSpPr txBox="1"/>
      </cdr:nvSpPr>
      <cdr:spPr>
        <a:xfrm xmlns:a="http://schemas.openxmlformats.org/drawingml/2006/main">
          <a:off x="1777880" y="3410102"/>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600" dirty="0"/>
            <a:t>D</a:t>
          </a:r>
          <a:r>
            <a:rPr kumimoji="1" lang="ja-JP" altLang="en-US" sz="1600" dirty="0" smtClean="0"/>
            <a:t>病院</a:t>
          </a:r>
          <a:endParaRPr kumimoji="1" lang="ja-JP" altLang="en-US" sz="1600" dirty="0"/>
        </a:p>
      </cdr:txBody>
    </cdr:sp>
  </cdr:relSizeAnchor>
  <cdr:relSizeAnchor xmlns:cdr="http://schemas.openxmlformats.org/drawingml/2006/chartDrawing">
    <cdr:from>
      <cdr:x>0.26853</cdr:x>
      <cdr:y>0.67028</cdr:y>
    </cdr:from>
    <cdr:to>
      <cdr:x>0.32463</cdr:x>
      <cdr:y>0.83362</cdr:y>
    </cdr:to>
    <cdr:sp macro="" textlink="">
      <cdr:nvSpPr>
        <cdr:cNvPr id="8" name="テキスト ボックス 1"/>
        <cdr:cNvSpPr txBox="1"/>
      </cdr:nvSpPr>
      <cdr:spPr>
        <a:xfrm xmlns:a="http://schemas.openxmlformats.org/drawingml/2006/main">
          <a:off x="2209928" y="3410102"/>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600" dirty="0"/>
            <a:t>E</a:t>
          </a:r>
          <a:r>
            <a:rPr kumimoji="1" lang="ja-JP" altLang="en-US" sz="1600" dirty="0" smtClean="0"/>
            <a:t>病院</a:t>
          </a:r>
          <a:endParaRPr kumimoji="1" lang="ja-JP" altLang="en-US" sz="1600" dirty="0"/>
        </a:p>
      </cdr:txBody>
    </cdr:sp>
  </cdr:relSizeAnchor>
  <cdr:relSizeAnchor xmlns:cdr="http://schemas.openxmlformats.org/drawingml/2006/chartDrawing">
    <cdr:from>
      <cdr:x>0.32103</cdr:x>
      <cdr:y>0.67028</cdr:y>
    </cdr:from>
    <cdr:to>
      <cdr:x>0.37713</cdr:x>
      <cdr:y>0.93041</cdr:y>
    </cdr:to>
    <cdr:sp macro="" textlink="">
      <cdr:nvSpPr>
        <cdr:cNvPr id="9" name="テキスト ボックス 1"/>
        <cdr:cNvSpPr txBox="1"/>
      </cdr:nvSpPr>
      <cdr:spPr>
        <a:xfrm xmlns:a="http://schemas.openxmlformats.org/drawingml/2006/main">
          <a:off x="2641976" y="3410103"/>
          <a:ext cx="461665" cy="1323439"/>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600" dirty="0" smtClean="0"/>
            <a:t>※F</a:t>
          </a:r>
          <a:r>
            <a:rPr kumimoji="1" lang="ja-JP" altLang="en-US" sz="1600" dirty="0"/>
            <a:t>診療所</a:t>
          </a:r>
        </a:p>
      </cdr:txBody>
    </cdr:sp>
  </cdr:relSizeAnchor>
  <cdr:relSizeAnchor xmlns:cdr="http://schemas.openxmlformats.org/drawingml/2006/chartDrawing">
    <cdr:from>
      <cdr:x>0.36478</cdr:x>
      <cdr:y>0.67215</cdr:y>
    </cdr:from>
    <cdr:to>
      <cdr:x>0.42088</cdr:x>
      <cdr:y>0.93228</cdr:y>
    </cdr:to>
    <cdr:sp macro="" textlink="">
      <cdr:nvSpPr>
        <cdr:cNvPr id="10" name="テキスト ボックス 1"/>
        <cdr:cNvSpPr txBox="1"/>
      </cdr:nvSpPr>
      <cdr:spPr>
        <a:xfrm xmlns:a="http://schemas.openxmlformats.org/drawingml/2006/main">
          <a:off x="3002016" y="3419612"/>
          <a:ext cx="461665" cy="1323439"/>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600" dirty="0"/>
            <a:t>※</a:t>
          </a:r>
          <a:r>
            <a:rPr kumimoji="1" lang="en-US" altLang="ja-JP" sz="1600" dirty="0" smtClean="0"/>
            <a:t>G</a:t>
          </a:r>
          <a:r>
            <a:rPr kumimoji="1" lang="ja-JP" altLang="en-US" sz="1600" dirty="0" smtClean="0"/>
            <a:t>診療所</a:t>
          </a:r>
          <a:endParaRPr kumimoji="1" lang="ja-JP" altLang="en-US" sz="1600" dirty="0"/>
        </a:p>
      </cdr:txBody>
    </cdr:sp>
  </cdr:relSizeAnchor>
  <cdr:relSizeAnchor xmlns:cdr="http://schemas.openxmlformats.org/drawingml/2006/chartDrawing">
    <cdr:from>
      <cdr:x>0.41728</cdr:x>
      <cdr:y>0.67011</cdr:y>
    </cdr:from>
    <cdr:to>
      <cdr:x>0.47338</cdr:x>
      <cdr:y>0.83345</cdr:y>
    </cdr:to>
    <cdr:sp macro="" textlink="">
      <cdr:nvSpPr>
        <cdr:cNvPr id="11" name="テキスト ボックス 1"/>
        <cdr:cNvSpPr txBox="1"/>
      </cdr:nvSpPr>
      <cdr:spPr>
        <a:xfrm xmlns:a="http://schemas.openxmlformats.org/drawingml/2006/main">
          <a:off x="3434064" y="3409268"/>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en-US" altLang="ja-JP" sz="1600" dirty="0" smtClean="0"/>
            <a:t>H</a:t>
          </a:r>
          <a:r>
            <a:rPr kumimoji="1" lang="ja-JP" altLang="en-US" sz="1600" dirty="0" smtClean="0"/>
            <a:t>病院</a:t>
          </a:r>
          <a:endParaRPr kumimoji="1" lang="ja-JP" altLang="en-US" sz="1600" dirty="0"/>
        </a:p>
      </cdr:txBody>
    </cdr:sp>
  </cdr:relSizeAnchor>
  <cdr:relSizeAnchor xmlns:cdr="http://schemas.openxmlformats.org/drawingml/2006/chartDrawing">
    <cdr:from>
      <cdr:x>0.47064</cdr:x>
      <cdr:y>0.67028</cdr:y>
    </cdr:from>
    <cdr:to>
      <cdr:x>0.52674</cdr:x>
      <cdr:y>0.93041</cdr:y>
    </cdr:to>
    <cdr:sp macro="" textlink="">
      <cdr:nvSpPr>
        <cdr:cNvPr id="12" name="テキスト ボックス 1"/>
        <cdr:cNvSpPr txBox="1"/>
      </cdr:nvSpPr>
      <cdr:spPr>
        <a:xfrm xmlns:a="http://schemas.openxmlformats.org/drawingml/2006/main">
          <a:off x="3873170" y="3410103"/>
          <a:ext cx="461665" cy="1323439"/>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600" dirty="0" smtClean="0"/>
            <a:t>※</a:t>
          </a:r>
        </a:p>
        <a:p xmlns:a="http://schemas.openxmlformats.org/drawingml/2006/main">
          <a:pPr algn="ctr"/>
          <a:r>
            <a:rPr kumimoji="1" lang="en-US" altLang="ja-JP" sz="1600" dirty="0" smtClean="0"/>
            <a:t>I</a:t>
          </a:r>
        </a:p>
        <a:p xmlns:a="http://schemas.openxmlformats.org/drawingml/2006/main">
          <a:pPr algn="ctr"/>
          <a:r>
            <a:rPr kumimoji="1" lang="ja-JP" altLang="en-US" sz="1600" dirty="0" smtClean="0"/>
            <a:t>診療所</a:t>
          </a:r>
          <a:endParaRPr kumimoji="1" lang="ja-JP" altLang="en-US" sz="1600" dirty="0"/>
        </a:p>
      </cdr:txBody>
    </cdr:sp>
  </cdr:relSizeAnchor>
  <cdr:relSizeAnchor xmlns:cdr="http://schemas.openxmlformats.org/drawingml/2006/chartDrawing">
    <cdr:from>
      <cdr:x>0.5184</cdr:x>
      <cdr:y>0.67446</cdr:y>
    </cdr:from>
    <cdr:to>
      <cdr:x>0.5745</cdr:x>
      <cdr:y>0.8378</cdr:y>
    </cdr:to>
    <cdr:sp macro="" textlink="">
      <cdr:nvSpPr>
        <cdr:cNvPr id="13" name="テキスト ボックス 1"/>
        <cdr:cNvSpPr txBox="1"/>
      </cdr:nvSpPr>
      <cdr:spPr>
        <a:xfrm xmlns:a="http://schemas.openxmlformats.org/drawingml/2006/main">
          <a:off x="4266249" y="3431390"/>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en-US" altLang="ja-JP" sz="1600" dirty="0" smtClean="0"/>
            <a:t>J</a:t>
          </a:r>
        </a:p>
        <a:p xmlns:a="http://schemas.openxmlformats.org/drawingml/2006/main">
          <a:pPr algn="ctr"/>
          <a:r>
            <a:rPr kumimoji="1" lang="ja-JP" altLang="en-US" sz="1600" dirty="0" smtClean="0"/>
            <a:t>病院</a:t>
          </a:r>
          <a:endParaRPr kumimoji="1" lang="ja-JP" altLang="en-US" sz="1600" dirty="0"/>
        </a:p>
      </cdr:txBody>
    </cdr:sp>
  </cdr:relSizeAnchor>
  <cdr:relSizeAnchor xmlns:cdr="http://schemas.openxmlformats.org/drawingml/2006/chartDrawing">
    <cdr:from>
      <cdr:x>0.56603</cdr:x>
      <cdr:y>0.67028</cdr:y>
    </cdr:from>
    <cdr:to>
      <cdr:x>0.62213</cdr:x>
      <cdr:y>0.93041</cdr:y>
    </cdr:to>
    <cdr:sp macro="" textlink="">
      <cdr:nvSpPr>
        <cdr:cNvPr id="14" name="テキスト ボックス 1"/>
        <cdr:cNvSpPr txBox="1"/>
      </cdr:nvSpPr>
      <cdr:spPr>
        <a:xfrm xmlns:a="http://schemas.openxmlformats.org/drawingml/2006/main">
          <a:off x="4658200" y="3410103"/>
          <a:ext cx="461665" cy="1323439"/>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600" dirty="0"/>
            <a:t>※</a:t>
          </a:r>
          <a:r>
            <a:rPr kumimoji="1" lang="en-US" altLang="ja-JP" sz="1600" dirty="0" smtClean="0"/>
            <a:t>K</a:t>
          </a:r>
        </a:p>
        <a:p xmlns:a="http://schemas.openxmlformats.org/drawingml/2006/main">
          <a:pPr algn="ctr"/>
          <a:r>
            <a:rPr kumimoji="1" lang="ja-JP" altLang="en-US" sz="1600" dirty="0" smtClean="0"/>
            <a:t>診療所</a:t>
          </a:r>
          <a:endParaRPr kumimoji="1" lang="ja-JP" altLang="en-US" sz="1600" dirty="0"/>
        </a:p>
      </cdr:txBody>
    </cdr:sp>
  </cdr:relSizeAnchor>
  <cdr:relSizeAnchor xmlns:cdr="http://schemas.openxmlformats.org/drawingml/2006/chartDrawing">
    <cdr:from>
      <cdr:x>0.67463</cdr:x>
      <cdr:y>0.67028</cdr:y>
    </cdr:from>
    <cdr:to>
      <cdr:x>0.73073</cdr:x>
      <cdr:y>0.93041</cdr:y>
    </cdr:to>
    <cdr:sp macro="" textlink="">
      <cdr:nvSpPr>
        <cdr:cNvPr id="15" name="テキスト ボックス 1"/>
        <cdr:cNvSpPr txBox="1"/>
      </cdr:nvSpPr>
      <cdr:spPr>
        <a:xfrm xmlns:a="http://schemas.openxmlformats.org/drawingml/2006/main">
          <a:off x="5551913" y="3410103"/>
          <a:ext cx="461665" cy="1323439"/>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en-US" altLang="ja-JP" sz="1600" dirty="0"/>
            <a:t>※</a:t>
          </a:r>
          <a:r>
            <a:rPr lang="en-US" altLang="ja-JP" sz="1600" dirty="0" smtClean="0"/>
            <a:t>M</a:t>
          </a:r>
          <a:endParaRPr kumimoji="1" lang="en-US" altLang="ja-JP" sz="1600" dirty="0" smtClean="0"/>
        </a:p>
        <a:p xmlns:a="http://schemas.openxmlformats.org/drawingml/2006/main">
          <a:pPr algn="ctr"/>
          <a:r>
            <a:rPr lang="ja-JP" altLang="en-US" sz="1600" dirty="0"/>
            <a:t>助産</a:t>
          </a:r>
          <a:r>
            <a:rPr kumimoji="1" lang="ja-JP" altLang="en-US" sz="1600" dirty="0" smtClean="0"/>
            <a:t>所</a:t>
          </a:r>
          <a:endParaRPr kumimoji="1" lang="ja-JP" altLang="en-US" sz="1600" dirty="0"/>
        </a:p>
      </cdr:txBody>
    </cdr:sp>
  </cdr:relSizeAnchor>
  <cdr:relSizeAnchor xmlns:cdr="http://schemas.openxmlformats.org/drawingml/2006/chartDrawing">
    <cdr:from>
      <cdr:x>0.71735</cdr:x>
      <cdr:y>0.67028</cdr:y>
    </cdr:from>
    <cdr:to>
      <cdr:x>0.77345</cdr:x>
      <cdr:y>0.83362</cdr:y>
    </cdr:to>
    <cdr:sp macro="" textlink="">
      <cdr:nvSpPr>
        <cdr:cNvPr id="16" name="テキスト ボックス 1"/>
        <cdr:cNvSpPr txBox="1"/>
      </cdr:nvSpPr>
      <cdr:spPr>
        <a:xfrm xmlns:a="http://schemas.openxmlformats.org/drawingml/2006/main">
          <a:off x="5903531" y="3410103"/>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en-US" altLang="ja-JP" sz="1600" dirty="0"/>
            <a:t>N</a:t>
          </a:r>
          <a:endParaRPr kumimoji="1" lang="en-US" altLang="ja-JP" sz="1600" dirty="0" smtClean="0"/>
        </a:p>
        <a:p xmlns:a="http://schemas.openxmlformats.org/drawingml/2006/main">
          <a:pPr algn="ctr"/>
          <a:r>
            <a:rPr kumimoji="1" lang="ja-JP" altLang="en-US" sz="1600" dirty="0" smtClean="0"/>
            <a:t>病院</a:t>
          </a:r>
          <a:endParaRPr kumimoji="1" lang="ja-JP" altLang="en-US" sz="1600" dirty="0"/>
        </a:p>
      </cdr:txBody>
    </cdr:sp>
  </cdr:relSizeAnchor>
  <cdr:relSizeAnchor xmlns:cdr="http://schemas.openxmlformats.org/drawingml/2006/chartDrawing">
    <cdr:from>
      <cdr:x>0.76728</cdr:x>
      <cdr:y>0.67028</cdr:y>
    </cdr:from>
    <cdr:to>
      <cdr:x>0.82338</cdr:x>
      <cdr:y>0.83362</cdr:y>
    </cdr:to>
    <cdr:sp macro="" textlink="">
      <cdr:nvSpPr>
        <cdr:cNvPr id="17" name="テキスト ボックス 1"/>
        <cdr:cNvSpPr txBox="1"/>
      </cdr:nvSpPr>
      <cdr:spPr>
        <a:xfrm xmlns:a="http://schemas.openxmlformats.org/drawingml/2006/main">
          <a:off x="6314384" y="3410103"/>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en-US" altLang="ja-JP" sz="1600" dirty="0"/>
            <a:t>O</a:t>
          </a:r>
          <a:endParaRPr kumimoji="1" lang="en-US" altLang="ja-JP" sz="1600" dirty="0" smtClean="0"/>
        </a:p>
        <a:p xmlns:a="http://schemas.openxmlformats.org/drawingml/2006/main">
          <a:pPr algn="ctr"/>
          <a:r>
            <a:rPr kumimoji="1" lang="ja-JP" altLang="en-US" sz="1600" dirty="0" smtClean="0"/>
            <a:t>病院</a:t>
          </a:r>
          <a:endParaRPr kumimoji="1" lang="ja-JP" altLang="en-US" sz="1600" dirty="0"/>
        </a:p>
      </cdr:txBody>
    </cdr:sp>
  </cdr:relSizeAnchor>
  <cdr:relSizeAnchor xmlns:cdr="http://schemas.openxmlformats.org/drawingml/2006/chartDrawing">
    <cdr:from>
      <cdr:x>0.81978</cdr:x>
      <cdr:y>0.67028</cdr:y>
    </cdr:from>
    <cdr:to>
      <cdr:x>0.87587</cdr:x>
      <cdr:y>0.83362</cdr:y>
    </cdr:to>
    <cdr:sp macro="" textlink="">
      <cdr:nvSpPr>
        <cdr:cNvPr id="18" name="テキスト ボックス 1"/>
        <cdr:cNvSpPr txBox="1"/>
      </cdr:nvSpPr>
      <cdr:spPr>
        <a:xfrm xmlns:a="http://schemas.openxmlformats.org/drawingml/2006/main">
          <a:off x="6746432" y="3410102"/>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en-US" altLang="ja-JP" sz="1600" dirty="0"/>
            <a:t>P</a:t>
          </a:r>
        </a:p>
        <a:p xmlns:a="http://schemas.openxmlformats.org/drawingml/2006/main">
          <a:pPr algn="ctr"/>
          <a:r>
            <a:rPr kumimoji="1" lang="ja-JP" altLang="en-US" sz="1600" dirty="0" smtClean="0"/>
            <a:t>病院</a:t>
          </a:r>
          <a:endParaRPr kumimoji="1" lang="ja-JP" alt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31" tIns="45715" rIns="91431" bIns="45715" rtlCol="0"/>
          <a:lstStyle>
            <a:lvl1pPr algn="r">
              <a:defRPr sz="1200"/>
            </a:lvl1pPr>
          </a:lstStyle>
          <a:p>
            <a:fld id="{07B3448F-96E3-453A-8EC1-C7037892310F}" type="datetimeFigureOut">
              <a:rPr kumimoji="1" lang="ja-JP" altLang="en-US" smtClean="0"/>
              <a:t>2020/1/27</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1" tIns="45715" rIns="91431"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31" tIns="45715" rIns="91431" bIns="45715" rtlCol="0" anchor="b"/>
          <a:lstStyle>
            <a:lvl1pPr algn="r">
              <a:defRPr sz="1200"/>
            </a:lvl1pPr>
          </a:lstStyle>
          <a:p>
            <a:fld id="{AEA8BE3F-AD7C-427F-A529-5229D628D5CC}" type="slidenum">
              <a:rPr kumimoji="1" lang="ja-JP" altLang="en-US" smtClean="0"/>
              <a:t>‹#›</a:t>
            </a:fld>
            <a:endParaRPr kumimoji="1" lang="ja-JP" altLang="en-US"/>
          </a:p>
        </p:txBody>
      </p:sp>
    </p:spTree>
    <p:extLst>
      <p:ext uri="{BB962C8B-B14F-4D97-AF65-F5344CB8AC3E}">
        <p14:creationId xmlns:p14="http://schemas.microsoft.com/office/powerpoint/2010/main" val="22335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4" tIns="45711" rIns="91424"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24" tIns="45711" rIns="91424" bIns="45711" rtlCol="0"/>
          <a:lstStyle>
            <a:lvl1pPr algn="r">
              <a:defRPr sz="1200"/>
            </a:lvl1pPr>
          </a:lstStyle>
          <a:p>
            <a:fld id="{8C0B6B46-DA86-44B1-BF26-2C06D2A671C0}" type="datetimeFigureOut">
              <a:rPr kumimoji="1" lang="ja-JP" altLang="en-US" smtClean="0"/>
              <a:t>2020/1/27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4" tIns="45711" rIns="91424" bIns="45711" rtlCol="0" anchor="ctr"/>
          <a:lstStyle/>
          <a:p>
            <a:endParaRPr lang="ja-JP" altLang="en-US"/>
          </a:p>
        </p:txBody>
      </p:sp>
      <p:sp>
        <p:nvSpPr>
          <p:cNvPr id="5" name="ノート プレースホルダー 4"/>
          <p:cNvSpPr>
            <a:spLocks noGrp="1"/>
          </p:cNvSpPr>
          <p:nvPr>
            <p:ph type="body" sz="quarter" idx="3"/>
          </p:nvPr>
        </p:nvSpPr>
        <p:spPr>
          <a:xfrm>
            <a:off x="681040" y="4721225"/>
            <a:ext cx="5445125" cy="4471988"/>
          </a:xfrm>
          <a:prstGeom prst="rect">
            <a:avLst/>
          </a:prstGeom>
        </p:spPr>
        <p:txBody>
          <a:bodyPr vert="horz" lIns="91424" tIns="45711" rIns="91424"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6887"/>
          </a:xfrm>
          <a:prstGeom prst="rect">
            <a:avLst/>
          </a:prstGeom>
        </p:spPr>
        <p:txBody>
          <a:bodyPr vert="horz" lIns="91424" tIns="45711" rIns="91424"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24" tIns="45711" rIns="91424" bIns="45711"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a:t>
            </a:fld>
            <a:endParaRPr kumimoji="1" lang="ja-JP" altLang="en-US"/>
          </a:p>
        </p:txBody>
      </p:sp>
    </p:spTree>
    <p:extLst>
      <p:ext uri="{BB962C8B-B14F-4D97-AF65-F5344CB8AC3E}">
        <p14:creationId xmlns:p14="http://schemas.microsoft.com/office/powerpoint/2010/main" val="425466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232">
              <a:defRPr/>
            </a:pPr>
            <a:fld id="{3B252941-3521-441E-B5B2-4A23F8D8F8E7}" type="slidenum">
              <a:rPr kumimoji="1" lang="ja-JP" altLang="en-US">
                <a:solidFill>
                  <a:prstClr val="black"/>
                </a:solidFill>
              </a:rPr>
              <a:pPr defTabSz="914232">
                <a:defRPr/>
              </a:pPr>
              <a:t>15</a:t>
            </a:fld>
            <a:endParaRPr kumimoji="1" lang="ja-JP" altLang="en-US" dirty="0">
              <a:solidFill>
                <a:prstClr val="black"/>
              </a:solidFill>
            </a:endParaRPr>
          </a:p>
        </p:txBody>
      </p:sp>
    </p:spTree>
    <p:extLst>
      <p:ext uri="{BB962C8B-B14F-4D97-AF65-F5344CB8AC3E}">
        <p14:creationId xmlns:p14="http://schemas.microsoft.com/office/powerpoint/2010/main" val="1561180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normAutofit fontScale="55000" lnSpcReduction="20000"/>
          </a:bodyPr>
          <a:lstStyle/>
          <a:p>
            <a:pPr defTabSz="914232">
              <a:defRPr/>
            </a:pPr>
            <a:r>
              <a:rPr kumimoji="1" lang="ja-JP" altLang="en-US" dirty="0"/>
              <a:t>独立行政法人　国立病院機構</a:t>
            </a:r>
            <a:endParaRPr kumimoji="1" lang="en-US" altLang="ja-JP" dirty="0"/>
          </a:p>
          <a:p>
            <a:pPr defTabSz="914232">
              <a:defRPr/>
            </a:pPr>
            <a:r>
              <a:rPr kumimoji="1" lang="ja-JP" altLang="en-US" dirty="0"/>
              <a:t>　公立病院（都道府県、市町村、地方独立行政法人）</a:t>
            </a:r>
            <a:endParaRPr kumimoji="1" lang="en-US" altLang="ja-JP" dirty="0"/>
          </a:p>
          <a:p>
            <a:pPr defTabSz="914232">
              <a:defRPr/>
            </a:pPr>
            <a:r>
              <a:rPr kumimoji="1" lang="ja-JP" altLang="en-US" dirty="0"/>
              <a:t>日本赤十字社</a:t>
            </a:r>
            <a:endParaRPr kumimoji="1" lang="en-US" altLang="ja-JP" dirty="0"/>
          </a:p>
          <a:p>
            <a:pPr defTabSz="914232">
              <a:defRPr/>
            </a:pPr>
            <a:r>
              <a:rPr kumimoji="1" lang="ja-JP" altLang="en-US" dirty="0"/>
              <a:t>社会福祉法人　恩賜財団　済生会</a:t>
            </a:r>
            <a:endParaRPr kumimoji="1" lang="en-US" altLang="ja-JP" dirty="0"/>
          </a:p>
          <a:p>
            <a:r>
              <a:rPr kumimoji="1" lang="ja-JP" altLang="en-US" dirty="0"/>
              <a:t>社会福祉法人　北海道社会事業協会</a:t>
            </a:r>
            <a:endParaRPr kumimoji="1" lang="en-US" altLang="ja-JP" dirty="0"/>
          </a:p>
          <a:p>
            <a:r>
              <a:rPr kumimoji="1" lang="ja-JP" altLang="en-US" dirty="0"/>
              <a:t>　厚生連</a:t>
            </a:r>
            <a:endParaRPr kumimoji="1" lang="en-US" altLang="ja-JP" dirty="0"/>
          </a:p>
          <a:p>
            <a:r>
              <a:rPr kumimoji="1" lang="ja-JP" altLang="en-US" dirty="0"/>
              <a:t>国家公務員共済組合</a:t>
            </a:r>
            <a:endParaRPr kumimoji="1" lang="en-US" altLang="ja-JP" dirty="0"/>
          </a:p>
          <a:p>
            <a:r>
              <a:rPr kumimoji="1" lang="ja-JP" altLang="en-US" dirty="0"/>
              <a:t>健康保険組合</a:t>
            </a:r>
            <a:endParaRPr kumimoji="1" lang="en-US" altLang="ja-JP" dirty="0"/>
          </a:p>
          <a:p>
            <a:r>
              <a:rPr kumimoji="1" lang="ja-JP" altLang="en-US" dirty="0"/>
              <a:t>独立行政法人　地域医療機能推進機構</a:t>
            </a:r>
            <a:endParaRPr kumimoji="1" lang="en-US" altLang="ja-JP" dirty="0"/>
          </a:p>
          <a:p>
            <a:r>
              <a:rPr kumimoji="1" lang="ja-JP" altLang="en-US" dirty="0"/>
              <a:t>独立行政法人　労働者健康安全機構</a:t>
            </a:r>
            <a:endParaRPr kumimoji="1" lang="en-US" altLang="ja-JP" dirty="0"/>
          </a:p>
          <a:p>
            <a:endParaRPr kumimoji="1" lang="en-US" altLang="ja-JP" dirty="0"/>
          </a:p>
          <a:p>
            <a:r>
              <a:rPr kumimoji="1" lang="ja-JP" altLang="en-US" dirty="0"/>
              <a:t>公立病院の運営費交付金：医業収益</a:t>
            </a:r>
            <a:r>
              <a:rPr kumimoji="1" lang="en-US" altLang="ja-JP" dirty="0"/>
              <a:t>/</a:t>
            </a:r>
            <a:r>
              <a:rPr kumimoji="1" lang="ja-JP" altLang="en-US" dirty="0"/>
              <a:t>他会計負担金、医業外収益</a:t>
            </a:r>
            <a:r>
              <a:rPr kumimoji="1" lang="en-US" altLang="ja-JP" dirty="0"/>
              <a:t>/</a:t>
            </a:r>
            <a:r>
              <a:rPr kumimoji="1" lang="ja-JP" altLang="en-US" dirty="0"/>
              <a:t>国庫補助金、都道府県補助金、他会計補助金、他会計負担金、資本費繰入収益、特別利益</a:t>
            </a:r>
            <a:r>
              <a:rPr kumimoji="1" lang="en-US" altLang="ja-JP" dirty="0"/>
              <a:t>/</a:t>
            </a:r>
            <a:r>
              <a:rPr kumimoji="1" lang="ja-JP" altLang="en-US" dirty="0"/>
              <a:t>他会計負担金の和</a:t>
            </a:r>
            <a:endParaRPr kumimoji="1" lang="en-US" altLang="ja-JP" dirty="0"/>
          </a:p>
          <a:p>
            <a:endParaRPr kumimoji="1" lang="en-US" altLang="ja-JP" dirty="0"/>
          </a:p>
          <a:p>
            <a:pPr defTabSz="914232">
              <a:defRPr/>
            </a:pPr>
            <a:r>
              <a:rPr lang="ja-JP" altLang="en-US" dirty="0">
                <a:latin typeface="ＭＳ Ｐゴシック" panose="020B0600070205080204" pitchFamily="50" charset="-128"/>
                <a:ea typeface="ＭＳ Ｐゴシック" panose="020B0600070205080204" pitchFamily="50" charset="-128"/>
              </a:rPr>
              <a:t>日本私立学校振興・共済事業団：運営交付金はうけていない。政府出資金を私立学校等に対する貸付事業に利用。</a:t>
            </a:r>
            <a:endParaRPr lang="en-US" altLang="ja-JP" dirty="0">
              <a:latin typeface="ＭＳ Ｐゴシック" panose="020B0600070205080204" pitchFamily="50" charset="-128"/>
              <a:ea typeface="ＭＳ Ｐゴシック" panose="020B0600070205080204" pitchFamily="50" charset="-128"/>
            </a:endParaRPr>
          </a:p>
          <a:p>
            <a:pPr defTabSz="914232">
              <a:defRPr/>
            </a:pPr>
            <a:r>
              <a:rPr lang="ja-JP" altLang="en-US" dirty="0"/>
              <a:t>労働者健康安全機構：運営費交付金は、リハビリセンターのみ。労災病院には使用していない。</a:t>
            </a:r>
            <a:endParaRPr lang="ja-JP" altLang="en-US" dirty="0">
              <a:latin typeface="ＭＳ Ｐゴシック" panose="020B0600070205080204" pitchFamily="50" charset="-128"/>
              <a:ea typeface="ＭＳ Ｐゴシック" panose="020B0600070205080204" pitchFamily="50" charset="-128"/>
            </a:endParaRPr>
          </a:p>
          <a:p>
            <a:endParaRPr kumimoji="1" lang="en-US" altLang="ja-JP" dirty="0"/>
          </a:p>
          <a:p>
            <a:r>
              <a:rPr kumimoji="1" lang="ja-JP" altLang="en-US" dirty="0"/>
              <a:t>社会福祉法人（済生会、北海道社会事業協会）は、不動産取得税、固定資産税において、無料低額診療事業の不動産、固定資産に関しては非課税</a:t>
            </a:r>
            <a:endParaRPr kumimoji="1" lang="en-US" altLang="ja-JP" dirty="0"/>
          </a:p>
          <a:p>
            <a:r>
              <a:rPr lang="ja-JP" altLang="ja-JP" dirty="0"/>
              <a:t>社会福祉法人については、不動産取得税に</a:t>
            </a:r>
            <a:r>
              <a:rPr lang="ja-JP" altLang="en-US" dirty="0"/>
              <a:t>おいて</a:t>
            </a:r>
            <a:r>
              <a:rPr lang="ja-JP" altLang="ja-JP" dirty="0"/>
              <a:t>、老人福祉施設の用に供する不動産は非課税（</a:t>
            </a:r>
            <a:r>
              <a:rPr lang="ja-JP" altLang="en-US" dirty="0"/>
              <a:t>地方税法</a:t>
            </a:r>
            <a:r>
              <a:rPr lang="ja-JP" altLang="ja-JP" dirty="0"/>
              <a:t>７３条４第１項の４号の５）</a:t>
            </a:r>
            <a:endParaRPr lang="en-US" altLang="ja-JP" dirty="0"/>
          </a:p>
          <a:p>
            <a:endParaRPr kumimoji="1" lang="en-US" altLang="ja-JP" dirty="0"/>
          </a:p>
          <a:p>
            <a:endParaRPr kumimoji="1" lang="en-US" altLang="ja-JP" dirty="0"/>
          </a:p>
          <a:p>
            <a:r>
              <a:rPr kumimoji="1" lang="ja-JP" altLang="en-US" dirty="0"/>
              <a:t>医療保健業は、医師又は歯科医師等が患者に対し医業又は医業類似行為を行う事業及びこれに直接関連するサービスを提供する事業（「医療業」）と保健衛生のサービスを提供する事業（「保健業」）を複合した概念で、「医療保健業」には、療術業（あんま、はり、きゅうなど）、助産師業、看護業、歯科技工業、獣医業等が含まれます。（法人税基本通達</a:t>
            </a:r>
            <a:r>
              <a:rPr kumimoji="1" lang="en-US" altLang="ja-JP" dirty="0"/>
              <a:t>15-1-56</a:t>
            </a:r>
            <a:r>
              <a:rPr kumimoji="1" lang="ja-JP" altLang="en-US" dirty="0"/>
              <a:t>）</a:t>
            </a:r>
            <a:endParaRPr kumimoji="1" lang="en-US" altLang="ja-JP" dirty="0"/>
          </a:p>
          <a:p>
            <a:endParaRPr kumimoji="1" lang="en-US" altLang="ja-JP" dirty="0"/>
          </a:p>
          <a:p>
            <a:r>
              <a:rPr kumimoji="1" lang="ja-JP" altLang="en-US" dirty="0"/>
              <a:t>基本通達・法人税法　第</a:t>
            </a:r>
            <a:r>
              <a:rPr kumimoji="1" lang="en-US" altLang="ja-JP" dirty="0"/>
              <a:t>29</a:t>
            </a:r>
            <a:r>
              <a:rPr kumimoji="1" lang="ja-JP" altLang="en-US" dirty="0"/>
              <a:t>款　医療保健業</a:t>
            </a:r>
          </a:p>
          <a:p>
            <a:r>
              <a:rPr kumimoji="1" lang="en-US" altLang="ja-JP" dirty="0"/>
              <a:t>(</a:t>
            </a:r>
            <a:r>
              <a:rPr kumimoji="1" lang="ja-JP" altLang="en-US" dirty="0"/>
              <a:t>医療保健業の範囲</a:t>
            </a:r>
            <a:r>
              <a:rPr kumimoji="1" lang="en-US" altLang="ja-JP" dirty="0"/>
              <a:t>)</a:t>
            </a:r>
          </a:p>
          <a:p>
            <a:r>
              <a:rPr kumimoji="1" lang="en-US" altLang="ja-JP" dirty="0"/>
              <a:t>15</a:t>
            </a:r>
            <a:r>
              <a:rPr kumimoji="1" lang="ja-JP" altLang="en-US" dirty="0"/>
              <a:t>－</a:t>
            </a:r>
            <a:r>
              <a:rPr kumimoji="1" lang="en-US" altLang="ja-JP" dirty="0"/>
              <a:t>1</a:t>
            </a:r>
            <a:r>
              <a:rPr kumimoji="1" lang="ja-JP" altLang="en-US" dirty="0"/>
              <a:t>－</a:t>
            </a:r>
            <a:r>
              <a:rPr kumimoji="1" lang="en-US" altLang="ja-JP" dirty="0"/>
              <a:t>56</a:t>
            </a:r>
            <a:r>
              <a:rPr kumimoji="1" lang="ja-JP" altLang="en-US" dirty="0"/>
              <a:t>　令第</a:t>
            </a:r>
            <a:r>
              <a:rPr kumimoji="1" lang="en-US" altLang="ja-JP" dirty="0"/>
              <a:t>5</a:t>
            </a:r>
            <a:r>
              <a:rPr kumimoji="1" lang="ja-JP" altLang="en-US" dirty="0"/>
              <a:t>条第</a:t>
            </a:r>
            <a:r>
              <a:rPr kumimoji="1" lang="en-US" altLang="ja-JP" dirty="0"/>
              <a:t>1</a:t>
            </a:r>
            <a:r>
              <a:rPr kumimoji="1" lang="ja-JP" altLang="en-US" dirty="0"/>
              <a:t>項第</a:t>
            </a:r>
            <a:r>
              <a:rPr kumimoji="1" lang="en-US" altLang="ja-JP" dirty="0"/>
              <a:t>29</a:t>
            </a:r>
            <a:r>
              <a:rPr kumimoji="1" lang="ja-JP" altLang="en-US" dirty="0"/>
              <a:t>号</a:t>
            </a:r>
            <a:r>
              <a:rPr kumimoji="1" lang="en-US" altLang="ja-JP" dirty="0"/>
              <a:t>《</a:t>
            </a:r>
            <a:r>
              <a:rPr kumimoji="1" lang="ja-JP" altLang="en-US" dirty="0"/>
              <a:t>医療保健業</a:t>
            </a:r>
            <a:r>
              <a:rPr kumimoji="1" lang="en-US" altLang="ja-JP" dirty="0"/>
              <a:t>》</a:t>
            </a:r>
            <a:r>
              <a:rPr kumimoji="1" lang="ja-JP" altLang="en-US" dirty="0"/>
              <a:t>の医療保健業には、療術業、助産師業、看護業、歯科技工業、獣医業等が含まれる。</a:t>
            </a:r>
            <a:r>
              <a:rPr kumimoji="1" lang="en-US" altLang="ja-JP" dirty="0"/>
              <a:t>(</a:t>
            </a:r>
            <a:r>
              <a:rPr kumimoji="1" lang="ja-JP" altLang="en-US" dirty="0"/>
              <a:t>昭</a:t>
            </a:r>
            <a:r>
              <a:rPr kumimoji="1" lang="en-US" altLang="ja-JP" dirty="0"/>
              <a:t>56</a:t>
            </a:r>
            <a:r>
              <a:rPr kumimoji="1" lang="ja-JP" altLang="en-US" dirty="0"/>
              <a:t>年直法</a:t>
            </a:r>
            <a:r>
              <a:rPr kumimoji="1" lang="en-US" altLang="ja-JP" dirty="0"/>
              <a:t>2</a:t>
            </a:r>
            <a:r>
              <a:rPr kumimoji="1" lang="ja-JP" altLang="en-US" dirty="0"/>
              <a:t>－</a:t>
            </a:r>
            <a:r>
              <a:rPr kumimoji="1" lang="en-US" altLang="ja-JP" dirty="0"/>
              <a:t>16</a:t>
            </a:r>
            <a:r>
              <a:rPr kumimoji="1" lang="ja-JP" altLang="en-US" dirty="0"/>
              <a:t>「七」、平</a:t>
            </a:r>
            <a:r>
              <a:rPr kumimoji="1" lang="en-US" altLang="ja-JP" dirty="0"/>
              <a:t>15</a:t>
            </a:r>
            <a:r>
              <a:rPr kumimoji="1" lang="ja-JP" altLang="en-US" dirty="0"/>
              <a:t>年課法</a:t>
            </a:r>
            <a:r>
              <a:rPr kumimoji="1" lang="en-US" altLang="ja-JP" dirty="0"/>
              <a:t>2</a:t>
            </a:r>
            <a:r>
              <a:rPr kumimoji="1" lang="ja-JP" altLang="en-US" dirty="0"/>
              <a:t>－</a:t>
            </a:r>
            <a:r>
              <a:rPr kumimoji="1" lang="en-US" altLang="ja-JP" dirty="0"/>
              <a:t>7</a:t>
            </a:r>
            <a:r>
              <a:rPr kumimoji="1" lang="ja-JP" altLang="en-US" dirty="0"/>
              <a:t>「五十三」により改正</a:t>
            </a:r>
            <a:r>
              <a:rPr kumimoji="1" lang="en-US" altLang="ja-JP" dirty="0"/>
              <a:t>)</a:t>
            </a:r>
          </a:p>
          <a:p>
            <a:endParaRPr kumimoji="1" lang="en-US" altLang="ja-JP" dirty="0"/>
          </a:p>
          <a:p>
            <a:r>
              <a:rPr kumimoji="1" lang="en-US" altLang="ja-JP" dirty="0"/>
              <a:t>(</a:t>
            </a:r>
            <a:r>
              <a:rPr kumimoji="1" lang="ja-JP" altLang="en-US" dirty="0"/>
              <a:t>日本赤十字社等が行う医療保健業</a:t>
            </a:r>
            <a:r>
              <a:rPr kumimoji="1" lang="en-US" altLang="ja-JP" dirty="0"/>
              <a:t>)</a:t>
            </a:r>
          </a:p>
          <a:p>
            <a:r>
              <a:rPr kumimoji="1" lang="en-US" altLang="ja-JP" dirty="0"/>
              <a:t>15</a:t>
            </a:r>
            <a:r>
              <a:rPr kumimoji="1" lang="ja-JP" altLang="en-US" dirty="0"/>
              <a:t>－</a:t>
            </a:r>
            <a:r>
              <a:rPr kumimoji="1" lang="en-US" altLang="ja-JP" dirty="0"/>
              <a:t>1</a:t>
            </a:r>
            <a:r>
              <a:rPr kumimoji="1" lang="ja-JP" altLang="en-US" dirty="0"/>
              <a:t>－</a:t>
            </a:r>
            <a:r>
              <a:rPr kumimoji="1" lang="en-US" altLang="ja-JP" dirty="0"/>
              <a:t>57</a:t>
            </a:r>
            <a:r>
              <a:rPr kumimoji="1" lang="ja-JP" altLang="en-US" dirty="0"/>
              <a:t>　令第</a:t>
            </a:r>
            <a:r>
              <a:rPr kumimoji="1" lang="en-US" altLang="ja-JP" dirty="0"/>
              <a:t>5</a:t>
            </a:r>
            <a:r>
              <a:rPr kumimoji="1" lang="ja-JP" altLang="en-US" dirty="0"/>
              <a:t>条第</a:t>
            </a:r>
            <a:r>
              <a:rPr kumimoji="1" lang="en-US" altLang="ja-JP" dirty="0"/>
              <a:t>1</a:t>
            </a:r>
            <a:r>
              <a:rPr kumimoji="1" lang="ja-JP" altLang="en-US" dirty="0"/>
              <a:t>項第</a:t>
            </a:r>
            <a:r>
              <a:rPr kumimoji="1" lang="en-US" altLang="ja-JP" dirty="0"/>
              <a:t>29</a:t>
            </a:r>
            <a:r>
              <a:rPr kumimoji="1" lang="ja-JP" altLang="en-US" dirty="0"/>
              <a:t>号</a:t>
            </a:r>
            <a:r>
              <a:rPr kumimoji="1" lang="en-US" altLang="ja-JP" dirty="0"/>
              <a:t>《</a:t>
            </a:r>
            <a:r>
              <a:rPr kumimoji="1" lang="ja-JP" altLang="en-US" dirty="0"/>
              <a:t>非課税とされる医療保健業</a:t>
            </a:r>
            <a:r>
              <a:rPr kumimoji="1" lang="en-US" altLang="ja-JP" dirty="0"/>
              <a:t>》</a:t>
            </a:r>
            <a:r>
              <a:rPr kumimoji="1" lang="ja-JP" altLang="en-US" dirty="0"/>
              <a:t>に掲げる公益法人等</a:t>
            </a:r>
            <a:r>
              <a:rPr kumimoji="1" lang="en-US" altLang="ja-JP" dirty="0"/>
              <a:t>(</a:t>
            </a:r>
            <a:r>
              <a:rPr kumimoji="1" lang="ja-JP" altLang="en-US" dirty="0"/>
              <a:t>同号チからルまで及びカに掲げる公益法人等を除く。</a:t>
            </a:r>
            <a:r>
              <a:rPr kumimoji="1" lang="en-US" altLang="ja-JP" dirty="0"/>
              <a:t>)</a:t>
            </a:r>
            <a:r>
              <a:rPr kumimoji="1" lang="ja-JP" altLang="en-US" dirty="0"/>
              <a:t>については、その行う医療保健業の全てが収益事業とならないことに留意する。</a:t>
            </a:r>
            <a:r>
              <a:rPr kumimoji="1" lang="en-US" altLang="ja-JP" dirty="0"/>
              <a:t>(</a:t>
            </a:r>
            <a:r>
              <a:rPr kumimoji="1" lang="ja-JP" altLang="en-US" dirty="0"/>
              <a:t>昭</a:t>
            </a:r>
            <a:r>
              <a:rPr kumimoji="1" lang="en-US" altLang="ja-JP" dirty="0"/>
              <a:t>56</a:t>
            </a:r>
            <a:r>
              <a:rPr kumimoji="1" lang="ja-JP" altLang="en-US" dirty="0"/>
              <a:t>年直法</a:t>
            </a:r>
            <a:r>
              <a:rPr kumimoji="1" lang="en-US" altLang="ja-JP" dirty="0"/>
              <a:t>2</a:t>
            </a:r>
            <a:r>
              <a:rPr kumimoji="1" lang="ja-JP" altLang="en-US" dirty="0"/>
              <a:t>－</a:t>
            </a:r>
            <a:r>
              <a:rPr kumimoji="1" lang="en-US" altLang="ja-JP" dirty="0"/>
              <a:t>16</a:t>
            </a:r>
            <a:r>
              <a:rPr kumimoji="1" lang="ja-JP" altLang="en-US" dirty="0"/>
              <a:t>「七」により追加、昭</a:t>
            </a:r>
            <a:r>
              <a:rPr kumimoji="1" lang="en-US" altLang="ja-JP" dirty="0"/>
              <a:t>59</a:t>
            </a:r>
            <a:r>
              <a:rPr kumimoji="1" lang="ja-JP" altLang="en-US" dirty="0"/>
              <a:t>年直法</a:t>
            </a:r>
            <a:r>
              <a:rPr kumimoji="1" lang="en-US" altLang="ja-JP" dirty="0"/>
              <a:t>2</a:t>
            </a:r>
            <a:r>
              <a:rPr kumimoji="1" lang="ja-JP" altLang="en-US" dirty="0"/>
              <a:t>－</a:t>
            </a:r>
            <a:r>
              <a:rPr kumimoji="1" lang="en-US" altLang="ja-JP" dirty="0"/>
              <a:t>3</a:t>
            </a:r>
            <a:r>
              <a:rPr kumimoji="1" lang="ja-JP" altLang="en-US" dirty="0"/>
              <a:t>「九」、平</a:t>
            </a:r>
            <a:r>
              <a:rPr kumimoji="1" lang="en-US" altLang="ja-JP" dirty="0"/>
              <a:t>6</a:t>
            </a:r>
            <a:r>
              <a:rPr kumimoji="1" lang="ja-JP" altLang="en-US" dirty="0"/>
              <a:t>年課法</a:t>
            </a:r>
            <a:r>
              <a:rPr kumimoji="1" lang="en-US" altLang="ja-JP" dirty="0"/>
              <a:t>2</a:t>
            </a:r>
            <a:r>
              <a:rPr kumimoji="1" lang="ja-JP" altLang="en-US" dirty="0"/>
              <a:t>－</a:t>
            </a:r>
            <a:r>
              <a:rPr kumimoji="1" lang="en-US" altLang="ja-JP" dirty="0"/>
              <a:t>1</a:t>
            </a:r>
            <a:r>
              <a:rPr kumimoji="1" lang="ja-JP" altLang="en-US" dirty="0"/>
              <a:t>「九」、平</a:t>
            </a:r>
            <a:r>
              <a:rPr kumimoji="1" lang="en-US" altLang="ja-JP" dirty="0"/>
              <a:t>6</a:t>
            </a:r>
            <a:r>
              <a:rPr kumimoji="1" lang="ja-JP" altLang="en-US" dirty="0"/>
              <a:t>年課法</a:t>
            </a:r>
            <a:r>
              <a:rPr kumimoji="1" lang="en-US" altLang="ja-JP" dirty="0"/>
              <a:t>2</a:t>
            </a:r>
            <a:r>
              <a:rPr kumimoji="1" lang="ja-JP" altLang="en-US" dirty="0"/>
              <a:t>－</a:t>
            </a:r>
            <a:r>
              <a:rPr kumimoji="1" lang="en-US" altLang="ja-JP" dirty="0"/>
              <a:t>5</a:t>
            </a:r>
            <a:r>
              <a:rPr kumimoji="1" lang="ja-JP" altLang="en-US" dirty="0"/>
              <a:t>「九」、平</a:t>
            </a:r>
            <a:r>
              <a:rPr kumimoji="1" lang="en-US" altLang="ja-JP" dirty="0"/>
              <a:t>19</a:t>
            </a:r>
            <a:r>
              <a:rPr kumimoji="1" lang="ja-JP" altLang="en-US" dirty="0"/>
              <a:t>年課法</a:t>
            </a:r>
            <a:r>
              <a:rPr kumimoji="1" lang="en-US" altLang="ja-JP" dirty="0"/>
              <a:t>2</a:t>
            </a:r>
            <a:r>
              <a:rPr kumimoji="1" lang="ja-JP" altLang="en-US" dirty="0"/>
              <a:t>－</a:t>
            </a:r>
            <a:r>
              <a:rPr kumimoji="1" lang="en-US" altLang="ja-JP" dirty="0"/>
              <a:t>17</a:t>
            </a:r>
            <a:r>
              <a:rPr kumimoji="1" lang="ja-JP" altLang="en-US" dirty="0"/>
              <a:t>「二十九」、平</a:t>
            </a:r>
            <a:r>
              <a:rPr kumimoji="1" lang="en-US" altLang="ja-JP" dirty="0"/>
              <a:t>20</a:t>
            </a:r>
            <a:r>
              <a:rPr kumimoji="1" lang="ja-JP" altLang="en-US" dirty="0"/>
              <a:t>年課法</a:t>
            </a:r>
            <a:r>
              <a:rPr kumimoji="1" lang="en-US" altLang="ja-JP" dirty="0"/>
              <a:t>2</a:t>
            </a:r>
            <a:r>
              <a:rPr kumimoji="1" lang="ja-JP" altLang="en-US" dirty="0"/>
              <a:t>－</a:t>
            </a:r>
            <a:r>
              <a:rPr kumimoji="1" lang="en-US" altLang="ja-JP" dirty="0"/>
              <a:t>5</a:t>
            </a:r>
            <a:r>
              <a:rPr kumimoji="1" lang="ja-JP" altLang="en-US" dirty="0"/>
              <a:t>「二十九」、平</a:t>
            </a:r>
            <a:r>
              <a:rPr kumimoji="1" lang="en-US" altLang="ja-JP" dirty="0"/>
              <a:t>23</a:t>
            </a:r>
            <a:r>
              <a:rPr kumimoji="1" lang="ja-JP" altLang="en-US" dirty="0"/>
              <a:t>年課法</a:t>
            </a:r>
            <a:r>
              <a:rPr kumimoji="1" lang="en-US" altLang="ja-JP" dirty="0"/>
              <a:t>2</a:t>
            </a:r>
            <a:r>
              <a:rPr kumimoji="1" lang="ja-JP" altLang="en-US" dirty="0"/>
              <a:t>－</a:t>
            </a:r>
            <a:r>
              <a:rPr kumimoji="1" lang="en-US" altLang="ja-JP" dirty="0"/>
              <a:t>17</a:t>
            </a:r>
            <a:r>
              <a:rPr kumimoji="1" lang="ja-JP" altLang="en-US" dirty="0"/>
              <a:t>「三十二」、平</a:t>
            </a:r>
            <a:r>
              <a:rPr kumimoji="1" lang="en-US" altLang="ja-JP" dirty="0"/>
              <a:t>26</a:t>
            </a:r>
            <a:r>
              <a:rPr kumimoji="1" lang="ja-JP" altLang="en-US" dirty="0"/>
              <a:t>年課法</a:t>
            </a:r>
            <a:r>
              <a:rPr kumimoji="1" lang="en-US" altLang="ja-JP" dirty="0"/>
              <a:t>2-6</a:t>
            </a:r>
            <a:r>
              <a:rPr kumimoji="1" lang="ja-JP" altLang="en-US" dirty="0"/>
              <a:t>「五」により改正</a:t>
            </a:r>
            <a:r>
              <a:rPr kumimoji="1" lang="en-US" altLang="ja-JP" dirty="0"/>
              <a:t>)</a:t>
            </a:r>
          </a:p>
          <a:p>
            <a:endParaRPr kumimoji="1" lang="en-US" altLang="ja-JP" dirty="0"/>
          </a:p>
          <a:p>
            <a:r>
              <a:rPr kumimoji="1" lang="ja-JP" altLang="en-US" dirty="0"/>
              <a:t>医療法人（社会医療法人及び特定医療法人を除く）</a:t>
            </a:r>
            <a:endParaRPr kumimoji="1" lang="en-US" altLang="ja-JP" dirty="0"/>
          </a:p>
          <a:p>
            <a:r>
              <a:rPr kumimoji="1" lang="ja-JP" altLang="en-US" dirty="0"/>
              <a:t>法人税（医療保健業）：課税（社会保険診療報酬の所得計算の特例（四段階税制）の適用条件有り）</a:t>
            </a:r>
            <a:endParaRPr kumimoji="1" lang="en-US" altLang="ja-JP" dirty="0"/>
          </a:p>
          <a:p>
            <a:r>
              <a:rPr kumimoji="1" lang="ja-JP" altLang="en-US" dirty="0"/>
              <a:t>事業税（医療保健業）：課税（社会保険診療報酬は非課税・社会保険診療報酬以外は軽減税率）</a:t>
            </a:r>
            <a:endParaRPr kumimoji="1" lang="en-US" altLang="ja-JP" dirty="0"/>
          </a:p>
          <a:p>
            <a:endParaRPr kumimoji="1" lang="en-US" altLang="ja-JP" dirty="0"/>
          </a:p>
          <a:p>
            <a:pPr defTabSz="914232">
              <a:defRPr/>
            </a:pPr>
            <a:r>
              <a:rPr kumimoji="1" lang="ja-JP" altLang="en-US" dirty="0"/>
              <a:t>国民健康保険組合：国庫補助金　</a:t>
            </a:r>
            <a:r>
              <a:rPr kumimoji="1" lang="en-US" altLang="ja-JP" dirty="0"/>
              <a:t>113.6</a:t>
            </a:r>
            <a:r>
              <a:rPr kumimoji="1" lang="ja-JP" altLang="en-US" dirty="0"/>
              <a:t>億円　（内訳）</a:t>
            </a:r>
            <a:r>
              <a:rPr lang="ja-JP" altLang="ja-JP" dirty="0"/>
              <a:t>・療養給付費等補助金　　・後期高齢者支援金等補助金　　・介護納付金補助金　　・特定健康診査等補助金　　・災害臨時特定補助金　　・社会保障、税番号制度補助金</a:t>
            </a:r>
            <a:endParaRPr lang="en-US" altLang="ja-JP" dirty="0"/>
          </a:p>
          <a:p>
            <a:pPr defTabSz="914232">
              <a:defRPr/>
            </a:pPr>
            <a:endParaRPr lang="en-US" altLang="ja-JP" dirty="0"/>
          </a:p>
          <a:p>
            <a:pPr defTabSz="914232">
              <a:defRPr/>
            </a:pPr>
            <a:r>
              <a:rPr lang="en-US" altLang="ja-JP" dirty="0"/>
              <a:t>JCHO</a:t>
            </a:r>
            <a:r>
              <a:rPr lang="ja-JP" altLang="en-US" dirty="0"/>
              <a:t>：固定資産税　非課税（</a:t>
            </a:r>
            <a:r>
              <a:rPr lang="en-US" altLang="ja-JP" dirty="0"/>
              <a:t>JCHO</a:t>
            </a:r>
            <a:r>
              <a:rPr lang="ja-JP" altLang="en-US" dirty="0"/>
              <a:t>管理室　田鍋様からのご指摘）</a:t>
            </a:r>
            <a:endParaRPr lang="ja-JP"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defTabSz="914232">
              <a:defRPr/>
            </a:pPr>
            <a:fld id="{3B252941-3521-441E-B5B2-4A23F8D8F8E7}" type="slidenum">
              <a:rPr kumimoji="1" lang="ja-JP" altLang="en-US">
                <a:solidFill>
                  <a:prstClr val="black"/>
                </a:solidFill>
              </a:rPr>
              <a:pPr defTabSz="914232">
                <a:defRPr/>
              </a:pPr>
              <a:t>17</a:t>
            </a:fld>
            <a:endParaRPr kumimoji="1" lang="ja-JP" altLang="en-US">
              <a:solidFill>
                <a:prstClr val="black"/>
              </a:solidFill>
            </a:endParaRPr>
          </a:p>
        </p:txBody>
      </p:sp>
    </p:spTree>
    <p:extLst>
      <p:ext uri="{BB962C8B-B14F-4D97-AF65-F5344CB8AC3E}">
        <p14:creationId xmlns:p14="http://schemas.microsoft.com/office/powerpoint/2010/main" val="179084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307050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799527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013117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21</a:t>
            </a:fld>
            <a:endParaRPr kumimoji="1" lang="ja-JP" altLang="en-US"/>
          </a:p>
        </p:txBody>
      </p:sp>
    </p:spTree>
    <p:extLst>
      <p:ext uri="{BB962C8B-B14F-4D97-AF65-F5344CB8AC3E}">
        <p14:creationId xmlns:p14="http://schemas.microsoft.com/office/powerpoint/2010/main" val="33688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687962-1732-4DEA-94EE-209433AE6D92}" type="slidenum">
              <a:rPr kumimoji="1" lang="ja-JP" altLang="en-US" smtClean="0"/>
              <a:t>22</a:t>
            </a:fld>
            <a:endParaRPr kumimoji="1" lang="ja-JP" altLang="en-US"/>
          </a:p>
        </p:txBody>
      </p:sp>
    </p:spTree>
    <p:extLst>
      <p:ext uri="{BB962C8B-B14F-4D97-AF65-F5344CB8AC3E}">
        <p14:creationId xmlns:p14="http://schemas.microsoft.com/office/powerpoint/2010/main" val="2700168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26</a:t>
            </a:fld>
            <a:endParaRPr kumimoji="1" lang="ja-JP" altLang="en-US"/>
          </a:p>
        </p:txBody>
      </p:sp>
    </p:spTree>
    <p:extLst>
      <p:ext uri="{BB962C8B-B14F-4D97-AF65-F5344CB8AC3E}">
        <p14:creationId xmlns:p14="http://schemas.microsoft.com/office/powerpoint/2010/main" val="1463417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27</a:t>
            </a:fld>
            <a:endParaRPr kumimoji="1" lang="ja-JP" altLang="en-US"/>
          </a:p>
        </p:txBody>
      </p:sp>
    </p:spTree>
    <p:extLst>
      <p:ext uri="{BB962C8B-B14F-4D97-AF65-F5344CB8AC3E}">
        <p14:creationId xmlns:p14="http://schemas.microsoft.com/office/powerpoint/2010/main" val="3438534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30</a:t>
            </a:fld>
            <a:endParaRPr kumimoji="1" lang="ja-JP" altLang="en-US"/>
          </a:p>
        </p:txBody>
      </p:sp>
      <p:sp>
        <p:nvSpPr>
          <p:cNvPr id="5" name="ノート プレースホルダー 2"/>
          <p:cNvSpPr>
            <a:spLocks noGrp="1"/>
          </p:cNvSpPr>
          <p:nvPr>
            <p:ph type="body" idx="1"/>
          </p:nvPr>
        </p:nvSpPr>
        <p:spPr/>
        <p:txBody>
          <a:bodyPr/>
          <a:lstStyle/>
          <a:p>
            <a:pPr marL="171434" indent="-171434"/>
            <a:endParaRPr lang="en-US" altLang="ja-JP" sz="1600" dirty="0">
              <a:latin typeface="HGPｺﾞｼｯｸE" panose="020B0900000000000000" pitchFamily="50" charset="-128"/>
              <a:ea typeface="HGPｺﾞｼｯｸE" panose="020B0900000000000000" pitchFamily="50" charset="-128"/>
            </a:endParaRPr>
          </a:p>
          <a:p>
            <a:pPr marL="171434" indent="-171434"/>
            <a:endParaRPr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89405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209" y="4783276"/>
            <a:ext cx="5444784" cy="3913443"/>
          </a:xfrm>
          <a:prstGeom prst="rect">
            <a:avLst/>
          </a:prstGeom>
        </p:spPr>
        <p:txBody>
          <a:bodyPr lIns="93223" tIns="46611" rIns="93223" bIns="46611"/>
          <a:lstStyle/>
          <a:p>
            <a:endParaRPr kumimoji="1" lang="ja-JP" altLang="en-US" dirty="0">
              <a:latin typeface="HGPｺﾞｼｯｸE" panose="020B0900000000000000" pitchFamily="50" charset="-128"/>
              <a:ea typeface="HGPｺﾞｼｯｸE" panose="020B0900000000000000" pitchFamily="50" charset="-128"/>
            </a:endParaRPr>
          </a:p>
        </p:txBody>
      </p:sp>
      <p:sp>
        <p:nvSpPr>
          <p:cNvPr id="4" name="日付プレースホルダー 3"/>
          <p:cNvSpPr>
            <a:spLocks noGrp="1"/>
          </p:cNvSpPr>
          <p:nvPr>
            <p:ph type="dt" idx="10"/>
          </p:nvPr>
        </p:nvSpPr>
        <p:spPr/>
        <p:txBody>
          <a:bodyPr/>
          <a:lstStyle/>
          <a:p>
            <a:pPr>
              <a:defRPr/>
            </a:pPr>
            <a:fld id="{3562FB6E-ACC8-4A55-8505-89338725C7DF}" type="datetime1">
              <a:rPr lang="ja-JP" altLang="en-US" smtClean="0"/>
              <a:t>2020/1/27</a:t>
            </a:fld>
            <a:endParaRPr lang="ja-JP" altLang="en-US"/>
          </a:p>
        </p:txBody>
      </p:sp>
      <p:sp>
        <p:nvSpPr>
          <p:cNvPr id="5" name="スライド番号プレースホルダー 4"/>
          <p:cNvSpPr>
            <a:spLocks noGrp="1"/>
          </p:cNvSpPr>
          <p:nvPr>
            <p:ph type="sldNum" sz="quarter" idx="11"/>
          </p:nvPr>
        </p:nvSpPr>
        <p:spPr/>
        <p:txBody>
          <a:bodyPr/>
          <a:lstStyle/>
          <a:p>
            <a:pPr>
              <a:defRPr/>
            </a:pPr>
            <a:fld id="{7D54FD0A-6D55-4D69-8FB2-9FBA750F654E}" type="slidenum">
              <a:rPr lang="ja-JP" altLang="en-US" smtClean="0"/>
              <a:pPr>
                <a:defRPr/>
              </a:pPr>
              <a:t>4</a:t>
            </a:fld>
            <a:endParaRPr lang="ja-JP" altLang="en-US"/>
          </a:p>
        </p:txBody>
      </p:sp>
    </p:spTree>
    <p:extLst>
      <p:ext uri="{BB962C8B-B14F-4D97-AF65-F5344CB8AC3E}">
        <p14:creationId xmlns:p14="http://schemas.microsoft.com/office/powerpoint/2010/main" val="1870503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D111B-1087-4444-BE7B-5314EDCA958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99572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5</a:t>
            </a:fld>
            <a:endParaRPr lang="ja-JP" altLang="en-US"/>
          </a:p>
        </p:txBody>
      </p:sp>
    </p:spTree>
    <p:extLst>
      <p:ext uri="{BB962C8B-B14F-4D97-AF65-F5344CB8AC3E}">
        <p14:creationId xmlns:p14="http://schemas.microsoft.com/office/powerpoint/2010/main" val="393214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8</a:t>
            </a:fld>
            <a:endParaRPr lang="ja-JP" altLang="en-US"/>
          </a:p>
        </p:txBody>
      </p:sp>
    </p:spTree>
    <p:extLst>
      <p:ext uri="{BB962C8B-B14F-4D97-AF65-F5344CB8AC3E}">
        <p14:creationId xmlns:p14="http://schemas.microsoft.com/office/powerpoint/2010/main" val="622116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9</a:t>
            </a:fld>
            <a:endParaRPr lang="ja-JP" altLang="en-US"/>
          </a:p>
        </p:txBody>
      </p:sp>
    </p:spTree>
    <p:extLst>
      <p:ext uri="{BB962C8B-B14F-4D97-AF65-F5344CB8AC3E}">
        <p14:creationId xmlns:p14="http://schemas.microsoft.com/office/powerpoint/2010/main" val="56949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10</a:t>
            </a:fld>
            <a:endParaRPr lang="ja-JP" altLang="en-US"/>
          </a:p>
        </p:txBody>
      </p:sp>
    </p:spTree>
    <p:extLst>
      <p:ext uri="{BB962C8B-B14F-4D97-AF65-F5344CB8AC3E}">
        <p14:creationId xmlns:p14="http://schemas.microsoft.com/office/powerpoint/2010/main" val="413693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11</a:t>
            </a:fld>
            <a:endParaRPr lang="ja-JP" altLang="en-US"/>
          </a:p>
        </p:txBody>
      </p:sp>
    </p:spTree>
    <p:extLst>
      <p:ext uri="{BB962C8B-B14F-4D97-AF65-F5344CB8AC3E}">
        <p14:creationId xmlns:p14="http://schemas.microsoft.com/office/powerpoint/2010/main" val="383022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13</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14</a:t>
            </a:fld>
            <a:endParaRPr lang="ja-JP" altLang="en-US"/>
          </a:p>
        </p:txBody>
      </p:sp>
    </p:spTree>
    <p:extLst>
      <p:ext uri="{BB962C8B-B14F-4D97-AF65-F5344CB8AC3E}">
        <p14:creationId xmlns:p14="http://schemas.microsoft.com/office/powerpoint/2010/main" val="380085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0E80D3-1A97-4DE8-BB97-80CF5CF5EC9E}"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5722B0-4736-44ED-A8F9-1A02E9978DF4}" type="datetime1">
              <a:rPr kumimoji="1" lang="ja-JP" altLang="en-US" smtClean="0"/>
              <a:t>2020/1/27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924245-E52E-41AC-A388-6D3545D4C5C8}"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79BDD-2B1A-498A-AEC7-09D198234CB7}"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07D123-D685-4764-9B4E-03D63BAFD9BB}" type="datetime1">
              <a:rPr kumimoji="1" lang="ja-JP" altLang="en-US" smtClean="0"/>
              <a:t>2020/1/27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33436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BED27A-91BD-41E2-981D-3A65BE1D64F5}"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a:solidFill>
                  <a:srgbClr val="0070C0"/>
                </a:solidFill>
              </a:defRPr>
            </a:lvl1pPr>
          </a:lstStyle>
          <a:p>
            <a:fld id="{A9848611-8FAA-4BFC-BAAD-33CAF1A3E273}" type="slidenum">
              <a:rPr lang="ja-JP" altLang="en-US" smtClean="0"/>
              <a:pPr/>
              <a:t>‹#›</a:t>
            </a:fld>
            <a:endParaRPr lang="ja-JP" altLang="en-US"/>
          </a:p>
        </p:txBody>
      </p:sp>
    </p:spTree>
    <p:extLst>
      <p:ext uri="{BB962C8B-B14F-4D97-AF65-F5344CB8AC3E}">
        <p14:creationId xmlns:p14="http://schemas.microsoft.com/office/powerpoint/2010/main" val="56739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0369C4-1156-4564-B519-C9C9666E50AE}"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94588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A82206-7572-4CC9-B856-A6BE8FB86EDF}"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51909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8906CB-A0FD-4118-9514-1E84039D547E}"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7506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EA9B5D7-CFB7-4A51-9AF9-8C7E4411418C}" type="datetime1">
              <a:rPr kumimoji="1" lang="ja-JP" altLang="en-US" smtClean="0"/>
              <a:t>2020/1/27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86235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FAE70AC-CD0A-41A6-8886-998CDB8AE725}" type="datetime1">
              <a:rPr kumimoji="1" lang="ja-JP" altLang="en-US" smtClean="0"/>
              <a:t>2020/1/27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39921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9B2DEEE-E4FA-4403-AFD9-5741FDE79F71}"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50CB8E-26A5-4979-A8AC-F88F78CAF13A}" type="datetime1">
              <a:rPr kumimoji="1" lang="ja-JP" altLang="en-US" smtClean="0"/>
              <a:t>2020/1/27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77742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CC2C44-E462-4C3D-A942-3637063B6789}" type="datetime1">
              <a:rPr kumimoji="1" lang="ja-JP" altLang="en-US" smtClean="0"/>
              <a:t>2020/1/27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940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10BB36-75D7-4626-A510-A78C66D16758}" type="datetime1">
              <a:rPr kumimoji="1" lang="ja-JP" altLang="en-US" smtClean="0"/>
              <a:t>2020/1/27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0570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BEC8B0-0CCB-4DCC-871D-894E87BB4F30}" type="datetime1">
              <a:rPr kumimoji="1" lang="ja-JP" altLang="en-US" smtClean="0"/>
              <a:t>2020/1/27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995077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B638B-F631-4D3E-9BE5-ADD0188AEECB}"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94167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3D634C-28A4-410B-9F08-7E474A72F289}"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197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D88E86-69F2-410E-9461-757255CEBE3F}"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38605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E3940-72DD-4050-86B5-5EF87CC2D53B}"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71338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693DFB4-1FCC-42AB-8B56-FA0BD663D17E}"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897367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67B1F25-E914-4DAA-923D-6516F6D45939}" type="datetime1">
              <a:rPr kumimoji="1" lang="ja-JP" altLang="en-US" smtClean="0"/>
              <a:t>2020/1/27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6334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B4B558-236F-43F0-A953-ACB0CEC5CB2E}" type="datetime1">
              <a:rPr kumimoji="1" lang="ja-JP" altLang="en-US" smtClean="0"/>
              <a:t>2020/1/27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211027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C53509-7AD7-432C-9B28-3276CC0E52A4}" type="datetime1">
              <a:rPr kumimoji="1" lang="ja-JP" altLang="en-US" smtClean="0"/>
              <a:t>2020/1/27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57849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8B58CCD-2CF0-4382-949C-F440D7AA29E1}" type="datetime1">
              <a:rPr kumimoji="1" lang="ja-JP" altLang="en-US" smtClean="0"/>
              <a:t>2020/1/27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070797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3F800E-36B0-4543-9EE8-4B6F764D712C}" type="datetime1">
              <a:rPr kumimoji="1" lang="ja-JP" altLang="en-US" smtClean="0"/>
              <a:t>2020/1/27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709038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F6D6A04-4B87-499C-9622-CBDF944A6FB1}" type="datetime1">
              <a:rPr kumimoji="1" lang="ja-JP" altLang="en-US" smtClean="0"/>
              <a:t>2020/1/27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966837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B0C319-90CA-4015-BB25-A89A3D04D9B6}" type="datetime1">
              <a:rPr kumimoji="1" lang="ja-JP" altLang="en-US" smtClean="0"/>
              <a:t>2020/1/27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88159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DFFDA4-6561-495D-B9A9-7DD3A9DED8A9}"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887129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46BA08-7D1A-4CDC-A15D-4717093D8321}"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21509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49A0370-560E-4551-B629-4D572CB559E6}"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6789C-6526-42FA-A61F-FD730534EF2C}" type="datetime1">
              <a:rPr kumimoji="1" lang="ja-JP" altLang="en-US" smtClean="0"/>
              <a:t>2020/1/27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C61CC3-284D-40EB-A41F-58B8FAC25BEA}" type="datetime1">
              <a:rPr kumimoji="1" lang="ja-JP" altLang="en-US" smtClean="0"/>
              <a:t>2020/1/27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81AD243-39B0-4805-AF51-7CF68E08B0E0}" type="datetime1">
              <a:rPr kumimoji="1" lang="ja-JP" altLang="en-US" smtClean="0"/>
              <a:t>2020/1/27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42227D-08FF-44ED-BBAE-BA177DC38DEC}" type="datetime1">
              <a:rPr kumimoji="1" lang="ja-JP" altLang="en-US" smtClean="0"/>
              <a:t>2020/1/27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3DBC58-7EEE-4EA5-B8EF-433EA802B16F}" type="datetime1">
              <a:rPr kumimoji="1" lang="ja-JP" altLang="en-US" smtClean="0"/>
              <a:t>2020/1/27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DFC48-F4BA-40CD-A1FE-CDBFA163CBE8}" type="datetime1">
              <a:rPr kumimoji="1" lang="ja-JP" altLang="en-US" smtClean="0"/>
              <a:t>2020/1/27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5" r:id="rId13"/>
    <p:sldLayoutId id="2147483686"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14F5D-60B6-4DCB-952C-AF51DC850C6C}" type="datetime1">
              <a:rPr kumimoji="1" lang="ja-JP" altLang="en-US" smtClean="0"/>
              <a:t>2020/1/27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877755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C5803-2D3B-489D-82ED-5BA54CBCADCD}" type="datetime1">
              <a:rPr kumimoji="1" lang="ja-JP" altLang="en-US" smtClean="0"/>
              <a:t>2020/1/27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91313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5.xml"/><Relationship Id="rId1" Type="http://schemas.openxmlformats.org/officeDocument/2006/relationships/slideLayout" Target="../slideLayouts/slideLayout14.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10.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slide" Target="slide10.xml"/><Relationship Id="rId5" Type="http://schemas.openxmlformats.org/officeDocument/2006/relationships/chart" Target="../charts/chart3.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515" y="0"/>
            <a:ext cx="9144000" cy="1470916"/>
          </a:xfrm>
          <a:prstGeom prst="rect">
            <a:avLst/>
          </a:prstGeom>
          <a:gradFill>
            <a:gsLst>
              <a:gs pos="0">
                <a:schemeClr val="accent1">
                  <a:tint val="66000"/>
                  <a:satMod val="160000"/>
                </a:schemeClr>
              </a:gs>
              <a:gs pos="50000">
                <a:schemeClr val="accent1">
                  <a:tint val="44500"/>
                  <a:satMod val="160000"/>
                </a:schemeClr>
              </a:gs>
              <a:gs pos="100000">
                <a:schemeClr val="bg1"/>
              </a:gs>
            </a:gsLst>
            <a:lin ang="5400000" scaled="0"/>
          </a:gra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323"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26" y="377209"/>
            <a:ext cx="648833" cy="731157"/>
          </a:xfrm>
          <a:prstGeom prst="rect">
            <a:avLst/>
          </a:prstGeom>
        </p:spPr>
      </p:pic>
      <p:pic>
        <p:nvPicPr>
          <p:cNvPr id="12" name="コンテンツ プレースホルダー 11"/>
          <p:cNvPicPr>
            <a:picLocks noGrp="1"/>
          </p:cNvPicPr>
          <p:nvPr>
            <p:ph idx="4294967295"/>
          </p:nvPr>
        </p:nvPicPr>
        <p:blipFill>
          <a:blip r:embed="rId4">
            <a:extLst>
              <a:ext uri="{28A0092B-C50C-407E-A947-70E740481C1C}">
                <a14:useLocalDpi xmlns:a14="http://schemas.microsoft.com/office/drawing/2010/main" val="0"/>
              </a:ext>
            </a:extLst>
          </a:blip>
          <a:stretch>
            <a:fillRect/>
          </a:stretch>
        </p:blipFill>
        <p:spPr>
          <a:xfrm>
            <a:off x="0" y="2963718"/>
            <a:ext cx="9138462" cy="1706477"/>
          </a:xfrm>
        </p:spPr>
      </p:pic>
      <p:sp>
        <p:nvSpPr>
          <p:cNvPr id="2" name="テキスト ボックス 1"/>
          <p:cNvSpPr txBox="1"/>
          <p:nvPr/>
        </p:nvSpPr>
        <p:spPr>
          <a:xfrm>
            <a:off x="7829890" y="4665221"/>
            <a:ext cx="1358064" cy="205890"/>
          </a:xfrm>
          <a:prstGeom prst="rect">
            <a:avLst/>
          </a:prstGeom>
          <a:noFill/>
        </p:spPr>
        <p:txBody>
          <a:bodyPr wrap="none" rtlCol="0">
            <a:spAutoFit/>
          </a:bodyPr>
          <a:lstStyle/>
          <a:p>
            <a:r>
              <a:rPr lang="ja-JP" altLang="en-US" sz="738" dirty="0">
                <a:solidFill>
                  <a:schemeClr val="tx1">
                    <a:lumMod val="50000"/>
                    <a:lumOff val="50000"/>
                  </a:schemeClr>
                </a:solidFill>
              </a:rPr>
              <a:t>出典：経済産業省パンフレット</a:t>
            </a:r>
          </a:p>
        </p:txBody>
      </p:sp>
      <p:sp>
        <p:nvSpPr>
          <p:cNvPr id="10" name="タイトル 1">
            <a:extLst>
              <a:ext uri="{FF2B5EF4-FFF2-40B4-BE49-F238E27FC236}">
                <a16:creationId xmlns:a16="http://schemas.microsoft.com/office/drawing/2014/main" id="{DB03504B-B785-4CD3-8C33-F42549D5B5E0}"/>
              </a:ext>
            </a:extLst>
          </p:cNvPr>
          <p:cNvSpPr txBox="1">
            <a:spLocks/>
          </p:cNvSpPr>
          <p:nvPr/>
        </p:nvSpPr>
        <p:spPr>
          <a:xfrm>
            <a:off x="-3111" y="1613857"/>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solidFill>
                  <a:schemeClr val="tx2"/>
                </a:solidFill>
                <a:latin typeface="HGP創英角ｺﾞｼｯｸUB" panose="020B0900000000000000" pitchFamily="50" charset="-128"/>
                <a:ea typeface="HGP創英角ｺﾞｼｯｸUB" panose="020B0900000000000000" pitchFamily="50" charset="-128"/>
              </a:rPr>
              <a:t>2019</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年度「地域医療構想」の</a:t>
            </a:r>
          </a:p>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進め方と進捗状況</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
        <p:nvSpPr>
          <p:cNvPr id="14" name="角丸四角形 13"/>
          <p:cNvSpPr/>
          <p:nvPr/>
        </p:nvSpPr>
        <p:spPr>
          <a:xfrm>
            <a:off x="2022592" y="50131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　</a:t>
            </a:r>
            <a:r>
              <a:rPr lang="ja-JP" altLang="en-US"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圏域ごとのデータに基づく分析をもとに</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rPr>
              <a:t>公民</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区別</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rPr>
              <a:t>なく、医療機関関係者</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と</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accent1"/>
                </a:solidFill>
              </a:rPr>
              <a:t>1</a:t>
            </a:fld>
            <a:endParaRPr kumimoji="1" lang="ja-JP" altLang="en-US" sz="1800" dirty="0">
              <a:solidFill>
                <a:schemeClr val="accent1"/>
              </a:solidFill>
            </a:endParaRPr>
          </a:p>
        </p:txBody>
      </p:sp>
      <p:sp>
        <p:nvSpPr>
          <p:cNvPr id="9" name="テキスト ボックス 8"/>
          <p:cNvSpPr txBox="1"/>
          <p:nvPr/>
        </p:nvSpPr>
        <p:spPr>
          <a:xfrm>
            <a:off x="7237274" y="301440"/>
            <a:ext cx="1533260" cy="461665"/>
          </a:xfrm>
          <a:prstGeom prst="rect">
            <a:avLst/>
          </a:prstGeom>
          <a:solidFill>
            <a:schemeClr val="bg1"/>
          </a:solidFill>
          <a:ln>
            <a:solidFill>
              <a:schemeClr val="tx1"/>
            </a:solidFill>
          </a:ln>
        </p:spPr>
        <p:txBody>
          <a:bodyPr wrap="square" rtlCol="0">
            <a:spAutoFit/>
          </a:bodyPr>
          <a:lstStyle/>
          <a:p>
            <a:pPr algn="ctr"/>
            <a:r>
              <a:rPr kumimoji="1" lang="ja-JP" altLang="en-US" sz="2400" dirty="0" smtClean="0"/>
              <a:t>資料</a:t>
            </a:r>
            <a:r>
              <a:rPr lang="ja-JP" altLang="en-US" sz="2400" dirty="0"/>
              <a:t>１</a:t>
            </a:r>
            <a:endParaRPr kumimoji="1" lang="en-US" altLang="ja-JP" sz="2400" dirty="0"/>
          </a:p>
        </p:txBody>
      </p:sp>
    </p:spTree>
    <p:extLst>
      <p:ext uri="{BB962C8B-B14F-4D97-AF65-F5344CB8AC3E}">
        <p14:creationId xmlns:p14="http://schemas.microsoft.com/office/powerpoint/2010/main" val="1353307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20688"/>
            <a:ext cx="8712968" cy="139246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「病床機能報告」を独自に分析し、急性期病棟のうち、</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サブアキュート、ポストアキュートを担っていると推察される病棟を</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便宜的に回復期機能として考え、不足する病床機能を検討</a:t>
            </a:r>
            <a:endParaRPr lang="en-US" altLang="ja-JP" sz="2400" dirty="0">
              <a:latin typeface="HGP創英角ｺﾞｼｯｸUB" panose="020B0900000000000000" pitchFamily="50" charset="-128"/>
              <a:ea typeface="HGP創英角ｺﾞｼｯｸUB" panose="020B09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3269049418"/>
              </p:ext>
            </p:extLst>
          </p:nvPr>
        </p:nvGraphicFramePr>
        <p:xfrm>
          <a:off x="287739" y="2013151"/>
          <a:ext cx="8579629" cy="5117391"/>
        </p:xfrm>
        <a:graphic>
          <a:graphicData uri="http://schemas.openxmlformats.org/drawingml/2006/table">
            <a:tbl>
              <a:tblPr firstRow="1" bandRow="1">
                <a:tableStyleId>{2D5ABB26-0587-4C30-8999-92F81FD0307C}</a:tableStyleId>
              </a:tblPr>
              <a:tblGrid>
                <a:gridCol w="2098910">
                  <a:extLst>
                    <a:ext uri="{9D8B030D-6E8A-4147-A177-3AD203B41FA5}">
                      <a16:colId xmlns:a16="http://schemas.microsoft.com/office/drawing/2014/main" val="20000"/>
                    </a:ext>
                  </a:extLst>
                </a:gridCol>
                <a:gridCol w="4392487">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655561">
                <a:tc>
                  <a:txBody>
                    <a:bodyPr/>
                    <a:lstStyle/>
                    <a:p>
                      <a:pPr algn="ctr"/>
                      <a:r>
                        <a:rPr kumimoji="1" lang="ja-JP" altLang="en-US" sz="1600" dirty="0">
                          <a:latin typeface="Meiryo UI" panose="020B0604030504040204" pitchFamily="50" charset="-128"/>
                          <a:ea typeface="Meiryo UI" panose="020B0604030504040204" pitchFamily="50" charset="-128"/>
                        </a:rPr>
                        <a:t>病床数の</a:t>
                      </a:r>
                      <a:r>
                        <a:rPr kumimoji="1" lang="ja-JP" altLang="en-US" sz="1600" dirty="0" smtClean="0">
                          <a:latin typeface="Meiryo UI" panose="020B0604030504040204" pitchFamily="50" charset="-128"/>
                          <a:ea typeface="Meiryo UI" panose="020B0604030504040204" pitchFamily="50" charset="-128"/>
                        </a:rPr>
                        <a:t>必要量</a:t>
                      </a:r>
                      <a:endParaRPr kumimoji="1" lang="en-US" altLang="ja-JP" sz="1600" dirty="0" smtClean="0">
                        <a:latin typeface="Meiryo UI" panose="020B0604030504040204" pitchFamily="50" charset="-128"/>
                        <a:ea typeface="Meiryo UI" panose="020B0604030504040204" pitchFamily="50" charset="-128"/>
                      </a:endParaRPr>
                    </a:p>
                    <a:p>
                      <a:pPr algn="ct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将来の目安</a:t>
                      </a:r>
                      <a:r>
                        <a:rPr lang="en-US" altLang="ja-JP" sz="1600" dirty="0" smtClean="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a:p>
                      <a:pPr algn="ctr">
                        <a:lnSpc>
                          <a:spcPts val="120"/>
                        </a:lnSpc>
                      </a:pPr>
                      <a:r>
                        <a:rPr lang="en-US" altLang="ja-JP" sz="1600" dirty="0"/>
                        <a:t> </a:t>
                      </a:r>
                      <a:endParaRPr lang="ja-JP" altLang="ja-JP" sz="1600" b="1" dirty="0">
                        <a:latin typeface="+mn-ea"/>
                        <a:ea typeface="+mn-ea"/>
                      </a:endParaRPr>
                    </a:p>
                  </a:txBody>
                  <a:tcPr anchor="ctr"/>
                </a:tc>
                <a:tc>
                  <a:txBody>
                    <a:bodyPr/>
                    <a:lstStyle/>
                    <a:p>
                      <a:pPr algn="ctr"/>
                      <a:endParaRPr lang="ja-JP" altLang="ja-JP" sz="1800" dirty="0">
                        <a:latin typeface="+mn-ea"/>
                        <a:ea typeface="+mn-ea"/>
                      </a:endParaRP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rPr>
                        <a:t>病床機能</a:t>
                      </a:r>
                      <a:r>
                        <a:rPr kumimoji="1" lang="ja-JP" altLang="en-US" sz="1600" dirty="0" smtClean="0">
                          <a:latin typeface="Meiryo UI" panose="020B0604030504040204" pitchFamily="50" charset="-128"/>
                          <a:ea typeface="Meiryo UI" panose="020B0604030504040204" pitchFamily="50" charset="-128"/>
                        </a:rPr>
                        <a:t>報告</a:t>
                      </a:r>
                      <a:endParaRPr kumimoji="1" lang="en-US" altLang="ja-JP" sz="1600" dirty="0" smtClean="0">
                        <a:latin typeface="Meiryo UI" panose="020B0604030504040204" pitchFamily="50" charset="-128"/>
                        <a:ea typeface="Meiryo UI" panose="020B0604030504040204" pitchFamily="50" charset="-128"/>
                      </a:endParaRPr>
                    </a:p>
                    <a:p>
                      <a:pPr algn="ct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毎年の進捗管理</a:t>
                      </a:r>
                      <a:r>
                        <a:rPr kumimoji="1" lang="en-US" altLang="ja-JP" sz="1600" b="1" dirty="0" smtClean="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4461830">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tc>
                <a:extLst>
                  <a:ext uri="{0D108BD9-81ED-4DB2-BD59-A6C34878D82A}">
                    <a16:rowId xmlns:a16="http://schemas.microsoft.com/office/drawing/2014/main" val="10001"/>
                  </a:ext>
                </a:extLst>
              </a:tr>
            </a:tbl>
          </a:graphicData>
        </a:graphic>
      </p:graphicFrame>
      <p:sp>
        <p:nvSpPr>
          <p:cNvPr id="22" name="角丸四角形 21"/>
          <p:cNvSpPr/>
          <p:nvPr/>
        </p:nvSpPr>
        <p:spPr>
          <a:xfrm>
            <a:off x="351721" y="2651331"/>
            <a:ext cx="1978024" cy="415466"/>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23" name="角丸四角形 22"/>
          <p:cNvSpPr/>
          <p:nvPr/>
        </p:nvSpPr>
        <p:spPr>
          <a:xfrm>
            <a:off x="351721" y="3112588"/>
            <a:ext cx="1978024" cy="908723"/>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351721" y="4092561"/>
            <a:ext cx="1978024" cy="1609331"/>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6803711" y="5800934"/>
            <a:ext cx="1978024" cy="623691"/>
          </a:xfrm>
          <a:prstGeom prst="rect">
            <a:avLst/>
          </a:prstGeom>
          <a:solidFill>
            <a:schemeClr val="accent4">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2429387" y="2147876"/>
            <a:ext cx="4251190" cy="369332"/>
          </a:xfrm>
          <a:prstGeom prst="rect">
            <a:avLst/>
          </a:prstGeom>
        </p:spPr>
        <p:txBody>
          <a:bodyPr wrap="square">
            <a:spAutoFit/>
          </a:bodyPr>
          <a:lstStyle/>
          <a:p>
            <a:pPr algn="ctr"/>
            <a:r>
              <a:rPr lang="ja-JP" altLang="en-US" dirty="0">
                <a:latin typeface="HGPｺﾞｼｯｸE" panose="020B0900000000000000" pitchFamily="50" charset="-128"/>
                <a:ea typeface="HGPｺﾞｼｯｸE" panose="020B0900000000000000" pitchFamily="50" charset="-128"/>
                <a:cs typeface="Meiryo UI" panose="020B0604030504040204" pitchFamily="50" charset="-128"/>
              </a:rPr>
              <a:t>患者像イメージ</a:t>
            </a:r>
          </a:p>
        </p:txBody>
      </p:sp>
      <p:sp>
        <p:nvSpPr>
          <p:cNvPr id="28" name="角丸四角形 27"/>
          <p:cNvSpPr/>
          <p:nvPr/>
        </p:nvSpPr>
        <p:spPr>
          <a:xfrm>
            <a:off x="2429387" y="4130904"/>
            <a:ext cx="2009489"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sz="1200" dirty="0">
              <a:latin typeface="+mn-ea"/>
              <a:cs typeface="Meiryo UI" panose="020B0604030504040204" pitchFamily="50" charset="-128"/>
            </a:endParaRPr>
          </a:p>
          <a:p>
            <a:pPr algn="ctr"/>
            <a:r>
              <a:rPr lang="ja-JP" altLang="en-US" sz="1100" dirty="0">
                <a:latin typeface="+mn-ea"/>
                <a:cs typeface="Meiryo UI" panose="020B0604030504040204" pitchFamily="50" charset="-128"/>
              </a:rPr>
              <a:t>肺炎や軽度の外傷など比較的軽症な症状を持つ</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患者の受入</a:t>
            </a:r>
            <a:endParaRPr lang="en-US" altLang="ja-JP" sz="1100" dirty="0">
              <a:latin typeface="+mn-ea"/>
              <a:cs typeface="Meiryo UI" panose="020B0604030504040204" pitchFamily="50" charset="-128"/>
            </a:endParaRPr>
          </a:p>
        </p:txBody>
      </p:sp>
      <p:sp>
        <p:nvSpPr>
          <p:cNvPr id="29" name="角丸四角形 28"/>
          <p:cNvSpPr/>
          <p:nvPr/>
        </p:nvSpPr>
        <p:spPr>
          <a:xfrm>
            <a:off x="4684921" y="4130904"/>
            <a:ext cx="1767936"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急性期後の在宅復帰に向けた患者の受入</a:t>
            </a:r>
            <a:endParaRPr lang="en-US" altLang="ja-JP" sz="1100" dirty="0">
              <a:latin typeface="+mn-ea"/>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31" name="角丸四角形 30"/>
          <p:cNvSpPr/>
          <p:nvPr/>
        </p:nvSpPr>
        <p:spPr>
          <a:xfrm>
            <a:off x="2445314" y="5271252"/>
            <a:ext cx="4210344" cy="430640"/>
          </a:xfrm>
          <a:prstGeom prst="roundRect">
            <a:avLst/>
          </a:prstGeom>
          <a:solidFill>
            <a:schemeClr val="bg1">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リハビリテーション</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445314" y="5803031"/>
            <a:ext cx="4237119" cy="623691"/>
          </a:xfrm>
          <a:prstGeom prst="roundRect">
            <a:avLst/>
          </a:prstGeom>
          <a:solidFill>
            <a:schemeClr val="bg1">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font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長期療養</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6817336" y="2651331"/>
            <a:ext cx="1978024" cy="505998"/>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34" name="角丸四角形 33"/>
          <p:cNvSpPr/>
          <p:nvPr/>
        </p:nvSpPr>
        <p:spPr>
          <a:xfrm>
            <a:off x="6832441" y="3203120"/>
            <a:ext cx="1978024" cy="1748245"/>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p>
        </p:txBody>
      </p:sp>
      <p:sp>
        <p:nvSpPr>
          <p:cNvPr id="35" name="角丸四角形 34"/>
          <p:cNvSpPr/>
          <p:nvPr/>
        </p:nvSpPr>
        <p:spPr>
          <a:xfrm>
            <a:off x="6832441" y="4997156"/>
            <a:ext cx="1978024" cy="704737"/>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351721" y="5800934"/>
            <a:ext cx="1978024" cy="623691"/>
          </a:xfrm>
          <a:prstGeom prst="rect">
            <a:avLst/>
          </a:prstGeom>
          <a:solidFill>
            <a:schemeClr val="accent4">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225852" y="4048513"/>
            <a:ext cx="8641516" cy="112369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6">
            <a:extLst>
              <a:ext uri="{FF2B5EF4-FFF2-40B4-BE49-F238E27FC236}">
                <a16:creationId xmlns:a16="http://schemas.microsoft.com/office/drawing/2014/main" id="{DAEDAA7D-BCDE-4EBC-8CF2-AE0EAA91BC5D}"/>
              </a:ext>
            </a:extLst>
          </p:cNvPr>
          <p:cNvSpPr/>
          <p:nvPr/>
        </p:nvSpPr>
        <p:spPr>
          <a:xfrm>
            <a:off x="2462944" y="2651932"/>
            <a:ext cx="4237119" cy="1369379"/>
          </a:xfrm>
          <a:prstGeom prst="roundRect">
            <a:avLst>
              <a:gd name="adj" fmla="val 8290"/>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（重症）急性期</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重篤患者や全身麻酔による手術等を</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要する患者の受入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27">
            <a:extLst>
              <a:ext uri="{FF2B5EF4-FFF2-40B4-BE49-F238E27FC236}">
                <a16:creationId xmlns:a16="http://schemas.microsoft.com/office/drawing/2014/main" id="{ED72C6DB-DC56-4580-95EF-EEE9550FA96E}"/>
              </a:ext>
            </a:extLst>
          </p:cNvPr>
          <p:cNvSpPr/>
          <p:nvPr/>
        </p:nvSpPr>
        <p:spPr>
          <a:xfrm>
            <a:off x="2447018" y="4122450"/>
            <a:ext cx="2009489" cy="996332"/>
          </a:xfrm>
          <a:prstGeom prst="roundRect">
            <a:avLst/>
          </a:prstGeom>
          <a:solidFill>
            <a:schemeClr val="tx1">
              <a:lumMod val="65000"/>
              <a:lumOff val="3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肺炎や軽度の外傷など比較的軽症な症状を持つ</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患者の受入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28">
            <a:extLst>
              <a:ext uri="{FF2B5EF4-FFF2-40B4-BE49-F238E27FC236}">
                <a16:creationId xmlns:a16="http://schemas.microsoft.com/office/drawing/2014/main" id="{1F24E60C-B2BA-438F-9899-50EE1B406A70}"/>
              </a:ext>
            </a:extLst>
          </p:cNvPr>
          <p:cNvSpPr/>
          <p:nvPr/>
        </p:nvSpPr>
        <p:spPr>
          <a:xfrm>
            <a:off x="4702552" y="4122450"/>
            <a:ext cx="1978024" cy="996332"/>
          </a:xfrm>
          <a:prstGeom prst="roundRect">
            <a:avLst/>
          </a:prstGeom>
          <a:solidFill>
            <a:schemeClr val="tx1">
              <a:lumMod val="65000"/>
              <a:lumOff val="3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500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急性期後の在宅復帰に向けた患者の受入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10</a:t>
            </a:fld>
            <a:endParaRPr lang="ja-JP" altLang="en-US" dirty="0"/>
          </a:p>
        </p:txBody>
      </p:sp>
      <p:sp>
        <p:nvSpPr>
          <p:cNvPr id="41"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42"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病床機能報告の定量的分析</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0221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11</a:t>
            </a:fld>
            <a:endParaRPr lang="ja-JP" altLang="en-US" dirty="0"/>
          </a:p>
        </p:txBody>
      </p:sp>
      <p:sp>
        <p:nvSpPr>
          <p:cNvPr id="41" name="タイトル 1">
            <a:extLst>
              <a:ext uri="{FF2B5EF4-FFF2-40B4-BE49-F238E27FC236}">
                <a16:creationId xmlns:a16="http://schemas.microsoft.com/office/drawing/2014/main" id="{77D78C8B-7190-4F9F-BF24-FAD4DFE9F181}"/>
              </a:ext>
            </a:extLst>
          </p:cNvPr>
          <p:cNvSpPr txBox="1">
            <a:spLocks/>
          </p:cNvSpPr>
          <p:nvPr/>
        </p:nvSpPr>
        <p:spPr>
          <a:xfrm>
            <a:off x="395242" y="720064"/>
            <a:ext cx="8262664" cy="98144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HGP創英角ｺﾞｼｯｸUB" panose="020B0900000000000000" pitchFamily="50" charset="-128"/>
                <a:ea typeface="HGP創英角ｺﾞｼｯｸUB" panose="020B0900000000000000" pitchFamily="50" charset="-128"/>
              </a:rPr>
              <a:t>病院連絡会では、公民含めた</a:t>
            </a:r>
            <a:r>
              <a:rPr lang="ja-JP" altLang="en-US" sz="2800" dirty="0" smtClean="0">
                <a:latin typeface="HGP創英角ｺﾞｼｯｸUB" panose="020B0900000000000000" pitchFamily="50" charset="-128"/>
                <a:ea typeface="HGP創英角ｺﾞｼｯｸUB" panose="020B0900000000000000" pitchFamily="50" charset="-128"/>
              </a:rPr>
              <a:t>、</a:t>
            </a:r>
            <a:endParaRPr lang="en-US" altLang="ja-JP" sz="2800" dirty="0" smtClean="0">
              <a:latin typeface="HGP創英角ｺﾞｼｯｸUB" panose="020B0900000000000000" pitchFamily="50" charset="-128"/>
              <a:ea typeface="HGP創英角ｺﾞｼｯｸUB" panose="020B0900000000000000" pitchFamily="50" charset="-128"/>
            </a:endParaRPr>
          </a:p>
          <a:p>
            <a:pPr algn="l"/>
            <a:r>
              <a:rPr lang="ja-JP" altLang="en-US" sz="2800" dirty="0">
                <a:latin typeface="HGP創英角ｺﾞｼｯｸUB" panose="020B0900000000000000" pitchFamily="50" charset="-128"/>
                <a:ea typeface="HGP創英角ｺﾞｼｯｸUB" panose="020B0900000000000000" pitchFamily="50" charset="-128"/>
              </a:rPr>
              <a:t>　</a:t>
            </a:r>
            <a:r>
              <a:rPr lang="ja-JP" altLang="en-US" sz="2800" dirty="0" smtClean="0">
                <a:latin typeface="HGP創英角ｺﾞｼｯｸUB" panose="020B0900000000000000" pitchFamily="50" charset="-128"/>
                <a:ea typeface="HGP創英角ｺﾞｼｯｸUB" panose="020B0900000000000000" pitchFamily="50" charset="-128"/>
              </a:rPr>
              <a:t>　　　　　　　　　　　　　　　府</a:t>
            </a:r>
            <a:r>
              <a:rPr lang="ja-JP" altLang="en-US" sz="2800" dirty="0">
                <a:latin typeface="HGP創英角ｺﾞｼｯｸUB" panose="020B0900000000000000" pitchFamily="50" charset="-128"/>
                <a:ea typeface="HGP創英角ｺﾞｼｯｸUB" panose="020B0900000000000000" pitchFamily="50" charset="-128"/>
              </a:rPr>
              <a:t>独自の分析データを</a:t>
            </a:r>
            <a:r>
              <a:rPr lang="ja-JP" altLang="en-US" sz="2800" dirty="0" smtClean="0">
                <a:latin typeface="HGP創英角ｺﾞｼｯｸUB" panose="020B0900000000000000" pitchFamily="50" charset="-128"/>
                <a:ea typeface="HGP創英角ｺﾞｼｯｸUB" panose="020B0900000000000000" pitchFamily="50" charset="-128"/>
              </a:rPr>
              <a:t>提示</a:t>
            </a:r>
            <a:r>
              <a:rPr lang="ja-JP" altLang="en-US" sz="2800" dirty="0">
                <a:latin typeface="HGP創英角ｺﾞｼｯｸUB" panose="020B0900000000000000" pitchFamily="50" charset="-128"/>
                <a:ea typeface="HGP創英角ｺﾞｼｯｸUB" panose="020B0900000000000000" pitchFamily="50" charset="-128"/>
              </a:rPr>
              <a:t>　</a:t>
            </a:r>
          </a:p>
        </p:txBody>
      </p:sp>
      <p:graphicFrame>
        <p:nvGraphicFramePr>
          <p:cNvPr id="2" name="表 1"/>
          <p:cNvGraphicFramePr>
            <a:graphicFrameLocks noGrp="1"/>
          </p:cNvGraphicFramePr>
          <p:nvPr>
            <p:extLst>
              <p:ext uri="{D42A27DB-BD31-4B8C-83A1-F6EECF244321}">
                <p14:modId xmlns:p14="http://schemas.microsoft.com/office/powerpoint/2010/main" val="1152739322"/>
              </p:ext>
            </p:extLst>
          </p:nvPr>
        </p:nvGraphicFramePr>
        <p:xfrm>
          <a:off x="395242" y="1943914"/>
          <a:ext cx="8273049" cy="4197727"/>
        </p:xfrm>
        <a:graphic>
          <a:graphicData uri="http://schemas.openxmlformats.org/drawingml/2006/table">
            <a:tbl>
              <a:tblPr firstRow="1" bandRow="1">
                <a:tableStyleId>{BC89EF96-8CEA-46FF-86C4-4CE0E7609802}</a:tableStyleId>
              </a:tblPr>
              <a:tblGrid>
                <a:gridCol w="1852591">
                  <a:extLst>
                    <a:ext uri="{9D8B030D-6E8A-4147-A177-3AD203B41FA5}">
                      <a16:colId xmlns:a16="http://schemas.microsoft.com/office/drawing/2014/main" val="20000"/>
                    </a:ext>
                  </a:extLst>
                </a:gridCol>
                <a:gridCol w="2982623">
                  <a:extLst>
                    <a:ext uri="{9D8B030D-6E8A-4147-A177-3AD203B41FA5}">
                      <a16:colId xmlns:a16="http://schemas.microsoft.com/office/drawing/2014/main" val="20001"/>
                    </a:ext>
                  </a:extLst>
                </a:gridCol>
                <a:gridCol w="3437835">
                  <a:extLst>
                    <a:ext uri="{9D8B030D-6E8A-4147-A177-3AD203B41FA5}">
                      <a16:colId xmlns:a16="http://schemas.microsoft.com/office/drawing/2014/main" val="20002"/>
                    </a:ext>
                  </a:extLst>
                </a:gridCol>
              </a:tblGrid>
              <a:tr h="605391">
                <a:tc>
                  <a:txBody>
                    <a:bodyPr/>
                    <a:lstStyle/>
                    <a:p>
                      <a:endParaRPr kumimoji="1" lang="ja-JP" altLang="en-US" dirty="0">
                        <a:latin typeface="Meiryo UI" panose="020B0604030504040204" pitchFamily="50" charset="-128"/>
                        <a:ea typeface="Meiryo UI" panose="020B0604030504040204" pitchFamily="50" charset="-128"/>
                      </a:endParaRPr>
                    </a:p>
                  </a:txBody>
                  <a:tcPr>
                    <a:solidFill>
                      <a:schemeClr val="accent1">
                        <a:lumMod val="60000"/>
                        <a:lumOff val="40000"/>
                      </a:schemeClr>
                    </a:solidFill>
                  </a:tcPr>
                </a:tc>
                <a:tc>
                  <a:txBody>
                    <a:bodyPr/>
                    <a:lstStyle/>
                    <a:p>
                      <a:pPr algn="ct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参考</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厚労省</a:t>
                      </a:r>
                      <a:endParaRPr kumimoji="1" lang="ja-JP" altLang="en-US" dirty="0">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a:txBody>
                    <a:bodyPr/>
                    <a:lstStyle/>
                    <a:p>
                      <a:pPr algn="ctr"/>
                      <a:r>
                        <a:rPr kumimoji="1" lang="ja-JP" altLang="en-US" dirty="0" smtClean="0">
                          <a:latin typeface="Meiryo UI" panose="020B0604030504040204" pitchFamily="50" charset="-128"/>
                          <a:ea typeface="Meiryo UI" panose="020B0604030504040204" pitchFamily="50" charset="-128"/>
                        </a:rPr>
                        <a:t>大阪府</a:t>
                      </a:r>
                      <a:endParaRPr kumimoji="1" lang="ja-JP" altLang="en-US" dirty="0">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extLst>
                  <a:ext uri="{0D108BD9-81ED-4DB2-BD59-A6C34878D82A}">
                    <a16:rowId xmlns:a16="http://schemas.microsoft.com/office/drawing/2014/main" val="10000"/>
                  </a:ext>
                </a:extLst>
              </a:tr>
              <a:tr h="1140848">
                <a:tc>
                  <a:txBody>
                    <a:bodyPr/>
                    <a:lstStyle/>
                    <a:p>
                      <a:r>
                        <a:rPr kumimoji="1" lang="ja-JP" altLang="en-US" sz="1600" dirty="0" smtClean="0">
                          <a:latin typeface="Meiryo UI" panose="020B0604030504040204" pitchFamily="50" charset="-128"/>
                          <a:ea typeface="Meiryo UI" panose="020B0604030504040204" pitchFamily="50" charset="-128"/>
                        </a:rPr>
                        <a:t>主な診療実態分析</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使用データ</a:t>
                      </a:r>
                      <a:endParaRPr kumimoji="1" lang="ja-JP" altLang="en-US" sz="1600" dirty="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smtClean="0">
                          <a:latin typeface="Meiryo UI" panose="020B0604030504040204" pitchFamily="50" charset="-128"/>
                          <a:ea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rPr>
                        <a:t>29</a:t>
                      </a:r>
                      <a:r>
                        <a:rPr kumimoji="1" lang="ja-JP" altLang="en-US" sz="1600" dirty="0" smtClean="0">
                          <a:latin typeface="Meiryo UI" panose="020B0604030504040204" pitchFamily="50" charset="-128"/>
                          <a:ea typeface="Meiryo UI" panose="020B0604030504040204" pitchFamily="50" charset="-128"/>
                        </a:rPr>
                        <a:t>年度病床機能報告</a:t>
                      </a:r>
                      <a:endParaRPr kumimoji="1" lang="en-US" altLang="ja-JP" sz="1600" dirty="0" smtClean="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dirty="0" smtClean="0">
                          <a:latin typeface="Meiryo UI" panose="020B0604030504040204" pitchFamily="50" charset="-128"/>
                          <a:ea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rPr>
                        <a:t>年度病床機能報告</a:t>
                      </a:r>
                      <a:endParaRPr kumimoji="1" lang="ja-JP" altLang="en-US" sz="1600" dirty="0">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10001"/>
                  </a:ext>
                </a:extLst>
              </a:tr>
              <a:tr h="1140848">
                <a:tc>
                  <a:txBody>
                    <a:bodyPr/>
                    <a:lstStyle/>
                    <a:p>
                      <a:r>
                        <a:rPr kumimoji="1" lang="ja-JP" altLang="en-US" dirty="0" smtClean="0">
                          <a:latin typeface="Meiryo UI" panose="020B0604030504040204" pitchFamily="50" charset="-128"/>
                          <a:ea typeface="Meiryo UI" panose="020B0604030504040204" pitchFamily="50" charset="-128"/>
                        </a:rPr>
                        <a:t>分析項目</a:t>
                      </a: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rPr>
                        <a:t>がん、脳卒中、心血管疾患、小児医療、周産期医療、救急医療</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r>
                        <a:rPr kumimoji="1" lang="ja-JP" altLang="en-US" sz="1600" smtClean="0">
                          <a:latin typeface="Meiryo UI" panose="020B0604030504040204" pitchFamily="50" charset="-128"/>
                          <a:ea typeface="Meiryo UI" panose="020B0604030504040204" pitchFamily="50" charset="-128"/>
                        </a:rPr>
                        <a:t>がん、脳卒中、心血管疾患、小児医療、周産期医療、救急医療、　</a:t>
                      </a:r>
                      <a:r>
                        <a:rPr kumimoji="1" lang="ja-JP" altLang="en-US" sz="1600" u="sng" smtClean="0">
                          <a:latin typeface="Meiryo UI" panose="020B0604030504040204" pitchFamily="50" charset="-128"/>
                          <a:ea typeface="Meiryo UI" panose="020B0604030504040204" pitchFamily="50" charset="-128"/>
                        </a:rPr>
                        <a:t>地域包括ケア病棟、回復期リハビリテーション病棟</a:t>
                      </a:r>
                      <a:endParaRPr kumimoji="1" lang="ja-JP" altLang="en-US" sz="1600" u="sng"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r h="1140848">
                <a:tc>
                  <a:txBody>
                    <a:bodyPr/>
                    <a:lstStyle/>
                    <a:p>
                      <a:r>
                        <a:rPr kumimoji="1" lang="ja-JP" altLang="en-US" dirty="0" smtClean="0">
                          <a:latin typeface="Meiryo UI" panose="020B0604030504040204" pitchFamily="50" charset="-128"/>
                          <a:ea typeface="Meiryo UI" panose="020B0604030504040204" pitchFamily="50" charset="-128"/>
                        </a:rPr>
                        <a:t>診療実態分析</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の目的</a:t>
                      </a:r>
                      <a:endParaRPr kumimoji="1" lang="ja-JP" altLang="en-US" dirty="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dirty="0" smtClean="0">
                          <a:latin typeface="Meiryo UI" panose="020B0604030504040204" pitchFamily="50" charset="-128"/>
                          <a:ea typeface="Meiryo UI" panose="020B0604030504040204" pitchFamily="50" charset="-128"/>
                        </a:rPr>
                        <a:t>具体的対応方針再検証要請医療機関の選定</a:t>
                      </a:r>
                      <a:r>
                        <a:rPr kumimoji="1" lang="en-US" altLang="ja-JP" sz="1600" dirty="0" smtClean="0">
                          <a:latin typeface="Meiryo UI" panose="020B0604030504040204" pitchFamily="50" charset="-128"/>
                          <a:ea typeface="Meiryo UI" panose="020B0604030504040204" pitchFamily="50" charset="-128"/>
                        </a:rPr>
                        <a:t>※</a:t>
                      </a:r>
                    </a:p>
                    <a:p>
                      <a:r>
                        <a:rPr kumimoji="1" lang="ja-JP" altLang="en-US" sz="1600" dirty="0" smtClean="0">
                          <a:latin typeface="Meiryo UI" panose="020B0604030504040204" pitchFamily="50" charset="-128"/>
                          <a:ea typeface="Meiryo UI" panose="020B0604030504040204" pitchFamily="50" charset="-128"/>
                        </a:rPr>
                        <a:t>（特に、再検証要請病院は、</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今後の在り方を再協議）</a:t>
                      </a:r>
                      <a:endParaRPr kumimoji="1" lang="ja-JP" altLang="en-US" sz="1600" dirty="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dirty="0" smtClean="0">
                          <a:latin typeface="Meiryo UI" panose="020B0604030504040204" pitchFamily="50" charset="-128"/>
                          <a:ea typeface="Meiryo UI" panose="020B0604030504040204" pitchFamily="50" charset="-128"/>
                        </a:rPr>
                        <a:t>将来的な疾病構造の変化に対応した医療機関の役割分担の検討</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（再検証要請病院に限らず、</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公立・公的病院の今後の方向性　　</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について、関係者間で共有）</a:t>
                      </a:r>
                    </a:p>
                  </a:txBody>
                  <a:tcPr anchor="ctr">
                    <a:noFill/>
                  </a:tcPr>
                </a:tc>
                <a:extLst>
                  <a:ext uri="{0D108BD9-81ED-4DB2-BD59-A6C34878D82A}">
                    <a16:rowId xmlns:a16="http://schemas.microsoft.com/office/drawing/2014/main" val="10003"/>
                  </a:ext>
                </a:extLst>
              </a:tr>
            </a:tbl>
          </a:graphicData>
        </a:graphic>
      </p:graphicFrame>
      <p:sp>
        <p:nvSpPr>
          <p:cNvPr id="42" name="正方形/長方形 41"/>
          <p:cNvSpPr/>
          <p:nvPr/>
        </p:nvSpPr>
        <p:spPr>
          <a:xfrm>
            <a:off x="2267744" y="6185843"/>
            <a:ext cx="2952328" cy="262829"/>
          </a:xfrm>
          <a:prstGeom prst="rect">
            <a:avLst/>
          </a:prstGeom>
        </p:spPr>
        <p:txBody>
          <a:bodyPr wrap="square">
            <a:spAutoFit/>
          </a:bodyPr>
          <a:lstStyle/>
          <a:p>
            <a:pPr marL="167058" indent="-167058"/>
            <a:r>
              <a:rPr lang="en-US" altLang="ja-JP" sz="1108" dirty="0">
                <a:solidFill>
                  <a:prstClr val="black"/>
                </a:solidFill>
                <a:latin typeface="Meiryo UI" panose="020B0604030504040204" pitchFamily="50" charset="-128"/>
                <a:ea typeface="Meiryo UI" panose="020B0604030504040204" pitchFamily="50" charset="-128"/>
              </a:rPr>
              <a:t>※</a:t>
            </a:r>
            <a:r>
              <a:rPr lang="ja-JP" altLang="en-US" sz="1108" dirty="0">
                <a:solidFill>
                  <a:prstClr val="black"/>
                </a:solidFill>
                <a:latin typeface="Meiryo UI" panose="020B0604030504040204" pitchFamily="50" charset="-128"/>
                <a:ea typeface="Meiryo UI" panose="020B0604030504040204" pitchFamily="50" charset="-128"/>
              </a:rPr>
              <a:t>　</a:t>
            </a:r>
            <a:r>
              <a:rPr lang="ja-JP" altLang="en-US" sz="1108" dirty="0" smtClean="0">
                <a:solidFill>
                  <a:prstClr val="black"/>
                </a:solidFill>
                <a:latin typeface="Meiryo UI" panose="020B0604030504040204" pitchFamily="50" charset="-128"/>
                <a:ea typeface="Meiryo UI" panose="020B0604030504040204" pitchFamily="50" charset="-128"/>
              </a:rPr>
              <a:t>厚労省資料より推察される内容</a:t>
            </a:r>
            <a:endParaRPr lang="ja-JP" altLang="en-US" sz="1108" dirty="0">
              <a:solidFill>
                <a:prstClr val="black"/>
              </a:solidFill>
              <a:latin typeface="Meiryo UI" panose="020B0604030504040204" pitchFamily="50" charset="-128"/>
              <a:ea typeface="Meiryo UI" panose="020B0604030504040204" pitchFamily="50" charset="-128"/>
            </a:endParaRPr>
          </a:p>
        </p:txBody>
      </p:sp>
      <p:sp>
        <p:nvSpPr>
          <p:cNvPr id="43"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44"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診療機能の見える化</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62158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00000000-0008-0000-0800-000002000000}"/>
              </a:ext>
            </a:extLst>
          </p:cNvPr>
          <p:cNvGraphicFramePr>
            <a:graphicFrameLocks noGrp="1"/>
          </p:cNvGraphicFramePr>
          <p:nvPr>
            <p:ph idx="1"/>
            <p:extLst>
              <p:ext uri="{D42A27DB-BD31-4B8C-83A1-F6EECF244321}">
                <p14:modId xmlns:p14="http://schemas.microsoft.com/office/powerpoint/2010/main" val="561873287"/>
              </p:ext>
            </p:extLst>
          </p:nvPr>
        </p:nvGraphicFramePr>
        <p:xfrm>
          <a:off x="345848" y="1603073"/>
          <a:ext cx="8229600" cy="508759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12</a:t>
            </a:fld>
            <a:endParaRPr lang="ja-JP" altLang="en-US" dirty="0"/>
          </a:p>
        </p:txBody>
      </p:sp>
      <p:sp>
        <p:nvSpPr>
          <p:cNvPr id="9" name="タイトル 1">
            <a:extLst>
              <a:ext uri="{FF2B5EF4-FFF2-40B4-BE49-F238E27FC236}">
                <a16:creationId xmlns:a16="http://schemas.microsoft.com/office/drawing/2014/main" id="{77D78C8B-7190-4F9F-BF24-FAD4DFE9F181}"/>
              </a:ext>
            </a:extLst>
          </p:cNvPr>
          <p:cNvSpPr txBox="1">
            <a:spLocks/>
          </p:cNvSpPr>
          <p:nvPr/>
        </p:nvSpPr>
        <p:spPr>
          <a:xfrm>
            <a:off x="329316" y="578070"/>
            <a:ext cx="8262664" cy="98144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HGP創英角ｺﾞｼｯｸUB" panose="020B0900000000000000" pitchFamily="50" charset="-128"/>
                <a:ea typeface="HGP創英角ｺﾞｼｯｸUB" panose="020B0900000000000000" pitchFamily="50" charset="-128"/>
              </a:rPr>
              <a:t>診療実態の見える化を図ることにより、</a:t>
            </a:r>
            <a:endParaRPr lang="en-US" altLang="ja-JP" sz="2800" dirty="0" smtClean="0">
              <a:latin typeface="HGP創英角ｺﾞｼｯｸUB" panose="020B0900000000000000" pitchFamily="50" charset="-128"/>
              <a:ea typeface="HGP創英角ｺﾞｼｯｸUB" panose="020B0900000000000000" pitchFamily="50" charset="-128"/>
            </a:endParaRPr>
          </a:p>
          <a:p>
            <a:pPr algn="l"/>
            <a:r>
              <a:rPr lang="ja-JP" altLang="en-US" sz="2800" dirty="0" smtClean="0">
                <a:latin typeface="HGP創英角ｺﾞｼｯｸUB" panose="020B0900000000000000" pitchFamily="50" charset="-128"/>
                <a:ea typeface="HGP創英角ｺﾞｼｯｸUB" panose="020B0900000000000000" pitchFamily="50" charset="-128"/>
              </a:rPr>
              <a:t>　　　　二次医療圏内の医療体制の詳細が把握可能に</a:t>
            </a:r>
            <a:endParaRPr lang="en-US" altLang="ja-JP" sz="2800" dirty="0" smtClean="0">
              <a:latin typeface="HGP創英角ｺﾞｼｯｸUB" panose="020B0900000000000000" pitchFamily="50" charset="-128"/>
              <a:ea typeface="HGP創英角ｺﾞｼｯｸUB" panose="020B0900000000000000" pitchFamily="50" charset="-128"/>
            </a:endParaRPr>
          </a:p>
        </p:txBody>
      </p:sp>
      <p:sp>
        <p:nvSpPr>
          <p:cNvPr id="10"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診療機能の見える化</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827584" y="5013176"/>
            <a:ext cx="461665" cy="830997"/>
          </a:xfrm>
          <a:prstGeom prst="rect">
            <a:avLst/>
          </a:prstGeom>
          <a:noFill/>
        </p:spPr>
        <p:txBody>
          <a:bodyPr vert="horz" wrap="square" rtlCol="0">
            <a:spAutoFit/>
          </a:bodyPr>
          <a:lstStyle/>
          <a:p>
            <a:pPr algn="ctr"/>
            <a:r>
              <a:rPr kumimoji="1" lang="en-US" altLang="ja-JP" sz="1600" dirty="0" smtClean="0"/>
              <a:t>A</a:t>
            </a:r>
            <a:r>
              <a:rPr kumimoji="1" lang="ja-JP" altLang="en-US" sz="1600" dirty="0" smtClean="0"/>
              <a:t>病院</a:t>
            </a:r>
            <a:endParaRPr kumimoji="1" lang="ja-JP" altLang="en-US" sz="1600" dirty="0"/>
          </a:p>
        </p:txBody>
      </p:sp>
      <p:sp>
        <p:nvSpPr>
          <p:cNvPr id="8" name="テキスト ボックス 1"/>
          <p:cNvSpPr txBox="1"/>
          <p:nvPr/>
        </p:nvSpPr>
        <p:spPr>
          <a:xfrm>
            <a:off x="5436096" y="5013176"/>
            <a:ext cx="461665" cy="132343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dirty="0"/>
              <a:t>※</a:t>
            </a:r>
            <a:r>
              <a:rPr lang="en-US" altLang="ja-JP" sz="1600" dirty="0" smtClean="0"/>
              <a:t>L</a:t>
            </a:r>
            <a:endParaRPr kumimoji="1" lang="en-US" altLang="ja-JP" sz="1600" dirty="0" smtClean="0"/>
          </a:p>
          <a:p>
            <a:pPr algn="ctr"/>
            <a:r>
              <a:rPr kumimoji="1" lang="ja-JP" altLang="en-US" sz="1600" dirty="0" smtClean="0"/>
              <a:t>診療所</a:t>
            </a:r>
            <a:endParaRPr kumimoji="1" lang="ja-JP" altLang="en-US" sz="1600" dirty="0"/>
          </a:p>
        </p:txBody>
      </p:sp>
      <p:sp>
        <p:nvSpPr>
          <p:cNvPr id="12" name="テキスト ボックス 1"/>
          <p:cNvSpPr txBox="1"/>
          <p:nvPr/>
        </p:nvSpPr>
        <p:spPr>
          <a:xfrm>
            <a:off x="7524328" y="5021581"/>
            <a:ext cx="461665" cy="132343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dirty="0"/>
              <a:t>※Q</a:t>
            </a:r>
            <a:endParaRPr kumimoji="1" lang="en-US" altLang="ja-JP" sz="1600" dirty="0" smtClean="0"/>
          </a:p>
          <a:p>
            <a:pPr algn="ctr"/>
            <a:r>
              <a:rPr lang="ja-JP" altLang="en-US" sz="1600" dirty="0" smtClean="0"/>
              <a:t>助産</a:t>
            </a:r>
            <a:r>
              <a:rPr lang="ja-JP" altLang="en-US" sz="1600" dirty="0"/>
              <a:t>所</a:t>
            </a:r>
            <a:endParaRPr kumimoji="1" lang="ja-JP" altLang="en-US" sz="1600" dirty="0"/>
          </a:p>
        </p:txBody>
      </p:sp>
      <p:sp>
        <p:nvSpPr>
          <p:cNvPr id="13" name="テキスト ボックス 1"/>
          <p:cNvSpPr txBox="1"/>
          <p:nvPr/>
        </p:nvSpPr>
        <p:spPr>
          <a:xfrm>
            <a:off x="7941169" y="5021581"/>
            <a:ext cx="461665" cy="132343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dirty="0"/>
              <a:t>※</a:t>
            </a:r>
            <a:r>
              <a:rPr lang="en-US" altLang="ja-JP" sz="1600" dirty="0" smtClean="0"/>
              <a:t>R</a:t>
            </a:r>
            <a:endParaRPr kumimoji="1" lang="en-US" altLang="ja-JP" sz="1600" dirty="0" smtClean="0"/>
          </a:p>
          <a:p>
            <a:pPr algn="ctr"/>
            <a:r>
              <a:rPr lang="ja-JP" altLang="en-US" sz="1600" dirty="0" smtClean="0"/>
              <a:t>助産</a:t>
            </a:r>
            <a:r>
              <a:rPr lang="ja-JP" altLang="en-US" sz="1600" dirty="0"/>
              <a:t>所</a:t>
            </a:r>
            <a:endParaRPr kumimoji="1" lang="ja-JP" altLang="en-US" sz="1600" dirty="0"/>
          </a:p>
        </p:txBody>
      </p:sp>
    </p:spTree>
    <p:extLst>
      <p:ext uri="{BB962C8B-B14F-4D97-AF65-F5344CB8AC3E}">
        <p14:creationId xmlns:p14="http://schemas.microsoft.com/office/powerpoint/2010/main" val="1975271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9795" y="6492875"/>
            <a:ext cx="2133600" cy="365125"/>
          </a:xfrm>
        </p:spPr>
        <p:txBody>
          <a:bodyPr/>
          <a:lstStyle/>
          <a:p>
            <a:pPr>
              <a:defRPr/>
            </a:pPr>
            <a:fld id="{845FDA58-8628-4030-A7FF-2946B2EE6B4C}" type="slidenum">
              <a:rPr lang="ja-JP" altLang="en-US" sz="1800" smtClean="0">
                <a:solidFill>
                  <a:schemeClr val="accent1"/>
                </a:solidFill>
              </a:rPr>
              <a:pPr>
                <a:defRPr/>
              </a:pPr>
              <a:t>13</a:t>
            </a:fld>
            <a:endParaRPr lang="ja-JP" altLang="en-US" sz="1800" dirty="0">
              <a:solidFill>
                <a:schemeClr val="accent1"/>
              </a:solidFill>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206126" y="720064"/>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保健医療協議会（地域医療構想調整会議）に向け、</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病院連絡会</a:t>
            </a:r>
            <a:r>
              <a:rPr lang="ja-JP" altLang="en-US" sz="2400" dirty="0" smtClean="0">
                <a:latin typeface="HGP創英角ｺﾞｼｯｸUB" panose="020B0900000000000000" pitchFamily="50" charset="-128"/>
                <a:ea typeface="HGP創英角ｺﾞｼｯｸUB" panose="020B0900000000000000" pitchFamily="50" charset="-128"/>
              </a:rPr>
              <a:t>」において、各病院の将来像を関係者間で認識</a:t>
            </a:r>
            <a:r>
              <a:rPr lang="ja-JP" altLang="en-US" sz="2400" dirty="0">
                <a:latin typeface="HGP創英角ｺﾞｼｯｸUB" panose="020B0900000000000000" pitchFamily="50" charset="-128"/>
                <a:ea typeface="HGP創英角ｺﾞｼｯｸUB" panose="020B0900000000000000" pitchFamily="50" charset="-128"/>
              </a:rPr>
              <a:t>を</a:t>
            </a:r>
            <a:r>
              <a:rPr lang="ja-JP" altLang="en-US" sz="2400" dirty="0" smtClean="0">
                <a:latin typeface="HGP創英角ｺﾞｼｯｸUB" panose="020B0900000000000000" pitchFamily="50" charset="-128"/>
                <a:ea typeface="HGP創英角ｺﾞｼｯｸUB" panose="020B0900000000000000" pitchFamily="50" charset="-128"/>
              </a:rPr>
              <a:t>共有</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26" name="角丸四角形 25"/>
          <p:cNvSpPr/>
          <p:nvPr/>
        </p:nvSpPr>
        <p:spPr>
          <a:xfrm>
            <a:off x="384858" y="1762252"/>
            <a:ext cx="8141525" cy="13787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200" dirty="0">
                <a:latin typeface="HGP創英角ｺﾞｼｯｸUB" panose="020B0900000000000000" pitchFamily="50" charset="-128"/>
                <a:ea typeface="HGP創英角ｺﾞｼｯｸUB" panose="020B0900000000000000" pitchFamily="50" charset="-128"/>
              </a:rPr>
              <a:t>第２回</a:t>
            </a:r>
            <a:r>
              <a:rPr lang="ja-JP" altLang="en-US" sz="2200" dirty="0" smtClean="0">
                <a:latin typeface="HGP創英角ｺﾞｼｯｸUB" panose="020B0900000000000000" pitchFamily="50" charset="-128"/>
                <a:ea typeface="HGP創英角ｺﾞｼｯｸUB" panose="020B0900000000000000" pitchFamily="50" charset="-128"/>
              </a:rPr>
              <a:t>病院連絡会 </a:t>
            </a:r>
            <a:r>
              <a:rPr lang="en-US" altLang="ja-JP" sz="2200" dirty="0" smtClean="0">
                <a:latin typeface="HGP創英角ｺﾞｼｯｸUB" panose="020B0900000000000000" pitchFamily="50" charset="-128"/>
                <a:ea typeface="HGP創英角ｺﾞｼｯｸUB" panose="020B0900000000000000" pitchFamily="50" charset="-128"/>
              </a:rPr>
              <a:t>【</a:t>
            </a:r>
            <a:r>
              <a:rPr lang="ja-JP" altLang="en-US" sz="2200" dirty="0" smtClean="0">
                <a:latin typeface="HGP創英角ｺﾞｼｯｸUB" panose="020B0900000000000000" pitchFamily="50" charset="-128"/>
                <a:ea typeface="HGP創英角ｺﾞｼｯｸUB" panose="020B0900000000000000" pitchFamily="50" charset="-128"/>
              </a:rPr>
              <a:t>各病院の主な説明内容</a:t>
            </a:r>
            <a:r>
              <a:rPr lang="en-US" altLang="ja-JP" sz="2200" dirty="0" smtClean="0">
                <a:latin typeface="HGP創英角ｺﾞｼｯｸUB" panose="020B0900000000000000" pitchFamily="50" charset="-128"/>
                <a:ea typeface="HGP創英角ｺﾞｼｯｸUB" panose="020B0900000000000000" pitchFamily="50" charset="-128"/>
              </a:rPr>
              <a:t>】</a:t>
            </a:r>
            <a:endParaRPr lang="en-US" altLang="ja-JP" sz="2200" dirty="0">
              <a:latin typeface="HGP創英角ｺﾞｼｯｸUB" panose="020B0900000000000000" pitchFamily="50" charset="-128"/>
              <a:ea typeface="HGP創英角ｺﾞｼｯｸUB" panose="020B0900000000000000" pitchFamily="50" charset="-128"/>
            </a:endParaRPr>
          </a:p>
          <a:p>
            <a:endParaRPr lang="en-US" altLang="ja-JP" sz="1000" dirty="0">
              <a:latin typeface="HGP創英角ｺﾞｼｯｸUB" panose="020B0900000000000000" pitchFamily="50" charset="-128"/>
              <a:ea typeface="HGP創英角ｺﾞｼｯｸUB" panose="020B0900000000000000" pitchFamily="50" charset="-128"/>
            </a:endParaRPr>
          </a:p>
          <a:p>
            <a:pPr>
              <a:lnSpc>
                <a:spcPct val="125000"/>
              </a:lnSpc>
            </a:pPr>
            <a:r>
              <a:rPr lang="ja-JP" altLang="en-US" dirty="0">
                <a:latin typeface="HGP創英角ｺﾞｼｯｸUB" panose="020B0900000000000000" pitchFamily="50" charset="-128"/>
                <a:ea typeface="HGP創英角ｺﾞｼｯｸUB" panose="020B0900000000000000" pitchFamily="50" charset="-128"/>
              </a:rPr>
              <a:t>　　　①</a:t>
            </a:r>
            <a:r>
              <a:rPr lang="en-US" altLang="ja-JP" dirty="0">
                <a:latin typeface="HGP創英角ｺﾞｼｯｸUB" panose="020B0900000000000000" pitchFamily="50" charset="-128"/>
                <a:ea typeface="HGP創英角ｺﾞｼｯｸUB" panose="020B0900000000000000" pitchFamily="50" charset="-128"/>
              </a:rPr>
              <a:t>2025</a:t>
            </a:r>
            <a:r>
              <a:rPr lang="ja-JP" altLang="en-US" dirty="0">
                <a:latin typeface="HGP創英角ｺﾞｼｯｸUB" panose="020B0900000000000000" pitchFamily="50" charset="-128"/>
                <a:ea typeface="HGP創英角ｺﾞｼｯｸUB" panose="020B0900000000000000" pitchFamily="50" charset="-128"/>
              </a:rPr>
              <a:t>年に各病院が検討している医療機能・</a:t>
            </a:r>
            <a:r>
              <a:rPr lang="ja-JP" altLang="en-US" dirty="0" smtClean="0">
                <a:latin typeface="HGP創英角ｺﾞｼｯｸUB" panose="020B0900000000000000" pitchFamily="50" charset="-128"/>
                <a:ea typeface="HGP創英角ｺﾞｼｯｸUB" panose="020B0900000000000000" pitchFamily="50" charset="-128"/>
              </a:rPr>
              <a:t>病床機能</a:t>
            </a:r>
            <a:endParaRPr lang="en-US" altLang="ja-JP" dirty="0">
              <a:latin typeface="HGP創英角ｺﾞｼｯｸUB" panose="020B0900000000000000" pitchFamily="50" charset="-128"/>
              <a:ea typeface="HGP創英角ｺﾞｼｯｸUB" panose="020B0900000000000000" pitchFamily="50" charset="-128"/>
            </a:endParaRPr>
          </a:p>
          <a:p>
            <a:pPr>
              <a:lnSpc>
                <a:spcPct val="125000"/>
              </a:lnSpc>
            </a:pPr>
            <a:r>
              <a:rPr lang="ja-JP" altLang="en-US" dirty="0" smtClean="0">
                <a:latin typeface="HGP創英角ｺﾞｼｯｸUB" panose="020B0900000000000000" pitchFamily="50" charset="-128"/>
                <a:ea typeface="HGP創英角ｺﾞｼｯｸUB" panose="020B0900000000000000" pitchFamily="50" charset="-128"/>
              </a:rPr>
              <a:t>　　　②今後</a:t>
            </a:r>
            <a:r>
              <a:rPr lang="ja-JP" altLang="en-US" dirty="0">
                <a:latin typeface="HGP創英角ｺﾞｼｯｸUB" panose="020B0900000000000000" pitchFamily="50" charset="-128"/>
                <a:ea typeface="HGP創英角ｺﾞｼｯｸUB" panose="020B0900000000000000" pitchFamily="50" charset="-128"/>
              </a:rPr>
              <a:t>の医師確保に</a:t>
            </a:r>
            <a:r>
              <a:rPr lang="ja-JP" altLang="en-US" dirty="0" smtClean="0">
                <a:latin typeface="HGP創英角ｺﾞｼｯｸUB" panose="020B0900000000000000" pitchFamily="50" charset="-128"/>
                <a:ea typeface="HGP創英角ｺﾞｼｯｸUB" panose="020B0900000000000000" pitchFamily="50" charset="-128"/>
              </a:rPr>
              <a:t>関する見通し</a:t>
            </a:r>
            <a:r>
              <a:rPr lang="ja-JP" altLang="en-US" dirty="0">
                <a:latin typeface="HGP創英角ｺﾞｼｯｸUB" panose="020B0900000000000000" pitchFamily="50" charset="-128"/>
                <a:ea typeface="HGP創英角ｺﾞｼｯｸUB" panose="020B0900000000000000" pitchFamily="50" charset="-128"/>
              </a:rPr>
              <a:t>　</a:t>
            </a:r>
            <a:r>
              <a:rPr lang="ja-JP" altLang="en-US" dirty="0" smtClean="0">
                <a:latin typeface="HGP創英角ｺﾞｼｯｸUB" panose="020B0900000000000000" pitchFamily="50" charset="-128"/>
                <a:ea typeface="HGP創英角ｺﾞｼｯｸUB" panose="020B0900000000000000" pitchFamily="50" charset="-128"/>
              </a:rPr>
              <a:t>③非稼働病床への対応方針</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403384" y="3306281"/>
            <a:ext cx="8701339" cy="2559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HGS創英角ｺﾞｼｯｸUB" panose="020B0900000000000000" pitchFamily="50" charset="-128"/>
                <a:ea typeface="HGS創英角ｺﾞｼｯｸUB" panose="020B0900000000000000" pitchFamily="50" charset="-128"/>
              </a:rPr>
              <a:t>○疾病構造の変化に対応した病院間の役割分担に向け</a:t>
            </a:r>
            <a:endParaRPr lang="en-US" altLang="ja-JP" sz="2000" dirty="0" smtClean="0">
              <a:solidFill>
                <a:schemeClr val="tx1"/>
              </a:solidFill>
              <a:latin typeface="HGS創英角ｺﾞｼｯｸUB" panose="020B0900000000000000" pitchFamily="50" charset="-128"/>
              <a:ea typeface="HGS創英角ｺﾞｼｯｸUB" panose="020B0900000000000000" pitchFamily="50" charset="-128"/>
            </a:endParaRPr>
          </a:p>
          <a:p>
            <a:pPr>
              <a:lnSpc>
                <a:spcPct val="125000"/>
              </a:lnSpc>
            </a:pPr>
            <a:r>
              <a:rPr lang="ja-JP" altLang="en-US" b="1" dirty="0" smtClean="0">
                <a:solidFill>
                  <a:schemeClr val="tx1"/>
                </a:solidFill>
                <a:latin typeface="Meiryo UI" panose="020B0604030504040204" pitchFamily="50" charset="-128"/>
                <a:ea typeface="Meiryo UI" panose="020B0604030504040204" pitchFamily="50" charset="-128"/>
              </a:rPr>
              <a:t>　　＜地域で基幹となる機能を担うことが期待される「公立・公的病院」＞</a:t>
            </a:r>
            <a:endParaRPr lang="en-US" altLang="ja-JP" b="1"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下記分野について、診療実態（患者数の推移、民間との役割分担の状況等）を</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踏まえ、将来の方向性について説明</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①将来に向け機能の集約化が必要と考えられる小児・周産期分野</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②医療法（第</a:t>
            </a:r>
            <a:r>
              <a:rPr lang="en-US" altLang="ja-JP" dirty="0">
                <a:solidFill>
                  <a:schemeClr val="tx1"/>
                </a:solidFill>
                <a:latin typeface="Meiryo UI" panose="020B0604030504040204" pitchFamily="50" charset="-128"/>
                <a:ea typeface="Meiryo UI" panose="020B0604030504040204" pitchFamily="50" charset="-128"/>
              </a:rPr>
              <a:t>35</a:t>
            </a:r>
            <a:r>
              <a:rPr lang="ja-JP" altLang="en-US" dirty="0" smtClean="0">
                <a:solidFill>
                  <a:schemeClr val="tx1"/>
                </a:solidFill>
                <a:latin typeface="Meiryo UI" panose="020B0604030504040204" pitchFamily="50" charset="-128"/>
                <a:ea typeface="Meiryo UI" panose="020B0604030504040204" pitchFamily="50" charset="-128"/>
              </a:rPr>
              <a:t>条の３）に記載のある救急医療</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③特に、民間医療機関が中心となって担っているサブアキュート・ポストアキュート分野</a:t>
            </a: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2" name="ホームベース 1"/>
          <p:cNvSpPr/>
          <p:nvPr/>
        </p:nvSpPr>
        <p:spPr>
          <a:xfrm>
            <a:off x="1031411" y="6083923"/>
            <a:ext cx="514734" cy="36512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546145" y="6110194"/>
            <a:ext cx="8701339" cy="338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HGS創英角ｺﾞｼｯｸUB" panose="020B0900000000000000" pitchFamily="50" charset="-128"/>
                <a:ea typeface="HGS創英角ｺﾞｼｯｸUB" panose="020B0900000000000000" pitchFamily="50" charset="-128"/>
              </a:rPr>
              <a:t>関係者で今後の体制の在り方を協議</a:t>
            </a:r>
            <a:endParaRPr lang="ja-JP" altLang="en-US"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2"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全病院参加による協議</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51272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9795" y="6492875"/>
            <a:ext cx="2133600" cy="365125"/>
          </a:xfrm>
        </p:spPr>
        <p:txBody>
          <a:bodyPr/>
          <a:lstStyle/>
          <a:p>
            <a:pPr>
              <a:defRPr/>
            </a:pPr>
            <a:fld id="{845FDA58-8628-4030-A7FF-2946B2EE6B4C}" type="slidenum">
              <a:rPr lang="ja-JP" altLang="en-US" sz="1800" smtClean="0">
                <a:solidFill>
                  <a:schemeClr val="accent1"/>
                </a:solidFill>
              </a:rPr>
              <a:pPr>
                <a:defRPr/>
              </a:pPr>
              <a:t>14</a:t>
            </a:fld>
            <a:endParaRPr lang="ja-JP" altLang="en-US" sz="1800" dirty="0">
              <a:solidFill>
                <a:schemeClr val="accent1"/>
              </a:solidFill>
            </a:endParaRPr>
          </a:p>
        </p:txBody>
      </p:sp>
      <p:sp>
        <p:nvSpPr>
          <p:cNvPr id="26" name="角丸四角形 25"/>
          <p:cNvSpPr/>
          <p:nvPr/>
        </p:nvSpPr>
        <p:spPr>
          <a:xfrm>
            <a:off x="384858" y="841068"/>
            <a:ext cx="8141525" cy="88785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200" dirty="0">
                <a:latin typeface="HGP創英角ｺﾞｼｯｸUB" panose="020B0900000000000000" pitchFamily="50" charset="-128"/>
                <a:ea typeface="HGP創英角ｺﾞｼｯｸUB" panose="020B0900000000000000" pitchFamily="50" charset="-128"/>
              </a:rPr>
              <a:t>第２回病院</a:t>
            </a:r>
            <a:r>
              <a:rPr lang="ja-JP" altLang="en-US" sz="2200" dirty="0" smtClean="0">
                <a:latin typeface="HGP創英角ｺﾞｼｯｸUB" panose="020B0900000000000000" pitchFamily="50" charset="-128"/>
                <a:ea typeface="HGP創英角ｺﾞｼｯｸUB" panose="020B0900000000000000" pitchFamily="50" charset="-128"/>
              </a:rPr>
              <a:t>連絡会</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ctr"/>
            <a:r>
              <a:rPr lang="en-US" altLang="ja-JP" sz="2200" dirty="0" smtClean="0">
                <a:latin typeface="HGP創英角ｺﾞｼｯｸUB" panose="020B0900000000000000" pitchFamily="50" charset="-128"/>
                <a:ea typeface="HGP創英角ｺﾞｼｯｸUB" panose="020B0900000000000000" pitchFamily="50" charset="-128"/>
              </a:rPr>
              <a:t>【</a:t>
            </a:r>
            <a:r>
              <a:rPr lang="ja-JP" altLang="en-US" sz="2200" dirty="0" smtClean="0">
                <a:latin typeface="HGP創英角ｺﾞｼｯｸUB" panose="020B0900000000000000" pitchFamily="50" charset="-128"/>
                <a:ea typeface="HGP創英角ｺﾞｼｯｸUB" panose="020B0900000000000000" pitchFamily="50" charset="-128"/>
              </a:rPr>
              <a:t>確認事項</a:t>
            </a:r>
            <a:r>
              <a:rPr lang="en-US" altLang="ja-JP" sz="2200" dirty="0" smtClean="0">
                <a:latin typeface="HGP創英角ｺﾞｼｯｸUB" panose="020B0900000000000000" pitchFamily="50" charset="-128"/>
                <a:ea typeface="HGP創英角ｺﾞｼｯｸUB" panose="020B0900000000000000" pitchFamily="50" charset="-128"/>
              </a:rPr>
              <a:t>】</a:t>
            </a:r>
            <a:r>
              <a:rPr lang="ja-JP" altLang="en-US" sz="2200" dirty="0" smtClean="0">
                <a:latin typeface="HGP創英角ｺﾞｼｯｸUB" panose="020B0900000000000000" pitchFamily="50" charset="-128"/>
                <a:ea typeface="HGP創英角ｺﾞｼｯｸUB" panose="020B0900000000000000" pitchFamily="50" charset="-128"/>
              </a:rPr>
              <a:t>今後の医療提供体制のあり方</a:t>
            </a:r>
            <a:endParaRPr lang="en-US" altLang="ja-JP" sz="100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384858" y="1943157"/>
            <a:ext cx="8701339"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a:t>
            </a:r>
            <a:r>
              <a:rPr lang="en-US" altLang="ja-JP" sz="2400" dirty="0" smtClean="0">
                <a:solidFill>
                  <a:schemeClr val="tx1"/>
                </a:solidFill>
                <a:latin typeface="Meiryo UI" panose="020B0604030504040204" pitchFamily="50" charset="-128"/>
                <a:ea typeface="Meiryo UI" panose="020B0604030504040204" pitchFamily="50" charset="-128"/>
              </a:rPr>
              <a:t>【</a:t>
            </a:r>
            <a:r>
              <a:rPr lang="ja-JP" altLang="en-US" sz="2400" dirty="0" smtClean="0">
                <a:solidFill>
                  <a:schemeClr val="tx1"/>
                </a:solidFill>
                <a:latin typeface="Meiryo UI" panose="020B0604030504040204" pitchFamily="50" charset="-128"/>
                <a:ea typeface="Meiryo UI" panose="020B0604030504040204" pitchFamily="50" charset="-128"/>
              </a:rPr>
              <a:t>方向性の確認</a:t>
            </a:r>
            <a:r>
              <a:rPr lang="en-US" altLang="ja-JP" sz="2400" dirty="0" smtClean="0">
                <a:solidFill>
                  <a:schemeClr val="tx1"/>
                </a:solidFill>
                <a:latin typeface="Meiryo UI" panose="020B0604030504040204" pitchFamily="50" charset="-128"/>
                <a:ea typeface="Meiryo UI" panose="020B0604030504040204" pitchFamily="50" charset="-128"/>
              </a:rPr>
              <a:t>】</a:t>
            </a: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（病床機能）</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不足する医療機能（主として回復期）への</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転換の検討を第一とする</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rPr>
              <a:t>公立・公的医療機関は、回復期への転換計画について</a:t>
            </a:r>
            <a:endParaRPr lang="en-US" altLang="ja-JP" sz="20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　　　　　　　　　周囲の民間医療機関と合意形成の上、転換を検討する。</a:t>
            </a:r>
            <a:endParaRPr lang="en-US" altLang="ja-JP" sz="2000" dirty="0" smtClean="0">
              <a:solidFill>
                <a:schemeClr val="tx1"/>
              </a:solidFill>
              <a:latin typeface="Meiryo UI" panose="020B0604030504040204" pitchFamily="50" charset="-128"/>
              <a:ea typeface="Meiryo UI" panose="020B0604030504040204" pitchFamily="50" charset="-128"/>
            </a:endParaRPr>
          </a:p>
          <a:p>
            <a:pPr>
              <a:lnSpc>
                <a:spcPct val="125000"/>
              </a:lnSpc>
            </a:pPr>
            <a:endParaRPr lang="en-US" altLang="ja-JP" sz="20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（診療機能）</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smtClean="0">
                <a:solidFill>
                  <a:schemeClr val="tx1"/>
                </a:solidFill>
                <a:latin typeface="Meiryo UI" panose="020B0604030504040204" pitchFamily="50" charset="-128"/>
                <a:ea typeface="Meiryo UI" panose="020B0604030504040204" pitchFamily="50" charset="-128"/>
              </a:rPr>
              <a:t>　　　　　　　　　①周産期医療分野の集約化の検討</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smtClean="0">
                <a:solidFill>
                  <a:schemeClr val="tx1"/>
                </a:solidFill>
                <a:latin typeface="Meiryo UI" panose="020B0604030504040204" pitchFamily="50" charset="-128"/>
                <a:ea typeface="Meiryo UI" panose="020B0604030504040204" pitchFamily="50" charset="-128"/>
              </a:rPr>
              <a:t>　　　　　　　　　②小児医療分野の集約化の検討</a:t>
            </a:r>
            <a:endParaRPr lang="ja-JP" altLang="en-US" sz="2400" dirty="0">
              <a:solidFill>
                <a:schemeClr val="tx1"/>
              </a:solidFill>
              <a:latin typeface="Meiryo UI" panose="020B0604030504040204" pitchFamily="50" charset="-128"/>
              <a:ea typeface="Meiryo UI" panose="020B0604030504040204" pitchFamily="50" charset="-128"/>
            </a:endParaRPr>
          </a:p>
        </p:txBody>
      </p:sp>
      <p:sp>
        <p:nvSpPr>
          <p:cNvPr id="12"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203764" y="251118"/>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229213" y="157887"/>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全病院参加による協議</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198418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3582" y="1877690"/>
            <a:ext cx="8042031" cy="490006"/>
          </a:xfrm>
          <a:prstGeom prst="rect">
            <a:avLst/>
          </a:prstGeom>
          <a:solidFill>
            <a:schemeClr val="bg1"/>
          </a:solidFill>
          <a:ln>
            <a:solidFill>
              <a:schemeClr val="tx1"/>
            </a:solidFill>
            <a:prstDash val="dash"/>
          </a:ln>
        </p:spPr>
        <p:txBody>
          <a:bodyPr wrap="square" rtlCol="0">
            <a:spAutoFit/>
          </a:bodyPr>
          <a:lstStyle/>
          <a:p>
            <a:pPr defTabSz="844083">
              <a:defRPr/>
            </a:pPr>
            <a:r>
              <a:rPr lang="ja-JP" altLang="en-US" sz="1292" dirty="0">
                <a:solidFill>
                  <a:prstClr val="black"/>
                </a:solidFill>
                <a:latin typeface="ＭＳ Ｐゴシック" panose="020B0600070205080204" pitchFamily="50" charset="-128"/>
              </a:rPr>
              <a:t>都道府県、市町村、地方公共団体の組合、国民健康保険団体連合会及び国民健康保険組合、日本赤十字社、社会福祉法人恩賜財団済生会、厚生農業協同組合連合会、社会福祉法人北海道社会事業協会</a:t>
            </a:r>
          </a:p>
        </p:txBody>
      </p:sp>
      <p:sp>
        <p:nvSpPr>
          <p:cNvPr id="2" name="正方形/長方形 1"/>
          <p:cNvSpPr/>
          <p:nvPr/>
        </p:nvSpPr>
        <p:spPr>
          <a:xfrm>
            <a:off x="34678" y="438071"/>
            <a:ext cx="9144000" cy="49846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585" b="1" dirty="0">
                <a:solidFill>
                  <a:prstClr val="white"/>
                </a:solidFill>
                <a:latin typeface="ＭＳ Ｐゴシック" panose="020B0600070205080204" pitchFamily="50" charset="-128"/>
              </a:rPr>
              <a:t>公的医療機関等について</a:t>
            </a:r>
          </a:p>
        </p:txBody>
      </p:sp>
      <p:sp>
        <p:nvSpPr>
          <p:cNvPr id="10" name="テキスト ボックス 9"/>
          <p:cNvSpPr txBox="1"/>
          <p:nvPr/>
        </p:nvSpPr>
        <p:spPr>
          <a:xfrm>
            <a:off x="253292" y="1325610"/>
            <a:ext cx="8291718" cy="374461"/>
          </a:xfrm>
          <a:prstGeom prst="rect">
            <a:avLst/>
          </a:prstGeom>
          <a:noFill/>
        </p:spPr>
        <p:txBody>
          <a:bodyPr wrap="square" rtlCol="0">
            <a:spAutoFit/>
          </a:bodyPr>
          <a:lstStyle/>
          <a:p>
            <a:pPr marL="164127" indent="-164127" defTabSz="844083">
              <a:lnSpc>
                <a:spcPts val="2215"/>
              </a:lnSpc>
              <a:defRPr/>
            </a:pPr>
            <a:r>
              <a:rPr lang="ja-JP" altLang="en-US" sz="1662" dirty="0">
                <a:solidFill>
                  <a:prstClr val="black"/>
                </a:solidFill>
                <a:latin typeface="ＭＳ Ｐゴシック" panose="020B0600070205080204" pitchFamily="50" charset="-128"/>
              </a:rPr>
              <a:t>○　</a:t>
            </a:r>
            <a:r>
              <a:rPr lang="ja-JP" altLang="en-US" sz="1662" u="sng" dirty="0">
                <a:solidFill>
                  <a:prstClr val="black"/>
                </a:solidFill>
                <a:latin typeface="ＭＳ Ｐゴシック" panose="020B0600070205080204" pitchFamily="50" charset="-128"/>
              </a:rPr>
              <a:t>公的医療機関</a:t>
            </a:r>
            <a:r>
              <a:rPr lang="ja-JP" altLang="en-US" sz="1662" dirty="0">
                <a:solidFill>
                  <a:prstClr val="black"/>
                </a:solidFill>
                <a:latin typeface="ＭＳ Ｐゴシック" panose="020B0600070205080204" pitchFamily="50" charset="-128"/>
              </a:rPr>
              <a:t>は、医療法第</a:t>
            </a:r>
            <a:r>
              <a:rPr lang="en-US" altLang="ja-JP" sz="1662" dirty="0">
                <a:solidFill>
                  <a:prstClr val="black"/>
                </a:solidFill>
                <a:latin typeface="ＭＳ Ｐゴシック" panose="020B0600070205080204" pitchFamily="50" charset="-128"/>
              </a:rPr>
              <a:t>31</a:t>
            </a:r>
            <a:r>
              <a:rPr lang="ja-JP" altLang="en-US" sz="1662" dirty="0">
                <a:solidFill>
                  <a:prstClr val="black"/>
                </a:solidFill>
                <a:latin typeface="ＭＳ Ｐゴシック" panose="020B0600070205080204" pitchFamily="50" charset="-128"/>
              </a:rPr>
              <a:t>条において、</a:t>
            </a:r>
            <a:r>
              <a:rPr lang="ja-JP" altLang="en-US" sz="1662" u="sng" dirty="0">
                <a:solidFill>
                  <a:prstClr val="black"/>
                </a:solidFill>
                <a:latin typeface="ＭＳ Ｐゴシック" panose="020B0600070205080204" pitchFamily="50" charset="-128"/>
              </a:rPr>
              <a:t>次の者が開設する医療機関</a:t>
            </a:r>
            <a:r>
              <a:rPr lang="ja-JP" altLang="en-US" sz="1662" dirty="0">
                <a:solidFill>
                  <a:prstClr val="black"/>
                </a:solidFill>
                <a:latin typeface="ＭＳ Ｐゴシック" panose="020B0600070205080204" pitchFamily="50" charset="-128"/>
              </a:rPr>
              <a:t>とされている。</a:t>
            </a:r>
            <a:endParaRPr lang="en-US" altLang="ja-JP" sz="1662" dirty="0">
              <a:solidFill>
                <a:prstClr val="black"/>
              </a:solidFill>
              <a:latin typeface="ＭＳ Ｐゴシック" panose="020B0600070205080204" pitchFamily="50" charset="-128"/>
            </a:endParaRPr>
          </a:p>
        </p:txBody>
      </p:sp>
      <p:sp>
        <p:nvSpPr>
          <p:cNvPr id="4" name="スライド番号プレースホルダー 3"/>
          <p:cNvSpPr>
            <a:spLocks noGrp="1"/>
          </p:cNvSpPr>
          <p:nvPr>
            <p:ph type="sldNum" sz="quarter" idx="12"/>
          </p:nvPr>
        </p:nvSpPr>
        <p:spPr>
          <a:xfrm>
            <a:off x="7006115" y="6520962"/>
            <a:ext cx="2133600" cy="337038"/>
          </a:xfrm>
        </p:spPr>
        <p:txBody>
          <a:bodyPr/>
          <a:lstStyle/>
          <a:p>
            <a:fld id="{9E2A29CB-BA86-48A6-80E1-CB8750A963B5}" type="slidenum">
              <a:rPr lang="ja-JP" altLang="en-US" sz="1800">
                <a:solidFill>
                  <a:schemeClr val="accent1"/>
                </a:solidFill>
                <a:latin typeface="+mn-ea"/>
              </a:rPr>
              <a:pPr/>
              <a:t>15</a:t>
            </a:fld>
            <a:endParaRPr lang="ja-JP" altLang="en-US" sz="1800" dirty="0">
              <a:solidFill>
                <a:schemeClr val="accent1"/>
              </a:solidFill>
              <a:latin typeface="+mn-ea"/>
            </a:endParaRPr>
          </a:p>
        </p:txBody>
      </p:sp>
      <p:sp>
        <p:nvSpPr>
          <p:cNvPr id="6" name="正方形/長方形 5"/>
          <p:cNvSpPr/>
          <p:nvPr/>
        </p:nvSpPr>
        <p:spPr>
          <a:xfrm>
            <a:off x="277627" y="5969800"/>
            <a:ext cx="8413943" cy="603820"/>
          </a:xfrm>
          <a:prstGeom prst="rect">
            <a:avLst/>
          </a:prstGeom>
        </p:spPr>
        <p:txBody>
          <a:bodyPr wrap="square">
            <a:spAutoFit/>
          </a:bodyPr>
          <a:lstStyle/>
          <a:p>
            <a:pPr marL="167058" indent="-167058"/>
            <a:r>
              <a:rPr lang="en-US" altLang="ja-JP" sz="1108" dirty="0">
                <a:solidFill>
                  <a:prstClr val="black"/>
                </a:solidFill>
              </a:rPr>
              <a:t>※</a:t>
            </a:r>
            <a:r>
              <a:rPr lang="ja-JP" altLang="en-US" sz="1108" dirty="0">
                <a:solidFill>
                  <a:prstClr val="black"/>
                </a:solidFill>
              </a:rPr>
              <a:t>　「公的医療機関等２０２５プラン」作成対象は、「新公立病院改革プラン」作成対象外の公的医療機関、共済組合、健康保険組合、国民健康保険組合、地域医療機能推進機構、国立病院機構及び労働者健康安全機構が開設する医療機関、地域医療支援病院及び特定機能病院とされており、医療法第</a:t>
            </a:r>
            <a:r>
              <a:rPr lang="en-US" altLang="ja-JP" sz="1108" dirty="0">
                <a:solidFill>
                  <a:prstClr val="black"/>
                </a:solidFill>
              </a:rPr>
              <a:t>31</a:t>
            </a:r>
            <a:r>
              <a:rPr lang="ja-JP" altLang="en-US" sz="1108" dirty="0">
                <a:solidFill>
                  <a:prstClr val="black"/>
                </a:solidFill>
              </a:rPr>
              <a:t>条における「公的医療機関」とは異なる。</a:t>
            </a:r>
          </a:p>
        </p:txBody>
      </p:sp>
      <p:sp>
        <p:nvSpPr>
          <p:cNvPr id="14" name="Text Box 3"/>
          <p:cNvSpPr txBox="1">
            <a:spLocks noChangeArrowheads="1"/>
          </p:cNvSpPr>
          <p:nvPr/>
        </p:nvSpPr>
        <p:spPr bwMode="auto">
          <a:xfrm>
            <a:off x="7610759" y="51839"/>
            <a:ext cx="1533241"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厚生労働省資料改変</a:t>
            </a:r>
            <a:endParaRPr lang="en-US" alt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277627" y="2616235"/>
            <a:ext cx="8291718" cy="1785104"/>
          </a:xfrm>
          <a:prstGeom prst="rect">
            <a:avLst/>
          </a:prstGeom>
          <a:noFill/>
        </p:spPr>
        <p:txBody>
          <a:bodyPr wrap="square" rtlCol="0">
            <a:spAutoFit/>
          </a:bodyPr>
          <a:lstStyle/>
          <a:p>
            <a:pPr marL="164127" indent="-164127" defTabSz="844083">
              <a:lnSpc>
                <a:spcPts val="2215"/>
              </a:lnSpc>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医療法</a:t>
            </a:r>
            <a:endParaRPr lang="en-US" altLang="ja-JP" sz="1600" dirty="0" smtClean="0">
              <a:solidFill>
                <a:prstClr val="black"/>
              </a:solidFill>
              <a:latin typeface="ＭＳ Ｐゴシック" panose="020B0600070205080204" pitchFamily="50" charset="-128"/>
            </a:endParaRPr>
          </a:p>
          <a:p>
            <a:pPr marL="164127" indent="-164127" defTabSz="844083">
              <a:lnSpc>
                <a:spcPts val="2215"/>
              </a:lnSpc>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第三十一条　公的</a:t>
            </a:r>
            <a:r>
              <a:rPr lang="ja-JP" altLang="en-US" sz="1600" dirty="0">
                <a:solidFill>
                  <a:prstClr val="black"/>
                </a:solidFill>
                <a:latin typeface="ＭＳ Ｐゴシック" panose="020B0600070205080204" pitchFamily="50" charset="-128"/>
              </a:rPr>
              <a:t>医療機関</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都道府県、市町村その他厚生労働大臣の定める者の開設する病院又は診療所をいう。以下この節において同じ。</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は、協議が調</a:t>
            </a:r>
            <a:r>
              <a:rPr lang="ja-JP" altLang="en-US" sz="1600" dirty="0" err="1">
                <a:solidFill>
                  <a:prstClr val="black"/>
                </a:solidFill>
                <a:latin typeface="ＭＳ Ｐゴシック" panose="020B0600070205080204" pitchFamily="50" charset="-128"/>
              </a:rPr>
              <a:t>つた</a:t>
            </a:r>
            <a:r>
              <a:rPr lang="ja-JP" altLang="en-US" sz="1600" dirty="0">
                <a:solidFill>
                  <a:prstClr val="black"/>
                </a:solidFill>
                <a:latin typeface="ＭＳ Ｐゴシック" panose="020B0600070205080204" pitchFamily="50" charset="-128"/>
              </a:rPr>
              <a:t>事項その他当該</a:t>
            </a:r>
            <a:r>
              <a:rPr lang="ja-JP" altLang="en-US" sz="1600" u="sng" dirty="0">
                <a:solidFill>
                  <a:prstClr val="black"/>
                </a:solidFill>
                <a:latin typeface="ＭＳ Ｐゴシック" panose="020B0600070205080204" pitchFamily="50" charset="-128"/>
              </a:rPr>
              <a:t>都道府県において必要とされる医療の確保に関する事項の実施に協力する</a:t>
            </a:r>
            <a:r>
              <a:rPr lang="ja-JP" altLang="en-US" sz="1600" dirty="0">
                <a:solidFill>
                  <a:prstClr val="black"/>
                </a:solidFill>
                <a:latin typeface="ＭＳ Ｐゴシック" panose="020B0600070205080204" pitchFamily="50" charset="-128"/>
              </a:rPr>
              <a:t>とともに、第三十条の二十四の規定により協力を要請されたときは、当該要請に応じ、医師の確保に関し協力しなければならない。</a:t>
            </a:r>
          </a:p>
        </p:txBody>
      </p:sp>
      <p:sp>
        <p:nvSpPr>
          <p:cNvPr id="16" name="テキスト ボックス 15"/>
          <p:cNvSpPr txBox="1"/>
          <p:nvPr/>
        </p:nvSpPr>
        <p:spPr>
          <a:xfrm>
            <a:off x="399852" y="4504115"/>
            <a:ext cx="8291718" cy="1502976"/>
          </a:xfrm>
          <a:prstGeom prst="rect">
            <a:avLst/>
          </a:prstGeom>
          <a:noFill/>
        </p:spPr>
        <p:txBody>
          <a:bodyPr wrap="square" rtlCol="0">
            <a:spAutoFit/>
          </a:bodyPr>
          <a:lstStyle/>
          <a:p>
            <a:pPr marL="164127" indent="-164127" defTabSz="844083">
              <a:lnSpc>
                <a:spcPts val="2215"/>
              </a:lnSpc>
              <a:defRPr/>
            </a:pPr>
            <a:r>
              <a:rPr lang="ja-JP" altLang="en-US" sz="1600" dirty="0">
                <a:solidFill>
                  <a:prstClr val="black"/>
                </a:solidFill>
                <a:latin typeface="ＭＳ Ｐゴシック" panose="020B0600070205080204" pitchFamily="50" charset="-128"/>
              </a:rPr>
              <a:t>第三十五条　厚生労働大臣又は都道府県知事は、公的医療機関の開設者又は管理者に対して、次の事項を命ずることができる</a:t>
            </a:r>
            <a:r>
              <a:rPr lang="ja-JP" altLang="en-US" sz="1600" dirty="0" smtClean="0">
                <a:solidFill>
                  <a:prstClr val="black"/>
                </a:solidFill>
                <a:latin typeface="ＭＳ Ｐゴシック" panose="020B0600070205080204" pitchFamily="50" charset="-128"/>
              </a:rPr>
              <a:t>。</a:t>
            </a:r>
            <a:endParaRPr lang="en-US" altLang="ja-JP" sz="1600" dirty="0" smtClean="0">
              <a:solidFill>
                <a:prstClr val="black"/>
              </a:solidFill>
              <a:latin typeface="ＭＳ Ｐゴシック" panose="020B0600070205080204" pitchFamily="50" charset="-128"/>
            </a:endParaRPr>
          </a:p>
          <a:p>
            <a:pPr marL="164127" indent="-164127" defTabSz="844083">
              <a:lnSpc>
                <a:spcPts val="2215"/>
              </a:lnSpc>
              <a:defRPr/>
            </a:pPr>
            <a:endParaRPr lang="ja-JP" altLang="en-US" sz="1600" dirty="0">
              <a:solidFill>
                <a:prstClr val="black"/>
              </a:solidFill>
              <a:latin typeface="ＭＳ Ｐゴシック" panose="020B0600070205080204" pitchFamily="50" charset="-128"/>
            </a:endParaRPr>
          </a:p>
          <a:p>
            <a:pPr marL="164127" indent="-164127" defTabSz="844083">
              <a:lnSpc>
                <a:spcPts val="2215"/>
              </a:lnSpc>
              <a:defRPr/>
            </a:pPr>
            <a:r>
              <a:rPr lang="ja-JP" altLang="en-US" sz="1600" dirty="0" smtClean="0">
                <a:solidFill>
                  <a:prstClr val="black"/>
                </a:solidFill>
                <a:latin typeface="ＭＳ Ｐゴシック" panose="020B0600070205080204" pitchFamily="50" charset="-128"/>
              </a:rPr>
              <a:t>　三</a:t>
            </a:r>
            <a:r>
              <a:rPr lang="ja-JP" altLang="en-US" sz="1600" dirty="0">
                <a:solidFill>
                  <a:prstClr val="black"/>
                </a:solidFill>
                <a:latin typeface="ＭＳ Ｐゴシック" panose="020B0600070205080204" pitchFamily="50" charset="-128"/>
              </a:rPr>
              <a:t>　当該公的医療機関の所在地の都道府県の</a:t>
            </a:r>
            <a:r>
              <a:rPr lang="ja-JP" altLang="en-US" sz="1600" u="sng" dirty="0">
                <a:solidFill>
                  <a:prstClr val="black"/>
                </a:solidFill>
                <a:latin typeface="ＭＳ Ｐゴシック" panose="020B0600070205080204" pitchFamily="50" charset="-128"/>
              </a:rPr>
              <a:t>医療計画に定められた救急医療等確保</a:t>
            </a:r>
            <a:r>
              <a:rPr lang="ja-JP" altLang="en-US" sz="1600" u="sng" dirty="0" smtClean="0">
                <a:solidFill>
                  <a:prstClr val="black"/>
                </a:solidFill>
                <a:latin typeface="ＭＳ Ｐゴシック" panose="020B0600070205080204" pitchFamily="50" charset="-128"/>
              </a:rPr>
              <a:t>事業　　</a:t>
            </a:r>
            <a:endParaRPr lang="en-US" altLang="ja-JP" sz="1600" u="sng" dirty="0" smtClean="0">
              <a:solidFill>
                <a:prstClr val="black"/>
              </a:solidFill>
              <a:latin typeface="ＭＳ Ｐゴシック" panose="020B0600070205080204" pitchFamily="50" charset="-128"/>
            </a:endParaRPr>
          </a:p>
          <a:p>
            <a:pPr marL="164127" indent="-164127" defTabSz="844083">
              <a:lnSpc>
                <a:spcPts val="2215"/>
              </a:lnSpc>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に</a:t>
            </a:r>
            <a:r>
              <a:rPr lang="ja-JP" altLang="en-US" sz="1600" dirty="0">
                <a:solidFill>
                  <a:prstClr val="black"/>
                </a:solidFill>
                <a:latin typeface="ＭＳ Ｐゴシック" panose="020B0600070205080204" pitchFamily="50" charset="-128"/>
              </a:rPr>
              <a:t>係る医療の確保に関し必要な措置を講ずること。</a:t>
            </a:r>
          </a:p>
        </p:txBody>
      </p:sp>
    </p:spTree>
    <p:extLst>
      <p:ext uri="{BB962C8B-B14F-4D97-AF65-F5344CB8AC3E}">
        <p14:creationId xmlns:p14="http://schemas.microsoft.com/office/powerpoint/2010/main" val="3005214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169" y="483982"/>
            <a:ext cx="9144000" cy="49846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215" dirty="0">
                <a:solidFill>
                  <a:prstClr val="white"/>
                </a:solidFill>
                <a:latin typeface="ＭＳ Ｐゴシック" panose="020B0600070205080204" pitchFamily="50" charset="-128"/>
              </a:rPr>
              <a:t>新公立病院改革ガイドラインにおける公立</a:t>
            </a:r>
            <a:r>
              <a:rPr lang="ja-JP" altLang="en-US" sz="2215" dirty="0" smtClean="0">
                <a:solidFill>
                  <a:prstClr val="white"/>
                </a:solidFill>
                <a:latin typeface="ＭＳ Ｐゴシック" panose="020B0600070205080204" pitchFamily="50" charset="-128"/>
              </a:rPr>
              <a:t>病院の役割の明確化</a:t>
            </a:r>
            <a:endParaRPr lang="ja-JP" altLang="en-US" sz="2215" dirty="0">
              <a:solidFill>
                <a:prstClr val="white"/>
              </a:solidFill>
              <a:latin typeface="ＭＳ Ｐゴシック" panose="020B0600070205080204" pitchFamily="50" charset="-128"/>
            </a:endParaRPr>
          </a:p>
        </p:txBody>
      </p:sp>
      <p:sp>
        <p:nvSpPr>
          <p:cNvPr id="5" name="テキスト ボックス 4"/>
          <p:cNvSpPr txBox="1"/>
          <p:nvPr/>
        </p:nvSpPr>
        <p:spPr>
          <a:xfrm>
            <a:off x="242837" y="1195737"/>
            <a:ext cx="8884645" cy="4247317"/>
          </a:xfrm>
          <a:prstGeom prst="rect">
            <a:avLst/>
          </a:prstGeom>
          <a:noFill/>
          <a:ln>
            <a:solidFill>
              <a:schemeClr val="tx1"/>
            </a:solidFill>
            <a:prstDash val="dash"/>
          </a:ln>
        </p:spPr>
        <p:txBody>
          <a:bodyPr wrap="square" rtlCol="0">
            <a:spAutoFit/>
          </a:bodyPr>
          <a:lstStyle/>
          <a:p>
            <a:pPr defTabSz="844083">
              <a:defRPr/>
            </a:pPr>
            <a:r>
              <a:rPr lang="en-US" altLang="ja-JP" dirty="0">
                <a:solidFill>
                  <a:prstClr val="black"/>
                </a:solidFill>
                <a:latin typeface="ＭＳ Ｐゴシック" panose="020B0600070205080204" pitchFamily="50" charset="-128"/>
              </a:rPr>
              <a:t>【</a:t>
            </a:r>
            <a:r>
              <a:rPr lang="ja-JP" altLang="en-US" dirty="0">
                <a:solidFill>
                  <a:prstClr val="black"/>
                </a:solidFill>
                <a:latin typeface="ＭＳ Ｐゴシック" panose="020B0600070205080204" pitchFamily="50" charset="-128"/>
              </a:rPr>
              <a:t>新公立病院改革ガイドライン（平成</a:t>
            </a:r>
            <a:r>
              <a:rPr lang="en-US" altLang="ja-JP" dirty="0">
                <a:solidFill>
                  <a:prstClr val="black"/>
                </a:solidFill>
                <a:latin typeface="ＭＳ Ｐゴシック" panose="020B0600070205080204" pitchFamily="50" charset="-128"/>
              </a:rPr>
              <a:t>27</a:t>
            </a:r>
            <a:r>
              <a:rPr lang="ja-JP" altLang="en-US" dirty="0">
                <a:solidFill>
                  <a:prstClr val="black"/>
                </a:solidFill>
                <a:latin typeface="ＭＳ Ｐゴシック" panose="020B0600070205080204" pitchFamily="50" charset="-128"/>
              </a:rPr>
              <a:t>年３月）より抜粋</a:t>
            </a:r>
            <a:r>
              <a:rPr lang="en-US" altLang="ja-JP" dirty="0">
                <a:solidFill>
                  <a:prstClr val="black"/>
                </a:solidFill>
                <a:latin typeface="ＭＳ Ｐゴシック" panose="020B0600070205080204" pitchFamily="50" charset="-128"/>
              </a:rPr>
              <a:t>】</a:t>
            </a:r>
          </a:p>
          <a:p>
            <a:pPr defTabSz="844083">
              <a:defRPr/>
            </a:pPr>
            <a:r>
              <a:rPr lang="ja-JP" altLang="en-US" dirty="0">
                <a:solidFill>
                  <a:prstClr val="black"/>
                </a:solidFill>
                <a:latin typeface="ＭＳ Ｐゴシック" panose="020B0600070205080204" pitchFamily="50" charset="-128"/>
              </a:rPr>
              <a:t>第２　地方公共団体における新公立病院改革プランの策定</a:t>
            </a:r>
            <a:endParaRPr lang="en-US" altLang="ja-JP" dirty="0">
              <a:solidFill>
                <a:prstClr val="black"/>
              </a:solidFill>
              <a:latin typeface="ＭＳ Ｐゴシック" panose="020B0600070205080204" pitchFamily="50" charset="-128"/>
            </a:endParaRPr>
          </a:p>
          <a:p>
            <a:pPr defTabSz="844083">
              <a:defRPr/>
            </a:pPr>
            <a:r>
              <a:rPr lang="ja-JP" altLang="en-US" dirty="0">
                <a:solidFill>
                  <a:prstClr val="black"/>
                </a:solidFill>
                <a:latin typeface="ＭＳ Ｐゴシック" panose="020B0600070205080204" pitchFamily="50" charset="-128"/>
              </a:rPr>
              <a:t>３　新改革プランの内容</a:t>
            </a:r>
            <a:endParaRPr lang="en-US" altLang="ja-JP" dirty="0">
              <a:solidFill>
                <a:prstClr val="black"/>
              </a:solidFill>
              <a:latin typeface="ＭＳ Ｐゴシック" panose="020B0600070205080204" pitchFamily="50" charset="-128"/>
            </a:endParaRPr>
          </a:p>
          <a:p>
            <a:pPr defTabSz="844083">
              <a:defRPr/>
            </a:pPr>
            <a:r>
              <a:rPr lang="en-US" altLang="ja-JP" dirty="0">
                <a:solidFill>
                  <a:prstClr val="black"/>
                </a:solidFill>
                <a:latin typeface="ＭＳ Ｐゴシック" panose="020B0600070205080204" pitchFamily="50" charset="-128"/>
              </a:rPr>
              <a:t>(1) </a:t>
            </a:r>
            <a:r>
              <a:rPr lang="ja-JP" altLang="en-US" dirty="0">
                <a:solidFill>
                  <a:prstClr val="black"/>
                </a:solidFill>
                <a:latin typeface="ＭＳ Ｐゴシック" panose="020B0600070205080204" pitchFamily="50" charset="-128"/>
              </a:rPr>
              <a:t>地域医療構想を踏まえた役割の明確化</a:t>
            </a:r>
          </a:p>
          <a:p>
            <a:pPr defTabSz="844083">
              <a:defRPr/>
            </a:pPr>
            <a:r>
              <a:rPr lang="ja-JP" altLang="en-US" dirty="0">
                <a:solidFill>
                  <a:prstClr val="black"/>
                </a:solidFill>
                <a:latin typeface="ＭＳ Ｐゴシック" panose="020B0600070205080204" pitchFamily="50" charset="-128"/>
              </a:rPr>
              <a:t>　公立病院に期待される主な機能を具体的に例示すれば</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r>
              <a:rPr lang="ja-JP" altLang="en-US" u="sng" dirty="0" smtClean="0">
                <a:solidFill>
                  <a:prstClr val="black"/>
                </a:solidFill>
                <a:latin typeface="ＭＳ Ｐゴシック" panose="020B0600070205080204" pitchFamily="50" charset="-128"/>
              </a:rPr>
              <a:t>①</a:t>
            </a:r>
            <a:r>
              <a:rPr lang="ja-JP" altLang="en-US" u="sng" dirty="0">
                <a:solidFill>
                  <a:prstClr val="black"/>
                </a:solidFill>
                <a:latin typeface="ＭＳ Ｐゴシック" panose="020B0600070205080204" pitchFamily="50" charset="-128"/>
              </a:rPr>
              <a:t>山間へき地・離島など民間医療機関の立地が困難な過疎地等における</a:t>
            </a:r>
            <a:r>
              <a:rPr lang="ja-JP" altLang="en-US" u="sng" dirty="0" smtClean="0">
                <a:solidFill>
                  <a:prstClr val="black"/>
                </a:solidFill>
                <a:latin typeface="ＭＳ Ｐゴシック" panose="020B0600070205080204" pitchFamily="50" charset="-128"/>
              </a:rPr>
              <a:t>一般</a:t>
            </a:r>
            <a:r>
              <a:rPr lang="ja-JP" altLang="en-US" u="sng" dirty="0">
                <a:solidFill>
                  <a:prstClr val="black"/>
                </a:solidFill>
                <a:latin typeface="ＭＳ Ｐゴシック" panose="020B0600070205080204" pitchFamily="50" charset="-128"/>
              </a:rPr>
              <a:t>医療の提供</a:t>
            </a:r>
            <a:r>
              <a:rPr lang="ja-JP" altLang="en-US" dirty="0">
                <a:solidFill>
                  <a:prstClr val="black"/>
                </a:solidFill>
                <a:latin typeface="ＭＳ Ｐゴシック" panose="020B0600070205080204" pitchFamily="50" charset="-128"/>
              </a:rPr>
              <a:t>、</a:t>
            </a:r>
            <a:r>
              <a:rPr lang="ja-JP" altLang="en-US" u="sng" dirty="0">
                <a:solidFill>
                  <a:prstClr val="black"/>
                </a:solidFill>
                <a:latin typeface="ＭＳ Ｐゴシック" panose="020B0600070205080204" pitchFamily="50" charset="-128"/>
              </a:rPr>
              <a:t>②</a:t>
            </a:r>
            <a:r>
              <a:rPr lang="ja-JP" altLang="en-US" b="1" u="sng" dirty="0">
                <a:solidFill>
                  <a:prstClr val="black"/>
                </a:solidFill>
                <a:latin typeface="ＭＳ Ｐゴシック" panose="020B0600070205080204" pitchFamily="50" charset="-128"/>
              </a:rPr>
              <a:t>救急・小児・周産期</a:t>
            </a:r>
            <a:r>
              <a:rPr lang="ja-JP" altLang="en-US" u="sng" dirty="0">
                <a:solidFill>
                  <a:prstClr val="black"/>
                </a:solidFill>
                <a:latin typeface="ＭＳ Ｐゴシック" panose="020B0600070205080204" pitchFamily="50" charset="-128"/>
              </a:rPr>
              <a:t>・災害・精神などの不採算・特殊部門に関わる医療の提供</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r>
              <a:rPr lang="ja-JP" altLang="en-US" u="sng" dirty="0" smtClean="0">
                <a:solidFill>
                  <a:prstClr val="black"/>
                </a:solidFill>
                <a:latin typeface="ＭＳ Ｐゴシック" panose="020B0600070205080204" pitchFamily="50" charset="-128"/>
              </a:rPr>
              <a:t>③</a:t>
            </a:r>
            <a:r>
              <a:rPr lang="ja-JP" altLang="en-US" u="sng" dirty="0">
                <a:solidFill>
                  <a:prstClr val="black"/>
                </a:solidFill>
                <a:latin typeface="ＭＳ Ｐゴシック" panose="020B0600070205080204" pitchFamily="50" charset="-128"/>
              </a:rPr>
              <a:t>県立がんセンター、県立循環器病センター等地域の民間医療機関では限界のある高度</a:t>
            </a:r>
            <a:r>
              <a:rPr lang="ja-JP" altLang="en-US" u="sng" dirty="0" smtClean="0">
                <a:solidFill>
                  <a:prstClr val="black"/>
                </a:solidFill>
                <a:latin typeface="ＭＳ Ｐゴシック" panose="020B0600070205080204" pitchFamily="50" charset="-128"/>
              </a:rPr>
              <a:t>・　</a:t>
            </a:r>
            <a:endParaRPr lang="en-US" altLang="ja-JP" u="sng" dirty="0" smtClean="0">
              <a:solidFill>
                <a:prstClr val="black"/>
              </a:solidFill>
              <a:latin typeface="ＭＳ Ｐゴシック" panose="020B0600070205080204" pitchFamily="50" charset="-128"/>
            </a:endParaRPr>
          </a:p>
          <a:p>
            <a:pPr defTabSz="844083">
              <a:defRPr/>
            </a:pPr>
            <a:r>
              <a:rPr lang="ja-JP" altLang="en-US" u="sng" dirty="0">
                <a:solidFill>
                  <a:prstClr val="black"/>
                </a:solidFill>
                <a:latin typeface="ＭＳ Ｐゴシック" panose="020B0600070205080204" pitchFamily="50" charset="-128"/>
              </a:rPr>
              <a:t>　</a:t>
            </a:r>
            <a:r>
              <a:rPr lang="ja-JP" altLang="en-US" u="sng" dirty="0" smtClean="0">
                <a:solidFill>
                  <a:prstClr val="black"/>
                </a:solidFill>
                <a:latin typeface="ＭＳ Ｐゴシック" panose="020B0600070205080204" pitchFamily="50" charset="-128"/>
              </a:rPr>
              <a:t>先進</a:t>
            </a:r>
            <a:r>
              <a:rPr lang="ja-JP" altLang="en-US" u="sng" dirty="0">
                <a:solidFill>
                  <a:prstClr val="black"/>
                </a:solidFill>
                <a:latin typeface="ＭＳ Ｐゴシック" panose="020B0600070205080204" pitchFamily="50" charset="-128"/>
              </a:rPr>
              <a:t>医療の提供</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r>
              <a:rPr lang="ja-JP" altLang="en-US" u="sng" dirty="0" smtClean="0">
                <a:solidFill>
                  <a:prstClr val="black"/>
                </a:solidFill>
                <a:latin typeface="ＭＳ Ｐゴシック" panose="020B0600070205080204" pitchFamily="50" charset="-128"/>
              </a:rPr>
              <a:t>④</a:t>
            </a:r>
            <a:r>
              <a:rPr lang="ja-JP" altLang="en-US" u="sng" dirty="0">
                <a:solidFill>
                  <a:prstClr val="black"/>
                </a:solidFill>
                <a:latin typeface="ＭＳ Ｐゴシック" panose="020B0600070205080204" pitchFamily="50" charset="-128"/>
              </a:rPr>
              <a:t>研修の実施等を含む広域的な医師派遣の拠点としての機能</a:t>
            </a:r>
            <a:r>
              <a:rPr lang="ja-JP" altLang="en-US" dirty="0">
                <a:solidFill>
                  <a:prstClr val="black"/>
                </a:solidFill>
                <a:latin typeface="ＭＳ Ｐゴシック" panose="020B0600070205080204" pitchFamily="50" charset="-128"/>
              </a:rPr>
              <a:t>などが挙げられる</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endParaRPr lang="ja-JP" altLang="en-US" dirty="0">
              <a:solidFill>
                <a:prstClr val="black"/>
              </a:solidFill>
              <a:latin typeface="ＭＳ Ｐゴシック" panose="020B0600070205080204" pitchFamily="50" charset="-128"/>
            </a:endParaRPr>
          </a:p>
          <a:p>
            <a:pPr defTabSz="844083">
              <a:defRPr/>
            </a:pPr>
            <a:r>
              <a:rPr lang="ja-JP" altLang="en-US" dirty="0">
                <a:solidFill>
                  <a:prstClr val="black"/>
                </a:solidFill>
                <a:latin typeface="ＭＳ Ｐゴシック" panose="020B0600070205080204" pitchFamily="50" charset="-128"/>
              </a:rPr>
              <a:t>　前ガイドラインにおいても、改革を通じて、 自らの公立病院の果たすべき役割を見直し、改めて明確化するべきことが強調されていたが、今般の公立病院改革は、民間病院を対象に含めた地域医療構想の実現に向けた取組と並行して行われるものであることから、必然的に、公立病院の役割を従来にも増して精査することとなる。</a:t>
            </a:r>
          </a:p>
        </p:txBody>
      </p:sp>
      <p:sp>
        <p:nvSpPr>
          <p:cNvPr id="4" name="スライド番号プレースホルダー 3"/>
          <p:cNvSpPr>
            <a:spLocks noGrp="1"/>
          </p:cNvSpPr>
          <p:nvPr>
            <p:ph type="sldNum" sz="quarter" idx="12"/>
          </p:nvPr>
        </p:nvSpPr>
        <p:spPr>
          <a:xfrm>
            <a:off x="6991822" y="6520962"/>
            <a:ext cx="2133600" cy="337038"/>
          </a:xfrm>
        </p:spPr>
        <p:txBody>
          <a:bodyPr/>
          <a:lstStyle/>
          <a:p>
            <a:fld id="{9E2A29CB-BA86-48A6-80E1-CB8750A963B5}" type="slidenum">
              <a:rPr lang="ja-JP" altLang="en-US" sz="1800">
                <a:solidFill>
                  <a:schemeClr val="accent1"/>
                </a:solidFill>
                <a:latin typeface="+mj-ea"/>
                <a:ea typeface="+mj-ea"/>
              </a:rPr>
              <a:pPr/>
              <a:t>16</a:t>
            </a:fld>
            <a:endParaRPr lang="ja-JP" altLang="en-US" sz="1800" dirty="0">
              <a:solidFill>
                <a:schemeClr val="accent1"/>
              </a:solidFill>
              <a:latin typeface="+mj-ea"/>
              <a:ea typeface="+mj-ea"/>
            </a:endParaRPr>
          </a:p>
        </p:txBody>
      </p:sp>
      <p:sp>
        <p:nvSpPr>
          <p:cNvPr id="7" name="Text Box 3"/>
          <p:cNvSpPr txBox="1">
            <a:spLocks noChangeArrowheads="1"/>
          </p:cNvSpPr>
          <p:nvPr/>
        </p:nvSpPr>
        <p:spPr bwMode="auto">
          <a:xfrm>
            <a:off x="7452321" y="51839"/>
            <a:ext cx="1691680"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厚生労働省資料改変</a:t>
            </a:r>
            <a:endParaRPr lang="en-US" alt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61439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6203" y="5401306"/>
            <a:ext cx="9021124" cy="1384353"/>
          </a:xfrm>
          <a:prstGeom prst="rect">
            <a:avLst/>
          </a:prstGeom>
          <a:noFill/>
        </p:spPr>
        <p:txBody>
          <a:bodyPr wrap="square" rtlCol="0">
            <a:spAutoFit/>
          </a:bodyPr>
          <a:lstStyle/>
          <a:p>
            <a:pPr marL="164127" indent="-164127" defTabSz="844083">
              <a:defRPr/>
            </a:pPr>
            <a:r>
              <a:rPr lang="ja-JP" altLang="en-US" sz="646" dirty="0">
                <a:solidFill>
                  <a:prstClr val="black"/>
                </a:solidFill>
                <a:latin typeface="ＭＳ Ｐゴシック" panose="020B0600070205080204" pitchFamily="50" charset="-128"/>
              </a:rPr>
              <a:t>＊１：</a:t>
            </a:r>
            <a:r>
              <a:rPr lang="ja-JP" altLang="ja-JP" sz="646" dirty="0">
                <a:solidFill>
                  <a:prstClr val="black"/>
                </a:solidFill>
                <a:latin typeface="ＭＳ Ｐゴシック" panose="020B0600070205080204" pitchFamily="50" charset="-128"/>
              </a:rPr>
              <a:t>政府出資金とは、独立行政法人</a:t>
            </a:r>
            <a:r>
              <a:rPr lang="ja-JP" altLang="en-US" sz="646" dirty="0">
                <a:solidFill>
                  <a:prstClr val="black"/>
                </a:solidFill>
                <a:latin typeface="ＭＳ Ｐゴシック" panose="020B0600070205080204" pitchFamily="50" charset="-128"/>
              </a:rPr>
              <a:t>等において</a:t>
            </a:r>
            <a:r>
              <a:rPr lang="ja-JP" altLang="ja-JP" sz="646" dirty="0">
                <a:solidFill>
                  <a:prstClr val="black"/>
                </a:solidFill>
                <a:latin typeface="ＭＳ Ｐゴシック" panose="020B0600070205080204" pitchFamily="50" charset="-128"/>
              </a:rPr>
              <a:t>、その業務を確実に実施するために必要な資本金その他の財産的基礎を有する必要があり、これに対して政府が出資する</a:t>
            </a:r>
            <a:r>
              <a:rPr lang="ja-JP" altLang="en-US" sz="646" dirty="0">
                <a:solidFill>
                  <a:prstClr val="black"/>
                </a:solidFill>
                <a:latin typeface="ＭＳ Ｐゴシック" panose="020B0600070205080204" pitchFamily="50" charset="-128"/>
              </a:rPr>
              <a:t>こと</a:t>
            </a:r>
            <a:r>
              <a:rPr lang="ja-JP" altLang="ja-JP" sz="646" dirty="0">
                <a:solidFill>
                  <a:prstClr val="black"/>
                </a:solidFill>
                <a:latin typeface="ＭＳ Ｐゴシック" panose="020B0600070205080204" pitchFamily="50" charset="-128"/>
              </a:rPr>
              <a:t>をいう（</a:t>
            </a:r>
            <a:r>
              <a:rPr lang="ja-JP" altLang="en-US" sz="646" dirty="0">
                <a:solidFill>
                  <a:prstClr val="black"/>
                </a:solidFill>
                <a:latin typeface="ＭＳ Ｐゴシック" panose="020B0600070205080204" pitchFamily="50" charset="-128"/>
              </a:rPr>
              <a:t>参考：</a:t>
            </a:r>
            <a:r>
              <a:rPr lang="ja-JP" altLang="ja-JP" sz="646" dirty="0">
                <a:solidFill>
                  <a:prstClr val="black"/>
                </a:solidFill>
                <a:latin typeface="ＭＳ Ｐゴシック" panose="020B0600070205080204" pitchFamily="50" charset="-128"/>
              </a:rPr>
              <a:t>独立行政法人通則法第８条第１項）。</a:t>
            </a:r>
            <a:r>
              <a:rPr lang="ja-JP" altLang="en-US" sz="646" dirty="0">
                <a:solidFill>
                  <a:prstClr val="black"/>
                </a:solidFill>
                <a:latin typeface="ＭＳ Ｐゴシック" panose="020B0600070205080204" pitchFamily="50" charset="-128"/>
              </a:rPr>
              <a:t>日本私立学校振興・共済事業団に関しては、私立学校への助成事業のみ。</a:t>
            </a:r>
            <a:endParaRPr lang="ja-JP" altLang="ja-JP" sz="646" dirty="0">
              <a:solidFill>
                <a:prstClr val="black"/>
              </a:solidFill>
              <a:latin typeface="ＭＳ Ｐゴシック" panose="020B0600070205080204" pitchFamily="50" charset="-128"/>
            </a:endParaRPr>
          </a:p>
          <a:p>
            <a:pPr marL="328254" indent="-328254" defTabSz="844083">
              <a:defRPr/>
            </a:pPr>
            <a:r>
              <a:rPr lang="ja-JP" altLang="en-US" sz="646" dirty="0">
                <a:solidFill>
                  <a:prstClr val="black"/>
                </a:solidFill>
                <a:latin typeface="ＭＳ Ｐゴシック" panose="020B0600070205080204" pitchFamily="50" charset="-128"/>
              </a:rPr>
              <a:t>＊２：</a:t>
            </a:r>
            <a:r>
              <a:rPr lang="ja-JP" altLang="ja-JP" sz="646" dirty="0">
                <a:solidFill>
                  <a:prstClr val="black"/>
                </a:solidFill>
                <a:latin typeface="ＭＳ Ｐゴシック" panose="020B0600070205080204" pitchFamily="50" charset="-128"/>
              </a:rPr>
              <a:t>運営費交付金とは、</a:t>
            </a:r>
            <a:r>
              <a:rPr lang="ja-JP" altLang="en-US" sz="646" dirty="0">
                <a:solidFill>
                  <a:prstClr val="black"/>
                </a:solidFill>
                <a:latin typeface="ＭＳ Ｐゴシック" panose="020B0600070205080204" pitchFamily="50" charset="-128"/>
              </a:rPr>
              <a:t>独立行政法人が行う業務の財源に充てるために必要な金額の全部又は一部に相当する金額について、国が予算の範囲内で交付する資金。</a:t>
            </a:r>
            <a:endParaRPr lang="en-US" altLang="ja-JP" sz="646" dirty="0">
              <a:solidFill>
                <a:prstClr val="black"/>
              </a:solidFill>
              <a:latin typeface="ＭＳ Ｐゴシック" panose="020B0600070205080204" pitchFamily="50" charset="-128"/>
            </a:endParaRPr>
          </a:p>
          <a:p>
            <a:pPr marL="168524" indent="-168524" defTabSz="844083">
              <a:defRPr/>
            </a:pPr>
            <a:r>
              <a:rPr lang="ja-JP" altLang="en-US" sz="646" dirty="0">
                <a:solidFill>
                  <a:prstClr val="black"/>
                </a:solidFill>
                <a:latin typeface="ＭＳ Ｐゴシック" panose="020B0600070205080204" pitchFamily="50" charset="-128"/>
              </a:rPr>
              <a:t>＊３：地方公営企業法第</a:t>
            </a:r>
            <a:r>
              <a:rPr lang="en-US" altLang="ja-JP" sz="646" dirty="0">
                <a:solidFill>
                  <a:prstClr val="black"/>
                </a:solidFill>
                <a:latin typeface="ＭＳ Ｐゴシック" panose="020B0600070205080204" pitchFamily="50" charset="-128"/>
              </a:rPr>
              <a:t>17</a:t>
            </a:r>
            <a:r>
              <a:rPr lang="ja-JP" altLang="en-US" sz="646" dirty="0">
                <a:solidFill>
                  <a:prstClr val="black"/>
                </a:solidFill>
                <a:latin typeface="ＭＳ Ｐゴシック" panose="020B0600070205080204" pitchFamily="50" charset="-128"/>
              </a:rPr>
              <a:t>条の</a:t>
            </a:r>
            <a:r>
              <a:rPr lang="en-US" altLang="ja-JP" sz="646" dirty="0">
                <a:solidFill>
                  <a:prstClr val="black"/>
                </a:solidFill>
                <a:latin typeface="ＭＳ Ｐゴシック" panose="020B0600070205080204" pitchFamily="50" charset="-128"/>
              </a:rPr>
              <a:t>2</a:t>
            </a:r>
            <a:r>
              <a:rPr lang="ja-JP" altLang="en-US" sz="646" dirty="0">
                <a:solidFill>
                  <a:prstClr val="black"/>
                </a:solidFill>
                <a:latin typeface="ＭＳ Ｐゴシック" panose="020B0600070205080204" pitchFamily="50" charset="-128"/>
              </a:rPr>
              <a:t>（経費の負担の原則）及び総務省が定めた繰出基準（総務副大臣通知）に基づき、一般会計が負担すべき経費（経営に伴う収入をもって充てることが適当でない経費及び能率的な経営を行ってもなおその経営に伴う収入のみをもって充てることが客観的に困難であると認められる経費）を公営企業会計に対して繰り入れているもの。</a:t>
            </a:r>
            <a:endParaRPr lang="en-US" altLang="ja-JP" sz="646" dirty="0">
              <a:solidFill>
                <a:prstClr val="black"/>
              </a:solidFill>
              <a:latin typeface="ＭＳ Ｐゴシック" panose="020B0600070205080204" pitchFamily="50" charset="-128"/>
            </a:endParaRPr>
          </a:p>
          <a:p>
            <a:pPr marL="168524" indent="-168524" defTabSz="844083">
              <a:defRPr/>
            </a:pPr>
            <a:r>
              <a:rPr lang="ja-JP" altLang="en-US" sz="646" dirty="0">
                <a:solidFill>
                  <a:prstClr val="black"/>
                </a:solidFill>
                <a:latin typeface="ＭＳ Ｐゴシック" panose="020B0600070205080204" pitchFamily="50" charset="-128"/>
              </a:rPr>
              <a:t>＊４：個別の補助金の目的や性質によって対象外にもなりえる。なお、日本赤十字社、社会福祉法人恩賜財団済生会、全国厚生農業協同組合連合会の会員である厚生（医療）農業協同組合連合会、社会福祉法人北海道社会事業協会、公益社団法人、公益財団法人、学校法人、社会医療法人、健康保険組合、国家公務員共済組合連合会及び公立学校共済組合が開設した病院について、公立病院と同様に当該地域の医療確保のため、公立病院に対する繰入金に準じて自治体から運営費に関する補助金の交付を受けている場合がある。</a:t>
            </a:r>
            <a:endParaRPr lang="en-US" altLang="ja-JP" sz="646" dirty="0">
              <a:solidFill>
                <a:prstClr val="black"/>
              </a:solidFill>
              <a:latin typeface="ＭＳ Ｐゴシック" panose="020B0600070205080204" pitchFamily="50" charset="-128"/>
            </a:endParaRPr>
          </a:p>
          <a:p>
            <a:pPr marL="328254" indent="-328254" defTabSz="844083">
              <a:defRPr/>
            </a:pPr>
            <a:r>
              <a:rPr lang="ja-JP" altLang="en-US" sz="646" dirty="0">
                <a:solidFill>
                  <a:prstClr val="black"/>
                </a:solidFill>
                <a:latin typeface="ＭＳ Ｐゴシック" panose="020B0600070205080204" pitchFamily="50" charset="-128"/>
              </a:rPr>
              <a:t>＊５：経営する病院及び診療所において直接その用に供する資産などは非課税。</a:t>
            </a:r>
            <a:endParaRPr lang="en-US" altLang="ja-JP" sz="646" dirty="0">
              <a:solidFill>
                <a:prstClr val="black"/>
              </a:solidFill>
              <a:latin typeface="ＭＳ Ｐゴシック" panose="020B0600070205080204" pitchFamily="50" charset="-128"/>
            </a:endParaRPr>
          </a:p>
          <a:p>
            <a:pPr marL="328254" indent="-328254" defTabSz="844083">
              <a:defRPr/>
            </a:pPr>
            <a:r>
              <a:rPr lang="ja-JP" altLang="en-US" sz="646" dirty="0">
                <a:solidFill>
                  <a:prstClr val="black"/>
                </a:solidFill>
                <a:latin typeface="ＭＳ Ｐゴシック" panose="020B0600070205080204" pitchFamily="50" charset="-128"/>
              </a:rPr>
              <a:t>＊６：国立病院機構では、国期間分の退職給付金費用や臨床研究事業経費等に、労働者健康安全機構では、未払賃金立替払事業や研究・試験及び成果の普及事業等に使用されており、両機構とも診療事業には使用していない。</a:t>
            </a:r>
            <a:endParaRPr lang="en-US" altLang="ja-JP" sz="646" dirty="0">
              <a:solidFill>
                <a:prstClr val="black"/>
              </a:solidFill>
              <a:latin typeface="ＭＳ Ｐゴシック" panose="020B0600070205080204" pitchFamily="50" charset="-128"/>
            </a:endParaRPr>
          </a:p>
          <a:p>
            <a:pPr marL="244726" indent="-244726" defTabSz="844083">
              <a:defRPr/>
            </a:pPr>
            <a:r>
              <a:rPr lang="ja-JP" altLang="en-US" sz="646" dirty="0">
                <a:solidFill>
                  <a:prstClr val="black"/>
                </a:solidFill>
                <a:latin typeface="ＭＳ Ｐゴシック" panose="020B0600070205080204" pitchFamily="50" charset="-128"/>
              </a:rPr>
              <a:t>＊７：法人税法令で定める収益事業に該当する医療保健業、公益目的事業は非課税。</a:t>
            </a:r>
            <a:endParaRPr lang="en-US" altLang="ja-JP" sz="646" dirty="0">
              <a:solidFill>
                <a:prstClr val="black"/>
              </a:solidFill>
              <a:latin typeface="ＭＳ Ｐゴシック" panose="020B0600070205080204" pitchFamily="50" charset="-128"/>
            </a:endParaRPr>
          </a:p>
          <a:p>
            <a:pPr marL="244726" indent="-244726" defTabSz="844083">
              <a:defRPr/>
            </a:pPr>
            <a:r>
              <a:rPr lang="ja-JP" altLang="en-US" sz="646" dirty="0">
                <a:solidFill>
                  <a:prstClr val="black"/>
                </a:solidFill>
                <a:latin typeface="ＭＳ Ｐゴシック" panose="020B0600070205080204" pitchFamily="50" charset="-128"/>
              </a:rPr>
              <a:t>＊８：社会医療法人では、医療保健業（附帯業務、収益業務は除く。）は非課税。</a:t>
            </a:r>
            <a:endParaRPr lang="en-US" altLang="ja-JP" sz="646" dirty="0">
              <a:solidFill>
                <a:prstClr val="black"/>
              </a:solidFill>
              <a:latin typeface="ＭＳ Ｐゴシック" panose="020B0600070205080204" pitchFamily="50" charset="-128"/>
            </a:endParaRPr>
          </a:p>
          <a:p>
            <a:pPr marL="244726" indent="-244726" defTabSz="844083">
              <a:defRPr/>
            </a:pPr>
            <a:r>
              <a:rPr lang="ja-JP" altLang="en-US" sz="646" dirty="0">
                <a:solidFill>
                  <a:prstClr val="black"/>
                </a:solidFill>
                <a:latin typeface="ＭＳ Ｐゴシック" panose="020B0600070205080204" pitchFamily="50" charset="-128"/>
              </a:rPr>
              <a:t>＊９：自治体の条例により減免を行っている場合がある。</a:t>
            </a:r>
            <a:endParaRPr lang="en-US" altLang="ja-JP" sz="646" dirty="0">
              <a:solidFill>
                <a:prstClr val="black"/>
              </a:solidFill>
              <a:latin typeface="ＭＳ Ｐゴシック" panose="020B0600070205080204" pitchFamily="50" charset="-128"/>
            </a:endParaRPr>
          </a:p>
        </p:txBody>
      </p:sp>
      <p:sp>
        <p:nvSpPr>
          <p:cNvPr id="2" name="正方形/長方形 1"/>
          <p:cNvSpPr/>
          <p:nvPr/>
        </p:nvSpPr>
        <p:spPr>
          <a:xfrm>
            <a:off x="21279" y="381223"/>
            <a:ext cx="9144000" cy="43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215" dirty="0">
                <a:solidFill>
                  <a:prstClr val="white"/>
                </a:solidFill>
                <a:latin typeface="メイリオ"/>
                <a:ea typeface="メイリオ"/>
              </a:rPr>
              <a:t>開設主体別医療機関の財政・税制上の措置</a:t>
            </a:r>
          </a:p>
        </p:txBody>
      </p:sp>
      <p:graphicFrame>
        <p:nvGraphicFramePr>
          <p:cNvPr id="10" name="表 9"/>
          <p:cNvGraphicFramePr>
            <a:graphicFrameLocks noGrp="1"/>
          </p:cNvGraphicFramePr>
          <p:nvPr>
            <p:extLst>
              <p:ext uri="{D42A27DB-BD31-4B8C-83A1-F6EECF244321}">
                <p14:modId xmlns:p14="http://schemas.microsoft.com/office/powerpoint/2010/main" val="3570031887"/>
              </p:ext>
            </p:extLst>
          </p:nvPr>
        </p:nvGraphicFramePr>
        <p:xfrm>
          <a:off x="21279" y="845578"/>
          <a:ext cx="9108830" cy="4559899"/>
        </p:xfrm>
        <a:graphic>
          <a:graphicData uri="http://schemas.openxmlformats.org/drawingml/2006/table">
            <a:tbl>
              <a:tblPr firstRow="1" bandRow="1">
                <a:tableStyleId>{7E9639D4-E3E2-4D34-9284-5A2195B3D0D7}</a:tableStyleId>
              </a:tblPr>
              <a:tblGrid>
                <a:gridCol w="2426679">
                  <a:extLst>
                    <a:ext uri="{9D8B030D-6E8A-4147-A177-3AD203B41FA5}">
                      <a16:colId xmlns:a16="http://schemas.microsoft.com/office/drawing/2014/main" val="20000"/>
                    </a:ext>
                  </a:extLst>
                </a:gridCol>
                <a:gridCol w="655290">
                  <a:extLst>
                    <a:ext uri="{9D8B030D-6E8A-4147-A177-3AD203B41FA5}">
                      <a16:colId xmlns:a16="http://schemas.microsoft.com/office/drawing/2014/main" val="20001"/>
                    </a:ext>
                  </a:extLst>
                </a:gridCol>
                <a:gridCol w="705883">
                  <a:extLst>
                    <a:ext uri="{9D8B030D-6E8A-4147-A177-3AD203B41FA5}">
                      <a16:colId xmlns:a16="http://schemas.microsoft.com/office/drawing/2014/main" val="20002"/>
                    </a:ext>
                  </a:extLst>
                </a:gridCol>
                <a:gridCol w="870463">
                  <a:extLst>
                    <a:ext uri="{9D8B030D-6E8A-4147-A177-3AD203B41FA5}">
                      <a16:colId xmlns:a16="http://schemas.microsoft.com/office/drawing/2014/main" val="20003"/>
                    </a:ext>
                  </a:extLst>
                </a:gridCol>
                <a:gridCol w="1106084">
                  <a:extLst>
                    <a:ext uri="{9D8B030D-6E8A-4147-A177-3AD203B41FA5}">
                      <a16:colId xmlns:a16="http://schemas.microsoft.com/office/drawing/2014/main" val="20004"/>
                    </a:ext>
                  </a:extLst>
                </a:gridCol>
                <a:gridCol w="989619">
                  <a:extLst>
                    <a:ext uri="{9D8B030D-6E8A-4147-A177-3AD203B41FA5}">
                      <a16:colId xmlns:a16="http://schemas.microsoft.com/office/drawing/2014/main" val="20005"/>
                    </a:ext>
                  </a:extLst>
                </a:gridCol>
                <a:gridCol w="1165267">
                  <a:extLst>
                    <a:ext uri="{9D8B030D-6E8A-4147-A177-3AD203B41FA5}">
                      <a16:colId xmlns:a16="http://schemas.microsoft.com/office/drawing/2014/main" val="20006"/>
                    </a:ext>
                  </a:extLst>
                </a:gridCol>
                <a:gridCol w="1189545">
                  <a:extLst>
                    <a:ext uri="{9D8B030D-6E8A-4147-A177-3AD203B41FA5}">
                      <a16:colId xmlns:a16="http://schemas.microsoft.com/office/drawing/2014/main" val="20007"/>
                    </a:ext>
                  </a:extLst>
                </a:gridCol>
              </a:tblGrid>
              <a:tr h="232117">
                <a:tc rowSpan="3">
                  <a:txBody>
                    <a:bodyPr/>
                    <a:lstStyle/>
                    <a:p>
                      <a:r>
                        <a:rPr kumimoji="1" lang="ja-JP" altLang="en-US" sz="1100" dirty="0">
                          <a:solidFill>
                            <a:schemeClr val="bg1"/>
                          </a:solidFill>
                          <a:latin typeface="ＭＳ Ｐゴシック" panose="020B0600070205080204" pitchFamily="50" charset="-128"/>
                          <a:ea typeface="ＭＳ Ｐゴシック" panose="020B0600070205080204" pitchFamily="50" charset="-128"/>
                        </a:rPr>
                        <a:t>開設主体別医療機関</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3">
                  <a:txBody>
                    <a:bodyPr/>
                    <a:lstStyle/>
                    <a:p>
                      <a:pPr algn="ctr"/>
                      <a:r>
                        <a:rPr lang="ja-JP" altLang="en-US" sz="1000" dirty="0">
                          <a:solidFill>
                            <a:schemeClr val="bg1"/>
                          </a:solidFill>
                          <a:latin typeface="ＭＳ Ｐゴシック" panose="020B0600070205080204" pitchFamily="50" charset="-128"/>
                          <a:ea typeface="ＭＳ Ｐゴシック" panose="020B0600070205080204" pitchFamily="50" charset="-128"/>
                        </a:rPr>
                        <a:t>財政</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endParaRPr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a:lnR w="12700" cap="flat" cmpd="sng" algn="ctr">
                      <a:solidFill>
                        <a:schemeClr val="tx1"/>
                      </a:solidFill>
                      <a:prstDash val="solid"/>
                      <a:round/>
                      <a:headEnd type="none" w="med" len="med"/>
                      <a:tailEnd type="none" w="med" len="med"/>
                    </a:lnR>
                  </a:tcPr>
                </a:tc>
                <a:tc hMerge="1">
                  <a:txBody>
                    <a:bodyPr/>
                    <a:lstStyle/>
                    <a:p>
                      <a:pPr algn="ctr"/>
                      <a:endParaRPr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anchor="ct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bg1"/>
                          </a:solidFill>
                          <a:latin typeface="ＭＳ Ｐゴシック" panose="020B0600070205080204" pitchFamily="50" charset="-128"/>
                          <a:ea typeface="ＭＳ Ｐゴシック" panose="020B0600070205080204" pitchFamily="50" charset="-128"/>
                        </a:rPr>
                        <a:t>税制</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sz="1600" dirty="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a:p>
                  </a:txBody>
                  <a:tcPr/>
                </a:tc>
                <a:extLst>
                  <a:ext uri="{0D108BD9-81ED-4DB2-BD59-A6C34878D82A}">
                    <a16:rowId xmlns:a16="http://schemas.microsoft.com/office/drawing/2014/main" val="10000"/>
                  </a:ext>
                </a:extLst>
              </a:tr>
              <a:tr h="253218">
                <a:tc vMerge="1">
                  <a:txBody>
                    <a:bodyPr/>
                    <a:lstStyle/>
                    <a:p>
                      <a:endParaRPr kumimoji="1" lang="ja-JP" altLang="en-US"/>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bg1"/>
                          </a:solidFill>
                          <a:latin typeface="ＭＳ Ｐゴシック" panose="020B0600070205080204" pitchFamily="50" charset="-128"/>
                          <a:ea typeface="ＭＳ Ｐゴシック" panose="020B0600070205080204" pitchFamily="50" charset="-128"/>
                        </a:rPr>
                        <a:t>政府</a:t>
                      </a:r>
                      <a:endParaRPr kumimoji="1" lang="en-US" altLang="ja-JP" sz="900" dirty="0">
                        <a:solidFill>
                          <a:schemeClr val="bg1"/>
                        </a:solidFill>
                        <a:latin typeface="ＭＳ Ｐゴシック" panose="020B0600070205080204" pitchFamily="50" charset="-128"/>
                        <a:ea typeface="ＭＳ Ｐゴシック" panose="020B060007020508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bg1"/>
                          </a:solidFill>
                          <a:latin typeface="ＭＳ Ｐゴシック" panose="020B0600070205080204" pitchFamily="50" charset="-128"/>
                          <a:ea typeface="ＭＳ Ｐゴシック" panose="020B0600070205080204" pitchFamily="50" charset="-128"/>
                        </a:rPr>
                        <a:t>出資金</a:t>
                      </a:r>
                      <a:r>
                        <a:rPr kumimoji="1" lang="ja-JP" altLang="en-US" sz="900" baseline="30000" dirty="0">
                          <a:solidFill>
                            <a:schemeClr val="bg1"/>
                          </a:solidFill>
                          <a:latin typeface="ＭＳ Ｐゴシック" panose="020B0600070205080204" pitchFamily="50" charset="-128"/>
                          <a:ea typeface="ＭＳ Ｐゴシック" panose="020B0600070205080204" pitchFamily="50" charset="-128"/>
                        </a:rPr>
                        <a:t>*１</a:t>
                      </a:r>
                      <a:endParaRPr kumimoji="1" lang="ja-JP" altLang="en-US" sz="900" b="1" baseline="30000"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rowSpan="2">
                  <a:txBody>
                    <a:bodyPr/>
                    <a:lstStyle/>
                    <a:p>
                      <a:pPr algn="ctr"/>
                      <a:r>
                        <a:rPr kumimoji="1" lang="ja-JP" altLang="en-US" sz="900" kern="1200" dirty="0">
                          <a:solidFill>
                            <a:schemeClr val="bg1"/>
                          </a:solidFill>
                          <a:latin typeface="ＭＳ Ｐゴシック" panose="020B0600070205080204" pitchFamily="50" charset="-128"/>
                          <a:ea typeface="ＭＳ Ｐゴシック" panose="020B0600070205080204" pitchFamily="50" charset="-128"/>
                        </a:rPr>
                        <a:t>運営費</a:t>
                      </a:r>
                      <a:endParaRPr kumimoji="1" lang="en-US" altLang="ja-JP" sz="900" kern="1200" dirty="0">
                        <a:solidFill>
                          <a:schemeClr val="bg1"/>
                        </a:solidFill>
                        <a:latin typeface="ＭＳ Ｐゴシック" panose="020B0600070205080204" pitchFamily="50" charset="-128"/>
                        <a:ea typeface="ＭＳ Ｐゴシック" panose="020B060007020508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bg1"/>
                          </a:solidFill>
                          <a:latin typeface="ＭＳ Ｐゴシック" panose="020B0600070205080204" pitchFamily="50" charset="-128"/>
                          <a:ea typeface="ＭＳ Ｐゴシック" panose="020B0600070205080204" pitchFamily="50" charset="-128"/>
                        </a:rPr>
                        <a:t>交付金</a:t>
                      </a:r>
                      <a:r>
                        <a:rPr kumimoji="1" lang="ja-JP" altLang="en-US" sz="900" kern="1200" baseline="30000" dirty="0">
                          <a:solidFill>
                            <a:schemeClr val="bg1"/>
                          </a:solidFill>
                          <a:latin typeface="ＭＳ Ｐゴシック" panose="020B0600070205080204" pitchFamily="50" charset="-128"/>
                          <a:ea typeface="ＭＳ Ｐゴシック" panose="020B0600070205080204" pitchFamily="50" charset="-128"/>
                        </a:rPr>
                        <a:t>*２</a:t>
                      </a:r>
                    </a:p>
                    <a:p>
                      <a:pPr algn="ctr"/>
                      <a:r>
                        <a:rPr kumimoji="1" lang="ja-JP" altLang="en-US" sz="900" kern="1200" dirty="0">
                          <a:solidFill>
                            <a:schemeClr val="bg1"/>
                          </a:solidFill>
                          <a:latin typeface="ＭＳ Ｐゴシック" panose="020B0600070205080204" pitchFamily="50" charset="-128"/>
                          <a:ea typeface="ＭＳ Ｐゴシック" panose="020B0600070205080204" pitchFamily="50" charset="-128"/>
                        </a:rPr>
                        <a:t>・繰入金</a:t>
                      </a:r>
                      <a:endParaRPr kumimoji="1" lang="ja-JP" altLang="en-US" sz="900" kern="1200" baseline="30000" dirty="0">
                        <a:solidFill>
                          <a:schemeClr val="bg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rowSpan="2">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補助金</a:t>
                      </a:r>
                      <a:endParaRPr kumimoji="1" lang="ja-JP" altLang="en-US" sz="900" b="0"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国税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gridSpan="3">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地方税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6576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法人税</a:t>
                      </a:r>
                      <a:endParaRPr kumimoji="1" lang="en-US" altLang="ja-JP" sz="900" dirty="0">
                        <a:solidFill>
                          <a:schemeClr val="bg1"/>
                        </a:solidFill>
                        <a:latin typeface="ＭＳ Ｐゴシック" panose="020B0600070205080204" pitchFamily="50" charset="-128"/>
                        <a:ea typeface="ＭＳ Ｐゴシック" panose="020B0600070205080204" pitchFamily="50" charset="-128"/>
                      </a:endParaRPr>
                    </a:p>
                    <a:p>
                      <a:pPr algn="ctr"/>
                      <a:r>
                        <a:rPr kumimoji="1" lang="en-US" altLang="ja-JP" sz="9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900" dirty="0">
                          <a:solidFill>
                            <a:schemeClr val="bg1"/>
                          </a:solidFill>
                          <a:latin typeface="ＭＳ Ｐゴシック" panose="020B0600070205080204" pitchFamily="50" charset="-128"/>
                          <a:ea typeface="ＭＳ Ｐゴシック" panose="020B0600070205080204" pitchFamily="50" charset="-128"/>
                        </a:rPr>
                        <a:t>医療保健業</a:t>
                      </a:r>
                      <a:r>
                        <a:rPr kumimoji="1" lang="en-US" altLang="ja-JP" sz="900" dirty="0">
                          <a:solidFill>
                            <a:schemeClr val="bg1"/>
                          </a:solidFill>
                          <a:latin typeface="ＭＳ Ｐゴシック" panose="020B0600070205080204" pitchFamily="50" charset="-128"/>
                          <a:ea typeface="ＭＳ Ｐゴシック" panose="020B0600070205080204" pitchFamily="50" charset="-128"/>
                        </a:rPr>
                        <a:t>)</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事業税</a:t>
                      </a:r>
                      <a:endParaRPr kumimoji="1" lang="en-US" altLang="ja-JP" sz="900" dirty="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（医療保健業）</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不動産取得税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固定資産税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公立病院</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*３</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3"/>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国民健康保険組合</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日本赤十字社</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済生会</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厚生連</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5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北海道社会事業協会</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国家公務員共済組合連合会</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4041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公立学校共済組合</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日本私立学校振興・共済事業団</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健康保険組合</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4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地域医療機能推進機構</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r h="263084">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国立病院機構</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*６</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4"/>
                  </a:ext>
                </a:extLst>
              </a:tr>
              <a:tr h="255556">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労働者健康安全機構</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*６</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5"/>
                  </a:ext>
                </a:extLst>
              </a:tr>
              <a:tr h="225083">
                <a:tc>
                  <a:txBody>
                    <a:bodyPr/>
                    <a:lstStyle/>
                    <a:p>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rPr>
                        <a:t>参考）公益社団法人、公益財団法人</a:t>
                      </a:r>
                    </a:p>
                  </a:txBody>
                  <a:tcPr marL="84406" marR="84406" marT="42203" marB="42203">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rPr>
                        <a:t>*７</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rPr>
                        <a:t>*７</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6"/>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（参考）社会医療法人</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*８</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*８</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7"/>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（参考）医療法人</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*９</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3" name="スライド番号プレースホルダー 2"/>
          <p:cNvSpPr>
            <a:spLocks noGrp="1"/>
          </p:cNvSpPr>
          <p:nvPr>
            <p:ph type="sldNum" sz="quarter" idx="12"/>
          </p:nvPr>
        </p:nvSpPr>
        <p:spPr>
          <a:xfrm>
            <a:off x="6976070" y="6520962"/>
            <a:ext cx="2133600" cy="337038"/>
          </a:xfrm>
        </p:spPr>
        <p:txBody>
          <a:bodyPr/>
          <a:lstStyle/>
          <a:p>
            <a:fld id="{9E2A29CB-BA86-48A6-80E1-CB8750A963B5}" type="slidenum">
              <a:rPr lang="ja-JP" altLang="en-US" sz="1800">
                <a:solidFill>
                  <a:schemeClr val="accent1"/>
                </a:solidFill>
                <a:latin typeface="+mj-ea"/>
                <a:ea typeface="+mj-ea"/>
              </a:rPr>
              <a:pPr/>
              <a:t>17</a:t>
            </a:fld>
            <a:endParaRPr lang="ja-JP" altLang="en-US" sz="1800" dirty="0">
              <a:solidFill>
                <a:schemeClr val="accent1"/>
              </a:solidFill>
              <a:latin typeface="+mj-ea"/>
              <a:ea typeface="+mj-ea"/>
            </a:endParaRPr>
          </a:p>
        </p:txBody>
      </p:sp>
      <p:sp>
        <p:nvSpPr>
          <p:cNvPr id="6" name="Text Box 3"/>
          <p:cNvSpPr txBox="1">
            <a:spLocks noChangeArrowheads="1"/>
          </p:cNvSpPr>
          <p:nvPr/>
        </p:nvSpPr>
        <p:spPr bwMode="auto">
          <a:xfrm>
            <a:off x="7610759" y="51839"/>
            <a:ext cx="1533241"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0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a:t>
            </a:r>
            <a:endParaRPr lang="en-US" altLang="ja-JP" sz="105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14889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accent1"/>
                </a:solidFill>
              </a:rPr>
              <a:t>18</a:t>
            </a:fld>
            <a:endParaRPr kumimoji="1" lang="ja-JP" altLang="en-US" sz="1800" dirty="0">
              <a:solidFill>
                <a:schemeClr val="accent1"/>
              </a:solidFill>
            </a:endParaRPr>
          </a:p>
        </p:txBody>
      </p:sp>
      <p:sp>
        <p:nvSpPr>
          <p:cNvPr id="9" name="テキスト ボックス 118"/>
          <p:cNvSpPr txBox="1"/>
          <p:nvPr/>
        </p:nvSpPr>
        <p:spPr>
          <a:xfrm>
            <a:off x="2803754" y="4653236"/>
            <a:ext cx="1342544" cy="5388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1451" u="sng" dirty="0">
                <a:solidFill>
                  <a:srgbClr val="FF0000"/>
                </a:solidFill>
                <a:latin typeface="Arial"/>
                <a:ea typeface="メイリオ"/>
              </a:rPr>
              <a:t>閾値を下回れば、要請対象</a:t>
            </a:r>
          </a:p>
        </p:txBody>
      </p:sp>
      <p:sp>
        <p:nvSpPr>
          <p:cNvPr id="10" name="テキスト ボックス 5"/>
          <p:cNvSpPr txBox="1"/>
          <p:nvPr/>
        </p:nvSpPr>
        <p:spPr>
          <a:xfrm>
            <a:off x="1260849" y="5149939"/>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A</a:t>
            </a:r>
            <a:r>
              <a:rPr lang="ja-JP" altLang="en-US" sz="921" dirty="0">
                <a:solidFill>
                  <a:prstClr val="black"/>
                </a:solidFill>
                <a:latin typeface="Arial"/>
                <a:ea typeface="メイリオ"/>
              </a:rPr>
              <a:t>病院</a:t>
            </a:r>
          </a:p>
        </p:txBody>
      </p:sp>
      <p:sp>
        <p:nvSpPr>
          <p:cNvPr id="14" name="テキスト ボックス 57"/>
          <p:cNvSpPr txBox="1"/>
          <p:nvPr/>
        </p:nvSpPr>
        <p:spPr>
          <a:xfrm>
            <a:off x="1580242" y="5149939"/>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B</a:t>
            </a:r>
            <a:r>
              <a:rPr lang="ja-JP" altLang="en-US" sz="921" dirty="0">
                <a:solidFill>
                  <a:prstClr val="black"/>
                </a:solidFill>
                <a:latin typeface="Arial"/>
                <a:ea typeface="メイリオ"/>
              </a:rPr>
              <a:t>病院</a:t>
            </a:r>
          </a:p>
        </p:txBody>
      </p:sp>
      <p:sp>
        <p:nvSpPr>
          <p:cNvPr id="17" name="テキスト ボックス 58"/>
          <p:cNvSpPr txBox="1"/>
          <p:nvPr/>
        </p:nvSpPr>
        <p:spPr>
          <a:xfrm>
            <a:off x="1966766" y="5128613"/>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C</a:t>
            </a:r>
            <a:r>
              <a:rPr lang="ja-JP" altLang="en-US" sz="921" dirty="0">
                <a:solidFill>
                  <a:prstClr val="black"/>
                </a:solidFill>
                <a:latin typeface="Arial"/>
                <a:ea typeface="メイリオ"/>
              </a:rPr>
              <a:t>病院</a:t>
            </a:r>
          </a:p>
        </p:txBody>
      </p:sp>
      <p:sp>
        <p:nvSpPr>
          <p:cNvPr id="18" name="テキスト ボックス 59"/>
          <p:cNvSpPr txBox="1"/>
          <p:nvPr/>
        </p:nvSpPr>
        <p:spPr>
          <a:xfrm>
            <a:off x="2337586" y="5170900"/>
            <a:ext cx="347931" cy="517449"/>
          </a:xfrm>
          <a:prstGeom prst="rect">
            <a:avLst/>
          </a:prstGeom>
          <a:noFill/>
          <a:ln>
            <a:solidFill>
              <a:schemeClr val="tx1"/>
            </a:solidFill>
          </a:ln>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D</a:t>
            </a:r>
            <a:r>
              <a:rPr lang="ja-JP" altLang="en-US" sz="921" dirty="0">
                <a:solidFill>
                  <a:prstClr val="black"/>
                </a:solidFill>
                <a:latin typeface="Arial"/>
                <a:ea typeface="メイリオ"/>
              </a:rPr>
              <a:t>病院</a:t>
            </a:r>
          </a:p>
        </p:txBody>
      </p:sp>
      <p:grpSp>
        <p:nvGrpSpPr>
          <p:cNvPr id="19" name="グループ化 18"/>
          <p:cNvGrpSpPr/>
          <p:nvPr/>
        </p:nvGrpSpPr>
        <p:grpSpPr>
          <a:xfrm>
            <a:off x="2956215" y="5326499"/>
            <a:ext cx="747915" cy="234038"/>
            <a:chOff x="1875853" y="1624327"/>
            <a:chExt cx="633318" cy="180173"/>
          </a:xfrm>
        </p:grpSpPr>
        <p:sp>
          <p:nvSpPr>
            <p:cNvPr id="20" name="テキスト ボックス 63"/>
            <p:cNvSpPr txBox="1"/>
            <p:nvPr/>
          </p:nvSpPr>
          <p:spPr>
            <a:xfrm>
              <a:off x="1997256" y="1624327"/>
              <a:ext cx="511915" cy="1801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民間</a:t>
              </a:r>
            </a:p>
          </p:txBody>
        </p:sp>
        <p:sp>
          <p:nvSpPr>
            <p:cNvPr id="21" name="正方形/長方形 20"/>
            <p:cNvSpPr/>
            <p:nvPr/>
          </p:nvSpPr>
          <p:spPr>
            <a:xfrm>
              <a:off x="1875853" y="1694652"/>
              <a:ext cx="167003" cy="821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22" name="グループ化 21"/>
          <p:cNvGrpSpPr/>
          <p:nvPr/>
        </p:nvGrpSpPr>
        <p:grpSpPr>
          <a:xfrm>
            <a:off x="2941421" y="5163095"/>
            <a:ext cx="1297137" cy="234038"/>
            <a:chOff x="1856034" y="1409136"/>
            <a:chExt cx="1366671" cy="198223"/>
          </a:xfrm>
        </p:grpSpPr>
        <p:sp>
          <p:nvSpPr>
            <p:cNvPr id="23" name="テキスト ボックス 68"/>
            <p:cNvSpPr txBox="1"/>
            <p:nvPr/>
          </p:nvSpPr>
          <p:spPr>
            <a:xfrm>
              <a:off x="2002695" y="1409136"/>
              <a:ext cx="1220010" cy="19822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公立・公的等</a:t>
              </a:r>
            </a:p>
          </p:txBody>
        </p:sp>
        <p:sp>
          <p:nvSpPr>
            <p:cNvPr id="24" name="正方形/長方形 23"/>
            <p:cNvSpPr/>
            <p:nvPr/>
          </p:nvSpPr>
          <p:spPr>
            <a:xfrm>
              <a:off x="1856034" y="1479838"/>
              <a:ext cx="204020" cy="7922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25" name="グループ化 24"/>
          <p:cNvGrpSpPr/>
          <p:nvPr/>
        </p:nvGrpSpPr>
        <p:grpSpPr>
          <a:xfrm>
            <a:off x="1127309" y="3790656"/>
            <a:ext cx="1577672" cy="1345053"/>
            <a:chOff x="-3093706" y="2076002"/>
            <a:chExt cx="1546897" cy="1617035"/>
          </a:xfrm>
        </p:grpSpPr>
        <p:sp>
          <p:nvSpPr>
            <p:cNvPr id="26" name="正方形/長方形 25"/>
            <p:cNvSpPr/>
            <p:nvPr/>
          </p:nvSpPr>
          <p:spPr>
            <a:xfrm>
              <a:off x="-2192562" y="2780236"/>
              <a:ext cx="182630" cy="905136"/>
            </a:xfrm>
            <a:prstGeom prst="rect">
              <a:avLst/>
            </a:prstGeom>
            <a:solidFill>
              <a:srgbClr val="008080"/>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27" name="正方形/長方形 26"/>
            <p:cNvSpPr/>
            <p:nvPr/>
          </p:nvSpPr>
          <p:spPr>
            <a:xfrm>
              <a:off x="-2896090" y="2441339"/>
              <a:ext cx="186437" cy="1244985"/>
            </a:xfrm>
            <a:prstGeom prst="rect">
              <a:avLst/>
            </a:prstGeom>
            <a:solidFill>
              <a:srgbClr val="008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28" name="正方形/長方形 27"/>
            <p:cNvSpPr/>
            <p:nvPr/>
          </p:nvSpPr>
          <p:spPr>
            <a:xfrm>
              <a:off x="-2541713" y="2441338"/>
              <a:ext cx="186437" cy="124498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srgbClr val="FFC000"/>
                </a:solidFill>
                <a:ea typeface="メイリオ" panose="020B0604030504040204" pitchFamily="50" charset="-128"/>
              </a:endParaRPr>
            </a:p>
          </p:txBody>
        </p:sp>
        <p:sp>
          <p:nvSpPr>
            <p:cNvPr id="29" name="正方形/長方形 28"/>
            <p:cNvSpPr/>
            <p:nvPr/>
          </p:nvSpPr>
          <p:spPr>
            <a:xfrm>
              <a:off x="-1832634" y="3387423"/>
              <a:ext cx="197214" cy="297392"/>
            </a:xfrm>
            <a:prstGeom prst="rect">
              <a:avLst/>
            </a:prstGeom>
            <a:solidFill>
              <a:schemeClr val="accent5">
                <a:lumMod val="75000"/>
              </a:schemeClr>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cxnSp>
          <p:nvCxnSpPr>
            <p:cNvPr id="30" name="直線コネクタ 29"/>
            <p:cNvCxnSpPr/>
            <p:nvPr/>
          </p:nvCxnSpPr>
          <p:spPr>
            <a:xfrm>
              <a:off x="-3093706" y="2076002"/>
              <a:ext cx="2815" cy="1609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090891" y="3685680"/>
              <a:ext cx="1544082" cy="7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C11D4F37-B510-4B6B-831C-DF665F0C107B}"/>
              </a:ext>
            </a:extLst>
          </p:cNvPr>
          <p:cNvSpPr txBox="1"/>
          <p:nvPr/>
        </p:nvSpPr>
        <p:spPr>
          <a:xfrm>
            <a:off x="1023383" y="2737204"/>
            <a:ext cx="3011349" cy="985398"/>
          </a:xfrm>
          <a:prstGeom prst="rect">
            <a:avLst/>
          </a:prstGeom>
          <a:solidFill>
            <a:schemeClr val="accent1">
              <a:lumMod val="20000"/>
              <a:lumOff val="80000"/>
            </a:schemeClr>
          </a:solidFill>
          <a:ln>
            <a:solidFill>
              <a:schemeClr val="accent1"/>
            </a:solidFill>
            <a:prstDash val="solid"/>
          </a:ln>
        </p:spPr>
        <p:txBody>
          <a:bodyPr wrap="square" rtlCol="0">
            <a:spAutoFit/>
          </a:bodyPr>
          <a:lstStyle/>
          <a:p>
            <a:pPr marL="211011" indent="-382833" defTabSz="765668">
              <a:defRPr/>
            </a:pPr>
            <a:endParaRPr lang="en-US" altLang="ja-JP" sz="1451" dirty="0">
              <a:solidFill>
                <a:prstClr val="black"/>
              </a:solidFill>
              <a:latin typeface="Arial"/>
              <a:ea typeface="メイリオ"/>
            </a:endParaRPr>
          </a:p>
          <a:p>
            <a:pPr marL="211011" indent="-382833" defTabSz="765668">
              <a:defRPr/>
            </a:pPr>
            <a:r>
              <a:rPr lang="ja-JP" altLang="en-US" sz="1451" dirty="0">
                <a:solidFill>
                  <a:prstClr val="black"/>
                </a:solidFill>
                <a:latin typeface="Arial"/>
                <a:ea typeface="メイリオ"/>
              </a:rPr>
              <a:t>分析項目について、診療実績等が</a:t>
            </a:r>
            <a:endParaRPr lang="en-US" altLang="ja-JP" sz="1451" dirty="0">
              <a:solidFill>
                <a:prstClr val="black"/>
              </a:solidFill>
              <a:latin typeface="Arial"/>
              <a:ea typeface="メイリオ"/>
            </a:endParaRPr>
          </a:p>
          <a:p>
            <a:pPr marL="211011" indent="-382833" defTabSz="765668">
              <a:defRPr/>
            </a:pPr>
            <a:r>
              <a:rPr lang="ja-JP" altLang="en-US" sz="1451" dirty="0">
                <a:solidFill>
                  <a:prstClr val="black"/>
                </a:solidFill>
                <a:latin typeface="Arial"/>
                <a:ea typeface="メイリオ"/>
              </a:rPr>
              <a:t>特に少ない。</a:t>
            </a:r>
            <a:endParaRPr lang="en-US" altLang="ja-JP" sz="1451" dirty="0">
              <a:solidFill>
                <a:prstClr val="black"/>
              </a:solidFill>
              <a:latin typeface="Arial"/>
              <a:ea typeface="メイリオ"/>
            </a:endParaRPr>
          </a:p>
          <a:p>
            <a:pPr marL="211011" indent="-382833" defTabSz="765668">
              <a:defRPr/>
            </a:pPr>
            <a:endParaRPr lang="en-US" altLang="ja-JP" sz="1451" dirty="0">
              <a:solidFill>
                <a:prstClr val="black"/>
              </a:solidFill>
              <a:latin typeface="Arial"/>
              <a:ea typeface="メイリオ"/>
            </a:endParaRPr>
          </a:p>
        </p:txBody>
      </p:sp>
      <p:sp>
        <p:nvSpPr>
          <p:cNvPr id="33" name="テキスト ボックス 32">
            <a:extLst>
              <a:ext uri="{FF2B5EF4-FFF2-40B4-BE49-F238E27FC236}">
                <a16:creationId xmlns:a16="http://schemas.microsoft.com/office/drawing/2014/main" id="{931DB206-7CEE-4647-A369-BDEDBB670EF5}"/>
              </a:ext>
            </a:extLst>
          </p:cNvPr>
          <p:cNvSpPr txBox="1"/>
          <p:nvPr/>
        </p:nvSpPr>
        <p:spPr>
          <a:xfrm>
            <a:off x="4947548" y="2766390"/>
            <a:ext cx="3183664" cy="830997"/>
          </a:xfrm>
          <a:prstGeom prst="rect">
            <a:avLst/>
          </a:prstGeom>
          <a:solidFill>
            <a:schemeClr val="accent1">
              <a:lumMod val="20000"/>
              <a:lumOff val="80000"/>
            </a:schemeClr>
          </a:solidFill>
          <a:ln>
            <a:solidFill>
              <a:schemeClr val="accent1"/>
            </a:solidFill>
            <a:prstDash val="solid"/>
          </a:ln>
        </p:spPr>
        <p:txBody>
          <a:bodyPr wrap="square" rtlCol="0">
            <a:spAutoFit/>
          </a:bodyPr>
          <a:lstStyle/>
          <a:p>
            <a:pPr marL="211011" indent="-382833" defTabSz="765668">
              <a:defRPr/>
            </a:pPr>
            <a:r>
              <a:rPr lang="ja-JP" altLang="en-US" sz="1200" dirty="0">
                <a:solidFill>
                  <a:prstClr val="black"/>
                </a:solidFill>
                <a:latin typeface="Arial"/>
                <a:ea typeface="メイリオ"/>
              </a:rPr>
              <a:t>各分析項目について、構想区域内に、</a:t>
            </a:r>
            <a:endParaRPr lang="en-US" altLang="ja-JP" sz="1200" dirty="0">
              <a:solidFill>
                <a:prstClr val="black"/>
              </a:solidFill>
              <a:latin typeface="Arial"/>
              <a:ea typeface="メイリオ"/>
            </a:endParaRPr>
          </a:p>
          <a:p>
            <a:pPr marL="211011" indent="-382833" defTabSz="765668">
              <a:defRPr/>
            </a:pPr>
            <a:r>
              <a:rPr lang="ja-JP" altLang="en-US" sz="1200" dirty="0">
                <a:solidFill>
                  <a:prstClr val="black"/>
                </a:solidFill>
                <a:latin typeface="Arial"/>
                <a:ea typeface="メイリオ"/>
              </a:rPr>
              <a:t>一定数以上の診療実績を有する医療</a:t>
            </a:r>
            <a:endParaRPr lang="en-US" altLang="ja-JP" sz="1200" dirty="0">
              <a:solidFill>
                <a:prstClr val="black"/>
              </a:solidFill>
              <a:latin typeface="Arial"/>
              <a:ea typeface="メイリオ"/>
            </a:endParaRPr>
          </a:p>
          <a:p>
            <a:pPr marL="211011" indent="-382833" defTabSz="765668">
              <a:defRPr/>
            </a:pPr>
            <a:r>
              <a:rPr lang="ja-JP" altLang="en-US" sz="1200" dirty="0">
                <a:solidFill>
                  <a:prstClr val="black"/>
                </a:solidFill>
                <a:latin typeface="Arial"/>
                <a:ea typeface="メイリオ"/>
              </a:rPr>
              <a:t>機関が２つ以上あり、かつ、</a:t>
            </a:r>
            <a:endParaRPr lang="en-US" altLang="ja-JP" sz="1200" dirty="0">
              <a:solidFill>
                <a:prstClr val="black"/>
              </a:solidFill>
              <a:latin typeface="Arial"/>
              <a:ea typeface="メイリオ"/>
            </a:endParaRPr>
          </a:p>
          <a:p>
            <a:pPr marL="211011" indent="-382833" defTabSz="765668">
              <a:defRPr/>
            </a:pPr>
            <a:r>
              <a:rPr lang="ja-JP" altLang="en-US" sz="1200" dirty="0">
                <a:solidFill>
                  <a:prstClr val="black"/>
                </a:solidFill>
                <a:latin typeface="Arial"/>
                <a:ea typeface="メイリオ"/>
              </a:rPr>
              <a:t>お互いの所在地が近接している。</a:t>
            </a:r>
            <a:endParaRPr lang="en-US" altLang="ja-JP" sz="1200" dirty="0">
              <a:solidFill>
                <a:prstClr val="black"/>
              </a:solidFill>
              <a:latin typeface="Arial"/>
              <a:ea typeface="メイリオ"/>
            </a:endParaRPr>
          </a:p>
        </p:txBody>
      </p:sp>
      <p:sp>
        <p:nvSpPr>
          <p:cNvPr id="34" name="タイトル 1">
            <a:extLst>
              <a:ext uri="{FF2B5EF4-FFF2-40B4-BE49-F238E27FC236}">
                <a16:creationId xmlns:a16="http://schemas.microsoft.com/office/drawing/2014/main" id="{1239ACBB-293E-4AF2-B027-8C4C6BA25DF5}"/>
              </a:ext>
            </a:extLst>
          </p:cNvPr>
          <p:cNvSpPr txBox="1">
            <a:spLocks/>
          </p:cNvSpPr>
          <p:nvPr/>
        </p:nvSpPr>
        <p:spPr>
          <a:xfrm>
            <a:off x="670858" y="1676500"/>
            <a:ext cx="396349"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903" dirty="0">
                <a:solidFill>
                  <a:schemeClr val="accent1"/>
                </a:solidFill>
                <a:latin typeface="HGS創英角ｺﾞｼｯｸUB" panose="020B0900000000000000" pitchFamily="50" charset="-128"/>
                <a:ea typeface="HGS創英角ｺﾞｼｯｸUB" panose="020B0900000000000000" pitchFamily="50" charset="-128"/>
              </a:rPr>
              <a:t>A</a:t>
            </a:r>
            <a:endParaRPr lang="ja-JP" altLang="en-US" sz="2903"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35" name="タイトル 1">
            <a:extLst>
              <a:ext uri="{FF2B5EF4-FFF2-40B4-BE49-F238E27FC236}">
                <a16:creationId xmlns:a16="http://schemas.microsoft.com/office/drawing/2014/main" id="{5697371A-6A64-4CBC-B2EE-B9C5B8BE096B}"/>
              </a:ext>
            </a:extLst>
          </p:cNvPr>
          <p:cNvSpPr txBox="1">
            <a:spLocks/>
          </p:cNvSpPr>
          <p:nvPr/>
        </p:nvSpPr>
        <p:spPr>
          <a:xfrm>
            <a:off x="4342569" y="1663186"/>
            <a:ext cx="396349"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903" dirty="0">
                <a:solidFill>
                  <a:schemeClr val="accent1"/>
                </a:solidFill>
                <a:latin typeface="HGS創英角ｺﾞｼｯｸUB" panose="020B0900000000000000" pitchFamily="50" charset="-128"/>
                <a:ea typeface="HGS創英角ｺﾞｼｯｸUB" panose="020B0900000000000000" pitchFamily="50" charset="-128"/>
              </a:rPr>
              <a:t>B</a:t>
            </a:r>
            <a:endParaRPr lang="ja-JP" altLang="en-US" sz="2903" dirty="0">
              <a:solidFill>
                <a:schemeClr val="accent1"/>
              </a:solidFill>
              <a:latin typeface="HGS創英角ｺﾞｼｯｸUB" panose="020B0900000000000000" pitchFamily="50" charset="-128"/>
              <a:ea typeface="HGS創英角ｺﾞｼｯｸUB" panose="020B0900000000000000" pitchFamily="50" charset="-128"/>
            </a:endParaRPr>
          </a:p>
        </p:txBody>
      </p:sp>
      <p:cxnSp>
        <p:nvCxnSpPr>
          <p:cNvPr id="36" name="直線コネクタ 35">
            <a:extLst>
              <a:ext uri="{FF2B5EF4-FFF2-40B4-BE49-F238E27FC236}">
                <a16:creationId xmlns:a16="http://schemas.microsoft.com/office/drawing/2014/main" id="{D793FAC9-79AC-47FE-9AD0-07B5FB334479}"/>
              </a:ext>
            </a:extLst>
          </p:cNvPr>
          <p:cNvCxnSpPr/>
          <p:nvPr/>
        </p:nvCxnSpPr>
        <p:spPr>
          <a:xfrm>
            <a:off x="831670" y="4516308"/>
            <a:ext cx="280291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吹き出し: 四角形 5">
            <a:extLst>
              <a:ext uri="{FF2B5EF4-FFF2-40B4-BE49-F238E27FC236}">
                <a16:creationId xmlns:a16="http://schemas.microsoft.com/office/drawing/2014/main" id="{3C020B90-3474-43E8-8CE4-9A4AC3BBBCB2}"/>
              </a:ext>
            </a:extLst>
          </p:cNvPr>
          <p:cNvSpPr/>
          <p:nvPr/>
        </p:nvSpPr>
        <p:spPr>
          <a:xfrm>
            <a:off x="2312260" y="3978639"/>
            <a:ext cx="1683469" cy="427241"/>
          </a:xfrm>
          <a:prstGeom prst="wedge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70" dirty="0"/>
              <a:t>閾値</a:t>
            </a:r>
            <a:r>
              <a:rPr lang="en-US" altLang="ja-JP" sz="1270" dirty="0"/>
              <a:t>※</a:t>
            </a:r>
            <a:r>
              <a:rPr lang="ja-JP" altLang="en-US" sz="1270" dirty="0"/>
              <a:t>１を国が設定</a:t>
            </a:r>
          </a:p>
        </p:txBody>
      </p:sp>
      <p:sp>
        <p:nvSpPr>
          <p:cNvPr id="38" name="テキスト ボックス 118">
            <a:extLst>
              <a:ext uri="{FF2B5EF4-FFF2-40B4-BE49-F238E27FC236}">
                <a16:creationId xmlns:a16="http://schemas.microsoft.com/office/drawing/2014/main" id="{442619E3-4F9B-486D-9ABD-EDF7C4074279}"/>
              </a:ext>
            </a:extLst>
          </p:cNvPr>
          <p:cNvSpPr txBox="1"/>
          <p:nvPr/>
        </p:nvSpPr>
        <p:spPr>
          <a:xfrm>
            <a:off x="6526787" y="4312070"/>
            <a:ext cx="1730309" cy="5388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1451" u="sng" dirty="0">
                <a:solidFill>
                  <a:srgbClr val="FF0000"/>
                </a:solidFill>
                <a:latin typeface="Arial"/>
                <a:ea typeface="メイリオ"/>
              </a:rPr>
              <a:t>類似の診療実態であれば、協議対象</a:t>
            </a:r>
          </a:p>
        </p:txBody>
      </p:sp>
      <p:sp>
        <p:nvSpPr>
          <p:cNvPr id="39" name="テキスト ボックス 5">
            <a:extLst>
              <a:ext uri="{FF2B5EF4-FFF2-40B4-BE49-F238E27FC236}">
                <a16:creationId xmlns:a16="http://schemas.microsoft.com/office/drawing/2014/main" id="{5104C45C-65FD-48E4-BC31-9682283E17A4}"/>
              </a:ext>
            </a:extLst>
          </p:cNvPr>
          <p:cNvSpPr txBox="1"/>
          <p:nvPr/>
        </p:nvSpPr>
        <p:spPr>
          <a:xfrm>
            <a:off x="5316785" y="5196291"/>
            <a:ext cx="347931" cy="517449"/>
          </a:xfrm>
          <a:prstGeom prst="rect">
            <a:avLst/>
          </a:prstGeom>
          <a:noFill/>
          <a:ln>
            <a:solidFill>
              <a:schemeClr val="tx1"/>
            </a:solidFill>
          </a:ln>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A</a:t>
            </a:r>
            <a:r>
              <a:rPr lang="ja-JP" altLang="en-US" sz="921" dirty="0">
                <a:solidFill>
                  <a:prstClr val="black"/>
                </a:solidFill>
                <a:latin typeface="Arial"/>
                <a:ea typeface="メイリオ"/>
              </a:rPr>
              <a:t>病院</a:t>
            </a:r>
          </a:p>
        </p:txBody>
      </p:sp>
      <p:sp>
        <p:nvSpPr>
          <p:cNvPr id="40" name="テキスト ボックス 57">
            <a:extLst>
              <a:ext uri="{FF2B5EF4-FFF2-40B4-BE49-F238E27FC236}">
                <a16:creationId xmlns:a16="http://schemas.microsoft.com/office/drawing/2014/main" id="{4F1BD900-D157-4BD3-ACB0-8EF5EFC89DFD}"/>
              </a:ext>
            </a:extLst>
          </p:cNvPr>
          <p:cNvSpPr txBox="1"/>
          <p:nvPr/>
        </p:nvSpPr>
        <p:spPr>
          <a:xfrm>
            <a:off x="5636178" y="5196291"/>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B</a:t>
            </a:r>
            <a:r>
              <a:rPr lang="ja-JP" altLang="en-US" sz="921" dirty="0">
                <a:solidFill>
                  <a:prstClr val="black"/>
                </a:solidFill>
                <a:latin typeface="Arial"/>
                <a:ea typeface="メイリオ"/>
              </a:rPr>
              <a:t>病院</a:t>
            </a:r>
          </a:p>
        </p:txBody>
      </p:sp>
      <p:sp>
        <p:nvSpPr>
          <p:cNvPr id="41" name="テキスト ボックス 58">
            <a:extLst>
              <a:ext uri="{FF2B5EF4-FFF2-40B4-BE49-F238E27FC236}">
                <a16:creationId xmlns:a16="http://schemas.microsoft.com/office/drawing/2014/main" id="{DB5DC907-A67E-431A-8BC8-8D2D0B18C30B}"/>
              </a:ext>
            </a:extLst>
          </p:cNvPr>
          <p:cNvSpPr txBox="1"/>
          <p:nvPr/>
        </p:nvSpPr>
        <p:spPr>
          <a:xfrm>
            <a:off x="6041767" y="5212271"/>
            <a:ext cx="347931" cy="517449"/>
          </a:xfrm>
          <a:prstGeom prst="rect">
            <a:avLst/>
          </a:prstGeom>
          <a:noFill/>
          <a:ln>
            <a:solidFill>
              <a:schemeClr val="tx1"/>
            </a:solidFill>
          </a:ln>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C</a:t>
            </a:r>
            <a:r>
              <a:rPr lang="ja-JP" altLang="en-US" sz="921" dirty="0">
                <a:solidFill>
                  <a:prstClr val="black"/>
                </a:solidFill>
                <a:latin typeface="Arial"/>
                <a:ea typeface="メイリオ"/>
              </a:rPr>
              <a:t>病院</a:t>
            </a:r>
          </a:p>
        </p:txBody>
      </p:sp>
      <p:sp>
        <p:nvSpPr>
          <p:cNvPr id="42" name="テキスト ボックス 59">
            <a:extLst>
              <a:ext uri="{FF2B5EF4-FFF2-40B4-BE49-F238E27FC236}">
                <a16:creationId xmlns:a16="http://schemas.microsoft.com/office/drawing/2014/main" id="{44A6FA82-1E07-49DE-A6DC-0CCF375F8E39}"/>
              </a:ext>
            </a:extLst>
          </p:cNvPr>
          <p:cNvSpPr txBox="1"/>
          <p:nvPr/>
        </p:nvSpPr>
        <p:spPr>
          <a:xfrm>
            <a:off x="6393279" y="5173828"/>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D</a:t>
            </a:r>
            <a:r>
              <a:rPr lang="ja-JP" altLang="en-US" sz="921" dirty="0">
                <a:solidFill>
                  <a:prstClr val="black"/>
                </a:solidFill>
                <a:latin typeface="Arial"/>
                <a:ea typeface="メイリオ"/>
              </a:rPr>
              <a:t>病院</a:t>
            </a:r>
          </a:p>
        </p:txBody>
      </p:sp>
      <p:grpSp>
        <p:nvGrpSpPr>
          <p:cNvPr id="43" name="グループ化 42">
            <a:extLst>
              <a:ext uri="{FF2B5EF4-FFF2-40B4-BE49-F238E27FC236}">
                <a16:creationId xmlns:a16="http://schemas.microsoft.com/office/drawing/2014/main" id="{B5A228CD-3F85-47E0-8520-00BCFF387CD5}"/>
              </a:ext>
            </a:extLst>
          </p:cNvPr>
          <p:cNvGrpSpPr/>
          <p:nvPr/>
        </p:nvGrpSpPr>
        <p:grpSpPr>
          <a:xfrm>
            <a:off x="7026520" y="5377625"/>
            <a:ext cx="747915" cy="234038"/>
            <a:chOff x="1875853" y="1624327"/>
            <a:chExt cx="633318" cy="180173"/>
          </a:xfrm>
        </p:grpSpPr>
        <p:sp>
          <p:nvSpPr>
            <p:cNvPr id="44" name="テキスト ボックス 63">
              <a:extLst>
                <a:ext uri="{FF2B5EF4-FFF2-40B4-BE49-F238E27FC236}">
                  <a16:creationId xmlns:a16="http://schemas.microsoft.com/office/drawing/2014/main" id="{AAD9EF75-4157-4015-AECA-B4BDEF8E9BA8}"/>
                </a:ext>
              </a:extLst>
            </p:cNvPr>
            <p:cNvSpPr txBox="1"/>
            <p:nvPr/>
          </p:nvSpPr>
          <p:spPr>
            <a:xfrm>
              <a:off x="1997256" y="1624327"/>
              <a:ext cx="511915" cy="1801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民間</a:t>
              </a:r>
            </a:p>
          </p:txBody>
        </p:sp>
        <p:sp>
          <p:nvSpPr>
            <p:cNvPr id="45" name="正方形/長方形 44">
              <a:extLst>
                <a:ext uri="{FF2B5EF4-FFF2-40B4-BE49-F238E27FC236}">
                  <a16:creationId xmlns:a16="http://schemas.microsoft.com/office/drawing/2014/main" id="{129D2788-79B6-4F56-8073-5E83A8C51B2A}"/>
                </a:ext>
              </a:extLst>
            </p:cNvPr>
            <p:cNvSpPr/>
            <p:nvPr/>
          </p:nvSpPr>
          <p:spPr>
            <a:xfrm>
              <a:off x="1875853" y="1694652"/>
              <a:ext cx="167003" cy="821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46" name="グループ化 45">
            <a:extLst>
              <a:ext uri="{FF2B5EF4-FFF2-40B4-BE49-F238E27FC236}">
                <a16:creationId xmlns:a16="http://schemas.microsoft.com/office/drawing/2014/main" id="{9FB1C9D4-3741-4A37-8464-68169580071F}"/>
              </a:ext>
            </a:extLst>
          </p:cNvPr>
          <p:cNvGrpSpPr/>
          <p:nvPr/>
        </p:nvGrpSpPr>
        <p:grpSpPr>
          <a:xfrm>
            <a:off x="7011727" y="5200614"/>
            <a:ext cx="1297137" cy="234038"/>
            <a:chOff x="1856034" y="1409136"/>
            <a:chExt cx="1366671" cy="198223"/>
          </a:xfrm>
        </p:grpSpPr>
        <p:sp>
          <p:nvSpPr>
            <p:cNvPr id="47" name="テキスト ボックス 68">
              <a:extLst>
                <a:ext uri="{FF2B5EF4-FFF2-40B4-BE49-F238E27FC236}">
                  <a16:creationId xmlns:a16="http://schemas.microsoft.com/office/drawing/2014/main" id="{F9D396E7-4852-48A6-B4E4-1AB128C29E72}"/>
                </a:ext>
              </a:extLst>
            </p:cNvPr>
            <p:cNvSpPr txBox="1"/>
            <p:nvPr/>
          </p:nvSpPr>
          <p:spPr>
            <a:xfrm>
              <a:off x="2002695" y="1409136"/>
              <a:ext cx="1220010" cy="19822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公立・公的等</a:t>
              </a:r>
            </a:p>
          </p:txBody>
        </p:sp>
        <p:sp>
          <p:nvSpPr>
            <p:cNvPr id="48" name="正方形/長方形 47">
              <a:extLst>
                <a:ext uri="{FF2B5EF4-FFF2-40B4-BE49-F238E27FC236}">
                  <a16:creationId xmlns:a16="http://schemas.microsoft.com/office/drawing/2014/main" id="{1F08CB93-B0C2-477F-9409-5FDCA80D65B2}"/>
                </a:ext>
              </a:extLst>
            </p:cNvPr>
            <p:cNvSpPr/>
            <p:nvPr/>
          </p:nvSpPr>
          <p:spPr>
            <a:xfrm>
              <a:off x="1856034" y="1479838"/>
              <a:ext cx="204020" cy="7922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49" name="グループ化 48">
            <a:extLst>
              <a:ext uri="{FF2B5EF4-FFF2-40B4-BE49-F238E27FC236}">
                <a16:creationId xmlns:a16="http://schemas.microsoft.com/office/drawing/2014/main" id="{BA2E68C7-3337-40BA-BDA2-47106DEC9FFA}"/>
              </a:ext>
            </a:extLst>
          </p:cNvPr>
          <p:cNvGrpSpPr/>
          <p:nvPr/>
        </p:nvGrpSpPr>
        <p:grpSpPr>
          <a:xfrm>
            <a:off x="5183245" y="3837008"/>
            <a:ext cx="1577672" cy="1345053"/>
            <a:chOff x="-3093706" y="2076002"/>
            <a:chExt cx="1546897" cy="1617035"/>
          </a:xfrm>
        </p:grpSpPr>
        <p:sp>
          <p:nvSpPr>
            <p:cNvPr id="50" name="正方形/長方形 49">
              <a:extLst>
                <a:ext uri="{FF2B5EF4-FFF2-40B4-BE49-F238E27FC236}">
                  <a16:creationId xmlns:a16="http://schemas.microsoft.com/office/drawing/2014/main" id="{4B8DC69A-EA05-4F9F-BA56-D3B688AB60BC}"/>
                </a:ext>
              </a:extLst>
            </p:cNvPr>
            <p:cNvSpPr/>
            <p:nvPr/>
          </p:nvSpPr>
          <p:spPr>
            <a:xfrm>
              <a:off x="-2192562" y="2780236"/>
              <a:ext cx="182630" cy="905136"/>
            </a:xfrm>
            <a:prstGeom prst="rect">
              <a:avLst/>
            </a:prstGeom>
            <a:solidFill>
              <a:srgbClr val="008080"/>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51" name="正方形/長方形 50">
              <a:extLst>
                <a:ext uri="{FF2B5EF4-FFF2-40B4-BE49-F238E27FC236}">
                  <a16:creationId xmlns:a16="http://schemas.microsoft.com/office/drawing/2014/main" id="{51AB16DE-CE25-4C90-A6D0-261898587E17}"/>
                </a:ext>
              </a:extLst>
            </p:cNvPr>
            <p:cNvSpPr/>
            <p:nvPr/>
          </p:nvSpPr>
          <p:spPr>
            <a:xfrm>
              <a:off x="-2896090" y="2441339"/>
              <a:ext cx="186437" cy="1244985"/>
            </a:xfrm>
            <a:prstGeom prst="rect">
              <a:avLst/>
            </a:prstGeom>
            <a:solidFill>
              <a:srgbClr val="008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52" name="正方形/長方形 51">
              <a:extLst>
                <a:ext uri="{FF2B5EF4-FFF2-40B4-BE49-F238E27FC236}">
                  <a16:creationId xmlns:a16="http://schemas.microsoft.com/office/drawing/2014/main" id="{78F5CB49-9104-4C71-9F17-70B8AE980694}"/>
                </a:ext>
              </a:extLst>
            </p:cNvPr>
            <p:cNvSpPr/>
            <p:nvPr/>
          </p:nvSpPr>
          <p:spPr>
            <a:xfrm>
              <a:off x="-2541713" y="2441338"/>
              <a:ext cx="186437" cy="124498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srgbClr val="FFC000"/>
                </a:solidFill>
                <a:ea typeface="メイリオ" panose="020B0604030504040204" pitchFamily="50" charset="-128"/>
              </a:endParaRPr>
            </a:p>
          </p:txBody>
        </p:sp>
        <p:sp>
          <p:nvSpPr>
            <p:cNvPr id="53" name="正方形/長方形 52">
              <a:extLst>
                <a:ext uri="{FF2B5EF4-FFF2-40B4-BE49-F238E27FC236}">
                  <a16:creationId xmlns:a16="http://schemas.microsoft.com/office/drawing/2014/main" id="{79405555-B49E-450D-8C1F-9688BC032569}"/>
                </a:ext>
              </a:extLst>
            </p:cNvPr>
            <p:cNvSpPr/>
            <p:nvPr/>
          </p:nvSpPr>
          <p:spPr>
            <a:xfrm>
              <a:off x="-1832634" y="3387423"/>
              <a:ext cx="197214" cy="297392"/>
            </a:xfrm>
            <a:prstGeom prst="rect">
              <a:avLst/>
            </a:prstGeom>
            <a:solidFill>
              <a:schemeClr val="accent5">
                <a:lumMod val="75000"/>
              </a:schemeClr>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cxnSp>
          <p:nvCxnSpPr>
            <p:cNvPr id="54" name="直線コネクタ 53">
              <a:extLst>
                <a:ext uri="{FF2B5EF4-FFF2-40B4-BE49-F238E27FC236}">
                  <a16:creationId xmlns:a16="http://schemas.microsoft.com/office/drawing/2014/main" id="{A11E1775-D3C9-43F2-A867-CA0E98073CCE}"/>
                </a:ext>
              </a:extLst>
            </p:cNvPr>
            <p:cNvCxnSpPr/>
            <p:nvPr/>
          </p:nvCxnSpPr>
          <p:spPr>
            <a:xfrm>
              <a:off x="-3093706" y="2076002"/>
              <a:ext cx="2815" cy="1609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1D3B5EB1-4A0C-42E0-A63F-412B25346893}"/>
                </a:ext>
              </a:extLst>
            </p:cNvPr>
            <p:cNvCxnSpPr/>
            <p:nvPr/>
          </p:nvCxnSpPr>
          <p:spPr>
            <a:xfrm>
              <a:off x="-3090891" y="3685680"/>
              <a:ext cx="1544082" cy="7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吹き出し: 四角形 162">
            <a:extLst>
              <a:ext uri="{FF2B5EF4-FFF2-40B4-BE49-F238E27FC236}">
                <a16:creationId xmlns:a16="http://schemas.microsoft.com/office/drawing/2014/main" id="{63A97C0A-882D-44D6-BCB8-1D70ED8A04BF}"/>
              </a:ext>
            </a:extLst>
          </p:cNvPr>
          <p:cNvSpPr/>
          <p:nvPr/>
        </p:nvSpPr>
        <p:spPr>
          <a:xfrm>
            <a:off x="5242198" y="3728237"/>
            <a:ext cx="1388335" cy="315416"/>
          </a:xfrm>
          <a:prstGeom prst="wedgeRectCallout">
            <a:avLst>
              <a:gd name="adj1" fmla="val -28495"/>
              <a:gd name="adj2" fmla="val 351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70" dirty="0"/>
              <a:t>類似の診療実態</a:t>
            </a:r>
            <a:endParaRPr lang="en-US" altLang="ja-JP" sz="1270" dirty="0"/>
          </a:p>
        </p:txBody>
      </p:sp>
      <p:sp>
        <p:nvSpPr>
          <p:cNvPr id="57" name="右中かっこ 56">
            <a:extLst>
              <a:ext uri="{FF2B5EF4-FFF2-40B4-BE49-F238E27FC236}">
                <a16:creationId xmlns:a16="http://schemas.microsoft.com/office/drawing/2014/main" id="{47F97E33-8D46-4A2F-B301-6AC4AD305A42}"/>
              </a:ext>
            </a:extLst>
          </p:cNvPr>
          <p:cNvSpPr/>
          <p:nvPr/>
        </p:nvSpPr>
        <p:spPr>
          <a:xfrm rot="16200000">
            <a:off x="5782670" y="3560968"/>
            <a:ext cx="146347" cy="1002333"/>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endParaRPr lang="ja-JP" altLang="en-US" sz="1675">
              <a:solidFill>
                <a:prstClr val="black"/>
              </a:solidFill>
              <a:latin typeface="Arial"/>
              <a:ea typeface="メイリオ"/>
            </a:endParaRPr>
          </a:p>
        </p:txBody>
      </p:sp>
      <p:sp>
        <p:nvSpPr>
          <p:cNvPr id="58" name="テキスト ボックス 118">
            <a:extLst>
              <a:ext uri="{FF2B5EF4-FFF2-40B4-BE49-F238E27FC236}">
                <a16:creationId xmlns:a16="http://schemas.microsoft.com/office/drawing/2014/main" id="{83C14A6C-C15B-4248-B100-0C751547B6C6}"/>
              </a:ext>
            </a:extLst>
          </p:cNvPr>
          <p:cNvSpPr txBox="1"/>
          <p:nvPr/>
        </p:nvSpPr>
        <p:spPr>
          <a:xfrm>
            <a:off x="2653325" y="5560089"/>
            <a:ext cx="3668270" cy="2599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en-US" altLang="ja-JP" sz="1089" dirty="0">
                <a:solidFill>
                  <a:srgbClr val="FF0000"/>
                </a:solidFill>
                <a:latin typeface="Arial"/>
                <a:ea typeface="メイリオ"/>
              </a:rPr>
              <a:t>※</a:t>
            </a:r>
            <a:r>
              <a:rPr lang="ja-JP" altLang="en-US" sz="1089" dirty="0">
                <a:solidFill>
                  <a:srgbClr val="FF0000"/>
                </a:solidFill>
                <a:latin typeface="Arial"/>
                <a:ea typeface="メイリオ"/>
              </a:rPr>
              <a:t>１二次医療圏の人口規模別に設定</a:t>
            </a:r>
            <a:endParaRPr lang="en-US" altLang="ja-JP" sz="1089" dirty="0">
              <a:solidFill>
                <a:srgbClr val="FF0000"/>
              </a:solidFill>
              <a:latin typeface="Arial"/>
              <a:ea typeface="メイリオ"/>
            </a:endParaRPr>
          </a:p>
        </p:txBody>
      </p:sp>
      <p:sp>
        <p:nvSpPr>
          <p:cNvPr id="59" name="タイトル 1">
            <a:extLst>
              <a:ext uri="{FF2B5EF4-FFF2-40B4-BE49-F238E27FC236}">
                <a16:creationId xmlns:a16="http://schemas.microsoft.com/office/drawing/2014/main" id="{7016EFC9-06C5-4D1D-A1F9-F312E51A818F}"/>
              </a:ext>
            </a:extLst>
          </p:cNvPr>
          <p:cNvSpPr txBox="1">
            <a:spLocks/>
          </p:cNvSpPr>
          <p:nvPr/>
        </p:nvSpPr>
        <p:spPr>
          <a:xfrm>
            <a:off x="1023383" y="1664310"/>
            <a:ext cx="280685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14" dirty="0">
                <a:solidFill>
                  <a:schemeClr val="accent1"/>
                </a:solidFill>
                <a:latin typeface="HGS創英角ｺﾞｼｯｸUB" panose="020B0900000000000000" pitchFamily="50" charset="-128"/>
                <a:ea typeface="HGS創英角ｺﾞｼｯｸUB" panose="020B0900000000000000" pitchFamily="50" charset="-128"/>
              </a:rPr>
              <a:t>９領域において分析</a:t>
            </a:r>
            <a:endParaRPr lang="en-US" altLang="ja-JP" sz="1814"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0" name="タイトル 1">
            <a:extLst>
              <a:ext uri="{FF2B5EF4-FFF2-40B4-BE49-F238E27FC236}">
                <a16:creationId xmlns:a16="http://schemas.microsoft.com/office/drawing/2014/main" id="{7016EFC9-06C5-4D1D-A1F9-F312E51A818F}"/>
              </a:ext>
            </a:extLst>
          </p:cNvPr>
          <p:cNvSpPr txBox="1">
            <a:spLocks/>
          </p:cNvSpPr>
          <p:nvPr/>
        </p:nvSpPr>
        <p:spPr>
          <a:xfrm>
            <a:off x="4738917" y="1726686"/>
            <a:ext cx="4321974"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14" dirty="0">
                <a:solidFill>
                  <a:schemeClr val="accent1"/>
                </a:solidFill>
                <a:latin typeface="HGS創英角ｺﾞｼｯｸUB" panose="020B0900000000000000" pitchFamily="50" charset="-128"/>
                <a:ea typeface="HGS創英角ｺﾞｼｯｸUB" panose="020B0900000000000000" pitchFamily="50" charset="-128"/>
              </a:rPr>
              <a:t>６領域において分析</a:t>
            </a:r>
            <a:endParaRPr lang="en-US" altLang="ja-JP" sz="1451" dirty="0">
              <a:solidFill>
                <a:schemeClr val="accent1"/>
              </a:solidFill>
              <a:latin typeface="HGS創英角ｺﾞｼｯｸUB" panose="020B0900000000000000" pitchFamily="50" charset="-128"/>
              <a:ea typeface="HGS創英角ｺﾞｼｯｸUB" panose="020B0900000000000000" pitchFamily="50" charset="-128"/>
            </a:endParaRPr>
          </a:p>
          <a:p>
            <a:pPr algn="l"/>
            <a:endParaRPr lang="ja-JP" altLang="en-US" sz="1451"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1" name="タイトル 1">
            <a:extLst>
              <a:ext uri="{FF2B5EF4-FFF2-40B4-BE49-F238E27FC236}">
                <a16:creationId xmlns:a16="http://schemas.microsoft.com/office/drawing/2014/main" id="{7016EFC9-06C5-4D1D-A1F9-F312E51A818F}"/>
              </a:ext>
            </a:extLst>
          </p:cNvPr>
          <p:cNvSpPr txBox="1">
            <a:spLocks/>
          </p:cNvSpPr>
          <p:nvPr/>
        </p:nvSpPr>
        <p:spPr>
          <a:xfrm>
            <a:off x="1039063" y="2015808"/>
            <a:ext cx="3510675" cy="350909"/>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がん、心血管疾患、脳卒中、救急、小児、　</a:t>
            </a:r>
            <a:endParaRPr lang="en-US" altLang="ja-JP" sz="1270" dirty="0">
              <a:solidFill>
                <a:schemeClr val="accent1"/>
              </a:solidFill>
              <a:latin typeface="HGS創英角ｺﾞｼｯｸUB" panose="020B0900000000000000" pitchFamily="50" charset="-128"/>
              <a:ea typeface="HGS創英角ｺﾞｼｯｸUB" panose="020B0900000000000000" pitchFamily="50" charset="-128"/>
            </a:endParaRPr>
          </a:p>
          <a:p>
            <a:pPr algn="l"/>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　周産期、災害、へき地、研修・派遣</a:t>
            </a:r>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p>
        </p:txBody>
      </p:sp>
      <p:sp>
        <p:nvSpPr>
          <p:cNvPr id="62" name="タイトル 1">
            <a:extLst>
              <a:ext uri="{FF2B5EF4-FFF2-40B4-BE49-F238E27FC236}">
                <a16:creationId xmlns:a16="http://schemas.microsoft.com/office/drawing/2014/main" id="{7016EFC9-06C5-4D1D-A1F9-F312E51A818F}"/>
              </a:ext>
            </a:extLst>
          </p:cNvPr>
          <p:cNvSpPr txBox="1">
            <a:spLocks/>
          </p:cNvSpPr>
          <p:nvPr/>
        </p:nvSpPr>
        <p:spPr>
          <a:xfrm>
            <a:off x="4707875" y="1915632"/>
            <a:ext cx="443612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がん、心血管疾患、脳卒中、救急、小児、周産期</a:t>
            </a:r>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p>
        </p:txBody>
      </p:sp>
      <p:sp>
        <p:nvSpPr>
          <p:cNvPr id="63" name="ホームベース 62"/>
          <p:cNvSpPr/>
          <p:nvPr/>
        </p:nvSpPr>
        <p:spPr>
          <a:xfrm>
            <a:off x="778029" y="5854204"/>
            <a:ext cx="429181" cy="55497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44" tIns="41472" rIns="82944" bIns="41472" numCol="1" spcCol="0" rtlCol="0" fromWordArt="0" anchor="ctr" anchorCtr="0" forceAA="0" compatLnSpc="1">
            <a:prstTxWarp prst="textNoShape">
              <a:avLst/>
            </a:prstTxWarp>
            <a:noAutofit/>
          </a:bodyPr>
          <a:lstStyle/>
          <a:p>
            <a:pPr algn="ctr"/>
            <a:endParaRPr lang="ja-JP" altLang="en-US" sz="1633"/>
          </a:p>
        </p:txBody>
      </p:sp>
      <p:sp>
        <p:nvSpPr>
          <p:cNvPr id="64" name="テキスト ボックス 63"/>
          <p:cNvSpPr txBox="1"/>
          <p:nvPr/>
        </p:nvSpPr>
        <p:spPr>
          <a:xfrm>
            <a:off x="1260850" y="5803441"/>
            <a:ext cx="3635049" cy="594778"/>
          </a:xfrm>
          <a:prstGeom prst="rect">
            <a:avLst/>
          </a:prstGeom>
          <a:noFill/>
        </p:spPr>
        <p:txBody>
          <a:bodyPr wrap="square" rtlCol="0">
            <a:spAutoFit/>
          </a:bodyPr>
          <a:lstStyle/>
          <a:p>
            <a:r>
              <a:rPr lang="ja-JP" altLang="en-US" sz="1814" dirty="0">
                <a:latin typeface="HGP創英角ｺﾞｼｯｸUB" panose="020B0900000000000000" pitchFamily="50" charset="-128"/>
                <a:ea typeface="HGP創英角ｺﾞｼｯｸUB" panose="020B0900000000000000" pitchFamily="50" charset="-128"/>
              </a:rPr>
              <a:t>９領域</a:t>
            </a:r>
            <a:r>
              <a:rPr lang="ja-JP" altLang="en-US" sz="1451" dirty="0">
                <a:latin typeface="HGP創英角ｺﾞｼｯｸUB" panose="020B0900000000000000" pitchFamily="50" charset="-128"/>
                <a:ea typeface="HGP創英角ｺﾞｼｯｸUB" panose="020B0900000000000000" pitchFamily="50" charset="-128"/>
              </a:rPr>
              <a:t>すべてに</a:t>
            </a:r>
            <a:r>
              <a:rPr lang="ja-JP" altLang="en-US" sz="1451" dirty="0" smtClean="0">
                <a:latin typeface="HGP創英角ｺﾞｼｯｸUB" panose="020B0900000000000000" pitchFamily="50" charset="-128"/>
                <a:ea typeface="HGP創英角ｺﾞｼｯｸUB" panose="020B0900000000000000" pitchFamily="50" charset="-128"/>
              </a:rPr>
              <a:t>おいて該当する場合</a:t>
            </a:r>
            <a:endParaRPr lang="en-US" altLang="ja-JP" sz="1451" dirty="0">
              <a:latin typeface="HGP創英角ｺﾞｼｯｸUB" panose="020B0900000000000000" pitchFamily="50" charset="-128"/>
              <a:ea typeface="HGP創英角ｺﾞｼｯｸUB" panose="020B0900000000000000" pitchFamily="50" charset="-128"/>
            </a:endParaRPr>
          </a:p>
          <a:p>
            <a:r>
              <a:rPr lang="ja-JP" altLang="en-US" sz="1451" dirty="0">
                <a:latin typeface="HGP創英角ｺﾞｼｯｸUB" panose="020B0900000000000000" pitchFamily="50" charset="-128"/>
                <a:ea typeface="HGP創英角ｺﾞｼｯｸUB" panose="020B0900000000000000" pitchFamily="50" charset="-128"/>
              </a:rPr>
              <a:t>　</a:t>
            </a:r>
            <a:r>
              <a:rPr lang="ja-JP" altLang="en-US" sz="1451" dirty="0" smtClean="0">
                <a:latin typeface="HGP創英角ｺﾞｼｯｸUB" panose="020B0900000000000000" pitchFamily="50" charset="-128"/>
                <a:ea typeface="HGP創英角ｺﾞｼｯｸUB" panose="020B0900000000000000" pitchFamily="50" charset="-128"/>
              </a:rPr>
              <a:t>　　　　　　「</a:t>
            </a:r>
            <a:r>
              <a:rPr lang="ja-JP" altLang="en-US" sz="1451" dirty="0">
                <a:latin typeface="HGP創英角ｺﾞｼｯｸUB" panose="020B0900000000000000" pitchFamily="50" charset="-128"/>
                <a:ea typeface="HGP創英角ｺﾞｼｯｸUB" panose="020B0900000000000000" pitchFamily="50" charset="-128"/>
              </a:rPr>
              <a:t>再検証要請機関」として選定</a:t>
            </a:r>
          </a:p>
        </p:txBody>
      </p:sp>
      <p:sp>
        <p:nvSpPr>
          <p:cNvPr id="65" name="ホームベース 64"/>
          <p:cNvSpPr/>
          <p:nvPr/>
        </p:nvSpPr>
        <p:spPr>
          <a:xfrm>
            <a:off x="4947548" y="5843846"/>
            <a:ext cx="429181" cy="55497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44" tIns="41472" rIns="82944" bIns="41472" numCol="1" spcCol="0" rtlCol="0" fromWordArt="0" anchor="ctr" anchorCtr="0" forceAA="0" compatLnSpc="1">
            <a:prstTxWarp prst="textNoShape">
              <a:avLst/>
            </a:prstTxWarp>
            <a:noAutofit/>
          </a:bodyPr>
          <a:lstStyle/>
          <a:p>
            <a:pPr algn="ctr"/>
            <a:endParaRPr lang="ja-JP" altLang="en-US" sz="1633"/>
          </a:p>
        </p:txBody>
      </p:sp>
      <p:sp>
        <p:nvSpPr>
          <p:cNvPr id="66" name="テキスト ボックス 65"/>
          <p:cNvSpPr txBox="1"/>
          <p:nvPr/>
        </p:nvSpPr>
        <p:spPr>
          <a:xfrm>
            <a:off x="5430369" y="5793083"/>
            <a:ext cx="3635049" cy="594778"/>
          </a:xfrm>
          <a:prstGeom prst="rect">
            <a:avLst/>
          </a:prstGeom>
          <a:noFill/>
        </p:spPr>
        <p:txBody>
          <a:bodyPr wrap="square" rtlCol="0">
            <a:spAutoFit/>
          </a:bodyPr>
          <a:lstStyle/>
          <a:p>
            <a:r>
              <a:rPr lang="ja-JP" altLang="en-US" sz="1814" dirty="0">
                <a:latin typeface="HGP創英角ｺﾞｼｯｸUB" panose="020B0900000000000000" pitchFamily="50" charset="-128"/>
                <a:ea typeface="HGP創英角ｺﾞｼｯｸUB" panose="020B0900000000000000" pitchFamily="50" charset="-128"/>
              </a:rPr>
              <a:t>６領域</a:t>
            </a:r>
            <a:r>
              <a:rPr lang="ja-JP" altLang="en-US" sz="1451" dirty="0">
                <a:latin typeface="HGP創英角ｺﾞｼｯｸUB" panose="020B0900000000000000" pitchFamily="50" charset="-128"/>
                <a:ea typeface="HGP創英角ｺﾞｼｯｸUB" panose="020B0900000000000000" pitchFamily="50" charset="-128"/>
              </a:rPr>
              <a:t>すべてに</a:t>
            </a:r>
            <a:r>
              <a:rPr lang="ja-JP" altLang="en-US" sz="1451" dirty="0" smtClean="0">
                <a:latin typeface="HGP創英角ｺﾞｼｯｸUB" panose="020B0900000000000000" pitchFamily="50" charset="-128"/>
                <a:ea typeface="HGP創英角ｺﾞｼｯｸUB" panose="020B0900000000000000" pitchFamily="50" charset="-128"/>
              </a:rPr>
              <a:t>おいて該当する場合</a:t>
            </a:r>
            <a:endParaRPr lang="en-US" altLang="ja-JP" sz="1451" dirty="0">
              <a:latin typeface="HGP創英角ｺﾞｼｯｸUB" panose="020B0900000000000000" pitchFamily="50" charset="-128"/>
              <a:ea typeface="HGP創英角ｺﾞｼｯｸUB" panose="020B0900000000000000" pitchFamily="50" charset="-128"/>
            </a:endParaRPr>
          </a:p>
          <a:p>
            <a:r>
              <a:rPr lang="ja-JP" altLang="en-US" sz="1451" dirty="0" smtClean="0">
                <a:latin typeface="HGP創英角ｺﾞｼｯｸUB" panose="020B0900000000000000" pitchFamily="50" charset="-128"/>
                <a:ea typeface="HGP創英角ｺﾞｼｯｸUB" panose="020B0900000000000000" pitchFamily="50" charset="-128"/>
              </a:rPr>
              <a:t>　　　　　　「</a:t>
            </a:r>
            <a:r>
              <a:rPr lang="ja-JP" altLang="en-US" sz="1451" dirty="0">
                <a:latin typeface="HGP創英角ｺﾞｼｯｸUB" panose="020B0900000000000000" pitchFamily="50" charset="-128"/>
                <a:ea typeface="HGP創英角ｺﾞｼｯｸUB" panose="020B0900000000000000" pitchFamily="50" charset="-128"/>
              </a:rPr>
              <a:t>再検証要請機関」として選定</a:t>
            </a:r>
          </a:p>
        </p:txBody>
      </p:sp>
      <p:sp>
        <p:nvSpPr>
          <p:cNvPr id="67" name="タイトル 1">
            <a:extLst>
              <a:ext uri="{FF2B5EF4-FFF2-40B4-BE49-F238E27FC236}">
                <a16:creationId xmlns:a16="http://schemas.microsoft.com/office/drawing/2014/main" id="{7016EFC9-06C5-4D1D-A1F9-F312E51A818F}"/>
              </a:ext>
            </a:extLst>
          </p:cNvPr>
          <p:cNvSpPr txBox="1">
            <a:spLocks/>
          </p:cNvSpPr>
          <p:nvPr/>
        </p:nvSpPr>
        <p:spPr>
          <a:xfrm>
            <a:off x="1039062" y="2365593"/>
            <a:ext cx="336116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33" dirty="0">
                <a:solidFill>
                  <a:schemeClr val="accent1"/>
                </a:solidFill>
                <a:latin typeface="HGS創英角ｺﾞｼｯｸUB" panose="020B0900000000000000" pitchFamily="50" charset="-128"/>
                <a:ea typeface="HGS創英角ｺﾞｼｯｸUB" panose="020B0900000000000000" pitchFamily="50" charset="-128"/>
              </a:rPr>
              <a:t>対象：すべての二次医療圏</a:t>
            </a:r>
            <a:endParaRPr lang="en-US" altLang="ja-JP" sz="1633"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8" name="タイトル 1">
            <a:extLst>
              <a:ext uri="{FF2B5EF4-FFF2-40B4-BE49-F238E27FC236}">
                <a16:creationId xmlns:a16="http://schemas.microsoft.com/office/drawing/2014/main" id="{7016EFC9-06C5-4D1D-A1F9-F312E51A818F}"/>
              </a:ext>
            </a:extLst>
          </p:cNvPr>
          <p:cNvSpPr txBox="1">
            <a:spLocks/>
          </p:cNvSpPr>
          <p:nvPr/>
        </p:nvSpPr>
        <p:spPr>
          <a:xfrm>
            <a:off x="4732870" y="2172268"/>
            <a:ext cx="336116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33" dirty="0">
                <a:solidFill>
                  <a:schemeClr val="accent1"/>
                </a:solidFill>
                <a:latin typeface="HGS創英角ｺﾞｼｯｸUB" panose="020B0900000000000000" pitchFamily="50" charset="-128"/>
                <a:ea typeface="HGS創英角ｺﾞｼｯｸUB" panose="020B0900000000000000" pitchFamily="50" charset="-128"/>
              </a:rPr>
              <a:t>対象：</a:t>
            </a:r>
            <a:r>
              <a:rPr lang="en-US" altLang="ja-JP" sz="1633" dirty="0">
                <a:solidFill>
                  <a:schemeClr val="accent1"/>
                </a:solidFill>
                <a:latin typeface="HGS創英角ｺﾞｼｯｸUB" panose="020B0900000000000000" pitchFamily="50" charset="-128"/>
                <a:ea typeface="HGS創英角ｺﾞｼｯｸUB" panose="020B0900000000000000" pitchFamily="50" charset="-128"/>
              </a:rPr>
              <a:t>100</a:t>
            </a:r>
            <a:r>
              <a:rPr lang="ja-JP" altLang="en-US" sz="1633" dirty="0">
                <a:solidFill>
                  <a:schemeClr val="accent1"/>
                </a:solidFill>
                <a:latin typeface="HGS創英角ｺﾞｼｯｸUB" panose="020B0900000000000000" pitchFamily="50" charset="-128"/>
                <a:ea typeface="HGS創英角ｺﾞｼｯｸUB" panose="020B0900000000000000" pitchFamily="50" charset="-128"/>
              </a:rPr>
              <a:t>万人未満の二次医療圏</a:t>
            </a:r>
            <a:endParaRPr lang="en-US" altLang="ja-JP" sz="1633"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9" name="タイトル 1">
            <a:extLst>
              <a:ext uri="{FF2B5EF4-FFF2-40B4-BE49-F238E27FC236}">
                <a16:creationId xmlns:a16="http://schemas.microsoft.com/office/drawing/2014/main" id="{7016EFC9-06C5-4D1D-A1F9-F312E51A818F}"/>
              </a:ext>
            </a:extLst>
          </p:cNvPr>
          <p:cNvSpPr txBox="1">
            <a:spLocks/>
          </p:cNvSpPr>
          <p:nvPr/>
        </p:nvSpPr>
        <p:spPr>
          <a:xfrm>
            <a:off x="4816740" y="2403404"/>
            <a:ext cx="3460427"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三島、中河内、南河内、堺市、泉州</a:t>
            </a:r>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p>
        </p:txBody>
      </p:sp>
      <p:sp>
        <p:nvSpPr>
          <p:cNvPr id="70" name="タイトル 1">
            <a:extLst>
              <a:ext uri="{FF2B5EF4-FFF2-40B4-BE49-F238E27FC236}">
                <a16:creationId xmlns:a16="http://schemas.microsoft.com/office/drawing/2014/main" id="{30BE5A27-A407-4A14-A9BE-5866682C3C6B}"/>
              </a:ext>
            </a:extLst>
          </p:cNvPr>
          <p:cNvSpPr txBox="1">
            <a:spLocks/>
          </p:cNvSpPr>
          <p:nvPr/>
        </p:nvSpPr>
        <p:spPr>
          <a:xfrm>
            <a:off x="220974" y="424783"/>
            <a:ext cx="8434204" cy="522540"/>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14" dirty="0">
                <a:latin typeface="HGP創英角ｺﾞｼｯｸUB" panose="020B0900000000000000" pitchFamily="50" charset="-128"/>
                <a:ea typeface="HGP創英角ｺﾞｼｯｸUB" panose="020B0900000000000000" pitchFamily="50" charset="-128"/>
              </a:rPr>
              <a:t>厚労省 </a:t>
            </a:r>
            <a:r>
              <a:rPr lang="ja-JP" altLang="en-US" sz="2177" dirty="0">
                <a:latin typeface="HGP創英角ｺﾞｼｯｸUB" panose="020B0900000000000000" pitchFamily="50" charset="-128"/>
                <a:ea typeface="HGP創英角ｺﾞｼｯｸUB" panose="020B0900000000000000" pitchFamily="50" charset="-128"/>
              </a:rPr>
              <a:t>公立・公的病院の具体的対応方針の再検証の要請について</a:t>
            </a:r>
          </a:p>
        </p:txBody>
      </p:sp>
      <p:sp>
        <p:nvSpPr>
          <p:cNvPr id="72" name="正方形/長方形 71"/>
          <p:cNvSpPr/>
          <p:nvPr/>
        </p:nvSpPr>
        <p:spPr>
          <a:xfrm>
            <a:off x="220974" y="966842"/>
            <a:ext cx="8243190" cy="650691"/>
          </a:xfrm>
          <a:prstGeom prst="rect">
            <a:avLst/>
          </a:prstGeom>
        </p:spPr>
        <p:txBody>
          <a:bodyPr wrap="square">
            <a:spAutoFit/>
          </a:bodyPr>
          <a:lstStyle/>
          <a:p>
            <a:r>
              <a:rPr lang="ja-JP" altLang="en-US" sz="1814"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1814" dirty="0">
                <a:latin typeface="HGP創英角ｺﾞｼｯｸUB" panose="020B0900000000000000" pitchFamily="50" charset="-128"/>
                <a:ea typeface="HGP創英角ｺﾞｼｯｸUB" panose="020B0900000000000000" pitchFamily="50" charset="-128"/>
              </a:rPr>
              <a:t>　　厚生労働省における要請機関の選定方法</a:t>
            </a:r>
            <a:endParaRPr lang="en-US" altLang="ja-JP" sz="1814" dirty="0">
              <a:latin typeface="HGP創英角ｺﾞｼｯｸUB" panose="020B0900000000000000" pitchFamily="50" charset="-128"/>
              <a:ea typeface="HGP創英角ｺﾞｼｯｸUB" panose="020B0900000000000000" pitchFamily="50" charset="-128"/>
            </a:endParaRPr>
          </a:p>
          <a:p>
            <a:r>
              <a:rPr lang="ja-JP" altLang="en-US" sz="1814" dirty="0">
                <a:latin typeface="HGP創英角ｺﾞｼｯｸUB" panose="020B0900000000000000" pitchFamily="50" charset="-128"/>
                <a:ea typeface="HGP創英角ｺﾞｼｯｸUB" panose="020B0900000000000000" pitchFamily="50" charset="-128"/>
              </a:rPr>
              <a:t>　　　下記「Ａ項目」もしくは「Ｂ項目」に該当する場合は、要請機関として選定</a:t>
            </a:r>
            <a:endParaRPr lang="en-US" altLang="ja-JP" sz="1814" dirty="0">
              <a:latin typeface="HGP創英角ｺﾞｼｯｸUB" panose="020B0900000000000000" pitchFamily="50" charset="-128"/>
              <a:ea typeface="HGP創英角ｺﾞｼｯｸUB" panose="020B0900000000000000" pitchFamily="50" charset="-128"/>
            </a:endParaRPr>
          </a:p>
        </p:txBody>
      </p:sp>
      <p:sp>
        <p:nvSpPr>
          <p:cNvPr id="73" name="Text Box 3"/>
          <p:cNvSpPr txBox="1">
            <a:spLocks noChangeArrowheads="1"/>
          </p:cNvSpPr>
          <p:nvPr/>
        </p:nvSpPr>
        <p:spPr bwMode="auto">
          <a:xfrm>
            <a:off x="7247893" y="94078"/>
            <a:ext cx="1691680"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厚生労働省資料改変</a:t>
            </a:r>
            <a:endParaRPr lang="en-US" alt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2836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accent1"/>
                </a:solidFill>
              </a:rPr>
              <a:t>19</a:t>
            </a:fld>
            <a:endParaRPr kumimoji="1" lang="ja-JP" altLang="en-US" sz="1800" dirty="0">
              <a:solidFill>
                <a:schemeClr val="accent1"/>
              </a:solidFill>
            </a:endParaRPr>
          </a:p>
        </p:txBody>
      </p:sp>
      <p:graphicFrame>
        <p:nvGraphicFramePr>
          <p:cNvPr id="71" name="表 70"/>
          <p:cNvGraphicFramePr>
            <a:graphicFrameLocks noGrp="1"/>
          </p:cNvGraphicFramePr>
          <p:nvPr>
            <p:extLst>
              <p:ext uri="{D42A27DB-BD31-4B8C-83A1-F6EECF244321}">
                <p14:modId xmlns:p14="http://schemas.microsoft.com/office/powerpoint/2010/main" val="3049486430"/>
              </p:ext>
            </p:extLst>
          </p:nvPr>
        </p:nvGraphicFramePr>
        <p:xfrm>
          <a:off x="611560" y="476672"/>
          <a:ext cx="7776864" cy="5907787"/>
        </p:xfrm>
        <a:graphic>
          <a:graphicData uri="http://schemas.openxmlformats.org/drawingml/2006/table">
            <a:tbl>
              <a:tblPr/>
              <a:tblGrid>
                <a:gridCol w="7776864">
                  <a:extLst>
                    <a:ext uri="{9D8B030D-6E8A-4147-A177-3AD203B41FA5}">
                      <a16:colId xmlns:a16="http://schemas.microsoft.com/office/drawing/2014/main" val="2037949543"/>
                    </a:ext>
                  </a:extLst>
                </a:gridCol>
              </a:tblGrid>
              <a:tr h="358877">
                <a:tc>
                  <a:txBody>
                    <a:bodyPr/>
                    <a:lstStyle/>
                    <a:p>
                      <a:pPr algn="l"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参考</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　厚労省による診療実態にかかる分析項目（</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H29</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年度病床機能報告）</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338" marR="9338" marT="933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050475"/>
                  </a:ext>
                </a:extLst>
              </a:tr>
              <a:tr h="186710">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項目名</a:t>
                      </a: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00392849"/>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肺・呼吸器</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215540"/>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乳腺</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778138"/>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消化器（消化管／肝胆膵）</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254418"/>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泌尿器／生殖器 </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499501"/>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放射線療法</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2338265"/>
                  </a:ext>
                </a:extLst>
              </a:tr>
              <a:tr h="389553">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心筋梗塞等の心血管疾患</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急性心筋梗塞に対する心臓カテーテル手術</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837289"/>
                  </a:ext>
                </a:extLst>
              </a:tr>
              <a:tr h="389553">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心筋梗塞等の心血管疾患</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外科手術が必要な心疾患</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811858"/>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脳卒中</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超急性期脳卒中加算</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489904"/>
                  </a:ext>
                </a:extLst>
              </a:tr>
              <a:tr h="221659">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脳卒中</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脳動脈瘤クリッピング術等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853074"/>
                  </a:ext>
                </a:extLst>
              </a:tr>
              <a:tr h="221659">
                <a:tc>
                  <a:txBody>
                    <a:bodyPr/>
                    <a:lstStyle/>
                    <a:p>
                      <a:pPr algn="l" fontAlgn="ctr"/>
                      <a:r>
                        <a:rPr lang="en-US" altLang="zh-TW" sz="1600" b="0" i="0" u="none" strike="noStrike">
                          <a:solidFill>
                            <a:srgbClr val="000000"/>
                          </a:solidFill>
                          <a:effectLst/>
                          <a:latin typeface="Meiryo UI" panose="020B0604030504040204" pitchFamily="50" charset="-128"/>
                          <a:ea typeface="Meiryo UI" panose="020B0604030504040204" pitchFamily="50" charset="-128"/>
                        </a:rPr>
                        <a:t>【</a:t>
                      </a:r>
                      <a:r>
                        <a:rPr lang="zh-TW" altLang="en-US" sz="1600" b="0" i="0" u="none" strike="noStrike">
                          <a:solidFill>
                            <a:srgbClr val="000000"/>
                          </a:solidFill>
                          <a:effectLst/>
                          <a:latin typeface="Meiryo UI" panose="020B0604030504040204" pitchFamily="50" charset="-128"/>
                          <a:ea typeface="Meiryo UI" panose="020B0604030504040204" pitchFamily="50" charset="-128"/>
                        </a:rPr>
                        <a:t>脳卒中</a:t>
                      </a:r>
                      <a:r>
                        <a:rPr lang="en-US" altLang="zh-TW" sz="1600" b="0" i="0" u="none" strike="noStrike">
                          <a:solidFill>
                            <a:srgbClr val="000000"/>
                          </a:solidFill>
                          <a:effectLst/>
                          <a:latin typeface="Meiryo UI" panose="020B0604030504040204" pitchFamily="50" charset="-128"/>
                          <a:ea typeface="Meiryo UI" panose="020B0604030504040204" pitchFamily="50" charset="-128"/>
                        </a:rPr>
                        <a:t>】</a:t>
                      </a:r>
                      <a:r>
                        <a:rPr lang="zh-TW" altLang="en-US" sz="1600" b="0" i="0" u="none" strike="noStrike">
                          <a:solidFill>
                            <a:srgbClr val="000000"/>
                          </a:solidFill>
                          <a:effectLst/>
                          <a:latin typeface="Meiryo UI" panose="020B0604030504040204" pitchFamily="50" charset="-128"/>
                          <a:ea typeface="Meiryo UI" panose="020B0604030504040204" pitchFamily="50" charset="-128"/>
                        </a:rPr>
                        <a:t>開頭血腫除去術等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184715"/>
                  </a:ext>
                </a:extLst>
              </a:tr>
              <a:tr h="221659">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脳卒中</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血栓除去術等の脳血管内手術</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706658"/>
                  </a:ext>
                </a:extLst>
              </a:tr>
              <a:tr h="363568">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救急医療</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救急搬送等の医療</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52691821"/>
                  </a:ext>
                </a:extLst>
              </a:tr>
              <a:tr h="221659">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救急医療</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大腿骨骨折等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821741"/>
                  </a:ext>
                </a:extLst>
              </a:tr>
              <a:tr h="717284">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小児医療</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小児入院医療管理料・新生児集中治療室管理料等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09855403"/>
                  </a:ext>
                </a:extLst>
              </a:tr>
              <a:tr h="540426">
                <a:tc>
                  <a:txBody>
                    <a:bodyPr/>
                    <a:lstStyle/>
                    <a:p>
                      <a:pPr algn="l" fontAlgn="ctr"/>
                      <a:r>
                        <a:rPr lang="en-US" altLang="zh-CN" sz="1600" b="0" i="0" u="none" strike="noStrike">
                          <a:solidFill>
                            <a:srgbClr val="000000"/>
                          </a:solidFill>
                          <a:effectLst/>
                          <a:latin typeface="Meiryo UI" panose="020B0604030504040204" pitchFamily="50" charset="-128"/>
                          <a:ea typeface="Meiryo UI" panose="020B0604030504040204" pitchFamily="50" charset="-128"/>
                        </a:rPr>
                        <a:t>【</a:t>
                      </a:r>
                      <a:r>
                        <a:rPr lang="zh-CN" altLang="en-US" sz="1600" b="0" i="0" u="none" strike="noStrike">
                          <a:solidFill>
                            <a:srgbClr val="000000"/>
                          </a:solidFill>
                          <a:effectLst/>
                          <a:latin typeface="Meiryo UI" panose="020B0604030504040204" pitchFamily="50" charset="-128"/>
                          <a:ea typeface="Meiryo UI" panose="020B0604030504040204" pitchFamily="50" charset="-128"/>
                        </a:rPr>
                        <a:t>周産期医療</a:t>
                      </a:r>
                      <a:r>
                        <a:rPr lang="en-US" altLang="zh-CN" sz="1600" b="0" i="0" u="none" strike="noStrike">
                          <a:solidFill>
                            <a:srgbClr val="000000"/>
                          </a:solidFill>
                          <a:effectLst/>
                          <a:latin typeface="Meiryo UI" panose="020B0604030504040204" pitchFamily="50" charset="-128"/>
                          <a:ea typeface="Meiryo UI" panose="020B0604030504040204" pitchFamily="50" charset="-128"/>
                        </a:rPr>
                        <a:t>】</a:t>
                      </a:r>
                      <a:r>
                        <a:rPr lang="zh-CN" altLang="en-US" sz="1600" b="0" i="0" u="none" strike="noStrike">
                          <a:solidFill>
                            <a:srgbClr val="000000"/>
                          </a:solidFill>
                          <a:effectLst/>
                          <a:latin typeface="Meiryo UI" panose="020B0604030504040204" pitchFamily="50" charset="-128"/>
                          <a:ea typeface="Meiryo UI" panose="020B0604030504040204" pitchFamily="50" charset="-128"/>
                        </a:rPr>
                        <a:t>分娩件数</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45170641"/>
                  </a:ext>
                </a:extLst>
              </a:tr>
              <a:tr h="363568">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周産期医療</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ハイリスク分娩管理加算</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53113993"/>
                  </a:ext>
                </a:extLst>
              </a:tr>
            </a:tbl>
          </a:graphicData>
        </a:graphic>
      </p:graphicFrame>
    </p:spTree>
    <p:extLst>
      <p:ext uri="{BB962C8B-B14F-4D97-AF65-F5344CB8AC3E}">
        <p14:creationId xmlns:p14="http://schemas.microsoft.com/office/powerpoint/2010/main" val="1546644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0" y="-27384"/>
            <a:ext cx="9144000"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13" name="Rectangle 102"/>
          <p:cNvSpPr/>
          <p:nvPr/>
        </p:nvSpPr>
        <p:spPr>
          <a:xfrm>
            <a:off x="4961001" y="1709189"/>
            <a:ext cx="4031603" cy="4818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endParaRPr lang="ja-JP" altLang="en-US" sz="2000" dirty="0">
              <a:solidFill>
                <a:schemeClr val="tx2"/>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a:xfrm>
            <a:off x="7020272" y="6492158"/>
            <a:ext cx="2133600" cy="365125"/>
          </a:xfrm>
        </p:spPr>
        <p:txBody>
          <a:bodyPr/>
          <a:lstStyle/>
          <a:p>
            <a:fld id="{A9848611-8FAA-4BFC-BAAD-33CAF1A3E273}" type="slidenum">
              <a:rPr lang="ja-JP" altLang="en-US" smtClean="0"/>
              <a:pPr/>
              <a:t>2</a:t>
            </a:fld>
            <a:endParaRPr lang="ja-JP" altLang="en-US" dirty="0"/>
          </a:p>
        </p:txBody>
      </p:sp>
      <p:grpSp>
        <p:nvGrpSpPr>
          <p:cNvPr id="2" name="グループ化 1"/>
          <p:cNvGrpSpPr/>
          <p:nvPr/>
        </p:nvGrpSpPr>
        <p:grpSpPr>
          <a:xfrm>
            <a:off x="469879" y="999699"/>
            <a:ext cx="3955902" cy="1800493"/>
            <a:chOff x="470124" y="1137993"/>
            <a:chExt cx="3910374" cy="1800493"/>
          </a:xfrm>
        </p:grpSpPr>
        <p:sp>
          <p:nvSpPr>
            <p:cNvPr id="18" name="Rectangle 102"/>
            <p:cNvSpPr/>
            <p:nvPr/>
          </p:nvSpPr>
          <p:spPr>
            <a:xfrm>
              <a:off x="470124" y="1137993"/>
              <a:ext cx="3910374" cy="1800493"/>
            </a:xfrm>
            <a:prstGeom prst="rect">
              <a:avLst/>
            </a:prstGeom>
            <a:solidFill>
              <a:schemeClr val="accent1">
                <a:lumMod val="20000"/>
                <a:lumOff val="80000"/>
              </a:schemeClr>
            </a:solid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400" dirty="0" smtClean="0">
                  <a:latin typeface="HGPｺﾞｼｯｸE" panose="020B0900000000000000" pitchFamily="50" charset="-128"/>
                  <a:ea typeface="HGPｺﾞｼｯｸE" panose="020B0900000000000000" pitchFamily="50" charset="-128"/>
                </a:rPr>
                <a:t>　　将来</a:t>
              </a:r>
              <a:r>
                <a:rPr lang="ja-JP" altLang="en-US" sz="2400" dirty="0">
                  <a:latin typeface="HGPｺﾞｼｯｸE" panose="020B0900000000000000" pitchFamily="50" charset="-128"/>
                  <a:ea typeface="HGPｺﾞｼｯｸE" panose="020B0900000000000000" pitchFamily="50" charset="-128"/>
                </a:rPr>
                <a:t>予測</a:t>
              </a:r>
              <a:endParaRPr lang="en-US" altLang="ja-JP" sz="2400" dirty="0" smtClean="0">
                <a:latin typeface="HGPｺﾞｼｯｸE" panose="020B0900000000000000" pitchFamily="50" charset="-128"/>
                <a:ea typeface="HGPｺﾞｼｯｸE" panose="020B0900000000000000" pitchFamily="50" charset="-128"/>
              </a:endParaRPr>
            </a:p>
            <a:p>
              <a:pPr>
                <a:lnSpc>
                  <a:spcPct val="125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1) </a:t>
              </a:r>
              <a:r>
                <a:rPr lang="ja-JP" altLang="en-US" sz="2000" dirty="0">
                  <a:solidFill>
                    <a:schemeClr val="tx2"/>
                  </a:solidFill>
                  <a:latin typeface="HGPｺﾞｼｯｸE" panose="020B0900000000000000" pitchFamily="50" charset="-128"/>
                  <a:ea typeface="HGPｺﾞｼｯｸE" panose="020B0900000000000000" pitchFamily="50" charset="-128"/>
                </a:rPr>
                <a:t>人口</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25000"/>
                </a:lnSpc>
              </a:pPr>
              <a:r>
                <a:rPr lang="en-US" altLang="ja-JP" sz="2000" dirty="0">
                  <a:solidFill>
                    <a:schemeClr val="tx2"/>
                  </a:solidFill>
                  <a:latin typeface="HGPｺﾞｼｯｸE" panose="020B0900000000000000" pitchFamily="50" charset="-128"/>
                  <a:ea typeface="HGPｺﾞｼｯｸE" panose="020B0900000000000000" pitchFamily="50" charset="-128"/>
                </a:rPr>
                <a:t>(2) </a:t>
              </a:r>
              <a:r>
                <a:rPr lang="ja-JP" altLang="en-US" sz="2000" dirty="0" smtClean="0">
                  <a:solidFill>
                    <a:schemeClr val="tx2"/>
                  </a:solidFill>
                  <a:latin typeface="HGPｺﾞｼｯｸE" panose="020B0900000000000000" pitchFamily="50" charset="-128"/>
                  <a:ea typeface="HGPｺﾞｼｯｸE" panose="020B0900000000000000" pitchFamily="50" charset="-128"/>
                </a:rPr>
                <a:t>医療需要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25000"/>
                </a:lnSpc>
              </a:pPr>
              <a:r>
                <a:rPr lang="en-US" altLang="ja-JP" sz="2000" dirty="0">
                  <a:solidFill>
                    <a:schemeClr val="tx2"/>
                  </a:solidFill>
                  <a:latin typeface="HGPｺﾞｼｯｸE" panose="020B0900000000000000" pitchFamily="50" charset="-128"/>
                  <a:ea typeface="HGPｺﾞｼｯｸE" panose="020B0900000000000000" pitchFamily="50" charset="-128"/>
                </a:rPr>
                <a:t>(3) </a:t>
              </a:r>
              <a:r>
                <a:rPr lang="ja-JP" altLang="en-US" sz="2000" dirty="0" smtClean="0">
                  <a:solidFill>
                    <a:schemeClr val="tx2"/>
                  </a:solidFill>
                  <a:latin typeface="HGPｺﾞｼｯｸE" panose="020B0900000000000000" pitchFamily="50" charset="-128"/>
                  <a:ea typeface="HGPｺﾞｼｯｸE" panose="020B0900000000000000" pitchFamily="50" charset="-128"/>
                </a:rPr>
                <a:t>乳幼児</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p:txBody>
        </p:sp>
        <p:sp>
          <p:nvSpPr>
            <p:cNvPr id="10"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rot="10800000" flipV="1">
              <a:off x="476732" y="1300824"/>
              <a:ext cx="432048" cy="40836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3600" dirty="0" smtClean="0">
                  <a:solidFill>
                    <a:schemeClr val="bg1"/>
                  </a:solidFill>
                  <a:latin typeface="FontAwesome" pitchFamily="2" charset="0"/>
                </a:rPr>
                <a:t>１</a:t>
              </a:r>
              <a:endParaRPr lang="en-US" sz="3600" dirty="0">
                <a:solidFill>
                  <a:schemeClr val="bg1"/>
                </a:solidFill>
                <a:latin typeface="FontAwesome" pitchFamily="2" charset="0"/>
              </a:endParaRPr>
            </a:p>
          </p:txBody>
        </p:sp>
      </p:grpSp>
      <p:grpSp>
        <p:nvGrpSpPr>
          <p:cNvPr id="7" name="グループ化 6"/>
          <p:cNvGrpSpPr/>
          <p:nvPr/>
        </p:nvGrpSpPr>
        <p:grpSpPr>
          <a:xfrm>
            <a:off x="482074" y="2900379"/>
            <a:ext cx="3955902" cy="3877985"/>
            <a:chOff x="476731" y="3281349"/>
            <a:chExt cx="3955902" cy="3877985"/>
          </a:xfrm>
        </p:grpSpPr>
        <p:sp>
          <p:nvSpPr>
            <p:cNvPr id="12" name="Rectangle 102"/>
            <p:cNvSpPr/>
            <p:nvPr/>
          </p:nvSpPr>
          <p:spPr>
            <a:xfrm>
              <a:off x="476731" y="3281349"/>
              <a:ext cx="3955902" cy="3877985"/>
            </a:xfrm>
            <a:prstGeom prst="rect">
              <a:avLst/>
            </a:prstGeom>
            <a:solidFill>
              <a:schemeClr val="accent1">
                <a:lumMod val="20000"/>
                <a:lumOff val="80000"/>
              </a:schemeClr>
            </a:solid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400" dirty="0">
                  <a:latin typeface="HGPｺﾞｼｯｸE" panose="020B0900000000000000" pitchFamily="50" charset="-128"/>
                  <a:ea typeface="HGPｺﾞｼｯｸE" panose="020B0900000000000000" pitchFamily="50" charset="-128"/>
                </a:rPr>
                <a:t>　</a:t>
              </a:r>
              <a:r>
                <a:rPr lang="ja-JP" altLang="en-US" sz="2400" dirty="0" smtClean="0">
                  <a:latin typeface="HGPｺﾞｼｯｸE" panose="020B0900000000000000" pitchFamily="50" charset="-128"/>
                  <a:ea typeface="HGPｺﾞｼｯｸE" panose="020B0900000000000000" pitchFamily="50" charset="-128"/>
                </a:rPr>
                <a:t>　地域医療構想の推進</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(1) </a:t>
              </a:r>
              <a:r>
                <a:rPr lang="ja-JP" altLang="en-US" sz="2000" dirty="0" smtClean="0">
                  <a:solidFill>
                    <a:schemeClr val="tx2"/>
                  </a:solidFill>
                  <a:latin typeface="HGPｺﾞｼｯｸE" panose="020B0900000000000000" pitchFamily="50" charset="-128"/>
                  <a:ea typeface="HGPｺﾞｼｯｸE" panose="020B0900000000000000" pitchFamily="50" charset="-128"/>
                </a:rPr>
                <a:t>地域医療構想の目的と課題</a:t>
              </a:r>
              <a:endParaRPr lang="ja-JP" altLang="en-US" sz="16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2) </a:t>
              </a:r>
              <a:r>
                <a:rPr lang="ja-JP" altLang="en-US" sz="2000" dirty="0" smtClean="0">
                  <a:solidFill>
                    <a:schemeClr val="tx2"/>
                  </a:solidFill>
                  <a:latin typeface="HGPｺﾞｼｯｸE" panose="020B0900000000000000" pitchFamily="50" charset="-128"/>
                  <a:ea typeface="HGPｺﾞｼｯｸE" panose="020B0900000000000000" pitchFamily="50" charset="-128"/>
                </a:rPr>
                <a:t>大阪アプローチ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a:solidFill>
                    <a:schemeClr val="tx2"/>
                  </a:solidFill>
                  <a:latin typeface="HGPｺﾞｼｯｸE" panose="020B0900000000000000" pitchFamily="50" charset="-128"/>
                  <a:ea typeface="HGPｺﾞｼｯｸE" panose="020B0900000000000000" pitchFamily="50" charset="-128"/>
                </a:rPr>
                <a:t>(3)</a:t>
              </a: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病床機能報告の定量的分析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a:solidFill>
                    <a:schemeClr val="tx2"/>
                  </a:solidFill>
                  <a:latin typeface="HGPｺﾞｼｯｸE" panose="020B0900000000000000" pitchFamily="50" charset="-128"/>
                  <a:ea typeface="HGPｺﾞｼｯｸE" panose="020B0900000000000000" pitchFamily="50" charset="-128"/>
                </a:rPr>
                <a:t>(4</a:t>
              </a: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診療機能の見える化</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5</a:t>
              </a: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全病院参加による協議</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a:solidFill>
                    <a:schemeClr val="tx2"/>
                  </a:solidFill>
                  <a:latin typeface="HGPｺﾞｼｯｸE" panose="020B0900000000000000" pitchFamily="50" charset="-128"/>
                  <a:ea typeface="HGPｺﾞｼｯｸE" panose="020B0900000000000000" pitchFamily="50" charset="-128"/>
                </a:rPr>
                <a:t>(6) </a:t>
              </a:r>
              <a:r>
                <a:rPr lang="ja-JP" altLang="en-US" sz="2000" dirty="0" smtClean="0">
                  <a:solidFill>
                    <a:schemeClr val="tx2"/>
                  </a:solidFill>
                  <a:latin typeface="HGPｺﾞｼｯｸE" panose="020B0900000000000000" pitchFamily="50" charset="-128"/>
                  <a:ea typeface="HGPｺﾞｼｯｸE" panose="020B0900000000000000" pitchFamily="50" charset="-128"/>
                </a:rPr>
                <a:t>地域医療構想関係会議の概要</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(7) </a:t>
              </a:r>
              <a:r>
                <a:rPr lang="ja-JP" altLang="en-US" sz="2000" dirty="0" smtClean="0">
                  <a:solidFill>
                    <a:schemeClr val="tx2"/>
                  </a:solidFill>
                  <a:latin typeface="HGPｺﾞｼｯｸE" panose="020B0900000000000000" pitchFamily="50" charset="-128"/>
                  <a:ea typeface="HGPｺﾞｼｯｸE" panose="020B0900000000000000" pitchFamily="50" charset="-128"/>
                </a:rPr>
                <a:t>今後のスケジュール</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1"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rot="10800000" flipH="1" flipV="1">
              <a:off x="539552" y="3391525"/>
              <a:ext cx="430687" cy="40707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3600" dirty="0">
                  <a:solidFill>
                    <a:schemeClr val="bg1"/>
                  </a:solidFill>
                  <a:latin typeface="FontAwesome" pitchFamily="2" charset="0"/>
                </a:rPr>
                <a:t>２</a:t>
              </a:r>
              <a:endParaRPr lang="en-US" sz="3600" dirty="0">
                <a:solidFill>
                  <a:schemeClr val="bg1"/>
                </a:solidFill>
                <a:latin typeface="FontAwesome" pitchFamily="2" charset="0"/>
              </a:endParaRPr>
            </a:p>
          </p:txBody>
        </p:sp>
      </p:grpSp>
      <p:grpSp>
        <p:nvGrpSpPr>
          <p:cNvPr id="4" name="グループ化 3"/>
          <p:cNvGrpSpPr/>
          <p:nvPr/>
        </p:nvGrpSpPr>
        <p:grpSpPr>
          <a:xfrm>
            <a:off x="4532806" y="1081611"/>
            <a:ext cx="4196767" cy="3508653"/>
            <a:chOff x="3380678" y="1126898"/>
            <a:chExt cx="4196767" cy="3508653"/>
          </a:xfrm>
        </p:grpSpPr>
        <p:sp>
          <p:nvSpPr>
            <p:cNvPr id="16" name="Rectangle 102"/>
            <p:cNvSpPr/>
            <p:nvPr/>
          </p:nvSpPr>
          <p:spPr>
            <a:xfrm>
              <a:off x="3380678" y="1126898"/>
              <a:ext cx="4196767" cy="3508653"/>
            </a:xfrm>
            <a:prstGeom prst="rect">
              <a:avLst/>
            </a:prstGeom>
            <a:solidFill>
              <a:schemeClr val="accent1">
                <a:lumMod val="20000"/>
                <a:lumOff val="80000"/>
              </a:schemeClr>
            </a:solid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400" dirty="0">
                  <a:latin typeface="HGPｺﾞｼｯｸE" panose="020B0900000000000000" pitchFamily="50" charset="-128"/>
                  <a:ea typeface="HGPｺﾞｼｯｸE" panose="020B0900000000000000" pitchFamily="50" charset="-128"/>
                </a:rPr>
                <a:t>　</a:t>
              </a:r>
              <a:r>
                <a:rPr lang="ja-JP" altLang="en-US" sz="2400" dirty="0" smtClean="0">
                  <a:latin typeface="HGPｺﾞｼｯｸE" panose="020B0900000000000000" pitchFamily="50" charset="-128"/>
                  <a:ea typeface="HGPｺﾞｼｯｸE" panose="020B0900000000000000" pitchFamily="50" charset="-128"/>
                </a:rPr>
                <a:t>　地域医療構想</a:t>
              </a:r>
              <a:r>
                <a:rPr lang="ja-JP" altLang="en-US" sz="2000" dirty="0" smtClean="0">
                  <a:latin typeface="HGPｺﾞｼｯｸE" panose="020B0900000000000000" pitchFamily="50" charset="-128"/>
                  <a:ea typeface="HGPｺﾞｼｯｸE" panose="020B0900000000000000" pitchFamily="50" charset="-128"/>
                </a:rPr>
                <a:t>（病床機能分化）　　</a:t>
              </a:r>
              <a:endParaRPr lang="en-US" altLang="ja-JP" sz="2000" dirty="0" smtClean="0">
                <a:latin typeface="HGPｺﾞｼｯｸE" panose="020B0900000000000000" pitchFamily="50" charset="-128"/>
                <a:ea typeface="HGPｺﾞｼｯｸE" panose="020B0900000000000000" pitchFamily="50" charset="-128"/>
              </a:endParaRPr>
            </a:p>
            <a:p>
              <a:pPr>
                <a:lnSpc>
                  <a:spcPct val="150000"/>
                </a:lnSpc>
              </a:pPr>
              <a:r>
                <a:rPr lang="ja-JP" altLang="en-US" sz="2000" dirty="0">
                  <a:latin typeface="HGPｺﾞｼｯｸE" panose="020B0900000000000000" pitchFamily="50" charset="-128"/>
                  <a:ea typeface="HGPｺﾞｼｯｸE" panose="020B0900000000000000" pitchFamily="50" charset="-128"/>
                </a:rPr>
                <a:t>　</a:t>
              </a:r>
              <a:r>
                <a:rPr lang="ja-JP" altLang="en-US" sz="2000" dirty="0" smtClean="0">
                  <a:latin typeface="HGPｺﾞｼｯｸE" panose="020B0900000000000000" pitchFamily="50" charset="-128"/>
                  <a:ea typeface="HGPｺﾞｼｯｸE" panose="020B0900000000000000" pitchFamily="50" charset="-128"/>
                </a:rPr>
                <a:t>　　</a:t>
              </a:r>
              <a:r>
                <a:rPr lang="ja-JP" altLang="en-US" sz="2400" dirty="0" smtClean="0">
                  <a:latin typeface="HGPｺﾞｼｯｸE" panose="020B0900000000000000" pitchFamily="50" charset="-128"/>
                  <a:ea typeface="HGPｺﾞｼｯｸE" panose="020B0900000000000000" pitchFamily="50" charset="-128"/>
                </a:rPr>
                <a:t>の進捗状況</a:t>
              </a:r>
              <a:endParaRPr lang="en-US" altLang="ja-JP" sz="2400" dirty="0">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1) </a:t>
              </a:r>
              <a:r>
                <a:rPr lang="ja-JP" altLang="en-US" sz="2000" dirty="0" smtClean="0">
                  <a:solidFill>
                    <a:schemeClr val="tx2"/>
                  </a:solidFill>
                  <a:latin typeface="HGPｺﾞｼｯｸE" panose="020B0900000000000000" pitchFamily="50" charset="-128"/>
                  <a:ea typeface="HGPｺﾞｼｯｸE" panose="020B0900000000000000" pitchFamily="50" charset="-128"/>
                </a:rPr>
                <a:t>公民別病床機能分化の状況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(2) </a:t>
              </a:r>
              <a:r>
                <a:rPr lang="ja-JP" altLang="en-US" sz="2000" dirty="0" smtClean="0">
                  <a:solidFill>
                    <a:schemeClr val="tx2"/>
                  </a:solidFill>
                  <a:latin typeface="HGPｺﾞｼｯｸE" panose="020B0900000000000000" pitchFamily="50" charset="-128"/>
                  <a:ea typeface="HGPｺﾞｼｯｸE" panose="020B0900000000000000" pitchFamily="50" charset="-128"/>
                </a:rPr>
                <a:t>医療会議提供体制</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3</a:t>
              </a: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入院料別病床数の経年変化</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(4) </a:t>
              </a:r>
              <a:r>
                <a:rPr lang="ja-JP" altLang="en-US" sz="2000" dirty="0" smtClean="0">
                  <a:solidFill>
                    <a:schemeClr val="tx2"/>
                  </a:solidFill>
                  <a:latin typeface="HGPｺﾞｼｯｸE" panose="020B0900000000000000" pitchFamily="50" charset="-128"/>
                  <a:ea typeface="HGPｺﾞｼｯｸE" panose="020B0900000000000000" pitchFamily="50" charset="-128"/>
                </a:rPr>
                <a:t>病床数の必要量との比較</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(5) 2025</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年に向けた検討状況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4"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rot="10800000" flipV="1">
              <a:off x="3440163" y="1253629"/>
              <a:ext cx="432048" cy="40836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3600" dirty="0">
                  <a:solidFill>
                    <a:schemeClr val="bg1"/>
                  </a:solidFill>
                  <a:latin typeface="FontAwesome" pitchFamily="2" charset="0"/>
                </a:rPr>
                <a:t>３</a:t>
              </a:r>
              <a:endParaRPr lang="en-US" sz="3600" dirty="0">
                <a:solidFill>
                  <a:schemeClr val="bg1"/>
                </a:solidFill>
                <a:latin typeface="FontAwesome" pitchFamily="2" charset="0"/>
              </a:endParaRPr>
            </a:p>
          </p:txBody>
        </p:sp>
      </p:grpSp>
      <p:pic>
        <p:nvPicPr>
          <p:cNvPr id="21" name="Picture 7" descr="D:\Users\ecl08749\Desktop\illust4010thumb.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002" y="4775228"/>
            <a:ext cx="2004839" cy="791167"/>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853" y="5697478"/>
            <a:ext cx="2720720" cy="959242"/>
          </a:xfrm>
          <a:prstGeom prst="rect">
            <a:avLst/>
          </a:prstGeom>
        </p:spPr>
      </p:pic>
    </p:spTree>
    <p:extLst>
      <p:ext uri="{BB962C8B-B14F-4D97-AF65-F5344CB8AC3E}">
        <p14:creationId xmlns:p14="http://schemas.microsoft.com/office/powerpoint/2010/main" val="2021645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0" y="8835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4373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080727114"/>
              </p:ext>
            </p:extLst>
          </p:nvPr>
        </p:nvGraphicFramePr>
        <p:xfrm>
          <a:off x="179512" y="692696"/>
          <a:ext cx="8712968" cy="5616624"/>
        </p:xfrm>
        <a:graphic>
          <a:graphicData uri="http://schemas.openxmlformats.org/drawingml/2006/table">
            <a:tbl>
              <a:tblPr firstRow="1" bandRow="1">
                <a:tableStyleId>{BDBED569-4797-4DF1-A0F4-6AAB3CD982D8}</a:tableStyleId>
              </a:tblPr>
              <a:tblGrid>
                <a:gridCol w="1470258">
                  <a:extLst>
                    <a:ext uri="{9D8B030D-6E8A-4147-A177-3AD203B41FA5}">
                      <a16:colId xmlns:a16="http://schemas.microsoft.com/office/drawing/2014/main" val="20000"/>
                    </a:ext>
                  </a:extLst>
                </a:gridCol>
                <a:gridCol w="76199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442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lt"/>
                          <a:ea typeface="+mn-ea"/>
                          <a:cs typeface="+mn-cs"/>
                        </a:rPr>
                        <a:t>会議名</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a:t>
                      </a:r>
                      <a:endParaRPr lang="en-US" altLang="ja-JP" sz="1200" b="1" dirty="0">
                        <a:latin typeface="+mn-lt"/>
                        <a:ea typeface="+mn-ea"/>
                        <a:cs typeface="+mn-cs"/>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根拠等</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設置単位</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委員構成</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en-US" altLang="ja-JP" sz="1200" b="1" dirty="0">
                          <a:latin typeface="+mn-ea"/>
                          <a:ea typeface="+mn-ea"/>
                          <a:cs typeface="Times New Roman" pitchFamily="18" charset="0"/>
                        </a:rPr>
                        <a:t>2019</a:t>
                      </a:r>
                      <a:r>
                        <a:rPr lang="ja-JP" altLang="en-US" sz="1200" b="1" dirty="0">
                          <a:latin typeface="+mn-ea"/>
                          <a:ea typeface="+mn-ea"/>
                          <a:cs typeface="Times New Roman" pitchFamily="18" charset="0"/>
                        </a:rPr>
                        <a:t>年度</a:t>
                      </a:r>
                      <a:endParaRPr lang="en-US" altLang="ja-JP" sz="1200" b="1" dirty="0">
                        <a:latin typeface="+mn-ea"/>
                        <a:ea typeface="+mn-ea"/>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ea"/>
                          <a:ea typeface="+mn-ea"/>
                          <a:cs typeface="Times New Roman" pitchFamily="18" charset="0"/>
                        </a:rPr>
                        <a:t>開催予定数</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0"/>
                  </a:ext>
                </a:extLst>
              </a:tr>
              <a:tr h="1162731">
                <a:tc>
                  <a:txBody>
                    <a:bodyPr/>
                    <a:lstStyle/>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保健医療協議会</a:t>
                      </a:r>
                      <a:endParaRPr lang="en-US" altLang="ja-JP" sz="1200" kern="100" dirty="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（地域医療構想調整会議）</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noFill/>
                  </a:tcPr>
                </a:tc>
                <a:tc>
                  <a:txBody>
                    <a:bodyPr/>
                    <a:lstStyle/>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附属</a:t>
                      </a:r>
                      <a:endParaRPr lang="en-US" altLang="ja-JP" sz="1200" dirty="0">
                        <a:latin typeface="ＭＳ ゴシック" panose="020B0609070205080204" pitchFamily="49" charset="-128"/>
                        <a:ea typeface="ＭＳ ゴシック" panose="020B0609070205080204" pitchFamily="49" charset="-128"/>
                      </a:endParaRPr>
                    </a:p>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機関</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baseline="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algn="l">
                        <a:lnSpc>
                          <a:spcPct val="125000"/>
                        </a:lnSpc>
                      </a:pPr>
                      <a:r>
                        <a:rPr lang="ja-JP" altLang="en-US" sz="1200" kern="100" dirty="0">
                          <a:latin typeface="ＭＳ ゴシック" panose="020B0609070205080204" pitchFamily="49" charset="-128"/>
                          <a:ea typeface="ＭＳ ゴシック" panose="020B0609070205080204" pitchFamily="49" charset="-128"/>
                          <a:cs typeface="+mn-cs"/>
                        </a:rPr>
                        <a:t>地区医師会、地区歯科医師会、地区薬剤師会、府医、府歯、府薬、大病、私病、公立病院協議会、大精協、府看協会、府訪看ＳＴ、医療保険者、市町村、</a:t>
                      </a:r>
                      <a:r>
                        <a:rPr lang="ja-JP" altLang="en-US" sz="1200" u="none" kern="100" dirty="0">
                          <a:latin typeface="ＭＳ ゴシック" panose="020B0609070205080204" pitchFamily="49" charset="-128"/>
                          <a:ea typeface="ＭＳ ゴシック" panose="020B0609070205080204" pitchFamily="49" charset="-128"/>
                          <a:cs typeface="+mn-cs"/>
                        </a:rPr>
                        <a:t>社会福祉協議会など</a:t>
                      </a:r>
                      <a:endParaRPr lang="en-US" altLang="ja-JP" sz="12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tc>
                  <a:txBody>
                    <a:bodyPr/>
                    <a:lstStyle/>
                    <a:p>
                      <a:pPr algn="ctr">
                        <a:lnSpc>
                          <a:spcPct val="125000"/>
                        </a:lnSpc>
                      </a:pPr>
                      <a:r>
                        <a:rPr lang="ja-JP" altLang="en-US" sz="1400" u="none" kern="100" dirty="0">
                          <a:latin typeface="ＭＳ ゴシック" panose="020B0609070205080204" pitchFamily="49" charset="-128"/>
                          <a:ea typeface="ＭＳ ゴシック" panose="020B0609070205080204" pitchFamily="49" charset="-128"/>
                          <a:cs typeface="+mn-cs"/>
                        </a:rPr>
                        <a:t>１</a:t>
                      </a:r>
                      <a:r>
                        <a:rPr lang="en-US" altLang="ja-JP" sz="1400" u="none" kern="100" dirty="0">
                          <a:latin typeface="ＭＳ ゴシック" panose="020B0609070205080204" pitchFamily="49" charset="-128"/>
                          <a:ea typeface="ＭＳ ゴシック" panose="020B0609070205080204" pitchFamily="49" charset="-128"/>
                          <a:cs typeface="+mn-cs"/>
                        </a:rPr>
                        <a:t>※</a:t>
                      </a:r>
                    </a:p>
                  </a:txBody>
                  <a:tcPr marL="68580" marR="68580" marT="0" marB="0" anchor="ctr">
                    <a:noFill/>
                  </a:tcPr>
                </a:tc>
                <a:extLst>
                  <a:ext uri="{0D108BD9-81ED-4DB2-BD59-A6C34878D82A}">
                    <a16:rowId xmlns:a16="http://schemas.microsoft.com/office/drawing/2014/main" val="10001"/>
                  </a:ext>
                </a:extLst>
              </a:tr>
              <a:tr h="2684745">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Times New Roman"/>
                        </a:rPr>
                        <a:t>医療・病床懇話会（部会）</a:t>
                      </a:r>
                      <a:endParaRPr lang="ja-JP" altLang="ja-JP" sz="1200" b="1" kern="100" dirty="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懇話会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（部会）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・地区医師会　　　　　　　各地区医師会１名</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・地区歯科医師会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・地区薬剤師会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・大阪府医師会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・大阪府病院協会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・大阪府私立病院協会　　　２名（協議会委員）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・大阪府公立病院協議会　　１名（協議会委員）</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・大阪府看護協会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・医療保険者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・市町村（必要に応じて）</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ＭＳ ゴシック" panose="020B0609070205080204" pitchFamily="49" charset="-128"/>
                          <a:ea typeface="ＭＳ ゴシック" panose="020B0609070205080204" pitchFamily="49" charset="-128"/>
                          <a:cs typeface="Times New Roman"/>
                        </a:rPr>
                        <a:t>２</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extLst>
                  <a:ext uri="{0D108BD9-81ED-4DB2-BD59-A6C34878D82A}">
                    <a16:rowId xmlns:a16="http://schemas.microsoft.com/office/drawing/2014/main" val="10002"/>
                  </a:ext>
                </a:extLst>
              </a:tr>
              <a:tr h="1326203">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mn-cs"/>
                        </a:rPr>
                        <a:t>病院</a:t>
                      </a:r>
                      <a:r>
                        <a:rPr lang="zh-TW" altLang="en-US" sz="1200" b="1" kern="100" dirty="0">
                          <a:effectLst/>
                          <a:latin typeface="ＭＳ ゴシック" panose="020B0609070205080204" pitchFamily="49" charset="-128"/>
                          <a:ea typeface="ＭＳ ゴシック" panose="020B0609070205080204" pitchFamily="49" charset="-128"/>
                          <a:cs typeface="+mn-cs"/>
                        </a:rPr>
                        <a:t>連絡会</a:t>
                      </a:r>
                      <a:endParaRPr lang="en-US" altLang="zh-TW" sz="1200" b="1" kern="100" dirty="0">
                        <a:effectLst/>
                        <a:latin typeface="ＭＳ ゴシック" panose="020B0609070205080204" pitchFamily="49" charset="-128"/>
                        <a:ea typeface="ＭＳ ゴシック" panose="020B0609070205080204" pitchFamily="49" charset="-128"/>
                        <a:cs typeface="+mn-cs"/>
                      </a:endParaRPr>
                    </a:p>
                  </a:txBody>
                  <a:tcPr anchor="ctr">
                    <a:no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自主的な</a:t>
                      </a:r>
                      <a:endParaRPr lang="en-US" altLang="ja-JP" sz="1200" dirty="0">
                        <a:latin typeface="ＭＳ ゴシック" panose="020B0609070205080204" pitchFamily="49" charset="-128"/>
                        <a:ea typeface="ＭＳ ゴシック" panose="020B0609070205080204" pitchFamily="49" charset="-128"/>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意見交換の場</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単位</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（保健所単位も可）</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二次医療圏内（保健所管内）の病院等</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（病床機能報告の対象病院）</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ＭＳ ゴシック" panose="020B0609070205080204" pitchFamily="49" charset="-128"/>
                          <a:ea typeface="ＭＳ ゴシック" panose="020B0609070205080204" pitchFamily="49" charset="-128"/>
                          <a:cs typeface="Times New Roman"/>
                        </a:rPr>
                        <a:t>２</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noFill/>
                  </a:tcPr>
                </a:tc>
                <a:extLst>
                  <a:ext uri="{0D108BD9-81ED-4DB2-BD59-A6C34878D82A}">
                    <a16:rowId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accent1"/>
                </a:solidFill>
              </a:rPr>
              <a:t>20</a:t>
            </a:fld>
            <a:endParaRPr kumimoji="1" lang="ja-JP" altLang="en-US" sz="1800" dirty="0">
              <a:solidFill>
                <a:schemeClr val="accent1"/>
              </a:solidFill>
            </a:endParaRPr>
          </a:p>
        </p:txBody>
      </p:sp>
      <p:sp>
        <p:nvSpPr>
          <p:cNvPr id="12" name="テキスト ボックス 11"/>
          <p:cNvSpPr txBox="1"/>
          <p:nvPr/>
        </p:nvSpPr>
        <p:spPr>
          <a:xfrm>
            <a:off x="174310" y="6479052"/>
            <a:ext cx="5909858" cy="276999"/>
          </a:xfrm>
          <a:prstGeom prst="rect">
            <a:avLst/>
          </a:prstGeom>
          <a:noFill/>
        </p:spPr>
        <p:txBody>
          <a:bodyPr wrap="square" rtlCol="0">
            <a:spAutoFit/>
          </a:bodyPr>
          <a:lstStyle/>
          <a:p>
            <a:r>
              <a:rPr lang="en-US" altLang="ja-JP" sz="1200" dirty="0"/>
              <a:t>※</a:t>
            </a:r>
            <a:r>
              <a:rPr lang="ja-JP" altLang="en-US" sz="1200" dirty="0"/>
              <a:t>地域医療構想にかかわる開催であり、その他の案件により開催は含まない。</a:t>
            </a:r>
            <a:endParaRPr kumimoji="1" lang="ja-JP" altLang="en-US" sz="1200" dirty="0"/>
          </a:p>
        </p:txBody>
      </p:sp>
      <p:sp>
        <p:nvSpPr>
          <p:cNvPr id="11"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(6)</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地域医療構想関係会議の概要①</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37618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スライド番号プレースホルダー 1"/>
          <p:cNvSpPr>
            <a:spLocks noGrp="1"/>
          </p:cNvSpPr>
          <p:nvPr>
            <p:ph type="sldNum" sz="quarter" idx="12"/>
          </p:nvPr>
        </p:nvSpPr>
        <p:spPr>
          <a:xfrm>
            <a:off x="7020271" y="6431728"/>
            <a:ext cx="2077553" cy="365125"/>
          </a:xfrm>
        </p:spPr>
        <p:txBody>
          <a:bodyPr/>
          <a:lstStyle/>
          <a:p>
            <a:fld id="{A9848611-8FAA-4BFC-BAAD-33CAF1A3E273}" type="slidenum">
              <a:rPr kumimoji="1" lang="ja-JP" altLang="en-US" sz="1800" smtClean="0">
                <a:solidFill>
                  <a:schemeClr val="tx1"/>
                </a:solidFill>
              </a:rPr>
              <a:t>21</a:t>
            </a:fld>
            <a:endParaRPr kumimoji="1"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675948546"/>
              </p:ext>
            </p:extLst>
          </p:nvPr>
        </p:nvGraphicFramePr>
        <p:xfrm>
          <a:off x="467544" y="1412776"/>
          <a:ext cx="8352927" cy="4032448"/>
        </p:xfrm>
        <a:graphic>
          <a:graphicData uri="http://schemas.openxmlformats.org/drawingml/2006/table">
            <a:tbl>
              <a:tblPr>
                <a:tableStyleId>{BC89EF96-8CEA-46FF-86C4-4CE0E7609802}</a:tableStyleId>
              </a:tblPr>
              <a:tblGrid>
                <a:gridCol w="3626293">
                  <a:extLst>
                    <a:ext uri="{9D8B030D-6E8A-4147-A177-3AD203B41FA5}">
                      <a16:colId xmlns:a16="http://schemas.microsoft.com/office/drawing/2014/main" val="20000"/>
                    </a:ext>
                  </a:extLst>
                </a:gridCol>
                <a:gridCol w="1439444">
                  <a:extLst>
                    <a:ext uri="{9D8B030D-6E8A-4147-A177-3AD203B41FA5}">
                      <a16:colId xmlns:a16="http://schemas.microsoft.com/office/drawing/2014/main" val="20001"/>
                    </a:ext>
                  </a:extLst>
                </a:gridCol>
                <a:gridCol w="1110724">
                  <a:extLst>
                    <a:ext uri="{9D8B030D-6E8A-4147-A177-3AD203B41FA5}">
                      <a16:colId xmlns:a16="http://schemas.microsoft.com/office/drawing/2014/main" val="20002"/>
                    </a:ext>
                  </a:extLst>
                </a:gridCol>
                <a:gridCol w="1110724">
                  <a:extLst>
                    <a:ext uri="{9D8B030D-6E8A-4147-A177-3AD203B41FA5}">
                      <a16:colId xmlns:a16="http://schemas.microsoft.com/office/drawing/2014/main" val="20003"/>
                    </a:ext>
                  </a:extLst>
                </a:gridCol>
                <a:gridCol w="1065742">
                  <a:extLst>
                    <a:ext uri="{9D8B030D-6E8A-4147-A177-3AD203B41FA5}">
                      <a16:colId xmlns:a16="http://schemas.microsoft.com/office/drawing/2014/main" val="20004"/>
                    </a:ext>
                  </a:extLst>
                </a:gridCol>
              </a:tblGrid>
              <a:tr h="383706">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gridSpan="4">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07536">
                <a:tc vMerge="1">
                  <a:txBody>
                    <a:bodyPr/>
                    <a:lstStyle/>
                    <a:p>
                      <a:endParaRPr kumimoji="1" lang="ja-JP" altLang="en-US"/>
                    </a:p>
                  </a:txBody>
                  <a:tcPr/>
                </a:tc>
                <a:tc>
                  <a:txBody>
                    <a:bodyPr/>
                    <a:lstStyle/>
                    <a:p>
                      <a:pPr algn="ctr" rtl="0" fontAlgn="ctr"/>
                      <a:r>
                        <a:rPr lang="ja-JP" altLang="en-US" sz="1200" u="none" strike="noStrike" dirty="0">
                          <a:effectLst/>
                          <a:latin typeface="+mn-ea"/>
                          <a:ea typeface="+mn-ea"/>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mn-ea"/>
                          <a:ea typeface="+mn-ea"/>
                        </a:rPr>
                        <a:t>医療・病床</a:t>
                      </a:r>
                      <a:br>
                        <a:rPr lang="ja-JP" altLang="en-US" sz="1200" u="none" strike="noStrike" dirty="0">
                          <a:effectLst/>
                          <a:latin typeface="+mn-ea"/>
                          <a:ea typeface="+mn-ea"/>
                        </a:rPr>
                      </a:br>
                      <a:r>
                        <a:rPr lang="ja-JP" altLang="en-US" sz="1200" u="none" strike="noStrike" dirty="0">
                          <a:effectLst/>
                          <a:latin typeface="+mn-ea"/>
                          <a:ea typeface="+mn-ea"/>
                        </a:rPr>
                        <a:t>懇話会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fontAlgn="ctr"/>
                      <a:r>
                        <a:rPr lang="ja-JP" altLang="en-US" sz="1200" u="none" strike="noStrike" dirty="0">
                          <a:effectLst/>
                          <a:latin typeface="+mn-ea"/>
                          <a:ea typeface="+mn-ea"/>
                        </a:rPr>
                        <a:t>病院連絡会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786738">
                <a:tc>
                  <a:txBody>
                    <a:bodyPr/>
                    <a:lstStyle/>
                    <a:p>
                      <a:pPr algn="l" rtl="0" fontAlgn="ctr"/>
                      <a:r>
                        <a:rPr lang="ja-JP" altLang="en-US" sz="1400" u="none" strike="noStrike" dirty="0">
                          <a:effectLst/>
                        </a:rPr>
                        <a:t>　</a:t>
                      </a:r>
                      <a:r>
                        <a:rPr lang="en-US" altLang="ja-JP" sz="1400" u="none" strike="noStrike" dirty="0">
                          <a:effectLst/>
                        </a:rPr>
                        <a:t>2025</a:t>
                      </a:r>
                      <a:r>
                        <a:rPr lang="ja-JP" altLang="en-US" sz="1400" u="none" strike="noStrike" dirty="0">
                          <a:effectLst/>
                        </a:rPr>
                        <a:t>年（まで）に各病院が検討している</a:t>
                      </a:r>
                      <a:endParaRPr lang="en-US" altLang="ja-JP" sz="1400" u="none" strike="noStrike" dirty="0">
                        <a:effectLst/>
                      </a:endParaRPr>
                    </a:p>
                    <a:p>
                      <a:pPr algn="l" rtl="0" fontAlgn="ctr"/>
                      <a:r>
                        <a:rPr lang="ja-JP" altLang="en-US" sz="1400" u="none" strike="noStrike" dirty="0">
                          <a:effectLst/>
                        </a:rPr>
                        <a:t>　医療機能・病床機能</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2"/>
                  </a:ext>
                </a:extLst>
              </a:tr>
              <a:tr h="7024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a:t>
                      </a:r>
                      <a:r>
                        <a:rPr lang="ja-JP" altLang="en-US" sz="1100" u="none" strike="noStrike" dirty="0">
                          <a:effectLst/>
                        </a:rPr>
                        <a:t>過剰な病床への転換への中止への命令（公的医療</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　　　機関等）又は要請（民間医療機関）についての検討</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15</a:t>
                      </a:r>
                      <a:r>
                        <a:rPr lang="ja-JP" altLang="en-US" sz="1100" b="0" i="0" u="none" strike="noStrike" dirty="0">
                          <a:solidFill>
                            <a:srgbClr val="000000"/>
                          </a:solidFill>
                          <a:effectLst/>
                          <a:latin typeface="ＭＳ Ｐゴシック"/>
                        </a:rPr>
                        <a:t>に基づく知事権限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3"/>
                  </a:ext>
                </a:extLst>
              </a:tr>
              <a:tr h="607536">
                <a:tc>
                  <a:txBody>
                    <a:bodyPr/>
                    <a:lstStyle/>
                    <a:p>
                      <a:pPr algn="just" rtl="0" fontAlgn="ctr"/>
                      <a:r>
                        <a:rPr lang="ja-JP" altLang="en-US" sz="1400" u="none" strike="noStrike" dirty="0">
                          <a:effectLst/>
                        </a:rPr>
                        <a:t>　非稼働病床の理由説明</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4"/>
                  </a:ext>
                </a:extLst>
              </a:tr>
              <a:tr h="944487">
                <a:tc>
                  <a:txBody>
                    <a:bodyPr/>
                    <a:lstStyle/>
                    <a:p>
                      <a:pPr algn="just" rtl="0" fontAlgn="ctr"/>
                      <a:r>
                        <a:rPr lang="ja-JP" altLang="en-US" sz="1200" u="none" strike="noStrike" dirty="0">
                          <a:effectLst/>
                        </a:rPr>
                        <a:t>　　　</a:t>
                      </a:r>
                      <a:r>
                        <a:rPr lang="ja-JP" altLang="en-US" sz="1100" u="none" strike="noStrike" dirty="0">
                          <a:effectLst/>
                        </a:rPr>
                        <a:t>１年以上病床がすべて稼働していない病棟について、</a:t>
                      </a:r>
                      <a:endParaRPr lang="en-US" altLang="ja-JP" sz="1100" u="none" strike="noStrike" dirty="0">
                        <a:effectLst/>
                      </a:endParaRPr>
                    </a:p>
                    <a:p>
                      <a:pPr algn="just" rtl="0" fontAlgn="ctr"/>
                      <a:r>
                        <a:rPr lang="ja-JP" altLang="en-US" sz="1100" u="none" strike="noStrike" dirty="0">
                          <a:effectLst/>
                        </a:rPr>
                        <a:t>　　　削減を命令（公的医療機関等）又は要請（民間医療機関）　　</a:t>
                      </a:r>
                      <a:endParaRPr lang="en-US" altLang="ja-JP" sz="1100" u="none" strike="noStrike" dirty="0">
                        <a:effectLst/>
                      </a:endParaRPr>
                    </a:p>
                    <a:p>
                      <a:pPr algn="just" rtl="0" fontAlgn="ctr"/>
                      <a:r>
                        <a:rPr lang="ja-JP" altLang="en-US" sz="1100" u="none" strike="noStrike" dirty="0">
                          <a:effectLst/>
                        </a:rPr>
                        <a:t>　　　についての検討</a:t>
                      </a:r>
                      <a:endParaRPr lang="en-US" altLang="ja-JP" sz="1100" u="none" strike="noStrike" dirty="0">
                        <a:effectLst/>
                      </a:endParaRPr>
                    </a:p>
                    <a:p>
                      <a:pPr algn="just" rtl="0" fontAlgn="ct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医療法第７条の２第３項、医療法第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12</a:t>
                      </a:r>
                      <a:r>
                        <a:rPr lang="ja-JP" altLang="en-US" sz="1100" b="0" i="0" u="none" strike="noStrike" dirty="0">
                          <a:solidFill>
                            <a:srgbClr val="000000"/>
                          </a:solidFill>
                          <a:effectLst/>
                          <a:latin typeface="ＭＳ Ｐゴシック"/>
                        </a:rPr>
                        <a:t>に</a:t>
                      </a:r>
                      <a:endParaRPr lang="en-US" altLang="ja-JP" sz="1100" b="0" i="0" u="none" strike="noStrike" dirty="0">
                        <a:solidFill>
                          <a:srgbClr val="000000"/>
                        </a:solidFill>
                        <a:effectLst/>
                        <a:latin typeface="ＭＳ Ｐゴシック"/>
                      </a:endParaRPr>
                    </a:p>
                    <a:p>
                      <a:pPr algn="just" rtl="0" fontAlgn="ctr"/>
                      <a:r>
                        <a:rPr lang="ja-JP" altLang="en-US" sz="1100" b="0" i="0" u="none" strike="noStrike" dirty="0">
                          <a:solidFill>
                            <a:srgbClr val="000000"/>
                          </a:solidFill>
                          <a:effectLst/>
                          <a:latin typeface="ＭＳ Ｐゴシック"/>
                        </a:rPr>
                        <a:t>　　　　　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400" u="none" strike="noStrike" dirty="0">
                          <a:effectLst/>
                        </a:rPr>
                        <a:t>審議◎</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5"/>
                  </a:ext>
                </a:extLst>
              </a:tr>
            </a:tbl>
          </a:graphicData>
        </a:graphic>
      </p:graphicFrame>
      <p:sp>
        <p:nvSpPr>
          <p:cNvPr id="38" name="テキスト ボックス 3"/>
          <p:cNvSpPr txBox="1">
            <a:spLocks noChangeArrowheads="1"/>
          </p:cNvSpPr>
          <p:nvPr/>
        </p:nvSpPr>
        <p:spPr bwMode="auto">
          <a:xfrm>
            <a:off x="55167" y="1033481"/>
            <a:ext cx="6538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地域医療構想等に関する事項</a:t>
            </a:r>
            <a:endParaRPr lang="en-US" altLang="ja-JP" sz="1600" dirty="0">
              <a:solidFill>
                <a:srgbClr val="000000"/>
              </a:solidFill>
            </a:endParaRPr>
          </a:p>
        </p:txBody>
      </p:sp>
      <p:sp>
        <p:nvSpPr>
          <p:cNvPr id="16" name="左矢印 15"/>
          <p:cNvSpPr/>
          <p:nvPr/>
        </p:nvSpPr>
        <p:spPr>
          <a:xfrm>
            <a:off x="7638341" y="2707523"/>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矢印 38"/>
          <p:cNvSpPr/>
          <p:nvPr/>
        </p:nvSpPr>
        <p:spPr>
          <a:xfrm>
            <a:off x="6516189" y="269925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a:off x="7636761"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a:off x="6525719"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屈折矢印 41"/>
          <p:cNvSpPr/>
          <p:nvPr/>
        </p:nvSpPr>
        <p:spPr>
          <a:xfrm rot="16200000" flipH="1">
            <a:off x="6516575" y="2910573"/>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矢印 42"/>
          <p:cNvSpPr/>
          <p:nvPr/>
        </p:nvSpPr>
        <p:spPr>
          <a:xfrm>
            <a:off x="5384648" y="3364540"/>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矢印 43"/>
          <p:cNvSpPr/>
          <p:nvPr/>
        </p:nvSpPr>
        <p:spPr>
          <a:xfrm>
            <a:off x="5384648" y="4771817"/>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259969" y="1106531"/>
            <a:ext cx="3771565" cy="276999"/>
          </a:xfrm>
          <a:prstGeom prst="rect">
            <a:avLst/>
          </a:prstGeom>
          <a:noFill/>
        </p:spPr>
        <p:txBody>
          <a:bodyPr wrap="square" rtlCol="0">
            <a:spAutoFit/>
          </a:bodyPr>
          <a:lstStyle/>
          <a:p>
            <a:r>
              <a:rPr lang="ja-JP" altLang="en-US" sz="1200" dirty="0"/>
              <a:t>◎</a:t>
            </a:r>
            <a:r>
              <a:rPr kumimoji="1" lang="ja-JP" altLang="en-US" sz="1200" dirty="0"/>
              <a:t>：病院の出席に</a:t>
            </a:r>
            <a:r>
              <a:rPr kumimoji="1" lang="ja-JP" altLang="en-US" sz="1200"/>
              <a:t>よる説明、</a:t>
            </a:r>
            <a:r>
              <a:rPr kumimoji="1" lang="ja-JP" altLang="en-US" sz="1200" dirty="0"/>
              <a:t>〇：事務局等説明　　　　</a:t>
            </a:r>
            <a:endParaRPr kumimoji="1" lang="en-US" altLang="ja-JP" sz="1200" dirty="0"/>
          </a:p>
        </p:txBody>
      </p:sp>
      <p:sp>
        <p:nvSpPr>
          <p:cNvPr id="47" name="テキスト ボックス 46"/>
          <p:cNvSpPr txBox="1"/>
          <p:nvPr/>
        </p:nvSpPr>
        <p:spPr>
          <a:xfrm>
            <a:off x="464733" y="5548224"/>
            <a:ext cx="7310064" cy="261610"/>
          </a:xfrm>
          <a:prstGeom prst="rect">
            <a:avLst/>
          </a:prstGeom>
          <a:noFill/>
        </p:spPr>
        <p:txBody>
          <a:bodyPr wrap="square" rtlCol="0">
            <a:spAutoFit/>
          </a:bodyPr>
          <a:lstStyle/>
          <a:p>
            <a:r>
              <a:rPr kumimoji="1" lang="en-US" altLang="ja-JP" sz="1100" dirty="0"/>
              <a:t>※</a:t>
            </a:r>
            <a:r>
              <a:rPr lang="ja-JP" altLang="en-US" sz="1100" dirty="0"/>
              <a:t>１：懇話会の意見を踏まえ、保健医療協議会において、該当医療機関に対し、直接の説明が必要となった場合。</a:t>
            </a:r>
            <a:endParaRPr lang="en-US" altLang="ja-JP" sz="1100" dirty="0"/>
          </a:p>
        </p:txBody>
      </p:sp>
      <p:sp>
        <p:nvSpPr>
          <p:cNvPr id="48" name="テキスト ボックス 47"/>
          <p:cNvSpPr txBox="1"/>
          <p:nvPr/>
        </p:nvSpPr>
        <p:spPr>
          <a:xfrm>
            <a:off x="464733" y="5798792"/>
            <a:ext cx="8712967" cy="261610"/>
          </a:xfrm>
          <a:prstGeom prst="rect">
            <a:avLst/>
          </a:prstGeom>
          <a:noFill/>
        </p:spPr>
        <p:txBody>
          <a:bodyPr wrap="square" rtlCol="0">
            <a:spAutoFit/>
          </a:bodyPr>
          <a:lstStyle/>
          <a:p>
            <a:r>
              <a:rPr kumimoji="1" lang="en-US" altLang="ja-JP" sz="1100" dirty="0"/>
              <a:t>※</a:t>
            </a:r>
            <a:r>
              <a:rPr lang="ja-JP" altLang="en-US" sz="1100" dirty="0"/>
              <a:t>２：保健医療協議会において、知事権限の行使について、医療審議会で審議が必要と判断された場合。</a:t>
            </a:r>
            <a:endParaRPr lang="en-US" altLang="ja-JP" sz="1100" dirty="0"/>
          </a:p>
        </p:txBody>
      </p:sp>
      <p:sp>
        <p:nvSpPr>
          <p:cNvPr id="49" name="テキスト ボックス 48"/>
          <p:cNvSpPr txBox="1"/>
          <p:nvPr/>
        </p:nvSpPr>
        <p:spPr>
          <a:xfrm>
            <a:off x="7268770" y="3305744"/>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0" name="テキスト ボックス 49"/>
          <p:cNvSpPr txBox="1"/>
          <p:nvPr/>
        </p:nvSpPr>
        <p:spPr>
          <a:xfrm>
            <a:off x="7259923" y="4784840"/>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1" name="テキスト ボックス 50"/>
          <p:cNvSpPr txBox="1"/>
          <p:nvPr/>
        </p:nvSpPr>
        <p:spPr>
          <a:xfrm>
            <a:off x="5535856" y="3577715"/>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52" name="テキスト ボックス 51"/>
          <p:cNvSpPr txBox="1"/>
          <p:nvPr/>
        </p:nvSpPr>
        <p:spPr>
          <a:xfrm>
            <a:off x="5535856" y="4958105"/>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25" name="屈折矢印 24"/>
          <p:cNvSpPr/>
          <p:nvPr/>
        </p:nvSpPr>
        <p:spPr>
          <a:xfrm rot="16200000" flipH="1">
            <a:off x="6516575" y="4285134"/>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4"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(6)</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地域医療構想関係会議の概要②</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461228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291606460"/>
              </p:ext>
            </p:extLst>
          </p:nvPr>
        </p:nvGraphicFramePr>
        <p:xfrm>
          <a:off x="154708" y="472440"/>
          <a:ext cx="8961834" cy="6385560"/>
        </p:xfrm>
        <a:graphic>
          <a:graphicData uri="http://schemas.openxmlformats.org/drawingml/2006/table">
            <a:tbl>
              <a:tblPr firstRow="1" bandRow="1">
                <a:tableStyleId>{5C22544A-7EE6-4342-B048-85BDC9FD1C3A}</a:tableStyleId>
              </a:tblPr>
              <a:tblGrid>
                <a:gridCol w="353755">
                  <a:extLst>
                    <a:ext uri="{9D8B030D-6E8A-4147-A177-3AD203B41FA5}">
                      <a16:colId xmlns:a16="http://schemas.microsoft.com/office/drawing/2014/main" val="20000"/>
                    </a:ext>
                  </a:extLst>
                </a:gridCol>
                <a:gridCol w="509106">
                  <a:extLst>
                    <a:ext uri="{9D8B030D-6E8A-4147-A177-3AD203B41FA5}">
                      <a16:colId xmlns:a16="http://schemas.microsoft.com/office/drawing/2014/main" val="20001"/>
                    </a:ext>
                  </a:extLst>
                </a:gridCol>
                <a:gridCol w="1733010">
                  <a:extLst>
                    <a:ext uri="{9D8B030D-6E8A-4147-A177-3AD203B41FA5}">
                      <a16:colId xmlns:a16="http://schemas.microsoft.com/office/drawing/2014/main" val="20002"/>
                    </a:ext>
                  </a:extLst>
                </a:gridCol>
                <a:gridCol w="1660801">
                  <a:extLst>
                    <a:ext uri="{9D8B030D-6E8A-4147-A177-3AD203B41FA5}">
                      <a16:colId xmlns:a16="http://schemas.microsoft.com/office/drawing/2014/main" val="20003"/>
                    </a:ext>
                  </a:extLst>
                </a:gridCol>
                <a:gridCol w="1588593">
                  <a:extLst>
                    <a:ext uri="{9D8B030D-6E8A-4147-A177-3AD203B41FA5}">
                      <a16:colId xmlns:a16="http://schemas.microsoft.com/office/drawing/2014/main" val="20004"/>
                    </a:ext>
                  </a:extLst>
                </a:gridCol>
                <a:gridCol w="1558873">
                  <a:extLst>
                    <a:ext uri="{9D8B030D-6E8A-4147-A177-3AD203B41FA5}">
                      <a16:colId xmlns:a16="http://schemas.microsoft.com/office/drawing/2014/main" val="20005"/>
                    </a:ext>
                  </a:extLst>
                </a:gridCol>
                <a:gridCol w="1557696">
                  <a:extLst>
                    <a:ext uri="{9D8B030D-6E8A-4147-A177-3AD203B41FA5}">
                      <a16:colId xmlns:a16="http://schemas.microsoft.com/office/drawing/2014/main" val="20006"/>
                    </a:ext>
                  </a:extLst>
                </a:gridCol>
              </a:tblGrid>
              <a:tr h="399887">
                <a:tc rowSpan="2">
                  <a:txBody>
                    <a:bodyPr/>
                    <a:lstStyle/>
                    <a:p>
                      <a:pPr algn="ct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kumimoji="1" lang="ja-JP" altLang="en-US" sz="9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050" dirty="0">
                          <a:solidFill>
                            <a:schemeClr val="bg1"/>
                          </a:solidFill>
                        </a:rPr>
                        <a:t>①医療・病床</a:t>
                      </a:r>
                      <a:endParaRPr lang="en-US" altLang="ja-JP" sz="1050" dirty="0">
                        <a:solidFill>
                          <a:schemeClr val="bg1"/>
                        </a:solidFill>
                      </a:endParaRPr>
                    </a:p>
                    <a:p>
                      <a:pPr algn="ctr"/>
                      <a:r>
                        <a:rPr lang="ja-JP" altLang="en-US" sz="1050" dirty="0">
                          <a:solidFill>
                            <a:schemeClr val="bg1"/>
                          </a:solidFill>
                        </a:rPr>
                        <a:t>懇話会（部会）</a:t>
                      </a:r>
                      <a:endParaRPr lang="en-US" altLang="ja-JP" sz="105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1" dirty="0">
                          <a:solidFill>
                            <a:schemeClr val="bg1"/>
                          </a:solidFill>
                          <a:effectLst/>
                        </a:rPr>
                        <a:t>②病院連絡会</a:t>
                      </a:r>
                      <a:endParaRPr kumimoji="1" lang="en-US" altLang="ja-JP" sz="1050" b="1" dirty="0">
                        <a:solidFill>
                          <a:schemeClr val="bg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effectLst/>
                        </a:rPr>
                        <a:t>③病院連絡会</a:t>
                      </a:r>
                      <a:endParaRPr kumimoji="1" lang="en-US" altLang="ja-JP" sz="105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bg1"/>
                          </a:solidFill>
                        </a:rPr>
                        <a:t>④医療・病床</a:t>
                      </a:r>
                      <a:endParaRPr lang="en-US" altLang="ja-JP" sz="1050" dirty="0">
                        <a:solidFill>
                          <a:schemeClr val="bg1"/>
                        </a:solidFill>
                      </a:endParaRPr>
                    </a:p>
                    <a:p>
                      <a:pPr algn="ctr"/>
                      <a:r>
                        <a:rPr lang="ja-JP" altLang="en-US" sz="1050" dirty="0">
                          <a:solidFill>
                            <a:schemeClr val="bg1"/>
                          </a:solidFill>
                        </a:rPr>
                        <a:t>懇話会（部会）</a:t>
                      </a:r>
                      <a:endParaRPr lang="en-US" altLang="ja-JP" sz="105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zh-TW" altLang="en-US" sz="1050" b="1" dirty="0">
                          <a:effectLst/>
                          <a:latin typeface="ＭＳ Ｐゴシック" panose="020B0600070205080204" pitchFamily="50" charset="-128"/>
                          <a:ea typeface="ＭＳ Ｐゴシック" panose="020B0600070205080204" pitchFamily="50" charset="-128"/>
                        </a:rPr>
                        <a:t>⑤保健医療協議会</a:t>
                      </a:r>
                    </a:p>
                    <a:p>
                      <a:pPr algn="ctr"/>
                      <a:r>
                        <a:rPr kumimoji="1" lang="zh-TW" altLang="en-US" sz="1000" b="1" dirty="0">
                          <a:effectLst/>
                          <a:latin typeface="ＭＳ Ｐゴシック" panose="020B0600070205080204" pitchFamily="50" charset="-128"/>
                          <a:ea typeface="ＭＳ Ｐゴシック" panose="020B0600070205080204" pitchFamily="50" charset="-128"/>
                        </a:rPr>
                        <a:t>（地域医療</a:t>
                      </a:r>
                      <a:r>
                        <a:rPr kumimoji="1" lang="ja-JP" altLang="en-US" sz="1000" b="1" dirty="0">
                          <a:effectLst/>
                          <a:latin typeface="ＭＳ Ｐゴシック" panose="020B0600070205080204" pitchFamily="50" charset="-128"/>
                          <a:ea typeface="ＭＳ Ｐゴシック" panose="020B0600070205080204" pitchFamily="50" charset="-128"/>
                        </a:rPr>
                        <a:t>構想</a:t>
                      </a:r>
                      <a:r>
                        <a:rPr kumimoji="1" lang="zh-TW" altLang="en-US" sz="1000" b="1" dirty="0">
                          <a:effectLst/>
                          <a:latin typeface="ＭＳ Ｐゴシック" panose="020B0600070205080204" pitchFamily="50" charset="-128"/>
                          <a:ea typeface="ＭＳ Ｐゴシック" panose="020B0600070205080204" pitchFamily="50" charset="-128"/>
                        </a:rPr>
                        <a:t>調整会議）</a:t>
                      </a:r>
                      <a:endParaRPr kumimoji="1" lang="ja-JP" altLang="en-US" sz="1000" b="1" dirty="0">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4584">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000" b="0" dirty="0">
                          <a:solidFill>
                            <a:schemeClr val="tx1"/>
                          </a:solidFill>
                          <a:latin typeface="+mn-ea"/>
                          <a:ea typeface="+mn-ea"/>
                        </a:rPr>
                        <a:t>8</a:t>
                      </a:r>
                      <a:r>
                        <a:rPr lang="ja-JP" altLang="en-US" sz="1000" b="0" dirty="0">
                          <a:solidFill>
                            <a:schemeClr val="tx1"/>
                          </a:solidFill>
                          <a:latin typeface="+mn-ea"/>
                          <a:ea typeface="+mn-ea"/>
                        </a:rPr>
                        <a:t>月</a:t>
                      </a:r>
                      <a:endParaRPr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b="0" dirty="0">
                          <a:solidFill>
                            <a:schemeClr val="tx1"/>
                          </a:solidFill>
                          <a:latin typeface="+mn-ea"/>
                          <a:ea typeface="+mn-ea"/>
                        </a:rPr>
                        <a:t>8</a:t>
                      </a:r>
                      <a:r>
                        <a:rPr lang="ja-JP" altLang="en-US" sz="1000" b="0" dirty="0">
                          <a:solidFill>
                            <a:schemeClr val="tx1"/>
                          </a:solidFill>
                          <a:latin typeface="+mn-ea"/>
                          <a:ea typeface="+mn-ea"/>
                        </a:rPr>
                        <a:t>月</a:t>
                      </a:r>
                      <a:endParaRPr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effectLst/>
                          <a:latin typeface="+mn-ea"/>
                          <a:ea typeface="+mn-ea"/>
                        </a:rPr>
                        <a:t>11</a:t>
                      </a:r>
                      <a:r>
                        <a:rPr kumimoji="1" lang="ja-JP" altLang="en-US" sz="1000" b="0" dirty="0" smtClean="0">
                          <a:solidFill>
                            <a:schemeClr val="tx1"/>
                          </a:solidFill>
                          <a:effectLst/>
                          <a:latin typeface="+mn-ea"/>
                          <a:ea typeface="+mn-ea"/>
                        </a:rPr>
                        <a:t>月から</a:t>
                      </a:r>
                      <a:endParaRPr kumimoji="1" lang="en-US" altLang="ja-JP" sz="10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0" dirty="0" smtClean="0">
                          <a:solidFill>
                            <a:schemeClr val="tx1"/>
                          </a:solidFill>
                          <a:latin typeface="+mn-ea"/>
                          <a:ea typeface="+mn-ea"/>
                        </a:rPr>
                        <a:t>12</a:t>
                      </a:r>
                      <a:r>
                        <a:rPr kumimoji="1" lang="ja-JP" altLang="en-US" sz="1000" b="0" dirty="0" smtClean="0">
                          <a:solidFill>
                            <a:schemeClr val="tx1"/>
                          </a:solidFill>
                          <a:latin typeface="+mn-ea"/>
                          <a:ea typeface="+mn-ea"/>
                        </a:rPr>
                        <a:t>月から</a:t>
                      </a:r>
                      <a:endParaRPr kumimoji="1"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0" dirty="0" smtClean="0">
                          <a:solidFill>
                            <a:schemeClr val="tx1"/>
                          </a:solidFill>
                          <a:effectLst/>
                          <a:latin typeface="+mn-ea"/>
                          <a:ea typeface="+mn-ea"/>
                        </a:rPr>
                        <a:t>1</a:t>
                      </a:r>
                      <a:r>
                        <a:rPr kumimoji="1" lang="ja-JP" altLang="en-US" sz="1000" b="0" dirty="0" smtClean="0">
                          <a:solidFill>
                            <a:schemeClr val="tx1"/>
                          </a:solidFill>
                          <a:effectLst/>
                          <a:latin typeface="+mn-ea"/>
                          <a:ea typeface="+mn-ea"/>
                        </a:rPr>
                        <a:t>月から</a:t>
                      </a:r>
                      <a:endParaRPr kumimoji="1" lang="ja-JP" altLang="en-US" sz="10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35841">
                <a:tc rowSpan="3">
                  <a:txBody>
                    <a:bodyPr/>
                    <a:lstStyle/>
                    <a:p>
                      <a:pPr algn="ctr"/>
                      <a:r>
                        <a:rPr kumimoji="1" lang="ja-JP" altLang="en-US" sz="1000" b="0" dirty="0"/>
                        <a:t>地域医療構想</a:t>
                      </a:r>
                      <a:endParaRPr kumimoji="1" lang="en-US" altLang="ja-JP" sz="10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t>主な議題</a:t>
                      </a:r>
                      <a:endParaRPr kumimoji="1" lang="en-US" altLang="ja-JP" sz="100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〇医療提供体制と</a:t>
                      </a:r>
                      <a:endParaRPr kumimoji="1" lang="en-US" altLang="ja-JP" sz="1000" dirty="0">
                        <a:latin typeface="+mj-ea"/>
                        <a:ea typeface="+mj-ea"/>
                      </a:endParaRPr>
                    </a:p>
                    <a:p>
                      <a:r>
                        <a:rPr kumimoji="1" lang="ja-JP" altLang="en-US" sz="1000" dirty="0">
                          <a:latin typeface="+mj-ea"/>
                          <a:ea typeface="+mj-ea"/>
                        </a:rPr>
                        <a:t>　診療実績等の確認 </a:t>
                      </a:r>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○地域医療構想の進捗状況　</a:t>
                      </a:r>
                      <a:endParaRPr kumimoji="1" lang="en-US" altLang="ja-JP" sz="1000" dirty="0">
                        <a:latin typeface="+mj-ea"/>
                        <a:ea typeface="+mj-ea"/>
                      </a:endParaRPr>
                    </a:p>
                    <a:p>
                      <a:r>
                        <a:rPr kumimoji="1" lang="ja-JP" altLang="en-US" sz="1000" dirty="0">
                          <a:latin typeface="+mj-ea"/>
                          <a:ea typeface="+mj-ea"/>
                        </a:rPr>
                        <a:t>　の確認</a:t>
                      </a: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r>
                        <a:rPr kumimoji="1" lang="ja-JP" altLang="en-US" sz="1000" dirty="0">
                          <a:latin typeface="+mj-ea"/>
                          <a:ea typeface="+mj-ea"/>
                        </a:rPr>
                        <a:t>二次医療圏の現状・課題の共有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〇医療提供体制と</a:t>
                      </a:r>
                      <a:endParaRPr kumimoji="1" lang="en-US" altLang="ja-JP" sz="1000" dirty="0">
                        <a:latin typeface="+mj-ea"/>
                        <a:ea typeface="+mj-ea"/>
                      </a:endParaRPr>
                    </a:p>
                    <a:p>
                      <a:r>
                        <a:rPr kumimoji="1" lang="ja-JP" altLang="en-US" sz="1000" dirty="0">
                          <a:latin typeface="+mj-ea"/>
                          <a:ea typeface="+mj-ea"/>
                        </a:rPr>
                        <a:t>　診療実績等の確認 </a:t>
                      </a:r>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a:t>
                      </a:r>
                      <a:r>
                        <a:rPr kumimoji="1" lang="ja-JP" altLang="en-US" sz="1000" kern="1200" dirty="0">
                          <a:solidFill>
                            <a:schemeClr val="dk1"/>
                          </a:solidFill>
                          <a:latin typeface="+mj-ea"/>
                          <a:ea typeface="+mn-ea"/>
                          <a:cs typeface="+mn-cs"/>
                        </a:rPr>
                        <a:t>地域医療構想の進捗</a:t>
                      </a:r>
                      <a:endParaRPr kumimoji="1" lang="en-US" altLang="ja-JP" sz="1000" kern="1200" dirty="0">
                        <a:solidFill>
                          <a:schemeClr val="dk1"/>
                        </a:solidFill>
                        <a:latin typeface="+mj-ea"/>
                        <a:ea typeface="+mn-ea"/>
                        <a:cs typeface="+mn-cs"/>
                      </a:endParaRPr>
                    </a:p>
                    <a:p>
                      <a:r>
                        <a:rPr kumimoji="1" lang="ja-JP" altLang="en-US" sz="1000" kern="1200" dirty="0">
                          <a:solidFill>
                            <a:schemeClr val="dk1"/>
                          </a:solidFill>
                          <a:latin typeface="+mj-ea"/>
                          <a:ea typeface="+mn-ea"/>
                          <a:cs typeface="+mn-cs"/>
                        </a:rPr>
                        <a:t>　状況の確認</a:t>
                      </a:r>
                      <a:endParaRPr kumimoji="1" lang="en-US" altLang="ja-JP" sz="1000" dirty="0">
                        <a:latin typeface="+mj-ea"/>
                        <a:ea typeface="+mj-ea"/>
                      </a:endParaRPr>
                    </a:p>
                    <a:p>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〇第２回連絡会の進め方に　</a:t>
                      </a:r>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　ついて</a:t>
                      </a:r>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r>
                        <a:rPr kumimoji="1" lang="ja-JP" altLang="en-US" sz="1000" dirty="0">
                          <a:latin typeface="+mj-ea"/>
                          <a:ea typeface="+mj-ea"/>
                        </a:rPr>
                        <a:t>・二次医療圏の現状・課題の共有</a:t>
                      </a:r>
                    </a:p>
                    <a:p>
                      <a:r>
                        <a:rPr kumimoji="1" lang="ja-JP" altLang="en-US" sz="1000" dirty="0">
                          <a:latin typeface="+mj-ea"/>
                          <a:ea typeface="+mj-ea"/>
                        </a:rPr>
                        <a:t>・第２回病院連絡会の進め方・目的についての理解</a:t>
                      </a:r>
                      <a:endParaRPr kumimoji="1" lang="en-US" altLang="ja-JP" sz="10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j-ea"/>
                          <a:ea typeface="+mj-ea"/>
                        </a:rPr>
                        <a:t>〇</a:t>
                      </a:r>
                      <a:r>
                        <a:rPr kumimoji="1" lang="en-US" altLang="ja-JP" sz="1000" dirty="0">
                          <a:solidFill>
                            <a:schemeClr val="tx1"/>
                          </a:solidFill>
                          <a:latin typeface="+mj-ea"/>
                          <a:ea typeface="+mj-ea"/>
                        </a:rPr>
                        <a:t>2025</a:t>
                      </a:r>
                      <a:r>
                        <a:rPr kumimoji="1" lang="ja-JP" altLang="en-US" sz="1000" dirty="0">
                          <a:solidFill>
                            <a:schemeClr val="tx1"/>
                          </a:solidFill>
                          <a:latin typeface="+mj-ea"/>
                          <a:ea typeface="+mj-ea"/>
                        </a:rPr>
                        <a:t>年に向けた各病院の方向性について</a:t>
                      </a:r>
                      <a:r>
                        <a:rPr kumimoji="1" lang="ja-JP" altLang="en-US" sz="1000" kern="1200" dirty="0">
                          <a:solidFill>
                            <a:schemeClr val="tx1"/>
                          </a:solidFill>
                          <a:latin typeface="+mj-ea"/>
                          <a:ea typeface="+mn-ea"/>
                          <a:cs typeface="+mn-cs"/>
                        </a:rPr>
                        <a:t>（「公立・公的病院の今後のあり方」含む）</a:t>
                      </a:r>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r>
                        <a:rPr kumimoji="1" lang="ja-JP" altLang="en-US" sz="1000" dirty="0">
                          <a:solidFill>
                            <a:schemeClr val="tx1"/>
                          </a:solidFill>
                          <a:latin typeface="+mj-ea"/>
                          <a:ea typeface="+mj-ea"/>
                        </a:rPr>
                        <a:t>○医療提供体制の課題に向けた検討</a:t>
                      </a:r>
                      <a:endParaRPr kumimoji="1" lang="en-US" altLang="ja-JP" sz="1000" dirty="0">
                        <a:solidFill>
                          <a:schemeClr val="tx1"/>
                        </a:solidFill>
                        <a:latin typeface="+mj-ea"/>
                        <a:ea typeface="+mj-ea"/>
                      </a:endParaRPr>
                    </a:p>
                    <a:p>
                      <a:r>
                        <a:rPr kumimoji="1" lang="ja-JP" altLang="en-US" sz="1000" u="none" dirty="0">
                          <a:solidFill>
                            <a:schemeClr val="tx1"/>
                          </a:solidFill>
                          <a:latin typeface="+mj-ea"/>
                          <a:ea typeface="+mj-ea"/>
                        </a:rPr>
                        <a:t>〇医師確保計画策定の検討状況の共有</a:t>
                      </a:r>
                      <a:endParaRPr kumimoji="1" lang="en-US" altLang="ja-JP" sz="1000" u="none" dirty="0">
                        <a:solidFill>
                          <a:schemeClr val="tx1"/>
                        </a:solidFill>
                        <a:latin typeface="+mj-ea"/>
                        <a:ea typeface="+mj-ea"/>
                      </a:endParaRPr>
                    </a:p>
                    <a:p>
                      <a:endParaRPr kumimoji="1" lang="en-US" altLang="ja-JP" sz="1000" dirty="0">
                        <a:solidFill>
                          <a:schemeClr val="tx1"/>
                        </a:solidFill>
                        <a:latin typeface="+mj-ea"/>
                        <a:ea typeface="+mj-ea"/>
                      </a:endParaRPr>
                    </a:p>
                    <a:p>
                      <a:r>
                        <a:rPr kumimoji="1" lang="en-US" altLang="ja-JP" sz="1000" dirty="0">
                          <a:solidFill>
                            <a:schemeClr val="tx1"/>
                          </a:solidFill>
                          <a:latin typeface="+mj-ea"/>
                          <a:ea typeface="+mj-ea"/>
                        </a:rPr>
                        <a:t>【</a:t>
                      </a:r>
                      <a:r>
                        <a:rPr kumimoji="1" lang="ja-JP" altLang="en-US" sz="1000" dirty="0">
                          <a:solidFill>
                            <a:schemeClr val="tx1"/>
                          </a:solidFill>
                          <a:latin typeface="+mj-ea"/>
                          <a:ea typeface="+mj-ea"/>
                        </a:rPr>
                        <a:t>趣旨</a:t>
                      </a:r>
                      <a:r>
                        <a:rPr kumimoji="1" lang="en-US" altLang="ja-JP" sz="1000" dirty="0">
                          <a:solidFill>
                            <a:schemeClr val="tx1"/>
                          </a:solidFill>
                          <a:latin typeface="+mj-ea"/>
                          <a:ea typeface="+mj-ea"/>
                        </a:rPr>
                        <a:t>】</a:t>
                      </a:r>
                    </a:p>
                    <a:p>
                      <a:r>
                        <a:rPr kumimoji="1" lang="ja-JP" altLang="en-US" sz="1000" dirty="0">
                          <a:solidFill>
                            <a:schemeClr val="tx1"/>
                          </a:solidFill>
                          <a:latin typeface="+mj-ea"/>
                          <a:ea typeface="+mj-ea"/>
                        </a:rPr>
                        <a:t>・</a:t>
                      </a:r>
                      <a:r>
                        <a:rPr kumimoji="1" lang="en-US" altLang="ja-JP" sz="1000" dirty="0">
                          <a:solidFill>
                            <a:schemeClr val="tx1"/>
                          </a:solidFill>
                          <a:latin typeface="+mj-ea"/>
                          <a:ea typeface="+mj-ea"/>
                        </a:rPr>
                        <a:t>2025</a:t>
                      </a:r>
                      <a:r>
                        <a:rPr kumimoji="1" lang="ja-JP" altLang="en-US" sz="1000" dirty="0">
                          <a:solidFill>
                            <a:schemeClr val="tx1"/>
                          </a:solidFill>
                          <a:latin typeface="+mj-ea"/>
                          <a:ea typeface="+mj-ea"/>
                        </a:rPr>
                        <a:t>年に向けた各病院の方向性の共有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〇</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年に向けた各病院の方向性について（「公立・公的病院の今後のあり方」含む）</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○医療提供体制の課題に向けた検討</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kern="1200" dirty="0">
                          <a:solidFill>
                            <a:schemeClr val="tx1"/>
                          </a:solidFill>
                          <a:latin typeface="+mj-ea"/>
                          <a:ea typeface="+mn-ea"/>
                          <a:cs typeface="+mn-cs"/>
                        </a:rPr>
                        <a:t>〇医師確保計画策定の検討状況の共有</a:t>
                      </a:r>
                      <a:endParaRPr kumimoji="1" lang="en-US" altLang="ja-JP" sz="1000" u="none" kern="1200" dirty="0">
                        <a:solidFill>
                          <a:schemeClr val="tx1"/>
                        </a:solidFill>
                        <a:latin typeface="+mj-ea"/>
                        <a:ea typeface="+mn-ea"/>
                        <a:cs typeface="+mn-cs"/>
                      </a:endParaRPr>
                    </a:p>
                    <a:p>
                      <a:endParaRPr kumimoji="1" lang="en-US" altLang="ja-JP" sz="1000" dirty="0">
                        <a:solidFill>
                          <a:schemeClr val="tx1"/>
                        </a:solidFill>
                        <a:latin typeface="+mj-ea"/>
                        <a:ea typeface="+mj-ea"/>
                      </a:endParaRPr>
                    </a:p>
                    <a:p>
                      <a:r>
                        <a:rPr kumimoji="1" lang="en-US" altLang="ja-JP" sz="1000" dirty="0">
                          <a:solidFill>
                            <a:schemeClr val="tx1"/>
                          </a:solidFill>
                          <a:latin typeface="+mj-ea"/>
                          <a:ea typeface="+mj-ea"/>
                        </a:rPr>
                        <a:t>【</a:t>
                      </a:r>
                      <a:r>
                        <a:rPr kumimoji="1" lang="ja-JP" altLang="en-US" sz="1000" dirty="0">
                          <a:solidFill>
                            <a:schemeClr val="tx1"/>
                          </a:solidFill>
                          <a:latin typeface="+mj-ea"/>
                          <a:ea typeface="+mj-ea"/>
                        </a:rPr>
                        <a:t>趣旨</a:t>
                      </a:r>
                      <a:r>
                        <a:rPr kumimoji="1" lang="en-US" altLang="ja-JP" sz="1000" dirty="0">
                          <a:solidFill>
                            <a:schemeClr val="tx1"/>
                          </a:solidFill>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j-ea"/>
                          <a:ea typeface="+mj-ea"/>
                        </a:rPr>
                        <a:t>・</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年に向けた各病院の方向性の共有</a:t>
                      </a:r>
                    </a:p>
                    <a:p>
                      <a:r>
                        <a:rPr kumimoji="1" lang="ja-JP" altLang="en-US" sz="1000" u="sng" dirty="0" smtClean="0">
                          <a:solidFill>
                            <a:schemeClr val="tx1"/>
                          </a:solidFill>
                          <a:latin typeface="+mj-ea"/>
                          <a:ea typeface="+mj-ea"/>
                        </a:rPr>
                        <a:t>・過剰</a:t>
                      </a:r>
                      <a:r>
                        <a:rPr kumimoji="1" lang="ja-JP" altLang="en-US" sz="1000" u="sng" dirty="0">
                          <a:solidFill>
                            <a:schemeClr val="tx1"/>
                          </a:solidFill>
                          <a:latin typeface="+mj-ea"/>
                          <a:ea typeface="+mj-ea"/>
                        </a:rPr>
                        <a:t>な病床への転換・非稼働病床への対応について検討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〇</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年に向けた各病院の方向性について（「公立・公的病院の今後のあり方」含む）</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○医療提供体制の課題に向けた検討</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kern="1200" dirty="0">
                          <a:solidFill>
                            <a:schemeClr val="tx1"/>
                          </a:solidFill>
                          <a:latin typeface="+mj-ea"/>
                          <a:ea typeface="+mn-ea"/>
                          <a:cs typeface="+mn-cs"/>
                        </a:rPr>
                        <a:t>〇医師確保計画策定の検討状況の共有</a:t>
                      </a:r>
                      <a:endParaRPr kumimoji="1" lang="en-US" altLang="ja-JP" sz="1000" u="none"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j-ea"/>
                        <a:ea typeface="+mj-ea"/>
                      </a:endParaRPr>
                    </a:p>
                    <a:p>
                      <a:r>
                        <a:rPr kumimoji="1" lang="en-US" altLang="ja-JP" sz="1000" dirty="0">
                          <a:solidFill>
                            <a:schemeClr val="tx1"/>
                          </a:solidFill>
                          <a:latin typeface="+mj-ea"/>
                          <a:ea typeface="+mj-ea"/>
                        </a:rPr>
                        <a:t>【</a:t>
                      </a:r>
                      <a:r>
                        <a:rPr kumimoji="1" lang="ja-JP" altLang="en-US" sz="1000" dirty="0">
                          <a:solidFill>
                            <a:schemeClr val="tx1"/>
                          </a:solidFill>
                          <a:latin typeface="+mj-ea"/>
                          <a:ea typeface="+mj-ea"/>
                        </a:rPr>
                        <a:t>趣旨</a:t>
                      </a:r>
                      <a:r>
                        <a:rPr kumimoji="1" lang="en-US" altLang="ja-JP" sz="1000" dirty="0">
                          <a:solidFill>
                            <a:schemeClr val="tx1"/>
                          </a:solidFill>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j-ea"/>
                          <a:ea typeface="+mj-ea"/>
                        </a:rPr>
                        <a:t>・</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年に向けた各病院の方向性の共有</a:t>
                      </a:r>
                    </a:p>
                    <a:p>
                      <a:r>
                        <a:rPr kumimoji="1" lang="ja-JP" altLang="en-US" sz="1000" u="sng" kern="1200" dirty="0" smtClean="0">
                          <a:solidFill>
                            <a:schemeClr val="tx1"/>
                          </a:solidFill>
                          <a:latin typeface="+mj-ea"/>
                          <a:ea typeface="+mn-ea"/>
                          <a:cs typeface="+mn-cs"/>
                        </a:rPr>
                        <a:t>・過剰</a:t>
                      </a:r>
                      <a:r>
                        <a:rPr kumimoji="1" lang="ja-JP" altLang="en-US" sz="1000" u="sng" kern="1200" dirty="0">
                          <a:solidFill>
                            <a:schemeClr val="tx1"/>
                          </a:solidFill>
                          <a:latin typeface="+mj-ea"/>
                          <a:ea typeface="+mn-ea"/>
                          <a:cs typeface="+mn-cs"/>
                        </a:rPr>
                        <a:t>な病床への転換・非稼働病床への対応について検討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5455">
                <a:tc v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0" dirty="0"/>
                        <a:t>病床転換</a:t>
                      </a:r>
                      <a:endParaRPr kumimoji="1" lang="en-US" altLang="ja-JP" sz="900" b="0" dirty="0"/>
                    </a:p>
                    <a:p>
                      <a:pPr algn="ctr"/>
                      <a:r>
                        <a:rPr kumimoji="1" lang="ja-JP" altLang="en-US" sz="900" b="0" dirty="0"/>
                        <a:t>補助金</a:t>
                      </a:r>
                      <a:endParaRPr kumimoji="1" lang="en-US" altLang="ja-JP" sz="9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kern="1200" dirty="0">
                          <a:solidFill>
                            <a:schemeClr val="dk1"/>
                          </a:solidFill>
                          <a:latin typeface="+mj-ea"/>
                          <a:ea typeface="+mn-ea"/>
                          <a:cs typeface="+mn-cs"/>
                        </a:rPr>
                        <a:t>〇病床転換補助金事業の</a:t>
                      </a:r>
                      <a:endParaRPr kumimoji="1" lang="en-US" altLang="ja-JP" sz="900" kern="1200" dirty="0">
                        <a:solidFill>
                          <a:schemeClr val="dk1"/>
                        </a:solidFill>
                        <a:latin typeface="+mj-ea"/>
                        <a:ea typeface="+mn-ea"/>
                        <a:cs typeface="+mn-cs"/>
                      </a:endParaRPr>
                    </a:p>
                    <a:p>
                      <a:r>
                        <a:rPr kumimoji="1" lang="ja-JP" altLang="en-US" sz="900" kern="1200" dirty="0">
                          <a:solidFill>
                            <a:schemeClr val="dk1"/>
                          </a:solidFill>
                          <a:latin typeface="+mj-ea"/>
                          <a:ea typeface="+mn-ea"/>
                          <a:cs typeface="+mn-cs"/>
                        </a:rPr>
                        <a:t>　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latin typeface="+mj-ea"/>
                          <a:ea typeface="+mj-ea"/>
                        </a:rPr>
                        <a:t>〇病床転換補助金事業の</a:t>
                      </a:r>
                      <a:endParaRPr kumimoji="1" lang="en-US" altLang="ja-JP" sz="900" dirty="0">
                        <a:latin typeface="+mj-ea"/>
                        <a:ea typeface="+mj-ea"/>
                      </a:endParaRPr>
                    </a:p>
                    <a:p>
                      <a:r>
                        <a:rPr kumimoji="1" lang="ja-JP" altLang="en-US" sz="900" dirty="0">
                          <a:latin typeface="+mj-ea"/>
                          <a:ea typeface="+mj-ea"/>
                        </a:rPr>
                        <a:t>　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r"/>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extLst>
                  <a:ext uri="{0D108BD9-81ED-4DB2-BD59-A6C34878D82A}">
                    <a16:rowId xmlns:a16="http://schemas.microsoft.com/office/drawing/2014/main" val="10004"/>
                  </a:ext>
                </a:extLst>
              </a:tr>
              <a:tr h="308912">
                <a:tc v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b="0" dirty="0"/>
                        <a:t>基金</a:t>
                      </a:r>
                      <a:endParaRPr kumimoji="1" lang="en-US" altLang="ja-JP" sz="700" b="0" dirty="0"/>
                    </a:p>
                    <a:p>
                      <a:pPr algn="ctr"/>
                      <a:r>
                        <a:rPr kumimoji="1" lang="ja-JP" altLang="en-US" sz="700" b="0" dirty="0"/>
                        <a:t>ＰＤＣＡ</a:t>
                      </a:r>
                      <a:endParaRPr kumimoji="1" lang="en-US" altLang="ja-JP" sz="7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latin typeface="+mj-ea"/>
                          <a:ea typeface="+mj-ea"/>
                        </a:rPr>
                        <a:t>〇地域医療介護総合確保基金の意見聴収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l"/>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extLst>
                  <a:ext uri="{0D108BD9-81ED-4DB2-BD59-A6C34878D82A}">
                    <a16:rowId xmlns:a16="http://schemas.microsoft.com/office/drawing/2014/main" val="10005"/>
                  </a:ext>
                </a:extLst>
              </a:tr>
              <a:tr h="622047">
                <a:tc gridSpan="2">
                  <a:txBody>
                    <a:bodyPr/>
                    <a:lstStyle/>
                    <a:p>
                      <a:pPr algn="ctr"/>
                      <a:r>
                        <a:rPr kumimoji="1" lang="ja-JP" altLang="en-US" sz="800" b="0" dirty="0"/>
                        <a:t>医療</a:t>
                      </a:r>
                      <a:endParaRPr kumimoji="1" lang="en-US" altLang="ja-JP" sz="800" b="0" dirty="0"/>
                    </a:p>
                    <a:p>
                      <a:pPr algn="ctr"/>
                      <a:r>
                        <a:rPr kumimoji="1" lang="ja-JP" altLang="en-US" sz="800" b="0" dirty="0"/>
                        <a:t>計画</a:t>
                      </a:r>
                      <a:endParaRPr kumimoji="1" lang="en-US" altLang="ja-JP" sz="8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kumimoji="1" lang="ja-JP" altLang="en-US" sz="900" dirty="0">
                          <a:latin typeface="+mj-ea"/>
                          <a:ea typeface="+mj-ea"/>
                        </a:rPr>
                        <a:t>○外来医療計画策定に</a:t>
                      </a:r>
                      <a:endParaRPr kumimoji="1" lang="en-US" altLang="ja-JP" sz="900" dirty="0">
                        <a:latin typeface="+mj-ea"/>
                        <a:ea typeface="+mj-ea"/>
                      </a:endParaRPr>
                    </a:p>
                    <a:p>
                      <a:r>
                        <a:rPr kumimoji="1" lang="ja-JP" altLang="en-US" sz="900" dirty="0">
                          <a:latin typeface="+mj-ea"/>
                          <a:ea typeface="+mj-ea"/>
                        </a:rPr>
                        <a:t>　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〇医療計画における圏域　</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での取組の進捗管理</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○外来医療計画（案）</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〇医療計画における圏域での取組の進捗管理</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○外来医療計画（案）</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角丸四角形 1"/>
          <p:cNvSpPr/>
          <p:nvPr/>
        </p:nvSpPr>
        <p:spPr>
          <a:xfrm>
            <a:off x="4435313" y="1811182"/>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3" name="スライド番号プレースホルダー 2"/>
          <p:cNvSpPr>
            <a:spLocks noGrp="1"/>
          </p:cNvSpPr>
          <p:nvPr>
            <p:ph type="sldNum" sz="quarter" idx="12"/>
          </p:nvPr>
        </p:nvSpPr>
        <p:spPr>
          <a:xfrm>
            <a:off x="6976827" y="6498139"/>
            <a:ext cx="2133600" cy="365125"/>
          </a:xfrm>
        </p:spPr>
        <p:txBody>
          <a:bodyPr/>
          <a:lstStyle/>
          <a:p>
            <a:fld id="{A9848611-8FAA-4BFC-BAAD-33CAF1A3E273}" type="slidenum">
              <a:rPr kumimoji="1" lang="ja-JP" altLang="en-US" sz="1800" smtClean="0">
                <a:solidFill>
                  <a:schemeClr val="tx1"/>
                </a:solidFill>
              </a:rPr>
              <a:t>22</a:t>
            </a:fld>
            <a:endParaRPr kumimoji="1" lang="ja-JP" altLang="en-US" sz="1800" dirty="0">
              <a:solidFill>
                <a:schemeClr val="tx1"/>
              </a:solidFill>
            </a:endParaRPr>
          </a:p>
        </p:txBody>
      </p:sp>
      <p:sp>
        <p:nvSpPr>
          <p:cNvPr id="9" name="角丸四角形 8"/>
          <p:cNvSpPr/>
          <p:nvPr/>
        </p:nvSpPr>
        <p:spPr>
          <a:xfrm>
            <a:off x="4400339" y="3274107"/>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〇非稼働病床への対応</a:t>
            </a:r>
            <a:endParaRPr lang="en-US" altLang="ja-JP" sz="900" dirty="0"/>
          </a:p>
          <a:p>
            <a:r>
              <a:rPr lang="ja-JP" altLang="en-US" sz="900" dirty="0"/>
              <a:t>　について</a:t>
            </a:r>
            <a:endParaRPr lang="en-US" altLang="ja-JP" sz="900" dirty="0"/>
          </a:p>
        </p:txBody>
      </p:sp>
      <p:sp>
        <p:nvSpPr>
          <p:cNvPr id="10" name="角丸四角形 9"/>
          <p:cNvSpPr/>
          <p:nvPr/>
        </p:nvSpPr>
        <p:spPr>
          <a:xfrm>
            <a:off x="6016786" y="1827400"/>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13" name="角丸四角形 12"/>
          <p:cNvSpPr/>
          <p:nvPr/>
        </p:nvSpPr>
        <p:spPr>
          <a:xfrm>
            <a:off x="5993110" y="3262364"/>
            <a:ext cx="1512168" cy="429359"/>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smtClean="0"/>
              <a:t>〇非稼働</a:t>
            </a:r>
            <a:r>
              <a:rPr lang="ja-JP" altLang="en-US" sz="900" dirty="0"/>
              <a:t>病床への</a:t>
            </a:r>
            <a:r>
              <a:rPr lang="ja-JP" altLang="en-US" sz="900" dirty="0" smtClean="0"/>
              <a:t>対応</a:t>
            </a:r>
            <a:endParaRPr lang="en-US" altLang="ja-JP" sz="900" dirty="0" smtClean="0"/>
          </a:p>
          <a:p>
            <a:r>
              <a:rPr lang="ja-JP" altLang="en-US" sz="900" dirty="0" smtClean="0"/>
              <a:t>　について</a:t>
            </a:r>
            <a:endParaRPr lang="en-US" altLang="ja-JP" sz="900" dirty="0"/>
          </a:p>
        </p:txBody>
      </p:sp>
      <p:sp>
        <p:nvSpPr>
          <p:cNvPr id="14" name="角丸四角形 13"/>
          <p:cNvSpPr/>
          <p:nvPr/>
        </p:nvSpPr>
        <p:spPr>
          <a:xfrm>
            <a:off x="7598259" y="1827400"/>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15" name="角丸四角形 14"/>
          <p:cNvSpPr/>
          <p:nvPr/>
        </p:nvSpPr>
        <p:spPr>
          <a:xfrm>
            <a:off x="7605298" y="328859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〇非稼働病床への対応</a:t>
            </a:r>
            <a:endParaRPr lang="en-US" altLang="ja-JP" sz="900" dirty="0"/>
          </a:p>
          <a:p>
            <a:r>
              <a:rPr lang="ja-JP" altLang="en-US" sz="900" dirty="0"/>
              <a:t>　について</a:t>
            </a:r>
            <a:endParaRPr lang="en-US" altLang="ja-JP" sz="900" dirty="0"/>
          </a:p>
        </p:txBody>
      </p:sp>
      <p:sp>
        <p:nvSpPr>
          <p:cNvPr id="16" name="角丸四角形 15"/>
          <p:cNvSpPr/>
          <p:nvPr/>
        </p:nvSpPr>
        <p:spPr>
          <a:xfrm>
            <a:off x="4402621" y="280893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solidFill>
                  <a:schemeClr val="tx1"/>
                </a:solidFill>
              </a:rPr>
              <a:t>〇医師の確保について</a:t>
            </a:r>
            <a:endParaRPr lang="en-US" altLang="ja-JP" sz="900" dirty="0">
              <a:solidFill>
                <a:schemeClr val="tx1"/>
              </a:solidFill>
            </a:endParaRPr>
          </a:p>
        </p:txBody>
      </p:sp>
      <p:sp>
        <p:nvSpPr>
          <p:cNvPr id="17" name="角丸四角形 16"/>
          <p:cNvSpPr/>
          <p:nvPr/>
        </p:nvSpPr>
        <p:spPr>
          <a:xfrm>
            <a:off x="6003497" y="280893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solidFill>
                  <a:schemeClr val="tx1"/>
                </a:solidFill>
              </a:rPr>
              <a:t>〇医師の確保について</a:t>
            </a:r>
            <a:endParaRPr lang="en-US" altLang="ja-JP" sz="900" dirty="0">
              <a:solidFill>
                <a:schemeClr val="tx1"/>
              </a:solidFill>
            </a:endParaRPr>
          </a:p>
        </p:txBody>
      </p:sp>
      <p:sp>
        <p:nvSpPr>
          <p:cNvPr id="18" name="角丸四角形 17"/>
          <p:cNvSpPr/>
          <p:nvPr/>
        </p:nvSpPr>
        <p:spPr>
          <a:xfrm>
            <a:off x="7598259" y="2844748"/>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solidFill>
                  <a:schemeClr val="tx1"/>
                </a:solidFill>
              </a:rPr>
              <a:t>〇医師の確保ついて</a:t>
            </a:r>
            <a:endParaRPr lang="en-US" altLang="ja-JP" sz="900" dirty="0">
              <a:solidFill>
                <a:schemeClr val="tx1"/>
              </a:solidFill>
            </a:endParaRPr>
          </a:p>
        </p:txBody>
      </p:sp>
      <p:sp>
        <p:nvSpPr>
          <p:cNvPr id="19"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47685" y="2195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0" name="タイトル 1">
            <a:extLst>
              <a:ext uri="{FF2B5EF4-FFF2-40B4-BE49-F238E27FC236}">
                <a16:creationId xmlns:a16="http://schemas.microsoft.com/office/drawing/2014/main" id="{30BE5A27-A407-4A14-A9BE-5866682C3C6B}"/>
              </a:ext>
            </a:extLst>
          </p:cNvPr>
          <p:cNvSpPr txBox="1">
            <a:spLocks/>
          </p:cNvSpPr>
          <p:nvPr/>
        </p:nvSpPr>
        <p:spPr>
          <a:xfrm>
            <a:off x="173134" y="-71281"/>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(6)</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地域医療構想関係会議の概要③</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760343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23</a:t>
            </a:fld>
            <a:endParaRPr kumimoji="1" lang="ja-JP" altLang="en-US" sz="1800" dirty="0">
              <a:solidFill>
                <a:schemeClr val="tx1"/>
              </a:solidFill>
            </a:endParaRPr>
          </a:p>
        </p:txBody>
      </p:sp>
      <p:pic>
        <p:nvPicPr>
          <p:cNvPr id="1027" name="Picture 3" descr="D:\HatayamaH\Desktop\キャプチャ.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63" y="476672"/>
            <a:ext cx="8579209" cy="604402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7497545" y="81888"/>
            <a:ext cx="1533241"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0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a:t>
            </a:r>
            <a:endParaRPr lang="en-US" altLang="ja-JP" sz="105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69054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24</a:t>
            </a:fld>
            <a:endParaRPr kumimoji="1" lang="ja-JP" altLang="en-US" sz="1800" dirty="0">
              <a:solidFill>
                <a:schemeClr val="tx1"/>
              </a:solidFill>
            </a:endParaRPr>
          </a:p>
        </p:txBody>
      </p:sp>
      <p:sp>
        <p:nvSpPr>
          <p:cNvPr id="5" name="テキスト ボックス 7"/>
          <p:cNvSpPr txBox="1"/>
          <p:nvPr/>
        </p:nvSpPr>
        <p:spPr>
          <a:xfrm>
            <a:off x="384930" y="1085744"/>
            <a:ext cx="3209697" cy="2108842"/>
          </a:xfrm>
          <a:prstGeom prst="rect">
            <a:avLst/>
          </a:prstGeom>
          <a:solidFill>
            <a:schemeClr val="lt1"/>
          </a:solidFill>
          <a:ln w="6350">
            <a:solidFill>
              <a:prstClr val="black"/>
            </a:solid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lnSpc>
                <a:spcPct val="125000"/>
              </a:lnSpc>
            </a:pPr>
            <a:r>
              <a:rPr lang="en-US" sz="1451"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月以降＜二次医療圏毎＞</a:t>
            </a: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○病院連絡会（全一般病院参加）</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で説明・協議</a:t>
            </a: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厚労省からの協議要請を踏まえ、</a:t>
            </a:r>
            <a:endParaRPr lang="en-US" altLang="ja-JP" sz="1270" kern="100" dirty="0">
              <a:latin typeface="Meiryo UI" panose="020B0604030504040204" pitchFamily="50" charset="-128"/>
              <a:ea typeface="Meiryo UI" panose="020B0604030504040204" pitchFamily="50" charset="-128"/>
              <a:cs typeface="Times New Roman" panose="02020603050405020304" pitchFamily="18" charset="0"/>
            </a:endParaRP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各病院で検討した下記内容を説明の</a:t>
            </a:r>
            <a:endParaRPr lang="en-US" altLang="ja-JP" sz="1270" kern="100" dirty="0">
              <a:latin typeface="Meiryo UI" panose="020B0604030504040204" pitchFamily="50" charset="-128"/>
              <a:ea typeface="Meiryo UI" panose="020B0604030504040204" pitchFamily="50" charset="-128"/>
              <a:cs typeface="Times New Roman" panose="02020603050405020304" pitchFamily="18" charset="0"/>
            </a:endParaRP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上協議。</a:t>
            </a:r>
          </a:p>
          <a:p>
            <a:pPr algn="just">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　　　・</a:t>
            </a:r>
            <a:r>
              <a:rPr lang="en-US" sz="1270"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年の診療機能（５疾病４事業）</a:t>
            </a:r>
          </a:p>
          <a:p>
            <a:pPr algn="just">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　　　・</a:t>
            </a:r>
            <a:r>
              <a:rPr lang="en-US" sz="1270"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年の医療機能</a:t>
            </a:r>
          </a:p>
        </p:txBody>
      </p:sp>
      <p:sp>
        <p:nvSpPr>
          <p:cNvPr id="6" name="テキスト ボックス 7"/>
          <p:cNvSpPr txBox="1"/>
          <p:nvPr/>
        </p:nvSpPr>
        <p:spPr>
          <a:xfrm>
            <a:off x="4005848" y="1098180"/>
            <a:ext cx="2715787" cy="2137954"/>
          </a:xfrm>
          <a:prstGeom prst="rect">
            <a:avLst/>
          </a:prstGeom>
          <a:solidFill>
            <a:schemeClr val="lt1"/>
          </a:solidFill>
          <a:ln w="6350">
            <a:solidFill>
              <a:prstClr val="black"/>
            </a:solid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lnSpc>
                <a:spcPct val="125000"/>
              </a:lnSpc>
            </a:pPr>
            <a:r>
              <a:rPr lang="en-US" altLang="ja-JP" sz="1451" kern="100" dirty="0" smtClean="0">
                <a:latin typeface="Meiryo UI" panose="020B0604030504040204" pitchFamily="50" charset="-128"/>
                <a:ea typeface="Meiryo UI" panose="020B0604030504040204" pitchFamily="50" charset="-128"/>
                <a:cs typeface="Times New Roman" panose="02020603050405020304" pitchFamily="18" charset="0"/>
              </a:rPr>
              <a:t>12</a:t>
            </a:r>
            <a:r>
              <a:rPr lang="ja-JP" altLang="en-US" sz="1451" kern="100" dirty="0" smtClean="0">
                <a:latin typeface="Meiryo UI" panose="020B0604030504040204" pitchFamily="50" charset="-128"/>
                <a:ea typeface="Meiryo UI" panose="020B0604030504040204" pitchFamily="50" charset="-128"/>
                <a:cs typeface="Times New Roman" panose="02020603050405020304" pitchFamily="18" charset="0"/>
              </a:rPr>
              <a:t>月から２月＜</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二次医療圏毎＞</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○地域医療構想調整会議</a:t>
            </a:r>
            <a:r>
              <a:rPr lang="en-US" altLang="ja-JP" sz="145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等</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で連絡会結果報告</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（必要に応じて協議）</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5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地区医師会や市町村、</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病院団体代表等が参加</a:t>
            </a:r>
          </a:p>
        </p:txBody>
      </p:sp>
      <p:sp>
        <p:nvSpPr>
          <p:cNvPr id="8" name="テキスト ボックス 7"/>
          <p:cNvSpPr txBox="1"/>
          <p:nvPr/>
        </p:nvSpPr>
        <p:spPr>
          <a:xfrm>
            <a:off x="8066540" y="727699"/>
            <a:ext cx="1199081" cy="315599"/>
          </a:xfrm>
          <a:prstGeom prst="rect">
            <a:avLst/>
          </a:prstGeom>
          <a:noFill/>
        </p:spPr>
        <p:txBody>
          <a:bodyPr wrap="square" rtlCol="0">
            <a:spAutoFit/>
          </a:bodyPr>
          <a:lstStyle/>
          <a:p>
            <a:r>
              <a:rPr lang="ja-JP" altLang="en-US" sz="1451" dirty="0">
                <a:latin typeface="Meiryo UI" panose="020B0604030504040204" pitchFamily="50" charset="-128"/>
                <a:ea typeface="Meiryo UI" panose="020B0604030504040204" pitchFamily="50" charset="-128"/>
              </a:rPr>
              <a:t>４月頃</a:t>
            </a:r>
          </a:p>
        </p:txBody>
      </p:sp>
      <p:sp>
        <p:nvSpPr>
          <p:cNvPr id="9" name="右矢印 8"/>
          <p:cNvSpPr/>
          <p:nvPr/>
        </p:nvSpPr>
        <p:spPr>
          <a:xfrm>
            <a:off x="3653591" y="1744057"/>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0" name="テキスト ボックス 7"/>
          <p:cNvSpPr txBox="1"/>
          <p:nvPr/>
        </p:nvSpPr>
        <p:spPr>
          <a:xfrm>
            <a:off x="7132856" y="1085745"/>
            <a:ext cx="652951" cy="2150390"/>
          </a:xfrm>
          <a:prstGeom prst="rect">
            <a:avLst/>
          </a:prstGeom>
          <a:solidFill>
            <a:schemeClr val="lt1"/>
          </a:solidFill>
          <a:ln w="6350">
            <a:solidFill>
              <a:prstClr val="black"/>
            </a:solidFill>
          </a:ln>
        </p:spPr>
        <p:txBody>
          <a:bodyPr rot="0" spcFirstLastPara="0" vert="eaVert" wrap="square" lIns="82944" tIns="41472" rIns="82944" bIns="41472" numCol="1" spcCol="0" rtlCol="0" fromWordArt="0" anchor="t" anchorCtr="0" forceAA="0" compatLnSpc="1">
            <a:prstTxWarp prst="textNoShape">
              <a:avLst/>
            </a:prstTxWarp>
            <a:noAutofit/>
          </a:bodyPr>
          <a:lstStyle/>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大阪府医療審議会で　</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調整会議の結果報告　</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7"/>
          <p:cNvSpPr txBox="1"/>
          <p:nvPr/>
        </p:nvSpPr>
        <p:spPr>
          <a:xfrm>
            <a:off x="7184287" y="1135271"/>
            <a:ext cx="833482" cy="188266"/>
          </a:xfrm>
          <a:prstGeom prst="rect">
            <a:avLst/>
          </a:prstGeom>
          <a:noFill/>
          <a:ln w="6350">
            <a:no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３月</a:t>
            </a:r>
          </a:p>
        </p:txBody>
      </p:sp>
      <p:sp>
        <p:nvSpPr>
          <p:cNvPr id="12" name="右矢印 11"/>
          <p:cNvSpPr/>
          <p:nvPr/>
        </p:nvSpPr>
        <p:spPr>
          <a:xfrm>
            <a:off x="6791703" y="1740342"/>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3" name="右矢印 12"/>
          <p:cNvSpPr/>
          <p:nvPr/>
        </p:nvSpPr>
        <p:spPr>
          <a:xfrm>
            <a:off x="7804184" y="1719865"/>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4" name="角丸四角形 13"/>
          <p:cNvSpPr/>
          <p:nvPr/>
        </p:nvSpPr>
        <p:spPr>
          <a:xfrm>
            <a:off x="8183204" y="1047263"/>
            <a:ext cx="609649" cy="23845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r>
              <a:rPr lang="ja-JP" altLang="en-US" sz="1270" dirty="0"/>
              <a:t>厚労省へ</a:t>
            </a:r>
            <a:endParaRPr lang="en-US" altLang="ja-JP" sz="1270" dirty="0"/>
          </a:p>
          <a:p>
            <a:r>
              <a:rPr lang="ja-JP" altLang="en-US" sz="1270" dirty="0"/>
              <a:t>各病院の具体的対応方針</a:t>
            </a:r>
            <a:r>
              <a:rPr lang="ja-JP" altLang="en-US" sz="1270" dirty="0" smtClean="0"/>
              <a:t>報告</a:t>
            </a:r>
            <a:endParaRPr lang="ja-JP" altLang="en-US" sz="1270" dirty="0"/>
          </a:p>
        </p:txBody>
      </p:sp>
      <p:sp>
        <p:nvSpPr>
          <p:cNvPr id="15" name="正方形/長方形 14"/>
          <p:cNvSpPr/>
          <p:nvPr/>
        </p:nvSpPr>
        <p:spPr>
          <a:xfrm>
            <a:off x="588354" y="4102449"/>
            <a:ext cx="8844800" cy="2308324"/>
          </a:xfrm>
          <a:prstGeom prst="rect">
            <a:avLst/>
          </a:prstGeom>
        </p:spPr>
        <p:txBody>
          <a:bodyPr wrap="square">
            <a:spAutoFit/>
          </a:bodyPr>
          <a:lstStyle/>
          <a:p>
            <a:pPr>
              <a:lnSpc>
                <a:spcPct val="150000"/>
              </a:lnSpc>
            </a:pPr>
            <a:r>
              <a:rPr lang="ja-JP" altLang="en-US" sz="1600" dirty="0" smtClean="0">
                <a:latin typeface="Meiryo UI" panose="020B0604030504040204" pitchFamily="50" charset="-128"/>
                <a:ea typeface="Meiryo UI" panose="020B0604030504040204" pitchFamily="50" charset="-128"/>
              </a:rPr>
              <a:t>令和２年４月以降に、厚生労働省は</a:t>
            </a:r>
            <a:r>
              <a:rPr lang="en-US" altLang="ja-JP" sz="1600" dirty="0" smtClean="0">
                <a:latin typeface="Meiryo UI" panose="020B0604030504040204" pitchFamily="50" charset="-128"/>
                <a:ea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rPr>
              <a:t>年度の地域医療構想の取組結果を各都道府県に</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smtClean="0">
                <a:latin typeface="Meiryo UI" panose="020B0604030504040204" pitchFamily="50" charset="-128"/>
                <a:ea typeface="Meiryo UI" panose="020B0604030504040204" pitchFamily="50" charset="-128"/>
              </a:rPr>
              <a:t>報告を求める予定。</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○厚労省への報告を求められる主な項目</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①各病院の</a:t>
            </a:r>
            <a:r>
              <a:rPr lang="en-US" altLang="ja-JP" sz="1600" dirty="0" smtClean="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年を見据えた構想区域において担うべき医療機関としての</a:t>
            </a:r>
            <a:r>
              <a:rPr lang="ja-JP" altLang="en-US" sz="1600" dirty="0" smtClean="0">
                <a:latin typeface="Meiryo UI" panose="020B0604030504040204" pitchFamily="50" charset="-128"/>
                <a:ea typeface="Meiryo UI" panose="020B0604030504040204" pitchFamily="50" charset="-128"/>
              </a:rPr>
              <a:t>役割　</a:t>
            </a:r>
            <a:endParaRPr lang="ja-JP" altLang="en-US" sz="1600" dirty="0">
              <a:latin typeface="Meiryo UI" panose="020B0604030504040204" pitchFamily="50" charset="-128"/>
              <a:ea typeface="Meiryo UI" panose="020B0604030504040204" pitchFamily="50" charset="-128"/>
            </a:endParaRPr>
          </a:p>
          <a:p>
            <a:pPr>
              <a:lnSpc>
                <a:spcPct val="150000"/>
              </a:lnSpc>
            </a:pPr>
            <a:r>
              <a:rPr lang="ja-JP" altLang="en-US" sz="1600" dirty="0" smtClean="0">
                <a:latin typeface="Meiryo UI" panose="020B0604030504040204" pitchFamily="50" charset="-128"/>
                <a:ea typeface="Meiryo UI" panose="020B0604030504040204" pitchFamily="50" charset="-128"/>
              </a:rPr>
              <a:t>　　　②各病院の</a:t>
            </a:r>
            <a:r>
              <a:rPr lang="en-US" altLang="ja-JP" sz="1600" dirty="0" smtClean="0">
                <a:latin typeface="Meiryo UI" panose="020B0604030504040204" pitchFamily="50" charset="-128"/>
                <a:ea typeface="Meiryo UI" panose="020B0604030504040204" pitchFamily="50" charset="-128"/>
              </a:rPr>
              <a:t>2025</a:t>
            </a:r>
            <a:r>
              <a:rPr lang="ja-JP" altLang="en-US" sz="1600" dirty="0" smtClean="0">
                <a:latin typeface="Meiryo UI" panose="020B0604030504040204" pitchFamily="50" charset="-128"/>
                <a:ea typeface="Meiryo UI" panose="020B0604030504040204" pitchFamily="50" charset="-128"/>
              </a:rPr>
              <a:t>年に持つべき医療機能別（高度急性期、急性期、回復期、慢性期）</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の病床数</a:t>
            </a:r>
          </a:p>
        </p:txBody>
      </p:sp>
      <p:sp>
        <p:nvSpPr>
          <p:cNvPr id="16" name="タイトル 1">
            <a:extLst>
              <a:ext uri="{FF2B5EF4-FFF2-40B4-BE49-F238E27FC236}">
                <a16:creationId xmlns:a16="http://schemas.microsoft.com/office/drawing/2014/main" id="{DFEF89A9-DBB8-496F-B267-B3B7E5718C12}"/>
              </a:ext>
            </a:extLst>
          </p:cNvPr>
          <p:cNvSpPr txBox="1">
            <a:spLocks/>
          </p:cNvSpPr>
          <p:nvPr/>
        </p:nvSpPr>
        <p:spPr>
          <a:xfrm>
            <a:off x="697374" y="3712023"/>
            <a:ext cx="8352928" cy="39042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厚生</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労働省</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への大阪府からの報告事項（予定）</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7" name="角丸四角形吹き出し 16"/>
          <p:cNvSpPr/>
          <p:nvPr/>
        </p:nvSpPr>
        <p:spPr>
          <a:xfrm>
            <a:off x="361652" y="3588156"/>
            <a:ext cx="8407923" cy="2963777"/>
          </a:xfrm>
          <a:prstGeom prst="wedgeRoundRectCallout">
            <a:avLst>
              <a:gd name="adj1" fmla="val 43367"/>
              <a:gd name="adj2" fmla="val -65851"/>
              <a:gd name="adj3" fmla="val 16667"/>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34950" y="23670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9" name="タイトル 1">
            <a:extLst>
              <a:ext uri="{FF2B5EF4-FFF2-40B4-BE49-F238E27FC236}">
                <a16:creationId xmlns:a16="http://schemas.microsoft.com/office/drawing/2014/main" id="{30BE5A27-A407-4A14-A9BE-5866682C3C6B}"/>
              </a:ext>
            </a:extLst>
          </p:cNvPr>
          <p:cNvSpPr txBox="1">
            <a:spLocks/>
          </p:cNvSpPr>
          <p:nvPr/>
        </p:nvSpPr>
        <p:spPr>
          <a:xfrm>
            <a:off x="160399" y="143472"/>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(7)</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今後</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のスケジュール</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554547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tx1"/>
                </a:solidFill>
              </a:rPr>
              <a:t>25</a:t>
            </a:fld>
            <a:endParaRPr kumimoji="1" lang="ja-JP" altLang="en-US" sz="1800" dirty="0">
              <a:solidFill>
                <a:schemeClr val="tx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地域医療構想</a:t>
            </a:r>
            <a:r>
              <a:rPr lang="ja-JP" altLang="en-US" sz="3900" dirty="0" smtClean="0">
                <a:solidFill>
                  <a:schemeClr val="tx2"/>
                </a:solidFill>
                <a:latin typeface="HGP創英角ｺﾞｼｯｸUB" panose="020B0900000000000000" pitchFamily="50" charset="-128"/>
                <a:ea typeface="HGP創英角ｺﾞｼｯｸUB" panose="020B0900000000000000" pitchFamily="50" charset="-128"/>
              </a:rPr>
              <a:t>（病床機能分化）</a:t>
            </a:r>
            <a:endParaRPr lang="en-US" altLang="ja-JP" sz="3900" dirty="0" smtClean="0">
              <a:solidFill>
                <a:schemeClr val="tx2"/>
              </a:solidFill>
              <a:latin typeface="HGP創英角ｺﾞｼｯｸUB" panose="020B0900000000000000" pitchFamily="50" charset="-128"/>
              <a:ea typeface="HGP創英角ｺﾞｼｯｸUB" panose="020B0900000000000000" pitchFamily="50" charset="-128"/>
            </a:endParaRPr>
          </a:p>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の進捗状況</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3493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4832936" y="4061452"/>
            <a:ext cx="2225164" cy="2446379"/>
          </a:xfrm>
          <a:prstGeom prst="rect">
            <a:avLst/>
          </a:prstGeom>
        </p:spPr>
      </p:pic>
      <p:pic>
        <p:nvPicPr>
          <p:cNvPr id="8" name="図 7"/>
          <p:cNvPicPr>
            <a:picLocks noChangeAspect="1"/>
          </p:cNvPicPr>
          <p:nvPr/>
        </p:nvPicPr>
        <p:blipFill>
          <a:blip r:embed="rId4"/>
          <a:stretch>
            <a:fillRect/>
          </a:stretch>
        </p:blipFill>
        <p:spPr>
          <a:xfrm>
            <a:off x="1749820" y="1685826"/>
            <a:ext cx="2232248" cy="2443585"/>
          </a:xfrm>
          <a:prstGeom prst="rect">
            <a:avLst/>
          </a:prstGeom>
        </p:spPr>
      </p:pic>
      <p:pic>
        <p:nvPicPr>
          <p:cNvPr id="10" name="図 9"/>
          <p:cNvPicPr>
            <a:picLocks noChangeAspect="1"/>
          </p:cNvPicPr>
          <p:nvPr/>
        </p:nvPicPr>
        <p:blipFill>
          <a:blip r:embed="rId5"/>
          <a:stretch>
            <a:fillRect/>
          </a:stretch>
        </p:blipFill>
        <p:spPr>
          <a:xfrm>
            <a:off x="1747397" y="4044178"/>
            <a:ext cx="2234671" cy="2414472"/>
          </a:xfrm>
          <a:prstGeom prst="rect">
            <a:avLst/>
          </a:prstGeom>
        </p:spPr>
      </p:pic>
      <p:pic>
        <p:nvPicPr>
          <p:cNvPr id="9" name="図 8"/>
          <p:cNvPicPr>
            <a:picLocks noChangeAspect="1"/>
          </p:cNvPicPr>
          <p:nvPr/>
        </p:nvPicPr>
        <p:blipFill>
          <a:blip r:embed="rId6"/>
          <a:stretch>
            <a:fillRect/>
          </a:stretch>
        </p:blipFill>
        <p:spPr>
          <a:xfrm>
            <a:off x="4555162" y="1731003"/>
            <a:ext cx="2420577" cy="2330449"/>
          </a:xfrm>
          <a:prstGeom prst="rect">
            <a:avLst/>
          </a:prstGeom>
        </p:spPr>
      </p:pic>
      <p:sp>
        <p:nvSpPr>
          <p:cNvPr id="98" name="Oval 64">
            <a:hlinkClick r:id="rId7" action="ppaction://hlinksldjump"/>
            <a:extLst>
              <a:ext uri="{FF2B5EF4-FFF2-40B4-BE49-F238E27FC236}">
                <a16:creationId xmlns:a16="http://schemas.microsoft.com/office/drawing/2014/main" id="{2865890E-81EE-482A-8BAC-0CEA60EEBBA9}"/>
              </a:ext>
            </a:extLst>
          </p:cNvPr>
          <p:cNvSpPr>
            <a:spLocks noChangeAspect="1"/>
          </p:cNvSpPr>
          <p:nvPr/>
        </p:nvSpPr>
        <p:spPr>
          <a:xfrm>
            <a:off x="136800" y="122521"/>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9" name="タイトル 1">
            <a:extLst>
              <a:ext uri="{FF2B5EF4-FFF2-40B4-BE49-F238E27FC236}">
                <a16:creationId xmlns:a16="http://schemas.microsoft.com/office/drawing/2014/main" id="{30BE5A27-A407-4A14-A9BE-5866682C3C6B}"/>
              </a:ext>
            </a:extLst>
          </p:cNvPr>
          <p:cNvSpPr txBox="1">
            <a:spLocks/>
          </p:cNvSpPr>
          <p:nvPr/>
        </p:nvSpPr>
        <p:spPr>
          <a:xfrm>
            <a:off x="158156" y="119453"/>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公民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別病床</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機能分化の状況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78" name="テキスト ボックス 10">
            <a:extLst>
              <a:ext uri="{FF2B5EF4-FFF2-40B4-BE49-F238E27FC236}">
                <a16:creationId xmlns:a16="http://schemas.microsoft.com/office/drawing/2014/main" id="{8957656B-6DE6-44E0-85D6-7CF39E5B6647}"/>
              </a:ext>
            </a:extLst>
          </p:cNvPr>
          <p:cNvSpPr txBox="1"/>
          <p:nvPr/>
        </p:nvSpPr>
        <p:spPr>
          <a:xfrm>
            <a:off x="5829732" y="6575357"/>
            <a:ext cx="311335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en-US" altLang="ja-JP" sz="1200" kern="100" dirty="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 name="スライド番号プレースホルダー 1"/>
          <p:cNvSpPr>
            <a:spLocks noGrp="1"/>
          </p:cNvSpPr>
          <p:nvPr>
            <p:ph type="sldNum" sz="quarter" idx="12"/>
          </p:nvPr>
        </p:nvSpPr>
        <p:spPr>
          <a:xfrm>
            <a:off x="6975739" y="6487231"/>
            <a:ext cx="2133600" cy="365125"/>
          </a:xfrm>
        </p:spPr>
        <p:txBody>
          <a:bodyPr/>
          <a:lstStyle/>
          <a:p>
            <a:fld id="{A9848611-8FAA-4BFC-BAAD-33CAF1A3E273}" type="slidenum">
              <a:rPr kumimoji="1" lang="ja-JP" altLang="en-US" sz="1800" smtClean="0">
                <a:solidFill>
                  <a:schemeClr val="tx1"/>
                </a:solidFill>
              </a:rPr>
              <a:t>26</a:t>
            </a:fld>
            <a:endParaRPr kumimoji="1" lang="ja-JP" altLang="en-US" sz="1800" dirty="0">
              <a:solidFill>
                <a:schemeClr val="tx1"/>
              </a:solidFill>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363502" y="545083"/>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公立・公的・民間等、それぞれにおいて有する</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病床機能の割合は異なっている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8" name="テキスト ボックス 17"/>
          <p:cNvSpPr txBox="1"/>
          <p:nvPr/>
        </p:nvSpPr>
        <p:spPr>
          <a:xfrm>
            <a:off x="6422351" y="3375449"/>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11,993</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14.1</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19198" y="5613157"/>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7,717</a:t>
            </a:r>
            <a:r>
              <a:rPr kumimoji="1" lang="ja-JP" altLang="en-US" sz="1400" dirty="0" smtClean="0">
                <a:latin typeface="Meiryo UI" panose="020B0604030504040204" pitchFamily="50" charset="-128"/>
                <a:ea typeface="Meiryo UI" panose="020B0604030504040204" pitchFamily="50" charset="-128"/>
              </a:rPr>
              <a:t>床（</a:t>
            </a:r>
            <a:r>
              <a:rPr lang="en-US" altLang="ja-JP" sz="1400" dirty="0">
                <a:latin typeface="Meiryo UI" panose="020B0604030504040204" pitchFamily="50" charset="-128"/>
                <a:ea typeface="Meiryo UI" panose="020B0604030504040204" pitchFamily="50" charset="-128"/>
              </a:rPr>
              <a:t>9.1</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488085" y="5613157"/>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56,596</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66.6</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149706" y="6390691"/>
            <a:ext cx="544251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smtClean="0">
                <a:latin typeface="Meiryo UI" panose="020B0604030504040204" pitchFamily="50" charset="-128"/>
                <a:ea typeface="Meiryo UI" panose="020B0604030504040204" pitchFamily="50" charset="-128"/>
                <a:cs typeface="Times New Roman"/>
              </a:rPr>
              <a:t>※</a:t>
            </a:r>
            <a:r>
              <a:rPr lang="ja-JP" altLang="en-US" sz="1200" kern="100" dirty="0" smtClean="0">
                <a:latin typeface="Meiryo UI" panose="020B0604030504040204" pitchFamily="50" charset="-128"/>
                <a:ea typeface="Meiryo UI" panose="020B0604030504040204" pitchFamily="50" charset="-128"/>
                <a:cs typeface="Times New Roman"/>
              </a:rPr>
              <a:t>公的①：公的プラン</a:t>
            </a:r>
            <a:r>
              <a:rPr lang="ja-JP" altLang="en-US" sz="1200" kern="100" dirty="0">
                <a:latin typeface="Meiryo UI" panose="020B0604030504040204" pitchFamily="50" charset="-128"/>
                <a:ea typeface="Meiryo UI" panose="020B0604030504040204" pitchFamily="50" charset="-128"/>
                <a:cs typeface="Times New Roman"/>
              </a:rPr>
              <a:t>対象</a:t>
            </a:r>
            <a:r>
              <a:rPr lang="ja-JP" altLang="en-US" sz="1200" kern="100" dirty="0" smtClean="0">
                <a:latin typeface="Meiryo UI" panose="020B0604030504040204" pitchFamily="50" charset="-128"/>
                <a:ea typeface="Meiryo UI" panose="020B0604030504040204" pitchFamily="50" charset="-128"/>
                <a:cs typeface="Times New Roman"/>
              </a:rPr>
              <a:t>病院（</a:t>
            </a:r>
            <a:r>
              <a:rPr lang="ja-JP" altLang="en-US" sz="1200" kern="100" dirty="0">
                <a:latin typeface="Meiryo UI" panose="020B0604030504040204" pitchFamily="50" charset="-128"/>
                <a:ea typeface="Meiryo UI" panose="020B0604030504040204" pitchFamily="50" charset="-128"/>
                <a:cs typeface="Times New Roman"/>
              </a:rPr>
              <a:t>民間の地域医療支援病院、特定機能病院除く</a:t>
            </a:r>
            <a:r>
              <a:rPr lang="ja-JP" altLang="en-US" sz="1200" kern="100" dirty="0" smtClean="0">
                <a:latin typeface="Meiryo UI" panose="020B0604030504040204" pitchFamily="50" charset="-128"/>
                <a:ea typeface="Meiryo UI" panose="020B0604030504040204" pitchFamily="50" charset="-128"/>
                <a:cs typeface="Times New Roman"/>
              </a:rPr>
              <a:t>）</a:t>
            </a:r>
            <a:endParaRPr lang="en-US" altLang="ja-JP" sz="1200" kern="100" dirty="0">
              <a:latin typeface="Meiryo UI" panose="020B0604030504040204" pitchFamily="50" charset="-128"/>
              <a:ea typeface="Meiryo UI" panose="020B0604030504040204" pitchFamily="50" charset="-128"/>
              <a:cs typeface="Times New Roman"/>
            </a:endParaRPr>
          </a:p>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　 公的②：公的プラン対象病院（民間</a:t>
            </a:r>
            <a:r>
              <a:rPr lang="ja-JP" altLang="en-US" sz="1200" kern="100" dirty="0">
                <a:latin typeface="Meiryo UI" panose="020B0604030504040204" pitchFamily="50" charset="-128"/>
                <a:ea typeface="Meiryo UI" panose="020B0604030504040204" pitchFamily="50" charset="-128"/>
                <a:cs typeface="Times New Roman"/>
              </a:rPr>
              <a:t>の地域医療支援病院、特定機能病院）</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5" name="正方形/長方形 4"/>
          <p:cNvSpPr/>
          <p:nvPr/>
        </p:nvSpPr>
        <p:spPr>
          <a:xfrm>
            <a:off x="220085" y="1324274"/>
            <a:ext cx="8670155" cy="4320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t>●</a:t>
            </a:r>
            <a:r>
              <a:rPr lang="ja-JP" altLang="en-US" sz="1400" dirty="0">
                <a:solidFill>
                  <a:schemeClr val="tx1"/>
                </a:solidFill>
              </a:rPr>
              <a:t>公民別病床数の病床機能別割合（病院プラン等</a:t>
            </a:r>
            <a:r>
              <a:rPr lang="ja-JP" altLang="en-US" sz="1400" dirty="0" smtClean="0">
                <a:solidFill>
                  <a:schemeClr val="tx1"/>
                </a:solidFill>
              </a:rPr>
              <a:t>提出</a:t>
            </a:r>
            <a:r>
              <a:rPr lang="en-US" altLang="ja-JP" sz="1400" dirty="0">
                <a:solidFill>
                  <a:schemeClr val="tx1"/>
                </a:solidFill>
              </a:rPr>
              <a:t>471</a:t>
            </a:r>
            <a:r>
              <a:rPr lang="ja-JP" altLang="en-US" sz="1400" dirty="0" smtClean="0">
                <a:solidFill>
                  <a:schemeClr val="tx1"/>
                </a:solidFill>
              </a:rPr>
              <a:t>病院</a:t>
            </a:r>
            <a:r>
              <a:rPr lang="ja-JP" altLang="en-US" sz="1400" dirty="0">
                <a:solidFill>
                  <a:schemeClr val="tx1"/>
                </a:solidFill>
              </a:rPr>
              <a:t>（</a:t>
            </a:r>
            <a:r>
              <a:rPr lang="ja-JP" altLang="en-US" sz="1400" dirty="0" smtClean="0">
                <a:solidFill>
                  <a:schemeClr val="tx1"/>
                </a:solidFill>
              </a:rPr>
              <a:t>公立</a:t>
            </a:r>
            <a:r>
              <a:rPr lang="en-US" altLang="ja-JP" sz="1400" dirty="0">
                <a:solidFill>
                  <a:schemeClr val="tx1"/>
                </a:solidFill>
              </a:rPr>
              <a:t>22</a:t>
            </a:r>
            <a:r>
              <a:rPr lang="ja-JP" altLang="en-US" sz="1400" dirty="0" err="1" smtClean="0">
                <a:solidFill>
                  <a:schemeClr val="tx1"/>
                </a:solidFill>
              </a:rPr>
              <a:t>、</a:t>
            </a:r>
            <a:r>
              <a:rPr lang="ja-JP" altLang="en-US" sz="1400" dirty="0" smtClean="0">
                <a:solidFill>
                  <a:schemeClr val="tx1"/>
                </a:solidFill>
              </a:rPr>
              <a:t>公的①</a:t>
            </a:r>
            <a:r>
              <a:rPr lang="en-US" altLang="ja-JP" sz="1400" dirty="0" smtClean="0">
                <a:solidFill>
                  <a:schemeClr val="tx1"/>
                </a:solidFill>
              </a:rPr>
              <a:t>※27</a:t>
            </a:r>
            <a:r>
              <a:rPr lang="ja-JP" altLang="en-US" sz="1400" dirty="0" err="1" smtClean="0">
                <a:solidFill>
                  <a:schemeClr val="tx1"/>
                </a:solidFill>
              </a:rPr>
              <a:t>、</a:t>
            </a:r>
            <a:r>
              <a:rPr lang="ja-JP" altLang="en-US" sz="1400" dirty="0" smtClean="0">
                <a:solidFill>
                  <a:schemeClr val="tx1"/>
                </a:solidFill>
              </a:rPr>
              <a:t>公的②</a:t>
            </a:r>
            <a:r>
              <a:rPr lang="en-US" altLang="ja-JP" sz="1400" dirty="0" smtClean="0">
                <a:solidFill>
                  <a:schemeClr val="tx1"/>
                </a:solidFill>
              </a:rPr>
              <a:t>※15</a:t>
            </a:r>
            <a:r>
              <a:rPr lang="ja-JP" altLang="en-US" sz="1400" dirty="0" err="1" smtClean="0">
                <a:solidFill>
                  <a:schemeClr val="tx1"/>
                </a:solidFill>
              </a:rPr>
              <a:t>、</a:t>
            </a:r>
            <a:r>
              <a:rPr lang="ja-JP" altLang="en-US" sz="1400" dirty="0" smtClean="0">
                <a:solidFill>
                  <a:schemeClr val="tx1"/>
                </a:solidFill>
              </a:rPr>
              <a:t>民間等</a:t>
            </a:r>
            <a:r>
              <a:rPr lang="en-US" altLang="ja-JP" sz="1400" dirty="0">
                <a:solidFill>
                  <a:schemeClr val="tx1"/>
                </a:solidFill>
              </a:rPr>
              <a:t>393</a:t>
            </a:r>
            <a:r>
              <a:rPr lang="ja-JP" altLang="en-US" sz="1400" dirty="0" smtClean="0">
                <a:solidFill>
                  <a:schemeClr val="tx1"/>
                </a:solidFill>
              </a:rPr>
              <a:t>）</a:t>
            </a:r>
            <a:r>
              <a:rPr lang="ja-JP" altLang="en-US" sz="1400" dirty="0">
                <a:solidFill>
                  <a:schemeClr val="tx1"/>
                </a:solidFill>
              </a:rPr>
              <a:t>）</a:t>
            </a:r>
          </a:p>
        </p:txBody>
      </p:sp>
      <p:sp>
        <p:nvSpPr>
          <p:cNvPr id="12" name="テキスト ボックス 11"/>
          <p:cNvSpPr txBox="1"/>
          <p:nvPr/>
        </p:nvSpPr>
        <p:spPr>
          <a:xfrm>
            <a:off x="149706" y="3438518"/>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8,704</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10.2</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300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6469" y="1408183"/>
            <a:ext cx="5951474"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93" name="グループ化 92"/>
          <p:cNvGrpSpPr/>
          <p:nvPr/>
        </p:nvGrpSpPr>
        <p:grpSpPr>
          <a:xfrm>
            <a:off x="229517" y="1812092"/>
            <a:ext cx="5922858" cy="4652264"/>
            <a:chOff x="101986" y="567691"/>
            <a:chExt cx="7897144" cy="6203019"/>
          </a:xfrm>
        </p:grpSpPr>
        <p:sp>
          <p:nvSpPr>
            <p:cNvPr id="5" name="正方形/長方形 4"/>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grpSp>
          <p:nvGrpSpPr>
            <p:cNvPr id="92" name="グループ化 91"/>
            <p:cNvGrpSpPr/>
            <p:nvPr/>
          </p:nvGrpSpPr>
          <p:grpSpPr>
            <a:xfrm>
              <a:off x="475871" y="629023"/>
              <a:ext cx="3270629" cy="5143485"/>
              <a:chOff x="475871" y="629023"/>
              <a:chExt cx="3270629" cy="5143485"/>
            </a:xfrm>
          </p:grpSpPr>
          <p:sp>
            <p:nvSpPr>
              <p:cNvPr id="10" name="角丸四角形 9"/>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テキスト ボックス 10"/>
              <p:cNvSpPr txBox="1"/>
              <p:nvPr/>
            </p:nvSpPr>
            <p:spPr>
              <a:xfrm>
                <a:off x="1465231" y="629023"/>
                <a:ext cx="1296000"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129</a:t>
                </a:r>
                <a:r>
                  <a:rPr lang="ja-JP" altLang="en-US" sz="900" dirty="0"/>
                  <a:t>施設 </a:t>
                </a:r>
                <a:r>
                  <a:rPr lang="en-US" altLang="ja-JP" sz="900" dirty="0"/>
                  <a:t>43,798</a:t>
                </a:r>
                <a:r>
                  <a:rPr lang="ja-JP" altLang="en-US" sz="900" dirty="0"/>
                  <a:t>床</a:t>
                </a:r>
                <a:endParaRPr lang="en-US" altLang="ja-JP" sz="900" dirty="0"/>
              </a:p>
            </p:txBody>
          </p:sp>
        </p:grpSp>
        <p:sp>
          <p:nvSpPr>
            <p:cNvPr id="6" name="テキスト ボックス 5"/>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318</a:t>
              </a:r>
              <a:r>
                <a:rPr lang="ja-JP" altLang="en-US" sz="900" b="1" dirty="0"/>
                <a:t>施設</a:t>
              </a:r>
              <a:endParaRPr lang="en-US" altLang="ja-JP" sz="900" b="1" dirty="0"/>
            </a:p>
            <a:p>
              <a:pPr algn="ctr"/>
              <a:r>
                <a:rPr lang="en-US" altLang="ja-JP" sz="900" b="1" dirty="0"/>
                <a:t>41,268</a:t>
              </a:r>
              <a:r>
                <a:rPr lang="ja-JP" altLang="en-US" sz="900" b="1" dirty="0" smtClean="0"/>
                <a:t>床</a:t>
              </a:r>
              <a:endParaRPr lang="en-US" altLang="ja-JP" sz="900" b="1" dirty="0"/>
            </a:p>
          </p:txBody>
        </p:sp>
        <p:sp>
          <p:nvSpPr>
            <p:cNvPr id="8" name="テキスト ボックス 7"/>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14" name="正方形/長方形 13"/>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5" name="テキスト ボックス 14"/>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18" name="角丸四角形 17"/>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103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5,993</a:t>
              </a:r>
              <a:r>
                <a:rPr lang="ja-JP" altLang="en-US" sz="900" dirty="0" smtClean="0">
                  <a:solidFill>
                    <a:schemeClr val="tx1"/>
                  </a:solidFill>
                </a:rPr>
                <a:t>床</a:t>
              </a:r>
              <a:endParaRPr lang="en-US" altLang="ja-JP" sz="900" dirty="0">
                <a:solidFill>
                  <a:schemeClr val="tx1"/>
                </a:solidFill>
              </a:endParaRPr>
            </a:p>
          </p:txBody>
        </p:sp>
        <p:sp>
          <p:nvSpPr>
            <p:cNvPr id="19" name="角丸四角形 18"/>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2,697</a:t>
              </a:r>
              <a:r>
                <a:rPr lang="ja-JP" altLang="en-US" sz="900" dirty="0">
                  <a:solidFill>
                    <a:schemeClr val="tx1"/>
                  </a:solidFill>
                </a:rPr>
                <a:t>床</a:t>
              </a:r>
              <a:endParaRPr lang="en-US" altLang="ja-JP" sz="900" dirty="0">
                <a:solidFill>
                  <a:schemeClr val="tx1"/>
                </a:solidFill>
              </a:endParaRPr>
            </a:p>
          </p:txBody>
        </p:sp>
        <p:sp>
          <p:nvSpPr>
            <p:cNvPr id="20" name="テキスト ボックス 19"/>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192</a:t>
              </a:r>
              <a:r>
                <a:rPr lang="ja-JP" altLang="en-US" sz="900" b="1" dirty="0" smtClean="0"/>
                <a:t>施設</a:t>
              </a:r>
              <a:endParaRPr lang="en-US" altLang="ja-JP" sz="900" b="1" dirty="0"/>
            </a:p>
            <a:p>
              <a:pPr algn="ctr"/>
              <a:r>
                <a:rPr lang="en-US" altLang="ja-JP" sz="900" b="1" dirty="0" smtClean="0"/>
                <a:t>17,007</a:t>
              </a:r>
              <a:r>
                <a:rPr lang="ja-JP" altLang="en-US" sz="900" b="1" dirty="0" smtClean="0"/>
                <a:t>床</a:t>
              </a:r>
              <a:endParaRPr lang="en-US" altLang="ja-JP" sz="900" b="1" dirty="0"/>
            </a:p>
          </p:txBody>
        </p:sp>
        <p:sp>
          <p:nvSpPr>
            <p:cNvPr id="35" name="角丸四角形 34"/>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50</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1,827</a:t>
              </a:r>
              <a:r>
                <a:rPr lang="ja-JP" altLang="en-US" sz="900" dirty="0" smtClean="0">
                  <a:solidFill>
                    <a:schemeClr val="tx1"/>
                  </a:solidFill>
                </a:rPr>
                <a:t>床</a:t>
              </a:r>
              <a:endParaRPr lang="en-US" altLang="ja-JP" sz="900" dirty="0">
                <a:solidFill>
                  <a:schemeClr val="tx1"/>
                </a:solidFill>
              </a:endParaRPr>
            </a:p>
          </p:txBody>
        </p:sp>
        <p:sp>
          <p:nvSpPr>
            <p:cNvPr id="36" name="角丸四角形 35"/>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92</a:t>
              </a:r>
              <a:r>
                <a:rPr lang="ja-JP" altLang="en-US" sz="900" dirty="0">
                  <a:solidFill>
                    <a:schemeClr val="tx1"/>
                  </a:solidFill>
                </a:rPr>
                <a:t>施設　</a:t>
              </a:r>
              <a:r>
                <a:rPr lang="en-US" altLang="ja-JP" sz="900" dirty="0">
                  <a:solidFill>
                    <a:schemeClr val="tx1"/>
                  </a:solidFill>
                </a:rPr>
                <a:t>5,760</a:t>
              </a:r>
              <a:r>
                <a:rPr lang="ja-JP" altLang="en-US" sz="900" dirty="0" smtClean="0">
                  <a:solidFill>
                    <a:schemeClr val="tx1"/>
                  </a:solidFill>
                </a:rPr>
                <a:t>床</a:t>
              </a:r>
              <a:endParaRPr lang="en-US" altLang="ja-JP" sz="900" dirty="0">
                <a:solidFill>
                  <a:schemeClr val="tx1"/>
                </a:solidFill>
              </a:endParaRPr>
            </a:p>
          </p:txBody>
        </p:sp>
        <p:sp>
          <p:nvSpPr>
            <p:cNvPr id="38" name="角丸四角形 37"/>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27</a:t>
              </a:r>
              <a:r>
                <a:rPr lang="ja-JP" altLang="en-US" sz="900" dirty="0">
                  <a:solidFill>
                    <a:schemeClr val="tx1"/>
                  </a:solidFill>
                </a:rPr>
                <a:t>施設　</a:t>
              </a:r>
              <a:r>
                <a:rPr lang="en-US" altLang="ja-JP" sz="900" dirty="0">
                  <a:solidFill>
                    <a:schemeClr val="tx1"/>
                  </a:solidFill>
                </a:rPr>
                <a:t>643</a:t>
              </a:r>
              <a:r>
                <a:rPr lang="ja-JP" altLang="en-US" sz="900" dirty="0">
                  <a:solidFill>
                    <a:schemeClr val="tx1"/>
                  </a:solidFill>
                </a:rPr>
                <a:t>床</a:t>
              </a:r>
              <a:endParaRPr lang="en-US" altLang="ja-JP" sz="900" dirty="0">
                <a:solidFill>
                  <a:schemeClr val="tx1"/>
                </a:solidFill>
              </a:endParaRPr>
            </a:p>
          </p:txBody>
        </p:sp>
        <p:sp>
          <p:nvSpPr>
            <p:cNvPr id="2" name="正方形/長方形 1"/>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189</a:t>
              </a:r>
              <a:r>
                <a:rPr lang="ja-JP" altLang="en-US" sz="900" dirty="0">
                  <a:solidFill>
                    <a:schemeClr val="tx1"/>
                  </a:solidFill>
                </a:rPr>
                <a:t>施設　</a:t>
              </a:r>
              <a:r>
                <a:rPr lang="en-US" altLang="ja-JP" sz="900" dirty="0">
                  <a:solidFill>
                    <a:schemeClr val="tx1"/>
                  </a:solidFill>
                </a:rPr>
                <a:t>1,981</a:t>
              </a:r>
              <a:r>
                <a:rPr lang="ja-JP" altLang="en-US" sz="900" dirty="0">
                  <a:solidFill>
                    <a:schemeClr val="tx1"/>
                  </a:solidFill>
                </a:rPr>
                <a:t>床</a:t>
              </a:r>
            </a:p>
          </p:txBody>
        </p:sp>
        <p:sp>
          <p:nvSpPr>
            <p:cNvPr id="57" name="角丸四角形 56"/>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a:t>
              </a:r>
              <a:r>
                <a:rPr lang="ja-JP" altLang="en-US" sz="1050" b="1" dirty="0" smtClean="0">
                  <a:solidFill>
                    <a:schemeClr val="tx1"/>
                  </a:solidFill>
                </a:rPr>
                <a:t>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58</a:t>
              </a:r>
              <a:r>
                <a:rPr lang="ja-JP" altLang="en-US" sz="900" dirty="0" smtClean="0">
                  <a:solidFill>
                    <a:schemeClr val="tx1"/>
                  </a:solidFill>
                </a:rPr>
                <a:t>施設</a:t>
              </a:r>
              <a:endParaRPr lang="en-US" altLang="ja-JP" sz="900" dirty="0">
                <a:solidFill>
                  <a:schemeClr val="tx1"/>
                </a:solidFill>
              </a:endParaRPr>
            </a:p>
            <a:p>
              <a:pPr algn="ctr"/>
              <a:r>
                <a:rPr lang="en-US" altLang="ja-JP" sz="900" dirty="0" smtClean="0">
                  <a:solidFill>
                    <a:schemeClr val="tx1"/>
                  </a:solidFill>
                </a:rPr>
                <a:t>1,088</a:t>
              </a:r>
              <a:r>
                <a:rPr lang="ja-JP" altLang="en-US" sz="900" dirty="0" smtClean="0">
                  <a:solidFill>
                    <a:schemeClr val="tx1"/>
                  </a:solidFill>
                </a:rPr>
                <a:t>床</a:t>
              </a:r>
              <a:endParaRPr lang="en-US" altLang="ja-JP" sz="900" dirty="0">
                <a:solidFill>
                  <a:schemeClr val="tx1"/>
                </a:solidFill>
              </a:endParaRPr>
            </a:p>
          </p:txBody>
        </p:sp>
        <p:grpSp>
          <p:nvGrpSpPr>
            <p:cNvPr id="3" name="グループ化 2"/>
            <p:cNvGrpSpPr/>
            <p:nvPr/>
          </p:nvGrpSpPr>
          <p:grpSpPr>
            <a:xfrm>
              <a:off x="101986" y="5844171"/>
              <a:ext cx="2088000" cy="918798"/>
              <a:chOff x="83559" y="5173698"/>
              <a:chExt cx="1821442" cy="1073156"/>
            </a:xfrm>
          </p:grpSpPr>
          <p:sp>
            <p:nvSpPr>
              <p:cNvPr id="41" name="正方形/長方形 40"/>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4" name="テキスト ボックス 43"/>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81" name="テキスト ボックス 80"/>
              <p:cNvSpPr txBox="1"/>
              <p:nvPr/>
            </p:nvSpPr>
            <p:spPr>
              <a:xfrm>
                <a:off x="205215" y="5691525"/>
                <a:ext cx="1570823" cy="555329"/>
              </a:xfrm>
              <a:prstGeom prst="rect">
                <a:avLst/>
              </a:prstGeom>
              <a:noFill/>
            </p:spPr>
            <p:txBody>
              <a:bodyPr wrap="square" rtlCol="0">
                <a:noAutofit/>
              </a:bodyPr>
              <a:lstStyle/>
              <a:p>
                <a:pPr algn="ctr"/>
                <a:r>
                  <a:rPr lang="en-US" altLang="ja-JP" sz="900" dirty="0"/>
                  <a:t>63</a:t>
                </a:r>
                <a:r>
                  <a:rPr lang="ja-JP" altLang="en-US" sz="900" dirty="0"/>
                  <a:t>施設　</a:t>
                </a:r>
                <a:endParaRPr lang="en-US" altLang="ja-JP" sz="900" dirty="0"/>
              </a:p>
              <a:p>
                <a:pPr algn="ctr"/>
                <a:r>
                  <a:rPr lang="en-US" altLang="ja-JP" sz="900" dirty="0"/>
                  <a:t>18,406</a:t>
                </a:r>
                <a:r>
                  <a:rPr lang="ja-JP" altLang="en-US" sz="900" dirty="0"/>
                  <a:t>床</a:t>
                </a:r>
                <a:endParaRPr lang="en-US" altLang="ja-JP" sz="900" dirty="0"/>
              </a:p>
            </p:txBody>
          </p:sp>
        </p:grpSp>
        <p:grpSp>
          <p:nvGrpSpPr>
            <p:cNvPr id="7" name="グループ化 6"/>
            <p:cNvGrpSpPr/>
            <p:nvPr/>
          </p:nvGrpSpPr>
          <p:grpSpPr>
            <a:xfrm>
              <a:off x="2296739" y="5846096"/>
              <a:ext cx="2088000" cy="924614"/>
              <a:chOff x="1995911" y="5168182"/>
              <a:chExt cx="1821442" cy="1080297"/>
            </a:xfrm>
          </p:grpSpPr>
          <p:sp>
            <p:nvSpPr>
              <p:cNvPr id="82" name="正方形/長方形 81"/>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5" name="テキスト ボックス 44"/>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84" name="テキスト ボックス 83"/>
              <p:cNvSpPr txBox="1"/>
              <p:nvPr/>
            </p:nvSpPr>
            <p:spPr>
              <a:xfrm>
                <a:off x="2093987" y="5666403"/>
                <a:ext cx="1570823" cy="582076"/>
              </a:xfrm>
              <a:prstGeom prst="rect">
                <a:avLst/>
              </a:prstGeom>
              <a:noFill/>
            </p:spPr>
            <p:txBody>
              <a:bodyPr wrap="square" rtlCol="0">
                <a:noAutofit/>
              </a:bodyPr>
              <a:lstStyle/>
              <a:p>
                <a:pPr algn="ctr"/>
                <a:r>
                  <a:rPr lang="en-US" altLang="ja-JP" sz="900" dirty="0"/>
                  <a:t>7</a:t>
                </a:r>
                <a:r>
                  <a:rPr lang="ja-JP" altLang="en-US" sz="900" dirty="0"/>
                  <a:t>施設　</a:t>
                </a:r>
                <a:endParaRPr lang="en-US" altLang="ja-JP" sz="900" dirty="0"/>
              </a:p>
              <a:p>
                <a:pPr algn="ctr"/>
                <a:r>
                  <a:rPr lang="en-US" altLang="ja-JP" sz="900" dirty="0"/>
                  <a:t>414</a:t>
                </a:r>
                <a:r>
                  <a:rPr lang="ja-JP" altLang="en-US" sz="900" dirty="0"/>
                  <a:t>床</a:t>
                </a:r>
                <a:endParaRPr lang="en-US" altLang="ja-JP" sz="900" dirty="0"/>
              </a:p>
            </p:txBody>
          </p:sp>
        </p:grpSp>
        <p:grpSp>
          <p:nvGrpSpPr>
            <p:cNvPr id="9" name="グループ化 8"/>
            <p:cNvGrpSpPr/>
            <p:nvPr/>
          </p:nvGrpSpPr>
          <p:grpSpPr>
            <a:xfrm>
              <a:off x="4486981" y="5838667"/>
              <a:ext cx="2088000" cy="900000"/>
              <a:chOff x="3881647" y="5161015"/>
              <a:chExt cx="1821442" cy="1051539"/>
            </a:xfrm>
          </p:grpSpPr>
          <p:sp>
            <p:nvSpPr>
              <p:cNvPr id="83" name="正方形/長方形 82"/>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79" name="テキスト ボックス 78"/>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85" name="テキスト ボックス 84"/>
              <p:cNvSpPr txBox="1"/>
              <p:nvPr/>
            </p:nvSpPr>
            <p:spPr>
              <a:xfrm>
                <a:off x="4019338" y="5685460"/>
                <a:ext cx="1570823" cy="461665"/>
              </a:xfrm>
              <a:prstGeom prst="rect">
                <a:avLst/>
              </a:prstGeom>
              <a:noFill/>
            </p:spPr>
            <p:txBody>
              <a:bodyPr wrap="square" rtlCol="0">
                <a:noAutofit/>
              </a:bodyPr>
              <a:lstStyle/>
              <a:p>
                <a:pPr algn="ctr"/>
                <a:r>
                  <a:rPr lang="en-US" altLang="ja-JP" sz="900" dirty="0"/>
                  <a:t>6</a:t>
                </a:r>
                <a:r>
                  <a:rPr lang="ja-JP" altLang="en-US" sz="900" dirty="0"/>
                  <a:t>施設　</a:t>
                </a:r>
                <a:endParaRPr lang="en-US" altLang="ja-JP" sz="900" dirty="0"/>
              </a:p>
              <a:p>
                <a:pPr algn="ctr"/>
                <a:r>
                  <a:rPr lang="en-US" altLang="ja-JP" sz="900" dirty="0"/>
                  <a:t>78</a:t>
                </a:r>
                <a:r>
                  <a:rPr lang="ja-JP" altLang="en-US" sz="900" dirty="0"/>
                  <a:t>床</a:t>
                </a:r>
                <a:endParaRPr lang="en-US" altLang="ja-JP" sz="900" dirty="0"/>
              </a:p>
            </p:txBody>
          </p:sp>
        </p:grpSp>
        <p:sp>
          <p:nvSpPr>
            <p:cNvPr id="91" name="正方形/長方形 90"/>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a:t>
              </a:r>
              <a:r>
                <a:rPr lang="ja-JP" altLang="en-US" sz="900" dirty="0">
                  <a:solidFill>
                    <a:schemeClr val="tx1"/>
                  </a:solidFill>
                </a:rPr>
                <a:t>床</a:t>
              </a:r>
            </a:p>
          </p:txBody>
        </p:sp>
      </p:grpSp>
      <p:grpSp>
        <p:nvGrpSpPr>
          <p:cNvPr id="59" name="グループ化 58"/>
          <p:cNvGrpSpPr/>
          <p:nvPr/>
        </p:nvGrpSpPr>
        <p:grpSpPr>
          <a:xfrm>
            <a:off x="430149" y="2474252"/>
            <a:ext cx="2722154" cy="3124627"/>
            <a:chOff x="286277" y="1460181"/>
            <a:chExt cx="3629538" cy="4166169"/>
          </a:xfrm>
        </p:grpSpPr>
        <p:sp>
          <p:nvSpPr>
            <p:cNvPr id="13" name="角丸四角形 12"/>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7</a:t>
              </a:r>
              <a:r>
                <a:rPr lang="ja-JP" altLang="en-US" sz="900" dirty="0">
                  <a:solidFill>
                    <a:schemeClr val="tx1"/>
                  </a:solidFill>
                </a:rPr>
                <a:t>施設　</a:t>
              </a:r>
              <a:r>
                <a:rPr lang="en-US" altLang="ja-JP" sz="900" dirty="0">
                  <a:solidFill>
                    <a:schemeClr val="tx1"/>
                  </a:solidFill>
                </a:rPr>
                <a:t>4,805</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24" name="角丸四角形 23"/>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164</a:t>
              </a:r>
              <a:r>
                <a:rPr lang="ja-JP" altLang="en-US" sz="900" dirty="0">
                  <a:solidFill>
                    <a:schemeClr val="tx1"/>
                  </a:solidFill>
                </a:rPr>
                <a:t>床</a:t>
              </a:r>
              <a:endParaRPr lang="en-US" altLang="ja-JP" sz="900" dirty="0">
                <a:solidFill>
                  <a:schemeClr val="tx1"/>
                </a:solidFill>
              </a:endParaRPr>
            </a:p>
          </p:txBody>
        </p:sp>
        <p:sp>
          <p:nvSpPr>
            <p:cNvPr id="26" name="角丸四角形 25"/>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17</a:t>
              </a:r>
              <a:r>
                <a:rPr lang="ja-JP" altLang="en-US" sz="900" dirty="0">
                  <a:solidFill>
                    <a:schemeClr val="tx1"/>
                  </a:solidFill>
                </a:rPr>
                <a:t>施設　</a:t>
              </a:r>
              <a:r>
                <a:rPr lang="en-US" altLang="ja-JP" sz="900" dirty="0">
                  <a:solidFill>
                    <a:schemeClr val="tx1"/>
                  </a:solidFill>
                </a:rPr>
                <a:t>417</a:t>
              </a:r>
              <a:r>
                <a:rPr lang="ja-JP" altLang="en-US" sz="900" dirty="0">
                  <a:solidFill>
                    <a:schemeClr val="tx1"/>
                  </a:solidFill>
                </a:rPr>
                <a:t>床</a:t>
              </a:r>
              <a:endParaRPr lang="en-US" altLang="ja-JP" sz="900" dirty="0">
                <a:solidFill>
                  <a:schemeClr val="tx1"/>
                </a:solidFill>
              </a:endParaRPr>
            </a:p>
          </p:txBody>
        </p:sp>
        <p:sp>
          <p:nvSpPr>
            <p:cNvPr id="28" name="角丸四角形 27"/>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53</a:t>
              </a:r>
              <a:r>
                <a:rPr lang="ja-JP" altLang="en-US" sz="900" dirty="0">
                  <a:solidFill>
                    <a:schemeClr val="tx1"/>
                  </a:solidFill>
                </a:rPr>
                <a:t>施設　</a:t>
              </a:r>
              <a:r>
                <a:rPr lang="en-US" altLang="ja-JP" sz="900" dirty="0">
                  <a:solidFill>
                    <a:schemeClr val="tx1"/>
                  </a:solidFill>
                </a:rPr>
                <a:t>538</a:t>
              </a:r>
              <a:r>
                <a:rPr lang="ja-JP" altLang="en-US" sz="900" dirty="0">
                  <a:solidFill>
                    <a:schemeClr val="tx1"/>
                  </a:solidFill>
                </a:rPr>
                <a:t>床</a:t>
              </a:r>
              <a:endParaRPr lang="en-US" altLang="ja-JP" sz="900" dirty="0">
                <a:solidFill>
                  <a:schemeClr val="tx1"/>
                </a:solidFill>
              </a:endParaRPr>
            </a:p>
          </p:txBody>
        </p:sp>
        <p:sp>
          <p:nvSpPr>
            <p:cNvPr id="29" name="角丸四角形 28"/>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15</a:t>
              </a:r>
              <a:r>
                <a:rPr lang="ja-JP" altLang="en-US" sz="900" dirty="0">
                  <a:solidFill>
                    <a:schemeClr val="tx1"/>
                  </a:solidFill>
                </a:rPr>
                <a:t>施設　</a:t>
              </a:r>
              <a:r>
                <a:rPr lang="en-US" altLang="ja-JP" sz="900" dirty="0">
                  <a:solidFill>
                    <a:schemeClr val="tx1"/>
                  </a:solidFill>
                </a:rPr>
                <a:t>117</a:t>
              </a:r>
              <a:r>
                <a:rPr lang="ja-JP" altLang="en-US" sz="900" dirty="0">
                  <a:solidFill>
                    <a:schemeClr val="tx1"/>
                  </a:solidFill>
                </a:rPr>
                <a:t>床</a:t>
              </a:r>
              <a:endParaRPr lang="en-US" altLang="ja-JP" sz="900" dirty="0">
                <a:solidFill>
                  <a:schemeClr val="tx1"/>
                </a:solidFill>
              </a:endParaRPr>
            </a:p>
          </p:txBody>
        </p:sp>
        <p:sp>
          <p:nvSpPr>
            <p:cNvPr id="30" name="角丸四角形 29"/>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13</a:t>
              </a:r>
              <a:r>
                <a:rPr lang="ja-JP" altLang="en-US" sz="900" dirty="0">
                  <a:solidFill>
                    <a:schemeClr val="tx1"/>
                  </a:solidFill>
                </a:rPr>
                <a:t>施設　</a:t>
              </a:r>
              <a:r>
                <a:rPr lang="en-US" altLang="ja-JP" sz="900" dirty="0">
                  <a:solidFill>
                    <a:schemeClr val="tx1"/>
                  </a:solidFill>
                </a:rPr>
                <a:t>150</a:t>
              </a:r>
              <a:r>
                <a:rPr lang="ja-JP" altLang="en-US" sz="900" dirty="0">
                  <a:solidFill>
                    <a:schemeClr val="tx1"/>
                  </a:solidFill>
                </a:rPr>
                <a:t>床</a:t>
              </a:r>
              <a:endParaRPr lang="en-US" altLang="ja-JP" sz="900" dirty="0">
                <a:solidFill>
                  <a:schemeClr val="tx1"/>
                </a:solidFill>
              </a:endParaRPr>
            </a:p>
          </p:txBody>
        </p:sp>
        <p:sp>
          <p:nvSpPr>
            <p:cNvPr id="32" name="角丸四角形 31"/>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11</a:t>
              </a:r>
              <a:r>
                <a:rPr lang="ja-JP" altLang="en-US" sz="900" dirty="0">
                  <a:solidFill>
                    <a:schemeClr val="tx1"/>
                  </a:solidFill>
                </a:rPr>
                <a:t>施設  　</a:t>
              </a:r>
              <a:r>
                <a:rPr lang="en-US" altLang="ja-JP" sz="900" dirty="0">
                  <a:solidFill>
                    <a:schemeClr val="tx1"/>
                  </a:solidFill>
                </a:rPr>
                <a:t>69</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9</a:t>
              </a:r>
              <a:r>
                <a:rPr lang="ja-JP" altLang="en-US" sz="900" dirty="0">
                  <a:solidFill>
                    <a:schemeClr val="tx1"/>
                  </a:solidFill>
                </a:rPr>
                <a:t>施設　  </a:t>
              </a:r>
              <a:r>
                <a:rPr lang="en-US" altLang="ja-JP" sz="900" dirty="0">
                  <a:solidFill>
                    <a:schemeClr val="tx1"/>
                  </a:solidFill>
                </a:rPr>
                <a:t>123</a:t>
              </a:r>
              <a:r>
                <a:rPr lang="ja-JP" altLang="en-US" sz="900" dirty="0">
                  <a:solidFill>
                    <a:schemeClr val="tx1"/>
                  </a:solidFill>
                </a:rPr>
                <a:t>床</a:t>
              </a:r>
              <a:endParaRPr lang="en-US" altLang="ja-JP" sz="900" dirty="0">
                <a:solidFill>
                  <a:schemeClr val="tx1"/>
                </a:solidFill>
              </a:endParaRPr>
            </a:p>
          </p:txBody>
        </p:sp>
        <p:sp>
          <p:nvSpPr>
            <p:cNvPr id="33" name="角丸四角形 32"/>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21</a:t>
              </a:r>
              <a:r>
                <a:rPr lang="ja-JP" altLang="en-US" sz="900" dirty="0">
                  <a:solidFill>
                    <a:schemeClr val="tx1"/>
                  </a:solidFill>
                </a:rPr>
                <a:t>施設　</a:t>
              </a:r>
              <a:r>
                <a:rPr lang="en-US" altLang="ja-JP" sz="900" dirty="0">
                  <a:solidFill>
                    <a:schemeClr val="tx1"/>
                  </a:solidFill>
                </a:rPr>
                <a:t>183</a:t>
              </a:r>
              <a:r>
                <a:rPr lang="ja-JP" altLang="en-US" sz="900" dirty="0">
                  <a:solidFill>
                    <a:schemeClr val="tx1"/>
                  </a:solidFill>
                </a:rPr>
                <a:t>床</a:t>
              </a:r>
              <a:endParaRPr lang="en-US" altLang="ja-JP" sz="900" dirty="0">
                <a:solidFill>
                  <a:schemeClr val="tx1"/>
                </a:solidFill>
              </a:endParaRPr>
            </a:p>
          </p:txBody>
        </p:sp>
        <p:sp>
          <p:nvSpPr>
            <p:cNvPr id="34" name="角丸四角形 33"/>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57</a:t>
              </a:r>
              <a:r>
                <a:rPr lang="ja-JP" altLang="en-US" sz="900" dirty="0">
                  <a:solidFill>
                    <a:schemeClr val="tx1"/>
                  </a:solidFill>
                </a:rPr>
                <a:t>施設　</a:t>
              </a:r>
              <a:r>
                <a:rPr lang="en-US" altLang="ja-JP" sz="900" dirty="0">
                  <a:solidFill>
                    <a:schemeClr val="tx1"/>
                  </a:solidFill>
                </a:rPr>
                <a:t>558</a:t>
              </a:r>
              <a:r>
                <a:rPr lang="ja-JP" altLang="en-US" sz="900" dirty="0">
                  <a:solidFill>
                    <a:schemeClr val="tx1"/>
                  </a:solidFill>
                </a:rPr>
                <a:t>床</a:t>
              </a:r>
              <a:endParaRPr lang="en-US" altLang="ja-JP" sz="900" dirty="0">
                <a:solidFill>
                  <a:schemeClr val="tx1"/>
                </a:solidFill>
              </a:endParaRPr>
            </a:p>
          </p:txBody>
        </p:sp>
        <p:sp>
          <p:nvSpPr>
            <p:cNvPr id="31" name="角丸四角形 3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86" name="角丸四角形 85"/>
          <p:cNvSpPr/>
          <p:nvPr/>
        </p:nvSpPr>
        <p:spPr>
          <a:xfrm>
            <a:off x="3214494"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108</a:t>
            </a:r>
            <a:r>
              <a:rPr lang="ja-JP" altLang="en-US" sz="900" dirty="0">
                <a:solidFill>
                  <a:schemeClr val="tx1"/>
                </a:solidFill>
              </a:rPr>
              <a:t>床</a:t>
            </a:r>
            <a:endParaRPr lang="en-US" altLang="ja-JP" sz="900" dirty="0">
              <a:solidFill>
                <a:schemeClr val="tx1"/>
              </a:solidFill>
            </a:endParaRPr>
          </a:p>
        </p:txBody>
      </p:sp>
      <p:sp>
        <p:nvSpPr>
          <p:cNvPr id="87" name="角丸四角形 86"/>
          <p:cNvSpPr/>
          <p:nvPr/>
        </p:nvSpPr>
        <p:spPr>
          <a:xfrm>
            <a:off x="3216035"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8</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427</a:t>
            </a:r>
            <a:r>
              <a:rPr lang="ja-JP" altLang="en-US" sz="900" dirty="0" smtClean="0">
                <a:solidFill>
                  <a:schemeClr val="tx1"/>
                </a:solidFill>
              </a:rPr>
              <a:t>床</a:t>
            </a:r>
            <a:endParaRPr lang="en-US" altLang="ja-JP" sz="900" dirty="0">
              <a:solidFill>
                <a:schemeClr val="tx1"/>
              </a:solidFill>
            </a:endParaRPr>
          </a:p>
        </p:txBody>
      </p:sp>
      <p:sp>
        <p:nvSpPr>
          <p:cNvPr id="100" name="タイトル 1">
            <a:extLst>
              <a:ext uri="{FF2B5EF4-FFF2-40B4-BE49-F238E27FC236}">
                <a16:creationId xmlns:a16="http://schemas.microsoft.com/office/drawing/2014/main" id="{77D78C8B-7190-4F9F-BF24-FAD4DFE9F181}"/>
              </a:ext>
            </a:extLst>
          </p:cNvPr>
          <p:cNvSpPr txBox="1">
            <a:spLocks/>
          </p:cNvSpPr>
          <p:nvPr/>
        </p:nvSpPr>
        <p:spPr>
          <a:xfrm>
            <a:off x="224259" y="558911"/>
            <a:ext cx="8712968" cy="76420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12" name="スライド番号プレースホルダー 11"/>
          <p:cNvSpPr>
            <a:spLocks noGrp="1"/>
          </p:cNvSpPr>
          <p:nvPr>
            <p:ph type="sldNum" sz="quarter" idx="12"/>
          </p:nvPr>
        </p:nvSpPr>
        <p:spPr>
          <a:xfrm>
            <a:off x="7027940" y="6492875"/>
            <a:ext cx="2133600" cy="365125"/>
          </a:xfrm>
        </p:spPr>
        <p:txBody>
          <a:bodyPr/>
          <a:lstStyle/>
          <a:p>
            <a:fld id="{A9848611-8FAA-4BFC-BAAD-33CAF1A3E273}" type="slidenum">
              <a:rPr kumimoji="1" lang="ja-JP" altLang="en-US" sz="1800" smtClean="0">
                <a:solidFill>
                  <a:schemeClr val="tx1"/>
                </a:solidFill>
              </a:rPr>
              <a:t>27</a:t>
            </a:fld>
            <a:endParaRPr kumimoji="1" lang="ja-JP" altLang="en-US" dirty="0">
              <a:solidFill>
                <a:schemeClr val="tx1"/>
              </a:solidFill>
            </a:endParaRPr>
          </a:p>
        </p:txBody>
      </p:sp>
      <p:sp>
        <p:nvSpPr>
          <p:cNvPr id="72" name="テキスト ボックス 71"/>
          <p:cNvSpPr txBox="1"/>
          <p:nvPr/>
        </p:nvSpPr>
        <p:spPr>
          <a:xfrm>
            <a:off x="6196148" y="1421955"/>
            <a:ext cx="1872000" cy="294367"/>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73" name="テキスト ボックス 72"/>
          <p:cNvSpPr txBox="1"/>
          <p:nvPr/>
        </p:nvSpPr>
        <p:spPr>
          <a:xfrm>
            <a:off x="8108298" y="1421954"/>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74" name="グループ化 73"/>
          <p:cNvGrpSpPr/>
          <p:nvPr/>
        </p:nvGrpSpPr>
        <p:grpSpPr>
          <a:xfrm>
            <a:off x="6198690" y="1782492"/>
            <a:ext cx="1620000" cy="4644000"/>
            <a:chOff x="8211502" y="617458"/>
            <a:chExt cx="1908002" cy="6120498"/>
          </a:xfrm>
        </p:grpSpPr>
        <p:sp>
          <p:nvSpPr>
            <p:cNvPr id="75" name="正方形/長方形 74"/>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77" name="角丸四角形 76"/>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434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33,142</a:t>
              </a:r>
              <a:r>
                <a:rPr lang="ja-JP" altLang="en-US" sz="900" dirty="0">
                  <a:solidFill>
                    <a:schemeClr val="tx1"/>
                  </a:solidFill>
                </a:rPr>
                <a:t>人定員</a:t>
              </a:r>
              <a:endParaRPr lang="en-US" altLang="ja-JP" sz="900" dirty="0">
                <a:solidFill>
                  <a:schemeClr val="tx1"/>
                </a:solidFill>
              </a:endParaRPr>
            </a:p>
          </p:txBody>
        </p:sp>
        <p:sp>
          <p:nvSpPr>
            <p:cNvPr id="80" name="テキスト ボックス 79"/>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690</a:t>
              </a:r>
              <a:r>
                <a:rPr lang="ja-JP" altLang="en-US" sz="900" b="1" dirty="0"/>
                <a:t>施設</a:t>
              </a:r>
              <a:endParaRPr lang="en-US" altLang="ja-JP" sz="900" b="1" dirty="0"/>
            </a:p>
            <a:p>
              <a:pPr algn="ctr"/>
              <a:r>
                <a:rPr lang="en-US" altLang="ja-JP" sz="900" b="1" dirty="0"/>
                <a:t>55,625</a:t>
              </a:r>
              <a:r>
                <a:rPr lang="ja-JP" altLang="en-US" sz="900" b="1" dirty="0"/>
                <a:t>人定員</a:t>
              </a:r>
              <a:endParaRPr lang="en-US" altLang="ja-JP" sz="900" b="1" dirty="0"/>
            </a:p>
          </p:txBody>
        </p:sp>
        <p:sp>
          <p:nvSpPr>
            <p:cNvPr id="95" name="角丸四角形 94"/>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229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21,167</a:t>
              </a:r>
              <a:r>
                <a:rPr lang="ja-JP" altLang="en-US" sz="900" dirty="0">
                  <a:solidFill>
                    <a:schemeClr val="tx1"/>
                  </a:solidFill>
                </a:rPr>
                <a:t>人定員</a:t>
              </a:r>
              <a:endParaRPr lang="en-US" altLang="ja-JP" sz="900" dirty="0">
                <a:solidFill>
                  <a:schemeClr val="tx1"/>
                </a:solidFill>
              </a:endParaRPr>
            </a:p>
          </p:txBody>
        </p:sp>
        <p:sp>
          <p:nvSpPr>
            <p:cNvPr id="96" name="角丸四角形 95"/>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25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1,219</a:t>
              </a:r>
              <a:r>
                <a:rPr lang="ja-JP" altLang="en-US" sz="900" dirty="0">
                  <a:solidFill>
                    <a:schemeClr val="tx1"/>
                  </a:solidFill>
                </a:rPr>
                <a:t>人定員</a:t>
              </a:r>
              <a:endParaRPr lang="en-US" altLang="ja-JP" sz="900" dirty="0">
                <a:solidFill>
                  <a:schemeClr val="tx1"/>
                </a:solidFill>
              </a:endParaRPr>
            </a:p>
          </p:txBody>
        </p:sp>
        <p:sp>
          <p:nvSpPr>
            <p:cNvPr id="105" name="正方形/長方形 104"/>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11" name="テキスト ボックス 110"/>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787</a:t>
              </a:r>
              <a:r>
                <a:rPr lang="ja-JP" altLang="en-US" sz="900" b="1" dirty="0"/>
                <a:t>施設</a:t>
              </a:r>
              <a:endParaRPr lang="en-US" altLang="ja-JP" sz="900" b="1" dirty="0"/>
            </a:p>
            <a:p>
              <a:pPr algn="ctr"/>
              <a:r>
                <a:rPr lang="en-US" altLang="ja-JP" sz="900" b="1" dirty="0"/>
                <a:t>14,702</a:t>
              </a:r>
              <a:r>
                <a:rPr lang="ja-JP" altLang="en-US" sz="900" b="1" dirty="0"/>
                <a:t>人定員</a:t>
              </a:r>
              <a:endParaRPr lang="en-US" altLang="ja-JP" sz="900" b="1" dirty="0"/>
            </a:p>
          </p:txBody>
        </p:sp>
        <p:sp>
          <p:nvSpPr>
            <p:cNvPr id="114" name="角丸四角形 113"/>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128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3,605</a:t>
              </a:r>
              <a:r>
                <a:rPr lang="ja-JP" altLang="en-US" sz="900" dirty="0">
                  <a:solidFill>
                    <a:schemeClr val="tx1"/>
                  </a:solidFill>
                </a:rPr>
                <a:t>人定員</a:t>
              </a:r>
              <a:endParaRPr lang="en-US" altLang="ja-JP" sz="900" dirty="0">
                <a:solidFill>
                  <a:schemeClr val="tx1"/>
                </a:solidFill>
              </a:endParaRPr>
            </a:p>
          </p:txBody>
        </p:sp>
        <p:sp>
          <p:nvSpPr>
            <p:cNvPr id="115" name="角丸四角形 114"/>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659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11,097</a:t>
              </a:r>
              <a:r>
                <a:rPr lang="ja-JP" altLang="en-US" sz="900" dirty="0">
                  <a:solidFill>
                    <a:schemeClr val="tx1"/>
                  </a:solidFill>
                </a:rPr>
                <a:t>人定員</a:t>
              </a:r>
              <a:endParaRPr lang="en-US" altLang="ja-JP" sz="900" dirty="0">
                <a:solidFill>
                  <a:schemeClr val="tx1"/>
                </a:solidFill>
              </a:endParaRPr>
            </a:p>
          </p:txBody>
        </p:sp>
      </p:grpSp>
      <p:grpSp>
        <p:nvGrpSpPr>
          <p:cNvPr id="116" name="グループ化 115"/>
          <p:cNvGrpSpPr/>
          <p:nvPr/>
        </p:nvGrpSpPr>
        <p:grpSpPr>
          <a:xfrm>
            <a:off x="7871195" y="1818281"/>
            <a:ext cx="1195904" cy="2025000"/>
            <a:chOff x="10804492" y="1190142"/>
            <a:chExt cx="1594539" cy="2700000"/>
          </a:xfrm>
        </p:grpSpPr>
        <p:sp>
          <p:nvSpPr>
            <p:cNvPr id="117" name="正方形/長方形 116"/>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8" name="角丸四角形 117"/>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1,003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44,768</a:t>
              </a:r>
              <a:r>
                <a:rPr lang="ja-JP" altLang="en-US" sz="900" dirty="0">
                  <a:solidFill>
                    <a:schemeClr val="tx1"/>
                  </a:solidFill>
                </a:rPr>
                <a:t>人定員</a:t>
              </a:r>
              <a:endParaRPr lang="en-US" altLang="ja-JP" sz="900" dirty="0">
                <a:solidFill>
                  <a:schemeClr val="tx1"/>
                </a:solidFill>
              </a:endParaRPr>
            </a:p>
          </p:txBody>
        </p:sp>
        <p:sp>
          <p:nvSpPr>
            <p:cNvPr id="119" name="角丸四角形 118"/>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2,354</a:t>
              </a:r>
              <a:r>
                <a:rPr lang="ja-JP" altLang="en-US" sz="900" dirty="0">
                  <a:solidFill>
                    <a:schemeClr val="tx1"/>
                  </a:solidFill>
                </a:rPr>
                <a:t>人定員</a:t>
              </a:r>
              <a:endParaRPr lang="en-US" altLang="ja-JP" sz="900" dirty="0">
                <a:solidFill>
                  <a:schemeClr val="tx1"/>
                </a:solidFill>
              </a:endParaRPr>
            </a:p>
          </p:txBody>
        </p:sp>
        <p:sp>
          <p:nvSpPr>
            <p:cNvPr id="120" name="角丸四角形 119"/>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5,614</a:t>
              </a:r>
              <a:r>
                <a:rPr lang="ja-JP" altLang="en-US" sz="900" dirty="0">
                  <a:solidFill>
                    <a:schemeClr val="tx1"/>
                  </a:solidFill>
                </a:rPr>
                <a:t>人定員</a:t>
              </a:r>
              <a:endParaRPr lang="en-US" altLang="ja-JP" sz="900" dirty="0">
                <a:solidFill>
                  <a:schemeClr val="tx1"/>
                </a:solidFill>
              </a:endParaRPr>
            </a:p>
          </p:txBody>
        </p:sp>
      </p:grpSp>
      <p:sp>
        <p:nvSpPr>
          <p:cNvPr id="121" name="正方形/長方形 120"/>
          <p:cNvSpPr/>
          <p:nvPr/>
        </p:nvSpPr>
        <p:spPr>
          <a:xfrm>
            <a:off x="7852405" y="4374843"/>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2" name="角丸四角形 121"/>
          <p:cNvSpPr/>
          <p:nvPr/>
        </p:nvSpPr>
        <p:spPr>
          <a:xfrm>
            <a:off x="7883808" y="4432759"/>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683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26,658</a:t>
            </a:r>
            <a:r>
              <a:rPr lang="ja-JP" altLang="en-US" sz="900" dirty="0">
                <a:solidFill>
                  <a:schemeClr val="tx1"/>
                </a:solidFill>
              </a:rPr>
              <a:t>人定員</a:t>
            </a:r>
            <a:endParaRPr lang="en-US" altLang="ja-JP" sz="900" dirty="0">
              <a:solidFill>
                <a:schemeClr val="tx1"/>
              </a:solidFill>
            </a:endParaRPr>
          </a:p>
        </p:txBody>
      </p:sp>
      <p:sp>
        <p:nvSpPr>
          <p:cNvPr id="123" name="角丸四角形 122"/>
          <p:cNvSpPr/>
          <p:nvPr/>
        </p:nvSpPr>
        <p:spPr>
          <a:xfrm>
            <a:off x="6247010" y="3918916"/>
            <a:ext cx="1540329"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97</a:t>
            </a:r>
            <a:r>
              <a:rPr lang="ja-JP" altLang="en-US" sz="900" dirty="0">
                <a:solidFill>
                  <a:schemeClr val="tx1"/>
                </a:solidFill>
              </a:rPr>
              <a:t>人定員</a:t>
            </a:r>
            <a:endParaRPr lang="en-US" altLang="ja-JP" sz="900" dirty="0">
              <a:solidFill>
                <a:schemeClr val="tx1"/>
              </a:solidFill>
            </a:endParaRPr>
          </a:p>
        </p:txBody>
      </p:sp>
      <p:sp>
        <p:nvSpPr>
          <p:cNvPr id="71" name="正方形/長方形 70"/>
          <p:cNvSpPr/>
          <p:nvPr/>
        </p:nvSpPr>
        <p:spPr>
          <a:xfrm>
            <a:off x="206275" y="6328083"/>
            <a:ext cx="8614197"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altLang="en-US" sz="700" kern="100" dirty="0">
                <a:ea typeface="ＭＳ ゴシック" panose="020B0609070205080204" pitchFamily="49" charset="-128"/>
                <a:cs typeface="Times New Roman" panose="02020603050405020304" pitchFamily="18" charset="0"/>
              </a:rPr>
              <a:t>参照</a:t>
            </a:r>
            <a:r>
              <a:rPr lang="ja-JP" sz="700" kern="100" dirty="0">
                <a:effectLst/>
                <a:ea typeface="ＭＳ ゴシック" panose="020B0609070205080204" pitchFamily="49" charset="-128"/>
                <a:cs typeface="Times New Roman" panose="02020603050405020304" pitchFamily="18" charset="0"/>
              </a:rPr>
              <a:t>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a:effectLst/>
                <a:ea typeface="ＭＳ ゴシック" panose="020B0609070205080204" pitchFamily="49" charset="-128"/>
                <a:cs typeface="Times New Roman" panose="02020603050405020304" pitchFamily="18" charset="0"/>
              </a:rPr>
              <a:t>2017</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a:effectLst/>
                <a:ea typeface="ＭＳ ゴシック" panose="020B0609070205080204" pitchFamily="49" charset="-128"/>
                <a:cs typeface="Times New Roman" panose="02020603050405020304" pitchFamily="18" charset="0"/>
              </a:rPr>
              <a:t>2018</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10</a:t>
            </a:r>
            <a:r>
              <a:rPr lang="ja-JP" sz="700" kern="100" dirty="0">
                <a:effectLst/>
                <a:ea typeface="ＭＳ ゴシック" panose="020B0609070205080204" pitchFamily="49" charset="-128"/>
                <a:cs typeface="Times New Roman" panose="02020603050405020304" pitchFamily="18" charset="0"/>
              </a:rPr>
              <a:t>月集計）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a:effectLst/>
                <a:ea typeface="ＭＳ ゴシック" panose="020B0609070205080204" pitchFamily="49" charset="-128"/>
                <a:cs typeface="Times New Roman" panose="02020603050405020304" pitchFamily="18" charset="0"/>
              </a:rPr>
              <a:t>）</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
        <p:nvSpPr>
          <p:cNvPr id="76"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36800" y="122521"/>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30BE5A27-A407-4A14-A9BE-5866682C3C6B}"/>
              </a:ext>
            </a:extLst>
          </p:cNvPr>
          <p:cNvSpPr txBox="1">
            <a:spLocks/>
          </p:cNvSpPr>
          <p:nvPr/>
        </p:nvSpPr>
        <p:spPr>
          <a:xfrm>
            <a:off x="158156" y="119453"/>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医療介護提供体制</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620566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2"/>
          <a:stretch>
            <a:fillRect/>
          </a:stretch>
        </p:blipFill>
        <p:spPr>
          <a:xfrm>
            <a:off x="432716" y="1843976"/>
            <a:ext cx="8350576" cy="4845396"/>
          </a:xfrm>
          <a:prstGeom prst="rect">
            <a:avLst/>
          </a:prstGeom>
        </p:spPr>
      </p:pic>
      <p:sp>
        <p:nvSpPr>
          <p:cNvPr id="2" name="スライド番号プレースホルダー 1"/>
          <p:cNvSpPr>
            <a:spLocks noGrp="1"/>
          </p:cNvSpPr>
          <p:nvPr>
            <p:ph type="sldNum" sz="quarter" idx="12"/>
          </p:nvPr>
        </p:nvSpPr>
        <p:spPr>
          <a:xfrm>
            <a:off x="6991672" y="6478736"/>
            <a:ext cx="2133600" cy="365125"/>
          </a:xfrm>
        </p:spPr>
        <p:txBody>
          <a:bodyPr/>
          <a:lstStyle/>
          <a:p>
            <a:fld id="{A9848611-8FAA-4BFC-BAAD-33CAF1A3E273}" type="slidenum">
              <a:rPr kumimoji="1" lang="ja-JP" altLang="en-US" sz="1800" smtClean="0">
                <a:solidFill>
                  <a:schemeClr val="tx1"/>
                </a:solidFill>
              </a:rPr>
              <a:t>28</a:t>
            </a:fld>
            <a:endParaRPr kumimoji="1" lang="ja-JP" altLang="en-US" sz="1800" dirty="0">
              <a:solidFill>
                <a:schemeClr val="tx1"/>
              </a:solidFill>
            </a:endParaRP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251520" y="571132"/>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地域包括ケア病棟・回復期リハビリテーション病棟は、増加傾向</a:t>
            </a:r>
          </a:p>
        </p:txBody>
      </p:sp>
      <p:sp>
        <p:nvSpPr>
          <p:cNvPr id="8" name="テキスト ボックス 10">
            <a:extLst>
              <a:ext uri="{FF2B5EF4-FFF2-40B4-BE49-F238E27FC236}">
                <a16:creationId xmlns:a16="http://schemas.microsoft.com/office/drawing/2014/main" id="{8957656B-6DE6-44E0-85D6-7CF39E5B6647}"/>
              </a:ext>
            </a:extLst>
          </p:cNvPr>
          <p:cNvSpPr txBox="1"/>
          <p:nvPr/>
        </p:nvSpPr>
        <p:spPr>
          <a:xfrm>
            <a:off x="4528531" y="2276872"/>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2,071</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2,155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84</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9" name="テキスト ボックス 10">
            <a:extLst>
              <a:ext uri="{FF2B5EF4-FFF2-40B4-BE49-F238E27FC236}">
                <a16:creationId xmlns:a16="http://schemas.microsoft.com/office/drawing/2014/main" id="{8957656B-6DE6-44E0-85D6-7CF39E5B6647}"/>
              </a:ext>
            </a:extLst>
          </p:cNvPr>
          <p:cNvSpPr txBox="1"/>
          <p:nvPr/>
        </p:nvSpPr>
        <p:spPr>
          <a:xfrm>
            <a:off x="4447276" y="2564904"/>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1,578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1,488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90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0" name="テキスト ボックス 10">
            <a:extLst>
              <a:ext uri="{FF2B5EF4-FFF2-40B4-BE49-F238E27FC236}">
                <a16:creationId xmlns:a16="http://schemas.microsoft.com/office/drawing/2014/main" id="{8957656B-6DE6-44E0-85D6-7CF39E5B6647}"/>
              </a:ext>
            </a:extLst>
          </p:cNvPr>
          <p:cNvSpPr txBox="1"/>
          <p:nvPr/>
        </p:nvSpPr>
        <p:spPr>
          <a:xfrm>
            <a:off x="4869448" y="2841903"/>
            <a:ext cx="317822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4,945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5,016</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71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1" name="テキスト ボックス 10">
            <a:extLst>
              <a:ext uri="{FF2B5EF4-FFF2-40B4-BE49-F238E27FC236}">
                <a16:creationId xmlns:a16="http://schemas.microsoft.com/office/drawing/2014/main" id="{8957656B-6DE6-44E0-85D6-7CF39E5B6647}"/>
              </a:ext>
            </a:extLst>
          </p:cNvPr>
          <p:cNvSpPr txBox="1"/>
          <p:nvPr/>
        </p:nvSpPr>
        <p:spPr>
          <a:xfrm>
            <a:off x="6776058" y="2951366"/>
            <a:ext cx="247358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28,050</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27,681</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369</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2" name="テキスト ボックス 10">
            <a:extLst>
              <a:ext uri="{FF2B5EF4-FFF2-40B4-BE49-F238E27FC236}">
                <a16:creationId xmlns:a16="http://schemas.microsoft.com/office/drawing/2014/main" id="{8957656B-6DE6-44E0-85D6-7CF39E5B6647}"/>
              </a:ext>
            </a:extLst>
          </p:cNvPr>
          <p:cNvSpPr txBox="1"/>
          <p:nvPr/>
        </p:nvSpPr>
        <p:spPr>
          <a:xfrm>
            <a:off x="5455388" y="3429000"/>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8,663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8.657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3" name="テキスト ボックス 10">
            <a:extLst>
              <a:ext uri="{FF2B5EF4-FFF2-40B4-BE49-F238E27FC236}">
                <a16:creationId xmlns:a16="http://schemas.microsoft.com/office/drawing/2014/main" id="{8957656B-6DE6-44E0-85D6-7CF39E5B6647}"/>
              </a:ext>
            </a:extLst>
          </p:cNvPr>
          <p:cNvSpPr txBox="1"/>
          <p:nvPr/>
        </p:nvSpPr>
        <p:spPr>
          <a:xfrm>
            <a:off x="4543456" y="3717032"/>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2,230</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2,158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72</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4" name="テキスト ボックス 10">
            <a:extLst>
              <a:ext uri="{FF2B5EF4-FFF2-40B4-BE49-F238E27FC236}">
                <a16:creationId xmlns:a16="http://schemas.microsoft.com/office/drawing/2014/main" id="{8957656B-6DE6-44E0-85D6-7CF39E5B6647}"/>
              </a:ext>
            </a:extLst>
          </p:cNvPr>
          <p:cNvSpPr txBox="1"/>
          <p:nvPr/>
        </p:nvSpPr>
        <p:spPr>
          <a:xfrm>
            <a:off x="4682420" y="400506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3,338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2,772</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566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5" name="テキスト ボックス 10">
            <a:extLst>
              <a:ext uri="{FF2B5EF4-FFF2-40B4-BE49-F238E27FC236}">
                <a16:creationId xmlns:a16="http://schemas.microsoft.com/office/drawing/2014/main" id="{8957656B-6DE6-44E0-85D6-7CF39E5B6647}"/>
              </a:ext>
            </a:extLst>
          </p:cNvPr>
          <p:cNvSpPr txBox="1"/>
          <p:nvPr/>
        </p:nvSpPr>
        <p:spPr>
          <a:xfrm>
            <a:off x="4690083" y="430406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3,284</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3,785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5023340" y="4580475"/>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5,852</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5,993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7" name="テキスト ボックス 10">
            <a:extLst>
              <a:ext uri="{FF2B5EF4-FFF2-40B4-BE49-F238E27FC236}">
                <a16:creationId xmlns:a16="http://schemas.microsoft.com/office/drawing/2014/main" id="{8957656B-6DE6-44E0-85D6-7CF39E5B6647}"/>
              </a:ext>
            </a:extLst>
          </p:cNvPr>
          <p:cNvSpPr txBox="1"/>
          <p:nvPr/>
        </p:nvSpPr>
        <p:spPr>
          <a:xfrm>
            <a:off x="4402278" y="488012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593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643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8" name="テキスト ボックス 10">
            <a:extLst>
              <a:ext uri="{FF2B5EF4-FFF2-40B4-BE49-F238E27FC236}">
                <a16:creationId xmlns:a16="http://schemas.microsoft.com/office/drawing/2014/main" id="{8957656B-6DE6-44E0-85D6-7CF39E5B6647}"/>
              </a:ext>
            </a:extLst>
          </p:cNvPr>
          <p:cNvSpPr txBox="1"/>
          <p:nvPr/>
        </p:nvSpPr>
        <p:spPr>
          <a:xfrm>
            <a:off x="6518295" y="5156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16,797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17,007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9" name="テキスト ボックス 10">
            <a:extLst>
              <a:ext uri="{FF2B5EF4-FFF2-40B4-BE49-F238E27FC236}">
                <a16:creationId xmlns:a16="http://schemas.microsoft.com/office/drawing/2014/main" id="{8957656B-6DE6-44E0-85D6-7CF39E5B6647}"/>
              </a:ext>
            </a:extLst>
          </p:cNvPr>
          <p:cNvSpPr txBox="1"/>
          <p:nvPr/>
        </p:nvSpPr>
        <p:spPr>
          <a:xfrm>
            <a:off x="4543456" y="5455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1,788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1,483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305</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20" name="テキスト ボックス 10">
            <a:extLst>
              <a:ext uri="{FF2B5EF4-FFF2-40B4-BE49-F238E27FC236}">
                <a16:creationId xmlns:a16="http://schemas.microsoft.com/office/drawing/2014/main" id="{8957656B-6DE6-44E0-85D6-7CF39E5B6647}"/>
              </a:ext>
            </a:extLst>
          </p:cNvPr>
          <p:cNvSpPr txBox="1"/>
          <p:nvPr/>
        </p:nvSpPr>
        <p:spPr>
          <a:xfrm>
            <a:off x="5151321" y="5754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5,889</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6,295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+406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21" name="テキスト ボックス 10">
            <a:extLst>
              <a:ext uri="{FF2B5EF4-FFF2-40B4-BE49-F238E27FC236}">
                <a16:creationId xmlns:a16="http://schemas.microsoft.com/office/drawing/2014/main" id="{8957656B-6DE6-44E0-85D6-7CF39E5B6647}"/>
              </a:ext>
            </a:extLst>
          </p:cNvPr>
          <p:cNvSpPr txBox="1"/>
          <p:nvPr/>
        </p:nvSpPr>
        <p:spPr>
          <a:xfrm>
            <a:off x="5730345" y="6477159"/>
            <a:ext cx="362791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ja-JP" altLang="en-US" sz="1200" kern="100" dirty="0">
                <a:latin typeface="Meiryo UI" panose="020B0604030504040204" pitchFamily="50" charset="-128"/>
                <a:ea typeface="Meiryo UI" panose="020B0604030504040204" pitchFamily="50" charset="-128"/>
                <a:cs typeface="Times New Roman"/>
              </a:rPr>
              <a:t>病床機能報告（結果は暫定集計）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2" name="四角形: 角を丸くする 16">
            <a:extLst>
              <a:ext uri="{FF2B5EF4-FFF2-40B4-BE49-F238E27FC236}">
                <a16:creationId xmlns:a16="http://schemas.microsoft.com/office/drawing/2014/main" id="{8AF4F525-33C2-458A-A335-F1F4602DA4AC}"/>
              </a:ext>
            </a:extLst>
          </p:cNvPr>
          <p:cNvSpPr/>
          <p:nvPr/>
        </p:nvSpPr>
        <p:spPr>
          <a:xfrm>
            <a:off x="608928" y="4246928"/>
            <a:ext cx="8139535" cy="618399"/>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0">
            <a:extLst>
              <a:ext uri="{FF2B5EF4-FFF2-40B4-BE49-F238E27FC236}">
                <a16:creationId xmlns:a16="http://schemas.microsoft.com/office/drawing/2014/main" id="{8D8270F8-70FA-43EC-96DD-FF5EE5A1D396}"/>
              </a:ext>
            </a:extLst>
          </p:cNvPr>
          <p:cNvSpPr txBox="1"/>
          <p:nvPr/>
        </p:nvSpPr>
        <p:spPr>
          <a:xfrm>
            <a:off x="6640837" y="2211515"/>
            <a:ext cx="2103432" cy="600164"/>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2017</a:t>
            </a:r>
            <a:r>
              <a:rPr lang="ja-JP" altLang="en-US" sz="1100" kern="100" dirty="0">
                <a:latin typeface="Meiryo UI" panose="020B0604030504040204" pitchFamily="50" charset="-128"/>
                <a:ea typeface="Meiryo UI" panose="020B0604030504040204" pitchFamily="50" charset="-128"/>
                <a:cs typeface="Times New Roman"/>
              </a:rPr>
              <a:t>年度数値⇒</a:t>
            </a:r>
            <a:r>
              <a:rPr lang="en-US" altLang="ja-JP" sz="1100" kern="100" dirty="0">
                <a:latin typeface="Meiryo UI" panose="020B0604030504040204" pitchFamily="50" charset="-128"/>
                <a:ea typeface="Meiryo UI" panose="020B0604030504040204" pitchFamily="50" charset="-128"/>
                <a:cs typeface="Times New Roman"/>
              </a:rPr>
              <a:t>2018</a:t>
            </a:r>
            <a:r>
              <a:rPr lang="ja-JP" altLang="en-US" sz="1100" kern="100" dirty="0">
                <a:latin typeface="Meiryo UI" panose="020B0604030504040204" pitchFamily="50" charset="-128"/>
                <a:ea typeface="Meiryo UI" panose="020B0604030504040204" pitchFamily="50" charset="-128"/>
                <a:cs typeface="Times New Roman"/>
              </a:rPr>
              <a:t>年度数値（前年度からの増減）　</a:t>
            </a:r>
          </a:p>
        </p:txBody>
      </p:sp>
      <p:sp>
        <p:nvSpPr>
          <p:cNvPr id="24" name="テキスト ボックス 10">
            <a:extLst>
              <a:ext uri="{FF2B5EF4-FFF2-40B4-BE49-F238E27FC236}">
                <a16:creationId xmlns:a16="http://schemas.microsoft.com/office/drawing/2014/main" id="{717C9A40-4F8F-46E2-9DB3-7539C51807DC}"/>
              </a:ext>
            </a:extLst>
          </p:cNvPr>
          <p:cNvSpPr txBox="1"/>
          <p:nvPr/>
        </p:nvSpPr>
        <p:spPr>
          <a:xfrm>
            <a:off x="539552" y="1699586"/>
            <a:ext cx="26642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a:t>
            </a:r>
            <a:r>
              <a:rPr lang="ja-JP" altLang="en-US" sz="1400" dirty="0" smtClean="0">
                <a:solidFill>
                  <a:schemeClr val="tx1"/>
                </a:solidFill>
              </a:rPr>
              <a:t>報告病床数</a:t>
            </a:r>
            <a:r>
              <a:rPr lang="ja-JP" altLang="en-US" sz="1400" dirty="0">
                <a:solidFill>
                  <a:schemeClr val="tx1"/>
                </a:solidFill>
              </a:rPr>
              <a:t>の推移</a:t>
            </a:r>
          </a:p>
        </p:txBody>
      </p:sp>
      <p:sp>
        <p:nvSpPr>
          <p:cNvPr id="26"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7" name="タイトル 1">
            <a:extLst>
              <a:ext uri="{FF2B5EF4-FFF2-40B4-BE49-F238E27FC236}">
                <a16:creationId xmlns:a16="http://schemas.microsoft.com/office/drawing/2014/main"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入院料別病床数の経年変化</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63860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91868" y="4601102"/>
            <a:ext cx="3592980" cy="2212054"/>
          </a:xfrm>
          <a:prstGeom prst="rect">
            <a:avLst/>
          </a:prstGeom>
        </p:spPr>
      </p:pic>
      <p:pic>
        <p:nvPicPr>
          <p:cNvPr id="8" name="図 7"/>
          <p:cNvPicPr>
            <a:picLocks noChangeAspect="1"/>
          </p:cNvPicPr>
          <p:nvPr/>
        </p:nvPicPr>
        <p:blipFill>
          <a:blip r:embed="rId3"/>
          <a:stretch>
            <a:fillRect/>
          </a:stretch>
        </p:blipFill>
        <p:spPr>
          <a:xfrm>
            <a:off x="179511" y="3802361"/>
            <a:ext cx="8064897" cy="806745"/>
          </a:xfrm>
          <a:prstGeom prst="rect">
            <a:avLst/>
          </a:prstGeom>
        </p:spPr>
      </p:pic>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29</a:t>
            </a:fld>
            <a:endParaRPr kumimoji="1" lang="ja-JP" altLang="en-US" sz="1800" dirty="0">
              <a:solidFill>
                <a:schemeClr val="tx1"/>
              </a:solidFill>
            </a:endParaRPr>
          </a:p>
        </p:txBody>
      </p:sp>
      <p:sp>
        <p:nvSpPr>
          <p:cNvPr id="25" name="タイトル 1">
            <a:extLst>
              <a:ext uri="{FF2B5EF4-FFF2-40B4-BE49-F238E27FC236}">
                <a16:creationId xmlns:a16="http://schemas.microsoft.com/office/drawing/2014/main" id="{77D78C8B-7190-4F9F-BF24-FAD4DFE9F181}"/>
              </a:ext>
            </a:extLst>
          </p:cNvPr>
          <p:cNvSpPr txBox="1">
            <a:spLocks/>
          </p:cNvSpPr>
          <p:nvPr/>
        </p:nvSpPr>
        <p:spPr>
          <a:xfrm>
            <a:off x="179511" y="535935"/>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病床数の必要量における回復期機能を担う病床数の確保には、</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府域全体で</a:t>
            </a:r>
            <a:r>
              <a:rPr lang="ja-JP" altLang="en-US" sz="2200" dirty="0" smtClean="0">
                <a:latin typeface="HGP創英角ｺﾞｼｯｸUB" panose="020B0900000000000000" pitchFamily="50" charset="-128"/>
                <a:ea typeface="HGP創英角ｺﾞｼｯｸUB" panose="020B0900000000000000" pitchFamily="50" charset="-128"/>
              </a:rPr>
              <a:t>約</a:t>
            </a:r>
            <a:r>
              <a:rPr lang="en-US" altLang="ja-JP" sz="2200" dirty="0">
                <a:latin typeface="HGP創英角ｺﾞｼｯｸUB" panose="020B0900000000000000" pitchFamily="50" charset="-128"/>
                <a:ea typeface="HGP創英角ｺﾞｼｯｸUB" panose="020B0900000000000000" pitchFamily="50" charset="-128"/>
              </a:rPr>
              <a:t>8</a:t>
            </a:r>
            <a:r>
              <a:rPr lang="ja-JP" altLang="en-US" sz="2200" dirty="0" smtClean="0">
                <a:latin typeface="HGP創英角ｺﾞｼｯｸUB" panose="020B0900000000000000" pitchFamily="50" charset="-128"/>
                <a:ea typeface="HGP創英角ｺﾞｼｯｸUB" panose="020B0900000000000000" pitchFamily="50" charset="-128"/>
              </a:rPr>
              <a:t>％</a:t>
            </a:r>
            <a:r>
              <a:rPr lang="ja-JP" altLang="en-US" sz="2200" dirty="0">
                <a:latin typeface="HGP創英角ｺﾞｼｯｸUB" panose="020B0900000000000000" pitchFamily="50" charset="-128"/>
                <a:ea typeface="HGP創英角ｺﾞｼｯｸUB" panose="020B0900000000000000" pitchFamily="50" charset="-128"/>
              </a:rPr>
              <a:t>程度同機能への転換が必要と推計</a:t>
            </a:r>
          </a:p>
        </p:txBody>
      </p:sp>
      <p:graphicFrame>
        <p:nvGraphicFramePr>
          <p:cNvPr id="21" name="表 20"/>
          <p:cNvGraphicFramePr>
            <a:graphicFrameLocks noGrp="1"/>
          </p:cNvGraphicFramePr>
          <p:nvPr>
            <p:extLst>
              <p:ext uri="{D42A27DB-BD31-4B8C-83A1-F6EECF244321}">
                <p14:modId xmlns:p14="http://schemas.microsoft.com/office/powerpoint/2010/main" val="2242476138"/>
              </p:ext>
            </p:extLst>
          </p:nvPr>
        </p:nvGraphicFramePr>
        <p:xfrm>
          <a:off x="4281413" y="5308691"/>
          <a:ext cx="2765490" cy="548308"/>
        </p:xfrm>
        <a:graphic>
          <a:graphicData uri="http://schemas.openxmlformats.org/drawingml/2006/table">
            <a:tbl>
              <a:tblPr>
                <a:tableStyleId>{BC89EF96-8CEA-46FF-86C4-4CE0E7609802}</a:tableStyleId>
              </a:tblPr>
              <a:tblGrid>
                <a:gridCol w="1878992">
                  <a:extLst>
                    <a:ext uri="{9D8B030D-6E8A-4147-A177-3AD203B41FA5}">
                      <a16:colId xmlns:a16="http://schemas.microsoft.com/office/drawing/2014/main" val="20000"/>
                    </a:ext>
                  </a:extLst>
                </a:gridCol>
                <a:gridCol w="886498">
                  <a:extLst>
                    <a:ext uri="{9D8B030D-6E8A-4147-A177-3AD203B41FA5}">
                      <a16:colId xmlns:a16="http://schemas.microsoft.com/office/drawing/2014/main" val="20001"/>
                    </a:ext>
                  </a:extLst>
                </a:gridCol>
              </a:tblGrid>
              <a:tr h="280549">
                <a:tc>
                  <a:txBody>
                    <a:bodyPr/>
                    <a:lstStyle/>
                    <a:p>
                      <a:pPr algn="l" fontAlgn="ctr"/>
                      <a:r>
                        <a:rPr lang="en-US" altLang="ja-JP" sz="1300" b="0" i="0" u="none" strike="noStrike" dirty="0">
                          <a:solidFill>
                            <a:schemeClr val="tx1"/>
                          </a:solidFill>
                          <a:effectLst/>
                          <a:latin typeface="+mn-ea"/>
                          <a:ea typeface="+mn-ea"/>
                        </a:rPr>
                        <a:t>2017</a:t>
                      </a:r>
                      <a:r>
                        <a:rPr lang="ja-JP" altLang="en-US" sz="1300" b="0" i="0" u="none" strike="noStrike" dirty="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a:effectLst/>
                          <a:latin typeface="+mn-lt"/>
                          <a:ea typeface="+mn-ea"/>
                        </a:rPr>
                        <a:t>22.6%</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10000"/>
                  </a:ext>
                </a:extLst>
              </a:tr>
              <a:tr h="267759">
                <a:tc>
                  <a:txBody>
                    <a:bodyPr/>
                    <a:lstStyle/>
                    <a:p>
                      <a:pPr algn="l" fontAlgn="ctr"/>
                      <a:r>
                        <a:rPr lang="en-US" altLang="ja-JP" sz="1300" b="0" i="0" u="none" strike="noStrike" dirty="0">
                          <a:solidFill>
                            <a:srgbClr val="000000"/>
                          </a:solidFill>
                          <a:effectLst/>
                          <a:latin typeface="+mn-ea"/>
                          <a:ea typeface="+mn-ea"/>
                        </a:rPr>
                        <a:t>2018</a:t>
                      </a:r>
                      <a:r>
                        <a:rPr lang="ja-JP" altLang="en-US" sz="1300" b="0" i="0" u="none" strike="noStrike" dirty="0">
                          <a:solidFill>
                            <a:srgbClr val="000000"/>
                          </a:solidFill>
                          <a:effectLst/>
                          <a:latin typeface="+mn-ea"/>
                          <a:ea typeface="+mn-ea"/>
                        </a:rPr>
                        <a:t>年度</a:t>
                      </a:r>
                      <a:r>
                        <a:rPr lang="ja-JP" altLang="en-US" sz="1300" b="0" i="0" u="none" strike="noStrike" dirty="0" smtClean="0">
                          <a:solidFill>
                            <a:srgbClr val="000000"/>
                          </a:solidFill>
                          <a:effectLst/>
                          <a:latin typeface="+mn-ea"/>
                          <a:ea typeface="+mn-ea"/>
                        </a:rPr>
                        <a:t>（最終）</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smtClean="0">
                          <a:solidFill>
                            <a:srgbClr val="000000"/>
                          </a:solidFill>
                          <a:effectLst/>
                          <a:latin typeface="+mn-lt"/>
                          <a:ea typeface="+mn-ea"/>
                        </a:rPr>
                        <a:t>22.7%</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989151679"/>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923385041"/>
              </p:ext>
            </p:extLst>
          </p:nvPr>
        </p:nvGraphicFramePr>
        <p:xfrm>
          <a:off x="6088916" y="6164701"/>
          <a:ext cx="938392" cy="315460"/>
        </p:xfrm>
        <a:graphic>
          <a:graphicData uri="http://schemas.openxmlformats.org/drawingml/2006/table">
            <a:tbl>
              <a:tblPr>
                <a:tableStyleId>{BC89EF96-8CEA-46FF-86C4-4CE0E7609802}</a:tableStyleId>
              </a:tblPr>
              <a:tblGrid>
                <a:gridCol w="938392">
                  <a:extLst>
                    <a:ext uri="{9D8B030D-6E8A-4147-A177-3AD203B41FA5}">
                      <a16:colId xmlns:a16="http://schemas.microsoft.com/office/drawing/2014/main" val="20000"/>
                    </a:ext>
                  </a:extLst>
                </a:gridCol>
              </a:tblGrid>
              <a:tr h="315460">
                <a:tc>
                  <a:txBody>
                    <a:bodyPr/>
                    <a:lstStyle/>
                    <a:p>
                      <a:pPr algn="r" fontAlgn="ctr"/>
                      <a:r>
                        <a:rPr lang="en-US" altLang="ja-JP" sz="1400" u="none" strike="noStrike" dirty="0">
                          <a:effectLst/>
                        </a:rPr>
                        <a:t>30.9%</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bl>
          </a:graphicData>
        </a:graphic>
      </p:graphicFrame>
      <p:sp>
        <p:nvSpPr>
          <p:cNvPr id="23" name="右中かっこ 22"/>
          <p:cNvSpPr/>
          <p:nvPr/>
        </p:nvSpPr>
        <p:spPr>
          <a:xfrm>
            <a:off x="7035783" y="5549757"/>
            <a:ext cx="250250" cy="8982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4" name="角丸四角形 23"/>
          <p:cNvSpPr/>
          <p:nvPr/>
        </p:nvSpPr>
        <p:spPr>
          <a:xfrm>
            <a:off x="7350302" y="5595830"/>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smtClean="0"/>
              <a:t>8</a:t>
            </a:r>
            <a:r>
              <a:rPr kumimoji="1" lang="en-US" altLang="ja-JP" sz="1400" dirty="0" smtClean="0"/>
              <a:t>.2%</a:t>
            </a:r>
            <a:endParaRPr kumimoji="1" lang="en-US" altLang="ja-JP" sz="1400" dirty="0"/>
          </a:p>
          <a:p>
            <a:pPr algn="ctr"/>
            <a:r>
              <a:rPr kumimoji="1" lang="en-US" altLang="ja-JP" sz="1400" dirty="0"/>
              <a:t>(</a:t>
            </a:r>
            <a:r>
              <a:rPr kumimoji="1" lang="ja-JP" altLang="en-US" sz="1400" dirty="0"/>
              <a:t>約</a:t>
            </a:r>
            <a:r>
              <a:rPr lang="en-US" altLang="ja-JP" sz="1400" dirty="0" smtClean="0"/>
              <a:t>7</a:t>
            </a:r>
            <a:r>
              <a:rPr kumimoji="1" lang="en-US" altLang="ja-JP" sz="1400" dirty="0" smtClean="0"/>
              <a:t>,300</a:t>
            </a:r>
            <a:r>
              <a:rPr kumimoji="1" lang="ja-JP" altLang="en-US" sz="1400" dirty="0"/>
              <a:t>床</a:t>
            </a:r>
            <a:r>
              <a:rPr kumimoji="1" lang="en-US" altLang="ja-JP" sz="1400" dirty="0"/>
              <a:t>)</a:t>
            </a:r>
          </a:p>
        </p:txBody>
      </p:sp>
      <p:sp>
        <p:nvSpPr>
          <p:cNvPr id="27" name="テキスト ボックス 10">
            <a:extLst>
              <a:ext uri="{FF2B5EF4-FFF2-40B4-BE49-F238E27FC236}">
                <a16:creationId xmlns:a16="http://schemas.microsoft.com/office/drawing/2014/main" id="{8957656B-6DE6-44E0-85D6-7CF39E5B6647}"/>
              </a:ext>
            </a:extLst>
          </p:cNvPr>
          <p:cNvSpPr txBox="1"/>
          <p:nvPr/>
        </p:nvSpPr>
        <p:spPr>
          <a:xfrm>
            <a:off x="4192686" y="5856924"/>
            <a:ext cx="249807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5" name="角丸四角形 4"/>
          <p:cNvSpPr/>
          <p:nvPr/>
        </p:nvSpPr>
        <p:spPr>
          <a:xfrm>
            <a:off x="5050091" y="4293323"/>
            <a:ext cx="1417810" cy="145504"/>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角丸四角形 28"/>
          <p:cNvSpPr/>
          <p:nvPr/>
        </p:nvSpPr>
        <p:spPr>
          <a:xfrm>
            <a:off x="5805055" y="4436572"/>
            <a:ext cx="667833" cy="164529"/>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957656B-6DE6-44E0-85D6-7CF39E5B6647}"/>
              </a:ext>
            </a:extLst>
          </p:cNvPr>
          <p:cNvSpPr txBox="1"/>
          <p:nvPr/>
        </p:nvSpPr>
        <p:spPr>
          <a:xfrm>
            <a:off x="67190" y="1419121"/>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テキスト ボックス 19">
            <a:extLst>
              <a:ext uri="{FF2B5EF4-FFF2-40B4-BE49-F238E27FC236}">
                <a16:creationId xmlns:a16="http://schemas.microsoft.com/office/drawing/2014/main" id="{8957656B-6DE6-44E0-85D6-7CF39E5B6647}"/>
              </a:ext>
            </a:extLst>
          </p:cNvPr>
          <p:cNvSpPr txBox="1"/>
          <p:nvPr/>
        </p:nvSpPr>
        <p:spPr>
          <a:xfrm>
            <a:off x="0" y="3512857"/>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a:latin typeface="Meiryo UI" panose="020B0604030504040204" pitchFamily="50" charset="-128"/>
                <a:ea typeface="Meiryo UI" panose="020B0604030504040204" pitchFamily="50" charset="-128"/>
                <a:cs typeface="Times New Roman"/>
              </a:rPr>
              <a:t>2018</a:t>
            </a:r>
            <a:r>
              <a:rPr lang="ja-JP" altLang="en-US" sz="1400" kern="100" dirty="0">
                <a:latin typeface="Meiryo UI" panose="020B0604030504040204" pitchFamily="50" charset="-128"/>
                <a:ea typeface="Meiryo UI" panose="020B0604030504040204" pitchFamily="50" charset="-128"/>
                <a:cs typeface="Times New Roman"/>
              </a:rPr>
              <a:t>年度）と病床数の必要量（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6"/>
          <p:cNvSpPr txBox="1"/>
          <p:nvPr/>
        </p:nvSpPr>
        <p:spPr>
          <a:xfrm>
            <a:off x="4157357" y="4667139"/>
            <a:ext cx="4770004" cy="330692"/>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latin typeface="HGP創英角ﾎﾟｯﾌﾟ体" panose="040B0A00000000000000" pitchFamily="50" charset="-128"/>
                <a:ea typeface="HGP創英角ﾎﾟｯﾌﾟ体" panose="040B0A00000000000000" pitchFamily="50" charset="-128"/>
              </a:rPr>
              <a:t>サブアキュート・ポスト　アキュート・リハビリ機能の</a:t>
            </a:r>
            <a:r>
              <a:rPr kumimoji="1" lang="ja-JP" altLang="en-US" sz="1400" dirty="0">
                <a:latin typeface="HGP創英角ﾎﾟｯﾌﾟ体" panose="040B0A00000000000000" pitchFamily="50" charset="-128"/>
                <a:ea typeface="HGP創英角ﾎﾟｯﾌﾟ体" panose="040B0A00000000000000" pitchFamily="50" charset="-128"/>
              </a:rPr>
              <a:t>現状と将来の予測</a:t>
            </a:r>
          </a:p>
        </p:txBody>
      </p:sp>
      <p:sp>
        <p:nvSpPr>
          <p:cNvPr id="39" name="テキスト ボックス 10">
            <a:extLst>
              <a:ext uri="{FF2B5EF4-FFF2-40B4-BE49-F238E27FC236}">
                <a16:creationId xmlns:a16="http://schemas.microsoft.com/office/drawing/2014/main" id="{8957656B-6DE6-44E0-85D6-7CF39E5B6647}"/>
              </a:ext>
            </a:extLst>
          </p:cNvPr>
          <p:cNvSpPr txBox="1"/>
          <p:nvPr/>
        </p:nvSpPr>
        <p:spPr>
          <a:xfrm>
            <a:off x="8122410" y="1461968"/>
            <a:ext cx="87716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effectLst/>
                <a:latin typeface="+mn-ea"/>
                <a:cs typeface="Times New Roman"/>
              </a:rPr>
              <a:t>（単位：床）</a:t>
            </a:r>
            <a:endParaRPr lang="ja-JP" sz="1200" kern="100" dirty="0">
              <a:effectLst/>
              <a:latin typeface="+mn-ea"/>
              <a:cs typeface="Times New Roman"/>
            </a:endParaRPr>
          </a:p>
        </p:txBody>
      </p:sp>
      <p:sp>
        <p:nvSpPr>
          <p:cNvPr id="26" name="テキスト ボックス 10">
            <a:extLst>
              <a:ext uri="{FF2B5EF4-FFF2-40B4-BE49-F238E27FC236}">
                <a16:creationId xmlns:a16="http://schemas.microsoft.com/office/drawing/2014/main" id="{8957656B-6DE6-44E0-85D6-7CF39E5B6647}"/>
              </a:ext>
            </a:extLst>
          </p:cNvPr>
          <p:cNvSpPr txBox="1"/>
          <p:nvPr/>
        </p:nvSpPr>
        <p:spPr>
          <a:xfrm>
            <a:off x="4157357" y="5010545"/>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cxnSp>
        <p:nvCxnSpPr>
          <p:cNvPr id="28" name="直線矢印コネクタ 27"/>
          <p:cNvCxnSpPr/>
          <p:nvPr/>
        </p:nvCxnSpPr>
        <p:spPr>
          <a:xfrm>
            <a:off x="6413889" y="4601101"/>
            <a:ext cx="187368" cy="16335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5463630" y="4436572"/>
            <a:ext cx="860752" cy="12663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501219" y="3512857"/>
            <a:ext cx="2479654" cy="230832"/>
          </a:xfrm>
          <a:prstGeom prst="rect">
            <a:avLst/>
          </a:prstGeom>
          <a:noFill/>
        </p:spPr>
        <p:txBody>
          <a:bodyPr wrap="square" rtlCol="0">
            <a:spAutoFit/>
          </a:bodyPr>
          <a:lstStyle/>
          <a:p>
            <a:r>
              <a:rPr kumimoji="1" lang="en-US" altLang="ja-JP" sz="900" dirty="0" smtClean="0"/>
              <a:t>※</a:t>
            </a:r>
            <a:r>
              <a:rPr kumimoji="1" lang="ja-JP" altLang="en-US" sz="900" dirty="0" smtClean="0"/>
              <a:t>地域医療構想策定ガイドラインに</a:t>
            </a:r>
            <a:r>
              <a:rPr lang="ja-JP" altLang="en-US" sz="900" dirty="0" smtClean="0"/>
              <a:t>基づく数値</a:t>
            </a:r>
            <a:endParaRPr kumimoji="1" lang="ja-JP" altLang="en-US" sz="900" dirty="0"/>
          </a:p>
        </p:txBody>
      </p:sp>
      <p:pic>
        <p:nvPicPr>
          <p:cNvPr id="6" name="図 5"/>
          <p:cNvPicPr>
            <a:picLocks noChangeAspect="1"/>
          </p:cNvPicPr>
          <p:nvPr/>
        </p:nvPicPr>
        <p:blipFill>
          <a:blip r:embed="rId4"/>
          <a:stretch>
            <a:fillRect/>
          </a:stretch>
        </p:blipFill>
        <p:spPr>
          <a:xfrm>
            <a:off x="207578" y="1746222"/>
            <a:ext cx="8784594" cy="1778704"/>
          </a:xfrm>
          <a:prstGeom prst="rect">
            <a:avLst/>
          </a:prstGeom>
        </p:spPr>
      </p:pic>
      <p:sp>
        <p:nvSpPr>
          <p:cNvPr id="33"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4" name="タイトル 1">
            <a:extLst>
              <a:ext uri="{FF2B5EF4-FFF2-40B4-BE49-F238E27FC236}">
                <a16:creationId xmlns:a16="http://schemas.microsoft.com/office/drawing/2014/main"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病床数の必要量との比較</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30" name="テキスト ボックス 10">
            <a:extLst>
              <a:ext uri="{FF2B5EF4-FFF2-40B4-BE49-F238E27FC236}">
                <a16:creationId xmlns:a16="http://schemas.microsoft.com/office/drawing/2014/main" id="{8957656B-6DE6-44E0-85D6-7CF39E5B6647}"/>
              </a:ext>
            </a:extLst>
          </p:cNvPr>
          <p:cNvSpPr txBox="1"/>
          <p:nvPr/>
        </p:nvSpPr>
        <p:spPr>
          <a:xfrm>
            <a:off x="6882351" y="6536157"/>
            <a:ext cx="1619957"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ja-JP" altLang="en-US" sz="1200" kern="100" dirty="0">
                <a:latin typeface="Meiryo UI" panose="020B0604030504040204" pitchFamily="50" charset="-128"/>
                <a:ea typeface="Meiryo UI" panose="020B0604030504040204" pitchFamily="50" charset="-128"/>
                <a:cs typeface="Times New Roman"/>
              </a:rPr>
              <a:t>病床機能</a:t>
            </a:r>
            <a:r>
              <a:rPr lang="ja-JP" altLang="en-US" sz="1200" kern="100" dirty="0" smtClean="0">
                <a:latin typeface="Meiryo UI" panose="020B0604030504040204" pitchFamily="50" charset="-128"/>
                <a:ea typeface="Meiryo UI" panose="020B0604030504040204" pitchFamily="50" charset="-128"/>
                <a:cs typeface="Times New Roman"/>
              </a:rPr>
              <a:t>報告</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1777691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accent1"/>
                </a:solidFill>
              </a:rPr>
              <a:t>3</a:t>
            </a:fld>
            <a:endParaRPr kumimoji="1" lang="ja-JP" altLang="en-US" sz="1800" dirty="0">
              <a:solidFill>
                <a:schemeClr val="accent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将来</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予測</a:t>
            </a:r>
            <a:endParaRPr lang="en-US" altLang="ja-JP" dirty="0" smtClean="0">
              <a:solidFill>
                <a:schemeClr val="tx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32341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25875" y="5630245"/>
            <a:ext cx="3934595" cy="1135866"/>
          </a:xfrm>
          <a:prstGeom prst="rect">
            <a:avLst/>
          </a:prstGeom>
        </p:spPr>
      </p:pic>
      <p:graphicFrame>
        <p:nvGraphicFramePr>
          <p:cNvPr id="26" name="グラフ 25"/>
          <p:cNvGraphicFramePr>
            <a:graphicFrameLocks/>
          </p:cNvGraphicFramePr>
          <p:nvPr>
            <p:extLst>
              <p:ext uri="{D42A27DB-BD31-4B8C-83A1-F6EECF244321}">
                <p14:modId xmlns:p14="http://schemas.microsoft.com/office/powerpoint/2010/main" val="3410206493"/>
              </p:ext>
            </p:extLst>
          </p:nvPr>
        </p:nvGraphicFramePr>
        <p:xfrm>
          <a:off x="2152396" y="4032582"/>
          <a:ext cx="6305304" cy="27562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p:cNvGraphicFramePr>
            <a:graphicFrameLocks/>
          </p:cNvGraphicFramePr>
          <p:nvPr>
            <p:extLst>
              <p:ext uri="{D42A27DB-BD31-4B8C-83A1-F6EECF244321}">
                <p14:modId xmlns:p14="http://schemas.microsoft.com/office/powerpoint/2010/main" val="3800308549"/>
              </p:ext>
            </p:extLst>
          </p:nvPr>
        </p:nvGraphicFramePr>
        <p:xfrm>
          <a:off x="1959540" y="1636606"/>
          <a:ext cx="5708803" cy="2430196"/>
        </p:xfrm>
        <a:graphic>
          <a:graphicData uri="http://schemas.openxmlformats.org/drawingml/2006/chart">
            <c:chart xmlns:c="http://schemas.openxmlformats.org/drawingml/2006/chart" xmlns:r="http://schemas.openxmlformats.org/officeDocument/2006/relationships" r:id="rId5"/>
          </a:graphicData>
        </a:graphic>
      </p:graphicFrame>
      <p:sp>
        <p:nvSpPr>
          <p:cNvPr id="20"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45" name="タイトル 1">
            <a:extLst>
              <a:ext uri="{FF2B5EF4-FFF2-40B4-BE49-F238E27FC236}">
                <a16:creationId xmlns:a16="http://schemas.microsoft.com/office/drawing/2014/main" id="{30BE5A27-A407-4A14-A9BE-5866682C3C6B}"/>
              </a:ext>
            </a:extLst>
          </p:cNvPr>
          <p:cNvSpPr txBox="1">
            <a:spLocks/>
          </p:cNvSpPr>
          <p:nvPr/>
        </p:nvSpPr>
        <p:spPr>
          <a:xfrm>
            <a:off x="3795804" y="1677068"/>
            <a:ext cx="597274" cy="365124"/>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sp>
        <p:nvSpPr>
          <p:cNvPr id="17" name="四角形: 角を丸くする 16">
            <a:extLst>
              <a:ext uri="{FF2B5EF4-FFF2-40B4-BE49-F238E27FC236}">
                <a16:creationId xmlns:a16="http://schemas.microsoft.com/office/drawing/2014/main" id="{8AF4F525-33C2-458A-A335-F1F4602DA4AC}"/>
              </a:ext>
            </a:extLst>
          </p:cNvPr>
          <p:cNvSpPr/>
          <p:nvPr/>
        </p:nvSpPr>
        <p:spPr>
          <a:xfrm>
            <a:off x="1959540" y="4275759"/>
            <a:ext cx="5015364" cy="581198"/>
          </a:xfrm>
          <a:prstGeom prst="roundRect">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5752A1E-F6F9-4CC9-BBC3-5BF96AA54E04}"/>
              </a:ext>
            </a:extLst>
          </p:cNvPr>
          <p:cNvSpPr/>
          <p:nvPr/>
        </p:nvSpPr>
        <p:spPr>
          <a:xfrm>
            <a:off x="1959540" y="1930429"/>
            <a:ext cx="5564788" cy="528235"/>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mtClean="0">
                <a:solidFill>
                  <a:schemeClr val="tx1"/>
                </a:solidFill>
              </a:rPr>
              <a:pPr/>
              <a:t>30</a:t>
            </a:fld>
            <a:endParaRPr lang="ja-JP" altLang="en-US" dirty="0">
              <a:solidFill>
                <a:schemeClr val="tx1"/>
              </a:solidFill>
            </a:endParaRPr>
          </a:p>
        </p:txBody>
      </p:sp>
      <p:sp>
        <p:nvSpPr>
          <p:cNvPr id="22" name="正方形/長方形 21"/>
          <p:cNvSpPr/>
          <p:nvPr/>
        </p:nvSpPr>
        <p:spPr>
          <a:xfrm>
            <a:off x="225875" y="6555081"/>
            <a:ext cx="3927783" cy="1917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1">
            <a:extLst>
              <a:ext uri="{FF2B5EF4-FFF2-40B4-BE49-F238E27FC236}">
                <a16:creationId xmlns:a16="http://schemas.microsoft.com/office/drawing/2014/main" id="{45F45CE9-985D-441B-AF35-C9A9C0C7A9C3}"/>
              </a:ext>
            </a:extLst>
          </p:cNvPr>
          <p:cNvSpPr txBox="1">
            <a:spLocks/>
          </p:cNvSpPr>
          <p:nvPr/>
        </p:nvSpPr>
        <p:spPr>
          <a:xfrm>
            <a:off x="6302442" y="2835512"/>
            <a:ext cx="2555776" cy="112012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※2025</a:t>
            </a:r>
            <a:r>
              <a:rPr lang="ja-JP" altLang="en-US"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年に向けた検討状況</a:t>
            </a:r>
            <a:endPar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endParaRPr>
          </a:p>
          <a:p>
            <a:pPr lvl="0" algn="l">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r>
              <a:rPr lang="ja-JP" altLang="en-US" sz="1300" dirty="0">
                <a:solidFill>
                  <a:srgbClr val="4F81BD">
                    <a:lumMod val="75000"/>
                  </a:srgbClr>
                </a:solidFill>
                <a:latin typeface="Meiryo UI" panose="020B0604030504040204" pitchFamily="50" charset="-128"/>
                <a:ea typeface="Meiryo UI" panose="020B0604030504040204" pitchFamily="50" charset="-128"/>
              </a:rPr>
              <a:t>各病院の</a:t>
            </a:r>
            <a:r>
              <a:rPr lang="en-US" altLang="ja-JP" sz="1300" dirty="0">
                <a:solidFill>
                  <a:srgbClr val="4F81BD">
                    <a:lumMod val="75000"/>
                  </a:srgbClr>
                </a:solidFill>
                <a:latin typeface="Meiryo UI" panose="020B0604030504040204" pitchFamily="50" charset="-128"/>
                <a:ea typeface="Meiryo UI" panose="020B0604030504040204" pitchFamily="50" charset="-128"/>
              </a:rPr>
              <a:t>2025</a:t>
            </a:r>
            <a:r>
              <a:rPr lang="ja-JP" altLang="en-US" sz="1300" dirty="0">
                <a:solidFill>
                  <a:srgbClr val="4F81BD">
                    <a:lumMod val="75000"/>
                  </a:srgbClr>
                </a:solidFill>
                <a:latin typeface="Meiryo UI" panose="020B0604030504040204" pitchFamily="50" charset="-128"/>
                <a:ea typeface="Meiryo UI" panose="020B0604030504040204" pitchFamily="50" charset="-128"/>
              </a:rPr>
              <a:t>年に検討している入院料別病床数総計から各病院の現在の入院料別病床数の総計を差し引いて算出</a:t>
            </a: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39266" y="1684435"/>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入院料別の検討状況</a:t>
            </a:r>
          </a:p>
        </p:txBody>
      </p:sp>
      <p:sp>
        <p:nvSpPr>
          <p:cNvPr id="33" name="テキスト ボックス 10">
            <a:extLst>
              <a:ext uri="{FF2B5EF4-FFF2-40B4-BE49-F238E27FC236}">
                <a16:creationId xmlns:a16="http://schemas.microsoft.com/office/drawing/2014/main" id="{47FDF32D-43ED-4A66-9CFA-E114E8625D81}"/>
              </a:ext>
            </a:extLst>
          </p:cNvPr>
          <p:cNvSpPr txBox="1"/>
          <p:nvPr/>
        </p:nvSpPr>
        <p:spPr>
          <a:xfrm>
            <a:off x="203864" y="5335717"/>
            <a:ext cx="27963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公立・公的・民間別の検討状況</a:t>
            </a: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5599930" y="6581001"/>
            <a:ext cx="354413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en-US" altLang="ja-JP" sz="1200" kern="100" dirty="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9" name="四角形: 角を丸くする 3">
            <a:extLst>
              <a:ext uri="{FF2B5EF4-FFF2-40B4-BE49-F238E27FC236}">
                <a16:creationId xmlns:a16="http://schemas.microsoft.com/office/drawing/2014/main" id="{9952FEC7-6F0A-4402-A093-43D08E6F1F3A}"/>
              </a:ext>
            </a:extLst>
          </p:cNvPr>
          <p:cNvSpPr/>
          <p:nvPr/>
        </p:nvSpPr>
        <p:spPr>
          <a:xfrm>
            <a:off x="3131840" y="4889423"/>
            <a:ext cx="5325860" cy="265116"/>
          </a:xfrm>
          <a:prstGeom prst="roundRect">
            <a:avLst/>
          </a:prstGeom>
          <a:noFill/>
          <a:ln w="317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1" name="タイトル 1">
            <a:extLst>
              <a:ext uri="{FF2B5EF4-FFF2-40B4-BE49-F238E27FC236}">
                <a16:creationId xmlns:a16="http://schemas.microsoft.com/office/drawing/2014/main"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進捗状況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(5)2025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年に向けた検討状況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7" name="タイトル 1">
            <a:extLst>
              <a:ext uri="{FF2B5EF4-FFF2-40B4-BE49-F238E27FC236}">
                <a16:creationId xmlns:a16="http://schemas.microsoft.com/office/drawing/2014/main" id="{30BE5A27-A407-4A14-A9BE-5866682C3C6B}"/>
              </a:ext>
            </a:extLst>
          </p:cNvPr>
          <p:cNvSpPr txBox="1">
            <a:spLocks/>
          </p:cNvSpPr>
          <p:nvPr/>
        </p:nvSpPr>
        <p:spPr>
          <a:xfrm>
            <a:off x="5778787" y="4016275"/>
            <a:ext cx="597274" cy="365124"/>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spTree>
    <p:extLst>
      <p:ext uri="{BB962C8B-B14F-4D97-AF65-F5344CB8AC3E}">
        <p14:creationId xmlns:p14="http://schemas.microsoft.com/office/powerpoint/2010/main" val="2320301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4904" y="648932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848611-8FAA-4BFC-BAAD-33CAF1A3E273}"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029717" y="1913858"/>
            <a:ext cx="7760935"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4F81BD">
                    <a:lumMod val="75000"/>
                  </a:srgbClr>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時間外労働規制に対する対応検討状況</a:t>
            </a: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速報値（豊能二次医療圏は集計中のため含めず）</a:t>
            </a: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Calibri"/>
                <a:ea typeface="ＭＳ Ｐゴシック" panose="020B0600070205080204" pitchFamily="50" charset="-128"/>
              </a:rPr>
              <a:t>　</a:t>
            </a:r>
            <a:r>
              <a:rPr lang="ja-JP" altLang="en-US" sz="1400" dirty="0" smtClean="0">
                <a:solidFill>
                  <a:prstClr val="black"/>
                </a:solidFill>
                <a:latin typeface="Calibri"/>
                <a:ea typeface="ＭＳ Ｐゴシック" panose="020B0600070205080204" pitchFamily="50" charset="-128"/>
              </a:rPr>
              <a:t>　</a:t>
            </a:r>
            <a:r>
              <a:rPr lang="en-US" altLang="ja-JP" sz="1400" dirty="0" smtClean="0">
                <a:solidFill>
                  <a:prstClr val="black"/>
                </a:solidFill>
                <a:latin typeface="ＭＳ ゴシック" panose="020B0609070205080204" pitchFamily="49" charset="-128"/>
                <a:ea typeface="ＭＳ ゴシック" panose="020B0609070205080204" pitchFamily="49" charset="-128"/>
              </a:rPr>
              <a:t>388</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病院</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に対する調査（複数回答可）</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4283968" y="6502831"/>
            <a:ext cx="4314705"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a:rPr>
              <a:t>参照</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a:t>
            </a: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a:rPr>
              <a:t>今後の医師の確保の見通し調査（第２回病院連絡会）</a:t>
            </a: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21"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2800" b="0" i="0" u="none" strike="noStrike" kern="1200" cap="none" spc="0" normalizeH="0" baseline="0" noProof="0" dirty="0">
              <a:ln>
                <a:noFill/>
              </a:ln>
              <a:solidFill>
                <a:prstClr val="black"/>
              </a:solidFill>
              <a:effectLst/>
              <a:uLnTx/>
              <a:uFillTx/>
              <a:latin typeface="FontAwesome" pitchFamily="2" charset="0"/>
              <a:ea typeface="+mn-ea"/>
              <a:cs typeface="+mn-cs"/>
            </a:endParaRPr>
          </a:p>
        </p:txBody>
      </p:sp>
      <p:sp>
        <p:nvSpPr>
          <p:cNvPr id="14" name="タイトル 1">
            <a:extLst>
              <a:ext uri="{FF2B5EF4-FFF2-40B4-BE49-F238E27FC236}">
                <a16:creationId xmlns:a16="http://schemas.microsoft.com/office/drawing/2014/main" id="{4065D0A9-795D-490D-AC1A-290D1405C940}"/>
              </a:ext>
            </a:extLst>
          </p:cNvPr>
          <p:cNvSpPr txBox="1">
            <a:spLocks/>
          </p:cNvSpPr>
          <p:nvPr/>
        </p:nvSpPr>
        <p:spPr>
          <a:xfrm>
            <a:off x="205385" y="783238"/>
            <a:ext cx="8712968" cy="9268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多くの病院がＡ水準での対応を検討しているが、</a:t>
            </a:r>
            <a:endParaRPr kumimoji="1"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一部、Ｂ水準、Ｃ水準の対応を検討している病院がある</a:t>
            </a:r>
            <a:endPar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9" name="タイトル 1">
            <a:extLst>
              <a:ext uri="{FF2B5EF4-FFF2-40B4-BE49-F238E27FC236}">
                <a16:creationId xmlns:a16="http://schemas.microsoft.com/office/drawing/2014/main" id="{30BE5A27-A407-4A14-A9BE-5866682C3C6B}"/>
              </a:ext>
            </a:extLst>
          </p:cNvPr>
          <p:cNvSpPr txBox="1">
            <a:spLocks/>
          </p:cNvSpPr>
          <p:nvPr/>
        </p:nvSpPr>
        <p:spPr>
          <a:xfrm>
            <a:off x="143711" y="155486"/>
            <a:ext cx="8646941"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2200" noProof="0" dirty="0">
                <a:solidFill>
                  <a:prstClr val="white"/>
                </a:solidFill>
                <a:latin typeface="HGP創英角ｺﾞｼｯｸUB" panose="020B0900000000000000" pitchFamily="50" charset="-128"/>
                <a:ea typeface="HGP創英角ｺﾞｼｯｸUB" panose="020B0900000000000000" pitchFamily="50" charset="-128"/>
              </a:rPr>
              <a:t>4</a:t>
            </a:r>
            <a:r>
              <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en-US" altLang="ja-JP" sz="2200" b="0" i="0" u="none" strike="noStrike" kern="1200" cap="none" spc="0" normalizeH="0" baseline="0" noProof="0" dirty="0" smtClean="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2024</a:t>
            </a:r>
            <a:r>
              <a:rPr kumimoji="1" lang="ja-JP" altLang="en-US" sz="2200" b="0" i="0" u="none" strike="noStrike" kern="1200" cap="none" spc="0" normalizeH="0" baseline="0" noProof="0" dirty="0" smtClean="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年（医師の時間外労働規制開始年）に向けた対応の検討状況</a:t>
            </a:r>
            <a:endPar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p:txBody>
      </p:sp>
      <p:pic>
        <p:nvPicPr>
          <p:cNvPr id="3" name="図 2"/>
          <p:cNvPicPr>
            <a:picLocks noChangeAspect="1"/>
          </p:cNvPicPr>
          <p:nvPr/>
        </p:nvPicPr>
        <p:blipFill>
          <a:blip r:embed="rId4"/>
          <a:stretch>
            <a:fillRect/>
          </a:stretch>
        </p:blipFill>
        <p:spPr>
          <a:xfrm>
            <a:off x="1291883" y="2437078"/>
            <a:ext cx="6350595" cy="3931320"/>
          </a:xfrm>
          <a:prstGeom prst="rect">
            <a:avLst/>
          </a:prstGeom>
        </p:spPr>
      </p:pic>
    </p:spTree>
    <p:extLst>
      <p:ext uri="{BB962C8B-B14F-4D97-AF65-F5344CB8AC3E}">
        <p14:creationId xmlns:p14="http://schemas.microsoft.com/office/powerpoint/2010/main" val="90406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77D78C8B-7190-4F9F-BF24-FAD4DFE9F181}"/>
              </a:ext>
            </a:extLst>
          </p:cNvPr>
          <p:cNvSpPr txBox="1">
            <a:spLocks/>
          </p:cNvSpPr>
          <p:nvPr/>
        </p:nvSpPr>
        <p:spPr>
          <a:xfrm>
            <a:off x="233800" y="808212"/>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大阪府は、今後、少子</a:t>
            </a:r>
            <a:r>
              <a:rPr lang="ja-JP" altLang="en-US" sz="2400" dirty="0">
                <a:latin typeface="HGP創英角ｺﾞｼｯｸUB" panose="020B0900000000000000" pitchFamily="50" charset="-128"/>
                <a:ea typeface="HGP創英角ｺﾞｼｯｸUB" panose="020B0900000000000000" pitchFamily="50" charset="-128"/>
              </a:rPr>
              <a:t>高齢化</a:t>
            </a:r>
            <a:r>
              <a:rPr lang="ja-JP" altLang="en-US" sz="2400" dirty="0" smtClean="0">
                <a:latin typeface="HGP創英角ｺﾞｼｯｸUB" panose="020B0900000000000000" pitchFamily="50" charset="-128"/>
                <a:ea typeface="HGP創英角ｺﾞｼｯｸUB" panose="020B0900000000000000" pitchFamily="50" charset="-128"/>
              </a:rPr>
              <a:t>がさらに進み、</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総人口</a:t>
            </a:r>
            <a:r>
              <a:rPr lang="ja-JP" altLang="en-US" sz="2400" dirty="0">
                <a:latin typeface="HGP創英角ｺﾞｼｯｸUB" panose="020B0900000000000000" pitchFamily="50" charset="-128"/>
                <a:ea typeface="HGP創英角ｺﾞｼｯｸUB" panose="020B0900000000000000" pitchFamily="50" charset="-128"/>
              </a:rPr>
              <a:t>は減少するが</a:t>
            </a:r>
            <a:r>
              <a:rPr lang="ja-JP" altLang="en-US" sz="2400" dirty="0" smtClean="0">
                <a:latin typeface="HGP創英角ｺﾞｼｯｸUB" panose="020B0900000000000000" pitchFamily="50" charset="-128"/>
                <a:ea typeface="HGP創英角ｺﾞｼｯｸUB" panose="020B0900000000000000" pitchFamily="50" charset="-128"/>
              </a:rPr>
              <a:t>、後期高齢者人口が大幅に増加</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4</a:t>
            </a:fld>
            <a:endParaRPr lang="ja-JP" altLang="en-US"/>
          </a:p>
        </p:txBody>
      </p:sp>
      <p:pic>
        <p:nvPicPr>
          <p:cNvPr id="7" name="図 6"/>
          <p:cNvPicPr>
            <a:picLocks noChangeAspect="1"/>
          </p:cNvPicPr>
          <p:nvPr/>
        </p:nvPicPr>
        <p:blipFill>
          <a:blip r:embed="rId3"/>
          <a:stretch>
            <a:fillRect/>
          </a:stretch>
        </p:blipFill>
        <p:spPr>
          <a:xfrm>
            <a:off x="233800" y="2098971"/>
            <a:ext cx="8654541" cy="4211566"/>
          </a:xfrm>
          <a:prstGeom prst="rect">
            <a:avLst/>
          </a:prstGeom>
        </p:spPr>
      </p:pic>
      <p:sp>
        <p:nvSpPr>
          <p:cNvPr id="13" name="正方形/長方形 12"/>
          <p:cNvSpPr/>
          <p:nvPr/>
        </p:nvSpPr>
        <p:spPr>
          <a:xfrm>
            <a:off x="3347864" y="6362820"/>
            <a:ext cx="6507266"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参照</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総務省</a:t>
            </a:r>
            <a:r>
              <a:rPr lang="ja-JP" altLang="en-US" sz="1100" dirty="0">
                <a:solidFill>
                  <a:prstClr val="black"/>
                </a:solidFill>
                <a:latin typeface="Meiryo UI"/>
                <a:ea typeface="Meiryo UI"/>
              </a:rPr>
              <a:t>「国勢調査」、国立社会保障・人口問題研究所「日本の地域別将来推計人口」</a:t>
            </a:r>
          </a:p>
        </p:txBody>
      </p:sp>
      <p:sp>
        <p:nvSpPr>
          <p:cNvPr id="14" name="テキスト ボックス 10">
            <a:extLst>
              <a:ext uri="{FF2B5EF4-FFF2-40B4-BE49-F238E27FC236}">
                <a16:creationId xmlns:a16="http://schemas.microsoft.com/office/drawing/2014/main" id="{8957656B-6DE6-44E0-85D6-7CF39E5B6647}"/>
              </a:ext>
            </a:extLst>
          </p:cNvPr>
          <p:cNvSpPr txBox="1"/>
          <p:nvPr/>
        </p:nvSpPr>
        <p:spPr>
          <a:xfrm>
            <a:off x="1043608" y="1785078"/>
            <a:ext cx="244827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smtClean="0">
                <a:solidFill>
                  <a:schemeClr val="accent1">
                    <a:lumMod val="75000"/>
                  </a:schemeClr>
                </a:solidFill>
              </a:rPr>
              <a:t>●</a:t>
            </a:r>
            <a:r>
              <a:rPr lang="ja-JP" altLang="en-US" sz="1600" kern="100" dirty="0" smtClean="0">
                <a:latin typeface="Meiryo UI" panose="020B0604030504040204" pitchFamily="50" charset="-128"/>
                <a:ea typeface="Meiryo UI" panose="020B0604030504040204" pitchFamily="50" charset="-128"/>
                <a:cs typeface="Times New Roman"/>
              </a:rPr>
              <a:t>人口と人口構成</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12"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5" name="タイトル 1">
            <a:extLst>
              <a:ext uri="{FF2B5EF4-FFF2-40B4-BE49-F238E27FC236}">
                <a16:creationId xmlns:a16="http://schemas.microsoft.com/office/drawing/2014/main" id="{30BE5A27-A407-4A14-A9BE-5866682C3C6B}"/>
              </a:ext>
            </a:extLst>
          </p:cNvPr>
          <p:cNvSpPr txBox="1">
            <a:spLocks/>
          </p:cNvSpPr>
          <p:nvPr/>
        </p:nvSpPr>
        <p:spPr>
          <a:xfrm>
            <a:off x="179512" y="73003"/>
            <a:ext cx="8352928"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将来</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の予測　①人口</a:t>
            </a:r>
          </a:p>
        </p:txBody>
      </p:sp>
    </p:spTree>
    <p:extLst>
      <p:ext uri="{BB962C8B-B14F-4D97-AF65-F5344CB8AC3E}">
        <p14:creationId xmlns:p14="http://schemas.microsoft.com/office/powerpoint/2010/main" val="413998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a16="http://schemas.microsoft.com/office/drawing/2014/main" id="{30BE5A27-A407-4A14-A9BE-5866682C3C6B}"/>
              </a:ext>
            </a:extLst>
          </p:cNvPr>
          <p:cNvSpPr>
            <a:spLocks noGrp="1"/>
          </p:cNvSpPr>
          <p:nvPr>
            <p:ph type="title"/>
          </p:nvPr>
        </p:nvSpPr>
        <p:spPr>
          <a:xfrm>
            <a:off x="179512" y="73003"/>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将来</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の予測　②医療需要</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大阪府では</a:t>
            </a:r>
            <a:r>
              <a:rPr lang="ja-JP" altLang="en-US" sz="2400" dirty="0">
                <a:latin typeface="HGP創英角ｺﾞｼｯｸUB" panose="020B0900000000000000" pitchFamily="50" charset="-128"/>
                <a:ea typeface="HGP創英角ｺﾞｼｯｸUB" panose="020B0900000000000000" pitchFamily="50" charset="-128"/>
              </a:rPr>
              <a:t>、今後、医療</a:t>
            </a:r>
            <a:r>
              <a:rPr lang="ja-JP" altLang="en-US" sz="2400" dirty="0" smtClean="0">
                <a:latin typeface="HGP創英角ｺﾞｼｯｸUB" panose="020B0900000000000000" pitchFamily="50" charset="-128"/>
                <a:ea typeface="HGP創英角ｺﾞｼｯｸUB" panose="020B0900000000000000" pitchFamily="50" charset="-128"/>
              </a:rPr>
              <a:t>需要・高齢者特有の疾患が増加</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79757" y="1560069"/>
            <a:ext cx="8721512" cy="8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50000"/>
              </a:lnSpc>
            </a:pPr>
            <a:r>
              <a:rPr lang="ja-JP" altLang="en-US"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rPr>
              <a:t>高齢化の進展等に伴い、医療需要は、</a:t>
            </a:r>
            <a:r>
              <a:rPr lang="en-US" altLang="ja-JP" dirty="0">
                <a:solidFill>
                  <a:srgbClr val="FF0000"/>
                </a:solidFill>
                <a:latin typeface="Meiryo UI" panose="020B0604030504040204" pitchFamily="50" charset="-128"/>
                <a:ea typeface="Meiryo UI" panose="020B0604030504040204" pitchFamily="50" charset="-128"/>
              </a:rPr>
              <a:t>2030</a:t>
            </a:r>
            <a:r>
              <a:rPr lang="ja-JP" altLang="en-US" dirty="0">
                <a:solidFill>
                  <a:srgbClr val="FF0000"/>
                </a:solidFill>
                <a:latin typeface="Meiryo UI" panose="020B0604030504040204" pitchFamily="50" charset="-128"/>
                <a:ea typeface="Meiryo UI" panose="020B0604030504040204" pitchFamily="50" charset="-128"/>
              </a:rPr>
              <a:t>年ごろまで増加</a:t>
            </a:r>
            <a:r>
              <a:rPr lang="ja-JP" altLang="en-US" dirty="0">
                <a:latin typeface="Meiryo UI" panose="020B0604030504040204" pitchFamily="50" charset="-128"/>
                <a:ea typeface="Meiryo UI" panose="020B0604030504040204" pitchFamily="50" charset="-128"/>
              </a:rPr>
              <a:t>すること、</a:t>
            </a:r>
            <a:endParaRPr lang="en-US" altLang="ja-JP" dirty="0">
              <a:latin typeface="Meiryo UI" panose="020B0604030504040204" pitchFamily="50" charset="-128"/>
              <a:ea typeface="Meiryo UI" panose="020B0604030504040204" pitchFamily="50" charset="-128"/>
            </a:endParaRPr>
          </a:p>
          <a:p>
            <a:pPr marL="449263" indent="-163513">
              <a:lnSpc>
                <a:spcPct val="150000"/>
              </a:lnSpc>
            </a:pPr>
            <a:r>
              <a:rPr lang="ja-JP" altLang="en-US"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疾患別では、特に</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高齢者特有の疾患が特に増加</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することが見込まれている</a:t>
            </a:r>
            <a:r>
              <a:rPr lang="ja-JP" altLang="en-US" dirty="0">
                <a:latin typeface="Meiryo UI" panose="020B0604030504040204" pitchFamily="50" charset="-128"/>
                <a:ea typeface="Meiryo UI" panose="020B0604030504040204" pitchFamily="50" charset="-128"/>
              </a:rPr>
              <a:t>。</a:t>
            </a:r>
          </a:p>
        </p:txBody>
      </p:sp>
      <p:pic>
        <p:nvPicPr>
          <p:cNvPr id="51" name="Picture 2" descr="D:\HatayamaH\Desktop\キャプチャ.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56" y="2951730"/>
            <a:ext cx="4282357" cy="337293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0513" y="3093283"/>
            <a:ext cx="4703487" cy="315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大かっこ 69"/>
          <p:cNvSpPr/>
          <p:nvPr/>
        </p:nvSpPr>
        <p:spPr>
          <a:xfrm>
            <a:off x="5436096" y="3554761"/>
            <a:ext cx="2501574" cy="164596"/>
          </a:xfrm>
          <a:prstGeom prst="bracketPair">
            <a:avLst/>
          </a:prstGeom>
          <a:ln w="3175"/>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ja-JP" altLang="en-US" sz="1400" dirty="0">
                <a:latin typeface="HGPｺﾞｼｯｸE" panose="020B0900000000000000" pitchFamily="50" charset="-128"/>
                <a:ea typeface="HGPｺﾞｼｯｸE" panose="020B0900000000000000" pitchFamily="50" charset="-128"/>
              </a:rPr>
              <a:t>推移（</a:t>
            </a:r>
            <a:r>
              <a:rPr lang="en-US" altLang="ja-JP" sz="1400" dirty="0">
                <a:latin typeface="HGPｺﾞｼｯｸE" panose="020B0900000000000000" pitchFamily="50" charset="-128"/>
                <a:ea typeface="HGPｺﾞｼｯｸE" panose="020B0900000000000000" pitchFamily="50" charset="-128"/>
              </a:rPr>
              <a:t>2013</a:t>
            </a:r>
            <a:r>
              <a:rPr lang="ja-JP" altLang="en-US" sz="1400" dirty="0">
                <a:latin typeface="HGPｺﾞｼｯｸE" panose="020B0900000000000000" pitchFamily="50" charset="-128"/>
                <a:ea typeface="HGPｺﾞｼｯｸE" panose="020B0900000000000000" pitchFamily="50" charset="-128"/>
              </a:rPr>
              <a:t>年を</a:t>
            </a:r>
            <a:r>
              <a:rPr lang="en-US" altLang="ja-JP" sz="1400" dirty="0">
                <a:latin typeface="HGPｺﾞｼｯｸE" panose="020B0900000000000000" pitchFamily="50" charset="-128"/>
                <a:ea typeface="HGPｺﾞｼｯｸE" panose="020B0900000000000000" pitchFamily="50" charset="-128"/>
              </a:rPr>
              <a:t>1.0</a:t>
            </a:r>
            <a:r>
              <a:rPr lang="ja-JP" altLang="en-US" sz="1400" dirty="0">
                <a:latin typeface="HGPｺﾞｼｯｸE" panose="020B0900000000000000" pitchFamily="50" charset="-128"/>
                <a:ea typeface="HGPｺﾞｼｯｸE" panose="020B0900000000000000" pitchFamily="50" charset="-128"/>
              </a:rPr>
              <a:t>とした場合）</a:t>
            </a:r>
          </a:p>
        </p:txBody>
      </p:sp>
      <p:sp>
        <p:nvSpPr>
          <p:cNvPr id="71" name="テキスト ボックス 10">
            <a:extLst>
              <a:ext uri="{FF2B5EF4-FFF2-40B4-BE49-F238E27FC236}">
                <a16:creationId xmlns:a16="http://schemas.microsoft.com/office/drawing/2014/main" id="{8957656B-6DE6-44E0-85D6-7CF39E5B6647}"/>
              </a:ext>
            </a:extLst>
          </p:cNvPr>
          <p:cNvSpPr txBox="1"/>
          <p:nvPr/>
        </p:nvSpPr>
        <p:spPr>
          <a:xfrm>
            <a:off x="662822" y="2595282"/>
            <a:ext cx="141577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a:solidFill>
                  <a:schemeClr val="accent1">
                    <a:lumMod val="75000"/>
                  </a:schemeClr>
                </a:solidFill>
              </a:rPr>
              <a:t>●</a:t>
            </a:r>
            <a:r>
              <a:rPr lang="ja-JP" altLang="en-US" sz="1600" kern="100" dirty="0">
                <a:effectLst/>
                <a:latin typeface="Meiryo UI" panose="020B0604030504040204" pitchFamily="50" charset="-128"/>
                <a:ea typeface="Meiryo UI" panose="020B0604030504040204" pitchFamily="50" charset="-128"/>
                <a:cs typeface="Times New Roman"/>
              </a:rPr>
              <a:t>病床機能別</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72" name="テキスト ボックス 10">
            <a:extLst>
              <a:ext uri="{FF2B5EF4-FFF2-40B4-BE49-F238E27FC236}">
                <a16:creationId xmlns:a16="http://schemas.microsoft.com/office/drawing/2014/main" id="{8957656B-6DE6-44E0-85D6-7CF39E5B6647}"/>
              </a:ext>
            </a:extLst>
          </p:cNvPr>
          <p:cNvSpPr txBox="1"/>
          <p:nvPr/>
        </p:nvSpPr>
        <p:spPr>
          <a:xfrm>
            <a:off x="4644008" y="2641558"/>
            <a:ext cx="1005403"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a:solidFill>
                  <a:schemeClr val="accent1">
                    <a:lumMod val="75000"/>
                  </a:schemeClr>
                </a:solidFill>
              </a:rPr>
              <a:t>●</a:t>
            </a:r>
            <a:r>
              <a:rPr lang="ja-JP" altLang="en-US" sz="1600" kern="100" dirty="0">
                <a:effectLst/>
                <a:latin typeface="Meiryo UI" panose="020B0604030504040204" pitchFamily="50" charset="-128"/>
                <a:ea typeface="Meiryo UI" panose="020B0604030504040204" pitchFamily="50" charset="-128"/>
                <a:cs typeface="Times New Roman"/>
              </a:rPr>
              <a:t>疾患別</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4" name="スライド番号プレースホルダー 3"/>
          <p:cNvSpPr>
            <a:spLocks noGrp="1"/>
          </p:cNvSpPr>
          <p:nvPr>
            <p:ph type="sldNum" sz="quarter" idx="12"/>
          </p:nvPr>
        </p:nvSpPr>
        <p:spPr>
          <a:xfrm>
            <a:off x="7002173" y="6488455"/>
            <a:ext cx="2133600" cy="365125"/>
          </a:xfrm>
        </p:spPr>
        <p:txBody>
          <a:bodyPr/>
          <a:lstStyle/>
          <a:p>
            <a:fld id="{A9848611-8FAA-4BFC-BAAD-33CAF1A3E273}" type="slidenum">
              <a:rPr lang="ja-JP" altLang="en-US" smtClean="0"/>
              <a:pPr/>
              <a:t>5</a:t>
            </a:fld>
            <a:endParaRPr lang="ja-JP" altLang="en-US"/>
          </a:p>
        </p:txBody>
      </p:sp>
      <p:sp>
        <p:nvSpPr>
          <p:cNvPr id="12" name="正方形/長方形 11"/>
          <p:cNvSpPr/>
          <p:nvPr/>
        </p:nvSpPr>
        <p:spPr>
          <a:xfrm>
            <a:off x="6585108" y="6443986"/>
            <a:ext cx="2216161"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参照</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第７次大阪府医療計画</a:t>
            </a:r>
            <a:endParaRPr lang="ja-JP" altLang="en-US" sz="1100" dirty="0">
              <a:solidFill>
                <a:prstClr val="black"/>
              </a:solidFill>
              <a:latin typeface="Meiryo UI"/>
              <a:ea typeface="Meiryo UI"/>
            </a:endParaRPr>
          </a:p>
        </p:txBody>
      </p:sp>
    </p:spTree>
    <p:extLst>
      <p:ext uri="{BB962C8B-B14F-4D97-AF65-F5344CB8AC3E}">
        <p14:creationId xmlns:p14="http://schemas.microsoft.com/office/powerpoint/2010/main" val="356830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05371" y="1447470"/>
            <a:ext cx="8369825" cy="5204694"/>
          </a:xfrm>
          <a:prstGeom prst="rect">
            <a:avLst/>
          </a:prstGeom>
        </p:spPr>
      </p:pic>
      <p:sp>
        <p:nvSpPr>
          <p:cNvPr id="4" name="スライド番号プレースホルダー 3"/>
          <p:cNvSpPr>
            <a:spLocks noGrp="1"/>
          </p:cNvSpPr>
          <p:nvPr>
            <p:ph type="sldNum" sz="quarter" idx="12"/>
          </p:nvPr>
        </p:nvSpPr>
        <p:spPr>
          <a:xfrm>
            <a:off x="7010400" y="6453862"/>
            <a:ext cx="2133600" cy="365125"/>
          </a:xfrm>
        </p:spPr>
        <p:txBody>
          <a:bodyPr/>
          <a:lstStyle/>
          <a:p>
            <a:fld id="{A9848611-8FAA-4BFC-BAAD-33CAF1A3E273}" type="slidenum">
              <a:rPr lang="ja-JP" altLang="en-US" smtClean="0"/>
              <a:pPr/>
              <a:t>6</a:t>
            </a:fld>
            <a:endParaRPr lang="ja-JP" altLang="en-US" dirty="0"/>
          </a:p>
        </p:txBody>
      </p:sp>
      <p:sp>
        <p:nvSpPr>
          <p:cNvPr id="8" name="テキスト ボックス 10">
            <a:extLst>
              <a:ext uri="{FF2B5EF4-FFF2-40B4-BE49-F238E27FC236}">
                <a16:creationId xmlns:a16="http://schemas.microsoft.com/office/drawing/2014/main" id="{8957656B-6DE6-44E0-85D6-7CF39E5B6647}"/>
              </a:ext>
            </a:extLst>
          </p:cNvPr>
          <p:cNvSpPr txBox="1"/>
          <p:nvPr/>
        </p:nvSpPr>
        <p:spPr>
          <a:xfrm>
            <a:off x="1043608" y="1785078"/>
            <a:ext cx="4896544" cy="347778"/>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smtClean="0">
                <a:solidFill>
                  <a:schemeClr val="accent1">
                    <a:lumMod val="75000"/>
                  </a:schemeClr>
                </a:solidFill>
              </a:rPr>
              <a:t>●</a:t>
            </a:r>
            <a:r>
              <a:rPr lang="ja-JP" altLang="en-US" sz="1600" kern="100" dirty="0" smtClean="0">
                <a:latin typeface="Meiryo UI" panose="020B0604030504040204" pitchFamily="50" charset="-128"/>
                <a:ea typeface="Meiryo UI" panose="020B0604030504040204" pitchFamily="50" charset="-128"/>
                <a:cs typeface="Times New Roman"/>
              </a:rPr>
              <a:t>０から４歳児の将来推計人口（対</a:t>
            </a:r>
            <a:r>
              <a:rPr lang="en-US" altLang="ja-JP" sz="1600" kern="100" dirty="0" smtClean="0">
                <a:latin typeface="Meiryo UI" panose="020B0604030504040204" pitchFamily="50" charset="-128"/>
                <a:ea typeface="Meiryo UI" panose="020B0604030504040204" pitchFamily="50" charset="-128"/>
                <a:cs typeface="Times New Roman"/>
              </a:rPr>
              <a:t>2020</a:t>
            </a:r>
            <a:r>
              <a:rPr lang="ja-JP" altLang="en-US" sz="1600" kern="100" dirty="0" smtClean="0">
                <a:latin typeface="Meiryo UI" panose="020B0604030504040204" pitchFamily="50" charset="-128"/>
                <a:ea typeface="Meiryo UI" panose="020B0604030504040204" pitchFamily="50" charset="-128"/>
                <a:cs typeface="Times New Roman"/>
              </a:rPr>
              <a:t>年比）</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9" name="正方形/長方形 8"/>
          <p:cNvSpPr/>
          <p:nvPr/>
        </p:nvSpPr>
        <p:spPr>
          <a:xfrm>
            <a:off x="4716016" y="6581618"/>
            <a:ext cx="5256584"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参照</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国立</a:t>
            </a:r>
            <a:r>
              <a:rPr lang="ja-JP" altLang="en-US" sz="1100" dirty="0">
                <a:solidFill>
                  <a:prstClr val="black"/>
                </a:solidFill>
                <a:latin typeface="Meiryo UI"/>
                <a:ea typeface="Meiryo UI"/>
              </a:rPr>
              <a:t>社会保障・人口問題研究所「日本の地域別将来推計人口」</a:t>
            </a: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233800" y="751632"/>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乳幼児の人口減のため、医療需要全体とは異なり、</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小児・周産期の医療需要</a:t>
            </a:r>
            <a:r>
              <a:rPr lang="ja-JP" altLang="en-US" sz="2400" dirty="0">
                <a:latin typeface="HGP創英角ｺﾞｼｯｸUB" panose="020B0900000000000000" pitchFamily="50" charset="-128"/>
                <a:ea typeface="HGP創英角ｺﾞｼｯｸUB" panose="020B0900000000000000" pitchFamily="50" charset="-128"/>
              </a:rPr>
              <a:t>の</a:t>
            </a:r>
            <a:r>
              <a:rPr lang="ja-JP" altLang="en-US" sz="2400" dirty="0" smtClean="0">
                <a:latin typeface="HGP創英角ｺﾞｼｯｸUB" panose="020B0900000000000000" pitchFamily="50" charset="-128"/>
                <a:ea typeface="HGP創英角ｺﾞｼｯｸUB" panose="020B0900000000000000" pitchFamily="50" charset="-128"/>
              </a:rPr>
              <a:t>減少が見込まれる</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10"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id="{30BE5A27-A407-4A14-A9BE-5866682C3C6B}"/>
              </a:ext>
            </a:extLst>
          </p:cNvPr>
          <p:cNvSpPr txBox="1">
            <a:spLocks/>
          </p:cNvSpPr>
          <p:nvPr/>
        </p:nvSpPr>
        <p:spPr>
          <a:xfrm>
            <a:off x="179512" y="73003"/>
            <a:ext cx="8352928"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将来</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の予測　③</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乳幼児</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cxnSp>
        <p:nvCxnSpPr>
          <p:cNvPr id="14" name="直線コネクタ 13"/>
          <p:cNvCxnSpPr/>
          <p:nvPr/>
        </p:nvCxnSpPr>
        <p:spPr>
          <a:xfrm>
            <a:off x="827584" y="5085184"/>
            <a:ext cx="6768752"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405371" y="4725144"/>
            <a:ext cx="854261"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7456826" y="2997996"/>
            <a:ext cx="936104" cy="323165"/>
          </a:xfrm>
          <a:prstGeom prst="rect">
            <a:avLst/>
          </a:prstGeom>
          <a:noFill/>
        </p:spPr>
        <p:txBody>
          <a:bodyPr wrap="square" rtlCol="0">
            <a:spAutoFit/>
          </a:bodyPr>
          <a:lstStyle/>
          <a:p>
            <a:r>
              <a:rPr kumimoji="1" lang="ja-JP" altLang="en-US" sz="1500" b="1" dirty="0" smtClean="0">
                <a:latin typeface="ＭＳ ゴシック" panose="020B0609070205080204" pitchFamily="49" charset="-128"/>
                <a:ea typeface="ＭＳ ゴシック" panose="020B0609070205080204" pitchFamily="49" charset="-128"/>
              </a:rPr>
              <a:t>豊能</a:t>
            </a:r>
            <a:endParaRPr kumimoji="1" lang="ja-JP" altLang="en-US" sz="15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57317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accent1"/>
                </a:solidFill>
              </a:rPr>
              <a:t>7</a:t>
            </a:fld>
            <a:endParaRPr kumimoji="1" lang="ja-JP" altLang="en-US" sz="1800" dirty="0">
              <a:solidFill>
                <a:schemeClr val="accent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地域医療構想の推進</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69334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72794" y="709370"/>
            <a:ext cx="6228692" cy="93610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E4E5881F-7303-48F0-A1BF-8AB683DB1D16}"/>
              </a:ext>
            </a:extLst>
          </p:cNvPr>
          <p:cNvSpPr txBox="1">
            <a:spLocks/>
          </p:cNvSpPr>
          <p:nvPr/>
        </p:nvSpPr>
        <p:spPr>
          <a:xfrm>
            <a:off x="892077" y="811622"/>
            <a:ext cx="6990126" cy="85269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地域医療構想の目的</a:t>
            </a:r>
            <a:endParaRPr lang="en-US" altLang="ja-JP"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5"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タイトル 1">
            <a:extLst>
              <a:ext uri="{FF2B5EF4-FFF2-40B4-BE49-F238E27FC236}">
                <a16:creationId xmlns:a16="http://schemas.microsoft.com/office/drawing/2014/main" id="{30BE5A27-A407-4A14-A9BE-5866682C3C6B}"/>
              </a:ext>
            </a:extLst>
          </p:cNvPr>
          <p:cNvSpPr>
            <a:spLocks noGrp="1"/>
          </p:cNvSpPr>
          <p:nvPr>
            <p:ph type="title"/>
          </p:nvPr>
        </p:nvSpPr>
        <p:spPr>
          <a:xfrm>
            <a:off x="183605" y="50769"/>
            <a:ext cx="8856984"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地域医療構想の目的と課題</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73047" y="6492875"/>
            <a:ext cx="2133600" cy="365125"/>
          </a:xfrm>
        </p:spPr>
        <p:txBody>
          <a:bodyPr/>
          <a:lstStyle/>
          <a:p>
            <a:fld id="{A9848611-8FAA-4BFC-BAAD-33CAF1A3E273}" type="slidenum">
              <a:rPr lang="ja-JP" altLang="en-US" smtClean="0"/>
              <a:pPr/>
              <a:t>8</a:t>
            </a:fld>
            <a:endParaRPr lang="ja-JP" altLang="en-US" dirty="0"/>
          </a:p>
        </p:txBody>
      </p:sp>
      <p:sp>
        <p:nvSpPr>
          <p:cNvPr id="8" name="タイトル 1">
            <a:extLst>
              <a:ext uri="{FF2B5EF4-FFF2-40B4-BE49-F238E27FC236}">
                <a16:creationId xmlns:a16="http://schemas.microsoft.com/office/drawing/2014/main" id="{E4E5881F-7303-48F0-A1BF-8AB683DB1D16}"/>
              </a:ext>
            </a:extLst>
          </p:cNvPr>
          <p:cNvSpPr txBox="1">
            <a:spLocks/>
          </p:cNvSpPr>
          <p:nvPr/>
        </p:nvSpPr>
        <p:spPr>
          <a:xfrm>
            <a:off x="384858" y="3150459"/>
            <a:ext cx="8655731" cy="282486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大阪府における主な課題</a:t>
            </a:r>
            <a:endParaRPr lang="en-US" altLang="ja-JP" sz="36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en-US" altLang="ja-JP" sz="24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課題１</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病床機能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回復期病床の不足が見込まれる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課題２</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診療機能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現在の病院間の役割分担において、</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将来的な疾病構造の変化に対応可能か不明瞭</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9"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35360" y="1918343"/>
            <a:ext cx="8753472"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lnSpc>
                <a:spcPct val="125000"/>
              </a:lnSpc>
            </a:pPr>
            <a:r>
              <a:rPr lang="ja-JP" altLang="en-US" sz="24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今後予想される疾病構造の変化を踏まえ、</a:t>
            </a:r>
            <a:endParaRPr lang="en-US" altLang="ja-JP" sz="2400" dirty="0" smtClean="0">
              <a:latin typeface="Meiryo UI" panose="020B0604030504040204" pitchFamily="50" charset="-128"/>
              <a:ea typeface="Meiryo UI" panose="020B0604030504040204" pitchFamily="50" charset="-128"/>
            </a:endParaRPr>
          </a:p>
          <a:p>
            <a:pPr marL="285750">
              <a:lnSpc>
                <a:spcPct val="125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持続可能な医療提供体制の構築を図る。</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6433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45848" y="1832502"/>
            <a:ext cx="4104456" cy="93610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E4E5881F-7303-48F0-A1BF-8AB683DB1D16}"/>
              </a:ext>
            </a:extLst>
          </p:cNvPr>
          <p:cNvSpPr txBox="1">
            <a:spLocks/>
          </p:cNvSpPr>
          <p:nvPr/>
        </p:nvSpPr>
        <p:spPr>
          <a:xfrm>
            <a:off x="601974" y="1991404"/>
            <a:ext cx="8249758" cy="3988098"/>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en-US" altLang="ja-JP" sz="28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800" dirty="0">
                <a:solidFill>
                  <a:schemeClr val="accent1">
                    <a:lumMod val="75000"/>
                  </a:schemeClr>
                </a:solidFill>
                <a:latin typeface="Meiryo UI" panose="020B0604030504040204" pitchFamily="50" charset="-128"/>
                <a:ea typeface="Meiryo UI" panose="020B0604030504040204" pitchFamily="50" charset="-128"/>
              </a:rPr>
              <a:t>ポイント１　</a:t>
            </a:r>
            <a:r>
              <a:rPr lang="ja-JP" altLang="en-US" sz="2800" dirty="0" smtClean="0">
                <a:solidFill>
                  <a:srgbClr val="FF0000"/>
                </a:solidFill>
                <a:latin typeface="Meiryo UI" panose="020B0604030504040204" pitchFamily="50" charset="-128"/>
                <a:ea typeface="Meiryo UI" panose="020B0604030504040204" pitchFamily="50" charset="-128"/>
              </a:rPr>
              <a:t>独自の診療</a:t>
            </a:r>
            <a:r>
              <a:rPr lang="ja-JP" altLang="en-US" sz="2800" dirty="0">
                <a:solidFill>
                  <a:srgbClr val="FF0000"/>
                </a:solidFill>
                <a:latin typeface="Meiryo UI" panose="020B0604030504040204" pitchFamily="50" charset="-128"/>
                <a:ea typeface="Meiryo UI" panose="020B0604030504040204" pitchFamily="50" charset="-128"/>
              </a:rPr>
              <a:t>実態分析</a:t>
            </a:r>
            <a:endParaRPr lang="en-US" altLang="ja-JP" sz="2800" dirty="0">
              <a:solidFill>
                <a:srgbClr val="FF0000"/>
              </a:solidFill>
              <a:latin typeface="Meiryo UI" panose="020B0604030504040204" pitchFamily="50" charset="-128"/>
              <a:ea typeface="Meiryo UI" panose="020B0604030504040204" pitchFamily="50" charset="-128"/>
            </a:endParaRPr>
          </a:p>
          <a:p>
            <a:pPr algn="l"/>
            <a:r>
              <a:rPr lang="ja-JP" altLang="en-US" sz="2800" dirty="0">
                <a:solidFill>
                  <a:srgbClr val="FF0000"/>
                </a:solidFill>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病床機能</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病床機能報告の定量的分析</a:t>
            </a:r>
            <a:endParaRPr lang="en-US" altLang="ja-JP" sz="2400" dirty="0" smtClean="0">
              <a:latin typeface="Meiryo UI" panose="020B0604030504040204" pitchFamily="50" charset="-128"/>
              <a:ea typeface="Meiryo UI" panose="020B0604030504040204" pitchFamily="50" charset="-128"/>
            </a:endParaRPr>
          </a:p>
          <a:p>
            <a:pPr algn="l"/>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診療機能</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最新のデータによる独自の見える化</a:t>
            </a:r>
            <a:endParaRPr lang="en-US" altLang="ja-JP" sz="2400" dirty="0">
              <a:latin typeface="Meiryo UI" panose="020B0604030504040204" pitchFamily="50" charset="-128"/>
              <a:ea typeface="Meiryo UI" panose="020B0604030504040204" pitchFamily="50" charset="-128"/>
            </a:endParaRPr>
          </a:p>
          <a:p>
            <a:pPr algn="l"/>
            <a:endParaRPr lang="en-US" altLang="ja-JP" sz="2400" dirty="0">
              <a:latin typeface="Meiryo UI" panose="020B0604030504040204" pitchFamily="50" charset="-128"/>
              <a:ea typeface="Meiryo UI" panose="020B0604030504040204" pitchFamily="50" charset="-128"/>
            </a:endParaRPr>
          </a:p>
          <a:p>
            <a:pPr algn="l"/>
            <a:r>
              <a:rPr lang="ja-JP" altLang="en-US" sz="2800" dirty="0">
                <a:solidFill>
                  <a:schemeClr val="accent1">
                    <a:lumMod val="75000"/>
                  </a:schemeClr>
                </a:solidFill>
                <a:latin typeface="Meiryo UI" panose="020B0604030504040204" pitchFamily="50" charset="-128"/>
                <a:ea typeface="Meiryo UI" panose="020B0604030504040204" pitchFamily="50" charset="-128"/>
              </a:rPr>
              <a:t>ポイント２　</a:t>
            </a:r>
            <a:r>
              <a:rPr lang="ja-JP" altLang="en-US" sz="2800" dirty="0" smtClean="0">
                <a:solidFill>
                  <a:srgbClr val="FF0000"/>
                </a:solidFill>
                <a:latin typeface="Meiryo UI" panose="020B0604030504040204" pitchFamily="50" charset="-128"/>
                <a:ea typeface="Meiryo UI" panose="020B0604030504040204" pitchFamily="50" charset="-128"/>
              </a:rPr>
              <a:t>全病院参加による協議</a:t>
            </a:r>
            <a:endParaRPr lang="en-US" altLang="ja-JP" sz="2800" dirty="0">
              <a:solidFill>
                <a:srgbClr val="FF0000"/>
              </a:solidFill>
              <a:latin typeface="Meiryo UI" panose="020B0604030504040204" pitchFamily="50" charset="-128"/>
              <a:ea typeface="Meiryo UI" panose="020B0604030504040204" pitchFamily="50" charset="-128"/>
            </a:endParaRPr>
          </a:p>
          <a:p>
            <a:pPr algn="l"/>
            <a:r>
              <a:rPr lang="ja-JP" altLang="en-US" sz="2800" dirty="0">
                <a:solidFill>
                  <a:srgbClr val="FF0000"/>
                </a:solidFill>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・全ての一般病院（公・民</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が</a:t>
            </a:r>
            <a:r>
              <a:rPr lang="ja-JP" altLang="en-US" sz="2400" dirty="0" smtClean="0">
                <a:latin typeface="Meiryo UI" panose="020B0604030504040204" pitchFamily="50" charset="-128"/>
                <a:ea typeface="Meiryo UI" panose="020B0604030504040204" pitchFamily="50" charset="-128"/>
              </a:rPr>
              <a:t>病院</a:t>
            </a:r>
            <a:r>
              <a:rPr lang="ja-JP" altLang="en-US" sz="2400" dirty="0">
                <a:latin typeface="Meiryo UI" panose="020B0604030504040204" pitchFamily="50" charset="-128"/>
                <a:ea typeface="Meiryo UI" panose="020B0604030504040204" pitchFamily="50" charset="-128"/>
              </a:rPr>
              <a:t>プランを</a:t>
            </a:r>
            <a:r>
              <a:rPr lang="ja-JP" altLang="en-US" sz="2400" dirty="0" smtClean="0">
                <a:latin typeface="Meiryo UI" panose="020B0604030504040204" pitchFamily="50" charset="-128"/>
                <a:ea typeface="Meiryo UI" panose="020B0604030504040204" pitchFamily="50" charset="-128"/>
              </a:rPr>
              <a:t>提出し、</a:t>
            </a:r>
            <a:endParaRPr lang="en-US" altLang="ja-JP" sz="2400" dirty="0" smtClean="0">
              <a:latin typeface="Meiryo UI" panose="020B0604030504040204" pitchFamily="50" charset="-128"/>
              <a:ea typeface="Meiryo UI" panose="020B0604030504040204" pitchFamily="50" charset="-128"/>
            </a:endParaRPr>
          </a:p>
          <a:p>
            <a:pPr algn="l"/>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関係者間で協議</a:t>
            </a:r>
            <a:endParaRPr lang="en-US" altLang="ja-JP" sz="28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9</a:t>
            </a:fld>
            <a:endParaRPr lang="ja-JP" altLang="en-US" dirty="0"/>
          </a:p>
        </p:txBody>
      </p:sp>
      <p:sp>
        <p:nvSpPr>
          <p:cNvPr id="19" name="タイトル 1">
            <a:extLst>
              <a:ext uri="{FF2B5EF4-FFF2-40B4-BE49-F238E27FC236}">
                <a16:creationId xmlns:a16="http://schemas.microsoft.com/office/drawing/2014/main" id="{77D78C8B-7190-4F9F-BF24-FAD4DFE9F181}"/>
              </a:ext>
            </a:extLst>
          </p:cNvPr>
          <p:cNvSpPr txBox="1">
            <a:spLocks/>
          </p:cNvSpPr>
          <p:nvPr/>
        </p:nvSpPr>
        <p:spPr>
          <a:xfrm>
            <a:off x="345848" y="671301"/>
            <a:ext cx="8262664" cy="98144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HGP創英角ｺﾞｼｯｸUB" panose="020B0900000000000000" pitchFamily="50" charset="-128"/>
                <a:ea typeface="HGP創英角ｺﾞｼｯｸUB" panose="020B0900000000000000" pitchFamily="50" charset="-128"/>
              </a:rPr>
              <a:t>圏域ごとのデータ分析をもとに</a:t>
            </a:r>
          </a:p>
          <a:p>
            <a:pPr algn="l"/>
            <a:r>
              <a:rPr lang="ja-JP" altLang="en-US" sz="2800" dirty="0" smtClean="0">
                <a:latin typeface="HGP創英角ｺﾞｼｯｸUB" panose="020B0900000000000000" pitchFamily="50" charset="-128"/>
                <a:ea typeface="HGP創英角ｺﾞｼｯｸUB" panose="020B0900000000000000" pitchFamily="50" charset="-128"/>
              </a:rPr>
              <a:t>　　　　　　　関係者間で病床</a:t>
            </a:r>
            <a:r>
              <a:rPr lang="ja-JP" altLang="en-US" sz="2800" dirty="0">
                <a:latin typeface="HGP創英角ｺﾞｼｯｸUB" panose="020B0900000000000000" pitchFamily="50" charset="-128"/>
                <a:ea typeface="HGP創英角ｺﾞｼｯｸUB" panose="020B0900000000000000" pitchFamily="50" charset="-128"/>
              </a:rPr>
              <a:t>機能分化の議論を進める</a:t>
            </a:r>
            <a:endParaRPr lang="en-US" altLang="ja-JP" sz="280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6156176" y="5585752"/>
            <a:ext cx="2348065" cy="12722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2019</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年５月末時点</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対象病院数</a:t>
            </a:r>
            <a:r>
              <a:rPr kumimoji="1"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475</a:t>
            </a:r>
            <a:r>
              <a:rPr kumimoji="1" lang="ja-JP" altLang="en-US" sz="1400" dirty="0" smtClean="0">
                <a:solidFill>
                  <a:schemeClr val="tx1"/>
                </a:solidFill>
                <a:latin typeface="HGS創英角ｺﾞｼｯｸUB" panose="020B0900000000000000" pitchFamily="50" charset="-128"/>
                <a:ea typeface="HGS創英角ｺﾞｼｯｸUB" panose="020B0900000000000000" pitchFamily="50" charset="-128"/>
              </a:rPr>
              <a:t>の</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内訳</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公立病院：</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22</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　公的病院</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41</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民間等病院：</a:t>
            </a:r>
            <a:r>
              <a:rPr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412</a:t>
            </a:r>
            <a:endPar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0"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アプローチ</a:t>
            </a:r>
          </a:p>
        </p:txBody>
      </p:sp>
    </p:spTree>
    <p:extLst>
      <p:ext uri="{BB962C8B-B14F-4D97-AF65-F5344CB8AC3E}">
        <p14:creationId xmlns:p14="http://schemas.microsoft.com/office/powerpoint/2010/main" val="4083504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6FA492-2F15-4389-9F0F-4BEF001AC011}">
  <ds:schemaRefs>
    <ds:schemaRef ds:uri="http://schemas.microsoft.com/sharepoint/v3/contenttype/forms"/>
  </ds:schemaRefs>
</ds:datastoreItem>
</file>

<file path=customXml/itemProps2.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B2E238E-5187-4482-BE1B-2A3B132B829E}">
  <ds:schemaRef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13726</TotalTime>
  <Words>3432</Words>
  <Application>Microsoft Office PowerPoint</Application>
  <PresentationFormat>画面に合わせる (4:3)</PresentationFormat>
  <Paragraphs>1015</Paragraphs>
  <Slides>31</Slides>
  <Notes>20</Notes>
  <HiddenSlides>0</HiddenSlides>
  <MMClips>0</MMClips>
  <ScaleCrop>false</ScaleCrop>
  <HeadingPairs>
    <vt:vector size="6" baseType="variant">
      <vt:variant>
        <vt:lpstr>使用されているフォント</vt:lpstr>
      </vt:variant>
      <vt:variant>
        <vt:i4>18</vt:i4>
      </vt:variant>
      <vt:variant>
        <vt:lpstr>テーマ</vt:lpstr>
      </vt:variant>
      <vt:variant>
        <vt:i4>3</vt:i4>
      </vt:variant>
      <vt:variant>
        <vt:lpstr>スライド タイトル</vt:lpstr>
      </vt:variant>
      <vt:variant>
        <vt:i4>31</vt:i4>
      </vt:variant>
    </vt:vector>
  </HeadingPairs>
  <TitlesOfParts>
    <vt:vector size="52" baseType="lpstr">
      <vt:lpstr>FontAwesome</vt:lpstr>
      <vt:lpstr>HGPｺﾞｼｯｸE</vt:lpstr>
      <vt:lpstr>HGPｺﾞｼｯｸM</vt:lpstr>
      <vt:lpstr>HGP創英角ｺﾞｼｯｸUB</vt:lpstr>
      <vt:lpstr>HGP創英角ﾎﾟｯﾌﾟ体</vt:lpstr>
      <vt:lpstr>HGS創英角ｺﾞｼｯｸUB</vt:lpstr>
      <vt:lpstr>HG丸ｺﾞｼｯｸM-PRO</vt:lpstr>
      <vt:lpstr>Meiryo UI</vt:lpstr>
      <vt:lpstr>Microsoft YaHei UI</vt:lpstr>
      <vt:lpstr>ＭＳ Ｐゴシック</vt:lpstr>
      <vt:lpstr>ＭＳ ゴシック</vt:lpstr>
      <vt:lpstr>ＭＳ 明朝</vt:lpstr>
      <vt:lpstr>メイリオ</vt:lpstr>
      <vt:lpstr>Arial</vt:lpstr>
      <vt:lpstr>Calibri</vt:lpstr>
      <vt:lpstr>Calibri Light</vt:lpstr>
      <vt:lpstr>Times New Roman</vt:lpstr>
      <vt:lpstr>Wingdings</vt:lpstr>
      <vt:lpstr>Office ​​テーマ</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１　将来の予測　②医療需要</vt:lpstr>
      <vt:lpstr>PowerPoint プレゼンテーション</vt:lpstr>
      <vt:lpstr>PowerPoint プレゼンテーション</vt:lpstr>
      <vt:lpstr>２ 　地域医療構想の推進(1)地域医療構想の目的と課題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988</cp:revision>
  <cp:lastPrinted>2019-11-28T05:40:42Z</cp:lastPrinted>
  <dcterms:created xsi:type="dcterms:W3CDTF">2017-09-06T02:09:24Z</dcterms:created>
  <dcterms:modified xsi:type="dcterms:W3CDTF">2020-01-27T14:19:24Z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