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9601200" cy="12801600" type="A3"/>
  <p:notesSz cx="6807200" cy="9939338"/>
  <p:defaultTextStyle>
    <a:defPPr>
      <a:defRPr lang="ja-JP"/>
    </a:defPPr>
    <a:lvl1pPr marL="0" algn="l" defTabSz="1009132" rtl="0" eaLnBrk="1" latinLnBrk="0" hangingPunct="1">
      <a:defRPr kumimoji="1" sz="2000" kern="1200">
        <a:solidFill>
          <a:schemeClr val="tx1"/>
        </a:solidFill>
        <a:latin typeface="+mn-lt"/>
        <a:ea typeface="+mn-ea"/>
        <a:cs typeface="+mn-cs"/>
      </a:defRPr>
    </a:lvl1pPr>
    <a:lvl2pPr marL="504566" algn="l" defTabSz="1009132" rtl="0" eaLnBrk="1" latinLnBrk="0" hangingPunct="1">
      <a:defRPr kumimoji="1" sz="2000" kern="1200">
        <a:solidFill>
          <a:schemeClr val="tx1"/>
        </a:solidFill>
        <a:latin typeface="+mn-lt"/>
        <a:ea typeface="+mn-ea"/>
        <a:cs typeface="+mn-cs"/>
      </a:defRPr>
    </a:lvl2pPr>
    <a:lvl3pPr marL="1009132" algn="l" defTabSz="1009132" rtl="0" eaLnBrk="1" latinLnBrk="0" hangingPunct="1">
      <a:defRPr kumimoji="1" sz="2000" kern="1200">
        <a:solidFill>
          <a:schemeClr val="tx1"/>
        </a:solidFill>
        <a:latin typeface="+mn-lt"/>
        <a:ea typeface="+mn-ea"/>
        <a:cs typeface="+mn-cs"/>
      </a:defRPr>
    </a:lvl3pPr>
    <a:lvl4pPr marL="1513698" algn="l" defTabSz="1009132" rtl="0" eaLnBrk="1" latinLnBrk="0" hangingPunct="1">
      <a:defRPr kumimoji="1" sz="2000" kern="1200">
        <a:solidFill>
          <a:schemeClr val="tx1"/>
        </a:solidFill>
        <a:latin typeface="+mn-lt"/>
        <a:ea typeface="+mn-ea"/>
        <a:cs typeface="+mn-cs"/>
      </a:defRPr>
    </a:lvl4pPr>
    <a:lvl5pPr marL="2018264" algn="l" defTabSz="1009132" rtl="0" eaLnBrk="1" latinLnBrk="0" hangingPunct="1">
      <a:defRPr kumimoji="1" sz="2000" kern="1200">
        <a:solidFill>
          <a:schemeClr val="tx1"/>
        </a:solidFill>
        <a:latin typeface="+mn-lt"/>
        <a:ea typeface="+mn-ea"/>
        <a:cs typeface="+mn-cs"/>
      </a:defRPr>
    </a:lvl5pPr>
    <a:lvl6pPr marL="2522830" algn="l" defTabSz="1009132" rtl="0" eaLnBrk="1" latinLnBrk="0" hangingPunct="1">
      <a:defRPr kumimoji="1" sz="2000" kern="1200">
        <a:solidFill>
          <a:schemeClr val="tx1"/>
        </a:solidFill>
        <a:latin typeface="+mn-lt"/>
        <a:ea typeface="+mn-ea"/>
        <a:cs typeface="+mn-cs"/>
      </a:defRPr>
    </a:lvl6pPr>
    <a:lvl7pPr marL="3027396" algn="l" defTabSz="1009132" rtl="0" eaLnBrk="1" latinLnBrk="0" hangingPunct="1">
      <a:defRPr kumimoji="1" sz="2000" kern="1200">
        <a:solidFill>
          <a:schemeClr val="tx1"/>
        </a:solidFill>
        <a:latin typeface="+mn-lt"/>
        <a:ea typeface="+mn-ea"/>
        <a:cs typeface="+mn-cs"/>
      </a:defRPr>
    </a:lvl7pPr>
    <a:lvl8pPr marL="3531961" algn="l" defTabSz="1009132" rtl="0" eaLnBrk="1" latinLnBrk="0" hangingPunct="1">
      <a:defRPr kumimoji="1" sz="2000" kern="1200">
        <a:solidFill>
          <a:schemeClr val="tx1"/>
        </a:solidFill>
        <a:latin typeface="+mn-lt"/>
        <a:ea typeface="+mn-ea"/>
        <a:cs typeface="+mn-cs"/>
      </a:defRPr>
    </a:lvl8pPr>
    <a:lvl9pPr marL="4036527" algn="l" defTabSz="1009132" rtl="0" eaLnBrk="1" latinLnBrk="0" hangingPunct="1">
      <a:defRPr kumimoji="1"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p15:clr>
            <a:srgbClr val="A4A3A4"/>
          </p15:clr>
        </p15:guide>
        <p15:guide id="2" pos="30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29" autoAdjust="0"/>
    <p:restoredTop sz="94660"/>
  </p:normalViewPr>
  <p:slideViewPr>
    <p:cSldViewPr>
      <p:cViewPr varScale="1">
        <p:scale>
          <a:sx n="40" d="100"/>
          <a:sy n="40" d="100"/>
        </p:scale>
        <p:origin x="2484" y="78"/>
      </p:cViewPr>
      <p:guideLst>
        <p:guide orient="horz" pos="4032"/>
        <p:guide pos="302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49787" cy="496967"/>
          </a:xfrm>
          <a:prstGeom prst="rect">
            <a:avLst/>
          </a:prstGeom>
        </p:spPr>
        <p:txBody>
          <a:bodyPr vert="horz" lIns="91425" tIns="45713" rIns="91425" bIns="4571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2"/>
            <a:ext cx="2949787" cy="496967"/>
          </a:xfrm>
          <a:prstGeom prst="rect">
            <a:avLst/>
          </a:prstGeom>
        </p:spPr>
        <p:txBody>
          <a:bodyPr vert="horz" lIns="91425" tIns="45713" rIns="91425" bIns="45713" rtlCol="0"/>
          <a:lstStyle>
            <a:lvl1pPr algn="r">
              <a:defRPr sz="1200"/>
            </a:lvl1pPr>
          </a:lstStyle>
          <a:p>
            <a:fld id="{39082ACD-5E6B-4231-A2FB-2EC78E45FA96}" type="datetimeFigureOut">
              <a:rPr kumimoji="1" lang="ja-JP" altLang="en-US" smtClean="0"/>
              <a:t>2021/12/8</a:t>
            </a:fld>
            <a:endParaRPr kumimoji="1" lang="ja-JP" altLang="en-US"/>
          </a:p>
        </p:txBody>
      </p:sp>
      <p:sp>
        <p:nvSpPr>
          <p:cNvPr id="4" name="スライド イメージ プレースホルダー 3"/>
          <p:cNvSpPr>
            <a:spLocks noGrp="1" noRot="1" noChangeAspect="1"/>
          </p:cNvSpPr>
          <p:nvPr>
            <p:ph type="sldImg" idx="2"/>
          </p:nvPr>
        </p:nvSpPr>
        <p:spPr>
          <a:xfrm>
            <a:off x="2006600" y="746125"/>
            <a:ext cx="2794000" cy="3725863"/>
          </a:xfrm>
          <a:prstGeom prst="rect">
            <a:avLst/>
          </a:prstGeom>
          <a:noFill/>
          <a:ln w="12700">
            <a:solidFill>
              <a:prstClr val="black"/>
            </a:solidFill>
          </a:ln>
        </p:spPr>
        <p:txBody>
          <a:bodyPr vert="horz" lIns="91425" tIns="45713" rIns="91425" bIns="45713" rtlCol="0" anchor="ctr"/>
          <a:lstStyle/>
          <a:p>
            <a:endParaRPr lang="ja-JP" altLang="en-US"/>
          </a:p>
        </p:txBody>
      </p:sp>
      <p:sp>
        <p:nvSpPr>
          <p:cNvPr id="5" name="ノート プレースホルダー 4"/>
          <p:cNvSpPr>
            <a:spLocks noGrp="1"/>
          </p:cNvSpPr>
          <p:nvPr>
            <p:ph type="body" sz="quarter" idx="3"/>
          </p:nvPr>
        </p:nvSpPr>
        <p:spPr>
          <a:xfrm>
            <a:off x="680720" y="4721187"/>
            <a:ext cx="5445760" cy="4472702"/>
          </a:xfrm>
          <a:prstGeom prst="rect">
            <a:avLst/>
          </a:prstGeom>
        </p:spPr>
        <p:txBody>
          <a:bodyPr vert="horz" lIns="91425" tIns="45713" rIns="91425" bIns="4571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48"/>
            <a:ext cx="2949787" cy="496967"/>
          </a:xfrm>
          <a:prstGeom prst="rect">
            <a:avLst/>
          </a:prstGeom>
        </p:spPr>
        <p:txBody>
          <a:bodyPr vert="horz" lIns="91425" tIns="45713" rIns="91425" bIns="457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8"/>
            <a:ext cx="2949787" cy="496967"/>
          </a:xfrm>
          <a:prstGeom prst="rect">
            <a:avLst/>
          </a:prstGeom>
        </p:spPr>
        <p:txBody>
          <a:bodyPr vert="horz" lIns="91425" tIns="45713" rIns="91425" bIns="45713" rtlCol="0" anchor="b"/>
          <a:lstStyle>
            <a:lvl1pPr algn="r">
              <a:defRPr sz="1200"/>
            </a:lvl1pPr>
          </a:lstStyle>
          <a:p>
            <a:fld id="{1D5B34FE-0F8C-4BE7-9ADE-74D2BE2E6733}" type="slidenum">
              <a:rPr kumimoji="1" lang="ja-JP" altLang="en-US" smtClean="0"/>
              <a:t>‹#›</a:t>
            </a:fld>
            <a:endParaRPr kumimoji="1" lang="ja-JP" altLang="en-US"/>
          </a:p>
        </p:txBody>
      </p:sp>
    </p:spTree>
    <p:extLst>
      <p:ext uri="{BB962C8B-B14F-4D97-AF65-F5344CB8AC3E}">
        <p14:creationId xmlns:p14="http://schemas.microsoft.com/office/powerpoint/2010/main" val="2240800087"/>
      </p:ext>
    </p:extLst>
  </p:cSld>
  <p:clrMap bg1="lt1" tx1="dk1" bg2="lt2" tx2="dk2" accent1="accent1" accent2="accent2" accent3="accent3" accent4="accent4" accent5="accent5" accent6="accent6" hlink="hlink" folHlink="folHlink"/>
  <p:notesStyle>
    <a:lvl1pPr marL="0" algn="l" defTabSz="1009132" rtl="0" eaLnBrk="1" latinLnBrk="0" hangingPunct="1">
      <a:defRPr kumimoji="1" sz="1300" kern="1200">
        <a:solidFill>
          <a:schemeClr val="tx1"/>
        </a:solidFill>
        <a:latin typeface="+mn-lt"/>
        <a:ea typeface="+mn-ea"/>
        <a:cs typeface="+mn-cs"/>
      </a:defRPr>
    </a:lvl1pPr>
    <a:lvl2pPr marL="504566" algn="l" defTabSz="1009132" rtl="0" eaLnBrk="1" latinLnBrk="0" hangingPunct="1">
      <a:defRPr kumimoji="1" sz="1300" kern="1200">
        <a:solidFill>
          <a:schemeClr val="tx1"/>
        </a:solidFill>
        <a:latin typeface="+mn-lt"/>
        <a:ea typeface="+mn-ea"/>
        <a:cs typeface="+mn-cs"/>
      </a:defRPr>
    </a:lvl2pPr>
    <a:lvl3pPr marL="1009132" algn="l" defTabSz="1009132" rtl="0" eaLnBrk="1" latinLnBrk="0" hangingPunct="1">
      <a:defRPr kumimoji="1" sz="1300" kern="1200">
        <a:solidFill>
          <a:schemeClr val="tx1"/>
        </a:solidFill>
        <a:latin typeface="+mn-lt"/>
        <a:ea typeface="+mn-ea"/>
        <a:cs typeface="+mn-cs"/>
      </a:defRPr>
    </a:lvl3pPr>
    <a:lvl4pPr marL="1513698" algn="l" defTabSz="1009132" rtl="0" eaLnBrk="1" latinLnBrk="0" hangingPunct="1">
      <a:defRPr kumimoji="1" sz="1300" kern="1200">
        <a:solidFill>
          <a:schemeClr val="tx1"/>
        </a:solidFill>
        <a:latin typeface="+mn-lt"/>
        <a:ea typeface="+mn-ea"/>
        <a:cs typeface="+mn-cs"/>
      </a:defRPr>
    </a:lvl4pPr>
    <a:lvl5pPr marL="2018264" algn="l" defTabSz="1009132" rtl="0" eaLnBrk="1" latinLnBrk="0" hangingPunct="1">
      <a:defRPr kumimoji="1" sz="1300" kern="1200">
        <a:solidFill>
          <a:schemeClr val="tx1"/>
        </a:solidFill>
        <a:latin typeface="+mn-lt"/>
        <a:ea typeface="+mn-ea"/>
        <a:cs typeface="+mn-cs"/>
      </a:defRPr>
    </a:lvl5pPr>
    <a:lvl6pPr marL="2522830" algn="l" defTabSz="1009132" rtl="0" eaLnBrk="1" latinLnBrk="0" hangingPunct="1">
      <a:defRPr kumimoji="1" sz="1300" kern="1200">
        <a:solidFill>
          <a:schemeClr val="tx1"/>
        </a:solidFill>
        <a:latin typeface="+mn-lt"/>
        <a:ea typeface="+mn-ea"/>
        <a:cs typeface="+mn-cs"/>
      </a:defRPr>
    </a:lvl6pPr>
    <a:lvl7pPr marL="3027396" algn="l" defTabSz="1009132" rtl="0" eaLnBrk="1" latinLnBrk="0" hangingPunct="1">
      <a:defRPr kumimoji="1" sz="1300" kern="1200">
        <a:solidFill>
          <a:schemeClr val="tx1"/>
        </a:solidFill>
        <a:latin typeface="+mn-lt"/>
        <a:ea typeface="+mn-ea"/>
        <a:cs typeface="+mn-cs"/>
      </a:defRPr>
    </a:lvl7pPr>
    <a:lvl8pPr marL="3531961" algn="l" defTabSz="1009132" rtl="0" eaLnBrk="1" latinLnBrk="0" hangingPunct="1">
      <a:defRPr kumimoji="1" sz="1300" kern="1200">
        <a:solidFill>
          <a:schemeClr val="tx1"/>
        </a:solidFill>
        <a:latin typeface="+mn-lt"/>
        <a:ea typeface="+mn-ea"/>
        <a:cs typeface="+mn-cs"/>
      </a:defRPr>
    </a:lvl8pPr>
    <a:lvl9pPr marL="4036527" algn="l" defTabSz="1009132" rtl="0" eaLnBrk="1" latinLnBrk="0" hangingPunct="1">
      <a:defRPr kumimoji="1"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D5B34FE-0F8C-4BE7-9ADE-74D2BE2E6733}" type="slidenum">
              <a:rPr kumimoji="1" lang="ja-JP" altLang="en-US" smtClean="0"/>
              <a:t>1</a:t>
            </a:fld>
            <a:endParaRPr kumimoji="1" lang="ja-JP" altLang="en-US"/>
          </a:p>
        </p:txBody>
      </p:sp>
    </p:spTree>
    <p:extLst>
      <p:ext uri="{BB962C8B-B14F-4D97-AF65-F5344CB8AC3E}">
        <p14:creationId xmlns:p14="http://schemas.microsoft.com/office/powerpoint/2010/main" val="1660764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20091" y="3976795"/>
            <a:ext cx="8161020" cy="2744047"/>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40181" y="7254240"/>
            <a:ext cx="6720840" cy="3271520"/>
          </a:xfrm>
        </p:spPr>
        <p:txBody>
          <a:bodyPr/>
          <a:lstStyle>
            <a:lvl1pPr marL="0" indent="0" algn="ctr">
              <a:buNone/>
              <a:defRPr>
                <a:solidFill>
                  <a:schemeClr val="tx1">
                    <a:tint val="75000"/>
                  </a:schemeClr>
                </a:solidFill>
              </a:defRPr>
            </a:lvl1pPr>
            <a:lvl2pPr marL="504566" indent="0" algn="ctr">
              <a:buNone/>
              <a:defRPr>
                <a:solidFill>
                  <a:schemeClr val="tx1">
                    <a:tint val="75000"/>
                  </a:schemeClr>
                </a:solidFill>
              </a:defRPr>
            </a:lvl2pPr>
            <a:lvl3pPr marL="1009132" indent="0" algn="ctr">
              <a:buNone/>
              <a:defRPr>
                <a:solidFill>
                  <a:schemeClr val="tx1">
                    <a:tint val="75000"/>
                  </a:schemeClr>
                </a:solidFill>
              </a:defRPr>
            </a:lvl3pPr>
            <a:lvl4pPr marL="1513698" indent="0" algn="ctr">
              <a:buNone/>
              <a:defRPr>
                <a:solidFill>
                  <a:schemeClr val="tx1">
                    <a:tint val="75000"/>
                  </a:schemeClr>
                </a:solidFill>
              </a:defRPr>
            </a:lvl4pPr>
            <a:lvl5pPr marL="2018264" indent="0" algn="ctr">
              <a:buNone/>
              <a:defRPr>
                <a:solidFill>
                  <a:schemeClr val="tx1">
                    <a:tint val="75000"/>
                  </a:schemeClr>
                </a:solidFill>
              </a:defRPr>
            </a:lvl5pPr>
            <a:lvl6pPr marL="2522830" indent="0" algn="ctr">
              <a:buNone/>
              <a:defRPr>
                <a:solidFill>
                  <a:schemeClr val="tx1">
                    <a:tint val="75000"/>
                  </a:schemeClr>
                </a:solidFill>
              </a:defRPr>
            </a:lvl6pPr>
            <a:lvl7pPr marL="3027396" indent="0" algn="ctr">
              <a:buNone/>
              <a:defRPr>
                <a:solidFill>
                  <a:schemeClr val="tx1">
                    <a:tint val="75000"/>
                  </a:schemeClr>
                </a:solidFill>
              </a:defRPr>
            </a:lvl7pPr>
            <a:lvl8pPr marL="3531961" indent="0" algn="ctr">
              <a:buNone/>
              <a:defRPr>
                <a:solidFill>
                  <a:schemeClr val="tx1">
                    <a:tint val="75000"/>
                  </a:schemeClr>
                </a:solidFill>
              </a:defRPr>
            </a:lvl8pPr>
            <a:lvl9pPr marL="4036527"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4F238F96-4A44-4BE0-AC7C-A81C5D0446A6}" type="datetimeFigureOut">
              <a:rPr kumimoji="1" lang="ja-JP" altLang="en-US" smtClean="0"/>
              <a:t>2021/12/8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46A96C0-972C-41DD-8BE9-97F67F28A155}" type="slidenum">
              <a:rPr kumimoji="1" lang="ja-JP" altLang="en-US" smtClean="0"/>
              <a:t>‹#›</a:t>
            </a:fld>
            <a:endParaRPr kumimoji="1" lang="ja-JP" altLang="en-US"/>
          </a:p>
        </p:txBody>
      </p:sp>
    </p:spTree>
    <p:extLst>
      <p:ext uri="{BB962C8B-B14F-4D97-AF65-F5344CB8AC3E}">
        <p14:creationId xmlns:p14="http://schemas.microsoft.com/office/powerpoint/2010/main" val="3879326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F238F96-4A44-4BE0-AC7C-A81C5D0446A6}" type="datetimeFigureOut">
              <a:rPr kumimoji="1" lang="ja-JP" altLang="en-US" smtClean="0"/>
              <a:t>2021/12/8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46A96C0-972C-41DD-8BE9-97F67F28A155}" type="slidenum">
              <a:rPr kumimoji="1" lang="ja-JP" altLang="en-US" smtClean="0"/>
              <a:t>‹#›</a:t>
            </a:fld>
            <a:endParaRPr kumimoji="1" lang="ja-JP" altLang="en-US"/>
          </a:p>
        </p:txBody>
      </p:sp>
    </p:spTree>
    <p:extLst>
      <p:ext uri="{BB962C8B-B14F-4D97-AF65-F5344CB8AC3E}">
        <p14:creationId xmlns:p14="http://schemas.microsoft.com/office/powerpoint/2010/main" val="2279826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915991" y="542292"/>
            <a:ext cx="2455306" cy="1157181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545069" y="542292"/>
            <a:ext cx="7210901" cy="1157181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F238F96-4A44-4BE0-AC7C-A81C5D0446A6}" type="datetimeFigureOut">
              <a:rPr kumimoji="1" lang="ja-JP" altLang="en-US" smtClean="0"/>
              <a:t>2021/12/8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46A96C0-972C-41DD-8BE9-97F67F28A155}" type="slidenum">
              <a:rPr kumimoji="1" lang="ja-JP" altLang="en-US" smtClean="0"/>
              <a:t>‹#›</a:t>
            </a:fld>
            <a:endParaRPr kumimoji="1" lang="ja-JP" altLang="en-US"/>
          </a:p>
        </p:txBody>
      </p:sp>
    </p:spTree>
    <p:extLst>
      <p:ext uri="{BB962C8B-B14F-4D97-AF65-F5344CB8AC3E}">
        <p14:creationId xmlns:p14="http://schemas.microsoft.com/office/powerpoint/2010/main" val="1302101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F238F96-4A44-4BE0-AC7C-A81C5D0446A6}" type="datetimeFigureOut">
              <a:rPr kumimoji="1" lang="ja-JP" altLang="en-US" smtClean="0"/>
              <a:t>2021/12/8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46A96C0-972C-41DD-8BE9-97F67F28A155}" type="slidenum">
              <a:rPr kumimoji="1" lang="ja-JP" altLang="en-US" smtClean="0"/>
              <a:t>‹#›</a:t>
            </a:fld>
            <a:endParaRPr kumimoji="1" lang="ja-JP" altLang="en-US"/>
          </a:p>
        </p:txBody>
      </p:sp>
    </p:spTree>
    <p:extLst>
      <p:ext uri="{BB962C8B-B14F-4D97-AF65-F5344CB8AC3E}">
        <p14:creationId xmlns:p14="http://schemas.microsoft.com/office/powerpoint/2010/main" val="1120666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58429" y="8226215"/>
            <a:ext cx="8161020" cy="2542541"/>
          </a:xfrm>
        </p:spPr>
        <p:txBody>
          <a:bodyPr anchor="t"/>
          <a:lstStyle>
            <a:lvl1pPr algn="l">
              <a:defRPr sz="44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58429" y="5425866"/>
            <a:ext cx="8161020" cy="2800349"/>
          </a:xfrm>
        </p:spPr>
        <p:txBody>
          <a:bodyPr anchor="b"/>
          <a:lstStyle>
            <a:lvl1pPr marL="0" indent="0">
              <a:buNone/>
              <a:defRPr sz="2200">
                <a:solidFill>
                  <a:schemeClr val="tx1">
                    <a:tint val="75000"/>
                  </a:schemeClr>
                </a:solidFill>
              </a:defRPr>
            </a:lvl1pPr>
            <a:lvl2pPr marL="504566" indent="0">
              <a:buNone/>
              <a:defRPr sz="2000">
                <a:solidFill>
                  <a:schemeClr val="tx1">
                    <a:tint val="75000"/>
                  </a:schemeClr>
                </a:solidFill>
              </a:defRPr>
            </a:lvl2pPr>
            <a:lvl3pPr marL="1009132" indent="0">
              <a:buNone/>
              <a:defRPr sz="1800">
                <a:solidFill>
                  <a:schemeClr val="tx1">
                    <a:tint val="75000"/>
                  </a:schemeClr>
                </a:solidFill>
              </a:defRPr>
            </a:lvl3pPr>
            <a:lvl4pPr marL="1513698" indent="0">
              <a:buNone/>
              <a:defRPr sz="1500">
                <a:solidFill>
                  <a:schemeClr val="tx1">
                    <a:tint val="75000"/>
                  </a:schemeClr>
                </a:solidFill>
              </a:defRPr>
            </a:lvl4pPr>
            <a:lvl5pPr marL="2018264" indent="0">
              <a:buNone/>
              <a:defRPr sz="1500">
                <a:solidFill>
                  <a:schemeClr val="tx1">
                    <a:tint val="75000"/>
                  </a:schemeClr>
                </a:solidFill>
              </a:defRPr>
            </a:lvl5pPr>
            <a:lvl6pPr marL="2522830" indent="0">
              <a:buNone/>
              <a:defRPr sz="1500">
                <a:solidFill>
                  <a:schemeClr val="tx1">
                    <a:tint val="75000"/>
                  </a:schemeClr>
                </a:solidFill>
              </a:defRPr>
            </a:lvl6pPr>
            <a:lvl7pPr marL="3027396" indent="0">
              <a:buNone/>
              <a:defRPr sz="1500">
                <a:solidFill>
                  <a:schemeClr val="tx1">
                    <a:tint val="75000"/>
                  </a:schemeClr>
                </a:solidFill>
              </a:defRPr>
            </a:lvl7pPr>
            <a:lvl8pPr marL="3531961" indent="0">
              <a:buNone/>
              <a:defRPr sz="1500">
                <a:solidFill>
                  <a:schemeClr val="tx1">
                    <a:tint val="75000"/>
                  </a:schemeClr>
                </a:solidFill>
              </a:defRPr>
            </a:lvl8pPr>
            <a:lvl9pPr marL="4036527" indent="0">
              <a:buNone/>
              <a:defRPr sz="15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F238F96-4A44-4BE0-AC7C-A81C5D0446A6}" type="datetimeFigureOut">
              <a:rPr kumimoji="1" lang="ja-JP" altLang="en-US" smtClean="0"/>
              <a:t>2021/12/8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46A96C0-972C-41DD-8BE9-97F67F28A155}" type="slidenum">
              <a:rPr kumimoji="1" lang="ja-JP" altLang="en-US" smtClean="0"/>
              <a:t>‹#›</a:t>
            </a:fld>
            <a:endParaRPr kumimoji="1" lang="ja-JP" altLang="en-US"/>
          </a:p>
        </p:txBody>
      </p:sp>
    </p:spTree>
    <p:extLst>
      <p:ext uri="{BB962C8B-B14F-4D97-AF65-F5344CB8AC3E}">
        <p14:creationId xmlns:p14="http://schemas.microsoft.com/office/powerpoint/2010/main" val="167051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545069" y="3164840"/>
            <a:ext cx="4832270" cy="8949267"/>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537359" y="3164840"/>
            <a:ext cx="4833937" cy="8949267"/>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F238F96-4A44-4BE0-AC7C-A81C5D0446A6}" type="datetimeFigureOut">
              <a:rPr kumimoji="1" lang="ja-JP" altLang="en-US" smtClean="0"/>
              <a:t>2021/12/8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46A96C0-972C-41DD-8BE9-97F67F28A155}" type="slidenum">
              <a:rPr kumimoji="1" lang="ja-JP" altLang="en-US" smtClean="0"/>
              <a:t>‹#›</a:t>
            </a:fld>
            <a:endParaRPr kumimoji="1" lang="ja-JP" altLang="en-US"/>
          </a:p>
        </p:txBody>
      </p:sp>
    </p:spTree>
    <p:extLst>
      <p:ext uri="{BB962C8B-B14F-4D97-AF65-F5344CB8AC3E}">
        <p14:creationId xmlns:p14="http://schemas.microsoft.com/office/powerpoint/2010/main" val="190069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80060" y="512659"/>
            <a:ext cx="8641080" cy="2133599"/>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80060" y="2865545"/>
            <a:ext cx="4242198" cy="1194223"/>
          </a:xfrm>
        </p:spPr>
        <p:txBody>
          <a:bodyPr anchor="b"/>
          <a:lstStyle>
            <a:lvl1pPr marL="0" indent="0">
              <a:buNone/>
              <a:defRPr sz="2600" b="1"/>
            </a:lvl1pPr>
            <a:lvl2pPr marL="504566" indent="0">
              <a:buNone/>
              <a:defRPr sz="2200" b="1"/>
            </a:lvl2pPr>
            <a:lvl3pPr marL="1009132" indent="0">
              <a:buNone/>
              <a:defRPr sz="2000" b="1"/>
            </a:lvl3pPr>
            <a:lvl4pPr marL="1513698" indent="0">
              <a:buNone/>
              <a:defRPr sz="1800" b="1"/>
            </a:lvl4pPr>
            <a:lvl5pPr marL="2018264" indent="0">
              <a:buNone/>
              <a:defRPr sz="1800" b="1"/>
            </a:lvl5pPr>
            <a:lvl6pPr marL="2522830" indent="0">
              <a:buNone/>
              <a:defRPr sz="1800" b="1"/>
            </a:lvl6pPr>
            <a:lvl7pPr marL="3027396" indent="0">
              <a:buNone/>
              <a:defRPr sz="1800" b="1"/>
            </a:lvl7pPr>
            <a:lvl8pPr marL="3531961" indent="0">
              <a:buNone/>
              <a:defRPr sz="1800" b="1"/>
            </a:lvl8pPr>
            <a:lvl9pPr marL="4036527" indent="0">
              <a:buNone/>
              <a:defRPr sz="18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80060" y="4059768"/>
            <a:ext cx="4242198" cy="7375737"/>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877277" y="2865545"/>
            <a:ext cx="4243864" cy="1194223"/>
          </a:xfrm>
        </p:spPr>
        <p:txBody>
          <a:bodyPr anchor="b"/>
          <a:lstStyle>
            <a:lvl1pPr marL="0" indent="0">
              <a:buNone/>
              <a:defRPr sz="2600" b="1"/>
            </a:lvl1pPr>
            <a:lvl2pPr marL="504566" indent="0">
              <a:buNone/>
              <a:defRPr sz="2200" b="1"/>
            </a:lvl2pPr>
            <a:lvl3pPr marL="1009132" indent="0">
              <a:buNone/>
              <a:defRPr sz="2000" b="1"/>
            </a:lvl3pPr>
            <a:lvl4pPr marL="1513698" indent="0">
              <a:buNone/>
              <a:defRPr sz="1800" b="1"/>
            </a:lvl4pPr>
            <a:lvl5pPr marL="2018264" indent="0">
              <a:buNone/>
              <a:defRPr sz="1800" b="1"/>
            </a:lvl5pPr>
            <a:lvl6pPr marL="2522830" indent="0">
              <a:buNone/>
              <a:defRPr sz="1800" b="1"/>
            </a:lvl6pPr>
            <a:lvl7pPr marL="3027396" indent="0">
              <a:buNone/>
              <a:defRPr sz="1800" b="1"/>
            </a:lvl7pPr>
            <a:lvl8pPr marL="3531961" indent="0">
              <a:buNone/>
              <a:defRPr sz="1800" b="1"/>
            </a:lvl8pPr>
            <a:lvl9pPr marL="4036527" indent="0">
              <a:buNone/>
              <a:defRPr sz="18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877277" y="4059768"/>
            <a:ext cx="4243864" cy="7375737"/>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4F238F96-4A44-4BE0-AC7C-A81C5D0446A6}" type="datetimeFigureOut">
              <a:rPr kumimoji="1" lang="ja-JP" altLang="en-US" smtClean="0"/>
              <a:t>2021/12/8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46A96C0-972C-41DD-8BE9-97F67F28A155}" type="slidenum">
              <a:rPr kumimoji="1" lang="ja-JP" altLang="en-US" smtClean="0"/>
              <a:t>‹#›</a:t>
            </a:fld>
            <a:endParaRPr kumimoji="1" lang="ja-JP" altLang="en-US"/>
          </a:p>
        </p:txBody>
      </p:sp>
    </p:spTree>
    <p:extLst>
      <p:ext uri="{BB962C8B-B14F-4D97-AF65-F5344CB8AC3E}">
        <p14:creationId xmlns:p14="http://schemas.microsoft.com/office/powerpoint/2010/main" val="189716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F238F96-4A44-4BE0-AC7C-A81C5D0446A6}" type="datetimeFigureOut">
              <a:rPr kumimoji="1" lang="ja-JP" altLang="en-US" smtClean="0"/>
              <a:t>2021/12/8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46A96C0-972C-41DD-8BE9-97F67F28A155}" type="slidenum">
              <a:rPr kumimoji="1" lang="ja-JP" altLang="en-US" smtClean="0"/>
              <a:t>‹#›</a:t>
            </a:fld>
            <a:endParaRPr kumimoji="1" lang="ja-JP" altLang="en-US"/>
          </a:p>
        </p:txBody>
      </p:sp>
    </p:spTree>
    <p:extLst>
      <p:ext uri="{BB962C8B-B14F-4D97-AF65-F5344CB8AC3E}">
        <p14:creationId xmlns:p14="http://schemas.microsoft.com/office/powerpoint/2010/main" val="238079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F238F96-4A44-4BE0-AC7C-A81C5D0446A6}" type="datetimeFigureOut">
              <a:rPr kumimoji="1" lang="ja-JP" altLang="en-US" smtClean="0"/>
              <a:t>2021/12/8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46A96C0-972C-41DD-8BE9-97F67F28A155}" type="slidenum">
              <a:rPr kumimoji="1" lang="ja-JP" altLang="en-US" smtClean="0"/>
              <a:t>‹#›</a:t>
            </a:fld>
            <a:endParaRPr kumimoji="1" lang="ja-JP" altLang="en-US"/>
          </a:p>
        </p:txBody>
      </p:sp>
    </p:spTree>
    <p:extLst>
      <p:ext uri="{BB962C8B-B14F-4D97-AF65-F5344CB8AC3E}">
        <p14:creationId xmlns:p14="http://schemas.microsoft.com/office/powerpoint/2010/main" val="2035005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80062" y="509694"/>
            <a:ext cx="3158728" cy="2169160"/>
          </a:xfrm>
        </p:spPr>
        <p:txBody>
          <a:bodyPr anchor="b"/>
          <a:lstStyle>
            <a:lvl1pPr algn="l">
              <a:defRPr sz="22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753802" y="509694"/>
            <a:ext cx="5367338" cy="10925811"/>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80062" y="2678853"/>
            <a:ext cx="3158728" cy="8756651"/>
          </a:xfrm>
        </p:spPr>
        <p:txBody>
          <a:bodyPr/>
          <a:lstStyle>
            <a:lvl1pPr marL="0" indent="0">
              <a:buNone/>
              <a:defRPr sz="1500"/>
            </a:lvl1pPr>
            <a:lvl2pPr marL="504566" indent="0">
              <a:buNone/>
              <a:defRPr sz="1300"/>
            </a:lvl2pPr>
            <a:lvl3pPr marL="1009132" indent="0">
              <a:buNone/>
              <a:defRPr sz="1100"/>
            </a:lvl3pPr>
            <a:lvl4pPr marL="1513698" indent="0">
              <a:buNone/>
              <a:defRPr sz="1000"/>
            </a:lvl4pPr>
            <a:lvl5pPr marL="2018264" indent="0">
              <a:buNone/>
              <a:defRPr sz="1000"/>
            </a:lvl5pPr>
            <a:lvl6pPr marL="2522830" indent="0">
              <a:buNone/>
              <a:defRPr sz="1000"/>
            </a:lvl6pPr>
            <a:lvl7pPr marL="3027396" indent="0">
              <a:buNone/>
              <a:defRPr sz="1000"/>
            </a:lvl7pPr>
            <a:lvl8pPr marL="3531961" indent="0">
              <a:buNone/>
              <a:defRPr sz="1000"/>
            </a:lvl8pPr>
            <a:lvl9pPr marL="4036527"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F238F96-4A44-4BE0-AC7C-A81C5D0446A6}" type="datetimeFigureOut">
              <a:rPr kumimoji="1" lang="ja-JP" altLang="en-US" smtClean="0"/>
              <a:t>2021/12/8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46A96C0-972C-41DD-8BE9-97F67F28A155}" type="slidenum">
              <a:rPr kumimoji="1" lang="ja-JP" altLang="en-US" smtClean="0"/>
              <a:t>‹#›</a:t>
            </a:fld>
            <a:endParaRPr kumimoji="1" lang="ja-JP" altLang="en-US"/>
          </a:p>
        </p:txBody>
      </p:sp>
    </p:spTree>
    <p:extLst>
      <p:ext uri="{BB962C8B-B14F-4D97-AF65-F5344CB8AC3E}">
        <p14:creationId xmlns:p14="http://schemas.microsoft.com/office/powerpoint/2010/main" val="4165296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881903" y="8961120"/>
            <a:ext cx="5760720" cy="1057910"/>
          </a:xfrm>
        </p:spPr>
        <p:txBody>
          <a:bodyPr anchor="b"/>
          <a:lstStyle>
            <a:lvl1pPr algn="l">
              <a:defRPr sz="22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881903" y="1143847"/>
            <a:ext cx="5760720" cy="7680960"/>
          </a:xfrm>
        </p:spPr>
        <p:txBody>
          <a:bodyPr/>
          <a:lstStyle>
            <a:lvl1pPr marL="0" indent="0">
              <a:buNone/>
              <a:defRPr sz="3500"/>
            </a:lvl1pPr>
            <a:lvl2pPr marL="504566" indent="0">
              <a:buNone/>
              <a:defRPr sz="3100"/>
            </a:lvl2pPr>
            <a:lvl3pPr marL="1009132" indent="0">
              <a:buNone/>
              <a:defRPr sz="2600"/>
            </a:lvl3pPr>
            <a:lvl4pPr marL="1513698" indent="0">
              <a:buNone/>
              <a:defRPr sz="2200"/>
            </a:lvl4pPr>
            <a:lvl5pPr marL="2018264" indent="0">
              <a:buNone/>
              <a:defRPr sz="2200"/>
            </a:lvl5pPr>
            <a:lvl6pPr marL="2522830" indent="0">
              <a:buNone/>
              <a:defRPr sz="2200"/>
            </a:lvl6pPr>
            <a:lvl7pPr marL="3027396" indent="0">
              <a:buNone/>
              <a:defRPr sz="2200"/>
            </a:lvl7pPr>
            <a:lvl8pPr marL="3531961" indent="0">
              <a:buNone/>
              <a:defRPr sz="2200"/>
            </a:lvl8pPr>
            <a:lvl9pPr marL="4036527" indent="0">
              <a:buNone/>
              <a:defRPr sz="2200"/>
            </a:lvl9pPr>
          </a:lstStyle>
          <a:p>
            <a:endParaRPr kumimoji="1" lang="ja-JP" altLang="en-US"/>
          </a:p>
        </p:txBody>
      </p:sp>
      <p:sp>
        <p:nvSpPr>
          <p:cNvPr id="4" name="テキスト プレースホルダー 3"/>
          <p:cNvSpPr>
            <a:spLocks noGrp="1"/>
          </p:cNvSpPr>
          <p:nvPr>
            <p:ph type="body" sz="half" idx="2"/>
          </p:nvPr>
        </p:nvSpPr>
        <p:spPr>
          <a:xfrm>
            <a:off x="1881903" y="10019030"/>
            <a:ext cx="5760720" cy="1502410"/>
          </a:xfrm>
        </p:spPr>
        <p:txBody>
          <a:bodyPr/>
          <a:lstStyle>
            <a:lvl1pPr marL="0" indent="0">
              <a:buNone/>
              <a:defRPr sz="1500"/>
            </a:lvl1pPr>
            <a:lvl2pPr marL="504566" indent="0">
              <a:buNone/>
              <a:defRPr sz="1300"/>
            </a:lvl2pPr>
            <a:lvl3pPr marL="1009132" indent="0">
              <a:buNone/>
              <a:defRPr sz="1100"/>
            </a:lvl3pPr>
            <a:lvl4pPr marL="1513698" indent="0">
              <a:buNone/>
              <a:defRPr sz="1000"/>
            </a:lvl4pPr>
            <a:lvl5pPr marL="2018264" indent="0">
              <a:buNone/>
              <a:defRPr sz="1000"/>
            </a:lvl5pPr>
            <a:lvl6pPr marL="2522830" indent="0">
              <a:buNone/>
              <a:defRPr sz="1000"/>
            </a:lvl6pPr>
            <a:lvl7pPr marL="3027396" indent="0">
              <a:buNone/>
              <a:defRPr sz="1000"/>
            </a:lvl7pPr>
            <a:lvl8pPr marL="3531961" indent="0">
              <a:buNone/>
              <a:defRPr sz="1000"/>
            </a:lvl8pPr>
            <a:lvl9pPr marL="4036527"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F238F96-4A44-4BE0-AC7C-A81C5D0446A6}" type="datetimeFigureOut">
              <a:rPr kumimoji="1" lang="ja-JP" altLang="en-US" smtClean="0"/>
              <a:t>2021/12/8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46A96C0-972C-41DD-8BE9-97F67F28A155}" type="slidenum">
              <a:rPr kumimoji="1" lang="ja-JP" altLang="en-US" smtClean="0"/>
              <a:t>‹#›</a:t>
            </a:fld>
            <a:endParaRPr kumimoji="1" lang="ja-JP" altLang="en-US"/>
          </a:p>
        </p:txBody>
      </p:sp>
    </p:spTree>
    <p:extLst>
      <p:ext uri="{BB962C8B-B14F-4D97-AF65-F5344CB8AC3E}">
        <p14:creationId xmlns:p14="http://schemas.microsoft.com/office/powerpoint/2010/main" val="2206947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80060" y="512659"/>
            <a:ext cx="8641080" cy="2133599"/>
          </a:xfrm>
          <a:prstGeom prst="rect">
            <a:avLst/>
          </a:prstGeom>
        </p:spPr>
        <p:txBody>
          <a:bodyPr vert="horz" lIns="100913" tIns="50457" rIns="100913" bIns="50457"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80060" y="2987041"/>
            <a:ext cx="8641080" cy="8448464"/>
          </a:xfrm>
          <a:prstGeom prst="rect">
            <a:avLst/>
          </a:prstGeom>
        </p:spPr>
        <p:txBody>
          <a:bodyPr vert="horz" lIns="100913" tIns="50457" rIns="100913" bIns="50457"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80061" y="11865187"/>
            <a:ext cx="2240280" cy="681567"/>
          </a:xfrm>
          <a:prstGeom prst="rect">
            <a:avLst/>
          </a:prstGeom>
        </p:spPr>
        <p:txBody>
          <a:bodyPr vert="horz" lIns="100913" tIns="50457" rIns="100913" bIns="50457" rtlCol="0" anchor="ctr"/>
          <a:lstStyle>
            <a:lvl1pPr algn="l">
              <a:defRPr sz="1300">
                <a:solidFill>
                  <a:schemeClr val="tx1">
                    <a:tint val="75000"/>
                  </a:schemeClr>
                </a:solidFill>
              </a:defRPr>
            </a:lvl1pPr>
          </a:lstStyle>
          <a:p>
            <a:fld id="{4F238F96-4A44-4BE0-AC7C-A81C5D0446A6}" type="datetimeFigureOut">
              <a:rPr kumimoji="1" lang="ja-JP" altLang="en-US" smtClean="0"/>
              <a:t>2021/12/8</a:t>
            </a:fld>
            <a:endParaRPr kumimoji="1" lang="ja-JP" altLang="en-US"/>
          </a:p>
        </p:txBody>
      </p:sp>
      <p:sp>
        <p:nvSpPr>
          <p:cNvPr id="5" name="フッター プレースホルダー 4"/>
          <p:cNvSpPr>
            <a:spLocks noGrp="1"/>
          </p:cNvSpPr>
          <p:nvPr>
            <p:ph type="ftr" sz="quarter" idx="3"/>
          </p:nvPr>
        </p:nvSpPr>
        <p:spPr>
          <a:xfrm>
            <a:off x="3280411" y="11865187"/>
            <a:ext cx="3040380" cy="681567"/>
          </a:xfrm>
          <a:prstGeom prst="rect">
            <a:avLst/>
          </a:prstGeom>
        </p:spPr>
        <p:txBody>
          <a:bodyPr vert="horz" lIns="100913" tIns="50457" rIns="100913" bIns="50457" rtlCol="0" anchor="ctr"/>
          <a:lstStyle>
            <a:lvl1pPr algn="ctr">
              <a:defRPr sz="13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880860" y="11865187"/>
            <a:ext cx="2240280" cy="681567"/>
          </a:xfrm>
          <a:prstGeom prst="rect">
            <a:avLst/>
          </a:prstGeom>
        </p:spPr>
        <p:txBody>
          <a:bodyPr vert="horz" lIns="100913" tIns="50457" rIns="100913" bIns="50457" rtlCol="0" anchor="ctr"/>
          <a:lstStyle>
            <a:lvl1pPr algn="r">
              <a:defRPr sz="1300">
                <a:solidFill>
                  <a:schemeClr val="tx1">
                    <a:tint val="75000"/>
                  </a:schemeClr>
                </a:solidFill>
              </a:defRPr>
            </a:lvl1pPr>
          </a:lstStyle>
          <a:p>
            <a:fld id="{346A96C0-972C-41DD-8BE9-97F67F28A155}" type="slidenum">
              <a:rPr kumimoji="1" lang="ja-JP" altLang="en-US" smtClean="0"/>
              <a:t>‹#›</a:t>
            </a:fld>
            <a:endParaRPr kumimoji="1" lang="ja-JP" altLang="en-US"/>
          </a:p>
        </p:txBody>
      </p:sp>
    </p:spTree>
    <p:extLst>
      <p:ext uri="{BB962C8B-B14F-4D97-AF65-F5344CB8AC3E}">
        <p14:creationId xmlns:p14="http://schemas.microsoft.com/office/powerpoint/2010/main" val="1415862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09132" rtl="0" eaLnBrk="1" latinLnBrk="0" hangingPunct="1">
        <a:spcBef>
          <a:spcPct val="0"/>
        </a:spcBef>
        <a:buNone/>
        <a:defRPr kumimoji="1" sz="4900" kern="1200">
          <a:solidFill>
            <a:schemeClr val="tx1"/>
          </a:solidFill>
          <a:latin typeface="+mj-lt"/>
          <a:ea typeface="+mj-ea"/>
          <a:cs typeface="+mj-cs"/>
        </a:defRPr>
      </a:lvl1pPr>
    </p:titleStyle>
    <p:bodyStyle>
      <a:lvl1pPr marL="378424" indent="-378424" algn="l" defTabSz="1009132" rtl="0" eaLnBrk="1" latinLnBrk="0" hangingPunct="1">
        <a:spcBef>
          <a:spcPct val="20000"/>
        </a:spcBef>
        <a:buFont typeface="Arial" panose="020B0604020202020204" pitchFamily="34" charset="0"/>
        <a:buChar char="•"/>
        <a:defRPr kumimoji="1" sz="3500" kern="1200">
          <a:solidFill>
            <a:schemeClr val="tx1"/>
          </a:solidFill>
          <a:latin typeface="+mn-lt"/>
          <a:ea typeface="+mn-ea"/>
          <a:cs typeface="+mn-cs"/>
        </a:defRPr>
      </a:lvl1pPr>
      <a:lvl2pPr marL="819920" indent="-315354" algn="l" defTabSz="1009132" rtl="0" eaLnBrk="1" latinLnBrk="0" hangingPunct="1">
        <a:spcBef>
          <a:spcPct val="20000"/>
        </a:spcBef>
        <a:buFont typeface="Arial" panose="020B0604020202020204" pitchFamily="34" charset="0"/>
        <a:buChar char="–"/>
        <a:defRPr kumimoji="1" sz="3100" kern="1200">
          <a:solidFill>
            <a:schemeClr val="tx1"/>
          </a:solidFill>
          <a:latin typeface="+mn-lt"/>
          <a:ea typeface="+mn-ea"/>
          <a:cs typeface="+mn-cs"/>
        </a:defRPr>
      </a:lvl2pPr>
      <a:lvl3pPr marL="1261415" indent="-252283" algn="l" defTabSz="1009132" rtl="0" eaLnBrk="1" latinLnBrk="0" hangingPunct="1">
        <a:spcBef>
          <a:spcPct val="20000"/>
        </a:spcBef>
        <a:buFont typeface="Arial" panose="020B0604020202020204" pitchFamily="34" charset="0"/>
        <a:buChar char="•"/>
        <a:defRPr kumimoji="1" sz="2600" kern="1200">
          <a:solidFill>
            <a:schemeClr val="tx1"/>
          </a:solidFill>
          <a:latin typeface="+mn-lt"/>
          <a:ea typeface="+mn-ea"/>
          <a:cs typeface="+mn-cs"/>
        </a:defRPr>
      </a:lvl3pPr>
      <a:lvl4pPr marL="1765981" indent="-252283" algn="l" defTabSz="1009132"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4pPr>
      <a:lvl5pPr marL="2270547" indent="-252283" algn="l" defTabSz="1009132"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5pPr>
      <a:lvl6pPr marL="2775113" indent="-252283" algn="l" defTabSz="1009132"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6pPr>
      <a:lvl7pPr marL="3279678" indent="-252283" algn="l" defTabSz="1009132"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7pPr>
      <a:lvl8pPr marL="3784244" indent="-252283" algn="l" defTabSz="1009132"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8pPr>
      <a:lvl9pPr marL="4288810" indent="-252283" algn="l" defTabSz="1009132"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9pPr>
    </p:bodyStyle>
    <p:otherStyle>
      <a:defPPr>
        <a:defRPr lang="ja-JP"/>
      </a:defPPr>
      <a:lvl1pPr marL="0" algn="l" defTabSz="1009132" rtl="0" eaLnBrk="1" latinLnBrk="0" hangingPunct="1">
        <a:defRPr kumimoji="1" sz="2000" kern="1200">
          <a:solidFill>
            <a:schemeClr val="tx1"/>
          </a:solidFill>
          <a:latin typeface="+mn-lt"/>
          <a:ea typeface="+mn-ea"/>
          <a:cs typeface="+mn-cs"/>
        </a:defRPr>
      </a:lvl1pPr>
      <a:lvl2pPr marL="504566" algn="l" defTabSz="1009132" rtl="0" eaLnBrk="1" latinLnBrk="0" hangingPunct="1">
        <a:defRPr kumimoji="1" sz="2000" kern="1200">
          <a:solidFill>
            <a:schemeClr val="tx1"/>
          </a:solidFill>
          <a:latin typeface="+mn-lt"/>
          <a:ea typeface="+mn-ea"/>
          <a:cs typeface="+mn-cs"/>
        </a:defRPr>
      </a:lvl2pPr>
      <a:lvl3pPr marL="1009132" algn="l" defTabSz="1009132" rtl="0" eaLnBrk="1" latinLnBrk="0" hangingPunct="1">
        <a:defRPr kumimoji="1" sz="2000" kern="1200">
          <a:solidFill>
            <a:schemeClr val="tx1"/>
          </a:solidFill>
          <a:latin typeface="+mn-lt"/>
          <a:ea typeface="+mn-ea"/>
          <a:cs typeface="+mn-cs"/>
        </a:defRPr>
      </a:lvl3pPr>
      <a:lvl4pPr marL="1513698" algn="l" defTabSz="1009132" rtl="0" eaLnBrk="1" latinLnBrk="0" hangingPunct="1">
        <a:defRPr kumimoji="1" sz="2000" kern="1200">
          <a:solidFill>
            <a:schemeClr val="tx1"/>
          </a:solidFill>
          <a:latin typeface="+mn-lt"/>
          <a:ea typeface="+mn-ea"/>
          <a:cs typeface="+mn-cs"/>
        </a:defRPr>
      </a:lvl4pPr>
      <a:lvl5pPr marL="2018264" algn="l" defTabSz="1009132" rtl="0" eaLnBrk="1" latinLnBrk="0" hangingPunct="1">
        <a:defRPr kumimoji="1" sz="2000" kern="1200">
          <a:solidFill>
            <a:schemeClr val="tx1"/>
          </a:solidFill>
          <a:latin typeface="+mn-lt"/>
          <a:ea typeface="+mn-ea"/>
          <a:cs typeface="+mn-cs"/>
        </a:defRPr>
      </a:lvl5pPr>
      <a:lvl6pPr marL="2522830" algn="l" defTabSz="1009132" rtl="0" eaLnBrk="1" latinLnBrk="0" hangingPunct="1">
        <a:defRPr kumimoji="1" sz="2000" kern="1200">
          <a:solidFill>
            <a:schemeClr val="tx1"/>
          </a:solidFill>
          <a:latin typeface="+mn-lt"/>
          <a:ea typeface="+mn-ea"/>
          <a:cs typeface="+mn-cs"/>
        </a:defRPr>
      </a:lvl6pPr>
      <a:lvl7pPr marL="3027396" algn="l" defTabSz="1009132" rtl="0" eaLnBrk="1" latinLnBrk="0" hangingPunct="1">
        <a:defRPr kumimoji="1" sz="2000" kern="1200">
          <a:solidFill>
            <a:schemeClr val="tx1"/>
          </a:solidFill>
          <a:latin typeface="+mn-lt"/>
          <a:ea typeface="+mn-ea"/>
          <a:cs typeface="+mn-cs"/>
        </a:defRPr>
      </a:lvl7pPr>
      <a:lvl8pPr marL="3531961" algn="l" defTabSz="1009132" rtl="0" eaLnBrk="1" latinLnBrk="0" hangingPunct="1">
        <a:defRPr kumimoji="1" sz="2000" kern="1200">
          <a:solidFill>
            <a:schemeClr val="tx1"/>
          </a:solidFill>
          <a:latin typeface="+mn-lt"/>
          <a:ea typeface="+mn-ea"/>
          <a:cs typeface="+mn-cs"/>
        </a:defRPr>
      </a:lvl8pPr>
      <a:lvl9pPr marL="4036527" algn="l" defTabSz="1009132" rtl="0" eaLnBrk="1" latinLnBrk="0" hangingPunct="1">
        <a:defRPr kumimoji="1"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notesSlide" Target="../notesSlides/notesSlide1.xml"/><Relationship Id="rId16"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4.emf"/><Relationship Id="rId11" Type="http://schemas.openxmlformats.org/officeDocument/2006/relationships/image" Target="../media/image8.png"/><Relationship Id="rId5" Type="http://schemas.openxmlformats.org/officeDocument/2006/relationships/image" Target="../media/image3.emf"/><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hyperlink" Target="https://kenkatsu10.jp/shokuiku/" TargetMode="External"/><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図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3651" y="8228940"/>
            <a:ext cx="1902847" cy="1857654"/>
          </a:xfrm>
          <a:prstGeom prst="rect">
            <a:avLst/>
          </a:prstGeom>
        </p:spPr>
      </p:pic>
      <p:pic>
        <p:nvPicPr>
          <p:cNvPr id="42" name="図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17356" y="8322513"/>
            <a:ext cx="1462089" cy="1328674"/>
          </a:xfrm>
          <a:prstGeom prst="rect">
            <a:avLst/>
          </a:prstGeom>
        </p:spPr>
      </p:pic>
      <p:sp>
        <p:nvSpPr>
          <p:cNvPr id="5" name="タイトル 1"/>
          <p:cNvSpPr txBox="1">
            <a:spLocks/>
          </p:cNvSpPr>
          <p:nvPr/>
        </p:nvSpPr>
        <p:spPr>
          <a:xfrm>
            <a:off x="217356" y="201557"/>
            <a:ext cx="9099845" cy="697068"/>
          </a:xfrm>
          <a:prstGeom prst="rect">
            <a:avLst/>
          </a:prstGeom>
          <a:solidFill>
            <a:schemeClr val="accent3">
              <a:lumMod val="60000"/>
              <a:lumOff val="40000"/>
            </a:schemeClr>
          </a:solidFill>
        </p:spPr>
        <p:txBody>
          <a:bodyPr vert="horz" lIns="100913" tIns="50457" rIns="100913" bIns="50457" rtlCol="0" anchor="ctr">
            <a:noAutofit/>
          </a:bodyPr>
          <a:lstStyle>
            <a:lvl1pPr algn="ctr" defTabSz="1009132" rtl="0" eaLnBrk="1" latinLnBrk="0" hangingPunct="1">
              <a:spcBef>
                <a:spcPct val="0"/>
              </a:spcBef>
              <a:buNone/>
              <a:defRPr kumimoji="1" sz="4900" kern="1200">
                <a:solidFill>
                  <a:schemeClr val="tx1"/>
                </a:solidFill>
                <a:latin typeface="+mj-lt"/>
                <a:ea typeface="+mj-ea"/>
                <a:cs typeface="+mj-cs"/>
              </a:defRPr>
            </a:lvl1pPr>
          </a:lstStyle>
          <a:p>
            <a:r>
              <a:rPr lang="ja-JP" altLang="en-US" sz="2000" dirty="0" smtClean="0">
                <a:latin typeface="HG丸ｺﾞｼｯｸM-PRO" panose="020F0600000000000000" pitchFamily="50" charset="-128"/>
                <a:ea typeface="HG丸ｺﾞｼｯｸM-PRO" panose="020F0600000000000000" pitchFamily="50" charset="-128"/>
              </a:rPr>
              <a:t>大阪府守口保健所における</a:t>
            </a:r>
            <a:endParaRPr lang="en-US" altLang="ja-JP" sz="2000" dirty="0" smtClean="0">
              <a:latin typeface="HG丸ｺﾞｼｯｸM-PRO" panose="020F0600000000000000" pitchFamily="50" charset="-128"/>
              <a:ea typeface="HG丸ｺﾞｼｯｸM-PRO" panose="020F0600000000000000" pitchFamily="50" charset="-128"/>
            </a:endParaRPr>
          </a:p>
          <a:p>
            <a:r>
              <a:rPr lang="ja-JP" altLang="en-US" sz="2000" dirty="0" smtClean="0">
                <a:latin typeface="HG丸ｺﾞｼｯｸM-PRO" panose="020F0600000000000000" pitchFamily="50" charset="-128"/>
                <a:ea typeface="HG丸ｺﾞｼｯｸM-PRO" panose="020F0600000000000000" pitchFamily="50" charset="-128"/>
              </a:rPr>
              <a:t>在宅療養者の低栄養状態の改善に向けた栄養ケア体制の拡充に向けた取り組み　</a:t>
            </a:r>
            <a:endParaRPr lang="en-US" altLang="ja-JP" sz="2000" dirty="0" smtClean="0">
              <a:latin typeface="HG丸ｺﾞｼｯｸM-PRO" panose="020F0600000000000000" pitchFamily="50" charset="-128"/>
              <a:ea typeface="HG丸ｺﾞｼｯｸM-PRO" panose="020F0600000000000000" pitchFamily="50" charset="-128"/>
            </a:endParaRPr>
          </a:p>
        </p:txBody>
      </p:sp>
      <p:sp>
        <p:nvSpPr>
          <p:cNvPr id="12" name="正方形/長方形 11"/>
          <p:cNvSpPr/>
          <p:nvPr/>
        </p:nvSpPr>
        <p:spPr>
          <a:xfrm>
            <a:off x="180403" y="955925"/>
            <a:ext cx="9136799" cy="523220"/>
          </a:xfrm>
          <a:prstGeom prst="rect">
            <a:avLst/>
          </a:prstGeom>
        </p:spPr>
        <p:txBody>
          <a:bodyPr wrap="square">
            <a:spAutoFit/>
          </a:bodyPr>
          <a:lstStyle/>
          <a:p>
            <a:r>
              <a:rPr lang="ja-JP" altLang="en-US" sz="1400" dirty="0" smtClean="0">
                <a:latin typeface="HG丸ｺﾞｼｯｸM-PRO" panose="020F0600000000000000" pitchFamily="50" charset="-128"/>
                <a:ea typeface="HG丸ｺﾞｼｯｸM-PRO" panose="020F0600000000000000" pitchFamily="50" charset="-128"/>
              </a:rPr>
              <a:t>　大阪府では</a:t>
            </a:r>
            <a:r>
              <a:rPr lang="ja-JP" altLang="ja-JP" sz="1400" dirty="0" smtClean="0">
                <a:latin typeface="HG丸ｺﾞｼｯｸM-PRO" panose="020F0600000000000000" pitchFamily="50" charset="-128"/>
                <a:ea typeface="HG丸ｺﾞｼｯｸM-PRO" panose="020F0600000000000000" pitchFamily="50" charset="-128"/>
              </a:rPr>
              <a:t>高齢者</a:t>
            </a:r>
            <a:r>
              <a:rPr lang="ja-JP" altLang="ja-JP" sz="1400" dirty="0">
                <a:latin typeface="HG丸ｺﾞｼｯｸM-PRO" panose="020F0600000000000000" pitchFamily="50" charset="-128"/>
                <a:ea typeface="HG丸ｺﾞｼｯｸM-PRO" panose="020F0600000000000000" pitchFamily="50" charset="-128"/>
              </a:rPr>
              <a:t>のフレイル予防や低栄養状態の改善のための体制づくりを目指し、関係機関や多職種と連携</a:t>
            </a:r>
            <a:r>
              <a:rPr lang="ja-JP" altLang="ja-JP" sz="1400" dirty="0" smtClean="0">
                <a:latin typeface="HG丸ｺﾞｼｯｸM-PRO" panose="020F0600000000000000" pitchFamily="50" charset="-128"/>
                <a:ea typeface="HG丸ｺﾞｼｯｸM-PRO" panose="020F0600000000000000" pitchFamily="50" charset="-128"/>
              </a:rPr>
              <a:t>し情報</a:t>
            </a:r>
            <a:r>
              <a:rPr lang="ja-JP" altLang="ja-JP" sz="1400" dirty="0">
                <a:latin typeface="HG丸ｺﾞｼｯｸM-PRO" panose="020F0600000000000000" pitchFamily="50" charset="-128"/>
                <a:ea typeface="HG丸ｺﾞｼｯｸM-PRO" panose="020F0600000000000000" pitchFamily="50" charset="-128"/>
              </a:rPr>
              <a:t>共有と実施の場の広がりを更に</a:t>
            </a:r>
            <a:r>
              <a:rPr lang="ja-JP" altLang="ja-JP" sz="1400" dirty="0" smtClean="0">
                <a:latin typeface="HG丸ｺﾞｼｯｸM-PRO" panose="020F0600000000000000" pitchFamily="50" charset="-128"/>
                <a:ea typeface="HG丸ｺﾞｼｯｸM-PRO" panose="020F0600000000000000" pitchFamily="50" charset="-128"/>
              </a:rPr>
              <a:t>推進</a:t>
            </a:r>
            <a:r>
              <a:rPr lang="ja-JP" altLang="en-US" sz="1400" dirty="0" smtClean="0">
                <a:latin typeface="HG丸ｺﾞｼｯｸM-PRO" panose="020F0600000000000000" pitchFamily="50" charset="-128"/>
                <a:ea typeface="HG丸ｺﾞｼｯｸM-PRO" panose="020F0600000000000000" pitchFamily="50" charset="-128"/>
              </a:rPr>
              <a:t>できるよう、</a:t>
            </a:r>
            <a:r>
              <a:rPr lang="ja-JP" altLang="ja-JP" sz="1400" dirty="0" smtClean="0">
                <a:latin typeface="HG丸ｺﾞｼｯｸM-PRO" panose="020F0600000000000000" pitchFamily="50" charset="-128"/>
                <a:ea typeface="HG丸ｺﾞｼｯｸM-PRO" panose="020F0600000000000000" pitchFamily="50" charset="-128"/>
              </a:rPr>
              <a:t>在宅</a:t>
            </a:r>
            <a:r>
              <a:rPr lang="ja-JP" altLang="ja-JP" sz="1400" dirty="0">
                <a:latin typeface="HG丸ｺﾞｼｯｸM-PRO" panose="020F0600000000000000" pitchFamily="50" charset="-128"/>
                <a:ea typeface="HG丸ｺﾞｼｯｸM-PRO" panose="020F0600000000000000" pitchFamily="50" charset="-128"/>
              </a:rPr>
              <a:t>栄養に関するリーフレット等</a:t>
            </a:r>
            <a:r>
              <a:rPr lang="ja-JP" altLang="ja-JP" sz="1400" dirty="0" smtClean="0">
                <a:latin typeface="HG丸ｺﾞｼｯｸM-PRO" panose="020F0600000000000000" pitchFamily="50" charset="-128"/>
                <a:ea typeface="HG丸ｺﾞｼｯｸM-PRO" panose="020F0600000000000000" pitchFamily="50" charset="-128"/>
              </a:rPr>
              <a:t>を</a:t>
            </a:r>
            <a:r>
              <a:rPr lang="ja-JP" altLang="en-US" sz="1400" dirty="0" smtClean="0">
                <a:latin typeface="HG丸ｺﾞｼｯｸM-PRO" panose="020F0600000000000000" pitchFamily="50" charset="-128"/>
                <a:ea typeface="HG丸ｺﾞｼｯｸM-PRO" panose="020F0600000000000000" pitchFamily="50" charset="-128"/>
              </a:rPr>
              <a:t>作成しました。</a:t>
            </a:r>
            <a:endParaRPr lang="ja-JP" altLang="en-US" sz="1200" b="1" u="sng" dirty="0">
              <a:solidFill>
                <a:srgbClr val="00B050"/>
              </a:solidFill>
              <a:latin typeface="HG丸ｺﾞｼｯｸM-PRO" panose="020F0600000000000000" pitchFamily="50" charset="-128"/>
              <a:ea typeface="HG丸ｺﾞｼｯｸM-PRO" panose="020F0600000000000000" pitchFamily="50" charset="-128"/>
            </a:endParaRPr>
          </a:p>
        </p:txBody>
      </p:sp>
      <p:sp>
        <p:nvSpPr>
          <p:cNvPr id="20" name="コンテンツ プレースホルダー 2"/>
          <p:cNvSpPr txBox="1">
            <a:spLocks/>
          </p:cNvSpPr>
          <p:nvPr/>
        </p:nvSpPr>
        <p:spPr>
          <a:xfrm>
            <a:off x="355967" y="7613090"/>
            <a:ext cx="2775547" cy="503536"/>
          </a:xfrm>
          <a:prstGeom prst="rect">
            <a:avLst/>
          </a:prstGeom>
          <a:solidFill>
            <a:schemeClr val="accent5">
              <a:lumMod val="20000"/>
              <a:lumOff val="80000"/>
            </a:schemeClr>
          </a:solidFill>
        </p:spPr>
        <p:txBody>
          <a:bodyPr vert="horz" lIns="100913" tIns="50457" rIns="100913" bIns="50457" rtlCol="0">
            <a:noAutofit/>
          </a:bodyPr>
          <a:lstStyle>
            <a:lvl1pPr marL="0" indent="0" algn="ctr" defTabSz="1009132" rtl="0" eaLnBrk="1" latinLnBrk="0" hangingPunct="1">
              <a:spcBef>
                <a:spcPct val="20000"/>
              </a:spcBef>
              <a:buFont typeface="Arial" panose="020B0604020202020204" pitchFamily="34" charset="0"/>
              <a:buNone/>
              <a:defRPr kumimoji="1" sz="3500" kern="1200">
                <a:solidFill>
                  <a:schemeClr val="tx1">
                    <a:tint val="75000"/>
                  </a:schemeClr>
                </a:solidFill>
                <a:latin typeface="+mn-lt"/>
                <a:ea typeface="+mn-ea"/>
                <a:cs typeface="+mn-cs"/>
              </a:defRPr>
            </a:lvl1pPr>
            <a:lvl2pPr marL="504566" indent="0" algn="ctr" defTabSz="1009132" rtl="0" eaLnBrk="1" latinLnBrk="0" hangingPunct="1">
              <a:spcBef>
                <a:spcPct val="20000"/>
              </a:spcBef>
              <a:buFont typeface="Arial" panose="020B0604020202020204" pitchFamily="34" charset="0"/>
              <a:buNone/>
              <a:defRPr kumimoji="1" sz="3100" kern="1200">
                <a:solidFill>
                  <a:schemeClr val="tx1">
                    <a:tint val="75000"/>
                  </a:schemeClr>
                </a:solidFill>
                <a:latin typeface="+mn-lt"/>
                <a:ea typeface="+mn-ea"/>
                <a:cs typeface="+mn-cs"/>
              </a:defRPr>
            </a:lvl2pPr>
            <a:lvl3pPr marL="1009132" indent="0" algn="ctr" defTabSz="1009132" rtl="0" eaLnBrk="1" latinLnBrk="0" hangingPunct="1">
              <a:spcBef>
                <a:spcPct val="20000"/>
              </a:spcBef>
              <a:buFont typeface="Arial" panose="020B0604020202020204" pitchFamily="34" charset="0"/>
              <a:buNone/>
              <a:defRPr kumimoji="1" sz="2600" kern="1200">
                <a:solidFill>
                  <a:schemeClr val="tx1">
                    <a:tint val="75000"/>
                  </a:schemeClr>
                </a:solidFill>
                <a:latin typeface="+mn-lt"/>
                <a:ea typeface="+mn-ea"/>
                <a:cs typeface="+mn-cs"/>
              </a:defRPr>
            </a:lvl3pPr>
            <a:lvl4pPr marL="1513698" indent="0" algn="ctr" defTabSz="1009132"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4pPr>
            <a:lvl5pPr marL="2018264" indent="0" algn="ctr" defTabSz="1009132"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5pPr>
            <a:lvl6pPr marL="2522830" indent="0" algn="ctr" defTabSz="1009132"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6pPr>
            <a:lvl7pPr marL="3027396" indent="0" algn="ctr" defTabSz="1009132"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7pPr>
            <a:lvl8pPr marL="3531961" indent="0" algn="ctr" defTabSz="1009132"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8pPr>
            <a:lvl9pPr marL="4036527" indent="0" algn="ctr" defTabSz="1009132"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9pPr>
          </a:lstStyle>
          <a:p>
            <a:r>
              <a:rPr lang="ja-JP" altLang="en-US" sz="2000" b="1" dirty="0" smtClean="0">
                <a:solidFill>
                  <a:schemeClr val="tx1"/>
                </a:solidFill>
                <a:latin typeface="HG丸ｺﾞｼｯｸM-PRO" panose="020F0600000000000000" pitchFamily="50" charset="-128"/>
                <a:ea typeface="HG丸ｺﾞｼｯｸM-PRO" panose="020F0600000000000000" pitchFamily="50" charset="-128"/>
              </a:rPr>
              <a:t>活用した場所・機会</a:t>
            </a:r>
            <a:endParaRPr lang="ja-JP" altLang="en-US" sz="12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662" y="1612971"/>
            <a:ext cx="1893784" cy="2604110"/>
          </a:xfrm>
          <a:prstGeom prst="rect">
            <a:avLst/>
          </a:prstGeom>
          <a:noFill/>
          <a:ln w="19050" cmpd="sng">
            <a:solidFill>
              <a:schemeClr val="tx1"/>
            </a:solidFill>
          </a:ln>
          <a:extLst>
            <a:ext uri="{909E8E84-426E-40DD-AFC4-6F175D3DCCD1}">
              <a14:hiddenFill xmlns:a14="http://schemas.microsoft.com/office/drawing/2010/main">
                <a:solidFill>
                  <a:srgbClr val="FFFFFF"/>
                </a:solidFill>
              </a14:hiddenFill>
            </a:ext>
          </a:extLst>
        </p:spPr>
      </p:pic>
      <p:pic>
        <p:nvPicPr>
          <p:cNvPr id="17" name="図 1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12539" y="1698471"/>
            <a:ext cx="1780367" cy="242802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6" name="図 5"/>
          <p:cNvPicPr>
            <a:picLocks noChangeAspect="1"/>
          </p:cNvPicPr>
          <p:nvPr/>
        </p:nvPicPr>
        <p:blipFill>
          <a:blip r:embed="rId7"/>
          <a:stretch>
            <a:fillRect/>
          </a:stretch>
        </p:blipFill>
        <p:spPr>
          <a:xfrm>
            <a:off x="1885929" y="3947601"/>
            <a:ext cx="1917593" cy="2500039"/>
          </a:xfrm>
          <a:prstGeom prst="rect">
            <a:avLst/>
          </a:prstGeom>
          <a:solidFill>
            <a:schemeClr val="bg1"/>
          </a:solidFill>
          <a:ln w="19050" cmpd="sng">
            <a:noFill/>
          </a:ln>
        </p:spPr>
      </p:pic>
      <p:pic>
        <p:nvPicPr>
          <p:cNvPr id="18" name="図 1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5831355" y="4246351"/>
            <a:ext cx="1705448" cy="2670486"/>
          </a:xfrm>
          <a:prstGeom prst="rect">
            <a:avLst/>
          </a:prstGeom>
          <a:solidFill>
            <a:schemeClr val="accent1"/>
          </a:solidFill>
          <a:ln w="19050">
            <a:solidFill>
              <a:schemeClr val="tx1"/>
            </a:solidFill>
          </a:ln>
          <a:extLst/>
        </p:spPr>
      </p:pic>
      <p:sp>
        <p:nvSpPr>
          <p:cNvPr id="19" name="四角形吹き出し 18"/>
          <p:cNvSpPr/>
          <p:nvPr/>
        </p:nvSpPr>
        <p:spPr>
          <a:xfrm>
            <a:off x="2495179" y="1695614"/>
            <a:ext cx="1720851" cy="452052"/>
          </a:xfrm>
          <a:prstGeom prst="wedgeRectCallout">
            <a:avLst>
              <a:gd name="adj1" fmla="val -45059"/>
              <a:gd name="adj2" fmla="val 100840"/>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200" dirty="0">
                <a:solidFill>
                  <a:sysClr val="windowText" lastClr="000000"/>
                </a:solidFill>
              </a:rPr>
              <a:t>①かんたん　お手軽！</a:t>
            </a:r>
            <a:endParaRPr kumimoji="1" lang="en-US" altLang="ja-JP" sz="1200" dirty="0">
              <a:solidFill>
                <a:sysClr val="windowText" lastClr="000000"/>
              </a:solidFill>
            </a:endParaRPr>
          </a:p>
          <a:p>
            <a:pPr algn="ctr"/>
            <a:r>
              <a:rPr kumimoji="1" lang="ja-JP" altLang="en-US" sz="1200" dirty="0">
                <a:solidFill>
                  <a:sysClr val="windowText" lastClr="000000"/>
                </a:solidFill>
              </a:rPr>
              <a:t>「低栄養予防」レシピ集</a:t>
            </a:r>
          </a:p>
        </p:txBody>
      </p:sp>
      <p:sp>
        <p:nvSpPr>
          <p:cNvPr id="23" name="四角形吹き出し 22"/>
          <p:cNvSpPr/>
          <p:nvPr/>
        </p:nvSpPr>
        <p:spPr>
          <a:xfrm>
            <a:off x="6552334" y="1695614"/>
            <a:ext cx="1592481" cy="409160"/>
          </a:xfrm>
          <a:prstGeom prst="wedgeRectCallout">
            <a:avLst>
              <a:gd name="adj1" fmla="val -45279"/>
              <a:gd name="adj2" fmla="val 94447"/>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200" dirty="0">
                <a:solidFill>
                  <a:sysClr val="windowText" lastClr="000000"/>
                </a:solidFill>
              </a:rPr>
              <a:t>②多職種で見守り</a:t>
            </a:r>
            <a:endParaRPr kumimoji="1" lang="en-US" altLang="ja-JP" sz="1200" dirty="0">
              <a:solidFill>
                <a:sysClr val="windowText" lastClr="000000"/>
              </a:solidFill>
            </a:endParaRPr>
          </a:p>
          <a:p>
            <a:pPr algn="ctr"/>
            <a:r>
              <a:rPr kumimoji="1" lang="ja-JP" altLang="en-US" sz="1200" dirty="0">
                <a:solidFill>
                  <a:sysClr val="windowText" lastClr="000000"/>
                </a:solidFill>
              </a:rPr>
              <a:t>　関わる栄養ケア</a:t>
            </a:r>
          </a:p>
        </p:txBody>
      </p:sp>
      <p:sp>
        <p:nvSpPr>
          <p:cNvPr id="24" name="四角形吹き出し 23"/>
          <p:cNvSpPr/>
          <p:nvPr/>
        </p:nvSpPr>
        <p:spPr>
          <a:xfrm>
            <a:off x="3891769" y="4380690"/>
            <a:ext cx="1274066" cy="489930"/>
          </a:xfrm>
          <a:prstGeom prst="wedgeRectCallout">
            <a:avLst>
              <a:gd name="adj1" fmla="val -45505"/>
              <a:gd name="adj2" fmla="val 96192"/>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200" dirty="0">
                <a:solidFill>
                  <a:sysClr val="windowText" lastClr="000000"/>
                </a:solidFill>
              </a:rPr>
              <a:t>③「嚥下調整食」とは？</a:t>
            </a:r>
          </a:p>
        </p:txBody>
      </p:sp>
      <p:sp>
        <p:nvSpPr>
          <p:cNvPr id="25" name="四角形吹き出し 24"/>
          <p:cNvSpPr/>
          <p:nvPr/>
        </p:nvSpPr>
        <p:spPr>
          <a:xfrm>
            <a:off x="6881837" y="3933956"/>
            <a:ext cx="2156397" cy="541699"/>
          </a:xfrm>
          <a:prstGeom prst="wedgeRectCallout">
            <a:avLst>
              <a:gd name="adj1" fmla="val -38063"/>
              <a:gd name="adj2" fmla="val 82304"/>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200" dirty="0">
                <a:solidFill>
                  <a:sysClr val="windowText" lastClr="000000"/>
                </a:solidFill>
              </a:rPr>
              <a:t>④いろいろな食品</a:t>
            </a:r>
            <a:r>
              <a:rPr kumimoji="1" lang="ja-JP" altLang="en-US" sz="1200" dirty="0" smtClean="0">
                <a:solidFill>
                  <a:sysClr val="windowText" lastClr="000000"/>
                </a:solidFill>
              </a:rPr>
              <a:t>を</a:t>
            </a:r>
            <a:endParaRPr kumimoji="1" lang="en-US" altLang="ja-JP" sz="1200" dirty="0" smtClean="0">
              <a:solidFill>
                <a:sysClr val="windowText" lastClr="000000"/>
              </a:solidFill>
            </a:endParaRPr>
          </a:p>
          <a:p>
            <a:pPr algn="ctr"/>
            <a:r>
              <a:rPr lang="en-US" altLang="ja-JP" sz="1200" dirty="0">
                <a:solidFill>
                  <a:sysClr val="windowText" lastClr="000000"/>
                </a:solidFill>
              </a:rPr>
              <a:t> </a:t>
            </a:r>
            <a:r>
              <a:rPr lang="en-US" altLang="ja-JP" sz="1200" dirty="0" smtClean="0">
                <a:solidFill>
                  <a:sysClr val="windowText" lastClr="000000"/>
                </a:solidFill>
              </a:rPr>
              <a:t>    </a:t>
            </a:r>
            <a:r>
              <a:rPr kumimoji="1" lang="ja-JP" altLang="en-US" sz="1200" dirty="0" smtClean="0">
                <a:solidFill>
                  <a:sysClr val="windowText" lastClr="000000"/>
                </a:solidFill>
              </a:rPr>
              <a:t>食べましょう</a:t>
            </a:r>
            <a:r>
              <a:rPr kumimoji="1" lang="ja-JP" altLang="en-US" sz="1200" dirty="0">
                <a:solidFill>
                  <a:sysClr val="windowText" lastClr="000000"/>
                </a:solidFill>
              </a:rPr>
              <a:t>　チェックシート</a:t>
            </a:r>
          </a:p>
        </p:txBody>
      </p:sp>
      <p:sp>
        <p:nvSpPr>
          <p:cNvPr id="33" name="正方形/長方形 32"/>
          <p:cNvSpPr/>
          <p:nvPr/>
        </p:nvSpPr>
        <p:spPr>
          <a:xfrm>
            <a:off x="13859" y="11753499"/>
            <a:ext cx="9303343" cy="1015663"/>
          </a:xfrm>
          <a:prstGeom prst="rect">
            <a:avLst/>
          </a:prstGeom>
        </p:spPr>
        <p:txBody>
          <a:bodyPr wrap="square">
            <a:spAutoFit/>
          </a:bodyPr>
          <a:lstStyle/>
          <a:p>
            <a:pPr algn="ctr"/>
            <a:r>
              <a:rPr lang="ja-JP" altLang="en-US" sz="1800" b="1" dirty="0" smtClean="0">
                <a:solidFill>
                  <a:srgbClr val="00B050"/>
                </a:solidFill>
              </a:rPr>
              <a:t>リーフレットは上記</a:t>
            </a:r>
            <a:r>
              <a:rPr lang="en-US" altLang="ja-JP" sz="1800" b="1" dirty="0" smtClean="0">
                <a:solidFill>
                  <a:srgbClr val="00B050"/>
                </a:solidFill>
              </a:rPr>
              <a:t>QR</a:t>
            </a:r>
            <a:r>
              <a:rPr lang="ja-JP" altLang="en-US" sz="1800" b="1" dirty="0">
                <a:solidFill>
                  <a:srgbClr val="00B050"/>
                </a:solidFill>
              </a:rPr>
              <a:t>コードまた</a:t>
            </a:r>
            <a:r>
              <a:rPr lang="ja-JP" altLang="en-US" sz="1800" b="1" dirty="0" smtClean="0">
                <a:solidFill>
                  <a:srgbClr val="00B050"/>
                </a:solidFill>
              </a:rPr>
              <a:t>はウェブサイトからアクセス、ダウンロードの上、ご活用ください</a:t>
            </a:r>
            <a:r>
              <a:rPr lang="en-US" altLang="ja-JP" sz="1800" dirty="0" smtClean="0">
                <a:solidFill>
                  <a:srgbClr val="00B050"/>
                </a:solidFill>
                <a:hlinkClick r:id="rId9"/>
              </a:rPr>
              <a:t>https</a:t>
            </a:r>
            <a:r>
              <a:rPr lang="en-US" altLang="ja-JP" sz="1800" dirty="0">
                <a:solidFill>
                  <a:srgbClr val="00B050"/>
                </a:solidFill>
                <a:hlinkClick r:id="rId9"/>
              </a:rPr>
              <a:t>://kenkatsu10.jp/shokuiku</a:t>
            </a:r>
            <a:r>
              <a:rPr lang="en-US" altLang="ja-JP" sz="1800" dirty="0" smtClean="0">
                <a:solidFill>
                  <a:srgbClr val="00B050"/>
                </a:solidFill>
                <a:hlinkClick r:id="rId9"/>
              </a:rPr>
              <a:t>/</a:t>
            </a:r>
            <a:endParaRPr lang="en-US" altLang="ja-JP" sz="1800" dirty="0" smtClean="0">
              <a:solidFill>
                <a:srgbClr val="00B050"/>
              </a:solidFill>
            </a:endParaRPr>
          </a:p>
          <a:p>
            <a:pPr algn="ctr"/>
            <a:r>
              <a:rPr lang="ja-JP" altLang="en-US" sz="1200" dirty="0" smtClean="0">
                <a:latin typeface="HG丸ｺﾞｼｯｸM-PRO" panose="020F0600000000000000" pitchFamily="50" charset="-128"/>
                <a:ea typeface="HG丸ｺﾞｼｯｸM-PRO" panose="020F0600000000000000" pitchFamily="50" charset="-128"/>
              </a:rPr>
              <a:t>大阪府守口保健所　企画調整課　管理栄養士　竹内・渡辺</a:t>
            </a:r>
            <a:endParaRPr lang="en-US" altLang="ja-JP" sz="1200" dirty="0" smtClean="0">
              <a:latin typeface="HG丸ｺﾞｼｯｸM-PRO" panose="020F0600000000000000" pitchFamily="50" charset="-128"/>
              <a:ea typeface="HG丸ｺﾞｼｯｸM-PRO" panose="020F0600000000000000" pitchFamily="50" charset="-128"/>
            </a:endParaRPr>
          </a:p>
          <a:p>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a:latin typeface="HG丸ｺﾞｼｯｸM-PRO" panose="020F0600000000000000" pitchFamily="50" charset="-128"/>
                <a:ea typeface="HG丸ｺﾞｼｯｸM-PRO" panose="020F0600000000000000" pitchFamily="50" charset="-128"/>
              </a:rPr>
              <a:t>570-0083</a:t>
            </a:r>
            <a:r>
              <a:rPr lang="ja-JP" altLang="en-US" sz="1200" dirty="0">
                <a:latin typeface="HG丸ｺﾞｼｯｸM-PRO" panose="020F0600000000000000" pitchFamily="50" charset="-128"/>
                <a:ea typeface="HG丸ｺﾞｼｯｸM-PRO" panose="020F0600000000000000" pitchFamily="50" charset="-128"/>
              </a:rPr>
              <a:t>　守口市京阪本通２丁目５番５号　守口市役所庁舎</a:t>
            </a:r>
            <a:r>
              <a:rPr lang="en-US" altLang="ja-JP" sz="1200" dirty="0">
                <a:latin typeface="HG丸ｺﾞｼｯｸM-PRO" panose="020F0600000000000000" pitchFamily="50" charset="-128"/>
                <a:ea typeface="HG丸ｺﾞｼｯｸM-PRO" panose="020F0600000000000000" pitchFamily="50" charset="-128"/>
              </a:rPr>
              <a:t>8</a:t>
            </a:r>
            <a:r>
              <a:rPr lang="ja-JP" altLang="en-US" sz="1200" dirty="0" smtClean="0">
                <a:latin typeface="HG丸ｺﾞｼｯｸM-PRO" panose="020F0600000000000000" pitchFamily="50" charset="-128"/>
                <a:ea typeface="HG丸ｺﾞｼｯｸM-PRO" panose="020F0600000000000000" pitchFamily="50" charset="-128"/>
              </a:rPr>
              <a:t>階　　</a:t>
            </a:r>
            <a:r>
              <a:rPr lang="en-US" altLang="zh-TW" sz="1200" dirty="0" smtClean="0">
                <a:latin typeface="HG丸ｺﾞｼｯｸM-PRO" panose="020F0600000000000000" pitchFamily="50" charset="-128"/>
                <a:ea typeface="HG丸ｺﾞｼｯｸM-PRO" panose="020F0600000000000000" pitchFamily="50" charset="-128"/>
              </a:rPr>
              <a:t>TEL(06)6993-3131</a:t>
            </a:r>
            <a:r>
              <a:rPr lang="zh-TW" altLang="en-US" sz="1200" dirty="0">
                <a:latin typeface="HG丸ｺﾞｼｯｸM-PRO" panose="020F0600000000000000" pitchFamily="50" charset="-128"/>
                <a:ea typeface="HG丸ｺﾞｼｯｸM-PRO" panose="020F0600000000000000" pitchFamily="50" charset="-128"/>
              </a:rPr>
              <a:t>　</a:t>
            </a:r>
            <a:r>
              <a:rPr lang="en-US" altLang="zh-TW" sz="1200" dirty="0" smtClean="0">
                <a:latin typeface="HG丸ｺﾞｼｯｸM-PRO" panose="020F0600000000000000" pitchFamily="50" charset="-128"/>
                <a:ea typeface="HG丸ｺﾞｼｯｸM-PRO" panose="020F0600000000000000" pitchFamily="50" charset="-128"/>
              </a:rPr>
              <a:t>FAX(06)6993-3136</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36" name="角丸四角形吹き出し 35"/>
          <p:cNvSpPr/>
          <p:nvPr/>
        </p:nvSpPr>
        <p:spPr>
          <a:xfrm>
            <a:off x="7027597" y="7818903"/>
            <a:ext cx="2203653" cy="3264043"/>
          </a:xfrm>
          <a:prstGeom prst="wedgeRoundRectCallout">
            <a:avLst>
              <a:gd name="adj1" fmla="val -9521"/>
              <a:gd name="adj2" fmla="val 3920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endParaRPr lang="en-US" altLang="ja-JP" sz="1000" dirty="0" smtClean="0"/>
          </a:p>
          <a:p>
            <a:r>
              <a:rPr lang="ja-JP" altLang="en-US" sz="1200" dirty="0" smtClean="0"/>
              <a:t>・嚥下問題の認識をもっと広めた方がよい</a:t>
            </a:r>
            <a:r>
              <a:rPr lang="ja-JP" altLang="en-US" sz="800" dirty="0" smtClean="0"/>
              <a:t>（クリニック）</a:t>
            </a:r>
            <a:endParaRPr lang="en-US" altLang="ja-JP" sz="800" dirty="0" smtClean="0"/>
          </a:p>
          <a:p>
            <a:r>
              <a:rPr lang="ja-JP" altLang="en-US" sz="1200" dirty="0" smtClean="0"/>
              <a:t>・レシピ</a:t>
            </a:r>
            <a:r>
              <a:rPr lang="ja-JP" altLang="en-US" sz="1200" dirty="0"/>
              <a:t>の数がもっと欲しい</a:t>
            </a:r>
            <a:r>
              <a:rPr lang="ja-JP" altLang="en-US" sz="800" dirty="0" smtClean="0"/>
              <a:t>（薬局）</a:t>
            </a:r>
            <a:endParaRPr lang="ja-JP" altLang="en-US" sz="800" dirty="0"/>
          </a:p>
          <a:p>
            <a:r>
              <a:rPr lang="ja-JP" altLang="en-US" sz="1200" dirty="0" smtClean="0"/>
              <a:t>・写真や絵が豊富で見やすい</a:t>
            </a:r>
            <a:r>
              <a:rPr lang="ja-JP" altLang="en-US" sz="800" dirty="0" smtClean="0"/>
              <a:t>（包括センター）</a:t>
            </a:r>
            <a:endParaRPr lang="en-US" altLang="ja-JP" sz="800" dirty="0" smtClean="0"/>
          </a:p>
          <a:p>
            <a:r>
              <a:rPr lang="ja-JP" altLang="en-US" sz="1200" dirty="0" smtClean="0"/>
              <a:t>・低栄養やたんぱく質などについて書かれているパンフ</a:t>
            </a:r>
            <a:endParaRPr lang="en-US" altLang="ja-JP" sz="1200" dirty="0" smtClean="0"/>
          </a:p>
          <a:p>
            <a:r>
              <a:rPr lang="ja-JP" altLang="en-US" sz="1200" dirty="0"/>
              <a:t>　</a:t>
            </a:r>
            <a:r>
              <a:rPr lang="ja-JP" altLang="en-US" sz="1200" dirty="0" smtClean="0"/>
              <a:t>レットなどが今後も配布しやすい</a:t>
            </a:r>
            <a:r>
              <a:rPr lang="ja-JP" altLang="en-US" sz="800" dirty="0"/>
              <a:t>（包括センター</a:t>
            </a:r>
            <a:r>
              <a:rPr lang="ja-JP" altLang="en-US" sz="800" dirty="0" smtClean="0"/>
              <a:t>）</a:t>
            </a:r>
            <a:endParaRPr lang="en-US" altLang="ja-JP" sz="800" dirty="0" smtClean="0"/>
          </a:p>
          <a:p>
            <a:r>
              <a:rPr lang="ja-JP" altLang="en-US" sz="1200" dirty="0" smtClean="0"/>
              <a:t>・コロナの影響でまだ活用できて</a:t>
            </a:r>
            <a:r>
              <a:rPr lang="ja-JP" altLang="en-US" sz="1200" dirty="0"/>
              <a:t>いない</a:t>
            </a:r>
            <a:r>
              <a:rPr lang="ja-JP" altLang="en-US" sz="800" dirty="0"/>
              <a:t>（包括センター</a:t>
            </a:r>
            <a:r>
              <a:rPr lang="ja-JP" altLang="en-US" sz="800" dirty="0" smtClean="0"/>
              <a:t>）</a:t>
            </a:r>
            <a:endParaRPr lang="en-US" altLang="ja-JP" sz="800" dirty="0" smtClean="0"/>
          </a:p>
          <a:p>
            <a:r>
              <a:rPr lang="ja-JP" altLang="en-US" sz="1200" dirty="0"/>
              <a:t>・④のチェックシートに</a:t>
            </a:r>
            <a:r>
              <a:rPr lang="en-US" altLang="ja-JP" sz="1200" dirty="0"/>
              <a:t>1</a:t>
            </a:r>
            <a:r>
              <a:rPr lang="ja-JP" altLang="en-US" sz="1200" dirty="0"/>
              <a:t>日の必要量も記入してほしい</a:t>
            </a:r>
          </a:p>
          <a:p>
            <a:r>
              <a:rPr lang="ja-JP" altLang="en-US" sz="800" dirty="0"/>
              <a:t>　（高齢主管課</a:t>
            </a:r>
            <a:r>
              <a:rPr lang="ja-JP" altLang="en-US" sz="800" dirty="0" smtClean="0"/>
              <a:t>）</a:t>
            </a:r>
            <a:endParaRPr lang="ja-JP" altLang="en-US" sz="800" dirty="0"/>
          </a:p>
        </p:txBody>
      </p:sp>
      <p:pic>
        <p:nvPicPr>
          <p:cNvPr id="41" name="図 40"/>
          <p:cNvPicPr>
            <a:picLocks noChangeAspect="1"/>
          </p:cNvPicPr>
          <p:nvPr/>
        </p:nvPicPr>
        <p:blipFill>
          <a:blip r:embed="rId10"/>
          <a:stretch>
            <a:fillRect/>
          </a:stretch>
        </p:blipFill>
        <p:spPr>
          <a:xfrm>
            <a:off x="244113" y="8654444"/>
            <a:ext cx="1670939" cy="1592858"/>
          </a:xfrm>
          <a:prstGeom prst="rect">
            <a:avLst/>
          </a:prstGeom>
        </p:spPr>
      </p:pic>
      <p:sp>
        <p:nvSpPr>
          <p:cNvPr id="2" name="正方形/長方形 1"/>
          <p:cNvSpPr/>
          <p:nvPr/>
        </p:nvSpPr>
        <p:spPr>
          <a:xfrm>
            <a:off x="3803522" y="7672509"/>
            <a:ext cx="4632548" cy="400110"/>
          </a:xfrm>
          <a:prstGeom prst="rect">
            <a:avLst/>
          </a:prstGeom>
        </p:spPr>
        <p:txBody>
          <a:bodyPr wrap="square">
            <a:spAutoFit/>
          </a:bodyPr>
          <a:lstStyle/>
          <a:p>
            <a:endParaRPr lang="ja-JP" altLang="en-US" dirty="0"/>
          </a:p>
        </p:txBody>
      </p:sp>
      <p:sp>
        <p:nvSpPr>
          <p:cNvPr id="3" name="角丸四角形吹き出し 2"/>
          <p:cNvSpPr/>
          <p:nvPr/>
        </p:nvSpPr>
        <p:spPr>
          <a:xfrm>
            <a:off x="313182" y="8185610"/>
            <a:ext cx="2703337" cy="628498"/>
          </a:xfrm>
          <a:prstGeom prst="wedgeRoundRectCallout">
            <a:avLst>
              <a:gd name="adj1" fmla="val 899"/>
              <a:gd name="adj2" fmla="val 75730"/>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1200" dirty="0" smtClean="0"/>
              <a:t>利用者</a:t>
            </a:r>
            <a:r>
              <a:rPr lang="ja-JP" altLang="en-US" sz="1200" dirty="0"/>
              <a:t>、患者（高齢・独居）など</a:t>
            </a:r>
            <a:r>
              <a:rPr lang="ja-JP" altLang="en-US" sz="1200" dirty="0" smtClean="0"/>
              <a:t>へ配布</a:t>
            </a:r>
            <a:endParaRPr lang="ja-JP" altLang="en-US" sz="1200" dirty="0"/>
          </a:p>
          <a:p>
            <a:pPr algn="ctr"/>
            <a:r>
              <a:rPr lang="ja-JP" altLang="en-US" sz="800" dirty="0"/>
              <a:t>（クリニック、包括支援センター、サ高住、高齢主管課</a:t>
            </a:r>
            <a:r>
              <a:rPr lang="ja-JP" altLang="en-US" sz="800" dirty="0" smtClean="0"/>
              <a:t>、</a:t>
            </a:r>
            <a:endParaRPr lang="en-US" altLang="ja-JP" sz="800" dirty="0" smtClean="0"/>
          </a:p>
          <a:p>
            <a:pPr algn="ctr"/>
            <a:r>
              <a:rPr lang="ja-JP" altLang="en-US" sz="800" dirty="0" smtClean="0"/>
              <a:t>ケアマネ</a:t>
            </a:r>
            <a:r>
              <a:rPr lang="ja-JP" altLang="en-US" sz="800" dirty="0"/>
              <a:t>、居宅介護支援センター）</a:t>
            </a:r>
          </a:p>
        </p:txBody>
      </p:sp>
      <p:sp>
        <p:nvSpPr>
          <p:cNvPr id="40" name="角丸四角形吹き出し 39"/>
          <p:cNvSpPr/>
          <p:nvPr/>
        </p:nvSpPr>
        <p:spPr>
          <a:xfrm>
            <a:off x="211911" y="10258003"/>
            <a:ext cx="2824420" cy="656369"/>
          </a:xfrm>
          <a:prstGeom prst="wedgeRoundRectCallout">
            <a:avLst>
              <a:gd name="adj1" fmla="val 44448"/>
              <a:gd name="adj2" fmla="val 7546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1200" dirty="0" smtClean="0"/>
              <a:t>介護</a:t>
            </a:r>
            <a:r>
              <a:rPr lang="ja-JP" altLang="en-US" sz="1200" dirty="0"/>
              <a:t>予防教室、出前教室、認知症カフェ</a:t>
            </a:r>
            <a:r>
              <a:rPr lang="ja-JP" altLang="en-US" sz="1200" dirty="0" smtClean="0"/>
              <a:t>、デイサービス</a:t>
            </a:r>
            <a:r>
              <a:rPr lang="ja-JP" altLang="en-US" sz="1200" dirty="0"/>
              <a:t>等集団で活用</a:t>
            </a:r>
          </a:p>
          <a:p>
            <a:pPr algn="ctr"/>
            <a:r>
              <a:rPr lang="ja-JP" altLang="en-US" sz="800" dirty="0" smtClean="0"/>
              <a:t>（老人保健施設、地域包括支援センター）</a:t>
            </a:r>
            <a:endParaRPr lang="ja-JP" altLang="en-US" sz="1000" dirty="0"/>
          </a:p>
        </p:txBody>
      </p:sp>
      <p:sp>
        <p:nvSpPr>
          <p:cNvPr id="9" name="角丸四角形吹き出し 8"/>
          <p:cNvSpPr/>
          <p:nvPr/>
        </p:nvSpPr>
        <p:spPr>
          <a:xfrm>
            <a:off x="3572623" y="7797627"/>
            <a:ext cx="2967941" cy="508508"/>
          </a:xfrm>
          <a:prstGeom prst="wedgeRoundRectCallout">
            <a:avLst>
              <a:gd name="adj1" fmla="val -35551"/>
              <a:gd name="adj2" fmla="val 7606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1200" dirty="0" smtClean="0"/>
              <a:t>スタッフ</a:t>
            </a:r>
            <a:r>
              <a:rPr lang="ja-JP" altLang="en-US" sz="1200" dirty="0"/>
              <a:t>、多職種の研修、会議で</a:t>
            </a:r>
            <a:r>
              <a:rPr lang="ja-JP" altLang="en-US" sz="1200" dirty="0" smtClean="0"/>
              <a:t>活用予定</a:t>
            </a:r>
            <a:endParaRPr lang="en-US" altLang="ja-JP" sz="1200" dirty="0" smtClean="0"/>
          </a:p>
          <a:p>
            <a:pPr algn="ctr"/>
            <a:r>
              <a:rPr lang="ja-JP" altLang="en-US" sz="800" dirty="0" smtClean="0"/>
              <a:t>（訪問</a:t>
            </a:r>
            <a:r>
              <a:rPr lang="ja-JP" altLang="en-US" sz="800" dirty="0"/>
              <a:t>看護ステーション</a:t>
            </a:r>
            <a:r>
              <a:rPr lang="ja-JP" altLang="en-US" sz="800" dirty="0" smtClean="0"/>
              <a:t>、地域包括支援センター）</a:t>
            </a:r>
            <a:endParaRPr lang="ja-JP" altLang="en-US" sz="800" dirty="0"/>
          </a:p>
        </p:txBody>
      </p:sp>
      <p:sp>
        <p:nvSpPr>
          <p:cNvPr id="10" name="角丸四角形吹き出し 9"/>
          <p:cNvSpPr/>
          <p:nvPr/>
        </p:nvSpPr>
        <p:spPr>
          <a:xfrm>
            <a:off x="4300507" y="9696728"/>
            <a:ext cx="2614359" cy="561275"/>
          </a:xfrm>
          <a:prstGeom prst="wedgeRoundRectCallout">
            <a:avLst>
              <a:gd name="adj1" fmla="val -11464"/>
              <a:gd name="adj2" fmla="val -7939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smtClean="0"/>
              <a:t>窓口や受付にリーフレットを配架</a:t>
            </a:r>
            <a:endParaRPr lang="en-US" altLang="ja-JP" sz="1200" dirty="0" smtClean="0"/>
          </a:p>
          <a:p>
            <a:pPr algn="ctr"/>
            <a:r>
              <a:rPr lang="ja-JP" altLang="en-US" sz="800" dirty="0" smtClean="0"/>
              <a:t>（歯科クリニック、地域包括支援センター、保健センター）</a:t>
            </a:r>
            <a:endParaRPr lang="ja-JP" altLang="en-US" sz="800" dirty="0"/>
          </a:p>
        </p:txBody>
      </p:sp>
      <p:pic>
        <p:nvPicPr>
          <p:cNvPr id="46" name="図 4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16519" y="10228197"/>
            <a:ext cx="1410883" cy="1132234"/>
          </a:xfrm>
          <a:prstGeom prst="rect">
            <a:avLst/>
          </a:prstGeom>
        </p:spPr>
      </p:pic>
      <p:pic>
        <p:nvPicPr>
          <p:cNvPr id="48" name="図 4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376631" y="10310735"/>
            <a:ext cx="1182247" cy="987176"/>
          </a:xfrm>
          <a:prstGeom prst="rect">
            <a:avLst/>
          </a:prstGeom>
        </p:spPr>
      </p:pic>
      <p:sp>
        <p:nvSpPr>
          <p:cNvPr id="21" name="コンテンツ プレースホルダー 2"/>
          <p:cNvSpPr txBox="1">
            <a:spLocks/>
          </p:cNvSpPr>
          <p:nvPr/>
        </p:nvSpPr>
        <p:spPr>
          <a:xfrm>
            <a:off x="7378853" y="7844261"/>
            <a:ext cx="1331214" cy="319322"/>
          </a:xfrm>
          <a:prstGeom prst="rect">
            <a:avLst/>
          </a:prstGeom>
          <a:solidFill>
            <a:schemeClr val="accent6">
              <a:lumMod val="20000"/>
              <a:lumOff val="80000"/>
            </a:schemeClr>
          </a:solidFill>
        </p:spPr>
        <p:txBody>
          <a:bodyPr>
            <a:noAutofit/>
          </a:bodyPr>
          <a:lstStyle>
            <a:lvl1pPr marL="378424" indent="-378424" algn="l" defTabSz="1009132" rtl="0" eaLnBrk="1" latinLnBrk="0" hangingPunct="1">
              <a:spcBef>
                <a:spcPct val="20000"/>
              </a:spcBef>
              <a:buFont typeface="Arial" panose="020B0604020202020204" pitchFamily="34" charset="0"/>
              <a:buChar char="•"/>
              <a:defRPr kumimoji="1" sz="3500" kern="1200">
                <a:solidFill>
                  <a:schemeClr val="tx1"/>
                </a:solidFill>
                <a:latin typeface="+mn-lt"/>
                <a:ea typeface="+mn-ea"/>
                <a:cs typeface="+mn-cs"/>
              </a:defRPr>
            </a:lvl1pPr>
            <a:lvl2pPr marL="819920" indent="-315354" algn="l" defTabSz="1009132" rtl="0" eaLnBrk="1" latinLnBrk="0" hangingPunct="1">
              <a:spcBef>
                <a:spcPct val="20000"/>
              </a:spcBef>
              <a:buFont typeface="Arial" panose="020B0604020202020204" pitchFamily="34" charset="0"/>
              <a:buChar char="–"/>
              <a:defRPr kumimoji="1" sz="3100" kern="1200">
                <a:solidFill>
                  <a:schemeClr val="tx1"/>
                </a:solidFill>
                <a:latin typeface="+mn-lt"/>
                <a:ea typeface="+mn-ea"/>
                <a:cs typeface="+mn-cs"/>
              </a:defRPr>
            </a:lvl2pPr>
            <a:lvl3pPr marL="1261415" indent="-252283" algn="l" defTabSz="1009132" rtl="0" eaLnBrk="1" latinLnBrk="0" hangingPunct="1">
              <a:spcBef>
                <a:spcPct val="20000"/>
              </a:spcBef>
              <a:buFont typeface="Arial" panose="020B0604020202020204" pitchFamily="34" charset="0"/>
              <a:buChar char="•"/>
              <a:defRPr kumimoji="1" sz="2600" kern="1200">
                <a:solidFill>
                  <a:schemeClr val="tx1"/>
                </a:solidFill>
                <a:latin typeface="+mn-lt"/>
                <a:ea typeface="+mn-ea"/>
                <a:cs typeface="+mn-cs"/>
              </a:defRPr>
            </a:lvl3pPr>
            <a:lvl4pPr marL="1765981" indent="-252283" algn="l" defTabSz="1009132"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4pPr>
            <a:lvl5pPr marL="2270547" indent="-252283" algn="l" defTabSz="1009132"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5pPr>
            <a:lvl6pPr marL="2775113" indent="-252283" algn="l" defTabSz="1009132"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6pPr>
            <a:lvl7pPr marL="3279678" indent="-252283" algn="l" defTabSz="1009132"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7pPr>
            <a:lvl8pPr marL="3784244" indent="-252283" algn="l" defTabSz="1009132"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8pPr>
            <a:lvl9pPr marL="4288810" indent="-252283" algn="l" defTabSz="1009132"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9pPr>
          </a:lstStyle>
          <a:p>
            <a:pPr marL="0" indent="0">
              <a:buFont typeface="Arial" panose="020B0604020202020204" pitchFamily="34" charset="0"/>
              <a:buNone/>
            </a:pPr>
            <a:r>
              <a:rPr lang="ja-JP" altLang="en-US" sz="1200" b="1" dirty="0" smtClean="0">
                <a:latin typeface="HG丸ｺﾞｼｯｸM-PRO" panose="020F0600000000000000" pitchFamily="50" charset="-128"/>
                <a:ea typeface="HG丸ｺﾞｼｯｸM-PRO" panose="020F0600000000000000" pitchFamily="50" charset="-128"/>
              </a:rPr>
              <a:t>　</a:t>
            </a:r>
            <a:r>
              <a:rPr lang="ja-JP" altLang="en-US" sz="1200" b="1" dirty="0">
                <a:latin typeface="HG丸ｺﾞｼｯｸM-PRO" panose="020F0600000000000000" pitchFamily="50" charset="-128"/>
                <a:ea typeface="HG丸ｺﾞｼｯｸM-PRO" panose="020F0600000000000000" pitchFamily="50" charset="-128"/>
              </a:rPr>
              <a:t>ご</a:t>
            </a:r>
            <a:r>
              <a:rPr lang="ja-JP" altLang="en-US" sz="1200" b="1" dirty="0" smtClean="0">
                <a:latin typeface="HG丸ｺﾞｼｯｸM-PRO" panose="020F0600000000000000" pitchFamily="50" charset="-128"/>
                <a:ea typeface="HG丸ｺﾞｼｯｸM-PRO" panose="020F0600000000000000" pitchFamily="50" charset="-128"/>
              </a:rPr>
              <a:t>意見・要望</a:t>
            </a:r>
            <a:endParaRPr lang="en-US" altLang="ja-JP" sz="1200" b="1" dirty="0" smtClean="0">
              <a:latin typeface="HG丸ｺﾞｼｯｸM-PRO" panose="020F0600000000000000" pitchFamily="50" charset="-128"/>
              <a:ea typeface="HG丸ｺﾞｼｯｸM-PRO" panose="020F0600000000000000" pitchFamily="50" charset="-128"/>
            </a:endParaRPr>
          </a:p>
        </p:txBody>
      </p:sp>
      <p:sp>
        <p:nvSpPr>
          <p:cNvPr id="4" name="角丸四角形吹き出し 3"/>
          <p:cNvSpPr/>
          <p:nvPr/>
        </p:nvSpPr>
        <p:spPr>
          <a:xfrm>
            <a:off x="169457" y="6511264"/>
            <a:ext cx="9280997" cy="981766"/>
          </a:xfrm>
          <a:prstGeom prst="wedgeRoundRectCallout">
            <a:avLst>
              <a:gd name="adj1" fmla="val -39645"/>
              <a:gd name="adj2" fmla="val -38132"/>
              <a:gd name="adj3" fmla="val 16667"/>
            </a:avLst>
          </a:prstGeom>
          <a:solidFill>
            <a:schemeClr val="accent5">
              <a:lumMod val="20000"/>
              <a:lumOff val="80000"/>
            </a:schemeClr>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100" dirty="0">
                <a:latin typeface="HG丸ｺﾞｼｯｸM-PRO" panose="020F0600000000000000" pitchFamily="50" charset="-128"/>
                <a:ea typeface="HG丸ｺﾞｼｯｸM-PRO" panose="020F0600000000000000" pitchFamily="50" charset="-128"/>
              </a:rPr>
              <a:t>　令和元年度</a:t>
            </a:r>
            <a:r>
              <a:rPr lang="ja-JP" altLang="en-US" sz="1100" dirty="0" smtClean="0">
                <a:latin typeface="HG丸ｺﾞｼｯｸM-PRO" panose="020F0600000000000000" pitchFamily="50" charset="-128"/>
                <a:ea typeface="HG丸ｺﾞｼｯｸM-PRO" panose="020F0600000000000000" pitchFamily="50" charset="-128"/>
              </a:rPr>
              <a:t>、リーフレットを</a:t>
            </a:r>
            <a:r>
              <a:rPr lang="ja-JP" altLang="en-US" sz="1100" dirty="0">
                <a:latin typeface="HG丸ｺﾞｼｯｸM-PRO" panose="020F0600000000000000" pitchFamily="50" charset="-128"/>
                <a:ea typeface="HG丸ｺﾞｼｯｸM-PRO" panose="020F0600000000000000" pitchFamily="50" charset="-128"/>
              </a:rPr>
              <a:t>管内関係</a:t>
            </a:r>
            <a:r>
              <a:rPr lang="ja-JP" altLang="en-US" sz="1100" dirty="0" smtClean="0">
                <a:latin typeface="HG丸ｺﾞｼｯｸM-PRO" panose="020F0600000000000000" pitchFamily="50" charset="-128"/>
                <a:ea typeface="HG丸ｺﾞｼｯｸM-PRO" panose="020F0600000000000000" pitchFamily="50" charset="-128"/>
              </a:rPr>
              <a:t>機関に周知・配布したところ</a:t>
            </a:r>
            <a:r>
              <a:rPr lang="ja-JP" altLang="en-US" sz="1100" smtClean="0">
                <a:latin typeface="HG丸ｺﾞｼｯｸM-PRO" panose="020F0600000000000000" pitchFamily="50" charset="-128"/>
                <a:ea typeface="HG丸ｺﾞｼｯｸM-PRO" panose="020F0600000000000000" pitchFamily="50" charset="-128"/>
              </a:rPr>
              <a:t>追加での配布</a:t>
            </a:r>
            <a:r>
              <a:rPr lang="ja-JP" altLang="en-US" sz="1100" dirty="0" smtClean="0">
                <a:latin typeface="HG丸ｺﾞｼｯｸM-PRO" panose="020F0600000000000000" pitchFamily="50" charset="-128"/>
                <a:ea typeface="HG丸ｺﾞｼｯｸM-PRO" panose="020F0600000000000000" pitchFamily="50" charset="-128"/>
              </a:rPr>
              <a:t>希望があり、延べ</a:t>
            </a:r>
            <a:r>
              <a:rPr lang="en-US" altLang="ja-JP" sz="1100" dirty="0" smtClean="0">
                <a:latin typeface="HG丸ｺﾞｼｯｸM-PRO" panose="020F0600000000000000" pitchFamily="50" charset="-128"/>
                <a:ea typeface="HG丸ｺﾞｼｯｸM-PRO" panose="020F0600000000000000" pitchFamily="50" charset="-128"/>
              </a:rPr>
              <a:t>3500</a:t>
            </a:r>
            <a:r>
              <a:rPr lang="ja-JP" altLang="en-US" sz="1100" dirty="0" smtClean="0">
                <a:latin typeface="HG丸ｺﾞｼｯｸM-PRO" panose="020F0600000000000000" pitchFamily="50" charset="-128"/>
                <a:ea typeface="HG丸ｺﾞｼｯｸM-PRO" panose="020F0600000000000000" pitchFamily="50" charset="-128"/>
              </a:rPr>
              <a:t>枚配布しました</a:t>
            </a:r>
            <a:r>
              <a:rPr lang="ja-JP" altLang="en-US" sz="1100" dirty="0">
                <a:latin typeface="HG丸ｺﾞｼｯｸM-PRO" panose="020F0600000000000000" pitchFamily="50" charset="-128"/>
                <a:ea typeface="HG丸ｺﾞｼｯｸM-PRO" panose="020F0600000000000000" pitchFamily="50" charset="-128"/>
              </a:rPr>
              <a:t>。</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令和</a:t>
            </a:r>
            <a:r>
              <a:rPr lang="en-US" altLang="ja-JP" sz="1100" dirty="0">
                <a:latin typeface="HG丸ｺﾞｼｯｸM-PRO" panose="020F0600000000000000" pitchFamily="50" charset="-128"/>
                <a:ea typeface="HG丸ｺﾞｼｯｸM-PRO" panose="020F0600000000000000" pitchFamily="50" charset="-128"/>
              </a:rPr>
              <a:t>2</a:t>
            </a:r>
            <a:r>
              <a:rPr lang="ja-JP" altLang="en-US" sz="1100" dirty="0" smtClean="0">
                <a:latin typeface="HG丸ｺﾞｼｯｸM-PRO" panose="020F0600000000000000" pitchFamily="50" charset="-128"/>
                <a:ea typeface="HG丸ｺﾞｼｯｸM-PRO" panose="020F0600000000000000" pitchFamily="50" charset="-128"/>
              </a:rPr>
              <a:t>年度は追加で配布希望</a:t>
            </a:r>
            <a:r>
              <a:rPr lang="ja-JP" altLang="en-US" sz="1100" dirty="0">
                <a:latin typeface="HG丸ｺﾞｼｯｸM-PRO" panose="020F0600000000000000" pitchFamily="50" charset="-128"/>
                <a:ea typeface="HG丸ｺﾞｼｯｸM-PRO" panose="020F0600000000000000" pitchFamily="50" charset="-128"/>
              </a:rPr>
              <a:t>された機関にリーフレットの活用状況についてアンケートを実施し「役立ったか」「どのような場所・機会に活用したか」について</a:t>
            </a:r>
            <a:r>
              <a:rPr lang="ja-JP" altLang="en-US" sz="1100" dirty="0" smtClean="0">
                <a:latin typeface="HG丸ｺﾞｼｯｸM-PRO" panose="020F0600000000000000" pitchFamily="50" charset="-128"/>
                <a:ea typeface="HG丸ｺﾞｼｯｸM-PRO" panose="020F0600000000000000" pitchFamily="50" charset="-128"/>
              </a:rPr>
              <a:t>お尋ねしました。</a:t>
            </a:r>
            <a:endParaRPr lang="en-US" altLang="ja-JP" sz="1100" dirty="0" smtClean="0">
              <a:latin typeface="HG丸ｺﾞｼｯｸM-PRO" panose="020F0600000000000000" pitchFamily="50" charset="-128"/>
              <a:ea typeface="HG丸ｺﾞｼｯｸM-PRO" panose="020F0600000000000000" pitchFamily="50" charset="-128"/>
            </a:endParaRPr>
          </a:p>
          <a:p>
            <a:r>
              <a:rPr lang="ja-JP" altLang="en-US" sz="1100" b="1" dirty="0">
                <a:latin typeface="HG丸ｺﾞｼｯｸM-PRO" panose="020F0600000000000000" pitchFamily="50" charset="-128"/>
                <a:ea typeface="HG丸ｺﾞｼｯｸM-PRO" panose="020F0600000000000000" pitchFamily="50" charset="-128"/>
              </a:rPr>
              <a:t>　</a:t>
            </a:r>
            <a:r>
              <a:rPr lang="ja-JP" altLang="en-US" sz="1100" b="1" dirty="0" smtClean="0">
                <a:latin typeface="HG丸ｺﾞｼｯｸM-PRO" panose="020F0600000000000000" pitchFamily="50" charset="-128"/>
                <a:ea typeface="HG丸ｺﾞｼｯｸM-PRO" panose="020F0600000000000000" pitchFamily="50" charset="-128"/>
              </a:rPr>
              <a:t>　　　　　　　　　　　　　　</a:t>
            </a:r>
            <a:r>
              <a:rPr lang="ja-JP" altLang="en-US" sz="1100" b="1" dirty="0" smtClean="0">
                <a:solidFill>
                  <a:srgbClr val="00B050"/>
                </a:solidFill>
                <a:latin typeface="HG丸ｺﾞｼｯｸM-PRO" panose="020F0600000000000000" pitchFamily="50" charset="-128"/>
                <a:ea typeface="HG丸ｺﾞｼｯｸM-PRO" panose="020F0600000000000000" pitchFamily="50" charset="-128"/>
              </a:rPr>
              <a:t>  ①</a:t>
            </a:r>
            <a:r>
              <a:rPr lang="en-US" altLang="ja-JP" sz="1100" b="1" dirty="0" smtClean="0">
                <a:solidFill>
                  <a:srgbClr val="00B050"/>
                </a:solidFill>
                <a:latin typeface="HG丸ｺﾞｼｯｸM-PRO" panose="020F0600000000000000" pitchFamily="50" charset="-128"/>
                <a:ea typeface="HG丸ｺﾞｼｯｸM-PRO" panose="020F0600000000000000" pitchFamily="50" charset="-128"/>
              </a:rPr>
              <a:t>『</a:t>
            </a:r>
            <a:r>
              <a:rPr lang="ja-JP" altLang="en-US" sz="1100" b="1" dirty="0" smtClean="0">
                <a:solidFill>
                  <a:srgbClr val="00B050"/>
                </a:solidFill>
                <a:latin typeface="HG丸ｺﾞｼｯｸM-PRO" panose="020F0600000000000000" pitchFamily="50" charset="-128"/>
                <a:ea typeface="HG丸ｺﾞｼｯｸM-PRO" panose="020F0600000000000000" pitchFamily="50" charset="-128"/>
              </a:rPr>
              <a:t>かんたん　お手軽！低栄養予防」レシピ集</a:t>
            </a:r>
            <a:r>
              <a:rPr lang="en-US" altLang="ja-JP" sz="1100" b="1" dirty="0" smtClean="0">
                <a:solidFill>
                  <a:srgbClr val="00B050"/>
                </a:solidFill>
                <a:latin typeface="HG丸ｺﾞｼｯｸM-PRO" panose="020F0600000000000000" pitchFamily="50" charset="-128"/>
                <a:ea typeface="HG丸ｺﾞｼｯｸM-PRO" panose="020F0600000000000000" pitchFamily="50" charset="-128"/>
              </a:rPr>
              <a:t>』</a:t>
            </a:r>
          </a:p>
          <a:p>
            <a:pPr algn="ctr"/>
            <a:r>
              <a:rPr lang="ja-JP" altLang="en-US" sz="1100" b="1" dirty="0" smtClean="0">
                <a:solidFill>
                  <a:srgbClr val="00B050"/>
                </a:solidFill>
                <a:latin typeface="HG丸ｺﾞｼｯｸM-PRO" panose="020F0600000000000000" pitchFamily="50" charset="-128"/>
                <a:ea typeface="HG丸ｺﾞｼｯｸM-PRO" panose="020F0600000000000000" pitchFamily="50" charset="-128"/>
              </a:rPr>
              <a:t>④</a:t>
            </a:r>
            <a:r>
              <a:rPr lang="en-US" altLang="ja-JP" sz="1100" b="1" dirty="0" smtClean="0">
                <a:solidFill>
                  <a:srgbClr val="00B050"/>
                </a:solidFill>
                <a:latin typeface="HG丸ｺﾞｼｯｸM-PRO" panose="020F0600000000000000" pitchFamily="50" charset="-128"/>
                <a:ea typeface="HG丸ｺﾞｼｯｸM-PRO" panose="020F0600000000000000" pitchFamily="50" charset="-128"/>
              </a:rPr>
              <a:t>『</a:t>
            </a:r>
            <a:r>
              <a:rPr lang="ja-JP" altLang="en-US" sz="1100" b="1" dirty="0" smtClean="0">
                <a:solidFill>
                  <a:srgbClr val="00B050"/>
                </a:solidFill>
                <a:latin typeface="HG丸ｺﾞｼｯｸM-PRO" panose="020F0600000000000000" pitchFamily="50" charset="-128"/>
                <a:ea typeface="HG丸ｺﾞｼｯｸM-PRO" panose="020F0600000000000000" pitchFamily="50" charset="-128"/>
              </a:rPr>
              <a:t>いろいろな食品を食べましょう チェックシート</a:t>
            </a:r>
            <a:r>
              <a:rPr lang="en-US" altLang="ja-JP" sz="1100" b="1" dirty="0" smtClean="0">
                <a:solidFill>
                  <a:srgbClr val="00B050"/>
                </a:solidFill>
                <a:latin typeface="HG丸ｺﾞｼｯｸM-PRO" panose="020F0600000000000000" pitchFamily="50" charset="-128"/>
                <a:ea typeface="HG丸ｺﾞｼｯｸM-PRO" panose="020F0600000000000000" pitchFamily="50" charset="-128"/>
              </a:rPr>
              <a:t>』</a:t>
            </a:r>
            <a:r>
              <a:rPr lang="ja-JP" altLang="en-US" sz="1100" b="1" dirty="0" smtClean="0">
                <a:latin typeface="HG丸ｺﾞｼｯｸM-PRO" panose="020F0600000000000000" pitchFamily="50" charset="-128"/>
                <a:ea typeface="HG丸ｺﾞｼｯｸM-PRO" panose="020F0600000000000000" pitchFamily="50" charset="-128"/>
              </a:rPr>
              <a:t>が、特に好評でした</a:t>
            </a:r>
            <a:endParaRPr lang="ja-JP" altLang="en-US" sz="1100" b="1" dirty="0">
              <a:latin typeface="HG丸ｺﾞｼｯｸM-PRO" panose="020F0600000000000000" pitchFamily="50" charset="-128"/>
              <a:ea typeface="HG丸ｺﾞｼｯｸM-PRO" panose="020F0600000000000000" pitchFamily="50" charset="-128"/>
            </a:endParaRPr>
          </a:p>
        </p:txBody>
      </p:sp>
      <p:pic>
        <p:nvPicPr>
          <p:cNvPr id="7" name="図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95179" y="2478963"/>
            <a:ext cx="1045675" cy="1045675"/>
          </a:xfrm>
          <a:prstGeom prst="rect">
            <a:avLst/>
          </a:prstGeom>
        </p:spPr>
      </p:pic>
      <p:pic>
        <p:nvPicPr>
          <p:cNvPr id="8" name="図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429956" y="2422585"/>
            <a:ext cx="1063945" cy="1063945"/>
          </a:xfrm>
          <a:prstGeom prst="rect">
            <a:avLst/>
          </a:prstGeom>
        </p:spPr>
      </p:pic>
      <p:pic>
        <p:nvPicPr>
          <p:cNvPr id="11" name="図 1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941993" y="5132320"/>
            <a:ext cx="1069577" cy="1069577"/>
          </a:xfrm>
          <a:prstGeom prst="rect">
            <a:avLst/>
          </a:prstGeom>
        </p:spPr>
      </p:pic>
      <p:pic>
        <p:nvPicPr>
          <p:cNvPr id="13" name="図 1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044460" y="5401904"/>
            <a:ext cx="998860" cy="998860"/>
          </a:xfrm>
          <a:prstGeom prst="rect">
            <a:avLst/>
          </a:prstGeom>
        </p:spPr>
      </p:pic>
      <p:sp>
        <p:nvSpPr>
          <p:cNvPr id="14" name="正方形/長方形 13"/>
          <p:cNvSpPr/>
          <p:nvPr/>
        </p:nvSpPr>
        <p:spPr>
          <a:xfrm>
            <a:off x="1230498" y="11204386"/>
            <a:ext cx="7570303" cy="48941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HG丸ｺﾞｼｯｸM-PRO" panose="020F0600000000000000" pitchFamily="50" charset="-128"/>
                <a:ea typeface="HG丸ｺﾞｼｯｸM-PRO" panose="020F0600000000000000" pitchFamily="50" charset="-128"/>
              </a:rPr>
              <a:t>在宅療養者と関わる現場では低栄養の課題解決や対応が求められますが</a:t>
            </a:r>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a:t>
            </a:r>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高齢者</a:t>
            </a:r>
            <a:r>
              <a:rPr lang="ja-JP" altLang="en-US" sz="1600" dirty="0">
                <a:solidFill>
                  <a:schemeClr val="tx1"/>
                </a:solidFill>
                <a:latin typeface="HG丸ｺﾞｼｯｸM-PRO" panose="020F0600000000000000" pitchFamily="50" charset="-128"/>
                <a:ea typeface="HG丸ｺﾞｼｯｸM-PRO" panose="020F0600000000000000" pitchFamily="50" charset="-128"/>
              </a:rPr>
              <a:t>全般に対する栄養面からのフレイル（虚弱）の予防や対策も重要です</a:t>
            </a:r>
            <a:r>
              <a:rPr lang="ja-JP" altLang="en-US" sz="1600" dirty="0">
                <a:solidFill>
                  <a:schemeClr val="tx1"/>
                </a:solidFill>
              </a:rPr>
              <a:t>。</a:t>
            </a:r>
          </a:p>
        </p:txBody>
      </p:sp>
    </p:spTree>
    <p:extLst>
      <p:ext uri="{BB962C8B-B14F-4D97-AF65-F5344CB8AC3E}">
        <p14:creationId xmlns:p14="http://schemas.microsoft.com/office/powerpoint/2010/main" val="2548612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2046</TotalTime>
  <Words>505</Words>
  <Application>Microsoft Office PowerPoint</Application>
  <PresentationFormat>A3 297x420 mm</PresentationFormat>
  <Paragraphs>40</Paragraphs>
  <Slides>1</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HG丸ｺﾞｼｯｸM-PRO</vt:lpstr>
      <vt:lpstr>ＭＳ Ｐゴシック</vt:lpstr>
      <vt:lpstr>Arial</vt:lpstr>
      <vt:lpstr>Calibri</vt:lpstr>
      <vt:lpstr>Office ​​テーマ</vt:lpstr>
      <vt:lpstr>PowerPoint プレゼンテーション</vt:lpstr>
    </vt:vector>
  </TitlesOfParts>
  <Company>総務部IT推進課</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dc:creator>
  <cp:lastModifiedBy>大阪府</cp:lastModifiedBy>
  <cp:revision>91</cp:revision>
  <cp:lastPrinted>2021-12-02T05:41:46Z</cp:lastPrinted>
  <dcterms:created xsi:type="dcterms:W3CDTF">2020-01-27T02:33:40Z</dcterms:created>
  <dcterms:modified xsi:type="dcterms:W3CDTF">2021-12-08T03:12:27Z</dcterms:modified>
</cp:coreProperties>
</file>