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Lst>
  <p:sldSz cx="10115550" cy="6858000"/>
  <p:notesSz cx="6505575" cy="9637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0" y="-1254"/>
      </p:cViewPr>
      <p:guideLst>
        <p:guide orient="horz" pos="2160"/>
        <p:guide pos="31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8671" y="2130433"/>
            <a:ext cx="8598217"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17336" y="3886200"/>
            <a:ext cx="708088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54841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11395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33774" y="274646"/>
            <a:ext cx="2275999"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5781" y="274646"/>
            <a:ext cx="665940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93394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77669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9060" y="4406908"/>
            <a:ext cx="8598217"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99060" y="2906713"/>
            <a:ext cx="859821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33772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5778" y="1600206"/>
            <a:ext cx="44677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42072" y="1600206"/>
            <a:ext cx="44677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2019/5/22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2131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5779" y="1535113"/>
            <a:ext cx="446945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05779" y="2174875"/>
            <a:ext cx="446945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38563" y="1535113"/>
            <a:ext cx="44712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38563" y="2174875"/>
            <a:ext cx="44712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B875B0-DCB0-4B3C-BC38-443BBDDB2971}" type="datetimeFigureOut">
              <a:rPr kumimoji="1" lang="ja-JP" altLang="en-US" smtClean="0"/>
              <a:t>2019/5/22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70160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B875B0-DCB0-4B3C-BC38-443BBDDB2971}" type="datetimeFigureOut">
              <a:rPr kumimoji="1" lang="ja-JP" altLang="en-US" smtClean="0"/>
              <a:t>2019/5/22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91268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B875B0-DCB0-4B3C-BC38-443BBDDB2971}" type="datetimeFigureOut">
              <a:rPr kumimoji="1" lang="ja-JP" altLang="en-US" smtClean="0"/>
              <a:t>2019/5/22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740797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5779" y="273050"/>
            <a:ext cx="3327947"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54900" y="273058"/>
            <a:ext cx="565487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05779" y="1435103"/>
            <a:ext cx="33279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2019/5/22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957845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82720" y="4800600"/>
            <a:ext cx="606933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82720" y="612775"/>
            <a:ext cx="606933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82720" y="5367338"/>
            <a:ext cx="606933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2019/5/22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50691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5781" y="274638"/>
            <a:ext cx="9103996"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5781" y="1600206"/>
            <a:ext cx="9103996"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5779" y="6356358"/>
            <a:ext cx="23602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875B0-DCB0-4B3C-BC38-443BBDDB2971}" type="datetimeFigureOut">
              <a:rPr kumimoji="1" lang="ja-JP" altLang="en-US" smtClean="0"/>
              <a:t>2019/5/22</a:t>
            </a:fld>
            <a:endParaRPr kumimoji="1" lang="ja-JP" altLang="en-US"/>
          </a:p>
        </p:txBody>
      </p:sp>
      <p:sp>
        <p:nvSpPr>
          <p:cNvPr id="5" name="フッター プレースホルダー 4"/>
          <p:cNvSpPr>
            <a:spLocks noGrp="1"/>
          </p:cNvSpPr>
          <p:nvPr>
            <p:ph type="ftr" sz="quarter" idx="3"/>
          </p:nvPr>
        </p:nvSpPr>
        <p:spPr>
          <a:xfrm>
            <a:off x="3456150" y="6356358"/>
            <a:ext cx="320325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249479" y="6356358"/>
            <a:ext cx="23602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125000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7215" y="8664"/>
            <a:ext cx="10080000" cy="288000"/>
          </a:xfrm>
          <a:prstGeom prst="roundRect">
            <a:avLst/>
          </a:prstGeom>
          <a:solidFill>
            <a:srgbClr val="FFC000"/>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b="1" dirty="0">
                <a:solidFill>
                  <a:schemeClr val="tx1"/>
                </a:solidFill>
                <a:latin typeface="Meiryo UI" panose="020B0604030504040204" pitchFamily="50" charset="-128"/>
                <a:ea typeface="Meiryo UI" panose="020B0604030504040204" pitchFamily="50" charset="-128"/>
              </a:rPr>
              <a:t>ヘイトスピーチの解消に向けた規定について（審議会での論点を整理）</a:t>
            </a:r>
          </a:p>
        </p:txBody>
      </p:sp>
      <p:sp>
        <p:nvSpPr>
          <p:cNvPr id="7" name="テキスト ボックス 6"/>
          <p:cNvSpPr txBox="1"/>
          <p:nvPr/>
        </p:nvSpPr>
        <p:spPr>
          <a:xfrm>
            <a:off x="9162231" y="75982"/>
            <a:ext cx="720000" cy="184666"/>
          </a:xfrm>
          <a:prstGeom prst="rect">
            <a:avLst/>
          </a:prstGeom>
          <a:solidFill>
            <a:schemeClr val="bg1"/>
          </a:solidFill>
          <a:ln>
            <a:solidFill>
              <a:schemeClr val="tx1"/>
            </a:solidFill>
          </a:ln>
        </p:spPr>
        <p:txBody>
          <a:bodyPr wrap="square" lIns="0" tIns="0" rIns="0" bIns="0" rtlCol="0" anchor="ctr" anchorCtr="0">
            <a:spAutoFit/>
          </a:bodyPr>
          <a:lstStyle/>
          <a:p>
            <a:pPr algn="ctr"/>
            <a:r>
              <a:rPr lang="ja-JP" altLang="en-US" sz="1200" b="1" dirty="0">
                <a:latin typeface="Meiryo UI" panose="020B0604030504040204" pitchFamily="50" charset="-128"/>
                <a:ea typeface="Meiryo UI" panose="020B0604030504040204" pitchFamily="50" charset="-128"/>
              </a:rPr>
              <a:t>資料２</a:t>
            </a:r>
          </a:p>
        </p:txBody>
      </p:sp>
      <p:sp>
        <p:nvSpPr>
          <p:cNvPr id="10" name="正方形/長方形 9"/>
          <p:cNvSpPr/>
          <p:nvPr/>
        </p:nvSpPr>
        <p:spPr>
          <a:xfrm>
            <a:off x="17215" y="404664"/>
            <a:ext cx="4788000" cy="792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ja-JP" altLang="en-US" sz="1050" b="1" dirty="0" smtClean="0">
                <a:solidFill>
                  <a:schemeClr val="tx1"/>
                </a:solidFill>
                <a:latin typeface="Meiryo UI" panose="020B0604030504040204" pitchFamily="50" charset="-128"/>
                <a:ea typeface="Meiryo UI" panose="020B0604030504040204" pitchFamily="50" charset="-128"/>
              </a:rPr>
              <a:t>　これ</a:t>
            </a:r>
            <a:r>
              <a:rPr lang="ja-JP" altLang="en-US" sz="1050" b="1" dirty="0">
                <a:solidFill>
                  <a:schemeClr val="tx1"/>
                </a:solidFill>
                <a:latin typeface="Meiryo UI" panose="020B0604030504040204" pitchFamily="50" charset="-128"/>
                <a:ea typeface="Meiryo UI" panose="020B0604030504040204" pitchFamily="50" charset="-128"/>
              </a:rPr>
              <a:t>までの審議で求められている整理事項</a:t>
            </a:r>
            <a:endParaRPr lang="en-US" altLang="ja-JP" sz="1050" b="1" dirty="0">
              <a:solidFill>
                <a:schemeClr val="tx1"/>
              </a:solidFill>
              <a:latin typeface="Meiryo UI" panose="020B0604030504040204" pitchFamily="50" charset="-128"/>
              <a:ea typeface="Meiryo UI" panose="020B0604030504040204" pitchFamily="50" charset="-128"/>
            </a:endParaRPr>
          </a:p>
          <a:p>
            <a:pPr>
              <a:lnSpc>
                <a:spcPts val="1100"/>
              </a:lnSpc>
              <a:spcBef>
                <a:spcPts val="300"/>
              </a:spcBef>
            </a:pP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１</a:t>
            </a:r>
            <a:r>
              <a:rPr lang="ja-JP" altLang="en-US" sz="900" dirty="0" smtClean="0">
                <a:solidFill>
                  <a:schemeClr val="tx1"/>
                </a:solidFill>
                <a:latin typeface="Meiryo UI" panose="020B0604030504040204" pitchFamily="50" charset="-128"/>
                <a:ea typeface="Meiryo UI" panose="020B0604030504040204" pitchFamily="50" charset="-128"/>
              </a:rPr>
              <a:t>）　大阪府</a:t>
            </a:r>
            <a:r>
              <a:rPr lang="ja-JP" altLang="en-US" sz="900" dirty="0">
                <a:solidFill>
                  <a:schemeClr val="tx1"/>
                </a:solidFill>
                <a:latin typeface="Meiryo UI" panose="020B0604030504040204" pitchFamily="50" charset="-128"/>
                <a:ea typeface="Meiryo UI" panose="020B0604030504040204" pitchFamily="50" charset="-128"/>
              </a:rPr>
              <a:t>におけるヘイトスピーチの禁止条例制定の必要性・根拠</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spcBef>
                <a:spcPts val="300"/>
              </a:spcBef>
            </a:pP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２</a:t>
            </a:r>
            <a:r>
              <a:rPr lang="ja-JP" altLang="en-US" sz="900" dirty="0" smtClean="0">
                <a:solidFill>
                  <a:schemeClr val="tx1"/>
                </a:solidFill>
                <a:latin typeface="Meiryo UI" panose="020B0604030504040204" pitchFamily="50" charset="-128"/>
                <a:ea typeface="Meiryo UI" panose="020B0604030504040204" pitchFamily="50" charset="-128"/>
              </a:rPr>
              <a:t>）　不当</a:t>
            </a:r>
            <a:r>
              <a:rPr lang="ja-JP" altLang="en-US" sz="900" dirty="0">
                <a:solidFill>
                  <a:schemeClr val="tx1"/>
                </a:solidFill>
                <a:latin typeface="Meiryo UI" panose="020B0604030504040204" pitchFamily="50" charset="-128"/>
                <a:ea typeface="Meiryo UI" panose="020B0604030504040204" pitchFamily="50" charset="-128"/>
              </a:rPr>
              <a:t>な差別的言動（ヘイトスピーチ）の対象及び内容に関する定義</a:t>
            </a:r>
          </a:p>
          <a:p>
            <a:pPr>
              <a:lnSpc>
                <a:spcPts val="1100"/>
              </a:lnSpc>
              <a:spcBef>
                <a:spcPts val="300"/>
              </a:spcBef>
            </a:pP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３</a:t>
            </a:r>
            <a:r>
              <a:rPr lang="ja-JP" altLang="en-US" sz="900" dirty="0" smtClean="0">
                <a:solidFill>
                  <a:schemeClr val="tx1"/>
                </a:solidFill>
                <a:latin typeface="Meiryo UI" panose="020B0604030504040204" pitchFamily="50" charset="-128"/>
                <a:ea typeface="Meiryo UI" panose="020B0604030504040204" pitchFamily="50" charset="-128"/>
              </a:rPr>
              <a:t>）　禁止</a:t>
            </a:r>
            <a:r>
              <a:rPr lang="ja-JP" altLang="en-US" sz="900" dirty="0">
                <a:solidFill>
                  <a:schemeClr val="tx1"/>
                </a:solidFill>
                <a:latin typeface="Meiryo UI" panose="020B0604030504040204" pitchFamily="50" charset="-128"/>
                <a:ea typeface="Meiryo UI" panose="020B0604030504040204" pitchFamily="50" charset="-128"/>
              </a:rPr>
              <a:t>規定の実効性</a:t>
            </a:r>
          </a:p>
        </p:txBody>
      </p:sp>
      <p:grpSp>
        <p:nvGrpSpPr>
          <p:cNvPr id="12" name="グループ化 11"/>
          <p:cNvGrpSpPr/>
          <p:nvPr/>
        </p:nvGrpSpPr>
        <p:grpSpPr>
          <a:xfrm>
            <a:off x="-90249" y="1268760"/>
            <a:ext cx="4932000" cy="4032448"/>
            <a:chOff x="-35959" y="861783"/>
            <a:chExt cx="4932000" cy="4032448"/>
          </a:xfrm>
        </p:grpSpPr>
        <p:sp>
          <p:nvSpPr>
            <p:cNvPr id="8" name="テキスト ボックス 7"/>
            <p:cNvSpPr txBox="1"/>
            <p:nvPr/>
          </p:nvSpPr>
          <p:spPr>
            <a:xfrm>
              <a:off x="-35959" y="861783"/>
              <a:ext cx="4932000" cy="2868340"/>
            </a:xfrm>
            <a:prstGeom prst="rect">
              <a:avLst/>
            </a:prstGeom>
            <a:noFill/>
          </p:spPr>
          <p:txBody>
            <a:bodyPr wrap="square" lIns="36000" tIns="36000" rIns="36000" bIns="36000" rtlCol="0">
              <a:spAutoFit/>
            </a:bodyPr>
            <a:lstStyle/>
            <a:p>
              <a:pPr>
                <a:lnSpc>
                  <a:spcPts val="1400"/>
                </a:lnSpc>
              </a:pPr>
              <a:r>
                <a:rPr lang="ja-JP" altLang="en-US" sz="1050" b="1" dirty="0">
                  <a:latin typeface="Meiryo UI" panose="020B0604030504040204" pitchFamily="50" charset="-128"/>
                  <a:ea typeface="Meiryo UI" panose="020B0604030504040204" pitchFamily="50" charset="-128"/>
                </a:rPr>
                <a:t>（１）大阪府におけるヘイトスピーチの禁止条例制定の必要性・根拠</a:t>
              </a:r>
              <a:endParaRPr lang="en-US" altLang="ja-JP" sz="1050" b="1" dirty="0">
                <a:latin typeface="Meiryo UI" panose="020B0604030504040204" pitchFamily="50" charset="-128"/>
                <a:ea typeface="Meiryo UI" panose="020B0604030504040204" pitchFamily="50" charset="-128"/>
              </a:endParaRPr>
            </a:p>
            <a:p>
              <a:pPr marL="176213" indent="-176213">
                <a:lnSpc>
                  <a:spcPts val="1400"/>
                </a:lnSpc>
                <a:spcBef>
                  <a:spcPts val="300"/>
                </a:spcBef>
              </a:pPr>
              <a:r>
                <a:rPr lang="ja-JP" altLang="en-US" sz="12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■今なぜ、ヘイトスピーチを禁止する条例を制定するのかというエビデンスを、しっかり持つ必要が　　　　　  　 </a:t>
              </a:r>
              <a:endParaRPr lang="en-US" altLang="ja-JP" sz="1000" dirty="0">
                <a:latin typeface="Meiryo UI" panose="020B0604030504040204" pitchFamily="50" charset="-128"/>
                <a:ea typeface="Meiryo UI" panose="020B0604030504040204" pitchFamily="50" charset="-128"/>
              </a:endParaRPr>
            </a:p>
            <a:p>
              <a:pPr marL="176213" indent="-176213">
                <a:lnSpc>
                  <a:spcPts val="14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ある</a:t>
              </a:r>
              <a:r>
                <a:rPr lang="ja-JP" altLang="en-US" sz="1000" dirty="0">
                  <a:latin typeface="Meiryo UI" panose="020B0604030504040204" pitchFamily="50" charset="-128"/>
                  <a:ea typeface="Meiryo UI" panose="020B0604030504040204" pitchFamily="50" charset="-128"/>
                </a:rPr>
                <a:t>のではないかとの意見をいただいた。</a:t>
              </a:r>
              <a:endParaRPr lang="en-US" altLang="ja-JP" sz="1000" dirty="0">
                <a:latin typeface="Meiryo UI" panose="020B0604030504040204" pitchFamily="50" charset="-128"/>
                <a:ea typeface="Meiryo UI" panose="020B0604030504040204" pitchFamily="50" charset="-128"/>
              </a:endParaRPr>
            </a:p>
            <a:p>
              <a:pPr>
                <a:lnSpc>
                  <a:spcPts val="1400"/>
                </a:lnSpc>
              </a:pPr>
              <a:endParaRPr lang="en-US" altLang="ja-JP" sz="1000" b="1" u="sng" dirty="0">
                <a:latin typeface="Meiryo UI" panose="020B0604030504040204" pitchFamily="50" charset="-128"/>
                <a:ea typeface="Meiryo UI" panose="020B0604030504040204" pitchFamily="50" charset="-128"/>
              </a:endParaRPr>
            </a:p>
            <a:p>
              <a:pPr>
                <a:lnSpc>
                  <a:spcPts val="1400"/>
                </a:lnSpc>
              </a:pPr>
              <a:endParaRPr lang="en-US" altLang="ja-JP" sz="1000" b="1" u="sng" dirty="0">
                <a:latin typeface="Meiryo UI" panose="020B0604030504040204" pitchFamily="50" charset="-128"/>
                <a:ea typeface="Meiryo UI" panose="020B0604030504040204" pitchFamily="50" charset="-128"/>
              </a:endParaRPr>
            </a:p>
            <a:p>
              <a:pPr>
                <a:lnSpc>
                  <a:spcPts val="1400"/>
                </a:lnSpc>
              </a:pPr>
              <a:endParaRPr lang="en-US" altLang="ja-JP" sz="1000" b="1" u="sng" dirty="0">
                <a:latin typeface="Meiryo UI" panose="020B0604030504040204" pitchFamily="50" charset="-128"/>
                <a:ea typeface="Meiryo UI" panose="020B0604030504040204" pitchFamily="50" charset="-128"/>
              </a:endParaRPr>
            </a:p>
            <a:p>
              <a:pPr>
                <a:lnSpc>
                  <a:spcPts val="1400"/>
                </a:lnSpc>
              </a:pPr>
              <a:endParaRPr lang="en-US" altLang="ja-JP" sz="1000" b="1" u="sng" dirty="0">
                <a:latin typeface="Meiryo UI" panose="020B0604030504040204" pitchFamily="50" charset="-128"/>
                <a:ea typeface="Meiryo UI" panose="020B0604030504040204" pitchFamily="50" charset="-128"/>
              </a:endParaRPr>
            </a:p>
            <a:p>
              <a:pPr>
                <a:lnSpc>
                  <a:spcPts val="1400"/>
                </a:lnSpc>
              </a:pPr>
              <a:endParaRPr lang="en-US" altLang="ja-JP" sz="1000" b="1" u="sng" dirty="0">
                <a:latin typeface="Meiryo UI" panose="020B0604030504040204" pitchFamily="50" charset="-128"/>
                <a:ea typeface="Meiryo UI" panose="020B0604030504040204" pitchFamily="50" charset="-128"/>
              </a:endParaRPr>
            </a:p>
            <a:p>
              <a:pPr>
                <a:lnSpc>
                  <a:spcPts val="1400"/>
                </a:lnSpc>
              </a:pPr>
              <a:endParaRPr lang="en-US" altLang="ja-JP" sz="1000" b="1" u="sng" dirty="0">
                <a:latin typeface="Meiryo UI" panose="020B0604030504040204" pitchFamily="50" charset="-128"/>
                <a:ea typeface="Meiryo UI" panose="020B0604030504040204" pitchFamily="50" charset="-128"/>
              </a:endParaRPr>
            </a:p>
            <a:p>
              <a:pPr>
                <a:lnSpc>
                  <a:spcPts val="1400"/>
                </a:lnSpc>
              </a:pPr>
              <a:endParaRPr lang="en-US" altLang="ja-JP" sz="1000" b="1" u="sng" dirty="0">
                <a:latin typeface="Meiryo UI" panose="020B0604030504040204" pitchFamily="50" charset="-128"/>
                <a:ea typeface="Meiryo UI" panose="020B0604030504040204" pitchFamily="50" charset="-128"/>
              </a:endParaRPr>
            </a:p>
            <a:p>
              <a:pPr>
                <a:lnSpc>
                  <a:spcPts val="1400"/>
                </a:lnSpc>
              </a:pPr>
              <a:endParaRPr lang="en-US" altLang="ja-JP" sz="1000" b="1" u="sng" dirty="0">
                <a:latin typeface="Meiryo UI" panose="020B0604030504040204" pitchFamily="50" charset="-128"/>
                <a:ea typeface="Meiryo UI" panose="020B0604030504040204" pitchFamily="50" charset="-128"/>
              </a:endParaRPr>
            </a:p>
            <a:p>
              <a:pPr>
                <a:lnSpc>
                  <a:spcPts val="1400"/>
                </a:lnSpc>
                <a:spcBef>
                  <a:spcPts val="1200"/>
                </a:spcBef>
              </a:pPr>
              <a:r>
                <a:rPr lang="ja-JP" altLang="en-US" sz="10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pPr>
                <a:lnSpc>
                  <a:spcPts val="1400"/>
                </a:lnSpc>
                <a:spcBef>
                  <a:spcPts val="1800"/>
                </a:spcBef>
              </a:pPr>
              <a:r>
                <a:rPr lang="ja-JP" altLang="en-US" sz="105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71527" y="1582231"/>
              <a:ext cx="4788000" cy="3312000"/>
            </a:xfrm>
            <a:prstGeom prst="rect">
              <a:avLst/>
            </a:prstGeom>
            <a:solidFill>
              <a:srgbClr val="FFC000"/>
            </a:solidFill>
            <a:ln w="28575" cmpd="dbl">
              <a:solidFill>
                <a:schemeClr val="tx1"/>
              </a:solidFill>
            </a:ln>
          </p:spPr>
          <p:txBody>
            <a:bodyPr wrap="square" lIns="36000" tIns="36000" rIns="36000" bIns="36000" rtlCol="0">
              <a:noAutofit/>
            </a:bodyPr>
            <a:lstStyle/>
            <a:p>
              <a:pPr>
                <a:lnSpc>
                  <a:spcPts val="1300"/>
                </a:lnSpc>
              </a:pP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大阪府の</a:t>
              </a:r>
              <a:r>
                <a:rPr lang="ja-JP" altLang="en-US" sz="900" b="1" dirty="0" smtClean="0">
                  <a:latin typeface="Meiryo UI" panose="020B0604030504040204" pitchFamily="50" charset="-128"/>
                  <a:ea typeface="Meiryo UI" panose="020B0604030504040204" pitchFamily="50" charset="-128"/>
                </a:rPr>
                <a:t>整理（考え方）</a:t>
              </a:r>
              <a:r>
                <a:rPr lang="en-US" altLang="ja-JP" sz="900" b="1" dirty="0" smtClean="0">
                  <a:latin typeface="Meiryo UI" panose="020B0604030504040204" pitchFamily="50" charset="-128"/>
                  <a:ea typeface="Meiryo UI" panose="020B0604030504040204" pitchFamily="50" charset="-128"/>
                </a:rPr>
                <a:t>】</a:t>
              </a:r>
              <a:endParaRPr lang="en-US" altLang="ja-JP" sz="1100" b="1" dirty="0">
                <a:latin typeface="Meiryo UI" panose="020B0604030504040204" pitchFamily="50" charset="-128"/>
                <a:ea typeface="Meiryo UI" panose="020B0604030504040204" pitchFamily="50" charset="-128"/>
              </a:endParaRPr>
            </a:p>
            <a:p>
              <a:pPr>
                <a:lnSpc>
                  <a:spcPts val="1300"/>
                </a:lnSpc>
                <a:spcBef>
                  <a:spcPts val="300"/>
                </a:spcBef>
              </a:pPr>
              <a:r>
                <a:rPr lang="ja-JP" altLang="en-US" sz="900" dirty="0">
                  <a:latin typeface="Meiryo UI" panose="020B0604030504040204" pitchFamily="50" charset="-128"/>
                  <a:ea typeface="Meiryo UI" panose="020B0604030504040204" pitchFamily="50" charset="-128"/>
                </a:rPr>
                <a:t>〇大阪では、今後、万博をはじめとした国際イベントや入管法改正などの動向により、来阪する外国人が</a:t>
              </a:r>
              <a:endParaRPr lang="en-US" altLang="ja-JP" sz="900" dirty="0">
                <a:latin typeface="Meiryo UI" panose="020B0604030504040204" pitchFamily="50" charset="-128"/>
                <a:ea typeface="Meiryo UI" panose="020B0604030504040204" pitchFamily="50" charset="-128"/>
              </a:endParaRPr>
            </a:p>
            <a:p>
              <a:pPr>
                <a:lnSpc>
                  <a:spcPts val="1300"/>
                </a:lnSpc>
              </a:pPr>
              <a:r>
                <a:rPr lang="ja-JP" altLang="en-US" sz="900" dirty="0">
                  <a:latin typeface="Meiryo UI" panose="020B0604030504040204" pitchFamily="50" charset="-128"/>
                  <a:ea typeface="Meiryo UI" panose="020B0604030504040204" pitchFamily="50" charset="-128"/>
                </a:rPr>
                <a:t>　 一層増加することが見込まれる。</a:t>
              </a:r>
              <a:endParaRPr lang="en-US" altLang="ja-JP" sz="900" dirty="0">
                <a:latin typeface="Meiryo UI" panose="020B0604030504040204" pitchFamily="50" charset="-128"/>
                <a:ea typeface="Meiryo UI" panose="020B0604030504040204" pitchFamily="50" charset="-128"/>
              </a:endParaRPr>
            </a:p>
            <a:p>
              <a:pPr>
                <a:lnSpc>
                  <a:spcPts val="1300"/>
                </a:lnSpc>
                <a:spcBef>
                  <a:spcPts val="300"/>
                </a:spcBef>
              </a:pPr>
              <a:r>
                <a:rPr lang="ja-JP" altLang="en-US" sz="1050" dirty="0">
                  <a:latin typeface="Meiryo UI" panose="020B0604030504040204" pitchFamily="50" charset="-128"/>
                  <a:ea typeface="Meiryo UI" panose="020B0604030504040204" pitchFamily="50" charset="-128"/>
                </a:rPr>
                <a:t>    </a:t>
              </a:r>
              <a:r>
                <a:rPr lang="en-US" altLang="ja-JP" sz="850" dirty="0">
                  <a:latin typeface="Meiryo UI" panose="020B0604030504040204" pitchFamily="50" charset="-128"/>
                  <a:ea typeface="Meiryo UI" panose="020B0604030504040204" pitchFamily="50" charset="-128"/>
                </a:rPr>
                <a:t>【</a:t>
              </a:r>
              <a:r>
                <a:rPr lang="ja-JP" altLang="en-US" sz="850" dirty="0">
                  <a:latin typeface="Meiryo UI" panose="020B0604030504040204" pitchFamily="50" charset="-128"/>
                  <a:ea typeface="Meiryo UI" panose="020B0604030504040204" pitchFamily="50" charset="-128"/>
                </a:rPr>
                <a:t>来阪外国人</a:t>
              </a:r>
              <a:r>
                <a:rPr lang="ja-JP" altLang="en-US" sz="850" dirty="0" smtClean="0">
                  <a:latin typeface="Meiryo UI" panose="020B0604030504040204" pitchFamily="50" charset="-128"/>
                  <a:ea typeface="Meiryo UI" panose="020B0604030504040204" pitchFamily="50" charset="-128"/>
                </a:rPr>
                <a:t>旅行者数</a:t>
              </a:r>
              <a:r>
                <a:rPr lang="en-US" altLang="ja-JP" sz="850" dirty="0" smtClean="0">
                  <a:latin typeface="Meiryo UI" panose="020B0604030504040204" pitchFamily="50" charset="-128"/>
                  <a:ea typeface="Meiryo UI" panose="020B0604030504040204" pitchFamily="50" charset="-128"/>
                </a:rPr>
                <a:t>】</a:t>
              </a:r>
              <a:r>
                <a:rPr lang="en-US" altLang="ja-JP" sz="850" b="1" dirty="0" smtClean="0">
                  <a:latin typeface="Meiryo UI" panose="020B0604030504040204" pitchFamily="50" charset="-128"/>
                  <a:ea typeface="Meiryo UI" panose="020B0604030504040204" pitchFamily="50" charset="-128"/>
                </a:rPr>
                <a:t>    </a:t>
              </a:r>
              <a:r>
                <a:rPr lang="en-US" altLang="ja-JP" sz="850" b="1" dirty="0">
                  <a:latin typeface="Meiryo UI" panose="020B0604030504040204" pitchFamily="50" charset="-128"/>
                  <a:ea typeface="Meiryo UI" panose="020B0604030504040204" pitchFamily="50" charset="-128"/>
                </a:rPr>
                <a:t>2014</a:t>
              </a:r>
              <a:r>
                <a:rPr lang="ja-JP" altLang="en-US" sz="850" b="1" dirty="0">
                  <a:latin typeface="Meiryo UI" panose="020B0604030504040204" pitchFamily="50" charset="-128"/>
                  <a:ea typeface="Meiryo UI" panose="020B0604030504040204" pitchFamily="50" charset="-128"/>
                </a:rPr>
                <a:t>年　</a:t>
              </a:r>
              <a:r>
                <a:rPr lang="en-US" altLang="ja-JP" sz="850" b="1" dirty="0">
                  <a:latin typeface="Meiryo UI" panose="020B0604030504040204" pitchFamily="50" charset="-128"/>
                  <a:ea typeface="Meiryo UI" panose="020B0604030504040204" pitchFamily="50" charset="-128"/>
                </a:rPr>
                <a:t>376</a:t>
              </a:r>
              <a:r>
                <a:rPr lang="ja-JP" altLang="en-US" sz="850" b="1" dirty="0">
                  <a:latin typeface="Meiryo UI" panose="020B0604030504040204" pitchFamily="50" charset="-128"/>
                  <a:ea typeface="Meiryo UI" panose="020B0604030504040204" pitchFamily="50" charset="-128"/>
                </a:rPr>
                <a:t>万人　⇒　</a:t>
              </a:r>
              <a:r>
                <a:rPr lang="en-US" altLang="ja-JP" sz="850" b="1" dirty="0">
                  <a:latin typeface="Meiryo UI" panose="020B0604030504040204" pitchFamily="50" charset="-128"/>
                  <a:ea typeface="Meiryo UI" panose="020B0604030504040204" pitchFamily="50" charset="-128"/>
                </a:rPr>
                <a:t>2018</a:t>
              </a:r>
              <a:r>
                <a:rPr lang="ja-JP" altLang="en-US" sz="850" b="1" dirty="0">
                  <a:latin typeface="Meiryo UI" panose="020B0604030504040204" pitchFamily="50" charset="-128"/>
                  <a:ea typeface="Meiryo UI" panose="020B0604030504040204" pitchFamily="50" charset="-128"/>
                </a:rPr>
                <a:t>年　</a:t>
              </a:r>
              <a:r>
                <a:rPr lang="en-US" altLang="ja-JP" sz="850" b="1" dirty="0">
                  <a:latin typeface="Meiryo UI" panose="020B0604030504040204" pitchFamily="50" charset="-128"/>
                  <a:ea typeface="Meiryo UI" panose="020B0604030504040204" pitchFamily="50" charset="-128"/>
                </a:rPr>
                <a:t>1142</a:t>
              </a:r>
              <a:r>
                <a:rPr lang="ja-JP" altLang="en-US" sz="850" b="1" dirty="0">
                  <a:latin typeface="Meiryo UI" panose="020B0604030504040204" pitchFamily="50" charset="-128"/>
                  <a:ea typeface="Meiryo UI" panose="020B0604030504040204" pitchFamily="50" charset="-128"/>
                </a:rPr>
                <a:t>万人（速報値）</a:t>
              </a:r>
              <a:endParaRPr lang="en-US" altLang="ja-JP" sz="850" b="1" dirty="0">
                <a:latin typeface="Meiryo UI" panose="020B0604030504040204" pitchFamily="50" charset="-128"/>
                <a:ea typeface="Meiryo UI" panose="020B0604030504040204" pitchFamily="50" charset="-128"/>
              </a:endParaRPr>
            </a:p>
            <a:p>
              <a:pPr>
                <a:lnSpc>
                  <a:spcPts val="1300"/>
                </a:lnSpc>
                <a:spcBef>
                  <a:spcPts val="600"/>
                </a:spcBef>
              </a:pPr>
              <a:r>
                <a:rPr lang="ja-JP" altLang="en-US" sz="900" dirty="0">
                  <a:latin typeface="Meiryo UI" panose="020B0604030504040204" pitchFamily="50" charset="-128"/>
                  <a:ea typeface="Meiryo UI" panose="020B0604030504040204" pitchFamily="50" charset="-128"/>
                </a:rPr>
                <a:t>〇一方、ヘイトスピーチ解消法施行後、全国的に見れば減少傾向にはあるものの、依然として、特定の</a:t>
              </a:r>
              <a:endParaRPr lang="en-US" altLang="ja-JP" sz="900" dirty="0">
                <a:latin typeface="Meiryo UI" panose="020B0604030504040204" pitchFamily="50" charset="-128"/>
                <a:ea typeface="Meiryo UI" panose="020B0604030504040204" pitchFamily="50" charset="-128"/>
              </a:endParaRPr>
            </a:p>
            <a:p>
              <a:pPr>
                <a:lnSpc>
                  <a:spcPts val="1300"/>
                </a:lnSpc>
              </a:pPr>
              <a:r>
                <a:rPr lang="ja-JP" altLang="en-US" sz="900" dirty="0">
                  <a:latin typeface="Meiryo UI" panose="020B0604030504040204" pitchFamily="50" charset="-128"/>
                  <a:ea typeface="Meiryo UI" panose="020B0604030504040204" pitchFamily="50" charset="-128"/>
                </a:rPr>
                <a:t>　 外国人等を排斥する不当な差別的言動等が見受けられ、特に、インターネットを利用した悪質な事象 </a:t>
              </a:r>
              <a:endParaRPr lang="en-US" altLang="ja-JP" sz="900" dirty="0">
                <a:latin typeface="Meiryo UI" panose="020B0604030504040204" pitchFamily="50" charset="-128"/>
                <a:ea typeface="Meiryo UI" panose="020B0604030504040204" pitchFamily="50" charset="-128"/>
              </a:endParaRPr>
            </a:p>
            <a:p>
              <a:pPr>
                <a:lnSpc>
                  <a:spcPts val="1300"/>
                </a:lnSpc>
              </a:pPr>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が発生している。</a:t>
              </a:r>
              <a:endParaRPr lang="en-US" altLang="ja-JP" sz="900" dirty="0">
                <a:latin typeface="Meiryo UI" panose="020B0604030504040204" pitchFamily="50" charset="-128"/>
                <a:ea typeface="Meiryo UI" panose="020B0604030504040204" pitchFamily="50" charset="-128"/>
              </a:endParaRPr>
            </a:p>
            <a:p>
              <a:pPr>
                <a:lnSpc>
                  <a:spcPts val="1300"/>
                </a:lnSpc>
                <a:spcBef>
                  <a:spcPts val="300"/>
                </a:spcBef>
              </a:pPr>
              <a:r>
                <a:rPr lang="ja-JP" altLang="en-US" sz="1050" dirty="0">
                  <a:latin typeface="Meiryo UI" panose="020B0604030504040204" pitchFamily="50" charset="-128"/>
                  <a:ea typeface="Meiryo UI" panose="020B0604030504040204" pitchFamily="50" charset="-128"/>
                </a:rPr>
                <a:t>　  </a:t>
              </a:r>
              <a:r>
                <a:rPr lang="en-US" altLang="ja-JP" sz="850" dirty="0">
                  <a:latin typeface="Meiryo UI" panose="020B0604030504040204" pitchFamily="50" charset="-128"/>
                  <a:ea typeface="Meiryo UI" panose="020B0604030504040204" pitchFamily="50" charset="-128"/>
                </a:rPr>
                <a:t>【</a:t>
              </a:r>
              <a:r>
                <a:rPr lang="ja-JP" altLang="en-US" sz="850" dirty="0">
                  <a:latin typeface="Meiryo UI" panose="020B0604030504040204" pitchFamily="50" charset="-128"/>
                  <a:ea typeface="Meiryo UI" panose="020B0604030504040204" pitchFamily="50" charset="-128"/>
                </a:rPr>
                <a:t>右派系市民グループの全国デモ数</a:t>
              </a:r>
              <a:r>
                <a:rPr lang="en-US" altLang="ja-JP" sz="850" dirty="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（ヘイトスピーチ</a:t>
              </a:r>
              <a:r>
                <a:rPr lang="ja-JP" altLang="en-US" sz="800" dirty="0">
                  <a:latin typeface="Meiryo UI" panose="020B0604030504040204" pitchFamily="50" charset="-128"/>
                  <a:ea typeface="Meiryo UI" panose="020B0604030504040204" pitchFamily="50" charset="-128"/>
                </a:rPr>
                <a:t>と認定されたデモ件数ではない）</a:t>
              </a:r>
              <a:endParaRPr lang="ja-JP" altLang="en-US" sz="850" dirty="0">
                <a:latin typeface="Meiryo UI" panose="020B0604030504040204" pitchFamily="50" charset="-128"/>
                <a:ea typeface="Meiryo UI" panose="020B0604030504040204" pitchFamily="50" charset="-128"/>
              </a:endParaRPr>
            </a:p>
            <a:p>
              <a:pPr>
                <a:lnSpc>
                  <a:spcPts val="1300"/>
                </a:lnSpc>
              </a:pPr>
              <a:r>
                <a:rPr lang="ja-JP" altLang="en-US" sz="850" dirty="0">
                  <a:latin typeface="Meiryo UI" panose="020B0604030504040204" pitchFamily="50" charset="-128"/>
                  <a:ea typeface="Meiryo UI" panose="020B0604030504040204" pitchFamily="50" charset="-128"/>
                </a:rPr>
                <a:t>　　　　　  </a:t>
              </a:r>
              <a:r>
                <a:rPr lang="en-US" altLang="zh-TW" sz="850" b="1" dirty="0">
                  <a:latin typeface="Meiryo UI" panose="020B0604030504040204" pitchFamily="50" charset="-128"/>
                  <a:ea typeface="Meiryo UI" panose="020B0604030504040204" pitchFamily="50" charset="-128"/>
                </a:rPr>
                <a:t>2015</a:t>
              </a:r>
              <a:r>
                <a:rPr lang="zh-TW" altLang="en-US" sz="850" b="1" dirty="0">
                  <a:latin typeface="Meiryo UI" panose="020B0604030504040204" pitchFamily="50" charset="-128"/>
                  <a:ea typeface="Meiryo UI" panose="020B0604030504040204" pitchFamily="50" charset="-128"/>
                </a:rPr>
                <a:t>年　約 </a:t>
              </a:r>
              <a:r>
                <a:rPr lang="en-US" altLang="zh-TW" sz="850" b="1" dirty="0">
                  <a:latin typeface="Meiryo UI" panose="020B0604030504040204" pitchFamily="50" charset="-128"/>
                  <a:ea typeface="Meiryo UI" panose="020B0604030504040204" pitchFamily="50" charset="-128"/>
                </a:rPr>
                <a:t>70</a:t>
              </a:r>
              <a:r>
                <a:rPr lang="zh-TW" altLang="en-US" sz="850" b="1" dirty="0">
                  <a:latin typeface="Meiryo UI" panose="020B0604030504040204" pitchFamily="50" charset="-128"/>
                  <a:ea typeface="Meiryo UI" panose="020B0604030504040204" pitchFamily="50" charset="-128"/>
                </a:rPr>
                <a:t>件</a:t>
              </a:r>
              <a:r>
                <a:rPr lang="zh-TW" altLang="en-US" sz="850" dirty="0">
                  <a:latin typeface="Meiryo UI" panose="020B0604030504040204" pitchFamily="50" charset="-128"/>
                  <a:ea typeface="Meiryo UI" panose="020B0604030504040204" pitchFamily="50" charset="-128"/>
                </a:rPr>
                <a:t>　⇒　</a:t>
              </a:r>
              <a:r>
                <a:rPr lang="en-US" altLang="zh-TW" sz="850" b="1" dirty="0">
                  <a:latin typeface="Meiryo UI" panose="020B0604030504040204" pitchFamily="50" charset="-128"/>
                  <a:ea typeface="Meiryo UI" panose="020B0604030504040204" pitchFamily="50" charset="-128"/>
                </a:rPr>
                <a:t>2018</a:t>
              </a:r>
              <a:r>
                <a:rPr lang="zh-TW" altLang="en-US" sz="850" b="1" dirty="0">
                  <a:latin typeface="Meiryo UI" panose="020B0604030504040204" pitchFamily="50" charset="-128"/>
                  <a:ea typeface="Meiryo UI" panose="020B0604030504040204" pitchFamily="50" charset="-128"/>
                </a:rPr>
                <a:t>年　約 </a:t>
              </a:r>
              <a:r>
                <a:rPr lang="en-US" altLang="zh-TW" sz="850" b="1" dirty="0">
                  <a:latin typeface="Meiryo UI" panose="020B0604030504040204" pitchFamily="50" charset="-128"/>
                  <a:ea typeface="Meiryo UI" panose="020B0604030504040204" pitchFamily="50" charset="-128"/>
                </a:rPr>
                <a:t>30</a:t>
              </a:r>
              <a:r>
                <a:rPr lang="zh-TW" altLang="en-US" sz="850" b="1" dirty="0">
                  <a:latin typeface="Meiryo UI" panose="020B0604030504040204" pitchFamily="50" charset="-128"/>
                  <a:ea typeface="Meiryo UI" panose="020B0604030504040204" pitchFamily="50" charset="-128"/>
                </a:rPr>
                <a:t>件</a:t>
              </a:r>
              <a:r>
                <a:rPr lang="ja-JP" altLang="en-US" sz="850" b="1" dirty="0">
                  <a:latin typeface="Meiryo UI" panose="020B0604030504040204" pitchFamily="50" charset="-128"/>
                  <a:ea typeface="Meiryo UI" panose="020B0604030504040204" pitchFamily="50" charset="-128"/>
                </a:rPr>
                <a:t>　　</a:t>
              </a:r>
              <a:r>
                <a:rPr lang="ja-JP" altLang="en-US" sz="850" dirty="0">
                  <a:latin typeface="Meiryo UI" panose="020B0604030504040204" pitchFamily="50" charset="-128"/>
                  <a:ea typeface="Meiryo UI" panose="020B0604030504040204" pitchFamily="50" charset="-128"/>
                </a:rPr>
                <a:t>出典：警察庁警備局「治安の回顧と展望」 </a:t>
              </a:r>
              <a:endParaRPr lang="en-US" altLang="ja-JP" sz="850" dirty="0">
                <a:latin typeface="Meiryo UI" panose="020B0604030504040204" pitchFamily="50" charset="-128"/>
                <a:ea typeface="Meiryo UI" panose="020B0604030504040204" pitchFamily="50" charset="-128"/>
              </a:endParaRPr>
            </a:p>
            <a:p>
              <a:pPr>
                <a:lnSpc>
                  <a:spcPts val="1300"/>
                </a:lnSpc>
                <a:spcBef>
                  <a:spcPts val="600"/>
                </a:spcBef>
              </a:pPr>
              <a:r>
                <a:rPr lang="ja-JP" altLang="en-US" sz="850" dirty="0">
                  <a:latin typeface="Meiryo UI" panose="020B0604030504040204" pitchFamily="50" charset="-128"/>
                  <a:ea typeface="Meiryo UI" panose="020B0604030504040204" pitchFamily="50" charset="-128"/>
                </a:rPr>
                <a:t>　　 </a:t>
              </a:r>
              <a:r>
                <a:rPr lang="en-US" altLang="ja-JP" sz="850" dirty="0">
                  <a:latin typeface="Meiryo UI" panose="020B0604030504040204" pitchFamily="50" charset="-128"/>
                  <a:ea typeface="Meiryo UI" panose="020B0604030504040204" pitchFamily="50" charset="-128"/>
                </a:rPr>
                <a:t>【</a:t>
              </a:r>
              <a:r>
                <a:rPr lang="ja-JP" altLang="en-US" sz="850" dirty="0">
                  <a:latin typeface="Meiryo UI" panose="020B0604030504040204" pitchFamily="50" charset="-128"/>
                  <a:ea typeface="Meiryo UI" panose="020B0604030504040204" pitchFamily="50" charset="-128"/>
                </a:rPr>
                <a:t>インターネットによる人権侵犯事件の受理件数</a:t>
              </a:r>
              <a:r>
                <a:rPr lang="en-US" altLang="ja-JP" sz="85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ヘイトスピーチ以外の事件も含む全ての人権</a:t>
              </a:r>
              <a:r>
                <a:rPr lang="ja-JP" altLang="en-US" sz="800" dirty="0">
                  <a:latin typeface="Meiryo UI" panose="020B0604030504040204" pitchFamily="50" charset="-128"/>
                  <a:ea typeface="Meiryo UI" panose="020B0604030504040204" pitchFamily="50" charset="-128"/>
                </a:rPr>
                <a:t>侵犯の件数）　</a:t>
              </a:r>
              <a:endParaRPr lang="en-US" altLang="ja-JP" sz="850" dirty="0">
                <a:latin typeface="Meiryo UI" panose="020B0604030504040204" pitchFamily="50" charset="-128"/>
                <a:ea typeface="Meiryo UI" panose="020B0604030504040204" pitchFamily="50" charset="-128"/>
              </a:endParaRPr>
            </a:p>
            <a:p>
              <a:pPr>
                <a:lnSpc>
                  <a:spcPts val="1300"/>
                </a:lnSpc>
              </a:pPr>
              <a:r>
                <a:rPr lang="ja-JP" altLang="en-US" sz="850" b="1" dirty="0">
                  <a:latin typeface="Meiryo UI" panose="020B0604030504040204" pitchFamily="50" charset="-128"/>
                  <a:ea typeface="Meiryo UI" panose="020B0604030504040204" pitchFamily="50" charset="-128"/>
                </a:rPr>
                <a:t> 　　　     </a:t>
              </a:r>
              <a:r>
                <a:rPr lang="en-US" altLang="ja-JP" sz="850" b="1" dirty="0">
                  <a:latin typeface="Meiryo UI" panose="020B0604030504040204" pitchFamily="50" charset="-128"/>
                  <a:ea typeface="Meiryo UI" panose="020B0604030504040204" pitchFamily="50" charset="-128"/>
                </a:rPr>
                <a:t>2013</a:t>
              </a:r>
              <a:r>
                <a:rPr lang="ja-JP" altLang="en-US" sz="850" b="1" dirty="0">
                  <a:latin typeface="Meiryo UI" panose="020B0604030504040204" pitchFamily="50" charset="-128"/>
                  <a:ea typeface="Meiryo UI" panose="020B0604030504040204" pitchFamily="50" charset="-128"/>
                </a:rPr>
                <a:t>年　　</a:t>
              </a:r>
              <a:r>
                <a:rPr lang="en-US" altLang="ja-JP" sz="850" b="1" dirty="0">
                  <a:latin typeface="Meiryo UI" panose="020B0604030504040204" pitchFamily="50" charset="-128"/>
                  <a:ea typeface="Meiryo UI" panose="020B0604030504040204" pitchFamily="50" charset="-128"/>
                </a:rPr>
                <a:t>946</a:t>
              </a:r>
              <a:r>
                <a:rPr lang="ja-JP" altLang="en-US" sz="850" b="1" dirty="0">
                  <a:latin typeface="Meiryo UI" panose="020B0604030504040204" pitchFamily="50" charset="-128"/>
                  <a:ea typeface="Meiryo UI" panose="020B0604030504040204" pitchFamily="50" charset="-128"/>
                </a:rPr>
                <a:t>件　⇒　</a:t>
              </a:r>
              <a:r>
                <a:rPr lang="en-US" altLang="ja-JP" sz="850" b="1" dirty="0">
                  <a:latin typeface="Meiryo UI" panose="020B0604030504040204" pitchFamily="50" charset="-128"/>
                  <a:ea typeface="Meiryo UI" panose="020B0604030504040204" pitchFamily="50" charset="-128"/>
                </a:rPr>
                <a:t>2017</a:t>
              </a:r>
              <a:r>
                <a:rPr lang="ja-JP" altLang="en-US" sz="850" b="1" dirty="0">
                  <a:latin typeface="Meiryo UI" panose="020B0604030504040204" pitchFamily="50" charset="-128"/>
                  <a:ea typeface="Meiryo UI" panose="020B0604030504040204" pitchFamily="50" charset="-128"/>
                </a:rPr>
                <a:t>年　</a:t>
              </a:r>
              <a:r>
                <a:rPr lang="en-US" altLang="ja-JP" sz="850" b="1" dirty="0">
                  <a:latin typeface="Meiryo UI" panose="020B0604030504040204" pitchFamily="50" charset="-128"/>
                  <a:ea typeface="Meiryo UI" panose="020B0604030504040204" pitchFamily="50" charset="-128"/>
                </a:rPr>
                <a:t>1998</a:t>
              </a:r>
              <a:r>
                <a:rPr lang="ja-JP" altLang="en-US" sz="850" b="1" dirty="0">
                  <a:latin typeface="Meiryo UI" panose="020B0604030504040204" pitchFamily="50" charset="-128"/>
                  <a:ea typeface="Meiryo UI" panose="020B0604030504040204" pitchFamily="50" charset="-128"/>
                </a:rPr>
                <a:t>件    </a:t>
              </a:r>
              <a:r>
                <a:rPr lang="ja-JP" altLang="en-US" sz="850" dirty="0">
                  <a:latin typeface="Meiryo UI" panose="020B0604030504040204" pitchFamily="50" charset="-128"/>
                  <a:ea typeface="Meiryo UI" panose="020B0604030504040204" pitchFamily="50" charset="-128"/>
                </a:rPr>
                <a:t>出典：法務省人権侵犯事件統計</a:t>
              </a:r>
              <a:endParaRPr lang="en-US" altLang="ja-JP" sz="850" dirty="0">
                <a:latin typeface="Meiryo UI" panose="020B0604030504040204" pitchFamily="50" charset="-128"/>
                <a:ea typeface="Meiryo UI" panose="020B0604030504040204" pitchFamily="50" charset="-128"/>
              </a:endParaRPr>
            </a:p>
            <a:p>
              <a:pPr>
                <a:lnSpc>
                  <a:spcPts val="1300"/>
                </a:lnSpc>
                <a:spcBef>
                  <a:spcPts val="600"/>
                </a:spcBef>
              </a:pPr>
              <a:r>
                <a:rPr lang="ja-JP" altLang="en-US" sz="900" dirty="0">
                  <a:latin typeface="Meiryo UI" panose="020B0604030504040204" pitchFamily="50" charset="-128"/>
                  <a:ea typeface="Meiryo UI" panose="020B0604030504040204" pitchFamily="50" charset="-128"/>
                </a:rPr>
                <a:t>〇このような状況を鑑み、国際都市大阪としてふさわしい環境を整えるという未来志向的な理念を基本に、</a:t>
              </a:r>
              <a:endParaRPr lang="en-US" altLang="ja-JP" sz="900" dirty="0">
                <a:latin typeface="Meiryo UI" panose="020B0604030504040204" pitchFamily="50" charset="-128"/>
                <a:ea typeface="Meiryo UI" panose="020B0604030504040204" pitchFamily="50" charset="-128"/>
              </a:endParaRPr>
            </a:p>
            <a:p>
              <a:pPr>
                <a:lnSpc>
                  <a:spcPts val="1300"/>
                </a:lnSpc>
              </a:pPr>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ヘイトスピーチを禁止する条例を制定する。</a:t>
              </a:r>
            </a:p>
            <a:p>
              <a:pPr marL="268288" indent="-268288">
                <a:lnSpc>
                  <a:spcPts val="1300"/>
                </a:lnSpc>
                <a:spcBef>
                  <a:spcPts val="300"/>
                </a:spcBef>
              </a:pPr>
              <a:r>
                <a:rPr lang="ja-JP" altLang="en-US" sz="900" dirty="0">
                  <a:latin typeface="Meiryo UI" panose="020B0604030504040204" pitchFamily="50" charset="-128"/>
                  <a:ea typeface="Meiryo UI" panose="020B0604030504040204" pitchFamily="50" charset="-128"/>
                </a:rPr>
                <a:t>　　・人種又は民族の区別なく、誰もが安心して暮らせる、人権が尊重される社会の実現に資するため、</a:t>
              </a:r>
              <a:endParaRPr lang="en-US" altLang="ja-JP" sz="900" dirty="0">
                <a:latin typeface="Meiryo UI" panose="020B0604030504040204" pitchFamily="50" charset="-128"/>
                <a:ea typeface="Meiryo UI" panose="020B0604030504040204" pitchFamily="50" charset="-128"/>
              </a:endParaRPr>
            </a:p>
            <a:p>
              <a:pPr marL="268288" indent="-268288">
                <a:lnSpc>
                  <a:spcPts val="1300"/>
                </a:lnSpc>
              </a:pPr>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ヘイトスピーチは許されないものであることを宣言する</a:t>
              </a:r>
              <a:endParaRPr lang="en-US" altLang="ja-JP" sz="900" dirty="0">
                <a:latin typeface="Meiryo UI" panose="020B0604030504040204" pitchFamily="50" charset="-128"/>
                <a:ea typeface="Meiryo UI" panose="020B0604030504040204" pitchFamily="50" charset="-128"/>
              </a:endParaRPr>
            </a:p>
            <a:p>
              <a:pPr marL="268288" indent="-268288">
                <a:lnSpc>
                  <a:spcPts val="1300"/>
                </a:lnSpc>
                <a:spcBef>
                  <a:spcPts val="300"/>
                </a:spcBef>
              </a:pPr>
              <a:r>
                <a:rPr lang="ja-JP" altLang="en-US" sz="900" dirty="0">
                  <a:latin typeface="Meiryo UI" panose="020B0604030504040204" pitchFamily="50" charset="-128"/>
                  <a:ea typeface="Meiryo UI" panose="020B0604030504040204" pitchFamily="50" charset="-128"/>
                </a:rPr>
                <a:t>　　・さらなる府民への啓発等を通じて、府民への周知、理解及びその取組への協力を得つつ、不当な</a:t>
              </a:r>
              <a:endParaRPr lang="en-US" altLang="ja-JP" sz="900" dirty="0">
                <a:latin typeface="Meiryo UI" panose="020B0604030504040204" pitchFamily="50" charset="-128"/>
                <a:ea typeface="Meiryo UI" panose="020B0604030504040204" pitchFamily="50" charset="-128"/>
              </a:endParaRPr>
            </a:p>
            <a:p>
              <a:pPr marL="268288" indent="-268288">
                <a:lnSpc>
                  <a:spcPts val="1300"/>
                </a:lnSpc>
              </a:pPr>
              <a:r>
                <a:rPr lang="ja-JP" altLang="en-US" sz="900" dirty="0">
                  <a:latin typeface="Meiryo UI" panose="020B0604030504040204" pitchFamily="50" charset="-128"/>
                  <a:ea typeface="Meiryo UI" panose="020B0604030504040204" pitchFamily="50" charset="-128"/>
                </a:rPr>
                <a:t>　　　差別的言動（ヘイトスピーチ）の解消に向けた取組みを推進する。</a:t>
              </a:r>
            </a:p>
          </p:txBody>
        </p:sp>
      </p:grpSp>
      <p:sp>
        <p:nvSpPr>
          <p:cNvPr id="35" name="テキスト ボックス 34"/>
          <p:cNvSpPr txBox="1"/>
          <p:nvPr/>
        </p:nvSpPr>
        <p:spPr>
          <a:xfrm>
            <a:off x="5058335" y="385232"/>
            <a:ext cx="5040000" cy="1226865"/>
          </a:xfrm>
          <a:prstGeom prst="rect">
            <a:avLst/>
          </a:prstGeom>
          <a:solidFill>
            <a:srgbClr val="FFC000"/>
          </a:solidFill>
          <a:ln w="28575" cmpd="dbl">
            <a:solidFill>
              <a:schemeClr val="tx1"/>
            </a:solidFill>
          </a:ln>
        </p:spPr>
        <p:txBody>
          <a:bodyPr wrap="square" lIns="0" tIns="36000" rIns="0" bIns="36000" rtlCol="0" anchor="ctr">
            <a:spAutoFit/>
          </a:bodyPr>
          <a:lstStyle/>
          <a:p>
            <a:pPr>
              <a:lnSpc>
                <a:spcPts val="1200"/>
              </a:lnSpc>
            </a:pPr>
            <a:r>
              <a:rPr lang="en-US" altLang="ja-JP" sz="900" b="1" dirty="0">
                <a:latin typeface="Meiryo UI" panose="020B0604030504040204" pitchFamily="50" charset="-128"/>
                <a:ea typeface="Meiryo UI" panose="020B0604030504040204" pitchFamily="50" charset="-128"/>
              </a:rPr>
              <a:t> 【</a:t>
            </a:r>
            <a:r>
              <a:rPr lang="ja-JP" altLang="en-US" sz="900" b="1" dirty="0">
                <a:latin typeface="Meiryo UI" panose="020B0604030504040204" pitchFamily="50" charset="-128"/>
                <a:ea typeface="Meiryo UI" panose="020B0604030504040204" pitchFamily="50" charset="-128"/>
              </a:rPr>
              <a:t>大阪府の</a:t>
            </a:r>
            <a:r>
              <a:rPr lang="ja-JP" altLang="en-US" sz="900" b="1" dirty="0" smtClean="0">
                <a:latin typeface="Meiryo UI" panose="020B0604030504040204" pitchFamily="50" charset="-128"/>
                <a:ea typeface="Meiryo UI" panose="020B0604030504040204" pitchFamily="50" charset="-128"/>
              </a:rPr>
              <a:t>整理（考え方）</a:t>
            </a:r>
            <a:r>
              <a:rPr lang="en-US" altLang="ja-JP" sz="900" b="1" dirty="0" smtClean="0">
                <a:latin typeface="Meiryo UI" panose="020B0604030504040204" pitchFamily="50" charset="-128"/>
                <a:ea typeface="Meiryo UI" panose="020B0604030504040204" pitchFamily="50" charset="-128"/>
              </a:rPr>
              <a:t>】</a:t>
            </a:r>
            <a:endParaRPr lang="en-US" altLang="ja-JP" sz="900" b="1" dirty="0">
              <a:latin typeface="Meiryo UI" panose="020B0604030504040204" pitchFamily="50" charset="-128"/>
              <a:ea typeface="Meiryo UI" panose="020B0604030504040204" pitchFamily="50" charset="-128"/>
            </a:endParaRPr>
          </a:p>
          <a:p>
            <a:pPr>
              <a:lnSpc>
                <a:spcPts val="1200"/>
              </a:lnSpc>
              <a:spcBef>
                <a:spcPts val="300"/>
              </a:spcBef>
            </a:pPr>
            <a:r>
              <a:rPr lang="ja-JP" altLang="en-US" sz="900" dirty="0">
                <a:latin typeface="Meiryo UI" panose="020B0604030504040204" pitchFamily="50" charset="-128"/>
                <a:ea typeface="Meiryo UI" panose="020B0604030504040204" pitchFamily="50" charset="-128"/>
              </a:rPr>
              <a:t>　</a:t>
            </a:r>
            <a:r>
              <a:rPr lang="ja-JP" altLang="en-US" sz="850" dirty="0">
                <a:latin typeface="Meiryo UI" panose="020B0604030504040204" pitchFamily="50" charset="-128"/>
                <a:ea typeface="Meiryo UI" panose="020B0604030504040204" pitchFamily="50" charset="-128"/>
              </a:rPr>
              <a:t>大阪市の条例の定義を基本としつつ、法律の定義との整合性を図る。　</a:t>
            </a:r>
            <a:endParaRPr lang="en-US" altLang="ja-JP" sz="850" dirty="0">
              <a:latin typeface="Meiryo UI" panose="020B0604030504040204" pitchFamily="50" charset="-128"/>
              <a:ea typeface="Meiryo UI" panose="020B0604030504040204" pitchFamily="50" charset="-128"/>
            </a:endParaRPr>
          </a:p>
          <a:p>
            <a:pPr>
              <a:lnSpc>
                <a:spcPts val="1200"/>
              </a:lnSpc>
              <a:spcBef>
                <a:spcPts val="300"/>
              </a:spcBef>
            </a:pPr>
            <a:r>
              <a:rPr lang="ja-JP" altLang="en-US" sz="850" dirty="0">
                <a:latin typeface="Meiryo UI" panose="020B0604030504040204" pitchFamily="50" charset="-128"/>
                <a:ea typeface="Meiryo UI" panose="020B0604030504040204" pitchFamily="50" charset="-128"/>
              </a:rPr>
              <a:t>　〇人種若しくは民族に係る特定の属性を有する個人又は当該個人により構成される集団（特定人等）</a:t>
            </a:r>
            <a:endParaRPr lang="en-US" altLang="ja-JP" sz="850" dirty="0">
              <a:latin typeface="Meiryo UI" panose="020B0604030504040204" pitchFamily="50" charset="-128"/>
              <a:ea typeface="Meiryo UI" panose="020B0604030504040204" pitchFamily="50" charset="-128"/>
            </a:endParaRPr>
          </a:p>
          <a:p>
            <a:pPr>
              <a:lnSpc>
                <a:spcPts val="1200"/>
              </a:lnSpc>
            </a:pPr>
            <a:r>
              <a:rPr lang="ja-JP" altLang="en-US" sz="850" dirty="0">
                <a:latin typeface="Meiryo UI" panose="020B0604030504040204" pitchFamily="50" charset="-128"/>
                <a:ea typeface="Meiryo UI" panose="020B0604030504040204" pitchFamily="50" charset="-128"/>
              </a:rPr>
              <a:t>　〇憎悪若しくは差別の意識又は暴力をあおることを</a:t>
            </a:r>
            <a:r>
              <a:rPr lang="ja-JP" altLang="en-US" sz="850" dirty="0" smtClean="0">
                <a:latin typeface="Meiryo UI" panose="020B0604030504040204" pitchFamily="50" charset="-128"/>
                <a:ea typeface="Meiryo UI" panose="020B0604030504040204" pitchFamily="50" charset="-128"/>
              </a:rPr>
              <a:t>目的で</a:t>
            </a:r>
            <a:endParaRPr lang="en-US" altLang="ja-JP" sz="850" dirty="0">
              <a:latin typeface="Meiryo UI" panose="020B0604030504040204" pitchFamily="50" charset="-128"/>
              <a:ea typeface="Meiryo UI" panose="020B0604030504040204" pitchFamily="50" charset="-128"/>
            </a:endParaRPr>
          </a:p>
          <a:p>
            <a:pPr>
              <a:lnSpc>
                <a:spcPts val="1200"/>
              </a:lnSpc>
            </a:pPr>
            <a:r>
              <a:rPr lang="ja-JP" altLang="en-US" sz="850" dirty="0">
                <a:latin typeface="Meiryo UI" panose="020B0604030504040204" pitchFamily="50" charset="-128"/>
                <a:ea typeface="Meiryo UI" panose="020B0604030504040204" pitchFamily="50" charset="-128"/>
              </a:rPr>
              <a:t>　〇公然と</a:t>
            </a:r>
            <a:endParaRPr lang="en-US" altLang="ja-JP" sz="850" dirty="0">
              <a:latin typeface="Meiryo UI" panose="020B0604030504040204" pitchFamily="50" charset="-128"/>
              <a:ea typeface="Meiryo UI" panose="020B0604030504040204" pitchFamily="50" charset="-128"/>
            </a:endParaRPr>
          </a:p>
          <a:p>
            <a:pPr>
              <a:lnSpc>
                <a:spcPts val="1200"/>
              </a:lnSpc>
            </a:pPr>
            <a:r>
              <a:rPr lang="ja-JP" altLang="en-US" sz="850" dirty="0">
                <a:latin typeface="Meiryo UI" panose="020B0604030504040204" pitchFamily="50" charset="-128"/>
                <a:ea typeface="Meiryo UI" panose="020B0604030504040204" pitchFamily="50" charset="-128"/>
              </a:rPr>
              <a:t>　〇生命、身体、自由、名誉若しくは財産に危害を加える旨を告知し又は特定人等を著しく侮蔑</a:t>
            </a:r>
            <a:r>
              <a:rPr lang="ja-JP" altLang="en-US" sz="850" dirty="0" smtClean="0">
                <a:latin typeface="Meiryo UI" panose="020B0604030504040204" pitchFamily="50" charset="-128"/>
                <a:ea typeface="Meiryo UI" panose="020B0604030504040204" pitchFamily="50" charset="-128"/>
              </a:rPr>
              <a:t>するな</a:t>
            </a:r>
            <a:r>
              <a:rPr lang="ja-JP" altLang="en-US" sz="850" dirty="0">
                <a:latin typeface="Meiryo UI" panose="020B0604030504040204" pitchFamily="50" charset="-128"/>
                <a:ea typeface="Meiryo UI" panose="020B0604030504040204" pitchFamily="50" charset="-128"/>
              </a:rPr>
              <a:t>ど</a:t>
            </a:r>
            <a:endParaRPr lang="en-US" altLang="ja-JP" sz="850" dirty="0">
              <a:latin typeface="Meiryo UI" panose="020B0604030504040204" pitchFamily="50" charset="-128"/>
              <a:ea typeface="Meiryo UI" panose="020B0604030504040204" pitchFamily="50" charset="-128"/>
            </a:endParaRPr>
          </a:p>
          <a:p>
            <a:pPr>
              <a:lnSpc>
                <a:spcPts val="1200"/>
              </a:lnSpc>
            </a:pPr>
            <a:r>
              <a:rPr lang="ja-JP" altLang="en-US" sz="850" dirty="0">
                <a:latin typeface="Meiryo UI" panose="020B0604030504040204" pitchFamily="50" charset="-128"/>
                <a:ea typeface="Meiryo UI" panose="020B0604030504040204" pitchFamily="50" charset="-128"/>
              </a:rPr>
              <a:t>  〇特定人等であることを理由として、特定人等を社会から排除することを煽動する不当な差別的</a:t>
            </a:r>
            <a:r>
              <a:rPr lang="ja-JP" altLang="en-US" sz="850" dirty="0" smtClean="0">
                <a:latin typeface="Meiryo UI" panose="020B0604030504040204" pitchFamily="50" charset="-128"/>
                <a:ea typeface="Meiryo UI" panose="020B0604030504040204" pitchFamily="50" charset="-128"/>
              </a:rPr>
              <a:t>言動という</a:t>
            </a:r>
            <a:endParaRPr lang="ja-JP" altLang="en-US" sz="85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5058335" y="2869176"/>
            <a:ext cx="5040000" cy="1188393"/>
          </a:xfrm>
          <a:prstGeom prst="rect">
            <a:avLst/>
          </a:prstGeom>
          <a:noFill/>
          <a:ln w="6350" cmpd="dbl">
            <a:solidFill>
              <a:schemeClr val="tx1"/>
            </a:solidFill>
            <a:prstDash val="sysDot"/>
          </a:ln>
        </p:spPr>
        <p:txBody>
          <a:bodyPr wrap="square" lIns="0" tIns="36000" rIns="0" bIns="36000" rtlCol="0">
            <a:spAutoFit/>
          </a:bodyPr>
          <a:lstStyle/>
          <a:p>
            <a:pPr>
              <a:lnSpc>
                <a:spcPts val="1200"/>
              </a:lnSpc>
            </a:pPr>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法律の定義</a:t>
            </a:r>
            <a:r>
              <a:rPr lang="en-US" altLang="ja-JP" sz="900" dirty="0">
                <a:latin typeface="Meiryo UI" panose="020B0604030504040204" pitchFamily="50" charset="-128"/>
                <a:ea typeface="Meiryo UI" panose="020B0604030504040204" pitchFamily="50" charset="-128"/>
              </a:rPr>
              <a:t>】</a:t>
            </a:r>
          </a:p>
          <a:p>
            <a:pPr>
              <a:lnSpc>
                <a:spcPts val="1200"/>
              </a:lnSpc>
              <a:spcBef>
                <a:spcPts val="300"/>
              </a:spcBef>
            </a:pPr>
            <a:r>
              <a:rPr lang="ja-JP" altLang="en-US" sz="900" dirty="0">
                <a:latin typeface="Meiryo UI" panose="020B0604030504040204" pitchFamily="50" charset="-128"/>
                <a:ea typeface="Meiryo UI" panose="020B0604030504040204" pitchFamily="50" charset="-128"/>
              </a:rPr>
              <a:t> </a:t>
            </a:r>
            <a:r>
              <a:rPr lang="ja-JP" altLang="en-US" sz="850" dirty="0">
                <a:latin typeface="Meiryo UI" panose="020B0604030504040204" pitchFamily="50" charset="-128"/>
                <a:ea typeface="Meiryo UI" panose="020B0604030504040204" pitchFamily="50" charset="-128"/>
              </a:rPr>
              <a:t>・専ら本邦の域外にある国若しくは地域の出身である者又はその子孫であって適法に居住するもの（本邦外出身者）</a:t>
            </a:r>
            <a:endParaRPr lang="en-US" altLang="ja-JP" sz="850" dirty="0">
              <a:latin typeface="Meiryo UI" panose="020B0604030504040204" pitchFamily="50" charset="-128"/>
              <a:ea typeface="Meiryo UI" panose="020B0604030504040204" pitchFamily="50" charset="-128"/>
            </a:endParaRPr>
          </a:p>
          <a:p>
            <a:pPr>
              <a:lnSpc>
                <a:spcPts val="1200"/>
              </a:lnSpc>
            </a:pPr>
            <a:r>
              <a:rPr lang="ja-JP" altLang="en-US" sz="850" dirty="0">
                <a:latin typeface="Meiryo UI" panose="020B0604030504040204" pitchFamily="50" charset="-128"/>
                <a:ea typeface="Meiryo UI" panose="020B0604030504040204" pitchFamily="50" charset="-128"/>
              </a:rPr>
              <a:t> ・差別的意識を助長し又は誘発する</a:t>
            </a:r>
            <a:r>
              <a:rPr lang="ja-JP" altLang="en-US" sz="850" dirty="0" smtClean="0">
                <a:latin typeface="Meiryo UI" panose="020B0604030504040204" pitchFamily="50" charset="-128"/>
                <a:ea typeface="Meiryo UI" panose="020B0604030504040204" pitchFamily="50" charset="-128"/>
              </a:rPr>
              <a:t>目的で</a:t>
            </a:r>
            <a:endParaRPr lang="en-US" altLang="ja-JP" sz="850" dirty="0">
              <a:latin typeface="Meiryo UI" panose="020B0604030504040204" pitchFamily="50" charset="-128"/>
              <a:ea typeface="Meiryo UI" panose="020B0604030504040204" pitchFamily="50" charset="-128"/>
            </a:endParaRPr>
          </a:p>
          <a:p>
            <a:pPr>
              <a:lnSpc>
                <a:spcPts val="1200"/>
              </a:lnSpc>
            </a:pPr>
            <a:r>
              <a:rPr lang="ja-JP" altLang="en-US" sz="850" dirty="0">
                <a:latin typeface="Meiryo UI" panose="020B0604030504040204" pitchFamily="50" charset="-128"/>
                <a:ea typeface="Meiryo UI" panose="020B0604030504040204" pitchFamily="50" charset="-128"/>
              </a:rPr>
              <a:t> ・</a:t>
            </a:r>
            <a:r>
              <a:rPr lang="ja-JP" altLang="en-US" sz="850" b="1" u="sng" dirty="0">
                <a:latin typeface="Meiryo UI" panose="020B0604030504040204" pitchFamily="50" charset="-128"/>
                <a:ea typeface="Meiryo UI" panose="020B0604030504040204" pitchFamily="50" charset="-128"/>
              </a:rPr>
              <a:t>公然と</a:t>
            </a:r>
            <a:endParaRPr lang="en-US" altLang="ja-JP" sz="850" b="1" u="sng" dirty="0">
              <a:latin typeface="Meiryo UI" panose="020B0604030504040204" pitchFamily="50" charset="-128"/>
              <a:ea typeface="Meiryo UI" panose="020B0604030504040204" pitchFamily="50" charset="-128"/>
            </a:endParaRPr>
          </a:p>
          <a:p>
            <a:pPr>
              <a:lnSpc>
                <a:spcPts val="1200"/>
              </a:lnSpc>
            </a:pPr>
            <a:r>
              <a:rPr lang="ja-JP" altLang="en-US" sz="850" b="1" dirty="0">
                <a:latin typeface="Meiryo UI" panose="020B0604030504040204" pitchFamily="50" charset="-128"/>
                <a:ea typeface="Meiryo UI" panose="020B0604030504040204" pitchFamily="50" charset="-128"/>
              </a:rPr>
              <a:t> ・</a:t>
            </a:r>
            <a:r>
              <a:rPr lang="ja-JP" altLang="en-US" sz="850" b="1" u="sng" dirty="0">
                <a:latin typeface="Meiryo UI" panose="020B0604030504040204" pitchFamily="50" charset="-128"/>
                <a:ea typeface="Meiryo UI" panose="020B0604030504040204" pitchFamily="50" charset="-128"/>
              </a:rPr>
              <a:t>生命、身体、自由、名誉若しくは財産に危害を加える旨を告知し又は本邦外出身者を著しく侮蔑</a:t>
            </a:r>
            <a:r>
              <a:rPr lang="ja-JP" altLang="en-US" sz="850" b="1" u="sng" dirty="0" smtClean="0">
                <a:latin typeface="Meiryo UI" panose="020B0604030504040204" pitchFamily="50" charset="-128"/>
                <a:ea typeface="Meiryo UI" panose="020B0604030504040204" pitchFamily="50" charset="-128"/>
              </a:rPr>
              <a:t>するなど</a:t>
            </a:r>
            <a:endParaRPr lang="en-US" altLang="ja-JP" sz="850" b="1" u="sng" dirty="0">
              <a:latin typeface="Meiryo UI" panose="020B0604030504040204" pitchFamily="50" charset="-128"/>
              <a:ea typeface="Meiryo UI" panose="020B0604030504040204" pitchFamily="50" charset="-128"/>
            </a:endParaRPr>
          </a:p>
          <a:p>
            <a:pPr>
              <a:lnSpc>
                <a:spcPts val="1200"/>
              </a:lnSpc>
            </a:pPr>
            <a:r>
              <a:rPr lang="ja-JP" altLang="en-US" sz="850" dirty="0">
                <a:latin typeface="Meiryo UI" panose="020B0604030504040204" pitchFamily="50" charset="-128"/>
                <a:ea typeface="Meiryo UI" panose="020B0604030504040204" pitchFamily="50" charset="-128"/>
              </a:rPr>
              <a:t> ・本邦の域外にある国又は地域の出身であることを理由として、本邦外出身者を地域</a:t>
            </a:r>
            <a:r>
              <a:rPr lang="ja-JP" altLang="en-US" sz="850" b="1" u="sng" dirty="0">
                <a:latin typeface="Meiryo UI" panose="020B0604030504040204" pitchFamily="50" charset="-128"/>
                <a:ea typeface="Meiryo UI" panose="020B0604030504040204" pitchFamily="50" charset="-128"/>
              </a:rPr>
              <a:t>社会から排除することを</a:t>
            </a:r>
            <a:endParaRPr lang="en-US" altLang="ja-JP" sz="850" b="1" u="sng" dirty="0">
              <a:latin typeface="Meiryo UI" panose="020B0604030504040204" pitchFamily="50" charset="-128"/>
              <a:ea typeface="Meiryo UI" panose="020B0604030504040204" pitchFamily="50" charset="-128"/>
            </a:endParaRPr>
          </a:p>
          <a:p>
            <a:pPr>
              <a:lnSpc>
                <a:spcPts val="1200"/>
              </a:lnSpc>
            </a:pPr>
            <a:r>
              <a:rPr lang="en-US" altLang="ja-JP" sz="850" dirty="0">
                <a:latin typeface="Meiryo UI" panose="020B0604030504040204" pitchFamily="50" charset="-128"/>
                <a:ea typeface="Meiryo UI" panose="020B0604030504040204" pitchFamily="50" charset="-128"/>
              </a:rPr>
              <a:t>  </a:t>
            </a:r>
            <a:r>
              <a:rPr lang="en-US" altLang="ja-JP" sz="850" dirty="0" smtClean="0">
                <a:latin typeface="Meiryo UI" panose="020B0604030504040204" pitchFamily="50" charset="-128"/>
                <a:ea typeface="Meiryo UI" panose="020B0604030504040204" pitchFamily="50" charset="-128"/>
              </a:rPr>
              <a:t> </a:t>
            </a:r>
            <a:r>
              <a:rPr lang="ja-JP" altLang="en-US" sz="850" b="1" u="sng" dirty="0" smtClean="0">
                <a:latin typeface="Meiryo UI" panose="020B0604030504040204" pitchFamily="50" charset="-128"/>
                <a:ea typeface="Meiryo UI" panose="020B0604030504040204" pitchFamily="50" charset="-128"/>
              </a:rPr>
              <a:t>煽動</a:t>
            </a:r>
            <a:r>
              <a:rPr lang="ja-JP" altLang="en-US" sz="850" b="1" u="sng" dirty="0">
                <a:latin typeface="Meiryo UI" panose="020B0604030504040204" pitchFamily="50" charset="-128"/>
                <a:ea typeface="Meiryo UI" panose="020B0604030504040204" pitchFamily="50" charset="-128"/>
              </a:rPr>
              <a:t>する不当な差別的</a:t>
            </a:r>
            <a:r>
              <a:rPr lang="ja-JP" altLang="en-US" sz="850" b="1" u="sng" dirty="0" smtClean="0">
                <a:latin typeface="Meiryo UI" panose="020B0604030504040204" pitchFamily="50" charset="-128"/>
                <a:ea typeface="Meiryo UI" panose="020B0604030504040204" pitchFamily="50" charset="-128"/>
              </a:rPr>
              <a:t>言動という</a:t>
            </a:r>
            <a:endParaRPr lang="ja-JP" altLang="en-US" sz="850" b="1" u="sng"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5058335" y="1880928"/>
            <a:ext cx="5040000" cy="944737"/>
          </a:xfrm>
          <a:prstGeom prst="rect">
            <a:avLst/>
          </a:prstGeom>
          <a:noFill/>
          <a:ln w="6350" cmpd="dbl">
            <a:solidFill>
              <a:schemeClr val="tx1"/>
            </a:solidFill>
            <a:prstDash val="sysDot"/>
          </a:ln>
        </p:spPr>
        <p:txBody>
          <a:bodyPr wrap="square" lIns="0" tIns="36000" rIns="0" bIns="36000" rtlCol="0">
            <a:spAutoFit/>
          </a:bodyPr>
          <a:lstStyle/>
          <a:p>
            <a:pPr>
              <a:lnSpc>
                <a:spcPts val="1300"/>
              </a:lnSpc>
            </a:pPr>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大阪市条例の定義</a:t>
            </a:r>
            <a:r>
              <a:rPr lang="en-US" altLang="ja-JP" sz="900" dirty="0">
                <a:latin typeface="Meiryo UI" panose="020B0604030504040204" pitchFamily="50" charset="-128"/>
                <a:ea typeface="Meiryo UI" panose="020B0604030504040204" pitchFamily="50" charset="-128"/>
              </a:rPr>
              <a:t>】</a:t>
            </a:r>
          </a:p>
          <a:p>
            <a:pPr>
              <a:lnSpc>
                <a:spcPts val="1300"/>
              </a:lnSpc>
              <a:spcBef>
                <a:spcPts val="300"/>
              </a:spcBef>
            </a:pPr>
            <a:r>
              <a:rPr lang="ja-JP" altLang="en-US" sz="900" dirty="0">
                <a:latin typeface="Meiryo UI" panose="020B0604030504040204" pitchFamily="50" charset="-128"/>
                <a:ea typeface="Meiryo UI" panose="020B0604030504040204" pitchFamily="50" charset="-128"/>
              </a:rPr>
              <a:t> </a:t>
            </a:r>
            <a:r>
              <a:rPr lang="ja-JP" altLang="en-US" sz="850" dirty="0">
                <a:latin typeface="Meiryo UI" panose="020B0604030504040204" pitchFamily="50" charset="-128"/>
                <a:ea typeface="Meiryo UI" panose="020B0604030504040204" pitchFamily="50" charset="-128"/>
              </a:rPr>
              <a:t>・</a:t>
            </a:r>
            <a:r>
              <a:rPr lang="ja-JP" altLang="en-US" sz="850" b="1" u="sng" dirty="0">
                <a:latin typeface="Meiryo UI" panose="020B0604030504040204" pitchFamily="50" charset="-128"/>
                <a:ea typeface="Meiryo UI" panose="020B0604030504040204" pitchFamily="50" charset="-128"/>
              </a:rPr>
              <a:t>人種若しくは民族に係る特定の属性を有する個人又は当該個人により構成される集団（特定人等）</a:t>
            </a:r>
            <a:endParaRPr lang="en-US" altLang="ja-JP" sz="850" b="1" u="sng" dirty="0">
              <a:latin typeface="Meiryo UI" panose="020B0604030504040204" pitchFamily="50" charset="-128"/>
              <a:ea typeface="Meiryo UI" panose="020B0604030504040204" pitchFamily="50" charset="-128"/>
            </a:endParaRPr>
          </a:p>
          <a:p>
            <a:pPr>
              <a:lnSpc>
                <a:spcPts val="1300"/>
              </a:lnSpc>
            </a:pPr>
            <a:r>
              <a:rPr lang="ja-JP" altLang="en-US" sz="850" dirty="0">
                <a:latin typeface="Meiryo UI" panose="020B0604030504040204" pitchFamily="50" charset="-128"/>
                <a:ea typeface="Meiryo UI" panose="020B0604030504040204" pitchFamily="50" charset="-128"/>
              </a:rPr>
              <a:t> ・</a:t>
            </a:r>
            <a:r>
              <a:rPr lang="ja-JP" altLang="en-US" sz="850" b="1" u="sng" dirty="0">
                <a:latin typeface="Meiryo UI" panose="020B0604030504040204" pitchFamily="50" charset="-128"/>
                <a:ea typeface="Meiryo UI" panose="020B0604030504040204" pitchFamily="50" charset="-128"/>
              </a:rPr>
              <a:t>社会からの排除</a:t>
            </a:r>
            <a:r>
              <a:rPr lang="ja-JP" altLang="en-US" sz="850" dirty="0">
                <a:latin typeface="Meiryo UI" panose="020B0604030504040204" pitchFamily="50" charset="-128"/>
                <a:ea typeface="Meiryo UI" panose="020B0604030504040204" pitchFamily="50" charset="-128"/>
              </a:rPr>
              <a:t>／権利又は自由の制限／</a:t>
            </a:r>
            <a:r>
              <a:rPr lang="ja-JP" altLang="en-US" sz="850" b="1" u="sng" dirty="0">
                <a:latin typeface="Meiryo UI" panose="020B0604030504040204" pitchFamily="50" charset="-128"/>
                <a:ea typeface="Meiryo UI" panose="020B0604030504040204" pitchFamily="50" charset="-128"/>
              </a:rPr>
              <a:t>憎悪若しくは差別の意識又は暴力を</a:t>
            </a:r>
            <a:r>
              <a:rPr lang="ja-JP" altLang="en-US" sz="850" b="1" u="sng" dirty="0" smtClean="0">
                <a:latin typeface="Meiryo UI" panose="020B0604030504040204" pitchFamily="50" charset="-128"/>
                <a:ea typeface="Meiryo UI" panose="020B0604030504040204" pitchFamily="50" charset="-128"/>
              </a:rPr>
              <a:t>あおる</a:t>
            </a:r>
            <a:r>
              <a:rPr lang="ja-JP" altLang="en-US" sz="850" dirty="0" smtClean="0">
                <a:latin typeface="Meiryo UI" panose="020B0604030504040204" pitchFamily="50" charset="-128"/>
                <a:ea typeface="Meiryo UI" panose="020B0604030504040204" pitchFamily="50" charset="-128"/>
              </a:rPr>
              <a:t>（</a:t>
            </a:r>
            <a:r>
              <a:rPr lang="ja-JP" altLang="en-US" sz="850" dirty="0">
                <a:latin typeface="Meiryo UI" panose="020B0604030504040204" pitchFamily="50" charset="-128"/>
                <a:ea typeface="Meiryo UI" panose="020B0604030504040204" pitchFamily="50" charset="-128"/>
              </a:rPr>
              <a:t>いずれかを目的）</a:t>
            </a:r>
            <a:endParaRPr lang="en-US" altLang="ja-JP" sz="850" dirty="0">
              <a:latin typeface="Meiryo UI" panose="020B0604030504040204" pitchFamily="50" charset="-128"/>
              <a:ea typeface="Meiryo UI" panose="020B0604030504040204" pitchFamily="50" charset="-128"/>
            </a:endParaRPr>
          </a:p>
          <a:p>
            <a:pPr>
              <a:lnSpc>
                <a:spcPts val="1300"/>
              </a:lnSpc>
            </a:pPr>
            <a:r>
              <a:rPr lang="ja-JP" altLang="en-US" sz="850" dirty="0">
                <a:latin typeface="Meiryo UI" panose="020B0604030504040204" pitchFamily="50" charset="-128"/>
                <a:ea typeface="Meiryo UI" panose="020B0604030504040204" pitchFamily="50" charset="-128"/>
              </a:rPr>
              <a:t> ・</a:t>
            </a:r>
            <a:r>
              <a:rPr lang="ja-JP" altLang="en-US" sz="850" b="1" u="sng" dirty="0">
                <a:latin typeface="Meiryo UI" panose="020B0604030504040204" pitchFamily="50" charset="-128"/>
                <a:ea typeface="Meiryo UI" panose="020B0604030504040204" pitchFamily="50" charset="-128"/>
              </a:rPr>
              <a:t>相当程度の侮蔑又は誹謗中傷するもの</a:t>
            </a:r>
            <a:r>
              <a:rPr lang="ja-JP" altLang="en-US" sz="850" dirty="0">
                <a:latin typeface="Meiryo UI" panose="020B0604030504040204" pitchFamily="50" charset="-128"/>
                <a:ea typeface="Meiryo UI" panose="020B0604030504040204" pitchFamily="50" charset="-128"/>
              </a:rPr>
              <a:t>／脅威を感じさせる</a:t>
            </a:r>
            <a:r>
              <a:rPr lang="ja-JP" altLang="en-US" sz="850" dirty="0" smtClean="0">
                <a:latin typeface="Meiryo UI" panose="020B0604030504040204" pitchFamily="50" charset="-128"/>
                <a:ea typeface="Meiryo UI" panose="020B0604030504040204" pitchFamily="50" charset="-128"/>
              </a:rPr>
              <a:t>もの（表現内容又は活動の態様</a:t>
            </a:r>
            <a:r>
              <a:rPr lang="ja-JP" altLang="en-US" sz="850" dirty="0">
                <a:latin typeface="Meiryo UI" panose="020B0604030504040204" pitchFamily="50" charset="-128"/>
                <a:ea typeface="Meiryo UI" panose="020B0604030504040204" pitchFamily="50" charset="-128"/>
              </a:rPr>
              <a:t>がいずれかに</a:t>
            </a:r>
            <a:r>
              <a:rPr lang="ja-JP" altLang="en-US" sz="850" dirty="0" smtClean="0">
                <a:latin typeface="Meiryo UI" panose="020B0604030504040204" pitchFamily="50" charset="-128"/>
                <a:ea typeface="Meiryo UI" panose="020B0604030504040204" pitchFamily="50" charset="-128"/>
              </a:rPr>
              <a:t>該当）</a:t>
            </a:r>
            <a:endParaRPr lang="en-US" altLang="ja-JP" sz="850" dirty="0">
              <a:latin typeface="Meiryo UI" panose="020B0604030504040204" pitchFamily="50" charset="-128"/>
              <a:ea typeface="Meiryo UI" panose="020B0604030504040204" pitchFamily="50" charset="-128"/>
            </a:endParaRPr>
          </a:p>
          <a:p>
            <a:pPr>
              <a:lnSpc>
                <a:spcPts val="1300"/>
              </a:lnSpc>
            </a:pPr>
            <a:r>
              <a:rPr lang="ja-JP" altLang="en-US" sz="850" dirty="0">
                <a:latin typeface="Meiryo UI" panose="020B0604030504040204" pitchFamily="50" charset="-128"/>
                <a:ea typeface="Meiryo UI" panose="020B0604030504040204" pitchFamily="50" charset="-128"/>
              </a:rPr>
              <a:t> ・不特定多数の者が表現の内容を知り得る状況に置くような場所又は</a:t>
            </a:r>
            <a:r>
              <a:rPr lang="ja-JP" altLang="en-US" sz="850" dirty="0" smtClean="0">
                <a:latin typeface="Meiryo UI" panose="020B0604030504040204" pitchFamily="50" charset="-128"/>
                <a:ea typeface="Meiryo UI" panose="020B0604030504040204" pitchFamily="50" charset="-128"/>
              </a:rPr>
              <a:t>方法（</a:t>
            </a:r>
            <a:r>
              <a:rPr lang="ja-JP" altLang="en-US" sz="850" dirty="0">
                <a:latin typeface="Meiryo UI" panose="020B0604030504040204" pitchFamily="50" charset="-128"/>
                <a:ea typeface="Meiryo UI" panose="020B0604030504040204" pitchFamily="50" charset="-128"/>
              </a:rPr>
              <a:t>不特定性）  </a:t>
            </a:r>
          </a:p>
        </p:txBody>
      </p:sp>
      <p:sp>
        <p:nvSpPr>
          <p:cNvPr id="14" name="テキスト ボックス 13"/>
          <p:cNvSpPr txBox="1"/>
          <p:nvPr/>
        </p:nvSpPr>
        <p:spPr>
          <a:xfrm>
            <a:off x="4950319" y="4156223"/>
            <a:ext cx="5004000" cy="1072977"/>
          </a:xfrm>
          <a:prstGeom prst="rect">
            <a:avLst/>
          </a:prstGeom>
          <a:noFill/>
        </p:spPr>
        <p:txBody>
          <a:bodyPr wrap="square" lIns="36000" tIns="36000" rIns="36000" bIns="36000" rtlCol="0">
            <a:spAutoFit/>
          </a:bodyPr>
          <a:lstStyle/>
          <a:p>
            <a:pPr>
              <a:lnSpc>
                <a:spcPts val="1300"/>
              </a:lnSpc>
            </a:pPr>
            <a:r>
              <a:rPr lang="ja-JP" altLang="en-US" sz="1100" b="1" dirty="0">
                <a:latin typeface="Meiryo UI" panose="020B0604030504040204" pitchFamily="50" charset="-128"/>
                <a:ea typeface="Meiryo UI" panose="020B0604030504040204" pitchFamily="50" charset="-128"/>
              </a:rPr>
              <a:t>（３）禁止規定の実効性</a:t>
            </a:r>
            <a:endParaRPr lang="en-US" altLang="ja-JP" sz="1100" b="1" dirty="0">
              <a:latin typeface="Meiryo UI" panose="020B0604030504040204" pitchFamily="50" charset="-128"/>
              <a:ea typeface="Meiryo UI" panose="020B0604030504040204" pitchFamily="50" charset="-128"/>
            </a:endParaRPr>
          </a:p>
          <a:p>
            <a:pPr>
              <a:lnSpc>
                <a:spcPts val="1300"/>
              </a:lnSpc>
              <a:spcBef>
                <a:spcPts val="300"/>
              </a:spcBef>
            </a:pPr>
            <a:r>
              <a:rPr lang="ja-JP" altLang="en-US" sz="12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■禁止規定の実効性について整理が必要との意見をいただいた。</a:t>
            </a:r>
            <a:endParaRPr lang="en-US" altLang="ja-JP" sz="1000" dirty="0">
              <a:latin typeface="Meiryo UI" panose="020B0604030504040204" pitchFamily="50" charset="-128"/>
              <a:ea typeface="Meiryo UI" panose="020B0604030504040204" pitchFamily="50" charset="-128"/>
            </a:endParaRPr>
          </a:p>
          <a:p>
            <a:pPr>
              <a:lnSpc>
                <a:spcPts val="1400"/>
              </a:lnSpc>
              <a:spcBef>
                <a:spcPts val="300"/>
              </a:spcBef>
            </a:pPr>
            <a:r>
              <a:rPr lang="ja-JP" altLang="en-US" sz="10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pPr>
              <a:lnSpc>
                <a:spcPts val="1400"/>
              </a:lnSpc>
              <a:spcBef>
                <a:spcPts val="1800"/>
              </a:spcBef>
            </a:pPr>
            <a:r>
              <a:rPr lang="ja-JP" altLang="en-US" sz="105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058335" y="4585789"/>
            <a:ext cx="5040000" cy="1219477"/>
          </a:xfrm>
          <a:prstGeom prst="rect">
            <a:avLst/>
          </a:prstGeom>
          <a:solidFill>
            <a:srgbClr val="FFC000"/>
          </a:solidFill>
          <a:ln w="28575" cmpd="dbl">
            <a:solidFill>
              <a:schemeClr val="tx1"/>
            </a:solidFill>
          </a:ln>
        </p:spPr>
        <p:txBody>
          <a:bodyPr wrap="square" lIns="36000" tIns="36000" rIns="0" bIns="36000" rtlCol="0">
            <a:noAutofit/>
          </a:bodyPr>
          <a:lstStyle/>
          <a:p>
            <a:pPr>
              <a:lnSpc>
                <a:spcPts val="1300"/>
              </a:lnSpc>
            </a:pP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大阪府の</a:t>
            </a:r>
            <a:r>
              <a:rPr lang="ja-JP" altLang="en-US" sz="900" b="1" dirty="0" smtClean="0">
                <a:latin typeface="Meiryo UI" panose="020B0604030504040204" pitchFamily="50" charset="-128"/>
                <a:ea typeface="Meiryo UI" panose="020B0604030504040204" pitchFamily="50" charset="-128"/>
              </a:rPr>
              <a:t>整理（考え方）</a:t>
            </a:r>
            <a:r>
              <a:rPr lang="en-US" altLang="ja-JP" sz="900" b="1" dirty="0" smtClean="0">
                <a:latin typeface="Meiryo UI" panose="020B0604030504040204" pitchFamily="50" charset="-128"/>
                <a:ea typeface="Meiryo UI" panose="020B0604030504040204" pitchFamily="50" charset="-128"/>
              </a:rPr>
              <a:t>】</a:t>
            </a:r>
            <a:endParaRPr lang="en-US" altLang="ja-JP" sz="900" b="1" dirty="0">
              <a:latin typeface="Meiryo UI" panose="020B0604030504040204" pitchFamily="50" charset="-128"/>
              <a:ea typeface="Meiryo UI" panose="020B0604030504040204" pitchFamily="50" charset="-128"/>
            </a:endParaRPr>
          </a:p>
          <a:p>
            <a:pPr>
              <a:lnSpc>
                <a:spcPts val="1300"/>
              </a:lnSpc>
              <a:spcBef>
                <a:spcPts val="300"/>
              </a:spcBef>
            </a:pPr>
            <a:r>
              <a:rPr lang="ja-JP" altLang="en-US" sz="900" dirty="0">
                <a:latin typeface="Meiryo UI" panose="020B0604030504040204" pitchFamily="50" charset="-128"/>
                <a:ea typeface="Meiryo UI" panose="020B0604030504040204" pitchFamily="50" charset="-128"/>
              </a:rPr>
              <a:t>　〇現状において、ヘイトスピーチは禁止されるべきものとの共通認識を社会に根付かせることが重要。</a:t>
            </a:r>
            <a:endParaRPr lang="en-US" altLang="ja-JP" sz="900" dirty="0">
              <a:latin typeface="Meiryo UI" panose="020B0604030504040204" pitchFamily="50" charset="-128"/>
              <a:ea typeface="Meiryo UI" panose="020B0604030504040204" pitchFamily="50" charset="-128"/>
            </a:endParaRPr>
          </a:p>
          <a:p>
            <a:pPr>
              <a:lnSpc>
                <a:spcPts val="1300"/>
              </a:lnSpc>
              <a:spcBef>
                <a:spcPts val="300"/>
              </a:spcBef>
            </a:pPr>
            <a:r>
              <a:rPr lang="ja-JP" altLang="en-US" sz="900" dirty="0">
                <a:latin typeface="Meiryo UI" panose="020B0604030504040204" pitchFamily="50" charset="-128"/>
                <a:ea typeface="Meiryo UI" panose="020B0604030504040204" pitchFamily="50" charset="-128"/>
              </a:rPr>
              <a:t>　〇ヘイトスピーチの禁止を宣言し、啓発等の推進を図ることにより、ヘイトスピーチの抑止を図る。</a:t>
            </a:r>
            <a:endParaRPr lang="en-US" altLang="ja-JP" sz="900" dirty="0">
              <a:latin typeface="Meiryo UI" panose="020B0604030504040204" pitchFamily="50" charset="-128"/>
              <a:ea typeface="Meiryo UI" panose="020B0604030504040204" pitchFamily="50" charset="-128"/>
            </a:endParaRPr>
          </a:p>
          <a:p>
            <a:pPr>
              <a:lnSpc>
                <a:spcPts val="1300"/>
              </a:lnSpc>
              <a:spcBef>
                <a:spcPts val="300"/>
              </a:spcBef>
            </a:pPr>
            <a:r>
              <a:rPr lang="ja-JP" altLang="en-US" sz="900" dirty="0">
                <a:latin typeface="Meiryo UI" panose="020B0604030504040204" pitchFamily="50" charset="-128"/>
                <a:ea typeface="Meiryo UI" panose="020B0604030504040204" pitchFamily="50" charset="-128"/>
              </a:rPr>
              <a:t>　〇特に影響の大きいインターネット上の事象に対しては、拡散防止措置として、市町村と連携し、</a:t>
            </a:r>
            <a:endParaRPr lang="en-US" altLang="ja-JP" sz="900" dirty="0">
              <a:latin typeface="Meiryo UI" panose="020B0604030504040204" pitchFamily="50" charset="-128"/>
              <a:ea typeface="Meiryo UI" panose="020B0604030504040204" pitchFamily="50" charset="-128"/>
            </a:endParaRPr>
          </a:p>
          <a:p>
            <a:pPr>
              <a:lnSpc>
                <a:spcPts val="1300"/>
              </a:lnSpc>
            </a:pPr>
            <a:r>
              <a:rPr lang="ja-JP" altLang="en-US" sz="900" dirty="0">
                <a:latin typeface="Meiryo UI" panose="020B0604030504040204" pitchFamily="50" charset="-128"/>
                <a:ea typeface="Meiryo UI" panose="020B0604030504040204" pitchFamily="50" charset="-128"/>
              </a:rPr>
              <a:t>　　 人権擁護機関である大阪法務局に削除要請を行う。</a:t>
            </a:r>
            <a:endParaRPr lang="en-US" altLang="ja-JP" sz="900" dirty="0">
              <a:latin typeface="Meiryo UI" panose="020B0604030504040204" pitchFamily="50" charset="-128"/>
              <a:ea typeface="Meiryo UI" panose="020B0604030504040204" pitchFamily="50" charset="-128"/>
            </a:endParaRPr>
          </a:p>
          <a:p>
            <a:pPr>
              <a:lnSpc>
                <a:spcPts val="1300"/>
              </a:lnSpc>
              <a:spcBef>
                <a:spcPts val="300"/>
              </a:spcBef>
            </a:pP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なお、大阪府として個別の表現活動がヘイトスピーチに該当するかどうかの審査は行わない。</a:t>
            </a:r>
            <a:endParaRPr lang="en-US" altLang="ja-JP" sz="9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54241" y="5453334"/>
            <a:ext cx="4968000" cy="1432050"/>
          </a:xfrm>
          <a:prstGeom prst="rect">
            <a:avLst/>
          </a:prstGeom>
          <a:noFill/>
        </p:spPr>
        <p:txBody>
          <a:bodyPr wrap="square" lIns="0" tIns="36000" rIns="36000" bIns="36000" rtlCol="0">
            <a:spAutoFit/>
          </a:bodyPr>
          <a:lstStyle/>
          <a:p>
            <a:pPr>
              <a:lnSpc>
                <a:spcPts val="1300"/>
              </a:lnSpc>
            </a:pPr>
            <a:r>
              <a:rPr lang="ja-JP" altLang="en-US" sz="1050" b="1" dirty="0">
                <a:solidFill>
                  <a:prstClr val="black"/>
                </a:solidFill>
                <a:latin typeface="Meiryo UI" panose="020B0604030504040204" pitchFamily="50" charset="-128"/>
                <a:ea typeface="Meiryo UI" panose="020B0604030504040204" pitchFamily="50" charset="-128"/>
              </a:rPr>
              <a:t>（２）不当な差別的言動（ヘイトスピーチ）の対象及び内容に関する定義</a:t>
            </a:r>
            <a:endParaRPr lang="en-US" altLang="ja-JP" sz="1050" b="1" dirty="0">
              <a:solidFill>
                <a:prstClr val="black"/>
              </a:solidFill>
              <a:latin typeface="Meiryo UI" panose="020B0604030504040204" pitchFamily="50" charset="-128"/>
              <a:ea typeface="Meiryo UI" panose="020B0604030504040204" pitchFamily="50" charset="-128"/>
            </a:endParaRPr>
          </a:p>
          <a:p>
            <a:pPr>
              <a:lnSpc>
                <a:spcPts val="1300"/>
              </a:lnSpc>
              <a:spcBef>
                <a:spcPts val="600"/>
              </a:spcBef>
            </a:pPr>
            <a:r>
              <a:rPr lang="ja-JP" altLang="en-US" sz="1000" dirty="0">
                <a:solidFill>
                  <a:prstClr val="black"/>
                </a:solidFill>
                <a:latin typeface="Meiryo UI" panose="020B0604030504040204" pitchFamily="50" charset="-128"/>
                <a:ea typeface="Meiryo UI" panose="020B0604030504040204" pitchFamily="50" charset="-128"/>
              </a:rPr>
              <a:t>　■定義について、次のような意見をいただいた。</a:t>
            </a:r>
            <a:endParaRPr lang="en-US" altLang="ja-JP" sz="1000" dirty="0">
              <a:solidFill>
                <a:prstClr val="black"/>
              </a:solidFill>
              <a:latin typeface="Meiryo UI" panose="020B0604030504040204" pitchFamily="50" charset="-128"/>
              <a:ea typeface="Meiryo UI" panose="020B0604030504040204" pitchFamily="50" charset="-128"/>
            </a:endParaRPr>
          </a:p>
          <a:p>
            <a:pPr>
              <a:lnSpc>
                <a:spcPts val="1300"/>
              </a:lnSpc>
              <a:spcBef>
                <a:spcPts val="300"/>
              </a:spcBef>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　　・大阪市のように、人間の尊厳に対する攻撃であることを明確に打ち出した表現の方がいい。</a:t>
            </a:r>
            <a:endParaRPr lang="en-US" altLang="ja-JP" sz="900" dirty="0">
              <a:solidFill>
                <a:prstClr val="black"/>
              </a:solidFill>
              <a:latin typeface="Meiryo UI" panose="020B0604030504040204" pitchFamily="50" charset="-128"/>
              <a:ea typeface="Meiryo UI" panose="020B0604030504040204" pitchFamily="50" charset="-128"/>
            </a:endParaRPr>
          </a:p>
          <a:p>
            <a:pPr>
              <a:lnSpc>
                <a:spcPts val="1300"/>
              </a:lnSpc>
              <a:spcBef>
                <a:spcPts val="300"/>
              </a:spcBef>
            </a:pPr>
            <a:r>
              <a:rPr lang="ja-JP" altLang="en-US" sz="900" dirty="0">
                <a:solidFill>
                  <a:prstClr val="black"/>
                </a:solidFill>
                <a:latin typeface="Meiryo UI" panose="020B0604030504040204" pitchFamily="50" charset="-128"/>
                <a:ea typeface="Meiryo UI" panose="020B0604030504040204" pitchFamily="50" charset="-128"/>
              </a:rPr>
              <a:t>　　　・今後多く来られる外国人をお迎えする府としての姿勢を示すということであれば、レイシズムへの対応より</a:t>
            </a:r>
            <a:endParaRPr lang="en-US" altLang="ja-JP" sz="900" dirty="0">
              <a:solidFill>
                <a:prstClr val="black"/>
              </a:solidFill>
              <a:latin typeface="Meiryo UI" panose="020B0604030504040204" pitchFamily="50" charset="-128"/>
              <a:ea typeface="Meiryo UI" panose="020B0604030504040204" pitchFamily="50" charset="-128"/>
            </a:endParaRPr>
          </a:p>
          <a:p>
            <a:pPr>
              <a:lnSpc>
                <a:spcPts val="1300"/>
              </a:lnSpc>
            </a:pPr>
            <a:r>
              <a:rPr lang="ja-JP" altLang="en-US" sz="900" dirty="0">
                <a:solidFill>
                  <a:prstClr val="black"/>
                </a:solidFill>
                <a:latin typeface="Meiryo UI" panose="020B0604030504040204" pitchFamily="50" charset="-128"/>
                <a:ea typeface="Meiryo UI" panose="020B0604030504040204" pitchFamily="50" charset="-128"/>
              </a:rPr>
              <a:t>　　　　は、もう少し広い属性の人たちも対象としたものを考える必要がある。</a:t>
            </a:r>
            <a:endParaRPr lang="en-US" altLang="ja-JP" sz="900" dirty="0">
              <a:solidFill>
                <a:prstClr val="black"/>
              </a:solidFill>
              <a:latin typeface="Meiryo UI" panose="020B0604030504040204" pitchFamily="50" charset="-128"/>
              <a:ea typeface="Meiryo UI" panose="020B0604030504040204" pitchFamily="50" charset="-128"/>
            </a:endParaRPr>
          </a:p>
          <a:p>
            <a:pPr>
              <a:lnSpc>
                <a:spcPts val="1300"/>
              </a:lnSpc>
              <a:spcBef>
                <a:spcPts val="300"/>
              </a:spcBef>
            </a:pPr>
            <a:r>
              <a:rPr lang="ja-JP" altLang="en-US" sz="900" dirty="0">
                <a:solidFill>
                  <a:prstClr val="black"/>
                </a:solidFill>
                <a:latin typeface="Meiryo UI" panose="020B0604030504040204" pitchFamily="50" charset="-128"/>
                <a:ea typeface="Meiryo UI" panose="020B0604030504040204" pitchFamily="50" charset="-128"/>
              </a:rPr>
              <a:t>      ・不当な差別的言動のイメージについては、国の定義と大阪市の定義</a:t>
            </a:r>
            <a:r>
              <a:rPr lang="ja-JP" altLang="en-US" sz="900" dirty="0" smtClean="0">
                <a:solidFill>
                  <a:prstClr val="black"/>
                </a:solidFill>
                <a:latin typeface="Meiryo UI" panose="020B0604030504040204" pitchFamily="50" charset="-128"/>
                <a:ea typeface="Meiryo UI" panose="020B0604030504040204" pitchFamily="50" charset="-128"/>
              </a:rPr>
              <a:t>の</a:t>
            </a:r>
            <a:r>
              <a:rPr lang="ja-JP" altLang="en-US" sz="900" dirty="0">
                <a:solidFill>
                  <a:prstClr val="black"/>
                </a:solidFill>
                <a:latin typeface="Meiryo UI" panose="020B0604030504040204" pitchFamily="50" charset="-128"/>
                <a:ea typeface="Meiryo UI" panose="020B0604030504040204" pitchFamily="50" charset="-128"/>
              </a:rPr>
              <a:t>両方</a:t>
            </a:r>
            <a:r>
              <a:rPr lang="ja-JP" altLang="en-US" sz="900" dirty="0" smtClean="0">
                <a:solidFill>
                  <a:prstClr val="black"/>
                </a:solidFill>
                <a:latin typeface="Meiryo UI" panose="020B0604030504040204" pitchFamily="50" charset="-128"/>
                <a:ea typeface="Meiryo UI" panose="020B0604030504040204" pitchFamily="50" charset="-128"/>
              </a:rPr>
              <a:t>とも</a:t>
            </a:r>
            <a:r>
              <a:rPr lang="ja-JP" altLang="en-US" sz="900" dirty="0">
                <a:solidFill>
                  <a:prstClr val="black"/>
                </a:solidFill>
                <a:latin typeface="Meiryo UI" panose="020B0604030504040204" pitchFamily="50" charset="-128"/>
                <a:ea typeface="Meiryo UI" panose="020B0604030504040204" pitchFamily="50" charset="-128"/>
              </a:rPr>
              <a:t>大事であり</a:t>
            </a:r>
            <a:r>
              <a:rPr lang="ja-JP" altLang="en-US" sz="900" dirty="0" smtClean="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両方</a:t>
            </a:r>
            <a:r>
              <a:rPr lang="ja-JP" altLang="en-US" sz="900" dirty="0" smtClean="0">
                <a:solidFill>
                  <a:prstClr val="black"/>
                </a:solidFill>
                <a:latin typeface="Meiryo UI" panose="020B0604030504040204" pitchFamily="50" charset="-128"/>
                <a:ea typeface="Meiryo UI" panose="020B0604030504040204" pitchFamily="50" charset="-128"/>
              </a:rPr>
              <a:t>を</a:t>
            </a:r>
            <a:endParaRPr lang="en-US" altLang="ja-JP" sz="900" dirty="0">
              <a:solidFill>
                <a:prstClr val="black"/>
              </a:solidFill>
              <a:latin typeface="Meiryo UI" panose="020B0604030504040204" pitchFamily="50" charset="-128"/>
              <a:ea typeface="Meiryo UI" panose="020B0604030504040204" pitchFamily="50" charset="-128"/>
            </a:endParaRPr>
          </a:p>
          <a:p>
            <a:pPr>
              <a:lnSpc>
                <a:spcPts val="1300"/>
              </a:lnSpc>
            </a:pPr>
            <a:r>
              <a:rPr lang="ja-JP" altLang="en-US" sz="900" dirty="0">
                <a:solidFill>
                  <a:prstClr val="black"/>
                </a:solidFill>
                <a:latin typeface="Meiryo UI" panose="020B0604030504040204" pitchFamily="50" charset="-128"/>
                <a:ea typeface="Meiryo UI" panose="020B0604030504040204" pitchFamily="50" charset="-128"/>
              </a:rPr>
              <a:t>        包み込むような形で答申を考えていってはどうか。　</a:t>
            </a:r>
            <a:r>
              <a:rPr lang="ja-JP" altLang="en-US" sz="105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5058335" y="5877274"/>
            <a:ext cx="5040000" cy="944737"/>
          </a:xfrm>
          <a:prstGeom prst="rect">
            <a:avLst/>
          </a:prstGeom>
          <a:noFill/>
          <a:ln w="6350" cmpd="sng">
            <a:solidFill>
              <a:schemeClr val="tx1"/>
            </a:solidFill>
            <a:prstDash val="sysDot"/>
          </a:ln>
        </p:spPr>
        <p:txBody>
          <a:bodyPr wrap="square" lIns="0" tIns="36000" rIns="0" bIns="36000" rtlCol="0">
            <a:spAutoFit/>
          </a:bodyPr>
          <a:lstStyle/>
          <a:p>
            <a:pPr>
              <a:lnSpc>
                <a:spcPts val="1300"/>
              </a:lnSpc>
            </a:pPr>
            <a:r>
              <a:rPr lang="ja-JP" altLang="en-US" sz="850" dirty="0">
                <a:latin typeface="Meiryo UI" panose="020B0604030504040204" pitchFamily="50" charset="-128"/>
                <a:ea typeface="Meiryo UI" panose="020B0604030504040204" pitchFamily="50" charset="-128"/>
              </a:rPr>
              <a:t>（参考）大阪市ヘイトスピーチ審査会の答申における表現活動者の氏名の公表と制裁についての考え方</a:t>
            </a:r>
            <a:endParaRPr lang="en-US" altLang="ja-JP" sz="850" dirty="0">
              <a:latin typeface="Meiryo UI" panose="020B0604030504040204" pitchFamily="50" charset="-128"/>
              <a:ea typeface="Meiryo UI" panose="020B0604030504040204" pitchFamily="50" charset="-128"/>
            </a:endParaRPr>
          </a:p>
          <a:p>
            <a:pPr>
              <a:lnSpc>
                <a:spcPts val="1300"/>
              </a:lnSpc>
            </a:pPr>
            <a:r>
              <a:rPr lang="ja-JP" altLang="en-US" sz="850" dirty="0">
                <a:latin typeface="Meiryo UI" panose="020B0604030504040204" pitchFamily="50" charset="-128"/>
                <a:ea typeface="Meiryo UI" panose="020B0604030504040204" pitchFamily="50" charset="-128"/>
              </a:rPr>
              <a:t>　「インターネット上の投稿サイトでヘイトスピーチを行ったものの氏名情報を取得するために市としてとりうる方策について」　</a:t>
            </a:r>
            <a:endParaRPr lang="en-US" altLang="ja-JP" sz="850" dirty="0">
              <a:latin typeface="Meiryo UI" panose="020B0604030504040204" pitchFamily="50" charset="-128"/>
              <a:ea typeface="Meiryo UI" panose="020B0604030504040204" pitchFamily="50" charset="-128"/>
            </a:endParaRPr>
          </a:p>
          <a:p>
            <a:pPr>
              <a:lnSpc>
                <a:spcPts val="1300"/>
              </a:lnSpc>
            </a:pPr>
            <a:r>
              <a:rPr lang="en-US" altLang="ja-JP" sz="850" dirty="0">
                <a:latin typeface="Meiryo UI" panose="020B0604030504040204" pitchFamily="50" charset="-128"/>
                <a:ea typeface="Meiryo UI" panose="020B0604030504040204" pitchFamily="50" charset="-128"/>
              </a:rPr>
              <a:t>   H30.1.17</a:t>
            </a:r>
            <a:r>
              <a:rPr lang="ja-JP" altLang="en-US" sz="850" dirty="0">
                <a:latin typeface="Meiryo UI" panose="020B0604030504040204" pitchFamily="50" charset="-128"/>
                <a:ea typeface="Meiryo UI" panose="020B0604030504040204" pitchFamily="50" charset="-128"/>
              </a:rPr>
              <a:t> 大阪市ヘイトスピーチ審査会答申より</a:t>
            </a:r>
            <a:endParaRPr lang="en-US" altLang="ja-JP" sz="850" dirty="0">
              <a:latin typeface="Meiryo UI" panose="020B0604030504040204" pitchFamily="50" charset="-128"/>
              <a:ea typeface="Meiryo UI" panose="020B0604030504040204" pitchFamily="50" charset="-128"/>
            </a:endParaRPr>
          </a:p>
          <a:p>
            <a:pPr>
              <a:lnSpc>
                <a:spcPts val="1300"/>
              </a:lnSpc>
              <a:spcBef>
                <a:spcPts val="300"/>
              </a:spcBef>
            </a:pPr>
            <a:r>
              <a:rPr lang="ja-JP" altLang="en-US" sz="900" dirty="0">
                <a:latin typeface="Meiryo UI" panose="020B0604030504040204" pitchFamily="50" charset="-128"/>
                <a:ea typeface="Meiryo UI" panose="020B0604030504040204" pitchFamily="50" charset="-128"/>
              </a:rPr>
              <a:t>　</a:t>
            </a:r>
            <a:r>
              <a:rPr lang="ja-JP" altLang="en-US" sz="850" dirty="0">
                <a:latin typeface="Meiryo UI" panose="020B0604030504040204" pitchFamily="50" charset="-128"/>
                <a:ea typeface="Meiryo UI" panose="020B0604030504040204" pitchFamily="50" charset="-128"/>
              </a:rPr>
              <a:t>〇大阪市のヘイトスピーチ対処条例にもとづく公表制度は、表現活動者に対する制裁を目的とするものではなく、</a:t>
            </a:r>
            <a:endParaRPr lang="en-US" altLang="ja-JP" sz="850" dirty="0">
              <a:latin typeface="Meiryo UI" panose="020B0604030504040204" pitchFamily="50" charset="-128"/>
              <a:ea typeface="Meiryo UI" panose="020B0604030504040204" pitchFamily="50" charset="-128"/>
            </a:endParaRPr>
          </a:p>
          <a:p>
            <a:pPr>
              <a:lnSpc>
                <a:spcPts val="1300"/>
              </a:lnSpc>
            </a:pPr>
            <a:r>
              <a:rPr lang="en-US" altLang="ja-JP" sz="850" dirty="0">
                <a:latin typeface="Meiryo UI" panose="020B0604030504040204" pitchFamily="50" charset="-128"/>
                <a:ea typeface="Meiryo UI" panose="020B0604030504040204" pitchFamily="50" charset="-128"/>
              </a:rPr>
              <a:t>      </a:t>
            </a:r>
            <a:r>
              <a:rPr lang="ja-JP" altLang="en-US" sz="850" dirty="0">
                <a:latin typeface="Meiryo UI" panose="020B0604030504040204" pitchFamily="50" charset="-128"/>
                <a:ea typeface="Meiryo UI" panose="020B0604030504040204" pitchFamily="50" charset="-128"/>
              </a:rPr>
              <a:t>ヘイトスピーチによる人権侵害についての市民の関心と理解を深めることを目的とするもの</a:t>
            </a:r>
            <a:endParaRPr lang="en-US" altLang="ja-JP" sz="850" dirty="0">
              <a:latin typeface="Meiryo UI" panose="020B0604030504040204" pitchFamily="50" charset="-128"/>
              <a:ea typeface="Meiryo UI" panose="020B0604030504040204" pitchFamily="50" charset="-128"/>
            </a:endParaRPr>
          </a:p>
        </p:txBody>
      </p:sp>
      <p:sp>
        <p:nvSpPr>
          <p:cNvPr id="3" name="二等辺三角形 2"/>
          <p:cNvSpPr/>
          <p:nvPr/>
        </p:nvSpPr>
        <p:spPr>
          <a:xfrm>
            <a:off x="5993879" y="1646824"/>
            <a:ext cx="2880000" cy="198000"/>
          </a:xfrm>
          <a:prstGeom prst="triangl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983540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3167</TotalTime>
  <Words>376</Words>
  <Application>Microsoft Office PowerPoint</Application>
  <PresentationFormat>ユーザー設定</PresentationFormat>
  <Paragraphs>77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東京都と大阪市の条例の比較</dc:title>
  <dc:creator>大宅　豊紀</dc:creator>
  <cp:lastModifiedBy>瀬筒　雅仁</cp:lastModifiedBy>
  <cp:revision>182</cp:revision>
  <cp:lastPrinted>2019-05-22T00:59:08Z</cp:lastPrinted>
  <dcterms:created xsi:type="dcterms:W3CDTF">2018-09-19T06:55:22Z</dcterms:created>
  <dcterms:modified xsi:type="dcterms:W3CDTF">2019-05-22T01:01:25Z</dcterms:modified>
</cp:coreProperties>
</file>