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Lst>
  <p:sldSz cx="13679488" cy="9601200"/>
  <p:notesSz cx="6807200" cy="9939338"/>
  <p:defaultTextStyle>
    <a:defPPr>
      <a:defRPr lang="ja-JP"/>
    </a:defPPr>
    <a:lvl1pPr marL="0" algn="l" defTabSz="1219718" rtl="0" eaLnBrk="1" latinLnBrk="0" hangingPunct="1">
      <a:defRPr kumimoji="1" sz="2401" kern="1200">
        <a:solidFill>
          <a:schemeClr val="tx1"/>
        </a:solidFill>
        <a:latin typeface="+mn-lt"/>
        <a:ea typeface="+mn-ea"/>
        <a:cs typeface="+mn-cs"/>
      </a:defRPr>
    </a:lvl1pPr>
    <a:lvl2pPr marL="609859" algn="l" defTabSz="1219718" rtl="0" eaLnBrk="1" latinLnBrk="0" hangingPunct="1">
      <a:defRPr kumimoji="1" sz="2401" kern="1200">
        <a:solidFill>
          <a:schemeClr val="tx1"/>
        </a:solidFill>
        <a:latin typeface="+mn-lt"/>
        <a:ea typeface="+mn-ea"/>
        <a:cs typeface="+mn-cs"/>
      </a:defRPr>
    </a:lvl2pPr>
    <a:lvl3pPr marL="1219718" algn="l" defTabSz="1219718" rtl="0" eaLnBrk="1" latinLnBrk="0" hangingPunct="1">
      <a:defRPr kumimoji="1" sz="2401" kern="1200">
        <a:solidFill>
          <a:schemeClr val="tx1"/>
        </a:solidFill>
        <a:latin typeface="+mn-lt"/>
        <a:ea typeface="+mn-ea"/>
        <a:cs typeface="+mn-cs"/>
      </a:defRPr>
    </a:lvl3pPr>
    <a:lvl4pPr marL="1829577" algn="l" defTabSz="1219718" rtl="0" eaLnBrk="1" latinLnBrk="0" hangingPunct="1">
      <a:defRPr kumimoji="1" sz="2401" kern="1200">
        <a:solidFill>
          <a:schemeClr val="tx1"/>
        </a:solidFill>
        <a:latin typeface="+mn-lt"/>
        <a:ea typeface="+mn-ea"/>
        <a:cs typeface="+mn-cs"/>
      </a:defRPr>
    </a:lvl4pPr>
    <a:lvl5pPr marL="2439436" algn="l" defTabSz="1219718" rtl="0" eaLnBrk="1" latinLnBrk="0" hangingPunct="1">
      <a:defRPr kumimoji="1" sz="2401" kern="1200">
        <a:solidFill>
          <a:schemeClr val="tx1"/>
        </a:solidFill>
        <a:latin typeface="+mn-lt"/>
        <a:ea typeface="+mn-ea"/>
        <a:cs typeface="+mn-cs"/>
      </a:defRPr>
    </a:lvl5pPr>
    <a:lvl6pPr marL="3049295" algn="l" defTabSz="1219718" rtl="0" eaLnBrk="1" latinLnBrk="0" hangingPunct="1">
      <a:defRPr kumimoji="1" sz="2401" kern="1200">
        <a:solidFill>
          <a:schemeClr val="tx1"/>
        </a:solidFill>
        <a:latin typeface="+mn-lt"/>
        <a:ea typeface="+mn-ea"/>
        <a:cs typeface="+mn-cs"/>
      </a:defRPr>
    </a:lvl6pPr>
    <a:lvl7pPr marL="3659154" algn="l" defTabSz="1219718" rtl="0" eaLnBrk="1" latinLnBrk="0" hangingPunct="1">
      <a:defRPr kumimoji="1" sz="2401" kern="1200">
        <a:solidFill>
          <a:schemeClr val="tx1"/>
        </a:solidFill>
        <a:latin typeface="+mn-lt"/>
        <a:ea typeface="+mn-ea"/>
        <a:cs typeface="+mn-cs"/>
      </a:defRPr>
    </a:lvl7pPr>
    <a:lvl8pPr marL="4269014" algn="l" defTabSz="1219718" rtl="0" eaLnBrk="1" latinLnBrk="0" hangingPunct="1">
      <a:defRPr kumimoji="1" sz="2401" kern="1200">
        <a:solidFill>
          <a:schemeClr val="tx1"/>
        </a:solidFill>
        <a:latin typeface="+mn-lt"/>
        <a:ea typeface="+mn-ea"/>
        <a:cs typeface="+mn-cs"/>
      </a:defRPr>
    </a:lvl8pPr>
    <a:lvl9pPr marL="4878873" algn="l" defTabSz="1219718" rtl="0" eaLnBrk="1" latinLnBrk="0" hangingPunct="1">
      <a:defRPr kumimoji="1" sz="240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31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2" autoAdjust="0"/>
    <p:restoredTop sz="93357" autoAdjust="0"/>
  </p:normalViewPr>
  <p:slideViewPr>
    <p:cSldViewPr>
      <p:cViewPr>
        <p:scale>
          <a:sx n="100" d="100"/>
          <a:sy n="100" d="100"/>
        </p:scale>
        <p:origin x="-714" y="-1512"/>
      </p:cViewPr>
      <p:guideLst>
        <p:guide orient="horz" pos="3024"/>
        <p:guide pos="431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5965" y="2982602"/>
            <a:ext cx="11627566"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051924" y="5440680"/>
            <a:ext cx="9575642" cy="24536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2019/5/23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3548413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2019/5/23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211395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917627" y="384501"/>
            <a:ext cx="3077887"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3977" y="384501"/>
            <a:ext cx="9005663"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2019/5/23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933943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2019/5/23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2776697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587" y="6169667"/>
            <a:ext cx="11627566" cy="190690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80587" y="4069399"/>
            <a:ext cx="11627566" cy="21002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CB875B0-DCB0-4B3C-BC38-443BBDDB2971}" type="datetimeFigureOut">
              <a:rPr kumimoji="1" lang="ja-JP" altLang="en-US" smtClean="0"/>
              <a:t>2019/5/23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233772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3974" y="2240286"/>
            <a:ext cx="6041774" cy="63363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953740" y="2240286"/>
            <a:ext cx="6041774" cy="63363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CB875B0-DCB0-4B3C-BC38-443BBDDB2971}" type="datetimeFigureOut">
              <a:rPr kumimoji="1" lang="ja-JP" altLang="en-US" smtClean="0"/>
              <a:t>2019/5/23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321312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3977" y="2149159"/>
            <a:ext cx="6044148"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3977" y="3044826"/>
            <a:ext cx="6044148"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948992" y="2149159"/>
            <a:ext cx="6046525"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948992" y="3044826"/>
            <a:ext cx="6046525"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CB875B0-DCB0-4B3C-BC38-443BBDDB2971}" type="datetimeFigureOut">
              <a:rPr kumimoji="1" lang="ja-JP" altLang="en-US" smtClean="0"/>
              <a:t>2019/5/23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170160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CB875B0-DCB0-4B3C-BC38-443BBDDB2971}" type="datetimeFigureOut">
              <a:rPr kumimoji="1" lang="ja-JP" altLang="en-US" smtClean="0"/>
              <a:t>2019/5/23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1912682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B875B0-DCB0-4B3C-BC38-443BBDDB2971}" type="datetimeFigureOut">
              <a:rPr kumimoji="1" lang="ja-JP" altLang="en-US" smtClean="0"/>
              <a:t>2019/5/23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740797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976" y="382270"/>
            <a:ext cx="4500458" cy="162687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348301" y="382276"/>
            <a:ext cx="7647214" cy="81943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3976" y="2009145"/>
            <a:ext cx="4500458"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B875B0-DCB0-4B3C-BC38-443BBDDB2971}" type="datetimeFigureOut">
              <a:rPr kumimoji="1" lang="ja-JP" altLang="en-US" smtClean="0"/>
              <a:t>2019/5/23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957845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276" y="6720841"/>
            <a:ext cx="8207693" cy="793433"/>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681276" y="857885"/>
            <a:ext cx="8207693" cy="57607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681276" y="7514274"/>
            <a:ext cx="8207693" cy="112680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B875B0-DCB0-4B3C-BC38-443BBDDB2971}" type="datetimeFigureOut">
              <a:rPr kumimoji="1" lang="ja-JP" altLang="en-US" smtClean="0"/>
              <a:t>2019/5/23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506910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3977" y="384493"/>
            <a:ext cx="12311539" cy="16002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3977" y="2240286"/>
            <a:ext cx="12311539" cy="633634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3976" y="8898897"/>
            <a:ext cx="3191882" cy="511175"/>
          </a:xfrm>
          <a:prstGeom prst="rect">
            <a:avLst/>
          </a:prstGeom>
        </p:spPr>
        <p:txBody>
          <a:bodyPr vert="horz" lIns="91440" tIns="45720" rIns="91440" bIns="45720" rtlCol="0" anchor="ctr"/>
          <a:lstStyle>
            <a:lvl1pPr algn="l">
              <a:defRPr sz="1200">
                <a:solidFill>
                  <a:schemeClr val="tx1">
                    <a:tint val="75000"/>
                  </a:schemeClr>
                </a:solidFill>
              </a:defRPr>
            </a:lvl1pPr>
          </a:lstStyle>
          <a:p>
            <a:fld id="{ECB875B0-DCB0-4B3C-BC38-443BBDDB2971}" type="datetimeFigureOut">
              <a:rPr kumimoji="1" lang="ja-JP" altLang="en-US" smtClean="0"/>
              <a:t>2019/5/23</a:t>
            </a:fld>
            <a:endParaRPr kumimoji="1" lang="ja-JP" altLang="en-US"/>
          </a:p>
        </p:txBody>
      </p:sp>
      <p:sp>
        <p:nvSpPr>
          <p:cNvPr id="5" name="フッター プレースホルダー 4"/>
          <p:cNvSpPr>
            <a:spLocks noGrp="1"/>
          </p:cNvSpPr>
          <p:nvPr>
            <p:ph type="ftr" sz="quarter" idx="3"/>
          </p:nvPr>
        </p:nvSpPr>
        <p:spPr>
          <a:xfrm>
            <a:off x="4673828" y="8898897"/>
            <a:ext cx="4331837" cy="511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3634" y="8898897"/>
            <a:ext cx="3191882" cy="511175"/>
          </a:xfrm>
          <a:prstGeom prst="rect">
            <a:avLst/>
          </a:prstGeom>
        </p:spPr>
        <p:txBody>
          <a:bodyPr vert="horz" lIns="91440" tIns="45720" rIns="91440" bIns="45720" rtlCol="0" anchor="ctr"/>
          <a:lstStyle>
            <a:lvl1pPr algn="r">
              <a:defRPr sz="1200">
                <a:solidFill>
                  <a:schemeClr val="tx1">
                    <a:tint val="75000"/>
                  </a:schemeClr>
                </a:solidFill>
              </a:defRPr>
            </a:lvl1pPr>
          </a:lstStyle>
          <a:p>
            <a:fld id="{7CD4365B-393E-420F-9B5F-9781A0708162}" type="slidenum">
              <a:rPr kumimoji="1" lang="ja-JP" altLang="en-US" smtClean="0"/>
              <a:t>‹#›</a:t>
            </a:fld>
            <a:endParaRPr kumimoji="1" lang="ja-JP" altLang="en-US"/>
          </a:p>
        </p:txBody>
      </p:sp>
    </p:spTree>
    <p:extLst>
      <p:ext uri="{BB962C8B-B14F-4D97-AF65-F5344CB8AC3E}">
        <p14:creationId xmlns:p14="http://schemas.microsoft.com/office/powerpoint/2010/main" val="2125000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p:cNvCxnSpPr>
            <a:stCxn id="5" idx="2"/>
          </p:cNvCxnSpPr>
          <p:nvPr/>
        </p:nvCxnSpPr>
        <p:spPr>
          <a:xfrm flipH="1">
            <a:off x="6875748" y="1032248"/>
            <a:ext cx="36004" cy="8856000"/>
          </a:xfrm>
          <a:prstGeom prst="line">
            <a:avLst/>
          </a:prstGeom>
          <a:ln w="25400" cmpd="dbl">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 name="角丸四角形 4"/>
          <p:cNvSpPr/>
          <p:nvPr/>
        </p:nvSpPr>
        <p:spPr>
          <a:xfrm>
            <a:off x="2123220" y="624136"/>
            <a:ext cx="9577064" cy="408112"/>
          </a:xfrm>
          <a:prstGeom prst="roundRect">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b="1" dirty="0">
                <a:solidFill>
                  <a:schemeClr val="tx1"/>
                </a:solidFill>
                <a:latin typeface="Meiryo UI" panose="020B0604030504040204" pitchFamily="50" charset="-128"/>
                <a:ea typeface="Meiryo UI" panose="020B0604030504040204" pitchFamily="50" charset="-128"/>
              </a:rPr>
              <a:t>人権施策推進審議会における委員の主な意見（</a:t>
            </a:r>
            <a:r>
              <a:rPr lang="en-US" altLang="ja-JP" sz="2400" b="1" dirty="0">
                <a:solidFill>
                  <a:schemeClr val="tx1"/>
                </a:solidFill>
                <a:latin typeface="Meiryo UI" panose="020B0604030504040204" pitchFamily="50" charset="-128"/>
                <a:ea typeface="Meiryo UI" panose="020B0604030504040204" pitchFamily="50" charset="-128"/>
              </a:rPr>
              <a:t>31.4.26</a:t>
            </a:r>
            <a:r>
              <a:rPr lang="ja-JP" altLang="en-US" sz="2400" b="1" dirty="0">
                <a:solidFill>
                  <a:schemeClr val="tx1"/>
                </a:solidFill>
                <a:latin typeface="Meiryo UI" panose="020B0604030504040204" pitchFamily="50" charset="-128"/>
                <a:ea typeface="Meiryo UI" panose="020B0604030504040204" pitchFamily="50" charset="-128"/>
              </a:rPr>
              <a:t>）</a:t>
            </a:r>
          </a:p>
        </p:txBody>
      </p:sp>
      <p:sp>
        <p:nvSpPr>
          <p:cNvPr id="28" name="テキスト ボックス 27"/>
          <p:cNvSpPr txBox="1"/>
          <p:nvPr/>
        </p:nvSpPr>
        <p:spPr>
          <a:xfrm>
            <a:off x="143740" y="1319659"/>
            <a:ext cx="6660000" cy="9018742"/>
          </a:xfrm>
          <a:prstGeom prst="rect">
            <a:avLst/>
          </a:prstGeom>
          <a:noFill/>
        </p:spPr>
        <p:txBody>
          <a:bodyPr wrap="square" lIns="36000" tIns="36000" rIns="36000" bIns="36000" rtlCol="0">
            <a:spAutoFit/>
          </a:bodyPr>
          <a:lstStyle/>
          <a:p>
            <a:pPr>
              <a:lnSpc>
                <a:spcPts val="1440"/>
              </a:lnSpc>
            </a:pPr>
            <a:r>
              <a:rPr lang="ja-JP" altLang="en-US"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icrosoft Himalaya" panose="01010100010101010101" pitchFamily="2" charset="0"/>
              </a:rPr>
              <a:t>性的マイノリティに対する差別の解消に向けた規定</a:t>
            </a:r>
            <a:r>
              <a:rPr lang="ja-JP" altLang="en-US" sz="1200" b="1" dirty="0">
                <a:latin typeface="Meiryo UI" panose="020B0604030504040204" pitchFamily="50" charset="-128"/>
                <a:ea typeface="Meiryo UI" panose="020B0604030504040204" pitchFamily="50" charset="-128"/>
              </a:rPr>
              <a:t>について</a:t>
            </a:r>
            <a:endParaRPr lang="en-US" altLang="ja-JP" sz="1050" b="1" dirty="0">
              <a:latin typeface="Meiryo UI" panose="020B0604030504040204" pitchFamily="50" charset="-128"/>
              <a:ea typeface="Meiryo UI" panose="020B0604030504040204" pitchFamily="50" charset="-128"/>
            </a:endParaRPr>
          </a:p>
          <a:p>
            <a:pPr>
              <a:lnSpc>
                <a:spcPts val="1440"/>
              </a:lnSpc>
            </a:pPr>
            <a:endParaRPr lang="en-US" altLang="ja-JP" sz="1050" b="1" dirty="0">
              <a:latin typeface="Meiryo UI" panose="020B0604030504040204" pitchFamily="50" charset="-128"/>
              <a:ea typeface="Meiryo UI" panose="020B0604030504040204" pitchFamily="50" charset="-128"/>
            </a:endParaRPr>
          </a:p>
          <a:p>
            <a:pPr>
              <a:lnSpc>
                <a:spcPts val="1440"/>
              </a:lnSpc>
            </a:pPr>
            <a:r>
              <a:rPr lang="ja-JP" altLang="ja-JP" sz="1050" dirty="0" smtClean="0">
                <a:latin typeface="Meiryo UI" panose="020B0604030504040204" pitchFamily="50" charset="-128"/>
                <a:ea typeface="Meiryo UI" panose="020B0604030504040204" pitchFamily="50" charset="-128"/>
              </a:rPr>
              <a:t>〇</a:t>
            </a:r>
            <a:r>
              <a:rPr lang="ja-JP" altLang="ja-JP" sz="1050" dirty="0">
                <a:latin typeface="Meiryo UI" panose="020B0604030504040204" pitchFamily="50" charset="-128"/>
                <a:ea typeface="Meiryo UI" panose="020B0604030504040204" pitchFamily="50" charset="-128"/>
              </a:rPr>
              <a:t>「性的マイノリティに対する差別とは何か」ということを、ここで明確にする</a:t>
            </a:r>
            <a:r>
              <a:rPr lang="ja-JP" altLang="ja-JP" sz="1050" dirty="0" smtClean="0">
                <a:latin typeface="Meiryo UI" panose="020B0604030504040204" pitchFamily="50" charset="-128"/>
                <a:ea typeface="Meiryo UI" panose="020B0604030504040204" pitchFamily="50" charset="-128"/>
              </a:rPr>
              <a:t>と</a:t>
            </a:r>
            <a:r>
              <a:rPr lang="ja-JP" altLang="en-US" sz="1050" dirty="0" smtClean="0">
                <a:latin typeface="Meiryo UI" panose="020B0604030504040204" pitchFamily="50" charset="-128"/>
                <a:ea typeface="Meiryo UI" panose="020B0604030504040204" pitchFamily="50" charset="-128"/>
              </a:rPr>
              <a:t>い</a:t>
            </a:r>
            <a:r>
              <a:rPr lang="ja-JP" altLang="ja-JP" sz="1050" dirty="0" smtClean="0">
                <a:latin typeface="Meiryo UI" panose="020B0604030504040204" pitchFamily="50" charset="-128"/>
                <a:ea typeface="Meiryo UI" panose="020B0604030504040204" pitchFamily="50" charset="-128"/>
              </a:rPr>
              <a:t>う</a:t>
            </a:r>
            <a:r>
              <a:rPr lang="ja-JP" altLang="ja-JP" sz="1050" dirty="0">
                <a:latin typeface="Meiryo UI" panose="020B0604030504040204" pitchFamily="50" charset="-128"/>
                <a:ea typeface="Meiryo UI" panose="020B0604030504040204" pitchFamily="50" charset="-128"/>
              </a:rPr>
              <a:t>ふうにはいかないと思うが、整理していただいた</a:t>
            </a:r>
            <a:r>
              <a:rPr lang="ja-JP" altLang="ja-JP" sz="1050" dirty="0" smtClean="0">
                <a:latin typeface="Meiryo UI" panose="020B0604030504040204" pitchFamily="50" charset="-128"/>
                <a:ea typeface="Meiryo UI" panose="020B0604030504040204" pitchFamily="50" charset="-128"/>
              </a:rPr>
              <a:t>当</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事者</a:t>
            </a:r>
            <a:r>
              <a:rPr lang="ja-JP" altLang="ja-JP" sz="1050" dirty="0">
                <a:latin typeface="Meiryo UI" panose="020B0604030504040204" pitchFamily="50" charset="-128"/>
                <a:ea typeface="Meiryo UI" panose="020B0604030504040204" pitchFamily="50" charset="-128"/>
              </a:rPr>
              <a:t>等の貴重な意見を拝見すると「理解増進」という言葉が随所に見られるので、「理解増進に繋がるような理念条例」</a:t>
            </a:r>
            <a:r>
              <a:rPr lang="ja-JP" altLang="ja-JP" sz="1050" dirty="0" smtClean="0">
                <a:latin typeface="Meiryo UI" panose="020B0604030504040204" pitchFamily="50" charset="-128"/>
                <a:ea typeface="Meiryo UI" panose="020B0604030504040204" pitchFamily="50" charset="-128"/>
              </a:rPr>
              <a:t>を</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策定</a:t>
            </a:r>
            <a:r>
              <a:rPr lang="ja-JP" altLang="ja-JP" sz="1050" dirty="0">
                <a:latin typeface="Meiryo UI" panose="020B0604030504040204" pitchFamily="50" charset="-128"/>
                <a:ea typeface="Meiryo UI" panose="020B0604030504040204" pitchFamily="50" charset="-128"/>
              </a:rPr>
              <a:t>し、可視化することが明確な方向性ではない</a:t>
            </a:r>
            <a:r>
              <a:rPr lang="ja-JP" altLang="ja-JP" sz="1050" dirty="0" smtClean="0">
                <a:latin typeface="Meiryo UI" panose="020B0604030504040204" pitchFamily="50" charset="-128"/>
                <a:ea typeface="Meiryo UI" panose="020B0604030504040204" pitchFamily="50" charset="-128"/>
              </a:rPr>
              <a:t>かと</a:t>
            </a:r>
            <a:r>
              <a:rPr lang="ja-JP" altLang="ja-JP" sz="1050" dirty="0">
                <a:latin typeface="Meiryo UI" panose="020B0604030504040204" pitchFamily="50" charset="-128"/>
                <a:ea typeface="Meiryo UI" panose="020B0604030504040204" pitchFamily="50" charset="-128"/>
              </a:rPr>
              <a:t>思</a:t>
            </a:r>
            <a:r>
              <a:rPr lang="ja-JP" altLang="en-US" sz="1050" dirty="0">
                <a:latin typeface="Meiryo UI" panose="020B0604030504040204" pitchFamily="50" charset="-128"/>
                <a:ea typeface="Meiryo UI" panose="020B0604030504040204" pitchFamily="50" charset="-128"/>
              </a:rPr>
              <a:t>う。</a:t>
            </a:r>
            <a:endParaRPr lang="en-US" altLang="ja-JP" sz="1050" dirty="0">
              <a:latin typeface="Meiryo UI" panose="020B0604030504040204" pitchFamily="50" charset="-128"/>
              <a:ea typeface="Meiryo UI" panose="020B0604030504040204" pitchFamily="50" charset="-128"/>
            </a:endParaRPr>
          </a:p>
          <a:p>
            <a:pPr>
              <a:lnSpc>
                <a:spcPts val="1440"/>
              </a:lnSpc>
            </a:pPr>
            <a:endParaRPr lang="en-US" altLang="ja-JP" sz="1050" dirty="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〇</a:t>
            </a:r>
            <a:r>
              <a:rPr lang="ja-JP" altLang="ja-JP" sz="1050" dirty="0">
                <a:latin typeface="Meiryo UI" panose="020B0604030504040204" pitchFamily="50" charset="-128"/>
                <a:ea typeface="Meiryo UI" panose="020B0604030504040204" pitchFamily="50" charset="-128"/>
              </a:rPr>
              <a:t>差別というのは、明らかな不利益が問題</a:t>
            </a:r>
            <a:r>
              <a:rPr lang="ja-JP" altLang="en-US" sz="1050" dirty="0">
                <a:latin typeface="Meiryo UI" panose="020B0604030504040204" pitchFamily="50" charset="-128"/>
                <a:ea typeface="Meiryo UI" panose="020B0604030504040204" pitchFamily="50" charset="-128"/>
              </a:rPr>
              <a:t>である。</a:t>
            </a:r>
            <a:r>
              <a:rPr lang="ja-JP" altLang="ja-JP" sz="1050" dirty="0">
                <a:latin typeface="Meiryo UI" panose="020B0604030504040204" pitchFamily="50" charset="-128"/>
                <a:ea typeface="Meiryo UI" panose="020B0604030504040204" pitchFamily="50" charset="-128"/>
              </a:rPr>
              <a:t>明らかな不利益、</a:t>
            </a:r>
            <a:r>
              <a:rPr lang="ja-JP" altLang="ja-JP" sz="1050" dirty="0" smtClean="0">
                <a:latin typeface="Meiryo UI" panose="020B0604030504040204" pitchFamily="50" charset="-128"/>
                <a:ea typeface="Meiryo UI" panose="020B0604030504040204" pitchFamily="50" charset="-128"/>
              </a:rPr>
              <a:t>差別</a:t>
            </a:r>
            <a:r>
              <a:rPr lang="ja-JP" altLang="en-US" sz="1050" dirty="0" smtClean="0">
                <a:latin typeface="Meiryo UI" panose="020B0604030504040204" pitchFamily="50" charset="-128"/>
                <a:ea typeface="Meiryo UI" panose="020B0604030504040204" pitchFamily="50" charset="-128"/>
              </a:rPr>
              <a:t>を</a:t>
            </a:r>
            <a:r>
              <a:rPr lang="ja-JP" altLang="ja-JP" sz="1050" dirty="0" smtClean="0">
                <a:latin typeface="Meiryo UI" panose="020B0604030504040204" pitchFamily="50" charset="-128"/>
                <a:ea typeface="Meiryo UI" panose="020B0604030504040204" pitchFamily="50" charset="-128"/>
              </a:rPr>
              <a:t>禁止</a:t>
            </a:r>
            <a:r>
              <a:rPr lang="ja-JP" altLang="ja-JP" sz="1050" dirty="0">
                <a:latin typeface="Meiryo UI" panose="020B0604030504040204" pitchFamily="50" charset="-128"/>
                <a:ea typeface="Meiryo UI" panose="020B0604030504040204" pitchFamily="50" charset="-128"/>
              </a:rPr>
              <a:t>するという</a:t>
            </a:r>
            <a:r>
              <a:rPr lang="ja-JP" altLang="ja-JP" sz="1050" dirty="0" smtClean="0">
                <a:latin typeface="Meiryo UI" panose="020B0604030504040204" pitchFamily="50" charset="-128"/>
                <a:ea typeface="Meiryo UI" panose="020B0604030504040204" pitchFamily="50" charset="-128"/>
              </a:rPr>
              <a:t>ところ</a:t>
            </a:r>
            <a:r>
              <a:rPr lang="ja-JP" altLang="en-US" sz="1050" dirty="0" smtClean="0">
                <a:latin typeface="Meiryo UI" panose="020B0604030504040204" pitchFamily="50" charset="-128"/>
                <a:ea typeface="Meiryo UI" panose="020B0604030504040204" pitchFamily="50" charset="-128"/>
              </a:rPr>
              <a:t>に</a:t>
            </a:r>
            <a:r>
              <a:rPr lang="ja-JP" altLang="ja-JP" sz="1050" dirty="0" smtClean="0">
                <a:latin typeface="Meiryo UI" panose="020B0604030504040204" pitchFamily="50" charset="-128"/>
                <a:ea typeface="Meiryo UI" panose="020B0604030504040204" pitchFamily="50" charset="-128"/>
              </a:rPr>
              <a:t>絞</a:t>
            </a:r>
            <a:r>
              <a:rPr lang="ja-JP" altLang="en-US" sz="1050" dirty="0" smtClean="0">
                <a:latin typeface="Meiryo UI" panose="020B0604030504040204" pitchFamily="50" charset="-128"/>
                <a:ea typeface="Meiryo UI" panose="020B0604030504040204" pitchFamily="50" charset="-128"/>
              </a:rPr>
              <a:t>っ</a:t>
            </a:r>
            <a:r>
              <a:rPr lang="ja-JP" altLang="ja-JP" sz="1050" dirty="0" smtClean="0">
                <a:latin typeface="Meiryo UI" panose="020B0604030504040204" pitchFamily="50" charset="-128"/>
                <a:ea typeface="Meiryo UI" panose="020B0604030504040204" pitchFamily="50" charset="-128"/>
              </a:rPr>
              <a:t>た</a:t>
            </a:r>
            <a:r>
              <a:rPr lang="ja-JP" altLang="ja-JP" sz="1050" dirty="0">
                <a:latin typeface="Meiryo UI" panose="020B0604030504040204" pitchFamily="50" charset="-128"/>
                <a:ea typeface="Meiryo UI" panose="020B0604030504040204" pitchFamily="50" charset="-128"/>
              </a:rPr>
              <a:t>方がいい。</a:t>
            </a:r>
            <a:r>
              <a:rPr lang="ja-JP" altLang="ja-JP" sz="1050" dirty="0" smtClean="0">
                <a:latin typeface="Meiryo UI" panose="020B0604030504040204" pitchFamily="50" charset="-128"/>
                <a:ea typeface="Meiryo UI" panose="020B0604030504040204" pitchFamily="50" charset="-128"/>
              </a:rPr>
              <a:t>理解増進</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は</a:t>
            </a:r>
            <a:r>
              <a:rPr lang="ja-JP" altLang="en-US" sz="1050" dirty="0">
                <a:latin typeface="Meiryo UI" panose="020B0604030504040204" pitchFamily="50" charset="-128"/>
                <a:ea typeface="Meiryo UI" panose="020B0604030504040204" pitchFamily="50" charset="-128"/>
              </a:rPr>
              <a:t>非常</a:t>
            </a:r>
            <a:r>
              <a:rPr lang="ja-JP" altLang="en-US" sz="1050" dirty="0" smtClean="0">
                <a:latin typeface="Meiryo UI" panose="020B0604030504040204" pitchFamily="50" charset="-128"/>
                <a:ea typeface="Meiryo UI" panose="020B0604030504040204" pitchFamily="50" charset="-128"/>
              </a:rPr>
              <a:t>に</a:t>
            </a:r>
            <a:r>
              <a:rPr lang="ja-JP" altLang="ja-JP" sz="1050" dirty="0" smtClean="0">
                <a:latin typeface="Meiryo UI" panose="020B0604030504040204" pitchFamily="50" charset="-128"/>
                <a:ea typeface="Meiryo UI" panose="020B0604030504040204" pitchFamily="50" charset="-128"/>
              </a:rPr>
              <a:t>大事</a:t>
            </a:r>
            <a:r>
              <a:rPr lang="ja-JP" altLang="en-US" sz="1050" dirty="0">
                <a:latin typeface="Meiryo UI" panose="020B0604030504040204" pitchFamily="50" charset="-128"/>
                <a:ea typeface="Meiryo UI" panose="020B0604030504040204" pitchFamily="50" charset="-128"/>
              </a:rPr>
              <a:t>であるが、</a:t>
            </a:r>
            <a:r>
              <a:rPr lang="ja-JP" altLang="ja-JP" sz="1050" dirty="0">
                <a:latin typeface="Meiryo UI" panose="020B0604030504040204" pitchFamily="50" charset="-128"/>
                <a:ea typeface="Meiryo UI" panose="020B0604030504040204" pitchFamily="50" charset="-128"/>
              </a:rPr>
              <a:t>差別禁止</a:t>
            </a:r>
            <a:r>
              <a:rPr lang="ja-JP" altLang="en-US" sz="1050" dirty="0">
                <a:latin typeface="Meiryo UI" panose="020B0604030504040204" pitchFamily="50" charset="-128"/>
                <a:ea typeface="Meiryo UI" panose="020B0604030504040204" pitchFamily="50" charset="-128"/>
              </a:rPr>
              <a:t>の</a:t>
            </a:r>
            <a:r>
              <a:rPr lang="ja-JP" altLang="ja-JP" sz="1050" dirty="0">
                <a:latin typeface="Meiryo UI" panose="020B0604030504040204" pitchFamily="50" charset="-128"/>
                <a:ea typeface="Meiryo UI" panose="020B0604030504040204" pitchFamily="50" charset="-128"/>
              </a:rPr>
              <a:t>姿勢を打ち出すことで理解が進む面もある。</a:t>
            </a:r>
            <a:endParaRPr lang="en-US" altLang="ja-JP" sz="1050" dirty="0">
              <a:latin typeface="Meiryo UI" panose="020B0604030504040204" pitchFamily="50" charset="-128"/>
              <a:ea typeface="Meiryo UI" panose="020B0604030504040204" pitchFamily="50" charset="-128"/>
            </a:endParaRPr>
          </a:p>
          <a:p>
            <a:pPr>
              <a:lnSpc>
                <a:spcPts val="1440"/>
              </a:lnSpc>
            </a:pPr>
            <a:endParaRPr lang="en-US" altLang="ja-JP" sz="1050" dirty="0">
              <a:latin typeface="Meiryo UI" panose="020B0604030504040204" pitchFamily="50" charset="-128"/>
              <a:ea typeface="Meiryo UI" panose="020B0604030504040204" pitchFamily="50" charset="-128"/>
            </a:endParaRPr>
          </a:p>
          <a:p>
            <a:pPr>
              <a:lnSpc>
                <a:spcPts val="1440"/>
              </a:lnSpc>
            </a:pPr>
            <a:r>
              <a:rPr lang="ja-JP" altLang="en-US" sz="1050" dirty="0" smtClean="0">
                <a:latin typeface="Meiryo UI" panose="020B0604030504040204" pitchFamily="50" charset="-128"/>
                <a:ea typeface="Meiryo UI" panose="020B0604030504040204" pitchFamily="50" charset="-128"/>
              </a:rPr>
              <a:t>〇</a:t>
            </a:r>
            <a:r>
              <a:rPr lang="ja-JP" altLang="ja-JP" sz="1050" dirty="0">
                <a:latin typeface="Meiryo UI" panose="020B0604030504040204" pitchFamily="50" charset="-128"/>
                <a:ea typeface="Meiryo UI" panose="020B0604030504040204" pitchFamily="50" charset="-128"/>
              </a:rPr>
              <a:t>トランスジェンダーの</a:t>
            </a:r>
            <a:r>
              <a:rPr lang="ja-JP" altLang="ja-JP" sz="1050" dirty="0" smtClean="0">
                <a:latin typeface="Meiryo UI" panose="020B0604030504040204" pitchFamily="50" charset="-128"/>
                <a:ea typeface="Meiryo UI" panose="020B0604030504040204" pitchFamily="50" charset="-128"/>
              </a:rPr>
              <a:t>方</a:t>
            </a:r>
            <a:r>
              <a:rPr lang="ja-JP" altLang="en-US" sz="1050" dirty="0" smtClean="0">
                <a:latin typeface="Meiryo UI" panose="020B0604030504040204" pitchFamily="50" charset="-128"/>
                <a:ea typeface="Meiryo UI" panose="020B0604030504040204" pitchFamily="50" charset="-128"/>
              </a:rPr>
              <a:t>のこと</a:t>
            </a:r>
            <a:r>
              <a:rPr lang="ja-JP" altLang="ja-JP" sz="1050" dirty="0" smtClean="0">
                <a:latin typeface="Meiryo UI" panose="020B0604030504040204" pitchFamily="50" charset="-128"/>
                <a:ea typeface="Meiryo UI" panose="020B0604030504040204" pitchFamily="50" charset="-128"/>
              </a:rPr>
              <a:t>を</a:t>
            </a:r>
            <a:r>
              <a:rPr lang="ja-JP" altLang="ja-JP" sz="1050" dirty="0">
                <a:latin typeface="Meiryo UI" panose="020B0604030504040204" pitchFamily="50" charset="-128"/>
                <a:ea typeface="Meiryo UI" panose="020B0604030504040204" pitchFamily="50" charset="-128"/>
              </a:rPr>
              <a:t>考えると、トイレとか着替えとか環境を整えないと。</a:t>
            </a:r>
            <a:r>
              <a:rPr lang="ja-JP" altLang="en-US" sz="1050" dirty="0" smtClean="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差別しません</a:t>
            </a:r>
            <a:r>
              <a:rPr lang="ja-JP" altLang="en-US"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と言っても、環境を整えて</a:t>
            </a:r>
            <a:r>
              <a:rPr lang="ja-JP" altLang="ja-JP" sz="1050" dirty="0" smtClean="0">
                <a:latin typeface="Meiryo UI" panose="020B0604030504040204" pitchFamily="50" charset="-128"/>
                <a:ea typeface="Meiryo UI" panose="020B0604030504040204" pitchFamily="50" charset="-128"/>
              </a:rPr>
              <a:t>受け</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入れる</a:t>
            </a:r>
            <a:r>
              <a:rPr lang="ja-JP" altLang="ja-JP" sz="1050" dirty="0">
                <a:latin typeface="Meiryo UI" panose="020B0604030504040204" pitchFamily="50" charset="-128"/>
                <a:ea typeface="Meiryo UI" panose="020B0604030504040204" pitchFamily="50" charset="-128"/>
              </a:rPr>
              <a:t>ところがないと、単に禁止規定だけでは進まないという側面も</a:t>
            </a:r>
            <a:r>
              <a:rPr lang="ja-JP" altLang="ja-JP" sz="1050" dirty="0" smtClean="0">
                <a:latin typeface="Meiryo UI" panose="020B0604030504040204" pitchFamily="50" charset="-128"/>
                <a:ea typeface="Meiryo UI" panose="020B0604030504040204" pitchFamily="50" charset="-128"/>
              </a:rPr>
              <a:t>ある</a:t>
            </a:r>
            <a:r>
              <a:rPr lang="ja-JP" altLang="en-US" sz="1050" dirty="0" smtClean="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禁止</a:t>
            </a:r>
            <a:r>
              <a:rPr lang="ja-JP" altLang="ja-JP" sz="1050" dirty="0">
                <a:latin typeface="Meiryo UI" panose="020B0604030504040204" pitchFamily="50" charset="-128"/>
                <a:ea typeface="Meiryo UI" panose="020B0604030504040204" pitchFamily="50" charset="-128"/>
              </a:rPr>
              <a:t>規定の理念</a:t>
            </a:r>
            <a:r>
              <a:rPr lang="ja-JP" altLang="ja-JP" sz="1050" dirty="0" smtClean="0">
                <a:latin typeface="Meiryo UI" panose="020B0604030504040204" pitchFamily="50" charset="-128"/>
                <a:ea typeface="Meiryo UI" panose="020B0604030504040204" pitchFamily="50" charset="-128"/>
              </a:rPr>
              <a:t>は</a:t>
            </a:r>
            <a:r>
              <a:rPr lang="ja-JP" altLang="en-US" sz="1050" dirty="0" smtClean="0">
                <a:latin typeface="Meiryo UI" panose="020B0604030504040204" pitchFamily="50" charset="-128"/>
                <a:ea typeface="Meiryo UI" panose="020B0604030504040204" pitchFamily="50" charset="-128"/>
              </a:rPr>
              <a:t>持ちながらも</a:t>
            </a:r>
            <a:r>
              <a:rPr lang="ja-JP" altLang="ja-JP" sz="1050" dirty="0" smtClean="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どういう状況、</a:t>
            </a:r>
            <a:r>
              <a:rPr lang="ja-JP" altLang="ja-JP" sz="1050" dirty="0" smtClean="0">
                <a:latin typeface="Meiryo UI" panose="020B0604030504040204" pitchFamily="50" charset="-128"/>
                <a:ea typeface="Meiryo UI" panose="020B0604030504040204" pitchFamily="50" charset="-128"/>
              </a:rPr>
              <a:t>環</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境を整えれば</a:t>
            </a:r>
            <a:r>
              <a:rPr lang="ja-JP" altLang="ja-JP" sz="1050" dirty="0">
                <a:latin typeface="Meiryo UI" panose="020B0604030504040204" pitchFamily="50" charset="-128"/>
                <a:ea typeface="Meiryo UI" panose="020B0604030504040204" pitchFamily="50" charset="-128"/>
              </a:rPr>
              <a:t>いいのかというところを理解しながら進めてい</a:t>
            </a:r>
            <a:r>
              <a:rPr lang="ja-JP" altLang="en-US" sz="1050" dirty="0">
                <a:latin typeface="Meiryo UI" panose="020B0604030504040204" pitchFamily="50" charset="-128"/>
                <a:ea typeface="Meiryo UI" panose="020B0604030504040204" pitchFamily="50" charset="-128"/>
              </a:rPr>
              <a:t>く</a:t>
            </a:r>
            <a:r>
              <a:rPr lang="ja-JP" altLang="en-US" sz="1050" dirty="0" smtClean="0">
                <a:latin typeface="Meiryo UI" panose="020B0604030504040204" pitchFamily="50" charset="-128"/>
                <a:ea typeface="Meiryo UI" panose="020B0604030504040204" pitchFamily="50" charset="-128"/>
              </a:rPr>
              <a:t>必要</a:t>
            </a:r>
            <a:r>
              <a:rPr lang="ja-JP" altLang="en-US" sz="1050" dirty="0">
                <a:latin typeface="Meiryo UI" panose="020B0604030504040204" pitchFamily="50" charset="-128"/>
                <a:ea typeface="Meiryo UI" panose="020B0604030504040204" pitchFamily="50" charset="-128"/>
              </a:rPr>
              <a:t>がある。</a:t>
            </a:r>
            <a:endParaRPr lang="en-US" altLang="ja-JP" sz="1050" dirty="0">
              <a:latin typeface="Meiryo UI" panose="020B0604030504040204" pitchFamily="50" charset="-128"/>
              <a:ea typeface="Meiryo UI" panose="020B0604030504040204" pitchFamily="50" charset="-128"/>
            </a:endParaRPr>
          </a:p>
          <a:p>
            <a:pPr>
              <a:lnSpc>
                <a:spcPts val="1440"/>
              </a:lnSpc>
            </a:pPr>
            <a:endParaRPr lang="en-US" altLang="ja-JP" sz="1050" dirty="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〇</a:t>
            </a:r>
            <a:r>
              <a:rPr lang="ja-JP" altLang="ja-JP" sz="1050" dirty="0">
                <a:latin typeface="Meiryo UI" panose="020B0604030504040204" pitchFamily="50" charset="-128"/>
                <a:ea typeface="Meiryo UI" panose="020B0604030504040204" pitchFamily="50" charset="-128"/>
              </a:rPr>
              <a:t>禁止をするのであれば、定義が</a:t>
            </a:r>
            <a:r>
              <a:rPr lang="ja-JP" altLang="en-US" sz="1050" dirty="0">
                <a:latin typeface="Meiryo UI" panose="020B0604030504040204" pitchFamily="50" charset="-128"/>
                <a:ea typeface="Meiryo UI" panose="020B0604030504040204" pitchFamily="50" charset="-128"/>
              </a:rPr>
              <a:t>き</a:t>
            </a:r>
            <a:r>
              <a:rPr lang="ja-JP" altLang="ja-JP" sz="1050" dirty="0">
                <a:latin typeface="Meiryo UI" panose="020B0604030504040204" pitchFamily="50" charset="-128"/>
                <a:ea typeface="Meiryo UI" panose="020B0604030504040204" pitchFamily="50" charset="-128"/>
              </a:rPr>
              <a:t>っちりと必要なのではないか。いろんな差別事由が出てきている中で、不当な</a:t>
            </a:r>
            <a:r>
              <a:rPr lang="ja-JP" altLang="ja-JP" sz="1050" dirty="0" smtClean="0">
                <a:latin typeface="Meiryo UI" panose="020B0604030504040204" pitchFamily="50" charset="-128"/>
                <a:ea typeface="Meiryo UI" panose="020B0604030504040204" pitchFamily="50" charset="-128"/>
              </a:rPr>
              <a:t>差別的な取扱</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err="1" smtClean="0">
                <a:latin typeface="Meiryo UI" panose="020B0604030504040204" pitchFamily="50" charset="-128"/>
                <a:ea typeface="Meiryo UI" panose="020B0604030504040204" pitchFamily="50" charset="-128"/>
              </a:rPr>
              <a:t>いを</a:t>
            </a:r>
            <a:r>
              <a:rPr lang="ja-JP" altLang="ja-JP" sz="1050" dirty="0">
                <a:latin typeface="Meiryo UI" panose="020B0604030504040204" pitchFamily="50" charset="-128"/>
                <a:ea typeface="Meiryo UI" panose="020B0604030504040204" pitchFamily="50" charset="-128"/>
              </a:rPr>
              <a:t>してはいけないということを社会の</a:t>
            </a:r>
            <a:r>
              <a:rPr lang="ja-JP" altLang="ja-JP" sz="1050" dirty="0" smtClean="0">
                <a:latin typeface="Meiryo UI" panose="020B0604030504040204" pitchFamily="50" charset="-128"/>
                <a:ea typeface="Meiryo UI" panose="020B0604030504040204" pitchFamily="50" charset="-128"/>
              </a:rPr>
              <a:t>中</a:t>
            </a:r>
            <a:r>
              <a:rPr lang="ja-JP" altLang="en-US" sz="1050" dirty="0" smtClean="0">
                <a:latin typeface="Meiryo UI" panose="020B0604030504040204" pitchFamily="50" charset="-128"/>
                <a:ea typeface="Meiryo UI" panose="020B0604030504040204" pitchFamily="50" charset="-128"/>
              </a:rPr>
              <a:t>で</a:t>
            </a:r>
            <a:r>
              <a:rPr lang="ja-JP" altLang="ja-JP" sz="1050" dirty="0" smtClean="0">
                <a:latin typeface="Meiryo UI" panose="020B0604030504040204" pitchFamily="50" charset="-128"/>
                <a:ea typeface="Meiryo UI" panose="020B0604030504040204" pitchFamily="50" charset="-128"/>
              </a:rPr>
              <a:t>決定</a:t>
            </a:r>
            <a:r>
              <a:rPr lang="ja-JP" altLang="ja-JP" sz="1050" dirty="0">
                <a:latin typeface="Meiryo UI" panose="020B0604030504040204" pitchFamily="50" charset="-128"/>
                <a:ea typeface="Meiryo UI" panose="020B0604030504040204" pitchFamily="50" charset="-128"/>
              </a:rPr>
              <a:t>し、何らかの措置は合理的な範囲で行っていく</a:t>
            </a:r>
            <a:r>
              <a:rPr lang="ja-JP" altLang="ja-JP" sz="1050" dirty="0" smtClean="0">
                <a:latin typeface="Meiryo UI" panose="020B0604030504040204" pitchFamily="50" charset="-128"/>
                <a:ea typeface="Meiryo UI" panose="020B0604030504040204" pitchFamily="50" charset="-128"/>
              </a:rPr>
              <a:t>という姿勢</a:t>
            </a:r>
            <a:r>
              <a:rPr lang="ja-JP" altLang="ja-JP" sz="1050" dirty="0">
                <a:latin typeface="Meiryo UI" panose="020B0604030504040204" pitchFamily="50" charset="-128"/>
                <a:ea typeface="Meiryo UI" panose="020B0604030504040204" pitchFamily="50" charset="-128"/>
              </a:rPr>
              <a:t>を府と</a:t>
            </a:r>
            <a:r>
              <a:rPr lang="ja-JP" altLang="ja-JP" sz="1050" dirty="0" smtClean="0">
                <a:latin typeface="Meiryo UI" panose="020B0604030504040204" pitchFamily="50" charset="-128"/>
                <a:ea typeface="Meiryo UI" panose="020B0604030504040204" pitchFamily="50" charset="-128"/>
              </a:rPr>
              <a:t>して出すことは</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性的</a:t>
            </a:r>
            <a:r>
              <a:rPr lang="ja-JP" altLang="ja-JP" sz="1050" dirty="0">
                <a:latin typeface="Meiryo UI" panose="020B0604030504040204" pitchFamily="50" charset="-128"/>
                <a:ea typeface="Meiryo UI" panose="020B0604030504040204" pitchFamily="50" charset="-128"/>
              </a:rPr>
              <a:t>マイノリティとは何かを定義せず</a:t>
            </a:r>
            <a:r>
              <a:rPr lang="ja-JP" altLang="en-US" sz="1050" dirty="0">
                <a:latin typeface="Meiryo UI" panose="020B0604030504040204" pitchFamily="50" charset="-128"/>
                <a:ea typeface="Meiryo UI" panose="020B0604030504040204" pitchFamily="50" charset="-128"/>
              </a:rPr>
              <a:t>と</a:t>
            </a:r>
            <a:r>
              <a:rPr lang="ja-JP" altLang="ja-JP" sz="1050" dirty="0">
                <a:latin typeface="Meiryo UI" panose="020B0604030504040204" pitchFamily="50" charset="-128"/>
                <a:ea typeface="Meiryo UI" panose="020B0604030504040204" pitchFamily="50" charset="-128"/>
              </a:rPr>
              <a:t>もできる。</a:t>
            </a:r>
            <a:endParaRPr lang="en-US" altLang="ja-JP" sz="1050" dirty="0">
              <a:latin typeface="Meiryo UI" panose="020B0604030504040204" pitchFamily="50" charset="-128"/>
              <a:ea typeface="Meiryo UI" panose="020B0604030504040204" pitchFamily="50" charset="-128"/>
            </a:endParaRPr>
          </a:p>
          <a:p>
            <a:pPr>
              <a:lnSpc>
                <a:spcPts val="1440"/>
              </a:lnSpc>
            </a:pPr>
            <a:endParaRPr lang="en-US" altLang="ja-JP" sz="1050" dirty="0">
              <a:latin typeface="Meiryo UI" panose="020B0604030504040204" pitchFamily="50" charset="-128"/>
              <a:ea typeface="Meiryo UI" panose="020B0604030504040204" pitchFamily="50" charset="-128"/>
            </a:endParaRPr>
          </a:p>
          <a:p>
            <a:pPr>
              <a:lnSpc>
                <a:spcPts val="1440"/>
              </a:lnSpc>
            </a:pPr>
            <a:r>
              <a:rPr lang="ja-JP" altLang="en-US" sz="1050" dirty="0" smtClean="0">
                <a:latin typeface="Meiryo UI" panose="020B0604030504040204" pitchFamily="50" charset="-128"/>
                <a:ea typeface="Meiryo UI" panose="020B0604030504040204" pitchFamily="50" charset="-128"/>
              </a:rPr>
              <a:t>〇</a:t>
            </a:r>
            <a:r>
              <a:rPr lang="ja-JP" altLang="ja-JP" sz="1050" dirty="0">
                <a:latin typeface="Meiryo UI" panose="020B0604030504040204" pitchFamily="50" charset="-128"/>
                <a:ea typeface="Meiryo UI" panose="020B0604030504040204" pitchFamily="50" charset="-128"/>
              </a:rPr>
              <a:t>性的マイノリティに対する差別禁止</a:t>
            </a:r>
            <a:r>
              <a:rPr lang="ja-JP" altLang="ja-JP" sz="1050" dirty="0" smtClean="0">
                <a:latin typeface="Meiryo UI" panose="020B0604030504040204" pitchFamily="50" charset="-128"/>
                <a:ea typeface="Meiryo UI" panose="020B0604030504040204" pitchFamily="50" charset="-128"/>
              </a:rPr>
              <a:t>と</a:t>
            </a:r>
            <a:r>
              <a:rPr lang="ja-JP" altLang="en-US" sz="1050" dirty="0" smtClean="0">
                <a:latin typeface="Meiryo UI" panose="020B0604030504040204" pitchFamily="50" charset="-128"/>
                <a:ea typeface="Meiryo UI" panose="020B0604030504040204" pitchFamily="50" charset="-128"/>
              </a:rPr>
              <a:t>い</a:t>
            </a:r>
            <a:r>
              <a:rPr lang="ja-JP" altLang="ja-JP" sz="1050" dirty="0" smtClean="0">
                <a:latin typeface="Meiryo UI" panose="020B0604030504040204" pitchFamily="50" charset="-128"/>
                <a:ea typeface="Meiryo UI" panose="020B0604030504040204" pitchFamily="50" charset="-128"/>
              </a:rPr>
              <a:t>う</a:t>
            </a:r>
            <a:r>
              <a:rPr lang="ja-JP" altLang="ja-JP" sz="1050" dirty="0">
                <a:latin typeface="Meiryo UI" panose="020B0604030504040204" pitchFamily="50" charset="-128"/>
                <a:ea typeface="Meiryo UI" panose="020B0604030504040204" pitchFamily="50" charset="-128"/>
              </a:rPr>
              <a:t>と、差別の中身をどう捉えるかが非常に難しい</a:t>
            </a:r>
            <a:r>
              <a:rPr lang="ja-JP" altLang="ja-JP" sz="1050" dirty="0" smtClean="0">
                <a:latin typeface="Meiryo UI" panose="020B0604030504040204" pitchFamily="50" charset="-128"/>
                <a:ea typeface="Meiryo UI" panose="020B0604030504040204" pitchFamily="50" charset="-128"/>
              </a:rPr>
              <a:t>。差別</a:t>
            </a:r>
            <a:r>
              <a:rPr lang="ja-JP" altLang="ja-JP" sz="1050" dirty="0">
                <a:latin typeface="Meiryo UI" panose="020B0604030504040204" pitchFamily="50" charset="-128"/>
                <a:ea typeface="Meiryo UI" panose="020B0604030504040204" pitchFamily="50" charset="-128"/>
              </a:rPr>
              <a:t>解消に向けた規定は重要だ</a:t>
            </a:r>
            <a:r>
              <a:rPr lang="ja-JP" altLang="ja-JP" sz="1050" dirty="0" smtClean="0">
                <a:latin typeface="Meiryo UI" panose="020B0604030504040204" pitchFamily="50" charset="-128"/>
                <a:ea typeface="Meiryo UI" panose="020B0604030504040204" pitchFamily="50" charset="-128"/>
              </a:rPr>
              <a:t>と</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思う</a:t>
            </a:r>
            <a:r>
              <a:rPr lang="ja-JP" altLang="ja-JP" sz="1050" dirty="0">
                <a:latin typeface="Meiryo UI" panose="020B0604030504040204" pitchFamily="50" charset="-128"/>
                <a:ea typeface="Meiryo UI" panose="020B0604030504040204" pitchFamily="50" charset="-128"/>
              </a:rPr>
              <a:t>が、</a:t>
            </a:r>
            <a:r>
              <a:rPr lang="ja-JP" altLang="ja-JP" sz="1050" dirty="0" smtClean="0">
                <a:latin typeface="Meiryo UI" panose="020B0604030504040204" pitchFamily="50" charset="-128"/>
                <a:ea typeface="Meiryo UI" panose="020B0604030504040204" pitchFamily="50" charset="-128"/>
              </a:rPr>
              <a:t>無意識</a:t>
            </a:r>
            <a:r>
              <a:rPr lang="ja-JP" altLang="ja-JP" sz="1050" dirty="0">
                <a:latin typeface="Meiryo UI" panose="020B0604030504040204" pitchFamily="50" charset="-128"/>
                <a:ea typeface="Meiryo UI" panose="020B0604030504040204" pitchFamily="50" charset="-128"/>
              </a:rPr>
              <a:t>で</a:t>
            </a:r>
            <a:r>
              <a:rPr lang="ja-JP" altLang="en-US" sz="1050" dirty="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あっ</a:t>
            </a:r>
            <a:r>
              <a:rPr lang="ja-JP" altLang="en-US" sz="1050" dirty="0" smtClean="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いけなかった</a:t>
            </a:r>
            <a:r>
              <a:rPr lang="ja-JP" altLang="en-US"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というところまでたたかれるのは非常に窮屈なことにもなってしまう</a:t>
            </a:r>
            <a:r>
              <a:rPr lang="ja-JP" altLang="en-US"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表現の自由との</a:t>
            </a:r>
            <a:r>
              <a:rPr lang="ja-JP" altLang="ja-JP" sz="1050" dirty="0" smtClean="0">
                <a:latin typeface="Meiryo UI" panose="020B0604030504040204" pitchFamily="50" charset="-128"/>
                <a:ea typeface="Meiryo UI" panose="020B0604030504040204" pitchFamily="50" charset="-128"/>
              </a:rPr>
              <a:t>関係</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でも微妙な</a:t>
            </a:r>
            <a:r>
              <a:rPr lang="ja-JP" altLang="ja-JP" sz="1050" dirty="0">
                <a:latin typeface="Meiryo UI" panose="020B0604030504040204" pitchFamily="50" charset="-128"/>
                <a:ea typeface="Meiryo UI" panose="020B0604030504040204" pitchFamily="50" charset="-128"/>
              </a:rPr>
              <a:t>ところは出てくる</a:t>
            </a:r>
            <a:r>
              <a:rPr lang="ja-JP" altLang="en-US" sz="1050" dirty="0">
                <a:latin typeface="Meiryo UI" panose="020B0604030504040204" pitchFamily="50" charset="-128"/>
                <a:ea typeface="Meiryo UI" panose="020B0604030504040204" pitchFamily="50" charset="-128"/>
              </a:rPr>
              <a:t>が、</a:t>
            </a:r>
            <a:r>
              <a:rPr lang="ja-JP" altLang="ja-JP" sz="1050" dirty="0">
                <a:latin typeface="Meiryo UI" panose="020B0604030504040204" pitchFamily="50" charset="-128"/>
                <a:ea typeface="Meiryo UI" panose="020B0604030504040204" pitchFamily="50" charset="-128"/>
              </a:rPr>
              <a:t>どこまでが差別といえるのか、禁止される差別なのか、本当に難しいと思</a:t>
            </a:r>
            <a:r>
              <a:rPr lang="ja-JP" altLang="en-US" sz="1050" dirty="0">
                <a:latin typeface="Meiryo UI" panose="020B0604030504040204" pitchFamily="50" charset="-128"/>
                <a:ea typeface="Meiryo UI" panose="020B0604030504040204" pitchFamily="50" charset="-128"/>
              </a:rPr>
              <a:t>う</a:t>
            </a:r>
            <a:r>
              <a:rPr lang="ja-JP" altLang="ja-JP" sz="1050" dirty="0">
                <a:latin typeface="Meiryo UI" panose="020B0604030504040204" pitchFamily="50" charset="-128"/>
                <a:ea typeface="Meiryo UI" panose="020B0604030504040204" pitchFamily="50" charset="-128"/>
              </a:rPr>
              <a:t>。喫緊の</a:t>
            </a:r>
            <a:r>
              <a:rPr lang="ja-JP" altLang="ja-JP" sz="1050" dirty="0" smtClean="0">
                <a:latin typeface="Meiryo UI" panose="020B0604030504040204" pitchFamily="50" charset="-128"/>
                <a:ea typeface="Meiryo UI" panose="020B0604030504040204" pitchFamily="50" charset="-128"/>
              </a:rPr>
              <a:t>課題</a:t>
            </a:r>
            <a:r>
              <a:rPr lang="ja-JP" altLang="ja-JP" sz="1050" dirty="0">
                <a:latin typeface="Meiryo UI" panose="020B0604030504040204" pitchFamily="50" charset="-128"/>
                <a:ea typeface="Meiryo UI" panose="020B0604030504040204" pitchFamily="50" charset="-128"/>
              </a:rPr>
              <a:t>と</a:t>
            </a:r>
            <a:r>
              <a:rPr lang="ja-JP" altLang="ja-JP" sz="1050" dirty="0" smtClean="0">
                <a:latin typeface="Meiryo UI" panose="020B0604030504040204" pitchFamily="50" charset="-128"/>
                <a:ea typeface="Meiryo UI" panose="020B0604030504040204" pitchFamily="50" charset="-128"/>
              </a:rPr>
              <a:t>して</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は、少なくとも</a:t>
            </a:r>
            <a:r>
              <a:rPr lang="ja-JP" altLang="ja-JP" sz="1050" dirty="0">
                <a:latin typeface="Meiryo UI" panose="020B0604030504040204" pitchFamily="50" charset="-128"/>
                <a:ea typeface="Meiryo UI" panose="020B0604030504040204" pitchFamily="50" charset="-128"/>
              </a:rPr>
              <a:t>これだけはやめておきましょう</a:t>
            </a:r>
            <a:r>
              <a:rPr lang="ja-JP" altLang="en-US"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とある程度絞った形で理解の増進を中心にする方が今の状況</a:t>
            </a:r>
            <a:r>
              <a:rPr lang="ja-JP" altLang="ja-JP" sz="1050" dirty="0" smtClean="0">
                <a:latin typeface="Meiryo UI" panose="020B0604030504040204" pitchFamily="50" charset="-128"/>
                <a:ea typeface="Meiryo UI" panose="020B0604030504040204" pitchFamily="50" charset="-128"/>
              </a:rPr>
              <a:t>に</a:t>
            </a:r>
            <a:r>
              <a:rPr lang="ja-JP" altLang="en-US" sz="1050" dirty="0" smtClean="0">
                <a:latin typeface="Meiryo UI" panose="020B0604030504040204" pitchFamily="50" charset="-128"/>
                <a:ea typeface="Meiryo UI" panose="020B0604030504040204" pitchFamily="50" charset="-128"/>
              </a:rPr>
              <a:t>合っている</a:t>
            </a:r>
            <a:r>
              <a:rPr lang="ja-JP" altLang="ja-JP" sz="1050" dirty="0" smtClean="0">
                <a:latin typeface="Meiryo UI" panose="020B0604030504040204" pitchFamily="50" charset="-128"/>
                <a:ea typeface="Meiryo UI" panose="020B0604030504040204" pitchFamily="50" charset="-128"/>
              </a:rPr>
              <a:t>。一つ</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の起爆剤に</a:t>
            </a:r>
            <a:r>
              <a:rPr lang="ja-JP" altLang="ja-JP" sz="1050" dirty="0">
                <a:latin typeface="Meiryo UI" panose="020B0604030504040204" pitchFamily="50" charset="-128"/>
                <a:ea typeface="Meiryo UI" panose="020B0604030504040204" pitchFamily="50" charset="-128"/>
              </a:rPr>
              <a:t>して意識を変えてということはあるとは思</a:t>
            </a:r>
            <a:r>
              <a:rPr lang="ja-JP" altLang="en-US" sz="1050" dirty="0">
                <a:latin typeface="Meiryo UI" panose="020B0604030504040204" pitchFamily="50" charset="-128"/>
                <a:ea typeface="Meiryo UI" panose="020B0604030504040204" pitchFamily="50" charset="-128"/>
              </a:rPr>
              <a:t>うが</a:t>
            </a:r>
            <a:r>
              <a:rPr lang="ja-JP" altLang="ja-JP" sz="1050" dirty="0">
                <a:latin typeface="Meiryo UI" panose="020B0604030504040204" pitchFamily="50" charset="-128"/>
                <a:ea typeface="Meiryo UI" panose="020B0604030504040204" pitchFamily="50" charset="-128"/>
              </a:rPr>
              <a:t>、検討するには慎重であるべき。</a:t>
            </a:r>
            <a:endParaRPr lang="en-US" altLang="ja-JP" sz="1050" dirty="0">
              <a:latin typeface="Meiryo UI" panose="020B0604030504040204" pitchFamily="50" charset="-128"/>
              <a:ea typeface="Meiryo UI" panose="020B0604030504040204" pitchFamily="50" charset="-128"/>
            </a:endParaRPr>
          </a:p>
          <a:p>
            <a:pPr>
              <a:lnSpc>
                <a:spcPts val="1440"/>
              </a:lnSpc>
            </a:pPr>
            <a:endParaRPr lang="en-US" altLang="ja-JP" sz="1050" dirty="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〇</a:t>
            </a:r>
            <a:r>
              <a:rPr lang="ja-JP" altLang="ja-JP" sz="1050" dirty="0">
                <a:latin typeface="Meiryo UI" panose="020B0604030504040204" pitchFamily="50" charset="-128"/>
                <a:ea typeface="Meiryo UI" panose="020B0604030504040204" pitchFamily="50" charset="-128"/>
              </a:rPr>
              <a:t>理解増進のために規定</a:t>
            </a:r>
            <a:r>
              <a:rPr lang="ja-JP" altLang="en-US" sz="1050" dirty="0">
                <a:latin typeface="Meiryo UI" panose="020B0604030504040204" pitchFamily="50" charset="-128"/>
                <a:ea typeface="Meiryo UI" panose="020B0604030504040204" pitchFamily="50" charset="-128"/>
              </a:rPr>
              <a:t>を</a:t>
            </a:r>
            <a:r>
              <a:rPr lang="ja-JP" altLang="ja-JP" sz="1050" dirty="0">
                <a:latin typeface="Meiryo UI" panose="020B0604030504040204" pitchFamily="50" charset="-128"/>
                <a:ea typeface="Meiryo UI" panose="020B0604030504040204" pitchFamily="50" charset="-128"/>
              </a:rPr>
              <a:t>どの事例をもって、どこまで表記していくのか</a:t>
            </a:r>
            <a:r>
              <a:rPr lang="ja-JP" altLang="en-US" sz="1050" dirty="0">
                <a:latin typeface="Meiryo UI" panose="020B0604030504040204" pitchFamily="50" charset="-128"/>
                <a:ea typeface="Meiryo UI" panose="020B0604030504040204" pitchFamily="50" charset="-128"/>
              </a:rPr>
              <a:t>は</a:t>
            </a:r>
            <a:r>
              <a:rPr lang="ja-JP" altLang="ja-JP" sz="1050" dirty="0">
                <a:latin typeface="Meiryo UI" panose="020B0604030504040204" pitchFamily="50" charset="-128"/>
                <a:ea typeface="Meiryo UI" panose="020B0604030504040204" pitchFamily="50" charset="-128"/>
              </a:rPr>
              <a:t>慎重にしていく必要がある。国や他の</a:t>
            </a:r>
            <a:r>
              <a:rPr lang="ja-JP" altLang="ja-JP" sz="1050" dirty="0" smtClean="0">
                <a:latin typeface="Meiryo UI" panose="020B0604030504040204" pitchFamily="50" charset="-128"/>
                <a:ea typeface="Meiryo UI" panose="020B0604030504040204" pitchFamily="50" charset="-128"/>
              </a:rPr>
              <a:t>自治体</a:t>
            </a:r>
            <a:r>
              <a:rPr lang="ja-JP" altLang="en-US" sz="1050" dirty="0" smtClean="0">
                <a:latin typeface="Meiryo UI" panose="020B0604030504040204" pitchFamily="50" charset="-128"/>
                <a:ea typeface="Meiryo UI" panose="020B0604030504040204" pitchFamily="50" charset="-128"/>
              </a:rPr>
              <a:t>が</a:t>
            </a:r>
            <a:r>
              <a:rPr lang="ja-JP" altLang="ja-JP" sz="1050" dirty="0">
                <a:latin typeface="Meiryo UI" panose="020B0604030504040204" pitchFamily="50" charset="-128"/>
                <a:ea typeface="Meiryo UI" panose="020B0604030504040204" pitchFamily="50" charset="-128"/>
              </a:rPr>
              <a:t>より</a:t>
            </a:r>
            <a:r>
              <a:rPr lang="ja-JP" altLang="ja-JP" sz="1050" dirty="0" smtClean="0">
                <a:latin typeface="Meiryo UI" panose="020B0604030504040204" pitchFamily="50" charset="-128"/>
                <a:ea typeface="Meiryo UI" panose="020B0604030504040204" pitchFamily="50" charset="-128"/>
              </a:rPr>
              <a:t>実</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効</a:t>
            </a:r>
            <a:r>
              <a:rPr lang="ja-JP" altLang="ja-JP" sz="1050" dirty="0">
                <a:latin typeface="Meiryo UI" panose="020B0604030504040204" pitchFamily="50" charset="-128"/>
                <a:ea typeface="Meiryo UI" panose="020B0604030504040204" pitchFamily="50" charset="-128"/>
              </a:rPr>
              <a:t>性の高い法制度を制定することが予想さ</a:t>
            </a:r>
            <a:r>
              <a:rPr lang="ja-JP" altLang="en-US" sz="1050" dirty="0">
                <a:latin typeface="Meiryo UI" panose="020B0604030504040204" pitchFamily="50" charset="-128"/>
                <a:ea typeface="Meiryo UI" panose="020B0604030504040204" pitchFamily="50" charset="-128"/>
              </a:rPr>
              <a:t>れるので</a:t>
            </a:r>
            <a:r>
              <a:rPr lang="ja-JP" altLang="ja-JP" sz="1050" dirty="0">
                <a:latin typeface="Meiryo UI" panose="020B0604030504040204" pitchFamily="50" charset="-128"/>
                <a:ea typeface="Meiryo UI" panose="020B0604030504040204" pitchFamily="50" charset="-128"/>
              </a:rPr>
              <a:t>、それを下回らないように設けてほしい</a:t>
            </a:r>
            <a:r>
              <a:rPr lang="ja-JP" altLang="en-US"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現時点</a:t>
            </a:r>
            <a:r>
              <a:rPr lang="ja-JP" altLang="ja-JP" sz="1050" dirty="0" smtClean="0">
                <a:latin typeface="Meiryo UI" panose="020B0604030504040204" pitchFamily="50" charset="-128"/>
                <a:ea typeface="Meiryo UI" panose="020B0604030504040204" pitchFamily="50" charset="-128"/>
              </a:rPr>
              <a:t>で条例</a:t>
            </a:r>
            <a:r>
              <a:rPr lang="ja-JP" altLang="en-US" sz="1050" dirty="0" smtClean="0">
                <a:latin typeface="Meiryo UI" panose="020B0604030504040204" pitchFamily="50" charset="-128"/>
                <a:ea typeface="Meiryo UI" panose="020B0604030504040204" pitchFamily="50" charset="-128"/>
              </a:rPr>
              <a:t>化</a:t>
            </a:r>
            <a:r>
              <a:rPr lang="ja-JP" altLang="ja-JP" sz="1050" dirty="0">
                <a:latin typeface="Meiryo UI" panose="020B0604030504040204" pitchFamily="50" charset="-128"/>
                <a:ea typeface="Meiryo UI" panose="020B0604030504040204" pitchFamily="50" charset="-128"/>
              </a:rPr>
              <a:t>を進めて</a:t>
            </a:r>
            <a:r>
              <a:rPr lang="ja-JP" altLang="ja-JP" sz="1050" dirty="0" smtClean="0">
                <a:latin typeface="Meiryo UI" panose="020B0604030504040204" pitchFamily="50" charset="-128"/>
                <a:ea typeface="Meiryo UI" panose="020B0604030504040204" pitchFamily="50" charset="-128"/>
              </a:rPr>
              <a:t>いくに</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当たって</a:t>
            </a:r>
            <a:r>
              <a:rPr lang="ja-JP" altLang="ja-JP" sz="1050" dirty="0">
                <a:latin typeface="Meiryo UI" panose="020B0604030504040204" pitchFamily="50" charset="-128"/>
                <a:ea typeface="Meiryo UI" panose="020B0604030504040204" pitchFamily="50" charset="-128"/>
              </a:rPr>
              <a:t>、このことが差別にあたるというところは、これが未来永劫</a:t>
            </a:r>
            <a:r>
              <a:rPr lang="ja-JP" altLang="en-US" sz="1050" dirty="0">
                <a:latin typeface="Meiryo UI" panose="020B0604030504040204" pitchFamily="50" charset="-128"/>
                <a:ea typeface="Meiryo UI" panose="020B0604030504040204" pitchFamily="50" charset="-128"/>
              </a:rPr>
              <a:t>、当然</a:t>
            </a:r>
            <a:r>
              <a:rPr lang="ja-JP" altLang="ja-JP" sz="1050" dirty="0">
                <a:latin typeface="Meiryo UI" panose="020B0604030504040204" pitchFamily="50" charset="-128"/>
                <a:ea typeface="Meiryo UI" panose="020B0604030504040204" pitchFamily="50" charset="-128"/>
              </a:rPr>
              <a:t>の規定ではなくて、</a:t>
            </a:r>
            <a:r>
              <a:rPr lang="ja-JP" altLang="ja-JP" sz="1050" dirty="0" smtClean="0">
                <a:latin typeface="Meiryo UI" panose="020B0604030504040204" pitchFamily="50" charset="-128"/>
                <a:ea typeface="Meiryo UI" panose="020B0604030504040204" pitchFamily="50" charset="-128"/>
              </a:rPr>
              <a:t>一定の</a:t>
            </a:r>
            <a:r>
              <a:rPr lang="ja-JP" altLang="ja-JP" sz="1050" dirty="0">
                <a:latin typeface="Meiryo UI" panose="020B0604030504040204" pitchFamily="50" charset="-128"/>
                <a:ea typeface="Meiryo UI" panose="020B0604030504040204" pitchFamily="50" charset="-128"/>
              </a:rPr>
              <a:t>この時期に見直しを</a:t>
            </a:r>
            <a:r>
              <a:rPr lang="ja-JP" altLang="ja-JP" sz="1050" dirty="0" smtClean="0">
                <a:latin typeface="Meiryo UI" panose="020B0604030504040204" pitchFamily="50" charset="-128"/>
                <a:ea typeface="Meiryo UI" panose="020B0604030504040204" pitchFamily="50" charset="-128"/>
              </a:rPr>
              <a:t>図る</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と</a:t>
            </a:r>
            <a:r>
              <a:rPr lang="ja-JP" altLang="ja-JP" sz="1050" dirty="0">
                <a:latin typeface="Meiryo UI" panose="020B0604030504040204" pitchFamily="50" charset="-128"/>
                <a:ea typeface="Meiryo UI" panose="020B0604030504040204" pitchFamily="50" charset="-128"/>
              </a:rPr>
              <a:t>いうこと</a:t>
            </a:r>
            <a:r>
              <a:rPr lang="ja-JP" altLang="en-US" sz="1050" dirty="0">
                <a:latin typeface="Meiryo UI" panose="020B0604030504040204" pitchFamily="50" charset="-128"/>
                <a:ea typeface="Meiryo UI" panose="020B0604030504040204" pitchFamily="50" charset="-128"/>
              </a:rPr>
              <a:t>を</a:t>
            </a:r>
            <a:r>
              <a:rPr lang="ja-JP" altLang="ja-JP" sz="1050" dirty="0">
                <a:latin typeface="Meiryo UI" panose="020B0604030504040204" pitchFamily="50" charset="-128"/>
                <a:ea typeface="Meiryo UI" panose="020B0604030504040204" pitchFamily="50" charset="-128"/>
              </a:rPr>
              <a:t>示していくことは必要ではないか。</a:t>
            </a:r>
            <a:endParaRPr lang="en-US" altLang="ja-JP" sz="1050" dirty="0">
              <a:latin typeface="Meiryo UI" panose="020B0604030504040204" pitchFamily="50" charset="-128"/>
              <a:ea typeface="Meiryo UI" panose="020B0604030504040204" pitchFamily="50" charset="-128"/>
            </a:endParaRPr>
          </a:p>
          <a:p>
            <a:pPr>
              <a:lnSpc>
                <a:spcPts val="1440"/>
              </a:lnSpc>
            </a:pPr>
            <a:endParaRPr lang="en-US" altLang="ja-JP" sz="1050" dirty="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〇</a:t>
            </a:r>
            <a:r>
              <a:rPr lang="ja-JP" altLang="ja-JP" sz="1050" dirty="0">
                <a:latin typeface="Meiryo UI" panose="020B0604030504040204" pitchFamily="50" charset="-128"/>
                <a:ea typeface="Meiryo UI" panose="020B0604030504040204" pitchFamily="50" charset="-128"/>
              </a:rPr>
              <a:t>委員</a:t>
            </a:r>
            <a:r>
              <a:rPr lang="ja-JP" altLang="en-US" sz="1050" dirty="0">
                <a:latin typeface="Meiryo UI" panose="020B0604030504040204" pitchFamily="50" charset="-128"/>
                <a:ea typeface="Meiryo UI" panose="020B0604030504040204" pitchFamily="50" charset="-128"/>
              </a:rPr>
              <a:t>に</a:t>
            </a:r>
            <a:r>
              <a:rPr lang="ja-JP" altLang="ja-JP" sz="1050" dirty="0">
                <a:latin typeface="Meiryo UI" panose="020B0604030504040204" pitchFamily="50" charset="-128"/>
                <a:ea typeface="Meiryo UI" panose="020B0604030504040204" pitchFamily="50" charset="-128"/>
              </a:rPr>
              <a:t>様々な意見があ</a:t>
            </a:r>
            <a:r>
              <a:rPr lang="ja-JP" altLang="en-US" sz="1050" dirty="0">
                <a:latin typeface="Meiryo UI" panose="020B0604030504040204" pitchFamily="50" charset="-128"/>
                <a:ea typeface="Meiryo UI" panose="020B0604030504040204" pitchFamily="50" charset="-128"/>
              </a:rPr>
              <a:t>るが</a:t>
            </a:r>
            <a:r>
              <a:rPr lang="ja-JP" altLang="ja-JP" sz="1050" dirty="0">
                <a:latin typeface="Meiryo UI" panose="020B0604030504040204" pitchFamily="50" charset="-128"/>
                <a:ea typeface="Meiryo UI" panose="020B0604030504040204" pitchFamily="50" charset="-128"/>
              </a:rPr>
              <a:t>、一致しているのは、差別的なことは認めない</a:t>
            </a:r>
            <a:r>
              <a:rPr lang="ja-JP" altLang="en-US"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という強い態度を示したいということ。</a:t>
            </a:r>
            <a:r>
              <a:rPr lang="ja-JP" altLang="ja-JP" sz="1050" dirty="0" smtClean="0">
                <a:latin typeface="Meiryo UI" panose="020B0604030504040204" pitchFamily="50" charset="-128"/>
                <a:ea typeface="Meiryo UI" panose="020B0604030504040204" pitchFamily="50" charset="-128"/>
              </a:rPr>
              <a:t>しかし</a:t>
            </a:r>
            <a:r>
              <a:rPr lang="ja-JP" altLang="en-US"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何</a:t>
            </a:r>
            <a:r>
              <a:rPr lang="ja-JP" altLang="ja-JP" sz="1050" dirty="0" smtClean="0">
                <a:latin typeface="Meiryo UI" panose="020B0604030504040204" pitchFamily="50" charset="-128"/>
                <a:ea typeface="Meiryo UI" panose="020B0604030504040204" pitchFamily="50" charset="-128"/>
              </a:rPr>
              <a:t>が</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差別</a:t>
            </a:r>
            <a:r>
              <a:rPr lang="ja-JP" altLang="ja-JP" sz="1050" dirty="0">
                <a:latin typeface="Meiryo UI" panose="020B0604030504040204" pitchFamily="50" charset="-128"/>
                <a:ea typeface="Meiryo UI" panose="020B0604030504040204" pitchFamily="50" charset="-128"/>
              </a:rPr>
              <a:t>なのか</a:t>
            </a:r>
            <a:r>
              <a:rPr lang="ja-JP" altLang="en-US" sz="1050" dirty="0">
                <a:latin typeface="Meiryo UI" panose="020B0604030504040204" pitchFamily="50" charset="-128"/>
                <a:ea typeface="Meiryo UI" panose="020B0604030504040204" pitchFamily="50" charset="-128"/>
              </a:rPr>
              <a:t>と</a:t>
            </a:r>
            <a:r>
              <a:rPr lang="ja-JP" altLang="ja-JP" sz="1050" dirty="0">
                <a:latin typeface="Meiryo UI" panose="020B0604030504040204" pitchFamily="50" charset="-128"/>
                <a:ea typeface="Meiryo UI" panose="020B0604030504040204" pitchFamily="50" charset="-128"/>
              </a:rPr>
              <a:t>いうところの定義が難しく、それを出しにくい</a:t>
            </a:r>
            <a:r>
              <a:rPr lang="ja-JP" altLang="en-US" sz="1050" dirty="0">
                <a:latin typeface="Meiryo UI" panose="020B0604030504040204" pitchFamily="50" charset="-128"/>
                <a:ea typeface="Meiryo UI" panose="020B0604030504040204" pitchFamily="50" charset="-128"/>
              </a:rPr>
              <a:t>ということで、</a:t>
            </a:r>
            <a:r>
              <a:rPr lang="ja-JP" altLang="ja-JP" sz="1050" dirty="0">
                <a:latin typeface="Meiryo UI" panose="020B0604030504040204" pitchFamily="50" charset="-128"/>
                <a:ea typeface="Meiryo UI" panose="020B0604030504040204" pitchFamily="50" charset="-128"/>
              </a:rPr>
              <a:t>皆さんの認識は一致している</a:t>
            </a:r>
            <a:r>
              <a:rPr lang="ja-JP" altLang="en-US"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条例</a:t>
            </a:r>
            <a:r>
              <a:rPr lang="ja-JP" altLang="ja-JP" sz="1050" dirty="0" smtClean="0">
                <a:latin typeface="Meiryo UI" panose="020B0604030504040204" pitchFamily="50" charset="-128"/>
                <a:ea typeface="Meiryo UI" panose="020B0604030504040204" pitchFamily="50" charset="-128"/>
              </a:rPr>
              <a:t>を作った</a:t>
            </a:r>
            <a:r>
              <a:rPr lang="ja-JP" altLang="ja-JP" sz="1050" dirty="0">
                <a:latin typeface="Meiryo UI" panose="020B0604030504040204" pitchFamily="50" charset="-128"/>
                <a:ea typeface="Meiryo UI" panose="020B0604030504040204" pitchFamily="50" charset="-128"/>
              </a:rPr>
              <a:t>場合の</a:t>
            </a:r>
            <a:r>
              <a:rPr lang="ja-JP" altLang="ja-JP" sz="1050" dirty="0" smtClean="0">
                <a:latin typeface="Meiryo UI" panose="020B0604030504040204" pitchFamily="50" charset="-128"/>
                <a:ea typeface="Meiryo UI" panose="020B0604030504040204" pitchFamily="50" charset="-128"/>
              </a:rPr>
              <a:t>運用</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も</a:t>
            </a:r>
            <a:r>
              <a:rPr lang="ja-JP" altLang="ja-JP" sz="1050" dirty="0">
                <a:latin typeface="Meiryo UI" panose="020B0604030504040204" pitchFamily="50" charset="-128"/>
                <a:ea typeface="Meiryo UI" panose="020B0604030504040204" pitchFamily="50" charset="-128"/>
              </a:rPr>
              <a:t>あるので、事務局</a:t>
            </a:r>
            <a:r>
              <a:rPr lang="ja-JP" altLang="en-US" sz="1050" dirty="0">
                <a:latin typeface="Meiryo UI" panose="020B0604030504040204" pitchFamily="50" charset="-128"/>
                <a:ea typeface="Meiryo UI" panose="020B0604030504040204" pitchFamily="50" charset="-128"/>
              </a:rPr>
              <a:t>の</a:t>
            </a:r>
            <a:r>
              <a:rPr lang="ja-JP" altLang="ja-JP" sz="1050" dirty="0">
                <a:latin typeface="Meiryo UI" panose="020B0604030504040204" pitchFamily="50" charset="-128"/>
                <a:ea typeface="Meiryo UI" panose="020B0604030504040204" pitchFamily="50" charset="-128"/>
              </a:rPr>
              <a:t>考え</a:t>
            </a:r>
            <a:r>
              <a:rPr lang="ja-JP" altLang="en-US" sz="1050" dirty="0">
                <a:latin typeface="Meiryo UI" panose="020B0604030504040204" pitchFamily="50" charset="-128"/>
                <a:ea typeface="Meiryo UI" panose="020B0604030504040204" pitchFamily="50" charset="-128"/>
              </a:rPr>
              <a:t>を</a:t>
            </a:r>
            <a:r>
              <a:rPr lang="ja-JP" altLang="ja-JP" sz="1050" dirty="0">
                <a:latin typeface="Meiryo UI" panose="020B0604030504040204" pitchFamily="50" charset="-128"/>
                <a:ea typeface="Meiryo UI" panose="020B0604030504040204" pitchFamily="50" charset="-128"/>
              </a:rPr>
              <a:t>伺</a:t>
            </a:r>
            <a:r>
              <a:rPr lang="ja-JP" altLang="en-US" sz="1050" dirty="0">
                <a:latin typeface="Meiryo UI" panose="020B0604030504040204" pitchFamily="50" charset="-128"/>
                <a:ea typeface="Meiryo UI" panose="020B0604030504040204" pitchFamily="50" charset="-128"/>
              </a:rPr>
              <a:t>いたい。</a:t>
            </a:r>
            <a:endParaRPr lang="en-US" altLang="ja-JP" sz="1050" dirty="0">
              <a:latin typeface="Meiryo UI" panose="020B0604030504040204" pitchFamily="50" charset="-128"/>
              <a:ea typeface="Meiryo UI" panose="020B0604030504040204" pitchFamily="50" charset="-128"/>
            </a:endParaRPr>
          </a:p>
          <a:p>
            <a:pPr>
              <a:lnSpc>
                <a:spcPts val="1440"/>
              </a:lnSpc>
              <a:spcBef>
                <a:spcPts val="600"/>
              </a:spcBef>
            </a:pPr>
            <a:r>
              <a:rPr lang="ja-JP" altLang="en-US"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事務局として、大阪府の姿勢を示すという意味からも、法律の制定を待つことなく</a:t>
            </a:r>
            <a:r>
              <a:rPr lang="ja-JP" altLang="en-US"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性的マイノリティに関する</a:t>
            </a:r>
            <a:r>
              <a:rPr lang="ja-JP" altLang="ja-JP" sz="1050" dirty="0" smtClean="0">
                <a:latin typeface="Meiryo UI" panose="020B0604030504040204" pitchFamily="50" charset="-128"/>
                <a:ea typeface="Meiryo UI" panose="020B0604030504040204" pitchFamily="50" charset="-128"/>
              </a:rPr>
              <a:t>条例制定を</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目指したいと</a:t>
            </a:r>
            <a:r>
              <a:rPr lang="ja-JP" altLang="ja-JP" sz="1050" dirty="0" smtClean="0">
                <a:latin typeface="Meiryo UI" panose="020B0604030504040204" pitchFamily="50" charset="-128"/>
                <a:ea typeface="Meiryo UI" panose="020B0604030504040204" pitchFamily="50" charset="-128"/>
              </a:rPr>
              <a:t>考えて</a:t>
            </a:r>
            <a:r>
              <a:rPr lang="ja-JP" altLang="en-US" sz="1050" dirty="0">
                <a:latin typeface="Meiryo UI" panose="020B0604030504040204" pitchFamily="50" charset="-128"/>
                <a:ea typeface="Meiryo UI" panose="020B0604030504040204" pitchFamily="50" charset="-128"/>
              </a:rPr>
              <a:t>いる</a:t>
            </a:r>
            <a:r>
              <a:rPr lang="ja-JP"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た</a:t>
            </a:r>
            <a:r>
              <a:rPr lang="ja-JP" altLang="ja-JP" sz="1050" dirty="0" smtClean="0">
                <a:latin typeface="Meiryo UI" panose="020B0604030504040204" pitchFamily="50" charset="-128"/>
                <a:ea typeface="Meiryo UI" panose="020B0604030504040204" pitchFamily="50" charset="-128"/>
              </a:rPr>
              <a:t>だ、</a:t>
            </a:r>
            <a:r>
              <a:rPr lang="ja-JP" altLang="en-US" sz="1050" dirty="0" smtClean="0">
                <a:latin typeface="Meiryo UI" panose="020B0604030504040204" pitchFamily="50" charset="-128"/>
                <a:ea typeface="Meiryo UI" panose="020B0604030504040204" pitchFamily="50" charset="-128"/>
              </a:rPr>
              <a:t>一方で</a:t>
            </a:r>
            <a:r>
              <a:rPr lang="ja-JP" altLang="ja-JP" sz="1050" dirty="0" smtClean="0">
                <a:latin typeface="Meiryo UI" panose="020B0604030504040204" pitchFamily="50" charset="-128"/>
                <a:ea typeface="Meiryo UI" panose="020B0604030504040204" pitchFamily="50" charset="-128"/>
              </a:rPr>
              <a:t>当事者の方々からも差別禁止の前</a:t>
            </a:r>
            <a:r>
              <a:rPr lang="ja-JP" altLang="ja-JP" sz="1050" dirty="0">
                <a:latin typeface="Meiryo UI" panose="020B0604030504040204" pitchFamily="50" charset="-128"/>
                <a:ea typeface="Meiryo UI" panose="020B0604030504040204" pitchFamily="50" charset="-128"/>
              </a:rPr>
              <a:t>に理解増進に取り組むべきだと</a:t>
            </a:r>
            <a:r>
              <a:rPr lang="ja-JP" altLang="en-US" sz="1050" dirty="0">
                <a:latin typeface="Meiryo UI" panose="020B0604030504040204" pitchFamily="50" charset="-128"/>
                <a:ea typeface="Meiryo UI" panose="020B0604030504040204" pitchFamily="50" charset="-128"/>
              </a:rPr>
              <a:t>の</a:t>
            </a:r>
            <a:r>
              <a:rPr lang="ja-JP" altLang="ja-JP" sz="1050" dirty="0" smtClean="0">
                <a:latin typeface="Meiryo UI" panose="020B0604030504040204" pitchFamily="50" charset="-128"/>
                <a:ea typeface="Meiryo UI" panose="020B0604030504040204" pitchFamily="50" charset="-128"/>
              </a:rPr>
              <a:t>明確な意見</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がある</a:t>
            </a:r>
            <a:r>
              <a:rPr lang="ja-JP" altLang="en-US" sz="1050" dirty="0">
                <a:latin typeface="Meiryo UI" panose="020B0604030504040204" pitchFamily="50" charset="-128"/>
                <a:ea typeface="Meiryo UI" panose="020B0604030504040204" pitchFamily="50" charset="-128"/>
              </a:rPr>
              <a:t>中</a:t>
            </a:r>
            <a:r>
              <a:rPr lang="ja-JP" altLang="en-US" sz="1050" dirty="0" smtClean="0">
                <a:latin typeface="Meiryo UI" panose="020B0604030504040204" pitchFamily="50" charset="-128"/>
                <a:ea typeface="Meiryo UI" panose="020B0604030504040204" pitchFamily="50" charset="-128"/>
              </a:rPr>
              <a:t>で</a:t>
            </a:r>
            <a:r>
              <a:rPr lang="ja-JP" altLang="ja-JP" sz="1050" dirty="0" smtClean="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いきなり差別禁止はどうか</a:t>
            </a:r>
            <a:r>
              <a:rPr lang="ja-JP" altLang="ja-JP" sz="1050" dirty="0" smtClean="0">
                <a:latin typeface="Meiryo UI" panose="020B0604030504040204" pitchFamily="50" charset="-128"/>
                <a:ea typeface="Meiryo UI" panose="020B0604030504040204" pitchFamily="50" charset="-128"/>
              </a:rPr>
              <a:t>という</a:t>
            </a:r>
            <a:r>
              <a:rPr lang="ja-JP" altLang="ja-JP" sz="1050" dirty="0">
                <a:latin typeface="Meiryo UI" panose="020B0604030504040204" pitchFamily="50" charset="-128"/>
                <a:ea typeface="Meiryo UI" panose="020B0604030504040204" pitchFamily="50" charset="-128"/>
              </a:rPr>
              <a:t>ご意見</a:t>
            </a:r>
            <a:r>
              <a:rPr lang="ja-JP" altLang="ja-JP" sz="1050" dirty="0" smtClean="0">
                <a:latin typeface="Meiryo UI" panose="020B0604030504040204" pitchFamily="50" charset="-128"/>
                <a:ea typeface="Meiryo UI" panose="020B0604030504040204" pitchFamily="50" charset="-128"/>
              </a:rPr>
              <a:t>も</a:t>
            </a:r>
            <a:r>
              <a:rPr lang="ja-JP" altLang="en-US" sz="1050" dirty="0" smtClean="0">
                <a:latin typeface="Meiryo UI" panose="020B0604030504040204" pitchFamily="50" charset="-128"/>
                <a:ea typeface="Meiryo UI" panose="020B0604030504040204" pitchFamily="50" charset="-128"/>
              </a:rPr>
              <a:t>ある。確かに</a:t>
            </a:r>
            <a:r>
              <a:rPr lang="ja-JP" altLang="ja-JP" sz="1050" dirty="0" smtClean="0">
                <a:latin typeface="Meiryo UI" panose="020B0604030504040204" pitchFamily="50" charset="-128"/>
                <a:ea typeface="Meiryo UI" panose="020B0604030504040204" pitchFamily="50" charset="-128"/>
              </a:rPr>
              <a:t>差別</a:t>
            </a:r>
            <a:r>
              <a:rPr lang="ja-JP" altLang="ja-JP" sz="1050" dirty="0">
                <a:latin typeface="Meiryo UI" panose="020B0604030504040204" pitchFamily="50" charset="-128"/>
                <a:ea typeface="Meiryo UI" panose="020B0604030504040204" pitchFamily="50" charset="-128"/>
              </a:rPr>
              <a:t>禁止を明確に打ち出すことによって、</a:t>
            </a:r>
            <a:r>
              <a:rPr lang="ja-JP" altLang="ja-JP" sz="1050" dirty="0" smtClean="0">
                <a:latin typeface="Meiryo UI" panose="020B0604030504040204" pitchFamily="50" charset="-128"/>
                <a:ea typeface="Meiryo UI" panose="020B0604030504040204" pitchFamily="50" charset="-128"/>
              </a:rPr>
              <a:t>理解も進むと</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いう</a:t>
            </a:r>
            <a:r>
              <a:rPr lang="ja-JP" altLang="ja-JP" sz="1050" dirty="0">
                <a:latin typeface="Meiryo UI" panose="020B0604030504040204" pitchFamily="50" charset="-128"/>
                <a:ea typeface="Meiryo UI" panose="020B0604030504040204" pitchFamily="50" charset="-128"/>
              </a:rPr>
              <a:t>思い</a:t>
            </a:r>
            <a:r>
              <a:rPr lang="ja-JP" altLang="ja-JP" sz="1050" dirty="0" smtClean="0">
                <a:latin typeface="Meiryo UI" panose="020B0604030504040204" pitchFamily="50" charset="-128"/>
                <a:ea typeface="Meiryo UI" panose="020B0604030504040204" pitchFamily="50" charset="-128"/>
              </a:rPr>
              <a:t>も</a:t>
            </a:r>
            <a:r>
              <a:rPr lang="ja-JP" altLang="en-US" sz="1050" dirty="0" smtClean="0">
                <a:latin typeface="Meiryo UI" panose="020B0604030504040204" pitchFamily="50" charset="-128"/>
                <a:ea typeface="Meiryo UI" panose="020B0604030504040204" pitchFamily="50" charset="-128"/>
              </a:rPr>
              <a:t>あるが、</a:t>
            </a:r>
            <a:r>
              <a:rPr lang="ja-JP" altLang="ja-JP" sz="1050" dirty="0" smtClean="0">
                <a:latin typeface="Meiryo UI" panose="020B0604030504040204" pitchFamily="50" charset="-128"/>
                <a:ea typeface="Meiryo UI" panose="020B0604030504040204" pitchFamily="50" charset="-128"/>
              </a:rPr>
              <a:t>その</a:t>
            </a:r>
            <a:r>
              <a:rPr lang="ja-JP" altLang="ja-JP" sz="1050" dirty="0">
                <a:latin typeface="Meiryo UI" panose="020B0604030504040204" pitchFamily="50" charset="-128"/>
                <a:ea typeface="Meiryo UI" panose="020B0604030504040204" pitchFamily="50" charset="-128"/>
              </a:rPr>
              <a:t>辺は慎重に考えて</a:t>
            </a:r>
            <a:r>
              <a:rPr lang="ja-JP" altLang="ja-JP" sz="1050" dirty="0" smtClean="0">
                <a:latin typeface="Meiryo UI" panose="020B0604030504040204" pitchFamily="50" charset="-128"/>
                <a:ea typeface="Meiryo UI" panose="020B0604030504040204" pitchFamily="50" charset="-128"/>
              </a:rPr>
              <a:t>いきたい</a:t>
            </a:r>
            <a:r>
              <a:rPr lang="ja-JP" altLang="en-US" sz="1050" dirty="0" smtClean="0">
                <a:latin typeface="Meiryo UI" panose="020B0604030504040204" pitchFamily="50" charset="-128"/>
                <a:ea typeface="Meiryo UI" panose="020B0604030504040204" pitchFamily="50" charset="-128"/>
              </a:rPr>
              <a:t>と考えている。</a:t>
            </a:r>
            <a:r>
              <a:rPr lang="ja-JP" altLang="ja-JP" sz="1050" dirty="0">
                <a:latin typeface="Meiryo UI" panose="020B0604030504040204" pitchFamily="50" charset="-128"/>
                <a:ea typeface="Meiryo UI" panose="020B0604030504040204" pitchFamily="50" charset="-128"/>
              </a:rPr>
              <a:t>現時点で条例化するという場合</a:t>
            </a:r>
            <a:r>
              <a:rPr lang="ja-JP" altLang="en-US" sz="1050" dirty="0" smtClean="0">
                <a:latin typeface="Meiryo UI" panose="020B0604030504040204" pitchFamily="50" charset="-128"/>
                <a:ea typeface="Meiryo UI" panose="020B0604030504040204" pitchFamily="50" charset="-128"/>
              </a:rPr>
              <a:t>、委員</a:t>
            </a:r>
            <a:r>
              <a:rPr lang="ja-JP" altLang="ja-JP" sz="1050" dirty="0">
                <a:latin typeface="Meiryo UI" panose="020B0604030504040204" pitchFamily="50" charset="-128"/>
                <a:ea typeface="Meiryo UI" panose="020B0604030504040204" pitchFamily="50" charset="-128"/>
              </a:rPr>
              <a:t>の意見も</a:t>
            </a:r>
            <a:r>
              <a:rPr lang="ja-JP" altLang="ja-JP" sz="1050" dirty="0" smtClean="0">
                <a:latin typeface="Meiryo UI" panose="020B0604030504040204" pitchFamily="50" charset="-128"/>
                <a:ea typeface="Meiryo UI" panose="020B0604030504040204" pitchFamily="50" charset="-128"/>
              </a:rPr>
              <a:t>踏まえ、</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差別</a:t>
            </a:r>
            <a:r>
              <a:rPr lang="ja-JP" altLang="ja-JP" sz="1050" dirty="0">
                <a:latin typeface="Meiryo UI" panose="020B0604030504040204" pitchFamily="50" charset="-128"/>
                <a:ea typeface="Meiryo UI" panose="020B0604030504040204" pitchFamily="50" charset="-128"/>
              </a:rPr>
              <a:t>禁止を明記</a:t>
            </a:r>
            <a:r>
              <a:rPr lang="ja-JP" altLang="ja-JP" sz="1050" dirty="0" smtClean="0">
                <a:latin typeface="Meiryo UI" panose="020B0604030504040204" pitchFamily="50" charset="-128"/>
                <a:ea typeface="Meiryo UI" panose="020B0604030504040204" pitchFamily="50" charset="-128"/>
              </a:rPr>
              <a:t>するの</a:t>
            </a:r>
            <a:r>
              <a:rPr lang="ja-JP" altLang="ja-JP" sz="1050" dirty="0">
                <a:latin typeface="Meiryo UI" panose="020B0604030504040204" pitchFamily="50" charset="-128"/>
                <a:ea typeface="Meiryo UI" panose="020B0604030504040204" pitchFamily="50" charset="-128"/>
              </a:rPr>
              <a:t>ではなくて</a:t>
            </a:r>
            <a:r>
              <a:rPr lang="ja-JP" altLang="en-US"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性的マイノリティに対する差別は許さないと</a:t>
            </a:r>
            <a:r>
              <a:rPr lang="ja-JP" altLang="ja-JP" sz="1050" dirty="0" smtClean="0">
                <a:latin typeface="Meiryo UI" panose="020B0604030504040204" pitchFamily="50" charset="-128"/>
                <a:ea typeface="Meiryo UI" panose="020B0604030504040204" pitchFamily="50" charset="-128"/>
              </a:rPr>
              <a:t>いう</a:t>
            </a:r>
            <a:r>
              <a:rPr lang="ja-JP" altLang="en-US" sz="1050" dirty="0" smtClean="0">
                <a:latin typeface="Meiryo UI" panose="020B0604030504040204" pitchFamily="50" charset="-128"/>
                <a:ea typeface="Meiryo UI" panose="020B0604030504040204" pitchFamily="50" charset="-128"/>
              </a:rPr>
              <a:t>、そういった姿勢</a:t>
            </a:r>
            <a:r>
              <a:rPr lang="ja-JP" altLang="ja-JP" sz="1050" dirty="0" smtClean="0">
                <a:latin typeface="Meiryo UI" panose="020B0604030504040204" pitchFamily="50" charset="-128"/>
                <a:ea typeface="Meiryo UI" panose="020B0604030504040204" pitchFamily="50" charset="-128"/>
              </a:rPr>
              <a:t>を</a:t>
            </a:r>
            <a:r>
              <a:rPr lang="ja-JP" altLang="ja-JP" sz="1050" dirty="0">
                <a:latin typeface="Meiryo UI" panose="020B0604030504040204" pitchFamily="50" charset="-128"/>
                <a:ea typeface="Meiryo UI" panose="020B0604030504040204" pitchFamily="50" charset="-128"/>
              </a:rPr>
              <a:t>しっかり示した</a:t>
            </a:r>
            <a:r>
              <a:rPr lang="ja-JP" altLang="ja-JP" sz="1050" dirty="0" smtClean="0">
                <a:latin typeface="Meiryo UI" panose="020B0604030504040204" pitchFamily="50" charset="-128"/>
                <a:ea typeface="Meiryo UI" panose="020B0604030504040204" pitchFamily="50" charset="-128"/>
              </a:rPr>
              <a:t>上で</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理解</a:t>
            </a:r>
            <a:r>
              <a:rPr lang="ja-JP" altLang="ja-JP" sz="1050" dirty="0">
                <a:latin typeface="Meiryo UI" panose="020B0604030504040204" pitchFamily="50" charset="-128"/>
                <a:ea typeface="Meiryo UI" panose="020B0604030504040204" pitchFamily="50" charset="-128"/>
              </a:rPr>
              <a:t>増進を進める内容の条例</a:t>
            </a:r>
            <a:r>
              <a:rPr lang="ja-JP" altLang="ja-JP" sz="1050" dirty="0" smtClean="0">
                <a:latin typeface="Meiryo UI" panose="020B0604030504040204" pitchFamily="50" charset="-128"/>
                <a:ea typeface="Meiryo UI" panose="020B0604030504040204" pitchFamily="50" charset="-128"/>
              </a:rPr>
              <a:t>にしていきたい</a:t>
            </a:r>
            <a:r>
              <a:rPr lang="ja-JP" altLang="en-US" sz="1050" dirty="0" smtClean="0">
                <a:latin typeface="Meiryo UI" panose="020B0604030504040204" pitchFamily="50" charset="-128"/>
                <a:ea typeface="Meiryo UI" panose="020B0604030504040204" pitchFamily="50" charset="-128"/>
              </a:rPr>
              <a:t>というふうに考えている</a:t>
            </a:r>
            <a:r>
              <a:rPr lang="ja-JP"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事務局）</a:t>
            </a:r>
            <a:endParaRPr lang="ja-JP" altLang="ja-JP" sz="1050" dirty="0">
              <a:latin typeface="Meiryo UI" panose="020B0604030504040204" pitchFamily="50" charset="-128"/>
              <a:ea typeface="Meiryo UI" panose="020B0604030504040204" pitchFamily="50" charset="-128"/>
            </a:endParaRPr>
          </a:p>
          <a:p>
            <a:pPr>
              <a:lnSpc>
                <a:spcPts val="1440"/>
              </a:lnSpc>
            </a:pPr>
            <a:endParaRPr lang="en-US" altLang="ja-JP" sz="1050" dirty="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〇</a:t>
            </a:r>
            <a:r>
              <a:rPr lang="ja-JP" altLang="ja-JP" sz="1050" dirty="0">
                <a:latin typeface="Meiryo UI" panose="020B0604030504040204" pitchFamily="50" charset="-128"/>
                <a:ea typeface="Meiryo UI" panose="020B0604030504040204" pitchFamily="50" charset="-128"/>
              </a:rPr>
              <a:t>条例化に当たって</a:t>
            </a:r>
            <a:r>
              <a:rPr lang="ja-JP" altLang="en-US" sz="1050" dirty="0">
                <a:latin typeface="Meiryo UI" panose="020B0604030504040204" pitchFamily="50" charset="-128"/>
                <a:ea typeface="Meiryo UI" panose="020B0604030504040204" pitchFamily="50" charset="-128"/>
              </a:rPr>
              <a:t>は</a:t>
            </a:r>
            <a:r>
              <a:rPr lang="ja-JP" altLang="ja-JP" sz="1050" dirty="0">
                <a:latin typeface="Meiryo UI" panose="020B0604030504040204" pitchFamily="50" charset="-128"/>
                <a:ea typeface="Meiryo UI" panose="020B0604030504040204" pitchFamily="50" charset="-128"/>
              </a:rPr>
              <a:t>、府民、事</a:t>
            </a:r>
            <a:r>
              <a:rPr lang="ja-JP" altLang="ja-JP" sz="1050" dirty="0" smtClean="0">
                <a:latin typeface="Meiryo UI" panose="020B0604030504040204" pitchFamily="50" charset="-128"/>
                <a:ea typeface="Meiryo UI" panose="020B0604030504040204" pitchFamily="50" charset="-128"/>
              </a:rPr>
              <a:t>業者</a:t>
            </a:r>
            <a:r>
              <a:rPr lang="ja-JP" altLang="en-US" sz="1050" dirty="0" smtClean="0">
                <a:latin typeface="Meiryo UI" panose="020B0604030504040204" pitchFamily="50" charset="-128"/>
                <a:ea typeface="Meiryo UI" panose="020B0604030504040204" pitchFamily="50" charset="-128"/>
              </a:rPr>
              <a:t>は</a:t>
            </a:r>
            <a:r>
              <a:rPr lang="ja-JP" altLang="ja-JP" sz="1050" dirty="0" smtClean="0">
                <a:latin typeface="Meiryo UI" panose="020B0604030504040204" pitchFamily="50" charset="-128"/>
                <a:ea typeface="Meiryo UI" panose="020B0604030504040204" pitchFamily="50" charset="-128"/>
              </a:rPr>
              <a:t>協力</a:t>
            </a:r>
            <a:r>
              <a:rPr lang="ja-JP" altLang="ja-JP" sz="1050" dirty="0">
                <a:latin typeface="Meiryo UI" panose="020B0604030504040204" pitchFamily="50" charset="-128"/>
                <a:ea typeface="Meiryo UI" panose="020B0604030504040204" pitchFamily="50" charset="-128"/>
              </a:rPr>
              <a:t>するよう努めるものとする</a:t>
            </a:r>
            <a:r>
              <a:rPr lang="ja-JP" altLang="en-US"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というような文言も入れていただければ</a:t>
            </a:r>
            <a:r>
              <a:rPr lang="ja-JP" altLang="ja-JP" sz="1050" dirty="0" smtClean="0">
                <a:latin typeface="Meiryo UI" panose="020B0604030504040204" pitchFamily="50" charset="-128"/>
                <a:ea typeface="Meiryo UI" panose="020B0604030504040204" pitchFamily="50" charset="-128"/>
              </a:rPr>
              <a:t>ありがたい</a:t>
            </a:r>
            <a:r>
              <a:rPr lang="ja-JP" altLang="ja-JP"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pPr>
              <a:lnSpc>
                <a:spcPts val="1440"/>
              </a:lnSpc>
            </a:pPr>
            <a:endParaRPr lang="en-US" altLang="ja-JP" sz="1050" dirty="0">
              <a:latin typeface="Meiryo UI" panose="020B0604030504040204" pitchFamily="50" charset="-128"/>
              <a:ea typeface="Meiryo UI" panose="020B0604030504040204" pitchFamily="50" charset="-128"/>
            </a:endParaRPr>
          </a:p>
          <a:p>
            <a:pPr>
              <a:lnSpc>
                <a:spcPts val="1440"/>
              </a:lnSpc>
            </a:pPr>
            <a:r>
              <a:rPr lang="ja-JP" altLang="en-US" sz="1100" dirty="0">
                <a:latin typeface="Meiryo UI" panose="020B0604030504040204" pitchFamily="50" charset="-128"/>
                <a:ea typeface="Meiryo UI" panose="020B0604030504040204" pitchFamily="50" charset="-128"/>
              </a:rPr>
              <a:t>〇</a:t>
            </a:r>
            <a:r>
              <a:rPr lang="ja-JP" altLang="ja-JP" sz="1050" dirty="0">
                <a:latin typeface="Meiryo UI" panose="020B0604030504040204" pitchFamily="50" charset="-128"/>
                <a:ea typeface="Meiryo UI" panose="020B0604030504040204" pitchFamily="50" charset="-128"/>
              </a:rPr>
              <a:t>同性婚を認めていないので、同性パートナーから事実婚として認められない。病院に入院しているときに家族を</a:t>
            </a:r>
            <a:r>
              <a:rPr lang="ja-JP" altLang="ja-JP" sz="1050" dirty="0" smtClean="0">
                <a:latin typeface="Meiryo UI" panose="020B0604030504040204" pitchFamily="50" charset="-128"/>
                <a:ea typeface="Meiryo UI" panose="020B0604030504040204" pitchFamily="50" charset="-128"/>
              </a:rPr>
              <a:t>呼んでください</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と</a:t>
            </a:r>
            <a:r>
              <a:rPr lang="ja-JP" altLang="ja-JP" sz="1050" dirty="0">
                <a:latin typeface="Meiryo UI" panose="020B0604030504040204" pitchFamily="50" charset="-128"/>
                <a:ea typeface="Meiryo UI" panose="020B0604030504040204" pitchFamily="50" charset="-128"/>
              </a:rPr>
              <a:t>いうとき、家族として正式のパートナーとして認められない。</a:t>
            </a:r>
            <a:r>
              <a:rPr lang="ja-JP" altLang="en-US" sz="1050" dirty="0">
                <a:latin typeface="Meiryo UI" panose="020B0604030504040204" pitchFamily="50" charset="-128"/>
                <a:ea typeface="Meiryo UI" panose="020B0604030504040204" pitchFamily="50" charset="-128"/>
              </a:rPr>
              <a:t>また、</a:t>
            </a:r>
            <a:r>
              <a:rPr lang="ja-JP" altLang="ja-JP" sz="1050" dirty="0">
                <a:latin typeface="Meiryo UI" panose="020B0604030504040204" pitchFamily="50" charset="-128"/>
                <a:ea typeface="Meiryo UI" panose="020B0604030504040204" pitchFamily="50" charset="-128"/>
              </a:rPr>
              <a:t>ローンを払いつつ、家に住んでいるとき</a:t>
            </a:r>
            <a:r>
              <a:rPr lang="ja-JP" altLang="ja-JP" sz="1050" dirty="0" smtClean="0">
                <a:latin typeface="Meiryo UI" panose="020B0604030504040204" pitchFamily="50" charset="-128"/>
                <a:ea typeface="Meiryo UI" panose="020B0604030504040204" pitchFamily="50" charset="-128"/>
              </a:rPr>
              <a:t>にローン</a:t>
            </a:r>
            <a:r>
              <a:rPr lang="ja-JP" altLang="ja-JP" sz="1050" dirty="0">
                <a:latin typeface="Meiryo UI" panose="020B0604030504040204" pitchFamily="50" charset="-128"/>
                <a:ea typeface="Meiryo UI" panose="020B0604030504040204" pitchFamily="50" charset="-128"/>
              </a:rPr>
              <a:t>を払って</a:t>
            </a:r>
            <a:r>
              <a:rPr lang="ja-JP" altLang="ja-JP" sz="1050" dirty="0" smtClean="0">
                <a:latin typeface="Meiryo UI" panose="020B0604030504040204" pitchFamily="50" charset="-128"/>
                <a:ea typeface="Meiryo UI" panose="020B0604030504040204" pitchFamily="50" charset="-128"/>
              </a:rPr>
              <a:t>いた</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側</a:t>
            </a:r>
            <a:r>
              <a:rPr lang="ja-JP" altLang="ja-JP" sz="1050" dirty="0">
                <a:latin typeface="Meiryo UI" panose="020B0604030504040204" pitchFamily="50" charset="-128"/>
                <a:ea typeface="Meiryo UI" panose="020B0604030504040204" pitchFamily="50" charset="-128"/>
              </a:rPr>
              <a:t>のパートナーが亡くなったときにも、パートナーとして認められていないので、その家に住み続ける</a:t>
            </a:r>
            <a:r>
              <a:rPr lang="ja-JP" altLang="ja-JP" sz="1050" dirty="0" smtClean="0">
                <a:latin typeface="Meiryo UI" panose="020B0604030504040204" pitchFamily="50" charset="-128"/>
                <a:ea typeface="Meiryo UI" panose="020B0604030504040204" pitchFamily="50" charset="-128"/>
              </a:rPr>
              <a:t>こと</a:t>
            </a:r>
            <a:r>
              <a:rPr lang="ja-JP" altLang="ja-JP" sz="1050" dirty="0">
                <a:latin typeface="Meiryo UI" panose="020B0604030504040204" pitchFamily="50" charset="-128"/>
                <a:ea typeface="Meiryo UI" panose="020B0604030504040204" pitchFamily="50" charset="-128"/>
              </a:rPr>
              <a:t>ができない、そういう例</a:t>
            </a:r>
            <a:r>
              <a:rPr lang="ja-JP" altLang="ja-JP" sz="1050" dirty="0" smtClean="0">
                <a:latin typeface="Meiryo UI" panose="020B0604030504040204" pitchFamily="50" charset="-128"/>
                <a:ea typeface="Meiryo UI" panose="020B0604030504040204" pitchFamily="50" charset="-128"/>
              </a:rPr>
              <a:t>は</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いろいろ</a:t>
            </a:r>
            <a:r>
              <a:rPr lang="ja-JP" altLang="ja-JP" sz="1050" dirty="0">
                <a:latin typeface="Meiryo UI" panose="020B0604030504040204" pitchFamily="50" charset="-128"/>
                <a:ea typeface="Meiryo UI" panose="020B0604030504040204" pitchFamily="50" charset="-128"/>
              </a:rPr>
              <a:t>ある。</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2217977" y="162343"/>
            <a:ext cx="1425775" cy="461793"/>
          </a:xfrm>
          <a:prstGeom prst="rect">
            <a:avLst/>
          </a:prstGeom>
          <a:noFill/>
          <a:ln w="6350">
            <a:solidFill>
              <a:schemeClr val="accent1"/>
            </a:solidFill>
          </a:ln>
        </p:spPr>
        <p:txBody>
          <a:bodyPr wrap="square" rtlCol="0">
            <a:spAutoFit/>
          </a:bodyPr>
          <a:lstStyle/>
          <a:p>
            <a:pPr algn="ctr"/>
            <a:r>
              <a:rPr lang="ja-JP" altLang="en-US" dirty="0"/>
              <a:t>資料１</a:t>
            </a:r>
          </a:p>
        </p:txBody>
      </p:sp>
      <p:sp>
        <p:nvSpPr>
          <p:cNvPr id="6" name="テキスト ボックス 5"/>
          <p:cNvSpPr txBox="1"/>
          <p:nvPr/>
        </p:nvSpPr>
        <p:spPr>
          <a:xfrm>
            <a:off x="6911752" y="1285801"/>
            <a:ext cx="6732000" cy="6768328"/>
          </a:xfrm>
          <a:prstGeom prst="rect">
            <a:avLst/>
          </a:prstGeom>
          <a:noFill/>
        </p:spPr>
        <p:txBody>
          <a:bodyPr wrap="square" rtlCol="0">
            <a:spAutoFit/>
          </a:bodyPr>
          <a:lstStyle/>
          <a:p>
            <a:pPr>
              <a:lnSpc>
                <a:spcPts val="1440"/>
              </a:lnSpc>
            </a:pPr>
            <a:r>
              <a:rPr lang="ja-JP" altLang="en-US" sz="1200" b="1" dirty="0" smtClean="0">
                <a:latin typeface="Meiryo UI" panose="020B0604030504040204" pitchFamily="50" charset="-128"/>
                <a:ea typeface="Meiryo UI" panose="020B0604030504040204" pitchFamily="50" charset="-128"/>
              </a:rPr>
              <a:t>■</a:t>
            </a:r>
            <a:r>
              <a:rPr lang="ja-JP" altLang="ja-JP" sz="1200" b="1" dirty="0">
                <a:latin typeface="Meiryo UI" panose="020B0604030504040204" pitchFamily="50" charset="-128"/>
                <a:ea typeface="Meiryo UI" panose="020B0604030504040204" pitchFamily="50" charset="-128"/>
              </a:rPr>
              <a:t>ヘイトスピーチ</a:t>
            </a:r>
            <a:r>
              <a:rPr lang="ja-JP" altLang="en-US" sz="1200" b="1" dirty="0">
                <a:latin typeface="Meiryo UI" panose="020B0604030504040204" pitchFamily="50" charset="-128"/>
                <a:ea typeface="Meiryo UI" panose="020B0604030504040204" pitchFamily="50" charset="-128"/>
              </a:rPr>
              <a:t>の解消に向けた規定</a:t>
            </a:r>
            <a:r>
              <a:rPr lang="ja-JP" altLang="ja-JP" sz="1200" b="1" dirty="0">
                <a:latin typeface="Meiryo UI" panose="020B0604030504040204" pitchFamily="50" charset="-128"/>
                <a:ea typeface="Meiryo UI" panose="020B0604030504040204" pitchFamily="50" charset="-128"/>
              </a:rPr>
              <a:t>に</a:t>
            </a:r>
            <a:r>
              <a:rPr lang="ja-JP" altLang="ja-JP" sz="1200" b="1" dirty="0" smtClean="0">
                <a:latin typeface="Meiryo UI" panose="020B0604030504040204" pitchFamily="50" charset="-128"/>
                <a:ea typeface="Meiryo UI" panose="020B0604030504040204" pitchFamily="50" charset="-128"/>
              </a:rPr>
              <a:t>ついて</a:t>
            </a:r>
            <a:endParaRPr lang="en-US" altLang="ja-JP" sz="1200" b="1" dirty="0" smtClean="0">
              <a:latin typeface="Meiryo UI" panose="020B0604030504040204" pitchFamily="50" charset="-128"/>
              <a:ea typeface="Meiryo UI" panose="020B0604030504040204" pitchFamily="50" charset="-128"/>
            </a:endParaRPr>
          </a:p>
          <a:p>
            <a:pPr>
              <a:lnSpc>
                <a:spcPts val="1440"/>
              </a:lnSpc>
            </a:pPr>
            <a:endParaRPr lang="en-US" altLang="ja-JP" sz="1200" b="1" dirty="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〇</a:t>
            </a:r>
            <a:r>
              <a:rPr lang="ja-JP" altLang="ja-JP" sz="1050" dirty="0" smtClean="0">
                <a:latin typeface="Meiryo UI" panose="020B0604030504040204" pitchFamily="50" charset="-128"/>
                <a:ea typeface="Meiryo UI" panose="020B0604030504040204" pitchFamily="50" charset="-128"/>
              </a:rPr>
              <a:t>前回</a:t>
            </a:r>
            <a:r>
              <a:rPr lang="ja-JP" altLang="en-US" sz="1050" dirty="0" smtClean="0">
                <a:latin typeface="Meiryo UI" panose="020B0604030504040204" pitchFamily="50" charset="-128"/>
                <a:ea typeface="Meiryo UI" panose="020B0604030504040204" pitchFamily="50" charset="-128"/>
              </a:rPr>
              <a:t>の審議会において、ヘイトスピーチについて、</a:t>
            </a:r>
            <a:r>
              <a:rPr lang="ja-JP" altLang="ja-JP" sz="1050" dirty="0" smtClean="0">
                <a:latin typeface="Meiryo UI" panose="020B0604030504040204" pitchFamily="50" charset="-128"/>
                <a:ea typeface="Meiryo UI" panose="020B0604030504040204" pitchFamily="50" charset="-128"/>
              </a:rPr>
              <a:t>禁止規定</a:t>
            </a:r>
            <a:r>
              <a:rPr lang="ja-JP" altLang="en-US" sz="1050" dirty="0" smtClean="0">
                <a:latin typeface="Meiryo UI" panose="020B0604030504040204" pitchFamily="50" charset="-128"/>
                <a:ea typeface="Meiryo UI" panose="020B0604030504040204" pitchFamily="50" charset="-128"/>
              </a:rPr>
              <a:t>を設けるという説明を受け、その実効性についてなど、　</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様々</a:t>
            </a:r>
            <a:r>
              <a:rPr lang="ja-JP" altLang="ja-JP" sz="1050" dirty="0">
                <a:latin typeface="Meiryo UI" panose="020B0604030504040204" pitchFamily="50" charset="-128"/>
                <a:ea typeface="Meiryo UI" panose="020B0604030504040204" pitchFamily="50" charset="-128"/>
              </a:rPr>
              <a:t>な意見があったと思</a:t>
            </a:r>
            <a:r>
              <a:rPr lang="ja-JP" altLang="en-US" sz="1050" dirty="0">
                <a:latin typeface="Meiryo UI" panose="020B0604030504040204" pitchFamily="50" charset="-128"/>
                <a:ea typeface="Meiryo UI" panose="020B0604030504040204" pitchFamily="50" charset="-128"/>
              </a:rPr>
              <a:t>う</a:t>
            </a:r>
            <a:r>
              <a:rPr lang="ja-JP" altLang="ja-JP" sz="1050" dirty="0">
                <a:latin typeface="Meiryo UI" panose="020B0604030504040204" pitchFamily="50" charset="-128"/>
                <a:ea typeface="Meiryo UI" panose="020B0604030504040204" pitchFamily="50" charset="-128"/>
              </a:rPr>
              <a:t>。答申に向け</a:t>
            </a:r>
            <a:r>
              <a:rPr lang="ja-JP" altLang="en-US"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考えを整理するために</a:t>
            </a:r>
            <a:r>
              <a:rPr lang="ja-JP" altLang="en-US" sz="1050" dirty="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府</a:t>
            </a:r>
            <a:r>
              <a:rPr lang="ja-JP" altLang="en-US" sz="1050" dirty="0">
                <a:latin typeface="Meiryo UI" panose="020B0604030504040204" pitchFamily="50" charset="-128"/>
                <a:ea typeface="Meiryo UI" panose="020B0604030504040204" pitchFamily="50" charset="-128"/>
              </a:rPr>
              <a:t>が</a:t>
            </a:r>
            <a:r>
              <a:rPr lang="ja-JP" altLang="ja-JP" sz="1050" dirty="0" smtClean="0">
                <a:latin typeface="Meiryo UI" panose="020B0604030504040204" pitchFamily="50" charset="-128"/>
                <a:ea typeface="Meiryo UI" panose="020B0604030504040204" pitchFamily="50" charset="-128"/>
              </a:rPr>
              <a:t>考え</a:t>
            </a:r>
            <a:r>
              <a:rPr lang="ja-JP" altLang="en-US" sz="1050" dirty="0" smtClean="0">
                <a:latin typeface="Meiryo UI" panose="020B0604030504040204" pitchFamily="50" charset="-128"/>
                <a:ea typeface="Meiryo UI" panose="020B0604030504040204" pitchFamily="50" charset="-128"/>
              </a:rPr>
              <a:t>ている条例</a:t>
            </a:r>
            <a:r>
              <a:rPr lang="ja-JP" altLang="ja-JP" sz="1050" dirty="0" smtClean="0">
                <a:latin typeface="Meiryo UI" panose="020B0604030504040204" pitchFamily="50" charset="-128"/>
                <a:ea typeface="Meiryo UI" panose="020B0604030504040204" pitchFamily="50" charset="-128"/>
              </a:rPr>
              <a:t>の</a:t>
            </a:r>
            <a:r>
              <a:rPr lang="ja-JP" altLang="ja-JP" sz="1050" dirty="0">
                <a:latin typeface="Meiryo UI" panose="020B0604030504040204" pitchFamily="50" charset="-128"/>
                <a:ea typeface="Meiryo UI" panose="020B0604030504040204" pitchFamily="50" charset="-128"/>
              </a:rPr>
              <a:t>イメージを</a:t>
            </a:r>
            <a:r>
              <a:rPr lang="ja-JP" altLang="en-US" sz="1050" dirty="0">
                <a:latin typeface="Meiryo UI" panose="020B0604030504040204" pitchFamily="50" charset="-128"/>
                <a:ea typeface="Meiryo UI" panose="020B0604030504040204" pitchFamily="50" charset="-128"/>
              </a:rPr>
              <a:t>聞きたい</a:t>
            </a:r>
            <a:r>
              <a:rPr lang="ja-JP" altLang="ja-JP"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pPr>
              <a:lnSpc>
                <a:spcPts val="1440"/>
              </a:lnSpc>
              <a:spcBef>
                <a:spcPts val="600"/>
              </a:spcBef>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差別的</a:t>
            </a:r>
            <a:r>
              <a:rPr lang="ja-JP" altLang="ja-JP" sz="1050" dirty="0">
                <a:latin typeface="Meiryo UI" panose="020B0604030504040204" pitchFamily="50" charset="-128"/>
                <a:ea typeface="Meiryo UI" panose="020B0604030504040204" pitchFamily="50" charset="-128"/>
              </a:rPr>
              <a:t>言動の定義については、これまでの委員の意見を踏まえて、</a:t>
            </a:r>
            <a:r>
              <a:rPr lang="ja-JP" altLang="ja-JP" sz="1050" dirty="0" smtClean="0">
                <a:latin typeface="Meiryo UI" panose="020B0604030504040204" pitchFamily="50" charset="-128"/>
                <a:ea typeface="Meiryo UI" panose="020B0604030504040204" pitchFamily="50" charset="-128"/>
              </a:rPr>
              <a:t>大阪市条例</a:t>
            </a:r>
            <a:r>
              <a:rPr lang="ja-JP" altLang="ja-JP" sz="1050" dirty="0">
                <a:latin typeface="Meiryo UI" panose="020B0604030504040204" pitchFamily="50" charset="-128"/>
                <a:ea typeface="Meiryo UI" panose="020B0604030504040204" pitchFamily="50" charset="-128"/>
              </a:rPr>
              <a:t>の規定をイメージして考えて</a:t>
            </a:r>
            <a:r>
              <a:rPr lang="ja-JP" altLang="en-US" sz="1050" dirty="0" smtClean="0">
                <a:latin typeface="Meiryo UI" panose="020B0604030504040204" pitchFamily="50" charset="-128"/>
                <a:ea typeface="Meiryo UI" panose="020B0604030504040204" pitchFamily="50" charset="-128"/>
              </a:rPr>
              <a:t>いるところ。</a:t>
            </a:r>
            <a:endParaRPr lang="en-US" altLang="ja-JP" sz="1050" dirty="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次</a:t>
            </a:r>
            <a:r>
              <a:rPr lang="ja-JP" altLang="ja-JP" sz="1050" dirty="0">
                <a:latin typeface="Meiryo UI" panose="020B0604030504040204" pitchFamily="50" charset="-128"/>
                <a:ea typeface="Meiryo UI" panose="020B0604030504040204" pitchFamily="50" charset="-128"/>
              </a:rPr>
              <a:t>に、差別的言動の禁止規定</a:t>
            </a:r>
            <a:r>
              <a:rPr lang="ja-JP" altLang="en-US" sz="1050" dirty="0">
                <a:latin typeface="Meiryo UI" panose="020B0604030504040204" pitchFamily="50" charset="-128"/>
                <a:ea typeface="Meiryo UI" panose="020B0604030504040204" pitchFamily="50" charset="-128"/>
              </a:rPr>
              <a:t>については、</a:t>
            </a:r>
            <a:r>
              <a:rPr lang="ja-JP" altLang="ja-JP" sz="1050" dirty="0">
                <a:latin typeface="Meiryo UI" panose="020B0604030504040204" pitchFamily="50" charset="-128"/>
                <a:ea typeface="Meiryo UI" panose="020B0604030504040204" pitchFamily="50" charset="-128"/>
              </a:rPr>
              <a:t>万博など国際的なイベントをはじめ、今後増加する外国人</a:t>
            </a:r>
            <a:r>
              <a:rPr lang="ja-JP" altLang="ja-JP" sz="1050" dirty="0" smtClean="0">
                <a:latin typeface="Meiryo UI" panose="020B0604030504040204" pitchFamily="50" charset="-128"/>
                <a:ea typeface="Meiryo UI" panose="020B0604030504040204" pitchFamily="50" charset="-128"/>
              </a:rPr>
              <a:t>の方々</a:t>
            </a:r>
            <a:r>
              <a:rPr lang="ja-JP" altLang="ja-JP" sz="1050" dirty="0">
                <a:latin typeface="Meiryo UI" panose="020B0604030504040204" pitchFamily="50" charset="-128"/>
                <a:ea typeface="Meiryo UI" panose="020B0604030504040204" pitchFamily="50" charset="-128"/>
              </a:rPr>
              <a:t>を</a:t>
            </a:r>
            <a:r>
              <a:rPr lang="ja-JP" altLang="ja-JP" sz="1050" dirty="0" smtClean="0">
                <a:latin typeface="Meiryo UI" panose="020B0604030504040204" pitchFamily="50" charset="-128"/>
                <a:ea typeface="Meiryo UI" panose="020B0604030504040204" pitchFamily="50" charset="-128"/>
              </a:rPr>
              <a:t>見据えて</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国際</a:t>
            </a:r>
            <a:r>
              <a:rPr lang="ja-JP" altLang="ja-JP" sz="1050" dirty="0">
                <a:latin typeface="Meiryo UI" panose="020B0604030504040204" pitchFamily="50" charset="-128"/>
                <a:ea typeface="Meiryo UI" panose="020B0604030504040204" pitchFamily="50" charset="-128"/>
              </a:rPr>
              <a:t>都市にふさわしい環境づくりのために、大阪府は広域自治体として、ヘイトスピーチを</a:t>
            </a:r>
            <a:r>
              <a:rPr lang="ja-JP" altLang="ja-JP" sz="1050" dirty="0" smtClean="0">
                <a:latin typeface="Meiryo UI" panose="020B0604030504040204" pitchFamily="50" charset="-128"/>
                <a:ea typeface="Meiryo UI" panose="020B0604030504040204" pitchFamily="50" charset="-128"/>
              </a:rPr>
              <a:t>許さない</a:t>
            </a:r>
            <a:r>
              <a:rPr lang="ja-JP" altLang="ja-JP" sz="1050" dirty="0">
                <a:latin typeface="Meiryo UI" panose="020B0604030504040204" pitchFamily="50" charset="-128"/>
                <a:ea typeface="Meiryo UI" panose="020B0604030504040204" pitchFamily="50" charset="-128"/>
              </a:rPr>
              <a:t>都市であること</a:t>
            </a:r>
            <a:r>
              <a:rPr lang="ja-JP" altLang="ja-JP" sz="1050" dirty="0" smtClean="0">
                <a:latin typeface="Meiryo UI" panose="020B0604030504040204" pitchFamily="50" charset="-128"/>
                <a:ea typeface="Meiryo UI" panose="020B0604030504040204" pitchFamily="50" charset="-128"/>
              </a:rPr>
              <a:t>を内外に</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宣言</a:t>
            </a:r>
            <a:r>
              <a:rPr lang="ja-JP" altLang="ja-JP" sz="1050" dirty="0">
                <a:latin typeface="Meiryo UI" panose="020B0604030504040204" pitchFamily="50" charset="-128"/>
                <a:ea typeface="Meiryo UI" panose="020B0604030504040204" pitchFamily="50" charset="-128"/>
              </a:rPr>
              <a:t>したいと考えて</a:t>
            </a:r>
            <a:r>
              <a:rPr lang="ja-JP" altLang="en-US" sz="1050" dirty="0">
                <a:latin typeface="Meiryo UI" panose="020B0604030504040204" pitchFamily="50" charset="-128"/>
                <a:ea typeface="Meiryo UI" panose="020B0604030504040204" pitchFamily="50" charset="-128"/>
              </a:rPr>
              <a:t>いる</a:t>
            </a:r>
            <a:r>
              <a:rPr lang="ja-JP" altLang="en-US" sz="1050" dirty="0" smtClean="0">
                <a:latin typeface="Meiryo UI" panose="020B0604030504040204" pitchFamily="50" charset="-128"/>
                <a:ea typeface="Meiryo UI" panose="020B0604030504040204" pitchFamily="50" charset="-128"/>
              </a:rPr>
              <a:t>。</a:t>
            </a:r>
            <a:r>
              <a:rPr lang="ja-JP" altLang="ja-JP" sz="1050" dirty="0" smtClean="0">
                <a:latin typeface="Meiryo UI" panose="020B0604030504040204" pitchFamily="50" charset="-128"/>
                <a:ea typeface="Meiryo UI" panose="020B0604030504040204" pitchFamily="50" charset="-128"/>
              </a:rPr>
              <a:t>また</a:t>
            </a:r>
            <a:r>
              <a:rPr lang="ja-JP" altLang="ja-JP" sz="1050" dirty="0">
                <a:latin typeface="Meiryo UI" panose="020B0604030504040204" pitchFamily="50" charset="-128"/>
                <a:ea typeface="Meiryo UI" panose="020B0604030504040204" pitchFamily="50" charset="-128"/>
              </a:rPr>
              <a:t>、この条例制定を契機として、一層ヘイトスピーチの</a:t>
            </a:r>
            <a:r>
              <a:rPr lang="ja-JP" altLang="ja-JP" sz="1050" dirty="0" smtClean="0">
                <a:latin typeface="Meiryo UI" panose="020B0604030504040204" pitchFamily="50" charset="-128"/>
                <a:ea typeface="Meiryo UI" panose="020B0604030504040204" pitchFamily="50" charset="-128"/>
              </a:rPr>
              <a:t>ない社会</a:t>
            </a:r>
            <a:r>
              <a:rPr lang="ja-JP" altLang="ja-JP" sz="1050" dirty="0">
                <a:latin typeface="Meiryo UI" panose="020B0604030504040204" pitchFamily="50" charset="-128"/>
                <a:ea typeface="Meiryo UI" panose="020B0604030504040204" pitchFamily="50" charset="-128"/>
              </a:rPr>
              <a:t>の実現をめざすために府民</a:t>
            </a:r>
            <a:r>
              <a:rPr lang="ja-JP" altLang="ja-JP" sz="1050" dirty="0" smtClean="0">
                <a:latin typeface="Meiryo UI" panose="020B0604030504040204" pitchFamily="50" charset="-128"/>
                <a:ea typeface="Meiryo UI" panose="020B0604030504040204" pitchFamily="50" charset="-128"/>
              </a:rPr>
              <a:t>等</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の</a:t>
            </a:r>
            <a:r>
              <a:rPr lang="ja-JP" altLang="ja-JP" sz="1050" dirty="0">
                <a:latin typeface="Meiryo UI" panose="020B0604030504040204" pitchFamily="50" charset="-128"/>
                <a:ea typeface="Meiryo UI" panose="020B0604030504040204" pitchFamily="50" charset="-128"/>
              </a:rPr>
              <a:t>責務として、</a:t>
            </a:r>
            <a:r>
              <a:rPr lang="ja-JP" altLang="ja-JP" sz="1050" dirty="0" smtClean="0">
                <a:latin typeface="Meiryo UI" panose="020B0604030504040204" pitchFamily="50" charset="-128"/>
                <a:ea typeface="Meiryo UI" panose="020B0604030504040204" pitchFamily="50" charset="-128"/>
              </a:rPr>
              <a:t>ヘイトスピーチ</a:t>
            </a:r>
            <a:r>
              <a:rPr lang="ja-JP" altLang="ja-JP" sz="1050" dirty="0">
                <a:latin typeface="Meiryo UI" panose="020B0604030504040204" pitchFamily="50" charset="-128"/>
                <a:ea typeface="Meiryo UI" panose="020B0604030504040204" pitchFamily="50" charset="-128"/>
              </a:rPr>
              <a:t>への理解促進、不当な差別的言動のない</a:t>
            </a:r>
            <a:r>
              <a:rPr lang="ja-JP" altLang="ja-JP" sz="1050" dirty="0" smtClean="0">
                <a:latin typeface="Meiryo UI" panose="020B0604030504040204" pitchFamily="50" charset="-128"/>
                <a:ea typeface="Meiryo UI" panose="020B0604030504040204" pitchFamily="50" charset="-128"/>
              </a:rPr>
              <a:t>社会の</a:t>
            </a:r>
            <a:r>
              <a:rPr lang="ja-JP" altLang="ja-JP" sz="1050" dirty="0">
                <a:latin typeface="Meiryo UI" panose="020B0604030504040204" pitchFamily="50" charset="-128"/>
                <a:ea typeface="Meiryo UI" panose="020B0604030504040204" pitchFamily="50" charset="-128"/>
              </a:rPr>
              <a:t>実現に寄与するなどの努力規定を設け</a:t>
            </a:r>
            <a:r>
              <a:rPr lang="ja-JP" altLang="ja-JP"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あわせて</a:t>
            </a:r>
            <a:r>
              <a:rPr lang="ja-JP" altLang="ja-JP" sz="1050" dirty="0">
                <a:latin typeface="Meiryo UI" panose="020B0604030504040204" pitchFamily="50" charset="-128"/>
                <a:ea typeface="Meiryo UI" panose="020B0604030504040204" pitchFamily="50" charset="-128"/>
              </a:rPr>
              <a:t>啓発等</a:t>
            </a:r>
            <a:r>
              <a:rPr lang="ja-JP" altLang="ja-JP" sz="1050" dirty="0" smtClean="0">
                <a:latin typeface="Meiryo UI" panose="020B0604030504040204" pitchFamily="50" charset="-128"/>
                <a:ea typeface="Meiryo UI" panose="020B0604030504040204" pitchFamily="50" charset="-128"/>
              </a:rPr>
              <a:t>の推進</a:t>
            </a:r>
            <a:r>
              <a:rPr lang="ja-JP" altLang="ja-JP" sz="1050" dirty="0">
                <a:latin typeface="Meiryo UI" panose="020B0604030504040204" pitchFamily="50" charset="-128"/>
                <a:ea typeface="Meiryo UI" panose="020B0604030504040204" pitchFamily="50" charset="-128"/>
              </a:rPr>
              <a:t>といった規定を盛りこんで</a:t>
            </a:r>
            <a:r>
              <a:rPr lang="ja-JP" altLang="ja-JP" sz="1050" dirty="0" smtClean="0">
                <a:latin typeface="Meiryo UI" panose="020B0604030504040204" pitchFamily="50" charset="-128"/>
                <a:ea typeface="Meiryo UI" panose="020B0604030504040204" pitchFamily="50" charset="-128"/>
              </a:rPr>
              <a:t>いきたいと</a:t>
            </a:r>
            <a:r>
              <a:rPr lang="ja-JP" altLang="ja-JP" sz="1050" dirty="0">
                <a:latin typeface="Meiryo UI" panose="020B0604030504040204" pitchFamily="50" charset="-128"/>
                <a:ea typeface="Meiryo UI" panose="020B0604030504040204" pitchFamily="50" charset="-128"/>
              </a:rPr>
              <a:t>考えている</a:t>
            </a:r>
            <a:r>
              <a:rPr lang="ja-JP" altLang="ja-JP" sz="1050" dirty="0" smtClean="0">
                <a:latin typeface="Meiryo UI" panose="020B0604030504040204" pitchFamily="50" charset="-128"/>
                <a:ea typeface="Meiryo UI" panose="020B0604030504040204" pitchFamily="50" charset="-128"/>
              </a:rPr>
              <a:t>。そして</a:t>
            </a:r>
            <a:r>
              <a:rPr lang="ja-JP" altLang="ja-JP" sz="1050" dirty="0">
                <a:latin typeface="Meiryo UI" panose="020B0604030504040204" pitchFamily="50" charset="-128"/>
                <a:ea typeface="Meiryo UI" panose="020B0604030504040204" pitchFamily="50" charset="-128"/>
              </a:rPr>
              <a:t>、個別の事象に対応して</a:t>
            </a:r>
            <a:r>
              <a:rPr lang="ja-JP" altLang="en-US" sz="1050" dirty="0">
                <a:latin typeface="Meiryo UI" panose="020B0604030504040204" pitchFamily="50" charset="-128"/>
                <a:ea typeface="Meiryo UI" panose="020B0604030504040204" pitchFamily="50" charset="-128"/>
              </a:rPr>
              <a:t>いる</a:t>
            </a:r>
            <a:r>
              <a:rPr lang="ja-JP" altLang="ja-JP" sz="1050" dirty="0">
                <a:latin typeface="Meiryo UI" panose="020B0604030504040204" pitchFamily="50" charset="-128"/>
                <a:ea typeface="Meiryo UI" panose="020B0604030504040204" pitchFamily="50" charset="-128"/>
              </a:rPr>
              <a:t>基礎自治体</a:t>
            </a:r>
            <a:r>
              <a:rPr lang="ja-JP" altLang="ja-JP" sz="1050" dirty="0" smtClean="0">
                <a:latin typeface="Meiryo UI" panose="020B0604030504040204" pitchFamily="50" charset="-128"/>
                <a:ea typeface="Meiryo UI" panose="020B0604030504040204" pitchFamily="50" charset="-128"/>
              </a:rPr>
              <a:t>の</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取組み</a:t>
            </a:r>
            <a:r>
              <a:rPr lang="ja-JP" altLang="ja-JP" sz="1050" dirty="0">
                <a:latin typeface="Meiryo UI" panose="020B0604030504040204" pitchFamily="50" charset="-128"/>
                <a:ea typeface="Meiryo UI" panose="020B0604030504040204" pitchFamily="50" charset="-128"/>
              </a:rPr>
              <a:t>を大阪府としてサポート</a:t>
            </a:r>
            <a:r>
              <a:rPr lang="ja-JP" altLang="ja-JP" sz="1050" dirty="0" smtClean="0">
                <a:latin typeface="Meiryo UI" panose="020B0604030504040204" pitchFamily="50" charset="-128"/>
                <a:ea typeface="Meiryo UI" panose="020B0604030504040204" pitchFamily="50" charset="-128"/>
              </a:rPr>
              <a:t>し</a:t>
            </a:r>
            <a:r>
              <a:rPr lang="ja-JP" altLang="en-US" sz="1050" dirty="0" smtClean="0">
                <a:latin typeface="Meiryo UI" panose="020B0604030504040204" pitchFamily="50" charset="-128"/>
                <a:ea typeface="Meiryo UI" panose="020B0604030504040204" pitchFamily="50" charset="-128"/>
              </a:rPr>
              <a:t>ていき</a:t>
            </a:r>
            <a:r>
              <a:rPr lang="ja-JP" altLang="ja-JP" sz="1050" dirty="0" smtClean="0">
                <a:latin typeface="Meiryo UI" panose="020B0604030504040204" pitchFamily="50" charset="-128"/>
                <a:ea typeface="Meiryo UI" panose="020B0604030504040204" pitchFamily="50" charset="-128"/>
              </a:rPr>
              <a:t>たい</a:t>
            </a:r>
            <a:r>
              <a:rPr lang="ja-JP" altLang="ja-JP" sz="1050" dirty="0">
                <a:latin typeface="Meiryo UI" panose="020B0604030504040204" pitchFamily="50" charset="-128"/>
                <a:ea typeface="Meiryo UI" panose="020B0604030504040204" pitchFamily="50" charset="-128"/>
              </a:rPr>
              <a:t>。特に</a:t>
            </a:r>
            <a:r>
              <a:rPr lang="ja-JP" altLang="ja-JP" sz="1050" dirty="0" smtClean="0">
                <a:latin typeface="Meiryo UI" panose="020B0604030504040204" pitchFamily="50" charset="-128"/>
                <a:ea typeface="Meiryo UI" panose="020B0604030504040204" pitchFamily="50" charset="-128"/>
              </a:rPr>
              <a:t>影響</a:t>
            </a:r>
            <a:r>
              <a:rPr lang="ja-JP" altLang="ja-JP" sz="1050" dirty="0">
                <a:latin typeface="Meiryo UI" panose="020B0604030504040204" pitchFamily="50" charset="-128"/>
                <a:ea typeface="Meiryo UI" panose="020B0604030504040204" pitchFamily="50" charset="-128"/>
              </a:rPr>
              <a:t>の</a:t>
            </a:r>
            <a:r>
              <a:rPr lang="ja-JP" altLang="ja-JP" sz="1050" dirty="0" smtClean="0">
                <a:latin typeface="Meiryo UI" panose="020B0604030504040204" pitchFamily="50" charset="-128"/>
                <a:ea typeface="Meiryo UI" panose="020B0604030504040204" pitchFamily="50" charset="-128"/>
              </a:rPr>
              <a:t>大きいインターネット上</a:t>
            </a:r>
            <a:r>
              <a:rPr lang="ja-JP" altLang="ja-JP" sz="1050" dirty="0">
                <a:latin typeface="Meiryo UI" panose="020B0604030504040204" pitchFamily="50" charset="-128"/>
                <a:ea typeface="Meiryo UI" panose="020B0604030504040204" pitchFamily="50" charset="-128"/>
              </a:rPr>
              <a:t>の事象につ</a:t>
            </a:r>
            <a:r>
              <a:rPr lang="ja-JP" altLang="en-US" sz="1050" dirty="0">
                <a:latin typeface="Meiryo UI" panose="020B0604030504040204" pitchFamily="50" charset="-128"/>
                <a:ea typeface="Meiryo UI" panose="020B0604030504040204" pitchFamily="50" charset="-128"/>
              </a:rPr>
              <a:t>いては</a:t>
            </a:r>
            <a:r>
              <a:rPr lang="ja-JP" altLang="ja-JP" sz="1050" dirty="0">
                <a:latin typeface="Meiryo UI" panose="020B0604030504040204" pitchFamily="50" charset="-128"/>
                <a:ea typeface="Meiryo UI" panose="020B0604030504040204" pitchFamily="50" charset="-128"/>
              </a:rPr>
              <a:t>、基礎自治体と連携</a:t>
            </a:r>
            <a:r>
              <a:rPr lang="ja-JP" altLang="en-US" sz="1050" dirty="0" smtClean="0">
                <a:latin typeface="Meiryo UI" panose="020B0604030504040204" pitchFamily="50" charset="-128"/>
                <a:ea typeface="Meiryo UI" panose="020B0604030504040204" pitchFamily="50" charset="-128"/>
              </a:rPr>
              <a:t>し</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て</a:t>
            </a:r>
            <a:r>
              <a:rPr lang="ja-JP" altLang="ja-JP" sz="1050" dirty="0">
                <a:latin typeface="Meiryo UI" panose="020B0604030504040204" pitchFamily="50" charset="-128"/>
                <a:ea typeface="Meiryo UI" panose="020B0604030504040204" pitchFamily="50" charset="-128"/>
              </a:rPr>
              <a:t>、人権擁護機関である大阪法務局に</a:t>
            </a:r>
            <a:r>
              <a:rPr lang="ja-JP" altLang="ja-JP" sz="1050" dirty="0" smtClean="0">
                <a:latin typeface="Meiryo UI" panose="020B0604030504040204" pitchFamily="50" charset="-128"/>
                <a:ea typeface="Meiryo UI" panose="020B0604030504040204" pitchFamily="50" charset="-128"/>
              </a:rPr>
              <a:t>削除要請</a:t>
            </a:r>
            <a:r>
              <a:rPr lang="ja-JP" altLang="en-US" sz="1050" dirty="0" smtClean="0">
                <a:latin typeface="Meiryo UI" panose="020B0604030504040204" pitchFamily="50" charset="-128"/>
                <a:ea typeface="Meiryo UI" panose="020B0604030504040204" pitchFamily="50" charset="-128"/>
              </a:rPr>
              <a:t>を</a:t>
            </a:r>
            <a:r>
              <a:rPr lang="ja-JP" altLang="ja-JP" sz="1050" dirty="0" smtClean="0">
                <a:latin typeface="Meiryo UI" panose="020B0604030504040204" pitchFamily="50" charset="-128"/>
                <a:ea typeface="Meiryo UI" panose="020B0604030504040204" pitchFamily="50" charset="-128"/>
              </a:rPr>
              <a:t>して</a:t>
            </a:r>
            <a:r>
              <a:rPr lang="ja-JP" altLang="ja-JP" sz="1050" dirty="0">
                <a:latin typeface="Meiryo UI" panose="020B0604030504040204" pitchFamily="50" charset="-128"/>
                <a:ea typeface="Meiryo UI" panose="020B0604030504040204" pitchFamily="50" charset="-128"/>
              </a:rPr>
              <a:t>いきたい</a:t>
            </a:r>
            <a:r>
              <a:rPr lang="ja-JP" altLang="ja-JP" sz="1050" dirty="0" smtClean="0">
                <a:latin typeface="Meiryo UI" panose="020B0604030504040204" pitchFamily="50" charset="-128"/>
                <a:ea typeface="Meiryo UI" panose="020B0604030504040204" pitchFamily="50" charset="-128"/>
              </a:rPr>
              <a:t>。なお</a:t>
            </a:r>
            <a:r>
              <a:rPr lang="ja-JP" altLang="ja-JP" sz="1050" dirty="0">
                <a:latin typeface="Meiryo UI" panose="020B0604030504040204" pitchFamily="50" charset="-128"/>
                <a:ea typeface="Meiryo UI" panose="020B0604030504040204" pitchFamily="50" charset="-128"/>
              </a:rPr>
              <a:t>、罰則規定について</a:t>
            </a:r>
            <a:r>
              <a:rPr lang="ja-JP" altLang="en-US" sz="1050" dirty="0">
                <a:latin typeface="Meiryo UI" panose="020B0604030504040204" pitchFamily="50" charset="-128"/>
                <a:ea typeface="Meiryo UI" panose="020B0604030504040204" pitchFamily="50" charset="-128"/>
              </a:rPr>
              <a:t>は</a:t>
            </a:r>
            <a:r>
              <a:rPr lang="ja-JP" altLang="ja-JP" sz="1050" dirty="0">
                <a:latin typeface="Meiryo UI" panose="020B0604030504040204" pitchFamily="50" charset="-128"/>
                <a:ea typeface="Meiryo UI" panose="020B0604030504040204" pitchFamily="50" charset="-128"/>
              </a:rPr>
              <a:t>、この条例がめざしている</a:t>
            </a:r>
            <a:r>
              <a:rPr lang="ja-JP" altLang="ja-JP" sz="1050" dirty="0" err="1" smtClean="0">
                <a:latin typeface="Meiryo UI" panose="020B0604030504040204" pitchFamily="50" charset="-128"/>
                <a:ea typeface="Meiryo UI" panose="020B0604030504040204" pitchFamily="50" charset="-128"/>
              </a:rPr>
              <a:t>こ</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と</a:t>
            </a:r>
            <a:r>
              <a:rPr lang="ja-JP" altLang="ja-JP" sz="1050" dirty="0">
                <a:latin typeface="Meiryo UI" panose="020B0604030504040204" pitchFamily="50" charset="-128"/>
                <a:ea typeface="Meiryo UI" panose="020B0604030504040204" pitchFamily="50" charset="-128"/>
              </a:rPr>
              <a:t>はヘイトスピーチをしては</a:t>
            </a:r>
            <a:r>
              <a:rPr lang="ja-JP" altLang="ja-JP" sz="1050" dirty="0" smtClean="0">
                <a:latin typeface="Meiryo UI" panose="020B0604030504040204" pitchFamily="50" charset="-128"/>
                <a:ea typeface="Meiryo UI" panose="020B0604030504040204" pitchFamily="50" charset="-128"/>
              </a:rPr>
              <a:t>ならない</a:t>
            </a:r>
            <a:r>
              <a:rPr lang="ja-JP" altLang="ja-JP" sz="1050" dirty="0">
                <a:latin typeface="Meiryo UI" panose="020B0604030504040204" pitchFamily="50" charset="-128"/>
                <a:ea typeface="Meiryo UI" panose="020B0604030504040204" pitchFamily="50" charset="-128"/>
              </a:rPr>
              <a:t>という共通の認識を社会</a:t>
            </a:r>
            <a:r>
              <a:rPr lang="ja-JP" altLang="ja-JP" sz="1050" dirty="0" smtClean="0">
                <a:latin typeface="Meiryo UI" panose="020B0604030504040204" pitchFamily="50" charset="-128"/>
                <a:ea typeface="Meiryo UI" panose="020B0604030504040204" pitchFamily="50" charset="-128"/>
              </a:rPr>
              <a:t>に根付かせる</a:t>
            </a:r>
            <a:r>
              <a:rPr lang="ja-JP" altLang="ja-JP" sz="1050" dirty="0">
                <a:latin typeface="Meiryo UI" panose="020B0604030504040204" pitchFamily="50" charset="-128"/>
                <a:ea typeface="Meiryo UI" panose="020B0604030504040204" pitchFamily="50" charset="-128"/>
              </a:rPr>
              <a:t>こと</a:t>
            </a:r>
            <a:r>
              <a:rPr lang="ja-JP" altLang="en-US" sz="1050" dirty="0">
                <a:latin typeface="Meiryo UI" panose="020B0604030504040204" pitchFamily="50" charset="-128"/>
                <a:ea typeface="Meiryo UI" panose="020B0604030504040204" pitchFamily="50" charset="-128"/>
              </a:rPr>
              <a:t>であるので</a:t>
            </a:r>
            <a:r>
              <a:rPr lang="ja-JP" altLang="ja-JP" sz="1050" dirty="0">
                <a:latin typeface="Meiryo UI" panose="020B0604030504040204" pitchFamily="50" charset="-128"/>
                <a:ea typeface="Meiryo UI" panose="020B0604030504040204" pitchFamily="50" charset="-128"/>
              </a:rPr>
              <a:t>、慎重に対応していくべきと</a:t>
            </a:r>
            <a:r>
              <a:rPr lang="ja-JP" altLang="ja-JP" sz="1050" dirty="0" smtClean="0">
                <a:latin typeface="Meiryo UI" panose="020B0604030504040204" pitchFamily="50" charset="-128"/>
                <a:ea typeface="Meiryo UI" panose="020B0604030504040204" pitchFamily="50" charset="-128"/>
              </a:rPr>
              <a:t>考えて</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いる。本日</a:t>
            </a:r>
            <a:r>
              <a:rPr lang="ja-JP" altLang="ja-JP" sz="1050" dirty="0">
                <a:latin typeface="Meiryo UI" panose="020B0604030504040204" pitchFamily="50" charset="-128"/>
                <a:ea typeface="Meiryo UI" panose="020B0604030504040204" pitchFamily="50" charset="-128"/>
              </a:rPr>
              <a:t>は</a:t>
            </a:r>
            <a:r>
              <a:rPr lang="ja-JP" altLang="ja-JP" sz="1050" dirty="0" smtClean="0">
                <a:latin typeface="Meiryo UI" panose="020B0604030504040204" pitchFamily="50" charset="-128"/>
                <a:ea typeface="Meiryo UI" panose="020B0604030504040204" pitchFamily="50" charset="-128"/>
              </a:rPr>
              <a:t>イメージに</a:t>
            </a:r>
            <a:r>
              <a:rPr lang="ja-JP" altLang="ja-JP" sz="1050" dirty="0">
                <a:latin typeface="Meiryo UI" panose="020B0604030504040204" pitchFamily="50" charset="-128"/>
                <a:ea typeface="Meiryo UI" panose="020B0604030504040204" pitchFamily="50" charset="-128"/>
              </a:rPr>
              <a:t>ついて説明したので、次回の審議会に改めて整理して</a:t>
            </a:r>
            <a:r>
              <a:rPr lang="ja-JP" altLang="en-US" sz="1050" dirty="0">
                <a:latin typeface="Meiryo UI" panose="020B0604030504040204" pitchFamily="50" charset="-128"/>
                <a:ea typeface="Meiryo UI" panose="020B0604030504040204" pitchFamily="50" charset="-128"/>
              </a:rPr>
              <a:t>説明する。（事務局）</a:t>
            </a:r>
            <a:endParaRPr lang="ja-JP" altLang="ja-JP" sz="1050" dirty="0">
              <a:latin typeface="Meiryo UI" panose="020B0604030504040204" pitchFamily="50" charset="-128"/>
              <a:ea typeface="Meiryo UI" panose="020B0604030504040204" pitchFamily="50" charset="-128"/>
            </a:endParaRPr>
          </a:p>
          <a:p>
            <a:pPr>
              <a:lnSpc>
                <a:spcPts val="1440"/>
              </a:lnSpc>
            </a:pPr>
            <a:endParaRPr lang="en-US" altLang="ja-JP" sz="1050" dirty="0">
              <a:latin typeface="Meiryo UI" panose="020B0604030504040204" pitchFamily="50" charset="-128"/>
              <a:ea typeface="Meiryo UI" panose="020B0604030504040204" pitchFamily="50" charset="-128"/>
            </a:endParaRPr>
          </a:p>
          <a:p>
            <a:pPr>
              <a:lnSpc>
                <a:spcPts val="1440"/>
              </a:lnSpc>
            </a:pPr>
            <a:r>
              <a:rPr lang="ja-JP" altLang="en-US" sz="1050" dirty="0" smtClean="0">
                <a:latin typeface="Meiryo UI" panose="020B0604030504040204" pitchFamily="50" charset="-128"/>
                <a:ea typeface="Meiryo UI" panose="020B0604030504040204" pitchFamily="50" charset="-128"/>
              </a:rPr>
              <a:t>〇他の自治体への支援について、教えてほしい。例えば、</a:t>
            </a:r>
            <a:r>
              <a:rPr lang="ja-JP" altLang="ja-JP" sz="1050" dirty="0" smtClean="0">
                <a:latin typeface="Meiryo UI" panose="020B0604030504040204" pitchFamily="50" charset="-128"/>
                <a:ea typeface="Meiryo UI" panose="020B0604030504040204" pitchFamily="50" charset="-128"/>
              </a:rPr>
              <a:t>ヘイトスピーチ</a:t>
            </a:r>
            <a:r>
              <a:rPr lang="ja-JP" altLang="ja-JP" sz="1050" dirty="0">
                <a:latin typeface="Meiryo UI" panose="020B0604030504040204" pitchFamily="50" charset="-128"/>
                <a:ea typeface="Meiryo UI" panose="020B0604030504040204" pitchFamily="50" charset="-128"/>
              </a:rPr>
              <a:t>を許さないという自治体があれば、連携して</a:t>
            </a:r>
            <a:r>
              <a:rPr lang="ja-JP" altLang="ja-JP" sz="1050" dirty="0" smtClean="0">
                <a:latin typeface="Meiryo UI" panose="020B0604030504040204" pitchFamily="50" charset="-128"/>
                <a:ea typeface="Meiryo UI" panose="020B0604030504040204" pitchFamily="50" charset="-128"/>
              </a:rPr>
              <a:t>条例</a:t>
            </a:r>
            <a:r>
              <a:rPr lang="ja-JP" altLang="en-US" sz="1050" dirty="0" smtClean="0">
                <a:latin typeface="Meiryo UI" panose="020B0604030504040204" pitchFamily="50" charset="-128"/>
                <a:ea typeface="Meiryo UI" panose="020B0604030504040204" pitchFamily="50" charset="-128"/>
              </a:rPr>
              <a:t>策定</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の</a:t>
            </a:r>
            <a:r>
              <a:rPr lang="ja-JP" altLang="ja-JP" sz="1050" dirty="0">
                <a:latin typeface="Meiryo UI" panose="020B0604030504040204" pitchFamily="50" charset="-128"/>
                <a:ea typeface="Meiryo UI" panose="020B0604030504040204" pitchFamily="50" charset="-128"/>
              </a:rPr>
              <a:t>サポートまで考えているのか。</a:t>
            </a:r>
            <a:endParaRPr lang="en-US" altLang="ja-JP" sz="1050" dirty="0">
              <a:latin typeface="Meiryo UI" panose="020B0604030504040204" pitchFamily="50" charset="-128"/>
              <a:ea typeface="Meiryo UI" panose="020B0604030504040204" pitchFamily="50" charset="-128"/>
            </a:endParaRPr>
          </a:p>
          <a:p>
            <a:pPr>
              <a:lnSpc>
                <a:spcPts val="1440"/>
              </a:lnSpc>
              <a:spcBef>
                <a:spcPts val="600"/>
              </a:spcBef>
            </a:pPr>
            <a:r>
              <a:rPr lang="ja-JP" altLang="en-US"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具体的にはこれから考えてい</a:t>
            </a:r>
            <a:r>
              <a:rPr lang="ja-JP" altLang="en-US" sz="1050" dirty="0">
                <a:latin typeface="Meiryo UI" panose="020B0604030504040204" pitchFamily="50" charset="-128"/>
                <a:ea typeface="Meiryo UI" panose="020B0604030504040204" pitchFamily="50" charset="-128"/>
              </a:rPr>
              <a:t>くが</a:t>
            </a:r>
            <a:r>
              <a:rPr lang="ja-JP" altLang="ja-JP" sz="1050" dirty="0">
                <a:latin typeface="Meiryo UI" panose="020B0604030504040204" pitchFamily="50" charset="-128"/>
                <a:ea typeface="Meiryo UI" panose="020B0604030504040204" pitchFamily="50" charset="-128"/>
              </a:rPr>
              <a:t>、例えば一つの市町村だけでなく、広域にまたがっている</a:t>
            </a:r>
            <a:r>
              <a:rPr lang="ja-JP" altLang="ja-JP" sz="1050" dirty="0" smtClean="0">
                <a:latin typeface="Meiryo UI" panose="020B0604030504040204" pitchFamily="50" charset="-128"/>
                <a:ea typeface="Meiryo UI" panose="020B0604030504040204" pitchFamily="50" charset="-128"/>
              </a:rPr>
              <a:t>場合</a:t>
            </a:r>
            <a:r>
              <a:rPr lang="ja-JP" altLang="en-US" sz="1050" dirty="0" smtClean="0">
                <a:latin typeface="Meiryo UI" panose="020B0604030504040204" pitchFamily="50" charset="-128"/>
                <a:ea typeface="Meiryo UI" panose="020B0604030504040204" pitchFamily="50" charset="-128"/>
              </a:rPr>
              <a:t>や</a:t>
            </a:r>
            <a:r>
              <a:rPr lang="ja-JP" altLang="ja-JP" sz="1050" dirty="0" smtClean="0">
                <a:latin typeface="Meiryo UI" panose="020B0604030504040204" pitchFamily="50" charset="-128"/>
                <a:ea typeface="Meiryo UI" panose="020B0604030504040204" pitchFamily="50" charset="-128"/>
              </a:rPr>
              <a:t>、市町村で</a:t>
            </a:r>
            <a:r>
              <a:rPr lang="ja-JP" altLang="en-US" sz="1050" dirty="0">
                <a:latin typeface="Meiryo UI" panose="020B0604030504040204" pitchFamily="50" charset="-128"/>
                <a:ea typeface="Meiryo UI" panose="020B0604030504040204" pitchFamily="50" charset="-128"/>
              </a:rPr>
              <a:t>は</a:t>
            </a:r>
            <a:r>
              <a:rPr lang="ja-JP" altLang="ja-JP" sz="1050" dirty="0" smtClean="0">
                <a:latin typeface="Meiryo UI" panose="020B0604030504040204" pitchFamily="50" charset="-128"/>
                <a:ea typeface="Meiryo UI" panose="020B0604030504040204" pitchFamily="50" charset="-128"/>
              </a:rPr>
              <a:t>なかなか</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難しい</a:t>
            </a:r>
            <a:r>
              <a:rPr lang="ja-JP" altLang="ja-JP" sz="1050" dirty="0">
                <a:latin typeface="Meiryo UI" panose="020B0604030504040204" pitchFamily="50" charset="-128"/>
                <a:ea typeface="Meiryo UI" panose="020B0604030504040204" pitchFamily="50" charset="-128"/>
              </a:rPr>
              <a:t>、対応できない案件につ</a:t>
            </a:r>
            <a:r>
              <a:rPr lang="ja-JP" altLang="en-US" sz="1050" dirty="0">
                <a:latin typeface="Meiryo UI" panose="020B0604030504040204" pitchFamily="50" charset="-128"/>
                <a:ea typeface="Meiryo UI" panose="020B0604030504040204" pitchFamily="50" charset="-128"/>
              </a:rPr>
              <a:t>いて</a:t>
            </a:r>
            <a:r>
              <a:rPr lang="ja-JP"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様々な</a:t>
            </a:r>
            <a:r>
              <a:rPr lang="ja-JP" altLang="ja-JP" sz="1050" dirty="0" smtClean="0">
                <a:latin typeface="Meiryo UI" panose="020B0604030504040204" pitchFamily="50" charset="-128"/>
                <a:ea typeface="Meiryo UI" panose="020B0604030504040204" pitchFamily="50" charset="-128"/>
              </a:rPr>
              <a:t>サポート</a:t>
            </a:r>
            <a:r>
              <a:rPr lang="ja-JP" altLang="en-US" sz="1050" dirty="0" smtClean="0">
                <a:latin typeface="Meiryo UI" panose="020B0604030504040204" pitchFamily="50" charset="-128"/>
                <a:ea typeface="Meiryo UI" panose="020B0604030504040204" pitchFamily="50" charset="-128"/>
              </a:rPr>
              <a:t>を</a:t>
            </a:r>
            <a:r>
              <a:rPr lang="ja-JP" altLang="ja-JP" sz="1050" dirty="0" smtClean="0">
                <a:latin typeface="Meiryo UI" panose="020B0604030504040204" pitchFamily="50" charset="-128"/>
                <a:ea typeface="Meiryo UI" panose="020B0604030504040204" pitchFamily="50" charset="-128"/>
              </a:rPr>
              <a:t>して</a:t>
            </a:r>
            <a:r>
              <a:rPr lang="ja-JP" altLang="en-US" sz="1050" dirty="0" smtClean="0">
                <a:latin typeface="Meiryo UI" panose="020B0604030504040204" pitchFamily="50" charset="-128"/>
                <a:ea typeface="Meiryo UI" panose="020B0604030504040204" pitchFamily="50" charset="-128"/>
              </a:rPr>
              <a:t>いく方向で</a:t>
            </a:r>
            <a:r>
              <a:rPr lang="ja-JP" altLang="ja-JP" sz="1050" dirty="0" smtClean="0">
                <a:latin typeface="Meiryo UI" panose="020B0604030504040204" pitchFamily="50" charset="-128"/>
                <a:ea typeface="Meiryo UI" panose="020B0604030504040204" pitchFamily="50" charset="-128"/>
              </a:rPr>
              <a:t>考えて</a:t>
            </a:r>
            <a:r>
              <a:rPr lang="ja-JP" altLang="ja-JP" sz="1050" dirty="0">
                <a:latin typeface="Meiryo UI" panose="020B0604030504040204" pitchFamily="50" charset="-128"/>
                <a:ea typeface="Meiryo UI" panose="020B0604030504040204" pitchFamily="50" charset="-128"/>
              </a:rPr>
              <a:t>いる。</a:t>
            </a:r>
            <a:r>
              <a:rPr lang="ja-JP" altLang="en-US" sz="1050" dirty="0">
                <a:latin typeface="Meiryo UI" panose="020B0604030504040204" pitchFamily="50" charset="-128"/>
                <a:ea typeface="Meiryo UI" panose="020B0604030504040204" pitchFamily="50" charset="-128"/>
              </a:rPr>
              <a:t>（事務局）</a:t>
            </a:r>
            <a:endParaRPr lang="en-US" altLang="ja-JP" sz="1050" dirty="0">
              <a:latin typeface="Meiryo UI" panose="020B0604030504040204" pitchFamily="50" charset="-128"/>
              <a:ea typeface="Meiryo UI" panose="020B0604030504040204" pitchFamily="50" charset="-128"/>
            </a:endParaRPr>
          </a:p>
          <a:p>
            <a:pPr>
              <a:lnSpc>
                <a:spcPts val="1440"/>
              </a:lnSpc>
            </a:pPr>
            <a:endParaRPr lang="en-US" altLang="ja-JP" sz="1050" dirty="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〇</a:t>
            </a:r>
            <a:r>
              <a:rPr lang="ja-JP" altLang="ja-JP" sz="1050" dirty="0">
                <a:latin typeface="Meiryo UI" panose="020B0604030504040204" pitchFamily="50" charset="-128"/>
                <a:ea typeface="Meiryo UI" panose="020B0604030504040204" pitchFamily="50" charset="-128"/>
              </a:rPr>
              <a:t>審査会みたいなものをイメージしているのか。各自治体からどうしたら</a:t>
            </a:r>
            <a:r>
              <a:rPr lang="ja-JP" altLang="en-US" sz="1050" dirty="0">
                <a:latin typeface="Meiryo UI" panose="020B0604030504040204" pitchFamily="50" charset="-128"/>
                <a:ea typeface="Meiryo UI" panose="020B0604030504040204" pitchFamily="50" charset="-128"/>
              </a:rPr>
              <a:t>いいか</a:t>
            </a:r>
            <a:r>
              <a:rPr lang="ja-JP" altLang="ja-JP" sz="1050" dirty="0">
                <a:latin typeface="Meiryo UI" panose="020B0604030504040204" pitchFamily="50" charset="-128"/>
                <a:ea typeface="Meiryo UI" panose="020B0604030504040204" pitchFamily="50" charset="-128"/>
              </a:rPr>
              <a:t>と問いかけられた場合に、それについて</a:t>
            </a:r>
            <a:r>
              <a:rPr lang="ja-JP" altLang="ja-JP" sz="1050" dirty="0" smtClean="0">
                <a:latin typeface="Meiryo UI" panose="020B0604030504040204" pitchFamily="50" charset="-128"/>
                <a:ea typeface="Meiryo UI" panose="020B0604030504040204" pitchFamily="50" charset="-128"/>
              </a:rPr>
              <a:t>対応して</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いく</a:t>
            </a:r>
            <a:r>
              <a:rPr lang="ja-JP" altLang="en-US" sz="1050" dirty="0">
                <a:latin typeface="Meiryo UI" panose="020B0604030504040204" pitchFamily="50" charset="-128"/>
                <a:ea typeface="Meiryo UI" panose="020B0604030504040204" pitchFamily="50" charset="-128"/>
              </a:rPr>
              <a:t>のか。</a:t>
            </a:r>
            <a:endParaRPr lang="en-US" altLang="ja-JP" sz="1050" dirty="0">
              <a:latin typeface="Meiryo UI" panose="020B0604030504040204" pitchFamily="50" charset="-128"/>
              <a:ea typeface="Meiryo UI" panose="020B0604030504040204" pitchFamily="50" charset="-128"/>
            </a:endParaRPr>
          </a:p>
          <a:p>
            <a:pPr>
              <a:lnSpc>
                <a:spcPts val="1440"/>
              </a:lnSpc>
              <a:spcBef>
                <a:spcPts val="600"/>
              </a:spcBef>
            </a:pPr>
            <a:r>
              <a:rPr lang="ja-JP" altLang="en-US" sz="1050" dirty="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審査会</a:t>
            </a:r>
            <a:r>
              <a:rPr lang="ja-JP" altLang="en-US" sz="1050" dirty="0" smtClean="0">
                <a:latin typeface="Meiryo UI" panose="020B0604030504040204" pitchFamily="50" charset="-128"/>
                <a:ea typeface="Meiryo UI" panose="020B0604030504040204" pitchFamily="50" charset="-128"/>
              </a:rPr>
              <a:t>を設けて対応するのではなくて</a:t>
            </a:r>
            <a:r>
              <a:rPr lang="ja-JP" altLang="ja-JP"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ネット上のもので</a:t>
            </a:r>
            <a:r>
              <a:rPr lang="ja-JP" altLang="en-US" sz="1050" dirty="0" smtClean="0">
                <a:latin typeface="Meiryo UI" panose="020B0604030504040204" pitchFamily="50" charset="-128"/>
                <a:ea typeface="Meiryo UI" panose="020B0604030504040204" pitchFamily="50" charset="-128"/>
              </a:rPr>
              <a:t>あれば、基礎自治体と連携し、</a:t>
            </a:r>
            <a:r>
              <a:rPr lang="ja-JP" altLang="ja-JP" sz="1050" dirty="0" smtClean="0">
                <a:latin typeface="Meiryo UI" panose="020B0604030504040204" pitchFamily="50" charset="-128"/>
                <a:ea typeface="Meiryo UI" panose="020B0604030504040204" pitchFamily="50" charset="-128"/>
              </a:rPr>
              <a:t>人権</a:t>
            </a:r>
            <a:r>
              <a:rPr lang="ja-JP" altLang="ja-JP" sz="1050" dirty="0">
                <a:latin typeface="Meiryo UI" panose="020B0604030504040204" pitchFamily="50" charset="-128"/>
                <a:ea typeface="Meiryo UI" panose="020B0604030504040204" pitchFamily="50" charset="-128"/>
              </a:rPr>
              <a:t>擁護機関である大阪</a:t>
            </a:r>
            <a:r>
              <a:rPr lang="ja-JP" altLang="ja-JP" sz="1050" dirty="0" smtClean="0">
                <a:latin typeface="Meiryo UI" panose="020B0604030504040204" pitchFamily="50" charset="-128"/>
                <a:ea typeface="Meiryo UI" panose="020B0604030504040204" pitchFamily="50" charset="-128"/>
              </a:rPr>
              <a:t>法務</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局</a:t>
            </a:r>
            <a:r>
              <a:rPr lang="ja-JP" altLang="ja-JP" sz="1050" dirty="0">
                <a:latin typeface="Meiryo UI" panose="020B0604030504040204" pitchFamily="50" charset="-128"/>
                <a:ea typeface="Meiryo UI" panose="020B0604030504040204" pitchFamily="50" charset="-128"/>
              </a:rPr>
              <a:t>に</a:t>
            </a:r>
            <a:r>
              <a:rPr lang="ja-JP" altLang="ja-JP" sz="1050" dirty="0" smtClean="0">
                <a:latin typeface="Meiryo UI" panose="020B0604030504040204" pitchFamily="50" charset="-128"/>
                <a:ea typeface="Meiryo UI" panose="020B0604030504040204" pitchFamily="50" charset="-128"/>
              </a:rPr>
              <a:t>、削除要請</a:t>
            </a:r>
            <a:r>
              <a:rPr lang="ja-JP" altLang="en-US" sz="1050" dirty="0" smtClean="0">
                <a:latin typeface="Meiryo UI" panose="020B0604030504040204" pitchFamily="50" charset="-128"/>
                <a:ea typeface="Meiryo UI" panose="020B0604030504040204" pitchFamily="50" charset="-128"/>
              </a:rPr>
              <a:t>を行うことなどを</a:t>
            </a:r>
            <a:r>
              <a:rPr lang="ja-JP" altLang="ja-JP" sz="1050" dirty="0" smtClean="0">
                <a:latin typeface="Meiryo UI" panose="020B0604030504040204" pitchFamily="50" charset="-128"/>
                <a:ea typeface="Meiryo UI" panose="020B0604030504040204" pitchFamily="50" charset="-128"/>
              </a:rPr>
              <a:t>考えている</a:t>
            </a:r>
            <a:r>
              <a:rPr lang="ja-JP" altLang="en-US" sz="1050" dirty="0">
                <a:latin typeface="Meiryo UI" panose="020B0604030504040204" pitchFamily="50" charset="-128"/>
                <a:ea typeface="Meiryo UI" panose="020B0604030504040204" pitchFamily="50" charset="-128"/>
              </a:rPr>
              <a:t>。（事務局）</a:t>
            </a:r>
            <a:endParaRPr lang="en-US" altLang="ja-JP" sz="1050" dirty="0">
              <a:latin typeface="Meiryo UI" panose="020B0604030504040204" pitchFamily="50" charset="-128"/>
              <a:ea typeface="Meiryo UI" panose="020B0604030504040204" pitchFamily="50" charset="-128"/>
            </a:endParaRPr>
          </a:p>
          <a:p>
            <a:pPr>
              <a:lnSpc>
                <a:spcPts val="1440"/>
              </a:lnSpc>
            </a:pPr>
            <a:endParaRPr lang="en-US" altLang="ja-JP" sz="1050" dirty="0">
              <a:latin typeface="Meiryo UI" panose="020B0604030504040204" pitchFamily="50" charset="-128"/>
              <a:ea typeface="Meiryo UI" panose="020B0604030504040204" pitchFamily="50" charset="-128"/>
            </a:endParaRPr>
          </a:p>
          <a:p>
            <a:pPr>
              <a:lnSpc>
                <a:spcPts val="1440"/>
              </a:lnSpc>
            </a:pPr>
            <a:r>
              <a:rPr lang="ja-JP" altLang="en-US" sz="1200" b="1" dirty="0">
                <a:latin typeface="Meiryo UI" panose="020B0604030504040204" pitchFamily="50" charset="-128"/>
                <a:ea typeface="Meiryo UI" panose="020B0604030504040204" pitchFamily="50" charset="-128"/>
              </a:rPr>
              <a:t>■次回の審議会について</a:t>
            </a:r>
            <a:endParaRPr lang="en-US" altLang="ja-JP" sz="1200" b="1" dirty="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〇</a:t>
            </a:r>
            <a:r>
              <a:rPr lang="ja-JP" altLang="ja-JP" sz="1050" dirty="0">
                <a:latin typeface="Meiryo UI" panose="020B0604030504040204" pitchFamily="50" charset="-128"/>
                <a:ea typeface="Meiryo UI" panose="020B0604030504040204" pitchFamily="50" charset="-128"/>
              </a:rPr>
              <a:t>これまで３回の審議会での審議にお</a:t>
            </a:r>
            <a:r>
              <a:rPr lang="ja-JP" altLang="en-US" sz="1050" dirty="0">
                <a:latin typeface="Meiryo UI" panose="020B0604030504040204" pitchFamily="50" charset="-128"/>
                <a:ea typeface="Meiryo UI" panose="020B0604030504040204" pitchFamily="50" charset="-128"/>
              </a:rPr>
              <a:t>い</a:t>
            </a:r>
            <a:r>
              <a:rPr lang="ja-JP" altLang="ja-JP" sz="1050" dirty="0">
                <a:latin typeface="Meiryo UI" panose="020B0604030504040204" pitchFamily="50" charset="-128"/>
                <a:ea typeface="Meiryo UI" panose="020B0604030504040204" pitchFamily="50" charset="-128"/>
              </a:rPr>
              <a:t>て、責務、ヘイトスピーチ、性的マイノリティ</a:t>
            </a:r>
            <a:r>
              <a:rPr lang="ja-JP" altLang="en-US" sz="1050" dirty="0">
                <a:latin typeface="Meiryo UI" panose="020B0604030504040204" pitchFamily="50" charset="-128"/>
                <a:ea typeface="Meiryo UI" panose="020B0604030504040204" pitchFamily="50" charset="-128"/>
              </a:rPr>
              <a:t>について</a:t>
            </a:r>
            <a:r>
              <a:rPr lang="ja-JP" altLang="ja-JP" sz="1050" dirty="0">
                <a:latin typeface="Meiryo UI" panose="020B0604030504040204" pitchFamily="50" charset="-128"/>
                <a:ea typeface="Meiryo UI" panose="020B0604030504040204" pitchFamily="50" charset="-128"/>
              </a:rPr>
              <a:t>、委員の意見を</a:t>
            </a:r>
            <a:r>
              <a:rPr lang="ja-JP" altLang="ja-JP" sz="1050" dirty="0" smtClean="0">
                <a:latin typeface="Meiryo UI" panose="020B0604030504040204" pitchFamily="50" charset="-128"/>
                <a:ea typeface="Meiryo UI" panose="020B0604030504040204" pitchFamily="50" charset="-128"/>
              </a:rPr>
              <a:t>いただ</a:t>
            </a:r>
            <a:r>
              <a:rPr lang="ja-JP" altLang="en-US" sz="1050" dirty="0" smtClean="0">
                <a:latin typeface="Meiryo UI" panose="020B0604030504040204" pitchFamily="50" charset="-128"/>
                <a:ea typeface="Meiryo UI" panose="020B0604030504040204" pitchFamily="50" charset="-128"/>
              </a:rPr>
              <a:t>い</a:t>
            </a:r>
            <a:r>
              <a:rPr lang="ja-JP" altLang="ja-JP" sz="1050" dirty="0" smtClean="0">
                <a:latin typeface="Meiryo UI" panose="020B0604030504040204" pitchFamily="50" charset="-128"/>
                <a:ea typeface="Meiryo UI" panose="020B0604030504040204" pitchFamily="50" charset="-128"/>
              </a:rPr>
              <a:t>た</a:t>
            </a:r>
            <a:r>
              <a:rPr lang="ja-JP" altLang="ja-JP" sz="1050" dirty="0">
                <a:latin typeface="Meiryo UI" panose="020B0604030504040204" pitchFamily="50" charset="-128"/>
                <a:ea typeface="Meiryo UI" panose="020B0604030504040204" pitchFamily="50" charset="-128"/>
              </a:rPr>
              <a:t>ので</a:t>
            </a:r>
            <a:r>
              <a:rPr lang="ja-JP" altLang="ja-JP"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pPr>
              <a:lnSpc>
                <a:spcPts val="144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欠席</a:t>
            </a:r>
            <a:r>
              <a:rPr lang="ja-JP" altLang="ja-JP" sz="1050" dirty="0">
                <a:latin typeface="Meiryo UI" panose="020B0604030504040204" pitchFamily="50" charset="-128"/>
                <a:ea typeface="Meiryo UI" panose="020B0604030504040204" pitchFamily="50" charset="-128"/>
              </a:rPr>
              <a:t>委員の意見も</a:t>
            </a:r>
            <a:r>
              <a:rPr lang="ja-JP" altLang="en-US" sz="1050" dirty="0">
                <a:latin typeface="Meiryo UI" panose="020B0604030504040204" pitchFamily="50" charset="-128"/>
                <a:ea typeface="Meiryo UI" panose="020B0604030504040204" pitchFamily="50" charset="-128"/>
              </a:rPr>
              <a:t>確認した上で</a:t>
            </a:r>
            <a:r>
              <a:rPr lang="ja-JP" altLang="ja-JP" sz="1050" dirty="0">
                <a:latin typeface="Meiryo UI" panose="020B0604030504040204" pitchFamily="50" charset="-128"/>
                <a:ea typeface="Meiryo UI" panose="020B0604030504040204" pitchFamily="50" charset="-128"/>
              </a:rPr>
              <a:t>、次回は、事務局の方で、それぞれの方向性が</a:t>
            </a:r>
            <a:r>
              <a:rPr lang="ja-JP" altLang="ja-JP" sz="1050" dirty="0" smtClean="0">
                <a:latin typeface="Meiryo UI" panose="020B0604030504040204" pitchFamily="50" charset="-128"/>
                <a:ea typeface="Meiryo UI" panose="020B0604030504040204" pitchFamily="50" charset="-128"/>
              </a:rPr>
              <a:t>議論</a:t>
            </a:r>
            <a:r>
              <a:rPr lang="ja-JP" altLang="en-US" sz="1050" dirty="0" smtClean="0">
                <a:latin typeface="Meiryo UI" panose="020B0604030504040204" pitchFamily="50" charset="-128"/>
                <a:ea typeface="Meiryo UI" panose="020B0604030504040204" pitchFamily="50" charset="-128"/>
              </a:rPr>
              <a:t>でき</a:t>
            </a:r>
            <a:r>
              <a:rPr lang="ja-JP" altLang="ja-JP" sz="1050" dirty="0" smtClean="0">
                <a:latin typeface="Meiryo UI" panose="020B0604030504040204" pitchFamily="50" charset="-128"/>
                <a:ea typeface="Meiryo UI" panose="020B0604030504040204" pitchFamily="50" charset="-128"/>
              </a:rPr>
              <a:t>る</a:t>
            </a:r>
            <a:r>
              <a:rPr lang="ja-JP" altLang="ja-JP" sz="1050" dirty="0">
                <a:latin typeface="Meiryo UI" panose="020B0604030504040204" pitchFamily="50" charset="-128"/>
                <a:ea typeface="Meiryo UI" panose="020B0604030504040204" pitchFamily="50" charset="-128"/>
              </a:rPr>
              <a:t>よう</a:t>
            </a:r>
            <a:r>
              <a:rPr lang="ja-JP" altLang="en-US" sz="1050" dirty="0">
                <a:latin typeface="Meiryo UI" panose="020B0604030504040204" pitchFamily="50" charset="-128"/>
                <a:ea typeface="Meiryo UI" panose="020B0604030504040204" pitchFamily="50" charset="-128"/>
              </a:rPr>
              <a:t>整理を</a:t>
            </a:r>
            <a:r>
              <a:rPr lang="ja-JP" altLang="ja-JP" sz="1050" dirty="0" smtClean="0">
                <a:latin typeface="Meiryo UI" panose="020B0604030504040204" pitchFamily="50" charset="-128"/>
                <a:ea typeface="Meiryo UI" panose="020B0604030504040204" pitchFamily="50" charset="-128"/>
              </a:rPr>
              <a:t>お願い</a:t>
            </a:r>
            <a:r>
              <a:rPr lang="ja-JP" altLang="en-US" sz="1050" dirty="0">
                <a:latin typeface="Meiryo UI" panose="020B0604030504040204" pitchFamily="50" charset="-128"/>
                <a:ea typeface="Meiryo UI" panose="020B0604030504040204" pitchFamily="50" charset="-128"/>
              </a:rPr>
              <a:t>する。</a:t>
            </a:r>
            <a:endParaRPr lang="en-US" altLang="ja-JP" sz="1050" dirty="0">
              <a:latin typeface="Meiryo UI" panose="020B0604030504040204" pitchFamily="50" charset="-128"/>
              <a:ea typeface="Meiryo UI" panose="020B0604030504040204" pitchFamily="50" charset="-128"/>
            </a:endParaRPr>
          </a:p>
          <a:p>
            <a:pPr>
              <a:lnSpc>
                <a:spcPts val="1440"/>
              </a:lnSpc>
            </a:pPr>
            <a:endParaRPr lang="en-US" altLang="ja-JP" sz="1050" dirty="0">
              <a:latin typeface="Meiryo UI" panose="020B0604030504040204" pitchFamily="50" charset="-128"/>
              <a:ea typeface="Meiryo UI" panose="020B0604030504040204" pitchFamily="50" charset="-128"/>
            </a:endParaRPr>
          </a:p>
          <a:p>
            <a:pPr>
              <a:lnSpc>
                <a:spcPts val="1440"/>
              </a:lnSpc>
            </a:pPr>
            <a:endParaRPr lang="en-US" altLang="ja-JP" sz="1050" dirty="0">
              <a:latin typeface="Meiryo UI" panose="020B0604030504040204" pitchFamily="50" charset="-128"/>
              <a:ea typeface="Meiryo UI" panose="020B0604030504040204" pitchFamily="50" charset="-128"/>
            </a:endParaRPr>
          </a:p>
          <a:p>
            <a:pPr>
              <a:lnSpc>
                <a:spcPts val="1440"/>
              </a:lnSpc>
            </a:pPr>
            <a:endParaRPr lang="en-US" altLang="ja-JP" sz="1050" dirty="0">
              <a:latin typeface="Meiryo UI" panose="020B0604030504040204" pitchFamily="50" charset="-128"/>
              <a:ea typeface="Meiryo UI" panose="020B0604030504040204" pitchFamily="50" charset="-128"/>
            </a:endParaRPr>
          </a:p>
          <a:p>
            <a:pPr>
              <a:lnSpc>
                <a:spcPts val="1440"/>
              </a:lnSpc>
            </a:pPr>
            <a:endParaRPr lang="ja-JP" altLang="ja-JP" sz="1050" dirty="0">
              <a:latin typeface="Meiryo UI" panose="020B0604030504040204" pitchFamily="50" charset="-128"/>
              <a:ea typeface="Meiryo UI" panose="020B0604030504040204" pitchFamily="50" charset="-128"/>
            </a:endParaRPr>
          </a:p>
          <a:p>
            <a:pPr>
              <a:lnSpc>
                <a:spcPts val="1440"/>
              </a:lnSpc>
            </a:pPr>
            <a:endParaRPr lang="en-US" altLang="ja-JP" sz="1050" dirty="0">
              <a:latin typeface="Meiryo UI" panose="020B0604030504040204" pitchFamily="50" charset="-128"/>
              <a:ea typeface="Meiryo UI" panose="020B0604030504040204" pitchFamily="50" charset="-128"/>
            </a:endParaRPr>
          </a:p>
          <a:p>
            <a:pPr>
              <a:lnSpc>
                <a:spcPts val="1440"/>
              </a:lnSpc>
            </a:pPr>
            <a:r>
              <a:rPr lang="ja-JP" altLang="en-US" sz="1050" dirty="0">
                <a:latin typeface="Meiryo UI" panose="020B0604030504040204" pitchFamily="50" charset="-128"/>
                <a:ea typeface="Meiryo UI" panose="020B0604030504040204" pitchFamily="50" charset="-128"/>
              </a:rPr>
              <a:t>　　</a:t>
            </a:r>
            <a:endParaRPr lang="ja-JP" altLang="ja-JP" sz="1050" dirty="0">
              <a:latin typeface="Meiryo UI" panose="020B0604030504040204" pitchFamily="50" charset="-128"/>
              <a:ea typeface="Meiryo UI" panose="020B0604030504040204" pitchFamily="50" charset="-128"/>
            </a:endParaRPr>
          </a:p>
          <a:p>
            <a:pPr>
              <a:lnSpc>
                <a:spcPts val="1440"/>
              </a:lnSpc>
            </a:pPr>
            <a:endParaRPr lang="ja-JP" altLang="ja-JP" sz="1050" dirty="0">
              <a:latin typeface="Meiryo UI" panose="020B0604030504040204" pitchFamily="50" charset="-128"/>
              <a:ea typeface="Meiryo UI" panose="020B0604030504040204" pitchFamily="50" charset="-128"/>
            </a:endParaRPr>
          </a:p>
          <a:p>
            <a:pPr>
              <a:lnSpc>
                <a:spcPts val="1440"/>
              </a:lnSpc>
            </a:pPr>
            <a:endParaRPr lang="en-US" altLang="ja-JP" sz="1050" b="1" dirty="0">
              <a:latin typeface="Meiryo UI" panose="020B0604030504040204" pitchFamily="50" charset="-128"/>
              <a:ea typeface="Meiryo UI" panose="020B0604030504040204" pitchFamily="50" charset="-128"/>
              <a:cs typeface="Microsoft Himalaya" panose="01010100010101010101" pitchFamily="2" charset="0"/>
            </a:endParaRPr>
          </a:p>
        </p:txBody>
      </p:sp>
    </p:spTree>
    <p:extLst>
      <p:ext uri="{BB962C8B-B14F-4D97-AF65-F5344CB8AC3E}">
        <p14:creationId xmlns:p14="http://schemas.microsoft.com/office/powerpoint/2010/main" val="2720076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4199</TotalTime>
  <Words>189</Words>
  <Application>Microsoft Office PowerPoint</Application>
  <PresentationFormat>ユーザー設定</PresentationFormat>
  <Paragraphs>84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Microsoft Himalaya</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東京都と大阪市の条例の比較</dc:title>
  <dc:creator>大宅　豊紀</dc:creator>
  <cp:lastModifiedBy>松永　義一</cp:lastModifiedBy>
  <cp:revision>234</cp:revision>
  <cp:lastPrinted>2019-05-23T04:40:04Z</cp:lastPrinted>
  <dcterms:created xsi:type="dcterms:W3CDTF">2018-09-19T06:55:22Z</dcterms:created>
  <dcterms:modified xsi:type="dcterms:W3CDTF">2019-05-23T04:40:08Z</dcterms:modified>
</cp:coreProperties>
</file>