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0223500" cy="71993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74" y="-594"/>
      </p:cViewPr>
      <p:guideLst>
        <p:guide orient="horz" pos="2268"/>
        <p:guide pos="32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6768" y="2236461"/>
            <a:ext cx="8689975" cy="154318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3528" y="4079610"/>
            <a:ext cx="7156451" cy="18398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41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95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12038" y="288315"/>
            <a:ext cx="2300289" cy="614274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1177" y="288315"/>
            <a:ext cx="6730470" cy="614274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4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9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7591" y="4626234"/>
            <a:ext cx="8689975" cy="14298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7591" y="3051377"/>
            <a:ext cx="8689975" cy="15748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72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1178" y="1679847"/>
            <a:ext cx="4515379" cy="47512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96948" y="1679847"/>
            <a:ext cx="4515379" cy="47512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1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1177" y="1611514"/>
            <a:ext cx="4517154" cy="67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177" y="2283115"/>
            <a:ext cx="4517154" cy="41479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93399" y="1611514"/>
            <a:ext cx="4518930" cy="67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93399" y="2283115"/>
            <a:ext cx="4518930" cy="41479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60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8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79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1176" y="286640"/>
            <a:ext cx="3363462" cy="12198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97107" y="286648"/>
            <a:ext cx="5715220" cy="61444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1176" y="1506527"/>
            <a:ext cx="3363462" cy="4924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4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03878" y="5039519"/>
            <a:ext cx="6134100" cy="5949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03878" y="643273"/>
            <a:ext cx="6134100" cy="4319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03878" y="5634463"/>
            <a:ext cx="6134100" cy="844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91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1179" y="288307"/>
            <a:ext cx="9201151" cy="1199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1179" y="1679847"/>
            <a:ext cx="9201151" cy="475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1177" y="6672704"/>
            <a:ext cx="238548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75B0-DCB0-4B3C-BC38-443BBDDB2971}" type="datetimeFigureOut">
              <a:rPr kumimoji="1" lang="ja-JP" altLang="en-US" smtClean="0"/>
              <a:t>2019/4/22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93032" y="6672704"/>
            <a:ext cx="323744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26845" y="6672704"/>
            <a:ext cx="238548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4365B-393E-420F-9B5F-9781A0708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00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 rot="5400000">
            <a:off x="1691750" y="3780056"/>
            <a:ext cx="6840000" cy="0"/>
          </a:xfrm>
          <a:prstGeom prst="line">
            <a:avLst/>
          </a:prstGeom>
          <a:ln w="25400" cmpd="dbl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828230" y="35296"/>
            <a:ext cx="8604000" cy="324000"/>
          </a:xfrm>
          <a:prstGeom prst="roundRect">
            <a:avLst/>
          </a:prstGeom>
          <a:solidFill>
            <a:srgbClr val="FFC000"/>
          </a:soli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大阪市ヘイトスピーチ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審査会について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72826" y="498956"/>
            <a:ext cx="24482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◆審査会の概要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190" y="863520"/>
            <a:ext cx="4896000" cy="1512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>
              <a:spcBef>
                <a:spcPts val="600"/>
              </a:spcBef>
            </a:pPr>
            <a:endParaRPr lang="en-US" altLang="ja-JP" sz="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設置年月日：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H28.7.1</a:t>
            </a: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〇設置根拠：大阪市ヘイトスピーチへの対処に関する条例第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〇担当業務：ヘイトスピーチへの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該当性等、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拡散防止措置及び大阪市の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認識等の公表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の内容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について調査審議等を行う。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〇委員数：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名（弁護士・大学教授等の学識経験者）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〇公開状況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：原則非公開</a:t>
            </a:r>
            <a:r>
              <a:rPr lang="zh-CN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（条例第９条第６項本文）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72826" y="2591544"/>
            <a:ext cx="24482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◆審議の流れ及び認定状況</a:t>
            </a:r>
            <a:endParaRPr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5184310" y="3383632"/>
            <a:ext cx="5076000" cy="3744000"/>
            <a:chOff x="5184310" y="405228"/>
            <a:chExt cx="5112016" cy="3519360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5184326" y="540603"/>
              <a:ext cx="5112000" cy="324000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noAutofit/>
            </a:bodyPr>
            <a:lstStyle/>
            <a:p>
              <a:pPr>
                <a:lnSpc>
                  <a:spcPts val="1400"/>
                </a:lnSpc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■認定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案件　「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」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に対する大阪市の公表内容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  <a:spcBef>
                  <a:spcPts val="200"/>
                </a:spcBef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＜ヘイトスピーチに該当するとした表現活動の概要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＞</a:t>
              </a:r>
              <a:r>
                <a:rPr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・インターネット上に、大阪市内で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街宣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活動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を記録した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動画の投稿をし、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それ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対する不特定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の者の投稿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コメントとともに視聴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できるよう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にしていた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  <a:spcBef>
                  <a:spcPts val="300"/>
                </a:spcBef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・本件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動画では、「変態●●人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をたたき出せ」、「おどれ日本</a:t>
              </a:r>
              <a:r>
                <a:rPr lang="ja-JP" altLang="en-US" sz="1050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人舐</a:t>
              </a:r>
              <a:r>
                <a:rPr lang="ja-JP" altLang="en-US" sz="1050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めっ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とったらあかんぞー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あほー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、殺せ殺せー」　等の発言が繰り返されている。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endPara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  <a:spcBef>
                  <a:spcPts val="500"/>
                </a:spcBef>
              </a:pP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  <a:spcBef>
                  <a:spcPts val="1800"/>
                </a:spcBef>
              </a:pPr>
              <a:r>
                <a:rPr lang="ja-JP" altLang="en-US" sz="105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＜</a:t>
              </a: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答申に至る経緯＞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・論点整理の調査審議（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回）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・申出人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から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意見書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の提出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・口頭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意見陳述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（各</a:t>
              </a:r>
              <a:r>
                <a:rPr lang="en-US" altLang="ja-JP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回） 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・街宣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の主催団体からの意見提出（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回）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・答申案の調査審議（</a:t>
              </a:r>
              <a:r>
                <a:rPr lang="en-US" altLang="ja-JP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回）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  <a:spcBef>
                  <a:spcPts val="500"/>
                </a:spcBef>
              </a:pPr>
              <a:r>
                <a:rPr lang="ja-JP" altLang="en-US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＜表現内容の拡散防止のためにとった措置＞</a:t>
              </a:r>
              <a:endPara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・市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は、当該動画サイト運営者に対する削除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要請を行った。</a:t>
              </a:r>
              <a:endPara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>
                <a:lnSpc>
                  <a:spcPts val="1400"/>
                </a:lnSpc>
              </a:pP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・また、上記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表現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の内容</a:t>
              </a: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とともに</a:t>
              </a: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投稿者名の公表を行った。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184310" y="405228"/>
              <a:ext cx="5004000" cy="351936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テキスト ボックス 5"/>
            <p:cNvSpPr txBox="1"/>
            <p:nvPr/>
          </p:nvSpPr>
          <p:spPr>
            <a:xfrm>
              <a:off x="5328310" y="1823008"/>
              <a:ext cx="4788000" cy="40978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ysDot"/>
            </a:ln>
          </p:spPr>
          <p:txBody>
            <a:bodyPr wrap="square" lIns="36000" tIns="36000" rIns="0" bIns="36000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大阪市は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、当該内容は、ヘイトスピーチ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に該当する不適切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なものであるが、一般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市民に周知することによって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、理解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を促進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し、</a:t>
              </a:r>
              <a:r>
                <a:rPr lang="ja-JP" altLang="en-US" sz="900" b="1" u="sng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人権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意識を一層高揚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させ、</a:t>
              </a:r>
              <a:r>
                <a:rPr lang="ja-JP" altLang="en-US" sz="900" b="1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ヘイトスピーチの抑止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つなげるために公表している。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7" name="図 26"/>
          <p:cNvPicPr>
            <a:picLocks noChangeArrowheads="1"/>
            <a:extLst>
              <a:ext uri="{84589F7E-364E-4C9E-8A38-B11213B215E9}">
                <a14:cameraTool xmlns:a14="http://schemas.microsoft.com/office/drawing/2010/main" cellRange="$B$2:$J$13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90" y="3058988"/>
            <a:ext cx="4932000" cy="2556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25400" cmpd="dbl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</p:pic>
      <p:sp>
        <p:nvSpPr>
          <p:cNvPr id="21" name="四角形吹き出し 20"/>
          <p:cNvSpPr/>
          <p:nvPr/>
        </p:nvSpPr>
        <p:spPr>
          <a:xfrm>
            <a:off x="3023518" y="2663624"/>
            <a:ext cx="1800000" cy="648000"/>
          </a:xfrm>
          <a:prstGeom prst="wedgeRectCallout">
            <a:avLst>
              <a:gd name="adj1" fmla="val 41475"/>
              <a:gd name="adj2" fmla="val 88805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</a:pP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公表項目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■ヘイトスピーチであると認定した表現活動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■表現の内容の概要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■拡散を防止するためにとった措置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■表現活動を行ったものの氏名又は名称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7" name="図 36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E$4:$L$13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5766" y="575320"/>
            <a:ext cx="4860000" cy="257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図 16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D$4:$H$9" spid="_x0000_s5191"/>
              </a:ext>
            </a:extLst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90" y="5831904"/>
            <a:ext cx="4819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9504238" y="17278"/>
            <a:ext cx="684000" cy="30777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990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4696</TotalTime>
  <Words>102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東京都と大阪市の条例の比較</dc:title>
  <dc:creator>大宅　豊紀</dc:creator>
  <cp:lastModifiedBy>瀬筒　雅仁</cp:lastModifiedBy>
  <cp:revision>176</cp:revision>
  <cp:lastPrinted>2019-04-22T09:31:58Z</cp:lastPrinted>
  <dcterms:created xsi:type="dcterms:W3CDTF">2018-09-19T06:55:22Z</dcterms:created>
  <dcterms:modified xsi:type="dcterms:W3CDTF">2019-04-22T09:32:42Z</dcterms:modified>
</cp:coreProperties>
</file>