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
  </p:handoutMasterIdLst>
  <p:sldIdLst>
    <p:sldId id="259" r:id="rId2"/>
  </p:sldIdLst>
  <p:sldSz cx="9721850" cy="7200900"/>
  <p:notesSz cx="6807200" cy="9939338"/>
  <p:defaultTextStyle>
    <a:defPPr>
      <a:defRPr lang="ja-JP"/>
    </a:defPPr>
    <a:lvl1pPr marL="0" algn="l" defTabSz="943204" rtl="0" eaLnBrk="1" latinLnBrk="0" hangingPunct="1">
      <a:defRPr kumimoji="1" sz="1900" kern="1200">
        <a:solidFill>
          <a:schemeClr val="tx1"/>
        </a:solidFill>
        <a:latin typeface="+mn-lt"/>
        <a:ea typeface="+mn-ea"/>
        <a:cs typeface="+mn-cs"/>
      </a:defRPr>
    </a:lvl1pPr>
    <a:lvl2pPr marL="471602" algn="l" defTabSz="943204" rtl="0" eaLnBrk="1" latinLnBrk="0" hangingPunct="1">
      <a:defRPr kumimoji="1" sz="1900" kern="1200">
        <a:solidFill>
          <a:schemeClr val="tx1"/>
        </a:solidFill>
        <a:latin typeface="+mn-lt"/>
        <a:ea typeface="+mn-ea"/>
        <a:cs typeface="+mn-cs"/>
      </a:defRPr>
    </a:lvl2pPr>
    <a:lvl3pPr marL="943204" algn="l" defTabSz="943204" rtl="0" eaLnBrk="1" latinLnBrk="0" hangingPunct="1">
      <a:defRPr kumimoji="1" sz="1900" kern="1200">
        <a:solidFill>
          <a:schemeClr val="tx1"/>
        </a:solidFill>
        <a:latin typeface="+mn-lt"/>
        <a:ea typeface="+mn-ea"/>
        <a:cs typeface="+mn-cs"/>
      </a:defRPr>
    </a:lvl3pPr>
    <a:lvl4pPr marL="1414805" algn="l" defTabSz="943204" rtl="0" eaLnBrk="1" latinLnBrk="0" hangingPunct="1">
      <a:defRPr kumimoji="1" sz="1900" kern="1200">
        <a:solidFill>
          <a:schemeClr val="tx1"/>
        </a:solidFill>
        <a:latin typeface="+mn-lt"/>
        <a:ea typeface="+mn-ea"/>
        <a:cs typeface="+mn-cs"/>
      </a:defRPr>
    </a:lvl4pPr>
    <a:lvl5pPr marL="1886407" algn="l" defTabSz="943204" rtl="0" eaLnBrk="1" latinLnBrk="0" hangingPunct="1">
      <a:defRPr kumimoji="1" sz="1900" kern="1200">
        <a:solidFill>
          <a:schemeClr val="tx1"/>
        </a:solidFill>
        <a:latin typeface="+mn-lt"/>
        <a:ea typeface="+mn-ea"/>
        <a:cs typeface="+mn-cs"/>
      </a:defRPr>
    </a:lvl5pPr>
    <a:lvl6pPr marL="2358009" algn="l" defTabSz="943204" rtl="0" eaLnBrk="1" latinLnBrk="0" hangingPunct="1">
      <a:defRPr kumimoji="1" sz="1900" kern="1200">
        <a:solidFill>
          <a:schemeClr val="tx1"/>
        </a:solidFill>
        <a:latin typeface="+mn-lt"/>
        <a:ea typeface="+mn-ea"/>
        <a:cs typeface="+mn-cs"/>
      </a:defRPr>
    </a:lvl6pPr>
    <a:lvl7pPr marL="2829611" algn="l" defTabSz="943204" rtl="0" eaLnBrk="1" latinLnBrk="0" hangingPunct="1">
      <a:defRPr kumimoji="1" sz="1900" kern="1200">
        <a:solidFill>
          <a:schemeClr val="tx1"/>
        </a:solidFill>
        <a:latin typeface="+mn-lt"/>
        <a:ea typeface="+mn-ea"/>
        <a:cs typeface="+mn-cs"/>
      </a:defRPr>
    </a:lvl7pPr>
    <a:lvl8pPr marL="3301213" algn="l" defTabSz="943204" rtl="0" eaLnBrk="1" latinLnBrk="0" hangingPunct="1">
      <a:defRPr kumimoji="1" sz="1900" kern="1200">
        <a:solidFill>
          <a:schemeClr val="tx1"/>
        </a:solidFill>
        <a:latin typeface="+mn-lt"/>
        <a:ea typeface="+mn-ea"/>
        <a:cs typeface="+mn-cs"/>
      </a:defRPr>
    </a:lvl8pPr>
    <a:lvl9pPr marL="3772814" algn="l" defTabSz="943204" rtl="0" eaLnBrk="1" latinLnBrk="0" hangingPunct="1">
      <a:defRPr kumimoji="1" sz="19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C5E8B"/>
    <a:srgbClr val="D84C7E"/>
    <a:srgbClr val="D64E9C"/>
    <a:srgbClr val="D64691"/>
    <a:srgbClr val="E21C84"/>
    <a:srgbClr val="FAEA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EBBBCC-DAD2-459C-BE2E-F6DE35CF9A28}" styleName="濃色スタイル 2 - アクセント 3/アクセント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382" autoAdjust="0"/>
    <p:restoredTop sz="94660"/>
  </p:normalViewPr>
  <p:slideViewPr>
    <p:cSldViewPr>
      <p:cViewPr>
        <p:scale>
          <a:sx n="120" d="100"/>
          <a:sy n="120" d="100"/>
        </p:scale>
        <p:origin x="-66" y="2430"/>
      </p:cViewPr>
      <p:guideLst>
        <p:guide orient="horz" pos="2269"/>
        <p:guide pos="306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800"/>
            </a:pPr>
            <a:r>
              <a:rPr lang="en-US" sz="800"/>
              <a:t>【H29</a:t>
            </a:r>
            <a:r>
              <a:rPr lang="ja-JP" sz="800"/>
              <a:t>自画撮り被害に遭った</a:t>
            </a:r>
            <a:endParaRPr lang="en-US" sz="800"/>
          </a:p>
          <a:p>
            <a:pPr>
              <a:defRPr sz="800"/>
            </a:pPr>
            <a:r>
              <a:rPr lang="ja-JP" sz="800"/>
              <a:t>児童の学職別の割合</a:t>
            </a:r>
            <a:r>
              <a:rPr lang="en-US" sz="800"/>
              <a:t>】</a:t>
            </a:r>
            <a:endParaRPr lang="ja-JP" sz="800"/>
          </a:p>
        </c:rich>
      </c:tx>
      <c:layout>
        <c:manualLayout>
          <c:xMode val="edge"/>
          <c:yMode val="edge"/>
          <c:x val="0.19115969626442861"/>
          <c:y val="0"/>
        </c:manualLayout>
      </c:layout>
      <c:overlay val="0"/>
    </c:title>
    <c:autoTitleDeleted val="0"/>
    <c:plotArea>
      <c:layout>
        <c:manualLayout>
          <c:layoutTarget val="inner"/>
          <c:xMode val="edge"/>
          <c:yMode val="edge"/>
          <c:x val="0.26240112501486695"/>
          <c:y val="0.26453351018539101"/>
          <c:w val="0.61811171417189048"/>
          <c:h val="0.75389444810136574"/>
        </c:manualLayout>
      </c:layout>
      <c:pieChart>
        <c:varyColors val="1"/>
        <c:ser>
          <c:idx val="0"/>
          <c:order val="0"/>
          <c:tx>
            <c:strRef>
              <c:f>Sheet1!$B$32</c:f>
              <c:strCache>
                <c:ptCount val="1"/>
                <c:pt idx="0">
                  <c:v>人員</c:v>
                </c:pt>
              </c:strCache>
            </c:strRef>
          </c:tx>
          <c:dLbls>
            <c:dLbl>
              <c:idx val="0"/>
              <c:layout>
                <c:manualLayout>
                  <c:x val="-2.7036697463384819E-2"/>
                  <c:y val="0.20399069306026016"/>
                </c:manualLayout>
              </c:layout>
              <c:tx>
                <c:rich>
                  <a:bodyPr/>
                  <a:lstStyle/>
                  <a:p>
                    <a:r>
                      <a:rPr lang="ja-JP" sz="600"/>
                      <a:t>小学生</a:t>
                    </a:r>
                    <a:endParaRPr lang="en-US" sz="600"/>
                  </a:p>
                  <a:p>
                    <a:r>
                      <a:rPr lang="en-US" sz="600"/>
                      <a:t> 29</a:t>
                    </a:r>
                    <a:r>
                      <a:rPr lang="ja-JP" sz="600"/>
                      <a:t>人</a:t>
                    </a:r>
                    <a:endParaRPr lang="en-US" sz="600"/>
                  </a:p>
                  <a:p>
                    <a:r>
                      <a:rPr lang="en-US" sz="600"/>
                      <a:t>5.6%</a:t>
                    </a:r>
                    <a:endParaRPr lang="ja-JP"/>
                  </a:p>
                </c:rich>
              </c:tx>
              <c:showLegendKey val="0"/>
              <c:showVal val="1"/>
              <c:showCatName val="1"/>
              <c:showSerName val="0"/>
              <c:showPercent val="1"/>
              <c:showBubbleSize val="0"/>
            </c:dLbl>
            <c:dLbl>
              <c:idx val="1"/>
              <c:layout>
                <c:manualLayout>
                  <c:x val="-0.22179014218297524"/>
                  <c:y val="-7.0087344996337855E-2"/>
                </c:manualLayout>
              </c:layout>
              <c:tx>
                <c:rich>
                  <a:bodyPr/>
                  <a:lstStyle/>
                  <a:p>
                    <a:r>
                      <a:rPr lang="ja-JP" sz="600" dirty="0"/>
                      <a:t>中学生</a:t>
                    </a:r>
                    <a:endParaRPr lang="en-US" sz="600" dirty="0"/>
                  </a:p>
                  <a:p>
                    <a:r>
                      <a:rPr lang="en-US" sz="600" dirty="0"/>
                      <a:t>259</a:t>
                    </a:r>
                    <a:r>
                      <a:rPr lang="ja-JP" sz="600" dirty="0"/>
                      <a:t>人</a:t>
                    </a:r>
                    <a:endParaRPr lang="en-US" sz="600" dirty="0"/>
                  </a:p>
                  <a:p>
                    <a:r>
                      <a:rPr lang="en-US" sz="600" dirty="0"/>
                      <a:t>50.3</a:t>
                    </a:r>
                    <a:r>
                      <a:rPr lang="en-US" sz="600" dirty="0" smtClean="0"/>
                      <a:t>%</a:t>
                    </a:r>
                  </a:p>
                  <a:p>
                    <a:r>
                      <a:rPr lang="en-US" altLang="ja-JP" sz="600" dirty="0" smtClean="0"/>
                      <a:t>【</a:t>
                    </a:r>
                    <a:r>
                      <a:rPr lang="ja-JP" altLang="en-US" sz="600" dirty="0" smtClean="0"/>
                      <a:t>府</a:t>
                    </a:r>
                    <a:r>
                      <a:rPr lang="en-US" altLang="ja-JP" sz="600" dirty="0" smtClean="0"/>
                      <a:t>】10</a:t>
                    </a:r>
                    <a:r>
                      <a:rPr lang="ja-JP" altLang="en-US" sz="600" dirty="0" smtClean="0"/>
                      <a:t>人</a:t>
                    </a:r>
                    <a:r>
                      <a:rPr lang="en-US" altLang="ja-JP" sz="600" dirty="0" smtClean="0"/>
                      <a:t>47.6%</a:t>
                    </a:r>
                    <a:endParaRPr lang="ja-JP" dirty="0"/>
                  </a:p>
                </c:rich>
              </c:tx>
              <c:showLegendKey val="0"/>
              <c:showVal val="1"/>
              <c:showCatName val="1"/>
              <c:showSerName val="0"/>
              <c:showPercent val="1"/>
              <c:showBubbleSize val="0"/>
            </c:dLbl>
            <c:dLbl>
              <c:idx val="2"/>
              <c:delete val="1"/>
            </c:dLbl>
            <c:dLbl>
              <c:idx val="3"/>
              <c:layout>
                <c:manualLayout>
                  <c:x val="-0.20421562404494911"/>
                  <c:y val="0.14171871634718933"/>
                </c:manualLayout>
              </c:layout>
              <c:tx>
                <c:rich>
                  <a:bodyPr/>
                  <a:lstStyle/>
                  <a:p>
                    <a:r>
                      <a:rPr lang="ja-JP" sz="600"/>
                      <a:t>その他</a:t>
                    </a:r>
                    <a:endParaRPr lang="en-US" sz="600"/>
                  </a:p>
                  <a:p>
                    <a:r>
                      <a:rPr lang="en-US" sz="600"/>
                      <a:t> 12</a:t>
                    </a:r>
                    <a:r>
                      <a:rPr lang="ja-JP" sz="600"/>
                      <a:t>人、</a:t>
                    </a:r>
                    <a:r>
                      <a:rPr lang="en-US" sz="600"/>
                      <a:t>2.3%</a:t>
                    </a:r>
                    <a:endParaRPr lang="ja-JP"/>
                  </a:p>
                </c:rich>
              </c:tx>
              <c:showLegendKey val="0"/>
              <c:showVal val="1"/>
              <c:showCatName val="1"/>
              <c:showSerName val="0"/>
              <c:showPercent val="1"/>
              <c:showBubbleSize val="0"/>
            </c:dLbl>
            <c:numFmt formatCode="General" sourceLinked="0"/>
            <c:txPr>
              <a:bodyPr/>
              <a:lstStyle/>
              <a:p>
                <a:pPr>
                  <a:defRPr sz="600"/>
                </a:pPr>
                <a:endParaRPr lang="ja-JP"/>
              </a:p>
            </c:txPr>
            <c:showLegendKey val="0"/>
            <c:showVal val="1"/>
            <c:showCatName val="1"/>
            <c:showSerName val="0"/>
            <c:showPercent val="1"/>
            <c:showBubbleSize val="0"/>
            <c:showLeaderLines val="1"/>
          </c:dLbls>
          <c:cat>
            <c:strRef>
              <c:f>Sheet1!$A$33:$A$36</c:f>
              <c:strCache>
                <c:ptCount val="4"/>
                <c:pt idx="0">
                  <c:v>小学生</c:v>
                </c:pt>
                <c:pt idx="1">
                  <c:v>中学生</c:v>
                </c:pt>
                <c:pt idx="2">
                  <c:v>高校生</c:v>
                </c:pt>
                <c:pt idx="3">
                  <c:v>その他</c:v>
                </c:pt>
              </c:strCache>
            </c:strRef>
          </c:cat>
          <c:val>
            <c:numRef>
              <c:f>Sheet1!$B$33:$B$36</c:f>
              <c:numCache>
                <c:formatCode>0_ </c:formatCode>
                <c:ptCount val="4"/>
                <c:pt idx="0">
                  <c:v>29</c:v>
                </c:pt>
                <c:pt idx="1">
                  <c:v>259</c:v>
                </c:pt>
                <c:pt idx="2">
                  <c:v>215</c:v>
                </c:pt>
                <c:pt idx="3">
                  <c:v>12</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spPr>
    <a:noFill/>
  </c:spPr>
  <c:txPr>
    <a:bodyPr/>
    <a:lstStyle/>
    <a:p>
      <a:pPr>
        <a:defRPr sz="1800"/>
      </a:pPr>
      <a:endParaRPr lang="ja-JP"/>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1208650841748123E-2"/>
          <c:y val="8.0495993719260153E-2"/>
          <c:w val="0.91879134915825189"/>
          <c:h val="0.73131980203354341"/>
        </c:manualLayout>
      </c:layout>
      <c:barChart>
        <c:barDir val="col"/>
        <c:grouping val="clustered"/>
        <c:varyColors val="0"/>
        <c:ser>
          <c:idx val="2"/>
          <c:order val="2"/>
          <c:tx>
            <c:strRef>
              <c:f>審議会用資料!$A$126</c:f>
              <c:strCache>
                <c:ptCount val="1"/>
                <c:pt idx="0">
                  <c:v>大阪府(自画撮り被害児童数)</c:v>
                </c:pt>
              </c:strCache>
            </c:strRef>
          </c:tx>
          <c:invertIfNegative val="0"/>
          <c:dLbls>
            <c:txPr>
              <a:bodyPr/>
              <a:lstStyle/>
              <a:p>
                <a:pPr>
                  <a:defRPr sz="700"/>
                </a:pPr>
                <a:endParaRPr lang="ja-JP"/>
              </a:p>
            </c:txPr>
            <c:dLblPos val="ctr"/>
            <c:showLegendKey val="0"/>
            <c:showVal val="1"/>
            <c:showCatName val="0"/>
            <c:showSerName val="0"/>
            <c:showPercent val="0"/>
            <c:showBubbleSize val="0"/>
            <c:showLeaderLines val="0"/>
          </c:dLbls>
          <c:cat>
            <c:strRef>
              <c:f>審議会用資料!$B$123:$G$123</c:f>
              <c:strCache>
                <c:ptCount val="6"/>
                <c:pt idx="0">
                  <c:v>H24</c:v>
                </c:pt>
                <c:pt idx="1">
                  <c:v>H25</c:v>
                </c:pt>
                <c:pt idx="2">
                  <c:v>H26</c:v>
                </c:pt>
                <c:pt idx="3">
                  <c:v>H27</c:v>
                </c:pt>
                <c:pt idx="4">
                  <c:v>H28</c:v>
                </c:pt>
                <c:pt idx="5">
                  <c:v>H29</c:v>
                </c:pt>
              </c:strCache>
            </c:strRef>
          </c:cat>
          <c:val>
            <c:numRef>
              <c:f>審議会用資料!$B$126:$G$126</c:f>
              <c:numCache>
                <c:formatCode>General</c:formatCode>
                <c:ptCount val="6"/>
                <c:pt idx="3">
                  <c:v>16</c:v>
                </c:pt>
                <c:pt idx="4">
                  <c:v>24</c:v>
                </c:pt>
                <c:pt idx="5">
                  <c:v>21</c:v>
                </c:pt>
              </c:numCache>
            </c:numRef>
          </c:val>
        </c:ser>
        <c:dLbls>
          <c:showLegendKey val="0"/>
          <c:showVal val="0"/>
          <c:showCatName val="0"/>
          <c:showSerName val="0"/>
          <c:showPercent val="0"/>
          <c:showBubbleSize val="0"/>
        </c:dLbls>
        <c:gapWidth val="150"/>
        <c:axId val="112057344"/>
        <c:axId val="112055808"/>
      </c:barChart>
      <c:lineChart>
        <c:grouping val="standard"/>
        <c:varyColors val="0"/>
        <c:ser>
          <c:idx val="0"/>
          <c:order val="0"/>
          <c:tx>
            <c:strRef>
              <c:f>審議会用資料!$A$124</c:f>
              <c:strCache>
                <c:ptCount val="1"/>
                <c:pt idx="0">
                  <c:v>自画撮り被害児童数</c:v>
                </c:pt>
              </c:strCache>
            </c:strRef>
          </c:tx>
          <c:marker>
            <c:symbol val="diamond"/>
            <c:size val="6"/>
          </c:marker>
          <c:dLbls>
            <c:txPr>
              <a:bodyPr/>
              <a:lstStyle/>
              <a:p>
                <a:pPr>
                  <a:defRPr sz="700"/>
                </a:pPr>
                <a:endParaRPr lang="ja-JP"/>
              </a:p>
            </c:txPr>
            <c:dLblPos val="t"/>
            <c:showLegendKey val="0"/>
            <c:showVal val="1"/>
            <c:showCatName val="0"/>
            <c:showSerName val="0"/>
            <c:showPercent val="0"/>
            <c:showBubbleSize val="0"/>
            <c:showLeaderLines val="0"/>
          </c:dLbls>
          <c:cat>
            <c:strRef>
              <c:f>審議会用資料!$B$123:$G$123</c:f>
              <c:strCache>
                <c:ptCount val="6"/>
                <c:pt idx="0">
                  <c:v>H24</c:v>
                </c:pt>
                <c:pt idx="1">
                  <c:v>H25</c:v>
                </c:pt>
                <c:pt idx="2">
                  <c:v>H26</c:v>
                </c:pt>
                <c:pt idx="3">
                  <c:v>H27</c:v>
                </c:pt>
                <c:pt idx="4">
                  <c:v>H28</c:v>
                </c:pt>
                <c:pt idx="5">
                  <c:v>H29</c:v>
                </c:pt>
              </c:strCache>
            </c:strRef>
          </c:cat>
          <c:val>
            <c:numRef>
              <c:f>審議会用資料!$B$124:$G$124</c:f>
              <c:numCache>
                <c:formatCode>General</c:formatCode>
                <c:ptCount val="6"/>
                <c:pt idx="0">
                  <c:v>207</c:v>
                </c:pt>
                <c:pt idx="1">
                  <c:v>270</c:v>
                </c:pt>
                <c:pt idx="2">
                  <c:v>289</c:v>
                </c:pt>
                <c:pt idx="3">
                  <c:v>376</c:v>
                </c:pt>
                <c:pt idx="4">
                  <c:v>480</c:v>
                </c:pt>
                <c:pt idx="5">
                  <c:v>515</c:v>
                </c:pt>
              </c:numCache>
            </c:numRef>
          </c:val>
          <c:smooth val="0"/>
        </c:ser>
        <c:ser>
          <c:idx val="1"/>
          <c:order val="1"/>
          <c:tx>
            <c:strRef>
              <c:f>審議会用資料!$A$125</c:f>
              <c:strCache>
                <c:ptCount val="1"/>
                <c:pt idx="0">
                  <c:v>うちコミュニティサイト起因</c:v>
                </c:pt>
              </c:strCache>
            </c:strRef>
          </c:tx>
          <c:marker>
            <c:symbol val="square"/>
            <c:size val="5"/>
          </c:marker>
          <c:dLbls>
            <c:txPr>
              <a:bodyPr/>
              <a:lstStyle/>
              <a:p>
                <a:pPr>
                  <a:defRPr sz="700"/>
                </a:pPr>
                <a:endParaRPr lang="ja-JP"/>
              </a:p>
            </c:txPr>
            <c:dLblPos val="b"/>
            <c:showLegendKey val="0"/>
            <c:showVal val="1"/>
            <c:showCatName val="0"/>
            <c:showSerName val="0"/>
            <c:showPercent val="0"/>
            <c:showBubbleSize val="0"/>
            <c:showLeaderLines val="0"/>
          </c:dLbls>
          <c:cat>
            <c:strRef>
              <c:f>審議会用資料!$B$123:$G$123</c:f>
              <c:strCache>
                <c:ptCount val="6"/>
                <c:pt idx="0">
                  <c:v>H24</c:v>
                </c:pt>
                <c:pt idx="1">
                  <c:v>H25</c:v>
                </c:pt>
                <c:pt idx="2">
                  <c:v>H26</c:v>
                </c:pt>
                <c:pt idx="3">
                  <c:v>H27</c:v>
                </c:pt>
                <c:pt idx="4">
                  <c:v>H28</c:v>
                </c:pt>
                <c:pt idx="5">
                  <c:v>H29</c:v>
                </c:pt>
              </c:strCache>
            </c:strRef>
          </c:cat>
          <c:val>
            <c:numRef>
              <c:f>審議会用資料!$B$125:$G$125</c:f>
              <c:numCache>
                <c:formatCode>General</c:formatCode>
                <c:ptCount val="6"/>
                <c:pt idx="0">
                  <c:v>154</c:v>
                </c:pt>
                <c:pt idx="1">
                  <c:v>209</c:v>
                </c:pt>
                <c:pt idx="2">
                  <c:v>231</c:v>
                </c:pt>
                <c:pt idx="3">
                  <c:v>315</c:v>
                </c:pt>
                <c:pt idx="4">
                  <c:v>392</c:v>
                </c:pt>
                <c:pt idx="5">
                  <c:v>398</c:v>
                </c:pt>
              </c:numCache>
            </c:numRef>
          </c:val>
          <c:smooth val="0"/>
        </c:ser>
        <c:dLbls>
          <c:showLegendKey val="0"/>
          <c:showVal val="0"/>
          <c:showCatName val="0"/>
          <c:showSerName val="0"/>
          <c:showPercent val="0"/>
          <c:showBubbleSize val="0"/>
        </c:dLbls>
        <c:marker val="1"/>
        <c:smooth val="0"/>
        <c:axId val="112040192"/>
        <c:axId val="112054272"/>
      </c:lineChart>
      <c:catAx>
        <c:axId val="112040192"/>
        <c:scaling>
          <c:orientation val="minMax"/>
        </c:scaling>
        <c:delete val="0"/>
        <c:axPos val="b"/>
        <c:majorTickMark val="none"/>
        <c:minorTickMark val="none"/>
        <c:tickLblPos val="nextTo"/>
        <c:txPr>
          <a:bodyPr/>
          <a:lstStyle/>
          <a:p>
            <a:pPr>
              <a:defRPr sz="600"/>
            </a:pPr>
            <a:endParaRPr lang="ja-JP"/>
          </a:p>
        </c:txPr>
        <c:crossAx val="112054272"/>
        <c:crosses val="autoZero"/>
        <c:auto val="1"/>
        <c:lblAlgn val="ctr"/>
        <c:lblOffset val="100"/>
        <c:noMultiLvlLbl val="0"/>
      </c:catAx>
      <c:valAx>
        <c:axId val="112054272"/>
        <c:scaling>
          <c:orientation val="minMax"/>
        </c:scaling>
        <c:delete val="0"/>
        <c:axPos val="l"/>
        <c:majorGridlines>
          <c:spPr>
            <a:ln>
              <a:noFill/>
            </a:ln>
          </c:spPr>
        </c:majorGridlines>
        <c:numFmt formatCode="General" sourceLinked="1"/>
        <c:majorTickMark val="none"/>
        <c:minorTickMark val="none"/>
        <c:tickLblPos val="nextTo"/>
        <c:txPr>
          <a:bodyPr/>
          <a:lstStyle/>
          <a:p>
            <a:pPr>
              <a:defRPr sz="600"/>
            </a:pPr>
            <a:endParaRPr lang="ja-JP"/>
          </a:p>
        </c:txPr>
        <c:crossAx val="112040192"/>
        <c:crosses val="autoZero"/>
        <c:crossBetween val="between"/>
      </c:valAx>
      <c:valAx>
        <c:axId val="112055808"/>
        <c:scaling>
          <c:orientation val="minMax"/>
          <c:max val="50"/>
        </c:scaling>
        <c:delete val="0"/>
        <c:axPos val="r"/>
        <c:numFmt formatCode="General" sourceLinked="1"/>
        <c:majorTickMark val="out"/>
        <c:minorTickMark val="none"/>
        <c:tickLblPos val="nextTo"/>
        <c:txPr>
          <a:bodyPr/>
          <a:lstStyle/>
          <a:p>
            <a:pPr>
              <a:defRPr sz="600"/>
            </a:pPr>
            <a:endParaRPr lang="ja-JP"/>
          </a:p>
        </c:txPr>
        <c:crossAx val="112057344"/>
        <c:crosses val="max"/>
        <c:crossBetween val="between"/>
      </c:valAx>
      <c:catAx>
        <c:axId val="112057344"/>
        <c:scaling>
          <c:orientation val="minMax"/>
        </c:scaling>
        <c:delete val="1"/>
        <c:axPos val="b"/>
        <c:majorTickMark val="out"/>
        <c:minorTickMark val="none"/>
        <c:tickLblPos val="nextTo"/>
        <c:crossAx val="112055808"/>
        <c:crosses val="autoZero"/>
        <c:auto val="1"/>
        <c:lblAlgn val="ctr"/>
        <c:lblOffset val="100"/>
        <c:noMultiLvlLbl val="0"/>
      </c:catAx>
    </c:plotArea>
    <c:plotVisOnly val="1"/>
    <c:dispBlanksAs val="gap"/>
    <c:showDLblsOverMax val="0"/>
  </c:chart>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0.75947</cdr:x>
      <cdr:y>0.1833</cdr:y>
    </cdr:from>
    <cdr:to>
      <cdr:x>0.9704</cdr:x>
      <cdr:y>0.31886</cdr:y>
    </cdr:to>
    <cdr:sp macro="" textlink="">
      <cdr:nvSpPr>
        <cdr:cNvPr id="2" name="正方形/長方形 1"/>
        <cdr:cNvSpPr/>
      </cdr:nvSpPr>
      <cdr:spPr>
        <a:xfrm xmlns:a="http://schemas.openxmlformats.org/drawingml/2006/main">
          <a:off x="1409799" y="323827"/>
          <a:ext cx="391549" cy="239483"/>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dk1"/>
        </a:lnRef>
        <a:fillRef xmlns:a="http://schemas.openxmlformats.org/drawingml/2006/main" idx="1">
          <a:schemeClr val="lt1"/>
        </a:fillRef>
        <a:effectRef xmlns:a="http://schemas.openxmlformats.org/drawingml/2006/main" idx="0">
          <a:schemeClr val="dk1"/>
        </a:effectRef>
        <a:fontRef xmlns:a="http://schemas.openxmlformats.org/drawingml/2006/main" idx="minor">
          <a:schemeClr val="dk1"/>
        </a:fontRef>
      </cdr:style>
      <cdr:txBody>
        <a:bodyPr xmlns:a="http://schemas.openxmlformats.org/drawingml/2006/main" rot="0" spcFirstLastPara="0" vert="horz" wrap="square" lIns="0" tIns="0" rIns="0" bIns="0" numCol="1" spcCol="0" rtlCol="0" fromWordArt="0" anchor="t" anchorCtr="0" forceAA="0" compatLnSpc="1">
          <a:prstTxWarp prst="textNoShape">
            <a:avLst/>
          </a:prstTxWarp>
          <a:noAutofit/>
        </a:bodyPr>
        <a:lstStyle xmlns:a="http://schemas.openxmlformats.org/drawingml/2006/main">
          <a:defPPr>
            <a:defRPr lang="ja-JP"/>
          </a:defPPr>
          <a:lvl1pPr marL="0" algn="l" defTabSz="943204" rtl="0" eaLnBrk="1" latinLnBrk="0" hangingPunct="1">
            <a:defRPr kumimoji="1" sz="1900" kern="1200">
              <a:solidFill>
                <a:schemeClr val="dk1"/>
              </a:solidFill>
              <a:latin typeface="+mn-lt"/>
              <a:ea typeface="+mn-ea"/>
              <a:cs typeface="+mn-cs"/>
            </a:defRPr>
          </a:lvl1pPr>
          <a:lvl2pPr marL="471602" algn="l" defTabSz="943204" rtl="0" eaLnBrk="1" latinLnBrk="0" hangingPunct="1">
            <a:defRPr kumimoji="1" sz="1900" kern="1200">
              <a:solidFill>
                <a:schemeClr val="dk1"/>
              </a:solidFill>
              <a:latin typeface="+mn-lt"/>
              <a:ea typeface="+mn-ea"/>
              <a:cs typeface="+mn-cs"/>
            </a:defRPr>
          </a:lvl2pPr>
          <a:lvl3pPr marL="943204" algn="l" defTabSz="943204" rtl="0" eaLnBrk="1" latinLnBrk="0" hangingPunct="1">
            <a:defRPr kumimoji="1" sz="1900" kern="1200">
              <a:solidFill>
                <a:schemeClr val="dk1"/>
              </a:solidFill>
              <a:latin typeface="+mn-lt"/>
              <a:ea typeface="+mn-ea"/>
              <a:cs typeface="+mn-cs"/>
            </a:defRPr>
          </a:lvl3pPr>
          <a:lvl4pPr marL="1414805" algn="l" defTabSz="943204" rtl="0" eaLnBrk="1" latinLnBrk="0" hangingPunct="1">
            <a:defRPr kumimoji="1" sz="1900" kern="1200">
              <a:solidFill>
                <a:schemeClr val="dk1"/>
              </a:solidFill>
              <a:latin typeface="+mn-lt"/>
              <a:ea typeface="+mn-ea"/>
              <a:cs typeface="+mn-cs"/>
            </a:defRPr>
          </a:lvl4pPr>
          <a:lvl5pPr marL="1886407" algn="l" defTabSz="943204" rtl="0" eaLnBrk="1" latinLnBrk="0" hangingPunct="1">
            <a:defRPr kumimoji="1" sz="1900" kern="1200">
              <a:solidFill>
                <a:schemeClr val="dk1"/>
              </a:solidFill>
              <a:latin typeface="+mn-lt"/>
              <a:ea typeface="+mn-ea"/>
              <a:cs typeface="+mn-cs"/>
            </a:defRPr>
          </a:lvl5pPr>
          <a:lvl6pPr marL="2358009" algn="l" defTabSz="943204" rtl="0" eaLnBrk="1" latinLnBrk="0" hangingPunct="1">
            <a:defRPr kumimoji="1" sz="1900" kern="1200">
              <a:solidFill>
                <a:schemeClr val="dk1"/>
              </a:solidFill>
              <a:latin typeface="+mn-lt"/>
              <a:ea typeface="+mn-ea"/>
              <a:cs typeface="+mn-cs"/>
            </a:defRPr>
          </a:lvl6pPr>
          <a:lvl7pPr marL="2829611" algn="l" defTabSz="943204" rtl="0" eaLnBrk="1" latinLnBrk="0" hangingPunct="1">
            <a:defRPr kumimoji="1" sz="1900" kern="1200">
              <a:solidFill>
                <a:schemeClr val="dk1"/>
              </a:solidFill>
              <a:latin typeface="+mn-lt"/>
              <a:ea typeface="+mn-ea"/>
              <a:cs typeface="+mn-cs"/>
            </a:defRPr>
          </a:lvl7pPr>
          <a:lvl8pPr marL="3301213" algn="l" defTabSz="943204" rtl="0" eaLnBrk="1" latinLnBrk="0" hangingPunct="1">
            <a:defRPr kumimoji="1" sz="1900" kern="1200">
              <a:solidFill>
                <a:schemeClr val="dk1"/>
              </a:solidFill>
              <a:latin typeface="+mn-lt"/>
              <a:ea typeface="+mn-ea"/>
              <a:cs typeface="+mn-cs"/>
            </a:defRPr>
          </a:lvl8pPr>
          <a:lvl9pPr marL="3772814" algn="l" defTabSz="943204" rtl="0" eaLnBrk="1" latinLnBrk="0" hangingPunct="1">
            <a:defRPr kumimoji="1" sz="1900" kern="1200">
              <a:solidFill>
                <a:schemeClr val="dk1"/>
              </a:solidFill>
              <a:latin typeface="+mn-lt"/>
              <a:ea typeface="+mn-ea"/>
              <a:cs typeface="+mn-cs"/>
            </a:defRPr>
          </a:lvl9pPr>
        </a:lstStyle>
        <a:p xmlns:a="http://schemas.openxmlformats.org/drawingml/2006/main">
          <a:pPr algn="l"/>
          <a:r>
            <a:rPr kumimoji="1" lang="en-US" altLang="ja-JP" sz="700" dirty="0" smtClean="0"/>
            <a:t>N=515</a:t>
          </a:r>
          <a:r>
            <a:rPr kumimoji="1" lang="ja-JP" altLang="en-US" sz="700" dirty="0" smtClean="0"/>
            <a:t>人</a:t>
          </a:r>
          <a:endParaRPr kumimoji="1" lang="en-US" altLang="ja-JP" sz="700" dirty="0"/>
        </a:p>
        <a:p xmlns:a="http://schemas.openxmlformats.org/drawingml/2006/main">
          <a:pPr algn="l"/>
          <a:r>
            <a:rPr kumimoji="1" lang="en-US" altLang="ja-JP" sz="700" dirty="0"/>
            <a:t>【</a:t>
          </a:r>
          <a:r>
            <a:rPr kumimoji="1" lang="ja-JP" altLang="en-US" sz="700" dirty="0"/>
            <a:t>府</a:t>
          </a:r>
          <a:r>
            <a:rPr kumimoji="1" lang="en-US" altLang="ja-JP" sz="700" dirty="0" smtClean="0"/>
            <a:t>】</a:t>
          </a:r>
          <a:r>
            <a:rPr lang="en-US" altLang="ja-JP" sz="700" dirty="0" smtClean="0"/>
            <a:t>21</a:t>
          </a:r>
          <a:r>
            <a:rPr kumimoji="1" lang="ja-JP" altLang="en-US" sz="700" dirty="0" smtClean="0"/>
            <a:t>人</a:t>
          </a:r>
          <a:endParaRPr kumimoji="1" lang="ja-JP" altLang="en-US" sz="700" dirty="0"/>
        </a:p>
      </cdr:txBody>
    </cdr:sp>
  </cdr:relSizeAnchor>
  <cdr:relSizeAnchor xmlns:cdr="http://schemas.openxmlformats.org/drawingml/2006/chartDrawing">
    <cdr:from>
      <cdr:x>0.22637</cdr:x>
      <cdr:y>0.5441</cdr:y>
    </cdr:from>
    <cdr:to>
      <cdr:x>0.56494</cdr:x>
      <cdr:y>0.70318</cdr:y>
    </cdr:to>
    <cdr:sp macro="" textlink="">
      <cdr:nvSpPr>
        <cdr:cNvPr id="3" name="正方形/長方形 2"/>
        <cdr:cNvSpPr/>
      </cdr:nvSpPr>
      <cdr:spPr>
        <a:xfrm xmlns:a="http://schemas.openxmlformats.org/drawingml/2006/main">
          <a:off x="432049" y="895909"/>
          <a:ext cx="646193" cy="261921"/>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rot="0" spcFirstLastPara="0" vert="horz" wrap="square" lIns="0" tIns="0" rIns="0" bIns="0" numCol="1" spcCol="0" rtlCol="0" fromWordArt="0" anchor="ctr" anchorCtr="0" forceAA="0" compatLnSpc="1">
          <a:prstTxWarp prst="textNoShape">
            <a:avLst/>
          </a:prstTxWarp>
          <a:noAutofit/>
        </a:bodyPr>
        <a:lstStyle xmlns:a="http://schemas.openxmlformats.org/drawingml/2006/main">
          <a:defPPr>
            <a:defRPr lang="ja-JP"/>
          </a:defPPr>
          <a:lvl1pPr marL="0" algn="l" defTabSz="943204" rtl="0" eaLnBrk="1" latinLnBrk="0" hangingPunct="1">
            <a:defRPr kumimoji="1" sz="1900" kern="1200">
              <a:solidFill>
                <a:schemeClr val="dk1"/>
              </a:solidFill>
              <a:latin typeface="+mn-lt"/>
              <a:ea typeface="+mn-ea"/>
              <a:cs typeface="+mn-cs"/>
            </a:defRPr>
          </a:lvl1pPr>
          <a:lvl2pPr marL="471602" algn="l" defTabSz="943204" rtl="0" eaLnBrk="1" latinLnBrk="0" hangingPunct="1">
            <a:defRPr kumimoji="1" sz="1900" kern="1200">
              <a:solidFill>
                <a:schemeClr val="dk1"/>
              </a:solidFill>
              <a:latin typeface="+mn-lt"/>
              <a:ea typeface="+mn-ea"/>
              <a:cs typeface="+mn-cs"/>
            </a:defRPr>
          </a:lvl2pPr>
          <a:lvl3pPr marL="943204" algn="l" defTabSz="943204" rtl="0" eaLnBrk="1" latinLnBrk="0" hangingPunct="1">
            <a:defRPr kumimoji="1" sz="1900" kern="1200">
              <a:solidFill>
                <a:schemeClr val="dk1"/>
              </a:solidFill>
              <a:latin typeface="+mn-lt"/>
              <a:ea typeface="+mn-ea"/>
              <a:cs typeface="+mn-cs"/>
            </a:defRPr>
          </a:lvl3pPr>
          <a:lvl4pPr marL="1414805" algn="l" defTabSz="943204" rtl="0" eaLnBrk="1" latinLnBrk="0" hangingPunct="1">
            <a:defRPr kumimoji="1" sz="1900" kern="1200">
              <a:solidFill>
                <a:schemeClr val="dk1"/>
              </a:solidFill>
              <a:latin typeface="+mn-lt"/>
              <a:ea typeface="+mn-ea"/>
              <a:cs typeface="+mn-cs"/>
            </a:defRPr>
          </a:lvl4pPr>
          <a:lvl5pPr marL="1886407" algn="l" defTabSz="943204" rtl="0" eaLnBrk="1" latinLnBrk="0" hangingPunct="1">
            <a:defRPr kumimoji="1" sz="1900" kern="1200">
              <a:solidFill>
                <a:schemeClr val="dk1"/>
              </a:solidFill>
              <a:latin typeface="+mn-lt"/>
              <a:ea typeface="+mn-ea"/>
              <a:cs typeface="+mn-cs"/>
            </a:defRPr>
          </a:lvl5pPr>
          <a:lvl6pPr marL="2358009" algn="l" defTabSz="943204" rtl="0" eaLnBrk="1" latinLnBrk="0" hangingPunct="1">
            <a:defRPr kumimoji="1" sz="1900" kern="1200">
              <a:solidFill>
                <a:schemeClr val="dk1"/>
              </a:solidFill>
              <a:latin typeface="+mn-lt"/>
              <a:ea typeface="+mn-ea"/>
              <a:cs typeface="+mn-cs"/>
            </a:defRPr>
          </a:lvl6pPr>
          <a:lvl7pPr marL="2829611" algn="l" defTabSz="943204" rtl="0" eaLnBrk="1" latinLnBrk="0" hangingPunct="1">
            <a:defRPr kumimoji="1" sz="1900" kern="1200">
              <a:solidFill>
                <a:schemeClr val="dk1"/>
              </a:solidFill>
              <a:latin typeface="+mn-lt"/>
              <a:ea typeface="+mn-ea"/>
              <a:cs typeface="+mn-cs"/>
            </a:defRPr>
          </a:lvl7pPr>
          <a:lvl8pPr marL="3301213" algn="l" defTabSz="943204" rtl="0" eaLnBrk="1" latinLnBrk="0" hangingPunct="1">
            <a:defRPr kumimoji="1" sz="1900" kern="1200">
              <a:solidFill>
                <a:schemeClr val="dk1"/>
              </a:solidFill>
              <a:latin typeface="+mn-lt"/>
              <a:ea typeface="+mn-ea"/>
              <a:cs typeface="+mn-cs"/>
            </a:defRPr>
          </a:lvl8pPr>
          <a:lvl9pPr marL="3772814" algn="l" defTabSz="943204" rtl="0" eaLnBrk="1" latinLnBrk="0" hangingPunct="1">
            <a:defRPr kumimoji="1" sz="1900" kern="1200">
              <a:solidFill>
                <a:schemeClr val="dk1"/>
              </a:solidFill>
              <a:latin typeface="+mn-lt"/>
              <a:ea typeface="+mn-ea"/>
              <a:cs typeface="+mn-cs"/>
            </a:defRPr>
          </a:lvl9pPr>
        </a:lstStyle>
        <a:p xmlns:a="http://schemas.openxmlformats.org/drawingml/2006/main">
          <a:pPr algn="ctr">
            <a:lnSpc>
              <a:spcPts val="600"/>
            </a:lnSpc>
          </a:pPr>
          <a:r>
            <a:rPr lang="ja-JP" altLang="en-US" sz="600" dirty="0" smtClean="0"/>
            <a:t>高校生</a:t>
          </a:r>
          <a:endParaRPr lang="en-US" altLang="ja-JP" sz="600" dirty="0" smtClean="0"/>
        </a:p>
        <a:p xmlns:a="http://schemas.openxmlformats.org/drawingml/2006/main">
          <a:pPr algn="ctr">
            <a:lnSpc>
              <a:spcPts val="600"/>
            </a:lnSpc>
          </a:pPr>
          <a:r>
            <a:rPr lang="en-US" altLang="ja-JP" sz="600" dirty="0" smtClean="0"/>
            <a:t>215</a:t>
          </a:r>
          <a:r>
            <a:rPr lang="ja-JP" altLang="en-US" sz="600" dirty="0" smtClean="0"/>
            <a:t>人</a:t>
          </a:r>
          <a:r>
            <a:rPr lang="en-US" altLang="ja-JP" sz="600" dirty="0" smtClean="0"/>
            <a:t>,41.7%</a:t>
          </a:r>
        </a:p>
        <a:p xmlns:a="http://schemas.openxmlformats.org/drawingml/2006/main">
          <a:pPr algn="ctr">
            <a:lnSpc>
              <a:spcPts val="600"/>
            </a:lnSpc>
          </a:pPr>
          <a:r>
            <a:rPr kumimoji="1" lang="en-US" altLang="ja-JP" sz="600" dirty="0" smtClean="0"/>
            <a:t>【</a:t>
          </a:r>
          <a:r>
            <a:rPr kumimoji="1" lang="ja-JP" altLang="en-US" sz="600" dirty="0" smtClean="0"/>
            <a:t>府</a:t>
          </a:r>
          <a:r>
            <a:rPr kumimoji="1" lang="en-US" altLang="ja-JP" sz="600" dirty="0" smtClean="0"/>
            <a:t>】7</a:t>
          </a:r>
          <a:r>
            <a:rPr kumimoji="1" lang="ja-JP" altLang="en-US" sz="600" dirty="0" smtClean="0"/>
            <a:t>人</a:t>
          </a:r>
          <a:r>
            <a:rPr kumimoji="1" lang="en-US" altLang="ja-JP" sz="600" dirty="0" smtClean="0"/>
            <a:t>,33</a:t>
          </a:r>
          <a:r>
            <a:rPr lang="en-US" altLang="ja-JP" sz="600" dirty="0" smtClean="0"/>
            <a:t>.3%</a:t>
          </a:r>
          <a:endParaRPr kumimoji="1" lang="ja-JP" altLang="en-US" sz="6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a:defRPr sz="1200"/>
            </a:lvl1pPr>
          </a:lstStyle>
          <a:p>
            <a:fld id="{29218F78-72D8-4E20-8E99-D307375F48E3}" type="datetimeFigureOut">
              <a:rPr kumimoji="1" lang="ja-JP" altLang="en-US" smtClean="0"/>
              <a:t>2018/9/20</a:t>
            </a:fld>
            <a:endParaRPr kumimoji="1" lang="ja-JP" altLang="en-US"/>
          </a:p>
        </p:txBody>
      </p:sp>
      <p:sp>
        <p:nvSpPr>
          <p:cNvPr id="4" name="フッター プレースホルダー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6887"/>
          </a:xfrm>
          <a:prstGeom prst="rect">
            <a:avLst/>
          </a:prstGeom>
        </p:spPr>
        <p:txBody>
          <a:bodyPr vert="horz" lIns="91440" tIns="45720" rIns="91440" bIns="45720" rtlCol="0" anchor="b"/>
          <a:lstStyle>
            <a:lvl1pPr algn="r">
              <a:defRPr sz="1200"/>
            </a:lvl1pPr>
          </a:lstStyle>
          <a:p>
            <a:fld id="{A2BD55E6-53FB-4656-881B-ED08DDCD3309}" type="slidenum">
              <a:rPr kumimoji="1" lang="ja-JP" altLang="en-US" smtClean="0"/>
              <a:t>‹#›</a:t>
            </a:fld>
            <a:endParaRPr kumimoji="1" lang="ja-JP" altLang="en-US"/>
          </a:p>
        </p:txBody>
      </p:sp>
    </p:spTree>
    <p:extLst>
      <p:ext uri="{BB962C8B-B14F-4D97-AF65-F5344CB8AC3E}">
        <p14:creationId xmlns:p14="http://schemas.microsoft.com/office/powerpoint/2010/main" val="36394214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29141" y="2236948"/>
            <a:ext cx="8263573" cy="1543526"/>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58280" y="4080511"/>
            <a:ext cx="6805295" cy="1840230"/>
          </a:xfrm>
        </p:spPr>
        <p:txBody>
          <a:bodyPr/>
          <a:lstStyle>
            <a:lvl1pPr marL="0" indent="0" algn="ctr">
              <a:buNone/>
              <a:defRPr>
                <a:solidFill>
                  <a:schemeClr val="tx1">
                    <a:tint val="75000"/>
                  </a:schemeClr>
                </a:solidFill>
              </a:defRPr>
            </a:lvl1pPr>
            <a:lvl2pPr marL="471602" indent="0" algn="ctr">
              <a:buNone/>
              <a:defRPr>
                <a:solidFill>
                  <a:schemeClr val="tx1">
                    <a:tint val="75000"/>
                  </a:schemeClr>
                </a:solidFill>
              </a:defRPr>
            </a:lvl2pPr>
            <a:lvl3pPr marL="943204" indent="0" algn="ctr">
              <a:buNone/>
              <a:defRPr>
                <a:solidFill>
                  <a:schemeClr val="tx1">
                    <a:tint val="75000"/>
                  </a:schemeClr>
                </a:solidFill>
              </a:defRPr>
            </a:lvl3pPr>
            <a:lvl4pPr marL="1414805" indent="0" algn="ctr">
              <a:buNone/>
              <a:defRPr>
                <a:solidFill>
                  <a:schemeClr val="tx1">
                    <a:tint val="75000"/>
                  </a:schemeClr>
                </a:solidFill>
              </a:defRPr>
            </a:lvl4pPr>
            <a:lvl5pPr marL="1886407" indent="0" algn="ctr">
              <a:buNone/>
              <a:defRPr>
                <a:solidFill>
                  <a:schemeClr val="tx1">
                    <a:tint val="75000"/>
                  </a:schemeClr>
                </a:solidFill>
              </a:defRPr>
            </a:lvl5pPr>
            <a:lvl6pPr marL="2358009" indent="0" algn="ctr">
              <a:buNone/>
              <a:defRPr>
                <a:solidFill>
                  <a:schemeClr val="tx1">
                    <a:tint val="75000"/>
                  </a:schemeClr>
                </a:solidFill>
              </a:defRPr>
            </a:lvl6pPr>
            <a:lvl7pPr marL="2829611" indent="0" algn="ctr">
              <a:buNone/>
              <a:defRPr>
                <a:solidFill>
                  <a:schemeClr val="tx1">
                    <a:tint val="75000"/>
                  </a:schemeClr>
                </a:solidFill>
              </a:defRPr>
            </a:lvl7pPr>
            <a:lvl8pPr marL="3301213" indent="0" algn="ctr">
              <a:buNone/>
              <a:defRPr>
                <a:solidFill>
                  <a:schemeClr val="tx1">
                    <a:tint val="75000"/>
                  </a:schemeClr>
                </a:solidFill>
              </a:defRPr>
            </a:lvl8pPr>
            <a:lvl9pPr marL="3772814"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2423CCD0-1D3A-4500-9831-2C7770EEF66F}" type="datetimeFigureOut">
              <a:rPr kumimoji="1" lang="ja-JP" altLang="en-US" smtClean="0"/>
              <a:t>2018/9/20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DAE4BE-3F69-4AAB-B1D8-79E64C47EB36}" type="slidenum">
              <a:rPr kumimoji="1" lang="ja-JP" altLang="en-US" smtClean="0"/>
              <a:t>‹#›</a:t>
            </a:fld>
            <a:endParaRPr kumimoji="1" lang="ja-JP" altLang="en-US"/>
          </a:p>
        </p:txBody>
      </p:sp>
    </p:spTree>
    <p:extLst>
      <p:ext uri="{BB962C8B-B14F-4D97-AF65-F5344CB8AC3E}">
        <p14:creationId xmlns:p14="http://schemas.microsoft.com/office/powerpoint/2010/main" val="344506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423CCD0-1D3A-4500-9831-2C7770EEF66F}" type="datetimeFigureOut">
              <a:rPr kumimoji="1" lang="ja-JP" altLang="en-US" smtClean="0"/>
              <a:t>2018/9/20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DAE4BE-3F69-4AAB-B1D8-79E64C47EB36}" type="slidenum">
              <a:rPr kumimoji="1" lang="ja-JP" altLang="en-US" smtClean="0"/>
              <a:t>‹#›</a:t>
            </a:fld>
            <a:endParaRPr kumimoji="1" lang="ja-JP" altLang="en-US"/>
          </a:p>
        </p:txBody>
      </p:sp>
    </p:spTree>
    <p:extLst>
      <p:ext uri="{BB962C8B-B14F-4D97-AF65-F5344CB8AC3E}">
        <p14:creationId xmlns:p14="http://schemas.microsoft.com/office/powerpoint/2010/main" val="39866048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48341" y="288374"/>
            <a:ext cx="2187416" cy="6144101"/>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86092" y="288374"/>
            <a:ext cx="6400218" cy="6144101"/>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423CCD0-1D3A-4500-9831-2C7770EEF66F}" type="datetimeFigureOut">
              <a:rPr kumimoji="1" lang="ja-JP" altLang="en-US" smtClean="0"/>
              <a:t>2018/9/20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DAE4BE-3F69-4AAB-B1D8-79E64C47EB36}" type="slidenum">
              <a:rPr kumimoji="1" lang="ja-JP" altLang="en-US" smtClean="0"/>
              <a:t>‹#›</a:t>
            </a:fld>
            <a:endParaRPr kumimoji="1" lang="ja-JP" altLang="en-US"/>
          </a:p>
        </p:txBody>
      </p:sp>
    </p:spTree>
    <p:extLst>
      <p:ext uri="{BB962C8B-B14F-4D97-AF65-F5344CB8AC3E}">
        <p14:creationId xmlns:p14="http://schemas.microsoft.com/office/powerpoint/2010/main" val="1747338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423CCD0-1D3A-4500-9831-2C7770EEF66F}" type="datetimeFigureOut">
              <a:rPr kumimoji="1" lang="ja-JP" altLang="en-US" smtClean="0"/>
              <a:t>2018/9/20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DAE4BE-3F69-4AAB-B1D8-79E64C47EB36}" type="slidenum">
              <a:rPr kumimoji="1" lang="ja-JP" altLang="en-US" smtClean="0"/>
              <a:t>‹#›</a:t>
            </a:fld>
            <a:endParaRPr kumimoji="1" lang="ja-JP" altLang="en-US"/>
          </a:p>
        </p:txBody>
      </p:sp>
    </p:spTree>
    <p:extLst>
      <p:ext uri="{BB962C8B-B14F-4D97-AF65-F5344CB8AC3E}">
        <p14:creationId xmlns:p14="http://schemas.microsoft.com/office/powerpoint/2010/main" val="357062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67960" y="4627247"/>
            <a:ext cx="8263573" cy="1430178"/>
          </a:xfrm>
        </p:spPr>
        <p:txBody>
          <a:bodyPr anchor="t"/>
          <a:lstStyle>
            <a:lvl1pPr algn="l">
              <a:defRPr sz="41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67960" y="3052051"/>
            <a:ext cx="8263573" cy="1575196"/>
          </a:xfrm>
        </p:spPr>
        <p:txBody>
          <a:bodyPr anchor="b"/>
          <a:lstStyle>
            <a:lvl1pPr marL="0" indent="0">
              <a:buNone/>
              <a:defRPr sz="2100">
                <a:solidFill>
                  <a:schemeClr val="tx1">
                    <a:tint val="75000"/>
                  </a:schemeClr>
                </a:solidFill>
              </a:defRPr>
            </a:lvl1pPr>
            <a:lvl2pPr marL="471602" indent="0">
              <a:buNone/>
              <a:defRPr sz="1900">
                <a:solidFill>
                  <a:schemeClr val="tx1">
                    <a:tint val="75000"/>
                  </a:schemeClr>
                </a:solidFill>
              </a:defRPr>
            </a:lvl2pPr>
            <a:lvl3pPr marL="943204" indent="0">
              <a:buNone/>
              <a:defRPr sz="1700">
                <a:solidFill>
                  <a:schemeClr val="tx1">
                    <a:tint val="75000"/>
                  </a:schemeClr>
                </a:solidFill>
              </a:defRPr>
            </a:lvl3pPr>
            <a:lvl4pPr marL="1414805" indent="0">
              <a:buNone/>
              <a:defRPr sz="1400">
                <a:solidFill>
                  <a:schemeClr val="tx1">
                    <a:tint val="75000"/>
                  </a:schemeClr>
                </a:solidFill>
              </a:defRPr>
            </a:lvl4pPr>
            <a:lvl5pPr marL="1886407" indent="0">
              <a:buNone/>
              <a:defRPr sz="1400">
                <a:solidFill>
                  <a:schemeClr val="tx1">
                    <a:tint val="75000"/>
                  </a:schemeClr>
                </a:solidFill>
              </a:defRPr>
            </a:lvl5pPr>
            <a:lvl6pPr marL="2358009" indent="0">
              <a:buNone/>
              <a:defRPr sz="1400">
                <a:solidFill>
                  <a:schemeClr val="tx1">
                    <a:tint val="75000"/>
                  </a:schemeClr>
                </a:solidFill>
              </a:defRPr>
            </a:lvl6pPr>
            <a:lvl7pPr marL="2829611" indent="0">
              <a:buNone/>
              <a:defRPr sz="1400">
                <a:solidFill>
                  <a:schemeClr val="tx1">
                    <a:tint val="75000"/>
                  </a:schemeClr>
                </a:solidFill>
              </a:defRPr>
            </a:lvl7pPr>
            <a:lvl8pPr marL="3301213" indent="0">
              <a:buNone/>
              <a:defRPr sz="1400">
                <a:solidFill>
                  <a:schemeClr val="tx1">
                    <a:tint val="75000"/>
                  </a:schemeClr>
                </a:solidFill>
              </a:defRPr>
            </a:lvl8pPr>
            <a:lvl9pPr marL="3772814"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423CCD0-1D3A-4500-9831-2C7770EEF66F}" type="datetimeFigureOut">
              <a:rPr kumimoji="1" lang="ja-JP" altLang="en-US" smtClean="0"/>
              <a:t>2018/9/20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DAE4BE-3F69-4AAB-B1D8-79E64C47EB36}" type="slidenum">
              <a:rPr kumimoji="1" lang="ja-JP" altLang="en-US" smtClean="0"/>
              <a:t>‹#›</a:t>
            </a:fld>
            <a:endParaRPr kumimoji="1" lang="ja-JP" altLang="en-US"/>
          </a:p>
        </p:txBody>
      </p:sp>
    </p:spTree>
    <p:extLst>
      <p:ext uri="{BB962C8B-B14F-4D97-AF65-F5344CB8AC3E}">
        <p14:creationId xmlns:p14="http://schemas.microsoft.com/office/powerpoint/2010/main" val="2100436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86094" y="1680212"/>
            <a:ext cx="4293817" cy="4752261"/>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941942" y="1680212"/>
            <a:ext cx="4293817" cy="4752261"/>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423CCD0-1D3A-4500-9831-2C7770EEF66F}" type="datetimeFigureOut">
              <a:rPr kumimoji="1" lang="ja-JP" altLang="en-US" smtClean="0"/>
              <a:t>2018/9/20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BDAE4BE-3F69-4AAB-B1D8-79E64C47EB36}" type="slidenum">
              <a:rPr kumimoji="1" lang="ja-JP" altLang="en-US" smtClean="0"/>
              <a:t>‹#›</a:t>
            </a:fld>
            <a:endParaRPr kumimoji="1" lang="ja-JP" altLang="en-US"/>
          </a:p>
        </p:txBody>
      </p:sp>
    </p:spTree>
    <p:extLst>
      <p:ext uri="{BB962C8B-B14F-4D97-AF65-F5344CB8AC3E}">
        <p14:creationId xmlns:p14="http://schemas.microsoft.com/office/powerpoint/2010/main" val="32946663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86094" y="1611869"/>
            <a:ext cx="4295505" cy="671750"/>
          </a:xfrm>
        </p:spPr>
        <p:txBody>
          <a:bodyPr anchor="b"/>
          <a:lstStyle>
            <a:lvl1pPr marL="0" indent="0">
              <a:buNone/>
              <a:defRPr sz="2500" b="1"/>
            </a:lvl1pPr>
            <a:lvl2pPr marL="471602" indent="0">
              <a:buNone/>
              <a:defRPr sz="2100" b="1"/>
            </a:lvl2pPr>
            <a:lvl3pPr marL="943204" indent="0">
              <a:buNone/>
              <a:defRPr sz="1900" b="1"/>
            </a:lvl3pPr>
            <a:lvl4pPr marL="1414805" indent="0">
              <a:buNone/>
              <a:defRPr sz="1700" b="1"/>
            </a:lvl4pPr>
            <a:lvl5pPr marL="1886407" indent="0">
              <a:buNone/>
              <a:defRPr sz="1700" b="1"/>
            </a:lvl5pPr>
            <a:lvl6pPr marL="2358009" indent="0">
              <a:buNone/>
              <a:defRPr sz="1700" b="1"/>
            </a:lvl6pPr>
            <a:lvl7pPr marL="2829611" indent="0">
              <a:buNone/>
              <a:defRPr sz="1700" b="1"/>
            </a:lvl7pPr>
            <a:lvl8pPr marL="3301213" indent="0">
              <a:buNone/>
              <a:defRPr sz="1700" b="1"/>
            </a:lvl8pPr>
            <a:lvl9pPr marL="3772814" indent="0">
              <a:buNone/>
              <a:defRPr sz="17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86094" y="2283621"/>
            <a:ext cx="4295505" cy="4148852"/>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938567" y="1611869"/>
            <a:ext cx="4297193" cy="671750"/>
          </a:xfrm>
        </p:spPr>
        <p:txBody>
          <a:bodyPr anchor="b"/>
          <a:lstStyle>
            <a:lvl1pPr marL="0" indent="0">
              <a:buNone/>
              <a:defRPr sz="2500" b="1"/>
            </a:lvl1pPr>
            <a:lvl2pPr marL="471602" indent="0">
              <a:buNone/>
              <a:defRPr sz="2100" b="1"/>
            </a:lvl2pPr>
            <a:lvl3pPr marL="943204" indent="0">
              <a:buNone/>
              <a:defRPr sz="1900" b="1"/>
            </a:lvl3pPr>
            <a:lvl4pPr marL="1414805" indent="0">
              <a:buNone/>
              <a:defRPr sz="1700" b="1"/>
            </a:lvl4pPr>
            <a:lvl5pPr marL="1886407" indent="0">
              <a:buNone/>
              <a:defRPr sz="1700" b="1"/>
            </a:lvl5pPr>
            <a:lvl6pPr marL="2358009" indent="0">
              <a:buNone/>
              <a:defRPr sz="1700" b="1"/>
            </a:lvl6pPr>
            <a:lvl7pPr marL="2829611" indent="0">
              <a:buNone/>
              <a:defRPr sz="1700" b="1"/>
            </a:lvl7pPr>
            <a:lvl8pPr marL="3301213" indent="0">
              <a:buNone/>
              <a:defRPr sz="1700" b="1"/>
            </a:lvl8pPr>
            <a:lvl9pPr marL="3772814" indent="0">
              <a:buNone/>
              <a:defRPr sz="17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938567" y="2283621"/>
            <a:ext cx="4297193" cy="4148852"/>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423CCD0-1D3A-4500-9831-2C7770EEF66F}" type="datetimeFigureOut">
              <a:rPr kumimoji="1" lang="ja-JP" altLang="en-US" smtClean="0"/>
              <a:t>2018/9/20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BDAE4BE-3F69-4AAB-B1D8-79E64C47EB36}" type="slidenum">
              <a:rPr kumimoji="1" lang="ja-JP" altLang="en-US" smtClean="0"/>
              <a:t>‹#›</a:t>
            </a:fld>
            <a:endParaRPr kumimoji="1" lang="ja-JP" altLang="en-US"/>
          </a:p>
        </p:txBody>
      </p:sp>
    </p:spTree>
    <p:extLst>
      <p:ext uri="{BB962C8B-B14F-4D97-AF65-F5344CB8AC3E}">
        <p14:creationId xmlns:p14="http://schemas.microsoft.com/office/powerpoint/2010/main" val="32748879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423CCD0-1D3A-4500-9831-2C7770EEF66F}" type="datetimeFigureOut">
              <a:rPr kumimoji="1" lang="ja-JP" altLang="en-US" smtClean="0"/>
              <a:t>2018/9/20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BDAE4BE-3F69-4AAB-B1D8-79E64C47EB36}" type="slidenum">
              <a:rPr kumimoji="1" lang="ja-JP" altLang="en-US" smtClean="0"/>
              <a:t>‹#›</a:t>
            </a:fld>
            <a:endParaRPr kumimoji="1" lang="ja-JP" altLang="en-US"/>
          </a:p>
        </p:txBody>
      </p:sp>
    </p:spTree>
    <p:extLst>
      <p:ext uri="{BB962C8B-B14F-4D97-AF65-F5344CB8AC3E}">
        <p14:creationId xmlns:p14="http://schemas.microsoft.com/office/powerpoint/2010/main" val="3693161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423CCD0-1D3A-4500-9831-2C7770EEF66F}" type="datetimeFigureOut">
              <a:rPr kumimoji="1" lang="ja-JP" altLang="en-US" smtClean="0"/>
              <a:t>2018/9/20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BDAE4BE-3F69-4AAB-B1D8-79E64C47EB36}" type="slidenum">
              <a:rPr kumimoji="1" lang="ja-JP" altLang="en-US" smtClean="0"/>
              <a:t>‹#›</a:t>
            </a:fld>
            <a:endParaRPr kumimoji="1" lang="ja-JP" altLang="en-US"/>
          </a:p>
        </p:txBody>
      </p:sp>
    </p:spTree>
    <p:extLst>
      <p:ext uri="{BB962C8B-B14F-4D97-AF65-F5344CB8AC3E}">
        <p14:creationId xmlns:p14="http://schemas.microsoft.com/office/powerpoint/2010/main" val="1175239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86094" y="286702"/>
            <a:ext cx="3198422" cy="1220152"/>
          </a:xfrm>
        </p:spPr>
        <p:txBody>
          <a:bodyPr anchor="b"/>
          <a:lstStyle>
            <a:lvl1pPr algn="l">
              <a:defRPr sz="21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00973" y="286706"/>
            <a:ext cx="5434784" cy="6145769"/>
          </a:xfrm>
        </p:spPr>
        <p:txBody>
          <a:bodyPr/>
          <a:lstStyle>
            <a:lvl1pPr>
              <a:defRPr sz="3300"/>
            </a:lvl1pPr>
            <a:lvl2pPr>
              <a:defRPr sz="2900"/>
            </a:lvl2pPr>
            <a:lvl3pPr>
              <a:defRPr sz="2500"/>
            </a:lvl3pPr>
            <a:lvl4pPr>
              <a:defRPr sz="2100"/>
            </a:lvl4pPr>
            <a:lvl5pPr>
              <a:defRPr sz="2100"/>
            </a:lvl5pPr>
            <a:lvl6pPr>
              <a:defRPr sz="2100"/>
            </a:lvl6pPr>
            <a:lvl7pPr>
              <a:defRPr sz="2100"/>
            </a:lvl7pPr>
            <a:lvl8pPr>
              <a:defRPr sz="2100"/>
            </a:lvl8pPr>
            <a:lvl9pPr>
              <a:defRPr sz="21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86094" y="1506856"/>
            <a:ext cx="3198422" cy="4925616"/>
          </a:xfrm>
        </p:spPr>
        <p:txBody>
          <a:bodyPr/>
          <a:lstStyle>
            <a:lvl1pPr marL="0" indent="0">
              <a:buNone/>
              <a:defRPr sz="1400"/>
            </a:lvl1pPr>
            <a:lvl2pPr marL="471602" indent="0">
              <a:buNone/>
              <a:defRPr sz="1200"/>
            </a:lvl2pPr>
            <a:lvl3pPr marL="943204" indent="0">
              <a:buNone/>
              <a:defRPr sz="1000"/>
            </a:lvl3pPr>
            <a:lvl4pPr marL="1414805" indent="0">
              <a:buNone/>
              <a:defRPr sz="900"/>
            </a:lvl4pPr>
            <a:lvl5pPr marL="1886407" indent="0">
              <a:buNone/>
              <a:defRPr sz="900"/>
            </a:lvl5pPr>
            <a:lvl6pPr marL="2358009" indent="0">
              <a:buNone/>
              <a:defRPr sz="900"/>
            </a:lvl6pPr>
            <a:lvl7pPr marL="2829611" indent="0">
              <a:buNone/>
              <a:defRPr sz="900"/>
            </a:lvl7pPr>
            <a:lvl8pPr marL="3301213" indent="0">
              <a:buNone/>
              <a:defRPr sz="900"/>
            </a:lvl8pPr>
            <a:lvl9pPr marL="3772814"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423CCD0-1D3A-4500-9831-2C7770EEF66F}" type="datetimeFigureOut">
              <a:rPr kumimoji="1" lang="ja-JP" altLang="en-US" smtClean="0"/>
              <a:t>2018/9/20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BDAE4BE-3F69-4AAB-B1D8-79E64C47EB36}" type="slidenum">
              <a:rPr kumimoji="1" lang="ja-JP" altLang="en-US" smtClean="0"/>
              <a:t>‹#›</a:t>
            </a:fld>
            <a:endParaRPr kumimoji="1" lang="ja-JP" altLang="en-US"/>
          </a:p>
        </p:txBody>
      </p:sp>
    </p:spTree>
    <p:extLst>
      <p:ext uri="{BB962C8B-B14F-4D97-AF65-F5344CB8AC3E}">
        <p14:creationId xmlns:p14="http://schemas.microsoft.com/office/powerpoint/2010/main" val="4132290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05551" y="5040632"/>
            <a:ext cx="5833110" cy="595075"/>
          </a:xfrm>
        </p:spPr>
        <p:txBody>
          <a:bodyPr anchor="b"/>
          <a:lstStyle>
            <a:lvl1pPr algn="l">
              <a:defRPr sz="21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05551" y="643414"/>
            <a:ext cx="5833110" cy="4320540"/>
          </a:xfrm>
        </p:spPr>
        <p:txBody>
          <a:bodyPr/>
          <a:lstStyle>
            <a:lvl1pPr marL="0" indent="0">
              <a:buNone/>
              <a:defRPr sz="3300"/>
            </a:lvl1pPr>
            <a:lvl2pPr marL="471602" indent="0">
              <a:buNone/>
              <a:defRPr sz="2900"/>
            </a:lvl2pPr>
            <a:lvl3pPr marL="943204" indent="0">
              <a:buNone/>
              <a:defRPr sz="2500"/>
            </a:lvl3pPr>
            <a:lvl4pPr marL="1414805" indent="0">
              <a:buNone/>
              <a:defRPr sz="2100"/>
            </a:lvl4pPr>
            <a:lvl5pPr marL="1886407" indent="0">
              <a:buNone/>
              <a:defRPr sz="2100"/>
            </a:lvl5pPr>
            <a:lvl6pPr marL="2358009" indent="0">
              <a:buNone/>
              <a:defRPr sz="2100"/>
            </a:lvl6pPr>
            <a:lvl7pPr marL="2829611" indent="0">
              <a:buNone/>
              <a:defRPr sz="2100"/>
            </a:lvl7pPr>
            <a:lvl8pPr marL="3301213" indent="0">
              <a:buNone/>
              <a:defRPr sz="2100"/>
            </a:lvl8pPr>
            <a:lvl9pPr marL="3772814" indent="0">
              <a:buNone/>
              <a:defRPr sz="2100"/>
            </a:lvl9pPr>
          </a:lstStyle>
          <a:p>
            <a:endParaRPr kumimoji="1" lang="ja-JP" altLang="en-US"/>
          </a:p>
        </p:txBody>
      </p:sp>
      <p:sp>
        <p:nvSpPr>
          <p:cNvPr id="4" name="テキスト プレースホルダー 3"/>
          <p:cNvSpPr>
            <a:spLocks noGrp="1"/>
          </p:cNvSpPr>
          <p:nvPr>
            <p:ph type="body" sz="half" idx="2"/>
          </p:nvPr>
        </p:nvSpPr>
        <p:spPr>
          <a:xfrm>
            <a:off x="1905551" y="5635705"/>
            <a:ext cx="5833110" cy="845105"/>
          </a:xfrm>
        </p:spPr>
        <p:txBody>
          <a:bodyPr/>
          <a:lstStyle>
            <a:lvl1pPr marL="0" indent="0">
              <a:buNone/>
              <a:defRPr sz="1400"/>
            </a:lvl1pPr>
            <a:lvl2pPr marL="471602" indent="0">
              <a:buNone/>
              <a:defRPr sz="1200"/>
            </a:lvl2pPr>
            <a:lvl3pPr marL="943204" indent="0">
              <a:buNone/>
              <a:defRPr sz="1000"/>
            </a:lvl3pPr>
            <a:lvl4pPr marL="1414805" indent="0">
              <a:buNone/>
              <a:defRPr sz="900"/>
            </a:lvl4pPr>
            <a:lvl5pPr marL="1886407" indent="0">
              <a:buNone/>
              <a:defRPr sz="900"/>
            </a:lvl5pPr>
            <a:lvl6pPr marL="2358009" indent="0">
              <a:buNone/>
              <a:defRPr sz="900"/>
            </a:lvl6pPr>
            <a:lvl7pPr marL="2829611" indent="0">
              <a:buNone/>
              <a:defRPr sz="900"/>
            </a:lvl7pPr>
            <a:lvl8pPr marL="3301213" indent="0">
              <a:buNone/>
              <a:defRPr sz="900"/>
            </a:lvl8pPr>
            <a:lvl9pPr marL="3772814"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423CCD0-1D3A-4500-9831-2C7770EEF66F}" type="datetimeFigureOut">
              <a:rPr kumimoji="1" lang="ja-JP" altLang="en-US" smtClean="0"/>
              <a:t>2018/9/20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BDAE4BE-3F69-4AAB-B1D8-79E64C47EB36}" type="slidenum">
              <a:rPr kumimoji="1" lang="ja-JP" altLang="en-US" smtClean="0"/>
              <a:t>‹#›</a:t>
            </a:fld>
            <a:endParaRPr kumimoji="1" lang="ja-JP" altLang="en-US"/>
          </a:p>
        </p:txBody>
      </p:sp>
    </p:spTree>
    <p:extLst>
      <p:ext uri="{BB962C8B-B14F-4D97-AF65-F5344CB8AC3E}">
        <p14:creationId xmlns:p14="http://schemas.microsoft.com/office/powerpoint/2010/main" val="36416344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86095" y="288370"/>
            <a:ext cx="8749665" cy="1200150"/>
          </a:xfrm>
          <a:prstGeom prst="rect">
            <a:avLst/>
          </a:prstGeom>
        </p:spPr>
        <p:txBody>
          <a:bodyPr vert="horz" lIns="94320" tIns="47160" rIns="94320" bIns="4716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86095" y="1680212"/>
            <a:ext cx="8749665" cy="4752261"/>
          </a:xfrm>
          <a:prstGeom prst="rect">
            <a:avLst/>
          </a:prstGeom>
        </p:spPr>
        <p:txBody>
          <a:bodyPr vert="horz" lIns="94320" tIns="47160" rIns="94320" bIns="4716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86092" y="6674171"/>
            <a:ext cx="2268432" cy="383382"/>
          </a:xfrm>
          <a:prstGeom prst="rect">
            <a:avLst/>
          </a:prstGeom>
        </p:spPr>
        <p:txBody>
          <a:bodyPr vert="horz" lIns="94320" tIns="47160" rIns="94320" bIns="47160" rtlCol="0" anchor="ctr"/>
          <a:lstStyle>
            <a:lvl1pPr algn="l">
              <a:defRPr sz="1200">
                <a:solidFill>
                  <a:schemeClr val="tx1">
                    <a:tint val="75000"/>
                  </a:schemeClr>
                </a:solidFill>
              </a:defRPr>
            </a:lvl1pPr>
          </a:lstStyle>
          <a:p>
            <a:fld id="{2423CCD0-1D3A-4500-9831-2C7770EEF66F}" type="datetimeFigureOut">
              <a:rPr kumimoji="1" lang="ja-JP" altLang="en-US" smtClean="0"/>
              <a:t>2018/9/20</a:t>
            </a:fld>
            <a:endParaRPr kumimoji="1" lang="ja-JP" altLang="en-US"/>
          </a:p>
        </p:txBody>
      </p:sp>
      <p:sp>
        <p:nvSpPr>
          <p:cNvPr id="5" name="フッター プレースホルダー 4"/>
          <p:cNvSpPr>
            <a:spLocks noGrp="1"/>
          </p:cNvSpPr>
          <p:nvPr>
            <p:ph type="ftr" sz="quarter" idx="3"/>
          </p:nvPr>
        </p:nvSpPr>
        <p:spPr>
          <a:xfrm>
            <a:off x="3321632" y="6674171"/>
            <a:ext cx="3078586" cy="383382"/>
          </a:xfrm>
          <a:prstGeom prst="rect">
            <a:avLst/>
          </a:prstGeom>
        </p:spPr>
        <p:txBody>
          <a:bodyPr vert="horz" lIns="94320" tIns="47160" rIns="94320" bIns="4716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967326" y="6674171"/>
            <a:ext cx="2268432" cy="383382"/>
          </a:xfrm>
          <a:prstGeom prst="rect">
            <a:avLst/>
          </a:prstGeom>
        </p:spPr>
        <p:txBody>
          <a:bodyPr vert="horz" lIns="94320" tIns="47160" rIns="94320" bIns="47160" rtlCol="0" anchor="ctr"/>
          <a:lstStyle>
            <a:lvl1pPr algn="r">
              <a:defRPr sz="1200">
                <a:solidFill>
                  <a:schemeClr val="tx1">
                    <a:tint val="75000"/>
                  </a:schemeClr>
                </a:solidFill>
              </a:defRPr>
            </a:lvl1pPr>
          </a:lstStyle>
          <a:p>
            <a:fld id="{3BDAE4BE-3F69-4AAB-B1D8-79E64C47EB36}" type="slidenum">
              <a:rPr kumimoji="1" lang="ja-JP" altLang="en-US" smtClean="0"/>
              <a:t>‹#›</a:t>
            </a:fld>
            <a:endParaRPr kumimoji="1" lang="ja-JP" altLang="en-US"/>
          </a:p>
        </p:txBody>
      </p:sp>
    </p:spTree>
    <p:extLst>
      <p:ext uri="{BB962C8B-B14F-4D97-AF65-F5344CB8AC3E}">
        <p14:creationId xmlns:p14="http://schemas.microsoft.com/office/powerpoint/2010/main" val="29417568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43204" rtl="0" eaLnBrk="1" latinLnBrk="0" hangingPunct="1">
        <a:spcBef>
          <a:spcPct val="0"/>
        </a:spcBef>
        <a:buNone/>
        <a:defRPr kumimoji="1" sz="4500" kern="1200">
          <a:solidFill>
            <a:schemeClr val="tx1"/>
          </a:solidFill>
          <a:latin typeface="+mj-lt"/>
          <a:ea typeface="+mj-ea"/>
          <a:cs typeface="+mj-cs"/>
        </a:defRPr>
      </a:lvl1pPr>
    </p:titleStyle>
    <p:bodyStyle>
      <a:lvl1pPr marL="353701" indent="-353701" algn="l" defTabSz="943204" rtl="0" eaLnBrk="1" latinLnBrk="0" hangingPunct="1">
        <a:spcBef>
          <a:spcPct val="20000"/>
        </a:spcBef>
        <a:buFont typeface="Arial" panose="020B0604020202020204" pitchFamily="34" charset="0"/>
        <a:buChar char="•"/>
        <a:defRPr kumimoji="1" sz="3300" kern="1200">
          <a:solidFill>
            <a:schemeClr val="tx1"/>
          </a:solidFill>
          <a:latin typeface="+mn-lt"/>
          <a:ea typeface="+mn-ea"/>
          <a:cs typeface="+mn-cs"/>
        </a:defRPr>
      </a:lvl1pPr>
      <a:lvl2pPr marL="766353" indent="-294751" algn="l" defTabSz="943204" rtl="0" eaLnBrk="1" latinLnBrk="0" hangingPunct="1">
        <a:spcBef>
          <a:spcPct val="20000"/>
        </a:spcBef>
        <a:buFont typeface="Arial" panose="020B0604020202020204" pitchFamily="34" charset="0"/>
        <a:buChar char="–"/>
        <a:defRPr kumimoji="1" sz="2900" kern="1200">
          <a:solidFill>
            <a:schemeClr val="tx1"/>
          </a:solidFill>
          <a:latin typeface="+mn-lt"/>
          <a:ea typeface="+mn-ea"/>
          <a:cs typeface="+mn-cs"/>
        </a:defRPr>
      </a:lvl2pPr>
      <a:lvl3pPr marL="1179005" indent="-235801" algn="l" defTabSz="943204" rtl="0" eaLnBrk="1" latinLnBrk="0" hangingPunct="1">
        <a:spcBef>
          <a:spcPct val="20000"/>
        </a:spcBef>
        <a:buFont typeface="Arial" panose="020B0604020202020204" pitchFamily="34" charset="0"/>
        <a:buChar char="•"/>
        <a:defRPr kumimoji="1" sz="2500" kern="1200">
          <a:solidFill>
            <a:schemeClr val="tx1"/>
          </a:solidFill>
          <a:latin typeface="+mn-lt"/>
          <a:ea typeface="+mn-ea"/>
          <a:cs typeface="+mn-cs"/>
        </a:defRPr>
      </a:lvl3pPr>
      <a:lvl4pPr marL="1650606" indent="-235801" algn="l" defTabSz="943204"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4pPr>
      <a:lvl5pPr marL="2122208" indent="-235801" algn="l" defTabSz="943204"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5pPr>
      <a:lvl6pPr marL="2593810" indent="-235801" algn="l" defTabSz="943204"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6pPr>
      <a:lvl7pPr marL="3065412" indent="-235801" algn="l" defTabSz="943204"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7pPr>
      <a:lvl8pPr marL="3537014" indent="-235801" algn="l" defTabSz="943204"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8pPr>
      <a:lvl9pPr marL="4008615" indent="-235801" algn="l" defTabSz="943204"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9pPr>
    </p:bodyStyle>
    <p:otherStyle>
      <a:defPPr>
        <a:defRPr lang="ja-JP"/>
      </a:defPPr>
      <a:lvl1pPr marL="0" algn="l" defTabSz="943204" rtl="0" eaLnBrk="1" latinLnBrk="0" hangingPunct="1">
        <a:defRPr kumimoji="1" sz="1900" kern="1200">
          <a:solidFill>
            <a:schemeClr val="tx1"/>
          </a:solidFill>
          <a:latin typeface="+mn-lt"/>
          <a:ea typeface="+mn-ea"/>
          <a:cs typeface="+mn-cs"/>
        </a:defRPr>
      </a:lvl1pPr>
      <a:lvl2pPr marL="471602" algn="l" defTabSz="943204" rtl="0" eaLnBrk="1" latinLnBrk="0" hangingPunct="1">
        <a:defRPr kumimoji="1" sz="1900" kern="1200">
          <a:solidFill>
            <a:schemeClr val="tx1"/>
          </a:solidFill>
          <a:latin typeface="+mn-lt"/>
          <a:ea typeface="+mn-ea"/>
          <a:cs typeface="+mn-cs"/>
        </a:defRPr>
      </a:lvl2pPr>
      <a:lvl3pPr marL="943204" algn="l" defTabSz="943204" rtl="0" eaLnBrk="1" latinLnBrk="0" hangingPunct="1">
        <a:defRPr kumimoji="1" sz="1900" kern="1200">
          <a:solidFill>
            <a:schemeClr val="tx1"/>
          </a:solidFill>
          <a:latin typeface="+mn-lt"/>
          <a:ea typeface="+mn-ea"/>
          <a:cs typeface="+mn-cs"/>
        </a:defRPr>
      </a:lvl3pPr>
      <a:lvl4pPr marL="1414805" algn="l" defTabSz="943204" rtl="0" eaLnBrk="1" latinLnBrk="0" hangingPunct="1">
        <a:defRPr kumimoji="1" sz="1900" kern="1200">
          <a:solidFill>
            <a:schemeClr val="tx1"/>
          </a:solidFill>
          <a:latin typeface="+mn-lt"/>
          <a:ea typeface="+mn-ea"/>
          <a:cs typeface="+mn-cs"/>
        </a:defRPr>
      </a:lvl4pPr>
      <a:lvl5pPr marL="1886407" algn="l" defTabSz="943204" rtl="0" eaLnBrk="1" latinLnBrk="0" hangingPunct="1">
        <a:defRPr kumimoji="1" sz="1900" kern="1200">
          <a:solidFill>
            <a:schemeClr val="tx1"/>
          </a:solidFill>
          <a:latin typeface="+mn-lt"/>
          <a:ea typeface="+mn-ea"/>
          <a:cs typeface="+mn-cs"/>
        </a:defRPr>
      </a:lvl5pPr>
      <a:lvl6pPr marL="2358009" algn="l" defTabSz="943204" rtl="0" eaLnBrk="1" latinLnBrk="0" hangingPunct="1">
        <a:defRPr kumimoji="1" sz="1900" kern="1200">
          <a:solidFill>
            <a:schemeClr val="tx1"/>
          </a:solidFill>
          <a:latin typeface="+mn-lt"/>
          <a:ea typeface="+mn-ea"/>
          <a:cs typeface="+mn-cs"/>
        </a:defRPr>
      </a:lvl6pPr>
      <a:lvl7pPr marL="2829611" algn="l" defTabSz="943204" rtl="0" eaLnBrk="1" latinLnBrk="0" hangingPunct="1">
        <a:defRPr kumimoji="1" sz="1900" kern="1200">
          <a:solidFill>
            <a:schemeClr val="tx1"/>
          </a:solidFill>
          <a:latin typeface="+mn-lt"/>
          <a:ea typeface="+mn-ea"/>
          <a:cs typeface="+mn-cs"/>
        </a:defRPr>
      </a:lvl7pPr>
      <a:lvl8pPr marL="3301213" algn="l" defTabSz="943204" rtl="0" eaLnBrk="1" latinLnBrk="0" hangingPunct="1">
        <a:defRPr kumimoji="1" sz="1900" kern="1200">
          <a:solidFill>
            <a:schemeClr val="tx1"/>
          </a:solidFill>
          <a:latin typeface="+mn-lt"/>
          <a:ea typeface="+mn-ea"/>
          <a:cs typeface="+mn-cs"/>
        </a:defRPr>
      </a:lvl8pPr>
      <a:lvl9pPr marL="3772814" algn="l" defTabSz="943204"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emf"/><Relationship Id="rId1" Type="http://schemas.openxmlformats.org/officeDocument/2006/relationships/slideLayout" Target="../slideLayouts/slideLayout2.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71561" y="23855"/>
            <a:ext cx="9555628" cy="250886"/>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4320" tIns="47160" rIns="94320" bIns="47160" rtlCol="0" anchor="ctr"/>
          <a:lstStyle/>
          <a:p>
            <a:pPr algn="ct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いわゆる「自画</a:t>
            </a:r>
            <a:r>
              <a:rPr lang="ja-JP" altLang="en-US" sz="1050" b="1" dirty="0">
                <a:latin typeface="Meiryo UI" panose="020B0604030504040204" pitchFamily="50" charset="-128"/>
                <a:ea typeface="Meiryo UI" panose="020B0604030504040204" pitchFamily="50" charset="-128"/>
                <a:cs typeface="Meiryo UI" panose="020B0604030504040204" pitchFamily="50" charset="-128"/>
              </a:rPr>
              <a:t>撮り</a:t>
            </a: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被害」の現状と対応について</a:t>
            </a:r>
            <a:endParaRPr lang="ja-JP" altLang="en-US" sz="105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角丸四角形 15"/>
          <p:cNvSpPr/>
          <p:nvPr/>
        </p:nvSpPr>
        <p:spPr>
          <a:xfrm>
            <a:off x="71561" y="2212368"/>
            <a:ext cx="5274570" cy="190800"/>
          </a:xfrm>
          <a:prstGeom prst="roundRect">
            <a:avLst>
              <a:gd name="adj" fmla="val 30218"/>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94320" tIns="47160" rIns="94320" bIns="47160" rtlCol="0" anchor="ctr"/>
          <a:lstStyle/>
          <a:p>
            <a:r>
              <a:rPr lang="ja-JP" altLang="en-US" sz="1000" b="1" dirty="0">
                <a:latin typeface="Meiryo UI" panose="020B0604030504040204" pitchFamily="50" charset="-128"/>
                <a:ea typeface="Meiryo UI" panose="020B0604030504040204" pitchFamily="50" charset="-128"/>
                <a:cs typeface="Meiryo UI" panose="020B0604030504040204" pitchFamily="50" charset="-128"/>
              </a:rPr>
              <a:t>２</a:t>
            </a: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．自画撮り被害防止に関する規制（東京都条例、兵庫県条例、</a:t>
            </a:r>
            <a:r>
              <a:rPr lang="ja-JP" altLang="en-US" sz="1000" b="1" dirty="0">
                <a:latin typeface="Meiryo UI" panose="020B0604030504040204" pitchFamily="50" charset="-128"/>
                <a:ea typeface="Meiryo UI" panose="020B0604030504040204" pitchFamily="50" charset="-128"/>
                <a:cs typeface="Meiryo UI" panose="020B0604030504040204" pitchFamily="50" charset="-128"/>
              </a:rPr>
              <a:t>児童</a:t>
            </a: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ポルノ禁止法の比較）</a:t>
            </a:r>
            <a:endParaRPr lang="ja-JP" altLang="en-US" sz="1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テキスト ボックス 18"/>
          <p:cNvSpPr txBox="1"/>
          <p:nvPr/>
        </p:nvSpPr>
        <p:spPr>
          <a:xfrm>
            <a:off x="80466" y="576722"/>
            <a:ext cx="5075805" cy="408253"/>
          </a:xfrm>
          <a:prstGeom prst="rect">
            <a:avLst/>
          </a:prstGeom>
          <a:noFill/>
          <a:ln w="6350">
            <a:solidFill>
              <a:schemeClr val="accent1"/>
            </a:solidFill>
            <a:prstDash val="sysDot"/>
          </a:ln>
        </p:spPr>
        <p:txBody>
          <a:bodyPr wrap="square" lIns="0" tIns="0" rIns="0" bIns="0" rtlCol="0">
            <a:spAutoFit/>
          </a:bodyPr>
          <a:lstStyle/>
          <a:p>
            <a:pPr>
              <a:lnSpc>
                <a:spcPts val="1100"/>
              </a:lnSpc>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自画撮り被害」とは</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　・だまされたり、</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脅されたり</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して青少年が自分の裸体等をスマートフォン等で撮影させられた上</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SNS</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等で送らされる</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被害の</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こと。</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　・画像等が一旦インターネット上に流出されるとその回収は困難であり、被害がより深刻と</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なる。</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角丸四角形 19"/>
          <p:cNvSpPr/>
          <p:nvPr/>
        </p:nvSpPr>
        <p:spPr>
          <a:xfrm>
            <a:off x="71561" y="298270"/>
            <a:ext cx="3600000" cy="190800"/>
          </a:xfrm>
          <a:prstGeom prst="roundRect">
            <a:avLst>
              <a:gd name="adj" fmla="val 30218"/>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94320" tIns="47160" rIns="94320" bIns="47160" rtlCol="0" anchor="ctr"/>
          <a:lstStyle/>
          <a:p>
            <a:r>
              <a:rPr lang="ja-JP" altLang="en-US" sz="1000" b="1" dirty="0">
                <a:latin typeface="Meiryo UI" panose="020B0604030504040204" pitchFamily="50" charset="-128"/>
                <a:ea typeface="Meiryo UI" panose="020B0604030504040204" pitchFamily="50" charset="-128"/>
                <a:cs typeface="Meiryo UI" panose="020B0604030504040204" pitchFamily="50" charset="-128"/>
              </a:rPr>
              <a:t>１．自画撮り被害の現状</a:t>
            </a:r>
          </a:p>
        </p:txBody>
      </p:sp>
      <p:graphicFrame>
        <p:nvGraphicFramePr>
          <p:cNvPr id="2" name="表 1"/>
          <p:cNvGraphicFramePr>
            <a:graphicFrameLocks noGrp="1"/>
          </p:cNvGraphicFramePr>
          <p:nvPr>
            <p:extLst>
              <p:ext uri="{D42A27DB-BD31-4B8C-83A1-F6EECF244321}">
                <p14:modId xmlns:p14="http://schemas.microsoft.com/office/powerpoint/2010/main" val="292944312"/>
              </p:ext>
            </p:extLst>
          </p:nvPr>
        </p:nvGraphicFramePr>
        <p:xfrm>
          <a:off x="265201" y="2650406"/>
          <a:ext cx="9275868" cy="2856114"/>
        </p:xfrm>
        <a:graphic>
          <a:graphicData uri="http://schemas.openxmlformats.org/drawingml/2006/table">
            <a:tbl>
              <a:tblPr>
                <a:tableStyleId>{BC89EF96-8CEA-46FF-86C4-4CE0E7609802}</a:tableStyleId>
              </a:tblPr>
              <a:tblGrid>
                <a:gridCol w="1909224"/>
                <a:gridCol w="2461884"/>
                <a:gridCol w="2461884"/>
                <a:gridCol w="2442876"/>
              </a:tblGrid>
              <a:tr h="126896">
                <a:tc>
                  <a:txBody>
                    <a:bodyPr/>
                    <a:lstStyle/>
                    <a:p>
                      <a:pPr algn="ctr" fontAlgn="ctr"/>
                      <a:r>
                        <a:rPr lang="ja-JP" altLang="en-US" sz="800" b="1"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行為</a:t>
                      </a:r>
                      <a:endParaRPr lang="ja-JP" altLang="en-US" sz="8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729" marR="7729" marT="7633" marB="0" anchor="ctr">
                    <a:solidFill>
                      <a:schemeClr val="accent1">
                        <a:lumMod val="60000"/>
                        <a:lumOff val="40000"/>
                      </a:schemeClr>
                    </a:solidFill>
                  </a:tcPr>
                </a:tc>
                <a:tc>
                  <a:txBody>
                    <a:bodyPr/>
                    <a:lstStyle/>
                    <a:p>
                      <a:pPr marL="0" marR="0" indent="0" algn="ctr" defTabSz="943204" rtl="0" eaLnBrk="1" fontAlgn="ctr" latinLnBrk="0" hangingPunct="1">
                        <a:lnSpc>
                          <a:spcPct val="100000"/>
                        </a:lnSpc>
                        <a:spcBef>
                          <a:spcPts val="0"/>
                        </a:spcBef>
                        <a:spcAft>
                          <a:spcPts val="0"/>
                        </a:spcAft>
                        <a:buClrTx/>
                        <a:buSzTx/>
                        <a:buFontTx/>
                        <a:buNone/>
                        <a:tabLst/>
                        <a:defRPr/>
                      </a:pPr>
                      <a:r>
                        <a:rPr lang="ja-JP" altLang="en-US" sz="800" b="1"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東京都青少年の健全な育成に関する条例</a:t>
                      </a:r>
                      <a:r>
                        <a:rPr lang="en-US" altLang="ja-JP" sz="700" b="0" u="none" strike="noStrike" spc="-90" baseline="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700" b="0" u="none" strike="noStrike" spc="-90" baseline="0" dirty="0" smtClean="0">
                          <a:effectLst/>
                          <a:latin typeface="Meiryo UI" panose="020B0604030504040204" pitchFamily="50" charset="-128"/>
                          <a:ea typeface="Meiryo UI" panose="020B0604030504040204" pitchFamily="50" charset="-128"/>
                          <a:cs typeface="Meiryo UI" panose="020B0604030504040204" pitchFamily="50" charset="-128"/>
                        </a:rPr>
                        <a:t>改正</a:t>
                      </a:r>
                      <a:r>
                        <a:rPr lang="en-US" altLang="ja-JP" sz="700" b="0" u="none" strike="noStrike" spc="-90" baseline="0" dirty="0" smtClean="0">
                          <a:effectLst/>
                          <a:latin typeface="Meiryo UI" panose="020B0604030504040204" pitchFamily="50" charset="-128"/>
                          <a:ea typeface="Meiryo UI" panose="020B0604030504040204" pitchFamily="50" charset="-128"/>
                          <a:cs typeface="Meiryo UI" panose="020B0604030504040204" pitchFamily="50" charset="-128"/>
                        </a:rPr>
                        <a:t>:H30.2.1</a:t>
                      </a:r>
                      <a:r>
                        <a:rPr lang="ja-JP" altLang="en-US" sz="700" b="0" u="none" strike="noStrike" spc="-90" baseline="0" dirty="0" smtClean="0">
                          <a:effectLst/>
                          <a:latin typeface="Meiryo UI" panose="020B0604030504040204" pitchFamily="50" charset="-128"/>
                          <a:ea typeface="Meiryo UI" panose="020B0604030504040204" pitchFamily="50" charset="-128"/>
                          <a:cs typeface="Meiryo UI" panose="020B0604030504040204" pitchFamily="50" charset="-128"/>
                        </a:rPr>
                        <a:t>施行</a:t>
                      </a:r>
                      <a:r>
                        <a:rPr lang="en-US" altLang="ja-JP" sz="700" b="0" u="none" strike="noStrike" spc="-90" baseline="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600" b="0" i="0" u="none" strike="noStrike" spc="-90" baseline="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729" marR="7729" marT="7633" marB="0" anchor="ctr">
                    <a:solidFill>
                      <a:schemeClr val="accent1">
                        <a:lumMod val="60000"/>
                        <a:lumOff val="40000"/>
                      </a:schemeClr>
                    </a:solidFill>
                  </a:tcPr>
                </a:tc>
                <a:tc>
                  <a:txBody>
                    <a:bodyPr/>
                    <a:lstStyle/>
                    <a:p>
                      <a:pPr algn="ctr" fontAlgn="ctr"/>
                      <a:r>
                        <a:rPr lang="ja-JP" altLang="en-US" sz="800" b="1"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兵庫県青少年愛護条例</a:t>
                      </a:r>
                      <a:r>
                        <a:rPr lang="en-US" altLang="ja-JP" sz="700" b="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700" b="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改正</a:t>
                      </a:r>
                      <a:r>
                        <a:rPr lang="en-US" altLang="ja-JP" sz="700" b="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:H30.4.1</a:t>
                      </a:r>
                      <a:r>
                        <a:rPr lang="ja-JP" altLang="en-US" sz="700" b="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施行</a:t>
                      </a:r>
                      <a:r>
                        <a:rPr lang="en-US" altLang="ja-JP" sz="700" b="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7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729" marR="7729" marT="7633" marB="0" anchor="ctr">
                    <a:solidFill>
                      <a:schemeClr val="accent1">
                        <a:lumMod val="60000"/>
                        <a:lumOff val="40000"/>
                      </a:schemeClr>
                    </a:solidFill>
                  </a:tcPr>
                </a:tc>
                <a:tc>
                  <a:txBody>
                    <a:bodyPr/>
                    <a:lstStyle/>
                    <a:p>
                      <a:pPr algn="ctr" fontAlgn="ctr"/>
                      <a:r>
                        <a:rPr lang="ja-JP" altLang="en-US" sz="800" b="1"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児童ポルノ禁止法</a:t>
                      </a:r>
                      <a:r>
                        <a:rPr lang="en-US" altLang="ja-JP" sz="700" b="0" u="none" strike="noStrike" spc="-90" baseline="0" dirty="0" smtClean="0">
                          <a:effectLst/>
                          <a:latin typeface="Meiryo UI" panose="020B0604030504040204" pitchFamily="50" charset="-128"/>
                          <a:ea typeface="Meiryo UI" panose="020B0604030504040204" pitchFamily="50" charset="-128"/>
                          <a:cs typeface="Meiryo UI" panose="020B0604030504040204" pitchFamily="50" charset="-128"/>
                        </a:rPr>
                        <a:t>(H11.11</a:t>
                      </a:r>
                      <a:r>
                        <a:rPr lang="ja-JP" altLang="en-US" sz="700" b="0" u="none" strike="noStrike" spc="-90" baseline="0" dirty="0" smtClean="0">
                          <a:effectLst/>
                          <a:latin typeface="Meiryo UI" panose="020B0604030504040204" pitchFamily="50" charset="-128"/>
                          <a:ea typeface="Meiryo UI" panose="020B0604030504040204" pitchFamily="50" charset="-128"/>
                          <a:cs typeface="Meiryo UI" panose="020B0604030504040204" pitchFamily="50" charset="-128"/>
                        </a:rPr>
                        <a:t>施行。一部改正</a:t>
                      </a:r>
                      <a:r>
                        <a:rPr lang="en-US" altLang="ja-JP" sz="700" b="0" u="none" strike="noStrike" spc="-90" baseline="0" dirty="0" smtClean="0">
                          <a:effectLst/>
                          <a:latin typeface="Meiryo UI" panose="020B0604030504040204" pitchFamily="50" charset="-128"/>
                          <a:ea typeface="Meiryo UI" panose="020B0604030504040204" pitchFamily="50" charset="-128"/>
                          <a:cs typeface="Meiryo UI" panose="020B0604030504040204" pitchFamily="50" charset="-128"/>
                        </a:rPr>
                        <a:t>,H26.7</a:t>
                      </a:r>
                      <a:r>
                        <a:rPr lang="ja-JP" altLang="en-US" sz="700" b="0" u="none" strike="noStrike" spc="-90" baseline="0" dirty="0" smtClean="0">
                          <a:effectLst/>
                          <a:latin typeface="Meiryo UI" panose="020B0604030504040204" pitchFamily="50" charset="-128"/>
                          <a:ea typeface="Meiryo UI" panose="020B0604030504040204" pitchFamily="50" charset="-128"/>
                          <a:cs typeface="Meiryo UI" panose="020B0604030504040204" pitchFamily="50" charset="-128"/>
                        </a:rPr>
                        <a:t>施行ほか</a:t>
                      </a:r>
                      <a:r>
                        <a:rPr lang="en-US" altLang="ja-JP" sz="700" b="0" u="none" strike="noStrike" spc="-90" baseline="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ja-JP" altLang="en-US" sz="700" b="0" i="0" u="none" strike="noStrike" spc="-90" baseline="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729" marR="7729" marT="7633" marB="0" anchor="ctr">
                    <a:solidFill>
                      <a:schemeClr val="accent1">
                        <a:lumMod val="60000"/>
                        <a:lumOff val="40000"/>
                      </a:schemeClr>
                    </a:solidFill>
                  </a:tcPr>
                </a:tc>
              </a:tr>
              <a:tr h="246315">
                <a:tc rowSpan="2">
                  <a:txBody>
                    <a:bodyPr/>
                    <a:lstStyle/>
                    <a:p>
                      <a:pPr algn="l" fontAlgn="ctr"/>
                      <a:r>
                        <a:rPr lang="ja-JP" altLang="en-US" sz="8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①児童ポルノの製造及び提供</a:t>
                      </a:r>
                      <a:r>
                        <a:rPr lang="ja-JP" altLang="en-US" sz="800" u="none" strike="noStrike" dirty="0">
                          <a:effectLst/>
                          <a:latin typeface="Meiryo UI" panose="020B0604030504040204" pitchFamily="50" charset="-128"/>
                          <a:ea typeface="Meiryo UI" panose="020B0604030504040204" pitchFamily="50" charset="-128"/>
                          <a:cs typeface="Meiryo UI" panose="020B0604030504040204" pitchFamily="50" charset="-128"/>
                        </a:rPr>
                        <a:t>を</a:t>
                      </a:r>
                      <a:r>
                        <a:rPr lang="ja-JP" altLang="en-US" sz="800" b="1" u="none" strike="noStrike" dirty="0">
                          <a:effectLst/>
                          <a:latin typeface="Meiryo UI" panose="020B0604030504040204" pitchFamily="50" charset="-128"/>
                          <a:ea typeface="Meiryo UI" panose="020B0604030504040204" pitchFamily="50" charset="-128"/>
                          <a:cs typeface="Meiryo UI" panose="020B0604030504040204" pitchFamily="50" charset="-128"/>
                        </a:rPr>
                        <a:t>求めた</a:t>
                      </a:r>
                      <a:r>
                        <a:rPr lang="ja-JP" altLang="en-US" sz="800" u="none" strike="noStrike" dirty="0">
                          <a:effectLst/>
                          <a:latin typeface="Meiryo UI" panose="020B0604030504040204" pitchFamily="50" charset="-128"/>
                          <a:ea typeface="Meiryo UI" panose="020B0604030504040204" pitchFamily="50" charset="-128"/>
                          <a:cs typeface="Meiryo UI" panose="020B0604030504040204" pitchFamily="50" charset="-128"/>
                        </a:rPr>
                        <a:t>者</a:t>
                      </a:r>
                      <a:br>
                        <a:rPr lang="ja-JP" altLang="en-US" sz="800" u="none" strike="noStrike" dirty="0">
                          <a:effectLst/>
                          <a:latin typeface="Meiryo UI" panose="020B0604030504040204" pitchFamily="50" charset="-128"/>
                          <a:ea typeface="Meiryo UI" panose="020B0604030504040204" pitchFamily="50" charset="-128"/>
                          <a:cs typeface="Meiryo UI" panose="020B0604030504040204" pitchFamily="50" charset="-128"/>
                        </a:rPr>
                      </a:br>
                      <a:r>
                        <a:rPr lang="ja-JP" altLang="en-US" sz="8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7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700" u="none" strike="noStrike" dirty="0">
                          <a:effectLst/>
                          <a:latin typeface="Meiryo UI" panose="020B0604030504040204" pitchFamily="50" charset="-128"/>
                          <a:ea typeface="Meiryo UI" panose="020B0604030504040204" pitchFamily="50" charset="-128"/>
                          <a:cs typeface="Meiryo UI" panose="020B0604030504040204" pitchFamily="50" charset="-128"/>
                        </a:rPr>
                        <a:t>例</a:t>
                      </a:r>
                      <a:r>
                        <a:rPr lang="en-US" altLang="ja-JP" sz="700" u="none" strike="noStrike" dirty="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700" u="none" strike="noStrike" dirty="0">
                          <a:effectLst/>
                          <a:latin typeface="Meiryo UI" panose="020B0604030504040204" pitchFamily="50" charset="-128"/>
                          <a:ea typeface="Meiryo UI" panose="020B0604030504040204" pitchFamily="50" charset="-128"/>
                          <a:cs typeface="Meiryo UI" panose="020B0604030504040204" pitchFamily="50" charset="-128"/>
                        </a:rPr>
                        <a:t>児童</a:t>
                      </a:r>
                      <a:r>
                        <a:rPr lang="ja-JP" altLang="en-US" sz="7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に自分の裸</a:t>
                      </a:r>
                      <a:r>
                        <a:rPr lang="ja-JP" altLang="en-US" sz="700" u="none" strike="noStrike" dirty="0">
                          <a:effectLst/>
                          <a:latin typeface="Meiryo UI" panose="020B0604030504040204" pitchFamily="50" charset="-128"/>
                          <a:ea typeface="Meiryo UI" panose="020B0604030504040204" pitchFamily="50" charset="-128"/>
                          <a:cs typeface="Meiryo UI" panose="020B0604030504040204" pitchFamily="50" charset="-128"/>
                        </a:rPr>
                        <a:t>の写真</a:t>
                      </a:r>
                      <a:r>
                        <a:rPr lang="ja-JP" altLang="en-US" sz="7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を撮って送るよう求める</a:t>
                      </a:r>
                      <a:endParaRPr lang="ja-JP" altLang="en-US" sz="700" u="none" strike="noStrike" dirty="0">
                        <a:effectLst/>
                        <a:latin typeface="Meiryo UI" panose="020B0604030504040204" pitchFamily="50" charset="-128"/>
                        <a:ea typeface="Meiryo UI" panose="020B0604030504040204" pitchFamily="50" charset="-128"/>
                        <a:cs typeface="Meiryo UI" panose="020B0604030504040204" pitchFamily="50" charset="-128"/>
                      </a:endParaRPr>
                    </a:p>
                    <a:p>
                      <a:pPr algn="l" fontAlgn="ctr"/>
                      <a:endParaRPr lang="ja-JP" altLang="en-US" sz="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729" marR="7729" marT="7633" marB="0" anchor="ctr">
                    <a:solidFill>
                      <a:schemeClr val="accent6">
                        <a:lumMod val="40000"/>
                        <a:lumOff val="60000"/>
                      </a:schemeClr>
                    </a:solidFill>
                  </a:tcPr>
                </a:tc>
                <a:tc>
                  <a:txBody>
                    <a:bodyPr/>
                    <a:lstStyle/>
                    <a:p>
                      <a:pPr algn="l" fontAlgn="ctr"/>
                      <a:endParaRPr lang="ja-JP" altLang="en-US" sz="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729" marR="7729" marT="7633" marB="0" anchor="ctr">
                    <a:lnB w="3175" cap="flat" cmpd="sng" algn="ctr">
                      <a:solidFill>
                        <a:srgbClr val="0070C0"/>
                      </a:solidFill>
                      <a:prstDash val="solid"/>
                      <a:round/>
                      <a:headEnd type="none" w="med" len="med"/>
                      <a:tailEnd type="none" w="med" len="med"/>
                    </a:lnB>
                    <a:solidFill>
                      <a:schemeClr val="accent6">
                        <a:lumMod val="40000"/>
                        <a:lumOff val="60000"/>
                      </a:schemeClr>
                    </a:solidFill>
                  </a:tcPr>
                </a:tc>
                <a:tc>
                  <a:txBody>
                    <a:bodyPr/>
                    <a:lstStyle/>
                    <a:p>
                      <a:pPr algn="l" fontAlgn="ctr"/>
                      <a:r>
                        <a:rPr lang="ja-JP" altLang="en-US" sz="8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○青少年</a:t>
                      </a:r>
                      <a:r>
                        <a:rPr lang="ja-JP" altLang="en-US" sz="800" u="none" strike="noStrike" dirty="0">
                          <a:effectLst/>
                          <a:latin typeface="Meiryo UI" panose="020B0604030504040204" pitchFamily="50" charset="-128"/>
                          <a:ea typeface="Meiryo UI" panose="020B0604030504040204" pitchFamily="50" charset="-128"/>
                          <a:cs typeface="Meiryo UI" panose="020B0604030504040204" pitchFamily="50" charset="-128"/>
                        </a:rPr>
                        <a:t>に対して、当該青少年に係る児童ポルノの提供</a:t>
                      </a:r>
                      <a:r>
                        <a:rPr lang="ja-JP" altLang="en-US" sz="8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を</a:t>
                      </a:r>
                      <a:endParaRPr lang="en-US" altLang="ja-JP" sz="800" u="none" strike="noStrike"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l" fontAlgn="ctr"/>
                      <a:r>
                        <a:rPr lang="ja-JP" altLang="en-US" sz="8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800" u="none" strike="noStrike" baseline="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8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求める行為を禁止（下記の場合を除き、罰則なし）</a:t>
                      </a:r>
                      <a:endParaRPr lang="ja-JP" altLang="en-US" sz="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729" marR="7729" marT="7633" marB="0" anchor="ctr">
                    <a:lnB w="3175" cap="flat" cmpd="sng" algn="ctr">
                      <a:solidFill>
                        <a:srgbClr val="0070C0"/>
                      </a:solidFill>
                      <a:prstDash val="solid"/>
                      <a:round/>
                      <a:headEnd type="none" w="med" len="med"/>
                      <a:tailEnd type="none" w="med" len="med"/>
                    </a:lnB>
                    <a:solidFill>
                      <a:schemeClr val="accent6">
                        <a:lumMod val="40000"/>
                        <a:lumOff val="60000"/>
                      </a:schemeClr>
                    </a:solidFill>
                  </a:tcPr>
                </a:tc>
                <a:tc rowSpan="2">
                  <a:txBody>
                    <a:bodyPr/>
                    <a:lstStyle/>
                    <a:p>
                      <a:pPr algn="l" fontAlgn="ctr"/>
                      <a:r>
                        <a:rPr lang="ja-JP" altLang="en-US" sz="8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規定</a:t>
                      </a:r>
                      <a:r>
                        <a:rPr lang="ja-JP" altLang="en-US" sz="800" u="none" strike="noStrike" dirty="0">
                          <a:effectLst/>
                          <a:latin typeface="Meiryo UI" panose="020B0604030504040204" pitchFamily="50" charset="-128"/>
                          <a:ea typeface="Meiryo UI" panose="020B0604030504040204" pitchFamily="50" charset="-128"/>
                          <a:cs typeface="Meiryo UI" panose="020B0604030504040204" pitchFamily="50" charset="-128"/>
                        </a:rPr>
                        <a:t>なし</a:t>
                      </a:r>
                      <a:br>
                        <a:rPr lang="ja-JP" altLang="en-US" sz="800" u="none" strike="noStrike" dirty="0">
                          <a:effectLst/>
                          <a:latin typeface="Meiryo UI" panose="020B0604030504040204" pitchFamily="50" charset="-128"/>
                          <a:ea typeface="Meiryo UI" panose="020B0604030504040204" pitchFamily="50" charset="-128"/>
                          <a:cs typeface="Meiryo UI" panose="020B0604030504040204" pitchFamily="50" charset="-128"/>
                        </a:rPr>
                      </a:br>
                      <a:r>
                        <a:rPr lang="ja-JP" altLang="en-US" sz="800" u="none" strike="noStrike" dirty="0">
                          <a:effectLst/>
                          <a:latin typeface="Meiryo UI" panose="020B0604030504040204" pitchFamily="50" charset="-128"/>
                          <a:ea typeface="Meiryo UI" panose="020B0604030504040204" pitchFamily="50" charset="-128"/>
                          <a:cs typeface="Meiryo UI" panose="020B0604030504040204" pitchFamily="50" charset="-128"/>
                        </a:rPr>
                        <a:t>　</a:t>
                      </a:r>
                      <a:br>
                        <a:rPr lang="ja-JP" altLang="en-US" sz="800" u="none" strike="noStrike" dirty="0">
                          <a:effectLst/>
                          <a:latin typeface="Meiryo UI" panose="020B0604030504040204" pitchFamily="50" charset="-128"/>
                          <a:ea typeface="Meiryo UI" panose="020B0604030504040204" pitchFamily="50" charset="-128"/>
                          <a:cs typeface="Meiryo UI" panose="020B0604030504040204" pitchFamily="50" charset="-128"/>
                        </a:rPr>
                      </a:br>
                      <a:r>
                        <a:rPr lang="en-US" altLang="ja-JP" sz="800" u="none" strike="noStrike" dirty="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800" u="none" strike="noStrike" dirty="0">
                          <a:effectLst/>
                          <a:latin typeface="Meiryo UI" panose="020B0604030504040204" pitchFamily="50" charset="-128"/>
                          <a:ea typeface="Meiryo UI" panose="020B0604030504040204" pitchFamily="50" charset="-128"/>
                          <a:cs typeface="Meiryo UI" panose="020B0604030504040204" pitchFamily="50" charset="-128"/>
                        </a:rPr>
                        <a:t>ただし</a:t>
                      </a:r>
                      <a:r>
                        <a:rPr lang="ja-JP" altLang="en-US" sz="8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、児童ポルノの提供を脅迫等の手段を用いて求め</a:t>
                      </a:r>
                      <a:endParaRPr lang="en-US" altLang="ja-JP" sz="800" u="none" strike="noStrike"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l" fontAlgn="ctr"/>
                      <a:r>
                        <a:rPr lang="ja-JP" altLang="en-US" sz="8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　 れば、刑法</a:t>
                      </a:r>
                      <a:r>
                        <a:rPr lang="ja-JP" altLang="en-US" sz="800" u="none" strike="noStrike" dirty="0">
                          <a:effectLst/>
                          <a:latin typeface="Meiryo UI" panose="020B0604030504040204" pitchFamily="50" charset="-128"/>
                          <a:ea typeface="Meiryo UI" panose="020B0604030504040204" pitchFamily="50" charset="-128"/>
                          <a:cs typeface="Meiryo UI" panose="020B0604030504040204" pitchFamily="50" charset="-128"/>
                        </a:rPr>
                        <a:t>の脅迫罪</a:t>
                      </a:r>
                      <a:r>
                        <a:rPr lang="en-US" altLang="ja-JP" sz="800" u="none" strike="noStrike" dirty="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800" u="none" strike="noStrike" dirty="0">
                          <a:effectLst/>
                          <a:latin typeface="Meiryo UI" panose="020B0604030504040204" pitchFamily="50" charset="-128"/>
                          <a:ea typeface="Meiryo UI" panose="020B0604030504040204" pitchFamily="50" charset="-128"/>
                          <a:cs typeface="Meiryo UI" panose="020B0604030504040204" pitchFamily="50" charset="-128"/>
                        </a:rPr>
                        <a:t>第</a:t>
                      </a:r>
                      <a:r>
                        <a:rPr lang="en-US" altLang="ja-JP" sz="800" u="none" strike="noStrike" dirty="0">
                          <a:effectLst/>
                          <a:latin typeface="Meiryo UI" panose="020B0604030504040204" pitchFamily="50" charset="-128"/>
                          <a:ea typeface="Meiryo UI" panose="020B0604030504040204" pitchFamily="50" charset="-128"/>
                          <a:cs typeface="Meiryo UI" panose="020B0604030504040204" pitchFamily="50" charset="-128"/>
                        </a:rPr>
                        <a:t>222</a:t>
                      </a:r>
                      <a:r>
                        <a:rPr lang="ja-JP" altLang="en-US" sz="800" u="none" strike="noStrike" dirty="0">
                          <a:effectLst/>
                          <a:latin typeface="Meiryo UI" panose="020B0604030504040204" pitchFamily="50" charset="-128"/>
                          <a:ea typeface="Meiryo UI" panose="020B0604030504040204" pitchFamily="50" charset="-128"/>
                          <a:cs typeface="Meiryo UI" panose="020B0604030504040204" pitchFamily="50" charset="-128"/>
                        </a:rPr>
                        <a:t>条</a:t>
                      </a:r>
                      <a:r>
                        <a:rPr lang="en-US" altLang="ja-JP" sz="8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800" u="none" strike="noStrike" dirty="0" err="1" smtClean="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8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強要罪の未遂</a:t>
                      </a:r>
                      <a:r>
                        <a:rPr lang="en-US" altLang="ja-JP" sz="8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8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第</a:t>
                      </a:r>
                      <a:r>
                        <a:rPr lang="en-US" altLang="ja-JP" sz="8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223</a:t>
                      </a:r>
                    </a:p>
                    <a:p>
                      <a:pPr algn="l" fontAlgn="ctr"/>
                      <a:r>
                        <a:rPr lang="ja-JP" altLang="en-US" sz="8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　 条</a:t>
                      </a:r>
                      <a:r>
                        <a:rPr lang="en-US" altLang="ja-JP" sz="8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8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に該当する。</a:t>
                      </a:r>
                      <a:endParaRPr lang="en-US" altLang="ja-JP" sz="800" u="none" strike="noStrike"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l" fontAlgn="ctr"/>
                      <a:r>
                        <a:rPr lang="ja-JP" altLang="en-US" sz="7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　　・脅迫罪：</a:t>
                      </a:r>
                      <a:r>
                        <a:rPr lang="en-US" altLang="ja-JP" sz="700" u="none" strike="noStrike" dirty="0">
                          <a:effectLst/>
                          <a:latin typeface="Meiryo UI" panose="020B0604030504040204" pitchFamily="50" charset="-128"/>
                          <a:ea typeface="Meiryo UI" panose="020B0604030504040204" pitchFamily="50" charset="-128"/>
                          <a:cs typeface="Meiryo UI" panose="020B0604030504040204" pitchFamily="50" charset="-128"/>
                        </a:rPr>
                        <a:t>2</a:t>
                      </a:r>
                      <a:r>
                        <a:rPr lang="ja-JP" altLang="en-US" sz="700" u="none" strike="noStrike" dirty="0">
                          <a:effectLst/>
                          <a:latin typeface="Meiryo UI" panose="020B0604030504040204" pitchFamily="50" charset="-128"/>
                          <a:ea typeface="Meiryo UI" panose="020B0604030504040204" pitchFamily="50" charset="-128"/>
                          <a:cs typeface="Meiryo UI" panose="020B0604030504040204" pitchFamily="50" charset="-128"/>
                        </a:rPr>
                        <a:t>年</a:t>
                      </a:r>
                      <a:r>
                        <a:rPr lang="ja-JP" altLang="en-US" sz="7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以下の懲役又は</a:t>
                      </a:r>
                      <a:r>
                        <a:rPr lang="en-US" altLang="ja-JP" sz="7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30</a:t>
                      </a:r>
                      <a:r>
                        <a:rPr lang="ja-JP" altLang="en-US" sz="700" u="none" strike="noStrike" dirty="0">
                          <a:effectLst/>
                          <a:latin typeface="Meiryo UI" panose="020B0604030504040204" pitchFamily="50" charset="-128"/>
                          <a:ea typeface="Meiryo UI" panose="020B0604030504040204" pitchFamily="50" charset="-128"/>
                          <a:cs typeface="Meiryo UI" panose="020B0604030504040204" pitchFamily="50" charset="-128"/>
                        </a:rPr>
                        <a:t>万</a:t>
                      </a:r>
                      <a:r>
                        <a:rPr lang="ja-JP" altLang="en-US" sz="7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円以下の罰金</a:t>
                      </a:r>
                      <a:r>
                        <a:rPr lang="ja-JP" altLang="en-US" sz="700" u="none" strike="noStrike" dirty="0">
                          <a:effectLst/>
                          <a:latin typeface="Meiryo UI" panose="020B0604030504040204" pitchFamily="50" charset="-128"/>
                          <a:ea typeface="Meiryo UI" panose="020B0604030504040204" pitchFamily="50" charset="-128"/>
                          <a:cs typeface="Meiryo UI" panose="020B0604030504040204" pitchFamily="50" charset="-128"/>
                        </a:rPr>
                        <a:t/>
                      </a:r>
                      <a:br>
                        <a:rPr lang="ja-JP" altLang="en-US" sz="700" u="none" strike="noStrike" dirty="0">
                          <a:effectLst/>
                          <a:latin typeface="Meiryo UI" panose="020B0604030504040204" pitchFamily="50" charset="-128"/>
                          <a:ea typeface="Meiryo UI" panose="020B0604030504040204" pitchFamily="50" charset="-128"/>
                          <a:cs typeface="Meiryo UI" panose="020B0604030504040204" pitchFamily="50" charset="-128"/>
                        </a:rPr>
                      </a:br>
                      <a:r>
                        <a:rPr lang="ja-JP" altLang="en-US" sz="7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　　・強要罪</a:t>
                      </a:r>
                      <a:r>
                        <a:rPr lang="en-US" altLang="ja-JP" sz="7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7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未遂</a:t>
                      </a:r>
                      <a:r>
                        <a:rPr lang="en-US" altLang="ja-JP" sz="7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7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700" u="none" strike="noStrike" dirty="0">
                          <a:effectLst/>
                          <a:latin typeface="Meiryo UI" panose="020B0604030504040204" pitchFamily="50" charset="-128"/>
                          <a:ea typeface="Meiryo UI" panose="020B0604030504040204" pitchFamily="50" charset="-128"/>
                          <a:cs typeface="Meiryo UI" panose="020B0604030504040204" pitchFamily="50" charset="-128"/>
                        </a:rPr>
                        <a:t>3</a:t>
                      </a:r>
                      <a:r>
                        <a:rPr lang="ja-JP" altLang="en-US" sz="700" u="none" strike="noStrike" dirty="0">
                          <a:effectLst/>
                          <a:latin typeface="Meiryo UI" panose="020B0604030504040204" pitchFamily="50" charset="-128"/>
                          <a:ea typeface="Meiryo UI" panose="020B0604030504040204" pitchFamily="50" charset="-128"/>
                          <a:cs typeface="Meiryo UI" panose="020B0604030504040204" pitchFamily="50" charset="-128"/>
                        </a:rPr>
                        <a:t>年</a:t>
                      </a:r>
                      <a:r>
                        <a:rPr lang="ja-JP" altLang="en-US" sz="7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以下の懲役</a:t>
                      </a:r>
                      <a:endParaRPr lang="en-US" altLang="ja-JP" sz="700" u="none" strike="noStrike"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l" fontAlgn="ctr"/>
                      <a:r>
                        <a:rPr lang="en-US" altLang="ja-JP" sz="8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8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なお、要求の程度が強ければ、児童ポルノ製造行為の</a:t>
                      </a:r>
                      <a:endParaRPr lang="en-US" altLang="ja-JP" sz="800" u="none" strike="noStrike"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l" fontAlgn="ctr"/>
                      <a:r>
                        <a:rPr lang="ja-JP" altLang="en-US" sz="8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　 共犯</a:t>
                      </a:r>
                      <a:r>
                        <a:rPr lang="en-US" altLang="ja-JP" sz="8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8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教唆</a:t>
                      </a:r>
                      <a:r>
                        <a:rPr lang="en-US" altLang="ja-JP" sz="8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8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となりうる。</a:t>
                      </a:r>
                      <a:endParaRPr lang="ja-JP" altLang="en-US" sz="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729" marR="7729" marT="7633" marB="0" anchor="ctr">
                    <a:solidFill>
                      <a:schemeClr val="accent6">
                        <a:lumMod val="40000"/>
                        <a:lumOff val="60000"/>
                      </a:schemeClr>
                    </a:solidFill>
                  </a:tcPr>
                </a:tc>
              </a:tr>
              <a:tr h="760544">
                <a:tc vMerge="1">
                  <a:txBody>
                    <a:bodyPr/>
                    <a:lstStyle/>
                    <a:p>
                      <a:endParaRPr kumimoji="1" lang="ja-JP" altLang="en-US"/>
                    </a:p>
                  </a:txBody>
                  <a:tcPr/>
                </a:tc>
                <a:tc>
                  <a:txBody>
                    <a:bodyPr/>
                    <a:lstStyle/>
                    <a:p>
                      <a:pPr algn="l" fontAlgn="ctr"/>
                      <a:r>
                        <a:rPr lang="ja-JP" altLang="en-US" sz="8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○青少年に対して、当該青少年に係る児童ポルノの提供を</a:t>
                      </a:r>
                      <a:endParaRPr lang="en-US" altLang="ja-JP" sz="800" u="none" strike="noStrike"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l" fontAlgn="ctr"/>
                      <a:r>
                        <a:rPr lang="en-US" altLang="ja-JP" sz="8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8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次の方法により、求める行為を禁止</a:t>
                      </a:r>
                      <a:br>
                        <a:rPr lang="ja-JP" altLang="en-US" sz="8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br>
                      <a:r>
                        <a:rPr lang="ja-JP" altLang="en-US" sz="8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　ア　拒まれたにもかかわらず、求めること</a:t>
                      </a:r>
                      <a:br>
                        <a:rPr lang="ja-JP" altLang="en-US" sz="8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br>
                      <a:r>
                        <a:rPr lang="ja-JP" altLang="en-US" sz="8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　イ　威迫し、欺き、若しくは困惑させ、又は対償を供与し、</a:t>
                      </a:r>
                      <a:endParaRPr lang="en-US" altLang="ja-JP" sz="800" u="none" strike="noStrike"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l" fontAlgn="ctr"/>
                      <a:r>
                        <a:rPr lang="en-US" altLang="ja-JP" sz="8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8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若しくはその供与の約束をする方法により、求めること</a:t>
                      </a:r>
                    </a:p>
                    <a:p>
                      <a:pPr algn="l" fontAlgn="ctr"/>
                      <a:r>
                        <a:rPr lang="ja-JP" altLang="en-US" sz="8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○上記禁止行為に違反した場合は、</a:t>
                      </a:r>
                      <a:r>
                        <a:rPr lang="en-US" altLang="ja-JP" sz="8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30</a:t>
                      </a:r>
                      <a:r>
                        <a:rPr lang="ja-JP" altLang="en-US" sz="8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万円以下の罰金</a:t>
                      </a:r>
                      <a:endParaRPr lang="ja-JP" altLang="en-US" sz="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729" marR="7729" marT="7633" marB="0" anchor="ctr">
                    <a:lnT w="3175" cap="flat" cmpd="sng" algn="ctr">
                      <a:solidFill>
                        <a:srgbClr val="0070C0"/>
                      </a:solidFill>
                      <a:prstDash val="solid"/>
                      <a:round/>
                      <a:headEnd type="none" w="med" len="med"/>
                      <a:tailEnd type="none" w="med" len="med"/>
                    </a:lnT>
                    <a:solidFill>
                      <a:schemeClr val="accent6">
                        <a:lumMod val="40000"/>
                        <a:lumOff val="60000"/>
                      </a:schemeClr>
                    </a:solidFill>
                  </a:tcPr>
                </a:tc>
                <a:tc>
                  <a:txBody>
                    <a:bodyPr/>
                    <a:lstStyle/>
                    <a:p>
                      <a:pPr algn="l" fontAlgn="ctr"/>
                      <a:r>
                        <a:rPr lang="ja-JP" altLang="en-US" sz="800" u="none" strike="noStrike" baseline="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8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次の方法により、青少年に対して当該青少年に係る児童ポ</a:t>
                      </a:r>
                      <a:endParaRPr lang="en-US" altLang="ja-JP" sz="800" u="none" strike="noStrike"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l" fontAlgn="ctr"/>
                      <a:r>
                        <a:rPr lang="en-US" altLang="ja-JP" sz="8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8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ルノの提供を求めた場合は、</a:t>
                      </a:r>
                      <a:r>
                        <a:rPr lang="en-US" altLang="ja-JP" sz="8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30</a:t>
                      </a:r>
                      <a:r>
                        <a:rPr lang="ja-JP" altLang="en-US" sz="8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万円以下の罰金又は科料</a:t>
                      </a:r>
                      <a:br>
                        <a:rPr lang="ja-JP" altLang="en-US" sz="8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br>
                      <a:r>
                        <a:rPr lang="ja-JP" altLang="en-US" sz="8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　ア　青少年を欺き、威迫し又は困惑させる方法</a:t>
                      </a:r>
                      <a:br>
                        <a:rPr lang="ja-JP" altLang="en-US" sz="8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br>
                      <a:r>
                        <a:rPr lang="ja-JP" altLang="en-US" sz="8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　イ　青少年に対し、財産上の利益を供与し、又はその供与</a:t>
                      </a:r>
                      <a:endParaRPr lang="en-US" altLang="ja-JP" sz="800" u="none" strike="noStrike"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l" fontAlgn="ctr"/>
                      <a:r>
                        <a:rPr lang="en-US" altLang="ja-JP" sz="8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8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の申込み若しくは約束をする方法</a:t>
                      </a:r>
                      <a:endParaRPr lang="ja-JP" altLang="en-US" sz="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729" marR="7729" marT="7633" marB="0" anchor="ctr">
                    <a:lnT w="3175" cap="flat" cmpd="sng" algn="ctr">
                      <a:solidFill>
                        <a:srgbClr val="0070C0"/>
                      </a:solidFill>
                      <a:prstDash val="solid"/>
                      <a:round/>
                      <a:headEnd type="none" w="med" len="med"/>
                      <a:tailEnd type="none" w="med" len="med"/>
                    </a:lnT>
                    <a:solidFill>
                      <a:schemeClr val="accent6">
                        <a:lumMod val="40000"/>
                        <a:lumOff val="60000"/>
                      </a:schemeClr>
                    </a:solidFill>
                  </a:tcPr>
                </a:tc>
                <a:tc vMerge="1">
                  <a:txBody>
                    <a:bodyPr/>
                    <a:lstStyle/>
                    <a:p>
                      <a:endParaRPr kumimoji="1" lang="ja-JP" altLang="en-US"/>
                    </a:p>
                  </a:txBody>
                  <a:tcPr/>
                </a:tc>
              </a:tr>
              <a:tr h="272869">
                <a:tc>
                  <a:txBody>
                    <a:bodyPr/>
                    <a:lstStyle/>
                    <a:p>
                      <a:pPr algn="l" fontAlgn="ctr"/>
                      <a:r>
                        <a:rPr lang="ja-JP" altLang="en-US" sz="8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②児童</a:t>
                      </a:r>
                      <a:r>
                        <a:rPr lang="ja-JP" altLang="en-US" sz="800" u="none" strike="noStrike" dirty="0">
                          <a:effectLst/>
                          <a:latin typeface="Meiryo UI" panose="020B0604030504040204" pitchFamily="50" charset="-128"/>
                          <a:ea typeface="Meiryo UI" panose="020B0604030504040204" pitchFamily="50" charset="-128"/>
                          <a:cs typeface="Meiryo UI" panose="020B0604030504040204" pitchFamily="50" charset="-128"/>
                        </a:rPr>
                        <a:t>ポルノを</a:t>
                      </a:r>
                      <a:r>
                        <a:rPr lang="ja-JP" altLang="en-US" sz="800" b="1" u="none" strike="noStrike" dirty="0">
                          <a:effectLst/>
                          <a:latin typeface="Meiryo UI" panose="020B0604030504040204" pitchFamily="50" charset="-128"/>
                          <a:ea typeface="Meiryo UI" panose="020B0604030504040204" pitchFamily="50" charset="-128"/>
                          <a:cs typeface="Meiryo UI" panose="020B0604030504040204" pitchFamily="50" charset="-128"/>
                        </a:rPr>
                        <a:t>製造</a:t>
                      </a:r>
                      <a:r>
                        <a:rPr lang="ja-JP" altLang="en-US" sz="800" u="none" strike="noStrike" dirty="0">
                          <a:effectLst/>
                          <a:latin typeface="Meiryo UI" panose="020B0604030504040204" pitchFamily="50" charset="-128"/>
                          <a:ea typeface="Meiryo UI" panose="020B0604030504040204" pitchFamily="50" charset="-128"/>
                          <a:cs typeface="Meiryo UI" panose="020B0604030504040204" pitchFamily="50" charset="-128"/>
                        </a:rPr>
                        <a:t>した者</a:t>
                      </a:r>
                      <a:br>
                        <a:rPr lang="ja-JP" altLang="en-US" sz="800" u="none" strike="noStrike" dirty="0">
                          <a:effectLst/>
                          <a:latin typeface="Meiryo UI" panose="020B0604030504040204" pitchFamily="50" charset="-128"/>
                          <a:ea typeface="Meiryo UI" panose="020B0604030504040204" pitchFamily="50" charset="-128"/>
                          <a:cs typeface="Meiryo UI" panose="020B0604030504040204" pitchFamily="50" charset="-128"/>
                        </a:rPr>
                      </a:br>
                      <a:r>
                        <a:rPr lang="ja-JP" altLang="en-US" sz="8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7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700" u="none" strike="noStrike" dirty="0">
                          <a:effectLst/>
                          <a:latin typeface="Meiryo UI" panose="020B0604030504040204" pitchFamily="50" charset="-128"/>
                          <a:ea typeface="Meiryo UI" panose="020B0604030504040204" pitchFamily="50" charset="-128"/>
                          <a:cs typeface="Meiryo UI" panose="020B0604030504040204" pitchFamily="50" charset="-128"/>
                        </a:rPr>
                        <a:t>例</a:t>
                      </a:r>
                      <a:r>
                        <a:rPr lang="en-US" altLang="ja-JP" sz="700" u="none" strike="noStrike" dirty="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7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児童に自分の裸を撮影させる（第</a:t>
                      </a:r>
                      <a:r>
                        <a:rPr lang="en-US" altLang="ja-JP" sz="7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4</a:t>
                      </a:r>
                      <a:r>
                        <a:rPr lang="ja-JP" altLang="en-US" sz="7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項）</a:t>
                      </a:r>
                      <a:endParaRPr lang="en-US" altLang="ja-JP" sz="700" u="none" strike="noStrike"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l" fontAlgn="ctr"/>
                      <a:r>
                        <a:rPr lang="ja-JP" altLang="en-US" sz="7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児童が自分の裸を撮影する（第３項）</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729" marR="7729" marT="7633" marB="0" anchor="ctr">
                    <a:noFill/>
                  </a:tcPr>
                </a:tc>
                <a:tc rowSpan="4" gridSpan="2">
                  <a:txBody>
                    <a:bodyPr/>
                    <a:lstStyle/>
                    <a:p>
                      <a:pPr marL="0" marR="0" indent="0" algn="ctr" defTabSz="943204" rtl="0" eaLnBrk="1" fontAlgn="ctr" latinLnBrk="0" hangingPunct="1">
                        <a:lnSpc>
                          <a:spcPct val="100000"/>
                        </a:lnSpc>
                        <a:spcBef>
                          <a:spcPts val="0"/>
                        </a:spcBef>
                        <a:spcAft>
                          <a:spcPts val="0"/>
                        </a:spcAft>
                        <a:buClrTx/>
                        <a:buSzTx/>
                        <a:buFontTx/>
                        <a:buNone/>
                        <a:tabLst/>
                        <a:defRPr/>
                      </a:pPr>
                      <a:r>
                        <a:rPr lang="en-US" altLang="ja-JP" sz="8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a:t>
                      </a:r>
                      <a:r>
                        <a:rPr lang="ja-JP" altLang="en-US" sz="8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児童が画像を送ってしまったら、送らせた者は児童ポルノ禁止法（製造罪）違反となる。</a:t>
                      </a:r>
                      <a:endParaRPr lang="ja-JP" altLang="en-US" sz="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729" marR="7729" marT="7633" marB="0" anchor="b">
                    <a:noFill/>
                  </a:tcPr>
                </a:tc>
                <a:tc rowSpan="4" hMerge="1">
                  <a:txBody>
                    <a:bodyPr/>
                    <a:lstStyle/>
                    <a:p>
                      <a:pPr algn="ctr" fontAlgn="ctr"/>
                      <a:endParaRPr lang="ja-JP" altLang="en-US" sz="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729" marR="7729" marT="7633" marB="0" anchor="ctr">
                    <a:noFill/>
                  </a:tcPr>
                </a:tc>
                <a:tc>
                  <a:txBody>
                    <a:bodyPr/>
                    <a:lstStyle/>
                    <a:p>
                      <a:pPr algn="l" fontAlgn="ctr"/>
                      <a:r>
                        <a:rPr lang="ja-JP" altLang="en-US" sz="800" u="none" strike="noStrike" dirty="0">
                          <a:effectLst/>
                          <a:latin typeface="Meiryo UI" panose="020B0604030504040204" pitchFamily="50" charset="-128"/>
                          <a:ea typeface="Meiryo UI" panose="020B0604030504040204" pitchFamily="50" charset="-128"/>
                          <a:cs typeface="Meiryo UI" panose="020B0604030504040204" pitchFamily="50" charset="-128"/>
                        </a:rPr>
                        <a:t>３年</a:t>
                      </a:r>
                      <a:r>
                        <a:rPr lang="ja-JP" altLang="en-US" sz="8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以下の懲役又は</a:t>
                      </a:r>
                      <a:r>
                        <a:rPr lang="en-US" altLang="ja-JP" sz="8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300</a:t>
                      </a:r>
                      <a:r>
                        <a:rPr lang="ja-JP" altLang="en-US" sz="800" u="none" strike="noStrike" dirty="0">
                          <a:effectLst/>
                          <a:latin typeface="Meiryo UI" panose="020B0604030504040204" pitchFamily="50" charset="-128"/>
                          <a:ea typeface="Meiryo UI" panose="020B0604030504040204" pitchFamily="50" charset="-128"/>
                          <a:cs typeface="Meiryo UI" panose="020B0604030504040204" pitchFamily="50" charset="-128"/>
                        </a:rPr>
                        <a:t>万円以下の</a:t>
                      </a:r>
                      <a:r>
                        <a:rPr lang="ja-JP" altLang="en-US" sz="8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罰金</a:t>
                      </a:r>
                      <a:r>
                        <a:rPr lang="en-US" altLang="ja-JP" sz="700" u="none" strike="noStrike" spc="-100" baseline="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700" u="none" strike="noStrike" spc="-100" baseline="0" dirty="0" smtClean="0">
                          <a:effectLst/>
                          <a:latin typeface="Meiryo UI" panose="020B0604030504040204" pitchFamily="50" charset="-128"/>
                          <a:ea typeface="Meiryo UI" panose="020B0604030504040204" pitchFamily="50" charset="-128"/>
                          <a:cs typeface="Meiryo UI" panose="020B0604030504040204" pitchFamily="50" charset="-128"/>
                        </a:rPr>
                        <a:t>第７条第３･</a:t>
                      </a:r>
                      <a:r>
                        <a:rPr lang="en-US" altLang="ja-JP" sz="700" u="none" strike="noStrike" spc="-100" baseline="0" dirty="0" smtClean="0">
                          <a:effectLst/>
                          <a:latin typeface="Meiryo UI" panose="020B0604030504040204" pitchFamily="50" charset="-128"/>
                          <a:ea typeface="Meiryo UI" panose="020B0604030504040204" pitchFamily="50" charset="-128"/>
                          <a:cs typeface="Meiryo UI" panose="020B0604030504040204" pitchFamily="50" charset="-128"/>
                        </a:rPr>
                        <a:t>4</a:t>
                      </a:r>
                      <a:r>
                        <a:rPr lang="ja-JP" altLang="en-US" sz="700" u="none" strike="noStrike" spc="-100" baseline="0" dirty="0" smtClean="0">
                          <a:effectLst/>
                          <a:latin typeface="Meiryo UI" panose="020B0604030504040204" pitchFamily="50" charset="-128"/>
                          <a:ea typeface="Meiryo UI" panose="020B0604030504040204" pitchFamily="50" charset="-128"/>
                          <a:cs typeface="Meiryo UI" panose="020B0604030504040204" pitchFamily="50" charset="-128"/>
                        </a:rPr>
                        <a:t>項</a:t>
                      </a:r>
                      <a:r>
                        <a:rPr lang="en-US" altLang="ja-JP" sz="700" u="none" strike="noStrike" spc="-100" baseline="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800" u="none" strike="noStrike" spc="-100" baseline="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l" fontAlgn="ctr"/>
                      <a:r>
                        <a:rPr lang="en-US" altLang="ja-JP" sz="8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8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ただし、児童保護の観点から、運用上、児童は被害者と</a:t>
                      </a:r>
                      <a:endParaRPr lang="en-US" altLang="ja-JP" sz="800" u="none" strike="noStrike"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l" fontAlgn="ctr"/>
                      <a:r>
                        <a:rPr lang="ja-JP" altLang="en-US" sz="8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　 みなされるため、処罰されない。</a:t>
                      </a:r>
                      <a:r>
                        <a:rPr lang="en-US" altLang="ja-JP" sz="8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8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以下同じ</a:t>
                      </a:r>
                      <a:r>
                        <a:rPr lang="en-US" altLang="ja-JP" sz="8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ja-JP" altLang="en-US" sz="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729" marR="7729" marT="7633" marB="0" anchor="ctr">
                    <a:noFill/>
                  </a:tcPr>
                </a:tc>
              </a:tr>
              <a:tr h="272869">
                <a:tc>
                  <a:txBody>
                    <a:bodyPr/>
                    <a:lstStyle/>
                    <a:p>
                      <a:pPr algn="l" fontAlgn="ctr"/>
                      <a:r>
                        <a:rPr lang="ja-JP" altLang="en-US" sz="8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③児童</a:t>
                      </a:r>
                      <a:r>
                        <a:rPr lang="ja-JP" altLang="en-US" sz="800" u="none" strike="noStrike" dirty="0">
                          <a:effectLst/>
                          <a:latin typeface="Meiryo UI" panose="020B0604030504040204" pitchFamily="50" charset="-128"/>
                          <a:ea typeface="Meiryo UI" panose="020B0604030504040204" pitchFamily="50" charset="-128"/>
                          <a:cs typeface="Meiryo UI" panose="020B0604030504040204" pitchFamily="50" charset="-128"/>
                        </a:rPr>
                        <a:t>ポルノを</a:t>
                      </a:r>
                      <a:r>
                        <a:rPr lang="ja-JP" altLang="en-US" sz="800" b="1" u="none" strike="noStrike" dirty="0">
                          <a:effectLst/>
                          <a:latin typeface="Meiryo UI" panose="020B0604030504040204" pitchFamily="50" charset="-128"/>
                          <a:ea typeface="Meiryo UI" panose="020B0604030504040204" pitchFamily="50" charset="-128"/>
                          <a:cs typeface="Meiryo UI" panose="020B0604030504040204" pitchFamily="50" charset="-128"/>
                        </a:rPr>
                        <a:t>提供</a:t>
                      </a:r>
                      <a:r>
                        <a:rPr lang="ja-JP" altLang="en-US" sz="800" u="none" strike="noStrike" dirty="0">
                          <a:effectLst/>
                          <a:latin typeface="Meiryo UI" panose="020B0604030504040204" pitchFamily="50" charset="-128"/>
                          <a:ea typeface="Meiryo UI" panose="020B0604030504040204" pitchFamily="50" charset="-128"/>
                          <a:cs typeface="Meiryo UI" panose="020B0604030504040204" pitchFamily="50" charset="-128"/>
                        </a:rPr>
                        <a:t>した者</a:t>
                      </a:r>
                      <a:br>
                        <a:rPr lang="ja-JP" altLang="en-US" sz="800" u="none" strike="noStrike" dirty="0">
                          <a:effectLst/>
                          <a:latin typeface="Meiryo UI" panose="020B0604030504040204" pitchFamily="50" charset="-128"/>
                          <a:ea typeface="Meiryo UI" panose="020B0604030504040204" pitchFamily="50" charset="-128"/>
                          <a:cs typeface="Meiryo UI" panose="020B0604030504040204" pitchFamily="50" charset="-128"/>
                        </a:rPr>
                      </a:br>
                      <a:r>
                        <a:rPr lang="ja-JP" altLang="en-US" sz="8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7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700" u="none" strike="noStrike" dirty="0">
                          <a:effectLst/>
                          <a:latin typeface="Meiryo UI" panose="020B0604030504040204" pitchFamily="50" charset="-128"/>
                          <a:ea typeface="Meiryo UI" panose="020B0604030504040204" pitchFamily="50" charset="-128"/>
                          <a:cs typeface="Meiryo UI" panose="020B0604030504040204" pitchFamily="50" charset="-128"/>
                        </a:rPr>
                        <a:t>例</a:t>
                      </a:r>
                      <a:r>
                        <a:rPr lang="en-US" altLang="ja-JP" sz="700" u="none" strike="noStrike" dirty="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7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児童が自分</a:t>
                      </a:r>
                      <a:r>
                        <a:rPr lang="ja-JP" altLang="en-US" sz="700" u="none" strike="noStrike" dirty="0">
                          <a:effectLst/>
                          <a:latin typeface="Meiryo UI" panose="020B0604030504040204" pitchFamily="50" charset="-128"/>
                          <a:ea typeface="Meiryo UI" panose="020B0604030504040204" pitchFamily="50" charset="-128"/>
                          <a:cs typeface="Meiryo UI" panose="020B0604030504040204" pitchFamily="50" charset="-128"/>
                        </a:rPr>
                        <a:t>の裸を第三者に</a:t>
                      </a:r>
                      <a:r>
                        <a:rPr lang="ja-JP" altLang="en-US" sz="7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送信する</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729" marR="7729" marT="7633" marB="0" anchor="ctr">
                    <a:noFill/>
                  </a:tcPr>
                </a:tc>
                <a:tc gridSpan="2" vMerge="1">
                  <a:txBody>
                    <a:bodyPr/>
                    <a:lstStyle/>
                    <a:p>
                      <a:pPr algn="ctr" fontAlgn="ctr"/>
                      <a:endParaRPr lang="ja-JP" altLang="en-US" sz="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729" marR="7729" marT="7633" marB="0" anchor="ctr">
                    <a:noFill/>
                  </a:tcPr>
                </a:tc>
                <a:tc hMerge="1" vMerge="1">
                  <a:txBody>
                    <a:bodyPr/>
                    <a:lstStyle/>
                    <a:p>
                      <a:pPr algn="ctr" fontAlgn="ctr"/>
                      <a:endParaRPr lang="ja-JP" altLang="en-US" sz="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729" marR="7729" marT="7633" marB="0" anchor="ctr">
                    <a:noFill/>
                  </a:tcPr>
                </a:tc>
                <a:tc>
                  <a:txBody>
                    <a:bodyPr/>
                    <a:lstStyle/>
                    <a:p>
                      <a:pPr marL="0" marR="0" indent="0" algn="l" defTabSz="943204" rtl="0" eaLnBrk="1" fontAlgn="ctr" latinLnBrk="0" hangingPunct="1">
                        <a:lnSpc>
                          <a:spcPct val="100000"/>
                        </a:lnSpc>
                        <a:spcBef>
                          <a:spcPts val="0"/>
                        </a:spcBef>
                        <a:spcAft>
                          <a:spcPts val="0"/>
                        </a:spcAft>
                        <a:buClrTx/>
                        <a:buSzTx/>
                        <a:buFontTx/>
                        <a:buNone/>
                        <a:tabLst/>
                        <a:defRPr/>
                      </a:pPr>
                      <a:r>
                        <a:rPr lang="ja-JP" altLang="en-US" sz="800" u="none" strike="noStrike" dirty="0">
                          <a:effectLst/>
                          <a:latin typeface="Meiryo UI" panose="020B0604030504040204" pitchFamily="50" charset="-128"/>
                          <a:ea typeface="Meiryo UI" panose="020B0604030504040204" pitchFamily="50" charset="-128"/>
                          <a:cs typeface="Meiryo UI" panose="020B0604030504040204" pitchFamily="50" charset="-128"/>
                        </a:rPr>
                        <a:t>３年</a:t>
                      </a:r>
                      <a:r>
                        <a:rPr lang="ja-JP" altLang="en-US" sz="8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以下の懲役又は</a:t>
                      </a:r>
                      <a:r>
                        <a:rPr lang="en-US" altLang="ja-JP" sz="8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300</a:t>
                      </a:r>
                      <a:r>
                        <a:rPr lang="ja-JP" altLang="en-US" sz="800" u="none" strike="noStrike" dirty="0">
                          <a:effectLst/>
                          <a:latin typeface="Meiryo UI" panose="020B0604030504040204" pitchFamily="50" charset="-128"/>
                          <a:ea typeface="Meiryo UI" panose="020B0604030504040204" pitchFamily="50" charset="-128"/>
                          <a:cs typeface="Meiryo UI" panose="020B0604030504040204" pitchFamily="50" charset="-128"/>
                        </a:rPr>
                        <a:t>万円以下の</a:t>
                      </a:r>
                      <a:r>
                        <a:rPr lang="ja-JP" altLang="en-US" sz="8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罰金</a:t>
                      </a:r>
                      <a:r>
                        <a:rPr lang="en-US" altLang="ja-JP" sz="7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7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第７条第</a:t>
                      </a:r>
                      <a:r>
                        <a:rPr lang="en-US" altLang="ja-JP" sz="7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2</a:t>
                      </a:r>
                      <a:r>
                        <a:rPr lang="ja-JP" altLang="en-US" sz="7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項</a:t>
                      </a:r>
                      <a:r>
                        <a:rPr lang="en-US" altLang="ja-JP" sz="7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ja-JP" altLang="en-US" sz="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729" marR="7729" marT="7633" marB="0" anchor="ctr">
                    <a:lnB w="12700" cap="flat" cmpd="sng" algn="ctr">
                      <a:solidFill>
                        <a:schemeClr val="tx2">
                          <a:lumMod val="60000"/>
                          <a:lumOff val="40000"/>
                        </a:schemeClr>
                      </a:solidFill>
                      <a:prstDash val="solid"/>
                      <a:round/>
                      <a:headEnd type="none" w="med" len="med"/>
                      <a:tailEnd type="none" w="med" len="med"/>
                    </a:lnB>
                    <a:noFill/>
                  </a:tcPr>
                </a:tc>
              </a:tr>
              <a:tr h="381000">
                <a:tc>
                  <a:txBody>
                    <a:bodyPr/>
                    <a:lstStyle/>
                    <a:p>
                      <a:pPr algn="l" fontAlgn="ctr"/>
                      <a:r>
                        <a:rPr lang="ja-JP" altLang="en-US" sz="8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④児童</a:t>
                      </a:r>
                      <a:r>
                        <a:rPr lang="ja-JP" altLang="en-US" sz="800" u="none" strike="noStrike" dirty="0">
                          <a:effectLst/>
                          <a:latin typeface="Meiryo UI" panose="020B0604030504040204" pitchFamily="50" charset="-128"/>
                          <a:ea typeface="Meiryo UI" panose="020B0604030504040204" pitchFamily="50" charset="-128"/>
                          <a:cs typeface="Meiryo UI" panose="020B0604030504040204" pitchFamily="50" charset="-128"/>
                        </a:rPr>
                        <a:t>ポルノを自己の性的好奇心を満たす</a:t>
                      </a:r>
                      <a:r>
                        <a:rPr lang="ja-JP" altLang="en-US" sz="8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目</a:t>
                      </a:r>
                      <a:endParaRPr lang="en-US" altLang="ja-JP" sz="800" u="none" strike="noStrike"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l" fontAlgn="ctr"/>
                      <a:r>
                        <a:rPr lang="ja-JP" altLang="en-US" sz="8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　 的</a:t>
                      </a:r>
                      <a:r>
                        <a:rPr lang="ja-JP" altLang="en-US" sz="800" u="none" strike="noStrike" dirty="0">
                          <a:effectLst/>
                          <a:latin typeface="Meiryo UI" panose="020B0604030504040204" pitchFamily="50" charset="-128"/>
                          <a:ea typeface="Meiryo UI" panose="020B0604030504040204" pitchFamily="50" charset="-128"/>
                          <a:cs typeface="Meiryo UI" panose="020B0604030504040204" pitchFamily="50" charset="-128"/>
                        </a:rPr>
                        <a:t>で</a:t>
                      </a:r>
                      <a:r>
                        <a:rPr lang="ja-JP" altLang="en-US" sz="800" b="1" u="none" strike="noStrike" dirty="0">
                          <a:effectLst/>
                          <a:latin typeface="Meiryo UI" panose="020B0604030504040204" pitchFamily="50" charset="-128"/>
                          <a:ea typeface="Meiryo UI" panose="020B0604030504040204" pitchFamily="50" charset="-128"/>
                          <a:cs typeface="Meiryo UI" panose="020B0604030504040204" pitchFamily="50" charset="-128"/>
                        </a:rPr>
                        <a:t>所持</a:t>
                      </a:r>
                      <a:r>
                        <a:rPr lang="ja-JP" altLang="en-US" sz="800" u="none" strike="noStrike" dirty="0">
                          <a:effectLst/>
                          <a:latin typeface="Meiryo UI" panose="020B0604030504040204" pitchFamily="50" charset="-128"/>
                          <a:ea typeface="Meiryo UI" panose="020B0604030504040204" pitchFamily="50" charset="-128"/>
                          <a:cs typeface="Meiryo UI" panose="020B0604030504040204" pitchFamily="50" charset="-128"/>
                        </a:rPr>
                        <a:t>した</a:t>
                      </a:r>
                      <a:r>
                        <a:rPr lang="ja-JP" altLang="en-US" sz="8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者　　　</a:t>
                      </a:r>
                      <a:r>
                        <a:rPr lang="ja-JP" altLang="en-US" sz="7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　</a:t>
                      </a:r>
                      <a:endParaRPr lang="en-US" altLang="ja-JP" sz="700" u="none" strike="noStrike"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l" fontAlgn="ctr"/>
                      <a:r>
                        <a:rPr lang="en-US" altLang="ja-JP" sz="7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700" u="none" strike="noStrike" dirty="0">
                          <a:effectLst/>
                          <a:latin typeface="Meiryo UI" panose="020B0604030504040204" pitchFamily="50" charset="-128"/>
                          <a:ea typeface="Meiryo UI" panose="020B0604030504040204" pitchFamily="50" charset="-128"/>
                          <a:cs typeface="Meiryo UI" panose="020B0604030504040204" pitchFamily="50" charset="-128"/>
                        </a:rPr>
                        <a:t>例</a:t>
                      </a:r>
                      <a:r>
                        <a:rPr lang="en-US" altLang="ja-JP" sz="700" u="none" strike="noStrike" dirty="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700" u="none" strike="noStrike" dirty="0">
                          <a:effectLst/>
                          <a:latin typeface="Meiryo UI" panose="020B0604030504040204" pitchFamily="50" charset="-128"/>
                          <a:ea typeface="Meiryo UI" panose="020B0604030504040204" pitchFamily="50" charset="-128"/>
                          <a:cs typeface="Meiryo UI" panose="020B0604030504040204" pitchFamily="50" charset="-128"/>
                        </a:rPr>
                        <a:t>送られてきた裸の</a:t>
                      </a:r>
                      <a:r>
                        <a:rPr lang="ja-JP" altLang="en-US" sz="7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写真を自分のスマホ等で見る</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729" marR="7729" marT="7633" marB="0" anchor="ctr">
                    <a:noFill/>
                  </a:tcPr>
                </a:tc>
                <a:tc gridSpan="2" vMerge="1">
                  <a:txBody>
                    <a:bodyPr/>
                    <a:lstStyle/>
                    <a:p>
                      <a:pPr algn="ctr" fontAlgn="ctr"/>
                      <a:endParaRPr lang="ja-JP" altLang="en-US" sz="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729" marR="7729" marT="7633" marB="0" anchor="ctr">
                    <a:noFill/>
                  </a:tcPr>
                </a:tc>
                <a:tc hMerge="1" vMerge="1">
                  <a:txBody>
                    <a:bodyPr/>
                    <a:lstStyle/>
                    <a:p>
                      <a:pPr algn="ctr" fontAlgn="ctr"/>
                      <a:endParaRPr lang="ja-JP" altLang="en-US" sz="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729" marR="7729" marT="7633" marB="0" anchor="ctr">
                    <a:noFill/>
                  </a:tcPr>
                </a:tc>
                <a:tc>
                  <a:txBody>
                    <a:bodyPr/>
                    <a:lstStyle/>
                    <a:p>
                      <a:pPr marL="0" marR="0" indent="0" algn="l" defTabSz="943204" rtl="0" eaLnBrk="1" fontAlgn="ctr" latinLnBrk="0" hangingPunct="1">
                        <a:lnSpc>
                          <a:spcPct val="100000"/>
                        </a:lnSpc>
                        <a:spcBef>
                          <a:spcPts val="0"/>
                        </a:spcBef>
                        <a:spcAft>
                          <a:spcPts val="0"/>
                        </a:spcAft>
                        <a:buClrTx/>
                        <a:buSzTx/>
                        <a:buFontTx/>
                        <a:buNone/>
                        <a:tabLst/>
                        <a:defRPr/>
                      </a:pPr>
                      <a:r>
                        <a:rPr lang="ja-JP" altLang="en-US" sz="8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１年以下の懲役又は</a:t>
                      </a:r>
                      <a:r>
                        <a:rPr lang="en-US" altLang="ja-JP" sz="8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100</a:t>
                      </a:r>
                      <a:r>
                        <a:rPr lang="ja-JP" altLang="en-US" sz="8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万円以下の罰金</a:t>
                      </a:r>
                      <a:r>
                        <a:rPr lang="en-US" altLang="ja-JP" sz="8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8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第７条第</a:t>
                      </a:r>
                      <a:r>
                        <a:rPr lang="en-US" altLang="ja-JP" sz="8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1</a:t>
                      </a:r>
                      <a:r>
                        <a:rPr lang="ja-JP" altLang="en-US" sz="8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項</a:t>
                      </a:r>
                      <a:r>
                        <a:rPr lang="en-US" altLang="ja-JP" sz="8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43204" rtl="0" eaLnBrk="1" fontAlgn="ctr" latinLnBrk="0" hangingPunct="1">
                        <a:lnSpc>
                          <a:spcPct val="100000"/>
                        </a:lnSpc>
                        <a:spcBef>
                          <a:spcPts val="0"/>
                        </a:spcBef>
                        <a:spcAft>
                          <a:spcPts val="0"/>
                        </a:spcAft>
                        <a:buClrTx/>
                        <a:buSzTx/>
                        <a:buFontTx/>
                        <a:buNone/>
                        <a:tabLst/>
                        <a:defRPr/>
                      </a:pPr>
                      <a:endParaRPr lang="en-US" altLang="ja-JP" sz="800" u="none" strike="noStrike"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7729" marR="7729" marT="7633" marB="0" anchor="ctr">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noFill/>
                  </a:tcPr>
                </a:tc>
              </a:tr>
              <a:tr h="352891">
                <a:tc>
                  <a:txBody>
                    <a:bodyPr/>
                    <a:lstStyle/>
                    <a:p>
                      <a:pPr algn="l" fontAlgn="ctr"/>
                      <a:r>
                        <a:rPr lang="ja-JP" altLang="en-US" sz="8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⑤児童</a:t>
                      </a:r>
                      <a:r>
                        <a:rPr lang="ja-JP" altLang="en-US" sz="800" u="none" strike="noStrike" dirty="0">
                          <a:effectLst/>
                          <a:latin typeface="Meiryo UI" panose="020B0604030504040204" pitchFamily="50" charset="-128"/>
                          <a:ea typeface="Meiryo UI" panose="020B0604030504040204" pitchFamily="50" charset="-128"/>
                          <a:cs typeface="Meiryo UI" panose="020B0604030504040204" pitchFamily="50" charset="-128"/>
                        </a:rPr>
                        <a:t>ポルノを</a:t>
                      </a:r>
                      <a:r>
                        <a:rPr lang="ja-JP" altLang="en-US" sz="800" b="1" u="none" strike="noStrike" dirty="0">
                          <a:effectLst/>
                          <a:latin typeface="Meiryo UI" panose="020B0604030504040204" pitchFamily="50" charset="-128"/>
                          <a:ea typeface="Meiryo UI" panose="020B0604030504040204" pitchFamily="50" charset="-128"/>
                          <a:cs typeface="Meiryo UI" panose="020B0604030504040204" pitchFamily="50" charset="-128"/>
                        </a:rPr>
                        <a:t>不特定多数の者に提供</a:t>
                      </a:r>
                      <a:r>
                        <a:rPr lang="ja-JP" altLang="en-US" sz="800" u="none" strike="noStrike" dirty="0">
                          <a:effectLst/>
                          <a:latin typeface="Meiryo UI" panose="020B0604030504040204" pitchFamily="50" charset="-128"/>
                          <a:ea typeface="Meiryo UI" panose="020B0604030504040204" pitchFamily="50" charset="-128"/>
                          <a:cs typeface="Meiryo UI" panose="020B0604030504040204" pitchFamily="50" charset="-128"/>
                        </a:rPr>
                        <a:t>、又</a:t>
                      </a:r>
                      <a:r>
                        <a:rPr lang="ja-JP" altLang="en-US" sz="8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は</a:t>
                      </a:r>
                      <a:endParaRPr lang="en-US" altLang="ja-JP" sz="800" u="none" strike="noStrike"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l" fontAlgn="ctr"/>
                      <a:r>
                        <a:rPr lang="ja-JP" altLang="en-US" sz="8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800" b="1"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公然</a:t>
                      </a:r>
                      <a:r>
                        <a:rPr lang="ja-JP" altLang="en-US" sz="800" b="1" u="none" strike="noStrike" dirty="0">
                          <a:effectLst/>
                          <a:latin typeface="Meiryo UI" panose="020B0604030504040204" pitchFamily="50" charset="-128"/>
                          <a:ea typeface="Meiryo UI" panose="020B0604030504040204" pitchFamily="50" charset="-128"/>
                          <a:cs typeface="Meiryo UI" panose="020B0604030504040204" pitchFamily="50" charset="-128"/>
                        </a:rPr>
                        <a:t>陳列</a:t>
                      </a:r>
                      <a:r>
                        <a:rPr lang="ja-JP" altLang="en-US" sz="800" u="none" strike="noStrike" dirty="0">
                          <a:effectLst/>
                          <a:latin typeface="Meiryo UI" panose="020B0604030504040204" pitchFamily="50" charset="-128"/>
                          <a:ea typeface="Meiryo UI" panose="020B0604030504040204" pitchFamily="50" charset="-128"/>
                          <a:cs typeface="Meiryo UI" panose="020B0604030504040204" pitchFamily="50" charset="-128"/>
                        </a:rPr>
                        <a:t>した者</a:t>
                      </a:r>
                      <a:br>
                        <a:rPr lang="ja-JP" altLang="en-US" sz="800" u="none" strike="noStrike" dirty="0">
                          <a:effectLst/>
                          <a:latin typeface="Meiryo UI" panose="020B0604030504040204" pitchFamily="50" charset="-128"/>
                          <a:ea typeface="Meiryo UI" panose="020B0604030504040204" pitchFamily="50" charset="-128"/>
                          <a:cs typeface="Meiryo UI" panose="020B0604030504040204" pitchFamily="50" charset="-128"/>
                        </a:rPr>
                      </a:br>
                      <a:r>
                        <a:rPr lang="ja-JP" altLang="en-US" sz="8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7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700" u="none" strike="noStrike" dirty="0">
                          <a:effectLst/>
                          <a:latin typeface="Meiryo UI" panose="020B0604030504040204" pitchFamily="50" charset="-128"/>
                          <a:ea typeface="Meiryo UI" panose="020B0604030504040204" pitchFamily="50" charset="-128"/>
                          <a:cs typeface="Meiryo UI" panose="020B0604030504040204" pitchFamily="50" charset="-128"/>
                        </a:rPr>
                        <a:t>例</a:t>
                      </a:r>
                      <a:r>
                        <a:rPr lang="en-US" altLang="ja-JP" sz="700" u="none" strike="noStrike" dirty="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700" u="none" strike="noStrike" dirty="0">
                          <a:effectLst/>
                          <a:latin typeface="Meiryo UI" panose="020B0604030504040204" pitchFamily="50" charset="-128"/>
                          <a:ea typeface="Meiryo UI" panose="020B0604030504040204" pitchFamily="50" charset="-128"/>
                          <a:cs typeface="Meiryo UI" panose="020B0604030504040204" pitchFamily="50" charset="-128"/>
                        </a:rPr>
                        <a:t>裸の写真を他者に</a:t>
                      </a:r>
                      <a:r>
                        <a:rPr lang="ja-JP" altLang="en-US" sz="7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転送する、</a:t>
                      </a:r>
                      <a:r>
                        <a:rPr lang="ja-JP" altLang="en-US" sz="700" u="none" strike="noStrike" dirty="0">
                          <a:effectLst/>
                          <a:latin typeface="Meiryo UI" panose="020B0604030504040204" pitchFamily="50" charset="-128"/>
                          <a:ea typeface="Meiryo UI" panose="020B0604030504040204" pitchFamily="50" charset="-128"/>
                          <a:cs typeface="Meiryo UI" panose="020B0604030504040204" pitchFamily="50" charset="-128"/>
                        </a:rPr>
                        <a:t>サイトに</a:t>
                      </a:r>
                      <a:r>
                        <a:rPr lang="ja-JP" altLang="en-US" sz="7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掲載する</a:t>
                      </a:r>
                      <a:endParaRPr lang="ja-JP" altLang="en-US" sz="7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729" marR="7729" marT="7633" marB="0" anchor="ctr">
                    <a:noFill/>
                  </a:tcPr>
                </a:tc>
                <a:tc gridSpan="2" vMerge="1">
                  <a:txBody>
                    <a:bodyPr/>
                    <a:lstStyle/>
                    <a:p>
                      <a:pPr algn="ctr" fontAlgn="ctr"/>
                      <a:endParaRPr lang="ja-JP" altLang="en-US" sz="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729" marR="7729" marT="7633" marB="0" anchor="ctr">
                    <a:noFill/>
                  </a:tcPr>
                </a:tc>
                <a:tc hMerge="1" vMerge="1">
                  <a:txBody>
                    <a:bodyPr/>
                    <a:lstStyle/>
                    <a:p>
                      <a:pPr algn="ctr" fontAlgn="ctr"/>
                      <a:endParaRPr lang="ja-JP" altLang="en-US" sz="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729" marR="7729" marT="7633" marB="0" anchor="ctr">
                    <a:noFill/>
                  </a:tcPr>
                </a:tc>
                <a:tc>
                  <a:txBody>
                    <a:bodyPr/>
                    <a:lstStyle/>
                    <a:p>
                      <a:pPr marL="0" marR="0" indent="0" algn="l" defTabSz="943204" rtl="0" eaLnBrk="1" fontAlgn="ctr" latinLnBrk="0" hangingPunct="1">
                        <a:lnSpc>
                          <a:spcPct val="100000"/>
                        </a:lnSpc>
                        <a:spcBef>
                          <a:spcPts val="0"/>
                        </a:spcBef>
                        <a:spcAft>
                          <a:spcPts val="0"/>
                        </a:spcAft>
                        <a:buClrTx/>
                        <a:buSzTx/>
                        <a:buFontTx/>
                        <a:buNone/>
                        <a:tabLst/>
                        <a:defRPr/>
                      </a:pPr>
                      <a:r>
                        <a:rPr lang="ja-JP" altLang="en-US" sz="8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５年以下の懲役又は</a:t>
                      </a:r>
                      <a:r>
                        <a:rPr lang="en-US" altLang="ja-JP" sz="8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500</a:t>
                      </a:r>
                      <a:r>
                        <a:rPr lang="ja-JP" altLang="en-US" sz="8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万円以下の罰金</a:t>
                      </a:r>
                      <a:r>
                        <a:rPr lang="en-US" altLang="ja-JP" sz="8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8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第７条第</a:t>
                      </a:r>
                      <a:r>
                        <a:rPr lang="en-US" altLang="ja-JP" sz="8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6</a:t>
                      </a:r>
                      <a:r>
                        <a:rPr lang="ja-JP" altLang="en-US" sz="8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項</a:t>
                      </a:r>
                      <a:r>
                        <a:rPr lang="en-US" altLang="ja-JP" sz="8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43204" rtl="0" eaLnBrk="1" fontAlgn="ctr" latinLnBrk="0" hangingPunct="1">
                        <a:lnSpc>
                          <a:spcPct val="100000"/>
                        </a:lnSpc>
                        <a:spcBef>
                          <a:spcPts val="0"/>
                        </a:spcBef>
                        <a:spcAft>
                          <a:spcPts val="0"/>
                        </a:spcAft>
                        <a:buClrTx/>
                        <a:buSzTx/>
                        <a:buFontTx/>
                        <a:buNone/>
                        <a:tabLst/>
                        <a:defRPr/>
                      </a:pPr>
                      <a:endParaRPr lang="en-US" altLang="ja-JP" sz="800" u="none" strike="noStrike"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7729" marR="7729" marT="7633" marB="0" anchor="ctr">
                    <a:lnT w="12700" cap="flat" cmpd="sng" algn="ctr">
                      <a:solidFill>
                        <a:schemeClr val="tx2">
                          <a:lumMod val="60000"/>
                          <a:lumOff val="40000"/>
                        </a:schemeClr>
                      </a:solidFill>
                      <a:prstDash val="solid"/>
                      <a:round/>
                      <a:headEnd type="none" w="med" len="med"/>
                      <a:tailEnd type="none" w="med" len="med"/>
                    </a:lnT>
                    <a:noFill/>
                  </a:tcPr>
                </a:tc>
              </a:tr>
              <a:tr h="179465">
                <a:tc>
                  <a:txBody>
                    <a:bodyPr/>
                    <a:lstStyle/>
                    <a:p>
                      <a:pPr algn="l" fontAlgn="ctr"/>
                      <a:r>
                        <a:rPr lang="ja-JP" altLang="en-US" sz="8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⑥その他</a:t>
                      </a:r>
                      <a:endParaRPr lang="ja-JP" altLang="en-US" sz="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729" marR="7729" marT="7633" marB="0" anchor="ctr">
                    <a:noFill/>
                  </a:tcPr>
                </a:tc>
                <a:tc>
                  <a:txBody>
                    <a:bodyPr/>
                    <a:lstStyle/>
                    <a:p>
                      <a:pPr algn="ctr" fontAlgn="ctr"/>
                      <a:r>
                        <a:rPr lang="ja-JP" altLang="en-US" sz="1000" b="0" i="0" u="none" strike="noStrike" dirty="0" err="1"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ー</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729" marR="7729" marT="7633" marB="0" anchor="ctr">
                    <a:noFill/>
                  </a:tcPr>
                </a:tc>
                <a:tc>
                  <a:txBody>
                    <a:bodyPr/>
                    <a:lstStyle/>
                    <a:p>
                      <a:pPr algn="ctr" fontAlgn="ctr"/>
                      <a:r>
                        <a:rPr lang="ja-JP" altLang="en-US" sz="1000" b="0" i="0" u="none" strike="noStrike" dirty="0" err="1"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ー</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729" marR="7729" marT="7633" marB="0" anchor="ctr"/>
                </a:tc>
                <a:tc>
                  <a:txBody>
                    <a:bodyPr/>
                    <a:lstStyle/>
                    <a:p>
                      <a:pPr marL="0" marR="0" indent="0" algn="l" defTabSz="943204" rtl="0" eaLnBrk="1" fontAlgn="b" latinLnBrk="0" hangingPunct="1">
                        <a:lnSpc>
                          <a:spcPct val="100000"/>
                        </a:lnSpc>
                        <a:spcBef>
                          <a:spcPts val="0"/>
                        </a:spcBef>
                        <a:spcAft>
                          <a:spcPts val="0"/>
                        </a:spcAft>
                        <a:buClrTx/>
                        <a:buSzTx/>
                        <a:buFontTx/>
                        <a:buNone/>
                        <a:tabLst/>
                        <a:defRPr/>
                      </a:pPr>
                      <a:r>
                        <a:rPr lang="ja-JP" altLang="en-US" sz="800" u="none" strike="noStrike" spc="-90" baseline="0" dirty="0">
                          <a:effectLst/>
                          <a:latin typeface="Meiryo UI" panose="020B0604030504040204" pitchFamily="50" charset="-128"/>
                          <a:ea typeface="Meiryo UI" panose="020B0604030504040204" pitchFamily="50" charset="-128"/>
                          <a:cs typeface="Meiryo UI" panose="020B0604030504040204" pitchFamily="50" charset="-128"/>
                        </a:rPr>
                        <a:t>インターネットの利用に係る事業者の</a:t>
                      </a:r>
                      <a:r>
                        <a:rPr lang="ja-JP" altLang="en-US" sz="800" u="none" strike="noStrike" spc="-90" baseline="0" dirty="0" smtClean="0">
                          <a:effectLst/>
                          <a:latin typeface="Meiryo UI" panose="020B0604030504040204" pitchFamily="50" charset="-128"/>
                          <a:ea typeface="Meiryo UI" panose="020B0604030504040204" pitchFamily="50" charset="-128"/>
                          <a:cs typeface="Meiryo UI" panose="020B0604030504040204" pitchFamily="50" charset="-128"/>
                        </a:rPr>
                        <a:t>努力義務を規定</a:t>
                      </a:r>
                      <a:r>
                        <a:rPr lang="en-US" altLang="ja-JP" sz="800" u="none" strike="noStrike" spc="-90" baseline="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800" u="none" strike="noStrike" spc="-90" baseline="0" dirty="0" smtClean="0">
                          <a:effectLst/>
                          <a:latin typeface="Meiryo UI" panose="020B0604030504040204" pitchFamily="50" charset="-128"/>
                          <a:ea typeface="Meiryo UI" panose="020B0604030504040204" pitchFamily="50" charset="-128"/>
                          <a:cs typeface="Meiryo UI" panose="020B0604030504040204" pitchFamily="50" charset="-128"/>
                        </a:rPr>
                        <a:t>児童ポルノの送信を防止する技術的な対策</a:t>
                      </a:r>
                      <a:r>
                        <a:rPr lang="en-US" altLang="ja-JP" sz="800" u="none" strike="noStrike" spc="-90" baseline="0" dirty="0" smtClean="0">
                          <a:effectLst/>
                          <a:latin typeface="Meiryo UI" panose="020B0604030504040204" pitchFamily="50" charset="-128"/>
                          <a:ea typeface="Meiryo UI" panose="020B0604030504040204" pitchFamily="50" charset="-128"/>
                          <a:cs typeface="Meiryo UI" panose="020B0604030504040204" pitchFamily="50" charset="-128"/>
                        </a:rPr>
                        <a:t>) </a:t>
                      </a:r>
                      <a:endParaRPr lang="ja-JP" altLang="en-US" sz="800" b="0" i="0" u="none" strike="noStrike" spc="-90" baseline="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729" marR="7729" marT="7633" marB="0" anchor="ctr">
                    <a:noFill/>
                  </a:tcPr>
                </a:tc>
              </a:tr>
            </a:tbl>
          </a:graphicData>
        </a:graphic>
      </p:graphicFrame>
      <p:sp>
        <p:nvSpPr>
          <p:cNvPr id="13" name="角丸四角形 12"/>
          <p:cNvSpPr/>
          <p:nvPr/>
        </p:nvSpPr>
        <p:spPr>
          <a:xfrm>
            <a:off x="16116" y="5598503"/>
            <a:ext cx="3600000" cy="190800"/>
          </a:xfrm>
          <a:prstGeom prst="roundRect">
            <a:avLst>
              <a:gd name="adj" fmla="val 30218"/>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94320" tIns="47160" rIns="94320" bIns="47160" rtlCol="0" anchor="ctr"/>
          <a:lstStyle/>
          <a:p>
            <a:r>
              <a:rPr lang="ja-JP" altLang="en-US" sz="1000" b="1" dirty="0">
                <a:latin typeface="Meiryo UI" panose="020B0604030504040204" pitchFamily="50" charset="-128"/>
                <a:ea typeface="Meiryo UI" panose="020B0604030504040204" pitchFamily="50" charset="-128"/>
                <a:cs typeface="Meiryo UI" panose="020B0604030504040204" pitchFamily="50" charset="-128"/>
              </a:rPr>
              <a:t>３</a:t>
            </a: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．自画撮り被害防止に向けた府の取組</a:t>
            </a:r>
            <a:endParaRPr lang="ja-JP" altLang="en-US" sz="1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テキスト ボックス 13"/>
          <p:cNvSpPr txBox="1"/>
          <p:nvPr/>
        </p:nvSpPr>
        <p:spPr>
          <a:xfrm>
            <a:off x="5220964" y="329899"/>
            <a:ext cx="4406223" cy="1919363"/>
          </a:xfrm>
          <a:prstGeom prst="rect">
            <a:avLst/>
          </a:prstGeom>
          <a:noFill/>
          <a:ln w="9525">
            <a:solidFill>
              <a:schemeClr val="accent1"/>
            </a:solidFill>
          </a:ln>
        </p:spPr>
        <p:txBody>
          <a:bodyPr wrap="square" lIns="36000" tIns="36000" rIns="36000" bIns="36000" rtlCol="0">
            <a:spAutoFit/>
          </a:bodyPr>
          <a:lstStyle/>
          <a:p>
            <a:endParaRPr lang="en-US" altLang="ja-JP" sz="800" b="1"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800" b="1"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800" b="1"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800" b="1"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800" b="1"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800" b="1"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800" b="1"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800" b="1"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800" b="1"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800" b="1"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800" b="1"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800" b="1"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800" b="1"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8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テキスト ボックス 14"/>
          <p:cNvSpPr txBox="1"/>
          <p:nvPr/>
        </p:nvSpPr>
        <p:spPr>
          <a:xfrm>
            <a:off x="103797" y="5822856"/>
            <a:ext cx="9523391" cy="1231106"/>
          </a:xfrm>
          <a:prstGeom prst="rect">
            <a:avLst/>
          </a:prstGeom>
          <a:noFill/>
          <a:ln w="9525">
            <a:solidFill>
              <a:schemeClr val="accent1"/>
            </a:solidFill>
          </a:ln>
        </p:spPr>
        <p:txBody>
          <a:bodyPr wrap="square" lIns="0" tIns="0" rIns="0" bIns="0" rtlCol="0" anchor="ctr">
            <a:spAutoFit/>
          </a:bodyPr>
          <a:lstStyle/>
          <a:p>
            <a:r>
              <a:rPr lang="ja-JP" altLang="en-US" sz="800" b="1" dirty="0">
                <a:latin typeface="Meiryo UI" panose="020B0604030504040204" pitchFamily="50" charset="-128"/>
                <a:ea typeface="Meiryo UI" panose="020B0604030504040204" pitchFamily="50" charset="-128"/>
                <a:cs typeface="Meiryo UI" panose="020B0604030504040204" pitchFamily="50" charset="-128"/>
              </a:rPr>
              <a:t>◆教育・啓発の充実</a:t>
            </a:r>
          </a:p>
          <a:p>
            <a:r>
              <a:rPr lang="ja-JP" altLang="en-US" sz="8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・これまでの取組を引き続き実施することと併せて、学校</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等における教育・啓発の充実を図るため、具体的な被害事例を盛り込んだ啓発</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ツール</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動画を含む教材）を新たに作成</a:t>
            </a:r>
          </a:p>
          <a:p>
            <a:r>
              <a:rPr lang="ja-JP" altLang="en-US" sz="800" b="1" dirty="0" smtClean="0">
                <a:latin typeface="Meiryo UI" panose="020B0604030504040204" pitchFamily="50" charset="-128"/>
                <a:ea typeface="Meiryo UI" panose="020B0604030504040204" pitchFamily="50" charset="-128"/>
                <a:cs typeface="Meiryo UI" panose="020B0604030504040204" pitchFamily="50" charset="-128"/>
              </a:rPr>
              <a:t>◆国</a:t>
            </a:r>
            <a:r>
              <a:rPr lang="ja-JP" altLang="en-US" sz="800" b="1" dirty="0">
                <a:latin typeface="Meiryo UI" panose="020B0604030504040204" pitchFamily="50" charset="-128"/>
                <a:ea typeface="Meiryo UI" panose="020B0604030504040204" pitchFamily="50" charset="-128"/>
                <a:cs typeface="Meiryo UI" panose="020B0604030504040204" pitchFamily="50" charset="-128"/>
              </a:rPr>
              <a:t>への</a:t>
            </a:r>
            <a:r>
              <a:rPr lang="ja-JP" altLang="en-US" sz="800" b="1" dirty="0" smtClean="0">
                <a:latin typeface="Meiryo UI" panose="020B0604030504040204" pitchFamily="50" charset="-128"/>
                <a:ea typeface="Meiryo UI" panose="020B0604030504040204" pitchFamily="50" charset="-128"/>
                <a:cs typeface="Meiryo UI" panose="020B0604030504040204" pitchFamily="50" charset="-128"/>
              </a:rPr>
              <a:t>要望活動</a:t>
            </a:r>
            <a:endParaRPr lang="en-US" altLang="ja-JP" sz="8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要望項目　児童</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ポルノ等の自画撮り被害から青少年を守る施策の</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充実</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①</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更なる規制等の検討、②コミュニティサイト対策</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a:t>
            </a:r>
          </a:p>
          <a:p>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・要望種別　①単独</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要望</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H30.3.29</a:t>
            </a:r>
            <a:r>
              <a:rPr lang="ja-JP" altLang="en-US" sz="800" dirty="0" err="1"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内閣府・総務省・法務省・警察庁に要望</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）、②国の施策並びに予算に関する要望（最重点項目）</a:t>
            </a:r>
            <a:r>
              <a:rPr lang="en-US" altLang="ja-JP" sz="800" spc="-90" dirty="0" smtClean="0">
                <a:latin typeface="Meiryo UI" panose="020B0604030504040204" pitchFamily="50" charset="-128"/>
                <a:ea typeface="Meiryo UI" panose="020B0604030504040204" pitchFamily="50" charset="-128"/>
                <a:cs typeface="Meiryo UI" panose="020B0604030504040204" pitchFamily="50" charset="-128"/>
              </a:rPr>
              <a:t>(H30.6</a:t>
            </a:r>
            <a:r>
              <a:rPr lang="ja-JP" altLang="en-US" sz="800" spc="-90" dirty="0" smtClean="0">
                <a:latin typeface="Meiryo UI" panose="020B0604030504040204" pitchFamily="50" charset="-128"/>
                <a:ea typeface="Meiryo UI" panose="020B0604030504040204" pitchFamily="50" charset="-128"/>
                <a:cs typeface="Meiryo UI" panose="020B0604030504040204" pitchFamily="50" charset="-128"/>
              </a:rPr>
              <a:t>末</a:t>
            </a:r>
            <a:r>
              <a:rPr lang="en-US" altLang="ja-JP" sz="800" spc="-9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800" spc="-9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③近畿</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ブロック</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知事会議</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(H30.7)</a:t>
            </a:r>
            <a:r>
              <a:rPr lang="ja-JP" altLang="en-US" sz="800" dirty="0" err="1"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④全国知事会（協議中）（</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H30.8</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（参考）大阪府議会　いわゆる「自画撮り被害」防止のための法規制等を求める意見書</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(H30.3.23)</a:t>
            </a:r>
          </a:p>
          <a:p>
            <a:r>
              <a:rPr lang="ja-JP" altLang="en-US" sz="800" b="1" dirty="0" smtClean="0">
                <a:latin typeface="Meiryo UI" panose="020B0604030504040204" pitchFamily="50" charset="-128"/>
                <a:ea typeface="Meiryo UI" panose="020B0604030504040204" pitchFamily="50" charset="-128"/>
                <a:cs typeface="Meiryo UI" panose="020B0604030504040204" pitchFamily="50" charset="-128"/>
              </a:rPr>
              <a:t>◆更なる対策の検討</a:t>
            </a:r>
            <a:endParaRPr lang="en-US" altLang="ja-JP" sz="8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・自画撮り被害をはじめ、</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SNS</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等に起因した青少年の性被害防止のための一段の対策について検討</a:t>
            </a:r>
            <a:endParaRPr lang="ja-JP" altLang="en-US" sz="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テキスト ボックス 22"/>
          <p:cNvSpPr txBox="1"/>
          <p:nvPr/>
        </p:nvSpPr>
        <p:spPr>
          <a:xfrm>
            <a:off x="6350635" y="5945966"/>
            <a:ext cx="3164287" cy="984885"/>
          </a:xfrm>
          <a:prstGeom prst="rect">
            <a:avLst/>
          </a:prstGeom>
          <a:noFill/>
          <a:ln w="9525">
            <a:solidFill>
              <a:schemeClr val="accent1"/>
            </a:solidFill>
            <a:prstDash val="sysDot"/>
          </a:ln>
        </p:spPr>
        <p:txBody>
          <a:bodyPr wrap="square" lIns="0" tIns="0" rIns="0" bIns="0" rtlCol="0">
            <a:spAutoFit/>
          </a:bodyPr>
          <a:lstStyle/>
          <a:p>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自画撮り被害防止に向けた更なる規制に関し考えられる主な課題＞</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インターネット上</a:t>
            </a:r>
            <a:r>
              <a:rPr lang="ja-JP" altLang="ja-JP" sz="800" dirty="0">
                <a:latin typeface="Meiryo UI" panose="020B0604030504040204" pitchFamily="50" charset="-128"/>
                <a:ea typeface="Meiryo UI" panose="020B0604030504040204" pitchFamily="50" charset="-128"/>
                <a:cs typeface="Meiryo UI" panose="020B0604030504040204" pitchFamily="50" charset="-128"/>
              </a:rPr>
              <a:t>のやり取りを地域限定の条例で規制することには限界が</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ある</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個</a:t>
            </a:r>
            <a:r>
              <a:rPr lang="ja-JP" altLang="ja-JP" sz="800" dirty="0">
                <a:latin typeface="Meiryo UI" panose="020B0604030504040204" pitchFamily="50" charset="-128"/>
                <a:ea typeface="Meiryo UI" panose="020B0604030504040204" pitchFamily="50" charset="-128"/>
                <a:cs typeface="Meiryo UI" panose="020B0604030504040204" pitchFamily="50" charset="-128"/>
              </a:rPr>
              <a:t>人間の通信を規制すること</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は</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通信</a:t>
            </a:r>
            <a:r>
              <a:rPr lang="ja-JP" altLang="ja-JP" sz="800" dirty="0">
                <a:latin typeface="Meiryo UI" panose="020B0604030504040204" pitchFamily="50" charset="-128"/>
                <a:ea typeface="Meiryo UI" panose="020B0604030504040204" pitchFamily="50" charset="-128"/>
                <a:cs typeface="Meiryo UI" panose="020B0604030504040204" pitchFamily="50" charset="-128"/>
              </a:rPr>
              <a:t>の秘密やプライバシー保護の観点</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から</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慎重な検討</a:t>
            </a:r>
            <a:r>
              <a:rPr lang="ja-JP" altLang="ja-JP" sz="800" dirty="0">
                <a:latin typeface="Meiryo UI" panose="020B0604030504040204" pitchFamily="50" charset="-128"/>
                <a:ea typeface="Meiryo UI" panose="020B0604030504040204" pitchFamily="50" charset="-128"/>
                <a:cs typeface="Meiryo UI" panose="020B0604030504040204" pitchFamily="50" charset="-128"/>
              </a:rPr>
              <a:t>が必要ではない</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か</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児童</a:t>
            </a:r>
            <a:r>
              <a:rPr lang="ja-JP" altLang="ja-JP" sz="800" dirty="0">
                <a:latin typeface="Meiryo UI" panose="020B0604030504040204" pitchFamily="50" charset="-128"/>
                <a:ea typeface="Meiryo UI" panose="020B0604030504040204" pitchFamily="50" charset="-128"/>
                <a:cs typeface="Meiryo UI" panose="020B0604030504040204" pitchFamily="50" charset="-128"/>
              </a:rPr>
              <a:t>ポルノ</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禁止法</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が処罰対象としている</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製造</a:t>
            </a:r>
            <a:r>
              <a:rPr lang="ja-JP" altLang="ja-JP" sz="800" dirty="0">
                <a:latin typeface="Meiryo UI" panose="020B0604030504040204" pitchFamily="50" charset="-128"/>
                <a:ea typeface="Meiryo UI" panose="020B0604030504040204" pitchFamily="50" charset="-128"/>
                <a:cs typeface="Meiryo UI" panose="020B0604030504040204" pitchFamily="50" charset="-128"/>
              </a:rPr>
              <a:t>や提供</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等</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の行為と関連した</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行</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為</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要求行為）</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を</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新たに処罰対象とする</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こと</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については、</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法律</a:t>
            </a:r>
            <a:r>
              <a:rPr lang="ja-JP" altLang="ja-JP" sz="800" dirty="0">
                <a:latin typeface="Meiryo UI" panose="020B0604030504040204" pitchFamily="50" charset="-128"/>
                <a:ea typeface="Meiryo UI" panose="020B0604030504040204" pitchFamily="50" charset="-128"/>
                <a:cs typeface="Meiryo UI" panose="020B0604030504040204" pitchFamily="50" charset="-128"/>
              </a:rPr>
              <a:t>レベル</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で</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整理</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する</a:t>
            </a:r>
            <a:r>
              <a:rPr lang="ja-JP" altLang="ja-JP" sz="800" dirty="0">
                <a:latin typeface="Meiryo UI" panose="020B0604030504040204" pitchFamily="50" charset="-128"/>
                <a:ea typeface="Meiryo UI" panose="020B0604030504040204" pitchFamily="50" charset="-128"/>
                <a:cs typeface="Meiryo UI" panose="020B0604030504040204" pitchFamily="50" charset="-128"/>
              </a:rPr>
              <a:t>必要があるので</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はないか</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テキスト ボックス 21"/>
          <p:cNvSpPr txBox="1"/>
          <p:nvPr/>
        </p:nvSpPr>
        <p:spPr>
          <a:xfrm>
            <a:off x="73151" y="1116746"/>
            <a:ext cx="5005388" cy="923330"/>
          </a:xfrm>
          <a:prstGeom prst="rect">
            <a:avLst/>
          </a:prstGeom>
          <a:noFill/>
          <a:ln w="9525">
            <a:noFill/>
          </a:ln>
        </p:spPr>
        <p:txBody>
          <a:bodyPr wrap="square" lIns="0" tIns="0" rIns="0" bIns="0" rtlCol="0">
            <a:spAutoFit/>
          </a:bodyPr>
          <a:lstStyle/>
          <a:p>
            <a:pPr>
              <a:lnSpc>
                <a:spcPts val="1200"/>
              </a:lnSpc>
            </a:pPr>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被害事例</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警察庁</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ホームページ</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より  </a:t>
            </a:r>
            <a:r>
              <a:rPr lang="ja-JP" altLang="en-US" sz="7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8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　▼平成</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27</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年５月から</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28</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年１月までの間、</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46</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歳の</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男が、</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男性モデルの写真を使い、偽名で男子大学生</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になりすまし、</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コミュニティサイト</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で知り合った女子中学生ら６人に裸の画像を送信させた。</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北海道</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a:t>
            </a:r>
          </a:p>
          <a:p>
            <a:pPr>
              <a:lnSpc>
                <a:spcPts val="1200"/>
              </a:lnSpc>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　▼平成</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28</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年２月、</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34</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歳の</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男が、</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女子中学生になりすまし、コミュニティサイトで知り合った女子小学生</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に悩みを相談する</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en-US" altLang="ja-JP" sz="8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などして年齢</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の近い同性と誤信させ</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、裸</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の画像を送信させた</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兵庫県</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 　⇒いずれも、児童ポルノ禁止法</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違反</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製造罪</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で検挙</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下矢印 5"/>
          <p:cNvSpPr/>
          <p:nvPr/>
        </p:nvSpPr>
        <p:spPr>
          <a:xfrm>
            <a:off x="16116" y="2664347"/>
            <a:ext cx="252413" cy="2592288"/>
          </a:xfrm>
          <a:prstGeom prst="downArrow">
            <a:avLst>
              <a:gd name="adj1" fmla="val 50000"/>
              <a:gd name="adj2" fmla="val 66578"/>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94320" tIns="47160" rIns="94320" bIns="47160" rtlCol="0" anchor="ctr"/>
          <a:lstStyle/>
          <a:p>
            <a:pPr algn="ctr"/>
            <a:r>
              <a:rPr kumimoji="1" lang="ja-JP" altLang="en-US" sz="800" dirty="0" smtClean="0">
                <a:latin typeface="Meiryo UI" panose="020B0604030504040204" pitchFamily="50" charset="-128"/>
                <a:ea typeface="Meiryo UI" panose="020B0604030504040204" pitchFamily="50" charset="-128"/>
                <a:cs typeface="Meiryo UI" panose="020B0604030504040204" pitchFamily="50" charset="-128"/>
              </a:rPr>
              <a:t>自画撮り被害の流れ</a:t>
            </a:r>
            <a:endParaRPr kumimoji="1" lang="ja-JP" altLang="en-US" sz="800"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2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474" y="3968485"/>
            <a:ext cx="3872742" cy="10889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4" name="正方形/長方形 23"/>
          <p:cNvSpPr/>
          <p:nvPr/>
        </p:nvSpPr>
        <p:spPr>
          <a:xfrm>
            <a:off x="8605341" y="58522"/>
            <a:ext cx="909582" cy="1755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nchorCtr="0"/>
          <a:lstStyle/>
          <a:p>
            <a:pPr algn="ctr">
              <a:lnSpc>
                <a:spcPts val="700"/>
              </a:lnSpc>
            </a:pP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総会</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資料</a:t>
            </a:r>
            <a:r>
              <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endPar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正方形/長方形 27"/>
          <p:cNvSpPr/>
          <p:nvPr/>
        </p:nvSpPr>
        <p:spPr>
          <a:xfrm>
            <a:off x="5728703" y="880076"/>
            <a:ext cx="829324" cy="130570"/>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0" tIns="0" rIns="0" bIns="0" numCol="1" spcCol="0" rtlCol="0" fromWordArt="0" anchor="t" anchorCtr="0" forceAA="0" compatLnSpc="1">
            <a:prstTxWarp prst="textNoShape">
              <a:avLst/>
            </a:prstTxWarp>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r"/>
            <a:r>
              <a:rPr kumimoji="1" lang="ja-JP" altLang="en-US" sz="600" dirty="0" smtClean="0"/>
              <a:t>自画撮り被害児童数</a:t>
            </a:r>
            <a:endParaRPr kumimoji="1" lang="ja-JP" altLang="en-US" sz="600" dirty="0"/>
          </a:p>
        </p:txBody>
      </p:sp>
      <p:sp>
        <p:nvSpPr>
          <p:cNvPr id="25" name="テキスト ボックス 24"/>
          <p:cNvSpPr txBox="1"/>
          <p:nvPr/>
        </p:nvSpPr>
        <p:spPr>
          <a:xfrm>
            <a:off x="156400" y="2449595"/>
            <a:ext cx="9609371" cy="123111"/>
          </a:xfrm>
          <a:prstGeom prst="rect">
            <a:avLst/>
          </a:prstGeom>
          <a:noFill/>
          <a:ln w="6350">
            <a:noFill/>
            <a:prstDash val="sysDot"/>
          </a:ln>
        </p:spPr>
        <p:txBody>
          <a:bodyPr wrap="square" lIns="0" tIns="0" rIns="0" bIns="0" rtlCol="0">
            <a:spAutoFit/>
          </a:bodyPr>
          <a:lstStyle/>
          <a:p>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東京都</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及び兵庫県が青少年条例を改正し、児童ポルノの提供を求める行為の禁止規定を</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追加（京都府</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が、兵庫県と同様の条例改正案を</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6</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月府議会に提出</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予定）</a:t>
            </a:r>
            <a:endParaRPr lang="ja-JP" altLang="en-US" sz="8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9" name="グラフ 28"/>
          <p:cNvGraphicFramePr>
            <a:graphicFrameLocks/>
          </p:cNvGraphicFramePr>
          <p:nvPr>
            <p:extLst>
              <p:ext uri="{D42A27DB-BD31-4B8C-83A1-F6EECF244321}">
                <p14:modId xmlns:p14="http://schemas.microsoft.com/office/powerpoint/2010/main" val="4116216749"/>
              </p:ext>
            </p:extLst>
          </p:nvPr>
        </p:nvGraphicFramePr>
        <p:xfrm>
          <a:off x="7813252" y="393671"/>
          <a:ext cx="1908597" cy="1646574"/>
        </p:xfrm>
        <a:graphic>
          <a:graphicData uri="http://schemas.openxmlformats.org/drawingml/2006/chart">
            <c:chart xmlns:c="http://schemas.openxmlformats.org/drawingml/2006/chart" xmlns:r="http://schemas.openxmlformats.org/officeDocument/2006/relationships" r:id="rId3"/>
          </a:graphicData>
        </a:graphic>
      </p:graphicFrame>
      <p:sp>
        <p:nvSpPr>
          <p:cNvPr id="5" name="正方形/長方形 4"/>
          <p:cNvSpPr/>
          <p:nvPr/>
        </p:nvSpPr>
        <p:spPr>
          <a:xfrm>
            <a:off x="5436989" y="364023"/>
            <a:ext cx="2495788" cy="20941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lIns="0" tIns="0" rIns="0" bIns="0" rtlCol="0" anchor="ctr"/>
          <a:lstStyle/>
          <a:p>
            <a:pPr algn="ctr">
              <a:lnSpc>
                <a:spcPts val="600"/>
              </a:lnSpc>
            </a:pPr>
            <a:r>
              <a:rPr kumimoji="1" lang="en-US" altLang="ja-JP" sz="800" b="1" dirty="0" smtClean="0"/>
              <a:t>【</a:t>
            </a:r>
            <a:r>
              <a:rPr kumimoji="1" lang="ja-JP" altLang="en-US" sz="800" b="1" dirty="0" smtClean="0"/>
              <a:t>児童ポルノ事件</a:t>
            </a:r>
            <a:r>
              <a:rPr lang="en-US" altLang="ja-JP" sz="800" b="1" dirty="0" smtClean="0"/>
              <a:t>】</a:t>
            </a:r>
            <a:r>
              <a:rPr lang="ja-JP" altLang="en-US" sz="800" b="1" dirty="0" smtClean="0"/>
              <a:t>自画撮り被害に遭った児童の推移</a:t>
            </a:r>
            <a:r>
              <a:rPr lang="en-US" altLang="ja-JP" sz="600" dirty="0" smtClean="0"/>
              <a:t>(</a:t>
            </a:r>
            <a:r>
              <a:rPr lang="ja-JP" altLang="en-US" sz="600" dirty="0" smtClean="0"/>
              <a:t>人）</a:t>
            </a:r>
            <a:endParaRPr kumimoji="1" lang="ja-JP" altLang="en-US" sz="700" b="1" dirty="0"/>
          </a:p>
        </p:txBody>
      </p:sp>
      <p:sp>
        <p:nvSpPr>
          <p:cNvPr id="30" name="テキスト ボックス 29"/>
          <p:cNvSpPr txBox="1"/>
          <p:nvPr/>
        </p:nvSpPr>
        <p:spPr>
          <a:xfrm>
            <a:off x="6038219" y="2098592"/>
            <a:ext cx="3398266" cy="107722"/>
          </a:xfrm>
          <a:prstGeom prst="rect">
            <a:avLst/>
          </a:prstGeom>
          <a:noFill/>
          <a:ln w="9525">
            <a:noFill/>
          </a:ln>
        </p:spPr>
        <p:txBody>
          <a:bodyPr wrap="square" lIns="0" tIns="0" rIns="0" bIns="0" rtlCol="0">
            <a:spAutoFit/>
          </a:bodyPr>
          <a:lstStyle/>
          <a:p>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警察庁ホームページ「</a:t>
            </a:r>
            <a:r>
              <a:rPr lang="en-US" altLang="ja-JP" sz="700" dirty="0" smtClean="0">
                <a:latin typeface="Meiryo UI" panose="020B0604030504040204" pitchFamily="50" charset="-128"/>
                <a:ea typeface="Meiryo UI" panose="020B0604030504040204" pitchFamily="50" charset="-128"/>
                <a:cs typeface="Meiryo UI" panose="020B0604030504040204" pitchFamily="50" charset="-128"/>
              </a:rPr>
              <a:t>STOP!</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子供の性被害」児童ポルノ事件統計データより </a:t>
            </a:r>
            <a:endParaRPr lang="ja-JP" altLang="en-US" sz="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正方形/長方形 31"/>
          <p:cNvSpPr/>
          <p:nvPr/>
        </p:nvSpPr>
        <p:spPr>
          <a:xfrm>
            <a:off x="5817521" y="1662935"/>
            <a:ext cx="829324" cy="130570"/>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0" tIns="0" rIns="0" bIns="0" numCol="1" spcCol="0" rtlCol="0" fromWordArt="0" anchor="t" anchorCtr="0" forceAA="0" compatLnSpc="1">
            <a:prstTxWarp prst="textNoShape">
              <a:avLst/>
            </a:prstTxWarp>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ja-JP" altLang="en-US" sz="600" dirty="0" smtClean="0"/>
              <a:t>うちコミュニティサイト起因</a:t>
            </a:r>
            <a:endParaRPr kumimoji="1" lang="ja-JP" altLang="en-US" sz="600" dirty="0"/>
          </a:p>
        </p:txBody>
      </p:sp>
      <p:graphicFrame>
        <p:nvGraphicFramePr>
          <p:cNvPr id="36" name="グラフ 35"/>
          <p:cNvGraphicFramePr>
            <a:graphicFrameLocks/>
          </p:cNvGraphicFramePr>
          <p:nvPr>
            <p:extLst>
              <p:ext uri="{D42A27DB-BD31-4B8C-83A1-F6EECF244321}">
                <p14:modId xmlns:p14="http://schemas.microsoft.com/office/powerpoint/2010/main" val="918123151"/>
              </p:ext>
            </p:extLst>
          </p:nvPr>
        </p:nvGraphicFramePr>
        <p:xfrm>
          <a:off x="5220965" y="370024"/>
          <a:ext cx="2836464" cy="1879237"/>
        </p:xfrm>
        <a:graphic>
          <a:graphicData uri="http://schemas.openxmlformats.org/drawingml/2006/chart">
            <c:chart xmlns:c="http://schemas.openxmlformats.org/drawingml/2006/chart" xmlns:r="http://schemas.openxmlformats.org/officeDocument/2006/relationships" r:id="rId4"/>
          </a:graphicData>
        </a:graphic>
      </p:graphicFrame>
      <p:cxnSp>
        <p:nvCxnSpPr>
          <p:cNvPr id="8" name="直線コネクタ 7"/>
          <p:cNvCxnSpPr/>
          <p:nvPr/>
        </p:nvCxnSpPr>
        <p:spPr>
          <a:xfrm>
            <a:off x="6350635" y="1010646"/>
            <a:ext cx="0" cy="21354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a:xfrm flipH="1">
            <a:off x="6301085" y="1440210"/>
            <a:ext cx="49550" cy="222725"/>
          </a:xfrm>
          <a:prstGeom prst="line">
            <a:avLst/>
          </a:prstGeom>
        </p:spPr>
        <p:style>
          <a:lnRef idx="1">
            <a:schemeClr val="accent1"/>
          </a:lnRef>
          <a:fillRef idx="0">
            <a:schemeClr val="accent1"/>
          </a:fillRef>
          <a:effectRef idx="0">
            <a:schemeClr val="accent1"/>
          </a:effectRef>
          <a:fontRef idx="minor">
            <a:schemeClr val="tx1"/>
          </a:fontRef>
        </p:style>
      </p:cxnSp>
      <p:sp>
        <p:nvSpPr>
          <p:cNvPr id="12" name="正方形/長方形 11"/>
          <p:cNvSpPr/>
          <p:nvPr/>
        </p:nvSpPr>
        <p:spPr>
          <a:xfrm>
            <a:off x="6684883" y="1708736"/>
            <a:ext cx="1052469" cy="169538"/>
          </a:xfrm>
          <a:prstGeom prst="rect">
            <a:avLst/>
          </a:prstGeom>
          <a:noFill/>
          <a:ln>
            <a:noFill/>
          </a:ln>
        </p:spPr>
        <p:style>
          <a:lnRef idx="2">
            <a:schemeClr val="accent6"/>
          </a:lnRef>
          <a:fillRef idx="1">
            <a:schemeClr val="lt1"/>
          </a:fillRef>
          <a:effectRef idx="0">
            <a:schemeClr val="accent6"/>
          </a:effectRef>
          <a:fontRef idx="minor">
            <a:schemeClr val="dk1"/>
          </a:fontRef>
        </p:style>
        <p:txBody>
          <a:bodyPr lIns="0" tIns="0" rIns="0" bIns="0" rtlCol="0" anchor="ctr"/>
          <a:lstStyle/>
          <a:p>
            <a:pPr algn="ctr"/>
            <a:r>
              <a:rPr kumimoji="1" lang="ja-JP" altLang="en-US" sz="600" dirty="0" smtClean="0"/>
              <a:t>大阪府の自画撮り被害児童数</a:t>
            </a:r>
            <a:endParaRPr kumimoji="1" lang="ja-JP" altLang="en-US" sz="600" dirty="0"/>
          </a:p>
        </p:txBody>
      </p:sp>
    </p:spTree>
    <p:extLst>
      <p:ext uri="{BB962C8B-B14F-4D97-AF65-F5344CB8AC3E}">
        <p14:creationId xmlns:p14="http://schemas.microsoft.com/office/powerpoint/2010/main" val="343177299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4902</TotalTime>
  <Words>522</Words>
  <Application>Microsoft Office PowerPoint</Application>
  <PresentationFormat>ユーザー設定</PresentationFormat>
  <Paragraphs>109</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HOSTNAME</dc:creator>
  <cp:lastModifiedBy>HOSTNAME</cp:lastModifiedBy>
  <cp:revision>450</cp:revision>
  <cp:lastPrinted>2018-06-22T10:34:00Z</cp:lastPrinted>
  <dcterms:created xsi:type="dcterms:W3CDTF">2017-07-04T02:37:51Z</dcterms:created>
  <dcterms:modified xsi:type="dcterms:W3CDTF">2018-09-20T07:20:15Z</dcterms:modified>
</cp:coreProperties>
</file>