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4"/>
  </p:notesMasterIdLst>
  <p:handoutMasterIdLst>
    <p:handoutMasterId r:id="rId15"/>
  </p:handoutMasterIdLst>
  <p:sldIdLst>
    <p:sldId id="256" r:id="rId3"/>
    <p:sldId id="273" r:id="rId4"/>
    <p:sldId id="271" r:id="rId5"/>
    <p:sldId id="257" r:id="rId6"/>
    <p:sldId id="259" r:id="rId7"/>
    <p:sldId id="272" r:id="rId8"/>
    <p:sldId id="260" r:id="rId9"/>
    <p:sldId id="261" r:id="rId10"/>
    <p:sldId id="262" r:id="rId11"/>
    <p:sldId id="264" r:id="rId12"/>
    <p:sldId id="267" r:id="rId1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4700" autoAdjust="0"/>
  </p:normalViewPr>
  <p:slideViewPr>
    <p:cSldViewPr>
      <p:cViewPr>
        <p:scale>
          <a:sx n="100" d="100"/>
          <a:sy n="100" d="100"/>
        </p:scale>
        <p:origin x="678" y="-1422"/>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B2B3168B-44BB-4109-BD55-D186F96AF6FC}" type="datetimeFigureOut">
              <a:rPr kumimoji="1" lang="ja-JP" altLang="en-US" smtClean="0"/>
              <a:t>2021/10/6</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58D2D89E-EC5B-41C7-BBDA-95239711C11F}" type="datetimeFigureOut">
              <a:rPr kumimoji="1" lang="ja-JP" altLang="en-US" smtClean="0"/>
              <a:t>2021/10/6</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2</a:t>
            </a:fld>
            <a:endParaRPr kumimoji="1" lang="ja-JP" altLang="en-US"/>
          </a:p>
        </p:txBody>
      </p:sp>
    </p:spTree>
    <p:extLst>
      <p:ext uri="{BB962C8B-B14F-4D97-AF65-F5344CB8AC3E}">
        <p14:creationId xmlns:p14="http://schemas.microsoft.com/office/powerpoint/2010/main" val="125353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3</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7</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CE2869ED-721E-4A9E-8CC0-B43EE4F31726}"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417EC442-C1A0-4FCA-A758-BF6B5DE0D630}"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97182E-799E-4FC5-AE41-78AF9EBC1EDD}"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F58BD5-F3C2-4DFA-AA4A-29AD0EDA59EF}"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DE5B8F-596F-4795-B86E-1BB6D23322E9}"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725C78E-541F-4AE4-BEE6-F4B8DE8731CE}"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981624C-ACDD-49B2-8ECF-020CBA87B581}"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63764A-09BD-4F33-86C9-354C4BDD2FBF}" type="datetime1">
              <a:rPr kumimoji="1" lang="ja-JP" altLang="en-US" smtClean="0"/>
              <a:t>2021/10/6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650E54-26D0-439D-9289-91C955AD460F}" type="datetime1">
              <a:rPr kumimoji="1" lang="ja-JP" altLang="en-US" smtClean="0"/>
              <a:t>2021/10/6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D062FC-6567-42F1-AC0C-C38C9F14DCD6}" type="datetime1">
              <a:rPr kumimoji="1" lang="ja-JP" altLang="en-US" smtClean="0"/>
              <a:t>2021/10/6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AB8D76-6767-4F24-BE45-878740176B07}"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6D9FF4D0-1B9E-4E48-A094-C6C79E96E01E}"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a:t>- </a:t>
            </a:r>
            <a:fld id="{8B59C122-AA5C-4B6C-B7E2-38C988A3BB8F}" type="slidenum">
              <a:rPr lang="en-US" altLang="ja-JP" smtClean="0"/>
              <a:pPr/>
              <a:t>‹#›</a:t>
            </a:fld>
            <a:r>
              <a:rPr lang="en-US" altLang="ja-JP"/>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9C4548-E539-44A2-BF2D-7F46A39E260B}"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55D0D27-96A2-4343-9E5C-B95D9231DF71}"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A919BF-BEED-48B2-90ED-0C1778994545}"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57F1F1B-D04A-4BC1-97A4-5F49BFA4A7B2}" type="datetime1">
              <a:rPr kumimoji="1" lang="ja-JP" altLang="en-US" smtClean="0"/>
              <a:t>2021/10/6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B7AD9554-69EB-4A68-85FB-3D7FAD952C60}"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B92D9A0D-0D47-422E-946B-0113D7DFF6E7}" type="datetime1">
              <a:rPr kumimoji="1" lang="ja-JP" altLang="en-US" smtClean="0"/>
              <a:t>2021/10/6</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DF61CF7A-5744-4A65-A758-60E750886F17}" type="datetime1">
              <a:rPr kumimoji="1" lang="ja-JP" altLang="en-US" smtClean="0"/>
              <a:t>2021/10/6</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9BD40965-0DF1-4097-B4C1-D852041F1AEC}" type="datetime1">
              <a:rPr kumimoji="1" lang="ja-JP" altLang="en-US" smtClean="0"/>
              <a:t>2021/10/6</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ED05C894-C14F-4E1A-A7E3-8E5ECF806D85}"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B652FC68-8A35-4B3E-B0D3-E00B8CFD8815}" type="datetime1">
              <a:rPr kumimoji="1" lang="ja-JP" altLang="en-US" smtClean="0"/>
              <a:t>2021/10/6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9EAB0-973F-42D3-AFD2-702F372F7843}" type="datetime1">
              <a:rPr kumimoji="1" lang="ja-JP" altLang="en-US" smtClean="0"/>
              <a:t>2021/10/6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p>
        </p:txBody>
      </p:sp>
      <p:sp>
        <p:nvSpPr>
          <p:cNvPr id="3" name="サブタイトル 2"/>
          <p:cNvSpPr>
            <a:spLocks noGrp="1"/>
          </p:cNvSpPr>
          <p:nvPr>
            <p:ph type="subTitle" idx="1"/>
          </p:nvPr>
        </p:nvSpPr>
        <p:spPr>
          <a:xfrm>
            <a:off x="1855676" y="3284984"/>
            <a:ext cx="5432648" cy="2376264"/>
          </a:xfrm>
          <a:prstGeom prst="roundRect">
            <a:avLst>
              <a:gd name="adj" fmla="val 4483"/>
            </a:avLst>
          </a:prstGeom>
          <a:ln>
            <a:solidFill>
              <a:schemeClr val="tx1">
                <a:lumMod val="65000"/>
                <a:lumOff val="35000"/>
              </a:schemeClr>
            </a:solidFill>
          </a:ln>
        </p:spPr>
        <p:txBody>
          <a:bodyPr tIns="108000" bIns="108000">
            <a:normAutofit fontScale="85000" lnSpcReduction="20000"/>
          </a:bodyPr>
          <a:lstStyle/>
          <a:p>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本年の勧告のポイント</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給与勧告制度の基本的考え方及び勧告の手順</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給与比較における民間給与調査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３</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令和３年職種別民間給与実態調査の概要</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４</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調査事業所の状況</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５</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　民間との給与額の比較方法（ラスパイレス比較）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６</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ラスパイレス比較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大阪府職員モデル給与例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９</a:t>
            </a:r>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給与勧告</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61665"/>
          </a:xfrm>
          <a:prstGeom prst="rect">
            <a:avLst/>
          </a:prstGeom>
          <a:noFill/>
        </p:spPr>
        <p:txBody>
          <a:bodyPr wrap="square" rtlCol="0">
            <a:spAutoFit/>
          </a:bodyPr>
          <a:lstStyle/>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令和３</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14216505"/>
              </p:ext>
            </p:extLst>
          </p:nvPr>
        </p:nvGraphicFramePr>
        <p:xfrm>
          <a:off x="468525" y="3387824"/>
          <a:ext cx="8279998" cy="2057400"/>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18000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8000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80000">
                <a:tc rowSpan="7">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行政職給料表</a:t>
                      </a:r>
                    </a:p>
                  </a:txBody>
                  <a:tcPr vert="eaVert" anchor="ctr">
                    <a:solidFill>
                      <a:srgbClr val="D0D8E8"/>
                    </a:solidFill>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部長級</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757,232 </a:t>
                      </a: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12,991,558</a:t>
                      </a: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757,232 </a:t>
                      </a: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12,859,937</a:t>
                      </a: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131,621</a:t>
                      </a:r>
                    </a:p>
                  </a:txBody>
                  <a:tcPr marL="9525" marR="9525" marT="9525"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次長級</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679,514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11,544,658</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679,514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11,430,371</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114,287</a:t>
                      </a:r>
                    </a:p>
                  </a:txBody>
                  <a:tcPr marL="9525" marR="9525" marT="9525" marB="0" anchor="ctr"/>
                </a:tc>
                <a:extLst>
                  <a:ext uri="{0D108BD9-81ED-4DB2-BD59-A6C34878D82A}">
                    <a16:rowId xmlns:a16="http://schemas.microsoft.com/office/drawing/2014/main" val="10003"/>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課長級</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581,583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9,790,726</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581,583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9,695,949</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94,777</a:t>
                      </a:r>
                    </a:p>
                  </a:txBody>
                  <a:tcPr marL="9525" marR="9525" marT="9525" marB="0" anchor="ctr"/>
                </a:tc>
                <a:extLst>
                  <a:ext uri="{0D108BD9-81ED-4DB2-BD59-A6C34878D82A}">
                    <a16:rowId xmlns:a16="http://schemas.microsoft.com/office/drawing/2014/main" val="10004"/>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課長補佐級</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465,758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7,972,606</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465,758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7,892,263</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80,343</a:t>
                      </a:r>
                    </a:p>
                  </a:txBody>
                  <a:tcPr marL="9525" marR="9525" marT="9525" marB="0" anchor="ctr"/>
                </a:tc>
                <a:extLst>
                  <a:ext uri="{0D108BD9-81ED-4DB2-BD59-A6C34878D82A}">
                    <a16:rowId xmlns:a16="http://schemas.microsoft.com/office/drawing/2014/main" val="10005"/>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主査級</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413,883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6,992,550</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413,883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6,924,259</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68,291</a:t>
                      </a:r>
                    </a:p>
                  </a:txBody>
                  <a:tcPr marL="9525" marR="9525" marT="9525" marB="0" anchor="ctr"/>
                </a:tc>
                <a:extLst>
                  <a:ext uri="{0D108BD9-81ED-4DB2-BD59-A6C34878D82A}">
                    <a16:rowId xmlns:a16="http://schemas.microsoft.com/office/drawing/2014/main" val="10006"/>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主事級（副主査）</a:t>
                      </a:r>
                    </a:p>
                  </a:txBody>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317,400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5,291,850</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317,400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5,241,859</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49,991</a:t>
                      </a:r>
                    </a:p>
                  </a:txBody>
                  <a:tcPr marL="9525" marR="9525" marT="9525" marB="0" anchor="ctr"/>
                </a:tc>
                <a:extLst>
                  <a:ext uri="{0D108BD9-81ED-4DB2-BD59-A6C34878D82A}">
                    <a16:rowId xmlns:a16="http://schemas.microsoft.com/office/drawing/2014/main" val="10007"/>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主事級</a:t>
                      </a:r>
                    </a:p>
                  </a:txBody>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209,401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3,444,644</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209,401 </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3,413,234</a:t>
                      </a:r>
                    </a:p>
                  </a:txBody>
                  <a:tcPr marL="9525" marR="9525" marT="9525" marB="0" anchor="ctr"/>
                </a:tc>
                <a:tc>
                  <a:txBody>
                    <a:bodyPr/>
                    <a:lstStyle/>
                    <a:p>
                      <a:pPr algn="r" fontAlgn="ctr"/>
                      <a:r>
                        <a:rPr lang="en-US" altLang="ja-JP" sz="900" b="0" i="0" u="none" strike="noStrike">
                          <a:solidFill>
                            <a:srgbClr val="000000"/>
                          </a:solidFill>
                          <a:effectLst/>
                          <a:latin typeface="メイリオ" panose="020B0604030504040204" pitchFamily="50" charset="-128"/>
                          <a:ea typeface="メイリオ" panose="020B0604030504040204" pitchFamily="50" charset="-128"/>
                        </a:rPr>
                        <a:t>0</a:t>
                      </a:r>
                    </a:p>
                  </a:txBody>
                  <a:tcPr marL="9525" marR="9525" marT="9525" marB="0" anchor="ctr"/>
                </a:tc>
                <a:tc>
                  <a:txBody>
                    <a:bodyPr/>
                    <a:lstStyle/>
                    <a:p>
                      <a:pPr algn="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31,410</a:t>
                      </a:r>
                    </a:p>
                  </a:txBody>
                  <a:tcPr marL="9525" marR="9525" marT="9525" marB="0" anchor="ct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（単位：円）</a:t>
            </a: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◆モデル給与例計算の前提条件</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p>
          <a:p>
            <a:pPr marL="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66754241"/>
              </p:ext>
            </p:extLst>
          </p:nvPr>
        </p:nvGraphicFramePr>
        <p:xfrm>
          <a:off x="683568" y="1340768"/>
          <a:ext cx="8064896" cy="1764000"/>
        </p:xfrm>
        <a:graphic>
          <a:graphicData uri="http://schemas.openxmlformats.org/drawingml/2006/table">
            <a:tbl>
              <a:tblPr firstRow="1" bandRow="1">
                <a:tableStyleId>{2D5ABB26-0587-4C30-8999-92F81FD0307C}</a:tableStyleId>
              </a:tblPr>
              <a:tblGrid>
                <a:gridCol w="2046605">
                  <a:extLst>
                    <a:ext uri="{9D8B030D-6E8A-4147-A177-3AD203B41FA5}">
                      <a16:colId xmlns:a16="http://schemas.microsoft.com/office/drawing/2014/main" val="20000"/>
                    </a:ext>
                  </a:extLst>
                </a:gridCol>
                <a:gridCol w="6018291">
                  <a:extLst>
                    <a:ext uri="{9D8B030D-6E8A-4147-A177-3AD203B41FA5}">
                      <a16:colId xmlns:a16="http://schemas.microsoft.com/office/drawing/2014/main" val="20001"/>
                    </a:ext>
                  </a:extLst>
                </a:gridCol>
              </a:tblGrid>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モデル年齢</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職階ごとに５歳刻みで設定</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モデル年齢の人員分布で最も多い号給の給料月額</a:t>
                      </a:r>
                    </a:p>
                  </a:txBody>
                  <a:tcPr/>
                </a:tc>
                <a:extLst>
                  <a:ext uri="{0D108BD9-81ED-4DB2-BD59-A6C34878D82A}">
                    <a16:rowId xmlns:a16="http://schemas.microsoft.com/office/drawing/2014/main" val="10001"/>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給料、管理職手当、地域手当</a:t>
                      </a:r>
                      <a:endParaRPr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上記、「給与月額」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612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288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・年度途中の昇給（定期昇給は毎年１月）、扶養手当等は考慮していない。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・示した例は一つのモデルケースであり、世帯構成、人事評価結果等の違いにより、同じ年齢であっても職員ごとに異なる。</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8</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27150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p>
        </p:txBody>
      </p:sp>
      <p:graphicFrame>
        <p:nvGraphicFramePr>
          <p:cNvPr id="5" name="表 4"/>
          <p:cNvGraphicFramePr>
            <a:graphicFrameLocks noGrp="1"/>
          </p:cNvGraphicFramePr>
          <p:nvPr>
            <p:extLst>
              <p:ext uri="{D42A27DB-BD31-4B8C-83A1-F6EECF244321}">
                <p14:modId xmlns:p14="http://schemas.microsoft.com/office/powerpoint/2010/main" val="2444479103"/>
              </p:ext>
            </p:extLst>
          </p:nvPr>
        </p:nvGraphicFramePr>
        <p:xfrm>
          <a:off x="467544" y="1052736"/>
          <a:ext cx="8280000" cy="5351735"/>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936000">
                  <a:extLst>
                    <a:ext uri="{9D8B030D-6E8A-4147-A177-3AD203B41FA5}">
                      <a16:colId xmlns:a16="http://schemas.microsoft.com/office/drawing/2014/main" val="20005"/>
                    </a:ext>
                  </a:extLst>
                </a:gridCol>
                <a:gridCol w="684760">
                  <a:extLst>
                    <a:ext uri="{9D8B030D-6E8A-4147-A177-3AD203B41FA5}">
                      <a16:colId xmlns:a16="http://schemas.microsoft.com/office/drawing/2014/main" val="20006"/>
                    </a:ext>
                  </a:extLst>
                </a:gridCol>
                <a:gridCol w="1439240">
                  <a:extLst>
                    <a:ext uri="{9D8B030D-6E8A-4147-A177-3AD203B41FA5}">
                      <a16:colId xmlns:a16="http://schemas.microsoft.com/office/drawing/2014/main" val="20007"/>
                    </a:ext>
                  </a:extLst>
                </a:gridCol>
              </a:tblGrid>
              <a:tr h="195312">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例　　給</a:t>
                      </a: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row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給与制度の</a:t>
                      </a:r>
                      <a:endParaRPr lang="en-US" altLang="ja-JP"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主な動き</a:t>
                      </a:r>
                    </a:p>
                  </a:txBody>
                  <a:tcPr marL="0" marR="0" marT="0" marB="0" anchor="ctr">
                    <a:lnL w="952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60423">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実施分（注１）</a:t>
                      </a:r>
                      <a:endPar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実施分（注１）</a:t>
                      </a: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扶養手当改定）</a:t>
                      </a:r>
                    </a:p>
                  </a:txBody>
                  <a:tcPr marL="0" marR="0" marT="0" marB="0" anchor="ctr">
                    <a:lnL w="9525"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lnSpc>
                          <a:spcPts val="900"/>
                        </a:lnSpc>
                      </a:pP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lnT w="12700" cap="flat" cmpd="sng" algn="ctr">
                      <a:solidFill>
                        <a:schemeClr val="bg1"/>
                      </a:solidFill>
                      <a:prstDash val="solid"/>
                      <a:round/>
                      <a:headEnd type="none" w="med" len="med"/>
                      <a:tailEnd type="none" w="med" len="med"/>
                    </a:lnT>
                  </a:tcPr>
                </a:tc>
                <a:tc rowSpan="17">
                  <a:txBody>
                    <a:bodyPr/>
                    <a:lstStyle/>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◎期末勤勉手当の減額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(H17</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◎給料月額の減額（</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H23.3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H23.4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◎退職手当の</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3"/>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0.46%</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期末特別手当の改定見送り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4"/>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lnSpc>
                          <a:spcPts val="900"/>
                        </a:lnSpc>
                      </a:pP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5"/>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6"/>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7"/>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（住居手当・扶養手当改定）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改定見送り</a:t>
                      </a: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8"/>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9"/>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0"/>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marL="0" marR="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p>
                  </a:txBody>
                  <a:tcPr marL="0" marR="0" marT="0" marB="0" anchor="ct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1"/>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2"/>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　</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3"/>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4"/>
                  </a:ext>
                </a:extLst>
              </a:tr>
              <a:tr h="288000">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5"/>
                  </a:ext>
                </a:extLst>
              </a:tr>
              <a:tr h="288000">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令和</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元年度</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初任給、地域手当のみ実施</a:t>
                      </a:r>
                    </a:p>
                  </a:txBody>
                  <a:tcPr marL="0" marR="0" marT="0" marB="0" anchor="ct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3222973633"/>
                  </a:ext>
                </a:extLst>
              </a:tr>
              <a:tr h="288000">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２年度</a:t>
                      </a: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B w="12700" cap="flat" cmpd="sng" algn="ctr">
                      <a:solidFill>
                        <a:schemeClr val="bg1"/>
                      </a:solidFill>
                      <a:prstDash val="solid"/>
                      <a:round/>
                      <a:headEnd type="none" w="med" len="med"/>
                      <a:tailEnd type="none" w="med" len="med"/>
                    </a:lnB>
                  </a:tcPr>
                </a:tc>
                <a:tc gridSpan="2">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lnB w="12700" cap="flat" cmpd="sng" algn="ctr">
                      <a:solidFill>
                        <a:schemeClr val="bg1"/>
                      </a:solidFill>
                      <a:prstDash val="solid"/>
                      <a:round/>
                      <a:headEnd type="none" w="med" len="med"/>
                      <a:tailEnd type="none" w="med" len="med"/>
                    </a:lnB>
                  </a:tcPr>
                </a:tc>
                <a:tc hMerge="1">
                  <a:txBody>
                    <a:bodyPr/>
                    <a:lstStyle/>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B w="12700" cap="flat" cmpd="sng" algn="ctr">
                      <a:solidFill>
                        <a:schemeClr val="bg1"/>
                      </a:solidFill>
                      <a:prstDash val="solid"/>
                      <a:round/>
                      <a:headEnd type="none" w="med" len="med"/>
                      <a:tailEnd type="none" w="med" len="med"/>
                    </a:lnB>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lnB w="12700" cap="flat" cmpd="sng" algn="ctr">
                      <a:solidFill>
                        <a:schemeClr val="bg1"/>
                      </a:solidFill>
                      <a:prstDash val="solid"/>
                      <a:round/>
                      <a:headEnd type="none" w="med" len="med"/>
                      <a:tailEnd type="none" w="med" len="med"/>
                    </a:lnB>
                  </a:tcP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405712954"/>
                  </a:ext>
                </a:extLst>
              </a:tr>
              <a:tr h="288000">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３年度</a:t>
                      </a:r>
                    </a:p>
                  </a:txBody>
                  <a:tcPr marL="36000" marR="3600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188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lnSpc>
                          <a:spcPts val="900"/>
                        </a:lnSpc>
                      </a:pP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150156017"/>
                  </a:ext>
                </a:extLst>
              </a:tr>
            </a:tbl>
          </a:graphicData>
        </a:graphic>
      </p:graphicFrame>
      <p:sp>
        <p:nvSpPr>
          <p:cNvPr id="6" name="角丸四角形 5"/>
          <p:cNvSpPr/>
          <p:nvPr/>
        </p:nvSpPr>
        <p:spPr>
          <a:xfrm>
            <a:off x="7351737" y="1844824"/>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給与構造改革（</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・給料表の水準を平均</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　　</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現給保障等経過措置あり</a:t>
            </a:r>
          </a:p>
        </p:txBody>
      </p:sp>
      <p:sp>
        <p:nvSpPr>
          <p:cNvPr id="7" name="角丸四角形 6"/>
          <p:cNvSpPr/>
          <p:nvPr/>
        </p:nvSpPr>
        <p:spPr>
          <a:xfrm>
            <a:off x="7351737" y="3285072"/>
            <a:ext cx="1332000" cy="79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大阪府版公務員制度改革</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・独自給料表の導入</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（職務給の徹底、部・次長級の定額化）</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・上位評価者の昇給号給数の見直し</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（５～８号給を</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号給とする）</a:t>
            </a:r>
          </a:p>
        </p:txBody>
      </p:sp>
      <p:sp>
        <p:nvSpPr>
          <p:cNvPr id="8" name="テキスト ボックス 7"/>
          <p:cNvSpPr txBox="1"/>
          <p:nvPr/>
        </p:nvSpPr>
        <p:spPr>
          <a:xfrm>
            <a:off x="7351737" y="5373216"/>
            <a:ext cx="1332000" cy="954107"/>
          </a:xfrm>
          <a:prstGeom prst="rect">
            <a:avLst/>
          </a:prstGeom>
          <a:noFill/>
        </p:spPr>
        <p:txBody>
          <a:bodyPr wrap="square" rtlCol="0">
            <a:spAutoFit/>
          </a:bodyPr>
          <a:lstStyle/>
          <a:p>
            <a:pPr marL="216000" indent="-457200"/>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注２　勧告どおりの引下げ改定を</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引下げ相当分を</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7351737" y="4437160"/>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給与制度の総合的見直し</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・給料表の水準を平均</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・単身赴任手当の引上げ</a:t>
            </a:r>
          </a:p>
        </p:txBody>
      </p:sp>
      <p:sp>
        <p:nvSpPr>
          <p:cNvPr id="11" name="テキスト ボックス 10"/>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9</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90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570070" y="3645464"/>
            <a:ext cx="8105466" cy="143027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１．本年の勧告のポイント</a:t>
            </a:r>
          </a:p>
        </p:txBody>
      </p:sp>
      <p:sp>
        <p:nvSpPr>
          <p:cNvPr id="5" name="コンテンツ プレースホルダー 4"/>
          <p:cNvSpPr>
            <a:spLocks noGrp="1"/>
          </p:cNvSpPr>
          <p:nvPr>
            <p:ph idx="1"/>
          </p:nvPr>
        </p:nvSpPr>
        <p:spPr>
          <a:xfrm>
            <a:off x="437730" y="3212977"/>
            <a:ext cx="8280000" cy="289346"/>
          </a:xfrm>
          <a:prstGeom prst="roundRect">
            <a:avLst>
              <a:gd name="adj" fmla="val 4250"/>
            </a:avLst>
          </a:prstGeom>
          <a:ln>
            <a:noFill/>
          </a:ln>
        </p:spPr>
        <p:txBody>
          <a:bodyPr>
            <a:noAutofit/>
          </a:bodyPr>
          <a:lstStyle/>
          <a:p>
            <a:pPr marL="0" indent="0">
              <a:spcBef>
                <a:spcPts val="600"/>
              </a:spcBef>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２．給与較差等に基づく給与改定について</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536" y="1005317"/>
            <a:ext cx="8280000" cy="276999"/>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１．職員給与と民間給与との比較</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43608" y="5496980"/>
            <a:ext cx="4176464" cy="261610"/>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70070" y="4293097"/>
            <a:ext cx="8105466" cy="723275"/>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（２）特別給について</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・民間の特別給との均衡を図るため、現行</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月分から</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月分引き下げ、年間</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月分に改定</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・民間の支給状況等を踏まえ、</a:t>
            </a:r>
            <a:r>
              <a:rPr lang="ja-JP" altLang="en-US" sz="1000">
                <a:latin typeface="メイリオ" panose="020B0604030504040204" pitchFamily="50" charset="-128"/>
                <a:ea typeface="メイリオ" panose="020B0604030504040204" pitchFamily="50" charset="-128"/>
                <a:cs typeface="メイリオ" panose="020B0604030504040204" pitchFamily="50" charset="-128"/>
              </a:rPr>
              <a:t>期末手当を引下げ</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・改定時期　条例の公布日（令和４年度以降は、令和４年４月１日）</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570070" y="3862210"/>
            <a:ext cx="8105466" cy="430887"/>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（１）月例給について</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・較差が小さく、給料表及び諸手当の適切な改定を行うことが困難であることから、月例給の改定を見送り</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93986595"/>
              </p:ext>
            </p:extLst>
          </p:nvPr>
        </p:nvGraphicFramePr>
        <p:xfrm>
          <a:off x="1904341" y="1844824"/>
          <a:ext cx="5614816" cy="411480"/>
        </p:xfrm>
        <a:graphic>
          <a:graphicData uri="http://schemas.openxmlformats.org/drawingml/2006/table">
            <a:tbl>
              <a:tblPr firstRow="1" bandRow="1">
                <a:tableStyleId>{5C22544A-7EE6-4342-B048-85BDC9FD1C3A}</a:tableStyleId>
              </a:tblPr>
              <a:tblGrid>
                <a:gridCol w="1870804">
                  <a:extLst>
                    <a:ext uri="{9D8B030D-6E8A-4147-A177-3AD203B41FA5}">
                      <a16:colId xmlns:a16="http://schemas.microsoft.com/office/drawing/2014/main" val="20001"/>
                    </a:ext>
                  </a:extLst>
                </a:gridCol>
                <a:gridCol w="1872006">
                  <a:extLst>
                    <a:ext uri="{9D8B030D-6E8A-4147-A177-3AD203B41FA5}">
                      <a16:colId xmlns:a16="http://schemas.microsoft.com/office/drawing/2014/main" val="20004"/>
                    </a:ext>
                  </a:extLst>
                </a:gridCol>
                <a:gridCol w="1872006">
                  <a:extLst>
                    <a:ext uri="{9D8B030D-6E8A-4147-A177-3AD203B41FA5}">
                      <a16:colId xmlns:a16="http://schemas.microsoft.com/office/drawing/2014/main" val="20007"/>
                    </a:ext>
                  </a:extLst>
                </a:gridCol>
              </a:tblGrid>
              <a:tr h="177419">
                <a:tc>
                  <a:txBody>
                    <a:bodyPr/>
                    <a:lstStyle/>
                    <a:p>
                      <a:pPr algn="ctr">
                        <a:lnSpc>
                          <a:spcPts val="900"/>
                        </a:lnSpc>
                      </a:pP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民間給与（Ａ）</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職員給与（Ｂ）</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較　　差（Ａ－</a:t>
                      </a:r>
                      <a:r>
                        <a:rPr kumimoji="1" lang="en-US" altLang="zh-TW" sz="1000"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7419">
                <a:tc>
                  <a:txBody>
                    <a:bodyPr/>
                    <a:lstStyle/>
                    <a:p>
                      <a:pPr algn="ctr">
                        <a:lnSpc>
                          <a:spcPts val="900"/>
                        </a:lnSpc>
                      </a:pP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376,646</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376,458</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188</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bl>
          </a:graphicData>
        </a:graphic>
      </p:graphicFrame>
      <p:sp>
        <p:nvSpPr>
          <p:cNvPr id="19" name="テキスト ボックス 18"/>
          <p:cNvSpPr txBox="1"/>
          <p:nvPr/>
        </p:nvSpPr>
        <p:spPr>
          <a:xfrm>
            <a:off x="646820" y="1260049"/>
            <a:ext cx="8173652" cy="584775"/>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（１）月例給</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・本府の行政職給料表適用職員とこれに類似する職務に従事する民間の事務・技術関係従業員の本年４月分給与をラスパイレス方式</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で比較した結果、職員給与が民間給与を</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188</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％）下回っていた</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46820" y="2341908"/>
            <a:ext cx="8029636" cy="430887"/>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（２）特別給（ボーナス）</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・民間における特別給の合計額は月例給の</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4.32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月分であり、職員の支給月数を</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0.13</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月分下回っていた</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84503948"/>
              </p:ext>
            </p:extLst>
          </p:nvPr>
        </p:nvGraphicFramePr>
        <p:xfrm>
          <a:off x="2826981" y="2729488"/>
          <a:ext cx="3742810" cy="411480"/>
        </p:xfrm>
        <a:graphic>
          <a:graphicData uri="http://schemas.openxmlformats.org/drawingml/2006/table">
            <a:tbl>
              <a:tblPr firstRow="1" bandRow="1">
                <a:tableStyleId>{5C22544A-7EE6-4342-B048-85BDC9FD1C3A}</a:tableStyleId>
              </a:tblPr>
              <a:tblGrid>
                <a:gridCol w="1870804">
                  <a:extLst>
                    <a:ext uri="{9D8B030D-6E8A-4147-A177-3AD203B41FA5}">
                      <a16:colId xmlns:a16="http://schemas.microsoft.com/office/drawing/2014/main" val="20001"/>
                    </a:ext>
                  </a:extLst>
                </a:gridCol>
                <a:gridCol w="1872006">
                  <a:extLst>
                    <a:ext uri="{9D8B030D-6E8A-4147-A177-3AD203B41FA5}">
                      <a16:colId xmlns:a16="http://schemas.microsoft.com/office/drawing/2014/main" val="20004"/>
                    </a:ext>
                  </a:extLst>
                </a:gridCol>
              </a:tblGrid>
              <a:tr h="149404">
                <a:tc>
                  <a:txBody>
                    <a:bodyPr/>
                    <a:lstStyle/>
                    <a:p>
                      <a:pPr algn="ctr">
                        <a:lnSpc>
                          <a:spcPts val="900"/>
                        </a:lnSpc>
                      </a:pP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民間</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支給月数</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zh-TW" altLang="en-US" sz="100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支給月数</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49404">
                <a:tc>
                  <a:txBody>
                    <a:bodyPr/>
                    <a:lstStyle/>
                    <a:p>
                      <a:pPr algn="ctr">
                        <a:lnSpc>
                          <a:spcPts val="900"/>
                        </a:lnSpc>
                      </a:pP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4.32</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lnSpc>
                          <a:spcPts val="900"/>
                        </a:lnSpc>
                      </a:pP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4.45</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bl>
          </a:graphicData>
        </a:graphic>
      </p:graphicFrame>
      <p:sp>
        <p:nvSpPr>
          <p:cNvPr id="22" name="コンテンツ プレースホルダー 4"/>
          <p:cNvSpPr txBox="1">
            <a:spLocks/>
          </p:cNvSpPr>
          <p:nvPr/>
        </p:nvSpPr>
        <p:spPr>
          <a:xfrm>
            <a:off x="486378" y="5229200"/>
            <a:ext cx="8280000" cy="289346"/>
          </a:xfrm>
          <a:prstGeom prst="roundRect">
            <a:avLst>
              <a:gd name="adj" fmla="val 4250"/>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600"/>
              </a:spcBef>
              <a:buFont typeface="Arial" panose="020B0604020202020204" pitchFamily="34" charse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３．その他の給与改定について</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437731" y="5878586"/>
            <a:ext cx="8237806" cy="553998"/>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・人材確保上の必要性から獣医師の処遇改善を図るため、獣医師に対して、初任給調整手当を支給（月額</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35,000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円を上限とし、採用</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から</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年以内の期間、１年ごとにその額を減じて支給）</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・改定時期　令和４年４月１日</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タイトル 1"/>
          <p:cNvSpPr txBox="1">
            <a:spLocks/>
          </p:cNvSpPr>
          <p:nvPr/>
        </p:nvSpPr>
        <p:spPr>
          <a:xfrm>
            <a:off x="879646" y="3519743"/>
            <a:ext cx="3548338" cy="274964"/>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月例給は改定なし、特別給を引下げ（△</a:t>
            </a:r>
            <a:r>
              <a:rPr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月分）</a:t>
            </a:r>
          </a:p>
        </p:txBody>
      </p:sp>
      <p:sp>
        <p:nvSpPr>
          <p:cNvPr id="24" name="角丸四角形 23"/>
          <p:cNvSpPr/>
          <p:nvPr/>
        </p:nvSpPr>
        <p:spPr>
          <a:xfrm>
            <a:off x="570070" y="5659935"/>
            <a:ext cx="8105466" cy="86540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タイトル 1"/>
          <p:cNvSpPr txBox="1">
            <a:spLocks/>
          </p:cNvSpPr>
          <p:nvPr/>
        </p:nvSpPr>
        <p:spPr>
          <a:xfrm>
            <a:off x="857250" y="5543661"/>
            <a:ext cx="2346598" cy="274964"/>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獣医師に初任給調整手当を支給</a:t>
            </a:r>
          </a:p>
        </p:txBody>
      </p:sp>
      <p:sp>
        <p:nvSpPr>
          <p:cNvPr id="7" name="テキスト ボックス 6"/>
          <p:cNvSpPr txBox="1"/>
          <p:nvPr/>
        </p:nvSpPr>
        <p:spPr>
          <a:xfrm>
            <a:off x="4500000" y="6525344"/>
            <a:ext cx="360040" cy="307777"/>
          </a:xfrm>
          <a:prstGeom prst="rect">
            <a:avLst/>
          </a:prstGeom>
          <a:noFill/>
        </p:spPr>
        <p:txBody>
          <a:bodyPr wrap="square" rtlCol="0">
            <a:spAutoFit/>
          </a:bodyPr>
          <a:lstStyle/>
          <a:p>
            <a:pPr algn="ctr"/>
            <a:r>
              <a:rPr kumimoji="1" lang="en-US" altLang="ja-JP" sz="1400" dirty="0">
                <a:solidFill>
                  <a:schemeClr val="bg1">
                    <a:lumMod val="50000"/>
                  </a:schemeClr>
                </a:solidFill>
                <a:latin typeface="メイリオ" panose="020B0604030504040204" pitchFamily="50" charset="-128"/>
                <a:ea typeface="メイリオ" panose="020B0604030504040204" pitchFamily="50" charset="-128"/>
              </a:rPr>
              <a:t>1</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119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．給与勧告制度の基本的考え方及び勧告の手順</a:t>
            </a:r>
            <a:r>
              <a:rPr kumimoji="1"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職員の給与は、生計費並びに国及び他の地方公共団体の職員並びに民間事業の従事者の給与その他の事情を考慮して定めなければならないとされています。（地方公務員法第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給与勧告を通じて職員の適正な処遇を確保することは、職務に精励している職員の士気の向上等に資するものであり、能率的な行政運営を維持する上での基盤となっています。</a:t>
            </a:r>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66,000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役職段階・年齢・学歴による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年間支給月数の比較</a:t>
            </a: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月～当年</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154225" y="4545200"/>
            <a:ext cx="864000" cy="684000"/>
          </a:xfrm>
          <a:prstGeom prst="wedgeRoundRectCallout">
            <a:avLst>
              <a:gd name="adj1" fmla="val -69340"/>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企業規模</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人以上かつ</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人以上事業所</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条）</a:t>
            </a:r>
          </a:p>
        </p:txBody>
      </p:sp>
      <p:sp>
        <p:nvSpPr>
          <p:cNvPr id="38" name="テキスト ボックス 37"/>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2</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159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給与比較における民間給与調査</a:t>
            </a:r>
          </a:p>
        </p:txBody>
      </p:sp>
      <p:sp>
        <p:nvSpPr>
          <p:cNvPr id="5" name="コンテンツ プレースホルダー 2"/>
          <p:cNvSpPr txBox="1">
            <a:spLocks/>
          </p:cNvSpPr>
          <p:nvPr/>
        </p:nvSpPr>
        <p:spPr>
          <a:xfrm>
            <a:off x="457200" y="1124744"/>
            <a:ext cx="8280000" cy="147549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◆民間給与調査（</a:t>
            </a:r>
            <a:r>
              <a:rPr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職種別民間給与実態調査</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）の対象</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800"/>
              </a:lnSpc>
              <a:buFont typeface="Arial" panose="020B0604020202020204" pitchFamily="34" charset="0"/>
              <a:buNone/>
            </a:pP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〇企業規模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人以上の多くの民間企業においては、公務と同様、課長・係長等の役職段階があることから、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同種・同等の者同士による比較が可能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〇現行の調査対象であれば、事業所数の関係で、実地等による精緻な調査が可能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〇企業規模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人以上の民営事業所の正社員数の割合は、民営事業所全体の正社員数の６割超</a:t>
            </a:r>
          </a:p>
        </p:txBody>
      </p:sp>
      <p:graphicFrame>
        <p:nvGraphicFramePr>
          <p:cNvPr id="2" name="表 1"/>
          <p:cNvGraphicFramePr>
            <a:graphicFrameLocks noGrp="1"/>
          </p:cNvGraphicFramePr>
          <p:nvPr>
            <p:extLst>
              <p:ext uri="{D42A27DB-BD31-4B8C-83A1-F6EECF244321}">
                <p14:modId xmlns:p14="http://schemas.microsoft.com/office/powerpoint/2010/main" val="3030758059"/>
              </p:ext>
            </p:extLst>
          </p:nvPr>
        </p:nvGraphicFramePr>
        <p:xfrm>
          <a:off x="687390" y="3033280"/>
          <a:ext cx="8172448" cy="2916000"/>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1458000">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人未満</a:t>
                      </a: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458000">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a:t>
                      </a: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21" name="グループ化 20"/>
          <p:cNvGrpSpPr/>
          <p:nvPr/>
        </p:nvGrpSpPr>
        <p:grpSpPr>
          <a:xfrm>
            <a:off x="3517200" y="3232409"/>
            <a:ext cx="1080000" cy="1080000"/>
            <a:chOff x="3517200" y="3808473"/>
            <a:chExt cx="1080000" cy="1080000"/>
          </a:xfrm>
        </p:grpSpPr>
        <p:sp>
          <p:nvSpPr>
            <p:cNvPr id="40" name="正方形/長方形 39"/>
            <p:cNvSpPr/>
            <p:nvPr/>
          </p:nvSpPr>
          <p:spPr bwMode="auto">
            <a:xfrm>
              <a:off x="3517200" y="4440392"/>
              <a:ext cx="1080000" cy="23210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42" name="正方形/長方形 41"/>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20" name="グループ化 19"/>
          <p:cNvGrpSpPr/>
          <p:nvPr/>
        </p:nvGrpSpPr>
        <p:grpSpPr>
          <a:xfrm>
            <a:off x="3512636" y="4734773"/>
            <a:ext cx="1080000" cy="1070475"/>
            <a:chOff x="3512636" y="5310837"/>
            <a:chExt cx="1080000" cy="1070475"/>
          </a:xfrm>
        </p:grpSpPr>
        <p:sp>
          <p:nvSpPr>
            <p:cNvPr id="46" name="正方形/長方形 45"/>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長</a:t>
              </a:r>
            </a:p>
          </p:txBody>
        </p:sp>
        <p:sp>
          <p:nvSpPr>
            <p:cNvPr id="47" name="正方形/長方形 46"/>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48" name="正方形/長方形 47"/>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長</a:t>
              </a:r>
            </a:p>
          </p:txBody>
        </p:sp>
        <p:sp>
          <p:nvSpPr>
            <p:cNvPr id="49" name="正方形/長方形 48"/>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19" name="グループ化 18"/>
          <p:cNvGrpSpPr/>
          <p:nvPr/>
        </p:nvGrpSpPr>
        <p:grpSpPr>
          <a:xfrm>
            <a:off x="967491" y="3927971"/>
            <a:ext cx="303751" cy="312430"/>
            <a:chOff x="967491" y="4504035"/>
            <a:chExt cx="303751" cy="312430"/>
          </a:xfrm>
        </p:grpSpPr>
        <p:sp>
          <p:nvSpPr>
            <p:cNvPr id="142" name="直方体 141"/>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8" name="グループ化 17"/>
          <p:cNvGrpSpPr/>
          <p:nvPr/>
        </p:nvGrpSpPr>
        <p:grpSpPr>
          <a:xfrm>
            <a:off x="1267295" y="3927971"/>
            <a:ext cx="303751" cy="312430"/>
            <a:chOff x="1267295" y="4504035"/>
            <a:chExt cx="303751" cy="312430"/>
          </a:xfrm>
        </p:grpSpPr>
        <p:sp>
          <p:nvSpPr>
            <p:cNvPr id="138" name="直方体 137"/>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7" name="グループ化 16"/>
          <p:cNvGrpSpPr/>
          <p:nvPr/>
        </p:nvGrpSpPr>
        <p:grpSpPr>
          <a:xfrm>
            <a:off x="2736353" y="3591675"/>
            <a:ext cx="494681" cy="648726"/>
            <a:chOff x="2736353" y="4167739"/>
            <a:chExt cx="494681" cy="648726"/>
          </a:xfrm>
        </p:grpSpPr>
        <p:sp>
          <p:nvSpPr>
            <p:cNvPr id="133" name="直方体 132"/>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6" name="グループ化 15"/>
          <p:cNvGrpSpPr/>
          <p:nvPr/>
        </p:nvGrpSpPr>
        <p:grpSpPr>
          <a:xfrm>
            <a:off x="807847" y="4919621"/>
            <a:ext cx="800601" cy="813619"/>
            <a:chOff x="807847" y="5495685"/>
            <a:chExt cx="800601" cy="813619"/>
          </a:xfrm>
        </p:grpSpPr>
        <p:sp>
          <p:nvSpPr>
            <p:cNvPr id="126" name="直方体 125"/>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5" name="グループ化 14"/>
          <p:cNvGrpSpPr/>
          <p:nvPr/>
        </p:nvGrpSpPr>
        <p:grpSpPr>
          <a:xfrm>
            <a:off x="1613628" y="4828496"/>
            <a:ext cx="800601" cy="904744"/>
            <a:chOff x="1613628" y="5404560"/>
            <a:chExt cx="800601" cy="904744"/>
          </a:xfrm>
        </p:grpSpPr>
        <p:sp>
          <p:nvSpPr>
            <p:cNvPr id="118" name="直方体 117"/>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4" name="グループ化 13"/>
          <p:cNvGrpSpPr/>
          <p:nvPr/>
        </p:nvGrpSpPr>
        <p:grpSpPr>
          <a:xfrm>
            <a:off x="1882544" y="3791283"/>
            <a:ext cx="423082" cy="449118"/>
            <a:chOff x="1882544" y="4367347"/>
            <a:chExt cx="423082" cy="449118"/>
          </a:xfrm>
        </p:grpSpPr>
        <p:sp>
          <p:nvSpPr>
            <p:cNvPr id="113" name="直方体 112"/>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3791283"/>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3" name="グループ化 12"/>
          <p:cNvGrpSpPr/>
          <p:nvPr/>
        </p:nvGrpSpPr>
        <p:grpSpPr>
          <a:xfrm>
            <a:off x="2430433" y="4626718"/>
            <a:ext cx="800601" cy="1106522"/>
            <a:chOff x="2430433" y="5202782"/>
            <a:chExt cx="800601" cy="1106522"/>
          </a:xfrm>
        </p:grpSpPr>
        <p:sp>
          <p:nvSpPr>
            <p:cNvPr id="98" name="直方体 97"/>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3927971"/>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0" y="3485783"/>
            <a:ext cx="2134853"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人未満･･･</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8" name="テキスト ボックス 49"/>
          <p:cNvSpPr txBox="1"/>
          <p:nvPr/>
        </p:nvSpPr>
        <p:spPr>
          <a:xfrm>
            <a:off x="4773614" y="5472469"/>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sp>
        <p:nvSpPr>
          <p:cNvPr id="149" name="右中かっこ 148"/>
          <p:cNvSpPr/>
          <p:nvPr/>
        </p:nvSpPr>
        <p:spPr bwMode="auto">
          <a:xfrm rot="5400000">
            <a:off x="6124542" y="4203208"/>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grpSp>
        <p:nvGrpSpPr>
          <p:cNvPr id="23" name="グループ化 22"/>
          <p:cNvGrpSpPr/>
          <p:nvPr/>
        </p:nvGrpSpPr>
        <p:grpSpPr>
          <a:xfrm>
            <a:off x="5058350" y="3733052"/>
            <a:ext cx="1372995" cy="612000"/>
            <a:chOff x="5058350" y="4309116"/>
            <a:chExt cx="1372995" cy="612000"/>
          </a:xfrm>
        </p:grpSpPr>
        <p:grpSp>
          <p:nvGrpSpPr>
            <p:cNvPr id="180" name="グループ化 179"/>
            <p:cNvGrpSpPr/>
            <p:nvPr/>
          </p:nvGrpSpPr>
          <p:grpSpPr>
            <a:xfrm>
              <a:off x="5058350" y="4336259"/>
              <a:ext cx="266592" cy="533242"/>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5412913" y="4336259"/>
              <a:ext cx="266592" cy="533242"/>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5767476" y="4336259"/>
              <a:ext cx="266592" cy="533242"/>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6122039" y="4336259"/>
              <a:ext cx="266592" cy="533242"/>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22" name="グループ化 21"/>
          <p:cNvGrpSpPr/>
          <p:nvPr/>
        </p:nvGrpSpPr>
        <p:grpSpPr>
          <a:xfrm>
            <a:off x="5058350" y="4763205"/>
            <a:ext cx="2481940" cy="612000"/>
            <a:chOff x="5058350" y="5339269"/>
            <a:chExt cx="2481940" cy="612000"/>
          </a:xfrm>
        </p:grpSpPr>
        <p:grpSp>
          <p:nvGrpSpPr>
            <p:cNvPr id="8" name="グループ化 7"/>
            <p:cNvGrpSpPr/>
            <p:nvPr/>
          </p:nvGrpSpPr>
          <p:grpSpPr>
            <a:xfrm>
              <a:off x="5058350" y="5377725"/>
              <a:ext cx="266592" cy="533243"/>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5412913" y="5377725"/>
              <a:ext cx="266592" cy="533243"/>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5767476" y="5377725"/>
              <a:ext cx="266592" cy="533243"/>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6122039" y="5377725"/>
              <a:ext cx="266592" cy="533243"/>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6476602" y="5377725"/>
              <a:ext cx="266592" cy="533243"/>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6831165" y="5377725"/>
              <a:ext cx="266592" cy="533243"/>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7185728" y="5377725"/>
              <a:ext cx="266592" cy="533243"/>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7359011" y="5339269"/>
              <a:ext cx="181279"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4526596"/>
            <a:ext cx="2134852"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人以上</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2" name="テキスト ボックス 151"/>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3</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67655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．令和３年職種別民間給与実態調査の概要</a:t>
            </a:r>
          </a:p>
        </p:txBody>
      </p:sp>
      <p:graphicFrame>
        <p:nvGraphicFramePr>
          <p:cNvPr id="6" name="表 5"/>
          <p:cNvGraphicFramePr>
            <a:graphicFrameLocks noGrp="1"/>
          </p:cNvGraphicFramePr>
          <p:nvPr>
            <p:extLst>
              <p:ext uri="{D42A27DB-BD31-4B8C-83A1-F6EECF244321}">
                <p14:modId xmlns:p14="http://schemas.microsoft.com/office/powerpoint/2010/main" val="2289435973"/>
              </p:ext>
            </p:extLst>
          </p:nvPr>
        </p:nvGraphicFramePr>
        <p:xfrm>
          <a:off x="955411" y="1268761"/>
          <a:ext cx="6928956" cy="1108755"/>
        </p:xfrm>
        <a:graphic>
          <a:graphicData uri="http://schemas.openxmlformats.org/drawingml/2006/table">
            <a:tbl>
              <a:tblPr firstRow="1" bandRow="1">
                <a:tableStyleId>{5C22544A-7EE6-4342-B048-85BDC9FD1C3A}</a:tableStyleId>
              </a:tblPr>
              <a:tblGrid>
                <a:gridCol w="1428889">
                  <a:extLst>
                    <a:ext uri="{9D8B030D-6E8A-4147-A177-3AD203B41FA5}">
                      <a16:colId xmlns:a16="http://schemas.microsoft.com/office/drawing/2014/main" val="20001"/>
                    </a:ext>
                  </a:extLst>
                </a:gridCol>
                <a:gridCol w="3567611">
                  <a:extLst>
                    <a:ext uri="{9D8B030D-6E8A-4147-A177-3AD203B41FA5}">
                      <a16:colId xmlns:a16="http://schemas.microsoft.com/office/drawing/2014/main" val="20004"/>
                    </a:ext>
                  </a:extLst>
                </a:gridCol>
                <a:gridCol w="1932456">
                  <a:extLst>
                    <a:ext uri="{9D8B030D-6E8A-4147-A177-3AD203B41FA5}">
                      <a16:colId xmlns:a16="http://schemas.microsoft.com/office/drawing/2014/main" val="1724870875"/>
                    </a:ext>
                  </a:extLst>
                </a:gridCol>
              </a:tblGrid>
              <a:tr h="294070">
                <a:tc>
                  <a:txBody>
                    <a:bodyPr/>
                    <a:lstStyle/>
                    <a:p>
                      <a:pPr algn="ctr">
                        <a:lnSpc>
                          <a:spcPts val="9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調査の内容</a:t>
                      </a:r>
                    </a:p>
                  </a:txBody>
                  <a:tcPr anchor="ctr">
                    <a:lnB w="12700" cap="flat" cmpd="sng" algn="ctr">
                      <a:solidFill>
                        <a:schemeClr val="bg1"/>
                      </a:solidFill>
                      <a:prstDash val="solid"/>
                      <a:round/>
                      <a:headEnd type="none" w="med" len="med"/>
                      <a:tailEnd type="none" w="med" len="med"/>
                    </a:lnB>
                  </a:tcPr>
                </a:tc>
                <a:tc>
                  <a:txBody>
                    <a:bodyPr/>
                    <a:lstStyle/>
                    <a:p>
                      <a:pPr algn="ctr">
                        <a:lnSpc>
                          <a:spcPts val="9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調査期間</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67605">
                <a:tc>
                  <a:txBody>
                    <a:bodyPr/>
                    <a:lstStyle/>
                    <a:p>
                      <a:pPr algn="l">
                        <a:lnSpc>
                          <a:spcPct val="1000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事業所単位で行う</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調査事項</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indent="0">
                        <a:lnSpc>
                          <a:spcPct val="100000"/>
                        </a:lnSpc>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①昨年８月から本年７月までの特別給の支給実績</a:t>
                      </a:r>
                    </a:p>
                    <a:p>
                      <a:pPr marL="0" indent="0">
                        <a:lnSpc>
                          <a:spcPct val="100000"/>
                        </a:lnSpc>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②民間企業における給与改定の状況等</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rowSpan="2">
                  <a:txBody>
                    <a:bodyPr/>
                    <a:lstStyle/>
                    <a:p>
                      <a:pPr algn="ctr">
                        <a:lnSpc>
                          <a:spcPct val="1000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令和３年４月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日（月曜日）</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～同年６月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日（火曜日）</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418445">
                <a:tc>
                  <a:txBody>
                    <a:bodyPr/>
                    <a:lstStyle/>
                    <a:p>
                      <a:pPr algn="l">
                        <a:lnSpc>
                          <a:spcPct val="1000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従業員別に行う</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調査事項（</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職種）</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marL="0" indent="0">
                        <a:lnSpc>
                          <a:spcPct val="100000"/>
                        </a:lnSpc>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③本年４月分として個々の従業員に支払われた給与月額等</a:t>
                      </a:r>
                    </a:p>
                    <a:p>
                      <a:pPr marL="0" indent="0">
                        <a:lnSpc>
                          <a:spcPct val="100000"/>
                        </a:lnSpc>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④本年４月分の初任給の状況</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tc vMerge="1">
                  <a:txBody>
                    <a:bodyPr/>
                    <a:lstStyle/>
                    <a:p>
                      <a:pPr algn="ctr">
                        <a:lnSpc>
                          <a:spcPct val="1000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505637424"/>
                  </a:ext>
                </a:extLst>
              </a:tr>
            </a:tbl>
          </a:graphicData>
        </a:graphic>
      </p:graphicFrame>
      <p:sp>
        <p:nvSpPr>
          <p:cNvPr id="7" name="コンテンツ プレースホルダー 2"/>
          <p:cNvSpPr txBox="1">
            <a:spLocks/>
          </p:cNvSpPr>
          <p:nvPr/>
        </p:nvSpPr>
        <p:spPr>
          <a:xfrm>
            <a:off x="469418" y="1038578"/>
            <a:ext cx="8423062" cy="5774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１．調査の内容等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900"/>
              </a:lnSpc>
              <a:spcBef>
                <a:spcPts val="0"/>
              </a:spcBef>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２．調査機関</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・人事院並びに都道府県、政令指定都市、特別区及び和歌山市の各人事委員会</a:t>
            </a:r>
          </a:p>
          <a:p>
            <a:pPr marL="0" indent="0">
              <a:lnSpc>
                <a:spcPts val="900"/>
              </a:lnSpc>
              <a:spcBef>
                <a:spcPts val="0"/>
              </a:spcBef>
              <a:buNone/>
            </a:pP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３．調査の範囲等</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（１）調査の範囲</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調査対象事業所（母集団事業所）</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は、全産業（宗教等を除く）の企業規模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人以上で、かつ、事業所規模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以上の府内の民間事業所</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4,427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・新型コロナウイルス感染症に対処する厳しい医療現場の環境に鑑み、昨年に引き続き、病院は調査対象外</a:t>
            </a:r>
            <a:endParaRPr lang="zh-TW"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（２）調査対象の抽出</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ア 標本事業所の抽出</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・調査対象事業所を組織、規模、産業により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層に層化し、これらの層から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687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事業所を無作為に抽出し調査</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・調査事業所（調査を完了した事業所）は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イ 従業員の抽出</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・初任給関係以外の調査職種については、これに該当する従業員が多数に上るときは、抽出した従業員について</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調査。なお、臨時の従業員及び役員は全て除外</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ウ 調査実人員（月例給調査）</a:t>
            </a:r>
          </a:p>
          <a:p>
            <a:pPr marL="0" indent="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28,157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人（うち初任給関係</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1,851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人）。なお、調査職種該当者（母集団）の推定数は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287,535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（３）集計</a:t>
            </a:r>
          </a:p>
          <a:p>
            <a:pPr marL="628650" indent="-628650">
              <a:lnSpc>
                <a:spcPts val="1300"/>
              </a:lnSpc>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・総計及び平均の算出に際しては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データを層</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ごとに母集団</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における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人数や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事業所数分に復元して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8650" indent="-628650">
              <a:lnSpc>
                <a:spcPts val="1300"/>
              </a:lnSpc>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出率の逆数を乗じて復元）</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2"/>
          <p:cNvSpPr txBox="1">
            <a:spLocks/>
          </p:cNvSpPr>
          <p:nvPr/>
        </p:nvSpPr>
        <p:spPr>
          <a:xfrm>
            <a:off x="800130" y="2652920"/>
            <a:ext cx="8435280" cy="3718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4</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6348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調査事業所の状況</a:t>
            </a:r>
          </a:p>
        </p:txBody>
      </p:sp>
      <p:sp>
        <p:nvSpPr>
          <p:cNvPr id="11" name="テキスト ボックス 10"/>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5</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5" name="右矢印 4"/>
          <p:cNvSpPr/>
          <p:nvPr/>
        </p:nvSpPr>
        <p:spPr>
          <a:xfrm>
            <a:off x="3679381" y="1363242"/>
            <a:ext cx="2005712" cy="3456383"/>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9" name="テキスト ボックス 8"/>
          <p:cNvSpPr txBox="1"/>
          <p:nvPr/>
        </p:nvSpPr>
        <p:spPr>
          <a:xfrm>
            <a:off x="3679380" y="2682468"/>
            <a:ext cx="1935846" cy="784830"/>
          </a:xfrm>
          <a:prstGeom prst="rect">
            <a:avLst/>
          </a:prstGeom>
          <a:noFill/>
          <a:ln>
            <a:noFill/>
            <a:prstDash val="dash"/>
          </a:ln>
        </p:spPr>
        <p:txBody>
          <a:bodyPr wrap="square" lIns="36000" rIns="36000" rtlCol="0" anchor="ctr" anchorCtr="1">
            <a:spAutoFit/>
          </a:bodyPr>
          <a:lstStyle/>
          <a:p>
            <a:pPr>
              <a:lnSpc>
                <a:spcPct val="200000"/>
              </a:lnSpc>
            </a:pP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調査対象事業所（母集団）から調査事業所を抽出</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275856" y="4819625"/>
            <a:ext cx="2737345" cy="1592739"/>
          </a:xfrm>
          <a:prstGeom prst="rect">
            <a:avLst/>
          </a:prstGeom>
          <a:ln>
            <a:prstDash val="dash"/>
          </a:ln>
        </p:spPr>
        <p:style>
          <a:lnRef idx="1">
            <a:schemeClr val="dk1"/>
          </a:lnRef>
          <a:fillRef idx="0">
            <a:schemeClr val="dk1"/>
          </a:fillRef>
          <a:effectRef idx="0">
            <a:schemeClr val="dk1"/>
          </a:effectRef>
          <a:fontRef idx="minor">
            <a:schemeClr val="tx1"/>
          </a:fontRef>
        </p:style>
        <p:txBody>
          <a:bodyPr rtlCol="0" anchor="ctr"/>
          <a:lstStyle/>
          <a:p>
            <a:pPr>
              <a:lnSpc>
                <a:spcPct val="150000"/>
              </a:lnSpc>
            </a:pPr>
            <a:r>
              <a:rPr lang="ja-JP" altLang="en-US" sz="1600" dirty="0">
                <a:latin typeface="HG丸ｺﾞｼｯｸM-PRO" panose="020F0600000000000000" pitchFamily="50" charset="-128"/>
                <a:ea typeface="HG丸ｺﾞｼｯｸM-PRO" panose="020F0600000000000000" pitchFamily="50" charset="-128"/>
              </a:rPr>
              <a:t>調査事業所の抽出後も産業及び企業規模別の構成比が調査対象事業所（母集団）と概ね一致</a:t>
            </a:r>
          </a:p>
        </p:txBody>
      </p:sp>
      <p:pic>
        <p:nvPicPr>
          <p:cNvPr id="3" name="図 2"/>
          <p:cNvPicPr>
            <a:picLocks noChangeAspect="1"/>
          </p:cNvPicPr>
          <p:nvPr/>
        </p:nvPicPr>
        <p:blipFill>
          <a:blip r:embed="rId2"/>
          <a:stretch>
            <a:fillRect/>
          </a:stretch>
        </p:blipFill>
        <p:spPr>
          <a:xfrm>
            <a:off x="251520" y="980728"/>
            <a:ext cx="2873886" cy="3114610"/>
          </a:xfrm>
          <a:prstGeom prst="rect">
            <a:avLst/>
          </a:prstGeom>
        </p:spPr>
      </p:pic>
      <p:pic>
        <p:nvPicPr>
          <p:cNvPr id="10" name="図 9"/>
          <p:cNvPicPr>
            <a:picLocks noChangeAspect="1"/>
          </p:cNvPicPr>
          <p:nvPr/>
        </p:nvPicPr>
        <p:blipFill>
          <a:blip r:embed="rId3"/>
          <a:stretch>
            <a:fillRect/>
          </a:stretch>
        </p:blipFill>
        <p:spPr>
          <a:xfrm>
            <a:off x="6005726" y="980728"/>
            <a:ext cx="2932815" cy="3073688"/>
          </a:xfrm>
          <a:prstGeom prst="rect">
            <a:avLst/>
          </a:prstGeom>
        </p:spPr>
      </p:pic>
      <p:pic>
        <p:nvPicPr>
          <p:cNvPr id="12" name="図 11"/>
          <p:cNvPicPr>
            <a:picLocks noChangeAspect="1"/>
          </p:cNvPicPr>
          <p:nvPr/>
        </p:nvPicPr>
        <p:blipFill>
          <a:blip r:embed="rId4"/>
          <a:stretch>
            <a:fillRect/>
          </a:stretch>
        </p:blipFill>
        <p:spPr>
          <a:xfrm>
            <a:off x="288236" y="4099818"/>
            <a:ext cx="2837170" cy="2595811"/>
          </a:xfrm>
          <a:prstGeom prst="rect">
            <a:avLst/>
          </a:prstGeom>
        </p:spPr>
      </p:pic>
      <p:pic>
        <p:nvPicPr>
          <p:cNvPr id="13" name="図 12"/>
          <p:cNvPicPr>
            <a:picLocks noChangeAspect="1"/>
          </p:cNvPicPr>
          <p:nvPr/>
        </p:nvPicPr>
        <p:blipFill>
          <a:blip r:embed="rId5"/>
          <a:stretch>
            <a:fillRect/>
          </a:stretch>
        </p:blipFill>
        <p:spPr>
          <a:xfrm>
            <a:off x="6048876" y="4099818"/>
            <a:ext cx="2837170" cy="2595811"/>
          </a:xfrm>
          <a:prstGeom prst="rect">
            <a:avLst/>
          </a:prstGeom>
        </p:spPr>
      </p:pic>
    </p:spTree>
    <p:extLst>
      <p:ext uri="{BB962C8B-B14F-4D97-AF65-F5344CB8AC3E}">
        <p14:creationId xmlns:p14="http://schemas.microsoft.com/office/powerpoint/2010/main" val="316278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7013638" y="2313552"/>
            <a:ext cx="1780241" cy="241091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735975" y="2313552"/>
            <a:ext cx="1780241" cy="241091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fontScale="92500"/>
          </a:bodyPr>
          <a:lstStyle/>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個々の大阪府職員に民間従業員の給与額を支給したとすれば、これに要する支給総額（Ａ）が、現に大阪府職員に支払っている支給総額（Ｂ）に比べてどの程度の差があるかを算出するのが、ラスパイレス方式と呼ばれる比較方法です。</a:t>
            </a: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主な給与決定要素である役職段階、学歴、年齢別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民間との給与額の比較方法</a:t>
            </a: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Rectangle 42"/>
          <p:cNvSpPr>
            <a:spLocks noChangeArrowheads="1"/>
          </p:cNvSpPr>
          <p:nvPr/>
        </p:nvSpPr>
        <p:spPr bwMode="auto">
          <a:xfrm>
            <a:off x="1288383" y="2097552"/>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924" y="2097552"/>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514897" y="2097552"/>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12" name="グループ化 11"/>
          <p:cNvGrpSpPr/>
          <p:nvPr/>
        </p:nvGrpSpPr>
        <p:grpSpPr>
          <a:xfrm>
            <a:off x="4689680" y="2512004"/>
            <a:ext cx="1826536" cy="2998851"/>
            <a:chOff x="4689680" y="2302357"/>
            <a:chExt cx="1826536" cy="2998851"/>
          </a:xfrm>
        </p:grpSpPr>
        <p:grpSp>
          <p:nvGrpSpPr>
            <p:cNvPr id="10" name="グループ化 9"/>
            <p:cNvGrpSpPr/>
            <p:nvPr/>
          </p:nvGrpSpPr>
          <p:grpSpPr>
            <a:xfrm>
              <a:off x="4934980" y="2302357"/>
              <a:ext cx="1370040" cy="2086527"/>
              <a:chOff x="4934980" y="2302357"/>
              <a:chExt cx="1370040" cy="2086527"/>
            </a:xfrm>
          </p:grpSpPr>
          <p:sp>
            <p:nvSpPr>
              <p:cNvPr id="117" name="AutoShape 60"/>
              <p:cNvSpPr>
                <a:spLocks noChangeArrowheads="1"/>
              </p:cNvSpPr>
              <p:nvPr/>
            </p:nvSpPr>
            <p:spPr bwMode="auto">
              <a:xfrm>
                <a:off x="4934980"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8" name="AutoShape 61"/>
              <p:cNvSpPr>
                <a:spLocks noChangeArrowheads="1"/>
              </p:cNvSpPr>
              <p:nvPr/>
            </p:nvSpPr>
            <p:spPr bwMode="auto">
              <a:xfrm>
                <a:off x="4934980"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9" name="AutoShape 62"/>
              <p:cNvSpPr>
                <a:spLocks noChangeArrowheads="1"/>
              </p:cNvSpPr>
              <p:nvPr/>
            </p:nvSpPr>
            <p:spPr bwMode="auto">
              <a:xfrm>
                <a:off x="4934980"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20" name="AutoShape 63"/>
              <p:cNvSpPr>
                <a:spLocks noChangeArrowheads="1"/>
              </p:cNvSpPr>
              <p:nvPr/>
            </p:nvSpPr>
            <p:spPr bwMode="auto">
              <a:xfrm>
                <a:off x="4934980"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grpSp>
        <p:sp>
          <p:nvSpPr>
            <p:cNvPr id="102" name="AutoShape 75"/>
            <p:cNvSpPr>
              <a:spLocks noChangeArrowheads="1"/>
            </p:cNvSpPr>
            <p:nvPr/>
          </p:nvSpPr>
          <p:spPr bwMode="auto">
            <a:xfrm>
              <a:off x="5256834"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4689680" y="4896217"/>
              <a:ext cx="1826536" cy="404991"/>
            </a:xfrm>
            <a:prstGeom prst="rect">
              <a:avLst/>
            </a:prstGeom>
            <a:solidFill>
              <a:schemeClr val="accent6">
                <a:lumMod val="40000"/>
                <a:lumOff val="60000"/>
              </a:schemeClr>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ja-JP" altLang="en-US" sz="1000" b="0" i="0" u="none" strike="noStrike"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（ａ）</a:t>
              </a:r>
            </a:p>
          </p:txBody>
        </p:sp>
      </p:grpSp>
      <p:sp>
        <p:nvSpPr>
          <p:cNvPr id="105" name="Rectangle 80"/>
          <p:cNvSpPr>
            <a:spLocks noChangeArrowheads="1"/>
          </p:cNvSpPr>
          <p:nvPr/>
        </p:nvSpPr>
        <p:spPr bwMode="auto">
          <a:xfrm>
            <a:off x="4860192" y="2097552"/>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64287" y="2097552"/>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（府職員給与総額（Ｂ））</a:t>
            </a:r>
          </a:p>
        </p:txBody>
      </p:sp>
      <p:grpSp>
        <p:nvGrpSpPr>
          <p:cNvPr id="9" name="グループ化 8"/>
          <p:cNvGrpSpPr/>
          <p:nvPr/>
        </p:nvGrpSpPr>
        <p:grpSpPr>
          <a:xfrm>
            <a:off x="4345629" y="2604648"/>
            <a:ext cx="390346" cy="1898505"/>
            <a:chOff x="4345629" y="2395001"/>
            <a:chExt cx="390346" cy="1898505"/>
          </a:xfrm>
        </p:grpSpPr>
        <p:sp>
          <p:nvSpPr>
            <p:cNvPr id="96" name="AutoShape 56"/>
            <p:cNvSpPr>
              <a:spLocks noChangeArrowheads="1"/>
            </p:cNvSpPr>
            <p:nvPr/>
          </p:nvSpPr>
          <p:spPr bwMode="auto">
            <a:xfrm>
              <a:off x="4345629" y="2967401"/>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3" name="グループ化 12"/>
          <p:cNvGrpSpPr/>
          <p:nvPr/>
        </p:nvGrpSpPr>
        <p:grpSpPr>
          <a:xfrm>
            <a:off x="7001319" y="2512003"/>
            <a:ext cx="1891161" cy="2998852"/>
            <a:chOff x="7001319" y="2302356"/>
            <a:chExt cx="1891161" cy="2998852"/>
          </a:xfrm>
        </p:grpSpPr>
        <p:grpSp>
          <p:nvGrpSpPr>
            <p:cNvPr id="11" name="グループ化 10"/>
            <p:cNvGrpSpPr/>
            <p:nvPr/>
          </p:nvGrpSpPr>
          <p:grpSpPr>
            <a:xfrm>
              <a:off x="7190903" y="2302356"/>
              <a:ext cx="1530770" cy="2093283"/>
              <a:chOff x="7190903" y="2302356"/>
              <a:chExt cx="1530770" cy="2093283"/>
            </a:xfrm>
          </p:grpSpPr>
          <p:sp>
            <p:nvSpPr>
              <p:cNvPr id="113" name="AutoShape 65"/>
              <p:cNvSpPr>
                <a:spLocks noChangeArrowheads="1"/>
              </p:cNvSpPr>
              <p:nvPr/>
            </p:nvSpPr>
            <p:spPr bwMode="auto">
              <a:xfrm>
                <a:off x="7190903"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4" name="AutoShape 66"/>
              <p:cNvSpPr>
                <a:spLocks noChangeArrowheads="1"/>
              </p:cNvSpPr>
              <p:nvPr/>
            </p:nvSpPr>
            <p:spPr bwMode="auto">
              <a:xfrm>
                <a:off x="7190903"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5" name="AutoShape 67"/>
              <p:cNvSpPr>
                <a:spLocks noChangeArrowheads="1"/>
              </p:cNvSpPr>
              <p:nvPr/>
            </p:nvSpPr>
            <p:spPr bwMode="auto">
              <a:xfrm>
                <a:off x="7190903"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6" name="AutoShape 68"/>
              <p:cNvSpPr>
                <a:spLocks noChangeArrowheads="1"/>
              </p:cNvSpPr>
              <p:nvPr/>
            </p:nvSpPr>
            <p:spPr bwMode="auto">
              <a:xfrm>
                <a:off x="7190903"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grpSp>
        <p:sp>
          <p:nvSpPr>
            <p:cNvPr id="104" name="Rectangle 78"/>
            <p:cNvSpPr>
              <a:spLocks noChangeArrowheads="1"/>
            </p:cNvSpPr>
            <p:nvPr/>
          </p:nvSpPr>
          <p:spPr bwMode="auto">
            <a:xfrm>
              <a:off x="7001319" y="4896217"/>
              <a:ext cx="1891161" cy="404991"/>
            </a:xfrm>
            <a:prstGeom prst="rect">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a:t>
              </a:r>
              <a:r>
                <a:rPr lang="ja-JP" altLang="en-US" sz="1000" b="0" i="0" u="none" strike="noStrike"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1000" b="1"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defRPr sz="1000"/>
              </a:pP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8" name="AutoShape 75"/>
            <p:cNvSpPr>
              <a:spLocks noChangeArrowheads="1"/>
            </p:cNvSpPr>
            <p:nvPr/>
          </p:nvSpPr>
          <p:spPr bwMode="auto">
            <a:xfrm>
              <a:off x="7592729"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8" name="グループ化 7"/>
          <p:cNvGrpSpPr/>
          <p:nvPr/>
        </p:nvGrpSpPr>
        <p:grpSpPr>
          <a:xfrm>
            <a:off x="423174" y="2492896"/>
            <a:ext cx="3789798" cy="3984419"/>
            <a:chOff x="377540" y="2252893"/>
            <a:chExt cx="3789798" cy="3984419"/>
          </a:xfrm>
        </p:grpSpPr>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grpSp>
      <p:sp>
        <p:nvSpPr>
          <p:cNvPr id="183" name="角丸四角形 182"/>
          <p:cNvSpPr/>
          <p:nvPr/>
        </p:nvSpPr>
        <p:spPr>
          <a:xfrm>
            <a:off x="4716016" y="5924770"/>
            <a:ext cx="3920409" cy="528566"/>
          </a:xfrm>
          <a:prstGeom prst="roundRect">
            <a:avLst/>
          </a:prstGeom>
          <a:noFill/>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民間との給与較差　（ａ）－（ｂ）</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テキスト ボックス 57"/>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6</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6" name="左中かっこ 5"/>
          <p:cNvSpPr/>
          <p:nvPr/>
        </p:nvSpPr>
        <p:spPr>
          <a:xfrm rot="16200000">
            <a:off x="6581495" y="3619341"/>
            <a:ext cx="294110" cy="422175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7437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ラスパイレス比較の計算例</a:t>
            </a:r>
          </a:p>
        </p:txBody>
      </p:sp>
      <p:graphicFrame>
        <p:nvGraphicFramePr>
          <p:cNvPr id="5" name="表 4"/>
          <p:cNvGraphicFramePr>
            <a:graphicFrameLocks noGrp="1"/>
          </p:cNvGraphicFramePr>
          <p:nvPr>
            <p:extLst>
              <p:ext uri="{D42A27DB-BD31-4B8C-83A1-F6EECF244321}">
                <p14:modId xmlns:p14="http://schemas.microsoft.com/office/powerpoint/2010/main" val="3694688031"/>
              </p:ext>
            </p:extLst>
          </p:nvPr>
        </p:nvGraphicFramePr>
        <p:xfrm>
          <a:off x="457200" y="1070973"/>
          <a:ext cx="8277084" cy="5416672"/>
        </p:xfrm>
        <a:graphic>
          <a:graphicData uri="http://schemas.openxmlformats.org/drawingml/2006/table">
            <a:tbl>
              <a:tblPr firstRow="1" bandRow="1">
                <a:tableStyleId>{2D5ABB26-0587-4C30-8999-92F81FD0307C}</a:tableStyleId>
              </a:tblPr>
              <a:tblGrid>
                <a:gridCol w="3958606">
                  <a:extLst>
                    <a:ext uri="{9D8B030D-6E8A-4147-A177-3AD203B41FA5}">
                      <a16:colId xmlns:a16="http://schemas.microsoft.com/office/drawing/2014/main" val="20000"/>
                    </a:ext>
                  </a:extLst>
                </a:gridCol>
                <a:gridCol w="2159239">
                  <a:extLst>
                    <a:ext uri="{9D8B030D-6E8A-4147-A177-3AD203B41FA5}">
                      <a16:colId xmlns:a16="http://schemas.microsoft.com/office/drawing/2014/main" val="20001"/>
                    </a:ext>
                  </a:extLst>
                </a:gridCol>
                <a:gridCol w="2159239">
                  <a:extLst>
                    <a:ext uri="{9D8B030D-6E8A-4147-A177-3AD203B41FA5}">
                      <a16:colId xmlns:a16="http://schemas.microsoft.com/office/drawing/2014/main" val="20002"/>
                    </a:ext>
                  </a:extLst>
                </a:gridCol>
              </a:tblGrid>
              <a:tr h="2376000">
                <a:tc>
                  <a:txBody>
                    <a:bodyPr/>
                    <a:lstStyle/>
                    <a:p>
                      <a:pPr marL="180975" indent="-180975"/>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府職員の役職段階、年齢階層、学歴別の平均給与額を算出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a:tc>
                <a:tc>
                  <a:txBody>
                    <a:bodyPr/>
                    <a:lstStyle/>
                    <a:p>
                      <a:pPr marL="327025" indent="-568325"/>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③ ①及び②のそれぞれの 平均給与額に</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府職員数</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を乗じた総額を算出</a:t>
                      </a:r>
                    </a:p>
                  </a:txBody>
                  <a:tcPr marL="0" marR="0"/>
                </a:tc>
                <a:tc>
                  <a:txBody>
                    <a:bodyPr/>
                    <a:lstStyle/>
                    <a:p>
                      <a:pPr marL="361950" indent="-361950"/>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④ それぞれを合計し、その水準（平均額）を比較</a:t>
                      </a:r>
                    </a:p>
                  </a:txBody>
                  <a:tcPr marL="0" marR="0"/>
                </a:tc>
                <a:extLst>
                  <a:ext uri="{0D108BD9-81ED-4DB2-BD59-A6C34878D82A}">
                    <a16:rowId xmlns:a16="http://schemas.microsoft.com/office/drawing/2014/main" val="10000"/>
                  </a:ext>
                </a:extLst>
              </a:tr>
              <a:tr h="2392672">
                <a:tc>
                  <a:txBody>
                    <a:bodyPr/>
                    <a:lstStyle/>
                    <a:p>
                      <a:pPr marL="169863" indent="-339725"/>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府職員と</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条件（役職段階、年齢、学歴）を同じくする</a:t>
                      </a:r>
                      <a:r>
                        <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民間従業員</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の平均給与額を算出</a:t>
                      </a:r>
                    </a:p>
                  </a:txBody>
                  <a:tcPr marL="0" marR="0">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8000">
                <a:tc gridSpan="3">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民間従業員平均給与額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府職員平均給与額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a:latin typeface="メイリオ" panose="020B0604030504040204" pitchFamily="50" charset="-128"/>
                          <a:ea typeface="メイリオ" panose="020B0604030504040204" pitchFamily="50" charset="-128"/>
                          <a:cs typeface="メイリオ" panose="020B0604030504040204" pitchFamily="50" charset="-128"/>
                        </a:rPr>
                        <a:t>円</a:t>
                      </a:r>
                    </a:p>
                    <a:p>
                      <a:pPr>
                        <a:lnSpc>
                          <a:spcPts val="600"/>
                        </a:lnSpc>
                      </a:pPr>
                      <a:endParaRPr kumimoji="1" lang="en-US" altLang="zh-TW"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a:latin typeface="メイリオ" panose="020B0604030504040204" pitchFamily="50" charset="-128"/>
                          <a:ea typeface="メイリオ" panose="020B0604030504040204" pitchFamily="50" charset="-128"/>
                          <a:cs typeface="メイリオ" panose="020B0604030504040204" pitchFamily="50" charset="-128"/>
                        </a:rPr>
                        <a:t>× 100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805073584"/>
              </p:ext>
            </p:extLst>
          </p:nvPr>
        </p:nvGraphicFramePr>
        <p:xfrm>
          <a:off x="647992" y="1870120"/>
          <a:ext cx="1800000" cy="11943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9136345"/>
              </p:ext>
            </p:extLst>
          </p:nvPr>
        </p:nvGraphicFramePr>
        <p:xfrm>
          <a:off x="2520200" y="1870120"/>
          <a:ext cx="1800000" cy="11988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427776404"/>
              </p:ext>
            </p:extLst>
          </p:nvPr>
        </p:nvGraphicFramePr>
        <p:xfrm>
          <a:off x="647992" y="4110945"/>
          <a:ext cx="1800000" cy="140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41085495"/>
              </p:ext>
            </p:extLst>
          </p:nvPr>
        </p:nvGraphicFramePr>
        <p:xfrm>
          <a:off x="2529725" y="4118565"/>
          <a:ext cx="1790475" cy="1404000"/>
        </p:xfrm>
        <a:graphic>
          <a:graphicData uri="http://schemas.openxmlformats.org/drawingml/2006/table">
            <a:tbl>
              <a:tblPr firstRow="1" bandRow="1">
                <a:tableStyleId>{5940675A-B579-460E-94D1-54222C63F5DA}</a:tableStyleId>
              </a:tblPr>
              <a:tblGrid>
                <a:gridCol w="1790475">
                  <a:extLst>
                    <a:ext uri="{9D8B030D-6E8A-4147-A177-3AD203B41FA5}">
                      <a16:colId xmlns:a16="http://schemas.microsoft.com/office/drawing/2014/main" val="20000"/>
                    </a:ext>
                  </a:extLst>
                </a:gridCol>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467912097"/>
              </p:ext>
            </p:extLst>
          </p:nvPr>
        </p:nvGraphicFramePr>
        <p:xfrm>
          <a:off x="4739620" y="177281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a:effectLst/>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a:effectLst/>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390892243"/>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 ＋ </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260905343"/>
              </p:ext>
            </p:extLst>
          </p:nvPr>
        </p:nvGraphicFramePr>
        <p:xfrm>
          <a:off x="4739620" y="24928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2</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588499682"/>
              </p:ext>
            </p:extLst>
          </p:nvPr>
        </p:nvGraphicFramePr>
        <p:xfrm>
          <a:off x="4739620" y="41067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3</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899285407"/>
              </p:ext>
            </p:extLst>
          </p:nvPr>
        </p:nvGraphicFramePr>
        <p:xfrm>
          <a:off x="4748423" y="4829149"/>
          <a:ext cx="1791198" cy="684000"/>
        </p:xfrm>
        <a:graphic>
          <a:graphicData uri="http://schemas.openxmlformats.org/drawingml/2006/table">
            <a:tbl>
              <a:tblPr firstRow="1" bandRow="1">
                <a:tableStyleId>{5940675A-B579-460E-94D1-54222C63F5DA}</a:tableStyleId>
              </a:tblPr>
              <a:tblGrid>
                <a:gridCol w="1791198">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2</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470448950"/>
              </p:ext>
            </p:extLst>
          </p:nvPr>
        </p:nvGraphicFramePr>
        <p:xfrm>
          <a:off x="6876456" y="4110807"/>
          <a:ext cx="1800000" cy="1404095"/>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83337">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5411">
                <a:tc>
                  <a:txBody>
                    <a:bodyPr/>
                    <a:lstStyle/>
                    <a:p>
                      <a:pPr algn="ct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 ＋ </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5347">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 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正方形/長方形 8"/>
          <p:cNvSpPr/>
          <p:nvPr/>
        </p:nvSpPr>
        <p:spPr>
          <a:xfrm>
            <a:off x="575984" y="170080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667412"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11763" y="3959558"/>
            <a:ext cx="3841624"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667412" y="3972590"/>
            <a:ext cx="19208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976600"/>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40152" y="27714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5940152" y="5112254"/>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208432" y="27333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500000" y="6525344"/>
            <a:ext cx="360040" cy="307777"/>
          </a:xfrm>
          <a:prstGeom prst="rect">
            <a:avLst/>
          </a:prstGeom>
          <a:noFill/>
        </p:spPr>
        <p:txBody>
          <a:bodyPr wrap="square" rtlCol="0">
            <a:spAutoFit/>
          </a:bodyPr>
          <a:lstStyle/>
          <a:p>
            <a:pPr algn="ctr"/>
            <a:r>
              <a:rPr lang="en-US" altLang="ja-JP" sz="1400" dirty="0">
                <a:solidFill>
                  <a:schemeClr val="bg1">
                    <a:lumMod val="50000"/>
                  </a:schemeClr>
                </a:solidFill>
                <a:latin typeface="メイリオ" panose="020B0604030504040204" pitchFamily="50" charset="-128"/>
                <a:ea typeface="メイリオ" panose="020B0604030504040204" pitchFamily="50" charset="-128"/>
              </a:rPr>
              <a:t>7</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 name="角丸四角形吹き出し 1"/>
          <p:cNvSpPr/>
          <p:nvPr/>
        </p:nvSpPr>
        <p:spPr>
          <a:xfrm>
            <a:off x="4680020" y="3361903"/>
            <a:ext cx="1859600" cy="540679"/>
          </a:xfrm>
          <a:prstGeom prst="wedgeRoundRectCallout">
            <a:avLst>
              <a:gd name="adj1" fmla="val 22783"/>
              <a:gd name="adj2" fmla="val 97059"/>
              <a:gd name="adj3" fmla="val 16667"/>
            </a:avLst>
          </a:prstGeom>
          <a:noFill/>
          <a:ln w="12700"/>
        </p:spPr>
        <p:style>
          <a:lnRef idx="2">
            <a:schemeClr val="dk1"/>
          </a:lnRef>
          <a:fillRef idx="1">
            <a:schemeClr val="lt1"/>
          </a:fillRef>
          <a:effectRef idx="0">
            <a:schemeClr val="dk1"/>
          </a:effectRef>
          <a:fontRef idx="minor">
            <a:schemeClr val="dk1"/>
          </a:fontRef>
        </p:style>
        <p:txBody>
          <a:bodyPr lIns="108000" tIns="72000" rIns="108000" bIns="72000"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②の平均給与額に条件が同じ階層の「</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府職員数」</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を乗じた額を算出</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5940152" y="2060848"/>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5940152" y="4391169"/>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8149540" y="5126869"/>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3375</Words>
  <Application>Microsoft Office PowerPoint</Application>
  <PresentationFormat>画面に合わせる (4:3)</PresentationFormat>
  <Paragraphs>505</Paragraphs>
  <Slides>11</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11</vt:i4>
      </vt:variant>
    </vt:vector>
  </HeadingPairs>
  <TitlesOfParts>
    <vt:vector size="18" baseType="lpstr">
      <vt:lpstr>HG丸ｺﾞｼｯｸM-PRO</vt:lpstr>
      <vt:lpstr>ＭＳ Ｐゴシック</vt:lpstr>
      <vt:lpstr>メイリオ</vt:lpstr>
      <vt:lpstr>Arial</vt:lpstr>
      <vt:lpstr>Calibri</vt:lpstr>
      <vt:lpstr>Office ​​テーマ</vt:lpstr>
      <vt:lpstr>デザインの設定</vt:lpstr>
      <vt:lpstr>給与勧告の仕組みと本年の勧告のポイント</vt:lpstr>
      <vt:lpstr>PowerPoint プレゼンテーション</vt:lpstr>
      <vt:lpstr>PowerPoint プレゼンテーション</vt:lpstr>
      <vt:lpstr>２．給与勧告制度の基本的考え方及び勧告の手順 ～職員の給与はどのようにして決めるのか～</vt:lpstr>
      <vt:lpstr>PowerPoint プレゼンテーション</vt:lpstr>
      <vt:lpstr>PowerPoint プレゼンテーション</vt:lpstr>
      <vt:lpstr>5．調査事業所の状況</vt:lpstr>
      <vt:lpstr>6．民間との給与額の比較方法（ラスパイレス比較）</vt:lpstr>
      <vt:lpstr>PowerPoint プレゼンテーション</vt:lpstr>
      <vt:lpstr>8．大阪府職員モデル給与例</vt:lpstr>
      <vt:lpstr>9．給与勧告の推移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2021-10-06T03:47:35Z</dcterms:modified>
</cp:coreProperties>
</file>