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sldIdLst>
    <p:sldId id="266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8" autoAdjust="0"/>
    <p:restoredTop sz="94385" autoAdjust="0"/>
  </p:normalViewPr>
  <p:slideViewPr>
    <p:cSldViewPr>
      <p:cViewPr varScale="1">
        <p:scale>
          <a:sx n="71" d="100"/>
          <a:sy n="71" d="100"/>
        </p:scale>
        <p:origin x="1272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EDA73-8F26-4A8C-9688-D2F5ED9A8BA5}" type="datetimeFigureOut">
              <a:rPr kumimoji="1" lang="ja-JP" altLang="en-US" smtClean="0"/>
              <a:t>2020/9/14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B70AAF-6BBD-4D86-9D4F-B4D7C847A8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91198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B70AAF-6BBD-4D86-9D4F-B4D7C847A828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29986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EA4B4-9E8C-4916-A5A2-8294E35098C0}" type="datetimeFigureOut">
              <a:rPr kumimoji="1" lang="ja-JP" altLang="en-US" smtClean="0"/>
              <a:t>2020/9/14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56E05-60BA-4590-9B25-6773B1F7DF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2905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EA4B4-9E8C-4916-A5A2-8294E35098C0}" type="datetimeFigureOut">
              <a:rPr kumimoji="1" lang="ja-JP" altLang="en-US" smtClean="0"/>
              <a:t>2020/9/14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56E05-60BA-4590-9B25-6773B1F7DF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4810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EA4B4-9E8C-4916-A5A2-8294E35098C0}" type="datetimeFigureOut">
              <a:rPr kumimoji="1" lang="ja-JP" altLang="en-US" smtClean="0"/>
              <a:t>2020/9/14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56E05-60BA-4590-9B25-6773B1F7DF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7655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EA4B4-9E8C-4916-A5A2-8294E35098C0}" type="datetimeFigureOut">
              <a:rPr kumimoji="1" lang="ja-JP" altLang="en-US" smtClean="0"/>
              <a:t>2020/9/14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56E05-60BA-4590-9B25-6773B1F7DF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6436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EA4B4-9E8C-4916-A5A2-8294E35098C0}" type="datetimeFigureOut">
              <a:rPr kumimoji="1" lang="ja-JP" altLang="en-US" smtClean="0"/>
              <a:t>2020/9/14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56E05-60BA-4590-9B25-6773B1F7DF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6151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EA4B4-9E8C-4916-A5A2-8294E35098C0}" type="datetimeFigureOut">
              <a:rPr kumimoji="1" lang="ja-JP" altLang="en-US" smtClean="0"/>
              <a:t>2020/9/14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56E05-60BA-4590-9B25-6773B1F7DF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5874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EA4B4-9E8C-4916-A5A2-8294E35098C0}" type="datetimeFigureOut">
              <a:rPr kumimoji="1" lang="ja-JP" altLang="en-US" smtClean="0"/>
              <a:t>2020/9/14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56E05-60BA-4590-9B25-6773B1F7DF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158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EA4B4-9E8C-4916-A5A2-8294E35098C0}" type="datetimeFigureOut">
              <a:rPr kumimoji="1" lang="ja-JP" altLang="en-US" smtClean="0"/>
              <a:t>2020/9/14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56E05-60BA-4590-9B25-6773B1F7DF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9186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EA4B4-9E8C-4916-A5A2-8294E35098C0}" type="datetimeFigureOut">
              <a:rPr kumimoji="1" lang="ja-JP" altLang="en-US" smtClean="0"/>
              <a:t>2020/9/14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56E05-60BA-4590-9B25-6773B1F7DF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8174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EA4B4-9E8C-4916-A5A2-8294E35098C0}" type="datetimeFigureOut">
              <a:rPr kumimoji="1" lang="ja-JP" altLang="en-US" smtClean="0"/>
              <a:t>2020/9/14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56E05-60BA-4590-9B25-6773B1F7DF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5050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EA4B4-9E8C-4916-A5A2-8294E35098C0}" type="datetimeFigureOut">
              <a:rPr kumimoji="1" lang="ja-JP" altLang="en-US" smtClean="0"/>
              <a:t>2020/9/14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56E05-60BA-4590-9B25-6773B1F7DF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7024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AEA4B4-9E8C-4916-A5A2-8294E35098C0}" type="datetimeFigureOut">
              <a:rPr kumimoji="1" lang="ja-JP" altLang="en-US" smtClean="0"/>
              <a:t>2020/9/14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256E05-60BA-4590-9B25-6773B1F7DF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6615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テキスト ボックス 16"/>
          <p:cNvSpPr txBox="1">
            <a:spLocks noChangeArrowheads="1"/>
          </p:cNvSpPr>
          <p:nvPr/>
        </p:nvSpPr>
        <p:spPr bwMode="auto">
          <a:xfrm>
            <a:off x="7704348" y="77084"/>
            <a:ext cx="1262048" cy="302318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0" tIns="8890" rIns="0" bIns="8890" anchor="t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sz="1800" b="1" dirty="0" smtClean="0">
                <a:effectLst/>
                <a:latin typeface="ＭＳ ゴシック"/>
                <a:ea typeface="ＭＳ Ｐゴシック"/>
                <a:cs typeface="Times New Roman"/>
              </a:rPr>
              <a:t>資料</a:t>
            </a:r>
            <a:r>
              <a:rPr lang="ja-JP" altLang="en-US" sz="1800" b="1" dirty="0" smtClean="0">
                <a:effectLst/>
                <a:latin typeface="ＭＳ ゴシック"/>
                <a:ea typeface="ＭＳ Ｐゴシック"/>
                <a:cs typeface="Times New Roman"/>
              </a:rPr>
              <a:t>２－２</a:t>
            </a:r>
            <a:endParaRPr lang="ja-JP" sz="1200" dirty="0">
              <a:effectLst/>
              <a:latin typeface="ＭＳ ゴシック"/>
              <a:cs typeface="Times New Roman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186062" y="5373216"/>
            <a:ext cx="8806537" cy="10310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1300" dirty="0" smtClean="0">
                <a:latin typeface="+mn-ea"/>
              </a:rPr>
              <a:t>【</a:t>
            </a:r>
            <a:r>
              <a:rPr lang="ja-JP" altLang="en-US" sz="1300" dirty="0" smtClean="0">
                <a:latin typeface="+mn-ea"/>
              </a:rPr>
              <a:t>発行額の基本的な考え方</a:t>
            </a:r>
            <a:r>
              <a:rPr lang="en-US" altLang="ja-JP" sz="1300" dirty="0" smtClean="0">
                <a:latin typeface="+mn-ea"/>
              </a:rPr>
              <a:t>】</a:t>
            </a:r>
          </a:p>
          <a:p>
            <a:endParaRPr lang="en-US" altLang="ja-JP" sz="300" dirty="0" smtClean="0">
              <a:latin typeface="+mn-ea"/>
            </a:endParaRPr>
          </a:p>
          <a:p>
            <a:r>
              <a:rPr lang="ja-JP" altLang="en-US" sz="1300" dirty="0" smtClean="0">
                <a:latin typeface="+mn-ea"/>
              </a:rPr>
              <a:t>①　市場公募債　　本府の基幹債である１０年及び５年は、両年限とも毎月</a:t>
            </a:r>
            <a:r>
              <a:rPr lang="en-US" altLang="ja-JP" sz="1300" dirty="0" smtClean="0">
                <a:latin typeface="+mn-ea"/>
              </a:rPr>
              <a:t>200</a:t>
            </a:r>
            <a:r>
              <a:rPr lang="ja-JP" altLang="en-US" sz="1300" dirty="0" smtClean="0">
                <a:latin typeface="+mn-ea"/>
              </a:rPr>
              <a:t>億円を平準発行</a:t>
            </a:r>
            <a:endParaRPr lang="en-US" altLang="ja-JP" sz="1300" dirty="0" smtClean="0">
              <a:latin typeface="+mn-ea"/>
            </a:endParaRPr>
          </a:p>
          <a:p>
            <a:endParaRPr lang="en-US" altLang="ja-JP" sz="300" dirty="0" smtClean="0">
              <a:latin typeface="+mn-ea"/>
            </a:endParaRPr>
          </a:p>
          <a:p>
            <a:r>
              <a:rPr lang="ja-JP" altLang="en-US" sz="1300" dirty="0">
                <a:latin typeface="+mn-ea"/>
              </a:rPr>
              <a:t>②</a:t>
            </a:r>
            <a:r>
              <a:rPr lang="ja-JP" altLang="en-US" sz="1300" dirty="0" smtClean="0">
                <a:latin typeface="+mn-ea"/>
              </a:rPr>
              <a:t>　フレックス枠</a:t>
            </a:r>
            <a:r>
              <a:rPr lang="ja-JP" altLang="en-US" sz="1300" dirty="0">
                <a:latin typeface="+mn-ea"/>
              </a:rPr>
              <a:t>　</a:t>
            </a:r>
            <a:r>
              <a:rPr lang="ja-JP" altLang="en-US" sz="1300" dirty="0" smtClean="0">
                <a:latin typeface="+mn-ea"/>
              </a:rPr>
              <a:t>　今後の税収減等により、発行額を増額する可能性がある</a:t>
            </a:r>
            <a:endParaRPr lang="en-US" altLang="ja-JP" sz="1300" dirty="0" smtClean="0">
              <a:latin typeface="+mn-ea"/>
            </a:endParaRPr>
          </a:p>
          <a:p>
            <a:endParaRPr lang="en-US" altLang="ja-JP" sz="300" dirty="0" smtClean="0">
              <a:latin typeface="+mn-ea"/>
            </a:endParaRPr>
          </a:p>
          <a:p>
            <a:r>
              <a:rPr lang="ja-JP" altLang="en-US" sz="1300" dirty="0">
                <a:latin typeface="+mn-ea"/>
              </a:rPr>
              <a:t>③</a:t>
            </a:r>
            <a:r>
              <a:rPr lang="ja-JP" altLang="en-US" sz="1300" dirty="0" smtClean="0">
                <a:latin typeface="+mn-ea"/>
              </a:rPr>
              <a:t>　共同発行債</a:t>
            </a:r>
            <a:r>
              <a:rPr lang="ja-JP" altLang="en-US" sz="1300" dirty="0">
                <a:latin typeface="+mn-ea"/>
              </a:rPr>
              <a:t>　</a:t>
            </a:r>
            <a:r>
              <a:rPr lang="ja-JP" altLang="en-US" sz="1300" dirty="0" smtClean="0">
                <a:latin typeface="+mn-ea"/>
              </a:rPr>
              <a:t>　今後</a:t>
            </a:r>
            <a:r>
              <a:rPr lang="ja-JP" altLang="en-US" sz="1300" dirty="0">
                <a:latin typeface="+mn-ea"/>
              </a:rPr>
              <a:t>の税収減等に</a:t>
            </a:r>
            <a:r>
              <a:rPr lang="ja-JP" altLang="en-US" sz="1300" dirty="0" smtClean="0">
                <a:latin typeface="+mn-ea"/>
              </a:rPr>
              <a:t>より</a:t>
            </a:r>
            <a:r>
              <a:rPr lang="ja-JP" altLang="en-US" sz="1300" dirty="0">
                <a:latin typeface="+mn-ea"/>
              </a:rPr>
              <a:t>、発行額を増額</a:t>
            </a:r>
            <a:r>
              <a:rPr lang="ja-JP" altLang="en-US" sz="1300" dirty="0" smtClean="0">
                <a:latin typeface="+mn-ea"/>
              </a:rPr>
              <a:t>する可能性がある</a:t>
            </a:r>
            <a:endParaRPr lang="en-US" altLang="ja-JP" sz="1300" dirty="0" smtClean="0">
              <a:latin typeface="+mn-ea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130934" y="4859868"/>
            <a:ext cx="50225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900" dirty="0" smtClean="0">
                <a:latin typeface="+mn-ea"/>
              </a:rPr>
              <a:t>（注）本計画は、民間資金にかかる月別の発行予定額であり、市場環境等により変更する場合がある</a:t>
            </a:r>
            <a:endParaRPr lang="en-US" altLang="ja-JP" sz="900" dirty="0" smtClean="0">
              <a:latin typeface="+mn-ea"/>
            </a:endParaRPr>
          </a:p>
          <a:p>
            <a:r>
              <a:rPr kumimoji="1" lang="ja-JP" altLang="en-US" sz="900" dirty="0">
                <a:latin typeface="+mn-ea"/>
              </a:rPr>
              <a:t>　</a:t>
            </a:r>
            <a:r>
              <a:rPr kumimoji="1" lang="en-US" altLang="ja-JP" sz="900" dirty="0" smtClean="0">
                <a:latin typeface="+mn-ea"/>
              </a:rPr>
              <a:t>α</a:t>
            </a:r>
            <a:r>
              <a:rPr kumimoji="1" lang="ja-JP" altLang="en-US" sz="900" dirty="0" smtClean="0">
                <a:latin typeface="+mn-ea"/>
              </a:rPr>
              <a:t>及び</a:t>
            </a:r>
            <a:r>
              <a:rPr kumimoji="1" lang="en-US" altLang="ja-JP" sz="900" dirty="0" smtClean="0">
                <a:latin typeface="+mn-ea"/>
              </a:rPr>
              <a:t>β</a:t>
            </a:r>
            <a:r>
              <a:rPr kumimoji="1" lang="ja-JP" altLang="en-US" sz="900" dirty="0" smtClean="0">
                <a:latin typeface="+mn-ea"/>
              </a:rPr>
              <a:t>：変動要素であり、合計</a:t>
            </a:r>
            <a:r>
              <a:rPr kumimoji="1" lang="en-US" altLang="ja-JP" sz="900" dirty="0" smtClean="0">
                <a:latin typeface="+mn-ea"/>
              </a:rPr>
              <a:t>500</a:t>
            </a:r>
            <a:r>
              <a:rPr kumimoji="1" lang="ja-JP" altLang="en-US" sz="900" dirty="0" smtClean="0">
                <a:latin typeface="+mn-ea"/>
              </a:rPr>
              <a:t>億円程度を見込む</a:t>
            </a:r>
            <a:endParaRPr kumimoji="1" lang="ja-JP" altLang="en-US" sz="900" dirty="0">
              <a:latin typeface="+mn-ea"/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6062" y="545154"/>
            <a:ext cx="8780333" cy="1947742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179512" y="251356"/>
            <a:ext cx="8964488" cy="369332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ja-JP" altLang="en-US" u="sng" dirty="0" smtClean="0"/>
              <a:t>令和２</a:t>
            </a:r>
            <a:r>
              <a:rPr kumimoji="1" lang="ja-JP" altLang="en-US" u="sng" dirty="0" smtClean="0"/>
              <a:t>年度大阪府債発行計画（案）について</a:t>
            </a:r>
            <a:endParaRPr kumimoji="1" lang="ja-JP" altLang="en-US" u="sng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9512" y="2820348"/>
            <a:ext cx="8786883" cy="2048812"/>
          </a:xfrm>
          <a:prstGeom prst="rect">
            <a:avLst/>
          </a:prstGeom>
        </p:spPr>
      </p:pic>
      <p:sp>
        <p:nvSpPr>
          <p:cNvPr id="18" name="下矢印 17"/>
          <p:cNvSpPr/>
          <p:nvPr/>
        </p:nvSpPr>
        <p:spPr>
          <a:xfrm>
            <a:off x="3972601" y="2624813"/>
            <a:ext cx="1224136" cy="228123"/>
          </a:xfrm>
          <a:prstGeom prst="downArrow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68267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133</Words>
  <Application>Microsoft Office PowerPoint</Application>
  <PresentationFormat>画面に合わせる (4:3)</PresentationFormat>
  <Paragraphs>12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ＭＳ ゴシック</vt:lpstr>
      <vt:lpstr>Arial</vt:lpstr>
      <vt:lpstr>Calibri</vt:lpstr>
      <vt:lpstr>Times New Roman</vt:lpstr>
      <vt:lpstr>Office ​​テーマ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2020-09-14T06:52:18Z</dcterms:created>
  <dcterms:modified xsi:type="dcterms:W3CDTF">2020-09-14T06:52:26Z</dcterms:modified>
</cp:coreProperties>
</file>