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385" autoAdjust="0"/>
  </p:normalViewPr>
  <p:slideViewPr>
    <p:cSldViewPr>
      <p:cViewPr>
        <p:scale>
          <a:sx n="75" d="100"/>
          <a:sy n="75" d="100"/>
        </p:scale>
        <p:origin x="-123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338EDA73-8F26-4A8C-9688-D2F5ED9A8BA5}" type="datetimeFigureOut">
              <a:rPr kumimoji="1" lang="ja-JP" altLang="en-US" smtClean="0"/>
              <a:t>2018/7/23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18B70AAF-6BBD-4D86-9D4F-B4D7C847A828}" type="slidenum">
              <a:rPr kumimoji="1" lang="ja-JP" altLang="en-US" smtClean="0"/>
              <a:t>‹#›</a:t>
            </a:fld>
            <a:endParaRPr kumimoji="1" lang="ja-JP" altLang="en-US"/>
          </a:p>
        </p:txBody>
      </p:sp>
    </p:spTree>
    <p:extLst>
      <p:ext uri="{BB962C8B-B14F-4D97-AF65-F5344CB8AC3E}">
        <p14:creationId xmlns:p14="http://schemas.microsoft.com/office/powerpoint/2010/main" val="37591198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B70AAF-6BBD-4D86-9D4F-B4D7C847A828}" type="slidenum">
              <a:rPr kumimoji="1" lang="ja-JP" altLang="en-US" smtClean="0"/>
              <a:t>1</a:t>
            </a:fld>
            <a:endParaRPr kumimoji="1" lang="ja-JP" altLang="en-US"/>
          </a:p>
        </p:txBody>
      </p:sp>
    </p:spTree>
    <p:extLst>
      <p:ext uri="{BB962C8B-B14F-4D97-AF65-F5344CB8AC3E}">
        <p14:creationId xmlns:p14="http://schemas.microsoft.com/office/powerpoint/2010/main" val="2336130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2018/7/23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1952905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2018/7/23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534810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2018/7/23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4187655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2018/7/23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3756436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2018/7/23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416151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6AEA4B4-9E8C-4916-A5A2-8294E35098C0}" type="datetimeFigureOut">
              <a:rPr kumimoji="1" lang="ja-JP" altLang="en-US" smtClean="0"/>
              <a:t>2018/7/23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635874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6AEA4B4-9E8C-4916-A5A2-8294E35098C0}" type="datetimeFigureOut">
              <a:rPr kumimoji="1" lang="ja-JP" altLang="en-US" smtClean="0"/>
              <a:t>2018/7/23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353158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6AEA4B4-9E8C-4916-A5A2-8294E35098C0}" type="datetimeFigureOut">
              <a:rPr kumimoji="1" lang="ja-JP" altLang="en-US" smtClean="0"/>
              <a:t>2018/7/23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1039186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AEA4B4-9E8C-4916-A5A2-8294E35098C0}" type="datetimeFigureOut">
              <a:rPr kumimoji="1" lang="ja-JP" altLang="en-US" smtClean="0"/>
              <a:t>2018/7/23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1918174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6AEA4B4-9E8C-4916-A5A2-8294E35098C0}" type="datetimeFigureOut">
              <a:rPr kumimoji="1" lang="ja-JP" altLang="en-US" smtClean="0"/>
              <a:t>2018/7/23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1015050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6AEA4B4-9E8C-4916-A5A2-8294E35098C0}" type="datetimeFigureOut">
              <a:rPr kumimoji="1" lang="ja-JP" altLang="en-US" smtClean="0"/>
              <a:t>2018/7/23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667024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EA4B4-9E8C-4916-A5A2-8294E35098C0}" type="datetimeFigureOut">
              <a:rPr kumimoji="1" lang="ja-JP" altLang="en-US" smtClean="0"/>
              <a:t>2018/7/23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196615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package" Target="../embeddings/Microsoft_Excel_Worksheet2.xlsx"/><Relationship Id="rId3" Type="http://schemas.openxmlformats.org/officeDocument/2006/relationships/notesSlide" Target="../notesSlides/notesSlide1.xm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Excel_Worksheet1.xlsx"/><Relationship Id="rId4" Type="http://schemas.openxmlformats.org/officeDocument/2006/relationships/oleObject" Target="../embeddings/oleObject1.bin"/><Relationship Id="rId9"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214232" y="1771069"/>
            <a:ext cx="8742601" cy="3154710"/>
          </a:xfrm>
          <a:prstGeom prst="rect">
            <a:avLst/>
          </a:prstGeom>
          <a:noFill/>
          <a:ln>
            <a:noFill/>
          </a:ln>
        </p:spPr>
        <p:txBody>
          <a:bodyPr wrap="square" rtlCol="0">
            <a:spAutoFit/>
          </a:bodyPr>
          <a:lstStyle/>
          <a:p>
            <a:r>
              <a:rPr lang="ja-JP" altLang="en-US" sz="1400" dirty="0" smtClean="0"/>
              <a:t>　 ＜フレックス枠＞</a:t>
            </a:r>
            <a:endParaRPr lang="en-US" altLang="ja-JP" sz="1400" dirty="0" smtClean="0"/>
          </a:p>
          <a:p>
            <a:r>
              <a:rPr lang="ja-JP" altLang="en-US" sz="1400" dirty="0" smtClean="0"/>
              <a:t>　 〇</a:t>
            </a:r>
            <a:r>
              <a:rPr lang="ja-JP" altLang="en-US" sz="300" dirty="0"/>
              <a:t>　</a:t>
            </a:r>
            <a:r>
              <a:rPr lang="ja-JP" altLang="en-US" sz="300" dirty="0" smtClean="0"/>
              <a:t>　　　　</a:t>
            </a:r>
            <a:r>
              <a:rPr lang="ja-JP" altLang="en-US" sz="1400" dirty="0"/>
              <a:t>低金利の市場</a:t>
            </a:r>
            <a:r>
              <a:rPr lang="ja-JP" altLang="en-US" sz="1400" dirty="0" smtClean="0"/>
              <a:t>環境下のメリットを活かすため、超長期債の発行枠として当初予定の１，０００億円を維持。</a:t>
            </a:r>
            <a:endParaRPr lang="en-US" altLang="ja-JP" sz="1400" dirty="0"/>
          </a:p>
          <a:p>
            <a:endParaRPr kumimoji="1" lang="en-US" altLang="ja-JP" sz="500" dirty="0" smtClean="0"/>
          </a:p>
          <a:p>
            <a:r>
              <a:rPr lang="ja-JP" altLang="en-US" sz="1400" dirty="0" smtClean="0"/>
              <a:t>　 ＜減額調整する年限について＞</a:t>
            </a:r>
            <a:endParaRPr kumimoji="1" lang="en-US" altLang="ja-JP" sz="1400" dirty="0"/>
          </a:p>
          <a:p>
            <a:r>
              <a:rPr lang="ja-JP" altLang="en-US" sz="1400" dirty="0" smtClean="0"/>
              <a:t>　 〇　 ５年債は応募者利回り（０．００１％）で</a:t>
            </a:r>
            <a:r>
              <a:rPr lang="ja-JP" altLang="en-US" sz="1400" dirty="0"/>
              <a:t>の</a:t>
            </a:r>
            <a:r>
              <a:rPr lang="ja-JP" altLang="en-US" sz="1400" dirty="0" smtClean="0"/>
              <a:t>発行</a:t>
            </a:r>
            <a:r>
              <a:rPr lang="ja-JP" altLang="en-US" sz="1400" dirty="0"/>
              <a:t>が</a:t>
            </a:r>
            <a:r>
              <a:rPr lang="ja-JP" altLang="en-US" sz="1400" dirty="0" smtClean="0"/>
              <a:t>継続。本府はイールドダッチ方式により、応募者利回りを決定。</a:t>
            </a:r>
            <a:endParaRPr lang="en-US" altLang="ja-JP" sz="1400" dirty="0" smtClean="0"/>
          </a:p>
          <a:p>
            <a:r>
              <a:rPr lang="ja-JP" altLang="en-US" sz="1400" dirty="0"/>
              <a:t>　</a:t>
            </a:r>
            <a:r>
              <a:rPr lang="ja-JP" altLang="en-US" sz="1400" dirty="0" smtClean="0"/>
              <a:t>　　　 ５年債の減額によるこれ以上の調達コストの低減効果は期待しがたい。</a:t>
            </a:r>
            <a:endParaRPr lang="en-US" altLang="ja-JP" sz="1400" dirty="0" smtClean="0"/>
          </a:p>
          <a:p>
            <a:endParaRPr lang="en-US" altLang="ja-JP" sz="500" dirty="0"/>
          </a:p>
          <a:p>
            <a:r>
              <a:rPr lang="ja-JP" altLang="en-US" sz="1400" dirty="0" smtClean="0"/>
              <a:t>　 〇　一方、１０年債の発行額を減額した場合には、同方式による応募者利回りの低下が一定期待できる状況。</a:t>
            </a:r>
            <a:endParaRPr lang="en-US" altLang="ja-JP" sz="1400" dirty="0" smtClean="0"/>
          </a:p>
          <a:p>
            <a:endParaRPr lang="en-US" altLang="ja-JP" sz="300" dirty="0" smtClean="0"/>
          </a:p>
          <a:p>
            <a:r>
              <a:rPr lang="en-US" altLang="ja-JP" sz="1200" dirty="0"/>
              <a:t> </a:t>
            </a:r>
            <a:r>
              <a:rPr lang="en-US" altLang="ja-JP" sz="1200" dirty="0" smtClean="0"/>
              <a:t>                 </a:t>
            </a:r>
            <a:r>
              <a:rPr lang="ja-JP" altLang="en-US" sz="1400" dirty="0" smtClean="0"/>
              <a:t>⇒　以上の状況を踏まえ、減額調整は１０年債により行う。</a:t>
            </a:r>
            <a:endParaRPr lang="en-US" altLang="ja-JP" sz="1400" dirty="0"/>
          </a:p>
          <a:p>
            <a:endParaRPr lang="en-US" altLang="ja-JP" sz="500" dirty="0" smtClean="0"/>
          </a:p>
          <a:p>
            <a:r>
              <a:rPr lang="ja-JP" altLang="en-US" sz="1400" dirty="0" smtClean="0"/>
              <a:t>    ＜１０年</a:t>
            </a:r>
            <a:r>
              <a:rPr lang="ja-JP" altLang="en-US" sz="1400" dirty="0"/>
              <a:t>債</a:t>
            </a:r>
            <a:r>
              <a:rPr lang="ja-JP" altLang="en-US" sz="1400" dirty="0" smtClean="0"/>
              <a:t>の減額時期について＞</a:t>
            </a:r>
            <a:endParaRPr lang="en-US" altLang="ja-JP" sz="1400" dirty="0" smtClean="0"/>
          </a:p>
          <a:p>
            <a:r>
              <a:rPr lang="ja-JP" altLang="en-US" sz="1400" dirty="0" smtClean="0"/>
              <a:t>    〇　</a:t>
            </a:r>
            <a:r>
              <a:rPr lang="ja-JP" altLang="en-US" sz="1400" dirty="0"/>
              <a:t> </a:t>
            </a:r>
            <a:r>
              <a:rPr lang="ja-JP" altLang="en-US" sz="1400" dirty="0" smtClean="0"/>
              <a:t>地方債の供給量が増加傾向にある１０月から１２月は需給悪化の懸念。</a:t>
            </a:r>
            <a:endParaRPr lang="en-US" altLang="ja-JP" sz="1400" dirty="0" smtClean="0"/>
          </a:p>
          <a:p>
            <a:r>
              <a:rPr lang="ja-JP" altLang="en-US" sz="1400" dirty="0" smtClean="0"/>
              <a:t>    〇　 昨年度は同時期に１０年債を３００億円減額。条件決定時の応募倍率が向上し、調達コストの抑制を実現。</a:t>
            </a:r>
            <a:endParaRPr lang="en-US" altLang="ja-JP" sz="1400" dirty="0" smtClean="0"/>
          </a:p>
          <a:p>
            <a:endParaRPr lang="en-US" altLang="ja-JP" sz="300" dirty="0"/>
          </a:p>
          <a:p>
            <a:r>
              <a:rPr lang="en-US" altLang="ja-JP" sz="1400" dirty="0" smtClean="0"/>
              <a:t>               </a:t>
            </a:r>
            <a:r>
              <a:rPr lang="ja-JP" altLang="en-US" sz="1400" dirty="0"/>
              <a:t> </a:t>
            </a:r>
            <a:r>
              <a:rPr lang="ja-JP" altLang="en-US" sz="1400" dirty="0" smtClean="0"/>
              <a:t>⇒　今年度の減額調整についても、同時期の発行を１００億円ずつ計３００億円減額する。</a:t>
            </a:r>
            <a:endParaRPr lang="en-US" altLang="ja-JP" sz="1400" dirty="0" smtClean="0"/>
          </a:p>
          <a:p>
            <a:endParaRPr lang="en-US" altLang="ja-JP" sz="800" dirty="0" smtClean="0"/>
          </a:p>
          <a:p>
            <a:r>
              <a:rPr lang="ja-JP" altLang="en-US" sz="1400" dirty="0"/>
              <a:t>　  ＜参考：１０年債の減額による表面利率の低下と応募倍率の向上について＞</a:t>
            </a:r>
            <a:endParaRPr lang="en-US" altLang="ja-JP" sz="1400" dirty="0" smtClean="0"/>
          </a:p>
        </p:txBody>
      </p:sp>
      <p:sp>
        <p:nvSpPr>
          <p:cNvPr id="3" name="テキスト ボックス 2"/>
          <p:cNvSpPr txBox="1"/>
          <p:nvPr/>
        </p:nvSpPr>
        <p:spPr>
          <a:xfrm>
            <a:off x="179512" y="514772"/>
            <a:ext cx="8640959" cy="369332"/>
          </a:xfrm>
          <a:prstGeom prst="rect">
            <a:avLst/>
          </a:prstGeom>
          <a:noFill/>
        </p:spPr>
        <p:txBody>
          <a:bodyPr wrap="square" rtlCol="0" anchor="ctr" anchorCtr="0">
            <a:spAutoFit/>
          </a:bodyPr>
          <a:lstStyle/>
          <a:p>
            <a:r>
              <a:rPr kumimoji="1" lang="ja-JP" altLang="en-US" u="sng" dirty="0" smtClean="0"/>
              <a:t>平成</a:t>
            </a:r>
            <a:r>
              <a:rPr lang="ja-JP" altLang="en-US" u="sng" dirty="0" smtClean="0"/>
              <a:t>３０</a:t>
            </a:r>
            <a:r>
              <a:rPr kumimoji="1" lang="ja-JP" altLang="en-US" u="sng" dirty="0" smtClean="0"/>
              <a:t>年度における発行額の減額調整について</a:t>
            </a:r>
            <a:endParaRPr kumimoji="1" lang="ja-JP" altLang="en-US" u="sng" dirty="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772181194"/>
              </p:ext>
            </p:extLst>
          </p:nvPr>
        </p:nvGraphicFramePr>
        <p:xfrm>
          <a:off x="1992412" y="6062588"/>
          <a:ext cx="5544617" cy="605602"/>
        </p:xfrm>
        <a:graphic>
          <a:graphicData uri="http://schemas.openxmlformats.org/presentationml/2006/ole">
            <mc:AlternateContent xmlns:mc="http://schemas.openxmlformats.org/markup-compatibility/2006">
              <mc:Choice xmlns:v="urn:schemas-microsoft-com:vml" Requires="v">
                <p:oleObj spid="_x0000_s3169" name="ワークシート" r:id="rId5" imgW="6962855" imgH="580897" progId="Excel.Sheet.12">
                  <p:embed/>
                </p:oleObj>
              </mc:Choice>
              <mc:Fallback>
                <p:oleObj name="ワークシート" r:id="rId5" imgW="6962855" imgH="580897" progId="Excel.Sheet.12">
                  <p:embed/>
                  <p:pic>
                    <p:nvPicPr>
                      <p:cNvPr id="0" name=""/>
                      <p:cNvPicPr/>
                      <p:nvPr/>
                    </p:nvPicPr>
                    <p:blipFill>
                      <a:blip r:embed="rId6"/>
                      <a:stretch>
                        <a:fillRect/>
                      </a:stretch>
                    </p:blipFill>
                    <p:spPr>
                      <a:xfrm>
                        <a:off x="1992412" y="6062588"/>
                        <a:ext cx="5544617" cy="605602"/>
                      </a:xfrm>
                      <a:prstGeom prst="rect">
                        <a:avLst/>
                      </a:prstGeom>
                    </p:spPr>
                  </p:pic>
                </p:oleObj>
              </mc:Fallback>
            </mc:AlternateContent>
          </a:graphicData>
        </a:graphic>
      </p:graphicFrame>
      <p:sp>
        <p:nvSpPr>
          <p:cNvPr id="6" name="正方形/長方形 5"/>
          <p:cNvSpPr/>
          <p:nvPr/>
        </p:nvSpPr>
        <p:spPr>
          <a:xfrm>
            <a:off x="179514" y="476672"/>
            <a:ext cx="8777320" cy="6212624"/>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6"/>
          <p:cNvSpPr txBox="1">
            <a:spLocks noChangeArrowheads="1"/>
          </p:cNvSpPr>
          <p:nvPr/>
        </p:nvSpPr>
        <p:spPr bwMode="auto">
          <a:xfrm>
            <a:off x="7704348" y="79819"/>
            <a:ext cx="1262048"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sz="1800" b="1" dirty="0" smtClean="0">
                <a:effectLst/>
                <a:latin typeface="ＭＳ ゴシック"/>
                <a:ea typeface="ＭＳ Ｐゴシック"/>
                <a:cs typeface="Times New Roman"/>
              </a:rPr>
              <a:t>３</a:t>
            </a:r>
            <a:r>
              <a:rPr lang="ja-JP" altLang="en-US" b="1" dirty="0" smtClean="0">
                <a:latin typeface="ＭＳ ゴシック"/>
                <a:ea typeface="ＭＳ Ｐゴシック"/>
                <a:cs typeface="Times New Roman"/>
              </a:rPr>
              <a:t>－２</a:t>
            </a:r>
            <a:endParaRPr lang="ja-JP" sz="1200" dirty="0">
              <a:effectLst/>
              <a:latin typeface="ＭＳ ゴシック"/>
              <a:cs typeface="Times New Roman"/>
            </a:endParaRPr>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1562668053"/>
              </p:ext>
            </p:extLst>
          </p:nvPr>
        </p:nvGraphicFramePr>
        <p:xfrm>
          <a:off x="1979712" y="4875168"/>
          <a:ext cx="4905325" cy="1095320"/>
        </p:xfrm>
        <a:graphic>
          <a:graphicData uri="http://schemas.openxmlformats.org/presentationml/2006/ole">
            <mc:AlternateContent xmlns:mc="http://schemas.openxmlformats.org/markup-compatibility/2006">
              <mc:Choice xmlns:v="urn:schemas-microsoft-com:vml" Requires="v">
                <p:oleObj spid="_x0000_s3170" name="ワークシート" r:id="rId8" imgW="5286252" imgH="1247903" progId="Excel.Sheet.12">
                  <p:embed/>
                </p:oleObj>
              </mc:Choice>
              <mc:Fallback>
                <p:oleObj name="ワークシート" r:id="rId8" imgW="5286252" imgH="1247903" progId="Excel.Sheet.12">
                  <p:embed/>
                  <p:pic>
                    <p:nvPicPr>
                      <p:cNvPr id="0" name="オブジェクト 4"/>
                      <p:cNvPicPr>
                        <a:picLocks noChangeAspect="1" noChangeArrowheads="1"/>
                      </p:cNvPicPr>
                      <p:nvPr/>
                    </p:nvPicPr>
                    <p:blipFill>
                      <a:blip r:embed="rId9"/>
                      <a:srcRect/>
                      <a:stretch>
                        <a:fillRect/>
                      </a:stretch>
                    </p:blipFill>
                    <p:spPr bwMode="auto">
                      <a:xfrm>
                        <a:off x="1979712" y="4875168"/>
                        <a:ext cx="4905325" cy="1095320"/>
                      </a:xfrm>
                      <a:prstGeom prst="rect">
                        <a:avLst/>
                      </a:prstGeom>
                      <a:noFill/>
                      <a:ln>
                        <a:noFill/>
                      </a:ln>
                    </p:spPr>
                  </p:pic>
                </p:oleObj>
              </mc:Fallback>
            </mc:AlternateContent>
          </a:graphicData>
        </a:graphic>
      </p:graphicFrame>
      <p:sp>
        <p:nvSpPr>
          <p:cNvPr id="2" name="正方形/長方形 1"/>
          <p:cNvSpPr/>
          <p:nvPr/>
        </p:nvSpPr>
        <p:spPr>
          <a:xfrm>
            <a:off x="255660" y="918746"/>
            <a:ext cx="8701173" cy="830997"/>
          </a:xfrm>
          <a:prstGeom prst="rect">
            <a:avLst/>
          </a:prstGeom>
        </p:spPr>
        <p:txBody>
          <a:bodyPr wrap="square">
            <a:spAutoFit/>
          </a:bodyPr>
          <a:lstStyle/>
          <a:p>
            <a:r>
              <a:rPr lang="ja-JP" altLang="en-US" sz="1400" dirty="0" smtClean="0"/>
              <a:t>◇  当初</a:t>
            </a:r>
            <a:r>
              <a:rPr lang="ja-JP" altLang="en-US" sz="1400" dirty="0"/>
              <a:t>の</a:t>
            </a:r>
            <a:r>
              <a:rPr lang="ja-JP" altLang="en-US" sz="1400" dirty="0" smtClean="0"/>
              <a:t>平成３０年度大阪府債発行計画策定時に見込めなかった平成２９年度決算等の資金需要の減少により、</a:t>
            </a:r>
            <a:endParaRPr lang="en-US" altLang="ja-JP" sz="1400" dirty="0" smtClean="0"/>
          </a:p>
          <a:p>
            <a:r>
              <a:rPr lang="ja-JP" altLang="en-US" sz="1400" dirty="0"/>
              <a:t>　</a:t>
            </a:r>
            <a:r>
              <a:rPr lang="ja-JP" altLang="en-US" sz="1400" dirty="0" smtClean="0"/>
              <a:t>　 発行額を３００億円減額する必要が生じた。</a:t>
            </a:r>
            <a:endParaRPr lang="en-US" altLang="ja-JP" sz="1400" dirty="0" smtClean="0"/>
          </a:p>
          <a:p>
            <a:endParaRPr lang="en-US" altLang="ja-JP" sz="600" dirty="0"/>
          </a:p>
          <a:p>
            <a:r>
              <a:rPr lang="ja-JP" altLang="en-US" sz="1400" dirty="0" smtClean="0"/>
              <a:t>◇  減額対応の考え方は以下の通り。</a:t>
            </a:r>
            <a:endParaRPr lang="en-US" altLang="ja-JP" sz="1400" dirty="0" smtClean="0"/>
          </a:p>
        </p:txBody>
      </p:sp>
      <p:sp>
        <p:nvSpPr>
          <p:cNvPr id="14" name="正方形/長方形 13"/>
          <p:cNvSpPr/>
          <p:nvPr/>
        </p:nvSpPr>
        <p:spPr>
          <a:xfrm>
            <a:off x="3779912" y="6032768"/>
            <a:ext cx="1872208" cy="611192"/>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90499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559</TotalTime>
  <Words>37</Words>
  <Application>Microsoft Office PowerPoint</Application>
  <PresentationFormat>画面に合わせる (4:3)</PresentationFormat>
  <Paragraphs>25</Paragraphs>
  <Slides>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3" baseType="lpstr">
      <vt:lpstr>Office ​​テーマ</vt:lpstr>
      <vt:lpstr>ワークシート</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大阪府</cp:lastModifiedBy>
  <cp:revision>93</cp:revision>
  <cp:lastPrinted>2018-07-13T08:09:49Z</cp:lastPrinted>
  <dcterms:created xsi:type="dcterms:W3CDTF">2017-12-08T03:17:57Z</dcterms:created>
  <dcterms:modified xsi:type="dcterms:W3CDTF">2018-07-23T11:42:06Z</dcterms:modified>
</cp:coreProperties>
</file>