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74" r:id="rId2"/>
    <p:sldId id="388" r:id="rId3"/>
    <p:sldId id="389" r:id="rId4"/>
    <p:sldId id="390" r:id="rId5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33CC"/>
    <a:srgbClr val="EAEF11"/>
    <a:srgbClr val="00FFFF"/>
    <a:srgbClr val="FB8605"/>
    <a:srgbClr val="0066FF"/>
    <a:srgbClr val="00CC00"/>
    <a:srgbClr val="FFFF66"/>
    <a:srgbClr val="FFFF99"/>
    <a:srgbClr val="FFE0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6396" autoAdjust="0"/>
  </p:normalViewPr>
  <p:slideViewPr>
    <p:cSldViewPr snapToGrid="0">
      <p:cViewPr>
        <p:scale>
          <a:sx n="66" d="100"/>
          <a:sy n="66" d="100"/>
        </p:scale>
        <p:origin x="-1056" y="-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ja-JP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DF6FD59-C29F-41C8-97DE-04BEBB54002B}" type="datetimeFigureOut">
              <a:rPr lang="ja-JP" altLang="en-US"/>
              <a:pPr/>
              <a:t>2018/7/24</a:t>
            </a:fld>
            <a:endParaRPr lang="en-US" altLang="ja-JP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ja-JP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89403420-0162-444F-9F63-5691F90F5DDE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31937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t" anchorCtr="0" compatLnSpc="1">
            <a:prstTxWarp prst="textNoShape">
              <a:avLst/>
            </a:prstTxWarp>
          </a:bodyPr>
          <a:lstStyle>
            <a:lvl1pPr defTabSz="882650">
              <a:defRPr sz="1200"/>
            </a:lvl1pPr>
          </a:lstStyle>
          <a:p>
            <a:endParaRPr lang="en-US" altLang="ja-JP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t" anchorCtr="0" compatLnSpc="1">
            <a:prstTxWarp prst="textNoShape">
              <a:avLst/>
            </a:prstTxWarp>
          </a:bodyPr>
          <a:lstStyle>
            <a:lvl1pPr algn="r" defTabSz="882650">
              <a:defRPr sz="1200"/>
            </a:lvl1pPr>
          </a:lstStyle>
          <a:p>
            <a:endParaRPr lang="en-US" altLang="ja-JP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848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21225"/>
            <a:ext cx="5448300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b" anchorCtr="0" compatLnSpc="1">
            <a:prstTxWarp prst="textNoShape">
              <a:avLst/>
            </a:prstTxWarp>
          </a:bodyPr>
          <a:lstStyle>
            <a:lvl1pPr defTabSz="882650">
              <a:defRPr sz="1200"/>
            </a:lvl1pPr>
          </a:lstStyle>
          <a:p>
            <a:endParaRPr lang="en-US" altLang="ja-JP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b" anchorCtr="0" compatLnSpc="1">
            <a:prstTxWarp prst="textNoShape">
              <a:avLst/>
            </a:prstTxWarp>
          </a:bodyPr>
          <a:lstStyle>
            <a:lvl1pPr algn="r" defTabSz="882650">
              <a:defRPr sz="1200"/>
            </a:lvl1pPr>
          </a:lstStyle>
          <a:p>
            <a:fld id="{32FB620B-A58B-4A04-8599-5E0DE77F85F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07606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B620B-A58B-4A04-8599-5E0DE77F85F6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92486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B620B-A58B-4A04-8599-5E0DE77F85F6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1157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542F01-0121-416E-B3A4-AAAB165A6FB1}" type="datetime1">
              <a:rPr lang="ja-JP" altLang="en-US" smtClean="0"/>
              <a:pPr/>
              <a:t>2018/7/24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20E24-DC01-4EB0-9FBC-E8989ADBD6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5011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280B3F-BF9A-499F-97C2-EC615CFF2F4D}" type="datetime1">
              <a:rPr lang="ja-JP" altLang="en-US" smtClean="0"/>
              <a:pPr/>
              <a:t>2018/7/24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14638-10BA-4259-973D-892BB29E46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855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61405-6E39-4A25-97F8-4583FF1D2D5E}" type="datetime1">
              <a:rPr lang="ja-JP" altLang="en-US" smtClean="0"/>
              <a:pPr/>
              <a:t>2018/7/24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836C7-7A2B-4E24-AF55-51B8B5F5E9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1837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80B0FA-A0F7-4983-895C-750382BD20C3}" type="datetime1">
              <a:rPr lang="ja-JP" altLang="en-US" smtClean="0"/>
              <a:pPr/>
              <a:t>2018/7/24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0AB7F-FD1D-4B22-A475-CA7B61D48F3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8948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8A9335-FB69-4DDB-8947-76D670C61650}" type="datetime1">
              <a:rPr lang="ja-JP" altLang="en-US" smtClean="0"/>
              <a:pPr/>
              <a:t>2018/7/24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F49AF-AA63-4EC0-9F87-4D7F771286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51606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F220F6-5B80-4713-A16A-6DF41E96FB2D}" type="datetime1">
              <a:rPr lang="ja-JP" altLang="en-US" smtClean="0"/>
              <a:pPr/>
              <a:t>2018/7/24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FB217-424F-40B5-A571-9963A3E8F1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2828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F33569-5644-465C-BE84-0FAE4FBD9CC7}" type="datetime1">
              <a:rPr lang="ja-JP" altLang="en-US" smtClean="0"/>
              <a:pPr/>
              <a:t>2018/7/24</a:t>
            </a:fld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DDF47-2B06-44CD-85F3-4A0786A8F3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84815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CD1263-B08D-41A1-8AED-2CE4A26FA56D}" type="datetime1">
              <a:rPr lang="ja-JP" altLang="en-US" smtClean="0"/>
              <a:pPr/>
              <a:t>2018/7/24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7AE5A-1EBD-47C9-AE81-5280EF8F6B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1903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06BAC-9FE9-46AE-8F62-4A78AD57968C}" type="datetime1">
              <a:rPr lang="ja-JP" altLang="en-US" smtClean="0"/>
              <a:pPr/>
              <a:t>2018/7/24</a:t>
            </a:fld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97F7B-CB52-4430-A467-F565A6C3586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4158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4FA38D-8C8B-4D3A-92B3-27DB20D6CE91}" type="datetime1">
              <a:rPr lang="ja-JP" altLang="en-US" smtClean="0"/>
              <a:pPr/>
              <a:t>2018/7/24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4B967-0B36-402B-A48C-449C530588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84624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9F5538-5432-49D4-B37B-2B05044CADE9}" type="datetime1">
              <a:rPr lang="ja-JP" altLang="en-US" smtClean="0"/>
              <a:pPr/>
              <a:t>2018/7/24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212FE-6592-4CBD-8825-4FAF1A870B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8207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fld id="{59C05C2C-F2C1-4193-9CD4-3967EC0B901D}" type="datetime1">
              <a:rPr lang="ja-JP" altLang="en-US" smtClean="0"/>
              <a:pPr/>
              <a:t>2018/7/24</a:t>
            </a:fld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2FB27819-EE6E-4A91-9B04-7197AD2073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フローチャート : 代替処理 19"/>
          <p:cNvSpPr/>
          <p:nvPr/>
        </p:nvSpPr>
        <p:spPr bwMode="auto">
          <a:xfrm>
            <a:off x="112002" y="558000"/>
            <a:ext cx="9705529" cy="255383"/>
          </a:xfrm>
          <a:prstGeom prst="flowChartAlternateProcess">
            <a:avLst/>
          </a:prstGeom>
          <a:solidFill>
            <a:srgbClr val="0033CC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8" tIns="0" rIns="91428" bIns="45715">
            <a:spAutoFit/>
          </a:bodyPr>
          <a:lstStyle/>
          <a:p>
            <a:pPr marL="0" marR="0" indent="0" defTabSz="449263" eaLnBrk="1" latinLnBrk="0" hangingPunct="1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ja-JP" altLang="en-US" sz="12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直近</a:t>
            </a:r>
            <a:r>
              <a:rPr lang="ja-JP" altLang="en-US" sz="12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の大阪府債の状況等に</a:t>
            </a:r>
            <a:r>
              <a:rPr lang="ja-JP" altLang="en-US" sz="12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ついて</a:t>
            </a:r>
            <a:endParaRPr lang="ja-JP" altLang="en-US" sz="1200" b="1" dirty="0" smtClean="0">
              <a:solidFill>
                <a:schemeClr val="bg1"/>
              </a:solidFill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696347" y="6532210"/>
            <a:ext cx="878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－１－</a:t>
            </a:r>
            <a:endParaRPr kumimoji="1" lang="ja-JP" altLang="en-US" dirty="0"/>
          </a:p>
        </p:txBody>
      </p:sp>
      <p:sp>
        <p:nvSpPr>
          <p:cNvPr id="6" name="テキスト ボックス 16"/>
          <p:cNvSpPr txBox="1">
            <a:spLocks noChangeArrowheads="1"/>
          </p:cNvSpPr>
          <p:nvPr/>
        </p:nvSpPr>
        <p:spPr bwMode="auto">
          <a:xfrm>
            <a:off x="8534400" y="79819"/>
            <a:ext cx="1179195" cy="329756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890" rIns="0" bIns="889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800" b="1" dirty="0" smtClean="0">
                <a:effectLst/>
                <a:latin typeface="ＭＳ ゴシック"/>
                <a:ea typeface="ＭＳ Ｐゴシック"/>
                <a:cs typeface="Times New Roman"/>
              </a:rPr>
              <a:t>資料</a:t>
            </a:r>
            <a:r>
              <a:rPr lang="ja-JP" altLang="en-US" b="1" dirty="0">
                <a:latin typeface="ＭＳ ゴシック"/>
                <a:ea typeface="ＭＳ Ｐゴシック"/>
                <a:cs typeface="Times New Roman"/>
              </a:rPr>
              <a:t>１</a:t>
            </a:r>
            <a:endParaRPr lang="ja-JP" sz="1200" dirty="0">
              <a:effectLst/>
              <a:latin typeface="ＭＳ ゴシック"/>
              <a:cs typeface="Times New Roman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12002" y="856723"/>
            <a:ext cx="9601593" cy="5724644"/>
          </a:xfrm>
          <a:prstGeom prst="rect">
            <a:avLst/>
          </a:prstGeom>
          <a:ln>
            <a:solidFill>
              <a:schemeClr val="accent4"/>
            </a:solidFill>
          </a:ln>
        </p:spPr>
        <p:txBody>
          <a:bodyPr wrap="square">
            <a:spAutoFit/>
          </a:bodyPr>
          <a:lstStyle/>
          <a:p>
            <a:r>
              <a:rPr lang="ja-JP" altLang="ja-JP" sz="1600" dirty="0" smtClean="0"/>
              <a:t>＜</a:t>
            </a:r>
            <a:r>
              <a:rPr lang="ja-JP" altLang="ja-JP" sz="1600" dirty="0"/>
              <a:t>これまでの</a:t>
            </a:r>
            <a:r>
              <a:rPr lang="ja-JP" altLang="ja-JP" sz="1600" dirty="0" smtClean="0"/>
              <a:t>経過</a:t>
            </a:r>
            <a:r>
              <a:rPr lang="ja-JP" altLang="en-US" sz="1600" dirty="0" smtClean="0"/>
              <a:t>＞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・　２月　５日　　　　　　　　　第１３回　大阪府財務マネジメント委員会開催</a:t>
            </a:r>
            <a:endParaRPr lang="en-US" altLang="ja-JP" sz="1600" dirty="0" smtClean="0"/>
          </a:p>
          <a:p>
            <a:endParaRPr lang="en-US" altLang="ja-JP" sz="800" dirty="0" smtClean="0"/>
          </a:p>
          <a:p>
            <a:r>
              <a:rPr lang="ja-JP" altLang="en-US" sz="1600" dirty="0"/>
              <a:t>　・　２</a:t>
            </a:r>
            <a:r>
              <a:rPr lang="ja-JP" altLang="en-US" sz="1600" dirty="0" smtClean="0"/>
              <a:t>月２７日　　　　　</a:t>
            </a:r>
            <a:r>
              <a:rPr lang="ja-JP" altLang="en-US" sz="1600" dirty="0"/>
              <a:t>　　　　</a:t>
            </a:r>
            <a:r>
              <a:rPr lang="ja-JP" altLang="en-US" sz="1600" dirty="0" smtClean="0"/>
              <a:t>フレックス枠</a:t>
            </a:r>
            <a:r>
              <a:rPr lang="ja-JP" altLang="en-US" sz="1600" dirty="0"/>
              <a:t>を活用</a:t>
            </a:r>
            <a:r>
              <a:rPr lang="ja-JP" altLang="en-US" sz="1600" dirty="0" smtClean="0"/>
              <a:t>し、超長期の定時償還債（銀行等引受債）を</a:t>
            </a:r>
            <a:r>
              <a:rPr lang="ja-JP" altLang="en-US" sz="1600" dirty="0"/>
              <a:t>発行</a:t>
            </a:r>
            <a:endParaRPr lang="en-US" altLang="ja-JP" sz="1600" dirty="0"/>
          </a:p>
          <a:p>
            <a:r>
              <a:rPr lang="ja-JP" altLang="en-US" sz="1600" dirty="0"/>
              <a:t>　　　　　　　　　　　　　　　　　　</a:t>
            </a:r>
            <a:r>
              <a:rPr lang="ja-JP" altLang="en-US" sz="1600" dirty="0" smtClean="0"/>
              <a:t>⇒　１５年債　１００億円（</a:t>
            </a:r>
            <a:r>
              <a:rPr lang="en-US" altLang="ja-JP" sz="1600" dirty="0" smtClean="0"/>
              <a:t>0.400</a:t>
            </a:r>
            <a:r>
              <a:rPr lang="ja-JP" altLang="en-US" sz="1600" dirty="0" smtClean="0"/>
              <a:t>％～</a:t>
            </a:r>
            <a:r>
              <a:rPr lang="en-US" altLang="ja-JP" sz="1600" dirty="0" smtClean="0"/>
              <a:t>0.439</a:t>
            </a:r>
            <a:r>
              <a:rPr lang="ja-JP" altLang="en-US" sz="1600" dirty="0" smtClean="0"/>
              <a:t>％）</a:t>
            </a:r>
            <a:endParaRPr lang="en-US" altLang="ja-JP" sz="1600" dirty="0" smtClean="0"/>
          </a:p>
          <a:p>
            <a:endParaRPr lang="en-US" altLang="ja-JP" sz="8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・　３月２１日　　　　　　　　　</a:t>
            </a:r>
            <a:r>
              <a:rPr lang="ja-JP" altLang="en-US" sz="1600" dirty="0"/>
              <a:t>米国　連邦準備制度理事会　連邦公開市場委員会で利上げ決定</a:t>
            </a:r>
            <a:endParaRPr lang="en-US" altLang="ja-JP" sz="1600" dirty="0"/>
          </a:p>
          <a:p>
            <a:r>
              <a:rPr lang="ja-JP" altLang="en-US" sz="1600" dirty="0"/>
              <a:t>　　　　　　　　　　　　　　　　　　⇒変更前　</a:t>
            </a:r>
            <a:r>
              <a:rPr lang="en-US" altLang="ja-JP" sz="1600" dirty="0" smtClean="0"/>
              <a:t>1.25</a:t>
            </a:r>
            <a:r>
              <a:rPr lang="ja-JP" altLang="en-US" sz="1600" dirty="0" smtClean="0"/>
              <a:t>％</a:t>
            </a:r>
            <a:r>
              <a:rPr lang="ja-JP" altLang="en-US" sz="1600" dirty="0"/>
              <a:t>～</a:t>
            </a:r>
            <a:r>
              <a:rPr lang="en-US" altLang="ja-JP" sz="1600" dirty="0" smtClean="0"/>
              <a:t>1.50</a:t>
            </a:r>
            <a:r>
              <a:rPr lang="ja-JP" altLang="en-US" sz="1600" dirty="0" smtClean="0"/>
              <a:t>％</a:t>
            </a:r>
            <a:endParaRPr lang="en-US" altLang="ja-JP" sz="1600" dirty="0"/>
          </a:p>
          <a:p>
            <a:r>
              <a:rPr lang="ja-JP" altLang="en-US" sz="1600" dirty="0"/>
              <a:t>　　　　　　　　　　　　　　　　　　</a:t>
            </a:r>
            <a:r>
              <a:rPr lang="ja-JP" altLang="en-US" sz="1000" dirty="0"/>
              <a:t>      </a:t>
            </a:r>
            <a:r>
              <a:rPr lang="ja-JP" altLang="en-US" sz="1600" u="sng" dirty="0"/>
              <a:t>変更後　</a:t>
            </a:r>
            <a:r>
              <a:rPr lang="en-US" altLang="ja-JP" sz="1600" u="sng" dirty="0" smtClean="0"/>
              <a:t>1.50</a:t>
            </a:r>
            <a:r>
              <a:rPr lang="ja-JP" altLang="en-US" sz="1600" u="sng" dirty="0" smtClean="0"/>
              <a:t>％～</a:t>
            </a:r>
            <a:r>
              <a:rPr lang="en-US" altLang="ja-JP" sz="1600" u="sng" dirty="0"/>
              <a:t>1.75</a:t>
            </a:r>
            <a:r>
              <a:rPr lang="ja-JP" altLang="en-US" sz="1600" u="sng" dirty="0" smtClean="0"/>
              <a:t>％</a:t>
            </a:r>
            <a:endParaRPr lang="en-US" altLang="ja-JP" sz="1600" u="sng" dirty="0" smtClean="0"/>
          </a:p>
          <a:p>
            <a:endParaRPr lang="en-US" altLang="ja-JP" sz="7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・</a:t>
            </a:r>
            <a:r>
              <a:rPr lang="ja-JP" altLang="en-US" sz="1600" dirty="0"/>
              <a:t>　</a:t>
            </a:r>
            <a:r>
              <a:rPr lang="ja-JP" altLang="en-US" sz="1600" dirty="0" smtClean="0"/>
              <a:t>４月　９日　　　　　　　　　日本銀行　黒田総裁の再任</a:t>
            </a:r>
            <a:endParaRPr lang="en-US" altLang="ja-JP" sz="1600" dirty="0" smtClean="0"/>
          </a:p>
          <a:p>
            <a:endParaRPr lang="en-US" altLang="ja-JP" sz="8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・</a:t>
            </a:r>
            <a:r>
              <a:rPr lang="ja-JP" altLang="en-US" sz="1600" dirty="0"/>
              <a:t>　</a:t>
            </a:r>
            <a:r>
              <a:rPr lang="ja-JP" altLang="en-US" sz="1600" dirty="0" smtClean="0"/>
              <a:t>６月１３日　　　　　　　　　米国　連邦準備制度理事会　連邦公開市場委員会で利上げ決定</a:t>
            </a:r>
            <a:endParaRPr lang="en-US" altLang="ja-JP" sz="1600" dirty="0" smtClean="0"/>
          </a:p>
          <a:p>
            <a:r>
              <a:rPr lang="ja-JP" altLang="en-US" sz="1600" dirty="0" smtClean="0"/>
              <a:t>　　　　　　　　　　　　　　　　　　⇒変更前　</a:t>
            </a:r>
            <a:r>
              <a:rPr lang="en-US" altLang="ja-JP" sz="1600" dirty="0" smtClean="0"/>
              <a:t>1.50</a:t>
            </a:r>
            <a:r>
              <a:rPr lang="ja-JP" altLang="en-US" sz="1600" dirty="0" smtClean="0"/>
              <a:t>％～</a:t>
            </a:r>
            <a:r>
              <a:rPr lang="en-US" altLang="ja-JP" sz="1600" dirty="0" smtClean="0"/>
              <a:t>1.75</a:t>
            </a:r>
            <a:r>
              <a:rPr lang="ja-JP" altLang="en-US" sz="1600" dirty="0" smtClean="0"/>
              <a:t>％</a:t>
            </a:r>
            <a:endParaRPr lang="en-US" altLang="ja-JP" sz="1600" dirty="0" smtClean="0"/>
          </a:p>
          <a:p>
            <a:r>
              <a:rPr lang="ja-JP" altLang="en-US" sz="1600" dirty="0" smtClean="0"/>
              <a:t>　　　　　　　　　　　　　　　　　　</a:t>
            </a:r>
            <a:r>
              <a:rPr lang="ja-JP" altLang="en-US" sz="1000" dirty="0" smtClean="0"/>
              <a:t>      </a:t>
            </a:r>
            <a:r>
              <a:rPr lang="ja-JP" altLang="en-US" sz="1600" u="sng" dirty="0" smtClean="0"/>
              <a:t>変更後　</a:t>
            </a:r>
            <a:r>
              <a:rPr lang="en-US" altLang="ja-JP" sz="1600" u="sng" dirty="0" smtClean="0"/>
              <a:t>1.75</a:t>
            </a:r>
            <a:r>
              <a:rPr lang="ja-JP" altLang="en-US" sz="1600" u="sng" dirty="0" smtClean="0"/>
              <a:t>％～</a:t>
            </a:r>
            <a:r>
              <a:rPr lang="en-US" altLang="ja-JP" sz="1600" u="sng" dirty="0" smtClean="0"/>
              <a:t>2.00</a:t>
            </a:r>
            <a:r>
              <a:rPr lang="ja-JP" altLang="en-US" sz="1600" u="sng" dirty="0" smtClean="0"/>
              <a:t>％</a:t>
            </a:r>
            <a:endParaRPr lang="en-US" altLang="ja-JP" sz="1600" u="sng" dirty="0" smtClean="0"/>
          </a:p>
          <a:p>
            <a:endParaRPr lang="en-US" altLang="ja-JP" sz="700" u="sng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・　６月１４日　　　　　　　　　欧州中央銀行　政策理事会で量的緩和政策を年内で終了する方針を決定</a:t>
            </a:r>
            <a:endParaRPr lang="en-US" altLang="ja-JP" sz="1600" dirty="0" smtClean="0"/>
          </a:p>
          <a:p>
            <a:endParaRPr lang="en-US" altLang="ja-JP" sz="8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・　６月２８日　　　　　　　　　銀行等引受債を発行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　　　　　　　　　　　　　　　　　⇒　５年証券　１００億円（</a:t>
            </a:r>
            <a:r>
              <a:rPr lang="en-US" altLang="ja-JP" sz="1600" dirty="0" smtClean="0"/>
              <a:t>0.001</a:t>
            </a:r>
            <a:r>
              <a:rPr lang="ja-JP" altLang="en-US" sz="1600" dirty="0" smtClean="0"/>
              <a:t>％）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　　　　　　　　　　　　　　　　　　</a:t>
            </a:r>
            <a:r>
              <a:rPr lang="ja-JP" altLang="en-US" sz="1000" dirty="0"/>
              <a:t> </a:t>
            </a:r>
            <a:r>
              <a:rPr lang="ja-JP" altLang="en-US" sz="1000" dirty="0" smtClean="0"/>
              <a:t> </a:t>
            </a:r>
            <a:r>
              <a:rPr lang="ja-JP" altLang="en-US" sz="1600" dirty="0" smtClean="0"/>
              <a:t>１０年証書　２００億円（</a:t>
            </a:r>
            <a:r>
              <a:rPr lang="en-US" altLang="ja-JP" sz="1600" dirty="0" smtClean="0"/>
              <a:t>0.191</a:t>
            </a:r>
            <a:r>
              <a:rPr lang="ja-JP" altLang="en-US" sz="1600" dirty="0" smtClean="0"/>
              <a:t>％～</a:t>
            </a:r>
            <a:r>
              <a:rPr lang="en-US" altLang="ja-JP" sz="1600" dirty="0" smtClean="0"/>
              <a:t>0.200</a:t>
            </a:r>
            <a:r>
              <a:rPr lang="ja-JP" altLang="en-US" sz="1600" dirty="0" smtClean="0"/>
              <a:t>％）</a:t>
            </a:r>
            <a:endParaRPr lang="en-US" altLang="ja-JP" sz="1600" dirty="0" smtClean="0"/>
          </a:p>
          <a:p>
            <a:endParaRPr lang="en-US" altLang="ja-JP" sz="8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・</a:t>
            </a:r>
            <a:r>
              <a:rPr lang="ja-JP" altLang="en-US" sz="1600" dirty="0"/>
              <a:t>　７月３０日　　　　　　　　　フレックス枠を活用し、超長期の定時</a:t>
            </a:r>
            <a:r>
              <a:rPr lang="ja-JP" altLang="en-US" sz="1600" dirty="0" smtClean="0"/>
              <a:t>償還債（銀行等引受債）を</a:t>
            </a:r>
            <a:r>
              <a:rPr lang="ja-JP" altLang="en-US" sz="1600" dirty="0"/>
              <a:t>発行</a:t>
            </a:r>
          </a:p>
          <a:p>
            <a:r>
              <a:rPr lang="ja-JP" altLang="en-US" sz="1600" dirty="0"/>
              <a:t>　　　　　　　　　　　　　　　　</a:t>
            </a:r>
            <a:r>
              <a:rPr lang="ja-JP" altLang="en-US" sz="1600" dirty="0" smtClean="0"/>
              <a:t>    ⇒　２０年債</a:t>
            </a:r>
            <a:r>
              <a:rPr lang="ja-JP" altLang="en-US" sz="1600" dirty="0"/>
              <a:t>　</a:t>
            </a:r>
            <a:r>
              <a:rPr lang="ja-JP" altLang="en-US" sz="1600" dirty="0" smtClean="0"/>
              <a:t>１７０億円 （</a:t>
            </a:r>
            <a:r>
              <a:rPr lang="en-US" altLang="ja-JP" sz="1600" dirty="0" smtClean="0"/>
              <a:t>0.</a:t>
            </a:r>
            <a:r>
              <a:rPr lang="en-US" altLang="ja-JP" sz="1600" dirty="0"/>
              <a:t>328</a:t>
            </a:r>
            <a:r>
              <a:rPr lang="en-US" altLang="ja-JP" sz="1600" dirty="0" smtClean="0"/>
              <a:t>%</a:t>
            </a:r>
            <a:r>
              <a:rPr lang="ja-JP" altLang="en-US" sz="1600" dirty="0"/>
              <a:t>～</a:t>
            </a:r>
            <a:r>
              <a:rPr lang="en-US" altLang="ja-JP" sz="1600" dirty="0" smtClean="0"/>
              <a:t>0.</a:t>
            </a:r>
            <a:r>
              <a:rPr lang="en-US" altLang="ja-JP" sz="1600" dirty="0"/>
              <a:t>394</a:t>
            </a:r>
            <a:r>
              <a:rPr lang="en-US" altLang="ja-JP" sz="1600" dirty="0" smtClean="0"/>
              <a:t>%</a:t>
            </a:r>
            <a:r>
              <a:rPr lang="ja-JP" altLang="en-US" sz="1600" dirty="0"/>
              <a:t>）</a:t>
            </a:r>
          </a:p>
          <a:p>
            <a:r>
              <a:rPr lang="ja-JP" altLang="en-US" sz="1600" dirty="0"/>
              <a:t>　　　　　　　　　　　　　　　　</a:t>
            </a:r>
            <a:r>
              <a:rPr lang="ja-JP" altLang="en-US" sz="1600" dirty="0" smtClean="0"/>
              <a:t>    ⇒　１５年債</a:t>
            </a:r>
            <a:r>
              <a:rPr lang="ja-JP" altLang="en-US" sz="1600" dirty="0"/>
              <a:t>　</a:t>
            </a:r>
            <a:r>
              <a:rPr lang="ja-JP" altLang="en-US" sz="1600" dirty="0" smtClean="0"/>
              <a:t>１３０億円 （</a:t>
            </a:r>
            <a:r>
              <a:rPr lang="en-US" altLang="ja-JP" sz="1600" dirty="0" smtClean="0"/>
              <a:t>0.280%</a:t>
            </a:r>
            <a:r>
              <a:rPr lang="ja-JP" altLang="en-US" sz="1600" dirty="0"/>
              <a:t>～</a:t>
            </a:r>
            <a:r>
              <a:rPr lang="en-US" altLang="ja-JP" sz="1600" dirty="0" smtClean="0"/>
              <a:t>0.</a:t>
            </a:r>
            <a:r>
              <a:rPr lang="en-US" altLang="ja-JP" sz="1600" dirty="0"/>
              <a:t>310</a:t>
            </a:r>
            <a:r>
              <a:rPr lang="en-US" altLang="ja-JP" sz="1600" dirty="0" smtClean="0"/>
              <a:t>%</a:t>
            </a:r>
            <a:r>
              <a:rPr lang="ja-JP" altLang="en-US" sz="1600" dirty="0" smtClean="0"/>
              <a:t>）</a:t>
            </a:r>
            <a:endParaRPr lang="en-US" altLang="ja-JP" sz="1600" dirty="0" smtClean="0"/>
          </a:p>
          <a:p>
            <a:endParaRPr lang="en-US" altLang="ja-JP" sz="8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・　７月３０日～３１日　　　　日本銀行 金融政策決定会合</a:t>
            </a:r>
            <a:endParaRPr lang="ja-JP" altLang="en-US" sz="1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029575" y="6550223"/>
            <a:ext cx="17879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（　）は応募者利回り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88544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02" y="931722"/>
            <a:ext cx="9705530" cy="5539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フローチャート : 代替処理 19"/>
          <p:cNvSpPr/>
          <p:nvPr/>
        </p:nvSpPr>
        <p:spPr bwMode="auto">
          <a:xfrm>
            <a:off x="112002" y="558000"/>
            <a:ext cx="9705529" cy="255383"/>
          </a:xfrm>
          <a:prstGeom prst="flowChartAlternateProcess">
            <a:avLst/>
          </a:prstGeom>
          <a:solidFill>
            <a:srgbClr val="0033CC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8" tIns="0" rIns="91428" bIns="45715">
            <a:spAutoFit/>
          </a:bodyPr>
          <a:lstStyle/>
          <a:p>
            <a:pPr marL="0" marR="0" indent="0" defTabSz="449263" eaLnBrk="1" latinLnBrk="0" hangingPunct="1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ja-JP" altLang="en-US" sz="12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直近</a:t>
            </a:r>
            <a:r>
              <a:rPr lang="ja-JP" altLang="en-US" sz="12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の大阪府債の状況等に</a:t>
            </a:r>
            <a:r>
              <a:rPr lang="ja-JP" altLang="en-US" sz="12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ついて</a:t>
            </a:r>
            <a:endParaRPr lang="ja-JP" altLang="en-US" sz="1200" b="1" dirty="0" smtClean="0">
              <a:solidFill>
                <a:schemeClr val="bg1"/>
              </a:solidFill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6" name="テキスト ボックス 16"/>
          <p:cNvSpPr txBox="1">
            <a:spLocks noChangeArrowheads="1"/>
          </p:cNvSpPr>
          <p:nvPr/>
        </p:nvSpPr>
        <p:spPr bwMode="auto">
          <a:xfrm>
            <a:off x="8534400" y="79819"/>
            <a:ext cx="1179195" cy="329756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890" rIns="0" bIns="889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800" b="1" dirty="0" smtClean="0">
                <a:effectLst/>
                <a:latin typeface="ＭＳ ゴシック"/>
                <a:ea typeface="ＭＳ Ｐゴシック"/>
                <a:cs typeface="Times New Roman"/>
              </a:rPr>
              <a:t>資料</a:t>
            </a:r>
            <a:r>
              <a:rPr lang="ja-JP" altLang="en-US" sz="1800" b="1" dirty="0" smtClean="0">
                <a:effectLst/>
                <a:latin typeface="ＭＳ ゴシック"/>
                <a:ea typeface="ＭＳ Ｐゴシック"/>
                <a:cs typeface="Times New Roman"/>
              </a:rPr>
              <a:t>１</a:t>
            </a:r>
            <a:endParaRPr lang="ja-JP" sz="1200" dirty="0">
              <a:effectLst/>
              <a:latin typeface="ＭＳ ゴシック"/>
              <a:cs typeface="Times New Roman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696347" y="6488668"/>
            <a:ext cx="878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－２－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 flipH="1">
            <a:off x="1570085" y="1928847"/>
            <a:ext cx="1717897" cy="7694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 smtClean="0">
                <a:latin typeface="+mn-ea"/>
                <a:ea typeface="+mn-ea"/>
              </a:rPr>
              <a:t>1</a:t>
            </a:r>
            <a:r>
              <a:rPr lang="ja-JP" altLang="en-US" sz="1100" dirty="0" smtClean="0">
                <a:latin typeface="+mn-ea"/>
                <a:ea typeface="+mn-ea"/>
              </a:rPr>
              <a:t>月</a:t>
            </a:r>
            <a:r>
              <a:rPr lang="en-US" altLang="ja-JP" sz="1100" dirty="0" smtClean="0">
                <a:latin typeface="+mn-ea"/>
                <a:ea typeface="+mn-ea"/>
              </a:rPr>
              <a:t>29</a:t>
            </a:r>
            <a:r>
              <a:rPr lang="ja-JP" altLang="en-US" sz="1100" dirty="0" smtClean="0">
                <a:latin typeface="+mn-ea"/>
                <a:ea typeface="+mn-ea"/>
              </a:rPr>
              <a:t>日</a:t>
            </a:r>
            <a:endParaRPr lang="en-US" altLang="ja-JP" sz="1100" dirty="0" smtClean="0">
              <a:latin typeface="+mn-ea"/>
              <a:ea typeface="+mn-ea"/>
            </a:endParaRPr>
          </a:p>
          <a:p>
            <a:pPr algn="ctr"/>
            <a:r>
              <a:rPr lang="ja-JP" altLang="en-US" sz="1100" dirty="0">
                <a:latin typeface="+mn-ea"/>
                <a:ea typeface="+mn-ea"/>
              </a:rPr>
              <a:t>日本銀行</a:t>
            </a:r>
            <a:endParaRPr lang="en-US" altLang="ja-JP" sz="1100" dirty="0" smtClean="0">
              <a:latin typeface="+mn-ea"/>
              <a:ea typeface="+mn-ea"/>
            </a:endParaRPr>
          </a:p>
          <a:p>
            <a:pPr algn="ctr"/>
            <a:r>
              <a:rPr kumimoji="1" lang="ja-JP" altLang="en-US" sz="1100" dirty="0" smtClean="0">
                <a:latin typeface="+mn-ea"/>
                <a:ea typeface="+mn-ea"/>
              </a:rPr>
              <a:t>「マイナス金利付き量的・</a:t>
            </a:r>
            <a:endParaRPr kumimoji="1" lang="en-US" altLang="ja-JP" sz="1100" dirty="0" smtClean="0">
              <a:latin typeface="+mn-ea"/>
              <a:ea typeface="+mn-ea"/>
            </a:endParaRPr>
          </a:p>
          <a:p>
            <a:pPr algn="ctr"/>
            <a:r>
              <a:rPr kumimoji="1" lang="ja-JP" altLang="en-US" sz="1100" dirty="0" smtClean="0">
                <a:latin typeface="+mn-ea"/>
                <a:ea typeface="+mn-ea"/>
              </a:rPr>
              <a:t>質的金融緩和</a:t>
            </a:r>
            <a:r>
              <a:rPr lang="ja-JP" altLang="en-US" sz="1100" dirty="0" smtClean="0">
                <a:latin typeface="+mn-ea"/>
                <a:ea typeface="+mn-ea"/>
              </a:rPr>
              <a:t>」</a:t>
            </a:r>
            <a:r>
              <a:rPr kumimoji="1" lang="ja-JP" altLang="en-US" sz="1100" dirty="0" smtClean="0">
                <a:latin typeface="+mn-ea"/>
                <a:ea typeface="+mn-ea"/>
              </a:rPr>
              <a:t>導入決定</a:t>
            </a:r>
            <a:endParaRPr kumimoji="1" lang="ja-JP" altLang="en-US" sz="1100" dirty="0">
              <a:latin typeface="+mn-ea"/>
              <a:ea typeface="+mn-ea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 flipH="1">
            <a:off x="3107460" y="3140990"/>
            <a:ext cx="1841679" cy="7694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 smtClean="0">
                <a:latin typeface="+mn-ea"/>
                <a:ea typeface="+mn-ea"/>
              </a:rPr>
              <a:t>9</a:t>
            </a:r>
            <a:r>
              <a:rPr lang="ja-JP" altLang="en-US" sz="1100" dirty="0" smtClean="0">
                <a:latin typeface="+mn-ea"/>
                <a:ea typeface="+mn-ea"/>
              </a:rPr>
              <a:t>月</a:t>
            </a:r>
            <a:r>
              <a:rPr lang="en-US" altLang="ja-JP" sz="1100" dirty="0" smtClean="0">
                <a:latin typeface="+mn-ea"/>
                <a:ea typeface="+mn-ea"/>
              </a:rPr>
              <a:t>21</a:t>
            </a:r>
            <a:r>
              <a:rPr lang="ja-JP" altLang="en-US" sz="1100" dirty="0" smtClean="0">
                <a:latin typeface="+mn-ea"/>
                <a:ea typeface="+mn-ea"/>
              </a:rPr>
              <a:t>日</a:t>
            </a:r>
            <a:endParaRPr lang="en-US" altLang="ja-JP" sz="1100" dirty="0" smtClean="0">
              <a:latin typeface="+mn-ea"/>
              <a:ea typeface="+mn-ea"/>
            </a:endParaRPr>
          </a:p>
          <a:p>
            <a:pPr algn="ctr"/>
            <a:r>
              <a:rPr lang="ja-JP" altLang="en-US" sz="1100" dirty="0" smtClean="0">
                <a:latin typeface="+mn-ea"/>
                <a:ea typeface="+mn-ea"/>
              </a:rPr>
              <a:t>日本銀行</a:t>
            </a:r>
            <a:endParaRPr lang="en-US" altLang="ja-JP" sz="1100" dirty="0" smtClean="0">
              <a:latin typeface="+mn-ea"/>
              <a:ea typeface="+mn-ea"/>
            </a:endParaRPr>
          </a:p>
          <a:p>
            <a:pPr algn="ctr"/>
            <a:r>
              <a:rPr lang="ja-JP" altLang="en-US" sz="1100" dirty="0" smtClean="0">
                <a:latin typeface="+mn-ea"/>
                <a:ea typeface="+mn-ea"/>
              </a:rPr>
              <a:t>「</a:t>
            </a:r>
            <a:r>
              <a:rPr lang="ja-JP" altLang="en-US" sz="1100" dirty="0">
                <a:latin typeface="+mn-ea"/>
                <a:ea typeface="+mn-ea"/>
              </a:rPr>
              <a:t>長短金利操作付き量的</a:t>
            </a:r>
            <a:r>
              <a:rPr lang="ja-JP" altLang="en-US" sz="1100" dirty="0" smtClean="0">
                <a:latin typeface="+mn-ea"/>
                <a:ea typeface="+mn-ea"/>
              </a:rPr>
              <a:t>・</a:t>
            </a:r>
            <a:endParaRPr lang="en-US" altLang="ja-JP" sz="1100" dirty="0" smtClean="0">
              <a:latin typeface="+mn-ea"/>
              <a:ea typeface="+mn-ea"/>
            </a:endParaRPr>
          </a:p>
          <a:p>
            <a:pPr algn="ctr"/>
            <a:r>
              <a:rPr lang="ja-JP" altLang="en-US" sz="1100" dirty="0" smtClean="0">
                <a:latin typeface="+mn-ea"/>
                <a:ea typeface="+mn-ea"/>
              </a:rPr>
              <a:t>質的</a:t>
            </a:r>
            <a:r>
              <a:rPr lang="ja-JP" altLang="en-US" sz="1100" dirty="0">
                <a:latin typeface="+mn-ea"/>
                <a:ea typeface="+mn-ea"/>
              </a:rPr>
              <a:t>金融緩和</a:t>
            </a:r>
            <a:r>
              <a:rPr lang="ja-JP" altLang="en-US" sz="1100" dirty="0" smtClean="0">
                <a:latin typeface="+mn-ea"/>
                <a:ea typeface="+mn-ea"/>
              </a:rPr>
              <a:t>」導入決定</a:t>
            </a:r>
            <a:endParaRPr lang="ja-JP" altLang="en-US" sz="1100" dirty="0">
              <a:latin typeface="+mn-ea"/>
              <a:ea typeface="+mn-ea"/>
            </a:endParaRPr>
          </a:p>
        </p:txBody>
      </p:sp>
      <p:cxnSp>
        <p:nvCxnSpPr>
          <p:cNvPr id="9" name="直線コネクタ 8"/>
          <p:cNvCxnSpPr/>
          <p:nvPr/>
        </p:nvCxnSpPr>
        <p:spPr>
          <a:xfrm flipV="1">
            <a:off x="3994171" y="3922134"/>
            <a:ext cx="0" cy="18311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H="1" flipV="1">
            <a:off x="1813426" y="2698288"/>
            <a:ext cx="31898" cy="30827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角丸四角形 4"/>
          <p:cNvSpPr/>
          <p:nvPr/>
        </p:nvSpPr>
        <p:spPr>
          <a:xfrm>
            <a:off x="1904140" y="5617025"/>
            <a:ext cx="277123" cy="9569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633931" y="6209414"/>
            <a:ext cx="12682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100" dirty="0"/>
          </a:p>
        </p:txBody>
      </p:sp>
      <p:sp>
        <p:nvSpPr>
          <p:cNvPr id="25" name="テキスト ボックス 24"/>
          <p:cNvSpPr txBox="1"/>
          <p:nvPr/>
        </p:nvSpPr>
        <p:spPr>
          <a:xfrm flipH="1">
            <a:off x="852765" y="6261447"/>
            <a:ext cx="2044695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 smtClean="0">
                <a:latin typeface="+mn-ea"/>
                <a:ea typeface="+mn-ea"/>
              </a:rPr>
              <a:t>2</a:t>
            </a:r>
            <a:r>
              <a:rPr lang="ja-JP" altLang="en-US" sz="1100" dirty="0" smtClean="0">
                <a:latin typeface="+mn-ea"/>
                <a:ea typeface="+mn-ea"/>
              </a:rPr>
              <a:t>年債と</a:t>
            </a:r>
            <a:r>
              <a:rPr lang="en-US" altLang="ja-JP" sz="1100" dirty="0" smtClean="0">
                <a:latin typeface="+mn-ea"/>
                <a:ea typeface="+mn-ea"/>
              </a:rPr>
              <a:t>5</a:t>
            </a:r>
            <a:r>
              <a:rPr lang="ja-JP" altLang="en-US" sz="1100" dirty="0" smtClean="0">
                <a:latin typeface="+mn-ea"/>
                <a:ea typeface="+mn-ea"/>
              </a:rPr>
              <a:t>年債が</a:t>
            </a:r>
            <a:r>
              <a:rPr lang="ja-JP" altLang="en-US" sz="1100" dirty="0">
                <a:latin typeface="+mn-ea"/>
                <a:ea typeface="+mn-ea"/>
              </a:rPr>
              <a:t>とも</a:t>
            </a:r>
            <a:r>
              <a:rPr lang="ja-JP" altLang="en-US" sz="1100" dirty="0" smtClean="0">
                <a:latin typeface="+mn-ea"/>
                <a:ea typeface="+mn-ea"/>
              </a:rPr>
              <a:t>に</a:t>
            </a:r>
            <a:r>
              <a:rPr lang="en-US" altLang="ja-JP" sz="1100" dirty="0" smtClean="0">
                <a:latin typeface="+mn-ea"/>
                <a:ea typeface="+mn-ea"/>
              </a:rPr>
              <a:t>0.001</a:t>
            </a:r>
            <a:r>
              <a:rPr lang="ja-JP" altLang="en-US" sz="1100" dirty="0" smtClean="0">
                <a:latin typeface="+mn-ea"/>
                <a:ea typeface="+mn-ea"/>
              </a:rPr>
              <a:t>％</a:t>
            </a:r>
            <a:endParaRPr lang="en-US" altLang="ja-JP" sz="1100" dirty="0" smtClean="0">
              <a:latin typeface="+mn-ea"/>
              <a:ea typeface="+mn-ea"/>
            </a:endParaRPr>
          </a:p>
          <a:p>
            <a:pPr algn="ctr"/>
            <a:r>
              <a:rPr lang="ja-JP" altLang="en-US" sz="1100" dirty="0" smtClean="0">
                <a:latin typeface="+mn-ea"/>
                <a:ea typeface="+mn-ea"/>
              </a:rPr>
              <a:t>以後</a:t>
            </a:r>
            <a:r>
              <a:rPr lang="en-US" altLang="ja-JP" sz="1100" dirty="0" smtClean="0">
                <a:latin typeface="+mn-ea"/>
                <a:ea typeface="+mn-ea"/>
              </a:rPr>
              <a:t>2</a:t>
            </a:r>
            <a:r>
              <a:rPr lang="ja-JP" altLang="en-US" sz="1100" dirty="0" smtClean="0">
                <a:latin typeface="+mn-ea"/>
                <a:ea typeface="+mn-ea"/>
              </a:rPr>
              <a:t>年債の発行を停止</a:t>
            </a:r>
            <a:endParaRPr lang="en-US" altLang="ja-JP" sz="1100" dirty="0" smtClean="0">
              <a:latin typeface="+mn-ea"/>
              <a:ea typeface="+mn-ea"/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 flipH="1">
            <a:off x="2011773" y="5753283"/>
            <a:ext cx="15902" cy="4950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 flipH="1">
            <a:off x="3029510" y="6254260"/>
            <a:ext cx="2044695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>
                <a:latin typeface="+mn-ea"/>
                <a:ea typeface="+mn-ea"/>
              </a:rPr>
              <a:t>5</a:t>
            </a:r>
            <a:r>
              <a:rPr lang="ja-JP" altLang="en-US" sz="1100" dirty="0" smtClean="0">
                <a:latin typeface="+mn-ea"/>
                <a:ea typeface="+mn-ea"/>
              </a:rPr>
              <a:t>年債と</a:t>
            </a:r>
            <a:r>
              <a:rPr lang="en-US" altLang="ja-JP" sz="1100" dirty="0" smtClean="0">
                <a:latin typeface="+mn-ea"/>
                <a:ea typeface="+mn-ea"/>
              </a:rPr>
              <a:t>10</a:t>
            </a:r>
            <a:r>
              <a:rPr lang="ja-JP" altLang="en-US" sz="1100" dirty="0" smtClean="0">
                <a:latin typeface="+mn-ea"/>
                <a:ea typeface="+mn-ea"/>
              </a:rPr>
              <a:t>年債が</a:t>
            </a:r>
            <a:r>
              <a:rPr lang="ja-JP" altLang="en-US" sz="1100" dirty="0">
                <a:latin typeface="+mn-ea"/>
                <a:ea typeface="+mn-ea"/>
              </a:rPr>
              <a:t>とも</a:t>
            </a:r>
            <a:r>
              <a:rPr lang="ja-JP" altLang="en-US" sz="1100" dirty="0" smtClean="0">
                <a:latin typeface="+mn-ea"/>
                <a:ea typeface="+mn-ea"/>
              </a:rPr>
              <a:t>に</a:t>
            </a:r>
            <a:r>
              <a:rPr lang="en-US" altLang="ja-JP" sz="1100" dirty="0" smtClean="0">
                <a:latin typeface="+mn-ea"/>
                <a:ea typeface="+mn-ea"/>
              </a:rPr>
              <a:t>0.001</a:t>
            </a:r>
            <a:r>
              <a:rPr lang="ja-JP" altLang="en-US" sz="1100" dirty="0" smtClean="0">
                <a:latin typeface="+mn-ea"/>
                <a:ea typeface="+mn-ea"/>
              </a:rPr>
              <a:t>％</a:t>
            </a:r>
            <a:endParaRPr lang="en-US" altLang="ja-JP" sz="1100" dirty="0" smtClean="0">
              <a:latin typeface="+mn-ea"/>
              <a:ea typeface="+mn-ea"/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>
            <a:off x="3297068" y="5714803"/>
            <a:ext cx="0" cy="5356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円/楕円 1"/>
          <p:cNvSpPr/>
          <p:nvPr/>
        </p:nvSpPr>
        <p:spPr>
          <a:xfrm rot="18828648">
            <a:off x="1637960" y="5933793"/>
            <a:ext cx="451829" cy="186068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角丸四角形 30"/>
          <p:cNvSpPr/>
          <p:nvPr/>
        </p:nvSpPr>
        <p:spPr>
          <a:xfrm>
            <a:off x="3121974" y="5570650"/>
            <a:ext cx="277123" cy="9569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/楕円 32"/>
          <p:cNvSpPr/>
          <p:nvPr/>
        </p:nvSpPr>
        <p:spPr>
          <a:xfrm rot="18828648">
            <a:off x="2911451" y="5944463"/>
            <a:ext cx="451829" cy="186068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コネクタ 20"/>
          <p:cNvCxnSpPr/>
          <p:nvPr/>
        </p:nvCxnSpPr>
        <p:spPr>
          <a:xfrm flipH="1" flipV="1">
            <a:off x="6580743" y="3871945"/>
            <a:ext cx="10633" cy="19131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V="1">
            <a:off x="5548605" y="3828403"/>
            <a:ext cx="10632" cy="19131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 flipH="1">
            <a:off x="5314949" y="3447024"/>
            <a:ext cx="1696583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 smtClean="0">
                <a:latin typeface="+mn-ea"/>
                <a:ea typeface="+mn-ea"/>
              </a:rPr>
              <a:t>4</a:t>
            </a:r>
            <a:r>
              <a:rPr lang="ja-JP" altLang="en-US" sz="1100" dirty="0" smtClean="0">
                <a:latin typeface="+mn-ea"/>
                <a:ea typeface="+mn-ea"/>
              </a:rPr>
              <a:t>月、</a:t>
            </a:r>
            <a:r>
              <a:rPr lang="en-US" altLang="ja-JP" sz="1100" dirty="0" smtClean="0">
                <a:latin typeface="+mn-ea"/>
                <a:ea typeface="+mn-ea"/>
              </a:rPr>
              <a:t>8</a:t>
            </a:r>
            <a:r>
              <a:rPr lang="ja-JP" altLang="en-US" sz="1100" dirty="0" smtClean="0">
                <a:latin typeface="+mn-ea"/>
                <a:ea typeface="+mn-ea"/>
              </a:rPr>
              <a:t>月</a:t>
            </a:r>
            <a:endParaRPr lang="en-US" altLang="ja-JP" sz="1100" dirty="0" smtClean="0">
              <a:latin typeface="+mn-ea"/>
              <a:ea typeface="+mn-ea"/>
            </a:endParaRPr>
          </a:p>
          <a:p>
            <a:pPr algn="ctr"/>
            <a:r>
              <a:rPr lang="ja-JP" altLang="en-US" sz="1100" dirty="0">
                <a:latin typeface="+mn-ea"/>
                <a:ea typeface="+mn-ea"/>
              </a:rPr>
              <a:t>地政学</a:t>
            </a:r>
            <a:r>
              <a:rPr lang="ja-JP" altLang="en-US" sz="1100" dirty="0" smtClean="0">
                <a:latin typeface="+mn-ea"/>
                <a:ea typeface="+mn-ea"/>
              </a:rPr>
              <a:t>リスク高まる</a:t>
            </a:r>
            <a:endParaRPr lang="en-US" altLang="ja-JP" sz="1100" dirty="0" smtClean="0">
              <a:latin typeface="+mn-ea"/>
              <a:ea typeface="+mn-ea"/>
            </a:endParaRPr>
          </a:p>
        </p:txBody>
      </p:sp>
      <p:cxnSp>
        <p:nvCxnSpPr>
          <p:cNvPr id="24" name="直線コネクタ 23"/>
          <p:cNvCxnSpPr/>
          <p:nvPr/>
        </p:nvCxnSpPr>
        <p:spPr>
          <a:xfrm flipH="1" flipV="1">
            <a:off x="8645850" y="3871039"/>
            <a:ext cx="10633" cy="19131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 flipH="1">
            <a:off x="7734299" y="3456549"/>
            <a:ext cx="1696583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 smtClean="0">
                <a:latin typeface="+mn-ea"/>
                <a:ea typeface="+mn-ea"/>
              </a:rPr>
              <a:t>4</a:t>
            </a:r>
            <a:r>
              <a:rPr lang="ja-JP" altLang="en-US" sz="1100" dirty="0" smtClean="0">
                <a:latin typeface="+mn-ea"/>
                <a:ea typeface="+mn-ea"/>
              </a:rPr>
              <a:t>月</a:t>
            </a:r>
            <a:r>
              <a:rPr lang="en-US" altLang="ja-JP" sz="1100" dirty="0">
                <a:latin typeface="+mn-ea"/>
                <a:ea typeface="+mn-ea"/>
              </a:rPr>
              <a:t>9</a:t>
            </a:r>
            <a:r>
              <a:rPr lang="ja-JP" altLang="en-US" sz="1100" dirty="0" smtClean="0">
                <a:latin typeface="+mn-ea"/>
                <a:ea typeface="+mn-ea"/>
              </a:rPr>
              <a:t>日</a:t>
            </a:r>
            <a:endParaRPr lang="en-US" altLang="ja-JP" sz="1100" dirty="0" smtClean="0">
              <a:latin typeface="+mn-ea"/>
              <a:ea typeface="+mn-ea"/>
            </a:endParaRPr>
          </a:p>
          <a:p>
            <a:pPr algn="ctr"/>
            <a:r>
              <a:rPr lang="ja-JP" altLang="en-US" sz="1100" dirty="0">
                <a:latin typeface="+mn-ea"/>
                <a:ea typeface="+mn-ea"/>
              </a:rPr>
              <a:t>日本</a:t>
            </a:r>
            <a:r>
              <a:rPr lang="ja-JP" altLang="en-US" sz="1100" dirty="0" smtClean="0">
                <a:latin typeface="+mn-ea"/>
                <a:ea typeface="+mn-ea"/>
              </a:rPr>
              <a:t>銀行　黒田総裁再任</a:t>
            </a:r>
            <a:endParaRPr lang="en-US" altLang="ja-JP" sz="1100" dirty="0" smtClean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8626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フローチャート : 代替処理 19"/>
          <p:cNvSpPr/>
          <p:nvPr/>
        </p:nvSpPr>
        <p:spPr bwMode="auto">
          <a:xfrm>
            <a:off x="112002" y="557999"/>
            <a:ext cx="9705529" cy="255383"/>
          </a:xfrm>
          <a:prstGeom prst="flowChartAlternateProcess">
            <a:avLst/>
          </a:prstGeom>
          <a:solidFill>
            <a:srgbClr val="0033CC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8" tIns="0" rIns="91428" bIns="45715">
            <a:spAutoFit/>
          </a:bodyPr>
          <a:lstStyle/>
          <a:p>
            <a:pPr marL="0" marR="0" indent="0" defTabSz="449263" eaLnBrk="1" latinLnBrk="0" hangingPunct="1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ja-JP" altLang="en-US" sz="12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直近</a:t>
            </a:r>
            <a:r>
              <a:rPr lang="ja-JP" altLang="en-US" sz="12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の大阪府債の状況等に</a:t>
            </a:r>
            <a:r>
              <a:rPr lang="ja-JP" altLang="en-US" sz="12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ついて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696347" y="6488668"/>
            <a:ext cx="878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－３－</a:t>
            </a:r>
            <a:endParaRPr kumimoji="1" lang="ja-JP" altLang="en-US" dirty="0"/>
          </a:p>
        </p:txBody>
      </p:sp>
      <p:sp>
        <p:nvSpPr>
          <p:cNvPr id="7" name="テキスト ボックス 16"/>
          <p:cNvSpPr txBox="1">
            <a:spLocks noChangeArrowheads="1"/>
          </p:cNvSpPr>
          <p:nvPr/>
        </p:nvSpPr>
        <p:spPr bwMode="auto">
          <a:xfrm>
            <a:off x="8505825" y="79819"/>
            <a:ext cx="1207770" cy="329756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890" rIns="0" bIns="889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800" b="1" dirty="0" smtClean="0">
                <a:effectLst/>
                <a:latin typeface="ＭＳ ゴシック"/>
                <a:ea typeface="ＭＳ Ｐゴシック"/>
                <a:cs typeface="Times New Roman"/>
              </a:rPr>
              <a:t>資料</a:t>
            </a:r>
            <a:r>
              <a:rPr lang="ja-JP" altLang="en-US" sz="1800" b="1" dirty="0" smtClean="0">
                <a:effectLst/>
                <a:latin typeface="ＭＳ ゴシック"/>
                <a:ea typeface="ＭＳ Ｐゴシック"/>
                <a:cs typeface="Times New Roman"/>
              </a:rPr>
              <a:t>１</a:t>
            </a:r>
            <a:endParaRPr lang="en-US" altLang="ja-JP" b="1" dirty="0" smtClean="0">
              <a:latin typeface="ＭＳ ゴシック"/>
              <a:ea typeface="ＭＳ Ｐゴシック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44" y="934004"/>
            <a:ext cx="9591901" cy="5555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905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フローチャート : 代替処理 19"/>
          <p:cNvSpPr/>
          <p:nvPr/>
        </p:nvSpPr>
        <p:spPr bwMode="auto">
          <a:xfrm>
            <a:off x="112002" y="558000"/>
            <a:ext cx="9705529" cy="255383"/>
          </a:xfrm>
          <a:prstGeom prst="flowChartAlternateProcess">
            <a:avLst/>
          </a:prstGeom>
          <a:solidFill>
            <a:srgbClr val="0033CC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8" tIns="0" rIns="91428" bIns="45715">
            <a:spAutoFit/>
          </a:bodyPr>
          <a:lstStyle/>
          <a:p>
            <a:pPr marL="0" marR="0" indent="0" defTabSz="449263" eaLnBrk="1" latinLnBrk="0" hangingPunct="1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ja-JP" altLang="en-US" sz="12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直近</a:t>
            </a:r>
            <a:r>
              <a:rPr lang="ja-JP" altLang="en-US" sz="12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の大阪府債の状況</a:t>
            </a:r>
            <a:r>
              <a:rPr lang="ja-JP" altLang="en-US" sz="12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等</a:t>
            </a:r>
            <a:r>
              <a:rPr lang="ja-JP" altLang="en-US" sz="12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に</a:t>
            </a:r>
            <a:r>
              <a:rPr lang="ja-JP" altLang="en-US" sz="12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ついて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696347" y="6488668"/>
            <a:ext cx="878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－４－</a:t>
            </a:r>
            <a:endParaRPr kumimoji="1" lang="ja-JP" altLang="en-US" dirty="0"/>
          </a:p>
        </p:txBody>
      </p:sp>
      <p:sp>
        <p:nvSpPr>
          <p:cNvPr id="6" name="テキスト ボックス 16"/>
          <p:cNvSpPr txBox="1">
            <a:spLocks noChangeArrowheads="1"/>
          </p:cNvSpPr>
          <p:nvPr/>
        </p:nvSpPr>
        <p:spPr bwMode="auto">
          <a:xfrm>
            <a:off x="8534400" y="79819"/>
            <a:ext cx="1179195" cy="329756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890" rIns="0" bIns="889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800" b="1" dirty="0" smtClean="0">
                <a:effectLst/>
                <a:latin typeface="ＭＳ ゴシック"/>
                <a:ea typeface="ＭＳ Ｐゴシック"/>
                <a:cs typeface="Times New Roman"/>
              </a:rPr>
              <a:t>資料</a:t>
            </a:r>
            <a:r>
              <a:rPr lang="ja-JP" altLang="en-US" sz="1800" b="1" dirty="0" smtClean="0">
                <a:effectLst/>
                <a:latin typeface="ＭＳ ゴシック"/>
                <a:ea typeface="ＭＳ Ｐゴシック"/>
                <a:cs typeface="Times New Roman"/>
              </a:rPr>
              <a:t>１</a:t>
            </a:r>
            <a:endParaRPr lang="ja-JP" sz="1200" dirty="0">
              <a:effectLst/>
              <a:latin typeface="ＭＳ ゴシック"/>
              <a:cs typeface="Times New Roman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856614"/>
              </p:ext>
            </p:extLst>
          </p:nvPr>
        </p:nvGraphicFramePr>
        <p:xfrm>
          <a:off x="347765" y="879941"/>
          <a:ext cx="9365830" cy="53953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62592"/>
                <a:gridCol w="5203238"/>
              </a:tblGrid>
              <a:tr h="36000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800" b="0" dirty="0" smtClean="0">
                          <a:solidFill>
                            <a:schemeClr val="tx1"/>
                          </a:solidFill>
                          <a:effectLst/>
                          <a:latin typeface="ＭＳ ゴシック"/>
                          <a:cs typeface="Times New Roman"/>
                        </a:rPr>
                        <a:t>他団体における市場公募地方債（７月）の発行条件について</a:t>
                      </a:r>
                      <a:endParaRPr lang="ja-JP" sz="1800" b="0" dirty="0">
                        <a:solidFill>
                          <a:schemeClr val="tx1"/>
                        </a:solidFill>
                        <a:effectLst/>
                        <a:latin typeface="ＭＳ ゴシック"/>
                        <a:cs typeface="Times New Roman"/>
                      </a:endParaRPr>
                    </a:p>
                  </a:txBody>
                  <a:tcPr marL="59038" marR="5903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400" b="0" dirty="0">
                        <a:solidFill>
                          <a:schemeClr val="tx1"/>
                        </a:solidFill>
                        <a:effectLst/>
                        <a:latin typeface="ＭＳ ゴシック"/>
                        <a:cs typeface="Times New Roman"/>
                      </a:endParaRPr>
                    </a:p>
                  </a:txBody>
                  <a:tcPr marL="59038" marR="59038" marT="0" marB="0" anchor="ctr">
                    <a:solidFill>
                      <a:schemeClr val="bg1"/>
                    </a:solidFill>
                  </a:tcPr>
                </a:tc>
              </a:tr>
              <a:tr h="659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b="0" dirty="0" smtClean="0">
                          <a:solidFill>
                            <a:schemeClr val="tx1"/>
                          </a:solidFill>
                          <a:effectLst/>
                          <a:latin typeface="ＭＳ ゴシック"/>
                          <a:cs typeface="Times New Roman"/>
                        </a:rPr>
                        <a:t>年限</a:t>
                      </a:r>
                      <a:endParaRPr lang="ja-JP" sz="1800" b="0" dirty="0">
                        <a:solidFill>
                          <a:schemeClr val="tx1"/>
                        </a:solidFill>
                        <a:effectLst/>
                        <a:latin typeface="ＭＳ ゴシック"/>
                        <a:cs typeface="Times New Roman"/>
                      </a:endParaRPr>
                    </a:p>
                  </a:txBody>
                  <a:tcPr marL="59038" marR="590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b="0" dirty="0" smtClean="0">
                          <a:solidFill>
                            <a:schemeClr val="tx1"/>
                          </a:solidFill>
                          <a:effectLst/>
                          <a:latin typeface="ＭＳ ゴシック"/>
                          <a:cs typeface="Times New Roman"/>
                        </a:rPr>
                        <a:t>応募者利回り</a:t>
                      </a:r>
                      <a:endParaRPr lang="ja-JP" altLang="ja-JP" sz="1800" b="0" dirty="0" smtClean="0">
                        <a:solidFill>
                          <a:schemeClr val="tx1"/>
                        </a:solidFill>
                        <a:effectLst/>
                        <a:latin typeface="ＭＳ ゴシック"/>
                        <a:cs typeface="Times New Roman"/>
                      </a:endParaRPr>
                    </a:p>
                  </a:txBody>
                  <a:tcPr marL="59038" marR="590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7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000" b="0" dirty="0" smtClean="0">
                          <a:solidFill>
                            <a:schemeClr val="tx1"/>
                          </a:solidFill>
                          <a:effectLst/>
                          <a:latin typeface="ＭＳ ゴシック"/>
                          <a:cs typeface="Times New Roman"/>
                        </a:rPr>
                        <a:t>３０年債</a:t>
                      </a:r>
                      <a:endParaRPr lang="en-US" altLang="ja-JP" sz="2000" b="0" dirty="0" smtClean="0">
                        <a:solidFill>
                          <a:schemeClr val="tx1"/>
                        </a:solidFill>
                        <a:effectLst/>
                        <a:latin typeface="ＭＳ ゴシック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 smtClean="0">
                          <a:solidFill>
                            <a:schemeClr val="tx1"/>
                          </a:solidFill>
                          <a:effectLst/>
                          <a:latin typeface="ＭＳ ゴシック"/>
                          <a:cs typeface="Times New Roman"/>
                        </a:rPr>
                        <a:t>（愛知県／７月６日）</a:t>
                      </a:r>
                      <a:endParaRPr lang="en-US" altLang="ja-JP" sz="1400" b="0" dirty="0" smtClean="0">
                        <a:solidFill>
                          <a:schemeClr val="tx1"/>
                        </a:solidFill>
                        <a:effectLst/>
                        <a:latin typeface="ＭＳ ゴシック"/>
                        <a:cs typeface="Times New Roman"/>
                      </a:endParaRPr>
                    </a:p>
                  </a:txBody>
                  <a:tcPr marL="59038" marR="590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400" b="0" dirty="0" smtClean="0">
                          <a:solidFill>
                            <a:schemeClr val="tx1"/>
                          </a:solidFill>
                          <a:effectLst/>
                          <a:latin typeface="ＭＳ ゴシック"/>
                          <a:cs typeface="Times New Roman"/>
                        </a:rPr>
                        <a:t>０．７７７％</a:t>
                      </a:r>
                      <a:endParaRPr lang="ja-JP" sz="2400" b="0" dirty="0">
                        <a:solidFill>
                          <a:schemeClr val="tx1"/>
                        </a:solidFill>
                        <a:effectLst/>
                        <a:latin typeface="ＭＳ ゴシック"/>
                        <a:cs typeface="Times New Roman"/>
                      </a:endParaRPr>
                    </a:p>
                  </a:txBody>
                  <a:tcPr marL="59038" marR="590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7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000" b="0" dirty="0" smtClean="0">
                          <a:solidFill>
                            <a:schemeClr val="tx1"/>
                          </a:solidFill>
                          <a:effectLst/>
                          <a:latin typeface="ＭＳ ゴシック"/>
                          <a:cs typeface="Times New Roman"/>
                        </a:rPr>
                        <a:t>２０年債</a:t>
                      </a:r>
                      <a:endParaRPr lang="en-US" altLang="ja-JP" sz="2000" b="0" dirty="0" smtClean="0">
                        <a:solidFill>
                          <a:schemeClr val="tx1"/>
                        </a:solidFill>
                        <a:effectLst/>
                        <a:latin typeface="ＭＳ ゴシック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 smtClean="0">
                          <a:solidFill>
                            <a:schemeClr val="tx1"/>
                          </a:solidFill>
                          <a:effectLst/>
                          <a:latin typeface="ＭＳ ゴシック"/>
                          <a:cs typeface="Times New Roman"/>
                        </a:rPr>
                        <a:t>（静岡県／７月１９日）</a:t>
                      </a:r>
                      <a:endParaRPr lang="en-US" altLang="ja-JP" sz="1400" b="0" dirty="0" smtClean="0">
                        <a:solidFill>
                          <a:schemeClr val="tx1"/>
                        </a:solidFill>
                        <a:effectLst/>
                        <a:latin typeface="ＭＳ ゴシック"/>
                        <a:cs typeface="Times New Roman"/>
                      </a:endParaRPr>
                    </a:p>
                  </a:txBody>
                  <a:tcPr marL="59038" marR="590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b="0" dirty="0" smtClean="0">
                          <a:solidFill>
                            <a:schemeClr val="tx1"/>
                          </a:solidFill>
                          <a:effectLst/>
                          <a:latin typeface="ＭＳ ゴシック"/>
                          <a:cs typeface="Times New Roman"/>
                        </a:rPr>
                        <a:t>０．５３０％</a:t>
                      </a:r>
                      <a:endParaRPr lang="ja-JP" altLang="ja-JP" sz="2400" b="0" dirty="0" smtClean="0">
                        <a:solidFill>
                          <a:schemeClr val="tx1"/>
                        </a:solidFill>
                        <a:effectLst/>
                        <a:latin typeface="ＭＳ ゴシック"/>
                        <a:cs typeface="Times New Roman"/>
                      </a:endParaRPr>
                    </a:p>
                  </a:txBody>
                  <a:tcPr marL="59038" marR="590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7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000" b="0" dirty="0" smtClean="0">
                          <a:solidFill>
                            <a:schemeClr val="tx1"/>
                          </a:solidFill>
                          <a:effectLst/>
                          <a:latin typeface="ＭＳ ゴシック"/>
                          <a:cs typeface="Times New Roman"/>
                        </a:rPr>
                        <a:t>１０年債</a:t>
                      </a:r>
                      <a:endParaRPr lang="en-US" altLang="ja-JP" sz="2000" b="0" dirty="0" smtClean="0">
                        <a:solidFill>
                          <a:schemeClr val="tx1"/>
                        </a:solidFill>
                        <a:effectLst/>
                        <a:latin typeface="ＭＳ ゴシック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 smtClean="0">
                          <a:solidFill>
                            <a:schemeClr val="tx1"/>
                          </a:solidFill>
                          <a:effectLst/>
                          <a:latin typeface="ＭＳ ゴシック"/>
                          <a:cs typeface="Times New Roman"/>
                        </a:rPr>
                        <a:t>（愛知県／７月１３日）</a:t>
                      </a:r>
                      <a:endParaRPr lang="en-US" altLang="ja-JP" sz="1400" b="0" dirty="0" smtClean="0">
                        <a:solidFill>
                          <a:schemeClr val="tx1"/>
                        </a:solidFill>
                        <a:effectLst/>
                        <a:latin typeface="ＭＳ ゴシック"/>
                        <a:cs typeface="Times New Roman"/>
                      </a:endParaRPr>
                    </a:p>
                  </a:txBody>
                  <a:tcPr marL="59038" marR="590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b="0" dirty="0" smtClean="0">
                          <a:solidFill>
                            <a:schemeClr val="tx1"/>
                          </a:solidFill>
                          <a:effectLst/>
                          <a:latin typeface="ＭＳ ゴシック"/>
                          <a:cs typeface="Times New Roman"/>
                        </a:rPr>
                        <a:t>０．１８０％</a:t>
                      </a:r>
                      <a:endParaRPr lang="ja-JP" altLang="ja-JP" sz="2400" b="0" dirty="0" smtClean="0">
                        <a:solidFill>
                          <a:schemeClr val="tx1"/>
                        </a:solidFill>
                        <a:effectLst/>
                        <a:latin typeface="ＭＳ ゴシック"/>
                        <a:cs typeface="Times New Roman"/>
                      </a:endParaRPr>
                    </a:p>
                  </a:txBody>
                  <a:tcPr marL="59038" marR="590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7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000" b="0" dirty="0" smtClean="0">
                          <a:solidFill>
                            <a:schemeClr val="tx1"/>
                          </a:solidFill>
                          <a:effectLst/>
                          <a:latin typeface="ＭＳ ゴシック"/>
                          <a:cs typeface="Times New Roman"/>
                        </a:rPr>
                        <a:t>５年債</a:t>
                      </a:r>
                      <a:endParaRPr lang="en-US" altLang="ja-JP" sz="2000" b="0" dirty="0" smtClean="0">
                        <a:solidFill>
                          <a:schemeClr val="tx1"/>
                        </a:solidFill>
                        <a:effectLst/>
                        <a:latin typeface="ＭＳ ゴシック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 smtClean="0">
                          <a:solidFill>
                            <a:schemeClr val="tx1"/>
                          </a:solidFill>
                          <a:effectLst/>
                          <a:latin typeface="ＭＳ ゴシック"/>
                          <a:cs typeface="Times New Roman"/>
                        </a:rPr>
                        <a:t>（福岡県／７月１０日）</a:t>
                      </a:r>
                      <a:endParaRPr lang="en-US" altLang="ja-JP" sz="1400" b="0" dirty="0" smtClean="0">
                        <a:solidFill>
                          <a:schemeClr val="tx1"/>
                        </a:solidFill>
                        <a:effectLst/>
                        <a:latin typeface="ＭＳ ゴシック"/>
                        <a:cs typeface="Times New Roman"/>
                      </a:endParaRPr>
                    </a:p>
                  </a:txBody>
                  <a:tcPr marL="59038" marR="590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b="0" smtClean="0">
                          <a:solidFill>
                            <a:schemeClr val="tx1"/>
                          </a:solidFill>
                          <a:effectLst/>
                          <a:latin typeface="ＭＳ ゴシック"/>
                          <a:cs typeface="Times New Roman"/>
                        </a:rPr>
                        <a:t>０．０３０％</a:t>
                      </a:r>
                      <a:endParaRPr lang="ja-JP" altLang="ja-JP" sz="2400" b="0" dirty="0" smtClean="0">
                        <a:solidFill>
                          <a:schemeClr val="tx1"/>
                        </a:solidFill>
                        <a:effectLst/>
                        <a:latin typeface="ＭＳ ゴシック"/>
                        <a:cs typeface="Times New Roman"/>
                      </a:endParaRPr>
                    </a:p>
                  </a:txBody>
                  <a:tcPr marL="59038" marR="590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00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400" b="0" dirty="0" smtClean="0">
                          <a:solidFill>
                            <a:schemeClr val="tx1"/>
                          </a:solidFill>
                          <a:effectLst/>
                          <a:latin typeface="ＭＳ ゴシック"/>
                          <a:cs typeface="Times New Roman"/>
                        </a:rPr>
                        <a:t>※  </a:t>
                      </a:r>
                      <a:r>
                        <a:rPr lang="ja-JP" altLang="en-US" sz="1400" b="0" dirty="0" smtClean="0">
                          <a:solidFill>
                            <a:schemeClr val="tx1"/>
                          </a:solidFill>
                          <a:effectLst/>
                          <a:latin typeface="ＭＳ ゴシック"/>
                          <a:cs typeface="Times New Roman"/>
                        </a:rPr>
                        <a:t>条件決定日が直近のものを表示。（　）は団体名及び条件決定日。 </a:t>
                      </a:r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  <a:effectLst/>
                          <a:latin typeface="ＭＳ ゴシック"/>
                          <a:cs typeface="Times New Roman"/>
                        </a:rPr>
                        <a:t>　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  <a:effectLst/>
                          <a:latin typeface="ＭＳ ゴシック"/>
                          <a:cs typeface="Times New Roman"/>
                        </a:rPr>
                        <a:t>　</a:t>
                      </a:r>
                    </a:p>
                  </a:txBody>
                  <a:tcPr marL="59038" marR="5903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6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9038" marR="590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613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10330</TotalTime>
  <Words>201</Words>
  <Application>Microsoft Office PowerPoint</Application>
  <PresentationFormat>A4 210 x 297 mm</PresentationFormat>
  <Paragraphs>74</Paragraphs>
  <Slides>4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稲岡　創有</dc:creator>
  <cp:lastModifiedBy>大阪府</cp:lastModifiedBy>
  <cp:revision>1103</cp:revision>
  <cp:lastPrinted>2018-07-19T08:09:24Z</cp:lastPrinted>
  <dcterms:created xsi:type="dcterms:W3CDTF">1601-01-01T00:00:00Z</dcterms:created>
  <dcterms:modified xsi:type="dcterms:W3CDTF">2018-07-24T03:03:00Z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