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3" r:id="rId2"/>
    <p:sldId id="264" r:id="rId3"/>
    <p:sldId id="256" r:id="rId4"/>
    <p:sldId id="261" r:id="rId5"/>
    <p:sldId id="258" r:id="rId6"/>
    <p:sldId id="259" r:id="rId7"/>
    <p:sldId id="262" r:id="rId8"/>
    <p:sldId id="265" r:id="rId9"/>
    <p:sldId id="270" r:id="rId10"/>
    <p:sldId id="266" r:id="rId11"/>
    <p:sldId id="267" r:id="rId1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pattFill prst="pct50">
                <a:fgClr>
                  <a:schemeClr val="accent1"/>
                </a:fgClr>
                <a:bgClr>
                  <a:schemeClr val="bg1"/>
                </a:bgClr>
              </a:pattFill>
            </c:spPr>
          </c:dPt>
          <c:cat>
            <c:numRef>
              <c:f>Sheet1!$A$1</c:f>
              <c:numCache>
                <c:formatCode>General</c:formatCode>
                <c:ptCount val="1"/>
              </c:numCache>
            </c:numRef>
          </c:cat>
          <c:val>
            <c:numRef>
              <c:f>Sheet1!$A$2:$A$3</c:f>
              <c:numCache>
                <c:formatCode>General</c:formatCode>
                <c:ptCount val="2"/>
                <c:pt idx="0">
                  <c:v>94.1</c:v>
                </c:pt>
                <c:pt idx="1">
                  <c:v>5.9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image" Target="../media/image7.emf"/><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F1FE8BB-CB46-47EB-B2F3-87DB97AE40B0}" type="datetimeFigureOut">
              <a:rPr kumimoji="1" lang="ja-JP" altLang="en-US" smtClean="0"/>
              <a:t>2018/5/10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BAC2FE2-14BD-4487-BA63-0879F4B7957D}" type="slidenum">
              <a:rPr kumimoji="1" lang="ja-JP" altLang="en-US" smtClean="0"/>
              <a:t>‹#›</a:t>
            </a:fld>
            <a:endParaRPr kumimoji="1" lang="ja-JP" altLang="en-US"/>
          </a:p>
        </p:txBody>
      </p:sp>
    </p:spTree>
    <p:extLst>
      <p:ext uri="{BB962C8B-B14F-4D97-AF65-F5344CB8AC3E}">
        <p14:creationId xmlns:p14="http://schemas.microsoft.com/office/powerpoint/2010/main" val="29031527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11006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76945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9587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25756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2018/5/10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0094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2018/5/10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3314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E0305C-8315-40FF-8118-13AB7FEBC5C3}" type="datetimeFigureOut">
              <a:rPr kumimoji="1" lang="ja-JP" altLang="en-US" smtClean="0"/>
              <a:t>2018/5/10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1548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E0305C-8315-40FF-8118-13AB7FEBC5C3}" type="datetimeFigureOut">
              <a:rPr kumimoji="1" lang="ja-JP" altLang="en-US" smtClean="0"/>
              <a:t>2018/5/10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05356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E0305C-8315-40FF-8118-13AB7FEBC5C3}" type="datetimeFigureOut">
              <a:rPr kumimoji="1" lang="ja-JP" altLang="en-US" smtClean="0"/>
              <a:t>2018/5/10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1133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2018/5/10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32403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2018/5/10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8663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0305C-8315-40FF-8118-13AB7FEBC5C3}" type="datetimeFigureOut">
              <a:rPr kumimoji="1" lang="ja-JP" altLang="en-US" smtClean="0"/>
              <a:t>2018/5/10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795125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1.xlsx"/></Relationships>
</file>

<file path=ppt/slides/_rels/slide10.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package" Target="../embeddings/Microsoft_Excel_Worksheet7.xlsx"/><Relationship Id="rId18" Type="http://schemas.openxmlformats.org/officeDocument/2006/relationships/oleObject" Target="../embeddings/oleObject7.bin"/><Relationship Id="rId26" Type="http://schemas.openxmlformats.org/officeDocument/2006/relationships/image" Target="../media/image14.emf"/><Relationship Id="rId3" Type="http://schemas.openxmlformats.org/officeDocument/2006/relationships/oleObject" Target="../embeddings/oleObject2.bin"/><Relationship Id="rId21" Type="http://schemas.openxmlformats.org/officeDocument/2006/relationships/oleObject" Target="../embeddings/oleObject8.bin"/><Relationship Id="rId7" Type="http://schemas.openxmlformats.org/officeDocument/2006/relationships/package" Target="../embeddings/Microsoft_Excel_Worksheet5.xlsx"/><Relationship Id="rId12" Type="http://schemas.openxmlformats.org/officeDocument/2006/relationships/oleObject" Target="../embeddings/oleObject5.bin"/><Relationship Id="rId17" Type="http://schemas.openxmlformats.org/officeDocument/2006/relationships/image" Target="../media/image11.emf"/><Relationship Id="rId25" Type="http://schemas.openxmlformats.org/officeDocument/2006/relationships/package" Target="../embeddings/Microsoft_Excel_Worksheet11.xlsx"/><Relationship Id="rId2" Type="http://schemas.openxmlformats.org/officeDocument/2006/relationships/slideLayout" Target="../slideLayouts/slideLayout2.xml"/><Relationship Id="rId16" Type="http://schemas.openxmlformats.org/officeDocument/2006/relationships/package" Target="../embeddings/Microsoft_Excel_Worksheet8.xlsx"/><Relationship Id="rId20" Type="http://schemas.openxmlformats.org/officeDocument/2006/relationships/image" Target="../media/image12.emf"/><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9.emf"/><Relationship Id="rId24" Type="http://schemas.openxmlformats.org/officeDocument/2006/relationships/oleObject" Target="../embeddings/oleObject9.bin"/><Relationship Id="rId5" Type="http://schemas.openxmlformats.org/officeDocument/2006/relationships/image" Target="../media/image7.emf"/><Relationship Id="rId15" Type="http://schemas.openxmlformats.org/officeDocument/2006/relationships/oleObject" Target="../embeddings/oleObject6.bin"/><Relationship Id="rId23" Type="http://schemas.openxmlformats.org/officeDocument/2006/relationships/image" Target="../media/image13.emf"/><Relationship Id="rId10" Type="http://schemas.openxmlformats.org/officeDocument/2006/relationships/package" Target="../embeddings/Microsoft_Excel_Worksheet6.xlsx"/><Relationship Id="rId19" Type="http://schemas.openxmlformats.org/officeDocument/2006/relationships/package" Target="../embeddings/Microsoft_Excel_Worksheet9.xlsx"/><Relationship Id="rId4" Type="http://schemas.openxmlformats.org/officeDocument/2006/relationships/package" Target="../embeddings/Microsoft_Excel_Worksheet4.xlsx"/><Relationship Id="rId9" Type="http://schemas.openxmlformats.org/officeDocument/2006/relationships/oleObject" Target="../embeddings/oleObject4.bin"/><Relationship Id="rId14" Type="http://schemas.openxmlformats.org/officeDocument/2006/relationships/image" Target="../media/image10.emf"/><Relationship Id="rId22" Type="http://schemas.openxmlformats.org/officeDocument/2006/relationships/package" Target="../embeddings/Microsoft_Excel_Worksheet10.xls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03387" y="558001"/>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smtClean="0">
                <a:solidFill>
                  <a:schemeClr val="bg1"/>
                </a:solidFill>
                <a:latin typeface="Arial" pitchFamily="34" charset="0"/>
                <a:ea typeface="ＭＳ Ｐゴシック" pitchFamily="50" charset="-128"/>
              </a:rPr>
              <a:t>２年債の発行について</a:t>
            </a:r>
          </a:p>
        </p:txBody>
      </p:sp>
      <p:sp>
        <p:nvSpPr>
          <p:cNvPr id="6" name="テキスト ボックス 16"/>
          <p:cNvSpPr txBox="1">
            <a:spLocks noChangeArrowheads="1"/>
          </p:cNvSpPr>
          <p:nvPr/>
        </p:nvSpPr>
        <p:spPr bwMode="auto">
          <a:xfrm>
            <a:off x="7877908" y="79819"/>
            <a:ext cx="108848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５</a:t>
            </a:r>
            <a:endParaRPr lang="ja-JP" sz="1200" dirty="0">
              <a:effectLst/>
              <a:latin typeface="ＭＳ ゴシック"/>
              <a:cs typeface="Times New Roman"/>
            </a:endParaRPr>
          </a:p>
        </p:txBody>
      </p:sp>
      <p:sp>
        <p:nvSpPr>
          <p:cNvPr id="4" name="テキスト ボックス 3"/>
          <p:cNvSpPr txBox="1"/>
          <p:nvPr/>
        </p:nvSpPr>
        <p:spPr>
          <a:xfrm>
            <a:off x="135684" y="951035"/>
            <a:ext cx="2574374" cy="307777"/>
          </a:xfrm>
          <a:prstGeom prst="rect">
            <a:avLst/>
          </a:prstGeom>
          <a:noFill/>
        </p:spPr>
        <p:txBody>
          <a:bodyPr wrap="square" rtlCol="0">
            <a:spAutoFit/>
          </a:bodyPr>
          <a:lstStyle/>
          <a:p>
            <a:r>
              <a:rPr lang="ja-JP" altLang="en-US" sz="1400" u="sng" dirty="0" smtClean="0"/>
              <a:t>２年債の発行に係る経緯</a:t>
            </a:r>
            <a:endParaRPr kumimoji="1" lang="ja-JP" altLang="en-US" sz="1400" u="sng" dirty="0"/>
          </a:p>
        </p:txBody>
      </p:sp>
      <p:sp>
        <p:nvSpPr>
          <p:cNvPr id="5" name="テキスト ボックス 4"/>
          <p:cNvSpPr txBox="1"/>
          <p:nvPr/>
        </p:nvSpPr>
        <p:spPr>
          <a:xfrm>
            <a:off x="128787" y="1375809"/>
            <a:ext cx="8958950" cy="2462213"/>
          </a:xfrm>
          <a:prstGeom prst="rect">
            <a:avLst/>
          </a:prstGeom>
          <a:noFill/>
        </p:spPr>
        <p:txBody>
          <a:bodyPr wrap="square" rtlCol="0">
            <a:spAutoFit/>
          </a:bodyPr>
          <a:lstStyle/>
          <a:p>
            <a:r>
              <a:rPr kumimoji="1" lang="ja-JP" altLang="en-US" sz="1400" dirty="0" smtClean="0"/>
              <a:t>○　平成</a:t>
            </a:r>
            <a:r>
              <a:rPr lang="ja-JP" altLang="en-US" sz="1400" dirty="0" smtClean="0"/>
              <a:t>２３</a:t>
            </a:r>
            <a:r>
              <a:rPr kumimoji="1" lang="ja-JP" altLang="en-US" sz="1400" dirty="0" smtClean="0"/>
              <a:t>年</a:t>
            </a:r>
            <a:r>
              <a:rPr lang="ja-JP" altLang="en-US" sz="1400" dirty="0" smtClean="0"/>
              <a:t>４</a:t>
            </a:r>
            <a:r>
              <a:rPr kumimoji="1" lang="ja-JP" altLang="en-US" sz="1400" dirty="0" smtClean="0"/>
              <a:t>月：大阪府財務マネジメント委員会が「財務マネジメントに関する調査分析報告書」（後述）を公表</a:t>
            </a:r>
            <a:endParaRPr kumimoji="1" lang="en-US" altLang="ja-JP" sz="1400" dirty="0" smtClean="0"/>
          </a:p>
          <a:p>
            <a:r>
              <a:rPr lang="ja-JP" altLang="en-US" sz="1400" dirty="0"/>
              <a:t>　</a:t>
            </a:r>
            <a:endParaRPr lang="en-US" altLang="ja-JP" sz="1400" dirty="0" smtClean="0"/>
          </a:p>
          <a:p>
            <a:r>
              <a:rPr lang="ja-JP" altLang="en-US" sz="1400" dirty="0" smtClean="0"/>
              <a:t>○　平成２３年５月：同報告書を受け、大阪府が投資家を対象にアンケート調査を実施し、変動利付債よりも固定金利</a:t>
            </a:r>
            <a:endParaRPr lang="en-US" altLang="ja-JP" sz="1400" dirty="0" smtClean="0"/>
          </a:p>
          <a:p>
            <a:r>
              <a:rPr lang="en-US" altLang="ja-JP" sz="800" dirty="0"/>
              <a:t> </a:t>
            </a:r>
            <a:r>
              <a:rPr lang="en-US" altLang="ja-JP" sz="800" dirty="0" smtClean="0"/>
              <a:t>                                                                </a:t>
            </a:r>
            <a:r>
              <a:rPr lang="ja-JP" altLang="en-US" sz="1400" dirty="0" smtClean="0"/>
              <a:t>の中・短期債の方が投資ニーズが高いことを確認</a:t>
            </a:r>
            <a:endParaRPr kumimoji="1" lang="en-US" altLang="ja-JP" sz="1400" dirty="0" smtClean="0"/>
          </a:p>
          <a:p>
            <a:r>
              <a:rPr lang="ja-JP" altLang="en-US" sz="1400" dirty="0"/>
              <a:t>　</a:t>
            </a:r>
            <a:endParaRPr lang="en-US" altLang="ja-JP" sz="1400" dirty="0" smtClean="0"/>
          </a:p>
          <a:p>
            <a:r>
              <a:rPr lang="ja-JP" altLang="en-US" sz="1400" dirty="0" smtClean="0"/>
              <a:t>○　平成２３年９月：フレックス枠を活用し、２年債の発行を試行実施</a:t>
            </a:r>
            <a:endParaRPr lang="en-US" altLang="ja-JP" sz="1400" dirty="0" smtClean="0"/>
          </a:p>
          <a:p>
            <a:r>
              <a:rPr lang="ja-JP" altLang="en-US" sz="1400" dirty="0"/>
              <a:t>　</a:t>
            </a:r>
            <a:endParaRPr lang="en-US" altLang="ja-JP" sz="1400" dirty="0" smtClean="0"/>
          </a:p>
          <a:p>
            <a:r>
              <a:rPr lang="ja-JP" altLang="en-US" sz="1400" dirty="0" smtClean="0"/>
              <a:t>○　平成２４年</a:t>
            </a:r>
            <a:r>
              <a:rPr lang="ja-JP" altLang="en-US" sz="1400" dirty="0"/>
              <a:t>４</a:t>
            </a:r>
            <a:r>
              <a:rPr lang="ja-JP" altLang="en-US" sz="1400" dirty="0" smtClean="0"/>
              <a:t>月</a:t>
            </a:r>
            <a:r>
              <a:rPr lang="ja-JP" altLang="en-US" sz="1400" dirty="0"/>
              <a:t>：</a:t>
            </a:r>
            <a:r>
              <a:rPr lang="ja-JP" altLang="en-US" sz="1400" dirty="0" smtClean="0"/>
              <a:t>２年債を定例発行するにあたり、新たに２年債の引受シンジケート団を組成</a:t>
            </a:r>
            <a:endParaRPr lang="en-US" altLang="ja-JP" sz="1400" dirty="0" smtClean="0"/>
          </a:p>
          <a:p>
            <a:r>
              <a:rPr lang="ja-JP" altLang="en-US" sz="1400" dirty="0"/>
              <a:t>　</a:t>
            </a:r>
            <a:endParaRPr lang="en-US" altLang="ja-JP" sz="1400" dirty="0" smtClean="0"/>
          </a:p>
          <a:p>
            <a:r>
              <a:rPr lang="ja-JP" altLang="en-US" sz="1400" dirty="0" smtClean="0"/>
              <a:t>○　平成２８年２月：５年債</a:t>
            </a:r>
            <a:r>
              <a:rPr lang="ja-JP" altLang="en-US" sz="1400" dirty="0"/>
              <a:t>と同条件（応募者</a:t>
            </a:r>
            <a:r>
              <a:rPr lang="ja-JP" altLang="en-US" sz="1400" dirty="0" smtClean="0"/>
              <a:t>利回り０．００１％</a:t>
            </a:r>
            <a:r>
              <a:rPr lang="ja-JP" altLang="en-US" sz="1400" dirty="0"/>
              <a:t>）となったため</a:t>
            </a:r>
            <a:r>
              <a:rPr lang="ja-JP" altLang="en-US" sz="1400" dirty="0" smtClean="0"/>
              <a:t>、以後の２年債</a:t>
            </a:r>
            <a:r>
              <a:rPr lang="ja-JP" altLang="en-US" sz="1400" dirty="0"/>
              <a:t>の発行を</a:t>
            </a:r>
            <a:r>
              <a:rPr lang="ja-JP" altLang="en-US" sz="1400" dirty="0" smtClean="0"/>
              <a:t>停止</a:t>
            </a:r>
            <a:endParaRPr lang="en-US" altLang="ja-JP" sz="1400" dirty="0" smtClean="0"/>
          </a:p>
          <a:p>
            <a:r>
              <a:rPr lang="ja-JP" altLang="en-US" sz="1400" dirty="0"/>
              <a:t>　</a:t>
            </a:r>
            <a:endParaRPr lang="en-US" altLang="ja-JP" sz="1400" dirty="0" smtClean="0"/>
          </a:p>
        </p:txBody>
      </p:sp>
      <p:sp>
        <p:nvSpPr>
          <p:cNvPr id="11" name="テキスト ボックス 10"/>
          <p:cNvSpPr txBox="1"/>
          <p:nvPr/>
        </p:nvSpPr>
        <p:spPr>
          <a:xfrm>
            <a:off x="138388" y="4317299"/>
            <a:ext cx="2919531" cy="307777"/>
          </a:xfrm>
          <a:prstGeom prst="rect">
            <a:avLst/>
          </a:prstGeom>
          <a:noFill/>
        </p:spPr>
        <p:txBody>
          <a:bodyPr wrap="square" rtlCol="0">
            <a:spAutoFit/>
          </a:bodyPr>
          <a:lstStyle/>
          <a:p>
            <a:r>
              <a:rPr lang="ja-JP" altLang="en-US" sz="1400" u="sng" dirty="0" smtClean="0"/>
              <a:t>２年債の発行額の推移</a:t>
            </a:r>
            <a:endParaRPr kumimoji="1" lang="ja-JP" altLang="en-US" sz="1400" u="sng" dirty="0"/>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2853644532"/>
              </p:ext>
            </p:extLst>
          </p:nvPr>
        </p:nvGraphicFramePr>
        <p:xfrm>
          <a:off x="463550" y="4711700"/>
          <a:ext cx="7413625" cy="1520825"/>
        </p:xfrm>
        <a:graphic>
          <a:graphicData uri="http://schemas.openxmlformats.org/presentationml/2006/ole">
            <mc:AlternateContent xmlns:mc="http://schemas.openxmlformats.org/markup-compatibility/2006">
              <mc:Choice xmlns:v="urn:schemas-microsoft-com:vml" Requires="v">
                <p:oleObj spid="_x0000_s1098" name="ワークシート" r:id="rId4" imgW="6924793" imgH="2190781" progId="Excel.Sheet.12">
                  <p:embed/>
                </p:oleObj>
              </mc:Choice>
              <mc:Fallback>
                <p:oleObj name="ワークシート" r:id="rId4" imgW="6924793" imgH="2190781" progId="Excel.Sheet.12">
                  <p:embed/>
                  <p:pic>
                    <p:nvPicPr>
                      <p:cNvPr id="0" name=""/>
                      <p:cNvPicPr/>
                      <p:nvPr/>
                    </p:nvPicPr>
                    <p:blipFill>
                      <a:blip r:embed="rId5"/>
                      <a:stretch>
                        <a:fillRect/>
                      </a:stretch>
                    </p:blipFill>
                    <p:spPr>
                      <a:xfrm>
                        <a:off x="463550" y="4711700"/>
                        <a:ext cx="7413625" cy="1520825"/>
                      </a:xfrm>
                      <a:prstGeom prst="rect">
                        <a:avLst/>
                      </a:prstGeom>
                    </p:spPr>
                  </p:pic>
                </p:oleObj>
              </mc:Fallback>
            </mc:AlternateContent>
          </a:graphicData>
        </a:graphic>
      </p:graphicFrame>
      <p:sp>
        <p:nvSpPr>
          <p:cNvPr id="13" name="テキスト ボックス 12"/>
          <p:cNvSpPr txBox="1"/>
          <p:nvPr/>
        </p:nvSpPr>
        <p:spPr>
          <a:xfrm>
            <a:off x="4335090" y="6532210"/>
            <a:ext cx="811176" cy="369332"/>
          </a:xfrm>
          <a:prstGeom prst="rect">
            <a:avLst/>
          </a:prstGeom>
          <a:noFill/>
        </p:spPr>
        <p:txBody>
          <a:bodyPr wrap="square" rtlCol="0">
            <a:spAutoFit/>
          </a:bodyPr>
          <a:lstStyle/>
          <a:p>
            <a:r>
              <a:rPr lang="ja-JP" altLang="en-US" dirty="0" smtClean="0"/>
              <a:t>－１－</a:t>
            </a:r>
            <a:endParaRPr kumimoji="1" lang="ja-JP" altLang="en-US" dirty="0"/>
          </a:p>
        </p:txBody>
      </p:sp>
      <p:sp>
        <p:nvSpPr>
          <p:cNvPr id="9" name="正方形/長方形 8"/>
          <p:cNvSpPr/>
          <p:nvPr/>
        </p:nvSpPr>
        <p:spPr>
          <a:xfrm>
            <a:off x="103388" y="872763"/>
            <a:ext cx="8958950" cy="5652000"/>
          </a:xfrm>
          <a:prstGeom prst="rect">
            <a:avLst/>
          </a:prstGeom>
          <a:ln>
            <a:solidFill>
              <a:schemeClr val="accent4"/>
            </a:solidFill>
          </a:ln>
        </p:spPr>
        <p:txBody>
          <a:bodyPr wrap="square">
            <a:spAutoFit/>
          </a:bodyPr>
          <a:lstStyle/>
          <a:p>
            <a:endParaRPr lang="en-US" altLang="ja-JP" sz="1600" dirty="0" smtClean="0"/>
          </a:p>
        </p:txBody>
      </p:sp>
    </p:spTree>
    <p:extLst>
      <p:ext uri="{BB962C8B-B14F-4D97-AF65-F5344CB8AC3E}">
        <p14:creationId xmlns:p14="http://schemas.microsoft.com/office/powerpoint/2010/main" val="3800923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フローチャート : 代替処理 21"/>
          <p:cNvSpPr/>
          <p:nvPr/>
        </p:nvSpPr>
        <p:spPr bwMode="auto">
          <a:xfrm>
            <a:off x="100022" y="508384"/>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smtClean="0">
                <a:solidFill>
                  <a:schemeClr val="bg1"/>
                </a:solidFill>
                <a:latin typeface="Arial" pitchFamily="34" charset="0"/>
                <a:ea typeface="ＭＳ Ｐゴシック" pitchFamily="50" charset="-128"/>
              </a:rPr>
              <a:t>２年債の発行について</a:t>
            </a:r>
          </a:p>
        </p:txBody>
      </p:sp>
      <p:sp>
        <p:nvSpPr>
          <p:cNvPr id="14" name="テキスト ボックス 13"/>
          <p:cNvSpPr txBox="1"/>
          <p:nvPr/>
        </p:nvSpPr>
        <p:spPr>
          <a:xfrm>
            <a:off x="4174906" y="6493078"/>
            <a:ext cx="1045166" cy="369332"/>
          </a:xfrm>
          <a:prstGeom prst="rect">
            <a:avLst/>
          </a:prstGeom>
          <a:noFill/>
        </p:spPr>
        <p:txBody>
          <a:bodyPr wrap="square" rtlCol="0">
            <a:spAutoFit/>
          </a:bodyPr>
          <a:lstStyle/>
          <a:p>
            <a:r>
              <a:rPr lang="ja-JP" altLang="en-US" dirty="0" smtClean="0"/>
              <a:t>－１０－</a:t>
            </a:r>
            <a:endParaRPr kumimoji="1" lang="ja-JP" altLang="en-US" dirty="0"/>
          </a:p>
        </p:txBody>
      </p:sp>
      <p:sp>
        <p:nvSpPr>
          <p:cNvPr id="13" name="テキスト ボックス 12"/>
          <p:cNvSpPr txBox="1"/>
          <p:nvPr/>
        </p:nvSpPr>
        <p:spPr>
          <a:xfrm>
            <a:off x="104156" y="970856"/>
            <a:ext cx="6196037" cy="307777"/>
          </a:xfrm>
          <a:prstGeom prst="rect">
            <a:avLst/>
          </a:prstGeom>
          <a:noFill/>
        </p:spPr>
        <p:txBody>
          <a:bodyPr wrap="square" rtlCol="0">
            <a:spAutoFit/>
          </a:bodyPr>
          <a:lstStyle/>
          <a:p>
            <a:r>
              <a:rPr lang="en-US" altLang="ja-JP" sz="1400" dirty="0" smtClean="0"/>
              <a:t>【</a:t>
            </a:r>
            <a:r>
              <a:rPr kumimoji="1" lang="ja-JP" altLang="en-US" sz="1400" dirty="0" smtClean="0"/>
              <a:t>総税収額と</a:t>
            </a:r>
            <a:r>
              <a:rPr lang="ja-JP" altLang="en-US" sz="1400" dirty="0"/>
              <a:t>指標</a:t>
            </a:r>
            <a:r>
              <a:rPr kumimoji="1" lang="ja-JP" altLang="en-US" sz="1400" dirty="0" smtClean="0"/>
              <a:t>金利との相関係数</a:t>
            </a:r>
            <a:r>
              <a:rPr kumimoji="1" lang="en-US" altLang="ja-JP" sz="1400" dirty="0" smtClean="0"/>
              <a:t>】</a:t>
            </a:r>
            <a:endParaRPr kumimoji="1" lang="ja-JP" altLang="en-US" sz="1400" dirty="0"/>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3131339814"/>
              </p:ext>
            </p:extLst>
          </p:nvPr>
        </p:nvGraphicFramePr>
        <p:xfrm>
          <a:off x="269151" y="1581825"/>
          <a:ext cx="3332285" cy="922280"/>
        </p:xfrm>
        <a:graphic>
          <a:graphicData uri="http://schemas.openxmlformats.org/presentationml/2006/ole">
            <mc:AlternateContent xmlns:mc="http://schemas.openxmlformats.org/markup-compatibility/2006">
              <mc:Choice xmlns:v="urn:schemas-microsoft-com:vml" Requires="v">
                <p:oleObj spid="_x0000_s2666" name="ワークシート" r:id="rId4" imgW="3609919" imgH="1162064" progId="Excel.Sheet.12">
                  <p:embed/>
                </p:oleObj>
              </mc:Choice>
              <mc:Fallback>
                <p:oleObj name="ワークシート" r:id="rId4" imgW="3609919" imgH="1162064" progId="Excel.Sheet.12">
                  <p:embed/>
                  <p:pic>
                    <p:nvPicPr>
                      <p:cNvPr id="0" name=""/>
                      <p:cNvPicPr/>
                      <p:nvPr/>
                    </p:nvPicPr>
                    <p:blipFill>
                      <a:blip r:embed="rId5"/>
                      <a:stretch>
                        <a:fillRect/>
                      </a:stretch>
                    </p:blipFill>
                    <p:spPr>
                      <a:xfrm>
                        <a:off x="269151" y="1581825"/>
                        <a:ext cx="3332285" cy="922280"/>
                      </a:xfrm>
                      <a:prstGeom prst="rect">
                        <a:avLst/>
                      </a:prstGeom>
                    </p:spPr>
                  </p:pic>
                </p:oleObj>
              </mc:Fallback>
            </mc:AlternateContent>
          </a:graphicData>
        </a:graphic>
      </p:graphicFrame>
      <p:sp>
        <p:nvSpPr>
          <p:cNvPr id="6" name="テキスト ボックス 5"/>
          <p:cNvSpPr txBox="1"/>
          <p:nvPr/>
        </p:nvSpPr>
        <p:spPr>
          <a:xfrm>
            <a:off x="233430" y="1304827"/>
            <a:ext cx="1196441" cy="276999"/>
          </a:xfrm>
          <a:prstGeom prst="rect">
            <a:avLst/>
          </a:prstGeom>
          <a:noFill/>
        </p:spPr>
        <p:txBody>
          <a:bodyPr wrap="square" rtlCol="0">
            <a:spAutoFit/>
          </a:bodyPr>
          <a:lstStyle/>
          <a:p>
            <a:r>
              <a:rPr kumimoji="1" lang="ja-JP" altLang="en-US" sz="1200" dirty="0" smtClean="0"/>
              <a:t>平成</a:t>
            </a:r>
            <a:r>
              <a:rPr lang="ja-JP" altLang="en-US" sz="1200" dirty="0"/>
              <a:t>２１</a:t>
            </a:r>
            <a:r>
              <a:rPr kumimoji="1" lang="ja-JP" altLang="en-US" sz="1200" dirty="0" smtClean="0"/>
              <a:t>年度</a:t>
            </a:r>
            <a:endParaRPr kumimoji="1" lang="ja-JP" altLang="en-US" sz="1200" dirty="0"/>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2721503157"/>
              </p:ext>
            </p:extLst>
          </p:nvPr>
        </p:nvGraphicFramePr>
        <p:xfrm>
          <a:off x="5053680" y="1581826"/>
          <a:ext cx="3332285" cy="911071"/>
        </p:xfrm>
        <a:graphic>
          <a:graphicData uri="http://schemas.openxmlformats.org/presentationml/2006/ole">
            <mc:AlternateContent xmlns:mc="http://schemas.openxmlformats.org/markup-compatibility/2006">
              <mc:Choice xmlns:v="urn:schemas-microsoft-com:vml" Requires="v">
                <p:oleObj spid="_x0000_s2667" name="ワークシート" r:id="rId7" imgW="3609919" imgH="1162064" progId="Excel.Sheet.12">
                  <p:embed/>
                </p:oleObj>
              </mc:Choice>
              <mc:Fallback>
                <p:oleObj name="ワークシート" r:id="rId7" imgW="3609919" imgH="1162064" progId="Excel.Sheet.12">
                  <p:embed/>
                  <p:pic>
                    <p:nvPicPr>
                      <p:cNvPr id="0" name=""/>
                      <p:cNvPicPr>
                        <a:picLocks noChangeAspect="1" noChangeArrowheads="1"/>
                      </p:cNvPicPr>
                      <p:nvPr/>
                    </p:nvPicPr>
                    <p:blipFill>
                      <a:blip r:embed="rId8"/>
                      <a:srcRect/>
                      <a:stretch>
                        <a:fillRect/>
                      </a:stretch>
                    </p:blipFill>
                    <p:spPr bwMode="auto">
                      <a:xfrm>
                        <a:off x="5053680" y="1581826"/>
                        <a:ext cx="3332285" cy="911071"/>
                      </a:xfrm>
                      <a:prstGeom prst="rect">
                        <a:avLst/>
                      </a:prstGeom>
                      <a:noFill/>
                      <a:ln>
                        <a:noFill/>
                      </a:ln>
                    </p:spPr>
                  </p:pic>
                </p:oleObj>
              </mc:Fallback>
            </mc:AlternateContent>
          </a:graphicData>
        </a:graphic>
      </p:graphicFrame>
      <p:sp>
        <p:nvSpPr>
          <p:cNvPr id="16" name="テキスト ボックス 15"/>
          <p:cNvSpPr txBox="1"/>
          <p:nvPr/>
        </p:nvSpPr>
        <p:spPr>
          <a:xfrm>
            <a:off x="5048113" y="1304826"/>
            <a:ext cx="1196441" cy="276999"/>
          </a:xfrm>
          <a:prstGeom prst="rect">
            <a:avLst/>
          </a:prstGeom>
          <a:noFill/>
        </p:spPr>
        <p:txBody>
          <a:bodyPr wrap="square" rtlCol="0">
            <a:spAutoFit/>
          </a:bodyPr>
          <a:lstStyle/>
          <a:p>
            <a:r>
              <a:rPr kumimoji="1" lang="ja-JP" altLang="en-US" sz="1200" dirty="0" smtClean="0"/>
              <a:t>平成２２年度</a:t>
            </a:r>
            <a:endParaRPr kumimoji="1" lang="ja-JP" altLang="en-US" sz="1200" dirty="0"/>
          </a:p>
        </p:txBody>
      </p:sp>
      <p:sp>
        <p:nvSpPr>
          <p:cNvPr id="17" name="テキスト ボックス 16"/>
          <p:cNvSpPr txBox="1"/>
          <p:nvPr/>
        </p:nvSpPr>
        <p:spPr>
          <a:xfrm>
            <a:off x="233430" y="2636912"/>
            <a:ext cx="1196441" cy="276999"/>
          </a:xfrm>
          <a:prstGeom prst="rect">
            <a:avLst/>
          </a:prstGeom>
          <a:noFill/>
        </p:spPr>
        <p:txBody>
          <a:bodyPr wrap="square" rtlCol="0">
            <a:spAutoFit/>
          </a:bodyPr>
          <a:lstStyle/>
          <a:p>
            <a:r>
              <a:rPr kumimoji="1" lang="ja-JP" altLang="en-US" sz="1200" dirty="0" smtClean="0"/>
              <a:t>平成２３年度</a:t>
            </a:r>
            <a:endParaRPr kumimoji="1" lang="ja-JP" altLang="en-US" sz="1200" dirty="0"/>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2118878160"/>
              </p:ext>
            </p:extLst>
          </p:nvPr>
        </p:nvGraphicFramePr>
        <p:xfrm>
          <a:off x="233430" y="2913911"/>
          <a:ext cx="3332285" cy="904838"/>
        </p:xfrm>
        <a:graphic>
          <a:graphicData uri="http://schemas.openxmlformats.org/presentationml/2006/ole">
            <mc:AlternateContent xmlns:mc="http://schemas.openxmlformats.org/markup-compatibility/2006">
              <mc:Choice xmlns:v="urn:schemas-microsoft-com:vml" Requires="v">
                <p:oleObj spid="_x0000_s2668" name="ワークシート" r:id="rId10" imgW="3609919" imgH="1162064" progId="Excel.Sheet.12">
                  <p:embed/>
                </p:oleObj>
              </mc:Choice>
              <mc:Fallback>
                <p:oleObj name="ワークシート" r:id="rId10" imgW="3609919" imgH="1162064" progId="Excel.Sheet.12">
                  <p:embed/>
                  <p:pic>
                    <p:nvPicPr>
                      <p:cNvPr id="0" name=""/>
                      <p:cNvPicPr>
                        <a:picLocks noChangeAspect="1" noChangeArrowheads="1"/>
                      </p:cNvPicPr>
                      <p:nvPr/>
                    </p:nvPicPr>
                    <p:blipFill>
                      <a:blip r:embed="rId11"/>
                      <a:srcRect/>
                      <a:stretch>
                        <a:fillRect/>
                      </a:stretch>
                    </p:blipFill>
                    <p:spPr bwMode="auto">
                      <a:xfrm>
                        <a:off x="233430" y="2913911"/>
                        <a:ext cx="3332285" cy="904838"/>
                      </a:xfrm>
                      <a:prstGeom prst="rect">
                        <a:avLst/>
                      </a:prstGeom>
                      <a:noFill/>
                      <a:ln>
                        <a:noFill/>
                      </a:ln>
                    </p:spPr>
                  </p:pic>
                </p:oleObj>
              </mc:Fallback>
            </mc:AlternateContent>
          </a:graphicData>
        </a:graphic>
      </p:graphicFrame>
      <p:sp>
        <p:nvSpPr>
          <p:cNvPr id="19" name="テキスト ボックス 18"/>
          <p:cNvSpPr txBox="1"/>
          <p:nvPr/>
        </p:nvSpPr>
        <p:spPr>
          <a:xfrm>
            <a:off x="5048112" y="2636912"/>
            <a:ext cx="1196441" cy="276999"/>
          </a:xfrm>
          <a:prstGeom prst="rect">
            <a:avLst/>
          </a:prstGeom>
          <a:noFill/>
        </p:spPr>
        <p:txBody>
          <a:bodyPr wrap="square" rtlCol="0">
            <a:spAutoFit/>
          </a:bodyPr>
          <a:lstStyle/>
          <a:p>
            <a:r>
              <a:rPr kumimoji="1" lang="ja-JP" altLang="en-US" sz="1200" dirty="0" smtClean="0"/>
              <a:t>平成２４年度</a:t>
            </a:r>
            <a:endParaRPr kumimoji="1" lang="ja-JP" altLang="en-US" sz="1200" dirty="0"/>
          </a:p>
        </p:txBody>
      </p:sp>
      <p:graphicFrame>
        <p:nvGraphicFramePr>
          <p:cNvPr id="20" name="オブジェクト 19"/>
          <p:cNvGraphicFramePr>
            <a:graphicFrameLocks noChangeAspect="1"/>
          </p:cNvGraphicFramePr>
          <p:nvPr>
            <p:extLst>
              <p:ext uri="{D42A27DB-BD31-4B8C-83A1-F6EECF244321}">
                <p14:modId xmlns:p14="http://schemas.microsoft.com/office/powerpoint/2010/main" val="1713181941"/>
              </p:ext>
            </p:extLst>
          </p:nvPr>
        </p:nvGraphicFramePr>
        <p:xfrm>
          <a:off x="5073548" y="2934871"/>
          <a:ext cx="3332285" cy="863030"/>
        </p:xfrm>
        <a:graphic>
          <a:graphicData uri="http://schemas.openxmlformats.org/presentationml/2006/ole">
            <mc:AlternateContent xmlns:mc="http://schemas.openxmlformats.org/markup-compatibility/2006">
              <mc:Choice xmlns:v="urn:schemas-microsoft-com:vml" Requires="v">
                <p:oleObj spid="_x0000_s2669" name="ワークシート" r:id="rId13" imgW="3609919" imgH="1162064" progId="Excel.Sheet.12">
                  <p:embed/>
                </p:oleObj>
              </mc:Choice>
              <mc:Fallback>
                <p:oleObj name="ワークシート" r:id="rId13" imgW="3609919" imgH="1162064" progId="Excel.Sheet.12">
                  <p:embed/>
                  <p:pic>
                    <p:nvPicPr>
                      <p:cNvPr id="0" name=""/>
                      <p:cNvPicPr>
                        <a:picLocks noChangeAspect="1" noChangeArrowheads="1"/>
                      </p:cNvPicPr>
                      <p:nvPr/>
                    </p:nvPicPr>
                    <p:blipFill>
                      <a:blip r:embed="rId14"/>
                      <a:srcRect/>
                      <a:stretch>
                        <a:fillRect/>
                      </a:stretch>
                    </p:blipFill>
                    <p:spPr bwMode="auto">
                      <a:xfrm>
                        <a:off x="5073548" y="2934871"/>
                        <a:ext cx="3332285" cy="863030"/>
                      </a:xfrm>
                      <a:prstGeom prst="rect">
                        <a:avLst/>
                      </a:prstGeom>
                      <a:noFill/>
                      <a:ln>
                        <a:noFill/>
                      </a:ln>
                      <a:extLst/>
                    </p:spPr>
                  </p:pic>
                </p:oleObj>
              </mc:Fallback>
            </mc:AlternateContent>
          </a:graphicData>
        </a:graphic>
      </p:graphicFrame>
      <p:sp>
        <p:nvSpPr>
          <p:cNvPr id="25" name="テキスト ボックス 24"/>
          <p:cNvSpPr txBox="1"/>
          <p:nvPr/>
        </p:nvSpPr>
        <p:spPr>
          <a:xfrm>
            <a:off x="248834" y="4019460"/>
            <a:ext cx="1196441" cy="276999"/>
          </a:xfrm>
          <a:prstGeom prst="rect">
            <a:avLst/>
          </a:prstGeom>
          <a:noFill/>
        </p:spPr>
        <p:txBody>
          <a:bodyPr wrap="square" rtlCol="0">
            <a:spAutoFit/>
          </a:bodyPr>
          <a:lstStyle/>
          <a:p>
            <a:r>
              <a:rPr kumimoji="1" lang="ja-JP" altLang="en-US" sz="1200" dirty="0" smtClean="0"/>
              <a:t>平成２５年度</a:t>
            </a:r>
            <a:endParaRPr kumimoji="1" lang="ja-JP" altLang="en-US" sz="1200" dirty="0"/>
          </a:p>
        </p:txBody>
      </p:sp>
      <p:graphicFrame>
        <p:nvGraphicFramePr>
          <p:cNvPr id="21" name="オブジェクト 20"/>
          <p:cNvGraphicFramePr>
            <a:graphicFrameLocks noChangeAspect="1"/>
          </p:cNvGraphicFramePr>
          <p:nvPr>
            <p:extLst>
              <p:ext uri="{D42A27DB-BD31-4B8C-83A1-F6EECF244321}">
                <p14:modId xmlns:p14="http://schemas.microsoft.com/office/powerpoint/2010/main" val="2214742926"/>
              </p:ext>
            </p:extLst>
          </p:nvPr>
        </p:nvGraphicFramePr>
        <p:xfrm>
          <a:off x="248834" y="4296459"/>
          <a:ext cx="3323148" cy="935037"/>
        </p:xfrm>
        <a:graphic>
          <a:graphicData uri="http://schemas.openxmlformats.org/presentationml/2006/ole">
            <mc:AlternateContent xmlns:mc="http://schemas.openxmlformats.org/markup-compatibility/2006">
              <mc:Choice xmlns:v="urn:schemas-microsoft-com:vml" Requires="v">
                <p:oleObj spid="_x0000_s2670" name="ワークシート" r:id="rId16" imgW="3781332" imgH="1162064" progId="Excel.Sheet.12">
                  <p:embed/>
                </p:oleObj>
              </mc:Choice>
              <mc:Fallback>
                <p:oleObj name="ワークシート" r:id="rId16" imgW="3781332" imgH="1162064" progId="Excel.Sheet.12">
                  <p:embed/>
                  <p:pic>
                    <p:nvPicPr>
                      <p:cNvPr id="0" name=""/>
                      <p:cNvPicPr>
                        <a:picLocks noChangeAspect="1" noChangeArrowheads="1"/>
                      </p:cNvPicPr>
                      <p:nvPr/>
                    </p:nvPicPr>
                    <p:blipFill>
                      <a:blip r:embed="rId17"/>
                      <a:srcRect/>
                      <a:stretch>
                        <a:fillRect/>
                      </a:stretch>
                    </p:blipFill>
                    <p:spPr bwMode="auto">
                      <a:xfrm>
                        <a:off x="248834" y="4296459"/>
                        <a:ext cx="3323148" cy="935037"/>
                      </a:xfrm>
                      <a:prstGeom prst="rect">
                        <a:avLst/>
                      </a:prstGeom>
                      <a:noFill/>
                      <a:ln>
                        <a:noFill/>
                      </a:ln>
                    </p:spPr>
                  </p:pic>
                </p:oleObj>
              </mc:Fallback>
            </mc:AlternateContent>
          </a:graphicData>
        </a:graphic>
      </p:graphicFrame>
      <p:sp>
        <p:nvSpPr>
          <p:cNvPr id="27" name="テキスト ボックス 26"/>
          <p:cNvSpPr txBox="1"/>
          <p:nvPr/>
        </p:nvSpPr>
        <p:spPr>
          <a:xfrm>
            <a:off x="5103752" y="4019460"/>
            <a:ext cx="1196441" cy="276999"/>
          </a:xfrm>
          <a:prstGeom prst="rect">
            <a:avLst/>
          </a:prstGeom>
          <a:noFill/>
        </p:spPr>
        <p:txBody>
          <a:bodyPr wrap="square" rtlCol="0">
            <a:spAutoFit/>
          </a:bodyPr>
          <a:lstStyle/>
          <a:p>
            <a:r>
              <a:rPr kumimoji="1" lang="ja-JP" altLang="en-US" sz="1200" dirty="0" smtClean="0"/>
              <a:t>平成２６年度</a:t>
            </a:r>
            <a:endParaRPr kumimoji="1" lang="ja-JP" altLang="en-US" sz="1200" dirty="0"/>
          </a:p>
        </p:txBody>
      </p:sp>
      <p:graphicFrame>
        <p:nvGraphicFramePr>
          <p:cNvPr id="23" name="オブジェクト 22"/>
          <p:cNvGraphicFramePr>
            <a:graphicFrameLocks noChangeAspect="1"/>
          </p:cNvGraphicFramePr>
          <p:nvPr>
            <p:extLst>
              <p:ext uri="{D42A27DB-BD31-4B8C-83A1-F6EECF244321}">
                <p14:modId xmlns:p14="http://schemas.microsoft.com/office/powerpoint/2010/main" val="1232947503"/>
              </p:ext>
            </p:extLst>
          </p:nvPr>
        </p:nvGraphicFramePr>
        <p:xfrm>
          <a:off x="5079345" y="4296459"/>
          <a:ext cx="3333681" cy="935037"/>
        </p:xfrm>
        <a:graphic>
          <a:graphicData uri="http://schemas.openxmlformats.org/presentationml/2006/ole">
            <mc:AlternateContent xmlns:mc="http://schemas.openxmlformats.org/markup-compatibility/2006">
              <mc:Choice xmlns:v="urn:schemas-microsoft-com:vml" Requires="v">
                <p:oleObj spid="_x0000_s2671" name="ワークシート" r:id="rId19" imgW="3971910" imgH="1162064" progId="Excel.Sheet.12">
                  <p:embed/>
                </p:oleObj>
              </mc:Choice>
              <mc:Fallback>
                <p:oleObj name="ワークシート" r:id="rId19" imgW="3971910" imgH="1162064" progId="Excel.Sheet.12">
                  <p:embed/>
                  <p:pic>
                    <p:nvPicPr>
                      <p:cNvPr id="0" name=""/>
                      <p:cNvPicPr>
                        <a:picLocks noChangeAspect="1" noChangeArrowheads="1"/>
                      </p:cNvPicPr>
                      <p:nvPr/>
                    </p:nvPicPr>
                    <p:blipFill>
                      <a:blip r:embed="rId20"/>
                      <a:srcRect/>
                      <a:stretch>
                        <a:fillRect/>
                      </a:stretch>
                    </p:blipFill>
                    <p:spPr bwMode="auto">
                      <a:xfrm>
                        <a:off x="5079345" y="4296459"/>
                        <a:ext cx="3333681" cy="935037"/>
                      </a:xfrm>
                      <a:prstGeom prst="rect">
                        <a:avLst/>
                      </a:prstGeom>
                      <a:noFill/>
                      <a:ln>
                        <a:noFill/>
                      </a:ln>
                    </p:spPr>
                  </p:pic>
                </p:oleObj>
              </mc:Fallback>
            </mc:AlternateContent>
          </a:graphicData>
        </a:graphic>
      </p:graphicFrame>
      <p:sp>
        <p:nvSpPr>
          <p:cNvPr id="29" name="テキスト ボックス 28"/>
          <p:cNvSpPr txBox="1"/>
          <p:nvPr/>
        </p:nvSpPr>
        <p:spPr>
          <a:xfrm>
            <a:off x="233429" y="5248533"/>
            <a:ext cx="1196441" cy="276999"/>
          </a:xfrm>
          <a:prstGeom prst="rect">
            <a:avLst/>
          </a:prstGeom>
          <a:noFill/>
        </p:spPr>
        <p:txBody>
          <a:bodyPr wrap="square" rtlCol="0">
            <a:spAutoFit/>
          </a:bodyPr>
          <a:lstStyle/>
          <a:p>
            <a:r>
              <a:rPr kumimoji="1" lang="ja-JP" altLang="en-US" sz="1200" dirty="0" smtClean="0"/>
              <a:t>平成２７年度</a:t>
            </a:r>
            <a:endParaRPr kumimoji="1" lang="ja-JP" altLang="en-US" sz="1200" dirty="0"/>
          </a:p>
        </p:txBody>
      </p:sp>
      <p:graphicFrame>
        <p:nvGraphicFramePr>
          <p:cNvPr id="24" name="オブジェクト 23"/>
          <p:cNvGraphicFramePr>
            <a:graphicFrameLocks noChangeAspect="1"/>
          </p:cNvGraphicFramePr>
          <p:nvPr>
            <p:extLst>
              <p:ext uri="{D42A27DB-BD31-4B8C-83A1-F6EECF244321}">
                <p14:modId xmlns:p14="http://schemas.microsoft.com/office/powerpoint/2010/main" val="3564520428"/>
              </p:ext>
            </p:extLst>
          </p:nvPr>
        </p:nvGraphicFramePr>
        <p:xfrm>
          <a:off x="248834" y="5539958"/>
          <a:ext cx="3333750" cy="935037"/>
        </p:xfrm>
        <a:graphic>
          <a:graphicData uri="http://schemas.openxmlformats.org/presentationml/2006/ole">
            <mc:AlternateContent xmlns:mc="http://schemas.openxmlformats.org/markup-compatibility/2006">
              <mc:Choice xmlns:v="urn:schemas-microsoft-com:vml" Requires="v">
                <p:oleObj spid="_x0000_s2672" name="ワークシート" r:id="rId22" imgW="3971910" imgH="1162064" progId="Excel.Sheet.12">
                  <p:embed/>
                </p:oleObj>
              </mc:Choice>
              <mc:Fallback>
                <p:oleObj name="ワークシート" r:id="rId22" imgW="3971910" imgH="1162064" progId="Excel.Sheet.12">
                  <p:embed/>
                  <p:pic>
                    <p:nvPicPr>
                      <p:cNvPr id="0" name=""/>
                      <p:cNvPicPr>
                        <a:picLocks noChangeAspect="1" noChangeArrowheads="1"/>
                      </p:cNvPicPr>
                      <p:nvPr/>
                    </p:nvPicPr>
                    <p:blipFill>
                      <a:blip r:embed="rId23"/>
                      <a:srcRect/>
                      <a:stretch>
                        <a:fillRect/>
                      </a:stretch>
                    </p:blipFill>
                    <p:spPr bwMode="auto">
                      <a:xfrm>
                        <a:off x="248834" y="5539958"/>
                        <a:ext cx="3333750"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 name="テキスト ボックス 27"/>
          <p:cNvSpPr txBox="1"/>
          <p:nvPr/>
        </p:nvSpPr>
        <p:spPr>
          <a:xfrm>
            <a:off x="5103751" y="5248532"/>
            <a:ext cx="1196441" cy="276999"/>
          </a:xfrm>
          <a:prstGeom prst="rect">
            <a:avLst/>
          </a:prstGeom>
          <a:noFill/>
        </p:spPr>
        <p:txBody>
          <a:bodyPr wrap="square" rtlCol="0">
            <a:spAutoFit/>
          </a:bodyPr>
          <a:lstStyle/>
          <a:p>
            <a:r>
              <a:rPr kumimoji="1" lang="ja-JP" altLang="en-US" sz="1200" dirty="0" smtClean="0"/>
              <a:t>平成２８年度</a:t>
            </a:r>
            <a:endParaRPr kumimoji="1" lang="ja-JP" altLang="en-US" sz="1200" dirty="0"/>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3611377446"/>
              </p:ext>
            </p:extLst>
          </p:nvPr>
        </p:nvGraphicFramePr>
        <p:xfrm>
          <a:off x="5085132" y="5526648"/>
          <a:ext cx="3307050" cy="966429"/>
        </p:xfrm>
        <a:graphic>
          <a:graphicData uri="http://schemas.openxmlformats.org/presentationml/2006/ole">
            <mc:AlternateContent xmlns:mc="http://schemas.openxmlformats.org/markup-compatibility/2006">
              <mc:Choice xmlns:v="urn:schemas-microsoft-com:vml" Requires="v">
                <p:oleObj spid="_x0000_s2673" name="ワークシート" r:id="rId25" imgW="3914683" imgH="1162064" progId="Excel.Sheet.12">
                  <p:embed/>
                </p:oleObj>
              </mc:Choice>
              <mc:Fallback>
                <p:oleObj name="ワークシート" r:id="rId25" imgW="3914683" imgH="1162064" progId="Excel.Sheet.12">
                  <p:embed/>
                  <p:pic>
                    <p:nvPicPr>
                      <p:cNvPr id="0" name=""/>
                      <p:cNvPicPr>
                        <a:picLocks noChangeAspect="1" noChangeArrowheads="1"/>
                      </p:cNvPicPr>
                      <p:nvPr/>
                    </p:nvPicPr>
                    <p:blipFill>
                      <a:blip r:embed="rId26"/>
                      <a:srcRect/>
                      <a:stretch>
                        <a:fillRect/>
                      </a:stretch>
                    </p:blipFill>
                    <p:spPr bwMode="auto">
                      <a:xfrm>
                        <a:off x="5085132" y="5526648"/>
                        <a:ext cx="3307050" cy="966429"/>
                      </a:xfrm>
                      <a:prstGeom prst="rect">
                        <a:avLst/>
                      </a:prstGeom>
                      <a:noFill/>
                      <a:ln>
                        <a:noFill/>
                      </a:ln>
                    </p:spPr>
                  </p:pic>
                </p:oleObj>
              </mc:Fallback>
            </mc:AlternateContent>
          </a:graphicData>
        </a:graphic>
      </p:graphicFrame>
      <p:sp>
        <p:nvSpPr>
          <p:cNvPr id="46" name="テキスト ボックス 45"/>
          <p:cNvSpPr txBox="1"/>
          <p:nvPr/>
        </p:nvSpPr>
        <p:spPr>
          <a:xfrm>
            <a:off x="3637194" y="4015261"/>
            <a:ext cx="930565" cy="646331"/>
          </a:xfrm>
          <a:prstGeom prst="rect">
            <a:avLst/>
          </a:prstGeom>
          <a:noFill/>
        </p:spPr>
        <p:txBody>
          <a:bodyPr wrap="square" rtlCol="0">
            <a:spAutoFit/>
          </a:bodyPr>
          <a:lstStyle/>
          <a:p>
            <a:r>
              <a:rPr kumimoji="1" lang="ja-JP" altLang="en-US" sz="1200" dirty="0" smtClean="0"/>
              <a:t>相関係数が急激に低下</a:t>
            </a:r>
            <a:endParaRPr kumimoji="1" lang="ja-JP" altLang="en-US" sz="1200" dirty="0"/>
          </a:p>
        </p:txBody>
      </p:sp>
      <p:sp>
        <p:nvSpPr>
          <p:cNvPr id="52" name="テキスト ボックス 51"/>
          <p:cNvSpPr txBox="1"/>
          <p:nvPr/>
        </p:nvSpPr>
        <p:spPr>
          <a:xfrm>
            <a:off x="3885467" y="5525531"/>
            <a:ext cx="866324" cy="461665"/>
          </a:xfrm>
          <a:prstGeom prst="rect">
            <a:avLst/>
          </a:prstGeom>
          <a:noFill/>
        </p:spPr>
        <p:txBody>
          <a:bodyPr wrap="square" rtlCol="0">
            <a:spAutoFit/>
          </a:bodyPr>
          <a:lstStyle/>
          <a:p>
            <a:r>
              <a:rPr kumimoji="1" lang="ja-JP" altLang="en-US" sz="1200" dirty="0" smtClean="0"/>
              <a:t>すべて</a:t>
            </a:r>
            <a:endParaRPr kumimoji="1" lang="en-US" altLang="ja-JP" sz="1200" dirty="0" smtClean="0"/>
          </a:p>
          <a:p>
            <a:r>
              <a:rPr kumimoji="1" lang="ja-JP" altLang="en-US" sz="1200" dirty="0" smtClean="0"/>
              <a:t>負の相関</a:t>
            </a:r>
            <a:endParaRPr kumimoji="1" lang="ja-JP" altLang="en-US" sz="1200" dirty="0"/>
          </a:p>
        </p:txBody>
      </p:sp>
      <p:sp>
        <p:nvSpPr>
          <p:cNvPr id="36" name="テキスト ボックス 16"/>
          <p:cNvSpPr txBox="1">
            <a:spLocks noChangeArrowheads="1"/>
          </p:cNvSpPr>
          <p:nvPr/>
        </p:nvSpPr>
        <p:spPr bwMode="auto">
          <a:xfrm>
            <a:off x="7970484" y="79819"/>
            <a:ext cx="108848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５</a:t>
            </a:r>
            <a:endParaRPr lang="ja-JP" sz="1200" dirty="0">
              <a:effectLst/>
              <a:latin typeface="ＭＳ ゴシック"/>
              <a:cs typeface="Times New Roman"/>
            </a:endParaRPr>
          </a:p>
        </p:txBody>
      </p:sp>
      <p:sp>
        <p:nvSpPr>
          <p:cNvPr id="37" name="正方形/長方形 36"/>
          <p:cNvSpPr/>
          <p:nvPr/>
        </p:nvSpPr>
        <p:spPr>
          <a:xfrm>
            <a:off x="103388" y="872763"/>
            <a:ext cx="8958950" cy="5652000"/>
          </a:xfrm>
          <a:prstGeom prst="rect">
            <a:avLst/>
          </a:prstGeom>
          <a:ln>
            <a:solidFill>
              <a:schemeClr val="accent4"/>
            </a:solidFill>
          </a:ln>
        </p:spPr>
        <p:txBody>
          <a:bodyPr wrap="square">
            <a:spAutoFit/>
          </a:bodyPr>
          <a:lstStyle/>
          <a:p>
            <a:endParaRPr lang="en-US" altLang="ja-JP" sz="1600" dirty="0" smtClean="0"/>
          </a:p>
        </p:txBody>
      </p:sp>
      <p:cxnSp>
        <p:nvCxnSpPr>
          <p:cNvPr id="12" name="直線コネクタ 11"/>
          <p:cNvCxnSpPr/>
          <p:nvPr/>
        </p:nvCxnSpPr>
        <p:spPr>
          <a:xfrm>
            <a:off x="217917" y="3933056"/>
            <a:ext cx="8154995"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5" name="角丸四角形 14"/>
          <p:cNvSpPr/>
          <p:nvPr/>
        </p:nvSpPr>
        <p:spPr>
          <a:xfrm>
            <a:off x="5069192" y="3641493"/>
            <a:ext cx="3319232" cy="1714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a:off x="248834" y="5077067"/>
            <a:ext cx="3319232" cy="1714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角丸四角形 41"/>
          <p:cNvSpPr/>
          <p:nvPr/>
        </p:nvSpPr>
        <p:spPr>
          <a:xfrm>
            <a:off x="5094623" y="5077067"/>
            <a:ext cx="3319232" cy="1714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248834" y="6321612"/>
            <a:ext cx="3319232" cy="1714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5094623" y="6321612"/>
            <a:ext cx="3319232" cy="1714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p:cNvCxnSpPr>
            <a:stCxn id="15" idx="1"/>
            <a:endCxn id="41" idx="3"/>
          </p:cNvCxnSpPr>
          <p:nvPr/>
        </p:nvCxnSpPr>
        <p:spPr>
          <a:xfrm flipH="1">
            <a:off x="3568066" y="3727226"/>
            <a:ext cx="1501126" cy="1435574"/>
          </a:xfrm>
          <a:prstGeom prst="straightConnector1">
            <a:avLst/>
          </a:prstGeom>
          <a:ln w="31750">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a:endCxn id="43" idx="3"/>
          </p:cNvCxnSpPr>
          <p:nvPr/>
        </p:nvCxnSpPr>
        <p:spPr>
          <a:xfrm flipH="1">
            <a:off x="3568066" y="5987196"/>
            <a:ext cx="534410" cy="420149"/>
          </a:xfrm>
          <a:prstGeom prst="straightConnector1">
            <a:avLst/>
          </a:prstGeom>
          <a:ln w="254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52" idx="2"/>
            <a:endCxn id="45" idx="1"/>
          </p:cNvCxnSpPr>
          <p:nvPr/>
        </p:nvCxnSpPr>
        <p:spPr>
          <a:xfrm>
            <a:off x="4318629" y="5987196"/>
            <a:ext cx="775994" cy="420149"/>
          </a:xfrm>
          <a:prstGeom prst="straightConnector1">
            <a:avLst/>
          </a:prstGeom>
          <a:ln w="254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52" idx="0"/>
            <a:endCxn id="42" idx="1"/>
          </p:cNvCxnSpPr>
          <p:nvPr/>
        </p:nvCxnSpPr>
        <p:spPr>
          <a:xfrm flipV="1">
            <a:off x="4318629" y="5162800"/>
            <a:ext cx="775994" cy="362731"/>
          </a:xfrm>
          <a:prstGeom prst="straightConnector1">
            <a:avLst/>
          </a:prstGeom>
          <a:ln w="25400">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0709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rot="5400000">
            <a:off x="4576563" y="4658283"/>
            <a:ext cx="427510" cy="38501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kumimoji="1" sz="2800">
                <a:solidFill>
                  <a:schemeClr val="tx2"/>
                </a:solidFill>
                <a:latin typeface="ＭＳ Ｐゴシック" pitchFamily="50" charset="-128"/>
                <a:ea typeface="ＭＳ Ｐゴシック" pitchFamily="50" charset="-128"/>
                <a:cs typeface="+mj-cs"/>
              </a:defRPr>
            </a:lvl1pPr>
            <a:lvl2pPr algn="l" rtl="0" eaLnBrk="1" fontAlgn="base" hangingPunct="1">
              <a:spcBef>
                <a:spcPct val="0"/>
              </a:spcBef>
              <a:spcAft>
                <a:spcPct val="0"/>
              </a:spcAft>
              <a:defRPr kumimoji="1" sz="4400">
                <a:solidFill>
                  <a:schemeClr val="tx2"/>
                </a:solidFill>
                <a:latin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defRPr>
            </a:lvl9pPr>
          </a:lstStyle>
          <a:p>
            <a:pPr algn="ctr"/>
            <a:r>
              <a:rPr lang="ja-JP" altLang="en-US" sz="1600" dirty="0">
                <a:solidFill>
                  <a:schemeClr val="tx1"/>
                </a:solidFill>
              </a:rPr>
              <a:t>　</a:t>
            </a:r>
          </a:p>
        </p:txBody>
      </p:sp>
      <p:sp>
        <p:nvSpPr>
          <p:cNvPr id="22" name="フローチャート : 代替処理 21"/>
          <p:cNvSpPr/>
          <p:nvPr/>
        </p:nvSpPr>
        <p:spPr bwMode="auto">
          <a:xfrm>
            <a:off x="117709" y="526551"/>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smtClean="0">
                <a:solidFill>
                  <a:schemeClr val="bg1"/>
                </a:solidFill>
                <a:latin typeface="Arial" pitchFamily="34" charset="0"/>
                <a:ea typeface="ＭＳ Ｐゴシック" pitchFamily="50" charset="-128"/>
              </a:rPr>
              <a:t>２年債の発行について</a:t>
            </a:r>
          </a:p>
        </p:txBody>
      </p:sp>
      <p:sp>
        <p:nvSpPr>
          <p:cNvPr id="10" name="テキスト ボックス 9"/>
          <p:cNvSpPr txBox="1"/>
          <p:nvPr/>
        </p:nvSpPr>
        <p:spPr>
          <a:xfrm>
            <a:off x="104155" y="980727"/>
            <a:ext cx="8958949" cy="2246769"/>
          </a:xfrm>
          <a:prstGeom prst="rect">
            <a:avLst/>
          </a:prstGeom>
          <a:noFill/>
          <a:ln>
            <a:solidFill>
              <a:schemeClr val="tx1"/>
            </a:solidFill>
          </a:ln>
        </p:spPr>
        <p:txBody>
          <a:bodyPr wrap="square" rtlCol="0">
            <a:spAutoFit/>
          </a:bodyPr>
          <a:lstStyle/>
          <a:p>
            <a:r>
              <a:rPr lang="en-US" altLang="ja-JP" sz="1400" dirty="0" smtClean="0"/>
              <a:t>【</a:t>
            </a:r>
            <a:r>
              <a:rPr lang="ja-JP" altLang="en-US" sz="1400" dirty="0"/>
              <a:t>まとめ</a:t>
            </a:r>
            <a:r>
              <a:rPr lang="en-US" altLang="ja-JP" sz="1400" dirty="0" smtClean="0"/>
              <a:t>】</a:t>
            </a:r>
          </a:p>
          <a:p>
            <a:endParaRPr lang="en-US" altLang="ja-JP" sz="1400" dirty="0"/>
          </a:p>
          <a:p>
            <a:r>
              <a:rPr lang="ja-JP" altLang="en-US" sz="1400" dirty="0" smtClean="0"/>
              <a:t>○</a:t>
            </a:r>
            <a:r>
              <a:rPr lang="ja-JP" altLang="en-US" sz="1400" dirty="0"/>
              <a:t>　 「財務マネジメントに関する調査分析報告書」においては、府税収入と金利の間には正の相関があるという前提に</a:t>
            </a:r>
            <a:endParaRPr lang="en-US" altLang="ja-JP" sz="1400" dirty="0"/>
          </a:p>
          <a:p>
            <a:r>
              <a:rPr lang="ja-JP" altLang="en-US" sz="1400" dirty="0"/>
              <a:t>　</a:t>
            </a:r>
            <a:r>
              <a:rPr lang="ja-JP" altLang="en-US" sz="1400"/>
              <a:t> </a:t>
            </a:r>
            <a:r>
              <a:rPr lang="ja-JP" altLang="en-US" sz="1400" smtClean="0"/>
              <a:t>基づき</a:t>
            </a:r>
            <a:r>
              <a:rPr lang="ja-JP" altLang="en-US" sz="1400" dirty="0"/>
              <a:t>、変動金利化により財政的な効果が見込めるという考え方を示して</a:t>
            </a:r>
            <a:r>
              <a:rPr lang="ja-JP" altLang="en-US" sz="1400" dirty="0" smtClean="0"/>
              <a:t>いた</a:t>
            </a:r>
            <a:endParaRPr lang="en-US" altLang="ja-JP" sz="1400" dirty="0" smtClean="0"/>
          </a:p>
          <a:p>
            <a:endParaRPr lang="en-US" altLang="ja-JP" sz="1400" dirty="0"/>
          </a:p>
          <a:p>
            <a:r>
              <a:rPr lang="ja-JP" altLang="en-US" sz="1400" dirty="0" smtClean="0"/>
              <a:t>○　平成２６年度以降、「５年間」においては、すべての指標金利において負の相関</a:t>
            </a:r>
            <a:r>
              <a:rPr lang="ja-JP" altLang="en-US" sz="1400" dirty="0"/>
              <a:t>と</a:t>
            </a:r>
            <a:r>
              <a:rPr lang="ja-JP" altLang="en-US" sz="1400" dirty="0" smtClean="0"/>
              <a:t>なっている</a:t>
            </a:r>
            <a:endParaRPr lang="en-US" altLang="ja-JP" sz="1400" dirty="0"/>
          </a:p>
          <a:p>
            <a:endParaRPr lang="en-US" altLang="ja-JP" sz="1400" dirty="0" smtClean="0"/>
          </a:p>
          <a:p>
            <a:r>
              <a:rPr lang="ja-JP" altLang="en-US" sz="1400" dirty="0"/>
              <a:t>○　</a:t>
            </a:r>
            <a:r>
              <a:rPr lang="ja-JP" altLang="en-US" sz="1400" dirty="0" smtClean="0"/>
              <a:t>これについては、平成</a:t>
            </a:r>
            <a:r>
              <a:rPr lang="ja-JP" altLang="en-US" sz="1400" dirty="0"/>
              <a:t>２５年４月に日本銀行が「量的・質的金融緩和」</a:t>
            </a:r>
            <a:r>
              <a:rPr lang="ja-JP" altLang="en-US" sz="1400" dirty="0" smtClean="0"/>
              <a:t>を導入</a:t>
            </a:r>
            <a:r>
              <a:rPr lang="ja-JP" altLang="en-US" sz="1400" dirty="0"/>
              <a:t>したことが影響していると</a:t>
            </a:r>
            <a:r>
              <a:rPr lang="ja-JP" altLang="en-US" sz="1400" dirty="0" smtClean="0"/>
              <a:t>考えられ、</a:t>
            </a:r>
            <a:endParaRPr lang="en-US" altLang="ja-JP" sz="1400" dirty="0" smtClean="0"/>
          </a:p>
          <a:p>
            <a:r>
              <a:rPr lang="ja-JP" altLang="en-US" sz="1400" dirty="0"/>
              <a:t>　</a:t>
            </a:r>
            <a:r>
              <a:rPr lang="ja-JP" altLang="en-US" sz="1400" dirty="0" smtClean="0"/>
              <a:t> 当該</a:t>
            </a:r>
            <a:r>
              <a:rPr lang="ja-JP" altLang="en-US" sz="1400" dirty="0"/>
              <a:t>金融</a:t>
            </a:r>
            <a:r>
              <a:rPr lang="ja-JP" altLang="en-US" sz="1400" dirty="0" smtClean="0"/>
              <a:t>政策は現在も継続しているところであり、現状においては、同報告書における</a:t>
            </a:r>
            <a:r>
              <a:rPr lang="ja-JP" altLang="en-US" sz="1400" dirty="0"/>
              <a:t>上記の</a:t>
            </a:r>
            <a:r>
              <a:rPr lang="ja-JP" altLang="en-US" sz="1400" dirty="0" smtClean="0"/>
              <a:t>考え方が成立しなく</a:t>
            </a:r>
            <a:endParaRPr lang="en-US" altLang="ja-JP" sz="1400" dirty="0" smtClean="0"/>
          </a:p>
          <a:p>
            <a:r>
              <a:rPr lang="ja-JP" altLang="en-US" sz="1400" dirty="0"/>
              <a:t>　</a:t>
            </a:r>
            <a:r>
              <a:rPr lang="ja-JP" altLang="en-US" sz="1400" dirty="0" smtClean="0"/>
              <a:t> なっている</a:t>
            </a:r>
            <a:endParaRPr lang="en-US" altLang="ja-JP" sz="1400" dirty="0" smtClean="0"/>
          </a:p>
        </p:txBody>
      </p:sp>
      <p:sp>
        <p:nvSpPr>
          <p:cNvPr id="14" name="テキスト ボックス 13"/>
          <p:cNvSpPr txBox="1"/>
          <p:nvPr/>
        </p:nvSpPr>
        <p:spPr>
          <a:xfrm>
            <a:off x="4174906" y="6493078"/>
            <a:ext cx="1045166" cy="369332"/>
          </a:xfrm>
          <a:prstGeom prst="rect">
            <a:avLst/>
          </a:prstGeom>
          <a:noFill/>
        </p:spPr>
        <p:txBody>
          <a:bodyPr wrap="square" rtlCol="0">
            <a:spAutoFit/>
          </a:bodyPr>
          <a:lstStyle/>
          <a:p>
            <a:r>
              <a:rPr lang="ja-JP" altLang="en-US" dirty="0" smtClean="0"/>
              <a:t>－１１－</a:t>
            </a:r>
            <a:endParaRPr kumimoji="1" lang="ja-JP" altLang="en-US" dirty="0"/>
          </a:p>
        </p:txBody>
      </p:sp>
      <p:sp>
        <p:nvSpPr>
          <p:cNvPr id="5" name="正方形/長方形 4"/>
          <p:cNvSpPr/>
          <p:nvPr/>
        </p:nvSpPr>
        <p:spPr>
          <a:xfrm>
            <a:off x="117709" y="4399729"/>
            <a:ext cx="1603324" cy="307777"/>
          </a:xfrm>
          <a:prstGeom prst="rect">
            <a:avLst/>
          </a:prstGeom>
        </p:spPr>
        <p:txBody>
          <a:bodyPr wrap="none">
            <a:spAutoFit/>
          </a:bodyPr>
          <a:lstStyle/>
          <a:p>
            <a:r>
              <a:rPr lang="en-US" altLang="ja-JP" sz="1400" dirty="0" smtClean="0"/>
              <a:t>【</a:t>
            </a:r>
            <a:r>
              <a:rPr lang="ja-JP" altLang="en-US" sz="1400" dirty="0"/>
              <a:t>大阪府</a:t>
            </a:r>
            <a:r>
              <a:rPr lang="ja-JP" altLang="en-US" sz="1400" dirty="0" smtClean="0"/>
              <a:t>の考え方</a:t>
            </a:r>
            <a:r>
              <a:rPr lang="en-US" altLang="ja-JP" sz="1400" dirty="0" smtClean="0"/>
              <a:t>】</a:t>
            </a:r>
            <a:endParaRPr lang="en-US" altLang="ja-JP" sz="1400" dirty="0"/>
          </a:p>
        </p:txBody>
      </p:sp>
      <p:sp>
        <p:nvSpPr>
          <p:cNvPr id="13" name="テキスト ボックス 12"/>
          <p:cNvSpPr txBox="1"/>
          <p:nvPr/>
        </p:nvSpPr>
        <p:spPr>
          <a:xfrm>
            <a:off x="15479" y="4850792"/>
            <a:ext cx="8958950" cy="523220"/>
          </a:xfrm>
          <a:prstGeom prst="rect">
            <a:avLst/>
          </a:prstGeom>
          <a:noFill/>
          <a:ln>
            <a:noFill/>
          </a:ln>
        </p:spPr>
        <p:txBody>
          <a:bodyPr wrap="square" rtlCol="0">
            <a:spAutoFit/>
          </a:bodyPr>
          <a:lstStyle/>
          <a:p>
            <a:r>
              <a:rPr lang="ja-JP" altLang="en-US" sz="1400" dirty="0" smtClean="0"/>
              <a:t>○　以上</a:t>
            </a:r>
            <a:r>
              <a:rPr lang="ja-JP" altLang="en-US" sz="1400" dirty="0"/>
              <a:t>より</a:t>
            </a:r>
            <a:r>
              <a:rPr lang="ja-JP" altLang="en-US" sz="1400" dirty="0" smtClean="0"/>
              <a:t>、</a:t>
            </a:r>
            <a:r>
              <a:rPr lang="ja-JP" altLang="en-US" sz="1400" dirty="0"/>
              <a:t>現行の</a:t>
            </a:r>
            <a:r>
              <a:rPr lang="ja-JP" altLang="en-US" sz="1400" u="sng" dirty="0"/>
              <a:t>変動</a:t>
            </a:r>
            <a:r>
              <a:rPr lang="ja-JP" altLang="en-US" sz="1400" u="sng" dirty="0" smtClean="0"/>
              <a:t>利付債としての２年債</a:t>
            </a:r>
            <a:r>
              <a:rPr lang="ja-JP" altLang="en-US" sz="1400" dirty="0" smtClean="0"/>
              <a:t>の</a:t>
            </a:r>
            <a:r>
              <a:rPr lang="ja-JP" altLang="en-US" sz="1400" dirty="0"/>
              <a:t>発行についての考え方を再検討する環境にあると</a:t>
            </a:r>
            <a:r>
              <a:rPr lang="ja-JP" altLang="en-US" sz="1400" dirty="0" smtClean="0"/>
              <a:t>思われることから、</a:t>
            </a:r>
            <a:endParaRPr lang="en-US" altLang="ja-JP" sz="1400" dirty="0" smtClean="0"/>
          </a:p>
          <a:p>
            <a:r>
              <a:rPr lang="ja-JP" altLang="en-US" sz="1400" dirty="0"/>
              <a:t>　</a:t>
            </a:r>
            <a:r>
              <a:rPr lang="ja-JP" altLang="en-US" sz="1400" dirty="0" smtClean="0"/>
              <a:t> </a:t>
            </a:r>
            <a:r>
              <a:rPr lang="ja-JP" altLang="en-US" sz="1400" dirty="0"/>
              <a:t>今後</a:t>
            </a:r>
            <a:r>
              <a:rPr lang="ja-JP" altLang="en-US" sz="1400" dirty="0" smtClean="0"/>
              <a:t>新たな手法の有無も含めて検討していくこととしたい</a:t>
            </a:r>
            <a:endParaRPr lang="en-US" altLang="ja-JP" sz="1400" dirty="0" smtClean="0"/>
          </a:p>
        </p:txBody>
      </p:sp>
      <p:sp>
        <p:nvSpPr>
          <p:cNvPr id="7" name="下矢印 6"/>
          <p:cNvSpPr/>
          <p:nvPr/>
        </p:nvSpPr>
        <p:spPr>
          <a:xfrm>
            <a:off x="3517031" y="3540970"/>
            <a:ext cx="2052829" cy="5361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1403648" y="5661248"/>
            <a:ext cx="6336704" cy="7200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次回の大阪府財務マネジメント委員会までに検討</a:t>
            </a:r>
            <a:endParaRPr kumimoji="1" lang="ja-JP" altLang="en-US" sz="1600" b="1" dirty="0">
              <a:solidFill>
                <a:schemeClr val="tx1"/>
              </a:solidFill>
            </a:endParaRPr>
          </a:p>
        </p:txBody>
      </p:sp>
      <p:sp>
        <p:nvSpPr>
          <p:cNvPr id="11" name="テキスト ボックス 16"/>
          <p:cNvSpPr txBox="1">
            <a:spLocks noChangeArrowheads="1"/>
          </p:cNvSpPr>
          <p:nvPr/>
        </p:nvSpPr>
        <p:spPr bwMode="auto">
          <a:xfrm>
            <a:off x="7974617" y="79819"/>
            <a:ext cx="108848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５</a:t>
            </a:r>
            <a:endParaRPr lang="ja-JP" sz="1200" dirty="0">
              <a:effectLst/>
              <a:latin typeface="ＭＳ ゴシック"/>
              <a:cs typeface="Times New Roman"/>
            </a:endParaRPr>
          </a:p>
        </p:txBody>
      </p:sp>
    </p:spTree>
    <p:extLst>
      <p:ext uri="{BB962C8B-B14F-4D97-AF65-F5344CB8AC3E}">
        <p14:creationId xmlns:p14="http://schemas.microsoft.com/office/powerpoint/2010/main" val="3861825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フローチャート : 代替処理 19"/>
          <p:cNvSpPr/>
          <p:nvPr/>
        </p:nvSpPr>
        <p:spPr bwMode="auto">
          <a:xfrm>
            <a:off x="103387" y="558001"/>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smtClean="0">
                <a:solidFill>
                  <a:schemeClr val="bg1"/>
                </a:solidFill>
                <a:latin typeface="Arial" pitchFamily="34" charset="0"/>
                <a:ea typeface="ＭＳ Ｐゴシック" pitchFamily="50" charset="-128"/>
              </a:rPr>
              <a:t>２年債の発行について</a:t>
            </a:r>
          </a:p>
        </p:txBody>
      </p:sp>
      <p:sp>
        <p:nvSpPr>
          <p:cNvPr id="6" name="テキスト ボックス 16"/>
          <p:cNvSpPr txBox="1">
            <a:spLocks noChangeArrowheads="1"/>
          </p:cNvSpPr>
          <p:nvPr/>
        </p:nvSpPr>
        <p:spPr bwMode="auto">
          <a:xfrm>
            <a:off x="7877908" y="79819"/>
            <a:ext cx="108848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５</a:t>
            </a:r>
            <a:endParaRPr lang="ja-JP" sz="1200" dirty="0">
              <a:effectLst/>
              <a:latin typeface="ＭＳ ゴシック"/>
              <a:cs typeface="Times New Roman"/>
            </a:endParaRPr>
          </a:p>
        </p:txBody>
      </p:sp>
      <p:sp>
        <p:nvSpPr>
          <p:cNvPr id="13" name="テキスト ボックス 12"/>
          <p:cNvSpPr txBox="1"/>
          <p:nvPr/>
        </p:nvSpPr>
        <p:spPr>
          <a:xfrm>
            <a:off x="4335090" y="6532210"/>
            <a:ext cx="811176" cy="369332"/>
          </a:xfrm>
          <a:prstGeom prst="rect">
            <a:avLst/>
          </a:prstGeom>
          <a:noFill/>
        </p:spPr>
        <p:txBody>
          <a:bodyPr wrap="square" rtlCol="0">
            <a:spAutoFit/>
          </a:bodyPr>
          <a:lstStyle/>
          <a:p>
            <a:r>
              <a:rPr lang="ja-JP" altLang="en-US" dirty="0" smtClean="0"/>
              <a:t>－２－</a:t>
            </a:r>
            <a:endParaRPr kumimoji="1" lang="ja-JP" altLang="en-US" dirty="0"/>
          </a:p>
        </p:txBody>
      </p:sp>
      <p:sp>
        <p:nvSpPr>
          <p:cNvPr id="3" name="テキスト ボックス 2"/>
          <p:cNvSpPr txBox="1"/>
          <p:nvPr/>
        </p:nvSpPr>
        <p:spPr>
          <a:xfrm>
            <a:off x="151338" y="1600201"/>
            <a:ext cx="6508894" cy="307777"/>
          </a:xfrm>
          <a:prstGeom prst="rect">
            <a:avLst/>
          </a:prstGeom>
          <a:noFill/>
        </p:spPr>
        <p:txBody>
          <a:bodyPr wrap="square" rtlCol="0">
            <a:spAutoFit/>
          </a:bodyPr>
          <a:lstStyle/>
          <a:p>
            <a:r>
              <a:rPr kumimoji="1" lang="en-US" altLang="ja-JP" sz="1400" u="sng" dirty="0" smtClean="0"/>
              <a:t>【</a:t>
            </a:r>
            <a:r>
              <a:rPr kumimoji="1" lang="ja-JP" altLang="en-US" sz="1400" u="sng" dirty="0" smtClean="0"/>
              <a:t>参考</a:t>
            </a:r>
            <a:r>
              <a:rPr kumimoji="1" lang="en-US" altLang="ja-JP" sz="1400" u="sng" dirty="0" smtClean="0"/>
              <a:t>】</a:t>
            </a:r>
            <a:r>
              <a:rPr kumimoji="1" lang="ja-JP" altLang="en-US" sz="1400" u="sng" dirty="0" smtClean="0"/>
              <a:t>大阪府市場公募債（２年）引受シンジケート団引受シェア一覧（現在）</a:t>
            </a:r>
            <a:endParaRPr kumimoji="1" lang="ja-JP" altLang="en-US" sz="1400" u="sng" dirty="0"/>
          </a:p>
        </p:txBody>
      </p:sp>
      <p:sp>
        <p:nvSpPr>
          <p:cNvPr id="4" name="テキスト ボックス 3"/>
          <p:cNvSpPr txBox="1"/>
          <p:nvPr/>
        </p:nvSpPr>
        <p:spPr>
          <a:xfrm>
            <a:off x="494879" y="2346449"/>
            <a:ext cx="8175966" cy="2893100"/>
          </a:xfrm>
          <a:prstGeom prst="rect">
            <a:avLst/>
          </a:prstGeom>
          <a:noFill/>
        </p:spPr>
        <p:txBody>
          <a:bodyPr wrap="square" rtlCol="0">
            <a:spAutoFit/>
          </a:bodyPr>
          <a:lstStyle/>
          <a:p>
            <a:r>
              <a:rPr kumimoji="1" lang="ja-JP" altLang="en-US" sz="1400" dirty="0" smtClean="0"/>
              <a:t>株式会社りそな銀行　　　　　　　　　  ５．６％　　　　　 ＳＭＢＣ日興証券株式会社　　　　　　　　　　　 　３４．８％</a:t>
            </a:r>
            <a:endParaRPr kumimoji="1" lang="en-US" altLang="ja-JP" sz="1400" dirty="0" smtClean="0"/>
          </a:p>
          <a:p>
            <a:endParaRPr lang="en-US" altLang="ja-JP" sz="1400" dirty="0" smtClean="0"/>
          </a:p>
          <a:p>
            <a:r>
              <a:rPr lang="ja-JP" altLang="en-US" sz="1400" dirty="0" smtClean="0"/>
              <a:t>みずほ</a:t>
            </a:r>
            <a:r>
              <a:rPr lang="ja-JP" altLang="en-US" sz="1400" dirty="0"/>
              <a:t>証券株式</a:t>
            </a:r>
            <a:r>
              <a:rPr lang="ja-JP" altLang="en-US" sz="1400" dirty="0" smtClean="0"/>
              <a:t>会社　　　　　　　　２６．５％　　　　　</a:t>
            </a:r>
            <a:r>
              <a:rPr lang="ja-JP" altLang="en-US" sz="1400" dirty="0"/>
              <a:t> </a:t>
            </a:r>
            <a:r>
              <a:rPr lang="ja-JP" altLang="en-US" sz="1400" dirty="0" smtClean="0"/>
              <a:t>三菱ＵＦＪモルガン・スタンレー証券株式会社　 　８．４％</a:t>
            </a:r>
            <a:endParaRPr lang="en-US" altLang="ja-JP" sz="1400" dirty="0" smtClean="0"/>
          </a:p>
          <a:p>
            <a:endParaRPr kumimoji="1" lang="en-US" altLang="ja-JP" sz="1400" dirty="0" smtClean="0"/>
          </a:p>
          <a:p>
            <a:r>
              <a:rPr lang="ja-JP" altLang="en-US" sz="1400" dirty="0"/>
              <a:t>大和</a:t>
            </a:r>
            <a:r>
              <a:rPr lang="ja-JP" altLang="en-US" sz="1400" dirty="0" smtClean="0"/>
              <a:t>証券株式会社　　　　　　　　　　 ８．３％　　　　　</a:t>
            </a:r>
            <a:r>
              <a:rPr lang="ja-JP" altLang="en-US" sz="1400" dirty="0"/>
              <a:t> </a:t>
            </a:r>
            <a:r>
              <a:rPr lang="ja-JP" altLang="en-US" sz="1400" dirty="0" smtClean="0"/>
              <a:t>野村證券株式会社　　　　　　　　　　　　　　　　　 　７．８％</a:t>
            </a:r>
            <a:endParaRPr lang="en-US" altLang="ja-JP" sz="1400" dirty="0" smtClean="0"/>
          </a:p>
          <a:p>
            <a:endParaRPr kumimoji="1" lang="en-US" altLang="ja-JP" sz="1400" dirty="0"/>
          </a:p>
          <a:p>
            <a:r>
              <a:rPr lang="ja-JP" altLang="en-US" sz="1400" dirty="0" smtClean="0"/>
              <a:t>岡三証券株式会社　　　　　　　　　　 ２．７％　　　　　</a:t>
            </a:r>
            <a:r>
              <a:rPr lang="ja-JP" altLang="en-US" sz="1400" dirty="0"/>
              <a:t> </a:t>
            </a:r>
            <a:r>
              <a:rPr lang="ja-JP" altLang="en-US" sz="1400" dirty="0" smtClean="0"/>
              <a:t>シティグループ証券株式会社　　　　　　　　　　　　２．１％</a:t>
            </a:r>
            <a:endParaRPr lang="en-US" altLang="ja-JP" sz="1400" dirty="0" smtClean="0"/>
          </a:p>
          <a:p>
            <a:endParaRPr kumimoji="1" lang="en-US" altLang="ja-JP" sz="1400" dirty="0"/>
          </a:p>
          <a:p>
            <a:r>
              <a:rPr lang="ja-JP" altLang="en-US" sz="1400" dirty="0" smtClean="0"/>
              <a:t>バークレイズ証券株式会社　　　　　 １．１％　　　　　 メリルリンチ日本証券株式会社　　　　　　　　　  　０．９％</a:t>
            </a:r>
            <a:endParaRPr lang="en-US" altLang="ja-JP" sz="1400" dirty="0" smtClean="0"/>
          </a:p>
          <a:p>
            <a:endParaRPr kumimoji="1" lang="en-US" altLang="ja-JP" sz="1400" dirty="0"/>
          </a:p>
          <a:p>
            <a:r>
              <a:rPr lang="ja-JP" altLang="en-US" sz="1400" dirty="0" smtClean="0"/>
              <a:t>東海東京証券株式会社　　　　　　　 ０．８％　　　　　 ゴールドマン・サックス証券株式会社　　　　　　 　０．５％</a:t>
            </a:r>
            <a:endParaRPr lang="en-US" altLang="ja-JP" sz="1400" dirty="0" smtClean="0"/>
          </a:p>
          <a:p>
            <a:endParaRPr kumimoji="1" lang="en-US" altLang="ja-JP" sz="1400" dirty="0"/>
          </a:p>
          <a:p>
            <a:r>
              <a:rPr kumimoji="1" lang="ja-JP" altLang="en-US" sz="1400" dirty="0" smtClean="0"/>
              <a:t>しんきん証券株式会社　　　　　　　　０．５％</a:t>
            </a:r>
            <a:endParaRPr kumimoji="1" lang="ja-JP" altLang="en-US" sz="1400" dirty="0"/>
          </a:p>
        </p:txBody>
      </p:sp>
      <p:sp>
        <p:nvSpPr>
          <p:cNvPr id="7" name="正方形/長方形 6"/>
          <p:cNvSpPr/>
          <p:nvPr/>
        </p:nvSpPr>
        <p:spPr>
          <a:xfrm>
            <a:off x="103388" y="872763"/>
            <a:ext cx="8958950" cy="5652000"/>
          </a:xfrm>
          <a:prstGeom prst="rect">
            <a:avLst/>
          </a:prstGeom>
          <a:ln>
            <a:solidFill>
              <a:schemeClr val="accent4"/>
            </a:solidFill>
          </a:ln>
        </p:spPr>
        <p:txBody>
          <a:bodyPr wrap="square">
            <a:spAutoFit/>
          </a:bodyPr>
          <a:lstStyle/>
          <a:p>
            <a:endParaRPr lang="en-US" altLang="ja-JP" sz="1600" dirty="0" smtClean="0"/>
          </a:p>
        </p:txBody>
      </p:sp>
    </p:spTree>
    <p:extLst>
      <p:ext uri="{BB962C8B-B14F-4D97-AF65-F5344CB8AC3E}">
        <p14:creationId xmlns:p14="http://schemas.microsoft.com/office/powerpoint/2010/main" val="2833638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07505" y="938482"/>
            <a:ext cx="4464495" cy="36294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t>＜府税収入と金利等との</a:t>
            </a:r>
            <a:r>
              <a:rPr lang="ja-JP" altLang="en-US" sz="1800" dirty="0"/>
              <a:t>相関分析</a:t>
            </a:r>
            <a:r>
              <a:rPr lang="ja-JP" altLang="en-US" sz="1800" dirty="0" smtClean="0"/>
              <a:t>＞　</a:t>
            </a:r>
            <a:endParaRPr lang="ja-JP" altLang="en-US" sz="1200" dirty="0"/>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3861048"/>
            <a:ext cx="4104456"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3"/>
          <p:cNvSpPr txBox="1">
            <a:spLocks noChangeArrowheads="1"/>
          </p:cNvSpPr>
          <p:nvPr/>
        </p:nvSpPr>
        <p:spPr>
          <a:xfrm>
            <a:off x="251520" y="1484784"/>
            <a:ext cx="8784976" cy="20162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u="sng" dirty="0">
                <a:solidFill>
                  <a:schemeClr val="tx1"/>
                </a:solidFill>
                <a:latin typeface="ＭＳ Ｐゴシック" pitchFamily="50" charset="-128"/>
                <a:ea typeface="ＭＳ Ｐゴシック" pitchFamily="50" charset="-128"/>
              </a:rPr>
              <a:t>基本的</a:t>
            </a:r>
            <a:r>
              <a:rPr lang="ja-JP" altLang="en-US" sz="1400" u="sng" dirty="0" smtClean="0">
                <a:solidFill>
                  <a:schemeClr val="tx1"/>
                </a:solidFill>
                <a:latin typeface="ＭＳ Ｐゴシック" pitchFamily="50" charset="-128"/>
                <a:ea typeface="ＭＳ Ｐゴシック" pitchFamily="50" charset="-128"/>
              </a:rPr>
              <a:t>な考え方</a:t>
            </a:r>
            <a:endParaRPr lang="en-US" altLang="ja-JP" sz="1400" dirty="0" smtClean="0">
              <a:solidFill>
                <a:schemeClr val="tx1"/>
              </a:solidFill>
              <a:latin typeface="ＭＳ Ｐゴシック" pitchFamily="50" charset="-128"/>
              <a:ea typeface="ＭＳ Ｐゴシック" pitchFamily="50" charset="-128"/>
            </a:endParaRPr>
          </a:p>
          <a:p>
            <a:pPr algn="l"/>
            <a:r>
              <a:rPr lang="ja-JP" altLang="en-US" sz="1400" dirty="0" smtClean="0">
                <a:solidFill>
                  <a:schemeClr val="tx1"/>
                </a:solidFill>
                <a:latin typeface="ＭＳ Ｐゴシック" pitchFamily="50" charset="-128"/>
                <a:ea typeface="ＭＳ Ｐゴシック" pitchFamily="50" charset="-128"/>
              </a:rPr>
              <a:t>　</a:t>
            </a:r>
            <a:endParaRPr lang="en-US" altLang="ja-JP" sz="1400" dirty="0" smtClean="0">
              <a:solidFill>
                <a:schemeClr val="tx1"/>
              </a:solidFill>
              <a:latin typeface="ＭＳ Ｐゴシック" pitchFamily="50" charset="-128"/>
              <a:ea typeface="ＭＳ Ｐゴシック" pitchFamily="50" charset="-128"/>
            </a:endParaRPr>
          </a:p>
          <a:p>
            <a:pPr algn="l"/>
            <a:r>
              <a:rPr lang="ja-JP" altLang="en-US" sz="1400" dirty="0" smtClean="0">
                <a:solidFill>
                  <a:schemeClr val="tx1"/>
                </a:solidFill>
                <a:latin typeface="ＭＳ Ｐゴシック" pitchFamily="50" charset="-128"/>
                <a:ea typeface="ＭＳ Ｐゴシック" pitchFamily="50" charset="-128"/>
              </a:rPr>
              <a:t>○</a:t>
            </a:r>
            <a:r>
              <a:rPr lang="ja-JP" altLang="en-US" sz="1400" dirty="0">
                <a:solidFill>
                  <a:schemeClr val="tx1"/>
                </a:solidFill>
                <a:latin typeface="ＭＳ Ｐゴシック" pitchFamily="50" charset="-128"/>
                <a:ea typeface="ＭＳ Ｐゴシック" pitchFamily="50" charset="-128"/>
              </a:rPr>
              <a:t>　</a:t>
            </a:r>
            <a:r>
              <a:rPr lang="ja-JP" altLang="en-US" sz="1400" dirty="0" smtClean="0">
                <a:solidFill>
                  <a:schemeClr val="tx1"/>
                </a:solidFill>
                <a:latin typeface="ＭＳ Ｐゴシック" pitchFamily="50" charset="-128"/>
                <a:ea typeface="ＭＳ Ｐゴシック" pitchFamily="50" charset="-128"/>
              </a:rPr>
              <a:t>大阪府は、税収総額に占める法人二税（法人府民税と法人事業税）の割合が高く、景気変動などの影響を受け</a:t>
            </a:r>
            <a:endParaRPr lang="en-US" altLang="ja-JP" sz="1400" dirty="0" smtClean="0">
              <a:solidFill>
                <a:schemeClr val="tx1"/>
              </a:solidFill>
              <a:latin typeface="ＭＳ Ｐゴシック" pitchFamily="50" charset="-128"/>
              <a:ea typeface="ＭＳ Ｐゴシック" pitchFamily="50" charset="-128"/>
            </a:endParaRPr>
          </a:p>
          <a:p>
            <a:pPr algn="l"/>
            <a:r>
              <a:rPr lang="ja-JP" altLang="en-US" sz="1400" dirty="0">
                <a:solidFill>
                  <a:schemeClr val="tx1"/>
                </a:solidFill>
                <a:latin typeface="ＭＳ Ｐゴシック" pitchFamily="50" charset="-128"/>
                <a:ea typeface="ＭＳ Ｐゴシック" pitchFamily="50" charset="-128"/>
              </a:rPr>
              <a:t>　</a:t>
            </a:r>
            <a:r>
              <a:rPr lang="ja-JP" altLang="en-US" sz="1400" dirty="0" smtClean="0">
                <a:solidFill>
                  <a:schemeClr val="tx1"/>
                </a:solidFill>
                <a:latin typeface="ＭＳ Ｐゴシック" pitchFamily="50" charset="-128"/>
                <a:ea typeface="ＭＳ Ｐゴシック" pitchFamily="50" charset="-128"/>
              </a:rPr>
              <a:t> やすい税収構造となっている</a:t>
            </a:r>
            <a:endParaRPr lang="en-US" altLang="ja-JP" sz="1400" dirty="0" smtClean="0">
              <a:solidFill>
                <a:schemeClr val="tx1"/>
              </a:solidFill>
              <a:latin typeface="ＭＳ Ｐゴシック" pitchFamily="50" charset="-128"/>
              <a:ea typeface="ＭＳ Ｐゴシック" pitchFamily="50" charset="-128"/>
            </a:endParaRPr>
          </a:p>
          <a:p>
            <a:pPr algn="l"/>
            <a:r>
              <a:rPr lang="ja-JP" altLang="en-US" sz="1400" dirty="0" smtClean="0">
                <a:solidFill>
                  <a:schemeClr val="tx1"/>
                </a:solidFill>
                <a:latin typeface="ＭＳ Ｐゴシック" pitchFamily="50" charset="-128"/>
                <a:ea typeface="ＭＳ Ｐゴシック" pitchFamily="50" charset="-128"/>
              </a:rPr>
              <a:t>　</a:t>
            </a:r>
            <a:endParaRPr lang="en-US" altLang="ja-JP" sz="1400" dirty="0" smtClean="0">
              <a:solidFill>
                <a:schemeClr val="tx1"/>
              </a:solidFill>
              <a:latin typeface="ＭＳ Ｐゴシック" pitchFamily="50" charset="-128"/>
              <a:ea typeface="ＭＳ Ｐゴシック" pitchFamily="50" charset="-128"/>
            </a:endParaRPr>
          </a:p>
          <a:p>
            <a:pPr algn="l"/>
            <a:r>
              <a:rPr lang="ja-JP" altLang="en-US" sz="1400" dirty="0" smtClean="0">
                <a:solidFill>
                  <a:schemeClr val="tx1"/>
                </a:solidFill>
                <a:latin typeface="ＭＳ Ｐゴシック" pitchFamily="50" charset="-128"/>
                <a:ea typeface="ＭＳ Ｐゴシック" pitchFamily="50" charset="-128"/>
              </a:rPr>
              <a:t>○　一方、金利水準は、金融政策や金融市場などの影響</a:t>
            </a:r>
            <a:r>
              <a:rPr lang="ja-JP" altLang="en-US" sz="1400" smtClean="0">
                <a:solidFill>
                  <a:schemeClr val="tx1"/>
                </a:solidFill>
                <a:latin typeface="ＭＳ Ｐゴシック" pitchFamily="50" charset="-128"/>
                <a:ea typeface="ＭＳ Ｐゴシック" pitchFamily="50" charset="-128"/>
              </a:rPr>
              <a:t>も受けるが</a:t>
            </a:r>
            <a:r>
              <a:rPr lang="ja-JP" altLang="en-US" sz="1400" dirty="0" smtClean="0">
                <a:solidFill>
                  <a:schemeClr val="tx1"/>
                </a:solidFill>
                <a:latin typeface="ＭＳ Ｐゴシック" pitchFamily="50" charset="-128"/>
                <a:ea typeface="ＭＳ Ｐゴシック" pitchFamily="50" charset="-128"/>
              </a:rPr>
              <a:t>、特に景気変動の影響を受けることから、</a:t>
            </a:r>
            <a:endParaRPr lang="en-US" altLang="ja-JP" sz="1400" dirty="0" smtClean="0">
              <a:solidFill>
                <a:schemeClr val="tx1"/>
              </a:solidFill>
              <a:latin typeface="ＭＳ Ｐゴシック" pitchFamily="50" charset="-128"/>
              <a:ea typeface="ＭＳ Ｐゴシック" pitchFamily="50" charset="-128"/>
            </a:endParaRPr>
          </a:p>
          <a:p>
            <a:pPr algn="l"/>
            <a:r>
              <a:rPr lang="ja-JP" altLang="en-US" sz="1400" dirty="0">
                <a:solidFill>
                  <a:schemeClr val="tx1"/>
                </a:solidFill>
                <a:latin typeface="ＭＳ Ｐゴシック" pitchFamily="50" charset="-128"/>
                <a:ea typeface="ＭＳ Ｐゴシック" pitchFamily="50" charset="-128"/>
              </a:rPr>
              <a:t>　</a:t>
            </a:r>
            <a:r>
              <a:rPr lang="ja-JP" altLang="en-US" sz="1400" dirty="0" smtClean="0">
                <a:solidFill>
                  <a:schemeClr val="tx1"/>
                </a:solidFill>
                <a:latin typeface="ＭＳ Ｐゴシック" pitchFamily="50" charset="-128"/>
                <a:ea typeface="ＭＳ Ｐゴシック" pitchFamily="50" charset="-128"/>
              </a:rPr>
              <a:t> 府税収入と経済・金利等の間には、相関関係があることが想定され</a:t>
            </a:r>
            <a:r>
              <a:rPr lang="ja-JP" altLang="en-US" sz="1400" dirty="0">
                <a:solidFill>
                  <a:schemeClr val="tx1"/>
                </a:solidFill>
                <a:latin typeface="ＭＳ Ｐゴシック" pitchFamily="50" charset="-128"/>
                <a:ea typeface="ＭＳ Ｐゴシック" pitchFamily="50" charset="-128"/>
              </a:rPr>
              <a:t>る</a:t>
            </a:r>
            <a:endParaRPr lang="en-US" altLang="ja-JP" sz="1400" dirty="0" smtClean="0">
              <a:solidFill>
                <a:schemeClr val="tx1"/>
              </a:solidFill>
              <a:latin typeface="ＭＳ Ｐゴシック" pitchFamily="50" charset="-128"/>
              <a:ea typeface="ＭＳ Ｐゴシック" pitchFamily="50" charset="-128"/>
            </a:endParaRPr>
          </a:p>
          <a:p>
            <a:pPr algn="l"/>
            <a:endParaRPr lang="en-US" altLang="ja-JP" sz="1400" dirty="0" smtClean="0">
              <a:solidFill>
                <a:schemeClr val="tx1"/>
              </a:solidFill>
              <a:ea typeface="ＭＳ Ｐゴシック" charset="-128"/>
            </a:endParaRPr>
          </a:p>
          <a:p>
            <a:pPr algn="l"/>
            <a:endParaRPr lang="en-US" altLang="ja-JP" sz="1200" dirty="0" smtClean="0">
              <a:solidFill>
                <a:schemeClr val="tx1"/>
              </a:solidFill>
              <a:latin typeface="ＭＳ Ｐゴシック" pitchFamily="50" charset="-128"/>
              <a:ea typeface="ＭＳ Ｐゴシック" pitchFamily="50" charset="-128"/>
            </a:endParaRPr>
          </a:p>
        </p:txBody>
      </p:sp>
      <p:sp>
        <p:nvSpPr>
          <p:cNvPr id="14" name="フローチャート : 代替処理 13"/>
          <p:cNvSpPr/>
          <p:nvPr/>
        </p:nvSpPr>
        <p:spPr bwMode="auto">
          <a:xfrm>
            <a:off x="107504" y="457446"/>
            <a:ext cx="8928992"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smtClean="0">
                <a:solidFill>
                  <a:schemeClr val="bg1"/>
                </a:solidFill>
                <a:latin typeface="Arial" pitchFamily="34" charset="0"/>
                <a:ea typeface="ＭＳ Ｐゴシック" pitchFamily="50" charset="-128"/>
              </a:rPr>
              <a:t>２年債の発行について</a:t>
            </a:r>
          </a:p>
        </p:txBody>
      </p:sp>
      <p:sp>
        <p:nvSpPr>
          <p:cNvPr id="16" name="テキスト ボックス 15"/>
          <p:cNvSpPr txBox="1"/>
          <p:nvPr/>
        </p:nvSpPr>
        <p:spPr>
          <a:xfrm>
            <a:off x="4132613" y="6505778"/>
            <a:ext cx="878774" cy="369332"/>
          </a:xfrm>
          <a:prstGeom prst="rect">
            <a:avLst/>
          </a:prstGeom>
          <a:noFill/>
        </p:spPr>
        <p:txBody>
          <a:bodyPr wrap="square" rtlCol="0">
            <a:spAutoFit/>
          </a:bodyPr>
          <a:lstStyle/>
          <a:p>
            <a:r>
              <a:rPr lang="ja-JP" altLang="en-US" dirty="0" smtClean="0"/>
              <a:t>－３－</a:t>
            </a:r>
            <a:endParaRPr kumimoji="1" lang="ja-JP" altLang="en-US" dirty="0"/>
          </a:p>
        </p:txBody>
      </p:sp>
      <p:graphicFrame>
        <p:nvGraphicFramePr>
          <p:cNvPr id="3" name="グラフ 2"/>
          <p:cNvGraphicFramePr/>
          <p:nvPr>
            <p:extLst>
              <p:ext uri="{D42A27DB-BD31-4B8C-83A1-F6EECF244321}">
                <p14:modId xmlns:p14="http://schemas.microsoft.com/office/powerpoint/2010/main" val="809481518"/>
              </p:ext>
            </p:extLst>
          </p:nvPr>
        </p:nvGraphicFramePr>
        <p:xfrm>
          <a:off x="4809085" y="4024228"/>
          <a:ext cx="4037360" cy="2149594"/>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16"/>
          <p:cNvSpPr txBox="1">
            <a:spLocks noChangeArrowheads="1"/>
          </p:cNvSpPr>
          <p:nvPr/>
        </p:nvSpPr>
        <p:spPr bwMode="auto">
          <a:xfrm>
            <a:off x="7857301" y="79819"/>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５</a:t>
            </a:r>
            <a:endParaRPr lang="ja-JP" sz="1200" dirty="0">
              <a:effectLst/>
              <a:latin typeface="ＭＳ ゴシック"/>
              <a:cs typeface="Times New Roman"/>
            </a:endParaRPr>
          </a:p>
        </p:txBody>
      </p:sp>
      <p:sp>
        <p:nvSpPr>
          <p:cNvPr id="10" name="正方形/長方形 9"/>
          <p:cNvSpPr/>
          <p:nvPr/>
        </p:nvSpPr>
        <p:spPr>
          <a:xfrm>
            <a:off x="103388" y="872763"/>
            <a:ext cx="8958950" cy="5652000"/>
          </a:xfrm>
          <a:prstGeom prst="rect">
            <a:avLst/>
          </a:prstGeom>
          <a:ln>
            <a:solidFill>
              <a:schemeClr val="accent4"/>
            </a:solidFill>
          </a:ln>
        </p:spPr>
        <p:txBody>
          <a:bodyPr wrap="square">
            <a:spAutoFit/>
          </a:bodyPr>
          <a:lstStyle/>
          <a:p>
            <a:endParaRPr lang="en-US" altLang="ja-JP" sz="1600" dirty="0" smtClean="0"/>
          </a:p>
        </p:txBody>
      </p:sp>
      <p:sp>
        <p:nvSpPr>
          <p:cNvPr id="4" name="テキスト ボックス 3"/>
          <p:cNvSpPr txBox="1"/>
          <p:nvPr/>
        </p:nvSpPr>
        <p:spPr>
          <a:xfrm>
            <a:off x="4323344" y="981452"/>
            <a:ext cx="4738994" cy="276999"/>
          </a:xfrm>
          <a:prstGeom prst="rect">
            <a:avLst/>
          </a:prstGeom>
          <a:noFill/>
        </p:spPr>
        <p:txBody>
          <a:bodyPr wrap="square" rtlCol="0">
            <a:spAutoFit/>
          </a:bodyPr>
          <a:lstStyle/>
          <a:p>
            <a:r>
              <a:rPr lang="en-US" altLang="ja-JP" sz="1200" dirty="0"/>
              <a:t>※</a:t>
            </a:r>
            <a:r>
              <a:rPr lang="ja-JP" altLang="en-US" sz="1200" dirty="0"/>
              <a:t>「財務マネジメントに関する調査分析報告書」（平成２３年４月）を要約</a:t>
            </a:r>
            <a:endParaRPr kumimoji="1" lang="ja-JP" altLang="en-US" sz="1200" dirty="0"/>
          </a:p>
        </p:txBody>
      </p:sp>
    </p:spTree>
    <p:extLst>
      <p:ext uri="{BB962C8B-B14F-4D97-AF65-F5344CB8AC3E}">
        <p14:creationId xmlns:p14="http://schemas.microsoft.com/office/powerpoint/2010/main" val="2049605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2627784" y="2770169"/>
            <a:ext cx="8784976" cy="1768842"/>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600" dirty="0" smtClean="0">
              <a:solidFill>
                <a:schemeClr val="tx1"/>
              </a:solidFill>
              <a:latin typeface="ＭＳ Ｐゴシック" pitchFamily="50" charset="-128"/>
              <a:ea typeface="ＭＳ Ｐゴシック" pitchFamily="50" charset="-128"/>
            </a:endParaRPr>
          </a:p>
          <a:p>
            <a:pPr algn="l"/>
            <a:endParaRPr lang="en-US" altLang="ja-JP" sz="1400" dirty="0" smtClean="0">
              <a:solidFill>
                <a:schemeClr val="tx1"/>
              </a:solidFill>
              <a:ea typeface="ＭＳ Ｐゴシック" charset="-128"/>
            </a:endParaRPr>
          </a:p>
          <a:p>
            <a:pPr algn="l"/>
            <a:r>
              <a:rPr lang="ja-JP" altLang="en-US" sz="1400" dirty="0" smtClean="0">
                <a:solidFill>
                  <a:schemeClr val="tx1"/>
                </a:solidFill>
                <a:ea typeface="ＭＳ Ｐゴシック" charset="-128"/>
              </a:rPr>
              <a:t>　</a:t>
            </a:r>
            <a:endParaRPr lang="en-US" altLang="ja-JP" sz="1400" dirty="0" smtClean="0">
              <a:solidFill>
                <a:schemeClr val="tx1"/>
              </a:solidFill>
              <a:ea typeface="ＭＳ Ｐゴシック" charset="-128"/>
            </a:endParaRPr>
          </a:p>
          <a:p>
            <a:pPr algn="l"/>
            <a:endParaRPr lang="en-US" altLang="ja-JP" sz="1400" dirty="0" smtClean="0">
              <a:solidFill>
                <a:schemeClr val="tx1"/>
              </a:solidFill>
              <a:ea typeface="ＭＳ Ｐゴシック" charset="-128"/>
            </a:endParaRPr>
          </a:p>
          <a:p>
            <a:pPr algn="l"/>
            <a:endParaRPr lang="en-US" altLang="ja-JP" sz="1400" dirty="0">
              <a:solidFill>
                <a:schemeClr val="tx1"/>
              </a:solidFill>
              <a:ea typeface="ＭＳ Ｐゴシック" charset="-128"/>
            </a:endParaRPr>
          </a:p>
          <a:p>
            <a:pPr algn="l"/>
            <a:endParaRPr lang="en-US" altLang="ja-JP" sz="1400" dirty="0" smtClean="0">
              <a:solidFill>
                <a:schemeClr val="tx1"/>
              </a:solidFill>
              <a:ea typeface="ＭＳ Ｐゴシック" charset="-128"/>
            </a:endParaRPr>
          </a:p>
          <a:p>
            <a:pPr algn="l"/>
            <a:endParaRPr lang="en-US" altLang="ja-JP" sz="1400" dirty="0">
              <a:solidFill>
                <a:schemeClr val="tx1"/>
              </a:solidFill>
              <a:ea typeface="ＭＳ Ｐゴシック" charset="-128"/>
            </a:endParaRPr>
          </a:p>
          <a:p>
            <a:pPr algn="l">
              <a:spcBef>
                <a:spcPts val="600"/>
              </a:spcBef>
            </a:pPr>
            <a:endParaRPr lang="en-US" altLang="ja-JP" sz="1400" dirty="0">
              <a:solidFill>
                <a:schemeClr val="tx1"/>
              </a:solidFill>
              <a:ea typeface="ＭＳ Ｐゴシック" charset="-128"/>
            </a:endParaRPr>
          </a:p>
          <a:p>
            <a:pPr algn="l">
              <a:spcBef>
                <a:spcPts val="600"/>
              </a:spcBef>
            </a:pPr>
            <a:r>
              <a:rPr lang="ja-JP" altLang="en-US" sz="1400" dirty="0" smtClean="0">
                <a:solidFill>
                  <a:schemeClr val="tx1"/>
                </a:solidFill>
              </a:rPr>
              <a:t>　</a:t>
            </a:r>
            <a:endParaRPr lang="en-US" altLang="ja-JP" sz="1400" dirty="0">
              <a:solidFill>
                <a:schemeClr val="tx1"/>
              </a:solidFill>
            </a:endParaRPr>
          </a:p>
          <a:p>
            <a:pPr algn="l"/>
            <a:endParaRPr lang="en-US" altLang="ja-JP" sz="1400" dirty="0" smtClean="0">
              <a:solidFill>
                <a:schemeClr val="tx1"/>
              </a:solidFill>
              <a:ea typeface="ＭＳ Ｐゴシック" charset="-128"/>
            </a:endParaRPr>
          </a:p>
          <a:p>
            <a:pPr algn="l"/>
            <a:endParaRPr lang="en-US" altLang="ja-JP" sz="1400" dirty="0" smtClean="0">
              <a:solidFill>
                <a:schemeClr val="tx1"/>
              </a:solidFill>
              <a:ea typeface="ＭＳ Ｐゴシック" charset="-128"/>
            </a:endParaRPr>
          </a:p>
          <a:p>
            <a:pPr algn="l"/>
            <a:endParaRPr lang="en-US" altLang="ja-JP" sz="1200" dirty="0" smtClean="0">
              <a:solidFill>
                <a:schemeClr val="tx1"/>
              </a:solidFill>
              <a:latin typeface="ＭＳ Ｐゴシック" pitchFamily="50" charset="-128"/>
              <a:ea typeface="ＭＳ Ｐゴシック" pitchFamily="50" charset="-128"/>
            </a:endParaRPr>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210" y="5057804"/>
            <a:ext cx="7067582" cy="1182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フローチャート : 代替処理 13"/>
          <p:cNvSpPr/>
          <p:nvPr/>
        </p:nvSpPr>
        <p:spPr bwMode="auto">
          <a:xfrm>
            <a:off x="125884" y="461558"/>
            <a:ext cx="8928992"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smtClean="0">
                <a:solidFill>
                  <a:schemeClr val="bg1"/>
                </a:solidFill>
                <a:latin typeface="Arial" pitchFamily="34" charset="0"/>
                <a:ea typeface="ＭＳ Ｐゴシック" pitchFamily="50" charset="-128"/>
              </a:rPr>
              <a:t>２年債の発行について</a:t>
            </a:r>
          </a:p>
        </p:txBody>
      </p:sp>
      <p:sp>
        <p:nvSpPr>
          <p:cNvPr id="16" name="テキスト ボックス 15"/>
          <p:cNvSpPr txBox="1"/>
          <p:nvPr/>
        </p:nvSpPr>
        <p:spPr>
          <a:xfrm>
            <a:off x="4132614" y="6532210"/>
            <a:ext cx="878774" cy="369332"/>
          </a:xfrm>
          <a:prstGeom prst="rect">
            <a:avLst/>
          </a:prstGeom>
          <a:noFill/>
        </p:spPr>
        <p:txBody>
          <a:bodyPr wrap="square" rtlCol="0">
            <a:spAutoFit/>
          </a:bodyPr>
          <a:lstStyle/>
          <a:p>
            <a:r>
              <a:rPr lang="ja-JP" altLang="en-US" dirty="0" smtClean="0"/>
              <a:t>－４－</a:t>
            </a:r>
            <a:endParaRPr kumimoji="1" lang="ja-JP" altLang="en-US" dirty="0"/>
          </a:p>
        </p:txBody>
      </p:sp>
      <p:sp>
        <p:nvSpPr>
          <p:cNvPr id="2" name="テキスト ボックス 1"/>
          <p:cNvSpPr txBox="1"/>
          <p:nvPr/>
        </p:nvSpPr>
        <p:spPr>
          <a:xfrm>
            <a:off x="125884" y="1181361"/>
            <a:ext cx="2451844" cy="307777"/>
          </a:xfrm>
          <a:prstGeom prst="rect">
            <a:avLst/>
          </a:prstGeom>
          <a:noFill/>
        </p:spPr>
        <p:txBody>
          <a:bodyPr wrap="square" rtlCol="0">
            <a:spAutoFit/>
          </a:bodyPr>
          <a:lstStyle/>
          <a:p>
            <a:r>
              <a:rPr lang="ja-JP" altLang="en-US" sz="1400" u="sng" dirty="0">
                <a:latin typeface="ＭＳ Ｐゴシック" pitchFamily="50" charset="-128"/>
                <a:ea typeface="ＭＳ Ｐゴシック" pitchFamily="50" charset="-128"/>
              </a:rPr>
              <a:t>変動金利化による効果</a:t>
            </a:r>
            <a:endParaRPr lang="en-US" altLang="ja-JP" sz="1400" u="sng" dirty="0">
              <a:latin typeface="ＭＳ Ｐゴシック" pitchFamily="50" charset="-128"/>
              <a:ea typeface="ＭＳ Ｐゴシック" pitchFamily="50" charset="-128"/>
            </a:endParaRPr>
          </a:p>
        </p:txBody>
      </p:sp>
      <p:sp>
        <p:nvSpPr>
          <p:cNvPr id="3" name="テキスト ボックス 2"/>
          <p:cNvSpPr txBox="1"/>
          <p:nvPr/>
        </p:nvSpPr>
        <p:spPr>
          <a:xfrm>
            <a:off x="103064" y="1490256"/>
            <a:ext cx="8856984" cy="523220"/>
          </a:xfrm>
          <a:prstGeom prst="rect">
            <a:avLst/>
          </a:prstGeom>
          <a:noFill/>
        </p:spPr>
        <p:txBody>
          <a:bodyPr wrap="square" rtlCol="0">
            <a:spAutoFit/>
          </a:bodyPr>
          <a:lstStyle/>
          <a:p>
            <a:r>
              <a:rPr lang="ja-JP" altLang="en-US" sz="1400" dirty="0" smtClean="0">
                <a:ea typeface="ＭＳ Ｐゴシック" charset="-128"/>
              </a:rPr>
              <a:t>○</a:t>
            </a:r>
            <a:r>
              <a:rPr lang="ja-JP" altLang="en-US" sz="1400" dirty="0">
                <a:ea typeface="ＭＳ Ｐゴシック" charset="-128"/>
              </a:rPr>
              <a:t>　現在、ほとんど固定金利で借り入れている府債の一定割合を変動金利化することによって、次のような効果</a:t>
            </a:r>
            <a:r>
              <a:rPr lang="ja-JP" altLang="en-US" sz="1400" dirty="0" smtClean="0">
                <a:ea typeface="ＭＳ Ｐゴシック" charset="-128"/>
              </a:rPr>
              <a:t>が</a:t>
            </a:r>
            <a:endParaRPr lang="en-US" altLang="ja-JP" sz="1400" dirty="0" smtClean="0">
              <a:ea typeface="ＭＳ Ｐゴシック" charset="-128"/>
            </a:endParaRPr>
          </a:p>
          <a:p>
            <a:r>
              <a:rPr lang="ja-JP" altLang="en-US" sz="1400" dirty="0">
                <a:ea typeface="ＭＳ Ｐゴシック" charset="-128"/>
              </a:rPr>
              <a:t>　</a:t>
            </a:r>
            <a:r>
              <a:rPr lang="ja-JP" altLang="en-US" sz="1400" dirty="0" smtClean="0">
                <a:ea typeface="ＭＳ Ｐゴシック" charset="-128"/>
              </a:rPr>
              <a:t> 見込まれる</a:t>
            </a:r>
            <a:r>
              <a:rPr lang="ja-JP" altLang="en-US" sz="1400" dirty="0">
                <a:ea typeface="ＭＳ Ｐゴシック" charset="-128"/>
              </a:rPr>
              <a:t>のではないかと</a:t>
            </a:r>
            <a:r>
              <a:rPr lang="ja-JP" altLang="en-US" sz="1400" dirty="0" smtClean="0">
                <a:ea typeface="ＭＳ Ｐゴシック" charset="-128"/>
              </a:rPr>
              <a:t>考えられる</a:t>
            </a:r>
            <a:endParaRPr lang="en-US" altLang="ja-JP" sz="1400" dirty="0">
              <a:ea typeface="ＭＳ Ｐゴシック" charset="-128"/>
            </a:endParaRPr>
          </a:p>
        </p:txBody>
      </p:sp>
      <p:sp>
        <p:nvSpPr>
          <p:cNvPr id="4" name="右矢印 3"/>
          <p:cNvSpPr/>
          <p:nvPr/>
        </p:nvSpPr>
        <p:spPr>
          <a:xfrm>
            <a:off x="4101693" y="2919254"/>
            <a:ext cx="1088328" cy="8396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4027837" y="2471581"/>
            <a:ext cx="1088328" cy="307777"/>
          </a:xfrm>
          <a:prstGeom prst="rect">
            <a:avLst/>
          </a:prstGeom>
          <a:noFill/>
        </p:spPr>
        <p:txBody>
          <a:bodyPr wrap="square" rtlCol="0">
            <a:spAutoFit/>
          </a:bodyPr>
          <a:lstStyle/>
          <a:p>
            <a:r>
              <a:rPr kumimoji="1" lang="ja-JP" altLang="en-US" sz="1400" dirty="0" smtClean="0"/>
              <a:t>変動金利化</a:t>
            </a:r>
            <a:endParaRPr kumimoji="1" lang="ja-JP" altLang="en-US" sz="1400" dirty="0"/>
          </a:p>
        </p:txBody>
      </p:sp>
      <p:sp>
        <p:nvSpPr>
          <p:cNvPr id="7" name="テキスト ボックス 6"/>
          <p:cNvSpPr txBox="1"/>
          <p:nvPr/>
        </p:nvSpPr>
        <p:spPr>
          <a:xfrm>
            <a:off x="5736123" y="2862003"/>
            <a:ext cx="3144362" cy="954107"/>
          </a:xfrm>
          <a:prstGeom prst="rect">
            <a:avLst/>
          </a:prstGeom>
          <a:noFill/>
        </p:spPr>
        <p:txBody>
          <a:bodyPr wrap="square" rtlCol="0">
            <a:spAutoFit/>
          </a:bodyPr>
          <a:lstStyle/>
          <a:p>
            <a:r>
              <a:rPr lang="ja-JP" altLang="en-US" sz="1400" dirty="0">
                <a:ea typeface="ＭＳ Ｐゴシック" charset="-128"/>
              </a:rPr>
              <a:t>①税収と利払い額との連動性向上　</a:t>
            </a:r>
            <a:endParaRPr lang="en-US" altLang="ja-JP" sz="1400" dirty="0" smtClean="0">
              <a:ea typeface="ＭＳ Ｐゴシック" charset="-128"/>
            </a:endParaRPr>
          </a:p>
          <a:p>
            <a:r>
              <a:rPr lang="ja-JP" altLang="en-US" sz="1400" dirty="0">
                <a:ea typeface="ＭＳ Ｐゴシック" charset="-128"/>
              </a:rPr>
              <a:t> </a:t>
            </a:r>
            <a:r>
              <a:rPr lang="ja-JP" altLang="en-US" sz="1400" dirty="0" smtClean="0">
                <a:ea typeface="ＭＳ Ｐゴシック" charset="-128"/>
              </a:rPr>
              <a:t>    ⇒</a:t>
            </a:r>
            <a:r>
              <a:rPr lang="ja-JP" altLang="en-US" sz="1400" dirty="0">
                <a:ea typeface="ＭＳ Ｐゴシック" charset="-128"/>
              </a:rPr>
              <a:t>　財政運営の安定化に</a:t>
            </a:r>
            <a:r>
              <a:rPr lang="ja-JP" altLang="en-US" sz="1400" dirty="0" smtClean="0">
                <a:ea typeface="ＭＳ Ｐゴシック" charset="-128"/>
              </a:rPr>
              <a:t>寄与</a:t>
            </a:r>
            <a:endParaRPr lang="en-US" altLang="ja-JP" sz="1400" dirty="0" smtClean="0">
              <a:ea typeface="ＭＳ Ｐゴシック" charset="-128"/>
            </a:endParaRPr>
          </a:p>
          <a:p>
            <a:endParaRPr lang="en-US" altLang="ja-JP" sz="1400" dirty="0" smtClean="0">
              <a:ea typeface="ＭＳ Ｐゴシック" charset="-128"/>
            </a:endParaRPr>
          </a:p>
          <a:p>
            <a:r>
              <a:rPr lang="ja-JP" altLang="en-US" sz="1400" dirty="0" smtClean="0">
                <a:ea typeface="ＭＳ Ｐゴシック" charset="-128"/>
              </a:rPr>
              <a:t>②</a:t>
            </a:r>
            <a:r>
              <a:rPr lang="ja-JP" altLang="en-US" sz="1400" dirty="0">
                <a:ea typeface="ＭＳ Ｐゴシック" charset="-128"/>
              </a:rPr>
              <a:t>利払い額の</a:t>
            </a:r>
            <a:r>
              <a:rPr lang="ja-JP" altLang="en-US" sz="1400" dirty="0" smtClean="0">
                <a:ea typeface="ＭＳ Ｐゴシック" charset="-128"/>
              </a:rPr>
              <a:t>低減</a:t>
            </a:r>
            <a:r>
              <a:rPr lang="ja-JP" altLang="en-US" sz="1400" dirty="0">
                <a:ea typeface="ＭＳ Ｐゴシック" charset="-128"/>
              </a:rPr>
              <a:t>　⇒　歳出削減</a:t>
            </a:r>
            <a:endParaRPr lang="en-US" altLang="ja-JP" sz="1400" dirty="0">
              <a:ea typeface="ＭＳ Ｐゴシック" charset="-128"/>
            </a:endParaRPr>
          </a:p>
        </p:txBody>
      </p:sp>
      <p:sp>
        <p:nvSpPr>
          <p:cNvPr id="13" name="テキスト ボックス 12"/>
          <p:cNvSpPr txBox="1"/>
          <p:nvPr/>
        </p:nvSpPr>
        <p:spPr>
          <a:xfrm>
            <a:off x="105284" y="5932046"/>
            <a:ext cx="8933433" cy="307777"/>
          </a:xfrm>
          <a:prstGeom prst="rect">
            <a:avLst/>
          </a:prstGeom>
          <a:noFill/>
        </p:spPr>
        <p:txBody>
          <a:bodyPr wrap="square" rtlCol="0">
            <a:spAutoFit/>
          </a:bodyPr>
          <a:lstStyle/>
          <a:p>
            <a:pPr>
              <a:spcBef>
                <a:spcPts val="600"/>
              </a:spcBef>
            </a:pPr>
            <a:r>
              <a:rPr lang="ja-JP" altLang="en-US" sz="1400" dirty="0" smtClean="0"/>
              <a:t>　</a:t>
            </a:r>
            <a:endParaRPr lang="en-US" altLang="ja-JP" sz="1400" dirty="0"/>
          </a:p>
        </p:txBody>
      </p:sp>
      <p:sp>
        <p:nvSpPr>
          <p:cNvPr id="18" name="テキスト ボックス 17"/>
          <p:cNvSpPr txBox="1"/>
          <p:nvPr/>
        </p:nvSpPr>
        <p:spPr>
          <a:xfrm>
            <a:off x="175940" y="5932046"/>
            <a:ext cx="8856984" cy="307777"/>
          </a:xfrm>
          <a:prstGeom prst="rect">
            <a:avLst/>
          </a:prstGeom>
          <a:noFill/>
        </p:spPr>
        <p:txBody>
          <a:bodyPr wrap="square" rtlCol="0">
            <a:spAutoFit/>
          </a:bodyPr>
          <a:lstStyle/>
          <a:p>
            <a:pPr>
              <a:spcBef>
                <a:spcPts val="600"/>
              </a:spcBef>
            </a:pPr>
            <a:r>
              <a:rPr lang="ja-JP" altLang="en-US" sz="1400" dirty="0" smtClean="0">
                <a:latin typeface="ＭＳ Ｐゴシック" panose="020B0600070205080204" pitchFamily="50" charset="-128"/>
                <a:ea typeface="ＭＳ Ｐゴシック" panose="020B0600070205080204" pitchFamily="50" charset="-128"/>
              </a:rPr>
              <a:t>　</a:t>
            </a:r>
            <a:endParaRPr lang="en-US" altLang="ja-JP" sz="1400" dirty="0">
              <a:latin typeface="ＭＳ Ｐゴシック" panose="020B0600070205080204" pitchFamily="50" charset="-128"/>
              <a:ea typeface="ＭＳ Ｐゴシック" panose="020B0600070205080204" pitchFamily="50" charset="-128"/>
            </a:endParaRPr>
          </a:p>
        </p:txBody>
      </p:sp>
      <p:sp>
        <p:nvSpPr>
          <p:cNvPr id="15" name="テキスト ボックス 16"/>
          <p:cNvSpPr txBox="1">
            <a:spLocks noChangeArrowheads="1"/>
          </p:cNvSpPr>
          <p:nvPr/>
        </p:nvSpPr>
        <p:spPr bwMode="auto">
          <a:xfrm>
            <a:off x="7859522" y="79819"/>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５</a:t>
            </a:r>
            <a:endParaRPr lang="ja-JP" sz="1200" dirty="0">
              <a:effectLst/>
              <a:latin typeface="ＭＳ ゴシック"/>
              <a:cs typeface="Times New Roman"/>
            </a:endParaRPr>
          </a:p>
        </p:txBody>
      </p:sp>
      <p:sp>
        <p:nvSpPr>
          <p:cNvPr id="9" name="角丸四角形 8"/>
          <p:cNvSpPr/>
          <p:nvPr/>
        </p:nvSpPr>
        <p:spPr>
          <a:xfrm>
            <a:off x="5828386" y="2013476"/>
            <a:ext cx="2925882" cy="6373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利払いが増加（減少）</a:t>
            </a:r>
            <a:r>
              <a:rPr lang="ja-JP" altLang="en-US" sz="1400" dirty="0" smtClean="0">
                <a:solidFill>
                  <a:schemeClr val="tx1"/>
                </a:solidFill>
              </a:rPr>
              <a:t>する局面</a:t>
            </a:r>
            <a:r>
              <a:rPr lang="ja-JP" altLang="en-US" sz="1400" dirty="0">
                <a:solidFill>
                  <a:schemeClr val="tx1"/>
                </a:solidFill>
              </a:rPr>
              <a:t>では税収が増加（減少）</a:t>
            </a:r>
          </a:p>
        </p:txBody>
      </p:sp>
      <p:sp>
        <p:nvSpPr>
          <p:cNvPr id="12" name="下矢印 11"/>
          <p:cNvSpPr/>
          <p:nvPr/>
        </p:nvSpPr>
        <p:spPr>
          <a:xfrm>
            <a:off x="7164288" y="2651180"/>
            <a:ext cx="288032" cy="2097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正方形/長方形 9"/>
          <p:cNvSpPr/>
          <p:nvPr/>
        </p:nvSpPr>
        <p:spPr>
          <a:xfrm>
            <a:off x="125884" y="888975"/>
            <a:ext cx="8907040" cy="5492353"/>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5845363" y="4005064"/>
            <a:ext cx="2925882" cy="80678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変動利付債は短い期間の金利を参照している（一般的に期間が短いものほど金利が低い）</a:t>
            </a:r>
            <a:endParaRPr lang="en-US" altLang="ja-JP" sz="1400" dirty="0">
              <a:solidFill>
                <a:schemeClr val="tx1"/>
              </a:solidFill>
            </a:endParaRPr>
          </a:p>
        </p:txBody>
      </p:sp>
      <p:sp>
        <p:nvSpPr>
          <p:cNvPr id="11" name="上矢印 10"/>
          <p:cNvSpPr/>
          <p:nvPr/>
        </p:nvSpPr>
        <p:spPr>
          <a:xfrm>
            <a:off x="6600388" y="3819120"/>
            <a:ext cx="289810" cy="18419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266595" y="904363"/>
            <a:ext cx="4738994" cy="276999"/>
          </a:xfrm>
          <a:prstGeom prst="rect">
            <a:avLst/>
          </a:prstGeom>
          <a:noFill/>
        </p:spPr>
        <p:txBody>
          <a:bodyPr wrap="square" rtlCol="0">
            <a:spAutoFit/>
          </a:bodyPr>
          <a:lstStyle/>
          <a:p>
            <a:r>
              <a:rPr lang="en-US" altLang="ja-JP" sz="1200" dirty="0"/>
              <a:t>※</a:t>
            </a:r>
            <a:r>
              <a:rPr lang="ja-JP" altLang="en-US" sz="1200" dirty="0"/>
              <a:t>「財務マネジメントに関する調査分析報告書」（平成２３年４月）を要約</a:t>
            </a:r>
            <a:endParaRPr kumimoji="1" lang="ja-JP" altLang="en-US" sz="1200" dirty="0"/>
          </a:p>
        </p:txBody>
      </p:sp>
      <p:graphicFrame>
        <p:nvGraphicFramePr>
          <p:cNvPr id="29" name="グラフ 28"/>
          <p:cNvGraphicFramePr>
            <a:graphicFrameLocks/>
          </p:cNvGraphicFramePr>
          <p:nvPr>
            <p:extLst>
              <p:ext uri="{D42A27DB-BD31-4B8C-83A1-F6EECF244321}">
                <p14:modId xmlns:p14="http://schemas.microsoft.com/office/powerpoint/2010/main" val="520937615"/>
              </p:ext>
            </p:extLst>
          </p:nvPr>
        </p:nvGraphicFramePr>
        <p:xfrm>
          <a:off x="891210" y="2492896"/>
          <a:ext cx="1980000" cy="1980000"/>
        </p:xfrm>
        <a:graphic>
          <a:graphicData uri="http://schemas.openxmlformats.org/drawingml/2006/chart">
            <c:chart xmlns:c="http://schemas.openxmlformats.org/drawingml/2006/chart" xmlns:r="http://schemas.openxmlformats.org/officeDocument/2006/relationships" r:id="rId3"/>
          </a:graphicData>
        </a:graphic>
      </p:graphicFrame>
      <p:sp>
        <p:nvSpPr>
          <p:cNvPr id="30" name="テキスト ボックス 17"/>
          <p:cNvSpPr txBox="1"/>
          <p:nvPr/>
        </p:nvSpPr>
        <p:spPr>
          <a:xfrm>
            <a:off x="556970" y="2026143"/>
            <a:ext cx="2646878" cy="46166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kumimoji="1" lang="ja-JP" altLang="en-US" sz="1200" dirty="0">
                <a:latin typeface="ＭＳ Ｐゴシック" panose="020B0600070205080204" pitchFamily="50" charset="-128"/>
                <a:ea typeface="ＭＳ Ｐゴシック" panose="020B0600070205080204" pitchFamily="50" charset="-128"/>
              </a:rPr>
              <a:t>＜民間資金の金利方式別構成割合＞</a:t>
            </a:r>
            <a:endParaRPr kumimoji="1" lang="en-US" altLang="ja-JP" sz="1200" dirty="0">
              <a:latin typeface="ＭＳ Ｐゴシック" panose="020B0600070205080204" pitchFamily="50" charset="-128"/>
              <a:ea typeface="ＭＳ Ｐゴシック" panose="020B0600070205080204" pitchFamily="50" charset="-128"/>
            </a:endParaRPr>
          </a:p>
          <a:p>
            <a:pPr algn="ctr"/>
            <a:r>
              <a:rPr kumimoji="1" lang="ja-JP" altLang="en-US" sz="1200" dirty="0">
                <a:latin typeface="ＭＳ Ｐゴシック" panose="020B0600070205080204" pitchFamily="50" charset="-128"/>
                <a:ea typeface="ＭＳ Ｐゴシック" panose="020B0600070205080204" pitchFamily="50" charset="-128"/>
              </a:rPr>
              <a:t>（平成２１年度末残高ベース）</a:t>
            </a:r>
          </a:p>
        </p:txBody>
      </p:sp>
      <p:sp>
        <p:nvSpPr>
          <p:cNvPr id="31" name="テキスト ボックス 3"/>
          <p:cNvSpPr txBox="1"/>
          <p:nvPr/>
        </p:nvSpPr>
        <p:spPr>
          <a:xfrm>
            <a:off x="251520" y="2566065"/>
            <a:ext cx="748923" cy="43088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100" dirty="0">
                <a:latin typeface="ＭＳ Ｐゴシック" panose="020B0600070205080204" pitchFamily="50" charset="-128"/>
                <a:ea typeface="ＭＳ Ｐゴシック" panose="020B0600070205080204" pitchFamily="50" charset="-128"/>
              </a:rPr>
              <a:t>変動利付</a:t>
            </a:r>
            <a:endParaRPr kumimoji="1" lang="en-US" altLang="ja-JP" sz="11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  ５．９％</a:t>
            </a:r>
          </a:p>
        </p:txBody>
      </p:sp>
      <p:sp>
        <p:nvSpPr>
          <p:cNvPr id="32" name="テキスト ボックス 2"/>
          <p:cNvSpPr txBox="1"/>
          <p:nvPr/>
        </p:nvSpPr>
        <p:spPr>
          <a:xfrm>
            <a:off x="1505947" y="3574177"/>
            <a:ext cx="750526" cy="43088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100" dirty="0">
                <a:latin typeface="ＭＳ Ｐゴシック" panose="020B0600070205080204" pitchFamily="50" charset="-128"/>
                <a:ea typeface="ＭＳ Ｐゴシック" panose="020B0600070205080204" pitchFamily="50" charset="-128"/>
              </a:rPr>
              <a:t>固定利付</a:t>
            </a:r>
            <a:endParaRPr kumimoji="1" lang="en-US" altLang="ja-JP" sz="1100" dirty="0">
              <a:latin typeface="ＭＳ Ｐゴシック" panose="020B0600070205080204" pitchFamily="50" charset="-128"/>
              <a:ea typeface="ＭＳ Ｐゴシック" panose="020B0600070205080204" pitchFamily="50" charset="-128"/>
            </a:endParaRPr>
          </a:p>
          <a:p>
            <a:r>
              <a:rPr kumimoji="1" lang="ja-JP" altLang="en-US" sz="1100" dirty="0">
                <a:latin typeface="ＭＳ Ｐゴシック" panose="020B0600070205080204" pitchFamily="50" charset="-128"/>
                <a:ea typeface="ＭＳ Ｐゴシック" panose="020B0600070205080204" pitchFamily="50" charset="-128"/>
              </a:rPr>
              <a:t> ９４．１％</a:t>
            </a:r>
          </a:p>
        </p:txBody>
      </p:sp>
      <p:cxnSp>
        <p:nvCxnSpPr>
          <p:cNvPr id="33" name="直線コネクタ 32"/>
          <p:cNvCxnSpPr/>
          <p:nvPr/>
        </p:nvCxnSpPr>
        <p:spPr>
          <a:xfrm>
            <a:off x="952500" y="2764352"/>
            <a:ext cx="821484" cy="885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1996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110704" y="999446"/>
            <a:ext cx="8925791"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spcCol="36000" anchor="t" anchorCtr="0" compatLnSpc="1">
            <a:prstTxWarp prst="textNoShape">
              <a:avLst/>
            </a:prstTxWarp>
          </a:bodyPr>
          <a:lstStyle>
            <a:lvl1pPr algn="l" rtl="0" eaLnBrk="1" fontAlgn="base" hangingPunct="1">
              <a:spcBef>
                <a:spcPct val="0"/>
              </a:spcBef>
              <a:spcAft>
                <a:spcPct val="0"/>
              </a:spcAft>
              <a:defRPr kumimoji="1" sz="2800">
                <a:solidFill>
                  <a:schemeClr val="tx2"/>
                </a:solidFill>
                <a:latin typeface="ＭＳ Ｐゴシック" pitchFamily="50" charset="-128"/>
                <a:ea typeface="ＭＳ Ｐゴシック" pitchFamily="50" charset="-128"/>
                <a:cs typeface="+mj-cs"/>
              </a:defRPr>
            </a:lvl1pPr>
            <a:lvl2pPr algn="l" rtl="0" eaLnBrk="1" fontAlgn="base" hangingPunct="1">
              <a:spcBef>
                <a:spcPct val="0"/>
              </a:spcBef>
              <a:spcAft>
                <a:spcPct val="0"/>
              </a:spcAft>
              <a:defRPr kumimoji="1" sz="4400">
                <a:solidFill>
                  <a:schemeClr val="tx2"/>
                </a:solidFill>
                <a:latin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defRPr>
            </a:lvl9pPr>
          </a:lstStyle>
          <a:p>
            <a:r>
              <a:rPr lang="ja-JP" altLang="en-US" sz="1400" u="sng" dirty="0" smtClean="0">
                <a:solidFill>
                  <a:schemeClr val="tx1"/>
                </a:solidFill>
                <a:ea typeface="ＭＳ Ｐゴシック" charset="-128"/>
              </a:rPr>
              <a:t>総税収額と主な金利の相関（平成</a:t>
            </a:r>
            <a:r>
              <a:rPr lang="ja-JP" altLang="en-US" sz="1400" u="sng" dirty="0">
                <a:solidFill>
                  <a:schemeClr val="tx1"/>
                </a:solidFill>
                <a:ea typeface="ＭＳ Ｐゴシック" charset="-128"/>
              </a:rPr>
              <a:t>２１</a:t>
            </a:r>
            <a:r>
              <a:rPr lang="ja-JP" altLang="en-US" sz="1400" u="sng" dirty="0" smtClean="0">
                <a:solidFill>
                  <a:schemeClr val="tx1"/>
                </a:solidFill>
                <a:ea typeface="ＭＳ Ｐゴシック" charset="-128"/>
              </a:rPr>
              <a:t>年度までの</a:t>
            </a:r>
            <a:r>
              <a:rPr lang="ja-JP" altLang="en-US" sz="1400" u="sng" dirty="0">
                <a:solidFill>
                  <a:schemeClr val="tx1"/>
                </a:solidFill>
                <a:ea typeface="ＭＳ Ｐゴシック" charset="-128"/>
              </a:rPr>
              <a:t>１５</a:t>
            </a:r>
            <a:r>
              <a:rPr lang="ja-JP" altLang="en-US" sz="1400" u="sng" dirty="0" smtClean="0">
                <a:solidFill>
                  <a:schemeClr val="tx1"/>
                </a:solidFill>
                <a:ea typeface="ＭＳ Ｐゴシック" charset="-128"/>
              </a:rPr>
              <a:t>年間</a:t>
            </a:r>
            <a:r>
              <a:rPr lang="ja-JP" altLang="en-US" sz="1400" u="sng" dirty="0">
                <a:solidFill>
                  <a:schemeClr val="tx1"/>
                </a:solidFill>
                <a:ea typeface="ＭＳ Ｐゴシック" charset="-128"/>
              </a:rPr>
              <a:t>又</a:t>
            </a:r>
            <a:r>
              <a:rPr lang="ja-JP" altLang="en-US" sz="1400" u="sng" dirty="0" smtClean="0">
                <a:solidFill>
                  <a:schemeClr val="tx1"/>
                </a:solidFill>
                <a:ea typeface="ＭＳ Ｐゴシック" charset="-128"/>
              </a:rPr>
              <a:t>は</a:t>
            </a:r>
            <a:r>
              <a:rPr lang="ja-JP" altLang="en-US" sz="1400" u="sng" dirty="0">
                <a:solidFill>
                  <a:schemeClr val="tx1"/>
                </a:solidFill>
                <a:ea typeface="ＭＳ Ｐゴシック" charset="-128"/>
              </a:rPr>
              <a:t>２０</a:t>
            </a:r>
            <a:r>
              <a:rPr lang="ja-JP" altLang="en-US" sz="1400" u="sng" dirty="0" smtClean="0">
                <a:solidFill>
                  <a:schemeClr val="tx1"/>
                </a:solidFill>
                <a:ea typeface="ＭＳ Ｐゴシック" charset="-128"/>
              </a:rPr>
              <a:t>年間）</a:t>
            </a:r>
            <a:endParaRPr lang="en-US" altLang="ja-JP" sz="1400" u="sng" dirty="0" smtClean="0">
              <a:solidFill>
                <a:schemeClr val="tx1"/>
              </a:solidFill>
              <a:ea typeface="ＭＳ Ｐゴシック" charset="-128"/>
            </a:endParaRPr>
          </a:p>
          <a:p>
            <a:pPr marL="177800" indent="-177800">
              <a:spcBef>
                <a:spcPts val="600"/>
              </a:spcBef>
            </a:pPr>
            <a:r>
              <a:rPr lang="ja-JP" altLang="en-US" sz="1400" dirty="0" smtClean="0">
                <a:solidFill>
                  <a:schemeClr val="tx1"/>
                </a:solidFill>
                <a:ea typeface="ＭＳ Ｐゴシック" charset="-128"/>
              </a:rPr>
              <a:t>○</a:t>
            </a:r>
            <a:r>
              <a:rPr lang="ja-JP" altLang="en-US" sz="1400" dirty="0">
                <a:solidFill>
                  <a:schemeClr val="tx1"/>
                </a:solidFill>
                <a:ea typeface="ＭＳ Ｐゴシック" charset="-128"/>
              </a:rPr>
              <a:t>　</a:t>
            </a:r>
            <a:r>
              <a:rPr lang="ja-JP" altLang="en-US" sz="1400" dirty="0" smtClean="0">
                <a:solidFill>
                  <a:schemeClr val="tx1"/>
                </a:solidFill>
                <a:ea typeface="ＭＳ Ｐゴシック" charset="-128"/>
              </a:rPr>
              <a:t>相関係数は、－</a:t>
            </a:r>
            <a:r>
              <a:rPr lang="ja-JP" altLang="en-US" sz="1400" dirty="0">
                <a:solidFill>
                  <a:schemeClr val="tx1"/>
                </a:solidFill>
                <a:ea typeface="ＭＳ Ｐゴシック" charset="-128"/>
              </a:rPr>
              <a:t>１．０</a:t>
            </a:r>
            <a:r>
              <a:rPr lang="ja-JP" altLang="en-US" sz="1400" dirty="0" smtClean="0">
                <a:solidFill>
                  <a:schemeClr val="tx1"/>
                </a:solidFill>
                <a:ea typeface="ＭＳ Ｐゴシック" charset="-128"/>
              </a:rPr>
              <a:t>～＋</a:t>
            </a:r>
            <a:r>
              <a:rPr lang="ja-JP" altLang="en-US" sz="1400" dirty="0">
                <a:solidFill>
                  <a:schemeClr val="tx1"/>
                </a:solidFill>
                <a:ea typeface="ＭＳ Ｐゴシック" charset="-128"/>
              </a:rPr>
              <a:t>１．０</a:t>
            </a:r>
            <a:r>
              <a:rPr lang="ja-JP" altLang="en-US" sz="1400" dirty="0" smtClean="0">
                <a:solidFill>
                  <a:schemeClr val="tx1"/>
                </a:solidFill>
                <a:ea typeface="ＭＳ Ｐゴシック" charset="-128"/>
              </a:rPr>
              <a:t>の間の数値をとり、マイナスの場合は負の相関、プラスの場合は正の相関をあらわす</a:t>
            </a:r>
            <a:r>
              <a:rPr lang="ja-JP" altLang="en-US" sz="1400" dirty="0">
                <a:solidFill>
                  <a:schemeClr val="tx1"/>
                </a:solidFill>
                <a:ea typeface="ＭＳ Ｐゴシック" charset="-128"/>
              </a:rPr>
              <a:t>。</a:t>
            </a:r>
            <a:r>
              <a:rPr lang="ja-JP" altLang="en-US" sz="1400" dirty="0" smtClean="0">
                <a:solidFill>
                  <a:schemeClr val="tx1"/>
                </a:solidFill>
                <a:ea typeface="ＭＳ Ｐゴシック" charset="-128"/>
              </a:rPr>
              <a:t>一般的には、</a:t>
            </a:r>
            <a:r>
              <a:rPr lang="en-US" altLang="ja-JP" sz="1400" dirty="0" smtClean="0">
                <a:solidFill>
                  <a:schemeClr val="tx1"/>
                </a:solidFill>
                <a:ea typeface="ＭＳ Ｐゴシック" charset="-128"/>
              </a:rPr>
              <a:t>±</a:t>
            </a:r>
            <a:r>
              <a:rPr lang="ja-JP" altLang="en-US" sz="1400" dirty="0">
                <a:solidFill>
                  <a:schemeClr val="tx1"/>
                </a:solidFill>
                <a:ea typeface="ＭＳ Ｐゴシック" charset="-128"/>
              </a:rPr>
              <a:t>０．３</a:t>
            </a:r>
            <a:r>
              <a:rPr lang="ja-JP" altLang="en-US" sz="1400" dirty="0" smtClean="0">
                <a:solidFill>
                  <a:schemeClr val="tx1"/>
                </a:solidFill>
                <a:ea typeface="ＭＳ Ｐゴシック" charset="-128"/>
              </a:rPr>
              <a:t>を超えると相関が認められ、</a:t>
            </a:r>
            <a:r>
              <a:rPr lang="en-US" altLang="ja-JP" sz="1400" dirty="0" smtClean="0">
                <a:solidFill>
                  <a:schemeClr val="tx1"/>
                </a:solidFill>
                <a:ea typeface="ＭＳ Ｐゴシック" charset="-128"/>
              </a:rPr>
              <a:t>±</a:t>
            </a:r>
            <a:r>
              <a:rPr lang="ja-JP" altLang="en-US" sz="1400" dirty="0">
                <a:solidFill>
                  <a:schemeClr val="tx1"/>
                </a:solidFill>
                <a:ea typeface="ＭＳ Ｐゴシック" charset="-128"/>
              </a:rPr>
              <a:t>０．７</a:t>
            </a:r>
            <a:r>
              <a:rPr lang="ja-JP" altLang="en-US" sz="1400" dirty="0" smtClean="0">
                <a:solidFill>
                  <a:schemeClr val="tx1"/>
                </a:solidFill>
                <a:ea typeface="ＭＳ Ｐゴシック" charset="-128"/>
              </a:rPr>
              <a:t>を超えると強い相関があるものと判断されることが多い</a:t>
            </a:r>
            <a:endParaRPr lang="en-US" altLang="ja-JP" sz="1400" dirty="0" smtClean="0">
              <a:solidFill>
                <a:schemeClr val="tx1"/>
              </a:solidFill>
              <a:ea typeface="ＭＳ Ｐゴシック" charset="-128"/>
            </a:endParaRPr>
          </a:p>
          <a:p>
            <a:pPr marL="177800" indent="-177800">
              <a:spcBef>
                <a:spcPts val="600"/>
              </a:spcBef>
            </a:pPr>
            <a:r>
              <a:rPr lang="ja-JP" altLang="en-US" sz="1400" dirty="0" smtClean="0">
                <a:solidFill>
                  <a:schemeClr val="tx1"/>
                </a:solidFill>
                <a:ea typeface="ＭＳ Ｐゴシック" charset="-128"/>
              </a:rPr>
              <a:t>○　</a:t>
            </a:r>
            <a:r>
              <a:rPr lang="ja-JP" altLang="en-US" sz="1400" dirty="0">
                <a:solidFill>
                  <a:schemeClr val="tx1"/>
                </a:solidFill>
                <a:ea typeface="ＭＳ Ｐゴシック" charset="-128"/>
              </a:rPr>
              <a:t>下</a:t>
            </a:r>
            <a:r>
              <a:rPr lang="ja-JP" altLang="en-US" sz="1400" dirty="0" smtClean="0">
                <a:solidFill>
                  <a:schemeClr val="tx1"/>
                </a:solidFill>
                <a:ea typeface="ＭＳ Ｐゴシック" charset="-128"/>
              </a:rPr>
              <a:t>の４つのグラフを見ると、</a:t>
            </a:r>
            <a:r>
              <a:rPr lang="ja-JP" altLang="en-US" sz="1400" dirty="0">
                <a:solidFill>
                  <a:schemeClr val="tx1"/>
                </a:solidFill>
                <a:ea typeface="ＭＳ Ｐゴシック" charset="-128"/>
              </a:rPr>
              <a:t>２０</a:t>
            </a:r>
            <a:r>
              <a:rPr lang="ja-JP" altLang="en-US" sz="1400" dirty="0" smtClean="0">
                <a:solidFill>
                  <a:schemeClr val="tx1"/>
                </a:solidFill>
                <a:ea typeface="ＭＳ Ｐゴシック" charset="-128"/>
              </a:rPr>
              <a:t>年国債金利を除き、非常に強い相関がみられることが分かる</a:t>
            </a:r>
            <a:endParaRPr lang="en-US" altLang="ja-JP" sz="1400" dirty="0" smtClean="0">
              <a:solidFill>
                <a:schemeClr val="tx1"/>
              </a:solidFill>
              <a:ea typeface="ＭＳ Ｐゴシック" charset="-12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363" y="2199346"/>
            <a:ext cx="7847273" cy="3833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287523" y="6032652"/>
            <a:ext cx="8568952" cy="523220"/>
          </a:xfrm>
          <a:prstGeom prst="rect">
            <a:avLst/>
          </a:prstGeom>
          <a:noFill/>
        </p:spPr>
        <p:txBody>
          <a:bodyPr wrap="square" rtlCol="0">
            <a:spAutoFit/>
          </a:bodyPr>
          <a:lstStyle/>
          <a:p>
            <a:r>
              <a:rPr lang="en-US" altLang="ja-JP" sz="1400" dirty="0" smtClean="0"/>
              <a:t>※</a:t>
            </a:r>
            <a:r>
              <a:rPr lang="ja-JP" altLang="en-US" sz="1400" dirty="0" smtClean="0"/>
              <a:t>　上のグラフ内</a:t>
            </a:r>
            <a:r>
              <a:rPr lang="ja-JP" altLang="en-US" sz="1400" dirty="0"/>
              <a:t>の算式は、グラフに表示された近似直線の</a:t>
            </a:r>
            <a:r>
              <a:rPr lang="ja-JP" altLang="en-US" sz="1400" dirty="0" smtClean="0"/>
              <a:t>算式。例えば、</a:t>
            </a:r>
            <a:r>
              <a:rPr lang="en-US" altLang="ja-JP" sz="1400" dirty="0" smtClean="0"/>
              <a:t>《</a:t>
            </a:r>
            <a:r>
              <a:rPr lang="ja-JP" altLang="en-US" sz="1400" dirty="0" err="1">
                <a:latin typeface="+mj-ea"/>
                <a:ea typeface="+mj-ea"/>
              </a:rPr>
              <a:t>ｙ</a:t>
            </a:r>
            <a:r>
              <a:rPr lang="en-US" altLang="ja-JP" sz="1400" dirty="0" smtClean="0">
                <a:latin typeface="+mj-ea"/>
                <a:ea typeface="+mj-ea"/>
              </a:rPr>
              <a:t>=</a:t>
            </a:r>
            <a:r>
              <a:rPr lang="ja-JP" altLang="en-US" sz="1400" dirty="0">
                <a:latin typeface="+mj-ea"/>
                <a:ea typeface="+mj-ea"/>
              </a:rPr>
              <a:t>５４５．</a:t>
            </a:r>
            <a:r>
              <a:rPr lang="ja-JP" altLang="en-US" sz="1400" dirty="0" smtClean="0">
                <a:latin typeface="+mj-ea"/>
                <a:ea typeface="+mj-ea"/>
              </a:rPr>
              <a:t>０８ｘ＋９５８１．８</a:t>
            </a:r>
            <a:r>
              <a:rPr lang="en-US" altLang="ja-JP" sz="1400" dirty="0" smtClean="0"/>
              <a:t>》</a:t>
            </a:r>
            <a:r>
              <a:rPr lang="ja-JP" altLang="en-US" sz="1400" dirty="0"/>
              <a:t>の場合</a:t>
            </a:r>
            <a:r>
              <a:rPr lang="ja-JP" altLang="en-US" sz="1400" dirty="0" smtClean="0"/>
              <a:t>、</a:t>
            </a:r>
            <a:endParaRPr lang="en-US" altLang="ja-JP" sz="1400" dirty="0" smtClean="0"/>
          </a:p>
          <a:p>
            <a:r>
              <a:rPr lang="ja-JP" altLang="en-US" sz="1400" dirty="0"/>
              <a:t>　</a:t>
            </a:r>
            <a:r>
              <a:rPr lang="ja-JP" altLang="en-US" sz="1400" dirty="0" smtClean="0"/>
              <a:t> 金利が １％増減すると</a:t>
            </a:r>
            <a:r>
              <a:rPr lang="ja-JP" altLang="en-US" sz="1400" dirty="0"/>
              <a:t>、税収</a:t>
            </a:r>
            <a:r>
              <a:rPr lang="ja-JP" altLang="en-US" sz="1400" dirty="0" smtClean="0"/>
              <a:t>が</a:t>
            </a:r>
            <a:r>
              <a:rPr lang="ja-JP" altLang="en-US" sz="1400" dirty="0">
                <a:latin typeface="+mj-ea"/>
                <a:ea typeface="+mj-ea"/>
              </a:rPr>
              <a:t>５４５</a:t>
            </a:r>
            <a:r>
              <a:rPr lang="ja-JP" altLang="en-US" sz="1400" dirty="0" smtClean="0"/>
              <a:t>億円増減する</a:t>
            </a:r>
            <a:r>
              <a:rPr lang="ja-JP" altLang="en-US" sz="1400" dirty="0"/>
              <a:t>ことが</a:t>
            </a:r>
            <a:r>
              <a:rPr lang="ja-JP" altLang="en-US" sz="1400" dirty="0" smtClean="0"/>
              <a:t>見込まれ</a:t>
            </a:r>
            <a:r>
              <a:rPr lang="ja-JP" altLang="en-US" sz="1400" dirty="0"/>
              <a:t>る</a:t>
            </a:r>
            <a:endParaRPr lang="en-US" altLang="ja-JP" sz="1400" dirty="0" smtClean="0"/>
          </a:p>
        </p:txBody>
      </p:sp>
      <p:sp>
        <p:nvSpPr>
          <p:cNvPr id="14" name="フローチャート : 代替処理 13"/>
          <p:cNvSpPr/>
          <p:nvPr/>
        </p:nvSpPr>
        <p:spPr bwMode="auto">
          <a:xfrm>
            <a:off x="133276" y="413307"/>
            <a:ext cx="8928992"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smtClean="0">
                <a:solidFill>
                  <a:schemeClr val="bg1"/>
                </a:solidFill>
                <a:latin typeface="Arial" pitchFamily="34" charset="0"/>
                <a:ea typeface="ＭＳ Ｐゴシック" pitchFamily="50" charset="-128"/>
              </a:rPr>
              <a:t>２年債の発行について</a:t>
            </a:r>
          </a:p>
        </p:txBody>
      </p:sp>
      <p:sp>
        <p:nvSpPr>
          <p:cNvPr id="16" name="テキスト ボックス 15"/>
          <p:cNvSpPr txBox="1"/>
          <p:nvPr/>
        </p:nvSpPr>
        <p:spPr>
          <a:xfrm>
            <a:off x="4134212" y="6532210"/>
            <a:ext cx="878774" cy="369332"/>
          </a:xfrm>
          <a:prstGeom prst="rect">
            <a:avLst/>
          </a:prstGeom>
          <a:noFill/>
        </p:spPr>
        <p:txBody>
          <a:bodyPr wrap="square" rtlCol="0">
            <a:spAutoFit/>
          </a:bodyPr>
          <a:lstStyle/>
          <a:p>
            <a:r>
              <a:rPr lang="ja-JP" altLang="en-US" dirty="0" smtClean="0"/>
              <a:t>－５－</a:t>
            </a:r>
            <a:endParaRPr kumimoji="1" lang="ja-JP" altLang="en-US" dirty="0"/>
          </a:p>
        </p:txBody>
      </p:sp>
      <p:sp>
        <p:nvSpPr>
          <p:cNvPr id="10" name="テキスト ボックス 16"/>
          <p:cNvSpPr txBox="1">
            <a:spLocks noChangeArrowheads="1"/>
          </p:cNvSpPr>
          <p:nvPr/>
        </p:nvSpPr>
        <p:spPr bwMode="auto">
          <a:xfrm>
            <a:off x="7857301" y="41274"/>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５</a:t>
            </a:r>
            <a:endParaRPr lang="ja-JP" sz="1200" dirty="0">
              <a:effectLst/>
              <a:latin typeface="ＭＳ ゴシック"/>
              <a:cs typeface="Times New Roman"/>
            </a:endParaRPr>
          </a:p>
        </p:txBody>
      </p:sp>
      <p:sp>
        <p:nvSpPr>
          <p:cNvPr id="9" name="正方形/長方形 8"/>
          <p:cNvSpPr/>
          <p:nvPr/>
        </p:nvSpPr>
        <p:spPr>
          <a:xfrm>
            <a:off x="103388" y="729328"/>
            <a:ext cx="8964000" cy="5832000"/>
          </a:xfrm>
          <a:prstGeom prst="rect">
            <a:avLst/>
          </a:prstGeom>
          <a:ln>
            <a:solidFill>
              <a:schemeClr val="accent4"/>
            </a:solidFill>
          </a:ln>
        </p:spPr>
        <p:txBody>
          <a:bodyPr wrap="square">
            <a:spAutoFit/>
          </a:bodyPr>
          <a:lstStyle/>
          <a:p>
            <a:endParaRPr lang="en-US" altLang="ja-JP" sz="1600" dirty="0" smtClean="0"/>
          </a:p>
        </p:txBody>
      </p:sp>
      <p:sp>
        <p:nvSpPr>
          <p:cNvPr id="11" name="テキスト ボックス 10"/>
          <p:cNvSpPr txBox="1"/>
          <p:nvPr/>
        </p:nvSpPr>
        <p:spPr>
          <a:xfrm>
            <a:off x="4312370" y="729328"/>
            <a:ext cx="4738994" cy="276999"/>
          </a:xfrm>
          <a:prstGeom prst="rect">
            <a:avLst/>
          </a:prstGeom>
          <a:noFill/>
        </p:spPr>
        <p:txBody>
          <a:bodyPr wrap="square" rtlCol="0">
            <a:spAutoFit/>
          </a:bodyPr>
          <a:lstStyle/>
          <a:p>
            <a:r>
              <a:rPr lang="en-US" altLang="ja-JP" sz="1200" dirty="0"/>
              <a:t>※</a:t>
            </a:r>
            <a:r>
              <a:rPr lang="ja-JP" altLang="en-US" sz="1200" dirty="0"/>
              <a:t>「財務マネジメントに関する調査分析報告書」（平成２３年４月）を要約</a:t>
            </a:r>
            <a:endParaRPr kumimoji="1" lang="ja-JP" altLang="en-US" sz="1200" dirty="0"/>
          </a:p>
        </p:txBody>
      </p:sp>
    </p:spTree>
    <p:extLst>
      <p:ext uri="{BB962C8B-B14F-4D97-AF65-F5344CB8AC3E}">
        <p14:creationId xmlns:p14="http://schemas.microsoft.com/office/powerpoint/2010/main" val="1227735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コンテンツ プレースホルダー 2"/>
          <p:cNvSpPr txBox="1">
            <a:spLocks/>
          </p:cNvSpPr>
          <p:nvPr/>
        </p:nvSpPr>
        <p:spPr>
          <a:xfrm>
            <a:off x="125140" y="1055675"/>
            <a:ext cx="8911355" cy="2592288"/>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1400" u="sng" dirty="0" smtClean="0">
                <a:solidFill>
                  <a:schemeClr val="tx1"/>
                </a:solidFill>
                <a:latin typeface="+mn-ea"/>
              </a:rPr>
              <a:t>変動金利割合の考え方</a:t>
            </a:r>
            <a:endParaRPr lang="en-US" altLang="ja-JP" sz="1400" u="sng" dirty="0" smtClean="0">
              <a:solidFill>
                <a:schemeClr val="tx1"/>
              </a:solidFill>
              <a:latin typeface="+mn-ea"/>
            </a:endParaRPr>
          </a:p>
          <a:p>
            <a:pPr algn="l">
              <a:spcBef>
                <a:spcPts val="0"/>
              </a:spcBef>
            </a:pPr>
            <a:r>
              <a:rPr lang="ja-JP" altLang="en-US" sz="1400" dirty="0" smtClean="0">
                <a:solidFill>
                  <a:schemeClr val="tx1"/>
                </a:solidFill>
                <a:latin typeface="+mn-ea"/>
              </a:rPr>
              <a:t>　</a:t>
            </a:r>
            <a:endParaRPr lang="en-US" altLang="ja-JP" sz="1400" dirty="0" smtClean="0">
              <a:solidFill>
                <a:schemeClr val="tx1"/>
              </a:solidFill>
              <a:latin typeface="+mn-ea"/>
            </a:endParaRPr>
          </a:p>
          <a:p>
            <a:pPr algn="l">
              <a:spcBef>
                <a:spcPts val="0"/>
              </a:spcBef>
            </a:pPr>
            <a:r>
              <a:rPr lang="ja-JP" altLang="en-US" sz="1400" dirty="0" smtClean="0">
                <a:solidFill>
                  <a:schemeClr val="tx1"/>
                </a:solidFill>
                <a:latin typeface="+mn-ea"/>
              </a:rPr>
              <a:t>○　５頁のグラフの近似直線の算式からは、金利</a:t>
            </a:r>
            <a:r>
              <a:rPr lang="ja-JP" altLang="en-US" sz="1400" dirty="0">
                <a:solidFill>
                  <a:schemeClr val="tx1"/>
                </a:solidFill>
                <a:latin typeface="+mn-ea"/>
              </a:rPr>
              <a:t>１</a:t>
            </a:r>
            <a:r>
              <a:rPr lang="ja-JP" altLang="en-US" sz="1400" dirty="0" smtClean="0">
                <a:solidFill>
                  <a:schemeClr val="tx1"/>
                </a:solidFill>
                <a:latin typeface="+mn-ea"/>
              </a:rPr>
              <a:t>％の上昇（下落）に伴って、府税収入は５００～</a:t>
            </a:r>
            <a:r>
              <a:rPr lang="ja-JP" altLang="en-US" sz="1400" dirty="0">
                <a:solidFill>
                  <a:schemeClr val="tx1"/>
                </a:solidFill>
                <a:latin typeface="+mn-ea"/>
              </a:rPr>
              <a:t>６００</a:t>
            </a:r>
            <a:r>
              <a:rPr lang="ja-JP" altLang="en-US" sz="1400" dirty="0" smtClean="0">
                <a:solidFill>
                  <a:schemeClr val="tx1"/>
                </a:solidFill>
                <a:latin typeface="+mn-ea"/>
              </a:rPr>
              <a:t>億円増加（減</a:t>
            </a:r>
            <a:endParaRPr lang="en-US" altLang="ja-JP" sz="1400" dirty="0" smtClean="0">
              <a:solidFill>
                <a:schemeClr val="tx1"/>
              </a:solidFill>
              <a:latin typeface="+mn-ea"/>
            </a:endParaRPr>
          </a:p>
          <a:p>
            <a:pPr algn="l">
              <a:spcBef>
                <a:spcPts val="0"/>
              </a:spcBef>
            </a:pPr>
            <a:r>
              <a:rPr lang="ja-JP" altLang="en-US" sz="1400" dirty="0" smtClean="0">
                <a:solidFill>
                  <a:schemeClr val="tx1"/>
                </a:solidFill>
                <a:latin typeface="+mn-ea"/>
              </a:rPr>
              <a:t>　 少）することが推測される</a:t>
            </a:r>
            <a:endParaRPr lang="en-US" altLang="ja-JP" sz="1400" dirty="0" smtClean="0">
              <a:solidFill>
                <a:schemeClr val="tx1"/>
              </a:solidFill>
              <a:latin typeface="+mn-ea"/>
            </a:endParaRPr>
          </a:p>
          <a:p>
            <a:pPr algn="l">
              <a:spcBef>
                <a:spcPts val="0"/>
              </a:spcBef>
            </a:pPr>
            <a:endParaRPr lang="en-US" altLang="ja-JP" sz="1400" dirty="0" smtClean="0">
              <a:solidFill>
                <a:schemeClr val="tx1"/>
              </a:solidFill>
              <a:latin typeface="+mn-ea"/>
            </a:endParaRPr>
          </a:p>
          <a:p>
            <a:pPr algn="l">
              <a:spcBef>
                <a:spcPts val="0"/>
              </a:spcBef>
            </a:pPr>
            <a:r>
              <a:rPr lang="ja-JP" altLang="en-US" sz="1400" dirty="0" smtClean="0">
                <a:solidFill>
                  <a:schemeClr val="tx1"/>
                </a:solidFill>
                <a:latin typeface="+mn-ea"/>
              </a:rPr>
              <a:t>○　地方交付税制度による財源調整を加味すると、金利</a:t>
            </a:r>
            <a:r>
              <a:rPr lang="ja-JP" altLang="en-US" sz="1400" dirty="0">
                <a:solidFill>
                  <a:schemeClr val="tx1"/>
                </a:solidFill>
                <a:latin typeface="+mn-ea"/>
              </a:rPr>
              <a:t>１</a:t>
            </a:r>
            <a:r>
              <a:rPr lang="ja-JP" altLang="en-US" sz="1400" dirty="0" smtClean="0">
                <a:solidFill>
                  <a:schemeClr val="tx1"/>
                </a:solidFill>
                <a:latin typeface="+mn-ea"/>
              </a:rPr>
              <a:t>％の上下と連動する一般財源ベースの税収増減額は</a:t>
            </a:r>
            <a:endParaRPr lang="en-US" altLang="ja-JP" sz="1400" dirty="0" smtClean="0">
              <a:solidFill>
                <a:schemeClr val="tx1"/>
              </a:solidFill>
              <a:latin typeface="+mn-ea"/>
            </a:endParaRPr>
          </a:p>
          <a:p>
            <a:pPr algn="l">
              <a:spcBef>
                <a:spcPts val="0"/>
              </a:spcBef>
            </a:pPr>
            <a:r>
              <a:rPr lang="ja-JP" altLang="en-US" sz="1400" dirty="0">
                <a:solidFill>
                  <a:schemeClr val="tx1"/>
                </a:solidFill>
                <a:latin typeface="+mn-ea"/>
              </a:rPr>
              <a:t>　</a:t>
            </a:r>
            <a:r>
              <a:rPr lang="ja-JP" altLang="en-US" sz="1400" dirty="0" smtClean="0">
                <a:solidFill>
                  <a:schemeClr val="tx1"/>
                </a:solidFill>
                <a:latin typeface="+mn-ea"/>
              </a:rPr>
              <a:t> １２５～</a:t>
            </a:r>
            <a:r>
              <a:rPr lang="ja-JP" altLang="en-US" sz="1400" dirty="0">
                <a:solidFill>
                  <a:schemeClr val="tx1"/>
                </a:solidFill>
                <a:latin typeface="+mn-ea"/>
              </a:rPr>
              <a:t>１５０</a:t>
            </a:r>
            <a:r>
              <a:rPr lang="ja-JP" altLang="en-US" sz="1400" dirty="0" smtClean="0">
                <a:solidFill>
                  <a:schemeClr val="tx1"/>
                </a:solidFill>
                <a:latin typeface="+mn-ea"/>
              </a:rPr>
              <a:t>億円ということになる</a:t>
            </a:r>
            <a:endParaRPr lang="en-US" altLang="ja-JP" sz="1400" dirty="0" smtClean="0">
              <a:solidFill>
                <a:schemeClr val="tx1"/>
              </a:solidFill>
              <a:latin typeface="+mn-ea"/>
            </a:endParaRPr>
          </a:p>
          <a:p>
            <a:pPr algn="l">
              <a:spcBef>
                <a:spcPts val="0"/>
              </a:spcBef>
            </a:pPr>
            <a:endParaRPr lang="en-US" altLang="ja-JP" sz="1400" dirty="0" smtClean="0">
              <a:solidFill>
                <a:schemeClr val="tx1"/>
              </a:solidFill>
              <a:latin typeface="+mn-ea"/>
            </a:endParaRPr>
          </a:p>
          <a:p>
            <a:pPr algn="l">
              <a:spcBef>
                <a:spcPts val="0"/>
              </a:spcBef>
            </a:pPr>
            <a:r>
              <a:rPr lang="ja-JP" altLang="en-US" sz="1400" dirty="0" smtClean="0">
                <a:solidFill>
                  <a:schemeClr val="tx1"/>
                </a:solidFill>
                <a:latin typeface="+mn-ea"/>
              </a:rPr>
              <a:t>○　一方、府債残高は約</a:t>
            </a:r>
            <a:r>
              <a:rPr lang="ja-JP" altLang="en-US" sz="1400" dirty="0">
                <a:solidFill>
                  <a:schemeClr val="tx1"/>
                </a:solidFill>
                <a:latin typeface="+mn-ea"/>
              </a:rPr>
              <a:t>６</a:t>
            </a:r>
            <a:r>
              <a:rPr lang="ja-JP" altLang="en-US" sz="1400" dirty="0" smtClean="0">
                <a:solidFill>
                  <a:schemeClr val="tx1"/>
                </a:solidFill>
                <a:latin typeface="+mn-ea"/>
              </a:rPr>
              <a:t>兆円であることから、すべての府債を変動金利で管理していると仮定した場合、金利が単純</a:t>
            </a:r>
            <a:endParaRPr lang="en-US" altLang="ja-JP" sz="1400" dirty="0" smtClean="0">
              <a:solidFill>
                <a:schemeClr val="tx1"/>
              </a:solidFill>
              <a:latin typeface="+mn-ea"/>
            </a:endParaRPr>
          </a:p>
          <a:p>
            <a:pPr algn="l">
              <a:spcBef>
                <a:spcPts val="0"/>
              </a:spcBef>
            </a:pPr>
            <a:r>
              <a:rPr lang="ja-JP" altLang="en-US" sz="1400" dirty="0" smtClean="0">
                <a:solidFill>
                  <a:schemeClr val="tx1"/>
                </a:solidFill>
                <a:latin typeface="+mn-ea"/>
              </a:rPr>
              <a:t>　 に１％上昇すれば、利払い額は約６００億円増加することとなる</a:t>
            </a:r>
            <a:endParaRPr lang="en-US" altLang="ja-JP" sz="1400" dirty="0" smtClean="0">
              <a:solidFill>
                <a:schemeClr val="tx1"/>
              </a:solidFill>
              <a:latin typeface="+mn-ea"/>
            </a:endParaRPr>
          </a:p>
          <a:p>
            <a:pPr algn="l">
              <a:spcBef>
                <a:spcPts val="0"/>
              </a:spcBef>
            </a:pPr>
            <a:endParaRPr lang="en-US" altLang="ja-JP" sz="1400" dirty="0" smtClean="0">
              <a:solidFill>
                <a:schemeClr val="tx1"/>
              </a:solidFill>
              <a:latin typeface="+mn-ea"/>
            </a:endParaRPr>
          </a:p>
          <a:p>
            <a:pPr algn="l">
              <a:spcBef>
                <a:spcPts val="0"/>
              </a:spcBef>
            </a:pPr>
            <a:r>
              <a:rPr lang="ja-JP" altLang="en-US" sz="1400" dirty="0" smtClean="0">
                <a:solidFill>
                  <a:schemeClr val="tx1"/>
                </a:solidFill>
                <a:latin typeface="+mn-ea"/>
              </a:rPr>
              <a:t>○　したがって、地方交付税による税収増減の調整のみを考慮した場合、現時点での税収と利払い額との連動性を</a:t>
            </a:r>
            <a:endParaRPr lang="en-US" altLang="ja-JP" sz="1400" dirty="0" smtClean="0">
              <a:solidFill>
                <a:schemeClr val="tx1"/>
              </a:solidFill>
              <a:latin typeface="+mn-ea"/>
            </a:endParaRPr>
          </a:p>
          <a:p>
            <a:pPr algn="l">
              <a:spcBef>
                <a:spcPts val="0"/>
              </a:spcBef>
            </a:pPr>
            <a:r>
              <a:rPr lang="ja-JP" altLang="en-US" sz="1400" dirty="0">
                <a:solidFill>
                  <a:schemeClr val="tx1"/>
                </a:solidFill>
                <a:latin typeface="+mn-ea"/>
              </a:rPr>
              <a:t>　</a:t>
            </a:r>
            <a:r>
              <a:rPr lang="ja-JP" altLang="en-US" sz="1400" dirty="0" smtClean="0">
                <a:solidFill>
                  <a:schemeClr val="tx1"/>
                </a:solidFill>
                <a:latin typeface="+mn-ea"/>
              </a:rPr>
              <a:t> </a:t>
            </a:r>
            <a:r>
              <a:rPr lang="ja-JP" altLang="en-US" sz="1400" dirty="0">
                <a:solidFill>
                  <a:schemeClr val="tx1"/>
                </a:solidFill>
                <a:latin typeface="+mn-ea"/>
              </a:rPr>
              <a:t>１：１</a:t>
            </a:r>
            <a:r>
              <a:rPr lang="ja-JP" altLang="en-US" sz="1400" dirty="0" smtClean="0">
                <a:solidFill>
                  <a:schemeClr val="tx1"/>
                </a:solidFill>
                <a:latin typeface="+mn-ea"/>
              </a:rPr>
              <a:t>にしようと思えば、理論的には府債全体の</a:t>
            </a:r>
            <a:r>
              <a:rPr lang="ja-JP" altLang="en-US" sz="1400" dirty="0">
                <a:solidFill>
                  <a:schemeClr val="tx1"/>
                </a:solidFill>
                <a:latin typeface="+mn-ea"/>
              </a:rPr>
              <a:t>２０</a:t>
            </a:r>
            <a:r>
              <a:rPr lang="ja-JP" altLang="en-US" sz="1400" dirty="0" smtClean="0">
                <a:solidFill>
                  <a:schemeClr val="tx1"/>
                </a:solidFill>
                <a:latin typeface="+mn-ea"/>
              </a:rPr>
              <a:t>～</a:t>
            </a:r>
            <a:r>
              <a:rPr lang="ja-JP" altLang="en-US" sz="1400" dirty="0">
                <a:solidFill>
                  <a:schemeClr val="tx1"/>
                </a:solidFill>
                <a:latin typeface="+mn-ea"/>
              </a:rPr>
              <a:t>２５</a:t>
            </a:r>
            <a:r>
              <a:rPr lang="ja-JP" altLang="en-US" sz="1400" dirty="0" smtClean="0">
                <a:solidFill>
                  <a:schemeClr val="tx1"/>
                </a:solidFill>
                <a:latin typeface="+mn-ea"/>
              </a:rPr>
              <a:t>％を変動金利化すればよいということになる</a:t>
            </a:r>
            <a:endParaRPr lang="en-US" altLang="ja-JP" sz="1400" dirty="0" smtClean="0">
              <a:solidFill>
                <a:schemeClr val="tx1"/>
              </a:solidFill>
              <a:latin typeface="+mn-ea"/>
            </a:endParaRPr>
          </a:p>
          <a:p>
            <a:pPr algn="l"/>
            <a:endParaRPr lang="en-US" altLang="ja-JP" sz="1750" dirty="0" smtClean="0"/>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4005064"/>
            <a:ext cx="7344816"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フローチャート : 代替処理 13"/>
          <p:cNvSpPr/>
          <p:nvPr/>
        </p:nvSpPr>
        <p:spPr bwMode="auto">
          <a:xfrm>
            <a:off x="80639" y="456905"/>
            <a:ext cx="8928992"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smtClean="0">
                <a:solidFill>
                  <a:schemeClr val="bg1"/>
                </a:solidFill>
                <a:latin typeface="Arial" pitchFamily="34" charset="0"/>
                <a:ea typeface="ＭＳ Ｐゴシック" pitchFamily="50" charset="-128"/>
              </a:rPr>
              <a:t>２年債の発行について</a:t>
            </a:r>
          </a:p>
        </p:txBody>
      </p:sp>
      <p:sp>
        <p:nvSpPr>
          <p:cNvPr id="10" name="テキスト ボックス 9"/>
          <p:cNvSpPr txBox="1"/>
          <p:nvPr/>
        </p:nvSpPr>
        <p:spPr>
          <a:xfrm>
            <a:off x="4204622" y="6549320"/>
            <a:ext cx="878774" cy="369332"/>
          </a:xfrm>
          <a:prstGeom prst="rect">
            <a:avLst/>
          </a:prstGeom>
          <a:noFill/>
        </p:spPr>
        <p:txBody>
          <a:bodyPr wrap="square" rtlCol="0">
            <a:spAutoFit/>
          </a:bodyPr>
          <a:lstStyle/>
          <a:p>
            <a:r>
              <a:rPr lang="ja-JP" altLang="en-US" dirty="0" smtClean="0"/>
              <a:t>－６－</a:t>
            </a:r>
            <a:endParaRPr kumimoji="1" lang="ja-JP" altLang="en-US" dirty="0"/>
          </a:p>
        </p:txBody>
      </p:sp>
      <p:sp>
        <p:nvSpPr>
          <p:cNvPr id="7" name="テキスト ボックス 16"/>
          <p:cNvSpPr txBox="1">
            <a:spLocks noChangeArrowheads="1"/>
          </p:cNvSpPr>
          <p:nvPr/>
        </p:nvSpPr>
        <p:spPr bwMode="auto">
          <a:xfrm>
            <a:off x="7830436" y="75756"/>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５</a:t>
            </a:r>
            <a:endParaRPr lang="ja-JP" sz="1200" dirty="0">
              <a:effectLst/>
              <a:latin typeface="ＭＳ ゴシック"/>
              <a:cs typeface="Times New Roman"/>
            </a:endParaRPr>
          </a:p>
        </p:txBody>
      </p:sp>
      <p:sp>
        <p:nvSpPr>
          <p:cNvPr id="8" name="正方形/長方形 7"/>
          <p:cNvSpPr/>
          <p:nvPr/>
        </p:nvSpPr>
        <p:spPr>
          <a:xfrm>
            <a:off x="103388" y="821963"/>
            <a:ext cx="8958950" cy="5652000"/>
          </a:xfrm>
          <a:prstGeom prst="rect">
            <a:avLst/>
          </a:prstGeom>
          <a:ln>
            <a:solidFill>
              <a:schemeClr val="accent4"/>
            </a:solidFill>
          </a:ln>
        </p:spPr>
        <p:txBody>
          <a:bodyPr wrap="square">
            <a:spAutoFit/>
          </a:bodyPr>
          <a:lstStyle/>
          <a:p>
            <a:endParaRPr lang="en-US" altLang="ja-JP" sz="1600" dirty="0" smtClean="0"/>
          </a:p>
        </p:txBody>
      </p:sp>
      <p:sp>
        <p:nvSpPr>
          <p:cNvPr id="9" name="テキスト ボックス 8"/>
          <p:cNvSpPr txBox="1"/>
          <p:nvPr/>
        </p:nvSpPr>
        <p:spPr>
          <a:xfrm>
            <a:off x="4312370" y="821963"/>
            <a:ext cx="4738994" cy="276999"/>
          </a:xfrm>
          <a:prstGeom prst="rect">
            <a:avLst/>
          </a:prstGeom>
          <a:noFill/>
        </p:spPr>
        <p:txBody>
          <a:bodyPr wrap="square" rtlCol="0">
            <a:spAutoFit/>
          </a:bodyPr>
          <a:lstStyle/>
          <a:p>
            <a:r>
              <a:rPr lang="en-US" altLang="ja-JP" sz="1200" dirty="0"/>
              <a:t>※</a:t>
            </a:r>
            <a:r>
              <a:rPr lang="ja-JP" altLang="en-US" sz="1200" dirty="0"/>
              <a:t>「財務マネジメントに関する調査分析報告書」（平成２３年４月）を要約</a:t>
            </a:r>
            <a:endParaRPr kumimoji="1" lang="ja-JP" altLang="en-US" sz="1200" dirty="0"/>
          </a:p>
        </p:txBody>
      </p:sp>
    </p:spTree>
    <p:extLst>
      <p:ext uri="{BB962C8B-B14F-4D97-AF65-F5344CB8AC3E}">
        <p14:creationId xmlns:p14="http://schemas.microsoft.com/office/powerpoint/2010/main" val="2221119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コンテンツ プレースホルダー 2"/>
          <p:cNvSpPr txBox="1">
            <a:spLocks/>
          </p:cNvSpPr>
          <p:nvPr/>
        </p:nvSpPr>
        <p:spPr>
          <a:xfrm>
            <a:off x="125140" y="836712"/>
            <a:ext cx="8911355" cy="36004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1600" u="sng" dirty="0" smtClean="0">
                <a:solidFill>
                  <a:schemeClr val="tx1"/>
                </a:solidFill>
                <a:latin typeface="+mn-ea"/>
              </a:rPr>
              <a:t>「</a:t>
            </a:r>
            <a:r>
              <a:rPr lang="ja-JP" altLang="en-US" sz="1400" u="sng" dirty="0">
                <a:solidFill>
                  <a:schemeClr val="tx1"/>
                </a:solidFill>
              </a:rPr>
              <a:t>財務マネジメントに関する調査分析報告書</a:t>
            </a:r>
            <a:r>
              <a:rPr lang="ja-JP" altLang="en-US" sz="1600" u="sng" dirty="0" smtClean="0">
                <a:solidFill>
                  <a:schemeClr val="tx1"/>
                </a:solidFill>
                <a:latin typeface="+mn-ea"/>
              </a:rPr>
              <a:t>」</a:t>
            </a:r>
            <a:r>
              <a:rPr lang="ja-JP" altLang="en-US" sz="1400" u="sng" dirty="0" smtClean="0">
                <a:solidFill>
                  <a:schemeClr val="tx1"/>
                </a:solidFill>
                <a:latin typeface="+mn-ea"/>
              </a:rPr>
              <a:t>を踏まえた大阪府の考え方（平成２３年度時点）</a:t>
            </a:r>
            <a:endParaRPr lang="en-US" altLang="ja-JP" sz="1400" u="sng" dirty="0" smtClean="0">
              <a:solidFill>
                <a:schemeClr val="tx1"/>
              </a:solidFill>
              <a:latin typeface="+mn-ea"/>
            </a:endParaRPr>
          </a:p>
          <a:p>
            <a:pPr algn="l">
              <a:spcBef>
                <a:spcPts val="0"/>
              </a:spcBef>
            </a:pPr>
            <a:endParaRPr lang="en-US" altLang="ja-JP" sz="1400" dirty="0" smtClean="0">
              <a:solidFill>
                <a:schemeClr val="tx1"/>
              </a:solidFill>
              <a:latin typeface="+mn-ea"/>
            </a:endParaRPr>
          </a:p>
        </p:txBody>
      </p:sp>
      <p:sp>
        <p:nvSpPr>
          <p:cNvPr id="14" name="フローチャート : 代替処理 13"/>
          <p:cNvSpPr/>
          <p:nvPr/>
        </p:nvSpPr>
        <p:spPr bwMode="auto">
          <a:xfrm>
            <a:off x="107504" y="457446"/>
            <a:ext cx="8928992"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smtClean="0">
                <a:solidFill>
                  <a:schemeClr val="bg1"/>
                </a:solidFill>
                <a:latin typeface="Arial" pitchFamily="34" charset="0"/>
                <a:ea typeface="ＭＳ Ｐゴシック" pitchFamily="50" charset="-128"/>
              </a:rPr>
              <a:t>２年債の発行について</a:t>
            </a:r>
          </a:p>
        </p:txBody>
      </p:sp>
      <p:sp>
        <p:nvSpPr>
          <p:cNvPr id="10" name="テキスト ボックス 9"/>
          <p:cNvSpPr txBox="1"/>
          <p:nvPr/>
        </p:nvSpPr>
        <p:spPr>
          <a:xfrm>
            <a:off x="4132613" y="6532210"/>
            <a:ext cx="878774" cy="369332"/>
          </a:xfrm>
          <a:prstGeom prst="rect">
            <a:avLst/>
          </a:prstGeom>
          <a:noFill/>
        </p:spPr>
        <p:txBody>
          <a:bodyPr wrap="square" rtlCol="0">
            <a:spAutoFit/>
          </a:bodyPr>
          <a:lstStyle/>
          <a:p>
            <a:r>
              <a:rPr lang="ja-JP" altLang="en-US" dirty="0" smtClean="0"/>
              <a:t>－７－</a:t>
            </a:r>
            <a:endParaRPr kumimoji="1" lang="ja-JP" altLang="en-US" dirty="0"/>
          </a:p>
        </p:txBody>
      </p:sp>
      <p:sp>
        <p:nvSpPr>
          <p:cNvPr id="3" name="テキスト ボックス 2"/>
          <p:cNvSpPr txBox="1"/>
          <p:nvPr/>
        </p:nvSpPr>
        <p:spPr>
          <a:xfrm>
            <a:off x="251520" y="1249015"/>
            <a:ext cx="3960440" cy="307777"/>
          </a:xfrm>
          <a:prstGeom prst="rect">
            <a:avLst/>
          </a:prstGeom>
          <a:noFill/>
        </p:spPr>
        <p:txBody>
          <a:bodyPr wrap="square" rtlCol="0">
            <a:spAutoFit/>
          </a:bodyPr>
          <a:lstStyle/>
          <a:p>
            <a:r>
              <a:rPr kumimoji="1" lang="en-US" altLang="ja-JP" sz="1400" dirty="0" smtClean="0"/>
              <a:t>【</a:t>
            </a:r>
            <a:r>
              <a:rPr kumimoji="1" lang="ja-JP" altLang="en-US" sz="1400" dirty="0" smtClean="0"/>
              <a:t>中・短期債（固定金利）の発行</a:t>
            </a:r>
            <a:r>
              <a:rPr kumimoji="1" lang="en-US" altLang="ja-JP" sz="1400" dirty="0" smtClean="0"/>
              <a:t>】</a:t>
            </a:r>
          </a:p>
        </p:txBody>
      </p:sp>
      <p:sp>
        <p:nvSpPr>
          <p:cNvPr id="7" name="角丸四角形 6"/>
          <p:cNvSpPr/>
          <p:nvPr/>
        </p:nvSpPr>
        <p:spPr>
          <a:xfrm>
            <a:off x="251519" y="1700808"/>
            <a:ext cx="3661941" cy="1296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　</a:t>
            </a:r>
            <a:r>
              <a:rPr lang="ja-JP" altLang="en-US" sz="1400" dirty="0" smtClean="0">
                <a:solidFill>
                  <a:schemeClr val="tx1"/>
                </a:solidFill>
              </a:rPr>
              <a:t>他</a:t>
            </a:r>
            <a:r>
              <a:rPr kumimoji="1" lang="ja-JP" altLang="en-US" sz="1400" dirty="0" smtClean="0">
                <a:solidFill>
                  <a:schemeClr val="tx1"/>
                </a:solidFill>
              </a:rPr>
              <a:t>年限（１０年・５年）での固定利付債の</a:t>
            </a:r>
            <a:endParaRPr kumimoji="1"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kumimoji="1" lang="ja-JP" altLang="en-US" sz="1400" dirty="0" smtClean="0">
                <a:solidFill>
                  <a:schemeClr val="tx1"/>
                </a:solidFill>
              </a:rPr>
              <a:t>発行ノウハウが蓄積されており、取り組み</a:t>
            </a:r>
            <a:endParaRPr kumimoji="1"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kumimoji="1" lang="ja-JP" altLang="en-US" sz="1400" dirty="0" smtClean="0">
                <a:solidFill>
                  <a:schemeClr val="tx1"/>
                </a:solidFill>
              </a:rPr>
              <a:t>やすい</a:t>
            </a:r>
            <a:endParaRPr kumimoji="1" lang="en-US" altLang="ja-JP" sz="1400" dirty="0" smtClean="0">
              <a:solidFill>
                <a:schemeClr val="tx1"/>
              </a:solidFill>
            </a:endParaRPr>
          </a:p>
          <a:p>
            <a:r>
              <a:rPr lang="ja-JP" altLang="en-US" sz="1400" dirty="0" smtClean="0">
                <a:solidFill>
                  <a:schemeClr val="tx1"/>
                </a:solidFill>
              </a:rPr>
              <a:t>○　変動利付債とほとんど変わらない金利</a:t>
            </a:r>
            <a:endParaRPr lang="en-US" altLang="ja-JP" sz="1400" dirty="0">
              <a:solidFill>
                <a:schemeClr val="tx1"/>
              </a:solidFill>
            </a:endParaRPr>
          </a:p>
          <a:p>
            <a:r>
              <a:rPr lang="ja-JP" altLang="en-US" sz="1400" dirty="0" smtClean="0">
                <a:solidFill>
                  <a:schemeClr val="tx1"/>
                </a:solidFill>
              </a:rPr>
              <a:t>　 水準で借入れ可能</a:t>
            </a:r>
            <a:endParaRPr kumimoji="1" lang="ja-JP" altLang="en-US" sz="1400" dirty="0">
              <a:solidFill>
                <a:schemeClr val="tx1"/>
              </a:solidFill>
            </a:endParaRPr>
          </a:p>
        </p:txBody>
      </p:sp>
      <p:sp>
        <p:nvSpPr>
          <p:cNvPr id="12" name="テキスト ボックス 11"/>
          <p:cNvSpPr txBox="1"/>
          <p:nvPr/>
        </p:nvSpPr>
        <p:spPr>
          <a:xfrm>
            <a:off x="4982787" y="1249015"/>
            <a:ext cx="3960440" cy="307777"/>
          </a:xfrm>
          <a:prstGeom prst="rect">
            <a:avLst/>
          </a:prstGeom>
          <a:noFill/>
        </p:spPr>
        <p:txBody>
          <a:bodyPr wrap="square" rtlCol="0">
            <a:spAutoFit/>
          </a:bodyPr>
          <a:lstStyle/>
          <a:p>
            <a:r>
              <a:rPr kumimoji="1" lang="en-US" altLang="ja-JP" sz="1400" dirty="0" smtClean="0"/>
              <a:t>【</a:t>
            </a:r>
            <a:r>
              <a:rPr lang="ja-JP" altLang="en-US" sz="1400" dirty="0"/>
              <a:t>変動利付債</a:t>
            </a:r>
            <a:r>
              <a:rPr lang="ja-JP" altLang="en-US" sz="1400" dirty="0" smtClean="0"/>
              <a:t>の発行</a:t>
            </a:r>
            <a:r>
              <a:rPr lang="en-US" altLang="ja-JP" sz="1400" dirty="0" smtClean="0"/>
              <a:t>】</a:t>
            </a:r>
            <a:endParaRPr kumimoji="1" lang="en-US" altLang="ja-JP" sz="1400" dirty="0" smtClean="0"/>
          </a:p>
        </p:txBody>
      </p:sp>
      <p:sp>
        <p:nvSpPr>
          <p:cNvPr id="13" name="角丸四角形 12"/>
          <p:cNvSpPr/>
          <p:nvPr/>
        </p:nvSpPr>
        <p:spPr>
          <a:xfrm>
            <a:off x="5011386" y="1700808"/>
            <a:ext cx="3737077" cy="1296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　マーケットニーズが不明であり、商品性に</a:t>
            </a:r>
            <a:endParaRPr kumimoji="1" lang="en-US" altLang="ja-JP" sz="1400" dirty="0" smtClean="0">
              <a:solidFill>
                <a:schemeClr val="tx1"/>
              </a:solidFill>
            </a:endParaRPr>
          </a:p>
          <a:p>
            <a:r>
              <a:rPr lang="ja-JP" altLang="en-US" sz="1400" dirty="0" smtClean="0">
                <a:solidFill>
                  <a:schemeClr val="tx1"/>
                </a:solidFill>
              </a:rPr>
              <a:t>　 </a:t>
            </a:r>
            <a:r>
              <a:rPr kumimoji="1" lang="ja-JP" altLang="en-US" sz="1400" dirty="0" smtClean="0">
                <a:solidFill>
                  <a:schemeClr val="tx1"/>
                </a:solidFill>
              </a:rPr>
              <a:t>疑問</a:t>
            </a:r>
            <a:endParaRPr kumimoji="1" lang="en-US" altLang="ja-JP" sz="1400" dirty="0" smtClean="0">
              <a:solidFill>
                <a:schemeClr val="tx1"/>
              </a:solidFill>
            </a:endParaRPr>
          </a:p>
          <a:p>
            <a:r>
              <a:rPr lang="ja-JP" altLang="en-US" sz="1400" dirty="0" smtClean="0">
                <a:solidFill>
                  <a:schemeClr val="tx1"/>
                </a:solidFill>
              </a:rPr>
              <a:t>○　</a:t>
            </a:r>
            <a:r>
              <a:rPr lang="ja-JP" altLang="en-US" sz="1400" dirty="0">
                <a:solidFill>
                  <a:schemeClr val="tx1"/>
                </a:solidFill>
              </a:rPr>
              <a:t>償還期間</a:t>
            </a:r>
            <a:r>
              <a:rPr lang="ja-JP" altLang="en-US" sz="1400" dirty="0" smtClean="0">
                <a:solidFill>
                  <a:schemeClr val="tx1"/>
                </a:solidFill>
              </a:rPr>
              <a:t>の設定によっては、長期に</a:t>
            </a:r>
            <a:r>
              <a:rPr lang="ja-JP" altLang="en-US" sz="1400" dirty="0" err="1" smtClean="0">
                <a:solidFill>
                  <a:schemeClr val="tx1"/>
                </a:solidFill>
              </a:rPr>
              <a:t>わた</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 </a:t>
            </a:r>
            <a:r>
              <a:rPr lang="ja-JP" altLang="en-US" sz="1400" dirty="0" err="1" smtClean="0">
                <a:solidFill>
                  <a:schemeClr val="tx1"/>
                </a:solidFill>
              </a:rPr>
              <a:t>り</a:t>
            </a:r>
            <a:r>
              <a:rPr lang="ja-JP" altLang="en-US" sz="1400" dirty="0" smtClean="0">
                <a:solidFill>
                  <a:schemeClr val="tx1"/>
                </a:solidFill>
              </a:rPr>
              <a:t>金利変動リスクを負う</a:t>
            </a:r>
            <a:endParaRPr lang="en-US" altLang="ja-JP" sz="1400" dirty="0" smtClean="0">
              <a:solidFill>
                <a:schemeClr val="tx1"/>
              </a:solidFill>
            </a:endParaRPr>
          </a:p>
        </p:txBody>
      </p:sp>
      <p:sp>
        <p:nvSpPr>
          <p:cNvPr id="8" name="下矢印 7"/>
          <p:cNvSpPr/>
          <p:nvPr/>
        </p:nvSpPr>
        <p:spPr>
          <a:xfrm>
            <a:off x="3931524" y="3212976"/>
            <a:ext cx="1317079"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2231740" y="4799756"/>
            <a:ext cx="4648184" cy="648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変動利付債と</a:t>
            </a:r>
            <a:r>
              <a:rPr lang="ja-JP" altLang="en-US" sz="1400" dirty="0" smtClean="0">
                <a:solidFill>
                  <a:schemeClr val="tx1"/>
                </a:solidFill>
              </a:rPr>
              <a:t>して２年債（固定金利）を発行（</a:t>
            </a:r>
            <a:r>
              <a:rPr lang="en-US" altLang="ja-JP" sz="1400" dirty="0" smtClean="0">
                <a:solidFill>
                  <a:schemeClr val="tx1"/>
                </a:solidFill>
              </a:rPr>
              <a:t>※</a:t>
            </a:r>
            <a:r>
              <a:rPr lang="ja-JP" altLang="en-US" sz="1400" dirty="0" smtClean="0">
                <a:solidFill>
                  <a:schemeClr val="tx1"/>
                </a:solidFill>
              </a:rPr>
              <a:t>）</a:t>
            </a:r>
            <a:endParaRPr kumimoji="1" lang="ja-JP" altLang="en-US" sz="1400" dirty="0">
              <a:solidFill>
                <a:schemeClr val="tx1"/>
              </a:solidFill>
            </a:endParaRPr>
          </a:p>
        </p:txBody>
      </p:sp>
      <p:sp>
        <p:nvSpPr>
          <p:cNvPr id="5" name="雲 4"/>
          <p:cNvSpPr/>
          <p:nvPr/>
        </p:nvSpPr>
        <p:spPr>
          <a:xfrm>
            <a:off x="251519" y="3196828"/>
            <a:ext cx="3312368" cy="158417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投資家に対するアンケートの結果</a:t>
            </a:r>
            <a:r>
              <a:rPr lang="ja-JP" altLang="en-US" sz="1400" dirty="0" smtClean="0">
                <a:solidFill>
                  <a:schemeClr val="tx1"/>
                </a:solidFill>
              </a:rPr>
              <a:t>、中</a:t>
            </a:r>
            <a:r>
              <a:rPr lang="ja-JP" altLang="en-US" sz="1400" dirty="0">
                <a:solidFill>
                  <a:schemeClr val="tx1"/>
                </a:solidFill>
              </a:rPr>
              <a:t>・短期債（固定金利）の方が投資ニーズが高いことを確認</a:t>
            </a:r>
          </a:p>
        </p:txBody>
      </p:sp>
      <p:sp>
        <p:nvSpPr>
          <p:cNvPr id="17" name="テキスト ボックス 16"/>
          <p:cNvSpPr txBox="1">
            <a:spLocks noChangeArrowheads="1"/>
          </p:cNvSpPr>
          <p:nvPr/>
        </p:nvSpPr>
        <p:spPr bwMode="auto">
          <a:xfrm>
            <a:off x="7857300" y="79819"/>
            <a:ext cx="1179195"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５</a:t>
            </a:r>
            <a:endParaRPr lang="ja-JP" sz="1200" dirty="0">
              <a:effectLst/>
              <a:latin typeface="ＭＳ ゴシック"/>
              <a:cs typeface="Times New Roman"/>
            </a:endParaRPr>
          </a:p>
        </p:txBody>
      </p:sp>
      <p:sp>
        <p:nvSpPr>
          <p:cNvPr id="16" name="正方形/長方形 15"/>
          <p:cNvSpPr/>
          <p:nvPr/>
        </p:nvSpPr>
        <p:spPr>
          <a:xfrm>
            <a:off x="103388" y="872763"/>
            <a:ext cx="8958950" cy="5652000"/>
          </a:xfrm>
          <a:prstGeom prst="rect">
            <a:avLst/>
          </a:prstGeom>
          <a:ln>
            <a:solidFill>
              <a:schemeClr val="accent4"/>
            </a:solidFill>
          </a:ln>
        </p:spPr>
        <p:txBody>
          <a:bodyPr wrap="square">
            <a:spAutoFit/>
          </a:bodyPr>
          <a:lstStyle/>
          <a:p>
            <a:endParaRPr lang="en-US" altLang="ja-JP" sz="1600" dirty="0" smtClean="0"/>
          </a:p>
        </p:txBody>
      </p:sp>
      <p:sp>
        <p:nvSpPr>
          <p:cNvPr id="2" name="テキスト ボックス 1"/>
          <p:cNvSpPr txBox="1"/>
          <p:nvPr/>
        </p:nvSpPr>
        <p:spPr>
          <a:xfrm>
            <a:off x="2231740" y="5453384"/>
            <a:ext cx="4648183" cy="738664"/>
          </a:xfrm>
          <a:prstGeom prst="rect">
            <a:avLst/>
          </a:prstGeom>
          <a:noFill/>
        </p:spPr>
        <p:txBody>
          <a:bodyPr wrap="square" rtlCol="0">
            <a:spAutoFit/>
          </a:bodyPr>
          <a:lstStyle/>
          <a:p>
            <a:r>
              <a:rPr kumimoji="1" lang="en-US" altLang="ja-JP" sz="1400" dirty="0" smtClean="0"/>
              <a:t>※</a:t>
            </a:r>
            <a:r>
              <a:rPr kumimoji="1" lang="ja-JP" altLang="en-US" sz="1400" dirty="0" smtClean="0"/>
              <a:t>　資金の</a:t>
            </a:r>
            <a:r>
              <a:rPr lang="ja-JP" altLang="en-US" sz="1400" dirty="0" smtClean="0"/>
              <a:t>ほとんどを固定金利で借り入れている中、変動</a:t>
            </a:r>
            <a:endParaRPr lang="en-US" altLang="ja-JP" sz="1400" dirty="0" smtClean="0"/>
          </a:p>
          <a:p>
            <a:r>
              <a:rPr lang="ja-JP" altLang="en-US" sz="1400" dirty="0"/>
              <a:t>　</a:t>
            </a:r>
            <a:r>
              <a:rPr lang="ja-JP" altLang="en-US" sz="1400" dirty="0" smtClean="0"/>
              <a:t> 利付債の割合を</a:t>
            </a:r>
            <a:r>
              <a:rPr lang="ja-JP" altLang="en-US" sz="1400" dirty="0"/>
              <a:t>増加</a:t>
            </a:r>
            <a:r>
              <a:rPr lang="ja-JP" altLang="en-US" sz="1400" dirty="0" smtClean="0"/>
              <a:t>させるにあたっては、慎重に行うべき</a:t>
            </a:r>
            <a:endParaRPr lang="en-US" altLang="ja-JP" sz="1400" dirty="0" smtClean="0"/>
          </a:p>
          <a:p>
            <a:r>
              <a:rPr lang="ja-JP" altLang="en-US" sz="1400" dirty="0"/>
              <a:t>　</a:t>
            </a:r>
            <a:r>
              <a:rPr lang="ja-JP" altLang="en-US" sz="1400" dirty="0" smtClean="0"/>
              <a:t> との観点から、</a:t>
            </a:r>
            <a:r>
              <a:rPr kumimoji="1" lang="ja-JP" altLang="en-US" sz="1400" dirty="0" smtClean="0"/>
              <a:t>変動金利割合を当面１０％を上限とした</a:t>
            </a:r>
            <a:endParaRPr kumimoji="1" lang="ja-JP" altLang="en-US" sz="1400" dirty="0"/>
          </a:p>
        </p:txBody>
      </p:sp>
    </p:spTree>
    <p:extLst>
      <p:ext uri="{BB962C8B-B14F-4D97-AF65-F5344CB8AC3E}">
        <p14:creationId xmlns:p14="http://schemas.microsoft.com/office/powerpoint/2010/main" val="1477022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rot="5400000">
            <a:off x="4576563" y="4658283"/>
            <a:ext cx="427510" cy="38501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kumimoji="1" sz="2800">
                <a:solidFill>
                  <a:schemeClr val="tx2"/>
                </a:solidFill>
                <a:latin typeface="ＭＳ Ｐゴシック" pitchFamily="50" charset="-128"/>
                <a:ea typeface="ＭＳ Ｐゴシック" pitchFamily="50" charset="-128"/>
                <a:cs typeface="+mj-cs"/>
              </a:defRPr>
            </a:lvl1pPr>
            <a:lvl2pPr algn="l" rtl="0" eaLnBrk="1" fontAlgn="base" hangingPunct="1">
              <a:spcBef>
                <a:spcPct val="0"/>
              </a:spcBef>
              <a:spcAft>
                <a:spcPct val="0"/>
              </a:spcAft>
              <a:defRPr kumimoji="1" sz="4400">
                <a:solidFill>
                  <a:schemeClr val="tx2"/>
                </a:solidFill>
                <a:latin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defRPr>
            </a:lvl9pPr>
          </a:lstStyle>
          <a:p>
            <a:pPr algn="ctr"/>
            <a:r>
              <a:rPr lang="ja-JP" altLang="en-US" sz="1600" dirty="0">
                <a:solidFill>
                  <a:schemeClr val="tx1"/>
                </a:solidFill>
              </a:rPr>
              <a:t>　</a:t>
            </a:r>
          </a:p>
        </p:txBody>
      </p:sp>
      <p:sp>
        <p:nvSpPr>
          <p:cNvPr id="22" name="フローチャート : 代替処理 21"/>
          <p:cNvSpPr/>
          <p:nvPr/>
        </p:nvSpPr>
        <p:spPr bwMode="auto">
          <a:xfrm>
            <a:off x="104156" y="508384"/>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smtClean="0">
                <a:solidFill>
                  <a:schemeClr val="bg1"/>
                </a:solidFill>
                <a:latin typeface="Arial" pitchFamily="34" charset="0"/>
                <a:ea typeface="ＭＳ Ｐゴシック" pitchFamily="50" charset="-128"/>
              </a:rPr>
              <a:t>２年債の発行について</a:t>
            </a:r>
          </a:p>
        </p:txBody>
      </p:sp>
      <p:sp>
        <p:nvSpPr>
          <p:cNvPr id="2" name="テキスト ボックス 1"/>
          <p:cNvSpPr txBox="1"/>
          <p:nvPr/>
        </p:nvSpPr>
        <p:spPr>
          <a:xfrm>
            <a:off x="118333" y="1173902"/>
            <a:ext cx="8958950" cy="369332"/>
          </a:xfrm>
          <a:prstGeom prst="rect">
            <a:avLst/>
          </a:prstGeom>
          <a:noFill/>
        </p:spPr>
        <p:txBody>
          <a:bodyPr wrap="square" rtlCol="0">
            <a:spAutoFit/>
          </a:bodyPr>
          <a:lstStyle/>
          <a:p>
            <a:r>
              <a:rPr lang="ja-JP" altLang="en-US" b="1" dirty="0"/>
              <a:t>＜府税収入と金利との相関の</a:t>
            </a:r>
            <a:r>
              <a:rPr lang="ja-JP" altLang="en-US" b="1" dirty="0" smtClean="0"/>
              <a:t>点検＞</a:t>
            </a:r>
            <a:endParaRPr kumimoji="1" lang="ja-JP" altLang="en-US" b="1" dirty="0"/>
          </a:p>
        </p:txBody>
      </p:sp>
      <p:sp>
        <p:nvSpPr>
          <p:cNvPr id="3" name="テキスト ボックス 2"/>
          <p:cNvSpPr txBox="1"/>
          <p:nvPr/>
        </p:nvSpPr>
        <p:spPr>
          <a:xfrm>
            <a:off x="104156" y="1700808"/>
            <a:ext cx="8958950" cy="1815882"/>
          </a:xfrm>
          <a:prstGeom prst="rect">
            <a:avLst/>
          </a:prstGeom>
          <a:noFill/>
          <a:ln>
            <a:noFill/>
          </a:ln>
        </p:spPr>
        <p:txBody>
          <a:bodyPr wrap="square" rtlCol="0">
            <a:spAutoFit/>
          </a:bodyPr>
          <a:lstStyle/>
          <a:p>
            <a:pPr marL="179388" indent="-179388">
              <a:buNone/>
            </a:pPr>
            <a:r>
              <a:rPr lang="ja-JP" altLang="en-US" sz="1400" dirty="0"/>
              <a:t>○　平成２１～２８年度において</a:t>
            </a:r>
            <a:r>
              <a:rPr lang="ja-JP" altLang="en-US" sz="1400" dirty="0" smtClean="0"/>
              <a:t>、各年度までの２０年間のデータに基づき相関係数を計算して得られた結果は、下図のとおり</a:t>
            </a:r>
            <a:endParaRPr lang="en-US" altLang="ja-JP" sz="1400" dirty="0" smtClean="0"/>
          </a:p>
          <a:p>
            <a:pPr marL="179388" indent="-179388">
              <a:buNone/>
            </a:pPr>
            <a:endParaRPr lang="en-US" altLang="ja-JP" sz="1400" dirty="0"/>
          </a:p>
          <a:p>
            <a:pPr marL="179388" indent="-179388">
              <a:buNone/>
            </a:pPr>
            <a:r>
              <a:rPr lang="ja-JP" altLang="en-US" sz="1400" dirty="0" smtClean="0"/>
              <a:t>○　平成２１～２７年度</a:t>
            </a:r>
            <a:r>
              <a:rPr lang="ja-JP" altLang="en-US" sz="1400" dirty="0"/>
              <a:t>までは</a:t>
            </a:r>
            <a:r>
              <a:rPr lang="ja-JP" altLang="en-US" sz="1400" dirty="0" smtClean="0"/>
              <a:t>、「財務マネジメントに関する調査分析報告書」において指標とした金利（以下、「指標金利」という。）のすべてで相関が見受けられた</a:t>
            </a:r>
            <a:endParaRPr lang="en-US" altLang="ja-JP" sz="1400" dirty="0" smtClean="0"/>
          </a:p>
          <a:p>
            <a:pPr marL="179388" indent="-179388">
              <a:buNone/>
            </a:pPr>
            <a:endParaRPr lang="en-US" altLang="ja-JP" sz="1400" dirty="0"/>
          </a:p>
          <a:p>
            <a:pPr marL="179388" indent="-179388">
              <a:buNone/>
            </a:pPr>
            <a:r>
              <a:rPr lang="ja-JP" altLang="en-US" sz="1400" dirty="0" smtClean="0"/>
              <a:t>○</a:t>
            </a:r>
            <a:r>
              <a:rPr lang="ja-JP" altLang="en-US" sz="1400" dirty="0"/>
              <a:t>　</a:t>
            </a:r>
            <a:r>
              <a:rPr lang="ja-JP" altLang="en-US" sz="1400" dirty="0" smtClean="0"/>
              <a:t>平成２８年度においては、平成２７年度と比べて、６ヵ月円Ｌｉｂｏｒをはじめとするすべての指標金利で相関係数が</a:t>
            </a:r>
            <a:endParaRPr lang="en-US" altLang="ja-JP" sz="1400" dirty="0" smtClean="0"/>
          </a:p>
          <a:p>
            <a:pPr marL="179388" indent="-179388">
              <a:buNone/>
            </a:pPr>
            <a:r>
              <a:rPr lang="ja-JP" altLang="en-US" sz="1400" dirty="0"/>
              <a:t>　</a:t>
            </a:r>
            <a:r>
              <a:rPr lang="ja-JP" altLang="en-US" sz="1400" dirty="0" smtClean="0"/>
              <a:t> 低下。特に、１０年及び２０年国債金利においては、相関がなくなっている</a:t>
            </a:r>
            <a:endParaRPr lang="en-US" altLang="ja-JP" sz="1400" dirty="0"/>
          </a:p>
        </p:txBody>
      </p:sp>
      <p:sp>
        <p:nvSpPr>
          <p:cNvPr id="14" name="テキスト ボックス 13"/>
          <p:cNvSpPr txBox="1"/>
          <p:nvPr/>
        </p:nvSpPr>
        <p:spPr>
          <a:xfrm>
            <a:off x="4174906" y="6493078"/>
            <a:ext cx="878774" cy="369332"/>
          </a:xfrm>
          <a:prstGeom prst="rect">
            <a:avLst/>
          </a:prstGeom>
          <a:noFill/>
        </p:spPr>
        <p:txBody>
          <a:bodyPr wrap="square" rtlCol="0">
            <a:spAutoFit/>
          </a:bodyPr>
          <a:lstStyle/>
          <a:p>
            <a:r>
              <a:rPr lang="ja-JP" altLang="en-US" dirty="0" smtClean="0"/>
              <a:t>－８－</a:t>
            </a:r>
            <a:endParaRPr kumimoji="1" lang="ja-JP" altLang="en-US" dirty="0"/>
          </a:p>
        </p:txBody>
      </p:sp>
      <p:sp>
        <p:nvSpPr>
          <p:cNvPr id="13" name="テキスト ボックス 12"/>
          <p:cNvSpPr txBox="1"/>
          <p:nvPr/>
        </p:nvSpPr>
        <p:spPr>
          <a:xfrm>
            <a:off x="121409" y="3789040"/>
            <a:ext cx="6196037" cy="307777"/>
          </a:xfrm>
          <a:prstGeom prst="rect">
            <a:avLst/>
          </a:prstGeom>
          <a:noFill/>
        </p:spPr>
        <p:txBody>
          <a:bodyPr wrap="square" rtlCol="0">
            <a:spAutoFit/>
          </a:bodyPr>
          <a:lstStyle/>
          <a:p>
            <a:r>
              <a:rPr lang="en-US" altLang="ja-JP" sz="1400" dirty="0" smtClean="0"/>
              <a:t>【</a:t>
            </a:r>
            <a:r>
              <a:rPr lang="ja-JP" altLang="en-US" sz="1400" dirty="0" smtClean="0"/>
              <a:t>各年度までの２０年間の</a:t>
            </a:r>
            <a:r>
              <a:rPr kumimoji="1" lang="ja-JP" altLang="en-US" sz="1400" dirty="0" smtClean="0"/>
              <a:t>総税収額と</a:t>
            </a:r>
            <a:r>
              <a:rPr lang="ja-JP" altLang="en-US" sz="1400" dirty="0"/>
              <a:t>指標</a:t>
            </a:r>
            <a:r>
              <a:rPr lang="ja-JP" altLang="en-US" sz="1400" dirty="0" smtClean="0"/>
              <a:t>金利</a:t>
            </a:r>
            <a:r>
              <a:rPr kumimoji="1" lang="ja-JP" altLang="en-US" sz="1400" dirty="0" smtClean="0"/>
              <a:t>との相関係数</a:t>
            </a:r>
            <a:r>
              <a:rPr kumimoji="1" lang="en-US" altLang="ja-JP" sz="1400" dirty="0" smtClean="0"/>
              <a:t>】</a:t>
            </a:r>
            <a:endParaRPr kumimoji="1" lang="ja-JP" altLang="en-US" sz="1400" dirty="0"/>
          </a:p>
        </p:txBody>
      </p:sp>
      <p:sp>
        <p:nvSpPr>
          <p:cNvPr id="17" name="テキスト ボックス 16"/>
          <p:cNvSpPr txBox="1"/>
          <p:nvPr/>
        </p:nvSpPr>
        <p:spPr>
          <a:xfrm>
            <a:off x="339955" y="5446965"/>
            <a:ext cx="8242146" cy="646331"/>
          </a:xfrm>
          <a:prstGeom prst="rect">
            <a:avLst/>
          </a:prstGeom>
          <a:noFill/>
        </p:spPr>
        <p:txBody>
          <a:bodyPr wrap="square" rtlCol="0">
            <a:spAutoFit/>
          </a:bodyPr>
          <a:lstStyle/>
          <a:p>
            <a:r>
              <a:rPr kumimoji="1" lang="en-US" altLang="ja-JP" sz="1200" dirty="0" smtClean="0"/>
              <a:t>※</a:t>
            </a:r>
            <a:r>
              <a:rPr kumimoji="1" lang="ja-JP" altLang="en-US" sz="1200" dirty="0" smtClean="0"/>
              <a:t>　一般的に、相関係数が</a:t>
            </a:r>
            <a:r>
              <a:rPr lang="ja-JP" altLang="en-US" sz="1200" dirty="0" smtClean="0"/>
              <a:t>０．３を超えると相関が認められる</a:t>
            </a:r>
            <a:endParaRPr lang="en-US" altLang="ja-JP" sz="1200" dirty="0" smtClean="0"/>
          </a:p>
          <a:p>
            <a:r>
              <a:rPr lang="en-US" altLang="ja-JP" sz="1200" dirty="0" smtClean="0"/>
              <a:t>※</a:t>
            </a:r>
            <a:r>
              <a:rPr lang="ja-JP" altLang="en-US" sz="1200" dirty="0" smtClean="0"/>
              <a:t>　「金利」は、各年度の４月１日から翌年３月３１日までの間の金利の単純平均</a:t>
            </a:r>
            <a:endParaRPr lang="en-US" altLang="ja-JP" sz="1200" dirty="0" smtClean="0"/>
          </a:p>
          <a:p>
            <a:r>
              <a:rPr kumimoji="1" lang="en-US" altLang="ja-JP" sz="1200" dirty="0" smtClean="0"/>
              <a:t>※</a:t>
            </a:r>
            <a:r>
              <a:rPr kumimoji="1" lang="ja-JP" altLang="en-US" sz="1200" dirty="0" smtClean="0"/>
              <a:t>　</a:t>
            </a:r>
            <a:r>
              <a:rPr lang="ja-JP" altLang="en-US" sz="1200" dirty="0" smtClean="0"/>
              <a:t>２１</a:t>
            </a:r>
            <a:r>
              <a:rPr kumimoji="1" lang="ja-JP" altLang="en-US" sz="1200" dirty="0" smtClean="0"/>
              <a:t>年度及び２２年度の２０</a:t>
            </a:r>
            <a:r>
              <a:rPr lang="ja-JP" altLang="en-US" sz="1200" dirty="0"/>
              <a:t>年国債金利</a:t>
            </a:r>
            <a:r>
              <a:rPr lang="ja-JP" altLang="en-US" sz="1200" dirty="0" smtClean="0"/>
              <a:t>は、過去１５年間のデータに基づき計算</a:t>
            </a:r>
            <a:endParaRPr kumimoji="1" lang="en-US" altLang="ja-JP" sz="1200" dirty="0" smtClean="0"/>
          </a:p>
        </p:txBody>
      </p:sp>
      <p:sp>
        <p:nvSpPr>
          <p:cNvPr id="16" name="テキスト ボックス 16"/>
          <p:cNvSpPr txBox="1">
            <a:spLocks noChangeArrowheads="1"/>
          </p:cNvSpPr>
          <p:nvPr/>
        </p:nvSpPr>
        <p:spPr bwMode="auto">
          <a:xfrm>
            <a:off x="7965235" y="79819"/>
            <a:ext cx="108848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５</a:t>
            </a:r>
            <a:endParaRPr lang="ja-JP" sz="1200" dirty="0">
              <a:effectLst/>
              <a:latin typeface="ＭＳ ゴシック"/>
              <a:cs typeface="Times New Roman"/>
            </a:endParaRPr>
          </a:p>
        </p:txBody>
      </p:sp>
      <p:sp>
        <p:nvSpPr>
          <p:cNvPr id="5" name="円/楕円 4"/>
          <p:cNvSpPr/>
          <p:nvPr/>
        </p:nvSpPr>
        <p:spPr>
          <a:xfrm>
            <a:off x="7632060" y="4907728"/>
            <a:ext cx="877419" cy="4645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18333" y="980728"/>
            <a:ext cx="8935390" cy="511256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563" y="4219777"/>
            <a:ext cx="8132763"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4183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bwMode="auto">
          <a:xfrm rot="5400000">
            <a:off x="4576563" y="4658283"/>
            <a:ext cx="427510" cy="38501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kumimoji="1" sz="2800">
                <a:solidFill>
                  <a:schemeClr val="tx2"/>
                </a:solidFill>
                <a:latin typeface="ＭＳ Ｐゴシック" pitchFamily="50" charset="-128"/>
                <a:ea typeface="ＭＳ Ｐゴシック" pitchFamily="50" charset="-128"/>
                <a:cs typeface="+mj-cs"/>
              </a:defRPr>
            </a:lvl1pPr>
            <a:lvl2pPr algn="l" rtl="0" eaLnBrk="1" fontAlgn="base" hangingPunct="1">
              <a:spcBef>
                <a:spcPct val="0"/>
              </a:spcBef>
              <a:spcAft>
                <a:spcPct val="0"/>
              </a:spcAft>
              <a:defRPr kumimoji="1" sz="4400">
                <a:solidFill>
                  <a:schemeClr val="tx2"/>
                </a:solidFill>
                <a:latin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defRPr>
            </a:lvl9pPr>
          </a:lstStyle>
          <a:p>
            <a:pPr algn="ctr"/>
            <a:r>
              <a:rPr lang="ja-JP" altLang="en-US" sz="1600" dirty="0">
                <a:solidFill>
                  <a:schemeClr val="tx1"/>
                </a:solidFill>
              </a:rPr>
              <a:t>　</a:t>
            </a:r>
          </a:p>
        </p:txBody>
      </p:sp>
      <p:sp>
        <p:nvSpPr>
          <p:cNvPr id="22" name="フローチャート : 代替処理 21"/>
          <p:cNvSpPr/>
          <p:nvPr/>
        </p:nvSpPr>
        <p:spPr bwMode="auto">
          <a:xfrm>
            <a:off x="104156" y="508384"/>
            <a:ext cx="8958950"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smtClean="0">
                <a:solidFill>
                  <a:schemeClr val="bg1"/>
                </a:solidFill>
                <a:latin typeface="Arial" pitchFamily="34" charset="0"/>
                <a:ea typeface="ＭＳ Ｐゴシック" pitchFamily="50" charset="-128"/>
              </a:rPr>
              <a:t>２年債の発行について</a:t>
            </a:r>
          </a:p>
        </p:txBody>
      </p:sp>
      <p:sp>
        <p:nvSpPr>
          <p:cNvPr id="14" name="テキスト ボックス 13"/>
          <p:cNvSpPr txBox="1"/>
          <p:nvPr/>
        </p:nvSpPr>
        <p:spPr>
          <a:xfrm>
            <a:off x="4174906" y="6493078"/>
            <a:ext cx="878774" cy="369332"/>
          </a:xfrm>
          <a:prstGeom prst="rect">
            <a:avLst/>
          </a:prstGeom>
          <a:noFill/>
        </p:spPr>
        <p:txBody>
          <a:bodyPr wrap="square" rtlCol="0">
            <a:spAutoFit/>
          </a:bodyPr>
          <a:lstStyle/>
          <a:p>
            <a:r>
              <a:rPr lang="ja-JP" altLang="en-US" dirty="0" smtClean="0"/>
              <a:t>－９－</a:t>
            </a:r>
            <a:endParaRPr kumimoji="1" lang="ja-JP" altLang="en-US" dirty="0"/>
          </a:p>
        </p:txBody>
      </p:sp>
      <p:sp>
        <p:nvSpPr>
          <p:cNvPr id="18" name="テキスト ボックス 17"/>
          <p:cNvSpPr txBox="1"/>
          <p:nvPr/>
        </p:nvSpPr>
        <p:spPr>
          <a:xfrm>
            <a:off x="99592" y="1484784"/>
            <a:ext cx="8944773" cy="1815882"/>
          </a:xfrm>
          <a:prstGeom prst="rect">
            <a:avLst/>
          </a:prstGeom>
          <a:noFill/>
          <a:ln>
            <a:noFill/>
          </a:ln>
        </p:spPr>
        <p:txBody>
          <a:bodyPr wrap="square" rtlCol="0">
            <a:spAutoFit/>
          </a:bodyPr>
          <a:lstStyle/>
          <a:p>
            <a:pPr marL="179388" indent="-179388"/>
            <a:r>
              <a:rPr lang="ja-JP" altLang="en-US" sz="1400" dirty="0" smtClean="0"/>
              <a:t>○　平成２１～２８年度において、各年度</a:t>
            </a:r>
            <a:r>
              <a:rPr lang="ja-JP" altLang="en-US" sz="1400" dirty="0"/>
              <a:t>までの</a:t>
            </a:r>
            <a:r>
              <a:rPr lang="ja-JP" altLang="en-US" sz="1400" dirty="0" smtClean="0"/>
              <a:t>２０年間の相関の状況を５年間ごと（５年間、１０年間、１５年間、２０年</a:t>
            </a:r>
            <a:endParaRPr lang="en-US" altLang="ja-JP" sz="1400" dirty="0" smtClean="0"/>
          </a:p>
          <a:p>
            <a:pPr marL="179388" indent="-179388"/>
            <a:r>
              <a:rPr lang="ja-JP" altLang="en-US" sz="1400" dirty="0"/>
              <a:t>　</a:t>
            </a:r>
            <a:r>
              <a:rPr lang="ja-JP" altLang="en-US" sz="1400" dirty="0" smtClean="0"/>
              <a:t> 間）で区切って得られた結果は、１０頁のとおり</a:t>
            </a:r>
            <a:endParaRPr lang="en-US" altLang="ja-JP" sz="1400" dirty="0" smtClean="0"/>
          </a:p>
          <a:p>
            <a:pPr marL="179388" indent="-179388"/>
            <a:endParaRPr lang="en-US" altLang="ja-JP" sz="1400" dirty="0"/>
          </a:p>
          <a:p>
            <a:pPr marL="179388" indent="-179388"/>
            <a:r>
              <a:rPr lang="ja-JP" altLang="en-US" sz="1400" dirty="0" smtClean="0"/>
              <a:t>○　うち、各年度における「５年間」で見た場合</a:t>
            </a:r>
            <a:r>
              <a:rPr lang="ja-JP" altLang="en-US" sz="1400" dirty="0"/>
              <a:t>、平成２５年度</a:t>
            </a:r>
            <a:r>
              <a:rPr lang="ja-JP" altLang="en-US" sz="1400" dirty="0" smtClean="0"/>
              <a:t>に相関係数が急激</a:t>
            </a:r>
            <a:r>
              <a:rPr lang="ja-JP" altLang="en-US" sz="1400" dirty="0"/>
              <a:t>に</a:t>
            </a:r>
            <a:r>
              <a:rPr lang="ja-JP" altLang="en-US" sz="1400" dirty="0" smtClean="0"/>
              <a:t>低下しており、</a:t>
            </a:r>
            <a:r>
              <a:rPr lang="ja-JP" altLang="en-US" sz="1400" dirty="0"/>
              <a:t>平成２６年度以降</a:t>
            </a:r>
            <a:r>
              <a:rPr lang="ja-JP" altLang="en-US" sz="1400" dirty="0" smtClean="0"/>
              <a:t>は</a:t>
            </a:r>
            <a:r>
              <a:rPr lang="ja-JP" altLang="en-US" sz="1400" dirty="0"/>
              <a:t>、</a:t>
            </a:r>
            <a:r>
              <a:rPr lang="ja-JP" altLang="en-US" sz="1400" dirty="0" smtClean="0"/>
              <a:t>すべての指標金利</a:t>
            </a:r>
            <a:r>
              <a:rPr lang="ja-JP" altLang="en-US" sz="1400" dirty="0"/>
              <a:t>で</a:t>
            </a:r>
            <a:r>
              <a:rPr lang="ja-JP" altLang="en-US" sz="1400" dirty="0" smtClean="0"/>
              <a:t>負</a:t>
            </a:r>
            <a:r>
              <a:rPr lang="ja-JP" altLang="en-US" sz="1400" dirty="0"/>
              <a:t>の相関となって</a:t>
            </a:r>
            <a:r>
              <a:rPr lang="ja-JP" altLang="en-US" sz="1400" dirty="0" smtClean="0"/>
              <a:t>いる</a:t>
            </a:r>
            <a:endParaRPr lang="en-US" altLang="ja-JP" sz="1400" dirty="0" smtClean="0"/>
          </a:p>
          <a:p>
            <a:pPr marL="179388" indent="-179388"/>
            <a:endParaRPr lang="en-US" altLang="ja-JP" sz="1400" dirty="0"/>
          </a:p>
          <a:p>
            <a:pPr marL="179388" indent="-179388">
              <a:buNone/>
            </a:pPr>
            <a:r>
              <a:rPr lang="ja-JP" altLang="en-US" sz="1400" dirty="0" smtClean="0"/>
              <a:t>○</a:t>
            </a:r>
            <a:r>
              <a:rPr lang="ja-JP" altLang="en-US" sz="1400" dirty="0"/>
              <a:t>　</a:t>
            </a:r>
            <a:r>
              <a:rPr lang="ja-JP" altLang="en-US" sz="1400" dirty="0" smtClean="0"/>
              <a:t>平成２８年度においても、平成２７年度に引き続き、「５年間」で６ヵ月円Ｌｉｂｏｒをはじめとするすべての指標金利で負の相関となっている</a:t>
            </a:r>
            <a:endParaRPr lang="en-US" altLang="ja-JP" sz="1400" dirty="0"/>
          </a:p>
        </p:txBody>
      </p:sp>
      <p:sp>
        <p:nvSpPr>
          <p:cNvPr id="16" name="テキスト ボックス 16"/>
          <p:cNvSpPr txBox="1">
            <a:spLocks noChangeArrowheads="1"/>
          </p:cNvSpPr>
          <p:nvPr/>
        </p:nvSpPr>
        <p:spPr bwMode="auto">
          <a:xfrm>
            <a:off x="7965235" y="79819"/>
            <a:ext cx="108848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５</a:t>
            </a:r>
            <a:endParaRPr lang="ja-JP" sz="1200" dirty="0">
              <a:effectLst/>
              <a:latin typeface="ＭＳ ゴシック"/>
              <a:cs typeface="Times New Roman"/>
            </a:endParaRPr>
          </a:p>
        </p:txBody>
      </p:sp>
      <p:sp>
        <p:nvSpPr>
          <p:cNvPr id="4" name="正方形/長方形 3"/>
          <p:cNvSpPr/>
          <p:nvPr/>
        </p:nvSpPr>
        <p:spPr>
          <a:xfrm>
            <a:off x="104156" y="1124744"/>
            <a:ext cx="8940209" cy="288032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21149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1259</TotalTime>
  <Words>487</Words>
  <Application>Microsoft Office PowerPoint</Application>
  <PresentationFormat>画面に合わせる (4:3)</PresentationFormat>
  <Paragraphs>181</Paragraphs>
  <Slides>11</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123</cp:revision>
  <cp:lastPrinted>2018-01-19T00:36:39Z</cp:lastPrinted>
  <dcterms:created xsi:type="dcterms:W3CDTF">2017-11-17T05:28:07Z</dcterms:created>
  <dcterms:modified xsi:type="dcterms:W3CDTF">2018-05-10T05:14:53Z</dcterms:modified>
</cp:coreProperties>
</file>