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801D-7CD0-47E3-810E-149B6EE291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6"/>
          <p:cNvSpPr txBox="1">
            <a:spLocks noChangeArrowheads="1"/>
          </p:cNvSpPr>
          <p:nvPr/>
        </p:nvSpPr>
        <p:spPr bwMode="auto">
          <a:xfrm>
            <a:off x="7956376" y="48277"/>
            <a:ext cx="1062990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４－２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　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　　　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79512" y="4221088"/>
            <a:ext cx="883985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　■　平成</a:t>
            </a:r>
            <a:r>
              <a:rPr lang="ja-JP" altLang="en-US" sz="15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２９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年度の民間資金（銀行等引受債を含む）調達金利と同年度に</a:t>
            </a:r>
            <a:r>
              <a:rPr lang="ja-JP" altLang="en-US" sz="15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購入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した債券の</a:t>
            </a:r>
            <a:endParaRPr lang="en-US" altLang="ja-JP" sz="1500" dirty="0" smtClean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itchFamily="50" charset="-128"/>
            </a:endParaRPr>
          </a:p>
          <a:p>
            <a:pPr algn="l"/>
            <a:r>
              <a:rPr lang="en-US" altLang="ja-JP" sz="15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 </a:t>
            </a:r>
            <a:r>
              <a:rPr lang="en-US" altLang="ja-JP" sz="15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     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運用利回りの比較　　　　　　　　　　　　　　　　　　　　　　　　　　</a:t>
            </a:r>
            <a:endParaRPr kumimoji="1" lang="ja-JP" altLang="en-US" sz="15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9512" y="1216784"/>
            <a:ext cx="8839854" cy="21698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■　平成２９年８月より購入を開始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■　前回の財務マネジメント委員会で提示した「</a:t>
            </a:r>
            <a:r>
              <a:rPr lang="ja-JP" altLang="en-US" sz="150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財投機関債購入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の考え方」に基づいて、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年限５年の財投機関債</a:t>
            </a:r>
            <a:r>
              <a:rPr lang="en-US" altLang="ja-JP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新発債）を３銘柄購入（購入総額７１億円）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　今回</a:t>
            </a:r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購入した３銘柄の平均運用利回りは０．０３５％であり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、平成２９年度大阪府債</a:t>
            </a:r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（５年）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5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調達金利０．００１％を</a:t>
            </a:r>
            <a:r>
              <a:rPr lang="ja-JP" altLang="en-US" sz="15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上回っている</a:t>
            </a:r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15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7504" y="699954"/>
            <a:ext cx="3600400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財投機関債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の購入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実績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7504" y="3634326"/>
            <a:ext cx="3600400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○調達金利と運用利回りの比較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 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47667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35896"/>
              </p:ext>
            </p:extLst>
          </p:nvPr>
        </p:nvGraphicFramePr>
        <p:xfrm>
          <a:off x="683568" y="4941168"/>
          <a:ext cx="7272808" cy="64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5649"/>
                <a:gridCol w="1939053"/>
                <a:gridCol w="1939053"/>
                <a:gridCol w="1939053"/>
              </a:tblGrid>
              <a:tr h="322310">
                <a:tc>
                  <a:txBody>
                    <a:bodyPr/>
                    <a:lstStyle/>
                    <a:p>
                      <a:pPr algn="ctr" fontAlgn="ctr"/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調達金利（％）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+mn-ea"/>
                          <a:ea typeface="+mn-ea"/>
                        </a:rPr>
                        <a:t>運用利回り（％）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u="none" strike="noStrike" dirty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０．１６２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０．１９５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２１４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179512" y="4077071"/>
            <a:ext cx="8839854" cy="259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500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algn="l"/>
            <a:endParaRPr lang="en-US" altLang="ja-JP" sz="15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algn="l"/>
            <a:endParaRPr lang="en-US" altLang="ja-JP" sz="1500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  <a:p>
            <a:pPr algn="l"/>
            <a:r>
              <a:rPr lang="ja-JP" altLang="en-US" sz="15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　　　　　　　　　　　　　　　　　　　　　　　　　</a:t>
            </a:r>
            <a:endParaRPr kumimoji="1" lang="ja-JP" altLang="en-US" sz="15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79512" y="5877272"/>
            <a:ext cx="883985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　⇒調達金利を上回る運用利回りを確保できている　　　　　　　　　　　　　　　　　　　　　　　　　　</a:t>
            </a:r>
            <a:endParaRPr kumimoji="1" lang="ja-JP" altLang="en-US" sz="15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93186" y="5517232"/>
            <a:ext cx="358327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 smtClean="0">
                <a:solidFill>
                  <a:sysClr val="windowText" lastClr="000000"/>
                </a:solidFill>
                <a:latin typeface="+mn-ea"/>
                <a:cs typeface="メイリオ" pitchFamily="50" charset="-128"/>
              </a:rPr>
              <a:t>　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+mn-ea"/>
                <a:cs typeface="メイリオ" pitchFamily="50" charset="-128"/>
              </a:rPr>
              <a:t>※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+mn-ea"/>
                <a:cs typeface="メイリオ" pitchFamily="50" charset="-128"/>
              </a:rPr>
              <a:t>各数値は、平成２９年度の見込み　　　　　　　　　　　　　　　　　　</a:t>
            </a:r>
            <a:endParaRPr kumimoji="1" lang="ja-JP" altLang="en-US" sz="1400" dirty="0">
              <a:solidFill>
                <a:sysClr val="windowText" lastClr="000000"/>
              </a:solidFill>
              <a:latin typeface="+mn-ea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3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18714</TotalTime>
  <Words>45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567</cp:revision>
  <cp:lastPrinted>2018-01-31T07:07:31Z</cp:lastPrinted>
  <dcterms:created xsi:type="dcterms:W3CDTF">2016-07-05T04:52:26Z</dcterms:created>
  <dcterms:modified xsi:type="dcterms:W3CDTF">2018-01-31T07:38:14Z</dcterms:modified>
</cp:coreProperties>
</file>