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29" autoAdjust="0"/>
  </p:normalViewPr>
  <p:slideViewPr>
    <p:cSldViewPr>
      <p:cViewPr>
        <p:scale>
          <a:sx n="100" d="100"/>
          <a:sy n="100" d="100"/>
        </p:scale>
        <p:origin x="-516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000sv0007b\10009\&#26032;&#20844;&#20661;\002%20&#36001;&#21209;&#12510;&#12493;&#12472;&#12513;&#12531;&#12488;\00_&#36001;&#21209;&#12510;&#12493;&#12472;&#12513;&#12531;&#12488;&#22996;&#21729;&#20250;\01%20&#22996;&#21729;&#20250;&#12289;&#25126;&#30053;&#26412;&#37096;&#20250;&#35696;\&#31532;13&#22238;&#65288;H30.x.xx&#65289;\06_&#24403;&#26085;&#36039;&#26009;\&#12394;&#12364;&#12398;&#12497;&#12540;&#12484;\&#12397;&#12383;\&#22823;&#21644;&#12288;&#37326;&#26412;&#27663;&#12424;&#12426;&#65288;&#24179;&#22343;&#35519;&#36948;&#26399;&#38291;&#12392;&#24179;&#22343;&#30330;&#34892;&#21033;&#29575;&#12398;&#12496;&#12521;&#12531;&#12473;&#65289;\(&#25552;&#20986;&#29992;)&#12304;&#22823;&#38442;&#24220;&#27096;&#12305;%20&#35519;&#36948;&#21033;&#22238;&#12426;&#20998;&#26512;&#12484;&#12540;&#12523;_28&#24180;&#2423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000sv0007b\10009\&#26032;&#20844;&#20661;\002%20&#36001;&#21209;&#12510;&#12493;&#12472;&#12513;&#12531;&#12488;\00_&#36001;&#21209;&#12510;&#12493;&#12472;&#12513;&#12531;&#12488;&#22996;&#21729;&#20250;\01%20&#22996;&#21729;&#20250;&#12289;&#25126;&#30053;&#26412;&#37096;&#20250;&#35696;\&#31532;13&#22238;&#65288;H30.x.xx&#65289;\06_&#24403;&#26085;&#36039;&#26009;\&#12394;&#12364;&#12398;&#12497;&#12540;&#12484;\&#12397;&#12383;\&#22823;&#21644;&#12288;&#37326;&#26412;&#27663;&#12424;&#12426;&#65288;&#24179;&#22343;&#35519;&#36948;&#26399;&#38291;&#12392;&#24179;&#22343;&#30330;&#34892;&#21033;&#29575;&#12398;&#12496;&#12521;&#12531;&#12473;&#65289;\(&#25552;&#20986;&#29992;)&#12304;&#22823;&#38442;&#24220;&#27096;&#12305;%20&#35519;&#36948;&#21033;&#22238;&#12426;&#20998;&#26512;&#12484;&#12540;&#12523;_29&#24180;&#24230;12&#26376;&#26411;&#12414;&#12391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18003934268131E-2"/>
          <c:y val="3.5315985130111527E-2"/>
          <c:w val="0.87560421465670513"/>
          <c:h val="0.8736067408286085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96A8C0"/>
              </a:solidFill>
              <a:ln>
                <a:solidFill>
                  <a:srgbClr val="96A8C0"/>
                </a:solidFill>
              </a:ln>
            </c:spPr>
          </c:marker>
          <c:dPt>
            <c:idx val="1"/>
            <c:marker>
              <c:symbol val="circle"/>
              <c:size val="9"/>
              <c:spPr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Pt>
            <c:idx val="7"/>
            <c:bubble3D val="0"/>
          </c:dPt>
          <c:dPt>
            <c:idx val="9"/>
            <c:marker>
              <c:spPr>
                <a:solidFill>
                  <a:srgbClr val="96A8C0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Pt>
            <c:idx val="11"/>
            <c:bubble3D val="0"/>
          </c:dPt>
          <c:dPt>
            <c:idx val="21"/>
            <c:marker>
              <c:symbol val="triangle"/>
              <c:size val="9"/>
              <c:spPr>
                <a:solidFill>
                  <a:srgbClr val="00B050"/>
                </a:solidFill>
                <a:ln>
                  <a:solidFill>
                    <a:srgbClr val="96A8C0"/>
                  </a:solidFill>
                </a:ln>
              </c:spPr>
            </c:marker>
            <c:bubble3D val="0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0.10973840941056437"/>
                  <c:y val="-4.1516200283486177E-3"/>
                </c:manualLayout>
              </c:layout>
              <c:tx>
                <c:rich>
                  <a:bodyPr/>
                  <a:lstStyle/>
                  <a:p>
                    <a:r>
                      <a:rPr lang="ja-JP" sz="600" b="1">
                        <a:solidFill>
                          <a:srgbClr val="C00000"/>
                        </a:solidFill>
                      </a:rPr>
                      <a:t>大阪府</a:t>
                    </a:r>
                    <a:endParaRPr lang="ja-JP" b="1">
                      <a:solidFill>
                        <a:srgbClr val="C00000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trendline>
            <c:spPr>
              <a:ln w="25400">
                <a:solidFill>
                  <a:srgbClr val="FF3300"/>
                </a:solidFill>
                <a:prstDash val="sysDash"/>
              </a:ln>
            </c:spPr>
            <c:trendlineType val="linear"/>
            <c:dispRSqr val="0"/>
            <c:dispEq val="0"/>
          </c:trendline>
          <c:xVal>
            <c:numRef>
              <c:f>平成28年度!$K$31:$K$52</c:f>
              <c:numCache>
                <c:formatCode>0.0"年"</c:formatCode>
                <c:ptCount val="22"/>
                <c:pt idx="0">
                  <c:v>12.272727272727273</c:v>
                </c:pt>
                <c:pt idx="1">
                  <c:v>9.6999999999999993</c:v>
                </c:pt>
                <c:pt idx="2">
                  <c:v>10.37037037037037</c:v>
                </c:pt>
                <c:pt idx="3">
                  <c:v>11.25</c:v>
                </c:pt>
                <c:pt idx="4">
                  <c:v>10.625</c:v>
                </c:pt>
                <c:pt idx="5">
                  <c:v>10.806451612903226</c:v>
                </c:pt>
                <c:pt idx="6">
                  <c:v>13.943037974683545</c:v>
                </c:pt>
                <c:pt idx="7">
                  <c:v>13.622173913043479</c:v>
                </c:pt>
                <c:pt idx="8">
                  <c:v>13.484426229508196</c:v>
                </c:pt>
                <c:pt idx="9">
                  <c:v>11.681818181818182</c:v>
                </c:pt>
                <c:pt idx="10">
                  <c:v>11.921944444444444</c:v>
                </c:pt>
                <c:pt idx="11">
                  <c:v>13.256346153846154</c:v>
                </c:pt>
                <c:pt idx="12">
                  <c:v>11.512499999999999</c:v>
                </c:pt>
                <c:pt idx="13">
                  <c:v>10.864197530864198</c:v>
                </c:pt>
                <c:pt idx="14">
                  <c:v>9.0172413793103452</c:v>
                </c:pt>
                <c:pt idx="15">
                  <c:v>11.222222222222221</c:v>
                </c:pt>
                <c:pt idx="16">
                  <c:v>12.380952380952381</c:v>
                </c:pt>
                <c:pt idx="17">
                  <c:v>10.706521739130435</c:v>
                </c:pt>
                <c:pt idx="18">
                  <c:v>10.018518518518519</c:v>
                </c:pt>
                <c:pt idx="19">
                  <c:v>10</c:v>
                </c:pt>
                <c:pt idx="20">
                  <c:v>15.75268817204301</c:v>
                </c:pt>
                <c:pt idx="21">
                  <c:v>11.627161110001996</c:v>
                </c:pt>
              </c:numCache>
            </c:numRef>
          </c:xVal>
          <c:yVal>
            <c:numRef>
              <c:f>平成28年度!$L$31:$L$52</c:f>
              <c:numCache>
                <c:formatCode>0.000%</c:formatCode>
                <c:ptCount val="22"/>
                <c:pt idx="0">
                  <c:v>1.5968181818181817E-3</c:v>
                </c:pt>
                <c:pt idx="1">
                  <c:v>1.379375E-3</c:v>
                </c:pt>
                <c:pt idx="2">
                  <c:v>1.2808148148148149E-3</c:v>
                </c:pt>
                <c:pt idx="3">
                  <c:v>1.3977333333333333E-3</c:v>
                </c:pt>
                <c:pt idx="4">
                  <c:v>1.6037999999999996E-3</c:v>
                </c:pt>
                <c:pt idx="5">
                  <c:v>1.5440645161290322E-3</c:v>
                </c:pt>
                <c:pt idx="6">
                  <c:v>2.3615696202531644E-3</c:v>
                </c:pt>
                <c:pt idx="7">
                  <c:v>2.6269855072463769E-3</c:v>
                </c:pt>
                <c:pt idx="8">
                  <c:v>1.7335655737704913E-3</c:v>
                </c:pt>
                <c:pt idx="9">
                  <c:v>1.6433939393939393E-3</c:v>
                </c:pt>
                <c:pt idx="10">
                  <c:v>2.2508888888888891E-3</c:v>
                </c:pt>
                <c:pt idx="11">
                  <c:v>2.6165384615384618E-3</c:v>
                </c:pt>
                <c:pt idx="12">
                  <c:v>1.5054999999999999E-3</c:v>
                </c:pt>
                <c:pt idx="13">
                  <c:v>1.399382716049383E-3</c:v>
                </c:pt>
                <c:pt idx="14">
                  <c:v>1.7393793103448276E-3</c:v>
                </c:pt>
                <c:pt idx="15">
                  <c:v>1.5919999999999997E-3</c:v>
                </c:pt>
                <c:pt idx="16">
                  <c:v>1.5324761904761902E-3</c:v>
                </c:pt>
                <c:pt idx="17">
                  <c:v>1.7826956521739131E-3</c:v>
                </c:pt>
                <c:pt idx="18">
                  <c:v>1.5237037037037033E-3</c:v>
                </c:pt>
                <c:pt idx="19">
                  <c:v>1.3433333333333333E-3</c:v>
                </c:pt>
                <c:pt idx="20">
                  <c:v>2.5026021505376349E-3</c:v>
                </c:pt>
                <c:pt idx="21">
                  <c:v>1.7587107207027366E-3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237312"/>
        <c:axId val="102238848"/>
      </c:scatterChart>
      <c:valAx>
        <c:axId val="102237312"/>
        <c:scaling>
          <c:orientation val="minMax"/>
          <c:max val="16"/>
          <c:min val="8"/>
        </c:scaling>
        <c:delete val="0"/>
        <c:axPos val="b"/>
        <c:majorGridlines/>
        <c:numFmt formatCode="0.0&quot;年&quot;" sourceLinked="0"/>
        <c:majorTickMark val="in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eiryo UI"/>
                <a:ea typeface="Meiryo UI"/>
                <a:cs typeface="Meiryo UI"/>
              </a:defRPr>
            </a:pPr>
            <a:endParaRPr lang="ja-JP"/>
          </a:p>
        </c:txPr>
        <c:crossAx val="102238848"/>
        <c:crosses val="autoZero"/>
        <c:crossBetween val="midCat"/>
        <c:majorUnit val="2"/>
      </c:valAx>
      <c:valAx>
        <c:axId val="102238848"/>
        <c:scaling>
          <c:orientation val="minMax"/>
          <c:max val="5.5000000000000014E-3"/>
          <c:min val="0"/>
        </c:scaling>
        <c:delete val="0"/>
        <c:axPos val="l"/>
        <c:majorGridlines/>
        <c:numFmt formatCode="0.000%" sourceLinked="1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102237312"/>
        <c:crosses val="autoZero"/>
        <c:crossBetween val="midCat"/>
        <c:majorUnit val="1.0000000000000002E-3"/>
        <c:minorUnit val="5.0000000000000012E-4"/>
      </c:valAx>
      <c:spPr>
        <a:solidFill>
          <a:srgbClr val="FFFFFF"/>
        </a:solidFill>
        <a:ln w="3175">
          <a:solidFill>
            <a:srgbClr val="5C5C5C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427689443986422"/>
          <c:y val="3.531594512658956E-2"/>
          <c:w val="0.87560421465670513"/>
          <c:h val="0.8736067408286085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96A8C0"/>
              </a:solidFill>
              <a:ln>
                <a:solidFill>
                  <a:srgbClr val="96A8C0"/>
                </a:solidFill>
              </a:ln>
            </c:spPr>
          </c:marker>
          <c:dPt>
            <c:idx val="1"/>
            <c:marker>
              <c:symbol val="circle"/>
              <c:size val="9"/>
              <c:spPr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1"/>
            <c:bubble3D val="0"/>
          </c:dPt>
          <c:dPt>
            <c:idx val="21"/>
            <c:marker>
              <c:symbol val="triangle"/>
              <c:size val="9"/>
              <c:spPr>
                <a:solidFill>
                  <a:srgbClr val="00B050"/>
                </a:solidFill>
                <a:ln>
                  <a:solidFill>
                    <a:srgbClr val="96A8C0"/>
                  </a:solidFill>
                </a:ln>
              </c:spPr>
            </c:marker>
            <c:bubble3D val="0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5.8754820816957001E-2"/>
                  <c:y val="3.1738857781092644E-2"/>
                </c:manualLayout>
              </c:layout>
              <c:tx>
                <c:rich>
                  <a:bodyPr/>
                  <a:lstStyle/>
                  <a:p>
                    <a:r>
                      <a:rPr lang="ja-JP" sz="600" b="1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大阪府</a:t>
                    </a:r>
                    <a:endParaRPr lang="ja-JP" b="1">
                      <a:solidFill>
                        <a:srgbClr val="C00000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txPr>
              <a:bodyPr/>
              <a:lstStyle/>
              <a:p>
                <a:pPr>
                  <a:defRPr sz="60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trendline>
            <c:spPr>
              <a:ln w="25400">
                <a:solidFill>
                  <a:srgbClr val="FF3300"/>
                </a:solidFill>
                <a:prstDash val="sysDash"/>
              </a:ln>
            </c:spPr>
            <c:trendlineType val="linear"/>
            <c:dispRSqr val="0"/>
            <c:dispEq val="0"/>
          </c:trendline>
          <c:xVal>
            <c:numRef>
              <c:f>平成29年度!$K$31:$K$52</c:f>
              <c:numCache>
                <c:formatCode>0.0"年"</c:formatCode>
                <c:ptCount val="22"/>
                <c:pt idx="0">
                  <c:v>11.25</c:v>
                </c:pt>
                <c:pt idx="1">
                  <c:v>9.004545454545454</c:v>
                </c:pt>
                <c:pt idx="2">
                  <c:v>9.1991489361702126</c:v>
                </c:pt>
                <c:pt idx="3">
                  <c:v>11.470588235294118</c:v>
                </c:pt>
                <c:pt idx="4">
                  <c:v>11.8</c:v>
                </c:pt>
                <c:pt idx="5">
                  <c:v>11.383392857142857</c:v>
                </c:pt>
                <c:pt idx="6">
                  <c:v>13.279166666666667</c:v>
                </c:pt>
                <c:pt idx="7">
                  <c:v>14.187954545454545</c:v>
                </c:pt>
                <c:pt idx="8">
                  <c:v>11.456250000000001</c:v>
                </c:pt>
                <c:pt idx="9">
                  <c:v>13.025</c:v>
                </c:pt>
                <c:pt idx="10">
                  <c:v>12.596153846153847</c:v>
                </c:pt>
                <c:pt idx="11">
                  <c:v>11.82</c:v>
                </c:pt>
                <c:pt idx="12">
                  <c:v>10.03125</c:v>
                </c:pt>
                <c:pt idx="13">
                  <c:v>12</c:v>
                </c:pt>
                <c:pt idx="14">
                  <c:v>8.8469827586206904</c:v>
                </c:pt>
                <c:pt idx="15">
                  <c:v>12.672815533980582</c:v>
                </c:pt>
                <c:pt idx="16">
                  <c:v>12.8125</c:v>
                </c:pt>
                <c:pt idx="17">
                  <c:v>12.384615384615385</c:v>
                </c:pt>
                <c:pt idx="18">
                  <c:v>11.631578947368421</c:v>
                </c:pt>
                <c:pt idx="19">
                  <c:v>12.272727272727273</c:v>
                </c:pt>
                <c:pt idx="20">
                  <c:v>13.871359223300971</c:v>
                </c:pt>
                <c:pt idx="21">
                  <c:v>11.521410057024365</c:v>
                </c:pt>
              </c:numCache>
            </c:numRef>
          </c:xVal>
          <c:yVal>
            <c:numRef>
              <c:f>平成29年度!$L$31:$L$52</c:f>
              <c:numCache>
                <c:formatCode>0.000%</c:formatCode>
                <c:ptCount val="22"/>
                <c:pt idx="0">
                  <c:v>2.3781818181818179E-3</c:v>
                </c:pt>
                <c:pt idx="1">
                  <c:v>1.6604545454545448E-3</c:v>
                </c:pt>
                <c:pt idx="2">
                  <c:v>1.8968085106382977E-3</c:v>
                </c:pt>
                <c:pt idx="3">
                  <c:v>2.5976470588235292E-3</c:v>
                </c:pt>
                <c:pt idx="4">
                  <c:v>3.1545000000000002E-3</c:v>
                </c:pt>
                <c:pt idx="5">
                  <c:v>2.9628571428571421E-3</c:v>
                </c:pt>
                <c:pt idx="6">
                  <c:v>3.5353333333333326E-3</c:v>
                </c:pt>
                <c:pt idx="7">
                  <c:v>4.3552272727272719E-3</c:v>
                </c:pt>
                <c:pt idx="8">
                  <c:v>2.8727678571428567E-3</c:v>
                </c:pt>
                <c:pt idx="9">
                  <c:v>3.3853333333333331E-3</c:v>
                </c:pt>
                <c:pt idx="10">
                  <c:v>4.1592307692307692E-3</c:v>
                </c:pt>
                <c:pt idx="11">
                  <c:v>3.5270731707317078E-3</c:v>
                </c:pt>
                <c:pt idx="12">
                  <c:v>2.2962499999999992E-3</c:v>
                </c:pt>
                <c:pt idx="13">
                  <c:v>2.8320000000000003E-3</c:v>
                </c:pt>
                <c:pt idx="14">
                  <c:v>2.4801724137931032E-3</c:v>
                </c:pt>
                <c:pt idx="15">
                  <c:v>3.210194174757282E-3</c:v>
                </c:pt>
                <c:pt idx="16">
                  <c:v>3.2759615384615384E-3</c:v>
                </c:pt>
                <c:pt idx="17">
                  <c:v>3.9053846153846153E-3</c:v>
                </c:pt>
                <c:pt idx="18">
                  <c:v>3.2621052631578947E-3</c:v>
                </c:pt>
                <c:pt idx="19">
                  <c:v>2.9096590909090908E-3</c:v>
                </c:pt>
                <c:pt idx="20">
                  <c:v>3.9466019417475724E-3</c:v>
                </c:pt>
                <c:pt idx="21">
                  <c:v>2.940914981855888E-3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720256"/>
        <c:axId val="102721792"/>
      </c:scatterChart>
      <c:valAx>
        <c:axId val="102720256"/>
        <c:scaling>
          <c:orientation val="minMax"/>
          <c:max val="16"/>
          <c:min val="8"/>
        </c:scaling>
        <c:delete val="0"/>
        <c:axPos val="b"/>
        <c:majorGridlines/>
        <c:numFmt formatCode="0.0&quot;年&quot;" sourceLinked="0"/>
        <c:majorTickMark val="in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02721792"/>
        <c:crosses val="autoZero"/>
        <c:crossBetween val="midCat"/>
        <c:majorUnit val="2"/>
      </c:valAx>
      <c:valAx>
        <c:axId val="102721792"/>
        <c:scaling>
          <c:orientation val="minMax"/>
          <c:max val="5.5000000000000014E-3"/>
          <c:min val="0"/>
        </c:scaling>
        <c:delete val="0"/>
        <c:axPos val="l"/>
        <c:majorGridlines/>
        <c:numFmt formatCode="0.000%" sourceLinked="1"/>
        <c:majorTickMark val="in"/>
        <c:minorTickMark val="none"/>
        <c:tickLblPos val="nextTo"/>
        <c:txPr>
          <a:bodyPr rot="0" vert="horz"/>
          <a:lstStyle/>
          <a:p>
            <a: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02720256"/>
        <c:crosses val="autoZero"/>
        <c:crossBetween val="midCat"/>
        <c:majorUnit val="1.0000000000000002E-3"/>
        <c:minorUnit val="1.0000000000000002E-3"/>
      </c:valAx>
      <c:spPr>
        <a:solidFill>
          <a:srgbClr val="FFFFFF"/>
        </a:solidFill>
        <a:ln w="3175">
          <a:solidFill>
            <a:srgbClr val="5C5C5C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>
          <a:latin typeface="Arial" panose="020B0604020202020204" pitchFamily="34" charset="0"/>
          <a:ea typeface="+mj-ea"/>
          <a:cs typeface="Arial" panose="020B0604020202020204" pitchFamily="34" charset="0"/>
        </a:defRPr>
      </a:pPr>
      <a:endParaRPr lang="ja-JP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D993-3093-4622-8B82-589AD437EC76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0476-BA8D-47EF-9CB0-0C44F72E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0476-BA8D-47EF-9CB0-0C44F72E4D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01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17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47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6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98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0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47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63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31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3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52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3482-7C60-4ECA-B78E-333E1F8534F1}" type="datetimeFigureOut">
              <a:rPr kumimoji="1" lang="ja-JP" altLang="en-US" smtClean="0"/>
              <a:t>2018/4/24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65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6"/>
          <p:cNvSpPr txBox="1">
            <a:spLocks noChangeArrowheads="1"/>
          </p:cNvSpPr>
          <p:nvPr/>
        </p:nvSpPr>
        <p:spPr bwMode="auto">
          <a:xfrm>
            <a:off x="7524328" y="99298"/>
            <a:ext cx="1379855" cy="32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資料３－３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9931" y="5955488"/>
            <a:ext cx="764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※　主要市場公募地方債発行団体の平均調達期間</a:t>
            </a:r>
            <a:r>
              <a:rPr lang="ja-JP" altLang="ja-JP" sz="1600" dirty="0" smtClean="0"/>
              <a:t>と</a:t>
            </a:r>
            <a:r>
              <a:rPr lang="ja-JP" altLang="en-US" sz="1600" dirty="0" smtClean="0"/>
              <a:t>平均発行利率</a:t>
            </a:r>
            <a:r>
              <a:rPr lang="ja-JP" altLang="ja-JP" sz="1600" dirty="0" smtClean="0"/>
              <a:t>を</a:t>
            </a:r>
            <a:r>
              <a:rPr lang="ja-JP" altLang="ja-JP" sz="1600" dirty="0"/>
              <a:t>グラフ化したもの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76470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/>
              <a:t>＜参考</a:t>
            </a:r>
            <a:r>
              <a:rPr lang="ja-JP" altLang="en-US" u="sng" dirty="0" smtClean="0"/>
              <a:t>＞</a:t>
            </a:r>
            <a:r>
              <a:rPr lang="ja-JP" altLang="ja-JP" u="sng" dirty="0" smtClean="0"/>
              <a:t>平均</a:t>
            </a:r>
            <a:r>
              <a:rPr lang="ja-JP" altLang="ja-JP" u="sng" dirty="0"/>
              <a:t>調達期間と</a:t>
            </a:r>
            <a:r>
              <a:rPr lang="ja-JP" altLang="ja-JP" u="sng" dirty="0" smtClean="0"/>
              <a:t>平均</a:t>
            </a:r>
            <a:r>
              <a:rPr lang="ja-JP" altLang="en-US" u="sng" dirty="0" smtClean="0"/>
              <a:t>発行利率</a:t>
            </a:r>
            <a:r>
              <a:rPr lang="ja-JP" altLang="ja-JP" u="sng" dirty="0" smtClean="0"/>
              <a:t>の</a:t>
            </a:r>
            <a:r>
              <a:rPr lang="ja-JP" altLang="ja-JP" u="sng" dirty="0"/>
              <a:t>バランス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1259485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平成２８年度実績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1268760"/>
            <a:ext cx="2741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dirty="0" smtClean="0"/>
              <a:t>平成</a:t>
            </a:r>
            <a:r>
              <a:rPr lang="ja-JP" altLang="en-US" sz="1400" dirty="0" smtClean="0"/>
              <a:t>２９</a:t>
            </a:r>
            <a:r>
              <a:rPr lang="ja-JP" altLang="ja-JP" sz="1400" dirty="0" smtClean="0"/>
              <a:t>年</a:t>
            </a:r>
            <a:r>
              <a:rPr lang="ja-JP" altLang="en-US" sz="1400" dirty="0" smtClean="0"/>
              <a:t>４</a:t>
            </a:r>
            <a:r>
              <a:rPr lang="ja-JP" altLang="ja-JP" sz="1400" dirty="0" smtClean="0"/>
              <a:t>月～</a:t>
            </a:r>
            <a:r>
              <a:rPr lang="ja-JP" altLang="en-US" sz="1400" dirty="0"/>
              <a:t>１２</a:t>
            </a:r>
            <a:r>
              <a:rPr lang="ja-JP" altLang="ja-JP" sz="1400" dirty="0" smtClean="0"/>
              <a:t>月</a:t>
            </a:r>
            <a:r>
              <a:rPr lang="ja-JP" altLang="ja-JP" sz="1400" dirty="0"/>
              <a:t>までの実績</a:t>
            </a:r>
            <a:endParaRPr kumimoji="1" lang="ja-JP" altLang="en-US" sz="1400" dirty="0"/>
          </a:p>
        </p:txBody>
      </p:sp>
      <p:sp>
        <p:nvSpPr>
          <p:cNvPr id="11" name="右矢印 10"/>
          <p:cNvSpPr/>
          <p:nvPr/>
        </p:nvSpPr>
        <p:spPr>
          <a:xfrm>
            <a:off x="4208137" y="3501008"/>
            <a:ext cx="363863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4389" y="567645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（平均調達期間）</a:t>
            </a:r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4367" y="162126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（平均発行利率）</a:t>
            </a:r>
            <a:endParaRPr kumimoji="1" lang="ja-JP" altLang="en-US" sz="1050" dirty="0"/>
          </a:p>
        </p:txBody>
      </p:sp>
      <p:sp>
        <p:nvSpPr>
          <p:cNvPr id="14" name="テキスト ボックス 12"/>
          <p:cNvSpPr txBox="1"/>
          <p:nvPr/>
        </p:nvSpPr>
        <p:spPr>
          <a:xfrm>
            <a:off x="7693367" y="567631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 smtClean="0"/>
              <a:t>（平均調達期間）</a:t>
            </a:r>
            <a:endParaRPr kumimoji="1" lang="ja-JP" altLang="en-US" sz="10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68904" y="1654200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（平均発行利率）</a:t>
            </a:r>
            <a:endParaRPr kumimoji="1" lang="ja-JP" altLang="en-US" sz="1050" dirty="0"/>
          </a:p>
        </p:txBody>
      </p:sp>
      <p:graphicFrame>
        <p:nvGraphicFramePr>
          <p:cNvPr id="2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968145"/>
              </p:ext>
            </p:extLst>
          </p:nvPr>
        </p:nvGraphicFramePr>
        <p:xfrm>
          <a:off x="174582" y="1781158"/>
          <a:ext cx="4187039" cy="399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498979"/>
              </p:ext>
            </p:extLst>
          </p:nvPr>
        </p:nvGraphicFramePr>
        <p:xfrm>
          <a:off x="4668904" y="1773164"/>
          <a:ext cx="4235278" cy="4042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889255" y="6236542"/>
            <a:ext cx="6131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（</a:t>
            </a:r>
            <a:r>
              <a:rPr lang="ja-JP" altLang="ja-JP" sz="1400" dirty="0">
                <a:solidFill>
                  <a:srgbClr val="FF0000"/>
                </a:solidFill>
              </a:rPr>
              <a:t>●</a:t>
            </a:r>
            <a:r>
              <a:rPr lang="ja-JP" altLang="ja-JP" sz="1400" dirty="0"/>
              <a:t>大阪府　</a:t>
            </a:r>
            <a:r>
              <a:rPr lang="ja-JP" altLang="ja-JP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◆</a:t>
            </a:r>
            <a:r>
              <a:rPr lang="ja-JP" altLang="ja-JP" sz="1400" dirty="0"/>
              <a:t>主要団体　</a:t>
            </a:r>
            <a:r>
              <a:rPr lang="ja-JP" altLang="ja-JP" sz="1400" dirty="0">
                <a:solidFill>
                  <a:srgbClr val="00B050"/>
                </a:solidFill>
              </a:rPr>
              <a:t>▲</a:t>
            </a:r>
            <a:r>
              <a:rPr lang="ja-JP" altLang="ja-JP" sz="1400" dirty="0"/>
              <a:t>主要団体平均）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342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52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65</cp:revision>
  <cp:lastPrinted>2017-12-26T04:51:32Z</cp:lastPrinted>
  <dcterms:created xsi:type="dcterms:W3CDTF">2017-01-10T01:46:09Z</dcterms:created>
  <dcterms:modified xsi:type="dcterms:W3CDTF">2018-04-24T01:17:32Z</dcterms:modified>
</cp:coreProperties>
</file>