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74" r:id="rId2"/>
    <p:sldId id="388" r:id="rId3"/>
    <p:sldId id="389" r:id="rId4"/>
    <p:sldId id="390" r:id="rId5"/>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EAEF11"/>
    <a:srgbClr val="00FFFF"/>
    <a:srgbClr val="FB8605"/>
    <a:srgbClr val="0066FF"/>
    <a:srgbClr val="00CC00"/>
    <a:srgbClr val="FFFF66"/>
    <a:srgbClr val="FFFF99"/>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6396" autoAdjust="0"/>
  </p:normalViewPr>
  <p:slideViewPr>
    <p:cSldViewPr snapToGrid="0">
      <p:cViewPr>
        <p:scale>
          <a:sx n="90" d="100"/>
          <a:sy n="90" d="100"/>
        </p:scale>
        <p:origin x="-222" y="21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734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0DF6FD59-C29F-41C8-97DE-04BEBB54002B}" type="datetimeFigureOut">
              <a:rPr lang="ja-JP" altLang="en-US"/>
              <a:pPr/>
              <a:t>2018/1/18</a:t>
            </a:fld>
            <a:endParaRPr lang="en-US" altLang="ja-JP"/>
          </a:p>
        </p:txBody>
      </p:sp>
      <p:sp>
        <p:nvSpPr>
          <p:cNvPr id="57348"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734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89403420-0162-444F-9F63-5691F90F5DDE}" type="slidenum">
              <a:rPr lang="ja-JP" altLang="en-US"/>
              <a:pPr/>
              <a:t>‹#›</a:t>
            </a:fld>
            <a:endParaRPr lang="en-US" altLang="ja-JP"/>
          </a:p>
        </p:txBody>
      </p:sp>
    </p:spTree>
    <p:extLst>
      <p:ext uri="{BB962C8B-B14F-4D97-AF65-F5344CB8AC3E}">
        <p14:creationId xmlns:p14="http://schemas.microsoft.com/office/powerpoint/2010/main" val="153193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defTabSz="882650">
              <a:defRPr sz="1200"/>
            </a:lvl1pPr>
          </a:lstStyle>
          <a:p>
            <a:endParaRPr lang="en-US" altLang="ja-JP"/>
          </a:p>
        </p:txBody>
      </p:sp>
      <p:sp>
        <p:nvSpPr>
          <p:cNvPr id="27651" name="Rectangle 3"/>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algn="r" defTabSz="882650">
              <a:defRPr sz="1200"/>
            </a:lvl1pPr>
          </a:lstStyle>
          <a:p>
            <a:endParaRPr lang="en-US" altLang="ja-JP"/>
          </a:p>
        </p:txBody>
      </p:sp>
      <p:sp>
        <p:nvSpPr>
          <p:cNvPr id="28676" name="Rectangle 4"/>
          <p:cNvSpPr>
            <a:spLocks noGrp="1" noRot="1" noChangeAspect="1" noChangeArrowheads="1" noTextEdit="1"/>
          </p:cNvSpPr>
          <p:nvPr>
            <p:ph type="sldImg" idx="2"/>
          </p:nvPr>
        </p:nvSpPr>
        <p:spPr bwMode="auto">
          <a:xfrm>
            <a:off x="711200" y="744538"/>
            <a:ext cx="538480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79450" y="4721225"/>
            <a:ext cx="54483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7654" name="Rectangle 6"/>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defTabSz="882650">
              <a:defRPr sz="1200"/>
            </a:lvl1pPr>
          </a:lstStyle>
          <a:p>
            <a:endParaRPr lang="en-US" altLang="ja-JP"/>
          </a:p>
        </p:txBody>
      </p:sp>
      <p:sp>
        <p:nvSpPr>
          <p:cNvPr id="27655" name="Rectangle 7"/>
          <p:cNvSpPr>
            <a:spLocks noGrp="1" noChangeArrowheads="1"/>
          </p:cNvSpPr>
          <p:nvPr>
            <p:ph type="sldNum" sz="quarter" idx="5"/>
          </p:nvPr>
        </p:nvSpPr>
        <p:spPr bwMode="auto">
          <a:xfrm>
            <a:off x="3856038"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algn="r" defTabSz="882650">
              <a:defRPr sz="1200"/>
            </a:lvl1pPr>
          </a:lstStyle>
          <a:p>
            <a:fld id="{32FB620B-A58B-4A04-8599-5E0DE77F85F6}" type="slidenum">
              <a:rPr lang="en-US" altLang="ja-JP"/>
              <a:pPr/>
              <a:t>‹#›</a:t>
            </a:fld>
            <a:endParaRPr lang="en-US" altLang="ja-JP"/>
          </a:p>
        </p:txBody>
      </p:sp>
    </p:spTree>
    <p:extLst>
      <p:ext uri="{BB962C8B-B14F-4D97-AF65-F5344CB8AC3E}">
        <p14:creationId xmlns:p14="http://schemas.microsoft.com/office/powerpoint/2010/main" val="188076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B620B-A58B-4A04-8599-5E0DE77F85F6}" type="slidenum">
              <a:rPr lang="en-US" altLang="ja-JP" smtClean="0"/>
              <a:pPr/>
              <a:t>2</a:t>
            </a:fld>
            <a:endParaRPr lang="en-US" altLang="ja-JP"/>
          </a:p>
        </p:txBody>
      </p:sp>
    </p:spTree>
    <p:extLst>
      <p:ext uri="{BB962C8B-B14F-4D97-AF65-F5344CB8AC3E}">
        <p14:creationId xmlns:p14="http://schemas.microsoft.com/office/powerpoint/2010/main" val="399248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B620B-A58B-4A04-8599-5E0DE77F85F6}" type="slidenum">
              <a:rPr lang="en-US" altLang="ja-JP" smtClean="0"/>
              <a:pPr/>
              <a:t>3</a:t>
            </a:fld>
            <a:endParaRPr lang="en-US" altLang="ja-JP"/>
          </a:p>
        </p:txBody>
      </p:sp>
    </p:spTree>
    <p:extLst>
      <p:ext uri="{BB962C8B-B14F-4D97-AF65-F5344CB8AC3E}">
        <p14:creationId xmlns:p14="http://schemas.microsoft.com/office/powerpoint/2010/main" val="186115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fld id="{61542F01-0121-416E-B3A4-AAAB165A6FB1}" type="datetime1">
              <a:rPr lang="ja-JP" altLang="en-US" smtClean="0"/>
              <a:pPr/>
              <a:t>2018/1/18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C20E24-DC01-4EB0-9FBC-E8989ADBD6CA}" type="slidenum">
              <a:rPr lang="en-US" altLang="ja-JP"/>
              <a:pPr>
                <a:defRPr/>
              </a:pPr>
              <a:t>‹#›</a:t>
            </a:fld>
            <a:endParaRPr lang="en-US" altLang="ja-JP"/>
          </a:p>
        </p:txBody>
      </p:sp>
    </p:spTree>
    <p:extLst>
      <p:ext uri="{BB962C8B-B14F-4D97-AF65-F5344CB8AC3E}">
        <p14:creationId xmlns:p14="http://schemas.microsoft.com/office/powerpoint/2010/main" val="395501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85280B3F-BF9A-499F-97C2-EC615CFF2F4D}" type="datetime1">
              <a:rPr lang="ja-JP" altLang="en-US" smtClean="0"/>
              <a:pPr/>
              <a:t>2018/1/18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D14638-10BA-4259-973D-892BB29E46F4}" type="slidenum">
              <a:rPr lang="en-US" altLang="ja-JP"/>
              <a:pPr>
                <a:defRPr/>
              </a:pPr>
              <a:t>‹#›</a:t>
            </a:fld>
            <a:endParaRPr lang="en-US" altLang="ja-JP"/>
          </a:p>
        </p:txBody>
      </p:sp>
    </p:spTree>
    <p:extLst>
      <p:ext uri="{BB962C8B-B14F-4D97-AF65-F5344CB8AC3E}">
        <p14:creationId xmlns:p14="http://schemas.microsoft.com/office/powerpoint/2010/main" val="89855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11261405-6E39-4A25-97F8-4583FF1D2D5E}" type="datetime1">
              <a:rPr lang="ja-JP" altLang="en-US" smtClean="0"/>
              <a:pPr/>
              <a:t>2018/1/18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A7836C7-7A2B-4E24-AF55-51B8B5F5E901}" type="slidenum">
              <a:rPr lang="en-US" altLang="ja-JP"/>
              <a:pPr>
                <a:defRPr/>
              </a:pPr>
              <a:t>‹#›</a:t>
            </a:fld>
            <a:endParaRPr lang="en-US" altLang="ja-JP"/>
          </a:p>
        </p:txBody>
      </p:sp>
    </p:spTree>
    <p:extLst>
      <p:ext uri="{BB962C8B-B14F-4D97-AF65-F5344CB8AC3E}">
        <p14:creationId xmlns:p14="http://schemas.microsoft.com/office/powerpoint/2010/main" val="37918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8380B0FA-A0F7-4983-895C-750382BD20C3}" type="datetime1">
              <a:rPr lang="ja-JP" altLang="en-US" smtClean="0"/>
              <a:pPr/>
              <a:t>2018/1/18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3A0AB7F-FD1D-4B22-A475-CA7B61D48F3B}" type="slidenum">
              <a:rPr lang="en-US" altLang="ja-JP"/>
              <a:pPr>
                <a:defRPr/>
              </a:pPr>
              <a:t>‹#›</a:t>
            </a:fld>
            <a:endParaRPr lang="en-US" altLang="ja-JP"/>
          </a:p>
        </p:txBody>
      </p:sp>
    </p:spTree>
    <p:extLst>
      <p:ext uri="{BB962C8B-B14F-4D97-AF65-F5344CB8AC3E}">
        <p14:creationId xmlns:p14="http://schemas.microsoft.com/office/powerpoint/2010/main" val="414894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fld id="{188A9335-FB69-4DDB-8947-76D670C61650}" type="datetime1">
              <a:rPr lang="ja-JP" altLang="en-US" smtClean="0"/>
              <a:pPr/>
              <a:t>2018/1/18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05F49AF-AA63-4EC0-9F87-4D7F771286AB}" type="slidenum">
              <a:rPr lang="en-US" altLang="ja-JP"/>
              <a:pPr>
                <a:defRPr/>
              </a:pPr>
              <a:t>‹#›</a:t>
            </a:fld>
            <a:endParaRPr lang="en-US" altLang="ja-JP"/>
          </a:p>
        </p:txBody>
      </p:sp>
    </p:spTree>
    <p:extLst>
      <p:ext uri="{BB962C8B-B14F-4D97-AF65-F5344CB8AC3E}">
        <p14:creationId xmlns:p14="http://schemas.microsoft.com/office/powerpoint/2010/main" val="185160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fld id="{24F220F6-5B80-4713-A16A-6DF41E96FB2D}" type="datetime1">
              <a:rPr lang="ja-JP" altLang="en-US" smtClean="0"/>
              <a:pPr/>
              <a:t>2018/1/18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5AFB217-424F-40B5-A571-9963A3E8F101}" type="slidenum">
              <a:rPr lang="en-US" altLang="ja-JP"/>
              <a:pPr>
                <a:defRPr/>
              </a:pPr>
              <a:t>‹#›</a:t>
            </a:fld>
            <a:endParaRPr lang="en-US" altLang="ja-JP"/>
          </a:p>
        </p:txBody>
      </p:sp>
    </p:spTree>
    <p:extLst>
      <p:ext uri="{BB962C8B-B14F-4D97-AF65-F5344CB8AC3E}">
        <p14:creationId xmlns:p14="http://schemas.microsoft.com/office/powerpoint/2010/main" val="92282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fld id="{52F33569-5644-465C-BE84-0FAE4FBD9CC7}" type="datetime1">
              <a:rPr lang="ja-JP" altLang="en-US" smtClean="0"/>
              <a:pPr/>
              <a:t>2018/1/18</a:t>
            </a:fld>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8DDDF47-2B06-44CD-85F3-4A0786A8F3D4}" type="slidenum">
              <a:rPr lang="en-US" altLang="ja-JP"/>
              <a:pPr>
                <a:defRPr/>
              </a:pPr>
              <a:t>‹#›</a:t>
            </a:fld>
            <a:endParaRPr lang="en-US" altLang="ja-JP"/>
          </a:p>
        </p:txBody>
      </p:sp>
    </p:spTree>
    <p:extLst>
      <p:ext uri="{BB962C8B-B14F-4D97-AF65-F5344CB8AC3E}">
        <p14:creationId xmlns:p14="http://schemas.microsoft.com/office/powerpoint/2010/main" val="388481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fld id="{58CD1263-B08D-41A1-8AED-2CE4A26FA56D}" type="datetime1">
              <a:rPr lang="ja-JP" altLang="en-US" smtClean="0"/>
              <a:pPr/>
              <a:t>2018/1/18</a:t>
            </a:fld>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1B7AE5A-1EBD-47C9-AE81-5280EF8F6BE8}" type="slidenum">
              <a:rPr lang="en-US" altLang="ja-JP"/>
              <a:pPr>
                <a:defRPr/>
              </a:pPr>
              <a:t>‹#›</a:t>
            </a:fld>
            <a:endParaRPr lang="en-US" altLang="ja-JP"/>
          </a:p>
        </p:txBody>
      </p:sp>
    </p:spTree>
    <p:extLst>
      <p:ext uri="{BB962C8B-B14F-4D97-AF65-F5344CB8AC3E}">
        <p14:creationId xmlns:p14="http://schemas.microsoft.com/office/powerpoint/2010/main" val="286190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5D06BAC-9FE9-46AE-8F62-4A78AD57968C}" type="datetime1">
              <a:rPr lang="ja-JP" altLang="en-US" smtClean="0"/>
              <a:pPr/>
              <a:t>2018/1/18</a:t>
            </a:fld>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F097F7B-CB52-4430-A467-F565A6C3586E}" type="slidenum">
              <a:rPr lang="en-US" altLang="ja-JP"/>
              <a:pPr>
                <a:defRPr/>
              </a:pPr>
              <a:t>‹#›</a:t>
            </a:fld>
            <a:endParaRPr lang="en-US" altLang="ja-JP"/>
          </a:p>
        </p:txBody>
      </p:sp>
    </p:spTree>
    <p:extLst>
      <p:ext uri="{BB962C8B-B14F-4D97-AF65-F5344CB8AC3E}">
        <p14:creationId xmlns:p14="http://schemas.microsoft.com/office/powerpoint/2010/main" val="177415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B84FA38D-8C8B-4D3A-92B3-27DB20D6CE91}" type="datetime1">
              <a:rPr lang="ja-JP" altLang="en-US" smtClean="0"/>
              <a:pPr/>
              <a:t>2018/1/18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E4B967-0B36-402B-A48C-449C5305880D}" type="slidenum">
              <a:rPr lang="en-US" altLang="ja-JP"/>
              <a:pPr>
                <a:defRPr/>
              </a:pPr>
              <a:t>‹#›</a:t>
            </a:fld>
            <a:endParaRPr lang="en-US" altLang="ja-JP"/>
          </a:p>
        </p:txBody>
      </p:sp>
    </p:spTree>
    <p:extLst>
      <p:ext uri="{BB962C8B-B14F-4D97-AF65-F5344CB8AC3E}">
        <p14:creationId xmlns:p14="http://schemas.microsoft.com/office/powerpoint/2010/main" val="118462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7D9F5538-5432-49D4-B37B-2B05044CADE9}" type="datetime1">
              <a:rPr lang="ja-JP" altLang="en-US" smtClean="0"/>
              <a:pPr/>
              <a:t>2018/1/18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47212FE-6592-4CBD-8825-4FAF1A870BF1}" type="slidenum">
              <a:rPr lang="en-US" altLang="ja-JP"/>
              <a:pPr>
                <a:defRPr/>
              </a:pPr>
              <a:t>‹#›</a:t>
            </a:fld>
            <a:endParaRPr lang="en-US" altLang="ja-JP"/>
          </a:p>
        </p:txBody>
      </p:sp>
    </p:spTree>
    <p:extLst>
      <p:ext uri="{BB962C8B-B14F-4D97-AF65-F5344CB8AC3E}">
        <p14:creationId xmlns:p14="http://schemas.microsoft.com/office/powerpoint/2010/main" val="205820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fld id="{59C05C2C-F2C1-4193-9CD4-3967EC0B901D}" type="datetime1">
              <a:rPr lang="ja-JP" altLang="en-US" smtClean="0"/>
              <a:pPr/>
              <a:t>2018/1/18</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pPr>
              <a:defRPr/>
            </a:pPr>
            <a:fld id="{2FB27819-EE6E-4A91-9B04-7197AD2073D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12002" y="558000"/>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16" name="テキスト ボックス 15"/>
          <p:cNvSpPr txBox="1"/>
          <p:nvPr/>
        </p:nvSpPr>
        <p:spPr>
          <a:xfrm>
            <a:off x="4696347" y="6532210"/>
            <a:ext cx="878774" cy="369332"/>
          </a:xfrm>
          <a:prstGeom prst="rect">
            <a:avLst/>
          </a:prstGeom>
          <a:noFill/>
        </p:spPr>
        <p:txBody>
          <a:bodyPr wrap="square" rtlCol="0">
            <a:spAutoFit/>
          </a:bodyPr>
          <a:lstStyle/>
          <a:p>
            <a:r>
              <a:rPr lang="ja-JP" altLang="en-US" dirty="0" smtClean="0"/>
              <a:t>－１－</a:t>
            </a:r>
            <a:endParaRPr kumimoji="1" lang="ja-JP" altLang="en-US" dirty="0"/>
          </a:p>
        </p:txBody>
      </p:sp>
      <p:sp>
        <p:nvSpPr>
          <p:cNvPr id="6" name="テキスト ボックス 16"/>
          <p:cNvSpPr txBox="1">
            <a:spLocks noChangeArrowheads="1"/>
          </p:cNvSpPr>
          <p:nvPr/>
        </p:nvSpPr>
        <p:spPr bwMode="auto">
          <a:xfrm>
            <a:off x="8534400"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１</a:t>
            </a:r>
            <a:endParaRPr lang="ja-JP" sz="1200" dirty="0">
              <a:effectLst/>
              <a:latin typeface="ＭＳ ゴシック"/>
              <a:cs typeface="Times New Roman"/>
            </a:endParaRPr>
          </a:p>
        </p:txBody>
      </p:sp>
      <p:sp>
        <p:nvSpPr>
          <p:cNvPr id="2" name="正方形/長方形 1"/>
          <p:cNvSpPr/>
          <p:nvPr/>
        </p:nvSpPr>
        <p:spPr>
          <a:xfrm>
            <a:off x="112002" y="929293"/>
            <a:ext cx="9705529" cy="4770537"/>
          </a:xfrm>
          <a:prstGeom prst="rect">
            <a:avLst/>
          </a:prstGeom>
          <a:ln>
            <a:solidFill>
              <a:schemeClr val="accent4"/>
            </a:solidFill>
          </a:ln>
        </p:spPr>
        <p:txBody>
          <a:bodyPr wrap="square">
            <a:spAutoFit/>
          </a:bodyPr>
          <a:lstStyle/>
          <a:p>
            <a:r>
              <a:rPr lang="ja-JP" altLang="ja-JP" sz="1600" dirty="0" smtClean="0"/>
              <a:t>＜</a:t>
            </a:r>
            <a:r>
              <a:rPr lang="ja-JP" altLang="ja-JP" sz="1600" dirty="0"/>
              <a:t>これまでの</a:t>
            </a:r>
            <a:r>
              <a:rPr lang="ja-JP" altLang="ja-JP" sz="1600" dirty="0" smtClean="0"/>
              <a:t>経過</a:t>
            </a:r>
            <a:r>
              <a:rPr lang="ja-JP" altLang="en-US" sz="1600" dirty="0" smtClean="0"/>
              <a:t>＞</a:t>
            </a:r>
            <a:endParaRPr lang="en-US" altLang="ja-JP" sz="1600" dirty="0" smtClean="0"/>
          </a:p>
          <a:p>
            <a:r>
              <a:rPr lang="ja-JP" altLang="en-US" sz="1600" dirty="0"/>
              <a:t>　</a:t>
            </a:r>
            <a:r>
              <a:rPr lang="ja-JP" altLang="en-US" sz="1600" dirty="0" smtClean="0"/>
              <a:t>・　７月</a:t>
            </a:r>
            <a:r>
              <a:rPr lang="ja-JP" altLang="en-US" sz="1600" dirty="0"/>
              <a:t>３１</a:t>
            </a:r>
            <a:r>
              <a:rPr lang="ja-JP" altLang="en-US" sz="1600" dirty="0" smtClean="0"/>
              <a:t>日　　　　　　　　　第１２回　大阪府財務マネジメント委員会開催</a:t>
            </a:r>
            <a:endParaRPr lang="en-US" altLang="ja-JP" sz="1600" dirty="0" smtClean="0"/>
          </a:p>
          <a:p>
            <a:r>
              <a:rPr lang="ja-JP" altLang="en-US" sz="1600" dirty="0"/>
              <a:t>　・　</a:t>
            </a:r>
            <a:r>
              <a:rPr lang="ja-JP" altLang="en-US" sz="1600" dirty="0" smtClean="0"/>
              <a:t>９月２８日</a:t>
            </a:r>
            <a:r>
              <a:rPr lang="ja-JP" altLang="en-US" sz="1600" dirty="0"/>
              <a:t>　　　　　　　　　フレックス枠を活用した超長期債を発行</a:t>
            </a:r>
            <a:endParaRPr lang="en-US" altLang="ja-JP" sz="1600" dirty="0"/>
          </a:p>
          <a:p>
            <a:r>
              <a:rPr lang="ja-JP" altLang="en-US" sz="1600" dirty="0"/>
              <a:t>　　　　　　　　　　　　　　　　　　</a:t>
            </a:r>
            <a:r>
              <a:rPr lang="ja-JP" altLang="en-US" sz="1600" dirty="0" smtClean="0"/>
              <a:t>⇒３０年</a:t>
            </a:r>
            <a:r>
              <a:rPr lang="ja-JP" altLang="en-US" sz="1600" dirty="0"/>
              <a:t>定時償還債　３００</a:t>
            </a:r>
            <a:r>
              <a:rPr lang="ja-JP" altLang="en-US" sz="1600" dirty="0" smtClean="0"/>
              <a:t>億円</a:t>
            </a:r>
            <a:r>
              <a:rPr lang="ja-JP" altLang="en-US" sz="1600" dirty="0"/>
              <a:t>（</a:t>
            </a:r>
            <a:r>
              <a:rPr lang="en-US" altLang="ja-JP" sz="1600" dirty="0" smtClean="0"/>
              <a:t>0.629</a:t>
            </a:r>
            <a:r>
              <a:rPr lang="ja-JP" altLang="en-US" sz="1600" dirty="0" smtClean="0"/>
              <a:t>％）</a:t>
            </a:r>
            <a:endParaRPr lang="en-US" altLang="ja-JP" sz="1600" dirty="0"/>
          </a:p>
          <a:p>
            <a:r>
              <a:rPr lang="ja-JP" altLang="en-US" sz="1600" dirty="0"/>
              <a:t>　　　　　　　　　　　　　　　　　　　 ２０年満期一括債　</a:t>
            </a:r>
            <a:r>
              <a:rPr lang="ja-JP" altLang="en-US" sz="1600" dirty="0" smtClean="0"/>
              <a:t>３００億円</a:t>
            </a:r>
            <a:r>
              <a:rPr lang="ja-JP" altLang="en-US" sz="1600" dirty="0"/>
              <a:t>（</a:t>
            </a:r>
            <a:r>
              <a:rPr lang="en-US" altLang="ja-JP" sz="1600" dirty="0" smtClean="0"/>
              <a:t>0.578</a:t>
            </a:r>
            <a:r>
              <a:rPr lang="ja-JP" altLang="en-US" sz="1600" dirty="0" smtClean="0"/>
              <a:t>％）</a:t>
            </a:r>
            <a:endParaRPr lang="en-US" altLang="ja-JP" sz="1600" dirty="0" smtClean="0"/>
          </a:p>
          <a:p>
            <a:r>
              <a:rPr lang="ja-JP" altLang="en-US" sz="1600" dirty="0"/>
              <a:t>　</a:t>
            </a:r>
            <a:r>
              <a:rPr lang="ja-JP" altLang="en-US" sz="1600" dirty="0" smtClean="0"/>
              <a:t>・１０月２２日　　　　　　　　　衆議院議員総選挙で与党が３分の２を超える３１３議席を獲得</a:t>
            </a:r>
            <a:endParaRPr lang="en-US" altLang="ja-JP" sz="1600" dirty="0" smtClean="0"/>
          </a:p>
          <a:p>
            <a:r>
              <a:rPr lang="ja-JP" altLang="en-US" sz="1600" dirty="0"/>
              <a:t>　</a:t>
            </a:r>
            <a:r>
              <a:rPr lang="ja-JP" altLang="en-US" sz="1600" dirty="0" smtClean="0"/>
              <a:t>・１０月２６日　　　　　　　　　欧州中央銀行　政策理事会で量的緩和政策の縮小を決定</a:t>
            </a:r>
            <a:endParaRPr lang="en-US" altLang="ja-JP" sz="1600" dirty="0" smtClean="0"/>
          </a:p>
          <a:p>
            <a:r>
              <a:rPr lang="ja-JP" altLang="en-US" sz="1600" dirty="0"/>
              <a:t>　</a:t>
            </a:r>
            <a:r>
              <a:rPr lang="ja-JP" altLang="en-US" sz="1600" dirty="0" smtClean="0"/>
              <a:t>・</a:t>
            </a:r>
            <a:r>
              <a:rPr lang="ja-JP" altLang="en-US" sz="1600" dirty="0"/>
              <a:t>１１</a:t>
            </a:r>
            <a:r>
              <a:rPr lang="ja-JP" altLang="en-US" sz="1600" dirty="0" smtClean="0"/>
              <a:t>月　２日　　　　　　　　　米国　トランプ大統領が連邦準備制度理事会の次期議長にパウエル氏を指名</a:t>
            </a:r>
            <a:endParaRPr lang="en-US" altLang="ja-JP" sz="1600" dirty="0" smtClean="0"/>
          </a:p>
          <a:p>
            <a:r>
              <a:rPr lang="ja-JP" altLang="en-US" sz="1600" dirty="0"/>
              <a:t>　</a:t>
            </a:r>
            <a:r>
              <a:rPr lang="ja-JP" altLang="en-US" sz="1600" dirty="0" smtClean="0"/>
              <a:t>・</a:t>
            </a:r>
            <a:r>
              <a:rPr lang="ja-JP" altLang="en-US" sz="1600" dirty="0"/>
              <a:t>１２</a:t>
            </a:r>
            <a:r>
              <a:rPr lang="ja-JP" altLang="en-US" sz="1600" dirty="0" smtClean="0"/>
              <a:t>月１３日　　　　　　　　　米国　連邦準備制度理事会　連邦公開市場委員会で利上げ決定</a:t>
            </a:r>
            <a:endParaRPr lang="en-US" altLang="ja-JP" sz="1600" dirty="0" smtClean="0"/>
          </a:p>
          <a:p>
            <a:r>
              <a:rPr lang="ja-JP" altLang="en-US" sz="1600" dirty="0"/>
              <a:t>　</a:t>
            </a:r>
            <a:r>
              <a:rPr lang="ja-JP" altLang="en-US" sz="1600" dirty="0" smtClean="0"/>
              <a:t>　　　　　　　　　　　　　　　　　⇒変更前　</a:t>
            </a:r>
            <a:r>
              <a:rPr lang="en-US" altLang="ja-JP" sz="1600" dirty="0" smtClean="0"/>
              <a:t>1.00</a:t>
            </a:r>
            <a:r>
              <a:rPr lang="ja-JP" altLang="en-US" sz="1600" dirty="0" smtClean="0"/>
              <a:t>％～</a:t>
            </a:r>
            <a:r>
              <a:rPr lang="en-US" altLang="ja-JP" sz="1600" dirty="0" smtClean="0"/>
              <a:t>1.25</a:t>
            </a:r>
            <a:r>
              <a:rPr lang="ja-JP" altLang="en-US" sz="1600" dirty="0" smtClean="0"/>
              <a:t>％</a:t>
            </a:r>
            <a:endParaRPr lang="en-US" altLang="ja-JP" sz="1600" dirty="0"/>
          </a:p>
          <a:p>
            <a:r>
              <a:rPr lang="ja-JP" altLang="en-US" sz="1600" dirty="0"/>
              <a:t>　</a:t>
            </a:r>
            <a:r>
              <a:rPr lang="ja-JP" altLang="en-US" sz="1600" dirty="0" smtClean="0"/>
              <a:t>　　　　　　　　　　　　　　　　　</a:t>
            </a:r>
            <a:r>
              <a:rPr lang="ja-JP" altLang="en-US" sz="1000" dirty="0" smtClean="0"/>
              <a:t>      </a:t>
            </a:r>
            <a:r>
              <a:rPr lang="ja-JP" altLang="en-US" sz="1600" u="sng" dirty="0" smtClean="0"/>
              <a:t>変更後　</a:t>
            </a:r>
            <a:r>
              <a:rPr lang="en-US" altLang="ja-JP" sz="1600" u="sng" dirty="0" smtClean="0"/>
              <a:t>1.25</a:t>
            </a:r>
            <a:r>
              <a:rPr lang="ja-JP" altLang="en-US" sz="1600" u="sng" dirty="0" smtClean="0"/>
              <a:t>％～</a:t>
            </a:r>
            <a:r>
              <a:rPr lang="en-US" altLang="ja-JP" sz="1600" u="sng" dirty="0" smtClean="0"/>
              <a:t>1.50</a:t>
            </a:r>
            <a:r>
              <a:rPr lang="ja-JP" altLang="en-US" sz="1600" u="sng" dirty="0" smtClean="0"/>
              <a:t>％</a:t>
            </a:r>
            <a:endParaRPr lang="en-US" altLang="ja-JP" sz="1600" u="sng" dirty="0" smtClean="0"/>
          </a:p>
          <a:p>
            <a:r>
              <a:rPr lang="ja-JP" altLang="en-US" sz="1600" dirty="0"/>
              <a:t>　</a:t>
            </a:r>
            <a:r>
              <a:rPr lang="ja-JP" altLang="en-US" sz="1600" dirty="0" smtClean="0"/>
              <a:t>・　１月</a:t>
            </a:r>
            <a:r>
              <a:rPr lang="ja-JP" altLang="en-US" sz="1600" dirty="0"/>
              <a:t>３０</a:t>
            </a:r>
            <a:r>
              <a:rPr lang="ja-JP" altLang="en-US" sz="1600" dirty="0" smtClean="0"/>
              <a:t>日～</a:t>
            </a:r>
            <a:r>
              <a:rPr lang="ja-JP" altLang="en-US" sz="1600" dirty="0"/>
              <a:t>３１</a:t>
            </a:r>
            <a:r>
              <a:rPr lang="ja-JP" altLang="en-US" sz="1600" dirty="0" smtClean="0"/>
              <a:t>日　　　　銀行等引受債を発行</a:t>
            </a:r>
            <a:endParaRPr lang="en-US" altLang="ja-JP" sz="1600" dirty="0" smtClean="0"/>
          </a:p>
          <a:p>
            <a:r>
              <a:rPr lang="ja-JP" altLang="en-US" sz="1600" dirty="0"/>
              <a:t>　</a:t>
            </a:r>
            <a:r>
              <a:rPr lang="ja-JP" altLang="en-US" sz="1600" dirty="0" smtClean="0"/>
              <a:t>　　　　　　　　　　　　　　　　　⇒　５年証券　１００億円（</a:t>
            </a:r>
            <a:r>
              <a:rPr lang="en-US" altLang="ja-JP" sz="1600" dirty="0" smtClean="0"/>
              <a:t>0.001</a:t>
            </a:r>
            <a:r>
              <a:rPr lang="ja-JP" altLang="en-US" sz="1600" dirty="0" smtClean="0"/>
              <a:t>％）</a:t>
            </a:r>
            <a:endParaRPr lang="en-US" altLang="ja-JP" sz="1600" dirty="0" smtClean="0"/>
          </a:p>
          <a:p>
            <a:r>
              <a:rPr lang="ja-JP" altLang="en-US" sz="1600" dirty="0"/>
              <a:t>　</a:t>
            </a:r>
            <a:r>
              <a:rPr lang="ja-JP" altLang="en-US" sz="1600" dirty="0" smtClean="0"/>
              <a:t>　　　　　　　　　　　　　　　　　　</a:t>
            </a:r>
            <a:r>
              <a:rPr lang="ja-JP" altLang="en-US" sz="1000" dirty="0"/>
              <a:t> </a:t>
            </a:r>
            <a:r>
              <a:rPr lang="ja-JP" altLang="en-US" sz="1000" dirty="0" smtClean="0"/>
              <a:t> </a:t>
            </a:r>
            <a:r>
              <a:rPr lang="ja-JP" altLang="en-US" sz="1600" dirty="0" smtClean="0"/>
              <a:t>１０年証書　２００億円（</a:t>
            </a:r>
            <a:r>
              <a:rPr lang="en-US" altLang="ja-JP" sz="1600" dirty="0" smtClean="0"/>
              <a:t>0.200</a:t>
            </a:r>
            <a:r>
              <a:rPr lang="ja-JP" altLang="en-US" sz="1600" dirty="0" smtClean="0"/>
              <a:t>％～</a:t>
            </a:r>
            <a:r>
              <a:rPr lang="en-US" altLang="ja-JP" sz="1600" dirty="0" smtClean="0"/>
              <a:t>0.220</a:t>
            </a:r>
            <a:r>
              <a:rPr lang="ja-JP" altLang="en-US" sz="1600" dirty="0" smtClean="0"/>
              <a:t>％）</a:t>
            </a:r>
            <a:endParaRPr lang="en-US" altLang="ja-JP" sz="1600" dirty="0" smtClean="0"/>
          </a:p>
          <a:p>
            <a:r>
              <a:rPr lang="ja-JP" altLang="en-US" sz="1600" dirty="0"/>
              <a:t>　・　２月　３日　　　　　　</a:t>
            </a:r>
            <a:r>
              <a:rPr lang="ja-JP" altLang="en-US" sz="1600" dirty="0" smtClean="0"/>
              <a:t>　　　米国</a:t>
            </a:r>
            <a:r>
              <a:rPr lang="ja-JP" altLang="en-US" sz="1600" dirty="0"/>
              <a:t>　連邦準備制度理事会　イエレン議長の任期満了　　　</a:t>
            </a:r>
            <a:endParaRPr lang="en-US" altLang="ja-JP" sz="1600" dirty="0"/>
          </a:p>
          <a:p>
            <a:endParaRPr lang="en-US" altLang="ja-JP" sz="1600" dirty="0" smtClean="0"/>
          </a:p>
          <a:p>
            <a:r>
              <a:rPr lang="ja-JP" altLang="en-US" sz="1600" dirty="0" smtClean="0"/>
              <a:t>　</a:t>
            </a:r>
            <a:endParaRPr lang="en-US" altLang="ja-JP" sz="1600" dirty="0" smtClean="0"/>
          </a:p>
          <a:p>
            <a:r>
              <a:rPr lang="ja-JP" altLang="en-US" sz="1600" dirty="0" smtClean="0"/>
              <a:t>（</a:t>
            </a:r>
            <a:r>
              <a:rPr lang="ja-JP" altLang="en-US" sz="1600" dirty="0"/>
              <a:t>今後</a:t>
            </a:r>
            <a:r>
              <a:rPr lang="ja-JP" altLang="en-US" sz="1600" dirty="0" smtClean="0"/>
              <a:t>の主な予定）</a:t>
            </a:r>
            <a:endParaRPr lang="en-US" altLang="ja-JP" sz="1600" dirty="0" smtClean="0"/>
          </a:p>
          <a:p>
            <a:r>
              <a:rPr lang="ja-JP" altLang="en-US" sz="1600" dirty="0"/>
              <a:t>　</a:t>
            </a:r>
            <a:r>
              <a:rPr lang="ja-JP" altLang="en-US" sz="1600" dirty="0" smtClean="0"/>
              <a:t>・　４月　８日　　　　　　　　　日本銀行　黒田総裁の任期満了</a:t>
            </a:r>
            <a:endParaRPr lang="en-US" altLang="ja-JP" sz="1600" dirty="0" smtClean="0"/>
          </a:p>
        </p:txBody>
      </p:sp>
      <p:sp>
        <p:nvSpPr>
          <p:cNvPr id="7" name="テキスト ボックス 6"/>
          <p:cNvSpPr txBox="1"/>
          <p:nvPr/>
        </p:nvSpPr>
        <p:spPr>
          <a:xfrm>
            <a:off x="6937829" y="5735012"/>
            <a:ext cx="2879702" cy="307777"/>
          </a:xfrm>
          <a:prstGeom prst="rect">
            <a:avLst/>
          </a:prstGeom>
          <a:noFill/>
        </p:spPr>
        <p:txBody>
          <a:bodyPr wrap="square" rtlCol="0">
            <a:spAutoFit/>
          </a:bodyPr>
          <a:lstStyle/>
          <a:p>
            <a:r>
              <a:rPr kumimoji="1" lang="ja-JP" altLang="en-US" sz="1400" dirty="0" smtClean="0"/>
              <a:t>（　）は応募者利回り又は提案金利</a:t>
            </a:r>
            <a:endParaRPr kumimoji="1" lang="ja-JP" altLang="en-US" sz="1400" dirty="0"/>
          </a:p>
        </p:txBody>
      </p:sp>
    </p:spTree>
    <p:extLst>
      <p:ext uri="{BB962C8B-B14F-4D97-AF65-F5344CB8AC3E}">
        <p14:creationId xmlns:p14="http://schemas.microsoft.com/office/powerpoint/2010/main" val="3885447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003" y="1046141"/>
            <a:ext cx="9705528" cy="544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フローチャート : 代替処理 19"/>
          <p:cNvSpPr/>
          <p:nvPr/>
        </p:nvSpPr>
        <p:spPr bwMode="auto">
          <a:xfrm>
            <a:off x="112002" y="558000"/>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endParaRPr lang="ja-JP" altLang="en-US" sz="1200" b="1" dirty="0" smtClean="0">
              <a:solidFill>
                <a:schemeClr val="bg1"/>
              </a:solidFill>
              <a:latin typeface="Arial" pitchFamily="34" charset="0"/>
              <a:ea typeface="ＭＳ Ｐゴシック" pitchFamily="50" charset="-128"/>
            </a:endParaRPr>
          </a:p>
        </p:txBody>
      </p:sp>
      <p:sp>
        <p:nvSpPr>
          <p:cNvPr id="6" name="テキスト ボックス 16"/>
          <p:cNvSpPr txBox="1">
            <a:spLocks noChangeArrowheads="1"/>
          </p:cNvSpPr>
          <p:nvPr/>
        </p:nvSpPr>
        <p:spPr bwMode="auto">
          <a:xfrm>
            <a:off x="8534400"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１</a:t>
            </a:r>
            <a:endParaRPr lang="ja-JP" sz="1200" dirty="0">
              <a:effectLst/>
              <a:latin typeface="ＭＳ ゴシック"/>
              <a:cs typeface="Times New Roman"/>
            </a:endParaRPr>
          </a:p>
        </p:txBody>
      </p:sp>
      <p:sp>
        <p:nvSpPr>
          <p:cNvPr id="16" name="テキスト ボックス 15"/>
          <p:cNvSpPr txBox="1"/>
          <p:nvPr/>
        </p:nvSpPr>
        <p:spPr>
          <a:xfrm>
            <a:off x="4696347" y="6488668"/>
            <a:ext cx="878774" cy="369332"/>
          </a:xfrm>
          <a:prstGeom prst="rect">
            <a:avLst/>
          </a:prstGeom>
          <a:noFill/>
        </p:spPr>
        <p:txBody>
          <a:bodyPr wrap="square" rtlCol="0">
            <a:spAutoFit/>
          </a:bodyPr>
          <a:lstStyle/>
          <a:p>
            <a:r>
              <a:rPr lang="ja-JP" altLang="en-US" dirty="0" smtClean="0"/>
              <a:t>－２－</a:t>
            </a:r>
            <a:endParaRPr kumimoji="1" lang="ja-JP" altLang="en-US" dirty="0"/>
          </a:p>
        </p:txBody>
      </p:sp>
      <p:sp>
        <p:nvSpPr>
          <p:cNvPr id="17" name="テキスト ボックス 16"/>
          <p:cNvSpPr txBox="1"/>
          <p:nvPr/>
        </p:nvSpPr>
        <p:spPr>
          <a:xfrm flipH="1">
            <a:off x="1774983" y="2058463"/>
            <a:ext cx="1717897" cy="769441"/>
          </a:xfrm>
          <a:prstGeom prst="rect">
            <a:avLst/>
          </a:prstGeom>
          <a:solidFill>
            <a:schemeClr val="bg1"/>
          </a:solidFill>
          <a:ln>
            <a:solidFill>
              <a:schemeClr val="tx1"/>
            </a:solidFill>
          </a:ln>
        </p:spPr>
        <p:txBody>
          <a:bodyPr wrap="square" rtlCol="0">
            <a:spAutoFit/>
          </a:bodyPr>
          <a:lstStyle/>
          <a:p>
            <a:pPr algn="ctr"/>
            <a:r>
              <a:rPr lang="en-US" altLang="ja-JP" sz="1100" dirty="0" smtClean="0">
                <a:latin typeface="+mn-ea"/>
                <a:ea typeface="+mn-ea"/>
              </a:rPr>
              <a:t>1</a:t>
            </a:r>
            <a:r>
              <a:rPr lang="ja-JP" altLang="en-US" sz="1100" dirty="0" smtClean="0">
                <a:latin typeface="+mn-ea"/>
                <a:ea typeface="+mn-ea"/>
              </a:rPr>
              <a:t>月</a:t>
            </a:r>
            <a:r>
              <a:rPr lang="en-US" altLang="ja-JP" sz="1100" dirty="0" smtClean="0">
                <a:latin typeface="+mn-ea"/>
                <a:ea typeface="+mn-ea"/>
              </a:rPr>
              <a:t>29</a:t>
            </a:r>
            <a:r>
              <a:rPr lang="ja-JP" altLang="en-US" sz="1100" dirty="0" smtClean="0">
                <a:latin typeface="+mn-ea"/>
                <a:ea typeface="+mn-ea"/>
              </a:rPr>
              <a:t>日</a:t>
            </a:r>
            <a:endParaRPr lang="en-US" altLang="ja-JP" sz="1100" dirty="0" smtClean="0">
              <a:latin typeface="+mn-ea"/>
              <a:ea typeface="+mn-ea"/>
            </a:endParaRPr>
          </a:p>
          <a:p>
            <a:pPr algn="ctr"/>
            <a:r>
              <a:rPr lang="ja-JP" altLang="en-US" sz="1100" dirty="0">
                <a:latin typeface="+mn-ea"/>
                <a:ea typeface="+mn-ea"/>
              </a:rPr>
              <a:t>日本銀行</a:t>
            </a:r>
            <a:endParaRPr lang="en-US" altLang="ja-JP" sz="1100" dirty="0" smtClean="0">
              <a:latin typeface="+mn-ea"/>
              <a:ea typeface="+mn-ea"/>
            </a:endParaRPr>
          </a:p>
          <a:p>
            <a:pPr algn="ctr"/>
            <a:r>
              <a:rPr kumimoji="1" lang="ja-JP" altLang="en-US" sz="1100" dirty="0" smtClean="0">
                <a:latin typeface="+mn-ea"/>
                <a:ea typeface="+mn-ea"/>
              </a:rPr>
              <a:t>「マイナス金利付き量的・</a:t>
            </a:r>
            <a:endParaRPr kumimoji="1" lang="en-US" altLang="ja-JP" sz="1100" dirty="0" smtClean="0">
              <a:latin typeface="+mn-ea"/>
              <a:ea typeface="+mn-ea"/>
            </a:endParaRPr>
          </a:p>
          <a:p>
            <a:pPr algn="ctr"/>
            <a:r>
              <a:rPr kumimoji="1" lang="ja-JP" altLang="en-US" sz="1100" dirty="0" smtClean="0">
                <a:latin typeface="+mn-ea"/>
                <a:ea typeface="+mn-ea"/>
              </a:rPr>
              <a:t>質的金融緩和</a:t>
            </a:r>
            <a:r>
              <a:rPr lang="ja-JP" altLang="en-US" sz="1100" dirty="0" smtClean="0">
                <a:latin typeface="+mn-ea"/>
                <a:ea typeface="+mn-ea"/>
              </a:rPr>
              <a:t>」</a:t>
            </a:r>
            <a:r>
              <a:rPr kumimoji="1" lang="ja-JP" altLang="en-US" sz="1100" dirty="0" smtClean="0">
                <a:latin typeface="+mn-ea"/>
                <a:ea typeface="+mn-ea"/>
              </a:rPr>
              <a:t>導入決定</a:t>
            </a:r>
            <a:endParaRPr kumimoji="1" lang="ja-JP" altLang="en-US" sz="1100" dirty="0">
              <a:latin typeface="+mn-ea"/>
              <a:ea typeface="+mn-ea"/>
            </a:endParaRPr>
          </a:p>
        </p:txBody>
      </p:sp>
      <p:sp>
        <p:nvSpPr>
          <p:cNvPr id="18" name="テキスト ボックス 17"/>
          <p:cNvSpPr txBox="1"/>
          <p:nvPr/>
        </p:nvSpPr>
        <p:spPr>
          <a:xfrm flipH="1">
            <a:off x="3123085" y="3254691"/>
            <a:ext cx="1841679" cy="769441"/>
          </a:xfrm>
          <a:prstGeom prst="rect">
            <a:avLst/>
          </a:prstGeom>
          <a:solidFill>
            <a:schemeClr val="bg1"/>
          </a:solidFill>
          <a:ln>
            <a:solidFill>
              <a:schemeClr val="tx1"/>
            </a:solidFill>
          </a:ln>
        </p:spPr>
        <p:txBody>
          <a:bodyPr wrap="square" rtlCol="0">
            <a:spAutoFit/>
          </a:bodyPr>
          <a:lstStyle/>
          <a:p>
            <a:pPr algn="ctr"/>
            <a:r>
              <a:rPr lang="en-US" altLang="ja-JP" sz="1100" dirty="0" smtClean="0">
                <a:latin typeface="+mn-ea"/>
                <a:ea typeface="+mn-ea"/>
              </a:rPr>
              <a:t>9</a:t>
            </a:r>
            <a:r>
              <a:rPr lang="ja-JP" altLang="en-US" sz="1100" dirty="0" smtClean="0">
                <a:latin typeface="+mn-ea"/>
                <a:ea typeface="+mn-ea"/>
              </a:rPr>
              <a:t>月</a:t>
            </a:r>
            <a:r>
              <a:rPr lang="en-US" altLang="ja-JP" sz="1100" dirty="0" smtClean="0">
                <a:latin typeface="+mn-ea"/>
                <a:ea typeface="+mn-ea"/>
              </a:rPr>
              <a:t>21</a:t>
            </a:r>
            <a:r>
              <a:rPr lang="ja-JP" altLang="en-US" sz="1100" dirty="0" smtClean="0">
                <a:latin typeface="+mn-ea"/>
                <a:ea typeface="+mn-ea"/>
              </a:rPr>
              <a:t>日</a:t>
            </a:r>
            <a:endParaRPr lang="en-US" altLang="ja-JP" sz="1100" dirty="0" smtClean="0">
              <a:latin typeface="+mn-ea"/>
              <a:ea typeface="+mn-ea"/>
            </a:endParaRPr>
          </a:p>
          <a:p>
            <a:pPr algn="ctr"/>
            <a:r>
              <a:rPr lang="ja-JP" altLang="en-US" sz="1100" dirty="0" smtClean="0">
                <a:latin typeface="+mn-ea"/>
                <a:ea typeface="+mn-ea"/>
              </a:rPr>
              <a:t>日本銀行</a:t>
            </a:r>
            <a:endParaRPr lang="en-US" altLang="ja-JP" sz="1100" dirty="0" smtClean="0">
              <a:latin typeface="+mn-ea"/>
              <a:ea typeface="+mn-ea"/>
            </a:endParaRPr>
          </a:p>
          <a:p>
            <a:pPr algn="ctr"/>
            <a:r>
              <a:rPr lang="ja-JP" altLang="en-US" sz="1100" dirty="0" smtClean="0">
                <a:latin typeface="+mn-ea"/>
                <a:ea typeface="+mn-ea"/>
              </a:rPr>
              <a:t>「</a:t>
            </a:r>
            <a:r>
              <a:rPr lang="ja-JP" altLang="en-US" sz="1100" dirty="0">
                <a:latin typeface="+mn-ea"/>
                <a:ea typeface="+mn-ea"/>
              </a:rPr>
              <a:t>長短金利操作付き量的</a:t>
            </a:r>
            <a:r>
              <a:rPr lang="ja-JP" altLang="en-US" sz="1100" dirty="0" smtClean="0">
                <a:latin typeface="+mn-ea"/>
                <a:ea typeface="+mn-ea"/>
              </a:rPr>
              <a:t>・</a:t>
            </a:r>
            <a:endParaRPr lang="en-US" altLang="ja-JP" sz="1100" dirty="0" smtClean="0">
              <a:latin typeface="+mn-ea"/>
              <a:ea typeface="+mn-ea"/>
            </a:endParaRPr>
          </a:p>
          <a:p>
            <a:pPr algn="ctr"/>
            <a:r>
              <a:rPr lang="ja-JP" altLang="en-US" sz="1100" dirty="0" smtClean="0">
                <a:latin typeface="+mn-ea"/>
                <a:ea typeface="+mn-ea"/>
              </a:rPr>
              <a:t>質的</a:t>
            </a:r>
            <a:r>
              <a:rPr lang="ja-JP" altLang="en-US" sz="1100" dirty="0">
                <a:latin typeface="+mn-ea"/>
                <a:ea typeface="+mn-ea"/>
              </a:rPr>
              <a:t>金融緩和</a:t>
            </a:r>
            <a:r>
              <a:rPr lang="ja-JP" altLang="en-US" sz="1100" dirty="0" smtClean="0">
                <a:latin typeface="+mn-ea"/>
                <a:ea typeface="+mn-ea"/>
              </a:rPr>
              <a:t>」導入決定</a:t>
            </a:r>
            <a:endParaRPr lang="ja-JP" altLang="en-US" sz="1100" dirty="0">
              <a:latin typeface="+mn-ea"/>
              <a:ea typeface="+mn-ea"/>
            </a:endParaRPr>
          </a:p>
        </p:txBody>
      </p:sp>
      <p:cxnSp>
        <p:nvCxnSpPr>
          <p:cNvPr id="9" name="直線コネクタ 8"/>
          <p:cNvCxnSpPr/>
          <p:nvPr/>
        </p:nvCxnSpPr>
        <p:spPr>
          <a:xfrm flipV="1">
            <a:off x="4614530" y="4024132"/>
            <a:ext cx="0" cy="17599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flipV="1">
            <a:off x="2041451" y="2827904"/>
            <a:ext cx="31898" cy="29562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flipV="1">
            <a:off x="8006316" y="3870935"/>
            <a:ext cx="10633" cy="19131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2115879" y="5486400"/>
            <a:ext cx="297710" cy="9569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041451" y="5901070"/>
            <a:ext cx="297711" cy="13822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3604438" y="5901069"/>
            <a:ext cx="297711" cy="13822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3675329" y="5590953"/>
            <a:ext cx="297710" cy="9569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V="1">
            <a:off x="6741042" y="3870935"/>
            <a:ext cx="10632" cy="19131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633931" y="6209414"/>
            <a:ext cx="1268218" cy="261610"/>
          </a:xfrm>
          <a:prstGeom prst="rect">
            <a:avLst/>
          </a:prstGeom>
          <a:noFill/>
        </p:spPr>
        <p:txBody>
          <a:bodyPr wrap="square" rtlCol="0">
            <a:spAutoFit/>
          </a:bodyPr>
          <a:lstStyle/>
          <a:p>
            <a:endParaRPr kumimoji="1" lang="ja-JP" altLang="en-US" sz="1100" dirty="0"/>
          </a:p>
        </p:txBody>
      </p:sp>
      <p:sp>
        <p:nvSpPr>
          <p:cNvPr id="25" name="テキスト ボックス 24"/>
          <p:cNvSpPr txBox="1"/>
          <p:nvPr/>
        </p:nvSpPr>
        <p:spPr>
          <a:xfrm flipH="1">
            <a:off x="1078390" y="6194155"/>
            <a:ext cx="2044695" cy="430887"/>
          </a:xfrm>
          <a:prstGeom prst="rect">
            <a:avLst/>
          </a:prstGeom>
          <a:solidFill>
            <a:schemeClr val="bg1"/>
          </a:solidFill>
          <a:ln>
            <a:solidFill>
              <a:schemeClr val="tx1"/>
            </a:solidFill>
          </a:ln>
        </p:spPr>
        <p:txBody>
          <a:bodyPr wrap="square" rtlCol="0">
            <a:spAutoFit/>
          </a:bodyPr>
          <a:lstStyle/>
          <a:p>
            <a:pPr algn="ctr"/>
            <a:r>
              <a:rPr lang="en-US" altLang="ja-JP" sz="1100" dirty="0" smtClean="0">
                <a:latin typeface="+mn-ea"/>
                <a:ea typeface="+mn-ea"/>
              </a:rPr>
              <a:t>2</a:t>
            </a:r>
            <a:r>
              <a:rPr lang="ja-JP" altLang="en-US" sz="1100" dirty="0" smtClean="0">
                <a:latin typeface="+mn-ea"/>
                <a:ea typeface="+mn-ea"/>
              </a:rPr>
              <a:t>年債と</a:t>
            </a:r>
            <a:r>
              <a:rPr lang="en-US" altLang="ja-JP" sz="1100" dirty="0" smtClean="0">
                <a:latin typeface="+mn-ea"/>
                <a:ea typeface="+mn-ea"/>
              </a:rPr>
              <a:t>5</a:t>
            </a:r>
            <a:r>
              <a:rPr lang="ja-JP" altLang="en-US" sz="1100" dirty="0" smtClean="0">
                <a:latin typeface="+mn-ea"/>
                <a:ea typeface="+mn-ea"/>
              </a:rPr>
              <a:t>年債が</a:t>
            </a:r>
            <a:r>
              <a:rPr lang="ja-JP" altLang="en-US" sz="1100" dirty="0">
                <a:latin typeface="+mn-ea"/>
                <a:ea typeface="+mn-ea"/>
              </a:rPr>
              <a:t>とも</a:t>
            </a:r>
            <a:r>
              <a:rPr lang="ja-JP" altLang="en-US" sz="1100" dirty="0" smtClean="0">
                <a:latin typeface="+mn-ea"/>
                <a:ea typeface="+mn-ea"/>
              </a:rPr>
              <a:t>に</a:t>
            </a:r>
            <a:r>
              <a:rPr lang="en-US" altLang="ja-JP" sz="1100" dirty="0" smtClean="0">
                <a:latin typeface="+mn-ea"/>
                <a:ea typeface="+mn-ea"/>
              </a:rPr>
              <a:t>0.001</a:t>
            </a:r>
            <a:r>
              <a:rPr lang="ja-JP" altLang="en-US" sz="1100" dirty="0" smtClean="0">
                <a:latin typeface="+mn-ea"/>
                <a:ea typeface="+mn-ea"/>
              </a:rPr>
              <a:t>％</a:t>
            </a:r>
            <a:endParaRPr lang="en-US" altLang="ja-JP" sz="1100" dirty="0" smtClean="0">
              <a:latin typeface="+mn-ea"/>
              <a:ea typeface="+mn-ea"/>
            </a:endParaRPr>
          </a:p>
          <a:p>
            <a:pPr algn="ctr"/>
            <a:r>
              <a:rPr lang="ja-JP" altLang="en-US" sz="1100" dirty="0" smtClean="0">
                <a:latin typeface="+mn-ea"/>
                <a:ea typeface="+mn-ea"/>
              </a:rPr>
              <a:t>以後</a:t>
            </a:r>
            <a:r>
              <a:rPr lang="en-US" altLang="ja-JP" sz="1100" dirty="0" smtClean="0">
                <a:latin typeface="+mn-ea"/>
                <a:ea typeface="+mn-ea"/>
              </a:rPr>
              <a:t>2</a:t>
            </a:r>
            <a:r>
              <a:rPr lang="ja-JP" altLang="en-US" sz="1100" dirty="0" smtClean="0">
                <a:latin typeface="+mn-ea"/>
                <a:ea typeface="+mn-ea"/>
              </a:rPr>
              <a:t>年債の発行を停止</a:t>
            </a:r>
            <a:endParaRPr lang="en-US" altLang="ja-JP" sz="1100" dirty="0" smtClean="0">
              <a:latin typeface="+mn-ea"/>
              <a:ea typeface="+mn-ea"/>
            </a:endParaRPr>
          </a:p>
        </p:txBody>
      </p:sp>
      <p:cxnSp>
        <p:nvCxnSpPr>
          <p:cNvPr id="11" name="直線コネクタ 10"/>
          <p:cNvCxnSpPr>
            <a:stCxn id="7" idx="2"/>
          </p:cNvCxnSpPr>
          <p:nvPr/>
        </p:nvCxnSpPr>
        <p:spPr>
          <a:xfrm flipH="1">
            <a:off x="2190306" y="6039293"/>
            <a:ext cx="1" cy="1548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flipH="1">
            <a:off x="3268040" y="6208846"/>
            <a:ext cx="2044695" cy="261610"/>
          </a:xfrm>
          <a:prstGeom prst="rect">
            <a:avLst/>
          </a:prstGeom>
          <a:solidFill>
            <a:schemeClr val="bg1"/>
          </a:solidFill>
          <a:ln>
            <a:solidFill>
              <a:schemeClr val="tx1"/>
            </a:solidFill>
          </a:ln>
        </p:spPr>
        <p:txBody>
          <a:bodyPr wrap="square" rtlCol="0">
            <a:spAutoFit/>
          </a:bodyPr>
          <a:lstStyle/>
          <a:p>
            <a:pPr algn="ctr"/>
            <a:r>
              <a:rPr lang="en-US" altLang="ja-JP" sz="1100" dirty="0">
                <a:latin typeface="+mn-ea"/>
                <a:ea typeface="+mn-ea"/>
              </a:rPr>
              <a:t>5</a:t>
            </a:r>
            <a:r>
              <a:rPr lang="ja-JP" altLang="en-US" sz="1100" dirty="0" smtClean="0">
                <a:latin typeface="+mn-ea"/>
                <a:ea typeface="+mn-ea"/>
              </a:rPr>
              <a:t>年債と</a:t>
            </a:r>
            <a:r>
              <a:rPr lang="en-US" altLang="ja-JP" sz="1100" dirty="0" smtClean="0">
                <a:latin typeface="+mn-ea"/>
                <a:ea typeface="+mn-ea"/>
              </a:rPr>
              <a:t>10</a:t>
            </a:r>
            <a:r>
              <a:rPr lang="ja-JP" altLang="en-US" sz="1100" dirty="0" smtClean="0">
                <a:latin typeface="+mn-ea"/>
                <a:ea typeface="+mn-ea"/>
              </a:rPr>
              <a:t>年債が</a:t>
            </a:r>
            <a:r>
              <a:rPr lang="ja-JP" altLang="en-US" sz="1100" dirty="0">
                <a:latin typeface="+mn-ea"/>
                <a:ea typeface="+mn-ea"/>
              </a:rPr>
              <a:t>とも</a:t>
            </a:r>
            <a:r>
              <a:rPr lang="ja-JP" altLang="en-US" sz="1100" dirty="0" smtClean="0">
                <a:latin typeface="+mn-ea"/>
                <a:ea typeface="+mn-ea"/>
              </a:rPr>
              <a:t>に</a:t>
            </a:r>
            <a:r>
              <a:rPr lang="en-US" altLang="ja-JP" sz="1100" dirty="0" smtClean="0">
                <a:latin typeface="+mn-ea"/>
                <a:ea typeface="+mn-ea"/>
              </a:rPr>
              <a:t>0.001</a:t>
            </a:r>
            <a:r>
              <a:rPr lang="ja-JP" altLang="en-US" sz="1100" dirty="0" smtClean="0">
                <a:latin typeface="+mn-ea"/>
                <a:ea typeface="+mn-ea"/>
              </a:rPr>
              <a:t>％</a:t>
            </a:r>
            <a:endParaRPr lang="en-US" altLang="ja-JP" sz="1100" dirty="0" smtClean="0">
              <a:latin typeface="+mn-ea"/>
              <a:ea typeface="+mn-ea"/>
            </a:endParaRPr>
          </a:p>
        </p:txBody>
      </p:sp>
      <p:cxnSp>
        <p:nvCxnSpPr>
          <p:cNvPr id="13" name="直線コネクタ 12"/>
          <p:cNvCxnSpPr>
            <a:stCxn id="21" idx="2"/>
          </p:cNvCxnSpPr>
          <p:nvPr/>
        </p:nvCxnSpPr>
        <p:spPr>
          <a:xfrm flipH="1">
            <a:off x="3753293" y="6039292"/>
            <a:ext cx="1" cy="1701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flipH="1">
            <a:off x="6465254" y="3456549"/>
            <a:ext cx="1841679" cy="430887"/>
          </a:xfrm>
          <a:prstGeom prst="rect">
            <a:avLst/>
          </a:prstGeom>
          <a:solidFill>
            <a:schemeClr val="bg1"/>
          </a:solidFill>
          <a:ln>
            <a:solidFill>
              <a:schemeClr val="tx1"/>
            </a:solidFill>
          </a:ln>
        </p:spPr>
        <p:txBody>
          <a:bodyPr wrap="square" rtlCol="0">
            <a:spAutoFit/>
          </a:bodyPr>
          <a:lstStyle/>
          <a:p>
            <a:pPr algn="ctr"/>
            <a:r>
              <a:rPr lang="en-US" altLang="ja-JP" sz="1100" dirty="0" smtClean="0">
                <a:latin typeface="+mn-ea"/>
                <a:ea typeface="+mn-ea"/>
              </a:rPr>
              <a:t>4</a:t>
            </a:r>
            <a:r>
              <a:rPr lang="ja-JP" altLang="en-US" sz="1100" dirty="0" smtClean="0">
                <a:latin typeface="+mn-ea"/>
                <a:ea typeface="+mn-ea"/>
              </a:rPr>
              <a:t>月、</a:t>
            </a:r>
            <a:r>
              <a:rPr lang="en-US" altLang="ja-JP" sz="1100" dirty="0" smtClean="0">
                <a:latin typeface="+mn-ea"/>
                <a:ea typeface="+mn-ea"/>
              </a:rPr>
              <a:t>8</a:t>
            </a:r>
            <a:r>
              <a:rPr lang="ja-JP" altLang="en-US" sz="1100" dirty="0" smtClean="0">
                <a:latin typeface="+mn-ea"/>
                <a:ea typeface="+mn-ea"/>
              </a:rPr>
              <a:t>月</a:t>
            </a:r>
            <a:endParaRPr lang="en-US" altLang="ja-JP" sz="1100" dirty="0" smtClean="0">
              <a:latin typeface="+mn-ea"/>
              <a:ea typeface="+mn-ea"/>
            </a:endParaRPr>
          </a:p>
          <a:p>
            <a:pPr algn="ctr"/>
            <a:r>
              <a:rPr lang="ja-JP" altLang="en-US" sz="1100" dirty="0">
                <a:latin typeface="+mn-ea"/>
                <a:ea typeface="+mn-ea"/>
              </a:rPr>
              <a:t>地政学</a:t>
            </a:r>
            <a:r>
              <a:rPr lang="ja-JP" altLang="en-US" sz="1100" dirty="0" smtClean="0">
                <a:latin typeface="+mn-ea"/>
                <a:ea typeface="+mn-ea"/>
              </a:rPr>
              <a:t>リスク高まる</a:t>
            </a:r>
            <a:endParaRPr lang="en-US" altLang="ja-JP" sz="1100" dirty="0" smtClean="0">
              <a:latin typeface="+mn-ea"/>
              <a:ea typeface="+mn-ea"/>
            </a:endParaRPr>
          </a:p>
        </p:txBody>
      </p:sp>
    </p:spTree>
    <p:extLst>
      <p:ext uri="{BB962C8B-B14F-4D97-AF65-F5344CB8AC3E}">
        <p14:creationId xmlns:p14="http://schemas.microsoft.com/office/powerpoint/2010/main" val="3486269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12002" y="557999"/>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の大阪府債の状況等に</a:t>
            </a:r>
            <a:r>
              <a:rPr lang="ja-JP" altLang="en-US" sz="1200" b="1" dirty="0">
                <a:solidFill>
                  <a:schemeClr val="bg1"/>
                </a:solidFill>
                <a:latin typeface="Arial" pitchFamily="34" charset="0"/>
                <a:ea typeface="ＭＳ Ｐゴシック" pitchFamily="50" charset="-128"/>
              </a:rPr>
              <a:t>ついて</a:t>
            </a:r>
          </a:p>
        </p:txBody>
      </p:sp>
      <p:sp>
        <p:nvSpPr>
          <p:cNvPr id="16" name="テキスト ボックス 15"/>
          <p:cNvSpPr txBox="1"/>
          <p:nvPr/>
        </p:nvSpPr>
        <p:spPr>
          <a:xfrm>
            <a:off x="4696347" y="6488668"/>
            <a:ext cx="878774" cy="369332"/>
          </a:xfrm>
          <a:prstGeom prst="rect">
            <a:avLst/>
          </a:prstGeom>
          <a:noFill/>
        </p:spPr>
        <p:txBody>
          <a:bodyPr wrap="square" rtlCol="0">
            <a:spAutoFit/>
          </a:bodyPr>
          <a:lstStyle/>
          <a:p>
            <a:r>
              <a:rPr lang="ja-JP" altLang="en-US" dirty="0" smtClean="0"/>
              <a:t>－３－</a:t>
            </a:r>
            <a:endParaRPr kumimoji="1" lang="ja-JP" altLang="en-US" dirty="0"/>
          </a:p>
        </p:txBody>
      </p:sp>
      <p:sp>
        <p:nvSpPr>
          <p:cNvPr id="7" name="テキスト ボックス 16"/>
          <p:cNvSpPr txBox="1">
            <a:spLocks noChangeArrowheads="1"/>
          </p:cNvSpPr>
          <p:nvPr/>
        </p:nvSpPr>
        <p:spPr bwMode="auto">
          <a:xfrm>
            <a:off x="8505825" y="79819"/>
            <a:ext cx="1207770"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１</a:t>
            </a:r>
            <a:endParaRPr lang="en-US" altLang="ja-JP" b="1" dirty="0" smtClean="0">
              <a:latin typeface="ＭＳ ゴシック"/>
              <a:ea typeface="ＭＳ Ｐゴシック"/>
              <a:cs typeface="Times New Roman"/>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636" y="1065449"/>
            <a:ext cx="9665836" cy="5423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9052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12002" y="558000"/>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直近</a:t>
            </a:r>
            <a:r>
              <a:rPr lang="ja-JP" altLang="en-US" sz="1200" b="1" dirty="0" smtClean="0">
                <a:solidFill>
                  <a:schemeClr val="bg1"/>
                </a:solidFill>
                <a:latin typeface="Arial" pitchFamily="34" charset="0"/>
                <a:ea typeface="ＭＳ Ｐゴシック" pitchFamily="50" charset="-128"/>
              </a:rPr>
              <a:t>の大阪府債の状況</a:t>
            </a:r>
            <a:r>
              <a:rPr lang="ja-JP" altLang="en-US" sz="1200" b="1" dirty="0">
                <a:solidFill>
                  <a:schemeClr val="bg1"/>
                </a:solidFill>
                <a:latin typeface="Arial" pitchFamily="34" charset="0"/>
                <a:ea typeface="ＭＳ Ｐゴシック" pitchFamily="50" charset="-128"/>
              </a:rPr>
              <a:t>等</a:t>
            </a:r>
            <a:r>
              <a:rPr lang="ja-JP" altLang="en-US" sz="1200" b="1" dirty="0" smtClean="0">
                <a:solidFill>
                  <a:schemeClr val="bg1"/>
                </a:solidFill>
                <a:latin typeface="Arial" pitchFamily="34" charset="0"/>
                <a:ea typeface="ＭＳ Ｐゴシック" pitchFamily="50" charset="-128"/>
              </a:rPr>
              <a:t>に</a:t>
            </a:r>
            <a:r>
              <a:rPr lang="ja-JP" altLang="en-US" sz="1200" b="1" dirty="0">
                <a:solidFill>
                  <a:schemeClr val="bg1"/>
                </a:solidFill>
                <a:latin typeface="Arial" pitchFamily="34" charset="0"/>
                <a:ea typeface="ＭＳ Ｐゴシック" pitchFamily="50" charset="-128"/>
              </a:rPr>
              <a:t>ついて</a:t>
            </a:r>
          </a:p>
        </p:txBody>
      </p:sp>
      <p:sp>
        <p:nvSpPr>
          <p:cNvPr id="16" name="テキスト ボックス 15"/>
          <p:cNvSpPr txBox="1"/>
          <p:nvPr/>
        </p:nvSpPr>
        <p:spPr>
          <a:xfrm>
            <a:off x="4696347" y="6488668"/>
            <a:ext cx="878774" cy="369332"/>
          </a:xfrm>
          <a:prstGeom prst="rect">
            <a:avLst/>
          </a:prstGeom>
          <a:noFill/>
        </p:spPr>
        <p:txBody>
          <a:bodyPr wrap="square" rtlCol="0">
            <a:spAutoFit/>
          </a:bodyPr>
          <a:lstStyle/>
          <a:p>
            <a:r>
              <a:rPr lang="ja-JP" altLang="en-US" dirty="0" smtClean="0"/>
              <a:t>－４－</a:t>
            </a:r>
            <a:endParaRPr kumimoji="1" lang="ja-JP" altLang="en-US" dirty="0"/>
          </a:p>
        </p:txBody>
      </p:sp>
      <p:sp>
        <p:nvSpPr>
          <p:cNvPr id="6" name="テキスト ボックス 16"/>
          <p:cNvSpPr txBox="1">
            <a:spLocks noChangeArrowheads="1"/>
          </p:cNvSpPr>
          <p:nvPr/>
        </p:nvSpPr>
        <p:spPr bwMode="auto">
          <a:xfrm>
            <a:off x="8534400"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１</a:t>
            </a:r>
            <a:endParaRPr lang="ja-JP" sz="1200" dirty="0">
              <a:effectLst/>
              <a:latin typeface="ＭＳ ゴシック"/>
              <a:cs typeface="Times New Roman"/>
            </a:endParaRPr>
          </a:p>
        </p:txBody>
      </p:sp>
      <p:graphicFrame>
        <p:nvGraphicFramePr>
          <p:cNvPr id="5" name="表 4"/>
          <p:cNvGraphicFramePr>
            <a:graphicFrameLocks noGrp="1"/>
          </p:cNvGraphicFramePr>
          <p:nvPr>
            <p:extLst>
              <p:ext uri="{D42A27DB-BD31-4B8C-83A1-F6EECF244321}">
                <p14:modId xmlns:p14="http://schemas.microsoft.com/office/powerpoint/2010/main" val="1889854402"/>
              </p:ext>
            </p:extLst>
          </p:nvPr>
        </p:nvGraphicFramePr>
        <p:xfrm>
          <a:off x="347765" y="879941"/>
          <a:ext cx="9365830" cy="5395367"/>
        </p:xfrm>
        <a:graphic>
          <a:graphicData uri="http://schemas.openxmlformats.org/drawingml/2006/table">
            <a:tbl>
              <a:tblPr firstRow="1" firstCol="1" bandRow="1">
                <a:tableStyleId>{5C22544A-7EE6-4342-B048-85BDC9FD1C3A}</a:tableStyleId>
              </a:tblPr>
              <a:tblGrid>
                <a:gridCol w="4162592"/>
                <a:gridCol w="5203238"/>
              </a:tblGrid>
              <a:tr h="360000">
                <a:tc gridSpan="2">
                  <a:txBody>
                    <a:bodyPr/>
                    <a:lstStyle/>
                    <a:p>
                      <a:pPr algn="just">
                        <a:spcAft>
                          <a:spcPts val="0"/>
                        </a:spcAft>
                      </a:pPr>
                      <a:r>
                        <a:rPr lang="ja-JP" altLang="en-US" sz="1800" b="0" dirty="0" smtClean="0">
                          <a:solidFill>
                            <a:schemeClr val="tx1"/>
                          </a:solidFill>
                          <a:effectLst/>
                          <a:latin typeface="ＭＳ ゴシック"/>
                          <a:cs typeface="Times New Roman"/>
                        </a:rPr>
                        <a:t>他団体における市場公募</a:t>
                      </a:r>
                      <a:r>
                        <a:rPr lang="ja-JP" altLang="en-US" sz="1800" b="0" dirty="0" smtClean="0">
                          <a:solidFill>
                            <a:schemeClr val="tx1"/>
                          </a:solidFill>
                          <a:effectLst/>
                          <a:latin typeface="ＭＳ ゴシック"/>
                          <a:cs typeface="Times New Roman"/>
                        </a:rPr>
                        <a:t>地方債（１月）の</a:t>
                      </a:r>
                      <a:r>
                        <a:rPr lang="ja-JP" altLang="en-US" sz="1800" b="0" dirty="0" smtClean="0">
                          <a:solidFill>
                            <a:schemeClr val="tx1"/>
                          </a:solidFill>
                          <a:effectLst/>
                          <a:latin typeface="ＭＳ ゴシック"/>
                          <a:cs typeface="Times New Roman"/>
                        </a:rPr>
                        <a:t>発行条件について</a:t>
                      </a:r>
                      <a:endParaRPr lang="ja-JP" sz="1800" b="0" dirty="0">
                        <a:solidFill>
                          <a:schemeClr val="tx1"/>
                        </a:solidFill>
                        <a:effectLst/>
                        <a:latin typeface="ＭＳ ゴシック"/>
                        <a:cs typeface="Times New Roman"/>
                      </a:endParaRPr>
                    </a:p>
                  </a:txBody>
                  <a:tcPr marL="59038" marR="59038"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solidFill>
                      <a:schemeClr val="bg1"/>
                    </a:solidFill>
                  </a:tcPr>
                </a:tc>
                <a:tc hMerge="1">
                  <a:txBody>
                    <a:bodyPr/>
                    <a:lstStyle/>
                    <a:p>
                      <a:pPr algn="ctr">
                        <a:spcAft>
                          <a:spcPts val="0"/>
                        </a:spcAft>
                      </a:pPr>
                      <a:endParaRPr lang="ja-JP" sz="1400" b="0" dirty="0">
                        <a:solidFill>
                          <a:schemeClr val="tx1"/>
                        </a:solidFill>
                        <a:effectLst/>
                        <a:latin typeface="ＭＳ ゴシック"/>
                        <a:cs typeface="Times New Roman"/>
                      </a:endParaRPr>
                    </a:p>
                  </a:txBody>
                  <a:tcPr marL="59038" marR="59038" marT="0" marB="0" anchor="ctr">
                    <a:solidFill>
                      <a:schemeClr val="bg1"/>
                    </a:solidFill>
                  </a:tcPr>
                </a:tc>
              </a:tr>
              <a:tr h="659687">
                <a:tc>
                  <a:txBody>
                    <a:bodyPr/>
                    <a:lstStyle/>
                    <a:p>
                      <a:pPr algn="ctr">
                        <a:spcAft>
                          <a:spcPts val="0"/>
                        </a:spcAft>
                      </a:pPr>
                      <a:r>
                        <a:rPr lang="ja-JP" altLang="en-US" sz="1800" b="0" dirty="0" smtClean="0">
                          <a:solidFill>
                            <a:schemeClr val="tx1"/>
                          </a:solidFill>
                          <a:effectLst/>
                          <a:latin typeface="ＭＳ ゴシック"/>
                          <a:cs typeface="Times New Roman"/>
                        </a:rPr>
                        <a:t>年限</a:t>
                      </a:r>
                      <a:endParaRPr lang="ja-JP" sz="1800" b="0" dirty="0">
                        <a:solidFill>
                          <a:schemeClr val="tx1"/>
                        </a:solidFill>
                        <a:effectLst/>
                        <a:latin typeface="ＭＳ ゴシック"/>
                        <a:cs typeface="Times New Roman"/>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effectLst/>
                          <a:latin typeface="ＭＳ ゴシック"/>
                          <a:cs typeface="Times New Roman"/>
                        </a:rPr>
                        <a:t>応募者利回り</a:t>
                      </a:r>
                      <a:endParaRPr lang="ja-JP" altLang="ja-JP" sz="1800" b="0" dirty="0" smtClean="0">
                        <a:solidFill>
                          <a:schemeClr val="tx1"/>
                        </a:solidFill>
                        <a:effectLst/>
                        <a:latin typeface="ＭＳ ゴシック"/>
                        <a:cs typeface="Times New Roman"/>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97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tx1"/>
                          </a:solidFill>
                          <a:effectLst/>
                          <a:latin typeface="ＭＳ ゴシック"/>
                          <a:cs typeface="Times New Roman"/>
                        </a:rPr>
                        <a:t>３０年債</a:t>
                      </a:r>
                      <a:endParaRPr lang="en-US" altLang="ja-JP" sz="2000" b="0" dirty="0" smtClean="0">
                        <a:solidFill>
                          <a:schemeClr val="tx1"/>
                        </a:solidFill>
                        <a:effectLst/>
                        <a:latin typeface="ＭＳ ゴシック"/>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effectLst/>
                          <a:latin typeface="ＭＳ ゴシック"/>
                          <a:cs typeface="Times New Roman"/>
                        </a:rPr>
                        <a:t>（福岡県／１月１７日）</a:t>
                      </a:r>
                      <a:endParaRPr lang="en-US" altLang="ja-JP" sz="1400" b="0" dirty="0" smtClean="0">
                        <a:solidFill>
                          <a:schemeClr val="tx1"/>
                        </a:solidFill>
                        <a:effectLst/>
                        <a:latin typeface="ＭＳ ゴシック"/>
                        <a:cs typeface="Times New Roman"/>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ja-JP" altLang="en-US" sz="2400" b="0" dirty="0" smtClean="0">
                          <a:solidFill>
                            <a:schemeClr val="tx1"/>
                          </a:solidFill>
                          <a:effectLst/>
                          <a:latin typeface="ＭＳ ゴシック"/>
                          <a:cs typeface="Times New Roman"/>
                        </a:rPr>
                        <a:t>０．９３７％</a:t>
                      </a:r>
                      <a:endParaRPr lang="ja-JP" sz="2400" b="0" dirty="0">
                        <a:solidFill>
                          <a:schemeClr val="tx1"/>
                        </a:solidFill>
                        <a:effectLst/>
                        <a:latin typeface="ＭＳ ゴシック"/>
                        <a:cs typeface="Times New Roman"/>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tx1"/>
                          </a:solidFill>
                          <a:effectLst/>
                          <a:latin typeface="ＭＳ ゴシック"/>
                          <a:cs typeface="Times New Roman"/>
                        </a:rPr>
                        <a:t>２０年債</a:t>
                      </a:r>
                      <a:endParaRPr lang="en-US" altLang="ja-JP" sz="2000" b="0" dirty="0" smtClean="0">
                        <a:solidFill>
                          <a:schemeClr val="tx1"/>
                        </a:solidFill>
                        <a:effectLst/>
                        <a:latin typeface="ＭＳ ゴシック"/>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effectLst/>
                          <a:latin typeface="ＭＳ ゴシック"/>
                          <a:cs typeface="Times New Roman"/>
                        </a:rPr>
                        <a:t>（神奈川県／１月１２日）</a:t>
                      </a:r>
                      <a:endParaRPr lang="en-US" altLang="ja-JP" sz="1400" b="0" dirty="0" smtClean="0">
                        <a:solidFill>
                          <a:schemeClr val="tx1"/>
                        </a:solidFill>
                        <a:effectLst/>
                        <a:latin typeface="ＭＳ ゴシック"/>
                        <a:cs typeface="Times New Roman"/>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ja-JP" altLang="en-US" sz="2400" b="0" dirty="0" smtClean="0">
                          <a:solidFill>
                            <a:schemeClr val="tx1"/>
                          </a:solidFill>
                          <a:effectLst/>
                          <a:latin typeface="ＭＳ ゴシック"/>
                          <a:cs typeface="Times New Roman"/>
                        </a:rPr>
                        <a:t>０．６２５％</a:t>
                      </a:r>
                      <a:endParaRPr lang="ja-JP" sz="2400" b="0" dirty="0">
                        <a:solidFill>
                          <a:schemeClr val="tx1"/>
                        </a:solidFill>
                        <a:effectLst/>
                        <a:latin typeface="ＭＳ ゴシック"/>
                        <a:cs typeface="Times New Roman"/>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tx1"/>
                          </a:solidFill>
                          <a:effectLst/>
                          <a:latin typeface="ＭＳ ゴシック"/>
                          <a:cs typeface="Times New Roman"/>
                        </a:rPr>
                        <a:t>１０年債</a:t>
                      </a:r>
                      <a:endParaRPr lang="en-US" altLang="ja-JP" sz="2000" b="0" dirty="0" smtClean="0">
                        <a:solidFill>
                          <a:schemeClr val="tx1"/>
                        </a:solidFill>
                        <a:effectLst/>
                        <a:latin typeface="ＭＳ ゴシック"/>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effectLst/>
                          <a:latin typeface="ＭＳ ゴシック"/>
                          <a:cs typeface="Times New Roman"/>
                        </a:rPr>
                        <a:t>（横浜市／１月１８日）</a:t>
                      </a:r>
                      <a:endParaRPr lang="en-US" altLang="ja-JP" sz="1400" b="0" dirty="0" smtClean="0">
                        <a:solidFill>
                          <a:schemeClr val="tx1"/>
                        </a:solidFill>
                        <a:effectLst/>
                        <a:latin typeface="ＭＳ ゴシック"/>
                        <a:cs typeface="Times New Roman"/>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ja-JP" altLang="en-US" sz="2400" b="0" dirty="0" smtClean="0">
                          <a:solidFill>
                            <a:schemeClr val="tx1"/>
                          </a:solidFill>
                          <a:effectLst/>
                          <a:latin typeface="ＭＳ ゴシック"/>
                          <a:cs typeface="Times New Roman"/>
                        </a:rPr>
                        <a:t>０．２５０％</a:t>
                      </a:r>
                      <a:endParaRPr lang="ja-JP" sz="2400" b="0" dirty="0">
                        <a:solidFill>
                          <a:schemeClr val="tx1"/>
                        </a:solidFill>
                        <a:effectLst/>
                        <a:latin typeface="ＭＳ ゴシック"/>
                        <a:cs typeface="Times New Roman"/>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tx1"/>
                          </a:solidFill>
                          <a:effectLst/>
                          <a:latin typeface="ＭＳ ゴシック"/>
                          <a:cs typeface="Times New Roman"/>
                        </a:rPr>
                        <a:t>５年債</a:t>
                      </a:r>
                      <a:endParaRPr lang="en-US" altLang="ja-JP" sz="2000" b="0" dirty="0" smtClean="0">
                        <a:solidFill>
                          <a:schemeClr val="tx1"/>
                        </a:solidFill>
                        <a:effectLst/>
                        <a:latin typeface="ＭＳ ゴシック"/>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effectLst/>
                          <a:latin typeface="ＭＳ ゴシック"/>
                          <a:cs typeface="Times New Roman"/>
                        </a:rPr>
                        <a:t>（横浜市／１月１８日）</a:t>
                      </a:r>
                      <a:endParaRPr lang="en-US" altLang="ja-JP" sz="1400" b="0" dirty="0" smtClean="0">
                        <a:solidFill>
                          <a:schemeClr val="tx1"/>
                        </a:solidFill>
                        <a:effectLst/>
                        <a:latin typeface="ＭＳ ゴシック"/>
                        <a:cs typeface="Times New Roman"/>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ja-JP" altLang="en-US" sz="2400" b="0" dirty="0" smtClean="0">
                          <a:solidFill>
                            <a:schemeClr val="tx1"/>
                          </a:solidFill>
                          <a:effectLst/>
                          <a:latin typeface="ＭＳ ゴシック"/>
                          <a:cs typeface="Times New Roman"/>
                        </a:rPr>
                        <a:t>０．０４０％</a:t>
                      </a:r>
                      <a:endParaRPr lang="ja-JP" sz="2400" b="0" dirty="0">
                        <a:solidFill>
                          <a:schemeClr val="tx1"/>
                        </a:solidFill>
                        <a:effectLst/>
                        <a:latin typeface="ＭＳ ゴシック"/>
                        <a:cs typeface="Times New Roman"/>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6000">
                <a:tc gridSpan="2">
                  <a:txBody>
                    <a:bodyPr/>
                    <a:lstStyle/>
                    <a:p>
                      <a:pPr algn="l">
                        <a:spcAft>
                          <a:spcPts val="0"/>
                        </a:spcAft>
                      </a:pPr>
                      <a:r>
                        <a:rPr lang="en-US" altLang="ja-JP" sz="1400" b="0" dirty="0" smtClean="0">
                          <a:solidFill>
                            <a:schemeClr val="tx1"/>
                          </a:solidFill>
                          <a:effectLst/>
                          <a:latin typeface="ＭＳ ゴシック"/>
                          <a:cs typeface="Times New Roman"/>
                        </a:rPr>
                        <a:t>※  </a:t>
                      </a:r>
                      <a:r>
                        <a:rPr lang="ja-JP" altLang="en-US" sz="1400" b="0" dirty="0" smtClean="0">
                          <a:solidFill>
                            <a:schemeClr val="tx1"/>
                          </a:solidFill>
                          <a:effectLst/>
                          <a:latin typeface="ＭＳ ゴシック"/>
                          <a:cs typeface="Times New Roman"/>
                        </a:rPr>
                        <a:t>条件決定日が直近のものを表示。（　）は団体名及び条件決定日。 </a:t>
                      </a:r>
                      <a:r>
                        <a:rPr lang="ja-JP" altLang="en-US" sz="1600" b="0" dirty="0" smtClean="0">
                          <a:solidFill>
                            <a:schemeClr val="tx1"/>
                          </a:solidFill>
                          <a:effectLst/>
                          <a:latin typeface="ＭＳ ゴシック"/>
                          <a:cs typeface="Times New Roman"/>
                        </a:rPr>
                        <a:t>　</a:t>
                      </a:r>
                    </a:p>
                    <a:p>
                      <a:pPr algn="l">
                        <a:spcAft>
                          <a:spcPts val="0"/>
                        </a:spcAft>
                      </a:pPr>
                      <a:r>
                        <a:rPr lang="ja-JP" altLang="en-US" sz="1600" b="0" dirty="0" smtClean="0">
                          <a:solidFill>
                            <a:schemeClr val="tx1"/>
                          </a:solidFill>
                          <a:effectLst/>
                          <a:latin typeface="ＭＳ ゴシック"/>
                          <a:cs typeface="Times New Roman"/>
                        </a:rPr>
                        <a:t>　</a:t>
                      </a:r>
                    </a:p>
                  </a:txBody>
                  <a:tcPr marL="59038" marR="5903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algn="l">
                        <a:spcAft>
                          <a:spcPts val="0"/>
                        </a:spcAft>
                      </a:pPr>
                      <a:endParaRPr lang="ja-JP" sz="1600" b="0" dirty="0">
                        <a:solidFill>
                          <a:schemeClr val="tx1"/>
                        </a:solidFill>
                        <a:effectLst/>
                      </a:endParaRPr>
                    </a:p>
                  </a:txBody>
                  <a:tcPr marL="59038" marR="5903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66137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10208</TotalTime>
  <Words>195</Words>
  <Application>Microsoft Office PowerPoint</Application>
  <PresentationFormat>A4 210 x 297 mm</PresentationFormat>
  <Paragraphs>64</Paragraphs>
  <Slides>4</Slides>
  <Notes>2</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標準デザイン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稲岡　創有</dc:creator>
  <cp:lastModifiedBy>大阪府</cp:lastModifiedBy>
  <cp:revision>1061</cp:revision>
  <cp:lastPrinted>2018-01-17T08:09:32Z</cp:lastPrinted>
  <dcterms:created xsi:type="dcterms:W3CDTF">1601-01-01T00:00:00Z</dcterms:created>
  <dcterms:modified xsi:type="dcterms:W3CDTF">2018-01-18T07:46:25Z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