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52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4700" autoAdjust="0"/>
  </p:normalViewPr>
  <p:slideViewPr>
    <p:cSldViewPr showGuides="1">
      <p:cViewPr>
        <p:scale>
          <a:sx n="78" d="100"/>
          <a:sy n="78" d="100"/>
        </p:scale>
        <p:origin x="-822" y="-12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787" cy="496967"/>
          </a:xfrm>
          <a:prstGeom prst="rect">
            <a:avLst/>
          </a:prstGeom>
        </p:spPr>
        <p:txBody>
          <a:bodyPr vert="horz" lIns="91382" tIns="45694" rIns="91382" bIns="4569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6" y="8"/>
            <a:ext cx="2949787" cy="496967"/>
          </a:xfrm>
          <a:prstGeom prst="rect">
            <a:avLst/>
          </a:prstGeom>
        </p:spPr>
        <p:txBody>
          <a:bodyPr vert="horz" lIns="91382" tIns="45694" rIns="91382" bIns="45694" rtlCol="0"/>
          <a:lstStyle>
            <a:lvl1pPr algn="r">
              <a:defRPr sz="1200"/>
            </a:lvl1pPr>
          </a:lstStyle>
          <a:p>
            <a:fld id="{A506FBFF-B695-4B70-8685-CEF119303928}" type="datetimeFigureOut">
              <a:rPr kumimoji="1" lang="ja-JP" altLang="en-US" smtClean="0"/>
              <a:t>2018/9/4</a:t>
            </a:fld>
            <a:endParaRPr kumimoji="1" lang="ja-JP" altLang="en-US" dirty="0"/>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82" tIns="45694" rIns="91382" bIns="45694" rtlCol="0" anchor="ctr"/>
          <a:lstStyle/>
          <a:p>
            <a:endParaRPr lang="ja-JP" altLang="en-US" dirty="0"/>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82" tIns="45694" rIns="91382" bIns="4569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54"/>
            <a:ext cx="2949787" cy="496967"/>
          </a:xfrm>
          <a:prstGeom prst="rect">
            <a:avLst/>
          </a:prstGeom>
        </p:spPr>
        <p:txBody>
          <a:bodyPr vert="horz" lIns="91382" tIns="45694" rIns="91382" bIns="4569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6" y="9440654"/>
            <a:ext cx="2949787" cy="496967"/>
          </a:xfrm>
          <a:prstGeom prst="rect">
            <a:avLst/>
          </a:prstGeom>
        </p:spPr>
        <p:txBody>
          <a:bodyPr vert="horz" lIns="91382" tIns="45694" rIns="91382" bIns="45694" rtlCol="0" anchor="b"/>
          <a:lstStyle>
            <a:lvl1pPr algn="r">
              <a:defRPr sz="1200"/>
            </a:lvl1pPr>
          </a:lstStyle>
          <a:p>
            <a:fld id="{AC5CD93D-B506-4DE0-BDF5-677E83678BA1}" type="slidenum">
              <a:rPr kumimoji="1" lang="ja-JP" altLang="en-US" smtClean="0"/>
              <a:t>‹#›</a:t>
            </a:fld>
            <a:endParaRPr kumimoji="1" lang="ja-JP" altLang="en-US" dirty="0"/>
          </a:p>
        </p:txBody>
      </p:sp>
    </p:spTree>
    <p:extLst>
      <p:ext uri="{BB962C8B-B14F-4D97-AF65-F5344CB8AC3E}">
        <p14:creationId xmlns:p14="http://schemas.microsoft.com/office/powerpoint/2010/main" val="2026143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84482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47E215-3BFE-4461-85CE-8F259443C47B}" type="datetime1">
              <a:rPr kumimoji="1" lang="ja-JP" altLang="en-US" smtClean="0"/>
              <a:t>2018/9/4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cxnSp>
        <p:nvCxnSpPr>
          <p:cNvPr id="7" name="Straight Connector 7"/>
          <p:cNvCxnSpPr/>
          <p:nvPr userDrawn="1"/>
        </p:nvCxnSpPr>
        <p:spPr>
          <a:xfrm>
            <a:off x="742950" y="3398520"/>
            <a:ext cx="8502650"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8" name="正方形/長方形 7"/>
          <p:cNvSpPr/>
          <p:nvPr userDrawn="1"/>
        </p:nvSpPr>
        <p:spPr>
          <a:xfrm>
            <a:off x="0" y="0"/>
            <a:ext cx="9906000" cy="620688"/>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6625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457C5F-0CAC-4083-AD07-DA5EC2B97D09}" type="datetime1">
              <a:rPr kumimoji="1" lang="ja-JP" altLang="en-US" smtClean="0"/>
              <a:t>2018/9/4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283024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47E19A-9FC2-488A-B733-68EE029D04C8}" type="datetime1">
              <a:rPr kumimoji="1" lang="ja-JP" altLang="en-US" smtClean="0"/>
              <a:t>2018/9/4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9936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A03842-EFF2-4E56-8B47-CB09E846856A}" type="datetime1">
              <a:rPr kumimoji="1" lang="ja-JP" altLang="en-US" smtClean="0"/>
              <a:t>2018/9/4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7576336" y="6492495"/>
            <a:ext cx="2311400" cy="365125"/>
          </a:xfrm>
        </p:spPr>
        <p:txBody>
          <a:bodyPr/>
          <a:lstStyle>
            <a:lvl1pPr>
              <a:defRPr>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BEB6DAC5-B160-4734-A572-724026CC2364}" type="slidenum">
              <a:rPr lang="ja-JP" altLang="en-US" smtClean="0"/>
              <a:pPr/>
              <a:t>‹#›</a:t>
            </a:fld>
            <a:endParaRPr lang="ja-JP" altLang="en-US" dirty="0"/>
          </a:p>
        </p:txBody>
      </p:sp>
      <p:sp>
        <p:nvSpPr>
          <p:cNvPr id="7" name="正方形/長方形 6"/>
          <p:cNvSpPr/>
          <p:nvPr userDrawn="1"/>
        </p:nvSpPr>
        <p:spPr>
          <a:xfrm>
            <a:off x="0" y="0"/>
            <a:ext cx="9906000" cy="620688"/>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6778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6BE45E1-310B-49E5-B81B-1CBCA57A295A}" type="datetime1">
              <a:rPr kumimoji="1" lang="ja-JP" altLang="en-US" smtClean="0"/>
              <a:t>2018/9/4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316189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6A51F1-CB5B-4CDF-B287-DF6B7D685725}" type="datetime1">
              <a:rPr kumimoji="1" lang="ja-JP" altLang="en-US" smtClean="0"/>
              <a:t>2018/9/4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367273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518DE5-9739-4267-AD24-CBA791CC7386}" type="datetime1">
              <a:rPr kumimoji="1" lang="ja-JP" altLang="en-US" smtClean="0"/>
              <a:t>2018/9/4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77354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CC9AE8-8C4B-4436-B7AE-ECFD9545BD92}" type="datetime1">
              <a:rPr kumimoji="1" lang="ja-JP" altLang="en-US" smtClean="0"/>
              <a:t>2018/9/4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261828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CBB0D5-E905-495E-AC8B-43398423CADD}" type="datetime1">
              <a:rPr kumimoji="1" lang="ja-JP" altLang="en-US" smtClean="0"/>
              <a:t>2018/9/4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265066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A5A6BF-EB1A-4CF7-B464-913A57EE8620}" type="datetime1">
              <a:rPr kumimoji="1" lang="ja-JP" altLang="en-US" smtClean="0"/>
              <a:t>2018/9/4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127056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2ECAAA-E8C8-4557-98C9-D51AAA4D886E}" type="datetime1">
              <a:rPr kumimoji="1" lang="ja-JP" altLang="en-US" smtClean="0"/>
              <a:t>2018/9/4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386863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F6B03-4029-47CC-8494-0DC58BE88995}" type="datetime1">
              <a:rPr kumimoji="1" lang="ja-JP" altLang="en-US" smtClean="0"/>
              <a:t>2018/9/4</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6DAC5-B160-4734-A572-724026CC2364}" type="slidenum">
              <a:rPr kumimoji="1" lang="ja-JP" altLang="en-US" smtClean="0"/>
              <a:t>‹#›</a:t>
            </a:fld>
            <a:endParaRPr kumimoji="1" lang="ja-JP" altLang="en-US" dirty="0"/>
          </a:p>
        </p:txBody>
      </p:sp>
    </p:spTree>
    <p:extLst>
      <p:ext uri="{BB962C8B-B14F-4D97-AF65-F5344CB8AC3E}">
        <p14:creationId xmlns:p14="http://schemas.microsoft.com/office/powerpoint/2010/main" val="76299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20688"/>
          </a:xfrm>
        </p:spPr>
        <p:txBody>
          <a:bodyPr>
            <a:noAutofit/>
          </a:bodyPr>
          <a:lstStyle/>
          <a:p>
            <a:pPr algn="l"/>
            <a:r>
              <a:rPr lang="ja-JP" altLang="en-US"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　具体的な取組：活躍できる社会</a:t>
            </a:r>
            <a:endPar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BEB6DAC5-B160-4734-A572-724026CC2364}" type="slidenum">
              <a:rPr lang="ja-JP" altLang="en-US" smtClean="0"/>
              <a:pPr/>
              <a:t>1</a:t>
            </a:fld>
            <a:endParaRPr lang="ja-JP" altLang="en-US" dirty="0"/>
          </a:p>
        </p:txBody>
      </p:sp>
      <p:sp>
        <p:nvSpPr>
          <p:cNvPr id="9" name="正方形/長方形 8"/>
          <p:cNvSpPr/>
          <p:nvPr/>
        </p:nvSpPr>
        <p:spPr>
          <a:xfrm>
            <a:off x="129049" y="764704"/>
            <a:ext cx="9649072" cy="5760640"/>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marL="180975" indent="-180975"/>
            <a:r>
              <a:rPr lang="ja-JP" altLang="en-US" sz="1600" b="1" dirty="0">
                <a:solidFill>
                  <a:schemeClr val="tx1"/>
                </a:solidFill>
                <a:latin typeface="Meiryo UI" panose="020B0604030504040204" pitchFamily="50" charset="-128"/>
                <a:ea typeface="Meiryo UI" panose="020B0604030504040204" pitchFamily="50" charset="-128"/>
              </a:rPr>
              <a:t>≪多様な活躍</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344488" y="1196752"/>
            <a:ext cx="3024336" cy="51845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がん教育やがん患者への就労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による死亡の減少を図るとともに、すべてのがん患者及びその家族の苦痛軽減並びに療養生活の質の維持向上、がんになっても安心して暮らせる社会の構築のため、総合的にがん対策を実施。</a:t>
            </a:r>
          </a:p>
          <a:p>
            <a:pPr marL="174625" indent="-174625"/>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がん対策基金」を活用した、がんの予防・早期発見等につながるがん患者会活動の支援や、若い世代からがんに対する正しい知識を習得するため、府内中学校におけるがん教育も実施している。</a:t>
            </a:r>
          </a:p>
          <a:p>
            <a:pPr marL="174625" indent="-1746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、がん診療拠点病院ごとに設置されている相談支援センターにおいて、労働関係機関等と連携し、</a:t>
            </a:r>
          </a:p>
          <a:p>
            <a:pPr marL="174625" indent="-1746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世代のがん患者への就労支援を進めている。</a:t>
            </a:r>
          </a:p>
          <a:p>
            <a:pPr marL="174625" indent="-174625"/>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1" name="正方形/長方形 20"/>
          <p:cNvSpPr/>
          <p:nvPr/>
        </p:nvSpPr>
        <p:spPr>
          <a:xfrm>
            <a:off x="3512840" y="1196752"/>
            <a:ext cx="2934760" cy="51845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563" indent="-182563"/>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手話通訳や盲</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ろう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者通訳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等の障がい者に対するさまざまな意思疎通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支援等（大阪府）</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手話</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通訳や盲ろう者通訳・介助、要約筆記、点訳・朗読といった障がい者の日常生活や社会参加の促進を図るための意思疎通支援を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大阪府言語としての手話の認識の普及及び習得の機会の確保に関する条例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」に基づき、手話の習得機会の確保に向けた取組みを実施。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乳幼児期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からの言語としての手話習得を支援する環境整備を進めることにより、聴覚に障がいのある子どもの言語能力の発達を支援をする他、社会人を対象とした手話の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習得支援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2563" indent="-182563"/>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6554936" y="1196752"/>
            <a:ext cx="3096344" cy="51845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を用いて、</a:t>
            </a:r>
            <a:r>
              <a:rPr lang="ja-JP" altLang="en-US" sz="14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知的生産性の高い空気・空間をつくる</a:t>
            </a:r>
            <a:r>
              <a:rPr lang="en-US" altLang="ja-JP" sz="14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NEC</a:t>
            </a:r>
            <a:r>
              <a:rPr lang="ja-JP" altLang="en-US" sz="14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との共同研究</a:t>
            </a:r>
            <a:endParaRPr lang="en-US" altLang="ja-JP" sz="14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r>
              <a:rPr lang="ja-JP" altLang="en-US" sz="1400"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（ダイキン工業株式会社）</a:t>
            </a:r>
          </a:p>
          <a:p>
            <a:pPr marL="174625" indent="-174625"/>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空間利用状況のモニタリング情報に基づいて、</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技術で室内の温湿度を学習・予測し、空調や照明等を最適な状態に自動で制御することで、快適性と省エネ性の両立を目指す。また、個々のオフィスワーカーのバイタルデータ</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血圧、心拍数等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を加味した温湿度、照度との相関関係の研究等を実施。</a:t>
            </a: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6076" y="4468296"/>
            <a:ext cx="2754064" cy="155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descr="手話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4501" y="5243663"/>
            <a:ext cx="1406617" cy="1003386"/>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p:nvPr/>
        </p:nvPicPr>
        <p:blipFill>
          <a:blip r:embed="rId4" cstate="print">
            <a:extLst>
              <a:ext uri="{28A0092B-C50C-407E-A947-70E740481C1C}">
                <a14:useLocalDpi xmlns:a14="http://schemas.microsoft.com/office/drawing/2010/main" val="0"/>
              </a:ext>
            </a:extLst>
          </a:blip>
          <a:stretch>
            <a:fillRect/>
          </a:stretch>
        </p:blipFill>
        <p:spPr>
          <a:xfrm>
            <a:off x="1856657" y="5377155"/>
            <a:ext cx="1080120" cy="933133"/>
          </a:xfrm>
          <a:prstGeom prst="rect">
            <a:avLst/>
          </a:prstGeom>
        </p:spPr>
      </p:pic>
      <p:sp>
        <p:nvSpPr>
          <p:cNvPr id="14" name="正方形/長方形 13"/>
          <p:cNvSpPr/>
          <p:nvPr/>
        </p:nvSpPr>
        <p:spPr>
          <a:xfrm>
            <a:off x="7665168" y="19096"/>
            <a:ext cx="2232000" cy="64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150" b="1" spc="-200" dirty="0">
                <a:solidFill>
                  <a:schemeClr val="tx1"/>
                </a:solidFill>
                <a:latin typeface="+mn-ea"/>
              </a:rPr>
              <a:t>いのち輝く未来社会を</a:t>
            </a:r>
            <a:r>
              <a:rPr lang="ja-JP" altLang="en-US" sz="1150" b="1" spc="-200" dirty="0" smtClean="0">
                <a:solidFill>
                  <a:schemeClr val="tx1"/>
                </a:solidFill>
                <a:latin typeface="+mn-ea"/>
              </a:rPr>
              <a:t>めざすビジョン</a:t>
            </a:r>
            <a:r>
              <a:rPr lang="en-US" altLang="ja-JP" sz="1150" b="1" spc="-200" dirty="0">
                <a:solidFill>
                  <a:schemeClr val="tx1"/>
                </a:solidFill>
                <a:latin typeface="+mn-ea"/>
              </a:rPr>
              <a:t>(</a:t>
            </a:r>
            <a:r>
              <a:rPr lang="ja-JP" altLang="en-US" sz="1150" b="1" spc="-200" dirty="0">
                <a:solidFill>
                  <a:schemeClr val="tx1"/>
                </a:solidFill>
                <a:latin typeface="+mn-ea"/>
              </a:rPr>
              <a:t>案</a:t>
            </a:r>
            <a:r>
              <a:rPr lang="en-US" altLang="ja-JP" sz="1150" b="1" spc="-200" dirty="0" smtClean="0">
                <a:solidFill>
                  <a:schemeClr val="tx1"/>
                </a:solidFill>
                <a:latin typeface="+mn-ea"/>
              </a:rPr>
              <a:t>)</a:t>
            </a:r>
            <a:r>
              <a:rPr lang="ja-JP" altLang="en-US" sz="1150" b="1" spc="-200" dirty="0" smtClean="0">
                <a:solidFill>
                  <a:schemeClr val="tx1"/>
                </a:solidFill>
                <a:latin typeface="+mn-ea"/>
              </a:rPr>
              <a:t>　</a:t>
            </a:r>
            <a:endParaRPr lang="en-US" altLang="ja-JP" sz="1150" b="1" spc="-200" dirty="0" smtClean="0">
              <a:solidFill>
                <a:schemeClr val="tx1"/>
              </a:solidFill>
              <a:latin typeface="+mn-ea"/>
            </a:endParaRPr>
          </a:p>
          <a:p>
            <a:pPr algn="ctr" fontAlgn="auto">
              <a:spcBef>
                <a:spcPts val="0"/>
              </a:spcBef>
              <a:spcAft>
                <a:spcPts val="0"/>
              </a:spcAft>
              <a:defRPr/>
            </a:pPr>
            <a:r>
              <a:rPr lang="ja-JP" altLang="en-US" sz="1150" b="1" dirty="0" smtClean="0">
                <a:solidFill>
                  <a:schemeClr val="tx1"/>
                </a:solidFill>
                <a:latin typeface="+mn-ea"/>
              </a:rPr>
              <a:t>中間とりまとめ</a:t>
            </a:r>
            <a:r>
              <a:rPr lang="ja-JP" altLang="en-US" sz="1150" b="1" dirty="0">
                <a:solidFill>
                  <a:schemeClr val="tx1"/>
                </a:solidFill>
                <a:latin typeface="+mn-ea"/>
              </a:rPr>
              <a:t>　</a:t>
            </a:r>
            <a:r>
              <a:rPr lang="en-US" altLang="ja-JP" sz="1150" b="1" dirty="0" smtClean="0">
                <a:solidFill>
                  <a:schemeClr val="tx1"/>
                </a:solidFill>
                <a:latin typeface="+mn-ea"/>
              </a:rPr>
              <a:t>【</a:t>
            </a:r>
            <a:r>
              <a:rPr lang="ja-JP" altLang="en-US" sz="1150" b="1" dirty="0" smtClean="0">
                <a:solidFill>
                  <a:schemeClr val="tx1"/>
                </a:solidFill>
                <a:latin typeface="+mn-ea"/>
              </a:rPr>
              <a:t>抜粋</a:t>
            </a:r>
            <a:r>
              <a:rPr lang="en-US" altLang="ja-JP" sz="1150" b="1" dirty="0" smtClean="0">
                <a:solidFill>
                  <a:schemeClr val="tx1"/>
                </a:solidFill>
                <a:latin typeface="+mn-ea"/>
              </a:rPr>
              <a:t>】</a:t>
            </a:r>
          </a:p>
          <a:p>
            <a:pPr algn="ctr" fontAlgn="auto">
              <a:spcBef>
                <a:spcPts val="0"/>
              </a:spcBef>
              <a:spcAft>
                <a:spcPts val="0"/>
              </a:spcAft>
              <a:defRPr/>
            </a:pPr>
            <a:r>
              <a:rPr lang="ja-JP" altLang="en-US" sz="1150" b="1" dirty="0" smtClean="0">
                <a:solidFill>
                  <a:schemeClr val="tx1"/>
                </a:solidFill>
                <a:latin typeface="+mn-ea"/>
              </a:rPr>
              <a:t>（</a:t>
            </a:r>
            <a:r>
              <a:rPr lang="en-US" altLang="ja-JP" sz="1150" b="1" dirty="0" smtClean="0">
                <a:solidFill>
                  <a:schemeClr val="tx1"/>
                </a:solidFill>
                <a:latin typeface="+mn-ea"/>
              </a:rPr>
              <a:t>2017</a:t>
            </a:r>
            <a:r>
              <a:rPr lang="ja-JP" altLang="en-US" sz="1150" b="1" dirty="0" smtClean="0">
                <a:solidFill>
                  <a:schemeClr val="tx1"/>
                </a:solidFill>
                <a:latin typeface="+mn-ea"/>
              </a:rPr>
              <a:t>年</a:t>
            </a:r>
            <a:r>
              <a:rPr lang="en-US" altLang="ja-JP" sz="1150" b="1" dirty="0" smtClean="0">
                <a:solidFill>
                  <a:schemeClr val="tx1"/>
                </a:solidFill>
                <a:latin typeface="+mn-ea"/>
              </a:rPr>
              <a:t>9</a:t>
            </a:r>
            <a:r>
              <a:rPr lang="ja-JP" altLang="en-US" sz="1150" b="1" dirty="0" smtClean="0">
                <a:solidFill>
                  <a:schemeClr val="tx1"/>
                </a:solidFill>
                <a:latin typeface="+mn-ea"/>
              </a:rPr>
              <a:t>月）</a:t>
            </a:r>
            <a:endParaRPr lang="ja-JP" altLang="en-US" sz="1150" b="1" dirty="0">
              <a:solidFill>
                <a:schemeClr val="tx1"/>
              </a:solidFill>
              <a:latin typeface="+mn-ea"/>
            </a:endParaRPr>
          </a:p>
        </p:txBody>
      </p:sp>
    </p:spTree>
    <p:extLst>
      <p:ext uri="{BB962C8B-B14F-4D97-AF65-F5344CB8AC3E}">
        <p14:creationId xmlns:p14="http://schemas.microsoft.com/office/powerpoint/2010/main" val="2750939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lumMod val="75000"/>
            </a:schemeClr>
          </a:solidFill>
        </a:ln>
      </a:spPr>
      <a:bodyPr rtlCol="0" anchor="t"/>
      <a:lstStyle>
        <a:defPPr marL="182563" indent="-182563" algn="ctr">
          <a:defRPr kumimoji="1"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Words>
  <Application>Microsoft Office PowerPoint</Application>
  <PresentationFormat>A4 210 x 297 mm</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５.２　具体的な取組：活躍できる社会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2018-09-04T06:13:00Z</dcterms:created>
  <dcterms:modified xsi:type="dcterms:W3CDTF">2018-09-04T06:13:05Z</dcterms:modified>
</cp:coreProperties>
</file>