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EE901B5B-D56C-44B4-AE43-505D46E155D5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ABA9EAA3-ADF1-48DB-97BB-C6CA6AE3DA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88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11D8-5F11-471F-B759-F877988EACDA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0BBF-06B9-46FF-A6C3-810293157009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71CB-2CD0-4212-8F49-CFC8DE31A412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C92-D831-48C3-9196-D3F9198B4B3C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8E89-9EE2-4A91-8364-6FB8DD214553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F587-E970-4908-9A26-76A4564838CC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171B-20C6-43FC-8320-F53C1F8B4F89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885E-EFF6-41DE-9F0C-52B70979B1C1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47CA-3483-4CA0-BC3E-A23B44FBBC0E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EAD0-15C9-4EE9-BE4D-0661AA0ECE19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D180-DA58-4EEE-A4A1-5478CF908159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49FA-D1DF-4EF0-93FA-96DA32837BCE}" type="datetime1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27384"/>
            <a:ext cx="9906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232150" algn="l"/>
              </a:tabLst>
            </a:pPr>
            <a:r>
              <a:rPr kumimoji="1" lang="ja-JP" altLang="en-US" b="1" spc="400" dirty="0" smtClean="0"/>
              <a:t>　　新生児聴覚検査推進体制整備事業</a:t>
            </a:r>
            <a:endParaRPr kumimoji="1" lang="ja-JP" altLang="en-US" b="1" u="sng" spc="400" dirty="0"/>
          </a:p>
        </p:txBody>
      </p:sp>
      <p:sp>
        <p:nvSpPr>
          <p:cNvPr id="3" name="正方形/長方形 2"/>
          <p:cNvSpPr/>
          <p:nvPr/>
        </p:nvSpPr>
        <p:spPr>
          <a:xfrm>
            <a:off x="322889" y="2168860"/>
            <a:ext cx="4670244" cy="4284476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H10~12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厚生労働科学研究（未熟児の聴覚障がいの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正常児に実施。聴覚検査の有効性を検証）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➣日本の聴覚障がいの頻度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1~2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千人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➣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ヶ月まで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に支援開始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すれば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割が言語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獲得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H12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国が新生児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聴覚検査モデル事業実施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H19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モデル事業廃止・検査助成費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を交付税措置（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：新生児聴覚スクリーニング助成状況調査（厚労省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大阪府内市町村は助成なし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H28.3.29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：厚労省雇用均等・児童家庭局母子保健課長通知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早期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支援等を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るため新生児聴覚検査の実施に積極的に取り組むこと。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➣都道府県：新生児聴覚検査の意義等の周知、関係機関との連携体制づくり、管内市町村へ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の助言</a:t>
            </a:r>
            <a:endParaRPr lang="en-US" altLang="ja-JP" sz="14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➣市町村：受診勧奨、新生児聴覚検査受診状況確認、要支援児・保護者への指導援助、検査費用助成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22889" y="813410"/>
            <a:ext cx="8632576" cy="885238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聴覚障がいは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、早期発見・早期支援等が何よりも重要。全ての新生児を対象に新生児聴覚検査を実施し、聴覚障がいへの早期対応を図るための体制を確保する。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97333" y="546520"/>
            <a:ext cx="855267" cy="26689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97333" y="1901970"/>
            <a:ext cx="855267" cy="26689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　過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69429" y="2202984"/>
            <a:ext cx="4373489" cy="1658064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・周知状況：</a:t>
            </a:r>
            <a:r>
              <a:rPr lang="en-US" altLang="ja-JP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で周知を実施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（周知用リーフレットを府で作成し、市町村に配布）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・市町村公費負担状況：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　　</a:t>
            </a:r>
            <a:r>
              <a:rPr lang="en-US" altLang="ja-JP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2.3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％（全国　</a:t>
            </a:r>
            <a:r>
              <a:rPr lang="en-US" altLang="ja-JP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6.3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・市町村結果把握状況：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　</a:t>
            </a:r>
            <a:r>
              <a:rPr lang="en-US" altLang="ja-JP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93.0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％（全国　</a:t>
            </a:r>
            <a:r>
              <a:rPr lang="en-US" altLang="ja-JP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65.1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新生児聴覚検査実施分娩機関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分娩機関以外は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産婦人科医会調査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390460" y="1901970"/>
            <a:ext cx="3234948" cy="301014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大阪府現況（Ｈ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年度：全国はＨ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5123689" y="5661248"/>
            <a:ext cx="4509831" cy="10081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府域での推進体制を整備し、市町村の取り組みを促す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69429" y="3971512"/>
            <a:ext cx="4364091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【</a:t>
            </a:r>
            <a:r>
              <a:rPr lang="ja-JP" altLang="en-US" b="1" dirty="0" smtClean="0"/>
              <a:t>対応</a:t>
            </a:r>
            <a:r>
              <a:rPr lang="en-US" altLang="ja-JP" b="1" dirty="0" smtClean="0"/>
              <a:t>】</a:t>
            </a:r>
          </a:p>
          <a:p>
            <a:r>
              <a:rPr lang="ja-JP" altLang="en-US" b="1" dirty="0" smtClean="0"/>
              <a:t>・</a:t>
            </a:r>
            <a:r>
              <a:rPr lang="ja-JP" altLang="en-US" b="1" dirty="0"/>
              <a:t>新生児聴覚検査の</a:t>
            </a:r>
            <a:r>
              <a:rPr lang="ja-JP" altLang="en-US" b="1" dirty="0" smtClean="0"/>
              <a:t>意義を周知</a:t>
            </a:r>
            <a:endParaRPr lang="en-US" altLang="ja-JP" b="1" dirty="0"/>
          </a:p>
          <a:p>
            <a:r>
              <a:rPr lang="ja-JP" altLang="en-US" b="1" dirty="0"/>
              <a:t>・検査を希望する方への受検機会の確保</a:t>
            </a:r>
            <a:endParaRPr lang="en-US" altLang="ja-JP" b="1" dirty="0"/>
          </a:p>
          <a:p>
            <a:r>
              <a:rPr lang="ja-JP" altLang="en-US" b="1" dirty="0" smtClean="0"/>
              <a:t>・相談・支援のための連携体制整備</a:t>
            </a:r>
            <a:endParaRPr lang="en-US" altLang="ja-JP" b="1" dirty="0"/>
          </a:p>
        </p:txBody>
      </p:sp>
      <p:sp>
        <p:nvSpPr>
          <p:cNvPr id="5" name="下矢印 4"/>
          <p:cNvSpPr/>
          <p:nvPr/>
        </p:nvSpPr>
        <p:spPr>
          <a:xfrm>
            <a:off x="6969224" y="5157192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304" y="75116"/>
            <a:ext cx="1872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参考資料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017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pSp>
        <p:nvGrpSpPr>
          <p:cNvPr id="95" name="グループ化 94"/>
          <p:cNvGrpSpPr/>
          <p:nvPr/>
        </p:nvGrpSpPr>
        <p:grpSpPr>
          <a:xfrm>
            <a:off x="691457" y="2852936"/>
            <a:ext cx="9062497" cy="3831455"/>
            <a:chOff x="482190" y="1021132"/>
            <a:chExt cx="8827274" cy="5709664"/>
          </a:xfrm>
          <a:solidFill>
            <a:schemeClr val="bg1"/>
          </a:solidFill>
        </p:grpSpPr>
        <p:sp>
          <p:nvSpPr>
            <p:cNvPr id="92" name="円/楕円 91"/>
            <p:cNvSpPr/>
            <p:nvPr/>
          </p:nvSpPr>
          <p:spPr>
            <a:xfrm>
              <a:off x="524802" y="2768608"/>
              <a:ext cx="3897901" cy="3585374"/>
            </a:xfrm>
            <a:prstGeom prst="ellipse">
              <a:avLst/>
            </a:prstGeom>
            <a:grp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4204046" y="2519976"/>
              <a:ext cx="5105418" cy="3834007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482190" y="1021132"/>
              <a:ext cx="2618832" cy="85482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母子保健活動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保護者に周知</a:t>
              </a:r>
              <a:endPara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>
              <a:off x="1096258" y="1875952"/>
              <a:ext cx="0" cy="343436"/>
            </a:xfrm>
            <a:prstGeom prst="straightConnector1">
              <a:avLst/>
            </a:prstGeom>
            <a:grpFill/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endCxn id="86" idx="0"/>
            </p:cNvCxnSpPr>
            <p:nvPr/>
          </p:nvCxnSpPr>
          <p:spPr>
            <a:xfrm flipH="1">
              <a:off x="2080945" y="1875952"/>
              <a:ext cx="9022" cy="343436"/>
            </a:xfrm>
            <a:prstGeom prst="straightConnector1">
              <a:avLst/>
            </a:prstGeom>
            <a:grpFill/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グループ化 52"/>
            <p:cNvGrpSpPr/>
            <p:nvPr/>
          </p:nvGrpSpPr>
          <p:grpSpPr>
            <a:xfrm>
              <a:off x="1010414" y="3151715"/>
              <a:ext cx="5454755" cy="2917320"/>
              <a:chOff x="2574887" y="3317324"/>
              <a:chExt cx="5454755" cy="2917320"/>
            </a:xfrm>
            <a:grpFill/>
          </p:grpSpPr>
          <p:sp>
            <p:nvSpPr>
              <p:cNvPr id="54" name="正方形/長方形 53"/>
              <p:cNvSpPr/>
              <p:nvPr/>
            </p:nvSpPr>
            <p:spPr>
              <a:xfrm>
                <a:off x="3057934" y="3607296"/>
                <a:ext cx="2466380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新生児聴覚スクリーニング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55" name="直線矢印コネクタ 54"/>
              <p:cNvCxnSpPr/>
              <p:nvPr/>
            </p:nvCxnSpPr>
            <p:spPr>
              <a:xfrm>
                <a:off x="4421934" y="3317324"/>
                <a:ext cx="0" cy="281764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矢印コネクタ 55"/>
              <p:cNvCxnSpPr/>
              <p:nvPr/>
            </p:nvCxnSpPr>
            <p:spPr>
              <a:xfrm>
                <a:off x="4071301" y="4369905"/>
                <a:ext cx="0" cy="231556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正方形/長方形 56"/>
              <p:cNvSpPr/>
              <p:nvPr/>
            </p:nvSpPr>
            <p:spPr>
              <a:xfrm>
                <a:off x="2574887" y="4546675"/>
                <a:ext cx="1094084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異常なし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3685820" y="4520825"/>
                <a:ext cx="704502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要精検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59" name="直線矢印コネクタ 58"/>
              <p:cNvCxnSpPr/>
              <p:nvPr/>
            </p:nvCxnSpPr>
            <p:spPr>
              <a:xfrm>
                <a:off x="3395479" y="4292706"/>
                <a:ext cx="0" cy="250670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正方形/長方形 59"/>
              <p:cNvSpPr/>
              <p:nvPr/>
            </p:nvSpPr>
            <p:spPr>
              <a:xfrm>
                <a:off x="3056436" y="4016231"/>
                <a:ext cx="1230103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実　施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4298635" y="4030195"/>
                <a:ext cx="1230103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未実施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62" name="直線矢印コネクタ 61"/>
              <p:cNvCxnSpPr>
                <a:endCxn id="63" idx="0"/>
              </p:cNvCxnSpPr>
              <p:nvPr/>
            </p:nvCxnSpPr>
            <p:spPr>
              <a:xfrm flipH="1">
                <a:off x="3846851" y="4913946"/>
                <a:ext cx="114309" cy="223445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正方形/長方形 62"/>
              <p:cNvSpPr/>
              <p:nvPr/>
            </p:nvSpPr>
            <p:spPr>
              <a:xfrm>
                <a:off x="3407161" y="5137391"/>
                <a:ext cx="879378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精密検査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64" name="直線矢印コネクタ 63"/>
              <p:cNvCxnSpPr/>
              <p:nvPr/>
            </p:nvCxnSpPr>
            <p:spPr>
              <a:xfrm>
                <a:off x="4313017" y="5306431"/>
                <a:ext cx="387537" cy="0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矢印コネクタ 64"/>
              <p:cNvCxnSpPr>
                <a:stCxn id="61" idx="3"/>
              </p:cNvCxnSpPr>
              <p:nvPr/>
            </p:nvCxnSpPr>
            <p:spPr>
              <a:xfrm flipV="1">
                <a:off x="5528738" y="4226321"/>
                <a:ext cx="590051" cy="33200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正方形/長方形 65"/>
              <p:cNvSpPr/>
              <p:nvPr/>
            </p:nvSpPr>
            <p:spPr>
              <a:xfrm>
                <a:off x="4665495" y="5160322"/>
                <a:ext cx="2068841" cy="68797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必要に応じた治療</a:t>
                </a:r>
                <a:endPara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（人工内耳・補聴器など）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2832762" y="5775992"/>
                <a:ext cx="1239551" cy="458652"/>
              </a:xfrm>
              <a:prstGeom prst="rect">
                <a:avLst/>
              </a:prstGeom>
              <a:grp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異常なし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68" name="直線矢印コネクタ 67"/>
              <p:cNvCxnSpPr/>
              <p:nvPr/>
            </p:nvCxnSpPr>
            <p:spPr>
              <a:xfrm>
                <a:off x="3685820" y="5549748"/>
                <a:ext cx="8237" cy="252027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矢印コネクタ 68"/>
              <p:cNvCxnSpPr>
                <a:endCxn id="78" idx="2"/>
              </p:cNvCxnSpPr>
              <p:nvPr/>
            </p:nvCxnSpPr>
            <p:spPr>
              <a:xfrm>
                <a:off x="4072314" y="6061176"/>
                <a:ext cx="3957328" cy="0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グループ化 69"/>
            <p:cNvGrpSpPr/>
            <p:nvPr/>
          </p:nvGrpSpPr>
          <p:grpSpPr>
            <a:xfrm>
              <a:off x="3558179" y="3089458"/>
              <a:ext cx="4239138" cy="1233544"/>
              <a:chOff x="4438013" y="3184497"/>
              <a:chExt cx="4239138" cy="1233544"/>
            </a:xfrm>
            <a:grpFill/>
          </p:grpSpPr>
          <p:sp>
            <p:nvSpPr>
              <p:cNvPr id="71" name="円/楕円 70"/>
              <p:cNvSpPr/>
              <p:nvPr/>
            </p:nvSpPr>
            <p:spPr>
              <a:xfrm>
                <a:off x="5531895" y="3501211"/>
                <a:ext cx="3145256" cy="91683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母子保健活動</a:t>
                </a:r>
                <a:r>
                  <a:rPr lang="en-US" altLang="ja-JP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結果確認・支援を実施</a:t>
                </a:r>
                <a:endParaRPr lang="en-US" altLang="ja-JP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72" name="直線矢印コネクタ 71"/>
              <p:cNvCxnSpPr/>
              <p:nvPr/>
            </p:nvCxnSpPr>
            <p:spPr>
              <a:xfrm>
                <a:off x="6304480" y="3184497"/>
                <a:ext cx="3375" cy="258066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矢印コネクタ 72"/>
              <p:cNvCxnSpPr/>
              <p:nvPr/>
            </p:nvCxnSpPr>
            <p:spPr>
              <a:xfrm>
                <a:off x="7158307" y="3184497"/>
                <a:ext cx="3375" cy="258066"/>
              </a:xfrm>
              <a:prstGeom prst="straightConnector1">
                <a:avLst/>
              </a:prstGeom>
              <a:grpFill/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右カーブ矢印 73"/>
              <p:cNvSpPr/>
              <p:nvPr/>
            </p:nvSpPr>
            <p:spPr>
              <a:xfrm rot="5739133">
                <a:off x="4898536" y="2882650"/>
                <a:ext cx="370689" cy="1291735"/>
              </a:xfrm>
              <a:prstGeom prst="curvedRightArrow">
                <a:avLst>
                  <a:gd name="adj1" fmla="val 25000"/>
                  <a:gd name="adj2" fmla="val 50000"/>
                  <a:gd name="adj3" fmla="val 70463"/>
                </a:avLst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下矢印 74"/>
            <p:cNvSpPr/>
            <p:nvPr/>
          </p:nvSpPr>
          <p:spPr>
            <a:xfrm rot="2406061">
              <a:off x="5000269" y="4236634"/>
              <a:ext cx="383376" cy="794583"/>
            </a:xfrm>
            <a:prstGeom prst="down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091439" y="3308523"/>
              <a:ext cx="1101974" cy="161945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未実施の場合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633122" y="4521132"/>
              <a:ext cx="1073484" cy="223743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児・保護者支援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6465169" y="5437153"/>
              <a:ext cx="2664296" cy="91683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母子保健</a:t>
              </a: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活動</a:t>
              </a:r>
              <a:r>
                <a:rPr lang="en-US" altLang="ja-JP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各々健診で確認</a:t>
              </a:r>
              <a:endPara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6249144" y="4548045"/>
              <a:ext cx="2880320" cy="746665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相談・支援（早期含む）</a:t>
              </a:r>
              <a:endParaRPr kumimoji="1" lang="ja-JP" altLang="en-US" strike="sngStrike" dirty="0">
                <a:solidFill>
                  <a:schemeClr val="tx1"/>
                </a:solidFill>
              </a:endParaRPr>
            </a:p>
          </p:txBody>
        </p:sp>
        <p:sp>
          <p:nvSpPr>
            <p:cNvPr id="80" name="上下矢印 79"/>
            <p:cNvSpPr/>
            <p:nvPr/>
          </p:nvSpPr>
          <p:spPr>
            <a:xfrm rot="19045759">
              <a:off x="7680303" y="3916585"/>
              <a:ext cx="336463" cy="658419"/>
            </a:xfrm>
            <a:prstGeom prst="upDown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7829700" y="4035237"/>
              <a:ext cx="465961" cy="242534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連携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482190" y="2200253"/>
              <a:ext cx="8503257" cy="938483"/>
              <a:chOff x="448702" y="2169102"/>
              <a:chExt cx="8387448" cy="892608"/>
            </a:xfrm>
            <a:grpFill/>
          </p:grpSpPr>
          <p:grpSp>
            <p:nvGrpSpPr>
              <p:cNvPr id="83" name="グループ化 82"/>
              <p:cNvGrpSpPr/>
              <p:nvPr/>
            </p:nvGrpSpPr>
            <p:grpSpPr>
              <a:xfrm>
                <a:off x="448702" y="2169102"/>
                <a:ext cx="8387448" cy="892608"/>
                <a:chOff x="350640" y="2260717"/>
                <a:chExt cx="9430078" cy="892608"/>
              </a:xfrm>
              <a:grpFill/>
            </p:grpSpPr>
            <p:sp>
              <p:nvSpPr>
                <p:cNvPr id="85" name="ホームベース 84"/>
                <p:cNvSpPr/>
                <p:nvPr/>
              </p:nvSpPr>
              <p:spPr>
                <a:xfrm>
                  <a:off x="350640" y="2278917"/>
                  <a:ext cx="1362000" cy="862051"/>
                </a:xfrm>
                <a:prstGeom prst="homePlate">
                  <a:avLst>
                    <a:gd name="adj" fmla="val 3611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母子手帳交付</a:t>
                  </a:r>
                  <a:endPara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86" name="ホームベース 85"/>
                <p:cNvSpPr/>
                <p:nvPr/>
              </p:nvSpPr>
              <p:spPr>
                <a:xfrm>
                  <a:off x="1712640" y="2278917"/>
                  <a:ext cx="993366" cy="862051"/>
                </a:xfrm>
                <a:prstGeom prst="homePlate">
                  <a:avLst>
                    <a:gd name="adj" fmla="val 26079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両親教室</a:t>
                  </a:r>
                  <a:endPara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87" name="ホームベース 86"/>
                <p:cNvSpPr/>
                <p:nvPr/>
              </p:nvSpPr>
              <p:spPr>
                <a:xfrm>
                  <a:off x="2741155" y="2278917"/>
                  <a:ext cx="1027519" cy="862051"/>
                </a:xfrm>
                <a:prstGeom prst="homePlate">
                  <a:avLst>
                    <a:gd name="adj" fmla="val 3611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分娩</a:t>
                  </a:r>
                  <a:endPara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88" name="ホームベース 87"/>
                <p:cNvSpPr/>
                <p:nvPr/>
              </p:nvSpPr>
              <p:spPr>
                <a:xfrm>
                  <a:off x="3794172" y="2291274"/>
                  <a:ext cx="1180839" cy="862051"/>
                </a:xfrm>
                <a:prstGeom prst="homePlate">
                  <a:avLst>
                    <a:gd name="adj" fmla="val 36113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出生届</a:t>
                  </a:r>
                  <a:endPara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89" name="ホームベース 88"/>
                <p:cNvSpPr/>
                <p:nvPr/>
              </p:nvSpPr>
              <p:spPr>
                <a:xfrm>
                  <a:off x="5025968" y="2303061"/>
                  <a:ext cx="1271965" cy="850264"/>
                </a:xfrm>
                <a:prstGeom prst="homePlate">
                  <a:avLst>
                    <a:gd name="adj" fmla="val 21590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ja-JP" altLang="en-US" sz="14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全戸訪問・新生児訪問</a:t>
                  </a:r>
                  <a:endParaRPr lang="ja-JP" altLang="en-US" sz="14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90" name="ホームベース 89"/>
                <p:cNvSpPr/>
                <p:nvPr/>
              </p:nvSpPr>
              <p:spPr>
                <a:xfrm>
                  <a:off x="7501658" y="2273074"/>
                  <a:ext cx="1208808" cy="880251"/>
                </a:xfrm>
                <a:prstGeom prst="homePlate">
                  <a:avLst>
                    <a:gd name="adj" fmla="val 21590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ja-JP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1</a:t>
                  </a:r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歳</a:t>
                  </a:r>
                  <a:r>
                    <a:rPr lang="en-US" altLang="ja-JP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6</a:t>
                  </a:r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か月児健診</a:t>
                  </a:r>
                  <a:endPara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91" name="ホームベース 90"/>
                <p:cNvSpPr/>
                <p:nvPr/>
              </p:nvSpPr>
              <p:spPr>
                <a:xfrm>
                  <a:off x="8716046" y="2260717"/>
                  <a:ext cx="1064672" cy="850264"/>
                </a:xfrm>
                <a:prstGeom prst="homePlate">
                  <a:avLst>
                    <a:gd name="adj" fmla="val 21590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altLang="ja-JP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</a:t>
                  </a:r>
                  <a:r>
                    <a:rPr lang="ja-JP" altLang="en-US" sz="1600" dirty="0" smtClean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歳児健診</a:t>
                  </a:r>
                  <a:endParaRPr lang="ja-JP" altLang="en-US" sz="16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84" name="ホームベース 83"/>
              <p:cNvSpPr/>
              <p:nvPr/>
            </p:nvSpPr>
            <p:spPr>
              <a:xfrm>
                <a:off x="5738438" y="2211446"/>
                <a:ext cx="1070636" cy="850264"/>
              </a:xfrm>
              <a:prstGeom prst="homePlate">
                <a:avLst>
                  <a:gd name="adj" fmla="val 2159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</a:t>
                </a:r>
                <a:r>
                  <a:rPr lang="en-US" altLang="ja-JP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4</a:t>
                </a:r>
                <a:r>
                  <a:rPr lang="ja-JP" altLang="en-US" sz="16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か月児健診</a:t>
                </a:r>
                <a:endParaRPr lang="ja-JP" altLang="en-US" sz="16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93" name="角丸四角形 92"/>
            <p:cNvSpPr/>
            <p:nvPr/>
          </p:nvSpPr>
          <p:spPr>
            <a:xfrm>
              <a:off x="1842687" y="6353982"/>
              <a:ext cx="1072280" cy="37681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医師会中心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4" name="角丸四角形 93"/>
            <p:cNvSpPr/>
            <p:nvPr/>
          </p:nvSpPr>
          <p:spPr>
            <a:xfrm>
              <a:off x="4815170" y="6337658"/>
              <a:ext cx="1972587" cy="37681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会議で</a:t>
              </a:r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情報</a:t>
              </a: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共有・協議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96" name="カギ線コネクタ 95"/>
          <p:cNvCxnSpPr/>
          <p:nvPr/>
        </p:nvCxnSpPr>
        <p:spPr>
          <a:xfrm>
            <a:off x="1425205" y="5429038"/>
            <a:ext cx="6210410" cy="905315"/>
          </a:xfrm>
          <a:prstGeom prst="bentConnector3">
            <a:avLst>
              <a:gd name="adj1" fmla="val 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0" y="-27384"/>
            <a:ext cx="99060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3232150" algn="l"/>
              </a:tabLst>
            </a:pPr>
            <a:r>
              <a:rPr kumimoji="1" lang="ja-JP" altLang="en-US" b="1" spc="400" dirty="0" smtClean="0"/>
              <a:t>　　新生児聴覚検査関係機関</a:t>
            </a:r>
            <a:r>
              <a:rPr kumimoji="1" lang="ja-JP" altLang="en-US" b="1" spc="400" smtClean="0"/>
              <a:t>連携会議</a:t>
            </a:r>
            <a:r>
              <a:rPr kumimoji="1" lang="ja-JP" altLang="en-US" b="1" spc="400" dirty="0" smtClean="0"/>
              <a:t>　　　　　　　　　　　</a:t>
            </a:r>
            <a:r>
              <a:rPr kumimoji="1" lang="ja-JP" altLang="en-US" b="1" spc="400" smtClean="0"/>
              <a:t>　</a:t>
            </a:r>
            <a:endParaRPr kumimoji="1" lang="ja-JP" altLang="en-US" b="1" u="sng" spc="400" dirty="0"/>
          </a:p>
        </p:txBody>
      </p:sp>
      <p:sp>
        <p:nvSpPr>
          <p:cNvPr id="114" name="正方形/長方形 113"/>
          <p:cNvSpPr/>
          <p:nvPr/>
        </p:nvSpPr>
        <p:spPr>
          <a:xfrm>
            <a:off x="691456" y="620688"/>
            <a:ext cx="8729846" cy="656168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要精検者、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要治療者、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要支援者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が適切な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支援等を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受けることができる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よう、医療、保健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、福祉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、教育、が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それぞれの役割を踏まえ、連携できる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を整備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115" name="角丸四角形 114"/>
          <p:cNvSpPr/>
          <p:nvPr/>
        </p:nvSpPr>
        <p:spPr>
          <a:xfrm>
            <a:off x="301267" y="620688"/>
            <a:ext cx="390189" cy="656167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5204468" y="1340768"/>
            <a:ext cx="4368607" cy="131241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・実態把握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・相互の役割を確認し、切れ目なく支援できる体制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・新生児聴覚検査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事業にかかる手引書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などを検討。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開催予定：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２回、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 1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１回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＊懇話会形式で実施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4872094" y="1340768"/>
            <a:ext cx="368569" cy="1321302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　要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691454" y="1340768"/>
            <a:ext cx="4045519" cy="1080120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・庁内（健康医療部・福祉部・教育庁）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・市代表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（政令・中核市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母子保健運営協議会担当市町）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医師会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、３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医会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（産婦人科・耳鼻咽喉科・小児科）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・早期相談・支援・教育関係機関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322888" y="1340768"/>
            <a:ext cx="368569" cy="108012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301267" y="2528438"/>
            <a:ext cx="3460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★新生児聴覚検査事業にかかる流れ</a:t>
            </a:r>
            <a:endParaRPr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594002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A4 210 x 297 mm</PresentationFormat>
  <Paragraphs>78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2018-09-04T06:11:51Z</dcterms:created>
  <dcterms:modified xsi:type="dcterms:W3CDTF">2018-09-04T06:12:25Z</dcterms:modified>
</cp:coreProperties>
</file>