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6" r:id="rId2"/>
    <p:sldId id="257" r:id="rId3"/>
  </p:sldIdLst>
  <p:sldSz cx="12801600" cy="9601200" type="A3"/>
  <p:notesSz cx="6807200" cy="9939338"/>
  <p:defaultTextStyle>
    <a:defPPr>
      <a:defRPr lang="ja-JP"/>
    </a:defPPr>
    <a:lvl1pPr marL="0" algn="l" defTabSz="1280006" rtl="0" eaLnBrk="1" latinLnBrk="0" hangingPunct="1">
      <a:defRPr kumimoji="1" sz="2500" kern="1200">
        <a:solidFill>
          <a:schemeClr val="tx1"/>
        </a:solidFill>
        <a:latin typeface="+mn-lt"/>
        <a:ea typeface="+mn-ea"/>
        <a:cs typeface="+mn-cs"/>
      </a:defRPr>
    </a:lvl1pPr>
    <a:lvl2pPr marL="640003" algn="l" defTabSz="1280006" rtl="0" eaLnBrk="1" latinLnBrk="0" hangingPunct="1">
      <a:defRPr kumimoji="1" sz="2500" kern="1200">
        <a:solidFill>
          <a:schemeClr val="tx1"/>
        </a:solidFill>
        <a:latin typeface="+mn-lt"/>
        <a:ea typeface="+mn-ea"/>
        <a:cs typeface="+mn-cs"/>
      </a:defRPr>
    </a:lvl2pPr>
    <a:lvl3pPr marL="1280006" algn="l" defTabSz="1280006" rtl="0" eaLnBrk="1" latinLnBrk="0" hangingPunct="1">
      <a:defRPr kumimoji="1" sz="2500" kern="1200">
        <a:solidFill>
          <a:schemeClr val="tx1"/>
        </a:solidFill>
        <a:latin typeface="+mn-lt"/>
        <a:ea typeface="+mn-ea"/>
        <a:cs typeface="+mn-cs"/>
      </a:defRPr>
    </a:lvl3pPr>
    <a:lvl4pPr marL="1920009" algn="l" defTabSz="1280006" rtl="0" eaLnBrk="1" latinLnBrk="0" hangingPunct="1">
      <a:defRPr kumimoji="1" sz="2500" kern="1200">
        <a:solidFill>
          <a:schemeClr val="tx1"/>
        </a:solidFill>
        <a:latin typeface="+mn-lt"/>
        <a:ea typeface="+mn-ea"/>
        <a:cs typeface="+mn-cs"/>
      </a:defRPr>
    </a:lvl4pPr>
    <a:lvl5pPr marL="2560013" algn="l" defTabSz="1280006" rtl="0" eaLnBrk="1" latinLnBrk="0" hangingPunct="1">
      <a:defRPr kumimoji="1" sz="2500" kern="1200">
        <a:solidFill>
          <a:schemeClr val="tx1"/>
        </a:solidFill>
        <a:latin typeface="+mn-lt"/>
        <a:ea typeface="+mn-ea"/>
        <a:cs typeface="+mn-cs"/>
      </a:defRPr>
    </a:lvl5pPr>
    <a:lvl6pPr marL="3200016" algn="l" defTabSz="1280006" rtl="0" eaLnBrk="1" latinLnBrk="0" hangingPunct="1">
      <a:defRPr kumimoji="1" sz="2500" kern="1200">
        <a:solidFill>
          <a:schemeClr val="tx1"/>
        </a:solidFill>
        <a:latin typeface="+mn-lt"/>
        <a:ea typeface="+mn-ea"/>
        <a:cs typeface="+mn-cs"/>
      </a:defRPr>
    </a:lvl6pPr>
    <a:lvl7pPr marL="3840019" algn="l" defTabSz="1280006" rtl="0" eaLnBrk="1" latinLnBrk="0" hangingPunct="1">
      <a:defRPr kumimoji="1" sz="2500" kern="1200">
        <a:solidFill>
          <a:schemeClr val="tx1"/>
        </a:solidFill>
        <a:latin typeface="+mn-lt"/>
        <a:ea typeface="+mn-ea"/>
        <a:cs typeface="+mn-cs"/>
      </a:defRPr>
    </a:lvl7pPr>
    <a:lvl8pPr marL="4480022" algn="l" defTabSz="1280006" rtl="0" eaLnBrk="1" latinLnBrk="0" hangingPunct="1">
      <a:defRPr kumimoji="1" sz="2500" kern="1200">
        <a:solidFill>
          <a:schemeClr val="tx1"/>
        </a:solidFill>
        <a:latin typeface="+mn-lt"/>
        <a:ea typeface="+mn-ea"/>
        <a:cs typeface="+mn-cs"/>
      </a:defRPr>
    </a:lvl8pPr>
    <a:lvl9pPr marL="5120025" algn="l" defTabSz="1280006" rtl="0" eaLnBrk="1" latinLnBrk="0" hangingPunct="1">
      <a:defRPr kumimoji="1" sz="2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66FF"/>
    <a:srgbClr val="CC99FF"/>
    <a:srgbClr val="CCCCFF"/>
    <a:srgbClr val="FFCCFF"/>
    <a:srgbClr val="FF66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46F890A9-2807-4EBB-B81D-B2AA78EC7F39}" styleName="濃色スタイル 2 - アクセント 5/アクセント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2" d="100"/>
          <a:sy n="52" d="100"/>
        </p:scale>
        <p:origin x="-48" y="282"/>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7"/>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03" indent="0" algn="ctr">
              <a:buNone/>
              <a:defRPr>
                <a:solidFill>
                  <a:schemeClr val="tx1">
                    <a:tint val="75000"/>
                  </a:schemeClr>
                </a:solidFill>
              </a:defRPr>
            </a:lvl2pPr>
            <a:lvl3pPr marL="1280006" indent="0" algn="ctr">
              <a:buNone/>
              <a:defRPr>
                <a:solidFill>
                  <a:schemeClr val="tx1">
                    <a:tint val="75000"/>
                  </a:schemeClr>
                </a:solidFill>
              </a:defRPr>
            </a:lvl3pPr>
            <a:lvl4pPr marL="1920009" indent="0" algn="ctr">
              <a:buNone/>
              <a:defRPr>
                <a:solidFill>
                  <a:schemeClr val="tx1">
                    <a:tint val="75000"/>
                  </a:schemeClr>
                </a:solidFill>
              </a:defRPr>
            </a:lvl4pPr>
            <a:lvl5pPr marL="2560013" indent="0" algn="ctr">
              <a:buNone/>
              <a:defRPr>
                <a:solidFill>
                  <a:schemeClr val="tx1">
                    <a:tint val="75000"/>
                  </a:schemeClr>
                </a:solidFill>
              </a:defRPr>
            </a:lvl5pPr>
            <a:lvl6pPr marL="3200016" indent="0" algn="ctr">
              <a:buNone/>
              <a:defRPr>
                <a:solidFill>
                  <a:schemeClr val="tx1">
                    <a:tint val="75000"/>
                  </a:schemeClr>
                </a:solidFill>
              </a:defRPr>
            </a:lvl6pPr>
            <a:lvl7pPr marL="3840019" indent="0" algn="ctr">
              <a:buNone/>
              <a:defRPr>
                <a:solidFill>
                  <a:schemeClr val="tx1">
                    <a:tint val="75000"/>
                  </a:schemeClr>
                </a:solidFill>
              </a:defRPr>
            </a:lvl7pPr>
            <a:lvl8pPr marL="4480022" indent="0" algn="ctr">
              <a:buNone/>
              <a:defRPr>
                <a:solidFill>
                  <a:schemeClr val="tx1">
                    <a:tint val="75000"/>
                  </a:schemeClr>
                </a:solidFill>
              </a:defRPr>
            </a:lvl8pPr>
            <a:lvl9pPr marL="5120025"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3A1216E-1E97-4A81-AFD9-482ADFE74D3F}" type="datetimeFigureOut">
              <a:rPr kumimoji="1" lang="ja-JP" altLang="en-US" smtClean="0"/>
              <a:t>2018/2/21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68EADB2-41C3-416D-85A4-951C70BF7193}" type="slidenum">
              <a:rPr kumimoji="1" lang="ja-JP" altLang="en-US" smtClean="0"/>
              <a:t>‹#›</a:t>
            </a:fld>
            <a:endParaRPr kumimoji="1" lang="ja-JP" altLang="en-US"/>
          </a:p>
        </p:txBody>
      </p:sp>
    </p:spTree>
    <p:extLst>
      <p:ext uri="{BB962C8B-B14F-4D97-AF65-F5344CB8AC3E}">
        <p14:creationId xmlns:p14="http://schemas.microsoft.com/office/powerpoint/2010/main" val="2097603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3A1216E-1E97-4A81-AFD9-482ADFE74D3F}" type="datetimeFigureOut">
              <a:rPr kumimoji="1" lang="ja-JP" altLang="en-US" smtClean="0"/>
              <a:t>2018/2/21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68EADB2-41C3-416D-85A4-951C70BF7193}" type="slidenum">
              <a:rPr kumimoji="1" lang="ja-JP" altLang="en-US" smtClean="0"/>
              <a:t>‹#›</a:t>
            </a:fld>
            <a:endParaRPr kumimoji="1" lang="ja-JP" altLang="en-US"/>
          </a:p>
        </p:txBody>
      </p:sp>
    </p:spTree>
    <p:extLst>
      <p:ext uri="{BB962C8B-B14F-4D97-AF65-F5344CB8AC3E}">
        <p14:creationId xmlns:p14="http://schemas.microsoft.com/office/powerpoint/2010/main" val="3434981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5"/>
            <a:ext cx="2880360" cy="819213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40080" y="384495"/>
            <a:ext cx="8427720" cy="819213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3A1216E-1E97-4A81-AFD9-482ADFE74D3F}" type="datetimeFigureOut">
              <a:rPr kumimoji="1" lang="ja-JP" altLang="en-US" smtClean="0"/>
              <a:t>2018/2/21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68EADB2-41C3-416D-85A4-951C70BF7193}" type="slidenum">
              <a:rPr kumimoji="1" lang="ja-JP" altLang="en-US" smtClean="0"/>
              <a:t>‹#›</a:t>
            </a:fld>
            <a:endParaRPr kumimoji="1" lang="ja-JP" altLang="en-US"/>
          </a:p>
        </p:txBody>
      </p:sp>
    </p:spTree>
    <p:extLst>
      <p:ext uri="{BB962C8B-B14F-4D97-AF65-F5344CB8AC3E}">
        <p14:creationId xmlns:p14="http://schemas.microsoft.com/office/powerpoint/2010/main" val="3584782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3A1216E-1E97-4A81-AFD9-482ADFE74D3F}" type="datetimeFigureOut">
              <a:rPr kumimoji="1" lang="ja-JP" altLang="en-US" smtClean="0"/>
              <a:t>2018/2/21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68EADB2-41C3-416D-85A4-951C70BF7193}" type="slidenum">
              <a:rPr kumimoji="1" lang="ja-JP" altLang="en-US" smtClean="0"/>
              <a:t>‹#›</a:t>
            </a:fld>
            <a:endParaRPr kumimoji="1" lang="ja-JP" altLang="en-US"/>
          </a:p>
        </p:txBody>
      </p:sp>
    </p:spTree>
    <p:extLst>
      <p:ext uri="{BB962C8B-B14F-4D97-AF65-F5344CB8AC3E}">
        <p14:creationId xmlns:p14="http://schemas.microsoft.com/office/powerpoint/2010/main" val="2361029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2"/>
            <a:ext cx="10881360"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8" y="4069400"/>
            <a:ext cx="10881360" cy="2100262"/>
          </a:xfrm>
        </p:spPr>
        <p:txBody>
          <a:bodyPr anchor="b"/>
          <a:lstStyle>
            <a:lvl1pPr marL="0" indent="0">
              <a:buNone/>
              <a:defRPr sz="2800">
                <a:solidFill>
                  <a:schemeClr val="tx1">
                    <a:tint val="75000"/>
                  </a:schemeClr>
                </a:solidFill>
              </a:defRPr>
            </a:lvl1pPr>
            <a:lvl2pPr marL="640003" indent="0">
              <a:buNone/>
              <a:defRPr sz="2500">
                <a:solidFill>
                  <a:schemeClr val="tx1">
                    <a:tint val="75000"/>
                  </a:schemeClr>
                </a:solidFill>
              </a:defRPr>
            </a:lvl2pPr>
            <a:lvl3pPr marL="1280006" indent="0">
              <a:buNone/>
              <a:defRPr sz="2200">
                <a:solidFill>
                  <a:schemeClr val="tx1">
                    <a:tint val="75000"/>
                  </a:schemeClr>
                </a:solidFill>
              </a:defRPr>
            </a:lvl3pPr>
            <a:lvl4pPr marL="1920009" indent="0">
              <a:buNone/>
              <a:defRPr sz="2000">
                <a:solidFill>
                  <a:schemeClr val="tx1">
                    <a:tint val="75000"/>
                  </a:schemeClr>
                </a:solidFill>
              </a:defRPr>
            </a:lvl4pPr>
            <a:lvl5pPr marL="2560013" indent="0">
              <a:buNone/>
              <a:defRPr sz="2000">
                <a:solidFill>
                  <a:schemeClr val="tx1">
                    <a:tint val="75000"/>
                  </a:schemeClr>
                </a:solidFill>
              </a:defRPr>
            </a:lvl5pPr>
            <a:lvl6pPr marL="3200016" indent="0">
              <a:buNone/>
              <a:defRPr sz="2000">
                <a:solidFill>
                  <a:schemeClr val="tx1">
                    <a:tint val="75000"/>
                  </a:schemeClr>
                </a:solidFill>
              </a:defRPr>
            </a:lvl6pPr>
            <a:lvl7pPr marL="3840019" indent="0">
              <a:buNone/>
              <a:defRPr sz="2000">
                <a:solidFill>
                  <a:schemeClr val="tx1">
                    <a:tint val="75000"/>
                  </a:schemeClr>
                </a:solidFill>
              </a:defRPr>
            </a:lvl7pPr>
            <a:lvl8pPr marL="4480022" indent="0">
              <a:buNone/>
              <a:defRPr sz="2000">
                <a:solidFill>
                  <a:schemeClr val="tx1">
                    <a:tint val="75000"/>
                  </a:schemeClr>
                </a:solidFill>
              </a:defRPr>
            </a:lvl8pPr>
            <a:lvl9pPr marL="5120025"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3A1216E-1E97-4A81-AFD9-482ADFE74D3F}" type="datetimeFigureOut">
              <a:rPr kumimoji="1" lang="ja-JP" altLang="en-US" smtClean="0"/>
              <a:t>2018/2/21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68EADB2-41C3-416D-85A4-951C70BF7193}" type="slidenum">
              <a:rPr kumimoji="1" lang="ja-JP" altLang="en-US" smtClean="0"/>
              <a:t>‹#›</a:t>
            </a:fld>
            <a:endParaRPr kumimoji="1" lang="ja-JP" altLang="en-US"/>
          </a:p>
        </p:txBody>
      </p:sp>
    </p:spTree>
    <p:extLst>
      <p:ext uri="{BB962C8B-B14F-4D97-AF65-F5344CB8AC3E}">
        <p14:creationId xmlns:p14="http://schemas.microsoft.com/office/powerpoint/2010/main" val="2785727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40080" y="2240282"/>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507480" y="2240282"/>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3A1216E-1E97-4A81-AFD9-482ADFE74D3F}" type="datetimeFigureOut">
              <a:rPr kumimoji="1" lang="ja-JP" altLang="en-US" smtClean="0"/>
              <a:t>2018/2/21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68EADB2-41C3-416D-85A4-951C70BF7193}" type="slidenum">
              <a:rPr kumimoji="1" lang="ja-JP" altLang="en-US" smtClean="0"/>
              <a:t>‹#›</a:t>
            </a:fld>
            <a:endParaRPr kumimoji="1" lang="ja-JP" altLang="en-US"/>
          </a:p>
        </p:txBody>
      </p:sp>
    </p:spTree>
    <p:extLst>
      <p:ext uri="{BB962C8B-B14F-4D97-AF65-F5344CB8AC3E}">
        <p14:creationId xmlns:p14="http://schemas.microsoft.com/office/powerpoint/2010/main" val="3995449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03" indent="0">
              <a:buNone/>
              <a:defRPr sz="2800" b="1"/>
            </a:lvl2pPr>
            <a:lvl3pPr marL="1280006" indent="0">
              <a:buNone/>
              <a:defRPr sz="2500" b="1"/>
            </a:lvl3pPr>
            <a:lvl4pPr marL="1920009" indent="0">
              <a:buNone/>
              <a:defRPr sz="2200" b="1"/>
            </a:lvl4pPr>
            <a:lvl5pPr marL="2560013" indent="0">
              <a:buNone/>
              <a:defRPr sz="2200" b="1"/>
            </a:lvl5pPr>
            <a:lvl6pPr marL="3200016" indent="0">
              <a:buNone/>
              <a:defRPr sz="2200" b="1"/>
            </a:lvl6pPr>
            <a:lvl7pPr marL="3840019" indent="0">
              <a:buNone/>
              <a:defRPr sz="2200" b="1"/>
            </a:lvl7pPr>
            <a:lvl8pPr marL="4480022" indent="0">
              <a:buNone/>
              <a:defRPr sz="2200" b="1"/>
            </a:lvl8pPr>
            <a:lvl9pPr marL="5120025"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37" y="2149158"/>
            <a:ext cx="5658485" cy="895667"/>
          </a:xfrm>
        </p:spPr>
        <p:txBody>
          <a:bodyPr anchor="b"/>
          <a:lstStyle>
            <a:lvl1pPr marL="0" indent="0">
              <a:buNone/>
              <a:defRPr sz="3400" b="1"/>
            </a:lvl1pPr>
            <a:lvl2pPr marL="640003" indent="0">
              <a:buNone/>
              <a:defRPr sz="2800" b="1"/>
            </a:lvl2pPr>
            <a:lvl3pPr marL="1280006" indent="0">
              <a:buNone/>
              <a:defRPr sz="2500" b="1"/>
            </a:lvl3pPr>
            <a:lvl4pPr marL="1920009" indent="0">
              <a:buNone/>
              <a:defRPr sz="2200" b="1"/>
            </a:lvl4pPr>
            <a:lvl5pPr marL="2560013" indent="0">
              <a:buNone/>
              <a:defRPr sz="2200" b="1"/>
            </a:lvl5pPr>
            <a:lvl6pPr marL="3200016" indent="0">
              <a:buNone/>
              <a:defRPr sz="2200" b="1"/>
            </a:lvl6pPr>
            <a:lvl7pPr marL="3840019" indent="0">
              <a:buNone/>
              <a:defRPr sz="2200" b="1"/>
            </a:lvl7pPr>
            <a:lvl8pPr marL="4480022" indent="0">
              <a:buNone/>
              <a:defRPr sz="2200" b="1"/>
            </a:lvl8pPr>
            <a:lvl9pPr marL="5120025"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37"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3A1216E-1E97-4A81-AFD9-482ADFE74D3F}" type="datetimeFigureOut">
              <a:rPr kumimoji="1" lang="ja-JP" altLang="en-US" smtClean="0"/>
              <a:t>2018/2/21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68EADB2-41C3-416D-85A4-951C70BF7193}" type="slidenum">
              <a:rPr kumimoji="1" lang="ja-JP" altLang="en-US" smtClean="0"/>
              <a:t>‹#›</a:t>
            </a:fld>
            <a:endParaRPr kumimoji="1" lang="ja-JP" altLang="en-US"/>
          </a:p>
        </p:txBody>
      </p:sp>
    </p:spTree>
    <p:extLst>
      <p:ext uri="{BB962C8B-B14F-4D97-AF65-F5344CB8AC3E}">
        <p14:creationId xmlns:p14="http://schemas.microsoft.com/office/powerpoint/2010/main" val="1280060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3A1216E-1E97-4A81-AFD9-482ADFE74D3F}" type="datetimeFigureOut">
              <a:rPr kumimoji="1" lang="ja-JP" altLang="en-US" smtClean="0"/>
              <a:t>2018/2/21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68EADB2-41C3-416D-85A4-951C70BF7193}" type="slidenum">
              <a:rPr kumimoji="1" lang="ja-JP" altLang="en-US" smtClean="0"/>
              <a:t>‹#›</a:t>
            </a:fld>
            <a:endParaRPr kumimoji="1" lang="ja-JP" altLang="en-US"/>
          </a:p>
        </p:txBody>
      </p:sp>
    </p:spTree>
    <p:extLst>
      <p:ext uri="{BB962C8B-B14F-4D97-AF65-F5344CB8AC3E}">
        <p14:creationId xmlns:p14="http://schemas.microsoft.com/office/powerpoint/2010/main" val="1596718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3A1216E-1E97-4A81-AFD9-482ADFE74D3F}" type="datetimeFigureOut">
              <a:rPr kumimoji="1" lang="ja-JP" altLang="en-US" smtClean="0"/>
              <a:t>2018/2/21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68EADB2-41C3-416D-85A4-951C70BF7193}" type="slidenum">
              <a:rPr kumimoji="1" lang="ja-JP" altLang="en-US" smtClean="0"/>
              <a:t>‹#›</a:t>
            </a:fld>
            <a:endParaRPr kumimoji="1" lang="ja-JP" altLang="en-US"/>
          </a:p>
        </p:txBody>
      </p:sp>
    </p:spTree>
    <p:extLst>
      <p:ext uri="{BB962C8B-B14F-4D97-AF65-F5344CB8AC3E}">
        <p14:creationId xmlns:p14="http://schemas.microsoft.com/office/powerpoint/2010/main" val="1121205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2" y="382270"/>
            <a:ext cx="4211638" cy="162687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0" y="382272"/>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2" y="2009142"/>
            <a:ext cx="4211638" cy="6567488"/>
          </a:xfrm>
        </p:spPr>
        <p:txBody>
          <a:bodyPr/>
          <a:lstStyle>
            <a:lvl1pPr marL="0" indent="0">
              <a:buNone/>
              <a:defRPr sz="2000"/>
            </a:lvl1pPr>
            <a:lvl2pPr marL="640003" indent="0">
              <a:buNone/>
              <a:defRPr sz="1700"/>
            </a:lvl2pPr>
            <a:lvl3pPr marL="1280006" indent="0">
              <a:buNone/>
              <a:defRPr sz="1400"/>
            </a:lvl3pPr>
            <a:lvl4pPr marL="1920009" indent="0">
              <a:buNone/>
              <a:defRPr sz="1300"/>
            </a:lvl4pPr>
            <a:lvl5pPr marL="2560013" indent="0">
              <a:buNone/>
              <a:defRPr sz="1300"/>
            </a:lvl5pPr>
            <a:lvl6pPr marL="3200016" indent="0">
              <a:buNone/>
              <a:defRPr sz="1300"/>
            </a:lvl6pPr>
            <a:lvl7pPr marL="3840019" indent="0">
              <a:buNone/>
              <a:defRPr sz="1300"/>
            </a:lvl7pPr>
            <a:lvl8pPr marL="4480022" indent="0">
              <a:buNone/>
              <a:defRPr sz="1300"/>
            </a:lvl8pPr>
            <a:lvl9pPr marL="5120025"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3A1216E-1E97-4A81-AFD9-482ADFE74D3F}" type="datetimeFigureOut">
              <a:rPr kumimoji="1" lang="ja-JP" altLang="en-US" smtClean="0"/>
              <a:t>2018/2/21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68EADB2-41C3-416D-85A4-951C70BF7193}" type="slidenum">
              <a:rPr kumimoji="1" lang="ja-JP" altLang="en-US" smtClean="0"/>
              <a:t>‹#›</a:t>
            </a:fld>
            <a:endParaRPr kumimoji="1" lang="ja-JP" altLang="en-US"/>
          </a:p>
        </p:txBody>
      </p:sp>
    </p:spTree>
    <p:extLst>
      <p:ext uri="{BB962C8B-B14F-4D97-AF65-F5344CB8AC3E}">
        <p14:creationId xmlns:p14="http://schemas.microsoft.com/office/powerpoint/2010/main" val="1853407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03" indent="0">
              <a:buNone/>
              <a:defRPr sz="3900"/>
            </a:lvl2pPr>
            <a:lvl3pPr marL="1280006" indent="0">
              <a:buNone/>
              <a:defRPr sz="3400"/>
            </a:lvl3pPr>
            <a:lvl4pPr marL="1920009" indent="0">
              <a:buNone/>
              <a:defRPr sz="2800"/>
            </a:lvl4pPr>
            <a:lvl5pPr marL="2560013" indent="0">
              <a:buNone/>
              <a:defRPr sz="2800"/>
            </a:lvl5pPr>
            <a:lvl6pPr marL="3200016" indent="0">
              <a:buNone/>
              <a:defRPr sz="2800"/>
            </a:lvl6pPr>
            <a:lvl7pPr marL="3840019" indent="0">
              <a:buNone/>
              <a:defRPr sz="2800"/>
            </a:lvl7pPr>
            <a:lvl8pPr marL="4480022" indent="0">
              <a:buNone/>
              <a:defRPr sz="2800"/>
            </a:lvl8pPr>
            <a:lvl9pPr marL="5120025"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03" indent="0">
              <a:buNone/>
              <a:defRPr sz="1700"/>
            </a:lvl2pPr>
            <a:lvl3pPr marL="1280006" indent="0">
              <a:buNone/>
              <a:defRPr sz="1400"/>
            </a:lvl3pPr>
            <a:lvl4pPr marL="1920009" indent="0">
              <a:buNone/>
              <a:defRPr sz="1300"/>
            </a:lvl4pPr>
            <a:lvl5pPr marL="2560013" indent="0">
              <a:buNone/>
              <a:defRPr sz="1300"/>
            </a:lvl5pPr>
            <a:lvl6pPr marL="3200016" indent="0">
              <a:buNone/>
              <a:defRPr sz="1300"/>
            </a:lvl6pPr>
            <a:lvl7pPr marL="3840019" indent="0">
              <a:buNone/>
              <a:defRPr sz="1300"/>
            </a:lvl7pPr>
            <a:lvl8pPr marL="4480022" indent="0">
              <a:buNone/>
              <a:defRPr sz="1300"/>
            </a:lvl8pPr>
            <a:lvl9pPr marL="5120025"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3A1216E-1E97-4A81-AFD9-482ADFE74D3F}" type="datetimeFigureOut">
              <a:rPr kumimoji="1" lang="ja-JP" altLang="en-US" smtClean="0"/>
              <a:t>2018/2/21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68EADB2-41C3-416D-85A4-951C70BF7193}" type="slidenum">
              <a:rPr kumimoji="1" lang="ja-JP" altLang="en-US" smtClean="0"/>
              <a:t>‹#›</a:t>
            </a:fld>
            <a:endParaRPr kumimoji="1" lang="ja-JP" altLang="en-US"/>
          </a:p>
        </p:txBody>
      </p:sp>
    </p:spTree>
    <p:extLst>
      <p:ext uri="{BB962C8B-B14F-4D97-AF65-F5344CB8AC3E}">
        <p14:creationId xmlns:p14="http://schemas.microsoft.com/office/powerpoint/2010/main" val="3751400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01" tIns="64001" rIns="128001" bIns="64001"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240282"/>
            <a:ext cx="11521440" cy="6336348"/>
          </a:xfrm>
          <a:prstGeom prst="rect">
            <a:avLst/>
          </a:prstGeom>
        </p:spPr>
        <p:txBody>
          <a:bodyPr vert="horz" lIns="128001" tIns="64001" rIns="128001" bIns="64001"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0" y="8898892"/>
            <a:ext cx="2987040" cy="511175"/>
          </a:xfrm>
          <a:prstGeom prst="rect">
            <a:avLst/>
          </a:prstGeom>
        </p:spPr>
        <p:txBody>
          <a:bodyPr vert="horz" lIns="128001" tIns="64001" rIns="128001" bIns="64001" rtlCol="0" anchor="ctr"/>
          <a:lstStyle>
            <a:lvl1pPr algn="l">
              <a:defRPr sz="1700">
                <a:solidFill>
                  <a:schemeClr val="tx1">
                    <a:tint val="75000"/>
                  </a:schemeClr>
                </a:solidFill>
              </a:defRPr>
            </a:lvl1pPr>
          </a:lstStyle>
          <a:p>
            <a:fld id="{E3A1216E-1E97-4A81-AFD9-482ADFE74D3F}" type="datetimeFigureOut">
              <a:rPr kumimoji="1" lang="ja-JP" altLang="en-US" smtClean="0"/>
              <a:t>2018/2/21</a:t>
            </a:fld>
            <a:endParaRPr kumimoji="1" lang="ja-JP" altLang="en-US"/>
          </a:p>
        </p:txBody>
      </p:sp>
      <p:sp>
        <p:nvSpPr>
          <p:cNvPr id="5" name="フッター プレースホルダー 4"/>
          <p:cNvSpPr>
            <a:spLocks noGrp="1"/>
          </p:cNvSpPr>
          <p:nvPr>
            <p:ph type="ftr" sz="quarter" idx="3"/>
          </p:nvPr>
        </p:nvSpPr>
        <p:spPr>
          <a:xfrm>
            <a:off x="4373880" y="8898892"/>
            <a:ext cx="4053840" cy="511175"/>
          </a:xfrm>
          <a:prstGeom prst="rect">
            <a:avLst/>
          </a:prstGeom>
        </p:spPr>
        <p:txBody>
          <a:bodyPr vert="horz" lIns="128001" tIns="64001" rIns="128001" bIns="64001"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2"/>
            <a:ext cx="2987040" cy="511175"/>
          </a:xfrm>
          <a:prstGeom prst="rect">
            <a:avLst/>
          </a:prstGeom>
        </p:spPr>
        <p:txBody>
          <a:bodyPr vert="horz" lIns="128001" tIns="64001" rIns="128001" bIns="64001" rtlCol="0" anchor="ctr"/>
          <a:lstStyle>
            <a:lvl1pPr algn="r">
              <a:defRPr sz="1700">
                <a:solidFill>
                  <a:schemeClr val="tx1">
                    <a:tint val="75000"/>
                  </a:schemeClr>
                </a:solidFill>
              </a:defRPr>
            </a:lvl1pPr>
          </a:lstStyle>
          <a:p>
            <a:fld id="{168EADB2-41C3-416D-85A4-951C70BF7193}" type="slidenum">
              <a:rPr kumimoji="1" lang="ja-JP" altLang="en-US" smtClean="0"/>
              <a:t>‹#›</a:t>
            </a:fld>
            <a:endParaRPr kumimoji="1" lang="ja-JP" altLang="en-US"/>
          </a:p>
        </p:txBody>
      </p:sp>
    </p:spTree>
    <p:extLst>
      <p:ext uri="{BB962C8B-B14F-4D97-AF65-F5344CB8AC3E}">
        <p14:creationId xmlns:p14="http://schemas.microsoft.com/office/powerpoint/2010/main" val="40542191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006" rtl="0" eaLnBrk="1" latinLnBrk="0" hangingPunct="1">
        <a:spcBef>
          <a:spcPct val="0"/>
        </a:spcBef>
        <a:buNone/>
        <a:defRPr kumimoji="1" sz="6200" kern="1200">
          <a:solidFill>
            <a:schemeClr val="tx1"/>
          </a:solidFill>
          <a:latin typeface="+mj-lt"/>
          <a:ea typeface="+mj-ea"/>
          <a:cs typeface="+mj-cs"/>
        </a:defRPr>
      </a:lvl1pPr>
    </p:titleStyle>
    <p:bodyStyle>
      <a:lvl1pPr marL="480003" indent="-480003" algn="l" defTabSz="1280006"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005" indent="-400002" algn="l" defTabSz="1280006"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008" indent="-320002" algn="l" defTabSz="1280006"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011" indent="-320002" algn="l" defTabSz="1280006"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014" indent="-320002" algn="l" defTabSz="1280006"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017" indent="-320002" algn="l" defTabSz="1280006"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020" indent="-320002" algn="l" defTabSz="1280006"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025" indent="-320002" algn="l" defTabSz="1280006"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028" indent="-320002" algn="l" defTabSz="1280006"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006" rtl="0" eaLnBrk="1" latinLnBrk="0" hangingPunct="1">
        <a:defRPr kumimoji="1" sz="2500" kern="1200">
          <a:solidFill>
            <a:schemeClr val="tx1"/>
          </a:solidFill>
          <a:latin typeface="+mn-lt"/>
          <a:ea typeface="+mn-ea"/>
          <a:cs typeface="+mn-cs"/>
        </a:defRPr>
      </a:lvl1pPr>
      <a:lvl2pPr marL="640003" algn="l" defTabSz="1280006" rtl="0" eaLnBrk="1" latinLnBrk="0" hangingPunct="1">
        <a:defRPr kumimoji="1" sz="2500" kern="1200">
          <a:solidFill>
            <a:schemeClr val="tx1"/>
          </a:solidFill>
          <a:latin typeface="+mn-lt"/>
          <a:ea typeface="+mn-ea"/>
          <a:cs typeface="+mn-cs"/>
        </a:defRPr>
      </a:lvl2pPr>
      <a:lvl3pPr marL="1280006" algn="l" defTabSz="1280006" rtl="0" eaLnBrk="1" latinLnBrk="0" hangingPunct="1">
        <a:defRPr kumimoji="1" sz="2500" kern="1200">
          <a:solidFill>
            <a:schemeClr val="tx1"/>
          </a:solidFill>
          <a:latin typeface="+mn-lt"/>
          <a:ea typeface="+mn-ea"/>
          <a:cs typeface="+mn-cs"/>
        </a:defRPr>
      </a:lvl3pPr>
      <a:lvl4pPr marL="1920009" algn="l" defTabSz="1280006" rtl="0" eaLnBrk="1" latinLnBrk="0" hangingPunct="1">
        <a:defRPr kumimoji="1" sz="2500" kern="1200">
          <a:solidFill>
            <a:schemeClr val="tx1"/>
          </a:solidFill>
          <a:latin typeface="+mn-lt"/>
          <a:ea typeface="+mn-ea"/>
          <a:cs typeface="+mn-cs"/>
        </a:defRPr>
      </a:lvl4pPr>
      <a:lvl5pPr marL="2560013" algn="l" defTabSz="1280006" rtl="0" eaLnBrk="1" latinLnBrk="0" hangingPunct="1">
        <a:defRPr kumimoji="1" sz="2500" kern="1200">
          <a:solidFill>
            <a:schemeClr val="tx1"/>
          </a:solidFill>
          <a:latin typeface="+mn-lt"/>
          <a:ea typeface="+mn-ea"/>
          <a:cs typeface="+mn-cs"/>
        </a:defRPr>
      </a:lvl5pPr>
      <a:lvl6pPr marL="3200016" algn="l" defTabSz="1280006" rtl="0" eaLnBrk="1" latinLnBrk="0" hangingPunct="1">
        <a:defRPr kumimoji="1" sz="2500" kern="1200">
          <a:solidFill>
            <a:schemeClr val="tx1"/>
          </a:solidFill>
          <a:latin typeface="+mn-lt"/>
          <a:ea typeface="+mn-ea"/>
          <a:cs typeface="+mn-cs"/>
        </a:defRPr>
      </a:lvl6pPr>
      <a:lvl7pPr marL="3840019" algn="l" defTabSz="1280006" rtl="0" eaLnBrk="1" latinLnBrk="0" hangingPunct="1">
        <a:defRPr kumimoji="1" sz="2500" kern="1200">
          <a:solidFill>
            <a:schemeClr val="tx1"/>
          </a:solidFill>
          <a:latin typeface="+mn-lt"/>
          <a:ea typeface="+mn-ea"/>
          <a:cs typeface="+mn-cs"/>
        </a:defRPr>
      </a:lvl7pPr>
      <a:lvl8pPr marL="4480022" algn="l" defTabSz="1280006" rtl="0" eaLnBrk="1" latinLnBrk="0" hangingPunct="1">
        <a:defRPr kumimoji="1" sz="2500" kern="1200">
          <a:solidFill>
            <a:schemeClr val="tx1"/>
          </a:solidFill>
          <a:latin typeface="+mn-lt"/>
          <a:ea typeface="+mn-ea"/>
          <a:cs typeface="+mn-cs"/>
        </a:defRPr>
      </a:lvl8pPr>
      <a:lvl9pPr marL="5120025" algn="l" defTabSz="1280006"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タイトル 4"/>
          <p:cNvSpPr txBox="1">
            <a:spLocks/>
          </p:cNvSpPr>
          <p:nvPr/>
        </p:nvSpPr>
        <p:spPr>
          <a:xfrm>
            <a:off x="129958" y="7943788"/>
            <a:ext cx="12535536" cy="1586292"/>
          </a:xfrm>
          <a:prstGeom prst="rect">
            <a:avLst/>
          </a:prstGeom>
          <a:pattFill prst="pct25">
            <a:fgClr>
              <a:srgbClr val="FFCC00"/>
            </a:fgClr>
            <a:bgClr>
              <a:schemeClr val="bg1"/>
            </a:bgClr>
          </a:pattFill>
          <a:ln w="22225" cmpd="sng">
            <a:solidFill>
              <a:srgbClr val="FFC000"/>
            </a:solidFill>
          </a:ln>
        </p:spPr>
        <p:txBody>
          <a:bodyPr vert="horz" lIns="128001" tIns="64001" rIns="128001" bIns="64001" rtlCol="0" anchor="ctr">
            <a:normAutofit/>
          </a:bodyPr>
          <a:lstStyle>
            <a:lvl1pPr algn="ctr" defTabSz="1280006" rtl="0" eaLnBrk="1" latinLnBrk="0" hangingPunct="1">
              <a:spcBef>
                <a:spcPct val="0"/>
              </a:spcBef>
              <a:buNone/>
              <a:defRPr kumimoji="1" sz="6200" kern="1200">
                <a:solidFill>
                  <a:schemeClr val="tx1"/>
                </a:solidFill>
                <a:latin typeface="+mj-lt"/>
                <a:ea typeface="+mj-ea"/>
                <a:cs typeface="+mj-cs"/>
              </a:defRPr>
            </a:lvl1pPr>
          </a:lstStyle>
          <a:p>
            <a:pPr algn="l"/>
            <a:endParaRPr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タイトル 4"/>
          <p:cNvSpPr txBox="1">
            <a:spLocks/>
          </p:cNvSpPr>
          <p:nvPr/>
        </p:nvSpPr>
        <p:spPr>
          <a:xfrm>
            <a:off x="129956" y="6213512"/>
            <a:ext cx="12535538" cy="1426808"/>
          </a:xfrm>
          <a:prstGeom prst="rect">
            <a:avLst/>
          </a:prstGeom>
          <a:pattFill prst="pct25">
            <a:fgClr>
              <a:srgbClr val="FFCC00"/>
            </a:fgClr>
            <a:bgClr>
              <a:schemeClr val="bg1"/>
            </a:bgClr>
          </a:pattFill>
          <a:ln w="22225" cmpd="sng">
            <a:solidFill>
              <a:srgbClr val="FFC000"/>
            </a:solidFill>
          </a:ln>
        </p:spPr>
        <p:txBody>
          <a:bodyPr vert="horz" lIns="128001" tIns="64001" rIns="128001" bIns="64001" rtlCol="0" anchor="ctr">
            <a:normAutofit/>
          </a:bodyPr>
          <a:lstStyle>
            <a:lvl1pPr algn="ctr" defTabSz="1280006" rtl="0" eaLnBrk="1" latinLnBrk="0" hangingPunct="1">
              <a:spcBef>
                <a:spcPct val="0"/>
              </a:spcBef>
              <a:buNone/>
              <a:defRPr kumimoji="1" sz="6200" kern="1200">
                <a:solidFill>
                  <a:schemeClr val="tx1"/>
                </a:solidFill>
                <a:latin typeface="+mj-lt"/>
                <a:ea typeface="+mj-ea"/>
                <a:cs typeface="+mj-cs"/>
              </a:defRPr>
            </a:lvl1pPr>
          </a:lstStyle>
          <a:p>
            <a:pPr algn="l"/>
            <a:endParaRPr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タイトル 4"/>
          <p:cNvSpPr txBox="1">
            <a:spLocks/>
          </p:cNvSpPr>
          <p:nvPr/>
        </p:nvSpPr>
        <p:spPr>
          <a:xfrm>
            <a:off x="129957" y="3651328"/>
            <a:ext cx="12535537" cy="2241472"/>
          </a:xfrm>
          <a:prstGeom prst="rect">
            <a:avLst/>
          </a:prstGeom>
          <a:pattFill prst="pct25">
            <a:fgClr>
              <a:srgbClr val="FFCC00"/>
            </a:fgClr>
            <a:bgClr>
              <a:schemeClr val="bg1"/>
            </a:bgClr>
          </a:pattFill>
          <a:ln w="22225" cmpd="sng">
            <a:solidFill>
              <a:srgbClr val="FFC000"/>
            </a:solidFill>
          </a:ln>
        </p:spPr>
        <p:txBody>
          <a:bodyPr vert="horz" lIns="128001" tIns="64001" rIns="128001" bIns="64001" rtlCol="0" anchor="ctr">
            <a:normAutofit/>
          </a:bodyPr>
          <a:lstStyle>
            <a:lvl1pPr algn="ctr" defTabSz="1280006" rtl="0" eaLnBrk="1" latinLnBrk="0" hangingPunct="1">
              <a:spcBef>
                <a:spcPct val="0"/>
              </a:spcBef>
              <a:buNone/>
              <a:defRPr kumimoji="1" sz="6200" kern="1200">
                <a:solidFill>
                  <a:schemeClr val="tx1"/>
                </a:solidFill>
                <a:latin typeface="+mj-lt"/>
                <a:ea typeface="+mj-ea"/>
                <a:cs typeface="+mj-cs"/>
              </a:defRPr>
            </a:lvl1pPr>
          </a:lstStyle>
          <a:p>
            <a:pPr algn="l"/>
            <a:endParaRPr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p:cNvSpPr/>
          <p:nvPr/>
        </p:nvSpPr>
        <p:spPr>
          <a:xfrm>
            <a:off x="2578229" y="103054"/>
            <a:ext cx="7645140" cy="560139"/>
          </a:xfrm>
          <a:prstGeom prst="rect">
            <a:avLst/>
          </a:prstGeom>
          <a:noFill/>
        </p:spPr>
        <p:txBody>
          <a:bodyPr wrap="none" lIns="128001" tIns="64001" rIns="128001" bIns="64001">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ja-JP" altLang="en-US" sz="2800" b="1" cap="all" dirty="0" err="1">
                <a:ln w="0"/>
                <a:solidFill>
                  <a:schemeClr val="accent6">
                    <a:lumMod val="75000"/>
                  </a:schemeClr>
                </a:solidFill>
                <a:effectLst>
                  <a:reflection blurRad="12700" stA="50000" endPos="50000" dist="5000" dir="5400000" sy="-100000" rotWithShape="0"/>
                </a:effectLst>
                <a:latin typeface="Meiryo UI" panose="020B0604030504040204" pitchFamily="50" charset="-128"/>
                <a:ea typeface="Meiryo UI" panose="020B0604030504040204" pitchFamily="50" charset="-128"/>
                <a:cs typeface="Meiryo UI" panose="020B0604030504040204" pitchFamily="50" charset="-128"/>
              </a:rPr>
              <a:t>大阪府障がい</a:t>
            </a:r>
            <a:r>
              <a:rPr lang="ja-JP" altLang="en-US" sz="2800" b="1" cap="all" dirty="0">
                <a:ln w="0"/>
                <a:solidFill>
                  <a:schemeClr val="accent6">
                    <a:lumMod val="75000"/>
                  </a:schemeClr>
                </a:solidFill>
                <a:effectLst>
                  <a:reflection blurRad="12700" stA="50000" endPos="50000" dist="5000" dir="5400000" sy="-100000" rotWithShape="0"/>
                </a:effectLst>
                <a:latin typeface="Meiryo UI" panose="020B0604030504040204" pitchFamily="50" charset="-128"/>
                <a:ea typeface="Meiryo UI" panose="020B0604030504040204" pitchFamily="50" charset="-128"/>
                <a:cs typeface="Meiryo UI" panose="020B0604030504040204" pitchFamily="50" charset="-128"/>
              </a:rPr>
              <a:t>者差別解消ガイドライン（解説編</a:t>
            </a:r>
            <a:r>
              <a:rPr lang="ja-JP" altLang="en-US" sz="2800" b="1" cap="all" dirty="0" smtClean="0">
                <a:ln w="0"/>
                <a:solidFill>
                  <a:schemeClr val="accent6">
                    <a:lumMod val="75000"/>
                  </a:schemeClr>
                </a:solidFill>
                <a:effectLst>
                  <a:reflection blurRad="12700" stA="50000" endPos="50000" dist="5000" dir="5400000" sy="-100000" rotWithShape="0"/>
                </a:effectLst>
                <a:latin typeface="Meiryo UI" panose="020B0604030504040204" pitchFamily="50" charset="-128"/>
                <a:ea typeface="Meiryo UI" panose="020B0604030504040204" pitchFamily="50" charset="-128"/>
                <a:cs typeface="Meiryo UI" panose="020B0604030504040204" pitchFamily="50" charset="-128"/>
              </a:rPr>
              <a:t>）</a:t>
            </a:r>
            <a:endParaRPr lang="ja-JP" altLang="en-US" sz="2800" b="1" cap="all" dirty="0">
              <a:ln w="0"/>
              <a:solidFill>
                <a:schemeClr val="accent6">
                  <a:lumMod val="75000"/>
                </a:schemeClr>
              </a:solidFill>
              <a:effectLst>
                <a:reflection blurRad="12700" stA="50000" endPos="50000" dist="5000" dir="5400000" sy="-100000" rotWithShape="0"/>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タイトル 4"/>
          <p:cNvSpPr>
            <a:spLocks noGrp="1"/>
          </p:cNvSpPr>
          <p:nvPr>
            <p:ph type="ctrTitle"/>
          </p:nvPr>
        </p:nvSpPr>
        <p:spPr>
          <a:xfrm>
            <a:off x="93952" y="801162"/>
            <a:ext cx="12571543" cy="504974"/>
          </a:xfrm>
          <a:pattFill prst="pct25">
            <a:fgClr>
              <a:srgbClr val="FFCC00"/>
            </a:fgClr>
            <a:bgClr>
              <a:schemeClr val="bg1"/>
            </a:bgClr>
          </a:pattFill>
          <a:ln w="22225" cmpd="thickThin">
            <a:solidFill>
              <a:srgbClr val="FFC000"/>
            </a:solidFill>
          </a:ln>
        </p:spPr>
        <p:txBody>
          <a:bodyPr>
            <a:noAutofit/>
          </a:bodyPr>
          <a:lstStyle/>
          <a:p>
            <a:pPr algn="l"/>
            <a:r>
              <a:rPr lang="ja-JP" altLang="en-US" sz="1700" dirty="0" err="1" smtClean="0">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700" dirty="0" smtClean="0">
                <a:latin typeface="Meiryo UI" panose="020B0604030504040204" pitchFamily="50" charset="-128"/>
                <a:ea typeface="Meiryo UI" panose="020B0604030504040204" pitchFamily="50" charset="-128"/>
                <a:cs typeface="Meiryo UI" panose="020B0604030504040204" pitchFamily="50" charset="-128"/>
              </a:rPr>
              <a:t>者差別について、府民の理解を深める・「理解し合うこと」「対話すること」「考えること」のきっかけを提供・府民全体で差別の解消に取り組む</a:t>
            </a:r>
            <a:endParaRPr lang="ja-JP" altLang="en-US" sz="1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タイトル 4"/>
          <p:cNvSpPr txBox="1">
            <a:spLocks/>
          </p:cNvSpPr>
          <p:nvPr/>
        </p:nvSpPr>
        <p:spPr>
          <a:xfrm>
            <a:off x="93952" y="1565272"/>
            <a:ext cx="12571543" cy="1810320"/>
          </a:xfrm>
          <a:prstGeom prst="rect">
            <a:avLst/>
          </a:prstGeom>
          <a:pattFill prst="pct25">
            <a:fgClr>
              <a:srgbClr val="FFCC00"/>
            </a:fgClr>
            <a:bgClr>
              <a:schemeClr val="bg1"/>
            </a:bgClr>
          </a:pattFill>
          <a:ln w="22225" cmpd="sng">
            <a:solidFill>
              <a:srgbClr val="FFC000"/>
            </a:solidFill>
          </a:ln>
        </p:spPr>
        <p:txBody>
          <a:bodyPr vert="horz" lIns="128001" tIns="64001" rIns="128001" bIns="64001" rtlCol="0" anchor="ctr">
            <a:normAutofit/>
          </a:bodyPr>
          <a:lstStyle>
            <a:lvl1pPr algn="ctr" defTabSz="1280006" rtl="0" eaLnBrk="1" latinLnBrk="0" hangingPunct="1">
              <a:spcBef>
                <a:spcPct val="0"/>
              </a:spcBef>
              <a:buNone/>
              <a:defRPr kumimoji="1" sz="6200" kern="1200">
                <a:solidFill>
                  <a:schemeClr val="tx1"/>
                </a:solidFill>
                <a:latin typeface="+mj-lt"/>
                <a:ea typeface="+mj-ea"/>
                <a:cs typeface="+mj-cs"/>
              </a:defRPr>
            </a:lvl1pPr>
          </a:lstStyle>
          <a:p>
            <a:pPr algn="l"/>
            <a:endParaRPr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額縁 1"/>
          <p:cNvSpPr/>
          <p:nvPr/>
        </p:nvSpPr>
        <p:spPr>
          <a:xfrm>
            <a:off x="129957" y="475178"/>
            <a:ext cx="2448272" cy="415216"/>
          </a:xfrm>
          <a:prstGeom prst="bevel">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8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ガイドラインの目的</a:t>
            </a:r>
            <a:endParaRPr kumimoji="1" lang="ja-JP" altLang="en-US" sz="1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額縁 9"/>
          <p:cNvSpPr/>
          <p:nvPr/>
        </p:nvSpPr>
        <p:spPr>
          <a:xfrm>
            <a:off x="129956" y="1388096"/>
            <a:ext cx="3822572" cy="415216"/>
          </a:xfrm>
          <a:prstGeom prst="bevel">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800" b="1"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障がいを</a:t>
            </a:r>
            <a:r>
              <a:rPr kumimoji="1" lang="ja-JP" altLang="en-US" sz="18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理由とする差別とは？</a:t>
            </a:r>
            <a:endParaRPr kumimoji="1" lang="ja-JP" altLang="en-US" sz="1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額縁 10"/>
          <p:cNvSpPr/>
          <p:nvPr/>
        </p:nvSpPr>
        <p:spPr>
          <a:xfrm>
            <a:off x="93952" y="3443720"/>
            <a:ext cx="4486928" cy="415216"/>
          </a:xfrm>
          <a:prstGeom prst="bevel">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8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行政機関等と事業者に求められる対応</a:t>
            </a:r>
            <a:endParaRPr kumimoji="1" lang="ja-JP" altLang="en-US" sz="1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額縁 11"/>
          <p:cNvSpPr/>
          <p:nvPr/>
        </p:nvSpPr>
        <p:spPr>
          <a:xfrm>
            <a:off x="129958" y="6005904"/>
            <a:ext cx="3833787" cy="415216"/>
          </a:xfrm>
          <a:prstGeom prst="bevel">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800" b="1"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障がい</a:t>
            </a:r>
            <a:r>
              <a:rPr kumimoji="1" lang="ja-JP" altLang="en-US" sz="18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者、事業者、府民とは？</a:t>
            </a:r>
            <a:endParaRPr kumimoji="1" lang="ja-JP" altLang="en-US" sz="1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額縁 12"/>
          <p:cNvSpPr/>
          <p:nvPr/>
        </p:nvSpPr>
        <p:spPr>
          <a:xfrm>
            <a:off x="93952" y="7703196"/>
            <a:ext cx="6669423" cy="481184"/>
          </a:xfrm>
          <a:prstGeom prst="bevel">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800" b="1"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障がいを</a:t>
            </a:r>
            <a:r>
              <a:rPr kumimoji="1" lang="ja-JP" altLang="en-US" sz="18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理由とする差別に関する相談と解決の仕組みとは？</a:t>
            </a:r>
            <a:endParaRPr kumimoji="1" lang="ja-JP" altLang="en-US" sz="1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20" name="表 19"/>
          <p:cNvGraphicFramePr>
            <a:graphicFrameLocks noGrp="1"/>
          </p:cNvGraphicFramePr>
          <p:nvPr>
            <p:extLst>
              <p:ext uri="{D42A27DB-BD31-4B8C-83A1-F6EECF244321}">
                <p14:modId xmlns:p14="http://schemas.microsoft.com/office/powerpoint/2010/main" val="1742346203"/>
              </p:ext>
            </p:extLst>
          </p:nvPr>
        </p:nvGraphicFramePr>
        <p:xfrm>
          <a:off x="230862" y="3938352"/>
          <a:ext cx="9194274" cy="1036320"/>
        </p:xfrm>
        <a:graphic>
          <a:graphicData uri="http://schemas.openxmlformats.org/drawingml/2006/table">
            <a:tbl>
              <a:tblPr firstRow="1" bandRow="1">
                <a:tableStyleId>{46F890A9-2807-4EBB-B81D-B2AA78EC7F39}</a:tableStyleId>
              </a:tblPr>
              <a:tblGrid>
                <a:gridCol w="2920482"/>
                <a:gridCol w="2769297"/>
                <a:gridCol w="3504495"/>
              </a:tblGrid>
              <a:tr h="327815">
                <a:tc>
                  <a:txBody>
                    <a:bodyPr/>
                    <a:lstStyle/>
                    <a:p>
                      <a:pPr algn="ctr"/>
                      <a:endPar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r>
                        <a:rPr kumimoji="1" lang="ja-JP" altLang="en-US" sz="18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行政機関等</a:t>
                      </a:r>
                      <a:endParaRPr kumimoji="1" lang="ja-JP" altLang="en-US" sz="18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r>
                        <a:rPr kumimoji="1" lang="ja-JP" altLang="en-US" sz="18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事業者</a:t>
                      </a:r>
                      <a:endParaRPr kumimoji="1" lang="ja-JP" altLang="en-US" sz="18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r>
              <a:tr h="306852">
                <a:tc>
                  <a:txBody>
                    <a:bodyPr/>
                    <a:lstStyle/>
                    <a:p>
                      <a:pPr algn="ct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不当な差別的取扱いの禁止</a:t>
                      </a:r>
                      <a:endPar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してはいけません</a:t>
                      </a:r>
                      <a:endPar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してはいけません</a:t>
                      </a:r>
                      <a:endPar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r>
              <a:tr h="306852">
                <a:tc>
                  <a:txBody>
                    <a:bodyPr/>
                    <a:lstStyle/>
                    <a:p>
                      <a:pPr algn="ct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合理的配慮の提供</a:t>
                      </a:r>
                      <a:endPar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しなければなりません</a:t>
                      </a:r>
                      <a:endPar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行うよう努めなければなりません</a:t>
                      </a:r>
                      <a:endPar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r>
            </a:tbl>
          </a:graphicData>
        </a:graphic>
      </p:graphicFrame>
      <p:sp>
        <p:nvSpPr>
          <p:cNvPr id="28" name="右矢印吹き出し 27"/>
          <p:cNvSpPr/>
          <p:nvPr/>
        </p:nvSpPr>
        <p:spPr>
          <a:xfrm>
            <a:off x="756820" y="5097916"/>
            <a:ext cx="2126220" cy="593332"/>
          </a:xfrm>
          <a:prstGeom prst="rightArrowCallout">
            <a:avLst>
              <a:gd name="adj1" fmla="val 25000"/>
              <a:gd name="adj2" fmla="val 25000"/>
              <a:gd name="adj3" fmla="val 25000"/>
              <a:gd name="adj4" fmla="val 79647"/>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国の基本方針に</a:t>
            </a:r>
            <a:endParaRPr kumimoji="1"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即して</a:t>
            </a: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9" name="正方形/長方形 28"/>
          <p:cNvSpPr/>
          <p:nvPr/>
        </p:nvSpPr>
        <p:spPr>
          <a:xfrm>
            <a:off x="2885439" y="5054022"/>
            <a:ext cx="6467689" cy="757498"/>
          </a:xfrm>
          <a:prstGeom prst="rect">
            <a:avLst/>
          </a:prstGeom>
          <a:noFill/>
          <a:ln w="28575">
            <a:solidFill>
              <a:schemeClr val="accent6">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角丸四角形 31"/>
          <p:cNvSpPr/>
          <p:nvPr/>
        </p:nvSpPr>
        <p:spPr>
          <a:xfrm>
            <a:off x="190108" y="1869296"/>
            <a:ext cx="4554005" cy="1404696"/>
          </a:xfrm>
          <a:prstGeom prst="round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800"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不当な差別的取扱い</a:t>
            </a:r>
            <a:endParaRPr lang="en-US" altLang="ja-JP" sz="1800"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障がいを</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理由として、正当な理由なく、商品やサービス等の提供を拒否したり、制限したり、条件を付けたりすることで、権利利益を侵害すること</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ja-JP" altLang="en-US" sz="1200" dirty="0"/>
          </a:p>
        </p:txBody>
      </p:sp>
      <p:sp>
        <p:nvSpPr>
          <p:cNvPr id="33" name="角丸四角形 32"/>
          <p:cNvSpPr/>
          <p:nvPr/>
        </p:nvSpPr>
        <p:spPr>
          <a:xfrm>
            <a:off x="4820066" y="1869440"/>
            <a:ext cx="4933786" cy="1381760"/>
          </a:xfrm>
          <a:prstGeom prst="round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800"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合理的配慮の不提供</a:t>
            </a:r>
            <a:endParaRPr lang="en-US" altLang="ja-JP" sz="1800"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障がいのある人から何らかの配慮を求める意志の表明があった場合に、社会的障壁を取り除くために必要で合理的な配慮（合理的配慮）を提供しないことで、権利利益を侵害する</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こと</a:t>
            </a:r>
            <a:endParaRPr kumimoji="1" lang="ja-JP" altLang="en-US" sz="1100" dirty="0">
              <a:solidFill>
                <a:schemeClr val="tx1"/>
              </a:solidFill>
            </a:endParaRPr>
          </a:p>
        </p:txBody>
      </p:sp>
      <p:sp>
        <p:nvSpPr>
          <p:cNvPr id="35" name="角丸四角形 34"/>
          <p:cNvSpPr/>
          <p:nvPr/>
        </p:nvSpPr>
        <p:spPr>
          <a:xfrm>
            <a:off x="9855200" y="1849120"/>
            <a:ext cx="2722880" cy="1402080"/>
          </a:xfrm>
          <a:prstGeom prst="round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800"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その他、不適切な行為等</a:t>
            </a:r>
            <a:endParaRPr lang="en-US" altLang="ja-JP" sz="1800"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法上の差別の類型には該当しないが、障がいのある人に対する不適切な発言や</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態度</a:t>
            </a:r>
            <a:endParaRPr kumimoji="1" lang="ja-JP" altLang="en-US" sz="1200" dirty="0"/>
          </a:p>
        </p:txBody>
      </p:sp>
      <p:sp>
        <p:nvSpPr>
          <p:cNvPr id="36" name="角丸四角形 35"/>
          <p:cNvSpPr/>
          <p:nvPr/>
        </p:nvSpPr>
        <p:spPr>
          <a:xfrm>
            <a:off x="2999176" y="5138859"/>
            <a:ext cx="2873613" cy="585833"/>
          </a:xfrm>
          <a:prstGeom prst="round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当該機関における取組について</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「対応要領」を作成</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角丸四角形 36"/>
          <p:cNvSpPr/>
          <p:nvPr/>
        </p:nvSpPr>
        <p:spPr>
          <a:xfrm>
            <a:off x="6379723" y="5117766"/>
            <a:ext cx="2784713" cy="585833"/>
          </a:xfrm>
          <a:prstGeom prst="round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事業分野別に主務大臣が</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「対応指針」を作成</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角丸四角形 37"/>
          <p:cNvSpPr/>
          <p:nvPr/>
        </p:nvSpPr>
        <p:spPr>
          <a:xfrm>
            <a:off x="190109" y="6528792"/>
            <a:ext cx="5134040" cy="1050568"/>
          </a:xfrm>
          <a:prstGeom prst="round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u="sng"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6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者</a:t>
            </a:r>
            <a:endParaRPr lang="en-US" altLang="ja-JP" sz="16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身体障がい</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、知的</a:t>
            </a:r>
            <a:r>
              <a:rPr lang="ja-JP" altLang="en-US" sz="14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、精神障がい（</a:t>
            </a:r>
            <a:r>
              <a:rPr lang="ja-JP" altLang="en-US" sz="14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発達障がいを</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含む。）その他の心身の機能の障がいのある人で、障がいや社会的障壁により継続的に日常生活又は社会生活</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相当</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制限を受ける状態にある人</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角丸四角形 38"/>
          <p:cNvSpPr/>
          <p:nvPr/>
        </p:nvSpPr>
        <p:spPr>
          <a:xfrm>
            <a:off x="5453802" y="6528792"/>
            <a:ext cx="4115350" cy="1030248"/>
          </a:xfrm>
          <a:prstGeom prst="round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事業者</a:t>
            </a:r>
            <a:endParaRPr lang="en-US" altLang="ja-JP" sz="16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商業その他の事業を行う者で、個人か法人・団体か、営利目的か</a:t>
            </a:r>
            <a:r>
              <a:rPr lang="ja-JP" altLang="en-US" sz="1400">
                <a:solidFill>
                  <a:schemeClr val="tx1"/>
                </a:solidFill>
                <a:latin typeface="Meiryo UI" panose="020B0604030504040204" pitchFamily="50" charset="-128"/>
                <a:ea typeface="Meiryo UI" panose="020B0604030504040204" pitchFamily="50" charset="-128"/>
                <a:cs typeface="Meiryo UI" panose="020B0604030504040204" pitchFamily="50" charset="-128"/>
              </a:rPr>
              <a:t>非営利</a:t>
            </a:r>
            <a:r>
              <a:rPr lang="ja-JP" altLang="en-US" sz="140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目的かを</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問わず、同種の行為</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を反復・継続</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する意思をもって行う者</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角丸四角形 39"/>
          <p:cNvSpPr/>
          <p:nvPr/>
        </p:nvSpPr>
        <p:spPr>
          <a:xfrm>
            <a:off x="9704467" y="6528792"/>
            <a:ext cx="2873613" cy="1030248"/>
          </a:xfrm>
          <a:prstGeom prst="round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a:t>
            </a:r>
            <a:endParaRPr lang="en-US" altLang="ja-JP" sz="16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府内に住み、働き、学ぶすべての人、府内に事務所や事業所がある法人や団体</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角丸四角形 40"/>
          <p:cNvSpPr/>
          <p:nvPr/>
        </p:nvSpPr>
        <p:spPr>
          <a:xfrm>
            <a:off x="211197" y="8321040"/>
            <a:ext cx="3217466" cy="1158240"/>
          </a:xfrm>
          <a:prstGeom prst="round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相談窓口</a:t>
            </a:r>
            <a:endParaRPr lang="en-US" altLang="ja-JP" sz="16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大阪府内の市町村すべてに、身近な窓口として</a:t>
            </a:r>
            <a:r>
              <a:rPr lang="ja-JP" altLang="en-US" sz="16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障がいを</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理由とする差別に関する相談窓口を設置</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角丸四角形 41"/>
          <p:cNvSpPr/>
          <p:nvPr/>
        </p:nvSpPr>
        <p:spPr>
          <a:xfrm>
            <a:off x="3542577" y="8358584"/>
            <a:ext cx="3280200" cy="1130856"/>
          </a:xfrm>
          <a:prstGeom prst="round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広域支援相談員</a:t>
            </a:r>
            <a:endParaRPr lang="en-US" altLang="ja-JP" sz="16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市町村の相談機関における相談事案の解決を支援。障がいのある人等や事業者からの直接相談にも対応</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円/楕円 42"/>
          <p:cNvSpPr/>
          <p:nvPr/>
        </p:nvSpPr>
        <p:spPr>
          <a:xfrm>
            <a:off x="3480226" y="8225020"/>
            <a:ext cx="403647" cy="431300"/>
          </a:xfrm>
          <a:prstGeom prst="ellipse">
            <a:avLst/>
          </a:prstGeom>
          <a:solidFill>
            <a:srgbClr val="FF6600"/>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府</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4" name="角丸四角形 43"/>
          <p:cNvSpPr/>
          <p:nvPr/>
        </p:nvSpPr>
        <p:spPr>
          <a:xfrm>
            <a:off x="6908800" y="8331200"/>
            <a:ext cx="5669281" cy="1158240"/>
          </a:xfrm>
          <a:prstGeom prst="round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u="sng"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大阪府障がい</a:t>
            </a:r>
            <a:r>
              <a:rPr lang="ja-JP" altLang="en-US" sz="16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者差別解消協議会（解消協）</a:t>
            </a:r>
            <a:endParaRPr lang="en-US" altLang="ja-JP" sz="16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・解消協の下に合議体を組織。合議体は広域支援相談員への助言や、解決困難な紛争事案のあっせんを行う</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・事業者があっせんに従わない場合、知事は勧告や公表ができる</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円/楕円 44"/>
          <p:cNvSpPr/>
          <p:nvPr/>
        </p:nvSpPr>
        <p:spPr>
          <a:xfrm>
            <a:off x="6895360" y="8206990"/>
            <a:ext cx="403647" cy="431300"/>
          </a:xfrm>
          <a:prstGeom prst="ellipse">
            <a:avLst/>
          </a:prstGeom>
          <a:solidFill>
            <a:srgbClr val="FF6600"/>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府</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6" name="円/楕円 45"/>
          <p:cNvSpPr/>
          <p:nvPr/>
        </p:nvSpPr>
        <p:spPr>
          <a:xfrm>
            <a:off x="126099" y="8229600"/>
            <a:ext cx="1281691" cy="386080"/>
          </a:xfrm>
          <a:prstGeom prst="ellipse">
            <a:avLst/>
          </a:prstGeom>
          <a:solidFill>
            <a:srgbClr val="FF6600"/>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市町村</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7" name="角丸四角形 46"/>
          <p:cNvSpPr/>
          <p:nvPr/>
        </p:nvSpPr>
        <p:spPr>
          <a:xfrm>
            <a:off x="9569152" y="3858936"/>
            <a:ext cx="3008928" cy="1891624"/>
          </a:xfrm>
          <a:prstGeom prst="round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環境の整備</a:t>
            </a:r>
            <a:endParaRPr lang="en-US" altLang="ja-JP" sz="16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不特定</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多数の障がいのある人を主な対象として行われる事前的改善措置（バリアフリー化や人的支援、情報アクセシビリティの向上等）を「環境の整備」として、行政機関等や事業者に対する一般的責務に位置づけ</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下矢印 22"/>
          <p:cNvSpPr/>
          <p:nvPr/>
        </p:nvSpPr>
        <p:spPr>
          <a:xfrm>
            <a:off x="4153555" y="4929320"/>
            <a:ext cx="572991" cy="249406"/>
          </a:xfrm>
          <a:prstGeom prst="down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下矢印 23"/>
          <p:cNvSpPr/>
          <p:nvPr/>
        </p:nvSpPr>
        <p:spPr>
          <a:xfrm>
            <a:off x="7451916" y="4927437"/>
            <a:ext cx="572991" cy="249406"/>
          </a:xfrm>
          <a:prstGeom prst="down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9704467" y="263083"/>
            <a:ext cx="1800200" cy="400110"/>
          </a:xfrm>
          <a:prstGeom prst="rect">
            <a:avLst/>
          </a:prstGeom>
          <a:noFill/>
        </p:spPr>
        <p:txBody>
          <a:bodyPr wrap="square" rtlCol="0">
            <a:spAutoFit/>
          </a:bodyPr>
          <a:lstStyle/>
          <a:p>
            <a:r>
              <a:rPr kumimoji="1"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（概要版）</a:t>
            </a:r>
            <a:endParaRPr kumimoji="1" lang="ja-JP" altLang="en-US" sz="20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 name="テキスト ボックス 47"/>
          <p:cNvSpPr txBox="1"/>
          <p:nvPr/>
        </p:nvSpPr>
        <p:spPr>
          <a:xfrm>
            <a:off x="11070104" y="183068"/>
            <a:ext cx="1571520" cy="461665"/>
          </a:xfrm>
          <a:prstGeom prst="rect">
            <a:avLst/>
          </a:prstGeom>
          <a:noFill/>
          <a:ln>
            <a:solidFill>
              <a:schemeClr val="tx1"/>
            </a:solidFill>
          </a:ln>
        </p:spPr>
        <p:txBody>
          <a:bodyPr wrap="square" rtlCol="0">
            <a:spAutoFit/>
          </a:bodyPr>
          <a:lstStyle/>
          <a:p>
            <a:r>
              <a:rPr lang="ja-JP" altLang="en-US" sz="2400" b="1" dirty="0" smtClean="0">
                <a:latin typeface="+mj-ea"/>
                <a:ea typeface="+mj-ea"/>
                <a:cs typeface="メイリオ" panose="020B0604030504040204" pitchFamily="50" charset="-128"/>
              </a:rPr>
              <a:t>資料１－１</a:t>
            </a:r>
            <a:endParaRPr kumimoji="1" lang="ja-JP" altLang="en-US" sz="2400" b="1" dirty="0">
              <a:latin typeface="+mj-ea"/>
              <a:ea typeface="+mj-ea"/>
              <a:cs typeface="メイリオ" panose="020B0604030504040204" pitchFamily="50" charset="-128"/>
            </a:endParaRPr>
          </a:p>
        </p:txBody>
      </p:sp>
    </p:spTree>
    <p:extLst>
      <p:ext uri="{BB962C8B-B14F-4D97-AF65-F5344CB8AC3E}">
        <p14:creationId xmlns:p14="http://schemas.microsoft.com/office/powerpoint/2010/main" val="20944635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267718" y="103054"/>
            <a:ext cx="7436749" cy="560139"/>
          </a:xfrm>
          <a:prstGeom prst="rect">
            <a:avLst/>
          </a:prstGeom>
          <a:noFill/>
        </p:spPr>
        <p:txBody>
          <a:bodyPr wrap="none" lIns="128001" tIns="64001" rIns="128001" bIns="64001">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ja-JP" altLang="en-US" sz="2800" b="1" cap="all" dirty="0" err="1">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大阪府障がい</a:t>
            </a:r>
            <a:r>
              <a:rPr lang="ja-JP" altLang="en-US" sz="28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者差別解消ガイドライン（事例編）</a:t>
            </a:r>
          </a:p>
        </p:txBody>
      </p:sp>
      <p:sp>
        <p:nvSpPr>
          <p:cNvPr id="48" name="正方形/長方形 47"/>
          <p:cNvSpPr/>
          <p:nvPr/>
        </p:nvSpPr>
        <p:spPr>
          <a:xfrm>
            <a:off x="8531932" y="6232783"/>
            <a:ext cx="4120232" cy="2682484"/>
          </a:xfrm>
          <a:prstGeom prst="rect">
            <a:avLst/>
          </a:prstGeom>
          <a:solidFill>
            <a:schemeClr val="accent1">
              <a:lumMod val="20000"/>
              <a:lumOff val="8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endPar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9" name="正方形/長方形 48"/>
          <p:cNvSpPr/>
          <p:nvPr/>
        </p:nvSpPr>
        <p:spPr>
          <a:xfrm>
            <a:off x="4305724" y="6232783"/>
            <a:ext cx="4106652" cy="2682484"/>
          </a:xfrm>
          <a:prstGeom prst="rect">
            <a:avLst/>
          </a:prstGeom>
          <a:solidFill>
            <a:schemeClr val="accent1">
              <a:lumMod val="20000"/>
              <a:lumOff val="8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endPar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0" name="正方形/長方形 49"/>
          <p:cNvSpPr/>
          <p:nvPr/>
        </p:nvSpPr>
        <p:spPr>
          <a:xfrm>
            <a:off x="103768" y="6232783"/>
            <a:ext cx="4128120" cy="2690932"/>
          </a:xfrm>
          <a:prstGeom prst="rect">
            <a:avLst/>
          </a:prstGeom>
          <a:solidFill>
            <a:schemeClr val="accent1">
              <a:lumMod val="20000"/>
              <a:lumOff val="8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endPar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3" name="正方形/長方形 52"/>
          <p:cNvSpPr/>
          <p:nvPr/>
        </p:nvSpPr>
        <p:spPr>
          <a:xfrm>
            <a:off x="101600" y="3317600"/>
            <a:ext cx="4152724" cy="2697120"/>
          </a:xfrm>
          <a:prstGeom prst="rect">
            <a:avLst/>
          </a:prstGeom>
          <a:solidFill>
            <a:schemeClr val="accent1">
              <a:lumMod val="20000"/>
              <a:lumOff val="8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endPar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1" name="正方形/長方形 50"/>
          <p:cNvSpPr/>
          <p:nvPr/>
        </p:nvSpPr>
        <p:spPr>
          <a:xfrm>
            <a:off x="4328160" y="3319644"/>
            <a:ext cx="4106652" cy="2695076"/>
          </a:xfrm>
          <a:prstGeom prst="rect">
            <a:avLst/>
          </a:prstGeom>
          <a:solidFill>
            <a:schemeClr val="accent1">
              <a:lumMod val="20000"/>
              <a:lumOff val="8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endPar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2" name="正方形/長方形 51"/>
          <p:cNvSpPr/>
          <p:nvPr/>
        </p:nvSpPr>
        <p:spPr>
          <a:xfrm>
            <a:off x="8534400" y="3319644"/>
            <a:ext cx="4140200" cy="2695075"/>
          </a:xfrm>
          <a:prstGeom prst="rect">
            <a:avLst/>
          </a:prstGeom>
          <a:solidFill>
            <a:schemeClr val="accent1">
              <a:lumMod val="20000"/>
              <a:lumOff val="8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endPar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正方形/長方形 23"/>
          <p:cNvSpPr/>
          <p:nvPr/>
        </p:nvSpPr>
        <p:spPr>
          <a:xfrm>
            <a:off x="101600" y="641419"/>
            <a:ext cx="12578080" cy="821621"/>
          </a:xfrm>
          <a:prstGeom prst="rect">
            <a:avLst/>
          </a:prstGeom>
          <a:pattFill prst="pct20">
            <a:fgClr>
              <a:schemeClr val="accent4">
                <a:lumMod val="40000"/>
                <a:lumOff val="60000"/>
              </a:schemeClr>
            </a:fgClr>
            <a:bgClr>
              <a:schemeClr val="bg1"/>
            </a:bgClr>
          </a:patt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・共生社会の実現の一助として、「不当な差別的取扱い」や「望ましい合理的配慮」の具体的事例を掲載。</a:t>
            </a:r>
            <a:endParaRPr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・府民が事例集を活用することにより、</a:t>
            </a:r>
            <a:r>
              <a:rPr lang="ja-JP" altLang="en-US" sz="1600" dirty="0" err="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障がいを</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理由とする差別の解消に向けた理解や取組みが広がるとともに、障害者差別解消法</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a:t>
            </a:r>
            <a:endParaRPr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意義</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や趣旨の浸透をめざして作成。</a:t>
            </a:r>
          </a:p>
        </p:txBody>
      </p:sp>
      <p:sp>
        <p:nvSpPr>
          <p:cNvPr id="25" name="正方形/長方形 24"/>
          <p:cNvSpPr/>
          <p:nvPr/>
        </p:nvSpPr>
        <p:spPr>
          <a:xfrm>
            <a:off x="101600" y="1726715"/>
            <a:ext cx="12578080" cy="1402566"/>
          </a:xfrm>
          <a:prstGeom prst="rect">
            <a:avLst/>
          </a:prstGeom>
          <a:solidFill>
            <a:schemeClr val="accent1">
              <a:lumMod val="20000"/>
              <a:lumOff val="8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endPar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額縁 25"/>
          <p:cNvSpPr/>
          <p:nvPr/>
        </p:nvSpPr>
        <p:spPr>
          <a:xfrm>
            <a:off x="81098" y="1531301"/>
            <a:ext cx="3888432" cy="390826"/>
          </a:xfrm>
          <a:prstGeom prst="bevel">
            <a:avLst/>
          </a:prstGeom>
          <a:solidFill>
            <a:srgbClr val="9966FF"/>
          </a:solid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800" b="1" dirty="0" smtClean="0">
                <a:latin typeface="メイリオ" panose="020B0604030504040204" pitchFamily="50" charset="-128"/>
                <a:ea typeface="メイリオ" panose="020B0604030504040204" pitchFamily="50" charset="-128"/>
                <a:cs typeface="メイリオ" panose="020B0604030504040204" pitchFamily="50" charset="-128"/>
              </a:rPr>
              <a:t>ガイドラインの対象分野とは？</a:t>
            </a:r>
            <a:endParaRPr kumimoji="1" lang="ja-JP" altLang="en-US" sz="18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0" name="角丸四角形 29"/>
          <p:cNvSpPr/>
          <p:nvPr/>
        </p:nvSpPr>
        <p:spPr>
          <a:xfrm>
            <a:off x="158800" y="1922127"/>
            <a:ext cx="6411456" cy="1152057"/>
          </a:xfrm>
          <a:prstGeom prst="roundRect">
            <a:avLst>
              <a:gd name="adj" fmla="val 7176"/>
            </a:avLst>
          </a:prstGeom>
          <a:solidFill>
            <a:schemeClr val="bg1"/>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対象分野</a:t>
            </a:r>
            <a:endParaRPr lang="en-US" altLang="ja-JP" sz="16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日常</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生活や社会生活に深く関わる場面を、</a:t>
            </a:r>
            <a:endParaRPr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●商品・サービス分野　●福祉サービス分野　●公共交通機関分野</a:t>
            </a:r>
            <a:endParaRPr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●教育分野　●住宅分野　●医療分野　　</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a:t>
            </a:r>
            <a:r>
              <a:rPr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6</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分野に整理して記載。</a:t>
            </a:r>
          </a:p>
        </p:txBody>
      </p:sp>
      <p:sp>
        <p:nvSpPr>
          <p:cNvPr id="31" name="角丸四角形 30"/>
          <p:cNvSpPr/>
          <p:nvPr/>
        </p:nvSpPr>
        <p:spPr>
          <a:xfrm>
            <a:off x="6644640" y="1922127"/>
            <a:ext cx="5960974" cy="1152057"/>
          </a:xfrm>
          <a:prstGeom prst="roundRect">
            <a:avLst>
              <a:gd name="adj" fmla="val 9074"/>
            </a:avLst>
          </a:prstGeom>
          <a:solidFill>
            <a:schemeClr val="bg1"/>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障</a:t>
            </a:r>
            <a:r>
              <a:rPr lang="ja-JP" altLang="en-US" sz="16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がいのある人に対する情報保障</a:t>
            </a:r>
            <a:endParaRPr lang="en-US" altLang="ja-JP" sz="16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日常生活</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のあらゆる場面で情報保障は必要不可欠であり、障がいがある人に対して情報提供やコミュニケーションに関する配慮が重要</a:t>
            </a:r>
            <a:endPar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2" name="額縁 41"/>
          <p:cNvSpPr/>
          <p:nvPr/>
        </p:nvSpPr>
        <p:spPr>
          <a:xfrm>
            <a:off x="824234" y="3186045"/>
            <a:ext cx="2623016" cy="386605"/>
          </a:xfrm>
          <a:prstGeom prst="bevel">
            <a:avLst/>
          </a:prstGeom>
          <a:solidFill>
            <a:srgbClr val="9966FF"/>
          </a:solid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800" b="1" dirty="0" smtClean="0">
                <a:latin typeface="メイリオ" panose="020B0604030504040204" pitchFamily="50" charset="-128"/>
                <a:ea typeface="メイリオ" panose="020B0604030504040204" pitchFamily="50" charset="-128"/>
                <a:cs typeface="メイリオ" panose="020B0604030504040204" pitchFamily="50" charset="-128"/>
              </a:rPr>
              <a:t>商品・サービス分野</a:t>
            </a:r>
            <a:endParaRPr kumimoji="1" lang="ja-JP" altLang="en-US" sz="18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3" name="額縁 42"/>
          <p:cNvSpPr/>
          <p:nvPr/>
        </p:nvSpPr>
        <p:spPr>
          <a:xfrm>
            <a:off x="9250412" y="6066116"/>
            <a:ext cx="2623016" cy="386605"/>
          </a:xfrm>
          <a:prstGeom prst="bevel">
            <a:avLst/>
          </a:prstGeom>
          <a:solidFill>
            <a:srgbClr val="9966FF"/>
          </a:solid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800" b="1" dirty="0">
                <a:latin typeface="メイリオ" panose="020B0604030504040204" pitchFamily="50" charset="-128"/>
                <a:ea typeface="メイリオ" panose="020B0604030504040204" pitchFamily="50" charset="-128"/>
                <a:cs typeface="メイリオ" panose="020B0604030504040204" pitchFamily="50" charset="-128"/>
              </a:rPr>
              <a:t>医療</a:t>
            </a:r>
            <a:r>
              <a:rPr kumimoji="1" lang="ja-JP" altLang="en-US" sz="1800" b="1" dirty="0" smtClean="0">
                <a:latin typeface="メイリオ" panose="020B0604030504040204" pitchFamily="50" charset="-128"/>
                <a:ea typeface="メイリオ" panose="020B0604030504040204" pitchFamily="50" charset="-128"/>
                <a:cs typeface="メイリオ" panose="020B0604030504040204" pitchFamily="50" charset="-128"/>
              </a:rPr>
              <a:t>分野</a:t>
            </a:r>
            <a:endParaRPr kumimoji="1" lang="ja-JP" altLang="en-US" sz="18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4" name="額縁 43"/>
          <p:cNvSpPr/>
          <p:nvPr/>
        </p:nvSpPr>
        <p:spPr>
          <a:xfrm>
            <a:off x="5056696" y="6066116"/>
            <a:ext cx="2623016" cy="386605"/>
          </a:xfrm>
          <a:prstGeom prst="bevel">
            <a:avLst/>
          </a:prstGeom>
          <a:solidFill>
            <a:srgbClr val="9966FF"/>
          </a:solid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800" b="1" dirty="0">
                <a:latin typeface="メイリオ" panose="020B0604030504040204" pitchFamily="50" charset="-128"/>
                <a:ea typeface="メイリオ" panose="020B0604030504040204" pitchFamily="50" charset="-128"/>
                <a:cs typeface="メイリオ" panose="020B0604030504040204" pitchFamily="50" charset="-128"/>
              </a:rPr>
              <a:t>教育</a:t>
            </a:r>
            <a:r>
              <a:rPr kumimoji="1" lang="ja-JP" altLang="en-US" sz="1800" b="1" dirty="0" smtClean="0">
                <a:latin typeface="メイリオ" panose="020B0604030504040204" pitchFamily="50" charset="-128"/>
                <a:ea typeface="メイリオ" panose="020B0604030504040204" pitchFamily="50" charset="-128"/>
                <a:cs typeface="メイリオ" panose="020B0604030504040204" pitchFamily="50" charset="-128"/>
              </a:rPr>
              <a:t>分野</a:t>
            </a:r>
            <a:endParaRPr kumimoji="1" lang="ja-JP" altLang="en-US" sz="18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5" name="額縁 44"/>
          <p:cNvSpPr/>
          <p:nvPr/>
        </p:nvSpPr>
        <p:spPr>
          <a:xfrm>
            <a:off x="9272848" y="3186043"/>
            <a:ext cx="2623016" cy="386605"/>
          </a:xfrm>
          <a:prstGeom prst="bevel">
            <a:avLst/>
          </a:prstGeom>
          <a:solidFill>
            <a:srgbClr val="9966FF"/>
          </a:solid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800" b="1" dirty="0" smtClean="0">
                <a:latin typeface="メイリオ" panose="020B0604030504040204" pitchFamily="50" charset="-128"/>
                <a:ea typeface="メイリオ" panose="020B0604030504040204" pitchFamily="50" charset="-128"/>
                <a:cs typeface="メイリオ" panose="020B0604030504040204" pitchFamily="50" charset="-128"/>
              </a:rPr>
              <a:t>公共交通機関分野</a:t>
            </a:r>
            <a:endParaRPr kumimoji="1" lang="ja-JP" altLang="en-US" sz="18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6" name="額縁 45"/>
          <p:cNvSpPr/>
          <p:nvPr/>
        </p:nvSpPr>
        <p:spPr>
          <a:xfrm>
            <a:off x="5079132" y="3186044"/>
            <a:ext cx="2623016" cy="386605"/>
          </a:xfrm>
          <a:prstGeom prst="bevel">
            <a:avLst/>
          </a:prstGeom>
          <a:solidFill>
            <a:srgbClr val="9966FF"/>
          </a:solid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800" b="1" dirty="0">
                <a:latin typeface="メイリオ" panose="020B0604030504040204" pitchFamily="50" charset="-128"/>
                <a:ea typeface="メイリオ" panose="020B0604030504040204" pitchFamily="50" charset="-128"/>
                <a:cs typeface="メイリオ" panose="020B0604030504040204" pitchFamily="50" charset="-128"/>
              </a:rPr>
              <a:t>福祉</a:t>
            </a:r>
            <a:r>
              <a:rPr kumimoji="1" lang="ja-JP" altLang="en-US" sz="1800" b="1" dirty="0" smtClean="0">
                <a:latin typeface="メイリオ" panose="020B0604030504040204" pitchFamily="50" charset="-128"/>
                <a:ea typeface="メイリオ" panose="020B0604030504040204" pitchFamily="50" charset="-128"/>
                <a:cs typeface="メイリオ" panose="020B0604030504040204" pitchFamily="50" charset="-128"/>
              </a:rPr>
              <a:t>サービス分野</a:t>
            </a:r>
            <a:endParaRPr kumimoji="1" lang="ja-JP" altLang="en-US" sz="18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7" name="額縁 46"/>
          <p:cNvSpPr/>
          <p:nvPr/>
        </p:nvSpPr>
        <p:spPr>
          <a:xfrm>
            <a:off x="830136" y="6066116"/>
            <a:ext cx="2623016" cy="386605"/>
          </a:xfrm>
          <a:prstGeom prst="bevel">
            <a:avLst/>
          </a:prstGeom>
          <a:solidFill>
            <a:srgbClr val="9966FF"/>
          </a:solid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800" b="1" dirty="0">
                <a:latin typeface="メイリオ" panose="020B0604030504040204" pitchFamily="50" charset="-128"/>
                <a:ea typeface="メイリオ" panose="020B0604030504040204" pitchFamily="50" charset="-128"/>
                <a:cs typeface="メイリオ" panose="020B0604030504040204" pitchFamily="50" charset="-128"/>
              </a:rPr>
              <a:t>住宅</a:t>
            </a:r>
            <a:r>
              <a:rPr kumimoji="1" lang="ja-JP" altLang="en-US" sz="1800" b="1" dirty="0" smtClean="0">
                <a:latin typeface="メイリオ" panose="020B0604030504040204" pitchFamily="50" charset="-128"/>
                <a:ea typeface="メイリオ" panose="020B0604030504040204" pitchFamily="50" charset="-128"/>
                <a:cs typeface="メイリオ" panose="020B0604030504040204" pitchFamily="50" charset="-128"/>
              </a:rPr>
              <a:t>分野</a:t>
            </a:r>
            <a:endParaRPr kumimoji="1" lang="ja-JP" altLang="en-US" sz="18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4" name="角丸四角形 53"/>
          <p:cNvSpPr/>
          <p:nvPr/>
        </p:nvSpPr>
        <p:spPr>
          <a:xfrm>
            <a:off x="196696" y="3637281"/>
            <a:ext cx="3968904" cy="1182434"/>
          </a:xfrm>
          <a:prstGeom prst="roundRect">
            <a:avLst/>
          </a:prstGeom>
          <a:solidFill>
            <a:schemeClr val="bg1"/>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不当な差別的取扱いとなりうる事例</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・施設の構造上問題がないにも</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かかわらず、車</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いす</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利用者の入場を断る。</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・飲食店等で、身体障害者補助犬の同伴を拒否する。</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・理美容院で、障がいのある人の入店を拒否する。</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6" name="角丸四角形 55"/>
          <p:cNvSpPr/>
          <p:nvPr/>
        </p:nvSpPr>
        <p:spPr>
          <a:xfrm>
            <a:off x="196696" y="4864229"/>
            <a:ext cx="3975640" cy="1042795"/>
          </a:xfrm>
          <a:prstGeom prst="roundRect">
            <a:avLst/>
          </a:prstGeom>
          <a:solidFill>
            <a:schemeClr val="bg1"/>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望ましい合理的配慮の事例</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・入口にあるインターホンの呼び出しによって、視覚障がいのある人等への介添えを行う。</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・聴覚障がいのある人への情報提供として</a:t>
            </a:r>
            <a:r>
              <a:rPr lang="ja-JP" altLang="en-US" sz="120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、講演会等で</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、手話通訳と要約筆記を用意する。</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7" name="角丸四角形 56"/>
          <p:cNvSpPr/>
          <p:nvPr/>
        </p:nvSpPr>
        <p:spPr>
          <a:xfrm>
            <a:off x="4409440" y="3637280"/>
            <a:ext cx="3928379" cy="1120733"/>
          </a:xfrm>
          <a:prstGeom prst="roundRect">
            <a:avLst/>
          </a:prstGeom>
          <a:solidFill>
            <a:schemeClr val="bg1"/>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不当な差別的取扱いとなりうる事例</a:t>
            </a: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ろうの</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子どもの保育園入園の申請に対し、責任がもてないという理由から拒否する。</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障がい</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福祉サービス事業者が、多動な障がいのある人に対し、一律にサービスの利用を拒否する。</a:t>
            </a:r>
            <a:endPar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8" name="角丸四角形 57"/>
          <p:cNvSpPr/>
          <p:nvPr/>
        </p:nvSpPr>
        <p:spPr>
          <a:xfrm>
            <a:off x="4414259" y="4819715"/>
            <a:ext cx="3894360" cy="1113726"/>
          </a:xfrm>
          <a:prstGeom prst="roundRect">
            <a:avLst/>
          </a:prstGeom>
          <a:solidFill>
            <a:schemeClr val="bg1"/>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望ましい合理的配慮の事例</a:t>
            </a: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・契約書、しおり等書類や掲示物に、ルビ打ちや分かち書きをする。</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・感覚過敏がある場合は、音や肌触り、室温など感覚面の調整をする。</a:t>
            </a:r>
            <a:endPar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9" name="角丸四角形 58"/>
          <p:cNvSpPr/>
          <p:nvPr/>
        </p:nvSpPr>
        <p:spPr>
          <a:xfrm>
            <a:off x="8650294" y="3637280"/>
            <a:ext cx="3928379" cy="1120733"/>
          </a:xfrm>
          <a:prstGeom prst="roundRect">
            <a:avLst/>
          </a:prstGeom>
          <a:solidFill>
            <a:schemeClr val="bg1"/>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不当な差別的取扱いとなりうる事例</a:t>
            </a: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・車いす利用者であることを理由に、タクシーの乗車を拒否する。</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・バスの運転手が、知的障がいのある人の乗車を拒否する。</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0" name="角丸四角形 59"/>
          <p:cNvSpPr/>
          <p:nvPr/>
        </p:nvSpPr>
        <p:spPr>
          <a:xfrm>
            <a:off x="8659675" y="4819714"/>
            <a:ext cx="3928379" cy="1113726"/>
          </a:xfrm>
          <a:prstGeom prst="roundRect">
            <a:avLst/>
          </a:prstGeom>
          <a:solidFill>
            <a:schemeClr val="bg1"/>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望ましい合理的配慮の事例</a:t>
            </a: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・券売機の利用が難しい場合に、障がいの特性に応じ、操作を手伝ったり、窓口で対応したりする。</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・視覚障がいのある人に対し、音声</a:t>
            </a:r>
            <a:r>
              <a:rPr lang="ja-JP" altLang="en-US" sz="120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による車内案内</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をこまめに行う。</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1" name="角丸四角形 60"/>
          <p:cNvSpPr/>
          <p:nvPr/>
        </p:nvSpPr>
        <p:spPr>
          <a:xfrm>
            <a:off x="182124" y="6529270"/>
            <a:ext cx="3975640" cy="1085517"/>
          </a:xfrm>
          <a:prstGeom prst="roundRect">
            <a:avLst/>
          </a:prstGeom>
          <a:solidFill>
            <a:schemeClr val="bg1"/>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不当な差別的取扱いとなりうる事例</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・契約時に、精神障がいがあると判明すると、大家が入居を断る。</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・入居のための審査の際、障がいがあることを理由に、保証人の数を増やすよう求める。</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2" name="角丸四角形 61"/>
          <p:cNvSpPr/>
          <p:nvPr/>
        </p:nvSpPr>
        <p:spPr>
          <a:xfrm>
            <a:off x="196696" y="7670235"/>
            <a:ext cx="3975640" cy="1163752"/>
          </a:xfrm>
          <a:prstGeom prst="roundRect">
            <a:avLst/>
          </a:prstGeom>
          <a:solidFill>
            <a:schemeClr val="bg1"/>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望ましい合理的配慮の事例</a:t>
            </a: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・物件案内時に携帯スロープを用意したり、車いすを押して案内する。</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・物件のバリアフリー対応状況がわかるよう、写真を提供する。</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3" name="角丸四角形 62"/>
          <p:cNvSpPr/>
          <p:nvPr/>
        </p:nvSpPr>
        <p:spPr>
          <a:xfrm>
            <a:off x="4382499" y="6532460"/>
            <a:ext cx="3926120" cy="1082327"/>
          </a:xfrm>
          <a:prstGeom prst="roundRect">
            <a:avLst/>
          </a:prstGeom>
          <a:solidFill>
            <a:schemeClr val="bg1"/>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不当</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な差別的取扱いとなりうる事例</a:t>
            </a: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・何の説明や検討も無く、障がいのある子どもの入学や受験を拒否する。</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・保護者の付添いがないという理由から、学校行事や授業への参加を拒否する。</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4" name="角丸四角形 63"/>
          <p:cNvSpPr/>
          <p:nvPr/>
        </p:nvSpPr>
        <p:spPr>
          <a:xfrm>
            <a:off x="4373437" y="7670236"/>
            <a:ext cx="3935182" cy="1163752"/>
          </a:xfrm>
          <a:prstGeom prst="roundRect">
            <a:avLst/>
          </a:prstGeom>
          <a:solidFill>
            <a:schemeClr val="bg1"/>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望ましい合理的配慮の事例</a:t>
            </a: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・情緒不安定になる生徒に対し、落ち着く場所を用意し、その場所で休むことができるようにする。</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・拡大文字で試験用紙を作成する。</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・障がいの特性に応じて、座席や器具を用意する。</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5" name="角丸四角形 64"/>
          <p:cNvSpPr/>
          <p:nvPr/>
        </p:nvSpPr>
        <p:spPr>
          <a:xfrm>
            <a:off x="8643673" y="6529269"/>
            <a:ext cx="3920183" cy="1065198"/>
          </a:xfrm>
          <a:prstGeom prst="roundRect">
            <a:avLst/>
          </a:prstGeom>
          <a:solidFill>
            <a:schemeClr val="bg1"/>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不当な差別的取扱いとなりうる事例</a:t>
            </a: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院内</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が土足禁止であることを理由に、車いす利用者の診療を拒否する。</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・視覚障がいのある人に対し、受診の際に付添いを求める。</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6" name="角丸四角形 65"/>
          <p:cNvSpPr/>
          <p:nvPr/>
        </p:nvSpPr>
        <p:spPr>
          <a:xfrm>
            <a:off x="8629974" y="7663264"/>
            <a:ext cx="3933882" cy="1170723"/>
          </a:xfrm>
          <a:prstGeom prst="roundRect">
            <a:avLst/>
          </a:prstGeom>
          <a:solidFill>
            <a:schemeClr val="bg1"/>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望ましい合理的配慮の事例</a:t>
            </a: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・肢体不自由の人、視覚障がいのある人には検診ルートに職員が付添う。</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・精神障がいのある人の診療の際、時間をかけて丁寧に説明し、不安を与えないようにする。</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7" name="テキスト ボックス 66"/>
          <p:cNvSpPr txBox="1"/>
          <p:nvPr/>
        </p:nvSpPr>
        <p:spPr>
          <a:xfrm>
            <a:off x="7702148" y="8976549"/>
            <a:ext cx="4977532" cy="600164"/>
          </a:xfrm>
          <a:prstGeom prst="rect">
            <a:avLst/>
          </a:prstGeom>
          <a:noFill/>
        </p:spPr>
        <p:txBody>
          <a:bodyPr wrap="square" rtlCol="0">
            <a:spAutoFit/>
          </a:bodyPr>
          <a:lstStyle/>
          <a:p>
            <a:r>
              <a:rPr kumimoji="1" lang="en-US" altLang="ja-JP" sz="1100" dirty="0" smtClean="0"/>
              <a:t>※</a:t>
            </a:r>
            <a:r>
              <a:rPr kumimoji="1" lang="ja-JP" altLang="en-US" sz="1100" dirty="0" smtClean="0"/>
              <a:t>上記の事例は、ガイドラインより一部抜粋したものであり、あくまでも例示です。また、客観的に見て、正当な理由や過重な負担が存在する場合には、</a:t>
            </a:r>
            <a:r>
              <a:rPr kumimoji="1" lang="ja-JP" altLang="en-US" sz="1100" dirty="0" err="1" smtClean="0"/>
              <a:t>障がいを</a:t>
            </a:r>
            <a:r>
              <a:rPr kumimoji="1" lang="ja-JP" altLang="en-US" sz="1100" dirty="0" smtClean="0"/>
              <a:t>理由とする差別に該当しないものがあると考えられます。</a:t>
            </a:r>
            <a:endParaRPr kumimoji="1" lang="ja-JP" altLang="en-US" sz="1100" dirty="0"/>
          </a:p>
        </p:txBody>
      </p:sp>
      <p:sp>
        <p:nvSpPr>
          <p:cNvPr id="70" name="正方形/長方形 69"/>
          <p:cNvSpPr/>
          <p:nvPr/>
        </p:nvSpPr>
        <p:spPr>
          <a:xfrm>
            <a:off x="105048" y="9044073"/>
            <a:ext cx="7574664" cy="445367"/>
          </a:xfrm>
          <a:prstGeom prst="rect">
            <a:avLst/>
          </a:prstGeom>
          <a:solidFill>
            <a:schemeClr val="accent1">
              <a:lumMod val="20000"/>
              <a:lumOff val="8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★「環境の整備」、「その他、不適切な行為等」についても具体的な事例を掲載。</a:t>
            </a:r>
            <a:endPar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4" name="テキスト ボックス 33"/>
          <p:cNvSpPr txBox="1"/>
          <p:nvPr/>
        </p:nvSpPr>
        <p:spPr>
          <a:xfrm>
            <a:off x="9625127" y="263083"/>
            <a:ext cx="1800200" cy="400110"/>
          </a:xfrm>
          <a:prstGeom prst="rect">
            <a:avLst/>
          </a:prstGeom>
          <a:noFill/>
        </p:spPr>
        <p:txBody>
          <a:bodyPr wrap="square" rtlCol="0">
            <a:spAutoFit/>
          </a:bodyPr>
          <a:lstStyle/>
          <a:p>
            <a:r>
              <a:rPr kumimoji="1"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（概要版）</a:t>
            </a:r>
            <a:endParaRPr kumimoji="1" lang="ja-JP" altLang="en-US" sz="2000" b="1"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8618334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1421</Words>
  <Application>Microsoft Office PowerPoint</Application>
  <PresentationFormat>A3 297x420 mm</PresentationFormat>
  <Paragraphs>105</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障がい者差別について、府民の理解を深める・「理解し合うこと」「対話すること」「考えること」のきっかけを提供・府民全体で差別の解消に取り組む</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2018-02-21T02:18:29Z</dcterms:created>
  <dcterms:modified xsi:type="dcterms:W3CDTF">2018-02-21T02:18:33Z</dcterms:modified>
</cp:coreProperties>
</file>