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9900"/>
    <a:srgbClr val="FF0000"/>
    <a:srgbClr val="FF9999"/>
    <a:srgbClr val="8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3FD41-0B58-412C-85B8-C98500062F6C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65659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2" y="6465659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FB167-0242-40A6-8C2D-5A61D4BE8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449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32852-50B7-46BD-83EB-D742E0C72C47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11175"/>
            <a:ext cx="340518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659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E30F6-A0C6-44B1-B695-EFEBBF3BE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199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FAC-1347-4FBD-B7F6-F96FD92FB561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A9BD-99AA-4D5A-A2CB-529C58AA4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56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FAC-1347-4FBD-B7F6-F96FD92FB561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A9BD-99AA-4D5A-A2CB-529C58AA4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12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FAC-1347-4FBD-B7F6-F96FD92FB561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A9BD-99AA-4D5A-A2CB-529C58AA4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23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FAC-1347-4FBD-B7F6-F96FD92FB561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A9BD-99AA-4D5A-A2CB-529C58AA4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48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FAC-1347-4FBD-B7F6-F96FD92FB561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A9BD-99AA-4D5A-A2CB-529C58AA4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65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FAC-1347-4FBD-B7F6-F96FD92FB561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A9BD-99AA-4D5A-A2CB-529C58AA4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48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FAC-1347-4FBD-B7F6-F96FD92FB561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A9BD-99AA-4D5A-A2CB-529C58AA4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410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FAC-1347-4FBD-B7F6-F96FD92FB561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A9BD-99AA-4D5A-A2CB-529C58AA4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81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FAC-1347-4FBD-B7F6-F96FD92FB561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A9BD-99AA-4D5A-A2CB-529C58AA4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36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FAC-1347-4FBD-B7F6-F96FD92FB561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A9BD-99AA-4D5A-A2CB-529C58AA4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75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FAC-1347-4FBD-B7F6-F96FD92FB561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A9BD-99AA-4D5A-A2CB-529C58AA4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159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AFAC-1347-4FBD-B7F6-F96FD92FB561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4A9BD-99AA-4D5A-A2CB-529C58AA4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28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横巻き 3"/>
          <p:cNvSpPr/>
          <p:nvPr/>
        </p:nvSpPr>
        <p:spPr>
          <a:xfrm>
            <a:off x="298875" y="1036534"/>
            <a:ext cx="1832132" cy="64452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相談対応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横巻き 4"/>
          <p:cNvSpPr/>
          <p:nvPr/>
        </p:nvSpPr>
        <p:spPr>
          <a:xfrm>
            <a:off x="284776" y="4303354"/>
            <a:ext cx="4824535" cy="5810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広域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支援相談員による解決が難しい場合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75118" y="1725217"/>
            <a:ext cx="1944215" cy="1515321"/>
          </a:xfrm>
          <a:prstGeom prst="roundRect">
            <a:avLst>
              <a:gd name="adj" fmla="val 9337"/>
            </a:avLst>
          </a:prstGeom>
          <a:pattFill prst="pct40">
            <a:fgClr>
              <a:srgbClr val="FF999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kumimoji="1" lang="ja-JP" alt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者等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事業者</a:t>
            </a:r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53181" y="1769229"/>
            <a:ext cx="1800200" cy="582635"/>
          </a:xfrm>
          <a:prstGeom prst="roundRect">
            <a:avLst>
              <a:gd name="adj" fmla="val 18849"/>
            </a:avLst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相談者</a:t>
            </a:r>
            <a:endParaRPr kumimoji="1" lang="ja-JP" altLang="en-US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408396" y="1640797"/>
            <a:ext cx="2546414" cy="1644187"/>
          </a:xfrm>
          <a:prstGeom prst="roundRect">
            <a:avLst>
              <a:gd name="adj" fmla="val 9337"/>
            </a:avLst>
          </a:prstGeom>
          <a:pattFill prst="pct40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3521686" y="1750277"/>
            <a:ext cx="2332604" cy="695076"/>
          </a:xfrm>
          <a:prstGeom prst="roundRect">
            <a:avLst>
              <a:gd name="adj" fmla="val 933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市町村の相談窓口</a:t>
            </a:r>
            <a:endParaRPr kumimoji="1" lang="ja-JP" alt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580120" y="2779271"/>
            <a:ext cx="2160241" cy="441125"/>
          </a:xfrm>
          <a:prstGeom prst="roundRect">
            <a:avLst>
              <a:gd name="adj" fmla="val 933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広域支援相談員</a:t>
            </a:r>
            <a:endParaRPr kumimoji="1" lang="ja-JP" altLang="en-US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ホームベース 12"/>
          <p:cNvSpPr/>
          <p:nvPr/>
        </p:nvSpPr>
        <p:spPr>
          <a:xfrm rot="16200000">
            <a:off x="4420895" y="3035034"/>
            <a:ext cx="562422" cy="801574"/>
          </a:xfrm>
          <a:prstGeom prst="homePlate">
            <a:avLst>
              <a:gd name="adj" fmla="val 35738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助言</a:t>
            </a:r>
            <a:endParaRPr kumimoji="1"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" name="ホームベース 13"/>
          <p:cNvSpPr/>
          <p:nvPr/>
        </p:nvSpPr>
        <p:spPr>
          <a:xfrm>
            <a:off x="5954810" y="1930384"/>
            <a:ext cx="1910028" cy="973578"/>
          </a:xfrm>
          <a:prstGeom prst="homePlate">
            <a:avLst>
              <a:gd name="adj" fmla="val 3239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助言、調査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相談員を交えた</a:t>
            </a:r>
            <a:endParaRPr lang="en-US" altLang="ja-JP" dirty="0" smtClean="0">
              <a:solidFill>
                <a:schemeClr val="tx1">
                  <a:lumMod val="95000"/>
                  <a:lumOff val="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話し合い</a:t>
            </a:r>
          </a:p>
        </p:txBody>
      </p:sp>
      <p:sp>
        <p:nvSpPr>
          <p:cNvPr id="15" name="円/楕円 14"/>
          <p:cNvSpPr/>
          <p:nvPr/>
        </p:nvSpPr>
        <p:spPr>
          <a:xfrm>
            <a:off x="7864838" y="1966159"/>
            <a:ext cx="1008112" cy="1011041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解決</a:t>
            </a:r>
            <a:endParaRPr kumimoji="1"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67545" y="4850975"/>
            <a:ext cx="1656183" cy="788965"/>
          </a:xfrm>
          <a:prstGeom prst="roundRect">
            <a:avLst>
              <a:gd name="adj" fmla="val 9337"/>
            </a:avLst>
          </a:prstGeom>
          <a:pattFill prst="pct40">
            <a:fgClr>
              <a:srgbClr val="FF999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者等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ホームベース 16"/>
          <p:cNvSpPr/>
          <p:nvPr/>
        </p:nvSpPr>
        <p:spPr>
          <a:xfrm>
            <a:off x="2123728" y="4970062"/>
            <a:ext cx="2150260" cy="470677"/>
          </a:xfrm>
          <a:prstGeom prst="homePlate">
            <a:avLst>
              <a:gd name="adj" fmla="val 4496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あっせんの求め</a:t>
            </a:r>
            <a:endParaRPr kumimoji="1"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243044" y="4962570"/>
            <a:ext cx="1711766" cy="488831"/>
          </a:xfrm>
          <a:prstGeom prst="roundRect">
            <a:avLst>
              <a:gd name="adj" fmla="val 933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合議体</a:t>
            </a:r>
            <a:endParaRPr lang="en-US" altLang="ja-JP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7617566" y="4699879"/>
            <a:ext cx="1008112" cy="1011041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解決</a:t>
            </a:r>
            <a:endParaRPr kumimoji="1"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2" name="ホームベース 21"/>
          <p:cNvSpPr/>
          <p:nvPr/>
        </p:nvSpPr>
        <p:spPr>
          <a:xfrm>
            <a:off x="7108455" y="5976717"/>
            <a:ext cx="1785215" cy="768909"/>
          </a:xfrm>
          <a:prstGeom prst="homePlate">
            <a:avLst>
              <a:gd name="adj" fmla="val 3239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知事による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勧告・公表</a:t>
            </a:r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3" name="屈折矢印 22"/>
          <p:cNvSpPr/>
          <p:nvPr/>
        </p:nvSpPr>
        <p:spPr>
          <a:xfrm rot="5400000">
            <a:off x="6195857" y="5573411"/>
            <a:ext cx="1097531" cy="727662"/>
          </a:xfrm>
          <a:prstGeom prst="bentUp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32919" y="6074712"/>
            <a:ext cx="2294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あっせんの対象は、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事業者に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おける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不当な　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差別的取扱いに限定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>
            <a:off x="158792" y="4293096"/>
            <a:ext cx="8714158" cy="0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円/楕円 24"/>
          <p:cNvSpPr/>
          <p:nvPr/>
        </p:nvSpPr>
        <p:spPr>
          <a:xfrm>
            <a:off x="5496628" y="2833191"/>
            <a:ext cx="432048" cy="39503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府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ホームベース 7"/>
          <p:cNvSpPr/>
          <p:nvPr/>
        </p:nvSpPr>
        <p:spPr>
          <a:xfrm>
            <a:off x="2319333" y="1840069"/>
            <a:ext cx="1202353" cy="550790"/>
          </a:xfrm>
          <a:prstGeom prst="homePlat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相談</a:t>
            </a:r>
            <a:endParaRPr kumimoji="1"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ホームベース 27"/>
          <p:cNvSpPr/>
          <p:nvPr/>
        </p:nvSpPr>
        <p:spPr>
          <a:xfrm rot="5400000">
            <a:off x="4994557" y="2463049"/>
            <a:ext cx="407762" cy="372011"/>
          </a:xfrm>
          <a:prstGeom prst="homePlate">
            <a:avLst>
              <a:gd name="adj" fmla="val 4318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9" name="ホームベース 28"/>
          <p:cNvSpPr/>
          <p:nvPr/>
        </p:nvSpPr>
        <p:spPr>
          <a:xfrm rot="16200000">
            <a:off x="3851335" y="2371161"/>
            <a:ext cx="444518" cy="400787"/>
          </a:xfrm>
          <a:prstGeom prst="homePlate">
            <a:avLst>
              <a:gd name="adj" fmla="val 4610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51627" y="3985319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解消協の下に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設置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4462963" y="5735995"/>
            <a:ext cx="2226600" cy="1077381"/>
          </a:xfrm>
          <a:prstGeom prst="roundRect">
            <a:avLst>
              <a:gd name="adj" fmla="val 933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err="1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大阪府障がい</a:t>
            </a:r>
            <a:r>
              <a:rPr lang="ja-JP" altLang="en-US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者</a:t>
            </a:r>
            <a:endParaRPr lang="en-US" altLang="ja-JP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差別</a:t>
            </a:r>
            <a:r>
              <a:rPr lang="ja-JP" altLang="en-US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解消協議会</a:t>
            </a:r>
            <a:endParaRPr lang="en-US" altLang="ja-JP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（解消協）</a:t>
            </a:r>
            <a:endParaRPr lang="en-US" altLang="ja-JP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211667" y="5373216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解消協の下に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設置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ホームベース 19"/>
          <p:cNvSpPr/>
          <p:nvPr/>
        </p:nvSpPr>
        <p:spPr>
          <a:xfrm>
            <a:off x="5972084" y="4970062"/>
            <a:ext cx="1696260" cy="470678"/>
          </a:xfrm>
          <a:prstGeom prst="homePlate">
            <a:avLst>
              <a:gd name="adj" fmla="val 42453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あっせん</a:t>
            </a:r>
            <a:endParaRPr kumimoji="1"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838187" y="3626558"/>
            <a:ext cx="1703276" cy="430769"/>
          </a:xfrm>
          <a:prstGeom prst="roundRect">
            <a:avLst>
              <a:gd name="adj" fmla="val 612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合議体</a:t>
            </a:r>
            <a:endParaRPr kumimoji="1" lang="ja-JP" altLang="en-US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6621265" y="116632"/>
            <a:ext cx="2415231" cy="36296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資料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１－５（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参考）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403648" y="548680"/>
            <a:ext cx="6766273" cy="36004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err="1" smtClean="0">
                <a:solidFill>
                  <a:schemeClr val="bg1"/>
                </a:solidFill>
              </a:rPr>
              <a:t>大阪府障がい</a:t>
            </a:r>
            <a:r>
              <a:rPr kumimoji="1" lang="ja-JP" altLang="en-US" dirty="0" smtClean="0">
                <a:solidFill>
                  <a:schemeClr val="bg1"/>
                </a:solidFill>
              </a:rPr>
              <a:t>者差別解消条例における相談と解決の流れ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99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98</Words>
  <Application>Microsoft Office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52</cp:revision>
  <cp:lastPrinted>2016-04-26T13:16:52Z</cp:lastPrinted>
  <dcterms:created xsi:type="dcterms:W3CDTF">2016-04-22T02:01:40Z</dcterms:created>
  <dcterms:modified xsi:type="dcterms:W3CDTF">2016-06-15T02:45:05Z</dcterms:modified>
</cp:coreProperties>
</file>