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notesSlides/notesSlide2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5.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8.xml" ContentType="application/vnd.openxmlformats-officedocument.drawingml.chart+xml"/>
  <Override PartName="/ppt/drawings/drawing6.xml" ContentType="application/vnd.openxmlformats-officedocument.drawingml.chartshapes+xml"/>
  <Override PartName="/ppt/notesSlides/notesSlide29.xml" ContentType="application/vnd.openxmlformats-officedocument.presentationml.notesSlide+xml"/>
  <Override PartName="/ppt/charts/chart9.xml" ContentType="application/vnd.openxmlformats-officedocument.drawingml.chart+xml"/>
  <Override PartName="/ppt/drawings/drawing7.xml" ContentType="application/vnd.openxmlformats-officedocument.drawingml.chartshapes+xml"/>
  <Override PartName="/ppt/charts/chart10.xml" ContentType="application/vnd.openxmlformats-officedocument.drawingml.chart+xml"/>
  <Override PartName="/ppt/drawings/drawing8.xml" ContentType="application/vnd.openxmlformats-officedocument.drawingml.chartshapes+xml"/>
  <Override PartName="/ppt/notesSlides/notesSlide30.xml" ContentType="application/vnd.openxmlformats-officedocument.presentationml.notesSlide+xml"/>
  <Override PartName="/ppt/charts/chart11.xml" ContentType="application/vnd.openxmlformats-officedocument.drawingml.chart+xml"/>
  <Override PartName="/ppt/drawings/drawing9.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drawings/drawing10.xml" ContentType="application/vnd.openxmlformats-officedocument.drawingml.chartshapes+xml"/>
  <Override PartName="/ppt/charts/chart13.xml" ContentType="application/vnd.openxmlformats-officedocument.drawingml.chart+xml"/>
  <Override PartName="/ppt/notesSlides/notesSlide34.xml" ContentType="application/vnd.openxmlformats-officedocument.presentationml.notesSlide+xml"/>
  <Override PartName="/ppt/charts/chart14.xml" ContentType="application/vnd.openxmlformats-officedocument.drawingml.chart+xml"/>
  <Override PartName="/ppt/drawings/drawing1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5.xml" ContentType="application/vnd.openxmlformats-officedocument.drawingml.chart+xml"/>
  <Override PartName="/ppt/drawings/drawing12.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drawings/drawing13.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8.xml" ContentType="application/vnd.openxmlformats-officedocument.drawingml.chart+xml"/>
  <Override PartName="/ppt/drawings/drawing14.xml" ContentType="application/vnd.openxmlformats-officedocument.drawingml.chartshapes+xml"/>
  <Override PartName="/ppt/charts/chart19.xml" ContentType="application/vnd.openxmlformats-officedocument.drawingml.chart+xml"/>
  <Override PartName="/ppt/drawings/drawing15.xml" ContentType="application/vnd.openxmlformats-officedocument.drawingml.chartshapes+xml"/>
  <Override PartName="/ppt/notesSlides/notesSlide44.xml" ContentType="application/vnd.openxmlformats-officedocument.presentationml.notesSlide+xml"/>
  <Override PartName="/ppt/charts/chart20.xml" ContentType="application/vnd.openxmlformats-officedocument.drawingml.chart+xml"/>
  <Override PartName="/ppt/notesSlides/notesSlide4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3.xml" ContentType="application/vnd.openxmlformats-officedocument.drawingml.chart+xml"/>
  <Override PartName="/ppt/theme/themeOverride1.xml" ContentType="application/vnd.openxmlformats-officedocument.themeOverride+xml"/>
  <Override PartName="/ppt/charts/chart24.xml" ContentType="application/vnd.openxmlformats-officedocument.drawingml.chart+xml"/>
  <Override PartName="/ppt/notesSlides/notesSlide4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drawings/drawing16.xml" ContentType="application/vnd.openxmlformats-officedocument.drawingml.chartshape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7.xml" ContentType="application/vnd.openxmlformats-officedocument.drawingml.chart+xml"/>
  <Override PartName="/ppt/theme/themeOverride2.xml" ContentType="application/vnd.openxmlformats-officedocument.themeOverride+xml"/>
  <Override PartName="/ppt/drawings/drawing17.xml" ContentType="application/vnd.openxmlformats-officedocument.drawingml.chartshapes+xml"/>
  <Override PartName="/ppt/charts/chart28.xml" ContentType="application/vnd.openxmlformats-officedocument.drawingml.chart+xml"/>
  <Override PartName="/ppt/drawings/drawing18.xml" ContentType="application/vnd.openxmlformats-officedocument.drawingml.chartshapes+xml"/>
  <Override PartName="/ppt/charts/chart29.xml" ContentType="application/vnd.openxmlformats-officedocument.drawingml.chart+xml"/>
  <Override PartName="/ppt/notesSlides/notesSlide51.xml" ContentType="application/vnd.openxmlformats-officedocument.presentationml.notesSlide+xml"/>
  <Override PartName="/ppt/charts/chart30.xml" ContentType="application/vnd.openxmlformats-officedocument.drawingml.chart+xml"/>
  <Override PartName="/ppt/drawings/drawing19.xml" ContentType="application/vnd.openxmlformats-officedocument.drawingml.chartshapes+xml"/>
  <Override PartName="/ppt/charts/chart31.xml" ContentType="application/vnd.openxmlformats-officedocument.drawingml.chart+xml"/>
  <Override PartName="/ppt/notesSlides/notesSlide52.xml" ContentType="application/vnd.openxmlformats-officedocument.presentationml.notesSlide+xml"/>
  <Override PartName="/ppt/charts/chart32.xml" ContentType="application/vnd.openxmlformats-officedocument.drawingml.chart+xml"/>
  <Override PartName="/ppt/drawings/drawing20.xml" ContentType="application/vnd.openxmlformats-officedocument.drawingml.chartshape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3.xml" ContentType="application/vnd.openxmlformats-officedocument.drawingml.chart+xml"/>
  <Override PartName="/ppt/theme/themeOverride3.xml" ContentType="application/vnd.openxmlformats-officedocument.themeOverride+xml"/>
  <Override PartName="/ppt/drawings/drawing21.xml" ContentType="application/vnd.openxmlformats-officedocument.drawingml.chartshape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34.xml" ContentType="application/vnd.openxmlformats-officedocument.drawingml.chart+xml"/>
  <Override PartName="/ppt/theme/themeOverride4.xml" ContentType="application/vnd.openxmlformats-officedocument.themeOverride+xml"/>
  <Override PartName="/ppt/drawings/drawing22.xml" ContentType="application/vnd.openxmlformats-officedocument.drawingml.chartshapes+xml"/>
  <Override PartName="/ppt/notesSlides/notesSlide60.xml" ContentType="application/vnd.openxmlformats-officedocument.presentationml.notesSlide+xml"/>
  <Override PartName="/ppt/charts/chart35.xml" ContentType="application/vnd.openxmlformats-officedocument.drawingml.chart+xml"/>
  <Override PartName="/ppt/drawings/drawing23.xml" ContentType="application/vnd.openxmlformats-officedocument.drawingml.chartshape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drawings/drawing24.xml" ContentType="application/vnd.openxmlformats-officedocument.drawingml.chartshapes+xml"/>
  <Override PartName="/ppt/notesSlides/notesSlide65.xml" ContentType="application/vnd.openxmlformats-officedocument.presentationml.notesSlide+xml"/>
  <Override PartName="/ppt/charts/chart38.xml" ContentType="application/vnd.openxmlformats-officedocument.drawingml.chart+xml"/>
  <Override PartName="/ppt/notesSlides/notesSlide66.xml" ContentType="application/vnd.openxmlformats-officedocument.presentationml.notesSlide+xml"/>
  <Override PartName="/ppt/charts/chart39.xml" ContentType="application/vnd.openxmlformats-officedocument.drawingml.chart+xml"/>
  <Override PartName="/ppt/theme/themeOverride5.xml" ContentType="application/vnd.openxmlformats-officedocument.themeOverride+xml"/>
  <Override PartName="/ppt/drawings/drawing25.xml" ContentType="application/vnd.openxmlformats-officedocument.drawingml.chartshapes+xml"/>
  <Override PartName="/ppt/notesSlides/notesSlide67.xml" ContentType="application/vnd.openxmlformats-officedocument.presentationml.notesSlide+xml"/>
  <Override PartName="/ppt/charts/chart40.xml" ContentType="application/vnd.openxmlformats-officedocument.drawingml.chart+xml"/>
  <Override PartName="/ppt/theme/themeOverride6.xml" ContentType="application/vnd.openxmlformats-officedocument.themeOverride+xml"/>
  <Override PartName="/ppt/drawings/drawing26.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41.xml" ContentType="application/vnd.openxmlformats-officedocument.drawingml.chart+xml"/>
  <Override PartName="/ppt/drawings/drawing27.xml" ContentType="application/vnd.openxmlformats-officedocument.drawingml.chartshape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42.xml" ContentType="application/vnd.openxmlformats-officedocument.drawingml.chart+xml"/>
  <Override PartName="/ppt/notesSlides/notesSlide75.xml" ContentType="application/vnd.openxmlformats-officedocument.presentationml.notesSlide+xml"/>
  <Override PartName="/ppt/charts/chart43.xml" ContentType="application/vnd.openxmlformats-officedocument.drawingml.chart+xml"/>
  <Override PartName="/ppt/drawings/drawing28.xml" ContentType="application/vnd.openxmlformats-officedocument.drawingml.chartshapes+xml"/>
  <Override PartName="/ppt/charts/chart44.xml" ContentType="application/vnd.openxmlformats-officedocument.drawingml.chart+xml"/>
  <Override PartName="/ppt/drawings/drawing29.xml" ContentType="application/vnd.openxmlformats-officedocument.drawingml.chartshapes+xml"/>
  <Override PartName="/ppt/charts/chart45.xml" ContentType="application/vnd.openxmlformats-officedocument.drawingml.chart+xml"/>
  <Override PartName="/ppt/drawings/drawing30.xml" ContentType="application/vnd.openxmlformats-officedocument.drawingml.chartshapes+xml"/>
  <Override PartName="/ppt/charts/chart46.xml" ContentType="application/vnd.openxmlformats-officedocument.drawingml.chart+xml"/>
  <Override PartName="/ppt/theme/themeOverride7.xml" ContentType="application/vnd.openxmlformats-officedocument.themeOverride+xml"/>
  <Override PartName="/ppt/notesSlides/notesSlide76.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drawings/drawing31.xml" ContentType="application/vnd.openxmlformats-officedocument.drawingml.chartshape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49.xml" ContentType="application/vnd.openxmlformats-officedocument.drawingml.chart+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50.xml" ContentType="application/vnd.openxmlformats-officedocument.drawingml.chart+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08" r:id="rId2"/>
  </p:sldMasterIdLst>
  <p:notesMasterIdLst>
    <p:notesMasterId r:id="rId99"/>
  </p:notesMasterIdLst>
  <p:handoutMasterIdLst>
    <p:handoutMasterId r:id="rId100"/>
  </p:handoutMasterIdLst>
  <p:sldIdLst>
    <p:sldId id="444" r:id="rId3"/>
    <p:sldId id="881" r:id="rId4"/>
    <p:sldId id="1051" r:id="rId5"/>
    <p:sldId id="1052" r:id="rId6"/>
    <p:sldId id="659" r:id="rId7"/>
    <p:sldId id="974" r:id="rId8"/>
    <p:sldId id="884" r:id="rId9"/>
    <p:sldId id="972" r:id="rId10"/>
    <p:sldId id="984" r:id="rId11"/>
    <p:sldId id="1002" r:id="rId12"/>
    <p:sldId id="1003" r:id="rId13"/>
    <p:sldId id="1004" r:id="rId14"/>
    <p:sldId id="1005" r:id="rId15"/>
    <p:sldId id="1006" r:id="rId16"/>
    <p:sldId id="1007" r:id="rId17"/>
    <p:sldId id="1008" r:id="rId18"/>
    <p:sldId id="1009" r:id="rId19"/>
    <p:sldId id="1010" r:id="rId20"/>
    <p:sldId id="811" r:id="rId21"/>
    <p:sldId id="812" r:id="rId22"/>
    <p:sldId id="1011" r:id="rId23"/>
    <p:sldId id="1012" r:id="rId24"/>
    <p:sldId id="888" r:id="rId25"/>
    <p:sldId id="919" r:id="rId26"/>
    <p:sldId id="626" r:id="rId27"/>
    <p:sldId id="942" r:id="rId28"/>
    <p:sldId id="1013" r:id="rId29"/>
    <p:sldId id="1014" r:id="rId30"/>
    <p:sldId id="1015" r:id="rId31"/>
    <p:sldId id="1016" r:id="rId32"/>
    <p:sldId id="1017" r:id="rId33"/>
    <p:sldId id="1022" r:id="rId34"/>
    <p:sldId id="976" r:id="rId35"/>
    <p:sldId id="1021" r:id="rId36"/>
    <p:sldId id="1027" r:id="rId37"/>
    <p:sldId id="1019" r:id="rId38"/>
    <p:sldId id="1029" r:id="rId39"/>
    <p:sldId id="1020" r:id="rId40"/>
    <p:sldId id="747" r:id="rId41"/>
    <p:sldId id="673" r:id="rId42"/>
    <p:sldId id="894" r:id="rId43"/>
    <p:sldId id="895" r:id="rId44"/>
    <p:sldId id="1030" r:id="rId45"/>
    <p:sldId id="728" r:id="rId46"/>
    <p:sldId id="896" r:id="rId47"/>
    <p:sldId id="898" r:id="rId48"/>
    <p:sldId id="732" r:id="rId49"/>
    <p:sldId id="646" r:id="rId50"/>
    <p:sldId id="899" r:id="rId51"/>
    <p:sldId id="900" r:id="rId52"/>
    <p:sldId id="1031" r:id="rId53"/>
    <p:sldId id="906" r:id="rId54"/>
    <p:sldId id="1032" r:id="rId55"/>
    <p:sldId id="969" r:id="rId56"/>
    <p:sldId id="1033" r:id="rId57"/>
    <p:sldId id="1034" r:id="rId58"/>
    <p:sldId id="1023" r:id="rId59"/>
    <p:sldId id="1035" r:id="rId60"/>
    <p:sldId id="1053" r:id="rId61"/>
    <p:sldId id="739" r:id="rId62"/>
    <p:sldId id="1037" r:id="rId63"/>
    <p:sldId id="1024" r:id="rId64"/>
    <p:sldId id="1025" r:id="rId65"/>
    <p:sldId id="1038" r:id="rId66"/>
    <p:sldId id="1039" r:id="rId67"/>
    <p:sldId id="1040" r:id="rId68"/>
    <p:sldId id="909" r:id="rId69"/>
    <p:sldId id="1054" r:id="rId70"/>
    <p:sldId id="1042" r:id="rId71"/>
    <p:sldId id="1055" r:id="rId72"/>
    <p:sldId id="1044" r:id="rId73"/>
    <p:sldId id="975" r:id="rId74"/>
    <p:sldId id="558" r:id="rId75"/>
    <p:sldId id="979" r:id="rId76"/>
    <p:sldId id="1050" r:id="rId77"/>
    <p:sldId id="982" r:id="rId78"/>
    <p:sldId id="1028" r:id="rId79"/>
    <p:sldId id="988" r:id="rId80"/>
    <p:sldId id="1047" r:id="rId81"/>
    <p:sldId id="981" r:id="rId82"/>
    <p:sldId id="769" r:id="rId83"/>
    <p:sldId id="865" r:id="rId84"/>
    <p:sldId id="749" r:id="rId85"/>
    <p:sldId id="1026" r:id="rId86"/>
    <p:sldId id="997" r:id="rId87"/>
    <p:sldId id="998" r:id="rId88"/>
    <p:sldId id="999" r:id="rId89"/>
    <p:sldId id="1048" r:id="rId90"/>
    <p:sldId id="1001" r:id="rId91"/>
    <p:sldId id="989" r:id="rId92"/>
    <p:sldId id="1045" r:id="rId93"/>
    <p:sldId id="955" r:id="rId94"/>
    <p:sldId id="1049" r:id="rId95"/>
    <p:sldId id="761" r:id="rId96"/>
    <p:sldId id="872" r:id="rId97"/>
    <p:sldId id="1046" r:id="rId9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A97"/>
    <a:srgbClr val="0078D2"/>
    <a:srgbClr val="F68222"/>
    <a:srgbClr val="F68426"/>
    <a:srgbClr val="CC66FF"/>
    <a:srgbClr val="FF7C80"/>
    <a:srgbClr val="2A2FF6"/>
    <a:srgbClr val="FF9685"/>
    <a:srgbClr val="FFFD73"/>
    <a:srgbClr val="0A0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5" autoAdjust="0"/>
    <p:restoredTop sz="85455" autoAdjust="0"/>
  </p:normalViewPr>
  <p:slideViewPr>
    <p:cSldViewPr>
      <p:cViewPr>
        <p:scale>
          <a:sx n="110" d="100"/>
          <a:sy n="110" d="100"/>
        </p:scale>
        <p:origin x="-108" y="792"/>
      </p:cViewPr>
      <p:guideLst>
        <p:guide orient="horz" pos="2160"/>
        <p:guide pos="2880"/>
      </p:guideLst>
    </p:cSldViewPr>
  </p:slideViewPr>
  <p:outlineViewPr>
    <p:cViewPr>
      <p:scale>
        <a:sx n="33" d="100"/>
        <a:sy n="33" d="100"/>
      </p:scale>
      <p:origin x="0" y="1062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2;&#38598;&#23458;&#21147;\&#65308;P.29&#65310;1(1)&#26469;&#26085;&#22806;&#22269;&#20154;&#25968;&#12392;&#20027;&#35201;&#37117;&#24066;&#35370;&#21839;&#29575;.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2;&#38598;&#23458;&#21147;\&#65308;P.30&#65310;&#37117;&#36947;&#24220;&#30476;&#21029;&#12289;&#12479;&#12452;&#12503;&#21029;&#23458;&#23460;&#31292;&#20685;&#29575;&#65288;2016&#65289;.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D:\TokunoR\Desktop\&#12304;&#27861;&#21209;&#30465;&#20837;&#22269;&#31649;&#29702;&#23616;&#12305;&#12414;&#12392;&#12417;_&#22806;&#22269;&#20154;&#20837;&#22269;&#32773;&#25968;&#12398;&#20869;&#35379;&#12398;&#25512;&#31227;_H28&#24180;&#27425;&#12288;&#20986;&#20837;&#22269;&#31649;&#29702;&#32113;&#35336;.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2;&#38598;&#23458;&#21147;\&#65308;P.33&#65310;&#22806;&#22269;&#20154;&#20837;&#22269;&#32773;&#12398;&#31354;&#28207;&#21029;&#21033;&#29992;&#21106;&#21512;.xls"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2;&#38598;&#23458;&#21147;\&#65308;P.34&#65310;1(2)&#38306;&#31354;&#22269;&#38555;&#31354;&#28207;&#12398;&#22269;&#38555;&#32218;LCC&#20415;&#25968;.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39&#65310;2(2)&#21463;&#20837;&#30041;&#23398;&#29983;&#25968;.xlsx"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1&#65310;2(2)&#37117;&#36947;&#24220;&#30476;&#21029;&#22806;&#22269;&#20154;&#21172;&#20685;&#32773;&#25968;&#12392;&#12300;&#23554;&#38272;&#12539;&#25216;&#34899;&#20998;&#37326;&#12398;&#22312;&#30041;&#36039;&#26684;&#12301;&#20154;&#25968;&#12539;&#21106;&#21512;.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3&#65310;&#20840;&#22269;&#23398;&#21147;&#12539;&#23398;&#32722;&#29366;&#27841;&#35519;&#26619;_&#22823;&#38442;&#12539;&#20840;&#22269;.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3&#65310;&#20840;&#22269;&#23398;&#21147;&#12539;&#23398;&#32722;&#29366;&#27841;&#35519;&#26619;_&#22823;&#38442;&#12539;&#20840;&#22269;.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7;&#31456;&#9313;&#65288;&#38599;&#29992;&#21109;&#20986;&#65289;\&#65308;P.20&#65310;&#26377;&#21177;&#27714;&#20154;&#20493;&#29575;&#12539;&#26032;&#35215;&#27714;&#20154;&#20493;&#29575;.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4&#65310;&#39640;&#31561;&#23398;&#26657;&#12395;&#12362;&#12369;&#12427;&#20013;&#36884;&#36864;&#23398;&#29575;.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5&#65310;2(4)&#20027;&#12394;&#20998;&#37326;&#21029;&#27714;&#20154;&#20805;&#36275;&#29575;.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5&#65310;2(4)&#23601;&#26989;&#29575;&#12398;&#25512;&#31227;.xlsx" TargetMode="External"/></Relationships>
</file>

<file path=ppt/charts/_rels/chart2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2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7&#65310;2(5)&#24180;&#40802;&#21029;&#23601;&#26989;&#24418;&#24907;&#12398;&#21106;&#21512;&#65288;&#20840;&#22269;&#12539;&#22823;&#38442;&#65289;.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8\01_&#12487;&#12540;&#12479;&#38598;\&#12487;&#12540;&#12479;&#12391;&#12415;&#12427;&#31532;&#65298;&#31456;\&#65298;&#12288;&#20154;&#26448;&#21147;&#24375;&#21270;\&#65308;P.47&#65310;2(5)&#25152;&#24471;&#38542;&#23652;&#21029;&#19990;&#24111;&#25968;&#21106;&#21512;&#12398;&#25512;&#31227;&#12304;&#32207;&#21209;&#30465;&#32113;&#35336;&#23616;&#12305;&#23601;&#26989;&#27083;&#36896;&#22522;&#26412;&#35519;&#26619;&#65288;&#25152;&#24471;&#38542;&#23652;&#21029;&#19990;&#24111;&#21106;&#21512;&#12398;&#25512;&#31227;&#65289;.xlsx"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8&#65310;2(5)H26&#25152;&#24471;&#38542;&#23652;&#21029;&#19990;&#24111;&#25968;&#21106;&#21512;_&#21106;&#21512;&#12434;100&#65285;&#12395;&#65281;.xlsx" TargetMode="Externa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50&#65310;&#22823;&#38442;&#24220;&#12398;&#22899;&#24615;&#12364;&#24540;&#21215;&#12375;&#12390;&#12356;&#12427;&#32887;&#31278;.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50&#65310;15&#27507;&#20197;&#19978;&#12398;&#22899;&#24615;&#12398;&#23601;&#26989;&#29575;&#12398;&#25512;&#31227;.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7;&#31456;&#9314;&#65288;&#26469;&#38442;&#22806;&#22269;&#20154;&#25968;&#12289;&#36008;&#29289;&#21462;&#25201;&#37327;&#65289;\&#65308;P.22&#65310;&#26469;&#38442;&#22806;&#22269;&#20154;&#25968;&#12398;&#25512;&#31227;_&#23500;&#27704;&#20462;&#27491;.xlsx" TargetMode="Externa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51&#65310;&#22823;&#38442;&#12539;&#20840;&#22269;&#12398;&#26032;&#35215;&#39640;&#31561;&#23398;&#26657;&#21330;&#26989;&#65288;&#20104;&#23450;&#65289;&#32773;&#23601;&#32887;&#65288;&#20869;&#23450;&#65289;&#29366;&#27841;.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51&#65310;&#22823;&#38442;&#24220;&#12395;&#12362;&#12369;&#12427;&#39640;&#31561;&#23398;&#26657;&#65288;&#20840;&#26085;&#21046;&#65289;&#21330;&#26989;&#24460;&#12398;&#29366;&#27841;.xlsx" TargetMode="Externa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52&#65310;&#22823;&#23398;&#21330;&#26989;&#24460;&#12398;&#36914;&#36335;&#65288;&#24179;&#25104;28&#24180;3&#26376;&#21330;&#26989;&#65289;.xlsx" TargetMode="Externa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oleObject" Target="../embeddings/oleObject4.bin"/><Relationship Id="rId1" Type="http://schemas.openxmlformats.org/officeDocument/2006/relationships/themeOverride" Target="../theme/themeOverride3.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4;&#29987;&#26989;\&#65308;P.61&#65310;&#65299;(2)&#36664;&#20986;&#20837;&#12395;&#21344;&#12417;&#12427;&#12450;&#12472;&#12450;&#12398;&#21106;&#21512;.xlsx" TargetMode="Externa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4;&#29987;&#26989;\&#65308;P.65&#65310;3(4)&#27861;&#20154;&#25152;&#24471;&#31246;&#12398;&#23455;&#21177;&#31246;&#29575;&#65288;2017&#24180;1&#26376;&#26178;&#28857;&#65289;.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NakaiTo\Desktop\&#21442;&#32771;&#12288;&#37117;&#36947;&#24220;&#30476;&#21029;&#22806;&#36039;&#31995;&#20225;&#26989;&#25968;&#65288;&#12300;&#22806;&#36039;&#31995;&#20225;&#26989;&#32207;&#35239;&#12301;&#12424;&#12426;&#65289;H23&#65374;28.xlsx" TargetMode="Externa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7;&#31456;&#9314;&#65288;&#26469;&#38442;&#22806;&#22269;&#20154;&#25968;&#12289;&#36008;&#29289;&#21462;&#25201;&#37327;&#65289;\&#65308;P.23&#65310;&#20027;&#35201;&#28207;&#12395;&#12362;&#12369;&#12427;&#22806;&#36031;&#12467;&#12531;&#12486;&#12490;&#21462;&#25201;&#20491;&#25968;.xlsx" TargetMode="Externa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7.xlsx"/></Relationships>
</file>

<file path=ppt/charts/_rels/chart4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02&#65294;&#37096;&#23616;&#29031;&#20250;&#9313;&#65288;&#26412;&#32232;&#12398;&#30906;&#35469;&#12289;&#21029;&#20874;&#12398;&#12493;&#12460;&#12481;&#12455;&#12483;&#12463;&#65289;\02&#65294;&#22238;&#31572;\01%20&#25919;&#31574;&#20225;&#30011;&#37096;%20%20&#8251;&#19968;&#37096;&#12414;&#12384;\8&#26376;10&#26085;&#36861;&#21152;&#65298;R\2017&#24180;&#24230;&#22320;&#22495;&#12539;&#31354;&#28207;&#21029;&#20415;&#25968;&#27604;&#36611;.xlsx" TargetMode="External"/></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oleObject" Target="../embeddings/oleObject5.bin"/></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oleObject" Target="file:///D:\TokunoR\Desktop\&#12304;&#22823;&#38442;&#31246;&#38306;&#12305;&#21307;&#34220;&#21697;&#36664;&#20837;&#38989;&#12539;&#39135;&#21697;&#36664;&#20986;&#38989;_&#12414;&#12392;&#12417;_&#31246;&#38306;&#32113;&#35336;.xlsx" TargetMode="External"/></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oleObject" Target="file:///D:\TokunoR\Desktop\&#12304;&#22823;&#38442;&#31246;&#38306;&#12305;&#21307;&#34220;&#21697;&#36664;&#20837;&#38989;&#12539;&#39135;&#21697;&#36664;&#20986;&#38989;_&#12414;&#12392;&#12417;_&#31246;&#38306;&#32113;&#35336;.xlsx" TargetMode="Externa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47.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4&#25104;&#38263;&#25126;&#30053;\H28\01_&#12487;&#12540;&#12479;&#38598;\&#12487;&#12540;&#12479;&#12391;&#12415;&#12427;&#31532;&#65298;&#31456;\&#65300;&#12288;&#12450;&#12472;&#12450;&#27963;&#21147;\&#22806;&#36031;&#23450;&#26399;&#12467;&#12531;&#12486;&#12490;&#33322;&#36335;&#12539;&#12467;&#12531;&#12486;&#12490;&#25968;&#12398;&#12464;&#12521;&#12501;.xlsx" TargetMode="External"/></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7;&#31456;&#9314;&#65288;&#26469;&#38442;&#22806;&#22269;&#20154;&#25968;&#12289;&#36008;&#29289;&#21462;&#25201;&#37327;&#65289;\&#65308;P.24&#65310;&#28207;&#28286;&#21029;&#12398;&#36664;&#20986;&#20837;&#36031;&#26131;&#38989;&#25512;&#31227;.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7;&#31456;&#9314;&#65288;&#26469;&#38442;&#22806;&#22269;&#20154;&#25968;&#12289;&#36008;&#29289;&#21462;&#25201;&#37327;&#65289;\&#65308;P.23&#65310;&#31354;&#28207;&#21029;&#12398;&#22806;&#22269;&#36008;&#29289;&#21462;&#25201;&#37327;&#12398;&#25512;&#31227;.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6;&#37117;&#24066;&#12398;&#20877;&#29983;\&#65308;P.97&#65310;&#19968;&#20154;&#24403;&#12383;&#12426;&#20844;&#22290;&#38754;&#3130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7;&#31456;&#9314;&#65288;&#26469;&#38442;&#22806;&#22269;&#20154;&#25968;&#12289;&#36008;&#29289;&#21462;&#25201;&#37327;&#65289;\&#65308;P.24&#65310;4(1)&#31354;&#28207;&#21029;&#12398;&#36664;&#20986;&#20837;&#36031;&#26131;&#38989;&#25512;&#31227;.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7;&#31456;&#9314;&#65288;&#26469;&#38442;&#22806;&#22269;&#20154;&#25968;&#12289;&#36008;&#29289;&#21462;&#25201;&#37327;&#65289;\&#65308;P.24&#65310;&#28207;&#28286;&#21029;&#12398;&#36664;&#20986;&#20837;&#36031;&#26131;&#38989;&#25512;&#31227;.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2;&#38598;&#23458;&#21147;\&#65308;P.28&#65310;1(1)&#23487;&#27850;&#32773;&#25968;&#12398;&#27604;&#36611;.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2;&#38598;&#23458;&#21147;\&#65308;P.29&#65310;1(1)&#22269;&#38555;&#20250;&#35696;&#12464;&#12521;&#125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10202984118557E-2"/>
          <c:y val="9.4306272163891799E-2"/>
          <c:w val="0.63278783700424546"/>
          <c:h val="0.82570521114418671"/>
        </c:manualLayout>
      </c:layout>
      <c:barChart>
        <c:barDir val="col"/>
        <c:grouping val="clustered"/>
        <c:varyColors val="0"/>
        <c:ser>
          <c:idx val="4"/>
          <c:order val="4"/>
          <c:tx>
            <c:strRef>
              <c:f>'[＜P.19＞完全失業者・完全失業率の推移.xlsx]完全失業率・完全失業者の推移'!$F$2</c:f>
              <c:strCache>
                <c:ptCount val="1"/>
                <c:pt idx="0">
                  <c:v>完全失業者数</c:v>
                </c:pt>
              </c:strCache>
            </c:strRef>
          </c:tx>
          <c:spPr>
            <a:solidFill>
              <a:schemeClr val="accent4">
                <a:lumMod val="60000"/>
                <a:lumOff val="40000"/>
              </a:schemeClr>
            </a:solidFill>
            <a:ln>
              <a:solidFill>
                <a:schemeClr val="accent4">
                  <a:lumMod val="60000"/>
                  <a:lumOff val="40000"/>
                </a:schemeClr>
              </a:solidFill>
            </a:ln>
          </c:spPr>
          <c:invertIfNegative val="0"/>
          <c:cat>
            <c:strRef>
              <c:f>'[＜P.19＞完全失業者・完全失業率の推移.xlsx]完全失業率・完全失業者の推移'!$A$3:$A$17</c:f>
              <c:strCache>
                <c:ptCount val="15"/>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strCache>
            </c:strRef>
          </c:cat>
          <c:val>
            <c:numRef>
              <c:f>'[＜P.19＞完全失業者・完全失業率の推移.xlsx]完全失業率・完全失業者の推移'!$F$3:$F$17</c:f>
              <c:numCache>
                <c:formatCode>#,##0;"▲ "#,##0</c:formatCode>
                <c:ptCount val="15"/>
                <c:pt idx="0">
                  <c:v>351</c:v>
                </c:pt>
                <c:pt idx="1">
                  <c:v>342</c:v>
                </c:pt>
                <c:pt idx="2">
                  <c:v>286</c:v>
                </c:pt>
                <c:pt idx="3">
                  <c:v>267</c:v>
                </c:pt>
                <c:pt idx="4">
                  <c:v>254</c:v>
                </c:pt>
                <c:pt idx="5">
                  <c:v>233</c:v>
                </c:pt>
                <c:pt idx="6">
                  <c:v>231</c:v>
                </c:pt>
                <c:pt idx="7">
                  <c:v>287</c:v>
                </c:pt>
                <c:pt idx="8">
                  <c:v>301</c:v>
                </c:pt>
                <c:pt idx="9">
                  <c:v>221</c:v>
                </c:pt>
                <c:pt idx="10">
                  <c:v>238</c:v>
                </c:pt>
                <c:pt idx="11">
                  <c:v>211</c:v>
                </c:pt>
                <c:pt idx="12" formatCode="General">
                  <c:v>201</c:v>
                </c:pt>
                <c:pt idx="13" formatCode="General">
                  <c:v>185</c:v>
                </c:pt>
                <c:pt idx="14" formatCode="General">
                  <c:v>178</c:v>
                </c:pt>
              </c:numCache>
            </c:numRef>
          </c:val>
        </c:ser>
        <c:ser>
          <c:idx val="5"/>
          <c:order val="5"/>
          <c:tx>
            <c:strRef>
              <c:f>'[＜P.19＞完全失業者・完全失業率の推移.xlsx]完全失業率・完全失業者の推移'!$G$2</c:f>
              <c:strCache>
                <c:ptCount val="1"/>
                <c:pt idx="0">
                  <c:v>完全失業者数（男）</c:v>
                </c:pt>
              </c:strCache>
            </c:strRef>
          </c:tx>
          <c:spPr>
            <a:pattFill prst="ltDnDiag">
              <a:fgClr>
                <a:schemeClr val="accent4">
                  <a:lumMod val="60000"/>
                  <a:lumOff val="40000"/>
                </a:schemeClr>
              </a:fgClr>
              <a:bgClr>
                <a:schemeClr val="bg1"/>
              </a:bgClr>
            </a:pattFill>
            <a:ln>
              <a:solidFill>
                <a:schemeClr val="accent4">
                  <a:lumMod val="60000"/>
                  <a:lumOff val="40000"/>
                </a:schemeClr>
              </a:solidFill>
            </a:ln>
          </c:spPr>
          <c:invertIfNegative val="0"/>
          <c:cat>
            <c:strRef>
              <c:f>'[＜P.19＞完全失業者・完全失業率の推移.xlsx]完全失業率・完全失業者の推移'!$A$3:$A$17</c:f>
              <c:strCache>
                <c:ptCount val="15"/>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strCache>
            </c:strRef>
          </c:cat>
          <c:val>
            <c:numRef>
              <c:f>'[＜P.19＞完全失業者・完全失業率の推移.xlsx]完全失業率・完全失業者の推移'!$G$3:$G$17</c:f>
              <c:numCache>
                <c:formatCode>#,##0;"▲ "#,##0</c:formatCode>
                <c:ptCount val="15"/>
                <c:pt idx="0">
                  <c:v>217</c:v>
                </c:pt>
                <c:pt idx="1">
                  <c:v>209</c:v>
                </c:pt>
                <c:pt idx="2">
                  <c:v>176</c:v>
                </c:pt>
                <c:pt idx="3">
                  <c:v>165</c:v>
                </c:pt>
                <c:pt idx="4">
                  <c:v>155</c:v>
                </c:pt>
                <c:pt idx="5">
                  <c:v>143</c:v>
                </c:pt>
                <c:pt idx="6">
                  <c:v>134</c:v>
                </c:pt>
                <c:pt idx="7">
                  <c:v>171</c:v>
                </c:pt>
                <c:pt idx="8">
                  <c:v>191</c:v>
                </c:pt>
                <c:pt idx="9">
                  <c:v>143</c:v>
                </c:pt>
                <c:pt idx="10">
                  <c:v>144</c:v>
                </c:pt>
                <c:pt idx="11">
                  <c:v>131</c:v>
                </c:pt>
                <c:pt idx="12" formatCode="General">
                  <c:v>127</c:v>
                </c:pt>
                <c:pt idx="13" formatCode="General">
                  <c:v>109</c:v>
                </c:pt>
                <c:pt idx="14" formatCode="General">
                  <c:v>113</c:v>
                </c:pt>
              </c:numCache>
            </c:numRef>
          </c:val>
        </c:ser>
        <c:ser>
          <c:idx val="6"/>
          <c:order val="6"/>
          <c:tx>
            <c:strRef>
              <c:f>'[＜P.19＞完全失業者・完全失業率の推移.xlsx]完全失業率・完全失業者の推移'!$H$2</c:f>
              <c:strCache>
                <c:ptCount val="1"/>
                <c:pt idx="0">
                  <c:v>完全失業者数（女）</c:v>
                </c:pt>
              </c:strCache>
            </c:strRef>
          </c:tx>
          <c:spPr>
            <a:pattFill prst="lgConfetti">
              <a:fgClr>
                <a:schemeClr val="accent4">
                  <a:lumMod val="60000"/>
                  <a:lumOff val="40000"/>
                </a:schemeClr>
              </a:fgClr>
              <a:bgClr>
                <a:schemeClr val="bg1"/>
              </a:bgClr>
            </a:pattFill>
            <a:ln>
              <a:solidFill>
                <a:schemeClr val="accent4">
                  <a:lumMod val="60000"/>
                  <a:lumOff val="40000"/>
                </a:schemeClr>
              </a:solidFill>
            </a:ln>
          </c:spPr>
          <c:invertIfNegative val="0"/>
          <c:cat>
            <c:strRef>
              <c:f>'[＜P.19＞完全失業者・完全失業率の推移.xlsx]完全失業率・完全失業者の推移'!$A$3:$A$17</c:f>
              <c:strCache>
                <c:ptCount val="15"/>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strCache>
            </c:strRef>
          </c:cat>
          <c:val>
            <c:numRef>
              <c:f>'[＜P.19＞完全失業者・完全失業率の推移.xlsx]完全失業率・完全失業者の推移'!$H$3:$H$17</c:f>
              <c:numCache>
                <c:formatCode>#,##0;"▲ "#,##0</c:formatCode>
                <c:ptCount val="15"/>
                <c:pt idx="0">
                  <c:v>133</c:v>
                </c:pt>
                <c:pt idx="1">
                  <c:v>132</c:v>
                </c:pt>
                <c:pt idx="2">
                  <c:v>109</c:v>
                </c:pt>
                <c:pt idx="3">
                  <c:v>102</c:v>
                </c:pt>
                <c:pt idx="4">
                  <c:v>99</c:v>
                </c:pt>
                <c:pt idx="5">
                  <c:v>91</c:v>
                </c:pt>
                <c:pt idx="6">
                  <c:v>96</c:v>
                </c:pt>
                <c:pt idx="7">
                  <c:v>116</c:v>
                </c:pt>
                <c:pt idx="8">
                  <c:v>110</c:v>
                </c:pt>
                <c:pt idx="9">
                  <c:v>78</c:v>
                </c:pt>
                <c:pt idx="10">
                  <c:v>94</c:v>
                </c:pt>
                <c:pt idx="11">
                  <c:v>80</c:v>
                </c:pt>
                <c:pt idx="12" formatCode="General">
                  <c:v>73</c:v>
                </c:pt>
                <c:pt idx="13" formatCode="General">
                  <c:v>76</c:v>
                </c:pt>
                <c:pt idx="14" formatCode="General">
                  <c:v>65</c:v>
                </c:pt>
              </c:numCache>
            </c:numRef>
          </c:val>
        </c:ser>
        <c:dLbls>
          <c:showLegendKey val="0"/>
          <c:showVal val="0"/>
          <c:showCatName val="0"/>
          <c:showSerName val="0"/>
          <c:showPercent val="0"/>
          <c:showBubbleSize val="0"/>
        </c:dLbls>
        <c:gapWidth val="100"/>
        <c:overlap val="50"/>
        <c:axId val="103278848"/>
        <c:axId val="103612800"/>
      </c:barChart>
      <c:lineChart>
        <c:grouping val="standard"/>
        <c:varyColors val="0"/>
        <c:ser>
          <c:idx val="0"/>
          <c:order val="0"/>
          <c:tx>
            <c:strRef>
              <c:f>'[＜P.19＞完全失業者・完全失業率の推移.xlsx]完全失業率・完全失業者の推移'!$B$2</c:f>
              <c:strCache>
                <c:ptCount val="1"/>
                <c:pt idx="0">
                  <c:v>完全失業率</c:v>
                </c:pt>
              </c:strCache>
            </c:strRef>
          </c:tx>
          <c:spPr>
            <a:ln w="22225">
              <a:solidFill>
                <a:srgbClr val="FF0000"/>
              </a:solidFill>
            </a:ln>
          </c:spPr>
          <c:marker>
            <c:symbol val="diamond"/>
            <c:size val="7"/>
            <c:spPr>
              <a:solidFill>
                <a:srgbClr val="FF0000"/>
              </a:solidFill>
              <a:ln>
                <a:solidFill>
                  <a:srgbClr val="FF0000"/>
                </a:solidFill>
              </a:ln>
            </c:spPr>
          </c:marker>
          <c:dPt>
            <c:idx val="6"/>
            <c:bubble3D val="0"/>
          </c:dPt>
          <c:cat>
            <c:strRef>
              <c:f>'[＜P.19＞完全失業者・完全失業率の推移.xlsx]完全失業率・完全失業者の推移'!$A$3:$A$17</c:f>
              <c:strCache>
                <c:ptCount val="15"/>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strCache>
            </c:strRef>
          </c:cat>
          <c:val>
            <c:numRef>
              <c:f>'[＜P.19＞完全失業者・完全失業率の推移.xlsx]完全失業率・完全失業者の推移'!$B$3:$B$17</c:f>
              <c:numCache>
                <c:formatCode>#,##0.0;"▲ "#,##0.0</c:formatCode>
                <c:ptCount val="15"/>
                <c:pt idx="0">
                  <c:v>7.7</c:v>
                </c:pt>
                <c:pt idx="1">
                  <c:v>7.6</c:v>
                </c:pt>
                <c:pt idx="2">
                  <c:v>6.4</c:v>
                </c:pt>
                <c:pt idx="3">
                  <c:v>6</c:v>
                </c:pt>
                <c:pt idx="4">
                  <c:v>5.7</c:v>
                </c:pt>
                <c:pt idx="5">
                  <c:v>5.3</c:v>
                </c:pt>
                <c:pt idx="6">
                  <c:v>5.3</c:v>
                </c:pt>
                <c:pt idx="7">
                  <c:v>6.6</c:v>
                </c:pt>
                <c:pt idx="8">
                  <c:v>6.9</c:v>
                </c:pt>
                <c:pt idx="9">
                  <c:v>5.0999999999999996</c:v>
                </c:pt>
                <c:pt idx="10">
                  <c:v>5.4</c:v>
                </c:pt>
                <c:pt idx="11">
                  <c:v>4.8</c:v>
                </c:pt>
                <c:pt idx="12">
                  <c:v>4.5999999999999996</c:v>
                </c:pt>
                <c:pt idx="13">
                  <c:v>4.2</c:v>
                </c:pt>
                <c:pt idx="14">
                  <c:v>4</c:v>
                </c:pt>
              </c:numCache>
            </c:numRef>
          </c:val>
          <c:smooth val="0"/>
        </c:ser>
        <c:ser>
          <c:idx val="1"/>
          <c:order val="1"/>
          <c:tx>
            <c:strRef>
              <c:f>'[＜P.19＞完全失業者・完全失業率の推移.xlsx]完全失業率・完全失業者の推移'!$C$2</c:f>
              <c:strCache>
                <c:ptCount val="1"/>
                <c:pt idx="0">
                  <c:v>完全失業率（男）</c:v>
                </c:pt>
              </c:strCache>
            </c:strRef>
          </c:tx>
          <c:spPr>
            <a:ln w="22225">
              <a:solidFill>
                <a:srgbClr val="0070C0"/>
              </a:solidFill>
            </a:ln>
          </c:spPr>
          <c:marker>
            <c:symbol val="square"/>
            <c:size val="5"/>
            <c:spPr>
              <a:solidFill>
                <a:srgbClr val="0070C0"/>
              </a:solidFill>
              <a:ln>
                <a:solidFill>
                  <a:srgbClr val="0070C0"/>
                </a:solidFill>
              </a:ln>
            </c:spPr>
          </c:marker>
          <c:dPt>
            <c:idx val="6"/>
            <c:bubble3D val="0"/>
          </c:dPt>
          <c:cat>
            <c:strRef>
              <c:f>'[＜P.19＞完全失業者・完全失業率の推移.xlsx]完全失業率・完全失業者の推移'!$A$3:$A$17</c:f>
              <c:strCache>
                <c:ptCount val="15"/>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strCache>
            </c:strRef>
          </c:cat>
          <c:val>
            <c:numRef>
              <c:f>'[＜P.19＞完全失業者・完全失業率の推移.xlsx]完全失業率・完全失業者の推移'!$C$3:$C$17</c:f>
              <c:numCache>
                <c:formatCode>#,##0.0;"▲ "#,##0.0</c:formatCode>
                <c:ptCount val="15"/>
                <c:pt idx="0">
                  <c:v>7.9</c:v>
                </c:pt>
                <c:pt idx="1">
                  <c:v>7.8</c:v>
                </c:pt>
                <c:pt idx="2">
                  <c:v>6.6</c:v>
                </c:pt>
                <c:pt idx="3">
                  <c:v>6.2</c:v>
                </c:pt>
                <c:pt idx="4">
                  <c:v>5.9</c:v>
                </c:pt>
                <c:pt idx="5">
                  <c:v>5.5</c:v>
                </c:pt>
                <c:pt idx="6">
                  <c:v>5.2</c:v>
                </c:pt>
                <c:pt idx="7">
                  <c:v>6.7</c:v>
                </c:pt>
                <c:pt idx="8">
                  <c:v>7.5</c:v>
                </c:pt>
                <c:pt idx="9">
                  <c:v>5.7</c:v>
                </c:pt>
                <c:pt idx="10">
                  <c:v>5.7</c:v>
                </c:pt>
                <c:pt idx="11">
                  <c:v>5.2</c:v>
                </c:pt>
                <c:pt idx="12">
                  <c:v>5</c:v>
                </c:pt>
                <c:pt idx="13">
                  <c:v>4.4000000000000004</c:v>
                </c:pt>
                <c:pt idx="14">
                  <c:v>4.5</c:v>
                </c:pt>
              </c:numCache>
            </c:numRef>
          </c:val>
          <c:smooth val="0"/>
        </c:ser>
        <c:ser>
          <c:idx val="2"/>
          <c:order val="2"/>
          <c:tx>
            <c:strRef>
              <c:f>'[＜P.19＞完全失業者・完全失業率の推移.xlsx]完全失業率・完全失業者の推移'!$D$2</c:f>
              <c:strCache>
                <c:ptCount val="1"/>
                <c:pt idx="0">
                  <c:v>完全失業率（女）</c:v>
                </c:pt>
              </c:strCache>
            </c:strRef>
          </c:tx>
          <c:spPr>
            <a:ln w="22225">
              <a:solidFill>
                <a:srgbClr val="00B050"/>
              </a:solidFill>
            </a:ln>
          </c:spPr>
          <c:marker>
            <c:symbol val="triangle"/>
            <c:size val="5"/>
            <c:spPr>
              <a:solidFill>
                <a:srgbClr val="00B050"/>
              </a:solidFill>
              <a:ln>
                <a:solidFill>
                  <a:srgbClr val="00B050"/>
                </a:solidFill>
              </a:ln>
            </c:spPr>
          </c:marker>
          <c:dPt>
            <c:idx val="6"/>
            <c:bubble3D val="0"/>
          </c:dPt>
          <c:cat>
            <c:strRef>
              <c:f>'[＜P.19＞完全失業者・完全失業率の推移.xlsx]完全失業率・完全失業者の推移'!$A$3:$A$17</c:f>
              <c:strCache>
                <c:ptCount val="15"/>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strCache>
            </c:strRef>
          </c:cat>
          <c:val>
            <c:numRef>
              <c:f>'[＜P.19＞完全失業者・完全失業率の推移.xlsx]完全失業率・完全失業者の推移'!$D$3:$D$17</c:f>
              <c:numCache>
                <c:formatCode>#,##0.0;"▲ "#,##0.0</c:formatCode>
                <c:ptCount val="15"/>
                <c:pt idx="0">
                  <c:v>7.4</c:v>
                </c:pt>
                <c:pt idx="1">
                  <c:v>7.4</c:v>
                </c:pt>
                <c:pt idx="2">
                  <c:v>6.1</c:v>
                </c:pt>
                <c:pt idx="3">
                  <c:v>5.7</c:v>
                </c:pt>
                <c:pt idx="4">
                  <c:v>5.5</c:v>
                </c:pt>
                <c:pt idx="5">
                  <c:v>5.0999999999999996</c:v>
                </c:pt>
                <c:pt idx="6">
                  <c:v>5.4</c:v>
                </c:pt>
                <c:pt idx="7">
                  <c:v>6.5</c:v>
                </c:pt>
                <c:pt idx="8">
                  <c:v>6.1</c:v>
                </c:pt>
                <c:pt idx="9">
                  <c:v>4.3</c:v>
                </c:pt>
                <c:pt idx="10">
                  <c:v>5.0999999999999996</c:v>
                </c:pt>
                <c:pt idx="11">
                  <c:v>4.3</c:v>
                </c:pt>
                <c:pt idx="12">
                  <c:v>3.9</c:v>
                </c:pt>
                <c:pt idx="13">
                  <c:v>4</c:v>
                </c:pt>
                <c:pt idx="14">
                  <c:v>3.3</c:v>
                </c:pt>
              </c:numCache>
            </c:numRef>
          </c:val>
          <c:smooth val="0"/>
        </c:ser>
        <c:ser>
          <c:idx val="3"/>
          <c:order val="3"/>
          <c:tx>
            <c:strRef>
              <c:f>'[＜P.19＞完全失業者・完全失業率の推移.xlsx]完全失業率・完全失業者の推移'!$E$2</c:f>
              <c:strCache>
                <c:ptCount val="1"/>
                <c:pt idx="0">
                  <c:v>完全失業率（全国）</c:v>
                </c:pt>
              </c:strCache>
            </c:strRef>
          </c:tx>
          <c:spPr>
            <a:ln w="19050">
              <a:solidFill>
                <a:srgbClr val="FF0000"/>
              </a:solidFill>
              <a:prstDash val="sysDot"/>
            </a:ln>
          </c:spPr>
          <c:marker>
            <c:symbol val="diamond"/>
            <c:size val="5"/>
            <c:spPr>
              <a:solidFill>
                <a:srgbClr val="FF0000"/>
              </a:solidFill>
              <a:ln>
                <a:solidFill>
                  <a:srgbClr val="FF0000"/>
                </a:solidFill>
              </a:ln>
            </c:spPr>
          </c:marker>
          <c:cat>
            <c:strRef>
              <c:f>'[＜P.19＞完全失業者・完全失業率の推移.xlsx]完全失業率・完全失業者の推移'!$A$3:$A$17</c:f>
              <c:strCache>
                <c:ptCount val="15"/>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strCache>
            </c:strRef>
          </c:cat>
          <c:val>
            <c:numRef>
              <c:f>'[＜P.19＞完全失業者・完全失業率の推移.xlsx]完全失業率・完全失業者の推移'!$E$3:$E$17</c:f>
              <c:numCache>
                <c:formatCode>#,##0.0;"▲ "#,##0.0</c:formatCode>
                <c:ptCount val="15"/>
                <c:pt idx="0">
                  <c:v>5.4</c:v>
                </c:pt>
                <c:pt idx="1">
                  <c:v>5.3</c:v>
                </c:pt>
                <c:pt idx="2">
                  <c:v>4.7</c:v>
                </c:pt>
                <c:pt idx="3">
                  <c:v>4.4000000000000004</c:v>
                </c:pt>
                <c:pt idx="4">
                  <c:v>4.0999999999999996</c:v>
                </c:pt>
                <c:pt idx="5">
                  <c:v>3.9</c:v>
                </c:pt>
                <c:pt idx="6">
                  <c:v>4</c:v>
                </c:pt>
                <c:pt idx="7">
                  <c:v>5.0999999999999996</c:v>
                </c:pt>
                <c:pt idx="8">
                  <c:v>5.0999999999999996</c:v>
                </c:pt>
                <c:pt idx="9">
                  <c:v>4.5999999999999996</c:v>
                </c:pt>
                <c:pt idx="10">
                  <c:v>4.3</c:v>
                </c:pt>
                <c:pt idx="11">
                  <c:v>4</c:v>
                </c:pt>
                <c:pt idx="12">
                  <c:v>3.6</c:v>
                </c:pt>
                <c:pt idx="13">
                  <c:v>3.4</c:v>
                </c:pt>
                <c:pt idx="14">
                  <c:v>3.1</c:v>
                </c:pt>
              </c:numCache>
            </c:numRef>
          </c:val>
          <c:smooth val="0"/>
        </c:ser>
        <c:dLbls>
          <c:showLegendKey val="0"/>
          <c:showVal val="0"/>
          <c:showCatName val="0"/>
          <c:showSerName val="0"/>
          <c:showPercent val="0"/>
          <c:showBubbleSize val="0"/>
        </c:dLbls>
        <c:marker val="1"/>
        <c:smooth val="0"/>
        <c:axId val="103620992"/>
        <c:axId val="103614720"/>
      </c:lineChart>
      <c:catAx>
        <c:axId val="103278848"/>
        <c:scaling>
          <c:orientation val="minMax"/>
        </c:scaling>
        <c:delete val="0"/>
        <c:axPos val="b"/>
        <c:majorTickMark val="none"/>
        <c:minorTickMark val="none"/>
        <c:tickLblPos val="nextTo"/>
        <c:crossAx val="103612800"/>
        <c:crosses val="autoZero"/>
        <c:auto val="1"/>
        <c:lblAlgn val="ctr"/>
        <c:lblOffset val="100"/>
        <c:noMultiLvlLbl val="0"/>
      </c:catAx>
      <c:valAx>
        <c:axId val="103612800"/>
        <c:scaling>
          <c:orientation val="minMax"/>
        </c:scaling>
        <c:delete val="0"/>
        <c:axPos val="l"/>
        <c:majorGridlines/>
        <c:title>
          <c:tx>
            <c:rich>
              <a:bodyPr rot="0" vert="wordArtVertRtl"/>
              <a:lstStyle/>
              <a:p>
                <a:pPr>
                  <a:defRPr b="0"/>
                </a:pPr>
                <a:r>
                  <a:rPr lang="ja-JP" altLang="en-US" b="0"/>
                  <a:t>完全失業者数・千人</a:t>
                </a:r>
              </a:p>
            </c:rich>
          </c:tx>
          <c:layout>
            <c:manualLayout>
              <c:xMode val="edge"/>
              <c:yMode val="edge"/>
              <c:x val="2.3291346088120345E-2"/>
              <c:y val="0.54174256957867739"/>
            </c:manualLayout>
          </c:layout>
          <c:overlay val="0"/>
        </c:title>
        <c:numFmt formatCode="General" sourceLinked="0"/>
        <c:majorTickMark val="none"/>
        <c:minorTickMark val="none"/>
        <c:tickLblPos val="nextTo"/>
        <c:spPr>
          <a:noFill/>
        </c:spPr>
        <c:crossAx val="103278848"/>
        <c:crosses val="autoZero"/>
        <c:crossBetween val="between"/>
      </c:valAx>
      <c:valAx>
        <c:axId val="103614720"/>
        <c:scaling>
          <c:orientation val="minMax"/>
          <c:max val="8"/>
        </c:scaling>
        <c:delete val="0"/>
        <c:axPos val="r"/>
        <c:title>
          <c:tx>
            <c:rich>
              <a:bodyPr rot="0" vert="wordArtVertRtl"/>
              <a:lstStyle/>
              <a:p>
                <a:pPr>
                  <a:defRPr b="0"/>
                </a:pPr>
                <a:r>
                  <a:rPr lang="ja-JP" altLang="en-US" b="0"/>
                  <a:t>完全失業率・％</a:t>
                </a:r>
              </a:p>
            </c:rich>
          </c:tx>
          <c:layout>
            <c:manualLayout>
              <c:xMode val="edge"/>
              <c:yMode val="edge"/>
              <c:x val="0.74440273917869193"/>
              <c:y val="0.52552293376750203"/>
            </c:manualLayout>
          </c:layout>
          <c:overlay val="0"/>
        </c:title>
        <c:numFmt formatCode="#,##0.0;&quot;▲ &quot;#,##0.0" sourceLinked="1"/>
        <c:majorTickMark val="none"/>
        <c:minorTickMark val="none"/>
        <c:tickLblPos val="nextTo"/>
        <c:crossAx val="103620992"/>
        <c:crosses val="max"/>
        <c:crossBetween val="between"/>
      </c:valAx>
      <c:catAx>
        <c:axId val="103620992"/>
        <c:scaling>
          <c:orientation val="minMax"/>
        </c:scaling>
        <c:delete val="1"/>
        <c:axPos val="b"/>
        <c:majorTickMark val="out"/>
        <c:minorTickMark val="none"/>
        <c:tickLblPos val="nextTo"/>
        <c:crossAx val="103614720"/>
        <c:crosses val="autoZero"/>
        <c:auto val="1"/>
        <c:lblAlgn val="ctr"/>
        <c:lblOffset val="100"/>
        <c:noMultiLvlLbl val="0"/>
      </c:catAx>
      <c:spPr>
        <a:noFill/>
        <a:ln>
          <a:noFill/>
        </a:ln>
      </c:spPr>
    </c:plotArea>
    <c:legend>
      <c:legendPos val="r"/>
      <c:layout>
        <c:manualLayout>
          <c:xMode val="edge"/>
          <c:yMode val="edge"/>
          <c:x val="0.77827045056867905"/>
          <c:y val="0.61411603835385009"/>
          <c:w val="0.20506912442396313"/>
          <c:h val="0.36177553078708169"/>
        </c:manualLayout>
      </c:layout>
      <c:overlay val="1"/>
      <c:txPr>
        <a:bodyPr/>
        <a:lstStyle/>
        <a:p>
          <a:pPr>
            <a:defRPr>
              <a:latin typeface="ＭＳ Ｐゴシック" panose="020B0600070205080204" pitchFamily="50" charset="-128"/>
              <a:ea typeface="ＭＳ Ｐゴシック" panose="020B0600070205080204" pitchFamily="50" charset="-128"/>
              <a:cs typeface="Meiryo UI" panose="020B0604030504040204" pitchFamily="50" charset="-128"/>
            </a:defRPr>
          </a:pPr>
          <a:endParaRPr lang="ja-JP"/>
        </a:p>
      </c:txPr>
    </c:legend>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18285214348207"/>
          <c:y val="0.13936351706036745"/>
          <c:w val="0.75103696412948395"/>
          <c:h val="0.66111548556430444"/>
        </c:manualLayout>
      </c:layout>
      <c:barChart>
        <c:barDir val="col"/>
        <c:grouping val="clustered"/>
        <c:varyColors val="0"/>
        <c:ser>
          <c:idx val="4"/>
          <c:order val="4"/>
          <c:tx>
            <c:strRef>
              <c:f>'[＜P.29＞1(1)来日外国人数と主要都市訪問率.xlsx]グラフ'!$A$15</c:f>
              <c:strCache>
                <c:ptCount val="1"/>
                <c:pt idx="0">
                  <c:v>[実績]訪日外国人数（万人）</c:v>
                </c:pt>
              </c:strCache>
            </c:strRef>
          </c:tx>
          <c:invertIfNegative val="0"/>
          <c:cat>
            <c:numRef>
              <c:f>'[＜P.29＞1(1)来日外国人数と主要都市訪問率.xlsx]グラフ'!$B$10:$H$10</c:f>
              <c:numCache>
                <c:formatCode>General</c:formatCode>
                <c:ptCount val="7"/>
                <c:pt idx="0">
                  <c:v>2010</c:v>
                </c:pt>
                <c:pt idx="1">
                  <c:v>2011</c:v>
                </c:pt>
                <c:pt idx="2">
                  <c:v>2012</c:v>
                </c:pt>
                <c:pt idx="3">
                  <c:v>2013</c:v>
                </c:pt>
                <c:pt idx="4">
                  <c:v>2014</c:v>
                </c:pt>
                <c:pt idx="5">
                  <c:v>2015</c:v>
                </c:pt>
                <c:pt idx="6">
                  <c:v>2016</c:v>
                </c:pt>
              </c:numCache>
            </c:numRef>
          </c:cat>
          <c:val>
            <c:numRef>
              <c:f>'[＜P.29＞1(1)来日外国人数と主要都市訪問率.xlsx]グラフ'!$B$15:$H$15</c:f>
              <c:numCache>
                <c:formatCode>#,##0_);[Red]\(#,##0\)</c:formatCode>
                <c:ptCount val="7"/>
                <c:pt idx="0">
                  <c:v>861.11749999999995</c:v>
                </c:pt>
                <c:pt idx="1">
                  <c:v>621.87519999999995</c:v>
                </c:pt>
                <c:pt idx="2">
                  <c:v>835.81050000000005</c:v>
                </c:pt>
                <c:pt idx="3">
                  <c:v>1036.3904</c:v>
                </c:pt>
                <c:pt idx="4">
                  <c:v>1341.3467000000001</c:v>
                </c:pt>
                <c:pt idx="5">
                  <c:v>1973.7409</c:v>
                </c:pt>
                <c:pt idx="6">
                  <c:v>2403.9052999999999</c:v>
                </c:pt>
              </c:numCache>
            </c:numRef>
          </c:val>
        </c:ser>
        <c:ser>
          <c:idx val="5"/>
          <c:order val="5"/>
          <c:tx>
            <c:strRef>
              <c:f>'[＜P.29＞1(1)来日外国人数と主要都市訪問率.xlsx]グラフ'!$A$16</c:f>
              <c:strCache>
                <c:ptCount val="1"/>
                <c:pt idx="0">
                  <c:v>[実績]来阪外国人数（万人）</c:v>
                </c:pt>
              </c:strCache>
            </c:strRef>
          </c:tx>
          <c:spPr>
            <a:pattFill prst="dkUpDiag">
              <a:fgClr>
                <a:schemeClr val="accent1"/>
              </a:fgClr>
              <a:bgClr>
                <a:schemeClr val="bg1"/>
              </a:bgClr>
            </a:pattFill>
            <a:ln>
              <a:solidFill>
                <a:schemeClr val="accent1"/>
              </a:solidFill>
            </a:ln>
          </c:spPr>
          <c:invertIfNegative val="0"/>
          <c:cat>
            <c:numRef>
              <c:f>'[＜P.29＞1(1)来日外国人数と主要都市訪問率.xlsx]グラフ'!$B$10:$H$10</c:f>
              <c:numCache>
                <c:formatCode>General</c:formatCode>
                <c:ptCount val="7"/>
                <c:pt idx="0">
                  <c:v>2010</c:v>
                </c:pt>
                <c:pt idx="1">
                  <c:v>2011</c:v>
                </c:pt>
                <c:pt idx="2">
                  <c:v>2012</c:v>
                </c:pt>
                <c:pt idx="3">
                  <c:v>2013</c:v>
                </c:pt>
                <c:pt idx="4">
                  <c:v>2014</c:v>
                </c:pt>
                <c:pt idx="5">
                  <c:v>2015</c:v>
                </c:pt>
                <c:pt idx="6">
                  <c:v>2016</c:v>
                </c:pt>
              </c:numCache>
            </c:numRef>
          </c:cat>
          <c:val>
            <c:numRef>
              <c:f>'[＜P.29＞1(1)来日外国人数と主要都市訪問率.xlsx]グラフ'!$B$16:$H$16</c:f>
              <c:numCache>
                <c:formatCode>0</c:formatCode>
                <c:ptCount val="7"/>
                <c:pt idx="0">
                  <c:v>234.9</c:v>
                </c:pt>
                <c:pt idx="1">
                  <c:v>158.30000000000001</c:v>
                </c:pt>
                <c:pt idx="2">
                  <c:v>202.8</c:v>
                </c:pt>
                <c:pt idx="3">
                  <c:v>262.5</c:v>
                </c:pt>
                <c:pt idx="4">
                  <c:v>375.8</c:v>
                </c:pt>
                <c:pt idx="5">
                  <c:v>716.4</c:v>
                </c:pt>
                <c:pt idx="6">
                  <c:v>940.8</c:v>
                </c:pt>
              </c:numCache>
            </c:numRef>
          </c:val>
        </c:ser>
        <c:dLbls>
          <c:showLegendKey val="0"/>
          <c:showVal val="0"/>
          <c:showCatName val="0"/>
          <c:showSerName val="0"/>
          <c:showPercent val="0"/>
          <c:showBubbleSize val="0"/>
        </c:dLbls>
        <c:gapWidth val="150"/>
        <c:axId val="157871104"/>
        <c:axId val="159855360"/>
      </c:barChart>
      <c:lineChart>
        <c:grouping val="standard"/>
        <c:varyColors val="0"/>
        <c:ser>
          <c:idx val="0"/>
          <c:order val="0"/>
          <c:tx>
            <c:strRef>
              <c:f>'[＜P.29＞1(1)来日外国人数と主要都市訪問率.xlsx]グラフ'!$A$11</c:f>
              <c:strCache>
                <c:ptCount val="1"/>
                <c:pt idx="0">
                  <c:v>大阪</c:v>
                </c:pt>
              </c:strCache>
            </c:strRef>
          </c:tx>
          <c:marker>
            <c:symbol val="square"/>
            <c:size val="7"/>
            <c:spPr>
              <a:ln>
                <a:solidFill>
                  <a:schemeClr val="tx1"/>
                </a:solidFill>
              </a:ln>
            </c:spPr>
          </c:marker>
          <c:dLbls>
            <c:dLbl>
              <c:idx val="0"/>
              <c:layout>
                <c:manualLayout>
                  <c:x val="-3.0758854446196939E-2"/>
                  <c:y val="-3.2379870785382597E-2"/>
                </c:manualLayout>
              </c:layout>
              <c:dLblPos val="r"/>
              <c:showLegendKey val="0"/>
              <c:showVal val="1"/>
              <c:showCatName val="0"/>
              <c:showSerName val="0"/>
              <c:showPercent val="0"/>
              <c:showBubbleSize val="0"/>
            </c:dLbl>
            <c:txPr>
              <a:bodyPr/>
              <a:lstStyle/>
              <a:p>
                <a:pPr>
                  <a:defRPr sz="1100" b="1"/>
                </a:pPr>
                <a:endParaRPr lang="ja-JP"/>
              </a:p>
            </c:txPr>
            <c:dLblPos val="t"/>
            <c:showLegendKey val="0"/>
            <c:showVal val="1"/>
            <c:showCatName val="0"/>
            <c:showSerName val="0"/>
            <c:showPercent val="0"/>
            <c:showBubbleSize val="0"/>
            <c:showLeaderLines val="0"/>
          </c:dLbls>
          <c:cat>
            <c:numRef>
              <c:f>'[＜P.29＞1(1)来日外国人数と主要都市訪問率.xlsx]グラフ'!$B$10:$H$10</c:f>
              <c:numCache>
                <c:formatCode>General</c:formatCode>
                <c:ptCount val="7"/>
                <c:pt idx="0">
                  <c:v>2010</c:v>
                </c:pt>
                <c:pt idx="1">
                  <c:v>2011</c:v>
                </c:pt>
                <c:pt idx="2">
                  <c:v>2012</c:v>
                </c:pt>
                <c:pt idx="3">
                  <c:v>2013</c:v>
                </c:pt>
                <c:pt idx="4">
                  <c:v>2014</c:v>
                </c:pt>
                <c:pt idx="5">
                  <c:v>2015</c:v>
                </c:pt>
                <c:pt idx="6">
                  <c:v>2016</c:v>
                </c:pt>
              </c:numCache>
            </c:numRef>
          </c:cat>
          <c:val>
            <c:numRef>
              <c:f>'[＜P.29＞1(1)来日外国人数と主要都市訪問率.xlsx]グラフ'!$B$11:$H$11</c:f>
              <c:numCache>
                <c:formatCode>General</c:formatCode>
                <c:ptCount val="7"/>
                <c:pt idx="0">
                  <c:v>26.1</c:v>
                </c:pt>
                <c:pt idx="1">
                  <c:v>25.2</c:v>
                </c:pt>
                <c:pt idx="2">
                  <c:v>24</c:v>
                </c:pt>
                <c:pt idx="3">
                  <c:v>25.1</c:v>
                </c:pt>
                <c:pt idx="4">
                  <c:v>27.9</c:v>
                </c:pt>
                <c:pt idx="5">
                  <c:v>36.299999999999997</c:v>
                </c:pt>
                <c:pt idx="6" formatCode="0.0">
                  <c:v>39.123545316947954</c:v>
                </c:pt>
              </c:numCache>
            </c:numRef>
          </c:val>
          <c:smooth val="0"/>
        </c:ser>
        <c:ser>
          <c:idx val="1"/>
          <c:order val="1"/>
          <c:tx>
            <c:strRef>
              <c:f>'[＜P.29＞1(1)来日外国人数と主要都市訪問率.xlsx]グラフ'!$A$12</c:f>
              <c:strCache>
                <c:ptCount val="1"/>
                <c:pt idx="0">
                  <c:v>東京</c:v>
                </c:pt>
              </c:strCache>
            </c:strRef>
          </c:tx>
          <c:marker>
            <c:symbol val="diamond"/>
            <c:size val="7"/>
            <c:spPr>
              <a:ln>
                <a:solidFill>
                  <a:schemeClr val="tx1"/>
                </a:solidFill>
              </a:ln>
            </c:spPr>
          </c:marker>
          <c:dLbls>
            <c:dLblPos val="t"/>
            <c:showLegendKey val="0"/>
            <c:showVal val="1"/>
            <c:showCatName val="0"/>
            <c:showSerName val="0"/>
            <c:showPercent val="0"/>
            <c:showBubbleSize val="0"/>
            <c:showLeaderLines val="0"/>
          </c:dLbls>
          <c:cat>
            <c:numRef>
              <c:f>'[＜P.29＞1(1)来日外国人数と主要都市訪問率.xlsx]グラフ'!$B$10:$H$10</c:f>
              <c:numCache>
                <c:formatCode>General</c:formatCode>
                <c:ptCount val="7"/>
                <c:pt idx="0">
                  <c:v>2010</c:v>
                </c:pt>
                <c:pt idx="1">
                  <c:v>2011</c:v>
                </c:pt>
                <c:pt idx="2">
                  <c:v>2012</c:v>
                </c:pt>
                <c:pt idx="3">
                  <c:v>2013</c:v>
                </c:pt>
                <c:pt idx="4">
                  <c:v>2014</c:v>
                </c:pt>
                <c:pt idx="5">
                  <c:v>2015</c:v>
                </c:pt>
                <c:pt idx="6">
                  <c:v>2016</c:v>
                </c:pt>
              </c:numCache>
            </c:numRef>
          </c:cat>
          <c:val>
            <c:numRef>
              <c:f>'[＜P.29＞1(1)来日外国人数と主要都市訪問率.xlsx]グラフ'!$B$12:$H$12</c:f>
              <c:numCache>
                <c:formatCode>General</c:formatCode>
                <c:ptCount val="7"/>
                <c:pt idx="0">
                  <c:v>60.3</c:v>
                </c:pt>
                <c:pt idx="1">
                  <c:v>50.6</c:v>
                </c:pt>
                <c:pt idx="2">
                  <c:v>51.3</c:v>
                </c:pt>
                <c:pt idx="3">
                  <c:v>47.3</c:v>
                </c:pt>
                <c:pt idx="4">
                  <c:v>51.4</c:v>
                </c:pt>
                <c:pt idx="5">
                  <c:v>52.1</c:v>
                </c:pt>
                <c:pt idx="6" formatCode="0.0">
                  <c:v>48.179941574991723</c:v>
                </c:pt>
              </c:numCache>
            </c:numRef>
          </c:val>
          <c:smooth val="0"/>
        </c:ser>
        <c:ser>
          <c:idx val="2"/>
          <c:order val="2"/>
          <c:tx>
            <c:strRef>
              <c:f>'[＜P.29＞1(1)来日外国人数と主要都市訪問率.xlsx]グラフ'!$A$13</c:f>
              <c:strCache>
                <c:ptCount val="1"/>
                <c:pt idx="0">
                  <c:v>京都</c:v>
                </c:pt>
              </c:strCache>
            </c:strRef>
          </c:tx>
          <c:marker>
            <c:spPr>
              <a:ln>
                <a:solidFill>
                  <a:schemeClr val="tx1"/>
                </a:solidFill>
              </a:ln>
            </c:spPr>
          </c:marker>
          <c:dLbls>
            <c:dLbl>
              <c:idx val="0"/>
              <c:layout>
                <c:manualLayout>
                  <c:x val="-3.4897807617029264E-2"/>
                  <c:y val="3.4927821522309714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'[＜P.29＞1(1)来日外国人数と主要都市訪問率.xlsx]グラフ'!$B$10:$H$10</c:f>
              <c:numCache>
                <c:formatCode>General</c:formatCode>
                <c:ptCount val="7"/>
                <c:pt idx="0">
                  <c:v>2010</c:v>
                </c:pt>
                <c:pt idx="1">
                  <c:v>2011</c:v>
                </c:pt>
                <c:pt idx="2">
                  <c:v>2012</c:v>
                </c:pt>
                <c:pt idx="3">
                  <c:v>2013</c:v>
                </c:pt>
                <c:pt idx="4">
                  <c:v>2014</c:v>
                </c:pt>
                <c:pt idx="5">
                  <c:v>2015</c:v>
                </c:pt>
                <c:pt idx="6">
                  <c:v>2016</c:v>
                </c:pt>
              </c:numCache>
            </c:numRef>
          </c:cat>
          <c:val>
            <c:numRef>
              <c:f>'[＜P.29＞1(1)来日外国人数と主要都市訪問率.xlsx]グラフ'!$B$13:$H$13</c:f>
              <c:numCache>
                <c:formatCode>General</c:formatCode>
                <c:ptCount val="7"/>
                <c:pt idx="0">
                  <c:v>24</c:v>
                </c:pt>
                <c:pt idx="1">
                  <c:v>16.7</c:v>
                </c:pt>
                <c:pt idx="2">
                  <c:v>17.3</c:v>
                </c:pt>
                <c:pt idx="3">
                  <c:v>18.899999999999999</c:v>
                </c:pt>
                <c:pt idx="4">
                  <c:v>21.9</c:v>
                </c:pt>
                <c:pt idx="5">
                  <c:v>24.4</c:v>
                </c:pt>
                <c:pt idx="6" formatCode="0.0">
                  <c:v>27.472710329657847</c:v>
                </c:pt>
              </c:numCache>
            </c:numRef>
          </c:val>
          <c:smooth val="0"/>
        </c:ser>
        <c:ser>
          <c:idx val="3"/>
          <c:order val="3"/>
          <c:tx>
            <c:strRef>
              <c:f>'[＜P.29＞1(1)来日外国人数と主要都市訪問率.xlsx]グラフ'!$A$14</c:f>
              <c:strCache>
                <c:ptCount val="1"/>
                <c:pt idx="0">
                  <c:v>福岡</c:v>
                </c:pt>
              </c:strCache>
            </c:strRef>
          </c:tx>
          <c:marker>
            <c:symbol val="circle"/>
            <c:size val="7"/>
            <c:spPr>
              <a:ln>
                <a:solidFill>
                  <a:schemeClr val="tx1"/>
                </a:solidFill>
              </a:ln>
            </c:spPr>
          </c:marker>
          <c:dLbls>
            <c:dLbl>
              <c:idx val="0"/>
              <c:layout>
                <c:manualLayout>
                  <c:x val="-2.9753377816980762E-2"/>
                  <c:y val="-4.1995255400767213E-2"/>
                </c:manualLayout>
              </c:layout>
              <c:dLblPos val="r"/>
              <c:showLegendKey val="0"/>
              <c:showVal val="1"/>
              <c:showCatName val="0"/>
              <c:showSerName val="0"/>
              <c:showPercent val="0"/>
              <c:showBubbleSize val="0"/>
            </c:dLbl>
            <c:dLbl>
              <c:idx val="1"/>
              <c:layout>
                <c:manualLayout>
                  <c:x val="-3.7270406921348941E-2"/>
                  <c:y val="-4.1995255400767213E-2"/>
                </c:manualLayout>
              </c:layout>
              <c:dLblPos val="r"/>
              <c:showLegendKey val="0"/>
              <c:showVal val="1"/>
              <c:showCatName val="0"/>
              <c:showSerName val="0"/>
              <c:showPercent val="0"/>
              <c:showBubbleSize val="0"/>
            </c:dLbl>
            <c:dLbl>
              <c:idx val="2"/>
              <c:layout>
                <c:manualLayout>
                  <c:x val="-4.1028921473533028E-2"/>
                  <c:y val="-3.8790127195639006E-2"/>
                </c:manualLayout>
              </c:layout>
              <c:dLblPos val="r"/>
              <c:showLegendKey val="0"/>
              <c:showVal val="1"/>
              <c:showCatName val="0"/>
              <c:showSerName val="0"/>
              <c:showPercent val="0"/>
              <c:showBubbleSize val="0"/>
            </c:dLbl>
            <c:dLbl>
              <c:idx val="3"/>
              <c:layout>
                <c:manualLayout>
                  <c:x val="-3.3018550340937154E-2"/>
                  <c:y val="-3.5584998990510805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'[＜P.29＞1(1)来日外国人数と主要都市訪問率.xlsx]グラフ'!$B$10:$H$10</c:f>
              <c:numCache>
                <c:formatCode>General</c:formatCode>
                <c:ptCount val="7"/>
                <c:pt idx="0">
                  <c:v>2010</c:v>
                </c:pt>
                <c:pt idx="1">
                  <c:v>2011</c:v>
                </c:pt>
                <c:pt idx="2">
                  <c:v>2012</c:v>
                </c:pt>
                <c:pt idx="3">
                  <c:v>2013</c:v>
                </c:pt>
                <c:pt idx="4">
                  <c:v>2014</c:v>
                </c:pt>
                <c:pt idx="5">
                  <c:v>2015</c:v>
                </c:pt>
                <c:pt idx="6">
                  <c:v>2016</c:v>
                </c:pt>
              </c:numCache>
            </c:numRef>
          </c:cat>
          <c:val>
            <c:numRef>
              <c:f>'[＜P.29＞1(1)来日外国人数と主要都市訪問率.xlsx]グラフ'!$B$14:$H$14</c:f>
              <c:numCache>
                <c:formatCode>General</c:formatCode>
                <c:ptCount val="7"/>
                <c:pt idx="0">
                  <c:v>9.1</c:v>
                </c:pt>
                <c:pt idx="1">
                  <c:v>9.6999999999999993</c:v>
                </c:pt>
                <c:pt idx="2">
                  <c:v>9.4</c:v>
                </c:pt>
                <c:pt idx="3">
                  <c:v>11</c:v>
                </c:pt>
                <c:pt idx="4">
                  <c:v>8.9</c:v>
                </c:pt>
                <c:pt idx="5">
                  <c:v>9.5</c:v>
                </c:pt>
                <c:pt idx="6" formatCode="0.0">
                  <c:v>9.9392549891739392</c:v>
                </c:pt>
              </c:numCache>
            </c:numRef>
          </c:val>
          <c:smooth val="0"/>
        </c:ser>
        <c:dLbls>
          <c:showLegendKey val="0"/>
          <c:showVal val="0"/>
          <c:showCatName val="0"/>
          <c:showSerName val="0"/>
          <c:showPercent val="0"/>
          <c:showBubbleSize val="0"/>
        </c:dLbls>
        <c:marker val="1"/>
        <c:smooth val="0"/>
        <c:axId val="159858688"/>
        <c:axId val="159856896"/>
      </c:lineChart>
      <c:catAx>
        <c:axId val="157871104"/>
        <c:scaling>
          <c:orientation val="minMax"/>
        </c:scaling>
        <c:delete val="0"/>
        <c:axPos val="b"/>
        <c:numFmt formatCode="General" sourceLinked="1"/>
        <c:majorTickMark val="out"/>
        <c:minorTickMark val="none"/>
        <c:tickLblPos val="nextTo"/>
        <c:txPr>
          <a:bodyPr/>
          <a:lstStyle/>
          <a:p>
            <a:pPr>
              <a:defRPr sz="1100"/>
            </a:pPr>
            <a:endParaRPr lang="ja-JP"/>
          </a:p>
        </c:txPr>
        <c:crossAx val="159855360"/>
        <c:crosses val="autoZero"/>
        <c:auto val="1"/>
        <c:lblAlgn val="ctr"/>
        <c:lblOffset val="100"/>
        <c:noMultiLvlLbl val="0"/>
      </c:catAx>
      <c:valAx>
        <c:axId val="159855360"/>
        <c:scaling>
          <c:orientation val="minMax"/>
          <c:max val="2500"/>
          <c:min val="0"/>
        </c:scaling>
        <c:delete val="0"/>
        <c:axPos val="l"/>
        <c:majorGridlines/>
        <c:numFmt formatCode="#,##0_);[Red]\(#,##0\)" sourceLinked="1"/>
        <c:majorTickMark val="out"/>
        <c:minorTickMark val="none"/>
        <c:tickLblPos val="nextTo"/>
        <c:txPr>
          <a:bodyPr/>
          <a:lstStyle/>
          <a:p>
            <a:pPr>
              <a:defRPr sz="1100"/>
            </a:pPr>
            <a:endParaRPr lang="ja-JP"/>
          </a:p>
        </c:txPr>
        <c:crossAx val="157871104"/>
        <c:crosses val="autoZero"/>
        <c:crossBetween val="between"/>
      </c:valAx>
      <c:valAx>
        <c:axId val="159856896"/>
        <c:scaling>
          <c:orientation val="minMax"/>
          <c:max val="70"/>
          <c:min val="5"/>
        </c:scaling>
        <c:delete val="0"/>
        <c:axPos val="r"/>
        <c:majorGridlines>
          <c:spPr>
            <a:ln>
              <a:noFill/>
            </a:ln>
          </c:spPr>
        </c:majorGridlines>
        <c:numFmt formatCode="General" sourceLinked="1"/>
        <c:majorTickMark val="out"/>
        <c:minorTickMark val="none"/>
        <c:tickLblPos val="nextTo"/>
        <c:txPr>
          <a:bodyPr/>
          <a:lstStyle/>
          <a:p>
            <a:pPr>
              <a:defRPr sz="1100" baseline="0"/>
            </a:pPr>
            <a:endParaRPr lang="ja-JP"/>
          </a:p>
        </c:txPr>
        <c:crossAx val="159858688"/>
        <c:crosses val="max"/>
        <c:crossBetween val="between"/>
      </c:valAx>
      <c:catAx>
        <c:axId val="159858688"/>
        <c:scaling>
          <c:orientation val="minMax"/>
        </c:scaling>
        <c:delete val="1"/>
        <c:axPos val="b"/>
        <c:numFmt formatCode="General" sourceLinked="1"/>
        <c:majorTickMark val="out"/>
        <c:minorTickMark val="none"/>
        <c:tickLblPos val="nextTo"/>
        <c:crossAx val="159856896"/>
        <c:crosses val="autoZero"/>
        <c:auto val="1"/>
        <c:lblAlgn val="ctr"/>
        <c:lblOffset val="100"/>
        <c:noMultiLvlLbl val="0"/>
      </c:catAx>
    </c:plotArea>
    <c:legend>
      <c:legendPos val="b"/>
      <c:layout>
        <c:manualLayout>
          <c:xMode val="edge"/>
          <c:yMode val="edge"/>
          <c:x val="2.8028688216798534E-2"/>
          <c:y val="0.86895509403829063"/>
          <c:w val="0.91748212411604557"/>
          <c:h val="0.11125696759236092"/>
        </c:manualLayout>
      </c:layout>
      <c:overlay val="1"/>
      <c:spPr>
        <a:solidFill>
          <a:schemeClr val="bg1"/>
        </a:solidFill>
        <a:ln>
          <a:solidFill>
            <a:schemeClr val="accent1"/>
          </a:solidFill>
        </a:ln>
      </c:spPr>
      <c:txPr>
        <a:bodyPr/>
        <a:lstStyle/>
        <a:p>
          <a:pPr>
            <a:defRPr sz="900">
              <a:latin typeface="ＭＳ Ｐゴシック" panose="020B0600070205080204" pitchFamily="50" charset="-128"/>
              <a:ea typeface="ＭＳ Ｐゴシック" panose="020B0600070205080204" pitchFamily="50" charset="-128"/>
            </a:defRPr>
          </a:pPr>
          <a:endParaRPr lang="ja-JP"/>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14033655044817E-2"/>
          <c:y val="2.0806827684984704E-2"/>
          <c:w val="0.90368596634495513"/>
          <c:h val="0.69360548856526527"/>
        </c:manualLayout>
      </c:layout>
      <c:barChart>
        <c:barDir val="col"/>
        <c:grouping val="clustered"/>
        <c:varyColors val="0"/>
        <c:ser>
          <c:idx val="0"/>
          <c:order val="0"/>
          <c:tx>
            <c:strRef>
              <c:f>'[＜P.30＞都道府県別、タイプ別客室稼働率（2016）.xlsx]計算表'!$B$19</c:f>
              <c:strCache>
                <c:ptCount val="1"/>
                <c:pt idx="0">
                  <c:v>全体</c:v>
                </c:pt>
              </c:strCache>
            </c:strRef>
          </c:tx>
          <c:spPr>
            <a:pattFill prst="ltUpDiag">
              <a:fgClr>
                <a:schemeClr val="accent1"/>
              </a:fgClr>
              <a:bgClr>
                <a:schemeClr val="bg1"/>
              </a:bgClr>
            </a:pattFill>
            <a:ln>
              <a:solidFill>
                <a:schemeClr val="accent1"/>
              </a:solidFill>
            </a:ln>
          </c:spPr>
          <c:invertIfNegative val="0"/>
          <c:cat>
            <c:strRef>
              <c:f>'[＜P.30＞都道府県別、タイプ別客室稼働率（2016）.xlsx]計算表'!$A$20:$A$26</c:f>
              <c:strCache>
                <c:ptCount val="7"/>
                <c:pt idx="0">
                  <c:v>　北海道</c:v>
                </c:pt>
                <c:pt idx="1">
                  <c:v>　東京都</c:v>
                </c:pt>
                <c:pt idx="2">
                  <c:v>　神奈川県</c:v>
                </c:pt>
                <c:pt idx="3">
                  <c:v>　京都府</c:v>
                </c:pt>
                <c:pt idx="4">
                  <c:v>　大阪府</c:v>
                </c:pt>
                <c:pt idx="5">
                  <c:v>　兵庫県</c:v>
                </c:pt>
                <c:pt idx="6">
                  <c:v>　福岡県</c:v>
                </c:pt>
              </c:strCache>
            </c:strRef>
          </c:cat>
          <c:val>
            <c:numRef>
              <c:f>'[＜P.30＞都道府県別、タイプ別客室稼働率（2016）.xlsx]計算表'!$B$20:$B$26</c:f>
              <c:numCache>
                <c:formatCode>#,##0.0;[Red]\-#,##0.0</c:formatCode>
                <c:ptCount val="7"/>
                <c:pt idx="0">
                  <c:v>62</c:v>
                </c:pt>
                <c:pt idx="1">
                  <c:v>79.400000000000006</c:v>
                </c:pt>
                <c:pt idx="2">
                  <c:v>67.900000000000006</c:v>
                </c:pt>
                <c:pt idx="3">
                  <c:v>70.900000000000006</c:v>
                </c:pt>
                <c:pt idx="4">
                  <c:v>84.1</c:v>
                </c:pt>
                <c:pt idx="5">
                  <c:v>57.7</c:v>
                </c:pt>
                <c:pt idx="6">
                  <c:v>70.900000000000006</c:v>
                </c:pt>
              </c:numCache>
            </c:numRef>
          </c:val>
        </c:ser>
        <c:dLbls>
          <c:showLegendKey val="0"/>
          <c:showVal val="0"/>
          <c:showCatName val="0"/>
          <c:showSerName val="0"/>
          <c:showPercent val="0"/>
          <c:showBubbleSize val="0"/>
        </c:dLbls>
        <c:gapWidth val="110"/>
        <c:overlap val="-25"/>
        <c:axId val="159097600"/>
        <c:axId val="159099136"/>
      </c:barChart>
      <c:lineChart>
        <c:grouping val="standard"/>
        <c:varyColors val="0"/>
        <c:ser>
          <c:idx val="1"/>
          <c:order val="1"/>
          <c:tx>
            <c:strRef>
              <c:f>'[＜P.30＞都道府県別、タイプ別客室稼働率（2016）.xlsx]計算表'!$C$19</c:f>
              <c:strCache>
                <c:ptCount val="1"/>
                <c:pt idx="0">
                  <c:v>旅館</c:v>
                </c:pt>
              </c:strCache>
            </c:strRef>
          </c:tx>
          <c:cat>
            <c:strRef>
              <c:f>'[＜P.30＞都道府県別、タイプ別客室稼働率（2016）.xlsx]計算表'!$A$20:$A$26</c:f>
              <c:strCache>
                <c:ptCount val="7"/>
                <c:pt idx="0">
                  <c:v>　北海道</c:v>
                </c:pt>
                <c:pt idx="1">
                  <c:v>　東京都</c:v>
                </c:pt>
                <c:pt idx="2">
                  <c:v>　神奈川県</c:v>
                </c:pt>
                <c:pt idx="3">
                  <c:v>　京都府</c:v>
                </c:pt>
                <c:pt idx="4">
                  <c:v>　大阪府</c:v>
                </c:pt>
                <c:pt idx="5">
                  <c:v>　兵庫県</c:v>
                </c:pt>
                <c:pt idx="6">
                  <c:v>　福岡県</c:v>
                </c:pt>
              </c:strCache>
            </c:strRef>
          </c:cat>
          <c:val>
            <c:numRef>
              <c:f>'[＜P.30＞都道府県別、タイプ別客室稼働率（2016）.xlsx]計算表'!$C$20:$C$26</c:f>
              <c:numCache>
                <c:formatCode>#,##0.0;[Red]\-#,##0.0</c:formatCode>
                <c:ptCount val="7"/>
                <c:pt idx="0">
                  <c:v>47.4</c:v>
                </c:pt>
                <c:pt idx="1">
                  <c:v>62</c:v>
                </c:pt>
                <c:pt idx="2">
                  <c:v>47.5</c:v>
                </c:pt>
                <c:pt idx="3">
                  <c:v>46.5</c:v>
                </c:pt>
                <c:pt idx="4">
                  <c:v>47.7</c:v>
                </c:pt>
                <c:pt idx="5">
                  <c:v>39.5</c:v>
                </c:pt>
                <c:pt idx="6">
                  <c:v>29.3</c:v>
                </c:pt>
              </c:numCache>
            </c:numRef>
          </c:val>
          <c:smooth val="0"/>
        </c:ser>
        <c:ser>
          <c:idx val="2"/>
          <c:order val="2"/>
          <c:tx>
            <c:strRef>
              <c:f>'[＜P.30＞都道府県別、タイプ別客室稼働率（2016）.xlsx]計算表'!$D$19</c:f>
              <c:strCache>
                <c:ptCount val="1"/>
                <c:pt idx="0">
                  <c:v>リゾート
ホテル</c:v>
                </c:pt>
              </c:strCache>
            </c:strRef>
          </c:tx>
          <c:cat>
            <c:strRef>
              <c:f>'[＜P.30＞都道府県別、タイプ別客室稼働率（2016）.xlsx]計算表'!$A$20:$A$26</c:f>
              <c:strCache>
                <c:ptCount val="7"/>
                <c:pt idx="0">
                  <c:v>　北海道</c:v>
                </c:pt>
                <c:pt idx="1">
                  <c:v>　東京都</c:v>
                </c:pt>
                <c:pt idx="2">
                  <c:v>　神奈川県</c:v>
                </c:pt>
                <c:pt idx="3">
                  <c:v>　京都府</c:v>
                </c:pt>
                <c:pt idx="4">
                  <c:v>　大阪府</c:v>
                </c:pt>
                <c:pt idx="5">
                  <c:v>　兵庫県</c:v>
                </c:pt>
                <c:pt idx="6">
                  <c:v>　福岡県</c:v>
                </c:pt>
              </c:strCache>
            </c:strRef>
          </c:cat>
          <c:val>
            <c:numRef>
              <c:f>'[＜P.30＞都道府県別、タイプ別客室稼働率（2016）.xlsx]計算表'!$D$20:$D$26</c:f>
              <c:numCache>
                <c:formatCode>#,##0.0;[Red]\-#,##0.0</c:formatCode>
                <c:ptCount val="7"/>
                <c:pt idx="0">
                  <c:v>50.8</c:v>
                </c:pt>
                <c:pt idx="1">
                  <c:v>76.400000000000006</c:v>
                </c:pt>
                <c:pt idx="2">
                  <c:v>69.7</c:v>
                </c:pt>
                <c:pt idx="3">
                  <c:v>53.7</c:v>
                </c:pt>
                <c:pt idx="4">
                  <c:v>89.3</c:v>
                </c:pt>
                <c:pt idx="5">
                  <c:v>53.2</c:v>
                </c:pt>
                <c:pt idx="6">
                  <c:v>63.6</c:v>
                </c:pt>
              </c:numCache>
            </c:numRef>
          </c:val>
          <c:smooth val="0"/>
        </c:ser>
        <c:ser>
          <c:idx val="3"/>
          <c:order val="3"/>
          <c:tx>
            <c:strRef>
              <c:f>'[＜P.30＞都道府県別、タイプ別客室稼働率（2016）.xlsx]計算表'!$E$19</c:f>
              <c:strCache>
                <c:ptCount val="1"/>
                <c:pt idx="0">
                  <c:v>ビジネス
ホテル</c:v>
                </c:pt>
              </c:strCache>
            </c:strRef>
          </c:tx>
          <c:cat>
            <c:strRef>
              <c:f>'[＜P.30＞都道府県別、タイプ別客室稼働率（2016）.xlsx]計算表'!$A$20:$A$26</c:f>
              <c:strCache>
                <c:ptCount val="7"/>
                <c:pt idx="0">
                  <c:v>　北海道</c:v>
                </c:pt>
                <c:pt idx="1">
                  <c:v>　東京都</c:v>
                </c:pt>
                <c:pt idx="2">
                  <c:v>　神奈川県</c:v>
                </c:pt>
                <c:pt idx="3">
                  <c:v>　京都府</c:v>
                </c:pt>
                <c:pt idx="4">
                  <c:v>　大阪府</c:v>
                </c:pt>
                <c:pt idx="5">
                  <c:v>　兵庫県</c:v>
                </c:pt>
                <c:pt idx="6">
                  <c:v>　福岡県</c:v>
                </c:pt>
              </c:strCache>
            </c:strRef>
          </c:cat>
          <c:val>
            <c:numRef>
              <c:f>'[＜P.30＞都道府県別、タイプ別客室稼働率（2016）.xlsx]計算表'!$E$20:$E$26</c:f>
              <c:numCache>
                <c:formatCode>#,##0.0;[Red]\-#,##0.0</c:formatCode>
                <c:ptCount val="7"/>
                <c:pt idx="0">
                  <c:v>71.7</c:v>
                </c:pt>
                <c:pt idx="1">
                  <c:v>83.5</c:v>
                </c:pt>
                <c:pt idx="2">
                  <c:v>80.3</c:v>
                </c:pt>
                <c:pt idx="3">
                  <c:v>84.6</c:v>
                </c:pt>
                <c:pt idx="4">
                  <c:v>85.4</c:v>
                </c:pt>
                <c:pt idx="5">
                  <c:v>78.8</c:v>
                </c:pt>
                <c:pt idx="6">
                  <c:v>76.3</c:v>
                </c:pt>
              </c:numCache>
            </c:numRef>
          </c:val>
          <c:smooth val="0"/>
        </c:ser>
        <c:ser>
          <c:idx val="4"/>
          <c:order val="4"/>
          <c:tx>
            <c:strRef>
              <c:f>'[＜P.30＞都道府県別、タイプ別客室稼働率（2016）.xlsx]計算表'!$F$19</c:f>
              <c:strCache>
                <c:ptCount val="1"/>
                <c:pt idx="0">
                  <c:v>シティ
ホテル</c:v>
                </c:pt>
              </c:strCache>
            </c:strRef>
          </c:tx>
          <c:marker>
            <c:symbol val="diamond"/>
            <c:size val="7"/>
          </c:marker>
          <c:cat>
            <c:strRef>
              <c:f>'[＜P.30＞都道府県別、タイプ別客室稼働率（2016）.xlsx]計算表'!$A$20:$A$26</c:f>
              <c:strCache>
                <c:ptCount val="7"/>
                <c:pt idx="0">
                  <c:v>　北海道</c:v>
                </c:pt>
                <c:pt idx="1">
                  <c:v>　東京都</c:v>
                </c:pt>
                <c:pt idx="2">
                  <c:v>　神奈川県</c:v>
                </c:pt>
                <c:pt idx="3">
                  <c:v>　京都府</c:v>
                </c:pt>
                <c:pt idx="4">
                  <c:v>　大阪府</c:v>
                </c:pt>
                <c:pt idx="5">
                  <c:v>　兵庫県</c:v>
                </c:pt>
                <c:pt idx="6">
                  <c:v>　福岡県</c:v>
                </c:pt>
              </c:strCache>
            </c:strRef>
          </c:cat>
          <c:val>
            <c:numRef>
              <c:f>'[＜P.30＞都道府県別、タイプ別客室稼働率（2016）.xlsx]計算表'!$F$20:$F$26</c:f>
              <c:numCache>
                <c:formatCode>#,##0.0;[Red]\-#,##0.0</c:formatCode>
                <c:ptCount val="7"/>
                <c:pt idx="0">
                  <c:v>76.8</c:v>
                </c:pt>
                <c:pt idx="1">
                  <c:v>80.8</c:v>
                </c:pt>
                <c:pt idx="2">
                  <c:v>82.1</c:v>
                </c:pt>
                <c:pt idx="3">
                  <c:v>87.6</c:v>
                </c:pt>
                <c:pt idx="4">
                  <c:v>87.9</c:v>
                </c:pt>
                <c:pt idx="5">
                  <c:v>76.7</c:v>
                </c:pt>
                <c:pt idx="6">
                  <c:v>81.7</c:v>
                </c:pt>
              </c:numCache>
            </c:numRef>
          </c:val>
          <c:smooth val="0"/>
        </c:ser>
        <c:ser>
          <c:idx val="5"/>
          <c:order val="5"/>
          <c:tx>
            <c:strRef>
              <c:f>'[＜P.30＞都道府県別、タイプ別客室稼働率（2016）.xlsx]計算表'!$G$19</c:f>
              <c:strCache>
                <c:ptCount val="1"/>
                <c:pt idx="0">
                  <c:v>簡易宿所</c:v>
                </c:pt>
              </c:strCache>
            </c:strRef>
          </c:tx>
          <c:cat>
            <c:strRef>
              <c:f>'[＜P.30＞都道府県別、タイプ別客室稼働率（2016）.xlsx]計算表'!$A$20:$A$26</c:f>
              <c:strCache>
                <c:ptCount val="7"/>
                <c:pt idx="0">
                  <c:v>　北海道</c:v>
                </c:pt>
                <c:pt idx="1">
                  <c:v>　東京都</c:v>
                </c:pt>
                <c:pt idx="2">
                  <c:v>　神奈川県</c:v>
                </c:pt>
                <c:pt idx="3">
                  <c:v>　京都府</c:v>
                </c:pt>
                <c:pt idx="4">
                  <c:v>　大阪府</c:v>
                </c:pt>
                <c:pt idx="5">
                  <c:v>　兵庫県</c:v>
                </c:pt>
                <c:pt idx="6">
                  <c:v>　福岡県</c:v>
                </c:pt>
              </c:strCache>
            </c:strRef>
          </c:cat>
          <c:val>
            <c:numRef>
              <c:f>'[＜P.30＞都道府県別、タイプ別客室稼働率（2016）.xlsx]計算表'!$G$20:$G$26</c:f>
              <c:numCache>
                <c:formatCode>#,##0.0;[Red]\-#,##0.0</c:formatCode>
                <c:ptCount val="7"/>
                <c:pt idx="0">
                  <c:v>40</c:v>
                </c:pt>
                <c:pt idx="1">
                  <c:v>55.2</c:v>
                </c:pt>
                <c:pt idx="2">
                  <c:v>42.8</c:v>
                </c:pt>
                <c:pt idx="3">
                  <c:v>33.5</c:v>
                </c:pt>
                <c:pt idx="4">
                  <c:v>64.900000000000006</c:v>
                </c:pt>
                <c:pt idx="5">
                  <c:v>15.5</c:v>
                </c:pt>
                <c:pt idx="6">
                  <c:v>27</c:v>
                </c:pt>
              </c:numCache>
            </c:numRef>
          </c:val>
          <c:smooth val="0"/>
        </c:ser>
        <c:ser>
          <c:idx val="6"/>
          <c:order val="6"/>
          <c:tx>
            <c:strRef>
              <c:f>'[＜P.30＞都道府県別、タイプ別客室稼働率（2016）.xlsx]計算表'!$H$19</c:f>
              <c:strCache>
                <c:ptCount val="1"/>
                <c:pt idx="0">
                  <c:v>会社・団体の宿泊所</c:v>
                </c:pt>
              </c:strCache>
            </c:strRef>
          </c:tx>
          <c:marker>
            <c:symbol val="plus"/>
            <c:size val="7"/>
          </c:marker>
          <c:cat>
            <c:strRef>
              <c:f>'[＜P.30＞都道府県別、タイプ別客室稼働率（2016）.xlsx]計算表'!$A$20:$A$26</c:f>
              <c:strCache>
                <c:ptCount val="7"/>
                <c:pt idx="0">
                  <c:v>　北海道</c:v>
                </c:pt>
                <c:pt idx="1">
                  <c:v>　東京都</c:v>
                </c:pt>
                <c:pt idx="2">
                  <c:v>　神奈川県</c:v>
                </c:pt>
                <c:pt idx="3">
                  <c:v>　京都府</c:v>
                </c:pt>
                <c:pt idx="4">
                  <c:v>　大阪府</c:v>
                </c:pt>
                <c:pt idx="5">
                  <c:v>　兵庫県</c:v>
                </c:pt>
                <c:pt idx="6">
                  <c:v>　福岡県</c:v>
                </c:pt>
              </c:strCache>
            </c:strRef>
          </c:cat>
          <c:val>
            <c:numRef>
              <c:f>'[＜P.30＞都道府県別、タイプ別客室稼働率（2016）.xlsx]計算表'!$H$20:$H$26</c:f>
              <c:numCache>
                <c:formatCode>#,##0.0;[Red]\-#,##0.0</c:formatCode>
                <c:ptCount val="7"/>
                <c:pt idx="0">
                  <c:v>23.5</c:v>
                </c:pt>
                <c:pt idx="1">
                  <c:v>53.4</c:v>
                </c:pt>
                <c:pt idx="2">
                  <c:v>29.9</c:v>
                </c:pt>
                <c:pt idx="3">
                  <c:v>47.4</c:v>
                </c:pt>
                <c:pt idx="4">
                  <c:v>48.4</c:v>
                </c:pt>
                <c:pt idx="5">
                  <c:v>29.1</c:v>
                </c:pt>
                <c:pt idx="6">
                  <c:v>31.5</c:v>
                </c:pt>
              </c:numCache>
            </c:numRef>
          </c:val>
          <c:smooth val="0"/>
        </c:ser>
        <c:dLbls>
          <c:showLegendKey val="0"/>
          <c:showVal val="0"/>
          <c:showCatName val="0"/>
          <c:showSerName val="0"/>
          <c:showPercent val="0"/>
          <c:showBubbleSize val="0"/>
        </c:dLbls>
        <c:marker val="1"/>
        <c:smooth val="0"/>
        <c:axId val="159097600"/>
        <c:axId val="159099136"/>
      </c:lineChart>
      <c:catAx>
        <c:axId val="159097600"/>
        <c:scaling>
          <c:orientation val="minMax"/>
        </c:scaling>
        <c:delete val="0"/>
        <c:axPos val="b"/>
        <c:majorTickMark val="none"/>
        <c:minorTickMark val="none"/>
        <c:tickLblPos val="nextTo"/>
        <c:crossAx val="159099136"/>
        <c:crosses val="autoZero"/>
        <c:auto val="1"/>
        <c:lblAlgn val="ctr"/>
        <c:lblOffset val="100"/>
        <c:noMultiLvlLbl val="0"/>
      </c:catAx>
      <c:valAx>
        <c:axId val="159099136"/>
        <c:scaling>
          <c:orientation val="minMax"/>
          <c:max val="100"/>
          <c:min val="10"/>
        </c:scaling>
        <c:delete val="0"/>
        <c:axPos val="l"/>
        <c:majorGridlines/>
        <c:numFmt formatCode="#,##0.0;[Red]\-#,##0.0" sourceLinked="1"/>
        <c:majorTickMark val="none"/>
        <c:minorTickMark val="none"/>
        <c:tickLblPos val="nextTo"/>
        <c:spPr>
          <a:ln w="9525">
            <a:noFill/>
          </a:ln>
        </c:spPr>
        <c:crossAx val="159097600"/>
        <c:crosses val="autoZero"/>
        <c:crossBetween val="between"/>
        <c:majorUnit val="20"/>
      </c:valAx>
    </c:plotArea>
    <c:legend>
      <c:legendPos val="b"/>
      <c:layout>
        <c:manualLayout>
          <c:xMode val="edge"/>
          <c:yMode val="edge"/>
          <c:x val="1.4005602240896359E-2"/>
          <c:y val="0.81952484743428733"/>
          <c:w val="0.96078431372549022"/>
          <c:h val="0.16237111565058354"/>
        </c:manualLayout>
      </c:layout>
      <c:overlay val="0"/>
      <c:spPr>
        <a:ln>
          <a:solidFill>
            <a:schemeClr val="tx1"/>
          </a:solidFill>
        </a:ln>
      </c:spPr>
      <c:txPr>
        <a:bodyPr/>
        <a:lstStyle/>
        <a:p>
          <a:pPr>
            <a:defRPr sz="700"/>
          </a:pPr>
          <a:endParaRPr lang="ja-JP"/>
        </a:p>
      </c:txPr>
    </c:legend>
    <c:plotVisOnly val="1"/>
    <c:dispBlanksAs val="gap"/>
    <c:showDLblsOverMax val="0"/>
  </c:chart>
  <c:txPr>
    <a:bodyPr/>
    <a:lstStyle/>
    <a:p>
      <a:pPr>
        <a:defRPr sz="700"/>
      </a:pPr>
      <a:endParaRPr lang="ja-JP"/>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724823870700375E-2"/>
          <c:y val="0.10870904332393544"/>
          <c:w val="0.92145318468854764"/>
          <c:h val="0.65207094476956429"/>
        </c:manualLayout>
      </c:layout>
      <c:barChart>
        <c:barDir val="col"/>
        <c:grouping val="stacked"/>
        <c:varyColors val="0"/>
        <c:ser>
          <c:idx val="4"/>
          <c:order val="0"/>
          <c:tx>
            <c:strRef>
              <c:f>グラフ!$C$24</c:f>
              <c:strCache>
                <c:ptCount val="1"/>
                <c:pt idx="0">
                  <c:v>その他</c:v>
                </c:pt>
              </c:strCache>
            </c:strRef>
          </c:tx>
          <c:invertIfNegative val="0"/>
          <c:dLbls>
            <c:txPr>
              <a:bodyPr/>
              <a:lstStyle/>
              <a:p>
                <a:pPr>
                  <a:defRPr sz="900"/>
                </a:pPr>
                <a:endParaRPr lang="ja-JP"/>
              </a:p>
            </c:txPr>
            <c:dLblPos val="ctr"/>
            <c:showLegendKey val="0"/>
            <c:showVal val="1"/>
            <c:showCatName val="0"/>
            <c:showSerName val="0"/>
            <c:showPercent val="0"/>
            <c:showBubbleSize val="0"/>
            <c:showLeaderLines val="0"/>
          </c:dLbls>
          <c:cat>
            <c:strRef>
              <c:f>グラフ!$D$19:$J$19</c:f>
              <c:strCache>
                <c:ptCount val="7"/>
                <c:pt idx="0">
                  <c:v>2010年</c:v>
                </c:pt>
                <c:pt idx="1">
                  <c:v>2011年</c:v>
                </c:pt>
                <c:pt idx="2">
                  <c:v>2012年</c:v>
                </c:pt>
                <c:pt idx="3">
                  <c:v>2013年</c:v>
                </c:pt>
                <c:pt idx="4">
                  <c:v>2014年</c:v>
                </c:pt>
                <c:pt idx="5">
                  <c:v>2015年</c:v>
                </c:pt>
                <c:pt idx="6">
                  <c:v>2016年</c:v>
                </c:pt>
              </c:strCache>
            </c:strRef>
          </c:cat>
          <c:val>
            <c:numRef>
              <c:f>グラフ!$D$24:$J$24</c:f>
              <c:numCache>
                <c:formatCode>#,##0</c:formatCode>
                <c:ptCount val="7"/>
                <c:pt idx="0">
                  <c:v>57.647399999999998</c:v>
                </c:pt>
                <c:pt idx="1">
                  <c:v>46.580300000000001</c:v>
                </c:pt>
                <c:pt idx="2">
                  <c:v>63.4848</c:v>
                </c:pt>
                <c:pt idx="3">
                  <c:v>84.777600000000007</c:v>
                </c:pt>
                <c:pt idx="4">
                  <c:v>109.896</c:v>
                </c:pt>
                <c:pt idx="5">
                  <c:v>146.59270000000001</c:v>
                </c:pt>
                <c:pt idx="6">
                  <c:v>176.35400000000001</c:v>
                </c:pt>
              </c:numCache>
            </c:numRef>
          </c:val>
        </c:ser>
        <c:ser>
          <c:idx val="3"/>
          <c:order val="1"/>
          <c:tx>
            <c:strRef>
              <c:f>グラフ!$C$23</c:f>
              <c:strCache>
                <c:ptCount val="1"/>
                <c:pt idx="0">
                  <c:v>韓国</c:v>
                </c:pt>
              </c:strCache>
            </c:strRef>
          </c:tx>
          <c:invertIfNegative val="0"/>
          <c:dLbls>
            <c:txPr>
              <a:bodyPr/>
              <a:lstStyle/>
              <a:p>
                <a:pPr>
                  <a:defRPr sz="900"/>
                </a:pPr>
                <a:endParaRPr lang="ja-JP"/>
              </a:p>
            </c:txPr>
            <c:dLblPos val="ctr"/>
            <c:showLegendKey val="0"/>
            <c:showVal val="1"/>
            <c:showCatName val="0"/>
            <c:showSerName val="0"/>
            <c:showPercent val="0"/>
            <c:showBubbleSize val="0"/>
            <c:showLeaderLines val="0"/>
          </c:dLbls>
          <c:cat>
            <c:strRef>
              <c:f>グラフ!$D$19:$J$19</c:f>
              <c:strCache>
                <c:ptCount val="7"/>
                <c:pt idx="0">
                  <c:v>2010年</c:v>
                </c:pt>
                <c:pt idx="1">
                  <c:v>2011年</c:v>
                </c:pt>
                <c:pt idx="2">
                  <c:v>2012年</c:v>
                </c:pt>
                <c:pt idx="3">
                  <c:v>2013年</c:v>
                </c:pt>
                <c:pt idx="4">
                  <c:v>2014年</c:v>
                </c:pt>
                <c:pt idx="5">
                  <c:v>2015年</c:v>
                </c:pt>
                <c:pt idx="6">
                  <c:v>2016年</c:v>
                </c:pt>
              </c:strCache>
            </c:strRef>
          </c:cat>
          <c:val>
            <c:numRef>
              <c:f>グラフ!$D$23:$J$23</c:f>
              <c:numCache>
                <c:formatCode>#,##0</c:formatCode>
                <c:ptCount val="7"/>
                <c:pt idx="0">
                  <c:v>53.649700000000003</c:v>
                </c:pt>
                <c:pt idx="1">
                  <c:v>40.110100000000003</c:v>
                </c:pt>
                <c:pt idx="2" formatCode="_(* #,##0_);_(* \(#,##0\);_(* &quot;-&quot;_);_(@_)">
                  <c:v>48.491</c:v>
                </c:pt>
                <c:pt idx="3" formatCode="_(* #,##0_);_(* \(#,##0\);_(* &quot;-&quot;_);_(@_)">
                  <c:v>61.586300000000001</c:v>
                </c:pt>
                <c:pt idx="4" formatCode="_(* #,##0_);_(* \(#,##0\);_(* &quot;-&quot;_);_(@_)">
                  <c:v>71.069699999999997</c:v>
                </c:pt>
                <c:pt idx="5" formatCode="_(* #,##0_);_(* \(#,##0\);_(* &quot;-&quot;_);_(@_)">
                  <c:v>115.6033</c:v>
                </c:pt>
                <c:pt idx="6" formatCode="_(* #,##0_);_(* \(#,##0\);_(* &quot;-&quot;_);_(@_)">
                  <c:v>163.27610000000001</c:v>
                </c:pt>
              </c:numCache>
            </c:numRef>
          </c:val>
        </c:ser>
        <c:ser>
          <c:idx val="2"/>
          <c:order val="2"/>
          <c:tx>
            <c:strRef>
              <c:f>グラフ!$C$22</c:f>
              <c:strCache>
                <c:ptCount val="1"/>
                <c:pt idx="0">
                  <c:v>台湾</c:v>
                </c:pt>
              </c:strCache>
            </c:strRef>
          </c:tx>
          <c:invertIfNegative val="0"/>
          <c:dLbls>
            <c:txPr>
              <a:bodyPr/>
              <a:lstStyle/>
              <a:p>
                <a:pPr>
                  <a:defRPr sz="900"/>
                </a:pPr>
                <a:endParaRPr lang="ja-JP"/>
              </a:p>
            </c:txPr>
            <c:dLblPos val="ctr"/>
            <c:showLegendKey val="0"/>
            <c:showVal val="1"/>
            <c:showCatName val="0"/>
            <c:showSerName val="0"/>
            <c:showPercent val="0"/>
            <c:showBubbleSize val="0"/>
            <c:showLeaderLines val="0"/>
          </c:dLbls>
          <c:cat>
            <c:strRef>
              <c:f>グラフ!$D$19:$J$19</c:f>
              <c:strCache>
                <c:ptCount val="7"/>
                <c:pt idx="0">
                  <c:v>2010年</c:v>
                </c:pt>
                <c:pt idx="1">
                  <c:v>2011年</c:v>
                </c:pt>
                <c:pt idx="2">
                  <c:v>2012年</c:v>
                </c:pt>
                <c:pt idx="3">
                  <c:v>2013年</c:v>
                </c:pt>
                <c:pt idx="4">
                  <c:v>2014年</c:v>
                </c:pt>
                <c:pt idx="5">
                  <c:v>2015年</c:v>
                </c:pt>
                <c:pt idx="6">
                  <c:v>2016年</c:v>
                </c:pt>
              </c:strCache>
            </c:strRef>
          </c:cat>
          <c:val>
            <c:numRef>
              <c:f>グラフ!$D$22:$J$22</c:f>
              <c:numCache>
                <c:formatCode>#,##0</c:formatCode>
                <c:ptCount val="7"/>
                <c:pt idx="0">
                  <c:v>22.458100000000002</c:v>
                </c:pt>
                <c:pt idx="1">
                  <c:v>19.4908</c:v>
                </c:pt>
                <c:pt idx="2" formatCode="_(* #,##0_);_(* \(#,##0\);_(* &quot;-&quot;_);_(@_)">
                  <c:v>30.455200000000001</c:v>
                </c:pt>
                <c:pt idx="3" formatCode="_(* #,##0_);_(* \(#,##0\);_(* &quot;-&quot;_);_(@_)">
                  <c:v>50.563200000000002</c:v>
                </c:pt>
                <c:pt idx="4" formatCode="_(* #,##0_);_(* \(#,##0\);_(* &quot;-&quot;_);_(@_)">
                  <c:v>70.614999999999995</c:v>
                </c:pt>
                <c:pt idx="5" formatCode="_(* #,##0_);_(* \(#,##0\);_(* &quot;-&quot;_);_(@_)">
                  <c:v>98.155100000000004</c:v>
                </c:pt>
                <c:pt idx="6" formatCode="_(* #,##0_);_(* \(#,##0\);_(* &quot;-&quot;_);_(@_)">
                  <c:v>112.5592</c:v>
                </c:pt>
              </c:numCache>
            </c:numRef>
          </c:val>
        </c:ser>
        <c:ser>
          <c:idx val="1"/>
          <c:order val="3"/>
          <c:tx>
            <c:strRef>
              <c:f>グラフ!$C$21</c:f>
              <c:strCache>
                <c:ptCount val="1"/>
                <c:pt idx="0">
                  <c:v>中国</c:v>
                </c:pt>
              </c:strCache>
            </c:strRef>
          </c:tx>
          <c:invertIfNegative val="0"/>
          <c:dLbls>
            <c:txPr>
              <a:bodyPr/>
              <a:lstStyle/>
              <a:p>
                <a:pPr>
                  <a:defRPr sz="900"/>
                </a:pPr>
                <a:endParaRPr lang="ja-JP"/>
              </a:p>
            </c:txPr>
            <c:dLblPos val="ctr"/>
            <c:showLegendKey val="0"/>
            <c:showVal val="1"/>
            <c:showCatName val="0"/>
            <c:showSerName val="0"/>
            <c:showPercent val="0"/>
            <c:showBubbleSize val="0"/>
            <c:showLeaderLines val="0"/>
          </c:dLbls>
          <c:cat>
            <c:strRef>
              <c:f>グラフ!$D$19:$J$19</c:f>
              <c:strCache>
                <c:ptCount val="7"/>
                <c:pt idx="0">
                  <c:v>2010年</c:v>
                </c:pt>
                <c:pt idx="1">
                  <c:v>2011年</c:v>
                </c:pt>
                <c:pt idx="2">
                  <c:v>2012年</c:v>
                </c:pt>
                <c:pt idx="3">
                  <c:v>2013年</c:v>
                </c:pt>
                <c:pt idx="4">
                  <c:v>2014年</c:v>
                </c:pt>
                <c:pt idx="5">
                  <c:v>2015年</c:v>
                </c:pt>
                <c:pt idx="6">
                  <c:v>2016年</c:v>
                </c:pt>
              </c:strCache>
            </c:strRef>
          </c:cat>
          <c:val>
            <c:numRef>
              <c:f>グラフ!$D$21:$J$21</c:f>
              <c:numCache>
                <c:formatCode>#,##0</c:formatCode>
                <c:ptCount val="7"/>
                <c:pt idx="0">
                  <c:v>40.780299999999997</c:v>
                </c:pt>
                <c:pt idx="1">
                  <c:v>27.697099999999999</c:v>
                </c:pt>
                <c:pt idx="2" formatCode="_(* #,##0_);_(* \(#,##0\);_(* &quot;-&quot;_);_(@_)">
                  <c:v>36.726700000000001</c:v>
                </c:pt>
                <c:pt idx="3" formatCode="_(* #,##0_);_(* \(#,##0\);_(* &quot;-&quot;_);_(@_)">
                  <c:v>35.384</c:v>
                </c:pt>
                <c:pt idx="4" formatCode="_(* #,##0_);_(* \(#,##0\);_(* &quot;-&quot;_);_(@_)">
                  <c:v>65.463499999999996</c:v>
                </c:pt>
                <c:pt idx="5" formatCode="_(* #,##0_);_(* \(#,##0\);_(* &quot;-&quot;_);_(@_)">
                  <c:v>140.42400000000001</c:v>
                </c:pt>
                <c:pt idx="6" formatCode="_(* #,##0_);_(* \(#,##0\);_(* &quot;-&quot;_);_(@_)">
                  <c:v>156.47069999999999</c:v>
                </c:pt>
              </c:numCache>
            </c:numRef>
          </c:val>
        </c:ser>
        <c:dLbls>
          <c:dLblPos val="ctr"/>
          <c:showLegendKey val="0"/>
          <c:showVal val="1"/>
          <c:showCatName val="0"/>
          <c:showSerName val="0"/>
          <c:showPercent val="0"/>
          <c:showBubbleSize val="0"/>
        </c:dLbls>
        <c:gapWidth val="150"/>
        <c:overlap val="100"/>
        <c:axId val="160293632"/>
        <c:axId val="160296320"/>
      </c:barChart>
      <c:lineChart>
        <c:grouping val="standard"/>
        <c:varyColors val="0"/>
        <c:ser>
          <c:idx val="0"/>
          <c:order val="4"/>
          <c:tx>
            <c:strRef>
              <c:f>グラフ!$C$20</c:f>
              <c:strCache>
                <c:ptCount val="1"/>
                <c:pt idx="0">
                  <c:v>総数</c:v>
                </c:pt>
              </c:strCache>
            </c:strRef>
          </c:tx>
          <c:spPr>
            <a:ln>
              <a:noFill/>
            </a:ln>
          </c:spPr>
          <c:marker>
            <c:symbol val="none"/>
          </c:marker>
          <c:dLbls>
            <c:txPr>
              <a:bodyPr/>
              <a:lstStyle/>
              <a:p>
                <a:pPr>
                  <a:defRPr sz="1600" b="1"/>
                </a:pPr>
                <a:endParaRPr lang="ja-JP"/>
              </a:p>
            </c:txPr>
            <c:dLblPos val="t"/>
            <c:showLegendKey val="0"/>
            <c:showVal val="1"/>
            <c:showCatName val="0"/>
            <c:showSerName val="0"/>
            <c:showPercent val="0"/>
            <c:showBubbleSize val="0"/>
            <c:showLeaderLines val="0"/>
          </c:dLbls>
          <c:cat>
            <c:strRef>
              <c:f>グラフ!$D$19:$J$19</c:f>
              <c:strCache>
                <c:ptCount val="7"/>
                <c:pt idx="0">
                  <c:v>2010年</c:v>
                </c:pt>
                <c:pt idx="1">
                  <c:v>2011年</c:v>
                </c:pt>
                <c:pt idx="2">
                  <c:v>2012年</c:v>
                </c:pt>
                <c:pt idx="3">
                  <c:v>2013年</c:v>
                </c:pt>
                <c:pt idx="4">
                  <c:v>2014年</c:v>
                </c:pt>
                <c:pt idx="5">
                  <c:v>2015年</c:v>
                </c:pt>
                <c:pt idx="6">
                  <c:v>2016年</c:v>
                </c:pt>
              </c:strCache>
            </c:strRef>
          </c:cat>
          <c:val>
            <c:numRef>
              <c:f>グラフ!$D$20:$J$20</c:f>
              <c:numCache>
                <c:formatCode>#,##0</c:formatCode>
                <c:ptCount val="7"/>
                <c:pt idx="0">
                  <c:v>174.53550000000001</c:v>
                </c:pt>
                <c:pt idx="1">
                  <c:v>133.8783</c:v>
                </c:pt>
                <c:pt idx="2" formatCode="_(* #,##0_);_(* \(#,##0\);_(* &quot;-&quot;_);_(@_)">
                  <c:v>179.15770000000001</c:v>
                </c:pt>
                <c:pt idx="3" formatCode="_(* #,##0_);_(* \(#,##0\);_(* &quot;-&quot;_);_(@_)">
                  <c:v>232.31110000000001</c:v>
                </c:pt>
                <c:pt idx="4" formatCode="_(* #,##0_);_(* \(#,##0\);_(* &quot;-&quot;_);_(@_)">
                  <c:v>317.04419999999999</c:v>
                </c:pt>
                <c:pt idx="5" formatCode="_(* #,##0_);_(* \(#,##0\);_(* &quot;-&quot;_);_(@_)">
                  <c:v>500.77510000000001</c:v>
                </c:pt>
                <c:pt idx="6" formatCode="_(* #,##0_);_(* \(#,##0\);_(* &quot;-&quot;_);_(@_)">
                  <c:v>608.66</c:v>
                </c:pt>
              </c:numCache>
            </c:numRef>
          </c:val>
          <c:smooth val="0"/>
        </c:ser>
        <c:dLbls>
          <c:dLblPos val="ctr"/>
          <c:showLegendKey val="0"/>
          <c:showVal val="1"/>
          <c:showCatName val="0"/>
          <c:showSerName val="0"/>
          <c:showPercent val="0"/>
          <c:showBubbleSize val="0"/>
        </c:dLbls>
        <c:marker val="1"/>
        <c:smooth val="0"/>
        <c:axId val="160293632"/>
        <c:axId val="160296320"/>
      </c:lineChart>
      <c:catAx>
        <c:axId val="160293632"/>
        <c:scaling>
          <c:orientation val="minMax"/>
        </c:scaling>
        <c:delete val="0"/>
        <c:axPos val="b"/>
        <c:majorTickMark val="out"/>
        <c:minorTickMark val="none"/>
        <c:tickLblPos val="nextTo"/>
        <c:txPr>
          <a:bodyPr/>
          <a:lstStyle/>
          <a:p>
            <a:pPr>
              <a:defRPr sz="1100"/>
            </a:pPr>
            <a:endParaRPr lang="ja-JP"/>
          </a:p>
        </c:txPr>
        <c:crossAx val="160296320"/>
        <c:crosses val="autoZero"/>
        <c:auto val="1"/>
        <c:lblAlgn val="ctr"/>
        <c:lblOffset val="100"/>
        <c:noMultiLvlLbl val="0"/>
      </c:catAx>
      <c:valAx>
        <c:axId val="160296320"/>
        <c:scaling>
          <c:orientation val="minMax"/>
        </c:scaling>
        <c:delete val="0"/>
        <c:axPos val="l"/>
        <c:majorGridlines/>
        <c:numFmt formatCode="#,##0" sourceLinked="1"/>
        <c:majorTickMark val="out"/>
        <c:minorTickMark val="none"/>
        <c:tickLblPos val="nextTo"/>
        <c:txPr>
          <a:bodyPr/>
          <a:lstStyle/>
          <a:p>
            <a:pPr>
              <a:defRPr sz="1050"/>
            </a:pPr>
            <a:endParaRPr lang="ja-JP"/>
          </a:p>
        </c:txPr>
        <c:crossAx val="160293632"/>
        <c:crosses val="autoZero"/>
        <c:crossBetween val="between"/>
      </c:valAx>
    </c:plotArea>
    <c:legend>
      <c:legendPos val="r"/>
      <c:legendEntry>
        <c:idx val="4"/>
        <c:delete val="1"/>
      </c:legendEntry>
      <c:layout>
        <c:manualLayout>
          <c:xMode val="edge"/>
          <c:yMode val="edge"/>
          <c:x val="0.19538551415464323"/>
          <c:y val="0.88456850656558894"/>
          <c:w val="0.62002362204724415"/>
          <c:h val="0.115431273658553"/>
        </c:manualLayout>
      </c:layout>
      <c:overlay val="0"/>
      <c:txPr>
        <a:bodyPr/>
        <a:lstStyle/>
        <a:p>
          <a:pPr>
            <a:defRPr sz="1100"/>
          </a:pPr>
          <a:endParaRPr lang="ja-JP"/>
        </a:p>
      </c:txPr>
    </c:legend>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3.1311394891944989E-2"/>
          <c:w val="0.97540215750839998"/>
          <c:h val="0.89059430255402749"/>
        </c:manualLayout>
      </c:layout>
      <c:pie3DChart>
        <c:varyColors val="1"/>
        <c:ser>
          <c:idx val="0"/>
          <c:order val="0"/>
          <c:dPt>
            <c:idx val="0"/>
            <c:bubble3D val="0"/>
          </c:dPt>
          <c:dPt>
            <c:idx val="1"/>
            <c:bubble3D val="0"/>
            <c:explosion val="34"/>
          </c:dPt>
          <c:dPt>
            <c:idx val="2"/>
            <c:bubble3D val="0"/>
          </c:dPt>
          <c:dPt>
            <c:idx val="3"/>
            <c:bubble3D val="0"/>
          </c:dPt>
          <c:dPt>
            <c:idx val="4"/>
            <c:bubble3D val="0"/>
          </c:dPt>
          <c:dLbls>
            <c:dLbl>
              <c:idx val="1"/>
              <c:layout>
                <c:manualLayout>
                  <c:x val="9.868306762175276E-2"/>
                  <c:y val="-4.5160854616895875E-2"/>
                </c:manualLayout>
              </c:layout>
              <c:showLegendKey val="0"/>
              <c:showVal val="1"/>
              <c:showCatName val="1"/>
              <c:showSerName val="0"/>
              <c:showPercent val="0"/>
              <c:showBubbleSize val="0"/>
            </c:dLbl>
            <c:showLegendKey val="0"/>
            <c:showVal val="1"/>
            <c:showCatName val="1"/>
            <c:showSerName val="0"/>
            <c:showPercent val="0"/>
            <c:showBubbleSize val="0"/>
            <c:showLeaderLines val="1"/>
          </c:dLbls>
          <c:cat>
            <c:strRef>
              <c:f>'[＜P.33＞外国人入国者の空港別利用割合.xls]グラフ'!$D$10:$H$10</c:f>
              <c:strCache>
                <c:ptCount val="5"/>
                <c:pt idx="0">
                  <c:v>成田空港</c:v>
                </c:pt>
                <c:pt idx="1">
                  <c:v>関西国際空港</c:v>
                </c:pt>
                <c:pt idx="2">
                  <c:v>羽田空港</c:v>
                </c:pt>
                <c:pt idx="3">
                  <c:v>中部空港</c:v>
                </c:pt>
                <c:pt idx="4">
                  <c:v>その他</c:v>
                </c:pt>
              </c:strCache>
            </c:strRef>
          </c:cat>
          <c:val>
            <c:numRef>
              <c:f>'[＜P.33＞外国人入国者の空港別利用割合.xls]グラフ'!$D$12:$H$12</c:f>
              <c:numCache>
                <c:formatCode>0.0%</c:formatCode>
                <c:ptCount val="5"/>
                <c:pt idx="0">
                  <c:v>0.29382862556178341</c:v>
                </c:pt>
                <c:pt idx="1">
                  <c:v>0.26213975917562371</c:v>
                </c:pt>
                <c:pt idx="2">
                  <c:v>0.14057807704340325</c:v>
                </c:pt>
                <c:pt idx="3">
                  <c:v>5.2646049909659848E-2</c:v>
                </c:pt>
                <c:pt idx="4">
                  <c:v>0.25080748830952976</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txPr>
    <a:bodyPr/>
    <a:lstStyle/>
    <a:p>
      <a:pPr>
        <a:defRPr sz="11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52693051946741E-2"/>
          <c:y val="0.1337027736397815"/>
          <c:w val="0.83043264888551216"/>
          <c:h val="0.6361490378353315"/>
        </c:manualLayout>
      </c:layout>
      <c:barChart>
        <c:barDir val="col"/>
        <c:grouping val="clustered"/>
        <c:varyColors val="0"/>
        <c:ser>
          <c:idx val="1"/>
          <c:order val="0"/>
          <c:tx>
            <c:strRef>
              <c:f>'[＜P.34＞1(2)関空国際空港の国際線LCC便数.xlsx]夏期バージョン'!$A$3</c:f>
              <c:strCache>
                <c:ptCount val="1"/>
                <c:pt idx="0">
                  <c:v>国際線LCC便数</c:v>
                </c:pt>
              </c:strCache>
            </c:strRef>
          </c:tx>
          <c:spPr>
            <a:solidFill>
              <a:schemeClr val="bg2">
                <a:lumMod val="50000"/>
              </a:schemeClr>
            </a:solidFill>
          </c:spPr>
          <c:invertIfNegative val="0"/>
          <c:dLbls>
            <c:dLbl>
              <c:idx val="9"/>
              <c:spPr/>
              <c:txPr>
                <a:bodyPr/>
                <a:lstStyle/>
                <a:p>
                  <a:pPr>
                    <a:defRPr sz="1400" b="1">
                      <a:latin typeface="+mn-lt"/>
                    </a:defRPr>
                  </a:pPr>
                  <a:endParaRPr lang="ja-JP"/>
                </a:p>
              </c:txPr>
              <c:dLblPos val="ctr"/>
              <c:showLegendKey val="0"/>
              <c:showVal val="1"/>
              <c:showCatName val="0"/>
              <c:showSerName val="0"/>
              <c:showPercent val="0"/>
              <c:showBubbleSize val="0"/>
            </c:dLbl>
            <c:txPr>
              <a:bodyPr/>
              <a:lstStyle/>
              <a:p>
                <a:pPr>
                  <a:defRPr sz="1000">
                    <a:latin typeface="+mn-lt"/>
                  </a:defRPr>
                </a:pPr>
                <a:endParaRPr lang="ja-JP"/>
              </a:p>
            </c:txPr>
            <c:dLblPos val="ctr"/>
            <c:showLegendKey val="0"/>
            <c:showVal val="1"/>
            <c:showCatName val="0"/>
            <c:showSerName val="0"/>
            <c:showPercent val="0"/>
            <c:showBubbleSize val="0"/>
            <c:showLeaderLines val="0"/>
          </c:dLbls>
          <c:cat>
            <c:strRef>
              <c:f>'[＜P.34＞1(2)関空国際空港の国際線LCC便数.xlsx]夏期バージョン'!$B$1:$K$1</c:f>
              <c:strCache>
                <c:ptCount val="10"/>
                <c:pt idx="0">
                  <c:v>08夏</c:v>
                </c:pt>
                <c:pt idx="1">
                  <c:v>09夏</c:v>
                </c:pt>
                <c:pt idx="2">
                  <c:v>10夏</c:v>
                </c:pt>
                <c:pt idx="3">
                  <c:v>11夏</c:v>
                </c:pt>
                <c:pt idx="4">
                  <c:v>12夏</c:v>
                </c:pt>
                <c:pt idx="5">
                  <c:v>13夏</c:v>
                </c:pt>
                <c:pt idx="6">
                  <c:v>14夏</c:v>
                </c:pt>
                <c:pt idx="7">
                  <c:v>15夏</c:v>
                </c:pt>
                <c:pt idx="8">
                  <c:v>16夏</c:v>
                </c:pt>
                <c:pt idx="9">
                  <c:v>17夏計画</c:v>
                </c:pt>
              </c:strCache>
            </c:strRef>
          </c:cat>
          <c:val>
            <c:numRef>
              <c:f>'[＜P.34＞1(2)関空国際空港の国際線LCC便数.xlsx]夏期バージョン'!$B$3:$K$3</c:f>
              <c:numCache>
                <c:formatCode>#,##0_);[Red]\(#,##0\)</c:formatCode>
                <c:ptCount val="10"/>
                <c:pt idx="0">
                  <c:v>12</c:v>
                </c:pt>
                <c:pt idx="1">
                  <c:v>17</c:v>
                </c:pt>
                <c:pt idx="2">
                  <c:v>42</c:v>
                </c:pt>
                <c:pt idx="3">
                  <c:v>43</c:v>
                </c:pt>
                <c:pt idx="4">
                  <c:v>104</c:v>
                </c:pt>
                <c:pt idx="5">
                  <c:v>119</c:v>
                </c:pt>
                <c:pt idx="6">
                  <c:v>170</c:v>
                </c:pt>
                <c:pt idx="7">
                  <c:v>308</c:v>
                </c:pt>
                <c:pt idx="8">
                  <c:v>365</c:v>
                </c:pt>
                <c:pt idx="9">
                  <c:v>378</c:v>
                </c:pt>
              </c:numCache>
            </c:numRef>
          </c:val>
        </c:ser>
        <c:dLbls>
          <c:showLegendKey val="0"/>
          <c:showVal val="0"/>
          <c:showCatName val="0"/>
          <c:showSerName val="0"/>
          <c:showPercent val="0"/>
          <c:showBubbleSize val="0"/>
        </c:dLbls>
        <c:gapWidth val="150"/>
        <c:axId val="98882304"/>
        <c:axId val="98883840"/>
      </c:barChart>
      <c:lineChart>
        <c:grouping val="standard"/>
        <c:varyColors val="0"/>
        <c:ser>
          <c:idx val="2"/>
          <c:order val="1"/>
          <c:tx>
            <c:strRef>
              <c:f>'[＜P.34＞1(2)関空国際空港の国際線LCC便数.xlsx]夏期バージョン'!$A$4</c:f>
              <c:strCache>
                <c:ptCount val="1"/>
                <c:pt idx="0">
                  <c:v>国際旅客便に占めるLCC便数割合</c:v>
                </c:pt>
              </c:strCache>
            </c:strRef>
          </c:tx>
          <c:marker>
            <c:symbol val="diamond"/>
            <c:size val="7"/>
          </c:marker>
          <c:dLbls>
            <c:dLbl>
              <c:idx val="7"/>
              <c:spPr/>
              <c:txPr>
                <a:bodyPr/>
                <a:lstStyle/>
                <a:p>
                  <a:pPr>
                    <a:defRPr sz="1000" b="0"/>
                  </a:pPr>
                  <a:endParaRPr lang="ja-JP"/>
                </a:p>
              </c:txPr>
              <c:dLblPos val="t"/>
              <c:showLegendKey val="0"/>
              <c:showVal val="1"/>
              <c:showCatName val="0"/>
              <c:showSerName val="0"/>
              <c:showPercent val="0"/>
              <c:showBubbleSize val="0"/>
            </c:dLbl>
            <c:dLbl>
              <c:idx val="8"/>
              <c:spPr/>
              <c:txPr>
                <a:bodyPr/>
                <a:lstStyle/>
                <a:p>
                  <a:pPr>
                    <a:defRPr sz="1000" b="0"/>
                  </a:pPr>
                  <a:endParaRPr lang="ja-JP"/>
                </a:p>
              </c:txPr>
              <c:dLblPos val="t"/>
              <c:showLegendKey val="0"/>
              <c:showVal val="1"/>
              <c:showCatName val="0"/>
              <c:showSerName val="0"/>
              <c:showPercent val="0"/>
              <c:showBubbleSize val="0"/>
            </c:dLbl>
            <c:dLbl>
              <c:idx val="9"/>
              <c:spPr/>
              <c:txPr>
                <a:bodyPr/>
                <a:lstStyle/>
                <a:p>
                  <a:pPr>
                    <a:defRPr sz="1400" b="1"/>
                  </a:pPr>
                  <a:endParaRPr lang="ja-JP"/>
                </a:p>
              </c:txPr>
              <c:dLblPos val="t"/>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'[＜P.34＞1(2)関空国際空港の国際線LCC便数.xlsx]夏期バージョン'!$B$1:$K$1</c:f>
              <c:strCache>
                <c:ptCount val="10"/>
                <c:pt idx="0">
                  <c:v>08夏</c:v>
                </c:pt>
                <c:pt idx="1">
                  <c:v>09夏</c:v>
                </c:pt>
                <c:pt idx="2">
                  <c:v>10夏</c:v>
                </c:pt>
                <c:pt idx="3">
                  <c:v>11夏</c:v>
                </c:pt>
                <c:pt idx="4">
                  <c:v>12夏</c:v>
                </c:pt>
                <c:pt idx="5">
                  <c:v>13夏</c:v>
                </c:pt>
                <c:pt idx="6">
                  <c:v>14夏</c:v>
                </c:pt>
                <c:pt idx="7">
                  <c:v>15夏</c:v>
                </c:pt>
                <c:pt idx="8">
                  <c:v>16夏</c:v>
                </c:pt>
                <c:pt idx="9">
                  <c:v>17夏計画</c:v>
                </c:pt>
              </c:strCache>
            </c:strRef>
          </c:cat>
          <c:val>
            <c:numRef>
              <c:f>'[＜P.34＞1(2)関空国際空港の国際線LCC便数.xlsx]夏期バージョン'!$B$4:$K$4</c:f>
              <c:numCache>
                <c:formatCode>0.0%</c:formatCode>
                <c:ptCount val="10"/>
                <c:pt idx="0">
                  <c:v>2.0066889632107024E-2</c:v>
                </c:pt>
                <c:pt idx="1">
                  <c:v>2.8380634390651086E-2</c:v>
                </c:pt>
                <c:pt idx="2">
                  <c:v>7.0707070707070704E-2</c:v>
                </c:pt>
                <c:pt idx="3">
                  <c:v>7.4010327022375214E-2</c:v>
                </c:pt>
                <c:pt idx="4">
                  <c:v>0.14525139664804471</c:v>
                </c:pt>
                <c:pt idx="5">
                  <c:v>0.17097701149425287</c:v>
                </c:pt>
                <c:pt idx="6">
                  <c:v>0.21935483870967742</c:v>
                </c:pt>
                <c:pt idx="7">
                  <c:v>0.2978723404255319</c:v>
                </c:pt>
                <c:pt idx="8">
                  <c:v>0.32912533814247069</c:v>
                </c:pt>
                <c:pt idx="9">
                  <c:v>0.33570159857904086</c:v>
                </c:pt>
              </c:numCache>
            </c:numRef>
          </c:val>
          <c:smooth val="0"/>
        </c:ser>
        <c:dLbls>
          <c:showLegendKey val="0"/>
          <c:showVal val="0"/>
          <c:showCatName val="0"/>
          <c:showSerName val="0"/>
          <c:showPercent val="0"/>
          <c:showBubbleSize val="0"/>
        </c:dLbls>
        <c:marker val="1"/>
        <c:smooth val="0"/>
        <c:axId val="98899456"/>
        <c:axId val="98897920"/>
      </c:lineChart>
      <c:catAx>
        <c:axId val="98882304"/>
        <c:scaling>
          <c:orientation val="minMax"/>
        </c:scaling>
        <c:delete val="0"/>
        <c:axPos val="b"/>
        <c:majorTickMark val="out"/>
        <c:minorTickMark val="none"/>
        <c:tickLblPos val="nextTo"/>
        <c:crossAx val="98883840"/>
        <c:crosses val="autoZero"/>
        <c:auto val="1"/>
        <c:lblAlgn val="ctr"/>
        <c:lblOffset val="100"/>
        <c:noMultiLvlLbl val="0"/>
      </c:catAx>
      <c:valAx>
        <c:axId val="98883840"/>
        <c:scaling>
          <c:orientation val="minMax"/>
          <c:max val="400"/>
        </c:scaling>
        <c:delete val="0"/>
        <c:axPos val="l"/>
        <c:majorGridlines/>
        <c:numFmt formatCode="#,##0_);[Red]\(#,##0\)" sourceLinked="1"/>
        <c:majorTickMark val="out"/>
        <c:minorTickMark val="none"/>
        <c:tickLblPos val="nextTo"/>
        <c:crossAx val="98882304"/>
        <c:crosses val="autoZero"/>
        <c:crossBetween val="between"/>
      </c:valAx>
      <c:valAx>
        <c:axId val="98897920"/>
        <c:scaling>
          <c:orientation val="minMax"/>
          <c:max val="0.35000000000000003"/>
        </c:scaling>
        <c:delete val="0"/>
        <c:axPos val="r"/>
        <c:numFmt formatCode="0.0%" sourceLinked="1"/>
        <c:majorTickMark val="out"/>
        <c:minorTickMark val="none"/>
        <c:tickLblPos val="nextTo"/>
        <c:crossAx val="98899456"/>
        <c:crosses val="max"/>
        <c:crossBetween val="between"/>
      </c:valAx>
      <c:catAx>
        <c:axId val="98899456"/>
        <c:scaling>
          <c:orientation val="minMax"/>
        </c:scaling>
        <c:delete val="1"/>
        <c:axPos val="b"/>
        <c:majorTickMark val="out"/>
        <c:minorTickMark val="none"/>
        <c:tickLblPos val="nextTo"/>
        <c:crossAx val="98897920"/>
        <c:crosses val="autoZero"/>
        <c:auto val="1"/>
        <c:lblAlgn val="ctr"/>
        <c:lblOffset val="100"/>
        <c:noMultiLvlLbl val="0"/>
      </c:catAx>
    </c:plotArea>
    <c:legend>
      <c:legendPos val="b"/>
      <c:layout>
        <c:manualLayout>
          <c:xMode val="edge"/>
          <c:yMode val="edge"/>
          <c:x val="0.10110901675455659"/>
          <c:y val="0.92754557365201917"/>
          <c:w val="0.79778176167496817"/>
          <c:h val="5.6760041255224561E-2"/>
        </c:manualLayout>
      </c:layout>
      <c:overlay val="0"/>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49518810148731E-2"/>
          <c:y val="0.14188649541525122"/>
          <c:w val="0.69376159230096235"/>
          <c:h val="0.73163049290273341"/>
        </c:manualLayout>
      </c:layout>
      <c:lineChart>
        <c:grouping val="standard"/>
        <c:varyColors val="0"/>
        <c:ser>
          <c:idx val="0"/>
          <c:order val="0"/>
          <c:tx>
            <c:strRef>
              <c:f>'[＜P.39＞2(2)受入留学生数.xlsx]Sheet1'!$A$3</c:f>
              <c:strCache>
                <c:ptCount val="1"/>
                <c:pt idx="0">
                  <c:v>大阪府</c:v>
                </c:pt>
              </c:strCache>
            </c:strRef>
          </c:tx>
          <c:spPr>
            <a:ln w="22225"/>
          </c:spPr>
          <c:marker>
            <c:symbol val="square"/>
            <c:size val="6"/>
          </c:marker>
          <c:cat>
            <c:numRef>
              <c:f>'[＜P.39＞2(2)受入留学生数.xlsx]Sheet1'!$B$2:$G$2</c:f>
              <c:numCache>
                <c:formatCode>General</c:formatCode>
                <c:ptCount val="6"/>
                <c:pt idx="0">
                  <c:v>2011</c:v>
                </c:pt>
                <c:pt idx="1">
                  <c:v>2012</c:v>
                </c:pt>
                <c:pt idx="2">
                  <c:v>2013</c:v>
                </c:pt>
                <c:pt idx="3">
                  <c:v>2014</c:v>
                </c:pt>
                <c:pt idx="4">
                  <c:v>2015</c:v>
                </c:pt>
                <c:pt idx="5">
                  <c:v>2016</c:v>
                </c:pt>
              </c:numCache>
            </c:numRef>
          </c:cat>
          <c:val>
            <c:numRef>
              <c:f>'[＜P.39＞2(2)受入留学生数.xlsx]Sheet1'!$B$3:$G$3</c:f>
              <c:numCache>
                <c:formatCode>#,##0_);[Red]\(#,##0\)</c:formatCode>
                <c:ptCount val="6"/>
                <c:pt idx="0">
                  <c:v>11.840999999999999</c:v>
                </c:pt>
                <c:pt idx="1">
                  <c:v>12.132999999999999</c:v>
                </c:pt>
                <c:pt idx="2">
                  <c:v>12.513</c:v>
                </c:pt>
                <c:pt idx="3">
                  <c:v>13.587999999999999</c:v>
                </c:pt>
                <c:pt idx="4">
                  <c:v>15.28</c:v>
                </c:pt>
                <c:pt idx="5">
                  <c:v>18.411000000000001</c:v>
                </c:pt>
              </c:numCache>
            </c:numRef>
          </c:val>
          <c:smooth val="0"/>
        </c:ser>
        <c:ser>
          <c:idx val="7"/>
          <c:order val="1"/>
          <c:tx>
            <c:strRef>
              <c:f>'[＜P.39＞2(2)受入留学生数.xlsx]Sheet1'!$A$4</c:f>
              <c:strCache>
                <c:ptCount val="1"/>
                <c:pt idx="0">
                  <c:v>全国</c:v>
                </c:pt>
              </c:strCache>
            </c:strRef>
          </c:tx>
          <c:spPr>
            <a:ln w="22225"/>
          </c:spPr>
          <c:marker>
            <c:symbol val="circle"/>
            <c:size val="6"/>
          </c:marker>
          <c:cat>
            <c:numRef>
              <c:f>'[＜P.39＞2(2)受入留学生数.xlsx]Sheet1'!$B$2:$G$2</c:f>
              <c:numCache>
                <c:formatCode>General</c:formatCode>
                <c:ptCount val="6"/>
                <c:pt idx="0">
                  <c:v>2011</c:v>
                </c:pt>
                <c:pt idx="1">
                  <c:v>2012</c:v>
                </c:pt>
                <c:pt idx="2">
                  <c:v>2013</c:v>
                </c:pt>
                <c:pt idx="3">
                  <c:v>2014</c:v>
                </c:pt>
                <c:pt idx="4">
                  <c:v>2015</c:v>
                </c:pt>
                <c:pt idx="5">
                  <c:v>2016</c:v>
                </c:pt>
              </c:numCache>
            </c:numRef>
          </c:cat>
          <c:val>
            <c:numRef>
              <c:f>'[＜P.39＞2(2)受入留学生数.xlsx]Sheet1'!$B$4:$G$4</c:f>
              <c:numCache>
                <c:formatCode>#,##0_);[Red]\(#,##0\)</c:formatCode>
                <c:ptCount val="6"/>
                <c:pt idx="0">
                  <c:v>163.697</c:v>
                </c:pt>
                <c:pt idx="1">
                  <c:v>161.84800000000001</c:v>
                </c:pt>
                <c:pt idx="2">
                  <c:v>168.14500000000001</c:v>
                </c:pt>
                <c:pt idx="3">
                  <c:v>184.155</c:v>
                </c:pt>
                <c:pt idx="4">
                  <c:v>208.37899999999999</c:v>
                </c:pt>
                <c:pt idx="5">
                  <c:v>239.28700000000001</c:v>
                </c:pt>
              </c:numCache>
            </c:numRef>
          </c:val>
          <c:smooth val="0"/>
        </c:ser>
        <c:dLbls>
          <c:showLegendKey val="0"/>
          <c:showVal val="0"/>
          <c:showCatName val="0"/>
          <c:showSerName val="0"/>
          <c:showPercent val="0"/>
          <c:showBubbleSize val="0"/>
        </c:dLbls>
        <c:marker val="1"/>
        <c:smooth val="0"/>
        <c:axId val="166664832"/>
        <c:axId val="166666624"/>
      </c:lineChart>
      <c:catAx>
        <c:axId val="166664832"/>
        <c:scaling>
          <c:orientation val="minMax"/>
        </c:scaling>
        <c:delete val="0"/>
        <c:axPos val="b"/>
        <c:numFmt formatCode="General" sourceLinked="1"/>
        <c:majorTickMark val="out"/>
        <c:minorTickMark val="none"/>
        <c:tickLblPos val="nextTo"/>
        <c:crossAx val="166666624"/>
        <c:crosses val="autoZero"/>
        <c:auto val="1"/>
        <c:lblAlgn val="ctr"/>
        <c:lblOffset val="100"/>
        <c:noMultiLvlLbl val="0"/>
      </c:catAx>
      <c:valAx>
        <c:axId val="166666624"/>
        <c:scaling>
          <c:orientation val="minMax"/>
          <c:max val="250"/>
        </c:scaling>
        <c:delete val="0"/>
        <c:axPos val="l"/>
        <c:majorGridlines/>
        <c:numFmt formatCode="#,##0_);[Red]\(#,##0\)" sourceLinked="1"/>
        <c:majorTickMark val="out"/>
        <c:minorTickMark val="none"/>
        <c:tickLblPos val="nextTo"/>
        <c:crossAx val="166664832"/>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94115392032262E-2"/>
          <c:y val="6.11350122789611E-2"/>
          <c:w val="0.73959105366730871"/>
          <c:h val="0.84647315868358275"/>
        </c:manualLayout>
      </c:layout>
      <c:barChart>
        <c:barDir val="col"/>
        <c:grouping val="clustered"/>
        <c:varyColors val="0"/>
        <c:ser>
          <c:idx val="0"/>
          <c:order val="0"/>
          <c:tx>
            <c:strRef>
              <c:f>Sheet1!$B$1</c:f>
              <c:strCache>
                <c:ptCount val="1"/>
                <c:pt idx="0">
                  <c:v>外国人労働者数</c:v>
                </c:pt>
              </c:strCache>
            </c:strRef>
          </c:tx>
          <c:invertIfNegative val="0"/>
          <c:cat>
            <c:strRef>
              <c:f>Sheet1!$A$3:$A$9</c:f>
              <c:strCache>
                <c:ptCount val="7"/>
                <c:pt idx="0">
                  <c:v>東京</c:v>
                </c:pt>
                <c:pt idx="1">
                  <c:v>神奈川</c:v>
                </c:pt>
                <c:pt idx="2">
                  <c:v>静岡</c:v>
                </c:pt>
                <c:pt idx="3">
                  <c:v>愛知</c:v>
                </c:pt>
                <c:pt idx="4">
                  <c:v>京都</c:v>
                </c:pt>
                <c:pt idx="5">
                  <c:v>大阪</c:v>
                </c:pt>
                <c:pt idx="6">
                  <c:v>沖縄</c:v>
                </c:pt>
              </c:strCache>
            </c:strRef>
          </c:cat>
          <c:val>
            <c:numRef>
              <c:f>Sheet1!$B$3:$B$9</c:f>
              <c:numCache>
                <c:formatCode>#,##0_);[Red]\(#,##0\)</c:formatCode>
                <c:ptCount val="7"/>
                <c:pt idx="0">
                  <c:v>276909</c:v>
                </c:pt>
                <c:pt idx="1">
                  <c:v>51854</c:v>
                </c:pt>
                <c:pt idx="2">
                  <c:v>40376</c:v>
                </c:pt>
                <c:pt idx="3">
                  <c:v>94698</c:v>
                </c:pt>
                <c:pt idx="4">
                  <c:v>9959</c:v>
                </c:pt>
                <c:pt idx="5">
                  <c:v>45838</c:v>
                </c:pt>
                <c:pt idx="6">
                  <c:v>4898</c:v>
                </c:pt>
              </c:numCache>
            </c:numRef>
          </c:val>
        </c:ser>
        <c:ser>
          <c:idx val="1"/>
          <c:order val="1"/>
          <c:tx>
            <c:strRef>
              <c:f>Sheet1!$C$1</c:f>
              <c:strCache>
                <c:ptCount val="1"/>
                <c:pt idx="0">
                  <c:v>「専門・技術」資格人数</c:v>
                </c:pt>
              </c:strCache>
            </c:strRef>
          </c:tx>
          <c:invertIfNegative val="0"/>
          <c:cat>
            <c:strRef>
              <c:f>Sheet1!$A$3:$A$9</c:f>
              <c:strCache>
                <c:ptCount val="7"/>
                <c:pt idx="0">
                  <c:v>東京</c:v>
                </c:pt>
                <c:pt idx="1">
                  <c:v>神奈川</c:v>
                </c:pt>
                <c:pt idx="2">
                  <c:v>静岡</c:v>
                </c:pt>
                <c:pt idx="3">
                  <c:v>愛知</c:v>
                </c:pt>
                <c:pt idx="4">
                  <c:v>京都</c:v>
                </c:pt>
                <c:pt idx="5">
                  <c:v>大阪</c:v>
                </c:pt>
                <c:pt idx="6">
                  <c:v>沖縄</c:v>
                </c:pt>
              </c:strCache>
            </c:strRef>
          </c:cat>
          <c:val>
            <c:numRef>
              <c:f>Sheet1!$C$3:$C$9</c:f>
              <c:numCache>
                <c:formatCode>#,##0_);[Red]\(#,##0\)</c:formatCode>
                <c:ptCount val="7"/>
                <c:pt idx="0">
                  <c:v>86948</c:v>
                </c:pt>
                <c:pt idx="1">
                  <c:v>10195</c:v>
                </c:pt>
                <c:pt idx="2">
                  <c:v>3214</c:v>
                </c:pt>
                <c:pt idx="3">
                  <c:v>10687</c:v>
                </c:pt>
                <c:pt idx="4">
                  <c:v>2609</c:v>
                </c:pt>
                <c:pt idx="5">
                  <c:v>10052</c:v>
                </c:pt>
                <c:pt idx="6">
                  <c:v>1110</c:v>
                </c:pt>
              </c:numCache>
            </c:numRef>
          </c:val>
        </c:ser>
        <c:dLbls>
          <c:showLegendKey val="0"/>
          <c:showVal val="0"/>
          <c:showCatName val="0"/>
          <c:showSerName val="0"/>
          <c:showPercent val="0"/>
          <c:showBubbleSize val="0"/>
        </c:dLbls>
        <c:gapWidth val="150"/>
        <c:axId val="167238656"/>
        <c:axId val="167240448"/>
      </c:barChart>
      <c:lineChart>
        <c:grouping val="standard"/>
        <c:varyColors val="0"/>
        <c:ser>
          <c:idx val="2"/>
          <c:order val="2"/>
          <c:tx>
            <c:strRef>
              <c:f>Sheet1!$D$1</c:f>
              <c:strCache>
                <c:ptCount val="1"/>
                <c:pt idx="0">
                  <c:v>全労働者に占める「専門・技術」の割合</c:v>
                </c:pt>
              </c:strCache>
            </c:strRef>
          </c:tx>
          <c:cat>
            <c:strRef>
              <c:f>Sheet1!$A$3:$A$9</c:f>
              <c:strCache>
                <c:ptCount val="7"/>
                <c:pt idx="0">
                  <c:v>東京</c:v>
                </c:pt>
                <c:pt idx="1">
                  <c:v>神奈川</c:v>
                </c:pt>
                <c:pt idx="2">
                  <c:v>静岡</c:v>
                </c:pt>
                <c:pt idx="3">
                  <c:v>愛知</c:v>
                </c:pt>
                <c:pt idx="4">
                  <c:v>京都</c:v>
                </c:pt>
                <c:pt idx="5">
                  <c:v>大阪</c:v>
                </c:pt>
                <c:pt idx="6">
                  <c:v>沖縄</c:v>
                </c:pt>
              </c:strCache>
            </c:strRef>
          </c:cat>
          <c:val>
            <c:numRef>
              <c:f>Sheet1!$D$3:$D$9</c:f>
              <c:numCache>
                <c:formatCode>0.0%</c:formatCode>
                <c:ptCount val="7"/>
                <c:pt idx="0">
                  <c:v>0.31399485029377883</c:v>
                </c:pt>
                <c:pt idx="1">
                  <c:v>0.19660971188336482</c:v>
                </c:pt>
                <c:pt idx="2">
                  <c:v>7.960174361006539E-2</c:v>
                </c:pt>
                <c:pt idx="3">
                  <c:v>0.11285349215400536</c:v>
                </c:pt>
                <c:pt idx="4">
                  <c:v>0.26197409378451653</c:v>
                </c:pt>
                <c:pt idx="5">
                  <c:v>0.2192940355163838</c:v>
                </c:pt>
                <c:pt idx="6">
                  <c:v>0.22662311147407105</c:v>
                </c:pt>
              </c:numCache>
            </c:numRef>
          </c:val>
          <c:smooth val="0"/>
        </c:ser>
        <c:dLbls>
          <c:showLegendKey val="0"/>
          <c:showVal val="0"/>
          <c:showCatName val="0"/>
          <c:showSerName val="0"/>
          <c:showPercent val="0"/>
          <c:showBubbleSize val="0"/>
        </c:dLbls>
        <c:marker val="1"/>
        <c:smooth val="0"/>
        <c:axId val="167243776"/>
        <c:axId val="167241984"/>
      </c:lineChart>
      <c:catAx>
        <c:axId val="167238656"/>
        <c:scaling>
          <c:orientation val="minMax"/>
        </c:scaling>
        <c:delete val="0"/>
        <c:axPos val="b"/>
        <c:majorTickMark val="out"/>
        <c:minorTickMark val="none"/>
        <c:tickLblPos val="nextTo"/>
        <c:crossAx val="167240448"/>
        <c:crosses val="autoZero"/>
        <c:auto val="1"/>
        <c:lblAlgn val="ctr"/>
        <c:lblOffset val="100"/>
        <c:noMultiLvlLbl val="0"/>
      </c:catAx>
      <c:valAx>
        <c:axId val="167240448"/>
        <c:scaling>
          <c:orientation val="minMax"/>
        </c:scaling>
        <c:delete val="0"/>
        <c:axPos val="l"/>
        <c:majorGridlines/>
        <c:numFmt formatCode="#,##0_);[Red]\(#,##0\)" sourceLinked="1"/>
        <c:majorTickMark val="out"/>
        <c:minorTickMark val="none"/>
        <c:tickLblPos val="nextTo"/>
        <c:crossAx val="167238656"/>
        <c:crosses val="autoZero"/>
        <c:crossBetween val="between"/>
      </c:valAx>
      <c:valAx>
        <c:axId val="167241984"/>
        <c:scaling>
          <c:orientation val="minMax"/>
        </c:scaling>
        <c:delete val="0"/>
        <c:axPos val="r"/>
        <c:numFmt formatCode="0.0%" sourceLinked="1"/>
        <c:majorTickMark val="out"/>
        <c:minorTickMark val="none"/>
        <c:tickLblPos val="nextTo"/>
        <c:crossAx val="167243776"/>
        <c:crosses val="max"/>
        <c:crossBetween val="between"/>
      </c:valAx>
      <c:catAx>
        <c:axId val="167243776"/>
        <c:scaling>
          <c:orientation val="minMax"/>
        </c:scaling>
        <c:delete val="1"/>
        <c:axPos val="b"/>
        <c:majorTickMark val="out"/>
        <c:minorTickMark val="none"/>
        <c:tickLblPos val="nextTo"/>
        <c:crossAx val="167241984"/>
        <c:crosses val="autoZero"/>
        <c:auto val="1"/>
        <c:lblAlgn val="ctr"/>
        <c:lblOffset val="100"/>
        <c:noMultiLvlLbl val="0"/>
      </c:catAx>
    </c:plotArea>
    <c:legend>
      <c:legendPos val="r"/>
      <c:layout>
        <c:manualLayout>
          <c:xMode val="edge"/>
          <c:yMode val="edge"/>
          <c:x val="0.22967015829056414"/>
          <c:y val="8.158409153279432E-2"/>
          <c:w val="0.30693505850104424"/>
          <c:h val="0.27561644606756597"/>
        </c:manualLayout>
      </c:layout>
      <c:overlay val="0"/>
      <c:spPr>
        <a:solidFill>
          <a:schemeClr val="bg1"/>
        </a:solidFill>
        <a:ln>
          <a:solidFill>
            <a:schemeClr val="accent1"/>
          </a:solidFill>
        </a:ln>
      </c:spPr>
      <c:txPr>
        <a:bodyPr/>
        <a:lstStyle/>
        <a:p>
          <a:pPr>
            <a:defRPr sz="800"/>
          </a:pPr>
          <a:endParaRPr lang="ja-JP"/>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1272805367846E-2"/>
          <c:y val="0.10272067903017496"/>
          <c:w val="0.82501871706802721"/>
          <c:h val="0.68427995710548128"/>
        </c:manualLayout>
      </c:layout>
      <c:barChart>
        <c:barDir val="col"/>
        <c:grouping val="clustered"/>
        <c:varyColors val="0"/>
        <c:ser>
          <c:idx val="0"/>
          <c:order val="0"/>
          <c:tx>
            <c:strRef>
              <c:f>'[＜P.41＞2(2)都道府県別外国人労働者数と「専門・技術分野の在留資格」人数・割合.xlsx]グラフ'!$B$1</c:f>
              <c:strCache>
                <c:ptCount val="1"/>
                <c:pt idx="0">
                  <c:v>外国人労働者数</c:v>
                </c:pt>
              </c:strCache>
            </c:strRef>
          </c:tx>
          <c:spPr>
            <a:pattFill prst="dkDnDiag">
              <a:fgClr>
                <a:schemeClr val="accent1"/>
              </a:fgClr>
              <a:bgClr>
                <a:schemeClr val="bg1"/>
              </a:bgClr>
            </a:pattFill>
            <a:ln>
              <a:solidFill>
                <a:schemeClr val="accent1"/>
              </a:solidFill>
            </a:ln>
          </c:spPr>
          <c:invertIfNegative val="0"/>
          <c:cat>
            <c:strRef>
              <c:f>'[＜P.41＞2(2)都道府県別外国人労働者数と「専門・技術分野の在留資格」人数・割合.xlsx]グラフ'!$A$3:$A$9</c:f>
              <c:strCache>
                <c:ptCount val="7"/>
                <c:pt idx="0">
                  <c:v>東京</c:v>
                </c:pt>
                <c:pt idx="1">
                  <c:v>神奈川</c:v>
                </c:pt>
                <c:pt idx="2">
                  <c:v>静岡</c:v>
                </c:pt>
                <c:pt idx="3">
                  <c:v>愛知</c:v>
                </c:pt>
                <c:pt idx="4">
                  <c:v>京都</c:v>
                </c:pt>
                <c:pt idx="5">
                  <c:v>大阪</c:v>
                </c:pt>
                <c:pt idx="6">
                  <c:v>沖縄</c:v>
                </c:pt>
              </c:strCache>
            </c:strRef>
          </c:cat>
          <c:val>
            <c:numRef>
              <c:f>'[＜P.41＞2(2)都道府県別外国人労働者数と「専門・技術分野の在留資格」人数・割合.xlsx]グラフ'!$B$3:$B$9</c:f>
              <c:numCache>
                <c:formatCode>#,##0_);[Red]\(#,##0\)</c:formatCode>
                <c:ptCount val="7"/>
                <c:pt idx="0">
                  <c:v>333.14100000000002</c:v>
                </c:pt>
                <c:pt idx="1">
                  <c:v>60.148000000000003</c:v>
                </c:pt>
                <c:pt idx="2">
                  <c:v>46.573999999999998</c:v>
                </c:pt>
                <c:pt idx="3">
                  <c:v>110.765</c:v>
                </c:pt>
                <c:pt idx="4">
                  <c:v>12.198</c:v>
                </c:pt>
                <c:pt idx="5">
                  <c:v>59.008000000000003</c:v>
                </c:pt>
                <c:pt idx="6">
                  <c:v>5.9710000000000001</c:v>
                </c:pt>
              </c:numCache>
            </c:numRef>
          </c:val>
        </c:ser>
        <c:ser>
          <c:idx val="1"/>
          <c:order val="1"/>
          <c:tx>
            <c:strRef>
              <c:f>'[＜P.41＞2(2)都道府県別外国人労働者数と「専門・技術分野の在留資格」人数・割合.xlsx]グラフ'!$C$1</c:f>
              <c:strCache>
                <c:ptCount val="1"/>
                <c:pt idx="0">
                  <c:v>「専門・技術」資格人数</c:v>
                </c:pt>
              </c:strCache>
            </c:strRef>
          </c:tx>
          <c:invertIfNegative val="0"/>
          <c:cat>
            <c:strRef>
              <c:f>'[＜P.41＞2(2)都道府県別外国人労働者数と「専門・技術分野の在留資格」人数・割合.xlsx]グラフ'!$A$3:$A$9</c:f>
              <c:strCache>
                <c:ptCount val="7"/>
                <c:pt idx="0">
                  <c:v>東京</c:v>
                </c:pt>
                <c:pt idx="1">
                  <c:v>神奈川</c:v>
                </c:pt>
                <c:pt idx="2">
                  <c:v>静岡</c:v>
                </c:pt>
                <c:pt idx="3">
                  <c:v>愛知</c:v>
                </c:pt>
                <c:pt idx="4">
                  <c:v>京都</c:v>
                </c:pt>
                <c:pt idx="5">
                  <c:v>大阪</c:v>
                </c:pt>
                <c:pt idx="6">
                  <c:v>沖縄</c:v>
                </c:pt>
              </c:strCache>
            </c:strRef>
          </c:cat>
          <c:val>
            <c:numRef>
              <c:f>'[＜P.41＞2(2)都道府県別外国人労働者数と「専門・技術分野の在留資格」人数・割合.xlsx]グラフ'!$C$3:$C$9</c:f>
              <c:numCache>
                <c:formatCode>#,##0_);[Red]\(#,##0\)</c:formatCode>
                <c:ptCount val="7"/>
                <c:pt idx="0">
                  <c:v>104.708</c:v>
                </c:pt>
                <c:pt idx="1">
                  <c:v>12.064</c:v>
                </c:pt>
                <c:pt idx="2">
                  <c:v>3.782</c:v>
                </c:pt>
                <c:pt idx="3">
                  <c:v>12.852</c:v>
                </c:pt>
                <c:pt idx="4">
                  <c:v>3.1440000000000001</c:v>
                </c:pt>
                <c:pt idx="5">
                  <c:v>12.356</c:v>
                </c:pt>
                <c:pt idx="6">
                  <c:v>1.474</c:v>
                </c:pt>
              </c:numCache>
            </c:numRef>
          </c:val>
        </c:ser>
        <c:dLbls>
          <c:showLegendKey val="0"/>
          <c:showVal val="0"/>
          <c:showCatName val="0"/>
          <c:showSerName val="0"/>
          <c:showPercent val="0"/>
          <c:showBubbleSize val="0"/>
        </c:dLbls>
        <c:gapWidth val="75"/>
        <c:overlap val="-25"/>
        <c:axId val="167516800"/>
        <c:axId val="167522688"/>
      </c:barChart>
      <c:lineChart>
        <c:grouping val="standard"/>
        <c:varyColors val="0"/>
        <c:ser>
          <c:idx val="2"/>
          <c:order val="2"/>
          <c:tx>
            <c:strRef>
              <c:f>'[＜P.41＞2(2)都道府県別外国人労働者数と「専門・技術分野の在留資格」人数・割合.xlsx]グラフ'!$D$1</c:f>
              <c:strCache>
                <c:ptCount val="1"/>
                <c:pt idx="0">
                  <c:v>全労働者に占める「専門・技術」の割合</c:v>
                </c:pt>
              </c:strCache>
            </c:strRef>
          </c:tx>
          <c:spPr>
            <a:ln w="19050"/>
          </c:spPr>
          <c:marker>
            <c:symbol val="triangle"/>
            <c:size val="7"/>
          </c:marker>
          <c:cat>
            <c:strRef>
              <c:f>'[＜P.41＞2(2)都道府県別外国人労働者数と「専門・技術分野の在留資格」人数・割合.xlsx]グラフ'!$A$3:$A$9</c:f>
              <c:strCache>
                <c:ptCount val="7"/>
                <c:pt idx="0">
                  <c:v>東京</c:v>
                </c:pt>
                <c:pt idx="1">
                  <c:v>神奈川</c:v>
                </c:pt>
                <c:pt idx="2">
                  <c:v>静岡</c:v>
                </c:pt>
                <c:pt idx="3">
                  <c:v>愛知</c:v>
                </c:pt>
                <c:pt idx="4">
                  <c:v>京都</c:v>
                </c:pt>
                <c:pt idx="5">
                  <c:v>大阪</c:v>
                </c:pt>
                <c:pt idx="6">
                  <c:v>沖縄</c:v>
                </c:pt>
              </c:strCache>
            </c:strRef>
          </c:cat>
          <c:val>
            <c:numRef>
              <c:f>'[＜P.41＞2(2)都道府県別外国人労働者数と「専門・技術分野の在留資格」人数・割合.xlsx]グラフ'!$D$3:$D$9</c:f>
              <c:numCache>
                <c:formatCode>0.0%</c:formatCode>
                <c:ptCount val="7"/>
                <c:pt idx="0">
                  <c:v>0.31430535418936723</c:v>
                </c:pt>
                <c:pt idx="1">
                  <c:v>0.20057192259094234</c:v>
                </c:pt>
                <c:pt idx="2">
                  <c:v>8.1204105294799683E-2</c:v>
                </c:pt>
                <c:pt idx="3">
                  <c:v>0.11602943167968222</c:v>
                </c:pt>
                <c:pt idx="4">
                  <c:v>0.25774717166748645</c:v>
                </c:pt>
                <c:pt idx="5">
                  <c:v>0.20939533622559653</c:v>
                </c:pt>
                <c:pt idx="6">
                  <c:v>0.24685982247529725</c:v>
                </c:pt>
              </c:numCache>
            </c:numRef>
          </c:val>
          <c:smooth val="0"/>
        </c:ser>
        <c:dLbls>
          <c:showLegendKey val="0"/>
          <c:showVal val="0"/>
          <c:showCatName val="0"/>
          <c:showSerName val="0"/>
          <c:showPercent val="0"/>
          <c:showBubbleSize val="0"/>
        </c:dLbls>
        <c:marker val="1"/>
        <c:smooth val="0"/>
        <c:axId val="167525760"/>
        <c:axId val="167524224"/>
      </c:lineChart>
      <c:catAx>
        <c:axId val="167516800"/>
        <c:scaling>
          <c:orientation val="minMax"/>
        </c:scaling>
        <c:delete val="0"/>
        <c:axPos val="b"/>
        <c:majorTickMark val="none"/>
        <c:minorTickMark val="none"/>
        <c:tickLblPos val="nextTo"/>
        <c:crossAx val="167522688"/>
        <c:crosses val="autoZero"/>
        <c:auto val="1"/>
        <c:lblAlgn val="ctr"/>
        <c:lblOffset val="100"/>
        <c:noMultiLvlLbl val="0"/>
      </c:catAx>
      <c:valAx>
        <c:axId val="167522688"/>
        <c:scaling>
          <c:orientation val="minMax"/>
        </c:scaling>
        <c:delete val="0"/>
        <c:axPos val="l"/>
        <c:majorGridlines/>
        <c:numFmt formatCode="#,##0_);[Red]\(#,##0\)" sourceLinked="1"/>
        <c:majorTickMark val="none"/>
        <c:minorTickMark val="none"/>
        <c:tickLblPos val="nextTo"/>
        <c:spPr>
          <a:ln w="9525">
            <a:noFill/>
          </a:ln>
        </c:spPr>
        <c:crossAx val="167516800"/>
        <c:crosses val="autoZero"/>
        <c:crossBetween val="between"/>
      </c:valAx>
      <c:valAx>
        <c:axId val="167524224"/>
        <c:scaling>
          <c:orientation val="minMax"/>
        </c:scaling>
        <c:delete val="0"/>
        <c:axPos val="r"/>
        <c:numFmt formatCode="0.0%" sourceLinked="1"/>
        <c:majorTickMark val="out"/>
        <c:minorTickMark val="none"/>
        <c:tickLblPos val="nextTo"/>
        <c:crossAx val="167525760"/>
        <c:crosses val="max"/>
        <c:crossBetween val="between"/>
      </c:valAx>
      <c:catAx>
        <c:axId val="167525760"/>
        <c:scaling>
          <c:orientation val="minMax"/>
        </c:scaling>
        <c:delete val="1"/>
        <c:axPos val="b"/>
        <c:majorTickMark val="out"/>
        <c:minorTickMark val="none"/>
        <c:tickLblPos val="nextTo"/>
        <c:crossAx val="167524224"/>
        <c:crosses val="autoZero"/>
        <c:auto val="1"/>
        <c:lblAlgn val="ctr"/>
        <c:lblOffset val="100"/>
        <c:noMultiLvlLbl val="0"/>
      </c:catAx>
    </c:plotArea>
    <c:legend>
      <c:legendPos val="b"/>
      <c:layout/>
      <c:overlay val="0"/>
      <c:spPr>
        <a:solidFill>
          <a:sysClr val="window" lastClr="FFFFFF"/>
        </a:solidFill>
        <a:ln>
          <a:solidFill>
            <a:sysClr val="windowText" lastClr="000000"/>
          </a:solidFill>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0.12084499854184894"/>
          <c:w val="0.7780546806649169"/>
          <c:h val="0.67360746573344998"/>
        </c:manualLayout>
      </c:layout>
      <c:barChart>
        <c:barDir val="col"/>
        <c:grouping val="clustered"/>
        <c:varyColors val="0"/>
        <c:ser>
          <c:idx val="0"/>
          <c:order val="0"/>
          <c:tx>
            <c:strRef>
              <c:f>'[＜P.43＞全国学力・学習状況調査_大阪・全国.xlsx]グラフ'!$A$6</c:f>
              <c:strCache>
                <c:ptCount val="1"/>
                <c:pt idx="0">
                  <c:v>大阪</c:v>
                </c:pt>
              </c:strCache>
            </c:strRef>
          </c:tx>
          <c:spPr>
            <a:solidFill>
              <a:srgbClr val="002060"/>
            </a:solidFill>
          </c:spPr>
          <c:invertIfNegative val="0"/>
          <c:cat>
            <c:numRef>
              <c:f>'[＜P.43＞全国学力・学習状況調査_大阪・全国.xlsx]グラフ'!$B$5:$G$5</c:f>
              <c:numCache>
                <c:formatCode>General</c:formatCode>
                <c:ptCount val="6"/>
                <c:pt idx="0">
                  <c:v>2010</c:v>
                </c:pt>
                <c:pt idx="1">
                  <c:v>2012</c:v>
                </c:pt>
                <c:pt idx="2">
                  <c:v>2013</c:v>
                </c:pt>
                <c:pt idx="3">
                  <c:v>2014</c:v>
                </c:pt>
                <c:pt idx="4">
                  <c:v>2015</c:v>
                </c:pt>
                <c:pt idx="5">
                  <c:v>2016</c:v>
                </c:pt>
              </c:numCache>
            </c:numRef>
          </c:cat>
          <c:val>
            <c:numRef>
              <c:f>'[＜P.43＞全国学力・学習状況調査_大阪・全国.xlsx]グラフ'!$B$6:$G$6</c:f>
              <c:numCache>
                <c:formatCode>General</c:formatCode>
                <c:ptCount val="6"/>
                <c:pt idx="0">
                  <c:v>70.099999999999994</c:v>
                </c:pt>
                <c:pt idx="1">
                  <c:v>66.7</c:v>
                </c:pt>
                <c:pt idx="2">
                  <c:v>60.9</c:v>
                </c:pt>
                <c:pt idx="3">
                  <c:v>64.2</c:v>
                </c:pt>
                <c:pt idx="4">
                  <c:v>62.3</c:v>
                </c:pt>
                <c:pt idx="5">
                  <c:v>62.4</c:v>
                </c:pt>
              </c:numCache>
            </c:numRef>
          </c:val>
        </c:ser>
        <c:ser>
          <c:idx val="1"/>
          <c:order val="1"/>
          <c:tx>
            <c:strRef>
              <c:f>'[＜P.43＞全国学力・学習状況調査_大阪・全国.xlsx]グラフ'!$A$7</c:f>
              <c:strCache>
                <c:ptCount val="1"/>
                <c:pt idx="0">
                  <c:v>全国</c:v>
                </c:pt>
              </c:strCache>
            </c:strRef>
          </c:tx>
          <c:spPr>
            <a:pattFill prst="ltDnDiag">
              <a:fgClr>
                <a:srgbClr val="00B050"/>
              </a:fgClr>
              <a:bgClr>
                <a:schemeClr val="bg1"/>
              </a:bgClr>
            </a:pattFill>
            <a:ln>
              <a:solidFill>
                <a:srgbClr val="00B050"/>
              </a:solidFill>
            </a:ln>
          </c:spPr>
          <c:invertIfNegative val="0"/>
          <c:cat>
            <c:numRef>
              <c:f>'[＜P.43＞全国学力・学習状況調査_大阪・全国.xlsx]グラフ'!$B$5:$G$5</c:f>
              <c:numCache>
                <c:formatCode>General</c:formatCode>
                <c:ptCount val="6"/>
                <c:pt idx="0">
                  <c:v>2010</c:v>
                </c:pt>
                <c:pt idx="1">
                  <c:v>2012</c:v>
                </c:pt>
                <c:pt idx="2">
                  <c:v>2013</c:v>
                </c:pt>
                <c:pt idx="3">
                  <c:v>2014</c:v>
                </c:pt>
                <c:pt idx="4">
                  <c:v>2015</c:v>
                </c:pt>
                <c:pt idx="5">
                  <c:v>2016</c:v>
                </c:pt>
              </c:numCache>
            </c:numRef>
          </c:cat>
          <c:val>
            <c:numRef>
              <c:f>'[＜P.43＞全国学力・学習状況調査_大阪・全国.xlsx]グラフ'!$B$7:$G$7</c:f>
              <c:numCache>
                <c:formatCode>General</c:formatCode>
                <c:ptCount val="6"/>
                <c:pt idx="0">
                  <c:v>71.2</c:v>
                </c:pt>
                <c:pt idx="1">
                  <c:v>67.400000000000006</c:v>
                </c:pt>
                <c:pt idx="2">
                  <c:v>61.9</c:v>
                </c:pt>
                <c:pt idx="3">
                  <c:v>66.2</c:v>
                </c:pt>
                <c:pt idx="4">
                  <c:v>63.9</c:v>
                </c:pt>
                <c:pt idx="5">
                  <c:v>63.9</c:v>
                </c:pt>
              </c:numCache>
            </c:numRef>
          </c:val>
        </c:ser>
        <c:dLbls>
          <c:showLegendKey val="0"/>
          <c:showVal val="0"/>
          <c:showCatName val="0"/>
          <c:showSerName val="0"/>
          <c:showPercent val="0"/>
          <c:showBubbleSize val="0"/>
        </c:dLbls>
        <c:gapWidth val="150"/>
        <c:axId val="163049856"/>
        <c:axId val="163051392"/>
      </c:barChart>
      <c:catAx>
        <c:axId val="163049856"/>
        <c:scaling>
          <c:orientation val="minMax"/>
        </c:scaling>
        <c:delete val="0"/>
        <c:axPos val="b"/>
        <c:numFmt formatCode="General" sourceLinked="1"/>
        <c:majorTickMark val="out"/>
        <c:minorTickMark val="none"/>
        <c:tickLblPos val="nextTo"/>
        <c:crossAx val="163051392"/>
        <c:crosses val="autoZero"/>
        <c:auto val="1"/>
        <c:lblAlgn val="ctr"/>
        <c:lblOffset val="100"/>
        <c:noMultiLvlLbl val="0"/>
      </c:catAx>
      <c:valAx>
        <c:axId val="163051392"/>
        <c:scaling>
          <c:orientation val="minMax"/>
          <c:max val="75"/>
          <c:min val="55"/>
        </c:scaling>
        <c:delete val="0"/>
        <c:axPos val="l"/>
        <c:majorGridlines/>
        <c:numFmt formatCode="General" sourceLinked="1"/>
        <c:majorTickMark val="out"/>
        <c:minorTickMark val="none"/>
        <c:tickLblPos val="nextTo"/>
        <c:crossAx val="163049856"/>
        <c:crosses val="autoZero"/>
        <c:crossBetween val="between"/>
        <c:majorUnit val="5"/>
      </c:valAx>
    </c:plotArea>
    <c:legend>
      <c:legendPos val="r"/>
      <c:layout/>
      <c:overlay val="0"/>
    </c:legend>
    <c:plotVisOnly val="1"/>
    <c:dispBlanksAs val="gap"/>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621204883636127E-2"/>
          <c:y val="0.13010425780110821"/>
          <c:w val="0.79151907381440334"/>
          <c:h val="0.66802857976086327"/>
        </c:manualLayout>
      </c:layout>
      <c:barChart>
        <c:barDir val="col"/>
        <c:grouping val="clustered"/>
        <c:varyColors val="0"/>
        <c:ser>
          <c:idx val="1"/>
          <c:order val="0"/>
          <c:tx>
            <c:strRef>
              <c:f>'[＜P.43＞全国学力・学習状況調査_大阪・全国.xlsx]グラフ'!$N$6</c:f>
              <c:strCache>
                <c:ptCount val="1"/>
                <c:pt idx="0">
                  <c:v>大阪</c:v>
                </c:pt>
              </c:strCache>
            </c:strRef>
          </c:tx>
          <c:spPr>
            <a:solidFill>
              <a:srgbClr val="C00000"/>
            </a:solidFill>
            <a:ln>
              <a:noFill/>
            </a:ln>
          </c:spPr>
          <c:invertIfNegative val="0"/>
          <c:cat>
            <c:numRef>
              <c:f>'[＜P.43＞全国学力・学習状況調査_大阪・全国.xlsx]グラフ'!$O$5:$T$5</c:f>
              <c:numCache>
                <c:formatCode>General</c:formatCode>
                <c:ptCount val="6"/>
                <c:pt idx="0">
                  <c:v>2010</c:v>
                </c:pt>
                <c:pt idx="1">
                  <c:v>2012</c:v>
                </c:pt>
                <c:pt idx="2">
                  <c:v>2013</c:v>
                </c:pt>
                <c:pt idx="3">
                  <c:v>2014</c:v>
                </c:pt>
                <c:pt idx="4">
                  <c:v>2015</c:v>
                </c:pt>
                <c:pt idx="5">
                  <c:v>2016</c:v>
                </c:pt>
              </c:numCache>
            </c:numRef>
          </c:cat>
          <c:val>
            <c:numRef>
              <c:f>'[＜P.43＞全国学力・学習状況調査_大阪・全国.xlsx]グラフ'!$O$6:$T$6</c:f>
              <c:numCache>
                <c:formatCode>General</c:formatCode>
                <c:ptCount val="6"/>
                <c:pt idx="0">
                  <c:v>58.5</c:v>
                </c:pt>
                <c:pt idx="1">
                  <c:v>59.6</c:v>
                </c:pt>
                <c:pt idx="2">
                  <c:v>59.2</c:v>
                </c:pt>
                <c:pt idx="3">
                  <c:v>61.5</c:v>
                </c:pt>
                <c:pt idx="4">
                  <c:v>61.2</c:v>
                </c:pt>
                <c:pt idx="5">
                  <c:v>60.4</c:v>
                </c:pt>
              </c:numCache>
            </c:numRef>
          </c:val>
        </c:ser>
        <c:ser>
          <c:idx val="2"/>
          <c:order val="1"/>
          <c:tx>
            <c:strRef>
              <c:f>'[＜P.43＞全国学力・学習状況調査_大阪・全国.xlsx]グラフ'!$N$7</c:f>
              <c:strCache>
                <c:ptCount val="1"/>
                <c:pt idx="0">
                  <c:v>全国</c:v>
                </c:pt>
              </c:strCache>
            </c:strRef>
          </c:tx>
          <c:spPr>
            <a:pattFill prst="ltDnDiag">
              <a:fgClr>
                <a:srgbClr val="00B050"/>
              </a:fgClr>
              <a:bgClr>
                <a:schemeClr val="bg1"/>
              </a:bgClr>
            </a:pattFill>
            <a:ln>
              <a:solidFill>
                <a:srgbClr val="00B050"/>
              </a:solidFill>
            </a:ln>
          </c:spPr>
          <c:invertIfNegative val="0"/>
          <c:cat>
            <c:numRef>
              <c:f>'[＜P.43＞全国学力・学習状況調査_大阪・全国.xlsx]グラフ'!$O$5:$T$5</c:f>
              <c:numCache>
                <c:formatCode>General</c:formatCode>
                <c:ptCount val="6"/>
                <c:pt idx="0">
                  <c:v>2010</c:v>
                </c:pt>
                <c:pt idx="1">
                  <c:v>2012</c:v>
                </c:pt>
                <c:pt idx="2">
                  <c:v>2013</c:v>
                </c:pt>
                <c:pt idx="3">
                  <c:v>2014</c:v>
                </c:pt>
                <c:pt idx="4">
                  <c:v>2015</c:v>
                </c:pt>
                <c:pt idx="5">
                  <c:v>2016</c:v>
                </c:pt>
              </c:numCache>
            </c:numRef>
          </c:cat>
          <c:val>
            <c:numRef>
              <c:f>'[＜P.43＞全国学力・学習状況調査_大阪・全国.xlsx]グラフ'!$O$7:$T$7</c:f>
              <c:numCache>
                <c:formatCode>General</c:formatCode>
                <c:ptCount val="6"/>
                <c:pt idx="0">
                  <c:v>62.1</c:v>
                </c:pt>
                <c:pt idx="1">
                  <c:v>62.5</c:v>
                </c:pt>
                <c:pt idx="2">
                  <c:v>62.2</c:v>
                </c:pt>
                <c:pt idx="3">
                  <c:v>64.400000000000006</c:v>
                </c:pt>
                <c:pt idx="4">
                  <c:v>61.9</c:v>
                </c:pt>
                <c:pt idx="5">
                  <c:v>62.1</c:v>
                </c:pt>
              </c:numCache>
            </c:numRef>
          </c:val>
        </c:ser>
        <c:dLbls>
          <c:showLegendKey val="0"/>
          <c:showVal val="0"/>
          <c:showCatName val="0"/>
          <c:showSerName val="0"/>
          <c:showPercent val="0"/>
          <c:showBubbleSize val="0"/>
        </c:dLbls>
        <c:gapWidth val="150"/>
        <c:axId val="162958336"/>
        <c:axId val="162968320"/>
      </c:barChart>
      <c:catAx>
        <c:axId val="162958336"/>
        <c:scaling>
          <c:orientation val="minMax"/>
        </c:scaling>
        <c:delete val="0"/>
        <c:axPos val="b"/>
        <c:numFmt formatCode="General" sourceLinked="1"/>
        <c:majorTickMark val="out"/>
        <c:minorTickMark val="none"/>
        <c:tickLblPos val="nextTo"/>
        <c:crossAx val="162968320"/>
        <c:crosses val="autoZero"/>
        <c:auto val="1"/>
        <c:lblAlgn val="ctr"/>
        <c:lblOffset val="100"/>
        <c:noMultiLvlLbl val="0"/>
      </c:catAx>
      <c:valAx>
        <c:axId val="162968320"/>
        <c:scaling>
          <c:orientation val="minMax"/>
          <c:max val="75"/>
          <c:min val="55"/>
        </c:scaling>
        <c:delete val="0"/>
        <c:axPos val="l"/>
        <c:majorGridlines/>
        <c:numFmt formatCode="General" sourceLinked="1"/>
        <c:majorTickMark val="out"/>
        <c:minorTickMark val="none"/>
        <c:tickLblPos val="nextTo"/>
        <c:crossAx val="162958336"/>
        <c:crosses val="autoZero"/>
        <c:crossBetween val="between"/>
        <c:majorUnit val="5"/>
      </c:valAx>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216951847229064E-2"/>
          <c:y val="0.10228753635827581"/>
          <c:w val="0.83674357009854528"/>
          <c:h val="0.7192222343347654"/>
        </c:manualLayout>
      </c:layout>
      <c:lineChart>
        <c:grouping val="standard"/>
        <c:varyColors val="0"/>
        <c:ser>
          <c:idx val="0"/>
          <c:order val="0"/>
          <c:tx>
            <c:strRef>
              <c:f>'[＜P.20＞有効求人倍率・新規求人倍率.xlsx]雇用（求人倍率）'!$A$4</c:f>
              <c:strCache>
                <c:ptCount val="1"/>
                <c:pt idx="0">
                  <c:v>新規求人倍率（大阪府）</c:v>
                </c:pt>
              </c:strCache>
            </c:strRef>
          </c:tx>
          <c:marker>
            <c:symbol val="none"/>
          </c:marker>
          <c:cat>
            <c:multiLvlStrRef>
              <c:f>'[＜P.20＞有効求人倍率・新規求人倍率.xlsx]雇用（求人倍率）'!$Z$2:$BL$3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H26(2014)</c:v>
                  </c:pt>
                  <c:pt idx="12">
                    <c:v>H27(2015)</c:v>
                  </c:pt>
                  <c:pt idx="24">
                    <c:v>H28(2016)</c:v>
                  </c:pt>
                  <c:pt idx="36">
                    <c:v>H29(2017)</c:v>
                  </c:pt>
                </c:lvl>
              </c:multiLvlStrCache>
            </c:multiLvlStrRef>
          </c:cat>
          <c:val>
            <c:numRef>
              <c:f>'[＜P.20＞有効求人倍率・新規求人倍率.xlsx]雇用（求人倍率）'!$Z$4:$BL$4</c:f>
              <c:numCache>
                <c:formatCode>0.00_ </c:formatCode>
                <c:ptCount val="39"/>
                <c:pt idx="0">
                  <c:v>1.73</c:v>
                </c:pt>
                <c:pt idx="1">
                  <c:v>1.77</c:v>
                </c:pt>
                <c:pt idx="2">
                  <c:v>1.83</c:v>
                </c:pt>
                <c:pt idx="3">
                  <c:v>1.65</c:v>
                </c:pt>
                <c:pt idx="4">
                  <c:v>1.7</c:v>
                </c:pt>
                <c:pt idx="5">
                  <c:v>1.81</c:v>
                </c:pt>
                <c:pt idx="6">
                  <c:v>1.75</c:v>
                </c:pt>
                <c:pt idx="7">
                  <c:v>1.74</c:v>
                </c:pt>
                <c:pt idx="8">
                  <c:v>1.72</c:v>
                </c:pt>
                <c:pt idx="9">
                  <c:v>1.75</c:v>
                </c:pt>
                <c:pt idx="10">
                  <c:v>1.76</c:v>
                </c:pt>
                <c:pt idx="11">
                  <c:v>1.81</c:v>
                </c:pt>
                <c:pt idx="12">
                  <c:v>1.85</c:v>
                </c:pt>
                <c:pt idx="13" formatCode="0.00_);[Red]\(0.00\)">
                  <c:v>1.77</c:v>
                </c:pt>
                <c:pt idx="14" formatCode="0.00_);[Red]\(0.00\)">
                  <c:v>1.84</c:v>
                </c:pt>
                <c:pt idx="15" formatCode="0.00_);[Red]\(0.00\)">
                  <c:v>1.84</c:v>
                </c:pt>
                <c:pt idx="16" formatCode="0.00_);[Red]\(0.00\)">
                  <c:v>1.86</c:v>
                </c:pt>
                <c:pt idx="17" formatCode="#,##0.00_ ;[Red]\-#,##0.00\ ">
                  <c:v>1.86</c:v>
                </c:pt>
                <c:pt idx="18" formatCode="#,##0.00_ ;[Red]\-#,##0.00\ ">
                  <c:v>1.87</c:v>
                </c:pt>
                <c:pt idx="19" formatCode="#,##0.00_ ;[Red]\-#,##0.00\ ">
                  <c:v>1.9</c:v>
                </c:pt>
                <c:pt idx="20" formatCode="#,##0.00_ ;[Red]\-#,##0.00\ ">
                  <c:v>1.89</c:v>
                </c:pt>
                <c:pt idx="21" formatCode="#,##0.00_ ;[Red]\-#,##0.00\ ">
                  <c:v>1.92</c:v>
                </c:pt>
                <c:pt idx="22" formatCode="#,##0.00_ ;[Red]\-#,##0.00\ ">
                  <c:v>2.0099999999999998</c:v>
                </c:pt>
                <c:pt idx="23" formatCode="#,##0.00_ ;[Red]\-#,##0.00\ ">
                  <c:v>2.02</c:v>
                </c:pt>
                <c:pt idx="24" formatCode="#,##0.00_ ;[Red]\-#,##0.00\ ">
                  <c:v>2.0699999999999998</c:v>
                </c:pt>
                <c:pt idx="25" formatCode="#,##0.00_ ;[Red]\-#,##0.00\ ">
                  <c:v>2.09</c:v>
                </c:pt>
                <c:pt idx="26" formatCode="#,##0.00_ ;[Red]\-#,##0.00\ ">
                  <c:v>2.02</c:v>
                </c:pt>
                <c:pt idx="27" formatCode="#,##0.00_ ;[Red]\-#,##0.00\ ">
                  <c:v>2.17</c:v>
                </c:pt>
                <c:pt idx="28" formatCode="#,##0.00_ ;[Red]\-#,##0.00\ ">
                  <c:v>2.17</c:v>
                </c:pt>
                <c:pt idx="29" formatCode="#,##0.00_ ;[Red]\-#,##0.00\ ">
                  <c:v>2.17</c:v>
                </c:pt>
                <c:pt idx="30" formatCode="#,##0.00_ ;[Red]\-#,##0.00\ ">
                  <c:v>2.11</c:v>
                </c:pt>
                <c:pt idx="31" formatCode="#,##0.00_ ;[Red]\-#,##0.00\ ">
                  <c:v>2.19</c:v>
                </c:pt>
                <c:pt idx="32" formatCode="#,##0.00_ ;[Red]\-#,##0.00\ ">
                  <c:v>2.2200000000000002</c:v>
                </c:pt>
                <c:pt idx="33" formatCode="#,##0.00_ ;[Red]\-#,##0.00\ ">
                  <c:v>2.16</c:v>
                </c:pt>
                <c:pt idx="34" formatCode="#,##0.00_ ;[Red]\-#,##0.00\ ">
                  <c:v>2.33</c:v>
                </c:pt>
                <c:pt idx="35" formatCode="#,##0.00_ ;[Red]\-#,##0.00\ ">
                  <c:v>2.38</c:v>
                </c:pt>
                <c:pt idx="36" formatCode="#,##0.00_ ;[Red]\-#,##0.00\ ">
                  <c:v>2.19</c:v>
                </c:pt>
                <c:pt idx="37" formatCode="#,##0.00_ ;[Red]\-#,##0.00\ ">
                  <c:v>2.2799999999999998</c:v>
                </c:pt>
                <c:pt idx="38" formatCode="#,##0.00_ ;[Red]\-#,##0.00\ ">
                  <c:v>2.25</c:v>
                </c:pt>
              </c:numCache>
            </c:numRef>
          </c:val>
          <c:smooth val="0"/>
        </c:ser>
        <c:ser>
          <c:idx val="1"/>
          <c:order val="1"/>
          <c:tx>
            <c:strRef>
              <c:f>'[＜P.20＞有効求人倍率・新規求人倍率.xlsx]雇用（求人倍率）'!$A$5</c:f>
              <c:strCache>
                <c:ptCount val="1"/>
                <c:pt idx="0">
                  <c:v>新規求人倍率（全国）</c:v>
                </c:pt>
              </c:strCache>
            </c:strRef>
          </c:tx>
          <c:spPr>
            <a:ln>
              <a:prstDash val="dash"/>
            </a:ln>
          </c:spPr>
          <c:marker>
            <c:symbol val="none"/>
          </c:marker>
          <c:cat>
            <c:multiLvlStrRef>
              <c:f>'[＜P.20＞有効求人倍率・新規求人倍率.xlsx]雇用（求人倍率）'!$Z$2:$BL$3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H26(2014)</c:v>
                  </c:pt>
                  <c:pt idx="12">
                    <c:v>H27(2015)</c:v>
                  </c:pt>
                  <c:pt idx="24">
                    <c:v>H28(2016)</c:v>
                  </c:pt>
                  <c:pt idx="36">
                    <c:v>H29(2017)</c:v>
                  </c:pt>
                </c:lvl>
              </c:multiLvlStrCache>
            </c:multiLvlStrRef>
          </c:cat>
          <c:val>
            <c:numRef>
              <c:f>'[＜P.20＞有効求人倍率・新規求人倍率.xlsx]雇用（求人倍率）'!$Z$5:$BL$5</c:f>
              <c:numCache>
                <c:formatCode>0.00_ </c:formatCode>
                <c:ptCount val="39"/>
                <c:pt idx="0">
                  <c:v>1.61</c:v>
                </c:pt>
                <c:pt idx="1">
                  <c:v>1.7</c:v>
                </c:pt>
                <c:pt idx="2">
                  <c:v>1.66</c:v>
                </c:pt>
                <c:pt idx="3">
                  <c:v>1.63</c:v>
                </c:pt>
                <c:pt idx="4">
                  <c:v>1.63</c:v>
                </c:pt>
                <c:pt idx="5">
                  <c:v>1.65</c:v>
                </c:pt>
                <c:pt idx="6">
                  <c:v>1.67</c:v>
                </c:pt>
                <c:pt idx="7">
                  <c:v>1.65</c:v>
                </c:pt>
                <c:pt idx="8">
                  <c:v>1.66</c:v>
                </c:pt>
                <c:pt idx="9">
                  <c:v>1.69</c:v>
                </c:pt>
                <c:pt idx="10">
                  <c:v>1.7</c:v>
                </c:pt>
                <c:pt idx="11">
                  <c:v>1.77</c:v>
                </c:pt>
                <c:pt idx="12">
                  <c:v>1.73</c:v>
                </c:pt>
                <c:pt idx="13" formatCode="0.00_);[Red]\(0.00\)">
                  <c:v>1.72</c:v>
                </c:pt>
                <c:pt idx="14" formatCode="0.00_);[Red]\(0.00\)">
                  <c:v>1.73</c:v>
                </c:pt>
                <c:pt idx="15" formatCode="0.00_);[Red]\(0.00\)">
                  <c:v>1.75</c:v>
                </c:pt>
                <c:pt idx="16" formatCode="0.00_);[Red]\(0.00\)">
                  <c:v>1.77</c:v>
                </c:pt>
                <c:pt idx="17" formatCode="#,##0.00_ ;[Red]\-#,##0.00\ ">
                  <c:v>1.8</c:v>
                </c:pt>
                <c:pt idx="18" formatCode="#,##0.00_ ;[Red]\-#,##0.00\ ">
                  <c:v>1.84</c:v>
                </c:pt>
                <c:pt idx="19" formatCode="#,##0.00_ ;[Red]\-#,##0.00\ ">
                  <c:v>1.86</c:v>
                </c:pt>
                <c:pt idx="20" formatCode="#,##0.00_ ;[Red]\-#,##0.00\ ">
                  <c:v>1.84</c:v>
                </c:pt>
                <c:pt idx="21" formatCode="#,##0.00_ ;[Red]\-#,##0.00\ ">
                  <c:v>1.85</c:v>
                </c:pt>
                <c:pt idx="22" formatCode="#,##0.00_ ;[Red]\-#,##0.00\ ">
                  <c:v>1.91</c:v>
                </c:pt>
                <c:pt idx="23" formatCode="#,##0.00_ ;[Red]\-#,##0.00\ ">
                  <c:v>1.91</c:v>
                </c:pt>
                <c:pt idx="24" formatCode="#,##0.00_ ;[Red]\-#,##0.00\ ">
                  <c:v>2.0099999999999998</c:v>
                </c:pt>
                <c:pt idx="25" formatCode="#,##0.00_ ;[Red]\-#,##0.00\ ">
                  <c:v>1.96</c:v>
                </c:pt>
                <c:pt idx="26" formatCode="#,##0.00_ ;[Red]\-#,##0.00\ ">
                  <c:v>1.94</c:v>
                </c:pt>
                <c:pt idx="27" formatCode="#,##0.00_ ;[Red]\-#,##0.00\ ">
                  <c:v>2.04</c:v>
                </c:pt>
                <c:pt idx="28" formatCode="#,##0.00_ ;[Red]\-#,##0.00\ ">
                  <c:v>2.06</c:v>
                </c:pt>
                <c:pt idx="29" formatCode="#,##0.00_ ;[Red]\-#,##0.00\ ">
                  <c:v>2.0299999999999998</c:v>
                </c:pt>
                <c:pt idx="30" formatCode="#,##0.00_ ;[Red]\-#,##0.00\ ">
                  <c:v>2.0299999999999998</c:v>
                </c:pt>
                <c:pt idx="31" formatCode="#,##0.00_ ;[Red]\-#,##0.00\ ">
                  <c:v>2.0699999999999998</c:v>
                </c:pt>
                <c:pt idx="32" formatCode="#,##0.00_ ;[Red]\-#,##0.00\ ">
                  <c:v>2.1</c:v>
                </c:pt>
                <c:pt idx="33" formatCode="#,##0.00_ ;[Red]\-#,##0.00\ ">
                  <c:v>2.11</c:v>
                </c:pt>
                <c:pt idx="34" formatCode="#,##0.00_ ;[Red]\-#,##0.00\ ">
                  <c:v>2.15</c:v>
                </c:pt>
                <c:pt idx="35" formatCode="#,##0.00_ ;[Red]\-#,##0.00\ ">
                  <c:v>2.19</c:v>
                </c:pt>
                <c:pt idx="36" formatCode="#,##0.00_ ;[Red]\-#,##0.00\ ">
                  <c:v>2.13</c:v>
                </c:pt>
                <c:pt idx="37" formatCode="#,##0.00_ ;[Red]\-#,##0.00\ ">
                  <c:v>2.12</c:v>
                </c:pt>
                <c:pt idx="38" formatCode="#,##0.00_ ;[Red]\-#,##0.00\ ">
                  <c:v>2.13</c:v>
                </c:pt>
              </c:numCache>
            </c:numRef>
          </c:val>
          <c:smooth val="0"/>
        </c:ser>
        <c:ser>
          <c:idx val="3"/>
          <c:order val="2"/>
          <c:tx>
            <c:strRef>
              <c:f>'[＜P.20＞有効求人倍率・新規求人倍率.xlsx]雇用（求人倍率）'!$A$6</c:f>
              <c:strCache>
                <c:ptCount val="1"/>
                <c:pt idx="0">
                  <c:v>有効求人倍率（大阪府）</c:v>
                </c:pt>
              </c:strCache>
            </c:strRef>
          </c:tx>
          <c:marker>
            <c:symbol val="none"/>
          </c:marker>
          <c:cat>
            <c:multiLvlStrRef>
              <c:f>'[＜P.20＞有効求人倍率・新規求人倍率.xlsx]雇用（求人倍率）'!$Z$2:$BL$3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H26(2014)</c:v>
                  </c:pt>
                  <c:pt idx="12">
                    <c:v>H27(2015)</c:v>
                  </c:pt>
                  <c:pt idx="24">
                    <c:v>H28(2016)</c:v>
                  </c:pt>
                  <c:pt idx="36">
                    <c:v>H29(2017)</c:v>
                  </c:pt>
                </c:lvl>
              </c:multiLvlStrCache>
            </c:multiLvlStrRef>
          </c:cat>
          <c:val>
            <c:numRef>
              <c:f>'[＜P.20＞有効求人倍率・新規求人倍率.xlsx]雇用（求人倍率）'!$Z$6:$BL$6</c:f>
              <c:numCache>
                <c:formatCode>0.00_ </c:formatCode>
                <c:ptCount val="39"/>
                <c:pt idx="0">
                  <c:v>1.08</c:v>
                </c:pt>
                <c:pt idx="1">
                  <c:v>1.0900000000000001</c:v>
                </c:pt>
                <c:pt idx="2">
                  <c:v>1.1100000000000001</c:v>
                </c:pt>
                <c:pt idx="3">
                  <c:v>1.0900000000000001</c:v>
                </c:pt>
                <c:pt idx="4">
                  <c:v>1.1000000000000001</c:v>
                </c:pt>
                <c:pt idx="5">
                  <c:v>1.1100000000000001</c:v>
                </c:pt>
                <c:pt idx="6">
                  <c:v>1.1200000000000001</c:v>
                </c:pt>
                <c:pt idx="7">
                  <c:v>1.1200000000000001</c:v>
                </c:pt>
                <c:pt idx="8">
                  <c:v>1.1000000000000001</c:v>
                </c:pt>
                <c:pt idx="9">
                  <c:v>1.1100000000000001</c:v>
                </c:pt>
                <c:pt idx="10">
                  <c:v>1.1200000000000001</c:v>
                </c:pt>
                <c:pt idx="11">
                  <c:v>1.1299999999999999</c:v>
                </c:pt>
                <c:pt idx="12">
                  <c:v>1.1499999999999999</c:v>
                </c:pt>
                <c:pt idx="13" formatCode="0.00_);[Red]\(0.00\)">
                  <c:v>1.1499999999999999</c:v>
                </c:pt>
                <c:pt idx="14" formatCode="0.00_);[Red]\(0.00\)">
                  <c:v>1.1599999999999999</c:v>
                </c:pt>
                <c:pt idx="15" formatCode="0.00_);[Red]\(0.00\)">
                  <c:v>1.1599999999999999</c:v>
                </c:pt>
                <c:pt idx="16" formatCode="0.00_);[Red]\(0.00\)">
                  <c:v>1.19</c:v>
                </c:pt>
                <c:pt idx="17">
                  <c:v>1.19</c:v>
                </c:pt>
                <c:pt idx="18">
                  <c:v>1.19</c:v>
                </c:pt>
                <c:pt idx="19">
                  <c:v>1.21</c:v>
                </c:pt>
                <c:pt idx="20">
                  <c:v>1.22</c:v>
                </c:pt>
                <c:pt idx="21">
                  <c:v>1.24</c:v>
                </c:pt>
                <c:pt idx="22">
                  <c:v>1.26</c:v>
                </c:pt>
                <c:pt idx="23">
                  <c:v>1.28</c:v>
                </c:pt>
                <c:pt idx="24">
                  <c:v>1.28</c:v>
                </c:pt>
                <c:pt idx="25">
                  <c:v>1.3</c:v>
                </c:pt>
                <c:pt idx="26">
                  <c:v>1.31</c:v>
                </c:pt>
                <c:pt idx="27">
                  <c:v>1.35</c:v>
                </c:pt>
                <c:pt idx="28">
                  <c:v>1.37</c:v>
                </c:pt>
                <c:pt idx="29">
                  <c:v>1.38</c:v>
                </c:pt>
                <c:pt idx="30">
                  <c:v>1.39</c:v>
                </c:pt>
                <c:pt idx="31">
                  <c:v>1.4</c:v>
                </c:pt>
                <c:pt idx="32">
                  <c:v>1.4</c:v>
                </c:pt>
                <c:pt idx="33">
                  <c:v>1.42</c:v>
                </c:pt>
                <c:pt idx="34">
                  <c:v>1.44</c:v>
                </c:pt>
                <c:pt idx="35">
                  <c:v>1.47</c:v>
                </c:pt>
                <c:pt idx="36">
                  <c:v>1.46</c:v>
                </c:pt>
                <c:pt idx="37">
                  <c:v>1.45</c:v>
                </c:pt>
                <c:pt idx="38">
                  <c:v>1.47</c:v>
                </c:pt>
              </c:numCache>
            </c:numRef>
          </c:val>
          <c:smooth val="0"/>
        </c:ser>
        <c:ser>
          <c:idx val="4"/>
          <c:order val="3"/>
          <c:tx>
            <c:strRef>
              <c:f>'[＜P.20＞有効求人倍率・新規求人倍率.xlsx]雇用（求人倍率）'!$A$7</c:f>
              <c:strCache>
                <c:ptCount val="1"/>
                <c:pt idx="0">
                  <c:v>有効求人倍率（全国）</c:v>
                </c:pt>
              </c:strCache>
            </c:strRef>
          </c:tx>
          <c:spPr>
            <a:ln>
              <a:prstDash val="sysDash"/>
            </a:ln>
          </c:spPr>
          <c:marker>
            <c:symbol val="none"/>
          </c:marker>
          <c:cat>
            <c:multiLvlStrRef>
              <c:f>'[＜P.20＞有効求人倍率・新規求人倍率.xlsx]雇用（求人倍率）'!$Z$2:$BL$3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H26(2014)</c:v>
                  </c:pt>
                  <c:pt idx="12">
                    <c:v>H27(2015)</c:v>
                  </c:pt>
                  <c:pt idx="24">
                    <c:v>H28(2016)</c:v>
                  </c:pt>
                  <c:pt idx="36">
                    <c:v>H29(2017)</c:v>
                  </c:pt>
                </c:lvl>
              </c:multiLvlStrCache>
            </c:multiLvlStrRef>
          </c:cat>
          <c:val>
            <c:numRef>
              <c:f>'[＜P.20＞有効求人倍率・新規求人倍率.xlsx]雇用（求人倍率）'!$Z$7:$BL$7</c:f>
              <c:numCache>
                <c:formatCode>0.00_ </c:formatCode>
                <c:ptCount val="39"/>
                <c:pt idx="0">
                  <c:v>1.04</c:v>
                </c:pt>
                <c:pt idx="1">
                  <c:v>1.05</c:v>
                </c:pt>
                <c:pt idx="2">
                  <c:v>1.07</c:v>
                </c:pt>
                <c:pt idx="3">
                  <c:v>1.07</c:v>
                </c:pt>
                <c:pt idx="4">
                  <c:v>1.08</c:v>
                </c:pt>
                <c:pt idx="5">
                  <c:v>1.1000000000000001</c:v>
                </c:pt>
                <c:pt idx="6">
                  <c:v>1.1000000000000001</c:v>
                </c:pt>
                <c:pt idx="7">
                  <c:v>1.1000000000000001</c:v>
                </c:pt>
                <c:pt idx="8">
                  <c:v>1.1000000000000001</c:v>
                </c:pt>
                <c:pt idx="9">
                  <c:v>1.1000000000000001</c:v>
                </c:pt>
                <c:pt idx="10">
                  <c:v>1.1200000000000001</c:v>
                </c:pt>
                <c:pt idx="11">
                  <c:v>1.1399999999999999</c:v>
                </c:pt>
                <c:pt idx="12">
                  <c:v>1.1499999999999999</c:v>
                </c:pt>
                <c:pt idx="13" formatCode="0.00_);[Red]\(0.00\)">
                  <c:v>1.1499999999999999</c:v>
                </c:pt>
                <c:pt idx="14" formatCode="0.00_);[Red]\(0.00\)">
                  <c:v>1.1599999999999999</c:v>
                </c:pt>
                <c:pt idx="15" formatCode="0.00_);[Red]\(0.00\)">
                  <c:v>1.1599999999999999</c:v>
                </c:pt>
                <c:pt idx="16" formatCode="0.00_);[Red]\(0.00\)">
                  <c:v>1.18</c:v>
                </c:pt>
                <c:pt idx="17">
                  <c:v>1.19</c:v>
                </c:pt>
                <c:pt idx="18">
                  <c:v>1.2</c:v>
                </c:pt>
                <c:pt idx="19">
                  <c:v>1.22</c:v>
                </c:pt>
                <c:pt idx="20">
                  <c:v>1.23</c:v>
                </c:pt>
                <c:pt idx="21">
                  <c:v>1.24</c:v>
                </c:pt>
                <c:pt idx="22">
                  <c:v>1.26</c:v>
                </c:pt>
                <c:pt idx="23">
                  <c:v>1.28</c:v>
                </c:pt>
                <c:pt idx="24">
                  <c:v>1.29</c:v>
                </c:pt>
                <c:pt idx="25">
                  <c:v>1.29</c:v>
                </c:pt>
                <c:pt idx="26">
                  <c:v>1.31</c:v>
                </c:pt>
                <c:pt idx="27">
                  <c:v>1.33</c:v>
                </c:pt>
                <c:pt idx="28">
                  <c:v>1.35</c:v>
                </c:pt>
                <c:pt idx="29">
                  <c:v>1.36</c:v>
                </c:pt>
                <c:pt idx="30">
                  <c:v>1.37</c:v>
                </c:pt>
                <c:pt idx="31">
                  <c:v>1.37</c:v>
                </c:pt>
                <c:pt idx="32">
                  <c:v>1.38</c:v>
                </c:pt>
                <c:pt idx="33">
                  <c:v>1.4</c:v>
                </c:pt>
                <c:pt idx="34">
                  <c:v>1.41</c:v>
                </c:pt>
                <c:pt idx="35">
                  <c:v>1.43</c:v>
                </c:pt>
                <c:pt idx="36">
                  <c:v>1.43</c:v>
                </c:pt>
                <c:pt idx="37">
                  <c:v>1.43</c:v>
                </c:pt>
                <c:pt idx="38">
                  <c:v>1.45</c:v>
                </c:pt>
              </c:numCache>
            </c:numRef>
          </c:val>
          <c:smooth val="0"/>
        </c:ser>
        <c:dLbls>
          <c:showLegendKey val="0"/>
          <c:showVal val="0"/>
          <c:showCatName val="0"/>
          <c:showSerName val="0"/>
          <c:showPercent val="0"/>
          <c:showBubbleSize val="0"/>
        </c:dLbls>
        <c:marker val="1"/>
        <c:smooth val="0"/>
        <c:axId val="103664640"/>
        <c:axId val="104010496"/>
      </c:lineChart>
      <c:catAx>
        <c:axId val="103664640"/>
        <c:scaling>
          <c:orientation val="minMax"/>
        </c:scaling>
        <c:delete val="0"/>
        <c:axPos val="b"/>
        <c:majorTickMark val="out"/>
        <c:minorTickMark val="none"/>
        <c:tickLblPos val="nextTo"/>
        <c:crossAx val="104010496"/>
        <c:crosses val="autoZero"/>
        <c:auto val="1"/>
        <c:lblAlgn val="ctr"/>
        <c:lblOffset val="100"/>
        <c:noMultiLvlLbl val="0"/>
      </c:catAx>
      <c:valAx>
        <c:axId val="104010496"/>
        <c:scaling>
          <c:orientation val="minMax"/>
          <c:max val="2.5"/>
          <c:min val="0.9"/>
        </c:scaling>
        <c:delete val="0"/>
        <c:axPos val="l"/>
        <c:majorGridlines/>
        <c:numFmt formatCode="0.00_ " sourceLinked="1"/>
        <c:majorTickMark val="none"/>
        <c:minorTickMark val="none"/>
        <c:tickLblPos val="nextTo"/>
        <c:crossAx val="103664640"/>
        <c:crosses val="autoZero"/>
        <c:crossBetween val="between"/>
        <c:majorUnit val="0.2"/>
        <c:minorUnit val="4.0000000000000008E-2"/>
      </c:valAx>
    </c:plotArea>
    <c:legend>
      <c:legendPos val="r"/>
      <c:layout>
        <c:manualLayout>
          <c:xMode val="edge"/>
          <c:yMode val="edge"/>
          <c:x val="9.8612348596431185E-2"/>
          <c:y val="7.9687576002256968E-2"/>
          <c:w val="0.34976737419742454"/>
          <c:h val="0.18367838408866555"/>
        </c:manualLayout>
      </c:layout>
      <c:overlay val="0"/>
      <c:spPr>
        <a:solidFill>
          <a:schemeClr val="bg1"/>
        </a:solidFill>
        <a:ln w="19050">
          <a:solidFill>
            <a:schemeClr val="tx1"/>
          </a:solidFill>
        </a:ln>
      </c:spPr>
      <c:txPr>
        <a:bodyPr/>
        <a:lstStyle/>
        <a:p>
          <a:pPr>
            <a:defRPr sz="900">
              <a:latin typeface="HGPｺﾞｼｯｸM" panose="020B0600000000000000" pitchFamily="50" charset="-128"/>
              <a:ea typeface="HGPｺﾞｼｯｸM" panose="020B0600000000000000" pitchFamily="50" charset="-128"/>
            </a:defRPr>
          </a:pPr>
          <a:endParaRPr lang="ja-JP"/>
        </a:p>
      </c:txPr>
    </c:legend>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350730381514957E-2"/>
          <c:y val="7.0339099905599334E-2"/>
          <c:w val="0.89963952891659349"/>
          <c:h val="0.68574059440596524"/>
        </c:manualLayout>
      </c:layout>
      <c:lineChart>
        <c:grouping val="standard"/>
        <c:varyColors val="0"/>
        <c:ser>
          <c:idx val="2"/>
          <c:order val="0"/>
          <c:tx>
            <c:strRef>
              <c:f>'[＜P.44＞高等学校における中途退学率.xlsx]グラフ'!$C$7</c:f>
              <c:strCache>
                <c:ptCount val="1"/>
                <c:pt idx="0">
                  <c:v>大阪府</c:v>
                </c:pt>
              </c:strCache>
            </c:strRef>
          </c:tx>
          <c:spPr>
            <a:ln w="22225">
              <a:solidFill>
                <a:srgbClr val="002060"/>
              </a:solidFill>
            </a:ln>
          </c:spPr>
          <c:marker>
            <c:symbol val="square"/>
            <c:size val="6"/>
            <c:spPr>
              <a:solidFill>
                <a:srgbClr val="002060"/>
              </a:solidFill>
              <a:ln>
                <a:solidFill>
                  <a:srgbClr val="002060"/>
                </a:solidFill>
              </a:ln>
            </c:spPr>
          </c:marker>
          <c:dLbls>
            <c:dLbl>
              <c:idx val="3"/>
              <c:layout>
                <c:manualLayout>
                  <c:x val="-4.8086025556861867E-2"/>
                  <c:y val="7.065796730979329E-2"/>
                </c:manualLayout>
              </c:layout>
              <c:dLblPos val="r"/>
              <c:showLegendKey val="0"/>
              <c:showVal val="1"/>
              <c:showCatName val="0"/>
              <c:showSerName val="0"/>
              <c:showPercent val="0"/>
              <c:showBubbleSize val="0"/>
            </c:dLbl>
            <c:txPr>
              <a:bodyPr/>
              <a:lstStyle/>
              <a:p>
                <a:pPr>
                  <a:defRPr sz="1200" b="1"/>
                </a:pPr>
                <a:endParaRPr lang="ja-JP"/>
              </a:p>
            </c:txPr>
            <c:dLblPos val="t"/>
            <c:showLegendKey val="0"/>
            <c:showVal val="1"/>
            <c:showCatName val="0"/>
            <c:showSerName val="0"/>
            <c:showPercent val="0"/>
            <c:showBubbleSize val="0"/>
            <c:showLeaderLines val="0"/>
          </c:dLbls>
          <c:cat>
            <c:strRef>
              <c:f>'[＜P.44＞高等学校における中途退学率.xlsx]グラフ'!$D$4:$I$4</c:f>
              <c:strCache>
                <c:ptCount val="6"/>
                <c:pt idx="0">
                  <c:v>2010年度</c:v>
                </c:pt>
                <c:pt idx="1">
                  <c:v>2011年度</c:v>
                </c:pt>
                <c:pt idx="2">
                  <c:v>2012年度</c:v>
                </c:pt>
                <c:pt idx="3">
                  <c:v>2013年度</c:v>
                </c:pt>
                <c:pt idx="4">
                  <c:v>2014年度</c:v>
                </c:pt>
                <c:pt idx="5">
                  <c:v>2015年度</c:v>
                </c:pt>
              </c:strCache>
            </c:strRef>
          </c:cat>
          <c:val>
            <c:numRef>
              <c:f>'[＜P.44＞高等学校における中途退学率.xlsx]グラフ'!$D$7:$I$7</c:f>
              <c:numCache>
                <c:formatCode>0.0_);[Red]\(0.0\)</c:formatCode>
                <c:ptCount val="6"/>
                <c:pt idx="0">
                  <c:v>2.3000576011342995</c:v>
                </c:pt>
                <c:pt idx="1">
                  <c:v>2.18288411421138</c:v>
                </c:pt>
                <c:pt idx="2">
                  <c:v>2.1337383664143816</c:v>
                </c:pt>
                <c:pt idx="3">
                  <c:v>2.4</c:v>
                </c:pt>
                <c:pt idx="4">
                  <c:v>2.2000000000000002</c:v>
                </c:pt>
                <c:pt idx="5">
                  <c:v>1.9</c:v>
                </c:pt>
              </c:numCache>
            </c:numRef>
          </c:val>
          <c:smooth val="0"/>
        </c:ser>
        <c:ser>
          <c:idx val="0"/>
          <c:order val="1"/>
          <c:tx>
            <c:strRef>
              <c:f>'[＜P.44＞高等学校における中途退学率.xlsx]グラフ'!$C$5</c:f>
              <c:strCache>
                <c:ptCount val="1"/>
                <c:pt idx="0">
                  <c:v>東京都</c:v>
                </c:pt>
              </c:strCache>
            </c:strRef>
          </c:tx>
          <c:spPr>
            <a:ln w="22225">
              <a:solidFill>
                <a:srgbClr val="C00000"/>
              </a:solidFill>
            </a:ln>
          </c:spPr>
          <c:marker>
            <c:symbol val="diamond"/>
            <c:size val="6"/>
            <c:spPr>
              <a:solidFill>
                <a:srgbClr val="C00000"/>
              </a:solidFill>
              <a:ln>
                <a:solidFill>
                  <a:srgbClr val="C00000"/>
                </a:solidFill>
              </a:ln>
            </c:spPr>
          </c:marker>
          <c:dLbls>
            <c:txPr>
              <a:bodyPr/>
              <a:lstStyle/>
              <a:p>
                <a:pPr>
                  <a:defRPr sz="1100"/>
                </a:pPr>
                <a:endParaRPr lang="ja-JP"/>
              </a:p>
            </c:txPr>
            <c:dLblPos val="t"/>
            <c:showLegendKey val="0"/>
            <c:showVal val="1"/>
            <c:showCatName val="0"/>
            <c:showSerName val="0"/>
            <c:showPercent val="0"/>
            <c:showBubbleSize val="0"/>
            <c:showLeaderLines val="0"/>
          </c:dLbls>
          <c:cat>
            <c:strRef>
              <c:f>'[＜P.44＞高等学校における中途退学率.xlsx]グラフ'!$D$4:$I$4</c:f>
              <c:strCache>
                <c:ptCount val="6"/>
                <c:pt idx="0">
                  <c:v>2010年度</c:v>
                </c:pt>
                <c:pt idx="1">
                  <c:v>2011年度</c:v>
                </c:pt>
                <c:pt idx="2">
                  <c:v>2012年度</c:v>
                </c:pt>
                <c:pt idx="3">
                  <c:v>2013年度</c:v>
                </c:pt>
                <c:pt idx="4">
                  <c:v>2014年度</c:v>
                </c:pt>
                <c:pt idx="5">
                  <c:v>2015年度</c:v>
                </c:pt>
              </c:strCache>
            </c:strRef>
          </c:cat>
          <c:val>
            <c:numRef>
              <c:f>'[＜P.44＞高等学校における中途退学率.xlsx]グラフ'!$D$5:$I$5</c:f>
              <c:numCache>
                <c:formatCode>0.0_);[Red]\(0.0\)</c:formatCode>
                <c:ptCount val="6"/>
                <c:pt idx="0">
                  <c:v>1.7766255248759384</c:v>
                </c:pt>
                <c:pt idx="1">
                  <c:v>1.6102284954743973</c:v>
                </c:pt>
                <c:pt idx="2">
                  <c:v>1.6660577734665338</c:v>
                </c:pt>
                <c:pt idx="3">
                  <c:v>1.7</c:v>
                </c:pt>
                <c:pt idx="4">
                  <c:v>1.5</c:v>
                </c:pt>
                <c:pt idx="5">
                  <c:v>1.4</c:v>
                </c:pt>
              </c:numCache>
            </c:numRef>
          </c:val>
          <c:smooth val="0"/>
        </c:ser>
        <c:ser>
          <c:idx val="1"/>
          <c:order val="2"/>
          <c:tx>
            <c:strRef>
              <c:f>'[＜P.44＞高等学校における中途退学率.xlsx]グラフ'!$C$6</c:f>
              <c:strCache>
                <c:ptCount val="1"/>
                <c:pt idx="0">
                  <c:v>京都府</c:v>
                </c:pt>
              </c:strCache>
            </c:strRef>
          </c:tx>
          <c:spPr>
            <a:ln w="22225">
              <a:solidFill>
                <a:srgbClr val="00B050"/>
              </a:solidFill>
            </a:ln>
          </c:spPr>
          <c:marker>
            <c:symbol val="circle"/>
            <c:size val="6"/>
            <c:spPr>
              <a:solidFill>
                <a:srgbClr val="00B050"/>
              </a:solidFill>
              <a:ln>
                <a:solidFill>
                  <a:srgbClr val="00B050"/>
                </a:solidFill>
              </a:ln>
            </c:spPr>
          </c:marker>
          <c:cat>
            <c:strRef>
              <c:f>'[＜P.44＞高等学校における中途退学率.xlsx]グラフ'!$D$4:$I$4</c:f>
              <c:strCache>
                <c:ptCount val="6"/>
                <c:pt idx="0">
                  <c:v>2010年度</c:v>
                </c:pt>
                <c:pt idx="1">
                  <c:v>2011年度</c:v>
                </c:pt>
                <c:pt idx="2">
                  <c:v>2012年度</c:v>
                </c:pt>
                <c:pt idx="3">
                  <c:v>2013年度</c:v>
                </c:pt>
                <c:pt idx="4">
                  <c:v>2014年度</c:v>
                </c:pt>
                <c:pt idx="5">
                  <c:v>2015年度</c:v>
                </c:pt>
              </c:strCache>
            </c:strRef>
          </c:cat>
          <c:val>
            <c:numRef>
              <c:f>'[＜P.44＞高等学校における中途退学率.xlsx]グラフ'!$D$6:$I$6</c:f>
              <c:numCache>
                <c:formatCode>0.0_);[Red]\(0.0\)</c:formatCode>
                <c:ptCount val="6"/>
                <c:pt idx="0">
                  <c:v>1.6027933195910984</c:v>
                </c:pt>
                <c:pt idx="1">
                  <c:v>1.5279011092787573</c:v>
                </c:pt>
                <c:pt idx="2">
                  <c:v>1.6097363987021849</c:v>
                </c:pt>
                <c:pt idx="3">
                  <c:v>1.6</c:v>
                </c:pt>
                <c:pt idx="4">
                  <c:v>1.4</c:v>
                </c:pt>
                <c:pt idx="5">
                  <c:v>1.2</c:v>
                </c:pt>
              </c:numCache>
            </c:numRef>
          </c:val>
          <c:smooth val="0"/>
        </c:ser>
        <c:ser>
          <c:idx val="3"/>
          <c:order val="3"/>
          <c:tx>
            <c:strRef>
              <c:f>'[＜P.44＞高等学校における中途退学率.xlsx]グラフ'!$C$8</c:f>
              <c:strCache>
                <c:ptCount val="1"/>
                <c:pt idx="0">
                  <c:v>全国</c:v>
                </c:pt>
              </c:strCache>
            </c:strRef>
          </c:tx>
          <c:spPr>
            <a:ln w="22225">
              <a:solidFill>
                <a:srgbClr val="7030A0"/>
              </a:solidFill>
              <a:prstDash val="sysDot"/>
            </a:ln>
          </c:spPr>
          <c:marker>
            <c:symbol val="triangle"/>
            <c:size val="5"/>
            <c:spPr>
              <a:solidFill>
                <a:srgbClr val="7030A0"/>
              </a:solidFill>
              <a:ln>
                <a:solidFill>
                  <a:srgbClr val="7030A0"/>
                </a:solidFill>
              </a:ln>
            </c:spPr>
          </c:marker>
          <c:cat>
            <c:strRef>
              <c:f>'[＜P.44＞高等学校における中途退学率.xlsx]グラフ'!$D$4:$I$4</c:f>
              <c:strCache>
                <c:ptCount val="6"/>
                <c:pt idx="0">
                  <c:v>2010年度</c:v>
                </c:pt>
                <c:pt idx="1">
                  <c:v>2011年度</c:v>
                </c:pt>
                <c:pt idx="2">
                  <c:v>2012年度</c:v>
                </c:pt>
                <c:pt idx="3">
                  <c:v>2013年度</c:v>
                </c:pt>
                <c:pt idx="4">
                  <c:v>2014年度</c:v>
                </c:pt>
                <c:pt idx="5">
                  <c:v>2015年度</c:v>
                </c:pt>
              </c:strCache>
            </c:strRef>
          </c:cat>
          <c:val>
            <c:numRef>
              <c:f>'[＜P.44＞高等学校における中途退学率.xlsx]グラフ'!$D$8:$I$8</c:f>
              <c:numCache>
                <c:formatCode>0.0_);[Red]\(0.0\)</c:formatCode>
                <c:ptCount val="6"/>
                <c:pt idx="0">
                  <c:v>1.6443678731200229</c:v>
                </c:pt>
                <c:pt idx="1">
                  <c:v>1.6067272026619612</c:v>
                </c:pt>
                <c:pt idx="2">
                  <c:v>1.5411722862215369</c:v>
                </c:pt>
                <c:pt idx="3">
                  <c:v>1.7</c:v>
                </c:pt>
                <c:pt idx="4">
                  <c:v>1.5</c:v>
                </c:pt>
                <c:pt idx="5">
                  <c:v>1.4</c:v>
                </c:pt>
              </c:numCache>
            </c:numRef>
          </c:val>
          <c:smooth val="0"/>
        </c:ser>
        <c:dLbls>
          <c:showLegendKey val="0"/>
          <c:showVal val="0"/>
          <c:showCatName val="0"/>
          <c:showSerName val="0"/>
          <c:showPercent val="0"/>
          <c:showBubbleSize val="0"/>
        </c:dLbls>
        <c:marker val="1"/>
        <c:smooth val="0"/>
        <c:axId val="169829120"/>
        <c:axId val="169831040"/>
      </c:lineChart>
      <c:catAx>
        <c:axId val="169829120"/>
        <c:scaling>
          <c:orientation val="minMax"/>
        </c:scaling>
        <c:delete val="0"/>
        <c:axPos val="b"/>
        <c:majorTickMark val="out"/>
        <c:minorTickMark val="none"/>
        <c:tickLblPos val="nextTo"/>
        <c:txPr>
          <a:bodyPr/>
          <a:lstStyle/>
          <a:p>
            <a:pPr>
              <a:defRPr sz="1050"/>
            </a:pPr>
            <a:endParaRPr lang="ja-JP"/>
          </a:p>
        </c:txPr>
        <c:crossAx val="169831040"/>
        <c:crosses val="autoZero"/>
        <c:auto val="1"/>
        <c:lblAlgn val="ctr"/>
        <c:lblOffset val="100"/>
        <c:noMultiLvlLbl val="0"/>
      </c:catAx>
      <c:valAx>
        <c:axId val="169831040"/>
        <c:scaling>
          <c:orientation val="minMax"/>
          <c:max val="2.5"/>
          <c:min val="1"/>
        </c:scaling>
        <c:delete val="0"/>
        <c:axPos val="l"/>
        <c:majorGridlines/>
        <c:numFmt formatCode="0.0_);[Red]\(0.0\)" sourceLinked="1"/>
        <c:majorTickMark val="out"/>
        <c:minorTickMark val="none"/>
        <c:tickLblPos val="nextTo"/>
        <c:txPr>
          <a:bodyPr/>
          <a:lstStyle/>
          <a:p>
            <a:pPr>
              <a:defRPr sz="1050"/>
            </a:pPr>
            <a:endParaRPr lang="ja-JP"/>
          </a:p>
        </c:txPr>
        <c:crossAx val="169829120"/>
        <c:crosses val="autoZero"/>
        <c:crossBetween val="between"/>
        <c:majorUnit val="0.5"/>
      </c:valAx>
    </c:plotArea>
    <c:legend>
      <c:legendPos val="r"/>
      <c:layout>
        <c:manualLayout>
          <c:xMode val="edge"/>
          <c:yMode val="edge"/>
          <c:x val="0.117026650395728"/>
          <c:y val="0.87466157627891683"/>
          <c:w val="0.7969332837199169"/>
          <c:h val="0.10758791724562206"/>
        </c:manualLayout>
      </c:layout>
      <c:overlay val="0"/>
      <c:txPr>
        <a:bodyPr/>
        <a:lstStyle/>
        <a:p>
          <a:pPr>
            <a:defRPr sz="1050"/>
          </a:pPr>
          <a:endParaRPr lang="ja-JP"/>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7117437106279"/>
          <c:y val="4.8219428802800383E-2"/>
          <c:w val="0.62172792443863512"/>
          <c:h val="0.86142448481873746"/>
        </c:manualLayout>
      </c:layout>
      <c:lineChart>
        <c:grouping val="standard"/>
        <c:varyColors val="0"/>
        <c:ser>
          <c:idx val="0"/>
          <c:order val="0"/>
          <c:tx>
            <c:strRef>
              <c:f>'[＜P.45＞2(4)主な分野別求人充足率.xlsx]Sheet1'!$B$19</c:f>
              <c:strCache>
                <c:ptCount val="1"/>
                <c:pt idx="0">
                  <c:v>医療・福祉</c:v>
                </c:pt>
              </c:strCache>
            </c:strRef>
          </c:tx>
          <c:spPr>
            <a:ln w="34925"/>
          </c:spPr>
          <c:cat>
            <c:numRef>
              <c:f>'[＜P.45＞2(4)主な分野別求人充足率.xlsx]Sheet1'!$C$18:$H$18</c:f>
              <c:numCache>
                <c:formatCode>General</c:formatCode>
                <c:ptCount val="6"/>
                <c:pt idx="0">
                  <c:v>2010</c:v>
                </c:pt>
                <c:pt idx="1">
                  <c:v>2011</c:v>
                </c:pt>
                <c:pt idx="2">
                  <c:v>2012</c:v>
                </c:pt>
                <c:pt idx="3">
                  <c:v>2013</c:v>
                </c:pt>
                <c:pt idx="4">
                  <c:v>2014</c:v>
                </c:pt>
                <c:pt idx="5">
                  <c:v>2015</c:v>
                </c:pt>
              </c:numCache>
            </c:numRef>
          </c:cat>
          <c:val>
            <c:numRef>
              <c:f>'[＜P.45＞2(4)主な分野別求人充足率.xlsx]Sheet1'!$C$19:$H$19</c:f>
              <c:numCache>
                <c:formatCode>0.0%</c:formatCode>
                <c:ptCount val="6"/>
                <c:pt idx="0">
                  <c:v>0.2485685015458354</c:v>
                </c:pt>
                <c:pt idx="1">
                  <c:v>0.23363574285435568</c:v>
                </c:pt>
                <c:pt idx="2">
                  <c:v>0.21577572672679016</c:v>
                </c:pt>
                <c:pt idx="3">
                  <c:v>0.2042902117729877</c:v>
                </c:pt>
                <c:pt idx="4">
                  <c:v>0.17778189417137963</c:v>
                </c:pt>
                <c:pt idx="5">
                  <c:v>0.15320632664307823</c:v>
                </c:pt>
              </c:numCache>
            </c:numRef>
          </c:val>
          <c:smooth val="0"/>
        </c:ser>
        <c:ser>
          <c:idx val="1"/>
          <c:order val="1"/>
          <c:tx>
            <c:strRef>
              <c:f>'[＜P.45＞2(4)主な分野別求人充足率.xlsx]Sheet1'!$B$20</c:f>
              <c:strCache>
                <c:ptCount val="1"/>
                <c:pt idx="0">
                  <c:v>製造業</c:v>
                </c:pt>
              </c:strCache>
            </c:strRef>
          </c:tx>
          <c:cat>
            <c:numRef>
              <c:f>'[＜P.45＞2(4)主な分野別求人充足率.xlsx]Sheet1'!$C$18:$H$18</c:f>
              <c:numCache>
                <c:formatCode>General</c:formatCode>
                <c:ptCount val="6"/>
                <c:pt idx="0">
                  <c:v>2010</c:v>
                </c:pt>
                <c:pt idx="1">
                  <c:v>2011</c:v>
                </c:pt>
                <c:pt idx="2">
                  <c:v>2012</c:v>
                </c:pt>
                <c:pt idx="3">
                  <c:v>2013</c:v>
                </c:pt>
                <c:pt idx="4">
                  <c:v>2014</c:v>
                </c:pt>
                <c:pt idx="5">
                  <c:v>2015</c:v>
                </c:pt>
              </c:numCache>
            </c:numRef>
          </c:cat>
          <c:val>
            <c:numRef>
              <c:f>'[＜P.45＞2(4)主な分野別求人充足率.xlsx]Sheet1'!$C$20:$H$20</c:f>
              <c:numCache>
                <c:formatCode>0.0%</c:formatCode>
                <c:ptCount val="6"/>
                <c:pt idx="0">
                  <c:v>0.52413821354689383</c:v>
                </c:pt>
                <c:pt idx="1">
                  <c:v>0.4991430061852597</c:v>
                </c:pt>
                <c:pt idx="2">
                  <c:v>0.46755201892574871</c:v>
                </c:pt>
                <c:pt idx="3">
                  <c:v>0.43514597548698447</c:v>
                </c:pt>
                <c:pt idx="4">
                  <c:v>0.397089270490805</c:v>
                </c:pt>
                <c:pt idx="5">
                  <c:v>0.33913491406896334</c:v>
                </c:pt>
              </c:numCache>
            </c:numRef>
          </c:val>
          <c:smooth val="0"/>
        </c:ser>
        <c:ser>
          <c:idx val="2"/>
          <c:order val="2"/>
          <c:tx>
            <c:strRef>
              <c:f>'[＜P.45＞2(4)主な分野別求人充足率.xlsx]Sheet1'!$B$21</c:f>
              <c:strCache>
                <c:ptCount val="1"/>
                <c:pt idx="0">
                  <c:v>卸売業・小売業</c:v>
                </c:pt>
              </c:strCache>
            </c:strRef>
          </c:tx>
          <c:spPr>
            <a:ln w="19050"/>
          </c:spPr>
          <c:cat>
            <c:numRef>
              <c:f>'[＜P.45＞2(4)主な分野別求人充足率.xlsx]Sheet1'!$C$18:$H$18</c:f>
              <c:numCache>
                <c:formatCode>General</c:formatCode>
                <c:ptCount val="6"/>
                <c:pt idx="0">
                  <c:v>2010</c:v>
                </c:pt>
                <c:pt idx="1">
                  <c:v>2011</c:v>
                </c:pt>
                <c:pt idx="2">
                  <c:v>2012</c:v>
                </c:pt>
                <c:pt idx="3">
                  <c:v>2013</c:v>
                </c:pt>
                <c:pt idx="4">
                  <c:v>2014</c:v>
                </c:pt>
                <c:pt idx="5">
                  <c:v>2015</c:v>
                </c:pt>
              </c:numCache>
            </c:numRef>
          </c:cat>
          <c:val>
            <c:numRef>
              <c:f>'[＜P.45＞2(4)主な分野別求人充足率.xlsx]Sheet1'!$C$21:$H$21</c:f>
              <c:numCache>
                <c:formatCode>0.0%</c:formatCode>
                <c:ptCount val="6"/>
                <c:pt idx="0">
                  <c:v>0.29725371892229274</c:v>
                </c:pt>
                <c:pt idx="1">
                  <c:v>0.2783193392822369</c:v>
                </c:pt>
                <c:pt idx="2">
                  <c:v>0.24437538723667906</c:v>
                </c:pt>
                <c:pt idx="3">
                  <c:v>0.21614369029303374</c:v>
                </c:pt>
                <c:pt idx="4">
                  <c:v>0.18681681554548918</c:v>
                </c:pt>
                <c:pt idx="5">
                  <c:v>0.15661465845024256</c:v>
                </c:pt>
              </c:numCache>
            </c:numRef>
          </c:val>
          <c:smooth val="0"/>
        </c:ser>
        <c:ser>
          <c:idx val="3"/>
          <c:order val="3"/>
          <c:tx>
            <c:strRef>
              <c:f>'[＜P.45＞2(4)主な分野別求人充足率.xlsx]Sheet1'!$B$22</c:f>
              <c:strCache>
                <c:ptCount val="1"/>
                <c:pt idx="0">
                  <c:v>宿泊業・飲食サービス業</c:v>
                </c:pt>
              </c:strCache>
            </c:strRef>
          </c:tx>
          <c:spPr>
            <a:ln w="19050"/>
          </c:spPr>
          <c:marker>
            <c:spPr>
              <a:ln>
                <a:solidFill>
                  <a:schemeClr val="tx1"/>
                </a:solidFill>
              </a:ln>
            </c:spPr>
          </c:marker>
          <c:dLbls>
            <c:dLbl>
              <c:idx val="0"/>
              <c:layout>
                <c:manualLayout>
                  <c:x val="-7.0825632647766146E-2"/>
                  <c:y val="6.4339031239116551E-2"/>
                </c:manualLayout>
              </c:layout>
              <c:dLblPos val="r"/>
              <c:showLegendKey val="0"/>
              <c:showVal val="1"/>
              <c:showCatName val="0"/>
              <c:showSerName val="0"/>
              <c:showPercent val="0"/>
              <c:showBubbleSize val="0"/>
            </c:dLbl>
            <c:dLbl>
              <c:idx val="1"/>
              <c:layout>
                <c:manualLayout>
                  <c:x val="-7.082563264776616E-2"/>
                  <c:y val="5.9929227864262857E-2"/>
                </c:manualLayout>
              </c:layout>
              <c:dLblPos val="r"/>
              <c:showLegendKey val="0"/>
              <c:showVal val="1"/>
              <c:showCatName val="0"/>
              <c:showSerName val="0"/>
              <c:showPercent val="0"/>
              <c:showBubbleSize val="0"/>
            </c:dLbl>
            <c:dLbl>
              <c:idx val="2"/>
              <c:layout>
                <c:manualLayout>
                  <c:x val="-8.8864589693032348E-2"/>
                  <c:y val="4.6699817739701457E-2"/>
                </c:manualLayout>
              </c:layout>
              <c:dLblPos val="r"/>
              <c:showLegendKey val="0"/>
              <c:showVal val="1"/>
              <c:showCatName val="0"/>
              <c:showSerName val="0"/>
              <c:showPercent val="0"/>
              <c:showBubbleSize val="0"/>
            </c:dLbl>
            <c:dLbl>
              <c:idx val="3"/>
              <c:layout>
                <c:manualLayout>
                  <c:x val="-7.383212548864386E-2"/>
                  <c:y val="4.6699817739701457E-2"/>
                </c:manualLayout>
              </c:layout>
              <c:dLblPos val="r"/>
              <c:showLegendKey val="0"/>
              <c:showVal val="1"/>
              <c:showCatName val="0"/>
              <c:showSerName val="0"/>
              <c:showPercent val="0"/>
              <c:showBubbleSize val="0"/>
            </c:dLbl>
            <c:dLbl>
              <c:idx val="4"/>
              <c:layout>
                <c:manualLayout>
                  <c:x val="-7.383212548864386E-2"/>
                  <c:y val="5.5519424489409004E-2"/>
                </c:manualLayout>
              </c:layout>
              <c:dLblPos val="r"/>
              <c:showLegendKey val="0"/>
              <c:showVal val="1"/>
              <c:showCatName val="0"/>
              <c:showSerName val="0"/>
              <c:showPercent val="0"/>
              <c:showBubbleSize val="0"/>
            </c:dLbl>
            <c:dLbl>
              <c:idx val="5"/>
              <c:layout>
                <c:manualLayout>
                  <c:x val="-1.171798339611064E-2"/>
                  <c:y val="2.9060604240286367E-2"/>
                </c:manualLayout>
              </c:layout>
              <c:dLblPos val="r"/>
              <c:showLegendKey val="0"/>
              <c:showVal val="1"/>
              <c:showCatName val="0"/>
              <c:showSerName val="0"/>
              <c:showPercent val="0"/>
              <c:showBubbleSize val="0"/>
            </c:dLbl>
            <c:txPr>
              <a:bodyPr/>
              <a:lstStyle/>
              <a:p>
                <a:pPr>
                  <a:defRPr sz="1050"/>
                </a:pPr>
                <a:endParaRPr lang="ja-JP"/>
              </a:p>
            </c:txPr>
            <c:dLblPos val="t"/>
            <c:showLegendKey val="0"/>
            <c:showVal val="1"/>
            <c:showCatName val="0"/>
            <c:showSerName val="0"/>
            <c:showPercent val="0"/>
            <c:showBubbleSize val="0"/>
            <c:showLeaderLines val="0"/>
          </c:dLbls>
          <c:cat>
            <c:numRef>
              <c:f>'[＜P.45＞2(4)主な分野別求人充足率.xlsx]Sheet1'!$C$18:$H$18</c:f>
              <c:numCache>
                <c:formatCode>General</c:formatCode>
                <c:ptCount val="6"/>
                <c:pt idx="0">
                  <c:v>2010</c:v>
                </c:pt>
                <c:pt idx="1">
                  <c:v>2011</c:v>
                </c:pt>
                <c:pt idx="2">
                  <c:v>2012</c:v>
                </c:pt>
                <c:pt idx="3">
                  <c:v>2013</c:v>
                </c:pt>
                <c:pt idx="4">
                  <c:v>2014</c:v>
                </c:pt>
                <c:pt idx="5">
                  <c:v>2015</c:v>
                </c:pt>
              </c:numCache>
            </c:numRef>
          </c:cat>
          <c:val>
            <c:numRef>
              <c:f>'[＜P.45＞2(4)主な分野別求人充足率.xlsx]Sheet1'!$C$22:$H$22</c:f>
              <c:numCache>
                <c:formatCode>0.0%</c:formatCode>
                <c:ptCount val="6"/>
                <c:pt idx="0">
                  <c:v>0.19674273650346838</c:v>
                </c:pt>
                <c:pt idx="1">
                  <c:v>0.1792090547732938</c:v>
                </c:pt>
                <c:pt idx="2">
                  <c:v>0.12926844763508147</c:v>
                </c:pt>
                <c:pt idx="3">
                  <c:v>0.11390052510472594</c:v>
                </c:pt>
                <c:pt idx="4">
                  <c:v>0.11914983575633395</c:v>
                </c:pt>
                <c:pt idx="5">
                  <c:v>8.9936930623686059E-2</c:v>
                </c:pt>
              </c:numCache>
            </c:numRef>
          </c:val>
          <c:smooth val="0"/>
        </c:ser>
        <c:ser>
          <c:idx val="4"/>
          <c:order val="4"/>
          <c:tx>
            <c:strRef>
              <c:f>'[＜P.45＞2(4)主な分野別求人充足率.xlsx]Sheet1'!$B$23</c:f>
              <c:strCache>
                <c:ptCount val="1"/>
                <c:pt idx="0">
                  <c:v>全産業</c:v>
                </c:pt>
              </c:strCache>
            </c:strRef>
          </c:tx>
          <c:spPr>
            <a:ln w="19050"/>
          </c:spPr>
          <c:marker>
            <c:symbol val="circle"/>
            <c:size val="5"/>
            <c:spPr>
              <a:ln>
                <a:solidFill>
                  <a:schemeClr val="tx1"/>
                </a:solidFill>
              </a:ln>
            </c:spPr>
          </c:marker>
          <c:dLbls>
            <c:txPr>
              <a:bodyPr/>
              <a:lstStyle/>
              <a:p>
                <a:pPr>
                  <a:defRPr sz="1050"/>
                </a:pPr>
                <a:endParaRPr lang="ja-JP"/>
              </a:p>
            </c:txPr>
            <c:dLblPos val="r"/>
            <c:showLegendKey val="0"/>
            <c:showVal val="1"/>
            <c:showCatName val="0"/>
            <c:showSerName val="0"/>
            <c:showPercent val="0"/>
            <c:showBubbleSize val="0"/>
            <c:showLeaderLines val="0"/>
          </c:dLbls>
          <c:cat>
            <c:numRef>
              <c:f>'[＜P.45＞2(4)主な分野別求人充足率.xlsx]Sheet1'!$C$18:$H$18</c:f>
              <c:numCache>
                <c:formatCode>General</c:formatCode>
                <c:ptCount val="6"/>
                <c:pt idx="0">
                  <c:v>2010</c:v>
                </c:pt>
                <c:pt idx="1">
                  <c:v>2011</c:v>
                </c:pt>
                <c:pt idx="2">
                  <c:v>2012</c:v>
                </c:pt>
                <c:pt idx="3">
                  <c:v>2013</c:v>
                </c:pt>
                <c:pt idx="4">
                  <c:v>2014</c:v>
                </c:pt>
                <c:pt idx="5">
                  <c:v>2015</c:v>
                </c:pt>
              </c:numCache>
            </c:numRef>
          </c:cat>
          <c:val>
            <c:numRef>
              <c:f>'[＜P.45＞2(4)主な分野別求人充足率.xlsx]Sheet1'!$C$23:$H$23</c:f>
              <c:numCache>
                <c:formatCode>0.0%</c:formatCode>
                <c:ptCount val="6"/>
                <c:pt idx="0">
                  <c:v>0.28782068955509765</c:v>
                </c:pt>
                <c:pt idx="1">
                  <c:v>0.27018224543418057</c:v>
                </c:pt>
                <c:pt idx="2">
                  <c:v>0.23786359013385802</c:v>
                </c:pt>
                <c:pt idx="3">
                  <c:v>0.21146462680949069</c:v>
                </c:pt>
                <c:pt idx="4">
                  <c:v>0.19503754904267429</c:v>
                </c:pt>
                <c:pt idx="5">
                  <c:v>0.16677553065053188</c:v>
                </c:pt>
              </c:numCache>
            </c:numRef>
          </c:val>
          <c:smooth val="0"/>
        </c:ser>
        <c:dLbls>
          <c:showLegendKey val="0"/>
          <c:showVal val="0"/>
          <c:showCatName val="0"/>
          <c:showSerName val="0"/>
          <c:showPercent val="0"/>
          <c:showBubbleSize val="0"/>
        </c:dLbls>
        <c:marker val="1"/>
        <c:smooth val="0"/>
        <c:axId val="169920768"/>
        <c:axId val="169938944"/>
      </c:lineChart>
      <c:catAx>
        <c:axId val="169920768"/>
        <c:scaling>
          <c:orientation val="minMax"/>
        </c:scaling>
        <c:delete val="0"/>
        <c:axPos val="b"/>
        <c:numFmt formatCode="General" sourceLinked="1"/>
        <c:majorTickMark val="none"/>
        <c:minorTickMark val="none"/>
        <c:tickLblPos val="nextTo"/>
        <c:crossAx val="169938944"/>
        <c:crosses val="autoZero"/>
        <c:auto val="1"/>
        <c:lblAlgn val="ctr"/>
        <c:lblOffset val="100"/>
        <c:noMultiLvlLbl val="0"/>
      </c:catAx>
      <c:valAx>
        <c:axId val="169938944"/>
        <c:scaling>
          <c:orientation val="minMax"/>
          <c:max val="0.55000000000000004"/>
          <c:min val="5.000000000000001E-2"/>
        </c:scaling>
        <c:delete val="0"/>
        <c:axPos val="l"/>
        <c:majorGridlines/>
        <c:numFmt formatCode="0.0%" sourceLinked="1"/>
        <c:majorTickMark val="none"/>
        <c:minorTickMark val="none"/>
        <c:tickLblPos val="nextTo"/>
        <c:spPr>
          <a:ln w="9525">
            <a:noFill/>
          </a:ln>
        </c:spPr>
        <c:crossAx val="169920768"/>
        <c:crosses val="autoZero"/>
        <c:crossBetween val="between"/>
      </c:valAx>
    </c:plotArea>
    <c:legend>
      <c:legendPos val="r"/>
      <c:layout>
        <c:manualLayout>
          <c:xMode val="edge"/>
          <c:yMode val="edge"/>
          <c:x val="0.79031819347183885"/>
          <c:y val="7.235341483714805E-2"/>
          <c:w val="0.18727538598515078"/>
          <c:h val="0.79104823804049174"/>
        </c:manualLayout>
      </c:layout>
      <c:overlay val="0"/>
      <c:spPr>
        <a:ln>
          <a:solidFill>
            <a:schemeClr val="accent1"/>
          </a:solidFill>
        </a:ln>
      </c:spPr>
      <c:txPr>
        <a:bodyPr/>
        <a:lstStyle/>
        <a:p>
          <a:pPr>
            <a:defRPr sz="900"/>
          </a:pPr>
          <a:endParaRPr lang="ja-JP"/>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2"/>
          <c:order val="0"/>
          <c:tx>
            <c:strRef>
              <c:f>'[＜P.45＞2(4)就業率の推移.xlsx]グラフ'!$D$2</c:f>
              <c:strCache>
                <c:ptCount val="1"/>
                <c:pt idx="0">
                  <c:v>東京</c:v>
                </c:pt>
              </c:strCache>
            </c:strRef>
          </c:tx>
          <c:cat>
            <c:numRef>
              <c:f>'[＜P.45＞2(4)就業率の推移.xlsx]グラフ'!$A$10:$A$16</c:f>
              <c:numCache>
                <c:formatCode>General</c:formatCode>
                <c:ptCount val="7"/>
                <c:pt idx="0">
                  <c:v>2010</c:v>
                </c:pt>
                <c:pt idx="1">
                  <c:v>2011</c:v>
                </c:pt>
                <c:pt idx="2">
                  <c:v>2012</c:v>
                </c:pt>
                <c:pt idx="3">
                  <c:v>2013</c:v>
                </c:pt>
                <c:pt idx="4">
                  <c:v>2014</c:v>
                </c:pt>
                <c:pt idx="5">
                  <c:v>2015</c:v>
                </c:pt>
                <c:pt idx="6">
                  <c:v>2016</c:v>
                </c:pt>
              </c:numCache>
            </c:numRef>
          </c:cat>
          <c:val>
            <c:numRef>
              <c:f>'[＜P.45＞2(4)就業率の推移.xlsx]グラフ'!$D$10:$D$16</c:f>
              <c:numCache>
                <c:formatCode>0.0%</c:formatCode>
                <c:ptCount val="7"/>
                <c:pt idx="0">
                  <c:v>0.59079733052335792</c:v>
                </c:pt>
                <c:pt idx="1">
                  <c:v>0.59464426358624312</c:v>
                </c:pt>
                <c:pt idx="2">
                  <c:v>0.60272804774083544</c:v>
                </c:pt>
                <c:pt idx="3">
                  <c:v>0.60827105978260865</c:v>
                </c:pt>
                <c:pt idx="4">
                  <c:v>0.61756756756756759</c:v>
                </c:pt>
                <c:pt idx="5">
                  <c:v>0.6205450733752621</c:v>
                </c:pt>
                <c:pt idx="6">
                  <c:v>0.6229317369252515</c:v>
                </c:pt>
              </c:numCache>
            </c:numRef>
          </c:val>
          <c:smooth val="0"/>
        </c:ser>
        <c:ser>
          <c:idx val="4"/>
          <c:order val="1"/>
          <c:tx>
            <c:strRef>
              <c:f>'[＜P.45＞2(4)就業率の推移.xlsx]グラフ'!$F$2</c:f>
              <c:strCache>
                <c:ptCount val="1"/>
                <c:pt idx="0">
                  <c:v>愛知</c:v>
                </c:pt>
              </c:strCache>
            </c:strRef>
          </c:tx>
          <c:cat>
            <c:numRef>
              <c:f>'[＜P.45＞2(4)就業率の推移.xlsx]グラフ'!$A$10:$A$16</c:f>
              <c:numCache>
                <c:formatCode>General</c:formatCode>
                <c:ptCount val="7"/>
                <c:pt idx="0">
                  <c:v>2010</c:v>
                </c:pt>
                <c:pt idx="1">
                  <c:v>2011</c:v>
                </c:pt>
                <c:pt idx="2">
                  <c:v>2012</c:v>
                </c:pt>
                <c:pt idx="3">
                  <c:v>2013</c:v>
                </c:pt>
                <c:pt idx="4">
                  <c:v>2014</c:v>
                </c:pt>
                <c:pt idx="5">
                  <c:v>2015</c:v>
                </c:pt>
                <c:pt idx="6">
                  <c:v>2016</c:v>
                </c:pt>
              </c:numCache>
            </c:numRef>
          </c:cat>
          <c:val>
            <c:numRef>
              <c:f>'[＜P.45＞2(4)就業率の推移.xlsx]グラフ'!$F$10:$F$16</c:f>
              <c:numCache>
                <c:formatCode>0.0%</c:formatCode>
                <c:ptCount val="7"/>
                <c:pt idx="0">
                  <c:v>0.59892795207315153</c:v>
                </c:pt>
                <c:pt idx="1">
                  <c:v>0.60053577056413487</c:v>
                </c:pt>
                <c:pt idx="2">
                  <c:v>0.59400031411967957</c:v>
                </c:pt>
                <c:pt idx="3">
                  <c:v>0.604698512137823</c:v>
                </c:pt>
                <c:pt idx="4">
                  <c:v>0.60995785859216478</c:v>
                </c:pt>
                <c:pt idx="5">
                  <c:v>0.60451010886469669</c:v>
                </c:pt>
                <c:pt idx="6">
                  <c:v>0.60563816604708798</c:v>
                </c:pt>
              </c:numCache>
            </c:numRef>
          </c:val>
          <c:smooth val="0"/>
        </c:ser>
        <c:ser>
          <c:idx val="3"/>
          <c:order val="2"/>
          <c:tx>
            <c:strRef>
              <c:f>'[＜P.45＞2(4)就業率の推移.xlsx]グラフ'!$E$2</c:f>
              <c:strCache>
                <c:ptCount val="1"/>
                <c:pt idx="0">
                  <c:v>神奈川</c:v>
                </c:pt>
              </c:strCache>
            </c:strRef>
          </c:tx>
          <c:cat>
            <c:numRef>
              <c:f>'[＜P.45＞2(4)就業率の推移.xlsx]グラフ'!$A$10:$A$16</c:f>
              <c:numCache>
                <c:formatCode>General</c:formatCode>
                <c:ptCount val="7"/>
                <c:pt idx="0">
                  <c:v>2010</c:v>
                </c:pt>
                <c:pt idx="1">
                  <c:v>2011</c:v>
                </c:pt>
                <c:pt idx="2">
                  <c:v>2012</c:v>
                </c:pt>
                <c:pt idx="3">
                  <c:v>2013</c:v>
                </c:pt>
                <c:pt idx="4">
                  <c:v>2014</c:v>
                </c:pt>
                <c:pt idx="5">
                  <c:v>2015</c:v>
                </c:pt>
                <c:pt idx="6">
                  <c:v>2016</c:v>
                </c:pt>
              </c:numCache>
            </c:numRef>
          </c:cat>
          <c:val>
            <c:numRef>
              <c:f>'[＜P.45＞2(4)就業率の推移.xlsx]グラフ'!$E$10:$E$16</c:f>
              <c:numCache>
                <c:formatCode>0.0%</c:formatCode>
                <c:ptCount val="7"/>
                <c:pt idx="0">
                  <c:v>0.57723995880535528</c:v>
                </c:pt>
                <c:pt idx="1">
                  <c:v>0.57809124412250601</c:v>
                </c:pt>
                <c:pt idx="2">
                  <c:v>0.57534246575342463</c:v>
                </c:pt>
                <c:pt idx="3">
                  <c:v>0.58321731426401724</c:v>
                </c:pt>
                <c:pt idx="4">
                  <c:v>0.58649842271293373</c:v>
                </c:pt>
                <c:pt idx="5">
                  <c:v>0.58493650194895008</c:v>
                </c:pt>
                <c:pt idx="6">
                  <c:v>0.59701866466240761</c:v>
                </c:pt>
              </c:numCache>
            </c:numRef>
          </c:val>
          <c:smooth val="0"/>
        </c:ser>
        <c:ser>
          <c:idx val="0"/>
          <c:order val="3"/>
          <c:tx>
            <c:strRef>
              <c:f>'[＜P.45＞2(4)就業率の推移.xlsx]グラフ'!$C$2</c:f>
              <c:strCache>
                <c:ptCount val="1"/>
                <c:pt idx="0">
                  <c:v>全国</c:v>
                </c:pt>
              </c:strCache>
            </c:strRef>
          </c:tx>
          <c:cat>
            <c:numRef>
              <c:f>'[＜P.45＞2(4)就業率の推移.xlsx]グラフ'!$A$10:$A$16</c:f>
              <c:numCache>
                <c:formatCode>General</c:formatCode>
                <c:ptCount val="7"/>
                <c:pt idx="0">
                  <c:v>2010</c:v>
                </c:pt>
                <c:pt idx="1">
                  <c:v>2011</c:v>
                </c:pt>
                <c:pt idx="2">
                  <c:v>2012</c:v>
                </c:pt>
                <c:pt idx="3">
                  <c:v>2013</c:v>
                </c:pt>
                <c:pt idx="4">
                  <c:v>2014</c:v>
                </c:pt>
                <c:pt idx="5">
                  <c:v>2015</c:v>
                </c:pt>
                <c:pt idx="6">
                  <c:v>2016</c:v>
                </c:pt>
              </c:numCache>
            </c:numRef>
          </c:cat>
          <c:val>
            <c:numRef>
              <c:f>'[＜P.45＞2(4)就業率の推移.xlsx]グラフ'!$C$10:$C$16</c:f>
              <c:numCache>
                <c:formatCode>0.0%</c:formatCode>
                <c:ptCount val="7"/>
                <c:pt idx="0">
                  <c:v>0.56629559236129967</c:v>
                </c:pt>
                <c:pt idx="1">
                  <c:v>0.56601566015660154</c:v>
                </c:pt>
                <c:pt idx="2">
                  <c:v>0.56496666065957835</c:v>
                </c:pt>
                <c:pt idx="3">
                  <c:v>0.56917388167388172</c:v>
                </c:pt>
                <c:pt idx="4">
                  <c:v>0.57319494584837549</c:v>
                </c:pt>
                <c:pt idx="5">
                  <c:v>0.57560711383948726</c:v>
                </c:pt>
                <c:pt idx="6">
                  <c:v>0.58133237046398267</c:v>
                </c:pt>
              </c:numCache>
            </c:numRef>
          </c:val>
          <c:smooth val="0"/>
        </c:ser>
        <c:ser>
          <c:idx val="1"/>
          <c:order val="4"/>
          <c:tx>
            <c:strRef>
              <c:f>'[＜P.45＞2(4)就業率の推移.xlsx]グラフ'!$B$2</c:f>
              <c:strCache>
                <c:ptCount val="1"/>
                <c:pt idx="0">
                  <c:v>大阪</c:v>
                </c:pt>
              </c:strCache>
            </c:strRef>
          </c:tx>
          <c:cat>
            <c:numRef>
              <c:f>'[＜P.45＞2(4)就業率の推移.xlsx]グラフ'!$A$10:$A$16</c:f>
              <c:numCache>
                <c:formatCode>General</c:formatCode>
                <c:ptCount val="7"/>
                <c:pt idx="0">
                  <c:v>2010</c:v>
                </c:pt>
                <c:pt idx="1">
                  <c:v>2011</c:v>
                </c:pt>
                <c:pt idx="2">
                  <c:v>2012</c:v>
                </c:pt>
                <c:pt idx="3">
                  <c:v>2013</c:v>
                </c:pt>
                <c:pt idx="4">
                  <c:v>2014</c:v>
                </c:pt>
                <c:pt idx="5">
                  <c:v>2015</c:v>
                </c:pt>
                <c:pt idx="6">
                  <c:v>2016</c:v>
                </c:pt>
              </c:numCache>
            </c:numRef>
          </c:cat>
          <c:val>
            <c:numRef>
              <c:f>'[＜P.45＞2(4)就業率の推移.xlsx]グラフ'!$B$10:$B$16</c:f>
              <c:numCache>
                <c:formatCode>0.0%</c:formatCode>
                <c:ptCount val="7"/>
                <c:pt idx="0">
                  <c:v>0.53196527229676405</c:v>
                </c:pt>
                <c:pt idx="1">
                  <c:v>0.53597264237800868</c:v>
                </c:pt>
                <c:pt idx="2">
                  <c:v>0.53636363636363638</c:v>
                </c:pt>
                <c:pt idx="3">
                  <c:v>0.5457376411054885</c:v>
                </c:pt>
                <c:pt idx="4">
                  <c:v>0.54647996888370287</c:v>
                </c:pt>
                <c:pt idx="5">
                  <c:v>0.54703291008033172</c:v>
                </c:pt>
                <c:pt idx="6">
                  <c:v>0.55371472948485634</c:v>
                </c:pt>
              </c:numCache>
            </c:numRef>
          </c:val>
          <c:smooth val="0"/>
        </c:ser>
        <c:dLbls>
          <c:showLegendKey val="0"/>
          <c:showVal val="0"/>
          <c:showCatName val="0"/>
          <c:showSerName val="0"/>
          <c:showPercent val="0"/>
          <c:showBubbleSize val="0"/>
        </c:dLbls>
        <c:marker val="1"/>
        <c:smooth val="0"/>
        <c:axId val="169978496"/>
        <c:axId val="169980288"/>
      </c:lineChart>
      <c:catAx>
        <c:axId val="169978496"/>
        <c:scaling>
          <c:orientation val="minMax"/>
        </c:scaling>
        <c:delete val="0"/>
        <c:axPos val="b"/>
        <c:numFmt formatCode="General" sourceLinked="1"/>
        <c:majorTickMark val="out"/>
        <c:minorTickMark val="none"/>
        <c:tickLblPos val="nextTo"/>
        <c:crossAx val="169980288"/>
        <c:crosses val="autoZero"/>
        <c:auto val="1"/>
        <c:lblAlgn val="ctr"/>
        <c:lblOffset val="100"/>
        <c:noMultiLvlLbl val="0"/>
      </c:catAx>
      <c:valAx>
        <c:axId val="169980288"/>
        <c:scaling>
          <c:orientation val="minMax"/>
          <c:min val="0.52"/>
        </c:scaling>
        <c:delete val="0"/>
        <c:axPos val="l"/>
        <c:majorGridlines/>
        <c:numFmt formatCode="0.0%" sourceLinked="1"/>
        <c:majorTickMark val="out"/>
        <c:minorTickMark val="none"/>
        <c:tickLblPos val="nextTo"/>
        <c:crossAx val="169978496"/>
        <c:crosses val="autoZero"/>
        <c:crossBetween val="between"/>
        <c:minorUnit val="1.0000000000000002E-2"/>
      </c:valAx>
    </c:plotArea>
    <c:legend>
      <c:legendPos val="r"/>
      <c:layout/>
      <c:overlay val="0"/>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'[2(5)【大阪府】労働力調査地方集計結果（H27年平均）＜正規、非正規の分類＞.xls]グラフ３'!$B$29</c:f>
              <c:strCache>
                <c:ptCount val="1"/>
                <c:pt idx="0">
                  <c:v>正規</c:v>
                </c:pt>
              </c:strCache>
            </c:strRef>
          </c:tx>
          <c:invertIfNegative val="0"/>
          <c:dLbls>
            <c:dLblPos val="ctr"/>
            <c:showLegendKey val="0"/>
            <c:showVal val="1"/>
            <c:showCatName val="0"/>
            <c:showSerName val="0"/>
            <c:showPercent val="0"/>
            <c:showBubbleSize val="0"/>
            <c:showLeaderLines val="0"/>
          </c:dLbls>
          <c:cat>
            <c:multiLvlStrRef>
              <c:f>'[2(5)【大阪府】労働力調査地方集計結果（H27年平均）＜正規、非正規の分類＞.xls]グラフ３'!$C$27:$S$28</c:f>
              <c:multiLvlStrCache>
                <c:ptCount val="17"/>
                <c:lvl>
                  <c:pt idx="0">
                    <c:v>男</c:v>
                  </c:pt>
                  <c:pt idx="1">
                    <c:v>女</c:v>
                  </c:pt>
                  <c:pt idx="3">
                    <c:v>男</c:v>
                  </c:pt>
                  <c:pt idx="4">
                    <c:v>女</c:v>
                  </c:pt>
                  <c:pt idx="6">
                    <c:v>男</c:v>
                  </c:pt>
                  <c:pt idx="7">
                    <c:v>女</c:v>
                  </c:pt>
                  <c:pt idx="9">
                    <c:v>男</c:v>
                  </c:pt>
                  <c:pt idx="10">
                    <c:v>女</c:v>
                  </c:pt>
                  <c:pt idx="12">
                    <c:v>男</c:v>
                  </c:pt>
                  <c:pt idx="13">
                    <c:v>女</c:v>
                  </c:pt>
                  <c:pt idx="15">
                    <c:v>男</c:v>
                  </c:pt>
                  <c:pt idx="16">
                    <c:v>女</c:v>
                  </c:pt>
                </c:lvl>
                <c:lvl>
                  <c:pt idx="0">
                    <c:v>15～24歳</c:v>
                  </c:pt>
                  <c:pt idx="3">
                    <c:v>25～34歳</c:v>
                  </c:pt>
                  <c:pt idx="6">
                    <c:v>35～44歳</c:v>
                  </c:pt>
                  <c:pt idx="9">
                    <c:v>45～54歳</c:v>
                  </c:pt>
                  <c:pt idx="12">
                    <c:v>55～64歳</c:v>
                  </c:pt>
                  <c:pt idx="15">
                    <c:v>65歳以上</c:v>
                  </c:pt>
                </c:lvl>
              </c:multiLvlStrCache>
            </c:multiLvlStrRef>
          </c:cat>
          <c:val>
            <c:numRef>
              <c:f>'[2(5)【大阪府】労働力調査地方集計結果（H27年平均）＜正規、非正規の分類＞.xls]グラフ３'!$C$29:$S$29</c:f>
              <c:numCache>
                <c:formatCode>#,##0_);[Red]\(#,##0\)</c:formatCode>
                <c:ptCount val="17"/>
                <c:pt idx="0">
                  <c:v>71</c:v>
                </c:pt>
                <c:pt idx="1">
                  <c:v>63</c:v>
                </c:pt>
                <c:pt idx="3">
                  <c:v>330</c:v>
                </c:pt>
                <c:pt idx="4">
                  <c:v>202</c:v>
                </c:pt>
                <c:pt idx="6">
                  <c:v>442</c:v>
                </c:pt>
                <c:pt idx="7">
                  <c:v>167</c:v>
                </c:pt>
                <c:pt idx="9">
                  <c:v>380</c:v>
                </c:pt>
                <c:pt idx="10">
                  <c:v>145</c:v>
                </c:pt>
                <c:pt idx="12">
                  <c:v>180</c:v>
                </c:pt>
                <c:pt idx="13">
                  <c:v>68</c:v>
                </c:pt>
                <c:pt idx="15">
                  <c:v>34</c:v>
                </c:pt>
                <c:pt idx="16">
                  <c:v>22</c:v>
                </c:pt>
              </c:numCache>
            </c:numRef>
          </c:val>
        </c:ser>
        <c:ser>
          <c:idx val="1"/>
          <c:order val="1"/>
          <c:tx>
            <c:strRef>
              <c:f>'[2(5)【大阪府】労働力調査地方集計結果（H27年平均）＜正規、非正規の分類＞.xls]グラフ３'!$B$30</c:f>
              <c:strCache>
                <c:ptCount val="1"/>
                <c:pt idx="0">
                  <c:v>非正規</c:v>
                </c:pt>
              </c:strCache>
            </c:strRef>
          </c:tx>
          <c:spPr>
            <a:pattFill prst="dkUpDiag">
              <a:fgClr>
                <a:srgbClr val="FFC000"/>
              </a:fgClr>
              <a:bgClr>
                <a:sysClr val="window" lastClr="FFFFFF"/>
              </a:bgClr>
            </a:pattFill>
            <a:ln>
              <a:solidFill>
                <a:srgbClr val="FFC000"/>
              </a:solidFill>
            </a:ln>
          </c:spPr>
          <c:invertIfNegative val="0"/>
          <c:dLbls>
            <c:showLegendKey val="0"/>
            <c:showVal val="1"/>
            <c:showCatName val="0"/>
            <c:showSerName val="0"/>
            <c:showPercent val="0"/>
            <c:showBubbleSize val="0"/>
            <c:showLeaderLines val="0"/>
          </c:dLbls>
          <c:cat>
            <c:multiLvlStrRef>
              <c:f>'[2(5)【大阪府】労働力調査地方集計結果（H27年平均）＜正規、非正規の分類＞.xls]グラフ３'!$C$27:$S$28</c:f>
              <c:multiLvlStrCache>
                <c:ptCount val="17"/>
                <c:lvl>
                  <c:pt idx="0">
                    <c:v>男</c:v>
                  </c:pt>
                  <c:pt idx="1">
                    <c:v>女</c:v>
                  </c:pt>
                  <c:pt idx="3">
                    <c:v>男</c:v>
                  </c:pt>
                  <c:pt idx="4">
                    <c:v>女</c:v>
                  </c:pt>
                  <c:pt idx="6">
                    <c:v>男</c:v>
                  </c:pt>
                  <c:pt idx="7">
                    <c:v>女</c:v>
                  </c:pt>
                  <c:pt idx="9">
                    <c:v>男</c:v>
                  </c:pt>
                  <c:pt idx="10">
                    <c:v>女</c:v>
                  </c:pt>
                  <c:pt idx="12">
                    <c:v>男</c:v>
                  </c:pt>
                  <c:pt idx="13">
                    <c:v>女</c:v>
                  </c:pt>
                  <c:pt idx="15">
                    <c:v>男</c:v>
                  </c:pt>
                  <c:pt idx="16">
                    <c:v>女</c:v>
                  </c:pt>
                </c:lvl>
                <c:lvl>
                  <c:pt idx="0">
                    <c:v>15～24歳</c:v>
                  </c:pt>
                  <c:pt idx="3">
                    <c:v>25～34歳</c:v>
                  </c:pt>
                  <c:pt idx="6">
                    <c:v>35～44歳</c:v>
                  </c:pt>
                  <c:pt idx="9">
                    <c:v>45～54歳</c:v>
                  </c:pt>
                  <c:pt idx="12">
                    <c:v>55～64歳</c:v>
                  </c:pt>
                  <c:pt idx="15">
                    <c:v>65歳以上</c:v>
                  </c:pt>
                </c:lvl>
              </c:multiLvlStrCache>
            </c:multiLvlStrRef>
          </c:cat>
          <c:val>
            <c:numRef>
              <c:f>'[2(5)【大阪府】労働力調査地方集計結果（H27年平均）＜正規、非正規の分類＞.xls]グラフ３'!$C$30:$S$30</c:f>
              <c:numCache>
                <c:formatCode>#,##0_);[Red]\(#,##0\)</c:formatCode>
                <c:ptCount val="17"/>
                <c:pt idx="0">
                  <c:v>96</c:v>
                </c:pt>
                <c:pt idx="1">
                  <c:v>105</c:v>
                </c:pt>
                <c:pt idx="3">
                  <c:v>85</c:v>
                </c:pt>
                <c:pt idx="4">
                  <c:v>134</c:v>
                </c:pt>
                <c:pt idx="6">
                  <c:v>60</c:v>
                </c:pt>
                <c:pt idx="7">
                  <c:v>238</c:v>
                </c:pt>
                <c:pt idx="9">
                  <c:v>47</c:v>
                </c:pt>
                <c:pt idx="10">
                  <c:v>239</c:v>
                </c:pt>
                <c:pt idx="12">
                  <c:v>97</c:v>
                </c:pt>
                <c:pt idx="13">
                  <c:v>160</c:v>
                </c:pt>
                <c:pt idx="15">
                  <c:v>102</c:v>
                </c:pt>
                <c:pt idx="16">
                  <c:v>72</c:v>
                </c:pt>
              </c:numCache>
            </c:numRef>
          </c:val>
        </c:ser>
        <c:dLbls>
          <c:showLegendKey val="0"/>
          <c:showVal val="0"/>
          <c:showCatName val="0"/>
          <c:showSerName val="0"/>
          <c:showPercent val="0"/>
          <c:showBubbleSize val="0"/>
        </c:dLbls>
        <c:gapWidth val="0"/>
        <c:overlap val="100"/>
        <c:axId val="167432576"/>
        <c:axId val="167434112"/>
      </c:barChart>
      <c:catAx>
        <c:axId val="167432576"/>
        <c:scaling>
          <c:orientation val="minMax"/>
        </c:scaling>
        <c:delete val="0"/>
        <c:axPos val="b"/>
        <c:numFmt formatCode="General" sourceLinked="1"/>
        <c:majorTickMark val="out"/>
        <c:minorTickMark val="none"/>
        <c:tickLblPos val="nextTo"/>
        <c:crossAx val="167434112"/>
        <c:crosses val="autoZero"/>
        <c:auto val="1"/>
        <c:lblAlgn val="ctr"/>
        <c:lblOffset val="100"/>
        <c:noMultiLvlLbl val="0"/>
      </c:catAx>
      <c:valAx>
        <c:axId val="167434112"/>
        <c:scaling>
          <c:orientation val="minMax"/>
        </c:scaling>
        <c:delete val="0"/>
        <c:axPos val="l"/>
        <c:majorGridlines/>
        <c:numFmt formatCode="#,##0_);[Red]\(#,##0\)" sourceLinked="1"/>
        <c:majorTickMark val="out"/>
        <c:minorTickMark val="none"/>
        <c:tickLblPos val="nextTo"/>
        <c:crossAx val="16743257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stacked"/>
        <c:varyColors val="0"/>
        <c:ser>
          <c:idx val="0"/>
          <c:order val="0"/>
          <c:tx>
            <c:strRef>
              <c:f>'[＜P.47＞2(5)年齢別就業形態の割合（全国・大阪）.xls]グラフ'!$B$5</c:f>
              <c:strCache>
                <c:ptCount val="1"/>
                <c:pt idx="0">
                  <c:v>正規</c:v>
                </c:pt>
              </c:strCache>
            </c:strRef>
          </c:tx>
          <c:spPr>
            <a:solidFill>
              <a:schemeClr val="tx2">
                <a:lumMod val="40000"/>
                <a:lumOff val="60000"/>
              </a:schemeClr>
            </a:solidFill>
            <a:ln>
              <a:solidFill>
                <a:schemeClr val="tx1"/>
              </a:solidFill>
            </a:ln>
          </c:spPr>
          <c:invertIfNegative val="0"/>
          <c:dLbls>
            <c:txPr>
              <a:bodyPr/>
              <a:lstStyle/>
              <a:p>
                <a:pPr>
                  <a:defRPr sz="1100"/>
                </a:pPr>
                <a:endParaRPr lang="ja-JP"/>
              </a:p>
            </c:txPr>
            <c:dLblPos val="ctr"/>
            <c:showLegendKey val="0"/>
            <c:showVal val="1"/>
            <c:showCatName val="0"/>
            <c:showSerName val="0"/>
            <c:showPercent val="0"/>
            <c:showBubbleSize val="0"/>
            <c:showLeaderLines val="0"/>
          </c:dLbls>
          <c:cat>
            <c:multiLvlStrRef>
              <c:f>'[＜P.47＞2(5)年齢別就業形態の割合（全国・大阪）.xls]グラフ'!$C$3:$S$4</c:f>
              <c:multiLvlStrCache>
                <c:ptCount val="17"/>
                <c:lvl>
                  <c:pt idx="0">
                    <c:v>男</c:v>
                  </c:pt>
                  <c:pt idx="1">
                    <c:v>女</c:v>
                  </c:pt>
                  <c:pt idx="3">
                    <c:v>男</c:v>
                  </c:pt>
                  <c:pt idx="4">
                    <c:v>女</c:v>
                  </c:pt>
                  <c:pt idx="6">
                    <c:v>男</c:v>
                  </c:pt>
                  <c:pt idx="7">
                    <c:v>女</c:v>
                  </c:pt>
                  <c:pt idx="9">
                    <c:v>男</c:v>
                  </c:pt>
                  <c:pt idx="10">
                    <c:v>女</c:v>
                  </c:pt>
                  <c:pt idx="12">
                    <c:v>男</c:v>
                  </c:pt>
                  <c:pt idx="13">
                    <c:v>女</c:v>
                  </c:pt>
                  <c:pt idx="15">
                    <c:v>男</c:v>
                  </c:pt>
                  <c:pt idx="16">
                    <c:v>女</c:v>
                  </c:pt>
                </c:lvl>
                <c:lvl>
                  <c:pt idx="0">
                    <c:v>15～24歳</c:v>
                  </c:pt>
                  <c:pt idx="3">
                    <c:v>25～34歳</c:v>
                  </c:pt>
                  <c:pt idx="6">
                    <c:v>35～44歳</c:v>
                  </c:pt>
                  <c:pt idx="9">
                    <c:v>45～54歳</c:v>
                  </c:pt>
                  <c:pt idx="12">
                    <c:v>55～64歳</c:v>
                  </c:pt>
                  <c:pt idx="15">
                    <c:v>65歳以上</c:v>
                  </c:pt>
                </c:lvl>
              </c:multiLvlStrCache>
            </c:multiLvlStrRef>
          </c:cat>
          <c:val>
            <c:numRef>
              <c:f>'[＜P.47＞2(5)年齢別就業形態の割合（全国・大阪）.xls]グラフ'!$C$5:$S$5</c:f>
              <c:numCache>
                <c:formatCode>#,##0_);[Red]\(#,##0\)</c:formatCode>
                <c:ptCount val="17"/>
                <c:pt idx="0">
                  <c:v>67</c:v>
                </c:pt>
                <c:pt idx="1">
                  <c:v>73</c:v>
                </c:pt>
                <c:pt idx="3">
                  <c:v>326</c:v>
                </c:pt>
                <c:pt idx="4">
                  <c:v>217</c:v>
                </c:pt>
                <c:pt idx="6">
                  <c:v>426</c:v>
                </c:pt>
                <c:pt idx="7">
                  <c:v>165</c:v>
                </c:pt>
                <c:pt idx="9">
                  <c:v>399</c:v>
                </c:pt>
                <c:pt idx="10">
                  <c:v>152</c:v>
                </c:pt>
                <c:pt idx="12">
                  <c:v>185</c:v>
                </c:pt>
                <c:pt idx="13">
                  <c:v>71</c:v>
                </c:pt>
                <c:pt idx="15">
                  <c:v>34</c:v>
                </c:pt>
                <c:pt idx="16">
                  <c:v>26</c:v>
                </c:pt>
              </c:numCache>
            </c:numRef>
          </c:val>
        </c:ser>
        <c:ser>
          <c:idx val="1"/>
          <c:order val="1"/>
          <c:tx>
            <c:strRef>
              <c:f>'[＜P.47＞2(5)年齢別就業形態の割合（全国・大阪）.xls]グラフ'!$B$6</c:f>
              <c:strCache>
                <c:ptCount val="1"/>
                <c:pt idx="0">
                  <c:v>非正規</c:v>
                </c:pt>
              </c:strCache>
            </c:strRef>
          </c:tx>
          <c:spPr>
            <a:pattFill prst="ltUpDiag">
              <a:fgClr>
                <a:srgbClr val="FFC000"/>
              </a:fgClr>
              <a:bgClr>
                <a:schemeClr val="bg1"/>
              </a:bgClr>
            </a:pattFill>
            <a:ln>
              <a:solidFill>
                <a:schemeClr val="tx1"/>
              </a:solidFill>
            </a:ln>
          </c:spPr>
          <c:invertIfNegative val="0"/>
          <c:dLbls>
            <c:txPr>
              <a:bodyPr/>
              <a:lstStyle/>
              <a:p>
                <a:pPr>
                  <a:defRPr sz="1100"/>
                </a:pPr>
                <a:endParaRPr lang="ja-JP"/>
              </a:p>
            </c:txPr>
            <c:showLegendKey val="0"/>
            <c:showVal val="1"/>
            <c:showCatName val="0"/>
            <c:showSerName val="0"/>
            <c:showPercent val="0"/>
            <c:showBubbleSize val="0"/>
            <c:showLeaderLines val="0"/>
          </c:dLbls>
          <c:cat>
            <c:multiLvlStrRef>
              <c:f>'[＜P.47＞2(5)年齢別就業形態の割合（全国・大阪）.xls]グラフ'!$C$3:$S$4</c:f>
              <c:multiLvlStrCache>
                <c:ptCount val="17"/>
                <c:lvl>
                  <c:pt idx="0">
                    <c:v>男</c:v>
                  </c:pt>
                  <c:pt idx="1">
                    <c:v>女</c:v>
                  </c:pt>
                  <c:pt idx="3">
                    <c:v>男</c:v>
                  </c:pt>
                  <c:pt idx="4">
                    <c:v>女</c:v>
                  </c:pt>
                  <c:pt idx="6">
                    <c:v>男</c:v>
                  </c:pt>
                  <c:pt idx="7">
                    <c:v>女</c:v>
                  </c:pt>
                  <c:pt idx="9">
                    <c:v>男</c:v>
                  </c:pt>
                  <c:pt idx="10">
                    <c:v>女</c:v>
                  </c:pt>
                  <c:pt idx="12">
                    <c:v>男</c:v>
                  </c:pt>
                  <c:pt idx="13">
                    <c:v>女</c:v>
                  </c:pt>
                  <c:pt idx="15">
                    <c:v>男</c:v>
                  </c:pt>
                  <c:pt idx="16">
                    <c:v>女</c:v>
                  </c:pt>
                </c:lvl>
                <c:lvl>
                  <c:pt idx="0">
                    <c:v>15～24歳</c:v>
                  </c:pt>
                  <c:pt idx="3">
                    <c:v>25～34歳</c:v>
                  </c:pt>
                  <c:pt idx="6">
                    <c:v>35～44歳</c:v>
                  </c:pt>
                  <c:pt idx="9">
                    <c:v>45～54歳</c:v>
                  </c:pt>
                  <c:pt idx="12">
                    <c:v>55～64歳</c:v>
                  </c:pt>
                  <c:pt idx="15">
                    <c:v>65歳以上</c:v>
                  </c:pt>
                </c:lvl>
              </c:multiLvlStrCache>
            </c:multiLvlStrRef>
          </c:cat>
          <c:val>
            <c:numRef>
              <c:f>'[＜P.47＞2(5)年齢別就業形態の割合（全国・大阪）.xls]グラフ'!$C$6:$S$6</c:f>
              <c:numCache>
                <c:formatCode>#,##0_);[Red]\(#,##0\)</c:formatCode>
                <c:ptCount val="17"/>
                <c:pt idx="0">
                  <c:v>99</c:v>
                </c:pt>
                <c:pt idx="1">
                  <c:v>112</c:v>
                </c:pt>
                <c:pt idx="3">
                  <c:v>77</c:v>
                </c:pt>
                <c:pt idx="4">
                  <c:v>128</c:v>
                </c:pt>
                <c:pt idx="6">
                  <c:v>57</c:v>
                </c:pt>
                <c:pt idx="7">
                  <c:v>230</c:v>
                </c:pt>
                <c:pt idx="9">
                  <c:v>41</c:v>
                </c:pt>
                <c:pt idx="10">
                  <c:v>259</c:v>
                </c:pt>
                <c:pt idx="12">
                  <c:v>89</c:v>
                </c:pt>
                <c:pt idx="13">
                  <c:v>156</c:v>
                </c:pt>
                <c:pt idx="15">
                  <c:v>103</c:v>
                </c:pt>
                <c:pt idx="16">
                  <c:v>83</c:v>
                </c:pt>
              </c:numCache>
            </c:numRef>
          </c:val>
        </c:ser>
        <c:dLbls>
          <c:showLegendKey val="0"/>
          <c:showVal val="0"/>
          <c:showCatName val="0"/>
          <c:showSerName val="0"/>
          <c:showPercent val="0"/>
          <c:showBubbleSize val="0"/>
        </c:dLbls>
        <c:gapWidth val="0"/>
        <c:overlap val="100"/>
        <c:axId val="171830272"/>
        <c:axId val="171455232"/>
      </c:barChart>
      <c:catAx>
        <c:axId val="171830272"/>
        <c:scaling>
          <c:orientation val="minMax"/>
        </c:scaling>
        <c:delete val="0"/>
        <c:axPos val="b"/>
        <c:numFmt formatCode="General" sourceLinked="1"/>
        <c:majorTickMark val="out"/>
        <c:minorTickMark val="none"/>
        <c:tickLblPos val="nextTo"/>
        <c:crossAx val="171455232"/>
        <c:crosses val="autoZero"/>
        <c:auto val="1"/>
        <c:lblAlgn val="ctr"/>
        <c:lblOffset val="100"/>
        <c:noMultiLvlLbl val="0"/>
      </c:catAx>
      <c:valAx>
        <c:axId val="171455232"/>
        <c:scaling>
          <c:orientation val="minMax"/>
          <c:max val="500"/>
        </c:scaling>
        <c:delete val="0"/>
        <c:axPos val="l"/>
        <c:majorGridlines/>
        <c:numFmt formatCode="#,##0_);[Red]\(#,##0\)" sourceLinked="1"/>
        <c:majorTickMark val="out"/>
        <c:minorTickMark val="none"/>
        <c:tickLblPos val="nextTo"/>
        <c:crossAx val="171830272"/>
        <c:crosses val="autoZero"/>
        <c:crossBetween val="between"/>
        <c:majorUnit val="100"/>
      </c:valAx>
    </c:plotArea>
    <c:legend>
      <c:legendPos val="r"/>
      <c:layout/>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599205381757"/>
          <c:y val="9.1014181810379971E-2"/>
          <c:w val="0.74353781280955733"/>
          <c:h val="0.8653891089391047"/>
        </c:manualLayout>
      </c:layout>
      <c:barChart>
        <c:barDir val="bar"/>
        <c:grouping val="percentStacked"/>
        <c:varyColors val="0"/>
        <c:ser>
          <c:idx val="3"/>
          <c:order val="0"/>
          <c:tx>
            <c:strRef>
              <c:f>'[＜P.47＞2(5)所得階層別世帯数割合の推移【総務省統計局】就業構造基本調査（所得階層別世帯割合の推移）.xlsx]P.59'!$E$17</c:f>
              <c:strCache>
                <c:ptCount val="1"/>
                <c:pt idx="0">
                  <c:v>～299万円</c:v>
                </c:pt>
              </c:strCache>
            </c:strRef>
          </c:tx>
          <c:spPr>
            <a:solidFill>
              <a:srgbClr val="CC66FF"/>
            </a:solidFill>
          </c:spPr>
          <c:invertIfNegative val="0"/>
          <c:dLbls>
            <c:spPr>
              <a:noFill/>
              <a:ln>
                <a:noFill/>
              </a:ln>
            </c:spPr>
            <c:txPr>
              <a:bodyPr/>
              <a:lstStyle/>
              <a:p>
                <a:pPr>
                  <a:defRPr sz="1050">
                    <a:solidFill>
                      <a:schemeClr val="tx1"/>
                    </a:solidFill>
                  </a:defRPr>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'[＜P.47＞2(5)所得階層別世帯数割合の推移【総務省統計局】就業構造基本調査（所得階層別世帯割合の推移）.xlsx]P.59'!$E$18:$E$25</c:f>
              <c:numCache>
                <c:formatCode>0.0%</c:formatCode>
                <c:ptCount val="8"/>
                <c:pt idx="0">
                  <c:v>0.31815575728619205</c:v>
                </c:pt>
                <c:pt idx="1">
                  <c:v>0.28310728608119679</c:v>
                </c:pt>
                <c:pt idx="2">
                  <c:v>0.26654299654401303</c:v>
                </c:pt>
                <c:pt idx="3">
                  <c:v>0.21443158611300203</c:v>
                </c:pt>
                <c:pt idx="4">
                  <c:v>0.23778764634638677</c:v>
                </c:pt>
                <c:pt idx="5">
                  <c:v>0.22133766889050849</c:v>
                </c:pt>
                <c:pt idx="6">
                  <c:v>0.27906644704538569</c:v>
                </c:pt>
                <c:pt idx="7">
                  <c:v>0.26282819068120589</c:v>
                </c:pt>
              </c:numCache>
            </c:numRef>
          </c:val>
        </c:ser>
        <c:ser>
          <c:idx val="2"/>
          <c:order val="1"/>
          <c:tx>
            <c:strRef>
              <c:f>'[＜P.47＞2(5)所得階層別世帯数割合の推移【総務省統計局】就業構造基本調査（所得階層別世帯割合の推移）.xlsx]P.59'!$F$17</c:f>
              <c:strCache>
                <c:ptCount val="1"/>
                <c:pt idx="0">
                  <c:v>300～499万円</c:v>
                </c:pt>
              </c:strCache>
            </c:strRef>
          </c:tx>
          <c:spPr>
            <a:solidFill>
              <a:srgbClr val="0078D2"/>
            </a:solidFill>
          </c:spPr>
          <c:invertIfNegative val="0"/>
          <c:dLbls>
            <c:spPr>
              <a:noFill/>
              <a:ln>
                <a:noFill/>
              </a:ln>
            </c:spPr>
            <c:txPr>
              <a:bodyPr/>
              <a:lstStyle/>
              <a:p>
                <a:pPr>
                  <a:defRPr sz="1050">
                    <a:solidFill>
                      <a:schemeClr val="tx1"/>
                    </a:solidFill>
                  </a:defRPr>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'[＜P.47＞2(5)所得階層別世帯数割合の推移【総務省統計局】就業構造基本調査（所得階層別世帯割合の推移）.xlsx]P.59'!$F$18:$F$25</c:f>
              <c:numCache>
                <c:formatCode>0.0%</c:formatCode>
                <c:ptCount val="8"/>
                <c:pt idx="0">
                  <c:v>0.25991399904443385</c:v>
                </c:pt>
                <c:pt idx="1">
                  <c:v>0.24886225386383093</c:v>
                </c:pt>
                <c:pt idx="2">
                  <c:v>0.23612522870502134</c:v>
                </c:pt>
                <c:pt idx="3">
                  <c:v>0.22532334921715452</c:v>
                </c:pt>
                <c:pt idx="4">
                  <c:v>0.24338197127862046</c:v>
                </c:pt>
                <c:pt idx="5">
                  <c:v>0.23350339182597971</c:v>
                </c:pt>
                <c:pt idx="6">
                  <c:v>0.24602574862185325</c:v>
                </c:pt>
                <c:pt idx="7">
                  <c:v>0.2389454582445962</c:v>
                </c:pt>
              </c:numCache>
            </c:numRef>
          </c:val>
        </c:ser>
        <c:ser>
          <c:idx val="1"/>
          <c:order val="2"/>
          <c:tx>
            <c:strRef>
              <c:f>'[＜P.47＞2(5)所得階層別世帯数割合の推移【総務省統計局】就業構造基本調査（所得階層別世帯割合の推移）.xlsx]P.59'!$G$17</c:f>
              <c:strCache>
                <c:ptCount val="1"/>
                <c:pt idx="0">
                  <c:v>500～999万円</c:v>
                </c:pt>
              </c:strCache>
            </c:strRef>
          </c:tx>
          <c:spPr>
            <a:solidFill>
              <a:srgbClr val="92D050"/>
            </a:solidFill>
          </c:spPr>
          <c:invertIfNegative val="0"/>
          <c:dLbls>
            <c:txPr>
              <a:bodyPr/>
              <a:lstStyle/>
              <a:p>
                <a:pPr>
                  <a:defRPr sz="1050"/>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'[＜P.47＞2(5)所得階層別世帯数割合の推移【総務省統計局】就業構造基本調査（所得階層別世帯割合の推移）.xlsx]P.59'!$G$18:$G$25</c:f>
              <c:numCache>
                <c:formatCode>0.0%</c:formatCode>
                <c:ptCount val="8"/>
                <c:pt idx="0">
                  <c:v>0.32804586717630196</c:v>
                </c:pt>
                <c:pt idx="1">
                  <c:v>0.35380525390889017</c:v>
                </c:pt>
                <c:pt idx="2">
                  <c:v>0.34394694043504775</c:v>
                </c:pt>
                <c:pt idx="3">
                  <c:v>0.38529611980939416</c:v>
                </c:pt>
                <c:pt idx="4">
                  <c:v>0.39085299036853338</c:v>
                </c:pt>
                <c:pt idx="5">
                  <c:v>0.38661209844704825</c:v>
                </c:pt>
                <c:pt idx="6">
                  <c:v>0.36229153680339599</c:v>
                </c:pt>
                <c:pt idx="7">
                  <c:v>0.36576545831022611</c:v>
                </c:pt>
              </c:numCache>
            </c:numRef>
          </c:val>
        </c:ser>
        <c:ser>
          <c:idx val="0"/>
          <c:order val="3"/>
          <c:tx>
            <c:strRef>
              <c:f>'[＜P.47＞2(5)所得階層別世帯数割合の推移【総務省統計局】就業構造基本調査（所得階層別世帯割合の推移）.xlsx]P.59'!$H$17</c:f>
              <c:strCache>
                <c:ptCount val="1"/>
                <c:pt idx="0">
                  <c:v>1000万円以上</c:v>
                </c:pt>
              </c:strCache>
            </c:strRef>
          </c:tx>
          <c:spPr>
            <a:solidFill>
              <a:srgbClr val="F68222"/>
            </a:solidFill>
          </c:spPr>
          <c:invertIfNegative val="0"/>
          <c:dLbls>
            <c:spPr>
              <a:noFill/>
              <a:ln>
                <a:noFill/>
              </a:ln>
            </c:spPr>
            <c:txPr>
              <a:bodyPr/>
              <a:lstStyle/>
              <a:p>
                <a:pPr>
                  <a:defRPr sz="1050"/>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'[＜P.47＞2(5)所得階層別世帯数割合の推移【総務省統計局】就業構造基本調査（所得階層別世帯割合の推移）.xlsx]P.59'!$H$18:$H$25</c:f>
              <c:numCache>
                <c:formatCode>0.0%</c:formatCode>
                <c:ptCount val="8"/>
                <c:pt idx="0">
                  <c:v>9.3884376493072144E-2</c:v>
                </c:pt>
                <c:pt idx="1">
                  <c:v>0.1142252061460821</c:v>
                </c:pt>
                <c:pt idx="2">
                  <c:v>0.15338483431591787</c:v>
                </c:pt>
                <c:pt idx="3">
                  <c:v>0.17494894486044929</c:v>
                </c:pt>
                <c:pt idx="4">
                  <c:v>0.12797739200645944</c:v>
                </c:pt>
                <c:pt idx="5">
                  <c:v>0.15854684083646353</c:v>
                </c:pt>
                <c:pt idx="6">
                  <c:v>0.11261626752936506</c:v>
                </c:pt>
                <c:pt idx="7">
                  <c:v>0.1324608927639718</c:v>
                </c:pt>
              </c:numCache>
            </c:numRef>
          </c:val>
        </c:ser>
        <c:dLbls>
          <c:dLblPos val="ctr"/>
          <c:showLegendKey val="0"/>
          <c:showVal val="1"/>
          <c:showCatName val="0"/>
          <c:showSerName val="0"/>
          <c:showPercent val="0"/>
          <c:showBubbleSize val="0"/>
        </c:dLbls>
        <c:gapWidth val="80"/>
        <c:overlap val="100"/>
        <c:serLines/>
        <c:axId val="171852160"/>
        <c:axId val="171853696"/>
      </c:barChart>
      <c:catAx>
        <c:axId val="171852160"/>
        <c:scaling>
          <c:orientation val="maxMin"/>
        </c:scaling>
        <c:delete val="0"/>
        <c:axPos val="l"/>
        <c:majorTickMark val="out"/>
        <c:minorTickMark val="none"/>
        <c:tickLblPos val="nextTo"/>
        <c:txPr>
          <a:bodyPr/>
          <a:lstStyle/>
          <a:p>
            <a:pPr>
              <a:defRPr sz="1050"/>
            </a:pPr>
            <a:endParaRPr lang="ja-JP"/>
          </a:p>
        </c:txPr>
        <c:crossAx val="171853696"/>
        <c:crosses val="autoZero"/>
        <c:auto val="1"/>
        <c:lblAlgn val="ctr"/>
        <c:lblOffset val="100"/>
        <c:noMultiLvlLbl val="0"/>
      </c:catAx>
      <c:valAx>
        <c:axId val="171853696"/>
        <c:scaling>
          <c:orientation val="minMax"/>
        </c:scaling>
        <c:delete val="0"/>
        <c:axPos val="t"/>
        <c:majorGridlines/>
        <c:numFmt formatCode="0.0%" sourceLinked="0"/>
        <c:majorTickMark val="out"/>
        <c:minorTickMark val="none"/>
        <c:tickLblPos val="high"/>
        <c:crossAx val="171852160"/>
        <c:crossesAt val="10"/>
        <c:crossBetween val="between"/>
      </c:valAx>
    </c:plotArea>
    <c:plotVisOnly val="1"/>
    <c:dispBlanksAs val="gap"/>
    <c:showDLblsOverMax val="0"/>
  </c:chart>
  <c:spPr>
    <a:ln>
      <a:no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86813830025901"/>
          <c:y val="0.1470956694241411"/>
          <c:w val="0.8077900983796622"/>
          <c:h val="0.72697945224460081"/>
        </c:manualLayout>
      </c:layout>
      <c:barChart>
        <c:barDir val="bar"/>
        <c:grouping val="stacked"/>
        <c:varyColors val="0"/>
        <c:ser>
          <c:idx val="1"/>
          <c:order val="0"/>
          <c:tx>
            <c:strRef>
              <c:f>'[＜P.48＞2(5)H26所得階層別世帯数割合_割合を100％に！.xlsx]Sheet1'!$N$33</c:f>
              <c:strCache>
                <c:ptCount val="1"/>
                <c:pt idx="0">
                  <c:v>～300万円</c:v>
                </c:pt>
              </c:strCache>
            </c:strRef>
          </c:tx>
          <c:spPr>
            <a:solidFill>
              <a:srgbClr val="CC66FF"/>
            </a:solidFill>
          </c:spPr>
          <c:invertIfNegative val="0"/>
          <c:dLbls>
            <c:spPr>
              <a:noFill/>
              <a:ln>
                <a:noFill/>
              </a:ln>
            </c:spPr>
            <c:txPr>
              <a:bodyPr/>
              <a:lstStyle/>
              <a:p>
                <a:pPr>
                  <a:defRPr sz="1050">
                    <a:solidFill>
                      <a:schemeClr val="tx1"/>
                    </a:solidFill>
                  </a:defRPr>
                </a:pPr>
                <a:endParaRPr lang="ja-JP"/>
              </a:p>
            </c:txPr>
            <c:showLegendKey val="0"/>
            <c:showVal val="1"/>
            <c:showCatName val="0"/>
            <c:showSerName val="0"/>
            <c:showPercent val="0"/>
            <c:showBubbleSize val="0"/>
            <c:showLeaderLines val="0"/>
          </c:dLbls>
          <c:cat>
            <c:multiLvlStrRef>
              <c:f>'[＜P.48＞2(5)H26所得階層別世帯数割合_割合を100％に！.xlsx]Sheet1'!$L$34:$M$41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'[＜P.48＞2(5)H26所得階層別世帯数割合_割合を100％に！.xlsx]Sheet1'!$N$34:$N$41</c:f>
              <c:numCache>
                <c:formatCode>0.0%</c:formatCode>
                <c:ptCount val="8"/>
                <c:pt idx="0">
                  <c:v>0.34313994887802485</c:v>
                </c:pt>
                <c:pt idx="1">
                  <c:v>0.37623042215786634</c:v>
                </c:pt>
                <c:pt idx="2">
                  <c:v>0.28410960864277024</c:v>
                </c:pt>
                <c:pt idx="3">
                  <c:v>0.32765016164709887</c:v>
                </c:pt>
                <c:pt idx="4">
                  <c:v>0.29864300265874799</c:v>
                </c:pt>
                <c:pt idx="5">
                  <c:v>0.33110810060881063</c:v>
                </c:pt>
                <c:pt idx="6">
                  <c:v>0.38407900805817075</c:v>
                </c:pt>
                <c:pt idx="7">
                  <c:v>0.42560763431222648</c:v>
                </c:pt>
              </c:numCache>
            </c:numRef>
          </c:val>
        </c:ser>
        <c:ser>
          <c:idx val="2"/>
          <c:order val="1"/>
          <c:tx>
            <c:strRef>
              <c:f>'[＜P.48＞2(5)H26所得階層別世帯数割合_割合を100％に！.xlsx]Sheet1'!$O$33</c:f>
              <c:strCache>
                <c:ptCount val="1"/>
                <c:pt idx="0">
                  <c:v>300～500万円</c:v>
                </c:pt>
              </c:strCache>
            </c:strRef>
          </c:tx>
          <c:spPr>
            <a:solidFill>
              <a:srgbClr val="0078D2"/>
            </a:solidFill>
          </c:spPr>
          <c:invertIfNegative val="0"/>
          <c:dLbls>
            <c:txPr>
              <a:bodyPr/>
              <a:lstStyle/>
              <a:p>
                <a:pPr>
                  <a:defRPr sz="1050">
                    <a:solidFill>
                      <a:schemeClr val="tx1"/>
                    </a:solidFill>
                  </a:defRPr>
                </a:pPr>
                <a:endParaRPr lang="ja-JP"/>
              </a:p>
            </c:txPr>
            <c:showLegendKey val="0"/>
            <c:showVal val="1"/>
            <c:showCatName val="0"/>
            <c:showSerName val="0"/>
            <c:showPercent val="0"/>
            <c:showBubbleSize val="0"/>
            <c:showLeaderLines val="0"/>
          </c:dLbls>
          <c:cat>
            <c:multiLvlStrRef>
              <c:f>'[＜P.48＞2(5)H26所得階層別世帯数割合_割合を100％に！.xlsx]Sheet1'!$L$34:$M$41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'[＜P.48＞2(5)H26所得階層別世帯数割合_割合を100％に！.xlsx]Sheet1'!$O$34:$O$41</c:f>
              <c:numCache>
                <c:formatCode>0.0%</c:formatCode>
                <c:ptCount val="8"/>
                <c:pt idx="0">
                  <c:v>0.2417994302647628</c:v>
                </c:pt>
                <c:pt idx="1">
                  <c:v>0.24708815282663643</c:v>
                </c:pt>
                <c:pt idx="2">
                  <c:v>0.23545825284395794</c:v>
                </c:pt>
                <c:pt idx="3">
                  <c:v>0.24267483409903012</c:v>
                </c:pt>
                <c:pt idx="4">
                  <c:v>0.23842408756603709</c:v>
                </c:pt>
                <c:pt idx="5">
                  <c:v>0.23875822220771378</c:v>
                </c:pt>
                <c:pt idx="6">
                  <c:v>0.2416094636025721</c:v>
                </c:pt>
                <c:pt idx="7">
                  <c:v>0.24800970105973533</c:v>
                </c:pt>
              </c:numCache>
            </c:numRef>
          </c:val>
        </c:ser>
        <c:ser>
          <c:idx val="3"/>
          <c:order val="2"/>
          <c:tx>
            <c:strRef>
              <c:f>'[＜P.48＞2(5)H26所得階層別世帯数割合_割合を100％に！.xlsx]Sheet1'!$P$33</c:f>
              <c:strCache>
                <c:ptCount val="1"/>
                <c:pt idx="0">
                  <c:v>500～1000万円</c:v>
                </c:pt>
              </c:strCache>
            </c:strRef>
          </c:tx>
          <c:spPr>
            <a:solidFill>
              <a:srgbClr val="92D050"/>
            </a:solidFill>
          </c:spPr>
          <c:invertIfNegative val="0"/>
          <c:dLbls>
            <c:spPr>
              <a:noFill/>
            </c:spPr>
            <c:txPr>
              <a:bodyPr/>
              <a:lstStyle/>
              <a:p>
                <a:pPr>
                  <a:defRPr sz="1050"/>
                </a:pPr>
                <a:endParaRPr lang="ja-JP"/>
              </a:p>
            </c:txPr>
            <c:showLegendKey val="0"/>
            <c:showVal val="1"/>
            <c:showCatName val="0"/>
            <c:showSerName val="0"/>
            <c:showPercent val="0"/>
            <c:showBubbleSize val="0"/>
            <c:showLeaderLines val="0"/>
          </c:dLbls>
          <c:cat>
            <c:multiLvlStrRef>
              <c:f>'[＜P.48＞2(5)H26所得階層別世帯数割合_割合を100％に！.xlsx]Sheet1'!$L$34:$M$41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'[＜P.48＞2(5)H26所得階層別世帯数割合_割合を100％に！.xlsx]Sheet1'!$P$34:$P$41</c:f>
              <c:numCache>
                <c:formatCode>0.0%</c:formatCode>
                <c:ptCount val="8"/>
                <c:pt idx="0">
                  <c:v>0.30442879199128592</c:v>
                </c:pt>
                <c:pt idx="1">
                  <c:v>0.28711993413439119</c:v>
                </c:pt>
                <c:pt idx="2">
                  <c:v>0.34048794448021752</c:v>
                </c:pt>
                <c:pt idx="3">
                  <c:v>0.3198570699336396</c:v>
                </c:pt>
                <c:pt idx="4">
                  <c:v>0.31071095611339389</c:v>
                </c:pt>
                <c:pt idx="5">
                  <c:v>0.29692983172017562</c:v>
                </c:pt>
                <c:pt idx="6">
                  <c:v>0.28274140597444175</c:v>
                </c:pt>
                <c:pt idx="7">
                  <c:v>0.25338746243475513</c:v>
                </c:pt>
              </c:numCache>
            </c:numRef>
          </c:val>
        </c:ser>
        <c:ser>
          <c:idx val="0"/>
          <c:order val="3"/>
          <c:tx>
            <c:strRef>
              <c:f>'[＜P.48＞2(5)H26所得階層別世帯数割合_割合を100％に！.xlsx]Sheet1'!$Q$33</c:f>
              <c:strCache>
                <c:ptCount val="1"/>
                <c:pt idx="0">
                  <c:v>1000万～</c:v>
                </c:pt>
              </c:strCache>
            </c:strRef>
          </c:tx>
          <c:spPr>
            <a:solidFill>
              <a:srgbClr val="F68222"/>
            </a:solidFill>
          </c:spPr>
          <c:invertIfNegative val="0"/>
          <c:dLbls>
            <c:spPr>
              <a:noFill/>
              <a:ln>
                <a:noFill/>
              </a:ln>
            </c:spPr>
            <c:txPr>
              <a:bodyPr/>
              <a:lstStyle/>
              <a:p>
                <a:pPr>
                  <a:defRPr sz="1050"/>
                </a:pPr>
                <a:endParaRPr lang="ja-JP"/>
              </a:p>
            </c:txPr>
            <c:showLegendKey val="0"/>
            <c:showVal val="1"/>
            <c:showCatName val="0"/>
            <c:showSerName val="0"/>
            <c:showPercent val="0"/>
            <c:showBubbleSize val="0"/>
            <c:showLeaderLines val="0"/>
          </c:dLbls>
          <c:cat>
            <c:multiLvlStrRef>
              <c:f>'[＜P.48＞2(5)H26所得階層別世帯数割合_割合を100％に！.xlsx]Sheet1'!$L$34:$M$41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'[＜P.48＞2(5)H26所得階層別世帯数割合_割合を100％に！.xlsx]Sheet1'!$Q$34:$Q$41</c:f>
              <c:numCache>
                <c:formatCode>0.0%</c:formatCode>
                <c:ptCount val="8"/>
                <c:pt idx="0">
                  <c:v>0.11063182886592639</c:v>
                </c:pt>
                <c:pt idx="1">
                  <c:v>8.9561490881106057E-2</c:v>
                </c:pt>
                <c:pt idx="2">
                  <c:v>0.1399441940330543</c:v>
                </c:pt>
                <c:pt idx="3">
                  <c:v>0.10981793432023142</c:v>
                </c:pt>
                <c:pt idx="4">
                  <c:v>0.15222195366182106</c:v>
                </c:pt>
                <c:pt idx="5">
                  <c:v>0.13320384546329997</c:v>
                </c:pt>
                <c:pt idx="6">
                  <c:v>9.1570122364815362E-2</c:v>
                </c:pt>
                <c:pt idx="7">
                  <c:v>7.2995202193283065E-2</c:v>
                </c:pt>
              </c:numCache>
            </c:numRef>
          </c:val>
        </c:ser>
        <c:ser>
          <c:idx val="4"/>
          <c:order val="4"/>
          <c:invertIfNegative val="0"/>
          <c:cat>
            <c:strRef>
              <c:f>'[＜P.48＞2(5)H26所得階層別世帯数割合_割合を100％に！.xlsx]Sheet1'!$C$32:$E$32</c:f>
              <c:strCache>
                <c:ptCount val="3"/>
                <c:pt idx="0">
                  <c:v>～299万円</c:v>
                </c:pt>
                <c:pt idx="1">
                  <c:v>300～499</c:v>
                </c:pt>
                <c:pt idx="2">
                  <c:v>500～999万円</c:v>
                </c:pt>
              </c:strCache>
            </c:strRef>
          </c:cat>
          <c:val>
            <c:numRef>
              <c:f>'[＜P.48＞2(5)H26所得階層別世帯数割合_割合を100％に！.xlsx]Sheet1'!$F$32</c:f>
              <c:numCache>
                <c:formatCode>General</c:formatCode>
                <c:ptCount val="1"/>
                <c:pt idx="0">
                  <c:v>0</c:v>
                </c:pt>
              </c:numCache>
            </c:numRef>
          </c:val>
        </c:ser>
        <c:dLbls>
          <c:showLegendKey val="0"/>
          <c:showVal val="0"/>
          <c:showCatName val="0"/>
          <c:showSerName val="0"/>
          <c:showPercent val="0"/>
          <c:showBubbleSize val="0"/>
        </c:dLbls>
        <c:gapWidth val="80"/>
        <c:overlap val="100"/>
        <c:serLines/>
        <c:axId val="171920000"/>
        <c:axId val="171938176"/>
      </c:barChart>
      <c:catAx>
        <c:axId val="171920000"/>
        <c:scaling>
          <c:orientation val="minMax"/>
        </c:scaling>
        <c:delete val="0"/>
        <c:axPos val="l"/>
        <c:majorGridlines>
          <c:spPr>
            <a:ln>
              <a:noFill/>
            </a:ln>
          </c:spPr>
        </c:majorGridlines>
        <c:majorTickMark val="out"/>
        <c:minorTickMark val="none"/>
        <c:tickLblPos val="low"/>
        <c:txPr>
          <a:bodyPr/>
          <a:lstStyle/>
          <a:p>
            <a:pPr>
              <a:defRPr sz="1050"/>
            </a:pPr>
            <a:endParaRPr lang="ja-JP"/>
          </a:p>
        </c:txPr>
        <c:crossAx val="171938176"/>
        <c:crosses val="autoZero"/>
        <c:auto val="1"/>
        <c:lblAlgn val="ctr"/>
        <c:lblOffset val="100"/>
        <c:noMultiLvlLbl val="0"/>
      </c:catAx>
      <c:valAx>
        <c:axId val="171938176"/>
        <c:scaling>
          <c:orientation val="minMax"/>
          <c:max val="1"/>
        </c:scaling>
        <c:delete val="0"/>
        <c:axPos val="b"/>
        <c:majorGridlines/>
        <c:numFmt formatCode="0.0%" sourceLinked="1"/>
        <c:majorTickMark val="out"/>
        <c:minorTickMark val="none"/>
        <c:tickLblPos val="nextTo"/>
        <c:crossAx val="171920000"/>
        <c:crossesAt val="1"/>
        <c:crossBetween val="between"/>
        <c:majorUnit val="0.2"/>
      </c:valAx>
      <c:spPr>
        <a:ln w="19050">
          <a:noFill/>
        </a:ln>
      </c:spPr>
    </c:plotArea>
    <c:plotVisOnly val="1"/>
    <c:dispBlanksAs val="gap"/>
    <c:showDLblsOverMax val="0"/>
  </c:chart>
  <c:spPr>
    <a:ln w="15875"/>
  </c:sp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529902259757331E-2"/>
          <c:y val="0.10181081846023073"/>
          <c:w val="0.91547008032827892"/>
          <c:h val="0.77277933083027028"/>
        </c:manualLayout>
      </c:layout>
      <c:lineChart>
        <c:grouping val="standard"/>
        <c:varyColors val="0"/>
        <c:ser>
          <c:idx val="0"/>
          <c:order val="0"/>
          <c:tx>
            <c:strRef>
              <c:f>'24就調有業率等'!$A$4:$B$4</c:f>
              <c:strCache>
                <c:ptCount val="1"/>
                <c:pt idx="0">
                  <c:v>大阪府女性有業率</c:v>
                </c:pt>
              </c:strCache>
            </c:strRef>
          </c:tx>
          <c:spPr>
            <a:ln>
              <a:solidFill>
                <a:srgbClr val="FF3399"/>
              </a:solidFill>
            </a:ln>
          </c:spPr>
          <c:marker>
            <c:symbol val="square"/>
            <c:size val="7"/>
            <c:spPr>
              <a:solidFill>
                <a:srgbClr val="FF3399"/>
              </a:solidFill>
              <a:ln>
                <a:solidFill>
                  <a:srgbClr val="FF3399"/>
                </a:solidFill>
              </a:ln>
            </c:spPr>
          </c:marker>
          <c:dLbls>
            <c:dLbl>
              <c:idx val="12"/>
              <c:layout>
                <c:manualLayout>
                  <c:x val="-1.2885468524355247E-2"/>
                  <c:y val="2.1260498687664043E-2"/>
                </c:manualLayout>
              </c:layout>
              <c:dLblPos val="r"/>
              <c:showLegendKey val="0"/>
              <c:showVal val="1"/>
              <c:showCatName val="0"/>
              <c:showSerName val="0"/>
              <c:showPercent val="0"/>
              <c:showBubbleSize val="0"/>
            </c:dLbl>
            <c:spPr>
              <a:ln>
                <a:solidFill>
                  <a:schemeClr val="tx1">
                    <a:lumMod val="75000"/>
                    <a:lumOff val="25000"/>
                  </a:schemeClr>
                </a:solidFill>
              </a:ln>
            </c:spPr>
            <c:dLblPos val="b"/>
            <c:showLegendKey val="0"/>
            <c:showVal val="1"/>
            <c:showCatName val="0"/>
            <c:showSerName val="0"/>
            <c:showPercent val="0"/>
            <c:showBubbleSize val="0"/>
            <c:showLeaderLines val="0"/>
          </c:dLbls>
          <c:cat>
            <c:strRef>
              <c:f>'24就調有業率等'!$C$3:$O$3</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'24就調有業率等'!$C$4:$O$4</c:f>
              <c:numCache>
                <c:formatCode>0.0</c:formatCode>
                <c:ptCount val="13"/>
                <c:pt idx="0">
                  <c:v>18.7</c:v>
                </c:pt>
                <c:pt idx="1">
                  <c:v>64</c:v>
                </c:pt>
                <c:pt idx="2">
                  <c:v>75.7</c:v>
                </c:pt>
                <c:pt idx="3">
                  <c:v>64</c:v>
                </c:pt>
                <c:pt idx="4">
                  <c:v>64.099999999999994</c:v>
                </c:pt>
                <c:pt idx="5">
                  <c:v>66.099999999999994</c:v>
                </c:pt>
                <c:pt idx="6">
                  <c:v>69.8</c:v>
                </c:pt>
                <c:pt idx="7" formatCode="General">
                  <c:v>68.8</c:v>
                </c:pt>
                <c:pt idx="8" formatCode="General">
                  <c:v>56</c:v>
                </c:pt>
                <c:pt idx="9" formatCode="General">
                  <c:v>43.6</c:v>
                </c:pt>
                <c:pt idx="10" formatCode="General">
                  <c:v>26.3</c:v>
                </c:pt>
                <c:pt idx="11" formatCode="General">
                  <c:v>15</c:v>
                </c:pt>
                <c:pt idx="12" formatCode="General">
                  <c:v>5.0999999999999996</c:v>
                </c:pt>
              </c:numCache>
            </c:numRef>
          </c:val>
          <c:smooth val="0"/>
        </c:ser>
        <c:ser>
          <c:idx val="1"/>
          <c:order val="1"/>
          <c:tx>
            <c:strRef>
              <c:f>'24就調有業率等'!$A$5:$B$5</c:f>
              <c:strCache>
                <c:ptCount val="1"/>
                <c:pt idx="0">
                  <c:v>全国女性有業</c:v>
                </c:pt>
              </c:strCache>
            </c:strRef>
          </c:tx>
          <c:spPr>
            <a:ln>
              <a:solidFill>
                <a:srgbClr val="7030A0"/>
              </a:solidFill>
            </a:ln>
          </c:spPr>
          <c:marker>
            <c:symbol val="diamond"/>
            <c:size val="7"/>
            <c:spPr>
              <a:solidFill>
                <a:srgbClr val="7030A0"/>
              </a:solidFill>
              <a:ln>
                <a:solidFill>
                  <a:srgbClr val="7030A0"/>
                </a:solidFill>
              </a:ln>
            </c:spPr>
          </c:marker>
          <c:cat>
            <c:strRef>
              <c:f>'24就調有業率等'!$C$3:$O$3</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'24就調有業率等'!$C$5:$O$5</c:f>
              <c:numCache>
                <c:formatCode>0.0</c:formatCode>
                <c:ptCount val="13"/>
                <c:pt idx="0">
                  <c:v>16.5</c:v>
                </c:pt>
                <c:pt idx="1">
                  <c:v>66.599999999999994</c:v>
                </c:pt>
                <c:pt idx="2">
                  <c:v>75.3</c:v>
                </c:pt>
                <c:pt idx="3">
                  <c:v>68.2</c:v>
                </c:pt>
                <c:pt idx="4">
                  <c:v>67.099999999999994</c:v>
                </c:pt>
                <c:pt idx="5">
                  <c:v>70.7</c:v>
                </c:pt>
                <c:pt idx="6">
                  <c:v>74.599999999999994</c:v>
                </c:pt>
                <c:pt idx="7" formatCode="General">
                  <c:v>73.2</c:v>
                </c:pt>
                <c:pt idx="8" formatCode="General">
                  <c:v>65</c:v>
                </c:pt>
                <c:pt idx="9" formatCode="General">
                  <c:v>47.3</c:v>
                </c:pt>
                <c:pt idx="10" formatCode="General">
                  <c:v>29.8</c:v>
                </c:pt>
                <c:pt idx="11" formatCode="General">
                  <c:v>18</c:v>
                </c:pt>
                <c:pt idx="12" formatCode="General">
                  <c:v>6.3</c:v>
                </c:pt>
              </c:numCache>
            </c:numRef>
          </c:val>
          <c:smooth val="0"/>
        </c:ser>
        <c:ser>
          <c:idx val="2"/>
          <c:order val="2"/>
          <c:tx>
            <c:strRef>
              <c:f>'24就調有業率等'!$A$6:$B$6</c:f>
              <c:strCache>
                <c:ptCount val="1"/>
                <c:pt idx="0">
                  <c:v>大阪府潜在的有業率</c:v>
                </c:pt>
              </c:strCache>
            </c:strRef>
          </c:tx>
          <c:spPr>
            <a:ln>
              <a:solidFill>
                <a:srgbClr val="FF0000"/>
              </a:solidFill>
            </a:ln>
          </c:spPr>
          <c:marker>
            <c:spPr>
              <a:solidFill>
                <a:srgbClr val="FF0000"/>
              </a:solidFill>
              <a:ln>
                <a:solidFill>
                  <a:srgbClr val="FF0000"/>
                </a:solidFill>
              </a:ln>
            </c:spPr>
          </c:marker>
          <c:cat>
            <c:strRef>
              <c:f>'24就調有業率等'!$C$3:$O$3</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'24就調有業率等'!$C$6:$O$6</c:f>
              <c:numCache>
                <c:formatCode>0.0</c:formatCode>
                <c:ptCount val="13"/>
                <c:pt idx="0">
                  <c:v>35.862068965517238</c:v>
                </c:pt>
                <c:pt idx="1">
                  <c:v>79.452054794520549</c:v>
                </c:pt>
                <c:pt idx="2">
                  <c:v>89.984350547730827</c:v>
                </c:pt>
                <c:pt idx="3">
                  <c:v>84.787310742609947</c:v>
                </c:pt>
                <c:pt idx="4">
                  <c:v>84.334203655352482</c:v>
                </c:pt>
                <c:pt idx="5">
                  <c:v>86.09179415855354</c:v>
                </c:pt>
                <c:pt idx="6">
                  <c:v>86.581254214430217</c:v>
                </c:pt>
                <c:pt idx="7">
                  <c:v>80.723370429252782</c:v>
                </c:pt>
                <c:pt idx="8">
                  <c:v>69.193934557063059</c:v>
                </c:pt>
                <c:pt idx="9">
                  <c:v>54.759922286983063</c:v>
                </c:pt>
                <c:pt idx="10">
                  <c:v>36.380892122745969</c:v>
                </c:pt>
                <c:pt idx="11">
                  <c:v>23.697478991596636</c:v>
                </c:pt>
                <c:pt idx="12">
                  <c:v>9.1845643443338574</c:v>
                </c:pt>
              </c:numCache>
            </c:numRef>
          </c:val>
          <c:smooth val="0"/>
        </c:ser>
        <c:dLbls>
          <c:dLblPos val="t"/>
          <c:showLegendKey val="0"/>
          <c:showVal val="1"/>
          <c:showCatName val="0"/>
          <c:showSerName val="0"/>
          <c:showPercent val="0"/>
          <c:showBubbleSize val="0"/>
        </c:dLbls>
        <c:marker val="1"/>
        <c:smooth val="0"/>
        <c:axId val="171595648"/>
        <c:axId val="171597184"/>
      </c:lineChart>
      <c:catAx>
        <c:axId val="171595648"/>
        <c:scaling>
          <c:orientation val="minMax"/>
        </c:scaling>
        <c:delete val="0"/>
        <c:axPos val="b"/>
        <c:majorTickMark val="out"/>
        <c:minorTickMark val="none"/>
        <c:tickLblPos val="nextTo"/>
        <c:txPr>
          <a:bodyPr anchor="ctr" anchorCtr="0"/>
          <a:lstStyle/>
          <a:p>
            <a:pPr>
              <a:defRPr sz="800" baseline="0"/>
            </a:pPr>
            <a:endParaRPr lang="ja-JP"/>
          </a:p>
        </c:txPr>
        <c:crossAx val="171597184"/>
        <c:crosses val="autoZero"/>
        <c:auto val="1"/>
        <c:lblAlgn val="ctr"/>
        <c:lblOffset val="100"/>
        <c:noMultiLvlLbl val="0"/>
      </c:catAx>
      <c:valAx>
        <c:axId val="171597184"/>
        <c:scaling>
          <c:orientation val="minMax"/>
        </c:scaling>
        <c:delete val="0"/>
        <c:axPos val="l"/>
        <c:title>
          <c:tx>
            <c:rich>
              <a:bodyPr rot="0" vert="horz"/>
              <a:lstStyle/>
              <a:p>
                <a:pPr>
                  <a:defRPr b="0"/>
                </a:pPr>
                <a:r>
                  <a:rPr lang="ja-JP" altLang="en-US" b="0" dirty="0" smtClean="0"/>
                  <a:t>％</a:t>
                </a:r>
                <a:endParaRPr lang="ja-JP" altLang="en-US" b="0" dirty="0"/>
              </a:p>
            </c:rich>
          </c:tx>
          <c:layout>
            <c:manualLayout>
              <c:xMode val="edge"/>
              <c:yMode val="edge"/>
              <c:x val="6.097323400592855E-2"/>
              <c:y val="2.7787729658666136E-2"/>
            </c:manualLayout>
          </c:layout>
          <c:overlay val="0"/>
        </c:title>
        <c:numFmt formatCode="0.0" sourceLinked="1"/>
        <c:majorTickMark val="out"/>
        <c:minorTickMark val="none"/>
        <c:tickLblPos val="nextTo"/>
        <c:crossAx val="171595648"/>
        <c:crosses val="autoZero"/>
        <c:crossBetween val="between"/>
      </c:valAx>
    </c:plotArea>
    <c:legend>
      <c:legendPos val="r"/>
      <c:layout>
        <c:manualLayout>
          <c:xMode val="edge"/>
          <c:yMode val="edge"/>
          <c:x val="0.17963224893917965"/>
          <c:y val="0.4921928754744338"/>
          <c:w val="0.43902104370512707"/>
          <c:h val="0.21888661094849551"/>
        </c:manualLayout>
      </c:layout>
      <c:overlay val="0"/>
      <c:txPr>
        <a:bodyPr/>
        <a:lstStyle/>
        <a:p>
          <a:pPr>
            <a:defRPr sz="10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35377522254162E-2"/>
          <c:y val="5.1400554097404488E-2"/>
          <c:w val="0.90394434029079695"/>
          <c:h val="0.50914078448527267"/>
        </c:manualLayout>
      </c:layout>
      <c:barChart>
        <c:barDir val="col"/>
        <c:grouping val="clustered"/>
        <c:varyColors val="0"/>
        <c:ser>
          <c:idx val="0"/>
          <c:order val="0"/>
          <c:tx>
            <c:strRef>
              <c:f>'[＜P.50＞大阪府の女性が応募している職種.xlsx]2017.4月度月報'!$A$4</c:f>
              <c:strCache>
                <c:ptCount val="1"/>
                <c:pt idx="0">
                  <c:v>一般</c:v>
                </c:pt>
              </c:strCache>
            </c:strRef>
          </c:tx>
          <c:spPr>
            <a:pattFill prst="dkUpDiag">
              <a:fgClr>
                <a:srgbClr val="002060"/>
              </a:fgClr>
              <a:bgClr>
                <a:schemeClr val="bg1"/>
              </a:bgClr>
            </a:pattFill>
            <a:ln>
              <a:solidFill>
                <a:srgbClr val="002060"/>
              </a:solidFill>
            </a:ln>
          </c:spPr>
          <c:invertIfNegative val="0"/>
          <c:cat>
            <c:strRef>
              <c:f>'[＜P.50＞大阪府の女性が応募している職種.xlsx]2017.4月度月報'!$B$3:$L$3</c:f>
              <c:strCache>
                <c:ptCount val="11"/>
                <c:pt idx="0">
                  <c:v>管理的職業</c:v>
                </c:pt>
                <c:pt idx="1">
                  <c:v>専門的・技術的職業</c:v>
                </c:pt>
                <c:pt idx="2">
                  <c:v>事務的職業</c:v>
                </c:pt>
                <c:pt idx="3">
                  <c:v>販売の職業</c:v>
                </c:pt>
                <c:pt idx="4">
                  <c:v>サービスの職業</c:v>
                </c:pt>
                <c:pt idx="5">
                  <c:v>保安の職業</c:v>
                </c:pt>
                <c:pt idx="6">
                  <c:v>農林漁業の職業</c:v>
                </c:pt>
                <c:pt idx="7">
                  <c:v>生産工程の職業</c:v>
                </c:pt>
                <c:pt idx="8">
                  <c:v>輸送・機械運転の職業</c:v>
                </c:pt>
                <c:pt idx="9">
                  <c:v>建設・採掘の職業</c:v>
                </c:pt>
                <c:pt idx="10">
                  <c:v>運搬・清掃・放送等の職業</c:v>
                </c:pt>
              </c:strCache>
            </c:strRef>
          </c:cat>
          <c:val>
            <c:numRef>
              <c:f>'[＜P.50＞大阪府の女性が応募している職種.xlsx]2017.4月度月報'!$B$4:$L$4</c:f>
              <c:numCache>
                <c:formatCode>#,##0_);[Red]\(#,##0\)</c:formatCode>
                <c:ptCount val="11"/>
                <c:pt idx="0">
                  <c:v>21</c:v>
                </c:pt>
                <c:pt idx="1">
                  <c:v>2015</c:v>
                </c:pt>
                <c:pt idx="2">
                  <c:v>5720</c:v>
                </c:pt>
                <c:pt idx="3">
                  <c:v>655</c:v>
                </c:pt>
                <c:pt idx="4">
                  <c:v>1187</c:v>
                </c:pt>
                <c:pt idx="5">
                  <c:v>5</c:v>
                </c:pt>
                <c:pt idx="6">
                  <c:v>11</c:v>
                </c:pt>
                <c:pt idx="7">
                  <c:v>221</c:v>
                </c:pt>
                <c:pt idx="8">
                  <c:v>24</c:v>
                </c:pt>
                <c:pt idx="9">
                  <c:v>3</c:v>
                </c:pt>
                <c:pt idx="10">
                  <c:v>605</c:v>
                </c:pt>
              </c:numCache>
            </c:numRef>
          </c:val>
        </c:ser>
        <c:ser>
          <c:idx val="1"/>
          <c:order val="1"/>
          <c:tx>
            <c:strRef>
              <c:f>'[＜P.50＞大阪府の女性が応募している職種.xlsx]2017.4月度月報'!$A$5</c:f>
              <c:strCache>
                <c:ptCount val="1"/>
                <c:pt idx="0">
                  <c:v>パート</c:v>
                </c:pt>
              </c:strCache>
            </c:strRef>
          </c:tx>
          <c:invertIfNegative val="0"/>
          <c:cat>
            <c:strRef>
              <c:f>'[＜P.50＞大阪府の女性が応募している職種.xlsx]2017.4月度月報'!$B$3:$L$3</c:f>
              <c:strCache>
                <c:ptCount val="11"/>
                <c:pt idx="0">
                  <c:v>管理的職業</c:v>
                </c:pt>
                <c:pt idx="1">
                  <c:v>専門的・技術的職業</c:v>
                </c:pt>
                <c:pt idx="2">
                  <c:v>事務的職業</c:v>
                </c:pt>
                <c:pt idx="3">
                  <c:v>販売の職業</c:v>
                </c:pt>
                <c:pt idx="4">
                  <c:v>サービスの職業</c:v>
                </c:pt>
                <c:pt idx="5">
                  <c:v>保安の職業</c:v>
                </c:pt>
                <c:pt idx="6">
                  <c:v>農林漁業の職業</c:v>
                </c:pt>
                <c:pt idx="7">
                  <c:v>生産工程の職業</c:v>
                </c:pt>
                <c:pt idx="8">
                  <c:v>輸送・機械運転の職業</c:v>
                </c:pt>
                <c:pt idx="9">
                  <c:v>建設・採掘の職業</c:v>
                </c:pt>
                <c:pt idx="10">
                  <c:v>運搬・清掃・放送等の職業</c:v>
                </c:pt>
              </c:strCache>
            </c:strRef>
          </c:cat>
          <c:val>
            <c:numRef>
              <c:f>'[＜P.50＞大阪府の女性が応募している職種.xlsx]2017.4月度月報'!$B$5:$L$5</c:f>
              <c:numCache>
                <c:formatCode>#,##0_);[Red]\(#,##0\)</c:formatCode>
                <c:ptCount val="11"/>
                <c:pt idx="0">
                  <c:v>3</c:v>
                </c:pt>
                <c:pt idx="1">
                  <c:v>966</c:v>
                </c:pt>
                <c:pt idx="2">
                  <c:v>2431</c:v>
                </c:pt>
                <c:pt idx="3">
                  <c:v>487</c:v>
                </c:pt>
                <c:pt idx="4">
                  <c:v>1133</c:v>
                </c:pt>
                <c:pt idx="5">
                  <c:v>2</c:v>
                </c:pt>
                <c:pt idx="6">
                  <c:v>7</c:v>
                </c:pt>
                <c:pt idx="7">
                  <c:v>136</c:v>
                </c:pt>
                <c:pt idx="8">
                  <c:v>3</c:v>
                </c:pt>
                <c:pt idx="9">
                  <c:v>0</c:v>
                </c:pt>
                <c:pt idx="10">
                  <c:v>1436</c:v>
                </c:pt>
              </c:numCache>
            </c:numRef>
          </c:val>
        </c:ser>
        <c:dLbls>
          <c:showLegendKey val="0"/>
          <c:showVal val="0"/>
          <c:showCatName val="0"/>
          <c:showSerName val="0"/>
          <c:showPercent val="0"/>
          <c:showBubbleSize val="0"/>
        </c:dLbls>
        <c:gapWidth val="150"/>
        <c:axId val="171652224"/>
        <c:axId val="171653760"/>
      </c:barChart>
      <c:catAx>
        <c:axId val="171652224"/>
        <c:scaling>
          <c:orientation val="minMax"/>
        </c:scaling>
        <c:delete val="0"/>
        <c:axPos val="b"/>
        <c:majorTickMark val="none"/>
        <c:minorTickMark val="none"/>
        <c:tickLblPos val="nextTo"/>
        <c:crossAx val="171653760"/>
        <c:crosses val="autoZero"/>
        <c:auto val="1"/>
        <c:lblAlgn val="ctr"/>
        <c:lblOffset val="100"/>
        <c:noMultiLvlLbl val="0"/>
      </c:catAx>
      <c:valAx>
        <c:axId val="171653760"/>
        <c:scaling>
          <c:orientation val="minMax"/>
          <c:max val="6000"/>
        </c:scaling>
        <c:delete val="0"/>
        <c:axPos val="l"/>
        <c:majorGridlines/>
        <c:numFmt formatCode="#,##0_);[Red]\(#,##0\)" sourceLinked="1"/>
        <c:majorTickMark val="none"/>
        <c:minorTickMark val="none"/>
        <c:tickLblPos val="nextTo"/>
        <c:crossAx val="171652224"/>
        <c:crosses val="autoZero"/>
        <c:crossBetween val="between"/>
        <c:majorUnit val="2000"/>
      </c:valAx>
      <c:dTable>
        <c:showHorzBorder val="1"/>
        <c:showVertBorder val="1"/>
        <c:showOutline val="1"/>
        <c:showKeys val="1"/>
      </c:dTable>
    </c:plotArea>
    <c:plotVisOnly val="1"/>
    <c:dispBlanksAs val="gap"/>
    <c:showDLblsOverMax val="0"/>
  </c:chart>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85739282589675E-2"/>
          <c:y val="5.1400554097404488E-2"/>
          <c:w val="0.87080314960629912"/>
          <c:h val="0.52735273052820053"/>
        </c:manualLayout>
      </c:layout>
      <c:lineChart>
        <c:grouping val="standard"/>
        <c:varyColors val="0"/>
        <c:ser>
          <c:idx val="0"/>
          <c:order val="0"/>
          <c:tx>
            <c:strRef>
              <c:f>'[＜P.50＞15歳以上の女性の就業率の推移.xlsx]グラフ'!$A$4</c:f>
              <c:strCache>
                <c:ptCount val="1"/>
                <c:pt idx="0">
                  <c:v>全国</c:v>
                </c:pt>
              </c:strCache>
            </c:strRef>
          </c:tx>
          <c:spPr>
            <a:ln>
              <a:solidFill>
                <a:srgbClr val="C00000"/>
              </a:solidFill>
              <a:prstDash val="sysDash"/>
            </a:ln>
          </c:spPr>
          <c:marker>
            <c:symbol val="circle"/>
            <c:size val="7"/>
            <c:spPr>
              <a:solidFill>
                <a:srgbClr val="C00000"/>
              </a:solidFill>
              <a:ln>
                <a:solidFill>
                  <a:srgbClr val="C00000"/>
                </a:solidFill>
              </a:ln>
            </c:spPr>
          </c:marker>
          <c:dLbls>
            <c:dLbl>
              <c:idx val="0"/>
              <c:layout>
                <c:manualLayout>
                  <c:x val="-5.6576552930883636E-2"/>
                  <c:y val="-4.4723140725234117E-2"/>
                </c:manualLayout>
              </c:layout>
              <c:dLblPos val="r"/>
              <c:showLegendKey val="0"/>
              <c:showVal val="1"/>
              <c:showCatName val="0"/>
              <c:showSerName val="0"/>
              <c:showPercent val="0"/>
              <c:showBubbleSize val="0"/>
            </c:dLbl>
            <c:dLbl>
              <c:idx val="1"/>
              <c:layout>
                <c:manualLayout>
                  <c:x val="-4.546544181977253E-2"/>
                  <c:y val="-4.4723140725234117E-2"/>
                </c:manualLayout>
              </c:layout>
              <c:dLblPos val="r"/>
              <c:showLegendKey val="0"/>
              <c:showVal val="1"/>
              <c:showCatName val="0"/>
              <c:showSerName val="0"/>
              <c:showPercent val="0"/>
              <c:showBubbleSize val="0"/>
            </c:dLbl>
            <c:dLbl>
              <c:idx val="2"/>
              <c:layout>
                <c:manualLayout>
                  <c:x val="-5.1020997375328087E-2"/>
                  <c:y val="-4.4723140725234117E-2"/>
                </c:manualLayout>
              </c:layout>
              <c:dLblPos val="r"/>
              <c:showLegendKey val="0"/>
              <c:showVal val="1"/>
              <c:showCatName val="0"/>
              <c:showSerName val="0"/>
              <c:showPercent val="0"/>
              <c:showBubbleSize val="0"/>
            </c:dLbl>
            <c:dLbl>
              <c:idx val="3"/>
              <c:layout>
                <c:manualLayout>
                  <c:x val="-5.1020997375328087E-2"/>
                  <c:y val="-4.4723140725234117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'[＜P.50＞15歳以上の女性の就業率の推移.xlsx]グラフ'!$B$3:$H$3</c:f>
              <c:strCache>
                <c:ptCount val="7"/>
                <c:pt idx="0">
                  <c:v>2010(H22)年</c:v>
                </c:pt>
                <c:pt idx="1">
                  <c:v>2011(H23)年</c:v>
                </c:pt>
                <c:pt idx="2">
                  <c:v>2012(H24)年</c:v>
                </c:pt>
                <c:pt idx="3">
                  <c:v>2013(H25)年</c:v>
                </c:pt>
                <c:pt idx="4">
                  <c:v>2014(H26)年</c:v>
                </c:pt>
                <c:pt idx="5">
                  <c:v>2015(H27)年</c:v>
                </c:pt>
                <c:pt idx="6">
                  <c:v>2016(H28)年</c:v>
                </c:pt>
              </c:strCache>
            </c:strRef>
          </c:cat>
          <c:val>
            <c:numRef>
              <c:f>'[＜P.50＞15歳以上の女性の就業率の推移.xlsx]グラフ'!$B$4:$H$4</c:f>
              <c:numCache>
                <c:formatCode>General</c:formatCode>
                <c:ptCount val="7"/>
                <c:pt idx="0" formatCode="0.0">
                  <c:v>46.3</c:v>
                </c:pt>
                <c:pt idx="1">
                  <c:v>46.2</c:v>
                </c:pt>
                <c:pt idx="2" formatCode="0.0">
                  <c:v>46.2</c:v>
                </c:pt>
                <c:pt idx="3" formatCode="0.0">
                  <c:v>47.1</c:v>
                </c:pt>
                <c:pt idx="4" formatCode="0.0">
                  <c:v>47.6</c:v>
                </c:pt>
                <c:pt idx="5" formatCode="0.0">
                  <c:v>48</c:v>
                </c:pt>
                <c:pt idx="6" formatCode="0.0">
                  <c:v>48.9</c:v>
                </c:pt>
              </c:numCache>
            </c:numRef>
          </c:val>
          <c:smooth val="0"/>
        </c:ser>
        <c:ser>
          <c:idx val="1"/>
          <c:order val="1"/>
          <c:tx>
            <c:strRef>
              <c:f>'[＜P.50＞15歳以上の女性の就業率の推移.xlsx]グラフ'!$A$5</c:f>
              <c:strCache>
                <c:ptCount val="1"/>
                <c:pt idx="0">
                  <c:v>大阪府</c:v>
                </c:pt>
              </c:strCache>
            </c:strRef>
          </c:tx>
          <c:spPr>
            <a:ln>
              <a:solidFill>
                <a:srgbClr val="002060"/>
              </a:solidFill>
            </a:ln>
          </c:spPr>
          <c:marker>
            <c:symbol val="square"/>
            <c:size val="7"/>
            <c:spPr>
              <a:solidFill>
                <a:srgbClr val="002060"/>
              </a:solidFill>
              <a:ln>
                <a:solidFill>
                  <a:srgbClr val="002060"/>
                </a:solidFill>
              </a:ln>
            </c:spPr>
          </c:marker>
          <c:dLbls>
            <c:dLbl>
              <c:idx val="5"/>
              <c:layout>
                <c:manualLayout>
                  <c:x val="-5.1020997375328184E-2"/>
                  <c:y val="-6.486412763359263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'[＜P.50＞15歳以上の女性の就業率の推移.xlsx]グラフ'!$B$3:$H$3</c:f>
              <c:strCache>
                <c:ptCount val="7"/>
                <c:pt idx="0">
                  <c:v>2010(H22)年</c:v>
                </c:pt>
                <c:pt idx="1">
                  <c:v>2011(H23)年</c:v>
                </c:pt>
                <c:pt idx="2">
                  <c:v>2012(H24)年</c:v>
                </c:pt>
                <c:pt idx="3">
                  <c:v>2013(H25)年</c:v>
                </c:pt>
                <c:pt idx="4">
                  <c:v>2014(H26)年</c:v>
                </c:pt>
                <c:pt idx="5">
                  <c:v>2015(H27)年</c:v>
                </c:pt>
                <c:pt idx="6">
                  <c:v>2016(H28)年</c:v>
                </c:pt>
              </c:strCache>
            </c:strRef>
          </c:cat>
          <c:val>
            <c:numRef>
              <c:f>'[＜P.50＞15歳以上の女性の就業率の推移.xlsx]グラフ'!$B$5:$H$5</c:f>
              <c:numCache>
                <c:formatCode>0.0</c:formatCode>
                <c:ptCount val="7"/>
                <c:pt idx="0">
                  <c:v>42.8</c:v>
                </c:pt>
                <c:pt idx="1">
                  <c:v>43.5</c:v>
                </c:pt>
                <c:pt idx="2" formatCode="General">
                  <c:v>43.9</c:v>
                </c:pt>
                <c:pt idx="3">
                  <c:v>44.6</c:v>
                </c:pt>
                <c:pt idx="4">
                  <c:v>44.8</c:v>
                </c:pt>
                <c:pt idx="5">
                  <c:v>45.3</c:v>
                </c:pt>
                <c:pt idx="6">
                  <c:v>46.8</c:v>
                </c:pt>
              </c:numCache>
            </c:numRef>
          </c:val>
          <c:smooth val="0"/>
        </c:ser>
        <c:dLbls>
          <c:showLegendKey val="0"/>
          <c:showVal val="0"/>
          <c:showCatName val="0"/>
          <c:showSerName val="0"/>
          <c:showPercent val="0"/>
          <c:showBubbleSize val="0"/>
        </c:dLbls>
        <c:marker val="1"/>
        <c:smooth val="0"/>
        <c:axId val="171699200"/>
        <c:axId val="171713280"/>
      </c:lineChart>
      <c:catAx>
        <c:axId val="171699200"/>
        <c:scaling>
          <c:orientation val="minMax"/>
        </c:scaling>
        <c:delete val="0"/>
        <c:axPos val="b"/>
        <c:majorTickMark val="out"/>
        <c:minorTickMark val="none"/>
        <c:tickLblPos val="nextTo"/>
        <c:txPr>
          <a:bodyPr/>
          <a:lstStyle/>
          <a:p>
            <a:pPr>
              <a:defRPr sz="900"/>
            </a:pPr>
            <a:endParaRPr lang="ja-JP"/>
          </a:p>
        </c:txPr>
        <c:crossAx val="171713280"/>
        <c:crosses val="autoZero"/>
        <c:auto val="1"/>
        <c:lblAlgn val="ctr"/>
        <c:lblOffset val="100"/>
        <c:noMultiLvlLbl val="0"/>
      </c:catAx>
      <c:valAx>
        <c:axId val="171713280"/>
        <c:scaling>
          <c:orientation val="minMax"/>
          <c:max val="49"/>
          <c:min val="42"/>
        </c:scaling>
        <c:delete val="0"/>
        <c:axPos val="l"/>
        <c:majorGridlines/>
        <c:numFmt formatCode="0.0" sourceLinked="1"/>
        <c:majorTickMark val="out"/>
        <c:minorTickMark val="none"/>
        <c:tickLblPos val="nextTo"/>
        <c:crossAx val="171699200"/>
        <c:crosses val="autoZero"/>
        <c:crossBetween val="between"/>
      </c:valAx>
    </c:plotArea>
    <c:legend>
      <c:legendPos val="r"/>
      <c:layout>
        <c:manualLayout>
          <c:xMode val="edge"/>
          <c:yMode val="edge"/>
          <c:x val="0.22441472289252976"/>
          <c:y val="0.8998513876454789"/>
          <c:w val="0.53888888888888886"/>
          <c:h val="9.7344720127506723E-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700">
              <a:solidFill>
                <a:schemeClr val="bg1"/>
              </a:solidFill>
            </a:defRPr>
          </a:pPr>
          <a:endParaRPr lang="ja-JP"/>
        </a:p>
      </c:txPr>
    </c:title>
    <c:autoTitleDeleted val="0"/>
    <c:plotArea>
      <c:layout>
        <c:manualLayout>
          <c:layoutTarget val="inner"/>
          <c:xMode val="edge"/>
          <c:yMode val="edge"/>
          <c:x val="0.22187336473050759"/>
          <c:y val="1.9354763753122412E-2"/>
          <c:w val="0.69720383853117263"/>
          <c:h val="0.55973975084100402"/>
        </c:manualLayout>
      </c:layout>
      <c:barChart>
        <c:barDir val="col"/>
        <c:grouping val="clustered"/>
        <c:varyColors val="0"/>
        <c:ser>
          <c:idx val="5"/>
          <c:order val="5"/>
          <c:tx>
            <c:strRef>
              <c:f>'[＜P.22＞来阪外国人数の推移_富永修正.xlsx]Sheet2'!$T$1</c:f>
              <c:strCache>
                <c:ptCount val="1"/>
                <c:pt idx="0">
                  <c:v>来阪外国人数</c:v>
                </c:pt>
              </c:strCache>
            </c:strRef>
          </c:tx>
          <c:spPr>
            <a:pattFill prst="pct5">
              <a:fgClr>
                <a:schemeClr val="tx1"/>
              </a:fgClr>
              <a:bgClr>
                <a:schemeClr val="bg1"/>
              </a:bgClr>
            </a:pattFill>
            <a:ln>
              <a:solidFill>
                <a:schemeClr val="accent1"/>
              </a:solidFill>
            </a:ln>
          </c:spPr>
          <c:invertIfNegative val="0"/>
          <c:cat>
            <c:numRef>
              <c:f>'[＜P.22＞来阪外国人数の推移_富永修正.xlsx]Sheet2'!$N$2:$N$8</c:f>
              <c:numCache>
                <c:formatCode>General</c:formatCode>
                <c:ptCount val="7"/>
                <c:pt idx="0">
                  <c:v>2010</c:v>
                </c:pt>
                <c:pt idx="1">
                  <c:v>2011</c:v>
                </c:pt>
                <c:pt idx="2">
                  <c:v>2012</c:v>
                </c:pt>
                <c:pt idx="3">
                  <c:v>2013</c:v>
                </c:pt>
                <c:pt idx="4">
                  <c:v>2014</c:v>
                </c:pt>
                <c:pt idx="5">
                  <c:v>2015</c:v>
                </c:pt>
                <c:pt idx="6">
                  <c:v>2016</c:v>
                </c:pt>
              </c:numCache>
            </c:numRef>
          </c:cat>
          <c:val>
            <c:numRef>
              <c:f>'[＜P.22＞来阪外国人数の推移_富永修正.xlsx]Sheet2'!$T$2:$T$8</c:f>
              <c:numCache>
                <c:formatCode>#,##0_);[Red]\(#,##0\)</c:formatCode>
                <c:ptCount val="7"/>
                <c:pt idx="0">
                  <c:v>2349</c:v>
                </c:pt>
                <c:pt idx="1">
                  <c:v>1583</c:v>
                </c:pt>
                <c:pt idx="2">
                  <c:v>2028</c:v>
                </c:pt>
                <c:pt idx="3">
                  <c:v>2625</c:v>
                </c:pt>
                <c:pt idx="4">
                  <c:v>3758</c:v>
                </c:pt>
                <c:pt idx="5">
                  <c:v>7164</c:v>
                </c:pt>
                <c:pt idx="6">
                  <c:v>9400</c:v>
                </c:pt>
              </c:numCache>
            </c:numRef>
          </c:val>
        </c:ser>
        <c:dLbls>
          <c:showLegendKey val="0"/>
          <c:showVal val="0"/>
          <c:showCatName val="0"/>
          <c:showSerName val="0"/>
          <c:showPercent val="0"/>
          <c:showBubbleSize val="0"/>
        </c:dLbls>
        <c:gapWidth val="150"/>
        <c:axId val="104099840"/>
        <c:axId val="104098048"/>
      </c:barChart>
      <c:lineChart>
        <c:grouping val="standard"/>
        <c:varyColors val="0"/>
        <c:ser>
          <c:idx val="0"/>
          <c:order val="0"/>
          <c:tx>
            <c:strRef>
              <c:f>'[＜P.22＞来阪外国人数の推移_富永修正.xlsx]Sheet2'!$O$1</c:f>
              <c:strCache>
                <c:ptCount val="1"/>
                <c:pt idx="0">
                  <c:v>中国の割合</c:v>
                </c:pt>
              </c:strCache>
            </c:strRef>
          </c:tx>
          <c:spPr>
            <a:ln>
              <a:solidFill>
                <a:srgbClr val="C00000"/>
              </a:solidFill>
            </a:ln>
          </c:spPr>
          <c:marker>
            <c:symbol val="square"/>
            <c:size val="7"/>
            <c:spPr>
              <a:solidFill>
                <a:srgbClr val="C00000"/>
              </a:solidFill>
              <a:ln>
                <a:noFill/>
              </a:ln>
            </c:spPr>
          </c:marker>
          <c:cat>
            <c:numRef>
              <c:f>'[＜P.22＞来阪外国人数の推移_富永修正.xlsx]Sheet2'!$N$2:$N$8</c:f>
              <c:numCache>
                <c:formatCode>General</c:formatCode>
                <c:ptCount val="7"/>
                <c:pt idx="0">
                  <c:v>2010</c:v>
                </c:pt>
                <c:pt idx="1">
                  <c:v>2011</c:v>
                </c:pt>
                <c:pt idx="2">
                  <c:v>2012</c:v>
                </c:pt>
                <c:pt idx="3">
                  <c:v>2013</c:v>
                </c:pt>
                <c:pt idx="4">
                  <c:v>2014</c:v>
                </c:pt>
                <c:pt idx="5">
                  <c:v>2015</c:v>
                </c:pt>
                <c:pt idx="6">
                  <c:v>2016</c:v>
                </c:pt>
              </c:numCache>
            </c:numRef>
          </c:cat>
          <c:val>
            <c:numRef>
              <c:f>'[＜P.22＞来阪外国人数の推移_富永修正.xlsx]Sheet2'!$O$2:$O$8</c:f>
              <c:numCache>
                <c:formatCode>0.0%</c:formatCode>
                <c:ptCount val="7"/>
                <c:pt idx="0">
                  <c:v>0.31162196679438059</c:v>
                </c:pt>
                <c:pt idx="1">
                  <c:v>0.31711939355653823</c:v>
                </c:pt>
                <c:pt idx="2">
                  <c:v>0.30325443786982248</c:v>
                </c:pt>
                <c:pt idx="3">
                  <c:v>0.20152380952380952</c:v>
                </c:pt>
                <c:pt idx="4">
                  <c:v>0.26849387972325706</c:v>
                </c:pt>
                <c:pt idx="5">
                  <c:v>0.37911781127861532</c:v>
                </c:pt>
                <c:pt idx="6">
                  <c:v>0.39670212765957447</c:v>
                </c:pt>
              </c:numCache>
            </c:numRef>
          </c:val>
          <c:smooth val="0"/>
        </c:ser>
        <c:ser>
          <c:idx val="1"/>
          <c:order val="1"/>
          <c:tx>
            <c:strRef>
              <c:f>'[＜P.22＞来阪外国人数の推移_富永修正.xlsx]Sheet2'!$P$1</c:f>
              <c:strCache>
                <c:ptCount val="1"/>
                <c:pt idx="0">
                  <c:v>韓国の割合</c:v>
                </c:pt>
              </c:strCache>
            </c:strRef>
          </c:tx>
          <c:spPr>
            <a:ln>
              <a:solidFill>
                <a:srgbClr val="7030A0"/>
              </a:solidFill>
            </a:ln>
          </c:spPr>
          <c:marker>
            <c:symbol val="diamond"/>
            <c:size val="7"/>
            <c:spPr>
              <a:solidFill>
                <a:srgbClr val="7030A0"/>
              </a:solidFill>
              <a:ln>
                <a:solidFill>
                  <a:srgbClr val="7030A0"/>
                </a:solidFill>
              </a:ln>
            </c:spPr>
          </c:marker>
          <c:cat>
            <c:numRef>
              <c:f>'[＜P.22＞来阪外国人数の推移_富永修正.xlsx]Sheet2'!$N$2:$N$8</c:f>
              <c:numCache>
                <c:formatCode>General</c:formatCode>
                <c:ptCount val="7"/>
                <c:pt idx="0">
                  <c:v>2010</c:v>
                </c:pt>
                <c:pt idx="1">
                  <c:v>2011</c:v>
                </c:pt>
                <c:pt idx="2">
                  <c:v>2012</c:v>
                </c:pt>
                <c:pt idx="3">
                  <c:v>2013</c:v>
                </c:pt>
                <c:pt idx="4">
                  <c:v>2014</c:v>
                </c:pt>
                <c:pt idx="5">
                  <c:v>2015</c:v>
                </c:pt>
                <c:pt idx="6">
                  <c:v>2016</c:v>
                </c:pt>
              </c:numCache>
            </c:numRef>
          </c:cat>
          <c:val>
            <c:numRef>
              <c:f>'[＜P.22＞来阪外国人数の推移_富永修正.xlsx]Sheet2'!$P$2:$P$8</c:f>
              <c:numCache>
                <c:formatCode>0.0%</c:formatCode>
                <c:ptCount val="7"/>
                <c:pt idx="0">
                  <c:v>0.25074499787143467</c:v>
                </c:pt>
                <c:pt idx="1">
                  <c:v>0.23373341756159191</c:v>
                </c:pt>
                <c:pt idx="2">
                  <c:v>0.22090729783037474</c:v>
                </c:pt>
                <c:pt idx="3">
                  <c:v>0.22019047619047619</c:v>
                </c:pt>
                <c:pt idx="4">
                  <c:v>0.19185737094199043</c:v>
                </c:pt>
                <c:pt idx="5">
                  <c:v>0.15075376884422109</c:v>
                </c:pt>
                <c:pt idx="6">
                  <c:v>0.16787234042553192</c:v>
                </c:pt>
              </c:numCache>
            </c:numRef>
          </c:val>
          <c:smooth val="0"/>
        </c:ser>
        <c:ser>
          <c:idx val="2"/>
          <c:order val="2"/>
          <c:tx>
            <c:strRef>
              <c:f>'[＜P.22＞来阪外国人数の推移_富永修正.xlsx]Sheet2'!$Q$1</c:f>
              <c:strCache>
                <c:ptCount val="1"/>
                <c:pt idx="0">
                  <c:v>台湾の割合</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cat>
            <c:numRef>
              <c:f>'[＜P.22＞来阪外国人数の推移_富永修正.xlsx]Sheet2'!$N$2:$N$8</c:f>
              <c:numCache>
                <c:formatCode>General</c:formatCode>
                <c:ptCount val="7"/>
                <c:pt idx="0">
                  <c:v>2010</c:v>
                </c:pt>
                <c:pt idx="1">
                  <c:v>2011</c:v>
                </c:pt>
                <c:pt idx="2">
                  <c:v>2012</c:v>
                </c:pt>
                <c:pt idx="3">
                  <c:v>2013</c:v>
                </c:pt>
                <c:pt idx="4">
                  <c:v>2014</c:v>
                </c:pt>
                <c:pt idx="5">
                  <c:v>2015</c:v>
                </c:pt>
                <c:pt idx="6">
                  <c:v>2016</c:v>
                </c:pt>
              </c:numCache>
            </c:numRef>
          </c:cat>
          <c:val>
            <c:numRef>
              <c:f>'[＜P.22＞来阪外国人数の推移_富永修正.xlsx]Sheet2'!$Q$2:$Q$8</c:f>
              <c:numCache>
                <c:formatCode>0.0%</c:formatCode>
                <c:ptCount val="7"/>
                <c:pt idx="0">
                  <c:v>0.12813963388676033</c:v>
                </c:pt>
                <c:pt idx="1">
                  <c:v>0.15224257738471256</c:v>
                </c:pt>
                <c:pt idx="2">
                  <c:v>0.15039447731755423</c:v>
                </c:pt>
                <c:pt idx="3">
                  <c:v>0.20228571428571429</c:v>
                </c:pt>
                <c:pt idx="4">
                  <c:v>0.18068121341138904</c:v>
                </c:pt>
                <c:pt idx="5">
                  <c:v>0.14712451144611949</c:v>
                </c:pt>
                <c:pt idx="6">
                  <c:v>0.13340425531914893</c:v>
                </c:pt>
              </c:numCache>
            </c:numRef>
          </c:val>
          <c:smooth val="0"/>
        </c:ser>
        <c:ser>
          <c:idx val="3"/>
          <c:order val="3"/>
          <c:tx>
            <c:strRef>
              <c:f>'[＜P.22＞来阪外国人数の推移_富永修正.xlsx]Sheet2'!$R$1</c:f>
              <c:strCache>
                <c:ptCount val="1"/>
                <c:pt idx="0">
                  <c:v>香港の割合</c:v>
                </c:pt>
              </c:strCache>
            </c:strRef>
          </c:tx>
          <c:spPr>
            <a:ln>
              <a:solidFill>
                <a:srgbClr val="00B050"/>
              </a:solidFill>
            </a:ln>
          </c:spPr>
          <c:marker>
            <c:symbol val="x"/>
            <c:size val="7"/>
            <c:spPr>
              <a:noFill/>
              <a:ln w="15875">
                <a:solidFill>
                  <a:srgbClr val="00B050"/>
                </a:solidFill>
              </a:ln>
            </c:spPr>
          </c:marker>
          <c:cat>
            <c:numRef>
              <c:f>'[＜P.22＞来阪外国人数の推移_富永修正.xlsx]Sheet2'!$N$2:$N$8</c:f>
              <c:numCache>
                <c:formatCode>General</c:formatCode>
                <c:ptCount val="7"/>
                <c:pt idx="0">
                  <c:v>2010</c:v>
                </c:pt>
                <c:pt idx="1">
                  <c:v>2011</c:v>
                </c:pt>
                <c:pt idx="2">
                  <c:v>2012</c:v>
                </c:pt>
                <c:pt idx="3">
                  <c:v>2013</c:v>
                </c:pt>
                <c:pt idx="4">
                  <c:v>2014</c:v>
                </c:pt>
                <c:pt idx="5">
                  <c:v>2015</c:v>
                </c:pt>
                <c:pt idx="6">
                  <c:v>2016</c:v>
                </c:pt>
              </c:numCache>
            </c:numRef>
          </c:cat>
          <c:val>
            <c:numRef>
              <c:f>'[＜P.22＞来阪外国人数の推移_富永修正.xlsx]Sheet2'!$R$2:$R$8</c:f>
              <c:numCache>
                <c:formatCode>0.0%</c:formatCode>
                <c:ptCount val="7"/>
                <c:pt idx="0">
                  <c:v>4.5125585355470413E-2</c:v>
                </c:pt>
                <c:pt idx="1">
                  <c:v>6.1276058117498422E-2</c:v>
                </c:pt>
                <c:pt idx="2">
                  <c:v>4.6351084812623275E-2</c:v>
                </c:pt>
                <c:pt idx="3">
                  <c:v>6.6666666666666666E-2</c:v>
                </c:pt>
                <c:pt idx="4">
                  <c:v>7.0782331027142098E-2</c:v>
                </c:pt>
                <c:pt idx="5">
                  <c:v>7.5097710776102736E-2</c:v>
                </c:pt>
                <c:pt idx="6">
                  <c:v>6.6702127659574464E-2</c:v>
                </c:pt>
              </c:numCache>
            </c:numRef>
          </c:val>
          <c:smooth val="0"/>
        </c:ser>
        <c:ser>
          <c:idx val="4"/>
          <c:order val="4"/>
          <c:tx>
            <c:strRef>
              <c:f>'[＜P.22＞来阪外国人数の推移_富永修正.xlsx]Sheet2'!$S$1</c:f>
              <c:strCache>
                <c:ptCount val="1"/>
                <c:pt idx="0">
                  <c:v>アメリカの割合</c:v>
                </c:pt>
              </c:strCache>
            </c:strRef>
          </c:tx>
          <c:spPr>
            <a:ln>
              <a:solidFill>
                <a:schemeClr val="accent4">
                  <a:lumMod val="60000"/>
                  <a:lumOff val="40000"/>
                </a:schemeClr>
              </a:solidFill>
            </a:ln>
          </c:spPr>
          <c:marker>
            <c:symbol val="triangle"/>
            <c:size val="7"/>
            <c:spPr>
              <a:solidFill>
                <a:schemeClr val="accent4">
                  <a:lumMod val="60000"/>
                  <a:lumOff val="40000"/>
                </a:schemeClr>
              </a:solidFill>
              <a:ln>
                <a:solidFill>
                  <a:schemeClr val="accent4">
                    <a:lumMod val="60000"/>
                    <a:lumOff val="40000"/>
                  </a:schemeClr>
                </a:solidFill>
              </a:ln>
            </c:spPr>
          </c:marker>
          <c:cat>
            <c:numRef>
              <c:f>'[＜P.22＞来阪外国人数の推移_富永修正.xlsx]Sheet2'!$N$2:$N$8</c:f>
              <c:numCache>
                <c:formatCode>General</c:formatCode>
                <c:ptCount val="7"/>
                <c:pt idx="0">
                  <c:v>2010</c:v>
                </c:pt>
                <c:pt idx="1">
                  <c:v>2011</c:v>
                </c:pt>
                <c:pt idx="2">
                  <c:v>2012</c:v>
                </c:pt>
                <c:pt idx="3">
                  <c:v>2013</c:v>
                </c:pt>
                <c:pt idx="4">
                  <c:v>2014</c:v>
                </c:pt>
                <c:pt idx="5">
                  <c:v>2015</c:v>
                </c:pt>
                <c:pt idx="6">
                  <c:v>2016</c:v>
                </c:pt>
              </c:numCache>
            </c:numRef>
          </c:cat>
          <c:val>
            <c:numRef>
              <c:f>'[＜P.22＞来阪外国人数の推移_富永修正.xlsx]Sheet2'!$S$2:$S$8</c:f>
              <c:numCache>
                <c:formatCode>0.0%</c:formatCode>
                <c:ptCount val="7"/>
                <c:pt idx="0">
                  <c:v>5.0234142188165173E-2</c:v>
                </c:pt>
                <c:pt idx="1">
                  <c:v>5.6222362602653189E-2</c:v>
                </c:pt>
                <c:pt idx="2">
                  <c:v>4.6351084812623275E-2</c:v>
                </c:pt>
                <c:pt idx="3">
                  <c:v>4.5714285714285714E-2</c:v>
                </c:pt>
                <c:pt idx="4">
                  <c:v>4.1511442256519426E-2</c:v>
                </c:pt>
                <c:pt idx="5">
                  <c:v>3.3221663874930203E-2</c:v>
                </c:pt>
                <c:pt idx="6">
                  <c:v>3.3936170212765959E-2</c:v>
                </c:pt>
              </c:numCache>
            </c:numRef>
          </c:val>
          <c:smooth val="0"/>
        </c:ser>
        <c:dLbls>
          <c:showLegendKey val="0"/>
          <c:showVal val="0"/>
          <c:showCatName val="0"/>
          <c:showSerName val="0"/>
          <c:showPercent val="0"/>
          <c:showBubbleSize val="0"/>
        </c:dLbls>
        <c:marker val="1"/>
        <c:smooth val="0"/>
        <c:axId val="104096512"/>
        <c:axId val="104082048"/>
      </c:lineChart>
      <c:valAx>
        <c:axId val="104082048"/>
        <c:scaling>
          <c:orientation val="minMax"/>
        </c:scaling>
        <c:delete val="0"/>
        <c:axPos val="r"/>
        <c:numFmt formatCode="0.0%" sourceLinked="1"/>
        <c:majorTickMark val="in"/>
        <c:minorTickMark val="none"/>
        <c:tickLblPos val="nextTo"/>
        <c:txPr>
          <a:bodyPr/>
          <a:lstStyle/>
          <a:p>
            <a:pPr>
              <a:defRPr>
                <a:solidFill>
                  <a:sysClr val="windowText" lastClr="000000"/>
                </a:solidFill>
              </a:defRPr>
            </a:pPr>
            <a:endParaRPr lang="ja-JP"/>
          </a:p>
        </c:txPr>
        <c:crossAx val="104096512"/>
        <c:crosses val="max"/>
        <c:crossBetween val="between"/>
      </c:valAx>
      <c:catAx>
        <c:axId val="104096512"/>
        <c:scaling>
          <c:orientation val="minMax"/>
        </c:scaling>
        <c:delete val="0"/>
        <c:axPos val="b"/>
        <c:numFmt formatCode="General" sourceLinked="1"/>
        <c:majorTickMark val="out"/>
        <c:minorTickMark val="none"/>
        <c:tickLblPos val="nextTo"/>
        <c:crossAx val="104082048"/>
        <c:crosses val="autoZero"/>
        <c:auto val="1"/>
        <c:lblAlgn val="ctr"/>
        <c:lblOffset val="100"/>
        <c:noMultiLvlLbl val="0"/>
      </c:catAx>
      <c:valAx>
        <c:axId val="104098048"/>
        <c:scaling>
          <c:orientation val="minMax"/>
          <c:min val="1000"/>
        </c:scaling>
        <c:delete val="0"/>
        <c:axPos val="l"/>
        <c:numFmt formatCode="#,##0_);[Red]\(#,##0\)" sourceLinked="1"/>
        <c:majorTickMark val="out"/>
        <c:minorTickMark val="none"/>
        <c:tickLblPos val="nextTo"/>
        <c:crossAx val="104099840"/>
        <c:crosses val="autoZero"/>
        <c:crossBetween val="between"/>
      </c:valAx>
      <c:catAx>
        <c:axId val="104099840"/>
        <c:scaling>
          <c:orientation val="minMax"/>
        </c:scaling>
        <c:delete val="1"/>
        <c:axPos val="b"/>
        <c:numFmt formatCode="General" sourceLinked="1"/>
        <c:majorTickMark val="out"/>
        <c:minorTickMark val="none"/>
        <c:tickLblPos val="nextTo"/>
        <c:crossAx val="104098048"/>
        <c:crosses val="autoZero"/>
        <c:auto val="1"/>
        <c:lblAlgn val="ctr"/>
        <c:lblOffset val="100"/>
        <c:noMultiLvlLbl val="0"/>
      </c:catAx>
      <c:dTable>
        <c:showHorzBorder val="1"/>
        <c:showVertBorder val="1"/>
        <c:showOutline val="1"/>
        <c:showKeys val="1"/>
        <c:txPr>
          <a:bodyPr/>
          <a:lstStyle/>
          <a:p>
            <a:pPr rtl="0">
              <a:defRPr>
                <a:latin typeface="Meiryo UI" panose="020B0604030504040204" pitchFamily="50" charset="-128"/>
                <a:ea typeface="Meiryo UI" panose="020B0604030504040204" pitchFamily="50" charset="-128"/>
                <a:cs typeface="Meiryo UI" panose="020B0604030504040204" pitchFamily="50" charset="-128"/>
              </a:defRPr>
            </a:pPr>
            <a:endParaRPr lang="ja-JP"/>
          </a:p>
        </c:txPr>
      </c:dTable>
    </c:plotArea>
    <c:plotVisOnly val="1"/>
    <c:dispBlanksAs val="gap"/>
    <c:showDLblsOverMax val="0"/>
  </c:chart>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63517060367459E-2"/>
          <c:y val="0.11158573928258968"/>
          <c:w val="0.88557170570112742"/>
          <c:h val="0.64505905511811024"/>
        </c:manualLayout>
      </c:layout>
      <c:lineChart>
        <c:grouping val="standard"/>
        <c:varyColors val="0"/>
        <c:ser>
          <c:idx val="0"/>
          <c:order val="0"/>
          <c:tx>
            <c:strRef>
              <c:f>'[＜P.51＞大阪・全国の新規高等学校卒業（予定）者就職（内定）状況.xlsx]グラフ'!$B$5</c:f>
              <c:strCache>
                <c:ptCount val="1"/>
                <c:pt idx="0">
                  <c:v>東京</c:v>
                </c:pt>
              </c:strCache>
            </c:strRef>
          </c:tx>
          <c:cat>
            <c:strRef>
              <c:f>'[＜P.51＞大阪・全国の新規高等学校卒業（予定）者就職（内定）状況.xlsx]グラフ'!$C$4:$H$4</c:f>
              <c:strCache>
                <c:ptCount val="6"/>
                <c:pt idx="0">
                  <c:v>H23.3卒業</c:v>
                </c:pt>
                <c:pt idx="1">
                  <c:v>H24.3卒業</c:v>
                </c:pt>
                <c:pt idx="2">
                  <c:v>H25.3卒業</c:v>
                </c:pt>
                <c:pt idx="3">
                  <c:v>H26.3卒業</c:v>
                </c:pt>
                <c:pt idx="4">
                  <c:v>H27.3卒業</c:v>
                </c:pt>
                <c:pt idx="5">
                  <c:v>H28.3卒業</c:v>
                </c:pt>
              </c:strCache>
            </c:strRef>
          </c:cat>
          <c:val>
            <c:numRef>
              <c:f>'[＜P.51＞大阪・全国の新規高等学校卒業（予定）者就職（内定）状況.xlsx]グラフ'!$C$5:$H$5</c:f>
              <c:numCache>
                <c:formatCode>0.0_ </c:formatCode>
                <c:ptCount val="6"/>
                <c:pt idx="0">
                  <c:v>92.286406087858879</c:v>
                </c:pt>
                <c:pt idx="1">
                  <c:v>94.229428172942818</c:v>
                </c:pt>
                <c:pt idx="2">
                  <c:v>92.4</c:v>
                </c:pt>
                <c:pt idx="3">
                  <c:v>94.7</c:v>
                </c:pt>
                <c:pt idx="4">
                  <c:v>95.7</c:v>
                </c:pt>
                <c:pt idx="5">
                  <c:v>98.4</c:v>
                </c:pt>
              </c:numCache>
            </c:numRef>
          </c:val>
          <c:smooth val="0"/>
        </c:ser>
        <c:ser>
          <c:idx val="1"/>
          <c:order val="1"/>
          <c:tx>
            <c:strRef>
              <c:f>'[＜P.51＞大阪・全国の新規高等学校卒業（予定）者就職（内定）状況.xlsx]グラフ'!$B$6</c:f>
              <c:strCache>
                <c:ptCount val="1"/>
                <c:pt idx="0">
                  <c:v>京都</c:v>
                </c:pt>
              </c:strCache>
            </c:strRef>
          </c:tx>
          <c:marker>
            <c:symbol val="circle"/>
            <c:size val="5"/>
          </c:marker>
          <c:cat>
            <c:strRef>
              <c:f>'[＜P.51＞大阪・全国の新規高等学校卒業（予定）者就職（内定）状況.xlsx]グラフ'!$C$4:$H$4</c:f>
              <c:strCache>
                <c:ptCount val="6"/>
                <c:pt idx="0">
                  <c:v>H23.3卒業</c:v>
                </c:pt>
                <c:pt idx="1">
                  <c:v>H24.3卒業</c:v>
                </c:pt>
                <c:pt idx="2">
                  <c:v>H25.3卒業</c:v>
                </c:pt>
                <c:pt idx="3">
                  <c:v>H26.3卒業</c:v>
                </c:pt>
                <c:pt idx="4">
                  <c:v>H27.3卒業</c:v>
                </c:pt>
                <c:pt idx="5">
                  <c:v>H28.3卒業</c:v>
                </c:pt>
              </c:strCache>
            </c:strRef>
          </c:cat>
          <c:val>
            <c:numRef>
              <c:f>'[＜P.51＞大阪・全国の新規高等学校卒業（予定）者就職（内定）状況.xlsx]グラフ'!$C$6:$H$6</c:f>
              <c:numCache>
                <c:formatCode>0.0_ </c:formatCode>
                <c:ptCount val="6"/>
                <c:pt idx="0">
                  <c:v>94.764126490409538</c:v>
                </c:pt>
                <c:pt idx="1">
                  <c:v>95.348837209302332</c:v>
                </c:pt>
                <c:pt idx="2">
                  <c:v>94.7</c:v>
                </c:pt>
                <c:pt idx="3">
                  <c:v>97</c:v>
                </c:pt>
                <c:pt idx="4">
                  <c:v>98</c:v>
                </c:pt>
                <c:pt idx="5">
                  <c:v>97.9</c:v>
                </c:pt>
              </c:numCache>
            </c:numRef>
          </c:val>
          <c:smooth val="0"/>
        </c:ser>
        <c:ser>
          <c:idx val="2"/>
          <c:order val="2"/>
          <c:tx>
            <c:strRef>
              <c:f>'[＜P.51＞大阪・全国の新規高等学校卒業（予定）者就職（内定）状況.xlsx]グラフ'!$B$7</c:f>
              <c:strCache>
                <c:ptCount val="1"/>
                <c:pt idx="0">
                  <c:v>大阪</c:v>
                </c:pt>
              </c:strCache>
            </c:strRef>
          </c:tx>
          <c:spPr>
            <a:ln w="28575">
              <a:solidFill>
                <a:srgbClr val="002060"/>
              </a:solidFill>
            </a:ln>
          </c:spPr>
          <c:marker>
            <c:symbol val="square"/>
            <c:size val="7"/>
            <c:spPr>
              <a:solidFill>
                <a:srgbClr val="002060"/>
              </a:solidFill>
              <a:ln>
                <a:solidFill>
                  <a:srgbClr val="002060"/>
                </a:solidFill>
              </a:ln>
            </c:spPr>
          </c:marker>
          <c:dLbls>
            <c:dLbl>
              <c:idx val="0"/>
              <c:layout>
                <c:manualLayout>
                  <c:x val="-6.1302035358787699E-2"/>
                  <c:y val="-5.5080927384076904E-2"/>
                </c:manualLayout>
              </c:layout>
              <c:dLblPos val="r"/>
              <c:showLegendKey val="0"/>
              <c:showVal val="1"/>
              <c:showCatName val="0"/>
              <c:showSerName val="0"/>
              <c:showPercent val="0"/>
              <c:showBubbleSize val="0"/>
            </c:dLbl>
            <c:dLbl>
              <c:idx val="1"/>
              <c:layout>
                <c:manualLayout>
                  <c:x val="-6.8849205170108452E-2"/>
                  <c:y val="-4.5821668124817728E-2"/>
                </c:manualLayout>
              </c:layout>
              <c:dLblPos val="r"/>
              <c:showLegendKey val="0"/>
              <c:showVal val="1"/>
              <c:showCatName val="0"/>
              <c:showSerName val="0"/>
              <c:showPercent val="0"/>
              <c:showBubbleSize val="0"/>
            </c:dLbl>
            <c:dLbl>
              <c:idx val="2"/>
              <c:layout>
                <c:manualLayout>
                  <c:x val="-2.3566186302183927E-2"/>
                  <c:y val="-3.193277923592884E-2"/>
                </c:manualLayout>
              </c:layout>
              <c:dLblPos val="r"/>
              <c:showLegendKey val="0"/>
              <c:showVal val="1"/>
              <c:showCatName val="0"/>
              <c:showSerName val="0"/>
              <c:showPercent val="0"/>
              <c:showBubbleSize val="0"/>
            </c:dLbl>
            <c:dLbl>
              <c:idx val="3"/>
              <c:layout>
                <c:manualLayout>
                  <c:x val="-4.1176249195265684E-2"/>
                  <c:y val="5.6030183727034118E-2"/>
                </c:manualLayout>
              </c:layout>
              <c:dLblPos val="r"/>
              <c:showLegendKey val="0"/>
              <c:showVal val="1"/>
              <c:showCatName val="0"/>
              <c:showSerName val="0"/>
              <c:showPercent val="0"/>
              <c:showBubbleSize val="0"/>
            </c:dLbl>
            <c:dLbl>
              <c:idx val="4"/>
              <c:layout>
                <c:manualLayout>
                  <c:x val="-4.1176249195265684E-2"/>
                  <c:y val="5.1400554097404488E-2"/>
                </c:manualLayout>
              </c:layout>
              <c:dLblPos val="r"/>
              <c:showLegendKey val="0"/>
              <c:showVal val="1"/>
              <c:showCatName val="0"/>
              <c:showSerName val="0"/>
              <c:showPercent val="0"/>
              <c:showBubbleSize val="0"/>
            </c:dLbl>
            <c:dLbl>
              <c:idx val="5"/>
              <c:layout>
                <c:manualLayout>
                  <c:x val="-4.6207695736146193E-2"/>
                  <c:y val="5.1400554097404447E-2"/>
                </c:manualLayout>
              </c:layout>
              <c:dLblPos val="r"/>
              <c:showLegendKey val="0"/>
              <c:showVal val="1"/>
              <c:showCatName val="0"/>
              <c:showSerName val="0"/>
              <c:showPercent val="0"/>
              <c:showBubbleSize val="0"/>
            </c:dLbl>
            <c:txPr>
              <a:bodyPr/>
              <a:lstStyle/>
              <a:p>
                <a:pPr>
                  <a:defRPr sz="1100"/>
                </a:pPr>
                <a:endParaRPr lang="ja-JP"/>
              </a:p>
            </c:txPr>
            <c:dLblPos val="b"/>
            <c:showLegendKey val="0"/>
            <c:showVal val="1"/>
            <c:showCatName val="0"/>
            <c:showSerName val="0"/>
            <c:showPercent val="0"/>
            <c:showBubbleSize val="0"/>
            <c:showLeaderLines val="0"/>
          </c:dLbls>
          <c:cat>
            <c:strRef>
              <c:f>'[＜P.51＞大阪・全国の新規高等学校卒業（予定）者就職（内定）状況.xlsx]グラフ'!$C$4:$H$4</c:f>
              <c:strCache>
                <c:ptCount val="6"/>
                <c:pt idx="0">
                  <c:v>H23.3卒業</c:v>
                </c:pt>
                <c:pt idx="1">
                  <c:v>H24.3卒業</c:v>
                </c:pt>
                <c:pt idx="2">
                  <c:v>H25.3卒業</c:v>
                </c:pt>
                <c:pt idx="3">
                  <c:v>H26.3卒業</c:v>
                </c:pt>
                <c:pt idx="4">
                  <c:v>H27.3卒業</c:v>
                </c:pt>
                <c:pt idx="5">
                  <c:v>H28.3卒業</c:v>
                </c:pt>
              </c:strCache>
            </c:strRef>
          </c:cat>
          <c:val>
            <c:numRef>
              <c:f>'[＜P.51＞大阪・全国の新規高等学校卒業（予定）者就職（内定）状況.xlsx]グラフ'!$C$7:$H$7</c:f>
              <c:numCache>
                <c:formatCode>0.0_ </c:formatCode>
                <c:ptCount val="6"/>
                <c:pt idx="0">
                  <c:v>87.878413443716795</c:v>
                </c:pt>
                <c:pt idx="1">
                  <c:v>90.479616306954441</c:v>
                </c:pt>
                <c:pt idx="2">
                  <c:v>93.3</c:v>
                </c:pt>
                <c:pt idx="3">
                  <c:v>93</c:v>
                </c:pt>
                <c:pt idx="4">
                  <c:v>94.7</c:v>
                </c:pt>
                <c:pt idx="5">
                  <c:v>94.5</c:v>
                </c:pt>
              </c:numCache>
            </c:numRef>
          </c:val>
          <c:smooth val="0"/>
        </c:ser>
        <c:ser>
          <c:idx val="3"/>
          <c:order val="3"/>
          <c:tx>
            <c:strRef>
              <c:f>'[＜P.51＞大阪・全国の新規高等学校卒業（予定）者就職（内定）状況.xlsx]グラフ'!$B$8</c:f>
              <c:strCache>
                <c:ptCount val="1"/>
                <c:pt idx="0">
                  <c:v>全国</c:v>
                </c:pt>
              </c:strCache>
            </c:strRef>
          </c:tx>
          <c:spPr>
            <a:ln w="22225">
              <a:solidFill>
                <a:schemeClr val="bg2">
                  <a:lumMod val="50000"/>
                </a:schemeClr>
              </a:solidFill>
            </a:ln>
          </c:spPr>
          <c:marker>
            <c:symbol val="x"/>
            <c:size val="6"/>
            <c:spPr>
              <a:noFill/>
              <a:ln w="15875">
                <a:solidFill>
                  <a:schemeClr val="bg2">
                    <a:lumMod val="50000"/>
                  </a:schemeClr>
                </a:solidFill>
              </a:ln>
            </c:spPr>
          </c:marker>
          <c:dLbls>
            <c:dLbl>
              <c:idx val="0"/>
              <c:layout>
                <c:manualLayout>
                  <c:x val="-4.9981280641806569E-2"/>
                  <c:y val="-4.4456109652960006E-2"/>
                </c:manualLayout>
              </c:layout>
              <c:dLblPos val="r"/>
              <c:showLegendKey val="0"/>
              <c:showVal val="1"/>
              <c:showCatName val="0"/>
              <c:showSerName val="0"/>
              <c:showPercent val="0"/>
              <c:showBubbleSize val="0"/>
            </c:dLbl>
            <c:dLbl>
              <c:idx val="1"/>
              <c:layout>
                <c:manualLayout>
                  <c:x val="-9.7297083147625408E-3"/>
                  <c:y val="1.1099445902595467E-2"/>
                </c:manualLayout>
              </c:layout>
              <c:dLblPos val="r"/>
              <c:showLegendKey val="0"/>
              <c:showVal val="1"/>
              <c:showCatName val="0"/>
              <c:showSerName val="0"/>
              <c:showPercent val="0"/>
              <c:showBubbleSize val="0"/>
            </c:dLbl>
            <c:dLbl>
              <c:idx val="2"/>
              <c:layout>
                <c:manualLayout>
                  <c:x val="-6.0044173723567573E-2"/>
                  <c:y val="-4.9085739282589677E-2"/>
                </c:manualLayout>
              </c:layout>
              <c:dLblPos val="r"/>
              <c:showLegendKey val="0"/>
              <c:showVal val="1"/>
              <c:showCatName val="0"/>
              <c:showSerName val="0"/>
              <c:showPercent val="0"/>
              <c:showBubbleSize val="0"/>
            </c:dLbl>
            <c:dLbl>
              <c:idx val="3"/>
              <c:layout>
                <c:manualLayout>
                  <c:x val="-4.2434110830485809E-2"/>
                  <c:y val="4.8136482939632547E-2"/>
                </c:manualLayout>
              </c:layout>
              <c:dLblPos val="r"/>
              <c:showLegendKey val="0"/>
              <c:showVal val="1"/>
              <c:showCatName val="0"/>
              <c:showSerName val="0"/>
              <c:showPercent val="0"/>
              <c:showBubbleSize val="0"/>
            </c:dLbl>
            <c:dLbl>
              <c:idx val="4"/>
              <c:layout>
                <c:manualLayout>
                  <c:x val="-4.494983410092606E-2"/>
                  <c:y val="3.4247594050743659E-2"/>
                </c:manualLayout>
              </c:layout>
              <c:dLblPos val="r"/>
              <c:showLegendKey val="0"/>
              <c:showVal val="1"/>
              <c:showCatName val="0"/>
              <c:showSerName val="0"/>
              <c:showPercent val="0"/>
              <c:showBubbleSize val="0"/>
            </c:dLbl>
            <c:dLbl>
              <c:idx val="5"/>
              <c:layout>
                <c:manualLayout>
                  <c:x val="-4.494983410092606E-2"/>
                  <c:y val="4.8136482939632547E-2"/>
                </c:manualLayout>
              </c:layout>
              <c:dLblPos val="r"/>
              <c:showLegendKey val="0"/>
              <c:showVal val="1"/>
              <c:showCatName val="0"/>
              <c:showSerName val="0"/>
              <c:showPercent val="0"/>
              <c:showBubbleSize val="0"/>
            </c:dLbl>
            <c:txPr>
              <a:bodyPr/>
              <a:lstStyle/>
              <a:p>
                <a:pPr>
                  <a:defRPr sz="1100"/>
                </a:pPr>
                <a:endParaRPr lang="ja-JP"/>
              </a:p>
            </c:txPr>
            <c:dLblPos val="t"/>
            <c:showLegendKey val="0"/>
            <c:showVal val="1"/>
            <c:showCatName val="0"/>
            <c:showSerName val="0"/>
            <c:showPercent val="0"/>
            <c:showBubbleSize val="0"/>
            <c:showLeaderLines val="0"/>
          </c:dLbls>
          <c:cat>
            <c:strRef>
              <c:f>'[＜P.51＞大阪・全国の新規高等学校卒業（予定）者就職（内定）状況.xlsx]グラフ'!$C$4:$H$4</c:f>
              <c:strCache>
                <c:ptCount val="6"/>
                <c:pt idx="0">
                  <c:v>H23.3卒業</c:v>
                </c:pt>
                <c:pt idx="1">
                  <c:v>H24.3卒業</c:v>
                </c:pt>
                <c:pt idx="2">
                  <c:v>H25.3卒業</c:v>
                </c:pt>
                <c:pt idx="3">
                  <c:v>H26.3卒業</c:v>
                </c:pt>
                <c:pt idx="4">
                  <c:v>H27.3卒業</c:v>
                </c:pt>
                <c:pt idx="5">
                  <c:v>H28.3卒業</c:v>
                </c:pt>
              </c:strCache>
            </c:strRef>
          </c:cat>
          <c:val>
            <c:numRef>
              <c:f>'[＜P.51＞大阪・全国の新規高等学校卒業（予定）者就職（内定）状況.xlsx]グラフ'!$C$8:$H$8</c:f>
              <c:numCache>
                <c:formatCode>0.0_ </c:formatCode>
                <c:ptCount val="6"/>
                <c:pt idx="0">
                  <c:v>93.191445057564493</c:v>
                </c:pt>
                <c:pt idx="1">
                  <c:v>94.821013532593298</c:v>
                </c:pt>
                <c:pt idx="2">
                  <c:v>95.8</c:v>
                </c:pt>
                <c:pt idx="3">
                  <c:v>96.6</c:v>
                </c:pt>
                <c:pt idx="4">
                  <c:v>97.5</c:v>
                </c:pt>
                <c:pt idx="5">
                  <c:v>97.7</c:v>
                </c:pt>
              </c:numCache>
            </c:numRef>
          </c:val>
          <c:smooth val="0"/>
        </c:ser>
        <c:dLbls>
          <c:showLegendKey val="0"/>
          <c:showVal val="0"/>
          <c:showCatName val="0"/>
          <c:showSerName val="0"/>
          <c:showPercent val="0"/>
          <c:showBubbleSize val="0"/>
        </c:dLbls>
        <c:marker val="1"/>
        <c:smooth val="0"/>
        <c:axId val="172753280"/>
        <c:axId val="172754816"/>
      </c:lineChart>
      <c:catAx>
        <c:axId val="172753280"/>
        <c:scaling>
          <c:orientation val="minMax"/>
        </c:scaling>
        <c:delete val="0"/>
        <c:axPos val="b"/>
        <c:majorTickMark val="out"/>
        <c:minorTickMark val="none"/>
        <c:tickLblPos val="nextTo"/>
        <c:crossAx val="172754816"/>
        <c:crosses val="autoZero"/>
        <c:auto val="1"/>
        <c:lblAlgn val="ctr"/>
        <c:lblOffset val="100"/>
        <c:noMultiLvlLbl val="0"/>
      </c:catAx>
      <c:valAx>
        <c:axId val="172754816"/>
        <c:scaling>
          <c:orientation val="minMax"/>
          <c:max val="99"/>
          <c:min val="87"/>
        </c:scaling>
        <c:delete val="0"/>
        <c:axPos val="l"/>
        <c:majorGridlines/>
        <c:numFmt formatCode="0.0_ " sourceLinked="1"/>
        <c:majorTickMark val="out"/>
        <c:minorTickMark val="none"/>
        <c:tickLblPos val="nextTo"/>
        <c:crossAx val="172753280"/>
        <c:crosses val="autoZero"/>
        <c:crossBetween val="between"/>
        <c:majorUnit val="3"/>
      </c:valAx>
    </c:plotArea>
    <c:legend>
      <c:legendPos val="r"/>
      <c:layout>
        <c:manualLayout>
          <c:xMode val="edge"/>
          <c:yMode val="edge"/>
          <c:x val="9.9371069182389943E-2"/>
          <c:y val="0.88349154272382624"/>
          <c:w val="0.86037735849056607"/>
          <c:h val="0.10801691455234762"/>
        </c:manualLayout>
      </c:layout>
      <c:overlay val="0"/>
    </c:legend>
    <c:plotVisOnly val="1"/>
    <c:dispBlanksAs val="gap"/>
    <c:showDLblsOverMax val="0"/>
  </c:chart>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022823564076851E-2"/>
          <c:y val="0.22633948059569048"/>
          <c:w val="0.51437052801832051"/>
          <c:h val="0.79706157202301398"/>
        </c:manualLayout>
      </c:layout>
      <c:pieChart>
        <c:varyColors val="1"/>
        <c:ser>
          <c:idx val="0"/>
          <c:order val="0"/>
          <c:spPr>
            <a:ln>
              <a:solidFill>
                <a:schemeClr val="tx1"/>
              </a:solidFill>
            </a:ln>
          </c:spPr>
          <c:dPt>
            <c:idx val="1"/>
            <c:bubble3D val="0"/>
            <c:spPr>
              <a:pattFill prst="pct75">
                <a:fgClr>
                  <a:srgbClr val="92D050"/>
                </a:fgClr>
                <a:bgClr>
                  <a:schemeClr val="bg1"/>
                </a:bgClr>
              </a:pattFill>
              <a:ln>
                <a:solidFill>
                  <a:schemeClr val="tx1"/>
                </a:solidFill>
              </a:ln>
            </c:spPr>
          </c:dPt>
          <c:dPt>
            <c:idx val="2"/>
            <c:bubble3D val="0"/>
            <c:spPr>
              <a:pattFill prst="ltUpDiag">
                <a:fgClr>
                  <a:srgbClr val="FFC000"/>
                </a:fgClr>
                <a:bgClr>
                  <a:schemeClr val="bg1"/>
                </a:bgClr>
              </a:pattFill>
              <a:ln>
                <a:solidFill>
                  <a:schemeClr val="tx1"/>
                </a:solidFill>
              </a:ln>
            </c:spPr>
          </c:dPt>
          <c:dPt>
            <c:idx val="3"/>
            <c:bubble3D val="0"/>
            <c:spPr>
              <a:pattFill prst="ltHorz">
                <a:fgClr>
                  <a:srgbClr val="7030A0"/>
                </a:fgClr>
                <a:bgClr>
                  <a:schemeClr val="bg1"/>
                </a:bgClr>
              </a:pattFill>
              <a:ln>
                <a:solidFill>
                  <a:schemeClr val="tx1"/>
                </a:solidFill>
              </a:ln>
            </c:spPr>
          </c:dPt>
          <c:dPt>
            <c:idx val="6"/>
            <c:bubble3D val="0"/>
            <c:spPr>
              <a:pattFill prst="pct10">
                <a:fgClr>
                  <a:schemeClr val="accent2">
                    <a:lumMod val="75000"/>
                  </a:schemeClr>
                </a:fgClr>
                <a:bgClr>
                  <a:schemeClr val="bg1"/>
                </a:bgClr>
              </a:pattFill>
              <a:ln>
                <a:solidFill>
                  <a:schemeClr val="tx1"/>
                </a:solidFill>
              </a:ln>
            </c:spPr>
          </c:dPt>
          <c:dLbls>
            <c:dLbl>
              <c:idx val="0"/>
              <c:layout/>
              <c:tx>
                <c:rich>
                  <a:bodyPr/>
                  <a:lstStyle/>
                  <a:p>
                    <a:r>
                      <a:rPr lang="ja-JP" altLang="en-US" dirty="0" smtClean="0">
                        <a:solidFill>
                          <a:schemeClr val="tx1"/>
                        </a:solidFill>
                      </a:rPr>
                      <a:t>①</a:t>
                    </a:r>
                    <a:r>
                      <a:rPr lang="en-US" altLang="ja-JP" sz="900" strike="noStrike" dirty="0" smtClean="0">
                        <a:solidFill>
                          <a:schemeClr val="tx1"/>
                        </a:solidFill>
                      </a:rPr>
                      <a:t>45,180</a:t>
                    </a:r>
                    <a:endParaRPr lang="en-US" altLang="en-US" sz="900" strike="noStrike" dirty="0">
                      <a:solidFill>
                        <a:schemeClr val="tx1"/>
                      </a:solidFill>
                    </a:endParaRPr>
                  </a:p>
                  <a:p>
                    <a:r>
                      <a:rPr lang="en-US" altLang="en-US" strike="noStrike" dirty="0" smtClean="0">
                        <a:solidFill>
                          <a:schemeClr val="tx1"/>
                        </a:solidFill>
                      </a:rPr>
                      <a:t>59.8</a:t>
                    </a:r>
                    <a:r>
                      <a:rPr lang="en-US" altLang="en-US" dirty="0" smtClean="0">
                        <a:solidFill>
                          <a:schemeClr val="tx1"/>
                        </a:solidFill>
                      </a:rPr>
                      <a:t>%</a:t>
                    </a:r>
                    <a:endParaRPr lang="en-US" altLang="en-US" dirty="0"/>
                  </a:p>
                </c:rich>
              </c:tx>
              <c:dLblPos val="ctr"/>
              <c:showLegendKey val="0"/>
              <c:showVal val="1"/>
              <c:showCatName val="0"/>
              <c:showSerName val="0"/>
              <c:showPercent val="0"/>
              <c:showBubbleSize val="0"/>
            </c:dLbl>
            <c:dLbl>
              <c:idx val="1"/>
              <c:layout>
                <c:manualLayout>
                  <c:x val="4.8200439672903495E-2"/>
                  <c:y val="-5.8825133064597121E-2"/>
                </c:manualLayout>
              </c:layout>
              <c:tx>
                <c:rich>
                  <a:bodyPr/>
                  <a:lstStyle/>
                  <a:p>
                    <a:r>
                      <a:rPr lang="ja-JP" altLang="en-US" dirty="0" smtClean="0">
                        <a:solidFill>
                          <a:schemeClr val="tx1"/>
                        </a:solidFill>
                      </a:rPr>
                      <a:t>②</a:t>
                    </a:r>
                    <a:r>
                      <a:rPr lang="en-US" altLang="ja-JP" strike="noStrike" dirty="0" smtClean="0">
                        <a:solidFill>
                          <a:schemeClr val="tx1"/>
                        </a:solidFill>
                      </a:rPr>
                      <a:t>11,293</a:t>
                    </a:r>
                    <a:endParaRPr lang="en-US" altLang="ja-JP" strike="noStrike" dirty="0">
                      <a:solidFill>
                        <a:schemeClr val="tx1"/>
                      </a:solidFill>
                    </a:endParaRPr>
                  </a:p>
                  <a:p>
                    <a:r>
                      <a:rPr lang="en-US" altLang="en-US" strike="noStrike" dirty="0" smtClean="0">
                        <a:solidFill>
                          <a:schemeClr val="tx1"/>
                        </a:solidFill>
                      </a:rPr>
                      <a:t>15.0</a:t>
                    </a:r>
                    <a:r>
                      <a:rPr lang="en-US" altLang="en-US" dirty="0" smtClean="0">
                        <a:solidFill>
                          <a:schemeClr val="tx1"/>
                        </a:solidFill>
                      </a:rPr>
                      <a:t>%</a:t>
                    </a:r>
                    <a:endParaRPr lang="en-US" altLang="en-US" dirty="0"/>
                  </a:p>
                </c:rich>
              </c:tx>
              <c:dLblPos val="bestFit"/>
              <c:showLegendKey val="0"/>
              <c:showVal val="1"/>
              <c:showCatName val="0"/>
              <c:showSerName val="0"/>
              <c:showPercent val="0"/>
              <c:showBubbleSize val="0"/>
            </c:dLbl>
            <c:dLbl>
              <c:idx val="2"/>
              <c:layout>
                <c:manualLayout>
                  <c:x val="0"/>
                  <c:y val="7.9257053301150432E-2"/>
                </c:manualLayout>
              </c:layout>
              <c:tx>
                <c:rich>
                  <a:bodyPr/>
                  <a:lstStyle/>
                  <a:p>
                    <a:r>
                      <a:rPr lang="ja-JP" altLang="en-US" dirty="0" smtClean="0">
                        <a:solidFill>
                          <a:schemeClr val="tx1"/>
                        </a:solidFill>
                      </a:rPr>
                      <a:t>③</a:t>
                    </a:r>
                    <a:r>
                      <a:rPr lang="en-US" altLang="ja-JP" strike="noStrike" dirty="0" smtClean="0">
                        <a:solidFill>
                          <a:schemeClr val="tx1"/>
                        </a:solidFill>
                      </a:rPr>
                      <a:t>8,831</a:t>
                    </a:r>
                    <a:endParaRPr lang="en-US" altLang="ja-JP" strike="noStrike" dirty="0">
                      <a:solidFill>
                        <a:schemeClr val="tx1"/>
                      </a:solidFill>
                    </a:endParaRPr>
                  </a:p>
                  <a:p>
                    <a:r>
                      <a:rPr lang="en-US" altLang="en-US" strike="noStrike" dirty="0" smtClean="0">
                        <a:solidFill>
                          <a:schemeClr val="tx1"/>
                        </a:solidFill>
                      </a:rPr>
                      <a:t>11.7</a:t>
                    </a:r>
                    <a:r>
                      <a:rPr lang="en-US" altLang="en-US" dirty="0" smtClean="0">
                        <a:solidFill>
                          <a:schemeClr val="tx1"/>
                        </a:solidFill>
                      </a:rPr>
                      <a:t>%</a:t>
                    </a:r>
                    <a:endParaRPr lang="en-US" altLang="en-US" dirty="0"/>
                  </a:p>
                </c:rich>
              </c:tx>
              <c:dLblPos val="bestFit"/>
              <c:showLegendKey val="0"/>
              <c:showVal val="1"/>
              <c:showCatName val="0"/>
              <c:showSerName val="0"/>
              <c:showPercent val="0"/>
              <c:showBubbleSize val="0"/>
            </c:dLbl>
            <c:dLbl>
              <c:idx val="3"/>
              <c:layout>
                <c:manualLayout>
                  <c:x val="1.1601838594011409E-2"/>
                  <c:y val="0.12445352272312919"/>
                </c:manualLayout>
              </c:layout>
              <c:tx>
                <c:rich>
                  <a:bodyPr/>
                  <a:lstStyle/>
                  <a:p>
                    <a:r>
                      <a:rPr lang="ja-JP" altLang="en-US" dirty="0" smtClean="0">
                        <a:solidFill>
                          <a:schemeClr val="tx1"/>
                        </a:solidFill>
                      </a:rPr>
                      <a:t>④</a:t>
                    </a:r>
                    <a:endParaRPr lang="en-US" altLang="ja-JP" strike="sngStrike" dirty="0" smtClean="0">
                      <a:solidFill>
                        <a:schemeClr val="tx1"/>
                      </a:solidFill>
                    </a:endParaRPr>
                  </a:p>
                  <a:p>
                    <a:r>
                      <a:rPr lang="en-US" altLang="ja-JP" strike="noStrike" dirty="0" smtClean="0">
                        <a:solidFill>
                          <a:schemeClr val="tx1"/>
                        </a:solidFill>
                      </a:rPr>
                      <a:t>4,555</a:t>
                    </a:r>
                    <a:endParaRPr lang="en-US" altLang="ja-JP" strike="noStrike" dirty="0">
                      <a:solidFill>
                        <a:schemeClr val="tx1"/>
                      </a:solidFill>
                    </a:endParaRPr>
                  </a:p>
                  <a:p>
                    <a:r>
                      <a:rPr lang="en-US" altLang="en-US" strike="noStrike" dirty="0" smtClean="0">
                        <a:solidFill>
                          <a:schemeClr val="tx1"/>
                        </a:solidFill>
                      </a:rPr>
                      <a:t>6.0</a:t>
                    </a:r>
                    <a:r>
                      <a:rPr lang="en-US" altLang="en-US" dirty="0" smtClean="0">
                        <a:solidFill>
                          <a:schemeClr val="tx1"/>
                        </a:solidFill>
                      </a:rPr>
                      <a:t>%</a:t>
                    </a:r>
                    <a:endParaRPr lang="en-US" altLang="en-US" dirty="0"/>
                  </a:p>
                </c:rich>
              </c:tx>
              <c:dLblPos val="bestFit"/>
              <c:showLegendKey val="0"/>
              <c:showVal val="1"/>
              <c:showCatName val="0"/>
              <c:showSerName val="0"/>
              <c:showPercent val="0"/>
              <c:showBubbleSize val="0"/>
            </c:dLbl>
            <c:dLbl>
              <c:idx val="4"/>
              <c:layout>
                <c:manualLayout>
                  <c:x val="-0.11274207306875014"/>
                  <c:y val="-6.3564989604621199E-3"/>
                </c:manualLayout>
              </c:layout>
              <c:tx>
                <c:rich>
                  <a:bodyPr/>
                  <a:lstStyle/>
                  <a:p>
                    <a:r>
                      <a:rPr lang="ja-JP" altLang="en-US" dirty="0" smtClean="0">
                        <a:solidFill>
                          <a:schemeClr val="tx1"/>
                        </a:solidFill>
                      </a:rPr>
                      <a:t>⑤</a:t>
                    </a:r>
                    <a:r>
                      <a:rPr lang="en-US" altLang="ja-JP" strike="noStrike" dirty="0" smtClean="0">
                        <a:solidFill>
                          <a:schemeClr val="tx1"/>
                        </a:solidFill>
                      </a:rPr>
                      <a:t>923</a:t>
                    </a:r>
                    <a:endParaRPr lang="en-US" altLang="ja-JP" strike="sngStrike" dirty="0">
                      <a:solidFill>
                        <a:schemeClr val="tx1"/>
                      </a:solidFill>
                    </a:endParaRPr>
                  </a:p>
                  <a:p>
                    <a:r>
                      <a:rPr lang="en-US" altLang="en-US" strike="noStrike" dirty="0" smtClean="0">
                        <a:solidFill>
                          <a:schemeClr val="tx1"/>
                        </a:solidFill>
                      </a:rPr>
                      <a:t>1.2</a:t>
                    </a:r>
                    <a:r>
                      <a:rPr lang="en-US" altLang="en-US" dirty="0" smtClean="0">
                        <a:solidFill>
                          <a:schemeClr val="tx1"/>
                        </a:solidFill>
                      </a:rPr>
                      <a:t>%</a:t>
                    </a:r>
                    <a:endParaRPr lang="en-US" altLang="en-US" dirty="0"/>
                  </a:p>
                </c:rich>
              </c:tx>
              <c:dLblPos val="bestFit"/>
              <c:showLegendKey val="0"/>
              <c:showVal val="1"/>
              <c:showCatName val="0"/>
              <c:showSerName val="0"/>
              <c:showPercent val="0"/>
              <c:showBubbleSize val="0"/>
            </c:dLbl>
            <c:dLbl>
              <c:idx val="5"/>
              <c:layout>
                <c:manualLayout>
                  <c:x val="4.531105573401939E-2"/>
                  <c:y val="-5.8850350505388185E-2"/>
                </c:manualLayout>
              </c:layout>
              <c:tx>
                <c:rich>
                  <a:bodyPr/>
                  <a:lstStyle/>
                  <a:p>
                    <a:r>
                      <a:rPr lang="ja-JP" altLang="en-US" dirty="0" smtClean="0">
                        <a:solidFill>
                          <a:schemeClr val="tx1"/>
                        </a:solidFill>
                      </a:rPr>
                      <a:t>⑥</a:t>
                    </a:r>
                    <a:r>
                      <a:rPr lang="en-US" altLang="ja-JP" strike="noStrike" dirty="0" smtClean="0">
                        <a:solidFill>
                          <a:schemeClr val="tx1"/>
                        </a:solidFill>
                      </a:rPr>
                      <a:t>133</a:t>
                    </a:r>
                    <a:endParaRPr lang="en-US" altLang="ja-JP" strike="sngStrike" dirty="0">
                      <a:solidFill>
                        <a:schemeClr val="tx1"/>
                      </a:solidFill>
                    </a:endParaRPr>
                  </a:p>
                  <a:p>
                    <a:r>
                      <a:rPr lang="en-US" altLang="en-US" strike="noStrike" dirty="0">
                        <a:solidFill>
                          <a:schemeClr val="tx1"/>
                        </a:solidFill>
                      </a:rPr>
                      <a:t>0.2</a:t>
                    </a:r>
                    <a:r>
                      <a:rPr lang="en-US" altLang="en-US" dirty="0">
                        <a:solidFill>
                          <a:schemeClr val="tx1"/>
                        </a:solidFill>
                      </a:rPr>
                      <a:t>%</a:t>
                    </a:r>
                    <a:endParaRPr lang="en-US" altLang="en-US" dirty="0"/>
                  </a:p>
                </c:rich>
              </c:tx>
              <c:dLblPos val="bestFit"/>
              <c:showLegendKey val="0"/>
              <c:showVal val="1"/>
              <c:showCatName val="0"/>
              <c:showSerName val="0"/>
              <c:showPercent val="0"/>
              <c:showBubbleSize val="0"/>
            </c:dLbl>
            <c:dLbl>
              <c:idx val="6"/>
              <c:layout>
                <c:manualLayout>
                  <c:x val="0.14584651714152844"/>
                  <c:y val="-2.6585316565779869E-2"/>
                </c:manualLayout>
              </c:layout>
              <c:tx>
                <c:rich>
                  <a:bodyPr/>
                  <a:lstStyle/>
                  <a:p>
                    <a:r>
                      <a:rPr lang="ja-JP" altLang="en-US" dirty="0" smtClean="0">
                        <a:solidFill>
                          <a:schemeClr val="tx1"/>
                        </a:solidFill>
                      </a:rPr>
                      <a:t>⑥</a:t>
                    </a:r>
                    <a:r>
                      <a:rPr lang="en-US" altLang="ja-JP" strike="noStrike" dirty="0" smtClean="0">
                        <a:solidFill>
                          <a:schemeClr val="tx1"/>
                        </a:solidFill>
                      </a:rPr>
                      <a:t>4,548</a:t>
                    </a:r>
                    <a:endParaRPr lang="en-US" altLang="ja-JP" strike="sngStrike" dirty="0">
                      <a:solidFill>
                        <a:schemeClr val="tx1"/>
                      </a:solidFill>
                    </a:endParaRPr>
                  </a:p>
                  <a:p>
                    <a:r>
                      <a:rPr lang="en-US" altLang="en-US" strike="noStrike" dirty="0" smtClean="0">
                        <a:solidFill>
                          <a:schemeClr val="tx1"/>
                        </a:solidFill>
                      </a:rPr>
                      <a:t>6.0</a:t>
                    </a:r>
                    <a:r>
                      <a:rPr lang="en-US" altLang="en-US" dirty="0" smtClean="0">
                        <a:solidFill>
                          <a:schemeClr val="tx1"/>
                        </a:solidFill>
                      </a:rPr>
                      <a:t>%</a:t>
                    </a:r>
                    <a:endParaRPr lang="en-US" altLang="en-US" dirty="0"/>
                  </a:p>
                </c:rich>
              </c:tx>
              <c:dLblPos val="bestFit"/>
              <c:showLegendKey val="0"/>
              <c:showVal val="1"/>
              <c:showCatName val="0"/>
              <c:showSerName val="0"/>
              <c:showPercent val="0"/>
              <c:showBubbleSize val="0"/>
            </c:dLbl>
            <c:spPr>
              <a:solidFill>
                <a:schemeClr val="bg1"/>
              </a:solidFill>
              <a:ln>
                <a:solidFill>
                  <a:schemeClr val="tx1"/>
                </a:solidFill>
              </a:ln>
            </c:spPr>
            <c:txPr>
              <a:bodyPr/>
              <a:lstStyle/>
              <a:p>
                <a:pPr>
                  <a:defRPr>
                    <a:solidFill>
                      <a:schemeClr val="tx1"/>
                    </a:solidFill>
                  </a:defRPr>
                </a:pPr>
                <a:endParaRPr lang="ja-JP"/>
              </a:p>
            </c:txPr>
            <c:dLblPos val="ctr"/>
            <c:showLegendKey val="0"/>
            <c:showVal val="1"/>
            <c:showCatName val="0"/>
            <c:showSerName val="0"/>
            <c:showPercent val="0"/>
            <c:showBubbleSize val="0"/>
            <c:showLeaderLines val="1"/>
          </c:dLbls>
          <c:cat>
            <c:strRef>
              <c:f>'[＜P.51＞大阪府における高等学校（全日制）卒業後の状況.xlsx]グラフ'!$C$4:$I$4</c:f>
              <c:strCache>
                <c:ptCount val="7"/>
                <c:pt idx="0">
                  <c:v>①大学等進学者</c:v>
                </c:pt>
                <c:pt idx="1">
                  <c:v>②専修学校(専門課程)進学者</c:v>
                </c:pt>
                <c:pt idx="2">
                  <c:v>③就職者</c:v>
                </c:pt>
                <c:pt idx="3">
                  <c:v>④専修学校(一般課程)等入学者</c:v>
                </c:pt>
                <c:pt idx="4">
                  <c:v>⑤一時的な仕事に就いた者</c:v>
                </c:pt>
                <c:pt idx="5">
                  <c:v>⑥公共職業能力開発施設等入学者</c:v>
                </c:pt>
                <c:pt idx="6">
                  <c:v>⑦その他</c:v>
                </c:pt>
              </c:strCache>
            </c:strRef>
          </c:cat>
          <c:val>
            <c:numRef>
              <c:f>'[＜P.51＞大阪府における高等学校（全日制）卒業後の状況.xlsx]グラフ'!$C$5:$I$5</c:f>
              <c:numCache>
                <c:formatCode>0.0%</c:formatCode>
                <c:ptCount val="7"/>
                <c:pt idx="0">
                  <c:v>0.60490774461451624</c:v>
                </c:pt>
                <c:pt idx="1">
                  <c:v>0.14713826885087283</c:v>
                </c:pt>
                <c:pt idx="2">
                  <c:v>0.1156787120530015</c:v>
                </c:pt>
                <c:pt idx="3">
                  <c:v>6.3523846639700052E-2</c:v>
                </c:pt>
                <c:pt idx="4">
                  <c:v>1.2900971604423958E-2</c:v>
                </c:pt>
                <c:pt idx="5">
                  <c:v>2.0964078857188934E-3</c:v>
                </c:pt>
                <c:pt idx="6">
                  <c:v>5.3458401085831775E-2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670335500939268"/>
          <c:y val="5.5423163991402895E-2"/>
          <c:w val="0.34332104563087507"/>
          <c:h val="0.91512082050736809"/>
        </c:manualLayout>
      </c:layout>
      <c:overlay val="0"/>
    </c:legend>
    <c:plotVisOnly val="1"/>
    <c:dispBlanksAs val="gap"/>
    <c:showDLblsOverMax val="0"/>
  </c:chart>
  <c:txPr>
    <a:bodyPr/>
    <a:lstStyle/>
    <a:p>
      <a:pPr>
        <a:defRPr>
          <a:solidFill>
            <a:schemeClr val="tx1"/>
          </a:solidFill>
        </a:defRPr>
      </a:pPr>
      <a:endParaRPr lang="ja-JP"/>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00000000000001E-2"/>
          <c:y val="0.13657407407407407"/>
          <c:w val="0.46388888888888891"/>
          <c:h val="0.77314814814814814"/>
        </c:manualLayout>
      </c:layout>
      <c:pieChart>
        <c:varyColors val="1"/>
        <c:ser>
          <c:idx val="0"/>
          <c:order val="0"/>
          <c:dPt>
            <c:idx val="0"/>
            <c:bubble3D val="0"/>
            <c:explosion val="15"/>
            <c:spPr>
              <a:solidFill>
                <a:schemeClr val="accent5">
                  <a:lumMod val="40000"/>
                  <a:lumOff val="60000"/>
                </a:schemeClr>
              </a:solidFill>
              <a:ln>
                <a:solidFill>
                  <a:schemeClr val="tx1"/>
                </a:solidFill>
              </a:ln>
            </c:spPr>
          </c:dPt>
          <c:dPt>
            <c:idx val="1"/>
            <c:bubble3D val="0"/>
            <c:spPr>
              <a:noFill/>
              <a:ln>
                <a:solidFill>
                  <a:schemeClr val="tx1"/>
                </a:solidFill>
              </a:ln>
            </c:spPr>
          </c:dPt>
          <c:dLbls>
            <c:dLbl>
              <c:idx val="0"/>
              <c:layout>
                <c:manualLayout>
                  <c:x val="-0.10572659667541558"/>
                  <c:y val="0.14699074074074073"/>
                </c:manualLayout>
              </c:layout>
              <c:tx>
                <c:rich>
                  <a:bodyPr/>
                  <a:lstStyle/>
                  <a:p>
                    <a:r>
                      <a:rPr lang="ja-JP" altLang="en-US" sz="1100"/>
                      <a:t>その他</a:t>
                    </a:r>
                    <a:r>
                      <a:rPr lang="en-US" altLang="ja-JP" sz="1100"/>
                      <a:t>,</a:t>
                    </a:r>
                  </a:p>
                  <a:p>
                    <a:r>
                      <a:rPr lang="en-US" altLang="ja-JP" sz="1100"/>
                      <a:t> 7,038</a:t>
                    </a:r>
                    <a:r>
                      <a:rPr lang="ja-JP" altLang="en-US" sz="1100"/>
                      <a:t>人</a:t>
                    </a:r>
                    <a:endParaRPr lang="en-US" altLang="ja-JP" sz="1100"/>
                  </a:p>
                  <a:p>
                    <a:r>
                      <a:rPr lang="ja-JP" altLang="en-US" sz="1100"/>
                      <a:t>（</a:t>
                    </a:r>
                    <a:r>
                      <a:rPr lang="en-US" altLang="ja-JP" sz="1100"/>
                      <a:t>17.8%</a:t>
                    </a:r>
                    <a:r>
                      <a:rPr lang="ja-JP" altLang="en-US" sz="1100"/>
                      <a:t>）</a:t>
                    </a:r>
                    <a:endParaRPr lang="ja-JP" altLang="en-US"/>
                  </a:p>
                </c:rich>
              </c:tx>
              <c:showLegendKey val="0"/>
              <c:showVal val="1"/>
              <c:showCatName val="1"/>
              <c:showSerName val="0"/>
              <c:showPercent val="0"/>
              <c:showBubbleSize val="0"/>
            </c:dLbl>
            <c:dLbl>
              <c:idx val="1"/>
              <c:layout>
                <c:manualLayout>
                  <c:x val="0.10518187573514759"/>
                  <c:y val="-0.24546975639682531"/>
                </c:manualLayout>
              </c:layout>
              <c:tx>
                <c:rich>
                  <a:bodyPr/>
                  <a:lstStyle/>
                  <a:p>
                    <a:r>
                      <a:rPr lang="ja-JP" altLang="en-US" sz="1100" dirty="0"/>
                      <a:t>正規職員</a:t>
                    </a:r>
                    <a:r>
                      <a:rPr lang="en-US" altLang="ja-JP" sz="1100" dirty="0"/>
                      <a:t>, </a:t>
                    </a:r>
                    <a:endParaRPr lang="en-US" altLang="ja-JP" sz="1100" dirty="0" smtClean="0"/>
                  </a:p>
                  <a:p>
                    <a:r>
                      <a:rPr lang="en-US" altLang="ja-JP" sz="1100" dirty="0" smtClean="0"/>
                      <a:t>32,542</a:t>
                    </a:r>
                    <a:r>
                      <a:rPr lang="ja-JP" altLang="en-US" sz="1100" dirty="0"/>
                      <a:t>人</a:t>
                    </a:r>
                    <a:endParaRPr lang="en-US" altLang="ja-JP" sz="1100" dirty="0"/>
                  </a:p>
                  <a:p>
                    <a:r>
                      <a:rPr lang="ja-JP" altLang="en-US" sz="1100" dirty="0"/>
                      <a:t>（</a:t>
                    </a:r>
                    <a:r>
                      <a:rPr lang="en-US" altLang="ja-JP" sz="1100" dirty="0"/>
                      <a:t>82.2%</a:t>
                    </a:r>
                    <a:r>
                      <a:rPr lang="ja-JP" altLang="en-US" sz="1100" dirty="0"/>
                      <a:t>）</a:t>
                    </a:r>
                    <a:endParaRPr lang="ja-JP" altLang="en-US" dirty="0"/>
                  </a:p>
                </c:rich>
              </c:tx>
              <c:showLegendKey val="0"/>
              <c:showVal val="1"/>
              <c:showCatName val="1"/>
              <c:showSerName val="0"/>
              <c:showPercent val="0"/>
              <c:showBubbleSize val="0"/>
            </c:dLbl>
            <c:txPr>
              <a:bodyPr/>
              <a:lstStyle/>
              <a:p>
                <a:pPr>
                  <a:defRPr sz="1100"/>
                </a:pPr>
                <a:endParaRPr lang="ja-JP"/>
              </a:p>
            </c:txPr>
            <c:showLegendKey val="0"/>
            <c:showVal val="1"/>
            <c:showCatName val="1"/>
            <c:showSerName val="0"/>
            <c:showPercent val="0"/>
            <c:showBubbleSize val="0"/>
            <c:showLeaderLines val="1"/>
          </c:dLbls>
          <c:cat>
            <c:strRef>
              <c:f>'[＜P.52＞大学卒業後の進路（平成28年3月卒業）.xlsx]グラフ'!$B$5:$C$5</c:f>
              <c:strCache>
                <c:ptCount val="2"/>
                <c:pt idx="0">
                  <c:v>その他</c:v>
                </c:pt>
                <c:pt idx="1">
                  <c:v>正規職員</c:v>
                </c:pt>
              </c:strCache>
            </c:strRef>
          </c:cat>
          <c:val>
            <c:numRef>
              <c:f>'[＜P.52＞大学卒業後の進路（平成28年3月卒業）.xlsx]グラフ'!$B$6:$C$6</c:f>
              <c:numCache>
                <c:formatCode>#,##0;0;"－"</c:formatCode>
                <c:ptCount val="2"/>
                <c:pt idx="0">
                  <c:v>7038</c:v>
                </c:pt>
                <c:pt idx="1">
                  <c:v>32542</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76217403678207"/>
          <c:y val="0.22529251800305017"/>
          <c:w val="0.7638109445888106"/>
          <c:h val="0.68614787750855966"/>
        </c:manualLayout>
      </c:layout>
      <c:barChart>
        <c:barDir val="col"/>
        <c:grouping val="clustered"/>
        <c:varyColors val="0"/>
        <c:ser>
          <c:idx val="0"/>
          <c:order val="0"/>
          <c:tx>
            <c:strRef>
              <c:f>'[＜P.54＞3(1)製造品出荷額データ【2011年データ削除・医療機器削除・医薬品製剤製造業のみバージョン】.xlsx]医療品の工業出荷額・従業者数推移'!$A$46</c:f>
              <c:strCache>
                <c:ptCount val="1"/>
                <c:pt idx="0">
                  <c:v>大阪</c:v>
                </c:pt>
              </c:strCache>
            </c:strRef>
          </c:tx>
          <c:spPr>
            <a:solidFill>
              <a:schemeClr val="tx2">
                <a:lumMod val="40000"/>
                <a:lumOff val="60000"/>
              </a:schemeClr>
            </a:solidFill>
            <a:ln w="25400">
              <a:solidFill>
                <a:srgbClr val="31446F"/>
              </a:solidFill>
              <a:prstDash val="solid"/>
            </a:ln>
          </c:spPr>
          <c:invertIfNegative val="0"/>
          <c:dLbls>
            <c:dLbl>
              <c:idx val="0"/>
              <c:layout>
                <c:manualLayout>
                  <c:x val="7.2869954107265813E-3"/>
                  <c:y val="2.9006870719512672E-2"/>
                </c:manualLayout>
              </c:layout>
              <c:showLegendKey val="0"/>
              <c:showVal val="1"/>
              <c:showCatName val="0"/>
              <c:showSerName val="0"/>
              <c:showPercent val="0"/>
              <c:showBubbleSize val="0"/>
            </c:dLbl>
            <c:dLbl>
              <c:idx val="1"/>
              <c:layout>
                <c:manualLayout>
                  <c:x val="2.9360819218424072E-3"/>
                  <c:y val="1.6411116921968019E-2"/>
                </c:manualLayout>
              </c:layout>
              <c:showLegendKey val="0"/>
              <c:showVal val="1"/>
              <c:showCatName val="0"/>
              <c:showSerName val="0"/>
              <c:showPercent val="0"/>
              <c:showBubbleSize val="0"/>
            </c:dLbl>
            <c:dLbl>
              <c:idx val="2"/>
              <c:layout>
                <c:manualLayout>
                  <c:x val="-3.3248683863349128E-3"/>
                  <c:y val="1.9628433200058248E-2"/>
                </c:manualLayout>
              </c:layout>
              <c:showLegendKey val="0"/>
              <c:showVal val="1"/>
              <c:showCatName val="0"/>
              <c:showSerName val="0"/>
              <c:showPercent val="0"/>
              <c:showBubbleSize val="0"/>
            </c:dLbl>
            <c:dLbl>
              <c:idx val="3"/>
              <c:layout>
                <c:manualLayout>
                  <c:x val="-2.6098952802223671E-3"/>
                  <c:y val="1.5419010224764922E-2"/>
                </c:manualLayout>
              </c:layout>
              <c:showLegendKey val="0"/>
              <c:showVal val="1"/>
              <c:showCatName val="0"/>
              <c:showSerName val="0"/>
              <c:showPercent val="0"/>
              <c:showBubbleSize val="0"/>
            </c:dLbl>
            <c:dLbl>
              <c:idx val="4"/>
              <c:layout>
                <c:manualLayout>
                  <c:x val="-4.5306009905147882E-2"/>
                  <c:y val="-2.8019810518213152E-2"/>
                </c:manualLayout>
              </c:layout>
              <c:showLegendKey val="0"/>
              <c:showVal val="1"/>
              <c:showCatName val="0"/>
              <c:showSerName val="0"/>
              <c:showPercent val="0"/>
              <c:showBubbleSize val="0"/>
            </c:dLbl>
            <c:dLbl>
              <c:idx val="5"/>
              <c:layout>
                <c:manualLayout>
                  <c:x val="-5.5374167121760243E-2"/>
                  <c:y val="3.9423932787764585E-2"/>
                </c:manualLayout>
              </c:layout>
              <c:showLegendKey val="0"/>
              <c:showVal val="1"/>
              <c:showCatName val="0"/>
              <c:showSerName val="0"/>
              <c:showPercent val="0"/>
              <c:showBubbleSize val="0"/>
            </c:dLbl>
            <c:dLbl>
              <c:idx val="6"/>
              <c:layout>
                <c:manualLayout>
                  <c:x val="-5.2108886389201352E-2"/>
                  <c:y val="-3.8675753766073358E-2"/>
                </c:manualLayout>
              </c:layout>
              <c:showLegendKey val="0"/>
              <c:showVal val="1"/>
              <c:showCatName val="0"/>
              <c:showSerName val="0"/>
              <c:showPercent val="0"/>
              <c:showBubbleSize val="0"/>
            </c:dLbl>
            <c:dLbl>
              <c:idx val="8"/>
              <c:layout>
                <c:manualLayout>
                  <c:x val="2.5141908455982254E-4"/>
                  <c:y val="3.7348272642390291E-3"/>
                </c:manualLayout>
              </c:layout>
              <c:showLegendKey val="0"/>
              <c:showVal val="1"/>
              <c:showCatName val="0"/>
              <c:showSerName val="0"/>
              <c:showPercent val="0"/>
              <c:showBubbleSize val="0"/>
            </c:dLbl>
            <c:dLbl>
              <c:idx val="9"/>
              <c:layout>
                <c:manualLayout>
                  <c:x val="-3.9032001446704233E-2"/>
                  <c:y val="4.4817927170868348E-2"/>
                </c:manualLayout>
              </c:layout>
              <c:showLegendKey val="0"/>
              <c:showVal val="1"/>
              <c:showCatName val="0"/>
              <c:showSerName val="0"/>
              <c:showPercent val="0"/>
              <c:showBubbleSize val="0"/>
            </c:dLbl>
            <c:dLbl>
              <c:idx val="10"/>
              <c:layout>
                <c:manualLayout>
                  <c:x val="-3.653825609443212E-2"/>
                  <c:y val="-5.2287581699346407E-2"/>
                </c:manualLayout>
              </c:layout>
              <c:showLegendKey val="0"/>
              <c:showVal val="1"/>
              <c:showCatName val="0"/>
              <c:showSerName val="0"/>
              <c:showPercent val="0"/>
              <c:showBubbleSize val="0"/>
            </c:dLbl>
            <c:dLbl>
              <c:idx val="11"/>
              <c:layout>
                <c:manualLayout>
                  <c:x val="-2.8554214097719657E-2"/>
                  <c:y val="-4.4817927170868348E-2"/>
                </c:manualLayout>
              </c:layout>
              <c:showLegendKey val="0"/>
              <c:showVal val="1"/>
              <c:showCatName val="0"/>
              <c:showSerName val="0"/>
              <c:showPercent val="0"/>
              <c:showBubbleSize val="0"/>
            </c:dLbl>
            <c:dLbl>
              <c:idx val="12"/>
              <c:layout>
                <c:manualLayout>
                  <c:x val="-3.6405005688282137E-2"/>
                  <c:y val="-4.8552754435107377E-2"/>
                </c:manualLayout>
              </c:layout>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'[＜P.54＞3(1)製造品出荷額データ【2011年データ削除・医療機器削除・医薬品製剤製造業のみバージョン】.xlsx]医療品の工業出荷額・従業者数推移'!$J$46:$N$46</c:f>
              <c:numCache>
                <c:formatCode>#,##0_);[Red]\(#,##0\)</c:formatCode>
                <c:ptCount val="4"/>
                <c:pt idx="0">
                  <c:v>746285.58</c:v>
                </c:pt>
                <c:pt idx="1">
                  <c:v>668406.63</c:v>
                </c:pt>
                <c:pt idx="2">
                  <c:v>642738.93999999994</c:v>
                </c:pt>
                <c:pt idx="3">
                  <c:v>647129.51</c:v>
                </c:pt>
              </c:numCache>
            </c:numRef>
          </c:val>
        </c:ser>
        <c:ser>
          <c:idx val="2"/>
          <c:order val="1"/>
          <c:tx>
            <c:strRef>
              <c:f>'[＜P.54＞3(1)製造品出荷額データ【2011年データ削除・医療機器削除・医薬品製剤製造業のみバージョン】.xlsx]医療品の工業出荷額・従業者数推移'!$A$48</c:f>
              <c:strCache>
                <c:ptCount val="1"/>
                <c:pt idx="0">
                  <c:v>愛知</c:v>
                </c:pt>
              </c:strCache>
            </c:strRef>
          </c:tx>
          <c:spPr>
            <a:pattFill prst="wdDnDiag">
              <a:fgClr>
                <a:schemeClr val="accent3">
                  <a:lumMod val="75000"/>
                </a:schemeClr>
              </a:fgClr>
              <a:bgClr>
                <a:schemeClr val="bg1"/>
              </a:bgClr>
            </a:pattFill>
            <a:ln w="19050">
              <a:solidFill>
                <a:srgbClr val="93354B"/>
              </a:solidFill>
              <a:prstDash val="solid"/>
            </a:ln>
          </c:spPr>
          <c:invertIfNegative val="0"/>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'[＜P.54＞3(1)製造品出荷額データ【2011年データ削除・医療機器削除・医薬品製剤製造業のみバージョン】.xlsx]医療品の工業出荷額・従業者数推移'!$J$48:$N$48</c:f>
              <c:numCache>
                <c:formatCode>#,##0_);[Red]\(#,##0\)</c:formatCode>
                <c:ptCount val="4"/>
                <c:pt idx="0">
                  <c:v>334648.77</c:v>
                </c:pt>
                <c:pt idx="1">
                  <c:v>178037.22</c:v>
                </c:pt>
                <c:pt idx="2">
                  <c:v>198266.49</c:v>
                </c:pt>
                <c:pt idx="3">
                  <c:v>153062.85</c:v>
                </c:pt>
              </c:numCache>
            </c:numRef>
          </c:val>
        </c:ser>
        <c:ser>
          <c:idx val="1"/>
          <c:order val="2"/>
          <c:tx>
            <c:strRef>
              <c:f>'[＜P.54＞3(1)製造品出荷額データ【2011年データ削除・医療機器削除・医薬品製剤製造業のみバージョン】.xlsx]医療品の工業出荷額・従業者数推移'!$A$47</c:f>
              <c:strCache>
                <c:ptCount val="1"/>
                <c:pt idx="0">
                  <c:v>東京</c:v>
                </c:pt>
              </c:strCache>
            </c:strRef>
          </c:tx>
          <c:spPr>
            <a:pattFill prst="pct5">
              <a:fgClr>
                <a:schemeClr val="accent3">
                  <a:lumMod val="75000"/>
                </a:schemeClr>
              </a:fgClr>
              <a:bgClr>
                <a:schemeClr val="bg1"/>
              </a:bgClr>
            </a:pattFill>
            <a:ln w="25400">
              <a:solidFill>
                <a:schemeClr val="accent3">
                  <a:lumMod val="75000"/>
                </a:schemeClr>
              </a:solidFill>
              <a:prstDash val="solid"/>
            </a:ln>
          </c:spPr>
          <c:invertIfNegative val="0"/>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'[＜P.54＞3(1)製造品出荷額データ【2011年データ削除・医療機器削除・医薬品製剤製造業のみバージョン】.xlsx]医療品の工業出荷額・従業者数推移'!$J$47:$N$47</c:f>
              <c:numCache>
                <c:formatCode>#,##0_);[Red]\(#,##0\)</c:formatCode>
                <c:ptCount val="4"/>
                <c:pt idx="0">
                  <c:v>80052.88</c:v>
                </c:pt>
                <c:pt idx="1">
                  <c:v>66275.86</c:v>
                </c:pt>
                <c:pt idx="2">
                  <c:v>61940.02</c:v>
                </c:pt>
                <c:pt idx="3">
                  <c:v>63802.77</c:v>
                </c:pt>
              </c:numCache>
            </c:numRef>
          </c:val>
        </c:ser>
        <c:dLbls>
          <c:showLegendKey val="0"/>
          <c:showVal val="0"/>
          <c:showCatName val="0"/>
          <c:showSerName val="0"/>
          <c:showPercent val="0"/>
          <c:showBubbleSize val="0"/>
        </c:dLbls>
        <c:gapWidth val="150"/>
        <c:axId val="174501248"/>
        <c:axId val="174507136"/>
      </c:barChart>
      <c:lineChart>
        <c:grouping val="standard"/>
        <c:varyColors val="0"/>
        <c:ser>
          <c:idx val="3"/>
          <c:order val="3"/>
          <c:tx>
            <c:strRef>
              <c:f>'[＜P.54＞3(1)製造品出荷額データ【2011年データ削除・医療機器削除・医薬品製剤製造業のみバージョン】.xlsx]医療品の工業出荷額・従業者数推移'!$A$49</c:f>
              <c:strCache>
                <c:ptCount val="1"/>
                <c:pt idx="0">
                  <c:v>大阪府シェア</c:v>
                </c:pt>
              </c:strCache>
            </c:strRef>
          </c:tx>
          <c:spPr>
            <a:ln w="19050">
              <a:solidFill>
                <a:schemeClr val="tx2">
                  <a:lumMod val="75000"/>
                </a:schemeClr>
              </a:solidFill>
              <a:prstDash val="solid"/>
            </a:ln>
          </c:spPr>
          <c:marker>
            <c:symbol val="square"/>
            <c:size val="5"/>
          </c:marker>
          <c:dLbls>
            <c:dLbl>
              <c:idx val="0"/>
              <c:layout>
                <c:manualLayout>
                  <c:x val="-1.8541735759198257E-2"/>
                  <c:y val="-3.4829416760847789E-2"/>
                </c:manualLayout>
              </c:layout>
              <c:showLegendKey val="0"/>
              <c:showVal val="1"/>
              <c:showCatName val="0"/>
              <c:showSerName val="0"/>
              <c:showPercent val="0"/>
              <c:showBubbleSize val="0"/>
            </c:dLbl>
            <c:dLbl>
              <c:idx val="1"/>
              <c:layout>
                <c:manualLayout>
                  <c:x val="-1.9025999890263427E-2"/>
                  <c:y val="-3.1346475084763008E-2"/>
                </c:manualLayout>
              </c:layout>
              <c:showLegendKey val="0"/>
              <c:showVal val="1"/>
              <c:showCatName val="0"/>
              <c:showSerName val="0"/>
              <c:showPercent val="0"/>
              <c:showBubbleSize val="0"/>
            </c:dLbl>
            <c:dLbl>
              <c:idx val="2"/>
              <c:layout>
                <c:manualLayout>
                  <c:x val="-1.1891249931414641E-2"/>
                  <c:y val="-3.8312358436932564E-2"/>
                </c:manualLayout>
              </c:layout>
              <c:showLegendKey val="0"/>
              <c:showVal val="1"/>
              <c:showCatName val="0"/>
              <c:showSerName val="0"/>
              <c:showPercent val="0"/>
              <c:showBubbleSize val="0"/>
            </c:dLbl>
            <c:dLbl>
              <c:idx val="3"/>
              <c:layout>
                <c:manualLayout>
                  <c:x val="-1.2523265183674867E-2"/>
                  <c:y val="-4.1053735208124963E-2"/>
                </c:manualLayout>
              </c:layout>
              <c:showLegendKey val="0"/>
              <c:showVal val="1"/>
              <c:showCatName val="0"/>
              <c:showSerName val="0"/>
              <c:showPercent val="0"/>
              <c:showBubbleSize val="0"/>
            </c:dLbl>
            <c:dLbl>
              <c:idx val="4"/>
              <c:layout>
                <c:manualLayout>
                  <c:x val="1.2021234251851428E-3"/>
                  <c:y val="-1.2153559957632045E-3"/>
                </c:manualLayout>
              </c:layout>
              <c:showLegendKey val="0"/>
              <c:showVal val="1"/>
              <c:showCatName val="0"/>
              <c:showSerName val="0"/>
              <c:showPercent val="0"/>
              <c:showBubbleSize val="0"/>
            </c:dLbl>
            <c:dLbl>
              <c:idx val="5"/>
              <c:layout>
                <c:manualLayout>
                  <c:x val="6.5799342283794451E-4"/>
                  <c:y val="-5.1566127178403996E-3"/>
                </c:manualLayout>
              </c:layout>
              <c:showLegendKey val="0"/>
              <c:showVal val="1"/>
              <c:showCatName val="0"/>
              <c:showSerName val="0"/>
              <c:showPercent val="0"/>
              <c:showBubbleSize val="0"/>
            </c:dLbl>
            <c:dLbl>
              <c:idx val="6"/>
              <c:layout>
                <c:manualLayout>
                  <c:x val="2.0184288933399628E-3"/>
                  <c:y val="-4.4387689352000902E-3"/>
                </c:manualLayout>
              </c:layout>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'[＜P.54＞3(1)製造品出荷額データ【2011年データ削除・医療機器削除・医薬品製剤製造業のみバージョン】.xlsx]医療品の工業出荷額・従業者数推移'!$J$49:$N$49</c:f>
              <c:numCache>
                <c:formatCode>0.0_ </c:formatCode>
                <c:ptCount val="4"/>
                <c:pt idx="0">
                  <c:v>11.36461648089878</c:v>
                </c:pt>
                <c:pt idx="1">
                  <c:v>9.801869218742679</c:v>
                </c:pt>
                <c:pt idx="2">
                  <c:v>9.5738469964783484</c:v>
                </c:pt>
                <c:pt idx="3">
                  <c:v>9.6877564117174586</c:v>
                </c:pt>
              </c:numCache>
            </c:numRef>
          </c:val>
          <c:smooth val="0"/>
        </c:ser>
        <c:ser>
          <c:idx val="5"/>
          <c:order val="4"/>
          <c:tx>
            <c:strRef>
              <c:f>'[＜P.54＞3(1)製造品出荷額データ【2011年データ削除・医療機器削除・医薬品製剤製造業のみバージョン】.xlsx]医療品の工業出荷額・従業者数推移'!$A$51</c:f>
              <c:strCache>
                <c:ptCount val="1"/>
                <c:pt idx="0">
                  <c:v>愛知県シェア</c:v>
                </c:pt>
              </c:strCache>
            </c:strRef>
          </c:tx>
          <c:spPr>
            <a:ln w="19050">
              <a:solidFill>
                <a:srgbClr val="808080"/>
              </a:solidFill>
              <a:prstDash val="solid"/>
            </a:ln>
          </c:spPr>
          <c:marker>
            <c:symbol val="diamond"/>
            <c:size val="5"/>
          </c:marker>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'[＜P.54＞3(1)製造品出荷額データ【2011年データ削除・医療機器削除・医薬品製剤製造業のみバージョン】.xlsx]医療品の工業出荷額・従業者数推移'!$J$51:$N$51</c:f>
              <c:numCache>
                <c:formatCode>0.0_ </c:formatCode>
                <c:ptCount val="4"/>
                <c:pt idx="0">
                  <c:v>5.0961120364331638</c:v>
                </c:pt>
                <c:pt idx="1">
                  <c:v>2.6108321913391532</c:v>
                </c:pt>
                <c:pt idx="2">
                  <c:v>2.9532566360283146</c:v>
                </c:pt>
                <c:pt idx="3">
                  <c:v>2.2914047089016969</c:v>
                </c:pt>
              </c:numCache>
            </c:numRef>
          </c:val>
          <c:smooth val="0"/>
        </c:ser>
        <c:ser>
          <c:idx val="4"/>
          <c:order val="5"/>
          <c:tx>
            <c:strRef>
              <c:f>'[＜P.54＞3(1)製造品出荷額データ【2011年データ削除・医療機器削除・医薬品製剤製造業のみバージョン】.xlsx]医療品の工業出荷額・従業者数推移'!$A$50</c:f>
              <c:strCache>
                <c:ptCount val="1"/>
                <c:pt idx="0">
                  <c:v>東京都シェア</c:v>
                </c:pt>
              </c:strCache>
            </c:strRef>
          </c:tx>
          <c:spPr>
            <a:ln w="19050">
              <a:solidFill>
                <a:srgbClr val="808080"/>
              </a:solidFill>
              <a:prstDash val="solid"/>
            </a:ln>
          </c:spPr>
          <c:marker>
            <c:symbol val="triangle"/>
            <c:size val="5"/>
          </c:marker>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'[＜P.54＞3(1)製造品出荷額データ【2011年データ削除・医療機器削除・医薬品製剤製造業のみバージョン】.xlsx]医療品の工業出荷額・従業者数推移'!$J$50:$N$50</c:f>
              <c:numCache>
                <c:formatCode>0.0_ </c:formatCode>
                <c:ptCount val="4"/>
                <c:pt idx="0">
                  <c:v>1.2190645294143461</c:v>
                </c:pt>
                <c:pt idx="1">
                  <c:v>0.97190435121761021</c:v>
                </c:pt>
                <c:pt idx="2">
                  <c:v>0.92262073687150326</c:v>
                </c:pt>
                <c:pt idx="3">
                  <c:v>0.95514991141855721</c:v>
                </c:pt>
              </c:numCache>
            </c:numRef>
          </c:val>
          <c:smooth val="0"/>
        </c:ser>
        <c:dLbls>
          <c:showLegendKey val="0"/>
          <c:showVal val="0"/>
          <c:showCatName val="0"/>
          <c:showSerName val="0"/>
          <c:showPercent val="0"/>
          <c:showBubbleSize val="0"/>
        </c:dLbls>
        <c:marker val="1"/>
        <c:smooth val="0"/>
        <c:axId val="174508672"/>
        <c:axId val="174518656"/>
      </c:lineChart>
      <c:catAx>
        <c:axId val="174501248"/>
        <c:scaling>
          <c:orientation val="minMax"/>
        </c:scaling>
        <c:delete val="0"/>
        <c:axPos val="b"/>
        <c:numFmt formatCode="General" sourceLinked="1"/>
        <c:majorTickMark val="in"/>
        <c:minorTickMark val="none"/>
        <c:tickLblPos val="nextTo"/>
        <c:spPr>
          <a:ln w="3175">
            <a:solidFill>
              <a:srgbClr val="969696"/>
            </a:solidFill>
            <a:prstDash val="solid"/>
          </a:ln>
        </c:spPr>
        <c:txPr>
          <a:bodyPr rot="0" vert="horz"/>
          <a:lstStyle/>
          <a:p>
            <a:pPr>
              <a:defRPr sz="800"/>
            </a:pPr>
            <a:endParaRPr lang="ja-JP"/>
          </a:p>
        </c:txPr>
        <c:crossAx val="174507136"/>
        <c:crosses val="autoZero"/>
        <c:auto val="1"/>
        <c:lblAlgn val="ctr"/>
        <c:lblOffset val="100"/>
        <c:tickLblSkip val="1"/>
        <c:tickMarkSkip val="1"/>
        <c:noMultiLvlLbl val="0"/>
      </c:catAx>
      <c:valAx>
        <c:axId val="174507136"/>
        <c:scaling>
          <c:orientation val="minMax"/>
        </c:scaling>
        <c:delete val="0"/>
        <c:axPos val="l"/>
        <c:majorGridlines>
          <c:spPr>
            <a:ln w="3175">
              <a:solidFill>
                <a:srgbClr val="808080"/>
              </a:solidFill>
              <a:prstDash val="solid"/>
            </a:ln>
          </c:spPr>
        </c:majorGridlines>
        <c:numFmt formatCode="#,##0_);[Red]\(#,##0\)" sourceLinked="1"/>
        <c:majorTickMark val="in"/>
        <c:minorTickMark val="none"/>
        <c:tickLblPos val="nextTo"/>
        <c:spPr>
          <a:ln w="3175">
            <a:solidFill>
              <a:srgbClr val="808080"/>
            </a:solidFill>
            <a:prstDash val="solid"/>
          </a:ln>
        </c:spPr>
        <c:txPr>
          <a:bodyPr rot="0" vert="horz"/>
          <a:lstStyle/>
          <a:p>
            <a:pPr>
              <a:defRPr/>
            </a:pPr>
            <a:endParaRPr lang="ja-JP"/>
          </a:p>
        </c:txPr>
        <c:crossAx val="174501248"/>
        <c:crosses val="autoZero"/>
        <c:crossBetween val="between"/>
      </c:valAx>
      <c:catAx>
        <c:axId val="174508672"/>
        <c:scaling>
          <c:orientation val="minMax"/>
        </c:scaling>
        <c:delete val="1"/>
        <c:axPos val="b"/>
        <c:numFmt formatCode="General" sourceLinked="1"/>
        <c:majorTickMark val="out"/>
        <c:minorTickMark val="none"/>
        <c:tickLblPos val="nextTo"/>
        <c:crossAx val="174518656"/>
        <c:crosses val="autoZero"/>
        <c:auto val="1"/>
        <c:lblAlgn val="ctr"/>
        <c:lblOffset val="100"/>
        <c:noMultiLvlLbl val="0"/>
      </c:catAx>
      <c:valAx>
        <c:axId val="174518656"/>
        <c:scaling>
          <c:orientation val="minMax"/>
          <c:max val="24"/>
          <c:min val="0"/>
        </c:scaling>
        <c:delete val="0"/>
        <c:axPos val="r"/>
        <c:numFmt formatCode="0.0_ " sourceLinked="1"/>
        <c:majorTickMark val="in"/>
        <c:minorTickMark val="none"/>
        <c:tickLblPos val="nextTo"/>
        <c:spPr>
          <a:ln w="3175">
            <a:solidFill>
              <a:srgbClr val="969696"/>
            </a:solidFill>
            <a:prstDash val="solid"/>
          </a:ln>
        </c:spPr>
        <c:txPr>
          <a:bodyPr rot="0" vert="horz"/>
          <a:lstStyle/>
          <a:p>
            <a:pPr>
              <a:defRPr/>
            </a:pPr>
            <a:endParaRPr lang="ja-JP"/>
          </a:p>
        </c:txPr>
        <c:crossAx val="174508672"/>
        <c:crosses val="max"/>
        <c:crossBetween val="between"/>
        <c:majorUnit val="4"/>
        <c:minorUnit val="0.4"/>
      </c:valAx>
      <c:spPr>
        <a:noFill/>
        <a:ln w="12700">
          <a:solidFill>
            <a:srgbClr val="808080"/>
          </a:solidFill>
          <a:prstDash val="solid"/>
        </a:ln>
      </c:spPr>
    </c:plotArea>
    <c:legend>
      <c:legendPos val="r"/>
      <c:layout>
        <c:manualLayout>
          <c:xMode val="edge"/>
          <c:yMode val="edge"/>
          <c:x val="9.9047819022622163E-2"/>
          <c:y val="1.4005602240896359E-2"/>
          <c:w val="0.88571588551431069"/>
          <c:h val="0.1210866090636394"/>
        </c:manualLayout>
      </c:layout>
      <c:overlay val="0"/>
      <c:spPr>
        <a:solidFill>
          <a:srgbClr val="FFFFFF"/>
        </a:solidFill>
        <a:ln w="25400">
          <a:noFill/>
        </a:ln>
      </c:spPr>
      <c:txPr>
        <a:bodyPr/>
        <a:lstStyle/>
        <a:p>
          <a:pPr>
            <a:lnSpc>
              <a:spcPts val="1000"/>
            </a:lnSpc>
            <a:defRPr sz="1000"/>
          </a:pPr>
          <a:endParaRPr lang="ja-JP"/>
        </a:p>
      </c:txPr>
    </c:legend>
    <c:plotVisOnly val="1"/>
    <c:dispBlanksAs val="gap"/>
    <c:showDLblsOverMax val="0"/>
  </c:chart>
  <c:spPr>
    <a:noFill/>
    <a:ln w="9525">
      <a:noFill/>
    </a:ln>
  </c:spPr>
  <c:txPr>
    <a:bodyPr/>
    <a:lstStyle/>
    <a:p>
      <a:pPr>
        <a:defRPr sz="925"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16907261592301"/>
          <c:y val="6.6338100592820776E-2"/>
          <c:w val="0.66235047434713124"/>
          <c:h val="0.80995021659015964"/>
        </c:manualLayout>
      </c:layout>
      <c:lineChart>
        <c:grouping val="standard"/>
        <c:varyColors val="0"/>
        <c:ser>
          <c:idx val="1"/>
          <c:order val="0"/>
          <c:tx>
            <c:strRef>
              <c:f>'3-1_3'!$A$48</c:f>
              <c:strCache>
                <c:ptCount val="1"/>
                <c:pt idx="0">
                  <c:v>大阪</c:v>
                </c:pt>
              </c:strCache>
            </c:strRef>
          </c:tx>
          <c:dLbls>
            <c:dLbl>
              <c:idx val="0"/>
              <c:layout>
                <c:manualLayout>
                  <c:x val="-6.9522036002482926E-2"/>
                  <c:y val="-5.4099933419660601E-2"/>
                </c:manualLayout>
              </c:layout>
              <c:showLegendKey val="0"/>
              <c:showVal val="1"/>
              <c:showCatName val="0"/>
              <c:showSerName val="0"/>
              <c:showPercent val="0"/>
              <c:showBubbleSize val="0"/>
            </c:dLbl>
            <c:dLbl>
              <c:idx val="1"/>
              <c:layout>
                <c:manualLayout>
                  <c:x val="-8.6188751545721587E-2"/>
                  <c:y val="-4.9382690160264642E-2"/>
                </c:manualLayout>
              </c:layout>
              <c:showLegendKey val="0"/>
              <c:showVal val="1"/>
              <c:showCatName val="0"/>
              <c:showSerName val="0"/>
              <c:showPercent val="0"/>
              <c:showBubbleSize val="0"/>
            </c:dLbl>
            <c:dLbl>
              <c:idx val="2"/>
              <c:layout>
                <c:manualLayout>
                  <c:x val="-6.9692712991881553E-2"/>
                  <c:y val="-5.925938546870986E-2"/>
                </c:manualLayout>
              </c:layout>
              <c:showLegendKey val="0"/>
              <c:showVal val="1"/>
              <c:showCatName val="0"/>
              <c:showSerName val="0"/>
              <c:showPercent val="0"/>
              <c:showBubbleSize val="0"/>
            </c:dLbl>
            <c:dLbl>
              <c:idx val="3"/>
              <c:layout>
                <c:manualLayout>
                  <c:x val="-8.5350616089189965E-2"/>
                  <c:y val="3.9285283647973492E-2"/>
                </c:manualLayout>
              </c:layout>
              <c:showLegendKey val="0"/>
              <c:showVal val="1"/>
              <c:showCatName val="0"/>
              <c:showSerName val="0"/>
              <c:showPercent val="0"/>
              <c:showBubbleSize val="0"/>
            </c:dLbl>
            <c:dLbl>
              <c:idx val="4"/>
              <c:layout>
                <c:manualLayout>
                  <c:x val="-5.7107386716325266E-2"/>
                  <c:y val="-3.6619186671350008E-2"/>
                </c:manualLayout>
              </c:layout>
              <c:showLegendKey val="0"/>
              <c:showVal val="1"/>
              <c:showCatName val="0"/>
              <c:showSerName val="0"/>
              <c:showPercent val="0"/>
              <c:showBubbleSize val="0"/>
            </c:dLbl>
            <c:dLbl>
              <c:idx val="5"/>
              <c:layout>
                <c:manualLayout>
                  <c:x val="-5.9590316573556797E-2"/>
                  <c:y val="-6.3251322432331836E-2"/>
                </c:manualLayout>
              </c:layout>
              <c:showLegendKey val="0"/>
              <c:showVal val="1"/>
              <c:showCatName val="0"/>
              <c:showSerName val="0"/>
              <c:showPercent val="0"/>
              <c:showBubbleSize val="0"/>
            </c:dLbl>
            <c:txPr>
              <a:bodyPr/>
              <a:lstStyle/>
              <a:p>
                <a:pPr>
                  <a:defRPr sz="1200" b="1"/>
                </a:pPr>
                <a:endParaRPr lang="ja-JP"/>
              </a:p>
            </c:txPr>
            <c:showLegendKey val="0"/>
            <c:showVal val="1"/>
            <c:showCatName val="0"/>
            <c:showSerName val="0"/>
            <c:showPercent val="0"/>
            <c:showBubbleSize val="0"/>
            <c:showLeaderLines val="0"/>
          </c:dLbls>
          <c:cat>
            <c:strRef>
              <c:f>'3-1_3'!$C$47:$H$47</c:f>
              <c:strCache>
                <c:ptCount val="6"/>
                <c:pt idx="0">
                  <c:v>2010(H22)</c:v>
                </c:pt>
                <c:pt idx="1">
                  <c:v>2011(H23)</c:v>
                </c:pt>
                <c:pt idx="2">
                  <c:v>2012(H24)</c:v>
                </c:pt>
                <c:pt idx="3">
                  <c:v>2013(H25)</c:v>
                </c:pt>
                <c:pt idx="4">
                  <c:v>2014(H26)</c:v>
                </c:pt>
                <c:pt idx="5">
                  <c:v>2015(H27)</c:v>
                </c:pt>
              </c:strCache>
            </c:strRef>
          </c:cat>
          <c:val>
            <c:numRef>
              <c:f>'3-1_3'!$D$48:$I$48</c:f>
              <c:numCache>
                <c:formatCode>#,##0</c:formatCode>
                <c:ptCount val="6"/>
                <c:pt idx="0">
                  <c:v>7761</c:v>
                </c:pt>
                <c:pt idx="1">
                  <c:v>8748</c:v>
                </c:pt>
                <c:pt idx="2">
                  <c:v>6933</c:v>
                </c:pt>
                <c:pt idx="3">
                  <c:v>6151</c:v>
                </c:pt>
                <c:pt idx="4">
                  <c:v>6187</c:v>
                </c:pt>
                <c:pt idx="5">
                  <c:v>6192</c:v>
                </c:pt>
              </c:numCache>
            </c:numRef>
          </c:val>
          <c:smooth val="0"/>
        </c:ser>
        <c:ser>
          <c:idx val="2"/>
          <c:order val="1"/>
          <c:tx>
            <c:strRef>
              <c:f>'3-1_3'!$A$49</c:f>
              <c:strCache>
                <c:ptCount val="1"/>
                <c:pt idx="0">
                  <c:v>兵庫</c:v>
                </c:pt>
              </c:strCache>
            </c:strRef>
          </c:tx>
          <c:cat>
            <c:strRef>
              <c:f>'3-1_3'!$C$47:$H$47</c:f>
              <c:strCache>
                <c:ptCount val="6"/>
                <c:pt idx="0">
                  <c:v>2010(H22)</c:v>
                </c:pt>
                <c:pt idx="1">
                  <c:v>2011(H23)</c:v>
                </c:pt>
                <c:pt idx="2">
                  <c:v>2012(H24)</c:v>
                </c:pt>
                <c:pt idx="3">
                  <c:v>2013(H25)</c:v>
                </c:pt>
                <c:pt idx="4">
                  <c:v>2014(H26)</c:v>
                </c:pt>
                <c:pt idx="5">
                  <c:v>2015(H27)</c:v>
                </c:pt>
              </c:strCache>
            </c:strRef>
          </c:cat>
          <c:val>
            <c:numRef>
              <c:f>'3-1_3'!$B$49:$G$49</c:f>
            </c:numRef>
          </c:val>
          <c:smooth val="0"/>
        </c:ser>
        <c:ser>
          <c:idx val="3"/>
          <c:order val="2"/>
          <c:tx>
            <c:strRef>
              <c:f>'3-1_3'!$A$50</c:f>
              <c:strCache>
                <c:ptCount val="1"/>
                <c:pt idx="0">
                  <c:v>東京</c:v>
                </c:pt>
              </c:strCache>
            </c:strRef>
          </c:tx>
          <c:dLbls>
            <c:dLbl>
              <c:idx val="0"/>
              <c:layout>
                <c:manualLayout>
                  <c:x val="-3.7243947858473E-2"/>
                  <c:y val="3.3290169701227341E-2"/>
                </c:manualLayout>
              </c:layout>
              <c:showLegendKey val="0"/>
              <c:showVal val="1"/>
              <c:showCatName val="0"/>
              <c:showSerName val="0"/>
              <c:showPercent val="0"/>
              <c:showBubbleSize val="0"/>
            </c:dLbl>
            <c:dLbl>
              <c:idx val="1"/>
              <c:layout>
                <c:manualLayout>
                  <c:x val="-2.23463687150838E-2"/>
                  <c:y val="4.3277220611595467E-2"/>
                </c:manualLayout>
              </c:layout>
              <c:showLegendKey val="0"/>
              <c:showVal val="1"/>
              <c:showCatName val="0"/>
              <c:showSerName val="0"/>
              <c:showPercent val="0"/>
              <c:showBubbleSize val="0"/>
            </c:dLbl>
            <c:dLbl>
              <c:idx val="2"/>
              <c:layout>
                <c:manualLayout>
                  <c:x val="-2.9795158286778398E-2"/>
                  <c:y val="3.9948203641472738E-2"/>
                </c:manualLayout>
              </c:layout>
              <c:showLegendKey val="0"/>
              <c:showVal val="1"/>
              <c:showCatName val="0"/>
              <c:showSerName val="0"/>
              <c:showPercent val="0"/>
              <c:showBubbleSize val="0"/>
            </c:dLbl>
            <c:dLbl>
              <c:idx val="3"/>
              <c:layout>
                <c:manualLayout>
                  <c:x val="-7.6132885623933874E-2"/>
                  <c:y val="-6.4197602059272232E-2"/>
                </c:manualLayout>
              </c:layout>
              <c:showLegendKey val="0"/>
              <c:showVal val="1"/>
              <c:showCatName val="0"/>
              <c:showSerName val="0"/>
              <c:showPercent val="0"/>
              <c:showBubbleSize val="0"/>
            </c:dLbl>
            <c:dLbl>
              <c:idx val="4"/>
              <c:layout>
                <c:manualLayout>
                  <c:x val="-6.5440646734800614E-2"/>
                  <c:y val="5.1765427503446974E-2"/>
                </c:manualLayout>
              </c:layout>
              <c:showLegendKey val="0"/>
              <c:showVal val="1"/>
              <c:showCatName val="0"/>
              <c:showSerName val="0"/>
              <c:showPercent val="0"/>
              <c:showBubbleSize val="0"/>
            </c:dLbl>
            <c:dLbl>
              <c:idx val="5"/>
              <c:layout>
                <c:manualLayout>
                  <c:x val="-5.9590316573556797E-2"/>
                  <c:y val="-6.9909356372577294E-2"/>
                </c:manualLayout>
              </c:layout>
              <c:showLegendKey val="0"/>
              <c:showVal val="1"/>
              <c:showCatName val="0"/>
              <c:showSerName val="0"/>
              <c:showPercent val="0"/>
              <c:showBubbleSize val="0"/>
            </c:dLbl>
            <c:txPr>
              <a:bodyPr/>
              <a:lstStyle/>
              <a:p>
                <a:pPr>
                  <a:defRPr sz="1200" b="1"/>
                </a:pPr>
                <a:endParaRPr lang="ja-JP"/>
              </a:p>
            </c:txPr>
            <c:showLegendKey val="0"/>
            <c:showVal val="1"/>
            <c:showCatName val="0"/>
            <c:showSerName val="0"/>
            <c:showPercent val="0"/>
            <c:showBubbleSize val="0"/>
            <c:showLeaderLines val="0"/>
          </c:dLbls>
          <c:cat>
            <c:strRef>
              <c:f>'3-1_3'!$C$47:$H$47</c:f>
              <c:strCache>
                <c:ptCount val="6"/>
                <c:pt idx="0">
                  <c:v>2010(H22)</c:v>
                </c:pt>
                <c:pt idx="1">
                  <c:v>2011(H23)</c:v>
                </c:pt>
                <c:pt idx="2">
                  <c:v>2012(H24)</c:v>
                </c:pt>
                <c:pt idx="3">
                  <c:v>2013(H25)</c:v>
                </c:pt>
                <c:pt idx="4">
                  <c:v>2014(H26)</c:v>
                </c:pt>
                <c:pt idx="5">
                  <c:v>2015(H27)</c:v>
                </c:pt>
              </c:strCache>
            </c:strRef>
          </c:cat>
          <c:val>
            <c:numRef>
              <c:f>'3-1_3'!$D$50:$I$50</c:f>
              <c:numCache>
                <c:formatCode>#,##0</c:formatCode>
                <c:ptCount val="6"/>
                <c:pt idx="0">
                  <c:v>18394</c:v>
                </c:pt>
                <c:pt idx="1">
                  <c:v>21412</c:v>
                </c:pt>
                <c:pt idx="2">
                  <c:v>22861</c:v>
                </c:pt>
                <c:pt idx="3">
                  <c:v>22117</c:v>
                </c:pt>
                <c:pt idx="4">
                  <c:v>23822</c:v>
                </c:pt>
                <c:pt idx="5">
                  <c:v>24269</c:v>
                </c:pt>
              </c:numCache>
            </c:numRef>
          </c:val>
          <c:smooth val="0"/>
        </c:ser>
        <c:ser>
          <c:idx val="4"/>
          <c:order val="3"/>
          <c:tx>
            <c:strRef>
              <c:f>'3-1_3'!$A$51</c:f>
              <c:strCache>
                <c:ptCount val="1"/>
                <c:pt idx="0">
                  <c:v>神奈川</c:v>
                </c:pt>
              </c:strCache>
            </c:strRef>
          </c:tx>
          <c:cat>
            <c:strRef>
              <c:f>'3-1_3'!$C$47:$H$47</c:f>
              <c:strCache>
                <c:ptCount val="6"/>
                <c:pt idx="0">
                  <c:v>2010(H22)</c:v>
                </c:pt>
                <c:pt idx="1">
                  <c:v>2011(H23)</c:v>
                </c:pt>
                <c:pt idx="2">
                  <c:v>2012(H24)</c:v>
                </c:pt>
                <c:pt idx="3">
                  <c:v>2013(H25)</c:v>
                </c:pt>
                <c:pt idx="4">
                  <c:v>2014(H26)</c:v>
                </c:pt>
                <c:pt idx="5">
                  <c:v>2015(H27)</c:v>
                </c:pt>
              </c:strCache>
            </c:strRef>
          </c:cat>
          <c:val>
            <c:numRef>
              <c:f>'3-1_3'!$D$51:$I$51</c:f>
              <c:numCache>
                <c:formatCode>#,##0</c:formatCode>
                <c:ptCount val="6"/>
                <c:pt idx="0">
                  <c:v>2546</c:v>
                </c:pt>
                <c:pt idx="1">
                  <c:v>2859</c:v>
                </c:pt>
                <c:pt idx="2">
                  <c:v>2774</c:v>
                </c:pt>
                <c:pt idx="3">
                  <c:v>2258</c:v>
                </c:pt>
                <c:pt idx="4">
                  <c:v>2013</c:v>
                </c:pt>
                <c:pt idx="5">
                  <c:v>1950</c:v>
                </c:pt>
              </c:numCache>
            </c:numRef>
          </c:val>
          <c:smooth val="0"/>
        </c:ser>
        <c:ser>
          <c:idx val="5"/>
          <c:order val="4"/>
          <c:tx>
            <c:strRef>
              <c:f>'3-1_3'!$A$52</c:f>
              <c:strCache>
                <c:ptCount val="1"/>
                <c:pt idx="0">
                  <c:v>愛知</c:v>
                </c:pt>
              </c:strCache>
            </c:strRef>
          </c:tx>
          <c:cat>
            <c:strRef>
              <c:f>'3-1_3'!$C$47:$H$47</c:f>
              <c:strCache>
                <c:ptCount val="6"/>
                <c:pt idx="0">
                  <c:v>2010(H22)</c:v>
                </c:pt>
                <c:pt idx="1">
                  <c:v>2011(H23)</c:v>
                </c:pt>
                <c:pt idx="2">
                  <c:v>2012(H24)</c:v>
                </c:pt>
                <c:pt idx="3">
                  <c:v>2013(H25)</c:v>
                </c:pt>
                <c:pt idx="4">
                  <c:v>2014(H26)</c:v>
                </c:pt>
                <c:pt idx="5">
                  <c:v>2015(H27)</c:v>
                </c:pt>
              </c:strCache>
            </c:strRef>
          </c:cat>
          <c:val>
            <c:numRef>
              <c:f>'3-1_3'!$D$52:$I$52</c:f>
              <c:numCache>
                <c:formatCode>#,##0</c:formatCode>
                <c:ptCount val="6"/>
                <c:pt idx="0">
                  <c:v>2922</c:v>
                </c:pt>
                <c:pt idx="1">
                  <c:v>2782</c:v>
                </c:pt>
                <c:pt idx="2">
                  <c:v>2750</c:v>
                </c:pt>
                <c:pt idx="3">
                  <c:v>2772</c:v>
                </c:pt>
                <c:pt idx="4">
                  <c:v>2845</c:v>
                </c:pt>
                <c:pt idx="5">
                  <c:v>2890</c:v>
                </c:pt>
              </c:numCache>
            </c:numRef>
          </c:val>
          <c:smooth val="0"/>
        </c:ser>
        <c:ser>
          <c:idx val="6"/>
          <c:order val="5"/>
          <c:tx>
            <c:strRef>
              <c:f>'3-1_3'!$A$53</c:f>
              <c:strCache>
                <c:ptCount val="1"/>
                <c:pt idx="0">
                  <c:v>京都</c:v>
                </c:pt>
              </c:strCache>
            </c:strRef>
          </c:tx>
          <c:cat>
            <c:strRef>
              <c:f>'3-1_3'!$C$47:$H$47</c:f>
              <c:strCache>
                <c:ptCount val="6"/>
                <c:pt idx="0">
                  <c:v>2010(H22)</c:v>
                </c:pt>
                <c:pt idx="1">
                  <c:v>2011(H23)</c:v>
                </c:pt>
                <c:pt idx="2">
                  <c:v>2012(H24)</c:v>
                </c:pt>
                <c:pt idx="3">
                  <c:v>2013(H25)</c:v>
                </c:pt>
                <c:pt idx="4">
                  <c:v>2014(H26)</c:v>
                </c:pt>
                <c:pt idx="5">
                  <c:v>2015(H27)</c:v>
                </c:pt>
              </c:strCache>
            </c:strRef>
          </c:cat>
          <c:val>
            <c:numRef>
              <c:f>'3-1_3'!$D$53:$I$53</c:f>
              <c:numCache>
                <c:formatCode>#,##0</c:formatCode>
                <c:ptCount val="6"/>
                <c:pt idx="0">
                  <c:v>1591</c:v>
                </c:pt>
                <c:pt idx="1">
                  <c:v>1778</c:v>
                </c:pt>
                <c:pt idx="2">
                  <c:v>1825</c:v>
                </c:pt>
                <c:pt idx="3">
                  <c:v>1840</c:v>
                </c:pt>
                <c:pt idx="4">
                  <c:v>1922</c:v>
                </c:pt>
                <c:pt idx="5">
                  <c:v>2254</c:v>
                </c:pt>
              </c:numCache>
            </c:numRef>
          </c:val>
          <c:smooth val="0"/>
        </c:ser>
        <c:dLbls>
          <c:showLegendKey val="0"/>
          <c:showVal val="0"/>
          <c:showCatName val="0"/>
          <c:showSerName val="0"/>
          <c:showPercent val="0"/>
          <c:showBubbleSize val="0"/>
        </c:dLbls>
        <c:marker val="1"/>
        <c:smooth val="0"/>
        <c:axId val="174910464"/>
        <c:axId val="174076672"/>
      </c:lineChart>
      <c:catAx>
        <c:axId val="174910464"/>
        <c:scaling>
          <c:orientation val="minMax"/>
        </c:scaling>
        <c:delete val="0"/>
        <c:axPos val="b"/>
        <c:numFmt formatCode="General" sourceLinked="1"/>
        <c:majorTickMark val="out"/>
        <c:minorTickMark val="none"/>
        <c:tickLblPos val="nextTo"/>
        <c:crossAx val="174076672"/>
        <c:crosses val="autoZero"/>
        <c:auto val="1"/>
        <c:lblAlgn val="ctr"/>
        <c:lblOffset val="100"/>
        <c:noMultiLvlLbl val="0"/>
      </c:catAx>
      <c:valAx>
        <c:axId val="174076672"/>
        <c:scaling>
          <c:orientation val="minMax"/>
        </c:scaling>
        <c:delete val="0"/>
        <c:axPos val="l"/>
        <c:majorGridlines/>
        <c:numFmt formatCode="#,##0" sourceLinked="1"/>
        <c:majorTickMark val="out"/>
        <c:minorTickMark val="none"/>
        <c:tickLblPos val="nextTo"/>
        <c:crossAx val="174910464"/>
        <c:crosses val="autoZero"/>
        <c:crossBetween val="between"/>
      </c:valAx>
    </c:plotArea>
    <c:legend>
      <c:legendPos val="r"/>
      <c:layout>
        <c:manualLayout>
          <c:xMode val="edge"/>
          <c:yMode val="edge"/>
          <c:x val="0.75000004887657201"/>
          <c:y val="0.34312780803892068"/>
          <c:w val="0.25"/>
          <c:h val="0.29834354039078448"/>
        </c:manualLayout>
      </c:layout>
      <c:overlay val="0"/>
      <c:spPr>
        <a:noFill/>
      </c:spPr>
    </c:legend>
    <c:plotVisOnly val="1"/>
    <c:dispBlanksAs val="gap"/>
    <c:showDLblsOverMax val="0"/>
  </c:chart>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5240594925635"/>
          <c:y val="5.1400554097404488E-2"/>
          <c:w val="0.84302537182852133"/>
          <c:h val="0.77461213181685618"/>
        </c:manualLayout>
      </c:layout>
      <c:lineChart>
        <c:grouping val="standard"/>
        <c:varyColors val="0"/>
        <c:ser>
          <c:idx val="0"/>
          <c:order val="0"/>
          <c:tx>
            <c:strRef>
              <c:f>'[＜P.61＞３(2)輸出入に占めるアジアの割合.xlsx]Sheet1'!$A$39</c:f>
              <c:strCache>
                <c:ptCount val="1"/>
                <c:pt idx="0">
                  <c:v>近畿圏</c:v>
                </c:pt>
              </c:strCache>
            </c:strRef>
          </c:tx>
          <c:marker>
            <c:symbol val="square"/>
            <c:size val="7"/>
          </c:marker>
          <c:dLbls>
            <c:dLbl>
              <c:idx val="0"/>
              <c:layout>
                <c:manualLayout>
                  <c:x val="-3.0555555555555568E-2"/>
                  <c:y val="4.1666666666666664E-2"/>
                </c:manualLayout>
              </c:layout>
              <c:showLegendKey val="0"/>
              <c:showVal val="1"/>
              <c:showCatName val="0"/>
              <c:showSerName val="0"/>
              <c:showPercent val="0"/>
              <c:showBubbleSize val="0"/>
            </c:dLbl>
            <c:dLbl>
              <c:idx val="1"/>
              <c:layout>
                <c:manualLayout>
                  <c:x val="-5.5555555555555552E-2"/>
                  <c:y val="-4.6296296296296294E-2"/>
                </c:manualLayout>
              </c:layout>
              <c:showLegendKey val="0"/>
              <c:showVal val="1"/>
              <c:showCatName val="0"/>
              <c:showSerName val="0"/>
              <c:showPercent val="0"/>
              <c:showBubbleSize val="0"/>
            </c:dLbl>
            <c:dLbl>
              <c:idx val="2"/>
              <c:layout>
                <c:manualLayout>
                  <c:x val="-3.3333333333333333E-2"/>
                  <c:y val="3.2407407407407406E-2"/>
                </c:manualLayout>
              </c:layout>
              <c:showLegendKey val="0"/>
              <c:showVal val="1"/>
              <c:showCatName val="0"/>
              <c:showSerName val="0"/>
              <c:showPercent val="0"/>
              <c:showBubbleSize val="0"/>
            </c:dLbl>
            <c:dLbl>
              <c:idx val="3"/>
              <c:layout>
                <c:manualLayout>
                  <c:x val="-4.4444444444444446E-2"/>
                  <c:y val="-5.0925925925925923E-2"/>
                </c:manualLayout>
              </c:layout>
              <c:showLegendKey val="0"/>
              <c:showVal val="1"/>
              <c:showCatName val="0"/>
              <c:showSerName val="0"/>
              <c:showPercent val="0"/>
              <c:showBubbleSize val="0"/>
            </c:dLbl>
            <c:dLbl>
              <c:idx val="4"/>
              <c:layout>
                <c:manualLayout>
                  <c:x val="-5.0000000000000051E-2"/>
                  <c:y val="5.0925925925925923E-2"/>
                </c:manualLayout>
              </c:layout>
              <c:showLegendKey val="0"/>
              <c:showVal val="1"/>
              <c:showCatName val="0"/>
              <c:showSerName val="0"/>
              <c:showPercent val="0"/>
              <c:showBubbleSize val="0"/>
            </c:dLbl>
            <c:dLbl>
              <c:idx val="5"/>
              <c:layout>
                <c:manualLayout>
                  <c:x val="-4.9999999999999947E-2"/>
                  <c:y val="-5.5555555555555552E-2"/>
                </c:manualLayout>
              </c:layout>
              <c:showLegendKey val="0"/>
              <c:showVal val="1"/>
              <c:showCatName val="0"/>
              <c:showSerName val="0"/>
              <c:showPercent val="0"/>
              <c:showBubbleSize val="0"/>
            </c:dLbl>
            <c:dLbl>
              <c:idx val="6"/>
              <c:layout>
                <c:manualLayout>
                  <c:x val="-4.1666666666666664E-2"/>
                  <c:y val="-4.1666666666666664E-2"/>
                </c:manualLayout>
              </c:layout>
              <c:showLegendKey val="0"/>
              <c:showVal val="1"/>
              <c:showCatName val="0"/>
              <c:showSerName val="0"/>
              <c:showPercent val="0"/>
              <c:showBubbleSize val="0"/>
            </c:dLbl>
            <c:dLbl>
              <c:idx val="7"/>
              <c:layout>
                <c:manualLayout>
                  <c:x val="-1.6666666666666666E-2"/>
                  <c:y val="1.3888888888888931E-2"/>
                </c:manualLayout>
              </c:layout>
              <c:showLegendKey val="0"/>
              <c:showVal val="1"/>
              <c:showCatName val="0"/>
              <c:showSerName val="0"/>
              <c:showPercent val="0"/>
              <c:showBubbleSize val="0"/>
            </c:dLbl>
            <c:dLbl>
              <c:idx val="8"/>
              <c:layout>
                <c:manualLayout>
                  <c:x val="-5.8333333333333334E-2"/>
                  <c:y val="-4.1666666666666685E-2"/>
                </c:manualLayout>
              </c:layout>
              <c:showLegendKey val="0"/>
              <c:showVal val="1"/>
              <c:showCatName val="0"/>
              <c:showSerName val="0"/>
              <c:showPercent val="0"/>
              <c:showBubbleSize val="0"/>
            </c:dLbl>
            <c:dLbl>
              <c:idx val="9"/>
              <c:layout>
                <c:manualLayout>
                  <c:x val="-5.8333333333333334E-2"/>
                  <c:y val="-4.1666666666666664E-2"/>
                </c:manualLayout>
              </c:layout>
              <c:showLegendKey val="0"/>
              <c:showVal val="1"/>
              <c:showCatName val="0"/>
              <c:showSerName val="0"/>
              <c:showPercent val="0"/>
              <c:showBubbleSize val="0"/>
            </c:dLbl>
            <c:dLbl>
              <c:idx val="10"/>
              <c:layout>
                <c:manualLayout>
                  <c:x val="-3.6111111111111108E-2"/>
                  <c:y val="-5.5555555555555552E-2"/>
                </c:manualLayout>
              </c:layout>
              <c:showLegendKey val="0"/>
              <c:showVal val="1"/>
              <c:showCatName val="0"/>
              <c:showSerName val="0"/>
              <c:showPercent val="0"/>
              <c:showBubbleSize val="0"/>
            </c:dLbl>
            <c:dLbl>
              <c:idx val="11"/>
              <c:layout>
                <c:manualLayout>
                  <c:x val="-2.5000000000000001E-2"/>
                  <c:y val="4.1666666666666664E-2"/>
                </c:manualLayout>
              </c:layout>
              <c:showLegendKey val="0"/>
              <c:showVal val="1"/>
              <c:showCatName val="0"/>
              <c:showSerName val="0"/>
              <c:showPercent val="0"/>
              <c:showBubbleSize val="0"/>
            </c:dLbl>
            <c:dLbl>
              <c:idx val="12"/>
              <c:layout>
                <c:manualLayout>
                  <c:x val="-0.05"/>
                  <c:y val="-5.0925925925925923E-2"/>
                </c:manualLayout>
              </c:layout>
              <c:showLegendKey val="0"/>
              <c:showVal val="1"/>
              <c:showCatName val="0"/>
              <c:showSerName val="0"/>
              <c:showPercent val="0"/>
              <c:showBubbleSize val="0"/>
            </c:dLbl>
            <c:dLbl>
              <c:idx val="13"/>
              <c:layout>
                <c:manualLayout>
                  <c:x val="-1.3888888888888888E-2"/>
                  <c:y val="1.8518153980752405E-2"/>
                </c:manualLayout>
              </c:layout>
              <c:showLegendKey val="0"/>
              <c:showVal val="1"/>
              <c:showCatName val="0"/>
              <c:showSerName val="0"/>
              <c:showPercent val="0"/>
              <c:showBubbleSize val="0"/>
            </c:dLbl>
            <c:dLbl>
              <c:idx val="14"/>
              <c:layout>
                <c:manualLayout>
                  <c:x val="-3.3333552055993004E-2"/>
                  <c:y val="-6.48148148148148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'[＜P.61＞３(2)輸出入に占めるアジアの割合.xlsx]Sheet1'!$B$38:$Q$38</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'[＜P.61＞３(2)輸出入に占めるアジアの割合.xlsx]Sheet1'!$B$39:$Q$39</c:f>
              <c:numCache>
                <c:formatCode>#,##0.0;"▲ "#,##0.0</c:formatCode>
                <c:ptCount val="16"/>
                <c:pt idx="0">
                  <c:v>52.9</c:v>
                </c:pt>
                <c:pt idx="1">
                  <c:v>55.4</c:v>
                </c:pt>
                <c:pt idx="2">
                  <c:v>58.1</c:v>
                </c:pt>
                <c:pt idx="3">
                  <c:v>59</c:v>
                </c:pt>
                <c:pt idx="4">
                  <c:v>58.7</c:v>
                </c:pt>
                <c:pt idx="5">
                  <c:v>58.3</c:v>
                </c:pt>
                <c:pt idx="6">
                  <c:v>58.2</c:v>
                </c:pt>
                <c:pt idx="7">
                  <c:v>57.8</c:v>
                </c:pt>
                <c:pt idx="8">
                  <c:v>61.8</c:v>
                </c:pt>
                <c:pt idx="9">
                  <c:v>63.7</c:v>
                </c:pt>
                <c:pt idx="10">
                  <c:v>63.4</c:v>
                </c:pt>
                <c:pt idx="11">
                  <c:v>61.751995848093088</c:v>
                </c:pt>
                <c:pt idx="12">
                  <c:v>62.242146465491288</c:v>
                </c:pt>
                <c:pt idx="13">
                  <c:v>61.246694334357677</c:v>
                </c:pt>
                <c:pt idx="14">
                  <c:v>62.935680300837447</c:v>
                </c:pt>
                <c:pt idx="15" formatCode="0.0">
                  <c:v>63.6</c:v>
                </c:pt>
              </c:numCache>
            </c:numRef>
          </c:val>
          <c:smooth val="0"/>
        </c:ser>
        <c:ser>
          <c:idx val="1"/>
          <c:order val="1"/>
          <c:tx>
            <c:strRef>
              <c:f>'[＜P.61＞３(2)輸出入に占めるアジアの割合.xlsx]Sheet1'!$A$40</c:f>
              <c:strCache>
                <c:ptCount val="1"/>
                <c:pt idx="0">
                  <c:v>全国</c:v>
                </c:pt>
              </c:strCache>
            </c:strRef>
          </c:tx>
          <c:marker>
            <c:symbol val="triangle"/>
            <c:size val="7"/>
          </c:marker>
          <c:dLbls>
            <c:dLbl>
              <c:idx val="0"/>
              <c:layout>
                <c:manualLayout>
                  <c:x val="-5.000000000000001E-2"/>
                  <c:y val="2.7777777777777693E-2"/>
                </c:manualLayout>
              </c:layout>
              <c:showLegendKey val="0"/>
              <c:showVal val="1"/>
              <c:showCatName val="0"/>
              <c:showSerName val="0"/>
              <c:showPercent val="0"/>
              <c:showBubbleSize val="0"/>
            </c:dLbl>
            <c:dLbl>
              <c:idx val="1"/>
              <c:layout>
                <c:manualLayout>
                  <c:x val="-0.05"/>
                  <c:y val="-5.5555555555555552E-2"/>
                </c:manualLayout>
              </c:layout>
              <c:showLegendKey val="0"/>
              <c:showVal val="1"/>
              <c:showCatName val="0"/>
              <c:showSerName val="0"/>
              <c:showPercent val="0"/>
              <c:showBubbleSize val="0"/>
            </c:dLbl>
            <c:dLbl>
              <c:idx val="2"/>
              <c:layout>
                <c:manualLayout>
                  <c:x val="-3.3333333333333333E-2"/>
                  <c:y val="3.7037037037037035E-2"/>
                </c:manualLayout>
              </c:layout>
              <c:showLegendKey val="0"/>
              <c:showVal val="1"/>
              <c:showCatName val="0"/>
              <c:showSerName val="0"/>
              <c:showPercent val="0"/>
              <c:showBubbleSize val="0"/>
            </c:dLbl>
            <c:dLbl>
              <c:idx val="3"/>
              <c:layout>
                <c:manualLayout>
                  <c:x val="-4.7222222222222221E-2"/>
                  <c:y val="-4.1666666666666664E-2"/>
                </c:manualLayout>
              </c:layout>
              <c:showLegendKey val="0"/>
              <c:showVal val="1"/>
              <c:showCatName val="0"/>
              <c:showSerName val="0"/>
              <c:showPercent val="0"/>
              <c:showBubbleSize val="0"/>
            </c:dLbl>
            <c:dLbl>
              <c:idx val="4"/>
              <c:layout>
                <c:manualLayout>
                  <c:x val="-5.0000000000000051E-2"/>
                  <c:y val="-4.6296296296296294E-2"/>
                </c:manualLayout>
              </c:layout>
              <c:showLegendKey val="0"/>
              <c:showVal val="1"/>
              <c:showCatName val="0"/>
              <c:showSerName val="0"/>
              <c:showPercent val="0"/>
              <c:showBubbleSize val="0"/>
            </c:dLbl>
            <c:dLbl>
              <c:idx val="5"/>
              <c:layout>
                <c:manualLayout>
                  <c:x val="-5.8333333333333334E-2"/>
                  <c:y val="5.0925925925925923E-2"/>
                </c:manualLayout>
              </c:layout>
              <c:showLegendKey val="0"/>
              <c:showVal val="1"/>
              <c:showCatName val="0"/>
              <c:showSerName val="0"/>
              <c:showPercent val="0"/>
              <c:showBubbleSize val="0"/>
            </c:dLbl>
            <c:dLbl>
              <c:idx val="6"/>
              <c:layout>
                <c:manualLayout>
                  <c:x val="-0.05"/>
                  <c:y val="-4.1666666666666664E-2"/>
                </c:manualLayout>
              </c:layout>
              <c:showLegendKey val="0"/>
              <c:showVal val="1"/>
              <c:showCatName val="0"/>
              <c:showSerName val="0"/>
              <c:showPercent val="0"/>
              <c:showBubbleSize val="0"/>
            </c:dLbl>
            <c:dLbl>
              <c:idx val="7"/>
              <c:layout>
                <c:manualLayout>
                  <c:x val="-1.6666666666666666E-2"/>
                  <c:y val="1.3888888888888888E-2"/>
                </c:manualLayout>
              </c:layout>
              <c:showLegendKey val="0"/>
              <c:showVal val="1"/>
              <c:showCatName val="0"/>
              <c:showSerName val="0"/>
              <c:showPercent val="0"/>
              <c:showBubbleSize val="0"/>
            </c:dLbl>
            <c:dLbl>
              <c:idx val="8"/>
              <c:layout>
                <c:manualLayout>
                  <c:x val="-7.7777777777777779E-2"/>
                  <c:y val="-5.0925925925925923E-2"/>
                </c:manualLayout>
              </c:layout>
              <c:showLegendKey val="0"/>
              <c:showVal val="1"/>
              <c:showCatName val="0"/>
              <c:showSerName val="0"/>
              <c:showPercent val="0"/>
              <c:showBubbleSize val="0"/>
            </c:dLbl>
            <c:dLbl>
              <c:idx val="9"/>
              <c:layout>
                <c:manualLayout>
                  <c:x val="-5.5555555555555552E-2"/>
                  <c:y val="-4.6296296296296294E-2"/>
                </c:manualLayout>
              </c:layout>
              <c:showLegendKey val="0"/>
              <c:showVal val="1"/>
              <c:showCatName val="0"/>
              <c:showSerName val="0"/>
              <c:showPercent val="0"/>
              <c:showBubbleSize val="0"/>
            </c:dLbl>
            <c:dLbl>
              <c:idx val="10"/>
              <c:layout>
                <c:manualLayout>
                  <c:x val="-0.05"/>
                  <c:y val="-5.5555555555555552E-2"/>
                </c:manualLayout>
              </c:layout>
              <c:showLegendKey val="0"/>
              <c:showVal val="1"/>
              <c:showCatName val="0"/>
              <c:showSerName val="0"/>
              <c:showPercent val="0"/>
              <c:showBubbleSize val="0"/>
            </c:dLbl>
            <c:dLbl>
              <c:idx val="11"/>
              <c:layout>
                <c:manualLayout>
                  <c:x val="-5.5555555555555552E-2"/>
                  <c:y val="-5.0925925925925881E-2"/>
                </c:manualLayout>
              </c:layout>
              <c:showLegendKey val="0"/>
              <c:showVal val="1"/>
              <c:showCatName val="0"/>
              <c:showSerName val="0"/>
              <c:showPercent val="0"/>
              <c:showBubbleSize val="0"/>
            </c:dLbl>
            <c:dLbl>
              <c:idx val="12"/>
              <c:layout>
                <c:manualLayout>
                  <c:x val="-0.05"/>
                  <c:y val="-4.6296296296296294E-2"/>
                </c:manualLayout>
              </c:layout>
              <c:showLegendKey val="0"/>
              <c:showVal val="1"/>
              <c:showCatName val="0"/>
              <c:showSerName val="0"/>
              <c:showPercent val="0"/>
              <c:showBubbleSize val="0"/>
            </c:dLbl>
            <c:dLbl>
              <c:idx val="13"/>
              <c:layout>
                <c:manualLayout>
                  <c:x val="-4.7222222222222221E-2"/>
                  <c:y val="-5.0925925925925923E-2"/>
                </c:manualLayout>
              </c:layout>
              <c:showLegendKey val="0"/>
              <c:showVal val="1"/>
              <c:showCatName val="0"/>
              <c:showSerName val="0"/>
              <c:showPercent val="0"/>
              <c:showBubbleSize val="0"/>
            </c:dLbl>
            <c:dLbl>
              <c:idx val="14"/>
              <c:layout>
                <c:manualLayout>
                  <c:x val="-2.2222222222222223E-2"/>
                  <c:y val="-4.629629629629629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'[＜P.61＞３(2)輸出入に占めるアジアの割合.xlsx]Sheet1'!$B$38:$Q$38</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'[＜P.61＞３(2)輸出入に占めるアジアの割合.xlsx]Sheet1'!$B$40:$Q$40</c:f>
              <c:numCache>
                <c:formatCode>#,##0.0;"▲ "#,##0.0</c:formatCode>
                <c:ptCount val="16"/>
                <c:pt idx="0">
                  <c:v>41.2</c:v>
                </c:pt>
                <c:pt idx="1">
                  <c:v>43.2</c:v>
                </c:pt>
                <c:pt idx="2">
                  <c:v>45.5</c:v>
                </c:pt>
                <c:pt idx="3">
                  <c:v>47</c:v>
                </c:pt>
                <c:pt idx="4">
                  <c:v>46.6</c:v>
                </c:pt>
                <c:pt idx="5">
                  <c:v>45.7</c:v>
                </c:pt>
                <c:pt idx="6">
                  <c:v>45.8</c:v>
                </c:pt>
                <c:pt idx="7">
                  <c:v>45</c:v>
                </c:pt>
                <c:pt idx="8">
                  <c:v>49.5</c:v>
                </c:pt>
                <c:pt idx="9">
                  <c:v>51</c:v>
                </c:pt>
                <c:pt idx="10">
                  <c:v>50.2</c:v>
                </c:pt>
                <c:pt idx="11">
                  <c:v>49.2</c:v>
                </c:pt>
                <c:pt idx="12">
                  <c:v>48.9</c:v>
                </c:pt>
                <c:pt idx="13">
                  <c:v>49.1</c:v>
                </c:pt>
                <c:pt idx="14">
                  <c:v>51</c:v>
                </c:pt>
                <c:pt idx="15">
                  <c:v>51.7</c:v>
                </c:pt>
              </c:numCache>
            </c:numRef>
          </c:val>
          <c:smooth val="0"/>
        </c:ser>
        <c:dLbls>
          <c:showLegendKey val="0"/>
          <c:showVal val="0"/>
          <c:showCatName val="0"/>
          <c:showSerName val="0"/>
          <c:showPercent val="0"/>
          <c:showBubbleSize val="0"/>
        </c:dLbls>
        <c:marker val="1"/>
        <c:smooth val="0"/>
        <c:axId val="175678976"/>
        <c:axId val="175680512"/>
      </c:lineChart>
      <c:catAx>
        <c:axId val="175678976"/>
        <c:scaling>
          <c:orientation val="minMax"/>
        </c:scaling>
        <c:delete val="0"/>
        <c:axPos val="b"/>
        <c:numFmt formatCode="General" sourceLinked="1"/>
        <c:majorTickMark val="out"/>
        <c:minorTickMark val="none"/>
        <c:tickLblPos val="nextTo"/>
        <c:txPr>
          <a:bodyPr/>
          <a:lstStyle/>
          <a:p>
            <a:pPr>
              <a:defRPr sz="1050"/>
            </a:pPr>
            <a:endParaRPr lang="ja-JP"/>
          </a:p>
        </c:txPr>
        <c:crossAx val="175680512"/>
        <c:crosses val="autoZero"/>
        <c:auto val="1"/>
        <c:lblAlgn val="ctr"/>
        <c:lblOffset val="100"/>
        <c:noMultiLvlLbl val="0"/>
      </c:catAx>
      <c:valAx>
        <c:axId val="175680512"/>
        <c:scaling>
          <c:orientation val="minMax"/>
          <c:min val="35"/>
        </c:scaling>
        <c:delete val="0"/>
        <c:axPos val="l"/>
        <c:majorGridlines/>
        <c:numFmt formatCode="General" sourceLinked="0"/>
        <c:majorTickMark val="out"/>
        <c:minorTickMark val="none"/>
        <c:tickLblPos val="nextTo"/>
        <c:txPr>
          <a:bodyPr/>
          <a:lstStyle/>
          <a:p>
            <a:pPr>
              <a:defRPr sz="1200"/>
            </a:pPr>
            <a:endParaRPr lang="ja-JP"/>
          </a:p>
        </c:txPr>
        <c:crossAx val="175678976"/>
        <c:crosses val="autoZero"/>
        <c:crossBetween val="between"/>
      </c:valAx>
    </c:plotArea>
    <c:legend>
      <c:legendPos val="r"/>
      <c:layout>
        <c:manualLayout>
          <c:xMode val="edge"/>
          <c:yMode val="edge"/>
          <c:x val="0.69425000000000003"/>
          <c:y val="0.62461614173228341"/>
          <c:w val="0.20906339180795702"/>
          <c:h val="0.16743438320209975"/>
        </c:manualLayout>
      </c:layout>
      <c:overlay val="0"/>
    </c:legend>
    <c:plotVisOnly val="1"/>
    <c:dispBlanksAs val="gap"/>
    <c:showDLblsOverMax val="0"/>
  </c:chart>
  <c:spPr>
    <a:ln>
      <a:noFill/>
    </a:ln>
  </c:sp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法人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実効</a:t>
            </a: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税率</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zh-CN" altLang="en-US" sz="120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8.4790267955400494E-3"/>
          <c:y val="0"/>
        </c:manualLayout>
      </c:layout>
      <c:overlay val="0"/>
    </c:title>
    <c:autoTitleDeleted val="0"/>
    <c:plotArea>
      <c:layout>
        <c:manualLayout>
          <c:layoutTarget val="inner"/>
          <c:xMode val="edge"/>
          <c:yMode val="edge"/>
          <c:x val="4.8651128927386933E-2"/>
          <c:y val="9.8342410730357599E-2"/>
          <c:w val="0.93538343189554518"/>
          <c:h val="0.62603155745503736"/>
        </c:manualLayout>
      </c:layout>
      <c:barChart>
        <c:barDir val="col"/>
        <c:grouping val="clustered"/>
        <c:varyColors val="0"/>
        <c:ser>
          <c:idx val="0"/>
          <c:order val="0"/>
          <c:tx>
            <c:strRef>
              <c:f>Sheet1!$B$1</c:f>
              <c:strCache>
                <c:ptCount val="1"/>
                <c:pt idx="0">
                  <c:v>法人実行税率</c:v>
                </c:pt>
              </c:strCache>
            </c:strRef>
          </c:tx>
          <c:spPr>
            <a:solidFill>
              <a:srgbClr val="00B0F0"/>
            </a:solidFill>
            <a:ln>
              <a:solidFill>
                <a:schemeClr val="tx1"/>
              </a:solidFill>
            </a:ln>
          </c:spPr>
          <c:invertIfNegative val="0"/>
          <c:dPt>
            <c:idx val="2"/>
            <c:invertIfNegative val="0"/>
            <c:bubble3D val="0"/>
            <c:spPr>
              <a:solidFill>
                <a:srgbClr val="FF0000"/>
              </a:solidFill>
              <a:ln w="25390">
                <a:solidFill>
                  <a:schemeClr val="tx1"/>
                </a:solidFill>
              </a:ln>
            </c:spPr>
          </c:dPt>
          <c:dPt>
            <c:idx val="4"/>
            <c:invertIfNegative val="0"/>
            <c:bubble3D val="0"/>
          </c:dPt>
          <c:dPt>
            <c:idx val="5"/>
            <c:invertIfNegative val="0"/>
            <c:bubble3D val="0"/>
            <c:spPr>
              <a:solidFill>
                <a:srgbClr val="00B050"/>
              </a:solidFill>
              <a:ln>
                <a:solidFill>
                  <a:schemeClr val="tx1"/>
                </a:solidFill>
              </a:ln>
            </c:spPr>
          </c:dPt>
          <c:dPt>
            <c:idx val="7"/>
            <c:invertIfNegative val="0"/>
            <c:bubble3D val="0"/>
            <c:spPr>
              <a:solidFill>
                <a:srgbClr val="FFFF00"/>
              </a:solidFill>
              <a:ln w="63472">
                <a:solidFill>
                  <a:schemeClr val="tx1"/>
                </a:solidFill>
              </a:ln>
            </c:spPr>
          </c:dPt>
          <c:cat>
            <c:strRef>
              <c:f>Sheet1!$A$2:$A$10</c:f>
              <c:strCache>
                <c:ptCount val="9"/>
                <c:pt idx="0">
                  <c:v>アメリカ</c:v>
                </c:pt>
                <c:pt idx="1">
                  <c:v>フランス</c:v>
                </c:pt>
                <c:pt idx="2">
                  <c:v>日本</c:v>
                </c:pt>
                <c:pt idx="3">
                  <c:v>ドイツ</c:v>
                </c:pt>
                <c:pt idx="4">
                  <c:v>中国</c:v>
                </c:pt>
                <c:pt idx="5">
                  <c:v>国家戦略特区</c:v>
                </c:pt>
                <c:pt idx="6">
                  <c:v>韓国</c:v>
                </c:pt>
                <c:pt idx="7">
                  <c:v>大阪の成長特区</c:v>
                </c:pt>
                <c:pt idx="8">
                  <c:v>シンガポール</c:v>
                </c:pt>
              </c:strCache>
            </c:strRef>
          </c:cat>
          <c:val>
            <c:numRef>
              <c:f>Sheet1!$B$2:$B$10</c:f>
              <c:numCache>
                <c:formatCode>General</c:formatCode>
                <c:ptCount val="9"/>
                <c:pt idx="0">
                  <c:v>40.75</c:v>
                </c:pt>
                <c:pt idx="1">
                  <c:v>33.33</c:v>
                </c:pt>
                <c:pt idx="2">
                  <c:v>29.97</c:v>
                </c:pt>
                <c:pt idx="3">
                  <c:v>29.53</c:v>
                </c:pt>
                <c:pt idx="4">
                  <c:v>25</c:v>
                </c:pt>
                <c:pt idx="5">
                  <c:v>24.67</c:v>
                </c:pt>
                <c:pt idx="6">
                  <c:v>24.2</c:v>
                </c:pt>
                <c:pt idx="7">
                  <c:v>21.81</c:v>
                </c:pt>
                <c:pt idx="8">
                  <c:v>17</c:v>
                </c:pt>
              </c:numCache>
            </c:numRef>
          </c:val>
        </c:ser>
        <c:dLbls>
          <c:showLegendKey val="0"/>
          <c:showVal val="0"/>
          <c:showCatName val="0"/>
          <c:showSerName val="0"/>
          <c:showPercent val="0"/>
          <c:showBubbleSize val="0"/>
        </c:dLbls>
        <c:gapWidth val="150"/>
        <c:axId val="175102976"/>
        <c:axId val="175104768"/>
      </c:barChart>
      <c:catAx>
        <c:axId val="175102976"/>
        <c:scaling>
          <c:orientation val="minMax"/>
        </c:scaling>
        <c:delete val="0"/>
        <c:axPos val="b"/>
        <c:numFmt formatCode="General" sourceLinked="0"/>
        <c:majorTickMark val="out"/>
        <c:minorTickMark val="none"/>
        <c:tickLblPos val="nextTo"/>
        <c:txPr>
          <a:bodyPr/>
          <a:lstStyle/>
          <a:p>
            <a:pPr>
              <a:defRPr sz="1000" b="1" kern="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75104768"/>
        <c:crosses val="autoZero"/>
        <c:auto val="1"/>
        <c:lblAlgn val="ctr"/>
        <c:lblOffset val="100"/>
        <c:noMultiLvlLbl val="0"/>
      </c:catAx>
      <c:valAx>
        <c:axId val="175104768"/>
        <c:scaling>
          <c:orientation val="minMax"/>
        </c:scaling>
        <c:delete val="0"/>
        <c:axPos val="l"/>
        <c:majorGridlines/>
        <c:numFmt formatCode="General" sourceLinked="1"/>
        <c:majorTickMark val="out"/>
        <c:minorTickMark val="none"/>
        <c:tickLblPos val="nextTo"/>
        <c:txPr>
          <a:bodyPr/>
          <a:lstStyle/>
          <a:p>
            <a:pPr>
              <a:defRPr sz="1600"/>
            </a:pPr>
            <a:endParaRPr lang="ja-JP"/>
          </a:p>
        </c:txPr>
        <c:crossAx val="175102976"/>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906519804230854E-2"/>
          <c:y val="8.7839138174955422E-2"/>
          <c:w val="0.93745731156792478"/>
          <c:h val="0.78349042773005817"/>
        </c:manualLayout>
      </c:layout>
      <c:barChart>
        <c:barDir val="col"/>
        <c:grouping val="clustered"/>
        <c:varyColors val="0"/>
        <c:ser>
          <c:idx val="0"/>
          <c:order val="0"/>
          <c:spPr>
            <a:solidFill>
              <a:srgbClr val="00B0F0"/>
            </a:solidFill>
            <a:ln w="12700">
              <a:solidFill>
                <a:schemeClr val="tx1"/>
              </a:solidFill>
            </a:ln>
          </c:spPr>
          <c:invertIfNegative val="0"/>
          <c:dLbls>
            <c:showLegendKey val="0"/>
            <c:showVal val="1"/>
            <c:showCatName val="0"/>
            <c:showSerName val="0"/>
            <c:showPercent val="0"/>
            <c:showBubbleSize val="0"/>
            <c:showLeaderLines val="0"/>
          </c:dLbls>
          <c:cat>
            <c:strRef>
              <c:f>'[＜P.65＞3(4)法人所得税の実効税率（2017年1月時点）.xlsx]Sheet1'!$A$3:$A$10</c:f>
              <c:strCache>
                <c:ptCount val="8"/>
                <c:pt idx="0">
                  <c:v>アメリカ</c:v>
                </c:pt>
                <c:pt idx="1">
                  <c:v>フランス</c:v>
                </c:pt>
                <c:pt idx="2">
                  <c:v>日本</c:v>
                </c:pt>
                <c:pt idx="3">
                  <c:v>ドイツ</c:v>
                </c:pt>
                <c:pt idx="4">
                  <c:v>カナダ</c:v>
                </c:pt>
                <c:pt idx="5">
                  <c:v>中国</c:v>
                </c:pt>
                <c:pt idx="6">
                  <c:v>イタリア</c:v>
                </c:pt>
                <c:pt idx="7">
                  <c:v>イギリス</c:v>
                </c:pt>
              </c:strCache>
            </c:strRef>
          </c:cat>
          <c:val>
            <c:numRef>
              <c:f>'[＜P.65＞3(4)法人所得税の実効税率（2017年1月時点）.xlsx]Sheet1'!$B$3:$B$10</c:f>
              <c:numCache>
                <c:formatCode>General</c:formatCode>
                <c:ptCount val="8"/>
                <c:pt idx="0">
                  <c:v>40.75</c:v>
                </c:pt>
                <c:pt idx="1">
                  <c:v>33.33</c:v>
                </c:pt>
                <c:pt idx="2">
                  <c:v>29.97</c:v>
                </c:pt>
                <c:pt idx="3">
                  <c:v>29.79</c:v>
                </c:pt>
                <c:pt idx="4" formatCode="0.00">
                  <c:v>26.5</c:v>
                </c:pt>
                <c:pt idx="5" formatCode="0.00">
                  <c:v>25</c:v>
                </c:pt>
                <c:pt idx="6" formatCode="0.00">
                  <c:v>24</c:v>
                </c:pt>
                <c:pt idx="7" formatCode="0.00">
                  <c:v>20</c:v>
                </c:pt>
              </c:numCache>
            </c:numRef>
          </c:val>
        </c:ser>
        <c:dLbls>
          <c:showLegendKey val="0"/>
          <c:showVal val="0"/>
          <c:showCatName val="0"/>
          <c:showSerName val="0"/>
          <c:showPercent val="0"/>
          <c:showBubbleSize val="0"/>
        </c:dLbls>
        <c:gapWidth val="150"/>
        <c:axId val="175199360"/>
        <c:axId val="175200896"/>
      </c:barChart>
      <c:catAx>
        <c:axId val="175199360"/>
        <c:scaling>
          <c:orientation val="minMax"/>
        </c:scaling>
        <c:delete val="0"/>
        <c:axPos val="b"/>
        <c:majorTickMark val="out"/>
        <c:minorTickMark val="none"/>
        <c:tickLblPos val="nextTo"/>
        <c:txPr>
          <a:bodyPr rot="0"/>
          <a:lstStyle/>
          <a:p>
            <a:pPr>
              <a:defRPr sz="800"/>
            </a:pPr>
            <a:endParaRPr lang="ja-JP"/>
          </a:p>
        </c:txPr>
        <c:crossAx val="175200896"/>
        <c:crosses val="autoZero"/>
        <c:auto val="1"/>
        <c:lblAlgn val="ctr"/>
        <c:lblOffset val="100"/>
        <c:noMultiLvlLbl val="0"/>
      </c:catAx>
      <c:valAx>
        <c:axId val="175200896"/>
        <c:scaling>
          <c:orientation val="minMax"/>
        </c:scaling>
        <c:delete val="0"/>
        <c:axPos val="l"/>
        <c:majorGridlines>
          <c:spPr>
            <a:ln>
              <a:noFill/>
            </a:ln>
          </c:spPr>
        </c:majorGridlines>
        <c:numFmt formatCode="General" sourceLinked="1"/>
        <c:majorTickMark val="out"/>
        <c:minorTickMark val="none"/>
        <c:tickLblPos val="nextTo"/>
        <c:crossAx val="175199360"/>
        <c:crosses val="autoZero"/>
        <c:crossBetween val="between"/>
      </c:valAx>
      <c:spPr>
        <a:noFill/>
        <a:ln>
          <a:solidFill>
            <a:schemeClr val="tx1">
              <a:lumMod val="50000"/>
              <a:lumOff val="50000"/>
            </a:schemeClr>
          </a:solidFill>
        </a:ln>
      </c:spPr>
    </c:plotArea>
    <c:plotVisOnly val="1"/>
    <c:dispBlanksAs val="gap"/>
    <c:showDLblsOverMax val="0"/>
  </c:chart>
  <c:spPr>
    <a:noFill/>
    <a:ln w="12700">
      <a:noFill/>
    </a:ln>
  </c:sp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4"/>
          <c:order val="0"/>
          <c:tx>
            <c:strRef>
              <c:f>'２９年度回答'!$B$1</c:f>
              <c:strCache>
                <c:ptCount val="1"/>
                <c:pt idx="0">
                  <c:v>その他</c:v>
                </c:pt>
              </c:strCache>
            </c:strRef>
          </c:tx>
          <c:spPr>
            <a:solidFill>
              <a:schemeClr val="accent4">
                <a:lumMod val="60000"/>
                <a:lumOff val="40000"/>
              </a:schemeClr>
            </a:solidFill>
          </c:spPr>
          <c:invertIfNegative val="0"/>
          <c:dLbls>
            <c:showLegendKey val="0"/>
            <c:showVal val="1"/>
            <c:showCatName val="0"/>
            <c:showSerName val="0"/>
            <c:showPercent val="0"/>
            <c:showBubbleSize val="0"/>
            <c:showLeaderLines val="0"/>
          </c:dLbls>
          <c:cat>
            <c:strRef>
              <c:f>'２９年度回答'!$A$2:$A$7</c:f>
              <c:strCache>
                <c:ptCount val="6"/>
                <c:pt idx="0">
                  <c:v>H23年</c:v>
                </c:pt>
                <c:pt idx="1">
                  <c:v>H24年</c:v>
                </c:pt>
                <c:pt idx="2">
                  <c:v>H25年</c:v>
                </c:pt>
                <c:pt idx="3">
                  <c:v>H26年</c:v>
                </c:pt>
                <c:pt idx="4">
                  <c:v>H27年</c:v>
                </c:pt>
                <c:pt idx="5">
                  <c:v>H28年</c:v>
                </c:pt>
              </c:strCache>
            </c:strRef>
          </c:cat>
          <c:val>
            <c:numRef>
              <c:f>'２９年度回答'!$B$2:$B$7</c:f>
              <c:numCache>
                <c:formatCode>General</c:formatCode>
                <c:ptCount val="6"/>
                <c:pt idx="0">
                  <c:v>328</c:v>
                </c:pt>
                <c:pt idx="1">
                  <c:v>319</c:v>
                </c:pt>
                <c:pt idx="2">
                  <c:v>313</c:v>
                </c:pt>
                <c:pt idx="3">
                  <c:v>319</c:v>
                </c:pt>
                <c:pt idx="4">
                  <c:v>324</c:v>
                </c:pt>
                <c:pt idx="5">
                  <c:v>313</c:v>
                </c:pt>
              </c:numCache>
            </c:numRef>
          </c:val>
        </c:ser>
        <c:ser>
          <c:idx val="3"/>
          <c:order val="1"/>
          <c:tx>
            <c:strRef>
              <c:f>'２９年度回答'!$C$1</c:f>
              <c:strCache>
                <c:ptCount val="1"/>
                <c:pt idx="0">
                  <c:v>愛知県</c:v>
                </c:pt>
              </c:strCache>
            </c:strRef>
          </c:tx>
          <c:spPr>
            <a:solidFill>
              <a:srgbClr val="FF0000"/>
            </a:solidFill>
          </c:spPr>
          <c:invertIfNegative val="0"/>
          <c:dLbls>
            <c:showLegendKey val="0"/>
            <c:showVal val="1"/>
            <c:showCatName val="0"/>
            <c:showSerName val="0"/>
            <c:showPercent val="0"/>
            <c:showBubbleSize val="0"/>
            <c:showLeaderLines val="0"/>
          </c:dLbls>
          <c:cat>
            <c:strRef>
              <c:f>'２９年度回答'!$A$2:$A$7</c:f>
              <c:strCache>
                <c:ptCount val="6"/>
                <c:pt idx="0">
                  <c:v>H23年</c:v>
                </c:pt>
                <c:pt idx="1">
                  <c:v>H24年</c:v>
                </c:pt>
                <c:pt idx="2">
                  <c:v>H25年</c:v>
                </c:pt>
                <c:pt idx="3">
                  <c:v>H26年</c:v>
                </c:pt>
                <c:pt idx="4">
                  <c:v>H27年</c:v>
                </c:pt>
                <c:pt idx="5">
                  <c:v>H28年</c:v>
                </c:pt>
              </c:strCache>
            </c:strRef>
          </c:cat>
          <c:val>
            <c:numRef>
              <c:f>'２９年度回答'!$C$2:$C$7</c:f>
              <c:numCache>
                <c:formatCode>General</c:formatCode>
                <c:ptCount val="6"/>
                <c:pt idx="0">
                  <c:v>37</c:v>
                </c:pt>
                <c:pt idx="1">
                  <c:v>36</c:v>
                </c:pt>
                <c:pt idx="2">
                  <c:v>33</c:v>
                </c:pt>
                <c:pt idx="3">
                  <c:v>30</c:v>
                </c:pt>
                <c:pt idx="4">
                  <c:v>33</c:v>
                </c:pt>
                <c:pt idx="5">
                  <c:v>35</c:v>
                </c:pt>
              </c:numCache>
            </c:numRef>
          </c:val>
        </c:ser>
        <c:ser>
          <c:idx val="2"/>
          <c:order val="2"/>
          <c:tx>
            <c:strRef>
              <c:f>'２９年度回答'!$D$1</c:f>
              <c:strCache>
                <c:ptCount val="1"/>
                <c:pt idx="0">
                  <c:v>神奈川県</c:v>
                </c:pt>
              </c:strCache>
            </c:strRef>
          </c:tx>
          <c:invertIfNegative val="0"/>
          <c:dLbls>
            <c:showLegendKey val="0"/>
            <c:showVal val="1"/>
            <c:showCatName val="0"/>
            <c:showSerName val="0"/>
            <c:showPercent val="0"/>
            <c:showBubbleSize val="0"/>
            <c:showLeaderLines val="0"/>
          </c:dLbls>
          <c:cat>
            <c:strRef>
              <c:f>'２９年度回答'!$A$2:$A$7</c:f>
              <c:strCache>
                <c:ptCount val="6"/>
                <c:pt idx="0">
                  <c:v>H23年</c:v>
                </c:pt>
                <c:pt idx="1">
                  <c:v>H24年</c:v>
                </c:pt>
                <c:pt idx="2">
                  <c:v>H25年</c:v>
                </c:pt>
                <c:pt idx="3">
                  <c:v>H26年</c:v>
                </c:pt>
                <c:pt idx="4">
                  <c:v>H27年</c:v>
                </c:pt>
                <c:pt idx="5">
                  <c:v>H28年</c:v>
                </c:pt>
              </c:strCache>
            </c:strRef>
          </c:cat>
          <c:val>
            <c:numRef>
              <c:f>'２９年度回答'!$D$2:$D$7</c:f>
              <c:numCache>
                <c:formatCode>General</c:formatCode>
                <c:ptCount val="6"/>
                <c:pt idx="0">
                  <c:v>267</c:v>
                </c:pt>
                <c:pt idx="1">
                  <c:v>277</c:v>
                </c:pt>
                <c:pt idx="2">
                  <c:v>267</c:v>
                </c:pt>
                <c:pt idx="3">
                  <c:v>263</c:v>
                </c:pt>
                <c:pt idx="4">
                  <c:v>267</c:v>
                </c:pt>
                <c:pt idx="5">
                  <c:v>268</c:v>
                </c:pt>
              </c:numCache>
            </c:numRef>
          </c:val>
        </c:ser>
        <c:ser>
          <c:idx val="1"/>
          <c:order val="3"/>
          <c:tx>
            <c:strRef>
              <c:f>'２９年度回答'!$E$1</c:f>
              <c:strCache>
                <c:ptCount val="1"/>
                <c:pt idx="0">
                  <c:v>東京都</c:v>
                </c:pt>
              </c:strCache>
            </c:strRef>
          </c:tx>
          <c:spPr>
            <a:pattFill prst="dkUpDiag">
              <a:fgClr>
                <a:srgbClr val="00B050"/>
              </a:fgClr>
              <a:bgClr>
                <a:schemeClr val="bg1"/>
              </a:bgClr>
            </a:pattFill>
          </c:spPr>
          <c:invertIfNegative val="0"/>
          <c:dLbls>
            <c:showLegendKey val="0"/>
            <c:showVal val="1"/>
            <c:showCatName val="0"/>
            <c:showSerName val="0"/>
            <c:showPercent val="0"/>
            <c:showBubbleSize val="0"/>
            <c:showLeaderLines val="0"/>
          </c:dLbls>
          <c:cat>
            <c:strRef>
              <c:f>'２９年度回答'!$A$2:$A$7</c:f>
              <c:strCache>
                <c:ptCount val="6"/>
                <c:pt idx="0">
                  <c:v>H23年</c:v>
                </c:pt>
                <c:pt idx="1">
                  <c:v>H24年</c:v>
                </c:pt>
                <c:pt idx="2">
                  <c:v>H25年</c:v>
                </c:pt>
                <c:pt idx="3">
                  <c:v>H26年</c:v>
                </c:pt>
                <c:pt idx="4">
                  <c:v>H27年</c:v>
                </c:pt>
                <c:pt idx="5">
                  <c:v>H28年</c:v>
                </c:pt>
              </c:strCache>
            </c:strRef>
          </c:cat>
          <c:val>
            <c:numRef>
              <c:f>'２９年度回答'!$E$2:$E$7</c:f>
              <c:numCache>
                <c:formatCode>General</c:formatCode>
                <c:ptCount val="6"/>
                <c:pt idx="0">
                  <c:v>2346</c:v>
                </c:pt>
                <c:pt idx="1">
                  <c:v>2331</c:v>
                </c:pt>
                <c:pt idx="2">
                  <c:v>2371</c:v>
                </c:pt>
                <c:pt idx="3">
                  <c:v>2376</c:v>
                </c:pt>
                <c:pt idx="4">
                  <c:v>2378</c:v>
                </c:pt>
                <c:pt idx="5">
                  <c:v>2419</c:v>
                </c:pt>
              </c:numCache>
            </c:numRef>
          </c:val>
        </c:ser>
        <c:ser>
          <c:idx val="0"/>
          <c:order val="4"/>
          <c:tx>
            <c:strRef>
              <c:f>'２９年度回答'!$F$1</c:f>
              <c:strCache>
                <c:ptCount val="1"/>
                <c:pt idx="0">
                  <c:v>大阪府</c:v>
                </c:pt>
              </c:strCache>
            </c:strRef>
          </c:tx>
          <c:spPr>
            <a:solidFill>
              <a:srgbClr val="002060"/>
            </a:solidFill>
          </c:spPr>
          <c:invertIfNegative val="0"/>
          <c:dLbls>
            <c:dLbl>
              <c:idx val="0"/>
              <c:layout>
                <c:manualLayout>
                  <c:x val="-1.9587103850824616E-7"/>
                  <c:y val="-3.4519956850053934E-2"/>
                </c:manualLayout>
              </c:layout>
              <c:showLegendKey val="0"/>
              <c:showVal val="1"/>
              <c:showCatName val="0"/>
              <c:showSerName val="0"/>
              <c:showPercent val="0"/>
              <c:showBubbleSize val="0"/>
            </c:dLbl>
            <c:dLbl>
              <c:idx val="1"/>
              <c:layout>
                <c:manualLayout>
                  <c:x val="0"/>
                  <c:y val="-3.8834951456310676E-2"/>
                </c:manualLayout>
              </c:layout>
              <c:showLegendKey val="0"/>
              <c:showVal val="1"/>
              <c:showCatName val="0"/>
              <c:showSerName val="0"/>
              <c:showPercent val="0"/>
              <c:showBubbleSize val="0"/>
            </c:dLbl>
            <c:dLbl>
              <c:idx val="2"/>
              <c:layout>
                <c:manualLayout>
                  <c:x val="0"/>
                  <c:y val="-3.8834951456310676E-2"/>
                </c:manualLayout>
              </c:layout>
              <c:showLegendKey val="0"/>
              <c:showVal val="1"/>
              <c:showCatName val="0"/>
              <c:showSerName val="0"/>
              <c:showPercent val="0"/>
              <c:showBubbleSize val="0"/>
            </c:dLbl>
            <c:dLbl>
              <c:idx val="3"/>
              <c:layout>
                <c:manualLayout>
                  <c:x val="0"/>
                  <c:y val="-3.8834951456310676E-2"/>
                </c:manualLayout>
              </c:layout>
              <c:showLegendKey val="0"/>
              <c:showVal val="1"/>
              <c:showCatName val="0"/>
              <c:showSerName val="0"/>
              <c:showPercent val="0"/>
              <c:showBubbleSize val="0"/>
            </c:dLbl>
            <c:dLbl>
              <c:idx val="4"/>
              <c:layout>
                <c:manualLayout>
                  <c:x val="0"/>
                  <c:y val="-3.883495145631069E-2"/>
                </c:manualLayout>
              </c:layout>
              <c:showLegendKey val="0"/>
              <c:showVal val="1"/>
              <c:showCatName val="0"/>
              <c:showSerName val="0"/>
              <c:showPercent val="0"/>
              <c:showBubbleSize val="0"/>
            </c:dLbl>
            <c:dLbl>
              <c:idx val="5"/>
              <c:layout>
                <c:manualLayout>
                  <c:x val="-9.1209559938053674E-17"/>
                  <c:y val="-3.88349514563106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'２９年度回答'!$A$2:$A$7</c:f>
              <c:strCache>
                <c:ptCount val="6"/>
                <c:pt idx="0">
                  <c:v>H23年</c:v>
                </c:pt>
                <c:pt idx="1">
                  <c:v>H24年</c:v>
                </c:pt>
                <c:pt idx="2">
                  <c:v>H25年</c:v>
                </c:pt>
                <c:pt idx="3">
                  <c:v>H26年</c:v>
                </c:pt>
                <c:pt idx="4">
                  <c:v>H27年</c:v>
                </c:pt>
                <c:pt idx="5">
                  <c:v>H28年</c:v>
                </c:pt>
              </c:strCache>
            </c:strRef>
          </c:cat>
          <c:val>
            <c:numRef>
              <c:f>'２９年度回答'!$F$2:$F$7</c:f>
              <c:numCache>
                <c:formatCode>General</c:formatCode>
                <c:ptCount val="6"/>
                <c:pt idx="0">
                  <c:v>120</c:v>
                </c:pt>
                <c:pt idx="1">
                  <c:v>123</c:v>
                </c:pt>
                <c:pt idx="2">
                  <c:v>119</c:v>
                </c:pt>
                <c:pt idx="3">
                  <c:v>119</c:v>
                </c:pt>
                <c:pt idx="4">
                  <c:v>115</c:v>
                </c:pt>
                <c:pt idx="5">
                  <c:v>123</c:v>
                </c:pt>
              </c:numCache>
            </c:numRef>
          </c:val>
        </c:ser>
        <c:dLbls>
          <c:showLegendKey val="0"/>
          <c:showVal val="0"/>
          <c:showCatName val="0"/>
          <c:showSerName val="0"/>
          <c:showPercent val="0"/>
          <c:showBubbleSize val="0"/>
        </c:dLbls>
        <c:gapWidth val="150"/>
        <c:overlap val="100"/>
        <c:axId val="175923968"/>
        <c:axId val="175925504"/>
      </c:barChart>
      <c:catAx>
        <c:axId val="175923968"/>
        <c:scaling>
          <c:orientation val="minMax"/>
        </c:scaling>
        <c:delete val="0"/>
        <c:axPos val="b"/>
        <c:majorTickMark val="out"/>
        <c:minorTickMark val="none"/>
        <c:tickLblPos val="nextTo"/>
        <c:crossAx val="175925504"/>
        <c:crosses val="autoZero"/>
        <c:auto val="1"/>
        <c:lblAlgn val="ctr"/>
        <c:lblOffset val="100"/>
        <c:noMultiLvlLbl val="0"/>
      </c:catAx>
      <c:valAx>
        <c:axId val="175925504"/>
        <c:scaling>
          <c:orientation val="minMax"/>
        </c:scaling>
        <c:delete val="0"/>
        <c:axPos val="l"/>
        <c:majorGridlines/>
        <c:numFmt formatCode="General" sourceLinked="1"/>
        <c:majorTickMark val="out"/>
        <c:minorTickMark val="none"/>
        <c:tickLblPos val="nextTo"/>
        <c:crossAx val="175923968"/>
        <c:crosses val="autoZero"/>
        <c:crossBetween val="between"/>
      </c:valAx>
    </c:plotArea>
    <c:legend>
      <c:legendPos val="r"/>
      <c:layout>
        <c:manualLayout>
          <c:xMode val="edge"/>
          <c:yMode val="edge"/>
          <c:x val="0.84332216868413834"/>
          <c:y val="0.29198583186810384"/>
          <c:w val="0.14175245818153329"/>
          <c:h val="0.39013836862625184"/>
        </c:manualLayout>
      </c:layout>
      <c:overlay val="0"/>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r>
              <a:rPr lang="ja-JP" altLang="en-US" sz="1100">
                <a:solidFill>
                  <a:sysClr val="windowText" lastClr="000000"/>
                </a:solidFill>
              </a:rPr>
              <a:t>工業用地面積の予測</a:t>
            </a:r>
          </a:p>
        </c:rich>
      </c:tx>
      <c:overlay val="0"/>
      <c:spPr>
        <a:noFill/>
        <a:ln>
          <a:noFill/>
        </a:ln>
        <a:effectLst/>
      </c:spPr>
    </c:title>
    <c:autoTitleDeleted val="0"/>
    <c:plotArea>
      <c:layout>
        <c:manualLayout>
          <c:layoutTarget val="inner"/>
          <c:xMode val="edge"/>
          <c:yMode val="edge"/>
          <c:x val="8.7872484689413832E-2"/>
          <c:y val="0.13981481481481484"/>
          <c:w val="0.86039073039228131"/>
          <c:h val="0.5768132108486439"/>
        </c:manualLayout>
      </c:layout>
      <c:lineChart>
        <c:grouping val="standard"/>
        <c:varyColors val="0"/>
        <c:ser>
          <c:idx val="0"/>
          <c:order val="0"/>
          <c:tx>
            <c:strRef>
              <c:f>'C:\土地G\土地・地域利用計画G\■国土利用計画・土地利用基本計画\【7】大阪府国土利用計画（第五次）\★基礎調査委託\コンサル業務\土地利用区分別予測値算定\151106時点\[推計作業府合計.xlsx]①+事業加味'!$M$300</c:f>
              <c:strCache>
                <c:ptCount val="1"/>
                <c:pt idx="0">
                  <c:v>大阪府</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土地G\土地・地域利用計画G\■国土利用計画・土地利用基本計画\【7】大阪府国土利用計画（第五次）\★基礎調査委託\コンサル業務\土地利用区分別予測値算定\151106時点\[推計作業府合計.xlsx]①+事業加味'!$B$303:$B$323</c:f>
              <c:strCache>
                <c:ptCount val="21"/>
                <c:pt idx="0">
                  <c:v>平成19年</c:v>
                </c:pt>
                <c:pt idx="1">
                  <c:v>平成20年</c:v>
                </c:pt>
                <c:pt idx="2">
                  <c:v>平成21年</c:v>
                </c:pt>
                <c:pt idx="3">
                  <c:v>平成22年</c:v>
                </c:pt>
                <c:pt idx="4">
                  <c:v>平成23年</c:v>
                </c:pt>
                <c:pt idx="5">
                  <c:v>平成24年</c:v>
                </c:pt>
                <c:pt idx="6">
                  <c:v>平成25年</c:v>
                </c:pt>
                <c:pt idx="7">
                  <c:v>平成26年</c:v>
                </c:pt>
                <c:pt idx="8">
                  <c:v>平成27年</c:v>
                </c:pt>
                <c:pt idx="9">
                  <c:v>平成28年</c:v>
                </c:pt>
                <c:pt idx="10">
                  <c:v>平成29年</c:v>
                </c:pt>
                <c:pt idx="11">
                  <c:v>平成30年</c:v>
                </c:pt>
                <c:pt idx="12">
                  <c:v>平成31年</c:v>
                </c:pt>
                <c:pt idx="13">
                  <c:v>平成32年</c:v>
                </c:pt>
                <c:pt idx="14">
                  <c:v>平成33年</c:v>
                </c:pt>
                <c:pt idx="15">
                  <c:v>平成34年</c:v>
                </c:pt>
                <c:pt idx="16">
                  <c:v>平成35年</c:v>
                </c:pt>
                <c:pt idx="17">
                  <c:v>平成36年</c:v>
                </c:pt>
                <c:pt idx="18">
                  <c:v>平成37年</c:v>
                </c:pt>
                <c:pt idx="19">
                  <c:v>平成38年</c:v>
                </c:pt>
                <c:pt idx="20">
                  <c:v>平成39年</c:v>
                </c:pt>
              </c:strCache>
            </c:strRef>
          </c:cat>
          <c:val>
            <c:numRef>
              <c:f>'C:\土地G\土地・地域利用計画G\■国土利用計画・土地利用基本計画\【7】大阪府国土利用計画（第五次）\★基礎調査委託\コンサル業務\土地利用区分別予測値算定\151106時点\[推計作業府合計.xlsx]①+事業加味'!$M$303:$M$323</c:f>
              <c:numCache>
                <c:formatCode>General</c:formatCode>
                <c:ptCount val="21"/>
                <c:pt idx="0">
                  <c:v>4965</c:v>
                </c:pt>
                <c:pt idx="1">
                  <c:v>4857</c:v>
                </c:pt>
                <c:pt idx="2">
                  <c:v>4747</c:v>
                </c:pt>
                <c:pt idx="3">
                  <c:v>4679</c:v>
                </c:pt>
                <c:pt idx="4">
                  <c:v>4653</c:v>
                </c:pt>
                <c:pt idx="5">
                  <c:v>4438</c:v>
                </c:pt>
                <c:pt idx="6">
                  <c:v>4562</c:v>
                </c:pt>
                <c:pt idx="7">
                  <c:v>4511.2894584201185</c:v>
                </c:pt>
                <c:pt idx="8">
                  <c:v>4520.2216170949714</c:v>
                </c:pt>
                <c:pt idx="9">
                  <c:v>4516.0305195784995</c:v>
                </c:pt>
                <c:pt idx="10">
                  <c:v>4514.0616788770603</c:v>
                </c:pt>
                <c:pt idx="11">
                  <c:v>4513.7672219202759</c:v>
                </c:pt>
                <c:pt idx="12">
                  <c:v>4514.7780059836587</c:v>
                </c:pt>
                <c:pt idx="13">
                  <c:v>4516.8337833532141</c:v>
                </c:pt>
                <c:pt idx="14">
                  <c:v>4519.7443744620914</c:v>
                </c:pt>
                <c:pt idx="15">
                  <c:v>4523.3666928104712</c:v>
                </c:pt>
                <c:pt idx="16">
                  <c:v>4527.5904514705335</c:v>
                </c:pt>
                <c:pt idx="17">
                  <c:v>4522.3288966143282</c:v>
                </c:pt>
                <c:pt idx="18">
                  <c:v>4527.512589068152</c:v>
                </c:pt>
                <c:pt idx="19">
                  <c:v>4533.0851069735809</c:v>
                </c:pt>
                <c:pt idx="20">
                  <c:v>4561.9999999999945</c:v>
                </c:pt>
              </c:numCache>
            </c:numRef>
          </c:val>
          <c:smooth val="0"/>
        </c:ser>
        <c:dLbls>
          <c:showLegendKey val="0"/>
          <c:showVal val="0"/>
          <c:showCatName val="0"/>
          <c:showSerName val="0"/>
          <c:showPercent val="0"/>
          <c:showBubbleSize val="0"/>
        </c:dLbls>
        <c:marker val="1"/>
        <c:smooth val="0"/>
        <c:axId val="175290624"/>
        <c:axId val="175305088"/>
      </c:lineChart>
      <c:catAx>
        <c:axId val="17529062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175305088"/>
        <c:crosses val="autoZero"/>
        <c:auto val="1"/>
        <c:lblAlgn val="ctr"/>
        <c:lblOffset val="100"/>
        <c:noMultiLvlLbl val="0"/>
      </c:catAx>
      <c:valAx>
        <c:axId val="175305088"/>
        <c:scaling>
          <c:orientation val="minMax"/>
          <c:max val="10000"/>
          <c:min val="0"/>
        </c:scaling>
        <c:delete val="0"/>
        <c:axPos val="l"/>
        <c:majorGridlines>
          <c:spPr>
            <a:ln w="9525" cap="flat" cmpd="sng" algn="ctr">
              <a:solidFill>
                <a:sysClr val="windowText" lastClr="000000"/>
              </a:solidFill>
              <a:round/>
            </a:ln>
            <a:effectLst/>
          </c:spPr>
        </c:majorGridlines>
        <c:title>
          <c:tx>
            <c:rich>
              <a:bodyPr rot="0" spcFirstLastPara="1" vertOverflow="ellipsis" wrap="square" anchor="ctr" anchorCtr="1"/>
              <a:lstStyle/>
              <a:p>
                <a:pPr>
                  <a:defRPr sz="1100" b="0" i="0" u="none" strike="noStrike" kern="1200" baseline="0">
                    <a:solidFill>
                      <a:sysClr val="windowText" lastClr="000000"/>
                    </a:solidFill>
                    <a:latin typeface="+mn-lt"/>
                    <a:ea typeface="+mn-ea"/>
                    <a:cs typeface="+mn-cs"/>
                  </a:defRPr>
                </a:pPr>
                <a:r>
                  <a:rPr lang="en-US" altLang="ja-JP" sz="1100">
                    <a:solidFill>
                      <a:sysClr val="windowText" lastClr="000000"/>
                    </a:solidFill>
                  </a:rPr>
                  <a:t>(ha)</a:t>
                </a:r>
                <a:endParaRPr lang="ja-JP" altLang="en-US" sz="1100">
                  <a:solidFill>
                    <a:sysClr val="windowText" lastClr="000000"/>
                  </a:solidFill>
                </a:endParaRPr>
              </a:p>
            </c:rich>
          </c:tx>
          <c:layout>
            <c:manualLayout>
              <c:xMode val="edge"/>
              <c:yMode val="edge"/>
              <c:x val="1.1111111111111112E-2"/>
              <c:y val="2.2654199475065622E-2"/>
            </c:manualLayout>
          </c:layout>
          <c:overlay val="0"/>
          <c:spPr>
            <a:noFill/>
            <a:ln>
              <a:noFill/>
            </a:ln>
            <a:effectLst/>
          </c:sp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ja-JP"/>
          </a:p>
        </c:txPr>
        <c:crossAx val="175290624"/>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93698438708996"/>
          <c:y val="0.13641856372537961"/>
          <c:w val="0.84958889307278151"/>
          <c:h val="0.76787311328204322"/>
        </c:manualLayout>
      </c:layout>
      <c:lineChart>
        <c:grouping val="standard"/>
        <c:varyColors val="0"/>
        <c:ser>
          <c:idx val="0"/>
          <c:order val="0"/>
          <c:tx>
            <c:strRef>
              <c:f>'[＜P.23＞主要港における外貿コンテナ取扱個数.xlsx]外貿コンテナ個数'!$C$3</c:f>
              <c:strCache>
                <c:ptCount val="1"/>
                <c:pt idx="0">
                  <c:v>東京港</c:v>
                </c:pt>
              </c:strCache>
            </c:strRef>
          </c:tx>
          <c:spPr>
            <a:ln w="25400"/>
          </c:spPr>
          <c:marker>
            <c:symbol val="diamond"/>
            <c:size val="7"/>
          </c:marker>
          <c:dLbls>
            <c:dLbl>
              <c:idx val="9"/>
              <c:layout>
                <c:manualLayout>
                  <c:x val="-0.19195911565381624"/>
                  <c:y val="7.6917441945645012E-4"/>
                </c:manualLayout>
              </c:layout>
              <c:spPr>
                <a:solidFill>
                  <a:schemeClr val="bg1"/>
                </a:solidFill>
                <a:ln>
                  <a:solidFill>
                    <a:schemeClr val="tx1"/>
                  </a:solidFill>
                </a:ln>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r"/>
              <c:showLegendKey val="0"/>
              <c:showVal val="0"/>
              <c:showCatName val="0"/>
              <c:showSerName val="1"/>
              <c:showPercent val="0"/>
              <c:showBubbleSize val="0"/>
            </c:dLbl>
            <c:spPr>
              <a:ln>
                <a:solidFill>
                  <a:schemeClr val="tx1"/>
                </a:solidFill>
              </a:ln>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numRef>
              <c:f>'[＜P.23＞主要港における外貿コンテナ取扱個数.xlsx]外貿コンテナ個数'!$A$7:$A$17</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'[＜P.23＞主要港における外貿コンテナ取扱個数.xlsx]外貿コンテナ個数'!$C$7:$C$17</c:f>
              <c:numCache>
                <c:formatCode>#,##0_);[Red]\(#,##0\)</c:formatCode>
                <c:ptCount val="11"/>
                <c:pt idx="0">
                  <c:v>3695839</c:v>
                </c:pt>
                <c:pt idx="1">
                  <c:v>3720462</c:v>
                </c:pt>
                <c:pt idx="2">
                  <c:v>3727290</c:v>
                </c:pt>
                <c:pt idx="3">
                  <c:v>3399269</c:v>
                </c:pt>
                <c:pt idx="4">
                  <c:v>3816216</c:v>
                </c:pt>
                <c:pt idx="5">
                  <c:v>4143553</c:v>
                </c:pt>
                <c:pt idx="6">
                  <c:v>4235264</c:v>
                </c:pt>
                <c:pt idx="7" formatCode="#,##0">
                  <c:v>4353394</c:v>
                </c:pt>
                <c:pt idx="8">
                  <c:v>4389854</c:v>
                </c:pt>
                <c:pt idx="9" formatCode="#,##0">
                  <c:v>4149507</c:v>
                </c:pt>
                <c:pt idx="10" formatCode="#,##0">
                  <c:v>4250647</c:v>
                </c:pt>
              </c:numCache>
            </c:numRef>
          </c:val>
          <c:smooth val="0"/>
        </c:ser>
        <c:ser>
          <c:idx val="1"/>
          <c:order val="1"/>
          <c:tx>
            <c:strRef>
              <c:f>'[＜P.23＞主要港における外貿コンテナ取扱個数.xlsx]外貿コンテナ個数'!$D$3</c:f>
              <c:strCache>
                <c:ptCount val="1"/>
                <c:pt idx="0">
                  <c:v>横浜港</c:v>
                </c:pt>
              </c:strCache>
            </c:strRef>
          </c:tx>
          <c:spPr>
            <a:ln w="25400"/>
          </c:spPr>
          <c:marker>
            <c:symbol val="x"/>
            <c:size val="7"/>
            <c:spPr>
              <a:ln w="15875"/>
            </c:spPr>
          </c:marker>
          <c:dLbls>
            <c:dLbl>
              <c:idx val="9"/>
              <c:layout>
                <c:manualLayout>
                  <c:x val="-0.40465192756360402"/>
                  <c:y val="-0.18237616940939089"/>
                </c:manualLayout>
              </c:layout>
              <c:spPr>
                <a:solidFill>
                  <a:schemeClr val="bg1"/>
                </a:solidFill>
                <a:ln>
                  <a:solidFill>
                    <a:schemeClr val="tx1"/>
                  </a:solidFill>
                </a:ln>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r"/>
              <c:showLegendKey val="0"/>
              <c:showVal val="0"/>
              <c:showCatName val="0"/>
              <c:showSerName val="1"/>
              <c:showPercent val="0"/>
              <c:showBubbleSize val="0"/>
            </c:dLbl>
            <c:spPr>
              <a:solidFill>
                <a:schemeClr val="bg1"/>
              </a:solidFill>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numRef>
              <c:f>'[＜P.23＞主要港における外貿コンテナ取扱個数.xlsx]外貿コンテナ個数'!$A$7:$A$17</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'[＜P.23＞主要港における外貿コンテナ取扱個数.xlsx]外貿コンテナ個数'!$D$7:$D$17</c:f>
              <c:numCache>
                <c:formatCode>#,##0_);[Red]\(#,##0\)</c:formatCode>
                <c:ptCount val="11"/>
                <c:pt idx="0">
                  <c:v>2979681</c:v>
                </c:pt>
                <c:pt idx="1">
                  <c:v>3182089</c:v>
                </c:pt>
                <c:pt idx="2">
                  <c:v>3203871</c:v>
                </c:pt>
                <c:pt idx="3">
                  <c:v>2555237</c:v>
                </c:pt>
                <c:pt idx="4">
                  <c:v>2989555</c:v>
                </c:pt>
                <c:pt idx="5">
                  <c:v>2802874</c:v>
                </c:pt>
                <c:pt idx="6">
                  <c:v>2731232</c:v>
                </c:pt>
                <c:pt idx="7" formatCode="#,##0">
                  <c:v>2588074</c:v>
                </c:pt>
                <c:pt idx="8">
                  <c:v>2611771</c:v>
                </c:pt>
                <c:pt idx="9" formatCode="#,##0">
                  <c:v>2513511</c:v>
                </c:pt>
                <c:pt idx="10" formatCode="#,##0">
                  <c:v>2520946.65</c:v>
                </c:pt>
              </c:numCache>
            </c:numRef>
          </c:val>
          <c:smooth val="0"/>
        </c:ser>
        <c:ser>
          <c:idx val="2"/>
          <c:order val="2"/>
          <c:tx>
            <c:strRef>
              <c:f>'[＜P.23＞主要港における外貿コンテナ取扱個数.xlsx]外貿コンテナ個数'!$E$3</c:f>
              <c:strCache>
                <c:ptCount val="1"/>
                <c:pt idx="0">
                  <c:v>名古屋港</c:v>
                </c:pt>
              </c:strCache>
            </c:strRef>
          </c:tx>
          <c:spPr>
            <a:ln w="25400"/>
          </c:spPr>
          <c:marker>
            <c:symbol val="circle"/>
            <c:size val="7"/>
          </c:marker>
          <c:dLbls>
            <c:dLbl>
              <c:idx val="9"/>
              <c:layout>
                <c:manualLayout>
                  <c:x val="-0.67340851016553716"/>
                  <c:y val="3.5343541392154697E-2"/>
                </c:manualLayout>
              </c:layout>
              <c:dLblPos val="r"/>
              <c:showLegendKey val="0"/>
              <c:showVal val="0"/>
              <c:showCatName val="0"/>
              <c:showSerName val="1"/>
              <c:showPercent val="0"/>
              <c:showBubbleSize val="0"/>
            </c:dLbl>
            <c:spPr>
              <a:solidFill>
                <a:schemeClr val="bg1"/>
              </a:solidFill>
              <a:ln>
                <a:solidFill>
                  <a:schemeClr val="tx1"/>
                </a:solidFill>
              </a:ln>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numRef>
              <c:f>'[＜P.23＞主要港における外貿コンテナ取扱個数.xlsx]外貿コンテナ個数'!$A$7:$A$17</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'[＜P.23＞主要港における外貿コンテナ取扱個数.xlsx]外貿コンテナ個数'!$E$7:$E$17</c:f>
              <c:numCache>
                <c:formatCode>#,##0_);[Red]\(#,##0\)</c:formatCode>
                <c:ptCount val="11"/>
                <c:pt idx="0">
                  <c:v>2512796</c:v>
                </c:pt>
                <c:pt idx="1">
                  <c:v>2638447</c:v>
                </c:pt>
                <c:pt idx="2">
                  <c:v>2630517</c:v>
                </c:pt>
                <c:pt idx="3">
                  <c:v>2051863</c:v>
                </c:pt>
                <c:pt idx="4">
                  <c:v>2394620</c:v>
                </c:pt>
                <c:pt idx="5">
                  <c:v>2472264</c:v>
                </c:pt>
                <c:pt idx="6">
                  <c:v>2492502</c:v>
                </c:pt>
                <c:pt idx="7" formatCode="#,##0">
                  <c:v>2530154</c:v>
                </c:pt>
                <c:pt idx="8">
                  <c:v>2569320</c:v>
                </c:pt>
                <c:pt idx="9">
                  <c:v>2466272.0500000003</c:v>
                </c:pt>
                <c:pt idx="10">
                  <c:v>2491206.5</c:v>
                </c:pt>
              </c:numCache>
            </c:numRef>
          </c:val>
          <c:smooth val="0"/>
        </c:ser>
        <c:ser>
          <c:idx val="3"/>
          <c:order val="3"/>
          <c:tx>
            <c:strRef>
              <c:f>'[＜P.23＞主要港における外貿コンテナ取扱個数.xlsx]外貿コンテナ個数'!$F$3</c:f>
              <c:strCache>
                <c:ptCount val="1"/>
                <c:pt idx="0">
                  <c:v>大阪港</c:v>
                </c:pt>
              </c:strCache>
            </c:strRef>
          </c:tx>
          <c:spPr>
            <a:ln w="25400"/>
          </c:spPr>
          <c:marker>
            <c:symbol val="square"/>
            <c:size val="7"/>
          </c:marker>
          <c:dLbls>
            <c:dLbl>
              <c:idx val="9"/>
              <c:layout>
                <c:manualLayout>
                  <c:x val="-8.3880518892801792E-2"/>
                  <c:y val="6.6380885770367534E-2"/>
                </c:manualLayout>
              </c:layout>
              <c:dLblPos val="r"/>
              <c:showLegendKey val="0"/>
              <c:showVal val="0"/>
              <c:showCatName val="0"/>
              <c:showSerName val="1"/>
              <c:showPercent val="0"/>
              <c:showBubbleSize val="0"/>
            </c:dLbl>
            <c:spPr>
              <a:solidFill>
                <a:schemeClr val="bg1"/>
              </a:solidFill>
              <a:ln>
                <a:solidFill>
                  <a:schemeClr val="tx1"/>
                </a:solidFill>
              </a:ln>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numRef>
              <c:f>'[＜P.23＞主要港における外貿コンテナ取扱個数.xlsx]外貿コンテナ個数'!$A$7:$A$17</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'[＜P.23＞主要港における外貿コンテナ取扱個数.xlsx]外貿コンテナ個数'!$F$7:$F$17</c:f>
              <c:numCache>
                <c:formatCode>#,##0_);[Red]\(#,##0\)</c:formatCode>
                <c:ptCount val="11"/>
                <c:pt idx="0">
                  <c:v>1906121</c:v>
                </c:pt>
                <c:pt idx="1">
                  <c:v>1972679</c:v>
                </c:pt>
                <c:pt idx="2">
                  <c:v>1950083</c:v>
                </c:pt>
                <c:pt idx="3">
                  <c:v>1843067</c:v>
                </c:pt>
                <c:pt idx="4">
                  <c:v>1980029</c:v>
                </c:pt>
                <c:pt idx="5">
                  <c:v>2173389</c:v>
                </c:pt>
                <c:pt idx="6">
                  <c:v>2120316</c:v>
                </c:pt>
                <c:pt idx="7" formatCode="#,##0">
                  <c:v>2193939</c:v>
                </c:pt>
                <c:pt idx="8">
                  <c:v>2173763</c:v>
                </c:pt>
                <c:pt idx="9" formatCode="#,##0;[Red]\-#,##0;&quot;- &quot;">
                  <c:v>1970320.6</c:v>
                </c:pt>
                <c:pt idx="10" formatCode="#,##0;[Red]\-#,##0;&quot;- &quot;">
                  <c:v>1952371.5</c:v>
                </c:pt>
              </c:numCache>
            </c:numRef>
          </c:val>
          <c:smooth val="0"/>
        </c:ser>
        <c:ser>
          <c:idx val="4"/>
          <c:order val="4"/>
          <c:tx>
            <c:strRef>
              <c:f>'[＜P.23＞主要港における外貿コンテナ取扱個数.xlsx]外貿コンテナ個数'!$G$3</c:f>
              <c:strCache>
                <c:ptCount val="1"/>
                <c:pt idx="0">
                  <c:v>神戸港</c:v>
                </c:pt>
              </c:strCache>
            </c:strRef>
          </c:tx>
          <c:spPr>
            <a:ln w="25400"/>
          </c:spPr>
          <c:marker>
            <c:symbol val="triangle"/>
            <c:size val="7"/>
          </c:marker>
          <c:dLbls>
            <c:dLbl>
              <c:idx val="9"/>
              <c:layout>
                <c:manualLayout>
                  <c:x val="-1.7110765470503279E-2"/>
                  <c:y val="-5.1762100240256889E-2"/>
                </c:manualLayout>
              </c:layout>
              <c:spPr>
                <a:solidFill>
                  <a:schemeClr val="bg1"/>
                </a:solidFill>
                <a:ln>
                  <a:solidFill>
                    <a:schemeClr val="tx1"/>
                  </a:solidFill>
                </a:ln>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r"/>
              <c:showLegendKey val="0"/>
              <c:showVal val="0"/>
              <c:showCatName val="0"/>
              <c:showSerName val="1"/>
              <c:showPercent val="0"/>
              <c:showBubbleSize val="0"/>
            </c:dLbl>
            <c:spPr>
              <a:solidFill>
                <a:schemeClr val="bg1"/>
              </a:solidFill>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numRef>
              <c:f>'[＜P.23＞主要港における外貿コンテナ取扱個数.xlsx]外貿コンテナ個数'!$A$7:$A$17</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'[＜P.23＞主要港における外貿コンテナ取扱個数.xlsx]外貿コンテナ個数'!$G$7:$G$17</c:f>
              <c:numCache>
                <c:formatCode>#,##0_);[Red]\(#,##0\)</c:formatCode>
                <c:ptCount val="11"/>
                <c:pt idx="0">
                  <c:v>1984675</c:v>
                </c:pt>
                <c:pt idx="1">
                  <c:v>2018980</c:v>
                </c:pt>
                <c:pt idx="2">
                  <c:v>2040285</c:v>
                </c:pt>
                <c:pt idx="3">
                  <c:v>1772898</c:v>
                </c:pt>
                <c:pt idx="4">
                  <c:v>2017955</c:v>
                </c:pt>
                <c:pt idx="5">
                  <c:v>2097143</c:v>
                </c:pt>
                <c:pt idx="6">
                  <c:v>2070737</c:v>
                </c:pt>
                <c:pt idx="7" formatCode="#,##0">
                  <c:v>2048889</c:v>
                </c:pt>
                <c:pt idx="8">
                  <c:v>2051116</c:v>
                </c:pt>
                <c:pt idx="9" formatCode="#,##0">
                  <c:v>2115065</c:v>
                </c:pt>
                <c:pt idx="10" formatCode="#,##0">
                  <c:v>2140547</c:v>
                </c:pt>
              </c:numCache>
            </c:numRef>
          </c:val>
          <c:smooth val="0"/>
        </c:ser>
        <c:dLbls>
          <c:showLegendKey val="0"/>
          <c:showVal val="0"/>
          <c:showCatName val="0"/>
          <c:showSerName val="0"/>
          <c:showPercent val="0"/>
          <c:showBubbleSize val="0"/>
        </c:dLbls>
        <c:marker val="1"/>
        <c:smooth val="0"/>
        <c:axId val="152109440"/>
        <c:axId val="152110976"/>
      </c:lineChart>
      <c:catAx>
        <c:axId val="152109440"/>
        <c:scaling>
          <c:orientation val="minMax"/>
        </c:scaling>
        <c:delete val="0"/>
        <c:axPos val="b"/>
        <c:numFmt formatCode="General" sourceLinked="1"/>
        <c:majorTickMark val="none"/>
        <c:minorTickMark val="none"/>
        <c:tickLblPos val="nextTo"/>
        <c:crossAx val="152110976"/>
        <c:crosses val="autoZero"/>
        <c:auto val="1"/>
        <c:lblAlgn val="ctr"/>
        <c:lblOffset val="100"/>
        <c:noMultiLvlLbl val="0"/>
      </c:catAx>
      <c:valAx>
        <c:axId val="152110976"/>
        <c:scaling>
          <c:orientation val="minMax"/>
          <c:max val="4500000"/>
          <c:min val="1500000"/>
        </c:scaling>
        <c:delete val="0"/>
        <c:axPos val="l"/>
        <c:majorGridlines/>
        <c:numFmt formatCode="#,##0_);[Red]\(#,##0\)" sourceLinked="1"/>
        <c:majorTickMark val="none"/>
        <c:minorTickMark val="none"/>
        <c:tickLblPos val="nextTo"/>
        <c:crossAx val="152109440"/>
        <c:crosses val="autoZero"/>
        <c:crossBetween val="between"/>
        <c:dispUnits>
          <c:builtInUnit val="tenThousands"/>
          <c:dispUnitsLbl>
            <c:layout>
              <c:manualLayout>
                <c:xMode val="edge"/>
                <c:yMode val="edge"/>
                <c:x val="2.6613931785357176E-2"/>
                <c:y val="4.7390463349928462E-2"/>
              </c:manualLayout>
            </c:layout>
            <c:tx>
              <c:rich>
                <a:bodyPr rot="0" vert="horz"/>
                <a:lstStyle/>
                <a:p>
                  <a:pPr>
                    <a:defRPr sz="1000" b="0">
                      <a:latin typeface="Meiryo UI" panose="020B0604030504040204" pitchFamily="50" charset="-128"/>
                      <a:ea typeface="Meiryo UI" panose="020B0604030504040204" pitchFamily="50" charset="-128"/>
                      <a:cs typeface="Meiryo UI" panose="020B0604030504040204" pitchFamily="50" charset="-128"/>
                    </a:defRPr>
                  </a:pPr>
                  <a:r>
                    <a:rPr lang="en-US" altLang="ja-JP" sz="1000" b="0">
                      <a:latin typeface="Meiryo UI" panose="020B0604030504040204" pitchFamily="50" charset="-128"/>
                      <a:ea typeface="Meiryo UI" panose="020B0604030504040204" pitchFamily="50" charset="-128"/>
                      <a:cs typeface="Meiryo UI" panose="020B0604030504040204" pitchFamily="50" charset="-128"/>
                    </a:rPr>
                    <a:t>(</a:t>
                  </a:r>
                  <a:r>
                    <a:rPr lang="ja-JP" altLang="en-US" sz="1000" b="0">
                      <a:latin typeface="Meiryo UI" panose="020B0604030504040204" pitchFamily="50" charset="-128"/>
                      <a:ea typeface="Meiryo UI" panose="020B0604030504040204" pitchFamily="50" charset="-128"/>
                      <a:cs typeface="Meiryo UI" panose="020B0604030504040204" pitchFamily="50" charset="-128"/>
                    </a:rPr>
                    <a:t>万</a:t>
                  </a:r>
                  <a:r>
                    <a:rPr lang="en-US" altLang="ja-JP" sz="1000" b="0">
                      <a:latin typeface="Meiryo UI" panose="020B0604030504040204" pitchFamily="50" charset="-128"/>
                      <a:ea typeface="Meiryo UI" panose="020B0604030504040204" pitchFamily="50" charset="-128"/>
                      <a:cs typeface="Meiryo UI" panose="020B0604030504040204" pitchFamily="50" charset="-128"/>
                    </a:rPr>
                    <a:t>TEU)</a:t>
                  </a:r>
                  <a:endParaRPr lang="ja-JP" altLang="en-US" sz="1000" b="0">
                    <a:latin typeface="Meiryo UI" panose="020B0604030504040204" pitchFamily="50" charset="-128"/>
                    <a:ea typeface="Meiryo UI" panose="020B0604030504040204" pitchFamily="50" charset="-128"/>
                    <a:cs typeface="Meiryo UI" panose="020B0604030504040204" pitchFamily="50" charset="-128"/>
                  </a:endParaRPr>
                </a:p>
              </c:rich>
            </c:tx>
          </c:dispUnitsLbl>
        </c:dispUnits>
      </c:valAx>
      <c:spPr>
        <a:noFill/>
        <a:ln>
          <a:noFill/>
        </a:ln>
      </c:spPr>
    </c:plotArea>
    <c:plotVisOnly val="1"/>
    <c:dispBlanksAs val="gap"/>
    <c:showDLblsOverMax val="0"/>
  </c:chart>
  <c:spPr>
    <a:noFill/>
    <a:ln>
      <a:noFill/>
    </a:ln>
  </c:sp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90566763570138"/>
          <c:y val="4.6116384984587207E-2"/>
          <c:w val="0.6902777130079697"/>
          <c:h val="0.77422752062534239"/>
        </c:manualLayout>
      </c:layout>
      <c:barChart>
        <c:barDir val="col"/>
        <c:grouping val="clustered"/>
        <c:varyColors val="0"/>
        <c:ser>
          <c:idx val="0"/>
          <c:order val="0"/>
          <c:tx>
            <c:strRef>
              <c:f>Sheet2!$C$2</c:f>
              <c:strCache>
                <c:ptCount val="1"/>
                <c:pt idx="0">
                  <c:v>事業所数</c:v>
                </c:pt>
              </c:strCache>
            </c:strRef>
          </c:tx>
          <c:spPr>
            <a:solidFill>
              <a:schemeClr val="tx2">
                <a:lumMod val="40000"/>
                <a:lumOff val="60000"/>
              </a:schemeClr>
            </a:solidFill>
          </c:spPr>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Sheet2!$C$3:$C$10</c:f>
              <c:numCache>
                <c:formatCode>#,##0;"▲ "#,##0</c:formatCode>
                <c:ptCount val="8"/>
                <c:pt idx="0">
                  <c:v>9276</c:v>
                </c:pt>
                <c:pt idx="1">
                  <c:v>10796</c:v>
                </c:pt>
                <c:pt idx="2">
                  <c:v>6305</c:v>
                </c:pt>
                <c:pt idx="3">
                  <c:v>7573</c:v>
                </c:pt>
                <c:pt idx="4">
                  <c:v>13255</c:v>
                </c:pt>
                <c:pt idx="5">
                  <c:v>14821</c:v>
                </c:pt>
                <c:pt idx="6">
                  <c:v>6705</c:v>
                </c:pt>
                <c:pt idx="7">
                  <c:v>4325</c:v>
                </c:pt>
              </c:numCache>
            </c:numRef>
          </c:val>
        </c:ser>
        <c:ser>
          <c:idx val="1"/>
          <c:order val="1"/>
          <c:tx>
            <c:strRef>
              <c:f>Sheet2!$D$2</c:f>
              <c:strCache>
                <c:ptCount val="1"/>
                <c:pt idx="0">
                  <c:v>あ</c:v>
                </c:pt>
              </c:strCache>
            </c:strRef>
          </c:tx>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Sheet2!$D$3:$D$10</c:f>
              <c:numCache>
                <c:formatCode>General</c:formatCode>
                <c:ptCount val="8"/>
              </c:numCache>
            </c:numRef>
          </c:val>
        </c:ser>
        <c:dLbls>
          <c:showLegendKey val="0"/>
          <c:showVal val="0"/>
          <c:showCatName val="0"/>
          <c:showSerName val="0"/>
          <c:showPercent val="0"/>
          <c:showBubbleSize val="0"/>
        </c:dLbls>
        <c:gapWidth val="150"/>
        <c:axId val="178562944"/>
        <c:axId val="178564480"/>
      </c:barChart>
      <c:barChart>
        <c:barDir val="col"/>
        <c:grouping val="clustered"/>
        <c:varyColors val="0"/>
        <c:ser>
          <c:idx val="2"/>
          <c:order val="2"/>
          <c:tx>
            <c:strRef>
              <c:f>Sheet2!$E$2</c:f>
              <c:strCache>
                <c:ptCount val="1"/>
                <c:pt idx="0">
                  <c:v>ｓ</c:v>
                </c:pt>
              </c:strCache>
            </c:strRef>
          </c:tx>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Sheet2!$E$3:$E$10</c:f>
              <c:numCache>
                <c:formatCode>General</c:formatCode>
                <c:ptCount val="8"/>
              </c:numCache>
            </c:numRef>
          </c:val>
        </c:ser>
        <c:ser>
          <c:idx val="3"/>
          <c:order val="3"/>
          <c:tx>
            <c:strRef>
              <c:f>Sheet2!$F$2</c:f>
              <c:strCache>
                <c:ptCount val="1"/>
                <c:pt idx="0">
                  <c:v>粗付加価値額</c:v>
                </c:pt>
              </c:strCache>
            </c:strRef>
          </c:tx>
          <c:spPr>
            <a:solidFill>
              <a:schemeClr val="accent2">
                <a:lumMod val="75000"/>
              </a:schemeClr>
            </a:solidFill>
          </c:spPr>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Sheet2!$F$3:$F$10</c:f>
              <c:numCache>
                <c:formatCode>#,##0;"▲ "#,##0</c:formatCode>
                <c:ptCount val="8"/>
                <c:pt idx="0">
                  <c:v>785472</c:v>
                </c:pt>
                <c:pt idx="1">
                  <c:v>796759</c:v>
                </c:pt>
                <c:pt idx="2">
                  <c:v>591296</c:v>
                </c:pt>
                <c:pt idx="3">
                  <c:v>653821</c:v>
                </c:pt>
                <c:pt idx="4">
                  <c:v>1148968</c:v>
                </c:pt>
                <c:pt idx="5">
                  <c:v>1209149</c:v>
                </c:pt>
                <c:pt idx="6">
                  <c:v>562321</c:v>
                </c:pt>
                <c:pt idx="7">
                  <c:v>382307</c:v>
                </c:pt>
              </c:numCache>
            </c:numRef>
          </c:val>
        </c:ser>
        <c:dLbls>
          <c:showLegendKey val="0"/>
          <c:showVal val="0"/>
          <c:showCatName val="0"/>
          <c:showSerName val="0"/>
          <c:showPercent val="0"/>
          <c:showBubbleSize val="0"/>
        </c:dLbls>
        <c:gapWidth val="150"/>
        <c:axId val="178576384"/>
        <c:axId val="178574464"/>
      </c:barChart>
      <c:catAx>
        <c:axId val="178562944"/>
        <c:scaling>
          <c:orientation val="minMax"/>
        </c:scaling>
        <c:delete val="0"/>
        <c:axPos val="b"/>
        <c:majorTickMark val="out"/>
        <c:minorTickMark val="none"/>
        <c:tickLblPos val="nextTo"/>
        <c:crossAx val="178564480"/>
        <c:crosses val="autoZero"/>
        <c:auto val="1"/>
        <c:lblAlgn val="ctr"/>
        <c:lblOffset val="100"/>
        <c:noMultiLvlLbl val="0"/>
      </c:catAx>
      <c:valAx>
        <c:axId val="178564480"/>
        <c:scaling>
          <c:orientation val="minMax"/>
        </c:scaling>
        <c:delete val="0"/>
        <c:axPos val="l"/>
        <c:majorGridlines/>
        <c:numFmt formatCode="#,##0;&quot;▲ &quot;#,##0" sourceLinked="1"/>
        <c:majorTickMark val="out"/>
        <c:minorTickMark val="none"/>
        <c:tickLblPos val="nextTo"/>
        <c:txPr>
          <a:bodyPr/>
          <a:lstStyle/>
          <a:p>
            <a:pPr>
              <a:defRPr sz="1200"/>
            </a:pPr>
            <a:endParaRPr lang="ja-JP"/>
          </a:p>
        </c:txPr>
        <c:crossAx val="178562944"/>
        <c:crosses val="autoZero"/>
        <c:crossBetween val="between"/>
      </c:valAx>
      <c:valAx>
        <c:axId val="178574464"/>
        <c:scaling>
          <c:orientation val="minMax"/>
        </c:scaling>
        <c:delete val="0"/>
        <c:axPos val="r"/>
        <c:numFmt formatCode="General" sourceLinked="1"/>
        <c:majorTickMark val="out"/>
        <c:minorTickMark val="none"/>
        <c:tickLblPos val="nextTo"/>
        <c:txPr>
          <a:bodyPr/>
          <a:lstStyle/>
          <a:p>
            <a:pPr>
              <a:defRPr sz="1200"/>
            </a:pPr>
            <a:endParaRPr lang="ja-JP"/>
          </a:p>
        </c:txPr>
        <c:crossAx val="178576384"/>
        <c:crosses val="max"/>
        <c:crossBetween val="between"/>
        <c:dispUnits>
          <c:builtInUnit val="thousands"/>
        </c:dispUnits>
      </c:valAx>
      <c:catAx>
        <c:axId val="178576384"/>
        <c:scaling>
          <c:orientation val="minMax"/>
        </c:scaling>
        <c:delete val="1"/>
        <c:axPos val="b"/>
        <c:majorTickMark val="out"/>
        <c:minorTickMark val="none"/>
        <c:tickLblPos val="nextTo"/>
        <c:crossAx val="178574464"/>
        <c:crosses val="autoZero"/>
        <c:auto val="1"/>
        <c:lblAlgn val="ctr"/>
        <c:lblOffset val="100"/>
        <c:noMultiLvlLbl val="0"/>
      </c:catAx>
    </c:plotArea>
    <c:legend>
      <c:legendPos val="r"/>
      <c:legendEntry>
        <c:idx val="1"/>
        <c:delete val="1"/>
      </c:legendEntry>
      <c:legendEntry>
        <c:idx val="2"/>
        <c:delete val="1"/>
      </c:legendEntry>
      <c:layout>
        <c:manualLayout>
          <c:xMode val="edge"/>
          <c:yMode val="edge"/>
          <c:x val="0.15650095686091187"/>
          <c:y val="5.902028601564991E-2"/>
          <c:w val="0.23599591053396229"/>
          <c:h val="0.16337135428164937"/>
        </c:manualLayout>
      </c:layout>
      <c:overlay val="0"/>
      <c:txPr>
        <a:bodyPr/>
        <a:lstStyle/>
        <a:p>
          <a:pPr>
            <a:defRPr>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375155924343816"/>
          <c:y val="7.4380462027545668E-2"/>
          <c:w val="0.73534196787988027"/>
          <c:h val="0.76520932809153464"/>
        </c:manualLayout>
      </c:layout>
      <c:barChart>
        <c:barDir val="bar"/>
        <c:grouping val="stacked"/>
        <c:varyColors val="0"/>
        <c:ser>
          <c:idx val="0"/>
          <c:order val="0"/>
          <c:tx>
            <c:strRef>
              <c:f>Sheet1!$B$1</c:f>
              <c:strCache>
                <c:ptCount val="1"/>
                <c:pt idx="0">
                  <c:v>増加傾向</c:v>
                </c:pt>
              </c:strCache>
            </c:strRef>
          </c:tx>
          <c:invertIfNegative val="0"/>
          <c:cat>
            <c:strRef>
              <c:f>Sheet1!$A$2:$A$5</c:f>
              <c:strCache>
                <c:ptCount val="4"/>
                <c:pt idx="0">
                  <c:v>両方あり
(n=279)</c:v>
                </c:pt>
                <c:pt idx="1">
                  <c:v>新分野あり
(n=145)</c:v>
                </c:pt>
                <c:pt idx="2">
                  <c:v>新商品あり
(n=284)</c:v>
                </c:pt>
                <c:pt idx="3">
                  <c:v>従来商品のみ
（n=918)</c:v>
                </c:pt>
              </c:strCache>
            </c:strRef>
          </c:cat>
          <c:val>
            <c:numRef>
              <c:f>Sheet1!$B$2:$B$5</c:f>
              <c:numCache>
                <c:formatCode>General</c:formatCode>
                <c:ptCount val="4"/>
                <c:pt idx="0">
                  <c:v>33</c:v>
                </c:pt>
                <c:pt idx="1">
                  <c:v>27.6</c:v>
                </c:pt>
                <c:pt idx="2">
                  <c:v>19.399999999999999</c:v>
                </c:pt>
                <c:pt idx="3">
                  <c:v>17.8</c:v>
                </c:pt>
              </c:numCache>
            </c:numRef>
          </c:val>
        </c:ser>
        <c:ser>
          <c:idx val="1"/>
          <c:order val="1"/>
          <c:tx>
            <c:strRef>
              <c:f>Sheet1!$C$1</c:f>
              <c:strCache>
                <c:ptCount val="1"/>
                <c:pt idx="0">
                  <c:v>横ばい</c:v>
                </c:pt>
              </c:strCache>
            </c:strRef>
          </c:tx>
          <c:spPr>
            <a:pattFill prst="dkDnDiag">
              <a:fgClr>
                <a:srgbClr val="C00000"/>
              </a:fgClr>
              <a:bgClr>
                <a:schemeClr val="bg1"/>
              </a:bgClr>
            </a:pattFill>
          </c:spPr>
          <c:invertIfNegative val="0"/>
          <c:cat>
            <c:strRef>
              <c:f>Sheet1!$A$2:$A$5</c:f>
              <c:strCache>
                <c:ptCount val="4"/>
                <c:pt idx="0">
                  <c:v>両方あり
(n=279)</c:v>
                </c:pt>
                <c:pt idx="1">
                  <c:v>新分野あり
(n=145)</c:v>
                </c:pt>
                <c:pt idx="2">
                  <c:v>新商品あり
(n=284)</c:v>
                </c:pt>
                <c:pt idx="3">
                  <c:v>従来商品のみ
（n=918)</c:v>
                </c:pt>
              </c:strCache>
            </c:strRef>
          </c:cat>
          <c:val>
            <c:numRef>
              <c:f>Sheet1!$C$2:$C$5</c:f>
              <c:numCache>
                <c:formatCode>General</c:formatCode>
                <c:ptCount val="4"/>
                <c:pt idx="0">
                  <c:v>39.1</c:v>
                </c:pt>
                <c:pt idx="1">
                  <c:v>42.1</c:v>
                </c:pt>
                <c:pt idx="2">
                  <c:v>37</c:v>
                </c:pt>
                <c:pt idx="3">
                  <c:v>35.9</c:v>
                </c:pt>
              </c:numCache>
            </c:numRef>
          </c:val>
        </c:ser>
        <c:ser>
          <c:idx val="2"/>
          <c:order val="2"/>
          <c:tx>
            <c:strRef>
              <c:f>Sheet1!$D$1</c:f>
              <c:strCache>
                <c:ptCount val="1"/>
                <c:pt idx="0">
                  <c:v>減少傾向</c:v>
                </c:pt>
              </c:strCache>
            </c:strRef>
          </c:tx>
          <c:spPr>
            <a:pattFill prst="pct90">
              <a:fgClr>
                <a:srgbClr val="92D050"/>
              </a:fgClr>
              <a:bgClr>
                <a:schemeClr val="bg1"/>
              </a:bgClr>
            </a:pattFill>
          </c:spPr>
          <c:invertIfNegative val="0"/>
          <c:cat>
            <c:strRef>
              <c:f>Sheet1!$A$2:$A$5</c:f>
              <c:strCache>
                <c:ptCount val="4"/>
                <c:pt idx="0">
                  <c:v>両方あり
(n=279)</c:v>
                </c:pt>
                <c:pt idx="1">
                  <c:v>新分野あり
(n=145)</c:v>
                </c:pt>
                <c:pt idx="2">
                  <c:v>新商品あり
(n=284)</c:v>
                </c:pt>
                <c:pt idx="3">
                  <c:v>従来商品のみ
（n=918)</c:v>
                </c:pt>
              </c:strCache>
            </c:strRef>
          </c:cat>
          <c:val>
            <c:numRef>
              <c:f>Sheet1!$D$2:$D$5</c:f>
              <c:numCache>
                <c:formatCode>General</c:formatCode>
                <c:ptCount val="4"/>
                <c:pt idx="0">
                  <c:v>28</c:v>
                </c:pt>
                <c:pt idx="1">
                  <c:v>30.3</c:v>
                </c:pt>
                <c:pt idx="2">
                  <c:v>43.7</c:v>
                </c:pt>
                <c:pt idx="3">
                  <c:v>46.3</c:v>
                </c:pt>
              </c:numCache>
            </c:numRef>
          </c:val>
        </c:ser>
        <c:dLbls>
          <c:showLegendKey val="0"/>
          <c:showVal val="0"/>
          <c:showCatName val="0"/>
          <c:showSerName val="0"/>
          <c:showPercent val="0"/>
          <c:showBubbleSize val="0"/>
        </c:dLbls>
        <c:gapWidth val="150"/>
        <c:overlap val="100"/>
        <c:axId val="180278784"/>
        <c:axId val="180280320"/>
      </c:barChart>
      <c:catAx>
        <c:axId val="180278784"/>
        <c:scaling>
          <c:orientation val="minMax"/>
        </c:scaling>
        <c:delete val="0"/>
        <c:axPos val="l"/>
        <c:majorTickMark val="out"/>
        <c:minorTickMark val="none"/>
        <c:tickLblPos val="nextTo"/>
        <c:txPr>
          <a:bodyPr/>
          <a:lstStyle/>
          <a:p>
            <a:pPr>
              <a:defRPr sz="900"/>
            </a:pPr>
            <a:endParaRPr lang="ja-JP"/>
          </a:p>
        </c:txPr>
        <c:crossAx val="180280320"/>
        <c:crosses val="autoZero"/>
        <c:auto val="1"/>
        <c:lblAlgn val="ctr"/>
        <c:lblOffset val="100"/>
        <c:noMultiLvlLbl val="0"/>
      </c:catAx>
      <c:valAx>
        <c:axId val="180280320"/>
        <c:scaling>
          <c:orientation val="minMax"/>
          <c:max val="100"/>
        </c:scaling>
        <c:delete val="0"/>
        <c:axPos val="b"/>
        <c:majorGridlines/>
        <c:numFmt formatCode="General" sourceLinked="1"/>
        <c:majorTickMark val="out"/>
        <c:minorTickMark val="none"/>
        <c:tickLblPos val="nextTo"/>
        <c:txPr>
          <a:bodyPr/>
          <a:lstStyle/>
          <a:p>
            <a:pPr>
              <a:defRPr sz="1000"/>
            </a:pPr>
            <a:endParaRPr lang="ja-JP"/>
          </a:p>
        </c:txPr>
        <c:crossAx val="180278784"/>
        <c:crosses val="autoZero"/>
        <c:crossBetween val="between"/>
      </c:valAx>
    </c:plotArea>
    <c:legend>
      <c:legendPos val="b"/>
      <c:layout>
        <c:manualLayout>
          <c:xMode val="edge"/>
          <c:yMode val="edge"/>
          <c:x val="0.28254098737761513"/>
          <c:y val="0.93530941848178584"/>
          <c:w val="0.49456814707626123"/>
          <c:h val="6.469058151821426E-2"/>
        </c:manualLayout>
      </c:layout>
      <c:overlay val="0"/>
      <c:txPr>
        <a:bodyPr/>
        <a:lstStyle/>
        <a:p>
          <a:pPr>
            <a:defRPr sz="105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'データ作成用（転記）'!$I$2</c:f>
              <c:strCache>
                <c:ptCount val="1"/>
                <c:pt idx="0">
                  <c:v>アジア</c:v>
                </c:pt>
              </c:strCache>
            </c:strRef>
          </c:tx>
          <c:invertIfNegative val="0"/>
          <c:cat>
            <c:strRef>
              <c:f>'データ作成用（転記）'!$J$1:$M$1</c:f>
              <c:strCache>
                <c:ptCount val="4"/>
                <c:pt idx="0">
                  <c:v>関西空港</c:v>
                </c:pt>
                <c:pt idx="1">
                  <c:v>成田空港</c:v>
                </c:pt>
                <c:pt idx="2">
                  <c:v>羽田空港</c:v>
                </c:pt>
                <c:pt idx="3">
                  <c:v>中部空港</c:v>
                </c:pt>
              </c:strCache>
            </c:strRef>
          </c:cat>
          <c:val>
            <c:numRef>
              <c:f>'データ作成用（転記）'!$J$2:$M$2</c:f>
              <c:numCache>
                <c:formatCode>General</c:formatCode>
                <c:ptCount val="4"/>
                <c:pt idx="0">
                  <c:v>1117.5</c:v>
                </c:pt>
                <c:pt idx="1">
                  <c:v>1097</c:v>
                </c:pt>
                <c:pt idx="2">
                  <c:v>552</c:v>
                </c:pt>
                <c:pt idx="3">
                  <c:v>370</c:v>
                </c:pt>
              </c:numCache>
            </c:numRef>
          </c:val>
        </c:ser>
        <c:ser>
          <c:idx val="1"/>
          <c:order val="1"/>
          <c:tx>
            <c:strRef>
              <c:f>'データ作成用（転記）'!$I$3</c:f>
              <c:strCache>
                <c:ptCount val="1"/>
                <c:pt idx="0">
                  <c:v>北米</c:v>
                </c:pt>
              </c:strCache>
            </c:strRef>
          </c:tx>
          <c:invertIfNegative val="0"/>
          <c:cat>
            <c:strRef>
              <c:f>'データ作成用（転記）'!$J$1:$M$1</c:f>
              <c:strCache>
                <c:ptCount val="4"/>
                <c:pt idx="0">
                  <c:v>関西空港</c:v>
                </c:pt>
                <c:pt idx="1">
                  <c:v>成田空港</c:v>
                </c:pt>
                <c:pt idx="2">
                  <c:v>羽田空港</c:v>
                </c:pt>
                <c:pt idx="3">
                  <c:v>中部空港</c:v>
                </c:pt>
              </c:strCache>
            </c:strRef>
          </c:cat>
          <c:val>
            <c:numRef>
              <c:f>'データ作成用（転記）'!$J$3:$M$3</c:f>
              <c:numCache>
                <c:formatCode>General</c:formatCode>
                <c:ptCount val="4"/>
                <c:pt idx="0">
                  <c:v>58</c:v>
                </c:pt>
                <c:pt idx="1">
                  <c:v>358.5</c:v>
                </c:pt>
                <c:pt idx="2">
                  <c:v>98</c:v>
                </c:pt>
                <c:pt idx="3">
                  <c:v>33</c:v>
                </c:pt>
              </c:numCache>
            </c:numRef>
          </c:val>
        </c:ser>
        <c:ser>
          <c:idx val="2"/>
          <c:order val="2"/>
          <c:tx>
            <c:strRef>
              <c:f>'データ作成用（転記）'!$I$4</c:f>
              <c:strCache>
                <c:ptCount val="1"/>
                <c:pt idx="0">
                  <c:v>欧州</c:v>
                </c:pt>
              </c:strCache>
            </c:strRef>
          </c:tx>
          <c:invertIfNegative val="0"/>
          <c:cat>
            <c:strRef>
              <c:f>'データ作成用（転記）'!$J$1:$M$1</c:f>
              <c:strCache>
                <c:ptCount val="4"/>
                <c:pt idx="0">
                  <c:v>関西空港</c:v>
                </c:pt>
                <c:pt idx="1">
                  <c:v>成田空港</c:v>
                </c:pt>
                <c:pt idx="2">
                  <c:v>羽田空港</c:v>
                </c:pt>
                <c:pt idx="3">
                  <c:v>中部空港</c:v>
                </c:pt>
              </c:strCache>
            </c:strRef>
          </c:cat>
          <c:val>
            <c:numRef>
              <c:f>'データ作成用（転記）'!$J$4:$M$4</c:f>
              <c:numCache>
                <c:formatCode>General</c:formatCode>
                <c:ptCount val="4"/>
                <c:pt idx="0">
                  <c:v>27</c:v>
                </c:pt>
                <c:pt idx="1">
                  <c:v>135</c:v>
                </c:pt>
                <c:pt idx="2">
                  <c:v>80.5</c:v>
                </c:pt>
                <c:pt idx="3">
                  <c:v>8</c:v>
                </c:pt>
              </c:numCache>
            </c:numRef>
          </c:val>
        </c:ser>
        <c:ser>
          <c:idx val="3"/>
          <c:order val="3"/>
          <c:tx>
            <c:strRef>
              <c:f>'データ作成用（転記）'!$I$5</c:f>
              <c:strCache>
                <c:ptCount val="1"/>
                <c:pt idx="0">
                  <c:v>その他</c:v>
                </c:pt>
              </c:strCache>
            </c:strRef>
          </c:tx>
          <c:invertIfNegative val="0"/>
          <c:cat>
            <c:strRef>
              <c:f>'データ作成用（転記）'!$J$1:$M$1</c:f>
              <c:strCache>
                <c:ptCount val="4"/>
                <c:pt idx="0">
                  <c:v>関西空港</c:v>
                </c:pt>
                <c:pt idx="1">
                  <c:v>成田空港</c:v>
                </c:pt>
                <c:pt idx="2">
                  <c:v>羽田空港</c:v>
                </c:pt>
                <c:pt idx="3">
                  <c:v>中部空港</c:v>
                </c:pt>
              </c:strCache>
            </c:strRef>
          </c:cat>
          <c:val>
            <c:numRef>
              <c:f>'データ作成用（転記）'!$J$5:$M$5</c:f>
              <c:numCache>
                <c:formatCode>General</c:formatCode>
                <c:ptCount val="4"/>
                <c:pt idx="0">
                  <c:v>15</c:v>
                </c:pt>
                <c:pt idx="1">
                  <c:v>91</c:v>
                </c:pt>
                <c:pt idx="2">
                  <c:v>27.5</c:v>
                </c:pt>
                <c:pt idx="3">
                  <c:v>7</c:v>
                </c:pt>
              </c:numCache>
            </c:numRef>
          </c:val>
        </c:ser>
        <c:dLbls>
          <c:showLegendKey val="0"/>
          <c:showVal val="0"/>
          <c:showCatName val="0"/>
          <c:showSerName val="0"/>
          <c:showPercent val="0"/>
          <c:showBubbleSize val="0"/>
        </c:dLbls>
        <c:gapWidth val="95"/>
        <c:overlap val="100"/>
        <c:axId val="180911104"/>
        <c:axId val="180921088"/>
      </c:barChart>
      <c:catAx>
        <c:axId val="180911104"/>
        <c:scaling>
          <c:orientation val="minMax"/>
        </c:scaling>
        <c:delete val="0"/>
        <c:axPos val="b"/>
        <c:majorTickMark val="none"/>
        <c:minorTickMark val="none"/>
        <c:tickLblPos val="nextTo"/>
        <c:crossAx val="180921088"/>
        <c:crosses val="autoZero"/>
        <c:auto val="1"/>
        <c:lblAlgn val="ctr"/>
        <c:lblOffset val="100"/>
        <c:noMultiLvlLbl val="0"/>
      </c:catAx>
      <c:valAx>
        <c:axId val="180921088"/>
        <c:scaling>
          <c:orientation val="minMax"/>
        </c:scaling>
        <c:delete val="0"/>
        <c:axPos val="l"/>
        <c:majorGridlines/>
        <c:numFmt formatCode="General" sourceLinked="1"/>
        <c:majorTickMark val="none"/>
        <c:minorTickMark val="none"/>
        <c:tickLblPos val="nextTo"/>
        <c:crossAx val="180911104"/>
        <c:crosses val="autoZero"/>
        <c:crossBetween val="between"/>
      </c:valAx>
      <c:dTable>
        <c:showHorzBorder val="1"/>
        <c:showVertBorder val="1"/>
        <c:showOutline val="1"/>
        <c:showKeys val="1"/>
      </c:dTable>
    </c:plotArea>
    <c:plotVisOnly val="1"/>
    <c:dispBlanksAs val="gap"/>
    <c:showDLblsOverMax val="0"/>
  </c:chart>
  <c:txPr>
    <a:bodyPr/>
    <a:lstStyle/>
    <a:p>
      <a:pPr>
        <a:defRPr sz="900"/>
      </a:pPr>
      <a:endParaRPr lang="ja-JP"/>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82133312175871"/>
          <c:y val="4.4730106805097508E-2"/>
          <c:w val="0.78961944799761585"/>
          <c:h val="0.85434116976769858"/>
        </c:manualLayout>
      </c:layout>
      <c:lineChart>
        <c:grouping val="standard"/>
        <c:varyColors val="0"/>
        <c:ser>
          <c:idx val="0"/>
          <c:order val="0"/>
          <c:tx>
            <c:strRef>
              <c:f>'[＜P.24＞4(1)空港別の輸出入貿易額推移.xlsx]Sheet1'!$B$3</c:f>
              <c:strCache>
                <c:ptCount val="1"/>
                <c:pt idx="0">
                  <c:v>関西国際空港</c:v>
                </c:pt>
              </c:strCache>
            </c:strRef>
          </c:tx>
          <c:marker>
            <c:symbol val="square"/>
            <c:size val="7"/>
          </c:marker>
          <c:dLbls>
            <c:txPr>
              <a:bodyPr/>
              <a:lstStyle/>
              <a:p>
                <a:pPr>
                  <a:defRPr sz="1100"/>
                </a:pPr>
                <a:endParaRPr lang="ja-JP"/>
              </a:p>
            </c:txPr>
            <c:dLblPos val="t"/>
            <c:showLegendKey val="0"/>
            <c:showVal val="1"/>
            <c:showCatName val="0"/>
            <c:showSerName val="0"/>
            <c:showPercent val="0"/>
            <c:showBubbleSize val="0"/>
            <c:showLeaderLines val="0"/>
          </c:dLbls>
          <c:cat>
            <c:numRef>
              <c:f>'[＜P.24＞4(1)空港別の輸出入貿易額推移.xlsx]Sheet1'!$C$2:$I$2</c:f>
              <c:numCache>
                <c:formatCode>General</c:formatCode>
                <c:ptCount val="7"/>
                <c:pt idx="0">
                  <c:v>2010</c:v>
                </c:pt>
                <c:pt idx="1">
                  <c:v>2011</c:v>
                </c:pt>
                <c:pt idx="2">
                  <c:v>2012</c:v>
                </c:pt>
                <c:pt idx="3">
                  <c:v>2013</c:v>
                </c:pt>
                <c:pt idx="4">
                  <c:v>2014</c:v>
                </c:pt>
                <c:pt idx="5">
                  <c:v>2015</c:v>
                </c:pt>
                <c:pt idx="6">
                  <c:v>2016</c:v>
                </c:pt>
              </c:numCache>
            </c:numRef>
          </c:cat>
          <c:val>
            <c:numRef>
              <c:f>'[＜P.24＞4(1)空港別の輸出入貿易額推移.xlsx]Sheet1'!$C$3:$I$3</c:f>
              <c:numCache>
                <c:formatCode>#,##0_);[Red]\(#,##0\)</c:formatCode>
                <c:ptCount val="7"/>
                <c:pt idx="0">
                  <c:v>69662</c:v>
                </c:pt>
                <c:pt idx="1">
                  <c:v>70465</c:v>
                </c:pt>
                <c:pt idx="2">
                  <c:v>68515</c:v>
                </c:pt>
                <c:pt idx="3">
                  <c:v>77374</c:v>
                </c:pt>
                <c:pt idx="4">
                  <c:v>84719</c:v>
                </c:pt>
                <c:pt idx="5">
                  <c:v>92125</c:v>
                </c:pt>
                <c:pt idx="6">
                  <c:v>86343.86</c:v>
                </c:pt>
              </c:numCache>
            </c:numRef>
          </c:val>
          <c:smooth val="0"/>
        </c:ser>
        <c:ser>
          <c:idx val="1"/>
          <c:order val="1"/>
          <c:tx>
            <c:strRef>
              <c:f>'[＜P.24＞4(1)空港別の輸出入貿易額推移.xlsx]Sheet1'!$B$4</c:f>
              <c:strCache>
                <c:ptCount val="1"/>
                <c:pt idx="0">
                  <c:v>中部国際空港</c:v>
                </c:pt>
              </c:strCache>
            </c:strRef>
          </c:tx>
          <c:marker>
            <c:symbol val="circle"/>
            <c:size val="7"/>
          </c:marker>
          <c:dLbls>
            <c:txPr>
              <a:bodyPr/>
              <a:lstStyle/>
              <a:p>
                <a:pPr>
                  <a:defRPr sz="1100"/>
                </a:pPr>
                <a:endParaRPr lang="ja-JP"/>
              </a:p>
            </c:txPr>
            <c:dLblPos val="t"/>
            <c:showLegendKey val="0"/>
            <c:showVal val="1"/>
            <c:showCatName val="0"/>
            <c:showSerName val="0"/>
            <c:showPercent val="0"/>
            <c:showBubbleSize val="0"/>
            <c:showLeaderLines val="0"/>
          </c:dLbls>
          <c:cat>
            <c:numRef>
              <c:f>'[＜P.24＞4(1)空港別の輸出入貿易額推移.xlsx]Sheet1'!$C$2:$I$2</c:f>
              <c:numCache>
                <c:formatCode>General</c:formatCode>
                <c:ptCount val="7"/>
                <c:pt idx="0">
                  <c:v>2010</c:v>
                </c:pt>
                <c:pt idx="1">
                  <c:v>2011</c:v>
                </c:pt>
                <c:pt idx="2">
                  <c:v>2012</c:v>
                </c:pt>
                <c:pt idx="3">
                  <c:v>2013</c:v>
                </c:pt>
                <c:pt idx="4">
                  <c:v>2014</c:v>
                </c:pt>
                <c:pt idx="5">
                  <c:v>2015</c:v>
                </c:pt>
                <c:pt idx="6">
                  <c:v>2016</c:v>
                </c:pt>
              </c:numCache>
            </c:numRef>
          </c:cat>
          <c:val>
            <c:numRef>
              <c:f>'[＜P.24＞4(1)空港別の輸出入貿易額推移.xlsx]Sheet1'!$C$4:$I$4</c:f>
              <c:numCache>
                <c:formatCode>#,##0_);[Red]\(#,##0\)</c:formatCode>
                <c:ptCount val="7"/>
                <c:pt idx="0">
                  <c:v>13662</c:v>
                </c:pt>
                <c:pt idx="1">
                  <c:v>14337</c:v>
                </c:pt>
                <c:pt idx="2">
                  <c:v>14677</c:v>
                </c:pt>
                <c:pt idx="3">
                  <c:v>15922</c:v>
                </c:pt>
                <c:pt idx="4">
                  <c:v>17224</c:v>
                </c:pt>
                <c:pt idx="5">
                  <c:v>21248</c:v>
                </c:pt>
                <c:pt idx="6">
                  <c:v>17598.23</c:v>
                </c:pt>
              </c:numCache>
            </c:numRef>
          </c:val>
          <c:smooth val="0"/>
        </c:ser>
        <c:ser>
          <c:idx val="2"/>
          <c:order val="2"/>
          <c:tx>
            <c:strRef>
              <c:f>'[＜P.24＞4(1)空港別の輸出入貿易額推移.xlsx]Sheet1'!$B$5</c:f>
              <c:strCache>
                <c:ptCount val="1"/>
                <c:pt idx="0">
                  <c:v>成田国際空港</c:v>
                </c:pt>
              </c:strCache>
            </c:strRef>
          </c:tx>
          <c:marker>
            <c:symbol val="triangle"/>
            <c:size val="7"/>
          </c:marker>
          <c:dLbls>
            <c:txPr>
              <a:bodyPr/>
              <a:lstStyle/>
              <a:p>
                <a:pPr>
                  <a:defRPr sz="1100"/>
                </a:pPr>
                <a:endParaRPr lang="ja-JP"/>
              </a:p>
            </c:txPr>
            <c:dLblPos val="t"/>
            <c:showLegendKey val="0"/>
            <c:showVal val="1"/>
            <c:showCatName val="0"/>
            <c:showSerName val="0"/>
            <c:showPercent val="0"/>
            <c:showBubbleSize val="0"/>
            <c:showLeaderLines val="0"/>
          </c:dLbls>
          <c:cat>
            <c:numRef>
              <c:f>'[＜P.24＞4(1)空港別の輸出入貿易額推移.xlsx]Sheet1'!$C$2:$I$2</c:f>
              <c:numCache>
                <c:formatCode>General</c:formatCode>
                <c:ptCount val="7"/>
                <c:pt idx="0">
                  <c:v>2010</c:v>
                </c:pt>
                <c:pt idx="1">
                  <c:v>2011</c:v>
                </c:pt>
                <c:pt idx="2">
                  <c:v>2012</c:v>
                </c:pt>
                <c:pt idx="3">
                  <c:v>2013</c:v>
                </c:pt>
                <c:pt idx="4">
                  <c:v>2014</c:v>
                </c:pt>
                <c:pt idx="5">
                  <c:v>2015</c:v>
                </c:pt>
                <c:pt idx="6">
                  <c:v>2016</c:v>
                </c:pt>
              </c:numCache>
            </c:numRef>
          </c:cat>
          <c:val>
            <c:numRef>
              <c:f>'[＜P.24＞4(1)空港別の輸出入貿易額推移.xlsx]Sheet1'!$C$5:$I$5</c:f>
              <c:numCache>
                <c:formatCode>#,##0_);[Red]\(#,##0\)</c:formatCode>
                <c:ptCount val="7"/>
                <c:pt idx="0">
                  <c:v>202105</c:v>
                </c:pt>
                <c:pt idx="1">
                  <c:v>184694</c:v>
                </c:pt>
                <c:pt idx="2">
                  <c:v>172724</c:v>
                </c:pt>
                <c:pt idx="3">
                  <c:v>188442</c:v>
                </c:pt>
                <c:pt idx="4">
                  <c:v>197732</c:v>
                </c:pt>
                <c:pt idx="5">
                  <c:v>215223</c:v>
                </c:pt>
                <c:pt idx="6">
                  <c:v>203480.69</c:v>
                </c:pt>
              </c:numCache>
            </c:numRef>
          </c:val>
          <c:smooth val="0"/>
        </c:ser>
        <c:dLbls>
          <c:showLegendKey val="0"/>
          <c:showVal val="0"/>
          <c:showCatName val="0"/>
          <c:showSerName val="0"/>
          <c:showPercent val="0"/>
          <c:showBubbleSize val="0"/>
        </c:dLbls>
        <c:marker val="1"/>
        <c:smooth val="0"/>
        <c:axId val="181249920"/>
        <c:axId val="181251456"/>
      </c:lineChart>
      <c:catAx>
        <c:axId val="181249920"/>
        <c:scaling>
          <c:orientation val="minMax"/>
        </c:scaling>
        <c:delete val="0"/>
        <c:axPos val="b"/>
        <c:numFmt formatCode="General" sourceLinked="1"/>
        <c:majorTickMark val="out"/>
        <c:minorTickMark val="none"/>
        <c:tickLblPos val="nextTo"/>
        <c:txPr>
          <a:bodyPr/>
          <a:lstStyle/>
          <a:p>
            <a:pPr>
              <a:defRPr sz="1100"/>
            </a:pPr>
            <a:endParaRPr lang="ja-JP"/>
          </a:p>
        </c:txPr>
        <c:crossAx val="181251456"/>
        <c:crosses val="autoZero"/>
        <c:auto val="1"/>
        <c:lblAlgn val="ctr"/>
        <c:lblOffset val="100"/>
        <c:noMultiLvlLbl val="0"/>
      </c:catAx>
      <c:valAx>
        <c:axId val="181251456"/>
        <c:scaling>
          <c:orientation val="minMax"/>
        </c:scaling>
        <c:delete val="0"/>
        <c:axPos val="l"/>
        <c:majorGridlines/>
        <c:numFmt formatCode="#,##0_);[Red]\(#,##0\)" sourceLinked="1"/>
        <c:majorTickMark val="out"/>
        <c:minorTickMark val="none"/>
        <c:tickLblPos val="nextTo"/>
        <c:txPr>
          <a:bodyPr/>
          <a:lstStyle/>
          <a:p>
            <a:pPr>
              <a:defRPr sz="1000"/>
            </a:pPr>
            <a:endParaRPr lang="ja-JP"/>
          </a:p>
        </c:txPr>
        <c:crossAx val="181249920"/>
        <c:crosses val="autoZero"/>
        <c:crossBetween val="between"/>
      </c:valAx>
      <c:spPr>
        <a:ln w="12700">
          <a:solidFill>
            <a:schemeClr val="tx1">
              <a:lumMod val="50000"/>
              <a:lumOff val="50000"/>
            </a:schemeClr>
          </a:solidFill>
        </a:ln>
      </c:spPr>
    </c:plotArea>
    <c:legend>
      <c:legendPos val="r"/>
      <c:layout>
        <c:manualLayout>
          <c:xMode val="edge"/>
          <c:yMode val="edge"/>
          <c:x val="0.65383013183608318"/>
          <c:y val="0.2577692872850289"/>
          <c:w val="0.25852197134941252"/>
          <c:h val="0.21855867047512217"/>
        </c:manualLayout>
      </c:layout>
      <c:overlay val="0"/>
      <c:spPr>
        <a:solidFill>
          <a:schemeClr val="bg1"/>
        </a:solidFill>
        <a:ln>
          <a:solidFill>
            <a:schemeClr val="tx1"/>
          </a:solidFill>
        </a:ln>
      </c:spPr>
      <c:txPr>
        <a:bodyPr/>
        <a:lstStyle/>
        <a:p>
          <a:pPr>
            <a:defRPr sz="1050"/>
          </a:pPr>
          <a:endParaRPr lang="ja-JP"/>
        </a:p>
      </c:txPr>
    </c:legend>
    <c:plotVisOnly val="1"/>
    <c:dispBlanksAs val="gap"/>
    <c:showDLblsOverMax val="0"/>
  </c:chart>
  <c:spPr>
    <a:noFill/>
    <a:ln>
      <a:noFill/>
    </a:ln>
  </c:sp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85739282589675E-2"/>
          <c:y val="0.15145405728498845"/>
          <c:w val="0.87635870516185477"/>
          <c:h val="0.57547094777637453"/>
        </c:manualLayout>
      </c:layout>
      <c:barChart>
        <c:barDir val="col"/>
        <c:grouping val="clustered"/>
        <c:varyColors val="0"/>
        <c:ser>
          <c:idx val="0"/>
          <c:order val="0"/>
          <c:tx>
            <c:strRef>
              <c:f>グラフ!$A$15</c:f>
              <c:strCache>
                <c:ptCount val="1"/>
                <c:pt idx="0">
                  <c:v>　食料品</c:v>
                </c:pt>
              </c:strCache>
            </c:strRef>
          </c:tx>
          <c:spPr>
            <a:solidFill>
              <a:srgbClr val="FF0000"/>
            </a:solidFill>
            <a:ln>
              <a:solidFill>
                <a:srgbClr val="FF0000"/>
              </a:solidFill>
            </a:ln>
          </c:spPr>
          <c:invertIfNegative val="0"/>
          <c:dLbls>
            <c:txPr>
              <a:bodyPr/>
              <a:lstStyle/>
              <a:p>
                <a:pPr>
                  <a:defRPr sz="1050"/>
                </a:pPr>
                <a:endParaRPr lang="ja-JP"/>
              </a:p>
            </c:txPr>
            <c:dLblPos val="outEnd"/>
            <c:showLegendKey val="0"/>
            <c:showVal val="1"/>
            <c:showCatName val="0"/>
            <c:showSerName val="0"/>
            <c:showPercent val="0"/>
            <c:showBubbleSize val="0"/>
            <c:showLeaderLines val="0"/>
          </c:dLbls>
          <c:cat>
            <c:strRef>
              <c:f>グラフ!$B$14:$H$14</c:f>
              <c:strCache>
                <c:ptCount val="7"/>
                <c:pt idx="0">
                  <c:v>H22年</c:v>
                </c:pt>
                <c:pt idx="1">
                  <c:v>H23年</c:v>
                </c:pt>
                <c:pt idx="2">
                  <c:v>H24年</c:v>
                </c:pt>
                <c:pt idx="3">
                  <c:v>H25年</c:v>
                </c:pt>
                <c:pt idx="4">
                  <c:v>H26年</c:v>
                </c:pt>
                <c:pt idx="5">
                  <c:v>H27年</c:v>
                </c:pt>
                <c:pt idx="6">
                  <c:v>H28年</c:v>
                </c:pt>
              </c:strCache>
            </c:strRef>
          </c:cat>
          <c:val>
            <c:numRef>
              <c:f>グラフ!$B$15:$H$15</c:f>
              <c:numCache>
                <c:formatCode>#,##0.0;[Red]\-#,##0.0</c:formatCode>
                <c:ptCount val="7"/>
                <c:pt idx="0">
                  <c:v>7.7</c:v>
                </c:pt>
                <c:pt idx="1">
                  <c:v>8</c:v>
                </c:pt>
                <c:pt idx="2">
                  <c:v>6.7089999999999996</c:v>
                </c:pt>
                <c:pt idx="3">
                  <c:v>7.69</c:v>
                </c:pt>
                <c:pt idx="4">
                  <c:v>8.6890000000000001</c:v>
                </c:pt>
                <c:pt idx="5">
                  <c:v>12.102</c:v>
                </c:pt>
                <c:pt idx="6">
                  <c:v>14.172000000000001</c:v>
                </c:pt>
              </c:numCache>
            </c:numRef>
          </c:val>
        </c:ser>
        <c:dLbls>
          <c:showLegendKey val="0"/>
          <c:showVal val="0"/>
          <c:showCatName val="0"/>
          <c:showSerName val="0"/>
          <c:showPercent val="0"/>
          <c:showBubbleSize val="0"/>
        </c:dLbls>
        <c:gapWidth val="150"/>
        <c:axId val="181321728"/>
        <c:axId val="181323264"/>
      </c:barChart>
      <c:catAx>
        <c:axId val="181321728"/>
        <c:scaling>
          <c:orientation val="minMax"/>
        </c:scaling>
        <c:delete val="0"/>
        <c:axPos val="b"/>
        <c:majorTickMark val="out"/>
        <c:minorTickMark val="none"/>
        <c:tickLblPos val="nextTo"/>
        <c:txPr>
          <a:bodyPr/>
          <a:lstStyle/>
          <a:p>
            <a:pPr>
              <a:defRPr sz="800"/>
            </a:pPr>
            <a:endParaRPr lang="ja-JP"/>
          </a:p>
        </c:txPr>
        <c:crossAx val="181323264"/>
        <c:crosses val="autoZero"/>
        <c:auto val="1"/>
        <c:lblAlgn val="ctr"/>
        <c:lblOffset val="100"/>
        <c:noMultiLvlLbl val="0"/>
      </c:catAx>
      <c:valAx>
        <c:axId val="181323264"/>
        <c:scaling>
          <c:orientation val="minMax"/>
        </c:scaling>
        <c:delete val="0"/>
        <c:axPos val="l"/>
        <c:majorGridlines/>
        <c:numFmt formatCode="#,##0.0;[Red]\-#,##0.0" sourceLinked="1"/>
        <c:majorTickMark val="out"/>
        <c:minorTickMark val="none"/>
        <c:tickLblPos val="nextTo"/>
        <c:spPr>
          <a:ln w="6350"/>
        </c:spPr>
        <c:txPr>
          <a:bodyPr/>
          <a:lstStyle/>
          <a:p>
            <a:pPr>
              <a:defRPr sz="800"/>
            </a:pPr>
            <a:endParaRPr lang="ja-JP"/>
          </a:p>
        </c:txPr>
        <c:crossAx val="181321728"/>
        <c:crosses val="autoZero"/>
        <c:crossBetween val="between"/>
        <c:majorUnit val="3"/>
      </c:valAx>
    </c:plotArea>
    <c:plotVisOnly val="1"/>
    <c:dispBlanksAs val="gap"/>
    <c:showDLblsOverMax val="0"/>
  </c:chart>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002405949256338E-2"/>
          <c:y val="0.15197377543988574"/>
          <c:w val="0.8904420384951881"/>
          <c:h val="0.69626221181386294"/>
        </c:manualLayout>
      </c:layout>
      <c:barChart>
        <c:barDir val="col"/>
        <c:grouping val="clustered"/>
        <c:varyColors val="0"/>
        <c:ser>
          <c:idx val="0"/>
          <c:order val="0"/>
          <c:tx>
            <c:strRef>
              <c:f>グラフ!$A$20</c:f>
              <c:strCache>
                <c:ptCount val="1"/>
                <c:pt idx="0">
                  <c:v>医薬品</c:v>
                </c:pt>
              </c:strCache>
            </c:strRef>
          </c:tx>
          <c:invertIfNegative val="0"/>
          <c:dLbls>
            <c:txPr>
              <a:bodyPr/>
              <a:lstStyle/>
              <a:p>
                <a:pPr>
                  <a:defRPr sz="1050"/>
                </a:pPr>
                <a:endParaRPr lang="ja-JP"/>
              </a:p>
            </c:txPr>
            <c:dLblPos val="outEnd"/>
            <c:showLegendKey val="0"/>
            <c:showVal val="1"/>
            <c:showCatName val="0"/>
            <c:showSerName val="0"/>
            <c:showPercent val="0"/>
            <c:showBubbleSize val="0"/>
            <c:showLeaderLines val="0"/>
          </c:dLbls>
          <c:cat>
            <c:strRef>
              <c:f>グラフ!$B$19:$H$19</c:f>
              <c:strCache>
                <c:ptCount val="7"/>
                <c:pt idx="0">
                  <c:v>H22年</c:v>
                </c:pt>
                <c:pt idx="1">
                  <c:v>H23年</c:v>
                </c:pt>
                <c:pt idx="2">
                  <c:v>H24年</c:v>
                </c:pt>
                <c:pt idx="3">
                  <c:v>H25年</c:v>
                </c:pt>
                <c:pt idx="4">
                  <c:v>H26年</c:v>
                </c:pt>
                <c:pt idx="5">
                  <c:v>H27年</c:v>
                </c:pt>
                <c:pt idx="6">
                  <c:v>H28年</c:v>
                </c:pt>
              </c:strCache>
            </c:strRef>
          </c:cat>
          <c:val>
            <c:numRef>
              <c:f>グラフ!$B$20:$H$20</c:f>
              <c:numCache>
                <c:formatCode>#,##0.0;[Red]\-#,##0.0</c:formatCode>
                <c:ptCount val="7"/>
                <c:pt idx="0">
                  <c:v>5.2</c:v>
                </c:pt>
                <c:pt idx="1">
                  <c:v>5.9</c:v>
                </c:pt>
                <c:pt idx="2">
                  <c:v>6.3568800000000003</c:v>
                </c:pt>
                <c:pt idx="3">
                  <c:v>6.7617799999999999</c:v>
                </c:pt>
                <c:pt idx="4">
                  <c:v>6.7023299999999999</c:v>
                </c:pt>
                <c:pt idx="5">
                  <c:v>6.6763500000000002</c:v>
                </c:pt>
                <c:pt idx="6">
                  <c:v>7.3747299999999996</c:v>
                </c:pt>
              </c:numCache>
            </c:numRef>
          </c:val>
        </c:ser>
        <c:dLbls>
          <c:showLegendKey val="0"/>
          <c:showVal val="0"/>
          <c:showCatName val="0"/>
          <c:showSerName val="0"/>
          <c:showPercent val="0"/>
          <c:showBubbleSize val="0"/>
        </c:dLbls>
        <c:gapWidth val="150"/>
        <c:axId val="180983296"/>
        <c:axId val="180984832"/>
      </c:barChart>
      <c:catAx>
        <c:axId val="180983296"/>
        <c:scaling>
          <c:orientation val="minMax"/>
        </c:scaling>
        <c:delete val="0"/>
        <c:axPos val="b"/>
        <c:majorTickMark val="out"/>
        <c:minorTickMark val="none"/>
        <c:tickLblPos val="nextTo"/>
        <c:txPr>
          <a:bodyPr/>
          <a:lstStyle/>
          <a:p>
            <a:pPr>
              <a:defRPr sz="800"/>
            </a:pPr>
            <a:endParaRPr lang="ja-JP"/>
          </a:p>
        </c:txPr>
        <c:crossAx val="180984832"/>
        <c:crosses val="autoZero"/>
        <c:auto val="1"/>
        <c:lblAlgn val="ctr"/>
        <c:lblOffset val="100"/>
        <c:noMultiLvlLbl val="0"/>
      </c:catAx>
      <c:valAx>
        <c:axId val="180984832"/>
        <c:scaling>
          <c:orientation val="minMax"/>
        </c:scaling>
        <c:delete val="0"/>
        <c:axPos val="l"/>
        <c:majorGridlines/>
        <c:numFmt formatCode="#,##0.0;[Red]\-#,##0.0" sourceLinked="1"/>
        <c:majorTickMark val="out"/>
        <c:minorTickMark val="none"/>
        <c:tickLblPos val="nextTo"/>
        <c:spPr>
          <a:ln w="6350"/>
        </c:spPr>
        <c:txPr>
          <a:bodyPr/>
          <a:lstStyle/>
          <a:p>
            <a:pPr>
              <a:defRPr sz="800"/>
            </a:pPr>
            <a:endParaRPr lang="ja-JP"/>
          </a:p>
        </c:txPr>
        <c:crossAx val="180983296"/>
        <c:crosses val="autoZero"/>
        <c:crossBetween val="between"/>
      </c:valAx>
    </c:plotArea>
    <c:plotVisOnly val="1"/>
    <c:dispBlanksAs val="gap"/>
    <c:showDLblsOverMax val="0"/>
  </c:chart>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sz="1100" dirty="0"/>
              <a:t>関空国際中継貨物取扱量</a:t>
            </a:r>
            <a:endParaRPr lang="en-US" altLang="ja-JP" sz="1100" dirty="0"/>
          </a:p>
        </c:rich>
      </c:tx>
      <c:overlay val="0"/>
    </c:title>
    <c:autoTitleDeleted val="0"/>
    <c:plotArea>
      <c:layout/>
      <c:barChart>
        <c:barDir val="col"/>
        <c:grouping val="stacked"/>
        <c:varyColors val="0"/>
        <c:ser>
          <c:idx val="0"/>
          <c:order val="0"/>
          <c:tx>
            <c:strRef>
              <c:f>Sheet1!$C$3</c:f>
              <c:strCache>
                <c:ptCount val="1"/>
                <c:pt idx="0">
                  <c:v>貨物量</c:v>
                </c:pt>
              </c:strCache>
            </c:strRef>
          </c:tx>
          <c:invertIfNegative val="0"/>
          <c:dLbls>
            <c:showLegendKey val="0"/>
            <c:showVal val="1"/>
            <c:showCatName val="0"/>
            <c:showSerName val="0"/>
            <c:showPercent val="0"/>
            <c:showBubbleSize val="0"/>
            <c:showLeaderLines val="0"/>
          </c:dLbls>
          <c:cat>
            <c:numRef>
              <c:f>Sheet1!$D$2:$G$2</c:f>
              <c:numCache>
                <c:formatCode>General</c:formatCode>
                <c:ptCount val="4"/>
                <c:pt idx="0">
                  <c:v>2014</c:v>
                </c:pt>
                <c:pt idx="1">
                  <c:v>2015</c:v>
                </c:pt>
                <c:pt idx="2">
                  <c:v>2016</c:v>
                </c:pt>
                <c:pt idx="3">
                  <c:v>2017</c:v>
                </c:pt>
              </c:numCache>
            </c:numRef>
          </c:cat>
          <c:val>
            <c:numRef>
              <c:f>Sheet1!$D$3:$G$3</c:f>
              <c:numCache>
                <c:formatCode>General</c:formatCode>
                <c:ptCount val="4"/>
                <c:pt idx="0">
                  <c:v>9.3000000000000007</c:v>
                </c:pt>
                <c:pt idx="1">
                  <c:v>14.4</c:v>
                </c:pt>
                <c:pt idx="2">
                  <c:v>15.7</c:v>
                </c:pt>
                <c:pt idx="3">
                  <c:v>16.7</c:v>
                </c:pt>
              </c:numCache>
            </c:numRef>
          </c:val>
        </c:ser>
        <c:dLbls>
          <c:showLegendKey val="0"/>
          <c:showVal val="0"/>
          <c:showCatName val="0"/>
          <c:showSerName val="0"/>
          <c:showPercent val="0"/>
          <c:showBubbleSize val="0"/>
        </c:dLbls>
        <c:gapWidth val="150"/>
        <c:overlap val="100"/>
        <c:axId val="181079040"/>
        <c:axId val="181080832"/>
      </c:barChart>
      <c:catAx>
        <c:axId val="181079040"/>
        <c:scaling>
          <c:orientation val="minMax"/>
        </c:scaling>
        <c:delete val="0"/>
        <c:axPos val="b"/>
        <c:numFmt formatCode="General" sourceLinked="1"/>
        <c:majorTickMark val="out"/>
        <c:minorTickMark val="none"/>
        <c:tickLblPos val="nextTo"/>
        <c:crossAx val="181080832"/>
        <c:crosses val="autoZero"/>
        <c:auto val="1"/>
        <c:lblAlgn val="ctr"/>
        <c:lblOffset val="100"/>
        <c:noMultiLvlLbl val="0"/>
      </c:catAx>
      <c:valAx>
        <c:axId val="181080832"/>
        <c:scaling>
          <c:orientation val="minMax"/>
        </c:scaling>
        <c:delete val="0"/>
        <c:axPos val="l"/>
        <c:majorGridlines/>
        <c:numFmt formatCode="General" sourceLinked="1"/>
        <c:majorTickMark val="out"/>
        <c:minorTickMark val="none"/>
        <c:tickLblPos val="nextTo"/>
        <c:crossAx val="181079040"/>
        <c:crosses val="autoZero"/>
        <c:crossBetween val="between"/>
      </c:valAx>
    </c:plotArea>
    <c:plotVisOnly val="1"/>
    <c:dispBlanksAs val="gap"/>
    <c:showDLblsOverMax val="0"/>
  </c:chart>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ja-JP" altLang="en-US" sz="1200" b="0" dirty="0" smtClean="0"/>
              <a:t>外貿定期コンテナ航路（近海・東南アジア）</a:t>
            </a:r>
            <a:endParaRPr lang="en-US" altLang="ja-JP" sz="1200" b="0" dirty="0" smtClean="0"/>
          </a:p>
          <a:p>
            <a:pPr>
              <a:defRPr sz="1200" b="0"/>
            </a:pPr>
            <a:r>
              <a:rPr lang="zh-TW" altLang="en-US" sz="1200" b="0" dirty="0" smtClean="0">
                <a:latin typeface="ＭＳ Ｐゴシック" panose="020B0600070205080204" pitchFamily="50" charset="-128"/>
                <a:ea typeface="ＭＳ Ｐゴシック" panose="020B0600070205080204" pitchFamily="50" charset="-128"/>
              </a:rPr>
              <a:t>（４月１日現在）</a:t>
            </a:r>
          </a:p>
        </c:rich>
      </c:tx>
      <c:overlay val="0"/>
    </c:title>
    <c:autoTitleDeleted val="0"/>
    <c:plotArea>
      <c:layout/>
      <c:lineChart>
        <c:grouping val="standard"/>
        <c:varyColors val="0"/>
        <c:ser>
          <c:idx val="0"/>
          <c:order val="0"/>
          <c:tx>
            <c:strRef>
              <c:f>外貿定期コンテナ航路!$D$4</c:f>
              <c:strCache>
                <c:ptCount val="1"/>
                <c:pt idx="0">
                  <c:v>東京港</c:v>
                </c:pt>
              </c:strCache>
            </c:strRef>
          </c:tx>
          <c:spPr>
            <a:ln w="19050"/>
          </c:spP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外貿定期コンテナ航路!$D$6:$D$20</c:f>
              <c:numCache>
                <c:formatCode>General</c:formatCode>
                <c:ptCount val="15"/>
                <c:pt idx="0">
                  <c:v>55</c:v>
                </c:pt>
                <c:pt idx="1">
                  <c:v>54</c:v>
                </c:pt>
                <c:pt idx="2">
                  <c:v>47</c:v>
                </c:pt>
                <c:pt idx="3">
                  <c:v>50</c:v>
                </c:pt>
                <c:pt idx="4">
                  <c:v>98</c:v>
                </c:pt>
                <c:pt idx="5">
                  <c:v>84</c:v>
                </c:pt>
                <c:pt idx="6">
                  <c:v>83</c:v>
                </c:pt>
                <c:pt idx="7">
                  <c:v>78</c:v>
                </c:pt>
                <c:pt idx="8">
                  <c:v>76</c:v>
                </c:pt>
                <c:pt idx="9">
                  <c:v>74</c:v>
                </c:pt>
                <c:pt idx="10">
                  <c:v>82</c:v>
                </c:pt>
                <c:pt idx="11">
                  <c:v>82</c:v>
                </c:pt>
                <c:pt idx="12">
                  <c:v>81</c:v>
                </c:pt>
                <c:pt idx="13">
                  <c:v>60</c:v>
                </c:pt>
                <c:pt idx="14">
                  <c:v>81</c:v>
                </c:pt>
              </c:numCache>
            </c:numRef>
          </c:val>
          <c:smooth val="0"/>
        </c:ser>
        <c:ser>
          <c:idx val="1"/>
          <c:order val="1"/>
          <c:tx>
            <c:strRef>
              <c:f>外貿定期コンテナ航路!$E$4</c:f>
              <c:strCache>
                <c:ptCount val="1"/>
                <c:pt idx="0">
                  <c:v>横浜港</c:v>
                </c:pt>
              </c:strCache>
            </c:strRef>
          </c:tx>
          <c:spPr>
            <a:ln w="19050"/>
          </c:spPr>
          <c:marker>
            <c:symbol val="circle"/>
            <c:size val="5"/>
          </c:marke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外貿定期コンテナ航路!$E$6:$E$20</c:f>
              <c:numCache>
                <c:formatCode>General</c:formatCode>
                <c:ptCount val="15"/>
                <c:pt idx="0">
                  <c:v>92</c:v>
                </c:pt>
                <c:pt idx="1">
                  <c:v>84</c:v>
                </c:pt>
                <c:pt idx="2">
                  <c:v>58</c:v>
                </c:pt>
                <c:pt idx="3">
                  <c:v>63</c:v>
                </c:pt>
                <c:pt idx="4">
                  <c:v>100</c:v>
                </c:pt>
                <c:pt idx="5">
                  <c:v>90</c:v>
                </c:pt>
                <c:pt idx="6">
                  <c:v>79</c:v>
                </c:pt>
                <c:pt idx="7">
                  <c:v>73</c:v>
                </c:pt>
                <c:pt idx="8">
                  <c:v>72</c:v>
                </c:pt>
                <c:pt idx="9">
                  <c:v>71</c:v>
                </c:pt>
                <c:pt idx="10">
                  <c:v>84</c:v>
                </c:pt>
                <c:pt idx="11">
                  <c:v>68</c:v>
                </c:pt>
                <c:pt idx="12">
                  <c:v>72.5</c:v>
                </c:pt>
                <c:pt idx="13">
                  <c:v>57</c:v>
                </c:pt>
                <c:pt idx="14">
                  <c:v>74</c:v>
                </c:pt>
              </c:numCache>
            </c:numRef>
          </c:val>
          <c:smooth val="0"/>
        </c:ser>
        <c:ser>
          <c:idx val="2"/>
          <c:order val="2"/>
          <c:tx>
            <c:strRef>
              <c:f>外貿定期コンテナ航路!$F$4</c:f>
              <c:strCache>
                <c:ptCount val="1"/>
                <c:pt idx="0">
                  <c:v>名古屋港</c:v>
                </c:pt>
              </c:strCache>
            </c:strRef>
          </c:tx>
          <c:spPr>
            <a:ln w="19050"/>
          </c:spP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外貿定期コンテナ航路!$F$6:$F$20</c:f>
              <c:numCache>
                <c:formatCode>General</c:formatCode>
                <c:ptCount val="15"/>
                <c:pt idx="0">
                  <c:v>76</c:v>
                </c:pt>
                <c:pt idx="1">
                  <c:v>71</c:v>
                </c:pt>
                <c:pt idx="2">
                  <c:v>53</c:v>
                </c:pt>
                <c:pt idx="3">
                  <c:v>50</c:v>
                </c:pt>
                <c:pt idx="4">
                  <c:v>87</c:v>
                </c:pt>
                <c:pt idx="5">
                  <c:v>82</c:v>
                </c:pt>
                <c:pt idx="6">
                  <c:v>70</c:v>
                </c:pt>
                <c:pt idx="7">
                  <c:v>63</c:v>
                </c:pt>
                <c:pt idx="8">
                  <c:v>63</c:v>
                </c:pt>
                <c:pt idx="9">
                  <c:v>60</c:v>
                </c:pt>
                <c:pt idx="10">
                  <c:v>75</c:v>
                </c:pt>
                <c:pt idx="11">
                  <c:v>76</c:v>
                </c:pt>
                <c:pt idx="12">
                  <c:v>68.5</c:v>
                </c:pt>
                <c:pt idx="13">
                  <c:v>54.4</c:v>
                </c:pt>
                <c:pt idx="14">
                  <c:v>70.5</c:v>
                </c:pt>
              </c:numCache>
            </c:numRef>
          </c:val>
          <c:smooth val="0"/>
        </c:ser>
        <c:ser>
          <c:idx val="3"/>
          <c:order val="3"/>
          <c:tx>
            <c:strRef>
              <c:f>外貿定期コンテナ航路!$G$4</c:f>
              <c:strCache>
                <c:ptCount val="1"/>
                <c:pt idx="0">
                  <c:v>大阪港</c:v>
                </c:pt>
              </c:strCache>
            </c:strRef>
          </c:tx>
          <c:spPr>
            <a:ln w="38100"/>
          </c:spPr>
          <c:marker>
            <c:symbol val="square"/>
            <c:size val="6"/>
          </c:marke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外貿定期コンテナ航路!$G$6:$G$20</c:f>
              <c:numCache>
                <c:formatCode>General</c:formatCode>
                <c:ptCount val="15"/>
                <c:pt idx="0">
                  <c:v>92</c:v>
                </c:pt>
                <c:pt idx="1">
                  <c:v>87</c:v>
                </c:pt>
                <c:pt idx="2">
                  <c:v>63</c:v>
                </c:pt>
                <c:pt idx="3">
                  <c:v>74</c:v>
                </c:pt>
                <c:pt idx="4">
                  <c:v>110</c:v>
                </c:pt>
                <c:pt idx="5">
                  <c:v>89</c:v>
                </c:pt>
                <c:pt idx="6">
                  <c:v>74</c:v>
                </c:pt>
                <c:pt idx="7">
                  <c:v>69</c:v>
                </c:pt>
                <c:pt idx="8">
                  <c:v>65</c:v>
                </c:pt>
                <c:pt idx="9">
                  <c:v>65</c:v>
                </c:pt>
                <c:pt idx="10">
                  <c:v>74</c:v>
                </c:pt>
                <c:pt idx="11">
                  <c:v>74</c:v>
                </c:pt>
                <c:pt idx="12">
                  <c:v>70.7</c:v>
                </c:pt>
                <c:pt idx="13">
                  <c:v>62.6</c:v>
                </c:pt>
                <c:pt idx="14">
                  <c:v>65.5</c:v>
                </c:pt>
              </c:numCache>
            </c:numRef>
          </c:val>
          <c:smooth val="0"/>
        </c:ser>
        <c:ser>
          <c:idx val="4"/>
          <c:order val="4"/>
          <c:tx>
            <c:strRef>
              <c:f>外貿定期コンテナ航路!$H$4</c:f>
              <c:strCache>
                <c:ptCount val="1"/>
                <c:pt idx="0">
                  <c:v>神戸港</c:v>
                </c:pt>
              </c:strCache>
            </c:strRef>
          </c:tx>
          <c:spPr>
            <a:ln w="38100"/>
          </c:spP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外貿定期コンテナ航路!$H$6:$H$20</c:f>
              <c:numCache>
                <c:formatCode>General</c:formatCode>
                <c:ptCount val="15"/>
                <c:pt idx="0">
                  <c:v>91</c:v>
                </c:pt>
                <c:pt idx="1">
                  <c:v>81</c:v>
                </c:pt>
                <c:pt idx="2">
                  <c:v>63</c:v>
                </c:pt>
                <c:pt idx="3">
                  <c:v>69</c:v>
                </c:pt>
                <c:pt idx="4">
                  <c:v>87</c:v>
                </c:pt>
                <c:pt idx="5">
                  <c:v>78</c:v>
                </c:pt>
                <c:pt idx="6">
                  <c:v>76</c:v>
                </c:pt>
                <c:pt idx="7">
                  <c:v>68</c:v>
                </c:pt>
                <c:pt idx="8">
                  <c:v>67</c:v>
                </c:pt>
                <c:pt idx="9">
                  <c:v>67</c:v>
                </c:pt>
                <c:pt idx="10">
                  <c:v>69</c:v>
                </c:pt>
                <c:pt idx="11">
                  <c:v>69</c:v>
                </c:pt>
                <c:pt idx="12">
                  <c:v>72</c:v>
                </c:pt>
                <c:pt idx="13">
                  <c:v>62.6</c:v>
                </c:pt>
                <c:pt idx="14">
                  <c:v>69.2</c:v>
                </c:pt>
              </c:numCache>
            </c:numRef>
          </c:val>
          <c:smooth val="0"/>
        </c:ser>
        <c:dLbls>
          <c:showLegendKey val="0"/>
          <c:showVal val="0"/>
          <c:showCatName val="0"/>
          <c:showSerName val="0"/>
          <c:showPercent val="0"/>
          <c:showBubbleSize val="0"/>
        </c:dLbls>
        <c:marker val="1"/>
        <c:smooth val="0"/>
        <c:axId val="181609216"/>
        <c:axId val="181610752"/>
      </c:lineChart>
      <c:catAx>
        <c:axId val="181609216"/>
        <c:scaling>
          <c:orientation val="minMax"/>
        </c:scaling>
        <c:delete val="0"/>
        <c:axPos val="b"/>
        <c:numFmt formatCode="General" sourceLinked="1"/>
        <c:majorTickMark val="out"/>
        <c:minorTickMark val="none"/>
        <c:tickLblPos val="nextTo"/>
        <c:txPr>
          <a:bodyPr rot="0" vert="horz"/>
          <a:lstStyle/>
          <a:p>
            <a:pPr>
              <a:defRPr sz="900"/>
            </a:pPr>
            <a:endParaRPr lang="ja-JP"/>
          </a:p>
        </c:txPr>
        <c:crossAx val="181610752"/>
        <c:crosses val="autoZero"/>
        <c:auto val="1"/>
        <c:lblAlgn val="ctr"/>
        <c:lblOffset val="100"/>
        <c:tickLblSkip val="1"/>
        <c:noMultiLvlLbl val="0"/>
      </c:catAx>
      <c:valAx>
        <c:axId val="181610752"/>
        <c:scaling>
          <c:orientation val="minMax"/>
          <c:max val="110"/>
          <c:min val="40"/>
        </c:scaling>
        <c:delete val="0"/>
        <c:axPos val="l"/>
        <c:majorGridlines/>
        <c:title>
          <c:tx>
            <c:rich>
              <a:bodyPr rot="0" vert="eaVert"/>
              <a:lstStyle/>
              <a:p>
                <a:pPr>
                  <a:defRPr b="0"/>
                </a:pPr>
                <a:r>
                  <a:rPr lang="ja-JP" altLang="en-US" b="0"/>
                  <a:t>週／便</a:t>
                </a:r>
              </a:p>
            </c:rich>
          </c:tx>
          <c:overlay val="0"/>
        </c:title>
        <c:numFmt formatCode="General" sourceLinked="1"/>
        <c:majorTickMark val="out"/>
        <c:minorTickMark val="none"/>
        <c:tickLblPos val="nextTo"/>
        <c:crossAx val="181609216"/>
        <c:crosses val="autoZero"/>
        <c:crossBetween val="between"/>
      </c:valAx>
      <c:spPr>
        <a:noFill/>
        <a:ln>
          <a:noFill/>
        </a:ln>
      </c:spPr>
    </c:plotArea>
    <c:legend>
      <c:legendPos val="b"/>
      <c:overlay val="0"/>
    </c:legend>
    <c:plotVisOnly val="1"/>
    <c:dispBlanksAs val="gap"/>
    <c:showDLblsOverMax val="0"/>
  </c:chart>
  <c:spPr>
    <a:noFill/>
    <a:ln>
      <a:noFill/>
    </a:ln>
  </c:sp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41651176297302E-2"/>
          <c:y val="0.10416414271808391"/>
          <c:w val="0.82471115449990007"/>
          <c:h val="0.7097054829579712"/>
        </c:manualLayout>
      </c:layout>
      <c:barChart>
        <c:barDir val="col"/>
        <c:grouping val="clustered"/>
        <c:varyColors val="0"/>
        <c:ser>
          <c:idx val="0"/>
          <c:order val="0"/>
          <c:tx>
            <c:strRef>
              <c:f>'[＜P.24＞港湾別の輸出入貿易額推移.xlsx]阪神港合計（全国との比較）'!$C$18:$C$19</c:f>
              <c:strCache>
                <c:ptCount val="1"/>
                <c:pt idx="0">
                  <c:v>大阪港</c:v>
                </c:pt>
              </c:strCache>
            </c:strRef>
          </c:tx>
          <c:spPr>
            <a:pattFill prst="pct50">
              <a:fgClr>
                <a:schemeClr val="accent1"/>
              </a:fgClr>
              <a:bgClr>
                <a:schemeClr val="bg1"/>
              </a:bgClr>
            </a:pattFill>
            <a:ln>
              <a:solidFill>
                <a:schemeClr val="accent1"/>
              </a:solidFill>
            </a:ln>
          </c:spPr>
          <c:invertIfNegative val="0"/>
          <c:cat>
            <c:strRef>
              <c:f>'[＜P.24＞港湾別の輸出入貿易額推移.xlsx]阪神港合計（全国との比較）'!$B$20:$B$26</c:f>
              <c:strCache>
                <c:ptCount val="7"/>
                <c:pt idx="0">
                  <c:v>平成22年</c:v>
                </c:pt>
                <c:pt idx="1">
                  <c:v>平成23年</c:v>
                </c:pt>
                <c:pt idx="2">
                  <c:v>平成24年</c:v>
                </c:pt>
                <c:pt idx="3">
                  <c:v>平成25年</c:v>
                </c:pt>
                <c:pt idx="4">
                  <c:v>平成26年</c:v>
                </c:pt>
                <c:pt idx="5">
                  <c:v>平成27年</c:v>
                </c:pt>
                <c:pt idx="6">
                  <c:v>平成28年</c:v>
                </c:pt>
              </c:strCache>
            </c:strRef>
          </c:cat>
          <c:val>
            <c:numRef>
              <c:f>'[＜P.24＞港湾別の輸出入貿易額推移.xlsx]阪神港合計（全国との比較）'!$C$20:$C$26</c:f>
              <c:numCache>
                <c:formatCode>#,##0.0;[Red]\-#,##0.0</c:formatCode>
                <c:ptCount val="7"/>
                <c:pt idx="0">
                  <c:v>7.0182710000000004</c:v>
                </c:pt>
                <c:pt idx="1">
                  <c:v>7.3289989999999996</c:v>
                </c:pt>
                <c:pt idx="2">
                  <c:v>6.9200390000000001</c:v>
                </c:pt>
                <c:pt idx="3">
                  <c:v>7.8655889999999999</c:v>
                </c:pt>
                <c:pt idx="4">
                  <c:v>8.4101789999999994</c:v>
                </c:pt>
                <c:pt idx="5">
                  <c:v>8.4211510000000001</c:v>
                </c:pt>
                <c:pt idx="6">
                  <c:v>7.4856809999999996</c:v>
                </c:pt>
              </c:numCache>
            </c:numRef>
          </c:val>
        </c:ser>
        <c:ser>
          <c:idx val="2"/>
          <c:order val="1"/>
          <c:tx>
            <c:strRef>
              <c:f>'[＜P.24＞港湾別の輸出入貿易額推移.xlsx]阪神港合計（全国との比較）'!$D$18:$D$19</c:f>
              <c:strCache>
                <c:ptCount val="1"/>
                <c:pt idx="0">
                  <c:v>神戸港</c:v>
                </c:pt>
              </c:strCache>
            </c:strRef>
          </c:tx>
          <c:spPr>
            <a:pattFill prst="ltUpDiag">
              <a:fgClr>
                <a:schemeClr val="accent1"/>
              </a:fgClr>
              <a:bgClr>
                <a:schemeClr val="bg1"/>
              </a:bgClr>
            </a:pattFill>
            <a:ln>
              <a:solidFill>
                <a:schemeClr val="accent1"/>
              </a:solidFill>
            </a:ln>
          </c:spPr>
          <c:invertIfNegative val="0"/>
          <c:cat>
            <c:strRef>
              <c:f>'[＜P.24＞港湾別の輸出入貿易額推移.xlsx]阪神港合計（全国との比較）'!$B$20:$B$26</c:f>
              <c:strCache>
                <c:ptCount val="7"/>
                <c:pt idx="0">
                  <c:v>平成22年</c:v>
                </c:pt>
                <c:pt idx="1">
                  <c:v>平成23年</c:v>
                </c:pt>
                <c:pt idx="2">
                  <c:v>平成24年</c:v>
                </c:pt>
                <c:pt idx="3">
                  <c:v>平成25年</c:v>
                </c:pt>
                <c:pt idx="4">
                  <c:v>平成26年</c:v>
                </c:pt>
                <c:pt idx="5">
                  <c:v>平成27年</c:v>
                </c:pt>
                <c:pt idx="6">
                  <c:v>平成28年</c:v>
                </c:pt>
              </c:strCache>
            </c:strRef>
          </c:cat>
          <c:val>
            <c:numRef>
              <c:f>'[＜P.24＞港湾別の輸出入貿易額推移.xlsx]阪神港合計（全国との比較）'!$D$20:$D$26</c:f>
              <c:numCache>
                <c:formatCode>#,##0.0;[Red]\-#,##0.0</c:formatCode>
                <c:ptCount val="7"/>
                <c:pt idx="0">
                  <c:v>7.5585173480000005</c:v>
                </c:pt>
                <c:pt idx="1">
                  <c:v>8.0802381660000009</c:v>
                </c:pt>
                <c:pt idx="2">
                  <c:v>7.6334321129999996</c:v>
                </c:pt>
                <c:pt idx="3">
                  <c:v>8.1639844589999999</c:v>
                </c:pt>
                <c:pt idx="4">
                  <c:v>8.6273696400000013</c:v>
                </c:pt>
                <c:pt idx="5">
                  <c:v>8.8170355540000003</c:v>
                </c:pt>
                <c:pt idx="6">
                  <c:v>8.0108709999999999</c:v>
                </c:pt>
              </c:numCache>
            </c:numRef>
          </c:val>
        </c:ser>
        <c:ser>
          <c:idx val="4"/>
          <c:order val="2"/>
          <c:tx>
            <c:strRef>
              <c:f>'[＜P.24＞港湾別の輸出入貿易額推移.xlsx]阪神港合計（全国との比較）'!$E$18:$E$19</c:f>
              <c:strCache>
                <c:ptCount val="1"/>
                <c:pt idx="0">
                  <c:v>阪神港合計</c:v>
                </c:pt>
              </c:strCache>
            </c:strRef>
          </c:tx>
          <c:spPr>
            <a:pattFill prst="pct5">
              <a:fgClr>
                <a:schemeClr val="accent1"/>
              </a:fgClr>
              <a:bgClr>
                <a:schemeClr val="bg1"/>
              </a:bgClr>
            </a:pattFill>
            <a:ln>
              <a:solidFill>
                <a:schemeClr val="accent1"/>
              </a:solidFill>
            </a:ln>
          </c:spPr>
          <c:invertIfNegative val="0"/>
          <c:cat>
            <c:strRef>
              <c:f>'[＜P.24＞港湾別の輸出入貿易額推移.xlsx]阪神港合計（全国との比較）'!$B$20:$B$26</c:f>
              <c:strCache>
                <c:ptCount val="7"/>
                <c:pt idx="0">
                  <c:v>平成22年</c:v>
                </c:pt>
                <c:pt idx="1">
                  <c:v>平成23年</c:v>
                </c:pt>
                <c:pt idx="2">
                  <c:v>平成24年</c:v>
                </c:pt>
                <c:pt idx="3">
                  <c:v>平成25年</c:v>
                </c:pt>
                <c:pt idx="4">
                  <c:v>平成26年</c:v>
                </c:pt>
                <c:pt idx="5">
                  <c:v>平成27年</c:v>
                </c:pt>
                <c:pt idx="6">
                  <c:v>平成28年</c:v>
                </c:pt>
              </c:strCache>
            </c:strRef>
          </c:cat>
          <c:val>
            <c:numRef>
              <c:f>'[＜P.24＞港湾別の輸出入貿易額推移.xlsx]阪神港合計（全国との比較）'!$E$20:$E$26</c:f>
              <c:numCache>
                <c:formatCode>#,##0.0;[Red]\-#,##0.0</c:formatCode>
                <c:ptCount val="7"/>
                <c:pt idx="0">
                  <c:v>14.576788348000001</c:v>
                </c:pt>
                <c:pt idx="1">
                  <c:v>15.409237166</c:v>
                </c:pt>
                <c:pt idx="2">
                  <c:v>14.553471113000001</c:v>
                </c:pt>
                <c:pt idx="3">
                  <c:v>16.029573458999998</c:v>
                </c:pt>
                <c:pt idx="4">
                  <c:v>17.037548640000001</c:v>
                </c:pt>
                <c:pt idx="5">
                  <c:v>17.238186554000002</c:v>
                </c:pt>
                <c:pt idx="6">
                  <c:v>15.496551999999999</c:v>
                </c:pt>
              </c:numCache>
            </c:numRef>
          </c:val>
        </c:ser>
        <c:ser>
          <c:idx val="1"/>
          <c:order val="3"/>
          <c:tx>
            <c:strRef>
              <c:f>'[＜P.24＞港湾別の輸出入貿易額推移.xlsx]阪神港合計（全国との比較）'!$F$18:$F$19</c:f>
              <c:strCache>
                <c:ptCount val="1"/>
                <c:pt idx="0">
                  <c:v>東京港</c:v>
                </c:pt>
              </c:strCache>
            </c:strRef>
          </c:tx>
          <c:spPr>
            <a:solidFill>
              <a:srgbClr val="002060"/>
            </a:solidFill>
          </c:spPr>
          <c:invertIfNegative val="0"/>
          <c:cat>
            <c:strRef>
              <c:f>'[＜P.24＞港湾別の輸出入貿易額推移.xlsx]阪神港合計（全国との比較）'!$B$20:$B$26</c:f>
              <c:strCache>
                <c:ptCount val="7"/>
                <c:pt idx="0">
                  <c:v>平成22年</c:v>
                </c:pt>
                <c:pt idx="1">
                  <c:v>平成23年</c:v>
                </c:pt>
                <c:pt idx="2">
                  <c:v>平成24年</c:v>
                </c:pt>
                <c:pt idx="3">
                  <c:v>平成25年</c:v>
                </c:pt>
                <c:pt idx="4">
                  <c:v>平成26年</c:v>
                </c:pt>
                <c:pt idx="5">
                  <c:v>平成27年</c:v>
                </c:pt>
                <c:pt idx="6">
                  <c:v>平成28年</c:v>
                </c:pt>
              </c:strCache>
            </c:strRef>
          </c:cat>
          <c:val>
            <c:numRef>
              <c:f>'[＜P.24＞港湾別の輸出入貿易額推移.xlsx]阪神港合計（全国との比較）'!$F$20:$F$26</c:f>
              <c:numCache>
                <c:formatCode>#,##0.0;[Red]\-#,##0.0</c:formatCode>
                <c:ptCount val="7"/>
                <c:pt idx="0">
                  <c:v>12.134149315</c:v>
                </c:pt>
                <c:pt idx="1">
                  <c:v>12.848698611</c:v>
                </c:pt>
                <c:pt idx="2">
                  <c:v>13.146248044</c:v>
                </c:pt>
                <c:pt idx="3">
                  <c:v>15.512946842</c:v>
                </c:pt>
                <c:pt idx="4">
                  <c:v>17.141625014999999</c:v>
                </c:pt>
                <c:pt idx="5">
                  <c:v>17.611885441999998</c:v>
                </c:pt>
                <c:pt idx="6">
                  <c:v>16.407729</c:v>
                </c:pt>
              </c:numCache>
            </c:numRef>
          </c:val>
        </c:ser>
        <c:ser>
          <c:idx val="3"/>
          <c:order val="4"/>
          <c:tx>
            <c:strRef>
              <c:f>'[＜P.24＞港湾別の輸出入貿易額推移.xlsx]阪神港合計（全国との比較）'!$G$18:$G$19</c:f>
              <c:strCache>
                <c:ptCount val="1"/>
                <c:pt idx="0">
                  <c:v>横浜港</c:v>
                </c:pt>
              </c:strCache>
            </c:strRef>
          </c:tx>
          <c:spPr>
            <a:pattFill prst="lgCheck">
              <a:fgClr>
                <a:srgbClr val="7030A0"/>
              </a:fgClr>
              <a:bgClr>
                <a:schemeClr val="bg1"/>
              </a:bgClr>
            </a:pattFill>
            <a:ln>
              <a:solidFill>
                <a:srgbClr val="7030A0"/>
              </a:solidFill>
            </a:ln>
          </c:spPr>
          <c:invertIfNegative val="0"/>
          <c:cat>
            <c:strRef>
              <c:f>'[＜P.24＞港湾別の輸出入貿易額推移.xlsx]阪神港合計（全国との比較）'!$B$20:$B$26</c:f>
              <c:strCache>
                <c:ptCount val="7"/>
                <c:pt idx="0">
                  <c:v>平成22年</c:v>
                </c:pt>
                <c:pt idx="1">
                  <c:v>平成23年</c:v>
                </c:pt>
                <c:pt idx="2">
                  <c:v>平成24年</c:v>
                </c:pt>
                <c:pt idx="3">
                  <c:v>平成25年</c:v>
                </c:pt>
                <c:pt idx="4">
                  <c:v>平成26年</c:v>
                </c:pt>
                <c:pt idx="5">
                  <c:v>平成27年</c:v>
                </c:pt>
                <c:pt idx="6">
                  <c:v>平成28年</c:v>
                </c:pt>
              </c:strCache>
            </c:strRef>
          </c:cat>
          <c:val>
            <c:numRef>
              <c:f>'[＜P.24＞港湾別の輸出入貿易額推移.xlsx]阪神港合計（全国との比較）'!$G$20:$G$26</c:f>
              <c:numCache>
                <c:formatCode>#,##0.0;[Red]\-#,##0.0</c:formatCode>
                <c:ptCount val="7"/>
                <c:pt idx="0">
                  <c:v>10.335965971999999</c:v>
                </c:pt>
                <c:pt idx="1">
                  <c:v>10.783920621000002</c:v>
                </c:pt>
                <c:pt idx="2">
                  <c:v>10.444352771</c:v>
                </c:pt>
                <c:pt idx="3">
                  <c:v>10.921656295</c:v>
                </c:pt>
                <c:pt idx="4">
                  <c:v>11.734936657</c:v>
                </c:pt>
                <c:pt idx="5">
                  <c:v>12.153947748</c:v>
                </c:pt>
                <c:pt idx="6">
                  <c:v>10.684555</c:v>
                </c:pt>
              </c:numCache>
            </c:numRef>
          </c:val>
        </c:ser>
        <c:ser>
          <c:idx val="5"/>
          <c:order val="5"/>
          <c:tx>
            <c:strRef>
              <c:f>'[＜P.24＞港湾別の輸出入貿易額推移.xlsx]阪神港合計（全国との比較）'!$H$18:$H$19</c:f>
              <c:strCache>
                <c:ptCount val="1"/>
                <c:pt idx="0">
                  <c:v>名古屋港</c:v>
                </c:pt>
              </c:strCache>
            </c:strRef>
          </c:tx>
          <c:spPr>
            <a:pattFill prst="smCheck">
              <a:fgClr>
                <a:schemeClr val="accent6">
                  <a:lumMod val="75000"/>
                </a:schemeClr>
              </a:fgClr>
              <a:bgClr>
                <a:schemeClr val="bg1"/>
              </a:bgClr>
            </a:pattFill>
            <a:ln>
              <a:solidFill>
                <a:schemeClr val="accent6">
                  <a:lumMod val="60000"/>
                  <a:lumOff val="40000"/>
                </a:schemeClr>
              </a:solidFill>
            </a:ln>
          </c:spPr>
          <c:invertIfNegative val="0"/>
          <c:cat>
            <c:strRef>
              <c:f>'[＜P.24＞港湾別の輸出入貿易額推移.xlsx]阪神港合計（全国との比較）'!$B$20:$B$26</c:f>
              <c:strCache>
                <c:ptCount val="7"/>
                <c:pt idx="0">
                  <c:v>平成22年</c:v>
                </c:pt>
                <c:pt idx="1">
                  <c:v>平成23年</c:v>
                </c:pt>
                <c:pt idx="2">
                  <c:v>平成24年</c:v>
                </c:pt>
                <c:pt idx="3">
                  <c:v>平成25年</c:v>
                </c:pt>
                <c:pt idx="4">
                  <c:v>平成26年</c:v>
                </c:pt>
                <c:pt idx="5">
                  <c:v>平成27年</c:v>
                </c:pt>
                <c:pt idx="6">
                  <c:v>平成28年</c:v>
                </c:pt>
              </c:strCache>
            </c:strRef>
          </c:cat>
          <c:val>
            <c:numRef>
              <c:f>'[＜P.24＞港湾別の輸出入貿易額推移.xlsx]阪神港合計（全国との比較）'!$H$20:$H$26</c:f>
              <c:numCache>
                <c:formatCode>#,##0.0;[Red]\-#,##0.0</c:formatCode>
                <c:ptCount val="7"/>
                <c:pt idx="0">
                  <c:v>12.710310531999999</c:v>
                </c:pt>
                <c:pt idx="1">
                  <c:v>13.447903579</c:v>
                </c:pt>
                <c:pt idx="2">
                  <c:v>14.315100737</c:v>
                </c:pt>
                <c:pt idx="3">
                  <c:v>16.310327348999998</c:v>
                </c:pt>
                <c:pt idx="4">
                  <c:v>17.091267370000001</c:v>
                </c:pt>
                <c:pt idx="5">
                  <c:v>16.870564212000001</c:v>
                </c:pt>
                <c:pt idx="6">
                  <c:v>15.225889</c:v>
                </c:pt>
              </c:numCache>
            </c:numRef>
          </c:val>
        </c:ser>
        <c:dLbls>
          <c:showLegendKey val="0"/>
          <c:showVal val="0"/>
          <c:showCatName val="0"/>
          <c:showSerName val="0"/>
          <c:showPercent val="0"/>
          <c:showBubbleSize val="0"/>
        </c:dLbls>
        <c:gapWidth val="150"/>
        <c:axId val="181658368"/>
        <c:axId val="181659904"/>
      </c:barChart>
      <c:lineChart>
        <c:grouping val="standard"/>
        <c:varyColors val="0"/>
        <c:ser>
          <c:idx val="6"/>
          <c:order val="6"/>
          <c:tx>
            <c:strRef>
              <c:f>'[＜P.24＞港湾別の輸出入貿易額推移.xlsx]阪神港合計（全国との比較）'!$I$18:$I$19</c:f>
              <c:strCache>
                <c:ptCount val="1"/>
                <c:pt idx="0">
                  <c:v>全国</c:v>
                </c:pt>
              </c:strCache>
            </c:strRef>
          </c:tx>
          <c:spPr>
            <a:ln w="19050">
              <a:solidFill>
                <a:schemeClr val="tx1"/>
              </a:solidFill>
            </a:ln>
          </c:spPr>
          <c:cat>
            <c:strRef>
              <c:f>'[＜P.24＞港湾別の輸出入貿易額推移.xlsx]阪神港合計（全国との比較）'!$B$20:$B$26</c:f>
              <c:strCache>
                <c:ptCount val="7"/>
                <c:pt idx="0">
                  <c:v>平成22年</c:v>
                </c:pt>
                <c:pt idx="1">
                  <c:v>平成23年</c:v>
                </c:pt>
                <c:pt idx="2">
                  <c:v>平成24年</c:v>
                </c:pt>
                <c:pt idx="3">
                  <c:v>平成25年</c:v>
                </c:pt>
                <c:pt idx="4">
                  <c:v>平成26年</c:v>
                </c:pt>
                <c:pt idx="5">
                  <c:v>平成27年</c:v>
                </c:pt>
                <c:pt idx="6">
                  <c:v>平成28年</c:v>
                </c:pt>
              </c:strCache>
            </c:strRef>
          </c:cat>
          <c:val>
            <c:numRef>
              <c:f>'[＜P.24＞港湾別の輸出入貿易額推移.xlsx]阪神港合計（全国との比較）'!$I$20:$I$26</c:f>
              <c:numCache>
                <c:formatCode>#,##0.0;[Red]\-#,##0.0</c:formatCode>
                <c:ptCount val="7"/>
                <c:pt idx="0">
                  <c:v>128.16458399999999</c:v>
                </c:pt>
                <c:pt idx="1">
                  <c:v>133.65766199999999</c:v>
                </c:pt>
                <c:pt idx="2">
                  <c:v>134.436204</c:v>
                </c:pt>
                <c:pt idx="3">
                  <c:v>151.016738</c:v>
                </c:pt>
                <c:pt idx="4">
                  <c:v>159.00214099999999</c:v>
                </c:pt>
                <c:pt idx="5">
                  <c:v>154.019465</c:v>
                </c:pt>
                <c:pt idx="6">
                  <c:v>136.077744</c:v>
                </c:pt>
              </c:numCache>
            </c:numRef>
          </c:val>
          <c:smooth val="0"/>
        </c:ser>
        <c:dLbls>
          <c:showLegendKey val="0"/>
          <c:showVal val="0"/>
          <c:showCatName val="0"/>
          <c:showSerName val="0"/>
          <c:showPercent val="0"/>
          <c:showBubbleSize val="0"/>
        </c:dLbls>
        <c:marker val="1"/>
        <c:smooth val="0"/>
        <c:axId val="181667328"/>
        <c:axId val="181665792"/>
      </c:lineChart>
      <c:catAx>
        <c:axId val="181658368"/>
        <c:scaling>
          <c:orientation val="minMax"/>
        </c:scaling>
        <c:delete val="0"/>
        <c:axPos val="b"/>
        <c:majorTickMark val="out"/>
        <c:minorTickMark val="none"/>
        <c:tickLblPos val="nextTo"/>
        <c:crossAx val="181659904"/>
        <c:crosses val="autoZero"/>
        <c:auto val="1"/>
        <c:lblAlgn val="ctr"/>
        <c:lblOffset val="100"/>
        <c:noMultiLvlLbl val="0"/>
      </c:catAx>
      <c:valAx>
        <c:axId val="181659904"/>
        <c:scaling>
          <c:orientation val="minMax"/>
          <c:max val="19"/>
          <c:min val="5"/>
        </c:scaling>
        <c:delete val="0"/>
        <c:axPos val="l"/>
        <c:majorGridlines/>
        <c:numFmt formatCode="#,##0.0;[Red]\-#,##0.0" sourceLinked="1"/>
        <c:majorTickMark val="out"/>
        <c:minorTickMark val="none"/>
        <c:tickLblPos val="nextTo"/>
        <c:crossAx val="181658368"/>
        <c:crosses val="autoZero"/>
        <c:crossBetween val="between"/>
      </c:valAx>
      <c:valAx>
        <c:axId val="181665792"/>
        <c:scaling>
          <c:orientation val="minMax"/>
        </c:scaling>
        <c:delete val="0"/>
        <c:axPos val="r"/>
        <c:numFmt formatCode="#,##0.0;[Red]\-#,##0.0" sourceLinked="1"/>
        <c:majorTickMark val="out"/>
        <c:minorTickMark val="none"/>
        <c:tickLblPos val="nextTo"/>
        <c:crossAx val="181667328"/>
        <c:crosses val="max"/>
        <c:crossBetween val="between"/>
      </c:valAx>
      <c:catAx>
        <c:axId val="181667328"/>
        <c:scaling>
          <c:orientation val="minMax"/>
        </c:scaling>
        <c:delete val="1"/>
        <c:axPos val="b"/>
        <c:majorTickMark val="out"/>
        <c:minorTickMark val="none"/>
        <c:tickLblPos val="nextTo"/>
        <c:crossAx val="181665792"/>
        <c:crosses val="autoZero"/>
        <c:auto val="1"/>
        <c:lblAlgn val="ctr"/>
        <c:lblOffset val="100"/>
        <c:noMultiLvlLbl val="0"/>
      </c:catAx>
    </c:plotArea>
    <c:legend>
      <c:legendPos val="r"/>
      <c:layout>
        <c:manualLayout>
          <c:xMode val="edge"/>
          <c:yMode val="edge"/>
          <c:x val="4.1190911990120455E-2"/>
          <c:y val="0.91306495104687535"/>
          <c:w val="0.89018230642135221"/>
          <c:h val="8.0608288708048481E-2"/>
        </c:manualLayout>
      </c:layout>
      <c:overlay val="0"/>
    </c:legend>
    <c:plotVisOnly val="1"/>
    <c:dispBlanksAs val="gap"/>
    <c:showDLblsOverMax val="0"/>
  </c:chart>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ymbol val="diamond"/>
            <c:size val="6"/>
          </c:marker>
          <c:dLbls>
            <c:dLbl>
              <c:idx val="0"/>
              <c:layout>
                <c:manualLayout>
                  <c:x val="-6.3888888888888884E-2"/>
                  <c:y val="-4.1666666666666664E-2"/>
                </c:manualLayout>
              </c:layout>
              <c:tx>
                <c:rich>
                  <a:bodyPr/>
                  <a:lstStyle/>
                  <a:p>
                    <a:r>
                      <a:rPr lang="en-US" altLang="ja-JP" sz="1050" b="1">
                        <a:latin typeface="Meiryo UI" panose="020B0604030504040204" pitchFamily="50" charset="-128"/>
                        <a:ea typeface="Meiryo UI" panose="020B0604030504040204" pitchFamily="50" charset="-128"/>
                        <a:cs typeface="Meiryo UI" panose="020B0604030504040204" pitchFamily="50" charset="-128"/>
                      </a:rPr>
                      <a:t>120</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5.8333333333333334E-2"/>
                  <c:y val="-4.6296296296296294E-2"/>
                </c:manualLayout>
              </c:layout>
              <c:tx>
                <c:rich>
                  <a:bodyPr/>
                  <a:lstStyle/>
                  <a:p>
                    <a:pPr>
                      <a:defRPr sz="1050" b="1"/>
                    </a:pPr>
                    <a:r>
                      <a:rPr lang="en-US" altLang="ja-JP" sz="1050" b="1"/>
                      <a:t>123</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r>
                      <a:rPr lang="ja-JP" altLang="en-US" sz="1050" b="1"/>
                      <a:t> </a:t>
                    </a:r>
                    <a:endParaRPr lang="ja-JP" altLang="en-US"/>
                  </a:p>
                </c:rich>
              </c:tx>
              <c:numFmt formatCode="#,##0_);[Red]\(#,##0\)" sourceLinked="0"/>
              <c:spPr/>
              <c:showLegendKey val="0"/>
              <c:showVal val="1"/>
              <c:showCatName val="0"/>
              <c:showSerName val="0"/>
              <c:showPercent val="0"/>
              <c:showBubbleSize val="0"/>
              <c:extLst>
                <c:ext xmlns:c15="http://schemas.microsoft.com/office/drawing/2012/chart" uri="{CE6537A1-D6FC-4f65-9D91-7224C49458BB}"/>
              </c:extLst>
            </c:dLbl>
            <c:dLbl>
              <c:idx val="2"/>
              <c:layout>
                <c:manualLayout>
                  <c:x val="-3.3333333333333333E-2"/>
                  <c:y val="-4.1666666666666664E-2"/>
                </c:manualLayout>
              </c:layout>
              <c:tx>
                <c:rich>
                  <a:bodyPr/>
                  <a:lstStyle/>
                  <a:p>
                    <a:r>
                      <a:rPr lang="en-US" altLang="ja-JP" sz="1050" b="1"/>
                      <a:t>124</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endParaRPr lang="ja-JP" alt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ltLang="ja-JP" sz="1050" b="1"/>
                      <a:t>116</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1.3888888888888888E-2"/>
                </c:manualLayout>
              </c:layout>
              <c:tx>
                <c:rich>
                  <a:bodyPr/>
                  <a:lstStyle/>
                  <a:p>
                    <a:r>
                      <a:rPr lang="en-US" altLang="ja-JP" sz="1050" b="1"/>
                      <a:t>136</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endParaRPr lang="ja-JP" altLang="en-US"/>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4.1666666666666567E-2"/>
                  <c:y val="-4.1666666666666664E-2"/>
                </c:manualLayout>
              </c:layout>
              <c:tx>
                <c:rich>
                  <a:bodyPr/>
                  <a:lstStyle/>
                  <a:p>
                    <a:r>
                      <a:rPr lang="en-US" altLang="ja-JP" sz="1050" b="1"/>
                      <a:t>173</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c:rich>
              </c:tx>
              <c:showLegendKey val="0"/>
              <c:showVal val="1"/>
              <c:showCatName val="0"/>
              <c:showSerName val="0"/>
              <c:showPercent val="0"/>
              <c:showBubbleSize val="0"/>
              <c:extLst>
                <c:ext xmlns:c15="http://schemas.microsoft.com/office/drawing/2012/chart" uri="{CE6537A1-D6FC-4f65-9D91-7224C49458BB}"/>
              </c:extLst>
            </c:dLbl>
            <c:dLbl>
              <c:idx val="6"/>
              <c:layout>
                <c:manualLayout>
                  <c:x val="-2.5122121423586882E-2"/>
                  <c:y val="5.6064699546184912E-2"/>
                </c:manualLayout>
              </c:layout>
              <c:tx>
                <c:rich>
                  <a:bodyPr/>
                  <a:lstStyle/>
                  <a:p>
                    <a:pPr>
                      <a:defRPr sz="1050" b="1">
                        <a:solidFill>
                          <a:schemeClr val="tx1"/>
                        </a:solidFill>
                      </a:defRPr>
                    </a:pPr>
                    <a:fld id="{112E7A1E-54F2-4AB7-AB94-21BDCC5F0F8C}" type="VALUE">
                      <a:rPr lang="en-US" altLang="ja-JP">
                        <a:solidFill>
                          <a:schemeClr val="tx1"/>
                        </a:solidFill>
                      </a:rPr>
                      <a:pPr>
                        <a:defRPr sz="1050" b="1">
                          <a:solidFill>
                            <a:schemeClr val="tx1"/>
                          </a:solidFill>
                        </a:defRPr>
                      </a:pPr>
                      <a:t>[値]</a:t>
                    </a:fld>
                    <a:r>
                      <a:rPr lang="ja-JP" altLang="en-US" dirty="0">
                        <a:solidFill>
                          <a:schemeClr val="tx1"/>
                        </a:solidFill>
                      </a:rPr>
                      <a:t>万人</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a:lstStyle/>
              <a:p>
                <a:pPr>
                  <a:defRPr sz="105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天王寺動物園!$B$4:$B$10</c:f>
              <c:strCache>
                <c:ptCount val="7"/>
                <c:pt idx="0">
                  <c:v>2010年度</c:v>
                </c:pt>
                <c:pt idx="1">
                  <c:v>2011年度</c:v>
                </c:pt>
                <c:pt idx="2">
                  <c:v>2012年度</c:v>
                </c:pt>
                <c:pt idx="3">
                  <c:v>2013年度</c:v>
                </c:pt>
                <c:pt idx="4">
                  <c:v>2014年度</c:v>
                </c:pt>
                <c:pt idx="5">
                  <c:v>2015年度</c:v>
                </c:pt>
                <c:pt idx="6">
                  <c:v>2016年度</c:v>
                </c:pt>
              </c:strCache>
            </c:strRef>
          </c:cat>
          <c:val>
            <c:numRef>
              <c:f>天王寺動物園!$C$4:$C$10</c:f>
              <c:numCache>
                <c:formatCode>General</c:formatCode>
                <c:ptCount val="7"/>
                <c:pt idx="0">
                  <c:v>120</c:v>
                </c:pt>
                <c:pt idx="1">
                  <c:v>123</c:v>
                </c:pt>
                <c:pt idx="2">
                  <c:v>124</c:v>
                </c:pt>
                <c:pt idx="3">
                  <c:v>116</c:v>
                </c:pt>
                <c:pt idx="4">
                  <c:v>136</c:v>
                </c:pt>
                <c:pt idx="5">
                  <c:v>173</c:v>
                </c:pt>
                <c:pt idx="6">
                  <c:v>167</c:v>
                </c:pt>
              </c:numCache>
            </c:numRef>
          </c:val>
          <c:smooth val="0"/>
        </c:ser>
        <c:dLbls>
          <c:showLegendKey val="0"/>
          <c:showVal val="0"/>
          <c:showCatName val="0"/>
          <c:showSerName val="0"/>
          <c:showPercent val="0"/>
          <c:showBubbleSize val="0"/>
        </c:dLbls>
        <c:marker val="1"/>
        <c:smooth val="0"/>
        <c:axId val="183455104"/>
        <c:axId val="183460992"/>
      </c:lineChart>
      <c:catAx>
        <c:axId val="183455104"/>
        <c:scaling>
          <c:orientation val="minMax"/>
        </c:scaling>
        <c:delete val="0"/>
        <c:axPos val="b"/>
        <c:numFmt formatCode="General" sourceLinked="0"/>
        <c:majorTickMark val="none"/>
        <c:minorTickMark val="none"/>
        <c:tickLblPos val="nextTo"/>
        <c:txPr>
          <a:bodyPr/>
          <a:lstStyle/>
          <a:p>
            <a:pPr>
              <a:defRPr sz="1050" b="1"/>
            </a:pPr>
            <a:endParaRPr lang="ja-JP"/>
          </a:p>
        </c:txPr>
        <c:crossAx val="183460992"/>
        <c:crosses val="autoZero"/>
        <c:auto val="1"/>
        <c:lblAlgn val="ctr"/>
        <c:lblOffset val="100"/>
        <c:noMultiLvlLbl val="0"/>
      </c:catAx>
      <c:valAx>
        <c:axId val="183460992"/>
        <c:scaling>
          <c:orientation val="minMax"/>
          <c:max val="180"/>
          <c:min val="100"/>
        </c:scaling>
        <c:delete val="0"/>
        <c:axPos val="l"/>
        <c:majorGridlines/>
        <c:numFmt formatCode="General" sourceLinked="1"/>
        <c:majorTickMark val="none"/>
        <c:minorTickMark val="none"/>
        <c:tickLblPos val="nextTo"/>
        <c:txPr>
          <a:bodyPr/>
          <a:lstStyle/>
          <a:p>
            <a:pPr>
              <a:defRPr sz="1000" b="1"/>
            </a:pPr>
            <a:endParaRPr lang="ja-JP"/>
          </a:p>
        </c:txPr>
        <c:crossAx val="183455104"/>
        <c:crosses val="autoZero"/>
        <c:crossBetween val="between"/>
        <c:majorUnit val="10"/>
      </c:valAx>
    </c:plotArea>
    <c:plotVisOnly val="1"/>
    <c:dispBlanksAs val="gap"/>
    <c:showDLblsOverMax val="0"/>
  </c:char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'[＜P.23＞空港別の外国貨物取扱量の推移.xlsx]計算表'!$H$4</c:f>
              <c:strCache>
                <c:ptCount val="1"/>
                <c:pt idx="0">
                  <c:v>関空</c:v>
                </c:pt>
              </c:strCache>
            </c:strRef>
          </c:tx>
          <c:marker>
            <c:symbol val="square"/>
            <c:size val="7"/>
          </c:marker>
          <c:dLbls>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dLbls>
          <c:cat>
            <c:strRef>
              <c:f>'[＜P.23＞空港別の外国貨物取扱量の推移.xlsx]計算表'!$G$5:$G$11</c:f>
              <c:strCache>
                <c:ptCount val="7"/>
                <c:pt idx="0">
                  <c:v>2010年度</c:v>
                </c:pt>
                <c:pt idx="1">
                  <c:v>2011年度</c:v>
                </c:pt>
                <c:pt idx="2">
                  <c:v>2012年度</c:v>
                </c:pt>
                <c:pt idx="3">
                  <c:v>2013年度</c:v>
                </c:pt>
                <c:pt idx="4">
                  <c:v>2014年度</c:v>
                </c:pt>
                <c:pt idx="5">
                  <c:v>2015年度</c:v>
                </c:pt>
                <c:pt idx="6">
                  <c:v>2016年度</c:v>
                </c:pt>
              </c:strCache>
            </c:strRef>
          </c:cat>
          <c:val>
            <c:numRef>
              <c:f>'[＜P.23＞空港別の外国貨物取扱量の推移.xlsx]計算表'!$H$5:$H$11</c:f>
              <c:numCache>
                <c:formatCode>#,##0.0;[Red]\-#,##0.0</c:formatCode>
                <c:ptCount val="7"/>
                <c:pt idx="0">
                  <c:v>71.246899999999997</c:v>
                </c:pt>
                <c:pt idx="1">
                  <c:v>67.537800000000004</c:v>
                </c:pt>
                <c:pt idx="2">
                  <c:v>65.900700000000001</c:v>
                </c:pt>
                <c:pt idx="3">
                  <c:v>64.6755</c:v>
                </c:pt>
                <c:pt idx="4">
                  <c:v>71.945099999999996</c:v>
                </c:pt>
                <c:pt idx="5">
                  <c:v>67.7179</c:v>
                </c:pt>
                <c:pt idx="6">
                  <c:v>73.523799999999994</c:v>
                </c:pt>
              </c:numCache>
            </c:numRef>
          </c:val>
          <c:smooth val="0"/>
        </c:ser>
        <c:ser>
          <c:idx val="1"/>
          <c:order val="1"/>
          <c:tx>
            <c:strRef>
              <c:f>'[＜P.23＞空港別の外国貨物取扱量の推移.xlsx]計算表'!$I$4</c:f>
              <c:strCache>
                <c:ptCount val="1"/>
                <c:pt idx="0">
                  <c:v>成田</c:v>
                </c:pt>
              </c:strCache>
            </c:strRef>
          </c:tx>
          <c:marker>
            <c:symbol val="diamond"/>
            <c:size val="7"/>
          </c:marker>
          <c:dLbls>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dLbls>
          <c:cat>
            <c:strRef>
              <c:f>'[＜P.23＞空港別の外国貨物取扱量の推移.xlsx]計算表'!$G$5:$G$11</c:f>
              <c:strCache>
                <c:ptCount val="7"/>
                <c:pt idx="0">
                  <c:v>2010年度</c:v>
                </c:pt>
                <c:pt idx="1">
                  <c:v>2011年度</c:v>
                </c:pt>
                <c:pt idx="2">
                  <c:v>2012年度</c:v>
                </c:pt>
                <c:pt idx="3">
                  <c:v>2013年度</c:v>
                </c:pt>
                <c:pt idx="4">
                  <c:v>2014年度</c:v>
                </c:pt>
                <c:pt idx="5">
                  <c:v>2015年度</c:v>
                </c:pt>
                <c:pt idx="6">
                  <c:v>2016年度</c:v>
                </c:pt>
              </c:strCache>
            </c:strRef>
          </c:cat>
          <c:val>
            <c:numRef>
              <c:f>'[＜P.23＞空港別の外国貨物取扱量の推移.xlsx]計算表'!$I$5:$I$11</c:f>
              <c:numCache>
                <c:formatCode>#,##0.0;[Red]\-#,##0.0</c:formatCode>
                <c:ptCount val="7"/>
                <c:pt idx="0">
                  <c:v>206.8382</c:v>
                </c:pt>
                <c:pt idx="1">
                  <c:v>192.93960000000001</c:v>
                </c:pt>
                <c:pt idx="2">
                  <c:v>192.10810000000001</c:v>
                </c:pt>
                <c:pt idx="3">
                  <c:v>198.56370000000001</c:v>
                </c:pt>
                <c:pt idx="4">
                  <c:v>207.626</c:v>
                </c:pt>
                <c:pt idx="5">
                  <c:v>198.13900000000001</c:v>
                </c:pt>
                <c:pt idx="6">
                  <c:v>214.00749999999999</c:v>
                </c:pt>
              </c:numCache>
            </c:numRef>
          </c:val>
          <c:smooth val="0"/>
        </c:ser>
        <c:ser>
          <c:idx val="2"/>
          <c:order val="2"/>
          <c:tx>
            <c:strRef>
              <c:f>'[＜P.23＞空港別の外国貨物取扱量の推移.xlsx]計算表'!$J$4</c:f>
              <c:strCache>
                <c:ptCount val="1"/>
                <c:pt idx="0">
                  <c:v>中部</c:v>
                </c:pt>
              </c:strCache>
            </c:strRef>
          </c:tx>
          <c:dLbls>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dLbls>
          <c:cat>
            <c:strRef>
              <c:f>'[＜P.23＞空港別の外国貨物取扱量の推移.xlsx]計算表'!$G$5:$G$11</c:f>
              <c:strCache>
                <c:ptCount val="7"/>
                <c:pt idx="0">
                  <c:v>2010年度</c:v>
                </c:pt>
                <c:pt idx="1">
                  <c:v>2011年度</c:v>
                </c:pt>
                <c:pt idx="2">
                  <c:v>2012年度</c:v>
                </c:pt>
                <c:pt idx="3">
                  <c:v>2013年度</c:v>
                </c:pt>
                <c:pt idx="4">
                  <c:v>2014年度</c:v>
                </c:pt>
                <c:pt idx="5">
                  <c:v>2015年度</c:v>
                </c:pt>
                <c:pt idx="6">
                  <c:v>2016年度</c:v>
                </c:pt>
              </c:strCache>
            </c:strRef>
          </c:cat>
          <c:val>
            <c:numRef>
              <c:f>'[＜P.23＞空港別の外国貨物取扱量の推移.xlsx]計算表'!$J$5:$J$11</c:f>
              <c:numCache>
                <c:formatCode>#,##0.0;[Red]\-#,##0.0</c:formatCode>
                <c:ptCount val="7"/>
                <c:pt idx="0">
                  <c:v>11.571899999999999</c:v>
                </c:pt>
                <c:pt idx="1">
                  <c:v>11.600099999999999</c:v>
                </c:pt>
                <c:pt idx="2">
                  <c:v>10.809200000000001</c:v>
                </c:pt>
                <c:pt idx="3">
                  <c:v>14.692299999999999</c:v>
                </c:pt>
                <c:pt idx="4">
                  <c:v>17.6142</c:v>
                </c:pt>
                <c:pt idx="5">
                  <c:v>16.115200000000002</c:v>
                </c:pt>
                <c:pt idx="6">
                  <c:v>16.561499999999999</c:v>
                </c:pt>
              </c:numCache>
            </c:numRef>
          </c:val>
          <c:smooth val="0"/>
        </c:ser>
        <c:dLbls>
          <c:showLegendKey val="0"/>
          <c:showVal val="0"/>
          <c:showCatName val="0"/>
          <c:showSerName val="0"/>
          <c:showPercent val="0"/>
          <c:showBubbleSize val="0"/>
        </c:dLbls>
        <c:marker val="1"/>
        <c:smooth val="0"/>
        <c:axId val="152147840"/>
        <c:axId val="152149376"/>
      </c:lineChart>
      <c:catAx>
        <c:axId val="152147840"/>
        <c:scaling>
          <c:orientation val="minMax"/>
        </c:scaling>
        <c:delete val="0"/>
        <c:axPos val="b"/>
        <c:majorTickMark val="out"/>
        <c:minorTickMark val="none"/>
        <c:tickLblPos val="nextTo"/>
        <c:crossAx val="152149376"/>
        <c:crosses val="autoZero"/>
        <c:auto val="1"/>
        <c:lblAlgn val="ctr"/>
        <c:lblOffset val="100"/>
        <c:noMultiLvlLbl val="0"/>
      </c:catAx>
      <c:valAx>
        <c:axId val="152149376"/>
        <c:scaling>
          <c:orientation val="minMax"/>
        </c:scaling>
        <c:delete val="0"/>
        <c:axPos val="l"/>
        <c:majorGridlines/>
        <c:numFmt formatCode="#,##0_);[Red]\(#,##0\)" sourceLinked="0"/>
        <c:majorTickMark val="out"/>
        <c:minorTickMark val="none"/>
        <c:tickLblPos val="nextTo"/>
        <c:crossAx val="152147840"/>
        <c:crosses val="autoZero"/>
        <c:crossBetween val="between"/>
      </c:valAx>
    </c:plotArea>
    <c:plotVisOnly val="1"/>
    <c:dispBlanksAs val="gap"/>
    <c:showDLblsOverMax val="0"/>
  </c:chart>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4071926708241443E-2"/>
          <c:y val="6.0811900677029559E-2"/>
          <c:w val="0.88782014440311485"/>
          <c:h val="0.75905398520731748"/>
        </c:manualLayout>
      </c:layout>
      <c:barChart>
        <c:barDir val="col"/>
        <c:grouping val="clustered"/>
        <c:varyColors val="0"/>
        <c:ser>
          <c:idx val="0"/>
          <c:order val="0"/>
          <c:tx>
            <c:strRef>
              <c:f>'[＜P.97＞一人当たり公園面積.xlsx]Sheet1'!$B$9</c:f>
              <c:strCache>
                <c:ptCount val="1"/>
                <c:pt idx="0">
                  <c:v>一人当たり公園面積（㎡/人）</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'[＜P.97＞一人当たり公園面積.xlsx]Sheet1'!$A$3:$A$7</c:f>
              <c:strCache>
                <c:ptCount val="5"/>
                <c:pt idx="0">
                  <c:v>東京都</c:v>
                </c:pt>
                <c:pt idx="1">
                  <c:v>神奈川県</c:v>
                </c:pt>
                <c:pt idx="2">
                  <c:v>大阪府</c:v>
                </c:pt>
                <c:pt idx="3">
                  <c:v>兵庫県</c:v>
                </c:pt>
                <c:pt idx="4">
                  <c:v>福岡県</c:v>
                </c:pt>
              </c:strCache>
            </c:strRef>
          </c:cat>
          <c:val>
            <c:numRef>
              <c:f>'[＜P.97＞一人当たり公園面積.xlsx]Sheet1'!$B$3:$B$7</c:f>
              <c:numCache>
                <c:formatCode>General</c:formatCode>
                <c:ptCount val="5"/>
                <c:pt idx="0">
                  <c:v>7.3</c:v>
                </c:pt>
                <c:pt idx="1">
                  <c:v>6.9</c:v>
                </c:pt>
                <c:pt idx="2">
                  <c:v>5.6</c:v>
                </c:pt>
                <c:pt idx="3">
                  <c:v>10.9</c:v>
                </c:pt>
                <c:pt idx="4">
                  <c:v>9.1</c:v>
                </c:pt>
              </c:numCache>
            </c:numRef>
          </c:val>
        </c:ser>
        <c:dLbls>
          <c:showLegendKey val="0"/>
          <c:showVal val="0"/>
          <c:showCatName val="0"/>
          <c:showSerName val="0"/>
          <c:showPercent val="0"/>
          <c:showBubbleSize val="0"/>
        </c:dLbls>
        <c:gapWidth val="100"/>
        <c:axId val="183870208"/>
        <c:axId val="183871744"/>
      </c:barChart>
      <c:catAx>
        <c:axId val="183870208"/>
        <c:scaling>
          <c:orientation val="minMax"/>
        </c:scaling>
        <c:delete val="0"/>
        <c:axPos val="b"/>
        <c:majorTickMark val="out"/>
        <c:minorTickMark val="none"/>
        <c:tickLblPos val="nextTo"/>
        <c:crossAx val="183871744"/>
        <c:crosses val="autoZero"/>
        <c:auto val="1"/>
        <c:lblAlgn val="ctr"/>
        <c:lblOffset val="100"/>
        <c:noMultiLvlLbl val="0"/>
      </c:catAx>
      <c:valAx>
        <c:axId val="183871744"/>
        <c:scaling>
          <c:orientation val="minMax"/>
        </c:scaling>
        <c:delete val="0"/>
        <c:axPos val="l"/>
        <c:majorGridlines/>
        <c:numFmt formatCode="General" sourceLinked="1"/>
        <c:majorTickMark val="out"/>
        <c:minorTickMark val="none"/>
        <c:tickLblPos val="nextTo"/>
        <c:crossAx val="183870208"/>
        <c:crosses val="autoZero"/>
        <c:crossBetween val="between"/>
        <c:majorUnit val="3"/>
      </c:valAx>
      <c:spPr>
        <a:noFill/>
        <a:ln w="12700">
          <a:solidFill>
            <a:schemeClr val="tx1">
              <a:lumMod val="50000"/>
              <a:lumOff val="50000"/>
            </a:schemeClr>
          </a:solidFill>
        </a:ln>
      </c:spPr>
    </c:plotArea>
    <c:legend>
      <c:legendPos val="r"/>
      <c:layout>
        <c:manualLayout>
          <c:xMode val="edge"/>
          <c:yMode val="edge"/>
          <c:x val="5.540419947506562E-2"/>
          <c:y val="2.295590244201931E-2"/>
          <c:w val="0.47601225480053766"/>
          <c:h val="0.16471243726113183"/>
        </c:manualLayout>
      </c:layout>
      <c:overlay val="0"/>
    </c:legend>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73435557397431"/>
          <c:y val="3.544271470251039E-2"/>
          <c:w val="0.65361652161900818"/>
          <c:h val="0.71858431237207188"/>
        </c:manualLayout>
      </c:layout>
      <c:lineChart>
        <c:grouping val="standard"/>
        <c:varyColors val="0"/>
        <c:ser>
          <c:idx val="0"/>
          <c:order val="0"/>
          <c:tx>
            <c:strRef>
              <c:f>'[＜P.24＞4(1)空港別の輸出入貿易額推移.xlsx]Sheet1'!$B$3</c:f>
              <c:strCache>
                <c:ptCount val="1"/>
                <c:pt idx="0">
                  <c:v>関西国際空港</c:v>
                </c:pt>
              </c:strCache>
            </c:strRef>
          </c:tx>
          <c:marker>
            <c:symbol val="square"/>
            <c:size val="7"/>
          </c:marker>
          <c:dLbls>
            <c:dLblPos val="t"/>
            <c:showLegendKey val="0"/>
            <c:showVal val="1"/>
            <c:showCatName val="0"/>
            <c:showSerName val="0"/>
            <c:showPercent val="0"/>
            <c:showBubbleSize val="0"/>
            <c:showLeaderLines val="0"/>
          </c:dLbls>
          <c:cat>
            <c:numRef>
              <c:f>'[＜P.24＞4(1)空港別の輸出入貿易額推移.xlsx]Sheet1'!$C$2:$I$2</c:f>
              <c:numCache>
                <c:formatCode>General</c:formatCode>
                <c:ptCount val="7"/>
                <c:pt idx="0">
                  <c:v>2010</c:v>
                </c:pt>
                <c:pt idx="1">
                  <c:v>2011</c:v>
                </c:pt>
                <c:pt idx="2">
                  <c:v>2012</c:v>
                </c:pt>
                <c:pt idx="3">
                  <c:v>2013</c:v>
                </c:pt>
                <c:pt idx="4">
                  <c:v>2014</c:v>
                </c:pt>
                <c:pt idx="5">
                  <c:v>2015</c:v>
                </c:pt>
                <c:pt idx="6">
                  <c:v>2016</c:v>
                </c:pt>
              </c:numCache>
            </c:numRef>
          </c:cat>
          <c:val>
            <c:numRef>
              <c:f>'[＜P.24＞4(1)空港別の輸出入貿易額推移.xlsx]Sheet1'!$C$3:$I$3</c:f>
              <c:numCache>
                <c:formatCode>#,##0_);[Red]\(#,##0\)</c:formatCode>
                <c:ptCount val="7"/>
                <c:pt idx="0">
                  <c:v>69662</c:v>
                </c:pt>
                <c:pt idx="1">
                  <c:v>70465</c:v>
                </c:pt>
                <c:pt idx="2">
                  <c:v>68515</c:v>
                </c:pt>
                <c:pt idx="3">
                  <c:v>77374</c:v>
                </c:pt>
                <c:pt idx="4">
                  <c:v>84719</c:v>
                </c:pt>
                <c:pt idx="5">
                  <c:v>92125</c:v>
                </c:pt>
                <c:pt idx="6">
                  <c:v>86343.86</c:v>
                </c:pt>
              </c:numCache>
            </c:numRef>
          </c:val>
          <c:smooth val="0"/>
        </c:ser>
        <c:ser>
          <c:idx val="1"/>
          <c:order val="1"/>
          <c:tx>
            <c:strRef>
              <c:f>'[＜P.24＞4(1)空港別の輸出入貿易額推移.xlsx]Sheet1'!$B$4</c:f>
              <c:strCache>
                <c:ptCount val="1"/>
                <c:pt idx="0">
                  <c:v>中部国際空港</c:v>
                </c:pt>
              </c:strCache>
            </c:strRef>
          </c:tx>
          <c:marker>
            <c:symbol val="circle"/>
            <c:size val="7"/>
          </c:marker>
          <c:dLbls>
            <c:dLblPos val="t"/>
            <c:showLegendKey val="0"/>
            <c:showVal val="1"/>
            <c:showCatName val="0"/>
            <c:showSerName val="0"/>
            <c:showPercent val="0"/>
            <c:showBubbleSize val="0"/>
            <c:showLeaderLines val="0"/>
          </c:dLbls>
          <c:cat>
            <c:numRef>
              <c:f>'[＜P.24＞4(1)空港別の輸出入貿易額推移.xlsx]Sheet1'!$C$2:$I$2</c:f>
              <c:numCache>
                <c:formatCode>General</c:formatCode>
                <c:ptCount val="7"/>
                <c:pt idx="0">
                  <c:v>2010</c:v>
                </c:pt>
                <c:pt idx="1">
                  <c:v>2011</c:v>
                </c:pt>
                <c:pt idx="2">
                  <c:v>2012</c:v>
                </c:pt>
                <c:pt idx="3">
                  <c:v>2013</c:v>
                </c:pt>
                <c:pt idx="4">
                  <c:v>2014</c:v>
                </c:pt>
                <c:pt idx="5">
                  <c:v>2015</c:v>
                </c:pt>
                <c:pt idx="6">
                  <c:v>2016</c:v>
                </c:pt>
              </c:numCache>
            </c:numRef>
          </c:cat>
          <c:val>
            <c:numRef>
              <c:f>'[＜P.24＞4(1)空港別の輸出入貿易額推移.xlsx]Sheet1'!$C$4:$I$4</c:f>
              <c:numCache>
                <c:formatCode>#,##0_);[Red]\(#,##0\)</c:formatCode>
                <c:ptCount val="7"/>
                <c:pt idx="0">
                  <c:v>13662</c:v>
                </c:pt>
                <c:pt idx="1">
                  <c:v>14337</c:v>
                </c:pt>
                <c:pt idx="2">
                  <c:v>14677</c:v>
                </c:pt>
                <c:pt idx="3">
                  <c:v>15922</c:v>
                </c:pt>
                <c:pt idx="4">
                  <c:v>17224</c:v>
                </c:pt>
                <c:pt idx="5">
                  <c:v>21248</c:v>
                </c:pt>
                <c:pt idx="6">
                  <c:v>17598.23</c:v>
                </c:pt>
              </c:numCache>
            </c:numRef>
          </c:val>
          <c:smooth val="0"/>
        </c:ser>
        <c:ser>
          <c:idx val="2"/>
          <c:order val="2"/>
          <c:tx>
            <c:strRef>
              <c:f>'[＜P.24＞4(1)空港別の輸出入貿易額推移.xlsx]Sheet1'!$B$5</c:f>
              <c:strCache>
                <c:ptCount val="1"/>
                <c:pt idx="0">
                  <c:v>成田国際空港</c:v>
                </c:pt>
              </c:strCache>
            </c:strRef>
          </c:tx>
          <c:marker>
            <c:symbol val="triangle"/>
            <c:size val="7"/>
          </c:marker>
          <c:dLbls>
            <c:dLblPos val="t"/>
            <c:showLegendKey val="0"/>
            <c:showVal val="1"/>
            <c:showCatName val="0"/>
            <c:showSerName val="0"/>
            <c:showPercent val="0"/>
            <c:showBubbleSize val="0"/>
            <c:showLeaderLines val="0"/>
          </c:dLbls>
          <c:cat>
            <c:numRef>
              <c:f>'[＜P.24＞4(1)空港別の輸出入貿易額推移.xlsx]Sheet1'!$C$2:$I$2</c:f>
              <c:numCache>
                <c:formatCode>General</c:formatCode>
                <c:ptCount val="7"/>
                <c:pt idx="0">
                  <c:v>2010</c:v>
                </c:pt>
                <c:pt idx="1">
                  <c:v>2011</c:v>
                </c:pt>
                <c:pt idx="2">
                  <c:v>2012</c:v>
                </c:pt>
                <c:pt idx="3">
                  <c:v>2013</c:v>
                </c:pt>
                <c:pt idx="4">
                  <c:v>2014</c:v>
                </c:pt>
                <c:pt idx="5">
                  <c:v>2015</c:v>
                </c:pt>
                <c:pt idx="6">
                  <c:v>2016</c:v>
                </c:pt>
              </c:numCache>
            </c:numRef>
          </c:cat>
          <c:val>
            <c:numRef>
              <c:f>'[＜P.24＞4(1)空港別の輸出入貿易額推移.xlsx]Sheet1'!$C$5:$I$5</c:f>
              <c:numCache>
                <c:formatCode>#,##0_);[Red]\(#,##0\)</c:formatCode>
                <c:ptCount val="7"/>
                <c:pt idx="0">
                  <c:v>202105</c:v>
                </c:pt>
                <c:pt idx="1">
                  <c:v>184694</c:v>
                </c:pt>
                <c:pt idx="2">
                  <c:v>172724</c:v>
                </c:pt>
                <c:pt idx="3">
                  <c:v>188442</c:v>
                </c:pt>
                <c:pt idx="4">
                  <c:v>197732</c:v>
                </c:pt>
                <c:pt idx="5">
                  <c:v>215223</c:v>
                </c:pt>
                <c:pt idx="6">
                  <c:v>203480.69</c:v>
                </c:pt>
              </c:numCache>
            </c:numRef>
          </c:val>
          <c:smooth val="0"/>
        </c:ser>
        <c:dLbls>
          <c:showLegendKey val="0"/>
          <c:showVal val="0"/>
          <c:showCatName val="0"/>
          <c:showSerName val="0"/>
          <c:showPercent val="0"/>
          <c:showBubbleSize val="0"/>
        </c:dLbls>
        <c:marker val="1"/>
        <c:smooth val="0"/>
        <c:axId val="156906624"/>
        <c:axId val="156908160"/>
      </c:lineChart>
      <c:catAx>
        <c:axId val="156906624"/>
        <c:scaling>
          <c:orientation val="minMax"/>
        </c:scaling>
        <c:delete val="0"/>
        <c:axPos val="b"/>
        <c:numFmt formatCode="General" sourceLinked="1"/>
        <c:majorTickMark val="out"/>
        <c:minorTickMark val="none"/>
        <c:tickLblPos val="nextTo"/>
        <c:crossAx val="156908160"/>
        <c:crosses val="autoZero"/>
        <c:auto val="1"/>
        <c:lblAlgn val="ctr"/>
        <c:lblOffset val="100"/>
        <c:noMultiLvlLbl val="0"/>
      </c:catAx>
      <c:valAx>
        <c:axId val="156908160"/>
        <c:scaling>
          <c:orientation val="minMax"/>
        </c:scaling>
        <c:delete val="0"/>
        <c:axPos val="l"/>
        <c:majorGridlines/>
        <c:numFmt formatCode="#,##0_);[Red]\(#,##0\)" sourceLinked="1"/>
        <c:majorTickMark val="out"/>
        <c:minorTickMark val="none"/>
        <c:tickLblPos val="nextTo"/>
        <c:crossAx val="156906624"/>
        <c:crosses val="autoZero"/>
        <c:crossBetween val="between"/>
      </c:valAx>
      <c:spPr>
        <a:ln w="12700">
          <a:solidFill>
            <a:schemeClr val="tx1">
              <a:lumMod val="50000"/>
              <a:lumOff val="50000"/>
            </a:schemeClr>
          </a:solidFill>
        </a:ln>
      </c:spPr>
    </c:plotArea>
    <c:legend>
      <c:legendPos val="r"/>
      <c:layout>
        <c:manualLayout>
          <c:xMode val="edge"/>
          <c:yMode val="edge"/>
          <c:x val="0.10526315789473684"/>
          <c:y val="0.8284111809370166"/>
          <c:w val="0.67105263157894735"/>
          <c:h val="0.10933268850292348"/>
        </c:manualLayout>
      </c:layout>
      <c:overlay val="0"/>
    </c:legend>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41651176297302E-2"/>
          <c:y val="4.7046776368364289E-2"/>
          <c:w val="0.80112751544472582"/>
          <c:h val="0.70738930207513651"/>
        </c:manualLayout>
      </c:layout>
      <c:barChart>
        <c:barDir val="col"/>
        <c:grouping val="clustered"/>
        <c:varyColors val="0"/>
        <c:ser>
          <c:idx val="0"/>
          <c:order val="0"/>
          <c:tx>
            <c:strRef>
              <c:f>'[＜P.24＞港湾別の輸出入貿易額推移.xlsx]阪神港合計（全国との比較）'!$C$18:$C$19</c:f>
              <c:strCache>
                <c:ptCount val="1"/>
                <c:pt idx="0">
                  <c:v>大阪港</c:v>
                </c:pt>
              </c:strCache>
            </c:strRef>
          </c:tx>
          <c:spPr>
            <a:pattFill prst="pct50">
              <a:fgClr>
                <a:schemeClr val="accent1"/>
              </a:fgClr>
              <a:bgClr>
                <a:schemeClr val="bg1"/>
              </a:bgClr>
            </a:pattFill>
            <a:ln>
              <a:solidFill>
                <a:schemeClr val="accent1"/>
              </a:solidFill>
            </a:ln>
          </c:spPr>
          <c:invertIfNegative val="0"/>
          <c:cat>
            <c:strRef>
              <c:f>'[＜P.24＞港湾別の輸出入貿易額推移.xlsx]阪神港合計（全国との比較）'!$B$20:$B$26</c:f>
              <c:strCache>
                <c:ptCount val="7"/>
                <c:pt idx="0">
                  <c:v>2010年</c:v>
                </c:pt>
                <c:pt idx="1">
                  <c:v>2011年</c:v>
                </c:pt>
                <c:pt idx="2">
                  <c:v>2012年</c:v>
                </c:pt>
                <c:pt idx="3">
                  <c:v>2013年</c:v>
                </c:pt>
                <c:pt idx="4">
                  <c:v>2014年</c:v>
                </c:pt>
                <c:pt idx="5">
                  <c:v>2015年</c:v>
                </c:pt>
                <c:pt idx="6">
                  <c:v>2016年</c:v>
                </c:pt>
              </c:strCache>
            </c:strRef>
          </c:cat>
          <c:val>
            <c:numRef>
              <c:f>'[＜P.24＞港湾別の輸出入貿易額推移.xlsx]阪神港合計（全国との比較）'!$C$20:$C$26</c:f>
              <c:numCache>
                <c:formatCode>#,##0.0;[Red]\-#,##0.0</c:formatCode>
                <c:ptCount val="7"/>
                <c:pt idx="0">
                  <c:v>7.0182710000000004</c:v>
                </c:pt>
                <c:pt idx="1">
                  <c:v>7.3289989999999996</c:v>
                </c:pt>
                <c:pt idx="2">
                  <c:v>6.9200390000000001</c:v>
                </c:pt>
                <c:pt idx="3">
                  <c:v>7.8655889999999999</c:v>
                </c:pt>
                <c:pt idx="4">
                  <c:v>8.4101789999999994</c:v>
                </c:pt>
                <c:pt idx="5">
                  <c:v>8.4211510000000001</c:v>
                </c:pt>
                <c:pt idx="6">
                  <c:v>7.4856809999999996</c:v>
                </c:pt>
              </c:numCache>
            </c:numRef>
          </c:val>
        </c:ser>
        <c:ser>
          <c:idx val="2"/>
          <c:order val="1"/>
          <c:tx>
            <c:strRef>
              <c:f>'[＜P.24＞港湾別の輸出入貿易額推移.xlsx]阪神港合計（全国との比較）'!$D$18:$D$19</c:f>
              <c:strCache>
                <c:ptCount val="1"/>
                <c:pt idx="0">
                  <c:v>神戸港</c:v>
                </c:pt>
              </c:strCache>
            </c:strRef>
          </c:tx>
          <c:spPr>
            <a:pattFill prst="ltUpDiag">
              <a:fgClr>
                <a:schemeClr val="accent1"/>
              </a:fgClr>
              <a:bgClr>
                <a:schemeClr val="bg1"/>
              </a:bgClr>
            </a:pattFill>
            <a:ln>
              <a:solidFill>
                <a:schemeClr val="accent1"/>
              </a:solidFill>
            </a:ln>
          </c:spPr>
          <c:invertIfNegative val="0"/>
          <c:cat>
            <c:strRef>
              <c:f>'[＜P.24＞港湾別の輸出入貿易額推移.xlsx]阪神港合計（全国との比較）'!$B$20:$B$26</c:f>
              <c:strCache>
                <c:ptCount val="7"/>
                <c:pt idx="0">
                  <c:v>2010年</c:v>
                </c:pt>
                <c:pt idx="1">
                  <c:v>2011年</c:v>
                </c:pt>
                <c:pt idx="2">
                  <c:v>2012年</c:v>
                </c:pt>
                <c:pt idx="3">
                  <c:v>2013年</c:v>
                </c:pt>
                <c:pt idx="4">
                  <c:v>2014年</c:v>
                </c:pt>
                <c:pt idx="5">
                  <c:v>2015年</c:v>
                </c:pt>
                <c:pt idx="6">
                  <c:v>2016年</c:v>
                </c:pt>
              </c:strCache>
            </c:strRef>
          </c:cat>
          <c:val>
            <c:numRef>
              <c:f>'[＜P.24＞港湾別の輸出入貿易額推移.xlsx]阪神港合計（全国との比較）'!$D$20:$D$26</c:f>
              <c:numCache>
                <c:formatCode>#,##0.0;[Red]\-#,##0.0</c:formatCode>
                <c:ptCount val="7"/>
                <c:pt idx="0">
                  <c:v>7.5585173480000005</c:v>
                </c:pt>
                <c:pt idx="1">
                  <c:v>8.0802381660000009</c:v>
                </c:pt>
                <c:pt idx="2">
                  <c:v>7.6334321129999996</c:v>
                </c:pt>
                <c:pt idx="3">
                  <c:v>8.1639844589999999</c:v>
                </c:pt>
                <c:pt idx="4">
                  <c:v>8.6273696400000013</c:v>
                </c:pt>
                <c:pt idx="5">
                  <c:v>8.8170355540000003</c:v>
                </c:pt>
                <c:pt idx="6">
                  <c:v>8.0108709999999999</c:v>
                </c:pt>
              </c:numCache>
            </c:numRef>
          </c:val>
        </c:ser>
        <c:ser>
          <c:idx val="4"/>
          <c:order val="2"/>
          <c:tx>
            <c:strRef>
              <c:f>'[＜P.24＞港湾別の輸出入貿易額推移.xlsx]阪神港合計（全国との比較）'!$E$18:$E$19</c:f>
              <c:strCache>
                <c:ptCount val="1"/>
                <c:pt idx="0">
                  <c:v>阪神港合計</c:v>
                </c:pt>
              </c:strCache>
            </c:strRef>
          </c:tx>
          <c:spPr>
            <a:pattFill prst="pct5">
              <a:fgClr>
                <a:schemeClr val="accent1"/>
              </a:fgClr>
              <a:bgClr>
                <a:schemeClr val="bg1"/>
              </a:bgClr>
            </a:pattFill>
            <a:ln>
              <a:solidFill>
                <a:schemeClr val="accent1"/>
              </a:solidFill>
            </a:ln>
          </c:spPr>
          <c:invertIfNegative val="0"/>
          <c:cat>
            <c:strRef>
              <c:f>'[＜P.24＞港湾別の輸出入貿易額推移.xlsx]阪神港合計（全国との比較）'!$B$20:$B$26</c:f>
              <c:strCache>
                <c:ptCount val="7"/>
                <c:pt idx="0">
                  <c:v>2010年</c:v>
                </c:pt>
                <c:pt idx="1">
                  <c:v>2011年</c:v>
                </c:pt>
                <c:pt idx="2">
                  <c:v>2012年</c:v>
                </c:pt>
                <c:pt idx="3">
                  <c:v>2013年</c:v>
                </c:pt>
                <c:pt idx="4">
                  <c:v>2014年</c:v>
                </c:pt>
                <c:pt idx="5">
                  <c:v>2015年</c:v>
                </c:pt>
                <c:pt idx="6">
                  <c:v>2016年</c:v>
                </c:pt>
              </c:strCache>
            </c:strRef>
          </c:cat>
          <c:val>
            <c:numRef>
              <c:f>'[＜P.24＞港湾別の輸出入貿易額推移.xlsx]阪神港合計（全国との比較）'!$E$20:$E$26</c:f>
              <c:numCache>
                <c:formatCode>#,##0.0;[Red]\-#,##0.0</c:formatCode>
                <c:ptCount val="7"/>
                <c:pt idx="0">
                  <c:v>14.576788348000001</c:v>
                </c:pt>
                <c:pt idx="1">
                  <c:v>15.409237166</c:v>
                </c:pt>
                <c:pt idx="2">
                  <c:v>14.553471113000001</c:v>
                </c:pt>
                <c:pt idx="3">
                  <c:v>16.029573458999998</c:v>
                </c:pt>
                <c:pt idx="4">
                  <c:v>17.037548640000001</c:v>
                </c:pt>
                <c:pt idx="5">
                  <c:v>17.238186554000002</c:v>
                </c:pt>
                <c:pt idx="6">
                  <c:v>15.496551999999999</c:v>
                </c:pt>
              </c:numCache>
            </c:numRef>
          </c:val>
        </c:ser>
        <c:ser>
          <c:idx val="1"/>
          <c:order val="3"/>
          <c:tx>
            <c:strRef>
              <c:f>'[＜P.24＞港湾別の輸出入貿易額推移.xlsx]阪神港合計（全国との比較）'!$F$18:$F$19</c:f>
              <c:strCache>
                <c:ptCount val="1"/>
                <c:pt idx="0">
                  <c:v>東京港</c:v>
                </c:pt>
              </c:strCache>
            </c:strRef>
          </c:tx>
          <c:spPr>
            <a:solidFill>
              <a:srgbClr val="002060"/>
            </a:solidFill>
          </c:spPr>
          <c:invertIfNegative val="0"/>
          <c:cat>
            <c:strRef>
              <c:f>'[＜P.24＞港湾別の輸出入貿易額推移.xlsx]阪神港合計（全国との比較）'!$B$20:$B$26</c:f>
              <c:strCache>
                <c:ptCount val="7"/>
                <c:pt idx="0">
                  <c:v>2010年</c:v>
                </c:pt>
                <c:pt idx="1">
                  <c:v>2011年</c:v>
                </c:pt>
                <c:pt idx="2">
                  <c:v>2012年</c:v>
                </c:pt>
                <c:pt idx="3">
                  <c:v>2013年</c:v>
                </c:pt>
                <c:pt idx="4">
                  <c:v>2014年</c:v>
                </c:pt>
                <c:pt idx="5">
                  <c:v>2015年</c:v>
                </c:pt>
                <c:pt idx="6">
                  <c:v>2016年</c:v>
                </c:pt>
              </c:strCache>
            </c:strRef>
          </c:cat>
          <c:val>
            <c:numRef>
              <c:f>'[＜P.24＞港湾別の輸出入貿易額推移.xlsx]阪神港合計（全国との比較）'!$F$20:$F$26</c:f>
              <c:numCache>
                <c:formatCode>#,##0.0;[Red]\-#,##0.0</c:formatCode>
                <c:ptCount val="7"/>
                <c:pt idx="0">
                  <c:v>12.134149315</c:v>
                </c:pt>
                <c:pt idx="1">
                  <c:v>12.848698611</c:v>
                </c:pt>
                <c:pt idx="2">
                  <c:v>13.146248044</c:v>
                </c:pt>
                <c:pt idx="3">
                  <c:v>15.512946842</c:v>
                </c:pt>
                <c:pt idx="4">
                  <c:v>17.141625014999999</c:v>
                </c:pt>
                <c:pt idx="5">
                  <c:v>17.611885441999998</c:v>
                </c:pt>
                <c:pt idx="6">
                  <c:v>16.407729</c:v>
                </c:pt>
              </c:numCache>
            </c:numRef>
          </c:val>
        </c:ser>
        <c:ser>
          <c:idx val="3"/>
          <c:order val="4"/>
          <c:tx>
            <c:strRef>
              <c:f>'[＜P.24＞港湾別の輸出入貿易額推移.xlsx]阪神港合計（全国との比較）'!$G$18:$G$19</c:f>
              <c:strCache>
                <c:ptCount val="1"/>
                <c:pt idx="0">
                  <c:v>横浜港</c:v>
                </c:pt>
              </c:strCache>
            </c:strRef>
          </c:tx>
          <c:spPr>
            <a:pattFill prst="lgCheck">
              <a:fgClr>
                <a:srgbClr val="7030A0"/>
              </a:fgClr>
              <a:bgClr>
                <a:schemeClr val="bg1"/>
              </a:bgClr>
            </a:pattFill>
            <a:ln>
              <a:solidFill>
                <a:srgbClr val="7030A0"/>
              </a:solidFill>
            </a:ln>
          </c:spPr>
          <c:invertIfNegative val="0"/>
          <c:cat>
            <c:strRef>
              <c:f>'[＜P.24＞港湾別の輸出入貿易額推移.xlsx]阪神港合計（全国との比較）'!$B$20:$B$26</c:f>
              <c:strCache>
                <c:ptCount val="7"/>
                <c:pt idx="0">
                  <c:v>2010年</c:v>
                </c:pt>
                <c:pt idx="1">
                  <c:v>2011年</c:v>
                </c:pt>
                <c:pt idx="2">
                  <c:v>2012年</c:v>
                </c:pt>
                <c:pt idx="3">
                  <c:v>2013年</c:v>
                </c:pt>
                <c:pt idx="4">
                  <c:v>2014年</c:v>
                </c:pt>
                <c:pt idx="5">
                  <c:v>2015年</c:v>
                </c:pt>
                <c:pt idx="6">
                  <c:v>2016年</c:v>
                </c:pt>
              </c:strCache>
            </c:strRef>
          </c:cat>
          <c:val>
            <c:numRef>
              <c:f>'[＜P.24＞港湾別の輸出入貿易額推移.xlsx]阪神港合計（全国との比較）'!$G$20:$G$26</c:f>
              <c:numCache>
                <c:formatCode>#,##0.0;[Red]\-#,##0.0</c:formatCode>
                <c:ptCount val="7"/>
                <c:pt idx="0">
                  <c:v>10.335965971999999</c:v>
                </c:pt>
                <c:pt idx="1">
                  <c:v>10.783920621000002</c:v>
                </c:pt>
                <c:pt idx="2">
                  <c:v>10.444352771</c:v>
                </c:pt>
                <c:pt idx="3">
                  <c:v>10.921656295</c:v>
                </c:pt>
                <c:pt idx="4">
                  <c:v>11.734936657</c:v>
                </c:pt>
                <c:pt idx="5">
                  <c:v>12.153947748</c:v>
                </c:pt>
                <c:pt idx="6">
                  <c:v>10.684555</c:v>
                </c:pt>
              </c:numCache>
            </c:numRef>
          </c:val>
        </c:ser>
        <c:ser>
          <c:idx val="5"/>
          <c:order val="5"/>
          <c:tx>
            <c:strRef>
              <c:f>'[＜P.24＞港湾別の輸出入貿易額推移.xlsx]阪神港合計（全国との比較）'!$H$18:$H$19</c:f>
              <c:strCache>
                <c:ptCount val="1"/>
                <c:pt idx="0">
                  <c:v>名古屋港</c:v>
                </c:pt>
              </c:strCache>
            </c:strRef>
          </c:tx>
          <c:spPr>
            <a:pattFill prst="smCheck">
              <a:fgClr>
                <a:schemeClr val="accent6">
                  <a:lumMod val="75000"/>
                </a:schemeClr>
              </a:fgClr>
              <a:bgClr>
                <a:schemeClr val="bg1"/>
              </a:bgClr>
            </a:pattFill>
            <a:ln>
              <a:solidFill>
                <a:schemeClr val="accent6">
                  <a:lumMod val="60000"/>
                  <a:lumOff val="40000"/>
                </a:schemeClr>
              </a:solidFill>
            </a:ln>
          </c:spPr>
          <c:invertIfNegative val="0"/>
          <c:cat>
            <c:strRef>
              <c:f>'[＜P.24＞港湾別の輸出入貿易額推移.xlsx]阪神港合計（全国との比較）'!$B$20:$B$26</c:f>
              <c:strCache>
                <c:ptCount val="7"/>
                <c:pt idx="0">
                  <c:v>2010年</c:v>
                </c:pt>
                <c:pt idx="1">
                  <c:v>2011年</c:v>
                </c:pt>
                <c:pt idx="2">
                  <c:v>2012年</c:v>
                </c:pt>
                <c:pt idx="3">
                  <c:v>2013年</c:v>
                </c:pt>
                <c:pt idx="4">
                  <c:v>2014年</c:v>
                </c:pt>
                <c:pt idx="5">
                  <c:v>2015年</c:v>
                </c:pt>
                <c:pt idx="6">
                  <c:v>2016年</c:v>
                </c:pt>
              </c:strCache>
            </c:strRef>
          </c:cat>
          <c:val>
            <c:numRef>
              <c:f>'[＜P.24＞港湾別の輸出入貿易額推移.xlsx]阪神港合計（全国との比較）'!$H$20:$H$26</c:f>
              <c:numCache>
                <c:formatCode>#,##0.0;[Red]\-#,##0.0</c:formatCode>
                <c:ptCount val="7"/>
                <c:pt idx="0">
                  <c:v>12.710310531999999</c:v>
                </c:pt>
                <c:pt idx="1">
                  <c:v>13.447903579</c:v>
                </c:pt>
                <c:pt idx="2">
                  <c:v>14.315100737</c:v>
                </c:pt>
                <c:pt idx="3">
                  <c:v>16.310327348999998</c:v>
                </c:pt>
                <c:pt idx="4">
                  <c:v>17.091267370000001</c:v>
                </c:pt>
                <c:pt idx="5">
                  <c:v>16.870564212000001</c:v>
                </c:pt>
                <c:pt idx="6">
                  <c:v>15.225889</c:v>
                </c:pt>
              </c:numCache>
            </c:numRef>
          </c:val>
        </c:ser>
        <c:dLbls>
          <c:showLegendKey val="0"/>
          <c:showVal val="0"/>
          <c:showCatName val="0"/>
          <c:showSerName val="0"/>
          <c:showPercent val="0"/>
          <c:showBubbleSize val="0"/>
        </c:dLbls>
        <c:gapWidth val="150"/>
        <c:axId val="156955008"/>
        <c:axId val="156956544"/>
      </c:barChart>
      <c:lineChart>
        <c:grouping val="standard"/>
        <c:varyColors val="0"/>
        <c:ser>
          <c:idx val="6"/>
          <c:order val="6"/>
          <c:tx>
            <c:strRef>
              <c:f>'[＜P.24＞港湾別の輸出入貿易額推移.xlsx]阪神港合計（全国との比較）'!$I$18:$I$19</c:f>
              <c:strCache>
                <c:ptCount val="1"/>
                <c:pt idx="0">
                  <c:v>全国</c:v>
                </c:pt>
              </c:strCache>
            </c:strRef>
          </c:tx>
          <c:spPr>
            <a:ln w="19050">
              <a:solidFill>
                <a:schemeClr val="tx1"/>
              </a:solidFill>
            </a:ln>
          </c:spPr>
          <c:cat>
            <c:strRef>
              <c:f>'[＜P.24＞港湾別の輸出入貿易額推移.xlsx]阪神港合計（全国との比較）'!$B$20:$B$26</c:f>
              <c:strCache>
                <c:ptCount val="7"/>
                <c:pt idx="0">
                  <c:v>2010年</c:v>
                </c:pt>
                <c:pt idx="1">
                  <c:v>2011年</c:v>
                </c:pt>
                <c:pt idx="2">
                  <c:v>2012年</c:v>
                </c:pt>
                <c:pt idx="3">
                  <c:v>2013年</c:v>
                </c:pt>
                <c:pt idx="4">
                  <c:v>2014年</c:v>
                </c:pt>
                <c:pt idx="5">
                  <c:v>2015年</c:v>
                </c:pt>
                <c:pt idx="6">
                  <c:v>2016年</c:v>
                </c:pt>
              </c:strCache>
            </c:strRef>
          </c:cat>
          <c:val>
            <c:numRef>
              <c:f>'[＜P.24＞港湾別の輸出入貿易額推移.xlsx]阪神港合計（全国との比較）'!$I$20:$I$26</c:f>
              <c:numCache>
                <c:formatCode>#,##0.0;[Red]\-#,##0.0</c:formatCode>
                <c:ptCount val="7"/>
                <c:pt idx="0">
                  <c:v>128.16458399999999</c:v>
                </c:pt>
                <c:pt idx="1">
                  <c:v>133.65766199999999</c:v>
                </c:pt>
                <c:pt idx="2">
                  <c:v>134.436204</c:v>
                </c:pt>
                <c:pt idx="3">
                  <c:v>151.016738</c:v>
                </c:pt>
                <c:pt idx="4">
                  <c:v>159.00214099999999</c:v>
                </c:pt>
                <c:pt idx="5">
                  <c:v>154.019465</c:v>
                </c:pt>
                <c:pt idx="6">
                  <c:v>136.077744</c:v>
                </c:pt>
              </c:numCache>
            </c:numRef>
          </c:val>
          <c:smooth val="0"/>
        </c:ser>
        <c:dLbls>
          <c:showLegendKey val="0"/>
          <c:showVal val="0"/>
          <c:showCatName val="0"/>
          <c:showSerName val="0"/>
          <c:showPercent val="0"/>
          <c:showBubbleSize val="0"/>
        </c:dLbls>
        <c:marker val="1"/>
        <c:smooth val="0"/>
        <c:axId val="156968064"/>
        <c:axId val="156958080"/>
      </c:lineChart>
      <c:catAx>
        <c:axId val="156955008"/>
        <c:scaling>
          <c:orientation val="minMax"/>
        </c:scaling>
        <c:delete val="0"/>
        <c:axPos val="b"/>
        <c:majorTickMark val="out"/>
        <c:minorTickMark val="none"/>
        <c:tickLblPos val="nextTo"/>
        <c:crossAx val="156956544"/>
        <c:crosses val="autoZero"/>
        <c:auto val="1"/>
        <c:lblAlgn val="ctr"/>
        <c:lblOffset val="100"/>
        <c:noMultiLvlLbl val="0"/>
      </c:catAx>
      <c:valAx>
        <c:axId val="156956544"/>
        <c:scaling>
          <c:orientation val="minMax"/>
          <c:max val="19"/>
          <c:min val="5"/>
        </c:scaling>
        <c:delete val="0"/>
        <c:axPos val="l"/>
        <c:majorGridlines/>
        <c:numFmt formatCode="#,##0.0;[Red]\-#,##0.0" sourceLinked="1"/>
        <c:majorTickMark val="out"/>
        <c:minorTickMark val="none"/>
        <c:tickLblPos val="nextTo"/>
        <c:crossAx val="156955008"/>
        <c:crosses val="autoZero"/>
        <c:crossBetween val="between"/>
      </c:valAx>
      <c:valAx>
        <c:axId val="156958080"/>
        <c:scaling>
          <c:orientation val="minMax"/>
        </c:scaling>
        <c:delete val="0"/>
        <c:axPos val="r"/>
        <c:numFmt formatCode="#,##0.0;[Red]\-#,##0.0" sourceLinked="1"/>
        <c:majorTickMark val="out"/>
        <c:minorTickMark val="none"/>
        <c:tickLblPos val="nextTo"/>
        <c:crossAx val="156968064"/>
        <c:crosses val="max"/>
        <c:crossBetween val="between"/>
      </c:valAx>
      <c:catAx>
        <c:axId val="156968064"/>
        <c:scaling>
          <c:orientation val="minMax"/>
        </c:scaling>
        <c:delete val="1"/>
        <c:axPos val="b"/>
        <c:majorTickMark val="out"/>
        <c:minorTickMark val="none"/>
        <c:tickLblPos val="nextTo"/>
        <c:crossAx val="156958080"/>
        <c:crosses val="autoZero"/>
        <c:auto val="1"/>
        <c:lblAlgn val="ctr"/>
        <c:lblOffset val="100"/>
        <c:noMultiLvlLbl val="0"/>
      </c:catAx>
    </c:plotArea>
    <c:legend>
      <c:legendPos val="r"/>
      <c:layout>
        <c:manualLayout>
          <c:xMode val="edge"/>
          <c:yMode val="edge"/>
          <c:x val="6.6124475629017798E-2"/>
          <c:y val="0.82409453251161369"/>
          <c:w val="0.86063603901699393"/>
          <c:h val="0.17347120038520933"/>
        </c:manualLayout>
      </c:layout>
      <c:overlay val="0"/>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8"/>
          <c:order val="2"/>
          <c:tx>
            <c:strRef>
              <c:f>'[＜P.28＞1(1)宿泊者数の比較.xlsx]グラフデータ (2)'!$A$13:$B$13</c:f>
              <c:strCache>
                <c:ptCount val="1"/>
                <c:pt idx="0">
                  <c:v>全国 　日本人延べ宿泊者数</c:v>
                </c:pt>
              </c:strCache>
            </c:strRef>
          </c:tx>
          <c:spPr>
            <a:pattFill prst="pct5">
              <a:fgClr>
                <a:srgbClr val="002060"/>
              </a:fgClr>
              <a:bgClr>
                <a:schemeClr val="bg1"/>
              </a:bgClr>
            </a:pattFill>
            <a:ln>
              <a:solidFill>
                <a:srgbClr val="002060"/>
              </a:solidFill>
            </a:ln>
          </c:spPr>
          <c:invertIfNegative val="0"/>
          <c:dLbls>
            <c:dLbl>
              <c:idx val="0"/>
              <c:layout>
                <c:manualLayout>
                  <c:x val="4.30488271728314E-2"/>
                  <c:y val="-0.26592971945652838"/>
                </c:manualLayout>
              </c:layout>
              <c:dLblPos val="ctr"/>
              <c:showLegendKey val="0"/>
              <c:showVal val="1"/>
              <c:showCatName val="0"/>
              <c:showSerName val="0"/>
              <c:showPercent val="0"/>
              <c:showBubbleSize val="0"/>
            </c:dLbl>
            <c:dLbl>
              <c:idx val="1"/>
              <c:layout>
                <c:manualLayout>
                  <c:x val="4.3020538883971483E-2"/>
                  <c:y val="-0.26486683077048928"/>
                </c:manualLayout>
              </c:layout>
              <c:dLblPos val="ctr"/>
              <c:showLegendKey val="0"/>
              <c:showVal val="1"/>
              <c:showCatName val="0"/>
              <c:showSerName val="0"/>
              <c:showPercent val="0"/>
              <c:showBubbleSize val="0"/>
            </c:dLbl>
            <c:dLbl>
              <c:idx val="2"/>
              <c:layout>
                <c:manualLayout>
                  <c:x val="4.635551663933013E-2"/>
                  <c:y val="-0.28079302661007877"/>
                </c:manualLayout>
              </c:layout>
              <c:dLblPos val="ctr"/>
              <c:showLegendKey val="0"/>
              <c:showVal val="1"/>
              <c:showCatName val="0"/>
              <c:showSerName val="0"/>
              <c:showPercent val="0"/>
              <c:showBubbleSize val="0"/>
            </c:dLbl>
            <c:dLbl>
              <c:idx val="3"/>
              <c:layout>
                <c:manualLayout>
                  <c:x val="4.6380632409813237E-2"/>
                  <c:y val="-0.28278725561643814"/>
                </c:manualLayout>
              </c:layout>
              <c:dLblPos val="ctr"/>
              <c:showLegendKey val="0"/>
              <c:showVal val="1"/>
              <c:showCatName val="0"/>
              <c:showSerName val="0"/>
              <c:showPercent val="0"/>
              <c:showBubbleSize val="0"/>
            </c:dLbl>
            <c:dLbl>
              <c:idx val="4"/>
              <c:layout>
                <c:manualLayout>
                  <c:x val="4.1932365080724732E-2"/>
                  <c:y val="-0.29377596594776589"/>
                </c:manualLayout>
              </c:layout>
              <c:dLblPos val="ctr"/>
              <c:showLegendKey val="0"/>
              <c:showVal val="1"/>
              <c:showCatName val="0"/>
              <c:showSerName val="0"/>
              <c:showPercent val="0"/>
              <c:showBubbleSize val="0"/>
            </c:dLbl>
            <c:dLbl>
              <c:idx val="5"/>
              <c:layout>
                <c:manualLayout>
                  <c:x val="4.361142043165285E-2"/>
                  <c:y val="-0.28309235938902971"/>
                </c:manualLayout>
              </c:layout>
              <c:dLblPos val="ctr"/>
              <c:showLegendKey val="0"/>
              <c:showVal val="1"/>
              <c:showCatName val="0"/>
              <c:showSerName val="0"/>
              <c:showPercent val="0"/>
              <c:showBubbleSize val="0"/>
            </c:dLbl>
            <c:txPr>
              <a:bodyPr/>
              <a:lstStyle/>
              <a:p>
                <a:pPr>
                  <a:defRPr sz="1050"/>
                </a:pPr>
                <a:endParaRPr lang="ja-JP"/>
              </a:p>
            </c:txPr>
            <c:dLblPos val="inEnd"/>
            <c:showLegendKey val="0"/>
            <c:showVal val="1"/>
            <c:showCatName val="0"/>
            <c:showSerName val="0"/>
            <c:showPercent val="0"/>
            <c:showBubbleSize val="0"/>
            <c:showLeaderLines val="0"/>
          </c:dLbls>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(2)'!$C$13:$H$13</c:f>
              <c:numCache>
                <c:formatCode>#,##0_);[Red]\(#,##0\)</c:formatCode>
                <c:ptCount val="6"/>
                <c:pt idx="0">
                  <c:v>398818.76</c:v>
                </c:pt>
                <c:pt idx="1">
                  <c:v>413180.78</c:v>
                </c:pt>
                <c:pt idx="2">
                  <c:v>432397.64</c:v>
                </c:pt>
                <c:pt idx="3">
                  <c:v>428677.35</c:v>
                </c:pt>
                <c:pt idx="4">
                  <c:v>438463.77</c:v>
                </c:pt>
                <c:pt idx="5">
                  <c:v>423301.02</c:v>
                </c:pt>
              </c:numCache>
            </c:numRef>
          </c:val>
        </c:ser>
        <c:ser>
          <c:idx val="26"/>
          <c:order val="9"/>
          <c:tx>
            <c:strRef>
              <c:f>'[＜P.28＞1(1)宿泊者数の比較.xlsx]グラフデータ (2)'!$A$12:$B$12</c:f>
              <c:strCache>
                <c:ptCount val="1"/>
                <c:pt idx="0">
                  <c:v>全国 　外国人延べ宿泊者数</c:v>
                </c:pt>
              </c:strCache>
            </c:strRef>
          </c:tx>
          <c:spPr>
            <a:pattFill prst="dkDnDiag">
              <a:fgClr>
                <a:srgbClr val="002060"/>
              </a:fgClr>
              <a:bgClr>
                <a:schemeClr val="bg1"/>
              </a:bgClr>
            </a:pattFill>
            <a:ln>
              <a:solidFill>
                <a:srgbClr val="002060"/>
              </a:solidFill>
            </a:ln>
          </c:spPr>
          <c:invertIfNegative val="0"/>
          <c:dLbls>
            <c:dLbl>
              <c:idx val="0"/>
              <c:layout>
                <c:manualLayout>
                  <c:x val="-2.1980966034328038E-3"/>
                  <c:y val="-4.268667711830397E-2"/>
                </c:manualLayout>
              </c:layout>
              <c:dLblPos val="ctr"/>
              <c:showLegendKey val="0"/>
              <c:showVal val="1"/>
              <c:showCatName val="0"/>
              <c:showSerName val="0"/>
              <c:showPercent val="0"/>
              <c:showBubbleSize val="0"/>
            </c:dLbl>
            <c:dLbl>
              <c:idx val="1"/>
              <c:layout>
                <c:manualLayout>
                  <c:x val="1.0761280684875064E-3"/>
                  <c:y val="-5.0533931630830586E-2"/>
                </c:manualLayout>
              </c:layout>
              <c:dLblPos val="ctr"/>
              <c:showLegendKey val="0"/>
              <c:showVal val="1"/>
              <c:showCatName val="0"/>
              <c:showSerName val="0"/>
              <c:showPercent val="0"/>
              <c:showBubbleSize val="0"/>
            </c:dLbl>
            <c:dLbl>
              <c:idx val="2"/>
              <c:layout>
                <c:manualLayout>
                  <c:x val="-3.9083291070713079E-3"/>
                  <c:y val="-4.3314798540711928E-2"/>
                </c:manualLayout>
              </c:layout>
              <c:dLblPos val="ctr"/>
              <c:showLegendKey val="0"/>
              <c:showVal val="1"/>
              <c:showCatName val="0"/>
              <c:showSerName val="0"/>
              <c:showPercent val="0"/>
              <c:showBubbleSize val="0"/>
            </c:dLbl>
            <c:dLbl>
              <c:idx val="3"/>
              <c:layout>
                <c:manualLayout>
                  <c:x val="3.971633866513883E-2"/>
                  <c:y val="4.2754889399470447E-3"/>
                </c:manualLayout>
              </c:layout>
              <c:dLblPos val="ctr"/>
              <c:showLegendKey val="0"/>
              <c:showVal val="1"/>
              <c:showCatName val="0"/>
              <c:showSerName val="0"/>
              <c:showPercent val="0"/>
              <c:showBubbleSize val="0"/>
            </c:dLbl>
            <c:dLbl>
              <c:idx val="4"/>
              <c:layout>
                <c:manualLayout>
                  <c:x val="2.1810022047018578E-2"/>
                  <c:y val="-7.8175821702192005E-2"/>
                </c:manualLayout>
              </c:layout>
              <c:dLblPos val="ctr"/>
              <c:showLegendKey val="0"/>
              <c:showVal val="1"/>
              <c:showCatName val="0"/>
              <c:showSerName val="0"/>
              <c:showPercent val="0"/>
              <c:showBubbleSize val="0"/>
            </c:dLbl>
            <c:dLbl>
              <c:idx val="5"/>
              <c:layout>
                <c:manualLayout>
                  <c:x val="2.0132815816044251E-2"/>
                  <c:y val="-8.8836264377159344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(2)'!$C$12:$H$12</c:f>
              <c:numCache>
                <c:formatCode>#,##0_);[Red]\(#,##0\)</c:formatCode>
                <c:ptCount val="6"/>
                <c:pt idx="0">
                  <c:v>18415.689999999999</c:v>
                </c:pt>
                <c:pt idx="1">
                  <c:v>26314.34</c:v>
                </c:pt>
                <c:pt idx="2">
                  <c:v>33495.730000000003</c:v>
                </c:pt>
                <c:pt idx="3">
                  <c:v>44824.6</c:v>
                </c:pt>
                <c:pt idx="4">
                  <c:v>65614.600000000006</c:v>
                </c:pt>
                <c:pt idx="5">
                  <c:v>70883.42</c:v>
                </c:pt>
              </c:numCache>
            </c:numRef>
          </c:val>
        </c:ser>
        <c:dLbls>
          <c:showLegendKey val="0"/>
          <c:showVal val="0"/>
          <c:showCatName val="0"/>
          <c:showSerName val="0"/>
          <c:showPercent val="0"/>
          <c:showBubbleSize val="0"/>
        </c:dLbls>
        <c:gapWidth val="150"/>
        <c:overlap val="100"/>
        <c:axId val="157330816"/>
        <c:axId val="157341184"/>
      </c:barChart>
      <c:lineChart>
        <c:grouping val="standard"/>
        <c:varyColors val="0"/>
        <c:ser>
          <c:idx val="2"/>
          <c:order val="0"/>
          <c:tx>
            <c:strRef>
              <c:f>'[＜P.28＞1(1)宿泊者数の比較.xlsx]グラフデータ (2)'!$A$4:$B$4</c:f>
              <c:strCache>
                <c:ptCount val="1"/>
                <c:pt idx="0">
                  <c:v>大阪府 　外国人延べ宿泊者数の割合</c:v>
                </c:pt>
              </c:strCache>
            </c:strRef>
          </c:tx>
          <c:spPr>
            <a:ln>
              <a:solidFill>
                <a:srgbClr val="002060"/>
              </a:solidFill>
              <a:prstDash val="sysDash"/>
            </a:ln>
          </c:spPr>
          <c:marker>
            <c:symbol val="square"/>
            <c:size val="7"/>
            <c:spPr>
              <a:solidFill>
                <a:srgbClr val="002060"/>
              </a:solidFill>
            </c:spPr>
          </c:marke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(2)'!$C$4:$H$4</c:f>
              <c:numCache>
                <c:formatCode>0.0%</c:formatCode>
                <c:ptCount val="6"/>
                <c:pt idx="0">
                  <c:v>0.12844427767843616</c:v>
                </c:pt>
                <c:pt idx="1">
                  <c:v>0.11631870683437243</c:v>
                </c:pt>
                <c:pt idx="2">
                  <c:v>0.12880746292139325</c:v>
                </c:pt>
                <c:pt idx="3">
                  <c:v>0.13832047581015783</c:v>
                </c:pt>
                <c:pt idx="4">
                  <c:v>0.13664138773992374</c:v>
                </c:pt>
                <c:pt idx="5">
                  <c:v>0.14467882616273312</c:v>
                </c:pt>
              </c:numCache>
            </c:numRef>
          </c:val>
          <c:smooth val="0"/>
        </c:ser>
        <c:ser>
          <c:idx val="4"/>
          <c:order val="1"/>
          <c:tx>
            <c:strRef>
              <c:f>'[＜P.28＞1(1)宿泊者数の比較.xlsx]グラフデータ (2)'!$A$5:$B$5</c:f>
              <c:strCache>
                <c:ptCount val="1"/>
                <c:pt idx="0">
                  <c:v>大阪府 　日本人延べ宿泊者数の割合</c:v>
                </c:pt>
              </c:strCache>
            </c:strRef>
          </c:tx>
          <c:spPr>
            <a:ln>
              <a:solidFill>
                <a:srgbClr val="002060"/>
              </a:solidFill>
            </a:ln>
          </c:spPr>
          <c:marker>
            <c:symbol val="square"/>
            <c:size val="7"/>
            <c:spPr>
              <a:solidFill>
                <a:srgbClr val="002060"/>
              </a:solidFill>
            </c:spPr>
          </c:marke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(2)'!$C$5:$H$5</c:f>
              <c:numCache>
                <c:formatCode>0.0%</c:formatCode>
                <c:ptCount val="6"/>
                <c:pt idx="0">
                  <c:v>4.8641743934011529E-2</c:v>
                </c:pt>
                <c:pt idx="1">
                  <c:v>4.9089335665613486E-2</c:v>
                </c:pt>
                <c:pt idx="2">
                  <c:v>4.5252166501186269E-2</c:v>
                </c:pt>
                <c:pt idx="3">
                  <c:v>5.1715095280868005E-2</c:v>
                </c:pt>
                <c:pt idx="4">
                  <c:v>4.8807704226052698E-2</c:v>
                </c:pt>
                <c:pt idx="5">
                  <c:v>4.9995863463782812E-2</c:v>
                </c:pt>
              </c:numCache>
            </c:numRef>
          </c:val>
          <c:smooth val="0"/>
        </c:ser>
        <c:ser>
          <c:idx val="8"/>
          <c:order val="3"/>
          <c:tx>
            <c:strRef>
              <c:f>'[＜P.28＞1(1)宿泊者数の比較.xlsx]グラフデータ (2)'!$A$6:$B$6</c:f>
              <c:strCache>
                <c:ptCount val="1"/>
                <c:pt idx="0">
                  <c:v>東京都 　外国人延べ宿泊者数の割合</c:v>
                </c:pt>
              </c:strCache>
            </c:strRef>
          </c:tx>
          <c:spPr>
            <a:ln>
              <a:solidFill>
                <a:srgbClr val="00B050"/>
              </a:solidFill>
              <a:prstDash val="sysDash"/>
            </a:ln>
          </c:spPr>
          <c:marker>
            <c:symbol val="diamond"/>
            <c:size val="7"/>
            <c:spPr>
              <a:solidFill>
                <a:srgbClr val="00B050"/>
              </a:solidFill>
            </c:spPr>
          </c:marke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(2)'!$C$6:$H$6</c:f>
              <c:numCache>
                <c:formatCode>0.0%</c:formatCode>
                <c:ptCount val="6"/>
                <c:pt idx="0">
                  <c:v>0.30690188638058097</c:v>
                </c:pt>
                <c:pt idx="1">
                  <c:v>0.31510347589945253</c:v>
                </c:pt>
                <c:pt idx="2">
                  <c:v>0.29349860415043949</c:v>
                </c:pt>
                <c:pt idx="3">
                  <c:v>0.29437540993115391</c:v>
                </c:pt>
                <c:pt idx="4">
                  <c:v>0.2676323562134037</c:v>
                </c:pt>
                <c:pt idx="5">
                  <c:v>0.25476902779239491</c:v>
                </c:pt>
              </c:numCache>
            </c:numRef>
          </c:val>
          <c:smooth val="0"/>
        </c:ser>
        <c:ser>
          <c:idx val="10"/>
          <c:order val="4"/>
          <c:tx>
            <c:strRef>
              <c:f>'[＜P.28＞1(1)宿泊者数の比較.xlsx]グラフデータ (2)'!$A$7:$B$7</c:f>
              <c:strCache>
                <c:ptCount val="1"/>
                <c:pt idx="0">
                  <c:v>東京都 　日本人延べ宿泊者数の割合</c:v>
                </c:pt>
              </c:strCache>
            </c:strRef>
          </c:tx>
          <c:spPr>
            <a:ln>
              <a:solidFill>
                <a:srgbClr val="00B050"/>
              </a:solidFill>
            </a:ln>
          </c:spPr>
          <c:marker>
            <c:symbol val="diamond"/>
            <c:size val="7"/>
            <c:spPr>
              <a:solidFill>
                <a:srgbClr val="00B050"/>
              </a:solidFill>
            </c:spPr>
          </c:marke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(2)'!$C$7:$H$7</c:f>
              <c:numCache>
                <c:formatCode>0.0%</c:formatCode>
                <c:ptCount val="6"/>
                <c:pt idx="0">
                  <c:v>8.9956926800534659E-2</c:v>
                </c:pt>
                <c:pt idx="1">
                  <c:v>9.8983621648615877E-2</c:v>
                </c:pt>
                <c:pt idx="2">
                  <c:v>9.9429566729365121E-2</c:v>
                </c:pt>
                <c:pt idx="3">
                  <c:v>9.579120520363392E-2</c:v>
                </c:pt>
                <c:pt idx="4">
                  <c:v>9.4710972356963491E-2</c:v>
                </c:pt>
                <c:pt idx="5">
                  <c:v>9.2455057160032356E-2</c:v>
                </c:pt>
              </c:numCache>
            </c:numRef>
          </c:val>
          <c:smooth val="0"/>
        </c:ser>
        <c:ser>
          <c:idx val="14"/>
          <c:order val="5"/>
          <c:tx>
            <c:strRef>
              <c:f>'[＜P.28＞1(1)宿泊者数の比較.xlsx]グラフデータ (2)'!$A$8:$B$8</c:f>
              <c:strCache>
                <c:ptCount val="1"/>
                <c:pt idx="0">
                  <c:v>京都府 　外国人延べ宿泊者数の割合</c:v>
                </c:pt>
              </c:strCache>
            </c:strRef>
          </c:tx>
          <c:spPr>
            <a:ln>
              <a:prstDash val="sysDash"/>
            </a:ln>
          </c:spP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(2)'!$C$8:$H$8</c:f>
              <c:numCache>
                <c:formatCode>0.0%</c:formatCode>
                <c:ptCount val="6"/>
                <c:pt idx="0">
                  <c:v>5.7165384517224173E-2</c:v>
                </c:pt>
                <c:pt idx="1">
                  <c:v>8.7601285078782148E-2</c:v>
                </c:pt>
                <c:pt idx="2">
                  <c:v>7.8394469981696177E-2</c:v>
                </c:pt>
                <c:pt idx="3">
                  <c:v>7.3419729345047147E-2</c:v>
                </c:pt>
                <c:pt idx="4">
                  <c:v>6.9781268193359405E-2</c:v>
                </c:pt>
                <c:pt idx="5">
                  <c:v>6.805188011526532E-2</c:v>
                </c:pt>
              </c:numCache>
            </c:numRef>
          </c:val>
          <c:smooth val="0"/>
        </c:ser>
        <c:ser>
          <c:idx val="16"/>
          <c:order val="6"/>
          <c:tx>
            <c:strRef>
              <c:f>'[＜P.28＞1(1)宿泊者数の比較.xlsx]グラフデータ (2)'!$A$9:$B$9</c:f>
              <c:strCache>
                <c:ptCount val="1"/>
                <c:pt idx="0">
                  <c:v>京都府 　日本人延べ宿泊者数の割合</c:v>
                </c:pt>
              </c:strCache>
            </c:strRef>
          </c:tx>
          <c:spPr>
            <a:ln>
              <a:solidFill>
                <a:srgbClr val="00B0F0"/>
              </a:solidFill>
            </a:ln>
          </c:spPr>
          <c:marker>
            <c:symbol val="circle"/>
            <c:size val="7"/>
          </c:marke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(2)'!$C$9:$H$9</c:f>
              <c:numCache>
                <c:formatCode>0.0%</c:formatCode>
                <c:ptCount val="6"/>
                <c:pt idx="0">
                  <c:v>3.3479794180193534E-2</c:v>
                </c:pt>
                <c:pt idx="1">
                  <c:v>3.3727561093233813E-2</c:v>
                </c:pt>
                <c:pt idx="2">
                  <c:v>4.038326851182629E-2</c:v>
                </c:pt>
                <c:pt idx="3">
                  <c:v>3.1948853840773256E-2</c:v>
                </c:pt>
                <c:pt idx="4">
                  <c:v>3.1191539497094595E-2</c:v>
                </c:pt>
                <c:pt idx="5">
                  <c:v>3.1222887202114465E-2</c:v>
                </c:pt>
              </c:numCache>
            </c:numRef>
          </c:val>
          <c:smooth val="0"/>
        </c:ser>
        <c:ser>
          <c:idx val="20"/>
          <c:order val="7"/>
          <c:tx>
            <c:strRef>
              <c:f>'[＜P.28＞1(1)宿泊者数の比較.xlsx]グラフデータ (2)'!$A$10:$B$10</c:f>
              <c:strCache>
                <c:ptCount val="1"/>
                <c:pt idx="0">
                  <c:v>兵庫県 　外国人延べ宿泊者数の割合</c:v>
                </c:pt>
              </c:strCache>
            </c:strRef>
          </c:tx>
          <c:spPr>
            <a:ln>
              <a:solidFill>
                <a:srgbClr val="7030A0"/>
              </a:solidFill>
              <a:prstDash val="sysDash"/>
            </a:ln>
          </c:spPr>
          <c:marker>
            <c:spPr>
              <a:solidFill>
                <a:srgbClr val="7030A0"/>
              </a:solidFill>
            </c:spPr>
          </c:marke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(2)'!$C$10:$H$10</c:f>
              <c:numCache>
                <c:formatCode>0.0%</c:formatCode>
                <c:ptCount val="6"/>
                <c:pt idx="0">
                  <c:v>1.6782428461817073E-2</c:v>
                </c:pt>
                <c:pt idx="1">
                  <c:v>1.3446280621136612E-2</c:v>
                </c:pt>
                <c:pt idx="2">
                  <c:v>1.5137153302823969E-2</c:v>
                </c:pt>
                <c:pt idx="3">
                  <c:v>1.5569798726592095E-2</c:v>
                </c:pt>
                <c:pt idx="4">
                  <c:v>1.8395600979050391E-2</c:v>
                </c:pt>
                <c:pt idx="5">
                  <c:v>1.5226550863375383E-2</c:v>
                </c:pt>
              </c:numCache>
            </c:numRef>
          </c:val>
          <c:smooth val="0"/>
        </c:ser>
        <c:ser>
          <c:idx val="22"/>
          <c:order val="8"/>
          <c:tx>
            <c:strRef>
              <c:f>'[＜P.28＞1(1)宿泊者数の比較.xlsx]グラフデータ (2)'!$A$11:$B$11</c:f>
              <c:strCache>
                <c:ptCount val="1"/>
                <c:pt idx="0">
                  <c:v>兵庫県 　日本人延べ宿泊者数の割合</c:v>
                </c:pt>
              </c:strCache>
            </c:strRef>
          </c:tx>
          <c:spPr>
            <a:ln>
              <a:solidFill>
                <a:srgbClr val="7030A0"/>
              </a:solidFill>
            </a:ln>
          </c:spPr>
          <c:marker>
            <c:symbol val="triangle"/>
            <c:size val="7"/>
            <c:spPr>
              <a:solidFill>
                <a:srgbClr val="7030A0"/>
              </a:solidFill>
            </c:spPr>
          </c:marke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(2)'!$C$11:$H$11</c:f>
              <c:numCache>
                <c:formatCode>0.0%</c:formatCode>
                <c:ptCount val="6"/>
                <c:pt idx="0">
                  <c:v>2.904457152416802E-2</c:v>
                </c:pt>
                <c:pt idx="1">
                  <c:v>2.9041258889147749E-2</c:v>
                </c:pt>
                <c:pt idx="2">
                  <c:v>2.9415169796023859E-2</c:v>
                </c:pt>
                <c:pt idx="3">
                  <c:v>3.0468836293776658E-2</c:v>
                </c:pt>
                <c:pt idx="4">
                  <c:v>2.9550674164024997E-2</c:v>
                </c:pt>
                <c:pt idx="5">
                  <c:v>3.0061822199247242E-2</c:v>
                </c:pt>
              </c:numCache>
            </c:numRef>
          </c:val>
          <c:smooth val="0"/>
        </c:ser>
        <c:dLbls>
          <c:showLegendKey val="0"/>
          <c:showVal val="0"/>
          <c:showCatName val="0"/>
          <c:showSerName val="0"/>
          <c:showPercent val="0"/>
          <c:showBubbleSize val="0"/>
        </c:dLbls>
        <c:marker val="1"/>
        <c:smooth val="0"/>
        <c:axId val="157348608"/>
        <c:axId val="157342720"/>
      </c:lineChart>
      <c:catAx>
        <c:axId val="157330816"/>
        <c:scaling>
          <c:orientation val="minMax"/>
        </c:scaling>
        <c:delete val="0"/>
        <c:axPos val="b"/>
        <c:majorTickMark val="out"/>
        <c:minorTickMark val="none"/>
        <c:tickLblPos val="nextTo"/>
        <c:crossAx val="157341184"/>
        <c:crosses val="autoZero"/>
        <c:auto val="1"/>
        <c:lblAlgn val="ctr"/>
        <c:lblOffset val="100"/>
        <c:noMultiLvlLbl val="0"/>
      </c:catAx>
      <c:valAx>
        <c:axId val="157341184"/>
        <c:scaling>
          <c:orientation val="minMax"/>
        </c:scaling>
        <c:delete val="0"/>
        <c:axPos val="l"/>
        <c:majorGridlines/>
        <c:numFmt formatCode="#,##0_);[Red]\(#,##0\)" sourceLinked="1"/>
        <c:majorTickMark val="out"/>
        <c:minorTickMark val="none"/>
        <c:tickLblPos val="nextTo"/>
        <c:crossAx val="157330816"/>
        <c:crosses val="autoZero"/>
        <c:crossBetween val="between"/>
      </c:valAx>
      <c:valAx>
        <c:axId val="157342720"/>
        <c:scaling>
          <c:orientation val="minMax"/>
        </c:scaling>
        <c:delete val="0"/>
        <c:axPos val="r"/>
        <c:numFmt formatCode="0.0%" sourceLinked="1"/>
        <c:majorTickMark val="out"/>
        <c:minorTickMark val="none"/>
        <c:tickLblPos val="nextTo"/>
        <c:crossAx val="157348608"/>
        <c:crosses val="max"/>
        <c:crossBetween val="between"/>
      </c:valAx>
      <c:catAx>
        <c:axId val="157348608"/>
        <c:scaling>
          <c:orientation val="minMax"/>
        </c:scaling>
        <c:delete val="1"/>
        <c:axPos val="b"/>
        <c:majorTickMark val="out"/>
        <c:minorTickMark val="none"/>
        <c:tickLblPos val="nextTo"/>
        <c:crossAx val="157342720"/>
        <c:crosses val="autoZero"/>
        <c:auto val="1"/>
        <c:lblAlgn val="ctr"/>
        <c:lblOffset val="100"/>
        <c:noMultiLvlLbl val="0"/>
      </c:catAx>
    </c:plotArea>
    <c:legend>
      <c:legendPos val="r"/>
      <c:layout>
        <c:manualLayout>
          <c:xMode val="edge"/>
          <c:yMode val="edge"/>
          <c:x val="0.74095833333333339"/>
          <c:y val="0.16173623508982723"/>
          <c:w val="0.25070833333333331"/>
          <c:h val="0.62260784467734165"/>
        </c:manualLayout>
      </c:layout>
      <c:overlay val="0"/>
      <c:txPr>
        <a:bodyPr/>
        <a:lstStyle/>
        <a:p>
          <a:pPr>
            <a:defRPr sz="900"/>
          </a:pPr>
          <a:endParaRPr lang="ja-JP"/>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5631105721125E-2"/>
          <c:y val="0.12172352750829593"/>
          <c:w val="0.88957101287350304"/>
          <c:h val="0.76716694055467083"/>
        </c:manualLayout>
      </c:layout>
      <c:barChart>
        <c:barDir val="col"/>
        <c:grouping val="clustered"/>
        <c:varyColors val="0"/>
        <c:ser>
          <c:idx val="2"/>
          <c:order val="5"/>
          <c:tx>
            <c:strRef>
              <c:f>'[＜P.29＞1(1)国際会議グラフ.xlsx]n2009_8_7'!$T$7</c:f>
              <c:strCache>
                <c:ptCount val="1"/>
                <c:pt idx="0">
                  <c:v>全国</c:v>
                </c:pt>
              </c:strCache>
            </c:strRef>
          </c:tx>
          <c:spPr>
            <a:solidFill>
              <a:schemeClr val="accent1">
                <a:lumMod val="40000"/>
                <a:lumOff val="60000"/>
              </a:schemeClr>
            </a:solidFill>
          </c:spPr>
          <c:invertIfNegative val="0"/>
          <c:dLbls>
            <c:dLbl>
              <c:idx val="2"/>
              <c:layout>
                <c:manualLayout>
                  <c:x val="-5.5303941973535902E-3"/>
                  <c:y val="0.14607601454867794"/>
                </c:manualLayout>
              </c:layout>
              <c:dLblPos val="outEnd"/>
              <c:showLegendKey val="0"/>
              <c:showVal val="1"/>
              <c:showCatName val="0"/>
              <c:showSerName val="0"/>
              <c:showPercent val="0"/>
              <c:showBubbleSize val="0"/>
            </c:dLbl>
            <c:dLbl>
              <c:idx val="3"/>
              <c:layout>
                <c:manualLayout>
                  <c:x val="-2.7651970986768207E-3"/>
                  <c:y val="0.16658940494692523"/>
                </c:manualLayout>
              </c:layout>
              <c:dLblPos val="outEnd"/>
              <c:showLegendKey val="0"/>
              <c:showVal val="1"/>
              <c:showCatName val="0"/>
              <c:showSerName val="0"/>
              <c:showPercent val="0"/>
              <c:showBubbleSize val="0"/>
            </c:dLbl>
            <c:dLbl>
              <c:idx val="4"/>
              <c:layout>
                <c:manualLayout>
                  <c:x val="-8.295591296030462E-3"/>
                  <c:y val="0.16248672686727578"/>
                </c:manualLayout>
              </c:layout>
              <c:dLblPos val="outEnd"/>
              <c:showLegendKey val="0"/>
              <c:showVal val="1"/>
              <c:showCatName val="0"/>
              <c:showSerName val="0"/>
              <c:showPercent val="0"/>
              <c:showBubbleSize val="0"/>
            </c:dLbl>
            <c:dLbl>
              <c:idx val="5"/>
              <c:layout>
                <c:manualLayout>
                  <c:x val="-8.295591296030462E-3"/>
                  <c:y val="0.20351350766377035"/>
                </c:manualLayout>
              </c:layout>
              <c:dLblPos val="outEnd"/>
              <c:showLegendKey val="0"/>
              <c:showVal val="1"/>
              <c:showCatName val="0"/>
              <c:showSerName val="0"/>
              <c:showPercent val="0"/>
              <c:showBubbleSize val="0"/>
            </c:dLbl>
            <c:spPr>
              <a:solidFill>
                <a:schemeClr val="bg1"/>
              </a:solidFill>
            </c:spPr>
            <c:txPr>
              <a:bodyPr/>
              <a:lstStyle/>
              <a:p>
                <a:pPr>
                  <a:defRPr sz="1200"/>
                </a:pPr>
                <a:endParaRPr lang="ja-JP"/>
              </a:p>
            </c:txPr>
            <c:dLblPos val="inEnd"/>
            <c:showLegendKey val="0"/>
            <c:showVal val="1"/>
            <c:showCatName val="0"/>
            <c:showSerName val="0"/>
            <c:showPercent val="0"/>
            <c:showBubbleSize val="0"/>
            <c:showLeaderLines val="0"/>
          </c:dLbls>
          <c:cat>
            <c:numRef>
              <c:f>'[＜P.29＞1(1)国際会議グラフ.xlsx]n2009_8_7'!$N$15:$N$20</c:f>
              <c:numCache>
                <c:formatCode>General</c:formatCode>
                <c:ptCount val="6"/>
                <c:pt idx="0">
                  <c:v>2010</c:v>
                </c:pt>
                <c:pt idx="1">
                  <c:v>2011</c:v>
                </c:pt>
                <c:pt idx="2">
                  <c:v>2012</c:v>
                </c:pt>
                <c:pt idx="3">
                  <c:v>2013</c:v>
                </c:pt>
                <c:pt idx="4">
                  <c:v>2014</c:v>
                </c:pt>
                <c:pt idx="5">
                  <c:v>2015</c:v>
                </c:pt>
              </c:numCache>
            </c:numRef>
          </c:cat>
          <c:val>
            <c:numRef>
              <c:f>'[＜P.29＞1(1)国際会議グラフ.xlsx]n2009_8_7'!$T$15:$T$20</c:f>
              <c:numCache>
                <c:formatCode>#,##0_);[Red]\(#,##0\)</c:formatCode>
                <c:ptCount val="6"/>
                <c:pt idx="0">
                  <c:v>2159</c:v>
                </c:pt>
                <c:pt idx="1">
                  <c:v>1892</c:v>
                </c:pt>
                <c:pt idx="2">
                  <c:v>2337</c:v>
                </c:pt>
                <c:pt idx="3">
                  <c:v>2427</c:v>
                </c:pt>
                <c:pt idx="4">
                  <c:v>2590</c:v>
                </c:pt>
                <c:pt idx="5">
                  <c:v>2847</c:v>
                </c:pt>
              </c:numCache>
            </c:numRef>
          </c:val>
        </c:ser>
        <c:dLbls>
          <c:showLegendKey val="0"/>
          <c:showVal val="0"/>
          <c:showCatName val="0"/>
          <c:showSerName val="0"/>
          <c:showPercent val="0"/>
          <c:showBubbleSize val="0"/>
        </c:dLbls>
        <c:gapWidth val="150"/>
        <c:axId val="157790208"/>
        <c:axId val="157792128"/>
      </c:barChart>
      <c:lineChart>
        <c:grouping val="standard"/>
        <c:varyColors val="0"/>
        <c:ser>
          <c:idx val="0"/>
          <c:order val="0"/>
          <c:tx>
            <c:strRef>
              <c:f>'[＜P.29＞1(1)国際会議グラフ.xlsx]n2009_8_7'!$O$7</c:f>
              <c:strCache>
                <c:ptCount val="1"/>
                <c:pt idx="0">
                  <c:v>東京</c:v>
                </c:pt>
              </c:strCache>
            </c:strRef>
          </c:tx>
          <c:spPr>
            <a:ln w="25400">
              <a:solidFill>
                <a:srgbClr val="00B0F0"/>
              </a:solidFill>
              <a:prstDash val="solid"/>
            </a:ln>
          </c:spPr>
          <c:marker>
            <c:symbol val="diamond"/>
            <c:size val="5"/>
            <c:spPr>
              <a:solidFill>
                <a:srgbClr val="00B0F0"/>
              </a:solidFill>
              <a:ln>
                <a:solidFill>
                  <a:srgbClr val="00B0F0"/>
                </a:solidFill>
                <a:prstDash val="solid"/>
              </a:ln>
            </c:spPr>
          </c:marker>
          <c:cat>
            <c:numRef>
              <c:f>'[＜P.29＞1(1)国際会議グラフ.xlsx]n2009_8_7'!$N$15:$N$20</c:f>
              <c:numCache>
                <c:formatCode>General</c:formatCode>
                <c:ptCount val="6"/>
                <c:pt idx="0">
                  <c:v>2010</c:v>
                </c:pt>
                <c:pt idx="1">
                  <c:v>2011</c:v>
                </c:pt>
                <c:pt idx="2">
                  <c:v>2012</c:v>
                </c:pt>
                <c:pt idx="3">
                  <c:v>2013</c:v>
                </c:pt>
                <c:pt idx="4">
                  <c:v>2014</c:v>
                </c:pt>
                <c:pt idx="5">
                  <c:v>2015</c:v>
                </c:pt>
              </c:numCache>
            </c:numRef>
          </c:cat>
          <c:val>
            <c:numRef>
              <c:f>'[＜P.29＞1(1)国際会議グラフ.xlsx]n2009_8_7'!$O$15:$O$20</c:f>
              <c:numCache>
                <c:formatCode>#,##0_);[Red]\(#,##0\)</c:formatCode>
                <c:ptCount val="6"/>
                <c:pt idx="0">
                  <c:v>510</c:v>
                </c:pt>
                <c:pt idx="1">
                  <c:v>484</c:v>
                </c:pt>
                <c:pt idx="2">
                  <c:v>517</c:v>
                </c:pt>
                <c:pt idx="3">
                  <c:v>537</c:v>
                </c:pt>
                <c:pt idx="4">
                  <c:v>565</c:v>
                </c:pt>
                <c:pt idx="5">
                  <c:v>583</c:v>
                </c:pt>
              </c:numCache>
            </c:numRef>
          </c:val>
          <c:smooth val="0"/>
        </c:ser>
        <c:ser>
          <c:idx val="1"/>
          <c:order val="1"/>
          <c:tx>
            <c:strRef>
              <c:f>'[＜P.29＞1(1)国際会議グラフ.xlsx]n2009_8_7'!$P$7</c:f>
              <c:strCache>
                <c:ptCount val="1"/>
                <c:pt idx="0">
                  <c:v>神奈川</c:v>
                </c:pt>
              </c:strCache>
            </c:strRef>
          </c:tx>
          <c:spPr>
            <a:ln w="12700">
              <a:solidFill>
                <a:schemeClr val="tx1"/>
              </a:solidFill>
              <a:prstDash val="dash"/>
            </a:ln>
          </c:spPr>
          <c:marker>
            <c:symbol val="diamond"/>
            <c:size val="5"/>
            <c:spPr>
              <a:solidFill>
                <a:schemeClr val="tx1"/>
              </a:solidFill>
              <a:ln>
                <a:solidFill>
                  <a:schemeClr val="tx1"/>
                </a:solidFill>
                <a:prstDash val="solid"/>
              </a:ln>
            </c:spPr>
          </c:marker>
          <c:cat>
            <c:numRef>
              <c:f>'[＜P.29＞1(1)国際会議グラフ.xlsx]n2009_8_7'!$N$15:$N$20</c:f>
              <c:numCache>
                <c:formatCode>General</c:formatCode>
                <c:ptCount val="6"/>
                <c:pt idx="0">
                  <c:v>2010</c:v>
                </c:pt>
                <c:pt idx="1">
                  <c:v>2011</c:v>
                </c:pt>
                <c:pt idx="2">
                  <c:v>2012</c:v>
                </c:pt>
                <c:pt idx="3">
                  <c:v>2013</c:v>
                </c:pt>
                <c:pt idx="4">
                  <c:v>2014</c:v>
                </c:pt>
                <c:pt idx="5">
                  <c:v>2015</c:v>
                </c:pt>
              </c:numCache>
            </c:numRef>
          </c:cat>
          <c:val>
            <c:numRef>
              <c:f>'[＜P.29＞1(1)国際会議グラフ.xlsx]n2009_8_7'!$P$15:$P$20</c:f>
              <c:numCache>
                <c:formatCode>#,##0_);[Red]\(#,##0\)</c:formatCode>
                <c:ptCount val="6"/>
                <c:pt idx="0">
                  <c:v>180</c:v>
                </c:pt>
                <c:pt idx="1">
                  <c:v>174</c:v>
                </c:pt>
                <c:pt idx="2">
                  <c:v>196</c:v>
                </c:pt>
                <c:pt idx="3">
                  <c:v>234</c:v>
                </c:pt>
                <c:pt idx="4">
                  <c:v>208</c:v>
                </c:pt>
                <c:pt idx="5">
                  <c:v>193</c:v>
                </c:pt>
              </c:numCache>
            </c:numRef>
          </c:val>
          <c:smooth val="0"/>
        </c:ser>
        <c:ser>
          <c:idx val="3"/>
          <c:order val="2"/>
          <c:tx>
            <c:strRef>
              <c:f>'[＜P.29＞1(1)国際会議グラフ.xlsx]n2009_8_7'!$Q$7</c:f>
              <c:strCache>
                <c:ptCount val="1"/>
                <c:pt idx="0">
                  <c:v>大阪</c:v>
                </c:pt>
              </c:strCache>
            </c:strRef>
          </c:tx>
          <c:spPr>
            <a:ln w="34925">
              <a:solidFill>
                <a:srgbClr val="FF0000"/>
              </a:solidFill>
              <a:prstDash val="solid"/>
            </a:ln>
          </c:spPr>
          <c:marker>
            <c:symbol val="square"/>
            <c:size val="5"/>
            <c:spPr>
              <a:solidFill>
                <a:srgbClr val="FF0000"/>
              </a:solidFill>
              <a:ln>
                <a:solidFill>
                  <a:srgbClr val="FF0000"/>
                </a:solidFill>
                <a:prstDash val="solid"/>
              </a:ln>
            </c:spPr>
          </c:marker>
          <c:cat>
            <c:numRef>
              <c:f>'[＜P.29＞1(1)国際会議グラフ.xlsx]n2009_8_7'!$N$15:$N$20</c:f>
              <c:numCache>
                <c:formatCode>General</c:formatCode>
                <c:ptCount val="6"/>
                <c:pt idx="0">
                  <c:v>2010</c:v>
                </c:pt>
                <c:pt idx="1">
                  <c:v>2011</c:v>
                </c:pt>
                <c:pt idx="2">
                  <c:v>2012</c:v>
                </c:pt>
                <c:pt idx="3">
                  <c:v>2013</c:v>
                </c:pt>
                <c:pt idx="4">
                  <c:v>2014</c:v>
                </c:pt>
                <c:pt idx="5">
                  <c:v>2015</c:v>
                </c:pt>
              </c:numCache>
            </c:numRef>
          </c:cat>
          <c:val>
            <c:numRef>
              <c:f>'[＜P.29＞1(1)国際会議グラフ.xlsx]n2009_8_7'!$Q$15:$Q$20</c:f>
              <c:numCache>
                <c:formatCode>#,##0_);[Red]\(#,##0\)</c:formatCode>
                <c:ptCount val="6"/>
                <c:pt idx="0">
                  <c:v>152</c:v>
                </c:pt>
                <c:pt idx="1">
                  <c:v>135</c:v>
                </c:pt>
                <c:pt idx="2">
                  <c:v>281</c:v>
                </c:pt>
                <c:pt idx="3">
                  <c:v>314</c:v>
                </c:pt>
                <c:pt idx="4">
                  <c:v>253</c:v>
                </c:pt>
                <c:pt idx="5">
                  <c:v>242</c:v>
                </c:pt>
              </c:numCache>
            </c:numRef>
          </c:val>
          <c:smooth val="0"/>
        </c:ser>
        <c:ser>
          <c:idx val="4"/>
          <c:order val="3"/>
          <c:tx>
            <c:strRef>
              <c:f>'[＜P.29＞1(1)国際会議グラフ.xlsx]n2009_8_7'!$R$7</c:f>
              <c:strCache>
                <c:ptCount val="1"/>
                <c:pt idx="0">
                  <c:v>京都</c:v>
                </c:pt>
              </c:strCache>
            </c:strRef>
          </c:tx>
          <c:spPr>
            <a:ln w="12700">
              <a:solidFill>
                <a:srgbClr val="FFC000"/>
              </a:solidFill>
              <a:prstDash val="solid"/>
            </a:ln>
          </c:spPr>
          <c:marker>
            <c:symbol val="triangle"/>
            <c:size val="5"/>
            <c:spPr>
              <a:solidFill>
                <a:srgbClr val="FFC000"/>
              </a:solidFill>
              <a:ln>
                <a:solidFill>
                  <a:srgbClr val="FFC000"/>
                </a:solidFill>
                <a:prstDash val="solid"/>
              </a:ln>
            </c:spPr>
          </c:marker>
          <c:cat>
            <c:numRef>
              <c:f>'[＜P.29＞1(1)国際会議グラフ.xlsx]n2009_8_7'!$N$15:$N$20</c:f>
              <c:numCache>
                <c:formatCode>General</c:formatCode>
                <c:ptCount val="6"/>
                <c:pt idx="0">
                  <c:v>2010</c:v>
                </c:pt>
                <c:pt idx="1">
                  <c:v>2011</c:v>
                </c:pt>
                <c:pt idx="2">
                  <c:v>2012</c:v>
                </c:pt>
                <c:pt idx="3">
                  <c:v>2013</c:v>
                </c:pt>
                <c:pt idx="4">
                  <c:v>2014</c:v>
                </c:pt>
                <c:pt idx="5">
                  <c:v>2015</c:v>
                </c:pt>
              </c:numCache>
            </c:numRef>
          </c:cat>
          <c:val>
            <c:numRef>
              <c:f>'[＜P.29＞1(1)国際会議グラフ.xlsx]n2009_8_7'!$R$15:$R$20</c:f>
              <c:numCache>
                <c:formatCode>#,##0_);[Red]\(#,##0\)</c:formatCode>
                <c:ptCount val="6"/>
                <c:pt idx="0">
                  <c:v>160</c:v>
                </c:pt>
                <c:pt idx="1">
                  <c:v>145</c:v>
                </c:pt>
                <c:pt idx="2">
                  <c:v>202</c:v>
                </c:pt>
                <c:pt idx="3">
                  <c:v>179</c:v>
                </c:pt>
                <c:pt idx="4">
                  <c:v>211</c:v>
                </c:pt>
                <c:pt idx="5">
                  <c:v>230</c:v>
                </c:pt>
              </c:numCache>
            </c:numRef>
          </c:val>
          <c:smooth val="0"/>
        </c:ser>
        <c:ser>
          <c:idx val="5"/>
          <c:order val="4"/>
          <c:tx>
            <c:strRef>
              <c:f>'[＜P.29＞1(1)国際会議グラフ.xlsx]n2009_8_7'!$S$7</c:f>
              <c:strCache>
                <c:ptCount val="1"/>
                <c:pt idx="0">
                  <c:v>福岡</c:v>
                </c:pt>
              </c:strCache>
            </c:strRef>
          </c:tx>
          <c:spPr>
            <a:ln w="19050">
              <a:solidFill>
                <a:srgbClr val="7030A0"/>
              </a:solidFill>
              <a:prstDash val="solid"/>
            </a:ln>
          </c:spPr>
          <c:marker>
            <c:symbol val="circle"/>
            <c:size val="5"/>
            <c:spPr>
              <a:solidFill>
                <a:srgbClr val="800000"/>
              </a:solidFill>
              <a:ln>
                <a:solidFill>
                  <a:srgbClr val="7030A0"/>
                </a:solidFill>
                <a:prstDash val="solid"/>
              </a:ln>
            </c:spPr>
          </c:marker>
          <c:cat>
            <c:numRef>
              <c:f>'[＜P.29＞1(1)国際会議グラフ.xlsx]n2009_8_7'!$N$15:$N$20</c:f>
              <c:numCache>
                <c:formatCode>General</c:formatCode>
                <c:ptCount val="6"/>
                <c:pt idx="0">
                  <c:v>2010</c:v>
                </c:pt>
                <c:pt idx="1">
                  <c:v>2011</c:v>
                </c:pt>
                <c:pt idx="2">
                  <c:v>2012</c:v>
                </c:pt>
                <c:pt idx="3">
                  <c:v>2013</c:v>
                </c:pt>
                <c:pt idx="4">
                  <c:v>2014</c:v>
                </c:pt>
                <c:pt idx="5">
                  <c:v>2015</c:v>
                </c:pt>
              </c:numCache>
            </c:numRef>
          </c:cat>
          <c:val>
            <c:numRef>
              <c:f>'[＜P.29＞1(1)国際会議グラフ.xlsx]n2009_8_7'!$S$15:$S$20</c:f>
              <c:numCache>
                <c:formatCode>#,##0_);[Red]\(#,##0\)</c:formatCode>
                <c:ptCount val="6"/>
                <c:pt idx="0">
                  <c:v>269</c:v>
                </c:pt>
                <c:pt idx="1">
                  <c:v>268</c:v>
                </c:pt>
                <c:pt idx="2">
                  <c:v>301</c:v>
                </c:pt>
                <c:pt idx="3">
                  <c:v>312</c:v>
                </c:pt>
                <c:pt idx="4">
                  <c:v>411</c:v>
                </c:pt>
                <c:pt idx="5">
                  <c:v>450</c:v>
                </c:pt>
              </c:numCache>
            </c:numRef>
          </c:val>
          <c:smooth val="0"/>
        </c:ser>
        <c:dLbls>
          <c:showLegendKey val="0"/>
          <c:showVal val="0"/>
          <c:showCatName val="0"/>
          <c:showSerName val="0"/>
          <c:showPercent val="0"/>
          <c:showBubbleSize val="0"/>
        </c:dLbls>
        <c:marker val="1"/>
        <c:smooth val="0"/>
        <c:axId val="157795840"/>
        <c:axId val="157794304"/>
      </c:lineChart>
      <c:catAx>
        <c:axId val="157790208"/>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57792128"/>
        <c:crosses val="autoZero"/>
        <c:auto val="1"/>
        <c:lblAlgn val="ctr"/>
        <c:lblOffset val="100"/>
        <c:tickLblSkip val="1"/>
        <c:tickMarkSkip val="1"/>
        <c:noMultiLvlLbl val="0"/>
      </c:catAx>
      <c:valAx>
        <c:axId val="157792128"/>
        <c:scaling>
          <c:orientation val="minMax"/>
        </c:scaling>
        <c:delete val="0"/>
        <c:axPos val="l"/>
        <c:title>
          <c:tx>
            <c:rich>
              <a:bodyPr rot="0" vert="horz"/>
              <a:lstStyle/>
              <a:p>
                <a:pPr algn="ctr">
                  <a:defRPr sz="10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a:latin typeface="Meiryo UI" panose="020B0604030504040204" pitchFamily="50" charset="-128"/>
                    <a:ea typeface="Meiryo UI" panose="020B0604030504040204" pitchFamily="50" charset="-128"/>
                    <a:cs typeface="Meiryo UI" panose="020B0604030504040204" pitchFamily="50" charset="-128"/>
                  </a:rPr>
                  <a:t>（件）</a:t>
                </a:r>
              </a:p>
            </c:rich>
          </c:tx>
          <c:layout>
            <c:manualLayout>
              <c:xMode val="edge"/>
              <c:yMode val="edge"/>
              <c:x val="6.9526199807045837E-3"/>
              <c:y val="1.3323315908530201E-2"/>
            </c:manualLayout>
          </c:layout>
          <c:overlay val="0"/>
          <c:spPr>
            <a:noFill/>
            <a:ln w="25400">
              <a:noFill/>
            </a:ln>
          </c:spPr>
        </c:title>
        <c:numFmt formatCode="#,##0_);[Red]\(#,##0\)" sourceLinked="1"/>
        <c:majorTickMark val="in"/>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57790208"/>
        <c:crosses val="autoZero"/>
        <c:crossBetween val="between"/>
      </c:valAx>
      <c:valAx>
        <c:axId val="157794304"/>
        <c:scaling>
          <c:orientation val="minMax"/>
        </c:scaling>
        <c:delete val="0"/>
        <c:axPos val="r"/>
        <c:numFmt formatCode="#,##0_);[Red]\(#,##0\)" sourceLinked="1"/>
        <c:majorTickMark val="out"/>
        <c:minorTickMark val="none"/>
        <c:tickLblPos val="nextTo"/>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57795840"/>
        <c:crosses val="max"/>
        <c:crossBetween val="between"/>
      </c:valAx>
      <c:catAx>
        <c:axId val="157795840"/>
        <c:scaling>
          <c:orientation val="minMax"/>
        </c:scaling>
        <c:delete val="1"/>
        <c:axPos val="b"/>
        <c:numFmt formatCode="General" sourceLinked="1"/>
        <c:majorTickMark val="out"/>
        <c:minorTickMark val="none"/>
        <c:tickLblPos val="nextTo"/>
        <c:crossAx val="157794304"/>
        <c:crosses val="autoZero"/>
        <c:auto val="1"/>
        <c:lblAlgn val="ctr"/>
        <c:lblOffset val="100"/>
        <c:noMultiLvlLbl val="0"/>
      </c:catAx>
      <c:spPr>
        <a:noFill/>
        <a:ln w="25400">
          <a:noFill/>
        </a:ln>
      </c:spPr>
    </c:plotArea>
    <c:plotVisOnly val="1"/>
    <c:dispBlanksAs val="gap"/>
    <c:showDLblsOverMax val="0"/>
  </c:chart>
  <c:spPr>
    <a:noFill/>
    <a:ln w="3175">
      <a:noFill/>
      <a:prstDash val="solid"/>
    </a:ln>
  </c:spPr>
  <c:txPr>
    <a:bodyPr/>
    <a:lstStyle/>
    <a:p>
      <a:pPr>
        <a:defRPr sz="172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0.73519</cdr:x>
      <cdr:y>0.03805</cdr:y>
    </cdr:from>
    <cdr:to>
      <cdr:x>1</cdr:x>
      <cdr:y>0.09314</cdr:y>
    </cdr:to>
    <cdr:sp macro="" textlink="">
      <cdr:nvSpPr>
        <cdr:cNvPr id="2" name="正方形/長方形 1"/>
        <cdr:cNvSpPr/>
      </cdr:nvSpPr>
      <cdr:spPr>
        <a:xfrm xmlns:a="http://schemas.openxmlformats.org/drawingml/2006/main">
          <a:off x="3810491" y="156445"/>
          <a:ext cx="1372511" cy="22651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50">
              <a:solidFill>
                <a:schemeClr val="tx1"/>
              </a:solidFill>
              <a:latin typeface="HGPｺﾞｼｯｸM" panose="020B0600000000000000" pitchFamily="50" charset="-128"/>
              <a:ea typeface="HGPｺﾞｼｯｸM" panose="020B0600000000000000" pitchFamily="50" charset="-128"/>
            </a:rPr>
            <a:t>（季節調整済、倍）</a:t>
          </a:r>
          <a:endParaRPr lang="ja-JP" sz="1050">
            <a:solidFill>
              <a:schemeClr val="tx1"/>
            </a:solidFill>
            <a:latin typeface="HGPｺﾞｼｯｸM" panose="020B0600000000000000" pitchFamily="50" charset="-128"/>
            <a:ea typeface="HGPｺﾞｼｯｸM" panose="020B0600000000000000" pitchFamily="50" charset="-128"/>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0.00164</cdr:x>
      <cdr:y>0.01213</cdr:y>
    </cdr:from>
    <cdr:to>
      <cdr:x>0.12475</cdr:x>
      <cdr:y>0.09415</cdr:y>
    </cdr:to>
    <cdr:sp macro="" textlink="">
      <cdr:nvSpPr>
        <cdr:cNvPr id="2" name="正方形/長方形 1"/>
        <cdr:cNvSpPr/>
      </cdr:nvSpPr>
      <cdr:spPr>
        <a:xfrm xmlns:a="http://schemas.openxmlformats.org/drawingml/2006/main">
          <a:off x="13186" y="53975"/>
          <a:ext cx="986939" cy="36512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sz="900">
              <a:latin typeface="Meiryo UI" panose="020B0604030504040204" pitchFamily="50" charset="-128"/>
              <a:ea typeface="Meiryo UI" panose="020B0604030504040204" pitchFamily="50" charset="-128"/>
              <a:cs typeface="Meiryo UI" panose="020B0604030504040204" pitchFamily="50" charset="-128"/>
            </a:rPr>
            <a:t>(</a:t>
          </a:r>
          <a:r>
            <a:rPr lang="ja-JP" altLang="en-US" sz="900">
              <a:latin typeface="Meiryo UI" panose="020B0604030504040204" pitchFamily="50" charset="-128"/>
              <a:ea typeface="Meiryo UI" panose="020B0604030504040204" pitchFamily="50" charset="-128"/>
              <a:cs typeface="Meiryo UI" panose="020B0604030504040204" pitchFamily="50" charset="-128"/>
            </a:rPr>
            <a:t>単位：万人</a:t>
          </a:r>
          <a:r>
            <a:rPr lang="en-US" altLang="ja-JP" sz="900">
              <a:latin typeface="Meiryo UI" panose="020B0604030504040204" pitchFamily="50" charset="-128"/>
              <a:ea typeface="Meiryo UI" panose="020B0604030504040204" pitchFamily="50" charset="-128"/>
              <a:cs typeface="Meiryo UI" panose="020B0604030504040204" pitchFamily="50" charset="-128"/>
            </a:rPr>
            <a:t>)</a:t>
          </a:r>
          <a:endParaRPr lang="ja-JP" sz="90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0.00312</cdr:x>
      <cdr:y>0.04054</cdr:y>
    </cdr:from>
    <cdr:to>
      <cdr:x>0.1106</cdr:x>
      <cdr:y>0.11892</cdr:y>
    </cdr:to>
    <cdr:sp macro="" textlink="">
      <cdr:nvSpPr>
        <cdr:cNvPr id="2" name="テキスト ボックス 1"/>
        <cdr:cNvSpPr txBox="1"/>
      </cdr:nvSpPr>
      <cdr:spPr>
        <a:xfrm xmlns:a="http://schemas.openxmlformats.org/drawingml/2006/main">
          <a:off x="19061" y="142875"/>
          <a:ext cx="657246" cy="2762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50"/>
            <a:t>（便</a:t>
          </a:r>
          <a:r>
            <a:rPr lang="en-US" altLang="ja-JP" sz="1050"/>
            <a:t>/</a:t>
          </a:r>
          <a:r>
            <a:rPr lang="ja-JP" altLang="en-US" sz="1050"/>
            <a:t>週）</a:t>
          </a:r>
        </a:p>
      </cdr:txBody>
    </cdr:sp>
  </cdr:relSizeAnchor>
</c:userShapes>
</file>

<file path=ppt/drawings/drawing12.xml><?xml version="1.0" encoding="utf-8"?>
<c:userShapes xmlns:c="http://schemas.openxmlformats.org/drawingml/2006/chart">
  <cdr:relSizeAnchor xmlns:cdr="http://schemas.openxmlformats.org/drawingml/2006/chartDrawing">
    <cdr:from>
      <cdr:x>0.00073</cdr:x>
      <cdr:y>0.01538</cdr:y>
    </cdr:from>
    <cdr:to>
      <cdr:x>0.16457</cdr:x>
      <cdr:y>0.1412</cdr:y>
    </cdr:to>
    <cdr:sp macro="" textlink="">
      <cdr:nvSpPr>
        <cdr:cNvPr id="2" name="正方形/長方形 1"/>
        <cdr:cNvSpPr/>
      </cdr:nvSpPr>
      <cdr:spPr>
        <a:xfrm xmlns:a="http://schemas.openxmlformats.org/drawingml/2006/main">
          <a:off x="3208" y="38687"/>
          <a:ext cx="720195" cy="31647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900" dirty="0" smtClean="0">
              <a:solidFill>
                <a:schemeClr val="tx1"/>
              </a:solidFill>
            </a:rPr>
            <a:t>（千人）</a:t>
          </a:r>
          <a:endParaRPr lang="ja-JP" sz="900"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0.00576</cdr:x>
      <cdr:y>0.00935</cdr:y>
    </cdr:from>
    <cdr:to>
      <cdr:x>0.16691</cdr:x>
      <cdr:y>0.09159</cdr:y>
    </cdr:to>
    <cdr:sp macro="" textlink="">
      <cdr:nvSpPr>
        <cdr:cNvPr id="2" name="正方形/長方形 1"/>
        <cdr:cNvSpPr/>
      </cdr:nvSpPr>
      <cdr:spPr>
        <a:xfrm xmlns:a="http://schemas.openxmlformats.org/drawingml/2006/main">
          <a:off x="33530" y="26706"/>
          <a:ext cx="938070" cy="23490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800"/>
            <a:t>（単位：千人）</a:t>
          </a:r>
          <a:endParaRPr lang="ja-JP" sz="800"/>
        </a:p>
      </cdr:txBody>
    </cdr:sp>
  </cdr:relSizeAnchor>
</c:userShapes>
</file>

<file path=ppt/drawings/drawing14.xml><?xml version="1.0" encoding="utf-8"?>
<c:userShapes xmlns:c="http://schemas.openxmlformats.org/drawingml/2006/chart">
  <cdr:relSizeAnchor xmlns:cdr="http://schemas.openxmlformats.org/drawingml/2006/chartDrawing">
    <cdr:from>
      <cdr:x>0.00069</cdr:x>
      <cdr:y>0.0081</cdr:y>
    </cdr:from>
    <cdr:to>
      <cdr:x>0.11111</cdr:x>
      <cdr:y>0.11574</cdr:y>
    </cdr:to>
    <cdr:sp macro="" textlink="">
      <cdr:nvSpPr>
        <cdr:cNvPr id="2" name="正方形/長方形 1"/>
        <cdr:cNvSpPr/>
      </cdr:nvSpPr>
      <cdr:spPr>
        <a:xfrm xmlns:a="http://schemas.openxmlformats.org/drawingml/2006/main">
          <a:off x="3175" y="22225"/>
          <a:ext cx="504825" cy="2952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en-US" altLang="ja-JP" sz="900" dirty="0">
              <a:latin typeface="+mj-ea"/>
              <a:ea typeface="+mj-ea"/>
            </a:rPr>
            <a:t>(</a:t>
          </a:r>
          <a:r>
            <a:rPr kumimoji="1" lang="ja-JP" altLang="en-US" sz="900" dirty="0">
              <a:latin typeface="+mj-ea"/>
              <a:ea typeface="+mj-ea"/>
            </a:rPr>
            <a:t>％</a:t>
          </a:r>
          <a:r>
            <a:rPr kumimoji="1" lang="en-US" altLang="ja-JP" sz="900" dirty="0">
              <a:latin typeface="+mj-ea"/>
              <a:ea typeface="+mj-ea"/>
            </a:rPr>
            <a:t>)</a:t>
          </a:r>
          <a:endParaRPr kumimoji="1" lang="ja-JP" altLang="en-US" sz="900" dirty="0">
            <a:latin typeface="+mj-ea"/>
            <a:ea typeface="+mj-ea"/>
          </a:endParaRPr>
        </a:p>
      </cdr:txBody>
    </cdr:sp>
  </cdr:relSizeAnchor>
  <cdr:relSizeAnchor xmlns:cdr="http://schemas.openxmlformats.org/drawingml/2006/chartDrawing">
    <cdr:from>
      <cdr:x>0.81673</cdr:x>
      <cdr:y>0.81639</cdr:y>
    </cdr:from>
    <cdr:to>
      <cdr:x>0.92715</cdr:x>
      <cdr:y>0.92403</cdr:y>
    </cdr:to>
    <cdr:sp macro="" textlink="">
      <cdr:nvSpPr>
        <cdr:cNvPr id="3" name="正方形/長方形 2"/>
        <cdr:cNvSpPr/>
      </cdr:nvSpPr>
      <cdr:spPr>
        <a:xfrm xmlns:a="http://schemas.openxmlformats.org/drawingml/2006/main">
          <a:off x="3744022" y="1981976"/>
          <a:ext cx="506182" cy="26132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en-US" altLang="ja-JP" sz="900" dirty="0" smtClean="0">
              <a:latin typeface="+mj-ea"/>
              <a:ea typeface="+mj-ea"/>
            </a:rPr>
            <a:t>(</a:t>
          </a:r>
          <a:r>
            <a:rPr kumimoji="1" lang="ja-JP" altLang="en-US" sz="900" dirty="0" smtClean="0">
              <a:latin typeface="+mj-ea"/>
              <a:ea typeface="+mj-ea"/>
            </a:rPr>
            <a:t>年度</a:t>
          </a:r>
          <a:r>
            <a:rPr kumimoji="1" lang="en-US" altLang="ja-JP" sz="900" dirty="0" smtClean="0">
              <a:latin typeface="+mj-ea"/>
              <a:ea typeface="+mj-ea"/>
            </a:rPr>
            <a:t>)</a:t>
          </a:r>
          <a:endParaRPr kumimoji="1" lang="ja-JP" altLang="en-US" sz="900" dirty="0">
            <a:latin typeface="+mj-ea"/>
            <a:ea typeface="+mj-ea"/>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0.01044</cdr:x>
      <cdr:y>0.01852</cdr:y>
    </cdr:from>
    <cdr:to>
      <cdr:x>0.09459</cdr:x>
      <cdr:y>0.12616</cdr:y>
    </cdr:to>
    <cdr:sp macro="" textlink="">
      <cdr:nvSpPr>
        <cdr:cNvPr id="2" name="正方形/長方形 1"/>
        <cdr:cNvSpPr/>
      </cdr:nvSpPr>
      <cdr:spPr>
        <a:xfrm xmlns:a="http://schemas.openxmlformats.org/drawingml/2006/main">
          <a:off x="50800" y="50800"/>
          <a:ext cx="409575" cy="2952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en-US" altLang="ja-JP" sz="900" dirty="0">
              <a:latin typeface="+mj-ea"/>
              <a:ea typeface="+mj-ea"/>
            </a:rPr>
            <a:t>(</a:t>
          </a:r>
          <a:r>
            <a:rPr kumimoji="1" lang="ja-JP" altLang="en-US" sz="900" dirty="0">
              <a:latin typeface="+mj-ea"/>
              <a:ea typeface="+mj-ea"/>
            </a:rPr>
            <a:t>％</a:t>
          </a:r>
          <a:r>
            <a:rPr kumimoji="1" lang="en-US" altLang="ja-JP" sz="900" dirty="0">
              <a:latin typeface="+mj-ea"/>
              <a:ea typeface="+mj-ea"/>
            </a:rPr>
            <a:t>)</a:t>
          </a:r>
          <a:endParaRPr kumimoji="1" lang="ja-JP" altLang="en-US" sz="900" dirty="0">
            <a:latin typeface="+mj-ea"/>
            <a:ea typeface="+mj-ea"/>
          </a:endParaRPr>
        </a:p>
      </cdr:txBody>
    </cdr:sp>
  </cdr:relSizeAnchor>
  <cdr:relSizeAnchor xmlns:cdr="http://schemas.openxmlformats.org/drawingml/2006/chartDrawing">
    <cdr:from>
      <cdr:x>0.86009</cdr:x>
      <cdr:y>0.83248</cdr:y>
    </cdr:from>
    <cdr:to>
      <cdr:x>0.97533</cdr:x>
      <cdr:y>0.94066</cdr:y>
    </cdr:to>
    <cdr:sp macro="" textlink="">
      <cdr:nvSpPr>
        <cdr:cNvPr id="3" name="正方形/長方形 2"/>
        <cdr:cNvSpPr/>
      </cdr:nvSpPr>
      <cdr:spPr>
        <a:xfrm xmlns:a="http://schemas.openxmlformats.org/drawingml/2006/main">
          <a:off x="3777935" y="2011004"/>
          <a:ext cx="506182" cy="26132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en-US" altLang="ja-JP" sz="900" dirty="0" smtClean="0">
              <a:latin typeface="+mj-ea"/>
              <a:ea typeface="+mj-ea"/>
            </a:rPr>
            <a:t>(</a:t>
          </a:r>
          <a:r>
            <a:rPr kumimoji="1" lang="ja-JP" altLang="en-US" sz="900" dirty="0" smtClean="0">
              <a:latin typeface="+mj-ea"/>
              <a:ea typeface="+mj-ea"/>
            </a:rPr>
            <a:t>年度</a:t>
          </a:r>
          <a:r>
            <a:rPr kumimoji="1" lang="en-US" altLang="ja-JP" sz="900" dirty="0" smtClean="0">
              <a:latin typeface="+mj-ea"/>
              <a:ea typeface="+mj-ea"/>
            </a:rPr>
            <a:t>)</a:t>
          </a:r>
          <a:endParaRPr kumimoji="1" lang="ja-JP" altLang="en-US" sz="900" dirty="0">
            <a:latin typeface="+mj-ea"/>
            <a:ea typeface="+mj-ea"/>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0.16008</cdr:x>
      <cdr:y>0.07762</cdr:y>
    </cdr:from>
    <cdr:to>
      <cdr:x>0.31561</cdr:x>
      <cdr:y>0.16362</cdr:y>
    </cdr:to>
    <cdr:sp macro="" textlink="">
      <cdr:nvSpPr>
        <cdr:cNvPr id="23" name="下矢印吹き出し 22"/>
        <cdr:cNvSpPr/>
      </cdr:nvSpPr>
      <cdr:spPr>
        <a:xfrm xmlns:a="http://schemas.openxmlformats.org/drawingml/2006/main">
          <a:off x="741113" y="324899"/>
          <a:ext cx="720000" cy="360000"/>
        </a:xfrm>
        <a:prstGeom xmlns:a="http://schemas.openxmlformats.org/drawingml/2006/main" prst="downArrowCallout">
          <a:avLst>
            <a:gd name="adj1" fmla="val 25000"/>
            <a:gd name="adj2" fmla="val 25000"/>
            <a:gd name="adj3" fmla="val 25000"/>
            <a:gd name="adj4" fmla="val 54451"/>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pPr algn="ctr"/>
          <a:r>
            <a:rPr lang="ja-JP" altLang="en-US" sz="900" dirty="0"/>
            <a:t>～</a:t>
          </a:r>
          <a:r>
            <a:rPr lang="en-US" altLang="ja-JP" sz="900" dirty="0"/>
            <a:t>299</a:t>
          </a:r>
          <a:r>
            <a:rPr lang="ja-JP" altLang="en-US" sz="900" dirty="0"/>
            <a:t>万円</a:t>
          </a:r>
          <a:endParaRPr lang="ja-JP" sz="900" dirty="0"/>
        </a:p>
      </cdr:txBody>
    </cdr:sp>
  </cdr:relSizeAnchor>
  <cdr:relSizeAnchor xmlns:cdr="http://schemas.openxmlformats.org/drawingml/2006/chartDrawing">
    <cdr:from>
      <cdr:x>0.4245</cdr:x>
      <cdr:y>0.07762</cdr:y>
    </cdr:from>
    <cdr:to>
      <cdr:x>0.61891</cdr:x>
      <cdr:y>0.16362</cdr:y>
    </cdr:to>
    <cdr:sp macro="" textlink="">
      <cdr:nvSpPr>
        <cdr:cNvPr id="24" name="下矢印吹き出し 23"/>
        <cdr:cNvSpPr/>
      </cdr:nvSpPr>
      <cdr:spPr>
        <a:xfrm xmlns:a="http://schemas.openxmlformats.org/drawingml/2006/main">
          <a:off x="1965249" y="324899"/>
          <a:ext cx="900000" cy="360000"/>
        </a:xfrm>
        <a:prstGeom xmlns:a="http://schemas.openxmlformats.org/drawingml/2006/main" prst="downArrowCallout">
          <a:avLst>
            <a:gd name="adj1" fmla="val 25000"/>
            <a:gd name="adj2" fmla="val 25000"/>
            <a:gd name="adj3" fmla="val 25000"/>
            <a:gd name="adj4" fmla="val 54451"/>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ja-JP" sz="900" dirty="0"/>
            <a:t>300</a:t>
          </a:r>
          <a:r>
            <a:rPr lang="ja-JP" altLang="en-US" sz="900" dirty="0"/>
            <a:t>～</a:t>
          </a:r>
          <a:r>
            <a:rPr lang="en-US" altLang="ja-JP" sz="900" dirty="0"/>
            <a:t>499</a:t>
          </a:r>
          <a:r>
            <a:rPr lang="ja-JP" altLang="en-US" sz="900" dirty="0"/>
            <a:t>万円</a:t>
          </a:r>
          <a:endParaRPr lang="ja-JP" sz="900" dirty="0"/>
        </a:p>
      </cdr:txBody>
    </cdr:sp>
  </cdr:relSizeAnchor>
  <cdr:relSizeAnchor xmlns:cdr="http://schemas.openxmlformats.org/drawingml/2006/chartDrawing">
    <cdr:from>
      <cdr:x>0.6267</cdr:x>
      <cdr:y>0.07545</cdr:y>
    </cdr:from>
    <cdr:to>
      <cdr:x>0.82111</cdr:x>
      <cdr:y>0.16145</cdr:y>
    </cdr:to>
    <cdr:sp macro="" textlink="">
      <cdr:nvSpPr>
        <cdr:cNvPr id="25" name="下矢印吹き出し 24"/>
        <cdr:cNvSpPr/>
      </cdr:nvSpPr>
      <cdr:spPr>
        <a:xfrm xmlns:a="http://schemas.openxmlformats.org/drawingml/2006/main">
          <a:off x="2901353" y="315812"/>
          <a:ext cx="900000" cy="360000"/>
        </a:xfrm>
        <a:prstGeom xmlns:a="http://schemas.openxmlformats.org/drawingml/2006/main" prst="downArrowCallout">
          <a:avLst>
            <a:gd name="adj1" fmla="val 25000"/>
            <a:gd name="adj2" fmla="val 25000"/>
            <a:gd name="adj3" fmla="val 25000"/>
            <a:gd name="adj4" fmla="val 54451"/>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ja-JP" sz="900" dirty="0"/>
            <a:t>500</a:t>
          </a:r>
          <a:r>
            <a:rPr lang="ja-JP" altLang="en-US" sz="900" dirty="0"/>
            <a:t>～</a:t>
          </a:r>
          <a:r>
            <a:rPr lang="en-US" altLang="ja-JP" sz="900" dirty="0"/>
            <a:t>999</a:t>
          </a:r>
          <a:r>
            <a:rPr lang="ja-JP" altLang="en-US" sz="900" dirty="0"/>
            <a:t>万円</a:t>
          </a:r>
          <a:endParaRPr lang="ja-JP" sz="900" dirty="0"/>
        </a:p>
      </cdr:txBody>
    </cdr:sp>
  </cdr:relSizeAnchor>
  <cdr:relSizeAnchor xmlns:cdr="http://schemas.openxmlformats.org/drawingml/2006/chartDrawing">
    <cdr:from>
      <cdr:x>0.82891</cdr:x>
      <cdr:y>0.07423</cdr:y>
    </cdr:from>
    <cdr:to>
      <cdr:x>0.9922</cdr:x>
      <cdr:y>0.16023</cdr:y>
    </cdr:to>
    <cdr:sp macro="" textlink="">
      <cdr:nvSpPr>
        <cdr:cNvPr id="26" name="下矢印吹き出し 25"/>
        <cdr:cNvSpPr/>
      </cdr:nvSpPr>
      <cdr:spPr>
        <a:xfrm xmlns:a="http://schemas.openxmlformats.org/drawingml/2006/main">
          <a:off x="3837457" y="310709"/>
          <a:ext cx="756000" cy="360000"/>
        </a:xfrm>
        <a:prstGeom xmlns:a="http://schemas.openxmlformats.org/drawingml/2006/main" prst="downArrowCallout">
          <a:avLst>
            <a:gd name="adj1" fmla="val 25000"/>
            <a:gd name="adj2" fmla="val 25000"/>
            <a:gd name="adj3" fmla="val 25000"/>
            <a:gd name="adj4" fmla="val 57054"/>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ja-JP" sz="900" dirty="0"/>
            <a:t>1000</a:t>
          </a:r>
          <a:r>
            <a:rPr lang="ja-JP" altLang="en-US" sz="900" dirty="0"/>
            <a:t>万円～</a:t>
          </a:r>
          <a:endParaRPr lang="ja-JP" sz="900" dirty="0"/>
        </a:p>
      </cdr:txBody>
    </cdr:sp>
  </cdr:relSizeAnchor>
</c:userShapes>
</file>

<file path=ppt/drawings/drawing17.xml><?xml version="1.0" encoding="utf-8"?>
<c:userShapes xmlns:c="http://schemas.openxmlformats.org/drawingml/2006/chart">
  <cdr:relSizeAnchor xmlns:cdr="http://schemas.openxmlformats.org/drawingml/2006/chartDrawing">
    <cdr:from>
      <cdr:x>0.1875</cdr:x>
      <cdr:y>0.68019</cdr:y>
    </cdr:from>
    <cdr:to>
      <cdr:x>0.75253</cdr:x>
      <cdr:y>0.80904</cdr:y>
    </cdr:to>
    <cdr:sp macro="" textlink="">
      <cdr:nvSpPr>
        <cdr:cNvPr id="2" name="テキスト ボックス 1"/>
        <cdr:cNvSpPr txBox="1"/>
      </cdr:nvSpPr>
      <cdr:spPr>
        <a:xfrm xmlns:a="http://schemas.openxmlformats.org/drawingml/2006/main">
          <a:off x="840407" y="1684671"/>
          <a:ext cx="2532595" cy="3191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800" dirty="0">
              <a:latin typeface="Meiryo UI" panose="020B0604030504040204" pitchFamily="50" charset="-128"/>
              <a:ea typeface="Meiryo UI" panose="020B0604030504040204" pitchFamily="50" charset="-128"/>
              <a:cs typeface="Meiryo UI" panose="020B0604030504040204" pitchFamily="50" charset="-128"/>
            </a:rPr>
            <a:t>潜在的有業率</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＝（有</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業者数＋就職</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希望者数）／</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人口</a:t>
          </a:r>
        </a:p>
      </cdr:txBody>
    </cdr:sp>
  </cdr:relSizeAnchor>
  <cdr:relSizeAnchor xmlns:cdr="http://schemas.openxmlformats.org/drawingml/2006/chartDrawing">
    <cdr:from>
      <cdr:x>0</cdr:x>
      <cdr:y>0</cdr:y>
    </cdr:from>
    <cdr:to>
      <cdr:x>1</cdr:x>
      <cdr:y>0.10167</cdr:y>
    </cdr:to>
    <cdr:sp macro="" textlink="">
      <cdr:nvSpPr>
        <cdr:cNvPr id="3" name="テキスト プレースホルダー 2"/>
        <cdr:cNvSpPr>
          <a:spLocks xmlns:a="http://schemas.openxmlformats.org/drawingml/2006/main" noGrp="1"/>
        </cdr:cNvSpPr>
      </cdr:nvSpPr>
      <cdr:spPr>
        <a:xfrm xmlns:a="http://schemas.openxmlformats.org/drawingml/2006/main">
          <a:off x="0" y="0"/>
          <a:ext cx="5468065" cy="432485"/>
        </a:xfrm>
        <a:prstGeom xmlns:a="http://schemas.openxmlformats.org/drawingml/2006/main" prst="rect">
          <a:avLst/>
        </a:prstGeom>
      </cdr:spPr>
      <cdr:txBody>
        <a:bodyPr xmlns:a="http://schemas.openxmlformats.org/drawingml/2006/main" vert="horz" lIns="117824" tIns="58912" rIns="117824" bIns="58912" rtlCol="0" anchor="ctr" anchorCtr="0">
          <a:normAutofit/>
        </a:bodyPr>
        <a:lstStyle xmlns:a="http://schemas.openxmlformats.org/drawingml/2006/main">
          <a:lvl1pPr marL="0" indent="0" algn="l" defTabSz="1178242" rtl="0" eaLnBrk="1" latinLnBrk="0" hangingPunct="1">
            <a:spcBef>
              <a:spcPct val="20000"/>
            </a:spcBef>
            <a:buFont typeface="Arial" panose="020B0604020202020204" pitchFamily="34" charset="0"/>
            <a:buNone/>
            <a:defRPr kumimoji="1" sz="3100" b="1" kern="1200">
              <a:solidFill>
                <a:schemeClr val="tx1"/>
              </a:solidFill>
              <a:latin typeface="+mn-lt"/>
              <a:ea typeface="+mn-ea"/>
              <a:cs typeface="+mn-cs"/>
            </a:defRPr>
          </a:lvl1pPr>
          <a:lvl2pPr marL="589122" indent="0" algn="l" defTabSz="1178242" rtl="0" eaLnBrk="1" latinLnBrk="0" hangingPunct="1">
            <a:spcBef>
              <a:spcPct val="20000"/>
            </a:spcBef>
            <a:buFont typeface="Arial" panose="020B0604020202020204" pitchFamily="34" charset="0"/>
            <a:buNone/>
            <a:defRPr kumimoji="1" sz="2500" b="1" kern="1200">
              <a:solidFill>
                <a:schemeClr val="tx1"/>
              </a:solidFill>
              <a:latin typeface="+mn-lt"/>
              <a:ea typeface="+mn-ea"/>
              <a:cs typeface="+mn-cs"/>
            </a:defRPr>
          </a:lvl2pPr>
          <a:lvl3pPr marL="1178242" indent="0" algn="l" defTabSz="1178242" rtl="0" eaLnBrk="1" latinLnBrk="0" hangingPunct="1">
            <a:spcBef>
              <a:spcPct val="20000"/>
            </a:spcBef>
            <a:buFont typeface="Arial" panose="020B0604020202020204" pitchFamily="34" charset="0"/>
            <a:buNone/>
            <a:defRPr kumimoji="1" sz="2300" b="1" kern="1200">
              <a:solidFill>
                <a:schemeClr val="tx1"/>
              </a:solidFill>
              <a:latin typeface="+mn-lt"/>
              <a:ea typeface="+mn-ea"/>
              <a:cs typeface="+mn-cs"/>
            </a:defRPr>
          </a:lvl3pPr>
          <a:lvl4pPr marL="1767363"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4pPr>
          <a:lvl5pPr marL="2356485"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5pPr>
          <a:lvl6pPr marL="2945605"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6pPr>
          <a:lvl7pPr marL="3534727"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7pPr>
          <a:lvl8pPr marL="4123847"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8pPr>
          <a:lvl9pPr marL="4712969"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9pPr>
        </a:lstStyle>
        <a:p xmlns:a="http://schemas.openxmlformats.org/drawingml/2006/main">
          <a:pPr algn="ctr"/>
          <a:r>
            <a:rPr lang="ja-JP" altLang="en-US" sz="1400" b="0" u="sng" dirty="0"/>
            <a:t>　　　</a:t>
          </a:r>
        </a:p>
      </cdr:txBody>
    </cdr:sp>
  </cdr:relSizeAnchor>
</c:userShapes>
</file>

<file path=ppt/drawings/drawing18.xml><?xml version="1.0" encoding="utf-8"?>
<c:userShapes xmlns:c="http://schemas.openxmlformats.org/drawingml/2006/chart">
  <cdr:relSizeAnchor xmlns:cdr="http://schemas.openxmlformats.org/drawingml/2006/chartDrawing">
    <cdr:from>
      <cdr:x>0.25102</cdr:x>
      <cdr:y>0.01997</cdr:y>
    </cdr:from>
    <cdr:to>
      <cdr:x>0.32274</cdr:x>
      <cdr:y>0.70581</cdr:y>
    </cdr:to>
    <cdr:sp macro="" textlink="">
      <cdr:nvSpPr>
        <cdr:cNvPr id="2" name="角丸四角形 1"/>
        <cdr:cNvSpPr/>
      </cdr:nvSpPr>
      <cdr:spPr>
        <a:xfrm xmlns:a="http://schemas.openxmlformats.org/drawingml/2006/main">
          <a:off x="2259485" y="34644"/>
          <a:ext cx="645501" cy="1189492"/>
        </a:xfrm>
        <a:prstGeom xmlns:a="http://schemas.openxmlformats.org/drawingml/2006/main" prst="roundRect">
          <a:avLst/>
        </a:prstGeom>
        <a:noFill xmlns:a="http://schemas.openxmlformats.org/drawingml/2006/main"/>
        <a:ln xmlns:a="http://schemas.openxmlformats.org/drawingml/2006/main">
          <a:solidFill>
            <a:schemeClr val="tx1"/>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0.33102</cdr:x>
      <cdr:y>0.04044</cdr:y>
    </cdr:from>
    <cdr:to>
      <cdr:x>0.47971</cdr:x>
      <cdr:y>0.30737</cdr:y>
    </cdr:to>
    <cdr:sp macro="" textlink="">
      <cdr:nvSpPr>
        <cdr:cNvPr id="3" name="角丸四角形吹き出し 2"/>
        <cdr:cNvSpPr/>
      </cdr:nvSpPr>
      <cdr:spPr>
        <a:xfrm xmlns:a="http://schemas.openxmlformats.org/drawingml/2006/main">
          <a:off x="2979552" y="70140"/>
          <a:ext cx="1338378" cy="462955"/>
        </a:xfrm>
        <a:prstGeom xmlns:a="http://schemas.openxmlformats.org/drawingml/2006/main" prst="wedgeRoundRectCallout">
          <a:avLst>
            <a:gd name="adj1" fmla="val -76735"/>
            <a:gd name="adj2" fmla="val 30427"/>
            <a:gd name="adj3" fmla="val 16667"/>
          </a:avLst>
        </a:prstGeom>
        <a:solidFill xmlns:a="http://schemas.openxmlformats.org/drawingml/2006/main">
          <a:schemeClr val="bg1"/>
        </a:solidFill>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sz="1050" dirty="0" smtClean="0"/>
            <a:t>事務的職種の</a:t>
          </a:r>
          <a:r>
            <a:rPr lang="en-US" altLang="ja-JP" sz="1050" dirty="0" smtClean="0"/>
            <a:t/>
          </a:r>
          <a:br>
            <a:rPr lang="en-US" altLang="ja-JP" sz="1050" dirty="0" smtClean="0"/>
          </a:br>
          <a:r>
            <a:rPr lang="ja-JP" altLang="en-US" sz="1050" dirty="0" smtClean="0"/>
            <a:t>人気が高い</a:t>
          </a:r>
          <a:endParaRPr lang="en-US" altLang="ja-JP" sz="1050" dirty="0" smtClean="0"/>
        </a:p>
      </cdr:txBody>
    </cdr:sp>
  </cdr:relSizeAnchor>
  <cdr:relSizeAnchor xmlns:cdr="http://schemas.openxmlformats.org/drawingml/2006/chartDrawing">
    <cdr:from>
      <cdr:x>0</cdr:x>
      <cdr:y>0.00057</cdr:y>
    </cdr:from>
    <cdr:to>
      <cdr:x>0.07004</cdr:x>
      <cdr:y>0.20816</cdr:y>
    </cdr:to>
    <cdr:sp macro="" textlink="">
      <cdr:nvSpPr>
        <cdr:cNvPr id="4" name="正方形/長方形 3"/>
        <cdr:cNvSpPr/>
      </cdr:nvSpPr>
      <cdr:spPr>
        <a:xfrm xmlns:a="http://schemas.openxmlformats.org/drawingml/2006/main">
          <a:off x="-8259" y="987"/>
          <a:ext cx="630412" cy="36004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1000" dirty="0" smtClean="0">
              <a:solidFill>
                <a:schemeClr val="tx1"/>
              </a:solidFill>
            </a:rPr>
            <a:t>(</a:t>
          </a:r>
          <a:r>
            <a:rPr lang="ja-JP" altLang="en-US" sz="1000" dirty="0" smtClean="0">
              <a:solidFill>
                <a:schemeClr val="tx1"/>
              </a:solidFill>
            </a:rPr>
            <a:t>件</a:t>
          </a:r>
          <a:r>
            <a:rPr lang="en-US" altLang="ja-JP" sz="1000" dirty="0" smtClean="0">
              <a:solidFill>
                <a:schemeClr val="tx1"/>
              </a:solidFill>
            </a:rPr>
            <a:t>)</a:t>
          </a:r>
          <a:endParaRPr lang="ja-JP" sz="1000" dirty="0">
            <a:solidFill>
              <a:schemeClr val="tx1"/>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0.00189</cdr:x>
      <cdr:y>0</cdr:y>
    </cdr:from>
    <cdr:to>
      <cdr:x>0.09245</cdr:x>
      <cdr:y>0.09722</cdr:y>
    </cdr:to>
    <cdr:sp macro="" textlink="">
      <cdr:nvSpPr>
        <cdr:cNvPr id="2" name="正方形/長方形 1"/>
        <cdr:cNvSpPr/>
      </cdr:nvSpPr>
      <cdr:spPr>
        <a:xfrm xmlns:a="http://schemas.openxmlformats.org/drawingml/2006/main">
          <a:off x="9525" y="0"/>
          <a:ext cx="457200" cy="2667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altLang="ja-JP" sz="1000">
              <a:solidFill>
                <a:sysClr val="windowText" lastClr="000000"/>
              </a:solidFill>
            </a:rPr>
            <a:t>(%)</a:t>
          </a:r>
          <a:endParaRPr lang="ja-JP" sz="1000">
            <a:solidFill>
              <a:sysClr val="windowText" lastClr="000000"/>
            </a:solidFill>
          </a:endParaRPr>
        </a:p>
      </cdr:txBody>
    </cdr:sp>
  </cdr:relSizeAnchor>
  <cdr:relSizeAnchor xmlns:cdr="http://schemas.openxmlformats.org/drawingml/2006/chartDrawing">
    <cdr:from>
      <cdr:x>0.53457</cdr:x>
      <cdr:y>0.52654</cdr:y>
    </cdr:from>
    <cdr:to>
      <cdr:x>0.98046</cdr:x>
      <cdr:y>0.72423</cdr:y>
    </cdr:to>
    <cdr:sp macro="" textlink="">
      <cdr:nvSpPr>
        <cdr:cNvPr id="3" name="角丸四角形吹き出し 2"/>
        <cdr:cNvSpPr/>
      </cdr:nvSpPr>
      <cdr:spPr>
        <a:xfrm xmlns:a="http://schemas.openxmlformats.org/drawingml/2006/main">
          <a:off x="2563856" y="1342566"/>
          <a:ext cx="2138536" cy="504056"/>
        </a:xfrm>
        <a:prstGeom xmlns:a="http://schemas.openxmlformats.org/drawingml/2006/main" prst="wedgeRoundRectCallout">
          <a:avLst>
            <a:gd name="adj1" fmla="val 48959"/>
            <a:gd name="adj2" fmla="val -160603"/>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1000" dirty="0" smtClean="0"/>
            <a:t>H29.3</a:t>
          </a:r>
          <a:r>
            <a:rPr lang="ja-JP" altLang="en-US" sz="1000" dirty="0" smtClean="0"/>
            <a:t>月卒業　全国</a:t>
          </a:r>
          <a:r>
            <a:rPr lang="en-US" altLang="ja-JP" sz="1000" dirty="0" smtClean="0"/>
            <a:t>98.0%</a:t>
          </a:r>
        </a:p>
        <a:p xmlns:a="http://schemas.openxmlformats.org/drawingml/2006/main">
          <a:r>
            <a:rPr lang="ja-JP" altLang="en-US" sz="1000" dirty="0" smtClean="0"/>
            <a:t>京都</a:t>
          </a:r>
          <a:r>
            <a:rPr lang="en-US" altLang="ja-JP" sz="1000" dirty="0" smtClean="0"/>
            <a:t>97.9%   </a:t>
          </a:r>
          <a:r>
            <a:rPr lang="ja-JP" altLang="en-US" sz="1000" dirty="0" smtClean="0"/>
            <a:t>東京</a:t>
          </a:r>
          <a:r>
            <a:rPr lang="en-US" altLang="ja-JP" sz="1000" dirty="0" smtClean="0"/>
            <a:t>95.8%</a:t>
          </a:r>
          <a:r>
            <a:rPr lang="ja-JP" altLang="en-US" sz="1000" dirty="0" smtClean="0"/>
            <a:t>　大阪</a:t>
          </a:r>
          <a:r>
            <a:rPr lang="en-US" altLang="ja-JP" sz="1000" dirty="0" smtClean="0"/>
            <a:t>95.1%</a:t>
          </a:r>
        </a:p>
        <a:p xmlns:a="http://schemas.openxmlformats.org/drawingml/2006/main">
          <a:endParaRPr lang="ja-JP"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0.04578</cdr:x>
      <cdr:y>0.04667</cdr:y>
    </cdr:from>
    <cdr:to>
      <cdr:x>0.14652</cdr:x>
      <cdr:y>0.12872</cdr:y>
    </cdr:to>
    <cdr:sp macro="" textlink="">
      <cdr:nvSpPr>
        <cdr:cNvPr id="2" name="正方形/長方形 1"/>
        <cdr:cNvSpPr/>
      </cdr:nvSpPr>
      <cdr:spPr>
        <a:xfrm xmlns:a="http://schemas.openxmlformats.org/drawingml/2006/main">
          <a:off x="277751" y="220918"/>
          <a:ext cx="611232" cy="38841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千人</a:t>
          </a:r>
          <a:r>
            <a:rPr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0.49505</cdr:x>
      <cdr:y>0.02385</cdr:y>
    </cdr:from>
    <cdr:to>
      <cdr:x>0.93301</cdr:x>
      <cdr:y>0.37641</cdr:y>
    </cdr:to>
    <cdr:sp macro="" textlink="">
      <cdr:nvSpPr>
        <cdr:cNvPr id="2" name="正方形/長方形 1"/>
        <cdr:cNvSpPr/>
      </cdr:nvSpPr>
      <cdr:spPr>
        <a:xfrm xmlns:a="http://schemas.openxmlformats.org/drawingml/2006/main">
          <a:off x="2851821" y="75106"/>
          <a:ext cx="2522930" cy="1110073"/>
        </a:xfrm>
        <a:prstGeom xmlns:a="http://schemas.openxmlformats.org/drawingml/2006/main" prst="rect">
          <a:avLst/>
        </a:prstGeom>
        <a:noFill xmlns:a="http://schemas.openxmlformats.org/drawingml/2006/main"/>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r>
            <a:rPr lang="ja-JP" altLang="en-US" sz="1200">
              <a:solidFill>
                <a:sysClr val="windowText" lastClr="000000"/>
              </a:solidFill>
              <a:latin typeface="ＭＳ Ｐゴシック" panose="020B0600070205080204" pitchFamily="50" charset="-128"/>
              <a:ea typeface="ＭＳ Ｐゴシック" panose="020B0600070205080204" pitchFamily="50" charset="-128"/>
            </a:rPr>
            <a:t>正規の社員以外 　　　</a:t>
          </a:r>
          <a:r>
            <a:rPr lang="en-US" altLang="ja-JP" sz="1200">
              <a:solidFill>
                <a:sysClr val="windowText" lastClr="000000"/>
              </a:solidFill>
              <a:latin typeface="ＭＳ Ｐゴシック" panose="020B0600070205080204" pitchFamily="50" charset="-128"/>
              <a:ea typeface="ＭＳ Ｐゴシック" panose="020B0600070205080204" pitchFamily="50" charset="-128"/>
            </a:rPr>
            <a:t>1,643</a:t>
          </a:r>
          <a:r>
            <a:rPr lang="ja-JP" altLang="en-US" sz="1200">
              <a:solidFill>
                <a:sysClr val="windowText" lastClr="000000"/>
              </a:solidFill>
              <a:latin typeface="ＭＳ Ｐゴシック" panose="020B0600070205080204" pitchFamily="50" charset="-128"/>
              <a:ea typeface="ＭＳ Ｐゴシック" panose="020B0600070205080204" pitchFamily="50" charset="-128"/>
            </a:rPr>
            <a:t>人</a:t>
          </a:r>
          <a:endParaRPr lang="en-US" altLang="ja-JP" sz="1200">
            <a:solidFill>
              <a:sysClr val="windowText" lastClr="000000"/>
            </a:solidFill>
            <a:latin typeface="ＭＳ Ｐゴシック" panose="020B0600070205080204" pitchFamily="50" charset="-128"/>
            <a:ea typeface="ＭＳ Ｐゴシック" panose="020B0600070205080204" pitchFamily="50" charset="-128"/>
          </a:endParaRPr>
        </a:p>
        <a:p xmlns:a="http://schemas.openxmlformats.org/drawingml/2006/main">
          <a:r>
            <a:rPr lang="ja-JP" altLang="en-US" sz="1200">
              <a:solidFill>
                <a:sysClr val="windowText" lastClr="000000"/>
              </a:solidFill>
              <a:latin typeface="ＭＳ Ｐゴシック" panose="020B0600070205080204" pitchFamily="50" charset="-128"/>
              <a:ea typeface="ＭＳ Ｐゴシック" panose="020B0600070205080204" pitchFamily="50" charset="-128"/>
            </a:rPr>
            <a:t>一時的な仕事　　　　　　</a:t>
          </a:r>
          <a:r>
            <a:rPr lang="en-US" altLang="ja-JP" sz="1200">
              <a:solidFill>
                <a:sysClr val="windowText" lastClr="000000"/>
              </a:solidFill>
              <a:latin typeface="ＭＳ Ｐゴシック" panose="020B0600070205080204" pitchFamily="50" charset="-128"/>
              <a:ea typeface="ＭＳ Ｐゴシック" panose="020B0600070205080204" pitchFamily="50" charset="-128"/>
            </a:rPr>
            <a:t>984</a:t>
          </a:r>
          <a:r>
            <a:rPr lang="ja-JP" altLang="en-US" sz="1200">
              <a:solidFill>
                <a:sysClr val="windowText" lastClr="000000"/>
              </a:solidFill>
              <a:latin typeface="ＭＳ Ｐゴシック" panose="020B0600070205080204" pitchFamily="50" charset="-128"/>
              <a:ea typeface="ＭＳ Ｐゴシック" panose="020B0600070205080204" pitchFamily="50" charset="-128"/>
            </a:rPr>
            <a:t>人</a:t>
          </a:r>
          <a:endParaRPr lang="en-US" altLang="ja-JP" sz="1200">
            <a:solidFill>
              <a:sysClr val="windowText" lastClr="000000"/>
            </a:solidFill>
            <a:latin typeface="ＭＳ Ｐゴシック" panose="020B0600070205080204" pitchFamily="50" charset="-128"/>
            <a:ea typeface="ＭＳ Ｐゴシック" panose="020B0600070205080204" pitchFamily="50" charset="-128"/>
          </a:endParaRPr>
        </a:p>
        <a:p xmlns:a="http://schemas.openxmlformats.org/drawingml/2006/main">
          <a:r>
            <a:rPr lang="ja-JP" altLang="en-US" sz="1200">
              <a:solidFill>
                <a:sysClr val="windowText" lastClr="000000"/>
              </a:solidFill>
              <a:latin typeface="ＭＳ Ｐゴシック" panose="020B0600070205080204" pitchFamily="50" charset="-128"/>
              <a:ea typeface="ＭＳ Ｐゴシック" panose="020B0600070205080204" pitchFamily="50" charset="-128"/>
            </a:rPr>
            <a:t>就職準備中・その他　 </a:t>
          </a:r>
          <a:r>
            <a:rPr lang="en-US" altLang="ja-JP" sz="1200">
              <a:solidFill>
                <a:sysClr val="windowText" lastClr="000000"/>
              </a:solidFill>
              <a:latin typeface="ＭＳ Ｐゴシック" panose="020B0600070205080204" pitchFamily="50" charset="-128"/>
              <a:ea typeface="ＭＳ Ｐゴシック" panose="020B0600070205080204" pitchFamily="50" charset="-128"/>
            </a:rPr>
            <a:t>4,411</a:t>
          </a:r>
          <a:r>
            <a:rPr lang="ja-JP" altLang="en-US" sz="1200">
              <a:solidFill>
                <a:sysClr val="windowText" lastClr="000000"/>
              </a:solidFill>
              <a:latin typeface="ＭＳ Ｐゴシック" panose="020B0600070205080204" pitchFamily="50" charset="-128"/>
              <a:ea typeface="ＭＳ Ｐゴシック" panose="020B0600070205080204" pitchFamily="50" charset="-128"/>
            </a:rPr>
            <a:t>人</a:t>
          </a:r>
          <a:endParaRPr lang="en-US" altLang="ja-JP" sz="1200">
            <a:solidFill>
              <a:sysClr val="windowText" lastClr="000000"/>
            </a:solidFill>
            <a:latin typeface="ＭＳ Ｐゴシック" panose="020B0600070205080204" pitchFamily="50" charset="-128"/>
            <a:ea typeface="ＭＳ Ｐゴシック" panose="020B0600070205080204" pitchFamily="50" charset="-128"/>
          </a:endParaRPr>
        </a:p>
      </cdr:txBody>
    </cdr:sp>
  </cdr:relSizeAnchor>
  <cdr:relSizeAnchor xmlns:cdr="http://schemas.openxmlformats.org/drawingml/2006/chartDrawing">
    <cdr:from>
      <cdr:x>0.49076</cdr:x>
      <cdr:y>0.58834</cdr:y>
    </cdr:from>
    <cdr:to>
      <cdr:x>1</cdr:x>
      <cdr:y>0.90587</cdr:y>
    </cdr:to>
    <cdr:sp macro="" textlink="">
      <cdr:nvSpPr>
        <cdr:cNvPr id="3" name="角丸四角形 2"/>
        <cdr:cNvSpPr/>
      </cdr:nvSpPr>
      <cdr:spPr>
        <a:xfrm xmlns:a="http://schemas.openxmlformats.org/drawingml/2006/main">
          <a:off x="2827092" y="1852463"/>
          <a:ext cx="2933548" cy="999777"/>
        </a:xfrm>
        <a:prstGeom xmlns:a="http://schemas.openxmlformats.org/drawingml/2006/main" prst="roundRect">
          <a:avLst/>
        </a:prstGeom>
        <a:solidFill xmlns:a="http://schemas.openxmlformats.org/drawingml/2006/main">
          <a:sysClr val="window" lastClr="FFFFFF"/>
        </a:solidFill>
        <a:ln xmlns:a="http://schemas.openxmlformats.org/drawingml/2006/main" w="9525">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kumimoji="1" lang="ja-JP" altLang="en-US" sz="1050">
              <a:solidFill>
                <a:sysClr val="windowText" lastClr="000000"/>
              </a:solidFill>
            </a:rPr>
            <a:t>平成</a:t>
          </a:r>
          <a:r>
            <a:rPr kumimoji="1" lang="en-US" altLang="ja-JP" sz="1050">
              <a:solidFill>
                <a:sysClr val="windowText" lastClr="000000"/>
              </a:solidFill>
            </a:rPr>
            <a:t>28</a:t>
          </a:r>
          <a:r>
            <a:rPr kumimoji="1" lang="ja-JP" altLang="en-US" sz="1050">
              <a:solidFill>
                <a:sysClr val="windowText" lastClr="000000"/>
              </a:solidFill>
            </a:rPr>
            <a:t>年</a:t>
          </a:r>
          <a:r>
            <a:rPr kumimoji="1" lang="en-US" altLang="ja-JP" sz="1050">
              <a:solidFill>
                <a:sysClr val="windowText" lastClr="000000"/>
              </a:solidFill>
            </a:rPr>
            <a:t>3</a:t>
          </a:r>
          <a:r>
            <a:rPr kumimoji="1" lang="ja-JP" altLang="en-US" sz="1050">
              <a:solidFill>
                <a:sysClr val="windowText" lastClr="000000"/>
              </a:solidFill>
            </a:rPr>
            <a:t>月に大阪府内の大学を卒業した者（進学等を除く）</a:t>
          </a:r>
          <a:r>
            <a:rPr kumimoji="1" lang="en-US" altLang="ja-JP" sz="1050" b="1">
              <a:solidFill>
                <a:sysClr val="windowText" lastClr="000000"/>
              </a:solidFill>
            </a:rPr>
            <a:t>39,580</a:t>
          </a:r>
          <a:r>
            <a:rPr kumimoji="1" lang="ja-JP" altLang="en-US" sz="1050" b="1">
              <a:solidFill>
                <a:sysClr val="windowText" lastClr="000000"/>
              </a:solidFill>
            </a:rPr>
            <a:t>人</a:t>
          </a:r>
          <a:endParaRPr kumimoji="1" lang="en-US" altLang="ja-JP" sz="1050" b="1">
            <a:solidFill>
              <a:sysClr val="windowText" lastClr="000000"/>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0.00548</cdr:x>
      <cdr:y>0.13636</cdr:y>
    </cdr:from>
    <cdr:to>
      <cdr:x>0.14028</cdr:x>
      <cdr:y>0.19687</cdr:y>
    </cdr:to>
    <cdr:sp macro="" textlink="">
      <cdr:nvSpPr>
        <cdr:cNvPr id="69633" name="Rectangle 1"/>
        <cdr:cNvSpPr>
          <a:spLocks xmlns:a="http://schemas.openxmlformats.org/drawingml/2006/main" noChangeArrowheads="1"/>
        </cdr:cNvSpPr>
      </cdr:nvSpPr>
      <cdr:spPr bwMode="auto">
        <a:xfrm xmlns:a="http://schemas.openxmlformats.org/drawingml/2006/main">
          <a:off x="26653" y="432048"/>
          <a:ext cx="656121" cy="19171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25" b="0" i="0" u="none" strike="noStrike" baseline="0" dirty="0">
              <a:solidFill>
                <a:srgbClr val="000000"/>
              </a:solidFill>
              <a:latin typeface="ＭＳ Ｐゴシック"/>
              <a:ea typeface="ＭＳ Ｐゴシック"/>
            </a:rPr>
            <a:t>（百万円）</a:t>
          </a:r>
        </a:p>
      </cdr:txBody>
    </cdr:sp>
  </cdr:relSizeAnchor>
  <cdr:relSizeAnchor xmlns:cdr="http://schemas.openxmlformats.org/drawingml/2006/chartDrawing">
    <cdr:from>
      <cdr:x>0.91654</cdr:x>
      <cdr:y>0.13636</cdr:y>
    </cdr:from>
    <cdr:to>
      <cdr:x>0.9982</cdr:x>
      <cdr:y>0.19687</cdr:y>
    </cdr:to>
    <cdr:sp macro="" textlink="">
      <cdr:nvSpPr>
        <cdr:cNvPr id="69634" name="Rectangle 2"/>
        <cdr:cNvSpPr>
          <a:spLocks xmlns:a="http://schemas.openxmlformats.org/drawingml/2006/main" noChangeArrowheads="1"/>
        </cdr:cNvSpPr>
      </cdr:nvSpPr>
      <cdr:spPr bwMode="auto">
        <a:xfrm xmlns:a="http://schemas.openxmlformats.org/drawingml/2006/main">
          <a:off x="4461138" y="432048"/>
          <a:ext cx="397469" cy="19171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25" b="0" i="0" u="none" strike="noStrike" baseline="0" dirty="0">
              <a:solidFill>
                <a:srgbClr val="000000"/>
              </a:solidFill>
              <a:latin typeface="ＭＳ Ｐゴシック"/>
              <a:ea typeface="ＭＳ Ｐゴシック"/>
            </a:rPr>
            <a:t>（％）</a:t>
          </a:r>
        </a:p>
      </cdr:txBody>
    </cdr:sp>
  </cdr:relSizeAnchor>
</c:userShapes>
</file>

<file path=ppt/drawings/drawing22.xml><?xml version="1.0" encoding="utf-8"?>
<c:userShapes xmlns:c="http://schemas.openxmlformats.org/drawingml/2006/chart">
  <cdr:relSizeAnchor xmlns:cdr="http://schemas.openxmlformats.org/drawingml/2006/chartDrawing">
    <cdr:from>
      <cdr:x>0.03542</cdr:x>
      <cdr:y>0.07222</cdr:y>
    </cdr:from>
    <cdr:to>
      <cdr:x>0.23542</cdr:x>
      <cdr:y>0.42778</cdr:y>
    </cdr:to>
    <cdr:sp macro="" textlink="">
      <cdr:nvSpPr>
        <cdr:cNvPr id="2" name="テキスト ボックス 1"/>
        <cdr:cNvSpPr txBox="1"/>
      </cdr:nvSpPr>
      <cdr:spPr>
        <a:xfrm xmlns:a="http://schemas.openxmlformats.org/drawingml/2006/main">
          <a:off x="161925" y="1857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a:t>
          </a:r>
          <a:r>
            <a:rPr lang="ja-JP" altLang="en-US" sz="1100"/>
            <a:t>件</a:t>
          </a:r>
          <a:r>
            <a:rPr lang="en-US" altLang="ja-JP" sz="1100"/>
            <a:t>)</a:t>
          </a:r>
          <a:endParaRPr lang="ja-JP" altLang="en-US" sz="1100"/>
        </a:p>
      </cdr:txBody>
    </cdr:sp>
  </cdr:relSizeAnchor>
</c:userShapes>
</file>

<file path=ppt/drawings/drawing23.xml><?xml version="1.0" encoding="utf-8"?>
<c:userShapes xmlns:c="http://schemas.openxmlformats.org/drawingml/2006/chart">
  <cdr:relSizeAnchor xmlns:cdr="http://schemas.openxmlformats.org/drawingml/2006/chartDrawing">
    <cdr:from>
      <cdr:x>0.00417</cdr:x>
      <cdr:y>0.04688</cdr:y>
    </cdr:from>
    <cdr:to>
      <cdr:x>0.20417</cdr:x>
      <cdr:y>0.15451</cdr:y>
    </cdr:to>
    <cdr:sp macro="" textlink="">
      <cdr:nvSpPr>
        <cdr:cNvPr id="2" name="テキスト ボックス 1"/>
        <cdr:cNvSpPr txBox="1"/>
      </cdr:nvSpPr>
      <cdr:spPr>
        <a:xfrm xmlns:a="http://schemas.openxmlformats.org/drawingml/2006/main">
          <a:off x="19050" y="128588"/>
          <a:ext cx="914400"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a:t>
          </a:r>
          <a:endParaRPr lang="ja-JP" altLang="en-US" sz="1100"/>
        </a:p>
      </cdr:txBody>
    </cdr:sp>
  </cdr:relSizeAnchor>
  <cdr:relSizeAnchor xmlns:cdr="http://schemas.openxmlformats.org/drawingml/2006/chartDrawing">
    <cdr:from>
      <cdr:x>0.88958</cdr:x>
      <cdr:y>0.7309</cdr:y>
    </cdr:from>
    <cdr:to>
      <cdr:x>0.975</cdr:x>
      <cdr:y>0.83854</cdr:y>
    </cdr:to>
    <cdr:sp macro="" textlink="">
      <cdr:nvSpPr>
        <cdr:cNvPr id="3" name="テキスト ボックス 2"/>
        <cdr:cNvSpPr txBox="1"/>
      </cdr:nvSpPr>
      <cdr:spPr>
        <a:xfrm xmlns:a="http://schemas.openxmlformats.org/drawingml/2006/main">
          <a:off x="4067175" y="2005013"/>
          <a:ext cx="390525"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a:t>
          </a:r>
          <a:r>
            <a:rPr lang="ja-JP" altLang="en-US" sz="1100"/>
            <a:t>年</a:t>
          </a:r>
          <a:r>
            <a:rPr lang="en-US" altLang="ja-JP" sz="1100"/>
            <a:t>)</a:t>
          </a:r>
          <a:endParaRPr lang="ja-JP" altLang="en-US" sz="1100"/>
        </a:p>
      </cdr:txBody>
    </cdr:sp>
  </cdr:relSizeAnchor>
</c:userShapes>
</file>

<file path=ppt/drawings/drawing24.xml><?xml version="1.0" encoding="utf-8"?>
<c:userShapes xmlns:c="http://schemas.openxmlformats.org/drawingml/2006/chart">
  <cdr:relSizeAnchor xmlns:cdr="http://schemas.openxmlformats.org/drawingml/2006/chartDrawing">
    <cdr:from>
      <cdr:x>0.0144</cdr:x>
      <cdr:y>0</cdr:y>
    </cdr:from>
    <cdr:to>
      <cdr:x>0.08665</cdr:x>
      <cdr:y>0.0775</cdr:y>
    </cdr:to>
    <cdr:sp macro="" textlink="">
      <cdr:nvSpPr>
        <cdr:cNvPr id="2" name="テキスト ボックス 1"/>
        <cdr:cNvSpPr txBox="1"/>
      </cdr:nvSpPr>
      <cdr:spPr>
        <a:xfrm xmlns:a="http://schemas.openxmlformats.org/drawingml/2006/main">
          <a:off x="107974" y="0"/>
          <a:ext cx="541599" cy="2210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a:t>(%)</a:t>
          </a:r>
          <a:endParaRPr lang="ja-JP" altLang="en-US" sz="1100"/>
        </a:p>
      </cdr:txBody>
    </cdr:sp>
  </cdr:relSizeAnchor>
</c:userShapes>
</file>

<file path=ppt/drawings/drawing25.xml><?xml version="1.0" encoding="utf-8"?>
<c:userShapes xmlns:c="http://schemas.openxmlformats.org/drawingml/2006/chart">
  <cdr:relSizeAnchor xmlns:cdr="http://schemas.openxmlformats.org/drawingml/2006/chartDrawing">
    <cdr:from>
      <cdr:x>0.47912</cdr:x>
      <cdr:y>0.18056</cdr:y>
    </cdr:from>
    <cdr:to>
      <cdr:x>0.47912</cdr:x>
      <cdr:y>0.71528</cdr:y>
    </cdr:to>
    <cdr:cxnSp macro="">
      <cdr:nvCxnSpPr>
        <cdr:cNvPr id="3" name="直線コネクタ 2"/>
        <cdr:cNvCxnSpPr/>
      </cdr:nvCxnSpPr>
      <cdr:spPr>
        <a:xfrm xmlns:a="http://schemas.openxmlformats.org/drawingml/2006/main" flipV="1">
          <a:off x="1943100" y="495300"/>
          <a:ext cx="0" cy="1466850"/>
        </a:xfrm>
        <a:prstGeom xmlns:a="http://schemas.openxmlformats.org/drawingml/2006/main" prst="line">
          <a:avLst/>
        </a:prstGeom>
        <a:ln xmlns:a="http://schemas.openxmlformats.org/drawingml/2006/main">
          <a:solidFill>
            <a:schemeClr val="accent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0.48147</cdr:x>
      <cdr:y>0.18056</cdr:y>
    </cdr:from>
    <cdr:to>
      <cdr:x>0.6036</cdr:x>
      <cdr:y>0.18056</cdr:y>
    </cdr:to>
    <cdr:cxnSp macro="">
      <cdr:nvCxnSpPr>
        <cdr:cNvPr id="5" name="直線矢印コネクタ 4"/>
        <cdr:cNvCxnSpPr/>
      </cdr:nvCxnSpPr>
      <cdr:spPr>
        <a:xfrm xmlns:a="http://schemas.openxmlformats.org/drawingml/2006/main">
          <a:off x="1952625" y="495300"/>
          <a:ext cx="495300" cy="0"/>
        </a:xfrm>
        <a:prstGeom xmlns:a="http://schemas.openxmlformats.org/drawingml/2006/main" prst="straightConnector1">
          <a:avLst/>
        </a:prstGeom>
        <a:ln xmlns:a="http://schemas.openxmlformats.org/drawingml/2006/main">
          <a:solidFill>
            <a:schemeClr val="accent2">
              <a:lumMod val="7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0.59499</cdr:x>
      <cdr:y>0.12963</cdr:y>
    </cdr:from>
    <cdr:to>
      <cdr:x>0.76801</cdr:x>
      <cdr:y>0.21991</cdr:y>
    </cdr:to>
    <cdr:sp macro="" textlink="">
      <cdr:nvSpPr>
        <cdr:cNvPr id="7" name="テキスト ボックス 3"/>
        <cdr:cNvSpPr txBox="1"/>
      </cdr:nvSpPr>
      <cdr:spPr>
        <a:xfrm xmlns:a="http://schemas.openxmlformats.org/drawingml/2006/main">
          <a:off x="2413001" y="355601"/>
          <a:ext cx="701673" cy="24765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900" dirty="0">
              <a:latin typeface="ＭＳ Ｐゴシック" panose="020B0600070205080204" pitchFamily="50" charset="-128"/>
              <a:ea typeface="ＭＳ Ｐゴシック" panose="020B0600070205080204" pitchFamily="50" charset="-128"/>
            </a:rPr>
            <a:t>予測値</a:t>
          </a:r>
        </a:p>
      </cdr:txBody>
    </cdr:sp>
  </cdr:relSizeAnchor>
</c:userShapes>
</file>

<file path=ppt/drawings/drawing26.xml><?xml version="1.0" encoding="utf-8"?>
<c:userShapes xmlns:c="http://schemas.openxmlformats.org/drawingml/2006/chart">
  <cdr:relSizeAnchor xmlns:cdr="http://schemas.openxmlformats.org/drawingml/2006/chartDrawing">
    <cdr:from>
      <cdr:x>0.67093</cdr:x>
      <cdr:y>0.05127</cdr:y>
    </cdr:from>
    <cdr:to>
      <cdr:x>0.88961</cdr:x>
      <cdr:y>0.16342</cdr:y>
    </cdr:to>
    <cdr:sp macro="" textlink="">
      <cdr:nvSpPr>
        <cdr:cNvPr id="2" name="テキスト ボックス 1"/>
        <cdr:cNvSpPr txBox="1"/>
      </cdr:nvSpPr>
      <cdr:spPr>
        <a:xfrm xmlns:a="http://schemas.openxmlformats.org/drawingml/2006/main">
          <a:off x="2895886" y="164554"/>
          <a:ext cx="943873" cy="3599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cdr:txBody>
    </cdr:sp>
  </cdr:relSizeAnchor>
</c:userShapes>
</file>

<file path=ppt/drawings/drawing27.xml><?xml version="1.0" encoding="utf-8"?>
<c:userShapes xmlns:c="http://schemas.openxmlformats.org/drawingml/2006/chart">
  <cdr:relSizeAnchor xmlns:cdr="http://schemas.openxmlformats.org/drawingml/2006/chartDrawing">
    <cdr:from>
      <cdr:x>0.80743</cdr:x>
      <cdr:y>0.90094</cdr:y>
    </cdr:from>
    <cdr:to>
      <cdr:x>0.96854</cdr:x>
      <cdr:y>1</cdr:y>
    </cdr:to>
    <cdr:sp macro="" textlink="">
      <cdr:nvSpPr>
        <cdr:cNvPr id="2" name="テキスト ボックス 1"/>
        <cdr:cNvSpPr txBox="1"/>
      </cdr:nvSpPr>
      <cdr:spPr>
        <a:xfrm xmlns:a="http://schemas.openxmlformats.org/drawingml/2006/main">
          <a:off x="3661432" y="2588823"/>
          <a:ext cx="730548" cy="2846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000" dirty="0" smtClean="0"/>
            <a:t>(</a:t>
          </a:r>
          <a:r>
            <a:rPr lang="ja-JP" altLang="en-US" sz="1000" dirty="0" smtClean="0"/>
            <a:t>単位：％</a:t>
          </a:r>
          <a:r>
            <a:rPr lang="en-US" altLang="ja-JP" sz="1000" dirty="0" smtClean="0"/>
            <a:t>)</a:t>
          </a:r>
          <a:endParaRPr lang="ja-JP" altLang="en-US" sz="1000" dirty="0"/>
        </a:p>
      </cdr:txBody>
    </cdr:sp>
  </cdr:relSizeAnchor>
</c:userShapes>
</file>

<file path=ppt/drawings/drawing28.xml><?xml version="1.0" encoding="utf-8"?>
<c:userShapes xmlns:c="http://schemas.openxmlformats.org/drawingml/2006/chart">
  <cdr:relSizeAnchor xmlns:cdr="http://schemas.openxmlformats.org/drawingml/2006/chartDrawing">
    <cdr:from>
      <cdr:x>0.90736</cdr:x>
      <cdr:y>0.90914</cdr:y>
    </cdr:from>
    <cdr:to>
      <cdr:x>1</cdr:x>
      <cdr:y>1</cdr:y>
    </cdr:to>
    <cdr:sp macro="" textlink="">
      <cdr:nvSpPr>
        <cdr:cNvPr id="2" name="正方形/長方形 1"/>
        <cdr:cNvSpPr/>
      </cdr:nvSpPr>
      <cdr:spPr>
        <a:xfrm xmlns:a="http://schemas.openxmlformats.org/drawingml/2006/main">
          <a:off x="4139952" y="2865876"/>
          <a:ext cx="422662" cy="2864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0.00417</cdr:x>
      <cdr:y>0.00347</cdr:y>
    </cdr:from>
    <cdr:to>
      <cdr:x>0.38334</cdr:x>
      <cdr:y>0.11185</cdr:y>
    </cdr:to>
    <cdr:sp macro="" textlink="">
      <cdr:nvSpPr>
        <cdr:cNvPr id="2" name="正方形/長方形 1"/>
        <cdr:cNvSpPr/>
      </cdr:nvSpPr>
      <cdr:spPr>
        <a:xfrm xmlns:a="http://schemas.openxmlformats.org/drawingml/2006/main">
          <a:off x="11259" y="5621"/>
          <a:ext cx="1023759" cy="17557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単位：十億円</a:t>
          </a:r>
          <a:r>
            <a:rPr lang="en-US" alt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0.904</cdr:x>
      <cdr:y>0.79712</cdr:y>
    </cdr:from>
    <cdr:to>
      <cdr:x>0.92</cdr:x>
      <cdr:y>0.8472</cdr:y>
    </cdr:to>
    <cdr:cxnSp macro="">
      <cdr:nvCxnSpPr>
        <cdr:cNvPr id="6" name="直線コネクタ 5"/>
        <cdr:cNvCxnSpPr/>
      </cdr:nvCxnSpPr>
      <cdr:spPr>
        <a:xfrm xmlns:a="http://schemas.openxmlformats.org/drawingml/2006/main" flipH="1">
          <a:off x="4068452" y="3438567"/>
          <a:ext cx="72008" cy="21602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0.488</cdr:x>
      <cdr:y>0.49665</cdr:y>
    </cdr:from>
    <cdr:to>
      <cdr:x>0.49859</cdr:x>
      <cdr:y>0.53403</cdr:y>
    </cdr:to>
    <cdr:cxnSp macro="">
      <cdr:nvCxnSpPr>
        <cdr:cNvPr id="2" name="直線コネクタ 1"/>
        <cdr:cNvCxnSpPr/>
      </cdr:nvCxnSpPr>
      <cdr:spPr>
        <a:xfrm xmlns:a="http://schemas.openxmlformats.org/drawingml/2006/main" flipH="1">
          <a:off x="2196244" y="2142423"/>
          <a:ext cx="47660" cy="161247"/>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0.264</cdr:x>
      <cdr:y>0.6135</cdr:y>
    </cdr:from>
    <cdr:to>
      <cdr:x>0.28</cdr:x>
      <cdr:y>0.66358</cdr:y>
    </cdr:to>
    <cdr:cxnSp macro="">
      <cdr:nvCxnSpPr>
        <cdr:cNvPr id="3" name="直線コネクタ 2"/>
        <cdr:cNvCxnSpPr/>
      </cdr:nvCxnSpPr>
      <cdr:spPr>
        <a:xfrm xmlns:a="http://schemas.openxmlformats.org/drawingml/2006/main" flipH="1">
          <a:off x="1188132" y="2646479"/>
          <a:ext cx="72008" cy="21602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0.872</cdr:x>
      <cdr:y>0.73035</cdr:y>
    </cdr:from>
    <cdr:to>
      <cdr:x>0.888</cdr:x>
      <cdr:y>0.74705</cdr:y>
    </cdr:to>
    <cdr:cxnSp macro="">
      <cdr:nvCxnSpPr>
        <cdr:cNvPr id="5" name="直線コネクタ 4"/>
        <cdr:cNvCxnSpPr/>
      </cdr:nvCxnSpPr>
      <cdr:spPr>
        <a:xfrm xmlns:a="http://schemas.openxmlformats.org/drawingml/2006/main" flipV="1">
          <a:off x="3924436" y="3150535"/>
          <a:ext cx="72008" cy="72028"/>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0.xml><?xml version="1.0" encoding="utf-8"?>
<c:userShapes xmlns:c="http://schemas.openxmlformats.org/drawingml/2006/chart">
  <cdr:relSizeAnchor xmlns:cdr="http://schemas.openxmlformats.org/drawingml/2006/chartDrawing">
    <cdr:from>
      <cdr:x>0.00275</cdr:x>
      <cdr:y>0</cdr:y>
    </cdr:from>
    <cdr:to>
      <cdr:x>0.36188</cdr:x>
      <cdr:y>0.15206</cdr:y>
    </cdr:to>
    <cdr:sp macro="" textlink="">
      <cdr:nvSpPr>
        <cdr:cNvPr id="2" name="正方形/長方形 1"/>
        <cdr:cNvSpPr/>
      </cdr:nvSpPr>
      <cdr:spPr>
        <a:xfrm xmlns:a="http://schemas.openxmlformats.org/drawingml/2006/main">
          <a:off x="7219" y="-4115759"/>
          <a:ext cx="943793" cy="21896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単位：千億円</a:t>
          </a:r>
          <a:r>
            <a:rPr lang="en-US" alt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cdr:y>
    </cdr:from>
    <cdr:to>
      <cdr:x>0.18323</cdr:x>
      <cdr:y>0.09304</cdr:y>
    </cdr:to>
    <cdr:sp macro="" textlink="">
      <cdr:nvSpPr>
        <cdr:cNvPr id="2" name="正方形/長方形 1"/>
        <cdr:cNvSpPr/>
      </cdr:nvSpPr>
      <cdr:spPr>
        <a:xfrm xmlns:a="http://schemas.openxmlformats.org/drawingml/2006/main">
          <a:off x="0" y="0"/>
          <a:ext cx="864096" cy="33100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単位：兆円</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0.16238</cdr:x>
      <cdr:y>0.37624</cdr:y>
    </cdr:from>
    <cdr:to>
      <cdr:x>0.32498</cdr:x>
      <cdr:y>0.45316</cdr:y>
    </cdr:to>
    <cdr:sp macro="" textlink="">
      <cdr:nvSpPr>
        <cdr:cNvPr id="2" name="テキスト ボックス 1"/>
        <cdr:cNvSpPr txBox="1"/>
      </cdr:nvSpPr>
      <cdr:spPr>
        <a:xfrm xmlns:a="http://schemas.openxmlformats.org/drawingml/2006/main">
          <a:off x="718997" y="1408811"/>
          <a:ext cx="720000" cy="288000"/>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成田空港</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0.25053</cdr:x>
      <cdr:y>0.23502</cdr:y>
    </cdr:from>
    <cdr:to>
      <cdr:x>0.31435</cdr:x>
      <cdr:y>0.37624</cdr:y>
    </cdr:to>
    <cdr:cxnSp macro="">
      <cdr:nvCxnSpPr>
        <cdr:cNvPr id="3" name="直線コネクタ 2"/>
        <cdr:cNvCxnSpPr/>
      </cdr:nvCxnSpPr>
      <cdr:spPr>
        <a:xfrm xmlns:a="http://schemas.openxmlformats.org/drawingml/2006/main" flipH="1">
          <a:off x="1109343" y="880023"/>
          <a:ext cx="282602" cy="528788"/>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0.62597</cdr:x>
      <cdr:y>0.46154</cdr:y>
    </cdr:from>
    <cdr:to>
      <cdr:x>0.78858</cdr:x>
      <cdr:y>0.53847</cdr:y>
    </cdr:to>
    <cdr:sp macro="" textlink="">
      <cdr:nvSpPr>
        <cdr:cNvPr id="4" name="テキスト ボックス 1"/>
        <cdr:cNvSpPr txBox="1"/>
      </cdr:nvSpPr>
      <cdr:spPr>
        <a:xfrm xmlns:a="http://schemas.openxmlformats.org/drawingml/2006/main">
          <a:off x="2771800" y="1728192"/>
          <a:ext cx="720000" cy="288055"/>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空港</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0.70728</cdr:x>
      <cdr:y>0.53847</cdr:y>
    </cdr:from>
    <cdr:to>
      <cdr:x>0.71413</cdr:x>
      <cdr:y>0.66119</cdr:y>
    </cdr:to>
    <cdr:cxnSp macro="">
      <cdr:nvCxnSpPr>
        <cdr:cNvPr id="5" name="直線コネクタ 4"/>
        <cdr:cNvCxnSpPr/>
      </cdr:nvCxnSpPr>
      <cdr:spPr>
        <a:xfrm xmlns:a="http://schemas.openxmlformats.org/drawingml/2006/main" flipH="1">
          <a:off x="3131821" y="2016247"/>
          <a:ext cx="30325" cy="459535"/>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0.2012</cdr:x>
      <cdr:y>0.77754</cdr:y>
    </cdr:from>
    <cdr:to>
      <cdr:x>0.2284</cdr:x>
      <cdr:y>0.8737</cdr:y>
    </cdr:to>
    <cdr:cxnSp macro="">
      <cdr:nvCxnSpPr>
        <cdr:cNvPr id="6" name="直線コネクタ 5"/>
        <cdr:cNvCxnSpPr>
          <a:stCxn xmlns:a="http://schemas.openxmlformats.org/drawingml/2006/main" id="7" idx="2"/>
        </cdr:cNvCxnSpPr>
      </cdr:nvCxnSpPr>
      <cdr:spPr>
        <a:xfrm xmlns:a="http://schemas.openxmlformats.org/drawingml/2006/main">
          <a:off x="890918" y="2911415"/>
          <a:ext cx="120447" cy="360066"/>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0.1199</cdr:x>
      <cdr:y>0.70062</cdr:y>
    </cdr:from>
    <cdr:to>
      <cdr:x>0.2825</cdr:x>
      <cdr:y>0.77754</cdr:y>
    </cdr:to>
    <cdr:sp macro="" textlink="">
      <cdr:nvSpPr>
        <cdr:cNvPr id="7" name="テキスト ボックス 2"/>
        <cdr:cNvSpPr txBox="1"/>
      </cdr:nvSpPr>
      <cdr:spPr>
        <a:xfrm xmlns:a="http://schemas.openxmlformats.org/drawingml/2006/main">
          <a:off x="530918" y="2623415"/>
          <a:ext cx="720000" cy="288000"/>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中部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空港</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0.11369</cdr:x>
      <cdr:y>0.06343</cdr:y>
    </cdr:from>
    <cdr:to>
      <cdr:x>0.48553</cdr:x>
      <cdr:y>0.1274</cdr:y>
    </cdr:to>
    <cdr:sp macro="" textlink="">
      <cdr:nvSpPr>
        <cdr:cNvPr id="2" name="テキスト ボックス 17"/>
        <cdr:cNvSpPr txBox="1"/>
      </cdr:nvSpPr>
      <cdr:spPr>
        <a:xfrm xmlns:a="http://schemas.openxmlformats.org/drawingml/2006/main">
          <a:off x="512561" y="251719"/>
          <a:ext cx="1676432"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全国（線グラフ・右目盛）</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0.2734</cdr:x>
      <cdr:y>0.136</cdr:y>
    </cdr:from>
    <cdr:to>
      <cdr:x>0.28938</cdr:x>
      <cdr:y>0.22672</cdr:y>
    </cdr:to>
    <cdr:cxnSp macro="">
      <cdr:nvCxnSpPr>
        <cdr:cNvPr id="3" name="直線矢印コネクタ 2"/>
        <cdr:cNvCxnSpPr/>
      </cdr:nvCxnSpPr>
      <cdr:spPr>
        <a:xfrm xmlns:a="http://schemas.openxmlformats.org/drawingml/2006/main">
          <a:off x="1232641" y="539751"/>
          <a:ext cx="72023" cy="36003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0.3767</cdr:x>
      <cdr:y>0.04076</cdr:y>
    </cdr:from>
    <cdr:to>
      <cdr:x>0.56423</cdr:x>
      <cdr:y>0.11539</cdr:y>
    </cdr:to>
    <cdr:sp macro="" textlink="">
      <cdr:nvSpPr>
        <cdr:cNvPr id="2" name="テキスト ボックス 17"/>
        <cdr:cNvSpPr txBox="1"/>
      </cdr:nvSpPr>
      <cdr:spPr>
        <a:xfrm xmlns:a="http://schemas.openxmlformats.org/drawingml/2006/main">
          <a:off x="3444583" y="153625"/>
          <a:ext cx="1714773" cy="28123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折れ線グラフ・右目盛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0.42125</cdr:x>
      <cdr:y>0.10459</cdr:y>
    </cdr:from>
    <cdr:to>
      <cdr:x>0.42913</cdr:x>
      <cdr:y>0.16191</cdr:y>
    </cdr:to>
    <cdr:cxnSp macro="">
      <cdr:nvCxnSpPr>
        <cdr:cNvPr id="3" name="直線矢印コネクタ 2"/>
        <cdr:cNvCxnSpPr/>
      </cdr:nvCxnSpPr>
      <cdr:spPr>
        <a:xfrm xmlns:a="http://schemas.openxmlformats.org/drawingml/2006/main" flipH="1">
          <a:off x="3851921" y="394156"/>
          <a:ext cx="72007" cy="21602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0.08071</cdr:x>
      <cdr:y>0.18102</cdr:y>
    </cdr:from>
    <cdr:to>
      <cdr:x>0.20329</cdr:x>
      <cdr:y>0.25564</cdr:y>
    </cdr:to>
    <cdr:sp macro="" textlink="">
      <cdr:nvSpPr>
        <cdr:cNvPr id="5" name="テキスト ボックス 12"/>
        <cdr:cNvSpPr txBox="1"/>
      </cdr:nvSpPr>
      <cdr:spPr>
        <a:xfrm xmlns:a="http://schemas.openxmlformats.org/drawingml/2006/main">
          <a:off x="738026" y="682188"/>
          <a:ext cx="1120840" cy="28119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棒グラフ・左目盛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0.16542</cdr:x>
      <cdr:y>0.25745</cdr:y>
    </cdr:from>
    <cdr:to>
      <cdr:x>0.19288</cdr:x>
      <cdr:y>0.27656</cdr:y>
    </cdr:to>
    <cdr:cxnSp macro="">
      <cdr:nvCxnSpPr>
        <cdr:cNvPr id="6" name="直線矢印コネクタ 5"/>
        <cdr:cNvCxnSpPr/>
      </cdr:nvCxnSpPr>
      <cdr:spPr>
        <a:xfrm xmlns:a="http://schemas.openxmlformats.org/drawingml/2006/main">
          <a:off x="1512565" y="970220"/>
          <a:ext cx="251123" cy="7200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0.79288</cdr:x>
      <cdr:y>0.41845</cdr:y>
    </cdr:from>
    <cdr:to>
      <cdr:x>0.89675</cdr:x>
      <cdr:y>0.47855</cdr:y>
    </cdr:to>
    <cdr:sp macro="" textlink="">
      <cdr:nvSpPr>
        <cdr:cNvPr id="13" name="Text Box 4"/>
        <cdr:cNvSpPr txBox="1">
          <a:spLocks xmlns:a="http://schemas.openxmlformats.org/drawingml/2006/main" noChangeArrowheads="1"/>
        </cdr:cNvSpPr>
      </cdr:nvSpPr>
      <cdr:spPr bwMode="auto">
        <a:xfrm xmlns:a="http://schemas.openxmlformats.org/drawingml/2006/main">
          <a:off x="3641526" y="1295339"/>
          <a:ext cx="477054" cy="18604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1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福岡</a:t>
          </a:r>
        </a:p>
      </cdr:txBody>
    </cdr:sp>
  </cdr:relSizeAnchor>
  <cdr:relSizeAnchor xmlns:cdr="http://schemas.openxmlformats.org/drawingml/2006/chartDrawing">
    <cdr:from>
      <cdr:x>0.81389</cdr:x>
      <cdr:y>0.62781</cdr:y>
    </cdr:from>
    <cdr:to>
      <cdr:x>0.91702</cdr:x>
      <cdr:y>0.68948</cdr:y>
    </cdr:to>
    <cdr:sp macro="" textlink="">
      <cdr:nvSpPr>
        <cdr:cNvPr id="19" name="Text Box 6"/>
        <cdr:cNvSpPr txBox="1">
          <a:spLocks xmlns:a="http://schemas.openxmlformats.org/drawingml/2006/main" noChangeArrowheads="1"/>
        </cdr:cNvSpPr>
      </cdr:nvSpPr>
      <cdr:spPr bwMode="auto">
        <a:xfrm xmlns:a="http://schemas.openxmlformats.org/drawingml/2006/main">
          <a:off x="3738037" y="1943411"/>
          <a:ext cx="473656" cy="19090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1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a:t>
          </a:r>
        </a:p>
      </cdr:txBody>
    </cdr:sp>
  </cdr:relSizeAnchor>
  <cdr:relSizeAnchor xmlns:cdr="http://schemas.openxmlformats.org/drawingml/2006/chartDrawing">
    <cdr:from>
      <cdr:x>0.12371</cdr:x>
      <cdr:y>0.12935</cdr:y>
    </cdr:from>
    <cdr:to>
      <cdr:x>0.49707</cdr:x>
      <cdr:y>0.20835</cdr:y>
    </cdr:to>
    <cdr:sp macro="" textlink="">
      <cdr:nvSpPr>
        <cdr:cNvPr id="7" name="テキスト ボックス 17"/>
        <cdr:cNvSpPr txBox="1"/>
      </cdr:nvSpPr>
      <cdr:spPr>
        <a:xfrm xmlns:a="http://schemas.openxmlformats.org/drawingml/2006/main">
          <a:off x="568175" y="428351"/>
          <a:ext cx="1714778"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全国（棒グラフ・左目盛）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0.82239</cdr:x>
      <cdr:y>0.16257</cdr:y>
    </cdr:from>
    <cdr:to>
      <cdr:x>0.90677</cdr:x>
      <cdr:y>0.23609</cdr:y>
    </cdr:to>
    <cdr:sp macro="" textlink="">
      <cdr:nvSpPr>
        <cdr:cNvPr id="3" name="Text Box 1"/>
        <cdr:cNvSpPr txBox="1">
          <a:spLocks xmlns:a="http://schemas.openxmlformats.org/drawingml/2006/main" noChangeArrowheads="1"/>
        </cdr:cNvSpPr>
      </cdr:nvSpPr>
      <cdr:spPr bwMode="auto">
        <a:xfrm xmlns:a="http://schemas.openxmlformats.org/drawingml/2006/main">
          <a:off x="3777080" y="503251"/>
          <a:ext cx="387541" cy="22758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1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a:t>
          </a:r>
        </a:p>
      </cdr:txBody>
    </cdr:sp>
  </cdr:relSizeAnchor>
  <cdr:relSizeAnchor xmlns:cdr="http://schemas.openxmlformats.org/drawingml/2006/chartDrawing">
    <cdr:from>
      <cdr:x>0.77293</cdr:x>
      <cdr:y>0.53476</cdr:y>
    </cdr:from>
    <cdr:to>
      <cdr:x>0.90254</cdr:x>
      <cdr:y>0.58982</cdr:y>
    </cdr:to>
    <cdr:sp macro="" textlink="">
      <cdr:nvSpPr>
        <cdr:cNvPr id="18" name="Text Box 2"/>
        <cdr:cNvSpPr txBox="1">
          <a:spLocks xmlns:a="http://schemas.openxmlformats.org/drawingml/2006/main" noChangeArrowheads="1"/>
        </cdr:cNvSpPr>
      </cdr:nvSpPr>
      <cdr:spPr bwMode="auto">
        <a:xfrm xmlns:a="http://schemas.openxmlformats.org/drawingml/2006/main">
          <a:off x="3549921" y="1655379"/>
          <a:ext cx="595254" cy="17043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200" b="1"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p>
      </cdr:txBody>
    </cdr:sp>
  </cdr:relSizeAnchor>
  <cdr:relSizeAnchor xmlns:cdr="http://schemas.openxmlformats.org/drawingml/2006/chartDrawing">
    <cdr:from>
      <cdr:x>0.77277</cdr:x>
      <cdr:y>0.6976</cdr:y>
    </cdr:from>
    <cdr:to>
      <cdr:x>0.9182</cdr:x>
      <cdr:y>0.77069</cdr:y>
    </cdr:to>
    <cdr:sp macro="" textlink="">
      <cdr:nvSpPr>
        <cdr:cNvPr id="20" name="Text Box 3"/>
        <cdr:cNvSpPr txBox="1">
          <a:spLocks xmlns:a="http://schemas.openxmlformats.org/drawingml/2006/main" noChangeArrowheads="1"/>
        </cdr:cNvSpPr>
      </cdr:nvSpPr>
      <cdr:spPr bwMode="auto">
        <a:xfrm xmlns:a="http://schemas.openxmlformats.org/drawingml/2006/main">
          <a:off x="3549193" y="2159435"/>
          <a:ext cx="667912" cy="2262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18288" rIns="27432" bIns="0" anchor="ctr" upright="1"/>
        <a:lstStyle xmlns:a="http://schemas.openxmlformats.org/drawingml/2006/main"/>
        <a:p xmlns:a="http://schemas.openxmlformats.org/drawingml/2006/main">
          <a:pPr algn="ctr" rtl="0">
            <a:defRPr sz="1000"/>
          </a:pPr>
          <a:r>
            <a:rPr lang="ja-JP" altLang="en-US" sz="11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神奈川</a:t>
          </a:r>
        </a:p>
      </cdr:txBody>
    </cdr:sp>
  </cdr:relSizeAnchor>
  <cdr:relSizeAnchor xmlns:cdr="http://schemas.openxmlformats.org/drawingml/2006/chartDrawing">
    <cdr:from>
      <cdr:x>0.20835</cdr:x>
      <cdr:y>0.2091</cdr:y>
    </cdr:from>
    <cdr:to>
      <cdr:x>0.23571</cdr:x>
      <cdr:y>0.30214</cdr:y>
    </cdr:to>
    <cdr:cxnSp macro="">
      <cdr:nvCxnSpPr>
        <cdr:cNvPr id="23" name="直線矢印コネクタ 7"/>
        <cdr:cNvCxnSpPr/>
      </cdr:nvCxnSpPr>
      <cdr:spPr>
        <a:xfrm xmlns:a="http://schemas.openxmlformats.org/drawingml/2006/main" flipH="1">
          <a:off x="956905" y="647267"/>
          <a:ext cx="125668" cy="28803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0.63646</cdr:x>
      <cdr:y>0.68343</cdr:y>
    </cdr:from>
    <cdr:to>
      <cdr:x>0.66701</cdr:x>
      <cdr:y>0.7776</cdr:y>
    </cdr:to>
    <cdr:cxnSp macro="">
      <cdr:nvCxnSpPr>
        <cdr:cNvPr id="24" name="直線矢印コネクタ 23"/>
        <cdr:cNvCxnSpPr/>
      </cdr:nvCxnSpPr>
      <cdr:spPr>
        <a:xfrm xmlns:a="http://schemas.openxmlformats.org/drawingml/2006/main" flipH="1" flipV="1">
          <a:off x="3790968" y="2692819"/>
          <a:ext cx="181964" cy="37104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0.44353</cdr:x>
      <cdr:y>0.76738</cdr:y>
    </cdr:from>
    <cdr:to>
      <cdr:x>0.73945</cdr:x>
      <cdr:y>0.84992</cdr:y>
    </cdr:to>
    <cdr:sp macro="" textlink="">
      <cdr:nvSpPr>
        <cdr:cNvPr id="25" name="テキスト ボックス 12"/>
        <cdr:cNvSpPr txBox="1"/>
      </cdr:nvSpPr>
      <cdr:spPr>
        <a:xfrm xmlns:a="http://schemas.openxmlformats.org/drawingml/2006/main">
          <a:off x="2037025" y="2375459"/>
          <a:ext cx="1359102" cy="25550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各都市（</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折れ線</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グラフ・右目盛）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0.04896</cdr:x>
      <cdr:y>0.05556</cdr:y>
    </cdr:from>
    <cdr:to>
      <cdr:x>0.14688</cdr:x>
      <cdr:y>0.15625</cdr:y>
    </cdr:to>
    <cdr:sp macro="" textlink="">
      <cdr:nvSpPr>
        <cdr:cNvPr id="3" name="テキスト ボックス 2"/>
        <cdr:cNvSpPr txBox="1"/>
      </cdr:nvSpPr>
      <cdr:spPr>
        <a:xfrm xmlns:a="http://schemas.openxmlformats.org/drawingml/2006/main">
          <a:off x="223838" y="152400"/>
          <a:ext cx="44767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900"/>
            <a:t>(</a:t>
          </a:r>
          <a:r>
            <a:rPr lang="ja-JP" altLang="en-US" sz="900"/>
            <a:t>万人</a:t>
          </a:r>
          <a:r>
            <a:rPr lang="en-US" altLang="ja-JP" sz="900"/>
            <a:t>)</a:t>
          </a:r>
          <a:endParaRPr lang="ja-JP" altLang="en-US" sz="900"/>
        </a:p>
      </cdr:txBody>
    </cdr:sp>
  </cdr:relSizeAnchor>
  <cdr:relSizeAnchor xmlns:cdr="http://schemas.openxmlformats.org/drawingml/2006/chartDrawing">
    <cdr:from>
      <cdr:x>0.8759</cdr:x>
      <cdr:y>0.06629</cdr:y>
    </cdr:from>
    <cdr:to>
      <cdr:x>0.94948</cdr:x>
      <cdr:y>0.14183</cdr:y>
    </cdr:to>
    <cdr:sp macro="" textlink="">
      <cdr:nvSpPr>
        <cdr:cNvPr id="4" name="テキスト ボックス 1"/>
        <cdr:cNvSpPr txBox="1"/>
      </cdr:nvSpPr>
      <cdr:spPr>
        <a:xfrm xmlns:a="http://schemas.openxmlformats.org/drawingml/2006/main">
          <a:off x="5919300" y="262656"/>
          <a:ext cx="497253" cy="2993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00">
              <a:latin typeface="ＭＳ Ｐゴシック" panose="020B0600070205080204" pitchFamily="50" charset="-128"/>
              <a:ea typeface="ＭＳ Ｐゴシック" panose="020B0600070205080204" pitchFamily="50" charset="-128"/>
            </a:rPr>
            <a:t>(%)</a:t>
          </a:r>
          <a:endParaRPr lang="ja-JP" altLang="en-US" sz="1000">
            <a:latin typeface="ＭＳ Ｐゴシック" panose="020B0600070205080204" pitchFamily="50" charset="-128"/>
            <a:ea typeface="ＭＳ Ｐゴシック" panose="020B0600070205080204" pitchFamily="50" charset="-128"/>
          </a:endParaRPr>
        </a:p>
      </cdr:txBody>
    </cdr:sp>
  </cdr:relSizeAnchor>
  <cdr:relSizeAnchor xmlns:cdr="http://schemas.openxmlformats.org/drawingml/2006/chartDrawing">
    <cdr:from>
      <cdr:x>0.1956</cdr:x>
      <cdr:y>0.12625</cdr:y>
    </cdr:from>
    <cdr:to>
      <cdr:x>0.56042</cdr:x>
      <cdr:y>0.19419</cdr:y>
    </cdr:to>
    <cdr:sp macro="" textlink="">
      <cdr:nvSpPr>
        <cdr:cNvPr id="5" name="テキスト ボックス 17"/>
        <cdr:cNvSpPr txBox="1"/>
      </cdr:nvSpPr>
      <cdr:spPr>
        <a:xfrm xmlns:a="http://schemas.openxmlformats.org/drawingml/2006/main">
          <a:off x="919400" y="486168"/>
          <a:ext cx="1714778"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折れ線グラフ・右目盛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0.24156</cdr:x>
      <cdr:y>0.18684</cdr:y>
    </cdr:from>
    <cdr:to>
      <cdr:x>0.2683</cdr:x>
      <cdr:y>0.26685</cdr:y>
    </cdr:to>
    <cdr:cxnSp macro="">
      <cdr:nvCxnSpPr>
        <cdr:cNvPr id="6" name="直線矢印コネクタ 5"/>
        <cdr:cNvCxnSpPr/>
      </cdr:nvCxnSpPr>
      <cdr:spPr>
        <a:xfrm xmlns:a="http://schemas.openxmlformats.org/drawingml/2006/main" flipH="1">
          <a:off x="1135424" y="719503"/>
          <a:ext cx="125659" cy="30810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0.16496</cdr:x>
      <cdr:y>0.41124</cdr:y>
    </cdr:from>
    <cdr:to>
      <cdr:x>0.40342</cdr:x>
      <cdr:y>0.47917</cdr:y>
    </cdr:to>
    <cdr:sp macro="" textlink="">
      <cdr:nvSpPr>
        <cdr:cNvPr id="7" name="テキスト ボックス 12"/>
        <cdr:cNvSpPr txBox="1"/>
      </cdr:nvSpPr>
      <cdr:spPr>
        <a:xfrm xmlns:a="http://schemas.openxmlformats.org/drawingml/2006/main">
          <a:off x="775384" y="1583599"/>
          <a:ext cx="1120820"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棒グラフ・左目盛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0.33348</cdr:x>
      <cdr:y>0.46733</cdr:y>
    </cdr:from>
    <cdr:to>
      <cdr:x>0.36491</cdr:x>
      <cdr:y>0.53595</cdr:y>
    </cdr:to>
    <cdr:cxnSp macro="">
      <cdr:nvCxnSpPr>
        <cdr:cNvPr id="8" name="直線矢印コネクタ 7"/>
        <cdr:cNvCxnSpPr/>
      </cdr:nvCxnSpPr>
      <cdr:spPr>
        <a:xfrm xmlns:a="http://schemas.openxmlformats.org/drawingml/2006/main">
          <a:off x="1567472" y="1799623"/>
          <a:ext cx="147722" cy="26421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0.1509</cdr:x>
      <cdr:y>0.09163</cdr:y>
    </cdr:to>
    <cdr:sp macro="" textlink="">
      <cdr:nvSpPr>
        <cdr:cNvPr id="2" name="テキスト ボックス 1"/>
        <cdr:cNvSpPr txBox="1"/>
      </cdr:nvSpPr>
      <cdr:spPr>
        <a:xfrm xmlns:a="http://schemas.openxmlformats.org/drawingml/2006/main">
          <a:off x="-4829604" y="-2207172"/>
          <a:ext cx="632498" cy="2571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dirty="0" smtClean="0"/>
            <a:t>(%)</a:t>
          </a:r>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B97A48F3-A724-4C50-AB8C-62AD5A6214D2}" type="datetimeFigureOut">
              <a:rPr kumimoji="1" lang="ja-JP" altLang="en-US" smtClean="0"/>
              <a:pPr/>
              <a:t>2017/8/22</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2809F5EA-51D7-4105-B835-3B3227DB692A}" type="slidenum">
              <a:rPr kumimoji="1" lang="ja-JP" altLang="en-US" smtClean="0"/>
              <a:pPr/>
              <a:t>‹#›</a:t>
            </a:fld>
            <a:endParaRPr kumimoji="1" lang="ja-JP" altLang="en-US"/>
          </a:p>
        </p:txBody>
      </p:sp>
    </p:spTree>
    <p:extLst>
      <p:ext uri="{BB962C8B-B14F-4D97-AF65-F5344CB8AC3E}">
        <p14:creationId xmlns:p14="http://schemas.microsoft.com/office/powerpoint/2010/main" val="242426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8113AC0-15A0-4DAC-9951-D33C541E6C7A}" type="datetimeFigureOut">
              <a:rPr kumimoji="1" lang="ja-JP" altLang="en-US" smtClean="0"/>
              <a:pPr/>
              <a:t>2017/8/22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81005DB-AF70-41D7-A185-2905A016DB4F}" type="slidenum">
              <a:rPr kumimoji="1" lang="ja-JP" altLang="en-US" smtClean="0"/>
              <a:pPr/>
              <a:t>‹#›</a:t>
            </a:fld>
            <a:endParaRPr kumimoji="1" lang="ja-JP" altLang="en-US"/>
          </a:p>
        </p:txBody>
      </p:sp>
    </p:spTree>
    <p:extLst>
      <p:ext uri="{BB962C8B-B14F-4D97-AF65-F5344CB8AC3E}">
        <p14:creationId xmlns:p14="http://schemas.microsoft.com/office/powerpoint/2010/main" val="834850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a:t>
            </a:fld>
            <a:endParaRPr kumimoji="1" lang="ja-JP" altLang="en-US"/>
          </a:p>
        </p:txBody>
      </p:sp>
    </p:spTree>
    <p:extLst>
      <p:ext uri="{BB962C8B-B14F-4D97-AF65-F5344CB8AC3E}">
        <p14:creationId xmlns:p14="http://schemas.microsoft.com/office/powerpoint/2010/main" val="2157422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リサーチセンター済</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10</a:t>
            </a:fld>
            <a:endParaRPr kumimoji="1" lang="ja-JP" altLang="en-US"/>
          </a:p>
        </p:txBody>
      </p:sp>
    </p:spTree>
    <p:extLst>
      <p:ext uri="{BB962C8B-B14F-4D97-AF65-F5344CB8AC3E}">
        <p14:creationId xmlns:p14="http://schemas.microsoft.com/office/powerpoint/2010/main" val="484693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リサーチセンター済</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11</a:t>
            </a:fld>
            <a:endParaRPr kumimoji="1" lang="ja-JP" altLang="en-US"/>
          </a:p>
        </p:txBody>
      </p:sp>
    </p:spTree>
    <p:extLst>
      <p:ext uri="{BB962C8B-B14F-4D97-AF65-F5344CB8AC3E}">
        <p14:creationId xmlns:p14="http://schemas.microsoft.com/office/powerpoint/2010/main" val="19392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リサーチセンター済</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12</a:t>
            </a:fld>
            <a:endParaRPr kumimoji="1" lang="ja-JP" altLang="en-US"/>
          </a:p>
        </p:txBody>
      </p:sp>
    </p:spTree>
    <p:extLst>
      <p:ext uri="{BB962C8B-B14F-4D97-AF65-F5344CB8AC3E}">
        <p14:creationId xmlns:p14="http://schemas.microsoft.com/office/powerpoint/2010/main" val="247715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リサーチセンター済</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13</a:t>
            </a:fld>
            <a:endParaRPr kumimoji="1" lang="ja-JP" altLang="en-US"/>
          </a:p>
        </p:txBody>
      </p:sp>
    </p:spTree>
    <p:extLst>
      <p:ext uri="{BB962C8B-B14F-4D97-AF65-F5344CB8AC3E}">
        <p14:creationId xmlns:p14="http://schemas.microsoft.com/office/powerpoint/2010/main" val="366728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14</a:t>
            </a:fld>
            <a:endParaRPr kumimoji="1" lang="ja-JP" altLang="en-US"/>
          </a:p>
        </p:txBody>
      </p:sp>
    </p:spTree>
    <p:extLst>
      <p:ext uri="{BB962C8B-B14F-4D97-AF65-F5344CB8AC3E}">
        <p14:creationId xmlns:p14="http://schemas.microsoft.com/office/powerpoint/2010/main" val="39568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15</a:t>
            </a:fld>
            <a:endParaRPr kumimoji="1" lang="ja-JP" altLang="en-US"/>
          </a:p>
        </p:txBody>
      </p:sp>
    </p:spTree>
    <p:extLst>
      <p:ext uri="{BB962C8B-B14F-4D97-AF65-F5344CB8AC3E}">
        <p14:creationId xmlns:p14="http://schemas.microsoft.com/office/powerpoint/2010/main" val="29892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16</a:t>
            </a:fld>
            <a:endParaRPr kumimoji="1" lang="ja-JP" altLang="en-US"/>
          </a:p>
        </p:txBody>
      </p:sp>
    </p:spTree>
    <p:extLst>
      <p:ext uri="{BB962C8B-B14F-4D97-AF65-F5344CB8AC3E}">
        <p14:creationId xmlns:p14="http://schemas.microsoft.com/office/powerpoint/2010/main" val="2820346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17</a:t>
            </a:fld>
            <a:endParaRPr kumimoji="1" lang="ja-JP" altLang="en-US"/>
          </a:p>
        </p:txBody>
      </p:sp>
    </p:spTree>
    <p:extLst>
      <p:ext uri="{BB962C8B-B14F-4D97-AF65-F5344CB8AC3E}">
        <p14:creationId xmlns:p14="http://schemas.microsoft.com/office/powerpoint/2010/main" val="859254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18</a:t>
            </a:fld>
            <a:endParaRPr kumimoji="1" lang="ja-JP" altLang="en-US"/>
          </a:p>
        </p:txBody>
      </p:sp>
    </p:spTree>
    <p:extLst>
      <p:ext uri="{BB962C8B-B14F-4D97-AF65-F5344CB8AC3E}">
        <p14:creationId xmlns:p14="http://schemas.microsoft.com/office/powerpoint/2010/main" val="2779907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19</a:t>
            </a:fld>
            <a:endParaRPr kumimoji="1" lang="ja-JP" altLang="en-US"/>
          </a:p>
        </p:txBody>
      </p:sp>
    </p:spTree>
    <p:extLst>
      <p:ext uri="{BB962C8B-B14F-4D97-AF65-F5344CB8AC3E}">
        <p14:creationId xmlns:p14="http://schemas.microsoft.com/office/powerpoint/2010/main" val="276638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a:t>
            </a:fld>
            <a:endParaRPr kumimoji="1" lang="ja-JP" altLang="en-US"/>
          </a:p>
        </p:txBody>
      </p:sp>
    </p:spTree>
    <p:extLst>
      <p:ext uri="{BB962C8B-B14F-4D97-AF65-F5344CB8AC3E}">
        <p14:creationId xmlns:p14="http://schemas.microsoft.com/office/powerpoint/2010/main" val="237026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20</a:t>
            </a:fld>
            <a:endParaRPr kumimoji="1" lang="ja-JP" altLang="en-US"/>
          </a:p>
        </p:txBody>
      </p:sp>
    </p:spTree>
    <p:extLst>
      <p:ext uri="{BB962C8B-B14F-4D97-AF65-F5344CB8AC3E}">
        <p14:creationId xmlns:p14="http://schemas.microsoft.com/office/powerpoint/2010/main" val="2057182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21</a:t>
            </a:fld>
            <a:endParaRPr kumimoji="1" lang="ja-JP" altLang="en-US"/>
          </a:p>
        </p:txBody>
      </p:sp>
    </p:spTree>
    <p:extLst>
      <p:ext uri="{BB962C8B-B14F-4D97-AF65-F5344CB8AC3E}">
        <p14:creationId xmlns:p14="http://schemas.microsoft.com/office/powerpoint/2010/main" val="3869070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府民文化部、大阪市</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22</a:t>
            </a:fld>
            <a:endParaRPr kumimoji="1" lang="ja-JP" altLang="en-US"/>
          </a:p>
        </p:txBody>
      </p:sp>
    </p:spTree>
    <p:extLst>
      <p:ext uri="{BB962C8B-B14F-4D97-AF65-F5344CB8AC3E}">
        <p14:creationId xmlns:p14="http://schemas.microsoft.com/office/powerpoint/2010/main" val="150979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23</a:t>
            </a:fld>
            <a:endParaRPr kumimoji="1" lang="ja-JP" altLang="en-US"/>
          </a:p>
        </p:txBody>
      </p:sp>
    </p:spTree>
    <p:extLst>
      <p:ext uri="{BB962C8B-B14F-4D97-AF65-F5344CB8AC3E}">
        <p14:creationId xmlns:p14="http://schemas.microsoft.com/office/powerpoint/2010/main" val="110942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24</a:t>
            </a:fld>
            <a:endParaRPr kumimoji="1" lang="ja-JP" altLang="en-US"/>
          </a:p>
        </p:txBody>
      </p:sp>
    </p:spTree>
    <p:extLst>
      <p:ext uri="{BB962C8B-B14F-4D97-AF65-F5344CB8AC3E}">
        <p14:creationId xmlns:p14="http://schemas.microsoft.com/office/powerpoint/2010/main" val="3317129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25</a:t>
            </a:fld>
            <a:endParaRPr kumimoji="1" lang="ja-JP" altLang="en-US"/>
          </a:p>
        </p:txBody>
      </p:sp>
    </p:spTree>
    <p:extLst>
      <p:ext uri="{BB962C8B-B14F-4D97-AF65-F5344CB8AC3E}">
        <p14:creationId xmlns:p14="http://schemas.microsoft.com/office/powerpoint/2010/main" val="3248868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26</a:t>
            </a:fld>
            <a:endParaRPr kumimoji="1" lang="ja-JP" altLang="en-US"/>
          </a:p>
        </p:txBody>
      </p:sp>
    </p:spTree>
    <p:extLst>
      <p:ext uri="{BB962C8B-B14F-4D97-AF65-F5344CB8AC3E}">
        <p14:creationId xmlns:p14="http://schemas.microsoft.com/office/powerpoint/2010/main" val="454451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27</a:t>
            </a:fld>
            <a:endParaRPr kumimoji="1" lang="ja-JP" altLang="en-US"/>
          </a:p>
        </p:txBody>
      </p:sp>
    </p:spTree>
    <p:extLst>
      <p:ext uri="{BB962C8B-B14F-4D97-AF65-F5344CB8AC3E}">
        <p14:creationId xmlns:p14="http://schemas.microsoft.com/office/powerpoint/2010/main" val="3183419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28</a:t>
            </a:fld>
            <a:endParaRPr kumimoji="1" lang="ja-JP" altLang="en-US"/>
          </a:p>
        </p:txBody>
      </p:sp>
    </p:spTree>
    <p:extLst>
      <p:ext uri="{BB962C8B-B14F-4D97-AF65-F5344CB8AC3E}">
        <p14:creationId xmlns:p14="http://schemas.microsoft.com/office/powerpoint/2010/main" val="1774857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29</a:t>
            </a:fld>
            <a:endParaRPr kumimoji="1" lang="ja-JP" altLang="en-US"/>
          </a:p>
        </p:txBody>
      </p:sp>
    </p:spTree>
    <p:extLst>
      <p:ext uri="{BB962C8B-B14F-4D97-AF65-F5344CB8AC3E}">
        <p14:creationId xmlns:p14="http://schemas.microsoft.com/office/powerpoint/2010/main" val="108536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a:t>
            </a:fld>
            <a:endParaRPr kumimoji="1" lang="ja-JP" altLang="en-US"/>
          </a:p>
        </p:txBody>
      </p:sp>
    </p:spTree>
    <p:extLst>
      <p:ext uri="{BB962C8B-B14F-4D97-AF65-F5344CB8AC3E}">
        <p14:creationId xmlns:p14="http://schemas.microsoft.com/office/powerpoint/2010/main" val="784506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30</a:t>
            </a:fld>
            <a:endParaRPr kumimoji="1" lang="ja-JP" altLang="en-US"/>
          </a:p>
        </p:txBody>
      </p:sp>
    </p:spTree>
    <p:extLst>
      <p:ext uri="{BB962C8B-B14F-4D97-AF65-F5344CB8AC3E}">
        <p14:creationId xmlns:p14="http://schemas.microsoft.com/office/powerpoint/2010/main" val="2519803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31</a:t>
            </a:fld>
            <a:endParaRPr kumimoji="1" lang="ja-JP" altLang="en-US"/>
          </a:p>
        </p:txBody>
      </p:sp>
    </p:spTree>
    <p:extLst>
      <p:ext uri="{BB962C8B-B14F-4D97-AF65-F5344CB8AC3E}">
        <p14:creationId xmlns:p14="http://schemas.microsoft.com/office/powerpoint/2010/main" val="1961409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府民文化部、政策企画部、大阪市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32</a:t>
            </a:fld>
            <a:endParaRPr kumimoji="1" lang="ja-JP" altLang="en-US"/>
          </a:p>
        </p:txBody>
      </p:sp>
    </p:spTree>
    <p:extLst>
      <p:ext uri="{BB962C8B-B14F-4D97-AF65-F5344CB8AC3E}">
        <p14:creationId xmlns:p14="http://schemas.microsoft.com/office/powerpoint/2010/main" val="658564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33</a:t>
            </a:fld>
            <a:endParaRPr kumimoji="1" lang="ja-JP" altLang="en-US"/>
          </a:p>
        </p:txBody>
      </p:sp>
    </p:spTree>
    <p:extLst>
      <p:ext uri="{BB962C8B-B14F-4D97-AF65-F5344CB8AC3E}">
        <p14:creationId xmlns:p14="http://schemas.microsoft.com/office/powerpoint/2010/main" val="3610993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a:t>
            </a:r>
            <a:endParaRPr kumimoji="1" lang="ja-JP" altLang="en-US" dirty="0"/>
          </a:p>
        </p:txBody>
      </p:sp>
    </p:spTree>
    <p:extLst>
      <p:ext uri="{BB962C8B-B14F-4D97-AF65-F5344CB8AC3E}">
        <p14:creationId xmlns:p14="http://schemas.microsoft.com/office/powerpoint/2010/main" val="1267738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都市整備部、大阪市、政策企画部</a:t>
            </a:r>
            <a:endParaRPr kumimoji="1" lang="ja-JP" altLang="en-US" dirty="0"/>
          </a:p>
        </p:txBody>
      </p:sp>
    </p:spTree>
    <p:extLst>
      <p:ext uri="{BB962C8B-B14F-4D97-AF65-F5344CB8AC3E}">
        <p14:creationId xmlns:p14="http://schemas.microsoft.com/office/powerpoint/2010/main" val="1267738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2811859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教育庁、府民文化部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37</a:t>
            </a:fld>
            <a:endParaRPr kumimoji="1" lang="ja-JP" altLang="en-US"/>
          </a:p>
        </p:txBody>
      </p:sp>
    </p:spTree>
    <p:extLst>
      <p:ext uri="{BB962C8B-B14F-4D97-AF65-F5344CB8AC3E}">
        <p14:creationId xmlns:p14="http://schemas.microsoft.com/office/powerpoint/2010/main" val="3694234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38</a:t>
            </a:fld>
            <a:endParaRPr kumimoji="1" lang="ja-JP" altLang="en-US"/>
          </a:p>
        </p:txBody>
      </p:sp>
    </p:spTree>
    <p:extLst>
      <p:ext uri="{BB962C8B-B14F-4D97-AF65-F5344CB8AC3E}">
        <p14:creationId xmlns:p14="http://schemas.microsoft.com/office/powerpoint/2010/main" val="1561505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府民文化部（内容を確認済）</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39</a:t>
            </a:fld>
            <a:endParaRPr kumimoji="1" lang="ja-JP" altLang="en-US"/>
          </a:p>
        </p:txBody>
      </p:sp>
    </p:spTree>
    <p:extLst>
      <p:ext uri="{BB962C8B-B14F-4D97-AF65-F5344CB8AC3E}">
        <p14:creationId xmlns:p14="http://schemas.microsoft.com/office/powerpoint/2010/main" val="424482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a:t>
            </a:fld>
            <a:endParaRPr kumimoji="1" lang="ja-JP" altLang="en-US"/>
          </a:p>
        </p:txBody>
      </p:sp>
    </p:spTree>
    <p:extLst>
      <p:ext uri="{BB962C8B-B14F-4D97-AF65-F5344CB8AC3E}">
        <p14:creationId xmlns:p14="http://schemas.microsoft.com/office/powerpoint/2010/main" val="2857368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40</a:t>
            </a:fld>
            <a:endParaRPr kumimoji="1" lang="ja-JP" altLang="en-US"/>
          </a:p>
        </p:txBody>
      </p:sp>
    </p:spTree>
    <p:extLst>
      <p:ext uri="{BB962C8B-B14F-4D97-AF65-F5344CB8AC3E}">
        <p14:creationId xmlns:p14="http://schemas.microsoft.com/office/powerpoint/2010/main" val="1343910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41</a:t>
            </a:fld>
            <a:endParaRPr kumimoji="1" lang="ja-JP" altLang="en-US"/>
          </a:p>
        </p:txBody>
      </p:sp>
    </p:spTree>
    <p:extLst>
      <p:ext uri="{BB962C8B-B14F-4D97-AF65-F5344CB8AC3E}">
        <p14:creationId xmlns:p14="http://schemas.microsoft.com/office/powerpoint/2010/main" val="3920664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42</a:t>
            </a:fld>
            <a:endParaRPr kumimoji="1" lang="ja-JP" altLang="en-US"/>
          </a:p>
        </p:txBody>
      </p:sp>
    </p:spTree>
    <p:extLst>
      <p:ext uri="{BB962C8B-B14F-4D97-AF65-F5344CB8AC3E}">
        <p14:creationId xmlns:p14="http://schemas.microsoft.com/office/powerpoint/2010/main" val="2448869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教育庁</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43</a:t>
            </a:fld>
            <a:endParaRPr kumimoji="1" lang="ja-JP" altLang="en-US"/>
          </a:p>
        </p:txBody>
      </p:sp>
    </p:spTree>
    <p:extLst>
      <p:ext uri="{BB962C8B-B14F-4D97-AF65-F5344CB8AC3E}">
        <p14:creationId xmlns:p14="http://schemas.microsoft.com/office/powerpoint/2010/main" val="647258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44</a:t>
            </a:fld>
            <a:endParaRPr kumimoji="1" lang="ja-JP" altLang="en-US"/>
          </a:p>
        </p:txBody>
      </p:sp>
    </p:spTree>
    <p:extLst>
      <p:ext uri="{BB962C8B-B14F-4D97-AF65-F5344CB8AC3E}">
        <p14:creationId xmlns:p14="http://schemas.microsoft.com/office/powerpoint/2010/main" val="36223989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45</a:t>
            </a:fld>
            <a:endParaRPr kumimoji="1" lang="ja-JP" altLang="en-US"/>
          </a:p>
        </p:txBody>
      </p:sp>
    </p:spTree>
    <p:extLst>
      <p:ext uri="{BB962C8B-B14F-4D97-AF65-F5344CB8AC3E}">
        <p14:creationId xmlns:p14="http://schemas.microsoft.com/office/powerpoint/2010/main" val="489290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46</a:t>
            </a:fld>
            <a:endParaRPr kumimoji="1" lang="ja-JP" altLang="en-US"/>
          </a:p>
        </p:txBody>
      </p:sp>
    </p:spTree>
    <p:extLst>
      <p:ext uri="{BB962C8B-B14F-4D97-AF65-F5344CB8AC3E}">
        <p14:creationId xmlns:p14="http://schemas.microsoft.com/office/powerpoint/2010/main" val="39825752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47</a:t>
            </a:fld>
            <a:endParaRPr kumimoji="1" lang="ja-JP" altLang="en-US"/>
          </a:p>
        </p:txBody>
      </p:sp>
    </p:spTree>
    <p:extLst>
      <p:ext uri="{BB962C8B-B14F-4D97-AF65-F5344CB8AC3E}">
        <p14:creationId xmlns:p14="http://schemas.microsoft.com/office/powerpoint/2010/main" val="12004189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48</a:t>
            </a:fld>
            <a:endParaRPr kumimoji="1" lang="ja-JP" altLang="en-US"/>
          </a:p>
        </p:txBody>
      </p:sp>
    </p:spTree>
    <p:extLst>
      <p:ext uri="{BB962C8B-B14F-4D97-AF65-F5344CB8AC3E}">
        <p14:creationId xmlns:p14="http://schemas.microsoft.com/office/powerpoint/2010/main" val="41195488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49</a:t>
            </a:fld>
            <a:endParaRPr kumimoji="1" lang="ja-JP" altLang="en-US"/>
          </a:p>
        </p:txBody>
      </p:sp>
    </p:spTree>
    <p:extLst>
      <p:ext uri="{BB962C8B-B14F-4D97-AF65-F5344CB8AC3E}">
        <p14:creationId xmlns:p14="http://schemas.microsoft.com/office/powerpoint/2010/main" val="910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a:t>
            </a:fld>
            <a:endParaRPr kumimoji="1" lang="ja-JP" altLang="en-US"/>
          </a:p>
        </p:txBody>
      </p:sp>
    </p:spTree>
    <p:extLst>
      <p:ext uri="{BB962C8B-B14F-4D97-AF65-F5344CB8AC3E}">
        <p14:creationId xmlns:p14="http://schemas.microsoft.com/office/powerpoint/2010/main" val="35703098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50</a:t>
            </a:fld>
            <a:endParaRPr kumimoji="1" lang="ja-JP" altLang="en-US"/>
          </a:p>
        </p:txBody>
      </p:sp>
    </p:spTree>
    <p:extLst>
      <p:ext uri="{BB962C8B-B14F-4D97-AF65-F5344CB8AC3E}">
        <p14:creationId xmlns:p14="http://schemas.microsoft.com/office/powerpoint/2010/main" val="11359211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教育庁</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51</a:t>
            </a:fld>
            <a:endParaRPr kumimoji="1" lang="ja-JP" altLang="en-US"/>
          </a:p>
        </p:txBody>
      </p:sp>
    </p:spTree>
    <p:extLst>
      <p:ext uri="{BB962C8B-B14F-4D97-AF65-F5344CB8AC3E}">
        <p14:creationId xmlns:p14="http://schemas.microsoft.com/office/powerpoint/2010/main" val="1773170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52</a:t>
            </a:fld>
            <a:endParaRPr kumimoji="1" lang="ja-JP" altLang="en-US"/>
          </a:p>
        </p:txBody>
      </p:sp>
    </p:spTree>
    <p:extLst>
      <p:ext uri="{BB962C8B-B14F-4D97-AF65-F5344CB8AC3E}">
        <p14:creationId xmlns:p14="http://schemas.microsoft.com/office/powerpoint/2010/main" val="3935775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総務部法務課、商工労働部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53</a:t>
            </a:fld>
            <a:endParaRPr kumimoji="1" lang="ja-JP" altLang="en-US"/>
          </a:p>
        </p:txBody>
      </p:sp>
    </p:spTree>
    <p:extLst>
      <p:ext uri="{BB962C8B-B14F-4D97-AF65-F5344CB8AC3E}">
        <p14:creationId xmlns:p14="http://schemas.microsoft.com/office/powerpoint/2010/main" val="2776592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54</a:t>
            </a:fld>
            <a:endParaRPr kumimoji="1" lang="ja-JP" altLang="en-US"/>
          </a:p>
        </p:txBody>
      </p:sp>
    </p:spTree>
    <p:extLst>
      <p:ext uri="{BB962C8B-B14F-4D97-AF65-F5344CB8AC3E}">
        <p14:creationId xmlns:p14="http://schemas.microsoft.com/office/powerpoint/2010/main" val="408852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2677924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56</a:t>
            </a:fld>
            <a:endParaRPr kumimoji="1" lang="ja-JP" altLang="en-US"/>
          </a:p>
        </p:txBody>
      </p:sp>
    </p:spTree>
    <p:extLst>
      <p:ext uri="{BB962C8B-B14F-4D97-AF65-F5344CB8AC3E}">
        <p14:creationId xmlns:p14="http://schemas.microsoft.com/office/powerpoint/2010/main" val="40169351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57</a:t>
            </a:fld>
            <a:endParaRPr kumimoji="1" lang="ja-JP" altLang="en-US"/>
          </a:p>
        </p:txBody>
      </p:sp>
    </p:spTree>
    <p:extLst>
      <p:ext uri="{BB962C8B-B14F-4D97-AF65-F5344CB8AC3E}">
        <p14:creationId xmlns:p14="http://schemas.microsoft.com/office/powerpoint/2010/main" val="19699549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58</a:t>
            </a:fld>
            <a:endParaRPr kumimoji="1" lang="ja-JP" altLang="en-US"/>
          </a:p>
        </p:txBody>
      </p:sp>
    </p:spTree>
    <p:extLst>
      <p:ext uri="{BB962C8B-B14F-4D97-AF65-F5344CB8AC3E}">
        <p14:creationId xmlns:p14="http://schemas.microsoft.com/office/powerpoint/2010/main" val="39746199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59</a:t>
            </a:fld>
            <a:endParaRPr kumimoji="1" lang="ja-JP" altLang="en-US"/>
          </a:p>
        </p:txBody>
      </p:sp>
    </p:spTree>
    <p:extLst>
      <p:ext uri="{BB962C8B-B14F-4D97-AF65-F5344CB8AC3E}">
        <p14:creationId xmlns:p14="http://schemas.microsoft.com/office/powerpoint/2010/main" val="347221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a:t>
            </a:fld>
            <a:endParaRPr kumimoji="1" lang="ja-JP" altLang="en-US"/>
          </a:p>
        </p:txBody>
      </p:sp>
    </p:spTree>
    <p:extLst>
      <p:ext uri="{BB962C8B-B14F-4D97-AF65-F5344CB8AC3E}">
        <p14:creationId xmlns:p14="http://schemas.microsoft.com/office/powerpoint/2010/main" val="18160450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60</a:t>
            </a:fld>
            <a:endParaRPr kumimoji="1" lang="ja-JP" altLang="en-US"/>
          </a:p>
        </p:txBody>
      </p:sp>
    </p:spTree>
    <p:extLst>
      <p:ext uri="{BB962C8B-B14F-4D97-AF65-F5344CB8AC3E}">
        <p14:creationId xmlns:p14="http://schemas.microsoft.com/office/powerpoint/2010/main" val="10276812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61</a:t>
            </a:fld>
            <a:endParaRPr kumimoji="1" lang="ja-JP" altLang="en-US"/>
          </a:p>
        </p:txBody>
      </p:sp>
    </p:spTree>
    <p:extLst>
      <p:ext uri="{BB962C8B-B14F-4D97-AF65-F5344CB8AC3E}">
        <p14:creationId xmlns:p14="http://schemas.microsoft.com/office/powerpoint/2010/main" val="31765290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62</a:t>
            </a:fld>
            <a:endParaRPr kumimoji="1" lang="ja-JP" altLang="en-US"/>
          </a:p>
        </p:txBody>
      </p:sp>
    </p:spTree>
    <p:extLst>
      <p:ext uri="{BB962C8B-B14F-4D97-AF65-F5344CB8AC3E}">
        <p14:creationId xmlns:p14="http://schemas.microsoft.com/office/powerpoint/2010/main" val="22666981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63</a:t>
            </a:fld>
            <a:endParaRPr kumimoji="1" lang="ja-JP" altLang="en-US"/>
          </a:p>
        </p:txBody>
      </p:sp>
    </p:spTree>
    <p:extLst>
      <p:ext uri="{BB962C8B-B14F-4D97-AF65-F5344CB8AC3E}">
        <p14:creationId xmlns:p14="http://schemas.microsoft.com/office/powerpoint/2010/main" val="7751804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商工労働部（確認済）</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64</a:t>
            </a:fld>
            <a:endParaRPr kumimoji="1" lang="ja-JP" altLang="en-US"/>
          </a:p>
        </p:txBody>
      </p:sp>
    </p:spTree>
    <p:extLst>
      <p:ext uri="{BB962C8B-B14F-4D97-AF65-F5344CB8AC3E}">
        <p14:creationId xmlns:p14="http://schemas.microsoft.com/office/powerpoint/2010/main" val="11079010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65</a:t>
            </a:fld>
            <a:endParaRPr kumimoji="1" lang="ja-JP" altLang="en-US"/>
          </a:p>
        </p:txBody>
      </p:sp>
    </p:spTree>
    <p:extLst>
      <p:ext uri="{BB962C8B-B14F-4D97-AF65-F5344CB8AC3E}">
        <p14:creationId xmlns:p14="http://schemas.microsoft.com/office/powerpoint/2010/main" val="25360300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66</a:t>
            </a:fld>
            <a:endParaRPr kumimoji="1" lang="ja-JP" altLang="en-US"/>
          </a:p>
        </p:txBody>
      </p:sp>
    </p:spTree>
    <p:extLst>
      <p:ext uri="{BB962C8B-B14F-4D97-AF65-F5344CB8AC3E}">
        <p14:creationId xmlns:p14="http://schemas.microsoft.com/office/powerpoint/2010/main" val="17296600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67</a:t>
            </a:fld>
            <a:endParaRPr kumimoji="1" lang="ja-JP" altLang="en-US"/>
          </a:p>
        </p:txBody>
      </p:sp>
    </p:spTree>
    <p:extLst>
      <p:ext uri="{BB962C8B-B14F-4D97-AF65-F5344CB8AC3E}">
        <p14:creationId xmlns:p14="http://schemas.microsoft.com/office/powerpoint/2010/main" val="27507958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68</a:t>
            </a:fld>
            <a:endParaRPr kumimoji="1" lang="ja-JP" altLang="en-US"/>
          </a:p>
        </p:txBody>
      </p:sp>
    </p:spTree>
    <p:extLst>
      <p:ext uri="{BB962C8B-B14F-4D97-AF65-F5344CB8AC3E}">
        <p14:creationId xmlns:p14="http://schemas.microsoft.com/office/powerpoint/2010/main" val="20247471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69</a:t>
            </a:fld>
            <a:endParaRPr kumimoji="1" lang="ja-JP" altLang="en-US"/>
          </a:p>
        </p:txBody>
      </p:sp>
    </p:spTree>
    <p:extLst>
      <p:ext uri="{BB962C8B-B14F-4D97-AF65-F5344CB8AC3E}">
        <p14:creationId xmlns:p14="http://schemas.microsoft.com/office/powerpoint/2010/main" val="138807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a:t>
            </a:fld>
            <a:endParaRPr kumimoji="1" lang="ja-JP" altLang="en-US"/>
          </a:p>
        </p:txBody>
      </p:sp>
    </p:spTree>
    <p:extLst>
      <p:ext uri="{BB962C8B-B14F-4D97-AF65-F5344CB8AC3E}">
        <p14:creationId xmlns:p14="http://schemas.microsoft.com/office/powerpoint/2010/main" val="16149123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70</a:t>
            </a:fld>
            <a:endParaRPr kumimoji="1" lang="ja-JP" altLang="en-US"/>
          </a:p>
        </p:txBody>
      </p:sp>
    </p:spTree>
    <p:extLst>
      <p:ext uri="{BB962C8B-B14F-4D97-AF65-F5344CB8AC3E}">
        <p14:creationId xmlns:p14="http://schemas.microsoft.com/office/powerpoint/2010/main" val="26167804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71</a:t>
            </a:fld>
            <a:endParaRPr kumimoji="1" lang="ja-JP" altLang="en-US"/>
          </a:p>
        </p:txBody>
      </p:sp>
    </p:spTree>
    <p:extLst>
      <p:ext uri="{BB962C8B-B14F-4D97-AF65-F5344CB8AC3E}">
        <p14:creationId xmlns:p14="http://schemas.microsoft.com/office/powerpoint/2010/main" val="26858750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72</a:t>
            </a:fld>
            <a:endParaRPr kumimoji="1" lang="ja-JP" altLang="en-US"/>
          </a:p>
        </p:txBody>
      </p:sp>
    </p:spTree>
    <p:extLst>
      <p:ext uri="{BB962C8B-B14F-4D97-AF65-F5344CB8AC3E}">
        <p14:creationId xmlns:p14="http://schemas.microsoft.com/office/powerpoint/2010/main" val="17584196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73</a:t>
            </a:fld>
            <a:endParaRPr kumimoji="1" lang="ja-JP" altLang="en-US"/>
          </a:p>
        </p:txBody>
      </p:sp>
    </p:spTree>
    <p:extLst>
      <p:ext uri="{BB962C8B-B14F-4D97-AF65-F5344CB8AC3E}">
        <p14:creationId xmlns:p14="http://schemas.microsoft.com/office/powerpoint/2010/main" val="32783859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a:t>
            </a:r>
            <a:endParaRPr kumimoji="1" lang="ja-JP" altLang="en-US" dirty="0"/>
          </a:p>
        </p:txBody>
      </p:sp>
    </p:spTree>
    <p:extLst>
      <p:ext uri="{BB962C8B-B14F-4D97-AF65-F5344CB8AC3E}">
        <p14:creationId xmlns:p14="http://schemas.microsoft.com/office/powerpoint/2010/main" val="12677380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75</a:t>
            </a:fld>
            <a:endParaRPr kumimoji="1" lang="ja-JP" altLang="en-US"/>
          </a:p>
        </p:txBody>
      </p:sp>
    </p:spTree>
    <p:extLst>
      <p:ext uri="{BB962C8B-B14F-4D97-AF65-F5344CB8AC3E}">
        <p14:creationId xmlns:p14="http://schemas.microsoft.com/office/powerpoint/2010/main" val="35352995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76</a:t>
            </a:fld>
            <a:endParaRPr kumimoji="1" lang="ja-JP" altLang="en-US"/>
          </a:p>
        </p:txBody>
      </p:sp>
    </p:spTree>
    <p:extLst>
      <p:ext uri="{BB962C8B-B14F-4D97-AF65-F5344CB8AC3E}">
        <p14:creationId xmlns:p14="http://schemas.microsoft.com/office/powerpoint/2010/main" val="22335161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都市整備部、大阪市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77</a:t>
            </a:fld>
            <a:endParaRPr kumimoji="1" lang="ja-JP" altLang="en-US"/>
          </a:p>
        </p:txBody>
      </p:sp>
    </p:spTree>
    <p:extLst>
      <p:ext uri="{BB962C8B-B14F-4D97-AF65-F5344CB8AC3E}">
        <p14:creationId xmlns:p14="http://schemas.microsoft.com/office/powerpoint/2010/main" val="39806199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78</a:t>
            </a:fld>
            <a:endParaRPr kumimoji="1" lang="ja-JP" altLang="en-US"/>
          </a:p>
        </p:txBody>
      </p:sp>
    </p:spTree>
    <p:extLst>
      <p:ext uri="{BB962C8B-B14F-4D97-AF65-F5344CB8AC3E}">
        <p14:creationId xmlns:p14="http://schemas.microsoft.com/office/powerpoint/2010/main" val="32572950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大阪市、政策企画部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79</a:t>
            </a:fld>
            <a:endParaRPr kumimoji="1" lang="ja-JP" altLang="en-US"/>
          </a:p>
        </p:txBody>
      </p:sp>
    </p:spTree>
    <p:extLst>
      <p:ext uri="{BB962C8B-B14F-4D97-AF65-F5344CB8AC3E}">
        <p14:creationId xmlns:p14="http://schemas.microsoft.com/office/powerpoint/2010/main" val="49843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a:t>
            </a:fld>
            <a:endParaRPr kumimoji="1" lang="ja-JP" altLang="en-US"/>
          </a:p>
        </p:txBody>
      </p:sp>
    </p:spTree>
    <p:extLst>
      <p:ext uri="{BB962C8B-B14F-4D97-AF65-F5344CB8AC3E}">
        <p14:creationId xmlns:p14="http://schemas.microsoft.com/office/powerpoint/2010/main" val="39485020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80</a:t>
            </a:fld>
            <a:endParaRPr kumimoji="1" lang="ja-JP" altLang="en-US"/>
          </a:p>
        </p:txBody>
      </p:sp>
    </p:spTree>
    <p:extLst>
      <p:ext uri="{BB962C8B-B14F-4D97-AF65-F5344CB8AC3E}">
        <p14:creationId xmlns:p14="http://schemas.microsoft.com/office/powerpoint/2010/main" val="169755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81</a:t>
            </a:fld>
            <a:endParaRPr kumimoji="1" lang="ja-JP" altLang="en-US"/>
          </a:p>
        </p:txBody>
      </p:sp>
    </p:spTree>
    <p:extLst>
      <p:ext uri="{BB962C8B-B14F-4D97-AF65-F5344CB8AC3E}">
        <p14:creationId xmlns:p14="http://schemas.microsoft.com/office/powerpoint/2010/main" val="4124958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82</a:t>
            </a:fld>
            <a:endParaRPr kumimoji="1" lang="ja-JP" altLang="en-US"/>
          </a:p>
        </p:txBody>
      </p:sp>
    </p:spTree>
    <p:extLst>
      <p:ext uri="{BB962C8B-B14F-4D97-AF65-F5344CB8AC3E}">
        <p14:creationId xmlns:p14="http://schemas.microsoft.com/office/powerpoint/2010/main" val="30928550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環境農林水産部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83</a:t>
            </a:fld>
            <a:endParaRPr kumimoji="1" lang="ja-JP" altLang="en-US"/>
          </a:p>
        </p:txBody>
      </p:sp>
    </p:spTree>
    <p:extLst>
      <p:ext uri="{BB962C8B-B14F-4D97-AF65-F5344CB8AC3E}">
        <p14:creationId xmlns:p14="http://schemas.microsoft.com/office/powerpoint/2010/main" val="35801447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84</a:t>
            </a:fld>
            <a:endParaRPr lang="ja-JP" altLang="en-US">
              <a:solidFill>
                <a:prstClr val="black"/>
              </a:solidFill>
            </a:endParaRPr>
          </a:p>
        </p:txBody>
      </p:sp>
    </p:spTree>
    <p:extLst>
      <p:ext uri="{BB962C8B-B14F-4D97-AF65-F5344CB8AC3E}">
        <p14:creationId xmlns:p14="http://schemas.microsoft.com/office/powerpoint/2010/main" val="8024426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85</a:t>
            </a:fld>
            <a:endParaRPr lang="ja-JP" altLang="en-US">
              <a:solidFill>
                <a:prstClr val="black"/>
              </a:solidFill>
            </a:endParaRPr>
          </a:p>
        </p:txBody>
      </p:sp>
    </p:spTree>
    <p:extLst>
      <p:ext uri="{BB962C8B-B14F-4D97-AF65-F5344CB8AC3E}">
        <p14:creationId xmlns:p14="http://schemas.microsoft.com/office/powerpoint/2010/main" val="9338538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86</a:t>
            </a:fld>
            <a:endParaRPr lang="ja-JP" altLang="en-US">
              <a:solidFill>
                <a:prstClr val="black"/>
              </a:solidFill>
            </a:endParaRPr>
          </a:p>
        </p:txBody>
      </p:sp>
    </p:spTree>
    <p:extLst>
      <p:ext uri="{BB962C8B-B14F-4D97-AF65-F5344CB8AC3E}">
        <p14:creationId xmlns:p14="http://schemas.microsoft.com/office/powerpoint/2010/main" val="23740832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大阪市、政策企画部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87</a:t>
            </a:fld>
            <a:endParaRPr lang="ja-JP" altLang="en-US">
              <a:solidFill>
                <a:prstClr val="black"/>
              </a:solidFill>
            </a:endParaRPr>
          </a:p>
        </p:txBody>
      </p:sp>
    </p:spTree>
    <p:extLst>
      <p:ext uri="{BB962C8B-B14F-4D97-AF65-F5344CB8AC3E}">
        <p14:creationId xmlns:p14="http://schemas.microsoft.com/office/powerpoint/2010/main" val="14777725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大阪市</a:t>
            </a:r>
          </a:p>
        </p:txBody>
      </p:sp>
      <p:sp>
        <p:nvSpPr>
          <p:cNvPr id="120836"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9A09BE-52F6-4DE2-A30A-68AA9453EF88}" type="slidenum">
              <a:rPr lang="ja-JP" altLang="en-US" smtClean="0">
                <a:solidFill>
                  <a:srgbClr val="000000"/>
                </a:solidFill>
              </a:rPr>
              <a:pPr fontAlgn="base">
                <a:spcBef>
                  <a:spcPct val="0"/>
                </a:spcBef>
                <a:spcAft>
                  <a:spcPct val="0"/>
                </a:spcAft>
                <a:defRPr/>
              </a:pPr>
              <a:t>88</a:t>
            </a:fld>
            <a:endParaRPr lang="ja-JP" altLang="en-US" smtClean="0">
              <a:solidFill>
                <a:srgbClr val="000000"/>
              </a:solidFill>
            </a:endParaRPr>
          </a:p>
        </p:txBody>
      </p:sp>
    </p:spTree>
    <p:extLst>
      <p:ext uri="{BB962C8B-B14F-4D97-AF65-F5344CB8AC3E}">
        <p14:creationId xmlns:p14="http://schemas.microsoft.com/office/powerpoint/2010/main" val="8539414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89</a:t>
            </a:fld>
            <a:endParaRPr kumimoji="1" lang="ja-JP" altLang="en-US"/>
          </a:p>
        </p:txBody>
      </p:sp>
    </p:spTree>
    <p:extLst>
      <p:ext uri="{BB962C8B-B14F-4D97-AF65-F5344CB8AC3E}">
        <p14:creationId xmlns:p14="http://schemas.microsoft.com/office/powerpoint/2010/main" val="323473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a:t>
            </a:fld>
            <a:endParaRPr kumimoji="1" lang="ja-JP" altLang="en-US"/>
          </a:p>
        </p:txBody>
      </p:sp>
    </p:spTree>
    <p:extLst>
      <p:ext uri="{BB962C8B-B14F-4D97-AF65-F5344CB8AC3E}">
        <p14:creationId xmlns:p14="http://schemas.microsoft.com/office/powerpoint/2010/main" val="4257973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90</a:t>
            </a:fld>
            <a:endParaRPr kumimoji="1" lang="ja-JP" altLang="en-US"/>
          </a:p>
        </p:txBody>
      </p:sp>
    </p:spTree>
    <p:extLst>
      <p:ext uri="{BB962C8B-B14F-4D97-AF65-F5344CB8AC3E}">
        <p14:creationId xmlns:p14="http://schemas.microsoft.com/office/powerpoint/2010/main" val="33590866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危機管理室</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91</a:t>
            </a:fld>
            <a:endParaRPr kumimoji="1" lang="ja-JP" altLang="en-US"/>
          </a:p>
        </p:txBody>
      </p:sp>
    </p:spTree>
    <p:extLst>
      <p:ext uri="{BB962C8B-B14F-4D97-AF65-F5344CB8AC3E}">
        <p14:creationId xmlns:p14="http://schemas.microsoft.com/office/powerpoint/2010/main" val="30032745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177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72BEF50D-885F-4759-941B-3321CBD615C7}" type="slidenum">
              <a:rPr lang="ja-JP" altLang="en-US" smtClean="0"/>
              <a:pPr eaLnBrk="1" fontAlgn="base" hangingPunct="1">
                <a:spcBef>
                  <a:spcPct val="0"/>
                </a:spcBef>
                <a:spcAft>
                  <a:spcPct val="0"/>
                </a:spcAft>
              </a:pPr>
              <a:t>92</a:t>
            </a:fld>
            <a:endParaRPr lang="ja-JP" altLang="en-US" smtClean="0"/>
          </a:p>
        </p:txBody>
      </p:sp>
    </p:spTree>
    <p:extLst>
      <p:ext uri="{BB962C8B-B14F-4D97-AF65-F5344CB8AC3E}">
        <p14:creationId xmlns:p14="http://schemas.microsoft.com/office/powerpoint/2010/main" val="15796571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93</a:t>
            </a:fld>
            <a:endParaRPr kumimoji="1" lang="ja-JP" altLang="en-US"/>
          </a:p>
        </p:txBody>
      </p:sp>
    </p:spTree>
    <p:extLst>
      <p:ext uri="{BB962C8B-B14F-4D97-AF65-F5344CB8AC3E}">
        <p14:creationId xmlns:p14="http://schemas.microsoft.com/office/powerpoint/2010/main" val="35430407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94</a:t>
            </a:fld>
            <a:endParaRPr kumimoji="1" lang="ja-JP" altLang="en-US"/>
          </a:p>
        </p:txBody>
      </p:sp>
    </p:spTree>
    <p:extLst>
      <p:ext uri="{BB962C8B-B14F-4D97-AF65-F5344CB8AC3E}">
        <p14:creationId xmlns:p14="http://schemas.microsoft.com/office/powerpoint/2010/main" val="32456575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95</a:t>
            </a:fld>
            <a:endParaRPr kumimoji="1" lang="ja-JP" altLang="en-US"/>
          </a:p>
        </p:txBody>
      </p:sp>
    </p:spTree>
    <p:extLst>
      <p:ext uri="{BB962C8B-B14F-4D97-AF65-F5344CB8AC3E}">
        <p14:creationId xmlns:p14="http://schemas.microsoft.com/office/powerpoint/2010/main" val="30445189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環境農林水産部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96</a:t>
            </a:fld>
            <a:endParaRPr kumimoji="1" lang="ja-JP" altLang="en-US"/>
          </a:p>
        </p:txBody>
      </p:sp>
    </p:spTree>
    <p:extLst>
      <p:ext uri="{BB962C8B-B14F-4D97-AF65-F5344CB8AC3E}">
        <p14:creationId xmlns:p14="http://schemas.microsoft.com/office/powerpoint/2010/main" val="377346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185FD95-2E4E-41BA-86CF-A5D4DEFF0E53}" type="datetime1">
              <a:rPr kumimoji="1" lang="ja-JP" altLang="en-US" smtClean="0"/>
              <a:t>2017/8/22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8230BC-DDF3-4029-8757-6F08C17C616F}" type="datetime1">
              <a:rPr kumimoji="1" lang="ja-JP" altLang="en-US" smtClean="0"/>
              <a:t>2017/8/22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006880C-F066-44A5-80B1-52153599DE90}" type="datetime1">
              <a:rPr kumimoji="1" lang="ja-JP" altLang="en-US" smtClean="0"/>
              <a:t>2017/8/22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8BB91C1-5E98-4483-8287-A1834E13ABE1}" type="datetime1">
              <a:rPr lang="ja-JP" altLang="en-US" smtClean="0">
                <a:solidFill>
                  <a:prstClr val="black">
                    <a:tint val="75000"/>
                  </a:prstClr>
                </a:solidFill>
              </a:rPr>
              <a:t>2017/8/22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3533758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8C6E994-9643-44AB-8847-F46FCB970A24}" type="datetime1">
              <a:rPr lang="ja-JP" altLang="en-US" smtClean="0">
                <a:solidFill>
                  <a:prstClr val="black">
                    <a:tint val="75000"/>
                  </a:prstClr>
                </a:solidFill>
              </a:rPr>
              <a:t>2017/8/22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798833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6A7683D-570C-4A60-9B3A-276B6D8B8E2D}" type="datetime1">
              <a:rPr lang="ja-JP" altLang="en-US" smtClean="0">
                <a:solidFill>
                  <a:prstClr val="black">
                    <a:tint val="75000"/>
                  </a:prstClr>
                </a:solidFill>
              </a:rPr>
              <a:t>2017/8/22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95091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F046FFA-FB20-4B44-BCA9-D99015E1B94A}" type="datetime1">
              <a:rPr lang="ja-JP" altLang="en-US" smtClean="0">
                <a:solidFill>
                  <a:prstClr val="black">
                    <a:tint val="75000"/>
                  </a:prstClr>
                </a:solidFill>
              </a:rPr>
              <a:t>2017/8/22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3131509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7307D70-29F2-43BF-87A1-D0823A7F8E62}" type="datetime1">
              <a:rPr lang="ja-JP" altLang="en-US" smtClean="0">
                <a:solidFill>
                  <a:prstClr val="black">
                    <a:tint val="75000"/>
                  </a:prstClr>
                </a:solidFill>
              </a:rPr>
              <a:t>2017/8/22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10"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1457193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73667D9-3778-423B-AA48-798DA1AEC040}" type="datetime1">
              <a:rPr lang="ja-JP" altLang="en-US" smtClean="0">
                <a:solidFill>
                  <a:prstClr val="black">
                    <a:tint val="75000"/>
                  </a:prstClr>
                </a:solidFill>
              </a:rPr>
              <a:t>2017/8/22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367906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B6585CE-FCE4-4AD7-A731-23464E5A625B}" type="datetime1">
              <a:rPr lang="ja-JP" altLang="en-US" smtClean="0">
                <a:solidFill>
                  <a:prstClr val="black">
                    <a:tint val="75000"/>
                  </a:prstClr>
                </a:solidFill>
              </a:rPr>
              <a:t>2017/8/22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553373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D047F68-E7BF-424E-BC81-BA7A602698C0}" type="datetime1">
              <a:rPr lang="ja-JP" altLang="en-US" smtClean="0">
                <a:solidFill>
                  <a:prstClr val="black">
                    <a:tint val="75000"/>
                  </a:prstClr>
                </a:solidFill>
              </a:rPr>
              <a:t>2017/8/22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65951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6E9A1B9-CB66-45F1-9191-B5084F108688}" type="datetime1">
              <a:rPr kumimoji="1" lang="ja-JP" altLang="en-US" smtClean="0"/>
              <a:t>2017/8/22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A466E9E-2A7E-4E87-942A-91894D7A3120}" type="datetime1">
              <a:rPr lang="ja-JP" altLang="en-US" smtClean="0">
                <a:solidFill>
                  <a:prstClr val="black">
                    <a:tint val="75000"/>
                  </a:prstClr>
                </a:solidFill>
              </a:rPr>
              <a:t>2017/8/22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1211006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DD5F2F5-070F-4E74-A6DC-1AAE6131DEA1}" type="datetime1">
              <a:rPr lang="ja-JP" altLang="en-US" smtClean="0">
                <a:solidFill>
                  <a:prstClr val="black">
                    <a:tint val="75000"/>
                  </a:prstClr>
                </a:solidFill>
              </a:rPr>
              <a:t>2017/8/22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2481064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E585F94-64A0-4B05-9D7C-3E48258DFA6A}" type="datetime1">
              <a:rPr lang="ja-JP" altLang="en-US" smtClean="0">
                <a:solidFill>
                  <a:prstClr val="black">
                    <a:tint val="75000"/>
                  </a:prstClr>
                </a:solidFill>
              </a:rPr>
              <a:t>2017/8/22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65240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7DF4A1E-4410-4067-B8AC-CB84AA059B8D}" type="datetime1">
              <a:rPr kumimoji="1" lang="ja-JP" altLang="en-US" smtClean="0"/>
              <a:t>2017/8/22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DE3DE61-1484-488B-BB2F-7C68CB572A91}" type="datetime1">
              <a:rPr kumimoji="1" lang="ja-JP" altLang="en-US" smtClean="0"/>
              <a:t>2017/8/22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txBox="1">
            <a:spLocks/>
          </p:cNvSpPr>
          <p:nvPr userDrawn="1"/>
        </p:nvSpPr>
        <p:spPr>
          <a:xfrm>
            <a:off x="7071072" y="6487244"/>
            <a:ext cx="2133600" cy="365125"/>
          </a:xfrm>
          <a:prstGeom prst="rect">
            <a:avLst/>
          </a:prstGeom>
        </p:spPr>
        <p:txBody>
          <a:bodyPr anchor="b" anchorCtr="0"/>
          <a:lstStyle>
            <a:defPPr>
              <a:defRPr lang="ja-JP"/>
            </a:defPPr>
            <a:lvl1pPr marL="0" algn="r" defTabSz="914400" rtl="0" eaLnBrk="1" latinLnBrk="0" hangingPunct="1">
              <a:defRPr kumimoji="1" sz="1100" b="1" kern="1200">
                <a:solidFill>
                  <a:schemeClr val="bg1">
                    <a:lumMod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50D313C-2E49-4C10-BC3D-4FC897D4BA38}" type="datetime1">
              <a:rPr kumimoji="1" lang="ja-JP" altLang="en-US" smtClean="0"/>
              <a:t>2017/8/22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10"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2D75201-9A5D-48DC-BFDD-94675C882944}" type="datetime1">
              <a:rPr kumimoji="1" lang="ja-JP" altLang="en-US" smtClean="0"/>
              <a:t>2017/8/22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F8A70C7-C62F-4000-AF5C-AB5B99648CB4}" type="datetime1">
              <a:rPr kumimoji="1" lang="ja-JP" altLang="en-US" smtClean="0"/>
              <a:t>2017/8/22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5"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D37D114-3DF7-4287-B9B5-0581919E1DA0}" type="datetime1">
              <a:rPr kumimoji="1" lang="ja-JP" altLang="en-US" smtClean="0"/>
              <a:t>2017/8/22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FA8BCB4-CECE-4C14-99F2-7C8FD0202DF9}" type="datetime1">
              <a:rPr kumimoji="1" lang="ja-JP" altLang="en-US" smtClean="0"/>
              <a:t>2017/8/22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4ACE7-DA87-442D-9C52-C7219681495B}" type="datetime1">
              <a:rPr kumimoji="1" lang="ja-JP" altLang="en-US" smtClean="0"/>
              <a:t>2017/8/22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7071072" y="6487244"/>
            <a:ext cx="2133600" cy="365125"/>
          </a:xfrm>
          <a:prstGeom prst="rect">
            <a:avLst/>
          </a:prstGeom>
        </p:spPr>
        <p:txBody>
          <a:bodyPr anchor="b" anchorCtr="0"/>
          <a:lstStyle>
            <a:lvl1pPr algn="r">
              <a:defRPr sz="1100" b="1">
                <a:solidFill>
                  <a:schemeClr val="bg1">
                    <a:lumMod val="50000"/>
                  </a:schemeClr>
                </a:solidFill>
              </a:defRPr>
            </a:lvl1pPr>
          </a:lstStyle>
          <a:p>
            <a:pPr>
              <a:defRPr/>
            </a:pPr>
            <a:fld id="{4AC9B83D-17C3-4F2E-B0BA-D155CD364A7C}"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4611F-4576-4256-92BC-1593E7B12577}" type="datetime1">
              <a:rPr lang="ja-JP" altLang="en-US" smtClean="0">
                <a:solidFill>
                  <a:prstClr val="black">
                    <a:tint val="75000"/>
                  </a:prstClr>
                </a:solidFill>
              </a:rPr>
              <a:t>2017/8/22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7" name="スライド番号プレースホルダー 5"/>
          <p:cNvSpPr>
            <a:spLocks noGrp="1"/>
          </p:cNvSpPr>
          <p:nvPr>
            <p:ph type="sldNum" sz="quarter" idx="4"/>
          </p:nvPr>
        </p:nvSpPr>
        <p:spPr>
          <a:xfrm>
            <a:off x="7071072" y="6487244"/>
            <a:ext cx="2133600" cy="365125"/>
          </a:xfrm>
          <a:prstGeom prst="rect">
            <a:avLst/>
          </a:prstGeom>
        </p:spPr>
        <p:txBody>
          <a:bodyPr anchor="b" anchorCtr="0"/>
          <a:lstStyle>
            <a:lvl1pPr algn="r">
              <a:defRPr sz="1100" b="1">
                <a:solidFill>
                  <a:schemeClr val="bg1">
                    <a:lumMod val="50000"/>
                  </a:schemeClr>
                </a:solidFill>
              </a:defRPr>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41878426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chart" Target="../charts/chart21.xml"/></Relationships>
</file>

<file path=ppt/slides/_rels/slide4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chart" Target="../charts/chart2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chart" Target="../charts/chart23.xml"/><Relationship Id="rId5" Type="http://schemas.openxmlformats.org/officeDocument/2006/relationships/image" Target="../media/image22.emf"/><Relationship Id="rId4" Type="http://schemas.openxmlformats.org/officeDocument/2006/relationships/package" Target="../embeddings/Microsoft_Excel_Worksheet2.xlsx"/></Relationships>
</file>

<file path=ppt/slides/_rels/slide4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chart" Target="../charts/chart28.xml"/></Relationships>
</file>

<file path=ppt/slides/_rels/slide5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5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chart" Target="../charts/chart37.xml"/></Relationships>
</file>

<file path=ppt/slides/_rels/slide6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emf"/></Relationships>
</file>

<file path=ppt/slides/_rels/slide6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chart" Target="../charts/chart42.xml"/></Relationships>
</file>

<file path=ppt/slides/_rels/slide75.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chart" Target="../charts/chart46.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7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87.xml.rels><?xml version="1.0" encoding="UTF-8" standalone="yes"?>
<Relationships xmlns="http://schemas.openxmlformats.org/package/2006/relationships"><Relationship Id="rId3" Type="http://schemas.openxmlformats.org/officeDocument/2006/relationships/image" Target="../media/image49.emf"/><Relationship Id="rId7" Type="http://schemas.openxmlformats.org/officeDocument/2006/relationships/image" Target="../media/image53.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8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9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50.xml"/></Relationships>
</file>

<file path=ppt/slides/_rels/slide9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980728"/>
            <a:ext cx="7776864" cy="3528392"/>
          </a:xfrm>
        </p:spPr>
        <p:txBody>
          <a:bodyPr>
            <a:normAutofit/>
          </a:bodyPr>
          <a:lstStyle/>
          <a:p>
            <a:r>
              <a:rPr kumimoji="1" lang="ja-JP" altLang="en-US" sz="7200" dirty="0" smtClean="0">
                <a:latin typeface="Meiryo UI" panose="020B0604030504040204" pitchFamily="50" charset="-128"/>
                <a:ea typeface="Meiryo UI" panose="020B0604030504040204" pitchFamily="50" charset="-128"/>
                <a:cs typeface="Meiryo UI" panose="020B0604030504040204" pitchFamily="50" charset="-128"/>
              </a:rPr>
              <a:t>データでみる</a:t>
            </a:r>
            <a:r>
              <a:rPr kumimoji="1" lang="en-US" altLang="ja-JP" sz="7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7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7200" dirty="0" smtClean="0">
                <a:latin typeface="Meiryo UI" panose="020B0604030504040204" pitchFamily="50" charset="-128"/>
                <a:ea typeface="Meiryo UI" panose="020B0604030504040204" pitchFamily="50" charset="-128"/>
                <a:cs typeface="Meiryo UI" panose="020B0604030504040204" pitchFamily="50" charset="-128"/>
              </a:rPr>
              <a:t>「大阪の成長戦略</a:t>
            </a:r>
            <a:r>
              <a:rPr lang="ja-JP" altLang="en-US" sz="7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1371600" y="4941168"/>
            <a:ext cx="6400800" cy="792088"/>
          </a:xfrm>
        </p:spPr>
        <p:txBody>
          <a:bodyPr>
            <a:noAutofit/>
          </a:bodyPr>
          <a:lstStyle/>
          <a:p>
            <a:r>
              <a:rPr kumimoji="1" lang="en-US" altLang="ja-JP" sz="4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4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4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kumimoji="1" lang="ja-JP" altLang="en-US" sz="4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月版</a:t>
            </a:r>
            <a:endParaRPr kumimoji="1" lang="en-US" altLang="ja-JP" sz="4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サブタイトル 2"/>
          <p:cNvSpPr txBox="1">
            <a:spLocks/>
          </p:cNvSpPr>
          <p:nvPr/>
        </p:nvSpPr>
        <p:spPr>
          <a:xfrm>
            <a:off x="2411760" y="5517232"/>
            <a:ext cx="3888432"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812480" y="250158"/>
            <a:ext cx="1080000" cy="495108"/>
          </a:xfrm>
          <a:prstGeom prst="rect">
            <a:avLst/>
          </a:prstGeom>
          <a:noFill/>
          <a:ln w="15875">
            <a:solidFill>
              <a:schemeClr val="tx1"/>
            </a:solidFill>
          </a:ln>
        </p:spPr>
        <p:txBody>
          <a:bodyPr wrap="square" lIns="180000" tIns="108000" rIns="180000" bIns="108000" rtlCol="0" anchor="ctr" anchorCtr="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参考２</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725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88000" y="6239053"/>
            <a:ext cx="8621827" cy="646331"/>
          </a:xfrm>
          <a:prstGeom prst="rect">
            <a:avLst/>
          </a:prstGeom>
          <a:noFill/>
        </p:spPr>
        <p:txBody>
          <a:bodyPr wrap="square">
            <a:spAutoFit/>
          </a:bodyPr>
          <a:lstStyle/>
          <a:p>
            <a:pPr marL="95250" indent="-95250"/>
            <a:r>
              <a:rPr lang="en-US" altLang="ja-JP"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大阪府景気動向指数（</a:t>
            </a:r>
            <a:r>
              <a:rPr lang="en-US" altLang="ja-JP" sz="1200" dirty="0">
                <a:solidFill>
                  <a:prstClr val="black"/>
                </a:solidFill>
                <a:latin typeface="ＭＳ Ｐ明朝" pitchFamily="18" charset="-128"/>
                <a:ea typeface="ＭＳ Ｐ明朝" pitchFamily="18" charset="-128"/>
              </a:rPr>
              <a:t>CI</a:t>
            </a:r>
            <a:r>
              <a:rPr lang="ja-JP" altLang="ja-JP" sz="1200" dirty="0">
                <a:solidFill>
                  <a:prstClr val="black"/>
                </a:solidFill>
                <a:latin typeface="ＭＳ Ｐ明朝" pitchFamily="18" charset="-128"/>
                <a:ea typeface="ＭＳ Ｐ明朝" pitchFamily="18" charset="-128"/>
              </a:rPr>
              <a:t>）</a:t>
            </a:r>
            <a:r>
              <a:rPr lang="en-US" altLang="ja-JP"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経済活動を代表するいくつかの指標のうち、景気の変動を表す指標を選び出し、一定の計算を経ることで、景気を数値として表したもの。大阪府では、大阪産業経済リサーチセンターが作成。基準時点（</a:t>
            </a:r>
            <a:r>
              <a:rPr lang="en-US" altLang="ja-JP" sz="1200" dirty="0">
                <a:solidFill>
                  <a:prstClr val="black"/>
                </a:solidFill>
                <a:latin typeface="ＭＳ Ｐ明朝" pitchFamily="18" charset="-128"/>
                <a:ea typeface="ＭＳ Ｐ明朝" pitchFamily="18" charset="-128"/>
              </a:rPr>
              <a:t>H17</a:t>
            </a:r>
            <a:r>
              <a:rPr lang="ja-JP" altLang="ja-JP" sz="1200" dirty="0">
                <a:solidFill>
                  <a:prstClr val="black"/>
                </a:solidFill>
                <a:latin typeface="ＭＳ Ｐ明朝" pitchFamily="18" charset="-128"/>
                <a:ea typeface="ＭＳ Ｐ明朝" pitchFamily="18" charset="-128"/>
              </a:rPr>
              <a:t>年）を</a:t>
            </a:r>
            <a:r>
              <a:rPr lang="en-US" altLang="ja-JP" sz="1200" dirty="0">
                <a:solidFill>
                  <a:prstClr val="black"/>
                </a:solidFill>
                <a:latin typeface="ＭＳ Ｐ明朝" pitchFamily="18" charset="-128"/>
                <a:ea typeface="ＭＳ Ｐ明朝" pitchFamily="18" charset="-128"/>
              </a:rPr>
              <a:t>100</a:t>
            </a:r>
            <a:r>
              <a:rPr lang="ja-JP" altLang="ja-JP" sz="1200" dirty="0">
                <a:solidFill>
                  <a:prstClr val="black"/>
                </a:solidFill>
                <a:latin typeface="ＭＳ Ｐ明朝" pitchFamily="18" charset="-128"/>
                <a:ea typeface="ＭＳ Ｐ明朝" pitchFamily="18" charset="-128"/>
              </a:rPr>
              <a:t>とした相対的な水準を示す。英語で</a:t>
            </a:r>
            <a:r>
              <a:rPr lang="en-US" altLang="ja-JP" sz="1200" dirty="0">
                <a:solidFill>
                  <a:prstClr val="black"/>
                </a:solidFill>
                <a:latin typeface="ＭＳ Ｐ明朝" pitchFamily="18" charset="-128"/>
                <a:ea typeface="ＭＳ Ｐ明朝" pitchFamily="18" charset="-128"/>
              </a:rPr>
              <a:t>Composite</a:t>
            </a:r>
            <a:r>
              <a:rPr lang="ja-JP" altLang="ja-JP" sz="1200" dirty="0">
                <a:solidFill>
                  <a:prstClr val="black"/>
                </a:solidFill>
                <a:latin typeface="ＭＳ Ｐ明朝" pitchFamily="18" charset="-128"/>
                <a:ea typeface="ＭＳ Ｐ明朝" pitchFamily="18" charset="-128"/>
              </a:rPr>
              <a:t>　</a:t>
            </a:r>
            <a:r>
              <a:rPr lang="en-US" altLang="ja-JP" sz="1200" dirty="0">
                <a:solidFill>
                  <a:prstClr val="black"/>
                </a:solidFill>
                <a:latin typeface="ＭＳ Ｐ明朝" pitchFamily="18" charset="-128"/>
                <a:ea typeface="ＭＳ Ｐ明朝" pitchFamily="18" charset="-128"/>
              </a:rPr>
              <a:t>Index</a:t>
            </a:r>
            <a:r>
              <a:rPr lang="ja-JP" altLang="ja-JP" sz="1200" dirty="0">
                <a:solidFill>
                  <a:prstClr val="black"/>
                </a:solidFill>
                <a:latin typeface="ＭＳ Ｐ明朝" pitchFamily="18" charset="-128"/>
                <a:ea typeface="ＭＳ Ｐ明朝" pitchFamily="18" charset="-128"/>
              </a:rPr>
              <a:t>、略して</a:t>
            </a:r>
            <a:r>
              <a:rPr lang="en-US" altLang="ja-JP" sz="1200" dirty="0">
                <a:solidFill>
                  <a:prstClr val="black"/>
                </a:solidFill>
                <a:latin typeface="ＭＳ Ｐ明朝" pitchFamily="18" charset="-128"/>
                <a:ea typeface="ＭＳ Ｐ明朝" pitchFamily="18" charset="-128"/>
              </a:rPr>
              <a:t>CI</a:t>
            </a:r>
            <a:r>
              <a:rPr lang="ja-JP" altLang="en-US" sz="1200" dirty="0">
                <a:solidFill>
                  <a:prstClr val="black"/>
                </a:solidFill>
                <a:latin typeface="ＭＳ Ｐ明朝" pitchFamily="18" charset="-128"/>
                <a:ea typeface="ＭＳ Ｐ明朝" pitchFamily="18" charset="-128"/>
              </a:rPr>
              <a:t>と</a:t>
            </a:r>
            <a:r>
              <a:rPr lang="ja-JP" altLang="ja-JP" sz="1200" dirty="0">
                <a:solidFill>
                  <a:prstClr val="black"/>
                </a:solidFill>
                <a:latin typeface="ＭＳ Ｐ明朝" pitchFamily="18" charset="-128"/>
                <a:ea typeface="ＭＳ Ｐ明朝" pitchFamily="18" charset="-128"/>
              </a:rPr>
              <a:t>称される。</a:t>
            </a:r>
            <a:endParaRPr lang="ja-JP" altLang="en-US" sz="1200" dirty="0">
              <a:solidFill>
                <a:prstClr val="black"/>
              </a:solidFill>
              <a:latin typeface="ＭＳ Ｐ明朝" pitchFamily="18" charset="-128"/>
              <a:ea typeface="ＭＳ Ｐ明朝" pitchFamily="18" charset="-128"/>
            </a:endParaRPr>
          </a:p>
        </p:txBody>
      </p:sp>
      <p:sp>
        <p:nvSpPr>
          <p:cNvPr id="7" name="角丸四角形 6"/>
          <p:cNvSpPr/>
          <p:nvPr/>
        </p:nvSpPr>
        <p:spPr>
          <a:xfrm>
            <a:off x="288000" y="1052736"/>
            <a:ext cx="8621827" cy="4592241"/>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景気全体の動きをみると、大阪・近畿ともに</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緩やかに回復している。</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年：個人消費を中心に、消費税増税前の駆け込み需要がみられ、生産にも波及した。しかし</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は、駆け込み需要の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反動減がみられ、さらには夏の天候不順の影響から立ち直りが遅れた。秋以降に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は、駆け込み</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需要の反動減が落ち着くとともに、円安による輸出額の増加や外国人観光客の増加、原油価格の低下もみられ、大企業を中心に回復基調となっている。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：実質賃金の回復が遅れ、消費マインドが低調な下で消費は弱く、増加基調にあった輸出についても円安基調に変化がみられ年末にかけて減少に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転じた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。こうした状況の下で、生産は低調に推移</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。消費や生産が弱い動きを示す下でも、住宅投資が下げ止まるとともに、設備投資や雇用が堅調に推移するなど、まだら模様の緩やかな改善と</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なった。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年：インバウンド消費の伸び悩みはあったものの消費は底堅く推移し、民間設備投資は回復、住宅投資も持ち直した。輸出額は円高で減少が続いたが、円安に転じた年末には増加基調となった。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生産活動は、電子部品・デバイス等の上昇により年後半から持ち直した。雇用は改善傾向にあり、倒産は減少した。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年前半：個人消費は緩やかに持ち直しており、輸出も持ち直している。投資は横ばいだが、生産は緩やかに回復し、雇用は改善するなど、全体として緩やかに回復している。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実質</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GRP</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成長率をみると、</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0.02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景気動向指数（</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CI</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の年度平均値は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年度は低下した。</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636194"/>
            <a:ext cx="2190023" cy="400110"/>
          </a:xfrm>
          <a:prstGeom prst="rect">
            <a:avLst/>
          </a:prstGeom>
        </p:spPr>
        <p:txBody>
          <a:bodyPr wrap="none">
            <a:spAutoFit/>
          </a:bodyPr>
          <a:lstStyle/>
          <a:p>
            <a:pPr marL="271463" indent="-271463"/>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①近年の景気動向</a:t>
            </a:r>
            <a:endPar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88000" y="136735"/>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実質成長率（経済）</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10</a:t>
            </a:fld>
            <a:endParaRPr lang="ja-JP" altLang="en-US" dirty="0"/>
          </a:p>
        </p:txBody>
      </p:sp>
    </p:spTree>
    <p:extLst>
      <p:ext uri="{BB962C8B-B14F-4D97-AF65-F5344CB8AC3E}">
        <p14:creationId xmlns:p14="http://schemas.microsoft.com/office/powerpoint/2010/main" val="67885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564" y="962454"/>
            <a:ext cx="4032448" cy="239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35496" y="157664"/>
            <a:ext cx="4590462"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■景気動向指数（一致</a:t>
            </a:r>
            <a:r>
              <a:rPr lang="en-US" altLang="ja-JP" sz="1400" dirty="0">
                <a:latin typeface="HGPｺﾞｼｯｸE" pitchFamily="50" charset="-128"/>
                <a:ea typeface="HGPｺﾞｼｯｸE" pitchFamily="50" charset="-128"/>
              </a:rPr>
              <a:t>CI</a:t>
            </a:r>
            <a:r>
              <a:rPr lang="ja-JP" altLang="ja-JP" sz="1400" dirty="0">
                <a:latin typeface="HGPｺﾞｼｯｸE" pitchFamily="50" charset="-128"/>
                <a:ea typeface="HGPｺﾞｼｯｸE" pitchFamily="50" charset="-128"/>
              </a:rPr>
              <a:t>）</a:t>
            </a:r>
            <a:r>
              <a:rPr lang="ja-JP" altLang="ja-JP" sz="1200" dirty="0">
                <a:latin typeface="HGPｺﾞｼｯｸE" pitchFamily="50" charset="-128"/>
                <a:ea typeface="HGPｺﾞｼｯｸE" pitchFamily="50" charset="-128"/>
              </a:rPr>
              <a:t>（出典：大阪産業経済リサーチセンター「景気動向指数」、内閣府「景気動向指数」）</a:t>
            </a:r>
            <a:endParaRPr lang="ja-JP" altLang="en-US" sz="1200" dirty="0">
              <a:latin typeface="HGPｺﾞｼｯｸE" pitchFamily="50" charset="-128"/>
              <a:ea typeface="HGPｺﾞｼｯｸE" pitchFamily="50" charset="-128"/>
            </a:endParaRPr>
          </a:p>
        </p:txBody>
      </p:sp>
      <p:sp>
        <p:nvSpPr>
          <p:cNvPr id="6" name="正方形/長方形 5"/>
          <p:cNvSpPr/>
          <p:nvPr/>
        </p:nvSpPr>
        <p:spPr>
          <a:xfrm>
            <a:off x="35496" y="4005064"/>
            <a:ext cx="9108504" cy="492443"/>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■大阪府実質</a:t>
            </a:r>
            <a:r>
              <a:rPr lang="en-US" altLang="ja-JP" sz="1400" dirty="0">
                <a:solidFill>
                  <a:prstClr val="black"/>
                </a:solidFill>
                <a:latin typeface="HGPｺﾞｼｯｸE" pitchFamily="50" charset="-128"/>
                <a:ea typeface="HGPｺﾞｼｯｸE" pitchFamily="50" charset="-128"/>
              </a:rPr>
              <a:t>GRP</a:t>
            </a:r>
            <a:r>
              <a:rPr lang="ja-JP" altLang="ja-JP" sz="1400" dirty="0">
                <a:solidFill>
                  <a:prstClr val="black"/>
                </a:solidFill>
                <a:latin typeface="HGPｺﾞｼｯｸE" pitchFamily="50" charset="-128"/>
                <a:ea typeface="HGPｺﾞｼｯｸE" pitchFamily="50" charset="-128"/>
              </a:rPr>
              <a:t>成長率と</a:t>
            </a:r>
            <a:r>
              <a:rPr lang="en-US" altLang="ja-JP" sz="1400" dirty="0">
                <a:solidFill>
                  <a:prstClr val="black"/>
                </a:solidFill>
                <a:latin typeface="HGPｺﾞｼｯｸE" pitchFamily="50" charset="-128"/>
                <a:ea typeface="HGPｺﾞｼｯｸE" pitchFamily="50" charset="-128"/>
              </a:rPr>
              <a:t>CI</a:t>
            </a:r>
            <a:r>
              <a:rPr lang="ja-JP" altLang="ja-JP" sz="1400" dirty="0">
                <a:solidFill>
                  <a:prstClr val="black"/>
                </a:solidFill>
                <a:latin typeface="HGPｺﾞｼｯｸE" pitchFamily="50" charset="-128"/>
                <a:ea typeface="HGPｺﾞｼｯｸE" pitchFamily="50" charset="-128"/>
              </a:rPr>
              <a:t>の推移</a:t>
            </a:r>
            <a:endParaRPr lang="en-US" altLang="ja-JP" sz="1400" dirty="0">
              <a:solidFill>
                <a:prstClr val="black"/>
              </a:solidFill>
              <a:latin typeface="HGPｺﾞｼｯｸE" pitchFamily="50" charset="-128"/>
              <a:ea typeface="HGPｺﾞｼｯｸE" pitchFamily="50" charset="-128"/>
            </a:endParaRPr>
          </a:p>
          <a:p>
            <a:pPr marL="177800" indent="-177800"/>
            <a:r>
              <a:rPr lang="ja-JP" altLang="en-US" sz="1200" dirty="0">
                <a:solidFill>
                  <a:prstClr val="black"/>
                </a:solidFill>
                <a:latin typeface="HGPｺﾞｼｯｸE" pitchFamily="50" charset="-128"/>
                <a:ea typeface="HGPｺﾞｼｯｸE" pitchFamily="50" charset="-128"/>
              </a:rPr>
              <a:t>　</a:t>
            </a:r>
            <a:r>
              <a:rPr lang="ja-JP" altLang="ja-JP" sz="1200" dirty="0">
                <a:solidFill>
                  <a:prstClr val="black"/>
                </a:solidFill>
                <a:latin typeface="HGPｺﾞｼｯｸE" pitchFamily="50" charset="-128"/>
                <a:ea typeface="HGPｺﾞｼｯｸE" pitchFamily="50" charset="-128"/>
              </a:rPr>
              <a:t>（出典：大阪産業経済リサーチセンター「景気動向指数」、大阪府統計課「大阪府民経済計算</a:t>
            </a:r>
            <a:r>
              <a:rPr lang="ja-JP" altLang="ja-JP" sz="1200" dirty="0" smtClean="0">
                <a:solidFill>
                  <a:prstClr val="black"/>
                </a:solidFill>
                <a:latin typeface="HGPｺﾞｼｯｸE" pitchFamily="50" charset="-128"/>
                <a:ea typeface="HGPｺﾞｼｯｸE" pitchFamily="50" charset="-128"/>
              </a:rPr>
              <a:t>（</a:t>
            </a:r>
            <a:r>
              <a:rPr lang="en-US" altLang="ja-JP" sz="1200" dirty="0" smtClean="0">
                <a:solidFill>
                  <a:prstClr val="black"/>
                </a:solidFill>
                <a:latin typeface="HGPｺﾞｼｯｸE" pitchFamily="50" charset="-128"/>
                <a:ea typeface="HGPｺﾞｼｯｸE" pitchFamily="50" charset="-128"/>
              </a:rPr>
              <a:t>2014</a:t>
            </a:r>
            <a:r>
              <a:rPr lang="ja-JP" altLang="ja-JP" sz="1200" dirty="0" smtClean="0">
                <a:solidFill>
                  <a:prstClr val="black"/>
                </a:solidFill>
                <a:latin typeface="HGPｺﾞｼｯｸE" pitchFamily="50" charset="-128"/>
                <a:ea typeface="HGPｺﾞｼｯｸE" pitchFamily="50" charset="-128"/>
              </a:rPr>
              <a:t>年度確報</a:t>
            </a:r>
            <a:r>
              <a:rPr lang="ja-JP" altLang="en-US" sz="1200" dirty="0" smtClean="0">
                <a:solidFill>
                  <a:prstClr val="black"/>
                </a:solidFill>
                <a:latin typeface="HGPｺﾞｼｯｸE" pitchFamily="50" charset="-128"/>
                <a:ea typeface="HGPｺﾞｼｯｸE" pitchFamily="50" charset="-128"/>
              </a:rPr>
              <a:t>、</a:t>
            </a:r>
            <a:r>
              <a:rPr lang="en-US" altLang="ja-JP" sz="1200" dirty="0" smtClean="0">
                <a:solidFill>
                  <a:prstClr val="black"/>
                </a:solidFill>
                <a:latin typeface="HGPｺﾞｼｯｸE" pitchFamily="50" charset="-128"/>
                <a:ea typeface="HGPｺﾞｼｯｸE" pitchFamily="50" charset="-128"/>
              </a:rPr>
              <a:t>2015</a:t>
            </a:r>
            <a:r>
              <a:rPr lang="ja-JP" altLang="en-US" sz="1200" dirty="0" smtClean="0">
                <a:solidFill>
                  <a:prstClr val="black"/>
                </a:solidFill>
                <a:latin typeface="HGPｺﾞｼｯｸE" pitchFamily="50" charset="-128"/>
                <a:ea typeface="HGPｺﾞｼｯｸE" pitchFamily="50" charset="-128"/>
              </a:rPr>
              <a:t>年度早期推計</a:t>
            </a:r>
            <a:r>
              <a:rPr lang="ja-JP" altLang="ja-JP" sz="1200" dirty="0" smtClean="0">
                <a:solidFill>
                  <a:prstClr val="black"/>
                </a:solidFill>
                <a:latin typeface="HGPｺﾞｼｯｸE" pitchFamily="50" charset="-128"/>
                <a:ea typeface="HGPｺﾞｼｯｸE" pitchFamily="50" charset="-128"/>
              </a:rPr>
              <a:t>）</a:t>
            </a:r>
            <a:r>
              <a:rPr lang="ja-JP" altLang="ja-JP" sz="1200" dirty="0">
                <a:solidFill>
                  <a:prstClr val="black"/>
                </a:solidFill>
                <a:latin typeface="HGPｺﾞｼｯｸE" pitchFamily="50" charset="-128"/>
                <a:ea typeface="HGPｺﾞｼｯｸE" pitchFamily="50" charset="-128"/>
              </a:rPr>
              <a:t>」）</a:t>
            </a:r>
            <a:endParaRPr lang="ja-JP" altLang="en-US" sz="1400" dirty="0">
              <a:solidFill>
                <a:prstClr val="black"/>
              </a:solidFill>
              <a:latin typeface="HGPｺﾞｼｯｸE" pitchFamily="50" charset="-128"/>
              <a:ea typeface="HGPｺﾞｼｯｸE" pitchFamily="50" charset="-128"/>
            </a:endParaRPr>
          </a:p>
        </p:txBody>
      </p:sp>
      <p:sp>
        <p:nvSpPr>
          <p:cNvPr id="8" name="正方形/長方形 7"/>
          <p:cNvSpPr/>
          <p:nvPr/>
        </p:nvSpPr>
        <p:spPr>
          <a:xfrm>
            <a:off x="688455" y="5157192"/>
            <a:ext cx="6775771" cy="646331"/>
          </a:xfrm>
          <a:prstGeom prst="rect">
            <a:avLst/>
          </a:prstGeom>
        </p:spPr>
        <p:txBody>
          <a:bodyPr wrap="square">
            <a:spAutoFit/>
          </a:bodyPr>
          <a:lstStyle/>
          <a:p>
            <a:r>
              <a:rPr lang="ja-JP" altLang="ja-JP" sz="1200" dirty="0">
                <a:solidFill>
                  <a:prstClr val="black"/>
                </a:solidFill>
                <a:latin typeface="ＭＳ Ｐ明朝" pitchFamily="18" charset="-128"/>
                <a:ea typeface="ＭＳ Ｐ明朝" pitchFamily="18" charset="-128"/>
              </a:rPr>
              <a:t>※</a:t>
            </a:r>
            <a:r>
              <a:rPr lang="en-US" altLang="ja-JP" sz="1200" dirty="0">
                <a:solidFill>
                  <a:prstClr val="black"/>
                </a:solidFill>
                <a:latin typeface="ＭＳ Ｐ明朝" pitchFamily="18" charset="-128"/>
                <a:ea typeface="ＭＳ Ｐ明朝" pitchFamily="18" charset="-128"/>
              </a:rPr>
              <a:t>CI</a:t>
            </a:r>
            <a:r>
              <a:rPr lang="ja-JP" altLang="en-US" sz="1200" dirty="0">
                <a:solidFill>
                  <a:prstClr val="black"/>
                </a:solidFill>
                <a:latin typeface="ＭＳ Ｐ明朝" pitchFamily="18" charset="-128"/>
                <a:ea typeface="ＭＳ Ｐ明朝" pitchFamily="18" charset="-128"/>
              </a:rPr>
              <a:t>は</a:t>
            </a:r>
            <a:r>
              <a:rPr lang="ja-JP" altLang="ja-JP" sz="1200" dirty="0">
                <a:solidFill>
                  <a:prstClr val="black"/>
                </a:solidFill>
                <a:latin typeface="ＭＳ Ｐ明朝" pitchFamily="18" charset="-128"/>
                <a:ea typeface="ＭＳ Ｐ明朝" pitchFamily="18" charset="-128"/>
              </a:rPr>
              <a:t>、月次の公表値を年度で単純平均したもの</a:t>
            </a:r>
            <a:r>
              <a:rPr lang="ja-JP" altLang="ja-JP" sz="1200" dirty="0" smtClean="0">
                <a:solidFill>
                  <a:prstClr val="black"/>
                </a:solidFill>
                <a:latin typeface="ＭＳ Ｐ明朝" pitchFamily="18" charset="-128"/>
                <a:ea typeface="ＭＳ Ｐ明朝" pitchFamily="18" charset="-128"/>
              </a:rPr>
              <a:t>。</a:t>
            </a:r>
            <a:endParaRPr lang="en-US" altLang="ja-JP" sz="1200" dirty="0" smtClean="0">
              <a:solidFill>
                <a:prstClr val="black"/>
              </a:solidFill>
              <a:latin typeface="ＭＳ Ｐ明朝" pitchFamily="18" charset="-128"/>
              <a:ea typeface="ＭＳ Ｐ明朝" pitchFamily="18" charset="-128"/>
            </a:endParaRPr>
          </a:p>
          <a:p>
            <a:r>
              <a:rPr lang="en-US" altLang="ja-JP" sz="1200" dirty="0" smtClean="0">
                <a:solidFill>
                  <a:prstClr val="black"/>
                </a:solidFill>
                <a:latin typeface="ＭＳ Ｐ明朝" pitchFamily="18" charset="-128"/>
                <a:ea typeface="ＭＳ Ｐ明朝" pitchFamily="18" charset="-128"/>
              </a:rPr>
              <a:t>※</a:t>
            </a:r>
            <a:r>
              <a:rPr lang="ja-JP" altLang="en-US" sz="1200" dirty="0" smtClean="0">
                <a:solidFill>
                  <a:prstClr val="black"/>
                </a:solidFill>
                <a:latin typeface="ＭＳ Ｐ明朝" pitchFamily="18" charset="-128"/>
                <a:ea typeface="ＭＳ Ｐ明朝" pitchFamily="18" charset="-128"/>
              </a:rPr>
              <a:t>実質経済成長率の</a:t>
            </a:r>
            <a:r>
              <a:rPr lang="en-US" altLang="ja-JP" sz="1200" dirty="0" smtClean="0">
                <a:solidFill>
                  <a:prstClr val="black"/>
                </a:solidFill>
                <a:latin typeface="ＭＳ Ｐ明朝" pitchFamily="18" charset="-128"/>
                <a:ea typeface="ＭＳ Ｐ明朝" pitchFamily="18" charset="-128"/>
              </a:rPr>
              <a:t>2014</a:t>
            </a:r>
            <a:r>
              <a:rPr lang="ja-JP" altLang="en-US" sz="1200" dirty="0" smtClean="0">
                <a:solidFill>
                  <a:prstClr val="black"/>
                </a:solidFill>
                <a:latin typeface="ＭＳ Ｐ明朝" pitchFamily="18" charset="-128"/>
                <a:ea typeface="ＭＳ Ｐ明朝" pitchFamily="18" charset="-128"/>
              </a:rPr>
              <a:t>年度までは確報、</a:t>
            </a:r>
            <a:r>
              <a:rPr lang="en-US" altLang="ja-JP" sz="1200" dirty="0" smtClean="0">
                <a:solidFill>
                  <a:prstClr val="black"/>
                </a:solidFill>
                <a:latin typeface="ＭＳ Ｐ明朝" pitchFamily="18" charset="-128"/>
                <a:ea typeface="ＭＳ Ｐ明朝" pitchFamily="18" charset="-128"/>
              </a:rPr>
              <a:t>2015</a:t>
            </a:r>
            <a:r>
              <a:rPr lang="ja-JP" altLang="en-US" sz="1200" dirty="0" smtClean="0">
                <a:solidFill>
                  <a:prstClr val="black"/>
                </a:solidFill>
                <a:latin typeface="ＭＳ Ｐ明朝" pitchFamily="18" charset="-128"/>
                <a:ea typeface="ＭＳ Ｐ明朝" pitchFamily="18" charset="-128"/>
              </a:rPr>
              <a:t>年度は早期推計。</a:t>
            </a:r>
            <a:endParaRPr lang="ja-JP" altLang="ja-JP" sz="1200" dirty="0">
              <a:solidFill>
                <a:prstClr val="black"/>
              </a:solidFill>
              <a:latin typeface="ＭＳ Ｐ明朝" pitchFamily="18" charset="-128"/>
              <a:ea typeface="ＭＳ Ｐ明朝" pitchFamily="18" charset="-128"/>
            </a:endParaRPr>
          </a:p>
          <a:p>
            <a:r>
              <a:rPr lang="ja-JP" altLang="ja-JP" sz="1200" dirty="0" smtClean="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2006</a:t>
            </a:r>
            <a:r>
              <a:rPr lang="ja-JP" altLang="ja-JP" sz="1200" dirty="0" smtClean="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2015</a:t>
            </a:r>
            <a:r>
              <a:rPr lang="ja-JP" altLang="ja-JP" sz="1200" dirty="0" smtClean="0">
                <a:solidFill>
                  <a:prstClr val="black"/>
                </a:solidFill>
                <a:latin typeface="ＭＳ Ｐ明朝" pitchFamily="18" charset="-128"/>
                <a:ea typeface="ＭＳ Ｐ明朝" pitchFamily="18" charset="-128"/>
              </a:rPr>
              <a:t>年度平均</a:t>
            </a:r>
            <a:r>
              <a:rPr lang="ja-JP" altLang="en-US" sz="1200" dirty="0" smtClean="0">
                <a:solidFill>
                  <a:prstClr val="black"/>
                </a:solidFill>
                <a:latin typeface="ＭＳ Ｐ明朝" pitchFamily="18" charset="-128"/>
                <a:ea typeface="ＭＳ Ｐ明朝" pitchFamily="18" charset="-128"/>
              </a:rPr>
              <a:t>の</a:t>
            </a:r>
            <a:r>
              <a:rPr lang="ja-JP" altLang="ja-JP" sz="1200" dirty="0" smtClean="0">
                <a:solidFill>
                  <a:prstClr val="black"/>
                </a:solidFill>
                <a:latin typeface="ＭＳ Ｐ明朝" pitchFamily="18" charset="-128"/>
                <a:ea typeface="ＭＳ Ｐ明朝" pitchFamily="18" charset="-128"/>
              </a:rPr>
              <a:t>実質</a:t>
            </a:r>
            <a:r>
              <a:rPr lang="ja-JP" altLang="ja-JP" sz="1200" dirty="0">
                <a:solidFill>
                  <a:prstClr val="black"/>
                </a:solidFill>
                <a:latin typeface="ＭＳ Ｐ明朝" pitchFamily="18" charset="-128"/>
                <a:ea typeface="ＭＳ Ｐ明朝" pitchFamily="18" charset="-128"/>
              </a:rPr>
              <a:t>経済成長率</a:t>
            </a:r>
            <a:r>
              <a:rPr lang="ja-JP" altLang="ja-JP" sz="1200" dirty="0" smtClean="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0.02</a:t>
            </a:r>
            <a:r>
              <a:rPr lang="ja-JP" altLang="ja-JP" sz="1200" dirty="0" smtClean="0">
                <a:solidFill>
                  <a:prstClr val="black"/>
                </a:solidFill>
                <a:latin typeface="ＭＳ Ｐ明朝" pitchFamily="18" charset="-128"/>
                <a:ea typeface="ＭＳ Ｐ明朝" pitchFamily="18" charset="-128"/>
              </a:rPr>
              <a:t>％</a:t>
            </a:r>
            <a:endParaRPr lang="en-US" altLang="ja-JP" sz="1200" dirty="0" smtClean="0">
              <a:solidFill>
                <a:prstClr val="black"/>
              </a:solidFill>
              <a:latin typeface="ＭＳ Ｐ明朝" pitchFamily="18" charset="-128"/>
              <a:ea typeface="ＭＳ Ｐ明朝" pitchFamily="18" charset="-128"/>
            </a:endParaRPr>
          </a:p>
        </p:txBody>
      </p:sp>
      <p:sp>
        <p:nvSpPr>
          <p:cNvPr id="15" name="正方形/長方形 14"/>
          <p:cNvSpPr/>
          <p:nvPr/>
        </p:nvSpPr>
        <p:spPr>
          <a:xfrm>
            <a:off x="4644008" y="188640"/>
            <a:ext cx="4568136" cy="492443"/>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大阪府景気観測調査</a:t>
            </a:r>
            <a:endParaRPr lang="en-US" altLang="ja-JP" sz="1400" dirty="0">
              <a:solidFill>
                <a:prstClr val="black"/>
              </a:solidFill>
              <a:latin typeface="HGPｺﾞｼｯｸE" pitchFamily="50" charset="-128"/>
              <a:ea typeface="HGPｺﾞｼｯｸE" pitchFamily="50" charset="-128"/>
            </a:endParaRPr>
          </a:p>
          <a:p>
            <a:pPr marL="177800" indent="-177800"/>
            <a:r>
              <a:rPr lang="ja-JP" altLang="en-US" sz="1200" dirty="0">
                <a:solidFill>
                  <a:prstClr val="black"/>
                </a:solidFill>
                <a:latin typeface="HGPｺﾞｼｯｸE" pitchFamily="50" charset="-128"/>
                <a:ea typeface="HGPｺﾞｼｯｸE" pitchFamily="50" charset="-128"/>
              </a:rPr>
              <a:t>　（出典：大阪産業経済リサーチセンター「大阪府景気観測調査」）</a:t>
            </a:r>
          </a:p>
        </p:txBody>
      </p:sp>
      <p:sp>
        <p:nvSpPr>
          <p:cNvPr id="17" name="正方形/長方形 16"/>
          <p:cNvSpPr/>
          <p:nvPr/>
        </p:nvSpPr>
        <p:spPr>
          <a:xfrm>
            <a:off x="611560" y="3573016"/>
            <a:ext cx="2659702" cy="276999"/>
          </a:xfrm>
          <a:prstGeom prst="rect">
            <a:avLst/>
          </a:prstGeom>
        </p:spPr>
        <p:txBody>
          <a:bodyPr wrap="none">
            <a:spAutoFit/>
          </a:bodyPr>
          <a:lstStyle/>
          <a:p>
            <a:r>
              <a:rPr lang="ja-JP" altLang="ja-JP" sz="1200" dirty="0">
                <a:latin typeface="ＭＳ Ｐ明朝" pitchFamily="18" charset="-128"/>
                <a:ea typeface="ＭＳ Ｐ明朝" pitchFamily="18" charset="-128"/>
              </a:rPr>
              <a:t>※</a:t>
            </a:r>
            <a:r>
              <a:rPr lang="ja-JP" altLang="ja-JP" sz="1200" dirty="0" smtClean="0">
                <a:latin typeface="ＭＳ Ｐ明朝" pitchFamily="18" charset="-128"/>
                <a:ea typeface="ＭＳ Ｐ明朝" pitchFamily="18" charset="-128"/>
              </a:rPr>
              <a:t>大阪府</a:t>
            </a:r>
            <a:r>
              <a:rPr lang="ja-JP" altLang="en-US" sz="1200" dirty="0" smtClean="0">
                <a:latin typeface="ＭＳ Ｐ明朝" pitchFamily="18" charset="-128"/>
                <a:ea typeface="ＭＳ Ｐ明朝" pitchFamily="18" charset="-128"/>
              </a:rPr>
              <a:t>、近畿の</a:t>
            </a:r>
            <a:r>
              <a:rPr lang="en-US" altLang="ja-JP" sz="1200" dirty="0" smtClean="0">
                <a:latin typeface="ＭＳ Ｐ明朝" pitchFamily="18" charset="-128"/>
                <a:ea typeface="ＭＳ Ｐ明朝" pitchFamily="18" charset="-128"/>
              </a:rPr>
              <a:t>2017</a:t>
            </a:r>
            <a:r>
              <a:rPr lang="ja-JP" altLang="en-US" sz="1200" dirty="0" smtClean="0">
                <a:latin typeface="ＭＳ Ｐ明朝" pitchFamily="18" charset="-128"/>
                <a:ea typeface="ＭＳ Ｐ明朝" pitchFamily="18" charset="-128"/>
              </a:rPr>
              <a:t>年</a:t>
            </a:r>
            <a:r>
              <a:rPr lang="en-US" altLang="ja-JP" sz="1200" dirty="0">
                <a:latin typeface="ＭＳ Ｐ明朝" pitchFamily="18" charset="-128"/>
                <a:ea typeface="ＭＳ Ｐ明朝" pitchFamily="18" charset="-128"/>
              </a:rPr>
              <a:t>5</a:t>
            </a:r>
            <a:r>
              <a:rPr lang="ja-JP" altLang="en-US" sz="1200" dirty="0" smtClean="0">
                <a:latin typeface="ＭＳ Ｐ明朝" pitchFamily="18" charset="-128"/>
                <a:ea typeface="ＭＳ Ｐ明朝" pitchFamily="18" charset="-128"/>
              </a:rPr>
              <a:t>月は</a:t>
            </a:r>
            <a:r>
              <a:rPr lang="ja-JP" altLang="en-US" sz="1200" dirty="0">
                <a:latin typeface="ＭＳ Ｐ明朝" pitchFamily="18" charset="-128"/>
                <a:ea typeface="ＭＳ Ｐ明朝" pitchFamily="18" charset="-128"/>
              </a:rPr>
              <a:t>速報値</a:t>
            </a:r>
            <a:endParaRPr lang="ja-JP" altLang="ja-JP" sz="1200" dirty="0">
              <a:latin typeface="ＭＳ Ｐ明朝" pitchFamily="18" charset="-128"/>
              <a:ea typeface="ＭＳ Ｐ明朝" pitchFamily="18"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705158"/>
            <a:ext cx="2696332" cy="48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1623" y="955971"/>
            <a:ext cx="4068333" cy="241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710144"/>
            <a:ext cx="2694062" cy="57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4497507"/>
            <a:ext cx="7305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11</a:t>
            </a:fld>
            <a:endParaRPr lang="ja-JP" altLang="en-US" dirty="0"/>
          </a:p>
        </p:txBody>
      </p:sp>
    </p:spTree>
    <p:extLst>
      <p:ext uri="{BB962C8B-B14F-4D97-AF65-F5344CB8AC3E}">
        <p14:creationId xmlns:p14="http://schemas.microsoft.com/office/powerpoint/2010/main" val="2004436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88000" y="980728"/>
            <a:ext cx="2231232" cy="307777"/>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各機関の景況判断</a:t>
            </a:r>
          </a:p>
        </p:txBody>
      </p:sp>
      <p:graphicFrame>
        <p:nvGraphicFramePr>
          <p:cNvPr id="7" name="表 6"/>
          <p:cNvGraphicFramePr>
            <a:graphicFrameLocks noGrp="1"/>
          </p:cNvGraphicFramePr>
          <p:nvPr>
            <p:extLst>
              <p:ext uri="{D42A27DB-BD31-4B8C-83A1-F6EECF244321}">
                <p14:modId xmlns:p14="http://schemas.microsoft.com/office/powerpoint/2010/main" val="203452660"/>
              </p:ext>
            </p:extLst>
          </p:nvPr>
        </p:nvGraphicFramePr>
        <p:xfrm>
          <a:off x="467544" y="1457440"/>
          <a:ext cx="8424937" cy="3046505"/>
        </p:xfrm>
        <a:graphic>
          <a:graphicData uri="http://schemas.openxmlformats.org/drawingml/2006/table">
            <a:tbl>
              <a:tblPr firstRow="1" firstCol="1" bandRow="1"/>
              <a:tblGrid>
                <a:gridCol w="792088"/>
                <a:gridCol w="1258778"/>
                <a:gridCol w="2051834"/>
                <a:gridCol w="4322237"/>
              </a:tblGrid>
              <a:tr h="553910">
                <a:tc rowSpan="4">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月指標</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中心</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大阪産業経済</a:t>
                      </a: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リサーチセンター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「大阪経済の情勢」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「大阪経済は、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緩やかに回復している</a:t>
                      </a:r>
                      <a:r>
                        <a:rPr lang="ja-JP" altLang="en-US"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日銀大阪支店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関西金融経済動向</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の景気は</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緩やかな拡大基調にある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近畿経済産業局</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p>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「近畿経済の動向」</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近畿地域の経済は、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緩やかに改善している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内閣府</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p>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「月例経済報告」</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景気は、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緩やかな回復基調が続いている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865">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近畿財務局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「管内経済情勢報告」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管内経済は、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緩やかに回復している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指標中心）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角丸四角形 10"/>
          <p:cNvSpPr/>
          <p:nvPr/>
        </p:nvSpPr>
        <p:spPr>
          <a:xfrm>
            <a:off x="323528" y="332656"/>
            <a:ext cx="8622000" cy="411718"/>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直近の景況感についても、「基調としては緩やかに回復」</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12</a:t>
            </a:fld>
            <a:endParaRPr lang="ja-JP" altLang="en-US" dirty="0"/>
          </a:p>
        </p:txBody>
      </p:sp>
    </p:spTree>
    <p:extLst>
      <p:ext uri="{BB962C8B-B14F-4D97-AF65-F5344CB8AC3E}">
        <p14:creationId xmlns:p14="http://schemas.microsoft.com/office/powerpoint/2010/main" val="1322685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8000" y="1340768"/>
            <a:ext cx="8622000" cy="5162312"/>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近畿の生産・輸出は増加。</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の生産は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年に入って一進一退で推移していたが、</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2015</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年後半から弱含みとなり、</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年に入ってから海外経済減速の影響などを受け、弱い動きと</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なった。電子</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部品・デバイス等の上昇に</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年後半</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持ち直している。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の輸出は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月以降の急激な円安を受け、</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月まで増加していた。しかし、同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月には円安による輸出増効果が一巡したことから減少に</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転じた。さらに</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年の年初以降</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の円高</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の進行に伴い輸出額は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減少が続いたが、円安</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に転じた年末には増加基調と</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なり、</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年に入っても増加している。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品目別では、生産は金属</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製品、電子部品・デバイスなど</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に上昇。</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輸出は主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に科学</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光学機器など</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が増加。</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endParaRPr lang="en-US" altLang="ja-JP" sz="20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88269" y="825391"/>
            <a:ext cx="1595309" cy="400110"/>
          </a:xfrm>
          <a:prstGeom prst="rect">
            <a:avLst/>
          </a:prstGeom>
        </p:spPr>
        <p:txBody>
          <a:bodyPr wrap="none">
            <a:spAutoFit/>
          </a:bodyPr>
          <a:lstStyle/>
          <a:p>
            <a:pPr marL="271463" indent="-271463"/>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生産</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輸出</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88000" y="136735"/>
            <a:ext cx="5976664"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実質成長率（経済）</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13</a:t>
            </a:fld>
            <a:endParaRPr lang="ja-JP" altLang="en-US" dirty="0"/>
          </a:p>
        </p:txBody>
      </p:sp>
    </p:spTree>
    <p:extLst>
      <p:ext uri="{BB962C8B-B14F-4D97-AF65-F5344CB8AC3E}">
        <p14:creationId xmlns:p14="http://schemas.microsoft.com/office/powerpoint/2010/main" val="2728595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88000" y="0"/>
            <a:ext cx="8600142"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鉱工業生産指数</a:t>
            </a:r>
            <a:r>
              <a:rPr lang="ja-JP" altLang="en-US" sz="1200" dirty="0">
                <a:latin typeface="HGPｺﾞｼｯｸE" pitchFamily="50" charset="-128"/>
                <a:ea typeface="HGPｺﾞｼｯｸE" pitchFamily="50" charset="-128"/>
              </a:rPr>
              <a:t>（出典：大阪府統計課「大阪の工業動向」、近畿経済産業局「鉱工業指数」、経済産業省「鉱工業指数」）</a:t>
            </a:r>
          </a:p>
        </p:txBody>
      </p:sp>
      <p:sp>
        <p:nvSpPr>
          <p:cNvPr id="6" name="正方形/長方形 5"/>
          <p:cNvSpPr/>
          <p:nvPr/>
        </p:nvSpPr>
        <p:spPr>
          <a:xfrm>
            <a:off x="288000" y="2894954"/>
            <a:ext cx="5381634"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輸出額</a:t>
            </a:r>
            <a:r>
              <a:rPr lang="zh-TW" altLang="en-US" sz="1200" dirty="0">
                <a:latin typeface="HGPｺﾞｼｯｸE" pitchFamily="50" charset="-128"/>
                <a:ea typeface="HGPｺﾞｼｯｸE" pitchFamily="50" charset="-128"/>
              </a:rPr>
              <a:t>（出典：大阪税関「貿易統計」、日本銀行「時系列統計」）</a:t>
            </a:r>
            <a:endParaRPr lang="ja-JP" altLang="en-US" sz="1200" dirty="0">
              <a:latin typeface="HGPｺﾞｼｯｸE" pitchFamily="50" charset="-128"/>
              <a:ea typeface="HGPｺﾞｼｯｸE" pitchFamily="50" charset="-128"/>
            </a:endParaRPr>
          </a:p>
        </p:txBody>
      </p:sp>
      <p:sp>
        <p:nvSpPr>
          <p:cNvPr id="3" name="正方形/長方形 2"/>
          <p:cNvSpPr/>
          <p:nvPr/>
        </p:nvSpPr>
        <p:spPr>
          <a:xfrm>
            <a:off x="4822464" y="2409567"/>
            <a:ext cx="2103461" cy="461665"/>
          </a:xfrm>
          <a:prstGeom prst="rect">
            <a:avLst/>
          </a:prstGeom>
        </p:spPr>
        <p:txBody>
          <a:bodyPr wrap="none">
            <a:spAutoFit/>
          </a:bodyPr>
          <a:lstStyle/>
          <a:p>
            <a:r>
              <a:rPr lang="ja-JP" altLang="ja-JP" sz="1200" dirty="0">
                <a:latin typeface="ＭＳ Ｐ明朝" pitchFamily="18" charset="-128"/>
                <a:ea typeface="ＭＳ Ｐ明朝" pitchFamily="18" charset="-128"/>
              </a:rPr>
              <a:t>※大阪府は製造工業指数</a:t>
            </a:r>
            <a:endParaRPr lang="en-US" altLang="ja-JP" sz="1200" dirty="0">
              <a:latin typeface="ＭＳ Ｐ明朝" pitchFamily="18" charset="-128"/>
              <a:ea typeface="ＭＳ Ｐ明朝" pitchFamily="18" charset="-128"/>
            </a:endParaRPr>
          </a:p>
          <a:p>
            <a:r>
              <a:rPr lang="en-US" altLang="ja-JP" sz="1200" dirty="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大阪府</a:t>
            </a:r>
            <a:r>
              <a:rPr lang="en-US" altLang="ja-JP" sz="1200" dirty="0" smtClean="0">
                <a:latin typeface="ＭＳ Ｐ明朝" pitchFamily="18" charset="-128"/>
                <a:ea typeface="ＭＳ Ｐ明朝" pitchFamily="18" charset="-128"/>
              </a:rPr>
              <a:t>2017</a:t>
            </a:r>
            <a:r>
              <a:rPr lang="ja-JP" altLang="en-US"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5</a:t>
            </a:r>
            <a:r>
              <a:rPr lang="ja-JP" altLang="en-US" sz="1200" dirty="0" smtClean="0">
                <a:latin typeface="ＭＳ Ｐ明朝" pitchFamily="18" charset="-128"/>
                <a:ea typeface="ＭＳ Ｐ明朝" pitchFamily="18" charset="-128"/>
              </a:rPr>
              <a:t>月は</a:t>
            </a:r>
            <a:r>
              <a:rPr lang="ja-JP" altLang="en-US" sz="1200" dirty="0">
                <a:latin typeface="ＭＳ Ｐ明朝" pitchFamily="18" charset="-128"/>
                <a:ea typeface="ＭＳ Ｐ明朝" pitchFamily="18" charset="-128"/>
              </a:rPr>
              <a:t>速報値</a:t>
            </a:r>
            <a:endParaRPr lang="ja-JP" altLang="ja-JP" sz="1200" dirty="0">
              <a:latin typeface="ＭＳ Ｐ明朝" pitchFamily="18" charset="-128"/>
              <a:ea typeface="ＭＳ Ｐ明朝" pitchFamily="18" charset="-128"/>
            </a:endParaRPr>
          </a:p>
        </p:txBody>
      </p:sp>
      <p:sp>
        <p:nvSpPr>
          <p:cNvPr id="13" name="正方形/長方形 12"/>
          <p:cNvSpPr/>
          <p:nvPr/>
        </p:nvSpPr>
        <p:spPr>
          <a:xfrm>
            <a:off x="5074636" y="4719598"/>
            <a:ext cx="3853423" cy="461665"/>
          </a:xfrm>
          <a:prstGeom prst="rect">
            <a:avLst/>
          </a:prstGeom>
        </p:spPr>
        <p:txBody>
          <a:bodyPr wrap="square">
            <a:spAutoFit/>
          </a:bodyPr>
          <a:lstStyle/>
          <a:p>
            <a:pPr marL="95250" indent="-95250"/>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対ドル為替レートは、東京インターバンク相場、ドル・円、スポット、中心相場</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月中</a:t>
            </a:r>
            <a:r>
              <a:rPr lang="ja-JP" altLang="en-US" sz="1200" dirty="0" smtClean="0">
                <a:latin typeface="ＭＳ Ｐ明朝" pitchFamily="18" charset="-128"/>
                <a:ea typeface="ＭＳ Ｐ明朝" pitchFamily="18" charset="-128"/>
              </a:rPr>
              <a:t>平均</a:t>
            </a:r>
            <a:endParaRPr lang="en-US" altLang="ja-JP" sz="1200" dirty="0">
              <a:latin typeface="ＭＳ Ｐ明朝" pitchFamily="18" charset="-128"/>
              <a:ea typeface="ＭＳ Ｐ明朝" pitchFamily="18" charset="-128"/>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652" y="692696"/>
            <a:ext cx="320386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036" y="307776"/>
            <a:ext cx="4088956" cy="242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638923"/>
            <a:ext cx="3141054" cy="70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3400403"/>
            <a:ext cx="4454691" cy="263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スライド番号プレースホルダー 7"/>
          <p:cNvSpPr>
            <a:spLocks noGrp="1"/>
          </p:cNvSpPr>
          <p:nvPr>
            <p:ph type="sldNum" sz="quarter" idx="12"/>
          </p:nvPr>
        </p:nvSpPr>
        <p:spPr/>
        <p:txBody>
          <a:bodyPr/>
          <a:lstStyle/>
          <a:p>
            <a:pPr>
              <a:defRPr/>
            </a:pPr>
            <a:fld id="{4AC9B83D-17C3-4F2E-B0BA-D155CD364A7C}" type="slidenum">
              <a:rPr lang="ja-JP" altLang="en-US" smtClean="0"/>
              <a:pPr>
                <a:defRPr/>
              </a:pPr>
              <a:t>14</a:t>
            </a:fld>
            <a:endParaRPr lang="ja-JP" altLang="en-US" dirty="0"/>
          </a:p>
        </p:txBody>
      </p:sp>
    </p:spTree>
    <p:extLst>
      <p:ext uri="{BB962C8B-B14F-4D97-AF65-F5344CB8AC3E}">
        <p14:creationId xmlns:p14="http://schemas.microsoft.com/office/powerpoint/2010/main" val="393356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8000" y="1052736"/>
            <a:ext cx="8621827" cy="415588"/>
          </a:xfrm>
          <a:prstGeom prst="roundRect">
            <a:avLst>
              <a:gd name="adj" fmla="val 64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堅調。設備投資計画は増加。</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1772816"/>
            <a:ext cx="8460432"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設備投資動向（近畿）</a:t>
            </a:r>
            <a:r>
              <a:rPr lang="ja-JP" altLang="en-US" sz="1200" dirty="0">
                <a:latin typeface="HGPｺﾞｼｯｸE" pitchFamily="50" charset="-128"/>
                <a:ea typeface="HGPｺﾞｼｯｸE" pitchFamily="50" charset="-128"/>
              </a:rPr>
              <a:t>（出典：近畿財務局「法人企業統計調査」、財務省「法人企業統計」</a:t>
            </a:r>
            <a:r>
              <a:rPr lang="en-US" altLang="ja-JP" sz="1200" dirty="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資本金</a:t>
            </a:r>
            <a:r>
              <a:rPr lang="en-US" altLang="ja-JP" sz="1200" dirty="0">
                <a:latin typeface="HGPｺﾞｼｯｸE" pitchFamily="50" charset="-128"/>
                <a:ea typeface="HGPｺﾞｼｯｸE" pitchFamily="50" charset="-128"/>
              </a:rPr>
              <a:t>10</a:t>
            </a:r>
            <a:r>
              <a:rPr lang="ja-JP" altLang="en-US" sz="1200" dirty="0">
                <a:latin typeface="HGPｺﾞｼｯｸE" pitchFamily="50" charset="-128"/>
                <a:ea typeface="HGPｺﾞｼｯｸE" pitchFamily="50" charset="-128"/>
              </a:rPr>
              <a:t>億円以上、全産業（金融・保険業を除く）。ソフトウエアを含む設備投資。）</a:t>
            </a:r>
          </a:p>
        </p:txBody>
      </p:sp>
      <p:sp>
        <p:nvSpPr>
          <p:cNvPr id="15" name="正方形/長方形 14"/>
          <p:cNvSpPr/>
          <p:nvPr/>
        </p:nvSpPr>
        <p:spPr>
          <a:xfrm>
            <a:off x="4942842" y="3501008"/>
            <a:ext cx="3728703" cy="1384995"/>
          </a:xfrm>
          <a:prstGeom prst="rect">
            <a:avLst/>
          </a:prstGeom>
        </p:spPr>
        <p:txBody>
          <a:bodyPr wrap="square">
            <a:spAutoFit/>
          </a:bodyPr>
          <a:lstStyle/>
          <a:p>
            <a:pPr marL="95250" indent="-95250"/>
            <a:r>
              <a:rPr lang="ja-JP" altLang="ja-JP" sz="1200" dirty="0">
                <a:latin typeface="ＭＳ Ｐ明朝" pitchFamily="18" charset="-128"/>
                <a:ea typeface="ＭＳ Ｐ明朝" pitchFamily="18" charset="-128"/>
              </a:rPr>
              <a:t>※なお、近畿財務局「法人企業景気予測調査</a:t>
            </a:r>
            <a:r>
              <a:rPr lang="ja-JP" altLang="ja-JP"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H29</a:t>
            </a:r>
            <a:r>
              <a:rPr lang="ja-JP" altLang="ja-JP"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4</a:t>
            </a:r>
            <a:r>
              <a:rPr lang="ja-JP" altLang="ja-JP" sz="1200" dirty="0" smtClean="0">
                <a:latin typeface="ＭＳ Ｐ明朝" pitchFamily="18" charset="-128"/>
                <a:ea typeface="ＭＳ Ｐ明朝" pitchFamily="18" charset="-128"/>
              </a:rPr>
              <a:t>～</a:t>
            </a:r>
            <a:r>
              <a:rPr lang="en-US" altLang="ja-JP" sz="1200" dirty="0">
                <a:latin typeface="ＭＳ Ｐ明朝" pitchFamily="18" charset="-128"/>
                <a:ea typeface="ＭＳ Ｐ明朝" pitchFamily="18" charset="-128"/>
              </a:rPr>
              <a:t>6</a:t>
            </a:r>
            <a:r>
              <a:rPr lang="ja-JP" altLang="ja-JP" sz="1200" dirty="0" smtClean="0">
                <a:latin typeface="ＭＳ Ｐ明朝" pitchFamily="18" charset="-128"/>
                <a:ea typeface="ＭＳ Ｐ明朝" pitchFamily="18" charset="-128"/>
              </a:rPr>
              <a:t>月期</a:t>
            </a:r>
            <a:r>
              <a:rPr lang="en-US" altLang="ja-JP" sz="1200" dirty="0" smtClean="0">
                <a:latin typeface="ＭＳ Ｐ明朝" pitchFamily="18" charset="-128"/>
                <a:ea typeface="ＭＳ Ｐ明朝" pitchFamily="18" charset="-128"/>
              </a:rPr>
              <a:t>(5/15</a:t>
            </a:r>
            <a:r>
              <a:rPr lang="ja-JP" altLang="ja-JP" sz="1200" dirty="0" smtClean="0">
                <a:latin typeface="ＭＳ Ｐ明朝" pitchFamily="18" charset="-128"/>
                <a:ea typeface="ＭＳ Ｐ明朝" pitchFamily="18" charset="-128"/>
              </a:rPr>
              <a:t>調査</a:t>
            </a:r>
            <a:r>
              <a:rPr lang="en-US" altLang="ja-JP" sz="1200" dirty="0" smtClean="0">
                <a:latin typeface="ＭＳ Ｐ明朝" pitchFamily="18" charset="-128"/>
                <a:ea typeface="ＭＳ Ｐ明朝" pitchFamily="18" charset="-128"/>
              </a:rPr>
              <a:t>)</a:t>
            </a:r>
            <a:r>
              <a:rPr lang="ja-JP" altLang="ja-JP" sz="1200" dirty="0" smtClean="0">
                <a:latin typeface="ＭＳ Ｐ明朝" pitchFamily="18" charset="-128"/>
                <a:ea typeface="ＭＳ Ｐ明朝" pitchFamily="18" charset="-128"/>
              </a:rPr>
              <a:t>の</a:t>
            </a:r>
            <a:r>
              <a:rPr lang="ja-JP" altLang="ja-JP" sz="1200" dirty="0">
                <a:latin typeface="ＭＳ Ｐ明朝" pitchFamily="18" charset="-128"/>
                <a:ea typeface="ＭＳ Ｐ明朝" pitchFamily="18" charset="-128"/>
              </a:rPr>
              <a:t>設備投資（除く土地、含むソフトウェア投資）の</a:t>
            </a:r>
            <a:r>
              <a:rPr lang="en-US" altLang="ja-JP" sz="1200" dirty="0" smtClean="0">
                <a:latin typeface="ＭＳ Ｐ明朝" pitchFamily="18" charset="-128"/>
                <a:ea typeface="ＭＳ Ｐ明朝" pitchFamily="18" charset="-128"/>
              </a:rPr>
              <a:t>H29</a:t>
            </a:r>
            <a:r>
              <a:rPr lang="ja-JP" altLang="ja-JP" sz="1200" dirty="0" smtClean="0">
                <a:latin typeface="ＭＳ Ｐ明朝" pitchFamily="18" charset="-128"/>
                <a:ea typeface="ＭＳ Ｐ明朝" pitchFamily="18" charset="-128"/>
              </a:rPr>
              <a:t>年度</a:t>
            </a:r>
            <a:r>
              <a:rPr lang="ja-JP" altLang="ja-JP" sz="1200" dirty="0">
                <a:latin typeface="ＭＳ Ｐ明朝" pitchFamily="18" charset="-128"/>
                <a:ea typeface="ＭＳ Ｐ明朝" pitchFamily="18" charset="-128"/>
              </a:rPr>
              <a:t>計画</a:t>
            </a:r>
            <a:r>
              <a:rPr lang="ja-JP" altLang="ja-JP" sz="1200" dirty="0" smtClean="0">
                <a:latin typeface="ＭＳ Ｐ明朝" pitchFamily="18" charset="-128"/>
                <a:ea typeface="ＭＳ Ｐ明朝" pitchFamily="18" charset="-128"/>
              </a:rPr>
              <a:t>は</a:t>
            </a:r>
            <a:r>
              <a:rPr lang="en-US" altLang="ja-JP" sz="1200" dirty="0" smtClean="0">
                <a:latin typeface="ＭＳ Ｐ明朝" pitchFamily="18" charset="-128"/>
                <a:ea typeface="ＭＳ Ｐ明朝" pitchFamily="18" charset="-128"/>
              </a:rPr>
              <a:t>10.1</a:t>
            </a:r>
            <a:r>
              <a:rPr lang="ja-JP" altLang="ja-JP" sz="1200" dirty="0" smtClean="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増</a:t>
            </a:r>
            <a:r>
              <a:rPr lang="en-US" altLang="ja-JP"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対前年同期増減率</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日銀大阪支店「日銀短観（近畿地区）</a:t>
            </a:r>
            <a:r>
              <a:rPr lang="ja-JP" altLang="ja-JP"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2017</a:t>
            </a:r>
            <a:r>
              <a:rPr lang="ja-JP" altLang="ja-JP"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6</a:t>
            </a:r>
            <a:r>
              <a:rPr lang="ja-JP" altLang="ja-JP" sz="1200" dirty="0" smtClean="0">
                <a:latin typeface="ＭＳ Ｐ明朝" pitchFamily="18" charset="-128"/>
                <a:ea typeface="ＭＳ Ｐ明朝" pitchFamily="18" charset="-128"/>
              </a:rPr>
              <a:t>月</a:t>
            </a:r>
            <a:r>
              <a:rPr lang="ja-JP" altLang="ja-JP" sz="1200" dirty="0">
                <a:latin typeface="ＭＳ Ｐ明朝" pitchFamily="18" charset="-128"/>
                <a:ea typeface="ＭＳ Ｐ明朝" pitchFamily="18" charset="-128"/>
              </a:rPr>
              <a:t>調査では、設備投資（含む土地投資額）</a:t>
            </a:r>
            <a:r>
              <a:rPr lang="ja-JP" altLang="ja-JP" sz="1200" dirty="0" smtClean="0">
                <a:latin typeface="ＭＳ Ｐ明朝" pitchFamily="18" charset="-128"/>
                <a:ea typeface="ＭＳ Ｐ明朝" pitchFamily="18" charset="-128"/>
              </a:rPr>
              <a:t>の</a:t>
            </a:r>
            <a:r>
              <a:rPr lang="en-US" altLang="ja-JP" sz="1200" dirty="0" smtClean="0">
                <a:latin typeface="ＭＳ Ｐ明朝" pitchFamily="18" charset="-128"/>
                <a:ea typeface="ＭＳ Ｐ明朝" pitchFamily="18" charset="-128"/>
              </a:rPr>
              <a:t>2017</a:t>
            </a:r>
            <a:r>
              <a:rPr lang="ja-JP" altLang="ja-JP" sz="1200" dirty="0" smtClean="0">
                <a:latin typeface="ＭＳ Ｐ明朝" pitchFamily="18" charset="-128"/>
                <a:ea typeface="ＭＳ Ｐ明朝" pitchFamily="18" charset="-128"/>
              </a:rPr>
              <a:t>年度</a:t>
            </a:r>
            <a:r>
              <a:rPr lang="ja-JP" altLang="en-US" sz="1200" dirty="0">
                <a:latin typeface="ＭＳ Ｐ明朝" pitchFamily="18" charset="-128"/>
                <a:ea typeface="ＭＳ Ｐ明朝" pitchFamily="18" charset="-128"/>
              </a:rPr>
              <a:t>計画</a:t>
            </a:r>
            <a:r>
              <a:rPr lang="ja-JP" altLang="ja-JP" sz="1200" dirty="0" smtClean="0">
                <a:latin typeface="ＭＳ Ｐ明朝" pitchFamily="18" charset="-128"/>
                <a:ea typeface="ＭＳ Ｐ明朝" pitchFamily="18" charset="-128"/>
              </a:rPr>
              <a:t>は</a:t>
            </a:r>
            <a:r>
              <a:rPr lang="en-US" altLang="ja-JP" sz="1200" dirty="0" smtClean="0">
                <a:latin typeface="ＭＳ Ｐ明朝" pitchFamily="18" charset="-128"/>
                <a:ea typeface="ＭＳ Ｐ明朝" pitchFamily="18" charset="-128"/>
              </a:rPr>
              <a:t>5.4</a:t>
            </a:r>
            <a:r>
              <a:rPr lang="ja-JP"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増</a:t>
            </a:r>
            <a:r>
              <a:rPr lang="ja-JP"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（大企業：</a:t>
            </a:r>
            <a:r>
              <a:rPr lang="en-US" altLang="ja-JP" sz="1200" dirty="0" smtClean="0">
                <a:latin typeface="ＭＳ Ｐ明朝" pitchFamily="18" charset="-128"/>
                <a:ea typeface="ＭＳ Ｐ明朝" pitchFamily="18" charset="-128"/>
              </a:rPr>
              <a:t>5.7</a:t>
            </a:r>
            <a:r>
              <a:rPr lang="ja-JP" altLang="en-US" sz="1200" dirty="0" smtClean="0">
                <a:latin typeface="ＭＳ Ｐ明朝" pitchFamily="18" charset="-128"/>
                <a:ea typeface="ＭＳ Ｐ明朝" pitchFamily="18" charset="-128"/>
              </a:rPr>
              <a:t>％増、中堅企業：</a:t>
            </a:r>
            <a:r>
              <a:rPr lang="en-US" altLang="ja-JP" sz="1200" dirty="0" smtClean="0">
                <a:latin typeface="ＭＳ Ｐ明朝" pitchFamily="18" charset="-128"/>
                <a:ea typeface="ＭＳ Ｐ明朝" pitchFamily="18" charset="-128"/>
              </a:rPr>
              <a:t>8.1</a:t>
            </a:r>
            <a:r>
              <a:rPr lang="ja-JP" altLang="en-US" sz="1200" dirty="0" smtClean="0">
                <a:latin typeface="ＭＳ Ｐ明朝" pitchFamily="18" charset="-128"/>
                <a:ea typeface="ＭＳ Ｐ明朝" pitchFamily="18" charset="-128"/>
              </a:rPr>
              <a:t>％増、中小企業：</a:t>
            </a:r>
            <a:r>
              <a:rPr lang="en-US" altLang="ja-JP" sz="1200" dirty="0" smtClean="0">
                <a:latin typeface="ＭＳ Ｐ明朝" pitchFamily="18" charset="-128"/>
                <a:ea typeface="ＭＳ Ｐ明朝" pitchFamily="18" charset="-128"/>
              </a:rPr>
              <a:t>11.1</a:t>
            </a:r>
            <a:r>
              <a:rPr lang="ja-JP" altLang="en-US" sz="1200" dirty="0" smtClean="0">
                <a:latin typeface="ＭＳ Ｐ明朝" pitchFamily="18" charset="-128"/>
                <a:ea typeface="ＭＳ Ｐ明朝" pitchFamily="18" charset="-128"/>
              </a:rPr>
              <a:t>％減）</a:t>
            </a:r>
            <a:endParaRPr lang="ja-JP" altLang="ja-JP" sz="1200" dirty="0">
              <a:latin typeface="ＭＳ Ｐ明朝" pitchFamily="18" charset="-128"/>
              <a:ea typeface="ＭＳ Ｐ明朝" pitchFamily="18" charset="-128"/>
            </a:endParaRPr>
          </a:p>
        </p:txBody>
      </p:sp>
      <p:sp>
        <p:nvSpPr>
          <p:cNvPr id="10" name="正方形/長方形 9"/>
          <p:cNvSpPr/>
          <p:nvPr/>
        </p:nvSpPr>
        <p:spPr>
          <a:xfrm>
            <a:off x="243930" y="620688"/>
            <a:ext cx="1636987" cy="400110"/>
          </a:xfrm>
          <a:prstGeom prst="rect">
            <a:avLst/>
          </a:prstGeom>
        </p:spPr>
        <p:txBody>
          <a:bodyPr wrap="none">
            <a:spAutoFit/>
          </a:bodyPr>
          <a:lstStyle/>
          <a:p>
            <a:pPr marL="271463" indent="-271463"/>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③　設備投資</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8000" y="136735"/>
            <a:ext cx="5976664"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実質成長率（経済）</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00" y="2410988"/>
            <a:ext cx="4517505" cy="267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367417"/>
            <a:ext cx="3291086" cy="58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15</a:t>
            </a:fld>
            <a:endParaRPr lang="ja-JP" altLang="en-US" dirty="0"/>
          </a:p>
        </p:txBody>
      </p:sp>
    </p:spTree>
    <p:extLst>
      <p:ext uri="{BB962C8B-B14F-4D97-AF65-F5344CB8AC3E}">
        <p14:creationId xmlns:p14="http://schemas.microsoft.com/office/powerpoint/2010/main" val="2816332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1124744"/>
            <a:ext cx="8621827" cy="3404592"/>
          </a:xfrm>
          <a:prstGeom prst="roundRect">
            <a:avLst>
              <a:gd name="adj" fmla="val 5415"/>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個人消費は、緩やかに増加しつつある。</a:t>
            </a: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大型小売店販売額（全店）は</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月には、消費税増税前の駆け込み需要がみられ大幅にプラスとなったあと、</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月には駆け込み需要の反動減がみられたが、</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月には立ち直り、その後は緩やかなプラス基調で推移</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年は、円安による訪日外国人の増加や富裕層の高額品購入などもあり、増加基調で</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推移したが、耐久消費財の消費は伸び悩んだ。 </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ja-JP" altLang="en-US" sz="1900" kern="100" dirty="0" smtClean="0">
                <a:solidFill>
                  <a:schemeClr val="tx1"/>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訪日</a:t>
            </a:r>
            <a:r>
              <a:rPr lang="ja-JP" altLang="en-US" sz="1900" kern="100" dirty="0">
                <a:solidFill>
                  <a:schemeClr val="tx1"/>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外国人の一人あたり消費額の減少</a:t>
            </a:r>
            <a:r>
              <a:rPr lang="ja-JP" altLang="en-US" sz="1900" kern="100" dirty="0" smtClean="0">
                <a:solidFill>
                  <a:schemeClr val="tx1"/>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等はあったものの、</a:t>
            </a:r>
            <a:r>
              <a:rPr lang="ja-JP" altLang="en-US" sz="1900" kern="100" dirty="0">
                <a:solidFill>
                  <a:schemeClr val="tx1"/>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消費は底堅く推移</a:t>
            </a:r>
            <a:r>
              <a:rPr lang="ja-JP" altLang="en-US" sz="1900" kern="100" dirty="0" smtClean="0">
                <a:solidFill>
                  <a:schemeClr val="tx1"/>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した。 </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年に入ってからは、緩やかに増加しつつある。</a:t>
            </a:r>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近畿のコンビニエンスストア販売額（全店）は、</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ヶ月連続で増加している。</a:t>
            </a:r>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88000" y="569422"/>
            <a:ext cx="1636987" cy="400110"/>
          </a:xfrm>
          <a:prstGeom prst="rect">
            <a:avLst/>
          </a:prstGeom>
        </p:spPr>
        <p:txBody>
          <a:bodyPr wrap="none">
            <a:spAutoFit/>
          </a:bodyPr>
          <a:lstStyle/>
          <a:p>
            <a:pPr marL="271463" indent="-271463"/>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④　個人消費</a:t>
            </a:r>
            <a:endPar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88000" y="136735"/>
            <a:ext cx="5976664"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実質成長率（経済）</a:t>
            </a:r>
          </a:p>
        </p:txBody>
      </p:sp>
      <p:cxnSp>
        <p:nvCxnSpPr>
          <p:cNvPr id="8" name="直線コネクタ 7"/>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045675" y="4798620"/>
            <a:ext cx="4572000" cy="923330"/>
          </a:xfrm>
          <a:prstGeom prst="rect">
            <a:avLst/>
          </a:prstGeom>
        </p:spPr>
        <p:txBody>
          <a:bodyPr>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大型小売店販売</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額が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大幅</a:t>
            </a:r>
            <a:r>
              <a:rPr lang="ja-JP" altLang="en-US" dirty="0">
                <a:latin typeface="Meiryo UI" panose="020B0604030504040204" pitchFamily="50" charset="-128"/>
                <a:ea typeface="Meiryo UI" panose="020B0604030504040204" pitchFamily="50" charset="-128"/>
                <a:cs typeface="Meiryo UI" panose="020B0604030504040204" pitchFamily="50" charset="-128"/>
              </a:rPr>
              <a:t>に減少したのは、前年同月の消費税増税前の駆け込み需要の反動であり</a:t>
            </a:r>
            <a:r>
              <a:rPr lang="en-US" altLang="ja-JP" dirty="0">
                <a:latin typeface="Meiryo UI" panose="020B0604030504040204" pitchFamily="50" charset="-128"/>
                <a:ea typeface="Meiryo UI" panose="020B0604030504040204" pitchFamily="50" charset="-128"/>
                <a:cs typeface="Meiryo UI" panose="020B0604030504040204" pitchFamily="50" charset="-128"/>
              </a:rPr>
              <a:t>4</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月には持ち直している。</a:t>
            </a: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16</a:t>
            </a:fld>
            <a:endParaRPr lang="ja-JP" altLang="en-US" dirty="0"/>
          </a:p>
        </p:txBody>
      </p:sp>
    </p:spTree>
    <p:extLst>
      <p:ext uri="{BB962C8B-B14F-4D97-AF65-F5344CB8AC3E}">
        <p14:creationId xmlns:p14="http://schemas.microsoft.com/office/powerpoint/2010/main" val="2740944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88000" y="0"/>
            <a:ext cx="6839744"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百貨店</a:t>
            </a:r>
            <a:r>
              <a:rPr lang="ja-JP" altLang="en-US" sz="1400" dirty="0">
                <a:latin typeface="HGPｺﾞｼｯｸE" pitchFamily="50" charset="-128"/>
                <a:ea typeface="HGPｺﾞｼｯｸE" pitchFamily="50" charset="-128"/>
              </a:rPr>
              <a:t>・スーパー販売額（出典：近畿経済産業局「百貨店・スーパー販売状況」）</a:t>
            </a:r>
            <a:endParaRPr lang="ja-JP" altLang="en-US" sz="1200" dirty="0">
              <a:latin typeface="HGPｺﾞｼｯｸE" pitchFamily="50" charset="-128"/>
              <a:ea typeface="HGPｺﾞｼｯｸE" pitchFamily="50" charset="-128"/>
            </a:endParaRPr>
          </a:p>
        </p:txBody>
      </p:sp>
      <p:sp>
        <p:nvSpPr>
          <p:cNvPr id="13" name="正方形/長方形 12"/>
          <p:cNvSpPr/>
          <p:nvPr/>
        </p:nvSpPr>
        <p:spPr>
          <a:xfrm>
            <a:off x="5627821" y="2638854"/>
            <a:ext cx="1641796" cy="276999"/>
          </a:xfrm>
          <a:prstGeom prst="rect">
            <a:avLst/>
          </a:prstGeom>
        </p:spPr>
        <p:txBody>
          <a:bodyPr wrap="none">
            <a:spAutoFit/>
          </a:bodyPr>
          <a:lstStyle/>
          <a:p>
            <a:r>
              <a:rPr lang="en-US" altLang="ja-JP" sz="1200" dirty="0" smtClean="0">
                <a:solidFill>
                  <a:prstClr val="black"/>
                </a:solidFill>
                <a:latin typeface="ＭＳ Ｐ明朝" pitchFamily="18" charset="-128"/>
                <a:ea typeface="ＭＳ Ｐ明朝" pitchFamily="18" charset="-128"/>
              </a:rPr>
              <a:t>※2017</a:t>
            </a:r>
            <a:r>
              <a:rPr lang="ja-JP" altLang="en-US" sz="1200" dirty="0" smtClean="0">
                <a:solidFill>
                  <a:prstClr val="black"/>
                </a:solidFill>
                <a:latin typeface="ＭＳ Ｐ明朝" pitchFamily="18" charset="-128"/>
                <a:ea typeface="ＭＳ Ｐ明朝" pitchFamily="18" charset="-128"/>
              </a:rPr>
              <a:t>年</a:t>
            </a:r>
            <a:r>
              <a:rPr lang="en-US" altLang="ja-JP" sz="1200" dirty="0" smtClean="0">
                <a:solidFill>
                  <a:prstClr val="black"/>
                </a:solidFill>
                <a:latin typeface="ＭＳ Ｐ明朝" pitchFamily="18" charset="-128"/>
                <a:ea typeface="ＭＳ Ｐ明朝" pitchFamily="18" charset="-128"/>
              </a:rPr>
              <a:t>5</a:t>
            </a:r>
            <a:r>
              <a:rPr lang="ja-JP" altLang="en-US" sz="1200" dirty="0" smtClean="0">
                <a:solidFill>
                  <a:prstClr val="black"/>
                </a:solidFill>
                <a:latin typeface="ＭＳ Ｐ明朝" pitchFamily="18" charset="-128"/>
                <a:ea typeface="ＭＳ Ｐ明朝" pitchFamily="18" charset="-128"/>
              </a:rPr>
              <a:t>月</a:t>
            </a:r>
            <a:r>
              <a:rPr lang="ja-JP" altLang="en-US" sz="1200" dirty="0">
                <a:solidFill>
                  <a:prstClr val="black"/>
                </a:solidFill>
                <a:latin typeface="ＭＳ Ｐ明朝" pitchFamily="18" charset="-128"/>
                <a:ea typeface="ＭＳ Ｐ明朝" pitchFamily="18" charset="-128"/>
              </a:rPr>
              <a:t>は速報値</a:t>
            </a:r>
            <a:endParaRPr lang="ja-JP" altLang="ja-JP" sz="1200" dirty="0">
              <a:solidFill>
                <a:prstClr val="black"/>
              </a:solidFill>
              <a:latin typeface="ＭＳ Ｐ明朝" pitchFamily="18" charset="-128"/>
              <a:ea typeface="ＭＳ Ｐ明朝" pitchFamily="18" charset="-128"/>
            </a:endParaRPr>
          </a:p>
        </p:txBody>
      </p:sp>
      <p:sp>
        <p:nvSpPr>
          <p:cNvPr id="12" name="正方形/長方形 11"/>
          <p:cNvSpPr/>
          <p:nvPr/>
        </p:nvSpPr>
        <p:spPr>
          <a:xfrm>
            <a:off x="288000" y="3140968"/>
            <a:ext cx="7991872"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コンビニエンスストア販売額</a:t>
            </a:r>
            <a:r>
              <a:rPr lang="ja-JP" altLang="en-US" sz="1200" dirty="0">
                <a:latin typeface="HGPｺﾞｼｯｸE" pitchFamily="50" charset="-128"/>
                <a:ea typeface="HGPｺﾞｼｯｸE" pitchFamily="50" charset="-128"/>
              </a:rPr>
              <a:t>（出典：近畿経済産業局「大型小売店販売状況」）</a:t>
            </a:r>
          </a:p>
        </p:txBody>
      </p:sp>
      <p:sp>
        <p:nvSpPr>
          <p:cNvPr id="14" name="正方形/長方形 13"/>
          <p:cNvSpPr/>
          <p:nvPr/>
        </p:nvSpPr>
        <p:spPr>
          <a:xfrm>
            <a:off x="5627821" y="4448145"/>
            <a:ext cx="1641796" cy="276999"/>
          </a:xfrm>
          <a:prstGeom prst="rect">
            <a:avLst/>
          </a:prstGeom>
        </p:spPr>
        <p:txBody>
          <a:bodyPr wrap="none">
            <a:spAutoFit/>
          </a:bodyPr>
          <a:lstStyle/>
          <a:p>
            <a:r>
              <a:rPr lang="en-US" altLang="ja-JP" sz="1200" dirty="0" smtClean="0">
                <a:solidFill>
                  <a:prstClr val="black"/>
                </a:solidFill>
                <a:latin typeface="ＭＳ Ｐ明朝" pitchFamily="18" charset="-128"/>
                <a:ea typeface="ＭＳ Ｐ明朝" pitchFamily="18" charset="-128"/>
              </a:rPr>
              <a:t>※2017</a:t>
            </a:r>
            <a:r>
              <a:rPr lang="ja-JP" altLang="en-US" sz="1200" dirty="0" smtClean="0">
                <a:solidFill>
                  <a:prstClr val="black"/>
                </a:solidFill>
                <a:latin typeface="ＭＳ Ｐ明朝" pitchFamily="18" charset="-128"/>
                <a:ea typeface="ＭＳ Ｐ明朝" pitchFamily="18" charset="-128"/>
              </a:rPr>
              <a:t>年</a:t>
            </a:r>
            <a:r>
              <a:rPr lang="en-US" altLang="ja-JP" sz="1200" dirty="0" smtClean="0">
                <a:solidFill>
                  <a:prstClr val="black"/>
                </a:solidFill>
                <a:latin typeface="ＭＳ Ｐ明朝" pitchFamily="18" charset="-128"/>
                <a:ea typeface="ＭＳ Ｐ明朝" pitchFamily="18" charset="-128"/>
              </a:rPr>
              <a:t>5</a:t>
            </a:r>
            <a:r>
              <a:rPr lang="ja-JP" altLang="en-US" sz="1200" dirty="0" smtClean="0">
                <a:solidFill>
                  <a:prstClr val="black"/>
                </a:solidFill>
                <a:latin typeface="ＭＳ Ｐ明朝" pitchFamily="18" charset="-128"/>
                <a:ea typeface="ＭＳ Ｐ明朝" pitchFamily="18" charset="-128"/>
              </a:rPr>
              <a:t>月</a:t>
            </a:r>
            <a:r>
              <a:rPr lang="ja-JP" altLang="en-US" sz="1200" dirty="0">
                <a:solidFill>
                  <a:prstClr val="black"/>
                </a:solidFill>
                <a:latin typeface="ＭＳ Ｐ明朝" pitchFamily="18" charset="-128"/>
                <a:ea typeface="ＭＳ Ｐ明朝" pitchFamily="18" charset="-128"/>
              </a:rPr>
              <a:t>は速報値</a:t>
            </a:r>
            <a:endParaRPr lang="ja-JP" altLang="ja-JP" sz="1200" dirty="0">
              <a:solidFill>
                <a:prstClr val="black"/>
              </a:solidFill>
              <a:latin typeface="ＭＳ Ｐ明朝" pitchFamily="18" charset="-128"/>
              <a:ea typeface="ＭＳ Ｐ明朝" pitchFamily="18" charset="-128"/>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818" y="404664"/>
            <a:ext cx="4355943" cy="259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7" y="707162"/>
            <a:ext cx="3027353" cy="67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818" y="3536780"/>
            <a:ext cx="3985022" cy="237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4998" y="3619611"/>
            <a:ext cx="2944716" cy="52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17</a:t>
            </a:fld>
            <a:endParaRPr lang="ja-JP" altLang="en-US" dirty="0"/>
          </a:p>
        </p:txBody>
      </p:sp>
    </p:spTree>
    <p:extLst>
      <p:ext uri="{BB962C8B-B14F-4D97-AF65-F5344CB8AC3E}">
        <p14:creationId xmlns:p14="http://schemas.microsoft.com/office/powerpoint/2010/main" val="1336575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251520" y="764704"/>
            <a:ext cx="8586982" cy="3744416"/>
          </a:xfrm>
          <a:prstGeom prst="roundRect">
            <a:avLst>
              <a:gd name="adj" fmla="val 0"/>
            </a:avLst>
          </a:prstGeom>
          <a:no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雇用</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　年平均</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万人以上（＊概ね</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年までの</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年間を目途）</a:t>
            </a: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a:t>
            </a:r>
            <a:r>
              <a:rPr kumimoji="0"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就業者数</a:t>
            </a:r>
            <a:endPar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latin typeface="HGPｺﾞｼｯｸE" pitchFamily="50" charset="-128"/>
              <a:ea typeface="HGPｺﾞｼｯｸE" pitchFamily="50" charset="-128"/>
              <a:cs typeface="Times New Roman"/>
            </a:endParaRPr>
          </a:p>
          <a:p>
            <a:pPr algn="ct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4058550636"/>
              </p:ext>
            </p:extLst>
          </p:nvPr>
        </p:nvGraphicFramePr>
        <p:xfrm>
          <a:off x="341554" y="1686557"/>
          <a:ext cx="8334904" cy="2190916"/>
        </p:xfrm>
        <a:graphic>
          <a:graphicData uri="http://schemas.openxmlformats.org/drawingml/2006/table">
            <a:tbl>
              <a:tblPr firstRow="1" bandRow="1">
                <a:tableStyleId>{5940675A-B579-460E-94D1-54222C63F5DA}</a:tableStyleId>
              </a:tblPr>
              <a:tblGrid>
                <a:gridCol w="2142214"/>
                <a:gridCol w="884670"/>
                <a:gridCol w="884670"/>
                <a:gridCol w="884670"/>
                <a:gridCol w="884670"/>
                <a:gridCol w="884670"/>
                <a:gridCol w="884670"/>
                <a:gridCol w="884670"/>
              </a:tblGrid>
              <a:tr h="636436">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437550">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代替）府内就業者の変化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r h="808805">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代替</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府内就業者生産年齢人口急減の影響を一定取り除いた推計値</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0.4</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bl>
          </a:graphicData>
        </a:graphic>
      </p:graphicFrame>
      <p:sp>
        <p:nvSpPr>
          <p:cNvPr id="7" name="テキスト ボックス 6"/>
          <p:cNvSpPr txBox="1"/>
          <p:nvPr/>
        </p:nvSpPr>
        <p:spPr>
          <a:xfrm>
            <a:off x="341557" y="4797152"/>
            <a:ext cx="8496945" cy="1631216"/>
          </a:xfrm>
          <a:prstGeom prst="rect">
            <a:avLst/>
          </a:prstGeom>
          <a:noFill/>
        </p:spPr>
        <p:txBody>
          <a:bodyPr wrap="square" rtlCol="0">
            <a:spAutoFit/>
          </a:bodyPr>
          <a:lstStyle/>
          <a:p>
            <a:pPr>
              <a:lnSpc>
                <a:spcPts val="2000"/>
              </a:lnSpc>
            </a:pPr>
            <a:r>
              <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府内就業者数の変化は、「労働力調査地方集計結果（年平均）」（大阪府統計課）で計算。</a:t>
            </a:r>
            <a:r>
              <a:rPr lang="ja-JP" altLang="en-US" sz="1100" kern="100" dirty="0">
                <a:solidFill>
                  <a:srgbClr val="FF0000"/>
                </a:solidFill>
                <a:latin typeface="ＭＳ Ｐ明朝" pitchFamily="18" charset="-128"/>
                <a:ea typeface="ＭＳ Ｐ明朝" pitchFamily="18" charset="-128"/>
                <a:cs typeface="Times New Roman"/>
              </a:rPr>
              <a:t>　</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ただし</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年の数値は</a:t>
            </a:r>
            <a:r>
              <a:rPr lang="ja-JP" altLang="ja-JP" sz="1100" dirty="0"/>
              <a:t>平成</a:t>
            </a:r>
            <a:r>
              <a:rPr lang="en-US" altLang="ja-JP" sz="1100" dirty="0"/>
              <a:t>17</a:t>
            </a:r>
            <a:r>
              <a:rPr lang="ja-JP" altLang="ja-JP" sz="1100" dirty="0"/>
              <a:t>年国勢調査結果を基準とする推計人口</a:t>
            </a:r>
            <a:r>
              <a:rPr lang="ja-JP" altLang="ja-JP" sz="1100" dirty="0" smtClean="0"/>
              <a:t>で</a:t>
            </a:r>
            <a:r>
              <a:rPr lang="ja-JP" altLang="en-US" sz="1100" dirty="0" smtClean="0"/>
              <a:t>、</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以降は</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年国勢調査結果を基準とする推計人口で遡及集計したもの。</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以下の文献を参考にして推計。</a:t>
            </a:r>
            <a:endPar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6350">
              <a:lnSpc>
                <a:spcPts val="2000"/>
              </a:lnSpc>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「少子高齢化が就業者数に与える影響～就業者数の変化を分析するために～」（総務省統計局「労働力調査の結果を見る際のポイント№</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日）、「「団塊の世代」の動きを含む人口構造の変化が就業状態に与える影響～就業者数と非労働力人口の変化を分析するために～」（</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総務省統計局労働力調査の結果を見る際のポイント№</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pPr>
              <a:defRPr/>
            </a:pPr>
            <a:fld id="{4AC9B83D-17C3-4F2E-B0BA-D155CD364A7C}" type="slidenum">
              <a:rPr lang="ja-JP" altLang="en-US" smtClean="0"/>
              <a:pPr>
                <a:defRPr/>
              </a:pPr>
              <a:t>18</a:t>
            </a:fld>
            <a:endParaRPr lang="ja-JP" altLang="en-US" dirty="0"/>
          </a:p>
        </p:txBody>
      </p:sp>
    </p:spTree>
    <p:extLst>
      <p:ext uri="{BB962C8B-B14F-4D97-AF65-F5344CB8AC3E}">
        <p14:creationId xmlns:p14="http://schemas.microsoft.com/office/powerpoint/2010/main" val="1126130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28126" y="1052736"/>
            <a:ext cx="8592346" cy="2069068"/>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indent="-271463" algn="jus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◇大阪府の完全失業率・完全失業者数は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は改善がみられるものの、全国平均より高い状況が続く。</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完全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失業率（年平均）</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より更に改善</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3050" indent="-273050"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年より更に改善。</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比較可能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で最も低い率となった。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年を通して改善。年平均で</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年ぶりに</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％台へ。</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年平均では若干の悪化となったが、年度後半より改善の傾向。</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a:spLocks noChangeArrowheads="1"/>
          </p:cNvSpPr>
          <p:nvPr/>
        </p:nvSpPr>
        <p:spPr bwMode="auto">
          <a:xfrm>
            <a:off x="251520" y="3121804"/>
            <a:ext cx="8568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完全失業者数・完全失業率の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eaLnBrk="1" hangingPunct="1"/>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出典：総務省「労働力調査」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、大阪府統計課「</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労働力</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調査地方集計結果（年</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平均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より大阪府企画室作成）</a:t>
            </a:r>
          </a:p>
        </p:txBody>
      </p:sp>
      <p:sp>
        <p:nvSpPr>
          <p:cNvPr id="11" name="四角形吹き出し 10"/>
          <p:cNvSpPr/>
          <p:nvPr/>
        </p:nvSpPr>
        <p:spPr>
          <a:xfrm>
            <a:off x="6876256" y="3861048"/>
            <a:ext cx="1748118" cy="549088"/>
          </a:xfrm>
          <a:prstGeom prst="wedgeRectCallout">
            <a:avLst>
              <a:gd name="adj1" fmla="val -79140"/>
              <a:gd name="adj2" fmla="val 16525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100" dirty="0"/>
              <a:t>a</a:t>
            </a:r>
            <a:r>
              <a:rPr kumimoji="1" lang="ja-JP" altLang="en-US" sz="1100" dirty="0">
                <a:solidFill>
                  <a:sysClr val="windowText" lastClr="000000"/>
                </a:solidFill>
              </a:rPr>
              <a:t>＜大阪府＞完全失業率</a:t>
            </a:r>
            <a:endParaRPr kumimoji="1" lang="en-US" altLang="ja-JP" sz="1100" dirty="0">
              <a:solidFill>
                <a:sysClr val="windowText" lastClr="000000"/>
              </a:solidFill>
            </a:endParaRPr>
          </a:p>
          <a:p>
            <a:pPr algn="ctr"/>
            <a:r>
              <a:rPr lang="en-US" altLang="ja-JP" dirty="0" smtClean="0">
                <a:solidFill>
                  <a:sysClr val="windowText" lastClr="000000"/>
                </a:solidFill>
              </a:rPr>
              <a:t>2016</a:t>
            </a:r>
            <a:r>
              <a:rPr kumimoji="1" lang="ja-JP" altLang="en-US" sz="1100" dirty="0" smtClean="0">
                <a:solidFill>
                  <a:sysClr val="windowText" lastClr="000000"/>
                </a:solidFill>
              </a:rPr>
              <a:t>年</a:t>
            </a:r>
            <a:r>
              <a:rPr kumimoji="1" lang="ja-JP" altLang="en-US" sz="1100" dirty="0">
                <a:solidFill>
                  <a:sysClr val="windowText" lastClr="000000"/>
                </a:solidFill>
              </a:rPr>
              <a:t>　</a:t>
            </a:r>
            <a:r>
              <a:rPr kumimoji="1" lang="en-US" altLang="ja-JP" sz="1100" dirty="0" smtClean="0">
                <a:solidFill>
                  <a:sysClr val="windowText" lastClr="000000"/>
                </a:solidFill>
              </a:rPr>
              <a:t>4.0%</a:t>
            </a:r>
            <a:r>
              <a:rPr kumimoji="1" lang="ja-JP" altLang="en-US" sz="1100" dirty="0">
                <a:solidFill>
                  <a:sysClr val="windowText" lastClr="000000"/>
                </a:solidFill>
              </a:rPr>
              <a:t>（年平均）</a:t>
            </a:r>
            <a:endParaRPr kumimoji="1" lang="ja-JP" altLang="en-US" sz="1100" dirty="0"/>
          </a:p>
        </p:txBody>
      </p:sp>
      <p:sp>
        <p:nvSpPr>
          <p:cNvPr id="12" name="四角形吹き出し 11"/>
          <p:cNvSpPr/>
          <p:nvPr/>
        </p:nvSpPr>
        <p:spPr>
          <a:xfrm>
            <a:off x="7102064" y="4797152"/>
            <a:ext cx="1703294" cy="549088"/>
          </a:xfrm>
          <a:prstGeom prst="wedgeRectCallout">
            <a:avLst>
              <a:gd name="adj1" fmla="val -88961"/>
              <a:gd name="adj2" fmla="val 511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100" dirty="0"/>
              <a:t>a</a:t>
            </a:r>
            <a:r>
              <a:rPr kumimoji="1" lang="ja-JP" altLang="en-US" sz="1100" dirty="0">
                <a:solidFill>
                  <a:sysClr val="windowText" lastClr="000000"/>
                </a:solidFill>
              </a:rPr>
              <a:t>＜全国＞完全失業率</a:t>
            </a:r>
            <a:endParaRPr kumimoji="1" lang="en-US" altLang="ja-JP" sz="1100" dirty="0">
              <a:solidFill>
                <a:sysClr val="windowText" lastClr="000000"/>
              </a:solidFill>
            </a:endParaRPr>
          </a:p>
          <a:p>
            <a:pPr algn="ctr"/>
            <a:r>
              <a:rPr lang="en-US" altLang="ja-JP" dirty="0" smtClean="0">
                <a:solidFill>
                  <a:sysClr val="windowText" lastClr="000000"/>
                </a:solidFill>
              </a:rPr>
              <a:t>2016</a:t>
            </a:r>
            <a:r>
              <a:rPr lang="ja-JP" altLang="en-US" dirty="0" smtClean="0">
                <a:solidFill>
                  <a:sysClr val="windowText" lastClr="000000"/>
                </a:solidFill>
              </a:rPr>
              <a:t>年</a:t>
            </a:r>
            <a:r>
              <a:rPr kumimoji="1" lang="ja-JP" altLang="en-US" sz="1100" dirty="0">
                <a:solidFill>
                  <a:sysClr val="windowText" lastClr="000000"/>
                </a:solidFill>
              </a:rPr>
              <a:t>　</a:t>
            </a:r>
            <a:r>
              <a:rPr kumimoji="1" lang="en-US" altLang="ja-JP" sz="1100" dirty="0" smtClean="0">
                <a:solidFill>
                  <a:sysClr val="windowText" lastClr="000000"/>
                </a:solidFill>
              </a:rPr>
              <a:t>3.1%</a:t>
            </a:r>
            <a:r>
              <a:rPr kumimoji="1" lang="ja-JP" altLang="en-US" sz="1100" dirty="0">
                <a:solidFill>
                  <a:sysClr val="windowText" lastClr="000000"/>
                </a:solidFill>
              </a:rPr>
              <a:t>（年平均）</a:t>
            </a:r>
            <a:endParaRPr kumimoji="1" lang="ja-JP" altLang="en-US" sz="1100" dirty="0"/>
          </a:p>
        </p:txBody>
      </p:sp>
      <p:sp>
        <p:nvSpPr>
          <p:cNvPr id="10" name="正方形/長方形 9"/>
          <p:cNvSpPr/>
          <p:nvPr/>
        </p:nvSpPr>
        <p:spPr>
          <a:xfrm>
            <a:off x="235744" y="620688"/>
            <a:ext cx="1933543" cy="400110"/>
          </a:xfrm>
          <a:prstGeom prst="rect">
            <a:avLst/>
          </a:prstGeom>
        </p:spPr>
        <p:txBody>
          <a:bodyPr wrap="none">
            <a:spAutoFit/>
          </a:bodyPr>
          <a:lstStyle/>
          <a:p>
            <a:pPr marL="271463" indent="-271463" algn="just"/>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①失業率の推移</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2844844175"/>
              </p:ext>
            </p:extLst>
          </p:nvPr>
        </p:nvGraphicFramePr>
        <p:xfrm>
          <a:off x="-36004" y="3490721"/>
          <a:ext cx="9144000" cy="3179759"/>
        </p:xfrm>
        <a:graphic>
          <a:graphicData uri="http://schemas.openxmlformats.org/drawingml/2006/chart">
            <c:chart xmlns:c="http://schemas.openxmlformats.org/drawingml/2006/chart" xmlns:r="http://schemas.openxmlformats.org/officeDocument/2006/relationships" r:id="rId3"/>
          </a:graphicData>
        </a:graphic>
      </p:graphicFrame>
      <p:sp>
        <p:nvSpPr>
          <p:cNvPr id="8" name="スライド番号プレースホルダー 7"/>
          <p:cNvSpPr>
            <a:spLocks noGrp="1"/>
          </p:cNvSpPr>
          <p:nvPr>
            <p:ph type="sldNum" sz="quarter" idx="12"/>
          </p:nvPr>
        </p:nvSpPr>
        <p:spPr/>
        <p:txBody>
          <a:bodyPr/>
          <a:lstStyle/>
          <a:p>
            <a:pPr>
              <a:defRPr/>
            </a:pPr>
            <a:fld id="{4AC9B83D-17C3-4F2E-B0BA-D155CD364A7C}" type="slidenum">
              <a:rPr lang="ja-JP" altLang="en-US" smtClean="0"/>
              <a:pPr>
                <a:defRPr/>
              </a:pPr>
              <a:t>19</a:t>
            </a:fld>
            <a:endParaRPr lang="ja-JP" altLang="en-US" dirty="0"/>
          </a:p>
        </p:txBody>
      </p:sp>
    </p:spTree>
    <p:extLst>
      <p:ext uri="{BB962C8B-B14F-4D97-AF65-F5344CB8AC3E}">
        <p14:creationId xmlns:p14="http://schemas.microsoft.com/office/powerpoint/2010/main" val="2632792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583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28126" y="1052735"/>
            <a:ext cx="8683645" cy="936105"/>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ct val="13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大阪府の有効求人</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倍率、新規求人</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倍率はともに横ばい状態。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300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◇新規求人倍率は概ね全国平均を上回る。有効求人倍率は、全国平均とほぼ同じ。</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4"/>
          <p:cNvSpPr>
            <a:spLocks noChangeArrowheads="1"/>
          </p:cNvSpPr>
          <p:nvPr/>
        </p:nvSpPr>
        <p:spPr bwMode="auto">
          <a:xfrm>
            <a:off x="63538" y="2060848"/>
            <a:ext cx="7095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有効求人倍率・新規求人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倍率</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出典：厚生労働省「職業安定業務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統計」）</a:t>
            </a: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9"/>
          <p:cNvSpPr>
            <a:spLocks noChangeArrowheads="1"/>
          </p:cNvSpPr>
          <p:nvPr/>
        </p:nvSpPr>
        <p:spPr bwMode="auto">
          <a:xfrm>
            <a:off x="5392551" y="4669984"/>
            <a:ext cx="10230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パート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含む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65504" y="620688"/>
            <a:ext cx="2190023" cy="400110"/>
          </a:xfrm>
          <a:prstGeom prst="rect">
            <a:avLst/>
          </a:prstGeom>
        </p:spPr>
        <p:txBody>
          <a:bodyPr wrap="none">
            <a:spAutoFit/>
          </a:bodyPr>
          <a:lstStyle/>
          <a:p>
            <a:pPr marL="271463" indent="-271463" algn="just"/>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②求人倍率の推移</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2852950604"/>
              </p:ext>
            </p:extLst>
          </p:nvPr>
        </p:nvGraphicFramePr>
        <p:xfrm>
          <a:off x="63538" y="2381565"/>
          <a:ext cx="5444565" cy="4071771"/>
        </p:xfrm>
        <a:graphic>
          <a:graphicData uri="http://schemas.openxmlformats.org/drawingml/2006/chart">
            <c:chart xmlns:c="http://schemas.openxmlformats.org/drawingml/2006/chart" xmlns:r="http://schemas.openxmlformats.org/officeDocument/2006/relationships" r:id="rId3"/>
          </a:graphicData>
        </a:graphic>
      </p:graphicFrame>
      <p:pic>
        <p:nvPicPr>
          <p:cNvPr id="921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871" y="2780928"/>
            <a:ext cx="3809659" cy="180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スライド番号プレースホルダー 7"/>
          <p:cNvSpPr>
            <a:spLocks noGrp="1"/>
          </p:cNvSpPr>
          <p:nvPr>
            <p:ph type="sldNum" sz="quarter" idx="12"/>
          </p:nvPr>
        </p:nvSpPr>
        <p:spPr/>
        <p:txBody>
          <a:bodyPr/>
          <a:lstStyle/>
          <a:p>
            <a:pPr>
              <a:defRPr/>
            </a:pPr>
            <a:fld id="{4AC9B83D-17C3-4F2E-B0BA-D155CD364A7C}" type="slidenum">
              <a:rPr lang="ja-JP" altLang="en-US" smtClean="0"/>
              <a:pPr>
                <a:defRPr/>
              </a:pPr>
              <a:t>20</a:t>
            </a:fld>
            <a:endParaRPr lang="ja-JP" altLang="en-US" dirty="0"/>
          </a:p>
        </p:txBody>
      </p:sp>
    </p:spTree>
    <p:extLst>
      <p:ext uri="{BB962C8B-B14F-4D97-AF65-F5344CB8AC3E}">
        <p14:creationId xmlns:p14="http://schemas.microsoft.com/office/powerpoint/2010/main" val="1121437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来阪外国人数・貨物取扱量</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69592" y="764703"/>
            <a:ext cx="8564944" cy="5832649"/>
          </a:xfrm>
          <a:prstGeom prst="rect">
            <a:avLst/>
          </a:prstGeom>
          <a:noFill/>
          <a:ln w="76200" cap="flat" cmpd="thickThin"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2155825" lvl="0" indent="-2155825">
              <a:defRPr/>
            </a:pPr>
            <a:endParaRPr kumimoji="0" lang="en-US" altLang="ja-JP"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4"/>
          <p:cNvSpPr>
            <a:spLocks noChangeArrowheads="1"/>
          </p:cNvSpPr>
          <p:nvPr/>
        </p:nvSpPr>
        <p:spPr bwMode="auto">
          <a:xfrm>
            <a:off x="362835" y="4705980"/>
            <a:ext cx="8292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フィートコンテナ換算個数。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フィートコンテナ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個は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となる。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eaLnBrk="1" hangingPunct="1"/>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関空及び阪神港の貿易額総額は以下のとおり。</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05469" y="764703"/>
            <a:ext cx="8515003" cy="1512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500"/>
              </a:lnSpc>
              <a:defRPr/>
            </a:pP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成長目標</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lnSpc>
                <a:spcPts val="2500"/>
              </a:lnSpc>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⑶</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来阪</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外国人</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a:t>
            </a:r>
            <a:r>
              <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1,300</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が大阪に</a:t>
            </a:r>
          </a:p>
          <a:p>
            <a:pPr lvl="0">
              <a:lnSpc>
                <a:spcPts val="2500"/>
              </a:lnSpc>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⑷貨物取扱量　　</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年に、関空</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123</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万トンへ　　</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63</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万トンから</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万トン増）</a:t>
            </a:r>
          </a:p>
          <a:p>
            <a:pPr marL="5384800" lvl="0" indent="-5384800">
              <a:lnSpc>
                <a:spcPts val="2500"/>
              </a:lnSpc>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⑸貨物取扱量　　</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年に、阪神港</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590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TEU</a:t>
            </a:r>
            <a:r>
              <a:rPr kumimoji="0" lang="en-US" altLang="ja-JP" sz="11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2008</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400</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TEU</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190</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TEU</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増）</a:t>
            </a:r>
            <a:endPar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175348654"/>
              </p:ext>
            </p:extLst>
          </p:nvPr>
        </p:nvGraphicFramePr>
        <p:xfrm>
          <a:off x="356640" y="2348880"/>
          <a:ext cx="8358715" cy="2338488"/>
        </p:xfrm>
        <a:graphic>
          <a:graphicData uri="http://schemas.openxmlformats.org/drawingml/2006/table">
            <a:tbl>
              <a:tblPr firstRow="1" bandRow="1">
                <a:tableStyleId>{5940675A-B579-460E-94D1-54222C63F5DA}</a:tableStyleId>
              </a:tblPr>
              <a:tblGrid>
                <a:gridCol w="1958587"/>
                <a:gridCol w="914304"/>
                <a:gridCol w="914304"/>
                <a:gridCol w="914304"/>
                <a:gridCol w="914304"/>
                <a:gridCol w="914304"/>
                <a:gridCol w="914304"/>
                <a:gridCol w="914304"/>
              </a:tblGrid>
              <a:tr h="463448">
                <a:tc>
                  <a:txBody>
                    <a:bodyPr/>
                    <a:lstStyle/>
                    <a:p>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488356">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来阪外国人数</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263</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376</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716</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940</a:t>
                      </a:r>
                      <a:r>
                        <a:rPr kumimoji="1" lang="ja-JP" altLang="en-US" sz="14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0912">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関空貨物取扱量</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r>
                        <a:rPr kumimoji="1" lang="en-US" altLang="ja-JP" sz="11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0"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阪神港貨物取扱量</a:t>
                      </a:r>
                      <a:endParaRPr kumimoji="0"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（外貿コンテナ貨物取扱個数）</a:t>
                      </a:r>
                      <a:r>
                        <a:rPr kumimoji="1" lang="en-US" altLang="ja-JP" sz="11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0"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75709801"/>
              </p:ext>
            </p:extLst>
          </p:nvPr>
        </p:nvGraphicFramePr>
        <p:xfrm>
          <a:off x="1043608" y="5249283"/>
          <a:ext cx="7638565" cy="1204053"/>
        </p:xfrm>
        <a:graphic>
          <a:graphicData uri="http://schemas.openxmlformats.org/drawingml/2006/table">
            <a:tbl>
              <a:tblPr firstRow="1" bandRow="1">
                <a:tableStyleId>{5C22544A-7EE6-4342-B048-85BDC9FD1C3A}</a:tableStyleId>
              </a:tblPr>
              <a:tblGrid>
                <a:gridCol w="765370"/>
                <a:gridCol w="981885"/>
                <a:gridCol w="981885"/>
                <a:gridCol w="981885"/>
                <a:gridCol w="981885"/>
                <a:gridCol w="981885"/>
                <a:gridCol w="981885"/>
                <a:gridCol w="981885"/>
              </a:tblGrid>
              <a:tr h="438666">
                <a:tc>
                  <a:txBody>
                    <a:bodyPr/>
                    <a:lstStyle/>
                    <a:p>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2010</a:t>
                      </a:r>
                    </a:p>
                    <a:p>
                      <a:pPr algn="ctr"/>
                      <a:r>
                        <a:rPr kumimoji="1" lang="en-US" altLang="ja-JP" sz="1100" b="0" dirty="0" smtClean="0">
                          <a:solidFill>
                            <a:schemeClr val="tx1"/>
                          </a:solidFill>
                          <a:latin typeface="+mj-ea"/>
                          <a:ea typeface="+mj-ea"/>
                          <a:cs typeface="Meiryo UI" panose="020B0604030504040204" pitchFamily="50" charset="-128"/>
                        </a:rPr>
                        <a:t>(H22</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marL="91434" marR="9143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2011</a:t>
                      </a:r>
                    </a:p>
                    <a:p>
                      <a:pPr algn="ctr"/>
                      <a:r>
                        <a:rPr kumimoji="1" lang="en-US" altLang="ja-JP" sz="1100" b="0" dirty="0" smtClean="0">
                          <a:solidFill>
                            <a:schemeClr val="tx1"/>
                          </a:solidFill>
                          <a:latin typeface="+mj-ea"/>
                          <a:ea typeface="+mj-ea"/>
                          <a:cs typeface="Meiryo UI" panose="020B0604030504040204" pitchFamily="50" charset="-128"/>
                        </a:rPr>
                        <a:t>(H23</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2012</a:t>
                      </a:r>
                    </a:p>
                    <a:p>
                      <a:pPr algn="ctr"/>
                      <a:r>
                        <a:rPr kumimoji="1" lang="en-US" altLang="ja-JP" sz="1100" b="0" dirty="0" smtClean="0">
                          <a:solidFill>
                            <a:schemeClr val="tx1"/>
                          </a:solidFill>
                          <a:latin typeface="+mj-ea"/>
                          <a:ea typeface="+mj-ea"/>
                          <a:cs typeface="Meiryo UI" panose="020B0604030504040204" pitchFamily="50" charset="-128"/>
                        </a:rPr>
                        <a:t>(H24</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2013</a:t>
                      </a:r>
                    </a:p>
                    <a:p>
                      <a:pPr algn="ctr"/>
                      <a:r>
                        <a:rPr kumimoji="1" lang="en-US" altLang="ja-JP" sz="1100" b="0" dirty="0" smtClean="0">
                          <a:solidFill>
                            <a:schemeClr val="tx1"/>
                          </a:solidFill>
                          <a:latin typeface="+mj-ea"/>
                          <a:ea typeface="+mj-ea"/>
                          <a:cs typeface="Meiryo UI" panose="020B0604030504040204" pitchFamily="50" charset="-128"/>
                        </a:rPr>
                        <a:t>(H25</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2014</a:t>
                      </a:r>
                    </a:p>
                    <a:p>
                      <a:pPr algn="ctr"/>
                      <a:r>
                        <a:rPr kumimoji="1" lang="en-US" altLang="ja-JP" sz="1100" b="0" dirty="0" smtClean="0">
                          <a:solidFill>
                            <a:schemeClr val="tx1"/>
                          </a:solidFill>
                          <a:latin typeface="+mj-ea"/>
                          <a:ea typeface="+mj-ea"/>
                          <a:cs typeface="Meiryo UI" panose="020B0604030504040204" pitchFamily="50" charset="-128"/>
                        </a:rPr>
                        <a:t>(H26</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2015</a:t>
                      </a:r>
                    </a:p>
                    <a:p>
                      <a:pPr algn="ctr"/>
                      <a:r>
                        <a:rPr kumimoji="1" lang="en-US" altLang="ja-JP" sz="1100" b="0" dirty="0" smtClean="0">
                          <a:solidFill>
                            <a:schemeClr val="tx1"/>
                          </a:solidFill>
                          <a:latin typeface="+mj-ea"/>
                          <a:ea typeface="+mj-ea"/>
                          <a:cs typeface="Meiryo UI" panose="020B0604030504040204" pitchFamily="50" charset="-128"/>
                        </a:rPr>
                        <a:t>(H27</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2016</a:t>
                      </a:r>
                    </a:p>
                    <a:p>
                      <a:pPr algn="ctr"/>
                      <a:r>
                        <a:rPr kumimoji="1" lang="en-US" altLang="ja-JP" sz="1100" b="0" dirty="0" smtClean="0">
                          <a:solidFill>
                            <a:schemeClr val="tx1"/>
                          </a:solidFill>
                          <a:latin typeface="+mj-ea"/>
                          <a:ea typeface="+mj-ea"/>
                          <a:cs typeface="Meiryo UI" panose="020B0604030504040204" pitchFamily="50" charset="-128"/>
                        </a:rPr>
                        <a:t>(H28</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338667">
                <a:tc>
                  <a:txBody>
                    <a:bodyPr/>
                    <a:lstStyle/>
                    <a:p>
                      <a:r>
                        <a:rPr kumimoji="1" lang="ja-JP" altLang="en-US" sz="1100" dirty="0" smtClean="0">
                          <a:solidFill>
                            <a:schemeClr val="tx1"/>
                          </a:solidFill>
                          <a:latin typeface="+mj-ea"/>
                          <a:ea typeface="+mj-ea"/>
                        </a:rPr>
                        <a:t>関空</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182563" algn="ctr">
                        <a:tabLst>
                          <a:tab pos="92075" algn="l"/>
                        </a:tabLst>
                      </a:pPr>
                      <a:r>
                        <a:rPr kumimoji="1" lang="en-US" altLang="ja-JP" sz="1100" dirty="0" smtClean="0">
                          <a:solidFill>
                            <a:schemeClr val="tx1"/>
                          </a:solidFill>
                          <a:latin typeface="+mj-ea"/>
                          <a:ea typeface="+mj-ea"/>
                          <a:cs typeface="Meiryo UI" panose="020B0604030504040204" pitchFamily="50" charset="-128"/>
                        </a:rPr>
                        <a:t>6</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9,662</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marL="91452" marR="9145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182563" algn="ctr">
                        <a:tabLst>
                          <a:tab pos="92075" algn="l"/>
                        </a:tabLst>
                      </a:pPr>
                      <a:r>
                        <a:rPr kumimoji="1" lang="en-US" altLang="ja-JP" sz="1100" dirty="0" smtClean="0">
                          <a:solidFill>
                            <a:schemeClr val="tx1"/>
                          </a:solidFill>
                          <a:latin typeface="+mj-ea"/>
                          <a:ea typeface="+mj-ea"/>
                          <a:cs typeface="Meiryo UI" panose="020B0604030504040204" pitchFamily="50" charset="-128"/>
                        </a:rPr>
                        <a:t>7</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465</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182563" algn="ctr">
                        <a:tabLst>
                          <a:tab pos="92075" algn="l"/>
                        </a:tabLst>
                      </a:pPr>
                      <a:r>
                        <a:rPr kumimoji="1" lang="en-US" altLang="ja-JP" sz="1100" dirty="0" smtClean="0">
                          <a:solidFill>
                            <a:schemeClr val="tx1"/>
                          </a:solidFill>
                          <a:latin typeface="+mj-ea"/>
                          <a:ea typeface="+mj-ea"/>
                          <a:cs typeface="Meiryo UI" panose="020B0604030504040204" pitchFamily="50" charset="-128"/>
                        </a:rPr>
                        <a:t>6</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8,515</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tabLst/>
                      </a:pPr>
                      <a:r>
                        <a:rPr kumimoji="1" lang="en-US" altLang="ja-JP" sz="1100" dirty="0" smtClean="0">
                          <a:solidFill>
                            <a:schemeClr val="tx1"/>
                          </a:solidFill>
                          <a:latin typeface="+mj-ea"/>
                          <a:ea typeface="+mj-ea"/>
                          <a:cs typeface="Meiryo UI" panose="020B0604030504040204" pitchFamily="50" charset="-128"/>
                        </a:rPr>
                        <a:t>7</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7,374</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tabLst/>
                      </a:pPr>
                      <a:r>
                        <a:rPr kumimoji="1" lang="en-US" altLang="ja-JP" sz="1100" dirty="0" smtClean="0">
                          <a:solidFill>
                            <a:schemeClr val="tx1"/>
                          </a:solidFill>
                          <a:latin typeface="+mj-ea"/>
                          <a:ea typeface="+mj-ea"/>
                          <a:cs typeface="Meiryo UI" panose="020B0604030504040204" pitchFamily="50" charset="-128"/>
                        </a:rPr>
                        <a:t>8</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4,719</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tabLst/>
                      </a:pPr>
                      <a:r>
                        <a:rPr kumimoji="1" lang="en-US" altLang="ja-JP" sz="1100" dirty="0" smtClean="0">
                          <a:solidFill>
                            <a:schemeClr val="tx1"/>
                          </a:solidFill>
                          <a:latin typeface="+mj-ea"/>
                          <a:ea typeface="+mj-ea"/>
                          <a:cs typeface="Meiryo UI" panose="020B0604030504040204" pitchFamily="50" charset="-128"/>
                        </a:rPr>
                        <a:t>9</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2,125</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marL="91452" marR="91452"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tabLst/>
                      </a:pPr>
                      <a:r>
                        <a:rPr kumimoji="1" lang="en-US" altLang="ja-JP" sz="1100" dirty="0" smtClean="0">
                          <a:solidFill>
                            <a:schemeClr val="tx1"/>
                          </a:solidFill>
                          <a:latin typeface="+mj-ea"/>
                          <a:ea typeface="+mj-ea"/>
                          <a:cs typeface="Meiryo UI" panose="020B0604030504040204" pitchFamily="50" charset="-128"/>
                        </a:rPr>
                        <a:t>8</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6,344</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marL="91452" marR="91452"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8667">
                <a:tc>
                  <a:txBody>
                    <a:bodyPr/>
                    <a:lstStyle/>
                    <a:p>
                      <a:r>
                        <a:rPr lang="ja-JP" altLang="en-US" sz="1100" dirty="0" smtClean="0">
                          <a:solidFill>
                            <a:schemeClr val="tx1"/>
                          </a:solidFill>
                          <a:latin typeface="+mj-ea"/>
                          <a:ea typeface="+mj-ea"/>
                          <a:cs typeface="Meiryo UI" panose="020B0604030504040204" pitchFamily="50" charset="-128"/>
                        </a:rPr>
                        <a:t>阪神港</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100" dirty="0" smtClean="0">
                          <a:solidFill>
                            <a:schemeClr val="tx1"/>
                          </a:solidFill>
                          <a:latin typeface="+mj-ea"/>
                          <a:ea typeface="+mj-ea"/>
                          <a:cs typeface="Meiryo UI" panose="020B0604030504040204" pitchFamily="50" charset="-128"/>
                        </a:rPr>
                        <a:t>14</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5,768</a:t>
                      </a:r>
                      <a:r>
                        <a:rPr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100" dirty="0" smtClean="0">
                          <a:solidFill>
                            <a:schemeClr val="tx1"/>
                          </a:solidFill>
                          <a:latin typeface="+mj-ea"/>
                          <a:ea typeface="+mj-ea"/>
                          <a:cs typeface="Meiryo UI" panose="020B0604030504040204" pitchFamily="50" charset="-128"/>
                        </a:rPr>
                        <a:t>15</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4,092</a:t>
                      </a:r>
                      <a:r>
                        <a:rPr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100" dirty="0" smtClean="0">
                          <a:solidFill>
                            <a:schemeClr val="tx1"/>
                          </a:solidFill>
                          <a:latin typeface="+mj-ea"/>
                          <a:ea typeface="+mj-ea"/>
                          <a:cs typeface="Meiryo UI" panose="020B0604030504040204" pitchFamily="50" charset="-128"/>
                        </a:rPr>
                        <a:t>14</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5,535</a:t>
                      </a:r>
                      <a:r>
                        <a:rPr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100" dirty="0" smtClean="0">
                          <a:solidFill>
                            <a:schemeClr val="tx1"/>
                          </a:solidFill>
                          <a:latin typeface="+mj-ea"/>
                          <a:ea typeface="+mj-ea"/>
                          <a:cs typeface="Meiryo UI" panose="020B0604030504040204" pitchFamily="50" charset="-128"/>
                        </a:rPr>
                        <a:t>16</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296</a:t>
                      </a:r>
                      <a:r>
                        <a:rPr lang="ja-JP" altLang="en-US" sz="1100" dirty="0" smtClean="0">
                          <a:solidFill>
                            <a:schemeClr val="tx1"/>
                          </a:solidFill>
                          <a:latin typeface="+mj-ea"/>
                          <a:ea typeface="+mj-ea"/>
                          <a:cs typeface="Meiryo UI" panose="020B0604030504040204" pitchFamily="50" charset="-128"/>
                        </a:rPr>
                        <a:t>億</a:t>
                      </a:r>
                      <a:endParaRPr lang="en-US" altLang="ja-JP" sz="1100" dirty="0" smtClean="0">
                        <a:solidFill>
                          <a:schemeClr val="tx1"/>
                        </a:solidFill>
                        <a:latin typeface="+mj-ea"/>
                        <a:ea typeface="+mj-ea"/>
                        <a:cs typeface="Meiryo UI" panose="020B0604030504040204" pitchFamily="50" charset="-128"/>
                      </a:endParaRPr>
                    </a:p>
                    <a:p>
                      <a:pPr algn="ctr"/>
                      <a:r>
                        <a:rPr lang="ja-JP" altLang="en-US" sz="1100" dirty="0" smtClean="0">
                          <a:solidFill>
                            <a:schemeClr val="tx1"/>
                          </a:solidFill>
                          <a:latin typeface="+mj-ea"/>
                          <a:ea typeface="+mj-ea"/>
                          <a:cs typeface="Meiryo UI" panose="020B0604030504040204" pitchFamily="50" charset="-128"/>
                        </a:rPr>
                        <a:t>円</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100" dirty="0" smtClean="0">
                          <a:solidFill>
                            <a:schemeClr val="tx1"/>
                          </a:solidFill>
                          <a:latin typeface="+mj-ea"/>
                          <a:ea typeface="+mj-ea"/>
                          <a:cs typeface="Meiryo UI" panose="020B0604030504040204" pitchFamily="50" charset="-128"/>
                        </a:rPr>
                        <a:t>17</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375</a:t>
                      </a:r>
                      <a:r>
                        <a:rPr lang="ja-JP" altLang="en-US" sz="1100" dirty="0" smtClean="0">
                          <a:solidFill>
                            <a:schemeClr val="tx1"/>
                          </a:solidFill>
                          <a:latin typeface="+mj-ea"/>
                          <a:ea typeface="+mj-ea"/>
                          <a:cs typeface="Meiryo UI" panose="020B0604030504040204" pitchFamily="50" charset="-128"/>
                        </a:rPr>
                        <a:t>億</a:t>
                      </a:r>
                      <a:endParaRPr lang="en-US" altLang="ja-JP" sz="1100" dirty="0" smtClean="0">
                        <a:solidFill>
                          <a:schemeClr val="tx1"/>
                        </a:solidFill>
                        <a:latin typeface="+mj-ea"/>
                        <a:ea typeface="+mj-ea"/>
                        <a:cs typeface="Meiryo UI" panose="020B0604030504040204" pitchFamily="50" charset="-128"/>
                      </a:endParaRPr>
                    </a:p>
                    <a:p>
                      <a:pPr algn="ctr"/>
                      <a:r>
                        <a:rPr lang="ja-JP" altLang="en-US" sz="1100" dirty="0" smtClean="0">
                          <a:solidFill>
                            <a:schemeClr val="tx1"/>
                          </a:solidFill>
                          <a:latin typeface="+mj-ea"/>
                          <a:ea typeface="+mj-ea"/>
                          <a:cs typeface="Meiryo UI" panose="020B0604030504040204" pitchFamily="50" charset="-128"/>
                        </a:rPr>
                        <a:t>円</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j-ea"/>
                          <a:ea typeface="+mj-ea"/>
                          <a:cs typeface="Meiryo UI" panose="020B0604030504040204" pitchFamily="50" charset="-128"/>
                        </a:rPr>
                        <a:t>17</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2,382</a:t>
                      </a:r>
                      <a:r>
                        <a:rPr lang="ja-JP" altLang="en-US" sz="1100" dirty="0" smtClean="0">
                          <a:solidFill>
                            <a:schemeClr val="tx1"/>
                          </a:solidFill>
                          <a:latin typeface="+mj-ea"/>
                          <a:ea typeface="+mj-ea"/>
                          <a:cs typeface="Meiryo UI" panose="020B0604030504040204" pitchFamily="50" charset="-128"/>
                        </a:rPr>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j-ea"/>
                          <a:ea typeface="+mj-ea"/>
                          <a:cs typeface="Meiryo UI" panose="020B0604030504040204" pitchFamily="50" charset="-128"/>
                        </a:rPr>
                        <a:t>15</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4,966</a:t>
                      </a:r>
                      <a:r>
                        <a:rPr lang="ja-JP" altLang="en-US" sz="1100" dirty="0" smtClean="0">
                          <a:solidFill>
                            <a:schemeClr val="tx1"/>
                          </a:solidFill>
                          <a:latin typeface="+mj-ea"/>
                          <a:ea typeface="+mj-ea"/>
                          <a:cs typeface="Meiryo UI" panose="020B0604030504040204" pitchFamily="50" charset="-128"/>
                        </a:rPr>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スライド番号プレースホルダー 8"/>
          <p:cNvSpPr>
            <a:spLocks noGrp="1"/>
          </p:cNvSpPr>
          <p:nvPr>
            <p:ph type="sldNum" sz="quarter" idx="12"/>
          </p:nvPr>
        </p:nvSpPr>
        <p:spPr/>
        <p:txBody>
          <a:bodyPr/>
          <a:lstStyle/>
          <a:p>
            <a:pPr>
              <a:defRPr/>
            </a:pPr>
            <a:fld id="{4AC9B83D-17C3-4F2E-B0BA-D155CD364A7C}" type="slidenum">
              <a:rPr lang="ja-JP" altLang="en-US" smtClean="0"/>
              <a:pPr>
                <a:defRPr/>
              </a:pPr>
              <a:t>21</a:t>
            </a:fld>
            <a:endParaRPr lang="ja-JP" altLang="en-US" dirty="0"/>
          </a:p>
        </p:txBody>
      </p:sp>
    </p:spTree>
    <p:extLst>
      <p:ext uri="{BB962C8B-B14F-4D97-AF65-F5344CB8AC3E}">
        <p14:creationId xmlns:p14="http://schemas.microsoft.com/office/powerpoint/2010/main" val="1138463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来阪外国人数・貨物取扱量</a:t>
            </a:r>
          </a:p>
        </p:txBody>
      </p:sp>
      <p:sp>
        <p:nvSpPr>
          <p:cNvPr id="4" name="角丸四角形 3"/>
          <p:cNvSpPr/>
          <p:nvPr/>
        </p:nvSpPr>
        <p:spPr>
          <a:xfrm>
            <a:off x="228126" y="1072136"/>
            <a:ext cx="8712968" cy="1060720"/>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5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年に大阪府を訪れた外国人旅行者数は、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940</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万人と過去最高。</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5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◇国籍別では、韓国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・台湾・中国</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で７割近くを占める。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22200" y="2204864"/>
            <a:ext cx="5327577"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阪外客数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推移（全体・国籍別）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：国際観光統計（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JNTO)</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消費動向調査（観光庁）より作成）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42508" y="652626"/>
            <a:ext cx="1980029" cy="400110"/>
          </a:xfrm>
          <a:prstGeom prst="rect">
            <a:avLst/>
          </a:prstGeom>
        </p:spPr>
        <p:txBody>
          <a:bodyPr wrap="none">
            <a:spAutoFit/>
          </a:bodyPr>
          <a:lstStyle/>
          <a:p>
            <a:pPr marL="271463" indent="-271463" algn="just"/>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①来阪外国人数</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183529661"/>
              </p:ext>
            </p:extLst>
          </p:nvPr>
        </p:nvGraphicFramePr>
        <p:xfrm>
          <a:off x="128975" y="2697307"/>
          <a:ext cx="8788136" cy="4160693"/>
        </p:xfrm>
        <a:graphic>
          <a:graphicData uri="http://schemas.openxmlformats.org/drawingml/2006/chart">
            <c:chart xmlns:c="http://schemas.openxmlformats.org/drawingml/2006/chart" xmlns:r="http://schemas.openxmlformats.org/officeDocument/2006/relationships" r:id="rId3"/>
          </a:graphicData>
        </a:graphic>
      </p:graphicFrame>
      <p:sp>
        <p:nvSpPr>
          <p:cNvPr id="8" name="スライド番号プレースホルダー 7"/>
          <p:cNvSpPr>
            <a:spLocks noGrp="1"/>
          </p:cNvSpPr>
          <p:nvPr>
            <p:ph type="sldNum" sz="quarter" idx="12"/>
          </p:nvPr>
        </p:nvSpPr>
        <p:spPr/>
        <p:txBody>
          <a:bodyPr/>
          <a:lstStyle/>
          <a:p>
            <a:pPr>
              <a:defRPr/>
            </a:pPr>
            <a:fld id="{4AC9B83D-17C3-4F2E-B0BA-D155CD364A7C}" type="slidenum">
              <a:rPr lang="ja-JP" altLang="en-US" smtClean="0"/>
              <a:pPr>
                <a:defRPr/>
              </a:pPr>
              <a:t>22</a:t>
            </a:fld>
            <a:endParaRPr lang="ja-JP" altLang="en-US" dirty="0"/>
          </a:p>
        </p:txBody>
      </p:sp>
    </p:spTree>
    <p:extLst>
      <p:ext uri="{BB962C8B-B14F-4D97-AF65-F5344CB8AC3E}">
        <p14:creationId xmlns:p14="http://schemas.microsoft.com/office/powerpoint/2010/main" val="19430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来阪外国人数・貨物取扱量</a:t>
            </a:r>
          </a:p>
        </p:txBody>
      </p:sp>
      <p:sp>
        <p:nvSpPr>
          <p:cNvPr id="4" name="角丸四角形 3"/>
          <p:cNvSpPr/>
          <p:nvPr/>
        </p:nvSpPr>
        <p:spPr>
          <a:xfrm>
            <a:off x="179512" y="1124744"/>
            <a:ext cx="8712968" cy="1008112"/>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indent="-271463" algn="just">
              <a:lnSpc>
                <a:spcPts val="2200"/>
              </a:lnSpc>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関空の外国貨物取扱量は、対前年比</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a:t>
            </a:r>
            <a:endParaRPr lang="en-US" altLang="ja-JP" strike="sng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2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年における神戸港の貨物取扱量は、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前年比</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％増）と阪神大震災以降最高に。大阪港は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TEU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前年比</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0.9%</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35996" y="2195771"/>
            <a:ext cx="4734270" cy="492443"/>
          </a:xfrm>
          <a:prstGeom prst="rect">
            <a:avLst/>
          </a:prstGeom>
        </p:spPr>
        <p:txBody>
          <a:bodyPr wrap="square" anchor="t">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主要港における外貨コンテナ取扱個数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：各港湾局統計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より企画室作成）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35744" y="652626"/>
            <a:ext cx="1723549" cy="400110"/>
          </a:xfrm>
          <a:prstGeom prst="rect">
            <a:avLst/>
          </a:prstGeom>
        </p:spPr>
        <p:txBody>
          <a:bodyPr wrap="none">
            <a:spAutoFit/>
          </a:bodyPr>
          <a:lstStyle/>
          <a:p>
            <a:pPr marL="271463" indent="-271463" algn="just"/>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②貨物取扱量</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0" y="2195771"/>
            <a:ext cx="4535995"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空港別の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貨物取扱量推移（関空・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・成田）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（出典：税関資料より大阪府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企画室</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作成）（年度ベース）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
          <p:cNvSpPr txBox="1"/>
          <p:nvPr/>
        </p:nvSpPr>
        <p:spPr>
          <a:xfrm>
            <a:off x="107504" y="2708920"/>
            <a:ext cx="839190" cy="12743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327977373"/>
              </p:ext>
            </p:extLst>
          </p:nvPr>
        </p:nvGraphicFramePr>
        <p:xfrm>
          <a:off x="4535996" y="2510713"/>
          <a:ext cx="4500500" cy="4313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921298248"/>
              </p:ext>
            </p:extLst>
          </p:nvPr>
        </p:nvGraphicFramePr>
        <p:xfrm>
          <a:off x="0" y="2924944"/>
          <a:ext cx="4427984" cy="3744416"/>
        </p:xfrm>
        <a:graphic>
          <a:graphicData uri="http://schemas.openxmlformats.org/drawingml/2006/chart">
            <c:chart xmlns:c="http://schemas.openxmlformats.org/drawingml/2006/chart" xmlns:r="http://schemas.openxmlformats.org/officeDocument/2006/relationships" r:id="rId4"/>
          </a:graphicData>
        </a:graphic>
      </p:graphicFrame>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23</a:t>
            </a:fld>
            <a:endParaRPr lang="ja-JP" altLang="en-US" dirty="0"/>
          </a:p>
        </p:txBody>
      </p:sp>
    </p:spTree>
    <p:extLst>
      <p:ext uri="{BB962C8B-B14F-4D97-AF65-F5344CB8AC3E}">
        <p14:creationId xmlns:p14="http://schemas.microsoft.com/office/powerpoint/2010/main" val="3623767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来阪外国人数・貨物取扱量</a:t>
            </a:r>
          </a:p>
        </p:txBody>
      </p:sp>
      <p:sp>
        <p:nvSpPr>
          <p:cNvPr id="4" name="角丸四角形 3"/>
          <p:cNvSpPr/>
          <p:nvPr/>
        </p:nvSpPr>
        <p:spPr>
          <a:xfrm>
            <a:off x="179512" y="1124744"/>
            <a:ext cx="8712968" cy="1152128"/>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indent="-271463" algn="just">
              <a:lnSpc>
                <a:spcPts val="2200"/>
              </a:lnSpc>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◇関空の輸出入</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貿易額の推移をみると、</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、前年比</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r>
            <a:r>
              <a:rPr lang="ja-JP" altLang="en-US"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200"/>
              </a:lnSpc>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◇阪神港の</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輸出入貿易額の推移をみると、</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、前年比－</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10.1%</a:t>
            </a:r>
            <a:r>
              <a:rPr lang="ja-JP" altLang="en-US"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15707" y="652626"/>
            <a:ext cx="1980029" cy="400110"/>
          </a:xfrm>
          <a:prstGeom prst="rect">
            <a:avLst/>
          </a:prstGeom>
        </p:spPr>
        <p:txBody>
          <a:bodyPr wrap="none">
            <a:spAutoFit/>
          </a:bodyPr>
          <a:lstStyle/>
          <a:p>
            <a:pPr marL="271463" indent="-271463" algn="just"/>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③輸出入貿易額</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85497" y="2387250"/>
            <a:ext cx="4736429"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空港別の輸出入貿易額推移（関空・</a:t>
            </a:r>
            <a:r>
              <a:rPr lang="ja-JP" altLang="en-US" sz="1400" dirty="0">
                <a:latin typeface="HGPｺﾞｼｯｸE" pitchFamily="50" charset="-128"/>
                <a:ea typeface="HGPｺﾞｼｯｸE" pitchFamily="50" charset="-128"/>
              </a:rPr>
              <a:t>中部</a:t>
            </a:r>
            <a:r>
              <a:rPr lang="ja-JP" altLang="en-US" sz="1400" dirty="0" smtClean="0">
                <a:latin typeface="HGPｺﾞｼｯｸE" pitchFamily="50" charset="-128"/>
                <a:ea typeface="HGPｺﾞｼｯｸE" pitchFamily="50" charset="-128"/>
              </a:rPr>
              <a:t>・成田）</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（出典：税関資料より大阪府</a:t>
            </a:r>
            <a:r>
              <a:rPr lang="ja-JP" altLang="en-US" sz="1200" dirty="0">
                <a:latin typeface="HGPｺﾞｼｯｸE" pitchFamily="50" charset="-128"/>
                <a:ea typeface="HGPｺﾞｼｯｸE" pitchFamily="50" charset="-128"/>
              </a:rPr>
              <a:t>企画室</a:t>
            </a:r>
            <a:r>
              <a:rPr lang="ja-JP" altLang="en-US" sz="1200" dirty="0" smtClean="0">
                <a:latin typeface="HGPｺﾞｼｯｸE" pitchFamily="50" charset="-128"/>
                <a:ea typeface="HGPｺﾞｼｯｸE" pitchFamily="50" charset="-128"/>
              </a:rPr>
              <a:t>作成）　　　（単位：億円）</a:t>
            </a:r>
            <a:endParaRPr lang="en-US" altLang="ja-JP" sz="1400" dirty="0" smtClean="0">
              <a:latin typeface="HGPｺﾞｼｯｸE" pitchFamily="50" charset="-128"/>
              <a:ea typeface="HGPｺﾞｼｯｸE" pitchFamily="50" charset="-128"/>
            </a:endParaRPr>
          </a:p>
        </p:txBody>
      </p:sp>
      <p:sp>
        <p:nvSpPr>
          <p:cNvPr id="19" name="正方形/長方形 18"/>
          <p:cNvSpPr/>
          <p:nvPr/>
        </p:nvSpPr>
        <p:spPr>
          <a:xfrm>
            <a:off x="4644008" y="2348880"/>
            <a:ext cx="4736429"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港湾別の輸出入貿易額推移（</a:t>
            </a:r>
            <a:r>
              <a:rPr lang="ja-JP" altLang="en-US" sz="1400" dirty="0">
                <a:latin typeface="HGPｺﾞｼｯｸE" pitchFamily="50" charset="-128"/>
                <a:ea typeface="HGPｺﾞｼｯｸE" pitchFamily="50" charset="-128"/>
              </a:rPr>
              <a:t>阪神</a:t>
            </a:r>
            <a:r>
              <a:rPr lang="ja-JP" altLang="en-US" sz="1400" dirty="0" smtClean="0">
                <a:latin typeface="HGPｺﾞｼｯｸE" pitchFamily="50" charset="-128"/>
                <a:ea typeface="HGPｺﾞｼｯｸE" pitchFamily="50" charset="-128"/>
              </a:rPr>
              <a:t>・東京・横浜・名古屋）</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（出典：税関資料より大阪府</a:t>
            </a:r>
            <a:r>
              <a:rPr lang="ja-JP" altLang="en-US" sz="1200" dirty="0">
                <a:latin typeface="HGPｺﾞｼｯｸE" pitchFamily="50" charset="-128"/>
                <a:ea typeface="HGPｺﾞｼｯｸE" pitchFamily="50" charset="-128"/>
              </a:rPr>
              <a:t>企画室</a:t>
            </a:r>
            <a:r>
              <a:rPr lang="ja-JP" altLang="en-US" sz="1200" dirty="0" smtClean="0">
                <a:latin typeface="HGPｺﾞｼｯｸE" pitchFamily="50" charset="-128"/>
                <a:ea typeface="HGPｺﾞｼｯｸE" pitchFamily="50" charset="-128"/>
              </a:rPr>
              <a:t>作成）　　　（</a:t>
            </a:r>
            <a:r>
              <a:rPr lang="ja-JP" altLang="en-US" sz="1200" dirty="0">
                <a:latin typeface="HGPｺﾞｼｯｸE" pitchFamily="50" charset="-128"/>
                <a:ea typeface="HGPｺﾞｼｯｸE" pitchFamily="50" charset="-128"/>
              </a:rPr>
              <a:t>単位</a:t>
            </a:r>
            <a:r>
              <a:rPr lang="ja-JP" altLang="en-US" sz="1200" dirty="0" smtClean="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兆</a:t>
            </a:r>
            <a:r>
              <a:rPr lang="ja-JP" altLang="en-US" sz="1200" dirty="0" smtClean="0">
                <a:latin typeface="HGPｺﾞｼｯｸE" pitchFamily="50" charset="-128"/>
                <a:ea typeface="HGPｺﾞｼｯｸE" pitchFamily="50" charset="-128"/>
              </a:rPr>
              <a:t>円</a:t>
            </a:r>
            <a:r>
              <a:rPr lang="ja-JP" altLang="en-US" sz="1200" dirty="0">
                <a:latin typeface="HGPｺﾞｼｯｸE" pitchFamily="50" charset="-128"/>
                <a:ea typeface="HGPｺﾞｼｯｸE" pitchFamily="50" charset="-128"/>
              </a:rPr>
              <a:t>）</a:t>
            </a:r>
            <a:endParaRPr lang="en-US" altLang="ja-JP" sz="1400" dirty="0">
              <a:latin typeface="HGPｺﾞｼｯｸE" pitchFamily="50" charset="-128"/>
              <a:ea typeface="HGPｺﾞｼｯｸE"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2831265932"/>
              </p:ext>
            </p:extLst>
          </p:nvPr>
        </p:nvGraphicFramePr>
        <p:xfrm>
          <a:off x="28600" y="2879693"/>
          <a:ext cx="5791200" cy="3978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a:graphicFrameLocks/>
          </p:cNvGraphicFramePr>
          <p:nvPr>
            <p:extLst>
              <p:ext uri="{D42A27DB-BD31-4B8C-83A1-F6EECF244321}">
                <p14:modId xmlns:p14="http://schemas.microsoft.com/office/powerpoint/2010/main" val="3323476548"/>
              </p:ext>
            </p:extLst>
          </p:nvPr>
        </p:nvGraphicFramePr>
        <p:xfrm>
          <a:off x="4635503" y="2889249"/>
          <a:ext cx="4508497" cy="3968751"/>
        </p:xfrm>
        <a:graphic>
          <a:graphicData uri="http://schemas.openxmlformats.org/drawingml/2006/chart">
            <c:chart xmlns:c="http://schemas.openxmlformats.org/drawingml/2006/chart" xmlns:r="http://schemas.openxmlformats.org/officeDocument/2006/relationships" r:id="rId4"/>
          </a:graphicData>
        </a:graphic>
      </p:graphicFrame>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24</a:t>
            </a:fld>
            <a:endParaRPr lang="ja-JP" altLang="en-US" dirty="0"/>
          </a:p>
        </p:txBody>
      </p:sp>
    </p:spTree>
    <p:extLst>
      <p:ext uri="{BB962C8B-B14F-4D97-AF65-F5344CB8AC3E}">
        <p14:creationId xmlns:p14="http://schemas.microsoft.com/office/powerpoint/2010/main" val="4138694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817694" y="2895326"/>
            <a:ext cx="6210690" cy="461665"/>
          </a:xfrm>
          <a:prstGeom prst="rect">
            <a:avLst/>
          </a:prstGeom>
          <a:noFill/>
        </p:spPr>
        <p:txBody>
          <a:bodyPr wrap="square" rtlCol="0" anchor="ctr">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成長のための５つの源泉ごとの状況</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59702" y="6093296"/>
            <a:ext cx="7112845" cy="307777"/>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目標と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に、５つの源泉ごとに進捗状況を把握する指標を定め、毎年の状況を把握している。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25</a:t>
            </a:fld>
            <a:endParaRPr lang="ja-JP" altLang="en-US" dirty="0"/>
          </a:p>
        </p:txBody>
      </p:sp>
    </p:spTree>
    <p:extLst>
      <p:ext uri="{BB962C8B-B14F-4D97-AF65-F5344CB8AC3E}">
        <p14:creationId xmlns:p14="http://schemas.microsoft.com/office/powerpoint/2010/main" val="4119216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06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．内外の集客力</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712863408"/>
              </p:ext>
            </p:extLst>
          </p:nvPr>
        </p:nvGraphicFramePr>
        <p:xfrm>
          <a:off x="107505" y="1380722"/>
          <a:ext cx="9007240" cy="4417768"/>
        </p:xfrm>
        <a:graphic>
          <a:graphicData uri="http://schemas.openxmlformats.org/drawingml/2006/table">
            <a:tbl>
              <a:tblPr firstRow="1" bandRow="1">
                <a:tableStyleId>{5940675A-B579-460E-94D1-54222C63F5DA}</a:tableStyleId>
              </a:tblPr>
              <a:tblGrid>
                <a:gridCol w="208280"/>
                <a:gridCol w="1292298"/>
                <a:gridCol w="889054"/>
                <a:gridCol w="889054"/>
                <a:gridCol w="889054"/>
                <a:gridCol w="889054"/>
                <a:gridCol w="889054"/>
                <a:gridCol w="889054"/>
                <a:gridCol w="889054"/>
                <a:gridCol w="1283284"/>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7722">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延べ宿泊者数（大阪府）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mpd="sng">
                      <a:noFill/>
                    </a:lnB>
                  </a:tcPr>
                </a:tc>
                <a:tc hMerge="1">
                  <a:txBody>
                    <a:bodyPr/>
                    <a:lstStyle/>
                    <a:p>
                      <a:endParaRPr kumimoji="1" lang="ja-JP" altLang="en-US"/>
                    </a:p>
                  </a:txBody>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1,962</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T="45703" marB="45703"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2,176</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2,334</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2,388</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2,837</a:t>
                      </a:r>
                    </a:p>
                    <a:p>
                      <a:pPr marL="182563" indent="-182563" algn="ctr" defTabSz="914400" rtl="0" eaLnBrk="1" latinLnBrk="0" hangingPunct="1">
                        <a:tabLst>
                          <a:tab pos="92075" algn="l"/>
                        </a:tabLst>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strike="noStrik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3,037</a:t>
                      </a:r>
                    </a:p>
                    <a:p>
                      <a:pPr marL="182563" indent="-182563" algn="ctr" defTabSz="914400" rtl="0" eaLnBrk="1" latinLnBrk="0" hangingPunct="1">
                        <a:tabLst>
                          <a:tab pos="92075" algn="l"/>
                        </a:tabLst>
                      </a:pPr>
                      <a:r>
                        <a:rPr kumimoji="1" lang="ja-JP" altLang="en-US" sz="1200" u="none" strike="noStrik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strike="noStrik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lvl="0" indent="-182563" algn="ctr">
                        <a:tabLst>
                          <a:tab pos="92075" algn="l"/>
                        </a:tabLst>
                      </a:pP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3,101</a:t>
                      </a:r>
                    </a:p>
                    <a:p>
                      <a:pPr marL="182563" lvl="0"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lvl="0" indent="-182563" algn="l">
                        <a:tabLst>
                          <a:tab pos="92075"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0" indent="0" algn="l">
                        <a:tabLst>
                          <a:tab pos="92075"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「宿泊旅行統計調査」</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7722">
                <a:tc rowSpan="2">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うち外国人延べ宿泊者数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309</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237</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306</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620</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strike="noStrik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897</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strike="sngStrik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1,001</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0"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「宿泊旅行統計調査」</a:t>
                      </a:r>
                    </a:p>
                  </a:txBody>
                  <a:tcPr anchor="ctr"/>
                </a:tc>
              </a:tr>
              <a:tr h="677722">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うち日本人延べ宿泊者数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1,653</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1,940</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2,028</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1,957</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2,217</a:t>
                      </a:r>
                    </a:p>
                    <a:p>
                      <a:pPr marL="182563" indent="-182563" algn="ctr" defTabSz="914400" rtl="0" eaLnBrk="1" latinLnBrk="0" hangingPunct="1">
                        <a:tabLst>
                          <a:tab pos="92075" algn="l"/>
                        </a:tabLst>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2,140</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2,100</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観光庁「宿泊旅行統計調査」より推計</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663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外国人訪問率（大阪府）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27.9</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36.3</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年：日本政府観光局</a:t>
                      </a:r>
                      <a:r>
                        <a:rPr kumimoji="1" lang="en-US" altLang="ja-JP" sz="8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p>
                    <a:p>
                      <a:pPr marL="0" indent="0"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「訪日外客訪問地調査」</a:t>
                      </a:r>
                    </a:p>
                    <a:p>
                      <a:pPr marL="0" indent="0" algn="l">
                        <a:tabLst/>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以降：観光庁</a:t>
                      </a:r>
                    </a:p>
                    <a:p>
                      <a:pPr marL="0" indent="0"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「訪日外国人消費動向調査」</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29735">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国際会議開催件数</a:t>
                      </a: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253</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月公表予定</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日本政府観光局（</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b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「国際会議統計」</a:t>
                      </a:r>
                    </a:p>
                  </a:txBody>
                  <a:tcPr anchor="ctr"/>
                </a:tc>
              </a:tr>
            </a:tbl>
          </a:graphicData>
        </a:graphic>
      </p:graphicFrame>
      <p:sp>
        <p:nvSpPr>
          <p:cNvPr id="8" name="正方形/長方形 4"/>
          <p:cNvSpPr>
            <a:spLocks noChangeArrowheads="1"/>
          </p:cNvSpPr>
          <p:nvPr/>
        </p:nvSpPr>
        <p:spPr bwMode="auto">
          <a:xfrm>
            <a:off x="107504" y="5805264"/>
            <a:ext cx="8568952" cy="71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700"/>
              </a:lnSpc>
            </a:pP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）年の宿泊者数は、従業員数</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人以下の施設は調査対象外。</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7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延べ宿泊者数から外国人宿泊者数を引いて算出</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7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訪日外国人のうち大阪を訪問した</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率</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4"/>
          <p:cNvSpPr>
            <a:spLocks noChangeArrowheads="1"/>
          </p:cNvSpPr>
          <p:nvPr/>
        </p:nvSpPr>
        <p:spPr bwMode="auto">
          <a:xfrm>
            <a:off x="71487" y="957228"/>
            <a:ext cx="8785225"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dirty="0" smtClean="0">
                <a:solidFill>
                  <a:prstClr val="black"/>
                </a:solidFill>
                <a:latin typeface="Meiryo UI" pitchFamily="50" charset="-128"/>
                <a:ea typeface="Meiryo UI" pitchFamily="50" charset="-128"/>
                <a:cs typeface="Meiryo UI" pitchFamily="50" charset="-128"/>
              </a:rPr>
              <a:t>◇進捗状況を把握するための指標</a:t>
            </a:r>
            <a:endParaRPr lang="ja-JP" altLang="en-US" dirty="0">
              <a:solidFill>
                <a:prstClr val="black"/>
              </a:solidFill>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27</a:t>
            </a:fld>
            <a:endParaRPr lang="ja-JP" altLang="en-US" dirty="0"/>
          </a:p>
        </p:txBody>
      </p:sp>
    </p:spTree>
    <p:extLst>
      <p:ext uri="{BB962C8B-B14F-4D97-AF65-F5344CB8AC3E}">
        <p14:creationId xmlns:p14="http://schemas.microsoft.com/office/powerpoint/2010/main" val="1295999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pPr defTabSz="912813">
              <a:buClr>
                <a:srgbClr val="000000"/>
              </a:buClr>
              <a:buSzPct val="100000"/>
              <a:defRP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世界的</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な創造都市、国際エンターテイメント都市の創出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79512" y="764704"/>
            <a:ext cx="8712968" cy="1224136"/>
          </a:xfrm>
          <a:prstGeom prst="roundRect">
            <a:avLst>
              <a:gd name="adj" fmla="val 5749"/>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分析①：宿泊</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大阪府における外国人</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延べ宿泊者数</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は、前年度からの伸び率が</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％増加。日本人延べ宿泊者数は、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2221414"/>
            <a:ext cx="5760640"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宿泊者数（延べ外国人、日本人）の推移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観光庁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「宿泊旅行統計調査」から大阪府企画室作成）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301970" y="2255530"/>
            <a:ext cx="4734526" cy="253916"/>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「日本人」は、延べ宿泊者数全体から「外国人」を引いて算出している。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6512" y="2780928"/>
            <a:ext cx="1549077" cy="253916"/>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単位：千</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人泊</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301970" y="2437438"/>
            <a:ext cx="4734526" cy="415498"/>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各都市</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の「外国人述べ宿泊者数の割合」「日本人延べ宿泊者数の割合」はそれぞれ、全国の</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「外国人述べ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宿泊者数」</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「日本人</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延べ宿泊者数」に占めるもの</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838368551"/>
              </p:ext>
            </p:extLst>
          </p:nvPr>
        </p:nvGraphicFramePr>
        <p:xfrm>
          <a:off x="0" y="3034844"/>
          <a:ext cx="9144000" cy="3768568"/>
        </p:xfrm>
        <a:graphic>
          <a:graphicData uri="http://schemas.openxmlformats.org/drawingml/2006/chart">
            <c:chart xmlns:c="http://schemas.openxmlformats.org/drawingml/2006/chart" xmlns:r="http://schemas.openxmlformats.org/officeDocument/2006/relationships" r:id="rId3"/>
          </a:graphicData>
        </a:graphic>
      </p:graphicFrame>
      <p:sp>
        <p:nvSpPr>
          <p:cNvPr id="9" name="スライド番号プレースホルダー 8"/>
          <p:cNvSpPr>
            <a:spLocks noGrp="1"/>
          </p:cNvSpPr>
          <p:nvPr>
            <p:ph type="sldNum" sz="quarter" idx="12"/>
          </p:nvPr>
        </p:nvSpPr>
        <p:spPr/>
        <p:txBody>
          <a:bodyPr/>
          <a:lstStyle/>
          <a:p>
            <a:pPr>
              <a:defRPr/>
            </a:pPr>
            <a:fld id="{4AC9B83D-17C3-4F2E-B0BA-D155CD364A7C}" type="slidenum">
              <a:rPr lang="ja-JP" altLang="en-US" smtClean="0"/>
              <a:pPr>
                <a:defRPr/>
              </a:pPr>
              <a:t>28</a:t>
            </a:fld>
            <a:endParaRPr lang="ja-JP" altLang="en-US" dirty="0"/>
          </a:p>
        </p:txBody>
      </p:sp>
    </p:spTree>
    <p:extLst>
      <p:ext uri="{BB962C8B-B14F-4D97-AF65-F5344CB8AC3E}">
        <p14:creationId xmlns:p14="http://schemas.microsoft.com/office/powerpoint/2010/main" val="3810070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20151" y="7057"/>
            <a:ext cx="8922972" cy="1801803"/>
          </a:xfrm>
          <a:prstGeom prst="roundRect">
            <a:avLst>
              <a:gd name="adj" fmla="val 7559"/>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36000" rIns="91440" bIns="36000" numCol="1" spcCol="0" rtlCol="0" fromWordArt="0" anchor="t" anchorCtr="0" forceAA="0" compatLnSpc="1">
            <a:prstTxWarp prst="textNoShape">
              <a:avLst/>
            </a:prstTxWarp>
            <a:spAutoFit/>
          </a:bodyPr>
          <a:lstStyle/>
          <a:p>
            <a:pPr marL="271463" indent="-271463" algn="just">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阪外客数</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・国際会議の状況</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来阪外客数</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以降増加し</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年は前年度比</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倍の</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と過去</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最高を更新。</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への訪問率</a:t>
            </a:r>
            <a:r>
              <a:rPr lang="en-US" altLang="ja-JP" kern="100"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39.1%</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と過去最高を更新</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fontAlgn="auto">
              <a:spcBef>
                <a:spcPts val="0"/>
              </a:spcBef>
              <a:spcAft>
                <a:spcPts val="0"/>
              </a:spcAft>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我が国における国際会議の開催件数は、過去最高を更新したが、大阪は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年から減少。</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官民オール大阪での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の戦略的誘致について、大阪</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委員会等</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で検討中。</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07719" y="1855857"/>
            <a:ext cx="6912768"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訪問率：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日本国内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海</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港</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から出国する外国人客の内、大阪府を訪問したと回答した人数の割合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33674" y="2204864"/>
            <a:ext cx="4170444"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来日外国人数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主要都市訪問率</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訪日外国人消費動向調査</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609057" y="2210378"/>
            <a:ext cx="3116483"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国際会議の開催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4680520" y="2462699"/>
            <a:ext cx="4572000" cy="246221"/>
          </a:xfrm>
          <a:prstGeom prst="rect">
            <a:avLst/>
          </a:prstGeom>
        </p:spPr>
        <p:txBody>
          <a:bodyPr>
            <a:spAutoFit/>
          </a:bodyPr>
          <a:lstStyle/>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会議統計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1" name="グラフ 10"/>
          <p:cNvGraphicFramePr>
            <a:graphicFrameLocks/>
          </p:cNvGraphicFramePr>
          <p:nvPr>
            <p:extLst>
              <p:ext uri="{D42A27DB-BD31-4B8C-83A1-F6EECF244321}">
                <p14:modId xmlns:p14="http://schemas.microsoft.com/office/powerpoint/2010/main" val="1583233835"/>
              </p:ext>
            </p:extLst>
          </p:nvPr>
        </p:nvGraphicFramePr>
        <p:xfrm>
          <a:off x="4521295" y="2708920"/>
          <a:ext cx="4592801" cy="3794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1364751727"/>
              </p:ext>
            </p:extLst>
          </p:nvPr>
        </p:nvGraphicFramePr>
        <p:xfrm>
          <a:off x="-19808" y="2708921"/>
          <a:ext cx="4700327" cy="4139434"/>
        </p:xfrm>
        <a:graphic>
          <a:graphicData uri="http://schemas.openxmlformats.org/drawingml/2006/chart">
            <c:chart xmlns:c="http://schemas.openxmlformats.org/drawingml/2006/chart" xmlns:r="http://schemas.openxmlformats.org/officeDocument/2006/relationships" r:id="rId4"/>
          </a:graphicData>
        </a:graphic>
      </p:graphicFrame>
      <p:sp>
        <p:nvSpPr>
          <p:cNvPr id="4" name="テキスト ボックス 3"/>
          <p:cNvSpPr txBox="1"/>
          <p:nvPr/>
        </p:nvSpPr>
        <p:spPr>
          <a:xfrm>
            <a:off x="8454227" y="3215218"/>
            <a:ext cx="56938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29</a:t>
            </a:fld>
            <a:endParaRPr lang="ja-JP" altLang="en-US" dirty="0"/>
          </a:p>
        </p:txBody>
      </p:sp>
    </p:spTree>
    <p:extLst>
      <p:ext uri="{BB962C8B-B14F-4D97-AF65-F5344CB8AC3E}">
        <p14:creationId xmlns:p14="http://schemas.microsoft.com/office/powerpoint/2010/main" val="433938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76470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1520" y="188640"/>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目次</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687260655"/>
              </p:ext>
            </p:extLst>
          </p:nvPr>
        </p:nvGraphicFramePr>
        <p:xfrm>
          <a:off x="251521" y="920452"/>
          <a:ext cx="8568951" cy="4884420"/>
        </p:xfrm>
        <a:graphic>
          <a:graphicData uri="http://schemas.openxmlformats.org/drawingml/2006/table">
            <a:tbl>
              <a:tblPr>
                <a:tableStyleId>{5C22544A-7EE6-4342-B048-85BDC9FD1C3A}</a:tableStyleId>
              </a:tblPr>
              <a:tblGrid>
                <a:gridCol w="8136903"/>
                <a:gridCol w="432048"/>
              </a:tblGrid>
              <a:tr h="208631">
                <a:tc>
                  <a:txBody>
                    <a:bodyPr/>
                    <a:lstStyle/>
                    <a:p>
                      <a:pPr algn="l" fontAlgn="ctr"/>
                      <a:r>
                        <a:rPr lang="ja-JP" altLang="en-US" sz="1800" u="none" strike="noStrike" dirty="0">
                          <a:effectLst/>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8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に・・・・・・・・・・・・・・・・・・・・・・・・・・・・・・・・・・・・・・・・・・・・・・・・・・・・・・・・・・・・・・</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800" u="none" strike="noStrike" dirty="0">
                          <a:effectLst/>
                          <a:latin typeface="Meiryo UI" panose="020B0604030504040204" pitchFamily="50" charset="-128"/>
                          <a:ea typeface="Meiryo UI" panose="020B0604030504040204" pitchFamily="50" charset="-128"/>
                          <a:cs typeface="Meiryo UI" panose="020B0604030504040204" pitchFamily="50" charset="-128"/>
                        </a:rPr>
                        <a:t>○第１章　　成長目標の達成</a:t>
                      </a:r>
                      <a:r>
                        <a:rPr lang="ja-JP" altLang="en-US" sz="18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状況・・・・・・・・・・・・・・・・・・・・・・・・・・・・・・・・・・・・・・・・・・</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zh-TW"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zh-TW" sz="16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zh-TW"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実質成長率（経済</a:t>
                      </a:r>
                      <a:r>
                        <a:rPr lang="zh-TW"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9</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①</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近年の景気動向</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②</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生産・輸出</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③</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設備投資</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④</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個人消費</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雇用</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創出・・・・・・・・・・・・・・・・・・・・・・・・・・・・・・・・・・・・・・・・・・・・・・・・・・・・・・・・・・・・・・・・・・・・</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18</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①</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失業率の推移</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②</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求人倍率の推移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来阪外国人数・貨物</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取扱量・・・・・・・・・・・・・・・・・・・・・・・・・・・・・・・・・・・・・・・・・・・・・・・・・・・・・</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21</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zh-CN"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①</a:t>
                      </a:r>
                      <a:r>
                        <a:rPr lang="zh-CN"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来阪外国人数</a:t>
                      </a:r>
                      <a:endParaRPr lang="zh-CN"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②</a:t>
                      </a:r>
                      <a:r>
                        <a:rPr lang="zh-TW"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貨物取扱量　　　　　　　　　　　　　　　　　　　　　</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800" u="none" strike="noStrike" dirty="0">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800" u="none" strike="noStrike" dirty="0">
                          <a:effectLst/>
                          <a:latin typeface="Meiryo UI" panose="020B0604030504040204" pitchFamily="50" charset="-128"/>
                          <a:ea typeface="Meiryo UI" panose="020B0604030504040204" pitchFamily="50" charset="-128"/>
                          <a:cs typeface="Meiryo UI" panose="020B0604030504040204" pitchFamily="50" charset="-128"/>
                        </a:rPr>
                        <a:t>章　　成長のための５つの源泉ごとの</a:t>
                      </a:r>
                      <a:r>
                        <a:rPr lang="ja-JP" altLang="en-US" sz="18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状況・・・・・・・・・・・・・・・・・・・・・・・・・・・・・・・・</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25</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内外の集客力</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27</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）世界的な創造都市、国際エンターテイメント都市の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創出・・・・・・・・・・・・・・・・・・・・・・・・・・・・・・・・・・・・・・・・・・</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）関空観光ハブ化の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）関西観光ポータル化の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690949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843252" y="6454497"/>
            <a:ext cx="4300748" cy="430887"/>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（注）従業員数</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の施設については抽出調査</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）観光庁「</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宿泊旅行統計</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46395" y="104406"/>
            <a:ext cx="8952931" cy="1505903"/>
          </a:xfrm>
          <a:prstGeom prst="roundRect">
            <a:avLst>
              <a:gd name="adj" fmla="val 3617"/>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大阪府に届出のあるホテル・旅館数は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1,137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77,894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室。客室数については、前年度比</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年の客室稼働率は全体で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％で昨年に続き全国１位。</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客室不足の緩和のため、</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年度、特区内における外国人滞在施設経営事業（いわゆる特区民泊）を一部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1547" y="1969676"/>
            <a:ext cx="4771705" cy="492443"/>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■ホテル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旅館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営業の施設数・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客室数の推移（大阪府）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出典）厚労省「衛生行政報告例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556899" y="1947765"/>
            <a:ext cx="4191565"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■都道府県別、タイプ別客室稼働率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4644008" y="5013176"/>
            <a:ext cx="4508792" cy="1477328"/>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旅館：和式の構造及び設備を主とする施設を設け、宿泊料を受けて、人を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宿泊させるもの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ホテル：洋式の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構造及び設備を主とする施設を設け、宿泊料を受けて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宿泊させるもの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①リゾートホテル：ホテルのうち、行楽地や保養地に建てられた、主に観光客</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を対象とするもの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②ビジネスホテル：ホテルのうち、主に出張ビジネスマンを対象とするもの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③シティホテル：ホテルのうち、リゾートホテル、ビジネスホテル以外の都市部に</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立地するもの</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456204875"/>
              </p:ext>
            </p:extLst>
          </p:nvPr>
        </p:nvGraphicFramePr>
        <p:xfrm>
          <a:off x="112080" y="2564904"/>
          <a:ext cx="4464003" cy="1714500"/>
        </p:xfrm>
        <a:graphic>
          <a:graphicData uri="http://schemas.openxmlformats.org/drawingml/2006/table">
            <a:tbl>
              <a:tblPr>
                <a:tableStyleId>{5C22544A-7EE6-4342-B048-85BDC9FD1C3A}</a:tableStyleId>
              </a:tblPr>
              <a:tblGrid>
                <a:gridCol w="174422"/>
                <a:gridCol w="675613"/>
                <a:gridCol w="602328"/>
                <a:gridCol w="602328"/>
                <a:gridCol w="602328"/>
                <a:gridCol w="602328"/>
                <a:gridCol w="602328"/>
                <a:gridCol w="602328"/>
              </a:tblGrid>
              <a:tr h="342900">
                <a:tc gridSpan="2">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2010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2011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2012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2013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2014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2900">
                <a:tc gridSpan="2">
                  <a:txBody>
                    <a:bodyPr/>
                    <a:lstStyle/>
                    <a:p>
                      <a:pPr algn="l" fontAlgn="ct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ホテルの施設数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ash"/>
                      <a:round/>
                      <a:headEnd type="none" w="med" len="med"/>
                      <a:tailEnd type="none" w="med" len="med"/>
                    </a:lnB>
                    <a:solidFill>
                      <a:schemeClr val="bg1"/>
                    </a:solidFill>
                  </a:tcPr>
                </a:tc>
                <a:tc hMerge="1">
                  <a:txBody>
                    <a:bodyPr/>
                    <a:lstStyle/>
                    <a:p>
                      <a:endParaRPr kumimoji="1" lang="ja-JP" altLang="en-US"/>
                    </a:p>
                  </a:txBody>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365</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356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359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371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387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429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客室数</a:t>
                      </a:r>
                      <a:endPar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55,374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54,733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55,367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56,992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57,147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59,284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900">
                <a:tc gridSpan="2">
                  <a:txBody>
                    <a:bodyPr/>
                    <a:lstStyle/>
                    <a:p>
                      <a:pPr algn="l" fontAlgn="ctr"/>
                      <a:r>
                        <a:rPr lang="zh-TW"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旅館</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zh-TW"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施設数</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ash"/>
                      <a:round/>
                      <a:headEnd type="none" w="med" len="med"/>
                      <a:tailEnd type="none" w="med" len="med"/>
                    </a:lnB>
                    <a:solidFill>
                      <a:schemeClr val="bg1"/>
                    </a:solidFill>
                  </a:tcPr>
                </a:tc>
                <a:tc hMerge="1">
                  <a:txBody>
                    <a:bodyPr/>
                    <a:lstStyle/>
                    <a:p>
                      <a:endParaRPr kumimoji="1" lang="ja-JP" altLang="en-US"/>
                    </a:p>
                  </a:txBody>
                  <a:tcPr/>
                </a:tc>
                <a:tc>
                  <a:txBody>
                    <a:bodyPr/>
                    <a:lstStyle/>
                    <a:p>
                      <a:pPr algn="r"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869</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829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808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783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759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750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42900">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客室数</a:t>
                      </a:r>
                      <a:endPar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20,589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19,874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19,624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19,319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18,981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18,610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5" name="グラフ 14"/>
          <p:cNvGraphicFramePr>
            <a:graphicFrameLocks/>
          </p:cNvGraphicFramePr>
          <p:nvPr>
            <p:extLst>
              <p:ext uri="{D42A27DB-BD31-4B8C-83A1-F6EECF244321}">
                <p14:modId xmlns:p14="http://schemas.microsoft.com/office/powerpoint/2010/main" val="401121461"/>
              </p:ext>
            </p:extLst>
          </p:nvPr>
        </p:nvGraphicFramePr>
        <p:xfrm>
          <a:off x="4576608" y="2207172"/>
          <a:ext cx="4533900" cy="2806004"/>
        </p:xfrm>
        <a:graphic>
          <a:graphicData uri="http://schemas.openxmlformats.org/drawingml/2006/chart">
            <c:chart xmlns:c="http://schemas.openxmlformats.org/drawingml/2006/chart" xmlns:r="http://schemas.openxmlformats.org/officeDocument/2006/relationships" r:id="rId3"/>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30</a:t>
            </a:fld>
            <a:endParaRPr lang="ja-JP" altLang="en-US" dirty="0"/>
          </a:p>
        </p:txBody>
      </p:sp>
    </p:spTree>
    <p:extLst>
      <p:ext uri="{BB962C8B-B14F-4D97-AF65-F5344CB8AC3E}">
        <p14:creationId xmlns:p14="http://schemas.microsoft.com/office/powerpoint/2010/main" val="2780905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6220" y="54580"/>
            <a:ext cx="8622000" cy="2086302"/>
          </a:xfrm>
          <a:prstGeom prst="roundRect">
            <a:avLst>
              <a:gd name="adj" fmla="val 3617"/>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分析③：大阪</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の都市魅力の向上</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「大阪都市魅力創造戦略</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月策定</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のもと、大阪府・大阪市等が一体となって、水都大阪や大阪・光の饗宴、大阪マラソンなど、都市魅力の創造・発信、集客促進を図る様々な取組みを</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発展・</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進化。</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観光客は買い物だけで</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なく自然、文化、歴史</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体験にも関心を持っている。国に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おいても、地域文化などを含む「文化芸術」を、これまでの「保存継承」から「活用」の視点も加えた支援に転換することで、経済活性化につなげる動きも出ている。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3920" y="2204864"/>
            <a:ext cx="3923960" cy="307777"/>
          </a:xfrm>
          <a:prstGeom prst="rect">
            <a:avLst/>
          </a:prstGeom>
        </p:spPr>
        <p:txBody>
          <a:bodyPr wrap="square">
            <a:spAutoFit/>
          </a:bodyPr>
          <a:lstStyle/>
          <a:p>
            <a:pPr marL="177800" indent="-177800"/>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イベント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集客数（年度ベース）</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75958" y="3284984"/>
            <a:ext cx="8662262" cy="592470"/>
          </a:xfrm>
          <a:prstGeom prst="rect">
            <a:avLst/>
          </a:prstGeom>
          <a:noFill/>
        </p:spPr>
        <p:txBody>
          <a:bodyPr wrap="square" rtlCol="0">
            <a:spAutoFit/>
          </a:bodyPr>
          <a:lstStyle/>
          <a:p>
            <a:pPr marL="171450" indent="-171450">
              <a:lnSpc>
                <a:spcPts val="1300"/>
              </a:lnSpc>
              <a:buFont typeface="ＭＳ Ｐゴシック" panose="020B0600070205080204" pitchFamily="50" charset="-128"/>
              <a:buChar char="※"/>
            </a:pPr>
            <a:r>
              <a:rPr lang="en-US" altLang="ja-JP" sz="1100" dirty="0" smtClean="0"/>
              <a:t>2016</a:t>
            </a:r>
            <a:r>
              <a:rPr lang="ja-JP" altLang="en-US" sz="1100" dirty="0" smtClean="0"/>
              <a:t>年度</a:t>
            </a:r>
            <a:r>
              <a:rPr lang="ja-JP" altLang="en-US" sz="1100" dirty="0"/>
              <a:t>は、「</a:t>
            </a:r>
            <a:r>
              <a:rPr lang="en-US" altLang="ja-JP" sz="1100" dirty="0"/>
              <a:t>OSAKA</a:t>
            </a:r>
            <a:r>
              <a:rPr lang="ja-JP" altLang="en-US" sz="1100" dirty="0"/>
              <a:t>光のルネサンス」と「御堂筋イルミネーション」を核に、</a:t>
            </a:r>
            <a:r>
              <a:rPr lang="ja-JP" altLang="en-US" sz="1100" dirty="0" smtClean="0"/>
              <a:t>大阪</a:t>
            </a:r>
            <a:r>
              <a:rPr lang="ja-JP" altLang="en-US" sz="1100" b="1" dirty="0" smtClean="0"/>
              <a:t>府</a:t>
            </a:r>
            <a:r>
              <a:rPr lang="ja-JP" altLang="en-US" sz="1100" dirty="0" smtClean="0"/>
              <a:t>内各所</a:t>
            </a:r>
            <a:r>
              <a:rPr lang="ja-JP" altLang="en-US" sz="1100" dirty="0"/>
              <a:t>で</a:t>
            </a:r>
            <a:r>
              <a:rPr lang="ja-JP" altLang="en-US" sz="1100" dirty="0" smtClean="0"/>
              <a:t>民間</a:t>
            </a:r>
            <a:r>
              <a:rPr lang="ja-JP" altLang="en-US" sz="1100" dirty="0"/>
              <a:t>団体等が主催</a:t>
            </a:r>
            <a:r>
              <a:rPr lang="ja-JP" altLang="en-US" sz="1100" dirty="0" smtClean="0"/>
              <a:t>する光</a:t>
            </a:r>
            <a:r>
              <a:rPr lang="ja-JP" altLang="en-US" sz="1100" dirty="0"/>
              <a:t>の</a:t>
            </a:r>
            <a:r>
              <a:rPr lang="ja-JP" altLang="en-US" sz="1100" dirty="0" smtClean="0"/>
              <a:t>プログラム</a:t>
            </a:r>
            <a:r>
              <a:rPr lang="ja-JP" altLang="en-US" sz="1100" dirty="0"/>
              <a:t>と連携して、「大阪・光の</a:t>
            </a:r>
            <a:r>
              <a:rPr lang="ja-JP" altLang="en-US" sz="1100" dirty="0" smtClean="0"/>
              <a:t>饗宴</a:t>
            </a:r>
            <a:r>
              <a:rPr lang="en-US" altLang="ja-JP" sz="1100" dirty="0" smtClean="0"/>
              <a:t>2016</a:t>
            </a:r>
            <a:r>
              <a:rPr lang="ja-JP" altLang="en-US" sz="1100" dirty="0" smtClean="0"/>
              <a:t>」</a:t>
            </a:r>
            <a:r>
              <a:rPr lang="ja-JP" altLang="en-US" sz="1100" dirty="0"/>
              <a:t>を開催。</a:t>
            </a:r>
            <a:endParaRPr lang="en-US" altLang="ja-JP" sz="1100" dirty="0"/>
          </a:p>
          <a:p>
            <a:pPr marL="171450" indent="-171450">
              <a:lnSpc>
                <a:spcPts val="1300"/>
              </a:lnSpc>
              <a:buFont typeface="ＭＳ Ｐゴシック" panose="020B0600070205080204" pitchFamily="50" charset="-128"/>
              <a:buChar char="※"/>
            </a:pPr>
            <a:r>
              <a:rPr lang="ja-JP" altLang="en-US" sz="1100" dirty="0" smtClean="0"/>
              <a:t>「</a:t>
            </a:r>
            <a:r>
              <a:rPr lang="ja-JP" altLang="en-US" sz="1100" dirty="0"/>
              <a:t>大阪・光の</a:t>
            </a:r>
            <a:r>
              <a:rPr lang="ja-JP" altLang="en-US" sz="1100" dirty="0" smtClean="0"/>
              <a:t>饗宴</a:t>
            </a:r>
            <a:r>
              <a:rPr lang="en-US" altLang="ja-JP" sz="1100" dirty="0" smtClean="0"/>
              <a:t>2016</a:t>
            </a:r>
            <a:r>
              <a:rPr lang="ja-JP" altLang="en-US" sz="1100" dirty="0" smtClean="0"/>
              <a:t>」</a:t>
            </a:r>
            <a:r>
              <a:rPr lang="ja-JP" altLang="en-US" sz="1100" dirty="0"/>
              <a:t>全体の来場者数は</a:t>
            </a:r>
            <a:r>
              <a:rPr lang="ja-JP" altLang="en-US" sz="1100" dirty="0" smtClean="0"/>
              <a:t>約</a:t>
            </a:r>
            <a:r>
              <a:rPr lang="en-US" altLang="ja-JP" sz="1100" dirty="0"/>
              <a:t>1,293</a:t>
            </a:r>
            <a:r>
              <a:rPr lang="ja-JP" altLang="en-US" sz="1100" dirty="0" smtClean="0"/>
              <a:t>万人</a:t>
            </a:r>
            <a:r>
              <a:rPr lang="ja-JP" altLang="en-US" sz="1100" dirty="0"/>
              <a:t>、経済波及効果は</a:t>
            </a:r>
            <a:r>
              <a:rPr lang="ja-JP" altLang="en-US" sz="1100" dirty="0" smtClean="0"/>
              <a:t>約</a:t>
            </a:r>
            <a:r>
              <a:rPr lang="en-US" altLang="ja-JP" sz="1100" dirty="0"/>
              <a:t>665</a:t>
            </a:r>
            <a:r>
              <a:rPr lang="ja-JP" altLang="en-US" sz="1100" dirty="0" smtClean="0"/>
              <a:t>億円（</a:t>
            </a:r>
            <a:r>
              <a:rPr lang="en-US" altLang="ja-JP" sz="1100" dirty="0" smtClean="0"/>
              <a:t>2017.1.23 </a:t>
            </a:r>
            <a:r>
              <a:rPr lang="ja-JP" altLang="en-US" sz="1100" dirty="0"/>
              <a:t>大阪・光の饗宴実行委員会発表</a:t>
            </a:r>
            <a:r>
              <a:rPr lang="ja-JP" altLang="en-US" sz="1100" dirty="0" smtClean="0"/>
              <a:t>）</a:t>
            </a:r>
            <a:endParaRPr lang="en-US" altLang="ja-JP" sz="1100" strike="dblStrike" dirty="0"/>
          </a:p>
        </p:txBody>
      </p:sp>
      <p:graphicFrame>
        <p:nvGraphicFramePr>
          <p:cNvPr id="13" name="表 12"/>
          <p:cNvGraphicFramePr>
            <a:graphicFrameLocks noGrp="1"/>
          </p:cNvGraphicFramePr>
          <p:nvPr>
            <p:extLst>
              <p:ext uri="{D42A27DB-BD31-4B8C-83A1-F6EECF244321}">
                <p14:modId xmlns:p14="http://schemas.microsoft.com/office/powerpoint/2010/main" val="3086889350"/>
              </p:ext>
            </p:extLst>
          </p:nvPr>
        </p:nvGraphicFramePr>
        <p:xfrm>
          <a:off x="242478" y="2492896"/>
          <a:ext cx="8361969" cy="777019"/>
        </p:xfrm>
        <a:graphic>
          <a:graphicData uri="http://schemas.openxmlformats.org/drawingml/2006/table">
            <a:tbl>
              <a:tblPr firstRow="1" firstCol="1" bandRow="1"/>
              <a:tblGrid>
                <a:gridCol w="2017533"/>
                <a:gridCol w="906348"/>
                <a:gridCol w="906348"/>
                <a:gridCol w="906348"/>
                <a:gridCol w="906348"/>
                <a:gridCol w="906348"/>
                <a:gridCol w="906348"/>
                <a:gridCol w="906348"/>
              </a:tblGrid>
              <a:tr h="191391">
                <a:tc>
                  <a:txBody>
                    <a:body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2010</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2016</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370">
                <a:tc>
                  <a:txBody>
                    <a:bodyPr/>
                    <a:lstStyle/>
                    <a:p>
                      <a:pPr algn="just">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OSAKA</a:t>
                      </a:r>
                      <a:r>
                        <a:rPr lang="ja-JP" altLang="en-US" sz="1200" kern="100" dirty="0" smtClean="0">
                          <a:solidFill>
                            <a:schemeClr val="tx1"/>
                          </a:solidFill>
                          <a:effectLst/>
                          <a:latin typeface="HGPｺﾞｼｯｸE" pitchFamily="50" charset="-128"/>
                          <a:ea typeface="HGPｺﾞｼｯｸE" pitchFamily="50" charset="-128"/>
                          <a:cs typeface="Times New Roman"/>
                        </a:rPr>
                        <a:t>光のルネサンス</a:t>
                      </a:r>
                      <a:endParaRPr lang="en-US" altLang="ja-JP" sz="1200" kern="100" dirty="0" smtClean="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286</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329</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301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246</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272</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226</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42">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御堂筋イルミネーション</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168</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188</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147</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95</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269</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455</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460</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706">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大阪マラソン</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111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131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137</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142</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alt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144</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145</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正方形/長方形 13"/>
          <p:cNvSpPr/>
          <p:nvPr/>
        </p:nvSpPr>
        <p:spPr>
          <a:xfrm>
            <a:off x="23920" y="3861048"/>
            <a:ext cx="4764104" cy="477054"/>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日本旅行をしたいと考えたきっかけ</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DBJ</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JTBF</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アジア８地域・訪日外国人旅行者の意向調査（</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年版））（複数回答、</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6,198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398784455"/>
              </p:ext>
            </p:extLst>
          </p:nvPr>
        </p:nvGraphicFramePr>
        <p:xfrm>
          <a:off x="288021" y="4509120"/>
          <a:ext cx="3659858" cy="1959990"/>
        </p:xfrm>
        <a:graphic>
          <a:graphicData uri="http://schemas.openxmlformats.org/drawingml/2006/table">
            <a:tbl>
              <a:tblPr firstRow="1" bandRow="1">
                <a:tableStyleId>{5C22544A-7EE6-4342-B048-85BDC9FD1C3A}</a:tableStyleId>
              </a:tblPr>
              <a:tblGrid>
                <a:gridCol w="467555"/>
                <a:gridCol w="2484330"/>
                <a:gridCol w="707973"/>
              </a:tblGrid>
              <a:tr h="326665">
                <a:tc>
                  <a:txBody>
                    <a:bodyPr/>
                    <a:lstStyle/>
                    <a:p>
                      <a:pPr algn="ctr"/>
                      <a:r>
                        <a:rPr kumimoji="1" lang="ja-JP" altLang="en-US" sz="1100" dirty="0" smtClean="0"/>
                        <a:t>順位</a:t>
                      </a:r>
                      <a:endParaRPr kumimoji="1" lang="ja-JP" altLang="en-US" sz="1100" dirty="0"/>
                    </a:p>
                  </a:txBody>
                  <a:tcPr/>
                </a:tc>
                <a:tc>
                  <a:txBody>
                    <a:bodyPr/>
                    <a:lstStyle/>
                    <a:p>
                      <a:pPr algn="ctr"/>
                      <a:r>
                        <a:rPr kumimoji="1" lang="ja-JP" altLang="en-US" sz="1100" dirty="0" smtClean="0"/>
                        <a:t>理由</a:t>
                      </a:r>
                      <a:endParaRPr kumimoji="1" lang="ja-JP" altLang="en-US" sz="1100" dirty="0"/>
                    </a:p>
                  </a:txBody>
                  <a:tcPr anchor="ctr"/>
                </a:tc>
                <a:tc>
                  <a:txBody>
                    <a:bodyPr/>
                    <a:lstStyle/>
                    <a:p>
                      <a:pPr algn="ctr"/>
                      <a:endParaRPr kumimoji="1" lang="ja-JP" altLang="en-US" sz="1000" dirty="0"/>
                    </a:p>
                  </a:txBody>
                  <a:tcPr/>
                </a:tc>
              </a:tr>
              <a:tr h="326665">
                <a:tc>
                  <a:txBody>
                    <a:bodyPr/>
                    <a:lstStyle/>
                    <a:p>
                      <a:r>
                        <a:rPr kumimoji="1" lang="en-US" altLang="ja-JP" sz="1100" dirty="0" smtClean="0"/>
                        <a:t>1</a:t>
                      </a:r>
                      <a:endParaRPr kumimoji="1" lang="ja-JP" altLang="en-US" sz="1100" dirty="0"/>
                    </a:p>
                  </a:txBody>
                  <a:tcPr/>
                </a:tc>
                <a:tc>
                  <a:txBody>
                    <a:bodyPr/>
                    <a:lstStyle/>
                    <a:p>
                      <a:r>
                        <a:rPr kumimoji="1" lang="ja-JP" altLang="en-US" sz="1100" dirty="0" smtClean="0"/>
                        <a:t>日本の自然や風景に関心があるから</a:t>
                      </a:r>
                      <a:endParaRPr kumimoji="1" lang="ja-JP" altLang="en-US" sz="1100" dirty="0"/>
                    </a:p>
                  </a:txBody>
                  <a:tcPr/>
                </a:tc>
                <a:tc>
                  <a:txBody>
                    <a:bodyPr/>
                    <a:lstStyle/>
                    <a:p>
                      <a:pPr algn="r"/>
                      <a:r>
                        <a:rPr kumimoji="1" lang="en-US" altLang="ja-JP" sz="1200" dirty="0" smtClean="0"/>
                        <a:t>54</a:t>
                      </a:r>
                      <a:r>
                        <a:rPr kumimoji="1" lang="ja-JP" altLang="en-US" sz="1200" dirty="0" smtClean="0"/>
                        <a:t>％</a:t>
                      </a:r>
                      <a:endParaRPr kumimoji="1" lang="ja-JP" altLang="en-US" sz="1200" dirty="0"/>
                    </a:p>
                  </a:txBody>
                  <a:tcPr/>
                </a:tc>
              </a:tr>
              <a:tr h="326665">
                <a:tc>
                  <a:txBody>
                    <a:bodyPr/>
                    <a:lstStyle/>
                    <a:p>
                      <a:r>
                        <a:rPr kumimoji="1" lang="en-US" altLang="ja-JP" sz="1100" dirty="0" smtClean="0"/>
                        <a:t>2</a:t>
                      </a:r>
                      <a:endParaRPr kumimoji="1" lang="ja-JP" altLang="en-US" sz="1100" dirty="0"/>
                    </a:p>
                  </a:txBody>
                  <a:tcPr/>
                </a:tc>
                <a:tc>
                  <a:txBody>
                    <a:bodyPr/>
                    <a:lstStyle/>
                    <a:p>
                      <a:r>
                        <a:rPr kumimoji="1" lang="ja-JP" altLang="en-US" sz="1100" dirty="0" smtClean="0"/>
                        <a:t>日本食に関心があるから</a:t>
                      </a:r>
                      <a:endParaRPr kumimoji="1" lang="ja-JP" altLang="en-US" sz="1100" dirty="0"/>
                    </a:p>
                  </a:txBody>
                  <a:tcPr/>
                </a:tc>
                <a:tc>
                  <a:txBody>
                    <a:bodyPr/>
                    <a:lstStyle/>
                    <a:p>
                      <a:pPr algn="r"/>
                      <a:r>
                        <a:rPr kumimoji="1" lang="en-US" altLang="ja-JP" sz="1200" dirty="0" smtClean="0"/>
                        <a:t>51</a:t>
                      </a:r>
                      <a:r>
                        <a:rPr kumimoji="1" lang="ja-JP" altLang="en-US" sz="1200" dirty="0" smtClean="0"/>
                        <a:t>％</a:t>
                      </a:r>
                      <a:endParaRPr kumimoji="1" lang="ja-JP" altLang="en-US" sz="1200" dirty="0"/>
                    </a:p>
                  </a:txBody>
                  <a:tcPr/>
                </a:tc>
              </a:tr>
              <a:tr h="326665">
                <a:tc>
                  <a:txBody>
                    <a:bodyPr/>
                    <a:lstStyle/>
                    <a:p>
                      <a:r>
                        <a:rPr kumimoji="1" lang="en-US" altLang="ja-JP" sz="1100" dirty="0" smtClean="0"/>
                        <a:t>3</a:t>
                      </a:r>
                      <a:endParaRPr kumimoji="1" lang="ja-JP"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日本の文化・歴史に関心があったから</a:t>
                      </a:r>
                    </a:p>
                  </a:txBody>
                  <a:tcPr/>
                </a:tc>
                <a:tc>
                  <a:txBody>
                    <a:bodyPr/>
                    <a:lstStyle/>
                    <a:p>
                      <a:pPr algn="r"/>
                      <a:r>
                        <a:rPr kumimoji="1" lang="en-US" altLang="ja-JP" sz="1200" dirty="0" smtClean="0"/>
                        <a:t>46</a:t>
                      </a:r>
                      <a:r>
                        <a:rPr kumimoji="1" lang="ja-JP" altLang="en-US" sz="1200" dirty="0" smtClean="0"/>
                        <a:t>％</a:t>
                      </a:r>
                      <a:endParaRPr kumimoji="1" lang="ja-JP" altLang="en-US" sz="1200" dirty="0"/>
                    </a:p>
                  </a:txBody>
                  <a:tcPr/>
                </a:tc>
              </a:tr>
              <a:tr h="326665">
                <a:tc>
                  <a:txBody>
                    <a:bodyPr/>
                    <a:lstStyle/>
                    <a:p>
                      <a:r>
                        <a:rPr kumimoji="1" lang="en-US" altLang="ja-JP" sz="1100" dirty="0" smtClean="0"/>
                        <a:t>4</a:t>
                      </a:r>
                      <a:endParaRPr kumimoji="1" lang="ja-JP"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日本の温泉に関心があったから</a:t>
                      </a:r>
                    </a:p>
                  </a:txBody>
                  <a:tcPr/>
                </a:tc>
                <a:tc>
                  <a:txBody>
                    <a:bodyPr/>
                    <a:lstStyle/>
                    <a:p>
                      <a:pPr algn="r"/>
                      <a:r>
                        <a:rPr kumimoji="1" lang="en-US" altLang="ja-JP" sz="1200" dirty="0" smtClean="0"/>
                        <a:t>43</a:t>
                      </a:r>
                      <a:r>
                        <a:rPr kumimoji="1" lang="ja-JP" altLang="en-US" sz="1200" dirty="0" smtClean="0"/>
                        <a:t>％</a:t>
                      </a:r>
                      <a:endParaRPr kumimoji="1" lang="ja-JP" altLang="en-US" sz="1200" dirty="0"/>
                    </a:p>
                  </a:txBody>
                  <a:tcPr/>
                </a:tc>
              </a:tr>
              <a:tr h="326665">
                <a:tc>
                  <a:txBody>
                    <a:bodyPr/>
                    <a:lstStyle/>
                    <a:p>
                      <a:r>
                        <a:rPr kumimoji="1" lang="en-US" altLang="ja-JP" sz="1100" dirty="0" smtClean="0"/>
                        <a:t>5</a:t>
                      </a:r>
                      <a:endParaRPr kumimoji="1" lang="ja-JP" altLang="en-US" sz="1100" dirty="0"/>
                    </a:p>
                  </a:txBody>
                  <a:tcPr/>
                </a:tc>
                <a:tc>
                  <a:txBody>
                    <a:bodyPr/>
                    <a:lstStyle/>
                    <a:p>
                      <a:r>
                        <a:rPr kumimoji="1" lang="ja-JP" altLang="en-US" sz="1100" dirty="0" smtClean="0"/>
                        <a:t>治安がいいから</a:t>
                      </a:r>
                      <a:endParaRPr kumimoji="1" lang="ja-JP" altLang="en-US" sz="1100" dirty="0"/>
                    </a:p>
                  </a:txBody>
                  <a:tcPr/>
                </a:tc>
                <a:tc>
                  <a:txBody>
                    <a:bodyPr/>
                    <a:lstStyle/>
                    <a:p>
                      <a:pPr algn="r"/>
                      <a:r>
                        <a:rPr kumimoji="1" lang="en-US" altLang="ja-JP" sz="1200" dirty="0" smtClean="0"/>
                        <a:t>38</a:t>
                      </a:r>
                      <a:r>
                        <a:rPr kumimoji="1" lang="ja-JP" altLang="en-US" sz="1200" dirty="0" smtClean="0"/>
                        <a:t>％</a:t>
                      </a:r>
                      <a:endParaRPr kumimoji="1" lang="ja-JP" altLang="en-US" sz="1200" dirty="0"/>
                    </a:p>
                  </a:txBody>
                  <a:tcPr/>
                </a:tc>
              </a:tr>
            </a:tbl>
          </a:graphicData>
        </a:graphic>
      </p:graphicFrame>
      <p:sp>
        <p:nvSpPr>
          <p:cNvPr id="16" name="正方形/長方形 15"/>
          <p:cNvSpPr/>
          <p:nvPr/>
        </p:nvSpPr>
        <p:spPr>
          <a:xfrm>
            <a:off x="5004048" y="3872661"/>
            <a:ext cx="4320480"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次回の訪日旅行の目的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（出典：観光庁「訪日外国人消費動向調査」</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）（複数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回答、全体</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31,285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462604631"/>
              </p:ext>
            </p:extLst>
          </p:nvPr>
        </p:nvGraphicFramePr>
        <p:xfrm>
          <a:off x="5148064" y="4485769"/>
          <a:ext cx="3707999" cy="2173339"/>
        </p:xfrm>
        <a:graphic>
          <a:graphicData uri="http://schemas.openxmlformats.org/drawingml/2006/table">
            <a:tbl>
              <a:tblPr firstRow="1" bandRow="1">
                <a:tableStyleId>{5C22544A-7EE6-4342-B048-85BDC9FD1C3A}</a:tableStyleId>
              </a:tblPr>
              <a:tblGrid>
                <a:gridCol w="472760"/>
                <a:gridCol w="2446303"/>
                <a:gridCol w="788936"/>
              </a:tblGrid>
              <a:tr h="283579">
                <a:tc>
                  <a:txBody>
                    <a:bodyPr/>
                    <a:lstStyle/>
                    <a:p>
                      <a:pPr algn="ctr"/>
                      <a:r>
                        <a:rPr kumimoji="1" lang="ja-JP" altLang="en-US" sz="1100" dirty="0" smtClean="0"/>
                        <a:t>順位</a:t>
                      </a:r>
                      <a:endParaRPr kumimoji="1" lang="ja-JP" altLang="en-US" sz="1100" dirty="0"/>
                    </a:p>
                  </a:txBody>
                  <a:tcPr anchor="ctr"/>
                </a:tc>
                <a:tc>
                  <a:txBody>
                    <a:bodyPr/>
                    <a:lstStyle/>
                    <a:p>
                      <a:pPr algn="ctr"/>
                      <a:r>
                        <a:rPr kumimoji="1" lang="ja-JP" altLang="en-US" sz="1100" dirty="0" smtClean="0"/>
                        <a:t>項目</a:t>
                      </a:r>
                      <a:endParaRPr kumimoji="1" lang="ja-JP" altLang="en-US" sz="1100" dirty="0"/>
                    </a:p>
                  </a:txBody>
                  <a:tcPr anchor="ctr"/>
                </a:tc>
                <a:tc>
                  <a:txBody>
                    <a:bodyPr/>
                    <a:lstStyle/>
                    <a:p>
                      <a:pPr algn="ctr"/>
                      <a:r>
                        <a:rPr kumimoji="1" lang="ja-JP" altLang="en-US" sz="1000" dirty="0" smtClean="0"/>
                        <a:t>回答数</a:t>
                      </a:r>
                      <a:endParaRPr kumimoji="1" lang="ja-JP" altLang="en-US" sz="1000" dirty="0"/>
                    </a:p>
                  </a:txBody>
                  <a:tcPr anchor="ctr"/>
                </a:tc>
              </a:tr>
              <a:tr h="272384">
                <a:tc>
                  <a:txBody>
                    <a:bodyPr/>
                    <a:lstStyle/>
                    <a:p>
                      <a:r>
                        <a:rPr kumimoji="1" lang="en-US" altLang="ja-JP" sz="1100" dirty="0" smtClean="0"/>
                        <a:t>1</a:t>
                      </a:r>
                      <a:endParaRPr kumimoji="1" lang="ja-JP" altLang="en-US" sz="1100" dirty="0"/>
                    </a:p>
                  </a:txBody>
                  <a:tcPr/>
                </a:tc>
                <a:tc>
                  <a:txBody>
                    <a:bodyPr/>
                    <a:lstStyle/>
                    <a:p>
                      <a:r>
                        <a:rPr kumimoji="1" lang="ja-JP" altLang="en-US" sz="1100" dirty="0" smtClean="0"/>
                        <a:t>日本食を食べる</a:t>
                      </a:r>
                      <a:endParaRPr kumimoji="1" lang="ja-JP" altLang="en-US" sz="1100" dirty="0"/>
                    </a:p>
                  </a:txBody>
                  <a:tcPr/>
                </a:tc>
                <a:tc>
                  <a:txBody>
                    <a:bodyPr/>
                    <a:lstStyle/>
                    <a:p>
                      <a:pPr algn="r"/>
                      <a:r>
                        <a:rPr kumimoji="1" lang="en-US" altLang="ja-JP" sz="1200" dirty="0" smtClean="0"/>
                        <a:t>17,903</a:t>
                      </a:r>
                      <a:r>
                        <a:rPr kumimoji="1" lang="ja-JP" altLang="en-US" sz="1200" dirty="0" smtClean="0"/>
                        <a:t>人</a:t>
                      </a:r>
                      <a:endParaRPr kumimoji="1" lang="ja-JP" altLang="en-US" sz="1200" dirty="0"/>
                    </a:p>
                  </a:txBody>
                  <a:tcPr/>
                </a:tc>
              </a:tr>
              <a:tr h="272384">
                <a:tc>
                  <a:txBody>
                    <a:bodyPr/>
                    <a:lstStyle/>
                    <a:p>
                      <a:r>
                        <a:rPr kumimoji="1" lang="en-US" altLang="ja-JP" sz="1100" dirty="0" smtClean="0"/>
                        <a:t>2</a:t>
                      </a:r>
                      <a:endParaRPr kumimoji="1" lang="ja-JP" altLang="en-US" sz="1100" dirty="0"/>
                    </a:p>
                  </a:txBody>
                  <a:tcPr/>
                </a:tc>
                <a:tc>
                  <a:txBody>
                    <a:bodyPr/>
                    <a:lstStyle/>
                    <a:p>
                      <a:r>
                        <a:rPr kumimoji="1" lang="ja-JP" altLang="en-US" sz="1100" dirty="0" smtClean="0"/>
                        <a:t>温泉入浴</a:t>
                      </a:r>
                      <a:endParaRPr kumimoji="1" lang="ja-JP" altLang="en-US" sz="1100" dirty="0"/>
                    </a:p>
                  </a:txBody>
                  <a:tcPr/>
                </a:tc>
                <a:tc>
                  <a:txBody>
                    <a:bodyPr/>
                    <a:lstStyle/>
                    <a:p>
                      <a:pPr algn="r"/>
                      <a:r>
                        <a:rPr kumimoji="1" lang="en-US" altLang="ja-JP" sz="1200" dirty="0" smtClean="0"/>
                        <a:t>13,802</a:t>
                      </a:r>
                      <a:r>
                        <a:rPr kumimoji="1" lang="ja-JP" altLang="en-US" sz="1200" dirty="0" smtClean="0"/>
                        <a:t>人</a:t>
                      </a:r>
                      <a:endParaRPr kumimoji="1" lang="ja-JP" altLang="en-US" sz="1200" dirty="0"/>
                    </a:p>
                  </a:txBody>
                  <a:tcPr/>
                </a:tc>
              </a:tr>
              <a:tr h="272384">
                <a:tc>
                  <a:txBody>
                    <a:bodyPr/>
                    <a:lstStyle/>
                    <a:p>
                      <a:r>
                        <a:rPr kumimoji="1" lang="en-US" altLang="ja-JP" sz="1100" dirty="0" smtClean="0"/>
                        <a:t>3</a:t>
                      </a:r>
                      <a:endParaRPr kumimoji="1" lang="ja-JP" altLang="en-US" sz="1100" dirty="0"/>
                    </a:p>
                  </a:txBody>
                  <a:tcPr/>
                </a:tc>
                <a:tc>
                  <a:txBody>
                    <a:bodyPr/>
                    <a:lstStyle/>
                    <a:p>
                      <a:r>
                        <a:rPr kumimoji="1" lang="ja-JP" altLang="en-US" sz="1100" dirty="0" smtClean="0"/>
                        <a:t>ショッピング</a:t>
                      </a:r>
                      <a:endParaRPr kumimoji="1" lang="ja-JP" altLang="en-US" sz="1100" dirty="0"/>
                    </a:p>
                  </a:txBody>
                  <a:tcPr/>
                </a:tc>
                <a:tc>
                  <a:txBody>
                    <a:bodyPr/>
                    <a:lstStyle/>
                    <a:p>
                      <a:pPr algn="r"/>
                      <a:r>
                        <a:rPr kumimoji="1" lang="en-US" altLang="ja-JP" sz="1200" dirty="0" smtClean="0"/>
                        <a:t>13,591</a:t>
                      </a:r>
                      <a:r>
                        <a:rPr kumimoji="1" lang="ja-JP" altLang="en-US" sz="1200" dirty="0" smtClean="0"/>
                        <a:t>人</a:t>
                      </a:r>
                      <a:endParaRPr kumimoji="1" lang="ja-JP" altLang="en-US" sz="1200" dirty="0"/>
                    </a:p>
                  </a:txBody>
                  <a:tcPr/>
                </a:tc>
              </a:tr>
              <a:tr h="272384">
                <a:tc>
                  <a:txBody>
                    <a:bodyPr/>
                    <a:lstStyle/>
                    <a:p>
                      <a:r>
                        <a:rPr kumimoji="1" lang="en-US" altLang="ja-JP" sz="1100" dirty="0" smtClean="0"/>
                        <a:t>4</a:t>
                      </a:r>
                      <a:endParaRPr kumimoji="1" lang="ja-JP" altLang="en-US" sz="1100" dirty="0"/>
                    </a:p>
                  </a:txBody>
                  <a:tcPr/>
                </a:tc>
                <a:tc>
                  <a:txBody>
                    <a:bodyPr/>
                    <a:lstStyle/>
                    <a:p>
                      <a:r>
                        <a:rPr kumimoji="1" lang="ja-JP" altLang="en-US" sz="1100" dirty="0" smtClean="0"/>
                        <a:t>自然・景勝地観光</a:t>
                      </a:r>
                      <a:endParaRPr kumimoji="1" lang="ja-JP" altLang="en-US" sz="1100" dirty="0"/>
                    </a:p>
                  </a:txBody>
                  <a:tcPr/>
                </a:tc>
                <a:tc>
                  <a:txBody>
                    <a:bodyPr/>
                    <a:lstStyle/>
                    <a:p>
                      <a:pPr algn="r"/>
                      <a:r>
                        <a:rPr kumimoji="1" lang="en-US" altLang="ja-JP" sz="1200" dirty="0" smtClean="0"/>
                        <a:t>13,201</a:t>
                      </a:r>
                      <a:r>
                        <a:rPr kumimoji="1" lang="ja-JP" altLang="en-US" sz="1200" dirty="0" smtClean="0"/>
                        <a:t>人</a:t>
                      </a:r>
                      <a:endParaRPr kumimoji="1" lang="ja-JP" altLang="en-US" sz="1200" dirty="0"/>
                    </a:p>
                  </a:txBody>
                  <a:tcPr/>
                </a:tc>
              </a:tr>
              <a:tr h="272384">
                <a:tc>
                  <a:txBody>
                    <a:bodyPr/>
                    <a:lstStyle/>
                    <a:p>
                      <a:r>
                        <a:rPr kumimoji="1" lang="en-US" altLang="ja-JP" sz="1100" dirty="0" smtClean="0"/>
                        <a:t>5</a:t>
                      </a:r>
                      <a:endParaRPr kumimoji="1" lang="ja-JP" altLang="en-US" sz="1100" dirty="0"/>
                    </a:p>
                  </a:txBody>
                  <a:tcPr/>
                </a:tc>
                <a:tc>
                  <a:txBody>
                    <a:bodyPr/>
                    <a:lstStyle/>
                    <a:p>
                      <a:r>
                        <a:rPr kumimoji="1" lang="ja-JP" altLang="en-US" sz="1100" dirty="0" smtClean="0"/>
                        <a:t>繁華街の街歩き</a:t>
                      </a:r>
                      <a:endParaRPr kumimoji="1" lang="ja-JP" altLang="en-US" sz="1100" dirty="0"/>
                    </a:p>
                  </a:txBody>
                  <a:tcPr/>
                </a:tc>
                <a:tc>
                  <a:txBody>
                    <a:bodyPr/>
                    <a:lstStyle/>
                    <a:p>
                      <a:pPr algn="r"/>
                      <a:r>
                        <a:rPr kumimoji="1" lang="en-US" altLang="ja-JP" sz="1200" dirty="0" smtClean="0"/>
                        <a:t>9,162</a:t>
                      </a:r>
                      <a:r>
                        <a:rPr kumimoji="1" lang="ja-JP" altLang="en-US" sz="1200" dirty="0" smtClean="0"/>
                        <a:t>人</a:t>
                      </a:r>
                      <a:endParaRPr kumimoji="1" lang="ja-JP" altLang="en-US" sz="1200" dirty="0"/>
                    </a:p>
                  </a:txBody>
                  <a:tcPr/>
                </a:tc>
              </a:tr>
              <a:tr h="257251">
                <a:tc>
                  <a:txBody>
                    <a:bodyPr/>
                    <a:lstStyle/>
                    <a:p>
                      <a:r>
                        <a:rPr kumimoji="1" lang="en-US" altLang="ja-JP" sz="1100" dirty="0" smtClean="0">
                          <a:latin typeface="+mj-lt"/>
                        </a:rPr>
                        <a:t>6</a:t>
                      </a:r>
                      <a:endParaRPr kumimoji="1" lang="ja-JP" altLang="en-US" sz="1100" dirty="0">
                        <a:latin typeface="+mj-lt"/>
                      </a:endParaRPr>
                    </a:p>
                  </a:txBody>
                  <a:tcPr/>
                </a:tc>
                <a:tc>
                  <a:txBody>
                    <a:bodyPr/>
                    <a:lstStyle/>
                    <a:p>
                      <a:pPr marL="0" indent="95250" algn="l" fontAlgn="ctr"/>
                      <a:r>
                        <a:rPr lang="ja-JP" altLang="en-US" sz="1100" b="0" i="0" u="none" strike="noStrike" dirty="0">
                          <a:solidFill>
                            <a:srgbClr val="000000"/>
                          </a:solidFill>
                          <a:effectLst/>
                          <a:latin typeface="ＭＳ Ｐゴシック"/>
                        </a:rPr>
                        <a:t>四季の体感（花見・紅葉・雪等）</a:t>
                      </a:r>
                    </a:p>
                  </a:txBody>
                  <a:tcPr marL="9525" marR="9525" marT="9525" marB="0" anchor="ctr"/>
                </a:tc>
                <a:tc>
                  <a:txBody>
                    <a:bodyPr/>
                    <a:lstStyle/>
                    <a:p>
                      <a:pPr marL="0" indent="0" algn="r" fontAlgn="ctr"/>
                      <a:r>
                        <a:rPr lang="en-US" altLang="ja-JP" sz="1200" b="0" i="0" u="none" strike="noStrike" dirty="0" smtClean="0">
                          <a:solidFill>
                            <a:srgbClr val="000000"/>
                          </a:solidFill>
                          <a:effectLst/>
                          <a:latin typeface="+mj-lt"/>
                        </a:rPr>
                        <a:t>8,471</a:t>
                      </a:r>
                      <a:r>
                        <a:rPr lang="ja-JP" altLang="en-US" sz="1200" b="0" i="0" u="none" strike="noStrike" dirty="0" smtClean="0">
                          <a:solidFill>
                            <a:srgbClr val="000000"/>
                          </a:solidFill>
                          <a:effectLst/>
                          <a:latin typeface="+mj-lt"/>
                        </a:rPr>
                        <a:t>人</a:t>
                      </a:r>
                      <a:endParaRPr lang="en-US" altLang="ja-JP" sz="1200" b="0" i="0" u="none" strike="noStrike" dirty="0">
                        <a:solidFill>
                          <a:srgbClr val="000000"/>
                        </a:solidFill>
                        <a:effectLst/>
                        <a:latin typeface="+mj-lt"/>
                      </a:endParaRPr>
                    </a:p>
                  </a:txBody>
                  <a:tcPr marL="9525" marR="9525" marT="9525" marB="0" anchor="ctr"/>
                </a:tc>
              </a:tr>
              <a:tr h="257251">
                <a:tc>
                  <a:txBody>
                    <a:bodyPr/>
                    <a:lstStyle/>
                    <a:p>
                      <a:r>
                        <a:rPr kumimoji="1" lang="en-US" altLang="ja-JP" sz="1100" dirty="0" smtClean="0">
                          <a:latin typeface="+mj-lt"/>
                        </a:rPr>
                        <a:t>7</a:t>
                      </a:r>
                      <a:endParaRPr kumimoji="1" lang="ja-JP" altLang="en-US" sz="1100" dirty="0">
                        <a:latin typeface="+mj-lt"/>
                      </a:endParaRPr>
                    </a:p>
                  </a:txBody>
                  <a:tcPr/>
                </a:tc>
                <a:tc>
                  <a:txBody>
                    <a:bodyPr/>
                    <a:lstStyle/>
                    <a:p>
                      <a:pPr marL="0" indent="95250" algn="l" fontAlgn="ctr"/>
                      <a:r>
                        <a:rPr lang="ja-JP" altLang="en-US" sz="1100" b="0" i="0" u="none" strike="noStrike" dirty="0">
                          <a:solidFill>
                            <a:srgbClr val="000000"/>
                          </a:solidFill>
                          <a:effectLst/>
                          <a:latin typeface="ＭＳ Ｐゴシック"/>
                        </a:rPr>
                        <a:t>旅館に宿泊</a:t>
                      </a:r>
                    </a:p>
                  </a:txBody>
                  <a:tcPr marL="9525" marR="9525" marT="9525" marB="0" anchor="ctr"/>
                </a:tc>
                <a:tc>
                  <a:txBody>
                    <a:bodyPr/>
                    <a:lstStyle/>
                    <a:p>
                      <a:pPr algn="r" fontAlgn="ctr"/>
                      <a:r>
                        <a:rPr lang="en-US" altLang="ja-JP" sz="1200" b="0" i="0" u="none" strike="noStrike" dirty="0" smtClean="0">
                          <a:solidFill>
                            <a:srgbClr val="000000"/>
                          </a:solidFill>
                          <a:effectLst/>
                          <a:latin typeface="+mj-lt"/>
                        </a:rPr>
                        <a:t>8,400</a:t>
                      </a:r>
                      <a:r>
                        <a:rPr lang="ja-JP" altLang="en-US" sz="1200" b="0" i="0" u="none" strike="noStrike" dirty="0" smtClean="0">
                          <a:solidFill>
                            <a:srgbClr val="000000"/>
                          </a:solidFill>
                          <a:effectLst/>
                          <a:latin typeface="+mj-lt"/>
                        </a:rPr>
                        <a:t>人</a:t>
                      </a:r>
                      <a:endParaRPr lang="en-US" altLang="ja-JP" sz="1200" b="0" i="0" u="none" strike="noStrike" dirty="0">
                        <a:solidFill>
                          <a:srgbClr val="000000"/>
                        </a:solidFill>
                        <a:effectLst/>
                        <a:latin typeface="+mj-lt"/>
                      </a:endParaRPr>
                    </a:p>
                  </a:txBody>
                  <a:tcPr marL="9525" marR="9525" marT="9525" marB="0" anchor="ctr"/>
                </a:tc>
              </a:tr>
            </a:tbl>
          </a:graphicData>
        </a:graphic>
      </p:graphicFrame>
      <p:sp>
        <p:nvSpPr>
          <p:cNvPr id="6" name="スライド番号プレースホルダー 5"/>
          <p:cNvSpPr>
            <a:spLocks noGrp="1"/>
          </p:cNvSpPr>
          <p:nvPr>
            <p:ph type="sldNum" sz="quarter" idx="12"/>
          </p:nvPr>
        </p:nvSpPr>
        <p:spPr/>
        <p:txBody>
          <a:bodyPr/>
          <a:lstStyle/>
          <a:p>
            <a:pPr>
              <a:defRPr/>
            </a:pPr>
            <a:fld id="{4AC9B83D-17C3-4F2E-B0BA-D155CD364A7C}" type="slidenum">
              <a:rPr lang="ja-JP" altLang="en-US" smtClean="0"/>
              <a:pPr>
                <a:defRPr/>
              </a:pPr>
              <a:t>31</a:t>
            </a:fld>
            <a:endParaRPr lang="ja-JP" altLang="en-US" dirty="0"/>
          </a:p>
        </p:txBody>
      </p:sp>
    </p:spTree>
    <p:extLst>
      <p:ext uri="{BB962C8B-B14F-4D97-AF65-F5344CB8AC3E}">
        <p14:creationId xmlns:p14="http://schemas.microsoft.com/office/powerpoint/2010/main" val="3414270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52606" y="139690"/>
            <a:ext cx="8622000" cy="2147203"/>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185738" indent="-185738" algn="just">
              <a:lnSpc>
                <a:spcPts val="2200"/>
              </a:lnSpc>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分析④：</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ビッグイベント等を活用した観光集客</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にはラグビーワールドカップ日本大会、</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は東京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オリンピック・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パラリンピックなど</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規模でのスポーツ大会の開催が予定されており、歴史</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、文化、食など大阪・関西の魅力を国際社会に向かってアピールし、さらなる観光集客につなげる絶好の機会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年の万博開催については、博覧会国際事務局（</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）に対し立候補</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[H29.4]</a:t>
            </a:r>
            <a:r>
              <a:rPr lang="ja-JP" altLang="en-US" sz="16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誘致ロゴマークの決定や</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総会でのプレゼンテーション</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等により、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国内全体の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誘致機運を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醸成</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するとともに、大阪・関西の魅力を国際社会に向かってアピール。</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970775" y="2799150"/>
            <a:ext cx="3960440"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イベントスケジュール</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409434736"/>
              </p:ext>
            </p:extLst>
          </p:nvPr>
        </p:nvGraphicFramePr>
        <p:xfrm>
          <a:off x="5101661" y="3159190"/>
          <a:ext cx="3811680" cy="1569720"/>
        </p:xfrm>
        <a:graphic>
          <a:graphicData uri="http://schemas.openxmlformats.org/drawingml/2006/table">
            <a:tbl>
              <a:tblPr firstRow="1" bandRow="1">
                <a:tableStyleId>{5940675A-B579-460E-94D1-54222C63F5DA}</a:tableStyleId>
              </a:tblPr>
              <a:tblGrid>
                <a:gridCol w="1153535">
                  <a:extLst>
                    <a:ext uri="{9D8B030D-6E8A-4147-A177-3AD203B41FA5}">
                      <a16:colId xmlns="" xmlns:a16="http://schemas.microsoft.com/office/drawing/2014/main" val="20000"/>
                    </a:ext>
                  </a:extLst>
                </a:gridCol>
                <a:gridCol w="2658145">
                  <a:extLst>
                    <a:ext uri="{9D8B030D-6E8A-4147-A177-3AD203B41FA5}">
                      <a16:colId xmlns="" xmlns:a16="http://schemas.microsoft.com/office/drawing/2014/main" val="20001"/>
                    </a:ext>
                  </a:extLst>
                </a:gridCol>
              </a:tblGrid>
              <a:tr h="37084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2019(H31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日本大会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2020(H32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年東京オリンピック・パラリンピック競技大会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2021(H33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2025(H37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国際博覧会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4" name="正方形/長方形 13"/>
          <p:cNvSpPr/>
          <p:nvPr/>
        </p:nvSpPr>
        <p:spPr>
          <a:xfrm>
            <a:off x="113072" y="2799150"/>
            <a:ext cx="3960440"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年国際博覧会の状況</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17422708"/>
              </p:ext>
            </p:extLst>
          </p:nvPr>
        </p:nvGraphicFramePr>
        <p:xfrm>
          <a:off x="256769" y="3129185"/>
          <a:ext cx="4416152" cy="2072640"/>
        </p:xfrm>
        <a:graphic>
          <a:graphicData uri="http://schemas.openxmlformats.org/drawingml/2006/table">
            <a:tbl>
              <a:tblPr firstRow="1" bandRow="1">
                <a:tableStyleId>{5C22544A-7EE6-4342-B048-85BDC9FD1C3A}</a:tableStyleId>
              </a:tblPr>
              <a:tblGrid>
                <a:gridCol w="1823864">
                  <a:extLst>
                    <a:ext uri="{9D8B030D-6E8A-4147-A177-3AD203B41FA5}">
                      <a16:colId xmlns="" xmlns:a16="http://schemas.microsoft.com/office/drawing/2014/main" val="20000"/>
                    </a:ext>
                  </a:extLst>
                </a:gridCol>
                <a:gridCol w="2592288">
                  <a:extLst>
                    <a:ext uri="{9D8B030D-6E8A-4147-A177-3AD203B41FA5}">
                      <a16:colId xmlns="" xmlns:a16="http://schemas.microsoft.com/office/drawing/2014/main" val="20001"/>
                    </a:ext>
                  </a:extLst>
                </a:gridCol>
              </a:tblGrid>
              <a:tr h="253196">
                <a:tc>
                  <a:txBody>
                    <a:bodyPr/>
                    <a:lstStyle/>
                    <a:p>
                      <a:pPr algn="ctr">
                        <a:lnSpc>
                          <a:spcPts val="1500"/>
                        </a:lnSpc>
                      </a:pPr>
                      <a:r>
                        <a:rPr kumimoji="1" lang="ja-JP" altLang="en-US" sz="1200" dirty="0" smtClean="0">
                          <a:solidFill>
                            <a:schemeClr val="tx1"/>
                          </a:solidFill>
                        </a:rPr>
                        <a:t>項目</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pPr>
                      <a:r>
                        <a:rPr kumimoji="1" lang="ja-JP" altLang="en-US" sz="1200" dirty="0" smtClean="0">
                          <a:solidFill>
                            <a:schemeClr val="tx1"/>
                          </a:solidFill>
                        </a:rPr>
                        <a:t>内容</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53196">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テーマ</a:t>
                      </a:r>
                      <a:endParaRPr kumimoji="1" lang="ja-JP" altLang="en-US" sz="12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Designing Future Society for Our Lives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53196">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開催予定地</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53196">
                <a:tc>
                  <a:txBody>
                    <a:bodyPr/>
                    <a:lstStyle/>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来場者目標数</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2,800</a:t>
                      </a: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strike="no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53196">
                <a:tc>
                  <a:txBody>
                    <a:bodyPr/>
                    <a:lstStyle/>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経済波及効果</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見込み</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a:t>
                      </a:r>
                      <a:endParaRPr kumimoji="1" lang="ja-JP" altLang="en-US" sz="1200" strike="no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53196">
                <a:tc>
                  <a:txBody>
                    <a:bodyPr/>
                    <a:lstStyle/>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会場建設費</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見込み</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1,250</a:t>
                      </a: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strike="no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32</a:t>
            </a:fld>
            <a:endParaRPr lang="ja-JP" altLang="en-US" dirty="0"/>
          </a:p>
        </p:txBody>
      </p:sp>
    </p:spTree>
    <p:extLst>
      <p:ext uri="{BB962C8B-B14F-4D97-AF65-F5344CB8AC3E}">
        <p14:creationId xmlns:p14="http://schemas.microsoft.com/office/powerpoint/2010/main" val="32356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69387"/>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1520" y="169277"/>
            <a:ext cx="3744416"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（２）関空観光ハブ化の推進</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1" name="正方形/長方形 20"/>
          <p:cNvSpPr/>
          <p:nvPr/>
        </p:nvSpPr>
        <p:spPr>
          <a:xfrm>
            <a:off x="4475929" y="2076084"/>
            <a:ext cx="3833945" cy="276999"/>
          </a:xfrm>
          <a:prstGeom prst="rect">
            <a:avLst/>
          </a:prstGeom>
        </p:spPr>
        <p:txBody>
          <a:bodyPr wrap="square">
            <a:spAutoFit/>
          </a:bodyPr>
          <a:lstStyle/>
          <a:p>
            <a:pPr marL="177800" indent="-177800"/>
            <a:r>
              <a:rPr lang="ja-JP" altLang="ja-JP" sz="1200" dirty="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全国航空乗降客数</a:t>
            </a:r>
            <a:r>
              <a:rPr lang="ja-JP" altLang="en-US" sz="1200" dirty="0" smtClean="0">
                <a:latin typeface="HGPｺﾞｼｯｸE" pitchFamily="50" charset="-128"/>
                <a:ea typeface="HGPｺﾞｼｯｸE" pitchFamily="50" charset="-128"/>
              </a:rPr>
              <a:t>（</a:t>
            </a:r>
            <a:r>
              <a:rPr lang="en-US" altLang="ja-JP" sz="1200" dirty="0" smtClean="0">
                <a:latin typeface="HGPｺﾞｼｯｸE" pitchFamily="50" charset="-128"/>
                <a:ea typeface="HGPｺﾞｼｯｸE" pitchFamily="50" charset="-128"/>
              </a:rPr>
              <a:t>2016</a:t>
            </a:r>
            <a:r>
              <a:rPr lang="ja-JP" altLang="en-US" sz="1200" dirty="0" smtClean="0">
                <a:latin typeface="HGPｺﾞｼｯｸE" pitchFamily="50" charset="-128"/>
                <a:ea typeface="HGPｺﾞｼｯｸE" pitchFamily="50" charset="-128"/>
              </a:rPr>
              <a:t>年</a:t>
            </a:r>
            <a:r>
              <a:rPr lang="ja-JP" altLang="en-US" sz="1200" dirty="0" smtClean="0">
                <a:latin typeface="HGPｺﾞｼｯｸE" pitchFamily="50" charset="-128"/>
                <a:ea typeface="HGPｺﾞｼｯｸE" pitchFamily="50" charset="-128"/>
              </a:rPr>
              <a:t>）</a:t>
            </a:r>
            <a:endParaRPr lang="en-US" altLang="ja-JP" sz="1200" dirty="0">
              <a:latin typeface="HGPｺﾞｼｯｸE" pitchFamily="50" charset="-128"/>
              <a:ea typeface="HGPｺﾞｼｯｸE" pitchFamily="50" charset="-128"/>
            </a:endParaRPr>
          </a:p>
        </p:txBody>
      </p:sp>
      <p:sp>
        <p:nvSpPr>
          <p:cNvPr id="8" name="正方形/長方形 7"/>
          <p:cNvSpPr/>
          <p:nvPr/>
        </p:nvSpPr>
        <p:spPr>
          <a:xfrm>
            <a:off x="4376569" y="5147230"/>
            <a:ext cx="4515911" cy="1661993"/>
          </a:xfrm>
          <a:prstGeom prst="rect">
            <a:avLst/>
          </a:prstGeom>
          <a:solidFill>
            <a:schemeClr val="bg1"/>
          </a:solidFill>
          <a:ln>
            <a:solidFill>
              <a:schemeClr val="accent1">
                <a:shade val="50000"/>
              </a:schemeClr>
            </a:solidFill>
          </a:ln>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急増するインバウンドの受入体制強化の取組み</a:t>
            </a:r>
            <a:endParaRPr lang="en-US" altLang="ja-JP" sz="1200" dirty="0" smtClean="0">
              <a:latin typeface="HGPｺﾞｼｯｸE" pitchFamily="50" charset="-128"/>
              <a:ea typeface="HGPｺﾞｼｯｸE" pitchFamily="50" charset="-128"/>
            </a:endParaRPr>
          </a:p>
          <a:p>
            <a:pPr marL="177800" indent="-177800"/>
            <a:r>
              <a:rPr lang="ja-JP" altLang="en-US" sz="900" dirty="0" smtClean="0">
                <a:latin typeface="HGPｺﾞｼｯｸE" pitchFamily="50" charset="-128"/>
                <a:ea typeface="HGPｺﾞｼｯｸE" pitchFamily="50" charset="-128"/>
              </a:rPr>
              <a:t>　</a:t>
            </a:r>
            <a:endParaRPr lang="en-US" altLang="ja-JP" sz="900" dirty="0" smtClean="0">
              <a:latin typeface="HGPｺﾞｼｯｸE" pitchFamily="50" charset="-128"/>
              <a:ea typeface="HGPｺﾞｼｯｸE" pitchFamily="50" charset="-128"/>
            </a:endParaRPr>
          </a:p>
          <a:p>
            <a:pPr marL="177800" indent="-177800"/>
            <a:r>
              <a:rPr lang="ja-JP" altLang="en-US" sz="900" dirty="0" smtClean="0">
                <a:latin typeface="HGPｺﾞｼｯｸE" pitchFamily="50" charset="-128"/>
                <a:ea typeface="HGPｺﾞｼｯｸE" pitchFamily="50" charset="-128"/>
              </a:rPr>
              <a:t>◎空港</a:t>
            </a:r>
            <a:r>
              <a:rPr lang="ja-JP" altLang="en-US" sz="900" dirty="0">
                <a:latin typeface="HGPｺﾞｼｯｸE" pitchFamily="50" charset="-128"/>
                <a:ea typeface="HGPｺﾞｼｯｸE" pitchFamily="50" charset="-128"/>
              </a:rPr>
              <a:t>運営者の取組み</a:t>
            </a:r>
            <a:endParaRPr lang="en-US" altLang="ja-JP" sz="900" dirty="0">
              <a:latin typeface="HGPｺﾞｼｯｸE" pitchFamily="50" charset="-128"/>
              <a:ea typeface="HGPｺﾞｼｯｸE" pitchFamily="50" charset="-128"/>
            </a:endParaRPr>
          </a:p>
          <a:p>
            <a:pPr marL="177800" indent="-177800"/>
            <a:r>
              <a:rPr lang="ja-JP" altLang="en-US" sz="900" dirty="0">
                <a:latin typeface="HGPｺﾞｼｯｸE" pitchFamily="50" charset="-128"/>
                <a:ea typeface="HGPｺﾞｼｯｸE" pitchFamily="50" charset="-128"/>
              </a:rPr>
              <a:t>　　・国際線保安検査場の増設（</a:t>
            </a:r>
            <a:r>
              <a:rPr lang="en-US" altLang="ja-JP" sz="900" dirty="0">
                <a:latin typeface="HGPｺﾞｼｯｸE" pitchFamily="50" charset="-128"/>
                <a:ea typeface="HGPｺﾞｼｯｸE" pitchFamily="50" charset="-128"/>
              </a:rPr>
              <a:t>16</a:t>
            </a:r>
            <a:r>
              <a:rPr lang="ja-JP" altLang="en-US" sz="900" dirty="0">
                <a:latin typeface="HGPｺﾞｼｯｸE" pitchFamily="50" charset="-128"/>
                <a:ea typeface="HGPｺﾞｼｯｸE" pitchFamily="50" charset="-128"/>
              </a:rPr>
              <a:t>⇒</a:t>
            </a:r>
            <a:r>
              <a:rPr lang="en-US" altLang="ja-JP" sz="900" dirty="0">
                <a:latin typeface="HGPｺﾞｼｯｸE" pitchFamily="50" charset="-128"/>
                <a:ea typeface="HGPｺﾞｼｯｸE" pitchFamily="50" charset="-128"/>
              </a:rPr>
              <a:t>24</a:t>
            </a:r>
            <a:r>
              <a:rPr lang="ja-JP" altLang="en-US" sz="900" dirty="0">
                <a:latin typeface="HGPｺﾞｼｯｸE" pitchFamily="50" charset="-128"/>
                <a:ea typeface="HGPｺﾞｼｯｸE" pitchFamily="50" charset="-128"/>
              </a:rPr>
              <a:t>ブース）　　　・エリアマネージャーの配置</a:t>
            </a:r>
            <a:endParaRPr lang="en-US" altLang="ja-JP" sz="900" dirty="0">
              <a:latin typeface="HGPｺﾞｼｯｸE" pitchFamily="50" charset="-128"/>
              <a:ea typeface="HGPｺﾞｼｯｸE" pitchFamily="50" charset="-128"/>
            </a:endParaRPr>
          </a:p>
          <a:p>
            <a:pPr marL="177800" indent="-177800"/>
            <a:r>
              <a:rPr lang="ja-JP" altLang="en-US" sz="900" dirty="0">
                <a:latin typeface="HGPｺﾞｼｯｸE" pitchFamily="50" charset="-128"/>
                <a:ea typeface="HGPｺﾞｼｯｸE" pitchFamily="50" charset="-128"/>
              </a:rPr>
              <a:t>　　・入国審査場における誘導案内の増強　　　・仮眠・休憩スペースの整備</a:t>
            </a:r>
            <a:endParaRPr lang="en-US" altLang="ja-JP" sz="900" dirty="0">
              <a:latin typeface="HGPｺﾞｼｯｸE" pitchFamily="50" charset="-128"/>
              <a:ea typeface="HGPｺﾞｼｯｸE" pitchFamily="50" charset="-128"/>
            </a:endParaRPr>
          </a:p>
          <a:p>
            <a:pPr marL="177800" indent="-177800"/>
            <a:r>
              <a:rPr lang="ja-JP" altLang="en-US" sz="900" dirty="0">
                <a:latin typeface="HGPｺﾞｼｯｸE" pitchFamily="50" charset="-128"/>
                <a:ea typeface="HGPｺﾞｼｯｸE" pitchFamily="50" charset="-128"/>
              </a:rPr>
              <a:t>　　・案内カウンターの</a:t>
            </a:r>
            <a:r>
              <a:rPr lang="en-US" altLang="ja-JP" sz="900" dirty="0">
                <a:latin typeface="HGPｺﾞｼｯｸE" pitchFamily="50" charset="-128"/>
                <a:ea typeface="HGPｺﾞｼｯｸE" pitchFamily="50" charset="-128"/>
              </a:rPr>
              <a:t>24</a:t>
            </a:r>
            <a:r>
              <a:rPr lang="ja-JP" altLang="en-US" sz="900" dirty="0">
                <a:latin typeface="HGPｺﾞｼｯｸE" pitchFamily="50" charset="-128"/>
                <a:ea typeface="HGPｺﾞｼｯｸE" pitchFamily="50" charset="-128"/>
              </a:rPr>
              <a:t>時間化</a:t>
            </a:r>
            <a:r>
              <a:rPr lang="en-US" altLang="ja-JP" sz="900" dirty="0">
                <a:latin typeface="HGPｺﾞｼｯｸE" pitchFamily="50" charset="-128"/>
                <a:ea typeface="HGPｺﾞｼｯｸE" pitchFamily="50" charset="-128"/>
              </a:rPr>
              <a:t>	</a:t>
            </a:r>
            <a:r>
              <a:rPr lang="ja-JP" altLang="en-US" sz="900" dirty="0">
                <a:latin typeface="HGPｺﾞｼｯｸE" pitchFamily="50" charset="-128"/>
                <a:ea typeface="HGPｺﾞｼｯｸE" pitchFamily="50" charset="-128"/>
              </a:rPr>
              <a:t>　　　　　・空港島内へのホテル誘致</a:t>
            </a:r>
            <a:endParaRPr lang="en-US" altLang="ja-JP" sz="900" dirty="0">
              <a:latin typeface="HGPｺﾞｼｯｸE" pitchFamily="50" charset="-128"/>
              <a:ea typeface="HGPｺﾞｼｯｸE" pitchFamily="50" charset="-128"/>
            </a:endParaRPr>
          </a:p>
          <a:p>
            <a:pPr marL="177800" indent="-177800"/>
            <a:r>
              <a:rPr lang="ja-JP" altLang="en-US" sz="900" dirty="0">
                <a:latin typeface="HGPｺﾞｼｯｸE" pitchFamily="50" charset="-128"/>
                <a:ea typeface="HGPｺﾞｼｯｸE" pitchFamily="50" charset="-128"/>
              </a:rPr>
              <a:t>　◎国の取組み　　　</a:t>
            </a:r>
            <a:endParaRPr lang="en-US" altLang="ja-JP" sz="900" dirty="0">
              <a:latin typeface="HGPｺﾞｼｯｸE" pitchFamily="50" charset="-128"/>
              <a:ea typeface="HGPｺﾞｼｯｸE" pitchFamily="50" charset="-128"/>
            </a:endParaRPr>
          </a:p>
          <a:p>
            <a:pPr marL="177800" indent="-177800"/>
            <a:r>
              <a:rPr lang="ja-JP" altLang="en-US" sz="900" dirty="0">
                <a:latin typeface="HGPｺﾞｼｯｸE" pitchFamily="50" charset="-128"/>
                <a:ea typeface="HGPｺﾞｼｯｸE" pitchFamily="50" charset="-128"/>
              </a:rPr>
              <a:t>　　・入国審査ブースの増設（</a:t>
            </a:r>
            <a:r>
              <a:rPr lang="en-US" altLang="ja-JP" sz="900" dirty="0">
                <a:latin typeface="HGPｺﾞｼｯｸE" pitchFamily="50" charset="-128"/>
                <a:ea typeface="HGPｺﾞｼｯｸE" pitchFamily="50" charset="-128"/>
              </a:rPr>
              <a:t>40</a:t>
            </a:r>
            <a:r>
              <a:rPr lang="ja-JP" altLang="en-US" sz="900" dirty="0">
                <a:latin typeface="HGPｺﾞｼｯｸE" pitchFamily="50" charset="-128"/>
                <a:ea typeface="HGPｺﾞｼｯｸE" pitchFamily="50" charset="-128"/>
              </a:rPr>
              <a:t>⇒</a:t>
            </a:r>
            <a:r>
              <a:rPr lang="en-US" altLang="ja-JP" sz="900" dirty="0">
                <a:latin typeface="HGPｺﾞｼｯｸE" pitchFamily="50" charset="-128"/>
                <a:ea typeface="HGPｺﾞｼｯｸE" pitchFamily="50" charset="-128"/>
              </a:rPr>
              <a:t>80</a:t>
            </a:r>
            <a:r>
              <a:rPr lang="ja-JP" altLang="en-US" sz="900" dirty="0">
                <a:latin typeface="HGPｺﾞｼｯｸE" pitchFamily="50" charset="-128"/>
                <a:ea typeface="HGPｺﾞｼｯｸE" pitchFamily="50" charset="-128"/>
              </a:rPr>
              <a:t>ブース）　　　・入国審査官等の</a:t>
            </a:r>
            <a:r>
              <a:rPr lang="ja-JP" altLang="en-US" sz="900" strike="sngStrike" dirty="0">
                <a:latin typeface="HGPｺﾞｼｯｸE" pitchFamily="50" charset="-128"/>
                <a:ea typeface="HGPｺﾞｼｯｸE" pitchFamily="50" charset="-128"/>
              </a:rPr>
              <a:t>緊急</a:t>
            </a:r>
            <a:r>
              <a:rPr lang="ja-JP" altLang="en-US" sz="900" dirty="0">
                <a:latin typeface="HGPｺﾞｼｯｸE" pitchFamily="50" charset="-128"/>
                <a:ea typeface="HGPｺﾞｼｯｸE" pitchFamily="50" charset="-128"/>
              </a:rPr>
              <a:t>増員</a:t>
            </a:r>
            <a:endParaRPr lang="en-US" altLang="ja-JP" sz="900" dirty="0">
              <a:latin typeface="HGPｺﾞｼｯｸE" pitchFamily="50" charset="-128"/>
              <a:ea typeface="HGPｺﾞｼｯｸE" pitchFamily="50" charset="-128"/>
            </a:endParaRPr>
          </a:p>
          <a:p>
            <a:pPr marL="177800" indent="-177800"/>
            <a:r>
              <a:rPr lang="ja-JP" altLang="en-US" sz="900" dirty="0">
                <a:latin typeface="HGPｺﾞｼｯｸE" pitchFamily="50" charset="-128"/>
                <a:ea typeface="HGPｺﾞｼｯｸE" pitchFamily="50" charset="-128"/>
              </a:rPr>
              <a:t>　　・入国審査の迅速化に向けた</a:t>
            </a:r>
            <a:r>
              <a:rPr lang="ja-JP" altLang="en-US" sz="900" strike="sngStrike" dirty="0">
                <a:latin typeface="HGPｺﾞｼｯｸE" pitchFamily="50" charset="-128"/>
                <a:ea typeface="HGPｺﾞｼｯｸE" pitchFamily="50" charset="-128"/>
              </a:rPr>
              <a:t>審査</a:t>
            </a:r>
            <a:r>
              <a:rPr lang="ja-JP" altLang="en-US" sz="900" dirty="0">
                <a:latin typeface="HGPｺﾞｼｯｸE" pitchFamily="50" charset="-128"/>
                <a:ea typeface="HGPｺﾞｼｯｸE" pitchFamily="50" charset="-128"/>
              </a:rPr>
              <a:t>機器</a:t>
            </a:r>
            <a:r>
              <a:rPr lang="en-US" altLang="ja-JP" sz="900" dirty="0">
                <a:latin typeface="HGPｺﾞｼｯｸE" pitchFamily="50" charset="-128"/>
                <a:ea typeface="HGPｺﾞｼｯｸE" pitchFamily="50" charset="-128"/>
              </a:rPr>
              <a:t>(</a:t>
            </a:r>
            <a:r>
              <a:rPr lang="ja-JP" altLang="en-US" sz="900" dirty="0">
                <a:latin typeface="HGPｺﾞｼｯｸE" pitchFamily="50" charset="-128"/>
                <a:ea typeface="HGPｺﾞｼｯｸE" pitchFamily="50" charset="-128"/>
              </a:rPr>
              <a:t>バイオカート</a:t>
            </a:r>
            <a:r>
              <a:rPr lang="en-US" altLang="ja-JP" sz="900" dirty="0">
                <a:latin typeface="HGPｺﾞｼｯｸE" pitchFamily="50" charset="-128"/>
                <a:ea typeface="HGPｺﾞｼｯｸE" pitchFamily="50" charset="-128"/>
              </a:rPr>
              <a:t>)</a:t>
            </a:r>
            <a:r>
              <a:rPr lang="ja-JP" altLang="en-US" sz="900" dirty="0">
                <a:latin typeface="HGPｺﾞｼｯｸE" pitchFamily="50" charset="-128"/>
                <a:ea typeface="HGPｺﾞｼｯｸE" pitchFamily="50" charset="-128"/>
              </a:rPr>
              <a:t>の導入</a:t>
            </a:r>
            <a:endParaRPr lang="en-US" altLang="ja-JP" sz="900" dirty="0">
              <a:latin typeface="HGPｺﾞｼｯｸE" pitchFamily="50" charset="-128"/>
              <a:ea typeface="HGPｺﾞｼｯｸE" pitchFamily="50" charset="-128"/>
            </a:endParaRPr>
          </a:p>
          <a:p>
            <a:pPr marL="177800" indent="-177800"/>
            <a:r>
              <a:rPr lang="en-US" altLang="ja-JP" sz="900" dirty="0">
                <a:latin typeface="HGPｺﾞｼｯｸE" pitchFamily="50" charset="-128"/>
                <a:ea typeface="HGPｺﾞｼｯｸE" pitchFamily="50" charset="-128"/>
              </a:rPr>
              <a:t>※</a:t>
            </a:r>
            <a:r>
              <a:rPr lang="ja-JP" altLang="en-US" sz="900" dirty="0">
                <a:latin typeface="HGPｺﾞｼｯｸE" pitchFamily="50" charset="-128"/>
                <a:ea typeface="HGPｺﾞｼｯｸE" pitchFamily="50" charset="-128"/>
              </a:rPr>
              <a:t>府の最重点要望において、急増する訪日外国人に対応するため、出入国審査体制の強化をはじめとした受入環境の整備等を要請。</a:t>
            </a:r>
            <a:endParaRPr lang="en-US" altLang="ja-JP" sz="900" dirty="0">
              <a:latin typeface="HGPｺﾞｼｯｸE" pitchFamily="50" charset="-128"/>
              <a:ea typeface="HGPｺﾞｼｯｸE" pitchFamily="50" charset="-128"/>
            </a:endParaRPr>
          </a:p>
        </p:txBody>
      </p:sp>
      <p:sp>
        <p:nvSpPr>
          <p:cNvPr id="19" name="テキスト ボックス 18"/>
          <p:cNvSpPr txBox="1"/>
          <p:nvPr/>
        </p:nvSpPr>
        <p:spPr>
          <a:xfrm>
            <a:off x="4646749" y="4742940"/>
            <a:ext cx="2821606" cy="261610"/>
          </a:xfrm>
          <a:prstGeom prst="rect">
            <a:avLst/>
          </a:prstGeom>
          <a:noFill/>
        </p:spPr>
        <p:txBody>
          <a:bodyPr wrap="none" rtlCol="0">
            <a:spAutoFit/>
          </a:bodyPr>
          <a:lstStyle/>
          <a:p>
            <a:r>
              <a:rPr lang="ja-JP" altLang="en-US" sz="1100" dirty="0">
                <a:solidFill>
                  <a:prstClr val="black"/>
                </a:solidFill>
              </a:rPr>
              <a:t>出典：国交省「</a:t>
            </a:r>
            <a:r>
              <a:rPr lang="ja-JP" altLang="en-US" sz="1100" dirty="0" smtClean="0"/>
              <a:t>平成</a:t>
            </a:r>
            <a:r>
              <a:rPr lang="en-US" altLang="ja-JP" sz="1100" dirty="0" smtClean="0"/>
              <a:t>28</a:t>
            </a:r>
            <a:r>
              <a:rPr lang="ja-JP" altLang="en-US" sz="1100" dirty="0" smtClean="0"/>
              <a:t>年</a:t>
            </a:r>
            <a:r>
              <a:rPr lang="ja-JP" altLang="en-US" sz="1100" dirty="0">
                <a:solidFill>
                  <a:prstClr val="black"/>
                </a:solidFill>
              </a:rPr>
              <a:t>空港管理状況調書」</a:t>
            </a:r>
          </a:p>
        </p:txBody>
      </p:sp>
      <p:sp>
        <p:nvSpPr>
          <p:cNvPr id="6" name="角丸四角形 5"/>
          <p:cNvSpPr/>
          <p:nvPr/>
        </p:nvSpPr>
        <p:spPr>
          <a:xfrm>
            <a:off x="179513" y="692696"/>
            <a:ext cx="8640960" cy="1349038"/>
          </a:xfrm>
          <a:prstGeom prst="roundRect">
            <a:avLst>
              <a:gd name="adj" fmla="val 3329"/>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lvl="0" indent="-271463" algn="just"/>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：インバウンド受入体制の強化、就航ネットワークの充実</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lvl="0" indent="-271463" algn="just"/>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アジア</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を中心に</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関空での外国人</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入国者数</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記録。空港別利用別割合においても国内</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の関空のシェアが拡大した</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strike="sngStrike" kern="100" dirty="0" smtClean="0">
              <a:solidFill>
                <a:srgbClr val="92D05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外国人旅行者の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急増</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に対応するため、関空において、出国時保安検査場や入国審査ブースの増設、入国審査官の緊急増員などインバウンド受入体制の機能強化が図られた。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1263487063"/>
              </p:ext>
            </p:extLst>
          </p:nvPr>
        </p:nvGraphicFramePr>
        <p:xfrm>
          <a:off x="4646750" y="2338099"/>
          <a:ext cx="4206088" cy="2387045"/>
        </p:xfrm>
        <a:graphic>
          <a:graphicData uri="http://schemas.openxmlformats.org/drawingml/2006/table">
            <a:tbl>
              <a:tblPr/>
              <a:tblGrid>
                <a:gridCol w="311109"/>
                <a:gridCol w="1289050"/>
                <a:gridCol w="868643"/>
                <a:gridCol w="868643"/>
                <a:gridCol w="868643"/>
              </a:tblGrid>
              <a:tr h="212904">
                <a:tc>
                  <a:txBody>
                    <a:bodyPr/>
                    <a:lstStyle/>
                    <a:p>
                      <a:pPr algn="ctr"/>
                      <a:r>
                        <a:rPr lang="ja-JP" altLang="en-US" sz="1100" dirty="0">
                          <a:solidFill>
                            <a:schemeClr val="tx1"/>
                          </a:solidFill>
                        </a:rPr>
                        <a:t>順位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solidFill>
                            <a:schemeClr val="tx1"/>
                          </a:solidFill>
                        </a:rPr>
                        <a:t>空港名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solidFill>
                            <a:schemeClr val="tx1"/>
                          </a:solidFill>
                        </a:rPr>
                        <a:t>国内線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solidFill>
                            <a:schemeClr val="tx1"/>
                          </a:solidFill>
                        </a:rPr>
                        <a:t>国際線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solidFill>
                            <a:schemeClr val="tx1"/>
                          </a:solidFill>
                        </a:rPr>
                        <a:t>合計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solidFill>
                            <a:schemeClr val="tx1"/>
                          </a:solidFill>
                        </a:rPr>
                        <a:t>東京国際空港（羽田）</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64,935,063</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15,174,739</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80,109,802</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solidFill>
                            <a:schemeClr val="tx1"/>
                          </a:solidFil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solidFill>
                            <a:schemeClr val="tx1"/>
                          </a:solidFill>
                        </a:rPr>
                        <a:t>成田国際空港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7,004,576</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29,574,269</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36,578,845</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rPr>
                        <a:t>関西国際空港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r>
                        <a:rPr lang="en-US" altLang="ja-JP" sz="1100" dirty="0" smtClean="0">
                          <a:solidFill>
                            <a:schemeClr val="tx1"/>
                          </a:solidFill>
                        </a:rPr>
                        <a:t>6,476,193</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r>
                        <a:rPr lang="en-US" altLang="ja-JP" sz="1100" dirty="0" smtClean="0">
                          <a:solidFill>
                            <a:schemeClr val="tx1"/>
                          </a:solidFill>
                        </a:rPr>
                        <a:t>18,654,363</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r>
                        <a:rPr lang="en-US" altLang="ja-JP" sz="1100" dirty="0" smtClean="0">
                          <a:solidFill>
                            <a:schemeClr val="tx1"/>
                          </a:solidFill>
                        </a:rPr>
                        <a:t>25,130,556</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15170">
                <a:tc>
                  <a:txBody>
                    <a:bodyPr/>
                    <a:lstStyle/>
                    <a:p>
                      <a:r>
                        <a:rPr lang="en-US" altLang="ja-JP" sz="1100" dirty="0">
                          <a:solidFill>
                            <a:schemeClr val="tx1"/>
                          </a:solidFil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rPr>
                        <a:t>福岡空港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17,004,302</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4,990,675</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21,994,977</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solidFill>
                            <a:schemeClr val="tx1"/>
                          </a:solidFil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rPr>
                        <a:t>新千歳空港</a:t>
                      </a:r>
                      <a:endParaRPr lang="en-US" altLang="ja-JP" sz="1100" dirty="0" smtClean="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solidFill>
                            <a:schemeClr val="tx1"/>
                          </a:solidFill>
                        </a:rPr>
                        <a:t>18,732,019</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solidFill>
                            <a:schemeClr val="tx1"/>
                          </a:solidFill>
                        </a:rPr>
                        <a:t>2,579,899</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solidFill>
                            <a:schemeClr val="tx1"/>
                          </a:solidFill>
                        </a:rPr>
                        <a:t>21,311,918</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170">
                <a:tc>
                  <a:txBody>
                    <a:bodyPr/>
                    <a:lstStyle/>
                    <a:p>
                      <a:r>
                        <a:rPr lang="en-US" altLang="ja-JP" sz="1100" dirty="0">
                          <a:solidFill>
                            <a:schemeClr val="tx1"/>
                          </a:solidFil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solidFill>
                            <a:schemeClr val="tx1"/>
                          </a:solidFill>
                        </a:rPr>
                        <a:t>那覇空港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16,744,343</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2,927,511</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19,671,854</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904">
                <a:tc>
                  <a:txBody>
                    <a:bodyPr/>
                    <a:lstStyle/>
                    <a:p>
                      <a:r>
                        <a:rPr lang="en-US" altLang="ja-JP" sz="110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a:solidFill>
                            <a:schemeClr val="tx1"/>
                          </a:solidFill>
                        </a:rPr>
                        <a:t>大阪国際</a:t>
                      </a:r>
                      <a:r>
                        <a:rPr lang="ja-JP" altLang="en-US" sz="1100" dirty="0" smtClean="0">
                          <a:solidFill>
                            <a:schemeClr val="tx1"/>
                          </a:solidFill>
                        </a:rPr>
                        <a:t>空港（伊丹</a:t>
                      </a:r>
                      <a:r>
                        <a:rPr lang="ja-JP" altLang="en-US" sz="1100" dirty="0">
                          <a:solidFill>
                            <a:schemeClr val="tx1"/>
                          </a:solidFill>
                        </a:rPr>
                        <a:t>）</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solidFill>
                            <a:schemeClr val="tx1"/>
                          </a:solidFill>
                        </a:rPr>
                        <a:t>14,923,678</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solidFill>
                            <a:schemeClr val="tx1"/>
                          </a:solidFill>
                        </a:rPr>
                        <a:t>―</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solidFill>
                            <a:schemeClr val="tx1"/>
                          </a:solidFill>
                        </a:rPr>
                        <a:t>14,923,678</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904">
                <a:tc>
                  <a:txBody>
                    <a:bodyPr/>
                    <a:lstStyle/>
                    <a:p>
                      <a:r>
                        <a:rPr lang="en-US" altLang="ja-JP" sz="1100" dirty="0">
                          <a:solidFill>
                            <a:schemeClr val="tx1"/>
                          </a:solidFill>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solidFill>
                            <a:schemeClr val="tx1"/>
                          </a:solidFill>
                        </a:rPr>
                        <a:t>中部国際空港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5,658,437</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5,184,685</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10,843,122</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904">
                <a:tc>
                  <a:txBody>
                    <a:bodyPr/>
                    <a:lstStyle/>
                    <a:p>
                      <a:r>
                        <a:rPr lang="en-US" altLang="ja-JP" sz="1100" dirty="0">
                          <a:solidFill>
                            <a:schemeClr val="tx1"/>
                          </a:solidFil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a:solidFill>
                            <a:schemeClr val="tx1"/>
                          </a:solidFill>
                        </a:rPr>
                        <a:t>鹿児島空港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5,179,727</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193,234</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5,372,961</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409">
                <a:tc>
                  <a:txBody>
                    <a:bodyPr/>
                    <a:lstStyle/>
                    <a:p>
                      <a:r>
                        <a:rPr lang="en-US" altLang="ja-JP" sz="1100" dirty="0">
                          <a:solidFill>
                            <a:schemeClr val="tx1"/>
                          </a:solidFil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solidFill>
                            <a:schemeClr val="tx1"/>
                          </a:solidFill>
                        </a:rPr>
                        <a:t>仙台空港</a:t>
                      </a:r>
                      <a:endParaRPr lang="ja-JP" altLang="en-US"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2,922,997</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187,366</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3,110,363</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正方形/長方形 17"/>
          <p:cNvSpPr/>
          <p:nvPr/>
        </p:nvSpPr>
        <p:spPr>
          <a:xfrm>
            <a:off x="17975" y="2120925"/>
            <a:ext cx="3833945" cy="461665"/>
          </a:xfrm>
          <a:prstGeom prst="rect">
            <a:avLst/>
          </a:prstGeom>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外国人入国者数内訳の推移</a:t>
            </a:r>
            <a:endParaRPr lang="en-US" altLang="ja-JP" sz="1200" dirty="0" smtClean="0">
              <a:latin typeface="HGPｺﾞｼｯｸE" pitchFamily="50" charset="-128"/>
              <a:ea typeface="HGPｺﾞｼｯｸE" pitchFamily="50" charset="-128"/>
            </a:endParaRPr>
          </a:p>
          <a:p>
            <a:pPr marL="177800" indent="-177800"/>
            <a:r>
              <a:rPr lang="ja-JP" altLang="en-US" sz="1200" dirty="0">
                <a:latin typeface="HGPｺﾞｼｯｸE" pitchFamily="50" charset="-128"/>
                <a:ea typeface="HGPｺﾞｼｯｸE" pitchFamily="50" charset="-128"/>
              </a:rPr>
              <a:t>　</a:t>
            </a:r>
            <a:r>
              <a:rPr lang="ja-JP" altLang="en-US" sz="1100" dirty="0" smtClean="0">
                <a:latin typeface="ＭＳ Ｐゴシック" panose="020B0600070205080204" pitchFamily="50" charset="-128"/>
                <a:ea typeface="ＭＳ Ｐゴシック" panose="020B0600070205080204" pitchFamily="50" charset="-128"/>
              </a:rPr>
              <a:t>（出典：法務省入国管理局「</a:t>
            </a:r>
            <a:r>
              <a:rPr lang="zh-TW" altLang="en-US" sz="1100" dirty="0">
                <a:latin typeface="ＭＳ Ｐゴシック" panose="020B0600070205080204" pitchFamily="50" charset="-128"/>
                <a:ea typeface="ＭＳ Ｐゴシック" panose="020B0600070205080204" pitchFamily="50" charset="-128"/>
              </a:rPr>
              <a:t>出入国管理統計統計表</a:t>
            </a:r>
            <a:r>
              <a:rPr lang="ja-JP" altLang="en-US" sz="1100" dirty="0" smtClean="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3001148549"/>
              </p:ext>
            </p:extLst>
          </p:nvPr>
        </p:nvGraphicFramePr>
        <p:xfrm>
          <a:off x="229130" y="2572066"/>
          <a:ext cx="4296470" cy="2225086"/>
        </p:xfrm>
        <a:graphic>
          <a:graphicData uri="http://schemas.openxmlformats.org/drawingml/2006/chart">
            <c:chart xmlns:c="http://schemas.openxmlformats.org/drawingml/2006/chart" xmlns:r="http://schemas.openxmlformats.org/officeDocument/2006/relationships" r:id="rId3"/>
          </a:graphicData>
        </a:graphic>
      </p:graphicFrame>
      <p:sp>
        <p:nvSpPr>
          <p:cNvPr id="24" name="正方形/長方形 23"/>
          <p:cNvSpPr/>
          <p:nvPr/>
        </p:nvSpPr>
        <p:spPr>
          <a:xfrm>
            <a:off x="1" y="4767535"/>
            <a:ext cx="4165858" cy="461665"/>
          </a:xfrm>
          <a:prstGeom prst="rect">
            <a:avLst/>
          </a:prstGeom>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外国人入国者の空港別利用割合</a:t>
            </a:r>
            <a:endParaRPr lang="en-US" altLang="ja-JP" sz="1200" dirty="0" smtClean="0">
              <a:latin typeface="HGPｺﾞｼｯｸE" pitchFamily="50" charset="-128"/>
              <a:ea typeface="HGPｺﾞｼｯｸE" pitchFamily="50" charset="-128"/>
            </a:endParaRPr>
          </a:p>
          <a:p>
            <a:pPr marL="177800" indent="-177800"/>
            <a:r>
              <a:rPr lang="ja-JP" altLang="en-US" sz="1200" dirty="0">
                <a:latin typeface="HGPｺﾞｼｯｸE" pitchFamily="50" charset="-128"/>
                <a:ea typeface="HGPｺﾞｼｯｸE" pitchFamily="50" charset="-128"/>
              </a:rPr>
              <a:t>　</a:t>
            </a:r>
            <a:r>
              <a:rPr lang="ja-JP" altLang="en-US" sz="1100" dirty="0" smtClean="0">
                <a:latin typeface="ＭＳ Ｐゴシック" panose="020B0600070205080204" pitchFamily="50" charset="-128"/>
                <a:ea typeface="ＭＳ Ｐゴシック" panose="020B0600070205080204" pitchFamily="50" charset="-128"/>
              </a:rPr>
              <a:t>（出典：法務省入国管理局「</a:t>
            </a:r>
            <a:r>
              <a:rPr lang="zh-TW" altLang="en-US" sz="1100" dirty="0" smtClean="0">
                <a:latin typeface="ＭＳ Ｐゴシック" panose="020B0600070205080204" pitchFamily="50" charset="-128"/>
                <a:ea typeface="ＭＳ Ｐゴシック" panose="020B0600070205080204" pitchFamily="50" charset="-128"/>
              </a:rPr>
              <a:t>出入国</a:t>
            </a:r>
            <a:r>
              <a:rPr lang="zh-TW" altLang="en-US" sz="1100" dirty="0">
                <a:latin typeface="ＭＳ Ｐゴシック" panose="020B0600070205080204" pitchFamily="50" charset="-128"/>
                <a:ea typeface="ＭＳ Ｐゴシック" panose="020B0600070205080204" pitchFamily="50" charset="-128"/>
              </a:rPr>
              <a:t>管理統計</a:t>
            </a:r>
            <a:r>
              <a:rPr lang="zh-TW" altLang="en-US" sz="1100" dirty="0" smtClean="0">
                <a:latin typeface="ＭＳ Ｐゴシック" panose="020B0600070205080204" pitchFamily="50" charset="-128"/>
                <a:ea typeface="ＭＳ Ｐゴシック" panose="020B0600070205080204" pitchFamily="50" charset="-128"/>
              </a:rPr>
              <a:t>統計表</a:t>
            </a:r>
            <a:r>
              <a:rPr lang="ja-JP" altLang="en-US" sz="1100" dirty="0" smtClean="0">
                <a:latin typeface="ＭＳ Ｐゴシック" panose="020B0600070205080204" pitchFamily="50" charset="-128"/>
                <a:ea typeface="ＭＳ Ｐゴシック" panose="020B0600070205080204" pitchFamily="50" charset="-128"/>
              </a:rPr>
              <a:t>（</a:t>
            </a:r>
            <a:r>
              <a:rPr lang="en-US" altLang="ja-JP" sz="1100" dirty="0" smtClean="0">
                <a:latin typeface="ＭＳ Ｐゴシック" panose="020B0600070205080204" pitchFamily="50" charset="-128"/>
                <a:ea typeface="ＭＳ Ｐゴシック" panose="020B0600070205080204" pitchFamily="50" charset="-128"/>
              </a:rPr>
              <a:t>2016</a:t>
            </a:r>
            <a:r>
              <a:rPr lang="ja-JP" altLang="en-US" sz="1100" dirty="0" smtClean="0">
                <a:latin typeface="ＭＳ Ｐゴシック" panose="020B0600070205080204" pitchFamily="50" charset="-128"/>
                <a:ea typeface="ＭＳ Ｐゴシック" panose="020B0600070205080204" pitchFamily="50" charset="-128"/>
              </a:rPr>
              <a:t>年）」）</a:t>
            </a:r>
            <a:endParaRPr lang="en-US" altLang="ja-JP" sz="1100" dirty="0">
              <a:latin typeface="ＭＳ Ｐゴシック" panose="020B0600070205080204" pitchFamily="50" charset="-128"/>
              <a:ea typeface="ＭＳ Ｐゴシック" panose="020B0600070205080204"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2339779785"/>
              </p:ext>
            </p:extLst>
          </p:nvPr>
        </p:nvGraphicFramePr>
        <p:xfrm>
          <a:off x="-637859" y="5180423"/>
          <a:ext cx="5441578" cy="1628800"/>
        </p:xfrm>
        <a:graphic>
          <a:graphicData uri="http://schemas.openxmlformats.org/drawingml/2006/chart">
            <c:chart xmlns:c="http://schemas.openxmlformats.org/drawingml/2006/chart" xmlns:r="http://schemas.openxmlformats.org/officeDocument/2006/relationships" r:id="rId4"/>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33</a:t>
            </a:fld>
            <a:endParaRPr lang="ja-JP" altLang="en-US" dirty="0"/>
          </a:p>
        </p:txBody>
      </p:sp>
    </p:spTree>
    <p:extLst>
      <p:ext uri="{BB962C8B-B14F-4D97-AF65-F5344CB8AC3E}">
        <p14:creationId xmlns:p14="http://schemas.microsoft.com/office/powerpoint/2010/main" val="1224549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31637" y="2056749"/>
            <a:ext cx="4120843"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関西国際空港の国際線</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便数</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97112" y="380068"/>
            <a:ext cx="8891579" cy="1223546"/>
          </a:xfrm>
          <a:prstGeom prst="roundRect">
            <a:avLst>
              <a:gd name="adj" fmla="val 3329"/>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lvl="0" algn="just"/>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分析②：関空アクセスの利便性向上について</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buFont typeface="Meiryo UI" panose="020B0604030504040204" pitchFamily="50" charset="-128"/>
              <a:buChar char="◇"/>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専用の第</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ターミナルの整備や、関空を拠点とする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の就航により、関空の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就航便数が急増</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現在、国際線</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夏計画において過去最高を更新して</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378</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便</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週が就航し、関空は日本最大の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拠点となって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strike="sngStrike"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u="sng" strike="sngStrike"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1"/>
          <p:cNvSpPr txBox="1"/>
          <p:nvPr/>
        </p:nvSpPr>
        <p:spPr>
          <a:xfrm>
            <a:off x="495796" y="2276872"/>
            <a:ext cx="3870860" cy="37466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a:solidFill>
                  <a:prstClr val="black"/>
                </a:solidFill>
                <a:latin typeface="+mn-ea"/>
              </a:rPr>
              <a:t>（出典：「関西国際空港の国際定期便運航計画について」</a:t>
            </a:r>
            <a:r>
              <a:rPr lang="ja-JP" altLang="en-US" sz="1200" dirty="0" smtClean="0">
                <a:solidFill>
                  <a:prstClr val="black"/>
                </a:solidFill>
                <a:latin typeface="+mn-ea"/>
              </a:rPr>
              <a:t>）</a:t>
            </a:r>
            <a:endParaRPr lang="ja-JP" altLang="en-US" sz="1200" dirty="0">
              <a:solidFill>
                <a:prstClr val="black"/>
              </a:solidFill>
              <a:latin typeface="+mn-ea"/>
            </a:endParaRPr>
          </a:p>
        </p:txBody>
      </p:sp>
      <p:graphicFrame>
        <p:nvGraphicFramePr>
          <p:cNvPr id="11" name="グラフ 10"/>
          <p:cNvGraphicFramePr>
            <a:graphicFrameLocks/>
          </p:cNvGraphicFramePr>
          <p:nvPr>
            <p:extLst>
              <p:ext uri="{D42A27DB-BD31-4B8C-83A1-F6EECF244321}">
                <p14:modId xmlns:p14="http://schemas.microsoft.com/office/powerpoint/2010/main" val="2482765001"/>
              </p:ext>
            </p:extLst>
          </p:nvPr>
        </p:nvGraphicFramePr>
        <p:xfrm>
          <a:off x="31637" y="2364526"/>
          <a:ext cx="5004048" cy="4046033"/>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34</a:t>
            </a:fld>
            <a:endParaRPr lang="ja-JP" altLang="en-US" dirty="0"/>
          </a:p>
        </p:txBody>
      </p:sp>
    </p:spTree>
    <p:extLst>
      <p:ext uri="{BB962C8B-B14F-4D97-AF65-F5344CB8AC3E}">
        <p14:creationId xmlns:p14="http://schemas.microsoft.com/office/powerpoint/2010/main" val="1321282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44017" y="188640"/>
            <a:ext cx="8891579" cy="1129427"/>
          </a:xfrm>
          <a:prstGeom prst="roundRect">
            <a:avLst>
              <a:gd name="adj" fmla="val 3329"/>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分析③：関空アクセスの利便性向上・受入態勢強化の取組み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深夜早朝時間帯の増便やインバウンドの急増に対応するため、リムジンバスの</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時間化や案内表示の多言語化・記号化が進んだ。</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なにわ筋線については、</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事業化に向けた取組みを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49672" y="1916832"/>
            <a:ext cx="2943126" cy="1631216"/>
          </a:xfrm>
          <a:prstGeom prst="rect">
            <a:avLst/>
          </a:prstGeom>
        </p:spPr>
        <p:txBody>
          <a:bodyPr wrap="square">
            <a:spAutoFit/>
          </a:bodyPr>
          <a:lstStyle/>
          <a:p>
            <a:pPr marL="177800" indent="-177800"/>
            <a:r>
              <a:rPr lang="ja-JP"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リムジンバスの完全</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時間化</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関空から大阪駅前まで、毎時</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時間運行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◆リムジンバス案内表示の国際化</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停留所の案内板や路線図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多言語化等</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111" y="3005108"/>
            <a:ext cx="1292124" cy="1775913"/>
          </a:xfrm>
          <a:prstGeom prst="rect">
            <a:avLst/>
          </a:prstGeom>
          <a:noFill/>
          <a:ln>
            <a:noFill/>
          </a:ln>
        </p:spPr>
      </p:pic>
      <p:sp>
        <p:nvSpPr>
          <p:cNvPr id="3" name="正方形/長方形 2"/>
          <p:cNvSpPr/>
          <p:nvPr/>
        </p:nvSpPr>
        <p:spPr>
          <a:xfrm>
            <a:off x="60090" y="3712353"/>
            <a:ext cx="435706" cy="5145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001123282"/>
              </p:ext>
            </p:extLst>
          </p:nvPr>
        </p:nvGraphicFramePr>
        <p:xfrm>
          <a:off x="5292080" y="2321478"/>
          <a:ext cx="2664296" cy="2560320"/>
        </p:xfrm>
        <a:graphic>
          <a:graphicData uri="http://schemas.openxmlformats.org/drawingml/2006/table">
            <a:tbl>
              <a:tblPr firstRow="1" bandRow="1">
                <a:tableStyleId>{5C22544A-7EE6-4342-B048-85BDC9FD1C3A}</a:tableStyleId>
              </a:tblPr>
              <a:tblGrid>
                <a:gridCol w="1152128"/>
                <a:gridCol w="792088"/>
                <a:gridCol w="720080"/>
              </a:tblGrid>
              <a:tr h="258504">
                <a:tc>
                  <a:txBody>
                    <a:bodyPr/>
                    <a:lstStyle/>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空港名</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a:t>
                      </a:r>
                      <a:r>
                        <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鉄道</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ｱｸｾｽ</a:t>
                      </a: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ﾊﾞｽ</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ｱｸｾｽ</a:t>
                      </a: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57728">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71440">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成田</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浦東</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ﾘﾆｱ</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仁川</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ｿｳﾙ</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ﾄﾞｺﾞｰﾙ</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ﾊﾟﾘ</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ﾋｰｽﾛｰ</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ﾛﾝﾄﾞﾝ</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JFK(</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ﾆｭｰﾖｰｸ</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5" name="正方形/長方形 14"/>
          <p:cNvSpPr/>
          <p:nvPr/>
        </p:nvSpPr>
        <p:spPr>
          <a:xfrm>
            <a:off x="4997347" y="2044479"/>
            <a:ext cx="3258798" cy="276999"/>
          </a:xfrm>
          <a:prstGeom prst="rect">
            <a:avLst/>
          </a:prstGeom>
        </p:spPr>
        <p:txBody>
          <a:bodyPr wrap="square">
            <a:spAutoFit/>
          </a:bodyPr>
          <a:lstStyle/>
          <a:p>
            <a:pPr marL="177800" indent="-177800"/>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主な国際空港における市中心部からのアクセス</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descr="G:\DCIM\101MSDCF\DSC0044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1235" y="3464930"/>
            <a:ext cx="2263516" cy="1260215"/>
          </a:xfrm>
          <a:prstGeom prst="rect">
            <a:avLst/>
          </a:prstGeom>
          <a:noFill/>
          <a:ln>
            <a:noFill/>
          </a:ln>
        </p:spPr>
      </p:pic>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35</a:t>
            </a:fld>
            <a:endParaRPr lang="ja-JP" altLang="en-US" dirty="0"/>
          </a:p>
        </p:txBody>
      </p:sp>
    </p:spTree>
    <p:extLst>
      <p:ext uri="{BB962C8B-B14F-4D97-AF65-F5344CB8AC3E}">
        <p14:creationId xmlns:p14="http://schemas.microsoft.com/office/powerpoint/2010/main" val="4192031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79512" y="610990"/>
            <a:ext cx="8622000" cy="1361837"/>
          </a:xfrm>
          <a:prstGeom prst="roundRect">
            <a:avLst>
              <a:gd name="adj" fmla="val 519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分析①：関西広域で</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関西広域連合では、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に「関西観光・文化振興計画」を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改定（</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月改訂予定）。</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年に関西への訪日外国人訪問率</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訪日外国人旅行者数</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万人を目指して、一体的な事業に取り組んで</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（一財）関西観光本部との連携（</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月～）。関西統一交通パスの発売などを実施。</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99158407"/>
              </p:ext>
            </p:extLst>
          </p:nvPr>
        </p:nvGraphicFramePr>
        <p:xfrm>
          <a:off x="686220" y="4712619"/>
          <a:ext cx="4147303" cy="1275940"/>
        </p:xfrm>
        <a:graphic>
          <a:graphicData uri="http://schemas.openxmlformats.org/drawingml/2006/table">
            <a:tbl>
              <a:tblPr firstRow="1" bandRow="1">
                <a:tableStyleId>{9D7B26C5-4107-4FEC-AEDC-1716B250A1EF}</a:tableStyleId>
              </a:tblPr>
              <a:tblGrid>
                <a:gridCol w="2150453"/>
                <a:gridCol w="998425"/>
                <a:gridCol w="998425"/>
              </a:tblGrid>
              <a:tr h="255188">
                <a:tc>
                  <a:txBody>
                    <a:bodyPr/>
                    <a:lstStyle/>
                    <a:p>
                      <a:pPr>
                        <a:lnSpc>
                          <a:spcPts val="1100"/>
                        </a:lnSpc>
                      </a:pP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2013</a:t>
                      </a:r>
                      <a:r>
                        <a:rPr kumimoji="1" lang="ja-JP" altLang="en-US" sz="1200" dirty="0" smtClean="0"/>
                        <a:t>年</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2020</a:t>
                      </a:r>
                      <a:r>
                        <a:rPr kumimoji="1" lang="ja-JP" altLang="en-US" sz="1200" dirty="0" smtClean="0"/>
                        <a:t>年</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関西への訪日外国人訪問率</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33.3%</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u="none" dirty="0" smtClean="0">
                          <a:solidFill>
                            <a:schemeClr val="tx1"/>
                          </a:solidFill>
                        </a:rPr>
                        <a:t>45%</a:t>
                      </a:r>
                      <a:endParaRPr kumimoji="1" lang="ja-JP" altLang="en-US"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関西への訪日外国人旅行者数</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t>約</a:t>
                      </a:r>
                      <a:r>
                        <a:rPr kumimoji="1" lang="en-US" altLang="ja-JP" sz="1200" dirty="0" smtClean="0"/>
                        <a:t>345</a:t>
                      </a:r>
                      <a:r>
                        <a:rPr kumimoji="1" lang="ja-JP" altLang="en-US" sz="1200" dirty="0" smtClean="0"/>
                        <a:t>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u="none" dirty="0" smtClean="0">
                          <a:solidFill>
                            <a:schemeClr val="tx1"/>
                          </a:solidFill>
                        </a:rPr>
                        <a:t>1,800</a:t>
                      </a:r>
                      <a:r>
                        <a:rPr kumimoji="1" lang="ja-JP" altLang="en-US" sz="1200" u="none" dirty="0" smtClean="0">
                          <a:solidFill>
                            <a:schemeClr val="tx1"/>
                          </a:solidFill>
                        </a:rPr>
                        <a:t>万人</a:t>
                      </a:r>
                      <a:endParaRPr kumimoji="1" lang="ja-JP" altLang="en-US"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関西での外国人延べ宿泊者数</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793</a:t>
                      </a:r>
                      <a:r>
                        <a:rPr kumimoji="1" lang="ja-JP" altLang="en-US" sz="1200" dirty="0" smtClean="0"/>
                        <a:t>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u="none" dirty="0" smtClean="0">
                          <a:solidFill>
                            <a:schemeClr val="tx1"/>
                          </a:solidFill>
                        </a:rPr>
                        <a:t>3,700</a:t>
                      </a:r>
                      <a:r>
                        <a:rPr kumimoji="1" lang="ja-JP" altLang="en-US" sz="1200" u="none" dirty="0" smtClean="0">
                          <a:solidFill>
                            <a:schemeClr val="tx1"/>
                          </a:solidFill>
                        </a:rPr>
                        <a:t>万人</a:t>
                      </a:r>
                      <a:endParaRPr kumimoji="1" lang="ja-JP" altLang="en-US"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関西での訪日外国人旅行消費額</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t>約</a:t>
                      </a:r>
                      <a:r>
                        <a:rPr kumimoji="1" lang="en-US" altLang="ja-JP" sz="1200" dirty="0" smtClean="0"/>
                        <a:t>4,700</a:t>
                      </a:r>
                      <a:r>
                        <a:rPr kumimoji="1" lang="ja-JP" altLang="en-US" sz="1200" dirty="0" smtClean="0"/>
                        <a:t>億円</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u="none" dirty="0" smtClean="0">
                          <a:solidFill>
                            <a:schemeClr val="tx1"/>
                          </a:solidFill>
                        </a:rPr>
                        <a:t>3</a:t>
                      </a:r>
                      <a:r>
                        <a:rPr kumimoji="1" lang="ja-JP" altLang="en-US" sz="1200" u="none" dirty="0" smtClean="0">
                          <a:solidFill>
                            <a:schemeClr val="tx1"/>
                          </a:solidFill>
                        </a:rPr>
                        <a:t>兆円</a:t>
                      </a:r>
                      <a:endParaRPr kumimoji="1" lang="ja-JP" altLang="en-US"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正方形/長方形 8"/>
          <p:cNvSpPr/>
          <p:nvPr/>
        </p:nvSpPr>
        <p:spPr>
          <a:xfrm>
            <a:off x="215565" y="2370856"/>
            <a:ext cx="4873438" cy="2185214"/>
          </a:xfrm>
          <a:prstGeom prst="rect">
            <a:avLst/>
          </a:prstGeom>
        </p:spPr>
        <p:txBody>
          <a:bodyPr wrap="square">
            <a:spAutoFit/>
          </a:bodyPr>
          <a:lstStyle/>
          <a:p>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「関西観光・文化振興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１．計画期間：　概ね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までの期間</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２．基本方針と目標：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）基本方針</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①国際観光なくしてＫＡＮＳＡＩの発展なし</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②文化観光資源の宝庫・強みを活かす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③関西ファンをつくる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④文化芸術の継承・創造を通じて観光を振興する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⑤「関西は一つ」になって国際観光振興と文化振興に取り組む</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　　 アジアの文化観光首都</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）数値目標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218490"/>
            <a:ext cx="3140603" cy="369332"/>
          </a:xfrm>
          <a:prstGeom prst="rect">
            <a:avLst/>
          </a:prstGeom>
        </p:spPr>
        <p:txBody>
          <a:bodyPr wrap="non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関西観光ポータル化の推進</a:t>
            </a:r>
            <a:endParaRPr lang="ja-JP" altLang="en-US" dirty="0">
              <a:solidFill>
                <a:prstClr val="black"/>
              </a:solidFill>
            </a:endParaRPr>
          </a:p>
        </p:txBody>
      </p:sp>
      <p:cxnSp>
        <p:nvCxnSpPr>
          <p:cNvPr id="10" name="直線コネクタ 9"/>
          <p:cNvCxnSpPr/>
          <p:nvPr/>
        </p:nvCxnSpPr>
        <p:spPr>
          <a:xfrm>
            <a:off x="107504"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5436095" y="2524745"/>
            <a:ext cx="3405399" cy="23444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広域観光周遊ルート「美の伝説」による誘客促進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関西広域連合ＷＥＢを通じた情報発信</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KANSAI Free Wi-Fi</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Official</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）の運用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「ＫＡＮＳＡＩ国際観光ＹＥＡＲ」の実施（</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年は「関西の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を楽しむ</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」をテーマに情報発信やイベントなどを実施）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ベトナム・フィリピン・マレーシア・台湾・香港・オーストラリア・ニュージーランドにおけるトッププロモーション</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関西全域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とする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観光案内</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表示ガイドラインの改訂</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通訳案内士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の登録業務</a:t>
            </a:r>
            <a:endParaRPr kumimoji="1" lang="ja-JP" altLang="en-US" sz="1200" b="1" dirty="0">
              <a:solidFill>
                <a:schemeClr val="tx1"/>
              </a:solidFill>
            </a:endParaRPr>
          </a:p>
        </p:txBody>
      </p:sp>
      <p:sp>
        <p:nvSpPr>
          <p:cNvPr id="2" name="テキスト ボックス 1"/>
          <p:cNvSpPr txBox="1"/>
          <p:nvPr/>
        </p:nvSpPr>
        <p:spPr>
          <a:xfrm>
            <a:off x="5089003" y="2216968"/>
            <a:ext cx="2438488" cy="307777"/>
          </a:xfrm>
          <a:prstGeom prst="rect">
            <a:avLst/>
          </a:prstGeom>
          <a:noFill/>
        </p:spPr>
        <p:txBody>
          <a:bodyPr wrap="none" rtlCol="0">
            <a:spAutoFit/>
          </a:bodyPr>
          <a:lstStyle/>
          <a:p>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関西広域連合の主な取組み</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t="11504"/>
          <a:stretch/>
        </p:blipFill>
        <p:spPr>
          <a:xfrm>
            <a:off x="6868874" y="5022241"/>
            <a:ext cx="1826398" cy="1170953"/>
          </a:xfrm>
          <a:prstGeom prst="rect">
            <a:avLst/>
          </a:prstGeom>
        </p:spPr>
      </p:pic>
      <p:sp>
        <p:nvSpPr>
          <p:cNvPr id="13" name="テキスト ボックス 12"/>
          <p:cNvSpPr txBox="1"/>
          <p:nvPr/>
        </p:nvSpPr>
        <p:spPr>
          <a:xfrm>
            <a:off x="5124514" y="5526894"/>
            <a:ext cx="1779712" cy="461665"/>
          </a:xfrm>
          <a:prstGeom prst="rect">
            <a:avLst/>
          </a:prstGeom>
          <a:noFill/>
        </p:spPr>
        <p:txBody>
          <a:bodyPr wrap="square" rtlCol="0">
            <a:spAutoFit/>
          </a:bodyPr>
          <a:lstStyle/>
          <a:p>
            <a:r>
              <a:rPr kumimoji="1" lang="ja-JP" altLang="en-US" sz="1200" dirty="0" smtClean="0"/>
              <a:t>統一交通パス「</a:t>
            </a:r>
            <a:r>
              <a:rPr kumimoji="1" lang="en-US" altLang="ja-JP" sz="1200" dirty="0" smtClean="0"/>
              <a:t>KANSAI ONE PASS</a:t>
            </a:r>
            <a:r>
              <a:rPr kumimoji="1" lang="ja-JP" altLang="en-US" sz="1200" dirty="0" smtClean="0"/>
              <a:t>」</a:t>
            </a:r>
            <a:endParaRPr kumimoji="1" lang="ja-JP" altLang="en-US" sz="1200" dirty="0"/>
          </a:p>
        </p:txBody>
      </p:sp>
      <p:sp>
        <p:nvSpPr>
          <p:cNvPr id="8" name="スライド番号プレースホルダー 7"/>
          <p:cNvSpPr>
            <a:spLocks noGrp="1"/>
          </p:cNvSpPr>
          <p:nvPr>
            <p:ph type="sldNum" sz="quarter" idx="12"/>
          </p:nvPr>
        </p:nvSpPr>
        <p:spPr/>
        <p:txBody>
          <a:bodyPr/>
          <a:lstStyle/>
          <a:p>
            <a:pPr>
              <a:defRPr/>
            </a:pPr>
            <a:fld id="{4AC9B83D-17C3-4F2E-B0BA-D155CD364A7C}" type="slidenum">
              <a:rPr lang="ja-JP" altLang="en-US" smtClean="0"/>
              <a:pPr>
                <a:defRPr/>
              </a:pPr>
              <a:t>36</a:t>
            </a:fld>
            <a:endParaRPr lang="ja-JP" altLang="en-US" dirty="0"/>
          </a:p>
        </p:txBody>
      </p:sp>
    </p:spTree>
    <p:extLst>
      <p:ext uri="{BB962C8B-B14F-4D97-AF65-F5344CB8AC3E}">
        <p14:creationId xmlns:p14="http://schemas.microsoft.com/office/powerpoint/2010/main" val="3707495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480236845"/>
              </p:ext>
            </p:extLst>
          </p:nvPr>
        </p:nvGraphicFramePr>
        <p:xfrm>
          <a:off x="119106" y="836712"/>
          <a:ext cx="8917389" cy="5801817"/>
        </p:xfrm>
        <a:graphic>
          <a:graphicData uri="http://schemas.openxmlformats.org/drawingml/2006/table">
            <a:tbl>
              <a:tblPr firstRow="1" bandRow="1">
                <a:tableStyleId>{5940675A-B579-460E-94D1-54222C63F5DA}</a:tableStyleId>
              </a:tblPr>
              <a:tblGrid>
                <a:gridCol w="925084"/>
                <a:gridCol w="624651"/>
                <a:gridCol w="866783"/>
                <a:gridCol w="866783"/>
                <a:gridCol w="866783"/>
                <a:gridCol w="866783"/>
                <a:gridCol w="866783"/>
                <a:gridCol w="866783"/>
                <a:gridCol w="866783"/>
                <a:gridCol w="1300173"/>
              </a:tblGrid>
              <a:tr h="356804">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大阪府内への留学生数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1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（高等教育機関及び日本語学校）</a:t>
                      </a:r>
                      <a:endParaRPr kumimoji="1" lang="en-US" altLang="ja-JP" sz="11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11,982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11,841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12,133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13,588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15,280</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tc>
                <a:tc>
                  <a:txBody>
                    <a:bodyPr/>
                    <a:lstStyle/>
                    <a:p>
                      <a:pPr marL="0" indent="0" algn="ctr">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18,411</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５月１日時点</a:t>
                      </a:r>
                      <a:endParaRPr kumimoji="1" lang="en-US" altLang="ja-JP" sz="10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日本学生支援機構「外国人留学生在籍状況調査結果」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「専門的・技術的分野」の在留資格を有し、府内事業所に勤務する外国人労働者数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12,356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0" indent="0">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厚生労働省「外国人雇用状況の届出状況」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r>
              <a:tr h="720000">
                <a:tc rowSpan="2">
                  <a:txBody>
                    <a:bodyPr/>
                    <a:lstStyle/>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algn="ct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0" indent="0"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lnT w="28575"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0" indent="0"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60.9</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[63.9</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36" marR="91436" marT="45701" marB="45701" anchor="ctr">
                    <a:lnT w="28575" cap="flat" cmpd="sng" algn="ctr">
                      <a:solidFill>
                        <a:schemeClr val="tx1"/>
                      </a:solidFill>
                      <a:prstDash val="solid"/>
                      <a:round/>
                      <a:headEnd type="none" w="med" len="med"/>
                      <a:tailEnd type="none" w="med" len="med"/>
                    </a:lnT>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62.4</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[63.9</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36" marR="91436" marT="45701" marB="45701" anchor="ctr">
                    <a:lnT w="28575" cap="flat" cmpd="sng" algn="ctr">
                      <a:solidFill>
                        <a:schemeClr val="tx1"/>
                      </a:solidFill>
                      <a:prstDash val="solid"/>
                      <a:round/>
                      <a:headEnd type="none" w="med" len="med"/>
                      <a:tailEnd type="none" w="med" len="med"/>
                    </a:lnT>
                  </a:tcP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文部科学省「全国学力・学習状況調査」</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r>
              <a:tr h="720000">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ct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endParaRPr kumimoji="1"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0"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62.5</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61.5</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61.2</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36" marR="91436"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60.4</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36" marR="91436" marT="45701" marB="45701"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文部科学省「全国学力・学習状況調査」</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229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府立高校</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級以上の割合 </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p>
                  </a:txBody>
                  <a:tcPr anchor="ctr">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25.8</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27.2</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b="0" i="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[34.3</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35.0</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[36.4</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文部科学省「公立高等学校・中等教育学校（後期課程）における英語教育実施状況調査」</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r>
              <a:tr h="582297">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 </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lnT w="28575"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T w="28575" cap="flat" cmpd="sng" algn="ctr">
                      <a:solidFill>
                        <a:schemeClr val="tx1"/>
                      </a:solidFill>
                      <a:prstDash val="solid"/>
                      <a:round/>
                      <a:headEnd type="none" w="med" len="med"/>
                      <a:tailEnd type="none" w="med" len="med"/>
                    </a:lnT>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T w="28575" cap="flat" cmpd="sng" algn="ctr">
                      <a:solidFill>
                        <a:schemeClr val="tx1"/>
                      </a:solidFill>
                      <a:prstDash val="solid"/>
                      <a:round/>
                      <a:headEnd type="none" w="med" len="med"/>
                      <a:tailEnd type="none" w="med" len="med"/>
                    </a:lnT>
                  </a:tcPr>
                </a:tc>
                <a:tc rowSpan="2">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総務省「労働力調査」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大阪府統計課「労働力調査地方集計結果（年平均）」</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r>
              <a:tr h="582297">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tc>
                <a:tc vMerge="1">
                  <a:txBody>
                    <a:bodyPr/>
                    <a:lstStyle/>
                    <a:p>
                      <a:pPr marL="0" indent="0">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4"/>
          <p:cNvSpPr>
            <a:spLocks noChangeArrowheads="1"/>
          </p:cNvSpPr>
          <p:nvPr/>
        </p:nvSpPr>
        <p:spPr bwMode="auto">
          <a:xfrm>
            <a:off x="179512" y="476672"/>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9502" y="6597352"/>
            <a:ext cx="2898322"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歳以上人口に占める就業者の割合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37</a:t>
            </a:fld>
            <a:endParaRPr lang="ja-JP" altLang="en-US" dirty="0"/>
          </a:p>
        </p:txBody>
      </p:sp>
    </p:spTree>
    <p:extLst>
      <p:ext uri="{BB962C8B-B14F-4D97-AF65-F5344CB8AC3E}">
        <p14:creationId xmlns:p14="http://schemas.microsoft.com/office/powerpoint/2010/main" val="211222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44473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5496" y="44624"/>
            <a:ext cx="748883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（１）国際競争を勝ち抜くハイエンド人材の育成</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51520" y="571059"/>
            <a:ext cx="8639175" cy="2281877"/>
          </a:xfrm>
          <a:prstGeom prst="roundRect">
            <a:avLst>
              <a:gd name="adj" fmla="val 7582"/>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のグローバル化・グローバル人材の育成</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buFont typeface="Meiryo UI" panose="020B0604030504040204" pitchFamily="50" charset="-128"/>
              <a:buChar char="◇"/>
              <a:defRPr/>
            </a:pP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トップ</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大学に関西から</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校ランクイン（京都大学・大阪大学</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主要科学技術賞受賞者数が世界主要都市</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と日本最高位</a:t>
            </a:r>
            <a:r>
              <a:rPr kumimoji="0"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（森記念財団</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「世界の都市総合ランキング</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kumimoji="0"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「国際化戦略アクションプログラム」（</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2011.10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策定）に基づき、海外への留学支援等、グローバル人材の育成に</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a:t>
            </a: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大学間の協定等に基づき大阪</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から海外へ留学する学生数</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は直近横ばいで推移。</a:t>
            </a:r>
            <a:r>
              <a:rPr kumimoji="0"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a:t>
            </a:r>
            <a:r>
              <a:rPr kumimoji="0"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2,620</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683874648"/>
              </p:ext>
            </p:extLst>
          </p:nvPr>
        </p:nvGraphicFramePr>
        <p:xfrm>
          <a:off x="144504" y="3790201"/>
          <a:ext cx="8964000" cy="1368988"/>
        </p:xfrm>
        <a:graphic>
          <a:graphicData uri="http://schemas.openxmlformats.org/drawingml/2006/table">
            <a:tbl>
              <a:tblPr firstRow="1" bandRow="1">
                <a:tableStyleId>{5C22544A-7EE6-4342-B048-85BDC9FD1C3A}</a:tableStyleId>
              </a:tblPr>
              <a:tblGrid>
                <a:gridCol w="1214314"/>
                <a:gridCol w="1107098"/>
                <a:gridCol w="1107098"/>
                <a:gridCol w="1107098"/>
                <a:gridCol w="1107098"/>
                <a:gridCol w="1107098"/>
                <a:gridCol w="1107098"/>
                <a:gridCol w="1107098"/>
              </a:tblGrid>
              <a:tr h="432048">
                <a:tc>
                  <a:txBody>
                    <a:bodyPr/>
                    <a:lstStyle/>
                    <a:p>
                      <a:pPr>
                        <a:lnSpc>
                          <a:spcPts val="1200"/>
                        </a:lnSpc>
                      </a:pPr>
                      <a:endParaRPr kumimoji="1" lang="ja-JP" altLang="en-US" sz="1400" dirty="0">
                        <a:solidFill>
                          <a:schemeClr val="tx1"/>
                        </a:solidFill>
                      </a:endParaRPr>
                    </a:p>
                  </a:txBody>
                  <a:tcPr anchor="ctr"/>
                </a:tc>
                <a:tc>
                  <a:txBody>
                    <a:bodyPr/>
                    <a:lstStyle/>
                    <a:p>
                      <a:pPr algn="ctr">
                        <a:lnSpc>
                          <a:spcPts val="1200"/>
                        </a:lnSpc>
                      </a:pPr>
                      <a:r>
                        <a:rPr kumimoji="1" lang="en-US" altLang="ja-JP" sz="1400" dirty="0" smtClean="0">
                          <a:solidFill>
                            <a:schemeClr val="tx1"/>
                          </a:solidFill>
                          <a:latin typeface="Calibri" panose="020F0502020204030204" pitchFamily="34" charset="0"/>
                          <a:ea typeface="+mj-ea"/>
                        </a:rPr>
                        <a:t>2009</a:t>
                      </a:r>
                      <a:r>
                        <a:rPr kumimoji="1" lang="ja-JP" altLang="en-US" sz="1400" dirty="0" smtClean="0">
                          <a:solidFill>
                            <a:schemeClr val="tx1"/>
                          </a:solidFill>
                          <a:latin typeface="Calibri" panose="020F0502020204030204" pitchFamily="34" charset="0"/>
                          <a:ea typeface="+mj-ea"/>
                        </a:rPr>
                        <a:t> </a:t>
                      </a:r>
                      <a:r>
                        <a:rPr kumimoji="1" lang="en-US" altLang="ja-JP" sz="1400" dirty="0" smtClean="0">
                          <a:solidFill>
                            <a:schemeClr val="tx1"/>
                          </a:solidFill>
                          <a:latin typeface="Calibri" panose="020F0502020204030204" pitchFamily="34" charset="0"/>
                          <a:ea typeface="+mj-ea"/>
                        </a:rPr>
                        <a:t>(H21)</a:t>
                      </a:r>
                    </a:p>
                    <a:p>
                      <a:pPr algn="ctr">
                        <a:lnSpc>
                          <a:spcPts val="1200"/>
                        </a:lnSpc>
                      </a:pPr>
                      <a:r>
                        <a:rPr kumimoji="1" lang="ja-JP" altLang="en-US" sz="1400" dirty="0" smtClean="0">
                          <a:solidFill>
                            <a:schemeClr val="tx1"/>
                          </a:solidFill>
                          <a:latin typeface="Calibri" panose="020F0502020204030204" pitchFamily="34" charset="0"/>
                          <a:ea typeface="+mj-ea"/>
                        </a:rPr>
                        <a:t>年度</a:t>
                      </a:r>
                    </a:p>
                  </a:txBody>
                  <a:tcPr anchor="ctr"/>
                </a:tc>
                <a:tc>
                  <a:txBody>
                    <a:bodyPr/>
                    <a:lstStyle/>
                    <a:p>
                      <a:pPr algn="ctr">
                        <a:lnSpc>
                          <a:spcPts val="1200"/>
                        </a:lnSpc>
                      </a:pPr>
                      <a:r>
                        <a:rPr kumimoji="1" lang="en-US" altLang="ja-JP" sz="1400" dirty="0" smtClean="0">
                          <a:solidFill>
                            <a:schemeClr val="tx1"/>
                          </a:solidFill>
                          <a:latin typeface="Calibri" panose="020F0502020204030204" pitchFamily="34" charset="0"/>
                        </a:rPr>
                        <a:t>2010(H22)</a:t>
                      </a:r>
                      <a:r>
                        <a:rPr kumimoji="1" lang="ja-JP" altLang="en-US" sz="1400" dirty="0" smtClean="0">
                          <a:solidFill>
                            <a:schemeClr val="tx1"/>
                          </a:solidFill>
                          <a:latin typeface="Calibri" panose="020F0502020204030204" pitchFamily="34" charset="0"/>
                        </a:rPr>
                        <a:t>年度</a:t>
                      </a:r>
                      <a:endParaRPr kumimoji="1" lang="ja-JP" altLang="en-US" sz="1400" dirty="0">
                        <a:solidFill>
                          <a:schemeClr val="tx1"/>
                        </a:solidFill>
                        <a:latin typeface="Calibri" panose="020F0502020204030204" pitchFamily="34" charset="0"/>
                      </a:endParaRPr>
                    </a:p>
                  </a:txBody>
                  <a:tcPr anchor="ctr"/>
                </a:tc>
                <a:tc>
                  <a:txBody>
                    <a:bodyPr/>
                    <a:lstStyle/>
                    <a:p>
                      <a:pPr algn="ctr">
                        <a:lnSpc>
                          <a:spcPts val="1200"/>
                        </a:lnSpc>
                      </a:pPr>
                      <a:r>
                        <a:rPr kumimoji="1" lang="en-US" altLang="ja-JP" sz="1400" dirty="0" smtClean="0">
                          <a:solidFill>
                            <a:schemeClr val="tx1"/>
                          </a:solidFill>
                          <a:latin typeface="Calibri" panose="020F0502020204030204" pitchFamily="34" charset="0"/>
                        </a:rPr>
                        <a:t>2011(H23)</a:t>
                      </a:r>
                      <a:r>
                        <a:rPr kumimoji="1" lang="ja-JP" altLang="en-US" sz="1400" dirty="0" smtClean="0">
                          <a:solidFill>
                            <a:schemeClr val="tx1"/>
                          </a:solidFill>
                          <a:latin typeface="Calibri" panose="020F0502020204030204" pitchFamily="34" charset="0"/>
                        </a:rPr>
                        <a:t>年度</a:t>
                      </a:r>
                      <a:endParaRPr kumimoji="1" lang="ja-JP" altLang="en-US" sz="1400" dirty="0">
                        <a:solidFill>
                          <a:schemeClr val="tx1"/>
                        </a:solidFill>
                        <a:latin typeface="Calibri" panose="020F0502020204030204" pitchFamily="34" charset="0"/>
                      </a:endParaRPr>
                    </a:p>
                  </a:txBody>
                  <a:tcPr anchor="ctr"/>
                </a:tc>
                <a:tc>
                  <a:txBody>
                    <a:bodyPr/>
                    <a:lstStyle/>
                    <a:p>
                      <a:pPr algn="ctr">
                        <a:lnSpc>
                          <a:spcPts val="1200"/>
                        </a:lnSpc>
                      </a:pPr>
                      <a:r>
                        <a:rPr kumimoji="1" lang="en-US" altLang="ja-JP" sz="1400" dirty="0" smtClean="0">
                          <a:solidFill>
                            <a:schemeClr val="tx1"/>
                          </a:solidFill>
                          <a:latin typeface="Calibri" panose="020F0502020204030204" pitchFamily="34" charset="0"/>
                        </a:rPr>
                        <a:t>2012(H24)</a:t>
                      </a:r>
                      <a:r>
                        <a:rPr kumimoji="1" lang="ja-JP" altLang="en-US" sz="1400" dirty="0" smtClean="0">
                          <a:solidFill>
                            <a:schemeClr val="tx1"/>
                          </a:solidFill>
                          <a:latin typeface="Calibri" panose="020F0502020204030204" pitchFamily="34" charset="0"/>
                        </a:rPr>
                        <a:t>年度</a:t>
                      </a:r>
                      <a:endParaRPr kumimoji="1" lang="ja-JP" altLang="en-US" sz="1400" dirty="0">
                        <a:solidFill>
                          <a:schemeClr val="tx1"/>
                        </a:solidFill>
                        <a:latin typeface="Calibri" panose="020F0502020204030204" pitchFamily="34" charset="0"/>
                      </a:endParaRPr>
                    </a:p>
                  </a:txBody>
                  <a:tcPr anchor="ctr"/>
                </a:tc>
                <a:tc>
                  <a:txBody>
                    <a:bodyPr/>
                    <a:lstStyle/>
                    <a:p>
                      <a:pPr algn="ctr">
                        <a:lnSpc>
                          <a:spcPts val="1200"/>
                        </a:lnSpc>
                      </a:pPr>
                      <a:r>
                        <a:rPr kumimoji="1" lang="en-US" altLang="ja-JP" sz="1400" dirty="0" smtClean="0">
                          <a:solidFill>
                            <a:schemeClr val="tx1"/>
                          </a:solidFill>
                          <a:latin typeface="Calibri" panose="020F0502020204030204" pitchFamily="34" charset="0"/>
                        </a:rPr>
                        <a:t>2013(H25)</a:t>
                      </a:r>
                      <a:r>
                        <a:rPr kumimoji="1" lang="ja-JP" altLang="en-US" sz="1400" dirty="0" smtClean="0">
                          <a:solidFill>
                            <a:schemeClr val="tx1"/>
                          </a:solidFill>
                          <a:latin typeface="Calibri" panose="020F0502020204030204" pitchFamily="34" charset="0"/>
                        </a:rPr>
                        <a:t>年度</a:t>
                      </a:r>
                      <a:endParaRPr kumimoji="1" lang="ja-JP" altLang="en-US" sz="1400" dirty="0">
                        <a:solidFill>
                          <a:schemeClr val="tx1"/>
                        </a:solidFill>
                        <a:latin typeface="Calibri" panose="020F0502020204030204" pitchFamily="34" charset="0"/>
                      </a:endParaRPr>
                    </a:p>
                  </a:txBody>
                  <a:tcPr anchor="ctr"/>
                </a:tc>
                <a:tc>
                  <a:txBody>
                    <a:bodyPr/>
                    <a:lstStyle/>
                    <a:p>
                      <a:pPr algn="ctr">
                        <a:lnSpc>
                          <a:spcPts val="1200"/>
                        </a:lnSpc>
                      </a:pPr>
                      <a:r>
                        <a:rPr kumimoji="1" lang="en-US" altLang="ja-JP" sz="1400" dirty="0" smtClean="0">
                          <a:solidFill>
                            <a:schemeClr val="tx1"/>
                          </a:solidFill>
                          <a:latin typeface="Calibri" panose="020F0502020204030204" pitchFamily="34" charset="0"/>
                        </a:rPr>
                        <a:t>2014(H26)</a:t>
                      </a:r>
                      <a:r>
                        <a:rPr kumimoji="1" lang="ja-JP" altLang="en-US" sz="1400" dirty="0" smtClean="0">
                          <a:solidFill>
                            <a:schemeClr val="tx1"/>
                          </a:solidFill>
                          <a:latin typeface="Calibri" panose="020F0502020204030204" pitchFamily="34" charset="0"/>
                        </a:rPr>
                        <a:t>年度</a:t>
                      </a:r>
                    </a:p>
                  </a:txBody>
                  <a:tcPr anchor="ctr"/>
                </a:tc>
                <a:tc>
                  <a:txBody>
                    <a:bodyPr/>
                    <a:lstStyle/>
                    <a:p>
                      <a:pPr algn="ctr">
                        <a:lnSpc>
                          <a:spcPts val="1200"/>
                        </a:lnSpc>
                      </a:pPr>
                      <a:r>
                        <a:rPr kumimoji="1" lang="en-US" altLang="ja-JP" sz="1400" dirty="0" smtClean="0">
                          <a:solidFill>
                            <a:schemeClr val="tx1"/>
                          </a:solidFill>
                          <a:latin typeface="Calibri" panose="020F0502020204030204" pitchFamily="34" charset="0"/>
                        </a:rPr>
                        <a:t>2015(H27)</a:t>
                      </a:r>
                    </a:p>
                    <a:p>
                      <a:pPr algn="ctr">
                        <a:lnSpc>
                          <a:spcPts val="1200"/>
                        </a:lnSpc>
                      </a:pPr>
                      <a:r>
                        <a:rPr kumimoji="1" lang="ja-JP" altLang="en-US" sz="1400" dirty="0" smtClean="0">
                          <a:solidFill>
                            <a:schemeClr val="tx1"/>
                          </a:solidFill>
                          <a:latin typeface="Calibri" panose="020F0502020204030204" pitchFamily="34" charset="0"/>
                        </a:rPr>
                        <a:t>年度</a:t>
                      </a:r>
                    </a:p>
                  </a:txBody>
                  <a:tcPr anchor="ctr"/>
                </a:tc>
              </a:tr>
              <a:tr h="270350">
                <a:tc>
                  <a:txBody>
                    <a:bodyPr/>
                    <a:lstStyle/>
                    <a:p>
                      <a:pPr>
                        <a:lnSpc>
                          <a:spcPts val="1200"/>
                        </a:lnSpc>
                      </a:pPr>
                      <a:r>
                        <a:rPr kumimoji="1" lang="ja-JP" altLang="en-US" sz="1400" dirty="0" smtClean="0">
                          <a:solidFill>
                            <a:schemeClr val="tx1"/>
                          </a:solidFill>
                        </a:rPr>
                        <a:t>大阪府</a:t>
                      </a:r>
                      <a:endParaRPr kumimoji="1" lang="ja-JP" altLang="en-US" sz="1400" dirty="0">
                        <a:solidFill>
                          <a:schemeClr val="tx1"/>
                        </a:solidFill>
                      </a:endParaRPr>
                    </a:p>
                  </a:txBody>
                  <a:tcPr anchor="ctr"/>
                </a:tc>
                <a:tc>
                  <a:txBody>
                    <a:bodyPr/>
                    <a:lstStyle/>
                    <a:p>
                      <a:pPr algn="r" fontAlgn="ctr">
                        <a:lnSpc>
                          <a:spcPts val="1200"/>
                        </a:lnSpc>
                      </a:pPr>
                      <a:r>
                        <a:rPr lang="en-US" altLang="ja-JP" sz="1400" b="0" i="0" u="none" strike="noStrike" dirty="0">
                          <a:solidFill>
                            <a:schemeClr val="tx1"/>
                          </a:solidFill>
                          <a:effectLst/>
                          <a:latin typeface="Meiryo UI"/>
                        </a:rPr>
                        <a:t>1,524</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1,587</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1,908</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1,927</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2,077</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2,678</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2,620</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70350">
                <a:tc>
                  <a:txBody>
                    <a:bodyPr/>
                    <a:lstStyle/>
                    <a:p>
                      <a:pPr>
                        <a:lnSpc>
                          <a:spcPts val="1200"/>
                        </a:lnSpc>
                      </a:pPr>
                      <a:r>
                        <a:rPr kumimoji="1" lang="ja-JP" altLang="en-US" sz="1400" dirty="0" smtClean="0">
                          <a:solidFill>
                            <a:schemeClr val="tx1"/>
                          </a:solidFill>
                        </a:rPr>
                        <a:t>全国</a:t>
                      </a:r>
                      <a:endParaRPr kumimoji="1" lang="ja-JP" altLang="en-US" sz="1400" dirty="0">
                        <a:solidFill>
                          <a:schemeClr val="tx1"/>
                        </a:solidFill>
                      </a:endParaRPr>
                    </a:p>
                  </a:txBody>
                  <a:tcPr anchor="ctr"/>
                </a:tc>
                <a:tc>
                  <a:txBody>
                    <a:bodyPr/>
                    <a:lstStyle/>
                    <a:p>
                      <a:pPr algn="r" fontAlgn="ctr">
                        <a:lnSpc>
                          <a:spcPts val="1200"/>
                        </a:lnSpc>
                      </a:pPr>
                      <a:r>
                        <a:rPr lang="en-US" altLang="ja-JP" sz="1400" b="0" i="0" u="none" strike="noStrike" dirty="0">
                          <a:solidFill>
                            <a:schemeClr val="tx1"/>
                          </a:solidFill>
                          <a:effectLst/>
                          <a:latin typeface="Meiryo UI"/>
                        </a:rPr>
                        <a:t>10,437</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11,182</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12,399</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a:rPr>
                        <a:t>13,456</a:t>
                      </a:r>
                      <a:endParaRPr lang="en-US" altLang="ja-JP" sz="1400" b="0" i="0" u="none" strike="noStrike" dirty="0">
                        <a:solidFill>
                          <a:schemeClr val="tx1"/>
                        </a:solidFill>
                        <a:effectLst/>
                        <a:latin typeface="Meiryo UI"/>
                      </a:endParaRP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14,268</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16,236</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17,165</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70350">
                <a:tc>
                  <a:txBody>
                    <a:bodyPr/>
                    <a:lstStyle/>
                    <a:p>
                      <a:pPr>
                        <a:lnSpc>
                          <a:spcPts val="1200"/>
                        </a:lnSpc>
                      </a:pPr>
                      <a:r>
                        <a:rPr kumimoji="1" lang="ja-JP" altLang="en-US" sz="1400" dirty="0" smtClean="0">
                          <a:solidFill>
                            <a:schemeClr val="tx1"/>
                          </a:solidFill>
                        </a:rPr>
                        <a:t>全国に占める</a:t>
                      </a:r>
                      <a:endParaRPr kumimoji="1" lang="en-US" altLang="ja-JP" sz="1400" dirty="0" smtClean="0">
                        <a:solidFill>
                          <a:schemeClr val="tx1"/>
                        </a:solidFill>
                      </a:endParaRPr>
                    </a:p>
                    <a:p>
                      <a:pPr>
                        <a:lnSpc>
                          <a:spcPts val="1200"/>
                        </a:lnSpc>
                      </a:pPr>
                      <a:r>
                        <a:rPr kumimoji="1" lang="ja-JP" altLang="en-US" sz="1400" dirty="0" smtClean="0">
                          <a:solidFill>
                            <a:schemeClr val="tx1"/>
                          </a:solidFill>
                        </a:rPr>
                        <a:t>割合</a:t>
                      </a:r>
                      <a:endParaRPr kumimoji="1" lang="ja-JP" altLang="en-US" sz="1400" dirty="0">
                        <a:solidFill>
                          <a:schemeClr val="tx1"/>
                        </a:solidFill>
                      </a:endParaRPr>
                    </a:p>
                  </a:txBody>
                  <a:tcPr anchor="ctr"/>
                </a:tc>
                <a:tc>
                  <a:txBody>
                    <a:bodyPr/>
                    <a:lstStyle/>
                    <a:p>
                      <a:pPr algn="r" fontAlgn="ctr">
                        <a:lnSpc>
                          <a:spcPts val="1200"/>
                        </a:lnSpc>
                      </a:pPr>
                      <a:r>
                        <a:rPr lang="en-US" altLang="ja-JP" sz="1400" b="0" i="0" u="none" strike="noStrike" dirty="0">
                          <a:solidFill>
                            <a:schemeClr val="tx1"/>
                          </a:solidFill>
                          <a:effectLst/>
                          <a:latin typeface="Meiryo UI"/>
                        </a:rPr>
                        <a:t>14.6%</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14.2%</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15.4%</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a:rPr>
                        <a:t>14.3%</a:t>
                      </a:r>
                      <a:endParaRPr lang="en-US" altLang="ja-JP" sz="1400" b="0" i="0" u="none" strike="noStrike" dirty="0">
                        <a:solidFill>
                          <a:schemeClr val="tx1"/>
                        </a:solidFill>
                        <a:effectLst/>
                        <a:latin typeface="Meiryo UI"/>
                      </a:endParaRP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14.6%</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16.5%</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15.3%</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17" name="テキスト ボックス 16"/>
          <p:cNvSpPr txBox="1"/>
          <p:nvPr/>
        </p:nvSpPr>
        <p:spPr>
          <a:xfrm>
            <a:off x="-36512" y="3266981"/>
            <a:ext cx="8567166" cy="523220"/>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■大阪から海外に留学する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学生数（年度ベース）（</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未満の留学を除く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出典：大阪府府民文化部（資料提供：日本学生支援機構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endParaRPr>
          </a:p>
        </p:txBody>
      </p:sp>
      <p:sp>
        <p:nvSpPr>
          <p:cNvPr id="6" name="テキスト ボックス 5"/>
          <p:cNvSpPr txBox="1"/>
          <p:nvPr/>
        </p:nvSpPr>
        <p:spPr>
          <a:xfrm>
            <a:off x="355258" y="5158353"/>
            <a:ext cx="8186821" cy="430887"/>
          </a:xfrm>
          <a:prstGeom prst="rect">
            <a:avLst/>
          </a:prstGeom>
          <a:noFill/>
        </p:spPr>
        <p:txBody>
          <a:bodyPr wrap="square" rtlCol="0">
            <a:spAutoFit/>
          </a:bodyPr>
          <a:lstStyle/>
          <a:p>
            <a:r>
              <a:rPr lang="ja-JP" altLang="en-US" sz="1100" dirty="0">
                <a:solidFill>
                  <a:prstClr val="black"/>
                </a:solidFill>
              </a:rPr>
              <a:t>＊　日本国内の大学等と諸外国の大学等との学生交流に関する協定等に基づき、教育又は研究等を目的として、海外の大学等（海外に所在する日本の大学等の分校は除く。）で留学を開始した日本人学生の</a:t>
            </a:r>
            <a:r>
              <a:rPr lang="ja-JP" altLang="en-US" sz="1100" dirty="0" smtClean="0">
                <a:solidFill>
                  <a:prstClr val="black"/>
                </a:solidFill>
              </a:rPr>
              <a:t>数</a:t>
            </a:r>
            <a:endParaRPr lang="ja-JP" altLang="en-US" sz="1200" dirty="0">
              <a:solidFill>
                <a:prstClr val="black"/>
              </a:solidFill>
            </a:endParaRPr>
          </a:p>
        </p:txBody>
      </p:sp>
      <p:sp>
        <p:nvSpPr>
          <p:cNvPr id="9" name="スライド番号プレースホルダー 8"/>
          <p:cNvSpPr>
            <a:spLocks noGrp="1"/>
          </p:cNvSpPr>
          <p:nvPr>
            <p:ph type="sldNum" sz="quarter" idx="12"/>
          </p:nvPr>
        </p:nvSpPr>
        <p:spPr/>
        <p:txBody>
          <a:bodyPr/>
          <a:lstStyle/>
          <a:p>
            <a:pPr>
              <a:defRPr/>
            </a:pPr>
            <a:fld id="{4AC9B83D-17C3-4F2E-B0BA-D155CD364A7C}" type="slidenum">
              <a:rPr lang="ja-JP" altLang="en-US" smtClean="0"/>
              <a:pPr>
                <a:defRPr/>
              </a:pPr>
              <a:t>38</a:t>
            </a:fld>
            <a:endParaRPr lang="ja-JP" altLang="en-US" dirty="0"/>
          </a:p>
        </p:txBody>
      </p:sp>
    </p:spTree>
    <p:extLst>
      <p:ext uri="{BB962C8B-B14F-4D97-AF65-F5344CB8AC3E}">
        <p14:creationId xmlns:p14="http://schemas.microsoft.com/office/powerpoint/2010/main" val="63358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5496" y="692696"/>
            <a:ext cx="9001000" cy="1570276"/>
          </a:xfrm>
          <a:prstGeom prst="roundRect">
            <a:avLst>
              <a:gd name="adj" fmla="val 8295"/>
            </a:avLst>
          </a:prstGeom>
          <a:noFill/>
          <a:ln w="12700" cap="flat" cmpd="sng" algn="ctr">
            <a:solidFill>
              <a:sysClr val="windowText" lastClr="000000"/>
            </a:solid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271463" lvl="0" indent="-271463" algn="just">
              <a:defRPr/>
            </a:pP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分析①：</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留学生の呼び込み</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lgn="just">
              <a:lnSpc>
                <a:spcPts val="2200"/>
              </a:lnSpc>
              <a:buFont typeface="Meiryo UI" panose="020B0604030504040204" pitchFamily="50" charset="-128"/>
              <a:buChar char="◇"/>
              <a:defRPr/>
            </a:pP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大阪府内の受入留学生数（高等教育機関及び日本語学校）は、</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2011</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年以降増加しており、</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2016</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は全国</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位。</a:t>
            </a:r>
            <a:endParaRPr kumimoji="0" lang="en-US" altLang="ja-JP" strike="sngStrike" kern="1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200"/>
              </a:lnSpc>
              <a:buFont typeface="Meiryo UI" panose="020B0604030504040204" pitchFamily="50" charset="-128"/>
              <a:buChar char="◇"/>
              <a:defRPr/>
            </a:pP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高等教育機関に在籍する留学生を国・地域別でみると、アジアからの留学生数が約</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9</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割を占める</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。近年</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は</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ベトナムから</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の留学生が急激に増加。</a:t>
            </a: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339" y="2360493"/>
            <a:ext cx="4608511"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受入</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留学生数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日現在、高等教育機関及び日本語学校）</a:t>
            </a:r>
            <a:endParaRPr lang="en-US" altLang="zh-CN"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（出典：日本学生支援機構「外国人留学生在籍状況調査結果」）</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572508" y="2348880"/>
            <a:ext cx="4608004" cy="677108"/>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国・地域別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の大阪府内高等教育機関受入留学生数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現在）</a:t>
            </a:r>
            <a:endParaRPr lang="en-US" altLang="zh-CN"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出典：大阪府府民文化部（資料提供：日本学生支援機構））</a:t>
            </a:r>
          </a:p>
        </p:txBody>
      </p:sp>
      <p:sp>
        <p:nvSpPr>
          <p:cNvPr id="14" name="テキスト ボックス 13"/>
          <p:cNvSpPr txBox="1"/>
          <p:nvPr/>
        </p:nvSpPr>
        <p:spPr>
          <a:xfrm>
            <a:off x="251520" y="148570"/>
            <a:ext cx="7272808"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外国人高度専門人材等の受入拡大</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6" name="表 15"/>
          <p:cNvGraphicFramePr>
            <a:graphicFrameLocks noGrp="1"/>
          </p:cNvGraphicFramePr>
          <p:nvPr>
            <p:extLst>
              <p:ext uri="{D42A27DB-BD31-4B8C-83A1-F6EECF244321}">
                <p14:modId xmlns:p14="http://schemas.microsoft.com/office/powerpoint/2010/main" val="3387785136"/>
              </p:ext>
            </p:extLst>
          </p:nvPr>
        </p:nvGraphicFramePr>
        <p:xfrm>
          <a:off x="4572510" y="3191792"/>
          <a:ext cx="4499998" cy="3263569"/>
        </p:xfrm>
        <a:graphic>
          <a:graphicData uri="http://schemas.openxmlformats.org/drawingml/2006/table">
            <a:tbl>
              <a:tblPr firstRow="1" firstCol="1" bandRow="1"/>
              <a:tblGrid>
                <a:gridCol w="164287"/>
                <a:gridCol w="574336"/>
                <a:gridCol w="622778"/>
                <a:gridCol w="622778"/>
                <a:gridCol w="622778"/>
                <a:gridCol w="622436"/>
                <a:gridCol w="622436"/>
                <a:gridCol w="648169"/>
              </a:tblGrid>
              <a:tr h="200423">
                <a:tc gridSpan="7">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00847">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4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アジア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9,422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9,456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9,487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9,704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10,695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12,135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0423">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6,688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6,704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6,517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6,414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200423">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1,124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200423">
                <a:tc>
                  <a:txBody>
                    <a:bodyPr/>
                    <a:lstStyle/>
                    <a:p>
                      <a:pPr algn="just">
                        <a:lnSpc>
                          <a:spcPct val="100000"/>
                        </a:lnSpc>
                        <a:spcAft>
                          <a:spcPts val="0"/>
                        </a:spcAft>
                      </a:pP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台湾</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623</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851</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200423">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ベトナム</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629</a:t>
                      </a:r>
                      <a:endPar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1,374</a:t>
                      </a:r>
                      <a:endPar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2,108</a:t>
                      </a:r>
                      <a:endPar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ヨーロッパ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519</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548</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538</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中近東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114</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アフリカ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オセアニア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333</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中南米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113</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ja-JP" altLang="en-US"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1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10,325</a:t>
                      </a: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10,521</a:t>
                      </a: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000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10,533</a:t>
                      </a: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10,853</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11,916</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13,365</a:t>
                      </a:r>
                      <a:endPar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577589607"/>
              </p:ext>
            </p:extLst>
          </p:nvPr>
        </p:nvGraphicFramePr>
        <p:xfrm>
          <a:off x="35496" y="5520678"/>
          <a:ext cx="4465001" cy="1220690"/>
        </p:xfrm>
        <a:graphic>
          <a:graphicData uri="http://schemas.openxmlformats.org/drawingml/2006/table">
            <a:tbl>
              <a:tblPr/>
              <a:tblGrid>
                <a:gridCol w="648071"/>
                <a:gridCol w="636155"/>
                <a:gridCol w="636155"/>
                <a:gridCol w="636155"/>
                <a:gridCol w="636155"/>
                <a:gridCol w="636155"/>
                <a:gridCol w="636155"/>
              </a:tblGrid>
              <a:tr h="342818">
                <a:tc>
                  <a:txBody>
                    <a:bodyPr/>
                    <a:lstStyle/>
                    <a:p>
                      <a:pPr algn="ctr" rtl="0"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都道府県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a:lnSpc>
                          <a:spcPct val="100000"/>
                        </a:lnSpc>
                        <a:spcAft>
                          <a:spcPts val="0"/>
                        </a:spcAft>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2013</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a:lnSpc>
                          <a:spcPct val="100000"/>
                        </a:lnSpc>
                        <a:spcAft>
                          <a:spcPts val="0"/>
                        </a:spcAft>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2014</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a:lnSpc>
                          <a:spcPct val="100000"/>
                        </a:lnSpc>
                        <a:spcAft>
                          <a:spcPts val="0"/>
                        </a:spcAft>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2015</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2016</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19468">
                <a:tc>
                  <a:txBody>
                    <a:bodyPr/>
                    <a:lstStyle/>
                    <a:p>
                      <a:pPr algn="ctr" rtl="0" fontAlgn="ctr"/>
                      <a:r>
                        <a:rPr lang="ja-JP" altLang="en-US" sz="10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rtl="0" fontAlgn="ctr"/>
                      <a:r>
                        <a:rPr lang="en-US" altLang="ja-JP" sz="1000" b="1" i="0" u="none" strike="noStrike" dirty="0" smtClean="0">
                          <a:solidFill>
                            <a:schemeClr val="tx1"/>
                          </a:solidFill>
                          <a:effectLst/>
                          <a:latin typeface="Meiryo UI"/>
                        </a:rPr>
                        <a:t>11,841</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altLang="ja-JP" sz="1000" b="1" i="0" u="none" strike="noStrike" dirty="0" smtClean="0">
                          <a:solidFill>
                            <a:schemeClr val="tx1"/>
                          </a:solidFill>
                          <a:effectLst/>
                          <a:latin typeface="Meiryo UI"/>
                        </a:rPr>
                        <a:t>12,133</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altLang="ja-JP" sz="1000" b="1" i="0" u="none" strike="noStrike" dirty="0" smtClean="0">
                          <a:solidFill>
                            <a:schemeClr val="tx1"/>
                          </a:solidFill>
                          <a:effectLst/>
                          <a:latin typeface="Meiryo UI"/>
                        </a:rPr>
                        <a:t>12,513</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altLang="ja-JP" sz="1000" b="1" i="0" u="none" strike="noStrike" dirty="0" smtClean="0">
                          <a:solidFill>
                            <a:schemeClr val="tx1"/>
                          </a:solidFill>
                          <a:effectLst/>
                          <a:latin typeface="Meiryo UI"/>
                        </a:rPr>
                        <a:t>13,588</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altLang="ja-JP" sz="1000" b="1" i="0" u="none" strike="noStrike" dirty="0" smtClean="0">
                          <a:solidFill>
                            <a:schemeClr val="tx1"/>
                          </a:solidFill>
                          <a:effectLst/>
                          <a:latin typeface="Meiryo UI"/>
                        </a:rPr>
                        <a:t>15,280</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altLang="ja-JP" sz="1000" b="1" i="0" u="none" strike="noStrike" dirty="0" smtClean="0">
                          <a:solidFill>
                            <a:schemeClr val="tx1"/>
                          </a:solidFill>
                          <a:effectLst/>
                          <a:latin typeface="Meiryo UI"/>
                        </a:rPr>
                        <a:t>18,411</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219468">
                <a:tc>
                  <a:txBody>
                    <a:bodyPr/>
                    <a:lstStyle/>
                    <a:p>
                      <a:pPr algn="ctr" rtl="0"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福岡県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rtl="0" fontAlgn="ctr"/>
                      <a:r>
                        <a:rPr lang="en-US" altLang="ja-JP" sz="1000" b="0" i="0" u="none" strike="noStrike" dirty="0">
                          <a:solidFill>
                            <a:srgbClr val="000000"/>
                          </a:solidFill>
                          <a:effectLst/>
                          <a:latin typeface="Meiryo UI"/>
                        </a:rPr>
                        <a:t>12,478</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12,115</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13,707</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14,252</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13,666</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smtClean="0">
                          <a:solidFill>
                            <a:srgbClr val="000000"/>
                          </a:solidFill>
                          <a:effectLst/>
                          <a:latin typeface="Meiryo UI"/>
                        </a:rPr>
                        <a:t>15,755</a:t>
                      </a:r>
                      <a:endParaRPr lang="en-US" altLang="ja-JP" sz="1000" b="0" i="0" u="none" strike="noStrike" dirty="0">
                        <a:solidFill>
                          <a:srgbClr val="000000"/>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68">
                <a:tc>
                  <a:txBody>
                    <a:bodyPr/>
                    <a:lstStyle/>
                    <a:p>
                      <a:pPr algn="ctr" rtl="0"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rtl="0" fontAlgn="ctr"/>
                      <a:r>
                        <a:rPr lang="en-US" altLang="ja-JP" sz="1000" b="0" i="0" u="none" strike="noStrike">
                          <a:solidFill>
                            <a:srgbClr val="000000"/>
                          </a:solidFill>
                          <a:effectLst/>
                          <a:latin typeface="Meiryo UI"/>
                        </a:rPr>
                        <a:t>7,537</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Meiryo UI"/>
                        </a:rPr>
                        <a:t>7,447</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7,074</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7,494</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8,018</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smtClean="0">
                          <a:solidFill>
                            <a:srgbClr val="000000"/>
                          </a:solidFill>
                          <a:effectLst/>
                          <a:latin typeface="Meiryo UI"/>
                        </a:rPr>
                        <a:t>8,641</a:t>
                      </a:r>
                      <a:endParaRPr lang="en-US" altLang="ja-JP" sz="1000" b="0" i="0" u="none" strike="noStrike" dirty="0">
                        <a:solidFill>
                          <a:srgbClr val="000000"/>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68">
                <a:tc>
                  <a:txBody>
                    <a:bodyPr/>
                    <a:lstStyle/>
                    <a:p>
                      <a:pPr algn="ctr" rtl="0"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京都府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rtl="0" fontAlgn="ctr"/>
                      <a:r>
                        <a:rPr lang="en-US" altLang="ja-JP" sz="1000" b="0" i="0" u="none" strike="noStrike" dirty="0">
                          <a:solidFill>
                            <a:srgbClr val="000000"/>
                          </a:solidFill>
                          <a:effectLst/>
                          <a:latin typeface="Meiryo UI"/>
                        </a:rPr>
                        <a:t>7,193</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7,985</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Meiryo UI"/>
                        </a:rPr>
                        <a:t>8,477</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8,840</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9,299</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smtClean="0">
                          <a:solidFill>
                            <a:srgbClr val="000000"/>
                          </a:solidFill>
                          <a:effectLst/>
                          <a:latin typeface="Meiryo UI"/>
                        </a:rPr>
                        <a:t>10,553</a:t>
                      </a:r>
                      <a:endParaRPr lang="en-US" altLang="ja-JP" sz="1000" b="0" i="0" u="none" strike="noStrike" dirty="0">
                        <a:solidFill>
                          <a:srgbClr val="000000"/>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3" name="グラフ 12"/>
          <p:cNvGraphicFramePr>
            <a:graphicFrameLocks/>
          </p:cNvGraphicFramePr>
          <p:nvPr>
            <p:extLst>
              <p:ext uri="{D42A27DB-BD31-4B8C-83A1-F6EECF244321}">
                <p14:modId xmlns:p14="http://schemas.microsoft.com/office/powerpoint/2010/main" val="1091280908"/>
              </p:ext>
            </p:extLst>
          </p:nvPr>
        </p:nvGraphicFramePr>
        <p:xfrm>
          <a:off x="32172" y="2857811"/>
          <a:ext cx="4395812" cy="2515405"/>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39</a:t>
            </a:fld>
            <a:endParaRPr lang="ja-JP" altLang="en-US" dirty="0"/>
          </a:p>
        </p:txBody>
      </p:sp>
    </p:spTree>
    <p:extLst>
      <p:ext uri="{BB962C8B-B14F-4D97-AF65-F5344CB8AC3E}">
        <p14:creationId xmlns:p14="http://schemas.microsoft.com/office/powerpoint/2010/main" val="4049446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732001487"/>
              </p:ext>
            </p:extLst>
          </p:nvPr>
        </p:nvGraphicFramePr>
        <p:xfrm>
          <a:off x="179512" y="170888"/>
          <a:ext cx="8712967" cy="6615192"/>
        </p:xfrm>
        <a:graphic>
          <a:graphicData uri="http://schemas.openxmlformats.org/drawingml/2006/table">
            <a:tbl>
              <a:tblPr>
                <a:tableStyleId>{5C22544A-7EE6-4342-B048-85BDC9FD1C3A}</a:tableStyleId>
              </a:tblPr>
              <a:tblGrid>
                <a:gridCol w="8280920"/>
                <a:gridCol w="432047"/>
              </a:tblGrid>
              <a:tr h="150865">
                <a:tc>
                  <a:txBody>
                    <a:bodyPr/>
                    <a:lstStyle/>
                    <a:p>
                      <a:pPr algn="l"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2. </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人材力強化・活躍の</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場づくり・・・・・・・・・・・・・・・・・・・・・・・・・・・・・・・・・・・・・・・・・・・・・・・・・・・・・・・・</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37</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）国際競争を勝ち抜くハイエンド人材の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育成・・・・・・・・・・・・・・・・・・・・・・・・・・・・・・・・・・・・・・・・・・・・・・・・・・・・・・</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）外国人高度専門人材等の受入</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拡大・・・・・・・・・・・・・・・・・・・・・・・・・・・・・・・・・・・・・・・・・・・・・・・・・・・・・・・・・・</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cs typeface="Meiryo UI" panose="020B0604030504040204" pitchFamily="50" charset="-128"/>
                        </a:rPr>
                        <a:t>39</a:t>
                      </a:r>
                      <a:endPar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）成長を支える基盤となる人材の育成力</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cs typeface="Meiryo UI" panose="020B0604030504040204" pitchFamily="50" charset="-128"/>
                        </a:rPr>
                        <a:t>43</a:t>
                      </a:r>
                      <a:endPar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）地域の強みを活かす労働市場の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構築・・・・・・・・・・・・・・・・・・・・・・・・・・・・・・・・・・・・・・・・・・・・・・・・・・・・・</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）成長を支えるセーフティネットの整備と多様な人材が活躍できる</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場づくり・・・・・・・・・・・・・・・・・・・・・・・・・・・・・・・・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endPar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spcAft>
                          <a:spcPts val="1800"/>
                        </a:spcAft>
                      </a:pP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3. </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強みを活かす産業・技術の</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spcAft>
                          <a:spcPts val="1800"/>
                        </a:spcAft>
                      </a:pP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53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）先端技術産業のさらなる</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cs typeface="Meiryo UI" panose="020B0604030504040204" pitchFamily="50" charset="-128"/>
                        </a:rPr>
                        <a:t>54</a:t>
                      </a:r>
                      <a:endPar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）世界市場に打って出る大阪産業・大阪企業への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支援・・・・・・・・・・・・・・・・・・・・・・・・・・・・・・・・・・・・・・・・・・・・・</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）生活支援型サービス産業・都市型サービス産業の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9763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）対内投資促進による国際競争力の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）ハイエンドなものづくりの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）成長分野に挑戦する企業への支援・経済活動の新陳代謝の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endPar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4. </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アジア活力の取り込み強化・物流人流インフラの</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活用・・・・・・・・・・・・・・・・・・・・・・・・・・・・・・・・・・・・</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）関西国際空港の国際</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ハブ化・・・・・・・・・・・・・・・・・・・・・・・・・・・・・・・・・・・・・・・・・・・・・・・・・・・・・・・・・・・・・・・・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）阪神港の国際</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ハブ化・・・・・・・・・・・・・・・・・・・・・・・・・・・・・・・・・・・・・・・・・・・・・・・・・・・・・・・・・・・・・・・・・・・・・・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）物流を支える高速道路機能の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）人流を支える鉄道アクセス・ネットワーク</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78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）官民連携等による戦略インフラの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endPar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5. </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都市の</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再生・・・・・・・・・・・・・・・・・・・・・・・・・・・・・・・・・・・・・・・・・・・・・・・・・・・・・・・・・・・・・・・・・・・・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）企業・人材・情報が集い、イノベーションが生まれる</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都市づくり・・・・・・・・・・・・・・・・・・・・・・・・・・・・・・・・・・・・・・・・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）安全・安心を確保し、持続的に発展する</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都市づくり・・・・・・・・・・・・・・・・・・・・・・・・・・・・・・・・・・・・・・・・・・・・・・・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）新たなエネルギー社会の構築と環境先進</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都市づくり・・・・・・・・・・・・・・・・・・・・・・・・・・・・・・・・・・・・・・・・・・・・・・・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）みどりを活かした</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都市づくり・・・・・・・・・・・・・・・・・・・・・・・・・・・・・・・・・・・・・・・・・・・・・・・・・・・・・・・・・・・・・・・・・・・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）農空間の多面的な機能を活かした都市づくり・都市農業の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800" u="none" strike="noStrike" dirty="0">
                          <a:effectLst/>
                          <a:latin typeface="Meiryo UI" panose="020B0604030504040204" pitchFamily="50" charset="-128"/>
                          <a:ea typeface="Meiryo UI" panose="020B0604030504040204" pitchFamily="50" charset="-128"/>
                          <a:cs typeface="Meiryo UI" panose="020B0604030504040204" pitchFamily="50" charset="-128"/>
                        </a:rPr>
                        <a:t>○別冊（具体的取組の状況）</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012628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79512" y="260648"/>
            <a:ext cx="8737987" cy="2161818"/>
          </a:xfrm>
          <a:prstGeom prst="roundRect">
            <a:avLst>
              <a:gd name="adj" fmla="val 9052"/>
            </a:avLst>
          </a:prstGeom>
          <a:noFill/>
          <a:ln w="12700" cap="flat" cmpd="sng" algn="ctr">
            <a:solidFill>
              <a:sysClr val="windowText" lastClr="000000"/>
            </a:solidFill>
            <a:prstDash val="dash"/>
          </a:ln>
          <a:effectLst/>
        </p:spPr>
        <p:txBody>
          <a:bodyPr wrap="square">
            <a:spAutoFit/>
          </a:bodyPr>
          <a:lstStyle/>
          <a:p>
            <a:pPr marL="271463" lvl="0" indent="-271463" algn="just">
              <a:defRPr/>
            </a:pP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分析②：大阪府における</a:t>
            </a: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留学生の就職状況</a:t>
            </a:r>
            <a:r>
              <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defRPr/>
            </a:pPr>
            <a:r>
              <a:rPr lang="ja-JP" altLang="en-US" dirty="0">
                <a:solidFill>
                  <a:srgbClr val="000000"/>
                </a:solidFill>
                <a:latin typeface="メイリオ" pitchFamily="50" charset="-128"/>
                <a:ea typeface="メイリオ" pitchFamily="50" charset="-128"/>
                <a:cs typeface="メイリオ" pitchFamily="50" charset="-128"/>
              </a:rPr>
              <a:t>大阪府では「国際化</a:t>
            </a:r>
            <a:r>
              <a:rPr lang="ja-JP" altLang="en-US" dirty="0">
                <a:latin typeface="メイリオ" pitchFamily="50" charset="-128"/>
                <a:ea typeface="メイリオ" pitchFamily="50" charset="-128"/>
                <a:cs typeface="メイリオ" pitchFamily="50" charset="-128"/>
              </a:rPr>
              <a:t>戦略アクションプログラム」</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(2011.10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策定</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メイリオ" pitchFamily="50" charset="-128"/>
                <a:ea typeface="メイリオ" pitchFamily="50" charset="-128"/>
                <a:cs typeface="メイリオ" pitchFamily="50" charset="-128"/>
              </a:rPr>
              <a:t>に基づき、外国人留学生の</a:t>
            </a:r>
            <a:r>
              <a:rPr lang="ja-JP" altLang="en-US" dirty="0" smtClean="0">
                <a:latin typeface="メイリオ" pitchFamily="50" charset="-128"/>
                <a:ea typeface="メイリオ" pitchFamily="50" charset="-128"/>
                <a:cs typeface="メイリオ" pitchFamily="50" charset="-128"/>
              </a:rPr>
              <a:t>就職</a:t>
            </a:r>
            <a:r>
              <a:rPr lang="ja-JP" altLang="en-US" dirty="0">
                <a:latin typeface="メイリオ" pitchFamily="50" charset="-128"/>
                <a:ea typeface="メイリオ" pitchFamily="50" charset="-128"/>
                <a:cs typeface="メイリオ" pitchFamily="50" charset="-128"/>
              </a:rPr>
              <a:t>支援を実施。</a:t>
            </a:r>
            <a:endParaRPr lang="en-US" altLang="ja-JP" dirty="0">
              <a:latin typeface="メイリオ" pitchFamily="50" charset="-128"/>
              <a:ea typeface="メイリオ" pitchFamily="50" charset="-128"/>
              <a:cs typeface="メイリオ" pitchFamily="50" charset="-128"/>
            </a:endParaRPr>
          </a:p>
          <a:p>
            <a:pPr marL="285750" indent="-285750" algn="just">
              <a:buFont typeface="Meiryo UI" panose="020B0604030504040204" pitchFamily="50" charset="-128"/>
              <a:buChar char="◇"/>
              <a:defRPr/>
            </a:pPr>
            <a:r>
              <a:rPr lang="ja-JP" altLang="ja-JP" dirty="0" smtClean="0">
                <a:solidFill>
                  <a:srgbClr val="000000"/>
                </a:solidFill>
                <a:latin typeface="メイリオ" pitchFamily="50" charset="-128"/>
                <a:ea typeface="メイリオ" pitchFamily="50" charset="-128"/>
                <a:cs typeface="メイリオ" pitchFamily="50" charset="-128"/>
              </a:rPr>
              <a:t>大阪府に所在する企業等に</a:t>
            </a:r>
            <a:r>
              <a:rPr lang="ja-JP" altLang="en-US" dirty="0" smtClean="0">
                <a:solidFill>
                  <a:srgbClr val="000000"/>
                </a:solidFill>
                <a:latin typeface="メイリオ" pitchFamily="50" charset="-128"/>
                <a:ea typeface="メイリオ" pitchFamily="50" charset="-128"/>
                <a:cs typeface="メイリオ" pitchFamily="50" charset="-128"/>
              </a:rPr>
              <a:t>就職した留学生は</a:t>
            </a:r>
            <a:r>
              <a:rPr lang="ja-JP" altLang="en-US" dirty="0" smtClean="0">
                <a:latin typeface="メイリオ" pitchFamily="50" charset="-128"/>
                <a:ea typeface="メイリオ" pitchFamily="50" charset="-128"/>
                <a:cs typeface="メイリオ" pitchFamily="50" charset="-128"/>
              </a:rPr>
              <a:t>平成</a:t>
            </a:r>
            <a:r>
              <a:rPr lang="en-US" altLang="ja-JP" dirty="0">
                <a:latin typeface="メイリオ" pitchFamily="50" charset="-128"/>
                <a:ea typeface="メイリオ" pitchFamily="50" charset="-128"/>
                <a:cs typeface="メイリオ" pitchFamily="50" charset="-128"/>
              </a:rPr>
              <a:t>22</a:t>
            </a:r>
            <a:r>
              <a:rPr lang="ja-JP" altLang="en-US" dirty="0" smtClean="0">
                <a:latin typeface="メイリオ" pitchFamily="50" charset="-128"/>
                <a:ea typeface="メイリオ" pitchFamily="50" charset="-128"/>
                <a:cs typeface="メイリオ" pitchFamily="50" charset="-128"/>
              </a:rPr>
              <a:t>年より増加を続け、</a:t>
            </a:r>
            <a:r>
              <a:rPr lang="en-US" altLang="ja-JP" dirty="0" smtClean="0">
                <a:latin typeface="メイリオ" pitchFamily="50" charset="-128"/>
                <a:ea typeface="メイリオ" pitchFamily="50" charset="-128"/>
                <a:cs typeface="メイリオ" pitchFamily="50" charset="-128"/>
              </a:rPr>
              <a:t>2015</a:t>
            </a:r>
            <a:r>
              <a:rPr lang="ja-JP" altLang="en-US" dirty="0" smtClean="0">
                <a:latin typeface="メイリオ" pitchFamily="50" charset="-128"/>
                <a:ea typeface="メイリオ" pitchFamily="50" charset="-128"/>
                <a:cs typeface="メイリオ" pitchFamily="50" charset="-128"/>
              </a:rPr>
              <a:t>年には前年度比約</a:t>
            </a:r>
            <a:r>
              <a:rPr lang="en-US" altLang="ja-JP" dirty="0">
                <a:latin typeface="メイリオ" pitchFamily="50" charset="-128"/>
                <a:ea typeface="メイリオ" pitchFamily="50" charset="-128"/>
                <a:cs typeface="メイリオ" pitchFamily="50" charset="-128"/>
              </a:rPr>
              <a:t>19.2</a:t>
            </a:r>
            <a:r>
              <a:rPr lang="en-US" altLang="ja-JP" dirty="0" smtClean="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増の</a:t>
            </a:r>
            <a:r>
              <a:rPr lang="en-US" altLang="ja-JP" dirty="0">
                <a:latin typeface="メイリオ" pitchFamily="50" charset="-128"/>
                <a:ea typeface="メイリオ" pitchFamily="50" charset="-128"/>
                <a:cs typeface="メイリオ" pitchFamily="50" charset="-128"/>
              </a:rPr>
              <a:t>1,614</a:t>
            </a:r>
            <a:r>
              <a:rPr lang="ja-JP" altLang="en-US" dirty="0" smtClean="0">
                <a:latin typeface="メイリオ" pitchFamily="50" charset="-128"/>
                <a:ea typeface="メイリオ" pitchFamily="50" charset="-128"/>
                <a:cs typeface="メイリオ" pitchFamily="50" charset="-128"/>
              </a:rPr>
              <a:t>人と</a:t>
            </a:r>
            <a:r>
              <a:rPr lang="ja-JP" altLang="en-US" dirty="0">
                <a:latin typeface="メイリオ" pitchFamily="50" charset="-128"/>
                <a:ea typeface="メイリオ" pitchFamily="50" charset="-128"/>
                <a:cs typeface="メイリオ" pitchFamily="50" charset="-128"/>
              </a:rPr>
              <a:t>なった</a:t>
            </a:r>
            <a:r>
              <a:rPr lang="ja-JP" altLang="en-US" dirty="0" smtClean="0">
                <a:latin typeface="メイリオ" pitchFamily="50" charset="-128"/>
                <a:ea typeface="メイリオ" pitchFamily="50" charset="-128"/>
                <a:cs typeface="メイリオ" pitchFamily="50" charset="-128"/>
              </a:rPr>
              <a:t>。都道府県</a:t>
            </a:r>
            <a:r>
              <a:rPr lang="ja-JP" altLang="en-US" dirty="0">
                <a:latin typeface="メイリオ" pitchFamily="50" charset="-128"/>
                <a:ea typeface="メイリオ" pitchFamily="50" charset="-128"/>
                <a:cs typeface="メイリオ" pitchFamily="50" charset="-128"/>
              </a:rPr>
              <a:t>別では、</a:t>
            </a:r>
            <a:r>
              <a:rPr lang="ja-JP" altLang="en-US" dirty="0" smtClean="0">
                <a:latin typeface="メイリオ" pitchFamily="50" charset="-128"/>
                <a:ea typeface="メイリオ" pitchFamily="50" charset="-128"/>
                <a:cs typeface="メイリオ" pitchFamily="50" charset="-128"/>
              </a:rPr>
              <a:t>東京都に</a:t>
            </a:r>
            <a:r>
              <a:rPr lang="ja-JP" altLang="en-US" dirty="0">
                <a:latin typeface="メイリオ" pitchFamily="50" charset="-128"/>
                <a:ea typeface="メイリオ" pitchFamily="50" charset="-128"/>
                <a:cs typeface="メイリオ" pitchFamily="50" charset="-128"/>
              </a:rPr>
              <a:t>所在する企業等に就職した留学生</a:t>
            </a:r>
            <a:r>
              <a:rPr lang="ja-JP" altLang="en-US" dirty="0" smtClean="0">
                <a:latin typeface="メイリオ" pitchFamily="50" charset="-128"/>
                <a:ea typeface="メイリオ" pitchFamily="50" charset="-128"/>
                <a:cs typeface="メイリオ" pitchFamily="50" charset="-128"/>
              </a:rPr>
              <a:t>が全体の</a:t>
            </a:r>
            <a:r>
              <a:rPr lang="en-US" altLang="ja-JP" dirty="0" smtClean="0">
                <a:latin typeface="メイリオ" pitchFamily="50" charset="-128"/>
                <a:ea typeface="メイリオ" pitchFamily="50" charset="-128"/>
                <a:cs typeface="メイリオ" pitchFamily="50" charset="-128"/>
              </a:rPr>
              <a:t>48.7</a:t>
            </a:r>
            <a:r>
              <a:rPr lang="ja-JP" altLang="en-US" dirty="0" smtClean="0">
                <a:latin typeface="メイリオ" pitchFamily="50" charset="-128"/>
                <a:ea typeface="メイリオ" pitchFamily="50" charset="-128"/>
                <a:cs typeface="メイリオ" pitchFamily="50" charset="-128"/>
              </a:rPr>
              <a:t>％</a:t>
            </a:r>
            <a:r>
              <a:rPr lang="ja-JP" altLang="en-US" dirty="0">
                <a:latin typeface="メイリオ" pitchFamily="50" charset="-128"/>
                <a:ea typeface="メイリオ" pitchFamily="50" charset="-128"/>
                <a:cs typeface="メイリオ" pitchFamily="50" charset="-128"/>
              </a:rPr>
              <a:t>を占める。次いで大阪府（</a:t>
            </a:r>
            <a:r>
              <a:rPr lang="en-US" altLang="ja-JP" dirty="0" smtClean="0">
                <a:latin typeface="メイリオ" pitchFamily="50" charset="-128"/>
                <a:ea typeface="メイリオ" pitchFamily="50" charset="-128"/>
                <a:cs typeface="メイリオ" pitchFamily="50" charset="-128"/>
              </a:rPr>
              <a:t>10.3%</a:t>
            </a:r>
            <a:r>
              <a:rPr lang="ja-JP" altLang="en-US" dirty="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、神奈川県（</a:t>
            </a:r>
            <a:r>
              <a:rPr lang="en-US" altLang="ja-JP" dirty="0" smtClean="0">
                <a:latin typeface="メイリオ" pitchFamily="50" charset="-128"/>
                <a:ea typeface="メイリオ" pitchFamily="50" charset="-128"/>
                <a:cs typeface="メイリオ" pitchFamily="50" charset="-128"/>
              </a:rPr>
              <a:t>5.2%</a:t>
            </a:r>
            <a:r>
              <a:rPr lang="ja-JP" altLang="en-US" dirty="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愛知県（</a:t>
            </a:r>
            <a:r>
              <a:rPr lang="en-US" altLang="ja-JP" dirty="0" smtClean="0">
                <a:latin typeface="メイリオ" pitchFamily="50" charset="-128"/>
                <a:ea typeface="メイリオ" pitchFamily="50" charset="-128"/>
                <a:cs typeface="メイリオ" pitchFamily="50" charset="-128"/>
              </a:rPr>
              <a:t>4.8%</a:t>
            </a:r>
            <a:r>
              <a:rPr lang="ja-JP" altLang="en-US" dirty="0">
                <a:latin typeface="メイリオ" pitchFamily="50" charset="-128"/>
                <a:ea typeface="メイリオ" pitchFamily="50" charset="-128"/>
                <a:cs typeface="メイリオ" pitchFamily="50" charset="-128"/>
              </a:rPr>
              <a:t>）と続く</a:t>
            </a:r>
            <a:r>
              <a:rPr lang="ja-JP" altLang="en-US" dirty="0" smtClean="0">
                <a:latin typeface="メイリオ" pitchFamily="50" charset="-128"/>
                <a:ea typeface="メイリオ" pitchFamily="50" charset="-128"/>
                <a:cs typeface="メイリオ" pitchFamily="50" charset="-128"/>
              </a:rPr>
              <a:t>。</a:t>
            </a:r>
            <a:endParaRPr lang="ja-JP" altLang="en-US" dirty="0">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6444208" y="3018893"/>
            <a:ext cx="1584176"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9512" y="2545740"/>
            <a:ext cx="8433329" cy="523220"/>
          </a:xfrm>
          <a:prstGeom prst="rect">
            <a:avLst/>
          </a:prstGeom>
          <a:noFill/>
        </p:spPr>
        <p:txBody>
          <a:bodyPr wrap="square" rtlCol="0">
            <a:spAutoFit/>
          </a:bodyPr>
          <a:lstStyle/>
          <a:p>
            <a:pPr lvl="0" indent="133350" eaLnBrk="0" fontAlgn="base" hangingPunct="0">
              <a:spcBef>
                <a:spcPct val="0"/>
              </a:spcBef>
              <a:spcAft>
                <a:spcPct val="0"/>
              </a:spcAft>
            </a:pP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■就職先</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企業等の所在地別許可人員の</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推移</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indent="133350" eaLnBrk="0" fontAlgn="base" hangingPunct="0">
              <a:spcBef>
                <a:spcPct val="0"/>
              </a:spcBef>
              <a:spcAft>
                <a:spcPct val="0"/>
              </a:spcAft>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法務省入国管理局「</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における留学生の日本企業等への就職状況について」）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860871128"/>
              </p:ext>
            </p:extLst>
          </p:nvPr>
        </p:nvGraphicFramePr>
        <p:xfrm>
          <a:off x="467544" y="3279363"/>
          <a:ext cx="7056798" cy="2664295"/>
        </p:xfrm>
        <a:graphic>
          <a:graphicData uri="http://schemas.openxmlformats.org/drawingml/2006/table">
            <a:tbl>
              <a:tblPr/>
              <a:tblGrid>
                <a:gridCol w="1008114"/>
                <a:gridCol w="1008114"/>
                <a:gridCol w="1008114"/>
                <a:gridCol w="1008114"/>
                <a:gridCol w="1008114"/>
                <a:gridCol w="1008114"/>
                <a:gridCol w="1008114"/>
              </a:tblGrid>
              <a:tr h="445777">
                <a:tc>
                  <a:txBody>
                    <a:bodyPr/>
                    <a:lstStyle/>
                    <a:p>
                      <a:pPr algn="ctr" rtl="0" fontAlgn="ctr"/>
                      <a:r>
                        <a:rPr lang="ja-JP" altLang="en-US" sz="1200" b="1" i="0" u="none" strike="noStrike" dirty="0">
                          <a:solidFill>
                            <a:schemeClr val="bg1"/>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400" b="1" i="0" u="none" strike="noStrike" dirty="0">
                          <a:solidFill>
                            <a:schemeClr val="bg1"/>
                          </a:solidFill>
                          <a:effectLst/>
                          <a:latin typeface="Calibri"/>
                        </a:rPr>
                        <a:t>2010</a:t>
                      </a:r>
                      <a:br>
                        <a:rPr lang="en-US" sz="1400" b="1" i="0" u="none" strike="noStrike" dirty="0">
                          <a:solidFill>
                            <a:schemeClr val="bg1"/>
                          </a:solidFill>
                          <a:effectLst/>
                          <a:latin typeface="Calibri"/>
                        </a:rPr>
                      </a:br>
                      <a:r>
                        <a:rPr lang="en-US" sz="1400" b="1" i="0" u="none" strike="noStrike" dirty="0">
                          <a:solidFill>
                            <a:schemeClr val="bg1"/>
                          </a:solidFill>
                          <a:effectLst/>
                          <a:latin typeface="Calibri"/>
                        </a:rPr>
                        <a:t>(</a:t>
                      </a:r>
                      <a:r>
                        <a:rPr lang="en-US" sz="1400" b="1" i="0" u="none" strike="noStrike" dirty="0" smtClean="0">
                          <a:solidFill>
                            <a:schemeClr val="bg1"/>
                          </a:solidFill>
                          <a:effectLst/>
                          <a:latin typeface="Calibri"/>
                        </a:rPr>
                        <a:t>H22</a:t>
                      </a:r>
                      <a:r>
                        <a:rPr lang="ja-JP" altLang="en-US" sz="1400" b="1" i="0" u="none" strike="noStrike" dirty="0" smtClean="0">
                          <a:solidFill>
                            <a:schemeClr val="bg1"/>
                          </a:solidFill>
                          <a:effectLst/>
                          <a:latin typeface="Calibri"/>
                        </a:rPr>
                        <a:t>年</a:t>
                      </a:r>
                      <a:r>
                        <a:rPr lang="en-US"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400" b="1" i="0" u="none" strike="noStrike" dirty="0">
                          <a:solidFill>
                            <a:schemeClr val="bg1"/>
                          </a:solidFill>
                          <a:effectLst/>
                          <a:latin typeface="Calibri"/>
                        </a:rPr>
                        <a:t>2011</a:t>
                      </a:r>
                      <a:br>
                        <a:rPr lang="en-US" sz="1400" b="1" i="0" u="none" strike="noStrike" dirty="0">
                          <a:solidFill>
                            <a:schemeClr val="bg1"/>
                          </a:solidFill>
                          <a:effectLst/>
                          <a:latin typeface="Calibri"/>
                        </a:rPr>
                      </a:br>
                      <a:r>
                        <a:rPr lang="en-US" sz="1400" b="1" i="0" u="none" strike="noStrike" dirty="0">
                          <a:solidFill>
                            <a:schemeClr val="bg1"/>
                          </a:solidFill>
                          <a:effectLst/>
                          <a:latin typeface="Calibri"/>
                        </a:rPr>
                        <a:t>(</a:t>
                      </a:r>
                      <a:r>
                        <a:rPr lang="en-US" sz="1400" b="1" i="0" u="none" strike="noStrike" dirty="0" smtClean="0">
                          <a:solidFill>
                            <a:schemeClr val="bg1"/>
                          </a:solidFill>
                          <a:effectLst/>
                          <a:latin typeface="Calibri"/>
                        </a:rPr>
                        <a:t>H23</a:t>
                      </a:r>
                      <a:r>
                        <a:rPr lang="ja-JP" altLang="en-US" sz="1400" b="1" i="0" u="none" strike="noStrike" dirty="0" smtClean="0">
                          <a:solidFill>
                            <a:schemeClr val="bg1"/>
                          </a:solidFill>
                          <a:effectLst/>
                          <a:latin typeface="Calibri"/>
                        </a:rPr>
                        <a:t>年</a:t>
                      </a:r>
                      <a:r>
                        <a:rPr lang="en-US"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400" b="1" i="0" u="none" strike="noStrike" dirty="0">
                          <a:solidFill>
                            <a:schemeClr val="bg1"/>
                          </a:solidFill>
                          <a:effectLst/>
                          <a:latin typeface="Calibri"/>
                        </a:rPr>
                        <a:t>2012</a:t>
                      </a:r>
                      <a:br>
                        <a:rPr lang="en-US" sz="1400" b="1" i="0" u="none" strike="noStrike" dirty="0">
                          <a:solidFill>
                            <a:schemeClr val="bg1"/>
                          </a:solidFill>
                          <a:effectLst/>
                          <a:latin typeface="Calibri"/>
                        </a:rPr>
                      </a:br>
                      <a:r>
                        <a:rPr lang="en-US" sz="1400" b="1" i="0" u="none" strike="noStrike" dirty="0">
                          <a:solidFill>
                            <a:schemeClr val="bg1"/>
                          </a:solidFill>
                          <a:effectLst/>
                          <a:latin typeface="Calibri"/>
                        </a:rPr>
                        <a:t>(</a:t>
                      </a:r>
                      <a:r>
                        <a:rPr lang="en-US" sz="1400" b="1" i="0" u="none" strike="noStrike" dirty="0" smtClean="0">
                          <a:solidFill>
                            <a:schemeClr val="bg1"/>
                          </a:solidFill>
                          <a:effectLst/>
                          <a:latin typeface="Calibri"/>
                        </a:rPr>
                        <a:t>H24</a:t>
                      </a:r>
                      <a:r>
                        <a:rPr lang="ja-JP" altLang="en-US" sz="1400" b="1" i="0" u="none" strike="noStrike" dirty="0" smtClean="0">
                          <a:solidFill>
                            <a:schemeClr val="bg1"/>
                          </a:solidFill>
                          <a:effectLst/>
                          <a:latin typeface="Calibri"/>
                        </a:rPr>
                        <a:t>年</a:t>
                      </a:r>
                      <a:r>
                        <a:rPr lang="en-US"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400" b="1" i="0" u="none" strike="noStrike" dirty="0">
                          <a:solidFill>
                            <a:schemeClr val="bg1"/>
                          </a:solidFill>
                          <a:effectLst/>
                          <a:latin typeface="Calibri"/>
                        </a:rPr>
                        <a:t>2013</a:t>
                      </a:r>
                      <a:br>
                        <a:rPr lang="en-US" sz="1400" b="1" i="0" u="none" strike="noStrike" dirty="0">
                          <a:solidFill>
                            <a:schemeClr val="bg1"/>
                          </a:solidFill>
                          <a:effectLst/>
                          <a:latin typeface="Calibri"/>
                        </a:rPr>
                      </a:br>
                      <a:r>
                        <a:rPr lang="en-US" sz="1400" b="1" i="0" u="none" strike="noStrike" dirty="0">
                          <a:solidFill>
                            <a:schemeClr val="bg1"/>
                          </a:solidFill>
                          <a:effectLst/>
                          <a:latin typeface="Calibri"/>
                        </a:rPr>
                        <a:t>(</a:t>
                      </a:r>
                      <a:r>
                        <a:rPr lang="en-US" sz="1400" b="1" i="0" u="none" strike="noStrike" dirty="0" smtClean="0">
                          <a:solidFill>
                            <a:schemeClr val="bg1"/>
                          </a:solidFill>
                          <a:effectLst/>
                          <a:latin typeface="Calibri"/>
                        </a:rPr>
                        <a:t>H25</a:t>
                      </a:r>
                      <a:r>
                        <a:rPr lang="ja-JP" altLang="en-US" sz="1400" b="1" i="0" u="none" strike="noStrike" dirty="0" smtClean="0">
                          <a:solidFill>
                            <a:schemeClr val="bg1"/>
                          </a:solidFill>
                          <a:effectLst/>
                          <a:latin typeface="Calibri"/>
                        </a:rPr>
                        <a:t>年</a:t>
                      </a:r>
                      <a:r>
                        <a:rPr lang="en-US"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400" b="1" i="0" u="none" strike="noStrike" dirty="0" smtClean="0">
                          <a:solidFill>
                            <a:schemeClr val="bg1"/>
                          </a:solidFill>
                          <a:effectLst/>
                          <a:latin typeface="Calibri"/>
                        </a:rPr>
                        <a:t>2014</a:t>
                      </a:r>
                      <a:r>
                        <a:rPr lang="en-US" sz="1400" b="1" i="0" u="none" strike="noStrike" dirty="0">
                          <a:solidFill>
                            <a:schemeClr val="bg1"/>
                          </a:solidFill>
                          <a:effectLst/>
                          <a:latin typeface="Calibri"/>
                        </a:rPr>
                        <a:t/>
                      </a:r>
                      <a:br>
                        <a:rPr lang="en-US" sz="1400" b="1" i="0" u="none" strike="noStrike" dirty="0">
                          <a:solidFill>
                            <a:schemeClr val="bg1"/>
                          </a:solidFill>
                          <a:effectLst/>
                          <a:latin typeface="Calibri"/>
                        </a:rPr>
                      </a:br>
                      <a:r>
                        <a:rPr lang="en-US" sz="1400" b="1" i="0" u="none" strike="noStrike" dirty="0">
                          <a:solidFill>
                            <a:schemeClr val="bg1"/>
                          </a:solidFill>
                          <a:effectLst/>
                          <a:latin typeface="Calibri"/>
                        </a:rPr>
                        <a:t>(</a:t>
                      </a:r>
                      <a:r>
                        <a:rPr lang="en-US" sz="1400" b="1" i="0" u="none" strike="noStrike" dirty="0" smtClean="0">
                          <a:solidFill>
                            <a:schemeClr val="bg1"/>
                          </a:solidFill>
                          <a:effectLst/>
                          <a:latin typeface="Calibri"/>
                        </a:rPr>
                        <a:t>H2</a:t>
                      </a:r>
                      <a:r>
                        <a:rPr lang="en-US" altLang="ja-JP" sz="1400" b="1" i="0" u="none" strike="noStrike" dirty="0" smtClean="0">
                          <a:solidFill>
                            <a:schemeClr val="bg1"/>
                          </a:solidFill>
                          <a:effectLst/>
                          <a:latin typeface="Calibri"/>
                        </a:rPr>
                        <a:t>6</a:t>
                      </a:r>
                      <a:r>
                        <a:rPr lang="ja-JP" altLang="en-US" sz="1400" b="1" i="0" u="none" strike="noStrike" dirty="0" smtClean="0">
                          <a:solidFill>
                            <a:schemeClr val="bg1"/>
                          </a:solidFill>
                          <a:effectLst/>
                          <a:latin typeface="Calibri"/>
                        </a:rPr>
                        <a:t>年</a:t>
                      </a:r>
                      <a:r>
                        <a:rPr lang="en-US"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400" b="1" i="0" u="none" strike="noStrike" dirty="0" smtClean="0">
                          <a:solidFill>
                            <a:schemeClr val="bg1"/>
                          </a:solidFill>
                          <a:effectLst/>
                          <a:latin typeface="Calibri"/>
                        </a:rPr>
                        <a:t>2015</a:t>
                      </a:r>
                    </a:p>
                    <a:p>
                      <a:pPr algn="ctr" rtl="0" fontAlgn="ctr"/>
                      <a:r>
                        <a:rPr lang="en-US" altLang="ja-JP" sz="1400" b="1" i="0" u="none" strike="noStrike" dirty="0" smtClean="0">
                          <a:solidFill>
                            <a:schemeClr val="bg1"/>
                          </a:solidFill>
                          <a:effectLst/>
                          <a:latin typeface="Calibri"/>
                        </a:rPr>
                        <a:t>(H27</a:t>
                      </a:r>
                      <a:r>
                        <a:rPr lang="ja-JP" altLang="en-US" sz="1400" b="1" i="0" u="none" strike="noStrike" dirty="0" smtClean="0">
                          <a:solidFill>
                            <a:schemeClr val="bg1"/>
                          </a:solidFill>
                          <a:effectLst/>
                          <a:latin typeface="Calibri"/>
                        </a:rPr>
                        <a:t>年</a:t>
                      </a:r>
                      <a:r>
                        <a:rPr lang="en-US" altLang="ja-JP"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321374">
                <a:tc rowSpan="2">
                  <a:txBody>
                    <a:bodyPr/>
                    <a:lstStyle/>
                    <a:p>
                      <a:pPr algn="ctr" fontAlgn="ctr"/>
                      <a:r>
                        <a:rPr lang="ja-JP" altLang="en-US" sz="1200" b="1" i="0" u="none" strike="noStrike" dirty="0" smtClean="0">
                          <a:solidFill>
                            <a:schemeClr val="bg1"/>
                          </a:solidFill>
                          <a:effectLst/>
                          <a:latin typeface="ＭＳ Ｐゴシック"/>
                        </a:rPr>
                        <a:t>大阪</a:t>
                      </a:r>
                      <a:endParaRPr lang="en-US" altLang="ja-JP" sz="1200" b="1" i="0" u="none" strike="noStrike" dirty="0" smtClean="0">
                        <a:solidFill>
                          <a:schemeClr val="bg1"/>
                        </a:solidFill>
                        <a:effectLst/>
                        <a:latin typeface="ＭＳ Ｐゴシック"/>
                      </a:endParaRPr>
                    </a:p>
                    <a:p>
                      <a:pPr algn="ctr" fontAlgn="ctr"/>
                      <a:r>
                        <a:rPr lang="ja-JP" altLang="en-US" sz="1200" b="1" i="0" u="none" strike="noStrike" dirty="0" smtClean="0">
                          <a:solidFill>
                            <a:schemeClr val="bg1"/>
                          </a:solidFill>
                          <a:effectLst/>
                          <a:latin typeface="ＭＳ Ｐゴシック"/>
                        </a:rPr>
                        <a:t>（全国比）</a:t>
                      </a:r>
                      <a:endParaRPr lang="ja-JP" altLang="en-US" sz="1200" b="1" i="0" u="none" strike="noStrike" dirty="0">
                        <a:solidFill>
                          <a:schemeClr val="bg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1,354</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1,614</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311008">
                <a:tc vMerge="1">
                  <a:txBody>
                    <a:bodyPr/>
                    <a:lstStyle/>
                    <a:p>
                      <a:endParaRPr kumimoji="1" lang="ja-JP" altLang="en-US"/>
                    </a:p>
                  </a:txBody>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(8.9)</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(9.7)</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(8.8)</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(9.3)</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(10.4)</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(10.3)</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269539">
                <a:tc>
                  <a:txBody>
                    <a:bodyPr/>
                    <a:lstStyle/>
                    <a:p>
                      <a:pPr algn="ctr" fontAlgn="t"/>
                      <a:r>
                        <a:rPr lang="ja-JP" altLang="en-US" sz="1200" b="1" i="0" u="none" strike="noStrike" dirty="0">
                          <a:solidFill>
                            <a:schemeClr val="bg1"/>
                          </a:solidFill>
                          <a:effectLst/>
                          <a:latin typeface="ＭＳ Ｐゴシック"/>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3,851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6,140</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7,626</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9173">
                <a:tc>
                  <a:txBody>
                    <a:bodyPr/>
                    <a:lstStyle/>
                    <a:p>
                      <a:pPr algn="ctr" fontAlgn="t"/>
                      <a:r>
                        <a:rPr lang="ja-JP" altLang="en-US" sz="1200" b="1" i="0" u="none" strike="noStrike" dirty="0">
                          <a:solidFill>
                            <a:schemeClr val="bg1"/>
                          </a:solidFill>
                          <a:effectLst/>
                          <a:latin typeface="ＭＳ Ｐゴシック"/>
                        </a:rPr>
                        <a:t>神奈川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854</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808</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9539">
                <a:tc>
                  <a:txBody>
                    <a:bodyPr/>
                    <a:lstStyle/>
                    <a:p>
                      <a:pPr algn="ctr" fontAlgn="t"/>
                      <a:r>
                        <a:rPr lang="ja-JP" altLang="en-US" sz="1200" b="1" i="0" u="none" strike="noStrike" dirty="0">
                          <a:solidFill>
                            <a:schemeClr val="bg1"/>
                          </a:solidFill>
                          <a:effectLst/>
                          <a:latin typeface="ＭＳ Ｐゴシック"/>
                        </a:rPr>
                        <a:t>愛知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665</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746</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9173">
                <a:tc>
                  <a:txBody>
                    <a:bodyPr/>
                    <a:lstStyle/>
                    <a:p>
                      <a:pPr algn="ctr" fontAlgn="t"/>
                      <a:r>
                        <a:rPr lang="ja-JP" altLang="en-US" sz="1200" b="1" i="0" u="none" strike="noStrike" dirty="0">
                          <a:solidFill>
                            <a:schemeClr val="bg1"/>
                          </a:solidFill>
                          <a:effectLst/>
                          <a:latin typeface="ＭＳ Ｐゴシック"/>
                        </a:rPr>
                        <a:t>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377</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385</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9539">
                <a:tc>
                  <a:txBody>
                    <a:bodyPr/>
                    <a:lstStyle/>
                    <a:p>
                      <a:pPr algn="ctr" fontAlgn="t"/>
                      <a:r>
                        <a:rPr lang="ja-JP" altLang="en-US" sz="1200" b="1" i="0" u="none" strike="noStrike" dirty="0">
                          <a:solidFill>
                            <a:schemeClr val="bg1"/>
                          </a:solidFill>
                          <a:effectLst/>
                          <a:latin typeface="ＭＳ Ｐゴシック"/>
                        </a:rPr>
                        <a:t>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475</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525</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9173">
                <a:tc>
                  <a:txBody>
                    <a:bodyPr/>
                    <a:lstStyle/>
                    <a:p>
                      <a:pPr algn="ctr" fontAlgn="t"/>
                      <a:r>
                        <a:rPr lang="ja-JP" altLang="en-US" sz="1200" b="1" i="0" u="none" strike="noStrike" dirty="0">
                          <a:solidFill>
                            <a:schemeClr val="bg1"/>
                          </a:solidFill>
                          <a:effectLst/>
                          <a:latin typeface="ＭＳ Ｐゴシック"/>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11,647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12,958</a:t>
                      </a:r>
                      <a:endPar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15,657</a:t>
                      </a:r>
                      <a:endPar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40</a:t>
            </a:fld>
            <a:endParaRPr lang="ja-JP" altLang="en-US" dirty="0"/>
          </a:p>
        </p:txBody>
      </p:sp>
    </p:spTree>
    <p:extLst>
      <p:ext uri="{BB962C8B-B14F-4D97-AF65-F5344CB8AC3E}">
        <p14:creationId xmlns:p14="http://schemas.microsoft.com/office/powerpoint/2010/main" val="876788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07504" y="173702"/>
            <a:ext cx="8928991" cy="3240961"/>
          </a:xfrm>
          <a:prstGeom prst="roundRect">
            <a:avLst>
              <a:gd name="adj" fmla="val 5923"/>
            </a:avLst>
          </a:prstGeom>
          <a:noFill/>
          <a:ln w="12700" cap="flat" cmpd="sng" algn="ctr">
            <a:solidFill>
              <a:sysClr val="windowText" lastClr="000000"/>
            </a:solidFill>
            <a:prstDash val="dash"/>
          </a:ln>
          <a:effectLst/>
        </p:spPr>
        <p:txBody>
          <a:bodyPr wrap="square" bIns="0">
            <a:spAutoFit/>
          </a:bodyPr>
          <a:lstStyle/>
          <a:p>
            <a:pPr marL="271463" lvl="0" indent="-271463" algn="just">
              <a:lnSpc>
                <a:spcPts val="2300"/>
              </a:lnSpc>
              <a:defRPr/>
            </a:pPr>
            <a:r>
              <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分析③：</a:t>
            </a: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高度</a:t>
            </a:r>
            <a:r>
              <a:rPr kumimoji="0" lang="ja-JP" altLang="en-US" sz="2000" kern="100" dirty="0">
                <a:latin typeface="Meiryo UI" panose="020B0604030504040204" pitchFamily="50" charset="-128"/>
                <a:ea typeface="Meiryo UI" panose="020B0604030504040204" pitchFamily="50" charset="-128"/>
                <a:cs typeface="Meiryo UI" panose="020B0604030504040204" pitchFamily="50" charset="-128"/>
              </a:rPr>
              <a:t>人材の受入状況</a:t>
            </a:r>
            <a:r>
              <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lgn="just">
              <a:lnSpc>
                <a:spcPts val="2100"/>
              </a:lnSpc>
              <a:buFont typeface="Meiryo UI" panose="020B0604030504040204" pitchFamily="50" charset="-128"/>
              <a:buChar char="◇"/>
              <a:defRPr/>
            </a:pP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国内における外国人労働者</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数は約</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108.4</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万人と過去最高を</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更新</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（前年同期比</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19.4</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％増</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2016.10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月</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時点）。</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都道府県別では、東京都が</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位（</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33.3</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30.7%</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）で、次いで愛知、神奈川、</a:t>
            </a:r>
            <a:r>
              <a:rPr kumimoji="0" lang="ja-JP" altLang="en-US" b="0" i="0"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5.9</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万</a:t>
            </a:r>
            <a:r>
              <a:rPr kumimoji="0" lang="ja-JP" altLang="en-US" b="0" i="0"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b="0" i="0"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5.4</a:t>
            </a:r>
            <a:r>
              <a:rPr kumimoji="0" lang="ja-JP" altLang="en-US" b="0" i="0"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、静岡となっている。</a:t>
            </a:r>
            <a:r>
              <a:rPr kumimoji="0" lang="en-US" altLang="ja-JP" sz="15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(H28.10</a:t>
            </a:r>
            <a:r>
              <a:rPr kumimoji="0"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末現在</a:t>
            </a:r>
            <a:r>
              <a:rPr kumimoji="0" lang="en-US" altLang="ja-JP" sz="1500" kern="100" dirty="0" smtClean="0">
                <a:latin typeface="Meiryo UI" panose="020B0604030504040204" pitchFamily="50" charset="-128"/>
                <a:ea typeface="Meiryo UI" panose="020B0604030504040204" pitchFamily="50" charset="-128"/>
                <a:cs typeface="Meiryo UI" panose="020B0604030504040204" pitchFamily="50" charset="-128"/>
              </a:rPr>
              <a:t>)</a:t>
            </a:r>
          </a:p>
          <a:p>
            <a:pPr marL="285750" marR="0" lvl="0" indent="-285750" algn="just" defTabSz="914400" eaLnBrk="1" fontAlgn="auto" latinLnBrk="0" hangingPunct="1">
              <a:lnSpc>
                <a:spcPts val="2100"/>
              </a:lnSpc>
              <a:spcBef>
                <a:spcPts val="0"/>
              </a:spcBef>
              <a:spcAft>
                <a:spcPts val="0"/>
              </a:spcAft>
              <a:buClrTx/>
              <a:buSzTx/>
              <a:buFont typeface="Meiryo UI" panose="020B0604030504040204" pitchFamily="50" charset="-128"/>
              <a:buChar char="◇"/>
              <a:tabLst/>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外国人</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労働者のうち、「専門的・技術的分野の在留資格」を持つ者は全国</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で</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20.1</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万人</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（全体の</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18.5</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）。都道府県別では、東京</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(104,708</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err="1">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愛知</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(12,852</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err="1">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lvl="0" algn="just">
              <a:lnSpc>
                <a:spcPts val="2100"/>
              </a:lnSpc>
              <a:defRPr/>
            </a:pP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神奈川</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(12,064</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err="1">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(12,356</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と続く</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lgn="just">
              <a:lnSpc>
                <a:spcPts val="1500"/>
              </a:lnSpc>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出入国管理及び難民認定法における「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専門的・技術的分野の在留資格」には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、「教授」、「芸術」、「宗教」、「報道」、「投資・経営」、「法律・会計業務」、「医療」、「研究」、「教育」、「技術」、「人文知識・国際業務」、「企業内転勤」、「興行」、「技能」が</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該当する。</a:t>
            </a:r>
            <a:endParaRPr kumimoji="0"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100"/>
              </a:lnSpc>
              <a:buFont typeface="Meiryo UI" panose="020B0604030504040204" pitchFamily="50" charset="-128"/>
              <a:buChar char="◇"/>
              <a:defRPr/>
            </a:pPr>
            <a:r>
              <a:rPr lang="zh-CN" altLang="en-US" dirty="0" smtClean="0">
                <a:latin typeface="Meiryo UI" panose="020B0604030504040204" pitchFamily="50" charset="-128"/>
                <a:ea typeface="Meiryo UI" panose="020B0604030504040204" pitchFamily="50" charset="-128"/>
                <a:cs typeface="Meiryo UI" panose="020B0604030504040204" pitchFamily="50" charset="-128"/>
              </a:rPr>
              <a:t>外国人労働者数</a:t>
            </a:r>
            <a:r>
              <a:rPr lang="ja-JP" altLang="en-US" dirty="0">
                <a:latin typeface="Meiryo UI" panose="020B0604030504040204" pitchFamily="50" charset="-128"/>
                <a:ea typeface="Meiryo UI" panose="020B0604030504040204" pitchFamily="50" charset="-128"/>
                <a:cs typeface="Meiryo UI" panose="020B0604030504040204" pitchFamily="50" charset="-128"/>
              </a:rPr>
              <a:t>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、いずれの在留資格においても</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増加</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現在、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政府</a:t>
            </a:r>
            <a:r>
              <a:rPr lang="ja-JP" altLang="en-US" dirty="0">
                <a:latin typeface="Meiryo UI" panose="020B0604030504040204" pitchFamily="50" charset="-128"/>
                <a:ea typeface="Meiryo UI" panose="020B0604030504040204" pitchFamily="50" charset="-128"/>
                <a:cs typeface="Meiryo UI" panose="020B0604030504040204" pitchFamily="50" charset="-128"/>
              </a:rPr>
              <a:t>が進めている高度外国人材や、留学生の受入れが進んでいること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に加え</a:t>
            </a:r>
            <a:r>
              <a:rPr lang="ja-JP" altLang="en-US" dirty="0">
                <a:latin typeface="Meiryo UI" panose="020B0604030504040204" pitchFamily="50" charset="-128"/>
                <a:ea typeface="Meiryo UI" panose="020B0604030504040204" pitchFamily="50" charset="-128"/>
                <a:cs typeface="Meiryo UI" panose="020B0604030504040204" pitchFamily="50" charset="-128"/>
              </a:rPr>
              <a:t>、雇用情勢の改善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が進んで</a:t>
            </a:r>
            <a:r>
              <a:rPr lang="ja-JP" altLang="en-US" dirty="0">
                <a:latin typeface="Meiryo UI" panose="020B0604030504040204" pitchFamily="50" charset="-128"/>
                <a:ea typeface="Meiryo UI" panose="020B0604030504040204" pitchFamily="50" charset="-128"/>
                <a:cs typeface="Meiryo UI" panose="020B0604030504040204" pitchFamily="50" charset="-128"/>
              </a:rPr>
              <a:t>いることが考えられる。</a:t>
            </a:r>
            <a:endPar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40872" y="7029400"/>
            <a:ext cx="453970" cy="253916"/>
          </a:xfrm>
          <a:prstGeom prst="rect">
            <a:avLst/>
          </a:prstGeom>
          <a:noFill/>
        </p:spPr>
        <p:txBody>
          <a:bodyPr wrap="none" rtlCol="0">
            <a:spAutoFit/>
          </a:bodyPr>
          <a:lstStyle/>
          <a:p>
            <a:r>
              <a:rPr lang="ja-JP" altLang="en-US" sz="1050" dirty="0" smtClean="0"/>
              <a:t>（人）</a:t>
            </a:r>
            <a:endParaRPr kumimoji="1" lang="ja-JP" altLang="en-US" sz="1050" dirty="0"/>
          </a:p>
        </p:txBody>
      </p:sp>
      <p:sp>
        <p:nvSpPr>
          <p:cNvPr id="3" name="テキスト ボックス 2"/>
          <p:cNvSpPr txBox="1"/>
          <p:nvPr/>
        </p:nvSpPr>
        <p:spPr>
          <a:xfrm>
            <a:off x="86113" y="3501008"/>
            <a:ext cx="5854039"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　都道府県別外国人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労働者数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と「専門・技術分野の在留資格」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人数・割合（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月末現在）（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出典：厚生労働省「外国人雇用状況の届出状況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712663" y="3501008"/>
            <a:ext cx="3085271" cy="461665"/>
          </a:xfrm>
          <a:prstGeom prst="rect">
            <a:avLst/>
          </a:prstGeom>
          <a:noFill/>
        </p:spPr>
        <p:txBody>
          <a:bodyPr wrap="square" rtlCol="0">
            <a:spAutoFit/>
          </a:bodyPr>
          <a:lstStyle/>
          <a:p>
            <a:pPr marL="88900" indent="-88900"/>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■専門・技術的分野の在留資格を持つ</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外国人労働者数の推移（大阪府）</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3910494368"/>
              </p:ext>
            </p:extLst>
          </p:nvPr>
        </p:nvGraphicFramePr>
        <p:xfrm>
          <a:off x="206129" y="7029400"/>
          <a:ext cx="5393408" cy="2637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02297530"/>
              </p:ext>
            </p:extLst>
          </p:nvPr>
        </p:nvGraphicFramePr>
        <p:xfrm>
          <a:off x="6012160" y="4221088"/>
          <a:ext cx="2652464" cy="2290350"/>
        </p:xfrm>
        <a:graphic>
          <a:graphicData uri="http://schemas.openxmlformats.org/drawingml/2006/table">
            <a:tbl>
              <a:tblPr firstRow="1" bandRow="1">
                <a:tableStyleId>{5C22544A-7EE6-4342-B048-85BDC9FD1C3A}</a:tableStyleId>
              </a:tblPr>
              <a:tblGrid>
                <a:gridCol w="1356320"/>
                <a:gridCol w="1296144"/>
              </a:tblGrid>
              <a:tr h="335280">
                <a:tc>
                  <a:txBody>
                    <a:bodyPr/>
                    <a:lstStyle/>
                    <a:p>
                      <a:pPr algn="ctr"/>
                      <a:r>
                        <a:rPr kumimoji="1" lang="ja-JP" altLang="en-US" sz="1400" dirty="0" smtClean="0">
                          <a:solidFill>
                            <a:schemeClr val="bg1"/>
                          </a:solidFill>
                        </a:rPr>
                        <a:t>時点</a:t>
                      </a:r>
                      <a:endParaRPr kumimoji="1" lang="ja-JP" altLang="en-US" sz="1400" dirty="0">
                        <a:solidFill>
                          <a:schemeClr val="bg1"/>
                        </a:solidFill>
                      </a:endParaRPr>
                    </a:p>
                  </a:txBody>
                  <a:tcPr anchor="ctr"/>
                </a:tc>
                <a:tc>
                  <a:txBody>
                    <a:bodyPr/>
                    <a:lstStyle/>
                    <a:p>
                      <a:pPr algn="ctr"/>
                      <a:r>
                        <a:rPr kumimoji="1" lang="ja-JP" altLang="en-US" sz="1400" dirty="0" smtClean="0">
                          <a:solidFill>
                            <a:schemeClr val="bg1"/>
                          </a:solidFill>
                        </a:rPr>
                        <a:t>人数</a:t>
                      </a:r>
                      <a:endParaRPr kumimoji="1" lang="ja-JP" altLang="en-US" sz="1400" dirty="0">
                        <a:solidFill>
                          <a:schemeClr val="bg1"/>
                        </a:solidFill>
                      </a:endParaRPr>
                    </a:p>
                  </a:txBody>
                  <a:tcPr anchor="ctr"/>
                </a:tc>
              </a:tr>
              <a:tr h="3258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58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58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5845">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5845">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5845">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12,356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2" name="テキスト ボックス 11"/>
          <p:cNvSpPr txBox="1"/>
          <p:nvPr/>
        </p:nvSpPr>
        <p:spPr>
          <a:xfrm>
            <a:off x="5821182" y="3933056"/>
            <a:ext cx="3431338" cy="261610"/>
          </a:xfrm>
          <a:prstGeom prst="rect">
            <a:avLst/>
          </a:prstGeom>
          <a:noFill/>
        </p:spPr>
        <p:txBody>
          <a:bodyPr wrap="square" rtlCol="0">
            <a:spAutoFit/>
          </a:bodyPr>
          <a:lstStyle/>
          <a:p>
            <a:pPr marL="533400" indent="-53340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（出典：厚生</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労働省「外国人雇用状況の届出状況」）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222811847"/>
              </p:ext>
            </p:extLst>
          </p:nvPr>
        </p:nvGraphicFramePr>
        <p:xfrm>
          <a:off x="0" y="4005064"/>
          <a:ext cx="5364088" cy="2856309"/>
        </p:xfrm>
        <a:graphic>
          <a:graphicData uri="http://schemas.openxmlformats.org/drawingml/2006/chart">
            <c:chart xmlns:c="http://schemas.openxmlformats.org/drawingml/2006/chart" xmlns:r="http://schemas.openxmlformats.org/officeDocument/2006/relationships" r:id="rId4"/>
          </a:graphicData>
        </a:graphic>
      </p:graphicFrame>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41</a:t>
            </a:fld>
            <a:endParaRPr lang="ja-JP" altLang="en-US" dirty="0"/>
          </a:p>
        </p:txBody>
      </p:sp>
    </p:spTree>
    <p:extLst>
      <p:ext uri="{BB962C8B-B14F-4D97-AF65-F5344CB8AC3E}">
        <p14:creationId xmlns:p14="http://schemas.microsoft.com/office/powerpoint/2010/main" val="36335742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54411" y="188640"/>
            <a:ext cx="8562975" cy="1000244"/>
          </a:xfrm>
          <a:prstGeom prst="roundRect">
            <a:avLst>
              <a:gd name="adj" fmla="val 9052"/>
            </a:avLst>
          </a:prstGeom>
          <a:noFill/>
          <a:ln w="12700" cap="flat" cmpd="sng" algn="ctr">
            <a:solidFill>
              <a:sysClr val="windowText" lastClr="000000"/>
            </a:solidFill>
            <a:prstDash val="dash"/>
          </a:ln>
          <a:effectLst/>
        </p:spPr>
        <p:txBody>
          <a:bodyPr wrap="square">
            <a:spAutoFit/>
          </a:bodyPr>
          <a:lstStyle/>
          <a:p>
            <a:pPr marL="271463" lvl="0" indent="-271463" algn="just">
              <a:defRPr/>
            </a:pP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分析④：</a:t>
            </a:r>
            <a:r>
              <a:rPr kumimoji="0" lang="ja-JP" altLang="en-US"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外国人の就業・生活環境</a:t>
            </a: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marR="0" lvl="0" indent="-285750" algn="just" defTabSz="91440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な認定・認証を受けた</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インターナショナルスクールは世界で増加傾向。日本国内では、東京・埼玉等で増加。</a:t>
            </a:r>
            <a:endPar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69199" y="4284385"/>
            <a:ext cx="8579265" cy="577081"/>
          </a:xfrm>
          <a:prstGeom prst="rect">
            <a:avLst/>
          </a:prstGeom>
          <a:noFill/>
        </p:spPr>
        <p:txBody>
          <a:bodyPr wrap="square" rtlCol="0">
            <a:spAutoFit/>
          </a:bodyPr>
          <a:lstStyle/>
          <a:p>
            <a:r>
              <a:rPr lang="en-US" altLang="ja-JP" sz="1050" dirty="0" smtClean="0">
                <a:latin typeface="HGPｺﾞｼｯｸE" pitchFamily="50" charset="-128"/>
                <a:ea typeface="HGPｺﾞｼｯｸE" pitchFamily="50" charset="-128"/>
              </a:rPr>
              <a:t/>
            </a:r>
            <a:br>
              <a:rPr lang="en-US" altLang="ja-JP" sz="1050" dirty="0" smtClean="0">
                <a:latin typeface="HGPｺﾞｼｯｸE" pitchFamily="50" charset="-128"/>
                <a:ea typeface="HGPｺﾞｼｯｸE" pitchFamily="50" charset="-128"/>
              </a:rPr>
            </a:br>
            <a:r>
              <a:rPr kumimoji="1" lang="ja-JP" altLang="en-US" sz="1050" dirty="0" smtClean="0">
                <a:latin typeface="+mn-ea"/>
              </a:rPr>
              <a:t>（参考）アジア主要国の国際バカロレア認定校数</a:t>
            </a:r>
            <a:r>
              <a:rPr lang="ja-JP" altLang="en-US" sz="1050" dirty="0" smtClean="0">
                <a:latin typeface="+mn-ea"/>
              </a:rPr>
              <a:t>　</a:t>
            </a:r>
            <a:r>
              <a:rPr kumimoji="1" lang="ja-JP" altLang="en-US" sz="1050" dirty="0" smtClean="0">
                <a:latin typeface="+mn-ea"/>
              </a:rPr>
              <a:t>（国際バカロレアホームページ　</a:t>
            </a:r>
            <a:r>
              <a:rPr kumimoji="1" lang="en-US" altLang="ja-JP" sz="1050" dirty="0" smtClean="0">
                <a:latin typeface="+mn-ea"/>
              </a:rPr>
              <a:t>2016</a:t>
            </a:r>
            <a:r>
              <a:rPr kumimoji="1" lang="ja-JP" altLang="en-US" sz="1050" dirty="0" smtClean="0">
                <a:latin typeface="+mn-ea"/>
              </a:rPr>
              <a:t>（</a:t>
            </a:r>
            <a:r>
              <a:rPr kumimoji="1" lang="en-US" altLang="ja-JP" sz="1050" dirty="0" smtClean="0">
                <a:latin typeface="+mn-ea"/>
              </a:rPr>
              <a:t>H28</a:t>
            </a:r>
            <a:r>
              <a:rPr kumimoji="1" lang="ja-JP" altLang="en-US" sz="1050" dirty="0" smtClean="0">
                <a:latin typeface="+mn-ea"/>
              </a:rPr>
              <a:t>）</a:t>
            </a:r>
            <a:r>
              <a:rPr kumimoji="1" lang="en-US" altLang="ja-JP" sz="1050" dirty="0" smtClean="0">
                <a:latin typeface="+mn-ea"/>
              </a:rPr>
              <a:t>.5</a:t>
            </a:r>
            <a:r>
              <a:rPr lang="ja-JP" altLang="en-US" sz="1050" dirty="0" smtClean="0">
                <a:latin typeface="+mn-ea"/>
              </a:rPr>
              <a:t>現在）　（アジア</a:t>
            </a:r>
            <a:r>
              <a:rPr lang="ja-JP" altLang="en-US" sz="1050" dirty="0">
                <a:latin typeface="+mn-ea"/>
              </a:rPr>
              <a:t>太平洋地域</a:t>
            </a:r>
            <a:r>
              <a:rPr lang="ja-JP" altLang="en-US" sz="1050" dirty="0" smtClean="0">
                <a:latin typeface="+mn-ea"/>
              </a:rPr>
              <a:t>で</a:t>
            </a:r>
            <a:r>
              <a:rPr lang="en-US" altLang="ja-JP" sz="1050" dirty="0" smtClean="0">
                <a:latin typeface="+mn-ea"/>
              </a:rPr>
              <a:t>731</a:t>
            </a:r>
            <a:r>
              <a:rPr lang="ja-JP" altLang="en-US" sz="1050" dirty="0" smtClean="0">
                <a:latin typeface="+mn-ea"/>
              </a:rPr>
              <a:t>校）</a:t>
            </a:r>
            <a:endParaRPr kumimoji="1" lang="en-US" altLang="ja-JP" sz="1050" dirty="0" smtClean="0">
              <a:latin typeface="+mn-ea"/>
            </a:endParaRPr>
          </a:p>
          <a:p>
            <a:r>
              <a:rPr lang="ja-JP" altLang="en-US" sz="1050" dirty="0" smtClean="0">
                <a:latin typeface="+mn-ea"/>
              </a:rPr>
              <a:t>インド</a:t>
            </a:r>
            <a:r>
              <a:rPr lang="en-US" altLang="ja-JP" sz="1050" dirty="0" smtClean="0">
                <a:latin typeface="+mn-ea"/>
              </a:rPr>
              <a:t>128</a:t>
            </a:r>
            <a:r>
              <a:rPr lang="ja-JP" altLang="en-US" sz="1050" dirty="0" smtClean="0">
                <a:latin typeface="+mn-ea"/>
              </a:rPr>
              <a:t>校、中国</a:t>
            </a:r>
            <a:r>
              <a:rPr lang="en-US" altLang="ja-JP" sz="1050" dirty="0" smtClean="0">
                <a:latin typeface="+mn-ea"/>
              </a:rPr>
              <a:t>101</a:t>
            </a:r>
            <a:r>
              <a:rPr lang="ja-JP" altLang="en-US" sz="1050" dirty="0" smtClean="0">
                <a:latin typeface="+mn-ea"/>
              </a:rPr>
              <a:t>校、香港</a:t>
            </a:r>
            <a:r>
              <a:rPr lang="en-US" altLang="ja-JP" sz="1050" dirty="0" smtClean="0">
                <a:latin typeface="+mn-ea"/>
              </a:rPr>
              <a:t>48</a:t>
            </a:r>
            <a:r>
              <a:rPr lang="ja-JP" altLang="en-US" sz="1050" dirty="0" smtClean="0">
                <a:latin typeface="+mn-ea"/>
              </a:rPr>
              <a:t>校、インドネシア</a:t>
            </a:r>
            <a:r>
              <a:rPr lang="en-US" altLang="ja-JP" sz="1050" dirty="0" smtClean="0">
                <a:latin typeface="+mn-ea"/>
              </a:rPr>
              <a:t>48</a:t>
            </a:r>
            <a:r>
              <a:rPr lang="ja-JP" altLang="en-US" sz="1050" dirty="0" smtClean="0">
                <a:latin typeface="+mn-ea"/>
              </a:rPr>
              <a:t>校、</a:t>
            </a:r>
            <a:r>
              <a:rPr kumimoji="1" lang="ja-JP" altLang="en-US" sz="1050" dirty="0" smtClean="0">
                <a:latin typeface="+mn-ea"/>
              </a:rPr>
              <a:t>シンガポール</a:t>
            </a:r>
            <a:r>
              <a:rPr lang="en-US" altLang="ja-JP" sz="1050" dirty="0" smtClean="0">
                <a:latin typeface="+mn-ea"/>
              </a:rPr>
              <a:t>31</a:t>
            </a:r>
            <a:r>
              <a:rPr kumimoji="1" lang="ja-JP" altLang="en-US" sz="1050" dirty="0" smtClean="0">
                <a:latin typeface="+mn-ea"/>
              </a:rPr>
              <a:t>校、タイ</a:t>
            </a:r>
            <a:r>
              <a:rPr kumimoji="1" lang="en-US" altLang="ja-JP" sz="1050" dirty="0" smtClean="0">
                <a:latin typeface="+mn-ea"/>
              </a:rPr>
              <a:t>21</a:t>
            </a:r>
            <a:r>
              <a:rPr lang="ja-JP" altLang="en-US" sz="1050" dirty="0" smtClean="0">
                <a:latin typeface="+mn-ea"/>
              </a:rPr>
              <a:t>校、マレーシア</a:t>
            </a:r>
            <a:r>
              <a:rPr lang="en-US" altLang="ja-JP" sz="1050" dirty="0" smtClean="0">
                <a:latin typeface="+mn-ea"/>
              </a:rPr>
              <a:t>22</a:t>
            </a:r>
            <a:r>
              <a:rPr lang="ja-JP" altLang="en-US" sz="1050" dirty="0" smtClean="0">
                <a:latin typeface="+mn-ea"/>
              </a:rPr>
              <a:t>校</a:t>
            </a:r>
            <a:r>
              <a:rPr lang="ja-JP" altLang="en-US" sz="1050" dirty="0">
                <a:latin typeface="+mn-ea"/>
              </a:rPr>
              <a:t>、</a:t>
            </a:r>
            <a:r>
              <a:rPr lang="ja-JP" altLang="en-US" sz="1050" dirty="0" smtClean="0">
                <a:latin typeface="+mn-ea"/>
              </a:rPr>
              <a:t>フィリピン</a:t>
            </a:r>
            <a:r>
              <a:rPr lang="en-US" altLang="ja-JP" sz="1050" dirty="0" smtClean="0">
                <a:latin typeface="+mn-ea"/>
              </a:rPr>
              <a:t>17</a:t>
            </a:r>
            <a:r>
              <a:rPr lang="ja-JP" altLang="en-US" sz="1050" dirty="0" smtClean="0">
                <a:latin typeface="+mn-ea"/>
              </a:rPr>
              <a:t>校、</a:t>
            </a:r>
            <a:r>
              <a:rPr kumimoji="1" lang="ja-JP" altLang="en-US" sz="1050" dirty="0" smtClean="0">
                <a:latin typeface="+mn-ea"/>
              </a:rPr>
              <a:t>韓国</a:t>
            </a:r>
            <a:r>
              <a:rPr lang="en-US" altLang="ja-JP" sz="1050" dirty="0" smtClean="0">
                <a:latin typeface="+mn-ea"/>
              </a:rPr>
              <a:t>11</a:t>
            </a:r>
            <a:r>
              <a:rPr kumimoji="1" lang="ja-JP" altLang="en-US" sz="1050" dirty="0" smtClean="0">
                <a:latin typeface="+mn-ea"/>
              </a:rPr>
              <a:t>校、台湾</a:t>
            </a:r>
            <a:r>
              <a:rPr lang="en-US" altLang="ja-JP" sz="1050" dirty="0">
                <a:latin typeface="+mn-ea"/>
              </a:rPr>
              <a:t>7</a:t>
            </a:r>
            <a:r>
              <a:rPr kumimoji="1" lang="ja-JP" altLang="en-US" sz="1050" dirty="0" smtClean="0">
                <a:latin typeface="+mn-ea"/>
              </a:rPr>
              <a:t>校</a:t>
            </a:r>
            <a:endParaRPr kumimoji="1" lang="ja-JP" altLang="en-US" sz="1050" dirty="0">
              <a:latin typeface="+mn-ea"/>
            </a:endParaRPr>
          </a:p>
        </p:txBody>
      </p:sp>
      <p:sp>
        <p:nvSpPr>
          <p:cNvPr id="9" name="正方形/長方形 8"/>
          <p:cNvSpPr/>
          <p:nvPr/>
        </p:nvSpPr>
        <p:spPr>
          <a:xfrm>
            <a:off x="166148" y="1340768"/>
            <a:ext cx="7358180" cy="425758"/>
          </a:xfrm>
          <a:prstGeom prst="rect">
            <a:avLst/>
          </a:prstGeom>
        </p:spPr>
        <p:txBody>
          <a:bodyPr wrap="square">
            <a:spAutoFit/>
          </a:bodyPr>
          <a:lstStyle/>
          <a:p>
            <a:pPr marL="177800" indent="-177800">
              <a:lnSpc>
                <a:spcPts val="1300"/>
              </a:lnSpc>
            </a:pPr>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国際バカロレアの認定を受けたインターナショナルスクール数　</a:t>
            </a:r>
            <a:endParaRPr lang="en-US" altLang="ja-JP" sz="1400" dirty="0" smtClean="0">
              <a:latin typeface="HGPｺﾞｼｯｸE" pitchFamily="50" charset="-128"/>
              <a:ea typeface="HGPｺﾞｼｯｸE" pitchFamily="50" charset="-128"/>
            </a:endParaRPr>
          </a:p>
          <a:p>
            <a:pPr marL="177800" indent="-177800">
              <a:lnSpc>
                <a:spcPts val="1300"/>
              </a:lnSpc>
            </a:pPr>
            <a:r>
              <a:rPr lang="ja-JP" altLang="en-US" sz="1400" dirty="0" smtClean="0">
                <a:latin typeface="HGPｺﾞｼｯｸE" pitchFamily="50" charset="-128"/>
                <a:ea typeface="HGPｺﾞｼｯｸE" pitchFamily="50" charset="-128"/>
              </a:rPr>
              <a:t>　</a:t>
            </a:r>
            <a:r>
              <a:rPr lang="ja-JP" altLang="en-US" sz="1400" dirty="0">
                <a:latin typeface="HGPｺﾞｼｯｸE" pitchFamily="50" charset="-128"/>
                <a:ea typeface="HGPｺﾞｼｯｸE" pitchFamily="50" charset="-128"/>
              </a:rPr>
              <a:t>　</a:t>
            </a:r>
            <a:r>
              <a:rPr lang="zh-CN" altLang="en-US" sz="1200" dirty="0" smtClean="0">
                <a:latin typeface="HGPｺﾞｼｯｸE" pitchFamily="50" charset="-128"/>
                <a:ea typeface="HGPｺﾞｼｯｸE" pitchFamily="50" charset="-128"/>
              </a:rPr>
              <a:t>（</a:t>
            </a:r>
            <a:r>
              <a:rPr lang="zh-CN" altLang="en-US" sz="1200" dirty="0">
                <a:latin typeface="HGPｺﾞｼｯｸE" pitchFamily="50" charset="-128"/>
                <a:ea typeface="HGPｺﾞｼｯｸE" pitchFamily="50" charset="-128"/>
              </a:rPr>
              <a:t>出典</a:t>
            </a:r>
            <a:r>
              <a:rPr lang="zh-CN" altLang="en-US"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文部科学省</a:t>
            </a:r>
            <a:r>
              <a:rPr lang="ja-JP" altLang="en-US" sz="1200" dirty="0">
                <a:latin typeface="HGPｺﾞｼｯｸE" pitchFamily="50" charset="-128"/>
                <a:ea typeface="HGPｺﾞｼｯｸE" pitchFamily="50" charset="-128"/>
              </a:rPr>
              <a:t>ホームページ</a:t>
            </a:r>
            <a:r>
              <a:rPr lang="ja-JP" altLang="en-US" sz="1200" dirty="0" smtClean="0">
                <a:latin typeface="HGPｺﾞｼｯｸE" pitchFamily="50" charset="-128"/>
                <a:ea typeface="HGPｺﾞｼｯｸE" pitchFamily="50" charset="-128"/>
              </a:rPr>
              <a:t>　　</a:t>
            </a:r>
            <a:r>
              <a:rPr lang="en-US" altLang="ja-JP" sz="1200" dirty="0" smtClean="0">
                <a:latin typeface="HGPｺﾞｼｯｸE" pitchFamily="50" charset="-128"/>
                <a:ea typeface="HGPｺﾞｼｯｸE" pitchFamily="50" charset="-128"/>
              </a:rPr>
              <a:t>2017.4</a:t>
            </a:r>
            <a:r>
              <a:rPr lang="ja-JP" altLang="en-US" sz="1200" dirty="0" smtClean="0">
                <a:latin typeface="HGPｺﾞｼｯｸE" pitchFamily="50" charset="-128"/>
                <a:ea typeface="HGPｺﾞｼｯｸE" pitchFamily="50" charset="-128"/>
              </a:rPr>
              <a:t>現在</a:t>
            </a:r>
            <a:r>
              <a:rPr lang="zh-CN" altLang="en-US" sz="1200" dirty="0" smtClean="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189590136"/>
              </p:ext>
            </p:extLst>
          </p:nvPr>
        </p:nvGraphicFramePr>
        <p:xfrm>
          <a:off x="354411" y="1771115"/>
          <a:ext cx="6784017" cy="2593989"/>
        </p:xfrm>
        <a:graphic>
          <a:graphicData uri="http://schemas.openxmlformats.org/drawingml/2006/table">
            <a:tbl>
              <a:tblPr firstRow="1" bandRow="1">
                <a:tableStyleId>{5940675A-B579-460E-94D1-54222C63F5DA}</a:tableStyleId>
              </a:tblPr>
              <a:tblGrid>
                <a:gridCol w="5415865"/>
                <a:gridCol w="1368152"/>
              </a:tblGrid>
              <a:tr h="412797">
                <a:tc>
                  <a:txBody>
                    <a:bodyPr/>
                    <a:lstStyle/>
                    <a:p>
                      <a:pPr algn="ctr"/>
                      <a:r>
                        <a:rPr kumimoji="1" lang="ja-JP" altLang="en-US" sz="1400" dirty="0" smtClean="0"/>
                        <a:t>都道府県　</a:t>
                      </a:r>
                      <a:r>
                        <a:rPr kumimoji="1" lang="ja-JP" altLang="en-US" sz="1200" dirty="0" smtClean="0"/>
                        <a:t>（</a:t>
                      </a:r>
                      <a:r>
                        <a:rPr lang="ja-JP" altLang="en-US" sz="1200" dirty="0" smtClean="0">
                          <a:latin typeface="+mn-ea"/>
                        </a:rPr>
                        <a:t>※下線においてインターナショナルスクールが増加。）</a:t>
                      </a:r>
                      <a:endParaRPr kumimoji="1" lang="ja-JP" altLang="en-US" sz="1200" dirty="0"/>
                    </a:p>
                  </a:txBody>
                  <a:tcPr anchor="ctr">
                    <a:solidFill>
                      <a:schemeClr val="bg1">
                        <a:lumMod val="85000"/>
                      </a:schemeClr>
                    </a:solidFill>
                  </a:tcPr>
                </a:tc>
                <a:tc>
                  <a:txBody>
                    <a:bodyPr/>
                    <a:lstStyle/>
                    <a:p>
                      <a:pPr algn="ctr"/>
                      <a:r>
                        <a:rPr kumimoji="1" lang="ja-JP" altLang="en-US" sz="1400" dirty="0" smtClean="0"/>
                        <a:t>認定校数</a:t>
                      </a:r>
                      <a:endParaRPr kumimoji="1" lang="ja-JP" altLang="en-US" sz="1400" dirty="0"/>
                    </a:p>
                  </a:txBody>
                  <a:tcPr anchor="ctr">
                    <a:solidFill>
                      <a:schemeClr val="bg1">
                        <a:lumMod val="85000"/>
                      </a:schemeClr>
                    </a:solidFill>
                  </a:tcPr>
                </a:tc>
              </a:tr>
              <a:tr h="328544">
                <a:tc>
                  <a:txBody>
                    <a:bodyPr/>
                    <a:lstStyle/>
                    <a:p>
                      <a:r>
                        <a:rPr kumimoji="1" lang="ja-JP" altLang="en-US" sz="1400" u="sng" dirty="0" smtClean="0">
                          <a:solidFill>
                            <a:schemeClr val="tx1"/>
                          </a:solidFill>
                        </a:rPr>
                        <a:t>東京</a:t>
                      </a:r>
                      <a:endParaRPr kumimoji="1" lang="ja-JP" altLang="en-US" sz="1400" u="sng" dirty="0">
                        <a:solidFill>
                          <a:schemeClr val="tx1"/>
                        </a:solidFill>
                      </a:endParaRPr>
                    </a:p>
                  </a:txBody>
                  <a:tcPr/>
                </a:tc>
                <a:tc>
                  <a:txBody>
                    <a:bodyPr/>
                    <a:lstStyle/>
                    <a:p>
                      <a:pPr algn="r"/>
                      <a:r>
                        <a:rPr kumimoji="1" lang="ja-JP" altLang="en-US" sz="1400" dirty="0" smtClean="0"/>
                        <a:t>１３校</a:t>
                      </a:r>
                      <a:endParaRPr kumimoji="1" lang="ja-JP" altLang="en-US" sz="1400" dirty="0"/>
                    </a:p>
                  </a:txBody>
                  <a:tcPr/>
                </a:tc>
              </a:tr>
              <a:tr h="328544">
                <a:tc>
                  <a:txBody>
                    <a:bodyPr/>
                    <a:lstStyle/>
                    <a:p>
                      <a:r>
                        <a:rPr kumimoji="1" lang="ja-JP" altLang="en-US" sz="1400" u="sng" dirty="0" smtClean="0">
                          <a:solidFill>
                            <a:schemeClr val="tx1"/>
                          </a:solidFill>
                        </a:rPr>
                        <a:t>神奈川県</a:t>
                      </a:r>
                      <a:endParaRPr kumimoji="1" lang="ja-JP" altLang="en-US" sz="1400" u="sng" dirty="0">
                        <a:solidFill>
                          <a:schemeClr val="tx1"/>
                        </a:solidFill>
                      </a:endParaRPr>
                    </a:p>
                  </a:txBody>
                  <a:tcPr/>
                </a:tc>
                <a:tc>
                  <a:txBody>
                    <a:bodyPr/>
                    <a:lstStyle/>
                    <a:p>
                      <a:pPr algn="r"/>
                      <a:r>
                        <a:rPr kumimoji="1" lang="ja-JP" altLang="en-US" sz="1400" dirty="0" smtClean="0"/>
                        <a:t>４校</a:t>
                      </a:r>
                      <a:endParaRPr kumimoji="1" lang="ja-JP" altLang="en-US" sz="1400" dirty="0"/>
                    </a:p>
                  </a:txBody>
                  <a:tcPr/>
                </a:tc>
              </a:tr>
              <a:tr h="328544">
                <a:tc>
                  <a:txBody>
                    <a:bodyPr/>
                    <a:lstStyle/>
                    <a:p>
                      <a:r>
                        <a:rPr kumimoji="1" lang="ja-JP" altLang="en-US" sz="1400" dirty="0" smtClean="0">
                          <a:solidFill>
                            <a:schemeClr val="tx1"/>
                          </a:solidFill>
                        </a:rPr>
                        <a:t>京都、</a:t>
                      </a:r>
                      <a:r>
                        <a:rPr kumimoji="1" lang="ja-JP" altLang="en-US" sz="1400" u="sng" dirty="0" smtClean="0">
                          <a:solidFill>
                            <a:schemeClr val="tx1"/>
                          </a:solidFill>
                        </a:rPr>
                        <a:t>広島</a:t>
                      </a:r>
                      <a:r>
                        <a:rPr kumimoji="1" lang="ja-JP" altLang="en-US" sz="1400" dirty="0" smtClean="0">
                          <a:solidFill>
                            <a:schemeClr val="tx1"/>
                          </a:solidFill>
                        </a:rPr>
                        <a:t>、兵庫</a:t>
                      </a:r>
                      <a:endParaRPr kumimoji="1" lang="ja-JP" altLang="en-US" sz="1400" dirty="0">
                        <a:solidFill>
                          <a:schemeClr val="tx1"/>
                        </a:solidFill>
                      </a:endParaRPr>
                    </a:p>
                  </a:txBody>
                  <a:tcPr/>
                </a:tc>
                <a:tc>
                  <a:txBody>
                    <a:bodyPr/>
                    <a:lstStyle/>
                    <a:p>
                      <a:pPr algn="r"/>
                      <a:r>
                        <a:rPr kumimoji="1" lang="ja-JP" altLang="en-US" sz="1400" dirty="0" smtClean="0"/>
                        <a:t>各３校</a:t>
                      </a:r>
                      <a:endParaRPr kumimoji="1" lang="ja-JP" altLang="en-US" sz="1400" dirty="0"/>
                    </a:p>
                  </a:txBody>
                  <a:tcPr/>
                </a:tc>
              </a:tr>
              <a:tr h="553093">
                <a:tc>
                  <a:txBody>
                    <a:bodyPr/>
                    <a:lstStyle/>
                    <a:p>
                      <a:r>
                        <a:rPr kumimoji="1" lang="ja-JP" altLang="en-US" sz="1400" b="1" dirty="0" smtClean="0">
                          <a:solidFill>
                            <a:schemeClr val="tx1"/>
                          </a:solidFill>
                        </a:rPr>
                        <a:t>大阪　</a:t>
                      </a:r>
                      <a:r>
                        <a:rPr kumimoji="1" lang="ja-JP" altLang="en-US" sz="1050" b="1" dirty="0" smtClean="0">
                          <a:solidFill>
                            <a:schemeClr val="tx1"/>
                          </a:solidFill>
                        </a:rPr>
                        <a:t>（関西学院大阪インターナショナルスクール、大阪</a:t>
                      </a:r>
                      <a:r>
                        <a:rPr kumimoji="1" lang="en-US" altLang="ja-JP" sz="1050" b="1" dirty="0" smtClean="0">
                          <a:solidFill>
                            <a:schemeClr val="tx1"/>
                          </a:solidFill>
                        </a:rPr>
                        <a:t>YMCA</a:t>
                      </a:r>
                      <a:r>
                        <a:rPr kumimoji="1" lang="ja-JP" altLang="en-US" sz="1050" b="1" dirty="0" smtClean="0">
                          <a:solidFill>
                            <a:schemeClr val="tx1"/>
                          </a:solidFill>
                        </a:rPr>
                        <a:t>インターナショナルスクール）</a:t>
                      </a:r>
                      <a:endParaRPr kumimoji="1" lang="en-US" altLang="ja-JP" sz="105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sng" dirty="0" smtClean="0">
                          <a:solidFill>
                            <a:schemeClr val="tx1"/>
                          </a:solidFill>
                        </a:rPr>
                        <a:t>茨城</a:t>
                      </a:r>
                      <a:r>
                        <a:rPr kumimoji="1" lang="ja-JP" altLang="en-US" sz="1400" u="none" dirty="0" smtClean="0">
                          <a:solidFill>
                            <a:schemeClr val="tx1"/>
                          </a:solidFill>
                        </a:rPr>
                        <a:t>、</a:t>
                      </a:r>
                      <a:r>
                        <a:rPr kumimoji="1" lang="ja-JP" altLang="en-US" sz="1400" u="sng" dirty="0" smtClean="0">
                          <a:solidFill>
                            <a:schemeClr val="tx1"/>
                          </a:solidFill>
                        </a:rPr>
                        <a:t>埼玉</a:t>
                      </a:r>
                      <a:r>
                        <a:rPr kumimoji="1" lang="ja-JP" altLang="en-US" sz="1400" u="none" dirty="0" smtClean="0">
                          <a:solidFill>
                            <a:schemeClr val="tx1"/>
                          </a:solidFill>
                        </a:rPr>
                        <a:t>、愛知</a:t>
                      </a:r>
                      <a:r>
                        <a:rPr kumimoji="1" lang="ja-JP" altLang="en-US" sz="1400" dirty="0" smtClean="0">
                          <a:solidFill>
                            <a:schemeClr val="tx1"/>
                          </a:solidFill>
                        </a:rPr>
                        <a:t>、福岡、</a:t>
                      </a:r>
                      <a:r>
                        <a:rPr kumimoji="1" lang="ja-JP" altLang="en-US" sz="1400" u="none" dirty="0" smtClean="0">
                          <a:solidFill>
                            <a:schemeClr val="tx1"/>
                          </a:solidFill>
                        </a:rPr>
                        <a:t>沖縄</a:t>
                      </a:r>
                      <a:endParaRPr kumimoji="1" lang="en-US" altLang="ja-JP" sz="1400" u="none" dirty="0" smtClean="0">
                        <a:solidFill>
                          <a:schemeClr val="tx1"/>
                        </a:solidFill>
                      </a:endParaRPr>
                    </a:p>
                  </a:txBody>
                  <a:tcPr/>
                </a:tc>
                <a:tc>
                  <a:txBody>
                    <a:bodyPr/>
                    <a:lstStyle/>
                    <a:p>
                      <a:pPr algn="r"/>
                      <a:r>
                        <a:rPr kumimoji="1" lang="ja-JP" altLang="en-US" sz="1400" dirty="0" smtClean="0"/>
                        <a:t>各２校</a:t>
                      </a:r>
                      <a:endParaRPr kumimoji="1" lang="ja-JP" altLang="en-US" sz="1400" dirty="0"/>
                    </a:p>
                  </a:txBody>
                  <a:tcPr/>
                </a:tc>
              </a:tr>
              <a:tr h="337667">
                <a:tc>
                  <a:txBody>
                    <a:bodyPr/>
                    <a:lstStyle/>
                    <a:p>
                      <a:r>
                        <a:rPr kumimoji="1" lang="ja-JP" altLang="en-US" sz="1400" u="sng" dirty="0" smtClean="0">
                          <a:solidFill>
                            <a:schemeClr val="tx1"/>
                          </a:solidFill>
                        </a:rPr>
                        <a:t>北海道</a:t>
                      </a:r>
                      <a:r>
                        <a:rPr kumimoji="1" lang="ja-JP" altLang="en-US" sz="1400" u="none" smtClean="0">
                          <a:solidFill>
                            <a:schemeClr val="tx1"/>
                          </a:solidFill>
                        </a:rPr>
                        <a:t>、宮城、</a:t>
                      </a:r>
                      <a:r>
                        <a:rPr kumimoji="1" lang="ja-JP" altLang="en-US" sz="1400" smtClean="0">
                          <a:solidFill>
                            <a:schemeClr val="tx1"/>
                          </a:solidFill>
                        </a:rPr>
                        <a:t>群馬</a:t>
                      </a:r>
                      <a:r>
                        <a:rPr kumimoji="1" lang="ja-JP" altLang="en-US" sz="1400" dirty="0" smtClean="0">
                          <a:solidFill>
                            <a:schemeClr val="tx1"/>
                          </a:solidFill>
                        </a:rPr>
                        <a:t>、</a:t>
                      </a:r>
                      <a:r>
                        <a:rPr kumimoji="1" lang="ja-JP" altLang="en-US" sz="1400" u="sng" dirty="0" smtClean="0">
                          <a:solidFill>
                            <a:schemeClr val="tx1"/>
                          </a:solidFill>
                        </a:rPr>
                        <a:t>山梨</a:t>
                      </a:r>
                      <a:r>
                        <a:rPr kumimoji="1" lang="ja-JP" altLang="en-US" sz="1400" dirty="0" smtClean="0">
                          <a:solidFill>
                            <a:schemeClr val="tx1"/>
                          </a:solidFill>
                        </a:rPr>
                        <a:t>、長野</a:t>
                      </a:r>
                      <a:r>
                        <a:rPr kumimoji="1" lang="ja-JP" altLang="en-US" sz="1400" smtClean="0">
                          <a:solidFill>
                            <a:schemeClr val="tx1"/>
                          </a:solidFill>
                        </a:rPr>
                        <a:t>、静岡、</a:t>
                      </a:r>
                      <a:r>
                        <a:rPr kumimoji="1" lang="ja-JP" altLang="en-US" sz="1400" u="none" dirty="0" smtClean="0">
                          <a:solidFill>
                            <a:schemeClr val="tx1"/>
                          </a:solidFill>
                        </a:rPr>
                        <a:t>岐阜</a:t>
                      </a:r>
                      <a:endParaRPr kumimoji="1" lang="ja-JP" altLang="en-US" sz="1400" u="none" dirty="0">
                        <a:solidFill>
                          <a:schemeClr val="tx2">
                            <a:lumMod val="60000"/>
                            <a:lumOff val="40000"/>
                          </a:schemeClr>
                        </a:solidFill>
                      </a:endParaRPr>
                    </a:p>
                  </a:txBody>
                  <a:tcPr/>
                </a:tc>
                <a:tc>
                  <a:txBody>
                    <a:bodyPr/>
                    <a:lstStyle/>
                    <a:p>
                      <a:pPr algn="r"/>
                      <a:r>
                        <a:rPr kumimoji="1" lang="ja-JP" altLang="en-US" sz="1400" dirty="0" smtClean="0"/>
                        <a:t>各１校</a:t>
                      </a:r>
                      <a:endParaRPr kumimoji="1" lang="ja-JP" altLang="en-US" sz="1400" dirty="0"/>
                    </a:p>
                  </a:txBody>
                  <a:tcPr/>
                </a:tc>
              </a:tr>
              <a:tr h="288033">
                <a:tc>
                  <a:txBody>
                    <a:bodyPr/>
                    <a:lstStyle/>
                    <a:p>
                      <a:pPr algn="ctr"/>
                      <a:r>
                        <a:rPr kumimoji="1" lang="ja-JP" altLang="en-US" sz="1400" dirty="0" smtClean="0"/>
                        <a:t>計</a:t>
                      </a:r>
                      <a:endParaRPr kumimoji="1" lang="ja-JP" altLang="en-US" sz="1400" dirty="0"/>
                    </a:p>
                  </a:txBody>
                  <a:tcPr/>
                </a:tc>
                <a:tc>
                  <a:txBody>
                    <a:bodyPr/>
                    <a:lstStyle/>
                    <a:p>
                      <a:pPr algn="r"/>
                      <a:r>
                        <a:rPr kumimoji="1" lang="ja-JP" altLang="en-US" sz="1400" dirty="0" smtClean="0"/>
                        <a:t>４５校</a:t>
                      </a:r>
                      <a:endParaRPr kumimoji="1" lang="ja-JP" altLang="en-US" sz="1400" dirty="0"/>
                    </a:p>
                  </a:txBody>
                  <a:tcPr/>
                </a:tc>
              </a:tr>
            </a:tbl>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42</a:t>
            </a:fld>
            <a:endParaRPr lang="ja-JP" altLang="en-US" dirty="0"/>
          </a:p>
        </p:txBody>
      </p:sp>
    </p:spTree>
    <p:extLst>
      <p:ext uri="{BB962C8B-B14F-4D97-AF65-F5344CB8AC3E}">
        <p14:creationId xmlns:p14="http://schemas.microsoft.com/office/powerpoint/2010/main" val="3437897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8520" y="-50638"/>
            <a:ext cx="7416825"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（３）成長を支える基盤となる人材の育成力強化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12059" y="539746"/>
            <a:ext cx="8562975" cy="1237793"/>
          </a:xfrm>
          <a:prstGeom prst="roundRect">
            <a:avLst>
              <a:gd name="adj" fmla="val 9052"/>
            </a:avLst>
          </a:prstGeom>
          <a:noFill/>
          <a:ln w="12700" cap="flat" cmpd="sng" algn="ctr">
            <a:solidFill>
              <a:sysClr val="windowText" lastClr="000000"/>
            </a:solidFill>
            <a:prstDash val="dash"/>
          </a:ln>
          <a:effectLst/>
        </p:spPr>
        <p:txBody>
          <a:bodyPr wrap="square" tIns="36000" bIns="36000">
            <a:spAutoFit/>
          </a:bodyPr>
          <a:lstStyle/>
          <a:p>
            <a:pPr marL="271463" indent="-271463" algn="just">
              <a:defRPr/>
            </a:pP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分析①：全国</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学力・学習状況調査</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結果（小学校・中学校）</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defRPr/>
            </a:pP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201</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6</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の全国学力・学習状況調査における平均正答率は、全国平均には</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至らなかった。経年で</a:t>
            </a:r>
            <a:r>
              <a:rPr kumimoji="0" lang="ja-JP" altLang="en-US" kern="100">
                <a:latin typeface="Meiryo UI" panose="020B0604030504040204" pitchFamily="50" charset="-128"/>
                <a:ea typeface="Meiryo UI" panose="020B0604030504040204" pitchFamily="50" charset="-128"/>
                <a:cs typeface="Meiryo UI" panose="020B0604030504040204" pitchFamily="50" charset="-128"/>
              </a:rPr>
              <a:t>は</a:t>
            </a:r>
            <a:r>
              <a:rPr kumimoji="0" lang="ja-JP" altLang="en-US" kern="100" smtClean="0">
                <a:latin typeface="Meiryo UI" panose="020B0604030504040204" pitchFamily="50" charset="-128"/>
                <a:ea typeface="Meiryo UI" panose="020B0604030504040204" pitchFamily="50" charset="-128"/>
                <a:cs typeface="Meiryo UI" panose="020B0604030504040204" pitchFamily="50" charset="-128"/>
              </a:rPr>
              <a:t>、小学校では全国平均との差はやや拡大しているものの、中学校</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では改善してきている。</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33265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6673" y="1784429"/>
            <a:ext cx="3344185" cy="492443"/>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■平均正答率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（年度ベース）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文部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科学省「全国学力・学習状況調査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テキスト ボックス 2"/>
          <p:cNvSpPr txBox="1">
            <a:spLocks noChangeArrowheads="1"/>
          </p:cNvSpPr>
          <p:nvPr/>
        </p:nvSpPr>
        <p:spPr bwMode="auto">
          <a:xfrm>
            <a:off x="217276" y="3842246"/>
            <a:ext cx="37798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国語、算数（数学）の各区分の平均正答率の平均</a:t>
            </a:r>
            <a:endPar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ct val="96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年度は「全国学力・学習状況調査」は実施されず</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2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156176" y="4293096"/>
            <a:ext cx="1406154" cy="261610"/>
          </a:xfrm>
          <a:prstGeom prst="rect">
            <a:avLst/>
          </a:prstGeom>
          <a:noFill/>
        </p:spPr>
        <p:txBody>
          <a:bodyPr wrap="none" rtlCol="0">
            <a:spAutoFit/>
          </a:bodyPr>
          <a:lstStyle/>
          <a:p>
            <a:r>
              <a:rPr lang="ja-JP" altLang="en-US" sz="1100" u="sng" dirty="0"/>
              <a:t>平均</a:t>
            </a:r>
            <a:r>
              <a:rPr lang="ja-JP" altLang="en-US" sz="1100" u="sng" dirty="0" smtClean="0"/>
              <a:t>正答率　</a:t>
            </a:r>
            <a:r>
              <a:rPr lang="ja-JP" altLang="en-US" sz="1100" u="sng" dirty="0"/>
              <a:t>中</a:t>
            </a:r>
            <a:r>
              <a:rPr lang="ja-JP" altLang="en-US" sz="1100" u="sng" dirty="0" smtClean="0"/>
              <a:t>学校</a:t>
            </a:r>
            <a:endParaRPr kumimoji="1" lang="ja-JP" altLang="en-US" sz="1100" u="sng" dirty="0"/>
          </a:p>
        </p:txBody>
      </p:sp>
      <p:sp>
        <p:nvSpPr>
          <p:cNvPr id="20" name="テキスト ボックス 19"/>
          <p:cNvSpPr txBox="1"/>
          <p:nvPr/>
        </p:nvSpPr>
        <p:spPr>
          <a:xfrm>
            <a:off x="1361555" y="4293096"/>
            <a:ext cx="1406154" cy="261610"/>
          </a:xfrm>
          <a:prstGeom prst="rect">
            <a:avLst/>
          </a:prstGeom>
          <a:noFill/>
        </p:spPr>
        <p:txBody>
          <a:bodyPr wrap="none" rtlCol="0">
            <a:spAutoFit/>
          </a:bodyPr>
          <a:lstStyle/>
          <a:p>
            <a:r>
              <a:rPr lang="ja-JP" altLang="en-US" sz="1100" u="sng" dirty="0"/>
              <a:t>平均</a:t>
            </a:r>
            <a:r>
              <a:rPr lang="ja-JP" altLang="en-US" sz="1100" u="sng" dirty="0" smtClean="0"/>
              <a:t>正答率　小学校</a:t>
            </a:r>
            <a:endParaRPr kumimoji="1" lang="ja-JP" altLang="en-US" sz="1100" u="sng" dirty="0"/>
          </a:p>
        </p:txBody>
      </p:sp>
      <p:graphicFrame>
        <p:nvGraphicFramePr>
          <p:cNvPr id="17" name="表 16"/>
          <p:cNvGraphicFramePr>
            <a:graphicFrameLocks noGrp="1"/>
          </p:cNvGraphicFramePr>
          <p:nvPr>
            <p:extLst>
              <p:ext uri="{D42A27DB-BD31-4B8C-83A1-F6EECF244321}">
                <p14:modId xmlns:p14="http://schemas.microsoft.com/office/powerpoint/2010/main" val="1401588076"/>
              </p:ext>
            </p:extLst>
          </p:nvPr>
        </p:nvGraphicFramePr>
        <p:xfrm>
          <a:off x="216099" y="2288536"/>
          <a:ext cx="4643932" cy="1500504"/>
        </p:xfrm>
        <a:graphic>
          <a:graphicData uri="http://schemas.openxmlformats.org/drawingml/2006/table">
            <a:tbl>
              <a:tblPr firstRow="1" firstCol="1" lastRow="1" lastCol="1" bandRow="1" bandCol="1"/>
              <a:tblGrid>
                <a:gridCol w="589216"/>
                <a:gridCol w="675786"/>
                <a:gridCol w="675786"/>
                <a:gridCol w="675786"/>
                <a:gridCol w="675786"/>
                <a:gridCol w="675786"/>
                <a:gridCol w="675786"/>
              </a:tblGrid>
              <a:tr h="356497">
                <a:tc>
                  <a:txBody>
                    <a:bodyPr/>
                    <a:lstStyle/>
                    <a:p>
                      <a:pPr algn="ctr">
                        <a:lnSpc>
                          <a:spcPts val="15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2010</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(H22)</a:t>
                      </a:r>
                      <a:endParaRPr lang="ja-JP"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2012</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(H24)</a:t>
                      </a:r>
                      <a:endParaRPr lang="ja-JP"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2013</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(H25)</a:t>
                      </a:r>
                      <a:endParaRPr lang="ja-JP"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2014</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(H26)</a:t>
                      </a:r>
                      <a:endParaRPr lang="ja-JP"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2015</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(H27)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2016</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(H28)</a:t>
                      </a:r>
                      <a:endParaRPr lang="ja-JP"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559752">
                <a:tc>
                  <a:txBody>
                    <a:bodyPr/>
                    <a:lstStyle/>
                    <a:p>
                      <a:pPr algn="ctr">
                        <a:lnSpc>
                          <a:spcPts val="1500"/>
                        </a:lnSpc>
                        <a:spcAft>
                          <a:spcPts val="0"/>
                        </a:spcAft>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小</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学校</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全国</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70.1</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71.2)</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66.7</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67.4</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60.9</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61.9</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64.2</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66.2</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62.3</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62.4</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752">
                <a:tc>
                  <a:txBody>
                    <a:bodyPr/>
                    <a:lstStyle/>
                    <a:p>
                      <a:pPr algn="ctr">
                        <a:lnSpc>
                          <a:spcPts val="15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中学校</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全国</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58.5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62.1)</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59.6</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62.5</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59.2</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strike="noStrike" kern="100" dirty="0" smtClean="0">
                          <a:effectLst/>
                          <a:latin typeface="Meiryo UI" panose="020B0604030504040204" pitchFamily="50" charset="-128"/>
                          <a:ea typeface="Meiryo UI" panose="020B0604030504040204" pitchFamily="50" charset="-128"/>
                          <a:cs typeface="Meiryo UI" panose="020B0604030504040204" pitchFamily="50" charset="-128"/>
                        </a:rPr>
                        <a:t>62.3</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61.5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64.4</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61.2</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60.4</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1" name="グラフ 20"/>
          <p:cNvGraphicFramePr>
            <a:graphicFrameLocks/>
          </p:cNvGraphicFramePr>
          <p:nvPr>
            <p:extLst>
              <p:ext uri="{D42A27DB-BD31-4B8C-83A1-F6EECF244321}">
                <p14:modId xmlns:p14="http://schemas.microsoft.com/office/powerpoint/2010/main" val="574681083"/>
              </p:ext>
            </p:extLst>
          </p:nvPr>
        </p:nvGraphicFramePr>
        <p:xfrm>
          <a:off x="-16570" y="4430273"/>
          <a:ext cx="4584152" cy="24277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a:graphicFrameLocks/>
          </p:cNvGraphicFramePr>
          <p:nvPr>
            <p:extLst>
              <p:ext uri="{D42A27DB-BD31-4B8C-83A1-F6EECF244321}">
                <p14:modId xmlns:p14="http://schemas.microsoft.com/office/powerpoint/2010/main" val="623080693"/>
              </p:ext>
            </p:extLst>
          </p:nvPr>
        </p:nvGraphicFramePr>
        <p:xfrm>
          <a:off x="4644008" y="4442332"/>
          <a:ext cx="4392488" cy="2415668"/>
        </p:xfrm>
        <a:graphic>
          <a:graphicData uri="http://schemas.openxmlformats.org/drawingml/2006/chart">
            <c:chart xmlns:c="http://schemas.openxmlformats.org/drawingml/2006/chart" xmlns:r="http://schemas.openxmlformats.org/officeDocument/2006/relationships" r:id="rId4"/>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43</a:t>
            </a:fld>
            <a:endParaRPr lang="ja-JP" altLang="en-US" dirty="0"/>
          </a:p>
        </p:txBody>
      </p:sp>
    </p:spTree>
    <p:extLst>
      <p:ext uri="{BB962C8B-B14F-4D97-AF65-F5344CB8AC3E}">
        <p14:creationId xmlns:p14="http://schemas.microsoft.com/office/powerpoint/2010/main" val="868507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66959" y="44624"/>
            <a:ext cx="8767349" cy="967978"/>
          </a:xfrm>
          <a:prstGeom prst="roundRect">
            <a:avLst>
              <a:gd name="adj" fmla="val 9052"/>
            </a:avLst>
          </a:prstGeom>
          <a:noFill/>
          <a:ln w="12700" cap="flat" cmpd="sng" algn="ctr">
            <a:solidFill>
              <a:sysClr val="windowText" lastClr="000000"/>
            </a:solidFill>
            <a:prstDash val="dash"/>
          </a:ln>
          <a:effectLst/>
        </p:spPr>
        <p:txBody>
          <a:bodyPr wrap="square">
            <a:spAutoFit/>
          </a:bodyPr>
          <a:lstStyle/>
          <a:p>
            <a:pPr algn="just">
              <a:defRPr/>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分析②：</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高校の状況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高校卒業者のうち、大学等進学者は約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、進学率</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60.5%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全国</a:t>
            </a:r>
            <a:r>
              <a:rPr lang="ja-JP" altLang="en-US" dirty="0">
                <a:latin typeface="Meiryo UI" panose="020B0604030504040204" pitchFamily="50" charset="-128"/>
                <a:ea typeface="Meiryo UI" panose="020B0604030504040204" pitchFamily="50" charset="-128"/>
                <a:cs typeface="Meiryo UI" panose="020B0604030504040204" pitchFamily="50" charset="-128"/>
              </a:rPr>
              <a:t>５</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位</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高等学校における中途退学率の全国水準との差は依然大きい。</a:t>
            </a:r>
          </a:p>
        </p:txBody>
      </p:sp>
      <p:sp>
        <p:nvSpPr>
          <p:cNvPr id="12" name="テキスト ボックス 11"/>
          <p:cNvSpPr txBox="1"/>
          <p:nvPr/>
        </p:nvSpPr>
        <p:spPr>
          <a:xfrm>
            <a:off x="4530172" y="1196752"/>
            <a:ext cx="4074276"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■高等学校に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おける中途退学率</a:t>
            </a:r>
          </a:p>
        </p:txBody>
      </p:sp>
      <p:sp>
        <p:nvSpPr>
          <p:cNvPr id="17" name="テキスト ボックス 16"/>
          <p:cNvSpPr txBox="1"/>
          <p:nvPr/>
        </p:nvSpPr>
        <p:spPr>
          <a:xfrm>
            <a:off x="4748509" y="4726305"/>
            <a:ext cx="4086829" cy="430887"/>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文部科学省</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児童生徒の問題行動等生徒指導上の諸問題に関する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調査」</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481460" y="1592213"/>
            <a:ext cx="389850" cy="246221"/>
          </a:xfrm>
          <a:prstGeom prst="rect">
            <a:avLst/>
          </a:prstGeom>
          <a:noFill/>
        </p:spPr>
        <p:txBody>
          <a:bodyPr wrap="none" rtlCol="0">
            <a:spAutoFit/>
          </a:bodyPr>
          <a:lstStyle/>
          <a:p>
            <a:r>
              <a:rPr kumimoji="1" lang="en-US" altLang="ja-JP" sz="1000" dirty="0" smtClean="0"/>
              <a:t>(</a:t>
            </a:r>
            <a:r>
              <a:rPr kumimoji="1" lang="ja-JP" altLang="en-US" sz="1000" dirty="0" smtClean="0"/>
              <a:t>％</a:t>
            </a:r>
            <a:r>
              <a:rPr kumimoji="1" lang="en-US" altLang="ja-JP" sz="1000" dirty="0" smtClean="0"/>
              <a:t>)</a:t>
            </a:r>
            <a:endParaRPr kumimoji="1" lang="ja-JP" altLang="en-US" sz="1000" dirty="0"/>
          </a:p>
        </p:txBody>
      </p:sp>
      <p:graphicFrame>
        <p:nvGraphicFramePr>
          <p:cNvPr id="11" name="表 10"/>
          <p:cNvGraphicFramePr>
            <a:graphicFrameLocks noGrp="1"/>
          </p:cNvGraphicFramePr>
          <p:nvPr>
            <p:extLst>
              <p:ext uri="{D42A27DB-BD31-4B8C-83A1-F6EECF244321}">
                <p14:modId xmlns:p14="http://schemas.microsoft.com/office/powerpoint/2010/main" val="2006055769"/>
              </p:ext>
            </p:extLst>
          </p:nvPr>
        </p:nvGraphicFramePr>
        <p:xfrm>
          <a:off x="467544" y="1949896"/>
          <a:ext cx="2624474" cy="2271192"/>
        </p:xfrm>
        <a:graphic>
          <a:graphicData uri="http://schemas.openxmlformats.org/drawingml/2006/table">
            <a:tbl>
              <a:tblPr/>
              <a:tblGrid>
                <a:gridCol w="661420"/>
                <a:gridCol w="1026950"/>
                <a:gridCol w="936104"/>
              </a:tblGrid>
              <a:tr h="206472">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ja-JP" altLang="en-US"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進学率</a:t>
                      </a:r>
                      <a:r>
                        <a:rPr lang="en-US" altLang="ja-JP"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206472">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京都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神奈川</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兵庫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206472">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広島</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奈良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愛知</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埼玉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山梨</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3" name="テキスト ボックス 12"/>
          <p:cNvSpPr txBox="1"/>
          <p:nvPr/>
        </p:nvSpPr>
        <p:spPr>
          <a:xfrm>
            <a:off x="107504" y="1222881"/>
            <a:ext cx="4464496" cy="492443"/>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■高校卒業者の大学等進学率ランキング</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年３月卒業）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文部科学省「</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学校基本調査」）</a:t>
            </a:r>
          </a:p>
        </p:txBody>
      </p:sp>
      <p:graphicFrame>
        <p:nvGraphicFramePr>
          <p:cNvPr id="14" name="グラフ 13"/>
          <p:cNvGraphicFramePr>
            <a:graphicFrameLocks/>
          </p:cNvGraphicFramePr>
          <p:nvPr>
            <p:extLst>
              <p:ext uri="{D42A27DB-BD31-4B8C-83A1-F6EECF244321}">
                <p14:modId xmlns:p14="http://schemas.microsoft.com/office/powerpoint/2010/main" val="2219440807"/>
              </p:ext>
            </p:extLst>
          </p:nvPr>
        </p:nvGraphicFramePr>
        <p:xfrm>
          <a:off x="4482253" y="1709377"/>
          <a:ext cx="4479971" cy="3016928"/>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p:txBody>
          <a:bodyPr/>
          <a:lstStyle/>
          <a:p>
            <a:pPr>
              <a:defRPr/>
            </a:pPr>
            <a:fld id="{4AC9B83D-17C3-4F2E-B0BA-D155CD364A7C}" type="slidenum">
              <a:rPr lang="ja-JP" altLang="en-US" smtClean="0"/>
              <a:pPr>
                <a:defRPr/>
              </a:pPr>
              <a:t>44</a:t>
            </a:fld>
            <a:endParaRPr lang="ja-JP" altLang="en-US" dirty="0"/>
          </a:p>
        </p:txBody>
      </p:sp>
    </p:spTree>
    <p:extLst>
      <p:ext uri="{BB962C8B-B14F-4D97-AF65-F5344CB8AC3E}">
        <p14:creationId xmlns:p14="http://schemas.microsoft.com/office/powerpoint/2010/main" val="3265173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4"/>
          <p:cNvSpPr>
            <a:spLocks noChangeArrowheads="1"/>
          </p:cNvSpPr>
          <p:nvPr/>
        </p:nvSpPr>
        <p:spPr bwMode="auto">
          <a:xfrm>
            <a:off x="-41305" y="2094295"/>
            <a:ext cx="462025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就業率の推移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（出典：総務省「労働力調査」、大阪府統計課「</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労働力調査地方集計結果（年平均）</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」等より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大阪府企画室作成）</a:t>
            </a:r>
          </a:p>
        </p:txBody>
      </p:sp>
      <p:sp>
        <p:nvSpPr>
          <p:cNvPr id="3" name="テキスト ボックス 2"/>
          <p:cNvSpPr txBox="1"/>
          <p:nvPr/>
        </p:nvSpPr>
        <p:spPr>
          <a:xfrm>
            <a:off x="153442" y="3027149"/>
            <a:ext cx="3944937"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就業率：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歳以上人口に占める就業者の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72" y="2724359"/>
            <a:ext cx="4089951" cy="107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角丸四角形 15"/>
          <p:cNvSpPr/>
          <p:nvPr/>
        </p:nvSpPr>
        <p:spPr>
          <a:xfrm>
            <a:off x="140366" y="620688"/>
            <a:ext cx="8905502" cy="1520190"/>
          </a:xfrm>
          <a:prstGeom prst="roundRect">
            <a:avLst>
              <a:gd name="adj" fmla="val 541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雇用の状況</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大阪府の就業率</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労働力調査</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％から回復傾向。</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なり、</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58.1%)</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との差は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ポイント縮まった。</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全産業において、求人の充足率は低下傾向にある。分野</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別で</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は、特に宿泊業・飲食サービス業の充足率が低い。</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27349" y="0"/>
            <a:ext cx="856895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（４）地域の強みを活かす労働市場の構築</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53442" y="40011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正方形/長方形 6"/>
          <p:cNvSpPr>
            <a:spLocks noChangeArrowheads="1"/>
          </p:cNvSpPr>
          <p:nvPr/>
        </p:nvSpPr>
        <p:spPr bwMode="auto">
          <a:xfrm>
            <a:off x="4672436" y="2165520"/>
            <a:ext cx="56607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主な分野別求人充足率</a:t>
            </a:r>
            <a:r>
              <a:rPr lang="ja-JP" altLang="en-US" sz="1400" baseline="50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aseline="50000" dirty="0" smtClean="0">
                <a:solidFill>
                  <a:prstClr val="black"/>
                </a:solidFill>
                <a:latin typeface="ＭＳ Ｐゴシック"/>
                <a:ea typeface="ＭＳ Ｐゴシック"/>
                <a:cs typeface="Meiryo UI" panose="020B0604030504040204" pitchFamily="50" charset="-128"/>
              </a:rPr>
              <a:t>※</a:t>
            </a:r>
            <a:r>
              <a:rPr lang="ja-JP" altLang="en-US" sz="1400" baseline="50000" dirty="0" smtClean="0">
                <a:solidFill>
                  <a:prstClr val="black"/>
                </a:solidFill>
                <a:latin typeface="ＭＳ Ｐゴシック"/>
                <a:ea typeface="ＭＳ Ｐゴシック"/>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（大阪府）（年度ベース）</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：大阪労働局「統計年報」）</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821678" y="2590260"/>
            <a:ext cx="4076568" cy="3693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）充足率＝</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求人数に対する充足された求人の割合。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都道府県別では「充足数」を「新規求人数」で除して算出する。</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4015739352"/>
              </p:ext>
            </p:extLst>
          </p:nvPr>
        </p:nvGraphicFramePr>
        <p:xfrm>
          <a:off x="4821678" y="2959592"/>
          <a:ext cx="4224191" cy="28799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p:cNvGraphicFramePr>
            <a:graphicFrameLocks/>
          </p:cNvGraphicFramePr>
          <p:nvPr>
            <p:extLst>
              <p:ext uri="{D42A27DB-BD31-4B8C-83A1-F6EECF244321}">
                <p14:modId xmlns:p14="http://schemas.microsoft.com/office/powerpoint/2010/main" val="4236559680"/>
              </p:ext>
            </p:extLst>
          </p:nvPr>
        </p:nvGraphicFramePr>
        <p:xfrm>
          <a:off x="60053" y="3933056"/>
          <a:ext cx="4608000" cy="2376000"/>
        </p:xfrm>
        <a:graphic>
          <a:graphicData uri="http://schemas.openxmlformats.org/drawingml/2006/chart">
            <c:chart xmlns:c="http://schemas.openxmlformats.org/drawingml/2006/chart" xmlns:r="http://schemas.openxmlformats.org/officeDocument/2006/relationships" r:id="rId5"/>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45</a:t>
            </a:fld>
            <a:endParaRPr lang="ja-JP" altLang="en-US" dirty="0"/>
          </a:p>
        </p:txBody>
      </p:sp>
    </p:spTree>
    <p:extLst>
      <p:ext uri="{BB962C8B-B14F-4D97-AF65-F5344CB8AC3E}">
        <p14:creationId xmlns:p14="http://schemas.microsoft.com/office/powerpoint/2010/main" val="22686179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32856"/>
            <a:ext cx="7879291"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角丸四角形 15"/>
          <p:cNvSpPr/>
          <p:nvPr/>
        </p:nvSpPr>
        <p:spPr>
          <a:xfrm>
            <a:off x="152338" y="600227"/>
            <a:ext cx="8623300" cy="1266825"/>
          </a:xfrm>
          <a:prstGeom prst="roundRect">
            <a:avLst>
              <a:gd name="adj" fmla="val 541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年齢階級及び性別の就業率</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、女性平均</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全国平均より就業率が低い。</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2016(H28)</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年は、女性はすべての年代で就業率が向上。対して、男性は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歳及び</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歳以上で微減。</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4"/>
          <p:cNvSpPr>
            <a:spLocks noChangeArrowheads="1"/>
          </p:cNvSpPr>
          <p:nvPr/>
        </p:nvSpPr>
        <p:spPr bwMode="auto">
          <a:xfrm>
            <a:off x="216322" y="1824881"/>
            <a:ext cx="8856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7800" indent="-177800" eaLnBrk="1" hangingPunct="1"/>
            <a:r>
              <a:rPr lang="ja-JP" altLang="ja-JP" sz="1400" dirty="0">
                <a:latin typeface="+mj-ea"/>
                <a:ea typeface="+mj-ea"/>
              </a:rPr>
              <a:t>■</a:t>
            </a:r>
            <a:r>
              <a:rPr lang="ja-JP" altLang="en-US" sz="1400" dirty="0">
                <a:latin typeface="+mj-ea"/>
                <a:ea typeface="+mj-ea"/>
              </a:rPr>
              <a:t>大阪の男女別・年齢階級別就業率</a:t>
            </a:r>
            <a:r>
              <a:rPr lang="ja-JP" altLang="en-US" sz="1200" dirty="0">
                <a:latin typeface="+mj-ea"/>
                <a:ea typeface="+mj-ea"/>
              </a:rPr>
              <a:t>（出典：総務省「労働力調査」、大阪府統計課</a:t>
            </a:r>
            <a:r>
              <a:rPr lang="ja-JP" altLang="en-US" sz="1200" dirty="0">
                <a:latin typeface="ＭＳ Ｐゴシック" panose="020B0600070205080204" pitchFamily="50" charset="-128"/>
                <a:ea typeface="ＭＳ Ｐゴシック" panose="020B0600070205080204" pitchFamily="50" charset="-128"/>
              </a:rPr>
              <a:t>「</a:t>
            </a:r>
            <a:r>
              <a:rPr lang="zh-TW" altLang="en-US" sz="1200" dirty="0">
                <a:latin typeface="ＭＳ Ｐゴシック" panose="020B0600070205080204" pitchFamily="50" charset="-128"/>
                <a:ea typeface="ＭＳ Ｐゴシック" panose="020B0600070205080204" pitchFamily="50" charset="-128"/>
              </a:rPr>
              <a:t>労働力調査地方集計</a:t>
            </a:r>
            <a:r>
              <a:rPr lang="zh-TW" altLang="en-US" sz="1200" dirty="0" smtClean="0">
                <a:latin typeface="ＭＳ Ｐゴシック" panose="020B0600070205080204" pitchFamily="50" charset="-128"/>
                <a:ea typeface="ＭＳ Ｐゴシック" panose="020B0600070205080204" pitchFamily="50" charset="-128"/>
              </a:rPr>
              <a:t>結果</a:t>
            </a:r>
            <a:r>
              <a:rPr lang="ja-JP" altLang="en-US" sz="1200" dirty="0" smtClean="0">
                <a:latin typeface="ＭＳ Ｐゴシック" panose="020B0600070205080204" pitchFamily="50" charset="-128"/>
                <a:ea typeface="ＭＳ Ｐゴシック" panose="020B0600070205080204" pitchFamily="50" charset="-128"/>
              </a:rPr>
              <a:t>」</a:t>
            </a:r>
            <a:r>
              <a:rPr lang="ja-JP" altLang="en-US" sz="1200" dirty="0" smtClean="0">
                <a:latin typeface="+mj-ea"/>
                <a:ea typeface="+mj-ea"/>
              </a:rPr>
              <a:t>）</a:t>
            </a:r>
            <a:endParaRPr lang="ja-JP" altLang="en-US" sz="1400" dirty="0">
              <a:latin typeface="+mj-ea"/>
              <a:ea typeface="+mj-ea"/>
            </a:endParaRPr>
          </a:p>
        </p:txBody>
      </p:sp>
      <p:sp>
        <p:nvSpPr>
          <p:cNvPr id="21" name="円/楕円 20"/>
          <p:cNvSpPr/>
          <p:nvPr/>
        </p:nvSpPr>
        <p:spPr>
          <a:xfrm>
            <a:off x="8100392" y="4023826"/>
            <a:ext cx="504701" cy="21602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031629" y="4221088"/>
            <a:ext cx="1220891" cy="430887"/>
          </a:xfrm>
          <a:prstGeom prst="rect">
            <a:avLst/>
          </a:prstGeom>
          <a:noFill/>
        </p:spPr>
        <p:txBody>
          <a:bodyPr wrap="square" rtlCol="0">
            <a:spAutoFit/>
          </a:bodyPr>
          <a:lstStyle/>
          <a:p>
            <a:r>
              <a:rPr kumimoji="1" lang="ja-JP" altLang="en-US" sz="1100" dirty="0" smtClean="0"/>
              <a:t>＝大阪において就業率が低下</a:t>
            </a:r>
            <a:endParaRPr kumimoji="1" lang="ja-JP" altLang="en-US" sz="1100" dirty="0"/>
          </a:p>
        </p:txBody>
      </p:sp>
      <p:sp>
        <p:nvSpPr>
          <p:cNvPr id="18" name="テキスト ボックス 17"/>
          <p:cNvSpPr txBox="1"/>
          <p:nvPr/>
        </p:nvSpPr>
        <p:spPr>
          <a:xfrm>
            <a:off x="0" y="148570"/>
            <a:ext cx="856895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（５）成長を支えるセーフティネットの整備と多様な人材が活躍できる場づくり</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179512"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円/楕円 2"/>
          <p:cNvSpPr/>
          <p:nvPr/>
        </p:nvSpPr>
        <p:spPr>
          <a:xfrm>
            <a:off x="4139952" y="3898616"/>
            <a:ext cx="487111" cy="170321"/>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4153376" y="4114776"/>
            <a:ext cx="487111" cy="170321"/>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149181" y="5121323"/>
            <a:ext cx="487111" cy="170321"/>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46</a:t>
            </a:fld>
            <a:endParaRPr lang="ja-JP" altLang="en-US" dirty="0"/>
          </a:p>
        </p:txBody>
      </p:sp>
    </p:spTree>
    <p:extLst>
      <p:ext uri="{BB962C8B-B14F-4D97-AF65-F5344CB8AC3E}">
        <p14:creationId xmlns:p14="http://schemas.microsoft.com/office/powerpoint/2010/main" val="1520700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97172" y="42699"/>
            <a:ext cx="8623300" cy="1050032"/>
          </a:xfrm>
          <a:prstGeom prst="roundRect">
            <a:avLst>
              <a:gd name="adj" fmla="val 1243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spAutoFit/>
          </a:bodyPr>
          <a:lstStyle/>
          <a:p>
            <a:pPr marL="271463" indent="-271463" algn="just">
              <a:lnSpc>
                <a:spcPts val="1900"/>
              </a:lnSpc>
              <a:defRPr/>
            </a:pP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労働者の就業形態</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463550" indent="-285750" algn="just">
              <a:lnSpc>
                <a:spcPts val="1900"/>
              </a:lnSpc>
              <a:buFont typeface="Meiryo UI" panose="020B0604030504040204" pitchFamily="50" charset="-128"/>
              <a:buChar char="◇"/>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就業形態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「非正規</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の職員・従業員</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」の割合が全国平均に比べて高く、</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34.2%</a:t>
            </a:r>
            <a:r>
              <a:rPr lang="ja-JP" altLang="en-US"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63550" indent="-285750" algn="just">
              <a:lnSpc>
                <a:spcPts val="1900"/>
              </a:lnSpc>
              <a:buFont typeface="Meiryo UI" panose="020B0604030504040204" pitchFamily="50" charset="-128"/>
              <a:buChar char="◇"/>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年齢・男女別にみると、</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の非正規雇用が急増し、</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歳の年齢層では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58.2%</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に上る。男性の非正規の割合は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歳の平均で</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13.2%</a:t>
            </a:r>
            <a:r>
              <a:rPr lang="ja-JP" altLang="en-US"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532933170"/>
              </p:ext>
            </p:extLst>
          </p:nvPr>
        </p:nvGraphicFramePr>
        <p:xfrm>
          <a:off x="519434" y="1839605"/>
          <a:ext cx="7978775" cy="2844800"/>
        </p:xfrm>
        <a:graphic>
          <a:graphicData uri="http://schemas.openxmlformats.org/presentationml/2006/ole">
            <mc:AlternateContent xmlns:mc="http://schemas.openxmlformats.org/markup-compatibility/2006">
              <mc:Choice xmlns:v="urn:schemas-microsoft-com:vml" Requires="v">
                <p:oleObj spid="_x0000_s8709" name="ワークシート" r:id="rId4" imgW="7610443" imgH="3210050" progId="Excel.Sheet.12">
                  <p:embed/>
                </p:oleObj>
              </mc:Choice>
              <mc:Fallback>
                <p:oleObj name="ワークシート" r:id="rId4" imgW="7610443" imgH="3210050" progId="Excel.Sheet.12">
                  <p:embed/>
                  <p:pic>
                    <p:nvPicPr>
                      <p:cNvPr id="0" name=""/>
                      <p:cNvPicPr/>
                      <p:nvPr/>
                    </p:nvPicPr>
                    <p:blipFill>
                      <a:blip r:embed="rId5"/>
                      <a:stretch>
                        <a:fillRect/>
                      </a:stretch>
                    </p:blipFill>
                    <p:spPr>
                      <a:xfrm>
                        <a:off x="519434" y="1839605"/>
                        <a:ext cx="7978775" cy="2844800"/>
                      </a:xfrm>
                      <a:prstGeom prst="rect">
                        <a:avLst/>
                      </a:prstGeom>
                    </p:spPr>
                  </p:pic>
                </p:oleObj>
              </mc:Fallback>
            </mc:AlternateContent>
          </a:graphicData>
        </a:graphic>
      </p:graphicFrame>
      <p:sp>
        <p:nvSpPr>
          <p:cNvPr id="8" name="正方形/長方形 8"/>
          <p:cNvSpPr>
            <a:spLocks noChangeArrowheads="1"/>
          </p:cNvSpPr>
          <p:nvPr/>
        </p:nvSpPr>
        <p:spPr bwMode="auto">
          <a:xfrm>
            <a:off x="197172" y="1340768"/>
            <a:ext cx="8946828"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700"/>
              </a:lnSpc>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年齢別就業形態の割合（全国・大阪）（</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月１日現在）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年総務省「就業構造基本調査」）</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8"/>
          <p:cNvSpPr>
            <a:spLocks noChangeArrowheads="1"/>
          </p:cNvSpPr>
          <p:nvPr/>
        </p:nvSpPr>
        <p:spPr bwMode="auto">
          <a:xfrm>
            <a:off x="244342" y="4707771"/>
            <a:ext cx="821609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100"/>
              </a:lnSpc>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性別、年齢別の就業形態（大阪）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：大阪府統計課「</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労働力調査地方集計結果</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201</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平均）</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8"/>
          <p:cNvSpPr>
            <a:spLocks noChangeArrowheads="1"/>
          </p:cNvSpPr>
          <p:nvPr/>
        </p:nvSpPr>
        <p:spPr bwMode="auto">
          <a:xfrm>
            <a:off x="395536" y="4923795"/>
            <a:ext cx="1080119"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人数（千人）</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3185786997"/>
              </p:ext>
            </p:extLst>
          </p:nvPr>
        </p:nvGraphicFramePr>
        <p:xfrm>
          <a:off x="247718" y="6907116"/>
          <a:ext cx="7961823" cy="1800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グラフ 9"/>
          <p:cNvGraphicFramePr>
            <a:graphicFrameLocks/>
          </p:cNvGraphicFramePr>
          <p:nvPr>
            <p:extLst>
              <p:ext uri="{D42A27DB-BD31-4B8C-83A1-F6EECF244321}">
                <p14:modId xmlns:p14="http://schemas.microsoft.com/office/powerpoint/2010/main" val="2192322639"/>
              </p:ext>
            </p:extLst>
          </p:nvPr>
        </p:nvGraphicFramePr>
        <p:xfrm>
          <a:off x="498608" y="5073475"/>
          <a:ext cx="8177848" cy="1784525"/>
        </p:xfrm>
        <a:graphic>
          <a:graphicData uri="http://schemas.openxmlformats.org/drawingml/2006/chart">
            <c:chart xmlns:c="http://schemas.openxmlformats.org/drawingml/2006/chart" xmlns:r="http://schemas.openxmlformats.org/officeDocument/2006/relationships" r:id="rId7"/>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47</a:t>
            </a:fld>
            <a:endParaRPr lang="ja-JP" altLang="en-US" dirty="0"/>
          </a:p>
        </p:txBody>
      </p:sp>
    </p:spTree>
    <p:extLst>
      <p:ext uri="{BB962C8B-B14F-4D97-AF65-F5344CB8AC3E}">
        <p14:creationId xmlns:p14="http://schemas.microsoft.com/office/powerpoint/2010/main" val="19036841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30487" y="332655"/>
            <a:ext cx="8568059" cy="1805226"/>
          </a:xfrm>
          <a:prstGeom prst="roundRect">
            <a:avLst>
              <a:gd name="adj" fmla="val 541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所得階層の状況</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大阪府は他の自治体に比べ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、中間</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所得層の減少及び低所得者層の増加が大きい</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所得</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階層</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別世帯数割合も、特に</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999</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万円の層が減少し、中間所得層が減少。他方で、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万円未満の世帯が増加。</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を除くと、</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万未満の世帯が</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31.8</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％に減少するが大きな傾向は変わらず</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0"/>
          <p:cNvSpPr>
            <a:spLocks noChangeArrowheads="1"/>
          </p:cNvSpPr>
          <p:nvPr/>
        </p:nvSpPr>
        <p:spPr bwMode="auto">
          <a:xfrm>
            <a:off x="-36512" y="2348880"/>
            <a:ext cx="51845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所得階層別世帯数割合の推移</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「就業構造基本調査」</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正方形/長方形 10"/>
          <p:cNvSpPr>
            <a:spLocks noChangeArrowheads="1"/>
          </p:cNvSpPr>
          <p:nvPr/>
        </p:nvSpPr>
        <p:spPr bwMode="auto">
          <a:xfrm>
            <a:off x="4716016" y="2636912"/>
            <a:ext cx="20985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・高齢者を含まない。</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10"/>
          <p:cNvSpPr>
            <a:spLocks noChangeArrowheads="1"/>
          </p:cNvSpPr>
          <p:nvPr/>
        </p:nvSpPr>
        <p:spPr bwMode="auto">
          <a:xfrm>
            <a:off x="35496" y="2636912"/>
            <a:ext cx="20985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・高齢者を含む。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985095735"/>
              </p:ext>
            </p:extLst>
          </p:nvPr>
        </p:nvGraphicFramePr>
        <p:xfrm>
          <a:off x="4780751" y="3088052"/>
          <a:ext cx="4327753" cy="3509300"/>
        </p:xfrm>
        <a:graphic>
          <a:graphicData uri="http://schemas.openxmlformats.org/drawingml/2006/chart">
            <c:chart xmlns:c="http://schemas.openxmlformats.org/drawingml/2006/chart" xmlns:r="http://schemas.openxmlformats.org/officeDocument/2006/relationships" r:id="rId3"/>
          </a:graphicData>
        </a:graphic>
      </p:graphicFrame>
      <p:sp>
        <p:nvSpPr>
          <p:cNvPr id="15" name="下矢印吹き出し 14"/>
          <p:cNvSpPr/>
          <p:nvPr/>
        </p:nvSpPr>
        <p:spPr>
          <a:xfrm>
            <a:off x="5505107" y="2996952"/>
            <a:ext cx="720000" cy="360000"/>
          </a:xfrm>
          <a:prstGeom prst="downArrowCallout">
            <a:avLst>
              <a:gd name="adj1" fmla="val 25000"/>
              <a:gd name="adj2" fmla="val 25000"/>
              <a:gd name="adj3" fmla="val 25000"/>
              <a:gd name="adj4" fmla="val 54451"/>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dirty="0" smtClean="0"/>
              <a:t>～</a:t>
            </a:r>
            <a:r>
              <a:rPr lang="en-US" altLang="ja-JP" sz="900" dirty="0" smtClean="0"/>
              <a:t>299</a:t>
            </a:r>
            <a:r>
              <a:rPr lang="ja-JP" altLang="en-US" sz="900" dirty="0" smtClean="0"/>
              <a:t>万円</a:t>
            </a:r>
            <a:endParaRPr lang="ja-JP" sz="900" dirty="0"/>
          </a:p>
        </p:txBody>
      </p:sp>
      <p:sp>
        <p:nvSpPr>
          <p:cNvPr id="16" name="下矢印吹き出し 15"/>
          <p:cNvSpPr/>
          <p:nvPr/>
        </p:nvSpPr>
        <p:spPr>
          <a:xfrm>
            <a:off x="6336199" y="2996952"/>
            <a:ext cx="900000" cy="360000"/>
          </a:xfrm>
          <a:prstGeom prst="downArrowCallout">
            <a:avLst>
              <a:gd name="adj1" fmla="val 25000"/>
              <a:gd name="adj2" fmla="val 25000"/>
              <a:gd name="adj3" fmla="val 25000"/>
              <a:gd name="adj4" fmla="val 54451"/>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900" dirty="0"/>
              <a:t>300</a:t>
            </a:r>
            <a:r>
              <a:rPr lang="ja-JP" altLang="en-US" sz="900" dirty="0" smtClean="0"/>
              <a:t>～</a:t>
            </a:r>
            <a:r>
              <a:rPr lang="en-US" altLang="ja-JP" sz="900" dirty="0"/>
              <a:t>499</a:t>
            </a:r>
            <a:r>
              <a:rPr lang="ja-JP" altLang="en-US" sz="900" dirty="0" smtClean="0"/>
              <a:t>万円</a:t>
            </a:r>
            <a:endParaRPr lang="ja-JP" sz="900" dirty="0"/>
          </a:p>
        </p:txBody>
      </p:sp>
      <p:sp>
        <p:nvSpPr>
          <p:cNvPr id="18" name="下矢印吹き出し 17"/>
          <p:cNvSpPr/>
          <p:nvPr/>
        </p:nvSpPr>
        <p:spPr>
          <a:xfrm>
            <a:off x="7286546" y="2988252"/>
            <a:ext cx="900000" cy="384968"/>
          </a:xfrm>
          <a:prstGeom prst="downArrowCallout">
            <a:avLst>
              <a:gd name="adj1" fmla="val 25000"/>
              <a:gd name="adj2" fmla="val 25000"/>
              <a:gd name="adj3" fmla="val 25000"/>
              <a:gd name="adj4" fmla="val 52284"/>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900" dirty="0"/>
              <a:t>500</a:t>
            </a:r>
            <a:r>
              <a:rPr lang="ja-JP" altLang="en-US" sz="900" dirty="0" smtClean="0"/>
              <a:t>～</a:t>
            </a:r>
            <a:r>
              <a:rPr lang="en-US" altLang="ja-JP" sz="900" dirty="0" smtClean="0"/>
              <a:t>999</a:t>
            </a:r>
            <a:r>
              <a:rPr lang="ja-JP" altLang="en-US" sz="900" dirty="0" smtClean="0"/>
              <a:t>万円</a:t>
            </a:r>
            <a:endParaRPr lang="ja-JP" sz="900" dirty="0"/>
          </a:p>
        </p:txBody>
      </p:sp>
      <p:sp>
        <p:nvSpPr>
          <p:cNvPr id="19" name="下矢印吹き出し 18"/>
          <p:cNvSpPr/>
          <p:nvPr/>
        </p:nvSpPr>
        <p:spPr>
          <a:xfrm>
            <a:off x="8244408" y="2980452"/>
            <a:ext cx="756000" cy="360000"/>
          </a:xfrm>
          <a:prstGeom prst="downArrowCallout">
            <a:avLst>
              <a:gd name="adj1" fmla="val 25000"/>
              <a:gd name="adj2" fmla="val 25000"/>
              <a:gd name="adj3" fmla="val 25000"/>
              <a:gd name="adj4" fmla="val 54837"/>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900" dirty="0" smtClean="0"/>
              <a:t>1000</a:t>
            </a:r>
            <a:r>
              <a:rPr lang="ja-JP" altLang="en-US" sz="900" dirty="0" smtClean="0"/>
              <a:t>万円～</a:t>
            </a:r>
            <a:endParaRPr lang="ja-JP" sz="900" dirty="0"/>
          </a:p>
        </p:txBody>
      </p:sp>
      <p:graphicFrame>
        <p:nvGraphicFramePr>
          <p:cNvPr id="13" name="グラフ 12"/>
          <p:cNvGraphicFramePr>
            <a:graphicFrameLocks/>
          </p:cNvGraphicFramePr>
          <p:nvPr>
            <p:extLst>
              <p:ext uri="{D42A27DB-BD31-4B8C-83A1-F6EECF244321}">
                <p14:modId xmlns:p14="http://schemas.microsoft.com/office/powerpoint/2010/main" val="2859139470"/>
              </p:ext>
            </p:extLst>
          </p:nvPr>
        </p:nvGraphicFramePr>
        <p:xfrm>
          <a:off x="230487" y="2672045"/>
          <a:ext cx="4629545" cy="4185956"/>
        </p:xfrm>
        <a:graphic>
          <a:graphicData uri="http://schemas.openxmlformats.org/drawingml/2006/chart">
            <c:chart xmlns:c="http://schemas.openxmlformats.org/drawingml/2006/chart" xmlns:r="http://schemas.openxmlformats.org/officeDocument/2006/relationships" r:id="rId4"/>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48</a:t>
            </a:fld>
            <a:endParaRPr lang="ja-JP" altLang="en-US" dirty="0"/>
          </a:p>
        </p:txBody>
      </p:sp>
    </p:spTree>
    <p:extLst>
      <p:ext uri="{BB962C8B-B14F-4D97-AF65-F5344CB8AC3E}">
        <p14:creationId xmlns:p14="http://schemas.microsoft.com/office/powerpoint/2010/main" val="321428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8"/>
          <p:cNvSpPr>
            <a:spLocks noChangeArrowheads="1"/>
          </p:cNvSpPr>
          <p:nvPr/>
        </p:nvSpPr>
        <p:spPr bwMode="auto">
          <a:xfrm>
            <a:off x="179512" y="976372"/>
            <a:ext cx="8784976"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100"/>
              </a:lnSpc>
            </a:pPr>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一人当たり府民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所得</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の推移（年度ベース）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出典：内閣府県民経済計算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S55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68SNA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H13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3231448" y="1264404"/>
            <a:ext cx="5949064" cy="292388"/>
          </a:xfrm>
          <a:prstGeom prst="rect">
            <a:avLst/>
          </a:prstGeom>
          <a:noFill/>
        </p:spPr>
        <p:txBody>
          <a:bodyPr wrap="none" rtlCol="0">
            <a:spAutoFit/>
          </a:bodyPr>
          <a:lstStyle/>
          <a:p>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企業所得、財産所得、雇用者報酬の合計で</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ある府民</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所得を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人口で割ったもの</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2"/>
          <p:cNvSpPr>
            <a:spLocks noChangeArrowheads="1"/>
          </p:cNvSpPr>
          <p:nvPr/>
        </p:nvSpPr>
        <p:spPr bwMode="auto">
          <a:xfrm>
            <a:off x="179512" y="5261138"/>
            <a:ext cx="8640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200"/>
              </a:lnSpc>
            </a:pPr>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一人当たり雇用者報酬の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（年度ベース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出典：内閣府県民経済計算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S55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68SNA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 H8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H13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85172" y="44624"/>
            <a:ext cx="8779316" cy="846653"/>
          </a:xfrm>
          <a:prstGeom prst="roundRect">
            <a:avLst>
              <a:gd name="adj" fmla="val 999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：一人当たり府民所得</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defRPr/>
            </a:pP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a:t>
            </a:r>
            <a:r>
              <a:rPr lang="ja-JP" altLang="en-US"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当たり雇用者報酬は全国</a:t>
            </a:r>
            <a:r>
              <a:rPr lang="en-US" altLang="ja-JP"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位にもかかわらず、一人</a:t>
            </a:r>
            <a:r>
              <a:rPr lang="ja-JP" altLang="en-US"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当たり</a:t>
            </a: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府民所得は</a:t>
            </a:r>
            <a:r>
              <a:rPr lang="en-US" altLang="ja-JP"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2014(H26)</a:t>
            </a: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位と過去最低水準に落ち込んで</a:t>
            </a:r>
            <a:r>
              <a:rPr lang="ja-JP" altLang="en-US"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。要因としては、就業者の割合が少ないことなどが考えられる。</a:t>
            </a:r>
            <a:endParaRPr lang="en-US" altLang="ja-JP"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780139470"/>
              </p:ext>
            </p:extLst>
          </p:nvPr>
        </p:nvGraphicFramePr>
        <p:xfrm>
          <a:off x="323528" y="1556792"/>
          <a:ext cx="8581876" cy="3619524"/>
        </p:xfrm>
        <a:graphic>
          <a:graphicData uri="http://schemas.openxmlformats.org/drawingml/2006/table">
            <a:tbl>
              <a:tblPr/>
              <a:tblGrid>
                <a:gridCol w="348631"/>
                <a:gridCol w="914805"/>
                <a:gridCol w="914805"/>
                <a:gridCol w="914805"/>
                <a:gridCol w="914805"/>
                <a:gridCol w="914805"/>
                <a:gridCol w="914805"/>
                <a:gridCol w="914805"/>
                <a:gridCol w="914805"/>
                <a:gridCol w="914805"/>
              </a:tblGrid>
              <a:tr h="161054">
                <a:tc>
                  <a:txBody>
                    <a:bodyPr/>
                    <a:lstStyle/>
                    <a:p>
                      <a:pPr algn="ctr">
                        <a:lnSpc>
                          <a:spcPts val="1200"/>
                        </a:lnSpc>
                      </a:pPr>
                      <a:r>
                        <a:rPr lang="ja-JP" sz="1000" kern="0" dirty="0">
                          <a:solidFill>
                            <a:schemeClr val="tx1"/>
                          </a:solidFill>
                          <a:effectLst/>
                          <a:latin typeface="HGPｺﾞｼｯｸE" pitchFamily="50" charset="-128"/>
                          <a:ea typeface="HGPｺﾞｼｯｸE" pitchFamily="50" charset="-128"/>
                        </a:rPr>
                        <a:t>順位</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000" kern="1200" dirty="0" smtClean="0">
                          <a:solidFill>
                            <a:schemeClr val="tx1"/>
                          </a:solidFill>
                          <a:effectLst/>
                          <a:latin typeface="HGPｺﾞｼｯｸE" pitchFamily="50" charset="-128"/>
                          <a:ea typeface="HGPｺﾞｼｯｸE" pitchFamily="50" charset="-128"/>
                        </a:rPr>
                        <a:t>1990</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000" kern="1200" dirty="0" smtClean="0">
                          <a:solidFill>
                            <a:schemeClr val="tx1"/>
                          </a:solidFill>
                          <a:effectLst/>
                          <a:latin typeface="HGPｺﾞｼｯｸE" pitchFamily="50" charset="-128"/>
                          <a:ea typeface="HGPｺﾞｼｯｸE" pitchFamily="50" charset="-128"/>
                        </a:rPr>
                        <a:t>1995</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000" kern="1200" dirty="0" smtClean="0">
                          <a:solidFill>
                            <a:schemeClr val="tx1"/>
                          </a:solidFill>
                          <a:effectLst/>
                          <a:latin typeface="HGPｺﾞｼｯｸE" pitchFamily="50" charset="-128"/>
                          <a:ea typeface="HGPｺﾞｼｯｸE" pitchFamily="50" charset="-128"/>
                        </a:rPr>
                        <a:t>2000</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000" kern="1200" dirty="0" smtClean="0">
                          <a:solidFill>
                            <a:schemeClr val="tx1"/>
                          </a:solidFill>
                          <a:effectLst/>
                          <a:latin typeface="HGPｺﾞｼｯｸE" pitchFamily="50" charset="-128"/>
                          <a:ea typeface="HGPｺﾞｼｯｸE" pitchFamily="50" charset="-128"/>
                        </a:rPr>
                        <a:t>2005</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000" kern="1200" dirty="0" smtClean="0">
                          <a:solidFill>
                            <a:schemeClr val="tx1"/>
                          </a:solidFill>
                          <a:effectLst/>
                          <a:latin typeface="HGPｺﾞｼｯｸE" pitchFamily="50" charset="-128"/>
                          <a:ea typeface="HGPｺﾞｼｯｸE" pitchFamily="50" charset="-128"/>
                        </a:rPr>
                        <a:t>2010</a:t>
                      </a:r>
                      <a:endParaRPr lang="en-US" sz="1000" kern="12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2011</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2012</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2013</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2014</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r>
              <a:tr h="312631">
                <a:tc>
                  <a:txBody>
                    <a:bodyPr/>
                    <a:lstStyle/>
                    <a:p>
                      <a:pPr algn="ctr" fontAlgn="ctr">
                        <a:lnSpc>
                          <a:spcPts val="1200"/>
                        </a:lnSpc>
                      </a:pPr>
                      <a:r>
                        <a:rPr lang="en-US" sz="1000" kern="1200" dirty="0">
                          <a:solidFill>
                            <a:schemeClr val="tx1"/>
                          </a:solidFill>
                          <a:effectLst/>
                          <a:latin typeface="HGPｺﾞｼｯｸE" pitchFamily="50" charset="-128"/>
                          <a:ea typeface="HGPｺﾞｼｯｸE" pitchFamily="50" charset="-128"/>
                        </a:rPr>
                        <a:t>1</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東京都</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smtClean="0">
                          <a:solidFill>
                            <a:schemeClr val="tx1"/>
                          </a:solidFill>
                          <a:effectLst/>
                          <a:latin typeface="HGPｺﾞｼｯｸE" pitchFamily="50" charset="-128"/>
                          <a:ea typeface="HGPｺﾞｼｯｸE" pitchFamily="50" charset="-128"/>
                        </a:rPr>
                        <a:t>414</a:t>
                      </a:r>
                      <a:r>
                        <a:rPr lang="ja-JP" sz="1000" kern="1200" dirty="0" smtClean="0">
                          <a:solidFill>
                            <a:schemeClr val="tx1"/>
                          </a:solidFill>
                          <a:effectLst/>
                          <a:latin typeface="HGPｺﾞｼｯｸE" pitchFamily="50" charset="-128"/>
                          <a:ea typeface="HGPｺﾞｼｯｸE" pitchFamily="50" charset="-128"/>
                        </a:rPr>
                        <a:t>万</a:t>
                      </a:r>
                      <a:r>
                        <a:rPr lang="ja-JP" sz="1000" kern="1200" dirty="0">
                          <a:solidFill>
                            <a:schemeClr val="tx1"/>
                          </a:solidFill>
                          <a:effectLst/>
                          <a:latin typeface="HGPｺﾞｼｯｸE" pitchFamily="50" charset="-128"/>
                          <a:ea typeface="HGPｺﾞｼｯｸE" pitchFamily="50" charset="-128"/>
                        </a:rPr>
                        <a:t>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東京都</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a:solidFill>
                            <a:schemeClr val="tx1"/>
                          </a:solidFill>
                          <a:effectLst/>
                          <a:latin typeface="HGPｺﾞｼｯｸE" pitchFamily="50" charset="-128"/>
                          <a:ea typeface="HGPｺﾞｼｯｸE" pitchFamily="50" charset="-128"/>
                        </a:rPr>
                        <a:t>415</a:t>
                      </a:r>
                      <a:r>
                        <a:rPr lang="ja-JP" sz="1000" kern="1200" dirty="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東京都</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r>
                        <a:rPr lang="en-US" sz="1000" kern="0" dirty="0">
                          <a:solidFill>
                            <a:schemeClr val="tx1"/>
                          </a:solidFill>
                          <a:effectLst/>
                          <a:latin typeface="HGPｺﾞｼｯｸE" pitchFamily="50" charset="-128"/>
                          <a:ea typeface="HGPｺﾞｼｯｸE" pitchFamily="50" charset="-128"/>
                        </a:rPr>
                        <a:t>462</a:t>
                      </a:r>
                      <a:r>
                        <a:rPr lang="ja-JP" sz="1000" kern="0" dirty="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東京都</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0" dirty="0" smtClean="0">
                          <a:solidFill>
                            <a:schemeClr val="tx1"/>
                          </a:solidFill>
                          <a:effectLst/>
                          <a:latin typeface="HGPｺﾞｼｯｸE" pitchFamily="50" charset="-128"/>
                          <a:ea typeface="HGPｺﾞｼｯｸE" pitchFamily="50" charset="-128"/>
                        </a:rPr>
                        <a:t>（</a:t>
                      </a:r>
                      <a:r>
                        <a:rPr lang="en-US" altLang="ja-JP" sz="1000" kern="0" dirty="0" smtClean="0">
                          <a:solidFill>
                            <a:schemeClr val="tx1"/>
                          </a:solidFill>
                          <a:effectLst/>
                          <a:latin typeface="HGPｺﾞｼｯｸE" pitchFamily="50" charset="-128"/>
                          <a:ea typeface="HGPｺﾞｼｯｸE" pitchFamily="50" charset="-128"/>
                        </a:rPr>
                        <a:t>519</a:t>
                      </a:r>
                      <a:r>
                        <a:rPr lang="ja-JP" sz="1000" kern="0" dirty="0" smtClean="0">
                          <a:solidFill>
                            <a:schemeClr val="tx1"/>
                          </a:solidFill>
                          <a:effectLst/>
                          <a:latin typeface="HGPｺﾞｼｯｸE" pitchFamily="50" charset="-128"/>
                          <a:ea typeface="HGPｺﾞｼｯｸE" pitchFamily="50" charset="-128"/>
                        </a:rPr>
                        <a:t>万円</a:t>
                      </a: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東京都</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0" dirty="0" smtClean="0">
                          <a:solidFill>
                            <a:schemeClr val="tx1"/>
                          </a:solidFill>
                          <a:effectLst/>
                          <a:latin typeface="HGPｺﾞｼｯｸE" pitchFamily="50" charset="-128"/>
                          <a:ea typeface="HGPｺﾞｼｯｸE" pitchFamily="50" charset="-128"/>
                        </a:rPr>
                        <a:t>（</a:t>
                      </a:r>
                      <a:r>
                        <a:rPr lang="en-US" altLang="ja-JP" sz="1000" kern="0" dirty="0" smtClean="0">
                          <a:solidFill>
                            <a:schemeClr val="tx1"/>
                          </a:solidFill>
                          <a:effectLst/>
                          <a:latin typeface="HGPｺﾞｼｯｸE" pitchFamily="50" charset="-128"/>
                          <a:ea typeface="HGPｺﾞｼｯｸE" pitchFamily="50" charset="-128"/>
                        </a:rPr>
                        <a:t>445</a:t>
                      </a:r>
                      <a:r>
                        <a:rPr lang="ja-JP" sz="1000" kern="0" dirty="0" smtClean="0">
                          <a:solidFill>
                            <a:schemeClr val="tx1"/>
                          </a:solidFill>
                          <a:effectLst/>
                          <a:latin typeface="HGPｺﾞｼｯｸE" pitchFamily="50" charset="-128"/>
                          <a:ea typeface="HGPｺﾞｼｯｸE" pitchFamily="50" charset="-128"/>
                        </a:rPr>
                        <a:t>万円</a:t>
                      </a: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東京都</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452</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東京都</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(444</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東京都</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(455</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東京都</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(451</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12631">
                <a:tc>
                  <a:txBody>
                    <a:bodyPr/>
                    <a:lstStyle/>
                    <a:p>
                      <a:pPr algn="ctr" fontAlgn="ctr">
                        <a:lnSpc>
                          <a:spcPts val="1200"/>
                        </a:lnSpc>
                      </a:pPr>
                      <a:r>
                        <a:rPr lang="en-US" sz="1000" kern="1200" dirty="0">
                          <a:solidFill>
                            <a:schemeClr val="tx1"/>
                          </a:solidFill>
                          <a:effectLst/>
                          <a:latin typeface="HGPｺﾞｼｯｸE" pitchFamily="50" charset="-128"/>
                          <a:ea typeface="HGPｺﾞｼｯｸE" pitchFamily="50" charset="-128"/>
                        </a:rPr>
                        <a:t>2</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bg1"/>
                          </a:solidFill>
                          <a:effectLst/>
                          <a:latin typeface="HGPｺﾞｼｯｸE" pitchFamily="50" charset="-128"/>
                          <a:ea typeface="HGPｺﾞｼｯｸE" pitchFamily="50" charset="-128"/>
                        </a:rPr>
                        <a:t>大阪府</a:t>
                      </a:r>
                      <a:endParaRPr lang="ja-JP" sz="1000" kern="100" dirty="0">
                        <a:solidFill>
                          <a:schemeClr val="bg1"/>
                        </a:solidFill>
                        <a:effectLst/>
                        <a:latin typeface="HGPｺﾞｼｯｸE" pitchFamily="50" charset="-128"/>
                        <a:ea typeface="HGPｺﾞｼｯｸE" pitchFamily="50" charset="-128"/>
                      </a:endParaRPr>
                    </a:p>
                    <a:p>
                      <a:pPr algn="ctr" fontAlgn="ctr">
                        <a:lnSpc>
                          <a:spcPts val="1200"/>
                        </a:lnSpc>
                      </a:pPr>
                      <a:r>
                        <a:rPr lang="ja-JP" sz="1000" kern="1200" dirty="0" smtClean="0">
                          <a:solidFill>
                            <a:schemeClr val="bg1"/>
                          </a:solidFill>
                          <a:effectLst/>
                          <a:latin typeface="HGPｺﾞｼｯｸE" pitchFamily="50" charset="-128"/>
                          <a:ea typeface="HGPｺﾞｼｯｸE" pitchFamily="50" charset="-128"/>
                        </a:rPr>
                        <a:t>（</a:t>
                      </a:r>
                      <a:r>
                        <a:rPr lang="en-US" altLang="ja-JP" sz="1000" kern="1200" dirty="0" smtClean="0">
                          <a:solidFill>
                            <a:schemeClr val="bg1"/>
                          </a:solidFill>
                          <a:effectLst/>
                          <a:latin typeface="HGPｺﾞｼｯｸE" pitchFamily="50" charset="-128"/>
                          <a:ea typeface="HGPｺﾞｼｯｸE" pitchFamily="50" charset="-128"/>
                        </a:rPr>
                        <a:t>360</a:t>
                      </a:r>
                      <a:r>
                        <a:rPr lang="ja-JP" sz="1000" kern="1200" dirty="0" smtClean="0">
                          <a:solidFill>
                            <a:schemeClr val="bg1"/>
                          </a:solidFill>
                          <a:effectLst/>
                          <a:latin typeface="HGPｺﾞｼｯｸE" pitchFamily="50" charset="-128"/>
                          <a:ea typeface="HGPｺﾞｼｯｸE" pitchFamily="50" charset="-128"/>
                        </a:rPr>
                        <a:t>万円</a:t>
                      </a:r>
                      <a:r>
                        <a:rPr lang="ja-JP" sz="1000" kern="1200" dirty="0">
                          <a:solidFill>
                            <a:schemeClr val="bg1"/>
                          </a:solidFill>
                          <a:effectLst/>
                          <a:latin typeface="HGPｺﾞｼｯｸE" pitchFamily="50" charset="-128"/>
                          <a:ea typeface="HGPｺﾞｼｯｸE" pitchFamily="50" charset="-128"/>
                        </a:rPr>
                        <a:t>）</a:t>
                      </a:r>
                      <a:endParaRPr lang="ja-JP" sz="10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愛知県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a:solidFill>
                            <a:schemeClr val="tx1"/>
                          </a:solidFill>
                          <a:effectLst/>
                          <a:latin typeface="HGPｺﾞｼｯｸE" pitchFamily="50" charset="-128"/>
                          <a:ea typeface="HGPｺﾞｼｯｸE" pitchFamily="50" charset="-128"/>
                        </a:rPr>
                        <a:t>352</a:t>
                      </a:r>
                      <a:r>
                        <a:rPr lang="ja-JP" sz="1000" kern="1200" dirty="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愛知県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a:solidFill>
                            <a:schemeClr val="tx1"/>
                          </a:solidFill>
                          <a:effectLst/>
                          <a:latin typeface="HGPｺﾞｼｯｸE" pitchFamily="50" charset="-128"/>
                          <a:ea typeface="HGPｺﾞｼｯｸE" pitchFamily="50" charset="-128"/>
                        </a:rPr>
                        <a:t>343</a:t>
                      </a:r>
                      <a:r>
                        <a:rPr lang="ja-JP" sz="1000" kern="1200" dirty="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愛知</a:t>
                      </a:r>
                      <a:r>
                        <a:rPr lang="ja-JP" sz="1000" kern="1200" dirty="0" smtClean="0">
                          <a:solidFill>
                            <a:schemeClr val="tx1"/>
                          </a:solidFill>
                          <a:effectLst/>
                          <a:latin typeface="HGPｺﾞｼｯｸE" pitchFamily="50" charset="-128"/>
                          <a:ea typeface="HGPｺﾞｼｯｸE" pitchFamily="50" charset="-128"/>
                        </a:rPr>
                        <a:t>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smtClean="0">
                          <a:solidFill>
                            <a:schemeClr val="tx1"/>
                          </a:solidFill>
                          <a:effectLst/>
                          <a:latin typeface="HGPｺﾞｼｯｸE" pitchFamily="50" charset="-128"/>
                          <a:ea typeface="HGPｺﾞｼｯｸE" pitchFamily="50" charset="-128"/>
                        </a:rPr>
                        <a:t>（</a:t>
                      </a:r>
                      <a:r>
                        <a:rPr lang="en-US" altLang="ja-JP" sz="1000" kern="1200" dirty="0" smtClean="0">
                          <a:solidFill>
                            <a:schemeClr val="tx1"/>
                          </a:solidFill>
                          <a:effectLst/>
                          <a:latin typeface="HGPｺﾞｼｯｸE" pitchFamily="50" charset="-128"/>
                          <a:ea typeface="HGPｺﾞｼｯｸE" pitchFamily="50" charset="-128"/>
                        </a:rPr>
                        <a:t>357</a:t>
                      </a:r>
                      <a:r>
                        <a:rPr lang="ja-JP" sz="1000" kern="1200" dirty="0" smtClean="0">
                          <a:solidFill>
                            <a:schemeClr val="tx1"/>
                          </a:solidFill>
                          <a:effectLst/>
                          <a:latin typeface="HGPｺﾞｼｯｸE" pitchFamily="50" charset="-128"/>
                          <a:ea typeface="HGPｺﾞｼｯｸE" pitchFamily="50" charset="-128"/>
                        </a:rPr>
                        <a:t>万円</a:t>
                      </a:r>
                      <a:r>
                        <a:rPr lang="ja-JP" sz="1000" kern="120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滋賀</a:t>
                      </a:r>
                      <a:r>
                        <a:rPr lang="ja-JP" sz="1000" kern="1200" dirty="0" smtClean="0">
                          <a:solidFill>
                            <a:schemeClr val="tx1"/>
                          </a:solidFill>
                          <a:effectLst/>
                          <a:latin typeface="HGPｺﾞｼｯｸE" pitchFamily="50" charset="-128"/>
                          <a:ea typeface="HGPｺﾞｼｯｸE" pitchFamily="50" charset="-128"/>
                        </a:rPr>
                        <a:t>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smtClean="0">
                          <a:solidFill>
                            <a:schemeClr val="tx1"/>
                          </a:solidFill>
                          <a:effectLst/>
                          <a:latin typeface="HGPｺﾞｼｯｸE" pitchFamily="50" charset="-128"/>
                          <a:ea typeface="HGPｺﾞｼｯｸE" pitchFamily="50" charset="-128"/>
                        </a:rPr>
                        <a:t>（</a:t>
                      </a:r>
                      <a:r>
                        <a:rPr lang="en-US" altLang="ja-JP" sz="1000" kern="1200" dirty="0" smtClean="0">
                          <a:solidFill>
                            <a:schemeClr val="tx1"/>
                          </a:solidFill>
                          <a:effectLst/>
                          <a:latin typeface="HGPｺﾞｼｯｸE" pitchFamily="50" charset="-128"/>
                          <a:ea typeface="HGPｺﾞｼｯｸE" pitchFamily="50" charset="-128"/>
                        </a:rPr>
                        <a:t>323</a:t>
                      </a:r>
                      <a:r>
                        <a:rPr lang="ja-JP" sz="1000" kern="1200" dirty="0" smtClean="0">
                          <a:solidFill>
                            <a:schemeClr val="tx1"/>
                          </a:solidFill>
                          <a:effectLst/>
                          <a:latin typeface="HGPｺﾞｼｯｸE" pitchFamily="50" charset="-128"/>
                          <a:ea typeface="HGPｺﾞｼｯｸE" pitchFamily="50" charset="-128"/>
                        </a:rPr>
                        <a:t>万円</a:t>
                      </a:r>
                      <a:r>
                        <a:rPr lang="ja-JP" sz="1000" kern="120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愛知県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325</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愛知県</a:t>
                      </a:r>
                      <a:r>
                        <a:rPr lang="en-US" altLang="ja-JP" sz="1000" kern="100" dirty="0" smtClean="0">
                          <a:solidFill>
                            <a:schemeClr val="tx1"/>
                          </a:solidFill>
                          <a:effectLst/>
                          <a:latin typeface="HGPｺﾞｼｯｸE" pitchFamily="50" charset="-128"/>
                          <a:ea typeface="HGPｺﾞｼｯｸE" pitchFamily="50" charset="-128"/>
                        </a:rPr>
                        <a:t/>
                      </a:r>
                      <a:br>
                        <a:rPr lang="en-US" altLang="ja-JP" sz="1000" kern="100" dirty="0" smtClean="0">
                          <a:solidFill>
                            <a:schemeClr val="tx1"/>
                          </a:solidFill>
                          <a:effectLst/>
                          <a:latin typeface="HGPｺﾞｼｯｸE" pitchFamily="50" charset="-128"/>
                          <a:ea typeface="HGPｺﾞｼｯｸE" pitchFamily="50" charset="-128"/>
                        </a:rPr>
                      </a:b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347</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愛知県</a:t>
                      </a:r>
                      <a:r>
                        <a:rPr lang="en-US" altLang="ja-JP" sz="1000" kern="100" dirty="0" smtClean="0">
                          <a:solidFill>
                            <a:schemeClr val="tx1"/>
                          </a:solidFill>
                          <a:effectLst/>
                          <a:latin typeface="HGPｺﾞｼｯｸE" pitchFamily="50" charset="-128"/>
                          <a:ea typeface="HGPｺﾞｼｯｸE" pitchFamily="50" charset="-128"/>
                        </a:rPr>
                        <a:t/>
                      </a:r>
                      <a:br>
                        <a:rPr lang="en-US" altLang="ja-JP" sz="1000" kern="100" dirty="0" smtClean="0">
                          <a:solidFill>
                            <a:schemeClr val="tx1"/>
                          </a:solidFill>
                          <a:effectLst/>
                          <a:latin typeface="HGPｺﾞｼｯｸE" pitchFamily="50" charset="-128"/>
                          <a:ea typeface="HGPｺﾞｼｯｸE" pitchFamily="50" charset="-128"/>
                        </a:rPr>
                      </a:b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355</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愛知県</a:t>
                      </a:r>
                      <a:r>
                        <a:rPr lang="en-US" altLang="ja-JP" sz="1000" kern="100" dirty="0" smtClean="0">
                          <a:solidFill>
                            <a:schemeClr val="tx1"/>
                          </a:solidFill>
                          <a:effectLst/>
                          <a:latin typeface="HGPｺﾞｼｯｸE" pitchFamily="50" charset="-128"/>
                          <a:ea typeface="HGPｺﾞｼｯｸE" pitchFamily="50" charset="-128"/>
                        </a:rPr>
                        <a:t/>
                      </a:r>
                      <a:br>
                        <a:rPr lang="en-US" altLang="ja-JP" sz="1000" kern="100" dirty="0" smtClean="0">
                          <a:solidFill>
                            <a:schemeClr val="tx1"/>
                          </a:solidFill>
                          <a:effectLst/>
                          <a:latin typeface="HGPｺﾞｼｯｸE" pitchFamily="50" charset="-128"/>
                          <a:ea typeface="HGPｺﾞｼｯｸE" pitchFamily="50" charset="-128"/>
                        </a:rPr>
                      </a:b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353</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12631">
                <a:tc>
                  <a:txBody>
                    <a:bodyPr/>
                    <a:lstStyle/>
                    <a:p>
                      <a:pPr algn="ctr" fontAlgn="ctr">
                        <a:lnSpc>
                          <a:spcPts val="1200"/>
                        </a:lnSpc>
                      </a:pPr>
                      <a:r>
                        <a:rPr lang="en-US" sz="1000" kern="1200" dirty="0">
                          <a:solidFill>
                            <a:schemeClr val="tx1"/>
                          </a:solidFill>
                          <a:effectLst/>
                          <a:latin typeface="HGPｺﾞｼｯｸE" pitchFamily="50" charset="-128"/>
                          <a:ea typeface="HGPｺﾞｼｯｸE" pitchFamily="50" charset="-128"/>
                        </a:rPr>
                        <a:t>3</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愛知県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smtClean="0">
                          <a:solidFill>
                            <a:schemeClr val="tx1"/>
                          </a:solidFill>
                          <a:effectLst/>
                          <a:latin typeface="HGPｺﾞｼｯｸE" pitchFamily="50" charset="-128"/>
                          <a:ea typeface="HGPｺﾞｼｯｸE" pitchFamily="50" charset="-128"/>
                        </a:rPr>
                        <a:t>332</a:t>
                      </a:r>
                      <a:r>
                        <a:rPr lang="ja-JP" sz="1000" kern="1200" dirty="0" smtClean="0">
                          <a:solidFill>
                            <a:schemeClr val="tx1"/>
                          </a:solidFill>
                          <a:effectLst/>
                          <a:latin typeface="HGPｺﾞｼｯｸE" pitchFamily="50" charset="-128"/>
                          <a:ea typeface="HGPｺﾞｼｯｸE" pitchFamily="50" charset="-128"/>
                        </a:rPr>
                        <a:t>万</a:t>
                      </a:r>
                      <a:r>
                        <a:rPr lang="ja-JP" sz="1000" kern="1200" dirty="0">
                          <a:solidFill>
                            <a:schemeClr val="tx1"/>
                          </a:solidFill>
                          <a:effectLst/>
                          <a:latin typeface="HGPｺﾞｼｯｸE" pitchFamily="50" charset="-128"/>
                          <a:ea typeface="HGPｺﾞｼｯｸE" pitchFamily="50" charset="-128"/>
                        </a:rPr>
                        <a:t>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神奈川県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r>
                        <a:rPr lang="en-US" sz="1000" kern="0" dirty="0">
                          <a:solidFill>
                            <a:schemeClr val="tx1"/>
                          </a:solidFill>
                          <a:effectLst/>
                          <a:latin typeface="HGPｺﾞｼｯｸE" pitchFamily="50" charset="-128"/>
                          <a:ea typeface="HGPｺﾞｼｯｸE" pitchFamily="50" charset="-128"/>
                        </a:rPr>
                        <a:t>341</a:t>
                      </a:r>
                      <a:r>
                        <a:rPr lang="ja-JP" sz="1000" kern="0" dirty="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神奈川県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a:solidFill>
                            <a:schemeClr val="tx1"/>
                          </a:solidFill>
                          <a:effectLst/>
                          <a:latin typeface="HGPｺﾞｼｯｸE" pitchFamily="50" charset="-128"/>
                          <a:ea typeface="HGPｺﾞｼｯｸE" pitchFamily="50" charset="-128"/>
                        </a:rPr>
                        <a:t>343</a:t>
                      </a:r>
                      <a:r>
                        <a:rPr lang="ja-JP" sz="1000" kern="1200" dirty="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静岡</a:t>
                      </a:r>
                      <a:r>
                        <a:rPr lang="ja-JP" sz="1000" kern="1200" dirty="0" smtClean="0">
                          <a:solidFill>
                            <a:schemeClr val="tx1"/>
                          </a:solidFill>
                          <a:effectLst/>
                          <a:latin typeface="HGPｺﾞｼｯｸE" pitchFamily="50" charset="-128"/>
                          <a:ea typeface="HGPｺﾞｼｯｸE" pitchFamily="50" charset="-128"/>
                        </a:rPr>
                        <a:t>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a:t>
                      </a:r>
                      <a:r>
                        <a:rPr lang="en-US" altLang="ja-JP" sz="1000" kern="1200" dirty="0" smtClean="0">
                          <a:solidFill>
                            <a:schemeClr val="tx1"/>
                          </a:solidFill>
                          <a:effectLst/>
                          <a:latin typeface="HGPｺﾞｼｯｸE" pitchFamily="50" charset="-128"/>
                          <a:ea typeface="HGPｺﾞｼｯｸE" pitchFamily="50" charset="-128"/>
                        </a:rPr>
                        <a:t>346</a:t>
                      </a:r>
                      <a:r>
                        <a:rPr lang="ja-JP" sz="1000" kern="1200" dirty="0" smtClean="0">
                          <a:solidFill>
                            <a:schemeClr val="tx1"/>
                          </a:solidFill>
                          <a:effectLst/>
                          <a:latin typeface="HGPｺﾞｼｯｸE" pitchFamily="50" charset="-128"/>
                          <a:ea typeface="HGPｺﾞｼｯｸE" pitchFamily="50" charset="-128"/>
                        </a:rPr>
                        <a:t>万円</a:t>
                      </a:r>
                      <a:r>
                        <a:rPr lang="ja-JP" sz="1000" kern="120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静岡</a:t>
                      </a:r>
                      <a:r>
                        <a:rPr lang="ja-JP" sz="1000" kern="1200" dirty="0" smtClean="0">
                          <a:solidFill>
                            <a:schemeClr val="tx1"/>
                          </a:solidFill>
                          <a:effectLst/>
                          <a:latin typeface="HGPｺﾞｼｯｸE" pitchFamily="50" charset="-128"/>
                          <a:ea typeface="HGPｺﾞｼｯｸE" pitchFamily="50" charset="-128"/>
                        </a:rPr>
                        <a:t>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a:t>
                      </a:r>
                      <a:r>
                        <a:rPr lang="en-US" altLang="ja-JP" sz="1000" kern="1200" dirty="0" smtClean="0">
                          <a:solidFill>
                            <a:schemeClr val="tx1"/>
                          </a:solidFill>
                          <a:effectLst/>
                          <a:latin typeface="HGPｺﾞｼｯｸE" pitchFamily="50" charset="-128"/>
                          <a:ea typeface="HGPｺﾞｼｯｸE" pitchFamily="50" charset="-128"/>
                        </a:rPr>
                        <a:t>312</a:t>
                      </a:r>
                      <a:r>
                        <a:rPr lang="ja-JP" sz="1000" kern="1200" dirty="0" smtClean="0">
                          <a:solidFill>
                            <a:schemeClr val="tx1"/>
                          </a:solidFill>
                          <a:effectLst/>
                          <a:latin typeface="HGPｺﾞｼｯｸE" pitchFamily="50" charset="-128"/>
                          <a:ea typeface="HGPｺﾞｼｯｸE" pitchFamily="50" charset="-128"/>
                        </a:rPr>
                        <a:t>万円</a:t>
                      </a:r>
                      <a:r>
                        <a:rPr lang="ja-JP" sz="1000" kern="120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静岡県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316</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静岡県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316</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栃木県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329</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静岡県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322</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12631">
                <a:tc>
                  <a:txBody>
                    <a:bodyPr/>
                    <a:lstStyle/>
                    <a:p>
                      <a:pPr algn="ctr" fontAlgn="ctr">
                        <a:lnSpc>
                          <a:spcPts val="1200"/>
                        </a:lnSpc>
                      </a:pPr>
                      <a:r>
                        <a:rPr lang="en-US" sz="1000" kern="1200" dirty="0">
                          <a:solidFill>
                            <a:schemeClr val="tx1"/>
                          </a:solidFill>
                          <a:effectLst/>
                          <a:latin typeface="HGPｺﾞｼｯｸE" pitchFamily="50" charset="-128"/>
                          <a:ea typeface="HGPｺﾞｼｯｸE" pitchFamily="50" charset="-128"/>
                        </a:rPr>
                        <a:t>4</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神奈川県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smtClean="0">
                          <a:solidFill>
                            <a:schemeClr val="tx1"/>
                          </a:solidFill>
                          <a:effectLst/>
                          <a:latin typeface="HGPｺﾞｼｯｸE" pitchFamily="50" charset="-128"/>
                          <a:ea typeface="HGPｺﾞｼｯｸE" pitchFamily="50" charset="-128"/>
                        </a:rPr>
                        <a:t>322</a:t>
                      </a:r>
                      <a:r>
                        <a:rPr lang="ja-JP" sz="1000" kern="1200" dirty="0" smtClean="0">
                          <a:solidFill>
                            <a:schemeClr val="tx1"/>
                          </a:solidFill>
                          <a:effectLst/>
                          <a:latin typeface="HGPｺﾞｼｯｸE" pitchFamily="50" charset="-128"/>
                          <a:ea typeface="HGPｺﾞｼｯｸE" pitchFamily="50" charset="-128"/>
                        </a:rPr>
                        <a:t>万</a:t>
                      </a:r>
                      <a:r>
                        <a:rPr lang="ja-JP" sz="1000" kern="1200" dirty="0">
                          <a:solidFill>
                            <a:schemeClr val="tx1"/>
                          </a:solidFill>
                          <a:effectLst/>
                          <a:latin typeface="HGPｺﾞｼｯｸE" pitchFamily="50" charset="-128"/>
                          <a:ea typeface="HGPｺﾞｼｯｸE" pitchFamily="50" charset="-128"/>
                        </a:rPr>
                        <a:t>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sz="1000" kern="1200" dirty="0">
                          <a:solidFill>
                            <a:schemeClr val="bg1"/>
                          </a:solidFill>
                          <a:effectLst/>
                          <a:latin typeface="HGPｺﾞｼｯｸE" pitchFamily="50" charset="-128"/>
                          <a:ea typeface="HGPｺﾞｼｯｸE" pitchFamily="50" charset="-128"/>
                        </a:rPr>
                        <a:t>大阪府</a:t>
                      </a:r>
                      <a:endParaRPr lang="ja-JP" sz="1000" kern="100" dirty="0">
                        <a:solidFill>
                          <a:schemeClr val="bg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bg1"/>
                          </a:solidFill>
                          <a:effectLst/>
                          <a:latin typeface="HGPｺﾞｼｯｸE" pitchFamily="50" charset="-128"/>
                          <a:ea typeface="HGPｺﾞｼｯｸE" pitchFamily="50" charset="-128"/>
                        </a:rPr>
                        <a:t>（</a:t>
                      </a:r>
                      <a:r>
                        <a:rPr lang="en-US" sz="1000" kern="1200" dirty="0">
                          <a:solidFill>
                            <a:schemeClr val="bg1"/>
                          </a:solidFill>
                          <a:effectLst/>
                          <a:latin typeface="HGPｺﾞｼｯｸE" pitchFamily="50" charset="-128"/>
                          <a:ea typeface="HGPｺﾞｼｯｸE" pitchFamily="50" charset="-128"/>
                        </a:rPr>
                        <a:t>341</a:t>
                      </a:r>
                      <a:r>
                        <a:rPr lang="ja-JP" sz="1000" kern="1200" dirty="0">
                          <a:solidFill>
                            <a:schemeClr val="bg1"/>
                          </a:solidFill>
                          <a:effectLst/>
                          <a:latin typeface="HGPｺﾞｼｯｸE" pitchFamily="50" charset="-128"/>
                          <a:ea typeface="HGPｺﾞｼｯｸE" pitchFamily="50" charset="-128"/>
                        </a:rPr>
                        <a:t>万円）</a:t>
                      </a:r>
                      <a:endParaRPr lang="ja-JP" sz="10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静岡県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a:solidFill>
                            <a:schemeClr val="tx1"/>
                          </a:solidFill>
                          <a:effectLst/>
                          <a:latin typeface="HGPｺﾞｼｯｸE" pitchFamily="50" charset="-128"/>
                          <a:ea typeface="HGPｺﾞｼｯｸE" pitchFamily="50" charset="-128"/>
                        </a:rPr>
                        <a:t>340</a:t>
                      </a:r>
                      <a:r>
                        <a:rPr lang="ja-JP" sz="1000" kern="1200" dirty="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富山</a:t>
                      </a:r>
                      <a:r>
                        <a:rPr lang="ja-JP" sz="1000" kern="1200" dirty="0" smtClean="0">
                          <a:solidFill>
                            <a:schemeClr val="tx1"/>
                          </a:solidFill>
                          <a:effectLst/>
                          <a:latin typeface="HGPｺﾞｼｯｸE" pitchFamily="50" charset="-128"/>
                          <a:ea typeface="HGPｺﾞｼｯｸE" pitchFamily="50" charset="-128"/>
                        </a:rPr>
                        <a:t>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smtClean="0">
                          <a:solidFill>
                            <a:schemeClr val="tx1"/>
                          </a:solidFill>
                          <a:effectLst/>
                          <a:latin typeface="HGPｺﾞｼｯｸE" pitchFamily="50" charset="-128"/>
                          <a:ea typeface="HGPｺﾞｼｯｸE" pitchFamily="50" charset="-128"/>
                        </a:rPr>
                        <a:t>（</a:t>
                      </a:r>
                      <a:r>
                        <a:rPr lang="en-US" altLang="ja-JP" sz="1000" kern="1200" dirty="0" smtClean="0">
                          <a:solidFill>
                            <a:schemeClr val="tx1"/>
                          </a:solidFill>
                          <a:effectLst/>
                          <a:latin typeface="HGPｺﾞｼｯｸE" pitchFamily="50" charset="-128"/>
                          <a:ea typeface="HGPｺﾞｼｯｸE" pitchFamily="50" charset="-128"/>
                        </a:rPr>
                        <a:t>341</a:t>
                      </a:r>
                      <a:r>
                        <a:rPr lang="ja-JP" sz="1000" kern="1200" dirty="0" smtClean="0">
                          <a:solidFill>
                            <a:schemeClr val="tx1"/>
                          </a:solidFill>
                          <a:effectLst/>
                          <a:latin typeface="HGPｺﾞｼｯｸE" pitchFamily="50" charset="-128"/>
                          <a:ea typeface="HGPｺﾞｼｯｸE" pitchFamily="50" charset="-128"/>
                        </a:rPr>
                        <a:t>万円</a:t>
                      </a:r>
                      <a:r>
                        <a:rPr lang="ja-JP" sz="1000" kern="120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愛知</a:t>
                      </a:r>
                      <a:r>
                        <a:rPr lang="ja-JP" sz="1000" kern="1200" dirty="0" smtClean="0">
                          <a:solidFill>
                            <a:schemeClr val="tx1"/>
                          </a:solidFill>
                          <a:effectLst/>
                          <a:latin typeface="HGPｺﾞｼｯｸE" pitchFamily="50" charset="-128"/>
                          <a:ea typeface="HGPｺﾞｼｯｸE" pitchFamily="50" charset="-128"/>
                        </a:rPr>
                        <a:t>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smtClean="0">
                          <a:solidFill>
                            <a:schemeClr val="tx1"/>
                          </a:solidFill>
                          <a:effectLst/>
                          <a:latin typeface="HGPｺﾞｼｯｸE" pitchFamily="50" charset="-128"/>
                          <a:ea typeface="HGPｺﾞｼｯｸE" pitchFamily="50" charset="-128"/>
                        </a:rPr>
                        <a:t>（</a:t>
                      </a:r>
                      <a:r>
                        <a:rPr lang="en-US" altLang="ja-JP" sz="1000" kern="1200" dirty="0" smtClean="0">
                          <a:solidFill>
                            <a:schemeClr val="tx1"/>
                          </a:solidFill>
                          <a:effectLst/>
                          <a:latin typeface="HGPｺﾞｼｯｸE" pitchFamily="50" charset="-128"/>
                          <a:ea typeface="HGPｺﾞｼｯｸE" pitchFamily="50" charset="-128"/>
                        </a:rPr>
                        <a:t>312</a:t>
                      </a:r>
                      <a:r>
                        <a:rPr lang="ja-JP" sz="1000" kern="1200" dirty="0" smtClean="0">
                          <a:solidFill>
                            <a:schemeClr val="tx1"/>
                          </a:solidFill>
                          <a:effectLst/>
                          <a:latin typeface="HGPｺﾞｼｯｸE" pitchFamily="50" charset="-128"/>
                          <a:ea typeface="HGPｺﾞｼｯｸE" pitchFamily="50" charset="-128"/>
                        </a:rPr>
                        <a:t>万円</a:t>
                      </a:r>
                      <a:r>
                        <a:rPr lang="ja-JP" sz="1000" kern="120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滋賀県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314</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茨城県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310</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静岡県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326</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栃木県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320</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2631">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7</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altLang="ja-JP" sz="1000" kern="1200" dirty="0" smtClean="0">
                          <a:solidFill>
                            <a:schemeClr val="bg1"/>
                          </a:solidFill>
                          <a:effectLst/>
                          <a:latin typeface="HGPｺﾞｼｯｸE" pitchFamily="50" charset="-128"/>
                          <a:ea typeface="HGPｺﾞｼｯｸE" pitchFamily="50" charset="-128"/>
                        </a:rPr>
                        <a:t>大阪府</a:t>
                      </a:r>
                      <a:endParaRPr lang="ja-JP" altLang="ja-JP" sz="1000" kern="100" dirty="0" smtClean="0">
                        <a:solidFill>
                          <a:schemeClr val="bg1"/>
                        </a:solidFill>
                        <a:effectLst/>
                        <a:latin typeface="HGPｺﾞｼｯｸE" pitchFamily="50" charset="-128"/>
                        <a:ea typeface="HGPｺﾞｼｯｸE" pitchFamily="50" charset="-128"/>
                      </a:endParaRPr>
                    </a:p>
                    <a:p>
                      <a:pPr algn="ctr" fontAlgn="ctr">
                        <a:lnSpc>
                          <a:spcPts val="1200"/>
                        </a:lnSpc>
                      </a:pPr>
                      <a:r>
                        <a:rPr lang="ja-JP" altLang="ja-JP" sz="1000" kern="0" dirty="0" smtClean="0">
                          <a:solidFill>
                            <a:schemeClr val="bg1"/>
                          </a:solidFill>
                          <a:effectLst/>
                          <a:latin typeface="HGPｺﾞｼｯｸE" pitchFamily="50" charset="-128"/>
                          <a:ea typeface="HGPｺﾞｼｯｸE" pitchFamily="50" charset="-128"/>
                        </a:rPr>
                        <a:t>（</a:t>
                      </a:r>
                      <a:r>
                        <a:rPr lang="en-US" altLang="ja-JP" sz="1000" kern="0" dirty="0" smtClean="0">
                          <a:solidFill>
                            <a:schemeClr val="bg1"/>
                          </a:solidFill>
                          <a:effectLst/>
                          <a:latin typeface="HGPｺﾞｼｯｸE" pitchFamily="50" charset="-128"/>
                          <a:ea typeface="HGPｺﾞｼｯｸE" pitchFamily="50" charset="-128"/>
                        </a:rPr>
                        <a:t>318</a:t>
                      </a:r>
                      <a:r>
                        <a:rPr lang="ja-JP" altLang="ja-JP" sz="1000" kern="0" dirty="0" smtClean="0">
                          <a:solidFill>
                            <a:schemeClr val="bg1"/>
                          </a:solidFill>
                          <a:effectLst/>
                          <a:latin typeface="HGPｺﾞｼｯｸE" pitchFamily="50" charset="-128"/>
                          <a:ea typeface="HGPｺﾞｼｯｸE" pitchFamily="50" charset="-128"/>
                        </a:rPr>
                        <a:t>万円）</a:t>
                      </a:r>
                      <a:endParaRPr lang="ja-JP" altLang="ja-JP" sz="10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noFill/>
                  </a:tcPr>
                </a:tc>
                <a:tc>
                  <a:txBody>
                    <a:bodyPr/>
                    <a:lstStyle/>
                    <a:p>
                      <a:pPr algn="ctr" fontAlgn="ctr">
                        <a:lnSpc>
                          <a:spcPts val="1200"/>
                        </a:lnSpc>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altLang="ja-JP" sz="1000" kern="0" dirty="0" smtClean="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r>
              <a:tr h="312631">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8</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000" kern="0" dirty="0" smtClean="0">
                          <a:solidFill>
                            <a:schemeClr val="bg1"/>
                          </a:solidFill>
                          <a:effectLst/>
                          <a:latin typeface="HGPｺﾞｼｯｸE" pitchFamily="50" charset="-128"/>
                          <a:ea typeface="HGPｺﾞｼｯｸE" pitchFamily="50" charset="-128"/>
                        </a:rPr>
                        <a:t>大阪府</a:t>
                      </a:r>
                    </a:p>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000" kern="0" dirty="0" smtClean="0">
                          <a:solidFill>
                            <a:schemeClr val="bg1"/>
                          </a:solidFill>
                          <a:effectLst/>
                          <a:latin typeface="HGPｺﾞｼｯｸE" pitchFamily="50" charset="-128"/>
                          <a:ea typeface="HGPｺﾞｼｯｸE" pitchFamily="50" charset="-128"/>
                        </a:rPr>
                        <a:t>（</a:t>
                      </a:r>
                      <a:r>
                        <a:rPr lang="en-US" altLang="ja-JP" sz="1000" kern="0" dirty="0" smtClean="0">
                          <a:solidFill>
                            <a:schemeClr val="bg1"/>
                          </a:solidFill>
                          <a:effectLst/>
                          <a:latin typeface="HGPｺﾞｼｯｸE" pitchFamily="50" charset="-128"/>
                          <a:ea typeface="HGPｺﾞｼｯｸE" pitchFamily="50" charset="-128"/>
                        </a:rPr>
                        <a:t>317</a:t>
                      </a:r>
                      <a:r>
                        <a:rPr lang="ja-JP" altLang="en-US" sz="1000" kern="0" dirty="0" smtClean="0">
                          <a:solidFill>
                            <a:schemeClr val="bg1"/>
                          </a:solidFill>
                          <a:effectLst/>
                          <a:latin typeface="HGPｺﾞｼｯｸE" pitchFamily="50" charset="-128"/>
                          <a:ea typeface="HGPｺﾞｼｯｸE" pitchFamily="50" charset="-128"/>
                        </a:rPr>
                        <a:t>万円）</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solidFill>
                      <a:srgbClr val="070A97"/>
                    </a:solidFill>
                  </a:tcPr>
                </a:tc>
                <a:tc>
                  <a:txBody>
                    <a:bodyPr/>
                    <a:lstStyle/>
                    <a:p>
                      <a:pPr algn="ctr" fontAlgn="ctr">
                        <a:lnSpc>
                          <a:spcPts val="1200"/>
                        </a:lnSpc>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altLang="ja-JP" sz="1000" kern="0" dirty="0" smtClean="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r>
              <a:tr h="312631">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9</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lnSpc>
                          <a:spcPts val="1200"/>
                        </a:lnSpc>
                      </a:pPr>
                      <a:r>
                        <a:rPr lang="ja-JP" altLang="en-US" sz="1000" kern="0" dirty="0" smtClean="0">
                          <a:solidFill>
                            <a:schemeClr val="bg1"/>
                          </a:solidFill>
                          <a:effectLst/>
                          <a:latin typeface="HGPｺﾞｼｯｸE" pitchFamily="50" charset="-128"/>
                          <a:ea typeface="HGPｺﾞｼｯｸE" pitchFamily="50" charset="-128"/>
                        </a:rPr>
                        <a:t>大阪府</a:t>
                      </a:r>
                      <a:endParaRPr lang="en-US" altLang="ja-JP" sz="1000" kern="0" dirty="0" smtClean="0">
                        <a:solidFill>
                          <a:schemeClr val="bg1"/>
                        </a:solidFill>
                        <a:effectLst/>
                        <a:latin typeface="HGPｺﾞｼｯｸE" pitchFamily="50" charset="-128"/>
                        <a:ea typeface="HGPｺﾞｼｯｸE" pitchFamily="50" charset="-128"/>
                      </a:endParaRPr>
                    </a:p>
                    <a:p>
                      <a:pPr algn="ctr" fontAlgn="ctr">
                        <a:lnSpc>
                          <a:spcPts val="1200"/>
                        </a:lnSpc>
                      </a:pPr>
                      <a:r>
                        <a:rPr lang="ja-JP" altLang="en-US" sz="1000" kern="0" dirty="0" smtClean="0">
                          <a:solidFill>
                            <a:schemeClr val="bg1"/>
                          </a:solidFill>
                          <a:effectLst/>
                          <a:latin typeface="HGPｺﾞｼｯｸE" pitchFamily="50" charset="-128"/>
                          <a:ea typeface="HGPｺﾞｼｯｸE" pitchFamily="50" charset="-128"/>
                        </a:rPr>
                        <a:t>（</a:t>
                      </a:r>
                      <a:r>
                        <a:rPr lang="en-US" altLang="ja-JP" sz="1000" kern="0" dirty="0" smtClean="0">
                          <a:solidFill>
                            <a:schemeClr val="bg1"/>
                          </a:solidFill>
                          <a:effectLst/>
                          <a:latin typeface="HGPｺﾞｼｯｸE" pitchFamily="50" charset="-128"/>
                          <a:ea typeface="HGPｺﾞｼｯｸE" pitchFamily="50" charset="-128"/>
                        </a:rPr>
                        <a:t>298</a:t>
                      </a:r>
                      <a:r>
                        <a:rPr lang="ja-JP" altLang="en-US" sz="1000" kern="0" dirty="0" smtClean="0">
                          <a:solidFill>
                            <a:schemeClr val="bg1"/>
                          </a:solidFill>
                          <a:effectLst/>
                          <a:latin typeface="HGPｺﾞｼｯｸE" pitchFamily="50" charset="-128"/>
                          <a:ea typeface="HGPｺﾞｼｯｸE" pitchFamily="50" charset="-128"/>
                        </a:rPr>
                        <a:t>万円）</a:t>
                      </a:r>
                      <a:endParaRPr lang="ja-JP" altLang="ja-JP" sz="10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12631">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10</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lnSpc>
                          <a:spcPts val="1200"/>
                        </a:lnSpc>
                      </a:pPr>
                      <a:r>
                        <a:rPr lang="ja-JP" altLang="en-US" sz="1000" kern="100" dirty="0" smtClean="0">
                          <a:solidFill>
                            <a:schemeClr val="bg1"/>
                          </a:solidFill>
                          <a:effectLst/>
                          <a:latin typeface="HGPｺﾞｼｯｸE" pitchFamily="50" charset="-128"/>
                          <a:ea typeface="HGPｺﾞｼｯｸE" pitchFamily="50" charset="-128"/>
                        </a:rPr>
                        <a:t>大阪府</a:t>
                      </a:r>
                    </a:p>
                    <a:p>
                      <a:pPr algn="ctr" fontAlgn="ctr">
                        <a:lnSpc>
                          <a:spcPts val="1200"/>
                        </a:lnSpc>
                      </a:pPr>
                      <a:r>
                        <a:rPr lang="ja-JP" altLang="en-US" sz="1000" kern="100" dirty="0" smtClean="0">
                          <a:solidFill>
                            <a:schemeClr val="bg1"/>
                          </a:solidFill>
                          <a:effectLst/>
                          <a:latin typeface="HGPｺﾞｼｯｸE" pitchFamily="50" charset="-128"/>
                          <a:ea typeface="HGPｺﾞｼｯｸE" pitchFamily="50" charset="-128"/>
                        </a:rPr>
                        <a:t>（</a:t>
                      </a:r>
                      <a:r>
                        <a:rPr lang="en-US" altLang="ja-JP" sz="1000" kern="100" dirty="0" smtClean="0">
                          <a:solidFill>
                            <a:schemeClr val="bg1"/>
                          </a:solidFill>
                          <a:effectLst/>
                          <a:latin typeface="HGPｺﾞｼｯｸE" pitchFamily="50" charset="-128"/>
                          <a:ea typeface="HGPｺﾞｼｯｸE" pitchFamily="50" charset="-128"/>
                        </a:rPr>
                        <a:t>291</a:t>
                      </a:r>
                      <a:r>
                        <a:rPr lang="ja-JP" altLang="en-US" sz="1000" kern="100" dirty="0" smtClean="0">
                          <a:solidFill>
                            <a:schemeClr val="bg1"/>
                          </a:solidFill>
                          <a:effectLst/>
                          <a:latin typeface="HGPｺﾞｼｯｸE" pitchFamily="50" charset="-128"/>
                          <a:ea typeface="HGPｺﾞｼｯｸE" pitchFamily="50" charset="-128"/>
                        </a:rPr>
                        <a:t>万円）</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r>
              <a:tr h="312631">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11</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lnSpc>
                          <a:spcPts val="1200"/>
                        </a:lnSpc>
                      </a:pPr>
                      <a:r>
                        <a:rPr lang="ja-JP" altLang="en-US" sz="1000" kern="100" dirty="0" smtClean="0">
                          <a:solidFill>
                            <a:schemeClr val="bg1"/>
                          </a:solidFill>
                          <a:effectLst/>
                          <a:latin typeface="HGPｺﾞｼｯｸE" pitchFamily="50" charset="-128"/>
                          <a:ea typeface="HGPｺﾞｼｯｸE" pitchFamily="50" charset="-128"/>
                        </a:rPr>
                        <a:t>大阪府</a:t>
                      </a:r>
                      <a:endParaRPr lang="en-US" altLang="ja-JP" sz="1000" kern="100" dirty="0" smtClean="0">
                        <a:solidFill>
                          <a:schemeClr val="bg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bg1"/>
                          </a:solidFill>
                          <a:effectLst/>
                          <a:latin typeface="HGPｺﾞｼｯｸE" pitchFamily="50" charset="-128"/>
                          <a:ea typeface="HGPｺﾞｼｯｸE" pitchFamily="50" charset="-128"/>
                        </a:rPr>
                        <a:t>（</a:t>
                      </a:r>
                      <a:r>
                        <a:rPr lang="en-US" altLang="ja-JP" sz="1000" kern="100" dirty="0" smtClean="0">
                          <a:solidFill>
                            <a:schemeClr val="bg1"/>
                          </a:solidFill>
                          <a:effectLst/>
                          <a:latin typeface="HGPｺﾞｼｯｸE" pitchFamily="50" charset="-128"/>
                          <a:ea typeface="HGPｺﾞｼｯｸE" pitchFamily="50" charset="-128"/>
                        </a:rPr>
                        <a:t>294</a:t>
                      </a:r>
                      <a:r>
                        <a:rPr lang="ja-JP" altLang="en-US" sz="1000" kern="100" dirty="0" smtClean="0">
                          <a:solidFill>
                            <a:schemeClr val="bg1"/>
                          </a:solidFill>
                          <a:effectLst/>
                          <a:latin typeface="HGPｺﾞｼｯｸE" pitchFamily="50" charset="-128"/>
                          <a:ea typeface="HGPｺﾞｼｯｸE" pitchFamily="50" charset="-128"/>
                        </a:rPr>
                        <a:t>万円）</a:t>
                      </a:r>
                      <a:endParaRPr lang="ja-JP" altLang="ja-JP" sz="10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r>
              <a:tr h="312631">
                <a:tc>
                  <a:txBody>
                    <a:bodyPr/>
                    <a:lstStyle/>
                    <a:p>
                      <a:pPr algn="ctr" fontAlgn="ctr">
                        <a:lnSpc>
                          <a:spcPts val="1200"/>
                        </a:lnSpc>
                      </a:pPr>
                      <a:r>
                        <a:rPr lang="en-US" altLang="ja-JP" sz="1000" kern="1200" dirty="0" smtClean="0">
                          <a:solidFill>
                            <a:schemeClr val="tx1"/>
                          </a:solidFill>
                          <a:effectLst/>
                          <a:latin typeface="HGPｺﾞｼｯｸE" pitchFamily="50" charset="-128"/>
                          <a:ea typeface="HGPｺﾞｼｯｸE" pitchFamily="50" charset="-128"/>
                        </a:rPr>
                        <a:t>12</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ー</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000" kern="100" dirty="0" smtClean="0">
                          <a:solidFill>
                            <a:schemeClr val="bg1"/>
                          </a:solidFill>
                          <a:effectLst/>
                          <a:latin typeface="HGPｺﾞｼｯｸE" pitchFamily="50" charset="-128"/>
                          <a:ea typeface="HGPｺﾞｼｯｸE" pitchFamily="50" charset="-128"/>
                        </a:rPr>
                        <a:t>大阪府</a:t>
                      </a:r>
                    </a:p>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000" kern="100" dirty="0" smtClean="0">
                          <a:solidFill>
                            <a:schemeClr val="bg1"/>
                          </a:solidFill>
                          <a:effectLst/>
                          <a:latin typeface="HGPｺﾞｼｯｸE" pitchFamily="50" charset="-128"/>
                          <a:ea typeface="HGPｺﾞｼｯｸE" pitchFamily="50" charset="-128"/>
                        </a:rPr>
                        <a:t>（</a:t>
                      </a:r>
                      <a:r>
                        <a:rPr lang="en-US" altLang="ja-JP" sz="1000" kern="100" dirty="0" smtClean="0">
                          <a:solidFill>
                            <a:schemeClr val="bg1"/>
                          </a:solidFill>
                          <a:effectLst/>
                          <a:latin typeface="HGPｺﾞｼｯｸE" pitchFamily="50" charset="-128"/>
                          <a:ea typeface="HGPｺﾞｼｯｸE" pitchFamily="50" charset="-128"/>
                        </a:rPr>
                        <a:t>299</a:t>
                      </a:r>
                      <a:r>
                        <a:rPr lang="ja-JP" altLang="en-US" sz="1000" kern="100" dirty="0" smtClean="0">
                          <a:solidFill>
                            <a:schemeClr val="bg1"/>
                          </a:solidFill>
                          <a:effectLst/>
                          <a:latin typeface="HGPｺﾞｼｯｸE" pitchFamily="50" charset="-128"/>
                          <a:ea typeface="HGPｺﾞｼｯｸE" pitchFamily="50" charset="-128"/>
                        </a:rPr>
                        <a:t>万円）</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r>
              <a:tr h="312631">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13</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ー</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200"/>
                        </a:lnSpc>
                      </a:pPr>
                      <a:r>
                        <a:rPr lang="ja-JP" altLang="en-US" sz="1000" kern="100" dirty="0" smtClean="0">
                          <a:solidFill>
                            <a:schemeClr val="bg1"/>
                          </a:solidFill>
                          <a:effectLst/>
                          <a:latin typeface="HGPｺﾞｼｯｸE" pitchFamily="50" charset="-128"/>
                          <a:ea typeface="HGPｺﾞｼｯｸE" pitchFamily="50" charset="-128"/>
                        </a:rPr>
                        <a:t>大阪府</a:t>
                      </a:r>
                      <a:endParaRPr lang="en-US" altLang="ja-JP" sz="1000" kern="100" dirty="0" smtClean="0">
                        <a:solidFill>
                          <a:schemeClr val="bg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bg1"/>
                          </a:solidFill>
                          <a:effectLst/>
                          <a:latin typeface="HGPｺﾞｼｯｸE" pitchFamily="50" charset="-128"/>
                          <a:ea typeface="HGPｺﾞｼｯｸE" pitchFamily="50" charset="-128"/>
                        </a:rPr>
                        <a:t>（</a:t>
                      </a:r>
                      <a:r>
                        <a:rPr lang="en-US" altLang="ja-JP" sz="1000" kern="100" dirty="0" smtClean="0">
                          <a:solidFill>
                            <a:schemeClr val="bg1"/>
                          </a:solidFill>
                          <a:effectLst/>
                          <a:latin typeface="HGPｺﾞｼｯｸE" pitchFamily="50" charset="-128"/>
                          <a:ea typeface="HGPｺﾞｼｯｸE" pitchFamily="50" charset="-128"/>
                        </a:rPr>
                        <a:t>301</a:t>
                      </a:r>
                      <a:r>
                        <a:rPr lang="ja-JP" altLang="en-US" sz="1000" kern="100" dirty="0" smtClean="0">
                          <a:solidFill>
                            <a:schemeClr val="bg1"/>
                          </a:solidFill>
                          <a:effectLst/>
                          <a:latin typeface="HGPｺﾞｼｯｸE" pitchFamily="50" charset="-128"/>
                          <a:ea typeface="HGPｺﾞｼｯｸE" pitchFamily="50" charset="-128"/>
                        </a:rPr>
                        <a:t>万円）</a:t>
                      </a:r>
                      <a:endParaRPr lang="ja-JP" altLang="ja-JP" sz="10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4202267575"/>
              </p:ext>
            </p:extLst>
          </p:nvPr>
        </p:nvGraphicFramePr>
        <p:xfrm>
          <a:off x="323528" y="5636440"/>
          <a:ext cx="8640959" cy="1104928"/>
        </p:xfrm>
        <a:graphic>
          <a:graphicData uri="http://schemas.openxmlformats.org/drawingml/2006/table">
            <a:tbl>
              <a:tblPr/>
              <a:tblGrid>
                <a:gridCol w="389570"/>
                <a:gridCol w="916821"/>
                <a:gridCol w="916821"/>
                <a:gridCol w="916821"/>
                <a:gridCol w="916821"/>
                <a:gridCol w="916821"/>
                <a:gridCol w="916821"/>
                <a:gridCol w="916821"/>
                <a:gridCol w="916821"/>
                <a:gridCol w="916821"/>
              </a:tblGrid>
              <a:tr h="147727">
                <a:tc>
                  <a:txBody>
                    <a:bodyPr/>
                    <a:lstStyle/>
                    <a:p>
                      <a:pPr algn="ctr">
                        <a:lnSpc>
                          <a:spcPts val="12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順位</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1990</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1995</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2000</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2005</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r>
              <a:tr h="286758">
                <a:tc>
                  <a:txBody>
                    <a:bodyPr/>
                    <a:lstStyle/>
                    <a:p>
                      <a:pPr algn="ctr" fontAlgn="ctr">
                        <a:lnSpc>
                          <a:spcPts val="1200"/>
                        </a:lnSpc>
                        <a:spcAft>
                          <a:spcPts val="0"/>
                        </a:spcAft>
                      </a:pPr>
                      <a:r>
                        <a:rPr lang="en-US"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(594</a:t>
                      </a: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(662</a:t>
                      </a: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(663</a:t>
                      </a: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(636</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(634</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(634</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(632</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286758">
                <a:tc>
                  <a:txBody>
                    <a:bodyPr/>
                    <a:lstStyle/>
                    <a:p>
                      <a:pPr algn="ctr" fontAlgn="ctr">
                        <a:lnSpc>
                          <a:spcPts val="1200"/>
                        </a:lnSpc>
                        <a:spcAft>
                          <a:spcPts val="0"/>
                        </a:spcAft>
                      </a:pPr>
                      <a:r>
                        <a:rPr lang="en-US"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(560</a:t>
                      </a: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(595</a:t>
                      </a: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(611</a:t>
                      </a: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(543</a:t>
                      </a:r>
                      <a:r>
                        <a:rPr 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(527</a:t>
                      </a:r>
                      <a:r>
                        <a:rPr 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(528</a:t>
                      </a:r>
                      <a:r>
                        <a:rPr 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(534</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(530</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(543</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r>
              <a:tr h="286758">
                <a:tc>
                  <a:txBody>
                    <a:bodyPr/>
                    <a:lstStyle/>
                    <a:p>
                      <a:pPr algn="ctr" fontAlgn="ctr">
                        <a:lnSpc>
                          <a:spcPts val="1200"/>
                        </a:lnSpc>
                        <a:spcAft>
                          <a:spcPts val="0"/>
                        </a:spcAft>
                      </a:pPr>
                      <a:r>
                        <a:rPr lang="en-US"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(538</a:t>
                      </a: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(566</a:t>
                      </a: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(565</a:t>
                      </a: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(538</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(509</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(507</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(508</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bl>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49</a:t>
            </a:fld>
            <a:endParaRPr lang="ja-JP" altLang="en-US" dirty="0"/>
          </a:p>
        </p:txBody>
      </p:sp>
    </p:spTree>
    <p:extLst>
      <p:ext uri="{BB962C8B-B14F-4D97-AF65-F5344CB8AC3E}">
        <p14:creationId xmlns:p14="http://schemas.microsoft.com/office/powerpoint/2010/main" val="4038331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22424" y="1170437"/>
            <a:ext cx="8525544" cy="3122659"/>
          </a:xfrm>
          <a:prstGeom prst="roundRect">
            <a:avLst>
              <a:gd name="adj" fmla="val 53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251520"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1520" y="188640"/>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50900" y="1215997"/>
            <a:ext cx="8497068" cy="923330"/>
          </a:xfrm>
          <a:prstGeom prst="rect">
            <a:avLst/>
          </a:prstGeom>
          <a:noFill/>
        </p:spPr>
        <p:txBody>
          <a:bodyPr wrap="square" rtlCol="0">
            <a:spAutoFit/>
          </a:bodyPr>
          <a:lstStyle/>
          <a:p>
            <a:r>
              <a:rPr lang="ja-JP" altLang="en-US" u="sng"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22</a:t>
            </a:r>
            <a:r>
              <a:rPr lang="ja-JP" altLang="en-US"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2010</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cs typeface="Meiryo UI" panose="020B0604030504040204" pitchFamily="50" charset="-128"/>
              </a:rPr>
              <a:t>12</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a:p>
            <a:pPr marL="261938"/>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大阪がこれまでの長期低迷を脱し、日本の成長エンジンとして再生するための方向性を示すものとして、策定</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62856" y="2128923"/>
            <a:ext cx="8485112" cy="646331"/>
          </a:xfrm>
          <a:prstGeom prst="rect">
            <a:avLst/>
          </a:prstGeom>
          <a:noFill/>
        </p:spPr>
        <p:txBody>
          <a:bodyPr wrap="square" rtlCol="0">
            <a:spAutoFit/>
          </a:bodyPr>
          <a:lstStyle/>
          <a:p>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p>
          <a:p>
            <a:pPr marL="261938"/>
            <a:r>
              <a:rPr lang="ja-JP" altLang="en-US" dirty="0">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・大阪市の成長戦略を「大阪の成長戦略」へ一本化</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23168" y="4832857"/>
            <a:ext cx="8524800" cy="923330"/>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「大阪の成長戦略」の何が進んでいて、何が進んでいないのか、</a:t>
            </a:r>
            <a:r>
              <a:rPr lang="ja-JP" altLang="en-US" dirty="0">
                <a:latin typeface="Meiryo UI" panose="020B0604030504040204" pitchFamily="50" charset="-128"/>
                <a:ea typeface="Meiryo UI" panose="020B0604030504040204" pitchFamily="50" charset="-128"/>
                <a:cs typeface="Meiryo UI" panose="020B0604030504040204" pitchFamily="50" charset="-128"/>
              </a:rPr>
              <a:t>これまでの取組み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分析</a:t>
            </a:r>
            <a:r>
              <a:rPr lang="ja-JP" altLang="en-US" dirty="0">
                <a:latin typeface="Meiryo UI" panose="020B0604030504040204" pitchFamily="50" charset="-128"/>
                <a:ea typeface="Meiryo UI" panose="020B0604030504040204" pitchFamily="50" charset="-128"/>
                <a:cs typeface="Meiryo UI" panose="020B0604030504040204" pitchFamily="50" charset="-128"/>
              </a:rPr>
              <a:t>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、今後の取組みへと活かしていくための資料。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これ</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まで、</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月に作成。</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二等辺三角形 11"/>
          <p:cNvSpPr/>
          <p:nvPr/>
        </p:nvSpPr>
        <p:spPr>
          <a:xfrm rot="10800000">
            <a:off x="2673151" y="5877272"/>
            <a:ext cx="3240360" cy="17362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71984" y="6105490"/>
            <a:ext cx="8475984" cy="707886"/>
          </a:xfrm>
          <a:prstGeom prst="rect">
            <a:avLst/>
          </a:prstGeom>
          <a:solidFill>
            <a:schemeClr val="accent5">
              <a:lumMod val="60000"/>
              <a:lumOff val="40000"/>
            </a:schemeClr>
          </a:solid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今回の評価・分析の結果明らかになった課題については、今後、取組みを重点的に強化し、大阪の成長を確実なものとしていく</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40904" y="815999"/>
            <a:ext cx="2232248" cy="34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大阪の成長戦略</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438944" y="4629906"/>
            <a:ext cx="8525544" cy="1175358"/>
          </a:xfrm>
          <a:prstGeom prst="roundRect">
            <a:avLst>
              <a:gd name="adj" fmla="val 78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38944" y="4390810"/>
            <a:ext cx="3240360" cy="491124"/>
          </a:xfrm>
          <a:prstGeom prst="rect">
            <a:avLst/>
          </a:prstGeom>
          <a:solidFill>
            <a:srgbClr val="070A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データでみる「大阪の成長戦略」</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62856" y="2775254"/>
            <a:ext cx="8485112" cy="646331"/>
          </a:xfrm>
          <a:prstGeom prst="rect">
            <a:avLst/>
          </a:prstGeom>
          <a:noFill/>
        </p:spPr>
        <p:txBody>
          <a:bodyPr wrap="square" rtlCol="0">
            <a:spAutoFit/>
          </a:bodyPr>
          <a:lstStyle/>
          <a:p>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p>
          <a:p>
            <a:pPr marL="261938"/>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目標年である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latin typeface="Meiryo UI" panose="020B0604030504040204" pitchFamily="50" charset="-128"/>
                <a:ea typeface="Meiryo UI" panose="020B0604030504040204" pitchFamily="50" charset="-128"/>
                <a:cs typeface="Meiryo UI" panose="020B0604030504040204" pitchFamily="50" charset="-128"/>
              </a:rPr>
              <a:t>年に向けて大阪の成長をより確実なものとする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ため、戦略を</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改訂</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67544" y="3341165"/>
            <a:ext cx="8480424" cy="923330"/>
          </a:xfrm>
          <a:prstGeom prst="rect">
            <a:avLst/>
          </a:prstGeom>
          <a:noFill/>
        </p:spPr>
        <p:txBody>
          <a:bodyPr wrap="square" rtlCol="0">
            <a:spAutoFit/>
          </a:bodyPr>
          <a:lstStyle/>
          <a:p>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cs typeface="Meiryo UI" panose="020B0604030504040204" pitchFamily="50" charset="-128"/>
              </a:rPr>
              <a:t>12</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p>
          <a:p>
            <a:pPr marL="261938"/>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大阪都市魅力創造</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戦略</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」の改訂に合わせ、来阪外国人の目標値</a:t>
            </a:r>
            <a:r>
              <a:rPr lang="ja-JP" altLang="en-US" dirty="0">
                <a:latin typeface="Meiryo UI" panose="020B0604030504040204" pitchFamily="50" charset="-128"/>
                <a:ea typeface="Meiryo UI" panose="020B0604030504040204" pitchFamily="50" charset="-128"/>
                <a:cs typeface="Meiryo UI" panose="020B0604030504040204" pitchFamily="50" charset="-128"/>
              </a:rPr>
              <a:t>及びその目標達成のための施策展開の方向性や具体的取組等を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改訂</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16"/>
          <p:cNvSpPr>
            <a:spLocks noGrp="1"/>
          </p:cNvSpPr>
          <p:nvPr>
            <p:ph type="sldNum" sz="quarter" idx="12"/>
          </p:nvPr>
        </p:nvSpPr>
        <p:spPr/>
        <p:txBody>
          <a:bodyPr/>
          <a:lstStyle/>
          <a:p>
            <a:pPr>
              <a:defRPr/>
            </a:pPr>
            <a:fld id="{4AC9B83D-17C3-4F2E-B0BA-D155CD364A7C}" type="slidenum">
              <a:rPr lang="ja-JP" altLang="en-US" smtClean="0"/>
              <a:pPr>
                <a:defRPr/>
              </a:pPr>
              <a:t>5</a:t>
            </a:fld>
            <a:endParaRPr lang="ja-JP" altLang="en-US" dirty="0"/>
          </a:p>
        </p:txBody>
      </p:sp>
    </p:spTree>
    <p:extLst>
      <p:ext uri="{BB962C8B-B14F-4D97-AF65-F5344CB8AC3E}">
        <p14:creationId xmlns:p14="http://schemas.microsoft.com/office/powerpoint/2010/main" val="13764225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97172" y="11177"/>
            <a:ext cx="8623300" cy="1668998"/>
          </a:xfrm>
          <a:prstGeom prst="roundRect">
            <a:avLst>
              <a:gd name="adj" fmla="val 1243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女性の就業</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463550" indent="-285750" algn="just">
              <a:lnSpc>
                <a:spcPts val="2300"/>
              </a:lnSpc>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女性の就業率については、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上昇している。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63550" indent="-285750" algn="just">
              <a:lnSpc>
                <a:spcPts val="2300"/>
              </a:lnSpc>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大阪の女性の有業率と潜在的有業率の差を見ると、</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歳までの年齢層でいずれも</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ポイント以上あり、働く意思がありながら就業出来ていない人が多いことがわかる。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63550" indent="-285750" algn="just">
              <a:lnSpc>
                <a:spcPts val="2300"/>
              </a:lnSpc>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が希望する職種においては、事務的職種の人気が高い</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コンテンツ プレースホルダー 9"/>
          <p:cNvGraphicFramePr>
            <a:graphicFrameLocks/>
          </p:cNvGraphicFramePr>
          <p:nvPr>
            <p:extLst>
              <p:ext uri="{D42A27DB-BD31-4B8C-83A1-F6EECF244321}">
                <p14:modId xmlns:p14="http://schemas.microsoft.com/office/powerpoint/2010/main" val="1245787174"/>
              </p:ext>
            </p:extLst>
          </p:nvPr>
        </p:nvGraphicFramePr>
        <p:xfrm>
          <a:off x="4139952" y="2257708"/>
          <a:ext cx="5040560" cy="2640271"/>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4"/>
          <p:cNvSpPr>
            <a:spLocks noChangeArrowheads="1"/>
          </p:cNvSpPr>
          <p:nvPr/>
        </p:nvSpPr>
        <p:spPr bwMode="auto">
          <a:xfrm>
            <a:off x="4181688" y="1713334"/>
            <a:ext cx="46387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smtClean="0">
                <a:latin typeface="+mj-ea"/>
                <a:ea typeface="+mj-ea"/>
              </a:rPr>
              <a:t>■</a:t>
            </a:r>
            <a:r>
              <a:rPr lang="ja-JP" altLang="en-US" sz="1400" dirty="0"/>
              <a:t>年齢階級別女性の有業率、潜在的</a:t>
            </a:r>
            <a:r>
              <a:rPr lang="ja-JP" altLang="en-US" sz="1400" dirty="0" smtClean="0"/>
              <a:t>有業率</a:t>
            </a:r>
            <a:r>
              <a:rPr lang="en-US" altLang="ja-JP" sz="1400" dirty="0"/>
              <a:t/>
            </a:r>
            <a:br>
              <a:rPr lang="en-US" altLang="ja-JP" sz="1400" dirty="0"/>
            </a:br>
            <a:r>
              <a:rPr lang="ja-JP" altLang="en-US" sz="1400" dirty="0">
                <a:latin typeface="+mj-ea"/>
                <a:ea typeface="+mj-ea"/>
              </a:rPr>
              <a:t>　</a:t>
            </a:r>
            <a:r>
              <a:rPr lang="ja-JP" altLang="en-US" sz="1050" dirty="0" smtClean="0">
                <a:latin typeface="+mj-ea"/>
                <a:ea typeface="+mj-ea"/>
              </a:rPr>
              <a:t>（</a:t>
            </a:r>
            <a:r>
              <a:rPr lang="ja-JP" altLang="en-US" sz="1050" dirty="0">
                <a:latin typeface="+mj-ea"/>
                <a:ea typeface="+mj-ea"/>
              </a:rPr>
              <a:t>出典</a:t>
            </a:r>
            <a:r>
              <a:rPr lang="ja-JP" altLang="en-US" sz="1050" dirty="0" smtClean="0">
                <a:latin typeface="+mj-ea"/>
                <a:ea typeface="+mj-ea"/>
              </a:rPr>
              <a:t>：</a:t>
            </a:r>
            <a:r>
              <a:rPr lang="ja-JP" altLang="en-US" sz="1050" dirty="0"/>
              <a:t>平成</a:t>
            </a:r>
            <a:r>
              <a:rPr lang="en-US" altLang="ja-JP" sz="1050" dirty="0">
                <a:latin typeface="+mn-ea"/>
              </a:rPr>
              <a:t>24</a:t>
            </a:r>
            <a:r>
              <a:rPr lang="ja-JP" altLang="en-US" sz="1050" dirty="0"/>
              <a:t>年　総務省「就業構造基本調査</a:t>
            </a:r>
            <a:r>
              <a:rPr lang="ja-JP" altLang="en-US" sz="1050" dirty="0" smtClean="0"/>
              <a:t>」</a:t>
            </a:r>
            <a:r>
              <a:rPr lang="ja-JP" altLang="en-US" sz="1050" dirty="0" smtClean="0">
                <a:latin typeface="+mj-ea"/>
                <a:ea typeface="+mj-ea"/>
              </a:rPr>
              <a:t>）</a:t>
            </a:r>
            <a:endParaRPr lang="ja-JP" altLang="en-US" sz="1050" dirty="0">
              <a:latin typeface="+mj-ea"/>
              <a:ea typeface="+mj-ea"/>
            </a:endParaRPr>
          </a:p>
        </p:txBody>
      </p:sp>
      <p:sp>
        <p:nvSpPr>
          <p:cNvPr id="8" name="正方形/長方形 4"/>
          <p:cNvSpPr>
            <a:spLocks noChangeArrowheads="1"/>
          </p:cNvSpPr>
          <p:nvPr/>
        </p:nvSpPr>
        <p:spPr bwMode="auto">
          <a:xfrm>
            <a:off x="107504" y="1713334"/>
            <a:ext cx="41055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smtClean="0">
                <a:latin typeface="+mn-ea"/>
              </a:rPr>
              <a:t>■</a:t>
            </a:r>
            <a:r>
              <a:rPr lang="ja-JP" altLang="en-US" sz="1400" dirty="0" smtClean="0">
                <a:latin typeface="+mn-ea"/>
              </a:rPr>
              <a:t>女性の就業率の推移</a:t>
            </a:r>
            <a:endParaRPr lang="en-US" altLang="ja-JP" sz="1400" dirty="0" smtClean="0">
              <a:latin typeface="+mn-ea"/>
            </a:endParaRPr>
          </a:p>
          <a:p>
            <a:pPr marL="177800" indent="-177800"/>
            <a:r>
              <a:rPr lang="ja-JP" altLang="en-US" sz="1400" dirty="0">
                <a:latin typeface="+mn-ea"/>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総務省</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「労働力調査」、大阪府統計課「労働力調査地方集計結果（年平均）</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4"/>
          <p:cNvSpPr>
            <a:spLocks noChangeArrowheads="1"/>
          </p:cNvSpPr>
          <p:nvPr/>
        </p:nvSpPr>
        <p:spPr bwMode="auto">
          <a:xfrm>
            <a:off x="5076056" y="2761183"/>
            <a:ext cx="296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en-US" altLang="ja-JP" sz="1400" dirty="0" smtClean="0">
                <a:latin typeface="+mj-ea"/>
                <a:ea typeface="+mj-ea"/>
              </a:rPr>
              <a:t>%</a:t>
            </a:r>
            <a:endParaRPr lang="ja-JP" altLang="en-US" sz="1400" dirty="0">
              <a:latin typeface="+mj-ea"/>
              <a:ea typeface="+mj-ea"/>
            </a:endParaRPr>
          </a:p>
        </p:txBody>
      </p:sp>
      <p:sp>
        <p:nvSpPr>
          <p:cNvPr id="13" name="テキスト ボックス 12"/>
          <p:cNvSpPr txBox="1"/>
          <p:nvPr/>
        </p:nvSpPr>
        <p:spPr>
          <a:xfrm>
            <a:off x="197172" y="4808185"/>
            <a:ext cx="8789271"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大阪府の女性が応募している職種</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（新規求職申し込み件数（女性のみ）大阪労働局</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労働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市場月報</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2424285114"/>
              </p:ext>
            </p:extLst>
          </p:nvPr>
        </p:nvGraphicFramePr>
        <p:xfrm>
          <a:off x="8259" y="5085184"/>
          <a:ext cx="9001125" cy="17343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a:graphicFrameLocks/>
          </p:cNvGraphicFramePr>
          <p:nvPr>
            <p:extLst>
              <p:ext uri="{D42A27DB-BD31-4B8C-83A1-F6EECF244321}">
                <p14:modId xmlns:p14="http://schemas.microsoft.com/office/powerpoint/2010/main" val="2465684069"/>
              </p:ext>
            </p:extLst>
          </p:nvPr>
        </p:nvGraphicFramePr>
        <p:xfrm>
          <a:off x="405229" y="2421220"/>
          <a:ext cx="3776459" cy="2234000"/>
        </p:xfrm>
        <a:graphic>
          <a:graphicData uri="http://schemas.openxmlformats.org/drawingml/2006/chart">
            <c:chart xmlns:c="http://schemas.openxmlformats.org/drawingml/2006/chart" xmlns:r="http://schemas.openxmlformats.org/officeDocument/2006/relationships" r:id="rId5"/>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50</a:t>
            </a:fld>
            <a:endParaRPr lang="ja-JP" altLang="en-US" dirty="0"/>
          </a:p>
        </p:txBody>
      </p:sp>
    </p:spTree>
    <p:extLst>
      <p:ext uri="{BB962C8B-B14F-4D97-AF65-F5344CB8AC3E}">
        <p14:creationId xmlns:p14="http://schemas.microsoft.com/office/powerpoint/2010/main" val="28098704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7172" y="11177"/>
            <a:ext cx="8623300" cy="1641366"/>
          </a:xfrm>
          <a:prstGeom prst="roundRect">
            <a:avLst>
              <a:gd name="adj" fmla="val 1243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⑥</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若年層の就業（高校）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◇大阪府の高等学校卒業者の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就職率</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は改善傾向に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あったが、</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月時点において、全国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水準との差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が拡大。</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◇卒業後に一時的な仕事（アルバイト等）につくものは卒業者の</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年）。経年では、その割合は下がっている。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4975475" y="1806616"/>
            <a:ext cx="4131259" cy="523220"/>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における高等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学校（全日制）卒業後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（年度ベース）</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319807" y="2068226"/>
            <a:ext cx="1001330" cy="276999"/>
          </a:xfrm>
          <a:prstGeom prst="rect">
            <a:avLst/>
          </a:prstGeom>
          <a:noFill/>
        </p:spPr>
        <p:txBody>
          <a:bodyPr wrap="square" rtlCol="0">
            <a:spAutoFit/>
          </a:bodyPr>
          <a:lstStyle/>
          <a:p>
            <a:r>
              <a:rPr lang="ja-JP" altLang="en-US" sz="1200" dirty="0">
                <a:solidFill>
                  <a:prstClr val="black"/>
                </a:solidFill>
              </a:rPr>
              <a:t>（単位：人）</a:t>
            </a:r>
          </a:p>
        </p:txBody>
      </p:sp>
      <p:sp>
        <p:nvSpPr>
          <p:cNvPr id="7" name="テキスト ボックス 6"/>
          <p:cNvSpPr txBox="1"/>
          <p:nvPr/>
        </p:nvSpPr>
        <p:spPr>
          <a:xfrm>
            <a:off x="290709" y="2274603"/>
            <a:ext cx="4086829"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：文部科学省「高等学校卒業者の就職状況調査</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361" y="1775784"/>
            <a:ext cx="5112568"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■大阪・全国の</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新規高等学校卒業（予定）者就職（内定）</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状況</a:t>
            </a:r>
            <a:endParaRPr lang="en-US" altLang="zh-TW"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（３月末現在）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9361" y="5079593"/>
            <a:ext cx="5024132"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■高等学校卒業後、「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一時的な仕事に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就いた」者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（年度ベース）</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987161216"/>
              </p:ext>
            </p:extLst>
          </p:nvPr>
        </p:nvGraphicFramePr>
        <p:xfrm>
          <a:off x="440353" y="5387370"/>
          <a:ext cx="3555583" cy="1410684"/>
        </p:xfrm>
        <a:graphic>
          <a:graphicData uri="http://schemas.openxmlformats.org/drawingml/2006/table">
            <a:tbl>
              <a:tblPr firstRow="1" bandRow="1">
                <a:tableStyleId>{5C22544A-7EE6-4342-B048-85BDC9FD1C3A}</a:tableStyleId>
              </a:tblPr>
              <a:tblGrid>
                <a:gridCol w="485312"/>
                <a:gridCol w="1990151"/>
                <a:gridCol w="1080120"/>
              </a:tblGrid>
              <a:tr h="252399">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fontAlgn="ctr"/>
                      <a:r>
                        <a:rPr lang="ja-JP" altLang="en-US"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一時的な仕事に就いた</a:t>
                      </a: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者（人）</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割合</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91934">
                <a:tc>
                  <a:txBody>
                    <a:bodyPr/>
                    <a:lstStyle/>
                    <a:p>
                      <a:pPr algn="l"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1,772</a:t>
                      </a: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p>
                  </a:txBody>
                  <a:tcPr marL="9525" marR="9525" marT="9525" marB="0" anchor="ctr"/>
                </a:tc>
              </a:tr>
              <a:tr h="191934">
                <a:tc>
                  <a:txBody>
                    <a:bodyPr/>
                    <a:lstStyle/>
                    <a:p>
                      <a:pPr algn="l"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1,802</a:t>
                      </a: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9525" marR="9525" marT="9525" marB="0" anchor="ctr"/>
                </a:tc>
              </a:tr>
              <a:tr h="191934">
                <a:tc>
                  <a:txBody>
                    <a:bodyPr/>
                    <a:lstStyle/>
                    <a:p>
                      <a:pPr algn="l"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1,508</a:t>
                      </a: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p>
                  </a:txBody>
                  <a:tcPr marL="9525" marR="9525" marT="9525" marB="0" anchor="ctr"/>
                </a:tc>
              </a:tr>
              <a:tr h="191934">
                <a:tc>
                  <a:txBody>
                    <a:bodyPr/>
                    <a:lstStyle/>
                    <a:p>
                      <a:pPr algn="l"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1,132</a:t>
                      </a: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9525" marR="9525" marT="9525" marB="0" anchor="ctr"/>
                </a:tc>
              </a:tr>
              <a:tr h="191934">
                <a:tc>
                  <a:txBody>
                    <a:bodyPr/>
                    <a:lstStyle/>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191934">
                <a:tc>
                  <a:txBody>
                    <a:bodyPr/>
                    <a:lstStyle/>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graphicFrame>
        <p:nvGraphicFramePr>
          <p:cNvPr id="13" name="グラフ 12"/>
          <p:cNvGraphicFramePr>
            <a:graphicFrameLocks/>
          </p:cNvGraphicFramePr>
          <p:nvPr>
            <p:extLst>
              <p:ext uri="{D42A27DB-BD31-4B8C-83A1-F6EECF244321}">
                <p14:modId xmlns:p14="http://schemas.microsoft.com/office/powerpoint/2010/main" val="3894983897"/>
              </p:ext>
            </p:extLst>
          </p:nvPr>
        </p:nvGraphicFramePr>
        <p:xfrm>
          <a:off x="63928" y="2518482"/>
          <a:ext cx="4796104" cy="2549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2447261067"/>
              </p:ext>
            </p:extLst>
          </p:nvPr>
        </p:nvGraphicFramePr>
        <p:xfrm>
          <a:off x="5329346" y="2536213"/>
          <a:ext cx="3814654" cy="2934477"/>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
          <p:cNvSpPr txBox="1"/>
          <p:nvPr/>
        </p:nvSpPr>
        <p:spPr>
          <a:xfrm>
            <a:off x="5292080" y="2274603"/>
            <a:ext cx="2835573" cy="2783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smtClean="0"/>
              <a:t>（出典：文部科学省「Ｈ</a:t>
            </a:r>
            <a:r>
              <a:rPr lang="en-US" altLang="ja-JP" sz="1100" dirty="0" smtClean="0"/>
              <a:t>29</a:t>
            </a:r>
            <a:r>
              <a:rPr lang="ja-JP" altLang="en-US" sz="1100" dirty="0" smtClean="0"/>
              <a:t>年度学校基本調査」）</a:t>
            </a:r>
            <a:endParaRPr lang="ja-JP" altLang="en-US" sz="1100" dirty="0"/>
          </a:p>
        </p:txBody>
      </p:sp>
      <p:sp>
        <p:nvSpPr>
          <p:cNvPr id="10" name="スライド番号プレースホルダー 9"/>
          <p:cNvSpPr>
            <a:spLocks noGrp="1"/>
          </p:cNvSpPr>
          <p:nvPr>
            <p:ph type="sldNum" sz="quarter" idx="12"/>
          </p:nvPr>
        </p:nvSpPr>
        <p:spPr/>
        <p:txBody>
          <a:bodyPr/>
          <a:lstStyle/>
          <a:p>
            <a:pPr>
              <a:defRPr/>
            </a:pPr>
            <a:fld id="{4AC9B83D-17C3-4F2E-B0BA-D155CD364A7C}" type="slidenum">
              <a:rPr lang="ja-JP" altLang="en-US" smtClean="0"/>
              <a:pPr>
                <a:defRPr/>
              </a:pPr>
              <a:t>51</a:t>
            </a:fld>
            <a:endParaRPr lang="ja-JP" altLang="en-US" dirty="0"/>
          </a:p>
        </p:txBody>
      </p:sp>
    </p:spTree>
    <p:extLst>
      <p:ext uri="{BB962C8B-B14F-4D97-AF65-F5344CB8AC3E}">
        <p14:creationId xmlns:p14="http://schemas.microsoft.com/office/powerpoint/2010/main" val="909217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7172" y="11177"/>
            <a:ext cx="8623300" cy="696337"/>
          </a:xfrm>
          <a:prstGeom prst="roundRect">
            <a:avLst>
              <a:gd name="adj" fmla="val 1243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⑦</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若年層の就業（大学）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◇大学卒業後、「正規の職員等」として就業する割合は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割強。</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4"/>
          <p:cNvSpPr>
            <a:spLocks noChangeArrowheads="1"/>
          </p:cNvSpPr>
          <p:nvPr/>
        </p:nvSpPr>
        <p:spPr bwMode="auto">
          <a:xfrm>
            <a:off x="197172" y="764704"/>
            <a:ext cx="46202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大学卒業後の進路</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777471009"/>
              </p:ext>
            </p:extLst>
          </p:nvPr>
        </p:nvGraphicFramePr>
        <p:xfrm>
          <a:off x="395536" y="1216497"/>
          <a:ext cx="5760640" cy="3148607"/>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
          <p:cNvSpPr txBox="1"/>
          <p:nvPr/>
        </p:nvSpPr>
        <p:spPr>
          <a:xfrm>
            <a:off x="395536" y="980728"/>
            <a:ext cx="2835573" cy="2783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smtClean="0"/>
              <a:t>（出典：文部科学省「Ｈ</a:t>
            </a:r>
            <a:r>
              <a:rPr lang="en-US" altLang="ja-JP" sz="1100" dirty="0" smtClean="0"/>
              <a:t>28</a:t>
            </a:r>
            <a:r>
              <a:rPr lang="ja-JP" altLang="en-US" sz="1100" dirty="0" smtClean="0"/>
              <a:t>年度学校基本調査」）</a:t>
            </a:r>
            <a:endParaRPr lang="ja-JP" altLang="en-US" sz="1100" dirty="0"/>
          </a:p>
        </p:txBody>
      </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52</a:t>
            </a:fld>
            <a:endParaRPr lang="ja-JP" altLang="en-US" dirty="0"/>
          </a:p>
        </p:txBody>
      </p:sp>
    </p:spTree>
    <p:extLst>
      <p:ext uri="{BB962C8B-B14F-4D97-AF65-F5344CB8AC3E}">
        <p14:creationId xmlns:p14="http://schemas.microsoft.com/office/powerpoint/2010/main" val="37797438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223103022"/>
              </p:ext>
            </p:extLst>
          </p:nvPr>
        </p:nvGraphicFramePr>
        <p:xfrm>
          <a:off x="251520" y="764704"/>
          <a:ext cx="8750021" cy="5676434"/>
        </p:xfrm>
        <a:graphic>
          <a:graphicData uri="http://schemas.openxmlformats.org/drawingml/2006/table">
            <a:tbl>
              <a:tblPr firstRow="1" bandRow="1">
                <a:tableStyleId>{5940675A-B579-460E-94D1-54222C63F5DA}</a:tableStyleId>
              </a:tblPr>
              <a:tblGrid>
                <a:gridCol w="579501"/>
                <a:gridCol w="579501"/>
                <a:gridCol w="925813"/>
                <a:gridCol w="925813"/>
                <a:gridCol w="925813"/>
                <a:gridCol w="925813"/>
                <a:gridCol w="925813"/>
                <a:gridCol w="925813"/>
                <a:gridCol w="925813"/>
                <a:gridCol w="1110328"/>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546414">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国際特許出願件数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8,748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6,151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6,187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strike="sng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特許庁「特許行政年次報告書</a:t>
                      </a:r>
                      <a:r>
                        <a:rPr kumimoji="1" lang="en-US" altLang="ja-JP" sz="10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通関額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9,418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8,793</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2,871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2,177</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9,859</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3,318</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6,297</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6,699</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4,454</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7,454</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5,360</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4,740</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8,560</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vMerge="1">
                  <a:txBody>
                    <a:bodyPr/>
                    <a:lstStyle/>
                    <a:p>
                      <a:pPr marL="0" indent="0" algn="l">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出荷額等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7,131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4,925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244</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5,292</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年９月公表予定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3" marR="91443" marT="45716" marB="45716" anchor="ctr"/>
                </a:tc>
                <a:tc>
                  <a:txBody>
                    <a:bodyPr/>
                    <a:lstStyle/>
                    <a:p>
                      <a:pPr marL="0" indent="0"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公表未定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3" marR="91443" marT="45716" marB="45716"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経済産業省「工業統計表」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経済活動センサス活動調査報告」</a:t>
                      </a: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医薬品製剤製造業</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7,463</a:t>
                      </a:r>
                    </a:p>
                    <a:p>
                      <a:pPr marL="0" indent="0" algn="ctr">
                        <a:tabLst>
                          <a:tab pos="0"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7,719</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6,684</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6,427</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6,471</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年９月公表予定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3" marR="91443" marT="45716" marB="45716" anchor="ctr"/>
                </a:tc>
                <a:tc>
                  <a:txBody>
                    <a:bodyPr/>
                    <a:lstStyle/>
                    <a:p>
                      <a:pPr marL="0" indent="0"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公表未定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3" marR="91443" marT="45716" marB="45716" anchor="ctr"/>
                </a:tc>
                <a:tc vMerge="1">
                  <a:txBody>
                    <a:bodyPr/>
                    <a:lstStyle/>
                    <a:p>
                      <a:endParaRPr kumimoji="1" lang="ja-JP" altLang="en-US"/>
                    </a:p>
                  </a:txBody>
                  <a:tcPr/>
                </a:tc>
              </a:tr>
              <a:tr h="720080">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一人あたり府民所得</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299.2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strike="dbl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strike="dbl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182563" indent="-182563"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速報公表予定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3" marR="91443" marT="45716" marB="4571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strike="dbl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大阪府統計課「大阪府民経済計算」</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年）は早期推計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r>
              <a:tr h="79208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開業事業所数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7,477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7,564</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7,854</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8,276</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8,383</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10,119</a:t>
                      </a:r>
                    </a:p>
                    <a:p>
                      <a:pPr marL="182563" indent="-182563" algn="ctr">
                        <a:tabLst>
                          <a:tab pos="92075" algn="l"/>
                        </a:tabLst>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indent="0" algn="ctr">
                        <a:tabLst>
                          <a:tab pos="92075" algn="l"/>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11,700</a:t>
                      </a:r>
                    </a:p>
                    <a:p>
                      <a:pPr marL="0" indent="0" algn="ctr">
                        <a:tabLst>
                          <a:tab pos="92075" algn="l"/>
                        </a:tabLst>
                      </a:pP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p>
                  </a:txBody>
                  <a:tcPr marL="91443" marR="91443" marT="45716" marB="45716"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zh-TW"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厚生労働省「雇用保険事業年報</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･月報</a:t>
                      </a: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雇用保険関係新規成立事業者数</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4"/>
          <p:cNvSpPr>
            <a:spLocks noChangeArrowheads="1"/>
          </p:cNvSpPr>
          <p:nvPr/>
        </p:nvSpPr>
        <p:spPr bwMode="auto">
          <a:xfrm>
            <a:off x="107504" y="439294"/>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53</a:t>
            </a:fld>
            <a:endParaRPr lang="ja-JP" altLang="en-US" dirty="0"/>
          </a:p>
        </p:txBody>
      </p:sp>
    </p:spTree>
    <p:extLst>
      <p:ext uri="{BB962C8B-B14F-4D97-AF65-F5344CB8AC3E}">
        <p14:creationId xmlns:p14="http://schemas.microsoft.com/office/powerpoint/2010/main" val="13526080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28562" y="670386"/>
            <a:ext cx="8622000" cy="1246763"/>
          </a:xfrm>
          <a:prstGeom prst="roundRect">
            <a:avLst>
              <a:gd name="adj" fmla="val 7264"/>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分析①：医療・健康づくり関連産業のポテンシャル</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a:t>
            </a:r>
            <a:r>
              <a:rPr lang="zh-TW"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製剤</a:t>
            </a:r>
            <a:r>
              <a:rPr lang="zh-TW"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における製造品出荷額は、東京都、愛知県と比べ、高いシェアを占めている。全国の出荷額が低下傾向にある中、大阪は約</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割のシェアを堅持。</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大阪の医薬品製剤製造業の事業所数</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全国２位。</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251520" y="76562"/>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（１）先端技術産業のさらなる強化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4"/>
          <p:cNvSpPr>
            <a:spLocks noChangeArrowheads="1"/>
          </p:cNvSpPr>
          <p:nvPr/>
        </p:nvSpPr>
        <p:spPr bwMode="auto">
          <a:xfrm>
            <a:off x="4771976" y="2020983"/>
            <a:ext cx="448054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医薬品製剤製造業における事業所数・従業員数</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出典：経済産業省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工業統計調査」 ）</a:t>
            </a:r>
          </a:p>
        </p:txBody>
      </p:sp>
      <p:graphicFrame>
        <p:nvGraphicFramePr>
          <p:cNvPr id="4" name="表 3"/>
          <p:cNvGraphicFramePr>
            <a:graphicFrameLocks noGrp="1"/>
          </p:cNvGraphicFramePr>
          <p:nvPr>
            <p:extLst>
              <p:ext uri="{D42A27DB-BD31-4B8C-83A1-F6EECF244321}">
                <p14:modId xmlns:p14="http://schemas.microsoft.com/office/powerpoint/2010/main" val="3093379580"/>
              </p:ext>
            </p:extLst>
          </p:nvPr>
        </p:nvGraphicFramePr>
        <p:xfrm>
          <a:off x="4896289" y="2587525"/>
          <a:ext cx="4015892" cy="3145731"/>
        </p:xfrm>
        <a:graphic>
          <a:graphicData uri="http://schemas.openxmlformats.org/drawingml/2006/table">
            <a:tbl>
              <a:tblPr firstRow="1" bandRow="1">
                <a:tableStyleId>{5C22544A-7EE6-4342-B048-85BDC9FD1C3A}</a:tableStyleId>
              </a:tblPr>
              <a:tblGrid>
                <a:gridCol w="827839"/>
                <a:gridCol w="1180107"/>
                <a:gridCol w="980133"/>
                <a:gridCol w="1027813"/>
              </a:tblGrid>
              <a:tr h="412281">
                <a:tc>
                  <a:txBody>
                    <a:bodyPr/>
                    <a:lstStyle/>
                    <a:p>
                      <a:pPr algn="ctr" fontAlgn="ctr"/>
                      <a:r>
                        <a:rPr lang="ja-JP" altLang="en-US" sz="140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事業所数順位</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都府県</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事業所数</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従業</a:t>
                      </a:r>
                      <a:r>
                        <a:rPr lang="zh-TW" altLang="en-US" sz="14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員数</a:t>
                      </a:r>
                      <a:endParaRPr lang="en-US" altLang="zh-TW" sz="14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en-US" altLang="zh-TW" sz="14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14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zh-TW"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zh-TW"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富山</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ja-JP"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6,275</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5,166</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1,821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3,841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1,821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1,793</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gridSpan="2">
                  <a:txBody>
                    <a:bodyPr/>
                    <a:lstStyle/>
                    <a:p>
                      <a:pPr algn="ctr" fontAlgn="b"/>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合計</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525</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3" name="直線コネクタ 12"/>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5"/>
          <p:cNvSpPr>
            <a:spLocks/>
          </p:cNvSpPr>
          <p:nvPr/>
        </p:nvSpPr>
        <p:spPr bwMode="auto">
          <a:xfrm>
            <a:off x="0" y="2060848"/>
            <a:ext cx="4771976" cy="864096"/>
          </a:xfrm>
          <a:prstGeom prst="rect">
            <a:avLst/>
          </a:prstGeom>
          <a:noFill/>
          <a:ln>
            <a:noFill/>
          </a:ln>
          <a:extLst/>
        </p:spPr>
        <p:txBody>
          <a:bodyPr lIns="0" tIns="72000" rIns="0" bIns="3600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defTabSz="590550"/>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14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製造品</a:t>
            </a:r>
            <a:r>
              <a:rPr kumimoji="0" lang="zh-TW" altLang="en-US" sz="1400" dirty="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出荷</a:t>
            </a:r>
            <a:r>
              <a:rPr kumimoji="0" lang="zh-TW" altLang="en-US" sz="14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額</a:t>
            </a:r>
            <a:r>
              <a:rPr kumimoji="0"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a:t>
            </a:r>
            <a:r>
              <a:rPr kumimoji="0" lang="zh-TW"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医薬品</a:t>
            </a:r>
            <a:r>
              <a:rPr kumimoji="0"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製剤</a:t>
            </a:r>
            <a:r>
              <a:rPr kumimoji="0" lang="zh-TW"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製造業）</a:t>
            </a:r>
            <a:r>
              <a:rPr kumimoji="0"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（出典：</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経済産業省「</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年工業統計調査</a:t>
            </a:r>
            <a:r>
              <a:rPr kumimoji="0"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a:t>
            </a:r>
            <a:endParaRPr kumimoji="0" lang="en-US" altLang="ja-JP"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a:p>
            <a:pPr marL="177800" defTabSz="590550"/>
            <a:r>
              <a:rPr kumimoji="0" lang="en-US" altLang="ja-JP" sz="1200" dirty="0" smtClean="0">
                <a:latin typeface="ＭＳ Ｐゴシック"/>
                <a:ea typeface="ＭＳ Ｐゴシック"/>
                <a:cs typeface="Meiryo UI" panose="020B0604030504040204" pitchFamily="50" charset="-128"/>
                <a:sym typeface="ヒラギノ角ゴ Pro W6" charset="0"/>
              </a:rPr>
              <a:t>※2011</a:t>
            </a:r>
            <a:r>
              <a:rPr kumimoji="0" lang="ja-JP" altLang="en-US" sz="1200" dirty="0" smtClean="0">
                <a:latin typeface="ＭＳ Ｐゴシック"/>
                <a:ea typeface="ＭＳ Ｐゴシック"/>
                <a:cs typeface="Meiryo UI" panose="020B0604030504040204" pitchFamily="50" charset="-128"/>
                <a:sym typeface="ヒラギノ角ゴ Pro W6" charset="0"/>
              </a:rPr>
              <a:t>年は</a:t>
            </a:r>
            <a:r>
              <a:rPr lang="ja-JP" altLang="ja-JP" sz="1200" dirty="0" smtClean="0"/>
              <a:t>工業</a:t>
            </a:r>
            <a:r>
              <a:rPr lang="ja-JP" altLang="ja-JP" sz="1200" dirty="0"/>
              <a:t>統計</a:t>
            </a:r>
            <a:r>
              <a:rPr lang="ja-JP" altLang="ja-JP" sz="1200" dirty="0" smtClean="0"/>
              <a:t>調査</a:t>
            </a:r>
            <a:r>
              <a:rPr lang="ja-JP" altLang="en-US" sz="1200" dirty="0" smtClean="0"/>
              <a:t>の代わりに「</a:t>
            </a:r>
            <a:r>
              <a:rPr lang="ja-JP" altLang="ja-JP" sz="1200" dirty="0" smtClean="0"/>
              <a:t>経済センサス調査</a:t>
            </a:r>
            <a:r>
              <a:rPr lang="ja-JP" altLang="en-US" sz="1200" dirty="0" smtClean="0"/>
              <a:t>」を実施して</a:t>
            </a:r>
            <a:r>
              <a:rPr lang="ja-JP" altLang="en-US" sz="1200" dirty="0"/>
              <a:t>いるが</a:t>
            </a:r>
            <a:r>
              <a:rPr lang="ja-JP" altLang="en-US" sz="1200" dirty="0" smtClean="0"/>
              <a:t>、一部の数値</a:t>
            </a:r>
            <a:r>
              <a:rPr lang="ja-JP" altLang="en-US" sz="1200" dirty="0"/>
              <a:t>が</a:t>
            </a:r>
            <a:r>
              <a:rPr lang="ja-JP" altLang="en-US" sz="1200" dirty="0" smtClean="0"/>
              <a:t>秘匿されているため記載しない。</a:t>
            </a:r>
            <a:endParaRPr kumimoji="0" lang="ja-JP" altLang="en-US" sz="1200" dirty="0">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p:txBody>
      </p:sp>
      <p:graphicFrame>
        <p:nvGraphicFramePr>
          <p:cNvPr id="17" name="グラフ 16"/>
          <p:cNvGraphicFramePr>
            <a:graphicFrameLocks/>
          </p:cNvGraphicFramePr>
          <p:nvPr>
            <p:extLst>
              <p:ext uri="{D42A27DB-BD31-4B8C-83A1-F6EECF244321}">
                <p14:modId xmlns:p14="http://schemas.microsoft.com/office/powerpoint/2010/main" val="2833696675"/>
              </p:ext>
            </p:extLst>
          </p:nvPr>
        </p:nvGraphicFramePr>
        <p:xfrm>
          <a:off x="-23133" y="3068960"/>
          <a:ext cx="4867371"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表 2"/>
          <p:cNvGraphicFramePr>
            <a:graphicFrameLocks noGrp="1"/>
          </p:cNvGraphicFramePr>
          <p:nvPr>
            <p:extLst>
              <p:ext uri="{D42A27DB-BD31-4B8C-83A1-F6EECF244321}">
                <p14:modId xmlns:p14="http://schemas.microsoft.com/office/powerpoint/2010/main" val="245704446"/>
              </p:ext>
            </p:extLst>
          </p:nvPr>
        </p:nvGraphicFramePr>
        <p:xfrm>
          <a:off x="27689" y="6237312"/>
          <a:ext cx="4427982" cy="370840"/>
        </p:xfrm>
        <a:graphic>
          <a:graphicData uri="http://schemas.openxmlformats.org/drawingml/2006/table">
            <a:tbl>
              <a:tblPr firstRow="1" bandRow="1">
                <a:tableStyleId>{5940675A-B579-460E-94D1-54222C63F5DA}</a:tableStyleId>
              </a:tblPr>
              <a:tblGrid>
                <a:gridCol w="801514"/>
                <a:gridCol w="906617"/>
                <a:gridCol w="906617"/>
                <a:gridCol w="906617"/>
                <a:gridCol w="906617"/>
              </a:tblGrid>
              <a:tr h="370840">
                <a:tc>
                  <a:txBody>
                    <a:bodyPr/>
                    <a:lstStyle/>
                    <a:p>
                      <a:pPr algn="ctr"/>
                      <a:r>
                        <a:rPr kumimoji="1" lang="ja-JP" altLang="en-US" sz="900" dirty="0" smtClean="0"/>
                        <a:t>全国出荷額</a:t>
                      </a:r>
                      <a:endParaRPr kumimoji="1" lang="en-US" altLang="ja-JP" sz="900" dirty="0" smtClean="0"/>
                    </a:p>
                    <a:p>
                      <a:pPr algn="ctr"/>
                      <a:r>
                        <a:rPr kumimoji="1" lang="ja-JP" altLang="en-US" sz="900" dirty="0" smtClean="0"/>
                        <a:t>（百万円）</a:t>
                      </a:r>
                      <a:endParaRPr kumimoji="1" lang="ja-JP" altLang="en-US" sz="900" dirty="0"/>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6,566,747</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6,819,175</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6,713,487</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6,679,870</a:t>
                      </a:r>
                    </a:p>
                  </a:txBody>
                  <a:tcPr anchor="ctr"/>
                </a:tc>
              </a:tr>
            </a:tbl>
          </a:graphicData>
        </a:graphic>
      </p:graphicFrame>
      <p:sp>
        <p:nvSpPr>
          <p:cNvPr id="6" name="スライド番号プレースホルダー 5"/>
          <p:cNvSpPr>
            <a:spLocks noGrp="1"/>
          </p:cNvSpPr>
          <p:nvPr>
            <p:ph type="sldNum" sz="quarter" idx="12"/>
          </p:nvPr>
        </p:nvSpPr>
        <p:spPr/>
        <p:txBody>
          <a:bodyPr/>
          <a:lstStyle/>
          <a:p>
            <a:pPr>
              <a:defRPr/>
            </a:pPr>
            <a:fld id="{4AC9B83D-17C3-4F2E-B0BA-D155CD364A7C}" type="slidenum">
              <a:rPr lang="ja-JP" altLang="en-US" smtClean="0"/>
              <a:pPr>
                <a:defRPr/>
              </a:pPr>
              <a:t>54</a:t>
            </a:fld>
            <a:endParaRPr lang="ja-JP" altLang="en-US" dirty="0"/>
          </a:p>
        </p:txBody>
      </p:sp>
    </p:spTree>
    <p:extLst>
      <p:ext uri="{BB962C8B-B14F-4D97-AF65-F5344CB8AC3E}">
        <p14:creationId xmlns:p14="http://schemas.microsoft.com/office/powerpoint/2010/main" val="18379679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54"/>
          <a:stretch/>
        </p:blipFill>
        <p:spPr bwMode="auto">
          <a:xfrm>
            <a:off x="0" y="3287968"/>
            <a:ext cx="5042184" cy="307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 6"/>
          <p:cNvSpPr/>
          <p:nvPr/>
        </p:nvSpPr>
        <p:spPr>
          <a:xfrm>
            <a:off x="39657" y="56177"/>
            <a:ext cx="8944149" cy="2877145"/>
          </a:xfrm>
          <a:prstGeom prst="roundRect">
            <a:avLst>
              <a:gd name="adj" fmla="val 7252"/>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分析②：健康・医療分野の拠点づくり</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は、ライフサイエンス分野での国内有数の大学・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研究機関が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立地するとともに、大阪市内の道修町界隈、茨木市・箕面市の丘陵地域に広がる「彩都」などに、ライフサイエンス関連企業が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ライフサイエンス分野の新たな研究開発拠点として、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彩都」に加え</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循環器病研究</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吹田操車場</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跡地へ</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移転を</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契機に、同地を「北大阪健康医療都市（愛称：健都）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して、新たな医療クラスターの形成を図り、健康・医療分野でのイノベーション創出をめざす</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健都のコンセプト「健康と医療」に合致する「国立健康・栄養研究所」の全部移転の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大阪府・国立医薬基盤・健康・栄養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研究所に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国民の健康の保持・増進及び栄養・食生活に関する調査・研究を行うことにより、公衆衛生の向上及び増進を図る</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さらに、大阪市中之島において、府市、経済界で構成する「中之島</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丁目再生医療国際拠点検討協議会」を設置し、</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「未来医療国際拠点」の実現に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検討を進める。</a:t>
            </a:r>
          </a:p>
        </p:txBody>
      </p:sp>
      <p:sp>
        <p:nvSpPr>
          <p:cNvPr id="116" name="正方形/長方形 115"/>
          <p:cNvSpPr/>
          <p:nvPr/>
        </p:nvSpPr>
        <p:spPr>
          <a:xfrm>
            <a:off x="4973039" y="3318780"/>
            <a:ext cx="4284476" cy="307777"/>
          </a:xfrm>
          <a:prstGeom prst="rect">
            <a:avLst/>
          </a:prstGeom>
          <a:ln w="3175">
            <a:noFill/>
          </a:ln>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政府関係機関の移転</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086554" y="3711401"/>
            <a:ext cx="4022319" cy="2471038"/>
          </a:xfrm>
          <a:prstGeom prst="rect">
            <a:avLst/>
          </a:prstGeom>
          <a:ln w="9525">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nchorCtr="0"/>
          <a:lstStyle/>
          <a:p>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健康・栄養研究所</a:t>
            </a:r>
            <a:r>
              <a:rPr lang="en-US" altLang="ja-JP" sz="1100" dirty="0" smtClean="0">
                <a:solidFill>
                  <a:schemeClr val="tx1"/>
                </a:solidFill>
                <a:latin typeface="ＭＳ Ｐゴシック"/>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の大阪府への移転に関する方針</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】(2017.3.31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厚生労働省、国立研究開発法人医薬基盤・健康・栄養研究所、大阪府決定</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100" dirty="0">
              <a:solidFill>
                <a:schemeClr val="tx1"/>
              </a:solidFill>
            </a:endParaRPr>
          </a:p>
          <a:p>
            <a:endParaRPr lang="en-US" altLang="ja-JP" sz="1100" dirty="0" smtClean="0">
              <a:solidFill>
                <a:schemeClr val="tx1"/>
              </a:solidFill>
            </a:endParaRPr>
          </a:p>
        </p:txBody>
      </p:sp>
      <p:graphicFrame>
        <p:nvGraphicFramePr>
          <p:cNvPr id="24" name="表 23"/>
          <p:cNvGraphicFramePr>
            <a:graphicFrameLocks noGrp="1"/>
          </p:cNvGraphicFramePr>
          <p:nvPr>
            <p:extLst>
              <p:ext uri="{D42A27DB-BD31-4B8C-83A1-F6EECF244321}">
                <p14:modId xmlns:p14="http://schemas.microsoft.com/office/powerpoint/2010/main" val="2719137794"/>
              </p:ext>
            </p:extLst>
          </p:nvPr>
        </p:nvGraphicFramePr>
        <p:xfrm>
          <a:off x="5364088" y="4741128"/>
          <a:ext cx="3582266" cy="1280160"/>
        </p:xfrm>
        <a:graphic>
          <a:graphicData uri="http://schemas.openxmlformats.org/drawingml/2006/table">
            <a:tbl>
              <a:tblPr firstRow="1" bandRow="1">
                <a:tableStyleId>{BC89EF96-8CEA-46FF-86C4-4CE0E7609802}</a:tableStyleId>
              </a:tblPr>
              <a:tblGrid>
                <a:gridCol w="1063177"/>
                <a:gridCol w="2519089"/>
              </a:tblGrid>
              <a:tr h="183874">
                <a:tc>
                  <a:txBody>
                    <a:bodyPr/>
                    <a:lstStyle/>
                    <a:p>
                      <a:pPr algn="ctr"/>
                      <a:r>
                        <a:rPr kumimoji="1" lang="ja-JP" altLang="en-US" sz="1100" dirty="0" smtClean="0">
                          <a:solidFill>
                            <a:schemeClr val="tx1"/>
                          </a:solidFill>
                          <a:latin typeface="+mn-ea"/>
                          <a:ea typeface="+mn-ea"/>
                        </a:rPr>
                        <a:t>移転先</a:t>
                      </a:r>
                      <a:endParaRPr kumimoji="1" lang="ja-JP" altLang="en-US" sz="1100" dirty="0">
                        <a:solidFill>
                          <a:schemeClr val="tx1"/>
                        </a:solidFill>
                        <a:latin typeface="+mn-ea"/>
                        <a:ea typeface="+mn-ea"/>
                        <a:cs typeface="Meiryo UI" panose="020B0604030504040204" pitchFamily="50" charset="-128"/>
                      </a:endParaRPr>
                    </a:p>
                  </a:txBody>
                  <a:tcPr anchor="ctr"/>
                </a:tc>
                <a:tc>
                  <a:txBody>
                    <a:bodyPr/>
                    <a:lstStyle/>
                    <a:p>
                      <a:pPr algn="l"/>
                      <a:r>
                        <a:rPr kumimoji="1" lang="ja-JP" altLang="en-US" sz="1100" b="0" dirty="0" smtClean="0">
                          <a:solidFill>
                            <a:schemeClr val="tx1"/>
                          </a:solidFill>
                          <a:latin typeface="+mn-ea"/>
                          <a:ea typeface="+mn-ea"/>
                        </a:rPr>
                        <a:t>北大阪健康医療都市（愛称：健都）の健都イノベーションパーク内</a:t>
                      </a:r>
                      <a:endParaRPr kumimoji="1" lang="ja-JP" altLang="en-US" sz="1100" b="0" dirty="0">
                        <a:solidFill>
                          <a:schemeClr val="tx1"/>
                        </a:solidFill>
                        <a:latin typeface="+mn-ea"/>
                        <a:ea typeface="+mn-ea"/>
                        <a:cs typeface="Meiryo UI" panose="020B0604030504040204" pitchFamily="50" charset="-128"/>
                      </a:endParaRPr>
                    </a:p>
                  </a:txBody>
                  <a:tcPr/>
                </a:tc>
              </a:tr>
              <a:tr h="221352">
                <a:tc>
                  <a:txBody>
                    <a:bodyPr/>
                    <a:lstStyle/>
                    <a:p>
                      <a:pPr algn="ctr"/>
                      <a:r>
                        <a:rPr kumimoji="1" lang="ja-JP" altLang="en-US" sz="1100" b="1" dirty="0" smtClean="0">
                          <a:solidFill>
                            <a:schemeClr val="tx1"/>
                          </a:solidFill>
                          <a:latin typeface="+mn-ea"/>
                          <a:ea typeface="+mn-ea"/>
                        </a:rPr>
                        <a:t>移転先の施設</a:t>
                      </a:r>
                      <a:endParaRPr kumimoji="1" lang="ja-JP" altLang="en-US" sz="1100" b="1" dirty="0">
                        <a:solidFill>
                          <a:schemeClr val="tx1"/>
                        </a:solidFill>
                        <a:latin typeface="+mn-ea"/>
                        <a:ea typeface="+mn-ea"/>
                        <a:cs typeface="Meiryo UI" panose="020B0604030504040204" pitchFamily="50" charset="-128"/>
                      </a:endParaRPr>
                    </a:p>
                  </a:txBody>
                  <a:tcPr anchor="ctr"/>
                </a:tc>
                <a:tc>
                  <a:txBody>
                    <a:bodyPr/>
                    <a:lstStyle/>
                    <a:p>
                      <a:r>
                        <a:rPr kumimoji="1" lang="ja-JP" altLang="en-US" sz="1100" dirty="0" smtClean="0">
                          <a:solidFill>
                            <a:schemeClr val="tx1"/>
                          </a:solidFill>
                          <a:latin typeface="+mn-ea"/>
                          <a:ea typeface="+mn-ea"/>
                        </a:rPr>
                        <a:t>健都イノベーションパークに建設される民間賃貸施設</a:t>
                      </a:r>
                      <a:endParaRPr kumimoji="1" lang="ja-JP" altLang="en-US" sz="1100" dirty="0">
                        <a:solidFill>
                          <a:schemeClr val="tx1"/>
                        </a:solidFill>
                        <a:latin typeface="+mn-ea"/>
                        <a:ea typeface="+mn-ea"/>
                        <a:cs typeface="Meiryo UI" panose="020B0604030504040204" pitchFamily="50" charset="-128"/>
                      </a:endParaRPr>
                    </a:p>
                  </a:txBody>
                  <a:tcPr/>
                </a:tc>
              </a:tr>
              <a:tr h="221352">
                <a:tc>
                  <a:txBody>
                    <a:bodyPr/>
                    <a:lstStyle/>
                    <a:p>
                      <a:pPr algn="ctr"/>
                      <a:r>
                        <a:rPr kumimoji="1" lang="ja-JP" altLang="en-US" sz="1100" b="1" dirty="0" smtClean="0">
                          <a:solidFill>
                            <a:schemeClr val="tx1"/>
                          </a:solidFill>
                          <a:latin typeface="+mn-ea"/>
                          <a:ea typeface="+mn-ea"/>
                          <a:cs typeface="Meiryo UI" panose="020B0604030504040204" pitchFamily="50" charset="-128"/>
                        </a:rPr>
                        <a:t>移転</a:t>
                      </a:r>
                      <a:endParaRPr kumimoji="1" lang="en-US" altLang="ja-JP" sz="1100" b="1" dirty="0" smtClean="0">
                        <a:solidFill>
                          <a:schemeClr val="tx1"/>
                        </a:solidFill>
                        <a:latin typeface="+mn-ea"/>
                        <a:ea typeface="+mn-ea"/>
                        <a:cs typeface="Meiryo UI" panose="020B0604030504040204" pitchFamily="50" charset="-128"/>
                      </a:endParaRPr>
                    </a:p>
                    <a:p>
                      <a:pPr algn="ctr"/>
                      <a:r>
                        <a:rPr kumimoji="1" lang="ja-JP" altLang="en-US" sz="1100" b="1" dirty="0" smtClean="0">
                          <a:solidFill>
                            <a:schemeClr val="tx1"/>
                          </a:solidFill>
                          <a:latin typeface="+mn-ea"/>
                          <a:ea typeface="+mn-ea"/>
                          <a:cs typeface="Meiryo UI" panose="020B0604030504040204" pitchFamily="50" charset="-128"/>
                        </a:rPr>
                        <a:t>スケジュール</a:t>
                      </a:r>
                      <a:endParaRPr kumimoji="1" lang="ja-JP" altLang="en-US" sz="1100" b="1" dirty="0">
                        <a:solidFill>
                          <a:schemeClr val="tx1"/>
                        </a:solidFill>
                        <a:latin typeface="+mn-ea"/>
                        <a:ea typeface="+mn-ea"/>
                        <a:cs typeface="Meiryo UI" panose="020B0604030504040204" pitchFamily="50" charset="-128"/>
                      </a:endParaRPr>
                    </a:p>
                  </a:txBody>
                  <a:tcPr anchor="ctr"/>
                </a:tc>
                <a:tc>
                  <a:txBody>
                    <a:bodyPr/>
                    <a:lstStyle/>
                    <a:p>
                      <a:r>
                        <a:rPr kumimoji="1" lang="ja-JP" altLang="en-US" sz="1100" dirty="0" smtClean="0">
                          <a:solidFill>
                            <a:schemeClr val="tx1"/>
                          </a:solidFill>
                          <a:latin typeface="+mn-ea"/>
                          <a:ea typeface="+mn-ea"/>
                          <a:cs typeface="Meiryo UI" panose="020B0604030504040204" pitchFamily="50" charset="-128"/>
                        </a:rPr>
                        <a:t>平成</a:t>
                      </a:r>
                      <a:r>
                        <a:rPr kumimoji="1" lang="en-US" altLang="ja-JP" sz="1100" dirty="0" smtClean="0">
                          <a:solidFill>
                            <a:schemeClr val="tx1"/>
                          </a:solidFill>
                          <a:latin typeface="+mn-ea"/>
                          <a:ea typeface="+mn-ea"/>
                          <a:cs typeface="Meiryo UI" panose="020B0604030504040204" pitchFamily="50" charset="-128"/>
                        </a:rPr>
                        <a:t>31</a:t>
                      </a:r>
                      <a:r>
                        <a:rPr kumimoji="1" lang="ja-JP" altLang="en-US" sz="1100" dirty="0" smtClean="0">
                          <a:solidFill>
                            <a:schemeClr val="tx1"/>
                          </a:solidFill>
                          <a:latin typeface="+mn-ea"/>
                          <a:ea typeface="+mn-ea"/>
                          <a:cs typeface="Meiryo UI" panose="020B0604030504040204" pitchFamily="50" charset="-128"/>
                        </a:rPr>
                        <a:t>年度中を目標に移転を開始し、速やかに全部移転を進める。</a:t>
                      </a:r>
                      <a:endParaRPr kumimoji="1" lang="ja-JP" altLang="en-US" sz="1100" dirty="0">
                        <a:solidFill>
                          <a:schemeClr val="tx1"/>
                        </a:solidFill>
                        <a:latin typeface="+mn-ea"/>
                        <a:ea typeface="+mn-ea"/>
                        <a:cs typeface="Meiryo UI" panose="020B0604030504040204" pitchFamily="50" charset="-128"/>
                      </a:endParaRPr>
                    </a:p>
                  </a:txBody>
                  <a:tcPr anchor="ctr"/>
                </a:tc>
              </a:tr>
            </a:tbl>
          </a:graphicData>
        </a:graphic>
      </p:graphicFrame>
      <p:sp>
        <p:nvSpPr>
          <p:cNvPr id="8" name="正方形/長方形 7"/>
          <p:cNvSpPr/>
          <p:nvPr/>
        </p:nvSpPr>
        <p:spPr>
          <a:xfrm>
            <a:off x="39658" y="5517232"/>
            <a:ext cx="1224113" cy="1440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 dirty="0">
                <a:solidFill>
                  <a:schemeClr val="tx1"/>
                </a:solidFill>
                <a:latin typeface="ＭＳ Ｐゴシック" panose="020B0600070205080204" pitchFamily="50" charset="-128"/>
                <a:ea typeface="ＭＳ Ｐゴシック" panose="020B0600070205080204" pitchFamily="50" charset="-128"/>
              </a:rPr>
              <a:t>ＡＭＥＤ創薬戦略部</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39657" y="5661248"/>
            <a:ext cx="1224113" cy="1440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latin typeface="ＭＳ Ｐゴシック" panose="020B0600070205080204" pitchFamily="50" charset="-128"/>
                <a:ea typeface="ＭＳ Ｐゴシック" panose="020B0600070205080204" pitchFamily="50" charset="-128"/>
              </a:rPr>
              <a:t>PMDA</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rPr>
              <a:t>関西支部</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55</a:t>
            </a:fld>
            <a:endParaRPr lang="ja-JP" altLang="en-US" dirty="0"/>
          </a:p>
        </p:txBody>
      </p:sp>
    </p:spTree>
    <p:extLst>
      <p:ext uri="{BB962C8B-B14F-4D97-AF65-F5344CB8AC3E}">
        <p14:creationId xmlns:p14="http://schemas.microsoft.com/office/powerpoint/2010/main" val="328862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54139" y="116632"/>
            <a:ext cx="8622000" cy="2767905"/>
          </a:xfrm>
          <a:prstGeom prst="roundRect">
            <a:avLst>
              <a:gd name="adj" fmla="val 10392"/>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分析③：うめ</a:t>
            </a:r>
            <a:r>
              <a:rPr lang="ja-JP" altLang="en-US"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きたの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立地、先端的な医薬品・医療機器開発に向けた環境整備</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を代表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する産業クラスター</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から１時間圏内の関西の結節点にあり、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に見込まれる新駅の開設によって関西空港と直結し、世界と関西を繋ぐゲートウェイとしての機能を活かし、関西の研究開発拠点と産業を繋ぐハブとしての役割を担っていく。</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独）医薬品医療機器総合機構（</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月に、創薬支援ネットワークの本部機能を担う国立研究開発法人</a:t>
            </a:r>
            <a:r>
              <a:rPr lang="zh-TW"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日本医療研究開発機構（</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lang="zh-TW"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薬戦略部西日本統括部が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月に開設されるなど、</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おける医薬品・医療機器関連産業の振興に向けた環境整備が進行。</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月には、ＰＭＤＡ関西支部が機能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拡充され、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初期から治験まで幅広い段階での薬事に関する各種相談が、</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大阪でも可能とな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った</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4669986" y="3063102"/>
            <a:ext cx="4385627" cy="492443"/>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関西支部と創薬支援ネットワークの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出典：医薬品医療機器総合機構（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39" name="グループ化 38"/>
          <p:cNvGrpSpPr/>
          <p:nvPr/>
        </p:nvGrpSpPr>
        <p:grpSpPr>
          <a:xfrm>
            <a:off x="4639871" y="3637562"/>
            <a:ext cx="3910470" cy="2978617"/>
            <a:chOff x="0" y="19050"/>
            <a:chExt cx="4074072" cy="2978617"/>
          </a:xfrm>
        </p:grpSpPr>
        <p:sp>
          <p:nvSpPr>
            <p:cNvPr id="40" name="正方形/長方形 39"/>
            <p:cNvSpPr/>
            <p:nvPr/>
          </p:nvSpPr>
          <p:spPr>
            <a:xfrm>
              <a:off x="2578647" y="238125"/>
              <a:ext cx="1495425" cy="1695450"/>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41" name="正方形/長方形 40"/>
            <p:cNvSpPr/>
            <p:nvPr/>
          </p:nvSpPr>
          <p:spPr>
            <a:xfrm>
              <a:off x="0" y="238125"/>
              <a:ext cx="2095500" cy="2759542"/>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grpSp>
          <p:nvGrpSpPr>
            <p:cNvPr id="42" name="グループ化 41"/>
            <p:cNvGrpSpPr/>
            <p:nvPr/>
          </p:nvGrpSpPr>
          <p:grpSpPr>
            <a:xfrm>
              <a:off x="333376" y="19050"/>
              <a:ext cx="1514475" cy="2905125"/>
              <a:chOff x="0" y="19050"/>
              <a:chExt cx="1514475" cy="2905125"/>
            </a:xfrm>
          </p:grpSpPr>
          <p:sp>
            <p:nvSpPr>
              <p:cNvPr id="51" name="円/楕円 50"/>
              <p:cNvSpPr/>
              <p:nvPr/>
            </p:nvSpPr>
            <p:spPr>
              <a:xfrm>
                <a:off x="0" y="19050"/>
                <a:ext cx="1514475" cy="514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50" kern="100">
                    <a:solidFill>
                      <a:prstClr val="white"/>
                    </a:solidFill>
                    <a:latin typeface="Meiryo UI"/>
                    <a:ea typeface="ＭＳ 明朝"/>
                    <a:cs typeface="Times New Roman"/>
                  </a:rPr>
                  <a:t> </a:t>
                </a:r>
                <a:endParaRPr lang="ja-JP" altLang="en-US" sz="1050" kern="100">
                  <a:solidFill>
                    <a:prstClr val="white"/>
                  </a:solidFill>
                  <a:ea typeface="ＭＳ 明朝"/>
                  <a:cs typeface="Times New Roman"/>
                </a:endParaRPr>
              </a:p>
            </p:txBody>
          </p:sp>
          <p:sp>
            <p:nvSpPr>
              <p:cNvPr id="52" name="テキスト ボックス 2"/>
              <p:cNvSpPr txBox="1"/>
              <p:nvPr/>
            </p:nvSpPr>
            <p:spPr>
              <a:xfrm>
                <a:off x="0" y="72008"/>
                <a:ext cx="1514475" cy="51409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50" kern="100" dirty="0">
                    <a:solidFill>
                      <a:prstClr val="black"/>
                    </a:solidFill>
                    <a:ea typeface="Meiryo UI"/>
                    <a:cs typeface="Times New Roman"/>
                  </a:rPr>
                  <a:t>創薬支援</a:t>
                </a:r>
                <a:endParaRPr lang="ja-JP" altLang="en-US" sz="1050" kern="100" dirty="0">
                  <a:solidFill>
                    <a:prstClr val="black"/>
                  </a:solidFill>
                  <a:ea typeface="ＭＳ 明朝"/>
                  <a:cs typeface="Times New Roman"/>
                </a:endParaRPr>
              </a:p>
              <a:p>
                <a:pPr algn="ctr"/>
                <a:r>
                  <a:rPr lang="ja-JP" altLang="en-US" sz="1050" kern="100" dirty="0">
                    <a:solidFill>
                      <a:prstClr val="black"/>
                    </a:solidFill>
                    <a:ea typeface="Meiryo UI"/>
                    <a:cs typeface="Times New Roman"/>
                  </a:rPr>
                  <a:t>ネットワーク</a:t>
                </a:r>
                <a:endParaRPr lang="ja-JP" altLang="en-US" sz="1050" kern="100" dirty="0">
                  <a:solidFill>
                    <a:prstClr val="black"/>
                  </a:solidFill>
                  <a:ea typeface="ＭＳ 明朝"/>
                  <a:cs typeface="Times New Roman"/>
                </a:endParaRPr>
              </a:p>
            </p:txBody>
          </p:sp>
          <p:sp>
            <p:nvSpPr>
              <p:cNvPr id="53" name="正方形/長方形 52"/>
              <p:cNvSpPr/>
              <p:nvPr/>
            </p:nvSpPr>
            <p:spPr>
              <a:xfrm>
                <a:off x="0" y="914400"/>
                <a:ext cx="1457325" cy="3714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54" name="テキスト ボックス 2"/>
              <p:cNvSpPr txBox="1">
                <a:spLocks noChangeArrowheads="1"/>
              </p:cNvSpPr>
              <p:nvPr/>
            </p:nvSpPr>
            <p:spPr bwMode="auto">
              <a:xfrm>
                <a:off x="200025" y="981075"/>
                <a:ext cx="995045" cy="266700"/>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1050" kern="100">
                    <a:solidFill>
                      <a:prstClr val="black"/>
                    </a:solidFill>
                    <a:latin typeface="Century"/>
                    <a:ea typeface="Meiryo UI"/>
                    <a:cs typeface="Times New Roman"/>
                  </a:rPr>
                  <a:t>ＡＭＥＤ</a:t>
                </a:r>
                <a:endParaRPr lang="ja-JP" altLang="en-US" sz="1050" kern="100">
                  <a:solidFill>
                    <a:prstClr val="black"/>
                  </a:solidFill>
                  <a:latin typeface="Century"/>
                  <a:ea typeface="ＭＳ 明朝"/>
                  <a:cs typeface="Times New Roman"/>
                </a:endParaRPr>
              </a:p>
            </p:txBody>
          </p:sp>
          <p:sp>
            <p:nvSpPr>
              <p:cNvPr id="55" name="正方形/長方形 54"/>
              <p:cNvSpPr/>
              <p:nvPr/>
            </p:nvSpPr>
            <p:spPr>
              <a:xfrm>
                <a:off x="0" y="1371600"/>
                <a:ext cx="1457325" cy="15525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56" name="テキスト ボックス 2"/>
              <p:cNvSpPr txBox="1">
                <a:spLocks noChangeArrowheads="1"/>
              </p:cNvSpPr>
              <p:nvPr/>
            </p:nvSpPr>
            <p:spPr bwMode="auto">
              <a:xfrm>
                <a:off x="71436" y="1408129"/>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1050" kern="100" dirty="0">
                    <a:solidFill>
                      <a:prstClr val="black"/>
                    </a:solidFill>
                    <a:latin typeface="Century"/>
                    <a:ea typeface="Meiryo UI"/>
                    <a:cs typeface="Times New Roman"/>
                  </a:rPr>
                  <a:t>理化学研究所</a:t>
                </a:r>
                <a:endParaRPr lang="ja-JP" altLang="en-US" sz="1050" kern="100" dirty="0">
                  <a:solidFill>
                    <a:prstClr val="black"/>
                  </a:solidFill>
                  <a:latin typeface="Century"/>
                  <a:ea typeface="ＭＳ 明朝"/>
                  <a:cs typeface="Times New Roman"/>
                </a:endParaRPr>
              </a:p>
            </p:txBody>
          </p:sp>
          <p:sp>
            <p:nvSpPr>
              <p:cNvPr id="57" name="テキスト ボックス 2"/>
              <p:cNvSpPr txBox="1">
                <a:spLocks noChangeArrowheads="1"/>
              </p:cNvSpPr>
              <p:nvPr/>
            </p:nvSpPr>
            <p:spPr bwMode="auto">
              <a:xfrm>
                <a:off x="71436" y="1697641"/>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900" kern="100" dirty="0">
                    <a:solidFill>
                      <a:prstClr val="black"/>
                    </a:solidFill>
                    <a:latin typeface="Century"/>
                    <a:ea typeface="Meiryo UI"/>
                    <a:cs typeface="Times New Roman"/>
                  </a:rPr>
                  <a:t>産業技術総合</a:t>
                </a:r>
                <a:r>
                  <a:rPr lang="ja-JP" altLang="en-US" sz="900" kern="100" dirty="0" smtClean="0">
                    <a:solidFill>
                      <a:prstClr val="black"/>
                    </a:solidFill>
                    <a:latin typeface="Century"/>
                    <a:ea typeface="Meiryo UI"/>
                    <a:cs typeface="Times New Roman"/>
                  </a:rPr>
                  <a:t>研究</a:t>
                </a:r>
                <a:r>
                  <a:rPr lang="ja-JP" altLang="en-US" sz="900" kern="100" dirty="0">
                    <a:solidFill>
                      <a:prstClr val="black"/>
                    </a:solidFill>
                    <a:latin typeface="Century"/>
                    <a:ea typeface="Meiryo UI"/>
                    <a:cs typeface="Times New Roman"/>
                  </a:rPr>
                  <a:t>所</a:t>
                </a:r>
                <a:endParaRPr lang="ja-JP" altLang="en-US" sz="900" kern="100" dirty="0">
                  <a:solidFill>
                    <a:prstClr val="black"/>
                  </a:solidFill>
                  <a:latin typeface="Century"/>
                  <a:ea typeface="ＭＳ 明朝"/>
                  <a:cs typeface="Times New Roman"/>
                </a:endParaRPr>
              </a:p>
            </p:txBody>
          </p:sp>
          <p:sp>
            <p:nvSpPr>
              <p:cNvPr id="58" name="テキスト ボックス 2"/>
              <p:cNvSpPr txBox="1">
                <a:spLocks noChangeArrowheads="1"/>
              </p:cNvSpPr>
              <p:nvPr/>
            </p:nvSpPr>
            <p:spPr bwMode="auto">
              <a:xfrm>
                <a:off x="71436" y="1987153"/>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700" kern="100" dirty="0">
                    <a:latin typeface="Century"/>
                    <a:ea typeface="Meiryo UI"/>
                    <a:cs typeface="Times New Roman"/>
                  </a:rPr>
                  <a:t>医薬</a:t>
                </a:r>
                <a:r>
                  <a:rPr lang="ja-JP" altLang="en-US" sz="700" kern="100" dirty="0" smtClean="0">
                    <a:latin typeface="Century"/>
                    <a:ea typeface="Meiryo UI"/>
                    <a:cs typeface="Times New Roman"/>
                  </a:rPr>
                  <a:t>基盤・健康・栄養研究所</a:t>
                </a:r>
                <a:endParaRPr lang="ja-JP" altLang="en-US" sz="700" kern="100" dirty="0">
                  <a:latin typeface="Century"/>
                  <a:ea typeface="ＭＳ 明朝"/>
                  <a:cs typeface="Times New Roman"/>
                </a:endParaRPr>
              </a:p>
            </p:txBody>
          </p:sp>
          <p:sp>
            <p:nvSpPr>
              <p:cNvPr id="59" name="テキスト ボックス 2"/>
              <p:cNvSpPr txBox="1">
                <a:spLocks noChangeArrowheads="1"/>
              </p:cNvSpPr>
              <p:nvPr/>
            </p:nvSpPr>
            <p:spPr bwMode="auto">
              <a:xfrm>
                <a:off x="71436" y="2276664"/>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1050" kern="100" dirty="0">
                    <a:solidFill>
                      <a:prstClr val="black"/>
                    </a:solidFill>
                    <a:latin typeface="Century"/>
                    <a:ea typeface="Meiryo UI"/>
                    <a:cs typeface="Times New Roman"/>
                  </a:rPr>
                  <a:t>創薬連携研究機関</a:t>
                </a:r>
                <a:endParaRPr lang="ja-JP" altLang="en-US" sz="1050" kern="100" dirty="0">
                  <a:solidFill>
                    <a:prstClr val="black"/>
                  </a:solidFill>
                  <a:latin typeface="Century"/>
                  <a:ea typeface="ＭＳ 明朝"/>
                  <a:cs typeface="Times New Roman"/>
                </a:endParaRPr>
              </a:p>
            </p:txBody>
          </p:sp>
          <p:sp>
            <p:nvSpPr>
              <p:cNvPr id="60" name="テキスト ボックス 2"/>
              <p:cNvSpPr txBox="1">
                <a:spLocks noChangeArrowheads="1"/>
              </p:cNvSpPr>
              <p:nvPr/>
            </p:nvSpPr>
            <p:spPr bwMode="auto">
              <a:xfrm>
                <a:off x="71186" y="2591370"/>
                <a:ext cx="1316466" cy="2664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850" kern="100" dirty="0">
                    <a:solidFill>
                      <a:prstClr val="black"/>
                    </a:solidFill>
                    <a:latin typeface="Century"/>
                    <a:ea typeface="Meiryo UI"/>
                    <a:cs typeface="Times New Roman"/>
                  </a:rPr>
                  <a:t>大学、民間研究機関等</a:t>
                </a:r>
                <a:endParaRPr lang="ja-JP" altLang="en-US" sz="850" kern="100" dirty="0">
                  <a:solidFill>
                    <a:prstClr val="black"/>
                  </a:solidFill>
                  <a:latin typeface="Century"/>
                  <a:ea typeface="ＭＳ 明朝"/>
                  <a:cs typeface="Times New Roman"/>
                </a:endParaRPr>
              </a:p>
            </p:txBody>
          </p:sp>
        </p:grpSp>
        <p:sp>
          <p:nvSpPr>
            <p:cNvPr id="43" name="左右矢印 42"/>
            <p:cNvSpPr/>
            <p:nvPr/>
          </p:nvSpPr>
          <p:spPr>
            <a:xfrm>
              <a:off x="1903461" y="628650"/>
              <a:ext cx="876300" cy="438150"/>
            </a:xfrm>
            <a:prstGeom prst="leftRightArrow">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44" name="テキスト ボックス 2"/>
            <p:cNvSpPr txBox="1">
              <a:spLocks noChangeArrowheads="1"/>
            </p:cNvSpPr>
            <p:nvPr/>
          </p:nvSpPr>
          <p:spPr bwMode="auto">
            <a:xfrm>
              <a:off x="2673897" y="1886304"/>
              <a:ext cx="1314450" cy="275516"/>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a:spAutoFit/>
            </a:bodyPr>
            <a:lstStyle/>
            <a:p>
              <a:pPr algn="ctr"/>
              <a:r>
                <a:rPr lang="en-US" sz="1050" kern="100" dirty="0">
                  <a:solidFill>
                    <a:prstClr val="black"/>
                  </a:solidFill>
                  <a:latin typeface="Meiryo UI"/>
                  <a:ea typeface="ＭＳ 明朝"/>
                  <a:cs typeface="Times New Roman"/>
                </a:rPr>
                <a:t>PMDA</a:t>
              </a:r>
              <a:r>
                <a:rPr lang="ja-JP" altLang="en-US" sz="1050" kern="100" dirty="0">
                  <a:solidFill>
                    <a:prstClr val="black"/>
                  </a:solidFill>
                  <a:latin typeface="Century"/>
                  <a:ea typeface="Meiryo UI"/>
                  <a:cs typeface="Times New Roman"/>
                </a:rPr>
                <a:t>関西支部</a:t>
              </a:r>
              <a:endParaRPr lang="ja-JP" altLang="en-US" sz="1050" kern="100" dirty="0">
                <a:solidFill>
                  <a:prstClr val="black"/>
                </a:solidFill>
                <a:latin typeface="Century"/>
                <a:ea typeface="ＭＳ 明朝"/>
                <a:cs typeface="Times New Roman"/>
              </a:endParaRPr>
            </a:p>
          </p:txBody>
        </p:sp>
        <p:sp>
          <p:nvSpPr>
            <p:cNvPr id="45" name="角丸四角形 44"/>
            <p:cNvSpPr/>
            <p:nvPr/>
          </p:nvSpPr>
          <p:spPr>
            <a:xfrm>
              <a:off x="2788197" y="447675"/>
              <a:ext cx="1066800" cy="6191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050" kern="100" dirty="0" smtClean="0">
                  <a:solidFill>
                    <a:schemeClr val="tx1"/>
                  </a:solidFill>
                  <a:ea typeface="Meiryo UI"/>
                  <a:cs typeface="Times New Roman"/>
                </a:rPr>
                <a:t>薬事に関する各種相談</a:t>
              </a:r>
              <a:endParaRPr lang="ja-JP" altLang="en-US" sz="1050" strike="sngStrike" kern="100" dirty="0">
                <a:solidFill>
                  <a:schemeClr val="tx1"/>
                </a:solidFill>
                <a:ea typeface="ＭＳ 明朝"/>
                <a:cs typeface="Times New Roman"/>
              </a:endParaRPr>
            </a:p>
          </p:txBody>
        </p:sp>
        <p:sp>
          <p:nvSpPr>
            <p:cNvPr id="46" name="角丸四角形 45"/>
            <p:cNvSpPr/>
            <p:nvPr/>
          </p:nvSpPr>
          <p:spPr>
            <a:xfrm>
              <a:off x="2769147" y="1190625"/>
              <a:ext cx="1066800" cy="6191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050" kern="100" dirty="0">
                  <a:solidFill>
                    <a:srgbClr val="000000"/>
                  </a:solidFill>
                  <a:latin typeface="Meiryo UI"/>
                  <a:ea typeface="ＭＳ 明朝"/>
                  <a:cs typeface="Times New Roman"/>
                </a:rPr>
                <a:t>GMP</a:t>
              </a:r>
              <a:r>
                <a:rPr lang="ja-JP" altLang="en-US" sz="1050" kern="100"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等</a:t>
              </a:r>
            </a:p>
            <a:p>
              <a:pPr algn="ctr"/>
              <a:r>
                <a:rPr lang="ja-JP" altLang="en-US" sz="1050" kern="100" dirty="0">
                  <a:solidFill>
                    <a:srgbClr val="000000"/>
                  </a:solidFill>
                  <a:ea typeface="Meiryo UI"/>
                  <a:cs typeface="Times New Roman"/>
                </a:rPr>
                <a:t>実地調査</a:t>
              </a:r>
              <a:endParaRPr lang="ja-JP" altLang="en-US" sz="1050" kern="100" dirty="0">
                <a:solidFill>
                  <a:prstClr val="white"/>
                </a:solidFill>
                <a:ea typeface="ＭＳ 明朝"/>
                <a:cs typeface="Times New Roman"/>
              </a:endParaRPr>
            </a:p>
          </p:txBody>
        </p:sp>
        <p:sp>
          <p:nvSpPr>
            <p:cNvPr id="47" name="テキスト ボックス 2"/>
            <p:cNvSpPr txBox="1">
              <a:spLocks noChangeArrowheads="1"/>
            </p:cNvSpPr>
            <p:nvPr/>
          </p:nvSpPr>
          <p:spPr bwMode="auto">
            <a:xfrm>
              <a:off x="1903461" y="723595"/>
              <a:ext cx="819150" cy="333375"/>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050" kern="100" dirty="0">
                  <a:solidFill>
                    <a:prstClr val="black"/>
                  </a:solidFill>
                  <a:latin typeface="Century"/>
                  <a:ea typeface="Meiryo UI"/>
                  <a:cs typeface="Times New Roman"/>
                </a:rPr>
                <a:t>連携</a:t>
              </a:r>
              <a:endParaRPr lang="ja-JP" altLang="en-US" sz="1050" kern="100" dirty="0">
                <a:solidFill>
                  <a:prstClr val="black"/>
                </a:solidFill>
                <a:latin typeface="Century"/>
                <a:ea typeface="ＭＳ 明朝"/>
                <a:cs typeface="Times New Roman"/>
              </a:endParaRPr>
            </a:p>
          </p:txBody>
        </p:sp>
        <p:sp>
          <p:nvSpPr>
            <p:cNvPr id="49" name="環状矢印 48"/>
            <p:cNvSpPr/>
            <p:nvPr/>
          </p:nvSpPr>
          <p:spPr>
            <a:xfrm rot="5400000">
              <a:off x="1271588" y="1233487"/>
              <a:ext cx="1028700" cy="714375"/>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50" name="環状矢印 49"/>
            <p:cNvSpPr/>
            <p:nvPr/>
          </p:nvSpPr>
          <p:spPr>
            <a:xfrm rot="16200000">
              <a:off x="-157162" y="1223962"/>
              <a:ext cx="1028700" cy="714375"/>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grpSp>
      <p:pic>
        <p:nvPicPr>
          <p:cNvPr id="62" name="図 61"/>
          <p:cNvPicPr>
            <a:picLocks noChangeAspect="1"/>
          </p:cNvPicPr>
          <p:nvPr/>
        </p:nvPicPr>
        <p:blipFill>
          <a:blip r:embed="rId3"/>
          <a:stretch>
            <a:fillRect/>
          </a:stretch>
        </p:blipFill>
        <p:spPr>
          <a:xfrm>
            <a:off x="220803" y="3341968"/>
            <a:ext cx="3168352" cy="2082477"/>
          </a:xfrm>
          <a:prstGeom prst="rect">
            <a:avLst/>
          </a:prstGeom>
        </p:spPr>
      </p:pic>
      <p:sp>
        <p:nvSpPr>
          <p:cNvPr id="63" name="正方形/長方形 62"/>
          <p:cNvSpPr/>
          <p:nvPr/>
        </p:nvSpPr>
        <p:spPr>
          <a:xfrm>
            <a:off x="220803" y="3076800"/>
            <a:ext cx="3598237"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きたの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四角形吹き出し 63"/>
          <p:cNvSpPr/>
          <p:nvPr/>
        </p:nvSpPr>
        <p:spPr>
          <a:xfrm>
            <a:off x="2305749" y="5316153"/>
            <a:ext cx="2088232" cy="660980"/>
          </a:xfrm>
          <a:prstGeom prst="wedgeRectCallout">
            <a:avLst>
              <a:gd name="adj1" fmla="val -66087"/>
              <a:gd name="adj2" fmla="val -9349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関西の交通結節点となっている。</a:t>
            </a:r>
            <a:endParaRPr kumimoji="1" lang="ja-JP" altLang="en-US" dirty="0">
              <a:solidFill>
                <a:schemeClr val="tx1"/>
              </a:solidFill>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56</a:t>
            </a:fld>
            <a:endParaRPr lang="ja-JP" altLang="en-US" dirty="0"/>
          </a:p>
        </p:txBody>
      </p:sp>
    </p:spTree>
    <p:extLst>
      <p:ext uri="{BB962C8B-B14F-4D97-AF65-F5344CB8AC3E}">
        <p14:creationId xmlns:p14="http://schemas.microsoft.com/office/powerpoint/2010/main" val="30502359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344735" y="2132856"/>
            <a:ext cx="184731" cy="369332"/>
          </a:xfrm>
          <a:prstGeom prst="rect">
            <a:avLst/>
          </a:prstGeom>
          <a:noFill/>
        </p:spPr>
        <p:txBody>
          <a:bodyPr wrap="none" rtlCol="0">
            <a:spAutoFit/>
          </a:bodyPr>
          <a:lstStyle/>
          <a:p>
            <a:endParaRPr kumimoji="1" lang="ja-JP" altLang="en-US" dirty="0"/>
          </a:p>
        </p:txBody>
      </p:sp>
      <p:sp>
        <p:nvSpPr>
          <p:cNvPr id="7" name="角丸四角形 6"/>
          <p:cNvSpPr/>
          <p:nvPr/>
        </p:nvSpPr>
        <p:spPr>
          <a:xfrm>
            <a:off x="81886" y="204293"/>
            <a:ext cx="8952931" cy="2432619"/>
          </a:xfrm>
          <a:prstGeom prst="roundRect">
            <a:avLst>
              <a:gd name="adj" fmla="val 10392"/>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分析④：</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（ホウ素中性子捕捉</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療法</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の推進</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次世代の革新的がん治療法であり、その実施に不可欠な加速器、ホウ素薬剤、</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検査等の技術要素を有する最先端の研究機関がすべて集積するのは大阪・関西の強み。</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京都大学原子炉</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実験所は、世界最多となる臨床研究実績を誇り、現在</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、加速器、ホウ素薬剤を用いた世界初の治験が、脳腫瘍と頭頸部がんを対象に進められている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strike="sng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2018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、大阪医科大学内に世界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最先端の研究拠点と密接に連携した医療</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がん治療施設）の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開院が予定されており、相互の連携により引き続き世界の</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をリードしていく体制強化を図る。 </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81886" y="2636912"/>
            <a:ext cx="4268940"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のこれまでの関西の取組み</a:t>
            </a:r>
          </a:p>
        </p:txBody>
      </p:sp>
      <p:sp>
        <p:nvSpPr>
          <p:cNvPr id="10" name="テキスト ボックス 9"/>
          <p:cNvSpPr txBox="1"/>
          <p:nvPr/>
        </p:nvSpPr>
        <p:spPr>
          <a:xfrm>
            <a:off x="9344735" y="2132856"/>
            <a:ext cx="184731" cy="369332"/>
          </a:xfrm>
          <a:prstGeom prst="rect">
            <a:avLst/>
          </a:prstGeom>
          <a:noFill/>
        </p:spPr>
        <p:txBody>
          <a:bodyPr wrap="none" rtlCol="0">
            <a:spAutoFit/>
          </a:bodyPr>
          <a:lstStyle/>
          <a:p>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244892989"/>
              </p:ext>
            </p:extLst>
          </p:nvPr>
        </p:nvGraphicFramePr>
        <p:xfrm>
          <a:off x="258528" y="2924944"/>
          <a:ext cx="8561944" cy="3816424"/>
        </p:xfrm>
        <a:graphic>
          <a:graphicData uri="http://schemas.openxmlformats.org/drawingml/2006/table">
            <a:tbl>
              <a:tblPr firstRow="1" firstCol="1" bandRow="1"/>
              <a:tblGrid>
                <a:gridCol w="969584"/>
                <a:gridCol w="7592360"/>
              </a:tblGrid>
              <a:tr h="264563">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1974</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・京都大学原子炉実験所の原子炉を用いて中性子の医療分野への活用としてＢＮＣＴの臨床研究を</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63">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内閣府</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先端医療開発特区（スーパー特区）に採択（京都大学等）</a:t>
                      </a:r>
                    </a:p>
                    <a:p>
                      <a:pPr algn="l">
                        <a:lnSpc>
                          <a:spcPts val="1500"/>
                        </a:lnSpc>
                        <a:spcAft>
                          <a:spcPts val="0"/>
                        </a:spcAft>
                      </a:pP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小型</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加速器を</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開発</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（京都大学と住友重機械工業</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63">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・ホウ素薬剤を高品質で大量に作製できる技術の開発に</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成功</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（府大とステラファーマ</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・ＢＮＣＴ研究会発足（事務局：</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京大、</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大阪府、熊取町）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63">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・関西イノベーション国際戦略総合特区指定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999">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・加速器</a:t>
                      </a:r>
                      <a:r>
                        <a:rPr lang="en-US"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システム及びホウ素薬剤を用いた世界初の治験を開始（再発悪性神経膠腫</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（京大原子炉実験所、大阪医科大学、ステラファーマ㈱、住友重機械工業㈱）</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63">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において、総合特区調整費</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獲得（</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404">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・放射線治療歴を有する切除不能な局所再発頭頸部がん又は切除不能な局所進行頭頸部がん（非扁平上皮がん）の治</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験開始</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（京大原子炉実験所、川崎医科大学、ステラファーマ㈱、住友重機械工業㈱）</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・府大に</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研究センター」開設</a:t>
                      </a:r>
                    </a:p>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（ホウ素中性子捕捉療法）実用化推進と拠点形成に向けた検討会議</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開催</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（事務局：京大原子炉実験所、大阪府、熊取町）</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197">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・大阪医科大学が中心となり「（一社）関西</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医療センター」を設立</a:t>
                      </a:r>
                      <a:r>
                        <a:rPr lang="en-US" altLang="ja-JP" sz="1000" strike="sng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000" strike="sng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altLang="en-US"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研究会を</a:t>
                      </a: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altLang="en-US"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推進協議会に改組（事務局：京大、大阪府、熊取町、関西</a:t>
                      </a: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altLang="en-US"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医療センター）</a:t>
                      </a:r>
                      <a:endParaRPr lang="ja-JP" altLang="ja-JP" sz="1000" strike="sng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236">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推進協議会において、大阪医科大学内に整備される医療拠点について、</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研究拠点や医療機関と連携した「共同利用型</a:t>
                      </a: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医療拠点</a:t>
                      </a: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となるよう検討し、</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提言を取りまとめ。</a:t>
                      </a:r>
                      <a:endParaRPr lang="ja-JP" altLang="ja-JP" sz="1000" strike="sng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スライド番号プレースホルダー 2"/>
          <p:cNvSpPr>
            <a:spLocks noGrp="1"/>
          </p:cNvSpPr>
          <p:nvPr>
            <p:ph type="sldNum" sz="quarter" idx="12"/>
          </p:nvPr>
        </p:nvSpPr>
        <p:spPr/>
        <p:txBody>
          <a:bodyPr/>
          <a:lstStyle/>
          <a:p>
            <a:pPr>
              <a:defRPr/>
            </a:pPr>
            <a:fld id="{4AC9B83D-17C3-4F2E-B0BA-D155CD364A7C}" type="slidenum">
              <a:rPr lang="ja-JP" altLang="en-US" smtClean="0"/>
              <a:pPr>
                <a:defRPr/>
              </a:pPr>
              <a:t>57</a:t>
            </a:fld>
            <a:endParaRPr lang="ja-JP" altLang="en-US" dirty="0"/>
          </a:p>
        </p:txBody>
      </p:sp>
    </p:spTree>
    <p:extLst>
      <p:ext uri="{BB962C8B-B14F-4D97-AF65-F5344CB8AC3E}">
        <p14:creationId xmlns:p14="http://schemas.microsoft.com/office/powerpoint/2010/main" val="25838465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9886" y="116632"/>
            <a:ext cx="8622000" cy="2733288"/>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185738" indent="-185738" algn="just">
              <a:lnSpc>
                <a:spcPts val="2200"/>
              </a:lnSpc>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分析⑤：</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新エネルギー関連産業振興に向けた取組み</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5738" indent="-185738" algn="just">
              <a:lnSpc>
                <a:spcPts val="2200"/>
              </a:lnSpc>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大阪・関西が強みを有する蓄電池、水素・燃料電池関連産業の振興のため、新たなビジネス創出支援や関連産業の集積促進等に取組んでいる。具体的には、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年に「バッテリー戦略研究センター」を設立。その活動成果として、</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月、国の独立行政法人である「製品評価技術基盤機構」（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NITE</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）の世界最大級の大型蓄電システムの試験・評価施設が、咲洲地区に開所した。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2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再生可能エネルギーやスマートグリッドの導入に伴い、大型蓄電システムは世界的な市場拡大が予想されることから、大阪府では、蓄電池の性能・安全性の評価、新しい試験・評価手法の研究開発、認証機能の整備等を通じて、企業の国際競争力強化や関連企業の集積をめざし、本施設と連携を進めながら引き続き新エネルギー産業の振興に取り組んでいく。</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79512" y="2852936"/>
            <a:ext cx="1728192"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■取組状況</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544526812"/>
              </p:ext>
            </p:extLst>
          </p:nvPr>
        </p:nvGraphicFramePr>
        <p:xfrm>
          <a:off x="323528" y="3191490"/>
          <a:ext cx="4607398" cy="3522766"/>
        </p:xfrm>
        <a:graphic>
          <a:graphicData uri="http://schemas.openxmlformats.org/drawingml/2006/table">
            <a:tbl>
              <a:tblPr firstRow="1" firstCol="1" bandRow="1"/>
              <a:tblGrid>
                <a:gridCol w="646958"/>
                <a:gridCol w="3960440"/>
              </a:tblGrid>
              <a:tr h="362890">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sz="1000" strike="sng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・新エネルギー産業分野の市場・研究開発動向について情報提供する講座の開催</a:t>
                      </a:r>
                      <a:endParaRPr kumimoji="1" lang="en-US" altLang="ja-JP" sz="1000" b="0" i="0" u="none" strike="sng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5233">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車両等を活用したエネルギーマネジメント実証の展開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・バッテリー戦略研究センター設立</a:t>
                      </a:r>
                      <a:endPar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8143">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・新エネルギー産業（電池関連）創出事業補助金による研究開発等支援</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6030">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・新関空会社と連携し関西国際空港における水素活用・インフラ整備に向けたプロジェクト（</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KIX</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スマート愛ランド水素グリッドプロジェクト）が国の財政支援・特区活用により事業開始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7307">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・水素燃料電池フォークリフトの開発・運用実証（環境省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排出削減対策強化型技術開発・実証事業に採択）</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・大阪府中央卸売市場に国内初の</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メガワットの燃料電池を導入</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50505">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・関空二期島に「イワタニ水素ステーション関西国際空港」が開所（国際戦略総合特区の国税優遇措置を活用）</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・新たな製品・サービスの実用化により水素利用の幅の拡大を図るため、水素関連事業の取組みの方向性を示した「</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H2Osaka</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ビジョン」を策定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ENEOS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枚方走谷水素ステーション」「イワタニ水素ステーション大阪森之宮」他、府内に計</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箇所の水素ステーションが整備</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・咲洲において大型蓄電システム試験・評価施設（</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NLAB</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）がサービス開始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テキスト ボックス 9"/>
          <p:cNvSpPr txBox="1"/>
          <p:nvPr/>
        </p:nvSpPr>
        <p:spPr>
          <a:xfrm>
            <a:off x="5157919" y="2808000"/>
            <a:ext cx="3302513"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2" descr="http://www.nite.go.jp/data/0000798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360" y="3169009"/>
            <a:ext cx="2998056" cy="154727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148064" y="4725144"/>
            <a:ext cx="3628879"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■イワタニ水素ステーション大阪森之宮</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descr="http://www.iwatani.co.jp/jpn/downloads/images/img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2793" y="5085184"/>
            <a:ext cx="2407559" cy="1603694"/>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7740352" y="6021288"/>
            <a:ext cx="1403648"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岩谷</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産業株式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962504" y="2901302"/>
            <a:ext cx="1814440" cy="246221"/>
          </a:xfrm>
          <a:prstGeom prst="rect">
            <a:avLst/>
          </a:prstGeom>
          <a:noFill/>
        </p:spPr>
        <p:txBody>
          <a:bodyPr wrap="square" rtlCol="0">
            <a:spAutoFit/>
          </a:bodyPr>
          <a:lstStyle/>
          <a:p>
            <a:pPr algn="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ホームページ）</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58</a:t>
            </a:fld>
            <a:endParaRPr lang="ja-JP" altLang="en-US" dirty="0"/>
          </a:p>
        </p:txBody>
      </p:sp>
    </p:spTree>
    <p:extLst>
      <p:ext uri="{BB962C8B-B14F-4D97-AF65-F5344CB8AC3E}">
        <p14:creationId xmlns:p14="http://schemas.microsoft.com/office/powerpoint/2010/main" val="32878263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1200283296"/>
              </p:ext>
            </p:extLst>
          </p:nvPr>
        </p:nvGraphicFramePr>
        <p:xfrm>
          <a:off x="0" y="3011369"/>
          <a:ext cx="5114925" cy="381494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251520" y="76562"/>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（２）世界市場に打って出る大阪産業・大阪企業への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支援</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107504" y="584864"/>
            <a:ext cx="8780203" cy="1988106"/>
          </a:xfrm>
          <a:prstGeom prst="roundRect">
            <a:avLst>
              <a:gd name="adj" fmla="val 11226"/>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8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：企業の海外展開支援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spcAft>
                <a:spcPts val="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国際特許出願件数は、大阪は東京に次いで二番目であり、海外進出への意欲が高いことがうかがえる。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近年、小売業、サービス業の海外展開事例も見られる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中小企業に対する高度・専門的な知財活用支援等を行う（独）</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工業所有権情報・研修館の「</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KANSAI</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日に「グランフロント大阪」（大阪市北区）において開設された。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71483" y="2643912"/>
            <a:ext cx="4284493" cy="461665"/>
          </a:xfrm>
          <a:prstGeom prst="rect">
            <a:avLst/>
          </a:prstGeom>
        </p:spPr>
        <p:txBody>
          <a:bodyPr wrap="square">
            <a:spAutoFit/>
          </a:bodyPr>
          <a:lstStyle/>
          <a:p>
            <a:pPr marL="177800" indent="-177800"/>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各都道府県における国際特許出願件数</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：特許庁「特許行政年次報告書」）</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84719" y="532983"/>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06832" y="3789040"/>
            <a:ext cx="543739"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矢印コネクタ 10"/>
          <p:cNvCxnSpPr/>
          <p:nvPr/>
        </p:nvCxnSpPr>
        <p:spPr>
          <a:xfrm>
            <a:off x="1350571" y="3942928"/>
            <a:ext cx="320357" cy="769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flipH="1">
            <a:off x="2336723" y="5270031"/>
            <a:ext cx="358764" cy="31920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14" name="表 13"/>
          <p:cNvGraphicFramePr>
            <a:graphicFrameLocks noGrp="1"/>
          </p:cNvGraphicFramePr>
          <p:nvPr>
            <p:extLst>
              <p:ext uri="{D42A27DB-BD31-4B8C-83A1-F6EECF244321}">
                <p14:modId xmlns:p14="http://schemas.microsoft.com/office/powerpoint/2010/main" val="2127411660"/>
              </p:ext>
            </p:extLst>
          </p:nvPr>
        </p:nvGraphicFramePr>
        <p:xfrm>
          <a:off x="4972342" y="3245644"/>
          <a:ext cx="4136162" cy="3215640"/>
        </p:xfrm>
        <a:graphic>
          <a:graphicData uri="http://schemas.openxmlformats.org/drawingml/2006/table">
            <a:tbl>
              <a:tblPr firstRow="1" bandRow="1">
                <a:tableStyleId>{5C22544A-7EE6-4342-B048-85BDC9FD1C3A}</a:tableStyleId>
              </a:tblPr>
              <a:tblGrid>
                <a:gridCol w="429174"/>
                <a:gridCol w="1394601"/>
                <a:gridCol w="660600"/>
                <a:gridCol w="1651787"/>
              </a:tblGrid>
              <a:tr h="252449">
                <a:tc gridSpan="2">
                  <a:txBody>
                    <a:bodyPr/>
                    <a:lstStyle/>
                    <a:p>
                      <a:pPr algn="ctr"/>
                      <a:r>
                        <a:rPr kumimoji="1" lang="ja-JP" altLang="en-US" sz="1100" dirty="0" smtClean="0"/>
                        <a:t>企業名</a:t>
                      </a:r>
                      <a:endParaRPr kumimoji="1" lang="ja-JP" altLang="en-US" sz="1100" dirty="0"/>
                    </a:p>
                  </a:txBody>
                  <a:tcPr/>
                </a:tc>
                <a:tc hMerge="1">
                  <a:txBody>
                    <a:bodyPr/>
                    <a:lstStyle/>
                    <a:p>
                      <a:endParaRPr kumimoji="1" lang="ja-JP" altLang="en-US" sz="800" dirty="0"/>
                    </a:p>
                  </a:txBody>
                  <a:tcPr/>
                </a:tc>
                <a:tc>
                  <a:txBody>
                    <a:bodyPr/>
                    <a:lstStyle/>
                    <a:p>
                      <a:r>
                        <a:rPr kumimoji="1" lang="ja-JP" altLang="en-US" sz="1100" dirty="0" smtClean="0"/>
                        <a:t>海外現地法人数</a:t>
                      </a:r>
                      <a:endParaRPr kumimoji="1" lang="ja-JP" altLang="en-US" sz="1100" dirty="0"/>
                    </a:p>
                  </a:txBody>
                  <a:tcPr/>
                </a:tc>
                <a:tc>
                  <a:txBody>
                    <a:bodyPr/>
                    <a:lstStyle/>
                    <a:p>
                      <a:r>
                        <a:rPr kumimoji="1" lang="ja-JP" altLang="en-US" sz="1100" dirty="0" smtClean="0"/>
                        <a:t>進出国</a:t>
                      </a:r>
                      <a:endParaRPr kumimoji="1" lang="ja-JP" altLang="en-US" sz="1100" dirty="0"/>
                    </a:p>
                  </a:txBody>
                  <a:tcPr/>
                </a:tc>
              </a:tr>
              <a:tr h="252449">
                <a:tc>
                  <a:txBody>
                    <a:bodyPr/>
                    <a:lstStyle/>
                    <a:p>
                      <a:r>
                        <a:rPr kumimoji="1" lang="ja-JP" altLang="en-US" sz="1000" dirty="0" smtClean="0"/>
                        <a:t>小売</a:t>
                      </a:r>
                      <a:endParaRPr kumimoji="1" lang="ja-JP" altLang="en-US" sz="1000" dirty="0"/>
                    </a:p>
                  </a:txBody>
                  <a:tcPr/>
                </a:tc>
                <a:tc>
                  <a:txBody>
                    <a:bodyPr/>
                    <a:lstStyle/>
                    <a:p>
                      <a:r>
                        <a:rPr kumimoji="1" lang="ja-JP" altLang="en-US" sz="1100" dirty="0" smtClean="0"/>
                        <a:t>百貨店</a:t>
                      </a:r>
                    </a:p>
                    <a:p>
                      <a:r>
                        <a:rPr kumimoji="1" lang="ja-JP" altLang="en-US" sz="1100" dirty="0" smtClean="0"/>
                        <a:t>スーパー</a:t>
                      </a:r>
                      <a:endParaRPr kumimoji="1" lang="en-US" altLang="ja-JP" sz="1100" dirty="0" smtClean="0"/>
                    </a:p>
                    <a:p>
                      <a:r>
                        <a:rPr kumimoji="1" lang="ja-JP" altLang="en-US" sz="1100" dirty="0" smtClean="0"/>
                        <a:t>ドラッグストア</a:t>
                      </a:r>
                      <a:endParaRPr kumimoji="1" lang="en-US" altLang="ja-JP" sz="1100" dirty="0" smtClean="0"/>
                    </a:p>
                    <a:p>
                      <a:r>
                        <a:rPr kumimoji="1" lang="ja-JP" altLang="en-US" sz="1100" dirty="0" smtClean="0"/>
                        <a:t>インターネット・カタログ通販</a:t>
                      </a:r>
                    </a:p>
                  </a:txBody>
                  <a:tcPr/>
                </a:tc>
                <a:tc>
                  <a:txBody>
                    <a:bodyPr/>
                    <a:lstStyle/>
                    <a:p>
                      <a:r>
                        <a:rPr kumimoji="1" lang="ja-JP" altLang="en-US" sz="1100" dirty="0" smtClean="0"/>
                        <a:t>５</a:t>
                      </a:r>
                      <a:endParaRPr kumimoji="1" lang="en-US" altLang="ja-JP" sz="1100" dirty="0" smtClean="0"/>
                    </a:p>
                    <a:p>
                      <a:r>
                        <a:rPr kumimoji="1" lang="ja-JP" altLang="en-US" sz="1100" dirty="0" smtClean="0"/>
                        <a:t>１</a:t>
                      </a:r>
                      <a:endParaRPr kumimoji="1" lang="en-US" altLang="ja-JP" sz="1100" dirty="0" smtClean="0"/>
                    </a:p>
                    <a:p>
                      <a:r>
                        <a:rPr kumimoji="1" lang="ja-JP" altLang="en-US" sz="1100" dirty="0" smtClean="0"/>
                        <a:t>２</a:t>
                      </a:r>
                      <a:endParaRPr kumimoji="1" lang="en-US" altLang="ja-JP" sz="1100" dirty="0" smtClean="0"/>
                    </a:p>
                    <a:p>
                      <a:r>
                        <a:rPr kumimoji="1" lang="ja-JP" altLang="en-US" sz="1100" dirty="0" smtClean="0"/>
                        <a:t>５</a:t>
                      </a:r>
                      <a:endParaRPr kumimoji="1" lang="ja-JP" altLang="en-US" sz="1100" dirty="0"/>
                    </a:p>
                  </a:txBody>
                  <a:tcPr/>
                </a:tc>
                <a:tc>
                  <a:txBody>
                    <a:bodyPr/>
                    <a:lstStyle/>
                    <a:p>
                      <a:r>
                        <a:rPr kumimoji="1" lang="ja-JP" altLang="en-US" sz="900" dirty="0" smtClean="0"/>
                        <a:t>台湾</a:t>
                      </a:r>
                      <a:r>
                        <a:rPr kumimoji="1" lang="en-US" altLang="ja-JP" sz="900" dirty="0" smtClean="0"/>
                        <a:t>2,</a:t>
                      </a:r>
                      <a:r>
                        <a:rPr kumimoji="1" lang="ja-JP" altLang="en-US" sz="900" dirty="0" smtClean="0"/>
                        <a:t>香港、シンガポール、仏</a:t>
                      </a:r>
                      <a:endParaRPr kumimoji="1" lang="en-US" altLang="ja-JP" sz="900" dirty="0" smtClean="0"/>
                    </a:p>
                    <a:p>
                      <a:r>
                        <a:rPr kumimoji="1" lang="ja-JP" altLang="en-US" sz="1000" dirty="0" smtClean="0"/>
                        <a:t>中国</a:t>
                      </a:r>
                      <a:endParaRPr kumimoji="1" lang="en-US" altLang="ja-JP" sz="1000" dirty="0" smtClean="0"/>
                    </a:p>
                    <a:p>
                      <a:r>
                        <a:rPr kumimoji="1" lang="ja-JP" altLang="en-US" sz="1000" dirty="0" smtClean="0"/>
                        <a:t>中国２</a:t>
                      </a:r>
                      <a:endParaRPr kumimoji="1" lang="en-US" altLang="ja-JP" sz="1000" dirty="0" smtClean="0"/>
                    </a:p>
                    <a:p>
                      <a:r>
                        <a:rPr kumimoji="1" lang="ja-JP" altLang="en-US" sz="1000" dirty="0" smtClean="0"/>
                        <a:t>中国４、香港</a:t>
                      </a:r>
                      <a:endParaRPr kumimoji="1" lang="ja-JP" altLang="en-US" sz="1000" dirty="0"/>
                    </a:p>
                  </a:txBody>
                  <a:tcPr/>
                </a:tc>
              </a:tr>
              <a:tr h="252449">
                <a:tc>
                  <a:txBody>
                    <a:bodyPr/>
                    <a:lstStyle/>
                    <a:p>
                      <a:r>
                        <a:rPr kumimoji="1" lang="ja-JP" altLang="en-US" sz="1000" dirty="0" smtClean="0"/>
                        <a:t>飲食</a:t>
                      </a:r>
                      <a:endParaRPr kumimoji="1" lang="ja-JP" altLang="en-US" sz="1000" dirty="0"/>
                    </a:p>
                  </a:txBody>
                  <a:tcPr/>
                </a:tc>
                <a:tc>
                  <a:txBody>
                    <a:bodyPr/>
                    <a:lstStyle/>
                    <a:p>
                      <a:r>
                        <a:rPr kumimoji="1" lang="ja-JP" altLang="en-US" sz="1100" dirty="0" smtClean="0"/>
                        <a:t>うどん・焼き鳥等</a:t>
                      </a:r>
                      <a:endParaRPr kumimoji="1" lang="en-US" altLang="ja-JP" sz="1100" dirty="0" smtClean="0"/>
                    </a:p>
                    <a:p>
                      <a:r>
                        <a:rPr kumimoji="1" lang="ja-JP" altLang="en-US" sz="1100" dirty="0" smtClean="0"/>
                        <a:t>そばうどん　　　　　　　など</a:t>
                      </a:r>
                      <a:endParaRPr kumimoji="1" lang="ja-JP" altLang="en-US" sz="1100" dirty="0"/>
                    </a:p>
                  </a:txBody>
                  <a:tcPr/>
                </a:tc>
                <a:tc>
                  <a:txBody>
                    <a:bodyPr/>
                    <a:lstStyle/>
                    <a:p>
                      <a:r>
                        <a:rPr kumimoji="1" lang="ja-JP" altLang="en-US" sz="1100" dirty="0" smtClean="0"/>
                        <a:t>５</a:t>
                      </a:r>
                      <a:endParaRPr kumimoji="1" lang="en-US" altLang="ja-JP" sz="1100" dirty="0" smtClean="0"/>
                    </a:p>
                    <a:p>
                      <a:r>
                        <a:rPr kumimoji="1" lang="ja-JP" altLang="en-US" sz="1100" dirty="0" smtClean="0"/>
                        <a:t>３</a:t>
                      </a:r>
                      <a:endParaRPr kumimoji="1" lang="ja-JP" altLang="en-US" sz="1100" dirty="0"/>
                    </a:p>
                  </a:txBody>
                  <a:tcPr/>
                </a:tc>
                <a:tc>
                  <a:txBody>
                    <a:bodyPr/>
                    <a:lstStyle/>
                    <a:p>
                      <a:r>
                        <a:rPr kumimoji="1" lang="ja-JP" altLang="en-US" sz="1000" dirty="0" smtClean="0"/>
                        <a:t>中国２、香港、米、ロシア</a:t>
                      </a:r>
                      <a:endParaRPr kumimoji="1" lang="en-US" altLang="ja-JP" sz="1000" dirty="0" smtClean="0"/>
                    </a:p>
                    <a:p>
                      <a:r>
                        <a:rPr kumimoji="1" lang="ja-JP" altLang="en-US" sz="1000" dirty="0" smtClean="0"/>
                        <a:t>中国、タイ、インド</a:t>
                      </a:r>
                      <a:endParaRPr kumimoji="1" lang="ja-JP" altLang="en-US" sz="1000" dirty="0"/>
                    </a:p>
                  </a:txBody>
                  <a:tcPr/>
                </a:tc>
              </a:tr>
              <a:tr h="252449">
                <a:tc>
                  <a:txBody>
                    <a:bodyPr/>
                    <a:lstStyle/>
                    <a:p>
                      <a:r>
                        <a:rPr kumimoji="1" lang="ja-JP" altLang="en-US" sz="1000" dirty="0" smtClean="0"/>
                        <a:t>サービス</a:t>
                      </a:r>
                      <a:endParaRPr kumimoji="1" lang="ja-JP" altLang="en-US" sz="1000" dirty="0"/>
                    </a:p>
                  </a:txBody>
                  <a:tcPr/>
                </a:tc>
                <a:tc>
                  <a:txBody>
                    <a:bodyPr/>
                    <a:lstStyle/>
                    <a:p>
                      <a:r>
                        <a:rPr kumimoji="1" lang="ja-JP" altLang="en-US" sz="1100" dirty="0" smtClean="0"/>
                        <a:t>挙式サービス</a:t>
                      </a:r>
                      <a:endParaRPr kumimoji="1" lang="en-US" altLang="ja-JP" sz="1100" dirty="0" smtClean="0"/>
                    </a:p>
                    <a:p>
                      <a:endParaRPr kumimoji="1" lang="en-US" altLang="ja-JP" sz="1100" dirty="0" smtClean="0"/>
                    </a:p>
                    <a:p>
                      <a:r>
                        <a:rPr kumimoji="1" lang="ja-JP" altLang="en-US" sz="1100" dirty="0" smtClean="0"/>
                        <a:t>衛生管理・フードサービス</a:t>
                      </a:r>
                      <a:endParaRPr kumimoji="1" lang="en-US" altLang="ja-JP" sz="1100" dirty="0" smtClean="0"/>
                    </a:p>
                    <a:p>
                      <a:r>
                        <a:rPr kumimoji="1" lang="ja-JP" altLang="en-US" sz="1100" dirty="0" smtClean="0"/>
                        <a:t>老人ホーム・介護等　　など</a:t>
                      </a:r>
                      <a:endParaRPr kumimoji="1" lang="ja-JP" altLang="en-US" sz="1100" dirty="0"/>
                    </a:p>
                  </a:txBody>
                  <a:tcPr/>
                </a:tc>
                <a:tc>
                  <a:txBody>
                    <a:bodyPr/>
                    <a:lstStyle/>
                    <a:p>
                      <a:r>
                        <a:rPr kumimoji="1" lang="ja-JP" altLang="en-US" sz="1100" dirty="0" smtClean="0"/>
                        <a:t>１７</a:t>
                      </a:r>
                      <a:endParaRPr kumimoji="1" lang="en-US" altLang="ja-JP" sz="1100" dirty="0" smtClean="0"/>
                    </a:p>
                    <a:p>
                      <a:endParaRPr kumimoji="1" lang="en-US" altLang="ja-JP" sz="1100" dirty="0" smtClean="0"/>
                    </a:p>
                    <a:p>
                      <a:r>
                        <a:rPr kumimoji="1" lang="ja-JP" altLang="en-US" sz="1100" dirty="0" smtClean="0"/>
                        <a:t>　７</a:t>
                      </a:r>
                      <a:endParaRPr kumimoji="1" lang="en-US" altLang="ja-JP" sz="1100" dirty="0" smtClean="0"/>
                    </a:p>
                    <a:p>
                      <a:endParaRPr kumimoji="1" lang="en-US" altLang="ja-JP" sz="1100" dirty="0" smtClean="0"/>
                    </a:p>
                    <a:p>
                      <a:r>
                        <a:rPr kumimoji="1" lang="ja-JP" altLang="en-US" sz="1100" dirty="0" smtClean="0"/>
                        <a:t>　２</a:t>
                      </a:r>
                      <a:endParaRPr kumimoji="1" lang="ja-JP" altLang="en-US" sz="1100" dirty="0"/>
                    </a:p>
                  </a:txBody>
                  <a:tcPr/>
                </a:tc>
                <a:tc>
                  <a:txBody>
                    <a:bodyPr/>
                    <a:lstStyle/>
                    <a:p>
                      <a:r>
                        <a:rPr kumimoji="1" lang="ja-JP" altLang="en-US" sz="1000" dirty="0" smtClean="0"/>
                        <a:t>中国６、米２、豪、他アジア欧州</a:t>
                      </a:r>
                      <a:endParaRPr kumimoji="1" lang="en-US" altLang="ja-JP" sz="1000" dirty="0" smtClean="0"/>
                    </a:p>
                    <a:p>
                      <a:r>
                        <a:rPr kumimoji="1" lang="ja-JP" altLang="en-US" sz="1000" dirty="0" smtClean="0"/>
                        <a:t>中国２、香港、台湾、韓国２</a:t>
                      </a:r>
                      <a:endParaRPr kumimoji="1" lang="en-US" altLang="ja-JP" sz="1000" dirty="0" smtClean="0"/>
                    </a:p>
                    <a:p>
                      <a:r>
                        <a:rPr kumimoji="1" lang="ja-JP" altLang="en-US" sz="1000" dirty="0" smtClean="0"/>
                        <a:t>中国、インドネシア</a:t>
                      </a:r>
                      <a:endParaRPr kumimoji="1" lang="ja-JP" altLang="en-US" sz="1000" dirty="0"/>
                    </a:p>
                  </a:txBody>
                  <a:tcPr/>
                </a:tc>
              </a:tr>
            </a:tbl>
          </a:graphicData>
        </a:graphic>
      </p:graphicFrame>
      <p:sp>
        <p:nvSpPr>
          <p:cNvPr id="18" name="正方形/長方形 17"/>
          <p:cNvSpPr/>
          <p:nvPr/>
        </p:nvSpPr>
        <p:spPr>
          <a:xfrm>
            <a:off x="4788024" y="2575937"/>
            <a:ext cx="4320480" cy="584775"/>
          </a:xfrm>
          <a:prstGeom prst="rect">
            <a:avLst/>
          </a:prstGeom>
        </p:spPr>
        <p:txBody>
          <a:bodyPr wrap="square">
            <a:spAutoFit/>
          </a:bodyPr>
          <a:lstStyle/>
          <a:p>
            <a:pPr marL="177800" indent="-177800"/>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近畿小売業、サービス業の海外展開事例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年日本銀行大阪支店資料より企画室作成　データ出所：</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東洋経済</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新報社）</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6105" y="5153337"/>
            <a:ext cx="543739"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59</a:t>
            </a:fld>
            <a:endParaRPr lang="ja-JP" altLang="en-US" dirty="0"/>
          </a:p>
        </p:txBody>
      </p:sp>
    </p:spTree>
    <p:extLst>
      <p:ext uri="{BB962C8B-B14F-4D97-AF65-F5344CB8AC3E}">
        <p14:creationId xmlns:p14="http://schemas.microsoft.com/office/powerpoint/2010/main" val="1880283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912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224742"/>
            <a:ext cx="8568952" cy="1620082"/>
          </a:xfrm>
          <a:prstGeom prst="roundRect">
            <a:avLst>
              <a:gd name="adj" fmla="val 424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分析②：貿易</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や投資でみるアジアとのつながり</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近畿圏の輸出入通関額は、前年度に比べ</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600"/>
              </a:spcAft>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近畿圏は、アジアとの地理的経済的なつながりが強く、近畿圏の輸出入の地域別構成では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、ともにアジア</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の割合が高くなっている。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設備</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投資で重視する国は中国が中心</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であるが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、タイやインドネシアを重視する傾向も強くなっている。</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5496" y="2197880"/>
            <a:ext cx="4483372" cy="492443"/>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近畿圏の地</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別輸出入通関額（国・地域別）</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（出典：大阪税関「貿易統計」等）</a:t>
            </a:r>
          </a:p>
        </p:txBody>
      </p:sp>
      <p:graphicFrame>
        <p:nvGraphicFramePr>
          <p:cNvPr id="7" name="表 6"/>
          <p:cNvGraphicFramePr>
            <a:graphicFrameLocks noGrp="1"/>
          </p:cNvGraphicFramePr>
          <p:nvPr>
            <p:extLst>
              <p:ext uri="{D42A27DB-BD31-4B8C-83A1-F6EECF244321}">
                <p14:modId xmlns:p14="http://schemas.microsoft.com/office/powerpoint/2010/main" val="2805801554"/>
              </p:ext>
            </p:extLst>
          </p:nvPr>
        </p:nvGraphicFramePr>
        <p:xfrm>
          <a:off x="35496" y="2492896"/>
          <a:ext cx="4644008" cy="2520276"/>
        </p:xfrm>
        <a:graphic>
          <a:graphicData uri="http://schemas.openxmlformats.org/drawingml/2006/table">
            <a:tbl>
              <a:tblPr/>
              <a:tblGrid>
                <a:gridCol w="134730"/>
                <a:gridCol w="352003"/>
                <a:gridCol w="268845"/>
                <a:gridCol w="555490"/>
                <a:gridCol w="555490"/>
                <a:gridCol w="555490"/>
                <a:gridCol w="555490"/>
                <a:gridCol w="555490"/>
                <a:gridCol w="555490"/>
                <a:gridCol w="555490"/>
              </a:tblGrid>
              <a:tr h="281636">
                <a:tc gridSpan="5">
                  <a:txBody>
                    <a:bodyPr/>
                    <a:lstStyle/>
                    <a:p>
                      <a:pPr algn="l" fontAlgn="t"/>
                      <a:endParaRPr lang="ja-JP" altLang="en-US" sz="1400" b="0" i="0" u="none" strike="noStrike" dirty="0">
                        <a:solidFill>
                          <a:schemeClr val="tx1"/>
                        </a:solidFill>
                        <a:effectLst/>
                        <a:latin typeface="+mj-ea"/>
                        <a:ea typeface="+mj-ea"/>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b"/>
                      <a:endParaRPr lang="ja-JP" altLang="en-US" sz="1100" b="0" i="0" u="none" strike="noStrike" dirty="0">
                        <a:solidFill>
                          <a:schemeClr val="tx1"/>
                        </a:solidFill>
                        <a:effectLst/>
                        <a:latin typeface="+mj-ea"/>
                        <a:ea typeface="+mj-ea"/>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100" b="0" i="0" u="none" strike="noStrike" dirty="0">
                        <a:solidFill>
                          <a:schemeClr val="tx1"/>
                        </a:solidFill>
                        <a:effectLst/>
                        <a:latin typeface="+mj-ea"/>
                        <a:ea typeface="+mj-ea"/>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100" b="0" i="0" u="none" strike="noStrike" dirty="0">
                        <a:solidFill>
                          <a:schemeClr val="tx1"/>
                        </a:solidFill>
                        <a:effectLst/>
                        <a:latin typeface="+mj-ea"/>
                        <a:ea typeface="+mj-ea"/>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100" b="0" i="0" u="none" strike="noStrike" dirty="0">
                        <a:solidFill>
                          <a:schemeClr val="tx1"/>
                        </a:solidFill>
                        <a:effectLst/>
                        <a:latin typeface="+mj-ea"/>
                        <a:ea typeface="+mj-ea"/>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smtClean="0">
                          <a:solidFill>
                            <a:schemeClr val="tx1"/>
                          </a:solidFill>
                          <a:effectLst/>
                          <a:latin typeface="+mj-ea"/>
                          <a:ea typeface="+mj-ea"/>
                        </a:rPr>
                        <a:t>（億円）</a:t>
                      </a:r>
                      <a:endParaRPr lang="ja-JP" altLang="en-US" sz="1100" b="0" i="0" u="none" strike="noStrike" dirty="0">
                        <a:solidFill>
                          <a:schemeClr val="tx1"/>
                        </a:solidFill>
                        <a:effectLst/>
                        <a:latin typeface="+mj-ea"/>
                        <a:ea typeface="+mj-ea"/>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23864">
                <a:tc gridSpan="3">
                  <a:txBody>
                    <a:bodyPr/>
                    <a:lstStyle/>
                    <a:p>
                      <a:pPr algn="ctr" fontAlgn="ctr"/>
                      <a:r>
                        <a:rPr lang="ja-JP" altLang="en-US" sz="1100" b="0" i="0" u="none" strike="noStrike">
                          <a:solidFill>
                            <a:schemeClr val="tx1"/>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100" b="0" i="0" u="none" strike="noStrike" dirty="0" smtClean="0">
                          <a:solidFill>
                            <a:schemeClr val="tx1"/>
                          </a:solidFill>
                          <a:effectLst/>
                          <a:latin typeface="+mj-ea"/>
                          <a:ea typeface="+mj-ea"/>
                        </a:rPr>
                        <a:t>2010</a:t>
                      </a:r>
                      <a:endParaRPr lang="en-US" sz="1100" b="0" i="0" u="none" strike="noStrike" dirty="0" smtClean="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j-ea"/>
                          <a:ea typeface="+mj-ea"/>
                        </a:rPr>
                        <a:t>2011</a:t>
                      </a:r>
                      <a:endParaRPr lang="en-US"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j-ea"/>
                          <a:ea typeface="+mj-ea"/>
                        </a:rPr>
                        <a:t>2012</a:t>
                      </a:r>
                      <a:endParaRPr lang="en-US"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j-ea"/>
                          <a:ea typeface="+mj-ea"/>
                        </a:rPr>
                        <a:t>2013</a:t>
                      </a:r>
                      <a:endParaRPr lang="en-US"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j-ea"/>
                          <a:ea typeface="+mj-ea"/>
                        </a:rPr>
                        <a:t>2014</a:t>
                      </a:r>
                      <a:endParaRPr lang="en-US"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j-ea"/>
                          <a:ea typeface="+mj-ea"/>
                        </a:rPr>
                        <a:t>2015</a:t>
                      </a:r>
                      <a:endParaRPr lang="en-US"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j-ea"/>
                          <a:ea typeface="+mj-ea"/>
                        </a:rPr>
                        <a:t>2016</a:t>
                      </a:r>
                      <a:endParaRPr lang="en-US"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864">
                <a:tc gridSpan="3">
                  <a:txBody>
                    <a:bodyPr/>
                    <a:lstStyle/>
                    <a:p>
                      <a:pPr algn="l" fontAlgn="ctr"/>
                      <a:r>
                        <a:rPr lang="ja-JP" altLang="en-US" sz="1100" b="0" i="0" u="none" strike="noStrike">
                          <a:solidFill>
                            <a:schemeClr val="tx1"/>
                          </a:solidFill>
                          <a:effectLst/>
                          <a:latin typeface="+mj-ea"/>
                          <a:ea typeface="+mj-ea"/>
                        </a:rPr>
                        <a:t>アジア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00" b="0" i="0" u="none" strike="noStrike">
                          <a:solidFill>
                            <a:schemeClr val="tx1"/>
                          </a:solidFill>
                          <a:effectLst/>
                          <a:latin typeface="+mj-ea"/>
                          <a:ea typeface="+mj-ea"/>
                        </a:rPr>
                        <a:t>164,642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173,454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167,436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186,048</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195,827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196,723</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mj-ea"/>
                          <a:ea typeface="+mj-ea"/>
                        </a:rPr>
                        <a:t>177,280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3864">
                <a:tc>
                  <a:txBody>
                    <a:bodyPr/>
                    <a:lstStyle/>
                    <a:p>
                      <a:pPr algn="l" fontAlgn="ctr"/>
                      <a:r>
                        <a:rPr lang="ja-JP" altLang="en-US" sz="1100" b="0" i="0" u="none" strike="noStrike">
                          <a:solidFill>
                            <a:schemeClr val="tx1"/>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gridSpan="2">
                  <a:txBody>
                    <a:bodyPr/>
                    <a:lstStyle/>
                    <a:p>
                      <a:pPr algn="l" fontAlgn="ctr"/>
                      <a:r>
                        <a:rPr lang="ja-JP" altLang="en-US" sz="1100" b="0" i="0" u="none" strike="noStrike" dirty="0">
                          <a:solidFill>
                            <a:schemeClr val="tx1"/>
                          </a:solidFill>
                          <a:effectLst/>
                          <a:latin typeface="+mj-ea"/>
                          <a:ea typeface="+mj-ea"/>
                        </a:rPr>
                        <a:t>中国</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71,618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78,567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74,844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83,814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88,433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87,489</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mj-ea"/>
                          <a:ea typeface="+mj-ea"/>
                        </a:rPr>
                        <a:t>79,334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a:txBody>
                    <a:bodyPr/>
                    <a:lstStyle/>
                    <a:p>
                      <a:pPr algn="l" fontAlgn="ctr"/>
                      <a:r>
                        <a:rPr lang="ja-JP" altLang="en-US" sz="1100" b="0" i="0" u="none" strike="noStrike">
                          <a:solidFill>
                            <a:schemeClr val="tx1"/>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2">
                  <a:txBody>
                    <a:bodyPr/>
                    <a:lstStyle/>
                    <a:p>
                      <a:pPr algn="l" fontAlgn="ctr"/>
                      <a:r>
                        <a:rPr lang="ja-JP" altLang="en-US" sz="1100" b="0" i="0" u="none" strike="noStrike">
                          <a:solidFill>
                            <a:schemeClr val="tx1"/>
                          </a:solidFill>
                          <a:effectLst/>
                          <a:latin typeface="+mj-ea"/>
                          <a:ea typeface="+mj-ea"/>
                        </a:rPr>
                        <a:t>韓国</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17,392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18,416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17,236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19,452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19,311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18,315</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mj-ea"/>
                          <a:ea typeface="+mj-ea"/>
                        </a:rPr>
                        <a:t>16,715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a:txBody>
                    <a:bodyPr/>
                    <a:lstStyle/>
                    <a:p>
                      <a:pPr algn="l" fontAlgn="ctr"/>
                      <a:r>
                        <a:rPr lang="ja-JP" altLang="en-US" sz="1100" b="0" i="0" u="none" strike="noStrike">
                          <a:solidFill>
                            <a:schemeClr val="tx1"/>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gridSpan="2">
                  <a:txBody>
                    <a:bodyPr/>
                    <a:lstStyle/>
                    <a:p>
                      <a:pPr algn="l" fontAlgn="ctr"/>
                      <a:r>
                        <a:rPr lang="en-US" altLang="ja-JP" sz="1100" b="0" i="0" u="none" strike="noStrike" dirty="0" smtClean="0">
                          <a:solidFill>
                            <a:schemeClr val="tx1"/>
                          </a:solidFill>
                          <a:effectLst/>
                          <a:latin typeface="+mj-ea"/>
                          <a:ea typeface="+mj-ea"/>
                        </a:rPr>
                        <a:t>ASEAN</a:t>
                      </a:r>
                      <a:endParaRPr lang="en-US"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42,091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43,839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44,493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48,242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50,416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49,563</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mj-ea"/>
                          <a:ea typeface="+mj-ea"/>
                        </a:rPr>
                        <a:t>43,457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gridSpan="3">
                  <a:txBody>
                    <a:bodyPr/>
                    <a:lstStyle/>
                    <a:p>
                      <a:pPr algn="l" fontAlgn="ctr"/>
                      <a:r>
                        <a:rPr lang="ja-JP" altLang="en-US" sz="1100" b="0" i="0" u="none" strike="noStrike">
                          <a:solidFill>
                            <a:schemeClr val="tx1"/>
                          </a:solidFill>
                          <a:effectLst/>
                          <a:latin typeface="+mj-ea"/>
                          <a:ea typeface="+mj-ea"/>
                        </a:rPr>
                        <a:t>北米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00" b="0" i="0" u="none" strike="noStrike">
                          <a:solidFill>
                            <a:schemeClr val="tx1"/>
                          </a:solidFill>
                          <a:effectLst/>
                          <a:latin typeface="+mj-ea"/>
                          <a:ea typeface="+mj-ea"/>
                        </a:rPr>
                        <a:t>26,063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27,568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27,485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30,241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33,859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37,240</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mj-ea"/>
                          <a:ea typeface="+mj-ea"/>
                        </a:rPr>
                        <a:t>33,313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gridSpan="3">
                  <a:txBody>
                    <a:bodyPr/>
                    <a:lstStyle/>
                    <a:p>
                      <a:pPr algn="l" fontAlgn="ctr"/>
                      <a:r>
                        <a:rPr lang="ja-JP" altLang="en-US" sz="1100" b="0" i="0" u="none" strike="noStrike">
                          <a:solidFill>
                            <a:schemeClr val="tx1"/>
                          </a:solidFill>
                          <a:effectLst/>
                          <a:latin typeface="+mj-ea"/>
                          <a:ea typeface="+mj-ea"/>
                        </a:rPr>
                        <a:t>西欧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00" b="0" i="0" u="none" strike="noStrike" dirty="0">
                          <a:solidFill>
                            <a:schemeClr val="tx1"/>
                          </a:solidFill>
                          <a:effectLst/>
                          <a:latin typeface="+mj-ea"/>
                          <a:ea typeface="+mj-ea"/>
                        </a:rPr>
                        <a:t>29,619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32,059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28,380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31,277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33,017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33,770</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mj-ea"/>
                          <a:ea typeface="+mj-ea"/>
                        </a:rPr>
                        <a:t>31,345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gridSpan="2">
                  <a:txBody>
                    <a:bodyPr/>
                    <a:lstStyle/>
                    <a:p>
                      <a:pPr algn="l" fontAlgn="ctr"/>
                      <a:r>
                        <a:rPr lang="ja-JP" altLang="en-US" sz="1100" b="0" i="0" u="none" strike="noStrike">
                          <a:solidFill>
                            <a:schemeClr val="tx1"/>
                          </a:solidFill>
                          <a:effectLst/>
                          <a:latin typeface="+mj-ea"/>
                          <a:ea typeface="+mj-ea"/>
                        </a:rPr>
                        <a:t>その他</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a:solidFill>
                            <a:schemeClr val="tx1"/>
                          </a:solidFill>
                          <a:effectLst/>
                          <a:latin typeface="+mj-ea"/>
                          <a:ea typeface="+mj-ea"/>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38,168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44,960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47,931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51,342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57,032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44,845</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j-ea"/>
                          <a:ea typeface="+mj-ea"/>
                        </a:rPr>
                        <a:t>36,873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23864">
                <a:tc gridSpan="3">
                  <a:txBody>
                    <a:bodyPr/>
                    <a:lstStyle/>
                    <a:p>
                      <a:pPr algn="l" fontAlgn="ctr"/>
                      <a:r>
                        <a:rPr lang="ja-JP" altLang="en-US" sz="1100" b="0" i="0" u="none" strike="noStrike" dirty="0">
                          <a:solidFill>
                            <a:schemeClr val="tx1"/>
                          </a:solidFill>
                          <a:effectLst/>
                          <a:latin typeface="+mj-ea"/>
                          <a:ea typeface="+mj-ea"/>
                        </a:rPr>
                        <a:t>総額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00" b="0" i="0" u="none" strike="noStrike" dirty="0">
                          <a:solidFill>
                            <a:schemeClr val="tx1"/>
                          </a:solidFill>
                          <a:effectLst/>
                          <a:latin typeface="+mj-ea"/>
                          <a:ea typeface="+mj-ea"/>
                        </a:rPr>
                        <a:t>258,492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chemeClr val="tx1"/>
                          </a:solidFill>
                          <a:effectLst/>
                          <a:latin typeface="+mj-ea"/>
                          <a:ea typeface="+mj-ea"/>
                        </a:rPr>
                        <a:t>278,041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chemeClr val="tx1"/>
                          </a:solidFill>
                          <a:effectLst/>
                          <a:latin typeface="+mj-ea"/>
                          <a:ea typeface="+mj-ea"/>
                        </a:rPr>
                        <a:t>271,143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chemeClr val="tx1"/>
                          </a:solidFill>
                          <a:effectLst/>
                          <a:latin typeface="+mj-ea"/>
                          <a:ea typeface="+mj-ea"/>
                        </a:rPr>
                        <a:t>298,910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chemeClr val="tx1"/>
                          </a:solidFill>
                          <a:effectLst/>
                          <a:latin typeface="+mj-ea"/>
                          <a:ea typeface="+mj-ea"/>
                        </a:rPr>
                        <a:t>319,735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smtClean="0">
                          <a:solidFill>
                            <a:schemeClr val="tx1"/>
                          </a:solidFill>
                          <a:effectLst/>
                          <a:latin typeface="+mj-ea"/>
                          <a:ea typeface="+mj-ea"/>
                        </a:rPr>
                        <a:t>312,578</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rgbClr val="000000"/>
                          </a:solidFill>
                          <a:effectLst/>
                          <a:latin typeface="+mj-ea"/>
                          <a:ea typeface="+mj-ea"/>
                        </a:rPr>
                        <a:t>278,810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r>
              <a:tr h="223864">
                <a:tc gridSpan="3">
                  <a:txBody>
                    <a:bodyPr/>
                    <a:lstStyle/>
                    <a:p>
                      <a:pPr algn="l" fontAlgn="ctr"/>
                      <a:r>
                        <a:rPr lang="zh-CN" altLang="en-US" sz="1050" b="0" i="0" u="none" strike="noStrike" dirty="0">
                          <a:solidFill>
                            <a:schemeClr val="tx1"/>
                          </a:solidFill>
                          <a:effectLst/>
                          <a:latin typeface="ＭＳ Ｐゴシック" panose="020B0600070205080204" pitchFamily="50" charset="-128"/>
                          <a:ea typeface="ＭＳ Ｐゴシック" panose="020B0600070205080204" pitchFamily="50" charset="-128"/>
                        </a:rPr>
                        <a:t>（参考）全国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j-ea"/>
                          <a:ea typeface="+mj-ea"/>
                        </a:rPr>
                        <a:t>1,281,646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j-ea"/>
                          <a:ea typeface="+mj-ea"/>
                        </a:rPr>
                        <a:t>1,336,577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j-ea"/>
                          <a:ea typeface="+mj-ea"/>
                        </a:rPr>
                        <a:t>1,344,362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j-ea"/>
                          <a:ea typeface="+mj-ea"/>
                        </a:rPr>
                        <a:t>1,510,293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j-ea"/>
                          <a:ea typeface="+mj-ea"/>
                        </a:rPr>
                        <a:t>1,590,021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smtClean="0">
                          <a:solidFill>
                            <a:schemeClr val="tx1"/>
                          </a:solidFill>
                          <a:effectLst/>
                          <a:latin typeface="+mj-ea"/>
                          <a:ea typeface="+mj-ea"/>
                        </a:rPr>
                        <a:t>1,540,195</a:t>
                      </a:r>
                      <a:endParaRPr lang="en-US" altLang="ja-JP" sz="105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j-ea"/>
                          <a:ea typeface="+mj-ea"/>
                        </a:rPr>
                        <a:t>1,360,777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4788024" y="2132856"/>
            <a:ext cx="4123888" cy="492443"/>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輸出入に占めるアジアの割合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（出典：大阪税関「貿易統計」等）</a:t>
            </a:r>
          </a:p>
        </p:txBody>
      </p:sp>
      <p:sp>
        <p:nvSpPr>
          <p:cNvPr id="10" name="正方形/長方形 9"/>
          <p:cNvSpPr/>
          <p:nvPr/>
        </p:nvSpPr>
        <p:spPr>
          <a:xfrm>
            <a:off x="33288" y="5439487"/>
            <a:ext cx="9579272"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今後の設備投資で最も重視する国・地域（製造業）</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（出典：ジェトロ大阪本部「関西企業の海外事業展開に関する傾向」</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1" name="表 10"/>
          <p:cNvGraphicFramePr>
            <a:graphicFrameLocks noGrp="1"/>
          </p:cNvGraphicFramePr>
          <p:nvPr>
            <p:extLst>
              <p:ext uri="{D42A27DB-BD31-4B8C-83A1-F6EECF244321}">
                <p14:modId xmlns:p14="http://schemas.microsoft.com/office/powerpoint/2010/main" val="2714394777"/>
              </p:ext>
            </p:extLst>
          </p:nvPr>
        </p:nvGraphicFramePr>
        <p:xfrm>
          <a:off x="268190" y="5799527"/>
          <a:ext cx="6840758" cy="581801"/>
        </p:xfrm>
        <a:graphic>
          <a:graphicData uri="http://schemas.openxmlformats.org/drawingml/2006/table">
            <a:tbl>
              <a:tblPr firstRow="1" firstCol="1" bandRow="1"/>
              <a:tblGrid>
                <a:gridCol w="1172665"/>
                <a:gridCol w="944682"/>
                <a:gridCol w="947039"/>
                <a:gridCol w="942326"/>
                <a:gridCol w="944682"/>
                <a:gridCol w="944682"/>
                <a:gridCol w="944682"/>
              </a:tblGrid>
              <a:tr h="216041">
                <a:tc>
                  <a:txBody>
                    <a:bodyPr/>
                    <a:lstStyle/>
                    <a:p>
                      <a:pPr algn="ctr">
                        <a:lnSpc>
                          <a:spcPct val="100000"/>
                        </a:lnSpc>
                        <a:spcAft>
                          <a:spcPts val="0"/>
                        </a:spcAft>
                      </a:pPr>
                      <a:r>
                        <a:rPr lang="ja-JP"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年度</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中国</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タイ</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ｲﾝﾄﾞﾈｼｱ</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ベトナム</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米国</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西欧</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0011">
                <a:tc>
                  <a:txBody>
                    <a:bodyPr/>
                    <a:lstStyle/>
                    <a:p>
                      <a:pPr algn="ctr">
                        <a:lnSpc>
                          <a:spcPct val="100000"/>
                        </a:lnSpc>
                        <a:spcAft>
                          <a:spcPts val="0"/>
                        </a:spcAft>
                      </a:pPr>
                      <a:r>
                        <a:rPr 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2013</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64.5</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46.2</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35.5</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33.0</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31.0</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20.3</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0011">
                <a:tc>
                  <a:txBody>
                    <a:bodyPr/>
                    <a:lstStyle/>
                    <a:p>
                      <a:pPr algn="ctr">
                        <a:lnSpc>
                          <a:spcPct val="100000"/>
                        </a:lnSpc>
                        <a:spcAft>
                          <a:spcPts val="0"/>
                        </a:spcAft>
                      </a:pPr>
                      <a:r>
                        <a:rPr 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20</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14</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57.9</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47.5</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36.6</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33.3</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29.0</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21.3</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12" name="グラフ 11"/>
          <p:cNvGraphicFramePr>
            <a:graphicFrameLocks/>
          </p:cNvGraphicFramePr>
          <p:nvPr>
            <p:extLst>
              <p:ext uri="{D42A27DB-BD31-4B8C-83A1-F6EECF244321}">
                <p14:modId xmlns:p14="http://schemas.microsoft.com/office/powerpoint/2010/main" val="1296917881"/>
              </p:ext>
            </p:extLst>
          </p:nvPr>
        </p:nvGraphicFramePr>
        <p:xfrm>
          <a:off x="4644008" y="2562200"/>
          <a:ext cx="4499992"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60</a:t>
            </a:fld>
            <a:endParaRPr lang="ja-JP" altLang="en-US" dirty="0"/>
          </a:p>
        </p:txBody>
      </p:sp>
    </p:spTree>
    <p:extLst>
      <p:ext uri="{BB962C8B-B14F-4D97-AF65-F5344CB8AC3E}">
        <p14:creationId xmlns:p14="http://schemas.microsoft.com/office/powerpoint/2010/main" val="27074319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87999" y="123186"/>
            <a:ext cx="8629753" cy="2153603"/>
          </a:xfrm>
          <a:prstGeom prst="roundRect">
            <a:avLst>
              <a:gd name="adj" fmla="val 500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今後の海外展開</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、府内企業</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と連携</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した知事・市長のトッププロモーションを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アジアのみ</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ならず全世界を視野に入れ、大阪の強み等を効果的にアピールできる国・都市で積極的に展開する。また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、幅広い</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地域・業種を対象に、ミッション団派遣、現地サポート（上海事務所、ビジネスサポートデスク）、府内における国際ビジネス相談等を実施する。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月に関税だけでなく、幅広い分野で新しいルールを構築する</a:t>
            </a:r>
            <a:r>
              <a:rPr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包括的協定であるＴＰＰ（環太平洋パートナーシップ）協定が大筋合意した</a:t>
            </a: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月に米トランプ大統領がＴＰＰからの離脱を表明したことにより、協定の発効の見通しは立っていない。</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2348880"/>
            <a:ext cx="3960047"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知事海外トッププロモーション事業の実績</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590073869"/>
              </p:ext>
            </p:extLst>
          </p:nvPr>
        </p:nvGraphicFramePr>
        <p:xfrm>
          <a:off x="614663" y="2672641"/>
          <a:ext cx="8280000" cy="1493520"/>
        </p:xfrm>
        <a:graphic>
          <a:graphicData uri="http://schemas.openxmlformats.org/drawingml/2006/table">
            <a:tbl>
              <a:tblPr firstRow="1" firstCol="1" bandRow="1"/>
              <a:tblGrid>
                <a:gridCol w="8280000"/>
              </a:tblGrid>
              <a:tr h="82360">
                <a:tc>
                  <a:txBody>
                    <a:bodyPr/>
                    <a:lstStyle/>
                    <a:p>
                      <a:pPr algn="ctr">
                        <a:lnSpc>
                          <a:spcPct val="100000"/>
                        </a:lnSpc>
                        <a:spcAft>
                          <a:spcPts val="0"/>
                        </a:spcAft>
                      </a:pPr>
                      <a:r>
                        <a:rPr lang="ja-JP" altLang="en-US" sz="1400" kern="100" dirty="0" smtClean="0">
                          <a:solidFill>
                            <a:schemeClr val="tx1"/>
                          </a:solidFill>
                          <a:effectLst/>
                          <a:latin typeface="HGPｺﾞｼｯｸE" pitchFamily="50" charset="-128"/>
                          <a:ea typeface="HGPｺﾞｼｯｸE" pitchFamily="50" charset="-128"/>
                          <a:cs typeface="Times New Roman"/>
                        </a:rPr>
                        <a:t>実績</a:t>
                      </a:r>
                      <a:endParaRPr lang="ja-JP" sz="14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658876">
                <a:tc>
                  <a:txBody>
                    <a:bodyPr/>
                    <a:lstStyle/>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2011(H23)</a:t>
                      </a:r>
                      <a:r>
                        <a:rPr lang="ja-JP" altLang="en-US" sz="1400" b="0" kern="100" baseline="0" dirty="0" smtClean="0">
                          <a:solidFill>
                            <a:schemeClr val="tx1"/>
                          </a:solidFill>
                          <a:effectLst/>
                          <a:latin typeface="HGPｺﾞｼｯｸE" pitchFamily="50" charset="-128"/>
                          <a:ea typeface="HGPｺﾞｼｯｸE" pitchFamily="50" charset="-128"/>
                          <a:cs typeface="Times New Roman"/>
                        </a:rPr>
                        <a:t>　　</a:t>
                      </a:r>
                      <a:r>
                        <a:rPr lang="ja-JP" altLang="en-US" sz="1400" kern="100" dirty="0" smtClean="0">
                          <a:solidFill>
                            <a:schemeClr val="tx1"/>
                          </a:solidFill>
                          <a:effectLst/>
                          <a:latin typeface="HGPｺﾞｼｯｸE" pitchFamily="50" charset="-128"/>
                          <a:ea typeface="HGPｺﾞｼｯｸE" pitchFamily="50" charset="-128"/>
                          <a:cs typeface="Times New Roman"/>
                        </a:rPr>
                        <a:t>インドネシア：ものづくり関連企業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21</a:t>
                      </a:r>
                      <a:r>
                        <a:rPr lang="ja-JP" altLang="en-US" sz="1400" kern="100" dirty="0" smtClean="0">
                          <a:solidFill>
                            <a:schemeClr val="tx1"/>
                          </a:solidFill>
                          <a:effectLst/>
                          <a:latin typeface="HGPｺﾞｼｯｸE" pitchFamily="50" charset="-128"/>
                          <a:ea typeface="HGPｺﾞｼｯｸE" pitchFamily="50" charset="-128"/>
                          <a:cs typeface="Times New Roman"/>
                        </a:rPr>
                        <a:t>社　　　　　中国：食品サービス関連企業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13</a:t>
                      </a:r>
                      <a:r>
                        <a:rPr lang="ja-JP" altLang="en-US" sz="1400" kern="100" dirty="0" smtClean="0">
                          <a:solidFill>
                            <a:schemeClr val="tx1"/>
                          </a:solidFill>
                          <a:effectLst/>
                          <a:latin typeface="HGPｺﾞｼｯｸE" pitchFamily="50" charset="-128"/>
                          <a:ea typeface="HGPｺﾞｼｯｸE" pitchFamily="50" charset="-128"/>
                          <a:cs typeface="Times New Roman"/>
                        </a:rPr>
                        <a:t>社　　　　</a:t>
                      </a:r>
                      <a:endParaRPr lang="en-US" altLang="ja-JP" sz="1400"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2012(H24)</a:t>
                      </a:r>
                      <a:r>
                        <a:rPr lang="ja-JP" altLang="en-US" sz="1400" b="1" kern="100" dirty="0" smtClean="0">
                          <a:solidFill>
                            <a:schemeClr val="tx1"/>
                          </a:solidFill>
                          <a:effectLst/>
                          <a:latin typeface="HGPｺﾞｼｯｸE" pitchFamily="50" charset="-128"/>
                          <a:ea typeface="HGPｺﾞｼｯｸE" pitchFamily="50" charset="-128"/>
                          <a:cs typeface="Times New Roman"/>
                        </a:rPr>
                        <a:t>　　</a:t>
                      </a:r>
                      <a:r>
                        <a:rPr lang="ja-JP" altLang="en-US" sz="1400" b="0" kern="100" dirty="0" smtClean="0">
                          <a:solidFill>
                            <a:schemeClr val="tx1"/>
                          </a:solidFill>
                          <a:effectLst/>
                          <a:latin typeface="HGPｺﾞｼｯｸE" pitchFamily="50" charset="-128"/>
                          <a:ea typeface="HGPｺﾞｼｯｸE" pitchFamily="50" charset="-128"/>
                          <a:cs typeface="Times New Roman"/>
                        </a:rPr>
                        <a:t>タイ、ミャンマー：</a:t>
                      </a:r>
                      <a:r>
                        <a:rPr lang="ja-JP" altLang="en-US" sz="1400" kern="100" dirty="0" smtClean="0">
                          <a:solidFill>
                            <a:schemeClr val="tx1"/>
                          </a:solidFill>
                          <a:effectLst/>
                          <a:latin typeface="HGPｺﾞｼｯｸE" pitchFamily="50" charset="-128"/>
                          <a:ea typeface="HGPｺﾞｼｯｸE" pitchFamily="50" charset="-128"/>
                          <a:cs typeface="Times New Roman"/>
                        </a:rPr>
                        <a:t>ものづくり関連企業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19</a:t>
                      </a:r>
                      <a:r>
                        <a:rPr lang="ja-JP" altLang="en-US" sz="1400" kern="100" dirty="0" smtClean="0">
                          <a:solidFill>
                            <a:schemeClr val="tx1"/>
                          </a:solidFill>
                          <a:effectLst/>
                          <a:latin typeface="HGPｺﾞｼｯｸE" pitchFamily="50" charset="-128"/>
                          <a:ea typeface="HGPｺﾞｼｯｸE" pitchFamily="50" charset="-128"/>
                          <a:cs typeface="Times New Roman"/>
                        </a:rPr>
                        <a:t>社　　　インド：製薬・医療機器関連企業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10</a:t>
                      </a:r>
                      <a:r>
                        <a:rPr lang="ja-JP" altLang="en-US" sz="1400" kern="100" dirty="0" smtClean="0">
                          <a:solidFill>
                            <a:schemeClr val="tx1"/>
                          </a:solidFill>
                          <a:effectLst/>
                          <a:latin typeface="HGPｺﾞｼｯｸE" pitchFamily="50" charset="-128"/>
                          <a:ea typeface="HGPｺﾞｼｯｸE" pitchFamily="50" charset="-128"/>
                          <a:cs typeface="Times New Roman"/>
                        </a:rPr>
                        <a:t>社</a:t>
                      </a:r>
                      <a:endParaRPr lang="en-US" altLang="ja-JP" sz="14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2013(H25)</a:t>
                      </a:r>
                      <a:r>
                        <a:rPr lang="ja-JP" altLang="en-US" sz="1400" b="1" kern="100" dirty="0" smtClean="0">
                          <a:solidFill>
                            <a:schemeClr val="tx1"/>
                          </a:solidFill>
                          <a:effectLst/>
                          <a:latin typeface="HGPｺﾞｼｯｸE" pitchFamily="50" charset="-128"/>
                          <a:ea typeface="HGPｺﾞｼｯｸE" pitchFamily="50" charset="-128"/>
                          <a:cs typeface="Times New Roman"/>
                        </a:rPr>
                        <a:t>　　</a:t>
                      </a:r>
                      <a:r>
                        <a:rPr lang="ja-JP" altLang="en-US" sz="1400" b="0" kern="100" dirty="0" smtClean="0">
                          <a:solidFill>
                            <a:schemeClr val="tx1"/>
                          </a:solidFill>
                          <a:effectLst/>
                          <a:latin typeface="HGPｺﾞｼｯｸE" pitchFamily="50" charset="-128"/>
                          <a:ea typeface="HGPｺﾞｼｯｸE" pitchFamily="50" charset="-128"/>
                          <a:cs typeface="Times New Roman"/>
                        </a:rPr>
                        <a:t>インドネシア：環境・エネルギー関連企業</a:t>
                      </a:r>
                      <a:r>
                        <a:rPr lang="en-US" altLang="ja-JP" sz="1400" b="0" kern="100" dirty="0" smtClean="0">
                          <a:solidFill>
                            <a:schemeClr val="tx1"/>
                          </a:solidFill>
                          <a:effectLst/>
                          <a:latin typeface="HGPｺﾞｼｯｸE" pitchFamily="50" charset="-128"/>
                          <a:ea typeface="HGPｺﾞｼｯｸE" pitchFamily="50" charset="-128"/>
                          <a:cs typeface="Times New Roman"/>
                        </a:rPr>
                        <a:t>11</a:t>
                      </a:r>
                      <a:r>
                        <a:rPr lang="ja-JP" altLang="en-US" sz="1400" b="0" kern="100" dirty="0" smtClean="0">
                          <a:solidFill>
                            <a:schemeClr val="tx1"/>
                          </a:solidFill>
                          <a:effectLst/>
                          <a:latin typeface="HGPｺﾞｼｯｸE" pitchFamily="50" charset="-128"/>
                          <a:ea typeface="HGPｺﾞｼｯｸE" pitchFamily="50" charset="-128"/>
                          <a:cs typeface="Times New Roman"/>
                        </a:rPr>
                        <a:t>社</a:t>
                      </a:r>
                      <a:endParaRPr lang="en-US" altLang="ja-JP" sz="1400" b="0" kern="100" dirty="0" smtClean="0">
                        <a:solidFill>
                          <a:schemeClr val="tx1"/>
                        </a:solidFill>
                        <a:effectLst/>
                        <a:latin typeface="HGPｺﾞｼｯｸE" pitchFamily="50" charset="-128"/>
                        <a:ea typeface="HGPｺﾞｼｯｸE"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〇</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2014(H26)</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　　</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アラブ首長国連邦、トルコ</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：家電部品関連企業３社（企業団はトルコのみ）</a:t>
                      </a:r>
                      <a:endPar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2015</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H27</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　　フィリピン：ものづくり関連企業</a:t>
                      </a:r>
                      <a:r>
                        <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19</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社</a:t>
                      </a:r>
                      <a:endPar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2016</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H28</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　　アメリカ・カナダ：水素・燃料電池関連企業８社</a:t>
                      </a:r>
                      <a:endPar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正方形/長方形 12"/>
          <p:cNvSpPr/>
          <p:nvPr/>
        </p:nvSpPr>
        <p:spPr>
          <a:xfrm>
            <a:off x="618267" y="5805264"/>
            <a:ext cx="8280000"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anose="020B0604020202020204" pitchFamily="34" charset="0"/>
              <a:buChar char="•"/>
            </a:pPr>
            <a:r>
              <a:rPr lang="ja-JP" altLang="en-US" sz="1400" dirty="0" smtClean="0"/>
              <a:t>ＴＰＰは世界のＧＤＰの約</a:t>
            </a:r>
            <a:r>
              <a:rPr lang="en-US" altLang="ja-JP" sz="1400" dirty="0" smtClean="0"/>
              <a:t>4</a:t>
            </a:r>
            <a:r>
              <a:rPr lang="ja-JP" altLang="en-US" sz="1400" dirty="0" smtClean="0"/>
              <a:t>割、我が国からの輸出額の約</a:t>
            </a:r>
            <a:r>
              <a:rPr lang="en-US" altLang="ja-JP" sz="1400" dirty="0" smtClean="0"/>
              <a:t>3</a:t>
            </a:r>
            <a:r>
              <a:rPr lang="ja-JP" altLang="en-US" sz="1400" dirty="0" smtClean="0"/>
              <a:t>割を占める巨大な自由貿易圏を構築するもの。</a:t>
            </a:r>
            <a:endParaRPr lang="en-US" altLang="ja-JP" sz="1400" dirty="0" smtClean="0"/>
          </a:p>
          <a:p>
            <a:pPr marL="171450" indent="-171450">
              <a:buFont typeface="Arial" panose="020B0604020202020204" pitchFamily="34" charset="0"/>
              <a:buChar char="•"/>
            </a:pPr>
            <a:r>
              <a:rPr lang="ja-JP" altLang="en-US" sz="1400" dirty="0" smtClean="0"/>
              <a:t>関税撤廃のみならず、原産地規則における「累積ルール」の導入、投資・サービスの自由化、模倣品対策の強化、電子商取引など新しい分野でのルール整備など、幅広い分野でメリットがある内容を盛り込み。</a:t>
            </a:r>
            <a:endParaRPr lang="en-US" altLang="ja-JP" sz="1400" dirty="0" smtClean="0"/>
          </a:p>
        </p:txBody>
      </p:sp>
      <p:sp>
        <p:nvSpPr>
          <p:cNvPr id="15" name="正方形/長方形 14"/>
          <p:cNvSpPr/>
          <p:nvPr/>
        </p:nvSpPr>
        <p:spPr>
          <a:xfrm>
            <a:off x="286736" y="5485382"/>
            <a:ext cx="2197032"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ＴＰＰ協定について</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79512" y="4254236"/>
            <a:ext cx="3960047"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市長</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トッププロモーション事業の実績</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769122921"/>
              </p:ext>
            </p:extLst>
          </p:nvPr>
        </p:nvGraphicFramePr>
        <p:xfrm>
          <a:off x="611178" y="4585015"/>
          <a:ext cx="8280000" cy="778363"/>
        </p:xfrm>
        <a:graphic>
          <a:graphicData uri="http://schemas.openxmlformats.org/drawingml/2006/table">
            <a:tbl>
              <a:tblPr firstRow="1" firstCol="1" bandRow="1"/>
              <a:tblGrid>
                <a:gridCol w="8280000"/>
              </a:tblGrid>
              <a:tr h="182962">
                <a:tc>
                  <a:txBody>
                    <a:bodyPr/>
                    <a:lstStyle/>
                    <a:p>
                      <a:pPr algn="ctr">
                        <a:lnSpc>
                          <a:spcPct val="100000"/>
                        </a:lnSpc>
                        <a:spcAft>
                          <a:spcPts val="0"/>
                        </a:spcAft>
                      </a:pPr>
                      <a:r>
                        <a:rPr lang="ja-JP" altLang="en-US" sz="1400" kern="100" dirty="0" smtClean="0">
                          <a:solidFill>
                            <a:schemeClr val="tx1"/>
                          </a:solidFill>
                          <a:effectLst/>
                          <a:latin typeface="HGPｺﾞｼｯｸE" pitchFamily="50" charset="-128"/>
                          <a:ea typeface="HGPｺﾞｼｯｸE" pitchFamily="50" charset="-128"/>
                          <a:cs typeface="Times New Roman"/>
                        </a:rPr>
                        <a:t>実績</a:t>
                      </a:r>
                      <a:endParaRPr lang="ja-JP" sz="14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565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2016</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H28</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　　アメリカ：ＩｏＴ関連企業</a:t>
                      </a:r>
                      <a:r>
                        <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6</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社 　　シンガポール、ベトナム：ものづくり関連企業</a:t>
                      </a:r>
                      <a:r>
                        <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11</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社</a:t>
                      </a:r>
                      <a:endPar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61</a:t>
            </a:fld>
            <a:endParaRPr lang="ja-JP" altLang="en-US" dirty="0"/>
          </a:p>
        </p:txBody>
      </p:sp>
    </p:spTree>
    <p:extLst>
      <p:ext uri="{BB962C8B-B14F-4D97-AF65-F5344CB8AC3E}">
        <p14:creationId xmlns:p14="http://schemas.microsoft.com/office/powerpoint/2010/main" val="29815238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p:cNvGraphicFramePr>
            <a:graphicFrameLocks noGrp="1"/>
          </p:cNvGraphicFramePr>
          <p:nvPr>
            <p:extLst>
              <p:ext uri="{D42A27DB-BD31-4B8C-83A1-F6EECF244321}">
                <p14:modId xmlns:p14="http://schemas.microsoft.com/office/powerpoint/2010/main" val="812765024"/>
              </p:ext>
            </p:extLst>
          </p:nvPr>
        </p:nvGraphicFramePr>
        <p:xfrm>
          <a:off x="83976" y="1916832"/>
          <a:ext cx="4550719" cy="1656184"/>
        </p:xfrm>
        <a:graphic>
          <a:graphicData uri="http://schemas.openxmlformats.org/drawingml/2006/table">
            <a:tbl>
              <a:tblPr firstRow="1" firstCol="1" bandRow="1"/>
              <a:tblGrid>
                <a:gridCol w="4550719"/>
              </a:tblGrid>
              <a:tr h="1656184">
                <a:tc>
                  <a:txBody>
                    <a:bodyPr/>
                    <a:lstStyle/>
                    <a:p>
                      <a:pPr>
                        <a:spcBef>
                          <a:spcPts val="0"/>
                        </a:spcBef>
                      </a:pPr>
                      <a:endParaRPr kumimoji="1" lang="en-US" altLang="ja-JP" sz="5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○健康寿命の延伸</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・健康、医療、介護データを個人が一元的に把握できる仕組みの構築</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・遠隔診療、</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開発・実用化</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・介護ロボット等の導入促進</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等</a:t>
                      </a:r>
                    </a:p>
                    <a:p>
                      <a:r>
                        <a:rPr kumimoji="1" lang="ja-JP" altLang="en-US"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○中堅・中小企業・小規模事業者の革新</a:t>
                      </a:r>
                      <a:r>
                        <a:rPr kumimoji="1" lang="en-US"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サービス産業の活性化・生産性向上</a:t>
                      </a:r>
                      <a:endParaRPr kumimoji="1" lang="en-US"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・地域の現場の付加価値、生産性を向上させる</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化、データ利活用等の促進　等</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457839560"/>
              </p:ext>
            </p:extLst>
          </p:nvPr>
        </p:nvGraphicFramePr>
        <p:xfrm>
          <a:off x="42424" y="4005063"/>
          <a:ext cx="9000000" cy="2587203"/>
        </p:xfrm>
        <a:graphic>
          <a:graphicData uri="http://schemas.openxmlformats.org/drawingml/2006/table">
            <a:tbl>
              <a:tblPr firstRow="1" firstCol="1" bandRow="1"/>
              <a:tblGrid>
                <a:gridCol w="9000000"/>
              </a:tblGrid>
              <a:tr h="2587203">
                <a:tc>
                  <a:txBody>
                    <a:bodyPr/>
                    <a:lstStyle/>
                    <a:p>
                      <a:pPr algn="l">
                        <a:lnSpc>
                          <a:spcPct val="100000"/>
                        </a:lnSpc>
                        <a:spcAft>
                          <a:spcPts val="0"/>
                        </a:spcAft>
                      </a:pPr>
                      <a:endParaRPr lang="en-US" altLang="ja-JP" sz="5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住み慣れた地域で安心快適に住み続けられ、多様な世代の住民を惹きつける人口減少・超高齢社会における課題解決型の活気あるまちをめざす。</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モデル地域における取組み（例）</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71450" indent="-171450" algn="l">
                        <a:lnSpc>
                          <a:spcPct val="100000"/>
                        </a:lnSpc>
                        <a:spcAft>
                          <a:spcPts val="0"/>
                        </a:spcAft>
                        <a:buFont typeface="Meiryo UI" panose="020B0604030504040204" pitchFamily="50" charset="-128"/>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都心市街地（大阪市東淀川区）</a:t>
                      </a:r>
                    </a:p>
                    <a:p>
                      <a:pPr marL="171450" indent="-171450" algn="l">
                        <a:lnSpc>
                          <a:spcPct val="100000"/>
                        </a:lnSpc>
                        <a:spcAft>
                          <a:spcPts val="0"/>
                        </a:spcAft>
                        <a:buFont typeface="Arial" panose="020B0604020202020204" pitchFamily="34" charset="0"/>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淀川キリスト教病院と㈱地域経済活性化支援機構が共同出資する株式会社を設立し、住まい・医療・予防・生活支援を一体的に提供する先行モデル事業を実施</a:t>
                      </a:r>
                    </a:p>
                    <a:p>
                      <a:pPr marL="171450" indent="-171450" algn="l">
                        <a:lnSpc>
                          <a:spcPct val="100000"/>
                        </a:lnSpc>
                        <a:spcAft>
                          <a:spcPts val="0"/>
                        </a:spcAft>
                        <a:buFont typeface="Meiryo UI" panose="020B0604030504040204" pitchFamily="50" charset="-128"/>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郊外住宅地（河内長野市）</a:t>
                      </a:r>
                    </a:p>
                    <a:p>
                      <a:pPr marL="171450" indent="-171450" algn="l">
                        <a:lnSpc>
                          <a:spcPct val="100000"/>
                        </a:lnSpc>
                        <a:spcAft>
                          <a:spcPts val="0"/>
                        </a:spcAft>
                        <a:buFont typeface="Arial" panose="020B0604020202020204" pitchFamily="34" charset="0"/>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地域の事業者、大学、行政の連携による開発団地の再生</a:t>
                      </a:r>
                    </a:p>
                    <a:p>
                      <a:pPr marL="171450" indent="-171450" algn="l">
                        <a:lnSpc>
                          <a:spcPct val="100000"/>
                        </a:lnSpc>
                        <a:spcAft>
                          <a:spcPts val="0"/>
                        </a:spcAft>
                        <a:buFont typeface="Arial" panose="020B0604020202020204" pitchFamily="34" charset="0"/>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健康寿命の延伸、元気な住民の活躍の場づくりを通して、地域の自立・継続性の向上をめざす</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0" algn="l">
                        <a:lnSpc>
                          <a:spcPct val="100000"/>
                        </a:lnSpc>
                        <a:spcAft>
                          <a:spcPts val="0"/>
                        </a:spcAft>
                        <a:buFont typeface="Arial" panose="020B0604020202020204" pitchFamily="34" charset="0"/>
                        <a:buNone/>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○モデル地域の取組みの加速化</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デル地域の取組みを加速化させるため、国の地方創生加速化交付金を活用し、大阪府スマートエイジング・シティ地方創生戦略事業推進費補助金を創設。ヘルスケア事業者等により構成される事業コンソーシアムが行う食を通じた府民の健康寿命延伸に取り組む事業に対する補助を実施</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644448745"/>
              </p:ext>
            </p:extLst>
          </p:nvPr>
        </p:nvGraphicFramePr>
        <p:xfrm>
          <a:off x="4773206" y="1916831"/>
          <a:ext cx="4335298" cy="1656185"/>
        </p:xfrm>
        <a:graphic>
          <a:graphicData uri="http://schemas.openxmlformats.org/drawingml/2006/table">
            <a:tbl>
              <a:tblPr firstRow="1" firstCol="1" bandRow="1"/>
              <a:tblGrid>
                <a:gridCol w="4335298"/>
              </a:tblGrid>
              <a:tr h="1656185">
                <a:tc>
                  <a:txBody>
                    <a:bodyPr/>
                    <a:lstStyle/>
                    <a:p>
                      <a:pPr>
                        <a:spcBef>
                          <a:spcPts val="0"/>
                        </a:spcBef>
                        <a:spcAft>
                          <a:spcPts val="0"/>
                        </a:spcAft>
                      </a:pPr>
                      <a:endParaRPr lang="en-US" altLang="ja-JP" sz="5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Bef>
                          <a:spcPts val="0"/>
                        </a:spcBef>
                        <a:spcAft>
                          <a:spcPts val="600"/>
                        </a:spcAft>
                      </a:pPr>
                      <a:r>
                        <a:rPr lang="ja-JP" altLang="en-US"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健康寿命延伸産業分野での新事業の創出を支援するため、健康関連事業を実施する事業者の取り組みを、産学金官が連携してサポートする。</a:t>
                      </a:r>
                      <a:endParaRPr lang="en-US" altLang="ja-JP"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専門人材による健康関連事業の初期相談からセミナー、研究会の開催に加え、事業化までの伴走支援等を通じて健康寿命延伸産業の創出を支援していく。</a:t>
                      </a:r>
                      <a:endParaRPr lang="en-US" altLang="ja-JP"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11" name="角丸四角形 10"/>
          <p:cNvSpPr/>
          <p:nvPr/>
        </p:nvSpPr>
        <p:spPr>
          <a:xfrm>
            <a:off x="253414" y="590838"/>
            <a:ext cx="8629753" cy="965954"/>
          </a:xfrm>
          <a:prstGeom prst="roundRect">
            <a:avLst>
              <a:gd name="adj" fmla="val 500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200"/>
              </a:lnSpc>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分析①：健康・医療関連サービス産業の取組み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200"/>
              </a:lnSpc>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現在、都市型サービス産業などの強化を図っており、なかでも、今後需要増大が見込まれる高齢者向けサービスなど</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医療産業等において、生産性の向上や新たなビジネスモデルの構築・展開を図る。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07504" y="4554"/>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（３）生活支援型サービス産業・都市型サービス産業の強化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282" y="1609055"/>
            <a:ext cx="4561718"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未来投資戦略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における取組み（抜粋）</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4324" y="3717032"/>
            <a:ext cx="4115628"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スマートエイジングシティについて</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251520" y="40466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535996" y="1609054"/>
            <a:ext cx="4527191" cy="307777"/>
          </a:xfrm>
          <a:prstGeom prst="rect">
            <a:avLst/>
          </a:prstGeom>
        </p:spPr>
        <p:txBody>
          <a:bodyPr wrap="square">
            <a:spAutoFit/>
          </a:bodyPr>
          <a:lstStyle/>
          <a:p>
            <a:pPr marL="177800" indent="-177800"/>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大阪健康寿命延伸産業創出プラットフォームについて</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62</a:t>
            </a:fld>
            <a:endParaRPr lang="ja-JP" altLang="en-US" dirty="0"/>
          </a:p>
        </p:txBody>
      </p:sp>
    </p:spTree>
    <p:extLst>
      <p:ext uri="{BB962C8B-B14F-4D97-AF65-F5344CB8AC3E}">
        <p14:creationId xmlns:p14="http://schemas.microsoft.com/office/powerpoint/2010/main" val="24306008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98472" y="721082"/>
            <a:ext cx="8622000" cy="1555790"/>
          </a:xfrm>
          <a:prstGeom prst="roundRect">
            <a:avLst>
              <a:gd name="adj" fmla="val 654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分析①：成長</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のための規制改革等の推進</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「国家戦略特区」における規制改革メニューのうち、関西圏では、医療、都市再生・まちづくり、雇用分野</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（大阪府内で</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）の区域計画が認定された。また、大阪からの提案内容を踏まえ、法改正等の措置が講ぜられるなど、国において各種取組みが進められている。</a:t>
            </a:r>
            <a:endParaRPr lang="en-US" altLang="ja-JP" strike="sng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79512" y="2411596"/>
            <a:ext cx="9361040" cy="369332"/>
          </a:xfrm>
          <a:prstGeom prst="rect">
            <a:avLst/>
          </a:prstGeom>
        </p:spPr>
        <p:txBody>
          <a:bodyPr wrap="square">
            <a:spAutoFit/>
          </a:bodyPr>
          <a:lstStyle/>
          <a:p>
            <a:pPr marL="177800" indent="-177800"/>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関西圏国家戦略特別区域計画認定事業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（大阪府内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2017</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時点）</a:t>
            </a:r>
          </a:p>
        </p:txBody>
      </p:sp>
      <p:sp>
        <p:nvSpPr>
          <p:cNvPr id="13" name="テキスト ボックス 12"/>
          <p:cNvSpPr txBox="1"/>
          <p:nvPr/>
        </p:nvSpPr>
        <p:spPr>
          <a:xfrm>
            <a:off x="251520" y="76562"/>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対内投資促進による国際競争力の強化</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98472" y="2780927"/>
            <a:ext cx="8616608" cy="4015657"/>
          </a:xfrm>
          <a:prstGeom prst="rect">
            <a:avLst/>
          </a:prstGeom>
          <a:gradFill flip="none" rotWithShape="1">
            <a:gsLst>
              <a:gs pos="0">
                <a:schemeClr val="bg1"/>
              </a:gs>
              <a:gs pos="50000">
                <a:schemeClr val="bg1"/>
              </a:gs>
              <a:gs pos="100000">
                <a:schemeClr val="accent5">
                  <a:lumMod val="20000"/>
                  <a:lumOff val="80000"/>
                </a:schemeClr>
              </a:gs>
            </a:gsLst>
            <a:path path="rect">
              <a:fillToRect l="50000" t="50000" r="50000" b="50000"/>
            </a:path>
            <a:tileRect/>
          </a:gradFill>
          <a:ln>
            <a:solidFill>
              <a:schemeClr val="tx1"/>
            </a:solidFill>
          </a:ln>
        </p:spPr>
        <p:txBody>
          <a:bodyPr wrap="square" tIns="0" bIns="0" anchor="ctr">
            <a:no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医療分野</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・保険外併用療養に関する特例（①大阪大学、②国立循環器病研究Ｃ</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・設備投資に係る課税特例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MEMS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ﾃﾞﾊﾞｲｽを用いたﾃﾞｨｽﾎﾟｰｻﾞﾌﾞﾙ型医療機器の開発事業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（大研医器㈱（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和泉市））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iPS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細胞を用いた再生医療製品の事業化を目的とした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GMP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適合生産施設の構築事業（大日本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住友製薬㈱（吹田市））</a:t>
            </a:r>
            <a:endParaRPr lang="en-US" altLang="ja-JP" sz="14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・特区医療機器薬事戦略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相談の実施（大阪大学）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まちづくり・その他の分野</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・エリアマネジメント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に係る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道路法特例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（グランフロント大阪</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TMO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・地域限定保育士試験の実施（大阪府）</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・「雇用労働相談センター」の設置（グランフロント大阪　ナレッジキャピタル内）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・外国人滞在施設経営事業（大阪府内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市町村、大阪市域）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家事</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支援外国人受入</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（大阪市域）</a:t>
            </a:r>
            <a:endParaRPr lang="en-US" altLang="zh-CN"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汚染</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土壌搬出時認定調査</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zh-TW"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都市</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公園占用保育所等施設設置</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（豊中市２件、吹田市）</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月に全国措置化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63</a:t>
            </a:fld>
            <a:endParaRPr lang="ja-JP" altLang="en-US" dirty="0"/>
          </a:p>
        </p:txBody>
      </p:sp>
    </p:spTree>
    <p:extLst>
      <p:ext uri="{BB962C8B-B14F-4D97-AF65-F5344CB8AC3E}">
        <p14:creationId xmlns:p14="http://schemas.microsoft.com/office/powerpoint/2010/main" val="13231979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312377" y="324456"/>
            <a:ext cx="8640000" cy="1854160"/>
          </a:xfrm>
          <a:prstGeom prst="roundRect">
            <a:avLst>
              <a:gd name="adj" fmla="val 7186"/>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200"/>
              </a:lnSpc>
            </a:pP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：成長特区税制を</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活かした法人実効税率の軽減</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　「関西イノベーション国際戦略総合特区</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」の取り組みを強化した「成長特区税制」を実施。</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国家戦略特区における税制支援と地元市町村の優遇制度を併用することにより、最大で実効</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税率は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なり、</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中国・韓国の実効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税率</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も低くなる。（平成</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年４月時点の税制度をベースに試算。諸条件を満たした企業が立地した場合）</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51520" y="2990864"/>
            <a:ext cx="8237735" cy="3888780"/>
            <a:chOff x="251520" y="2636912"/>
            <a:chExt cx="8237735" cy="3888780"/>
          </a:xfrm>
        </p:grpSpPr>
        <p:graphicFrame>
          <p:nvGraphicFramePr>
            <p:cNvPr id="4" name="グラフ 3"/>
            <p:cNvGraphicFramePr>
              <a:graphicFrameLocks/>
            </p:cNvGraphicFramePr>
            <p:nvPr>
              <p:extLst>
                <p:ext uri="{D42A27DB-BD31-4B8C-83A1-F6EECF244321}">
                  <p14:modId xmlns:p14="http://schemas.microsoft.com/office/powerpoint/2010/main" val="210603555"/>
                </p:ext>
              </p:extLst>
            </p:nvPr>
          </p:nvGraphicFramePr>
          <p:xfrm>
            <a:off x="251520" y="2636912"/>
            <a:ext cx="8237735" cy="388878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グループ化 8"/>
            <p:cNvGrpSpPr/>
            <p:nvPr/>
          </p:nvGrpSpPr>
          <p:grpSpPr>
            <a:xfrm>
              <a:off x="3031247" y="3113440"/>
              <a:ext cx="4674796" cy="2253036"/>
              <a:chOff x="3031247" y="3046174"/>
              <a:chExt cx="4674796" cy="2253036"/>
            </a:xfrm>
          </p:grpSpPr>
          <p:sp>
            <p:nvSpPr>
              <p:cNvPr id="5" name="右矢印 4"/>
              <p:cNvSpPr/>
              <p:nvPr/>
            </p:nvSpPr>
            <p:spPr>
              <a:xfrm rot="735489">
                <a:off x="3031247" y="4098427"/>
                <a:ext cx="2041412" cy="701675"/>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6" name="右矢印 5"/>
              <p:cNvSpPr/>
              <p:nvPr/>
            </p:nvSpPr>
            <p:spPr>
              <a:xfrm rot="735489">
                <a:off x="5640820" y="4507116"/>
                <a:ext cx="1035066" cy="792094"/>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7" name="円/楕円 6"/>
              <p:cNvSpPr/>
              <p:nvPr/>
            </p:nvSpPr>
            <p:spPr>
              <a:xfrm>
                <a:off x="3296303" y="3046174"/>
                <a:ext cx="1511300" cy="4000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国の支援</a:t>
                </a:r>
              </a:p>
            </p:txBody>
          </p:sp>
          <p:sp>
            <p:nvSpPr>
              <p:cNvPr id="8" name="円/楕円 7"/>
              <p:cNvSpPr/>
              <p:nvPr/>
            </p:nvSpPr>
            <p:spPr>
              <a:xfrm>
                <a:off x="5602432" y="3350397"/>
                <a:ext cx="2103611" cy="4000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成長特</a:t>
                </a:r>
                <a:r>
                  <a:rPr lang="ja-JP" altLang="en-US" sz="16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区税制</a:t>
                </a:r>
              </a:p>
            </p:txBody>
          </p:sp>
        </p:grpSp>
        <p:sp>
          <p:nvSpPr>
            <p:cNvPr id="2" name="正方形/長方形 1"/>
            <p:cNvSpPr/>
            <p:nvPr/>
          </p:nvSpPr>
          <p:spPr>
            <a:xfrm>
              <a:off x="1115616" y="3013428"/>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40.75</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1928448" y="3336357"/>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33.33</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693729" y="3521634"/>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29.97</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3461791" y="3595515"/>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29.53</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4230560" y="3801197"/>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25.00</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5015557" y="3835016"/>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24.67</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5798313" y="3878914"/>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24.20</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6596898" y="3956978"/>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21.81</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7346003" y="4241549"/>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17.00</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9" name="正方形/長方形 18"/>
          <p:cNvSpPr/>
          <p:nvPr/>
        </p:nvSpPr>
        <p:spPr>
          <a:xfrm>
            <a:off x="281904" y="2538872"/>
            <a:ext cx="5093693" cy="442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■法人所得課税の実効税率の国際比較（平成</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年４月時点）</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（財務省</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ホームページ</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より大阪府作成）</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1" name="グラフ 20"/>
          <p:cNvGraphicFramePr>
            <a:graphicFrameLocks/>
          </p:cNvGraphicFramePr>
          <p:nvPr>
            <p:extLst>
              <p:ext uri="{D42A27DB-BD31-4B8C-83A1-F6EECF244321}">
                <p14:modId xmlns:p14="http://schemas.microsoft.com/office/powerpoint/2010/main" val="741829332"/>
              </p:ext>
            </p:extLst>
          </p:nvPr>
        </p:nvGraphicFramePr>
        <p:xfrm>
          <a:off x="-4199873" y="7101408"/>
          <a:ext cx="7496176" cy="2852737"/>
        </p:xfrm>
        <a:graphic>
          <a:graphicData uri="http://schemas.openxmlformats.org/drawingml/2006/chart">
            <c:chart xmlns:c="http://schemas.openxmlformats.org/drawingml/2006/chart" xmlns:r="http://schemas.openxmlformats.org/officeDocument/2006/relationships" r:id="rId4"/>
          </a:graphicData>
        </a:graphic>
      </p:graphicFrame>
      <p:sp>
        <p:nvSpPr>
          <p:cNvPr id="23" name="スライド番号プレースホルダー 22"/>
          <p:cNvSpPr>
            <a:spLocks noGrp="1"/>
          </p:cNvSpPr>
          <p:nvPr>
            <p:ph type="sldNum" sz="quarter" idx="12"/>
          </p:nvPr>
        </p:nvSpPr>
        <p:spPr/>
        <p:txBody>
          <a:bodyPr/>
          <a:lstStyle/>
          <a:p>
            <a:pPr>
              <a:defRPr/>
            </a:pPr>
            <a:fld id="{4AC9B83D-17C3-4F2E-B0BA-D155CD364A7C}" type="slidenum">
              <a:rPr lang="ja-JP" altLang="en-US" smtClean="0"/>
              <a:pPr>
                <a:defRPr/>
              </a:pPr>
              <a:t>64</a:t>
            </a:fld>
            <a:endParaRPr lang="ja-JP" altLang="en-US" dirty="0"/>
          </a:p>
        </p:txBody>
      </p:sp>
    </p:spTree>
    <p:extLst>
      <p:ext uri="{BB962C8B-B14F-4D97-AF65-F5344CB8AC3E}">
        <p14:creationId xmlns:p14="http://schemas.microsoft.com/office/powerpoint/2010/main" val="32915060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4005" y="1928445"/>
            <a:ext cx="4322991" cy="492443"/>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都道府県別</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外資系</a:t>
            </a:r>
            <a:r>
              <a:rPr lang="zh-TW"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企業数</a:t>
            </a:r>
            <a:endParaRPr lang="en-US" altLang="zh-TW"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出典：東洋経済新報社「外資系企業総覧」）</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72923" y="260648"/>
            <a:ext cx="8622000" cy="1595616"/>
          </a:xfrm>
          <a:prstGeom prst="roundRect">
            <a:avLst>
              <a:gd name="adj" fmla="val 999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分析③：外資</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系企業の大阪への進出</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外資系企業の事務所所在地は東京都</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占め、東京の一極集中の状態にある。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への最初の進出先として、または、東京に拠点を持つ外資系企業の二次進出先と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して、外資系企業が進出する動き</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もある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581588" y="1887409"/>
            <a:ext cx="4557959" cy="738664"/>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外国企業誘致センター（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O-BIC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主な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誘致案件（</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O-BIC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公表資料</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4130350050"/>
              </p:ext>
            </p:extLst>
          </p:nvPr>
        </p:nvGraphicFramePr>
        <p:xfrm>
          <a:off x="4932040" y="2781945"/>
          <a:ext cx="3744416" cy="3688080"/>
        </p:xfrm>
        <a:graphic>
          <a:graphicData uri="http://schemas.openxmlformats.org/drawingml/2006/table">
            <a:tbl>
              <a:tblPr firstRow="1" firstCol="1" bandRow="1"/>
              <a:tblGrid>
                <a:gridCol w="3744416"/>
              </a:tblGrid>
              <a:tr h="2444116">
                <a:tc>
                  <a:txBody>
                    <a:bodyPr/>
                    <a:lstStyle/>
                    <a:p>
                      <a:pPr algn="l">
                        <a:lnSpc>
                          <a:spcPct val="100000"/>
                        </a:lnSpc>
                        <a:spcAft>
                          <a:spcPts val="0"/>
                        </a:spcAft>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（二次進出）</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◆エクイニクス･ジャパン株式会社（米国）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◆インリー・グリーンエナジージャパン株式会社（中国）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◆トリナ・ソーラー・ジャパン株式会社（中国）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（日本法人本社）</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◆アンフック・ジャパン株式会社（ベトナム）</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CN"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日本盾安国際株式会社</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YBM Japan</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（日本法人本社）</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◆慎興ブラシ株式会社（中国）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◆ギャランツジャパン株式会社（中国）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◆トコンタップ・ジャパン株式会社（ベトナム）</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◆ホビオン株式会社（ポルトガル）</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◆ユービック株式会社（台湾）</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◆グリーン・シャイニー株式会社（中国）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10" name="テキスト ボックス 9"/>
          <p:cNvSpPr txBox="1"/>
          <p:nvPr/>
        </p:nvSpPr>
        <p:spPr>
          <a:xfrm>
            <a:off x="116013" y="5877272"/>
            <a:ext cx="2537874" cy="276999"/>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注）東洋経済新報社による抽出調査</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316327421"/>
              </p:ext>
            </p:extLst>
          </p:nvPr>
        </p:nvGraphicFramePr>
        <p:xfrm>
          <a:off x="116013" y="2598846"/>
          <a:ext cx="4888035" cy="2943225"/>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p:txBody>
          <a:bodyPr/>
          <a:lstStyle/>
          <a:p>
            <a:pPr>
              <a:defRPr/>
            </a:pPr>
            <a:fld id="{4AC9B83D-17C3-4F2E-B0BA-D155CD364A7C}" type="slidenum">
              <a:rPr lang="ja-JP" altLang="en-US" smtClean="0"/>
              <a:pPr>
                <a:defRPr/>
              </a:pPr>
              <a:t>65</a:t>
            </a:fld>
            <a:endParaRPr lang="ja-JP" altLang="en-US" dirty="0"/>
          </a:p>
        </p:txBody>
      </p:sp>
    </p:spTree>
    <p:extLst>
      <p:ext uri="{BB962C8B-B14F-4D97-AF65-F5344CB8AC3E}">
        <p14:creationId xmlns:p14="http://schemas.microsoft.com/office/powerpoint/2010/main" val="35400538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5496" y="47695"/>
            <a:ext cx="9035162" cy="1869137"/>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marL="271463" indent="-271463">
              <a:lnSpc>
                <a:spcPts val="2200"/>
              </a:lnSpc>
              <a:defRPr/>
            </a:pP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分析④：</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府域における工業用地は</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）年は微増したがほぼ</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全域で減少</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大阪府では、補助金の交付や不動産取得税の軽減</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の支援策により</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工場等の立地</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税制優遇など</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で地方への新たな人の流れを生み出すことを目指し、本社機能等を有する施設を整備する事業（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地方活力向上地域特定業務施設整備</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事業）に関連する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地域再生法の一部を改正する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法律が成立。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6765" y="3812311"/>
            <a:ext cx="4283968"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■大阪府・市の企業立地の優遇制度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112415490"/>
              </p:ext>
            </p:extLst>
          </p:nvPr>
        </p:nvGraphicFramePr>
        <p:xfrm>
          <a:off x="60584" y="4120088"/>
          <a:ext cx="5591535" cy="2621280"/>
        </p:xfrm>
        <a:graphic>
          <a:graphicData uri="http://schemas.openxmlformats.org/drawingml/2006/table">
            <a:tbl>
              <a:tblPr firstRow="1" firstCol="1" bandRow="1"/>
              <a:tblGrid>
                <a:gridCol w="5591535"/>
              </a:tblGrid>
              <a:tr h="1778664">
                <a:tc>
                  <a:txBody>
                    <a:bodyPr/>
                    <a:lstStyle/>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企業立地促進補助金</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・工場や研究開発施設の新築・増改築を行う中小企業への投資に対する補助</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％又は</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や法人事業税に対する補助</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・本社を府内に設置する外資系企業に対する補助</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家屋・設備の</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％又は賃料の</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p>
                    <a:p>
                      <a:pPr algn="l">
                        <a:lnSpc>
                          <a:spcPct val="100000"/>
                        </a:lnSpc>
                        <a:spcAft>
                          <a:spcPts val="0"/>
                        </a:spcAft>
                      </a:pP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産業集積促進税制</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60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・不動産取得税の軽減（２分の１）</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成長特区税制</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・法人府民税、法人事業税、不動産取得税の軽減（最大</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spcBef>
                          <a:spcPts val="0"/>
                        </a:spcBef>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大阪市イノベーション拠点立地促進助成金制度</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ts val="1400"/>
                        </a:lnSpc>
                        <a:spcBef>
                          <a:spcPts val="0"/>
                        </a:spcBef>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・オープンイノベーションやベンチャー企業等の成長サポートに取り組む拠点の立地を促進</a:t>
                      </a:r>
                    </a:p>
                    <a:p>
                      <a:pPr algn="l">
                        <a:lnSpc>
                          <a:spcPts val="1400"/>
                        </a:lnSpc>
                        <a:spcBef>
                          <a:spcPts val="0"/>
                        </a:spcBef>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（建物及び附属設備等に要する経費の１０％、賃借料の１／２）</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15" name="正方形/長方形 14"/>
          <p:cNvSpPr/>
          <p:nvPr/>
        </p:nvSpPr>
        <p:spPr>
          <a:xfrm>
            <a:off x="35496" y="1916832"/>
            <a:ext cx="561662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■大阪府の工業用地面積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推移と予測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：国土審部会資料）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7308304" y="2224609"/>
            <a:ext cx="1656184" cy="1107996"/>
          </a:xfrm>
          <a:prstGeom prst="rect">
            <a:avLst/>
          </a:prstGeom>
          <a:noFill/>
        </p:spPr>
        <p:txBody>
          <a:bodyPr wrap="squar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工業用地</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「工業統計表（用地・用水編）にいう「事業所敷地面積」を従業員</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人以上の事業所敷地面積に補正したもの</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大かっこ 4"/>
          <p:cNvSpPr/>
          <p:nvPr/>
        </p:nvSpPr>
        <p:spPr>
          <a:xfrm>
            <a:off x="7308304" y="2224609"/>
            <a:ext cx="1656184" cy="1107996"/>
          </a:xfrm>
          <a:prstGeom prst="bracketPair">
            <a:avLst>
              <a:gd name="adj" fmla="val 804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17" name="グラフ 16"/>
          <p:cNvGraphicFramePr>
            <a:graphicFrameLocks/>
          </p:cNvGraphicFramePr>
          <p:nvPr>
            <p:extLst>
              <p:ext uri="{D42A27DB-BD31-4B8C-83A1-F6EECF244321}">
                <p14:modId xmlns:p14="http://schemas.microsoft.com/office/powerpoint/2010/main" val="200795475"/>
              </p:ext>
            </p:extLst>
          </p:nvPr>
        </p:nvGraphicFramePr>
        <p:xfrm>
          <a:off x="56764" y="2192773"/>
          <a:ext cx="6891499" cy="1668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表 6"/>
          <p:cNvGraphicFramePr>
            <a:graphicFrameLocks noGrp="1"/>
          </p:cNvGraphicFramePr>
          <p:nvPr>
            <p:extLst>
              <p:ext uri="{D42A27DB-BD31-4B8C-83A1-F6EECF244321}">
                <p14:modId xmlns:p14="http://schemas.microsoft.com/office/powerpoint/2010/main" val="1677601832"/>
              </p:ext>
            </p:extLst>
          </p:nvPr>
        </p:nvGraphicFramePr>
        <p:xfrm>
          <a:off x="6873558" y="3360718"/>
          <a:ext cx="2197100" cy="1240155"/>
        </p:xfrm>
        <a:graphic>
          <a:graphicData uri="http://schemas.openxmlformats.org/drawingml/2006/table">
            <a:tbl>
              <a:tblPr/>
              <a:tblGrid>
                <a:gridCol w="2197100"/>
              </a:tblGrid>
              <a:tr h="171450">
                <a:tc>
                  <a:txBody>
                    <a:bodyPr/>
                    <a:lstStyle/>
                    <a:p>
                      <a:pPr algn="l" fontAlgn="ctr"/>
                      <a:r>
                        <a:rPr lang="ja-JP" altLang="en-US" sz="1100" b="0" i="0" u="none" strike="noStrike">
                          <a:solidFill>
                            <a:srgbClr val="000000"/>
                          </a:solidFill>
                          <a:effectLst/>
                          <a:latin typeface="ＭＳ Ｐゴシック"/>
                        </a:rPr>
                        <a:t>　○面積増減の要因</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ＭＳ Ｐゴシック"/>
                        </a:rPr>
                        <a:t>　　</a:t>
                      </a:r>
                      <a:r>
                        <a:rPr lang="en-US" altLang="ja-JP" sz="1100" b="0" i="0" u="none" strike="noStrike">
                          <a:solidFill>
                            <a:srgbClr val="000000"/>
                          </a:solidFill>
                          <a:effectLst/>
                          <a:latin typeface="ＭＳ Ｐゴシック"/>
                        </a:rPr>
                        <a:t>【</a:t>
                      </a:r>
                      <a:r>
                        <a:rPr lang="ja-JP" altLang="en-US" sz="1100" b="0" i="0" u="none" strike="noStrike">
                          <a:solidFill>
                            <a:srgbClr val="000000"/>
                          </a:solidFill>
                          <a:effectLst/>
                          <a:latin typeface="ＭＳ Ｐゴシック"/>
                        </a:rPr>
                        <a:t>増加</a:t>
                      </a:r>
                      <a:r>
                        <a:rPr lang="en-US" altLang="ja-JP" sz="1100" b="0" i="0" u="none" strike="noStrike">
                          <a:solidFill>
                            <a:srgbClr val="000000"/>
                          </a:solidFill>
                          <a:effectLst/>
                          <a:latin typeface="ＭＳ Ｐゴシック"/>
                        </a:rPr>
                        <a:t>】</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ＭＳ Ｐゴシック"/>
                        </a:rPr>
                        <a:t>　　　　・農地や森林からの転換</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ＭＳ Ｐゴシック"/>
                        </a:rPr>
                        <a:t>　　　　・事業用地への工場立地</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ＭＳ Ｐゴシック"/>
                        </a:rPr>
                        <a:t>　　</a:t>
                      </a:r>
                      <a:r>
                        <a:rPr lang="en-US" altLang="ja-JP" sz="1100" b="0" i="0" u="none" strike="noStrike">
                          <a:solidFill>
                            <a:srgbClr val="000000"/>
                          </a:solidFill>
                          <a:effectLst/>
                          <a:latin typeface="ＭＳ Ｐゴシック"/>
                        </a:rPr>
                        <a:t>【</a:t>
                      </a:r>
                      <a:r>
                        <a:rPr lang="ja-JP" altLang="en-US" sz="1100" b="0" i="0" u="none" strike="noStrike">
                          <a:solidFill>
                            <a:srgbClr val="000000"/>
                          </a:solidFill>
                          <a:effectLst/>
                          <a:latin typeface="ＭＳ Ｐゴシック"/>
                        </a:rPr>
                        <a:t>減少</a:t>
                      </a:r>
                      <a:r>
                        <a:rPr lang="en-US" altLang="ja-JP" sz="1100" b="0" i="0" u="none" strike="noStrike">
                          <a:solidFill>
                            <a:srgbClr val="000000"/>
                          </a:solidFill>
                          <a:effectLst/>
                          <a:latin typeface="ＭＳ Ｐゴシック"/>
                        </a:rPr>
                        <a:t>】</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ＭＳ Ｐゴシック"/>
                        </a:rPr>
                        <a:t>　　　　・住宅地等への転換</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dirty="0">
                          <a:solidFill>
                            <a:srgbClr val="000000"/>
                          </a:solidFill>
                          <a:effectLst/>
                          <a:latin typeface="ＭＳ Ｐゴシック"/>
                        </a:rPr>
                        <a:t>　　　　・高速道路整備完了</a:t>
                      </a:r>
                    </a:p>
                  </a:txBody>
                  <a:tcPr marL="9525" marR="9525" marT="9525" marB="0" anchor="ctr">
                    <a:lnL>
                      <a:noFill/>
                    </a:lnL>
                    <a:lnR>
                      <a:noFill/>
                    </a:lnR>
                    <a:lnT>
                      <a:noFill/>
                    </a:lnT>
                    <a:lnB>
                      <a:noFill/>
                    </a:lnB>
                  </a:tcPr>
                </a:tc>
              </a:tr>
            </a:tbl>
          </a:graphicData>
        </a:graphic>
      </p:graphicFrame>
      <p:sp>
        <p:nvSpPr>
          <p:cNvPr id="12" name="正方形/長方形 11"/>
          <p:cNvSpPr/>
          <p:nvPr/>
        </p:nvSpPr>
        <p:spPr>
          <a:xfrm>
            <a:off x="5742383" y="4612417"/>
            <a:ext cx="3366121" cy="2000548"/>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府内の物流施設拡充</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近年では、内陸部においても物流施設の計画が進む。特に北部では、高速インターチェンジ付近での計画も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進んでいる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○「プロロジスパーク茨木」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プロロジス</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（茨木市茨木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吹田ＩＣ付近）</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○日本生命</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（松原市松原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ＩＣ付近）</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「北大阪・東大阪トラックターミナル」の拡充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南海鉄道</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pPr>
              <a:defRPr/>
            </a:pPr>
            <a:fld id="{4AC9B83D-17C3-4F2E-B0BA-D155CD364A7C}" type="slidenum">
              <a:rPr lang="ja-JP" altLang="en-US" smtClean="0"/>
              <a:pPr>
                <a:defRPr/>
              </a:pPr>
              <a:t>66</a:t>
            </a:fld>
            <a:endParaRPr lang="ja-JP" altLang="en-US" dirty="0"/>
          </a:p>
        </p:txBody>
      </p:sp>
    </p:spTree>
    <p:extLst>
      <p:ext uri="{BB962C8B-B14F-4D97-AF65-F5344CB8AC3E}">
        <p14:creationId xmlns:p14="http://schemas.microsoft.com/office/powerpoint/2010/main" val="20706159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70172" y="548680"/>
            <a:ext cx="8927658" cy="1309053"/>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nSpc>
                <a:spcPts val="2600"/>
              </a:lnSpc>
              <a:defRPr/>
            </a:pP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のものづくり</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nSpc>
                <a:spcPts val="2200"/>
              </a:lnSpc>
              <a:defRPr/>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大阪府は、高い技術を有する中小</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企業が集積しており、製造業の事業所数（</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人）は全国</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nSpc>
                <a:spcPts val="2200"/>
              </a:lnSpc>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出荷額等</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ると、各業種が</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バランスよく集積している。</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44708" y="122588"/>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（５）ハイエンドなものづくりの推進</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0" y="2143820"/>
            <a:ext cx="4357812" cy="492443"/>
          </a:xfrm>
          <a:prstGeom prst="rect">
            <a:avLst/>
          </a:prstGeom>
        </p:spPr>
        <p:txBody>
          <a:bodyPr wrap="square">
            <a:spAutoFit/>
          </a:bodyPr>
          <a:lstStyle/>
          <a:p>
            <a:pPr marL="177800" indent="-177800"/>
            <a:r>
              <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人の事業所）の事業所数及び粗付加価値</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：経済産業省「</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年工業</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統計調査」）</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26028" y="2636263"/>
            <a:ext cx="864096" cy="261610"/>
          </a:xfrm>
          <a:prstGeom prst="rect">
            <a:avLst/>
          </a:prstGeom>
        </p:spPr>
        <p:txBody>
          <a:bodyPr wrap="square">
            <a:spAutoFit/>
          </a:bodyPr>
          <a:lstStyle/>
          <a:p>
            <a:pPr marL="177800" indent="-177800"/>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事業所数</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086576" y="2571949"/>
            <a:ext cx="1152128" cy="253916"/>
          </a:xfrm>
          <a:prstGeom prst="rect">
            <a:avLst/>
          </a:prstGeom>
        </p:spPr>
        <p:txBody>
          <a:bodyPr wrap="square">
            <a:spAutoFit/>
          </a:bodyPr>
          <a:lstStyle/>
          <a:p>
            <a:pPr marL="177800" indent="-177800" algn="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粗付加価値額</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63370" y="6093296"/>
            <a:ext cx="4312941" cy="584775"/>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事業所</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の生産活動において、新たに付け加えられた</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価値</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付加価値額＝生産額－（消費税を除く内国消費税額＋推計消費税額）－原材料使用額等－減価償却額 </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167404095"/>
              </p:ext>
            </p:extLst>
          </p:nvPr>
        </p:nvGraphicFramePr>
        <p:xfrm>
          <a:off x="81070" y="2896416"/>
          <a:ext cx="4293483" cy="3155757"/>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p:cNvSpPr/>
          <p:nvPr/>
        </p:nvSpPr>
        <p:spPr>
          <a:xfrm>
            <a:off x="4357812" y="2204455"/>
            <a:ext cx="4357812" cy="492443"/>
          </a:xfrm>
          <a:prstGeom prst="rect">
            <a:avLst/>
          </a:prstGeom>
        </p:spPr>
        <p:txBody>
          <a:bodyPr wrap="square">
            <a:spAutoFit/>
          </a:bodyPr>
          <a:lstStyle/>
          <a:p>
            <a:pPr marL="177800" indent="-177800"/>
            <a:r>
              <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製造業出荷額等の特化係数（従業者</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人以上）</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：大阪府「なにわの経済データ’</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4357812" y="5301208"/>
            <a:ext cx="2086396" cy="1000274"/>
          </a:xfrm>
          <a:prstGeom prst="rect">
            <a:avLst/>
          </a:prstGeom>
          <a:noFill/>
          <a:ln>
            <a:solidFill>
              <a:schemeClr val="accent1"/>
            </a:solidFill>
          </a:ln>
        </p:spPr>
        <p:txBody>
          <a:bodyPr wrap="square" rtlCol="0">
            <a:spAutoFit/>
          </a:bodyPr>
          <a:lstStyle/>
          <a:p>
            <a:r>
              <a:rPr kumimoji="1" lang="ja-JP" altLang="en-US" sz="1100" b="1" dirty="0" smtClean="0"/>
              <a:t>特化係数</a:t>
            </a:r>
            <a:endParaRPr kumimoji="1" lang="en-US" altLang="ja-JP" sz="1100" b="1" dirty="0" smtClean="0"/>
          </a:p>
          <a:p>
            <a:r>
              <a:rPr lang="ja-JP" altLang="en-US" sz="800" dirty="0"/>
              <a:t>ある業種に</a:t>
            </a:r>
            <a:r>
              <a:rPr lang="ja-JP" altLang="en-US" sz="800" dirty="0" smtClean="0"/>
              <a:t>おいて、全国の製造品出荷額</a:t>
            </a:r>
            <a:endParaRPr lang="en-US" altLang="ja-JP" sz="800" dirty="0" smtClean="0"/>
          </a:p>
          <a:p>
            <a:r>
              <a:rPr lang="ja-JP" altLang="en-US" sz="800" dirty="0" smtClean="0"/>
              <a:t>等の構成比に対する、各都道府県の当該業種の製造品出荷額等の構成比の比率。</a:t>
            </a:r>
            <a:endParaRPr lang="en-US" altLang="ja-JP" sz="800" dirty="0" smtClean="0"/>
          </a:p>
          <a:p>
            <a:r>
              <a:rPr lang="ja-JP" altLang="en-US" sz="800" dirty="0"/>
              <a:t>この</a:t>
            </a:r>
            <a:r>
              <a:rPr lang="ja-JP" altLang="en-US" sz="800" dirty="0" smtClean="0"/>
              <a:t>数値が</a:t>
            </a:r>
            <a:r>
              <a:rPr lang="en-US" altLang="ja-JP" sz="800" dirty="0" smtClean="0"/>
              <a:t>1</a:t>
            </a:r>
            <a:r>
              <a:rPr lang="ja-JP" altLang="en-US" sz="800" dirty="0" smtClean="0"/>
              <a:t>を超えると、当該業種の構成比がその都道府県において相対的に高く、特化していることを示す。</a:t>
            </a:r>
            <a:endParaRPr lang="en-US" altLang="ja-JP" sz="800" dirty="0" smtClean="0"/>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6815" y="2711042"/>
            <a:ext cx="2537473" cy="217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144" y="4628129"/>
            <a:ext cx="2335352" cy="204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ライド番号プレースホルダー 5"/>
          <p:cNvSpPr>
            <a:spLocks noGrp="1"/>
          </p:cNvSpPr>
          <p:nvPr>
            <p:ph type="sldNum" sz="quarter" idx="12"/>
          </p:nvPr>
        </p:nvSpPr>
        <p:spPr/>
        <p:txBody>
          <a:bodyPr/>
          <a:lstStyle/>
          <a:p>
            <a:pPr>
              <a:defRPr/>
            </a:pPr>
            <a:fld id="{4AC9B83D-17C3-4F2E-B0BA-D155CD364A7C}" type="slidenum">
              <a:rPr lang="ja-JP" altLang="en-US" smtClean="0"/>
              <a:pPr>
                <a:defRPr/>
              </a:pPr>
              <a:t>67</a:t>
            </a:fld>
            <a:endParaRPr lang="ja-JP" altLang="en-US" dirty="0"/>
          </a:p>
        </p:txBody>
      </p:sp>
    </p:spTree>
    <p:extLst>
      <p:ext uri="{BB962C8B-B14F-4D97-AF65-F5344CB8AC3E}">
        <p14:creationId xmlns:p14="http://schemas.microsoft.com/office/powerpoint/2010/main" val="7463463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5496" y="83139"/>
            <a:ext cx="9036000" cy="2179995"/>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nSpc>
                <a:spcPts val="2600"/>
              </a:lnSpc>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分析②：ハイエンドなものづくりの推進に向けた取組み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nSpc>
                <a:spcPts val="2200"/>
              </a:lnSpc>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大阪府と関係機関が運営する中小企業のためのものづくりに関する支援拠点として、</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（ものづくりビジネスセンター大阪）を開設。</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ものづくり支援アクションプランを基に、ものづくり企業</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変革と挑戦」を支援する取組みを実施。</a:t>
            </a:r>
          </a:p>
          <a:p>
            <a:pPr marL="271463" indent="-271463">
              <a:lnSpc>
                <a:spcPts val="2200"/>
              </a:lnSpc>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優れた技術に裏打ちされた、創造力にあふれる製品のブランド認証「大阪製」や、「おおさか地域創造ファンド」を活用したデザイナーと中小企業のマッチング事業などを通じて、ものづくり産業の更なる高度化を図っている。</a:t>
            </a:r>
            <a:endPar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76477" y="2360493"/>
            <a:ext cx="4680520" cy="492443"/>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MOBIO</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支援</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アクションプラン５つの戦略と</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大阪版エコノミックガーデニング「ＥＧおおさか」の取組みについて</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4885765" y="2780928"/>
            <a:ext cx="4150731" cy="1384995"/>
          </a:xfrm>
          <a:prstGeom prst="rect">
            <a:avLst/>
          </a:prstGeom>
          <a:ln w="12700"/>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大阪府内のものづくり中小企業の優れた技術に裏打ち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された創造力にあふれる製品（消費財）をブランド認証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することで、大阪のものづくりブランドイメージを高め、自社</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製品開発の取組みを促進しています。製品の特長ごとに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三つの部門があり、認証された製品は「大阪製」ブランド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製品として大阪府をはじめ、様々な支援機関等が実施</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するプロモーション活動によって内外に広く情報発信していきます。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4792349" y="2373554"/>
            <a:ext cx="4279147"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■大阪製（おおさかせい）ブランド認証制度</a:t>
            </a:r>
          </a:p>
        </p:txBody>
      </p:sp>
      <p:sp>
        <p:nvSpPr>
          <p:cNvPr id="22" name="正方形/長方形 21"/>
          <p:cNvSpPr/>
          <p:nvPr/>
        </p:nvSpPr>
        <p:spPr>
          <a:xfrm>
            <a:off x="4842647" y="4360748"/>
            <a:ext cx="4175136"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2563" indent="-182563"/>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DIMO(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大阪デザインイノベーション創出コンペティション）</a:t>
            </a:r>
          </a:p>
        </p:txBody>
      </p:sp>
      <p:sp>
        <p:nvSpPr>
          <p:cNvPr id="23" name="正方形/長方形 22"/>
          <p:cNvSpPr/>
          <p:nvPr/>
        </p:nvSpPr>
        <p:spPr>
          <a:xfrm>
            <a:off x="4908361" y="4684638"/>
            <a:ext cx="4128135" cy="1354217"/>
          </a:xfrm>
          <a:prstGeom prst="rect">
            <a:avLst/>
          </a:prstGeom>
          <a:ln w="12700"/>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小企業とデザイナー・クリエイターとをマッチングさせることで、中小企業の「デザインイノベーション」を促進</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[DIMO201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５助成</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採択</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プロジェクト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82563" indent="-182563"/>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・高齢ペット向け商品開発及びそのブランディング</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050" dirty="0">
                <a:latin typeface="Meiryo UI" panose="020B0604030504040204" pitchFamily="50" charset="-128"/>
                <a:ea typeface="Meiryo UI" panose="020B0604030504040204" pitchFamily="50" charset="-128"/>
                <a:cs typeface="Meiryo UI" panose="020B0604030504040204" pitchFamily="50" charset="-128"/>
              </a:rPr>
              <a:t>　・オンデマンド印刷用和紙による商品</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050" dirty="0">
                <a:latin typeface="Meiryo UI" panose="020B0604030504040204" pitchFamily="50" charset="-128"/>
                <a:ea typeface="Meiryo UI" panose="020B0604030504040204" pitchFamily="50" charset="-128"/>
                <a:cs typeface="Meiryo UI" panose="020B0604030504040204" pitchFamily="50" charset="-128"/>
              </a:rPr>
              <a:t>　・メイドイン大阪にこだわったメリヤス製品の</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製作</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lgn="r"/>
            <a:r>
              <a:rPr lang="ja-JP" altLang="en-US" sz="1050" dirty="0">
                <a:latin typeface="Meiryo UI" panose="020B0604030504040204" pitchFamily="50" charset="-128"/>
                <a:ea typeface="Meiryo UI" panose="020B0604030504040204" pitchFamily="50" charset="-128"/>
                <a:cs typeface="Meiryo UI" panose="020B0604030504040204" pitchFamily="50" charset="-128"/>
              </a:rPr>
              <a:t>（新規採択</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050" b="1"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1"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で終了</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D:\SowaH\Desktop\DIMOlogo\logo_dim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063" y="5102027"/>
            <a:ext cx="1048417" cy="391311"/>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64403" y="2879207"/>
            <a:ext cx="4679573" cy="2798884"/>
          </a:xfrm>
          <a:prstGeom prst="rect">
            <a:avLst/>
          </a:prstGeom>
          <a:ln w="12700">
            <a:solidFill>
              <a:schemeClr val="accent1"/>
            </a:solidFill>
          </a:ln>
        </p:spPr>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のミッション</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企業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の変革と挑戦に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知る、やる、集まる」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を徹底的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５つの戦略</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戦略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１：交流と情報</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発信で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変革・挑戦意欲を喚起</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ものづくり中小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企業の販路開拓を支援</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戦略３：ものづくり中小企業の技術革新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を促進</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戦略４：ものづくり中小企業の知的財産戦略を支援</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戦略５：ものづくり中小企業のビジネス環境整備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各戦略に関連する取組み、事業に共通してエコノミックガーデニングの視点を反映</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大阪版エコノミックガーデニング「ＥＧおおさか」</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では「変革と挑戦」に取組む、府内のものづくり中小企業のビジネス環境を整備し（土壌を耕し）、産学公民金の連携により、企業の自律的な経営革新を支援する地域経済“賑耕”政策「大阪版エコノミックガーデニング（ＥＧおおさか）」に取り組んでい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5367" y="2858166"/>
            <a:ext cx="586051" cy="759384"/>
          </a:xfrm>
          <a:prstGeom prst="rect">
            <a:avLst/>
          </a:prstGeom>
          <a:noFill/>
          <a:ln>
            <a:noFill/>
          </a:ln>
        </p:spPr>
      </p:pic>
      <p:pic>
        <p:nvPicPr>
          <p:cNvPr id="18" name="Picture 2" descr="\\10.250.60.22\share\◆MOBIOロゴタイプ＜docﾌｫﾙﾀﾞと同じものです＞\切り抜きロゴ【MOBIO】\mobio_logo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0428" y="3321604"/>
            <a:ext cx="950291" cy="3954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10.250.60.22\share\製造業Ｇ\■EGおおさか\02_EGシンボルマーク\納品0602\軽いやつ.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3956830"/>
            <a:ext cx="1080000" cy="264258"/>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68</a:t>
            </a:fld>
            <a:endParaRPr lang="ja-JP" altLang="en-US" dirty="0"/>
          </a:p>
        </p:txBody>
      </p:sp>
    </p:spTree>
    <p:extLst>
      <p:ext uri="{BB962C8B-B14F-4D97-AF65-F5344CB8AC3E}">
        <p14:creationId xmlns:p14="http://schemas.microsoft.com/office/powerpoint/2010/main" val="14346148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5496" y="597178"/>
            <a:ext cx="9035162" cy="1247646"/>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marL="271463" indent="-271463">
              <a:lnSpc>
                <a:spcPts val="2200"/>
              </a:lnSpc>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開業・成長</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産業分野等への中小企業の参入促進</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近年、大阪の開業数は増加傾向であり、</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11,700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。大企業のオープンイノベーション志向が進む中、独自技術を活かして成長産業分野に参入する中小企業も多い。</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機関等とも連携しながら、挑戦する中小企業への支援を展開。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51520" y="55905"/>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（６）成長分野に挑戦する企業への支援・経済活動の新陳代謝</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5496" y="2023186"/>
            <a:ext cx="4608512"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開業数の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推移（年度ベース）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　</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厚生労働省「雇用保険事業</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年報</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･月報</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1" name="表 10"/>
          <p:cNvGraphicFramePr>
            <a:graphicFrameLocks noGrp="1"/>
          </p:cNvGraphicFramePr>
          <p:nvPr>
            <p:extLst>
              <p:ext uri="{D42A27DB-BD31-4B8C-83A1-F6EECF244321}">
                <p14:modId xmlns:p14="http://schemas.microsoft.com/office/powerpoint/2010/main" val="4003121650"/>
              </p:ext>
            </p:extLst>
          </p:nvPr>
        </p:nvGraphicFramePr>
        <p:xfrm>
          <a:off x="49144" y="4906334"/>
          <a:ext cx="5026911" cy="1359729"/>
        </p:xfrm>
        <a:graphic>
          <a:graphicData uri="http://schemas.openxmlformats.org/drawingml/2006/table">
            <a:tbl>
              <a:tblPr/>
              <a:tblGrid>
                <a:gridCol w="892197"/>
                <a:gridCol w="689119"/>
                <a:gridCol w="689119"/>
                <a:gridCol w="689119"/>
                <a:gridCol w="689119"/>
                <a:gridCol w="689119"/>
                <a:gridCol w="689119"/>
              </a:tblGrid>
              <a:tr h="21964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p>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616">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金融機関数</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endParaRPr lang="en-US" altLang="ja-JP" sz="1200" b="0" i="0" u="none" strike="sng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616">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メニュー数</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a:t>
                      </a:r>
                      <a:endParaRPr lang="en-US" altLang="ja-JP" sz="1200" b="0" i="0" u="none" strike="sng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212">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融資実績</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18,654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77,931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83,154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97,305</a:t>
                      </a:r>
                      <a:endPar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126,339</a:t>
                      </a:r>
                      <a:endPar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127,271</a:t>
                      </a:r>
                      <a:endPar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正方形/長方形 11"/>
          <p:cNvSpPr/>
          <p:nvPr/>
        </p:nvSpPr>
        <p:spPr>
          <a:xfrm>
            <a:off x="-69267" y="4581128"/>
            <a:ext cx="4848659"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金融機関提案型融資の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実績（年度ベース）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大阪府作成）</a:t>
            </a:r>
          </a:p>
        </p:txBody>
      </p:sp>
      <p:cxnSp>
        <p:nvCxnSpPr>
          <p:cNvPr id="13" name="直線コネクタ 12"/>
          <p:cNvCxnSpPr/>
          <p:nvPr/>
        </p:nvCxnSpPr>
        <p:spPr>
          <a:xfrm>
            <a:off x="251520" y="40466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934201" y="1988840"/>
            <a:ext cx="4246311" cy="523220"/>
          </a:xfrm>
          <a:prstGeom prst="rect">
            <a:avLst/>
          </a:prstGeom>
        </p:spPr>
        <p:txBody>
          <a:bodyPr wrap="square">
            <a:spAutoFit/>
          </a:bodyPr>
          <a:lstStyle/>
          <a:p>
            <a:pPr marL="177800" indent="-177800"/>
            <a:r>
              <a:rPr lang="ja-JP" altLang="ja-JP" sz="1400" dirty="0" smtClean="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事業</a:t>
            </a:r>
            <a:r>
              <a:rPr lang="ja-JP" altLang="en-US" sz="1400" dirty="0" smtClean="0">
                <a:solidFill>
                  <a:prstClr val="black"/>
                </a:solidFill>
                <a:latin typeface="HGPｺﾞｼｯｸE" pitchFamily="50" charset="-128"/>
                <a:ea typeface="HGPｺﾞｼｯｸE" pitchFamily="50" charset="-128"/>
              </a:rPr>
              <a:t>展開状況と売上高の傾向</a:t>
            </a:r>
            <a:endParaRPr lang="en-US" altLang="ja-JP" sz="1400" dirty="0" smtClean="0">
              <a:solidFill>
                <a:prstClr val="black"/>
              </a:solidFill>
              <a:latin typeface="HGPｺﾞｼｯｸE" pitchFamily="50" charset="-128"/>
              <a:ea typeface="HGPｺﾞｼｯｸE" pitchFamily="50" charset="-128"/>
            </a:endParaRPr>
          </a:p>
          <a:p>
            <a:pPr marL="177800" indent="-177800"/>
            <a:r>
              <a:rPr lang="ja-JP" altLang="en-US" sz="1400" dirty="0">
                <a:solidFill>
                  <a:prstClr val="black"/>
                </a:solidFill>
                <a:latin typeface="HGPｺﾞｼｯｸE" pitchFamily="50" charset="-128"/>
                <a:ea typeface="HGPｺﾞｼｯｸE"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新事業に挑戦する企業ほど売り上げが増加傾向にあ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217297" y="6165320"/>
            <a:ext cx="3747191" cy="461665"/>
          </a:xfrm>
          <a:prstGeom prst="rect">
            <a:avLst/>
          </a:prstGeom>
        </p:spPr>
        <p:txBody>
          <a:bodyPr wrap="square">
            <a:spAutoFit/>
          </a:bodyPr>
          <a:lstStyle/>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　日本政策金融公庫総合研究所「中小企業の新事業展開に関する調査」結果（</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2013(H25)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39691661"/>
              </p:ext>
            </p:extLst>
          </p:nvPr>
        </p:nvGraphicFramePr>
        <p:xfrm>
          <a:off x="5004048" y="2512060"/>
          <a:ext cx="4066610" cy="35092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表 17"/>
          <p:cNvGraphicFramePr>
            <a:graphicFrameLocks noGrp="1"/>
          </p:cNvGraphicFramePr>
          <p:nvPr>
            <p:extLst>
              <p:ext uri="{D42A27DB-BD31-4B8C-83A1-F6EECF244321}">
                <p14:modId xmlns:p14="http://schemas.microsoft.com/office/powerpoint/2010/main" val="3500921752"/>
              </p:ext>
            </p:extLst>
          </p:nvPr>
        </p:nvGraphicFramePr>
        <p:xfrm>
          <a:off x="35496" y="2515790"/>
          <a:ext cx="4824536" cy="1784335"/>
        </p:xfrm>
        <a:graphic>
          <a:graphicData uri="http://schemas.openxmlformats.org/drawingml/2006/table">
            <a:tbl>
              <a:tblPr/>
              <a:tblGrid>
                <a:gridCol w="576064"/>
                <a:gridCol w="576064"/>
                <a:gridCol w="576064"/>
                <a:gridCol w="576064"/>
                <a:gridCol w="576064"/>
                <a:gridCol w="648072"/>
                <a:gridCol w="648072"/>
                <a:gridCol w="648072"/>
              </a:tblGrid>
              <a:tr h="27553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539">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91,300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91,235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93,701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99,017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101,151</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109,202</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119,780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997">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14,727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14,931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15,757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16,995</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18,930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20,557</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997">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5,233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5,480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6,196</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6,613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7,149</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997">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7,477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7,564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7,854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8,276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8,383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10,119</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11,700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スライド番号プレースホルダー 2"/>
          <p:cNvSpPr>
            <a:spLocks noGrp="1"/>
          </p:cNvSpPr>
          <p:nvPr>
            <p:ph type="sldNum" sz="quarter" idx="12"/>
          </p:nvPr>
        </p:nvSpPr>
        <p:spPr/>
        <p:txBody>
          <a:bodyPr/>
          <a:lstStyle/>
          <a:p>
            <a:pPr>
              <a:defRPr/>
            </a:pPr>
            <a:fld id="{4AC9B83D-17C3-4F2E-B0BA-D155CD364A7C}" type="slidenum">
              <a:rPr lang="ja-JP" altLang="en-US" smtClean="0"/>
              <a:pPr>
                <a:defRPr/>
              </a:pPr>
              <a:t>69</a:t>
            </a:fld>
            <a:endParaRPr lang="ja-JP" altLang="en-US" dirty="0"/>
          </a:p>
        </p:txBody>
      </p:sp>
    </p:spTree>
    <p:extLst>
      <p:ext uri="{BB962C8B-B14F-4D97-AF65-F5344CB8AC3E}">
        <p14:creationId xmlns:p14="http://schemas.microsoft.com/office/powerpoint/2010/main" val="2801138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979712" y="2895327"/>
            <a:ext cx="6210690" cy="461665"/>
          </a:xfrm>
          <a:prstGeom prst="rect">
            <a:avLst/>
          </a:prstGeom>
          <a:noFill/>
        </p:spPr>
        <p:txBody>
          <a:bodyPr wrap="square" rtlCol="0" anchor="ctr">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成長目標の達成状況</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59702" y="6093296"/>
            <a:ext cx="5105885" cy="307777"/>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（年度ベース）と書いていないものは全て（暦年）の統計を示す。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pPr>
              <a:defRPr/>
            </a:pPr>
            <a:fld id="{4AC9B83D-17C3-4F2E-B0BA-D155CD364A7C}" type="slidenum">
              <a:rPr lang="ja-JP" altLang="en-US" smtClean="0"/>
              <a:pPr>
                <a:defRPr/>
              </a:pPr>
              <a:t>7</a:t>
            </a:fld>
            <a:endParaRPr lang="ja-JP" altLang="en-US" dirty="0"/>
          </a:p>
        </p:txBody>
      </p:sp>
    </p:spTree>
    <p:extLst>
      <p:ext uri="{BB962C8B-B14F-4D97-AF65-F5344CB8AC3E}">
        <p14:creationId xmlns:p14="http://schemas.microsoft.com/office/powerpoint/2010/main" val="24154102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5496" y="144016"/>
            <a:ext cx="9035162" cy="2157626"/>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marL="271463" indent="-271463">
              <a:lnSpc>
                <a:spcPts val="2600"/>
              </a:lnSpc>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・ベンチャー支援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創業者</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の成長に向けた各種取組みを強化しているほか、創業支援環境の整備を図っている。特に、高い技術力やイノベーティブなアイデアで成長を目指す</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ベンチャーや中小企業</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については、大阪全体の経済成長のけん引役となりうることから</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、府市で一体的なバリューチェーンを提供</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よう、支援の取組み</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を強化している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西中島</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南方周辺の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よるコミュニティ「にしなかバレー」</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立ち上がり、約</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社が参加。交流会や若者</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に起業ノウハウを伝えるイベントなどを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など、民間主導の取組みも進みつつある。</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743" y="2301642"/>
            <a:ext cx="3705161" cy="276999"/>
          </a:xfrm>
          <a:prstGeom prst="rect">
            <a:avLst/>
          </a:prstGeom>
        </p:spPr>
        <p:txBody>
          <a:bodyPr wrap="square">
            <a:spAutoFit/>
          </a:bodyPr>
          <a:lstStyle/>
          <a:p>
            <a:pPr marL="177800" indent="-177800"/>
            <a:r>
              <a:rPr lang="en-US" altLang="ja-JP" sz="1200" dirty="0" smtClean="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大阪</a:t>
            </a:r>
            <a:r>
              <a:rPr lang="ja-JP" altLang="en-US" sz="1200" dirty="0" smtClean="0">
                <a:latin typeface="HGPｺﾞｼｯｸE" pitchFamily="50" charset="-128"/>
                <a:ea typeface="HGPｺﾞｼｯｸE" pitchFamily="50" charset="-128"/>
              </a:rPr>
              <a:t>起業家スタートアップ事業</a:t>
            </a:r>
            <a:r>
              <a:rPr lang="en-US" altLang="ja-JP" sz="1200" dirty="0" smtClean="0">
                <a:latin typeface="HGPｺﾞｼｯｸE" pitchFamily="50" charset="-128"/>
                <a:ea typeface="HGPｺﾞｼｯｸE"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36912"/>
            <a:ext cx="2857634" cy="243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5688632" y="2312844"/>
            <a:ext cx="3131840" cy="276999"/>
          </a:xfrm>
          <a:prstGeom prst="rect">
            <a:avLst/>
          </a:prstGeom>
        </p:spPr>
        <p:txBody>
          <a:bodyPr wrap="square">
            <a:spAutoFit/>
          </a:bodyPr>
          <a:lstStyle/>
          <a:p>
            <a:pPr marL="177800" indent="-177800"/>
            <a:r>
              <a:rPr lang="en-US" altLang="ja-JP" sz="1200" dirty="0" smtClean="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成長志向</a:t>
            </a:r>
            <a:r>
              <a:rPr lang="ja-JP" altLang="en-US" sz="1200" dirty="0" smtClean="0">
                <a:latin typeface="HGPｺﾞｼｯｸE" pitchFamily="50" charset="-128"/>
                <a:ea typeface="HGPｺﾞｼｯｸE" pitchFamily="50" charset="-128"/>
              </a:rPr>
              <a:t>創業者支援事業（Ｂｏｏｍｉｎｇ！）</a:t>
            </a:r>
            <a:r>
              <a:rPr lang="en-US" altLang="ja-JP" sz="1200" dirty="0" smtClean="0">
                <a:latin typeface="HGPｺﾞｼｯｸE" pitchFamily="50" charset="-128"/>
                <a:ea typeface="HGPｺﾞｼｯｸE"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123728" y="3573016"/>
            <a:ext cx="1080120" cy="461665"/>
          </a:xfrm>
          <a:prstGeom prst="rect">
            <a:avLst/>
          </a:prstGeom>
          <a:noFill/>
        </p:spPr>
        <p:txBody>
          <a:bodyPr wrap="square" rtlCol="0">
            <a:spAutoFit/>
          </a:bodyPr>
          <a:lstStyle/>
          <a:p>
            <a:r>
              <a:rPr kumimoji="1" lang="en-US" altLang="ja-JP" sz="800" dirty="0" smtClean="0"/>
              <a:t>&lt;</a:t>
            </a:r>
            <a:r>
              <a:rPr kumimoji="1" lang="ja-JP" altLang="en-US" sz="800" dirty="0" smtClean="0"/>
              <a:t>応募部門</a:t>
            </a:r>
            <a:r>
              <a:rPr kumimoji="1" lang="en-US" altLang="ja-JP" sz="800" dirty="0" smtClean="0"/>
              <a:t>&gt;</a:t>
            </a:r>
          </a:p>
          <a:p>
            <a:r>
              <a:rPr lang="ja-JP" altLang="en-US" sz="800" dirty="0" smtClean="0"/>
              <a:t>・グローバル成長型</a:t>
            </a:r>
            <a:endParaRPr lang="en-US" altLang="ja-JP" sz="800" dirty="0" smtClean="0"/>
          </a:p>
          <a:p>
            <a:r>
              <a:rPr kumimoji="1" lang="ja-JP" altLang="en-US" sz="800" dirty="0" smtClean="0"/>
              <a:t>・地域需要創出型</a:t>
            </a:r>
            <a:endParaRPr kumimoji="1" lang="ja-JP" altLang="en-US" sz="800" dirty="0"/>
          </a:p>
        </p:txBody>
      </p:sp>
      <p:sp>
        <p:nvSpPr>
          <p:cNvPr id="15" name="テキスト ボックス 14"/>
          <p:cNvSpPr txBox="1"/>
          <p:nvPr/>
        </p:nvSpPr>
        <p:spPr>
          <a:xfrm>
            <a:off x="5940152" y="5066600"/>
            <a:ext cx="3168352" cy="900246"/>
          </a:xfrm>
          <a:prstGeom prst="rect">
            <a:avLst/>
          </a:prstGeom>
          <a:noFill/>
        </p:spPr>
        <p:txBody>
          <a:bodyPr wrap="square" rtlCol="0">
            <a:spAutoFit/>
          </a:bodyPr>
          <a:lstStyle/>
          <a:p>
            <a:r>
              <a:rPr lang="ja-JP" altLang="en-US" sz="1050" dirty="0" smtClean="0">
                <a:latin typeface="+mj-ea"/>
                <a:ea typeface="+mj-ea"/>
              </a:rPr>
              <a:t>＜実績＞</a:t>
            </a:r>
            <a:endParaRPr lang="en-US" altLang="ja-JP" sz="1050" dirty="0" smtClean="0">
              <a:latin typeface="+mj-ea"/>
              <a:ea typeface="+mj-ea"/>
            </a:endParaRPr>
          </a:p>
          <a:p>
            <a:pPr marL="85725" indent="-85725"/>
            <a:r>
              <a:rPr lang="ja-JP" altLang="en-US" sz="1050" dirty="0">
                <a:latin typeface="+mj-ea"/>
                <a:ea typeface="+mj-ea"/>
              </a:rPr>
              <a:t>・</a:t>
            </a:r>
            <a:r>
              <a:rPr lang="ja-JP" altLang="en-US" sz="1050" dirty="0" smtClean="0">
                <a:latin typeface="+mj-ea"/>
                <a:ea typeface="+mj-ea"/>
              </a:rPr>
              <a:t>平成</a:t>
            </a:r>
            <a:r>
              <a:rPr lang="en-US" altLang="ja-JP" sz="1050" dirty="0" smtClean="0">
                <a:latin typeface="+mj-ea"/>
                <a:ea typeface="+mj-ea"/>
              </a:rPr>
              <a:t>27</a:t>
            </a:r>
            <a:r>
              <a:rPr lang="ja-JP" altLang="en-US" sz="1050" dirty="0" smtClean="0">
                <a:latin typeface="+mj-ea"/>
                <a:ea typeface="+mj-ea"/>
              </a:rPr>
              <a:t>年度以降、公募選定による</a:t>
            </a:r>
            <a:r>
              <a:rPr lang="en-US" altLang="ja-JP" sz="1050" dirty="0" smtClean="0">
                <a:latin typeface="+mj-ea"/>
                <a:ea typeface="+mj-ea"/>
              </a:rPr>
              <a:t>51</a:t>
            </a:r>
            <a:r>
              <a:rPr lang="ja-JP" altLang="en-US" sz="1050" dirty="0" smtClean="0">
                <a:latin typeface="+mj-ea"/>
                <a:ea typeface="+mj-ea"/>
              </a:rPr>
              <a:t>社を支援し、うち４社が上場準備に至る。</a:t>
            </a:r>
            <a:endParaRPr lang="en-US" altLang="ja-JP" sz="1050" dirty="0" smtClean="0">
              <a:latin typeface="+mj-ea"/>
              <a:ea typeface="+mj-ea"/>
            </a:endParaRPr>
          </a:p>
          <a:p>
            <a:r>
              <a:rPr lang="ja-JP" altLang="en-US" sz="1050" dirty="0" smtClean="0">
                <a:latin typeface="+mj-ea"/>
                <a:ea typeface="+mj-ea"/>
              </a:rPr>
              <a:t>・府外から応募の３社が大阪に本社を移転し、</a:t>
            </a:r>
            <a:endParaRPr lang="en-US" altLang="ja-JP" sz="1050" dirty="0" smtClean="0">
              <a:latin typeface="+mj-ea"/>
              <a:ea typeface="+mj-ea"/>
            </a:endParaRPr>
          </a:p>
          <a:p>
            <a:r>
              <a:rPr lang="ja-JP" altLang="en-US" sz="1050" dirty="0">
                <a:latin typeface="+mj-ea"/>
                <a:ea typeface="+mj-ea"/>
              </a:rPr>
              <a:t>　</a:t>
            </a:r>
            <a:r>
              <a:rPr lang="ja-JP" altLang="en-US" sz="1050" dirty="0" smtClean="0">
                <a:latin typeface="+mj-ea"/>
                <a:ea typeface="+mj-ea"/>
              </a:rPr>
              <a:t>府内企業１社が東京への移転を中止。</a:t>
            </a:r>
            <a:endParaRPr lang="en-US" altLang="ja-JP" sz="1050" dirty="0" smtClean="0">
              <a:latin typeface="+mj-ea"/>
              <a:ea typeface="+mj-ea"/>
            </a:endParaRPr>
          </a:p>
        </p:txBody>
      </p:sp>
      <p:sp>
        <p:nvSpPr>
          <p:cNvPr id="17" name="正方形/長方形 16"/>
          <p:cNvSpPr/>
          <p:nvPr/>
        </p:nvSpPr>
        <p:spPr>
          <a:xfrm>
            <a:off x="80692" y="5085184"/>
            <a:ext cx="3005951" cy="276999"/>
          </a:xfrm>
          <a:prstGeom prst="rect">
            <a:avLst/>
          </a:prstGeom>
        </p:spPr>
        <p:txBody>
          <a:bodyPr wrap="none">
            <a:spAutoFit/>
          </a:bodyPr>
          <a:lstStyle/>
          <a:p>
            <a:pPr marL="177800" indent="-177800" algn="dist"/>
            <a:r>
              <a:rPr lang="en-US" altLang="ja-JP" sz="1200" spc="-150" dirty="0" smtClean="0">
                <a:latin typeface="HGPｺﾞｼｯｸE" pitchFamily="50" charset="-128"/>
                <a:ea typeface="HGPｺﾞｼｯｸE" pitchFamily="50" charset="-128"/>
              </a:rPr>
              <a:t>【</a:t>
            </a:r>
            <a:r>
              <a:rPr lang="ja-JP" altLang="en-US" sz="1200" spc="-150" dirty="0" smtClean="0">
                <a:latin typeface="HGPｺﾞｼｯｸE" pitchFamily="50" charset="-128"/>
                <a:ea typeface="HGPｺﾞｼｯｸE" pitchFamily="50" charset="-128"/>
              </a:rPr>
              <a:t>ＯＩＨシードアクセラレーションプログラム（ＯＳＡＰ）</a:t>
            </a:r>
            <a:r>
              <a:rPr lang="en-US" altLang="ja-JP" sz="1200" spc="-150" dirty="0" smtClean="0">
                <a:latin typeface="HGPｺﾞｼｯｸE" pitchFamily="50" charset="-128"/>
                <a:ea typeface="HGPｺﾞｼｯｸE" pitchFamily="50" charset="-128"/>
              </a:rPr>
              <a:t>】</a:t>
            </a:r>
            <a:endParaRPr lang="ja-JP" altLang="en-US" sz="12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2861212"/>
            <a:ext cx="2957835" cy="236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3131839" y="4942329"/>
            <a:ext cx="2304257" cy="430887"/>
          </a:xfrm>
          <a:prstGeom prst="rect">
            <a:avLst/>
          </a:prstGeom>
          <a:noFill/>
        </p:spPr>
        <p:txBody>
          <a:bodyPr wrap="square" rtlCol="0">
            <a:spAutoFit/>
          </a:bodyPr>
          <a:lstStyle/>
          <a:p>
            <a:r>
              <a:rPr kumimoji="1" lang="ja-JP" altLang="en-US" sz="1100" dirty="0" smtClean="0"/>
              <a:t>・雇用者数：</a:t>
            </a:r>
            <a:r>
              <a:rPr lang="en-US" altLang="ja-JP" sz="1100" dirty="0"/>
              <a:t>125</a:t>
            </a:r>
            <a:r>
              <a:rPr kumimoji="1" lang="ja-JP" altLang="en-US" sz="1100" dirty="0" smtClean="0"/>
              <a:t>名増加</a:t>
            </a:r>
            <a:r>
              <a:rPr kumimoji="1" lang="en-US" altLang="ja-JP" sz="1100" dirty="0" smtClean="0"/>
              <a:t>【H29.7</a:t>
            </a:r>
            <a:r>
              <a:rPr kumimoji="1" lang="ja-JP" altLang="en-US" sz="1100" dirty="0" smtClean="0"/>
              <a:t>現在</a:t>
            </a:r>
            <a:r>
              <a:rPr kumimoji="1" lang="en-US" altLang="ja-JP" sz="1100" dirty="0" smtClean="0"/>
              <a:t>】</a:t>
            </a:r>
          </a:p>
          <a:p>
            <a:r>
              <a:rPr lang="ja-JP" altLang="en-US" sz="1100" dirty="0" smtClean="0"/>
              <a:t>　（</a:t>
            </a:r>
            <a:r>
              <a:rPr kumimoji="1" lang="ja-JP" altLang="en-US" sz="1100" dirty="0" smtClean="0"/>
              <a:t>正社員</a:t>
            </a:r>
            <a:r>
              <a:rPr lang="en-US" altLang="ja-JP" sz="1100" dirty="0"/>
              <a:t>109</a:t>
            </a:r>
            <a:r>
              <a:rPr kumimoji="1" lang="ja-JP" altLang="en-US" sz="1100" dirty="0" smtClean="0"/>
              <a:t>名</a:t>
            </a:r>
            <a:r>
              <a:rPr lang="ja-JP" altLang="en-US" sz="1100" dirty="0"/>
              <a:t>、</a:t>
            </a:r>
            <a:r>
              <a:rPr kumimoji="1" lang="ja-JP" altLang="en-US" sz="1100" dirty="0" smtClean="0"/>
              <a:t>パート等</a:t>
            </a:r>
            <a:r>
              <a:rPr lang="en-US" altLang="ja-JP" sz="1100" dirty="0"/>
              <a:t>16</a:t>
            </a:r>
            <a:r>
              <a:rPr kumimoji="1" lang="ja-JP" altLang="en-US" sz="1100" dirty="0" smtClean="0"/>
              <a:t>名）</a:t>
            </a:r>
            <a:endParaRPr kumimoji="1" lang="ja-JP" altLang="en-US" sz="1100" dirty="0"/>
          </a:p>
        </p:txBody>
      </p:sp>
      <p:sp>
        <p:nvSpPr>
          <p:cNvPr id="19" name="テキスト ボックス 18"/>
          <p:cNvSpPr txBox="1"/>
          <p:nvPr/>
        </p:nvSpPr>
        <p:spPr>
          <a:xfrm>
            <a:off x="3131840" y="2692852"/>
            <a:ext cx="1728192" cy="261610"/>
          </a:xfrm>
          <a:prstGeom prst="rect">
            <a:avLst/>
          </a:prstGeom>
          <a:noFill/>
        </p:spPr>
        <p:txBody>
          <a:bodyPr wrap="square" rtlCol="0">
            <a:spAutoFit/>
          </a:bodyPr>
          <a:lstStyle/>
          <a:p>
            <a:r>
              <a:rPr lang="ja-JP" altLang="en-US" sz="1100" dirty="0" smtClean="0"/>
              <a:t>・</a:t>
            </a:r>
            <a:r>
              <a:rPr kumimoji="1" lang="ja-JP" altLang="en-US" sz="1100" dirty="0" smtClean="0"/>
              <a:t>売上げ推移　（</a:t>
            </a:r>
            <a:r>
              <a:rPr lang="ja-JP" altLang="en-US" sz="1100" dirty="0"/>
              <a:t>１４</a:t>
            </a:r>
            <a:r>
              <a:rPr lang="ja-JP" altLang="en-US" sz="1100" dirty="0" smtClean="0"/>
              <a:t>者</a:t>
            </a:r>
            <a:r>
              <a:rPr kumimoji="1" lang="ja-JP" altLang="en-US" sz="1100" dirty="0" smtClean="0"/>
              <a:t>）</a:t>
            </a:r>
            <a:endParaRPr kumimoji="1" lang="en-US" altLang="ja-JP" sz="1100" dirty="0" smtClean="0"/>
          </a:p>
        </p:txBody>
      </p:sp>
      <p:sp>
        <p:nvSpPr>
          <p:cNvPr id="25" name="タイトル 1"/>
          <p:cNvSpPr txBox="1">
            <a:spLocks/>
          </p:cNvSpPr>
          <p:nvPr/>
        </p:nvSpPr>
        <p:spPr>
          <a:xfrm>
            <a:off x="107504" y="5731128"/>
            <a:ext cx="864097" cy="1044148"/>
          </a:xfrm>
          <a:prstGeom prst="rect">
            <a:avLst/>
          </a:prstGeom>
          <a:ln w="952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100" dirty="0" smtClean="0">
                <a:solidFill>
                  <a:schemeClr val="tx1"/>
                </a:solidFill>
                <a:latin typeface="+mn-ea"/>
              </a:rPr>
              <a:t>創業前後（シード期）</a:t>
            </a:r>
            <a:r>
              <a:rPr lang="en-US" altLang="ja-JP" sz="1100" dirty="0" smtClean="0">
                <a:solidFill>
                  <a:schemeClr val="tx1"/>
                </a:solidFill>
                <a:latin typeface="+mn-ea"/>
              </a:rPr>
              <a:t/>
            </a:r>
            <a:br>
              <a:rPr lang="en-US" altLang="ja-JP" sz="1100" dirty="0" smtClean="0">
                <a:solidFill>
                  <a:schemeClr val="tx1"/>
                </a:solidFill>
                <a:latin typeface="+mn-ea"/>
              </a:rPr>
            </a:br>
            <a:r>
              <a:rPr lang="ja-JP" altLang="en-US" sz="1100" dirty="0" smtClean="0">
                <a:solidFill>
                  <a:schemeClr val="tx1"/>
                </a:solidFill>
                <a:latin typeface="+mn-ea"/>
              </a:rPr>
              <a:t>ベンチャー企業の</a:t>
            </a:r>
            <a:r>
              <a:rPr lang="en-US" altLang="ja-JP" sz="1100" dirty="0" smtClean="0">
                <a:solidFill>
                  <a:schemeClr val="tx1"/>
                </a:solidFill>
                <a:latin typeface="+mn-ea"/>
              </a:rPr>
              <a:t/>
            </a:r>
            <a:br>
              <a:rPr lang="en-US" altLang="ja-JP" sz="1100" dirty="0" smtClean="0">
                <a:solidFill>
                  <a:schemeClr val="tx1"/>
                </a:solidFill>
                <a:latin typeface="+mn-ea"/>
              </a:rPr>
            </a:br>
            <a:r>
              <a:rPr lang="ja-JP" altLang="en-US" sz="1100" dirty="0" smtClean="0">
                <a:solidFill>
                  <a:schemeClr val="tx1"/>
                </a:solidFill>
                <a:latin typeface="+mn-ea"/>
              </a:rPr>
              <a:t>募集・選定</a:t>
            </a:r>
            <a:endParaRPr lang="ja-JP" altLang="en-US" sz="1100" dirty="0">
              <a:solidFill>
                <a:schemeClr val="tx1"/>
              </a:solidFill>
              <a:latin typeface="+mn-ea"/>
            </a:endParaRPr>
          </a:p>
        </p:txBody>
      </p:sp>
      <p:sp>
        <p:nvSpPr>
          <p:cNvPr id="28" name="サブタイトル 2"/>
          <p:cNvSpPr txBox="1">
            <a:spLocks/>
          </p:cNvSpPr>
          <p:nvPr/>
        </p:nvSpPr>
        <p:spPr>
          <a:xfrm>
            <a:off x="1187624" y="5731128"/>
            <a:ext cx="3456384" cy="1031858"/>
          </a:xfrm>
          <a:prstGeom prst="rect">
            <a:avLst/>
          </a:prstGeom>
          <a:ln w="952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0" indent="0">
              <a:buNone/>
            </a:pPr>
            <a:r>
              <a:rPr lang="ja-JP" altLang="en-US" sz="1100" dirty="0" smtClean="0">
                <a:solidFill>
                  <a:schemeClr val="tx1"/>
                </a:solidFill>
                <a:latin typeface="+mn-ea"/>
              </a:rPr>
              <a:t>関西を中心に約</a:t>
            </a:r>
            <a:r>
              <a:rPr lang="en-US" altLang="ja-JP" sz="1100" dirty="0" smtClean="0">
                <a:solidFill>
                  <a:schemeClr val="tx1"/>
                </a:solidFill>
                <a:latin typeface="+mn-ea"/>
              </a:rPr>
              <a:t>100</a:t>
            </a:r>
            <a:r>
              <a:rPr lang="ja-JP" altLang="en-US" sz="1100" dirty="0" smtClean="0">
                <a:solidFill>
                  <a:schemeClr val="tx1"/>
                </a:solidFill>
                <a:latin typeface="+mn-ea"/>
              </a:rPr>
              <a:t>名の支援者（メンター）　が集結 </a:t>
            </a:r>
            <a:endParaRPr lang="en-US" altLang="ja-JP" sz="1100" dirty="0" smtClean="0">
              <a:solidFill>
                <a:schemeClr val="tx1"/>
              </a:solidFill>
              <a:latin typeface="+mn-ea"/>
            </a:endParaRPr>
          </a:p>
          <a:p>
            <a:pPr marL="0" indent="0">
              <a:buNone/>
            </a:pPr>
            <a:r>
              <a:rPr lang="ja-JP" altLang="en-US" sz="1100" dirty="0" smtClean="0">
                <a:solidFill>
                  <a:schemeClr val="tx1"/>
                </a:solidFill>
                <a:latin typeface="ＭＳ Ｐゴシック" panose="020B0600070205080204" pitchFamily="50" charset="-128"/>
                <a:ea typeface="ＭＳ Ｐゴシック" panose="020B0600070205080204" pitchFamily="50" charset="-128"/>
              </a:rPr>
              <a:t>・</a:t>
            </a:r>
            <a:r>
              <a:rPr lang="zh-TW" altLang="en-US" sz="1100" dirty="0" smtClean="0">
                <a:solidFill>
                  <a:schemeClr val="tx1"/>
                </a:solidFill>
                <a:latin typeface="ＭＳ Ｐゴシック" panose="020B0600070205080204" pitchFamily="50" charset="-128"/>
                <a:ea typeface="ＭＳ Ｐゴシック" panose="020B0600070205080204" pitchFamily="50" charset="-128"/>
              </a:rPr>
              <a:t>起業経験者等</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による</a:t>
            </a:r>
            <a:r>
              <a:rPr lang="ja-JP" altLang="en-US" sz="1100" dirty="0" smtClean="0">
                <a:solidFill>
                  <a:schemeClr val="tx1"/>
                </a:solidFill>
                <a:latin typeface="+mn-ea"/>
              </a:rPr>
              <a:t>メンタリング</a:t>
            </a:r>
            <a:endParaRPr lang="en-US" altLang="ja-JP" sz="1100" dirty="0" smtClean="0">
              <a:solidFill>
                <a:schemeClr val="tx1"/>
              </a:solidFill>
              <a:latin typeface="+mn-ea"/>
            </a:endParaRPr>
          </a:p>
          <a:p>
            <a:pPr marL="0" indent="0">
              <a:buNone/>
            </a:pPr>
            <a:r>
              <a:rPr lang="ja-JP" altLang="en-US" sz="1100" dirty="0" smtClean="0">
                <a:solidFill>
                  <a:schemeClr val="tx1"/>
                </a:solidFill>
                <a:latin typeface="+mn-ea"/>
              </a:rPr>
              <a:t>・大企業との連携支援</a:t>
            </a:r>
            <a:endParaRPr lang="en-US" altLang="ja-JP" sz="1100" dirty="0" smtClean="0">
              <a:solidFill>
                <a:schemeClr val="tx1"/>
              </a:solidFill>
              <a:latin typeface="+mn-ea"/>
            </a:endParaRPr>
          </a:p>
          <a:p>
            <a:pPr marL="0" indent="0">
              <a:buNone/>
            </a:pPr>
            <a:r>
              <a:rPr lang="ja-JP" altLang="en-US" sz="1100" dirty="0" smtClean="0">
                <a:solidFill>
                  <a:schemeClr val="tx1"/>
                </a:solidFill>
                <a:latin typeface="+mn-ea"/>
              </a:rPr>
              <a:t>・資金獲得支援</a:t>
            </a:r>
            <a:r>
              <a:rPr lang="ja-JP" altLang="en-US" sz="1100" dirty="0">
                <a:solidFill>
                  <a:schemeClr val="tx1"/>
                </a:solidFill>
                <a:latin typeface="+mn-ea"/>
              </a:rPr>
              <a:t>　</a:t>
            </a:r>
            <a:endParaRPr lang="en-US" altLang="ja-JP" sz="1100" dirty="0" smtClean="0">
              <a:solidFill>
                <a:schemeClr val="tx1"/>
              </a:solidFill>
              <a:latin typeface="+mn-ea"/>
            </a:endParaRPr>
          </a:p>
          <a:p>
            <a:pPr marL="0" indent="0">
              <a:buNone/>
            </a:pPr>
            <a:r>
              <a:rPr lang="ja-JP" altLang="en-US" sz="1100" dirty="0" smtClean="0">
                <a:solidFill>
                  <a:schemeClr val="tx1"/>
                </a:solidFill>
                <a:latin typeface="+mn-ea"/>
              </a:rPr>
              <a:t>　など、４か月間の集中支援</a:t>
            </a:r>
            <a:endParaRPr lang="en-US" altLang="ja-JP" sz="1100" dirty="0" smtClean="0">
              <a:solidFill>
                <a:schemeClr val="tx1"/>
              </a:solidFill>
              <a:latin typeface="+mn-ea"/>
            </a:endParaRPr>
          </a:p>
        </p:txBody>
      </p:sp>
      <p:sp>
        <p:nvSpPr>
          <p:cNvPr id="31" name="テキスト ボックス 30"/>
          <p:cNvSpPr txBox="1"/>
          <p:nvPr/>
        </p:nvSpPr>
        <p:spPr>
          <a:xfrm>
            <a:off x="107504" y="5301208"/>
            <a:ext cx="5112568" cy="415498"/>
          </a:xfrm>
          <a:prstGeom prst="rect">
            <a:avLst/>
          </a:prstGeom>
          <a:noFill/>
        </p:spPr>
        <p:txBody>
          <a:bodyPr wrap="square" rtlCol="0">
            <a:spAutoFit/>
          </a:bodyPr>
          <a:lstStyle/>
          <a:p>
            <a:r>
              <a:rPr lang="ja-JP" altLang="en-US" sz="1050" dirty="0" smtClean="0">
                <a:latin typeface="+mn-ea"/>
              </a:rPr>
              <a:t>大阪市</a:t>
            </a:r>
            <a:r>
              <a:rPr lang="ja-JP" altLang="en-US" sz="1050" dirty="0">
                <a:latin typeface="+mn-ea"/>
              </a:rPr>
              <a:t>が開設</a:t>
            </a:r>
            <a:r>
              <a:rPr lang="ja-JP" altLang="en-US" sz="1050" dirty="0" smtClean="0">
                <a:latin typeface="+mn-ea"/>
              </a:rPr>
              <a:t>して</a:t>
            </a:r>
            <a:r>
              <a:rPr lang="ja-JP" altLang="en-US" sz="1050" dirty="0">
                <a:latin typeface="+mn-ea"/>
              </a:rPr>
              <a:t>いる大阪</a:t>
            </a:r>
            <a:r>
              <a:rPr lang="ja-JP" altLang="en-US" sz="1050" dirty="0" smtClean="0">
                <a:latin typeface="+mn-ea"/>
              </a:rPr>
              <a:t>イノベーションハブ（ＯＩＨ）に</a:t>
            </a:r>
            <a:r>
              <a:rPr lang="ja-JP" altLang="en-US" sz="1050" dirty="0">
                <a:latin typeface="+mn-ea"/>
              </a:rPr>
              <a:t>おいて、</a:t>
            </a:r>
            <a:endParaRPr lang="en-US" altLang="ja-JP" sz="1050" dirty="0">
              <a:latin typeface="+mn-ea"/>
            </a:endParaRPr>
          </a:p>
          <a:p>
            <a:r>
              <a:rPr lang="ja-JP" altLang="en-US" sz="1050" dirty="0">
                <a:latin typeface="+mn-ea"/>
              </a:rPr>
              <a:t>有望なシード期ベンチャー企業を発掘し、短期間での集中支援により成長を加速</a:t>
            </a:r>
          </a:p>
        </p:txBody>
      </p:sp>
      <p:sp>
        <p:nvSpPr>
          <p:cNvPr id="23" name="右矢印 22"/>
          <p:cNvSpPr/>
          <p:nvPr/>
        </p:nvSpPr>
        <p:spPr>
          <a:xfrm>
            <a:off x="5292080" y="2996952"/>
            <a:ext cx="504056" cy="3086793"/>
          </a:xfrm>
          <a:prstGeom prst="rightArrow">
            <a:avLst>
              <a:gd name="adj1" fmla="val 65362"/>
              <a:gd name="adj2" fmla="val 45555"/>
            </a:avLst>
          </a:prstGeom>
          <a:solidFill>
            <a:schemeClr val="bg1">
              <a:lumMod val="85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次</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の</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成</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長</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段</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階</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へ</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a:t>
            </a:r>
            <a:endParaRPr kumimoji="1" lang="ja-JP" altLang="en-US" sz="12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p:txBody>
      </p:sp>
      <p:sp>
        <p:nvSpPr>
          <p:cNvPr id="24" name="二等辺三角形 23"/>
          <p:cNvSpPr/>
          <p:nvPr/>
        </p:nvSpPr>
        <p:spPr>
          <a:xfrm rot="5400000">
            <a:off x="731871" y="6209172"/>
            <a:ext cx="733825" cy="110351"/>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bwMode="white">
          <a:xfrm>
            <a:off x="251520" y="2636912"/>
            <a:ext cx="1392813" cy="525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15938" y="2552958"/>
            <a:ext cx="2448272" cy="577081"/>
          </a:xfrm>
          <a:prstGeom prst="rect">
            <a:avLst/>
          </a:prstGeom>
          <a:noFill/>
        </p:spPr>
        <p:txBody>
          <a:bodyPr wrap="square" rtlCol="0">
            <a:spAutoFit/>
          </a:bodyPr>
          <a:lstStyle/>
          <a:p>
            <a:r>
              <a:rPr lang="ja-JP" altLang="en-US" sz="1050" dirty="0" smtClean="0">
                <a:latin typeface="+mn-ea"/>
              </a:rPr>
              <a:t>ビジネスプランの発掘から成長過程に</a:t>
            </a:r>
            <a:endParaRPr lang="en-US" altLang="ja-JP" sz="1050" dirty="0">
              <a:latin typeface="+mn-ea"/>
            </a:endParaRPr>
          </a:p>
          <a:p>
            <a:r>
              <a:rPr lang="ja-JP" altLang="en-US" sz="1050" dirty="0" smtClean="0">
                <a:latin typeface="+mn-ea"/>
              </a:rPr>
              <a:t>至るまで、創業者の着実な</a:t>
            </a:r>
            <a:endParaRPr lang="en-US" altLang="ja-JP" sz="1050" dirty="0" smtClean="0">
              <a:latin typeface="+mn-ea"/>
            </a:endParaRPr>
          </a:p>
          <a:p>
            <a:r>
              <a:rPr lang="ja-JP" altLang="en-US" sz="1050" dirty="0" smtClean="0">
                <a:latin typeface="+mn-ea"/>
              </a:rPr>
              <a:t>成長を支援</a:t>
            </a:r>
          </a:p>
        </p:txBody>
      </p:sp>
      <p:sp>
        <p:nvSpPr>
          <p:cNvPr id="27" name="テキスト ボックス 26"/>
          <p:cNvSpPr txBox="1"/>
          <p:nvPr/>
        </p:nvSpPr>
        <p:spPr>
          <a:xfrm>
            <a:off x="5868144" y="2564904"/>
            <a:ext cx="3346530" cy="253916"/>
          </a:xfrm>
          <a:prstGeom prst="rect">
            <a:avLst/>
          </a:prstGeom>
          <a:noFill/>
        </p:spPr>
        <p:txBody>
          <a:bodyPr wrap="square" rtlCol="0">
            <a:spAutoFit/>
          </a:bodyPr>
          <a:lstStyle/>
          <a:p>
            <a:r>
              <a:rPr lang="ja-JP" altLang="en-US" sz="1050" dirty="0" smtClean="0"/>
              <a:t>成功経験のある先輩起業家が指導し上場をめざす</a:t>
            </a:r>
            <a:endParaRPr lang="en-US" altLang="ja-JP" sz="1050" dirty="0" smtClean="0"/>
          </a:p>
        </p:txBody>
      </p:sp>
      <p:sp>
        <p:nvSpPr>
          <p:cNvPr id="29" name="テキスト ボックス 28"/>
          <p:cNvSpPr txBox="1"/>
          <p:nvPr/>
        </p:nvSpPr>
        <p:spPr>
          <a:xfrm>
            <a:off x="3131840" y="2492896"/>
            <a:ext cx="2268252" cy="276999"/>
          </a:xfrm>
          <a:prstGeom prst="rect">
            <a:avLst/>
          </a:prstGeom>
          <a:noFill/>
        </p:spPr>
        <p:txBody>
          <a:bodyPr wrap="square" rtlCol="0">
            <a:spAutoFit/>
          </a:bodyPr>
          <a:lstStyle/>
          <a:p>
            <a:r>
              <a:rPr kumimoji="1" lang="ja-JP" altLang="en-US" sz="1100" dirty="0" smtClean="0"/>
              <a:t>＜</a:t>
            </a:r>
            <a:r>
              <a:rPr kumimoji="1" lang="ja-JP" altLang="en-US" sz="1200" dirty="0" smtClean="0"/>
              <a:t>実績</a:t>
            </a:r>
            <a:r>
              <a:rPr kumimoji="1" lang="ja-JP" altLang="en-US" sz="1100" dirty="0" smtClean="0"/>
              <a:t>＞</a:t>
            </a:r>
            <a:r>
              <a:rPr lang="ja-JP" altLang="en-US" sz="1100" dirty="0" smtClean="0"/>
              <a:t>第</a:t>
            </a:r>
            <a:r>
              <a:rPr lang="ja-JP" altLang="en-US" sz="1100" dirty="0"/>
              <a:t>１</a:t>
            </a:r>
            <a:r>
              <a:rPr lang="ja-JP" altLang="en-US" sz="1100" dirty="0" smtClean="0"/>
              <a:t>回～第</a:t>
            </a:r>
            <a:r>
              <a:rPr lang="ja-JP" altLang="en-US" sz="1100" dirty="0"/>
              <a:t>４</a:t>
            </a:r>
            <a:r>
              <a:rPr lang="ja-JP" altLang="en-US" sz="1100" dirty="0" smtClean="0"/>
              <a:t>回受賞者</a:t>
            </a:r>
            <a:endParaRPr kumimoji="1" lang="ja-JP" altLang="en-US" sz="1100" dirty="0"/>
          </a:p>
        </p:txBody>
      </p:sp>
      <p:sp>
        <p:nvSpPr>
          <p:cNvPr id="32" name="角丸四角形 31"/>
          <p:cNvSpPr/>
          <p:nvPr/>
        </p:nvSpPr>
        <p:spPr>
          <a:xfrm>
            <a:off x="5868144" y="5949360"/>
            <a:ext cx="3240360" cy="720000"/>
          </a:xfrm>
          <a:prstGeom prst="roundRect">
            <a:avLst/>
          </a:prstGeom>
          <a:solidFill>
            <a:srgbClr val="66FF3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lang="ja-JP" altLang="en-US" sz="1050" dirty="0" smtClean="0">
                <a:solidFill>
                  <a:schemeClr val="tx1"/>
                </a:solidFill>
              </a:rPr>
              <a:t>　大阪イノベーションハブ（ＯＩＨ）においても、ベンチャー</a:t>
            </a:r>
            <a:r>
              <a:rPr lang="ja-JP" altLang="en-US" sz="1050" dirty="0">
                <a:solidFill>
                  <a:schemeClr val="tx1"/>
                </a:solidFill>
              </a:rPr>
              <a:t>企業のさらなる</a:t>
            </a:r>
            <a:r>
              <a:rPr lang="ja-JP" altLang="en-US" sz="1050" dirty="0" smtClean="0">
                <a:solidFill>
                  <a:schemeClr val="tx1"/>
                </a:solidFill>
              </a:rPr>
              <a:t>成長</a:t>
            </a:r>
            <a:r>
              <a:rPr lang="ja-JP" altLang="en-US" sz="1050" dirty="0">
                <a:solidFill>
                  <a:schemeClr val="tx1"/>
                </a:solidFill>
              </a:rPr>
              <a:t>に</a:t>
            </a:r>
            <a:r>
              <a:rPr lang="ja-JP" altLang="en-US" sz="1050" dirty="0" smtClean="0">
                <a:solidFill>
                  <a:schemeClr val="tx1"/>
                </a:solidFill>
              </a:rPr>
              <a:t>向け、</a:t>
            </a:r>
            <a:r>
              <a:rPr lang="ja-JP" altLang="en-US" sz="1050" dirty="0">
                <a:solidFill>
                  <a:schemeClr val="tx1"/>
                </a:solidFill>
              </a:rPr>
              <a:t>グローバルイノベーション創出支援事業を展開</a:t>
            </a:r>
            <a:r>
              <a:rPr lang="ja-JP" altLang="en-US" sz="1050" dirty="0" smtClean="0">
                <a:solidFill>
                  <a:schemeClr val="tx1"/>
                </a:solidFill>
              </a:rPr>
              <a:t>し、起業家</a:t>
            </a:r>
            <a:r>
              <a:rPr lang="ja-JP" altLang="en-US" sz="1050" dirty="0">
                <a:solidFill>
                  <a:schemeClr val="tx1"/>
                </a:solidFill>
              </a:rPr>
              <a:t>と支援者を</a:t>
            </a:r>
            <a:r>
              <a:rPr lang="ja-JP" altLang="en-US" sz="1050" dirty="0" smtClean="0">
                <a:solidFill>
                  <a:schemeClr val="tx1"/>
                </a:solidFill>
              </a:rPr>
              <a:t>繋ぐイベントをはじめとした様々な支援を実施している。</a:t>
            </a:r>
            <a:endParaRPr lang="en-US" altLang="ja-JP" sz="1050" dirty="0">
              <a:solidFill>
                <a:schemeClr val="tx1"/>
              </a:solidFill>
            </a:endParaRPr>
          </a:p>
        </p:txBody>
      </p:sp>
      <p:sp>
        <p:nvSpPr>
          <p:cNvPr id="33" name="テキスト ボックス 32"/>
          <p:cNvSpPr txBox="1"/>
          <p:nvPr/>
        </p:nvSpPr>
        <p:spPr>
          <a:xfrm>
            <a:off x="3104218" y="4437112"/>
            <a:ext cx="2195737" cy="553998"/>
          </a:xfrm>
          <a:prstGeom prst="rect">
            <a:avLst/>
          </a:prstGeom>
          <a:noFill/>
        </p:spPr>
        <p:txBody>
          <a:bodyPr wrap="square" rtlCol="0">
            <a:spAutoFit/>
          </a:bodyPr>
          <a:lstStyle/>
          <a:p>
            <a:pPr algn="just"/>
            <a:r>
              <a:rPr kumimoji="1" lang="ja-JP" altLang="en-US" sz="1000" dirty="0" smtClean="0"/>
              <a:t>→事業継続するとともに全体的に</a:t>
            </a:r>
            <a:r>
              <a:rPr lang="ja-JP" altLang="en-US" sz="1000" dirty="0" smtClean="0"/>
              <a:t>売上</a:t>
            </a:r>
            <a:r>
              <a:rPr lang="ja-JP" altLang="en-US" sz="1000" dirty="0"/>
              <a:t>も</a:t>
            </a:r>
            <a:r>
              <a:rPr lang="ja-JP" altLang="en-US" sz="1000" dirty="0" smtClean="0"/>
              <a:t>増加するなど、着実に成長。売上が１億円を超える受賞者も出現。</a:t>
            </a:r>
            <a:endParaRPr kumimoji="1" lang="ja-JP" altLang="en-US" sz="1000" dirty="0"/>
          </a:p>
        </p:txBody>
      </p:sp>
      <p:sp>
        <p:nvSpPr>
          <p:cNvPr id="34" name="テキスト ボックス 33"/>
          <p:cNvSpPr txBox="1"/>
          <p:nvPr/>
        </p:nvSpPr>
        <p:spPr>
          <a:xfrm>
            <a:off x="2123728" y="4163717"/>
            <a:ext cx="305984" cy="520132"/>
          </a:xfrm>
          <a:prstGeom prst="rect">
            <a:avLst/>
          </a:prstGeom>
          <a:solidFill>
            <a:schemeClr val="accent6">
              <a:lumMod val="60000"/>
              <a:lumOff val="40000"/>
            </a:schemeClr>
          </a:solidFill>
        </p:spPr>
        <p:txBody>
          <a:bodyPr wrap="square" rtlCol="0">
            <a:spAutoFit/>
          </a:bodyPr>
          <a:lstStyle/>
          <a:p>
            <a:endParaRPr kumimoji="1" lang="en-US" altLang="ja-JP" sz="800" dirty="0" smtClean="0"/>
          </a:p>
        </p:txBody>
      </p:sp>
      <p:sp>
        <p:nvSpPr>
          <p:cNvPr id="30" name="テキスト ボックス 29"/>
          <p:cNvSpPr txBox="1"/>
          <p:nvPr/>
        </p:nvSpPr>
        <p:spPr>
          <a:xfrm>
            <a:off x="2173050" y="3999848"/>
            <a:ext cx="914400" cy="646331"/>
          </a:xfrm>
          <a:prstGeom prst="rect">
            <a:avLst/>
          </a:prstGeom>
          <a:solidFill>
            <a:schemeClr val="accent6">
              <a:lumMod val="60000"/>
              <a:lumOff val="40000"/>
            </a:schemeClr>
          </a:solidFill>
        </p:spPr>
        <p:txBody>
          <a:bodyPr wrap="square" lIns="72000" rIns="0" rtlCol="0">
            <a:spAutoFit/>
          </a:bodyPr>
          <a:lstStyle/>
          <a:p>
            <a:endParaRPr lang="en-US" altLang="ja-JP" sz="500" dirty="0" smtClean="0"/>
          </a:p>
          <a:p>
            <a:r>
              <a:rPr lang="ja-JP" altLang="en-US" sz="800" dirty="0"/>
              <a:t>「</a:t>
            </a:r>
            <a:r>
              <a:rPr kumimoji="1" lang="ja-JP" altLang="en-US" sz="800" dirty="0" smtClean="0"/>
              <a:t>ＩＴ</a:t>
            </a:r>
            <a:r>
              <a:rPr kumimoji="1" lang="en-US" altLang="ja-JP" sz="800" dirty="0" smtClean="0"/>
              <a:t>/</a:t>
            </a:r>
            <a:r>
              <a:rPr kumimoji="1" lang="ja-JP" altLang="en-US" sz="800" dirty="0" smtClean="0"/>
              <a:t>ＩｏＴビジネス部門」を新設</a:t>
            </a:r>
            <a:endParaRPr kumimoji="1" lang="en-US" altLang="ja-JP" sz="800" dirty="0" smtClean="0"/>
          </a:p>
          <a:p>
            <a:r>
              <a:rPr lang="ja-JP" altLang="en-US" sz="800" dirty="0" smtClean="0"/>
              <a:t>　　　　　</a:t>
            </a:r>
            <a:r>
              <a:rPr lang="en-US" altLang="ja-JP" sz="800" dirty="0" smtClean="0"/>
              <a:t>【H30.1</a:t>
            </a:r>
            <a:r>
              <a:rPr lang="ja-JP" altLang="en-US" sz="800" dirty="0" smtClean="0"/>
              <a:t>月</a:t>
            </a:r>
            <a:r>
              <a:rPr lang="en-US" altLang="ja-JP" sz="800" dirty="0" smtClean="0"/>
              <a:t>】</a:t>
            </a:r>
            <a:endParaRPr kumimoji="1" lang="en-US" altLang="ja-JP" sz="800" dirty="0" smtClean="0"/>
          </a:p>
          <a:p>
            <a:endParaRPr kumimoji="1" lang="en-US" altLang="ja-JP" sz="700" dirty="0" smtClean="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3116" y="2963035"/>
            <a:ext cx="1926956" cy="146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70</a:t>
            </a:fld>
            <a:endParaRPr lang="ja-JP" altLang="en-US" dirty="0"/>
          </a:p>
        </p:txBody>
      </p:sp>
    </p:spTree>
    <p:extLst>
      <p:ext uri="{BB962C8B-B14F-4D97-AF65-F5344CB8AC3E}">
        <p14:creationId xmlns:p14="http://schemas.microsoft.com/office/powerpoint/2010/main" val="32571667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53414" y="260648"/>
            <a:ext cx="8629753" cy="950119"/>
          </a:xfrm>
          <a:prstGeom prst="roundRect">
            <a:avLst>
              <a:gd name="adj" fmla="val 500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挑戦</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する企業（創業・ベンチャー等）への支援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における新たな潮流</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・ファンディング</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、新ファンド（大阪市等出資）など、資金</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調達の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多様化を目指す動きが進みつつある。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64543" y="1337772"/>
            <a:ext cx="4685612"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■大阪府におけるクラウド・ファンディング活用事例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14"/>
          <p:cNvSpPr>
            <a:spLocks noChangeArrowheads="1"/>
          </p:cNvSpPr>
          <p:nvPr/>
        </p:nvSpPr>
        <p:spPr bwMode="auto">
          <a:xfrm>
            <a:off x="4636600" y="1354575"/>
            <a:ext cx="4388778" cy="338554"/>
          </a:xfrm>
          <a:prstGeom prst="rect">
            <a:avLst/>
          </a:prstGeom>
          <a:noFill/>
          <a:ln w="9525">
            <a:noFill/>
            <a:miter lim="800000"/>
            <a:headEnd/>
            <a:tailEnd/>
          </a:ln>
        </p:spPr>
        <p:txBody>
          <a:bodyPr wrap="square">
            <a:spAutoFit/>
          </a:bodyPr>
          <a:lstStyle/>
          <a:p>
            <a:pPr marL="177800" indent="-177800"/>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グローバルイノベーションファンドの概要</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750155" y="1802986"/>
            <a:ext cx="3938417" cy="830997"/>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名称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ハック大阪投資事業有限責任組合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組成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億円（一次募集段階）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09310" y="1671001"/>
            <a:ext cx="4317680" cy="3293209"/>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商工労働部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◆府内中小企業のクラウド・ファンディングサイト掲載を支援（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年度末実績）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サイトへのプロジェクト掲載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調達金額　１億８，７８８万円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◆クラウド・ファンディング事業者、商工会・商工会議所等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支援機関と連携したセミナーの実施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　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　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　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回　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374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71</a:t>
            </a:fld>
            <a:endParaRPr lang="ja-JP" altLang="en-US" dirty="0"/>
          </a:p>
        </p:txBody>
      </p:sp>
    </p:spTree>
    <p:extLst>
      <p:ext uri="{BB962C8B-B14F-4D97-AF65-F5344CB8AC3E}">
        <p14:creationId xmlns:p14="http://schemas.microsoft.com/office/powerpoint/2010/main" val="22567019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4064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４．アジア活力の取り込み強化・物流人流インフラの</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547385565"/>
              </p:ext>
            </p:extLst>
          </p:nvPr>
        </p:nvGraphicFramePr>
        <p:xfrm>
          <a:off x="251520" y="980728"/>
          <a:ext cx="8713087" cy="4121624"/>
        </p:xfrm>
        <a:graphic>
          <a:graphicData uri="http://schemas.openxmlformats.org/drawingml/2006/table">
            <a:tbl>
              <a:tblPr firstRow="1" bandRow="1">
                <a:tableStyleId>{5940675A-B579-460E-94D1-54222C63F5DA}</a:tableStyleId>
              </a:tblPr>
              <a:tblGrid>
                <a:gridCol w="227616"/>
                <a:gridCol w="684264"/>
                <a:gridCol w="968141"/>
                <a:gridCol w="968141"/>
                <a:gridCol w="968141"/>
                <a:gridCol w="968141"/>
                <a:gridCol w="968141"/>
                <a:gridCol w="968141"/>
                <a:gridCol w="968141"/>
                <a:gridCol w="1024220"/>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76243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関空輸出入貿易額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9,662</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8,515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7,374</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4,719</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2,125</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大阪税関「貿易統計計表」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606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関空旅客数</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14,181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13,863</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16,804</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18,126</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20,049</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24,060</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25,721</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rowSpan="3">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関西エアポート株式会社</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04056">
                <a:tc rowSpan="2">
                  <a:txBody>
                    <a:bodyPr/>
                    <a:lstStyle/>
                    <a:p>
                      <a:endParaRPr kumimoji="1" lang="ja-JP" altLang="en-US" dirty="0">
                        <a:solidFill>
                          <a:schemeClr val="tx1"/>
                        </a:solidFill>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3,773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3,749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5,375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6,784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6,570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vMerge="1">
                  <a:txBody>
                    <a:bodyPr/>
                    <a:lstStyle/>
                    <a:p>
                      <a:endParaRPr kumimoji="1" lang="ja-JP" altLang="en-US"/>
                    </a:p>
                  </a:txBody>
                  <a:tcPr/>
                </a:tc>
              </a:tr>
              <a:tr h="504056">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10,408</a:t>
                      </a: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10,114</a:t>
                      </a: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11,429</a:t>
                      </a: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12,052</a:t>
                      </a: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13,524</a:t>
                      </a: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17,276</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19,152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vMerge="1">
                  <a:txBody>
                    <a:bodyPr/>
                    <a:lstStyle/>
                    <a:p>
                      <a:endParaRPr kumimoji="1" lang="ja-JP" altLang="en-US"/>
                    </a:p>
                  </a:txBody>
                  <a:tcPr/>
                </a:tc>
              </a:tr>
              <a:tr h="1080120">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阪神港外貿定期コンテナ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航路便数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indent="0"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0" indent="0" algn="ctr">
                        <a:tabLst>
                          <a:tab pos="92075" algn="l"/>
                        </a:tabLst>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indent="0"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131.9</a:t>
                      </a:r>
                      <a:endPar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tc>
                <a:tc>
                  <a:txBody>
                    <a:bodyPr/>
                    <a:lstStyle/>
                    <a:p>
                      <a:pPr marL="0" indent="0" algn="ctr">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0" indent="0" algn="ctr">
                        <a:tabLst>
                          <a:tab pos="92075" algn="l"/>
                        </a:tabLst>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indent="0"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143</a:t>
                      </a:r>
                      <a:endPar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p>
                    <a:p>
                      <a:pPr marL="0" indent="0" algn="ctr">
                        <a:tabLst/>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indent="0"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142.5</a:t>
                      </a:r>
                      <a:endPar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p>
                    <a:p>
                      <a:pPr marL="0" indent="0"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　</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142.7</a:t>
                      </a:r>
                    </a:p>
                  </a:txBody>
                  <a:tcPr anchor="ctr"/>
                </a:tc>
                <a:tc>
                  <a:txBody>
                    <a:bodyPr/>
                    <a:lstStyle/>
                    <a:p>
                      <a:pPr marL="0" indent="0" algn="ctr">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p>
                    <a:p>
                      <a:pPr marL="0" indent="0"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ctr">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125.2</a:t>
                      </a:r>
                    </a:p>
                  </a:txBody>
                  <a:tcPr anchor="ctr"/>
                </a:tc>
                <a:tc>
                  <a:txBody>
                    <a:bodyPr/>
                    <a:lstStyle/>
                    <a:p>
                      <a:pPr marL="0" indent="0" algn="ctr">
                        <a:tabLst>
                          <a:tab pos="0"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a:t>
                      </a:r>
                    </a:p>
                    <a:p>
                      <a:pPr marL="182563" indent="-182563"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134.7</a:t>
                      </a:r>
                    </a:p>
                  </a:txBody>
                  <a:tcPr marL="91452" marR="91452" marT="45724" marB="45724" anchor="ctr"/>
                </a:tc>
                <a:tc>
                  <a:txBody>
                    <a:bodyPr/>
                    <a:lstStyle/>
                    <a:p>
                      <a:pPr marL="0" indent="0"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月公表予定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52" marR="91452" marT="45724" marB="45724" anchor="ctr"/>
                </a:tc>
                <a:tc>
                  <a:txBody>
                    <a:bodyPr/>
                    <a:lstStyle/>
                    <a:p>
                      <a:pPr marL="182563" indent="-182563">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日現在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92075" algn="l"/>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国土交通省「港湾統計」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6"/>
          <p:cNvSpPr>
            <a:spLocks noChangeArrowheads="1"/>
          </p:cNvSpPr>
          <p:nvPr/>
        </p:nvSpPr>
        <p:spPr bwMode="auto">
          <a:xfrm>
            <a:off x="179387" y="525224"/>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8" name="正方形/長方形 4"/>
          <p:cNvSpPr>
            <a:spLocks noChangeArrowheads="1"/>
          </p:cNvSpPr>
          <p:nvPr/>
        </p:nvSpPr>
        <p:spPr bwMode="auto">
          <a:xfrm>
            <a:off x="240069" y="5373216"/>
            <a:ext cx="8292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参考：阪神港輸出入貿易額の推移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35479638"/>
              </p:ext>
            </p:extLst>
          </p:nvPr>
        </p:nvGraphicFramePr>
        <p:xfrm>
          <a:off x="461825" y="5733256"/>
          <a:ext cx="7494550" cy="895866"/>
        </p:xfrm>
        <a:graphic>
          <a:graphicData uri="http://schemas.openxmlformats.org/drawingml/2006/table">
            <a:tbl>
              <a:tblPr firstRow="1" bandRow="1">
                <a:tableStyleId>{5C22544A-7EE6-4342-B048-85BDC9FD1C3A}</a:tableStyleId>
              </a:tblPr>
              <a:tblGrid>
                <a:gridCol w="750939"/>
                <a:gridCol w="963373"/>
                <a:gridCol w="963373"/>
                <a:gridCol w="963373"/>
                <a:gridCol w="963373"/>
                <a:gridCol w="963373"/>
                <a:gridCol w="963373"/>
                <a:gridCol w="963373"/>
              </a:tblGrid>
              <a:tr h="438666">
                <a:tc>
                  <a:txBody>
                    <a:bodyPr/>
                    <a:lstStyle/>
                    <a:p>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338667">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5,768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4,092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5,535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2,382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4,966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73</a:t>
            </a:fld>
            <a:endParaRPr lang="ja-JP" altLang="en-US" dirty="0"/>
          </a:p>
        </p:txBody>
      </p:sp>
    </p:spTree>
    <p:extLst>
      <p:ext uri="{BB962C8B-B14F-4D97-AF65-F5344CB8AC3E}">
        <p14:creationId xmlns:p14="http://schemas.microsoft.com/office/powerpoint/2010/main" val="39775192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07504" y="79002"/>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（１）関西国際空港の国際ハブ化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284719" y="479112"/>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53315" y="591714"/>
            <a:ext cx="8820505" cy="1546582"/>
          </a:xfrm>
          <a:prstGeom prst="roundRect">
            <a:avLst>
              <a:gd name="adj" fmla="val 602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lnSpc>
                <a:spcPts val="2200"/>
              </a:lnSpc>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：国際線ネットワークの状況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lgn="just">
              <a:lnSpc>
                <a:spcPts val="22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年夏スケジュールでは、</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関空を拠点とする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によるネットワークの拡大や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方面の新規就航・増便を中心に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、関空開港以来過去最高となる週</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1,260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便を計画</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インバウンドの拡大により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年度の関空航空機発着回数は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万回、航空旅客数が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2,572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万人と、いずれも過去最高を更新。</a:t>
            </a:r>
            <a:endParaRPr lang="en-US" altLang="ja-JP" sz="16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6512" y="2193956"/>
            <a:ext cx="4804814" cy="477054"/>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国際線旅客便数の推移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（出典：関西エアポート株式会社「</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年国際線夏期スケジュール」より抜粋）</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rotWithShape="1">
          <a:blip r:embed="rId3"/>
          <a:srcRect l="26347" t="21281" r="24648" b="24776"/>
          <a:stretch/>
        </p:blipFill>
        <p:spPr>
          <a:xfrm>
            <a:off x="276419" y="2727048"/>
            <a:ext cx="4451234" cy="2862192"/>
          </a:xfrm>
          <a:prstGeom prst="rect">
            <a:avLst/>
          </a:prstGeom>
        </p:spPr>
      </p:pic>
      <p:sp>
        <p:nvSpPr>
          <p:cNvPr id="22" name="正方形/長方形 21"/>
          <p:cNvSpPr/>
          <p:nvPr/>
        </p:nvSpPr>
        <p:spPr>
          <a:xfrm>
            <a:off x="4860032" y="2276872"/>
            <a:ext cx="4283968" cy="429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dirty="0">
              <a:solidFill>
                <a:schemeClr val="tx1"/>
              </a:solidFill>
              <a:latin typeface="ＭＳ Ｐゴシック 本文"/>
            </a:endParaRPr>
          </a:p>
        </p:txBody>
      </p:sp>
      <p:sp>
        <p:nvSpPr>
          <p:cNvPr id="24" name="正方形/長方形 23"/>
          <p:cNvSpPr/>
          <p:nvPr/>
        </p:nvSpPr>
        <p:spPr>
          <a:xfrm>
            <a:off x="4716016" y="2132856"/>
            <a:ext cx="4120843" cy="492443"/>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年夏・各空港の国際線旅客便数（便</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週）</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国際線就航状況（</a:t>
            </a:r>
            <a:r>
              <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グラフ 24"/>
          <p:cNvGraphicFramePr>
            <a:graphicFrameLocks/>
          </p:cNvGraphicFramePr>
          <p:nvPr>
            <p:extLst>
              <p:ext uri="{D42A27DB-BD31-4B8C-83A1-F6EECF244321}">
                <p14:modId xmlns:p14="http://schemas.microsoft.com/office/powerpoint/2010/main" val="302740352"/>
              </p:ext>
            </p:extLst>
          </p:nvPr>
        </p:nvGraphicFramePr>
        <p:xfrm>
          <a:off x="4870956" y="2727643"/>
          <a:ext cx="3780928" cy="3657784"/>
        </p:xfrm>
        <a:graphic>
          <a:graphicData uri="http://schemas.openxmlformats.org/drawingml/2006/chart">
            <c:chart xmlns:c="http://schemas.openxmlformats.org/drawingml/2006/chart" xmlns:r="http://schemas.openxmlformats.org/officeDocument/2006/relationships" r:id="rId4"/>
          </a:graphicData>
        </a:graphic>
      </p:graphicFrame>
      <p:sp>
        <p:nvSpPr>
          <p:cNvPr id="28" name="正方形/長方形 27"/>
          <p:cNvSpPr/>
          <p:nvPr/>
        </p:nvSpPr>
        <p:spPr>
          <a:xfrm>
            <a:off x="7236296" y="6282386"/>
            <a:ext cx="1922404" cy="261610"/>
          </a:xfrm>
          <a:prstGeom prst="rect">
            <a:avLst/>
          </a:prstGeom>
        </p:spPr>
        <p:txBody>
          <a:bodyPr wrap="square">
            <a:spAutoFit/>
          </a:bodyPr>
          <a:lstStyle/>
          <a:p>
            <a:pPr marL="177800" indent="-177800"/>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（注）直行便・経由便の合計</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74</a:t>
            </a:fld>
            <a:endParaRPr lang="ja-JP" altLang="en-US" dirty="0"/>
          </a:p>
        </p:txBody>
      </p:sp>
    </p:spTree>
    <p:extLst>
      <p:ext uri="{BB962C8B-B14F-4D97-AF65-F5344CB8AC3E}">
        <p14:creationId xmlns:p14="http://schemas.microsoft.com/office/powerpoint/2010/main" val="14149674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07504" y="44624"/>
            <a:ext cx="8928992" cy="1414621"/>
          </a:xfrm>
          <a:prstGeom prst="roundRect">
            <a:avLst>
              <a:gd name="adj" fmla="val 602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lnSpc>
                <a:spcPts val="2000"/>
              </a:lnSpc>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関空の貨物の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状況</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7800" indent="-177800" algn="just">
              <a:lnSpc>
                <a:spcPts val="2000"/>
              </a:lnSpc>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◇貨物取扱量は横ばい傾向にあり、貿易額は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兆円と前年度より</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％減少。医薬品や食の取扱額については、長期的に増加傾向にある。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2000"/>
              </a:lnSpc>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◇フェデックス</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北太平洋地区ハブ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稼働し、国際中継貨物は開設前と比べて約</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増加した。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p:cNvPicPr/>
          <p:nvPr/>
        </p:nvPicPr>
        <p:blipFill>
          <a:blip r:embed="rId3">
            <a:extLst>
              <a:ext uri="{28A0092B-C50C-407E-A947-70E740481C1C}">
                <a14:useLocalDpi xmlns:a14="http://schemas.microsoft.com/office/drawing/2010/main" val="0"/>
              </a:ext>
            </a:extLst>
          </a:blip>
          <a:srcRect/>
          <a:stretch>
            <a:fillRect/>
          </a:stretch>
        </p:blipFill>
        <p:spPr bwMode="auto">
          <a:xfrm>
            <a:off x="7236296" y="2231735"/>
            <a:ext cx="1754069" cy="1053249"/>
          </a:xfrm>
          <a:prstGeom prst="rect">
            <a:avLst/>
          </a:prstGeom>
          <a:noFill/>
          <a:ln>
            <a:noFill/>
          </a:ln>
        </p:spPr>
      </p:pic>
      <p:sp>
        <p:nvSpPr>
          <p:cNvPr id="5" name="テキスト ボックス 4"/>
          <p:cNvSpPr txBox="1"/>
          <p:nvPr/>
        </p:nvSpPr>
        <p:spPr>
          <a:xfrm>
            <a:off x="6996437" y="1700808"/>
            <a:ext cx="2328091"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■フェデックス北太平洋地区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ハブ拠点</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3006" y="1692097"/>
            <a:ext cx="4178954" cy="646331"/>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空港別の輸出入貿易額推移（関空・</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・成田）</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（出典：税関資料より大阪府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企画室</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24380761"/>
              </p:ext>
            </p:extLst>
          </p:nvPr>
        </p:nvGraphicFramePr>
        <p:xfrm>
          <a:off x="0" y="2232284"/>
          <a:ext cx="4499992" cy="33569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p:cNvGraphicFramePr>
            <a:graphicFrameLocks/>
          </p:cNvGraphicFramePr>
          <p:nvPr>
            <p:extLst>
              <p:ext uri="{D42A27DB-BD31-4B8C-83A1-F6EECF244321}">
                <p14:modId xmlns:p14="http://schemas.microsoft.com/office/powerpoint/2010/main" val="3741565847"/>
              </p:ext>
            </p:extLst>
          </p:nvPr>
        </p:nvGraphicFramePr>
        <p:xfrm>
          <a:off x="4392280" y="4221088"/>
          <a:ext cx="2700000" cy="1620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テキスト ボックス 14"/>
          <p:cNvSpPr txBox="1"/>
          <p:nvPr/>
        </p:nvSpPr>
        <p:spPr>
          <a:xfrm>
            <a:off x="4139952" y="1694274"/>
            <a:ext cx="2734262" cy="477054"/>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■医薬品輸入額の推移</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（出典：大阪税関「貿易統計」）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171561" y="3789040"/>
            <a:ext cx="2734262" cy="477054"/>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■食品輸出額の推移</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（出典：大阪税関「貿易統計」）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903188554"/>
              </p:ext>
            </p:extLst>
          </p:nvPr>
        </p:nvGraphicFramePr>
        <p:xfrm>
          <a:off x="4355976" y="2132856"/>
          <a:ext cx="2700000" cy="16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グラフ 20"/>
          <p:cNvGraphicFramePr>
            <a:graphicFrameLocks/>
          </p:cNvGraphicFramePr>
          <p:nvPr>
            <p:extLst>
              <p:ext uri="{D42A27DB-BD31-4B8C-83A1-F6EECF244321}">
                <p14:modId xmlns:p14="http://schemas.microsoft.com/office/powerpoint/2010/main" val="1024904894"/>
              </p:ext>
            </p:extLst>
          </p:nvPr>
        </p:nvGraphicFramePr>
        <p:xfrm>
          <a:off x="6905823" y="3418482"/>
          <a:ext cx="2317609" cy="2242766"/>
        </p:xfrm>
        <a:graphic>
          <a:graphicData uri="http://schemas.openxmlformats.org/drawingml/2006/chart">
            <c:chart xmlns:c="http://schemas.openxmlformats.org/drawingml/2006/chart" xmlns:r="http://schemas.openxmlformats.org/officeDocument/2006/relationships" r:id="rId7"/>
          </a:graphicData>
        </a:graphic>
      </p:graphicFrame>
      <p:sp>
        <p:nvSpPr>
          <p:cNvPr id="22" name="右矢印 21"/>
          <p:cNvSpPr/>
          <p:nvPr/>
        </p:nvSpPr>
        <p:spPr>
          <a:xfrm rot="20755314">
            <a:off x="7286460" y="4105036"/>
            <a:ext cx="1501399" cy="344635"/>
          </a:xfrm>
          <a:prstGeom prst="rightArrow">
            <a:avLst/>
          </a:prstGeom>
          <a:solidFill>
            <a:srgbClr val="FFC0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sysClr val="windowText" lastClr="000000"/>
                </a:solidFill>
                <a:effectLst/>
                <a:uLnTx/>
                <a:uFillTx/>
                <a:latin typeface="Calibri"/>
                <a:ea typeface="ＭＳ Ｐゴシック"/>
                <a:cs typeface="+mn-cs"/>
              </a:rPr>
              <a:t>80%</a:t>
            </a:r>
            <a:r>
              <a:rPr kumimoji="1" lang="ja-JP" altLang="en-US" sz="1400" b="0" i="0" u="none" strike="noStrike" kern="0" cap="none" spc="0" normalizeH="0" baseline="0" noProof="0" dirty="0">
                <a:ln>
                  <a:noFill/>
                </a:ln>
                <a:solidFill>
                  <a:sysClr val="windowText" lastClr="000000"/>
                </a:solidFill>
                <a:effectLst/>
                <a:uLnTx/>
                <a:uFillTx/>
                <a:latin typeface="Calibri"/>
                <a:ea typeface="ＭＳ Ｐゴシック"/>
                <a:cs typeface="+mn-cs"/>
              </a:rPr>
              <a:t>増！</a:t>
            </a:r>
            <a:endParaRPr kumimoji="1" lang="en-US" altLang="ja-JP" sz="14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75</a:t>
            </a:fld>
            <a:endParaRPr lang="ja-JP" altLang="en-US" dirty="0"/>
          </a:p>
        </p:txBody>
      </p:sp>
    </p:spTree>
    <p:extLst>
      <p:ext uri="{BB962C8B-B14F-4D97-AF65-F5344CB8AC3E}">
        <p14:creationId xmlns:p14="http://schemas.microsoft.com/office/powerpoint/2010/main" val="21839809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8000" y="476672"/>
            <a:ext cx="8622000" cy="1118890"/>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分析：阪神港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の状況</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阪神港の外貿定期コンテナ航路（近海・東南アジア）の推移について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は、増減を繰り返しながらも近年はほぼ横ばい。輸出入貿易額については、前年度より</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国際</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コンテナ戦略港湾として、国による利用促進策も活用しながら、国際競争力強化を図っている。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79512" y="1700808"/>
            <a:ext cx="7956408" cy="677108"/>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阪神港のネットワーク</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（出典：国土交通省「港湾別コンテナ取扱量（</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TEU</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）ランキング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「日本に就航する外貿定期コンテナ航路便数（便</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3460" y="4236"/>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（２）阪神港の国際ハブ化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284719" y="40434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2" name="グラフ 11"/>
          <p:cNvGraphicFramePr>
            <a:graphicFrameLocks/>
          </p:cNvGraphicFramePr>
          <p:nvPr>
            <p:extLst>
              <p:ext uri="{D42A27DB-BD31-4B8C-83A1-F6EECF244321}">
                <p14:modId xmlns:p14="http://schemas.microsoft.com/office/powerpoint/2010/main" val="3282523093"/>
              </p:ext>
            </p:extLst>
          </p:nvPr>
        </p:nvGraphicFramePr>
        <p:xfrm>
          <a:off x="-18237" y="2348880"/>
          <a:ext cx="4325626" cy="3555776"/>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4328246" y="1772816"/>
            <a:ext cx="4913517"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港湾別の輸出入貿易額推移（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阪神</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・東京・横浜・名古屋）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（出典：税関資料より大阪府</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企画室</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3713133480"/>
              </p:ext>
            </p:extLst>
          </p:nvPr>
        </p:nvGraphicFramePr>
        <p:xfrm>
          <a:off x="4427984" y="2265259"/>
          <a:ext cx="4716016" cy="3557587"/>
        </p:xfrm>
        <a:graphic>
          <a:graphicData uri="http://schemas.openxmlformats.org/drawingml/2006/chart">
            <c:chart xmlns:c="http://schemas.openxmlformats.org/drawingml/2006/chart" xmlns:r="http://schemas.openxmlformats.org/officeDocument/2006/relationships" r:id="rId4"/>
          </a:graphicData>
        </a:graphic>
      </p:graphicFrame>
      <p:sp>
        <p:nvSpPr>
          <p:cNvPr id="6" name="スライド番号プレースホルダー 5"/>
          <p:cNvSpPr>
            <a:spLocks noGrp="1"/>
          </p:cNvSpPr>
          <p:nvPr>
            <p:ph type="sldNum" sz="quarter" idx="12"/>
          </p:nvPr>
        </p:nvSpPr>
        <p:spPr/>
        <p:txBody>
          <a:bodyPr/>
          <a:lstStyle/>
          <a:p>
            <a:pPr>
              <a:defRPr/>
            </a:pPr>
            <a:fld id="{4AC9B83D-17C3-4F2E-B0BA-D155CD364A7C}" type="slidenum">
              <a:rPr lang="ja-JP" altLang="en-US" smtClean="0"/>
              <a:pPr>
                <a:defRPr/>
              </a:pPr>
              <a:t>76</a:t>
            </a:fld>
            <a:endParaRPr lang="ja-JP" altLang="en-US" dirty="0"/>
          </a:p>
        </p:txBody>
      </p:sp>
    </p:spTree>
    <p:extLst>
      <p:ext uri="{BB962C8B-B14F-4D97-AF65-F5344CB8AC3E}">
        <p14:creationId xmlns:p14="http://schemas.microsoft.com/office/powerpoint/2010/main" val="14521220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463069"/>
            <a:ext cx="8622000" cy="2685336"/>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旺盛な物流への投資と高速道路ネットワークの強化</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大阪では、引き続き大型物流施設の建設計画が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進む（プロロジスパーク茨木（吹田</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付近）、日本生命（松原</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付近））など</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、物流への投資が活発。新名神の開業を控え、箕面森町第</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区域等の受け皿の整備も急がれる。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あわせて、阪神高速では、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月に淀川左岸線</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期開通、</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月に守口ジャンクション開通、</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月に松原ジャンクションの北西渡り線開通など、利便性の向上が進む。さらに、新名神（高槻～神戸）が会社努力目標として</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年度の完成予定、阪神高速大和川線の三宅西～三宅中区間</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月、三宝～鉄砲区間</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月に開通し、全線開通は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年度の予定、淀川左岸線</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期が本体工事着手に向け関係機関と協議中、淀川左岸線延伸部</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月に事業化するなど、ミッシングリンク解消に向けた動きも進んでいる。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9904" y="-27384"/>
            <a:ext cx="7848872" cy="400110"/>
          </a:xfrm>
          <a:prstGeom prst="rect">
            <a:avLst/>
          </a:prstGeom>
          <a:noFill/>
        </p:spPr>
        <p:txBody>
          <a:bodyPr wrap="square" rtlCol="0">
            <a:spAutoFit/>
          </a:bodyPr>
          <a:lstStyle/>
          <a:p>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物流を支える高速道路機能の強化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59904" y="379622"/>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776464" y="3553271"/>
            <a:ext cx="4387259"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大阪都市再生環状道路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066841024"/>
              </p:ext>
            </p:extLst>
          </p:nvPr>
        </p:nvGraphicFramePr>
        <p:xfrm>
          <a:off x="417167" y="4175502"/>
          <a:ext cx="4290561" cy="1380119"/>
        </p:xfrm>
        <a:graphic>
          <a:graphicData uri="http://schemas.openxmlformats.org/drawingml/2006/table">
            <a:tbl>
              <a:tblPr firstRow="1" firstCol="1" bandRow="1"/>
              <a:tblGrid>
                <a:gridCol w="4290561"/>
              </a:tblGrid>
              <a:tr h="1380119">
                <a:tc>
                  <a:txBody>
                    <a:bodyPr/>
                    <a:lstStyle/>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大都市圏の料金については、環状道路整備の進捗を踏まえ、道路ネットワークの稼働率を最適化するため、ＩＴＳ技術を活用しつつ、「世界一効率的な利用」を実現する</a:t>
                      </a:r>
                      <a:r>
                        <a:rPr lang="ja-JP" altLang="en-US" sz="1400" b="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シームレスな料金体系の構築</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を目指す。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正方形/長方形 16"/>
          <p:cNvSpPr/>
          <p:nvPr/>
        </p:nvSpPr>
        <p:spPr>
          <a:xfrm>
            <a:off x="204270" y="3599438"/>
            <a:ext cx="4525089"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国土交通省「新たな高速道路料金に関する基本方針」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5032854" y="3861048"/>
            <a:ext cx="3916202" cy="2016224"/>
            <a:chOff x="5002017" y="3415256"/>
            <a:chExt cx="3916202" cy="2016224"/>
          </a:xfrm>
        </p:grpSpPr>
        <p:grpSp>
          <p:nvGrpSpPr>
            <p:cNvPr id="13" name="グループ化 12"/>
            <p:cNvGrpSpPr/>
            <p:nvPr/>
          </p:nvGrpSpPr>
          <p:grpSpPr>
            <a:xfrm>
              <a:off x="5002017" y="3415256"/>
              <a:ext cx="3916202" cy="2016224"/>
              <a:chOff x="5002017" y="3415256"/>
              <a:chExt cx="3916202" cy="2016224"/>
            </a:xfrm>
          </p:grpSpPr>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017" y="3415256"/>
                <a:ext cx="391620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フリーフォーム 18"/>
              <p:cNvSpPr/>
              <p:nvPr/>
            </p:nvSpPr>
            <p:spPr>
              <a:xfrm>
                <a:off x="6376987" y="4762501"/>
                <a:ext cx="147637" cy="73818"/>
              </a:xfrm>
              <a:custGeom>
                <a:avLst/>
                <a:gdLst>
                  <a:gd name="connsiteX0" fmla="*/ 0 w 126206"/>
                  <a:gd name="connsiteY0" fmla="*/ 0 h 61912"/>
                  <a:gd name="connsiteX1" fmla="*/ 83343 w 126206"/>
                  <a:gd name="connsiteY1" fmla="*/ 23812 h 61912"/>
                  <a:gd name="connsiteX2" fmla="*/ 123825 w 126206"/>
                  <a:gd name="connsiteY2" fmla="*/ 50006 h 61912"/>
                  <a:gd name="connsiteX3" fmla="*/ 126206 w 126206"/>
                  <a:gd name="connsiteY3" fmla="*/ 61912 h 61912"/>
                  <a:gd name="connsiteX0" fmla="*/ 0 w 147637"/>
                  <a:gd name="connsiteY0" fmla="*/ 0 h 73818"/>
                  <a:gd name="connsiteX1" fmla="*/ 104774 w 147637"/>
                  <a:gd name="connsiteY1" fmla="*/ 35718 h 73818"/>
                  <a:gd name="connsiteX2" fmla="*/ 145256 w 147637"/>
                  <a:gd name="connsiteY2" fmla="*/ 61912 h 73818"/>
                  <a:gd name="connsiteX3" fmla="*/ 147637 w 147637"/>
                  <a:gd name="connsiteY3" fmla="*/ 73818 h 73818"/>
                </a:gdLst>
                <a:ahLst/>
                <a:cxnLst>
                  <a:cxn ang="0">
                    <a:pos x="connsiteX0" y="connsiteY0"/>
                  </a:cxn>
                  <a:cxn ang="0">
                    <a:pos x="connsiteX1" y="connsiteY1"/>
                  </a:cxn>
                  <a:cxn ang="0">
                    <a:pos x="connsiteX2" y="connsiteY2"/>
                  </a:cxn>
                  <a:cxn ang="0">
                    <a:pos x="connsiteX3" y="connsiteY3"/>
                  </a:cxn>
                </a:cxnLst>
                <a:rect l="l" t="t" r="r" b="b"/>
                <a:pathLst>
                  <a:path w="147637" h="73818">
                    <a:moveTo>
                      <a:pt x="0" y="0"/>
                    </a:moveTo>
                    <a:lnTo>
                      <a:pt x="104774" y="35718"/>
                    </a:lnTo>
                    <a:lnTo>
                      <a:pt x="145256" y="61912"/>
                    </a:lnTo>
                    <a:lnTo>
                      <a:pt x="147637" y="73818"/>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フリーフォーム 14"/>
            <p:cNvSpPr/>
            <p:nvPr/>
          </p:nvSpPr>
          <p:spPr>
            <a:xfrm>
              <a:off x="7279479" y="4855369"/>
              <a:ext cx="61913" cy="0"/>
            </a:xfrm>
            <a:custGeom>
              <a:avLst/>
              <a:gdLst>
                <a:gd name="connsiteX0" fmla="*/ 0 w 61913"/>
                <a:gd name="connsiteY0" fmla="*/ 0 h 0"/>
                <a:gd name="connsiteX1" fmla="*/ 61913 w 61913"/>
                <a:gd name="connsiteY1" fmla="*/ 0 h 0"/>
              </a:gdLst>
              <a:ahLst/>
              <a:cxnLst>
                <a:cxn ang="0">
                  <a:pos x="connsiteX0" y="connsiteY0"/>
                </a:cxn>
                <a:cxn ang="0">
                  <a:pos x="connsiteX1" y="connsiteY1"/>
                </a:cxn>
              </a:cxnLst>
              <a:rect l="l" t="t" r="r" b="b"/>
              <a:pathLst>
                <a:path w="61913">
                  <a:moveTo>
                    <a:pt x="0" y="0"/>
                  </a:moveTo>
                  <a:lnTo>
                    <a:pt x="61913" y="0"/>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5136783" y="5282111"/>
            <a:ext cx="945915" cy="510753"/>
            <a:chOff x="4115419" y="3185112"/>
            <a:chExt cx="908581" cy="545610"/>
          </a:xfrm>
        </p:grpSpPr>
        <p:grpSp>
          <p:nvGrpSpPr>
            <p:cNvPr id="21" name="Group 806"/>
            <p:cNvGrpSpPr>
              <a:grpSpLocks/>
            </p:cNvGrpSpPr>
            <p:nvPr/>
          </p:nvGrpSpPr>
          <p:grpSpPr bwMode="auto">
            <a:xfrm>
              <a:off x="4115419" y="3185112"/>
              <a:ext cx="908581" cy="545610"/>
              <a:chOff x="1231" y="6286"/>
              <a:chExt cx="1587" cy="1132"/>
            </a:xfrm>
          </p:grpSpPr>
          <p:sp>
            <p:nvSpPr>
              <p:cNvPr id="28" name="Rectangle 807"/>
              <p:cNvSpPr>
                <a:spLocks noChangeArrowheads="1"/>
              </p:cNvSpPr>
              <p:nvPr/>
            </p:nvSpPr>
            <p:spPr bwMode="auto">
              <a:xfrm>
                <a:off x="1231" y="6286"/>
                <a:ext cx="1506" cy="1117"/>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a:p>
            </p:txBody>
          </p:sp>
          <p:sp>
            <p:nvSpPr>
              <p:cNvPr id="29" name="Rectangle 808"/>
              <p:cNvSpPr>
                <a:spLocks noChangeArrowheads="1"/>
              </p:cNvSpPr>
              <p:nvPr/>
            </p:nvSpPr>
            <p:spPr bwMode="auto">
              <a:xfrm>
                <a:off x="1253" y="6286"/>
                <a:ext cx="1565" cy="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900"/>
                  </a:lnSpc>
                  <a:spcAft>
                    <a:spcPts val="0"/>
                  </a:spcAft>
                </a:pPr>
                <a:r>
                  <a:rPr lang="ja-JP" sz="700" kern="100" dirty="0">
                    <a:solidFill>
                      <a:srgbClr val="000000"/>
                    </a:solidFill>
                    <a:effectLst/>
                    <a:latin typeface="Arial"/>
                    <a:ea typeface="ＭＳ Ｐゴシック"/>
                    <a:cs typeface="Times New Roman"/>
                  </a:rPr>
                  <a:t>凡例</a:t>
                </a:r>
                <a:endParaRPr lang="ja-JP" sz="1050" kern="100" dirty="0">
                  <a:effectLst/>
                  <a:latin typeface="Century"/>
                  <a:ea typeface="ＭＳ 明朝"/>
                  <a:cs typeface="Times New Roman"/>
                </a:endParaRPr>
              </a:p>
              <a:p>
                <a:pPr algn="l">
                  <a:lnSpc>
                    <a:spcPts val="900"/>
                  </a:lnSpc>
                  <a:spcAft>
                    <a:spcPts val="0"/>
                  </a:spcAft>
                </a:pPr>
                <a:r>
                  <a:rPr lang="ja-JP" sz="700" kern="100" dirty="0">
                    <a:solidFill>
                      <a:srgbClr val="000000"/>
                    </a:solidFill>
                    <a:effectLst/>
                    <a:latin typeface="Arial"/>
                    <a:ea typeface="ＭＳ Ｐゴシック"/>
                    <a:cs typeface="Times New Roman"/>
                  </a:rPr>
                  <a:t>　　　　　　：供用中</a:t>
                </a:r>
                <a:endParaRPr lang="ja-JP" sz="1050" kern="100" dirty="0">
                  <a:effectLst/>
                  <a:latin typeface="Century"/>
                  <a:ea typeface="ＭＳ 明朝"/>
                  <a:cs typeface="Times New Roman"/>
                </a:endParaRPr>
              </a:p>
              <a:p>
                <a:pPr algn="l">
                  <a:lnSpc>
                    <a:spcPts val="900"/>
                  </a:lnSpc>
                  <a:spcAft>
                    <a:spcPts val="0"/>
                  </a:spcAft>
                </a:pPr>
                <a:r>
                  <a:rPr lang="ja-JP" sz="700" kern="100" dirty="0">
                    <a:solidFill>
                      <a:srgbClr val="000000"/>
                    </a:solidFill>
                    <a:effectLst/>
                    <a:latin typeface="Arial"/>
                    <a:ea typeface="ＭＳ Ｐゴシック"/>
                    <a:cs typeface="Times New Roman"/>
                  </a:rPr>
                  <a:t>　　　　　　：事業中</a:t>
                </a:r>
                <a:endParaRPr lang="ja-JP" sz="1050" kern="100" dirty="0">
                  <a:effectLst/>
                  <a:latin typeface="Century"/>
                  <a:ea typeface="ＭＳ 明朝"/>
                  <a:cs typeface="Times New Roman"/>
                </a:endParaRPr>
              </a:p>
              <a:p>
                <a:pPr marL="17145" algn="l">
                  <a:lnSpc>
                    <a:spcPts val="900"/>
                  </a:lnSpc>
                  <a:spcAft>
                    <a:spcPts val="0"/>
                  </a:spcAft>
                </a:pPr>
                <a:r>
                  <a:rPr lang="ja-JP" sz="700" kern="100" dirty="0">
                    <a:solidFill>
                      <a:srgbClr val="000000"/>
                    </a:solidFill>
                    <a:effectLst/>
                    <a:latin typeface="Arial"/>
                    <a:ea typeface="ＭＳ Ｐゴシック"/>
                    <a:cs typeface="Times New Roman"/>
                  </a:rPr>
                  <a:t>　</a:t>
                </a:r>
                <a:r>
                  <a:rPr lang="ja-JP" sz="700" kern="100" dirty="0">
                    <a:solidFill>
                      <a:srgbClr val="000000"/>
                    </a:solidFill>
                    <a:effectLst/>
                    <a:latin typeface="Century"/>
                    <a:ea typeface="Arial"/>
                    <a:cs typeface="Times New Roman"/>
                  </a:rPr>
                  <a:t> </a:t>
                </a:r>
                <a:r>
                  <a:rPr lang="ja-JP" sz="700" kern="100" dirty="0">
                    <a:solidFill>
                      <a:srgbClr val="000000"/>
                    </a:solidFill>
                    <a:effectLst/>
                    <a:latin typeface="Arial"/>
                    <a:ea typeface="ＭＳ Ｐゴシック"/>
                    <a:cs typeface="Times New Roman"/>
                  </a:rPr>
                  <a:t>　　　　：新規事業化</a:t>
                </a:r>
                <a:endParaRPr lang="ja-JP" sz="1050" kern="100" dirty="0">
                  <a:effectLst/>
                  <a:latin typeface="Century"/>
                  <a:ea typeface="ＭＳ 明朝"/>
                  <a:cs typeface="Times New Roman"/>
                </a:endParaRPr>
              </a:p>
            </p:txBody>
          </p:sp>
        </p:grpSp>
        <p:grpSp>
          <p:nvGrpSpPr>
            <p:cNvPr id="22" name="Group 811"/>
            <p:cNvGrpSpPr>
              <a:grpSpLocks/>
            </p:cNvGrpSpPr>
            <p:nvPr/>
          </p:nvGrpSpPr>
          <p:grpSpPr bwMode="auto">
            <a:xfrm>
              <a:off x="4191317" y="3536950"/>
              <a:ext cx="238125" cy="85725"/>
              <a:chOff x="1470" y="8100"/>
              <a:chExt cx="429" cy="143"/>
            </a:xfrm>
          </p:grpSpPr>
          <p:sp>
            <p:nvSpPr>
              <p:cNvPr id="25" name="Oval 812"/>
              <p:cNvSpPr>
                <a:spLocks noChangeArrowheads="1"/>
              </p:cNvSpPr>
              <p:nvPr/>
            </p:nvSpPr>
            <p:spPr bwMode="auto">
              <a:xfrm>
                <a:off x="1470" y="8100"/>
                <a:ext cx="143" cy="143"/>
              </a:xfrm>
              <a:prstGeom prst="ellipse">
                <a:avLst/>
              </a:prstGeom>
              <a:solidFill>
                <a:srgbClr val="FFFFFF"/>
              </a:solidFill>
              <a:ln w="19050">
                <a:solidFill>
                  <a:srgbClr val="FF0000"/>
                </a:solidFill>
                <a:round/>
                <a:headEnd/>
                <a:tailEnd/>
              </a:ln>
            </p:spPr>
            <p:txBody>
              <a:bodyPr rot="0" vert="horz" wrap="square" lIns="74295" tIns="8890" rIns="74295" bIns="8890" anchor="t" anchorCtr="0" upright="1">
                <a:noAutofit/>
              </a:bodyPr>
              <a:lstStyle/>
              <a:p>
                <a:endParaRPr lang="ja-JP" altLang="en-US"/>
              </a:p>
            </p:txBody>
          </p:sp>
          <p:sp>
            <p:nvSpPr>
              <p:cNvPr id="26" name="Oval 813"/>
              <p:cNvSpPr>
                <a:spLocks noChangeArrowheads="1"/>
              </p:cNvSpPr>
              <p:nvPr/>
            </p:nvSpPr>
            <p:spPr bwMode="auto">
              <a:xfrm>
                <a:off x="1613" y="8100"/>
                <a:ext cx="143" cy="143"/>
              </a:xfrm>
              <a:prstGeom prst="ellipse">
                <a:avLst/>
              </a:prstGeom>
              <a:solidFill>
                <a:srgbClr val="FFFFFF"/>
              </a:solidFill>
              <a:ln w="19050">
                <a:solidFill>
                  <a:srgbClr val="FF0000"/>
                </a:solidFill>
                <a:round/>
                <a:headEnd/>
                <a:tailEnd/>
              </a:ln>
            </p:spPr>
            <p:txBody>
              <a:bodyPr rot="0" vert="horz" wrap="square" lIns="74295" tIns="8890" rIns="74295" bIns="8890" anchor="t" anchorCtr="0" upright="1">
                <a:noAutofit/>
              </a:bodyPr>
              <a:lstStyle/>
              <a:p>
                <a:endParaRPr lang="ja-JP" altLang="en-US"/>
              </a:p>
            </p:txBody>
          </p:sp>
          <p:sp>
            <p:nvSpPr>
              <p:cNvPr id="27" name="Oval 814"/>
              <p:cNvSpPr>
                <a:spLocks noChangeArrowheads="1"/>
              </p:cNvSpPr>
              <p:nvPr/>
            </p:nvSpPr>
            <p:spPr bwMode="auto">
              <a:xfrm>
                <a:off x="1756" y="8100"/>
                <a:ext cx="143" cy="143"/>
              </a:xfrm>
              <a:prstGeom prst="ellipse">
                <a:avLst/>
              </a:prstGeom>
              <a:solidFill>
                <a:srgbClr val="FFFFFF"/>
              </a:solidFill>
              <a:ln w="19050">
                <a:solidFill>
                  <a:srgbClr val="FF0000"/>
                </a:solidFill>
                <a:round/>
                <a:headEnd/>
                <a:tailEnd/>
              </a:ln>
            </p:spPr>
            <p:txBody>
              <a:bodyPr rot="0" vert="horz" wrap="square" lIns="74295" tIns="8890" rIns="74295" bIns="8890" anchor="t" anchorCtr="0" upright="1">
                <a:noAutofit/>
              </a:bodyPr>
              <a:lstStyle/>
              <a:p>
                <a:endParaRPr lang="ja-JP" altLang="en-US"/>
              </a:p>
            </p:txBody>
          </p:sp>
        </p:grpSp>
        <p:cxnSp>
          <p:nvCxnSpPr>
            <p:cNvPr id="23" name="AutoShape 809"/>
            <p:cNvCxnSpPr>
              <a:cxnSpLocks noChangeShapeType="1"/>
            </p:cNvCxnSpPr>
            <p:nvPr/>
          </p:nvCxnSpPr>
          <p:spPr bwMode="auto">
            <a:xfrm>
              <a:off x="4192860" y="3369821"/>
              <a:ext cx="277495" cy="0"/>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24" name="AutoShape 810"/>
            <p:cNvCxnSpPr>
              <a:cxnSpLocks noChangeShapeType="1"/>
            </p:cNvCxnSpPr>
            <p:nvPr/>
          </p:nvCxnSpPr>
          <p:spPr bwMode="auto">
            <a:xfrm>
              <a:off x="4185602" y="3478530"/>
              <a:ext cx="277495" cy="0"/>
            </a:xfrm>
            <a:prstGeom prst="straightConnector1">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cxnSp>
      </p:gr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77</a:t>
            </a:fld>
            <a:endParaRPr lang="ja-JP" altLang="en-US" dirty="0"/>
          </a:p>
        </p:txBody>
      </p:sp>
    </p:spTree>
    <p:extLst>
      <p:ext uri="{BB962C8B-B14F-4D97-AF65-F5344CB8AC3E}">
        <p14:creationId xmlns:p14="http://schemas.microsoft.com/office/powerpoint/2010/main" val="42577665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9780" y="692696"/>
            <a:ext cx="8622000" cy="1662351"/>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分析①：大阪都市圏における鉄道ネットワーク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の充実</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鉄道については、公共交通戦略（</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月策定）に基づく戦略</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おいて、北大阪急行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延伸に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続き、モノレール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延伸の事業化を</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意思決定。その他の路線も引き続き具体化に向け検討を進めている。</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乗</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継改善等の府検討案を鉄道事業者に提案するなど、公共交通の利便性向上に向けた取組みを進めている。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59780" y="2356088"/>
            <a:ext cx="8344668"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公共交通戦略における「戦略４路線」の概要　（出典</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戦略本部会議資料）</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39"/>
          <p:cNvGraphicFramePr>
            <a:graphicFrameLocks noGrp="1"/>
          </p:cNvGraphicFramePr>
          <p:nvPr>
            <p:extLst>
              <p:ext uri="{D42A27DB-BD31-4B8C-83A1-F6EECF244321}">
                <p14:modId xmlns:p14="http://schemas.microsoft.com/office/powerpoint/2010/main" val="4166832326"/>
              </p:ext>
            </p:extLst>
          </p:nvPr>
        </p:nvGraphicFramePr>
        <p:xfrm>
          <a:off x="404235" y="2663865"/>
          <a:ext cx="8333089" cy="2438140"/>
        </p:xfrm>
        <a:graphic>
          <a:graphicData uri="http://schemas.openxmlformats.org/drawingml/2006/table">
            <a:tbl>
              <a:tblPr/>
              <a:tblGrid>
                <a:gridCol w="1112441"/>
                <a:gridCol w="2592288"/>
                <a:gridCol w="4628360"/>
              </a:tblGrid>
              <a:tr h="216024">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概要（</a:t>
                      </a:r>
                      <a:r>
                        <a:rPr kumimoji="1" lang="ja-JP" altLang="en-US" sz="1200" b="1" i="0" u="none" strike="noStrike" cap="none" normalizeH="0" baseline="0" dirty="0" smtClean="0">
                          <a:ln>
                            <a:noFill/>
                          </a:ln>
                          <a:solidFill>
                            <a:srgbClr val="FFFFFF"/>
                          </a:solidFill>
                          <a:effectLst/>
                          <a:latin typeface="Meiryo UI" pitchFamily="50" charset="-128"/>
                          <a:ea typeface="ＭＳ Ｐゴシック" pitchFamily="50" charset="-128"/>
                        </a:rPr>
                        <a:t>数値は概数</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効果</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r>
              <a:tr h="387122">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北大阪急行延伸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（千里中央～新箕面）</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600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＊北大阪地域と大阪都心との直結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＊拠点形成とセットによる北大阪地域の活性化</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578046">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大阪モノレール延伸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9.0㎞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門真市～瓜生堂</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1,050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（インフラ：</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億、インフラ外：</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＊広域的鉄道ネットワークの形成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（新たに4路線を加え在来</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路線の放射鉄道と結節）</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＊沿線地域の活性化</a:t>
                      </a:r>
                      <a:endParaRPr kumimoji="1"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420059">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なにわ筋線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10.2㎞</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新大阪～</a:t>
                      </a:r>
                      <a:r>
                        <a:rPr kumimoji="1" lang="en-US" altLang="zh-TW"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南海難波</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2,500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（注）平成</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年度時点</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＊関空アクセスの強化（</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2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南海の梅田直結）</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＊大阪都心・国土軸にアクセスし、大阪・関西全体への広がりをもった路線</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394959">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西梅田十三新大阪連絡線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5.2㎞</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（西梅田～十三～新大阪）</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1,350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＊神戸・宝塚方面などから新大阪・なんばへアクセス</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10" name="テキスト ボックス 9"/>
          <p:cNvSpPr txBox="1"/>
          <p:nvPr/>
        </p:nvSpPr>
        <p:spPr>
          <a:xfrm>
            <a:off x="65862" y="92531"/>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）人流を支える鉄道アクセス・ネットワーク強化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59904" y="492641"/>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00126" y="5157192"/>
            <a:ext cx="8160306"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「公共交通の利便性向上</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公共交通の利用促進」の取組みイメージ　（出典：大阪府「公共交通戦略」）</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Group 39"/>
          <p:cNvGraphicFramePr>
            <a:graphicFrameLocks noGrp="1"/>
          </p:cNvGraphicFramePr>
          <p:nvPr>
            <p:extLst>
              <p:ext uri="{D42A27DB-BD31-4B8C-83A1-F6EECF244321}">
                <p14:modId xmlns:p14="http://schemas.microsoft.com/office/powerpoint/2010/main" val="3321184585"/>
              </p:ext>
            </p:extLst>
          </p:nvPr>
        </p:nvGraphicFramePr>
        <p:xfrm>
          <a:off x="395537" y="5485018"/>
          <a:ext cx="8352928" cy="1112334"/>
        </p:xfrm>
        <a:graphic>
          <a:graphicData uri="http://schemas.openxmlformats.org/drawingml/2006/table">
            <a:tbl>
              <a:tblPr/>
              <a:tblGrid>
                <a:gridCol w="1597460"/>
                <a:gridCol w="6755468"/>
              </a:tblGrid>
              <a:tr h="463464">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中⻑期的な対策として検討を⾏</a:t>
                      </a:r>
                      <a:r>
                        <a:rPr kumimoji="1" lang="ja-JP" altLang="en-US" sz="1200" b="0" i="0" u="none" strike="noStrike" cap="none" normalizeH="0" baseline="0" dirty="0" err="1" smtClean="0">
                          <a:ln>
                            <a:noFill/>
                          </a:ln>
                          <a:solidFill>
                            <a:srgbClr val="000000"/>
                          </a:solidFill>
                          <a:effectLst/>
                          <a:latin typeface="Meiryo UI" pitchFamily="50" charset="-128"/>
                          <a:ea typeface="Meiryo UI" pitchFamily="50" charset="-128"/>
                          <a:cs typeface="Meiryo UI" pitchFamily="50" charset="-128"/>
                        </a:rPr>
                        <a:t>う</a:t>
                      </a: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もの</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＊相互直通運転の実施（部分的な改良など）</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＊乗継駅における駅機能の充実　　　　　　 　　　　 　＊料⾦負担の軽減             など</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48870">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引き続き取組むもの</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＊鉄道の連続⽴体交差の整備　　　　　　　　　　　 　＊駅前広場の整備、駅へのアクセスの充実</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＊乗継案内情報の充実　　　　　　　　　　　　　　  　 ＊交通環境学習や利⽤促進キャンペーンの実施</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＊観光や地域のにぎわいづくりと連携した利⽤促進</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＊鉄道駅耐震補強、可動式ホーム柵設置        など</a:t>
                      </a:r>
                      <a:endParaRPr kumimoji="1"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78</a:t>
            </a:fld>
            <a:endParaRPr lang="ja-JP" altLang="en-US" dirty="0"/>
          </a:p>
        </p:txBody>
      </p:sp>
    </p:spTree>
    <p:extLst>
      <p:ext uri="{BB962C8B-B14F-4D97-AF65-F5344CB8AC3E}">
        <p14:creationId xmlns:p14="http://schemas.microsoft.com/office/powerpoint/2010/main" val="15534772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8796" y="25628"/>
            <a:ext cx="8867700" cy="3036987"/>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・北陸新幹線など広域交通ネットワークの強化</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リニア中央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新幹線について、官民一体の協議会</a:t>
            </a:r>
            <a:r>
              <a:rPr lang="en-US" altLang="ja-JP" sz="1600" baseline="50000" dirty="0" smtClean="0">
                <a:solidFill>
                  <a:schemeClr val="tx1"/>
                </a:solidFill>
                <a:latin typeface="Meiryo UI" pitchFamily="50" charset="-128"/>
                <a:ea typeface="Meiryo UI" pitchFamily="50" charset="-128"/>
                <a:cs typeface="Meiryo UI" pitchFamily="50" charset="-128"/>
              </a:rPr>
              <a:t>※1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による国への働きかけを重ねた結果、</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年度、総額３兆円財政投融資の活用により、開業時期が最大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８年</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前倒し</a:t>
            </a:r>
            <a:r>
              <a:rPr lang="en-US" altLang="ja-JP" sz="1600" baseline="50000" dirty="0" smtClean="0">
                <a:solidFill>
                  <a:schemeClr val="tx1"/>
                </a:solidFill>
                <a:latin typeface="Meiryo UI" pitchFamily="50" charset="-128"/>
                <a:ea typeface="Meiryo UI" pitchFamily="50" charset="-128"/>
                <a:cs typeface="Meiryo UI" pitchFamily="50" charset="-128"/>
              </a:rPr>
              <a:t>※2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「経済財政運営と改革の基本方針（骨太の方針</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H29.6</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閣議決定）」において、「駅・ルートの公表に向けた準備を進められるよう、必要な連携、協力を行う」と明記され、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大阪までの１日も早い全線開業に向けた取組みを進めている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271463" algn="just"/>
            <a:r>
              <a:rPr lang="en-US" altLang="ja-JP" sz="1200" dirty="0" smtClean="0">
                <a:solidFill>
                  <a:schemeClr val="tx1"/>
                </a:solidFill>
                <a:latin typeface="Meiryo UI" pitchFamily="50" charset="-128"/>
                <a:ea typeface="Meiryo UI" pitchFamily="50" charset="-128"/>
                <a:cs typeface="Meiryo UI" pitchFamily="50" charset="-128"/>
              </a:rPr>
              <a:t>※</a:t>
            </a:r>
            <a:r>
              <a:rPr lang="en-US" altLang="ja-JP" sz="1200" dirty="0">
                <a:solidFill>
                  <a:schemeClr val="tx1"/>
                </a:solidFill>
                <a:latin typeface="Meiryo UI" pitchFamily="50" charset="-128"/>
                <a:ea typeface="Meiryo UI" pitchFamily="50" charset="-128"/>
                <a:cs typeface="Meiryo UI" pitchFamily="50" charset="-128"/>
              </a:rPr>
              <a:t>1</a:t>
            </a:r>
            <a:r>
              <a:rPr lang="ja-JP" altLang="en-US" sz="1200" dirty="0" smtClean="0">
                <a:solidFill>
                  <a:schemeClr val="tx1"/>
                </a:solidFill>
                <a:latin typeface="Meiryo UI" pitchFamily="50" charset="-128"/>
                <a:ea typeface="Meiryo UI" pitchFamily="50" charset="-128"/>
                <a:cs typeface="Meiryo UI" pitchFamily="50" charset="-128"/>
              </a:rPr>
              <a:t>大阪</a:t>
            </a:r>
            <a:r>
              <a:rPr lang="ja-JP" altLang="en-US" sz="1200" dirty="0">
                <a:solidFill>
                  <a:schemeClr val="tx1"/>
                </a:solidFill>
                <a:latin typeface="Meiryo UI" pitchFamily="50" charset="-128"/>
                <a:ea typeface="Meiryo UI" pitchFamily="50" charset="-128"/>
                <a:cs typeface="Meiryo UI" pitchFamily="50" charset="-128"/>
              </a:rPr>
              <a:t>商工会議所、関西経済連合会、関西経済同友会、大阪府、大阪市により</a:t>
            </a:r>
            <a:r>
              <a:rPr lang="ja-JP" altLang="en-US" sz="1200" dirty="0" smtClean="0">
                <a:solidFill>
                  <a:schemeClr val="tx1"/>
                </a:solidFill>
                <a:latin typeface="Meiryo UI" pitchFamily="50" charset="-128"/>
                <a:ea typeface="Meiryo UI" pitchFamily="50" charset="-128"/>
                <a:cs typeface="Meiryo UI" pitchFamily="50" charset="-128"/>
              </a:rPr>
              <a:t>構成</a:t>
            </a:r>
            <a:endParaRPr lang="en-US" altLang="ja-JP" sz="1200" dirty="0">
              <a:solidFill>
                <a:schemeClr val="tx1"/>
              </a:solidFill>
              <a:latin typeface="Meiryo UI" pitchFamily="50" charset="-128"/>
              <a:ea typeface="Meiryo UI" pitchFamily="50" charset="-128"/>
              <a:cs typeface="Meiryo UI" pitchFamily="50" charset="-128"/>
            </a:endParaRPr>
          </a:p>
          <a:p>
            <a:pPr marL="538163" indent="-271463" algn="just"/>
            <a:r>
              <a:rPr lang="en-US" altLang="ja-JP" sz="1200" dirty="0" smtClean="0">
                <a:solidFill>
                  <a:schemeClr val="tx1"/>
                </a:solidFill>
                <a:latin typeface="Meiryo UI" pitchFamily="50" charset="-128"/>
                <a:ea typeface="Meiryo UI" pitchFamily="50" charset="-128"/>
                <a:cs typeface="Meiryo UI" pitchFamily="50" charset="-128"/>
              </a:rPr>
              <a:t>※2</a:t>
            </a:r>
            <a:r>
              <a:rPr lang="ja-JP" altLang="en-US" sz="1200" dirty="0">
                <a:solidFill>
                  <a:schemeClr val="tx1"/>
                </a:solidFill>
                <a:latin typeface="Meiryo UI" pitchFamily="50" charset="-128"/>
                <a:ea typeface="Meiryo UI" pitchFamily="50" charset="-128"/>
                <a:cs typeface="Meiryo UI" pitchFamily="50" charset="-128"/>
              </a:rPr>
              <a:t>当初計画では、東京・名古屋間の開業を</a:t>
            </a:r>
            <a:r>
              <a:rPr lang="en-US" altLang="ja-JP" sz="1200" dirty="0">
                <a:solidFill>
                  <a:schemeClr val="tx1"/>
                </a:solidFill>
                <a:latin typeface="Meiryo UI" pitchFamily="50" charset="-128"/>
                <a:ea typeface="Meiryo UI" pitchFamily="50" charset="-128"/>
                <a:cs typeface="Meiryo UI" pitchFamily="50" charset="-128"/>
              </a:rPr>
              <a:t>H39</a:t>
            </a:r>
            <a:r>
              <a:rPr lang="ja-JP" altLang="en-US" sz="1200" dirty="0">
                <a:solidFill>
                  <a:schemeClr val="tx1"/>
                </a:solidFill>
                <a:latin typeface="Meiryo UI" pitchFamily="50" charset="-128"/>
                <a:ea typeface="Meiryo UI" pitchFamily="50" charset="-128"/>
                <a:cs typeface="Meiryo UI" pitchFamily="50" charset="-128"/>
              </a:rPr>
              <a:t>年、名古屋・大阪間をその</a:t>
            </a:r>
            <a:r>
              <a:rPr lang="en-US" altLang="ja-JP" sz="1200" dirty="0">
                <a:solidFill>
                  <a:schemeClr val="tx1"/>
                </a:solidFill>
                <a:latin typeface="Meiryo UI" pitchFamily="50" charset="-128"/>
                <a:ea typeface="Meiryo UI" pitchFamily="50" charset="-128"/>
                <a:cs typeface="Meiryo UI" pitchFamily="50" charset="-128"/>
              </a:rPr>
              <a:t>18</a:t>
            </a:r>
            <a:r>
              <a:rPr lang="ja-JP" altLang="en-US" sz="1200" dirty="0">
                <a:solidFill>
                  <a:schemeClr val="tx1"/>
                </a:solidFill>
                <a:latin typeface="Meiryo UI" pitchFamily="50" charset="-128"/>
                <a:ea typeface="Meiryo UI" pitchFamily="50" charset="-128"/>
                <a:cs typeface="Meiryo UI" pitchFamily="50" charset="-128"/>
              </a:rPr>
              <a:t>年後としていたが、財政投融資の活用により、</a:t>
            </a:r>
            <a:r>
              <a:rPr lang="ja-JP" altLang="en-US" sz="1200" dirty="0" smtClean="0">
                <a:solidFill>
                  <a:schemeClr val="tx1"/>
                </a:solidFill>
                <a:latin typeface="Meiryo UI" pitchFamily="50" charset="-128"/>
                <a:ea typeface="Meiryo UI" pitchFamily="50" charset="-128"/>
                <a:cs typeface="Meiryo UI" pitchFamily="50" charset="-128"/>
              </a:rPr>
              <a:t>全線</a:t>
            </a:r>
            <a:r>
              <a:rPr lang="ja-JP" altLang="en-US" sz="1200" dirty="0">
                <a:solidFill>
                  <a:schemeClr val="tx1"/>
                </a:solidFill>
                <a:latin typeface="Meiryo UI" pitchFamily="50" charset="-128"/>
                <a:ea typeface="Meiryo UI" pitchFamily="50" charset="-128"/>
                <a:cs typeface="Meiryo UI" pitchFamily="50" charset="-128"/>
              </a:rPr>
              <a:t>開業までの時期が最大８年前倒しされた</a:t>
            </a:r>
            <a:r>
              <a:rPr lang="ja-JP" altLang="en-US" sz="1200" dirty="0" smtClean="0">
                <a:solidFill>
                  <a:schemeClr val="tx1"/>
                </a:solidFill>
                <a:latin typeface="Meiryo UI" pitchFamily="50" charset="-128"/>
                <a:ea typeface="Meiryo UI" pitchFamily="50" charset="-128"/>
                <a:cs typeface="Meiryo UI" pitchFamily="50" charset="-128"/>
              </a:rPr>
              <a:t>。</a:t>
            </a: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北陸新幹線については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、与党整備新幹線建設推進プロジェクトチームにおいて、敦賀・大阪間のルートは、敦賀駅－小浜市（東小浜）附近－京都駅－京田辺市（松井山手）附近－新大阪駅を結ぶルートに決定</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r>
              <a:rPr lang="ja-JP" altLang="en-US" sz="16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19021" y="3102261"/>
            <a:ext cx="8687399" cy="461665"/>
          </a:xfrm>
          <a:prstGeom prst="rect">
            <a:avLst/>
          </a:prstGeom>
          <a:noFill/>
        </p:spPr>
        <p:txBody>
          <a:bodyPr wrap="square">
            <a:spAutoFit/>
          </a:bodyPr>
          <a:lstStyle/>
          <a:p>
            <a:pPr marL="177800" indent="-177800"/>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リニア中央新幹線は全線開業によりその効果が最大化する　　　　　■北陸新幹線は、新大阪駅を結節点としての全線開業に</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より、利便性、速達性が高まる。</a:t>
            </a:r>
            <a:endParaRPr lang="ja-JP" altLang="en-US" sz="1200" b="1" dirty="0">
              <a:solidFill>
                <a:prstClr val="black"/>
              </a:solidFill>
              <a:latin typeface="HGPｺﾞｼｯｸE" pitchFamily="50" charset="-128"/>
              <a:ea typeface="HGPｺﾞｼｯｸE" pitchFamily="50" charset="-128"/>
            </a:endParaRPr>
          </a:p>
        </p:txBody>
      </p:sp>
      <p:sp>
        <p:nvSpPr>
          <p:cNvPr id="22" name="正方形/長方形 21"/>
          <p:cNvSpPr/>
          <p:nvPr/>
        </p:nvSpPr>
        <p:spPr>
          <a:xfrm>
            <a:off x="2371169" y="5900990"/>
            <a:ext cx="199908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solidFill>
                <a:schemeClr val="tx1"/>
              </a:solidFill>
              <a:latin typeface="HGSｺﾞｼｯｸM" panose="020B0600000000000000" pitchFamily="50" charset="-128"/>
              <a:ea typeface="HGSｺﾞｼｯｸM" panose="020B0600000000000000" pitchFamily="50" charset="-128"/>
            </a:endParaRPr>
          </a:p>
        </p:txBody>
      </p:sp>
      <p:grpSp>
        <p:nvGrpSpPr>
          <p:cNvPr id="17" name="グループ化 16"/>
          <p:cNvGrpSpPr/>
          <p:nvPr/>
        </p:nvGrpSpPr>
        <p:grpSpPr>
          <a:xfrm>
            <a:off x="230085" y="3501008"/>
            <a:ext cx="8518379" cy="3307841"/>
            <a:chOff x="212562" y="3368700"/>
            <a:chExt cx="8518379" cy="3307841"/>
          </a:xfrm>
        </p:grpSpPr>
        <p:sp>
          <p:nvSpPr>
            <p:cNvPr id="25" name="正方形/長方形 24"/>
            <p:cNvSpPr/>
            <p:nvPr/>
          </p:nvSpPr>
          <p:spPr>
            <a:xfrm>
              <a:off x="4770501" y="5530878"/>
              <a:ext cx="3960440" cy="1145663"/>
            </a:xfrm>
            <a:prstGeom prst="rect">
              <a:avLst/>
            </a:prstGeom>
            <a:solidFill>
              <a:schemeClr val="accent1">
                <a:alpha val="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3" t="39169" r="19252"/>
            <a:stretch/>
          </p:blipFill>
          <p:spPr bwMode="auto">
            <a:xfrm>
              <a:off x="4644008" y="3368700"/>
              <a:ext cx="3898062"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562" y="3573016"/>
              <a:ext cx="4177146" cy="189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グループ化 19"/>
            <p:cNvGrpSpPr/>
            <p:nvPr/>
          </p:nvGrpSpPr>
          <p:grpSpPr>
            <a:xfrm>
              <a:off x="2345624" y="5471297"/>
              <a:ext cx="2197961" cy="1205244"/>
              <a:chOff x="2311337" y="5543305"/>
              <a:chExt cx="2197961" cy="1205244"/>
            </a:xfrm>
          </p:grpSpPr>
          <p:pic>
            <p:nvPicPr>
              <p:cNvPr id="2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1337" y="5543305"/>
                <a:ext cx="2197961" cy="120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正方形/長方形 26"/>
              <p:cNvSpPr/>
              <p:nvPr/>
            </p:nvSpPr>
            <p:spPr>
              <a:xfrm>
                <a:off x="2394617" y="6655028"/>
                <a:ext cx="199908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solidFill>
                    <a:schemeClr val="tx1"/>
                  </a:solidFill>
                  <a:latin typeface="HGSｺﾞｼｯｸM" panose="020B0600000000000000" pitchFamily="50" charset="-128"/>
                  <a:ea typeface="HGSｺﾞｼｯｸM" panose="020B0600000000000000" pitchFamily="50" charset="-128"/>
                </a:endParaRPr>
              </a:p>
            </p:txBody>
          </p:sp>
        </p:grpSp>
        <p:pic>
          <p:nvPicPr>
            <p:cNvPr id="21" name="図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947" y="6142104"/>
              <a:ext cx="1152128" cy="463775"/>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5667949"/>
            <a:ext cx="4104456" cy="114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79</a:t>
            </a:fld>
            <a:endParaRPr lang="ja-JP" altLang="en-US" dirty="0"/>
          </a:p>
        </p:txBody>
      </p:sp>
    </p:spTree>
    <p:extLst>
      <p:ext uri="{BB962C8B-B14F-4D97-AF65-F5344CB8AC3E}">
        <p14:creationId xmlns:p14="http://schemas.microsoft.com/office/powerpoint/2010/main" val="1777909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51520" y="404664"/>
            <a:ext cx="8568952" cy="59046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【経済成長率】</a:t>
            </a:r>
          </a:p>
          <a:p>
            <a:pPr lvl="0"/>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実質成長率は、</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年度にはいわゆるアベノミクスの影響もあり、</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年ぶりのプラス成長となったが、</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年度は消費増税の影響もあり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減速</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a:spcAft>
                <a:spcPts val="600"/>
              </a:spcAf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前半</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の経済情勢は、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個人消費は緩やかに持ち直しており、輸出も持ち直している。投資は横ばいだが、生産は緩やかに回復し、雇用は改善するなど、全体として緩やかに回復している。</a:t>
            </a:r>
          </a:p>
          <a:p>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a:t>
            </a:r>
          </a:p>
          <a:p>
            <a:pPr lvl="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有効求人倍率は上昇傾向で推移。</a:t>
            </a:r>
          </a:p>
          <a:p>
            <a:pPr lvl="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完全失業率は全国平均を上回るものの、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年以降改善傾向。</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【集客】</a:t>
            </a:r>
          </a:p>
          <a:p>
            <a:pPr lvl="0">
              <a:spcAft>
                <a:spcPts val="600"/>
              </a:spcAft>
            </a:pP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インバウンドに関する指標（来阪外国人数等）は過去最高値を更新。</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spcAft>
                <a:spcPts val="600"/>
              </a:spcAft>
            </a:pPr>
            <a:endPar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【貨物】</a:t>
            </a:r>
          </a:p>
          <a:p>
            <a:pPr lvl="0"/>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年度貨物取扱量は増加したものの</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、阪神港の貨物取扱量はここ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数年は</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横ばい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推移</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8</a:t>
            </a:fld>
            <a:endParaRPr lang="ja-JP" altLang="en-US" dirty="0"/>
          </a:p>
        </p:txBody>
      </p:sp>
    </p:spTree>
    <p:extLst>
      <p:ext uri="{BB962C8B-B14F-4D97-AF65-F5344CB8AC3E}">
        <p14:creationId xmlns:p14="http://schemas.microsoft.com/office/powerpoint/2010/main" val="30508113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8253" y="44624"/>
            <a:ext cx="4560864" cy="369332"/>
          </a:xfrm>
          <a:prstGeom prst="rect">
            <a:avLst/>
          </a:prstGeom>
        </p:spPr>
        <p:txBody>
          <a:bodyPr wrap="non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４（５）</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官民連携等による戦略インフラの強化</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71367" y="404664"/>
            <a:ext cx="8622000" cy="1374636"/>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分析①：民間ノウハウによる空港・港湾経営の進展</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関西国際空港については、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月、大阪国際空港と経営統合を実施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、コンセッション</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（運営権設定）による関西</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エアポート株式会社に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よる空港運営が開始された。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阪神港については、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月、大阪港と神戸港を一体的に運営する「阪神国際港湾株式会社」を設立</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コンテナ</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戦略港湾として、国際競争力強化を図っている。</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284719" y="378089"/>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745865" y="2420888"/>
            <a:ext cx="4137162"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阪神港における集貨事業（</a:t>
            </a:r>
            <a:r>
              <a:rPr lang="en-US" altLang="ja-JP" sz="1400"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2016(H28)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度）</a:t>
            </a:r>
            <a:endParaRPr lang="ja-JP" altLang="en-US" sz="1400" dirty="0">
              <a:solidFill>
                <a:prstClr val="black"/>
              </a:solidFill>
              <a:latin typeface="HGPｺﾞｼｯｸE" pitchFamily="50" charset="-128"/>
              <a:ea typeface="HGPｺﾞｼｯｸE"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697796093"/>
              </p:ext>
            </p:extLst>
          </p:nvPr>
        </p:nvGraphicFramePr>
        <p:xfrm>
          <a:off x="4885075" y="3000131"/>
          <a:ext cx="3533198" cy="3408222"/>
        </p:xfrm>
        <a:graphic>
          <a:graphicData uri="http://schemas.openxmlformats.org/drawingml/2006/table">
            <a:tbl>
              <a:tblPr firstRow="1" firstCol="1" bandRow="1"/>
              <a:tblGrid>
                <a:gridCol w="3533198"/>
              </a:tblGrid>
              <a:tr h="340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国際フィーダー（</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）利用促進事業</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auto" latinLnBrk="0" hangingPunct="1">
                        <a:lnSpc>
                          <a:spcPct val="100000"/>
                        </a:lnSpc>
                        <a:spcBef>
                          <a:spcPts val="0"/>
                        </a:spcBef>
                        <a:spcAft>
                          <a:spcPts val="60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東アジア主要港に流れている海外トランシップ貨物の阪神港への集積</a:t>
                      </a:r>
                      <a:r>
                        <a:rPr lang="ja-JP" altLang="en-US" sz="1200" b="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を図る</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ため、国際フィーダー航路の強化を促進。</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海外フィーダー貨物等誘致事業</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auto" latinLnBrk="0" hangingPunct="1">
                        <a:lnSpc>
                          <a:spcPct val="100000"/>
                        </a:lnSpc>
                        <a:spcBef>
                          <a:spcPts val="0"/>
                        </a:spcBef>
                        <a:spcAft>
                          <a:spcPts val="60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東アジア主要港に流れている海外フィーダー貨物を、海上ルートや鉄道等の陸上輸送などを利用して阪神港へ転換を図る。</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国際トランシップ</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貨物誘致事業</a:t>
                      </a:r>
                      <a:endPar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auto" latinLnBrk="0" hangingPunct="1">
                        <a:lnSpc>
                          <a:spcPct val="100000"/>
                        </a:lnSpc>
                        <a:spcBef>
                          <a:spcPts val="0"/>
                        </a:spcBef>
                        <a:spcAft>
                          <a:spcPts val="600"/>
                        </a:spcAft>
                        <a:buClrTx/>
                        <a:buSzTx/>
                        <a:buFontTx/>
                        <a:buNone/>
                        <a:tabLst/>
                        <a:defRPr/>
                      </a:pP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阪神港における外貿トランシップ貨物の誘致を図る。</a:t>
                      </a:r>
                      <a:endPar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新規基幹航路誘致事業</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0"/>
                        </a:spcBef>
                        <a:spcAft>
                          <a:spcPts val="60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新規コンテナ船の誘致や、阪神港に寄港している投入船舶の大型化などのサービス拡充。</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50850" marR="0" indent="-450850" algn="l" defTabSz="914400" rtl="0" eaLnBrk="1" fontAlgn="auto" latinLnBrk="0" hangingPunct="1">
                        <a:lnSpc>
                          <a:spcPct val="1000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）フィーダー：</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メインポートから、隣接港への支線航路（フィーダー航路）を運送するサービス</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50850" marR="0" indent="-450850" algn="l" defTabSz="914400" rtl="0" eaLnBrk="1" fontAlgn="auto" latinLnBrk="0" hangingPunct="1">
                        <a:lnSpc>
                          <a:spcPct val="1000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）トランシップ：</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積荷港から荷卸港まで、同一船舶で運送されずに、途中港で積み替えされること</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9" name="正方形/長方形 8"/>
          <p:cNvSpPr/>
          <p:nvPr/>
        </p:nvSpPr>
        <p:spPr>
          <a:xfrm>
            <a:off x="231854" y="2266999"/>
            <a:ext cx="3963292"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関西空港コンセッションの実施体制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14" y="2574776"/>
            <a:ext cx="4396881" cy="392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80</a:t>
            </a:fld>
            <a:endParaRPr lang="ja-JP" altLang="en-US" dirty="0"/>
          </a:p>
        </p:txBody>
      </p:sp>
    </p:spTree>
    <p:extLst>
      <p:ext uri="{BB962C8B-B14F-4D97-AF65-F5344CB8AC3E}">
        <p14:creationId xmlns:p14="http://schemas.microsoft.com/office/powerpoint/2010/main" val="19297831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5250" y="188253"/>
            <a:ext cx="8622000" cy="2173843"/>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まちづくりにおける民間活力を活用した新たな手法の導入</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大阪市においては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月、民間主体の持続的なまちづくりに向けて「エリアマネジメント活動促進条例」を施行（大阪版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一社</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グランフロント大阪</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TMO</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zh-TW"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都市再生推進法人</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に指定し</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月、うめきた先行開発地区の地区運営計画を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a:t>
            </a:r>
            <a:r>
              <a:rPr lang="ja-JP" altLang="en-US" sz="16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月には分担金条例を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民間団体による公共空間での継続的で自由度の高い活動や質の高い維持管理や、公共空間を活用した事業収益の確保が可能となった。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また、大阪城公園では、指定管理者制度を活用したパークマネジメントを実施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年間を指定期間として、指定管理者による管理運営がスタート。</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84719" y="2348880"/>
            <a:ext cx="4203533" cy="523220"/>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エリアマネジメント活動促進制度（大阪版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によるエリアマネジメントのイメージ</a:t>
            </a:r>
            <a:endParaRPr lang="ja-JP" altLang="en-US" sz="1400" dirty="0">
              <a:solidFill>
                <a:prstClr val="black"/>
              </a:solidFill>
              <a:latin typeface="HGPｺﾞｼｯｸE" pitchFamily="50" charset="-128"/>
              <a:ea typeface="HGPｺﾞｼｯｸE" pitchFamily="50" charset="-128"/>
            </a:endParaRPr>
          </a:p>
        </p:txBody>
      </p:sp>
      <p:sp>
        <p:nvSpPr>
          <p:cNvPr id="4" name="テキスト ボックス 3"/>
          <p:cNvSpPr txBox="1"/>
          <p:nvPr/>
        </p:nvSpPr>
        <p:spPr>
          <a:xfrm>
            <a:off x="1268138" y="2996952"/>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地権者等</a:t>
            </a:r>
          </a:p>
        </p:txBody>
      </p:sp>
      <p:sp>
        <p:nvSpPr>
          <p:cNvPr id="8" name="テキスト ボックス 7"/>
          <p:cNvSpPr txBox="1"/>
          <p:nvPr/>
        </p:nvSpPr>
        <p:spPr>
          <a:xfrm>
            <a:off x="1628178" y="3501008"/>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9" name="テキスト ボックス 8"/>
          <p:cNvSpPr txBox="1"/>
          <p:nvPr/>
        </p:nvSpPr>
        <p:spPr>
          <a:xfrm>
            <a:off x="908098" y="4038689"/>
            <a:ext cx="172819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民間団体</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（都市再生推進法人）</a:t>
            </a:r>
          </a:p>
        </p:txBody>
      </p:sp>
      <p:sp>
        <p:nvSpPr>
          <p:cNvPr id="10" name="テキスト ボックス 9"/>
          <p:cNvSpPr txBox="1"/>
          <p:nvPr/>
        </p:nvSpPr>
        <p:spPr>
          <a:xfrm>
            <a:off x="360456" y="4939946"/>
            <a:ext cx="133495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自主財源による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収益イベント等</a:t>
            </a:r>
          </a:p>
        </p:txBody>
      </p:sp>
      <p:sp>
        <p:nvSpPr>
          <p:cNvPr id="12" name="テキスト ボックス 11"/>
          <p:cNvSpPr txBox="1"/>
          <p:nvPr/>
        </p:nvSpPr>
        <p:spPr>
          <a:xfrm>
            <a:off x="1936360" y="4941168"/>
            <a:ext cx="127121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公共施設の</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高質な管理等</a:t>
            </a:r>
          </a:p>
        </p:txBody>
      </p:sp>
      <p:sp>
        <p:nvSpPr>
          <p:cNvPr id="13" name="テキスト ボックス 12"/>
          <p:cNvSpPr txBox="1"/>
          <p:nvPr/>
        </p:nvSpPr>
        <p:spPr>
          <a:xfrm>
            <a:off x="3423602" y="4038689"/>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公物管理者</a:t>
            </a:r>
          </a:p>
        </p:txBody>
      </p:sp>
      <p:cxnSp>
        <p:nvCxnSpPr>
          <p:cNvPr id="14" name="直線矢印コネクタ 13"/>
          <p:cNvCxnSpPr/>
          <p:nvPr/>
        </p:nvCxnSpPr>
        <p:spPr>
          <a:xfrm>
            <a:off x="1407378" y="4500354"/>
            <a:ext cx="0" cy="439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flipV="1">
            <a:off x="1177221" y="4500354"/>
            <a:ext cx="0" cy="439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矢印コネクタ 17"/>
          <p:cNvCxnSpPr/>
          <p:nvPr/>
        </p:nvCxnSpPr>
        <p:spPr>
          <a:xfrm>
            <a:off x="2343482" y="4500354"/>
            <a:ext cx="0" cy="439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2293576" y="4581128"/>
            <a:ext cx="587574"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補助金</a:t>
            </a:r>
          </a:p>
        </p:txBody>
      </p:sp>
      <p:sp>
        <p:nvSpPr>
          <p:cNvPr id="20" name="テキスト ボックス 19"/>
          <p:cNvSpPr txBox="1"/>
          <p:nvPr/>
        </p:nvSpPr>
        <p:spPr>
          <a:xfrm>
            <a:off x="1335370" y="4581127"/>
            <a:ext cx="800219"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自主財源</a:t>
            </a:r>
          </a:p>
        </p:txBody>
      </p:sp>
      <p:sp>
        <p:nvSpPr>
          <p:cNvPr id="22" name="テキスト ボックス 21"/>
          <p:cNvSpPr txBox="1"/>
          <p:nvPr/>
        </p:nvSpPr>
        <p:spPr>
          <a:xfrm>
            <a:off x="687298" y="4581126"/>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収益</a:t>
            </a:r>
          </a:p>
        </p:txBody>
      </p:sp>
      <p:sp>
        <p:nvSpPr>
          <p:cNvPr id="23" name="左右矢印 22"/>
          <p:cNvSpPr/>
          <p:nvPr/>
        </p:nvSpPr>
        <p:spPr>
          <a:xfrm>
            <a:off x="2703522" y="4038689"/>
            <a:ext cx="648072" cy="2308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ボックス 24"/>
          <p:cNvSpPr txBox="1"/>
          <p:nvPr/>
        </p:nvSpPr>
        <p:spPr>
          <a:xfrm>
            <a:off x="2584490" y="4269946"/>
            <a:ext cx="92525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法定の協定</a:t>
            </a:r>
          </a:p>
        </p:txBody>
      </p:sp>
      <p:sp>
        <p:nvSpPr>
          <p:cNvPr id="26" name="角丸四角形 25"/>
          <p:cNvSpPr/>
          <p:nvPr/>
        </p:nvSpPr>
        <p:spPr>
          <a:xfrm>
            <a:off x="266990" y="2841323"/>
            <a:ext cx="4233002" cy="27479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8" name="グループ化 37"/>
          <p:cNvGrpSpPr/>
          <p:nvPr/>
        </p:nvGrpSpPr>
        <p:grpSpPr>
          <a:xfrm>
            <a:off x="4788024" y="2996952"/>
            <a:ext cx="4063742" cy="2448000"/>
            <a:chOff x="4722004" y="2402782"/>
            <a:chExt cx="4063742" cy="2460389"/>
          </a:xfrm>
        </p:grpSpPr>
        <p:sp>
          <p:nvSpPr>
            <p:cNvPr id="29" name="角丸四角形 28"/>
            <p:cNvSpPr/>
            <p:nvPr/>
          </p:nvSpPr>
          <p:spPr>
            <a:xfrm>
              <a:off x="4932040" y="3140968"/>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新たな魅力向上</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事業企画・実施</a:t>
              </a:r>
            </a:p>
          </p:txBody>
        </p:sp>
        <p:sp>
          <p:nvSpPr>
            <p:cNvPr id="30" name="角丸四角形 29"/>
            <p:cNvSpPr/>
            <p:nvPr/>
          </p:nvSpPr>
          <p:spPr>
            <a:xfrm>
              <a:off x="4932040" y="4037167"/>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来園者サービスの向上</a:t>
              </a:r>
            </a:p>
          </p:txBody>
        </p:sp>
        <p:sp>
          <p:nvSpPr>
            <p:cNvPr id="31" name="角丸四角形 30"/>
            <p:cNvSpPr/>
            <p:nvPr/>
          </p:nvSpPr>
          <p:spPr>
            <a:xfrm>
              <a:off x="6948264" y="4046702"/>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観光客や公園利用者の増加</a:t>
              </a:r>
            </a:p>
          </p:txBody>
        </p:sp>
        <p:sp>
          <p:nvSpPr>
            <p:cNvPr id="32" name="角丸四角形 31"/>
            <p:cNvSpPr/>
            <p:nvPr/>
          </p:nvSpPr>
          <p:spPr>
            <a:xfrm>
              <a:off x="6948264" y="3140968"/>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公園内事業収益</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の増加</a:t>
              </a:r>
            </a:p>
          </p:txBody>
        </p:sp>
        <p:sp>
          <p:nvSpPr>
            <p:cNvPr id="33" name="環状矢印 32"/>
            <p:cNvSpPr/>
            <p:nvPr/>
          </p:nvSpPr>
          <p:spPr>
            <a:xfrm flipH="1">
              <a:off x="6228184" y="2848657"/>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4" name="環状矢印 33"/>
            <p:cNvSpPr/>
            <p:nvPr/>
          </p:nvSpPr>
          <p:spPr>
            <a:xfrm rot="16200000" flipH="1">
              <a:off x="4610998" y="3464186"/>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5" name="環状矢印 34"/>
            <p:cNvSpPr/>
            <p:nvPr/>
          </p:nvSpPr>
          <p:spPr>
            <a:xfrm rot="10800000" flipH="1">
              <a:off x="6228184" y="4077072"/>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7" name="環状矢印 36"/>
            <p:cNvSpPr/>
            <p:nvPr/>
          </p:nvSpPr>
          <p:spPr>
            <a:xfrm rot="5400000" flipH="1">
              <a:off x="7888641" y="3467998"/>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0" name="角丸四角形 39"/>
            <p:cNvSpPr/>
            <p:nvPr/>
          </p:nvSpPr>
          <p:spPr>
            <a:xfrm>
              <a:off x="5652120" y="2402782"/>
              <a:ext cx="2088232" cy="2769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PMO</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事業者によるマネジメント</a:t>
              </a:r>
            </a:p>
          </p:txBody>
        </p:sp>
      </p:grpSp>
      <p:sp>
        <p:nvSpPr>
          <p:cNvPr id="39" name="正方形/長方形 38"/>
          <p:cNvSpPr/>
          <p:nvPr/>
        </p:nvSpPr>
        <p:spPr>
          <a:xfrm>
            <a:off x="4582367" y="2362033"/>
            <a:ext cx="4351126" cy="523220"/>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パークマネジメントの概念図</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（ＰＭＯ事業による魅力向上のしくみ）</a:t>
            </a:r>
            <a:endParaRPr lang="ja-JP" altLang="en-US" sz="1400" dirty="0">
              <a:solidFill>
                <a:prstClr val="black"/>
              </a:solidFill>
              <a:latin typeface="HGPｺﾞｼｯｸE" pitchFamily="50" charset="-128"/>
              <a:ea typeface="HGPｺﾞｼｯｸE" pitchFamily="50" charset="-128"/>
            </a:endParaRPr>
          </a:p>
        </p:txBody>
      </p:sp>
      <p:sp>
        <p:nvSpPr>
          <p:cNvPr id="41" name="二等辺三角形 40"/>
          <p:cNvSpPr/>
          <p:nvPr/>
        </p:nvSpPr>
        <p:spPr>
          <a:xfrm rot="10800000">
            <a:off x="6447938" y="3392565"/>
            <a:ext cx="864096" cy="145726"/>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角丸四角形 41"/>
          <p:cNvSpPr/>
          <p:nvPr/>
        </p:nvSpPr>
        <p:spPr>
          <a:xfrm>
            <a:off x="4700491" y="2912826"/>
            <a:ext cx="4233002" cy="26044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36" name="直線矢印コネクタ 35"/>
          <p:cNvCxnSpPr/>
          <p:nvPr/>
        </p:nvCxnSpPr>
        <p:spPr>
          <a:xfrm>
            <a:off x="1813594" y="3284984"/>
            <a:ext cx="0" cy="2160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a:off x="1813594" y="3773054"/>
            <a:ext cx="0" cy="2520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4" name="テキスト ボックス 43"/>
          <p:cNvSpPr txBox="1"/>
          <p:nvPr/>
        </p:nvSpPr>
        <p:spPr>
          <a:xfrm>
            <a:off x="1824186" y="3800073"/>
            <a:ext cx="64633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補助金</a:t>
            </a:r>
          </a:p>
        </p:txBody>
      </p:sp>
      <p:sp>
        <p:nvSpPr>
          <p:cNvPr id="45" name="テキスト ボックス 44"/>
          <p:cNvSpPr txBox="1"/>
          <p:nvPr/>
        </p:nvSpPr>
        <p:spPr>
          <a:xfrm>
            <a:off x="1824186" y="3296017"/>
            <a:ext cx="646331" cy="276999"/>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分担金</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28181" y="5589240"/>
            <a:ext cx="4203533" cy="954107"/>
          </a:xfrm>
          <a:prstGeom prst="rect">
            <a:avLst/>
          </a:prstGeom>
        </p:spPr>
        <p:txBody>
          <a:bodyPr wrap="square">
            <a:spAutoFit/>
          </a:bodyPr>
          <a:lstStyle/>
          <a:p>
            <a:pPr marL="177800" indent="-177800"/>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エリアマネジメント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地域における良好な環境や地域の価値を維持・向上させるための、住民・事業主・地権者等による主体的な取り組み</a:t>
            </a:r>
          </a:p>
        </p:txBody>
      </p:sp>
      <p:sp>
        <p:nvSpPr>
          <p:cNvPr id="47" name="正方形/長方形 46"/>
          <p:cNvSpPr/>
          <p:nvPr/>
        </p:nvSpPr>
        <p:spPr>
          <a:xfrm>
            <a:off x="4488252" y="5531221"/>
            <a:ext cx="4203533" cy="1384995"/>
          </a:xfrm>
          <a:prstGeom prst="rect">
            <a:avLst/>
          </a:prstGeom>
        </p:spPr>
        <p:txBody>
          <a:bodyPr wrap="square">
            <a:spAutoFit/>
          </a:bodyPr>
          <a:lstStyle/>
          <a:p>
            <a:pPr marL="177800" indent="-177800"/>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パークマネジメント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民間事業者が総合的かつ戦略的に公園全体と公園施設の一体管理を行う仕組みを導入し、民間事業者の柔軟かつ優れたアイデアや活力により、世界的な歴史観光の拠点に相応しいサービスの提供や、新たな魅力の創出を図るもの</a:t>
            </a:r>
          </a:p>
        </p:txBody>
      </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81</a:t>
            </a:fld>
            <a:endParaRPr lang="ja-JP" altLang="en-US" dirty="0"/>
          </a:p>
        </p:txBody>
      </p:sp>
    </p:spTree>
    <p:extLst>
      <p:ext uri="{BB962C8B-B14F-4D97-AF65-F5344CB8AC3E}">
        <p14:creationId xmlns:p14="http://schemas.microsoft.com/office/powerpoint/2010/main" val="9381655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8561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921428029"/>
              </p:ext>
            </p:extLst>
          </p:nvPr>
        </p:nvGraphicFramePr>
        <p:xfrm>
          <a:off x="179512" y="1436700"/>
          <a:ext cx="8785226" cy="4009373"/>
        </p:xfrm>
        <a:graphic>
          <a:graphicData uri="http://schemas.openxmlformats.org/drawingml/2006/table">
            <a:tbl>
              <a:tblPr firstRow="1" bandRow="1">
                <a:tableStyleId>{5940675A-B579-460E-94D1-54222C63F5DA}</a:tableStyleId>
              </a:tblPr>
              <a:tblGrid>
                <a:gridCol w="1452675"/>
                <a:gridCol w="889310"/>
                <a:gridCol w="889310"/>
                <a:gridCol w="889310"/>
                <a:gridCol w="889310"/>
                <a:gridCol w="889310"/>
                <a:gridCol w="889310"/>
                <a:gridCol w="889310"/>
                <a:gridCol w="1107381"/>
              </a:tblGrid>
              <a:tr h="474033">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民間建設・土木工事費</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大阪府・着工ベース</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5,057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4,445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5,128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6,712</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7,299</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9,415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国土交通省「建設総合統計」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太陽光発電設備導入状況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14.3</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Ｗ</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p>
                  </a:txBody>
                  <a:tcPr marL="91444" marR="91444" marT="45715" marB="4571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p>
                  </a:txBody>
                  <a:tcPr marL="91444" marR="91444" marT="45715" marB="45715" anchor="ctr">
                    <a:noFill/>
                  </a:tcP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資源エネルギー庁ＨＰなど</a:t>
                      </a:r>
                    </a:p>
                  </a:txBody>
                  <a:tcPr marL="91444" marR="91444" marT="45715" marB="45715"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農業産出額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３月公表予定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4" marR="91444" marT="45715" marB="4571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農林水産省「生産農業所得統計」</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民間住宅耐震改修等補助件数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除却含む（</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584</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大阪府住宅まちづくり部</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４月１日現在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消防庁「消防白書」</a:t>
                      </a:r>
                    </a:p>
                  </a:txBody>
                  <a:tcPr anchor="ctr"/>
                </a:tc>
              </a:tr>
            </a:tbl>
          </a:graphicData>
        </a:graphic>
      </p:graphicFrame>
      <p:sp>
        <p:nvSpPr>
          <p:cNvPr id="7"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83</a:t>
            </a:fld>
            <a:endParaRPr lang="ja-JP" altLang="en-US" dirty="0"/>
          </a:p>
        </p:txBody>
      </p:sp>
    </p:spTree>
    <p:extLst>
      <p:ext uri="{BB962C8B-B14F-4D97-AF65-F5344CB8AC3E}">
        <p14:creationId xmlns:p14="http://schemas.microsoft.com/office/powerpoint/2010/main" val="7647270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テキスト ボックス 118"/>
          <p:cNvSpPr txBox="1"/>
          <p:nvPr/>
        </p:nvSpPr>
        <p:spPr>
          <a:xfrm>
            <a:off x="35496" y="2131814"/>
            <a:ext cx="4104455" cy="769441"/>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成長戦略策定以降の都市再生緊急整備地域及び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特定都市再生緊急整備地域内における主な民間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都市開発事業の進展状況</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（内閣府</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等より作成）</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角丸四角形 113"/>
          <p:cNvSpPr/>
          <p:nvPr/>
        </p:nvSpPr>
        <p:spPr>
          <a:xfrm>
            <a:off x="73342" y="483632"/>
            <a:ext cx="9035162" cy="1678543"/>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lnSpc>
                <a:spcPts val="2400"/>
              </a:lnSpc>
              <a:spcBef>
                <a:spcPts val="0"/>
              </a:spcBef>
              <a:spcAft>
                <a:spcPts val="0"/>
              </a:spcAft>
              <a:defRPr/>
            </a:pP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分析①：大阪都心部の動き</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nSpc>
                <a:spcPts val="2400"/>
              </a:lnSpc>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都市再生緊急整備地域及び特定都市再生緊急整備地域の指定等により、規制緩和・税制優遇等を活用した民間都市開発事業が進展。</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大阪市の地価は、住宅地・商業地ともに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年連続上昇しており、オフィス稼働貸室面積は、</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年以降増加基調で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年も高水準を維持。</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テキスト ボックス 115"/>
          <p:cNvSpPr txBox="1"/>
          <p:nvPr/>
        </p:nvSpPr>
        <p:spPr>
          <a:xfrm>
            <a:off x="107504" y="-27384"/>
            <a:ext cx="7848872" cy="400110"/>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企業・人材・情報が集い、イノベーションが生まれる都市づくり</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8" name="直線コネクタ 117"/>
          <p:cNvCxnSpPr/>
          <p:nvPr/>
        </p:nvCxnSpPr>
        <p:spPr>
          <a:xfrm>
            <a:off x="254673" y="37272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0" name="テキスト ボックス 119"/>
          <p:cNvSpPr txBox="1"/>
          <p:nvPr/>
        </p:nvSpPr>
        <p:spPr>
          <a:xfrm>
            <a:off x="4211960" y="2204864"/>
            <a:ext cx="4756954" cy="55399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大阪市における地価変動率の推移（用途別・地価公示）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（出典：大阪市都市計画局「地価情報」）</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21" name="図 120"/>
          <p:cNvPicPr>
            <a:picLocks noChangeAspect="1"/>
          </p:cNvPicPr>
          <p:nvPr/>
        </p:nvPicPr>
        <p:blipFill>
          <a:blip r:embed="rId3"/>
          <a:stretch>
            <a:fillRect/>
          </a:stretch>
        </p:blipFill>
        <p:spPr>
          <a:xfrm>
            <a:off x="4180550" y="2996952"/>
            <a:ext cx="4927954" cy="3600400"/>
          </a:xfrm>
          <a:prstGeom prst="rect">
            <a:avLst/>
          </a:prstGeom>
        </p:spPr>
      </p:pic>
      <p:graphicFrame>
        <p:nvGraphicFramePr>
          <p:cNvPr id="109" name="表 108"/>
          <p:cNvGraphicFramePr>
            <a:graphicFrameLocks noGrp="1"/>
          </p:cNvGraphicFramePr>
          <p:nvPr>
            <p:extLst>
              <p:ext uri="{D42A27DB-BD31-4B8C-83A1-F6EECF244321}">
                <p14:modId xmlns:p14="http://schemas.microsoft.com/office/powerpoint/2010/main" val="3119261504"/>
              </p:ext>
            </p:extLst>
          </p:nvPr>
        </p:nvGraphicFramePr>
        <p:xfrm>
          <a:off x="299612" y="2882542"/>
          <a:ext cx="3530600" cy="3789804"/>
        </p:xfrm>
        <a:graphic>
          <a:graphicData uri="http://schemas.openxmlformats.org/drawingml/2006/table">
            <a:tbl>
              <a:tblPr/>
              <a:tblGrid>
                <a:gridCol w="2131683"/>
                <a:gridCol w="1398917"/>
              </a:tblGrid>
              <a:tr h="216024">
                <a:tc>
                  <a:txBody>
                    <a:bodyPr/>
                    <a:lstStyle/>
                    <a:p>
                      <a:pPr algn="ctr" fontAlgn="ctr"/>
                      <a:r>
                        <a:rPr lang="zh-TW" altLang="en-US" sz="1100" b="1" i="0" u="none" strike="noStrike" dirty="0">
                          <a:solidFill>
                            <a:schemeClr val="tx1"/>
                          </a:solidFill>
                          <a:effectLst/>
                          <a:latin typeface="Meiryo UI" panose="020B0604030504040204" pitchFamily="50" charset="-128"/>
                          <a:ea typeface="Meiryo UI" panose="020B0604030504040204" pitchFamily="50" charset="-128"/>
                        </a:rPr>
                        <a:t>民間都市開発事業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ja-JP" altLang="en-US" sz="1100" b="1" i="0" u="none" strike="noStrike">
                          <a:solidFill>
                            <a:schemeClr val="tx1"/>
                          </a:solidFill>
                          <a:effectLst/>
                          <a:latin typeface="Meiryo UI" panose="020B0604030504040204" pitchFamily="50" charset="-128"/>
                          <a:ea typeface="Meiryo UI" panose="020B0604030504040204" pitchFamily="50" charset="-128"/>
                        </a:rPr>
                        <a:t>竣工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55270">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オリックス本町ビル</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Meiryo UI" panose="020B0604030504040204" pitchFamily="50" charset="-128"/>
                          <a:ea typeface="Meiryo UI" panose="020B0604030504040204" pitchFamily="50" charset="-128"/>
                        </a:rPr>
                        <a:t>H23.2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大阪ステーションシティ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Meiryo UI" panose="020B0604030504040204" pitchFamily="50" charset="-128"/>
                          <a:ea typeface="Meiryo UI" panose="020B0604030504040204" pitchFamily="50" charset="-128"/>
                        </a:rPr>
                        <a:t>H23.3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梅田阪急ビル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H24.9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中之島フェスティバルタワー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H24.10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グランフロント大阪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あべのハルカス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H26.3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zh-TW" altLang="en-US" sz="1100" b="0" i="0" u="none" strike="noStrike">
                          <a:solidFill>
                            <a:schemeClr val="tx1"/>
                          </a:solidFill>
                          <a:effectLst/>
                          <a:latin typeface="Meiryo UI" panose="020B0604030504040204" pitchFamily="50" charset="-128"/>
                          <a:ea typeface="Meiryo UI" panose="020B0604030504040204" pitchFamily="50" charset="-128"/>
                        </a:rPr>
                        <a:t>日本生命本店東館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中之島フェスティバルタワーウエスト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三菱東京</a:t>
                      </a:r>
                      <a:r>
                        <a:rPr lang="en-US" altLang="ja-JP" sz="1100" b="0" i="0" u="none" strike="noStrike">
                          <a:solidFill>
                            <a:schemeClr val="tx1"/>
                          </a:solidFill>
                          <a:effectLst/>
                          <a:latin typeface="Meiryo UI" panose="020B0604030504040204" pitchFamily="50" charset="-128"/>
                          <a:ea typeface="Meiryo UI" panose="020B0604030504040204" pitchFamily="50" charset="-128"/>
                        </a:rPr>
                        <a:t>UFJ</a:t>
                      </a:r>
                      <a:r>
                        <a:rPr lang="ja-JP" altLang="en-US" sz="1100" b="0" i="0" u="none" strike="noStrike">
                          <a:solidFill>
                            <a:schemeClr val="tx1"/>
                          </a:solidFill>
                          <a:effectLst/>
                          <a:latin typeface="Meiryo UI" panose="020B0604030504040204" pitchFamily="50" charset="-128"/>
                          <a:ea typeface="Meiryo UI" panose="020B0604030504040204" pitchFamily="50" charset="-128"/>
                        </a:rPr>
                        <a:t>銀行大阪ビル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H29.11（</a:t>
                      </a:r>
                      <a:r>
                        <a:rPr lang="ja-JP" altLang="en-US" sz="1100" b="0" i="0" u="none" strike="noStrike">
                          <a:solidFill>
                            <a:schemeClr val="tx1"/>
                          </a:solidFill>
                          <a:effectLst/>
                          <a:latin typeface="Meiryo UI" panose="020B0604030504040204" pitchFamily="50" charset="-128"/>
                          <a:ea typeface="Meiryo UI" panose="020B0604030504040204" pitchFamily="50" charset="-128"/>
                        </a:rPr>
                        <a:t>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（仮称）新南海会館ビル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H30.9（</a:t>
                      </a:r>
                      <a:r>
                        <a:rPr lang="ja-JP" altLang="en-US" sz="1100" b="0" i="0" u="none" strike="noStrike">
                          <a:solidFill>
                            <a:schemeClr val="tx1"/>
                          </a:solidFill>
                          <a:effectLst/>
                          <a:latin typeface="Meiryo UI" panose="020B0604030504040204" pitchFamily="50" charset="-128"/>
                          <a:ea typeface="Meiryo UI" panose="020B0604030504040204" pitchFamily="50" charset="-128"/>
                        </a:rPr>
                        <a:t>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大丸心斎橋店本館建替え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H31</a:t>
                      </a:r>
                      <a:r>
                        <a:rPr lang="ja-JP" altLang="en-US" sz="1100" b="0" i="0" u="none" strike="noStrike">
                          <a:solidFill>
                            <a:schemeClr val="tx1"/>
                          </a:solidFill>
                          <a:effectLst/>
                          <a:latin typeface="Meiryo UI" panose="020B0604030504040204" pitchFamily="50" charset="-128"/>
                          <a:ea typeface="Meiryo UI" panose="020B0604030504040204" pitchFamily="50" charset="-128"/>
                        </a:rPr>
                        <a:t>秋（予定）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（仮称）ヨドバシ梅田タワー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H31</a:t>
                      </a:r>
                      <a:r>
                        <a:rPr lang="ja-JP" altLang="en-US" sz="1100" b="0" i="0" u="none" strike="noStrike">
                          <a:solidFill>
                            <a:schemeClr val="tx1"/>
                          </a:solidFill>
                          <a:effectLst/>
                          <a:latin typeface="Meiryo UI" panose="020B0604030504040204" pitchFamily="50" charset="-128"/>
                          <a:ea typeface="Meiryo UI" panose="020B0604030504040204" pitchFamily="50" charset="-128"/>
                        </a:rPr>
                        <a:t>秋（予定）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大阪中央郵便局建替え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H34（</a:t>
                      </a:r>
                      <a:r>
                        <a:rPr lang="ja-JP" altLang="en-US" sz="1100" b="0" i="0" u="none" strike="noStrike">
                          <a:solidFill>
                            <a:schemeClr val="tx1"/>
                          </a:solidFill>
                          <a:effectLst/>
                          <a:latin typeface="Meiryo UI" panose="020B0604030504040204" pitchFamily="50" charset="-128"/>
                          <a:ea typeface="Meiryo UI" panose="020B0604030504040204" pitchFamily="50" charset="-128"/>
                        </a:rPr>
                        <a:t>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阪神百貨店・新阪急ビル建替え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Meiryo UI" panose="020B0604030504040204" pitchFamily="50" charset="-128"/>
                          <a:ea typeface="Meiryo UI" panose="020B0604030504040204" pitchFamily="50" charset="-128"/>
                        </a:rPr>
                        <a:t>H34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春頃（予定）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84</a:t>
            </a:fld>
            <a:endParaRPr lang="ja-JP" altLang="en-US" dirty="0"/>
          </a:p>
        </p:txBody>
      </p:sp>
    </p:spTree>
    <p:extLst>
      <p:ext uri="{BB962C8B-B14F-4D97-AF65-F5344CB8AC3E}">
        <p14:creationId xmlns:p14="http://schemas.microsoft.com/office/powerpoint/2010/main" val="38176656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5496" y="94918"/>
            <a:ext cx="9001000" cy="3800475"/>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spAutoFit/>
          </a:bodyPr>
          <a:lstStyle/>
          <a:p>
            <a:pPr marL="271463" indent="-271463" fontAlgn="auto">
              <a:lnSpc>
                <a:spcPts val="2400"/>
              </a:lnSpc>
              <a:spcBef>
                <a:spcPts val="0"/>
              </a:spcBef>
              <a:spcAft>
                <a:spcPts val="0"/>
              </a:spcAft>
              <a:defRPr/>
            </a:pP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分析②：うめきた先行開発区域</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nSpc>
                <a:spcPts val="2400"/>
              </a:lnSpc>
              <a:buFont typeface="Meiryo UI" panose="020B0604030504040204" pitchFamily="50" charset="-128"/>
              <a:buChar char="◇"/>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「うめきた先行開発区域」のグランフロント大阪は、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16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ちびらき</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周年を迎え、</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月には延来場者数が２億人を突破。産学連携拠点「ナレッジキャピタル」も会員制サロンの会員数が</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年連続で</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千人を超えるなど、知的交流拠点として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定着</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医療研究開発機構</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の設置など、医療関連産業のビジネス基盤が整い、企業や研究機関、大学の関連施設など「知の集積」が進んでいる。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400"/>
              </a:lnSpc>
              <a:buFont typeface="Meiryo UI" panose="020B0604030504040204" pitchFamily="50" charset="-128"/>
              <a:buChar char="◇"/>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主体の質の高い公共的空間の創出及び維持発展を目的とした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エリアマネジメント活動を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促進しており、</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グランフロント大阪において、大阪からの魅力発信、来街・交流促進、地域コミュニティの活性化等を目的として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、国家戦略特区における道路法の特例を活用した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公道の道路占用によるイベント等を開催。</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400"/>
              </a:lnSpc>
              <a:buFont typeface="Meiryo UI" panose="020B0604030504040204" pitchFamily="50" charset="-128"/>
              <a:buChar char="◇"/>
              <a:defRP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月には、都市型</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開催地として、国際不動産見本市「</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MIPIM</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JAPAN‐ASIA</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PACIFIC 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」を誘致し</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世界に向けて「うめきた」「臨海部」等の都市開発を</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632780" y="3850556"/>
            <a:ext cx="3888465" cy="276999"/>
          </a:xfrm>
          <a:prstGeom prst="rect">
            <a:avLst/>
          </a:prstGeom>
        </p:spPr>
        <p:txBody>
          <a:bodyPr wrap="square">
            <a:spAutoFit/>
          </a:bodyPr>
          <a:lstStyle/>
          <a:p>
            <a:pPr marL="177800" indent="-177800"/>
            <a:r>
              <a:rPr lang="ja-JP" altLang="ja-JP" sz="1200" dirty="0" smtClean="0">
                <a:solidFill>
                  <a:prstClr val="black"/>
                </a:solidFill>
                <a:latin typeface="HGPｺﾞｼｯｸE" pitchFamily="50" charset="-128"/>
                <a:ea typeface="HGPｺﾞｼｯｸE" pitchFamily="50" charset="-128"/>
              </a:rPr>
              <a:t>■</a:t>
            </a:r>
            <a:r>
              <a:rPr lang="ja-JP" altLang="en-US" sz="1200" dirty="0" smtClean="0">
                <a:solidFill>
                  <a:prstClr val="black"/>
                </a:solidFill>
                <a:latin typeface="HGPｺﾞｼｯｸE" pitchFamily="50" charset="-128"/>
                <a:ea typeface="HGPｺﾞｼｯｸE" pitchFamily="50" charset="-128"/>
              </a:rPr>
              <a:t>グランフロントの医薬・医療関係入居者</a:t>
            </a:r>
            <a:endParaRPr lang="ja-JP" altLang="en-US" sz="1200" dirty="0">
              <a:solidFill>
                <a:prstClr val="black"/>
              </a:solidFill>
              <a:latin typeface="HGPｺﾞｼｯｸE" pitchFamily="50" charset="-128"/>
              <a:ea typeface="HGPｺﾞｼｯｸE" pitchFamily="50" charset="-128"/>
            </a:endParaRPr>
          </a:p>
        </p:txBody>
      </p:sp>
      <p:sp>
        <p:nvSpPr>
          <p:cNvPr id="16" name="正方形/長方形 15"/>
          <p:cNvSpPr/>
          <p:nvPr/>
        </p:nvSpPr>
        <p:spPr>
          <a:xfrm>
            <a:off x="71500" y="3875815"/>
            <a:ext cx="3888465" cy="276999"/>
          </a:xfrm>
          <a:prstGeom prst="rect">
            <a:avLst/>
          </a:prstGeom>
        </p:spPr>
        <p:txBody>
          <a:bodyPr wrap="square">
            <a:spAutoFit/>
          </a:bodyPr>
          <a:lstStyle/>
          <a:p>
            <a:pPr marL="177800" indent="-177800"/>
            <a:r>
              <a:rPr lang="ja-JP" altLang="ja-JP" sz="1200" dirty="0" smtClean="0">
                <a:solidFill>
                  <a:prstClr val="black"/>
                </a:solidFill>
                <a:latin typeface="HGPｺﾞｼｯｸE" pitchFamily="50" charset="-128"/>
                <a:ea typeface="HGPｺﾞｼｯｸE" pitchFamily="50" charset="-128"/>
              </a:rPr>
              <a:t>■</a:t>
            </a:r>
            <a:r>
              <a:rPr lang="ja-JP" altLang="en-US" sz="1200" dirty="0" smtClean="0">
                <a:solidFill>
                  <a:prstClr val="black"/>
                </a:solidFill>
                <a:latin typeface="HGPｺﾞｼｯｸE" pitchFamily="50" charset="-128"/>
                <a:ea typeface="HGPｺﾞｼｯｸE" pitchFamily="50" charset="-128"/>
              </a:rPr>
              <a:t>「グランフロント大阪」開業後の実績（</a:t>
            </a:r>
            <a:r>
              <a:rPr lang="en-US" altLang="ja-JP" sz="1200" dirty="0" smtClean="0">
                <a:solidFill>
                  <a:prstClr val="black"/>
                </a:solidFill>
                <a:latin typeface="HGPｺﾞｼｯｸE" pitchFamily="50" charset="-128"/>
                <a:ea typeface="HGPｺﾞｼｯｸE" pitchFamily="50" charset="-128"/>
              </a:rPr>
              <a:t>2013.4</a:t>
            </a:r>
            <a:r>
              <a:rPr lang="ja-JP" altLang="en-US" sz="1200" dirty="0" smtClean="0">
                <a:solidFill>
                  <a:prstClr val="black"/>
                </a:solidFill>
                <a:latin typeface="HGPｺﾞｼｯｸE" pitchFamily="50" charset="-128"/>
                <a:ea typeface="HGPｺﾞｼｯｸE" pitchFamily="50" charset="-128"/>
              </a:rPr>
              <a:t>開業）</a:t>
            </a:r>
            <a:endParaRPr lang="ja-JP" altLang="en-US" sz="1200" dirty="0">
              <a:solidFill>
                <a:prstClr val="black"/>
              </a:solidFill>
              <a:latin typeface="HGPｺﾞｼｯｸE" pitchFamily="50" charset="-128"/>
              <a:ea typeface="HGPｺﾞｼｯｸE" pitchFamily="50" charset="-128"/>
            </a:endParaRPr>
          </a:p>
        </p:txBody>
      </p:sp>
      <p:sp>
        <p:nvSpPr>
          <p:cNvPr id="17" name="正方形/長方形 16"/>
          <p:cNvSpPr/>
          <p:nvPr/>
        </p:nvSpPr>
        <p:spPr>
          <a:xfrm>
            <a:off x="76691" y="5543053"/>
            <a:ext cx="3888465" cy="276999"/>
          </a:xfrm>
          <a:prstGeom prst="rect">
            <a:avLst/>
          </a:prstGeom>
        </p:spPr>
        <p:txBody>
          <a:bodyPr wrap="square">
            <a:spAutoFit/>
          </a:bodyPr>
          <a:lstStyle/>
          <a:p>
            <a:pPr marL="177800" indent="-177800"/>
            <a:r>
              <a:rPr lang="ja-JP" altLang="ja-JP" sz="1200" dirty="0" smtClean="0">
                <a:solidFill>
                  <a:prstClr val="black"/>
                </a:solidFill>
                <a:latin typeface="HGPｺﾞｼｯｸE" pitchFamily="50" charset="-128"/>
                <a:ea typeface="HGPｺﾞｼｯｸE" pitchFamily="50" charset="-128"/>
              </a:rPr>
              <a:t>■</a:t>
            </a:r>
            <a:r>
              <a:rPr lang="ja-JP" altLang="en-US" sz="1200" dirty="0" smtClean="0">
                <a:solidFill>
                  <a:prstClr val="black"/>
                </a:solidFill>
                <a:latin typeface="HGPｺﾞｼｯｸE" pitchFamily="50" charset="-128"/>
                <a:ea typeface="HGPｺﾞｼｯｸE" pitchFamily="50" charset="-128"/>
              </a:rPr>
              <a:t>「ナレッジキャピタル」開業後の実績（</a:t>
            </a:r>
            <a:r>
              <a:rPr lang="en-US" altLang="ja-JP" sz="1200" dirty="0">
                <a:solidFill>
                  <a:prstClr val="black"/>
                </a:solidFill>
                <a:latin typeface="HGPｺﾞｼｯｸE" pitchFamily="50" charset="-128"/>
                <a:ea typeface="HGPｺﾞｼｯｸE" pitchFamily="50" charset="-128"/>
              </a:rPr>
              <a:t>2013</a:t>
            </a:r>
            <a:r>
              <a:rPr lang="en-US" altLang="ja-JP" sz="1200" dirty="0" smtClean="0">
                <a:solidFill>
                  <a:prstClr val="black"/>
                </a:solidFill>
                <a:latin typeface="HGPｺﾞｼｯｸE" pitchFamily="50" charset="-128"/>
                <a:ea typeface="HGPｺﾞｼｯｸE" pitchFamily="50" charset="-128"/>
              </a:rPr>
              <a:t>.4</a:t>
            </a:r>
            <a:r>
              <a:rPr lang="ja-JP" altLang="en-US" sz="1200" dirty="0" smtClean="0">
                <a:solidFill>
                  <a:prstClr val="black"/>
                </a:solidFill>
                <a:latin typeface="HGPｺﾞｼｯｸE" pitchFamily="50" charset="-128"/>
                <a:ea typeface="HGPｺﾞｼｯｸE" pitchFamily="50" charset="-128"/>
              </a:rPr>
              <a:t>開業）</a:t>
            </a:r>
            <a:endParaRPr lang="ja-JP" altLang="en-US" sz="1200" dirty="0">
              <a:solidFill>
                <a:prstClr val="black"/>
              </a:solidFill>
              <a:latin typeface="HGPｺﾞｼｯｸE" pitchFamily="50" charset="-128"/>
              <a:ea typeface="HGPｺﾞｼｯｸE" pitchFamily="50" charset="-128"/>
            </a:endParaRPr>
          </a:p>
        </p:txBody>
      </p:sp>
      <p:grpSp>
        <p:nvGrpSpPr>
          <p:cNvPr id="1059" name="Group 60"/>
          <p:cNvGrpSpPr>
            <a:grpSpLocks noChangeAspect="1"/>
          </p:cNvGrpSpPr>
          <p:nvPr/>
        </p:nvGrpSpPr>
        <p:grpSpPr bwMode="auto">
          <a:xfrm>
            <a:off x="4747421" y="4090490"/>
            <a:ext cx="3956050" cy="1498600"/>
            <a:chOff x="2983" y="2608"/>
            <a:chExt cx="2492" cy="944"/>
          </a:xfrm>
        </p:grpSpPr>
        <p:sp>
          <p:nvSpPr>
            <p:cNvPr id="1060" name="AutoShape 59"/>
            <p:cNvSpPr>
              <a:spLocks noChangeAspect="1" noChangeArrowheads="1" noTextEdit="1"/>
            </p:cNvSpPr>
            <p:nvPr/>
          </p:nvSpPr>
          <p:spPr bwMode="auto">
            <a:xfrm>
              <a:off x="2987" y="2612"/>
              <a:ext cx="2484"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Rectangle 61"/>
            <p:cNvSpPr>
              <a:spLocks noChangeArrowheads="1"/>
            </p:cNvSpPr>
            <p:nvPr/>
          </p:nvSpPr>
          <p:spPr bwMode="auto">
            <a:xfrm>
              <a:off x="2987" y="2612"/>
              <a:ext cx="2484" cy="118"/>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Rectangle 62"/>
            <p:cNvSpPr>
              <a:spLocks noChangeArrowheads="1"/>
            </p:cNvSpPr>
            <p:nvPr/>
          </p:nvSpPr>
          <p:spPr bwMode="auto">
            <a:xfrm>
              <a:off x="2987" y="2955"/>
              <a:ext cx="2484" cy="1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Rectangle 63"/>
            <p:cNvSpPr>
              <a:spLocks noChangeArrowheads="1"/>
            </p:cNvSpPr>
            <p:nvPr/>
          </p:nvSpPr>
          <p:spPr bwMode="auto">
            <a:xfrm>
              <a:off x="4143" y="2616"/>
              <a:ext cx="14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名称</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64" name="Rectangle 64"/>
            <p:cNvSpPr>
              <a:spLocks noChangeArrowheads="1"/>
            </p:cNvSpPr>
            <p:nvPr/>
          </p:nvSpPr>
          <p:spPr bwMode="auto">
            <a:xfrm>
              <a:off x="3007" y="2730"/>
              <a:ext cx="106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医薬品医療機器総合機構(PMDA)関西支部</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065" name="Rectangle 65"/>
            <p:cNvSpPr>
              <a:spLocks noChangeArrowheads="1"/>
            </p:cNvSpPr>
            <p:nvPr/>
          </p:nvSpPr>
          <p:spPr bwMode="auto">
            <a:xfrm>
              <a:off x="3007" y="2844"/>
              <a:ext cx="199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日本医療研究開発機構(AMED)創薬戦略部西日本統括部</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066" name="Rectangle 66"/>
            <p:cNvSpPr>
              <a:spLocks noChangeArrowheads="1"/>
            </p:cNvSpPr>
            <p:nvPr/>
          </p:nvSpPr>
          <p:spPr bwMode="auto">
            <a:xfrm>
              <a:off x="3007" y="2959"/>
              <a:ext cx="106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大阪市立大学健康科学イノベーションセンター</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67" name="Rectangle 67"/>
            <p:cNvSpPr>
              <a:spLocks noChangeArrowheads="1"/>
            </p:cNvSpPr>
            <p:nvPr/>
          </p:nvSpPr>
          <p:spPr bwMode="auto">
            <a:xfrm>
              <a:off x="3007" y="3073"/>
              <a:ext cx="4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アストラゼネカ　本社</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68" name="Rectangle 68"/>
            <p:cNvSpPr>
              <a:spLocks noChangeArrowheads="1"/>
            </p:cNvSpPr>
            <p:nvPr/>
          </p:nvSpPr>
          <p:spPr bwMode="auto">
            <a:xfrm>
              <a:off x="3007" y="3187"/>
              <a:ext cx="3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参天製薬　本社</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69" name="Rectangle 69"/>
            <p:cNvSpPr>
              <a:spLocks noChangeArrowheads="1"/>
            </p:cNvSpPr>
            <p:nvPr/>
          </p:nvSpPr>
          <p:spPr bwMode="auto">
            <a:xfrm>
              <a:off x="3007" y="3301"/>
              <a:ext cx="83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日本ベーリンガーインゲルハイム　関西支店</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70" name="Rectangle 70"/>
            <p:cNvSpPr>
              <a:spLocks noChangeArrowheads="1"/>
            </p:cNvSpPr>
            <p:nvPr/>
          </p:nvSpPr>
          <p:spPr bwMode="auto">
            <a:xfrm>
              <a:off x="3007" y="3416"/>
              <a:ext cx="7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ロート製薬　グランフロント大阪オフィス</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71" name="Line 71"/>
            <p:cNvSpPr>
              <a:spLocks noChangeShapeType="1"/>
            </p:cNvSpPr>
            <p:nvPr/>
          </p:nvSpPr>
          <p:spPr bwMode="auto">
            <a:xfrm flipV="1">
              <a:off x="2987" y="26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Rectangle 72"/>
            <p:cNvSpPr>
              <a:spLocks noChangeArrowheads="1"/>
            </p:cNvSpPr>
            <p:nvPr/>
          </p:nvSpPr>
          <p:spPr bwMode="auto">
            <a:xfrm>
              <a:off x="2987" y="2608"/>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Rectangle 73"/>
            <p:cNvSpPr>
              <a:spLocks noChangeArrowheads="1"/>
            </p:cNvSpPr>
            <p:nvPr/>
          </p:nvSpPr>
          <p:spPr bwMode="auto">
            <a:xfrm>
              <a:off x="2991" y="2608"/>
              <a:ext cx="248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Line 74"/>
            <p:cNvSpPr>
              <a:spLocks noChangeShapeType="1"/>
            </p:cNvSpPr>
            <p:nvPr/>
          </p:nvSpPr>
          <p:spPr bwMode="auto">
            <a:xfrm flipV="1">
              <a:off x="5467" y="26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Rectangle 75"/>
            <p:cNvSpPr>
              <a:spLocks noChangeArrowheads="1"/>
            </p:cNvSpPr>
            <p:nvPr/>
          </p:nvSpPr>
          <p:spPr bwMode="auto">
            <a:xfrm>
              <a:off x="5467" y="2608"/>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Rectangle 76"/>
            <p:cNvSpPr>
              <a:spLocks noChangeArrowheads="1"/>
            </p:cNvSpPr>
            <p:nvPr/>
          </p:nvSpPr>
          <p:spPr bwMode="auto">
            <a:xfrm>
              <a:off x="2991" y="2723"/>
              <a:ext cx="2480"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Line 77"/>
            <p:cNvSpPr>
              <a:spLocks noChangeShapeType="1"/>
            </p:cNvSpPr>
            <p:nvPr/>
          </p:nvSpPr>
          <p:spPr bwMode="auto">
            <a:xfrm>
              <a:off x="2991" y="2841"/>
              <a:ext cx="2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Rectangle 78"/>
            <p:cNvSpPr>
              <a:spLocks noChangeArrowheads="1"/>
            </p:cNvSpPr>
            <p:nvPr/>
          </p:nvSpPr>
          <p:spPr bwMode="auto">
            <a:xfrm>
              <a:off x="2991" y="2841"/>
              <a:ext cx="247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Line 79"/>
            <p:cNvSpPr>
              <a:spLocks noChangeShapeType="1"/>
            </p:cNvSpPr>
            <p:nvPr/>
          </p:nvSpPr>
          <p:spPr bwMode="auto">
            <a:xfrm>
              <a:off x="2991" y="2955"/>
              <a:ext cx="2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Rectangle 80"/>
            <p:cNvSpPr>
              <a:spLocks noChangeArrowheads="1"/>
            </p:cNvSpPr>
            <p:nvPr/>
          </p:nvSpPr>
          <p:spPr bwMode="auto">
            <a:xfrm>
              <a:off x="2991" y="2955"/>
              <a:ext cx="247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Line 81"/>
            <p:cNvSpPr>
              <a:spLocks noChangeShapeType="1"/>
            </p:cNvSpPr>
            <p:nvPr/>
          </p:nvSpPr>
          <p:spPr bwMode="auto">
            <a:xfrm>
              <a:off x="2991" y="3069"/>
              <a:ext cx="2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Rectangle 82"/>
            <p:cNvSpPr>
              <a:spLocks noChangeArrowheads="1"/>
            </p:cNvSpPr>
            <p:nvPr/>
          </p:nvSpPr>
          <p:spPr bwMode="auto">
            <a:xfrm>
              <a:off x="2991" y="3069"/>
              <a:ext cx="247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Line 83"/>
            <p:cNvSpPr>
              <a:spLocks noChangeShapeType="1"/>
            </p:cNvSpPr>
            <p:nvPr/>
          </p:nvSpPr>
          <p:spPr bwMode="auto">
            <a:xfrm>
              <a:off x="2991" y="3183"/>
              <a:ext cx="2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Rectangle 84"/>
            <p:cNvSpPr>
              <a:spLocks noChangeArrowheads="1"/>
            </p:cNvSpPr>
            <p:nvPr/>
          </p:nvSpPr>
          <p:spPr bwMode="auto">
            <a:xfrm>
              <a:off x="2991" y="3183"/>
              <a:ext cx="247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Line 85"/>
            <p:cNvSpPr>
              <a:spLocks noChangeShapeType="1"/>
            </p:cNvSpPr>
            <p:nvPr/>
          </p:nvSpPr>
          <p:spPr bwMode="auto">
            <a:xfrm>
              <a:off x="2991" y="3298"/>
              <a:ext cx="2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Rectangle 86"/>
            <p:cNvSpPr>
              <a:spLocks noChangeArrowheads="1"/>
            </p:cNvSpPr>
            <p:nvPr/>
          </p:nvSpPr>
          <p:spPr bwMode="auto">
            <a:xfrm>
              <a:off x="2991" y="3298"/>
              <a:ext cx="247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Line 87"/>
            <p:cNvSpPr>
              <a:spLocks noChangeShapeType="1"/>
            </p:cNvSpPr>
            <p:nvPr/>
          </p:nvSpPr>
          <p:spPr bwMode="auto">
            <a:xfrm>
              <a:off x="2991" y="3412"/>
              <a:ext cx="2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Rectangle 88"/>
            <p:cNvSpPr>
              <a:spLocks noChangeArrowheads="1"/>
            </p:cNvSpPr>
            <p:nvPr/>
          </p:nvSpPr>
          <p:spPr bwMode="auto">
            <a:xfrm>
              <a:off x="2991" y="3412"/>
              <a:ext cx="247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89"/>
            <p:cNvSpPr>
              <a:spLocks noChangeArrowheads="1"/>
            </p:cNvSpPr>
            <p:nvPr/>
          </p:nvSpPr>
          <p:spPr bwMode="auto">
            <a:xfrm>
              <a:off x="2983" y="2608"/>
              <a:ext cx="8" cy="9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Rectangle 90"/>
            <p:cNvSpPr>
              <a:spLocks noChangeArrowheads="1"/>
            </p:cNvSpPr>
            <p:nvPr/>
          </p:nvSpPr>
          <p:spPr bwMode="auto">
            <a:xfrm>
              <a:off x="2991" y="3523"/>
              <a:ext cx="2480"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Rectangle 91"/>
            <p:cNvSpPr>
              <a:spLocks noChangeArrowheads="1"/>
            </p:cNvSpPr>
            <p:nvPr/>
          </p:nvSpPr>
          <p:spPr bwMode="auto">
            <a:xfrm>
              <a:off x="5463" y="2616"/>
              <a:ext cx="8" cy="9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Line 92"/>
            <p:cNvSpPr>
              <a:spLocks noChangeShapeType="1"/>
            </p:cNvSpPr>
            <p:nvPr/>
          </p:nvSpPr>
          <p:spPr bwMode="auto">
            <a:xfrm>
              <a:off x="2987" y="353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Rectangle 93"/>
            <p:cNvSpPr>
              <a:spLocks noChangeArrowheads="1"/>
            </p:cNvSpPr>
            <p:nvPr/>
          </p:nvSpPr>
          <p:spPr bwMode="auto">
            <a:xfrm>
              <a:off x="2987" y="3530"/>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Line 94"/>
            <p:cNvSpPr>
              <a:spLocks noChangeShapeType="1"/>
            </p:cNvSpPr>
            <p:nvPr/>
          </p:nvSpPr>
          <p:spPr bwMode="auto">
            <a:xfrm>
              <a:off x="5467" y="353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Rectangle 95"/>
            <p:cNvSpPr>
              <a:spLocks noChangeArrowheads="1"/>
            </p:cNvSpPr>
            <p:nvPr/>
          </p:nvSpPr>
          <p:spPr bwMode="auto">
            <a:xfrm>
              <a:off x="5467" y="3530"/>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96"/>
            <p:cNvSpPr>
              <a:spLocks noChangeShapeType="1"/>
            </p:cNvSpPr>
            <p:nvPr/>
          </p:nvSpPr>
          <p:spPr bwMode="auto">
            <a:xfrm>
              <a:off x="5471" y="26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Rectangle 97"/>
            <p:cNvSpPr>
              <a:spLocks noChangeArrowheads="1"/>
            </p:cNvSpPr>
            <p:nvPr/>
          </p:nvSpPr>
          <p:spPr bwMode="auto">
            <a:xfrm>
              <a:off x="5471" y="261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98"/>
            <p:cNvSpPr>
              <a:spLocks noChangeShapeType="1"/>
            </p:cNvSpPr>
            <p:nvPr/>
          </p:nvSpPr>
          <p:spPr bwMode="auto">
            <a:xfrm>
              <a:off x="5471" y="272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99"/>
            <p:cNvSpPr>
              <a:spLocks noChangeArrowheads="1"/>
            </p:cNvSpPr>
            <p:nvPr/>
          </p:nvSpPr>
          <p:spPr bwMode="auto">
            <a:xfrm>
              <a:off x="5471" y="2726"/>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100"/>
            <p:cNvSpPr>
              <a:spLocks noChangeShapeType="1"/>
            </p:cNvSpPr>
            <p:nvPr/>
          </p:nvSpPr>
          <p:spPr bwMode="auto">
            <a:xfrm>
              <a:off x="5471" y="284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Rectangle 101"/>
            <p:cNvSpPr>
              <a:spLocks noChangeArrowheads="1"/>
            </p:cNvSpPr>
            <p:nvPr/>
          </p:nvSpPr>
          <p:spPr bwMode="auto">
            <a:xfrm>
              <a:off x="5471" y="2841"/>
              <a:ext cx="4" cy="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102"/>
            <p:cNvSpPr>
              <a:spLocks noChangeShapeType="1"/>
            </p:cNvSpPr>
            <p:nvPr/>
          </p:nvSpPr>
          <p:spPr bwMode="auto">
            <a:xfrm>
              <a:off x="5471" y="295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Rectangle 103"/>
            <p:cNvSpPr>
              <a:spLocks noChangeArrowheads="1"/>
            </p:cNvSpPr>
            <p:nvPr/>
          </p:nvSpPr>
          <p:spPr bwMode="auto">
            <a:xfrm>
              <a:off x="5471" y="2955"/>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Line 104"/>
            <p:cNvSpPr>
              <a:spLocks noChangeShapeType="1"/>
            </p:cNvSpPr>
            <p:nvPr/>
          </p:nvSpPr>
          <p:spPr bwMode="auto">
            <a:xfrm>
              <a:off x="5471" y="306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Rectangle 105"/>
            <p:cNvSpPr>
              <a:spLocks noChangeArrowheads="1"/>
            </p:cNvSpPr>
            <p:nvPr/>
          </p:nvSpPr>
          <p:spPr bwMode="auto">
            <a:xfrm>
              <a:off x="5471" y="3069"/>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Line 106"/>
            <p:cNvSpPr>
              <a:spLocks noChangeShapeType="1"/>
            </p:cNvSpPr>
            <p:nvPr/>
          </p:nvSpPr>
          <p:spPr bwMode="auto">
            <a:xfrm>
              <a:off x="5471" y="318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Rectangle 107"/>
            <p:cNvSpPr>
              <a:spLocks noChangeArrowheads="1"/>
            </p:cNvSpPr>
            <p:nvPr/>
          </p:nvSpPr>
          <p:spPr bwMode="auto">
            <a:xfrm>
              <a:off x="5471" y="3183"/>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Line 108"/>
            <p:cNvSpPr>
              <a:spLocks noChangeShapeType="1"/>
            </p:cNvSpPr>
            <p:nvPr/>
          </p:nvSpPr>
          <p:spPr bwMode="auto">
            <a:xfrm>
              <a:off x="5471" y="329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Rectangle 109"/>
            <p:cNvSpPr>
              <a:spLocks noChangeArrowheads="1"/>
            </p:cNvSpPr>
            <p:nvPr/>
          </p:nvSpPr>
          <p:spPr bwMode="auto">
            <a:xfrm>
              <a:off x="5471" y="3298"/>
              <a:ext cx="4" cy="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110"/>
            <p:cNvSpPr>
              <a:spLocks noChangeShapeType="1"/>
            </p:cNvSpPr>
            <p:nvPr/>
          </p:nvSpPr>
          <p:spPr bwMode="auto">
            <a:xfrm>
              <a:off x="5471" y="34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Rectangle 111"/>
            <p:cNvSpPr>
              <a:spLocks noChangeArrowheads="1"/>
            </p:cNvSpPr>
            <p:nvPr/>
          </p:nvSpPr>
          <p:spPr bwMode="auto">
            <a:xfrm>
              <a:off x="5471" y="341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Line 112"/>
            <p:cNvSpPr>
              <a:spLocks noChangeShapeType="1"/>
            </p:cNvSpPr>
            <p:nvPr/>
          </p:nvSpPr>
          <p:spPr bwMode="auto">
            <a:xfrm>
              <a:off x="5471" y="352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Rectangle 113"/>
            <p:cNvSpPr>
              <a:spLocks noChangeArrowheads="1"/>
            </p:cNvSpPr>
            <p:nvPr/>
          </p:nvSpPr>
          <p:spPr bwMode="auto">
            <a:xfrm>
              <a:off x="5471" y="3526"/>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3" name="正方形/長方形 122"/>
          <p:cNvSpPr/>
          <p:nvPr/>
        </p:nvSpPr>
        <p:spPr>
          <a:xfrm>
            <a:off x="4691779" y="5500208"/>
            <a:ext cx="4073683" cy="1354217"/>
          </a:xfrm>
          <a:prstGeom prst="rect">
            <a:avLst/>
          </a:prstGeom>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その他大学</a:t>
            </a:r>
            <a:r>
              <a:rPr lang="ja-JP" altLang="en-US" sz="1200" dirty="0">
                <a:latin typeface="HGPｺﾞｼｯｸE" pitchFamily="50" charset="-128"/>
                <a:ea typeface="HGPｺﾞｼｯｸE" pitchFamily="50" charset="-128"/>
              </a:rPr>
              <a:t>・研究機関</a:t>
            </a:r>
            <a:r>
              <a:rPr lang="ja-JP" altLang="en-US" sz="1200" dirty="0" smtClean="0">
                <a:latin typeface="HGPｺﾞｼｯｸE" pitchFamily="50" charset="-128"/>
                <a:ea typeface="HGPｺﾞｼｯｸE" pitchFamily="50" charset="-128"/>
              </a:rPr>
              <a:t>等</a:t>
            </a:r>
            <a:endParaRPr lang="en-US" altLang="ja-JP" sz="1200" dirty="0" smtClean="0">
              <a:latin typeface="HGPｺﾞｼｯｸE" pitchFamily="50" charset="-128"/>
              <a:ea typeface="HGPｺﾞｼｯｸE"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大阪大学工学研究科</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オープンイノベーションオフィス</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大阪大学（</a:t>
            </a:r>
            <a:r>
              <a:rPr lang="en-US" altLang="ja-JP" sz="1000" dirty="0" err="1">
                <a:latin typeface="Meiryo UI" panose="020B0604030504040204" pitchFamily="50" charset="-128"/>
                <a:ea typeface="Meiryo UI" panose="020B0604030504040204" pitchFamily="50" charset="-128"/>
                <a:cs typeface="Meiryo UI" panose="020B0604030504040204" pitchFamily="50" charset="-128"/>
              </a:rPr>
              <a:t>VisLab</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OSAKA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関西大学　　　</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慶應</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義塾</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大学</a:t>
            </a:r>
            <a:endParaRPr lang="en-US" altLang="zh-TW" sz="10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一般財団法人アジア太平洋研究所</a:t>
            </a:r>
          </a:p>
          <a:p>
            <a:pPr marL="177800" indent="-177800"/>
            <a:r>
              <a:rPr lang="zh-TW" altLang="en-US" sz="1000" dirty="0">
                <a:latin typeface="Meiryo UI" panose="020B0604030504040204" pitchFamily="50" charset="-128"/>
                <a:ea typeface="Meiryo UI" panose="020B0604030504040204" pitchFamily="50" charset="-128"/>
                <a:cs typeface="Meiryo UI" panose="020B0604030504040204" pitchFamily="50" charset="-128"/>
              </a:rPr>
              <a:t>国立研究開発法人科学技術振興</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機構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zh-TW" sz="1000" dirty="0" smtClean="0">
                <a:latin typeface="Meiryo UI" panose="020B0604030504040204" pitchFamily="50" charset="-128"/>
                <a:ea typeface="Meiryo UI" panose="020B0604030504040204" pitchFamily="50" charset="-128"/>
                <a:cs typeface="Meiryo UI" panose="020B0604030504040204" pitchFamily="50" charset="-128"/>
              </a:rPr>
              <a:t>JST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　</a:t>
            </a:r>
          </a:p>
          <a:p>
            <a:pPr marL="177800" indent="-177800"/>
            <a:r>
              <a:rPr lang="zh-TW" altLang="en-US" sz="1000" dirty="0">
                <a:latin typeface="Meiryo UI" panose="020B0604030504040204" pitchFamily="50" charset="-128"/>
                <a:ea typeface="Meiryo UI" panose="020B0604030504040204" pitchFamily="50" charset="-128"/>
                <a:cs typeface="Meiryo UI" panose="020B0604030504040204" pitchFamily="50" charset="-128"/>
              </a:rPr>
              <a:t>国立研究開発法人情報通信研究</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機構</a:t>
            </a:r>
            <a:endParaRPr lang="en-US" altLang="zh-TW" sz="10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公益財団法人都市活力研究所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グローバルベンチャーハビタット大阪</a:t>
            </a:r>
          </a:p>
          <a:p>
            <a:pPr marL="177800" indent="-17780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独立行政法人工業所有権情報・研修館（</a:t>
            </a:r>
            <a:r>
              <a:rPr lang="en-US" altLang="zh-TW" sz="1000" dirty="0" smtClean="0">
                <a:latin typeface="Meiryo UI" panose="020B0604030504040204" pitchFamily="50" charset="-128"/>
                <a:ea typeface="Meiryo UI" panose="020B0604030504040204" pitchFamily="50" charset="-128"/>
                <a:cs typeface="Meiryo UI" panose="020B0604030504040204" pitchFamily="50" charset="-128"/>
              </a:rPr>
              <a:t>INPIT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）近畿統括本部</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1" name="Group 116"/>
          <p:cNvGrpSpPr>
            <a:grpSpLocks noChangeAspect="1"/>
          </p:cNvGrpSpPr>
          <p:nvPr/>
        </p:nvGrpSpPr>
        <p:grpSpPr bwMode="auto">
          <a:xfrm>
            <a:off x="184150" y="4102100"/>
            <a:ext cx="4495800" cy="1320800"/>
            <a:chOff x="116" y="2584"/>
            <a:chExt cx="2832" cy="832"/>
          </a:xfrm>
        </p:grpSpPr>
        <p:sp>
          <p:nvSpPr>
            <p:cNvPr id="92" name="AutoShape 115"/>
            <p:cNvSpPr>
              <a:spLocks noChangeAspect="1" noChangeArrowheads="1" noTextEdit="1"/>
            </p:cNvSpPr>
            <p:nvPr/>
          </p:nvSpPr>
          <p:spPr bwMode="auto">
            <a:xfrm>
              <a:off x="120" y="2588"/>
              <a:ext cx="2820"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117"/>
            <p:cNvSpPr>
              <a:spLocks noChangeArrowheads="1"/>
            </p:cNvSpPr>
            <p:nvPr/>
          </p:nvSpPr>
          <p:spPr bwMode="auto">
            <a:xfrm>
              <a:off x="120" y="2588"/>
              <a:ext cx="2820" cy="128"/>
            </a:xfrm>
            <a:prstGeom prst="rect">
              <a:avLst/>
            </a:prstGeom>
            <a:solidFill>
              <a:srgbClr val="92C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118"/>
            <p:cNvSpPr>
              <a:spLocks noChangeArrowheads="1"/>
            </p:cNvSpPr>
            <p:nvPr/>
          </p:nvSpPr>
          <p:spPr bwMode="auto">
            <a:xfrm>
              <a:off x="592" y="2592"/>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effectLst/>
                  <a:latin typeface="Meiryo UI" panose="020B0604030504040204" pitchFamily="50" charset="-128"/>
                  <a:ea typeface="Meiryo UI" panose="020B0604030504040204" pitchFamily="50" charset="-128"/>
                </a:rPr>
                <a:t>項目</a:t>
              </a:r>
              <a:endParaRPr kumimoji="0" lang="ja-JP" altLang="ja-JP" sz="1800" b="0" i="0" u="none" strike="noStrike" cap="none" normalizeH="0" baseline="0" smtClean="0">
                <a:ln>
                  <a:noFill/>
                </a:ln>
                <a:effectLst/>
              </a:endParaRPr>
            </a:p>
          </p:txBody>
        </p:sp>
        <p:sp>
          <p:nvSpPr>
            <p:cNvPr id="95" name="Rectangle 119"/>
            <p:cNvSpPr>
              <a:spLocks noChangeArrowheads="1"/>
            </p:cNvSpPr>
            <p:nvPr/>
          </p:nvSpPr>
          <p:spPr bwMode="auto">
            <a:xfrm>
              <a:off x="2000" y="2592"/>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effectLst/>
                  <a:latin typeface="Meiryo UI" panose="020B0604030504040204" pitchFamily="50" charset="-128"/>
                  <a:ea typeface="Meiryo UI" panose="020B0604030504040204" pitchFamily="50" charset="-128"/>
                </a:rPr>
                <a:t>実績</a:t>
              </a:r>
              <a:endParaRPr kumimoji="0" lang="ja-JP" altLang="ja-JP" sz="1800" b="0" i="0" u="none" strike="noStrike" cap="none" normalizeH="0" baseline="0" smtClean="0">
                <a:ln>
                  <a:noFill/>
                </a:ln>
                <a:effectLst/>
              </a:endParaRPr>
            </a:p>
          </p:txBody>
        </p:sp>
        <p:sp>
          <p:nvSpPr>
            <p:cNvPr id="96" name="Rectangle 120"/>
            <p:cNvSpPr>
              <a:spLocks noChangeArrowheads="1"/>
            </p:cNvSpPr>
            <p:nvPr/>
          </p:nvSpPr>
          <p:spPr bwMode="auto">
            <a:xfrm>
              <a:off x="140" y="2716"/>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来場者数</a:t>
              </a:r>
              <a:endParaRPr kumimoji="0" lang="ja-JP" altLang="ja-JP" sz="1800" b="0" i="0" u="none" strike="noStrike" cap="none" normalizeH="0" baseline="0" smtClean="0">
                <a:ln>
                  <a:noFill/>
                </a:ln>
                <a:effectLst/>
              </a:endParaRPr>
            </a:p>
          </p:txBody>
        </p:sp>
        <p:sp>
          <p:nvSpPr>
            <p:cNvPr id="97" name="Rectangle 121"/>
            <p:cNvSpPr>
              <a:spLocks noChangeArrowheads="1"/>
            </p:cNvSpPr>
            <p:nvPr/>
          </p:nvSpPr>
          <p:spPr bwMode="auto">
            <a:xfrm>
              <a:off x="1252" y="2716"/>
              <a:ext cx="147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effectLst/>
                  <a:latin typeface="Meiryo UI" panose="020B0604030504040204" pitchFamily="50" charset="-128"/>
                  <a:ea typeface="Meiryo UI" panose="020B0604030504040204" pitchFamily="50" charset="-128"/>
                </a:rPr>
                <a:t>約2億0,838万人（2017年4月時点）</a:t>
              </a:r>
              <a:endParaRPr kumimoji="0" lang="ja-JP" altLang="ja-JP" sz="1800" b="0" i="0" u="none" strike="noStrike" cap="none" normalizeH="0" baseline="0" dirty="0" smtClean="0">
                <a:ln>
                  <a:noFill/>
                </a:ln>
                <a:effectLst/>
              </a:endParaRPr>
            </a:p>
          </p:txBody>
        </p:sp>
        <p:sp>
          <p:nvSpPr>
            <p:cNvPr id="98" name="Rectangle 122"/>
            <p:cNvSpPr>
              <a:spLocks noChangeArrowheads="1"/>
            </p:cNvSpPr>
            <p:nvPr/>
          </p:nvSpPr>
          <p:spPr bwMode="auto">
            <a:xfrm>
              <a:off x="1248" y="2836"/>
              <a:ext cx="15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effectLst/>
                  <a:latin typeface="Meiryo UI" panose="020B0604030504040204" pitchFamily="50" charset="-128"/>
                  <a:ea typeface="Meiryo UI" panose="020B0604030504040204" pitchFamily="50" charset="-128"/>
                </a:rPr>
                <a:t>（1年目約5,300万人、2年目約4,930万人</a:t>
              </a:r>
              <a:endParaRPr kumimoji="0" lang="ja-JP" altLang="ja-JP" sz="1800" b="0" i="0" u="none" strike="noStrike" cap="none" normalizeH="0" baseline="0" dirty="0" smtClean="0">
                <a:ln>
                  <a:noFill/>
                </a:ln>
                <a:effectLst/>
              </a:endParaRPr>
            </a:p>
          </p:txBody>
        </p:sp>
        <p:sp>
          <p:nvSpPr>
            <p:cNvPr id="99" name="Rectangle 123"/>
            <p:cNvSpPr>
              <a:spLocks noChangeArrowheads="1"/>
            </p:cNvSpPr>
            <p:nvPr/>
          </p:nvSpPr>
          <p:spPr bwMode="auto">
            <a:xfrm>
              <a:off x="1248" y="2944"/>
              <a:ext cx="155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effectLst/>
                  <a:latin typeface="Meiryo UI" panose="020B0604030504040204" pitchFamily="50" charset="-128"/>
                  <a:ea typeface="Meiryo UI" panose="020B0604030504040204" pitchFamily="50" charset="-128"/>
                </a:rPr>
                <a:t>　3年目約5,255万人、4年目約5,352万人）</a:t>
              </a:r>
              <a:endParaRPr kumimoji="0" lang="ja-JP" altLang="ja-JP" sz="1800" b="0" i="0" u="none" strike="noStrike" cap="none" normalizeH="0" baseline="0" dirty="0" smtClean="0">
                <a:ln>
                  <a:noFill/>
                </a:ln>
                <a:effectLst/>
              </a:endParaRPr>
            </a:p>
          </p:txBody>
        </p:sp>
        <p:sp>
          <p:nvSpPr>
            <p:cNvPr id="100" name="Rectangle 124"/>
            <p:cNvSpPr>
              <a:spLocks noChangeArrowheads="1"/>
            </p:cNvSpPr>
            <p:nvPr/>
          </p:nvSpPr>
          <p:spPr bwMode="auto">
            <a:xfrm>
              <a:off x="140" y="3052"/>
              <a:ext cx="6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商業施設売上高</a:t>
              </a:r>
              <a:endParaRPr kumimoji="0" lang="ja-JP" altLang="ja-JP" sz="1800" b="0" i="0" u="none" strike="noStrike" cap="none" normalizeH="0" baseline="0" smtClean="0">
                <a:ln>
                  <a:noFill/>
                </a:ln>
                <a:effectLst/>
              </a:endParaRPr>
            </a:p>
          </p:txBody>
        </p:sp>
        <p:sp>
          <p:nvSpPr>
            <p:cNvPr id="101" name="Rectangle 125"/>
            <p:cNvSpPr>
              <a:spLocks noChangeArrowheads="1"/>
            </p:cNvSpPr>
            <p:nvPr/>
          </p:nvSpPr>
          <p:spPr bwMode="auto">
            <a:xfrm>
              <a:off x="1252" y="3052"/>
              <a:ext cx="131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約465億円（2016.4～2017.3）</a:t>
              </a:r>
              <a:endParaRPr kumimoji="0" lang="ja-JP" altLang="ja-JP" sz="1800" b="0" i="0" u="none" strike="noStrike" cap="none" normalizeH="0" baseline="0" smtClean="0">
                <a:ln>
                  <a:noFill/>
                </a:ln>
                <a:effectLst/>
              </a:endParaRPr>
            </a:p>
          </p:txBody>
        </p:sp>
        <p:sp>
          <p:nvSpPr>
            <p:cNvPr id="102" name="Rectangle 126"/>
            <p:cNvSpPr>
              <a:spLocks noChangeArrowheads="1"/>
            </p:cNvSpPr>
            <p:nvPr/>
          </p:nvSpPr>
          <p:spPr bwMode="auto">
            <a:xfrm>
              <a:off x="1252" y="3172"/>
              <a:ext cx="15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effectLst/>
                  <a:latin typeface="Meiryo UI" panose="020B0604030504040204" pitchFamily="50" charset="-128"/>
                  <a:ea typeface="Meiryo UI" panose="020B0604030504040204" pitchFamily="50" charset="-128"/>
                </a:rPr>
                <a:t>（1年目約436億円、2年目約444億円、</a:t>
              </a:r>
              <a:endParaRPr kumimoji="0" lang="ja-JP" altLang="ja-JP" sz="1800" b="0" i="0" u="none" strike="noStrike" cap="none" normalizeH="0" baseline="0" dirty="0" smtClean="0">
                <a:ln>
                  <a:noFill/>
                </a:ln>
                <a:effectLst/>
              </a:endParaRPr>
            </a:p>
          </p:txBody>
        </p:sp>
        <p:sp>
          <p:nvSpPr>
            <p:cNvPr id="103" name="Rectangle 127"/>
            <p:cNvSpPr>
              <a:spLocks noChangeArrowheads="1"/>
            </p:cNvSpPr>
            <p:nvPr/>
          </p:nvSpPr>
          <p:spPr bwMode="auto">
            <a:xfrm>
              <a:off x="1252" y="3292"/>
              <a:ext cx="8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effectLst/>
                  <a:latin typeface="Meiryo UI" panose="020B0604030504040204" pitchFamily="50" charset="-128"/>
                  <a:ea typeface="Meiryo UI" panose="020B0604030504040204" pitchFamily="50" charset="-128"/>
                </a:rPr>
                <a:t>　 3年目約458億円）</a:t>
              </a:r>
              <a:endParaRPr kumimoji="0" lang="ja-JP" altLang="ja-JP" sz="1800" b="0" i="0" u="none" strike="noStrike" cap="none" normalizeH="0" baseline="0" dirty="0" smtClean="0">
                <a:ln>
                  <a:noFill/>
                </a:ln>
                <a:effectLst/>
              </a:endParaRPr>
            </a:p>
          </p:txBody>
        </p:sp>
        <p:sp>
          <p:nvSpPr>
            <p:cNvPr id="104" name="Line 128"/>
            <p:cNvSpPr>
              <a:spLocks noChangeShapeType="1"/>
            </p:cNvSpPr>
            <p:nvPr/>
          </p:nvSpPr>
          <p:spPr bwMode="auto">
            <a:xfrm flipV="1">
              <a:off x="120" y="258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29"/>
            <p:cNvSpPr>
              <a:spLocks noChangeArrowheads="1"/>
            </p:cNvSpPr>
            <p:nvPr/>
          </p:nvSpPr>
          <p:spPr bwMode="auto">
            <a:xfrm>
              <a:off x="120" y="2584"/>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30"/>
            <p:cNvSpPr>
              <a:spLocks noChangeShapeType="1"/>
            </p:cNvSpPr>
            <p:nvPr/>
          </p:nvSpPr>
          <p:spPr bwMode="auto">
            <a:xfrm flipV="1">
              <a:off x="1232" y="258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31"/>
            <p:cNvSpPr>
              <a:spLocks noChangeArrowheads="1"/>
            </p:cNvSpPr>
            <p:nvPr/>
          </p:nvSpPr>
          <p:spPr bwMode="auto">
            <a:xfrm>
              <a:off x="1232" y="2584"/>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Rectangle 132"/>
            <p:cNvSpPr>
              <a:spLocks noChangeArrowheads="1"/>
            </p:cNvSpPr>
            <p:nvPr/>
          </p:nvSpPr>
          <p:spPr bwMode="auto">
            <a:xfrm>
              <a:off x="124" y="2584"/>
              <a:ext cx="28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Line 133"/>
            <p:cNvSpPr>
              <a:spLocks noChangeShapeType="1"/>
            </p:cNvSpPr>
            <p:nvPr/>
          </p:nvSpPr>
          <p:spPr bwMode="auto">
            <a:xfrm flipV="1">
              <a:off x="2936" y="258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Rectangle 134"/>
            <p:cNvSpPr>
              <a:spLocks noChangeArrowheads="1"/>
            </p:cNvSpPr>
            <p:nvPr/>
          </p:nvSpPr>
          <p:spPr bwMode="auto">
            <a:xfrm>
              <a:off x="2936" y="2584"/>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Line 135"/>
            <p:cNvSpPr>
              <a:spLocks noChangeShapeType="1"/>
            </p:cNvSpPr>
            <p:nvPr/>
          </p:nvSpPr>
          <p:spPr bwMode="auto">
            <a:xfrm>
              <a:off x="1232" y="2592"/>
              <a:ext cx="0" cy="1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Rectangle 136"/>
            <p:cNvSpPr>
              <a:spLocks noChangeArrowheads="1"/>
            </p:cNvSpPr>
            <p:nvPr/>
          </p:nvSpPr>
          <p:spPr bwMode="auto">
            <a:xfrm>
              <a:off x="1232" y="2592"/>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37"/>
            <p:cNvSpPr>
              <a:spLocks noChangeArrowheads="1"/>
            </p:cNvSpPr>
            <p:nvPr/>
          </p:nvSpPr>
          <p:spPr bwMode="auto">
            <a:xfrm>
              <a:off x="124" y="2708"/>
              <a:ext cx="28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38"/>
            <p:cNvSpPr>
              <a:spLocks noChangeShapeType="1"/>
            </p:cNvSpPr>
            <p:nvPr/>
          </p:nvSpPr>
          <p:spPr bwMode="auto">
            <a:xfrm>
              <a:off x="124" y="2832"/>
              <a:ext cx="110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39"/>
            <p:cNvSpPr>
              <a:spLocks noChangeArrowheads="1"/>
            </p:cNvSpPr>
            <p:nvPr/>
          </p:nvSpPr>
          <p:spPr bwMode="auto">
            <a:xfrm>
              <a:off x="124" y="2832"/>
              <a:ext cx="1108"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40"/>
            <p:cNvSpPr>
              <a:spLocks noChangeShapeType="1"/>
            </p:cNvSpPr>
            <p:nvPr/>
          </p:nvSpPr>
          <p:spPr bwMode="auto">
            <a:xfrm>
              <a:off x="1236" y="2832"/>
              <a:ext cx="169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41"/>
            <p:cNvSpPr>
              <a:spLocks noChangeArrowheads="1"/>
            </p:cNvSpPr>
            <p:nvPr/>
          </p:nvSpPr>
          <p:spPr bwMode="auto">
            <a:xfrm>
              <a:off x="1236" y="2832"/>
              <a:ext cx="1696"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42"/>
            <p:cNvSpPr>
              <a:spLocks noChangeShapeType="1"/>
            </p:cNvSpPr>
            <p:nvPr/>
          </p:nvSpPr>
          <p:spPr bwMode="auto">
            <a:xfrm>
              <a:off x="140" y="3042"/>
              <a:ext cx="280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43"/>
            <p:cNvSpPr>
              <a:spLocks noChangeArrowheads="1"/>
            </p:cNvSpPr>
            <p:nvPr/>
          </p:nvSpPr>
          <p:spPr bwMode="auto">
            <a:xfrm>
              <a:off x="124" y="3048"/>
              <a:ext cx="280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44"/>
            <p:cNvSpPr>
              <a:spLocks noChangeShapeType="1"/>
            </p:cNvSpPr>
            <p:nvPr/>
          </p:nvSpPr>
          <p:spPr bwMode="auto">
            <a:xfrm>
              <a:off x="124" y="3168"/>
              <a:ext cx="110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45"/>
            <p:cNvSpPr>
              <a:spLocks noChangeArrowheads="1"/>
            </p:cNvSpPr>
            <p:nvPr/>
          </p:nvSpPr>
          <p:spPr bwMode="auto">
            <a:xfrm>
              <a:off x="124" y="3168"/>
              <a:ext cx="1108"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46"/>
            <p:cNvSpPr>
              <a:spLocks noChangeShapeType="1"/>
            </p:cNvSpPr>
            <p:nvPr/>
          </p:nvSpPr>
          <p:spPr bwMode="auto">
            <a:xfrm>
              <a:off x="1152" y="3168"/>
              <a:ext cx="169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Rectangle 147"/>
            <p:cNvSpPr>
              <a:spLocks noChangeArrowheads="1"/>
            </p:cNvSpPr>
            <p:nvPr/>
          </p:nvSpPr>
          <p:spPr bwMode="auto">
            <a:xfrm>
              <a:off x="1236" y="3168"/>
              <a:ext cx="1696"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48"/>
            <p:cNvSpPr>
              <a:spLocks noChangeArrowheads="1"/>
            </p:cNvSpPr>
            <p:nvPr/>
          </p:nvSpPr>
          <p:spPr bwMode="auto">
            <a:xfrm>
              <a:off x="116" y="2584"/>
              <a:ext cx="8"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Line 149"/>
            <p:cNvSpPr>
              <a:spLocks noChangeShapeType="1"/>
            </p:cNvSpPr>
            <p:nvPr/>
          </p:nvSpPr>
          <p:spPr bwMode="auto">
            <a:xfrm>
              <a:off x="1232" y="2716"/>
              <a:ext cx="0" cy="6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Rectangle 150"/>
            <p:cNvSpPr>
              <a:spLocks noChangeArrowheads="1"/>
            </p:cNvSpPr>
            <p:nvPr/>
          </p:nvSpPr>
          <p:spPr bwMode="auto">
            <a:xfrm>
              <a:off x="1232" y="2716"/>
              <a:ext cx="4" cy="6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Line 151"/>
            <p:cNvSpPr>
              <a:spLocks noChangeShapeType="1"/>
            </p:cNvSpPr>
            <p:nvPr/>
          </p:nvSpPr>
          <p:spPr bwMode="auto">
            <a:xfrm>
              <a:off x="124" y="3408"/>
              <a:ext cx="280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Rectangle 152"/>
            <p:cNvSpPr>
              <a:spLocks noChangeArrowheads="1"/>
            </p:cNvSpPr>
            <p:nvPr/>
          </p:nvSpPr>
          <p:spPr bwMode="auto">
            <a:xfrm>
              <a:off x="124" y="3408"/>
              <a:ext cx="280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Rectangle 153"/>
            <p:cNvSpPr>
              <a:spLocks noChangeArrowheads="1"/>
            </p:cNvSpPr>
            <p:nvPr/>
          </p:nvSpPr>
          <p:spPr bwMode="auto">
            <a:xfrm>
              <a:off x="2932" y="2592"/>
              <a:ext cx="8" cy="8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Line 154"/>
            <p:cNvSpPr>
              <a:spLocks noChangeShapeType="1"/>
            </p:cNvSpPr>
            <p:nvPr/>
          </p:nvSpPr>
          <p:spPr bwMode="auto">
            <a:xfrm>
              <a:off x="120" y="34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Rectangle 155"/>
            <p:cNvSpPr>
              <a:spLocks noChangeArrowheads="1"/>
            </p:cNvSpPr>
            <p:nvPr/>
          </p:nvSpPr>
          <p:spPr bwMode="auto">
            <a:xfrm>
              <a:off x="120" y="341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Line 156"/>
            <p:cNvSpPr>
              <a:spLocks noChangeShapeType="1"/>
            </p:cNvSpPr>
            <p:nvPr/>
          </p:nvSpPr>
          <p:spPr bwMode="auto">
            <a:xfrm>
              <a:off x="1232" y="34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Rectangle 157"/>
            <p:cNvSpPr>
              <a:spLocks noChangeArrowheads="1"/>
            </p:cNvSpPr>
            <p:nvPr/>
          </p:nvSpPr>
          <p:spPr bwMode="auto">
            <a:xfrm>
              <a:off x="1232" y="341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Line 158"/>
            <p:cNvSpPr>
              <a:spLocks noChangeShapeType="1"/>
            </p:cNvSpPr>
            <p:nvPr/>
          </p:nvSpPr>
          <p:spPr bwMode="auto">
            <a:xfrm>
              <a:off x="2936" y="34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Rectangle 159"/>
            <p:cNvSpPr>
              <a:spLocks noChangeArrowheads="1"/>
            </p:cNvSpPr>
            <p:nvPr/>
          </p:nvSpPr>
          <p:spPr bwMode="auto">
            <a:xfrm>
              <a:off x="2936" y="341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Line 160"/>
            <p:cNvSpPr>
              <a:spLocks noChangeShapeType="1"/>
            </p:cNvSpPr>
            <p:nvPr/>
          </p:nvSpPr>
          <p:spPr bwMode="auto">
            <a:xfrm>
              <a:off x="2940" y="258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Rectangle 161"/>
            <p:cNvSpPr>
              <a:spLocks noChangeArrowheads="1"/>
            </p:cNvSpPr>
            <p:nvPr/>
          </p:nvSpPr>
          <p:spPr bwMode="auto">
            <a:xfrm>
              <a:off x="2940" y="2588"/>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Line 162"/>
            <p:cNvSpPr>
              <a:spLocks noChangeShapeType="1"/>
            </p:cNvSpPr>
            <p:nvPr/>
          </p:nvSpPr>
          <p:spPr bwMode="auto">
            <a:xfrm>
              <a:off x="2940" y="27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Rectangle 163"/>
            <p:cNvSpPr>
              <a:spLocks noChangeArrowheads="1"/>
            </p:cNvSpPr>
            <p:nvPr/>
          </p:nvSpPr>
          <p:spPr bwMode="auto">
            <a:xfrm>
              <a:off x="2940" y="271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Line 164"/>
            <p:cNvSpPr>
              <a:spLocks noChangeShapeType="1"/>
            </p:cNvSpPr>
            <p:nvPr/>
          </p:nvSpPr>
          <p:spPr bwMode="auto">
            <a:xfrm>
              <a:off x="2940" y="283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Rectangle 165"/>
            <p:cNvSpPr>
              <a:spLocks noChangeArrowheads="1"/>
            </p:cNvSpPr>
            <p:nvPr/>
          </p:nvSpPr>
          <p:spPr bwMode="auto">
            <a:xfrm>
              <a:off x="2940" y="283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Line 166"/>
            <p:cNvSpPr>
              <a:spLocks noChangeShapeType="1"/>
            </p:cNvSpPr>
            <p:nvPr/>
          </p:nvSpPr>
          <p:spPr bwMode="auto">
            <a:xfrm>
              <a:off x="2940" y="304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Rectangle 167"/>
            <p:cNvSpPr>
              <a:spLocks noChangeArrowheads="1"/>
            </p:cNvSpPr>
            <p:nvPr/>
          </p:nvSpPr>
          <p:spPr bwMode="auto">
            <a:xfrm>
              <a:off x="2940" y="3048"/>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Line 168"/>
            <p:cNvSpPr>
              <a:spLocks noChangeShapeType="1"/>
            </p:cNvSpPr>
            <p:nvPr/>
          </p:nvSpPr>
          <p:spPr bwMode="auto">
            <a:xfrm>
              <a:off x="2940" y="316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Rectangle 169"/>
            <p:cNvSpPr>
              <a:spLocks noChangeArrowheads="1"/>
            </p:cNvSpPr>
            <p:nvPr/>
          </p:nvSpPr>
          <p:spPr bwMode="auto">
            <a:xfrm>
              <a:off x="2940" y="3168"/>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Line 170"/>
            <p:cNvSpPr>
              <a:spLocks noChangeShapeType="1"/>
            </p:cNvSpPr>
            <p:nvPr/>
          </p:nvSpPr>
          <p:spPr bwMode="auto">
            <a:xfrm>
              <a:off x="2940" y="34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Rectangle 171"/>
            <p:cNvSpPr>
              <a:spLocks noChangeArrowheads="1"/>
            </p:cNvSpPr>
            <p:nvPr/>
          </p:nvSpPr>
          <p:spPr bwMode="auto">
            <a:xfrm>
              <a:off x="2940" y="3408"/>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12" name="Group 175"/>
          <p:cNvGrpSpPr>
            <a:grpSpLocks noChangeAspect="1"/>
          </p:cNvGrpSpPr>
          <p:nvPr/>
        </p:nvGrpSpPr>
        <p:grpSpPr bwMode="auto">
          <a:xfrm>
            <a:off x="184150" y="5813425"/>
            <a:ext cx="4489450" cy="844550"/>
            <a:chOff x="116" y="3662"/>
            <a:chExt cx="2828" cy="532"/>
          </a:xfrm>
        </p:grpSpPr>
        <p:sp>
          <p:nvSpPr>
            <p:cNvPr id="1113" name="AutoShape 174"/>
            <p:cNvSpPr>
              <a:spLocks noChangeAspect="1" noChangeArrowheads="1" noTextEdit="1"/>
            </p:cNvSpPr>
            <p:nvPr/>
          </p:nvSpPr>
          <p:spPr bwMode="auto">
            <a:xfrm>
              <a:off x="120" y="3666"/>
              <a:ext cx="2820"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Rectangle 176"/>
            <p:cNvSpPr>
              <a:spLocks noChangeArrowheads="1"/>
            </p:cNvSpPr>
            <p:nvPr/>
          </p:nvSpPr>
          <p:spPr bwMode="auto">
            <a:xfrm>
              <a:off x="120" y="3666"/>
              <a:ext cx="2820" cy="128"/>
            </a:xfrm>
            <a:prstGeom prst="rect">
              <a:avLst/>
            </a:prstGeom>
            <a:solidFill>
              <a:srgbClr val="92C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Rectangle 177"/>
            <p:cNvSpPr>
              <a:spLocks noChangeArrowheads="1"/>
            </p:cNvSpPr>
            <p:nvPr/>
          </p:nvSpPr>
          <p:spPr bwMode="auto">
            <a:xfrm>
              <a:off x="592" y="3670"/>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effectLst/>
                  <a:latin typeface="Meiryo UI" panose="020B0604030504040204" pitchFamily="50" charset="-128"/>
                  <a:ea typeface="Meiryo UI" panose="020B0604030504040204" pitchFamily="50" charset="-128"/>
                </a:rPr>
                <a:t>項目</a:t>
              </a:r>
              <a:endParaRPr kumimoji="0" lang="ja-JP" altLang="ja-JP" sz="1800" b="0" i="0" u="none" strike="noStrike" cap="none" normalizeH="0" baseline="0" smtClean="0">
                <a:ln>
                  <a:noFill/>
                </a:ln>
                <a:effectLst/>
              </a:endParaRPr>
            </a:p>
          </p:txBody>
        </p:sp>
        <p:sp>
          <p:nvSpPr>
            <p:cNvPr id="1116" name="Rectangle 178"/>
            <p:cNvSpPr>
              <a:spLocks noChangeArrowheads="1"/>
            </p:cNvSpPr>
            <p:nvPr/>
          </p:nvSpPr>
          <p:spPr bwMode="auto">
            <a:xfrm>
              <a:off x="2000" y="3670"/>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effectLst/>
                  <a:latin typeface="Meiryo UI" panose="020B0604030504040204" pitchFamily="50" charset="-128"/>
                  <a:ea typeface="Meiryo UI" panose="020B0604030504040204" pitchFamily="50" charset="-128"/>
                </a:rPr>
                <a:t>実績</a:t>
              </a:r>
              <a:endParaRPr kumimoji="0" lang="ja-JP" altLang="ja-JP" sz="1800" b="0" i="0" u="none" strike="noStrike" cap="none" normalizeH="0" baseline="0" smtClean="0">
                <a:ln>
                  <a:noFill/>
                </a:ln>
                <a:effectLst/>
              </a:endParaRPr>
            </a:p>
          </p:txBody>
        </p:sp>
        <p:sp>
          <p:nvSpPr>
            <p:cNvPr id="1117" name="Rectangle 179"/>
            <p:cNvSpPr>
              <a:spLocks noChangeArrowheads="1"/>
            </p:cNvSpPr>
            <p:nvPr/>
          </p:nvSpPr>
          <p:spPr bwMode="auto">
            <a:xfrm>
              <a:off x="140" y="3798"/>
              <a:ext cx="73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effectLst/>
                  <a:latin typeface="Meiryo UI" panose="020B0604030504040204" pitchFamily="50" charset="-128"/>
                  <a:ea typeface="Meiryo UI" panose="020B0604030504040204" pitchFamily="50" charset="-128"/>
                </a:rPr>
                <a:t>The Lab.来場者数</a:t>
              </a:r>
              <a:endParaRPr kumimoji="0" lang="ja-JP" altLang="ja-JP" sz="1800" b="0" i="0" u="none" strike="noStrike" cap="none" normalizeH="0" baseline="0" dirty="0" smtClean="0">
                <a:ln>
                  <a:noFill/>
                </a:ln>
                <a:effectLst/>
              </a:endParaRPr>
            </a:p>
          </p:txBody>
        </p:sp>
        <p:sp>
          <p:nvSpPr>
            <p:cNvPr id="1118" name="Rectangle 180"/>
            <p:cNvSpPr>
              <a:spLocks noChangeArrowheads="1"/>
            </p:cNvSpPr>
            <p:nvPr/>
          </p:nvSpPr>
          <p:spPr bwMode="auto">
            <a:xfrm>
              <a:off x="1252" y="3798"/>
              <a:ext cx="13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約352万人（2017年3月末累計）</a:t>
              </a:r>
              <a:endParaRPr kumimoji="0" lang="ja-JP" altLang="ja-JP" sz="1800" b="0" i="0" u="none" strike="noStrike" cap="none" normalizeH="0" baseline="0" smtClean="0">
                <a:ln>
                  <a:noFill/>
                </a:ln>
                <a:effectLst/>
              </a:endParaRPr>
            </a:p>
          </p:txBody>
        </p:sp>
        <p:sp>
          <p:nvSpPr>
            <p:cNvPr id="1119" name="Rectangle 181"/>
            <p:cNvSpPr>
              <a:spLocks noChangeArrowheads="1"/>
            </p:cNvSpPr>
            <p:nvPr/>
          </p:nvSpPr>
          <p:spPr bwMode="auto">
            <a:xfrm>
              <a:off x="140" y="3930"/>
              <a:ext cx="7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ナレッジサロン会員数</a:t>
              </a:r>
              <a:endParaRPr kumimoji="0" lang="ja-JP" altLang="ja-JP" sz="1800" b="0" i="0" u="none" strike="noStrike" cap="none" normalizeH="0" baseline="0" smtClean="0">
                <a:ln>
                  <a:noFill/>
                </a:ln>
                <a:effectLst/>
              </a:endParaRPr>
            </a:p>
          </p:txBody>
        </p:sp>
        <p:sp>
          <p:nvSpPr>
            <p:cNvPr id="1120" name="Rectangle 182"/>
            <p:cNvSpPr>
              <a:spLocks noChangeArrowheads="1"/>
            </p:cNvSpPr>
            <p:nvPr/>
          </p:nvSpPr>
          <p:spPr bwMode="auto">
            <a:xfrm>
              <a:off x="1252" y="3930"/>
              <a:ext cx="124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2,018名（2017年3月末時点）</a:t>
              </a:r>
              <a:endParaRPr kumimoji="0" lang="ja-JP" altLang="ja-JP" sz="1800" b="0" i="0" u="none" strike="noStrike" cap="none" normalizeH="0" baseline="0" smtClean="0">
                <a:ln>
                  <a:noFill/>
                </a:ln>
                <a:effectLst/>
              </a:endParaRPr>
            </a:p>
          </p:txBody>
        </p:sp>
        <p:sp>
          <p:nvSpPr>
            <p:cNvPr id="1121" name="Rectangle 183"/>
            <p:cNvSpPr>
              <a:spLocks noChangeArrowheads="1"/>
            </p:cNvSpPr>
            <p:nvPr/>
          </p:nvSpPr>
          <p:spPr bwMode="auto">
            <a:xfrm>
              <a:off x="140" y="4062"/>
              <a:ext cx="96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海外からの視察・来訪者数</a:t>
              </a:r>
              <a:endParaRPr kumimoji="0" lang="ja-JP" altLang="ja-JP" sz="1800" b="0" i="0" u="none" strike="noStrike" cap="none" normalizeH="0" baseline="0" smtClean="0">
                <a:ln>
                  <a:noFill/>
                </a:ln>
                <a:effectLst/>
              </a:endParaRPr>
            </a:p>
          </p:txBody>
        </p:sp>
        <p:sp>
          <p:nvSpPr>
            <p:cNvPr id="1122" name="Rectangle 184"/>
            <p:cNvSpPr>
              <a:spLocks noChangeArrowheads="1"/>
            </p:cNvSpPr>
            <p:nvPr/>
          </p:nvSpPr>
          <p:spPr bwMode="auto">
            <a:xfrm>
              <a:off x="1252" y="4062"/>
              <a:ext cx="14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53ヵ国251団体（2017年3月末累計）</a:t>
              </a:r>
              <a:endParaRPr kumimoji="0" lang="ja-JP" altLang="ja-JP" sz="1800" b="0" i="0" u="none" strike="noStrike" cap="none" normalizeH="0" baseline="0" smtClean="0">
                <a:ln>
                  <a:noFill/>
                </a:ln>
                <a:effectLst/>
              </a:endParaRPr>
            </a:p>
          </p:txBody>
        </p:sp>
        <p:sp>
          <p:nvSpPr>
            <p:cNvPr id="1123" name="Line 185"/>
            <p:cNvSpPr>
              <a:spLocks noChangeShapeType="1"/>
            </p:cNvSpPr>
            <p:nvPr/>
          </p:nvSpPr>
          <p:spPr bwMode="auto">
            <a:xfrm flipV="1">
              <a:off x="120" y="36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Rectangle 186"/>
            <p:cNvSpPr>
              <a:spLocks noChangeArrowheads="1"/>
            </p:cNvSpPr>
            <p:nvPr/>
          </p:nvSpPr>
          <p:spPr bwMode="auto">
            <a:xfrm>
              <a:off x="120" y="366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Line 187"/>
            <p:cNvSpPr>
              <a:spLocks noChangeShapeType="1"/>
            </p:cNvSpPr>
            <p:nvPr/>
          </p:nvSpPr>
          <p:spPr bwMode="auto">
            <a:xfrm flipV="1">
              <a:off x="1232" y="36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Rectangle 188"/>
            <p:cNvSpPr>
              <a:spLocks noChangeArrowheads="1"/>
            </p:cNvSpPr>
            <p:nvPr/>
          </p:nvSpPr>
          <p:spPr bwMode="auto">
            <a:xfrm>
              <a:off x="1232" y="366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Rectangle 189"/>
            <p:cNvSpPr>
              <a:spLocks noChangeArrowheads="1"/>
            </p:cNvSpPr>
            <p:nvPr/>
          </p:nvSpPr>
          <p:spPr bwMode="auto">
            <a:xfrm>
              <a:off x="124" y="3662"/>
              <a:ext cx="28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Line 190"/>
            <p:cNvSpPr>
              <a:spLocks noChangeShapeType="1"/>
            </p:cNvSpPr>
            <p:nvPr/>
          </p:nvSpPr>
          <p:spPr bwMode="auto">
            <a:xfrm flipV="1">
              <a:off x="2936" y="36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Rectangle 191"/>
            <p:cNvSpPr>
              <a:spLocks noChangeArrowheads="1"/>
            </p:cNvSpPr>
            <p:nvPr/>
          </p:nvSpPr>
          <p:spPr bwMode="auto">
            <a:xfrm>
              <a:off x="2936" y="366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Line 192"/>
            <p:cNvSpPr>
              <a:spLocks noChangeShapeType="1"/>
            </p:cNvSpPr>
            <p:nvPr/>
          </p:nvSpPr>
          <p:spPr bwMode="auto">
            <a:xfrm>
              <a:off x="1232" y="3670"/>
              <a:ext cx="0" cy="1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Rectangle 193"/>
            <p:cNvSpPr>
              <a:spLocks noChangeArrowheads="1"/>
            </p:cNvSpPr>
            <p:nvPr/>
          </p:nvSpPr>
          <p:spPr bwMode="auto">
            <a:xfrm>
              <a:off x="1232" y="3670"/>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Rectangle 194"/>
            <p:cNvSpPr>
              <a:spLocks noChangeArrowheads="1"/>
            </p:cNvSpPr>
            <p:nvPr/>
          </p:nvSpPr>
          <p:spPr bwMode="auto">
            <a:xfrm>
              <a:off x="124" y="3786"/>
              <a:ext cx="28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Line 195"/>
            <p:cNvSpPr>
              <a:spLocks noChangeShapeType="1"/>
            </p:cNvSpPr>
            <p:nvPr/>
          </p:nvSpPr>
          <p:spPr bwMode="auto">
            <a:xfrm>
              <a:off x="124" y="3922"/>
              <a:ext cx="280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Rectangle 196"/>
            <p:cNvSpPr>
              <a:spLocks noChangeArrowheads="1"/>
            </p:cNvSpPr>
            <p:nvPr/>
          </p:nvSpPr>
          <p:spPr bwMode="auto">
            <a:xfrm>
              <a:off x="124" y="3922"/>
              <a:ext cx="280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Line 197"/>
            <p:cNvSpPr>
              <a:spLocks noChangeShapeType="1"/>
            </p:cNvSpPr>
            <p:nvPr/>
          </p:nvSpPr>
          <p:spPr bwMode="auto">
            <a:xfrm>
              <a:off x="124" y="4054"/>
              <a:ext cx="280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Rectangle 198"/>
            <p:cNvSpPr>
              <a:spLocks noChangeArrowheads="1"/>
            </p:cNvSpPr>
            <p:nvPr/>
          </p:nvSpPr>
          <p:spPr bwMode="auto">
            <a:xfrm>
              <a:off x="124" y="4054"/>
              <a:ext cx="280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Rectangle 199"/>
            <p:cNvSpPr>
              <a:spLocks noChangeArrowheads="1"/>
            </p:cNvSpPr>
            <p:nvPr/>
          </p:nvSpPr>
          <p:spPr bwMode="auto">
            <a:xfrm>
              <a:off x="116" y="3662"/>
              <a:ext cx="8" cy="5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Line 200"/>
            <p:cNvSpPr>
              <a:spLocks noChangeShapeType="1"/>
            </p:cNvSpPr>
            <p:nvPr/>
          </p:nvSpPr>
          <p:spPr bwMode="auto">
            <a:xfrm>
              <a:off x="1232" y="3794"/>
              <a:ext cx="0" cy="3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Rectangle 201"/>
            <p:cNvSpPr>
              <a:spLocks noChangeArrowheads="1"/>
            </p:cNvSpPr>
            <p:nvPr/>
          </p:nvSpPr>
          <p:spPr bwMode="auto">
            <a:xfrm>
              <a:off x="1232" y="3794"/>
              <a:ext cx="4" cy="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Rectangle 202"/>
            <p:cNvSpPr>
              <a:spLocks noChangeArrowheads="1"/>
            </p:cNvSpPr>
            <p:nvPr/>
          </p:nvSpPr>
          <p:spPr bwMode="auto">
            <a:xfrm>
              <a:off x="124" y="4182"/>
              <a:ext cx="28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Rectangle 203"/>
            <p:cNvSpPr>
              <a:spLocks noChangeArrowheads="1"/>
            </p:cNvSpPr>
            <p:nvPr/>
          </p:nvSpPr>
          <p:spPr bwMode="auto">
            <a:xfrm>
              <a:off x="2932" y="3670"/>
              <a:ext cx="8" cy="5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Line 204"/>
            <p:cNvSpPr>
              <a:spLocks noChangeShapeType="1"/>
            </p:cNvSpPr>
            <p:nvPr/>
          </p:nvSpPr>
          <p:spPr bwMode="auto">
            <a:xfrm>
              <a:off x="120" y="419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Rectangle 205"/>
            <p:cNvSpPr>
              <a:spLocks noChangeArrowheads="1"/>
            </p:cNvSpPr>
            <p:nvPr/>
          </p:nvSpPr>
          <p:spPr bwMode="auto">
            <a:xfrm>
              <a:off x="120" y="4190"/>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Line 206"/>
            <p:cNvSpPr>
              <a:spLocks noChangeShapeType="1"/>
            </p:cNvSpPr>
            <p:nvPr/>
          </p:nvSpPr>
          <p:spPr bwMode="auto">
            <a:xfrm>
              <a:off x="1232" y="419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Rectangle 207"/>
            <p:cNvSpPr>
              <a:spLocks noChangeArrowheads="1"/>
            </p:cNvSpPr>
            <p:nvPr/>
          </p:nvSpPr>
          <p:spPr bwMode="auto">
            <a:xfrm>
              <a:off x="1232" y="4190"/>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Line 208"/>
            <p:cNvSpPr>
              <a:spLocks noChangeShapeType="1"/>
            </p:cNvSpPr>
            <p:nvPr/>
          </p:nvSpPr>
          <p:spPr bwMode="auto">
            <a:xfrm>
              <a:off x="2936" y="419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Rectangle 209"/>
            <p:cNvSpPr>
              <a:spLocks noChangeArrowheads="1"/>
            </p:cNvSpPr>
            <p:nvPr/>
          </p:nvSpPr>
          <p:spPr bwMode="auto">
            <a:xfrm>
              <a:off x="2936" y="4190"/>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Line 210"/>
            <p:cNvSpPr>
              <a:spLocks noChangeShapeType="1"/>
            </p:cNvSpPr>
            <p:nvPr/>
          </p:nvSpPr>
          <p:spPr bwMode="auto">
            <a:xfrm>
              <a:off x="2940" y="36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Rectangle 211"/>
            <p:cNvSpPr>
              <a:spLocks noChangeArrowheads="1"/>
            </p:cNvSpPr>
            <p:nvPr/>
          </p:nvSpPr>
          <p:spPr bwMode="auto">
            <a:xfrm>
              <a:off x="2940" y="3666"/>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Line 212"/>
            <p:cNvSpPr>
              <a:spLocks noChangeShapeType="1"/>
            </p:cNvSpPr>
            <p:nvPr/>
          </p:nvSpPr>
          <p:spPr bwMode="auto">
            <a:xfrm>
              <a:off x="2940" y="379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Rectangle 213"/>
            <p:cNvSpPr>
              <a:spLocks noChangeArrowheads="1"/>
            </p:cNvSpPr>
            <p:nvPr/>
          </p:nvSpPr>
          <p:spPr bwMode="auto">
            <a:xfrm>
              <a:off x="2940" y="3790"/>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Line 214"/>
            <p:cNvSpPr>
              <a:spLocks noChangeShapeType="1"/>
            </p:cNvSpPr>
            <p:nvPr/>
          </p:nvSpPr>
          <p:spPr bwMode="auto">
            <a:xfrm>
              <a:off x="2940" y="392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Rectangle 215"/>
            <p:cNvSpPr>
              <a:spLocks noChangeArrowheads="1"/>
            </p:cNvSpPr>
            <p:nvPr/>
          </p:nvSpPr>
          <p:spPr bwMode="auto">
            <a:xfrm>
              <a:off x="2940" y="392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Line 216"/>
            <p:cNvSpPr>
              <a:spLocks noChangeShapeType="1"/>
            </p:cNvSpPr>
            <p:nvPr/>
          </p:nvSpPr>
          <p:spPr bwMode="auto">
            <a:xfrm>
              <a:off x="2940" y="405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Rectangle 217"/>
            <p:cNvSpPr>
              <a:spLocks noChangeArrowheads="1"/>
            </p:cNvSpPr>
            <p:nvPr/>
          </p:nvSpPr>
          <p:spPr bwMode="auto">
            <a:xfrm>
              <a:off x="2940" y="4054"/>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Line 218"/>
            <p:cNvSpPr>
              <a:spLocks noChangeShapeType="1"/>
            </p:cNvSpPr>
            <p:nvPr/>
          </p:nvSpPr>
          <p:spPr bwMode="auto">
            <a:xfrm>
              <a:off x="2940" y="418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Rectangle 219"/>
            <p:cNvSpPr>
              <a:spLocks noChangeArrowheads="1"/>
            </p:cNvSpPr>
            <p:nvPr/>
          </p:nvSpPr>
          <p:spPr bwMode="auto">
            <a:xfrm>
              <a:off x="2940" y="4186"/>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85</a:t>
            </a:fld>
            <a:endParaRPr lang="ja-JP" altLang="en-US" dirty="0"/>
          </a:p>
        </p:txBody>
      </p:sp>
    </p:spTree>
    <p:extLst>
      <p:ext uri="{BB962C8B-B14F-4D97-AF65-F5344CB8AC3E}">
        <p14:creationId xmlns:p14="http://schemas.microsoft.com/office/powerpoint/2010/main" val="33295572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3"/>
          <p:cNvSpPr txBox="1">
            <a:spLocks noChangeArrowheads="1"/>
          </p:cNvSpPr>
          <p:nvPr/>
        </p:nvSpPr>
        <p:spPr bwMode="auto">
          <a:xfrm>
            <a:off x="6300192" y="6237312"/>
            <a:ext cx="2584450" cy="400110"/>
          </a:xfrm>
          <a:prstGeom prst="rect">
            <a:avLst/>
          </a:prstGeom>
          <a:noFill/>
          <a:ln w="9525">
            <a:noFill/>
            <a:miter lim="800000"/>
            <a:headEnd/>
            <a:tailEnd/>
          </a:ln>
        </p:spPr>
        <p:txBody>
          <a:bodyPr wrap="square">
            <a:spAutoFit/>
          </a:bodyPr>
          <a:lstStyle/>
          <a:p>
            <a:pPr algn="ctr"/>
            <a:r>
              <a:rPr lang="ja-JP" altLang="en-US" sz="1000" dirty="0" smtClean="0"/>
              <a:t>国際イノベーション会議　</a:t>
            </a:r>
            <a:endParaRPr lang="en-US" altLang="ja-JP" sz="1000" dirty="0" smtClean="0"/>
          </a:p>
          <a:p>
            <a:pPr algn="ctr"/>
            <a:r>
              <a:rPr lang="en-US" altLang="ja-JP" sz="1000" dirty="0"/>
              <a:t>Hack</a:t>
            </a:r>
            <a:r>
              <a:rPr lang="ja-JP" altLang="en-US" sz="1000" dirty="0"/>
              <a:t>　</a:t>
            </a:r>
            <a:r>
              <a:rPr lang="en-US" altLang="ja-JP" sz="1000" dirty="0"/>
              <a:t>Osaka</a:t>
            </a:r>
            <a:r>
              <a:rPr lang="ja-JP" altLang="en-US" sz="1000" dirty="0"/>
              <a:t>　</a:t>
            </a:r>
            <a:r>
              <a:rPr lang="en-US" altLang="ja-JP" sz="1000" dirty="0" smtClean="0"/>
              <a:t>2017</a:t>
            </a:r>
            <a:r>
              <a:rPr lang="ja-JP" altLang="en-US" sz="1000" dirty="0" smtClean="0"/>
              <a:t>（</a:t>
            </a:r>
            <a:r>
              <a:rPr lang="en-US" altLang="ja-JP" sz="1000" dirty="0" smtClean="0"/>
              <a:t>H29.2</a:t>
            </a:r>
            <a:r>
              <a:rPr lang="ja-JP" altLang="en-US" sz="1000" dirty="0" smtClean="0"/>
              <a:t>）</a:t>
            </a:r>
            <a:endParaRPr lang="ja-JP" altLang="en-US" sz="1000" dirty="0"/>
          </a:p>
        </p:txBody>
      </p:sp>
      <p:sp>
        <p:nvSpPr>
          <p:cNvPr id="25" name="角丸四角形 24"/>
          <p:cNvSpPr/>
          <p:nvPr/>
        </p:nvSpPr>
        <p:spPr>
          <a:xfrm>
            <a:off x="167655" y="89386"/>
            <a:ext cx="8856984" cy="1256268"/>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lnSpc>
                <a:spcPts val="2200"/>
              </a:lnSpc>
              <a:spcBef>
                <a:spcPts val="0"/>
              </a:spcBef>
              <a:spcAft>
                <a:spcPts val="0"/>
              </a:spcAft>
              <a:defRPr/>
            </a:pP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分析③：イノベーション創出環境の整備</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fontAlgn="auto">
              <a:lnSpc>
                <a:spcPts val="2200"/>
              </a:lnSpc>
              <a:spcBef>
                <a:spcPts val="0"/>
              </a:spcBef>
              <a:spcAft>
                <a:spcPts val="0"/>
              </a:spcAf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大阪市がグランフロント大阪ナレッジキャピタル内に開設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大阪イノベーションハブ（</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起業をめざす</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人々、投資家等が集まり、交流することにより新たな価値を生み出す源泉として</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の機能</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を発揮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。イノベーションが次々とおこる環境（エコシステム）の形成に取り組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む</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14"/>
          <p:cNvSpPr>
            <a:spLocks noChangeArrowheads="1"/>
          </p:cNvSpPr>
          <p:nvPr/>
        </p:nvSpPr>
        <p:spPr bwMode="auto">
          <a:xfrm>
            <a:off x="0" y="1412776"/>
            <a:ext cx="3809291" cy="307777"/>
          </a:xfrm>
          <a:prstGeom prst="rect">
            <a:avLst/>
          </a:prstGeom>
          <a:noFill/>
          <a:ln w="9525">
            <a:noFill/>
            <a:miter lim="800000"/>
            <a:headEnd/>
            <a:tailEnd/>
          </a:ln>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大阪イノベーションハブ（</a:t>
            </a:r>
            <a:r>
              <a:rPr lang="en-US" altLang="ja-JP" sz="1400" dirty="0" smtClean="0">
                <a:latin typeface="HGPｺﾞｼｯｸE" pitchFamily="50" charset="-128"/>
                <a:ea typeface="HGPｺﾞｼｯｸE" pitchFamily="50" charset="-128"/>
              </a:rPr>
              <a:t>OIH</a:t>
            </a:r>
            <a:r>
              <a:rPr lang="ja-JP" altLang="en-US" sz="1400" dirty="0" smtClean="0">
                <a:latin typeface="HGPｺﾞｼｯｸE" pitchFamily="50" charset="-128"/>
                <a:ea typeface="HGPｺﾞｼｯｸE" pitchFamily="50" charset="-128"/>
              </a:rPr>
              <a:t>）の概要</a:t>
            </a:r>
            <a:endParaRPr lang="ja-JP" altLang="en-US" sz="1400" dirty="0">
              <a:latin typeface="HGPｺﾞｼｯｸE" pitchFamily="50" charset="-128"/>
              <a:ea typeface="HGPｺﾞｼｯｸE" pitchFamily="50" charset="-128"/>
            </a:endParaRPr>
          </a:p>
        </p:txBody>
      </p:sp>
      <p:sp>
        <p:nvSpPr>
          <p:cNvPr id="38" name="テキスト ボックス 37"/>
          <p:cNvSpPr txBox="1"/>
          <p:nvPr/>
        </p:nvSpPr>
        <p:spPr>
          <a:xfrm>
            <a:off x="84916" y="1700808"/>
            <a:ext cx="4176464" cy="2123658"/>
          </a:xfrm>
          <a:prstGeom prst="rect">
            <a:avLst/>
          </a:prstGeom>
          <a:noFill/>
        </p:spPr>
        <p:txBody>
          <a:bodyPr wrap="square" rtlCol="0">
            <a:spAutoFit/>
          </a:bodyPr>
          <a:lstStyle/>
          <a:p>
            <a:r>
              <a:rPr lang="en-US" altLang="ja-JP" sz="1200" dirty="0" smtClean="0">
                <a:latin typeface="ＭＳ Ｐゴシック"/>
              </a:rPr>
              <a:t>【</a:t>
            </a:r>
            <a:r>
              <a:rPr lang="ja-JP" altLang="en-US" sz="1200" dirty="0" smtClean="0">
                <a:latin typeface="ＭＳ Ｐゴシック"/>
              </a:rPr>
              <a:t>場所</a:t>
            </a:r>
            <a:r>
              <a:rPr lang="en-US" altLang="ja-JP" sz="1200" dirty="0" smtClean="0">
                <a:latin typeface="ＭＳ Ｐゴシック"/>
              </a:rPr>
              <a:t>】</a:t>
            </a:r>
            <a:r>
              <a:rPr lang="ja-JP" altLang="en-US" sz="1200" dirty="0">
                <a:latin typeface="ＭＳ Ｐゴシック"/>
              </a:rPr>
              <a:t>　 うめきた・グランフロント</a:t>
            </a:r>
            <a:r>
              <a:rPr lang="ja-JP" altLang="en-US" sz="1200" dirty="0" smtClean="0">
                <a:latin typeface="ＭＳ Ｐゴシック"/>
              </a:rPr>
              <a:t>大阪 ナレッジキャピタル内</a:t>
            </a:r>
            <a:endParaRPr lang="en-US" altLang="ja-JP" sz="1200" dirty="0" smtClean="0">
              <a:latin typeface="ＭＳ Ｐゴシック"/>
            </a:endParaRPr>
          </a:p>
          <a:p>
            <a:r>
              <a:rPr lang="en-US" altLang="ja-JP" sz="1200" dirty="0" smtClean="0">
                <a:latin typeface="ＭＳ Ｐゴシック"/>
              </a:rPr>
              <a:t>【</a:t>
            </a:r>
            <a:r>
              <a:rPr lang="ja-JP" altLang="en-US" sz="1200" dirty="0" smtClean="0">
                <a:latin typeface="ＭＳ Ｐゴシック"/>
              </a:rPr>
              <a:t>開設</a:t>
            </a:r>
            <a:r>
              <a:rPr lang="en-US" altLang="ja-JP" sz="1200" dirty="0" smtClean="0">
                <a:latin typeface="ＭＳ Ｐゴシック"/>
              </a:rPr>
              <a:t>】</a:t>
            </a:r>
            <a:r>
              <a:rPr lang="ja-JP" altLang="en-US" sz="1200" dirty="0" smtClean="0">
                <a:latin typeface="ＭＳ Ｐゴシック"/>
              </a:rPr>
              <a:t>　</a:t>
            </a:r>
            <a:r>
              <a:rPr lang="en-US" altLang="ja-JP" sz="1200" dirty="0" smtClean="0">
                <a:latin typeface="ＭＳ Ｐゴシック"/>
              </a:rPr>
              <a:t>2013</a:t>
            </a:r>
            <a:r>
              <a:rPr lang="ja-JP" altLang="en-US" sz="1200" dirty="0" smtClean="0">
                <a:latin typeface="ＭＳ Ｐゴシック"/>
              </a:rPr>
              <a:t>（平成</a:t>
            </a:r>
            <a:r>
              <a:rPr lang="en-US" altLang="ja-JP" sz="1200" dirty="0" smtClean="0">
                <a:latin typeface="ＭＳ Ｐゴシック"/>
              </a:rPr>
              <a:t>25</a:t>
            </a:r>
            <a:r>
              <a:rPr lang="ja-JP" altLang="en-US" sz="1200" dirty="0" smtClean="0">
                <a:latin typeface="ＭＳ Ｐゴシック"/>
              </a:rPr>
              <a:t>）年</a:t>
            </a:r>
            <a:r>
              <a:rPr lang="en-US" altLang="ja-JP" sz="1200" dirty="0" smtClean="0">
                <a:latin typeface="ＭＳ Ｐゴシック"/>
              </a:rPr>
              <a:t>4</a:t>
            </a:r>
            <a:r>
              <a:rPr lang="ja-JP" altLang="en-US" sz="1200" dirty="0" smtClean="0">
                <a:latin typeface="ＭＳ Ｐゴシック"/>
              </a:rPr>
              <a:t>月　</a:t>
            </a:r>
            <a:endParaRPr lang="en-US" altLang="ja-JP" sz="1200" dirty="0" smtClean="0">
              <a:latin typeface="ＭＳ Ｐゴシック"/>
            </a:endParaRPr>
          </a:p>
          <a:p>
            <a:r>
              <a:rPr lang="ja-JP" altLang="en-US" sz="1200" dirty="0" smtClean="0">
                <a:latin typeface="ＭＳ Ｐゴシック"/>
              </a:rPr>
              <a:t>・新製品</a:t>
            </a:r>
            <a:r>
              <a:rPr lang="ja-JP" altLang="en-US" sz="1200" dirty="0">
                <a:latin typeface="ＭＳ Ｐゴシック"/>
              </a:rPr>
              <a:t>・新サービスにつながるプロジェクトの</a:t>
            </a:r>
            <a:r>
              <a:rPr lang="ja-JP" altLang="en-US" sz="1200" dirty="0" smtClean="0">
                <a:latin typeface="ＭＳ Ｐゴシック"/>
              </a:rPr>
              <a:t>創出・推進支援を行う「</a:t>
            </a:r>
            <a:r>
              <a:rPr lang="ja-JP" altLang="en-US" sz="1200" dirty="0">
                <a:latin typeface="ＭＳ Ｐゴシック"/>
              </a:rPr>
              <a:t>場」と「仕組み</a:t>
            </a:r>
            <a:r>
              <a:rPr lang="ja-JP" altLang="en-US" sz="1200" dirty="0" smtClean="0">
                <a:latin typeface="ＭＳ Ｐゴシック"/>
              </a:rPr>
              <a:t>」</a:t>
            </a:r>
            <a:r>
              <a:rPr lang="ja-JP" altLang="en-US" sz="1200" dirty="0" err="1" smtClean="0">
                <a:latin typeface="ＭＳ Ｐゴシック"/>
              </a:rPr>
              <a:t>づ</a:t>
            </a:r>
            <a:r>
              <a:rPr lang="ja-JP" altLang="en-US" sz="1200" dirty="0" smtClean="0">
                <a:latin typeface="ＭＳ Ｐゴシック"/>
              </a:rPr>
              <a:t>くりに取り組む。</a:t>
            </a:r>
            <a:endParaRPr lang="en-US" altLang="ja-JP" sz="1200" dirty="0" smtClean="0">
              <a:latin typeface="ＭＳ Ｐゴシック"/>
            </a:endParaRPr>
          </a:p>
          <a:p>
            <a:r>
              <a:rPr lang="ja-JP" altLang="en-US" sz="1200" dirty="0" smtClean="0">
                <a:latin typeface="ＭＳ Ｐゴシック"/>
              </a:rPr>
              <a:t>・国際展開・人材発掘、ビジネスプラン発表、製品開発（ハッカ</a:t>
            </a:r>
            <a:endParaRPr lang="en-US" altLang="ja-JP" sz="1200" dirty="0" smtClean="0">
              <a:latin typeface="ＭＳ Ｐゴシック"/>
            </a:endParaRPr>
          </a:p>
          <a:p>
            <a:r>
              <a:rPr lang="ja-JP" altLang="en-US" sz="1200" dirty="0" smtClean="0">
                <a:latin typeface="ＭＳ Ｐゴシック"/>
              </a:rPr>
              <a:t>　ソン）、ビジネスマッチング等の各種イベントを通じて人々を　</a:t>
            </a:r>
            <a:endParaRPr lang="en-US" altLang="ja-JP" sz="1200" dirty="0" smtClean="0">
              <a:latin typeface="ＭＳ Ｐゴシック"/>
            </a:endParaRPr>
          </a:p>
          <a:p>
            <a:r>
              <a:rPr lang="ja-JP" altLang="en-US" sz="1200" dirty="0" smtClean="0">
                <a:latin typeface="ＭＳ Ｐゴシック"/>
              </a:rPr>
              <a:t>　集積、交流させ、イノベーション創出を支援。</a:t>
            </a:r>
            <a:endParaRPr lang="en-US" altLang="ja-JP" sz="1200" dirty="0" smtClean="0">
              <a:latin typeface="ＭＳ Ｐゴシック"/>
            </a:endParaRPr>
          </a:p>
          <a:p>
            <a:r>
              <a:rPr lang="ja-JP" altLang="en-US" sz="1200" dirty="0" smtClean="0">
                <a:latin typeface="ＭＳ Ｐゴシック"/>
              </a:rPr>
              <a:t>・起業経験者、大企業、ベンチャーキャピタル等との連携に</a:t>
            </a:r>
            <a:endParaRPr lang="en-US" altLang="ja-JP" sz="1200" dirty="0" smtClean="0">
              <a:latin typeface="ＭＳ Ｐゴシック"/>
            </a:endParaRPr>
          </a:p>
          <a:p>
            <a:r>
              <a:rPr lang="ja-JP" altLang="en-US" sz="1200" dirty="0" smtClean="0">
                <a:latin typeface="ＭＳ Ｐゴシック"/>
              </a:rPr>
              <a:t>  よるベンチャー支援事業</a:t>
            </a:r>
            <a:r>
              <a:rPr lang="ja-JP" altLang="en-US" sz="1100" dirty="0" smtClean="0">
                <a:latin typeface="ＭＳ Ｐゴシック"/>
              </a:rPr>
              <a:t>（</a:t>
            </a:r>
            <a:r>
              <a:rPr lang="en-US" altLang="ja-JP" sz="1100" dirty="0">
                <a:latin typeface="ＭＳ Ｐゴシック"/>
              </a:rPr>
              <a:t> OIH</a:t>
            </a:r>
            <a:r>
              <a:rPr lang="ja-JP" altLang="en-US" sz="1100" dirty="0" smtClean="0">
                <a:latin typeface="ＭＳ Ｐゴシック"/>
              </a:rPr>
              <a:t>シードアクセラレーションプログラム（</a:t>
            </a:r>
            <a:r>
              <a:rPr lang="en-US" altLang="ja-JP" sz="1100" dirty="0" smtClean="0">
                <a:latin typeface="ＭＳ Ｐゴシック"/>
              </a:rPr>
              <a:t>OSAP</a:t>
            </a:r>
            <a:r>
              <a:rPr lang="ja-JP" altLang="en-US" sz="1100" dirty="0" smtClean="0">
                <a:latin typeface="ＭＳ Ｐゴシック"/>
              </a:rPr>
              <a:t>）</a:t>
            </a:r>
            <a:r>
              <a:rPr lang="en-US" altLang="ja-JP" sz="1100" dirty="0" smtClean="0">
                <a:latin typeface="ＭＳ Ｐゴシック"/>
              </a:rPr>
              <a:t>)</a:t>
            </a:r>
            <a:r>
              <a:rPr lang="ja-JP" altLang="en-US" sz="1200" dirty="0">
                <a:latin typeface="ＭＳ Ｐゴシック"/>
              </a:rPr>
              <a:t>も</a:t>
            </a:r>
            <a:r>
              <a:rPr lang="ja-JP" altLang="en-US" sz="1200" dirty="0" smtClean="0">
                <a:latin typeface="ＭＳ Ｐゴシック"/>
              </a:rPr>
              <a:t>実施。</a:t>
            </a:r>
            <a:r>
              <a:rPr lang="en-US" altLang="ja-JP" sz="1200" dirty="0" smtClean="0">
                <a:latin typeface="ＭＳ Ｐゴシック"/>
              </a:rPr>
              <a:t>.</a:t>
            </a:r>
          </a:p>
          <a:p>
            <a:endParaRPr lang="ja-JP" altLang="en-US" sz="1200" dirty="0">
              <a:latin typeface="ＭＳ Ｐゴシック"/>
            </a:endParaRPr>
          </a:p>
        </p:txBody>
      </p:sp>
      <p:sp>
        <p:nvSpPr>
          <p:cNvPr id="3" name="AutoShape 3"/>
          <p:cNvSpPr>
            <a:spLocks noChangeAspect="1" noChangeArrowheads="1" noTextEdit="1"/>
          </p:cNvSpPr>
          <p:nvPr/>
        </p:nvSpPr>
        <p:spPr bwMode="auto">
          <a:xfrm>
            <a:off x="3867756" y="4482109"/>
            <a:ext cx="4711082" cy="248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5" name="Line 44"/>
          <p:cNvSpPr>
            <a:spLocks noChangeShapeType="1"/>
          </p:cNvSpPr>
          <p:nvPr/>
        </p:nvSpPr>
        <p:spPr bwMode="auto">
          <a:xfrm>
            <a:off x="4150421" y="4194771"/>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6" name="Rectangle 45"/>
          <p:cNvSpPr>
            <a:spLocks noChangeArrowheads="1"/>
          </p:cNvSpPr>
          <p:nvPr/>
        </p:nvSpPr>
        <p:spPr bwMode="auto">
          <a:xfrm>
            <a:off x="4150421" y="4194771"/>
            <a:ext cx="10469" cy="1111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7" name="Line 46"/>
          <p:cNvSpPr>
            <a:spLocks noChangeShapeType="1"/>
          </p:cNvSpPr>
          <p:nvPr/>
        </p:nvSpPr>
        <p:spPr bwMode="auto">
          <a:xfrm>
            <a:off x="5741720" y="4194771"/>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8" name="Rectangle 47"/>
          <p:cNvSpPr>
            <a:spLocks noChangeArrowheads="1"/>
          </p:cNvSpPr>
          <p:nvPr/>
        </p:nvSpPr>
        <p:spPr bwMode="auto">
          <a:xfrm>
            <a:off x="5741720" y="4194771"/>
            <a:ext cx="10469" cy="1111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9" name="Line 48"/>
          <p:cNvSpPr>
            <a:spLocks noChangeShapeType="1"/>
          </p:cNvSpPr>
          <p:nvPr/>
        </p:nvSpPr>
        <p:spPr bwMode="auto">
          <a:xfrm>
            <a:off x="6432679" y="4194771"/>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0" name="Rectangle 49"/>
          <p:cNvSpPr>
            <a:spLocks noChangeArrowheads="1"/>
          </p:cNvSpPr>
          <p:nvPr/>
        </p:nvSpPr>
        <p:spPr bwMode="auto">
          <a:xfrm>
            <a:off x="6432679" y="4194771"/>
            <a:ext cx="10469" cy="1111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1" name="Line 50"/>
          <p:cNvSpPr>
            <a:spLocks noChangeShapeType="1"/>
          </p:cNvSpPr>
          <p:nvPr/>
        </p:nvSpPr>
        <p:spPr bwMode="auto">
          <a:xfrm>
            <a:off x="8851034" y="4194771"/>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2" name="Rectangle 51"/>
          <p:cNvSpPr>
            <a:spLocks noChangeArrowheads="1"/>
          </p:cNvSpPr>
          <p:nvPr/>
        </p:nvSpPr>
        <p:spPr bwMode="auto">
          <a:xfrm>
            <a:off x="8851034" y="4194771"/>
            <a:ext cx="10469" cy="1111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4" name="Line 62"/>
          <p:cNvSpPr>
            <a:spLocks noChangeShapeType="1"/>
          </p:cNvSpPr>
          <p:nvPr/>
        </p:nvSpPr>
        <p:spPr bwMode="auto">
          <a:xfrm>
            <a:off x="8861503" y="3621684"/>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5" name="Rectangle 63"/>
          <p:cNvSpPr>
            <a:spLocks noChangeArrowheads="1"/>
          </p:cNvSpPr>
          <p:nvPr/>
        </p:nvSpPr>
        <p:spPr bwMode="auto">
          <a:xfrm>
            <a:off x="8861503" y="3621684"/>
            <a:ext cx="10469" cy="952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6" name="Line 64"/>
          <p:cNvSpPr>
            <a:spLocks noChangeShapeType="1"/>
          </p:cNvSpPr>
          <p:nvPr/>
        </p:nvSpPr>
        <p:spPr bwMode="auto">
          <a:xfrm>
            <a:off x="8861503" y="4183659"/>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7" name="Rectangle 65"/>
          <p:cNvSpPr>
            <a:spLocks noChangeArrowheads="1"/>
          </p:cNvSpPr>
          <p:nvPr/>
        </p:nvSpPr>
        <p:spPr bwMode="auto">
          <a:xfrm>
            <a:off x="8861503" y="4183659"/>
            <a:ext cx="10469" cy="1111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pic>
        <p:nvPicPr>
          <p:cNvPr id="1091" name="Picture 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653136"/>
            <a:ext cx="2355197" cy="1510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テキスト ボックス 3"/>
          <p:cNvSpPr txBox="1">
            <a:spLocks noChangeArrowheads="1"/>
          </p:cNvSpPr>
          <p:nvPr/>
        </p:nvSpPr>
        <p:spPr bwMode="auto">
          <a:xfrm>
            <a:off x="0" y="6150114"/>
            <a:ext cx="3078928" cy="707886"/>
          </a:xfrm>
          <a:prstGeom prst="rect">
            <a:avLst/>
          </a:prstGeom>
          <a:noFill/>
          <a:ln w="9525">
            <a:noFill/>
            <a:miter lim="800000"/>
            <a:headEnd/>
            <a:tailEnd/>
          </a:ln>
        </p:spPr>
        <p:txBody>
          <a:bodyPr wrap="square">
            <a:spAutoFit/>
          </a:bodyPr>
          <a:lstStyle/>
          <a:p>
            <a:r>
              <a:rPr lang="en-US" altLang="ja-JP" sz="1000" dirty="0" smtClean="0"/>
              <a:t>【</a:t>
            </a:r>
            <a:r>
              <a:rPr lang="ja-JP" altLang="en-US" sz="1000" dirty="0" smtClean="0"/>
              <a:t>当該事業がきっかけで起業に至った事例</a:t>
            </a:r>
            <a:r>
              <a:rPr lang="en-US" altLang="ja-JP" sz="1000" dirty="0" smtClean="0"/>
              <a:t>】</a:t>
            </a:r>
          </a:p>
          <a:p>
            <a:r>
              <a:rPr lang="ja-JP" altLang="en-US" sz="1000" dirty="0" smtClean="0"/>
              <a:t>リストバンド型の「ウェアラブルトイ」を製造・販売。欧米の大規模見本市に出展、米国のクラウドファンディングからの資金調達にも成功するなど国内外で躍進</a:t>
            </a:r>
            <a:endParaRPr lang="ja-JP" altLang="en-US" sz="1000" dirty="0"/>
          </a:p>
        </p:txBody>
      </p:sp>
      <p:grpSp>
        <p:nvGrpSpPr>
          <p:cNvPr id="7" name="グループ化 64"/>
          <p:cNvGrpSpPr/>
          <p:nvPr/>
        </p:nvGrpSpPr>
        <p:grpSpPr>
          <a:xfrm>
            <a:off x="0" y="3717032"/>
            <a:ext cx="3564111" cy="893265"/>
            <a:chOff x="179512" y="3399831"/>
            <a:chExt cx="3564111" cy="893265"/>
          </a:xfrm>
        </p:grpSpPr>
        <p:sp>
          <p:nvSpPr>
            <p:cNvPr id="77" name="正方形/長方形 14"/>
            <p:cNvSpPr>
              <a:spLocks noChangeArrowheads="1"/>
            </p:cNvSpPr>
            <p:nvPr/>
          </p:nvSpPr>
          <p:spPr bwMode="auto">
            <a:xfrm>
              <a:off x="179512" y="3399831"/>
              <a:ext cx="3564110" cy="307777"/>
            </a:xfrm>
            <a:prstGeom prst="rect">
              <a:avLst/>
            </a:prstGeom>
            <a:noFill/>
            <a:ln w="9525">
              <a:noFill/>
              <a:miter lim="800000"/>
              <a:headEnd/>
              <a:tailEnd/>
            </a:ln>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グローバルイノベーション</a:t>
              </a:r>
              <a:r>
                <a:rPr lang="ja-JP" altLang="en-US" sz="1400" dirty="0">
                  <a:latin typeface="HGPｺﾞｼｯｸE" pitchFamily="50" charset="-128"/>
                  <a:ea typeface="HGPｺﾞｼｯｸE" pitchFamily="50" charset="-128"/>
                </a:rPr>
                <a:t>ファンド</a:t>
              </a:r>
              <a:r>
                <a:rPr lang="ja-JP" altLang="en-US" sz="1400" dirty="0" smtClean="0">
                  <a:latin typeface="HGPｺﾞｼｯｸE" pitchFamily="50" charset="-128"/>
                  <a:ea typeface="HGPｺﾞｼｯｸE" pitchFamily="50" charset="-128"/>
                </a:rPr>
                <a:t>の概要</a:t>
              </a:r>
              <a:endParaRPr lang="ja-JP" altLang="en-US" sz="1400" dirty="0">
                <a:latin typeface="HGPｺﾞｼｯｸE" pitchFamily="50" charset="-128"/>
                <a:ea typeface="HGPｺﾞｼｯｸE" pitchFamily="50" charset="-128"/>
              </a:endParaRPr>
            </a:p>
          </p:txBody>
        </p:sp>
        <p:sp>
          <p:nvSpPr>
            <p:cNvPr id="78" name="テキスト ボックス 77"/>
            <p:cNvSpPr txBox="1"/>
            <p:nvPr/>
          </p:nvSpPr>
          <p:spPr>
            <a:xfrm>
              <a:off x="366207" y="3646765"/>
              <a:ext cx="3377416" cy="646331"/>
            </a:xfrm>
            <a:prstGeom prst="rect">
              <a:avLst/>
            </a:prstGeom>
            <a:noFill/>
          </p:spPr>
          <p:txBody>
            <a:bodyPr wrap="square" rtlCol="0">
              <a:spAutoFit/>
            </a:bodyPr>
            <a:lstStyle/>
            <a:p>
              <a:r>
                <a:rPr lang="en-US" altLang="ja-JP" sz="1200" dirty="0" smtClean="0">
                  <a:latin typeface="ＭＳ Ｐゴシック"/>
                </a:rPr>
                <a:t>【</a:t>
              </a:r>
              <a:r>
                <a:rPr lang="ja-JP" altLang="en-US" sz="1200" dirty="0">
                  <a:latin typeface="ＭＳ Ｐゴシック"/>
                </a:rPr>
                <a:t>名称</a:t>
              </a:r>
              <a:r>
                <a:rPr lang="en-US" altLang="ja-JP" sz="1200" dirty="0" smtClean="0">
                  <a:latin typeface="ＭＳ Ｐゴシック"/>
                </a:rPr>
                <a:t>】</a:t>
              </a:r>
              <a:r>
                <a:rPr lang="ja-JP" altLang="en-US" sz="1200" dirty="0">
                  <a:latin typeface="ＭＳ Ｐゴシック"/>
                </a:rPr>
                <a:t>　 </a:t>
              </a:r>
              <a:r>
                <a:rPr lang="ja-JP" altLang="en-US" sz="1200" dirty="0" smtClean="0">
                  <a:latin typeface="ＭＳ Ｐゴシック"/>
                </a:rPr>
                <a:t>ハック大阪投資事業有限責任組合</a:t>
              </a:r>
              <a:endParaRPr lang="en-US" altLang="ja-JP" sz="1200" dirty="0" smtClean="0">
                <a:latin typeface="ＭＳ Ｐゴシック"/>
              </a:endParaRPr>
            </a:p>
            <a:p>
              <a:r>
                <a:rPr lang="en-US" altLang="ja-JP" sz="1200" dirty="0" smtClean="0">
                  <a:latin typeface="ＭＳ Ｐゴシック"/>
                </a:rPr>
                <a:t>【</a:t>
              </a:r>
              <a:r>
                <a:rPr lang="ja-JP" altLang="en-US" sz="1200" dirty="0">
                  <a:latin typeface="ＭＳ Ｐゴシック"/>
                </a:rPr>
                <a:t>組成</a:t>
              </a:r>
              <a:r>
                <a:rPr lang="en-US" altLang="ja-JP" sz="1200" dirty="0" smtClean="0">
                  <a:latin typeface="ＭＳ Ｐゴシック"/>
                </a:rPr>
                <a:t>】</a:t>
              </a:r>
              <a:r>
                <a:rPr lang="ja-JP" altLang="en-US" sz="1200" dirty="0" smtClean="0">
                  <a:latin typeface="ＭＳ Ｐゴシック"/>
                </a:rPr>
                <a:t>　</a:t>
              </a:r>
              <a:r>
                <a:rPr lang="en-US" altLang="ja-JP" sz="1200" dirty="0" smtClean="0">
                  <a:latin typeface="ＭＳ Ｐゴシック"/>
                </a:rPr>
                <a:t>2015</a:t>
              </a:r>
              <a:r>
                <a:rPr lang="ja-JP" altLang="en-US" sz="1200" dirty="0" smtClean="0">
                  <a:latin typeface="ＭＳ Ｐゴシック"/>
                </a:rPr>
                <a:t>（平成</a:t>
              </a:r>
              <a:r>
                <a:rPr lang="en-US" altLang="ja-JP" sz="1200" dirty="0" smtClean="0">
                  <a:latin typeface="ＭＳ Ｐゴシック"/>
                </a:rPr>
                <a:t>27</a:t>
              </a:r>
              <a:r>
                <a:rPr lang="ja-JP" altLang="en-US" sz="1200" dirty="0" smtClean="0">
                  <a:latin typeface="ＭＳ Ｐゴシック"/>
                </a:rPr>
                <a:t>）年</a:t>
              </a:r>
              <a:r>
                <a:rPr lang="ja-JP" altLang="en-US" sz="1200" dirty="0">
                  <a:latin typeface="ＭＳ Ｐゴシック"/>
                </a:rPr>
                <a:t>３</a:t>
              </a:r>
              <a:r>
                <a:rPr lang="ja-JP" altLang="en-US" sz="1200" dirty="0" smtClean="0">
                  <a:latin typeface="ＭＳ Ｐゴシック"/>
                </a:rPr>
                <a:t>月</a:t>
              </a:r>
              <a:endParaRPr lang="en-US" altLang="ja-JP" sz="1200" dirty="0" smtClean="0">
                <a:latin typeface="ＭＳ Ｐゴシック"/>
              </a:endParaRPr>
            </a:p>
            <a:p>
              <a:r>
                <a:rPr lang="en-US" altLang="ja-JP" sz="1200" dirty="0" smtClean="0">
                  <a:latin typeface="ＭＳ Ｐゴシック"/>
                </a:rPr>
                <a:t>【</a:t>
              </a:r>
              <a:r>
                <a:rPr lang="ja-JP" altLang="en-US" sz="1200" dirty="0" smtClean="0">
                  <a:latin typeface="ＭＳ Ｐゴシック"/>
                </a:rPr>
                <a:t>総額</a:t>
              </a:r>
              <a:r>
                <a:rPr lang="en-US" altLang="ja-JP" sz="1200" dirty="0" smtClean="0">
                  <a:latin typeface="ＭＳ Ｐゴシック"/>
                </a:rPr>
                <a:t>】</a:t>
              </a:r>
              <a:r>
                <a:rPr lang="ja-JP" altLang="en-US" sz="1200" dirty="0" smtClean="0">
                  <a:latin typeface="ＭＳ Ｐゴシック"/>
                </a:rPr>
                <a:t>　</a:t>
              </a:r>
              <a:r>
                <a:rPr lang="ja-JP" altLang="en-US" sz="1200" dirty="0">
                  <a:latin typeface="ＭＳ Ｐゴシック"/>
                </a:rPr>
                <a:t>４８</a:t>
              </a:r>
              <a:r>
                <a:rPr lang="ja-JP" altLang="en-US" sz="1200" dirty="0" smtClean="0">
                  <a:latin typeface="ＭＳ Ｐゴシック"/>
                </a:rPr>
                <a:t>億円（一次募集段階）　</a:t>
              </a:r>
              <a:endParaRPr lang="en-US" altLang="ja-JP" sz="1200" dirty="0" smtClean="0">
                <a:latin typeface="ＭＳ Ｐゴシック"/>
              </a:endParaRPr>
            </a:p>
          </p:txBody>
        </p:sp>
      </p:grpSp>
      <p:sp>
        <p:nvSpPr>
          <p:cNvPr id="24" name="テキスト ボックス 3"/>
          <p:cNvSpPr txBox="1">
            <a:spLocks noChangeArrowheads="1"/>
          </p:cNvSpPr>
          <p:nvPr/>
        </p:nvSpPr>
        <p:spPr bwMode="auto">
          <a:xfrm>
            <a:off x="3203848" y="6165304"/>
            <a:ext cx="2869845" cy="553998"/>
          </a:xfrm>
          <a:prstGeom prst="rect">
            <a:avLst/>
          </a:prstGeom>
          <a:noFill/>
          <a:ln w="9525">
            <a:noFill/>
            <a:miter lim="800000"/>
            <a:headEnd/>
            <a:tailEnd/>
          </a:ln>
        </p:spPr>
        <p:txBody>
          <a:bodyPr wrap="square">
            <a:spAutoFit/>
          </a:bodyPr>
          <a:lstStyle/>
          <a:p>
            <a:r>
              <a:rPr lang="en-US" altLang="ja-JP" sz="1000" dirty="0" smtClean="0"/>
              <a:t>Morning Meet Up</a:t>
            </a:r>
            <a:r>
              <a:rPr lang="ja-JP" altLang="en-US" sz="1000" dirty="0" smtClean="0"/>
              <a:t>　（月</a:t>
            </a:r>
            <a:r>
              <a:rPr lang="ja-JP" altLang="en-US" sz="1000" dirty="0"/>
              <a:t>２</a:t>
            </a:r>
            <a:r>
              <a:rPr lang="ja-JP" altLang="en-US" sz="1000" dirty="0" smtClean="0"/>
              <a:t>回</a:t>
            </a:r>
            <a:r>
              <a:rPr lang="en-US" altLang="ja-JP" sz="1000" dirty="0" smtClean="0"/>
              <a:t>7</a:t>
            </a:r>
            <a:r>
              <a:rPr lang="ja-JP" altLang="en-US" sz="1000" dirty="0" smtClean="0"/>
              <a:t>：</a:t>
            </a:r>
            <a:r>
              <a:rPr lang="en-US" altLang="ja-JP" sz="1000" dirty="0" smtClean="0"/>
              <a:t>00</a:t>
            </a:r>
            <a:r>
              <a:rPr lang="ja-JP" altLang="en-US" sz="1000" dirty="0" smtClean="0"/>
              <a:t>～開催）</a:t>
            </a:r>
            <a:endParaRPr lang="en-US" altLang="ja-JP" sz="1000" dirty="0" smtClean="0"/>
          </a:p>
          <a:p>
            <a:r>
              <a:rPr lang="ja-JP" altLang="en-US" sz="1000" dirty="0" smtClean="0"/>
              <a:t>投資家が参加しやすい早朝に起業家のピッチ（事業プレゼン）を行う取組みに毎回</a:t>
            </a:r>
            <a:r>
              <a:rPr lang="en-US" altLang="ja-JP" sz="1000" dirty="0" smtClean="0"/>
              <a:t>70</a:t>
            </a:r>
            <a:r>
              <a:rPr lang="ja-JP" altLang="en-US" sz="1000" dirty="0" smtClean="0"/>
              <a:t>～</a:t>
            </a:r>
            <a:r>
              <a:rPr lang="en-US" altLang="ja-JP" sz="1000" dirty="0" smtClean="0"/>
              <a:t>80</a:t>
            </a:r>
            <a:r>
              <a:rPr lang="ja-JP" altLang="en-US" sz="1000" dirty="0" smtClean="0"/>
              <a:t>人が参加</a:t>
            </a:r>
            <a:endParaRPr lang="ja-JP" altLang="en-US" sz="1000" dirty="0"/>
          </a:p>
        </p:txBody>
      </p:sp>
      <p:pic>
        <p:nvPicPr>
          <p:cNvPr id="155" name="Picture 2" descr="C:\Users\i9650713\Desktop\11781674_766509063458285_97993128256902084_n.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491880" y="4668434"/>
            <a:ext cx="2330320" cy="1471999"/>
          </a:xfrm>
          <a:prstGeom prst="rect">
            <a:avLst/>
          </a:prstGeom>
          <a:noFill/>
        </p:spPr>
      </p:pic>
      <p:pic>
        <p:nvPicPr>
          <p:cNvPr id="134" name="図 7"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4763" y="4725144"/>
            <a:ext cx="2391709" cy="134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5" name="Group 4"/>
          <p:cNvGrpSpPr>
            <a:grpSpLocks noChangeAspect="1"/>
          </p:cNvGrpSpPr>
          <p:nvPr/>
        </p:nvGrpSpPr>
        <p:grpSpPr bwMode="auto">
          <a:xfrm>
            <a:off x="4263668" y="1484784"/>
            <a:ext cx="4880332" cy="2592388"/>
            <a:chOff x="2759" y="1111"/>
            <a:chExt cx="2797" cy="1633"/>
          </a:xfrm>
        </p:grpSpPr>
        <p:sp>
          <p:nvSpPr>
            <p:cNvPr id="136" name="AutoShape 3"/>
            <p:cNvSpPr>
              <a:spLocks noChangeAspect="1" noChangeArrowheads="1" noTextEdit="1"/>
            </p:cNvSpPr>
            <p:nvPr/>
          </p:nvSpPr>
          <p:spPr bwMode="auto">
            <a:xfrm>
              <a:off x="2856" y="1140"/>
              <a:ext cx="2700" cy="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5"/>
            <p:cNvSpPr>
              <a:spLocks noChangeArrowheads="1"/>
            </p:cNvSpPr>
            <p:nvPr/>
          </p:nvSpPr>
          <p:spPr bwMode="auto">
            <a:xfrm>
              <a:off x="2765" y="1118"/>
              <a:ext cx="2700" cy="32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Rectangle 6"/>
            <p:cNvSpPr>
              <a:spLocks noChangeArrowheads="1"/>
            </p:cNvSpPr>
            <p:nvPr/>
          </p:nvSpPr>
          <p:spPr bwMode="auto">
            <a:xfrm>
              <a:off x="4097" y="1447"/>
              <a:ext cx="57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1200" dirty="0" smtClean="0">
                  <a:latin typeface="Meiryo UI" pitchFamily="50" charset="-128"/>
                  <a:ea typeface="Meiryo UI" pitchFamily="50" charset="-128"/>
                </a:rPr>
                <a:t>55,000</a:t>
              </a:r>
              <a:r>
                <a:rPr lang="ja-JP" altLang="ja-JP" sz="1200" dirty="0" smtClean="0">
                  <a:latin typeface="Meiryo UI" pitchFamily="50" charset="-128"/>
                  <a:ea typeface="Meiryo UI" pitchFamily="50" charset="-128"/>
                </a:rPr>
                <a:t>人以上</a:t>
              </a:r>
              <a:endParaRPr lang="ja-JP" altLang="ja-JP" dirty="0" smtClean="0"/>
            </a:p>
          </p:txBody>
        </p:sp>
        <p:sp>
          <p:nvSpPr>
            <p:cNvPr id="139" name="Rectangle 7"/>
            <p:cNvSpPr>
              <a:spLocks noChangeArrowheads="1"/>
            </p:cNvSpPr>
            <p:nvPr/>
          </p:nvSpPr>
          <p:spPr bwMode="auto">
            <a:xfrm>
              <a:off x="4097" y="1611"/>
              <a:ext cx="125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1200" dirty="0" smtClean="0">
                  <a:latin typeface="Meiryo UI" pitchFamily="50" charset="-128"/>
                  <a:ea typeface="Meiryo UI" pitchFamily="50" charset="-128"/>
                </a:rPr>
                <a:t>171</a:t>
              </a:r>
              <a:r>
                <a:rPr lang="ja-JP" altLang="ja-JP" sz="1200" dirty="0" smtClean="0">
                  <a:latin typeface="Meiryo UI" pitchFamily="50" charset="-128"/>
                  <a:ea typeface="Meiryo UI" pitchFamily="50" charset="-128"/>
                </a:rPr>
                <a:t>件(例・ウェアラブルトイ「Ｍoff」)</a:t>
              </a:r>
              <a:endParaRPr lang="ja-JP" altLang="ja-JP" dirty="0" smtClean="0"/>
            </a:p>
          </p:txBody>
        </p:sp>
        <p:sp>
          <p:nvSpPr>
            <p:cNvPr id="140" name="Rectangle 8"/>
            <p:cNvSpPr>
              <a:spLocks noChangeArrowheads="1"/>
            </p:cNvSpPr>
            <p:nvPr/>
          </p:nvSpPr>
          <p:spPr bwMode="auto">
            <a:xfrm>
              <a:off x="3708" y="1791"/>
              <a:ext cx="3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latin typeface="ＭＳ Ｐゴシック" pitchFamily="50" charset="-128"/>
                </a:rPr>
                <a:t>開催</a:t>
              </a:r>
              <a:r>
                <a:rPr lang="ja-JP" altLang="en-US" sz="1100" dirty="0" smtClean="0">
                  <a:latin typeface="ＭＳ Ｐゴシック" pitchFamily="50" charset="-128"/>
                </a:rPr>
                <a:t>実績</a:t>
              </a:r>
              <a:endParaRPr lang="ja-JP" altLang="ja-JP" dirty="0" smtClean="0"/>
            </a:p>
          </p:txBody>
        </p:sp>
        <p:sp>
          <p:nvSpPr>
            <p:cNvPr id="141" name="Rectangle 9"/>
            <p:cNvSpPr>
              <a:spLocks noChangeArrowheads="1"/>
            </p:cNvSpPr>
            <p:nvPr/>
          </p:nvSpPr>
          <p:spPr bwMode="auto">
            <a:xfrm>
              <a:off x="4080" y="1791"/>
              <a:ext cx="12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en-US" sz="1200" dirty="0" smtClean="0">
                  <a:latin typeface="Meiryo UI" pitchFamily="50" charset="-128"/>
                  <a:ea typeface="Meiryo UI" pitchFamily="50" charset="-128"/>
                </a:rPr>
                <a:t> 毎年度１回</a:t>
              </a:r>
              <a:r>
                <a:rPr lang="ja-JP" altLang="en-US" sz="1100" dirty="0" smtClean="0">
                  <a:latin typeface="Meiryo UI" pitchFamily="50" charset="-128"/>
                  <a:ea typeface="Meiryo UI" pitchFamily="50" charset="-128"/>
                </a:rPr>
                <a:t>（</a:t>
              </a:r>
              <a:r>
                <a:rPr lang="en-US" altLang="ja-JP" sz="1100" dirty="0" smtClean="0">
                  <a:latin typeface="Meiryo UI" pitchFamily="50" charset="-128"/>
                  <a:ea typeface="Meiryo UI" pitchFamily="50" charset="-128"/>
                </a:rPr>
                <a:t>2012</a:t>
              </a:r>
              <a:r>
                <a:rPr lang="ja-JP" altLang="en-US" sz="1100" dirty="0" smtClean="0">
                  <a:latin typeface="Meiryo UI" pitchFamily="50" charset="-128"/>
                  <a:ea typeface="Meiryo UI" pitchFamily="50" charset="-128"/>
                </a:rPr>
                <a:t>～累計</a:t>
              </a:r>
              <a:r>
                <a:rPr lang="en-US" altLang="ja-JP" sz="1100" dirty="0" smtClean="0">
                  <a:latin typeface="Meiryo UI" pitchFamily="50" charset="-128"/>
                  <a:ea typeface="Meiryo UI" pitchFamily="50" charset="-128"/>
                </a:rPr>
                <a:t>5</a:t>
              </a:r>
              <a:r>
                <a:rPr lang="ja-JP" altLang="en-US" sz="1100" dirty="0" smtClean="0">
                  <a:latin typeface="Meiryo UI" pitchFamily="50" charset="-128"/>
                  <a:ea typeface="Meiryo UI" pitchFamily="50" charset="-128"/>
                </a:rPr>
                <a:t>回）</a:t>
              </a:r>
              <a:endParaRPr lang="ja-JP" altLang="ja-JP" sz="1100" dirty="0" smtClean="0">
                <a:latin typeface="Meiryo UI" pitchFamily="50" charset="-128"/>
                <a:ea typeface="Meiryo UI" pitchFamily="50" charset="-128"/>
              </a:endParaRPr>
            </a:p>
          </p:txBody>
        </p:sp>
        <p:sp>
          <p:nvSpPr>
            <p:cNvPr id="142" name="Rectangle 10"/>
            <p:cNvSpPr>
              <a:spLocks noChangeArrowheads="1"/>
            </p:cNvSpPr>
            <p:nvPr/>
          </p:nvSpPr>
          <p:spPr bwMode="auto">
            <a:xfrm>
              <a:off x="3802" y="2064"/>
              <a:ext cx="16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latin typeface="ＭＳ Ｐゴシック" pitchFamily="50" charset="-128"/>
                </a:rPr>
                <a:t>主旨</a:t>
              </a:r>
              <a:endParaRPr lang="ja-JP" altLang="ja-JP" dirty="0" smtClean="0"/>
            </a:p>
          </p:txBody>
        </p:sp>
        <p:sp>
          <p:nvSpPr>
            <p:cNvPr id="143" name="Rectangle 11"/>
            <p:cNvSpPr>
              <a:spLocks noChangeArrowheads="1"/>
            </p:cNvSpPr>
            <p:nvPr/>
          </p:nvSpPr>
          <p:spPr bwMode="auto">
            <a:xfrm>
              <a:off x="4091" y="1946"/>
              <a:ext cx="13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latin typeface="Meiryo UI" pitchFamily="50" charset="-128"/>
                  <a:ea typeface="Meiryo UI" pitchFamily="50" charset="-128"/>
                </a:rPr>
                <a:t>世界中から人材・情報・資金を誘引し、グ</a:t>
              </a:r>
              <a:endParaRPr lang="ja-JP" altLang="ja-JP" dirty="0" smtClean="0"/>
            </a:p>
          </p:txBody>
        </p:sp>
        <p:sp>
          <p:nvSpPr>
            <p:cNvPr id="144" name="Rectangle 12"/>
            <p:cNvSpPr>
              <a:spLocks noChangeArrowheads="1"/>
            </p:cNvSpPr>
            <p:nvPr/>
          </p:nvSpPr>
          <p:spPr bwMode="auto">
            <a:xfrm>
              <a:off x="4091" y="2071"/>
              <a:ext cx="13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latin typeface="Meiryo UI" pitchFamily="50" charset="-128"/>
                  <a:ea typeface="Meiryo UI" pitchFamily="50" charset="-128"/>
                </a:rPr>
                <a:t>ローバルにイノベーション創出をめざす実践</a:t>
              </a:r>
              <a:endParaRPr lang="ja-JP" altLang="ja-JP" dirty="0" smtClean="0"/>
            </a:p>
          </p:txBody>
        </p:sp>
        <p:sp>
          <p:nvSpPr>
            <p:cNvPr id="145" name="Rectangle 13"/>
            <p:cNvSpPr>
              <a:spLocks noChangeArrowheads="1"/>
            </p:cNvSpPr>
            <p:nvPr/>
          </p:nvSpPr>
          <p:spPr bwMode="auto">
            <a:xfrm>
              <a:off x="4091" y="2196"/>
              <a:ext cx="87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latin typeface="Meiryo UI" pitchFamily="50" charset="-128"/>
                  <a:ea typeface="Meiryo UI" pitchFamily="50" charset="-128"/>
                </a:rPr>
                <a:t>的取組みの一環として開催</a:t>
              </a:r>
              <a:endParaRPr lang="ja-JP" altLang="ja-JP" dirty="0" smtClean="0"/>
            </a:p>
          </p:txBody>
        </p:sp>
        <p:sp>
          <p:nvSpPr>
            <p:cNvPr id="146" name="Rectangle 14"/>
            <p:cNvSpPr>
              <a:spLocks noChangeArrowheads="1"/>
            </p:cNvSpPr>
            <p:nvPr/>
          </p:nvSpPr>
          <p:spPr bwMode="auto">
            <a:xfrm>
              <a:off x="3637" y="2336"/>
              <a:ext cx="43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1200" dirty="0" smtClean="0">
                  <a:latin typeface="Meiryo UI" pitchFamily="50" charset="-128"/>
                  <a:ea typeface="Meiryo UI" pitchFamily="50" charset="-128"/>
                </a:rPr>
                <a:t>   </a:t>
              </a:r>
              <a:r>
                <a:rPr lang="ja-JP" altLang="ja-JP" sz="1200" dirty="0" smtClean="0">
                  <a:latin typeface="Meiryo UI" pitchFamily="50" charset="-128"/>
                  <a:ea typeface="Meiryo UI" pitchFamily="50" charset="-128"/>
                </a:rPr>
                <a:t>参加者</a:t>
              </a:r>
              <a:endParaRPr lang="en-US" altLang="ja-JP" sz="1200" dirty="0" smtClean="0">
                <a:latin typeface="Meiryo UI" pitchFamily="50" charset="-128"/>
                <a:ea typeface="Meiryo UI" pitchFamily="50" charset="-128"/>
              </a:endParaRPr>
            </a:p>
            <a:p>
              <a:r>
                <a:rPr lang="ja-JP" altLang="en-US" sz="1200" dirty="0" smtClean="0">
                  <a:latin typeface="Meiryo UI" pitchFamily="50" charset="-128"/>
                  <a:ea typeface="Meiryo UI" pitchFamily="50" charset="-128"/>
                </a:rPr>
                <a:t>（</a:t>
              </a:r>
              <a:r>
                <a:rPr lang="en-US" altLang="ja-JP" sz="1200" dirty="0" smtClean="0">
                  <a:latin typeface="Meiryo UI" pitchFamily="50" charset="-128"/>
                  <a:ea typeface="Meiryo UI" pitchFamily="50" charset="-128"/>
                </a:rPr>
                <a:t>2017.2)</a:t>
              </a:r>
              <a:endParaRPr lang="ja-JP" altLang="ja-JP" dirty="0" smtClean="0"/>
            </a:p>
          </p:txBody>
        </p:sp>
        <p:sp>
          <p:nvSpPr>
            <p:cNvPr id="147" name="Rectangle 17"/>
            <p:cNvSpPr>
              <a:spLocks noChangeArrowheads="1"/>
            </p:cNvSpPr>
            <p:nvPr/>
          </p:nvSpPr>
          <p:spPr bwMode="auto">
            <a:xfrm>
              <a:off x="4097" y="246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endParaRPr lang="ja-JP" altLang="ja-JP" dirty="0" smtClean="0"/>
            </a:p>
          </p:txBody>
        </p:sp>
        <p:sp>
          <p:nvSpPr>
            <p:cNvPr id="148" name="Rectangle 18"/>
            <p:cNvSpPr>
              <a:spLocks noChangeArrowheads="1"/>
            </p:cNvSpPr>
            <p:nvPr/>
          </p:nvSpPr>
          <p:spPr bwMode="auto">
            <a:xfrm>
              <a:off x="4097" y="25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endParaRPr lang="ja-JP" altLang="ja-JP" dirty="0" smtClean="0"/>
            </a:p>
          </p:txBody>
        </p:sp>
        <p:sp>
          <p:nvSpPr>
            <p:cNvPr id="149" name="Rectangle 19"/>
            <p:cNvSpPr>
              <a:spLocks noChangeArrowheads="1"/>
            </p:cNvSpPr>
            <p:nvPr/>
          </p:nvSpPr>
          <p:spPr bwMode="auto">
            <a:xfrm>
              <a:off x="2789" y="1144"/>
              <a:ext cx="26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b="1" dirty="0" smtClean="0">
                  <a:latin typeface="Meiryo UI" pitchFamily="50" charset="-128"/>
                  <a:ea typeface="Meiryo UI" pitchFamily="50" charset="-128"/>
                </a:rPr>
                <a:t>「大阪イノベーションハブ</a:t>
              </a:r>
              <a:r>
                <a:rPr lang="ja-JP" altLang="en-US" sz="1200" b="1" dirty="0" smtClean="0">
                  <a:latin typeface="Meiryo UI" pitchFamily="50" charset="-128"/>
                  <a:ea typeface="Meiryo UI" pitchFamily="50" charset="-128"/>
                </a:rPr>
                <a:t>（</a:t>
              </a:r>
              <a:r>
                <a:rPr lang="en-US" altLang="ja-JP" sz="1200" b="1" dirty="0" smtClean="0">
                  <a:latin typeface="Meiryo UI" pitchFamily="50" charset="-128"/>
                  <a:ea typeface="Meiryo UI" pitchFamily="50" charset="-128"/>
                </a:rPr>
                <a:t>OIH</a:t>
              </a:r>
              <a:r>
                <a:rPr lang="ja-JP" altLang="en-US" sz="1200" b="1" dirty="0" smtClean="0">
                  <a:latin typeface="Meiryo UI" pitchFamily="50" charset="-128"/>
                  <a:ea typeface="Meiryo UI" pitchFamily="50" charset="-128"/>
                </a:rPr>
                <a:t>）</a:t>
              </a:r>
              <a:r>
                <a:rPr lang="ja-JP" altLang="ja-JP" sz="1200" b="1" dirty="0" smtClean="0">
                  <a:latin typeface="Meiryo UI" pitchFamily="50" charset="-128"/>
                  <a:ea typeface="Meiryo UI" pitchFamily="50" charset="-128"/>
                </a:rPr>
                <a:t>」におけるグローバルイノベーション創出支援事業</a:t>
              </a:r>
              <a:endParaRPr lang="ja-JP" altLang="ja-JP" dirty="0" smtClean="0"/>
            </a:p>
          </p:txBody>
        </p:sp>
        <p:sp>
          <p:nvSpPr>
            <p:cNvPr id="150" name="Rectangle 20"/>
            <p:cNvSpPr>
              <a:spLocks noChangeArrowheads="1"/>
            </p:cNvSpPr>
            <p:nvPr/>
          </p:nvSpPr>
          <p:spPr bwMode="auto">
            <a:xfrm>
              <a:off x="4349" y="1313"/>
              <a:ext cx="1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b="1" dirty="0" smtClean="0">
                  <a:latin typeface="Meiryo UI" pitchFamily="50" charset="-128"/>
                  <a:ea typeface="Meiryo UI" pitchFamily="50" charset="-128"/>
                </a:rPr>
                <a:t>［</a:t>
              </a:r>
              <a:r>
                <a:rPr lang="en-US" altLang="ja-JP" sz="1200" b="1" dirty="0" smtClean="0">
                  <a:latin typeface="Meiryo UI" pitchFamily="50" charset="-128"/>
                  <a:ea typeface="Meiryo UI" pitchFamily="50" charset="-128"/>
                </a:rPr>
                <a:t>2013</a:t>
              </a:r>
              <a:r>
                <a:rPr lang="ja-JP" altLang="en-US" sz="1200" b="1" dirty="0" smtClean="0">
                  <a:latin typeface="Meiryo UI" pitchFamily="50" charset="-128"/>
                  <a:ea typeface="Meiryo UI" pitchFamily="50" charset="-128"/>
                </a:rPr>
                <a:t>（</a:t>
              </a:r>
              <a:r>
                <a:rPr lang="ja-JP" altLang="ja-JP" sz="1200" b="1" dirty="0" smtClean="0">
                  <a:latin typeface="Meiryo UI" pitchFamily="50" charset="-128"/>
                  <a:ea typeface="Meiryo UI" pitchFamily="50" charset="-128"/>
                </a:rPr>
                <a:t>H25</a:t>
              </a:r>
              <a:r>
                <a:rPr lang="ja-JP" altLang="en-US" sz="1200" b="1" dirty="0" smtClean="0">
                  <a:latin typeface="Meiryo UI" pitchFamily="50" charset="-128"/>
                  <a:ea typeface="Meiryo UI" pitchFamily="50" charset="-128"/>
                </a:rPr>
                <a:t>）</a:t>
              </a:r>
              <a:r>
                <a:rPr lang="ja-JP"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の</a:t>
              </a:r>
              <a:r>
                <a:rPr lang="en-US" altLang="ja-JP" sz="1200" b="1" dirty="0" smtClean="0">
                  <a:latin typeface="Meiryo UI" pitchFamily="50" charset="-128"/>
                  <a:ea typeface="Meiryo UI" pitchFamily="50" charset="-128"/>
                </a:rPr>
                <a:t>4</a:t>
              </a:r>
              <a:r>
                <a:rPr lang="ja-JP" altLang="en-US" sz="1200" b="1" dirty="0" smtClean="0">
                  <a:latin typeface="Meiryo UI" pitchFamily="50" charset="-128"/>
                  <a:ea typeface="Meiryo UI" pitchFamily="50" charset="-128"/>
                </a:rPr>
                <a:t>年間</a:t>
              </a:r>
              <a:r>
                <a:rPr lang="ja-JP" altLang="ja-JP" sz="1200" b="1" dirty="0" smtClean="0">
                  <a:latin typeface="Meiryo UI" pitchFamily="50" charset="-128"/>
                  <a:ea typeface="Meiryo UI" pitchFamily="50" charset="-128"/>
                </a:rPr>
                <a:t>］</a:t>
              </a:r>
              <a:endParaRPr lang="ja-JP" altLang="ja-JP" dirty="0" smtClean="0"/>
            </a:p>
          </p:txBody>
        </p:sp>
        <p:sp>
          <p:nvSpPr>
            <p:cNvPr id="151" name="Rectangle 21"/>
            <p:cNvSpPr>
              <a:spLocks noChangeArrowheads="1"/>
            </p:cNvSpPr>
            <p:nvPr/>
          </p:nvSpPr>
          <p:spPr bwMode="auto">
            <a:xfrm>
              <a:off x="2812" y="1474"/>
              <a:ext cx="3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latin typeface="Meiryo UI" pitchFamily="50" charset="-128"/>
                  <a:ea typeface="Meiryo UI" pitchFamily="50" charset="-128"/>
                </a:rPr>
                <a:t>来場</a:t>
              </a:r>
              <a:r>
                <a:rPr lang="ja-JP" altLang="en-US" sz="1200" dirty="0" smtClean="0">
                  <a:latin typeface="Meiryo UI" pitchFamily="50" charset="-128"/>
                  <a:ea typeface="Meiryo UI" pitchFamily="50" charset="-128"/>
                </a:rPr>
                <a:t>者数</a:t>
              </a:r>
              <a:endParaRPr lang="ja-JP" altLang="ja-JP" dirty="0" smtClean="0"/>
            </a:p>
          </p:txBody>
        </p:sp>
        <p:sp>
          <p:nvSpPr>
            <p:cNvPr id="152" name="Rectangle 22"/>
            <p:cNvSpPr>
              <a:spLocks noChangeArrowheads="1"/>
            </p:cNvSpPr>
            <p:nvPr/>
          </p:nvSpPr>
          <p:spPr bwMode="auto">
            <a:xfrm>
              <a:off x="2789" y="1611"/>
              <a:ext cx="1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latin typeface="Meiryo UI" pitchFamily="50" charset="-128"/>
                  <a:ea typeface="Meiryo UI" pitchFamily="50" charset="-128"/>
                </a:rPr>
                <a:t>事業化プロジェクト創出支援件数</a:t>
              </a:r>
              <a:endParaRPr lang="ja-JP" altLang="ja-JP" dirty="0" smtClean="0"/>
            </a:p>
          </p:txBody>
        </p:sp>
        <p:sp>
          <p:nvSpPr>
            <p:cNvPr id="153" name="Rectangle 23"/>
            <p:cNvSpPr>
              <a:spLocks noChangeArrowheads="1"/>
            </p:cNvSpPr>
            <p:nvPr/>
          </p:nvSpPr>
          <p:spPr bwMode="auto">
            <a:xfrm>
              <a:off x="2789" y="2084"/>
              <a:ext cx="7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latin typeface="Meiryo UI" pitchFamily="50" charset="-128"/>
                  <a:ea typeface="Meiryo UI" pitchFamily="50" charset="-128"/>
                </a:rPr>
                <a:t>国際イノベーション会議</a:t>
              </a:r>
              <a:endParaRPr lang="ja-JP" altLang="ja-JP" dirty="0" smtClean="0"/>
            </a:p>
          </p:txBody>
        </p:sp>
        <p:sp>
          <p:nvSpPr>
            <p:cNvPr id="154" name="Rectangle 24"/>
            <p:cNvSpPr>
              <a:spLocks noChangeArrowheads="1"/>
            </p:cNvSpPr>
            <p:nvPr/>
          </p:nvSpPr>
          <p:spPr bwMode="auto">
            <a:xfrm>
              <a:off x="2789" y="2222"/>
              <a:ext cx="5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latin typeface="Meiryo UI" pitchFamily="50" charset="-128"/>
                  <a:ea typeface="Meiryo UI" pitchFamily="50" charset="-128"/>
                </a:rPr>
                <a:t>Hack Osaka</a:t>
              </a:r>
              <a:endParaRPr lang="ja-JP" altLang="ja-JP" dirty="0" smtClean="0"/>
            </a:p>
          </p:txBody>
        </p:sp>
        <p:sp>
          <p:nvSpPr>
            <p:cNvPr id="156" name="Line 25"/>
            <p:cNvSpPr>
              <a:spLocks noChangeShapeType="1"/>
            </p:cNvSpPr>
            <p:nvPr/>
          </p:nvSpPr>
          <p:spPr bwMode="auto">
            <a:xfrm flipV="1">
              <a:off x="2765"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26"/>
            <p:cNvSpPr>
              <a:spLocks noChangeArrowheads="1"/>
            </p:cNvSpPr>
            <p:nvPr/>
          </p:nvSpPr>
          <p:spPr bwMode="auto">
            <a:xfrm>
              <a:off x="2765"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Rectangle 27"/>
            <p:cNvSpPr>
              <a:spLocks noChangeArrowheads="1"/>
            </p:cNvSpPr>
            <p:nvPr/>
          </p:nvSpPr>
          <p:spPr bwMode="auto">
            <a:xfrm>
              <a:off x="2771" y="1111"/>
              <a:ext cx="269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Line 28"/>
            <p:cNvSpPr>
              <a:spLocks noChangeShapeType="1"/>
            </p:cNvSpPr>
            <p:nvPr/>
          </p:nvSpPr>
          <p:spPr bwMode="auto">
            <a:xfrm flipV="1">
              <a:off x="5459"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Rectangle 29"/>
            <p:cNvSpPr>
              <a:spLocks noChangeArrowheads="1"/>
            </p:cNvSpPr>
            <p:nvPr/>
          </p:nvSpPr>
          <p:spPr bwMode="auto">
            <a:xfrm>
              <a:off x="5459"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Line 30"/>
            <p:cNvSpPr>
              <a:spLocks noChangeShapeType="1"/>
            </p:cNvSpPr>
            <p:nvPr/>
          </p:nvSpPr>
          <p:spPr bwMode="auto">
            <a:xfrm flipV="1">
              <a:off x="4073"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Rectangle 31"/>
            <p:cNvSpPr>
              <a:spLocks noChangeArrowheads="1"/>
            </p:cNvSpPr>
            <p:nvPr/>
          </p:nvSpPr>
          <p:spPr bwMode="auto">
            <a:xfrm>
              <a:off x="4073"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32"/>
            <p:cNvSpPr>
              <a:spLocks noChangeArrowheads="1"/>
            </p:cNvSpPr>
            <p:nvPr/>
          </p:nvSpPr>
          <p:spPr bwMode="auto">
            <a:xfrm>
              <a:off x="2771" y="1433"/>
              <a:ext cx="269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Rectangle 33"/>
            <p:cNvSpPr>
              <a:spLocks noChangeArrowheads="1"/>
            </p:cNvSpPr>
            <p:nvPr/>
          </p:nvSpPr>
          <p:spPr bwMode="auto">
            <a:xfrm>
              <a:off x="2771" y="1598"/>
              <a:ext cx="269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Line 34"/>
            <p:cNvSpPr>
              <a:spLocks noChangeShapeType="1"/>
            </p:cNvSpPr>
            <p:nvPr/>
          </p:nvSpPr>
          <p:spPr bwMode="auto">
            <a:xfrm flipV="1">
              <a:off x="3677"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Rectangle 35"/>
            <p:cNvSpPr>
              <a:spLocks noChangeArrowheads="1"/>
            </p:cNvSpPr>
            <p:nvPr/>
          </p:nvSpPr>
          <p:spPr bwMode="auto">
            <a:xfrm>
              <a:off x="3677"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36"/>
            <p:cNvSpPr>
              <a:spLocks noChangeArrowheads="1"/>
            </p:cNvSpPr>
            <p:nvPr/>
          </p:nvSpPr>
          <p:spPr bwMode="auto">
            <a:xfrm>
              <a:off x="2771" y="1762"/>
              <a:ext cx="269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Rectangle 37"/>
            <p:cNvSpPr>
              <a:spLocks noChangeArrowheads="1"/>
            </p:cNvSpPr>
            <p:nvPr/>
          </p:nvSpPr>
          <p:spPr bwMode="auto">
            <a:xfrm>
              <a:off x="3683" y="1933"/>
              <a:ext cx="1782"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8"/>
            <p:cNvSpPr>
              <a:spLocks noChangeArrowheads="1"/>
            </p:cNvSpPr>
            <p:nvPr/>
          </p:nvSpPr>
          <p:spPr bwMode="auto">
            <a:xfrm>
              <a:off x="3683" y="2314"/>
              <a:ext cx="1782"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39"/>
            <p:cNvSpPr>
              <a:spLocks noChangeArrowheads="1"/>
            </p:cNvSpPr>
            <p:nvPr/>
          </p:nvSpPr>
          <p:spPr bwMode="auto">
            <a:xfrm>
              <a:off x="2759" y="1111"/>
              <a:ext cx="12" cy="15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40"/>
            <p:cNvSpPr>
              <a:spLocks noChangeArrowheads="1"/>
            </p:cNvSpPr>
            <p:nvPr/>
          </p:nvSpPr>
          <p:spPr bwMode="auto">
            <a:xfrm>
              <a:off x="3671" y="1775"/>
              <a:ext cx="12" cy="9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Rectangle 41"/>
            <p:cNvSpPr>
              <a:spLocks noChangeArrowheads="1"/>
            </p:cNvSpPr>
            <p:nvPr/>
          </p:nvSpPr>
          <p:spPr bwMode="auto">
            <a:xfrm>
              <a:off x="4067" y="1447"/>
              <a:ext cx="12" cy="12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42"/>
            <p:cNvSpPr>
              <a:spLocks noChangeArrowheads="1"/>
            </p:cNvSpPr>
            <p:nvPr/>
          </p:nvSpPr>
          <p:spPr bwMode="auto">
            <a:xfrm>
              <a:off x="2771" y="2669"/>
              <a:ext cx="269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43"/>
            <p:cNvSpPr>
              <a:spLocks noChangeArrowheads="1"/>
            </p:cNvSpPr>
            <p:nvPr/>
          </p:nvSpPr>
          <p:spPr bwMode="auto">
            <a:xfrm>
              <a:off x="5453" y="1125"/>
              <a:ext cx="12" cy="15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44"/>
            <p:cNvSpPr>
              <a:spLocks noChangeShapeType="1"/>
            </p:cNvSpPr>
            <p:nvPr/>
          </p:nvSpPr>
          <p:spPr bwMode="auto">
            <a:xfrm>
              <a:off x="2765"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Rectangle 45"/>
            <p:cNvSpPr>
              <a:spLocks noChangeArrowheads="1"/>
            </p:cNvSpPr>
            <p:nvPr/>
          </p:nvSpPr>
          <p:spPr bwMode="auto">
            <a:xfrm>
              <a:off x="2765"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46"/>
            <p:cNvSpPr>
              <a:spLocks noChangeShapeType="1"/>
            </p:cNvSpPr>
            <p:nvPr/>
          </p:nvSpPr>
          <p:spPr bwMode="auto">
            <a:xfrm>
              <a:off x="3677"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Rectangle 47"/>
            <p:cNvSpPr>
              <a:spLocks noChangeArrowheads="1"/>
            </p:cNvSpPr>
            <p:nvPr/>
          </p:nvSpPr>
          <p:spPr bwMode="auto">
            <a:xfrm>
              <a:off x="3677"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Line 48"/>
            <p:cNvSpPr>
              <a:spLocks noChangeShapeType="1"/>
            </p:cNvSpPr>
            <p:nvPr/>
          </p:nvSpPr>
          <p:spPr bwMode="auto">
            <a:xfrm>
              <a:off x="4073"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Rectangle 49"/>
            <p:cNvSpPr>
              <a:spLocks noChangeArrowheads="1"/>
            </p:cNvSpPr>
            <p:nvPr/>
          </p:nvSpPr>
          <p:spPr bwMode="auto">
            <a:xfrm>
              <a:off x="4073"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Line 50"/>
            <p:cNvSpPr>
              <a:spLocks noChangeShapeType="1"/>
            </p:cNvSpPr>
            <p:nvPr/>
          </p:nvSpPr>
          <p:spPr bwMode="auto">
            <a:xfrm>
              <a:off x="5459"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Rectangle 51"/>
            <p:cNvSpPr>
              <a:spLocks noChangeArrowheads="1"/>
            </p:cNvSpPr>
            <p:nvPr/>
          </p:nvSpPr>
          <p:spPr bwMode="auto">
            <a:xfrm>
              <a:off x="5459"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Line 52"/>
            <p:cNvSpPr>
              <a:spLocks noChangeShapeType="1"/>
            </p:cNvSpPr>
            <p:nvPr/>
          </p:nvSpPr>
          <p:spPr bwMode="auto">
            <a:xfrm>
              <a:off x="5465"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53"/>
            <p:cNvSpPr>
              <a:spLocks noChangeArrowheads="1"/>
            </p:cNvSpPr>
            <p:nvPr/>
          </p:nvSpPr>
          <p:spPr bwMode="auto">
            <a:xfrm>
              <a:off x="5465" y="1118"/>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Line 54"/>
            <p:cNvSpPr>
              <a:spLocks noChangeShapeType="1"/>
            </p:cNvSpPr>
            <p:nvPr/>
          </p:nvSpPr>
          <p:spPr bwMode="auto">
            <a:xfrm>
              <a:off x="5465" y="1440"/>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Rectangle 55"/>
            <p:cNvSpPr>
              <a:spLocks noChangeArrowheads="1"/>
            </p:cNvSpPr>
            <p:nvPr/>
          </p:nvSpPr>
          <p:spPr bwMode="auto">
            <a:xfrm>
              <a:off x="5465" y="1440"/>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56"/>
            <p:cNvSpPr>
              <a:spLocks noChangeShapeType="1"/>
            </p:cNvSpPr>
            <p:nvPr/>
          </p:nvSpPr>
          <p:spPr bwMode="auto">
            <a:xfrm>
              <a:off x="5465" y="1604"/>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Rectangle 57"/>
            <p:cNvSpPr>
              <a:spLocks noChangeArrowheads="1"/>
            </p:cNvSpPr>
            <p:nvPr/>
          </p:nvSpPr>
          <p:spPr bwMode="auto">
            <a:xfrm>
              <a:off x="5465" y="1604"/>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Line 58"/>
            <p:cNvSpPr>
              <a:spLocks noChangeShapeType="1"/>
            </p:cNvSpPr>
            <p:nvPr/>
          </p:nvSpPr>
          <p:spPr bwMode="auto">
            <a:xfrm>
              <a:off x="5465" y="1769"/>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Rectangle 59"/>
            <p:cNvSpPr>
              <a:spLocks noChangeArrowheads="1"/>
            </p:cNvSpPr>
            <p:nvPr/>
          </p:nvSpPr>
          <p:spPr bwMode="auto">
            <a:xfrm>
              <a:off x="5465" y="1769"/>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Line 60"/>
            <p:cNvSpPr>
              <a:spLocks noChangeShapeType="1"/>
            </p:cNvSpPr>
            <p:nvPr/>
          </p:nvSpPr>
          <p:spPr bwMode="auto">
            <a:xfrm>
              <a:off x="5465" y="1939"/>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Rectangle 61"/>
            <p:cNvSpPr>
              <a:spLocks noChangeArrowheads="1"/>
            </p:cNvSpPr>
            <p:nvPr/>
          </p:nvSpPr>
          <p:spPr bwMode="auto">
            <a:xfrm>
              <a:off x="5465" y="1939"/>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Line 62"/>
            <p:cNvSpPr>
              <a:spLocks noChangeShapeType="1"/>
            </p:cNvSpPr>
            <p:nvPr/>
          </p:nvSpPr>
          <p:spPr bwMode="auto">
            <a:xfrm>
              <a:off x="5465" y="232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63"/>
            <p:cNvSpPr>
              <a:spLocks noChangeArrowheads="1"/>
            </p:cNvSpPr>
            <p:nvPr/>
          </p:nvSpPr>
          <p:spPr bwMode="auto">
            <a:xfrm>
              <a:off x="5465" y="2321"/>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64"/>
            <p:cNvSpPr>
              <a:spLocks noChangeShapeType="1"/>
            </p:cNvSpPr>
            <p:nvPr/>
          </p:nvSpPr>
          <p:spPr bwMode="auto">
            <a:xfrm>
              <a:off x="5465" y="2675"/>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Rectangle 65"/>
            <p:cNvSpPr>
              <a:spLocks noChangeArrowheads="1"/>
            </p:cNvSpPr>
            <p:nvPr/>
          </p:nvSpPr>
          <p:spPr bwMode="auto">
            <a:xfrm>
              <a:off x="5465" y="2675"/>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7" name="Rectangle 15"/>
          <p:cNvSpPr>
            <a:spLocks noChangeArrowheads="1"/>
          </p:cNvSpPr>
          <p:nvPr/>
        </p:nvSpPr>
        <p:spPr bwMode="auto">
          <a:xfrm>
            <a:off x="6647127" y="3500909"/>
            <a:ext cx="231715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1200" dirty="0" smtClean="0">
                <a:latin typeface="Meiryo UI" pitchFamily="50" charset="-128"/>
                <a:ea typeface="Meiryo UI" pitchFamily="50" charset="-128"/>
              </a:rPr>
              <a:t>737</a:t>
            </a:r>
            <a:r>
              <a:rPr lang="ja-JP" altLang="ja-JP" sz="1200" dirty="0" smtClean="0">
                <a:latin typeface="Meiryo UI" pitchFamily="50" charset="-128"/>
                <a:ea typeface="Meiryo UI" pitchFamily="50" charset="-128"/>
              </a:rPr>
              <a:t>人</a:t>
            </a:r>
            <a:endParaRPr lang="en-US" altLang="ja-JP" sz="1200" dirty="0" smtClean="0">
              <a:latin typeface="Meiryo UI" pitchFamily="50" charset="-128"/>
              <a:ea typeface="Meiryo UI" pitchFamily="50" charset="-128"/>
            </a:endParaRPr>
          </a:p>
          <a:p>
            <a:r>
              <a:rPr lang="ja-JP" altLang="ja-JP" sz="1200" dirty="0" smtClean="0">
                <a:latin typeface="Meiryo UI" pitchFamily="50" charset="-128"/>
                <a:ea typeface="Meiryo UI" pitchFamily="50" charset="-128"/>
              </a:rPr>
              <a:t>(</a:t>
            </a:r>
            <a:r>
              <a:rPr lang="ja-JP" altLang="ja-JP" sz="1200" dirty="0">
                <a:latin typeface="Meiryo UI" pitchFamily="50" charset="-128"/>
                <a:ea typeface="Meiryo UI" pitchFamily="50" charset="-128"/>
              </a:rPr>
              <a:t>うち、外国人</a:t>
            </a:r>
            <a:r>
              <a:rPr lang="en-US" altLang="ja-JP" sz="1200" dirty="0">
                <a:latin typeface="Meiryo UI" pitchFamily="50" charset="-128"/>
                <a:ea typeface="Meiryo UI" pitchFamily="50" charset="-128"/>
              </a:rPr>
              <a:t>94</a:t>
            </a:r>
            <a:r>
              <a:rPr lang="ja-JP" altLang="ja-JP" sz="1200" dirty="0">
                <a:latin typeface="Meiryo UI" pitchFamily="50" charset="-128"/>
                <a:ea typeface="Meiryo UI" pitchFamily="50" charset="-128"/>
              </a:rPr>
              <a:t>人</a:t>
            </a:r>
            <a:r>
              <a:rPr lang="ja-JP" altLang="ja-JP" sz="1200" dirty="0" smtClean="0">
                <a:latin typeface="Meiryo UI" pitchFamily="50" charset="-128"/>
                <a:ea typeface="Meiryo UI" pitchFamily="50" charset="-128"/>
              </a:rPr>
              <a:t>、</a:t>
            </a:r>
            <a:r>
              <a:rPr lang="en-US" altLang="ja-JP" sz="1200" dirty="0" smtClean="0">
                <a:latin typeface="Meiryo UI" pitchFamily="50" charset="-128"/>
                <a:ea typeface="Meiryo UI" pitchFamily="50" charset="-128"/>
              </a:rPr>
              <a:t>12.8</a:t>
            </a:r>
            <a:r>
              <a:rPr lang="ja-JP" altLang="ja-JP" sz="1200" dirty="0">
                <a:latin typeface="Meiryo UI" pitchFamily="50" charset="-128"/>
                <a:ea typeface="Meiryo UI" pitchFamily="50" charset="-128"/>
              </a:rPr>
              <a:t>%</a:t>
            </a:r>
            <a:r>
              <a:rPr lang="ja-JP" altLang="ja-JP" sz="1200" dirty="0" smtClean="0">
                <a:latin typeface="Meiryo UI" pitchFamily="50" charset="-128"/>
                <a:ea typeface="Meiryo UI" pitchFamily="50" charset="-128"/>
              </a:rPr>
              <a:t>)</a:t>
            </a:r>
            <a:endParaRPr lang="ja-JP" altLang="ja-JP" sz="1200" dirty="0"/>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86</a:t>
            </a:fld>
            <a:endParaRPr lang="ja-JP" altLang="en-US" dirty="0"/>
          </a:p>
        </p:txBody>
      </p:sp>
    </p:spTree>
    <p:extLst>
      <p:ext uri="{BB962C8B-B14F-4D97-AF65-F5344CB8AC3E}">
        <p14:creationId xmlns:p14="http://schemas.microsoft.com/office/powerpoint/2010/main" val="9063400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141"/>
          <p:cNvGrpSpPr>
            <a:grpSpLocks/>
          </p:cNvGrpSpPr>
          <p:nvPr/>
        </p:nvGrpSpPr>
        <p:grpSpPr bwMode="auto">
          <a:xfrm>
            <a:off x="5076056" y="2996952"/>
            <a:ext cx="2173332" cy="2245897"/>
            <a:chOff x="5574864" y="1467338"/>
            <a:chExt cx="3317617" cy="4097130"/>
          </a:xfrm>
        </p:grpSpPr>
        <p:pic>
          <p:nvPicPr>
            <p:cNvPr id="29" name="Picture 1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4864" y="1467338"/>
              <a:ext cx="3312367" cy="409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21"/>
            <p:cNvSpPr txBox="1">
              <a:spLocks noChangeArrowheads="1"/>
            </p:cNvSpPr>
            <p:nvPr/>
          </p:nvSpPr>
          <p:spPr bwMode="auto">
            <a:xfrm>
              <a:off x="5830414" y="1499178"/>
              <a:ext cx="685800"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ja-JP" sz="900" dirty="0">
                  <a:solidFill>
                    <a:srgbClr val="000000"/>
                  </a:solidFill>
                </a:rPr>
                <a:t>淀川</a:t>
              </a:r>
              <a:endParaRPr lang="ja-JP" altLang="ja-JP" sz="900" dirty="0">
                <a:solidFill>
                  <a:prstClr val="black"/>
                </a:solidFill>
              </a:endParaRPr>
            </a:p>
          </p:txBody>
        </p:sp>
        <p:sp>
          <p:nvSpPr>
            <p:cNvPr id="31" name="Text Box 121"/>
            <p:cNvSpPr txBox="1">
              <a:spLocks noChangeArrowheads="1"/>
            </p:cNvSpPr>
            <p:nvPr/>
          </p:nvSpPr>
          <p:spPr bwMode="auto">
            <a:xfrm>
              <a:off x="5724128" y="3155360"/>
              <a:ext cx="432048"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dirty="0">
                  <a:solidFill>
                    <a:prstClr val="black"/>
                  </a:solidFill>
                </a:rPr>
                <a:t>なにわ筋</a:t>
              </a:r>
              <a:endParaRPr lang="ja-JP" altLang="ja-JP" sz="900" dirty="0">
                <a:solidFill>
                  <a:prstClr val="black"/>
                </a:solidFill>
              </a:endParaRPr>
            </a:p>
          </p:txBody>
        </p:sp>
        <p:sp>
          <p:nvSpPr>
            <p:cNvPr id="32" name="Text Box 121"/>
            <p:cNvSpPr txBox="1">
              <a:spLocks noChangeArrowheads="1"/>
            </p:cNvSpPr>
            <p:nvPr/>
          </p:nvSpPr>
          <p:spPr bwMode="auto">
            <a:xfrm>
              <a:off x="7956375" y="3483057"/>
              <a:ext cx="792088"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800" dirty="0">
                  <a:solidFill>
                    <a:srgbClr val="000000"/>
                  </a:solidFill>
                </a:rPr>
                <a:t>阪急</a:t>
              </a:r>
              <a:endParaRPr lang="en-US" altLang="ja-JP" sz="800" dirty="0">
                <a:solidFill>
                  <a:srgbClr val="000000"/>
                </a:solidFill>
              </a:endParaRPr>
            </a:p>
            <a:p>
              <a:pPr algn="just" eaLnBrk="1" hangingPunct="1">
                <a:spcBef>
                  <a:spcPct val="0"/>
                </a:spcBef>
                <a:buFontTx/>
                <a:buNone/>
              </a:pPr>
              <a:r>
                <a:rPr lang="ja-JP" altLang="en-US" sz="800" dirty="0">
                  <a:solidFill>
                    <a:srgbClr val="000000"/>
                  </a:solidFill>
                </a:rPr>
                <a:t>梅田駅</a:t>
              </a:r>
              <a:endParaRPr lang="ja-JP" altLang="ja-JP" sz="800" dirty="0">
                <a:solidFill>
                  <a:prstClr val="black"/>
                </a:solidFill>
              </a:endParaRPr>
            </a:p>
          </p:txBody>
        </p:sp>
        <p:sp>
          <p:nvSpPr>
            <p:cNvPr id="33" name="Text Box 121"/>
            <p:cNvSpPr txBox="1">
              <a:spLocks noChangeArrowheads="1"/>
            </p:cNvSpPr>
            <p:nvPr/>
          </p:nvSpPr>
          <p:spPr bwMode="auto">
            <a:xfrm>
              <a:off x="8460433" y="1859218"/>
              <a:ext cx="432048"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dirty="0">
                  <a:solidFill>
                    <a:prstClr val="black"/>
                  </a:solidFill>
                </a:rPr>
                <a:t>新御堂筋</a:t>
              </a:r>
              <a:endParaRPr lang="ja-JP" altLang="ja-JP" sz="900" dirty="0">
                <a:solidFill>
                  <a:prstClr val="black"/>
                </a:solidFill>
              </a:endParaRPr>
            </a:p>
          </p:txBody>
        </p:sp>
        <p:sp>
          <p:nvSpPr>
            <p:cNvPr id="34" name="Text Box 121"/>
            <p:cNvSpPr txBox="1">
              <a:spLocks noChangeArrowheads="1"/>
            </p:cNvSpPr>
            <p:nvPr/>
          </p:nvSpPr>
          <p:spPr bwMode="auto">
            <a:xfrm>
              <a:off x="6444209" y="2147250"/>
              <a:ext cx="792088"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spc="-150" dirty="0">
                  <a:solidFill>
                    <a:srgbClr val="000000"/>
                  </a:solidFill>
                </a:rPr>
                <a:t>阪急</a:t>
              </a:r>
              <a:endParaRPr lang="en-US" altLang="ja-JP" sz="900" spc="-150" dirty="0">
                <a:solidFill>
                  <a:srgbClr val="000000"/>
                </a:solidFill>
              </a:endParaRPr>
            </a:p>
            <a:p>
              <a:pPr algn="just" eaLnBrk="1" hangingPunct="1">
                <a:spcBef>
                  <a:spcPct val="0"/>
                </a:spcBef>
                <a:buFontTx/>
                <a:buNone/>
              </a:pPr>
              <a:r>
                <a:rPr lang="ja-JP" altLang="en-US" sz="900" spc="-150" dirty="0">
                  <a:solidFill>
                    <a:srgbClr val="000000"/>
                  </a:solidFill>
                </a:rPr>
                <a:t>中津駅</a:t>
              </a:r>
              <a:endParaRPr lang="ja-JP" altLang="ja-JP" sz="900" spc="-150" dirty="0">
                <a:solidFill>
                  <a:prstClr val="black"/>
                </a:solidFill>
              </a:endParaRPr>
            </a:p>
          </p:txBody>
        </p:sp>
        <p:sp>
          <p:nvSpPr>
            <p:cNvPr id="35" name="Text Box 121"/>
            <p:cNvSpPr txBox="1">
              <a:spLocks noChangeArrowheads="1"/>
            </p:cNvSpPr>
            <p:nvPr/>
          </p:nvSpPr>
          <p:spPr bwMode="auto">
            <a:xfrm>
              <a:off x="7343594" y="4277073"/>
              <a:ext cx="1116839" cy="49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dirty="0" smtClean="0">
                  <a:solidFill>
                    <a:srgbClr val="000000"/>
                  </a:solidFill>
                </a:rPr>
                <a:t>ＪＲ大阪駅</a:t>
              </a:r>
              <a:endParaRPr lang="ja-JP" altLang="ja-JP" sz="900" dirty="0">
                <a:solidFill>
                  <a:prstClr val="black"/>
                </a:solidFill>
              </a:endParaRPr>
            </a:p>
          </p:txBody>
        </p:sp>
        <p:sp>
          <p:nvSpPr>
            <p:cNvPr id="36" name="Text Box 121"/>
            <p:cNvSpPr txBox="1">
              <a:spLocks noChangeArrowheads="1"/>
            </p:cNvSpPr>
            <p:nvPr/>
          </p:nvSpPr>
          <p:spPr bwMode="auto">
            <a:xfrm>
              <a:off x="6156178" y="3640640"/>
              <a:ext cx="1080121"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1000" b="1" dirty="0" smtClean="0">
                  <a:solidFill>
                    <a:prstClr val="black"/>
                  </a:solidFill>
                </a:rPr>
                <a:t>２期区域</a:t>
              </a:r>
              <a:endParaRPr lang="en-US" altLang="ja-JP" sz="1000" b="1" dirty="0">
                <a:solidFill>
                  <a:prstClr val="black"/>
                </a:solidFill>
              </a:endParaRPr>
            </a:p>
          </p:txBody>
        </p:sp>
        <p:sp>
          <p:nvSpPr>
            <p:cNvPr id="37" name="Text Box 121"/>
            <p:cNvSpPr txBox="1">
              <a:spLocks noChangeArrowheads="1"/>
            </p:cNvSpPr>
            <p:nvPr/>
          </p:nvSpPr>
          <p:spPr bwMode="auto">
            <a:xfrm>
              <a:off x="7112849" y="3299379"/>
              <a:ext cx="792089" cy="89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b="1" dirty="0">
                  <a:solidFill>
                    <a:srgbClr val="000000"/>
                  </a:solidFill>
                </a:rPr>
                <a:t>先行</a:t>
              </a:r>
              <a:endParaRPr lang="en-US" altLang="ja-JP" sz="900" b="1" dirty="0">
                <a:solidFill>
                  <a:srgbClr val="000000"/>
                </a:solidFill>
              </a:endParaRPr>
            </a:p>
            <a:p>
              <a:pPr algn="just" eaLnBrk="1" hangingPunct="1">
                <a:spcBef>
                  <a:spcPct val="0"/>
                </a:spcBef>
                <a:buFontTx/>
                <a:buNone/>
              </a:pPr>
              <a:r>
                <a:rPr lang="ja-JP" altLang="en-US" sz="900" b="1" dirty="0">
                  <a:solidFill>
                    <a:srgbClr val="000000"/>
                  </a:solidFill>
                </a:rPr>
                <a:t>開発</a:t>
              </a:r>
              <a:endParaRPr lang="en-US" altLang="ja-JP" sz="900" b="1" dirty="0">
                <a:solidFill>
                  <a:srgbClr val="000000"/>
                </a:solidFill>
              </a:endParaRPr>
            </a:p>
            <a:p>
              <a:pPr algn="just" eaLnBrk="1" hangingPunct="1">
                <a:spcBef>
                  <a:spcPct val="0"/>
                </a:spcBef>
                <a:buFontTx/>
                <a:buNone/>
              </a:pPr>
              <a:r>
                <a:rPr lang="ja-JP" altLang="en-US" sz="900" b="1" dirty="0">
                  <a:solidFill>
                    <a:srgbClr val="000000"/>
                  </a:solidFill>
                </a:rPr>
                <a:t>区域</a:t>
              </a:r>
              <a:endParaRPr lang="en-US" altLang="ja-JP" sz="900" b="1" dirty="0">
                <a:solidFill>
                  <a:srgbClr val="000000"/>
                </a:solidFill>
              </a:endParaRPr>
            </a:p>
          </p:txBody>
        </p:sp>
      </p:grpSp>
      <p:sp>
        <p:nvSpPr>
          <p:cNvPr id="49" name="正方形/長方形 48"/>
          <p:cNvSpPr/>
          <p:nvPr/>
        </p:nvSpPr>
        <p:spPr>
          <a:xfrm>
            <a:off x="6066407" y="4725144"/>
            <a:ext cx="3031467" cy="2132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116632"/>
            <a:ext cx="8568952" cy="2546806"/>
          </a:xfrm>
          <a:prstGeom prst="roundRect">
            <a:avLst>
              <a:gd name="adj" fmla="val 7252"/>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分析④：</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うめきた２期区域</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61938" indent="-261938">
              <a:lnSpc>
                <a:spcPts val="2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期区域」については、「みどり」を中心とした、世界に強く印象づける「大阪の顔」</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となる都市空間の実現などをめざしている。その実現に向けて、</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年度に、まちづくり</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の基本的な考え方をまとめた「うめきた２期区域まちづくりの方針」を決定し、</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月には、うめきた</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期区域の中核機能のひとつである新産業創出のテーマを「ライフデザ</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イン・イノベーション」に決定した。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0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今後、まちづくりの方針に沿ったまちの実現に向けて、関係者と連携しながら中核機能</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の導入等に取り組むとともに、今年度以降に２次募集を実施する予定。あわせて、</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p>
          <a:p>
            <a:pPr marL="261938" indent="-261938">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東海道線支線の地下化や新駅設置等の基盤整備事業を進めていく。</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吹き出し 75"/>
          <p:cNvSpPr/>
          <p:nvPr/>
        </p:nvSpPr>
        <p:spPr>
          <a:xfrm>
            <a:off x="6372200" y="2420888"/>
            <a:ext cx="1800200" cy="216024"/>
          </a:xfrm>
          <a:prstGeom prst="wedgeRoundRectCallout">
            <a:avLst/>
          </a:prstGeom>
        </p:spPr>
        <p:txBody>
          <a:bodyPr wrap="square" rtlCol="0" anchor="ctr">
            <a:spAutoFit/>
          </a:bodyPr>
          <a:lstStyle/>
          <a:p>
            <a:pPr marL="177800" indent="-177800" algn="ctr"/>
            <a:endParaRPr lang="ja-JP" altLang="en-US" sz="1400" dirty="0" smtClean="0">
              <a:solidFill>
                <a:prstClr val="black"/>
              </a:solidFill>
              <a:latin typeface="HGPｺﾞｼｯｸE" pitchFamily="50" charset="-128"/>
              <a:ea typeface="HGPｺﾞｼｯｸE" pitchFamily="50" charset="-128"/>
            </a:endParaRPr>
          </a:p>
        </p:txBody>
      </p:sp>
      <p:sp>
        <p:nvSpPr>
          <p:cNvPr id="38" name="正方形/長方形 37"/>
          <p:cNvSpPr/>
          <p:nvPr/>
        </p:nvSpPr>
        <p:spPr>
          <a:xfrm>
            <a:off x="162794" y="2780928"/>
            <a:ext cx="4680520" cy="492443"/>
          </a:xfrm>
          <a:prstGeom prst="rect">
            <a:avLst/>
          </a:prstGeom>
        </p:spPr>
        <p:txBody>
          <a:bodyPr wrap="square">
            <a:spAutoFit/>
          </a:bodyPr>
          <a:lstStyle/>
          <a:p>
            <a:pPr marL="177800" indent="-177800"/>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うめきた２期</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フリーフォーム 39"/>
          <p:cNvSpPr/>
          <p:nvPr/>
        </p:nvSpPr>
        <p:spPr>
          <a:xfrm>
            <a:off x="5580112" y="3877338"/>
            <a:ext cx="532420" cy="1069224"/>
          </a:xfrm>
          <a:custGeom>
            <a:avLst/>
            <a:gdLst>
              <a:gd name="connsiteX0" fmla="*/ 61708 w 746106"/>
              <a:gd name="connsiteY0" fmla="*/ 1464162 h 1464162"/>
              <a:gd name="connsiteX1" fmla="*/ 0 w 746106"/>
              <a:gd name="connsiteY1" fmla="*/ 1436113 h 1464162"/>
              <a:gd name="connsiteX2" fmla="*/ 78538 w 746106"/>
              <a:gd name="connsiteY2" fmla="*/ 1290258 h 1464162"/>
              <a:gd name="connsiteX3" fmla="*/ 280491 w 746106"/>
              <a:gd name="connsiteY3" fmla="*/ 684398 h 1464162"/>
              <a:gd name="connsiteX4" fmla="*/ 426346 w 746106"/>
              <a:gd name="connsiteY4" fmla="*/ 218783 h 1464162"/>
              <a:gd name="connsiteX5" fmla="*/ 555372 w 746106"/>
              <a:gd name="connsiteY5" fmla="*/ 0 h 1464162"/>
              <a:gd name="connsiteX6" fmla="*/ 678788 w 746106"/>
              <a:gd name="connsiteY6" fmla="*/ 56098 h 1464162"/>
              <a:gd name="connsiteX7" fmla="*/ 684398 w 746106"/>
              <a:gd name="connsiteY7" fmla="*/ 117806 h 1464162"/>
              <a:gd name="connsiteX8" fmla="*/ 740496 w 746106"/>
              <a:gd name="connsiteY8" fmla="*/ 628299 h 1464162"/>
              <a:gd name="connsiteX9" fmla="*/ 746106 w 746106"/>
              <a:gd name="connsiteY9" fmla="*/ 1077085 h 1464162"/>
              <a:gd name="connsiteX10" fmla="*/ 516103 w 746106"/>
              <a:gd name="connsiteY10" fmla="*/ 1206110 h 1464162"/>
              <a:gd name="connsiteX11" fmla="*/ 319760 w 746106"/>
              <a:gd name="connsiteY11" fmla="*/ 1318307 h 1464162"/>
              <a:gd name="connsiteX12" fmla="*/ 61708 w 746106"/>
              <a:gd name="connsiteY12" fmla="*/ 1464162 h 146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106" h="1464162">
                <a:moveTo>
                  <a:pt x="61708" y="1464162"/>
                </a:moveTo>
                <a:lnTo>
                  <a:pt x="0" y="1436113"/>
                </a:lnTo>
                <a:lnTo>
                  <a:pt x="78538" y="1290258"/>
                </a:lnTo>
                <a:lnTo>
                  <a:pt x="280491" y="684398"/>
                </a:lnTo>
                <a:lnTo>
                  <a:pt x="426346" y="218783"/>
                </a:lnTo>
                <a:lnTo>
                  <a:pt x="555372" y="0"/>
                </a:lnTo>
                <a:lnTo>
                  <a:pt x="678788" y="56098"/>
                </a:lnTo>
                <a:lnTo>
                  <a:pt x="684398" y="117806"/>
                </a:lnTo>
                <a:lnTo>
                  <a:pt x="740496" y="628299"/>
                </a:lnTo>
                <a:lnTo>
                  <a:pt x="746106" y="1077085"/>
                </a:lnTo>
                <a:lnTo>
                  <a:pt x="516103" y="1206110"/>
                </a:lnTo>
                <a:lnTo>
                  <a:pt x="319760" y="1318307"/>
                </a:lnTo>
                <a:lnTo>
                  <a:pt x="61708" y="1464162"/>
                </a:lnTo>
                <a:close/>
              </a:path>
            </a:pathLst>
          </a:custGeom>
          <a:noFill/>
          <a:ln w="15875">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1" name="Text Box 131"/>
          <p:cNvSpPr txBox="1">
            <a:spLocks noChangeArrowheads="1"/>
          </p:cNvSpPr>
          <p:nvPr/>
        </p:nvSpPr>
        <p:spPr bwMode="auto">
          <a:xfrm>
            <a:off x="7772910" y="3442649"/>
            <a:ext cx="1479610" cy="16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1000" b="1" spc="-150" dirty="0">
                <a:solidFill>
                  <a:prstClr val="black"/>
                </a:solidFill>
                <a:latin typeface="ＭＳ ゴシック" pitchFamily="49" charset="-128"/>
              </a:rPr>
              <a:t>２期区域面積 約</a:t>
            </a:r>
            <a:r>
              <a:rPr lang="en-US" altLang="ja-JP" sz="1000" b="1" spc="-150" dirty="0">
                <a:solidFill>
                  <a:prstClr val="black"/>
                </a:solidFill>
                <a:latin typeface="ＭＳ ゴシック" pitchFamily="49" charset="-128"/>
              </a:rPr>
              <a:t>17ha</a:t>
            </a:r>
            <a:endParaRPr lang="ja-JP" altLang="ja-JP" sz="1000" b="1" spc="-150" dirty="0">
              <a:solidFill>
                <a:prstClr val="black"/>
              </a:solidFill>
            </a:endParaRPr>
          </a:p>
        </p:txBody>
      </p:sp>
      <p:sp>
        <p:nvSpPr>
          <p:cNvPr id="42" name="Text Box 131"/>
          <p:cNvSpPr txBox="1">
            <a:spLocks noChangeArrowheads="1"/>
          </p:cNvSpPr>
          <p:nvPr/>
        </p:nvSpPr>
        <p:spPr bwMode="auto">
          <a:xfrm>
            <a:off x="7778184" y="3626733"/>
            <a:ext cx="1186304" cy="16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1000" b="1" spc="-150" dirty="0" smtClean="0">
                <a:solidFill>
                  <a:prstClr val="black"/>
                </a:solidFill>
                <a:latin typeface="ＭＳ ゴシック" pitchFamily="49" charset="-128"/>
              </a:rPr>
              <a:t>対象</a:t>
            </a:r>
            <a:r>
              <a:rPr lang="ja-JP" altLang="en-US" sz="1000" b="1" spc="-150" dirty="0">
                <a:solidFill>
                  <a:prstClr val="black"/>
                </a:solidFill>
                <a:latin typeface="ＭＳ ゴシック" pitchFamily="49" charset="-128"/>
              </a:rPr>
              <a:t>面積　約</a:t>
            </a:r>
            <a:r>
              <a:rPr lang="en-US" altLang="ja-JP" sz="1000" b="1" spc="-150" dirty="0" smtClean="0">
                <a:solidFill>
                  <a:prstClr val="black"/>
                </a:solidFill>
                <a:latin typeface="ＭＳ ゴシック" pitchFamily="49" charset="-128"/>
              </a:rPr>
              <a:t>16.2ha</a:t>
            </a:r>
            <a:endParaRPr lang="ja-JP" altLang="ja-JP" sz="1000" b="1" spc="-150" dirty="0">
              <a:solidFill>
                <a:prstClr val="black"/>
              </a:solidFill>
            </a:endParaRPr>
          </a:p>
        </p:txBody>
      </p:sp>
      <p:sp>
        <p:nvSpPr>
          <p:cNvPr id="43" name="正方形/長方形 42"/>
          <p:cNvSpPr/>
          <p:nvPr/>
        </p:nvSpPr>
        <p:spPr>
          <a:xfrm>
            <a:off x="7380312" y="3465953"/>
            <a:ext cx="303703" cy="118065"/>
          </a:xfrm>
          <a:prstGeom prst="rect">
            <a:avLst/>
          </a:prstGeom>
          <a:pattFill prst="pct30">
            <a:fgClr>
              <a:srgbClr val="FF0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4" name="正方形/長方形 43"/>
          <p:cNvSpPr/>
          <p:nvPr/>
        </p:nvSpPr>
        <p:spPr>
          <a:xfrm>
            <a:off x="7380312" y="3649151"/>
            <a:ext cx="303817" cy="118800"/>
          </a:xfrm>
          <a:prstGeom prst="rect">
            <a:avLst/>
          </a:prstGeom>
          <a:noFill/>
          <a:ln w="15875">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cxnSp>
        <p:nvCxnSpPr>
          <p:cNvPr id="45" name="AutoShape 129"/>
          <p:cNvCxnSpPr>
            <a:cxnSpLocks noChangeShapeType="1"/>
          </p:cNvCxnSpPr>
          <p:nvPr/>
        </p:nvCxnSpPr>
        <p:spPr bwMode="auto">
          <a:xfrm flipV="1">
            <a:off x="7308304" y="3992364"/>
            <a:ext cx="447833" cy="1"/>
          </a:xfrm>
          <a:prstGeom prst="straightConnector1">
            <a:avLst/>
          </a:prstGeom>
          <a:noFill/>
          <a:ln w="19050">
            <a:solidFill>
              <a:srgbClr val="FF0000"/>
            </a:solidFill>
            <a:prstDash val="sysDash"/>
            <a:round/>
            <a:headEnd/>
            <a:tailEnd/>
          </a:ln>
          <a:extLst>
            <a:ext uri="{909E8E84-426E-40DD-AFC4-6F175D3DCCD1}">
              <a14:hiddenFill xmlns:a14="http://schemas.microsoft.com/office/drawing/2010/main">
                <a:noFill/>
              </a14:hiddenFill>
            </a:ext>
          </a:extLst>
        </p:spPr>
      </p:cxnSp>
      <p:sp>
        <p:nvSpPr>
          <p:cNvPr id="46" name="Rectangle 130"/>
          <p:cNvSpPr>
            <a:spLocks noChangeAspect="1" noChangeArrowheads="1"/>
          </p:cNvSpPr>
          <p:nvPr/>
        </p:nvSpPr>
        <p:spPr bwMode="auto">
          <a:xfrm rot="5400000">
            <a:off x="7475638" y="3851379"/>
            <a:ext cx="97348" cy="288000"/>
          </a:xfrm>
          <a:prstGeom prst="rect">
            <a:avLst/>
          </a:prstGeom>
          <a:solidFill>
            <a:srgbClr val="FFFF00"/>
          </a:solidFill>
          <a:ln w="19050">
            <a:solidFill>
              <a:srgbClr val="FF0000"/>
            </a:solidFill>
            <a:prstDash val="sysDot"/>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solidFill>
                <a:prstClr val="black"/>
              </a:solidFill>
            </a:endParaRPr>
          </a:p>
        </p:txBody>
      </p:sp>
      <p:sp>
        <p:nvSpPr>
          <p:cNvPr id="47" name="Text Box 131"/>
          <p:cNvSpPr txBox="1">
            <a:spLocks noChangeArrowheads="1"/>
          </p:cNvSpPr>
          <p:nvPr/>
        </p:nvSpPr>
        <p:spPr bwMode="auto">
          <a:xfrm>
            <a:off x="7812361" y="3877338"/>
            <a:ext cx="1224135" cy="42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en-US" altLang="ja-JP" sz="1050" b="1" spc="-150" dirty="0" smtClean="0">
                <a:solidFill>
                  <a:prstClr val="black"/>
                </a:solidFill>
                <a:latin typeface="ＭＳ ゴシック" pitchFamily="49" charset="-128"/>
              </a:rPr>
              <a:t>JR</a:t>
            </a:r>
            <a:r>
              <a:rPr lang="ja-JP" altLang="en-US" sz="1050" b="1" spc="-150" dirty="0">
                <a:solidFill>
                  <a:prstClr val="black"/>
                </a:solidFill>
                <a:latin typeface="ＭＳ ゴシック" pitchFamily="49" charset="-128"/>
              </a:rPr>
              <a:t>東海道線</a:t>
            </a:r>
            <a:r>
              <a:rPr lang="ja-JP" altLang="en-US" sz="1050" b="1" spc="-150" dirty="0" smtClean="0">
                <a:solidFill>
                  <a:prstClr val="black"/>
                </a:solidFill>
                <a:latin typeface="ＭＳ ゴシック" pitchFamily="49" charset="-128"/>
              </a:rPr>
              <a:t>支線</a:t>
            </a:r>
            <a:endParaRPr lang="en-US" altLang="ja-JP" sz="1050" b="1" spc="-150" dirty="0" smtClean="0">
              <a:solidFill>
                <a:prstClr val="black"/>
              </a:solidFill>
              <a:latin typeface="ＭＳ ゴシック" pitchFamily="49" charset="-128"/>
            </a:endParaRPr>
          </a:p>
          <a:p>
            <a:pPr algn="just" eaLnBrk="1" hangingPunct="1">
              <a:spcBef>
                <a:spcPct val="0"/>
              </a:spcBef>
              <a:buFontTx/>
              <a:buNone/>
            </a:pPr>
            <a:r>
              <a:rPr lang="en-US" altLang="ja-JP" sz="1050" b="1" spc="-150" dirty="0">
                <a:solidFill>
                  <a:prstClr val="black"/>
                </a:solidFill>
                <a:latin typeface="ＭＳ ゴシック" pitchFamily="49" charset="-128"/>
              </a:rPr>
              <a:t> </a:t>
            </a:r>
            <a:r>
              <a:rPr lang="ja-JP" altLang="en-US" sz="1050" b="1" spc="-150" dirty="0" smtClean="0">
                <a:solidFill>
                  <a:prstClr val="black"/>
                </a:solidFill>
                <a:latin typeface="ＭＳ ゴシック" pitchFamily="49" charset="-128"/>
              </a:rPr>
              <a:t>地下化及び新駅</a:t>
            </a:r>
            <a:endParaRPr lang="ja-JP" altLang="ja-JP" sz="1050" b="1" spc="-150" dirty="0">
              <a:solidFill>
                <a:prstClr val="black"/>
              </a:solidFill>
            </a:endParaRPr>
          </a:p>
        </p:txBody>
      </p:sp>
      <p:sp>
        <p:nvSpPr>
          <p:cNvPr id="48" name="テキスト ボックス 47"/>
          <p:cNvSpPr txBox="1"/>
          <p:nvPr/>
        </p:nvSpPr>
        <p:spPr>
          <a:xfrm>
            <a:off x="7236296" y="3109031"/>
            <a:ext cx="720080" cy="261610"/>
          </a:xfrm>
          <a:prstGeom prst="rect">
            <a:avLst/>
          </a:prstGeom>
          <a:noFill/>
        </p:spPr>
        <p:txBody>
          <a:bodyPr wrap="square" rtlCol="0">
            <a:spAutoFit/>
          </a:bodyPr>
          <a:lstStyle/>
          <a:p>
            <a:r>
              <a:rPr lang="ja-JP" altLang="en-US" sz="1100" dirty="0" smtClean="0">
                <a:solidFill>
                  <a:prstClr val="black"/>
                </a:solidFill>
              </a:rPr>
              <a:t>（凡例）</a:t>
            </a:r>
            <a:endParaRPr lang="ja-JP" altLang="en-US" sz="1100" dirty="0">
              <a:solidFill>
                <a:prstClr val="black"/>
              </a:solidFill>
            </a:endParaRPr>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9874" y="5373216"/>
            <a:ext cx="2816622" cy="146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3332" y="4724773"/>
            <a:ext cx="2927877" cy="58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6605" y="5224107"/>
            <a:ext cx="2736303" cy="25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96" y="3068960"/>
            <a:ext cx="5035305" cy="329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pPr>
              <a:defRPr/>
            </a:pPr>
            <a:fld id="{4AC9B83D-17C3-4F2E-B0BA-D155CD364A7C}" type="slidenum">
              <a:rPr lang="ja-JP" altLang="en-US" smtClean="0"/>
              <a:pPr>
                <a:defRPr/>
              </a:pPr>
              <a:t>87</a:t>
            </a:fld>
            <a:endParaRPr lang="ja-JP" altLang="en-US" dirty="0"/>
          </a:p>
        </p:txBody>
      </p:sp>
    </p:spTree>
    <p:extLst>
      <p:ext uri="{BB962C8B-B14F-4D97-AF65-F5344CB8AC3E}">
        <p14:creationId xmlns:p14="http://schemas.microsoft.com/office/powerpoint/2010/main" val="34019675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70677" y="109333"/>
            <a:ext cx="8936891" cy="2723674"/>
          </a:xfrm>
          <a:prstGeom prst="roundRect">
            <a:avLst>
              <a:gd name="adj" fmla="val 511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spcBef>
                <a:spcPts val="0"/>
              </a:spcBef>
              <a:spcAft>
                <a:spcPts val="0"/>
              </a:spcAft>
              <a:defRPr/>
            </a:pP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分析⑤：天王寺・阿倍野</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7313" indent="-87313" fontAlgn="auto">
              <a:spcBef>
                <a:spcPts val="0"/>
              </a:spcBef>
              <a:spcAft>
                <a:spcPts val="0"/>
              </a:spcAf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「あべのハルカス」が全館オープンし、周辺地域の活性化も大きく進展</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月には、全館オープンから約</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か月で来場者数が</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億人に到達。</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天王寺</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公園エントランスエリアでは、新たな民間活力の導入等により、</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7,000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㎡の多目的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芝生広場を有する「てんしば」がオープンするなど、公園の魅力向上</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ともに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、エリア全体の回遊性及び集客力の向上に取り組んでいる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。「てんしば」はオープンから</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年間で入園者数が約</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万人となり、リニューアル前の約３倍に増加した。</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2015(H27</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開園</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周年を迎えた天王寺動物園では、ナイトズーや様々な記念事業</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を実施。「てんしば」との相乗効果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により入園者数が大幅</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に増加</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a:t>
            </a:r>
          </a:p>
        </p:txBody>
      </p:sp>
      <p:sp>
        <p:nvSpPr>
          <p:cNvPr id="95238" name="正方形/長方形 14"/>
          <p:cNvSpPr>
            <a:spLocks noChangeArrowheads="1"/>
          </p:cNvSpPr>
          <p:nvPr/>
        </p:nvSpPr>
        <p:spPr bwMode="auto">
          <a:xfrm>
            <a:off x="120003" y="2907830"/>
            <a:ext cx="3097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ja-JP" sz="16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天王寺動物園　入園者数の推移</a:t>
            </a:r>
            <a:endParaRPr lang="en-US" altLang="ja-JP" sz="1400" dirty="0">
              <a:latin typeface="Meiryo UI" pitchFamily="50" charset="-128"/>
              <a:ea typeface="Meiryo UI" pitchFamily="50" charset="-128"/>
              <a:cs typeface="Meiryo UI" pitchFamily="50" charset="-128"/>
            </a:endParaRPr>
          </a:p>
        </p:txBody>
      </p:sp>
      <p:sp>
        <p:nvSpPr>
          <p:cNvPr id="95239" name="正方形/長方形 14"/>
          <p:cNvSpPr>
            <a:spLocks noChangeArrowheads="1"/>
          </p:cNvSpPr>
          <p:nvPr/>
        </p:nvSpPr>
        <p:spPr bwMode="auto">
          <a:xfrm>
            <a:off x="4573041" y="2904117"/>
            <a:ext cx="42481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ja-JP" sz="16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天王寺公園エントランスエリア魅力創造・管理運営事業</a:t>
            </a:r>
            <a:endParaRPr lang="en-US" altLang="ja-JP" sz="1400" dirty="0">
              <a:latin typeface="Meiryo UI" pitchFamily="50" charset="-128"/>
              <a:ea typeface="Meiryo UI" pitchFamily="50" charset="-128"/>
              <a:cs typeface="Meiryo UI" pitchFamily="50" charset="-128"/>
            </a:endParaRPr>
          </a:p>
        </p:txBody>
      </p:sp>
      <p:sp>
        <p:nvSpPr>
          <p:cNvPr id="17" name="正方形/長方形 16"/>
          <p:cNvSpPr/>
          <p:nvPr/>
        </p:nvSpPr>
        <p:spPr>
          <a:xfrm>
            <a:off x="4785938" y="3255389"/>
            <a:ext cx="4221630" cy="1678671"/>
          </a:xfrm>
          <a:prstGeom prst="rect">
            <a:avLst/>
          </a:prstGeom>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r>
              <a:rPr lang="en-US" altLang="ja-JP" sz="1300" dirty="0">
                <a:solidFill>
                  <a:schemeClr val="tx1"/>
                </a:solidFill>
              </a:rPr>
              <a:t>【</a:t>
            </a:r>
            <a:r>
              <a:rPr lang="ja-JP" altLang="en-US" sz="1300" dirty="0">
                <a:solidFill>
                  <a:schemeClr val="tx1"/>
                </a:solidFill>
              </a:rPr>
              <a:t>事業期間</a:t>
            </a:r>
            <a:r>
              <a:rPr lang="en-US" altLang="ja-JP" sz="1300" dirty="0">
                <a:solidFill>
                  <a:schemeClr val="tx1"/>
                </a:solidFill>
              </a:rPr>
              <a:t>】</a:t>
            </a:r>
          </a:p>
          <a:p>
            <a:pPr fontAlgn="auto">
              <a:spcBef>
                <a:spcPts val="0"/>
              </a:spcBef>
              <a:spcAft>
                <a:spcPts val="0"/>
              </a:spcAft>
              <a:defRPr/>
            </a:pPr>
            <a:r>
              <a:rPr lang="en-US" altLang="ja-JP" sz="1300" dirty="0">
                <a:solidFill>
                  <a:schemeClr val="tx1"/>
                </a:solidFill>
              </a:rPr>
              <a:t>H27</a:t>
            </a:r>
            <a:r>
              <a:rPr lang="ja-JP" altLang="en-US" sz="1300" dirty="0">
                <a:solidFill>
                  <a:schemeClr val="tx1"/>
                </a:solidFill>
              </a:rPr>
              <a:t>年</a:t>
            </a:r>
            <a:r>
              <a:rPr lang="en-US" altLang="ja-JP" sz="1300" dirty="0">
                <a:solidFill>
                  <a:schemeClr val="tx1"/>
                </a:solidFill>
              </a:rPr>
              <a:t>10</a:t>
            </a:r>
            <a:r>
              <a:rPr lang="ja-JP" altLang="en-US" sz="1300" dirty="0">
                <a:solidFill>
                  <a:schemeClr val="tx1"/>
                </a:solidFill>
              </a:rPr>
              <a:t>月</a:t>
            </a:r>
            <a:r>
              <a:rPr lang="en-US" altLang="ja-JP" sz="1300" dirty="0">
                <a:solidFill>
                  <a:schemeClr val="tx1"/>
                </a:solidFill>
              </a:rPr>
              <a:t>1</a:t>
            </a:r>
            <a:r>
              <a:rPr lang="ja-JP" altLang="en-US" sz="1300" dirty="0">
                <a:solidFill>
                  <a:schemeClr val="tx1"/>
                </a:solidFill>
              </a:rPr>
              <a:t>日から</a:t>
            </a:r>
            <a:r>
              <a:rPr lang="en-US" altLang="ja-JP" sz="1300" dirty="0">
                <a:solidFill>
                  <a:schemeClr val="tx1"/>
                </a:solidFill>
              </a:rPr>
              <a:t>H47</a:t>
            </a:r>
            <a:r>
              <a:rPr lang="ja-JP" altLang="en-US" sz="1300" dirty="0">
                <a:solidFill>
                  <a:schemeClr val="tx1"/>
                </a:solidFill>
              </a:rPr>
              <a:t>年</a:t>
            </a:r>
            <a:r>
              <a:rPr lang="en-US" altLang="ja-JP" sz="1300" dirty="0">
                <a:solidFill>
                  <a:schemeClr val="tx1"/>
                </a:solidFill>
              </a:rPr>
              <a:t>9</a:t>
            </a:r>
            <a:r>
              <a:rPr lang="ja-JP" altLang="en-US" sz="1300" dirty="0">
                <a:solidFill>
                  <a:schemeClr val="tx1"/>
                </a:solidFill>
              </a:rPr>
              <a:t>月</a:t>
            </a:r>
            <a:r>
              <a:rPr lang="en-US" altLang="ja-JP" sz="1300" dirty="0">
                <a:solidFill>
                  <a:schemeClr val="tx1"/>
                </a:solidFill>
              </a:rPr>
              <a:t>30</a:t>
            </a:r>
            <a:r>
              <a:rPr lang="ja-JP" altLang="en-US" sz="1300" dirty="0">
                <a:solidFill>
                  <a:schemeClr val="tx1"/>
                </a:solidFill>
              </a:rPr>
              <a:t>日まで（</a:t>
            </a:r>
            <a:r>
              <a:rPr lang="en-US" altLang="ja-JP" sz="1300" dirty="0">
                <a:solidFill>
                  <a:schemeClr val="tx1"/>
                </a:solidFill>
              </a:rPr>
              <a:t>20</a:t>
            </a:r>
            <a:r>
              <a:rPr lang="ja-JP" altLang="en-US" sz="1300" dirty="0">
                <a:solidFill>
                  <a:schemeClr val="tx1"/>
                </a:solidFill>
              </a:rPr>
              <a:t>年間）</a:t>
            </a:r>
            <a:endParaRPr lang="en-US" altLang="ja-JP" sz="1300" dirty="0">
              <a:solidFill>
                <a:schemeClr val="tx1"/>
              </a:solidFill>
            </a:endParaRPr>
          </a:p>
          <a:p>
            <a:pPr fontAlgn="auto">
              <a:spcBef>
                <a:spcPts val="0"/>
              </a:spcBef>
              <a:spcAft>
                <a:spcPts val="0"/>
              </a:spcAft>
              <a:defRPr/>
            </a:pPr>
            <a:r>
              <a:rPr lang="en-US" altLang="ja-JP" sz="1300" dirty="0">
                <a:solidFill>
                  <a:schemeClr val="tx1"/>
                </a:solidFill>
              </a:rPr>
              <a:t>【</a:t>
            </a:r>
            <a:r>
              <a:rPr lang="ja-JP" altLang="en-US" sz="1300" dirty="0">
                <a:solidFill>
                  <a:schemeClr val="tx1"/>
                </a:solidFill>
              </a:rPr>
              <a:t>事業者</a:t>
            </a:r>
            <a:r>
              <a:rPr lang="en-US" altLang="ja-JP" sz="1300" dirty="0">
                <a:solidFill>
                  <a:schemeClr val="tx1"/>
                </a:solidFill>
              </a:rPr>
              <a:t>】</a:t>
            </a:r>
          </a:p>
          <a:p>
            <a:pPr fontAlgn="auto">
              <a:spcBef>
                <a:spcPts val="0"/>
              </a:spcBef>
              <a:spcAft>
                <a:spcPts val="0"/>
              </a:spcAft>
              <a:defRPr/>
            </a:pPr>
            <a:r>
              <a:rPr lang="ja-JP" altLang="en-US" sz="1300" dirty="0">
                <a:solidFill>
                  <a:schemeClr val="tx1"/>
                </a:solidFill>
              </a:rPr>
              <a:t>　近鉄不動産株式会社</a:t>
            </a:r>
            <a:endParaRPr lang="en-US" altLang="ja-JP" sz="1300" dirty="0">
              <a:solidFill>
                <a:schemeClr val="tx1"/>
              </a:solidFill>
            </a:endParaRPr>
          </a:p>
          <a:p>
            <a:pPr fontAlgn="auto">
              <a:spcBef>
                <a:spcPts val="0"/>
              </a:spcBef>
              <a:spcAft>
                <a:spcPts val="0"/>
              </a:spcAft>
              <a:defRPr/>
            </a:pPr>
            <a:r>
              <a:rPr lang="en-US" altLang="ja-JP" sz="1300" dirty="0">
                <a:solidFill>
                  <a:schemeClr val="tx1"/>
                </a:solidFill>
              </a:rPr>
              <a:t>【</a:t>
            </a:r>
            <a:r>
              <a:rPr lang="ja-JP" altLang="en-US" sz="1300" dirty="0">
                <a:solidFill>
                  <a:schemeClr val="tx1"/>
                </a:solidFill>
              </a:rPr>
              <a:t>事業対象区域</a:t>
            </a:r>
            <a:r>
              <a:rPr lang="en-US" altLang="ja-JP" sz="1300" dirty="0">
                <a:solidFill>
                  <a:schemeClr val="tx1"/>
                </a:solidFill>
              </a:rPr>
              <a:t>】</a:t>
            </a:r>
          </a:p>
          <a:p>
            <a:pPr fontAlgn="auto">
              <a:spcBef>
                <a:spcPts val="0"/>
              </a:spcBef>
              <a:spcAft>
                <a:spcPts val="0"/>
              </a:spcAft>
              <a:defRPr/>
            </a:pPr>
            <a:r>
              <a:rPr lang="ja-JP" altLang="en-US" sz="1300" dirty="0">
                <a:solidFill>
                  <a:schemeClr val="tx1"/>
                </a:solidFill>
              </a:rPr>
              <a:t>・エントランスエリア（約</a:t>
            </a:r>
            <a:r>
              <a:rPr lang="en-US" altLang="ja-JP" sz="1300" dirty="0">
                <a:solidFill>
                  <a:schemeClr val="tx1"/>
                </a:solidFill>
              </a:rPr>
              <a:t>25,000</a:t>
            </a:r>
            <a:r>
              <a:rPr lang="ja-JP" altLang="en-US" sz="1300" dirty="0">
                <a:solidFill>
                  <a:schemeClr val="tx1"/>
                </a:solidFill>
              </a:rPr>
              <a:t>㎡</a:t>
            </a:r>
            <a:r>
              <a:rPr lang="ja-JP" altLang="en-US" sz="1300" dirty="0" smtClean="0">
                <a:solidFill>
                  <a:schemeClr val="tx1"/>
                </a:solidFill>
              </a:rPr>
              <a:t>）</a:t>
            </a:r>
            <a:endParaRPr lang="en-US" altLang="ja-JP" sz="1300" dirty="0" smtClean="0">
              <a:solidFill>
                <a:schemeClr val="tx1"/>
              </a:solidFill>
            </a:endParaRPr>
          </a:p>
          <a:p>
            <a:pPr fontAlgn="auto">
              <a:spcBef>
                <a:spcPts val="0"/>
              </a:spcBef>
              <a:spcAft>
                <a:spcPts val="0"/>
              </a:spcAft>
              <a:defRPr/>
            </a:pPr>
            <a:r>
              <a:rPr lang="ja-JP" altLang="en-US" sz="1300" dirty="0" smtClean="0">
                <a:solidFill>
                  <a:schemeClr val="tx1"/>
                </a:solidFill>
              </a:rPr>
              <a:t>・バス</a:t>
            </a:r>
            <a:r>
              <a:rPr lang="ja-JP" altLang="en-US" sz="1300" dirty="0">
                <a:solidFill>
                  <a:schemeClr val="tx1"/>
                </a:solidFill>
              </a:rPr>
              <a:t>駐車場（約</a:t>
            </a:r>
            <a:r>
              <a:rPr lang="en-US" altLang="ja-JP" sz="1300" dirty="0">
                <a:solidFill>
                  <a:schemeClr val="tx1"/>
                </a:solidFill>
              </a:rPr>
              <a:t>1,160</a:t>
            </a:r>
            <a:r>
              <a:rPr lang="ja-JP" altLang="en-US" sz="1300" dirty="0">
                <a:solidFill>
                  <a:schemeClr val="tx1"/>
                </a:solidFill>
              </a:rPr>
              <a:t>㎡</a:t>
            </a:r>
            <a:r>
              <a:rPr lang="ja-JP" altLang="en-US" sz="1300" dirty="0" smtClean="0">
                <a:solidFill>
                  <a:schemeClr val="tx1"/>
                </a:solidFill>
              </a:rPr>
              <a:t>）</a:t>
            </a:r>
            <a:endParaRPr lang="en-US" altLang="ja-JP" sz="1300" dirty="0" smtClean="0">
              <a:solidFill>
                <a:schemeClr val="tx1"/>
              </a:solidFill>
            </a:endParaRPr>
          </a:p>
          <a:p>
            <a:pPr fontAlgn="auto">
              <a:spcBef>
                <a:spcPts val="0"/>
              </a:spcBef>
              <a:spcAft>
                <a:spcPts val="0"/>
              </a:spcAft>
              <a:defRPr/>
            </a:pPr>
            <a:r>
              <a:rPr lang="ja-JP" altLang="en-US" sz="1300" dirty="0" smtClean="0">
                <a:solidFill>
                  <a:schemeClr val="tx1"/>
                </a:solidFill>
              </a:rPr>
              <a:t>・茶</a:t>
            </a:r>
            <a:r>
              <a:rPr lang="ja-JP" altLang="en-US" sz="1300" dirty="0">
                <a:solidFill>
                  <a:schemeClr val="tx1"/>
                </a:solidFill>
              </a:rPr>
              <a:t>臼山北東部エリア（約</a:t>
            </a:r>
            <a:r>
              <a:rPr lang="en-US" altLang="ja-JP" sz="1300" dirty="0">
                <a:solidFill>
                  <a:schemeClr val="tx1"/>
                </a:solidFill>
              </a:rPr>
              <a:t>5,400</a:t>
            </a:r>
            <a:r>
              <a:rPr lang="ja-JP" altLang="en-US" sz="1300" dirty="0">
                <a:solidFill>
                  <a:schemeClr val="tx1"/>
                </a:solidFill>
              </a:rPr>
              <a:t>㎡）</a:t>
            </a:r>
            <a:endParaRPr lang="en-US" altLang="ja-JP" sz="1300" dirty="0">
              <a:solidFill>
                <a:schemeClr val="tx1"/>
              </a:solidFill>
            </a:endParaRPr>
          </a:p>
        </p:txBody>
      </p:sp>
      <p:sp>
        <p:nvSpPr>
          <p:cNvPr id="95241" name="テキスト ボックス 3"/>
          <p:cNvSpPr txBox="1">
            <a:spLocks noChangeArrowheads="1"/>
          </p:cNvSpPr>
          <p:nvPr/>
        </p:nvSpPr>
        <p:spPr bwMode="auto">
          <a:xfrm>
            <a:off x="-36512" y="3630860"/>
            <a:ext cx="6477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solidFill>
                  <a:srgbClr val="000000"/>
                </a:solidFill>
                <a:latin typeface="Meiryo UI" pitchFamily="50" charset="-128"/>
                <a:ea typeface="Meiryo UI" pitchFamily="50" charset="-128"/>
                <a:cs typeface="Meiryo UI" pitchFamily="50" charset="-128"/>
              </a:rPr>
              <a:t>（万人）</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8103" y="3929521"/>
            <a:ext cx="1739465" cy="101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7"/>
          <p:cNvSpPr>
            <a:spLocks noChangeArrowheads="1"/>
          </p:cNvSpPr>
          <p:nvPr/>
        </p:nvSpPr>
        <p:spPr bwMode="auto">
          <a:xfrm>
            <a:off x="7164288" y="3927083"/>
            <a:ext cx="1442199" cy="246221"/>
          </a:xfrm>
          <a:prstGeom prst="rect">
            <a:avLst/>
          </a:prstGeom>
          <a:noFill/>
          <a:ln w="9525">
            <a:noFill/>
            <a:miter lim="800000"/>
            <a:headEnd/>
            <a:tailEnd/>
          </a:ln>
          <a:extLst/>
        </p:spPr>
        <p:txBody>
          <a:bodyPr wrap="square">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dirty="0" smtClean="0">
                <a:solidFill>
                  <a:srgbClr val="000000"/>
                </a:solidFill>
                <a:latin typeface="Meiryo UI" pitchFamily="50" charset="-128"/>
                <a:ea typeface="Meiryo UI" pitchFamily="50" charset="-128"/>
                <a:cs typeface="Meiryo UI" pitchFamily="50" charset="-128"/>
              </a:rPr>
              <a:t>てんしば（芝生広場</a:t>
            </a:r>
            <a:r>
              <a:rPr lang="ja-JP" altLang="en-US" sz="1000" dirty="0">
                <a:solidFill>
                  <a:srgbClr val="000000"/>
                </a:solidFill>
                <a:latin typeface="Meiryo UI" pitchFamily="50" charset="-128"/>
                <a:ea typeface="Meiryo UI" pitchFamily="50" charset="-128"/>
                <a:cs typeface="Meiryo UI" pitchFamily="50" charset="-128"/>
              </a:rPr>
              <a:t>）</a:t>
            </a:r>
            <a:endParaRPr lang="en-US" altLang="ja-JP" sz="1000" dirty="0" smtClean="0">
              <a:solidFill>
                <a:srgbClr val="000000"/>
              </a:solidFill>
              <a:latin typeface="Meiryo UI" pitchFamily="50" charset="-128"/>
              <a:ea typeface="Meiryo UI" pitchFamily="50" charset="-128"/>
              <a:cs typeface="Meiryo UI"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4244385811"/>
              </p:ext>
            </p:extLst>
          </p:nvPr>
        </p:nvGraphicFramePr>
        <p:xfrm>
          <a:off x="70677" y="3502048"/>
          <a:ext cx="4549775" cy="31540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5280" name="表 95279"/>
          <p:cNvGraphicFramePr>
            <a:graphicFrameLocks noGrp="1"/>
          </p:cNvGraphicFramePr>
          <p:nvPr>
            <p:extLst>
              <p:ext uri="{D42A27DB-BD31-4B8C-83A1-F6EECF244321}">
                <p14:modId xmlns:p14="http://schemas.microsoft.com/office/powerpoint/2010/main" val="2273470344"/>
              </p:ext>
            </p:extLst>
          </p:nvPr>
        </p:nvGraphicFramePr>
        <p:xfrm>
          <a:off x="4785939" y="5293076"/>
          <a:ext cx="4221629" cy="1363065"/>
        </p:xfrm>
        <a:graphic>
          <a:graphicData uri="http://schemas.openxmlformats.org/drawingml/2006/table">
            <a:tbl>
              <a:tblPr/>
              <a:tblGrid>
                <a:gridCol w="1499858"/>
                <a:gridCol w="849570"/>
                <a:gridCol w="1872201"/>
              </a:tblGrid>
              <a:tr h="18528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項目</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gridSpan="2">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概要</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kumimoji="1" lang="ja-JP" altLang="en-US"/>
                    </a:p>
                  </a:txBody>
                  <a:tcPr/>
                </a:tc>
              </a:tr>
              <a:tr h="176858">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来場者数</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約</a:t>
                      </a:r>
                      <a:r>
                        <a:rPr lang="en-US" altLang="zh-TW" sz="1000" b="0" i="0" u="none" strike="noStrike">
                          <a:solidFill>
                            <a:srgbClr val="000000"/>
                          </a:solidFill>
                          <a:effectLst/>
                          <a:latin typeface="Meiryo UI" panose="020B0604030504040204" pitchFamily="50" charset="-128"/>
                          <a:ea typeface="Meiryo UI" panose="020B0604030504040204" pitchFamily="50" charset="-128"/>
                        </a:rPr>
                        <a:t>1</a:t>
                      </a:r>
                      <a:r>
                        <a:rPr lang="zh-TW" altLang="en-US" sz="1000" b="0" i="0" u="none" strike="noStrike">
                          <a:solidFill>
                            <a:srgbClr val="000000"/>
                          </a:solidFill>
                          <a:effectLst/>
                          <a:latin typeface="Meiryo UI" panose="020B0604030504040204" pitchFamily="50" charset="-128"/>
                          <a:ea typeface="Meiryo UI" panose="020B0604030504040204" pitchFamily="50" charset="-128"/>
                        </a:rPr>
                        <a:t>億</a:t>
                      </a:r>
                      <a:r>
                        <a:rPr lang="en-US" altLang="zh-TW" sz="1000" b="0" i="0" u="none" strike="noStrike">
                          <a:solidFill>
                            <a:srgbClr val="000000"/>
                          </a:solidFill>
                          <a:effectLst/>
                          <a:latin typeface="Meiryo UI" panose="020B0604030504040204" pitchFamily="50" charset="-128"/>
                          <a:ea typeface="Meiryo UI" panose="020B0604030504040204" pitchFamily="50" charset="-128"/>
                        </a:rPr>
                        <a:t>2,078</a:t>
                      </a:r>
                      <a:r>
                        <a:rPr lang="zh-TW" altLang="en-US" sz="1000" b="0" i="0" u="none" strike="noStrike">
                          <a:solidFill>
                            <a:srgbClr val="000000"/>
                          </a:solidFill>
                          <a:effectLst/>
                          <a:latin typeface="Meiryo UI" panose="020B0604030504040204" pitchFamily="50" charset="-128"/>
                          <a:ea typeface="Meiryo UI" panose="020B0604030504040204" pitchFamily="50" charset="-128"/>
                        </a:rPr>
                        <a:t>万人（</a:t>
                      </a:r>
                      <a:r>
                        <a:rPr lang="en-US" altLang="zh-TW" sz="1000" b="0" i="0" u="none" strike="noStrike">
                          <a:solidFill>
                            <a:srgbClr val="000000"/>
                          </a:solidFill>
                          <a:effectLst/>
                          <a:latin typeface="Meiryo UI" panose="020B0604030504040204" pitchFamily="50" charset="-128"/>
                          <a:ea typeface="Meiryo UI" panose="020B0604030504040204" pitchFamily="50" charset="-128"/>
                        </a:rPr>
                        <a:t>2017</a:t>
                      </a:r>
                      <a:r>
                        <a:rPr lang="zh-TW" altLang="en-US" sz="1000" b="0" i="0" u="none" strike="noStrike">
                          <a:solidFill>
                            <a:srgbClr val="000000"/>
                          </a:solidFill>
                          <a:effectLst/>
                          <a:latin typeface="Meiryo UI" panose="020B0604030504040204" pitchFamily="50" charset="-128"/>
                          <a:ea typeface="Meiryo UI" panose="020B0604030504040204" pitchFamily="50" charset="-128"/>
                        </a:rPr>
                        <a:t>年</a:t>
                      </a:r>
                      <a:r>
                        <a:rPr lang="en-US" altLang="zh-TW" sz="1000" b="0" i="0" u="none" strike="noStrike">
                          <a:solidFill>
                            <a:srgbClr val="000000"/>
                          </a:solidFill>
                          <a:effectLst/>
                          <a:latin typeface="Meiryo UI" panose="020B0604030504040204" pitchFamily="50" charset="-128"/>
                          <a:ea typeface="Meiryo UI" panose="020B0604030504040204" pitchFamily="50" charset="-128"/>
                        </a:rPr>
                        <a:t>3</a:t>
                      </a:r>
                      <a:r>
                        <a:rPr lang="zh-TW" altLang="en-US" sz="1000" b="0" i="0" u="none" strike="noStrike">
                          <a:solidFill>
                            <a:srgbClr val="000000"/>
                          </a:solidFill>
                          <a:effectLst/>
                          <a:latin typeface="Meiryo UI" panose="020B0604030504040204" pitchFamily="50" charset="-128"/>
                          <a:ea typeface="Meiryo UI" panose="020B0604030504040204" pitchFamily="50" charset="-128"/>
                        </a:rPr>
                        <a:t>月時点）</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r>
              <a:tr h="256008">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zh-TW" altLang="en-US" sz="900" b="0" i="0" u="none" strike="noStrike">
                          <a:solidFill>
                            <a:srgbClr val="000000"/>
                          </a:solidFill>
                          <a:effectLst/>
                          <a:latin typeface="Meiryo UI" panose="020B0604030504040204" pitchFamily="50" charset="-128"/>
                          <a:ea typeface="Meiryo UI" panose="020B0604030504040204" pitchFamily="50" charset="-128"/>
                        </a:rPr>
                        <a:t>（</a:t>
                      </a:r>
                      <a:r>
                        <a:rPr lang="en-US" altLang="zh-TW" sz="900" b="0" i="0" u="none" strike="noStrike">
                          <a:solidFill>
                            <a:srgbClr val="000000"/>
                          </a:solidFill>
                          <a:effectLst/>
                          <a:latin typeface="Meiryo UI" panose="020B0604030504040204" pitchFamily="50" charset="-128"/>
                          <a:ea typeface="Meiryo UI" panose="020B0604030504040204" pitchFamily="50" charset="-128"/>
                        </a:rPr>
                        <a:t>1</a:t>
                      </a:r>
                      <a:r>
                        <a:rPr lang="zh-TW" altLang="en-US" sz="900" b="0" i="0" u="none" strike="noStrike">
                          <a:solidFill>
                            <a:srgbClr val="000000"/>
                          </a:solidFill>
                          <a:effectLst/>
                          <a:latin typeface="Meiryo UI" panose="020B0604030504040204" pitchFamily="50" charset="-128"/>
                          <a:ea typeface="Meiryo UI" panose="020B0604030504040204" pitchFamily="50" charset="-128"/>
                        </a:rPr>
                        <a:t>年目約</a:t>
                      </a:r>
                      <a:r>
                        <a:rPr lang="en-US" altLang="zh-TW" sz="900" b="0" i="0" u="none" strike="noStrike">
                          <a:solidFill>
                            <a:srgbClr val="000000"/>
                          </a:solidFill>
                          <a:effectLst/>
                          <a:latin typeface="Meiryo UI" panose="020B0604030504040204" pitchFamily="50" charset="-128"/>
                          <a:ea typeface="Meiryo UI" panose="020B0604030504040204" pitchFamily="50" charset="-128"/>
                        </a:rPr>
                        <a:t>4,273</a:t>
                      </a:r>
                      <a:r>
                        <a:rPr lang="zh-TW" altLang="en-US" sz="900" b="0" i="0" u="none" strike="noStrike">
                          <a:solidFill>
                            <a:srgbClr val="000000"/>
                          </a:solidFill>
                          <a:effectLst/>
                          <a:latin typeface="Meiryo UI" panose="020B0604030504040204" pitchFamily="50" charset="-128"/>
                          <a:ea typeface="Meiryo UI" panose="020B0604030504040204" pitchFamily="50" charset="-128"/>
                        </a:rPr>
                        <a:t>万人、</a:t>
                      </a:r>
                      <a:r>
                        <a:rPr lang="en-US" altLang="zh-TW" sz="900" b="0" i="0" u="none" strike="noStrike">
                          <a:solidFill>
                            <a:srgbClr val="000000"/>
                          </a:solidFill>
                          <a:effectLst/>
                          <a:latin typeface="Meiryo UI" panose="020B0604030504040204" pitchFamily="50" charset="-128"/>
                          <a:ea typeface="Meiryo UI" panose="020B0604030504040204" pitchFamily="50" charset="-128"/>
                        </a:rPr>
                        <a:t>2</a:t>
                      </a:r>
                      <a:r>
                        <a:rPr lang="zh-TW" altLang="en-US" sz="900" b="0" i="0" u="none" strike="noStrike">
                          <a:solidFill>
                            <a:srgbClr val="000000"/>
                          </a:solidFill>
                          <a:effectLst/>
                          <a:latin typeface="Meiryo UI" panose="020B0604030504040204" pitchFamily="50" charset="-128"/>
                          <a:ea typeface="Meiryo UI" panose="020B0604030504040204" pitchFamily="50" charset="-128"/>
                        </a:rPr>
                        <a:t>年目約</a:t>
                      </a:r>
                      <a:r>
                        <a:rPr lang="en-US" altLang="zh-TW" sz="900" b="0" i="0" u="none" strike="noStrike">
                          <a:solidFill>
                            <a:srgbClr val="000000"/>
                          </a:solidFill>
                          <a:effectLst/>
                          <a:latin typeface="Meiryo UI" panose="020B0604030504040204" pitchFamily="50" charset="-128"/>
                          <a:ea typeface="Meiryo UI" panose="020B0604030504040204" pitchFamily="50" charset="-128"/>
                        </a:rPr>
                        <a:t>3,924</a:t>
                      </a:r>
                      <a:r>
                        <a:rPr lang="zh-TW" altLang="en-US" sz="900" b="0" i="0" u="none" strike="noStrike">
                          <a:solidFill>
                            <a:srgbClr val="000000"/>
                          </a:solidFill>
                          <a:effectLst/>
                          <a:latin typeface="Meiryo UI" panose="020B0604030504040204" pitchFamily="50" charset="-128"/>
                          <a:ea typeface="Meiryo UI" panose="020B0604030504040204" pitchFamily="50" charset="-128"/>
                        </a:rPr>
                        <a:t>万人、</a:t>
                      </a:r>
                      <a:r>
                        <a:rPr lang="en-US" altLang="zh-TW" sz="900" b="0" i="0" u="none" strike="noStrike">
                          <a:solidFill>
                            <a:srgbClr val="000000"/>
                          </a:solidFill>
                          <a:effectLst/>
                          <a:latin typeface="Meiryo UI" panose="020B0604030504040204" pitchFamily="50" charset="-128"/>
                          <a:ea typeface="Meiryo UI" panose="020B0604030504040204" pitchFamily="50" charset="-128"/>
                        </a:rPr>
                        <a:t>3</a:t>
                      </a:r>
                      <a:r>
                        <a:rPr lang="zh-TW" altLang="en-US" sz="900" b="0" i="0" u="none" strike="noStrike">
                          <a:solidFill>
                            <a:srgbClr val="000000"/>
                          </a:solidFill>
                          <a:effectLst/>
                          <a:latin typeface="Meiryo UI" panose="020B0604030504040204" pitchFamily="50" charset="-128"/>
                          <a:ea typeface="Meiryo UI" panose="020B0604030504040204" pitchFamily="50" charset="-128"/>
                        </a:rPr>
                        <a:t>年目約</a:t>
                      </a:r>
                      <a:r>
                        <a:rPr lang="en-US" altLang="zh-TW" sz="900" b="0" i="0" u="none" strike="noStrike">
                          <a:solidFill>
                            <a:srgbClr val="000000"/>
                          </a:solidFill>
                          <a:effectLst/>
                          <a:latin typeface="Meiryo UI" panose="020B0604030504040204" pitchFamily="50" charset="-128"/>
                          <a:ea typeface="Meiryo UI" panose="020B0604030504040204" pitchFamily="50" charset="-128"/>
                        </a:rPr>
                        <a:t>3,881</a:t>
                      </a:r>
                      <a:r>
                        <a:rPr lang="zh-TW" altLang="en-US" sz="900" b="0" i="0" u="none" strike="noStrike">
                          <a:solidFill>
                            <a:srgbClr val="000000"/>
                          </a:solidFill>
                          <a:effectLst/>
                          <a:latin typeface="Meiryo UI" panose="020B0604030504040204" pitchFamily="50" charset="-128"/>
                          <a:ea typeface="Meiryo UI" panose="020B0604030504040204" pitchFamily="50" charset="-128"/>
                        </a:rPr>
                        <a:t>万人）</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176858">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最高路線価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年</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連続上昇</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6858">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pt-BR" sz="1000" b="0" i="0" u="none" strike="noStrike" dirty="0">
                          <a:solidFill>
                            <a:srgbClr val="000000"/>
                          </a:solidFill>
                          <a:effectLst/>
                          <a:latin typeface="Meiryo UI" panose="020B0604030504040204" pitchFamily="50" charset="-128"/>
                          <a:ea typeface="Meiryo UI" panose="020B0604030504040204" pitchFamily="50" charset="-128"/>
                        </a:rPr>
                        <a:t>H25：1,540千円⇒H26：1,860千円⇒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r>
              <a:tr h="176858">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pt-BR" sz="1000" b="0" i="0" u="none" strike="noStrike" dirty="0">
                          <a:solidFill>
                            <a:srgbClr val="000000"/>
                          </a:solidFill>
                          <a:effectLst/>
                          <a:latin typeface="Meiryo UI" panose="020B0604030504040204" pitchFamily="50" charset="-128"/>
                          <a:ea typeface="Meiryo UI" panose="020B0604030504040204" pitchFamily="50" charset="-128"/>
                        </a:rPr>
                        <a:t>H27：2,050千円⇒H28：2,360千円⇒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r>
              <a:tr h="18528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H29：2,720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千円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bl>
          </a:graphicData>
        </a:graphic>
      </p:graphicFrame>
      <p:sp>
        <p:nvSpPr>
          <p:cNvPr id="12" name="正方形/長方形 14"/>
          <p:cNvSpPr>
            <a:spLocks noChangeArrowheads="1"/>
          </p:cNvSpPr>
          <p:nvPr/>
        </p:nvSpPr>
        <p:spPr bwMode="auto">
          <a:xfrm>
            <a:off x="4573041" y="4966244"/>
            <a:ext cx="42481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ja-JP" sz="16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あべのハルカス等の現況</a:t>
            </a:r>
            <a:endParaRPr lang="en-US" altLang="ja-JP" sz="1400" dirty="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88</a:t>
            </a:fld>
            <a:endParaRPr lang="ja-JP" altLang="en-US" dirty="0"/>
          </a:p>
        </p:txBody>
      </p:sp>
    </p:spTree>
    <p:extLst>
      <p:ext uri="{BB962C8B-B14F-4D97-AF65-F5344CB8AC3E}">
        <p14:creationId xmlns:p14="http://schemas.microsoft.com/office/powerpoint/2010/main" val="22589719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14366" y="53752"/>
            <a:ext cx="8625108" cy="3750945"/>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185738" indent="-185738" algn="just">
              <a:lnSpc>
                <a:spcPts val="2200"/>
              </a:lnSpc>
            </a:pP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分析⑥：咲洲・夢洲において民間事業者と協働する主なエネルギー関連の取組み</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buFont typeface="Meiryo UI" panose="020B0604030504040204" pitchFamily="50" charset="-128"/>
              <a:buChar cha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夢洲メガソーラー「大阪ひかりの森」プロジェクト</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夢洲</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区の一般廃棄物埋立処分場に大規模太陽光発電（メガソーラー）を設置し、平成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月から本格稼働。</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600" b="1" dirty="0">
                <a:solidFill>
                  <a:schemeClr val="tx1"/>
                </a:solidFill>
                <a:latin typeface="Meiryo UI" pitchFamily="50" charset="-128"/>
                <a:ea typeface="Meiryo UI" pitchFamily="50" charset="-128"/>
                <a:cs typeface="Meiryo UI" pitchFamily="50" charset="-128"/>
              </a:rPr>
              <a:t>の中古蓄電池を活用した経済性の高い大型蓄電池システム実証事業</a:t>
            </a:r>
            <a:endParaRPr lang="en-US" altLang="ja-JP" sz="1600" b="1" dirty="0">
              <a:solidFill>
                <a:schemeClr val="tx1"/>
              </a:solidFill>
              <a:latin typeface="Meiryo UI" pitchFamily="50" charset="-128"/>
              <a:ea typeface="Meiryo UI" pitchFamily="50" charset="-128"/>
              <a:cs typeface="Meiryo UI" pitchFamily="50" charset="-128"/>
            </a:endParaRPr>
          </a:p>
          <a:p>
            <a:pPr marL="273050" indent="177800"/>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夢洲地区において、ＥＶから回収した中古蓄電池を安全に運用する技術を確立し、経済性の高い大型リユース蓄電池システムとして世界初の実証事業を平成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月より実施。隣接する夢洲メガソーラーの出力</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安定化を検証。</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この技術をもとに蓄電池を活用した新たなエネルギーマネージメントシステム確立に向けて実証事業を継続中。</a:t>
            </a:r>
            <a:endParaRPr lang="en-US" altLang="ja-JP" sz="1600" b="1" strike="dbl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lang="ja-JP" altLang="en-US" sz="1600" b="1" dirty="0">
                <a:solidFill>
                  <a:schemeClr val="tx1"/>
                </a:solidFill>
                <a:latin typeface="Meiryo UI" pitchFamily="50" charset="-128"/>
                <a:ea typeface="Meiryo UI" pitchFamily="50" charset="-128"/>
                <a:cs typeface="Meiryo UI" pitchFamily="50" charset="-128"/>
              </a:rPr>
              <a:t>咲洲において大型蓄電システム試験・評価施設（</a:t>
            </a:r>
            <a:r>
              <a:rPr lang="en-US" altLang="ja-JP" sz="1600" b="1" dirty="0">
                <a:solidFill>
                  <a:schemeClr val="tx1"/>
                </a:solidFill>
                <a:latin typeface="Meiryo UI" pitchFamily="50" charset="-128"/>
                <a:ea typeface="Meiryo UI" pitchFamily="50" charset="-128"/>
                <a:cs typeface="Meiryo UI" pitchFamily="50" charset="-128"/>
              </a:rPr>
              <a:t>NLAB</a:t>
            </a:r>
            <a:r>
              <a:rPr lang="ja-JP" altLang="en-US" sz="1600" b="1" dirty="0">
                <a:solidFill>
                  <a:schemeClr val="tx1"/>
                </a:solidFill>
                <a:latin typeface="Meiryo UI" pitchFamily="50" charset="-128"/>
                <a:ea typeface="Meiryo UI" pitchFamily="50" charset="-128"/>
                <a:cs typeface="Meiryo UI" pitchFamily="50" charset="-128"/>
              </a:rPr>
              <a:t>）が開所</a:t>
            </a:r>
          </a:p>
          <a:p>
            <a:pPr marL="273050" indent="177800"/>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月に、世界最大級となる大型蓄電システム等の性能に関する試験評価施設が開所し、同年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月から運用開始。本施設は、今まで国内では不可能であった、大型蓄電池・蓄電システムの性能の優位性・安全性に関するグローバルな試験評価施設であり、国内産業の国際競争力の強化に貢献するもの。</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p:cNvPicPr>
            <a:picLocks noChangeAspect="1" noChangeArrowheads="1"/>
          </p:cNvPicPr>
          <p:nvPr/>
        </p:nvPicPr>
        <p:blipFill>
          <a:blip r:embed="rId3" cstate="email"/>
          <a:srcRect/>
          <a:stretch>
            <a:fillRect/>
          </a:stretch>
        </p:blipFill>
        <p:spPr bwMode="auto">
          <a:xfrm>
            <a:off x="3749447" y="4807560"/>
            <a:ext cx="2139238" cy="1656184"/>
          </a:xfrm>
          <a:prstGeom prst="rect">
            <a:avLst/>
          </a:prstGeom>
          <a:noFill/>
          <a:ln w="9525">
            <a:noFill/>
            <a:miter lim="800000"/>
            <a:headEnd/>
            <a:tailEnd/>
          </a:ln>
        </p:spPr>
      </p:pic>
      <p:sp>
        <p:nvSpPr>
          <p:cNvPr id="25" name="正方形/長方形 24"/>
          <p:cNvSpPr/>
          <p:nvPr/>
        </p:nvSpPr>
        <p:spPr>
          <a:xfrm>
            <a:off x="179512" y="4375512"/>
            <a:ext cx="1875835"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◆夢洲メガソーラー</a:t>
            </a:r>
            <a:endParaRPr lang="ja-JP" altLang="en-US" sz="1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26" name="正方形/長方形 25"/>
          <p:cNvSpPr/>
          <p:nvPr/>
        </p:nvSpPr>
        <p:spPr>
          <a:xfrm>
            <a:off x="3401412" y="4375512"/>
            <a:ext cx="1970411"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a:t>
            </a:r>
            <a:r>
              <a:rPr lang="en-US" altLang="ja-JP"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EV</a:t>
            </a:r>
            <a:r>
              <a:rPr lang="ja-JP" altLang="en-U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リユース蓄電池</a:t>
            </a:r>
            <a:endParaRPr lang="ja-JP" altLang="en-US" sz="1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pic>
        <p:nvPicPr>
          <p:cNvPr id="114690" name="Picture 2" descr="C:\Users\i5323479\AppData\Local\Microsoft\Windows\Temporary Internet Files\Content.Outlook\IGOBLTW4\_B2E0069 (3).jpg"/>
          <p:cNvPicPr>
            <a:picLocks noChangeAspect="1" noChangeArrowheads="1"/>
          </p:cNvPicPr>
          <p:nvPr/>
        </p:nvPicPr>
        <p:blipFill>
          <a:blip r:embed="rId4" cstate="print"/>
          <a:srcRect/>
          <a:stretch>
            <a:fillRect/>
          </a:stretch>
        </p:blipFill>
        <p:spPr bwMode="auto">
          <a:xfrm>
            <a:off x="535314" y="4714066"/>
            <a:ext cx="2549017" cy="1883286"/>
          </a:xfrm>
          <a:prstGeom prst="rect">
            <a:avLst/>
          </a:prstGeom>
          <a:noFill/>
        </p:spPr>
      </p:pic>
      <p:grpSp>
        <p:nvGrpSpPr>
          <p:cNvPr id="28" name="グループ化 27"/>
          <p:cNvGrpSpPr/>
          <p:nvPr/>
        </p:nvGrpSpPr>
        <p:grpSpPr>
          <a:xfrm>
            <a:off x="6238323" y="4836168"/>
            <a:ext cx="2150101" cy="1627575"/>
            <a:chOff x="4427984" y="5301208"/>
            <a:chExt cx="1802867" cy="1512168"/>
          </a:xfrm>
        </p:grpSpPr>
        <p:pic>
          <p:nvPicPr>
            <p:cNvPr id="29" name="Picture 2" descr="asset-1.jpg"/>
            <p:cNvPicPr>
              <a:picLocks noChangeAspect="1"/>
            </p:cNvPicPr>
            <p:nvPr/>
          </p:nvPicPr>
          <p:blipFill>
            <a:blip r:embed="rId5" cstate="email"/>
            <a:srcRect/>
            <a:stretch>
              <a:fillRect/>
            </a:stretch>
          </p:blipFill>
          <p:spPr bwMode="auto">
            <a:xfrm>
              <a:off x="5698306" y="6503733"/>
              <a:ext cx="513293" cy="254109"/>
            </a:xfrm>
            <a:prstGeom prst="rect">
              <a:avLst/>
            </a:prstGeom>
            <a:noFill/>
            <a:ln w="12700">
              <a:noFill/>
              <a:miter lim="0"/>
              <a:headEnd/>
              <a:tailEnd/>
            </a:ln>
          </p:spPr>
        </p:pic>
        <p:pic>
          <p:nvPicPr>
            <p:cNvPr id="30" name="Picture 1" descr="0000004044.jpg"/>
            <p:cNvPicPr>
              <a:picLocks noChangeAspect="1"/>
            </p:cNvPicPr>
            <p:nvPr/>
          </p:nvPicPr>
          <p:blipFill>
            <a:blip r:embed="rId6" cstate="email"/>
            <a:srcRect/>
            <a:stretch>
              <a:fillRect/>
            </a:stretch>
          </p:blipFill>
          <p:spPr bwMode="auto">
            <a:xfrm>
              <a:off x="4499992" y="6310205"/>
              <a:ext cx="856746" cy="503171"/>
            </a:xfrm>
            <a:prstGeom prst="rect">
              <a:avLst/>
            </a:prstGeom>
            <a:noFill/>
            <a:ln w="12700">
              <a:noFill/>
              <a:miter lim="0"/>
              <a:headEnd/>
              <a:tailEnd/>
            </a:ln>
          </p:spPr>
        </p:pic>
        <p:sp>
          <p:nvSpPr>
            <p:cNvPr id="31" name="右矢印 30"/>
            <p:cNvSpPr/>
            <p:nvPr/>
          </p:nvSpPr>
          <p:spPr bwMode="auto">
            <a:xfrm>
              <a:off x="5424676" y="6579054"/>
              <a:ext cx="169840" cy="773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solidFill>
                  <a:srgbClr val="FFFFFF"/>
                </a:solidFill>
              </a:endParaRPr>
            </a:p>
          </p:txBody>
        </p:sp>
        <p:sp>
          <p:nvSpPr>
            <p:cNvPr id="32" name="下矢印 31"/>
            <p:cNvSpPr/>
            <p:nvPr/>
          </p:nvSpPr>
          <p:spPr bwMode="auto">
            <a:xfrm flipV="1">
              <a:off x="5890194" y="6302368"/>
              <a:ext cx="54725" cy="15096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solidFill>
                  <a:srgbClr val="FFFFFF"/>
                </a:solidFill>
              </a:endParaRPr>
            </a:p>
          </p:txBody>
        </p:sp>
        <p:pic>
          <p:nvPicPr>
            <p:cNvPr id="33" name="Picture 2" descr="C:\Users\203978\Temporary Internet Files\Content.Outlook\IY9A5U71\IMG_1778.JPG"/>
            <p:cNvPicPr>
              <a:picLocks noChangeAspect="1" noChangeArrowheads="1"/>
            </p:cNvPicPr>
            <p:nvPr/>
          </p:nvPicPr>
          <p:blipFill>
            <a:blip r:embed="rId7" cstate="print">
              <a:clrChange>
                <a:clrFrom>
                  <a:srgbClr val="D1B19C"/>
                </a:clrFrom>
                <a:clrTo>
                  <a:srgbClr val="D1B19C">
                    <a:alpha val="0"/>
                  </a:srgbClr>
                </a:clrTo>
              </a:clrChange>
            </a:blip>
            <a:srcRect l="29525" t="48544" r="29525" b="12152"/>
            <a:stretch>
              <a:fillRect/>
            </a:stretch>
          </p:blipFill>
          <p:spPr bwMode="auto">
            <a:xfrm>
              <a:off x="4427984" y="5301208"/>
              <a:ext cx="1802867" cy="936104"/>
            </a:xfrm>
            <a:prstGeom prst="rect">
              <a:avLst/>
            </a:prstGeom>
            <a:noFill/>
          </p:spPr>
        </p:pic>
      </p:gr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89</a:t>
            </a:fld>
            <a:endParaRPr lang="ja-JP" altLang="en-US" dirty="0"/>
          </a:p>
        </p:txBody>
      </p:sp>
    </p:spTree>
    <p:extLst>
      <p:ext uri="{BB962C8B-B14F-4D97-AF65-F5344CB8AC3E}">
        <p14:creationId xmlns:p14="http://schemas.microsoft.com/office/powerpoint/2010/main" val="169010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8864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実質</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成長率（経</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済）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45143" y="848456"/>
            <a:ext cx="8810171" cy="2652552"/>
          </a:xfrm>
          <a:prstGeom prst="rect">
            <a:avLst/>
          </a:prstGeom>
          <a:noFill/>
          <a:ln w="76200" cap="flat" cmpd="thickThin"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272478" y="65030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302570" y="764704"/>
            <a:ext cx="8445894"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成長目標</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⑴実質成長率　年平均</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％以上（＊概ね</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年までの</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年間を目途</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2961966500"/>
              </p:ext>
            </p:extLst>
          </p:nvPr>
        </p:nvGraphicFramePr>
        <p:xfrm>
          <a:off x="395536" y="1556792"/>
          <a:ext cx="8260567" cy="1800201"/>
        </p:xfrm>
        <a:graphic>
          <a:graphicData uri="http://schemas.openxmlformats.org/drawingml/2006/table">
            <a:tbl>
              <a:tblPr firstRow="1" firstCol="1" bandRow="1"/>
              <a:tblGrid>
                <a:gridCol w="1485722"/>
                <a:gridCol w="967835"/>
                <a:gridCol w="967835"/>
                <a:gridCol w="967835"/>
                <a:gridCol w="967835"/>
                <a:gridCol w="967835"/>
                <a:gridCol w="967835"/>
                <a:gridCol w="967835"/>
              </a:tblGrid>
              <a:tr h="415431">
                <a:tc>
                  <a:txBody>
                    <a:bodyPr/>
                    <a:lstStyle/>
                    <a:p>
                      <a:pPr algn="l">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p>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p>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692385">
                <a:tc>
                  <a:txBody>
                    <a:bodyPr/>
                    <a:lstStyle/>
                    <a:p>
                      <a:pPr algn="l">
                        <a:spcAft>
                          <a:spcPts val="0"/>
                        </a:spcAft>
                      </a:pP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実質</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成長率</a:t>
                      </a:r>
                      <a:r>
                        <a:rPr lang="en-US" altLang="ja-JP" sz="1600" kern="100" baseline="300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p>
                    <a:p>
                      <a:pPr algn="l">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（年度ベース）</a:t>
                      </a:r>
                      <a:endParaRPr lang="ja-JP" sz="1600" kern="100" baseline="300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0.2%</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早期推計</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年３月早期推計</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公表予定</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385">
                <a:tc>
                  <a:txBody>
                    <a:bodyPr/>
                    <a:lstStyle/>
                    <a:p>
                      <a:pPr algn="l">
                        <a:spcAft>
                          <a:spcPts val="0"/>
                        </a:spcAft>
                      </a:pP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（年度ベース）</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+0.9</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0.4</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月公表予定</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2" name="テキスト ボックス 11"/>
          <p:cNvSpPr txBox="1"/>
          <p:nvPr/>
        </p:nvSpPr>
        <p:spPr>
          <a:xfrm>
            <a:off x="160752" y="3789040"/>
            <a:ext cx="8794562"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：大阪府統計課「平成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年度大阪府民経済計算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確報</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民経済</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早期推計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」、内閣府「平成</a:t>
            </a:r>
            <a:r>
              <a:rPr lang="en-US" altLang="ja-JP" sz="12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年度国民経済計算」）</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9</a:t>
            </a:fld>
            <a:endParaRPr lang="ja-JP" altLang="en-US" dirty="0"/>
          </a:p>
        </p:txBody>
      </p:sp>
    </p:spTree>
    <p:extLst>
      <p:ext uri="{BB962C8B-B14F-4D97-AF65-F5344CB8AC3E}">
        <p14:creationId xmlns:p14="http://schemas.microsoft.com/office/powerpoint/2010/main" val="37979189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08" y="3022749"/>
            <a:ext cx="302895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107503" y="359534"/>
            <a:ext cx="8855015" cy="2133362"/>
          </a:xfrm>
          <a:prstGeom prst="roundRect">
            <a:avLst>
              <a:gd name="adj" fmla="val 362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分析⑦：</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機能のバックアップ</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首都圏で大災害が発生した</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場合などを</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想定し</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、集中型から双眼型へと国土構造の転換を促進していくことが重要。</a:t>
            </a:r>
            <a:endParaRPr lang="en-US" altLang="ja-JP" strike="sngStrik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このため、国家の危機管理の観点から首都圏以外で最も機能が集積する大阪・関西を、首都機能バックアップエリアとすることが求められる。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しかしながら、政府</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（首都直下地震対策）において、大阪を東京圏外の代替拠点の候補としつつ、そのあり方等については、今後の検討課題とされた。</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32114" y="2708920"/>
            <a:ext cx="3923960"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東西二極の一極としての大阪・関西</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0" y="4005064"/>
            <a:ext cx="1584176" cy="738664"/>
          </a:xfrm>
          <a:prstGeom prst="rect">
            <a:avLst/>
          </a:prstGeom>
          <a:noFill/>
        </p:spPr>
        <p:txBody>
          <a:bodyPr wrap="square" rtlCol="0">
            <a:spAutoFit/>
          </a:bodyPr>
          <a:lstStyle/>
          <a:p>
            <a:pPr algn="ctr"/>
            <a:r>
              <a:rPr kumimoji="1" lang="ja-JP" altLang="en-US" sz="1400" b="1" dirty="0" smtClean="0">
                <a:latin typeface="HGPｺﾞｼｯｸM" panose="020B0600000000000000" pitchFamily="50" charset="-128"/>
                <a:ea typeface="HGPｺﾞｼｯｸM" panose="020B0600000000000000" pitchFamily="50" charset="-128"/>
              </a:rPr>
              <a:t>西日本</a:t>
            </a:r>
            <a:endParaRPr kumimoji="1" lang="en-US" altLang="ja-JP" sz="1400" b="1" dirty="0" smtClean="0">
              <a:latin typeface="HGPｺﾞｼｯｸM" panose="020B0600000000000000" pitchFamily="50" charset="-128"/>
              <a:ea typeface="HGPｺﾞｼｯｸM" panose="020B0600000000000000" pitchFamily="50" charset="-128"/>
            </a:endParaRPr>
          </a:p>
          <a:p>
            <a:pPr algn="ctr"/>
            <a:r>
              <a:rPr kumimoji="1" lang="ja-JP" altLang="en-US" sz="1400" b="1" dirty="0" smtClean="0">
                <a:latin typeface="HGPｺﾞｼｯｸM" panose="020B0600000000000000" pitchFamily="50" charset="-128"/>
                <a:ea typeface="HGPｺﾞｼｯｸM" panose="020B0600000000000000" pitchFamily="50" charset="-128"/>
              </a:rPr>
              <a:t>人口</a:t>
            </a:r>
            <a:r>
              <a:rPr kumimoji="1" lang="en-US" altLang="ja-JP" sz="1400" b="1" dirty="0" smtClean="0">
                <a:latin typeface="HGPｺﾞｼｯｸM" panose="020B0600000000000000" pitchFamily="50" charset="-128"/>
                <a:ea typeface="HGPｺﾞｼｯｸM" panose="020B0600000000000000" pitchFamily="50" charset="-128"/>
              </a:rPr>
              <a:t>6,088</a:t>
            </a:r>
            <a:r>
              <a:rPr kumimoji="1" lang="ja-JP" altLang="en-US" sz="1400" b="1" dirty="0" smtClean="0">
                <a:latin typeface="HGPｺﾞｼｯｸM" panose="020B0600000000000000" pitchFamily="50" charset="-128"/>
                <a:ea typeface="HGPｺﾞｼｯｸM" panose="020B0600000000000000" pitchFamily="50" charset="-128"/>
              </a:rPr>
              <a:t>万人</a:t>
            </a:r>
            <a:endParaRPr kumimoji="1" lang="en-US" altLang="ja-JP" sz="1400" b="1" dirty="0" smtClean="0">
              <a:latin typeface="HGPｺﾞｼｯｸM" panose="020B0600000000000000" pitchFamily="50" charset="-128"/>
              <a:ea typeface="HGPｺﾞｼｯｸM" panose="020B0600000000000000" pitchFamily="50" charset="-128"/>
            </a:endParaRPr>
          </a:p>
          <a:p>
            <a:pPr algn="ctr"/>
            <a:r>
              <a:rPr lang="en-US" altLang="ja-JP" sz="1400" b="1" dirty="0" smtClean="0">
                <a:latin typeface="HGPｺﾞｼｯｸM" panose="020B0600000000000000" pitchFamily="50" charset="-128"/>
                <a:ea typeface="HGPｺﾞｼｯｸM" panose="020B0600000000000000" pitchFamily="50" charset="-128"/>
              </a:rPr>
              <a:t>GDP248</a:t>
            </a:r>
            <a:r>
              <a:rPr lang="ja-JP" altLang="en-US" sz="1400" b="1" dirty="0" smtClean="0">
                <a:latin typeface="HGPｺﾞｼｯｸM" panose="020B0600000000000000" pitchFamily="50" charset="-128"/>
                <a:ea typeface="HGPｺﾞｼｯｸM" panose="020B0600000000000000" pitchFamily="50" charset="-128"/>
              </a:rPr>
              <a:t>兆円</a:t>
            </a:r>
            <a:endParaRPr kumimoji="1" lang="ja-JP" altLang="en-US" sz="1400" b="1" dirty="0">
              <a:latin typeface="HGPｺﾞｼｯｸM" panose="020B0600000000000000" pitchFamily="50" charset="-128"/>
              <a:ea typeface="HGPｺﾞｼｯｸM" panose="020B0600000000000000" pitchFamily="50" charset="-128"/>
            </a:endParaRPr>
          </a:p>
        </p:txBody>
      </p:sp>
      <p:sp>
        <p:nvSpPr>
          <p:cNvPr id="12" name="テキスト ボックス 11"/>
          <p:cNvSpPr txBox="1"/>
          <p:nvPr/>
        </p:nvSpPr>
        <p:spPr>
          <a:xfrm>
            <a:off x="3059832" y="4006225"/>
            <a:ext cx="1584176" cy="738664"/>
          </a:xfrm>
          <a:prstGeom prst="rect">
            <a:avLst/>
          </a:prstGeom>
          <a:noFill/>
        </p:spPr>
        <p:txBody>
          <a:bodyPr wrap="square" rtlCol="0">
            <a:spAutoFit/>
          </a:bodyPr>
          <a:lstStyle/>
          <a:p>
            <a:pPr algn="ctr"/>
            <a:r>
              <a:rPr kumimoji="1" lang="ja-JP" altLang="en-US" sz="1400" dirty="0" smtClean="0">
                <a:latin typeface="HGPｺﾞｼｯｸM" panose="020B0600000000000000" pitchFamily="50" charset="-128"/>
                <a:ea typeface="HGPｺﾞｼｯｸM" panose="020B0600000000000000" pitchFamily="50" charset="-128"/>
              </a:rPr>
              <a:t>東日本</a:t>
            </a:r>
            <a:endParaRPr kumimoji="1" lang="en-US" altLang="ja-JP" sz="1400" dirty="0" smtClean="0">
              <a:latin typeface="HGPｺﾞｼｯｸM" panose="020B0600000000000000" pitchFamily="50" charset="-128"/>
              <a:ea typeface="HGPｺﾞｼｯｸM" panose="020B0600000000000000" pitchFamily="50" charset="-128"/>
            </a:endParaRPr>
          </a:p>
          <a:p>
            <a:pPr algn="ctr"/>
            <a:r>
              <a:rPr kumimoji="1" lang="ja-JP" altLang="en-US" sz="1400" dirty="0" smtClean="0">
                <a:latin typeface="HGPｺﾞｼｯｸM" panose="020B0600000000000000" pitchFamily="50" charset="-128"/>
                <a:ea typeface="HGPｺﾞｼｯｸM" panose="020B0600000000000000" pitchFamily="50" charset="-128"/>
              </a:rPr>
              <a:t>人口</a:t>
            </a:r>
            <a:r>
              <a:rPr kumimoji="1" lang="en-US" altLang="ja-JP" sz="1400" dirty="0" smtClean="0">
                <a:latin typeface="HGPｺﾞｼｯｸM" panose="020B0600000000000000" pitchFamily="50" charset="-128"/>
                <a:ea typeface="HGPｺﾞｼｯｸM" panose="020B0600000000000000" pitchFamily="50" charset="-128"/>
              </a:rPr>
              <a:t>6,620</a:t>
            </a:r>
            <a:r>
              <a:rPr kumimoji="1" lang="ja-JP" altLang="en-US" sz="1400" dirty="0" smtClean="0">
                <a:latin typeface="HGPｺﾞｼｯｸM" panose="020B0600000000000000" pitchFamily="50" charset="-128"/>
                <a:ea typeface="HGPｺﾞｼｯｸM" panose="020B0600000000000000" pitchFamily="50" charset="-128"/>
              </a:rPr>
              <a:t>万人</a:t>
            </a:r>
            <a:endParaRPr kumimoji="1" lang="en-US" altLang="ja-JP" sz="1400" dirty="0" smtClean="0">
              <a:latin typeface="HGPｺﾞｼｯｸM" panose="020B0600000000000000" pitchFamily="50" charset="-128"/>
              <a:ea typeface="HGPｺﾞｼｯｸM" panose="020B0600000000000000" pitchFamily="50" charset="-128"/>
            </a:endParaRPr>
          </a:p>
          <a:p>
            <a:pPr algn="ctr"/>
            <a:r>
              <a:rPr lang="en-US" altLang="ja-JP" sz="1400" dirty="0" smtClean="0">
                <a:latin typeface="HGPｺﾞｼｯｸM" panose="020B0600000000000000" pitchFamily="50" charset="-128"/>
                <a:ea typeface="HGPｺﾞｼｯｸM" panose="020B0600000000000000" pitchFamily="50" charset="-128"/>
              </a:rPr>
              <a:t>GDP297</a:t>
            </a:r>
            <a:r>
              <a:rPr lang="ja-JP" altLang="en-US" sz="1400" dirty="0" smtClean="0">
                <a:latin typeface="HGPｺﾞｼｯｸM" panose="020B0600000000000000" pitchFamily="50" charset="-128"/>
                <a:ea typeface="HGPｺﾞｼｯｸM" panose="020B0600000000000000" pitchFamily="50" charset="-128"/>
              </a:rPr>
              <a:t>兆円</a:t>
            </a:r>
            <a:endParaRPr kumimoji="1" lang="ja-JP" altLang="en-US" sz="1400" dirty="0">
              <a:latin typeface="HGPｺﾞｼｯｸM" panose="020B0600000000000000" pitchFamily="50" charset="-128"/>
              <a:ea typeface="HGPｺﾞｼｯｸM" panose="020B0600000000000000" pitchFamily="50" charset="-128"/>
            </a:endParaRPr>
          </a:p>
        </p:txBody>
      </p:sp>
      <p:sp>
        <p:nvSpPr>
          <p:cNvPr id="19" name="正方形/長方形 14"/>
          <p:cNvSpPr>
            <a:spLocks noChangeArrowheads="1"/>
          </p:cNvSpPr>
          <p:nvPr/>
        </p:nvSpPr>
        <p:spPr bwMode="auto">
          <a:xfrm>
            <a:off x="4860032" y="2734947"/>
            <a:ext cx="37417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marL="177800" indent="-1778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今後の検討課題</a:t>
            </a:r>
            <a:r>
              <a:rPr lang="ja-JP" altLang="en-US" sz="1100" dirty="0">
                <a:latin typeface="Meiryo UI" pitchFamily="50" charset="-128"/>
                <a:ea typeface="Meiryo UI" pitchFamily="50" charset="-128"/>
                <a:cs typeface="Meiryo UI" pitchFamily="50" charset="-128"/>
              </a:rPr>
              <a:t>（出典：内閣府「政府業務継続計画（首都直下地震対策）（</a:t>
            </a:r>
            <a:r>
              <a:rPr lang="en-US" altLang="ja-JP" sz="1100" dirty="0">
                <a:latin typeface="Meiryo UI" pitchFamily="50" charset="-128"/>
                <a:ea typeface="Meiryo UI" pitchFamily="50" charset="-128"/>
                <a:cs typeface="Meiryo UI" pitchFamily="50" charset="-128"/>
              </a:rPr>
              <a:t>H26</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3</a:t>
            </a:r>
            <a:r>
              <a:rPr lang="ja-JP" altLang="en-US" sz="1100" dirty="0">
                <a:latin typeface="Meiryo UI" pitchFamily="50" charset="-128"/>
                <a:ea typeface="Meiryo UI" pitchFamily="50" charset="-128"/>
                <a:cs typeface="Meiryo UI" pitchFamily="50" charset="-128"/>
              </a:rPr>
              <a:t>月）」から抜粋）</a:t>
            </a:r>
          </a:p>
        </p:txBody>
      </p:sp>
      <p:sp>
        <p:nvSpPr>
          <p:cNvPr id="20" name="正方形/長方形 19"/>
          <p:cNvSpPr>
            <a:spLocks noChangeArrowheads="1"/>
          </p:cNvSpPr>
          <p:nvPr/>
        </p:nvSpPr>
        <p:spPr bwMode="auto">
          <a:xfrm>
            <a:off x="5037138" y="3357686"/>
            <a:ext cx="3741737" cy="1939925"/>
          </a:xfrm>
          <a:prstGeom prst="rect">
            <a:avLst/>
          </a:prstGeom>
          <a:solidFill>
            <a:schemeClr val="tx2">
              <a:lumMod val="20000"/>
              <a:lumOff val="80000"/>
            </a:schemeClr>
          </a:solidFill>
          <a:ln w="9525" algn="ctr">
            <a:solidFill>
              <a:srgbClr val="000000"/>
            </a:solidFill>
            <a:miter lim="800000"/>
            <a:headEnd/>
            <a:tailEnd/>
          </a:ln>
          <a:effectLst/>
          <a:extLst/>
        </p:spPr>
        <p:txBody>
          <a:bodyPr upright="1">
            <a:spAutoFit/>
          </a:bodyPr>
          <a:lstStyle/>
          <a:p>
            <a:pPr marL="114300" indent="-114300" fontAlgn="auto">
              <a:lnSpc>
                <a:spcPts val="1600"/>
              </a:lnSpc>
              <a:spcBef>
                <a:spcPts val="0"/>
              </a:spcBef>
              <a:spcAft>
                <a:spcPts val="0"/>
              </a:spcAft>
              <a:defRPr/>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・さいたま新都心等の東京圏内の地区のほか、</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114300" indent="-114300" fontAlgn="auto">
              <a:lnSpc>
                <a:spcPts val="1600"/>
              </a:lnSpc>
              <a:spcBef>
                <a:spcPts val="0"/>
              </a:spcBef>
              <a:spcAft>
                <a:spcPts val="0"/>
              </a:spcAft>
              <a:defRPr/>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大規模地震に係る現地対策本部の設置予定箇所、各府省等の地方支分部局が集積する都市（札幌市、仙台市、名古屋市、大阪市、広島市、福岡市等）等代替拠点と成り得る地域を対象に、代替拠点への職員の移動手段、既存の庁舎、設備及び資機材の活用、宿泊施設等の確保等に係る具体的なオペレーションについても検討するものとする。</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14"/>
          <p:cNvSpPr>
            <a:spLocks noChangeArrowheads="1"/>
          </p:cNvSpPr>
          <p:nvPr/>
        </p:nvSpPr>
        <p:spPr bwMode="auto">
          <a:xfrm>
            <a:off x="4872568" y="5489141"/>
            <a:ext cx="37417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marL="177800" indent="-1778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企業における機能分散の</a:t>
            </a:r>
            <a:r>
              <a:rPr lang="ja-JP" altLang="en-US" sz="1400" dirty="0">
                <a:latin typeface="Meiryo UI" pitchFamily="50" charset="-128"/>
                <a:ea typeface="Meiryo UI" pitchFamily="50" charset="-128"/>
                <a:cs typeface="Meiryo UI" pitchFamily="50" charset="-128"/>
              </a:rPr>
              <a:t>例</a:t>
            </a:r>
            <a:endParaRPr lang="ja-JP" altLang="en-US" sz="1100"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5062534" y="5796918"/>
            <a:ext cx="3517310" cy="523220"/>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ＡＩＧジャパンホールディングスが第二の拠点を</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大阪に新設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4"/>
          <p:cNvSpPr>
            <a:spLocks noChangeArrowheads="1"/>
          </p:cNvSpPr>
          <p:nvPr/>
        </p:nvSpPr>
        <p:spPr bwMode="auto">
          <a:xfrm>
            <a:off x="198614" y="6320138"/>
            <a:ext cx="37417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marL="177800" indent="-1778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smtClean="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出典</a:t>
            </a:r>
            <a:r>
              <a:rPr lang="ja-JP" altLang="en-US" sz="1100" dirty="0" smtClean="0">
                <a:latin typeface="Meiryo UI" pitchFamily="50" charset="-128"/>
                <a:ea typeface="Meiryo UI" pitchFamily="50" charset="-128"/>
                <a:cs typeface="Meiryo UI" pitchFamily="50" charset="-128"/>
              </a:rPr>
              <a:t>：内閣府「県民経済計算」</a:t>
            </a:r>
            <a:r>
              <a:rPr lang="en-US" altLang="ja-JP" sz="1100" dirty="0" smtClean="0">
                <a:latin typeface="Meiryo UI" pitchFamily="50" charset="-128"/>
                <a:ea typeface="Meiryo UI" pitchFamily="50" charset="-128"/>
                <a:cs typeface="Meiryo UI" pitchFamily="50" charset="-128"/>
              </a:rPr>
              <a:t>(H26</a:t>
            </a:r>
            <a:r>
              <a:rPr lang="ja-JP" altLang="en-US" sz="1100" dirty="0" smtClean="0">
                <a:latin typeface="Meiryo UI" pitchFamily="50" charset="-128"/>
                <a:ea typeface="Meiryo UI" pitchFamily="50" charset="-128"/>
                <a:cs typeface="Meiryo UI" pitchFamily="50" charset="-128"/>
              </a:rPr>
              <a:t>年度）、統計局「人口推計（Ｈ</a:t>
            </a:r>
            <a:r>
              <a:rPr lang="en-US" altLang="ja-JP" sz="1100" dirty="0" smtClean="0">
                <a:latin typeface="Meiryo UI" pitchFamily="50" charset="-128"/>
                <a:ea typeface="Meiryo UI" pitchFamily="50" charset="-128"/>
                <a:cs typeface="Meiryo UI" pitchFamily="50" charset="-128"/>
              </a:rPr>
              <a:t>26</a:t>
            </a:r>
            <a:r>
              <a:rPr lang="ja-JP" altLang="en-US" sz="1100" dirty="0" smtClean="0">
                <a:latin typeface="Meiryo UI" pitchFamily="50" charset="-128"/>
                <a:ea typeface="Meiryo UI" pitchFamily="50" charset="-128"/>
                <a:cs typeface="Meiryo UI" pitchFamily="50" charset="-128"/>
              </a:rPr>
              <a:t>年</a:t>
            </a:r>
            <a:r>
              <a:rPr lang="en-US" altLang="ja-JP" sz="1100" dirty="0" smtClean="0">
                <a:latin typeface="Meiryo UI" pitchFamily="50" charset="-128"/>
                <a:ea typeface="Meiryo UI" pitchFamily="50" charset="-128"/>
                <a:cs typeface="Meiryo UI" pitchFamily="50" charset="-128"/>
              </a:rPr>
              <a:t>10</a:t>
            </a:r>
            <a:r>
              <a:rPr lang="ja-JP" altLang="en-US" sz="1100" dirty="0" smtClean="0">
                <a:latin typeface="Meiryo UI" pitchFamily="50" charset="-128"/>
                <a:ea typeface="Meiryo UI" pitchFamily="50" charset="-128"/>
                <a:cs typeface="Meiryo UI" pitchFamily="50" charset="-128"/>
              </a:rPr>
              <a:t>月</a:t>
            </a:r>
            <a:r>
              <a:rPr lang="en-US" altLang="ja-JP" sz="1100" dirty="0" smtClean="0">
                <a:latin typeface="Meiryo UI" pitchFamily="50" charset="-128"/>
                <a:ea typeface="Meiryo UI" pitchFamily="50" charset="-128"/>
                <a:cs typeface="Meiryo UI" pitchFamily="50" charset="-128"/>
              </a:rPr>
              <a:t>1</a:t>
            </a:r>
            <a:r>
              <a:rPr lang="ja-JP" altLang="en-US" sz="1100" dirty="0" smtClean="0">
                <a:latin typeface="Meiryo UI" pitchFamily="50" charset="-128"/>
                <a:ea typeface="Meiryo UI" pitchFamily="50" charset="-128"/>
                <a:cs typeface="Meiryo UI" pitchFamily="50" charset="-128"/>
              </a:rPr>
              <a:t>日付）」より企画室作成</a:t>
            </a:r>
            <a:endParaRPr lang="ja-JP" altLang="en-US" sz="1100" dirty="0">
              <a:latin typeface="Meiryo UI" pitchFamily="50" charset="-128"/>
              <a:ea typeface="Meiryo UI" pitchFamily="50" charset="-128"/>
              <a:cs typeface="Meiryo UI" pitchFamily="50" charset="-128"/>
            </a:endParaRPr>
          </a:p>
        </p:txBody>
      </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90</a:t>
            </a:fld>
            <a:endParaRPr lang="ja-JP" altLang="en-US" dirty="0"/>
          </a:p>
        </p:txBody>
      </p:sp>
    </p:spTree>
    <p:extLst>
      <p:ext uri="{BB962C8B-B14F-4D97-AF65-F5344CB8AC3E}">
        <p14:creationId xmlns:p14="http://schemas.microsoft.com/office/powerpoint/2010/main" val="24223512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43982" y="550753"/>
            <a:ext cx="8604481" cy="1584335"/>
          </a:xfrm>
          <a:prstGeom prst="roundRect">
            <a:avLst>
              <a:gd name="adj" fmla="val 362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6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強靭化の取組み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spcAft>
                <a:spcPts val="0"/>
              </a:spcAf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南海トラフ巨大地震の詳細な想定を踏まえて策定した</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「新・大阪府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地震防災アクションプラン</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」に基づき、防潮堤の液状化対策や密集市街地対策等の取組みを進めているところ。</a:t>
            </a:r>
            <a:endParaRPr lang="en-US" altLang="ja-JP" strike="sngStrike"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国の防災基本計画の修正等を踏まえ「大阪府地域防災計画」の修正を予定。</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強靭な地域づくりを目指し、「大阪府地域強靭化計画」を</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年度に策定</a:t>
            </a:r>
            <a:endParaRPr lang="en-US" altLang="ja-JP"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44473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1680472093"/>
              </p:ext>
            </p:extLst>
          </p:nvPr>
        </p:nvGraphicFramePr>
        <p:xfrm>
          <a:off x="292630" y="3011682"/>
          <a:ext cx="4320000" cy="2217517"/>
        </p:xfrm>
        <a:graphic>
          <a:graphicData uri="http://schemas.openxmlformats.org/drawingml/2006/table">
            <a:tbl>
              <a:tblPr firstRow="1" firstCol="1" bandRow="1"/>
              <a:tblGrid>
                <a:gridCol w="4320000"/>
              </a:tblGrid>
              <a:tr h="2217517">
                <a:tc>
                  <a:txBody>
                    <a:bodyPr/>
                    <a:lstStyle/>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◆基本目標</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「発災による死者数を限りなくゼロに近づけるとともに、</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経済的被害を最小限に抑えること」を究極の目標とする</a:t>
                      </a: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◆取組期間</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うち集中取組期間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◆被害軽減目標</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上記取組期間（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年）において、達成可能と</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見込む被害軽減目標をできる限り定量的に明示</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正方形/長方形 10"/>
          <p:cNvSpPr/>
          <p:nvPr/>
        </p:nvSpPr>
        <p:spPr>
          <a:xfrm>
            <a:off x="226520" y="2708379"/>
            <a:ext cx="4473511" cy="307777"/>
          </a:xfrm>
          <a:prstGeom prst="rect">
            <a:avLst/>
          </a:prstGeom>
        </p:spPr>
        <p:txBody>
          <a:bodyPr wrap="square">
            <a:spAutoFit/>
          </a:bodyPr>
          <a:lstStyle/>
          <a:p>
            <a:pPr marL="177800" indent="-177800"/>
            <a:r>
              <a:rPr lang="ja-JP" altLang="ja-JP" sz="1400" dirty="0" smtClean="0">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新・大阪府地震防災アクションプラン基本方針</a:t>
            </a:r>
            <a:endParaRPr lang="en-US" altLang="ja-JP" sz="1400" dirty="0" smtClean="0">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12" name="テキスト ボックス 11"/>
          <p:cNvSpPr txBox="1"/>
          <p:nvPr/>
        </p:nvSpPr>
        <p:spPr>
          <a:xfrm>
            <a:off x="179512" y="44624"/>
            <a:ext cx="7848872"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安全・安心を確保し、持続的に発展する都市づくり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54122939"/>
              </p:ext>
            </p:extLst>
          </p:nvPr>
        </p:nvGraphicFramePr>
        <p:xfrm>
          <a:off x="4860032" y="3025330"/>
          <a:ext cx="3888432" cy="2228911"/>
        </p:xfrm>
        <a:graphic>
          <a:graphicData uri="http://schemas.openxmlformats.org/drawingml/2006/table">
            <a:tbl>
              <a:tblPr firstRow="1" firstCol="1" bandRow="1"/>
              <a:tblGrid>
                <a:gridCol w="3888432"/>
              </a:tblGrid>
              <a:tr h="2228911">
                <a:tc>
                  <a:txBody>
                    <a:bodyPr/>
                    <a:lstStyle/>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◆目的</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「起きてはならない最悪の事態」</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ケースを想定し、これらの事態を回避し、より適切に対応するため、既存の施策を総点検し、漏れがないよう体系的に整理したうえで取組みを推進する。</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◆期間　</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年度までを見据えて策定。今後の社会経済情勢等の変化や施策の推進状況等を踏まえ、概ね</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年後に見直す。</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正方形/長方形 13"/>
          <p:cNvSpPr/>
          <p:nvPr/>
        </p:nvSpPr>
        <p:spPr>
          <a:xfrm>
            <a:off x="4700031" y="2703906"/>
            <a:ext cx="4244957" cy="307777"/>
          </a:xfrm>
          <a:prstGeom prst="rect">
            <a:avLst/>
          </a:prstGeom>
        </p:spPr>
        <p:txBody>
          <a:bodyPr wrap="square">
            <a:spAutoFit/>
          </a:bodyPr>
          <a:lstStyle/>
          <a:p>
            <a:pPr marL="177800" indent="-177800"/>
            <a:r>
              <a:rPr lang="ja-JP" altLang="ja-JP" sz="1400" dirty="0" smtClean="0">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大阪府地域強靭化計画について</a:t>
            </a:r>
            <a:endPar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91</a:t>
            </a:fld>
            <a:endParaRPr lang="ja-JP" altLang="en-US" dirty="0"/>
          </a:p>
        </p:txBody>
      </p:sp>
    </p:spTree>
    <p:extLst>
      <p:ext uri="{BB962C8B-B14F-4D97-AF65-F5344CB8AC3E}">
        <p14:creationId xmlns:p14="http://schemas.microsoft.com/office/powerpoint/2010/main" val="42060322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79388" y="765175"/>
            <a:ext cx="8856662" cy="2015753"/>
          </a:xfrm>
          <a:prstGeom prst="roundRect">
            <a:avLst>
              <a:gd name="adj" fmla="val 537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marL="271463" indent="-271463" algn="just" fontAlgn="auto">
              <a:lnSpc>
                <a:spcPts val="2200"/>
              </a:lnSpc>
              <a:spcBef>
                <a:spcPts val="0"/>
              </a:spcBef>
              <a:spcAft>
                <a:spcPts val="0"/>
              </a:spcAf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分析①：エネルギー地産地消推進プラン</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fontAlgn="auto">
              <a:lnSpc>
                <a:spcPts val="2200"/>
              </a:lnSpc>
              <a:spcBef>
                <a:spcPts val="0"/>
              </a:spcBef>
              <a:spcAft>
                <a:spcPts val="0"/>
              </a:spcAf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東日本大震災により我が国のエネルギー供給の脆弱さが露呈。</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lnSpc>
                <a:spcPts val="2200"/>
              </a:lnSpc>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今後も持続的な経済成長を図るためには、エネルギー需給構造の転換が必要。</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lnSpc>
                <a:spcPts val="2200"/>
              </a:lnSpc>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大阪府市では、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月、「おおさかエネルギー地産地消推進プラン」を策定し、</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lnSpc>
                <a:spcPts val="2200"/>
              </a:lnSpc>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エネルギー消費の抑制、</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電力需要の平準化と電力供給の安定化について、「おおさかスマートエネルギーセンター」を拠点として取組みを進めている。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250825" y="588963"/>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188" name="正方形/長方形 7"/>
          <p:cNvSpPr>
            <a:spLocks noChangeArrowheads="1"/>
          </p:cNvSpPr>
          <p:nvPr/>
        </p:nvSpPr>
        <p:spPr bwMode="auto">
          <a:xfrm>
            <a:off x="274638" y="2928938"/>
            <a:ext cx="5327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ja-JP" sz="1600">
                <a:latin typeface="HGPｺﾞｼｯｸE" pitchFamily="50" charset="-128"/>
                <a:ea typeface="HGPｺﾞｼｯｸE" pitchFamily="50" charset="-128"/>
                <a:cs typeface="Meiryo UI" pitchFamily="50" charset="-128"/>
              </a:rPr>
              <a:t>■</a:t>
            </a:r>
            <a:r>
              <a:rPr lang="ja-JP" altLang="en-US" sz="1600">
                <a:latin typeface="HGPｺﾞｼｯｸE" pitchFamily="50" charset="-128"/>
                <a:ea typeface="HGPｺﾞｼｯｸE" pitchFamily="50" charset="-128"/>
                <a:cs typeface="Meiryo UI" pitchFamily="50" charset="-128"/>
              </a:rPr>
              <a:t>おおさかエネルギー地産地消推進プラン（</a:t>
            </a:r>
            <a:r>
              <a:rPr lang="en-US" altLang="ja-JP" sz="1600">
                <a:latin typeface="HGPｺﾞｼｯｸE" pitchFamily="50" charset="-128"/>
                <a:ea typeface="HGPｺﾞｼｯｸE" pitchFamily="50" charset="-128"/>
                <a:cs typeface="Meiryo UI" pitchFamily="50" charset="-128"/>
              </a:rPr>
              <a:t>H26.3</a:t>
            </a:r>
            <a:r>
              <a:rPr lang="ja-JP" altLang="en-US" sz="1600">
                <a:latin typeface="HGPｺﾞｼｯｸE" pitchFamily="50" charset="-128"/>
                <a:ea typeface="HGPｺﾞｼｯｸE" pitchFamily="50" charset="-128"/>
                <a:cs typeface="Meiryo UI" pitchFamily="50" charset="-128"/>
              </a:rPr>
              <a:t>策定）</a:t>
            </a:r>
          </a:p>
        </p:txBody>
      </p:sp>
      <p:graphicFrame>
        <p:nvGraphicFramePr>
          <p:cNvPr id="9" name="表 8"/>
          <p:cNvGraphicFramePr>
            <a:graphicFrameLocks noGrp="1"/>
          </p:cNvGraphicFramePr>
          <p:nvPr/>
        </p:nvGraphicFramePr>
        <p:xfrm>
          <a:off x="604838" y="3432175"/>
          <a:ext cx="7961312" cy="2665413"/>
        </p:xfrm>
        <a:graphic>
          <a:graphicData uri="http://schemas.openxmlformats.org/drawingml/2006/table">
            <a:tbl>
              <a:tblPr firstRow="1" firstCol="1" bandRow="1"/>
              <a:tblGrid>
                <a:gridCol w="7961312"/>
              </a:tblGrid>
              <a:tr h="2665413">
                <a:tc>
                  <a:txBody>
                    <a:bodyPr/>
                    <a:lstStyle/>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○期間　～</a:t>
                      </a:r>
                      <a:r>
                        <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a:t>
                      </a:r>
                      <a:r>
                        <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国のエネルギー政策の動向により期間中にあっても適宜見直しを行う）</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（１）再生可能エネルギーの普及拡大</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大阪の地域特性を考慮し、太陽光発電の普及促進に力点を置き、</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年度までに府域で</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の太陽光発電の増加をめざします！</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（２）エネルギー消費の抑制　（省エネ型ライフスタイルへの転換等）</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省エネ機器・設備の導入促進等を図り、エネルギーを有効活用して無理なくエネルギー使用量を削減で</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きる省エネルギー社会の構築をめざします！</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（３）電力需要の平準化と電力供給の安定化</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ガス冷暖房等の導入により</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の電力需要を削減するとともに、分散型電源等（コージェネレーショ</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ン等）の導入により新たに</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の供給力を確保します！</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3195" name="テキスト ボックス 10"/>
          <p:cNvSpPr txBox="1">
            <a:spLocks noChangeArrowheads="1"/>
          </p:cNvSpPr>
          <p:nvPr/>
        </p:nvSpPr>
        <p:spPr bwMode="auto">
          <a:xfrm>
            <a:off x="250825" y="188913"/>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000" dirty="0">
                <a:latin typeface="Meiryo UI" pitchFamily="50" charset="-128"/>
                <a:ea typeface="Meiryo UI" pitchFamily="50" charset="-128"/>
                <a:cs typeface="Meiryo UI" pitchFamily="50" charset="-128"/>
              </a:rPr>
              <a:t>(3)</a:t>
            </a:r>
            <a:r>
              <a:rPr lang="ja-JP" altLang="en-US" sz="2000" dirty="0">
                <a:latin typeface="Meiryo UI" pitchFamily="50" charset="-128"/>
                <a:ea typeface="Meiryo UI" pitchFamily="50" charset="-128"/>
                <a:cs typeface="Meiryo UI" pitchFamily="50" charset="-128"/>
              </a:rPr>
              <a:t>　新たなエネルギー社会の構築と環境先進都市づくり</a:t>
            </a:r>
            <a:endParaRPr lang="en-US" altLang="ja-JP" sz="2000" dirty="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92</a:t>
            </a:fld>
            <a:endParaRPr lang="ja-JP" altLang="en-US" dirty="0"/>
          </a:p>
        </p:txBody>
      </p:sp>
    </p:spTree>
    <p:extLst>
      <p:ext uri="{BB962C8B-B14F-4D97-AF65-F5344CB8AC3E}">
        <p14:creationId xmlns:p14="http://schemas.microsoft.com/office/powerpoint/2010/main" val="7130233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99264" y="135617"/>
            <a:ext cx="8622000" cy="3415278"/>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185738" indent="-185738" algn="just">
              <a:lnSpc>
                <a:spcPts val="2200"/>
              </a:lnSpc>
              <a:spcAft>
                <a:spcPts val="0"/>
              </a:spcAft>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分析②：新たなエネルギーインフラの構築</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7800" indent="-177800" algn="just">
              <a:lnSpc>
                <a:spcPts val="2200"/>
              </a:lnSpc>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大阪府では、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新エネルギー機器等の公共施設での先導的な導入・活用事例の創出・</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を通じてさらなる新エネルギー関連ビジネスの普及・市場拡大につとめており、</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水素ステーション整備に取り組む民間事業者に、大阪の都心部に位置する府有地の貸し付けを実施。また、大阪府中央卸売市場に国内最大級の燃料電池を設置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し、新エネルギー等を利用した安定的電源の導入実証を実施。</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また関空では、我が国初となる空港施設への大規模な水素エネルギーの導入に向けて、水素燃料電池フォークリフトの開発・運用実証や水素ステーションの整備の取組みを進めている。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月には、新たな製品・サービスの実用化により水素利用の幅の拡大を図るため、水素関連事業の取組みの方向性を示した「</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H2Osaka</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ビジョン」を策定。同年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月に大阪府市連携のもと設置した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H2Osaka</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ビジョン推進会議により、新たな実証事業等のプロジェクト創出を促進していく</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◇大阪市では</a:t>
            </a:r>
            <a:r>
              <a:rPr lang="ja-JP" altLang="ja-JP" sz="1600" dirty="0" smtClean="0">
                <a:solidFill>
                  <a:schemeClr val="tx1"/>
                </a:solidFill>
                <a:latin typeface="Meiryo UI" panose="020B0604030504040204" pitchFamily="50" charset="-128"/>
                <a:ea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地中熱利用の促進や</a:t>
            </a:r>
            <a:r>
              <a:rPr lang="ja-JP" altLang="ja-JP" sz="1600" dirty="0">
                <a:solidFill>
                  <a:schemeClr val="tx1"/>
                </a:solidFill>
                <a:latin typeface="Meiryo UI" panose="020B0604030504040204" pitchFamily="50" charset="-128"/>
                <a:ea typeface="Meiryo UI" panose="020B0604030504040204" pitchFamily="50" charset="-128"/>
              </a:rPr>
              <a:t>建物間</a:t>
            </a:r>
            <a:r>
              <a:rPr lang="ja-JP" altLang="ja-JP" sz="1600" dirty="0" smtClean="0">
                <a:solidFill>
                  <a:schemeClr val="tx1"/>
                </a:solidFill>
                <a:latin typeface="Meiryo UI" panose="020B0604030504040204" pitchFamily="50" charset="-128"/>
                <a:ea typeface="Meiryo UI" panose="020B0604030504040204" pitchFamily="50" charset="-128"/>
              </a:rPr>
              <a:t>で電気</a:t>
            </a:r>
            <a:r>
              <a:rPr lang="ja-JP" altLang="ja-JP" sz="1600" dirty="0">
                <a:solidFill>
                  <a:schemeClr val="tx1"/>
                </a:solidFill>
                <a:latin typeface="Meiryo UI" panose="020B0604030504040204" pitchFamily="50" charset="-128"/>
                <a:ea typeface="Meiryo UI" panose="020B0604030504040204" pitchFamily="50" charset="-128"/>
              </a:rPr>
              <a:t>や熱の融通を</a:t>
            </a:r>
            <a:r>
              <a:rPr lang="ja-JP" altLang="ja-JP" sz="1600" dirty="0" smtClean="0">
                <a:solidFill>
                  <a:schemeClr val="tx1"/>
                </a:solidFill>
                <a:latin typeface="Meiryo UI" panose="020B0604030504040204" pitchFamily="50" charset="-128"/>
                <a:ea typeface="Meiryo UI" panose="020B0604030504040204" pitchFamily="50" charset="-128"/>
              </a:rPr>
              <a:t>行うエネルギー面的利用</a:t>
            </a:r>
            <a:r>
              <a:rPr lang="ja-JP" altLang="en-US" sz="1600" dirty="0" smtClean="0">
                <a:solidFill>
                  <a:schemeClr val="tx1"/>
                </a:solidFill>
                <a:latin typeface="Meiryo UI" panose="020B0604030504040204" pitchFamily="50" charset="-128"/>
                <a:ea typeface="Meiryo UI" panose="020B0604030504040204" pitchFamily="50" charset="-128"/>
              </a:rPr>
              <a:t>の促進などの取組みを進めている。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211" name="テキスト ボックス 10"/>
          <p:cNvSpPr txBox="1">
            <a:spLocks noChangeArrowheads="1"/>
          </p:cNvSpPr>
          <p:nvPr/>
        </p:nvSpPr>
        <p:spPr bwMode="auto">
          <a:xfrm>
            <a:off x="183533" y="4406702"/>
            <a:ext cx="4966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pPr>
            <a:r>
              <a:rPr lang="ja-JP" altLang="en-US" sz="1400" dirty="0">
                <a:latin typeface="Meiryo UI" pitchFamily="50" charset="-128"/>
                <a:ea typeface="Meiryo UI" pitchFamily="50" charset="-128"/>
                <a:cs typeface="Meiryo UI" pitchFamily="50" charset="-128"/>
              </a:rPr>
              <a:t>■中央卸売市場の燃料</a:t>
            </a:r>
            <a:r>
              <a:rPr lang="ja-JP" altLang="en-US" sz="1400" dirty="0" smtClean="0">
                <a:latin typeface="Meiryo UI" pitchFamily="50" charset="-128"/>
                <a:ea typeface="Meiryo UI" pitchFamily="50" charset="-128"/>
                <a:cs typeface="Meiryo UI" pitchFamily="50" charset="-128"/>
              </a:rPr>
              <a:t>電池、</a:t>
            </a:r>
            <a:r>
              <a:rPr lang="en-US" altLang="ja-JP" sz="1400" dirty="0">
                <a:latin typeface="Meiryo UI" pitchFamily="50" charset="-128"/>
                <a:ea typeface="Meiryo UI" pitchFamily="50" charset="-128"/>
                <a:cs typeface="Meiryo UI" pitchFamily="50" charset="-128"/>
              </a:rPr>
              <a:t>KIX</a:t>
            </a:r>
            <a:r>
              <a:rPr lang="ja-JP" altLang="en-US" sz="1400" dirty="0">
                <a:latin typeface="Meiryo UI" pitchFamily="50" charset="-128"/>
                <a:ea typeface="Meiryo UI" pitchFamily="50" charset="-128"/>
                <a:cs typeface="Meiryo UI" pitchFamily="50" charset="-128"/>
              </a:rPr>
              <a:t>水素グリッド</a:t>
            </a:r>
            <a:r>
              <a:rPr lang="en-US"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イメージ図</a:t>
            </a:r>
            <a:r>
              <a:rPr lang="ja-JP" altLang="en-US" sz="1400" dirty="0" smtClean="0">
                <a:latin typeface="Meiryo UI" pitchFamily="50" charset="-128"/>
                <a:ea typeface="Meiryo UI" pitchFamily="50" charset="-128"/>
                <a:cs typeface="Meiryo UI" pitchFamily="50" charset="-128"/>
              </a:rPr>
              <a:t>）</a:t>
            </a:r>
            <a:endParaRPr lang="ja-JP" altLang="en-US" sz="1400" dirty="0">
              <a:latin typeface="Meiryo UI" pitchFamily="50" charset="-128"/>
              <a:ea typeface="Meiryo UI" pitchFamily="50" charset="-128"/>
              <a:cs typeface="Meiryo UI" pitchFamily="50" charset="-128"/>
            </a:endParaRPr>
          </a:p>
        </p:txBody>
      </p:sp>
      <p:sp>
        <p:nvSpPr>
          <p:cNvPr id="94212" name="テキスト ボックス 11"/>
          <p:cNvSpPr txBox="1">
            <a:spLocks noChangeArrowheads="1"/>
          </p:cNvSpPr>
          <p:nvPr/>
        </p:nvSpPr>
        <p:spPr bwMode="auto">
          <a:xfrm>
            <a:off x="4721458" y="4388968"/>
            <a:ext cx="431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地中熱・エネルギー面的利用における取組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4213" name="Picture 3" descr="C:\Users\ShimaguchiS\AppData\Local\Microsoft\Windows\Temporary Internet Files\Content.Outlook\ONLP7RQS\３BGM00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25" y="4813010"/>
            <a:ext cx="2054696" cy="12860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42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0077" y="4912189"/>
            <a:ext cx="2513931" cy="175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4721458" y="4813010"/>
            <a:ext cx="4319588" cy="1785104"/>
          </a:xfrm>
          <a:prstGeom prst="rect">
            <a:avLst/>
          </a:prstGeom>
          <a:noFill/>
          <a:ln w="19050">
            <a:solidFill>
              <a:schemeClr val="accent6"/>
            </a:solidFill>
          </a:ln>
        </p:spPr>
        <p:txBody>
          <a:bodyPr>
            <a:spAutoFit/>
          </a:bodyPr>
          <a:lstStyle/>
          <a:p>
            <a:pPr>
              <a:defRPr/>
            </a:pPr>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地中熱</a:t>
            </a: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等導入促進</a:t>
            </a:r>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b="1" kern="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大都市</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特有の未利用熱である地中熱利用の促進に向けて</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、市有</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施設への先行導入を検討。また、地中熱のひとつである帯水層蓄熱のポテンシャル（市内）に関する情報をマップ化・公開するとともに</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産学官連携により、</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市内</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中心部において実証実験を</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実施してい</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る</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strike="sngStrike" kern="1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エネルギー面的</a:t>
            </a: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利用促進事業</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分散型</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電源の導入や建物間熱融通等のエネルギー面的利用促進に向け、市内中心部の業務集積地区である船場地区をモデルエリアに、地区内における事業の有効性を調査するとともに</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導入</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向けた新たな制度設計の検討、及び事業機会の創出に向けた仕組みづくりを進めている</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93</a:t>
            </a:fld>
            <a:endParaRPr lang="ja-JP" altLang="en-US" dirty="0"/>
          </a:p>
        </p:txBody>
      </p:sp>
    </p:spTree>
    <p:extLst>
      <p:ext uri="{BB962C8B-B14F-4D97-AF65-F5344CB8AC3E}">
        <p14:creationId xmlns:p14="http://schemas.microsoft.com/office/powerpoint/2010/main" val="38400241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55905"/>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（４）みどりを活かした都市づくり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98472" y="504393"/>
            <a:ext cx="8640728" cy="1556455"/>
          </a:xfrm>
          <a:prstGeom prst="roundRect">
            <a:avLst>
              <a:gd name="adj" fmla="val 537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分析①：大阪</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の都市緑化の現状</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5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みどり</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の拠点づくりや、都市</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のヒートアイランド対策にもつながる「みどりの風を感じる大都市・大阪」の取組み等を行っているものの、大阪は一人当たり公園面積が他の都道府県と比べて低い水準にあり、また、大阪府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の緑被率（市街地内）は約</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留まっている。</a:t>
            </a:r>
            <a:endParaRPr lang="en-US" altLang="ja-JP" strike="sng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6512" y="2348880"/>
            <a:ext cx="5124327"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一人当たり公園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面積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出典：国土交通省「都市公園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データベース」</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4"/>
          <p:cNvGrpSpPr>
            <a:grpSpLocks/>
          </p:cNvGrpSpPr>
          <p:nvPr/>
        </p:nvGrpSpPr>
        <p:grpSpPr bwMode="auto">
          <a:xfrm>
            <a:off x="4499074" y="3010371"/>
            <a:ext cx="2089150" cy="3082925"/>
            <a:chOff x="1187624" y="2315937"/>
            <a:chExt cx="2304256" cy="3227563"/>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87624" y="2315937"/>
              <a:ext cx="2304256" cy="32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6"/>
            <p:cNvSpPr>
              <a:spLocks noChangeArrowheads="1"/>
            </p:cNvSpPr>
            <p:nvPr/>
          </p:nvSpPr>
          <p:spPr bwMode="gray">
            <a:xfrm>
              <a:off x="1196256" y="3117053"/>
              <a:ext cx="1143496" cy="322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7800" indent="-1778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latin typeface="HGPｺﾞｼｯｸE" pitchFamily="50" charset="-128"/>
                <a:ea typeface="HGPｺﾞｼｯｸE" pitchFamily="50" charset="-128"/>
              </a:endParaRPr>
            </a:p>
          </p:txBody>
        </p:sp>
      </p:grpSp>
      <p:sp>
        <p:nvSpPr>
          <p:cNvPr id="15" name="正方形/長方形 14"/>
          <p:cNvSpPr>
            <a:spLocks noChangeArrowheads="1"/>
          </p:cNvSpPr>
          <p:nvPr/>
        </p:nvSpPr>
        <p:spPr bwMode="auto">
          <a:xfrm>
            <a:off x="6577111" y="3645024"/>
            <a:ext cx="2627784" cy="2970044"/>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upright="1">
            <a:spAutoFit/>
          </a:bodyPr>
          <a:lstStyle/>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①大阪中央環状線及びその沿線</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②国道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176</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③淀川通・大阪高槻京都</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線</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十三高槻線</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）及び</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④城北公園通・京都守口線及びその沿線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⑤安治川、堂島川、花博通・第</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京阪</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道路</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⑥中央大通・国道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⑦国道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号・大阪港八尾線及びその沿線</a:t>
            </a:r>
          </a:p>
          <a:p>
            <a:pPr algn="jus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⑧国道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309</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a:p>
            <a:pPr algn="jus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⑨大和川線及びその沿線</a:t>
            </a:r>
          </a:p>
          <a:p>
            <a:pPr algn="jus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⑩堺阪南線及びその沿線</a:t>
            </a:r>
          </a:p>
          <a:p>
            <a:pPr algn="just" fontAlgn="auto">
              <a:spcBef>
                <a:spcPts val="0"/>
              </a:spcBef>
              <a:spcAft>
                <a:spcPts val="0"/>
              </a:spcAft>
              <a:defRPr/>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⑪大和</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川線及びその沿線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⑫</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堺</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阪南線及びその沿線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⑬</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309</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⑭</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石</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津川・泉北</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⑮</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480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p:txBody>
      </p:sp>
      <p:sp>
        <p:nvSpPr>
          <p:cNvPr id="16" name="正方形/長方形 7"/>
          <p:cNvSpPr>
            <a:spLocks noChangeArrowheads="1"/>
          </p:cNvSpPr>
          <p:nvPr/>
        </p:nvSpPr>
        <p:spPr bwMode="auto">
          <a:xfrm>
            <a:off x="4536132" y="2420888"/>
            <a:ext cx="3924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みどりの風促進区域位置図</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325662" y="41015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6512" y="4581128"/>
            <a:ext cx="4103538"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都市ランキング（都心部の緑被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0" y="6553691"/>
            <a:ext cx="6636495" cy="276999"/>
          </a:xfrm>
          <a:prstGeom prst="rect">
            <a:avLst/>
          </a:prstGeom>
          <a:noFill/>
        </p:spPr>
        <p:txBody>
          <a:bodyPr wrap="square" rtlCol="0">
            <a:spAutoFit/>
          </a:bodyPr>
          <a:lstStyle/>
          <a:p>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一般財団法人森</a:t>
            </a:r>
            <a:r>
              <a:rPr lang="zh-TW" altLang="en-US" sz="1200">
                <a:latin typeface="Meiryo UI" panose="020B0604030504040204" pitchFamily="50" charset="-128"/>
                <a:ea typeface="Meiryo UI" panose="020B0604030504040204" pitchFamily="50" charset="-128"/>
                <a:cs typeface="Meiryo UI" panose="020B0604030504040204" pitchFamily="50" charset="-128"/>
              </a:rPr>
              <a:t>記念</a:t>
            </a:r>
            <a:r>
              <a:rPr lang="zh-TW" altLang="en-US" sz="1200" smtClean="0">
                <a:latin typeface="Meiryo UI" panose="020B0604030504040204" pitchFamily="50" charset="-128"/>
                <a:ea typeface="Meiryo UI" panose="020B0604030504040204" pitchFamily="50" charset="-128"/>
                <a:cs typeface="Meiryo UI" panose="020B0604030504040204" pitchFamily="50" charset="-128"/>
              </a:rPr>
              <a:t>財団</a:t>
            </a:r>
            <a:r>
              <a:rPr lang="ja-JP" altLang="en-US" sz="120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世界都市総合ランキング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168178264"/>
              </p:ext>
            </p:extLst>
          </p:nvPr>
        </p:nvGraphicFramePr>
        <p:xfrm>
          <a:off x="325662" y="2841323"/>
          <a:ext cx="3914874" cy="17398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698271150"/>
              </p:ext>
            </p:extLst>
          </p:nvPr>
        </p:nvGraphicFramePr>
        <p:xfrm>
          <a:off x="167753" y="4929336"/>
          <a:ext cx="4187304" cy="1524000"/>
        </p:xfrm>
        <a:graphic>
          <a:graphicData uri="http://schemas.openxmlformats.org/drawingml/2006/table">
            <a:tbl>
              <a:tblPr firstRow="1" bandRow="1">
                <a:tableStyleId>{5C22544A-7EE6-4342-B048-85BDC9FD1C3A}</a:tableStyleId>
              </a:tblPr>
              <a:tblGrid>
                <a:gridCol w="731839"/>
                <a:gridCol w="1296144"/>
                <a:gridCol w="792088"/>
                <a:gridCol w="1367233"/>
              </a:tblGrid>
              <a:tr h="29251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ﾗﾝｸ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ﾗﾝｸ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29251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チューリッヒ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248634">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29251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ジュネーブ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シカゴ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29251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ストックホルム</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6" name="スライド番号プレースホルダー 5"/>
          <p:cNvSpPr>
            <a:spLocks noGrp="1"/>
          </p:cNvSpPr>
          <p:nvPr>
            <p:ph type="sldNum" sz="quarter" idx="12"/>
          </p:nvPr>
        </p:nvSpPr>
        <p:spPr/>
        <p:txBody>
          <a:bodyPr/>
          <a:lstStyle/>
          <a:p>
            <a:pPr>
              <a:defRPr/>
            </a:pPr>
            <a:fld id="{4AC9B83D-17C3-4F2E-B0BA-D155CD364A7C}" type="slidenum">
              <a:rPr lang="ja-JP" altLang="en-US" smtClean="0"/>
              <a:pPr>
                <a:defRPr/>
              </a:pPr>
              <a:t>94</a:t>
            </a:fld>
            <a:endParaRPr lang="ja-JP" altLang="en-US" dirty="0"/>
          </a:p>
        </p:txBody>
      </p:sp>
    </p:spTree>
    <p:extLst>
      <p:ext uri="{BB962C8B-B14F-4D97-AF65-F5344CB8AC3E}">
        <p14:creationId xmlns:p14="http://schemas.microsoft.com/office/powerpoint/2010/main" val="2879518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47559" y="116631"/>
            <a:ext cx="8640728" cy="1944217"/>
          </a:xfrm>
          <a:prstGeom prst="roundRect">
            <a:avLst>
              <a:gd name="adj" fmla="val 537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分析②：大阪の森林環境の現状</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500"/>
              </a:lnSpc>
              <a:spcAft>
                <a:spcPts val="0"/>
              </a:spcAft>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の森林率は、他の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部より低い３０％前半に留まっており、大阪の周辺部において、森林の適正な維持管理や周辺山系の保全等を進めることは、自然あふれる魅力ある地域づくりになるとともに、災害に強い森林の再生につなが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spcAft>
                <a:spcPts val="0"/>
              </a:spcAft>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自然災害から暮らしを守る」、「健全な森林を次世代へつなぐ」ための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緊急かつ集中的に実施するため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年間、森林環境税を導入して対応。</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002466658"/>
              </p:ext>
            </p:extLst>
          </p:nvPr>
        </p:nvGraphicFramePr>
        <p:xfrm>
          <a:off x="280103" y="2780928"/>
          <a:ext cx="4947981" cy="2376265"/>
        </p:xfrm>
        <a:graphic>
          <a:graphicData uri="http://schemas.openxmlformats.org/drawingml/2006/table">
            <a:tbl>
              <a:tblPr/>
              <a:tblGrid>
                <a:gridCol w="1080120"/>
                <a:gridCol w="987541"/>
                <a:gridCol w="1008112"/>
                <a:gridCol w="1008112"/>
                <a:gridCol w="864096"/>
              </a:tblGrid>
              <a:tr h="666075">
                <a:tc>
                  <a:txBody>
                    <a:bodyPr/>
                    <a:lstStyle/>
                    <a:p>
                      <a:pPr algn="ctr" fontAlgn="ctr"/>
                      <a:r>
                        <a:rPr lang="ja-JP" altLang="en-US" sz="1400" b="0" i="0" u="none" strike="noStrike" dirty="0">
                          <a:solidFill>
                            <a:srgbClr val="000000"/>
                          </a:solidFill>
                          <a:effectLst/>
                          <a:latin typeface="ＭＳ Ｐゴシック"/>
                        </a:rPr>
                        <a:t>都道府県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森林</a:t>
                      </a:r>
                      <a:r>
                        <a:rPr lang="ja-JP" altLang="en-US" sz="1400" b="0" i="0" u="none" strike="noStrike" dirty="0" smtClean="0">
                          <a:solidFill>
                            <a:srgbClr val="000000"/>
                          </a:solidFill>
                          <a:effectLst/>
                          <a:latin typeface="ＭＳ Ｐゴシック"/>
                        </a:rPr>
                        <a:t>面積</a:t>
                      </a:r>
                      <a:endParaRPr lang="en-US" altLang="ja-JP" sz="1400" b="0" i="0" u="none" strike="noStrike" dirty="0" smtClean="0">
                        <a:solidFill>
                          <a:srgbClr val="000000"/>
                        </a:solidFill>
                        <a:effectLst/>
                        <a:latin typeface="ＭＳ Ｐゴシック"/>
                      </a:endParaRPr>
                    </a:p>
                    <a:p>
                      <a:pPr algn="ctr" fontAlgn="ctr"/>
                      <a:r>
                        <a:rPr lang="en-US" altLang="ja-JP" sz="1400" b="0" i="0" u="none" strike="noStrike" dirty="0" smtClean="0">
                          <a:solidFill>
                            <a:srgbClr val="000000"/>
                          </a:solidFill>
                          <a:effectLst/>
                          <a:latin typeface="ＭＳ Ｐゴシック"/>
                        </a:rPr>
                        <a:t>(</a:t>
                      </a:r>
                      <a:r>
                        <a:rPr lang="en-US" sz="1400" b="0" i="0" u="none" strike="noStrike" dirty="0">
                          <a:solidFill>
                            <a:srgbClr val="000000"/>
                          </a:solidFill>
                          <a:effectLst/>
                          <a:latin typeface="ＭＳ Ｐゴシック"/>
                        </a:rPr>
                        <a:t>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人工</a:t>
                      </a:r>
                      <a:r>
                        <a:rPr lang="ja-JP" altLang="en-US" sz="1400" b="0" i="0" u="none" strike="noStrike" dirty="0" smtClean="0">
                          <a:solidFill>
                            <a:srgbClr val="000000"/>
                          </a:solidFill>
                          <a:effectLst/>
                          <a:latin typeface="ＭＳ Ｐゴシック"/>
                        </a:rPr>
                        <a:t>林</a:t>
                      </a:r>
                      <a:endParaRPr lang="en-US" altLang="ja-JP" sz="1400" b="0" i="0" u="none" strike="noStrike" dirty="0" smtClean="0">
                        <a:solidFill>
                          <a:srgbClr val="000000"/>
                        </a:solidFill>
                        <a:effectLst/>
                        <a:latin typeface="ＭＳ Ｐゴシック"/>
                      </a:endParaRPr>
                    </a:p>
                    <a:p>
                      <a:pPr algn="ctr" fontAlgn="ctr"/>
                      <a:r>
                        <a:rPr lang="ja-JP" altLang="en-US" sz="1400" b="0" i="0" u="none" strike="noStrike" dirty="0" smtClean="0">
                          <a:solidFill>
                            <a:srgbClr val="000000"/>
                          </a:solidFill>
                          <a:effectLst/>
                          <a:latin typeface="ＭＳ Ｐゴシック"/>
                        </a:rPr>
                        <a:t>面積</a:t>
                      </a:r>
                      <a:r>
                        <a:rPr lang="en-US" altLang="ja-JP" sz="1400" b="0" i="0" u="none" strike="noStrike" dirty="0">
                          <a:solidFill>
                            <a:srgbClr val="000000"/>
                          </a:solidFill>
                          <a:effectLst/>
                          <a:latin typeface="ＭＳ Ｐゴシック"/>
                        </a:rPr>
                        <a:t>(</a:t>
                      </a:r>
                      <a:r>
                        <a:rPr lang="en-US" sz="1400" b="0" i="0" u="none" strike="noStrike" dirty="0">
                          <a:solidFill>
                            <a:srgbClr val="000000"/>
                          </a:solidFill>
                          <a:effectLst/>
                          <a:latin typeface="ＭＳ Ｐゴシック"/>
                        </a:rPr>
                        <a:t>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国土</a:t>
                      </a:r>
                      <a:r>
                        <a:rPr lang="ja-JP" altLang="en-US" sz="1400" b="0" i="0" u="none" strike="noStrike" dirty="0" smtClean="0">
                          <a:solidFill>
                            <a:srgbClr val="000000"/>
                          </a:solidFill>
                          <a:effectLst/>
                          <a:latin typeface="ＭＳ Ｐゴシック"/>
                        </a:rPr>
                        <a:t>面積</a:t>
                      </a:r>
                      <a:endParaRPr lang="en-US" altLang="ja-JP" sz="1400" b="0" i="0" u="none" strike="noStrike" dirty="0" smtClean="0">
                        <a:solidFill>
                          <a:srgbClr val="000000"/>
                        </a:solidFill>
                        <a:effectLst/>
                        <a:latin typeface="ＭＳ Ｐゴシック"/>
                      </a:endParaRPr>
                    </a:p>
                    <a:p>
                      <a:pPr algn="ctr" fontAlgn="ctr"/>
                      <a:r>
                        <a:rPr lang="en-US" altLang="ja-JP" sz="1400" b="0" i="0" u="none" strike="noStrike" dirty="0" smtClean="0">
                          <a:solidFill>
                            <a:srgbClr val="000000"/>
                          </a:solidFill>
                          <a:effectLst/>
                          <a:latin typeface="ＭＳ Ｐゴシック"/>
                        </a:rPr>
                        <a:t>(</a:t>
                      </a:r>
                      <a:r>
                        <a:rPr lang="en-US" sz="1400" b="0" i="0" u="none" strike="noStrike" dirty="0">
                          <a:solidFill>
                            <a:srgbClr val="000000"/>
                          </a:solidFill>
                          <a:effectLst/>
                          <a:latin typeface="ＭＳ Ｐゴシック"/>
                        </a:rPr>
                        <a:t>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森林率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342038">
                <a:tc>
                  <a:txBody>
                    <a:bodyPr/>
                    <a:lstStyle/>
                    <a:p>
                      <a:pPr algn="ctr" fontAlgn="ctr"/>
                      <a:r>
                        <a:rPr lang="ja-JP" altLang="en-US" sz="1400" b="0" i="0" u="none" strike="noStrike" dirty="0">
                          <a:solidFill>
                            <a:srgbClr val="000000"/>
                          </a:solidFill>
                          <a:effectLst/>
                          <a:latin typeface="ＭＳ Ｐゴシック"/>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57,969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28,328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189,928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a:solidFill>
                            <a:srgbClr val="000000"/>
                          </a:solidFill>
                          <a:effectLst/>
                          <a:latin typeface="ＭＳ Ｐゴシック"/>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79,382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35,183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218,867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a:solidFill>
                            <a:srgbClr val="000000"/>
                          </a:solidFill>
                          <a:effectLst/>
                          <a:latin typeface="ＭＳ Ｐゴシック"/>
                        </a:rPr>
                        <a:t>埼玉県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121,261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59,860 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379,808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a:solidFill>
                            <a:srgbClr val="000000"/>
                          </a:solidFill>
                          <a:effectLst/>
                          <a:latin typeface="ＭＳ Ｐゴシック"/>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94,915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36,318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241,586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dirty="0">
                          <a:solidFill>
                            <a:srgbClr val="000000"/>
                          </a:solidFill>
                          <a:effectLst/>
                          <a:latin typeface="ＭＳ Ｐゴシック"/>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219,035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141,185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516,512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正方形/長方形 5"/>
          <p:cNvSpPr/>
          <p:nvPr/>
        </p:nvSpPr>
        <p:spPr>
          <a:xfrm>
            <a:off x="179512" y="2210303"/>
            <a:ext cx="5616624"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大阪府と他都県の森林面積等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：林野庁「都道府県別森林率・人工林率」（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年３月現在）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航空写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996952"/>
            <a:ext cx="2884180" cy="2032661"/>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5404430" y="2204864"/>
            <a:ext cx="3560058" cy="761747"/>
          </a:xfrm>
          <a:prstGeom prst="rect">
            <a:avLst/>
          </a:prstGeom>
        </p:spPr>
        <p:txBody>
          <a:bodyPr wrap="square">
            <a:spAutoFit/>
          </a:bodyPr>
          <a:lstStyle/>
          <a:p>
            <a:pPr marL="177800" indent="-177800"/>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堺第７－３区「共生の森づくり」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産廃処分場である堺第</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区（約</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280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ヘクタール）のうち、市民・</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等の参加のもと森として整備することが位置づけられた</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ヘクタールの区域を「共生の森」として整備</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95</a:t>
            </a:fld>
            <a:endParaRPr lang="ja-JP" altLang="en-US" dirty="0"/>
          </a:p>
        </p:txBody>
      </p:sp>
    </p:spTree>
    <p:extLst>
      <p:ext uri="{BB962C8B-B14F-4D97-AF65-F5344CB8AC3E}">
        <p14:creationId xmlns:p14="http://schemas.microsoft.com/office/powerpoint/2010/main" val="230640422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95008" y="548680"/>
            <a:ext cx="8640728" cy="1129655"/>
          </a:xfrm>
          <a:prstGeom prst="roundRect">
            <a:avLst>
              <a:gd name="adj" fmla="val 537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分析①：成長産業としての都市農業</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500"/>
              </a:lnSpc>
              <a:spcAft>
                <a:spcPts val="0"/>
              </a:spcAf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大阪府の農業は、全国の農業産出額から見れば東京についで規模が小さいが、大消費地に近く、付加価値の高い都市型農業のポテンシャルがある。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62883" y="1628800"/>
            <a:ext cx="3900191" cy="477054"/>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大阪府と他都県の農業産出額推移</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農林水産省統計部</a:t>
            </a:r>
            <a:r>
              <a:rPr lang="en-US" altLang="zh-TW" sz="11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生産農業所得統計</a:t>
            </a:r>
            <a:r>
              <a:rPr lang="en-US" altLang="zh-TW"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28603" y="3672026"/>
            <a:ext cx="3900191" cy="477054"/>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農産物販売金額</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規模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万円以上の</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農家数</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：農林水産省「農業センサス」）</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504258580"/>
              </p:ext>
            </p:extLst>
          </p:nvPr>
        </p:nvGraphicFramePr>
        <p:xfrm>
          <a:off x="353255" y="4221088"/>
          <a:ext cx="4039917" cy="1005840"/>
        </p:xfrm>
        <a:graphic>
          <a:graphicData uri="http://schemas.openxmlformats.org/drawingml/2006/table">
            <a:tbl>
              <a:tblPr firstRow="1" bandRow="1">
                <a:tableStyleId>{5C22544A-7EE6-4342-B048-85BDC9FD1C3A}</a:tableStyleId>
              </a:tblPr>
              <a:tblGrid>
                <a:gridCol w="754673"/>
                <a:gridCol w="821311"/>
                <a:gridCol w="821311"/>
                <a:gridCol w="821311"/>
                <a:gridCol w="821311"/>
              </a:tblGrid>
              <a:tr h="228154">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2000</a:t>
                      </a:r>
                    </a:p>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(H12)</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2005</a:t>
                      </a:r>
                    </a:p>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(H17)</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138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1,268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977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4152">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東京都</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2,286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1,090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993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815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正方形/長方形 6"/>
          <p:cNvSpPr/>
          <p:nvPr/>
        </p:nvSpPr>
        <p:spPr>
          <a:xfrm>
            <a:off x="3491880" y="3944089"/>
            <a:ext cx="1440160" cy="276999"/>
          </a:xfrm>
          <a:prstGeom prst="rect">
            <a:avLst/>
          </a:prstGeom>
        </p:spPr>
        <p:txBody>
          <a:bodyPr wrap="square">
            <a:spAutoFit/>
          </a:bodyPr>
          <a:lstStyle/>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（単位：戸）</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997741477"/>
              </p:ext>
            </p:extLst>
          </p:nvPr>
        </p:nvGraphicFramePr>
        <p:xfrm>
          <a:off x="342302" y="2125796"/>
          <a:ext cx="4040369" cy="1372185"/>
        </p:xfrm>
        <a:graphic>
          <a:graphicData uri="http://schemas.openxmlformats.org/drawingml/2006/table">
            <a:tbl>
              <a:tblPr/>
              <a:tblGrid>
                <a:gridCol w="573053"/>
                <a:gridCol w="577886"/>
                <a:gridCol w="577886"/>
                <a:gridCol w="577886"/>
                <a:gridCol w="577886"/>
                <a:gridCol w="577886"/>
                <a:gridCol w="577886"/>
              </a:tblGrid>
              <a:tr h="190311">
                <a:tc>
                  <a:txBody>
                    <a:bodyPr/>
                    <a:lstStyle/>
                    <a:p>
                      <a:pPr algn="l" fontAlgn="b"/>
                      <a:r>
                        <a:rPr lang="ja-JP" alt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 </a:t>
                      </a:r>
                    </a:p>
                    <a:p>
                      <a:pPr algn="ctr" fontAlgn="b"/>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en-US" sz="1200" b="1"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b"/>
                      <a:r>
                        <a:rPr 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algn="ctr" fontAlgn="b"/>
                      <a:r>
                        <a:rPr 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algn="ctr" fontAlgn="b"/>
                      <a:r>
                        <a:rPr 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algn="ctr" fontAlgn="b"/>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algn="ctr" fontAlgn="b"/>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25">
                <a:tc>
                  <a:txBody>
                    <a:bodyPr/>
                    <a:lstStyle/>
                    <a:p>
                      <a:pPr algn="l"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320</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25">
                <a:tc>
                  <a:txBody>
                    <a:bodyPr/>
                    <a:lstStyle/>
                    <a:p>
                      <a:pPr algn="l"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25">
                <a:tc>
                  <a:txBody>
                    <a:bodyPr/>
                    <a:lstStyle/>
                    <a:p>
                      <a:pPr algn="l"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3,010</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3,063</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25">
                <a:tc>
                  <a:txBody>
                    <a:bodyPr/>
                    <a:lstStyle/>
                    <a:p>
                      <a:pPr algn="l"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福岡県</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2,170</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2,191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テキスト ボックス 8"/>
          <p:cNvSpPr txBox="1"/>
          <p:nvPr/>
        </p:nvSpPr>
        <p:spPr>
          <a:xfrm>
            <a:off x="251520" y="55905"/>
            <a:ext cx="7848872" cy="400110"/>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農空間の多面的な機能を活かした都市づくり・都市農業の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84719" y="470383"/>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502355" y="1700808"/>
            <a:ext cx="4641645"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改正農地法施行後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の参入法人数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：農水省</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720730796"/>
              </p:ext>
            </p:extLst>
          </p:nvPr>
        </p:nvGraphicFramePr>
        <p:xfrm>
          <a:off x="4860032" y="2060848"/>
          <a:ext cx="3024336" cy="2501721"/>
        </p:xfrm>
        <a:graphic>
          <a:graphicData uri="http://schemas.openxmlformats.org/drawingml/2006/table">
            <a:tbl>
              <a:tblPr/>
              <a:tblGrid>
                <a:gridCol w="1252827"/>
                <a:gridCol w="1771509"/>
              </a:tblGrid>
              <a:tr h="190311">
                <a:tc>
                  <a:txBody>
                    <a:bodyPr/>
                    <a:lstStyle/>
                    <a:p>
                      <a:pPr algn="l" fontAlgn="b"/>
                      <a:r>
                        <a:rPr lang="ja-JP" altLang="en-US"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新制度での参入法人数</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(2009.12</a:t>
                      </a:r>
                    </a:p>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2016.12)</a:t>
                      </a:r>
                      <a:endParaRPr 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埼玉県</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102</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京都府</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スライド番号プレースホルダー 11"/>
          <p:cNvSpPr>
            <a:spLocks noGrp="1"/>
          </p:cNvSpPr>
          <p:nvPr>
            <p:ph type="sldNum" sz="quarter" idx="12"/>
          </p:nvPr>
        </p:nvSpPr>
        <p:spPr/>
        <p:txBody>
          <a:bodyPr/>
          <a:lstStyle/>
          <a:p>
            <a:pPr>
              <a:defRPr/>
            </a:pPr>
            <a:fld id="{4AC9B83D-17C3-4F2E-B0BA-D155CD364A7C}" type="slidenum">
              <a:rPr lang="ja-JP" altLang="en-US" smtClean="0"/>
              <a:pPr>
                <a:defRPr/>
              </a:pPr>
              <a:t>96</a:t>
            </a:fld>
            <a:endParaRPr lang="ja-JP" altLang="en-US" dirty="0"/>
          </a:p>
        </p:txBody>
      </p:sp>
    </p:spTree>
    <p:extLst>
      <p:ext uri="{BB962C8B-B14F-4D97-AF65-F5344CB8AC3E}">
        <p14:creationId xmlns:p14="http://schemas.microsoft.com/office/powerpoint/2010/main" val="1276549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17727</Words>
  <Application>Microsoft Office PowerPoint</Application>
  <PresentationFormat>画面に合わせる (4:3)</PresentationFormat>
  <Paragraphs>3685</Paragraphs>
  <Slides>96</Slides>
  <Notes>96</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96</vt:i4>
      </vt:variant>
    </vt:vector>
  </HeadingPairs>
  <TitlesOfParts>
    <vt:vector size="99" baseType="lpstr">
      <vt:lpstr>Office テーマ</vt:lpstr>
      <vt:lpstr>5_Office テーマ</vt:lpstr>
      <vt:lpstr>ワークシート</vt:lpstr>
      <vt:lpstr>データでみる 「大阪の成長戦略」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2016-05-16T05:07:20Z</dcterms:created>
  <dcterms:modified xsi:type="dcterms:W3CDTF">2017-08-22T02:20:44Z</dcterms:modified>
</cp:coreProperties>
</file>