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33" r:id="rId1"/>
    <p:sldMasterId id="2147484419" r:id="rId2"/>
    <p:sldMasterId id="2147484680" r:id="rId3"/>
  </p:sldMasterIdLst>
  <p:notesMasterIdLst>
    <p:notesMasterId r:id="rId37"/>
  </p:notesMasterIdLst>
  <p:sldIdLst>
    <p:sldId id="338" r:id="rId4"/>
    <p:sldId id="302" r:id="rId5"/>
    <p:sldId id="312" r:id="rId6"/>
    <p:sldId id="303" r:id="rId7"/>
    <p:sldId id="304" r:id="rId8"/>
    <p:sldId id="306" r:id="rId9"/>
    <p:sldId id="307" r:id="rId10"/>
    <p:sldId id="331" r:id="rId11"/>
    <p:sldId id="314" r:id="rId12"/>
    <p:sldId id="315" r:id="rId13"/>
    <p:sldId id="336" r:id="rId14"/>
    <p:sldId id="316" r:id="rId15"/>
    <p:sldId id="317" r:id="rId16"/>
    <p:sldId id="340" r:id="rId17"/>
    <p:sldId id="353" r:id="rId18"/>
    <p:sldId id="321" r:id="rId19"/>
    <p:sldId id="322" r:id="rId20"/>
    <p:sldId id="332" r:id="rId21"/>
    <p:sldId id="355" r:id="rId22"/>
    <p:sldId id="319" r:id="rId23"/>
    <p:sldId id="326" r:id="rId24"/>
    <p:sldId id="339" r:id="rId25"/>
    <p:sldId id="356" r:id="rId26"/>
    <p:sldId id="357" r:id="rId27"/>
    <p:sldId id="358" r:id="rId28"/>
    <p:sldId id="359" r:id="rId29"/>
    <p:sldId id="360" r:id="rId30"/>
    <p:sldId id="361" r:id="rId31"/>
    <p:sldId id="362" r:id="rId32"/>
    <p:sldId id="363" r:id="rId33"/>
    <p:sldId id="364" r:id="rId34"/>
    <p:sldId id="365" r:id="rId35"/>
    <p:sldId id="366" r:id="rId36"/>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92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00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4" autoAdjust="0"/>
    <p:restoredTop sz="94660"/>
  </p:normalViewPr>
  <p:slideViewPr>
    <p:cSldViewPr snapToGrid="0" showGuides="1">
      <p:cViewPr varScale="1">
        <p:scale>
          <a:sx n="71" d="100"/>
          <a:sy n="71" d="100"/>
        </p:scale>
        <p:origin x="990" y="60"/>
      </p:cViewPr>
      <p:guideLst>
        <p:guide orient="horz" pos="2205"/>
        <p:guide pos="29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4443350831146"/>
          <c:y val="8.7050966253262849E-2"/>
          <c:w val="0.82789206036745411"/>
          <c:h val="0.71589730104616944"/>
        </c:manualLayout>
      </c:layout>
      <c:barChart>
        <c:barDir val="bar"/>
        <c:grouping val="percent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BIZ UDゴシック" panose="020B0400000000000000" pitchFamily="49" charset="-128"/>
                    <a:ea typeface="BIZ UDゴシック" panose="020B0400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Sheet1!$B$5:$B$9</c:f>
              <c:numCache>
                <c:formatCode>#,##0_);[Red]\(#,##0\)</c:formatCode>
                <c:ptCount val="5"/>
                <c:pt idx="0">
                  <c:v>116265</c:v>
                </c:pt>
                <c:pt idx="1">
                  <c:v>120098</c:v>
                </c:pt>
                <c:pt idx="2">
                  <c:v>123460</c:v>
                </c:pt>
                <c:pt idx="3" formatCode="#,##0">
                  <c:v>125212</c:v>
                </c:pt>
                <c:pt idx="4" formatCode="#,##0">
                  <c:v>126441</c:v>
                </c:pt>
              </c:numCache>
            </c:numRef>
          </c:val>
          <c:extLst>
            <c:ext xmlns:c15="http://schemas.microsoft.com/office/drawing/2012/chart" uri="{02D57815-91ED-43cb-92C2-25804820EDAC}">
              <c15:filteredSeriesTitle>
                <c15:tx>
                  <c:strRef>
                    <c:extLst>
                      <c:ext uri="{02D57815-91ED-43cb-92C2-25804820EDAC}">
                        <c15:formulaRef>
                          <c15:sqref>Sheet1!$B$2</c15:sqref>
                        </c15:formulaRef>
                      </c:ext>
                    </c:extLst>
                    <c:strCache>
                      <c:ptCount val="1"/>
                      <c:pt idx="0">
                        <c:v>高齢者(※１）</c:v>
                      </c:pt>
                    </c:strCache>
                  </c:strRef>
                </c15:tx>
              </c15:filteredSeriesTitle>
            </c:ext>
            <c:ext xmlns:c15="http://schemas.microsoft.com/office/drawing/2012/chart" uri="{02D57815-91ED-43cb-92C2-25804820EDAC}">
              <c15:filteredCategoryTitle>
                <c15:cat>
                  <c:strRef>
                    <c:extLst>
                      <c:ext uri="{02D57815-91ED-43cb-92C2-25804820EDAC}">
                        <c15:formulaRef>
                          <c15:sqref>Sheet1!$A$5:$A$9</c15:sqref>
                        </c15:formulaRef>
                      </c:ext>
                    </c:extLst>
                    <c:strCache>
                      <c:ptCount val="5"/>
                      <c:pt idx="0">
                        <c:v>27年度</c:v>
                      </c:pt>
                      <c:pt idx="1">
                        <c:v>28年度</c:v>
                      </c:pt>
                      <c:pt idx="2">
                        <c:v>29年度</c:v>
                      </c:pt>
                      <c:pt idx="3">
                        <c:v>30年度</c:v>
                      </c:pt>
                      <c:pt idx="4">
                        <c:v>31年度(※2)</c:v>
                      </c:pt>
                    </c:strCache>
                  </c:strRef>
                </c15:cat>
              </c15:filteredCategoryTitle>
            </c:ext>
            <c:ext xmlns:c16="http://schemas.microsoft.com/office/drawing/2014/chart" uri="{C3380CC4-5D6E-409C-BE32-E72D297353CC}">
              <c16:uniqueId val="{00000000-3A08-4BFE-A1B7-04AB124DB4B4}"/>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Sheet1!$C$5:$C$9</c:f>
              <c:numCache>
                <c:formatCode>#,##0_);[Red]\(#,##0\)</c:formatCode>
                <c:ptCount val="5"/>
                <c:pt idx="0">
                  <c:v>17086</c:v>
                </c:pt>
                <c:pt idx="1">
                  <c:v>15821</c:v>
                </c:pt>
                <c:pt idx="2">
                  <c:v>14453</c:v>
                </c:pt>
                <c:pt idx="3" formatCode="#,##0">
                  <c:v>13364</c:v>
                </c:pt>
                <c:pt idx="4" formatCode="#,##0">
                  <c:v>12318</c:v>
                </c:pt>
              </c:numCache>
            </c:numRef>
          </c:val>
          <c:extLst>
            <c:ext xmlns:c15="http://schemas.microsoft.com/office/drawing/2012/chart" uri="{02D57815-91ED-43cb-92C2-25804820EDAC}">
              <c15:filteredSeriesTitle>
                <c15:tx>
                  <c:strRef>
                    <c:extLst>
                      <c:ext uri="{02D57815-91ED-43cb-92C2-25804820EDAC}">
                        <c15:formulaRef>
                          <c15:sqref>Sheet1!$C$2</c15:sqref>
                        </c15:formulaRef>
                      </c:ext>
                    </c:extLst>
                    <c:strCache>
                      <c:ptCount val="1"/>
                      <c:pt idx="0">
                        <c:v>母子</c:v>
                      </c:pt>
                    </c:strCache>
                  </c:strRef>
                </c15:tx>
              </c15:filteredSeriesTitle>
            </c:ext>
            <c:ext xmlns:c15="http://schemas.microsoft.com/office/drawing/2012/chart" uri="{02D57815-91ED-43cb-92C2-25804820EDAC}">
              <c15:filteredCategoryTitle>
                <c15:cat>
                  <c:strRef>
                    <c:extLst>
                      <c:ext uri="{02D57815-91ED-43cb-92C2-25804820EDAC}">
                        <c15:formulaRef>
                          <c15:sqref>Sheet1!$A$5:$A$9</c15:sqref>
                        </c15:formulaRef>
                      </c:ext>
                    </c:extLst>
                    <c:strCache>
                      <c:ptCount val="5"/>
                      <c:pt idx="0">
                        <c:v>27年度</c:v>
                      </c:pt>
                      <c:pt idx="1">
                        <c:v>28年度</c:v>
                      </c:pt>
                      <c:pt idx="2">
                        <c:v>29年度</c:v>
                      </c:pt>
                      <c:pt idx="3">
                        <c:v>30年度</c:v>
                      </c:pt>
                      <c:pt idx="4">
                        <c:v>31年度(※2)</c:v>
                      </c:pt>
                    </c:strCache>
                  </c:strRef>
                </c15:cat>
              </c15:filteredCategoryTitle>
            </c:ext>
            <c:ext xmlns:c16="http://schemas.microsoft.com/office/drawing/2014/chart" uri="{C3380CC4-5D6E-409C-BE32-E72D297353CC}">
              <c16:uniqueId val="{00000001-3A08-4BFE-A1B7-04AB124DB4B4}"/>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Sheet1!$D$5:$D$9</c:f>
              <c:numCache>
                <c:formatCode>#,##0_);[Red]\(#,##0\)</c:formatCode>
                <c:ptCount val="5"/>
                <c:pt idx="0">
                  <c:v>28732</c:v>
                </c:pt>
                <c:pt idx="1">
                  <c:v>28954</c:v>
                </c:pt>
                <c:pt idx="2">
                  <c:v>29334</c:v>
                </c:pt>
                <c:pt idx="3" formatCode="#,##0">
                  <c:v>29888</c:v>
                </c:pt>
                <c:pt idx="4" formatCode="#,##0">
                  <c:v>30343</c:v>
                </c:pt>
              </c:numCache>
            </c:numRef>
          </c:val>
          <c:extLst>
            <c:ext xmlns:c15="http://schemas.microsoft.com/office/drawing/2012/chart" uri="{02D57815-91ED-43cb-92C2-25804820EDAC}">
              <c15:filteredSeriesTitle>
                <c15:tx>
                  <c:strRef>
                    <c:extLst>
                      <c:ext uri="{02D57815-91ED-43cb-92C2-25804820EDAC}">
                        <c15:formulaRef>
                          <c15:sqref>Sheet1!$D$2</c15:sqref>
                        </c15:formulaRef>
                      </c:ext>
                    </c:extLst>
                    <c:strCache>
                      <c:ptCount val="1"/>
                      <c:pt idx="0">
                        <c:v>障がい</c:v>
                      </c:pt>
                    </c:strCache>
                  </c:strRef>
                </c15:tx>
              </c15:filteredSeriesTitle>
            </c:ext>
            <c:ext xmlns:c15="http://schemas.microsoft.com/office/drawing/2012/chart" uri="{02D57815-91ED-43cb-92C2-25804820EDAC}">
              <c15:filteredCategoryTitle>
                <c15:cat>
                  <c:strRef>
                    <c:extLst>
                      <c:ext uri="{02D57815-91ED-43cb-92C2-25804820EDAC}">
                        <c15:formulaRef>
                          <c15:sqref>Sheet1!$A$5:$A$9</c15:sqref>
                        </c15:formulaRef>
                      </c:ext>
                    </c:extLst>
                    <c:strCache>
                      <c:ptCount val="5"/>
                      <c:pt idx="0">
                        <c:v>27年度</c:v>
                      </c:pt>
                      <c:pt idx="1">
                        <c:v>28年度</c:v>
                      </c:pt>
                      <c:pt idx="2">
                        <c:v>29年度</c:v>
                      </c:pt>
                      <c:pt idx="3">
                        <c:v>30年度</c:v>
                      </c:pt>
                      <c:pt idx="4">
                        <c:v>31年度(※2)</c:v>
                      </c:pt>
                    </c:strCache>
                  </c:strRef>
                </c15:cat>
              </c15:filteredCategoryTitle>
            </c:ext>
            <c:ext xmlns:c16="http://schemas.microsoft.com/office/drawing/2014/chart" uri="{C3380CC4-5D6E-409C-BE32-E72D297353CC}">
              <c16:uniqueId val="{00000002-3A08-4BFE-A1B7-04AB124DB4B4}"/>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Sheet1!$E$5:$E$9</c:f>
              <c:numCache>
                <c:formatCode>#,##0_);[Red]\(#,##0\)</c:formatCode>
                <c:ptCount val="5"/>
                <c:pt idx="0">
                  <c:v>30033</c:v>
                </c:pt>
                <c:pt idx="1">
                  <c:v>27826</c:v>
                </c:pt>
                <c:pt idx="2">
                  <c:v>25579</c:v>
                </c:pt>
                <c:pt idx="3" formatCode="#,##0">
                  <c:v>24059</c:v>
                </c:pt>
                <c:pt idx="4" formatCode="#,##0">
                  <c:v>22895</c:v>
                </c:pt>
              </c:numCache>
            </c:numRef>
          </c:val>
          <c:extLst>
            <c:ext xmlns:c15="http://schemas.microsoft.com/office/drawing/2012/chart" uri="{02D57815-91ED-43cb-92C2-25804820EDAC}">
              <c15:filteredSeriesTitle>
                <c15:tx>
                  <c:strRef>
                    <c:extLst>
                      <c:ext uri="{02D57815-91ED-43cb-92C2-25804820EDAC}">
                        <c15:formulaRef>
                          <c15:sqref>Sheet1!$E$2</c15:sqref>
                        </c15:formulaRef>
                      </c:ext>
                    </c:extLst>
                    <c:strCache>
                      <c:ptCount val="1"/>
                      <c:pt idx="0">
                        <c:v>傷病</c:v>
                      </c:pt>
                    </c:strCache>
                  </c:strRef>
                </c15:tx>
              </c15:filteredSeriesTitle>
            </c:ext>
            <c:ext xmlns:c15="http://schemas.microsoft.com/office/drawing/2012/chart" uri="{02D57815-91ED-43cb-92C2-25804820EDAC}">
              <c15:filteredCategoryTitle>
                <c15:cat>
                  <c:strRef>
                    <c:extLst>
                      <c:ext uri="{02D57815-91ED-43cb-92C2-25804820EDAC}">
                        <c15:formulaRef>
                          <c15:sqref>Sheet1!$A$5:$A$9</c15:sqref>
                        </c15:formulaRef>
                      </c:ext>
                    </c:extLst>
                    <c:strCache>
                      <c:ptCount val="5"/>
                      <c:pt idx="0">
                        <c:v>27年度</c:v>
                      </c:pt>
                      <c:pt idx="1">
                        <c:v>28年度</c:v>
                      </c:pt>
                      <c:pt idx="2">
                        <c:v>29年度</c:v>
                      </c:pt>
                      <c:pt idx="3">
                        <c:v>30年度</c:v>
                      </c:pt>
                      <c:pt idx="4">
                        <c:v>31年度(※2)</c:v>
                      </c:pt>
                    </c:strCache>
                  </c:strRef>
                </c15:cat>
              </c15:filteredCategoryTitle>
            </c:ext>
            <c:ext xmlns:c16="http://schemas.microsoft.com/office/drawing/2014/chart" uri="{C3380CC4-5D6E-409C-BE32-E72D297353CC}">
              <c16:uniqueId val="{00000003-3A08-4BFE-A1B7-04AB124DB4B4}"/>
            </c:ext>
          </c:extLst>
        </c:ser>
        <c:ser>
          <c:idx val="4"/>
          <c:order val="4"/>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Sheet1!$F$5:$F$9</c:f>
              <c:numCache>
                <c:formatCode>#,##0_);[Red]\(#,##0\)</c:formatCode>
                <c:ptCount val="5"/>
                <c:pt idx="0">
                  <c:v>31541</c:v>
                </c:pt>
                <c:pt idx="1">
                  <c:v>30153</c:v>
                </c:pt>
                <c:pt idx="2">
                  <c:v>29600</c:v>
                </c:pt>
                <c:pt idx="3" formatCode="#,##0">
                  <c:v>28418</c:v>
                </c:pt>
                <c:pt idx="4" formatCode="#,##0">
                  <c:v>27376</c:v>
                </c:pt>
              </c:numCache>
            </c:numRef>
          </c:val>
          <c:extLst>
            <c:ext xmlns:c15="http://schemas.microsoft.com/office/drawing/2012/chart" uri="{02D57815-91ED-43cb-92C2-25804820EDAC}">
              <c15:filteredSeriesTitle>
                <c15:tx>
                  <c:strRef>
                    <c:extLst>
                      <c:ext uri="{02D57815-91ED-43cb-92C2-25804820EDAC}">
                        <c15:formulaRef>
                          <c15:sqref>Sheet1!$F$2</c15:sqref>
                        </c15:formulaRef>
                      </c:ext>
                    </c:extLst>
                    <c:strCache>
                      <c:ptCount val="1"/>
                      <c:pt idx="0">
                        <c:v>その他</c:v>
                      </c:pt>
                    </c:strCache>
                  </c:strRef>
                </c15:tx>
              </c15:filteredSeriesTitle>
            </c:ext>
            <c:ext xmlns:c15="http://schemas.microsoft.com/office/drawing/2012/chart" uri="{02D57815-91ED-43cb-92C2-25804820EDAC}">
              <c15:filteredCategoryTitle>
                <c15:cat>
                  <c:strRef>
                    <c:extLst>
                      <c:ext uri="{02D57815-91ED-43cb-92C2-25804820EDAC}">
                        <c15:formulaRef>
                          <c15:sqref>Sheet1!$A$5:$A$9</c15:sqref>
                        </c15:formulaRef>
                      </c:ext>
                    </c:extLst>
                    <c:strCache>
                      <c:ptCount val="5"/>
                      <c:pt idx="0">
                        <c:v>27年度</c:v>
                      </c:pt>
                      <c:pt idx="1">
                        <c:v>28年度</c:v>
                      </c:pt>
                      <c:pt idx="2">
                        <c:v>29年度</c:v>
                      </c:pt>
                      <c:pt idx="3">
                        <c:v>30年度</c:v>
                      </c:pt>
                      <c:pt idx="4">
                        <c:v>31年度(※2)</c:v>
                      </c:pt>
                    </c:strCache>
                  </c:strRef>
                </c15:cat>
              </c15:filteredCategoryTitle>
            </c:ext>
            <c:ext xmlns:c16="http://schemas.microsoft.com/office/drawing/2014/chart" uri="{C3380CC4-5D6E-409C-BE32-E72D297353CC}">
              <c16:uniqueId val="{00000004-3A08-4BFE-A1B7-04AB124DB4B4}"/>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1799486976"/>
        <c:axId val="1799471584"/>
      </c:barChart>
      <c:catAx>
        <c:axId val="1799486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2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1799471584"/>
        <c:crossesAt val="0"/>
        <c:auto val="1"/>
        <c:lblAlgn val="ctr"/>
        <c:lblOffset val="100"/>
        <c:noMultiLvlLbl val="0"/>
      </c:catAx>
      <c:valAx>
        <c:axId val="17994715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1799486976"/>
        <c:crosses val="autoZero"/>
        <c:crossBetween val="between"/>
      </c:valAx>
      <c:spPr>
        <a:noFill/>
        <a:ln>
          <a:noFill/>
        </a:ln>
        <a:effectLst/>
      </c:spPr>
    </c:plotArea>
    <c:legend>
      <c:legendPos val="b"/>
      <c:layout>
        <c:manualLayout>
          <c:xMode val="edge"/>
          <c:yMode val="edge"/>
          <c:x val="0.29000000000000004"/>
          <c:y val="0.88856303855330876"/>
          <c:w val="0.42"/>
          <c:h val="6.249977636972511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showDLblsOverMax val="0"/>
  </c:chart>
  <c:spPr>
    <a:noFill/>
    <a:ln>
      <a:noFill/>
    </a:ln>
    <a:effectLst/>
  </c:spPr>
  <c:txPr>
    <a:bodyPr/>
    <a:lstStyle/>
    <a:p>
      <a:pPr>
        <a:defRPr sz="1200">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B3BB590A-906D-47E4-8CE6-3772DD35B3BE}" type="datetimeFigureOut">
              <a:rPr kumimoji="1" lang="ja-JP" altLang="en-US" smtClean="0"/>
              <a:t>2021/3/30</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AB38A54F-0A82-4E15-B5D9-148D73F901BB}" type="slidenum">
              <a:rPr kumimoji="1" lang="ja-JP" altLang="en-US" smtClean="0"/>
              <a:t>‹#›</a:t>
            </a:fld>
            <a:endParaRPr kumimoji="1" lang="ja-JP" altLang="en-US"/>
          </a:p>
        </p:txBody>
      </p:sp>
    </p:spTree>
    <p:extLst>
      <p:ext uri="{BB962C8B-B14F-4D97-AF65-F5344CB8AC3E}">
        <p14:creationId xmlns:p14="http://schemas.microsoft.com/office/powerpoint/2010/main" val="2443243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08FF94-0444-4757-BC32-EC4777961928}" type="slidenum">
              <a:rPr kumimoji="1" lang="ja-JP" altLang="en-US" smtClean="0"/>
              <a:t>16</a:t>
            </a:fld>
            <a:endParaRPr kumimoji="1" lang="ja-JP" altLang="en-US"/>
          </a:p>
        </p:txBody>
      </p:sp>
    </p:spTree>
    <p:extLst>
      <p:ext uri="{BB962C8B-B14F-4D97-AF65-F5344CB8AC3E}">
        <p14:creationId xmlns:p14="http://schemas.microsoft.com/office/powerpoint/2010/main" val="3296956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E6E428A-F24F-4EAB-82F1-38CDDB52D243}" type="slidenum">
              <a:rPr kumimoji="1" lang="ja-JP" altLang="en-US" smtClean="0"/>
              <a:t>17</a:t>
            </a:fld>
            <a:endParaRPr kumimoji="1" lang="ja-JP" altLang="en-US"/>
          </a:p>
        </p:txBody>
      </p:sp>
    </p:spTree>
    <p:extLst>
      <p:ext uri="{BB962C8B-B14F-4D97-AF65-F5344CB8AC3E}">
        <p14:creationId xmlns:p14="http://schemas.microsoft.com/office/powerpoint/2010/main" val="2803164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DAADB-DF5A-4D5C-AFE8-ADA049D0444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7084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E6E428A-F24F-4EAB-82F1-38CDDB52D243}" type="slidenum">
              <a:rPr kumimoji="1" lang="ja-JP" altLang="en-US" smtClean="0"/>
              <a:t>20</a:t>
            </a:fld>
            <a:endParaRPr kumimoji="1" lang="ja-JP" altLang="en-US"/>
          </a:p>
        </p:txBody>
      </p:sp>
    </p:spTree>
    <p:extLst>
      <p:ext uri="{BB962C8B-B14F-4D97-AF65-F5344CB8AC3E}">
        <p14:creationId xmlns:p14="http://schemas.microsoft.com/office/powerpoint/2010/main" val="407892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81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17690" indent="-276035">
              <a:defRPr kumimoji="1">
                <a:solidFill>
                  <a:schemeClr val="tx1"/>
                </a:solidFill>
                <a:latin typeface="Calibri" panose="020F0502020204030204" pitchFamily="34" charset="0"/>
                <a:ea typeface="ＭＳ Ｐゴシック" panose="020B0600070205080204" pitchFamily="50" charset="-128"/>
              </a:defRPr>
            </a:lvl2pPr>
            <a:lvl3pPr marL="1104138" indent="-220828">
              <a:defRPr kumimoji="1">
                <a:solidFill>
                  <a:schemeClr val="tx1"/>
                </a:solidFill>
                <a:latin typeface="Calibri" panose="020F0502020204030204" pitchFamily="34" charset="0"/>
                <a:ea typeface="ＭＳ Ｐゴシック" panose="020B0600070205080204" pitchFamily="50" charset="-128"/>
              </a:defRPr>
            </a:lvl3pPr>
            <a:lvl4pPr marL="1545793" indent="-220828">
              <a:defRPr kumimoji="1">
                <a:solidFill>
                  <a:schemeClr val="tx1"/>
                </a:solidFill>
                <a:latin typeface="Calibri" panose="020F0502020204030204" pitchFamily="34" charset="0"/>
                <a:ea typeface="ＭＳ Ｐゴシック" panose="020B0600070205080204" pitchFamily="50" charset="-128"/>
              </a:defRPr>
            </a:lvl4pPr>
            <a:lvl5pPr marL="1987448" indent="-220828">
              <a:defRPr kumimoji="1">
                <a:solidFill>
                  <a:schemeClr val="tx1"/>
                </a:solidFill>
                <a:latin typeface="Calibri" panose="020F0502020204030204" pitchFamily="34" charset="0"/>
                <a:ea typeface="ＭＳ Ｐゴシック" panose="020B0600070205080204" pitchFamily="50" charset="-128"/>
              </a:defRPr>
            </a:lvl5pPr>
            <a:lvl6pPr marL="2429104" indent="-22082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70759" indent="-22082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12414" indent="-22082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54069" indent="-22082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defTabSz="883310" fontAlgn="base">
              <a:spcBef>
                <a:spcPct val="0"/>
              </a:spcBef>
              <a:spcAft>
                <a:spcPct val="0"/>
              </a:spcAft>
              <a:defRPr/>
            </a:pPr>
            <a:fld id="{F7E53E7B-C1A3-49A0-8004-44A22E8ED997}" type="slidenum">
              <a:rPr lang="ja-JP" altLang="en-US">
                <a:solidFill>
                  <a:prstClr val="black"/>
                </a:solidFill>
              </a:rPr>
              <a:pPr defTabSz="883310" fontAlgn="base">
                <a:spcBef>
                  <a:spcPct val="0"/>
                </a:spcBef>
                <a:spcAft>
                  <a:spcPct val="0"/>
                </a:spcAft>
                <a:defRPr/>
              </a:pPr>
              <a:t>23</a:t>
            </a:fld>
            <a:endParaRPr lang="ja-JP" altLang="en-US">
              <a:solidFill>
                <a:prstClr val="black"/>
              </a:solidFill>
            </a:endParaRPr>
          </a:p>
        </p:txBody>
      </p:sp>
    </p:spTree>
    <p:extLst>
      <p:ext uri="{BB962C8B-B14F-4D97-AF65-F5344CB8AC3E}">
        <p14:creationId xmlns:p14="http://schemas.microsoft.com/office/powerpoint/2010/main" val="3383285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02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17690" indent="-276035">
              <a:defRPr kumimoji="1">
                <a:solidFill>
                  <a:schemeClr val="tx1"/>
                </a:solidFill>
                <a:latin typeface="Calibri" panose="020F0502020204030204" pitchFamily="34" charset="0"/>
                <a:ea typeface="ＭＳ Ｐゴシック" panose="020B0600070205080204" pitchFamily="50" charset="-128"/>
              </a:defRPr>
            </a:lvl2pPr>
            <a:lvl3pPr marL="1104138" indent="-220828">
              <a:defRPr kumimoji="1">
                <a:solidFill>
                  <a:schemeClr val="tx1"/>
                </a:solidFill>
                <a:latin typeface="Calibri" panose="020F0502020204030204" pitchFamily="34" charset="0"/>
                <a:ea typeface="ＭＳ Ｐゴシック" panose="020B0600070205080204" pitchFamily="50" charset="-128"/>
              </a:defRPr>
            </a:lvl3pPr>
            <a:lvl4pPr marL="1545793" indent="-220828">
              <a:defRPr kumimoji="1">
                <a:solidFill>
                  <a:schemeClr val="tx1"/>
                </a:solidFill>
                <a:latin typeface="Calibri" panose="020F0502020204030204" pitchFamily="34" charset="0"/>
                <a:ea typeface="ＭＳ Ｐゴシック" panose="020B0600070205080204" pitchFamily="50" charset="-128"/>
              </a:defRPr>
            </a:lvl4pPr>
            <a:lvl5pPr marL="1987448" indent="-220828">
              <a:defRPr kumimoji="1">
                <a:solidFill>
                  <a:schemeClr val="tx1"/>
                </a:solidFill>
                <a:latin typeface="Calibri" panose="020F0502020204030204" pitchFamily="34" charset="0"/>
                <a:ea typeface="ＭＳ Ｐゴシック" panose="020B0600070205080204" pitchFamily="50" charset="-128"/>
              </a:defRPr>
            </a:lvl5pPr>
            <a:lvl6pPr marL="2429104" indent="-22082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70759" indent="-22082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312414" indent="-22082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54069" indent="-22082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defTabSz="883310" fontAlgn="base">
              <a:spcBef>
                <a:spcPct val="0"/>
              </a:spcBef>
              <a:spcAft>
                <a:spcPct val="0"/>
              </a:spcAft>
              <a:defRPr/>
            </a:pPr>
            <a:fld id="{A3EAA21C-04EE-4E4C-9E6C-2A531268B335}" type="slidenum">
              <a:rPr lang="ja-JP" altLang="en-US">
                <a:solidFill>
                  <a:prstClr val="black"/>
                </a:solidFill>
              </a:rPr>
              <a:pPr defTabSz="883310" fontAlgn="base">
                <a:spcBef>
                  <a:spcPct val="0"/>
                </a:spcBef>
                <a:spcAft>
                  <a:spcPct val="0"/>
                </a:spcAft>
                <a:defRPr/>
              </a:pPr>
              <a:t>24</a:t>
            </a:fld>
            <a:endParaRPr lang="ja-JP" altLang="en-US">
              <a:solidFill>
                <a:prstClr val="black"/>
              </a:solidFill>
            </a:endParaRPr>
          </a:p>
        </p:txBody>
      </p:sp>
    </p:spTree>
    <p:extLst>
      <p:ext uri="{BB962C8B-B14F-4D97-AF65-F5344CB8AC3E}">
        <p14:creationId xmlns:p14="http://schemas.microsoft.com/office/powerpoint/2010/main" val="503480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85813" y="704850"/>
            <a:ext cx="4681537" cy="351313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883310">
              <a:defRPr/>
            </a:pPr>
            <a:fld id="{170A3B13-6E46-449C-BC22-CAA8934DFC21}" type="slidenum">
              <a:rPr lang="ja-JP" altLang="en-US">
                <a:solidFill>
                  <a:prstClr val="black"/>
                </a:solidFill>
                <a:latin typeface="Calibri"/>
                <a:ea typeface="ＭＳ Ｐゴシック" panose="020B0600070205080204" pitchFamily="50" charset="-128"/>
              </a:rPr>
              <a:pPr defTabSz="883310">
                <a:defRPr/>
              </a:pPr>
              <a:t>25</a:t>
            </a:fld>
            <a:endParaRPr lang="ja-JP" altLang="en-US">
              <a:solidFill>
                <a:prstClr val="black"/>
              </a:solidFill>
              <a:latin typeface="Calibri"/>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883310">
              <a:defRPr/>
            </a:pPr>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86426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0900" y="725488"/>
            <a:ext cx="4822825" cy="36179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883310" fontAlgn="base">
              <a:spcBef>
                <a:spcPct val="0"/>
              </a:spcBef>
              <a:spcAft>
                <a:spcPct val="0"/>
              </a:spcAft>
              <a:defRPr/>
            </a:pPr>
            <a:fld id="{BE62CA77-C87B-4EF1-9E59-7D7A305AF787}" type="slidenum">
              <a:rPr lang="ja-JP" altLang="en-US">
                <a:solidFill>
                  <a:prstClr val="black"/>
                </a:solidFill>
                <a:latin typeface="Calibri" pitchFamily="34" charset="0"/>
                <a:ea typeface="ＭＳ Ｐゴシック" charset="-128"/>
              </a:rPr>
              <a:pPr defTabSz="883310" fontAlgn="base">
                <a:spcBef>
                  <a:spcPct val="0"/>
                </a:spcBef>
                <a:spcAft>
                  <a:spcPct val="0"/>
                </a:spcAft>
                <a:defRPr/>
              </a:pPr>
              <a:t>26</a:t>
            </a:fld>
            <a:endParaRPr lang="ja-JP" altLang="en-US">
              <a:solidFill>
                <a:prstClr val="black"/>
              </a:solidFill>
              <a:latin typeface="Calibri" pitchFamily="34" charset="0"/>
              <a:ea typeface="ＭＳ Ｐゴシック" charset="-128"/>
            </a:endParaRPr>
          </a:p>
        </p:txBody>
      </p:sp>
    </p:spTree>
    <p:extLst>
      <p:ext uri="{BB962C8B-B14F-4D97-AF65-F5344CB8AC3E}">
        <p14:creationId xmlns:p14="http://schemas.microsoft.com/office/powerpoint/2010/main" val="248027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0613" y="1208088"/>
            <a:ext cx="4341812" cy="32575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883310">
              <a:defRPr/>
            </a:pPr>
            <a:fld id="{42D8EB88-4801-4863-8747-3A53761E6CC7}" type="slidenum">
              <a:rPr lang="ja-JP" altLang="en-US">
                <a:solidFill>
                  <a:prstClr val="black"/>
                </a:solidFill>
                <a:latin typeface="Calibri"/>
                <a:ea typeface="ＭＳ Ｐゴシック" panose="020B0600070205080204" pitchFamily="50" charset="-128"/>
              </a:rPr>
              <a:pPr defTabSz="883310">
                <a:defRPr/>
              </a:pPr>
              <a:t>29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04503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1804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3444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9335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9867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8046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2118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918454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99074915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802105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2495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922128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2166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15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5531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6427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9476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2261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8372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2525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9241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0561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554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9756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3/30/2021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38188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8563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375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45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1913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2353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547527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7542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4671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3/30/2021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2917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937163"/>
      </p:ext>
    </p:extLst>
  </p:cSld>
  <p:clrMap bg1="lt1" tx1="dk1" bg2="lt2" tx2="dk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177103"/>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3/30/2021</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06354897"/>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Lst>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1.bp.blogspot.com/-v29o-lMOSZY/Wge8Doe3KZI/AAAAAAABIFM/W9ixKoF3hJouOu4Zd9JrYH5uESBCuk7VwCLcBGAs/s800/money_family_seinenkoukennin.png" TargetMode="Externa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hyperlink" Target="https://1.bp.blogspot.com/-v29o-lMOSZY/Wge8Doe3KZI/AAAAAAABIFM/W9ixKoF3hJouOu4Zd9JrYH5uESBCuk7VwCLcBGAs/s800/money_family_seinenkoukennin.pn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8" Type="http://schemas.openxmlformats.org/officeDocument/2006/relationships/hyperlink" Target="http://www.google.co.jp/url?sa=i&amp;rct=j&amp;q=&amp;esrc=s&amp;source=images&amp;cd=&amp;cad=rja&amp;uact=8&amp;ved=0ahUKEwiyxqPms9LPAhUO1GMKHfPkBgQQjRwIBw&amp;url=http://www.irasutoya.com/2014/01/blog-post_7416.html&amp;bvm=bv.135475266,d.cGc&amp;psig=AFQjCNFpZfcCO7TP3oqaZ6w0iFn8rp3vtA&amp;ust=1476263270359199" TargetMode="External"/><Relationship Id="rId13" Type="http://schemas.openxmlformats.org/officeDocument/2006/relationships/image" Target="../media/image21.jpeg"/><Relationship Id="rId18"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7.jpeg"/><Relationship Id="rId12" Type="http://schemas.openxmlformats.org/officeDocument/2006/relationships/image" Target="../media/image20.png"/><Relationship Id="rId17" Type="http://schemas.openxmlformats.org/officeDocument/2006/relationships/hyperlink" Target="http://www.google.co.jp/url?sa=i&amp;rct=j&amp;q=&amp;esrc=s&amp;source=images&amp;cd=&amp;cad=rja&amp;uact=8&amp;ved=0ahUKEwi4nO_nt8fPAhUBmZQKHZW8Ck8QjRwIBw&amp;url=http://kids.wanpug.com/illust99.html&amp;bvm=bv.135258522,d.dGo&amp;psig=AFQjCNG8hIox9vzaFd6G3JPfiKE8F-3RHA&amp;ust=1475886498149968" TargetMode="External"/><Relationship Id="rId2" Type="http://schemas.openxmlformats.org/officeDocument/2006/relationships/image" Target="../media/image13.jpeg"/><Relationship Id="rId16" Type="http://schemas.openxmlformats.org/officeDocument/2006/relationships/image" Target="../media/image23.jpeg"/><Relationship Id="rId1" Type="http://schemas.openxmlformats.org/officeDocument/2006/relationships/slideLayout" Target="../slideLayouts/slideLayout18.xml"/><Relationship Id="rId6" Type="http://schemas.openxmlformats.org/officeDocument/2006/relationships/hyperlink" Target="http://www.google.co.jp/url?sa=i&amp;rct=j&amp;q=&amp;esrc=s&amp;source=images&amp;cd=&amp;cad=rja&amp;uact=8&amp;ved=0ahUKEwjdla_PlPnWAhVL9WMKHeLODakQjRwIBw&amp;url=http://blog.canpan.info/nsk/category_25/3&amp;psig=AOvVaw1QSWXdjrbnByq57frsMXwI&amp;ust=1508381330763972" TargetMode="External"/><Relationship Id="rId11" Type="http://schemas.openxmlformats.org/officeDocument/2006/relationships/hyperlink" Target="http://www.google.co.jp/url?sa=i&amp;rct=j&amp;q=&amp;esrc=s&amp;source=images&amp;cd=&amp;cad=rja&amp;uact=8&amp;ved=0ahUKEwi20LmVs9LPAhUL-GMKHQtaBj8QjRwIBw&amp;url=http://www.irasutoya.com/2014/09/blog-post_912.html&amp;bvm=bv.135475266,d.cGc&amp;psig=AFQjCNF1KSCbK_1YsCGfSnYCU_IbXPqitQ&amp;ust=1476263208745115" TargetMode="External"/><Relationship Id="rId5" Type="http://schemas.openxmlformats.org/officeDocument/2006/relationships/image" Target="../media/image16.png"/><Relationship Id="rId15" Type="http://schemas.openxmlformats.org/officeDocument/2006/relationships/hyperlink" Target="https://www.google.co.jp/url?sa=i&amp;rct=j&amp;q=&amp;esrc=s&amp;source=images&amp;cd=&amp;cad=rja&amp;uact=8&amp;ved=0ahUKEwjMh5m4lvnWAhUX5mMKHQaXBAIQjRwIBw&amp;url=https://www.sozai-library.com/sozai/3293&amp;psig=AOvVaw31ZE8JFDaN0_4il1yCE9s3&amp;ust=1508381799527773" TargetMode="External"/><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22.jpeg"/></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1438" y="1573725"/>
            <a:ext cx="9144000" cy="388326"/>
          </a:xfrm>
          <a:prstGeom prst="rect">
            <a:avLst/>
          </a:prstGeom>
          <a:noFill/>
        </p:spPr>
        <p:txBody>
          <a:bodyP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ts val="5500"/>
              </a:lnSpc>
            </a:pPr>
            <a:r>
              <a:rPr lang="ja-JP" altLang="en-US" sz="3600" b="1" dirty="0">
                <a:solidFill>
                  <a:srgbClr val="002060"/>
                </a:solidFill>
                <a:latin typeface="Meiryo UI" panose="020B0604030504040204" pitchFamily="50" charset="-128"/>
                <a:ea typeface="Meiryo UI" panose="020B0604030504040204" pitchFamily="50" charset="-128"/>
              </a:rPr>
              <a:t>「地域における公益的な取組」としての</a:t>
            </a:r>
            <a:br>
              <a:rPr lang="ja-JP" altLang="en-US" sz="3600" b="1" dirty="0">
                <a:solidFill>
                  <a:srgbClr val="002060"/>
                </a:solidFill>
                <a:latin typeface="Meiryo UI" panose="020B0604030504040204" pitchFamily="50" charset="-128"/>
                <a:ea typeface="Meiryo UI" panose="020B0604030504040204" pitchFamily="50" charset="-128"/>
              </a:rPr>
            </a:br>
            <a:r>
              <a:rPr lang="ja-JP" altLang="en-US" sz="3600" b="1" dirty="0">
                <a:solidFill>
                  <a:srgbClr val="002060"/>
                </a:solidFill>
                <a:latin typeface="Meiryo UI" panose="020B0604030504040204" pitchFamily="50" charset="-128"/>
                <a:ea typeface="Meiryo UI" panose="020B0604030504040204" pitchFamily="50" charset="-128"/>
              </a:rPr>
              <a:t>法人後見について</a:t>
            </a:r>
          </a:p>
        </p:txBody>
      </p:sp>
      <p:sp>
        <p:nvSpPr>
          <p:cNvPr id="5" name="四角形吹き出し 4"/>
          <p:cNvSpPr/>
          <p:nvPr/>
        </p:nvSpPr>
        <p:spPr>
          <a:xfrm>
            <a:off x="7717096" y="245989"/>
            <a:ext cx="1224000" cy="504000"/>
          </a:xfrm>
          <a:prstGeom prst="wedgeRectCallout">
            <a:avLst>
              <a:gd name="adj1" fmla="val -19081"/>
              <a:gd name="adj2" fmla="val 25194"/>
            </a:avLst>
          </a:prstGeom>
          <a:solidFill>
            <a:srgbClr val="FFFFFF"/>
          </a:solidFill>
          <a:ln w="25400" cap="flat" cmpd="sng" algn="ctr">
            <a:solidFill>
              <a:schemeClr val="tx1"/>
            </a:solidFill>
            <a:prstDash val="solid"/>
          </a:ln>
          <a:effectLst/>
        </p:spPr>
        <p:txBody>
          <a:bodyPr rtlCol="0" anchor="ctr"/>
          <a:lstStyle>
            <a:defPPr>
              <a:defRPr lang="ja-JP"/>
            </a:defPPr>
            <a:lvl1pPr marL="0" algn="l" defTabSz="953079" rtl="0" eaLnBrk="1" latinLnBrk="0" hangingPunct="1">
              <a:defRPr kumimoji="1" sz="1900" kern="1200">
                <a:solidFill>
                  <a:schemeClr val="dk1"/>
                </a:solidFill>
                <a:latin typeface="+mn-lt"/>
                <a:ea typeface="+mn-ea"/>
                <a:cs typeface="+mn-cs"/>
              </a:defRPr>
            </a:lvl1pPr>
            <a:lvl2pPr marL="476540" algn="l" defTabSz="953079" rtl="0" eaLnBrk="1" latinLnBrk="0" hangingPunct="1">
              <a:defRPr kumimoji="1" sz="1900" kern="1200">
                <a:solidFill>
                  <a:schemeClr val="dk1"/>
                </a:solidFill>
                <a:latin typeface="+mn-lt"/>
                <a:ea typeface="+mn-ea"/>
                <a:cs typeface="+mn-cs"/>
              </a:defRPr>
            </a:lvl2pPr>
            <a:lvl3pPr marL="953079" algn="l" defTabSz="953079" rtl="0" eaLnBrk="1" latinLnBrk="0" hangingPunct="1">
              <a:defRPr kumimoji="1" sz="1900" kern="1200">
                <a:solidFill>
                  <a:schemeClr val="dk1"/>
                </a:solidFill>
                <a:latin typeface="+mn-lt"/>
                <a:ea typeface="+mn-ea"/>
                <a:cs typeface="+mn-cs"/>
              </a:defRPr>
            </a:lvl3pPr>
            <a:lvl4pPr marL="1429619" algn="l" defTabSz="953079" rtl="0" eaLnBrk="1" latinLnBrk="0" hangingPunct="1">
              <a:defRPr kumimoji="1" sz="1900" kern="1200">
                <a:solidFill>
                  <a:schemeClr val="dk1"/>
                </a:solidFill>
                <a:latin typeface="+mn-lt"/>
                <a:ea typeface="+mn-ea"/>
                <a:cs typeface="+mn-cs"/>
              </a:defRPr>
            </a:lvl4pPr>
            <a:lvl5pPr marL="1906158" algn="l" defTabSz="953079" rtl="0" eaLnBrk="1" latinLnBrk="0" hangingPunct="1">
              <a:defRPr kumimoji="1" sz="1900" kern="1200">
                <a:solidFill>
                  <a:schemeClr val="dk1"/>
                </a:solidFill>
                <a:latin typeface="+mn-lt"/>
                <a:ea typeface="+mn-ea"/>
                <a:cs typeface="+mn-cs"/>
              </a:defRPr>
            </a:lvl5pPr>
            <a:lvl6pPr marL="2382698" algn="l" defTabSz="953079" rtl="0" eaLnBrk="1" latinLnBrk="0" hangingPunct="1">
              <a:defRPr kumimoji="1" sz="1900" kern="1200">
                <a:solidFill>
                  <a:schemeClr val="dk1"/>
                </a:solidFill>
                <a:latin typeface="+mn-lt"/>
                <a:ea typeface="+mn-ea"/>
                <a:cs typeface="+mn-cs"/>
              </a:defRPr>
            </a:lvl6pPr>
            <a:lvl7pPr marL="2859237" algn="l" defTabSz="953079" rtl="0" eaLnBrk="1" latinLnBrk="0" hangingPunct="1">
              <a:defRPr kumimoji="1" sz="1900" kern="1200">
                <a:solidFill>
                  <a:schemeClr val="dk1"/>
                </a:solidFill>
                <a:latin typeface="+mn-lt"/>
                <a:ea typeface="+mn-ea"/>
                <a:cs typeface="+mn-cs"/>
              </a:defRPr>
            </a:lvl7pPr>
            <a:lvl8pPr marL="3335777" algn="l" defTabSz="953079" rtl="0" eaLnBrk="1" latinLnBrk="0" hangingPunct="1">
              <a:defRPr kumimoji="1" sz="1900" kern="1200">
                <a:solidFill>
                  <a:schemeClr val="dk1"/>
                </a:solidFill>
                <a:latin typeface="+mn-lt"/>
                <a:ea typeface="+mn-ea"/>
                <a:cs typeface="+mn-cs"/>
              </a:defRPr>
            </a:lvl8pPr>
            <a:lvl9pPr marL="3812316" algn="l" defTabSz="953079" rtl="0" eaLnBrk="1" latinLnBrk="0" hangingPunct="1">
              <a:defRPr kumimoji="1" sz="1900" kern="1200">
                <a:solidFill>
                  <a:schemeClr val="dk1"/>
                </a:solidFill>
                <a:latin typeface="+mn-lt"/>
                <a:ea typeface="+mn-ea"/>
                <a:cs typeface="+mn-cs"/>
              </a:defRPr>
            </a:lvl9p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資料</a:t>
            </a:r>
          </a:p>
        </p:txBody>
      </p:sp>
      <p:sp>
        <p:nvSpPr>
          <p:cNvPr id="6" name="タイトル 1"/>
          <p:cNvSpPr txBox="1">
            <a:spLocks/>
          </p:cNvSpPr>
          <p:nvPr/>
        </p:nvSpPr>
        <p:spPr>
          <a:xfrm>
            <a:off x="0" y="5225965"/>
            <a:ext cx="9144000" cy="388326"/>
          </a:xfrm>
          <a:prstGeom prst="rect">
            <a:avLst/>
          </a:prstGeom>
          <a:noFill/>
        </p:spPr>
        <p:txBody>
          <a:bodyP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ts val="4000"/>
              </a:lnSpc>
            </a:pPr>
            <a:r>
              <a:rPr lang="ja-JP" altLang="en-US" sz="2400" b="1" dirty="0">
                <a:solidFill>
                  <a:schemeClr val="bg1"/>
                </a:solidFill>
                <a:latin typeface="BIZ UDゴシック" panose="020B0400000000000000" pitchFamily="49" charset="-128"/>
                <a:ea typeface="BIZ UDゴシック" panose="020B0400000000000000" pitchFamily="49" charset="-128"/>
              </a:rPr>
              <a:t>令和３年</a:t>
            </a:r>
            <a:r>
              <a:rPr lang="ja-JP" altLang="en-US" sz="2400" b="1" dirty="0" smtClean="0">
                <a:solidFill>
                  <a:schemeClr val="bg1"/>
                </a:solidFill>
                <a:latin typeface="BIZ UDゴシック" panose="020B0400000000000000" pitchFamily="49" charset="-128"/>
                <a:ea typeface="BIZ UDゴシック" panose="020B0400000000000000" pitchFamily="49" charset="-128"/>
              </a:rPr>
              <a:t>３月</a:t>
            </a:r>
            <a:r>
              <a:rPr lang="en-US" altLang="ja-JP" sz="2400" b="1" dirty="0" smtClean="0">
                <a:solidFill>
                  <a:schemeClr val="bg1"/>
                </a:solidFill>
                <a:latin typeface="BIZ UDゴシック" panose="020B0400000000000000" pitchFamily="49" charset="-128"/>
                <a:ea typeface="BIZ UDゴシック" panose="020B0400000000000000" pitchFamily="49" charset="-128"/>
              </a:rPr>
              <a:t>12</a:t>
            </a:r>
            <a:r>
              <a:rPr lang="ja-JP" altLang="en-US" sz="2400" b="1" dirty="0" smtClean="0">
                <a:solidFill>
                  <a:schemeClr val="bg1"/>
                </a:solidFill>
                <a:latin typeface="BIZ UDゴシック" panose="020B0400000000000000" pitchFamily="49" charset="-128"/>
                <a:ea typeface="BIZ UDゴシック" panose="020B0400000000000000" pitchFamily="49" charset="-128"/>
              </a:rPr>
              <a:t>日</a:t>
            </a:r>
            <a:endParaRPr lang="en-US" altLang="ja-JP" sz="2400" b="1" dirty="0">
              <a:solidFill>
                <a:schemeClr val="bg1"/>
              </a:solidFill>
              <a:latin typeface="BIZ UDゴシック" panose="020B0400000000000000" pitchFamily="49" charset="-128"/>
              <a:ea typeface="BIZ UDゴシック" panose="020B0400000000000000" pitchFamily="49" charset="-128"/>
            </a:endParaRPr>
          </a:p>
          <a:p>
            <a:pPr algn="ctr">
              <a:lnSpc>
                <a:spcPts val="4000"/>
              </a:lnSpc>
            </a:pPr>
            <a:r>
              <a:rPr lang="ja-JP" altLang="en-US" sz="2400" b="1" dirty="0">
                <a:solidFill>
                  <a:schemeClr val="bg1"/>
                </a:solidFill>
                <a:latin typeface="BIZ UDゴシック" panose="020B0400000000000000" pitchFamily="49" charset="-128"/>
                <a:ea typeface="BIZ UDゴシック" panose="020B0400000000000000" pitchFamily="49" charset="-128"/>
              </a:rPr>
              <a:t>大阪府福祉部地域福祉推進室地域福祉課</a:t>
            </a:r>
          </a:p>
        </p:txBody>
      </p:sp>
    </p:spTree>
    <p:extLst>
      <p:ext uri="{BB962C8B-B14F-4D97-AF65-F5344CB8AC3E}">
        <p14:creationId xmlns:p14="http://schemas.microsoft.com/office/powerpoint/2010/main" val="330078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0" y="3516674"/>
            <a:ext cx="8509881" cy="3303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300" b="1" dirty="0">
                <a:latin typeface="BIZ UDゴシック" panose="020B0400000000000000" pitchFamily="49" charset="-128"/>
                <a:ea typeface="BIZ UDゴシック" panose="020B0400000000000000" pitchFamily="49" charset="-128"/>
              </a:rPr>
              <a:t> </a:t>
            </a:r>
            <a:r>
              <a:rPr lang="en-US" altLang="ja-JP" sz="1300" b="1" dirty="0">
                <a:latin typeface="BIZ UDゴシック" panose="020B0400000000000000" pitchFamily="49" charset="-128"/>
                <a:ea typeface="BIZ UDゴシック" panose="020B0400000000000000" pitchFamily="49" charset="-128"/>
              </a:rPr>
              <a:t>〔</a:t>
            </a:r>
            <a:r>
              <a:rPr lang="ja-JP" altLang="en-US" sz="1300" b="1" dirty="0">
                <a:latin typeface="BIZ UDゴシック" panose="020B0400000000000000" pitchFamily="49" charset="-128"/>
                <a:ea typeface="BIZ UDゴシック" panose="020B0400000000000000" pitchFamily="49" charset="-128"/>
              </a:rPr>
              <a:t>図表：</a:t>
            </a:r>
            <a:r>
              <a:rPr lang="zh-TW" altLang="en-US" sz="1300" b="1" dirty="0">
                <a:latin typeface="BIZ UDゴシック" panose="020B0400000000000000" pitchFamily="49" charset="-128"/>
                <a:ea typeface="BIZ UDゴシック" panose="020B0400000000000000" pitchFamily="49" charset="-128"/>
              </a:rPr>
              <a:t>市民後見人</a:t>
            </a:r>
            <a:r>
              <a:rPr lang="ja-JP" altLang="en-US" sz="1300" b="1" dirty="0">
                <a:latin typeface="BIZ UDゴシック" panose="020B0400000000000000" pitchFamily="49" charset="-128"/>
                <a:ea typeface="BIZ UDゴシック" panose="020B0400000000000000" pitchFamily="49" charset="-128"/>
              </a:rPr>
              <a:t>（バンク登録状況 </a:t>
            </a:r>
            <a:r>
              <a:rPr lang="en-US" altLang="ja-JP" sz="1300" b="1" dirty="0">
                <a:latin typeface="BIZ UDゴシック" panose="020B0400000000000000" pitchFamily="49" charset="-128"/>
                <a:ea typeface="BIZ UDゴシック" panose="020B0400000000000000" pitchFamily="49" charset="-128"/>
              </a:rPr>
              <a:t>※</a:t>
            </a:r>
            <a:r>
              <a:rPr lang="ja-JP" altLang="en-US" sz="1300" b="1" dirty="0">
                <a:latin typeface="BIZ UDゴシック" panose="020B0400000000000000" pitchFamily="49" charset="-128"/>
                <a:ea typeface="BIZ UDゴシック" panose="020B0400000000000000" pitchFamily="49" charset="-128"/>
              </a:rPr>
              <a:t>政令市を除く）（単位：</a:t>
            </a:r>
            <a:r>
              <a:rPr lang="zh-TW" altLang="en-US" sz="1300" b="1" dirty="0">
                <a:latin typeface="BIZ UDゴシック" panose="020B0400000000000000" pitchFamily="49" charset="-128"/>
                <a:ea typeface="BIZ UDゴシック" panose="020B0400000000000000" pitchFamily="49" charset="-128"/>
              </a:rPr>
              <a:t>人</a:t>
            </a:r>
            <a:r>
              <a:rPr lang="ja-JP" altLang="en-US" sz="1300" b="1" dirty="0">
                <a:latin typeface="BIZ UDゴシック" panose="020B0400000000000000" pitchFamily="49" charset="-128"/>
                <a:ea typeface="BIZ UDゴシック" panose="020B0400000000000000" pitchFamily="49" charset="-128"/>
              </a:rPr>
              <a:t>）</a:t>
            </a:r>
            <a:r>
              <a:rPr lang="en-US" altLang="ja-JP" sz="1300" b="1" dirty="0">
                <a:latin typeface="BIZ UDゴシック" panose="020B0400000000000000" pitchFamily="49" charset="-128"/>
                <a:ea typeface="BIZ UDゴシック" panose="020B0400000000000000" pitchFamily="49" charset="-128"/>
              </a:rPr>
              <a:t>〕※</a:t>
            </a:r>
            <a:r>
              <a:rPr lang="ja-JP" altLang="en-US" sz="1300" b="1" dirty="0">
                <a:latin typeface="BIZ UDゴシック" panose="020B0400000000000000" pitchFamily="49" charset="-128"/>
                <a:ea typeface="BIZ UDゴシック" panose="020B0400000000000000" pitchFamily="49" charset="-128"/>
              </a:rPr>
              <a:t>Ｒ２年８月現在</a:t>
            </a:r>
            <a:endParaRPr lang="en-US" altLang="ja-JP" sz="1300" dirty="0">
              <a:latin typeface="BIZ UDゴシック" panose="020B0400000000000000" pitchFamily="49" charset="-128"/>
              <a:ea typeface="BIZ UDゴシック" panose="020B0400000000000000" pitchFamily="49" charset="-128"/>
            </a:endParaRPr>
          </a:p>
          <a:p>
            <a:pPr marL="0" indent="0">
              <a:buNone/>
            </a:pPr>
            <a:endParaRPr lang="en-US" altLang="ja-JP" sz="1300" dirty="0">
              <a:latin typeface="BIZ UDゴシック" panose="020B0400000000000000" pitchFamily="49" charset="-128"/>
              <a:ea typeface="BIZ UDゴシック" panose="020B0400000000000000" pitchFamily="49" charset="-128"/>
            </a:endParaRPr>
          </a:p>
        </p:txBody>
      </p:sp>
      <p:sp>
        <p:nvSpPr>
          <p:cNvPr id="6" name="コンテンツ プレースホルダー 2"/>
          <p:cNvSpPr txBox="1">
            <a:spLocks/>
          </p:cNvSpPr>
          <p:nvPr/>
        </p:nvSpPr>
        <p:spPr>
          <a:xfrm>
            <a:off x="0" y="5482174"/>
            <a:ext cx="8509881" cy="3303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300" b="1" dirty="0">
                <a:latin typeface="BIZ UDゴシック" panose="020B0400000000000000" pitchFamily="49" charset="-128"/>
                <a:ea typeface="BIZ UDゴシック" panose="020B0400000000000000" pitchFamily="49" charset="-128"/>
              </a:rPr>
              <a:t> </a:t>
            </a:r>
            <a:r>
              <a:rPr lang="en-US" altLang="ja-JP" sz="1300" b="1" dirty="0">
                <a:latin typeface="BIZ UDゴシック" panose="020B0400000000000000" pitchFamily="49" charset="-128"/>
                <a:ea typeface="BIZ UDゴシック" panose="020B0400000000000000" pitchFamily="49" charset="-128"/>
              </a:rPr>
              <a:t>〔</a:t>
            </a:r>
            <a:r>
              <a:rPr lang="ja-JP" altLang="en-US" sz="1300" b="1" dirty="0">
                <a:latin typeface="BIZ UDゴシック" panose="020B0400000000000000" pitchFamily="49" charset="-128"/>
                <a:ea typeface="BIZ UDゴシック" panose="020B0400000000000000" pitchFamily="49" charset="-128"/>
              </a:rPr>
              <a:t>図表：</a:t>
            </a:r>
            <a:r>
              <a:rPr lang="zh-TW" altLang="en-US" sz="1300" b="1" dirty="0">
                <a:latin typeface="BIZ UDゴシック" panose="020B0400000000000000" pitchFamily="49" charset="-128"/>
                <a:ea typeface="BIZ UDゴシック" panose="020B0400000000000000" pitchFamily="49" charset="-128"/>
              </a:rPr>
              <a:t>市民後見人</a:t>
            </a:r>
            <a:r>
              <a:rPr lang="ja-JP" altLang="en-US" sz="1300" b="1" dirty="0">
                <a:latin typeface="BIZ UDゴシック" panose="020B0400000000000000" pitchFamily="49" charset="-128"/>
                <a:ea typeface="BIZ UDゴシック" panose="020B0400000000000000" pitchFamily="49" charset="-128"/>
              </a:rPr>
              <a:t>（受任・終了件数 </a:t>
            </a:r>
            <a:r>
              <a:rPr lang="en-US" altLang="ja-JP" sz="1300" b="1" dirty="0">
                <a:latin typeface="BIZ UDゴシック" panose="020B0400000000000000" pitchFamily="49" charset="-128"/>
                <a:ea typeface="BIZ UDゴシック" panose="020B0400000000000000" pitchFamily="49" charset="-128"/>
              </a:rPr>
              <a:t>※</a:t>
            </a:r>
            <a:r>
              <a:rPr lang="ja-JP" altLang="en-US" sz="1300" b="1" dirty="0">
                <a:latin typeface="BIZ UDゴシック" panose="020B0400000000000000" pitchFamily="49" charset="-128"/>
                <a:ea typeface="BIZ UDゴシック" panose="020B0400000000000000" pitchFamily="49" charset="-128"/>
              </a:rPr>
              <a:t>政令市を除く）（単位：人）</a:t>
            </a:r>
            <a:r>
              <a:rPr lang="en-US" altLang="ja-JP" sz="1300" b="1" dirty="0">
                <a:latin typeface="BIZ UDゴシック" panose="020B0400000000000000" pitchFamily="49" charset="-128"/>
                <a:ea typeface="BIZ UDゴシック" panose="020B0400000000000000" pitchFamily="49" charset="-128"/>
              </a:rPr>
              <a:t>〕※</a:t>
            </a:r>
            <a:r>
              <a:rPr lang="ja-JP" altLang="en-US" sz="1300" b="1" dirty="0">
                <a:latin typeface="BIZ UDゴシック" panose="020B0400000000000000" pitchFamily="49" charset="-128"/>
                <a:ea typeface="BIZ UDゴシック" panose="020B0400000000000000" pitchFamily="49" charset="-128"/>
              </a:rPr>
              <a:t>Ｒ２年８月現在</a:t>
            </a:r>
            <a:endParaRPr lang="en-US" altLang="ja-JP" sz="1300" dirty="0">
              <a:latin typeface="BIZ UDゴシック" panose="020B0400000000000000" pitchFamily="49" charset="-128"/>
              <a:ea typeface="BIZ UDゴシック" panose="020B0400000000000000" pitchFamily="49"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925958933"/>
              </p:ext>
            </p:extLst>
          </p:nvPr>
        </p:nvGraphicFramePr>
        <p:xfrm>
          <a:off x="410028" y="5792112"/>
          <a:ext cx="8084534" cy="692406"/>
        </p:xfrm>
        <a:graphic>
          <a:graphicData uri="http://schemas.openxmlformats.org/drawingml/2006/table">
            <a:tbl>
              <a:tblPr>
                <a:tableStyleId>{8A107856-5554-42FB-B03E-39F5DBC370BA}</a:tableStyleId>
              </a:tblPr>
              <a:tblGrid>
                <a:gridCol w="1138062">
                  <a:extLst>
                    <a:ext uri="{9D8B030D-6E8A-4147-A177-3AD203B41FA5}">
                      <a16:colId xmlns:a16="http://schemas.microsoft.com/office/drawing/2014/main" val="2400913839"/>
                    </a:ext>
                  </a:extLst>
                </a:gridCol>
                <a:gridCol w="644186">
                  <a:extLst>
                    <a:ext uri="{9D8B030D-6E8A-4147-A177-3AD203B41FA5}">
                      <a16:colId xmlns:a16="http://schemas.microsoft.com/office/drawing/2014/main" val="421337149"/>
                    </a:ext>
                  </a:extLst>
                </a:gridCol>
                <a:gridCol w="644186">
                  <a:extLst>
                    <a:ext uri="{9D8B030D-6E8A-4147-A177-3AD203B41FA5}">
                      <a16:colId xmlns:a16="http://schemas.microsoft.com/office/drawing/2014/main" val="1027821601"/>
                    </a:ext>
                  </a:extLst>
                </a:gridCol>
                <a:gridCol w="644186">
                  <a:extLst>
                    <a:ext uri="{9D8B030D-6E8A-4147-A177-3AD203B41FA5}">
                      <a16:colId xmlns:a16="http://schemas.microsoft.com/office/drawing/2014/main" val="3205246865"/>
                    </a:ext>
                  </a:extLst>
                </a:gridCol>
                <a:gridCol w="644186">
                  <a:extLst>
                    <a:ext uri="{9D8B030D-6E8A-4147-A177-3AD203B41FA5}">
                      <a16:colId xmlns:a16="http://schemas.microsoft.com/office/drawing/2014/main" val="1213896215"/>
                    </a:ext>
                  </a:extLst>
                </a:gridCol>
                <a:gridCol w="644186">
                  <a:extLst>
                    <a:ext uri="{9D8B030D-6E8A-4147-A177-3AD203B41FA5}">
                      <a16:colId xmlns:a16="http://schemas.microsoft.com/office/drawing/2014/main" val="827612828"/>
                    </a:ext>
                  </a:extLst>
                </a:gridCol>
                <a:gridCol w="644186">
                  <a:extLst>
                    <a:ext uri="{9D8B030D-6E8A-4147-A177-3AD203B41FA5}">
                      <a16:colId xmlns:a16="http://schemas.microsoft.com/office/drawing/2014/main" val="2722807113"/>
                    </a:ext>
                  </a:extLst>
                </a:gridCol>
                <a:gridCol w="644186">
                  <a:extLst>
                    <a:ext uri="{9D8B030D-6E8A-4147-A177-3AD203B41FA5}">
                      <a16:colId xmlns:a16="http://schemas.microsoft.com/office/drawing/2014/main" val="1651983428"/>
                    </a:ext>
                  </a:extLst>
                </a:gridCol>
                <a:gridCol w="644186">
                  <a:extLst>
                    <a:ext uri="{9D8B030D-6E8A-4147-A177-3AD203B41FA5}">
                      <a16:colId xmlns:a16="http://schemas.microsoft.com/office/drawing/2014/main" val="4255928084"/>
                    </a:ext>
                  </a:extLst>
                </a:gridCol>
                <a:gridCol w="644186">
                  <a:extLst>
                    <a:ext uri="{9D8B030D-6E8A-4147-A177-3AD203B41FA5}">
                      <a16:colId xmlns:a16="http://schemas.microsoft.com/office/drawing/2014/main" val="2047822643"/>
                    </a:ext>
                  </a:extLst>
                </a:gridCol>
                <a:gridCol w="504612">
                  <a:extLst>
                    <a:ext uri="{9D8B030D-6E8A-4147-A177-3AD203B41FA5}">
                      <a16:colId xmlns:a16="http://schemas.microsoft.com/office/drawing/2014/main" val="3195366231"/>
                    </a:ext>
                  </a:extLst>
                </a:gridCol>
                <a:gridCol w="644186">
                  <a:extLst>
                    <a:ext uri="{9D8B030D-6E8A-4147-A177-3AD203B41FA5}">
                      <a16:colId xmlns:a16="http://schemas.microsoft.com/office/drawing/2014/main" val="885708030"/>
                    </a:ext>
                  </a:extLst>
                </a:gridCol>
              </a:tblGrid>
              <a:tr h="217226">
                <a:tc>
                  <a:txBody>
                    <a:bodyPr/>
                    <a:lstStyle/>
                    <a:p>
                      <a:pPr algn="ctr" fontAlgn="ctr"/>
                      <a:r>
                        <a:rPr lang="ja-JP" altLang="en-US" sz="1200" b="1" u="none" strike="noStrike" dirty="0">
                          <a:effectLst/>
                          <a:latin typeface="BIZ UDゴシック" panose="020B0400000000000000" pitchFamily="49" charset="-128"/>
                          <a:ea typeface="BIZ UDゴシック" panose="020B0400000000000000" pitchFamily="49" charset="-128"/>
                        </a:rPr>
                        <a:t>年度</a:t>
                      </a:r>
                      <a:endParaRPr lang="en-US" altLang="ja-JP" sz="12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solidFill>
                      <a:srgbClr val="FFC000"/>
                    </a:solidFill>
                  </a:tcPr>
                </a:tc>
                <a:tc>
                  <a:txBody>
                    <a:bodyPr/>
                    <a:lstStyle/>
                    <a:p>
                      <a:pPr algn="ctr" fontAlgn="ctr"/>
                      <a:r>
                        <a:rPr lang="en-US" sz="1200" b="1" u="none" strike="noStrike" dirty="0">
                          <a:effectLst/>
                          <a:latin typeface="BIZ UDゴシック" panose="020B0400000000000000" pitchFamily="49" charset="-128"/>
                          <a:ea typeface="BIZ UDゴシック" panose="020B0400000000000000" pitchFamily="49" charset="-128"/>
                        </a:rPr>
                        <a:t>H24</a:t>
                      </a:r>
                      <a:endParaRPr lang="ja-JP" altLang="en-US" sz="12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solidFill>
                      <a:srgbClr val="FFC000"/>
                    </a:solidFill>
                  </a:tcPr>
                </a:tc>
                <a:tc>
                  <a:txBody>
                    <a:bodyPr/>
                    <a:lstStyle/>
                    <a:p>
                      <a:pPr algn="ctr" fontAlgn="ctr"/>
                      <a:r>
                        <a:rPr lang="en-US" sz="1200" b="1" u="none" strike="noStrike" dirty="0">
                          <a:effectLst/>
                          <a:latin typeface="BIZ UDゴシック" panose="020B0400000000000000" pitchFamily="49" charset="-128"/>
                          <a:ea typeface="BIZ UDゴシック" panose="020B0400000000000000" pitchFamily="49" charset="-128"/>
                        </a:rPr>
                        <a:t>H25</a:t>
                      </a:r>
                      <a:endParaRPr lang="ja-JP" altLang="en-US" sz="12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solidFill>
                      <a:srgbClr val="FFC000"/>
                    </a:solidFill>
                  </a:tcPr>
                </a:tc>
                <a:tc>
                  <a:txBody>
                    <a:bodyPr/>
                    <a:lstStyle/>
                    <a:p>
                      <a:pPr algn="ctr" fontAlgn="ctr"/>
                      <a:r>
                        <a:rPr lang="en-US" sz="1200" b="1" u="none" strike="noStrike" dirty="0">
                          <a:effectLst/>
                          <a:latin typeface="BIZ UDゴシック" panose="020B0400000000000000" pitchFamily="49" charset="-128"/>
                          <a:ea typeface="BIZ UDゴシック" panose="020B0400000000000000" pitchFamily="49" charset="-128"/>
                        </a:rPr>
                        <a:t>H26</a:t>
                      </a:r>
                      <a:endParaRPr lang="ja-JP" altLang="en-US" sz="12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solidFill>
                      <a:srgbClr val="FFC000"/>
                    </a:solidFill>
                  </a:tcPr>
                </a:tc>
                <a:tc>
                  <a:txBody>
                    <a:bodyPr/>
                    <a:lstStyle/>
                    <a:p>
                      <a:pPr algn="ctr" fontAlgn="ctr"/>
                      <a:r>
                        <a:rPr lang="en-US" sz="1200" b="1" u="none" strike="noStrike" dirty="0">
                          <a:effectLst/>
                          <a:latin typeface="BIZ UDゴシック" panose="020B0400000000000000" pitchFamily="49" charset="-128"/>
                          <a:ea typeface="BIZ UDゴシック" panose="020B0400000000000000" pitchFamily="49" charset="-128"/>
                        </a:rPr>
                        <a:t>H27</a:t>
                      </a:r>
                      <a:endParaRPr lang="ja-JP" altLang="en-US" sz="12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solidFill>
                      <a:srgbClr val="FFC000"/>
                    </a:solidFill>
                  </a:tcPr>
                </a:tc>
                <a:tc>
                  <a:txBody>
                    <a:bodyPr/>
                    <a:lstStyle/>
                    <a:p>
                      <a:pPr algn="ctr" fontAlgn="ctr"/>
                      <a:r>
                        <a:rPr lang="en-US" sz="1200" b="1" u="none" strike="noStrike" dirty="0">
                          <a:effectLst/>
                          <a:latin typeface="BIZ UDゴシック" panose="020B0400000000000000" pitchFamily="49" charset="-128"/>
                          <a:ea typeface="BIZ UDゴシック" panose="020B0400000000000000" pitchFamily="49" charset="-128"/>
                        </a:rPr>
                        <a:t>H28</a:t>
                      </a:r>
                      <a:endParaRPr lang="ja-JP" altLang="en-US" sz="12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solidFill>
                      <a:srgbClr val="FFC000"/>
                    </a:solidFill>
                  </a:tcPr>
                </a:tc>
                <a:tc>
                  <a:txBody>
                    <a:bodyPr/>
                    <a:lstStyle/>
                    <a:p>
                      <a:pPr algn="ctr" fontAlgn="ctr"/>
                      <a:r>
                        <a:rPr lang="en-US" sz="1200" b="1" u="none" strike="noStrike" dirty="0">
                          <a:effectLst/>
                          <a:latin typeface="BIZ UDゴシック" panose="020B0400000000000000" pitchFamily="49" charset="-128"/>
                          <a:ea typeface="BIZ UDゴシック" panose="020B0400000000000000" pitchFamily="49" charset="-128"/>
                        </a:rPr>
                        <a:t>H29</a:t>
                      </a:r>
                      <a:endParaRPr lang="ja-JP" altLang="en-US" sz="12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solidFill>
                      <a:srgbClr val="FFC000"/>
                    </a:solidFill>
                  </a:tcPr>
                </a:tc>
                <a:tc>
                  <a:txBody>
                    <a:bodyPr/>
                    <a:lstStyle/>
                    <a:p>
                      <a:pPr algn="ctr" fontAlgn="ctr"/>
                      <a:r>
                        <a:rPr lang="en-US" sz="1200" b="1" u="none" strike="noStrike" dirty="0">
                          <a:effectLst/>
                          <a:latin typeface="BIZ UDゴシック" panose="020B0400000000000000" pitchFamily="49" charset="-128"/>
                          <a:ea typeface="BIZ UDゴシック" panose="020B0400000000000000" pitchFamily="49" charset="-128"/>
                        </a:rPr>
                        <a:t>H30</a:t>
                      </a:r>
                      <a:endParaRPr lang="ja-JP" altLang="en-US" sz="12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solidFill>
                      <a:srgbClr val="FFC000"/>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altLang="ja-JP" sz="1200" b="1" u="none" strike="noStrike" dirty="0">
                          <a:effectLst/>
                          <a:latin typeface="BIZ UDゴシック" panose="020B0400000000000000" pitchFamily="49" charset="-128"/>
                          <a:ea typeface="BIZ UDゴシック" panose="020B0400000000000000" pitchFamily="49" charset="-128"/>
                        </a:rPr>
                        <a:t>R1</a:t>
                      </a:r>
                      <a:endParaRPr lang="ja-JP" altLang="en-US" sz="12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solidFill>
                      <a:srgbClr val="FFC000"/>
                    </a:solidFill>
                  </a:tcPr>
                </a:tc>
                <a:tc>
                  <a:txBody>
                    <a:bodyPr/>
                    <a:lstStyle/>
                    <a:p>
                      <a:pPr algn="ctr" fontAlgn="ctr"/>
                      <a:r>
                        <a:rPr lang="en-US" sz="1200" b="1" u="none" strike="noStrike" dirty="0">
                          <a:effectLst/>
                          <a:latin typeface="BIZ UDゴシック" panose="020B0400000000000000" pitchFamily="49" charset="-128"/>
                          <a:ea typeface="BIZ UDゴシック" panose="020B0400000000000000" pitchFamily="49" charset="-128"/>
                        </a:rPr>
                        <a:t>R2</a:t>
                      </a:r>
                      <a:endParaRPr lang="ja-JP" altLang="en-US" sz="12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solidFill>
                      <a:srgbClr val="FFC000"/>
                    </a:solidFill>
                  </a:tcPr>
                </a:tc>
                <a:tc>
                  <a:txBody>
                    <a:bodyPr/>
                    <a:lstStyle/>
                    <a:p>
                      <a:pPr algn="ctr" fontAlgn="ctr"/>
                      <a:r>
                        <a:rPr lang="ja-JP" altLang="en-US" sz="1200" b="1" u="none" strike="noStrike" dirty="0">
                          <a:effectLst/>
                          <a:latin typeface="BIZ UDゴシック" panose="020B0400000000000000" pitchFamily="49" charset="-128"/>
                          <a:ea typeface="BIZ UDゴシック" panose="020B0400000000000000" pitchFamily="49" charset="-128"/>
                        </a:rPr>
                        <a:t>合計</a:t>
                      </a:r>
                      <a:endParaRPr lang="ja-JP" altLang="en-US" sz="12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solidFill>
                      <a:srgbClr val="FFC000"/>
                    </a:solidFill>
                  </a:tcPr>
                </a:tc>
                <a:tc>
                  <a:txBody>
                    <a:bodyPr/>
                    <a:lstStyle/>
                    <a:p>
                      <a:pPr algn="ctr" fontAlgn="ctr"/>
                      <a:r>
                        <a:rPr lang="ja-JP" altLang="en-US" sz="1200" b="1" u="none" strike="noStrike" dirty="0">
                          <a:effectLst/>
                          <a:latin typeface="BIZ UDゴシック" panose="020B0400000000000000" pitchFamily="49" charset="-128"/>
                          <a:ea typeface="BIZ UDゴシック" panose="020B0400000000000000" pitchFamily="49" charset="-128"/>
                        </a:rPr>
                        <a:t>現活動数</a:t>
                      </a:r>
                      <a:endParaRPr lang="ja-JP" altLang="en-US" sz="1200" b="1" i="0" u="none" strike="noStrike" dirty="0">
                        <a:solidFill>
                          <a:schemeClr val="bg1"/>
                        </a:solidFill>
                        <a:effectLst/>
                        <a:latin typeface="BIZ UDゴシック" panose="020B0400000000000000" pitchFamily="49" charset="-128"/>
                        <a:ea typeface="BIZ UDゴシック" panose="020B0400000000000000" pitchFamily="49" charset="-128"/>
                      </a:endParaRPr>
                    </a:p>
                  </a:txBody>
                  <a:tcPr marL="0" marR="0" marT="0" marB="0" anchor="ctr">
                    <a:solidFill>
                      <a:srgbClr val="FFC000"/>
                    </a:solidFill>
                  </a:tcPr>
                </a:tc>
                <a:extLst>
                  <a:ext uri="{0D108BD9-81ED-4DB2-BD59-A6C34878D82A}">
                    <a16:rowId xmlns:a16="http://schemas.microsoft.com/office/drawing/2014/main" val="3144697350"/>
                  </a:ext>
                </a:extLst>
              </a:tr>
              <a:tr h="237590">
                <a:tc>
                  <a:txBody>
                    <a:bodyPr/>
                    <a:lstStyle/>
                    <a:p>
                      <a:pPr algn="ctr" fontAlgn="ctr"/>
                      <a:r>
                        <a:rPr lang="ja-JP" altLang="en-US" sz="1200" b="1" u="none" strike="noStrike" dirty="0">
                          <a:effectLst/>
                          <a:latin typeface="BIZ UDゴシック" panose="020B0400000000000000" pitchFamily="49" charset="-128"/>
                          <a:ea typeface="BIZ UDゴシック" panose="020B0400000000000000" pitchFamily="49" charset="-128"/>
                        </a:rPr>
                        <a:t>受任数</a:t>
                      </a:r>
                      <a:endParaRPr lang="ja-JP" altLang="en-US" sz="12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solidFill>
                      <a:srgbClr val="FFC000"/>
                    </a:solidFill>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2</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7</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200" u="none" strike="noStrike" dirty="0">
                          <a:effectLst/>
                          <a:latin typeface="BIZ UDゴシック" panose="020B0400000000000000" pitchFamily="49" charset="-128"/>
                          <a:ea typeface="BIZ UDゴシック" panose="020B0400000000000000" pitchFamily="49" charset="-128"/>
                        </a:rPr>
                        <a:t>9</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200" u="none" strike="noStrike" dirty="0">
                          <a:effectLst/>
                          <a:latin typeface="BIZ UDゴシック" panose="020B0400000000000000" pitchFamily="49" charset="-128"/>
                          <a:ea typeface="BIZ UDゴシック" panose="020B0400000000000000" pitchFamily="49" charset="-128"/>
                        </a:rPr>
                        <a:t>12</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10</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14</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14</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9</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5</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200" u="none" strike="noStrike" dirty="0">
                          <a:effectLst/>
                          <a:latin typeface="BIZ UDゴシック" panose="020B0400000000000000" pitchFamily="49" charset="-128"/>
                          <a:ea typeface="BIZ UDゴシック" panose="020B0400000000000000" pitchFamily="49" charset="-128"/>
                        </a:rPr>
                        <a:t>82</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rowSpan="2">
                  <a:txBody>
                    <a:bodyPr/>
                    <a:lstStyle/>
                    <a:p>
                      <a:pPr algn="ctr" fontAlgn="ctr"/>
                      <a:r>
                        <a:rPr lang="en-US" altLang="ja-JP" sz="1200" b="1" u="none" strike="noStrike" dirty="0">
                          <a:effectLst/>
                          <a:latin typeface="BIZ UDゴシック" panose="020B0400000000000000" pitchFamily="49" charset="-128"/>
                          <a:ea typeface="BIZ UDゴシック" panose="020B0400000000000000" pitchFamily="49" charset="-128"/>
                        </a:rPr>
                        <a:t>39</a:t>
                      </a:r>
                      <a:endParaRPr lang="en-US" altLang="ja-JP" sz="1200" b="1" i="0" u="none" strike="noStrike" dirty="0">
                        <a:solidFill>
                          <a:schemeClr val="bg1"/>
                        </a:solidFill>
                        <a:effectLst/>
                        <a:latin typeface="BIZ UDゴシック" panose="020B0400000000000000" pitchFamily="49" charset="-128"/>
                        <a:ea typeface="BIZ UDゴシック" panose="020B0400000000000000" pitchFamily="49" charset="-128"/>
                      </a:endParaRPr>
                    </a:p>
                  </a:txBody>
                  <a:tcPr marL="0" marR="0" marT="0" marB="0" anchor="ctr">
                    <a:solidFill>
                      <a:srgbClr val="FFC000"/>
                    </a:solidFill>
                  </a:tcPr>
                </a:tc>
                <a:extLst>
                  <a:ext uri="{0D108BD9-81ED-4DB2-BD59-A6C34878D82A}">
                    <a16:rowId xmlns:a16="http://schemas.microsoft.com/office/drawing/2014/main" val="2771526756"/>
                  </a:ext>
                </a:extLst>
              </a:tr>
              <a:tr h="237590">
                <a:tc>
                  <a:txBody>
                    <a:bodyPr/>
                    <a:lstStyle/>
                    <a:p>
                      <a:pPr algn="ctr" fontAlgn="ctr"/>
                      <a:r>
                        <a:rPr lang="ja-JP" altLang="en-US" sz="1200" b="1" u="none" strike="noStrike" dirty="0">
                          <a:effectLst/>
                          <a:latin typeface="BIZ UDゴシック" panose="020B0400000000000000" pitchFamily="49" charset="-128"/>
                          <a:ea typeface="BIZ UDゴシック" panose="020B0400000000000000" pitchFamily="49" charset="-128"/>
                        </a:rPr>
                        <a:t>終了数</a:t>
                      </a:r>
                      <a:endParaRPr lang="ja-JP" altLang="en-US" sz="1200" b="1"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solidFill>
                      <a:srgbClr val="FFC000"/>
                    </a:solidFill>
                  </a:tcPr>
                </a:tc>
                <a:tc>
                  <a:txBody>
                    <a:bodyPr/>
                    <a:lstStyle/>
                    <a:p>
                      <a:pPr algn="ctr" fontAlgn="ctr"/>
                      <a:r>
                        <a:rPr lang="en-US" altLang="ja-JP" sz="1200" u="none" strike="noStrike" dirty="0">
                          <a:effectLst/>
                          <a:latin typeface="BIZ UDゴシック" panose="020B0400000000000000" pitchFamily="49" charset="-128"/>
                          <a:ea typeface="BIZ UDゴシック" panose="020B0400000000000000" pitchFamily="49" charset="-128"/>
                        </a:rPr>
                        <a:t>0</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200" u="none" strike="noStrike" dirty="0">
                          <a:effectLst/>
                          <a:latin typeface="BIZ UDゴシック" panose="020B0400000000000000" pitchFamily="49" charset="-128"/>
                          <a:ea typeface="BIZ UDゴシック" panose="020B0400000000000000" pitchFamily="49" charset="-128"/>
                        </a:rPr>
                        <a:t>3</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1</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200" u="none" strike="noStrike" dirty="0">
                          <a:effectLst/>
                          <a:latin typeface="BIZ UDゴシック" panose="020B0400000000000000" pitchFamily="49" charset="-128"/>
                          <a:ea typeface="BIZ UDゴシック" panose="020B0400000000000000" pitchFamily="49" charset="-128"/>
                        </a:rPr>
                        <a:t>2</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4</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13</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4</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200" u="none" strike="noStrike" dirty="0">
                          <a:effectLst/>
                          <a:latin typeface="BIZ UDゴシック" panose="020B0400000000000000" pitchFamily="49" charset="-128"/>
                          <a:ea typeface="BIZ UDゴシック" panose="020B0400000000000000" pitchFamily="49" charset="-128"/>
                        </a:rPr>
                        <a:t>10</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6</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a:txBody>
                    <a:bodyPr/>
                    <a:lstStyle/>
                    <a:p>
                      <a:pPr algn="ctr" fontAlgn="ctr"/>
                      <a:r>
                        <a:rPr lang="en-US" altLang="ja-JP" sz="1200" u="none" strike="noStrike" dirty="0">
                          <a:effectLst/>
                          <a:latin typeface="BIZ UDゴシック" panose="020B0400000000000000" pitchFamily="49" charset="-128"/>
                          <a:ea typeface="BIZ UDゴシック" panose="020B0400000000000000" pitchFamily="49" charset="-128"/>
                        </a:rPr>
                        <a:t>43</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tc>
                <a:tc vMerge="1">
                  <a:txBody>
                    <a:bodyPr/>
                    <a:lstStyle/>
                    <a:p>
                      <a:endParaRPr kumimoji="1" lang="ja-JP" altLang="en-US"/>
                    </a:p>
                  </a:txBody>
                  <a:tcPr/>
                </a:tc>
                <a:extLst>
                  <a:ext uri="{0D108BD9-81ED-4DB2-BD59-A6C34878D82A}">
                    <a16:rowId xmlns:a16="http://schemas.microsoft.com/office/drawing/2014/main" val="249647868"/>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777771810"/>
              </p:ext>
            </p:extLst>
          </p:nvPr>
        </p:nvGraphicFramePr>
        <p:xfrm>
          <a:off x="393963" y="3877262"/>
          <a:ext cx="8100600" cy="1189355"/>
        </p:xfrm>
        <a:graphic>
          <a:graphicData uri="http://schemas.openxmlformats.org/drawingml/2006/table">
            <a:tbl>
              <a:tblPr>
                <a:tableStyleId>{5C22544A-7EE6-4342-B048-85BDC9FD1C3A}</a:tableStyleId>
              </a:tblPr>
              <a:tblGrid>
                <a:gridCol w="1380949">
                  <a:extLst>
                    <a:ext uri="{9D8B030D-6E8A-4147-A177-3AD203B41FA5}">
                      <a16:colId xmlns:a16="http://schemas.microsoft.com/office/drawing/2014/main" val="135619496"/>
                    </a:ext>
                  </a:extLst>
                </a:gridCol>
                <a:gridCol w="606695">
                  <a:extLst>
                    <a:ext uri="{9D8B030D-6E8A-4147-A177-3AD203B41FA5}">
                      <a16:colId xmlns:a16="http://schemas.microsoft.com/office/drawing/2014/main" val="66814753"/>
                    </a:ext>
                  </a:extLst>
                </a:gridCol>
                <a:gridCol w="606695">
                  <a:extLst>
                    <a:ext uri="{9D8B030D-6E8A-4147-A177-3AD203B41FA5}">
                      <a16:colId xmlns:a16="http://schemas.microsoft.com/office/drawing/2014/main" val="3029268468"/>
                    </a:ext>
                  </a:extLst>
                </a:gridCol>
                <a:gridCol w="606695">
                  <a:extLst>
                    <a:ext uri="{9D8B030D-6E8A-4147-A177-3AD203B41FA5}">
                      <a16:colId xmlns:a16="http://schemas.microsoft.com/office/drawing/2014/main" val="873522793"/>
                    </a:ext>
                  </a:extLst>
                </a:gridCol>
                <a:gridCol w="606695">
                  <a:extLst>
                    <a:ext uri="{9D8B030D-6E8A-4147-A177-3AD203B41FA5}">
                      <a16:colId xmlns:a16="http://schemas.microsoft.com/office/drawing/2014/main" val="3270311794"/>
                    </a:ext>
                  </a:extLst>
                </a:gridCol>
                <a:gridCol w="606695">
                  <a:extLst>
                    <a:ext uri="{9D8B030D-6E8A-4147-A177-3AD203B41FA5}">
                      <a16:colId xmlns:a16="http://schemas.microsoft.com/office/drawing/2014/main" val="1280028981"/>
                    </a:ext>
                  </a:extLst>
                </a:gridCol>
                <a:gridCol w="606695">
                  <a:extLst>
                    <a:ext uri="{9D8B030D-6E8A-4147-A177-3AD203B41FA5}">
                      <a16:colId xmlns:a16="http://schemas.microsoft.com/office/drawing/2014/main" val="2196802786"/>
                    </a:ext>
                  </a:extLst>
                </a:gridCol>
                <a:gridCol w="606695">
                  <a:extLst>
                    <a:ext uri="{9D8B030D-6E8A-4147-A177-3AD203B41FA5}">
                      <a16:colId xmlns:a16="http://schemas.microsoft.com/office/drawing/2014/main" val="360176909"/>
                    </a:ext>
                  </a:extLst>
                </a:gridCol>
                <a:gridCol w="606695">
                  <a:extLst>
                    <a:ext uri="{9D8B030D-6E8A-4147-A177-3AD203B41FA5}">
                      <a16:colId xmlns:a16="http://schemas.microsoft.com/office/drawing/2014/main" val="412476106"/>
                    </a:ext>
                  </a:extLst>
                </a:gridCol>
                <a:gridCol w="606695">
                  <a:extLst>
                    <a:ext uri="{9D8B030D-6E8A-4147-A177-3AD203B41FA5}">
                      <a16:colId xmlns:a16="http://schemas.microsoft.com/office/drawing/2014/main" val="281160864"/>
                    </a:ext>
                  </a:extLst>
                </a:gridCol>
                <a:gridCol w="575396">
                  <a:extLst>
                    <a:ext uri="{9D8B030D-6E8A-4147-A177-3AD203B41FA5}">
                      <a16:colId xmlns:a16="http://schemas.microsoft.com/office/drawing/2014/main" val="4235091646"/>
                    </a:ext>
                  </a:extLst>
                </a:gridCol>
                <a:gridCol w="684000">
                  <a:extLst>
                    <a:ext uri="{9D8B030D-6E8A-4147-A177-3AD203B41FA5}">
                      <a16:colId xmlns:a16="http://schemas.microsoft.com/office/drawing/2014/main" val="2324847639"/>
                    </a:ext>
                  </a:extLst>
                </a:gridCol>
              </a:tblGrid>
              <a:tr h="237871">
                <a:tc>
                  <a:txBody>
                    <a:bodyPr/>
                    <a:lstStyle/>
                    <a:p>
                      <a:pPr algn="ctr" fontAlgn="ctr"/>
                      <a:r>
                        <a:rPr lang="ja-JP" altLang="en-US" sz="1200" b="1" u="none" strike="noStrike" dirty="0">
                          <a:solidFill>
                            <a:schemeClr val="bg1"/>
                          </a:solidFill>
                          <a:effectLst/>
                          <a:latin typeface="BIZ UDゴシック" panose="020B0400000000000000" pitchFamily="49" charset="-128"/>
                          <a:ea typeface="BIZ UDゴシック" panose="020B0400000000000000" pitchFamily="49" charset="-128"/>
                        </a:rPr>
                        <a:t>登録年度</a:t>
                      </a:r>
                      <a:endParaRPr lang="ja-JP" altLang="en-US" sz="1200" b="1" i="0" u="none" strike="noStrike" dirty="0">
                        <a:solidFill>
                          <a:schemeClr val="bg1"/>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fontAlgn="ctr"/>
                      <a:r>
                        <a:rPr lang="en-US" sz="1200" b="1" u="none" strike="noStrike" dirty="0">
                          <a:solidFill>
                            <a:schemeClr val="bg1"/>
                          </a:solidFill>
                          <a:effectLst/>
                          <a:latin typeface="BIZ UDゴシック" panose="020B0400000000000000" pitchFamily="49" charset="-128"/>
                          <a:ea typeface="BIZ UDゴシック" panose="020B0400000000000000" pitchFamily="49" charset="-128"/>
                        </a:rPr>
                        <a:t>H24</a:t>
                      </a:r>
                      <a:endParaRPr lang="ja-JP" altLang="en-US" sz="1200" b="1" i="0" u="none" strike="noStrike" dirty="0">
                        <a:solidFill>
                          <a:schemeClr val="bg1"/>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fontAlgn="ctr"/>
                      <a:r>
                        <a:rPr lang="en-US" sz="1200" b="1" u="none" strike="noStrike" dirty="0">
                          <a:solidFill>
                            <a:schemeClr val="bg1"/>
                          </a:solidFill>
                          <a:effectLst/>
                          <a:latin typeface="BIZ UDゴシック" panose="020B0400000000000000" pitchFamily="49" charset="-128"/>
                          <a:ea typeface="BIZ UDゴシック" panose="020B0400000000000000" pitchFamily="49" charset="-128"/>
                        </a:rPr>
                        <a:t>H25</a:t>
                      </a:r>
                      <a:endParaRPr lang="ja-JP" altLang="en-US" sz="1200" b="1" i="0" u="none" strike="noStrike" dirty="0">
                        <a:solidFill>
                          <a:schemeClr val="bg1"/>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fontAlgn="ctr"/>
                      <a:r>
                        <a:rPr lang="en-US" sz="1200" b="1" u="none" strike="noStrike" dirty="0">
                          <a:solidFill>
                            <a:schemeClr val="bg1"/>
                          </a:solidFill>
                          <a:effectLst/>
                          <a:latin typeface="BIZ UDゴシック" panose="020B0400000000000000" pitchFamily="49" charset="-128"/>
                          <a:ea typeface="BIZ UDゴシック" panose="020B0400000000000000" pitchFamily="49" charset="-128"/>
                        </a:rPr>
                        <a:t>H26</a:t>
                      </a:r>
                      <a:endParaRPr lang="ja-JP" altLang="en-US" sz="1200" b="1" i="0" u="none" strike="noStrike" dirty="0">
                        <a:solidFill>
                          <a:schemeClr val="bg1"/>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fontAlgn="ctr"/>
                      <a:r>
                        <a:rPr lang="en-US" sz="1200" b="1" u="none" strike="noStrike" dirty="0">
                          <a:solidFill>
                            <a:schemeClr val="bg1"/>
                          </a:solidFill>
                          <a:effectLst/>
                          <a:latin typeface="BIZ UDゴシック" panose="020B0400000000000000" pitchFamily="49" charset="-128"/>
                          <a:ea typeface="BIZ UDゴシック" panose="020B0400000000000000" pitchFamily="49" charset="-128"/>
                        </a:rPr>
                        <a:t>H27</a:t>
                      </a:r>
                      <a:endParaRPr lang="ja-JP" altLang="en-US" sz="1200" b="1" i="0" u="none" strike="noStrike" dirty="0">
                        <a:solidFill>
                          <a:schemeClr val="bg1"/>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fontAlgn="ctr"/>
                      <a:r>
                        <a:rPr lang="en-US" sz="1200" b="1" u="none" strike="noStrike" dirty="0">
                          <a:solidFill>
                            <a:schemeClr val="bg1"/>
                          </a:solidFill>
                          <a:effectLst/>
                          <a:latin typeface="BIZ UDゴシック" panose="020B0400000000000000" pitchFamily="49" charset="-128"/>
                          <a:ea typeface="BIZ UDゴシック" panose="020B0400000000000000" pitchFamily="49" charset="-128"/>
                        </a:rPr>
                        <a:t>H28</a:t>
                      </a:r>
                      <a:endParaRPr lang="ja-JP" altLang="en-US" sz="1200" b="1" i="0" u="none" strike="noStrike" dirty="0">
                        <a:solidFill>
                          <a:schemeClr val="bg1"/>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fontAlgn="ctr"/>
                      <a:r>
                        <a:rPr lang="en-US" sz="1200" b="1" u="none" strike="noStrike" dirty="0">
                          <a:solidFill>
                            <a:schemeClr val="bg1"/>
                          </a:solidFill>
                          <a:effectLst/>
                          <a:latin typeface="BIZ UDゴシック" panose="020B0400000000000000" pitchFamily="49" charset="-128"/>
                          <a:ea typeface="BIZ UDゴシック" panose="020B0400000000000000" pitchFamily="49" charset="-128"/>
                        </a:rPr>
                        <a:t>H29</a:t>
                      </a:r>
                      <a:endParaRPr lang="ja-JP" altLang="en-US" sz="1200" b="1" i="0" u="none" strike="noStrike" dirty="0">
                        <a:solidFill>
                          <a:schemeClr val="bg1"/>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fontAlgn="ctr"/>
                      <a:r>
                        <a:rPr lang="en-US" sz="1200" b="1" u="none" strike="noStrike" dirty="0">
                          <a:solidFill>
                            <a:schemeClr val="bg1"/>
                          </a:solidFill>
                          <a:effectLst/>
                          <a:latin typeface="BIZ UDゴシック" panose="020B0400000000000000" pitchFamily="49" charset="-128"/>
                          <a:ea typeface="BIZ UDゴシック" panose="020B0400000000000000" pitchFamily="49" charset="-128"/>
                        </a:rPr>
                        <a:t>H30</a:t>
                      </a:r>
                      <a:endParaRPr lang="ja-JP" altLang="en-US" sz="1200" b="1" i="0" u="none" strike="noStrike" dirty="0">
                        <a:solidFill>
                          <a:schemeClr val="bg1"/>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fontAlgn="ctr"/>
                      <a:r>
                        <a:rPr lang="en-US" sz="1200" b="1" u="none" strike="noStrike" dirty="0">
                          <a:solidFill>
                            <a:schemeClr val="bg1"/>
                          </a:solidFill>
                          <a:effectLst/>
                          <a:latin typeface="BIZ UDゴシック" panose="020B0400000000000000" pitchFamily="49" charset="-128"/>
                          <a:ea typeface="BIZ UDゴシック" panose="020B0400000000000000" pitchFamily="49" charset="-128"/>
                        </a:rPr>
                        <a:t>H31</a:t>
                      </a:r>
                      <a:endParaRPr lang="ja-JP" altLang="en-US" sz="1200" b="1" i="0" u="none" strike="noStrike" dirty="0">
                        <a:solidFill>
                          <a:schemeClr val="bg1"/>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fontAlgn="ctr"/>
                      <a:r>
                        <a:rPr lang="en-US" sz="1200" b="1" u="none" strike="noStrike" dirty="0">
                          <a:solidFill>
                            <a:schemeClr val="bg1"/>
                          </a:solidFill>
                          <a:effectLst/>
                          <a:latin typeface="BIZ UDゴシック" panose="020B0400000000000000" pitchFamily="49" charset="-128"/>
                          <a:ea typeface="BIZ UDゴシック" panose="020B0400000000000000" pitchFamily="49" charset="-128"/>
                        </a:rPr>
                        <a:t>R2</a:t>
                      </a:r>
                      <a:endParaRPr lang="ja-JP" altLang="en-US" sz="1200" b="1" i="0" u="none" strike="noStrike" dirty="0">
                        <a:solidFill>
                          <a:schemeClr val="bg1"/>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fontAlgn="ctr"/>
                      <a:r>
                        <a:rPr lang="ja-JP" altLang="en-US" sz="1200" b="1" u="none" strike="noStrike" dirty="0">
                          <a:solidFill>
                            <a:schemeClr val="bg1"/>
                          </a:solidFill>
                          <a:effectLst/>
                          <a:latin typeface="BIZ UDゴシック" panose="020B0400000000000000" pitchFamily="49" charset="-128"/>
                          <a:ea typeface="BIZ UDゴシック" panose="020B0400000000000000" pitchFamily="49" charset="-128"/>
                        </a:rPr>
                        <a:t>合計</a:t>
                      </a:r>
                      <a:endParaRPr lang="ja-JP" altLang="en-US" sz="1200" b="1" i="0" u="none" strike="noStrike" dirty="0">
                        <a:solidFill>
                          <a:schemeClr val="bg1"/>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fontAlgn="ctr"/>
                      <a:r>
                        <a:rPr lang="ja-JP" altLang="en-US" sz="1200" b="1" u="none" strike="noStrike" dirty="0">
                          <a:solidFill>
                            <a:schemeClr val="bg1"/>
                          </a:solidFill>
                          <a:effectLst/>
                          <a:latin typeface="BIZ UDゴシック" panose="020B0400000000000000" pitchFamily="49" charset="-128"/>
                          <a:ea typeface="BIZ UDゴシック" panose="020B0400000000000000" pitchFamily="49" charset="-128"/>
                        </a:rPr>
                        <a:t>現登録者</a:t>
                      </a:r>
                      <a:endParaRPr lang="ja-JP" altLang="en-US" sz="1200" b="1" i="0" u="none" strike="noStrike" dirty="0">
                        <a:solidFill>
                          <a:schemeClr val="bg1"/>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806565379"/>
                  </a:ext>
                </a:extLst>
              </a:tr>
              <a:tr h="237871">
                <a:tc>
                  <a:txBody>
                    <a:bodyPr/>
                    <a:lstStyle/>
                    <a:p>
                      <a:pPr algn="ctr" fontAlgn="ctr"/>
                      <a:r>
                        <a:rPr lang="ja-JP" altLang="en-US" sz="1200" b="1" u="none" strike="noStrike" dirty="0">
                          <a:solidFill>
                            <a:schemeClr val="bg1"/>
                          </a:solidFill>
                          <a:effectLst/>
                          <a:latin typeface="BIZ UDゴシック" panose="020B0400000000000000" pitchFamily="49" charset="-128"/>
                          <a:ea typeface="BIZ UDゴシック" panose="020B0400000000000000" pitchFamily="49" charset="-128"/>
                        </a:rPr>
                        <a:t>登録</a:t>
                      </a:r>
                      <a:endParaRPr lang="ja-JP" altLang="en-US" sz="1200" b="1" i="0" u="none" strike="noStrike" dirty="0">
                        <a:solidFill>
                          <a:schemeClr val="bg1"/>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fontAlgn="ctr"/>
                      <a:r>
                        <a:rPr lang="en-US" altLang="ja-JP" sz="1200" u="none" strike="noStrike" dirty="0">
                          <a:effectLst/>
                          <a:latin typeface="BIZ UDゴシック" panose="020B0400000000000000" pitchFamily="49" charset="-128"/>
                          <a:ea typeface="BIZ UDゴシック" panose="020B0400000000000000" pitchFamily="49" charset="-128"/>
                        </a:rPr>
                        <a:t>16</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BIZ UDゴシック" panose="020B0400000000000000" pitchFamily="49" charset="-128"/>
                          <a:ea typeface="BIZ UDゴシック" panose="020B0400000000000000" pitchFamily="49" charset="-128"/>
                        </a:rPr>
                        <a:t>39</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BIZ UDゴシック" panose="020B0400000000000000" pitchFamily="49" charset="-128"/>
                          <a:ea typeface="BIZ UDゴシック" panose="020B0400000000000000" pitchFamily="49" charset="-128"/>
                        </a:rPr>
                        <a:t>47</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37</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53</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55</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37</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BIZ UDゴシック" panose="020B0400000000000000" pitchFamily="49" charset="-128"/>
                          <a:ea typeface="BIZ UDゴシック" panose="020B0400000000000000" pitchFamily="49" charset="-128"/>
                        </a:rPr>
                        <a:t>27</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34</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345</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rowSpan="4">
                  <a:txBody>
                    <a:bodyPr/>
                    <a:lstStyle/>
                    <a:p>
                      <a:pPr algn="ctr" fontAlgn="ctr"/>
                      <a:r>
                        <a:rPr lang="en-US" altLang="ja-JP" sz="1200" b="1" u="none" strike="noStrike" dirty="0">
                          <a:solidFill>
                            <a:schemeClr val="bg1"/>
                          </a:solidFill>
                          <a:effectLst/>
                          <a:latin typeface="BIZ UDゴシック" panose="020B0400000000000000" pitchFamily="49" charset="-128"/>
                          <a:ea typeface="BIZ UDゴシック" panose="020B0400000000000000" pitchFamily="49" charset="-128"/>
                        </a:rPr>
                        <a:t>213</a:t>
                      </a:r>
                      <a:endParaRPr lang="en-US" altLang="ja-JP" sz="1200" b="1" i="0" u="none" strike="noStrike" dirty="0">
                        <a:solidFill>
                          <a:schemeClr val="bg1"/>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111170232"/>
                  </a:ext>
                </a:extLst>
              </a:tr>
              <a:tr h="237871">
                <a:tc>
                  <a:txBody>
                    <a:bodyPr/>
                    <a:lstStyle/>
                    <a:p>
                      <a:pPr algn="ctr" fontAlgn="ctr"/>
                      <a:r>
                        <a:rPr lang="ja-JP" altLang="en-US" sz="1200" b="1" u="none" strike="noStrike" dirty="0">
                          <a:solidFill>
                            <a:schemeClr val="bg1"/>
                          </a:solidFill>
                          <a:effectLst/>
                          <a:latin typeface="BIZ UDゴシック" panose="020B0400000000000000" pitchFamily="49" charset="-128"/>
                          <a:ea typeface="BIZ UDゴシック" panose="020B0400000000000000" pitchFamily="49" charset="-128"/>
                        </a:rPr>
                        <a:t>移管</a:t>
                      </a:r>
                      <a:endParaRPr lang="ja-JP" altLang="en-US" sz="1200" b="1" i="0" u="none" strike="noStrike" dirty="0">
                        <a:solidFill>
                          <a:schemeClr val="bg1"/>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2</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1</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BIZ UDゴシック" panose="020B0400000000000000" pitchFamily="49" charset="-128"/>
                          <a:ea typeface="BIZ UDゴシック" panose="020B0400000000000000" pitchFamily="49" charset="-128"/>
                        </a:rPr>
                        <a:t>1</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4</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681994632"/>
                  </a:ext>
                </a:extLst>
              </a:tr>
              <a:tr h="237871">
                <a:tc>
                  <a:txBody>
                    <a:bodyPr/>
                    <a:lstStyle/>
                    <a:p>
                      <a:pPr algn="ctr" fontAlgn="ctr"/>
                      <a:r>
                        <a:rPr lang="ja-JP" altLang="en-US" sz="1200" b="1" u="none" strike="noStrike" dirty="0">
                          <a:solidFill>
                            <a:schemeClr val="bg1"/>
                          </a:solidFill>
                          <a:effectLst/>
                          <a:latin typeface="BIZ UDゴシック" panose="020B0400000000000000" pitchFamily="49" charset="-128"/>
                          <a:ea typeface="BIZ UDゴシック" panose="020B0400000000000000" pitchFamily="49" charset="-128"/>
                        </a:rPr>
                        <a:t>退会</a:t>
                      </a:r>
                      <a:endParaRPr lang="ja-JP" altLang="en-US" sz="1200" b="1" i="0" u="none" strike="noStrike" dirty="0">
                        <a:solidFill>
                          <a:schemeClr val="bg1"/>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ja-JP" altLang="en-US" sz="1200" u="none" strike="noStrike">
                          <a:effectLst/>
                          <a:latin typeface="BIZ UDゴシック" panose="020B0400000000000000" pitchFamily="49" charset="-128"/>
                          <a:ea typeface="BIZ UDゴシック" panose="020B0400000000000000" pitchFamily="49" charset="-128"/>
                        </a:rPr>
                        <a:t>　</a:t>
                      </a:r>
                      <a:endParaRPr lang="ja-JP" altLang="en-US"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7</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14</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15</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24</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29</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46</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BIZ UDゴシック" panose="020B0400000000000000" pitchFamily="49" charset="-128"/>
                          <a:ea typeface="BIZ UDゴシック" panose="020B0400000000000000" pitchFamily="49" charset="-128"/>
                        </a:rPr>
                        <a:t>1</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136</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805110805"/>
                  </a:ext>
                </a:extLst>
              </a:tr>
              <a:tr h="237871">
                <a:tc>
                  <a:txBody>
                    <a:bodyPr/>
                    <a:lstStyle/>
                    <a:p>
                      <a:pPr algn="ctr" fontAlgn="ctr"/>
                      <a:r>
                        <a:rPr lang="zh-CN" altLang="en-US" sz="1200" b="1" u="none" strike="noStrike" dirty="0">
                          <a:solidFill>
                            <a:schemeClr val="bg1"/>
                          </a:solidFill>
                          <a:effectLst/>
                          <a:latin typeface="BIZ UDゴシック" panose="020B0400000000000000" pitchFamily="49" charset="-128"/>
                          <a:ea typeface="BIZ UDゴシック" panose="020B0400000000000000" pitchFamily="49" charset="-128"/>
                        </a:rPr>
                        <a:t>各年度末登録者数</a:t>
                      </a:r>
                      <a:endParaRPr lang="zh-CN" altLang="en-US" sz="1200" b="1" i="0" u="none" strike="noStrike" dirty="0">
                        <a:solidFill>
                          <a:schemeClr val="bg1"/>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lumMod val="75000"/>
                      </a:schemeClr>
                    </a:solidFill>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16</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55</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95</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120</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158</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190</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198</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a:effectLst/>
                          <a:latin typeface="BIZ UDゴシック" panose="020B0400000000000000" pitchFamily="49" charset="-128"/>
                          <a:ea typeface="BIZ UDゴシック" panose="020B0400000000000000" pitchFamily="49" charset="-128"/>
                        </a:rPr>
                        <a:t>179</a:t>
                      </a:r>
                      <a:endParaRPr lang="en-US" altLang="ja-JP" sz="12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BIZ UDゴシック" panose="020B0400000000000000" pitchFamily="49" charset="-128"/>
                          <a:ea typeface="BIZ UDゴシック" panose="020B0400000000000000" pitchFamily="49" charset="-128"/>
                        </a:rPr>
                        <a:t>213</a:t>
                      </a:r>
                      <a:endParaRPr lang="en-US" altLang="ja-JP"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l" fontAlgn="ctr"/>
                      <a:r>
                        <a:rPr lang="ja-JP" altLang="en-US" sz="1200" u="none" strike="noStrike" dirty="0">
                          <a:effectLst/>
                          <a:latin typeface="BIZ UDゴシック" panose="020B0400000000000000" pitchFamily="49" charset="-128"/>
                          <a:ea typeface="BIZ UDゴシック" panose="020B0400000000000000" pitchFamily="49" charset="-128"/>
                        </a:rPr>
                        <a:t>　</a:t>
                      </a:r>
                      <a:endParaRPr lang="ja-JP" altLang="en-US" sz="12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178791538"/>
                  </a:ext>
                </a:extLst>
              </a:tr>
            </a:tbl>
          </a:graphicData>
        </a:graphic>
      </p:graphicFrame>
      <p:sp>
        <p:nvSpPr>
          <p:cNvPr id="9" name="コンテンツ プレースホルダー 2"/>
          <p:cNvSpPr txBox="1">
            <a:spLocks/>
          </p:cNvSpPr>
          <p:nvPr/>
        </p:nvSpPr>
        <p:spPr>
          <a:xfrm>
            <a:off x="4097714" y="6535523"/>
            <a:ext cx="4435485" cy="3303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100" dirty="0">
                <a:latin typeface="BIZ UDゴシック" panose="020B0400000000000000" pitchFamily="49" charset="-128"/>
                <a:ea typeface="BIZ UDゴシック" panose="020B0400000000000000" pitchFamily="49" charset="-128"/>
              </a:rPr>
              <a:t>出典：府社会福祉協議会資料をもとに地域福祉課で一部加工し作成</a:t>
            </a:r>
          </a:p>
        </p:txBody>
      </p:sp>
      <p:sp>
        <p:nvSpPr>
          <p:cNvPr id="10" name="コンテンツ プレースホルダー 2"/>
          <p:cNvSpPr txBox="1">
            <a:spLocks/>
          </p:cNvSpPr>
          <p:nvPr/>
        </p:nvSpPr>
        <p:spPr>
          <a:xfrm>
            <a:off x="4074396" y="5108692"/>
            <a:ext cx="4435485" cy="3303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100" dirty="0">
                <a:latin typeface="BIZ UDゴシック" panose="020B0400000000000000" pitchFamily="49" charset="-128"/>
                <a:ea typeface="BIZ UDゴシック" panose="020B0400000000000000" pitchFamily="49" charset="-128"/>
              </a:rPr>
              <a:t>出典：府社会福祉協議会資料をもとに地域福祉課で一部加工し作成</a:t>
            </a:r>
          </a:p>
        </p:txBody>
      </p:sp>
      <p:sp>
        <p:nvSpPr>
          <p:cNvPr id="17" name="正方形/長方形 16">
            <a:extLst>
              <a:ext uri="{FF2B5EF4-FFF2-40B4-BE49-F238E27FC236}">
                <a16:creationId xmlns:a16="http://schemas.microsoft.com/office/drawing/2014/main" id="{751804E7-118C-45B2-9F2C-58EF57D13D0B}"/>
              </a:ext>
            </a:extLst>
          </p:cNvPr>
          <p:cNvSpPr/>
          <p:nvPr/>
        </p:nvSpPr>
        <p:spPr>
          <a:xfrm>
            <a:off x="92490" y="699933"/>
            <a:ext cx="8959017" cy="25475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nSpc>
                <a:spcPts val="2000"/>
              </a:lnSpc>
            </a:pPr>
            <a:endParaRPr kumimoji="1" lang="en-US" altLang="ja-JP" sz="1400" b="1" u="sng" dirty="0">
              <a:solidFill>
                <a:schemeClr val="tx1"/>
              </a:solidFill>
              <a:latin typeface="BIZ UDゴシック" panose="020B0400000000000000" pitchFamily="49" charset="-128"/>
              <a:ea typeface="BIZ UDゴシック" panose="020B0400000000000000" pitchFamily="49" charset="-128"/>
            </a:endParaRPr>
          </a:p>
        </p:txBody>
      </p:sp>
      <p:sp>
        <p:nvSpPr>
          <p:cNvPr id="18" name="コンテンツ プレースホルダー 2">
            <a:extLst>
              <a:ext uri="{FF2B5EF4-FFF2-40B4-BE49-F238E27FC236}">
                <a16:creationId xmlns:a16="http://schemas.microsoft.com/office/drawing/2014/main" id="{CEDEE974-001D-42AF-96FF-D9D0A671E15F}"/>
              </a:ext>
            </a:extLst>
          </p:cNvPr>
          <p:cNvSpPr txBox="1">
            <a:spLocks/>
          </p:cNvSpPr>
          <p:nvPr/>
        </p:nvSpPr>
        <p:spPr>
          <a:xfrm>
            <a:off x="0" y="769165"/>
            <a:ext cx="9144000" cy="401142"/>
          </a:xfrm>
          <a:prstGeom prst="rect">
            <a:avLst/>
          </a:prstGeom>
        </p:spPr>
        <p:txBody>
          <a:bodyPr>
            <a:no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0" indent="0">
              <a:lnSpc>
                <a:spcPts val="2000"/>
              </a:lnSpc>
              <a:buNone/>
            </a:pPr>
            <a:r>
              <a:rPr lang="ja-JP" altLang="en-US" sz="1600" b="1" dirty="0">
                <a:latin typeface="BIZ UDゴシック" panose="020B0400000000000000" pitchFamily="49" charset="-128"/>
                <a:ea typeface="BIZ UDゴシック" panose="020B0400000000000000" pitchFamily="49" charset="-128"/>
              </a:rPr>
              <a:t>（２）制度の担い手の状況（市民後見人養成の状況）</a:t>
            </a:r>
          </a:p>
          <a:p>
            <a:pPr marL="0" indent="0">
              <a:lnSpc>
                <a:spcPts val="2000"/>
              </a:lnSpc>
              <a:buNone/>
            </a:pPr>
            <a:endParaRPr lang="ja-JP" altLang="en-US" sz="1600" b="1" dirty="0">
              <a:latin typeface="BIZ UDゴシック" panose="020B0400000000000000" pitchFamily="49" charset="-128"/>
              <a:ea typeface="BIZ UDゴシック" panose="020B0400000000000000" pitchFamily="49" charset="-128"/>
            </a:endParaRPr>
          </a:p>
          <a:p>
            <a:pPr marL="0" indent="0">
              <a:lnSpc>
                <a:spcPts val="2000"/>
              </a:lnSpc>
              <a:buNone/>
            </a:pPr>
            <a:endParaRPr lang="en-US" altLang="ja-JP" sz="1600" dirty="0">
              <a:latin typeface="BIZ UDゴシック" panose="020B0400000000000000" pitchFamily="49" charset="-128"/>
              <a:ea typeface="BIZ UDゴシック" panose="020B0400000000000000" pitchFamily="49" charset="-128"/>
            </a:endParaRPr>
          </a:p>
        </p:txBody>
      </p:sp>
      <p:sp>
        <p:nvSpPr>
          <p:cNvPr id="19" name="テキスト ボックス 1">
            <a:extLst>
              <a:ext uri="{FF2B5EF4-FFF2-40B4-BE49-F238E27FC236}">
                <a16:creationId xmlns:a16="http://schemas.microsoft.com/office/drawing/2014/main" id="{B5C6458F-E686-412F-8C07-F62CFF5491AD}"/>
              </a:ext>
            </a:extLst>
          </p:cNvPr>
          <p:cNvSpPr txBox="1">
            <a:spLocks noChangeArrowheads="1"/>
          </p:cNvSpPr>
          <p:nvPr/>
        </p:nvSpPr>
        <p:spPr bwMode="auto">
          <a:xfrm>
            <a:off x="215998" y="1143954"/>
            <a:ext cx="8835509"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500"/>
              </a:lnSpc>
              <a:spcBef>
                <a:spcPct val="0"/>
              </a:spcBef>
              <a:buFontTx/>
              <a:buNone/>
            </a:pPr>
            <a:r>
              <a:rPr lang="ja-JP" altLang="en-US" sz="1500" b="1" dirty="0">
                <a:latin typeface="BIZ UDゴシック" panose="020B0400000000000000" pitchFamily="49" charset="-128"/>
                <a:ea typeface="BIZ UDゴシック" panose="020B0400000000000000" pitchFamily="49" charset="-128"/>
                <a:cs typeface="Meiryo UI" pitchFamily="50" charset="-128"/>
              </a:rPr>
              <a:t>　</a:t>
            </a:r>
            <a:r>
              <a:rPr lang="ja-JP" altLang="en-US" sz="1500" dirty="0">
                <a:latin typeface="BIZ UDゴシック" panose="020B0400000000000000" pitchFamily="49" charset="-128"/>
                <a:ea typeface="BIZ UDゴシック" panose="020B0400000000000000" pitchFamily="49" charset="-128"/>
                <a:cs typeface="Meiryo UI" pitchFamily="50" charset="-128"/>
              </a:rPr>
              <a:t>▸大阪府では、</a:t>
            </a:r>
            <a:r>
              <a:rPr lang="ja-JP" altLang="en-US" sz="1500" b="1" u="sng" dirty="0">
                <a:latin typeface="BIZ UDゴシック" panose="020B0400000000000000" pitchFamily="49" charset="-128"/>
                <a:ea typeface="BIZ UDゴシック" panose="020B0400000000000000" pitchFamily="49" charset="-128"/>
                <a:cs typeface="Meiryo UI" pitchFamily="50" charset="-128"/>
              </a:rPr>
              <a:t>全ての府民が居住地に影響されることなく、誰もが成年後見制度を利用することが</a:t>
            </a:r>
            <a:endParaRPr lang="en-US" altLang="ja-JP" sz="1500" b="1"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500"/>
              </a:lnSpc>
              <a:spcBef>
                <a:spcPct val="0"/>
              </a:spcBef>
              <a:buFontTx/>
              <a:buNone/>
            </a:pPr>
            <a:r>
              <a:rPr lang="ja-JP" altLang="en-US" sz="1500" b="1" dirty="0">
                <a:latin typeface="BIZ UDゴシック" panose="020B0400000000000000" pitchFamily="49" charset="-128"/>
                <a:ea typeface="BIZ UDゴシック" panose="020B0400000000000000" pitchFamily="49" charset="-128"/>
                <a:cs typeface="Meiryo UI" pitchFamily="50" charset="-128"/>
              </a:rPr>
              <a:t>　 </a:t>
            </a:r>
            <a:r>
              <a:rPr lang="ja-JP" altLang="en-US" sz="1500" b="1" u="sng" dirty="0">
                <a:latin typeface="BIZ UDゴシック" panose="020B0400000000000000" pitchFamily="49" charset="-128"/>
                <a:ea typeface="BIZ UDゴシック" panose="020B0400000000000000" pitchFamily="49" charset="-128"/>
                <a:cs typeface="Meiryo UI" pitchFamily="50" charset="-128"/>
              </a:rPr>
              <a:t>できるよう、</a:t>
            </a:r>
            <a:r>
              <a:rPr lang="ja-JP" altLang="en-US" sz="1500" dirty="0">
                <a:latin typeface="BIZ UDゴシック" panose="020B0400000000000000" pitchFamily="49" charset="-128"/>
                <a:ea typeface="BIZ UDゴシック" panose="020B0400000000000000" pitchFamily="49" charset="-128"/>
                <a:cs typeface="Meiryo UI" pitchFamily="50" charset="-128"/>
              </a:rPr>
              <a:t>市町村に参画を働きかけ、市民後見人の養成及びその活動を支える取組を推進。</a:t>
            </a:r>
          </a:p>
          <a:p>
            <a:pPr eaLnBrk="1" hangingPunct="1">
              <a:lnSpc>
                <a:spcPts val="2500"/>
              </a:lnSpc>
              <a:spcBef>
                <a:spcPct val="0"/>
              </a:spcBef>
              <a:buFontTx/>
              <a:buNone/>
            </a:pPr>
            <a:r>
              <a:rPr lang="ja-JP" altLang="en-US" sz="1500" dirty="0">
                <a:latin typeface="BIZ UDゴシック" panose="020B0400000000000000" pitchFamily="49" charset="-128"/>
                <a:ea typeface="BIZ UDゴシック" panose="020B0400000000000000" pitchFamily="49" charset="-128"/>
                <a:cs typeface="Meiryo UI" pitchFamily="50" charset="-128"/>
              </a:rPr>
              <a:t>　▸現在</a:t>
            </a:r>
            <a:r>
              <a:rPr lang="en-US" altLang="ja-JP" sz="1500" dirty="0">
                <a:latin typeface="BIZ UDゴシック" panose="020B0400000000000000" pitchFamily="49" charset="-128"/>
                <a:ea typeface="BIZ UDゴシック" panose="020B0400000000000000" pitchFamily="49" charset="-128"/>
                <a:cs typeface="Meiryo UI" pitchFamily="50" charset="-128"/>
              </a:rPr>
              <a:t>21</a:t>
            </a:r>
            <a:r>
              <a:rPr lang="ja-JP" altLang="en-US" sz="1500" dirty="0">
                <a:latin typeface="BIZ UDゴシック" panose="020B0400000000000000" pitchFamily="49" charset="-128"/>
                <a:ea typeface="BIZ UDゴシック" panose="020B0400000000000000" pitchFamily="49" charset="-128"/>
                <a:cs typeface="Meiryo UI" pitchFamily="50" charset="-128"/>
              </a:rPr>
              <a:t>市町（政令市を除く）が実施しているが、府全域における実施には至っておらず、バンク</a:t>
            </a:r>
            <a:endParaRPr lang="en-US" altLang="ja-JP" sz="15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500"/>
              </a:lnSpc>
              <a:spcBef>
                <a:spcPct val="0"/>
              </a:spcBef>
              <a:buFontTx/>
              <a:buNone/>
            </a:pPr>
            <a:r>
              <a:rPr lang="en-US" altLang="ja-JP" sz="1500" dirty="0">
                <a:latin typeface="BIZ UDゴシック" panose="020B0400000000000000" pitchFamily="49" charset="-128"/>
                <a:ea typeface="BIZ UDゴシック" panose="020B0400000000000000" pitchFamily="49" charset="-128"/>
                <a:cs typeface="Meiryo UI" pitchFamily="50" charset="-128"/>
              </a:rPr>
              <a:t>   </a:t>
            </a:r>
            <a:r>
              <a:rPr lang="ja-JP" altLang="en-US" sz="1500" dirty="0">
                <a:latin typeface="BIZ UDゴシック" panose="020B0400000000000000" pitchFamily="49" charset="-128"/>
                <a:ea typeface="BIZ UDゴシック" panose="020B0400000000000000" pitchFamily="49" charset="-128"/>
                <a:cs typeface="Meiryo UI" pitchFamily="50" charset="-128"/>
              </a:rPr>
              <a:t>登録者は</a:t>
            </a:r>
            <a:r>
              <a:rPr lang="en-US" altLang="ja-JP" sz="1500" dirty="0">
                <a:latin typeface="BIZ UDゴシック" panose="020B0400000000000000" pitchFamily="49" charset="-128"/>
                <a:ea typeface="BIZ UDゴシック" panose="020B0400000000000000" pitchFamily="49" charset="-128"/>
                <a:cs typeface="Meiryo UI" pitchFamily="50" charset="-128"/>
              </a:rPr>
              <a:t>213</a:t>
            </a:r>
            <a:r>
              <a:rPr lang="ja-JP" altLang="en-US" sz="1500" dirty="0">
                <a:latin typeface="BIZ UDゴシック" panose="020B0400000000000000" pitchFamily="49" charset="-128"/>
                <a:ea typeface="BIZ UDゴシック" panose="020B0400000000000000" pitchFamily="49" charset="-128"/>
                <a:cs typeface="Meiryo UI" pitchFamily="50" charset="-128"/>
              </a:rPr>
              <a:t>人で、受任件数は</a:t>
            </a:r>
            <a:r>
              <a:rPr lang="en-US" altLang="ja-JP" sz="1500" dirty="0">
                <a:latin typeface="BIZ UDゴシック" panose="020B0400000000000000" pitchFamily="49" charset="-128"/>
                <a:ea typeface="BIZ UDゴシック" panose="020B0400000000000000" pitchFamily="49" charset="-128"/>
                <a:cs typeface="Meiryo UI" pitchFamily="50" charset="-128"/>
              </a:rPr>
              <a:t>39</a:t>
            </a:r>
            <a:r>
              <a:rPr lang="ja-JP" altLang="en-US" sz="1500" dirty="0">
                <a:latin typeface="BIZ UDゴシック" panose="020B0400000000000000" pitchFamily="49" charset="-128"/>
                <a:ea typeface="BIZ UDゴシック" panose="020B0400000000000000" pitchFamily="49" charset="-128"/>
                <a:cs typeface="Meiryo UI" pitchFamily="50" charset="-128"/>
              </a:rPr>
              <a:t>件となっている。</a:t>
            </a:r>
          </a:p>
          <a:p>
            <a:pPr eaLnBrk="1" hangingPunct="1">
              <a:lnSpc>
                <a:spcPts val="2500"/>
              </a:lnSpc>
              <a:spcBef>
                <a:spcPct val="0"/>
              </a:spcBef>
              <a:buFontTx/>
              <a:buNone/>
            </a:pPr>
            <a:r>
              <a:rPr lang="ja-JP" altLang="en-US" sz="1500" dirty="0">
                <a:latin typeface="BIZ UDゴシック" panose="020B0400000000000000" pitchFamily="49" charset="-128"/>
                <a:ea typeface="BIZ UDゴシック" panose="020B0400000000000000" pitchFamily="49" charset="-128"/>
                <a:cs typeface="Meiryo UI" pitchFamily="50" charset="-128"/>
              </a:rPr>
              <a:t>　▸引き続き、市民後見人の養成事業への市町村の参画を図るとともに、</a:t>
            </a:r>
            <a:r>
              <a:rPr lang="ja-JP" altLang="en-US" sz="1500" b="1" u="sng" dirty="0">
                <a:latin typeface="BIZ UDゴシック" panose="020B0400000000000000" pitchFamily="49" charset="-128"/>
                <a:ea typeface="BIZ UDゴシック" panose="020B0400000000000000" pitchFamily="49" charset="-128"/>
                <a:cs typeface="Meiryo UI" pitchFamily="50" charset="-128"/>
              </a:rPr>
              <a:t>全市町村において、地域の　</a:t>
            </a:r>
            <a:endParaRPr lang="en-US" altLang="ja-JP" sz="1500" b="1" u="sng"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500"/>
              </a:lnSpc>
              <a:spcBef>
                <a:spcPct val="0"/>
              </a:spcBef>
              <a:buFontTx/>
              <a:buNone/>
            </a:pPr>
            <a:r>
              <a:rPr lang="ja-JP" altLang="en-US" sz="1500" b="1" dirty="0">
                <a:latin typeface="BIZ UDゴシック" panose="020B0400000000000000" pitchFamily="49" charset="-128"/>
                <a:ea typeface="BIZ UDゴシック" panose="020B0400000000000000" pitchFamily="49" charset="-128"/>
                <a:cs typeface="Meiryo UI" pitchFamily="50" charset="-128"/>
              </a:rPr>
              <a:t>　 </a:t>
            </a:r>
            <a:r>
              <a:rPr lang="ja-JP" altLang="en-US" sz="1500" b="1" u="sng" dirty="0">
                <a:latin typeface="BIZ UDゴシック" panose="020B0400000000000000" pitchFamily="49" charset="-128"/>
                <a:ea typeface="BIZ UDゴシック" panose="020B0400000000000000" pitchFamily="49" charset="-128"/>
                <a:cs typeface="Meiryo UI" pitchFamily="50" charset="-128"/>
              </a:rPr>
              <a:t>実情を踏まえた効果的な担い手確保が求められている</a:t>
            </a:r>
            <a:r>
              <a:rPr lang="ja-JP" altLang="en-US" sz="1500" dirty="0">
                <a:latin typeface="BIZ UDゴシック" panose="020B0400000000000000" pitchFamily="49" charset="-128"/>
                <a:ea typeface="BIZ UDゴシック" panose="020B0400000000000000" pitchFamily="49" charset="-128"/>
                <a:cs typeface="Meiryo UI" pitchFamily="50" charset="-128"/>
              </a:rPr>
              <a:t>。</a:t>
            </a:r>
          </a:p>
        </p:txBody>
      </p:sp>
      <p:sp>
        <p:nvSpPr>
          <p:cNvPr id="21" name="タイトル 1">
            <a:extLst>
              <a:ext uri="{FF2B5EF4-FFF2-40B4-BE49-F238E27FC236}">
                <a16:creationId xmlns:a16="http://schemas.microsoft.com/office/drawing/2014/main" id="{2E0310BF-08AD-438D-8A58-2FAE977050F6}"/>
              </a:ext>
            </a:extLst>
          </p:cNvPr>
          <p:cNvSpPr txBox="1">
            <a:spLocks/>
          </p:cNvSpPr>
          <p:nvPr/>
        </p:nvSpPr>
        <p:spPr>
          <a:xfrm>
            <a:off x="-1" y="127011"/>
            <a:ext cx="5112000" cy="432000"/>
          </a:xfrm>
          <a:prstGeom prst="homePlate">
            <a:avLst/>
          </a:prstGeom>
          <a:gradFill flip="none" rotWithShape="1">
            <a:gsLst>
              <a:gs pos="84000">
                <a:schemeClr val="accent1">
                  <a:lumMod val="75000"/>
                </a:schemeClr>
              </a:gs>
              <a:gs pos="59000">
                <a:schemeClr val="accent1">
                  <a:satMod val="110000"/>
                  <a:lumMod val="100000"/>
                  <a:shade val="100000"/>
                </a:schemeClr>
              </a:gs>
              <a:gs pos="100000">
                <a:schemeClr val="accent1">
                  <a:lumMod val="99000"/>
                  <a:satMod val="120000"/>
                  <a:shade val="78000"/>
                </a:schemeClr>
              </a:gs>
            </a:gsLst>
            <a:lin ang="16200000" scaled="1"/>
            <a:tileRect/>
          </a:gradFill>
          <a:ln w="6350" cap="flat" cmpd="sng" algn="ctr">
            <a:solidFill>
              <a:schemeClr val="bg1"/>
            </a:solidFill>
            <a:prstDash val="solid"/>
            <a:miter lim="800000"/>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1156716" rtl="0" eaLnBrk="1" latinLnBrk="0" hangingPunct="1">
              <a:lnSpc>
                <a:spcPct val="90000"/>
              </a:lnSpc>
              <a:spcBef>
                <a:spcPct val="0"/>
              </a:spcBef>
              <a:buNone/>
              <a:defRPr kumimoji="1" sz="5566"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700"/>
              </a:lnSpc>
            </a:pPr>
            <a:r>
              <a:rPr lang="ja-JP" altLang="en-US" sz="1800" b="1" dirty="0">
                <a:latin typeface="BIZ UDゴシック" panose="020B0400000000000000" pitchFamily="49" charset="-128"/>
                <a:ea typeface="BIZ UDゴシック" panose="020B0400000000000000" pitchFamily="49" charset="-128"/>
              </a:rPr>
              <a:t>３．成年後見制度の担い手について</a:t>
            </a:r>
          </a:p>
        </p:txBody>
      </p:sp>
      <p:sp>
        <p:nvSpPr>
          <p:cNvPr id="12" name="円/楕円 6"/>
          <p:cNvSpPr/>
          <p:nvPr/>
        </p:nvSpPr>
        <p:spPr>
          <a:xfrm>
            <a:off x="8705557" y="6154226"/>
            <a:ext cx="438443" cy="422178"/>
          </a:xfrm>
          <a:prstGeom prst="ellipse">
            <a:avLst/>
          </a:prstGeom>
          <a:noFill/>
          <a:ln w="15875" cap="flat" cmpd="sng" algn="ctr">
            <a:noFill/>
            <a:prstDash val="solid"/>
          </a:ln>
          <a:effectLst/>
        </p:spPr>
        <p:txBody>
          <a:bodyPr anchor="ctr"/>
          <a:lstStyle/>
          <a:p>
            <a:pPr algn="ctr" defTabSz="844083">
              <a:defRPr/>
            </a:pPr>
            <a:r>
              <a:rPr lang="ja-JP" altLang="en-US" sz="1846" b="1" kern="0" dirty="0">
                <a:solidFill>
                  <a:prstClr val="black"/>
                </a:solidFill>
                <a:latin typeface="メイリオ" panose="020B0604030504040204" pitchFamily="50" charset="-128"/>
                <a:ea typeface="メイリオ" panose="020B0604030504040204" pitchFamily="50" charset="-128"/>
              </a:rPr>
              <a:t>８</a:t>
            </a:r>
          </a:p>
        </p:txBody>
      </p:sp>
    </p:spTree>
    <p:extLst>
      <p:ext uri="{BB962C8B-B14F-4D97-AF65-F5344CB8AC3E}">
        <p14:creationId xmlns:p14="http://schemas.microsoft.com/office/powerpoint/2010/main" val="209832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円/楕円 73"/>
          <p:cNvSpPr/>
          <p:nvPr/>
        </p:nvSpPr>
        <p:spPr>
          <a:xfrm>
            <a:off x="1019926" y="4846888"/>
            <a:ext cx="6818843" cy="2125914"/>
          </a:xfrm>
          <a:prstGeom prst="ellipse">
            <a:avLst/>
          </a:prstGeom>
          <a:solidFill>
            <a:srgbClr val="FFFF00">
              <a:alpha val="60000"/>
            </a:srgb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BIZ UDゴシック" panose="020B0400000000000000" pitchFamily="49" charset="-128"/>
              <a:ea typeface="BIZ UDゴシック" panose="020B0400000000000000" pitchFamily="49" charset="-128"/>
            </a:endParaRPr>
          </a:p>
        </p:txBody>
      </p:sp>
      <p:sp>
        <p:nvSpPr>
          <p:cNvPr id="3" name="円/楕円 71"/>
          <p:cNvSpPr/>
          <p:nvPr/>
        </p:nvSpPr>
        <p:spPr>
          <a:xfrm>
            <a:off x="78492" y="3132675"/>
            <a:ext cx="4428000" cy="2232000"/>
          </a:xfrm>
          <a:prstGeom prst="ellipse">
            <a:avLst/>
          </a:prstGeom>
          <a:solidFill>
            <a:schemeClr val="accent2">
              <a:lumMod val="60000"/>
              <a:lumOff val="40000"/>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BIZ UDゴシック" panose="020B0400000000000000" pitchFamily="49" charset="-128"/>
              <a:ea typeface="BIZ UDゴシック" panose="020B0400000000000000" pitchFamily="49" charset="-128"/>
            </a:endParaRPr>
          </a:p>
        </p:txBody>
      </p:sp>
      <p:sp>
        <p:nvSpPr>
          <p:cNvPr id="5" name="テキスト ボックス 1"/>
          <p:cNvSpPr txBox="1">
            <a:spLocks noChangeArrowheads="1"/>
          </p:cNvSpPr>
          <p:nvPr/>
        </p:nvSpPr>
        <p:spPr bwMode="auto">
          <a:xfrm>
            <a:off x="-192350" y="4257694"/>
            <a:ext cx="10836676" cy="34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300"/>
              </a:lnSpc>
              <a:spcBef>
                <a:spcPct val="0"/>
              </a:spcBef>
              <a:buFontTx/>
              <a:buNone/>
            </a:pPr>
            <a:r>
              <a:rPr lang="ja-JP" altLang="en-US" sz="1500" b="1" dirty="0">
                <a:latin typeface="BIZ UDゴシック" panose="020B0400000000000000" pitchFamily="49" charset="-128"/>
                <a:ea typeface="BIZ UDゴシック" panose="020B0400000000000000" pitchFamily="49" charset="-128"/>
                <a:cs typeface="Meiryo UI" pitchFamily="50" charset="-128"/>
              </a:rPr>
              <a:t>　</a:t>
            </a:r>
            <a:endParaRPr lang="en-US" altLang="ja-JP" sz="1200" dirty="0">
              <a:latin typeface="BIZ UDゴシック" panose="020B0400000000000000" pitchFamily="49" charset="-128"/>
              <a:ea typeface="BIZ UDゴシック" panose="020B0400000000000000" pitchFamily="49" charset="-128"/>
              <a:cs typeface="Meiryo UI" pitchFamily="50" charset="-128"/>
            </a:endParaRPr>
          </a:p>
        </p:txBody>
      </p:sp>
      <p:sp>
        <p:nvSpPr>
          <p:cNvPr id="7" name="円/楕円 73"/>
          <p:cNvSpPr/>
          <p:nvPr/>
        </p:nvSpPr>
        <p:spPr>
          <a:xfrm>
            <a:off x="4323196" y="2955267"/>
            <a:ext cx="4428001" cy="2376000"/>
          </a:xfrm>
          <a:prstGeom prst="ellipse">
            <a:avLst/>
          </a:prstGeom>
          <a:solidFill>
            <a:sysClr val="window" lastClr="FFFFFF">
              <a:alpha val="60000"/>
            </a:sysClr>
          </a:solidFill>
          <a:ln w="25400" cap="flat" cmpd="sng" algn="ctr">
            <a:solidFill>
              <a:schemeClr val="accent6"/>
            </a:solidFill>
            <a:prstDash val="solid"/>
          </a:ln>
          <a:effectLst>
            <a:glow rad="139700">
              <a:srgbClr val="FEF6F0">
                <a:alpha val="66667"/>
              </a:srgbClr>
            </a:glow>
            <a:softEdge rad="317500"/>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9" name="円/楕円 73"/>
          <p:cNvSpPr/>
          <p:nvPr/>
        </p:nvSpPr>
        <p:spPr>
          <a:xfrm>
            <a:off x="4528837" y="3091314"/>
            <a:ext cx="4428001" cy="2232000"/>
          </a:xfrm>
          <a:prstGeom prst="ellipse">
            <a:avLst/>
          </a:prstGeom>
          <a:solidFill>
            <a:srgbClr val="00B050">
              <a:alpha val="60000"/>
            </a:srgb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BIZ UDゴシック" panose="020B0400000000000000" pitchFamily="49" charset="-128"/>
              <a:ea typeface="BIZ UDゴシック" panose="020B0400000000000000" pitchFamily="49" charset="-128"/>
            </a:endParaRPr>
          </a:p>
        </p:txBody>
      </p:sp>
      <p:sp>
        <p:nvSpPr>
          <p:cNvPr id="8" name="テキスト ボックス 7"/>
          <p:cNvSpPr txBox="1"/>
          <p:nvPr/>
        </p:nvSpPr>
        <p:spPr>
          <a:xfrm>
            <a:off x="948344" y="3733356"/>
            <a:ext cx="3708000" cy="348813"/>
          </a:xfrm>
          <a:prstGeom prst="rect">
            <a:avLst/>
          </a:prstGeom>
          <a:noFill/>
        </p:spPr>
        <p:txBody>
          <a:bodyPr wrap="square" rtlCol="0">
            <a:spAutoFit/>
          </a:bodyPr>
          <a:lstStyle/>
          <a:p>
            <a:pPr marL="177800" indent="-177800" defTabSz="914400">
              <a:lnSpc>
                <a:spcPts val="2000"/>
              </a:lnSpc>
            </a:pPr>
            <a:r>
              <a:rPr kumimoji="1" lang="ja-JP" altLang="en-US" sz="1600" b="1" dirty="0">
                <a:solidFill>
                  <a:prstClr val="black"/>
                </a:solidFill>
                <a:latin typeface="BIZ UDゴシック" panose="020B0400000000000000" pitchFamily="49" charset="-128"/>
                <a:ea typeface="BIZ UDゴシック" panose="020B0400000000000000" pitchFamily="49" charset="-128"/>
              </a:rPr>
              <a:t>制度の担い手の確保が必要</a:t>
            </a:r>
          </a:p>
        </p:txBody>
      </p:sp>
      <p:sp>
        <p:nvSpPr>
          <p:cNvPr id="12" name="二等辺三角形 11"/>
          <p:cNvSpPr/>
          <p:nvPr/>
        </p:nvSpPr>
        <p:spPr>
          <a:xfrm rot="10800000">
            <a:off x="3211904" y="4878613"/>
            <a:ext cx="2509312" cy="248780"/>
          </a:xfrm>
          <a:prstGeom prst="triangle">
            <a:avLst/>
          </a:prstGeom>
          <a:gradFill>
            <a:gsLst>
              <a:gs pos="0">
                <a:schemeClr val="accent1">
                  <a:lumMod val="20000"/>
                  <a:lumOff val="80000"/>
                </a:schemeClr>
              </a:gs>
              <a:gs pos="83000">
                <a:schemeClr val="accent1">
                  <a:lumMod val="60000"/>
                  <a:lumOff val="40000"/>
                </a:schemeClr>
              </a:gs>
              <a:gs pos="100000">
                <a:schemeClr val="accent1">
                  <a:lumMod val="75000"/>
                </a:schemeClr>
              </a:gs>
              <a:gs pos="100000">
                <a:schemeClr val="accent1">
                  <a:lumMod val="60000"/>
                  <a:lumOff val="40000"/>
                </a:schemeClr>
              </a:gs>
            </a:gsLst>
            <a:lin ang="16200000" scaled="1"/>
          </a:gradFill>
          <a:ln w="25400" cap="flat" cmpd="sng" algn="ctr">
            <a:noFill/>
            <a:prstDash val="solid"/>
          </a:ln>
          <a:effectLst/>
        </p:spPr>
        <p:txBody>
          <a:bodyPr rtlCol="0" anchor="ctr"/>
          <a:lstStyle/>
          <a:p>
            <a:pPr marL="0" marR="0" lvl="0" indent="0" algn="ctr" defTabSz="957816" eaLnBrk="1" fontAlgn="auto" latinLnBrk="0" hangingPunct="1">
              <a:lnSpc>
                <a:spcPct val="100000"/>
              </a:lnSpc>
              <a:spcBef>
                <a:spcPts val="0"/>
              </a:spcBef>
              <a:spcAft>
                <a:spcPts val="0"/>
              </a:spcAft>
              <a:buClrTx/>
              <a:buSzTx/>
              <a:buFontTx/>
              <a:buNone/>
              <a:tabLst/>
              <a:defRPr/>
            </a:pPr>
            <a:endParaRPr kumimoji="1" lang="ja-JP" altLang="en-US" sz="19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a:xfrm>
            <a:off x="5187016" y="3726178"/>
            <a:ext cx="3672000" cy="348813"/>
          </a:xfrm>
          <a:prstGeom prst="rect">
            <a:avLst/>
          </a:prstGeom>
          <a:noFill/>
        </p:spPr>
        <p:txBody>
          <a:bodyPr wrap="square" rtlCol="0">
            <a:spAutoFit/>
          </a:bodyPr>
          <a:lstStyle/>
          <a:p>
            <a:pPr marL="177800" indent="-177800" defTabSz="914400">
              <a:lnSpc>
                <a:spcPts val="2000"/>
              </a:lnSpc>
            </a:pPr>
            <a:r>
              <a:rPr kumimoji="1" lang="ja-JP" altLang="en-US" sz="1600" b="1" dirty="0">
                <a:solidFill>
                  <a:prstClr val="black"/>
                </a:solidFill>
                <a:latin typeface="BIZ UDゴシック" panose="020B0400000000000000" pitchFamily="49" charset="-128"/>
                <a:ea typeface="BIZ UDゴシック" panose="020B0400000000000000" pitchFamily="49" charset="-128"/>
              </a:rPr>
              <a:t>地域における公益的な取組の実施</a:t>
            </a:r>
            <a:endParaRPr kumimoji="1" lang="en-US" altLang="ja-JP" sz="1600" b="1" dirty="0">
              <a:solidFill>
                <a:prstClr val="black"/>
              </a:solidFill>
              <a:latin typeface="BIZ UDゴシック" panose="020B0400000000000000" pitchFamily="49" charset="-128"/>
              <a:ea typeface="BIZ UDゴシック" panose="020B0400000000000000" pitchFamily="49" charset="-128"/>
            </a:endParaRPr>
          </a:p>
        </p:txBody>
      </p:sp>
      <p:sp>
        <p:nvSpPr>
          <p:cNvPr id="15" name="テキスト ボックス 14"/>
          <p:cNvSpPr txBox="1"/>
          <p:nvPr/>
        </p:nvSpPr>
        <p:spPr>
          <a:xfrm>
            <a:off x="795324" y="5184897"/>
            <a:ext cx="7315969" cy="683580"/>
          </a:xfrm>
          <a:prstGeom prst="rect">
            <a:avLst/>
          </a:prstGeom>
          <a:noFill/>
          <a:ln w="3175" cap="flat" cmpd="sng" algn="ctr">
            <a:noFill/>
            <a:prstDash val="solid"/>
          </a:ln>
          <a:effectLst/>
        </p:spPr>
        <p:txBody>
          <a:bodyPr wrap="square" lIns="68415" tIns="34208" rIns="68415" bIns="34208" rtlCol="0" anchor="t" anchorCtr="0">
            <a:noAutofit/>
          </a:bodyPr>
          <a:lstStyle/>
          <a:p>
            <a:pPr lvl="0" algn="ctr" defTabSz="957816">
              <a:lnSpc>
                <a:spcPts val="2400"/>
              </a:lnSpc>
            </a:pPr>
            <a:r>
              <a:rPr kumimoji="1" lang="ja-JP" altLang="en-US" sz="1600" b="1" kern="0"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社会福祉法人による</a:t>
            </a:r>
            <a:r>
              <a:rPr kumimoji="1" lang="ja-JP" altLang="en-US" sz="16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法人後見</a:t>
            </a:r>
            <a:r>
              <a:rPr kumimoji="1" lang="ja-JP" altLang="en-US" sz="1600" b="1" kern="0"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の実施</a:t>
            </a:r>
            <a:endParaRPr kumimoji="1" lang="en-US" altLang="ja-JP" sz="1600" b="1" kern="0"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a:p>
            <a:pPr lvl="0" algn="ctr" defTabSz="957816">
              <a:lnSpc>
                <a:spcPts val="2400"/>
              </a:lnSpc>
            </a:pPr>
            <a:r>
              <a:rPr kumimoji="1" lang="ja-JP" altLang="en-US" sz="1400" b="1" kern="0"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（「地域における公益的な取組」として実施）</a:t>
            </a:r>
            <a:endParaRPr kumimoji="1" lang="en-US" altLang="ja-JP" sz="14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6" name="コンテンツ プレースホルダー 2"/>
          <p:cNvSpPr txBox="1">
            <a:spLocks/>
          </p:cNvSpPr>
          <p:nvPr/>
        </p:nvSpPr>
        <p:spPr>
          <a:xfrm>
            <a:off x="6917694" y="6000603"/>
            <a:ext cx="2831882" cy="472084"/>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lnSpc>
                <a:spcPts val="1400"/>
              </a:lnSpc>
              <a:buNone/>
            </a:pPr>
            <a:r>
              <a:rPr lang="en-US" altLang="ja-JP" sz="1050" b="1" dirty="0">
                <a:latin typeface="BIZ UDゴシック" panose="020B0400000000000000" pitchFamily="49" charset="-128"/>
                <a:ea typeface="BIZ UDゴシック" panose="020B0400000000000000" pitchFamily="49" charset="-128"/>
              </a:rPr>
              <a:t>※</a:t>
            </a:r>
            <a:r>
              <a:rPr lang="ja-JP" altLang="en-US" sz="1050" b="1" dirty="0">
                <a:latin typeface="BIZ UDゴシック" panose="020B0400000000000000" pitchFamily="49" charset="-128"/>
                <a:ea typeface="BIZ UDゴシック" panose="020B0400000000000000" pitchFamily="49" charset="-128"/>
              </a:rPr>
              <a:t>「地域における公益的な取組」</a:t>
            </a:r>
            <a:r>
              <a:rPr lang="en-US" altLang="ja-JP" sz="1050" b="1" dirty="0">
                <a:latin typeface="BIZ UDゴシック" panose="020B0400000000000000" pitchFamily="49" charset="-128"/>
                <a:ea typeface="BIZ UDゴシック" panose="020B0400000000000000" pitchFamily="49" charset="-128"/>
              </a:rPr>
              <a:t/>
            </a:r>
            <a:br>
              <a:rPr lang="en-US" altLang="ja-JP" sz="1050" b="1" dirty="0">
                <a:latin typeface="BIZ UDゴシック" panose="020B0400000000000000" pitchFamily="49" charset="-128"/>
                <a:ea typeface="BIZ UDゴシック" panose="020B0400000000000000" pitchFamily="49" charset="-128"/>
              </a:rPr>
            </a:br>
            <a:r>
              <a:rPr lang="ja-JP" altLang="en-US" sz="1050" b="1" dirty="0">
                <a:latin typeface="BIZ UDゴシック" panose="020B0400000000000000" pitchFamily="49" charset="-128"/>
                <a:ea typeface="BIZ UDゴシック" panose="020B0400000000000000" pitchFamily="49" charset="-128"/>
              </a:rPr>
              <a:t>　として実施する場合、後見活動</a:t>
            </a:r>
            <a:r>
              <a:rPr lang="en-US" altLang="ja-JP" sz="1050" b="1" dirty="0">
                <a:latin typeface="BIZ UDゴシック" panose="020B0400000000000000" pitchFamily="49" charset="-128"/>
                <a:ea typeface="BIZ UDゴシック" panose="020B0400000000000000" pitchFamily="49" charset="-128"/>
              </a:rPr>
              <a:t/>
            </a:r>
            <a:br>
              <a:rPr lang="en-US" altLang="ja-JP" sz="1050" b="1" dirty="0">
                <a:latin typeface="BIZ UDゴシック" panose="020B0400000000000000" pitchFamily="49" charset="-128"/>
                <a:ea typeface="BIZ UDゴシック" panose="020B0400000000000000" pitchFamily="49" charset="-128"/>
              </a:rPr>
            </a:br>
            <a:r>
              <a:rPr lang="ja-JP" altLang="en-US" sz="1050" b="1" dirty="0">
                <a:latin typeface="BIZ UDゴシック" panose="020B0400000000000000" pitchFamily="49" charset="-128"/>
                <a:ea typeface="BIZ UDゴシック" panose="020B0400000000000000" pitchFamily="49" charset="-128"/>
              </a:rPr>
              <a:t>　等に要する全ての経費について</a:t>
            </a:r>
            <a:r>
              <a:rPr lang="en-US" altLang="ja-JP" sz="1050" b="1" dirty="0">
                <a:latin typeface="BIZ UDゴシック" panose="020B0400000000000000" pitchFamily="49" charset="-128"/>
                <a:ea typeface="BIZ UDゴシック" panose="020B0400000000000000" pitchFamily="49" charset="-128"/>
              </a:rPr>
              <a:t/>
            </a:r>
            <a:br>
              <a:rPr lang="en-US" altLang="ja-JP" sz="1050" b="1" dirty="0">
                <a:latin typeface="BIZ UDゴシック" panose="020B0400000000000000" pitchFamily="49" charset="-128"/>
                <a:ea typeface="BIZ UDゴシック" panose="020B0400000000000000" pitchFamily="49" charset="-128"/>
              </a:rPr>
            </a:br>
            <a:r>
              <a:rPr lang="ja-JP" altLang="en-US" sz="1050" b="1" dirty="0">
                <a:latin typeface="BIZ UDゴシック" panose="020B0400000000000000" pitchFamily="49" charset="-128"/>
                <a:ea typeface="BIZ UDゴシック" panose="020B0400000000000000" pitchFamily="49" charset="-128"/>
              </a:rPr>
              <a:t>　社会福祉法人が負担</a:t>
            </a:r>
          </a:p>
        </p:txBody>
      </p:sp>
      <p:sp>
        <p:nvSpPr>
          <p:cNvPr id="17" name="テキスト ボックス 16"/>
          <p:cNvSpPr txBox="1"/>
          <p:nvPr/>
        </p:nvSpPr>
        <p:spPr>
          <a:xfrm>
            <a:off x="640239" y="4065674"/>
            <a:ext cx="3970402" cy="835870"/>
          </a:xfrm>
          <a:prstGeom prst="rect">
            <a:avLst/>
          </a:prstGeom>
          <a:noFill/>
        </p:spPr>
        <p:txBody>
          <a:bodyPr wrap="square" rtlCol="0">
            <a:spAutoFit/>
          </a:bodyPr>
          <a:lstStyle/>
          <a:p>
            <a:pPr marL="177800" indent="-177800" defTabSz="914400">
              <a:lnSpc>
                <a:spcPts val="1500"/>
              </a:lnSpc>
            </a:pPr>
            <a:r>
              <a:rPr kumimoji="1" lang="ja-JP" altLang="en-US" sz="1200" dirty="0">
                <a:solidFill>
                  <a:prstClr val="black"/>
                </a:solidFill>
                <a:latin typeface="BIZ UDゴシック" panose="020B0400000000000000" pitchFamily="49" charset="-128"/>
                <a:ea typeface="BIZ UDゴシック" panose="020B0400000000000000" pitchFamily="49" charset="-128"/>
              </a:rPr>
              <a:t>▸府域のどの地域においても、必要な人が制度を利用</a:t>
            </a:r>
            <a:endParaRPr kumimoji="1" lang="en-US" altLang="ja-JP" sz="1200" dirty="0">
              <a:solidFill>
                <a:prstClr val="black"/>
              </a:solidFill>
              <a:latin typeface="BIZ UDゴシック" panose="020B0400000000000000" pitchFamily="49" charset="-128"/>
              <a:ea typeface="BIZ UDゴシック" panose="020B0400000000000000" pitchFamily="49" charset="-128"/>
            </a:endParaRPr>
          </a:p>
          <a:p>
            <a:pPr marL="177800" indent="-177800" defTabSz="914400">
              <a:lnSpc>
                <a:spcPts val="1500"/>
              </a:lnSpc>
            </a:pPr>
            <a:r>
              <a:rPr kumimoji="1" lang="en-US" altLang="ja-JP" sz="1200" dirty="0">
                <a:solidFill>
                  <a:prstClr val="black"/>
                </a:solidFill>
                <a:latin typeface="BIZ UDゴシック" panose="020B0400000000000000" pitchFamily="49" charset="-128"/>
                <a:ea typeface="BIZ UDゴシック" panose="020B0400000000000000" pitchFamily="49" charset="-128"/>
              </a:rPr>
              <a:t> </a:t>
            </a:r>
            <a:r>
              <a:rPr kumimoji="1" lang="ja-JP" altLang="en-US" sz="1200" dirty="0">
                <a:solidFill>
                  <a:prstClr val="black"/>
                </a:solidFill>
                <a:latin typeface="BIZ UDゴシック" panose="020B0400000000000000" pitchFamily="49" charset="-128"/>
                <a:ea typeface="BIZ UDゴシック" panose="020B0400000000000000" pitchFamily="49" charset="-128"/>
              </a:rPr>
              <a:t>することができるよう、担い手確保が必要</a:t>
            </a:r>
            <a:endParaRPr kumimoji="1" lang="en-US" altLang="ja-JP" sz="1200" dirty="0">
              <a:solidFill>
                <a:prstClr val="black"/>
              </a:solidFill>
              <a:latin typeface="BIZ UDゴシック" panose="020B0400000000000000" pitchFamily="49" charset="-128"/>
              <a:ea typeface="BIZ UDゴシック" panose="020B0400000000000000" pitchFamily="49" charset="-128"/>
            </a:endParaRPr>
          </a:p>
          <a:p>
            <a:pPr marL="177800" indent="-177800" defTabSz="914400">
              <a:lnSpc>
                <a:spcPts val="1500"/>
              </a:lnSpc>
            </a:pPr>
            <a:r>
              <a:rPr kumimoji="1" lang="ja-JP" altLang="en-US" sz="1200" dirty="0">
                <a:solidFill>
                  <a:prstClr val="black"/>
                </a:solidFill>
                <a:latin typeface="BIZ UDゴシック" panose="020B0400000000000000" pitchFamily="49" charset="-128"/>
                <a:ea typeface="BIZ UDゴシック" panose="020B0400000000000000" pitchFamily="49" charset="-128"/>
              </a:rPr>
              <a:t>▸本人に寄り添った「身上保護」を重視した支援が</a:t>
            </a:r>
            <a:endParaRPr kumimoji="1" lang="en-US" altLang="ja-JP" sz="1200" dirty="0">
              <a:solidFill>
                <a:prstClr val="black"/>
              </a:solidFill>
              <a:latin typeface="BIZ UDゴシック" panose="020B0400000000000000" pitchFamily="49" charset="-128"/>
              <a:ea typeface="BIZ UDゴシック" panose="020B0400000000000000" pitchFamily="49" charset="-128"/>
            </a:endParaRPr>
          </a:p>
          <a:p>
            <a:pPr marL="177800" indent="-177800" defTabSz="914400">
              <a:lnSpc>
                <a:spcPts val="1500"/>
              </a:lnSpc>
            </a:pPr>
            <a:r>
              <a:rPr kumimoji="1" lang="en-US" altLang="ja-JP" sz="1200" dirty="0">
                <a:solidFill>
                  <a:prstClr val="black"/>
                </a:solidFill>
                <a:latin typeface="BIZ UDゴシック" panose="020B0400000000000000" pitchFamily="49" charset="-128"/>
                <a:ea typeface="BIZ UDゴシック" panose="020B0400000000000000" pitchFamily="49" charset="-128"/>
              </a:rPr>
              <a:t> </a:t>
            </a:r>
            <a:r>
              <a:rPr kumimoji="1" lang="ja-JP" altLang="en-US" sz="1200" dirty="0">
                <a:solidFill>
                  <a:prstClr val="black"/>
                </a:solidFill>
                <a:latin typeface="BIZ UDゴシック" panose="020B0400000000000000" pitchFamily="49" charset="-128"/>
                <a:ea typeface="BIZ UDゴシック" panose="020B0400000000000000" pitchFamily="49" charset="-128"/>
              </a:rPr>
              <a:t>求められている</a:t>
            </a:r>
            <a:endParaRPr kumimoji="1" lang="en-US" altLang="ja-JP" sz="1200" dirty="0">
              <a:solidFill>
                <a:prstClr val="black"/>
              </a:solidFill>
              <a:latin typeface="BIZ UDゴシック" panose="020B0400000000000000" pitchFamily="49" charset="-128"/>
              <a:ea typeface="BIZ UDゴシック" panose="020B0400000000000000" pitchFamily="49" charset="-128"/>
            </a:endParaRPr>
          </a:p>
        </p:txBody>
      </p:sp>
      <p:sp>
        <p:nvSpPr>
          <p:cNvPr id="18" name="テキスト ボックス 17"/>
          <p:cNvSpPr txBox="1"/>
          <p:nvPr/>
        </p:nvSpPr>
        <p:spPr>
          <a:xfrm>
            <a:off x="4974046" y="4082169"/>
            <a:ext cx="3883166" cy="643509"/>
          </a:xfrm>
          <a:prstGeom prst="rect">
            <a:avLst/>
          </a:prstGeom>
          <a:noFill/>
        </p:spPr>
        <p:txBody>
          <a:bodyPr wrap="square" rtlCol="0">
            <a:spAutoFit/>
          </a:bodyPr>
          <a:lstStyle/>
          <a:p>
            <a:pPr marL="177800" indent="-177800" defTabSz="914400">
              <a:lnSpc>
                <a:spcPts val="1500"/>
              </a:lnSpc>
            </a:pPr>
            <a:r>
              <a:rPr kumimoji="1" lang="ja-JP" altLang="en-US" sz="1200" dirty="0">
                <a:solidFill>
                  <a:prstClr val="black"/>
                </a:solidFill>
                <a:latin typeface="BIZ UDゴシック" panose="020B0400000000000000" pitchFamily="49" charset="-128"/>
                <a:ea typeface="BIZ UDゴシック" panose="020B0400000000000000" pitchFamily="49" charset="-128"/>
              </a:rPr>
              <a:t>▸福祉に関する専門性やノウハウ、地域の関係者との</a:t>
            </a:r>
            <a:endParaRPr kumimoji="1" lang="en-US" altLang="ja-JP" sz="1200" dirty="0">
              <a:solidFill>
                <a:prstClr val="black"/>
              </a:solidFill>
              <a:latin typeface="BIZ UDゴシック" panose="020B0400000000000000" pitchFamily="49" charset="-128"/>
              <a:ea typeface="BIZ UDゴシック" panose="020B0400000000000000" pitchFamily="49" charset="-128"/>
            </a:endParaRPr>
          </a:p>
          <a:p>
            <a:pPr marL="177800" indent="-177800" defTabSz="914400">
              <a:lnSpc>
                <a:spcPts val="1500"/>
              </a:lnSpc>
            </a:pPr>
            <a:r>
              <a:rPr kumimoji="1" lang="ja-JP" altLang="en-US" sz="1200" dirty="0">
                <a:solidFill>
                  <a:prstClr val="black"/>
                </a:solidFill>
                <a:latin typeface="BIZ UDゴシック" panose="020B0400000000000000" pitchFamily="49" charset="-128"/>
                <a:ea typeface="BIZ UDゴシック" panose="020B0400000000000000" pitchFamily="49" charset="-128"/>
              </a:rPr>
              <a:t> ネットワーク等を活かし、地域社会への貢献が期待</a:t>
            </a:r>
            <a:endParaRPr kumimoji="1" lang="en-US" altLang="ja-JP" sz="1200" dirty="0">
              <a:solidFill>
                <a:prstClr val="black"/>
              </a:solidFill>
              <a:latin typeface="BIZ UDゴシック" panose="020B0400000000000000" pitchFamily="49" charset="-128"/>
              <a:ea typeface="BIZ UDゴシック" panose="020B0400000000000000" pitchFamily="49" charset="-128"/>
            </a:endParaRPr>
          </a:p>
          <a:p>
            <a:pPr marL="177800" indent="-177800" defTabSz="914400">
              <a:lnSpc>
                <a:spcPts val="1500"/>
              </a:lnSpc>
            </a:pPr>
            <a:r>
              <a:rPr kumimoji="1" lang="en-US" altLang="ja-JP" sz="1200" dirty="0">
                <a:solidFill>
                  <a:prstClr val="black"/>
                </a:solidFill>
                <a:latin typeface="BIZ UDゴシック" panose="020B0400000000000000" pitchFamily="49" charset="-128"/>
                <a:ea typeface="BIZ UDゴシック" panose="020B0400000000000000" pitchFamily="49" charset="-128"/>
              </a:rPr>
              <a:t> </a:t>
            </a:r>
            <a:r>
              <a:rPr kumimoji="1" lang="ja-JP" altLang="en-US" sz="1200" dirty="0">
                <a:solidFill>
                  <a:prstClr val="black"/>
                </a:solidFill>
                <a:latin typeface="BIZ UDゴシック" panose="020B0400000000000000" pitchFamily="49" charset="-128"/>
                <a:ea typeface="BIZ UDゴシック" panose="020B0400000000000000" pitchFamily="49" charset="-128"/>
              </a:rPr>
              <a:t>されている</a:t>
            </a:r>
            <a:endParaRPr kumimoji="1" lang="en-US" altLang="ja-JP" sz="1200" dirty="0">
              <a:solidFill>
                <a:prstClr val="black"/>
              </a:solidFill>
              <a:latin typeface="BIZ UDゴシック" panose="020B0400000000000000" pitchFamily="49" charset="-128"/>
              <a:ea typeface="BIZ UDゴシック" panose="020B0400000000000000" pitchFamily="49" charset="-128"/>
            </a:endParaRPr>
          </a:p>
        </p:txBody>
      </p:sp>
      <p:sp>
        <p:nvSpPr>
          <p:cNvPr id="19" name="角丸四角形 18"/>
          <p:cNvSpPr/>
          <p:nvPr/>
        </p:nvSpPr>
        <p:spPr>
          <a:xfrm>
            <a:off x="2479383" y="5845331"/>
            <a:ext cx="5003276" cy="847950"/>
          </a:xfrm>
          <a:prstGeom prst="roundRect">
            <a:avLst/>
          </a:prstGeom>
          <a:noFill/>
          <a:ln w="34925">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nSpc>
                <a:spcPts val="1400"/>
              </a:lnSpc>
              <a:defRPr/>
            </a:pPr>
            <a:r>
              <a:rPr kumimoji="1" lang="ja-JP" altLang="en-US" sz="1200" b="1" dirty="0">
                <a:solidFill>
                  <a:schemeClr val="tx1"/>
                </a:solidFill>
                <a:latin typeface="BIZ UDゴシック" panose="020B0400000000000000" pitchFamily="49" charset="-128"/>
                <a:ea typeface="BIZ UDゴシック" panose="020B0400000000000000" pitchFamily="49" charset="-128"/>
              </a:rPr>
              <a:t>被後見人等のメリット</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lvl="0">
              <a:lnSpc>
                <a:spcPts val="1400"/>
              </a:lnSpc>
              <a:defRPr/>
            </a:pPr>
            <a:r>
              <a:rPr kumimoji="1" lang="ja-JP" altLang="en-US" sz="1200" b="1" dirty="0">
                <a:solidFill>
                  <a:schemeClr val="tx1"/>
                </a:solidFill>
                <a:latin typeface="BIZ UDゴシック" panose="020B0400000000000000" pitchFamily="49" charset="-128"/>
                <a:ea typeface="BIZ UDゴシック" panose="020B0400000000000000" pitchFamily="49" charset="-128"/>
              </a:rPr>
              <a:t>　・府域の</a:t>
            </a:r>
            <a:r>
              <a:rPr kumimoji="1" lang="ja-JP" altLang="en-US" sz="1200" b="1" u="sng" dirty="0">
                <a:solidFill>
                  <a:srgbClr val="FF0000"/>
                </a:solidFill>
                <a:latin typeface="BIZ UDゴシック" panose="020B0400000000000000" pitchFamily="49" charset="-128"/>
                <a:ea typeface="BIZ UDゴシック" panose="020B0400000000000000" pitchFamily="49" charset="-128"/>
              </a:rPr>
              <a:t>どの地域においても</a:t>
            </a:r>
            <a:r>
              <a:rPr kumimoji="1" lang="ja-JP" altLang="en-US" sz="1200" b="1" dirty="0">
                <a:solidFill>
                  <a:schemeClr val="tx1"/>
                </a:solidFill>
                <a:latin typeface="BIZ UDゴシック" panose="020B0400000000000000" pitchFamily="49" charset="-128"/>
                <a:ea typeface="BIZ UDゴシック" panose="020B0400000000000000" pitchFamily="49" charset="-128"/>
              </a:rPr>
              <a:t>制度の利用が可能</a:t>
            </a:r>
            <a:endParaRPr kumimoji="1" lang="en-US" altLang="ja-JP" sz="12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defTabSz="457200" rtl="0" eaLnBrk="1" fontAlgn="auto" latinLnBrk="0" hangingPunct="1">
              <a:lnSpc>
                <a:spcPts val="1400"/>
              </a:lnSpc>
              <a:spcBef>
                <a:spcPts val="0"/>
              </a:spcBef>
              <a:spcAft>
                <a:spcPts val="0"/>
              </a:spcAft>
              <a:buClrTx/>
              <a:buSzTx/>
              <a:buFontTx/>
              <a:buNone/>
              <a:tabLst/>
              <a:defRPr/>
            </a:pPr>
            <a:r>
              <a:rPr kumimoji="1" lang="ja-JP" altLang="en-US" sz="1200" b="1" noProof="0" dirty="0">
                <a:solidFill>
                  <a:schemeClr val="tx1"/>
                </a:solidFill>
                <a:latin typeface="BIZ UDゴシック" panose="020B0400000000000000" pitchFamily="49" charset="-128"/>
                <a:ea typeface="BIZ UDゴシック" panose="020B0400000000000000" pitchFamily="49" charset="-128"/>
              </a:rPr>
              <a:t>　・</a:t>
            </a:r>
            <a:r>
              <a:rPr kumimoji="1" lang="ja-JP" altLang="en-US" sz="1200" b="1" u="sng" dirty="0">
                <a:solidFill>
                  <a:srgbClr val="FF0000"/>
                </a:solidFill>
                <a:latin typeface="BIZ UDゴシック" panose="020B0400000000000000" pitchFamily="49" charset="-128"/>
                <a:ea typeface="BIZ UDゴシック" panose="020B0400000000000000" pitchFamily="49" charset="-128"/>
              </a:rPr>
              <a:t>継続的に</a:t>
            </a:r>
            <a:r>
              <a:rPr kumimoji="1" lang="ja-JP" altLang="en-US" sz="1200" b="1" dirty="0">
                <a:solidFill>
                  <a:schemeClr val="tx1"/>
                </a:solidFill>
                <a:latin typeface="BIZ UDゴシック" panose="020B0400000000000000" pitchFamily="49" charset="-128"/>
                <a:ea typeface="BIZ UDゴシック" panose="020B0400000000000000" pitchFamily="49" charset="-128"/>
              </a:rPr>
              <a:t>制度を利用することが可能</a:t>
            </a:r>
            <a:endParaRPr kumimoji="1" lang="en-US" altLang="ja-JP" sz="12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defTabSz="457200" rtl="0" eaLnBrk="1" fontAlgn="auto" latinLnBrk="0" hangingPunct="1">
              <a:lnSpc>
                <a:spcPts val="1400"/>
              </a:lnSpc>
              <a:spcBef>
                <a:spcPts val="0"/>
              </a:spcBef>
              <a:spcAft>
                <a:spcPts val="0"/>
              </a:spcAft>
              <a:buClrTx/>
              <a:buSzTx/>
              <a:buFontTx/>
              <a:buNone/>
              <a:tabLst/>
              <a:defRPr/>
            </a:pPr>
            <a:r>
              <a:rPr kumimoji="1" lang="ja-JP" altLang="en-US" sz="1200" b="1" noProof="0" dirty="0">
                <a:solidFill>
                  <a:schemeClr val="tx1"/>
                </a:solidFill>
                <a:latin typeface="BIZ UDゴシック" panose="020B0400000000000000" pitchFamily="49" charset="-128"/>
                <a:ea typeface="BIZ UDゴシック" panose="020B0400000000000000" pitchFamily="49" charset="-128"/>
              </a:rPr>
              <a:t>　・</a:t>
            </a:r>
            <a:r>
              <a:rPr kumimoji="1" lang="ja-JP" altLang="en-US" sz="1200" b="1"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rPr>
              <a:t>地域のネットワーク等を活用したチーム支援</a:t>
            </a:r>
            <a:r>
              <a:rPr kumimoji="1" lang="ja-JP" altLang="en-US" sz="12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が受けられる　　</a:t>
            </a:r>
          </a:p>
        </p:txBody>
      </p:sp>
      <p:sp>
        <p:nvSpPr>
          <p:cNvPr id="22" name="タイトル 1">
            <a:extLst>
              <a:ext uri="{FF2B5EF4-FFF2-40B4-BE49-F238E27FC236}">
                <a16:creationId xmlns:a16="http://schemas.microsoft.com/office/drawing/2014/main" id="{89561088-0EAB-45BF-8333-B10773465CB4}"/>
              </a:ext>
            </a:extLst>
          </p:cNvPr>
          <p:cNvSpPr txBox="1">
            <a:spLocks/>
          </p:cNvSpPr>
          <p:nvPr/>
        </p:nvSpPr>
        <p:spPr>
          <a:xfrm>
            <a:off x="-1" y="127011"/>
            <a:ext cx="5112000" cy="432000"/>
          </a:xfrm>
          <a:prstGeom prst="homePlate">
            <a:avLst/>
          </a:prstGeom>
          <a:gradFill flip="none" rotWithShape="1">
            <a:gsLst>
              <a:gs pos="84000">
                <a:schemeClr val="accent1">
                  <a:lumMod val="75000"/>
                </a:schemeClr>
              </a:gs>
              <a:gs pos="59000">
                <a:schemeClr val="accent1">
                  <a:satMod val="110000"/>
                  <a:lumMod val="100000"/>
                  <a:shade val="100000"/>
                </a:schemeClr>
              </a:gs>
              <a:gs pos="100000">
                <a:schemeClr val="accent1">
                  <a:lumMod val="99000"/>
                  <a:satMod val="120000"/>
                  <a:shade val="78000"/>
                </a:schemeClr>
              </a:gs>
            </a:gsLst>
            <a:lin ang="16200000" scaled="1"/>
            <a:tileRect/>
          </a:gradFill>
          <a:ln w="6350" cap="flat" cmpd="sng" algn="ctr">
            <a:solidFill>
              <a:schemeClr val="bg1"/>
            </a:solidFill>
            <a:prstDash val="solid"/>
            <a:miter lim="800000"/>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1156716" rtl="0" eaLnBrk="1" latinLnBrk="0" hangingPunct="1">
              <a:lnSpc>
                <a:spcPct val="90000"/>
              </a:lnSpc>
              <a:spcBef>
                <a:spcPct val="0"/>
              </a:spcBef>
              <a:buNone/>
              <a:defRPr kumimoji="1" sz="5566"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700"/>
              </a:lnSpc>
            </a:pPr>
            <a:r>
              <a:rPr lang="ja-JP" altLang="en-US" sz="1800" b="1" dirty="0">
                <a:latin typeface="BIZ UDゴシック" panose="020B0400000000000000" pitchFamily="49" charset="-128"/>
                <a:ea typeface="BIZ UDゴシック" panose="020B0400000000000000" pitchFamily="49" charset="-128"/>
              </a:rPr>
              <a:t>３．成年後見制度の担い手について</a:t>
            </a:r>
          </a:p>
        </p:txBody>
      </p:sp>
      <p:sp>
        <p:nvSpPr>
          <p:cNvPr id="27" name="正方形/長方形 26">
            <a:extLst>
              <a:ext uri="{FF2B5EF4-FFF2-40B4-BE49-F238E27FC236}">
                <a16:creationId xmlns:a16="http://schemas.microsoft.com/office/drawing/2014/main" id="{2A4DEE5E-6DCC-48C2-9323-FE858C8FEB99}"/>
              </a:ext>
            </a:extLst>
          </p:cNvPr>
          <p:cNvSpPr/>
          <p:nvPr/>
        </p:nvSpPr>
        <p:spPr>
          <a:xfrm>
            <a:off x="92490" y="699934"/>
            <a:ext cx="8959017" cy="20073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nSpc>
                <a:spcPts val="2000"/>
              </a:lnSpc>
            </a:pPr>
            <a:endParaRPr kumimoji="1" lang="en-US" altLang="ja-JP" sz="1400" b="1" u="sng" dirty="0">
              <a:solidFill>
                <a:schemeClr val="tx1"/>
              </a:solidFill>
              <a:latin typeface="BIZ UDゴシック" panose="020B0400000000000000" pitchFamily="49" charset="-128"/>
              <a:ea typeface="BIZ UDゴシック" panose="020B0400000000000000" pitchFamily="49" charset="-128"/>
            </a:endParaRPr>
          </a:p>
        </p:txBody>
      </p:sp>
      <p:sp>
        <p:nvSpPr>
          <p:cNvPr id="28" name="コンテンツ プレースホルダー 2">
            <a:extLst>
              <a:ext uri="{FF2B5EF4-FFF2-40B4-BE49-F238E27FC236}">
                <a16:creationId xmlns:a16="http://schemas.microsoft.com/office/drawing/2014/main" id="{D43BAAA2-E772-4F4B-9C00-C60D9D2399F4}"/>
              </a:ext>
            </a:extLst>
          </p:cNvPr>
          <p:cNvSpPr txBox="1">
            <a:spLocks/>
          </p:cNvSpPr>
          <p:nvPr/>
        </p:nvSpPr>
        <p:spPr>
          <a:xfrm>
            <a:off x="0" y="769165"/>
            <a:ext cx="9144000" cy="401142"/>
          </a:xfrm>
          <a:prstGeom prst="rect">
            <a:avLst/>
          </a:prstGeom>
        </p:spPr>
        <p:txBody>
          <a:bodyPr>
            <a:no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0" indent="0">
              <a:lnSpc>
                <a:spcPts val="2000"/>
              </a:lnSpc>
              <a:buNone/>
            </a:pPr>
            <a:r>
              <a:rPr lang="ja-JP" altLang="en-US" sz="1600" b="1" dirty="0">
                <a:latin typeface="BIZ UDゴシック" panose="020B0400000000000000" pitchFamily="49" charset="-128"/>
                <a:ea typeface="BIZ UDゴシック" panose="020B0400000000000000" pitchFamily="49" charset="-128"/>
              </a:rPr>
              <a:t>（３）社会福祉法人による法人後見に対する期待</a:t>
            </a:r>
          </a:p>
          <a:p>
            <a:pPr marL="0" indent="0">
              <a:lnSpc>
                <a:spcPts val="2000"/>
              </a:lnSpc>
              <a:buNone/>
            </a:pPr>
            <a:endParaRPr lang="en-US" altLang="ja-JP" sz="1600" dirty="0">
              <a:latin typeface="BIZ UDゴシック" panose="020B0400000000000000" pitchFamily="49" charset="-128"/>
              <a:ea typeface="BIZ UDゴシック" panose="020B0400000000000000" pitchFamily="49" charset="-128"/>
            </a:endParaRPr>
          </a:p>
        </p:txBody>
      </p:sp>
      <p:sp>
        <p:nvSpPr>
          <p:cNvPr id="29" name="テキスト ボックス 1">
            <a:extLst>
              <a:ext uri="{FF2B5EF4-FFF2-40B4-BE49-F238E27FC236}">
                <a16:creationId xmlns:a16="http://schemas.microsoft.com/office/drawing/2014/main" id="{19B48900-5C1D-4AE8-A5F4-1E200B4BF143}"/>
              </a:ext>
            </a:extLst>
          </p:cNvPr>
          <p:cNvSpPr txBox="1">
            <a:spLocks noChangeArrowheads="1"/>
          </p:cNvSpPr>
          <p:nvPr/>
        </p:nvSpPr>
        <p:spPr bwMode="auto">
          <a:xfrm>
            <a:off x="215998" y="1143954"/>
            <a:ext cx="8820000" cy="215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300"/>
              </a:lnSpc>
              <a:spcBef>
                <a:spcPct val="0"/>
              </a:spcBef>
              <a:buFontTx/>
              <a:buNone/>
            </a:pPr>
            <a:r>
              <a:rPr lang="ja-JP" altLang="en-US" sz="1500" b="1" dirty="0">
                <a:latin typeface="BIZ UDゴシック" panose="020B0400000000000000" pitchFamily="49" charset="-128"/>
                <a:ea typeface="BIZ UDゴシック" panose="020B0400000000000000" pitchFamily="49" charset="-128"/>
                <a:cs typeface="Meiryo UI" pitchFamily="50" charset="-128"/>
              </a:rPr>
              <a:t>　</a:t>
            </a:r>
            <a:r>
              <a:rPr lang="ja-JP" altLang="en-US" sz="1500" dirty="0">
                <a:latin typeface="BIZ UDゴシック" panose="020B0400000000000000" pitchFamily="49" charset="-128"/>
                <a:ea typeface="BIZ UDゴシック" panose="020B0400000000000000" pitchFamily="49" charset="-128"/>
                <a:cs typeface="Meiryo UI" pitchFamily="50" charset="-128"/>
              </a:rPr>
              <a:t>▸後見活動においては、本人に寄り添った「身上保護」を重視した支援が求められる。認知症や障</a:t>
            </a:r>
            <a:endParaRPr lang="en-US" altLang="ja-JP" sz="15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300"/>
              </a:lnSpc>
              <a:spcBef>
                <a:spcPct val="0"/>
              </a:spcBef>
              <a:buFontTx/>
              <a:buNone/>
            </a:pPr>
            <a:r>
              <a:rPr lang="ja-JP" altLang="en-US" sz="1500" dirty="0">
                <a:latin typeface="BIZ UDゴシック" panose="020B0400000000000000" pitchFamily="49" charset="-128"/>
                <a:ea typeface="BIZ UDゴシック" panose="020B0400000000000000" pitchFamily="49" charset="-128"/>
                <a:cs typeface="Meiryo UI" pitchFamily="50" charset="-128"/>
              </a:rPr>
              <a:t>　 がいのある方に対する一定の知識や対人援助技術、</a:t>
            </a:r>
            <a:r>
              <a:rPr lang="ja-JP" altLang="en-US" sz="1500" dirty="0" smtClean="0">
                <a:latin typeface="BIZ UDゴシック" panose="020B0400000000000000" pitchFamily="49" charset="-128"/>
                <a:ea typeface="BIZ UDゴシック" panose="020B0400000000000000" pitchFamily="49" charset="-128"/>
                <a:cs typeface="Meiryo UI" pitchFamily="50" charset="-128"/>
              </a:rPr>
              <a:t>福祉的知識</a:t>
            </a:r>
            <a:r>
              <a:rPr lang="ja-JP" altLang="en-US" sz="1500" dirty="0">
                <a:latin typeface="BIZ UDゴシック" panose="020B0400000000000000" pitchFamily="49" charset="-128"/>
                <a:ea typeface="BIZ UDゴシック" panose="020B0400000000000000" pitchFamily="49" charset="-128"/>
                <a:cs typeface="Meiryo UI" pitchFamily="50" charset="-128"/>
              </a:rPr>
              <a:t>を有していることが必要。</a:t>
            </a:r>
          </a:p>
          <a:p>
            <a:pPr eaLnBrk="1" hangingPunct="1">
              <a:lnSpc>
                <a:spcPts val="2300"/>
              </a:lnSpc>
              <a:spcBef>
                <a:spcPct val="0"/>
              </a:spcBef>
              <a:buFontTx/>
              <a:buNone/>
            </a:pPr>
            <a:r>
              <a:rPr lang="ja-JP" altLang="en-US" sz="1500" dirty="0">
                <a:latin typeface="BIZ UDゴシック" panose="020B0400000000000000" pitchFamily="49" charset="-128"/>
                <a:ea typeface="BIZ UDゴシック" panose="020B0400000000000000" pitchFamily="49" charset="-128"/>
                <a:cs typeface="Meiryo UI" pitchFamily="50" charset="-128"/>
              </a:rPr>
              <a:t>　▸一方、社会福祉法人においては、福祉サービスに関する専門性やノウハウ、地域の関係者との</a:t>
            </a:r>
            <a:endParaRPr lang="en-US" altLang="ja-JP" sz="15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300"/>
              </a:lnSpc>
              <a:spcBef>
                <a:spcPct val="0"/>
              </a:spcBef>
              <a:buFontTx/>
              <a:buNone/>
            </a:pPr>
            <a:r>
              <a:rPr lang="ja-JP" altLang="en-US" sz="1500" dirty="0">
                <a:latin typeface="BIZ UDゴシック" panose="020B0400000000000000" pitchFamily="49" charset="-128"/>
                <a:ea typeface="BIZ UDゴシック" panose="020B0400000000000000" pitchFamily="49" charset="-128"/>
                <a:cs typeface="Meiryo UI" pitchFamily="50" charset="-128"/>
              </a:rPr>
              <a:t>　 ネットワーク等を活かし、「地域における公益的な取組」の実施により地域社会への貢献が求め</a:t>
            </a:r>
            <a:endParaRPr lang="en-US" altLang="ja-JP" sz="15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300"/>
              </a:lnSpc>
              <a:spcBef>
                <a:spcPct val="0"/>
              </a:spcBef>
              <a:buFontTx/>
              <a:buNone/>
            </a:pPr>
            <a:r>
              <a:rPr lang="en-US" altLang="ja-JP" sz="1500" dirty="0">
                <a:latin typeface="BIZ UDゴシック" panose="020B0400000000000000" pitchFamily="49" charset="-128"/>
                <a:ea typeface="BIZ UDゴシック" panose="020B0400000000000000" pitchFamily="49" charset="-128"/>
                <a:cs typeface="Meiryo UI" pitchFamily="50" charset="-128"/>
              </a:rPr>
              <a:t>   </a:t>
            </a:r>
            <a:r>
              <a:rPr lang="ja-JP" altLang="en-US" sz="1500" dirty="0" err="1">
                <a:latin typeface="BIZ UDゴシック" panose="020B0400000000000000" pitchFamily="49" charset="-128"/>
                <a:ea typeface="BIZ UDゴシック" panose="020B0400000000000000" pitchFamily="49" charset="-128"/>
                <a:cs typeface="Meiryo UI" pitchFamily="50" charset="-128"/>
              </a:rPr>
              <a:t>られて</a:t>
            </a:r>
            <a:r>
              <a:rPr lang="ja-JP" altLang="en-US" sz="1500" dirty="0">
                <a:latin typeface="BIZ UDゴシック" panose="020B0400000000000000" pitchFamily="49" charset="-128"/>
                <a:ea typeface="BIZ UDゴシック" panose="020B0400000000000000" pitchFamily="49" charset="-128"/>
                <a:cs typeface="Meiryo UI" pitchFamily="50" charset="-128"/>
              </a:rPr>
              <a:t>おり、後見制度の担い手として期待されている。</a:t>
            </a:r>
            <a:endParaRPr lang="en-US" altLang="ja-JP" sz="15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1000"/>
              </a:lnSpc>
              <a:spcBef>
                <a:spcPct val="0"/>
              </a:spcBef>
              <a:buFontTx/>
              <a:buNone/>
            </a:pPr>
            <a:r>
              <a:rPr lang="ja-JP" altLang="en-US" sz="1200" dirty="0">
                <a:latin typeface="BIZ UDゴシック" panose="020B0400000000000000" pitchFamily="49" charset="-128"/>
                <a:ea typeface="BIZ UDゴシック" panose="020B0400000000000000" pitchFamily="49" charset="-128"/>
                <a:cs typeface="Meiryo UI" pitchFamily="50" charset="-128"/>
              </a:rPr>
              <a:t>  </a:t>
            </a:r>
            <a:endParaRPr lang="en-US" altLang="ja-JP" sz="12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1800"/>
              </a:lnSpc>
              <a:spcBef>
                <a:spcPct val="0"/>
              </a:spcBef>
              <a:buFontTx/>
              <a:buNone/>
            </a:pPr>
            <a:r>
              <a:rPr lang="ja-JP" altLang="en-US" sz="1200" b="1" dirty="0">
                <a:solidFill>
                  <a:srgbClr val="FF0000"/>
                </a:solidFill>
                <a:latin typeface="BIZ UDゴシック" panose="020B0400000000000000" pitchFamily="49" charset="-128"/>
                <a:ea typeface="BIZ UDゴシック" panose="020B0400000000000000" pitchFamily="49" charset="-128"/>
                <a:cs typeface="Meiryo UI" pitchFamily="50" charset="-128"/>
              </a:rPr>
              <a:t>　</a:t>
            </a:r>
            <a:r>
              <a:rPr lang="ja-JP" altLang="en-US" sz="1200" b="1" u="sng" dirty="0">
                <a:solidFill>
                  <a:srgbClr val="FF0000"/>
                </a:solidFill>
                <a:latin typeface="BIZ UDゴシック" panose="020B0400000000000000" pitchFamily="49" charset="-128"/>
                <a:ea typeface="BIZ UDゴシック" panose="020B0400000000000000" pitchFamily="49" charset="-128"/>
                <a:cs typeface="Meiryo UI" pitchFamily="50" charset="-128"/>
              </a:rPr>
              <a:t>（大阪しあわせネットワークや社会福祉施設経営者部会及び老人施設部会の事業計画に「権利擁護事業の推進」「法人後見</a:t>
            </a:r>
            <a:endParaRPr lang="en-US" altLang="ja-JP" sz="1200" b="1" u="sng" dirty="0">
              <a:solidFill>
                <a:srgbClr val="FF0000"/>
              </a:solidFill>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1800"/>
              </a:lnSpc>
              <a:spcBef>
                <a:spcPct val="0"/>
              </a:spcBef>
              <a:buFontTx/>
              <a:buNone/>
            </a:pPr>
            <a:r>
              <a:rPr lang="en-US" altLang="ja-JP" sz="1200" b="1" dirty="0">
                <a:solidFill>
                  <a:srgbClr val="FF0000"/>
                </a:solidFill>
                <a:latin typeface="BIZ UDゴシック" panose="020B0400000000000000" pitchFamily="49" charset="-128"/>
                <a:ea typeface="BIZ UDゴシック" panose="020B0400000000000000" pitchFamily="49" charset="-128"/>
                <a:cs typeface="Meiryo UI" pitchFamily="50" charset="-128"/>
              </a:rPr>
              <a:t>   </a:t>
            </a:r>
            <a:r>
              <a:rPr lang="en-US" altLang="ja-JP" sz="1200" b="1" u="sng" dirty="0">
                <a:solidFill>
                  <a:srgbClr val="FF0000"/>
                </a:solidFill>
                <a:latin typeface="BIZ UDゴシック" panose="020B0400000000000000" pitchFamily="49" charset="-128"/>
                <a:ea typeface="BIZ UDゴシック" panose="020B0400000000000000" pitchFamily="49" charset="-128"/>
                <a:cs typeface="Meiryo UI" pitchFamily="50" charset="-128"/>
              </a:rPr>
              <a:t> </a:t>
            </a:r>
            <a:r>
              <a:rPr lang="ja-JP" altLang="en-US" sz="1200" b="1" u="sng" dirty="0">
                <a:solidFill>
                  <a:srgbClr val="FF0000"/>
                </a:solidFill>
                <a:latin typeface="BIZ UDゴシック" panose="020B0400000000000000" pitchFamily="49" charset="-128"/>
                <a:ea typeface="BIZ UDゴシック" panose="020B0400000000000000" pitchFamily="49" charset="-128"/>
                <a:cs typeface="Meiryo UI" pitchFamily="50" charset="-128"/>
              </a:rPr>
              <a:t>の推進支援」について位置付けあり）</a:t>
            </a:r>
          </a:p>
        </p:txBody>
      </p:sp>
      <p:sp>
        <p:nvSpPr>
          <p:cNvPr id="24" name="四角形吹き出し 23"/>
          <p:cNvSpPr/>
          <p:nvPr/>
        </p:nvSpPr>
        <p:spPr>
          <a:xfrm>
            <a:off x="75498" y="3414034"/>
            <a:ext cx="1116000" cy="299077"/>
          </a:xfrm>
          <a:prstGeom prst="wedgeRectCallout">
            <a:avLst>
              <a:gd name="adj1" fmla="val 30326"/>
              <a:gd name="adj2" fmla="val 88356"/>
            </a:avLst>
          </a:prstGeom>
          <a:solidFill>
            <a:srgbClr val="002060"/>
          </a:solidFill>
          <a:ln>
            <a:noFill/>
          </a:ln>
        </p:spPr>
        <p:style>
          <a:lnRef idx="2">
            <a:schemeClr val="accent6"/>
          </a:lnRef>
          <a:fillRef idx="1">
            <a:schemeClr val="lt1"/>
          </a:fillRef>
          <a:effectRef idx="0">
            <a:schemeClr val="accent6"/>
          </a:effectRef>
          <a:fontRef idx="minor">
            <a:schemeClr val="dk1"/>
          </a:fontRef>
        </p:style>
        <p:txBody>
          <a:bodyPr lIns="66462" tIns="33231" rIns="33231" bIns="33231" rtlCol="0" anchor="ctr"/>
          <a:lstStyle/>
          <a:p>
            <a:pPr algn="ctr" defTabSz="422041">
              <a:lnSpc>
                <a:spcPts val="1015"/>
              </a:lnSpc>
              <a:defRPr/>
            </a:pPr>
            <a:r>
              <a:rPr lang="ja-JP" altLang="en-US" sz="1100" b="1" dirty="0">
                <a:solidFill>
                  <a:schemeClr val="bg1"/>
                </a:solidFill>
                <a:latin typeface="BIZ UDPゴシック" panose="020B0400000000000000" pitchFamily="50" charset="-128"/>
                <a:ea typeface="BIZ UDPゴシック" panose="020B0400000000000000" pitchFamily="50" charset="-128"/>
              </a:rPr>
              <a:t>成年後見制度</a:t>
            </a:r>
          </a:p>
        </p:txBody>
      </p:sp>
      <p:sp>
        <p:nvSpPr>
          <p:cNvPr id="25" name="四角形吹き出し 24"/>
          <p:cNvSpPr/>
          <p:nvPr/>
        </p:nvSpPr>
        <p:spPr>
          <a:xfrm>
            <a:off x="4280440" y="3408292"/>
            <a:ext cx="1116000" cy="299077"/>
          </a:xfrm>
          <a:prstGeom prst="wedgeRectCallout">
            <a:avLst>
              <a:gd name="adj1" fmla="val 30326"/>
              <a:gd name="adj2" fmla="val 88356"/>
            </a:avLst>
          </a:prstGeom>
          <a:solidFill>
            <a:srgbClr val="002060"/>
          </a:solidFill>
          <a:ln>
            <a:noFill/>
          </a:ln>
        </p:spPr>
        <p:style>
          <a:lnRef idx="2">
            <a:schemeClr val="accent6"/>
          </a:lnRef>
          <a:fillRef idx="1">
            <a:schemeClr val="lt1"/>
          </a:fillRef>
          <a:effectRef idx="0">
            <a:schemeClr val="accent6"/>
          </a:effectRef>
          <a:fontRef idx="minor">
            <a:schemeClr val="dk1"/>
          </a:fontRef>
        </p:style>
        <p:txBody>
          <a:bodyPr lIns="66462" tIns="33231" rIns="33231" bIns="33231" rtlCol="0" anchor="ctr"/>
          <a:lstStyle/>
          <a:p>
            <a:pPr algn="ctr" defTabSz="422041">
              <a:lnSpc>
                <a:spcPts val="1015"/>
              </a:lnSpc>
              <a:defRPr/>
            </a:pPr>
            <a:r>
              <a:rPr lang="ja-JP" altLang="en-US" sz="1100" b="1" dirty="0">
                <a:solidFill>
                  <a:schemeClr val="bg1"/>
                </a:solidFill>
                <a:latin typeface="BIZ UDPゴシック" panose="020B0400000000000000" pitchFamily="50" charset="-128"/>
                <a:ea typeface="BIZ UDPゴシック" panose="020B0400000000000000" pitchFamily="50" charset="-128"/>
              </a:rPr>
              <a:t>社会福祉法人</a:t>
            </a:r>
          </a:p>
        </p:txBody>
      </p:sp>
      <p:pic>
        <p:nvPicPr>
          <p:cNvPr id="26" name="図 25" descr="成年後見人のイラスト">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5961" y="5318396"/>
            <a:ext cx="894624" cy="854040"/>
          </a:xfrm>
          <a:prstGeom prst="rect">
            <a:avLst/>
          </a:prstGeom>
          <a:noFill/>
          <a:ln>
            <a:noFill/>
          </a:ln>
        </p:spPr>
      </p:pic>
      <p:pic>
        <p:nvPicPr>
          <p:cNvPr id="30" name="図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6501" y="5100478"/>
            <a:ext cx="1002386" cy="884758"/>
          </a:xfrm>
          <a:prstGeom prst="rect">
            <a:avLst/>
          </a:prstGeom>
        </p:spPr>
      </p:pic>
      <p:sp>
        <p:nvSpPr>
          <p:cNvPr id="31" name="円/楕円 6"/>
          <p:cNvSpPr/>
          <p:nvPr/>
        </p:nvSpPr>
        <p:spPr>
          <a:xfrm>
            <a:off x="8700586" y="6504389"/>
            <a:ext cx="438443" cy="422178"/>
          </a:xfrm>
          <a:prstGeom prst="ellipse">
            <a:avLst/>
          </a:prstGeom>
          <a:noFill/>
          <a:ln w="15875" cap="flat" cmpd="sng" algn="ctr">
            <a:noFill/>
            <a:prstDash val="solid"/>
          </a:ln>
          <a:effectLst/>
        </p:spPr>
        <p:txBody>
          <a:bodyPr anchor="ctr"/>
          <a:lstStyle/>
          <a:p>
            <a:pPr algn="ctr" defTabSz="844083">
              <a:defRPr/>
            </a:pPr>
            <a:r>
              <a:rPr lang="ja-JP" altLang="en-US" sz="1846" b="1" kern="0" dirty="0">
                <a:solidFill>
                  <a:prstClr val="black"/>
                </a:solidFill>
                <a:latin typeface="メイリオ" panose="020B0604030504040204" pitchFamily="50" charset="-128"/>
                <a:ea typeface="メイリオ" panose="020B0604030504040204" pitchFamily="50" charset="-128"/>
              </a:rPr>
              <a:t>９</a:t>
            </a:r>
          </a:p>
        </p:txBody>
      </p:sp>
    </p:spTree>
    <p:extLst>
      <p:ext uri="{BB962C8B-B14F-4D97-AF65-F5344CB8AC3E}">
        <p14:creationId xmlns:p14="http://schemas.microsoft.com/office/powerpoint/2010/main" val="2578196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55234" y="2434295"/>
            <a:ext cx="8385333" cy="2400657"/>
          </a:xfrm>
          <a:prstGeom prst="rect">
            <a:avLst/>
          </a:prstGeom>
          <a:noFill/>
        </p:spPr>
        <p:txBody>
          <a:bodyPr wrap="square" rtlCol="0">
            <a:spAutoFit/>
          </a:bodyPr>
          <a:lstStyle/>
          <a:p>
            <a:pPr algn="ctr">
              <a:lnSpc>
                <a:spcPts val="6000"/>
              </a:lnSpc>
            </a:pPr>
            <a:r>
              <a:rPr kumimoji="1" lang="en-US" altLang="ja-JP" sz="40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rPr>
              <a:t>Ⅲ.</a:t>
            </a:r>
            <a:r>
              <a:rPr kumimoji="1" lang="ja-JP" altLang="en-US" sz="40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rPr>
              <a:t>「地域における公益的な取組」としての法人後見</a:t>
            </a:r>
            <a:endParaRPr kumimoji="1" lang="en-US" altLang="ja-JP" sz="40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ctr">
              <a:lnSpc>
                <a:spcPts val="6000"/>
              </a:lnSpc>
            </a:pPr>
            <a:r>
              <a:rPr kumimoji="1" lang="ja-JP" altLang="en-US" sz="40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rPr>
              <a:t>（スキーム・スケジュール）</a:t>
            </a:r>
            <a:endParaRPr kumimoji="1" lang="en-US" altLang="ja-JP" sz="40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 name="円/楕円 6"/>
          <p:cNvSpPr/>
          <p:nvPr/>
        </p:nvSpPr>
        <p:spPr>
          <a:xfrm>
            <a:off x="8281115" y="6154226"/>
            <a:ext cx="862885" cy="422178"/>
          </a:xfrm>
          <a:prstGeom prst="ellipse">
            <a:avLst/>
          </a:prstGeom>
          <a:noFill/>
          <a:ln w="15875" cap="flat" cmpd="sng" algn="ctr">
            <a:noFill/>
            <a:prstDash val="solid"/>
          </a:ln>
          <a:effectLst/>
        </p:spPr>
        <p:txBody>
          <a:bodyPr anchor="ctr"/>
          <a:lstStyle/>
          <a:p>
            <a:pPr algn="ctr" defTabSz="844083">
              <a:defRPr/>
            </a:pPr>
            <a:r>
              <a:rPr lang="ja-JP" altLang="en-US" sz="1846" b="1" kern="0" dirty="0">
                <a:solidFill>
                  <a:prstClr val="black"/>
                </a:solidFill>
                <a:latin typeface="メイリオ" panose="020B0604030504040204" pitchFamily="50" charset="-128"/>
                <a:ea typeface="メイリオ" panose="020B0604030504040204" pitchFamily="50" charset="-128"/>
              </a:rPr>
              <a:t>１</a:t>
            </a:r>
            <a:r>
              <a:rPr lang="en-US" altLang="ja-JP" sz="1846" b="1" kern="0" dirty="0">
                <a:solidFill>
                  <a:prstClr val="black"/>
                </a:solidFill>
                <a:latin typeface="メイリオ" panose="020B0604030504040204" pitchFamily="50" charset="-128"/>
                <a:ea typeface="メイリオ" panose="020B0604030504040204" pitchFamily="50" charset="-128"/>
              </a:rPr>
              <a:t>0</a:t>
            </a:r>
            <a:endParaRPr lang="ja-JP" altLang="en-US" sz="1846" b="1" kern="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6995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2397" y="662050"/>
            <a:ext cx="8860104" cy="977191"/>
          </a:xfrm>
          <a:prstGeom prst="rect">
            <a:avLst/>
          </a:prstGeom>
        </p:spPr>
        <p:txBody>
          <a:bodyPr wrap="square">
            <a:spAutoFit/>
          </a:bodyPr>
          <a:lstStyle/>
          <a:p>
            <a:pPr>
              <a:lnSpc>
                <a:spcPts val="2300"/>
              </a:lnSpc>
              <a:defRPr/>
            </a:pPr>
            <a:r>
              <a:rPr lang="ja-JP" altLang="en-US" sz="1400" dirty="0">
                <a:solidFill>
                  <a:prstClr val="black"/>
                </a:solidFill>
                <a:latin typeface="BIZ UDゴシック" panose="020B0400000000000000" pitchFamily="49" charset="-128"/>
                <a:ea typeface="BIZ UDゴシック" panose="020B0400000000000000" pitchFamily="49" charset="-128"/>
              </a:rPr>
              <a:t>▸社会福祉法人による「地域における公益的な取組」としての法人後見の全体スキームは以下のとおり。</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a:lnSpc>
                <a:spcPts val="2300"/>
              </a:lnSpc>
              <a:defRPr/>
            </a:pPr>
            <a:r>
              <a:rPr lang="ja-JP" altLang="en-US" sz="1400" dirty="0">
                <a:solidFill>
                  <a:prstClr val="black"/>
                </a:solidFill>
                <a:latin typeface="BIZ UDゴシック" panose="020B0400000000000000" pitchFamily="49" charset="-128"/>
                <a:ea typeface="BIZ UDゴシック" panose="020B0400000000000000" pitchFamily="49" charset="-128"/>
              </a:rPr>
              <a:t>▸担い手の養成（研修等の実施）や、活動しやすい環境づくり（相談対応等）に向けて、関係機関と連携し、　</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a:lnSpc>
                <a:spcPts val="2300"/>
              </a:lnSpc>
              <a:defRPr/>
            </a:pPr>
            <a:r>
              <a:rPr lang="ja-JP" altLang="en-US" sz="1400" dirty="0">
                <a:solidFill>
                  <a:prstClr val="black"/>
                </a:solidFill>
                <a:latin typeface="BIZ UDゴシック" panose="020B0400000000000000" pitchFamily="49" charset="-128"/>
                <a:ea typeface="BIZ UDゴシック" panose="020B0400000000000000" pitchFamily="49" charset="-128"/>
              </a:rPr>
              <a:t> 法人への支援体制を整備。</a:t>
            </a:r>
            <a:endParaRPr lang="en-US" altLang="ja-JP" sz="1400" dirty="0">
              <a:solidFill>
                <a:prstClr val="black"/>
              </a:solidFill>
              <a:latin typeface="BIZ UDゴシック" panose="020B0400000000000000" pitchFamily="49" charset="-128"/>
              <a:ea typeface="BIZ UDゴシック" panose="020B0400000000000000" pitchFamily="49" charset="-128"/>
            </a:endParaRPr>
          </a:p>
        </p:txBody>
      </p:sp>
      <p:sp>
        <p:nvSpPr>
          <p:cNvPr id="4" name="角丸四角形 3"/>
          <p:cNvSpPr/>
          <p:nvPr/>
        </p:nvSpPr>
        <p:spPr>
          <a:xfrm>
            <a:off x="199653" y="1906187"/>
            <a:ext cx="6478886" cy="4829464"/>
          </a:xfrm>
          <a:prstGeom prst="roundRect">
            <a:avLst>
              <a:gd name="adj" fmla="val 4369"/>
            </a:avLst>
          </a:prstGeom>
          <a:gradFill>
            <a:gsLst>
              <a:gs pos="0">
                <a:schemeClr val="bg1"/>
              </a:gs>
              <a:gs pos="100000">
                <a:schemeClr val="accent1">
                  <a:lumMod val="20000"/>
                  <a:lumOff val="80000"/>
                </a:schemeClr>
              </a:gs>
              <a:gs pos="100000">
                <a:schemeClr val="accent1">
                  <a:lumMod val="105000"/>
                  <a:satMod val="109000"/>
                  <a:tint val="81000"/>
                </a:schemeClr>
              </a:gs>
            </a:gsLst>
          </a:gradFill>
          <a:ln w="31750">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endParaRPr kumimoji="1"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 name="角丸四角形 4"/>
          <p:cNvSpPr/>
          <p:nvPr/>
        </p:nvSpPr>
        <p:spPr>
          <a:xfrm>
            <a:off x="4472343" y="2231926"/>
            <a:ext cx="2091360" cy="1201293"/>
          </a:xfrm>
          <a:prstGeom prst="roundRect">
            <a:avLst/>
          </a:prstGeom>
          <a:solidFill>
            <a:schemeClr val="bg1"/>
          </a:solidFill>
          <a:ln w="34925">
            <a:solidFill>
              <a:srgbClr val="0070C0"/>
            </a:solidFill>
          </a:ln>
        </p:spPr>
        <p:style>
          <a:lnRef idx="2">
            <a:schemeClr val="accent6"/>
          </a:lnRef>
          <a:fillRef idx="1">
            <a:schemeClr val="lt1"/>
          </a:fillRef>
          <a:effectRef idx="0">
            <a:schemeClr val="accent6"/>
          </a:effectRef>
          <a:fontRef idx="minor">
            <a:schemeClr val="dk1"/>
          </a:fontRef>
        </p:style>
        <p:txBody>
          <a:bodyPr lIns="36000" rIns="0" rtlCol="0" anchor="b"/>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・相談対応</a:t>
            </a:r>
            <a:r>
              <a:rPr kumimoji="1" lang="en-US" altLang="ja-JP" sz="1200" dirty="0">
                <a:solidFill>
                  <a:prstClr val="black"/>
                </a:solidFill>
                <a:latin typeface="BIZ UDゴシック" panose="020B0400000000000000" pitchFamily="49" charset="-128"/>
                <a:ea typeface="BIZ UDゴシック" panose="020B0400000000000000" pitchFamily="49" charset="-128"/>
              </a:rPr>
              <a:t>(</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申立支援含む）</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・市町村長申立</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・受任調整</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・後方支援</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BIZ UDゴシック" panose="020B0400000000000000" pitchFamily="49" charset="-128"/>
                <a:ea typeface="BIZ UDゴシック" panose="020B0400000000000000" pitchFamily="49" charset="-128"/>
              </a:rPr>
              <a:t>　</a:t>
            </a:r>
            <a:r>
              <a:rPr kumimoji="1" lang="en-US" altLang="ja-JP" sz="1200" dirty="0">
                <a:solidFill>
                  <a:prstClr val="black"/>
                </a:solidFill>
                <a:latin typeface="BIZ UDゴシック" panose="020B0400000000000000" pitchFamily="49" charset="-128"/>
                <a:ea typeface="BIZ UDゴシック" panose="020B0400000000000000" pitchFamily="49" charset="-128"/>
              </a:rPr>
              <a:t>(</a:t>
            </a:r>
            <a:r>
              <a:rPr kumimoji="1" lang="ja-JP" altLang="en-US" sz="1200" dirty="0">
                <a:solidFill>
                  <a:prstClr val="black"/>
                </a:solidFill>
                <a:latin typeface="BIZ UDゴシック" panose="020B0400000000000000" pitchFamily="49" charset="-128"/>
                <a:ea typeface="BIZ UDゴシック" panose="020B0400000000000000" pitchFamily="49" charset="-128"/>
              </a:rPr>
              <a:t>受任後の活動支援）</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6" name="角丸四角形 5"/>
          <p:cNvSpPr/>
          <p:nvPr/>
        </p:nvSpPr>
        <p:spPr>
          <a:xfrm>
            <a:off x="7677906" y="2231926"/>
            <a:ext cx="1191392" cy="1150444"/>
          </a:xfrm>
          <a:prstGeom prst="roundRect">
            <a:avLst/>
          </a:prstGeom>
          <a:solidFill>
            <a:srgbClr val="FFC000"/>
          </a:solidFill>
          <a:ln>
            <a:noFill/>
          </a:ln>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rPr>
              <a:t>本人</a:t>
            </a:r>
            <a:endParaRPr kumimoji="1" lang="en-US" altLang="ja-JP" sz="16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rPr>
              <a:t>親族等</a:t>
            </a:r>
            <a:endParaRPr kumimoji="1" lang="en-US" altLang="ja-JP" sz="16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endParaRPr>
          </a:p>
        </p:txBody>
      </p:sp>
      <p:sp>
        <p:nvSpPr>
          <p:cNvPr id="7" name="角丸四角形 6"/>
          <p:cNvSpPr/>
          <p:nvPr/>
        </p:nvSpPr>
        <p:spPr>
          <a:xfrm>
            <a:off x="4752289" y="2020376"/>
            <a:ext cx="1531467" cy="360000"/>
          </a:xfrm>
          <a:prstGeom prst="roundRect">
            <a:avLst/>
          </a:prstGeom>
          <a:solidFill>
            <a:srgbClr val="00B0F0"/>
          </a:soli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市町村</a:t>
            </a:r>
            <a:r>
              <a:rPr kumimoji="1" lang="ja-JP" altLang="en-US" sz="1300" b="1" dirty="0">
                <a:solidFill>
                  <a:prstClr val="black"/>
                </a:solidFill>
                <a:latin typeface="BIZ UDゴシック" panose="020B0400000000000000" pitchFamily="49" charset="-128"/>
                <a:ea typeface="BIZ UDゴシック" panose="020B0400000000000000" pitchFamily="49" charset="-128"/>
              </a:rPr>
              <a:t>等</a:t>
            </a:r>
            <a:endParaRPr kumimoji="1" lang="en-US" altLang="ja-JP" sz="1400" b="1"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7866" y="4616530"/>
            <a:ext cx="1358332" cy="1269638"/>
          </a:xfrm>
          <a:prstGeom prst="rect">
            <a:avLst/>
          </a:prstGeom>
        </p:spPr>
      </p:pic>
      <p:sp>
        <p:nvSpPr>
          <p:cNvPr id="9" name="テキスト ボックス 8"/>
          <p:cNvSpPr txBox="1"/>
          <p:nvPr/>
        </p:nvSpPr>
        <p:spPr>
          <a:xfrm>
            <a:off x="7452950" y="3665990"/>
            <a:ext cx="973772" cy="2791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BIZ UDゴシック" panose="020B0400000000000000" pitchFamily="49" charset="-128"/>
                <a:ea typeface="BIZ UDゴシック" panose="020B0400000000000000" pitchFamily="49" charset="-128"/>
              </a:rPr>
              <a:t>⑨ </a:t>
            </a: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申立</a:t>
            </a:r>
            <a:endParaRPr kumimoji="1" lang="en-US" altLang="ja-JP"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0" name="テキスト ボックス 9"/>
          <p:cNvSpPr txBox="1"/>
          <p:nvPr/>
        </p:nvSpPr>
        <p:spPr>
          <a:xfrm>
            <a:off x="8273602" y="3654308"/>
            <a:ext cx="973772" cy="2791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⑩ 審判</a:t>
            </a:r>
          </a:p>
        </p:txBody>
      </p:sp>
      <p:sp>
        <p:nvSpPr>
          <p:cNvPr id="12" name="テキスト ボックス 11"/>
          <p:cNvSpPr txBox="1"/>
          <p:nvPr/>
        </p:nvSpPr>
        <p:spPr>
          <a:xfrm>
            <a:off x="3843352" y="5251349"/>
            <a:ext cx="106449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BIZ UDゴシック" panose="020B0400000000000000" pitchFamily="49" charset="-128"/>
                <a:ea typeface="BIZ UDゴシック" panose="020B0400000000000000" pitchFamily="49" charset="-128"/>
              </a:rPr>
              <a:t>③ </a:t>
            </a: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登録申請</a:t>
            </a:r>
          </a:p>
        </p:txBody>
      </p:sp>
      <p:sp>
        <p:nvSpPr>
          <p:cNvPr id="13" name="角丸四角形 12"/>
          <p:cNvSpPr/>
          <p:nvPr/>
        </p:nvSpPr>
        <p:spPr>
          <a:xfrm>
            <a:off x="403855" y="2228046"/>
            <a:ext cx="2620818" cy="1211698"/>
          </a:xfrm>
          <a:prstGeom prst="roundRect">
            <a:avLst/>
          </a:prstGeom>
          <a:solidFill>
            <a:schemeClr val="lt1"/>
          </a:solidFill>
          <a:ln w="34925"/>
        </p:spPr>
        <p:style>
          <a:lnRef idx="2">
            <a:schemeClr val="accent6"/>
          </a:lnRef>
          <a:fillRef idx="1">
            <a:schemeClr val="lt1"/>
          </a:fillRef>
          <a:effectRef idx="0">
            <a:schemeClr val="accent6"/>
          </a:effectRef>
          <a:fontRef idx="minor">
            <a:schemeClr val="dk1"/>
          </a:fontRef>
        </p:style>
        <p:txBody>
          <a:bodyPr tIns="0" bIns="0" rtlCol="0" anchor="b"/>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委託内容</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BIZ UDゴシック" panose="020B0400000000000000" pitchFamily="49" charset="-128"/>
                <a:ea typeface="BIZ UDゴシック" panose="020B0400000000000000" pitchFamily="49" charset="-128"/>
              </a:rPr>
              <a:t>・</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養成研修</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受付・研修実施</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noProof="0" dirty="0">
                <a:solidFill>
                  <a:prstClr val="black"/>
                </a:solidFill>
                <a:latin typeface="BIZ UDゴシック" panose="020B0400000000000000" pitchFamily="49" charset="-128"/>
                <a:ea typeface="BIZ UDゴシック" panose="020B0400000000000000" pitchFamily="49" charset="-128"/>
              </a:rPr>
              <a:t>・</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修了証の交付</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noProof="0" dirty="0">
                <a:solidFill>
                  <a:prstClr val="black"/>
                </a:solidFill>
                <a:latin typeface="BIZ UDゴシック" panose="020B0400000000000000" pitchFamily="49" charset="-128"/>
                <a:ea typeface="BIZ UDゴシック" panose="020B0400000000000000" pitchFamily="49" charset="-128"/>
              </a:rPr>
              <a:t>・</a:t>
            </a: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専門職との受任調整会議（★）</a:t>
            </a:r>
            <a:endParaRPr kumimoji="1" lang="en-US" altLang="ja-JP"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BIZ UDゴシック" panose="020B0400000000000000" pitchFamily="49" charset="-128"/>
                <a:ea typeface="BIZ UDゴシック" panose="020B0400000000000000" pitchFamily="49" charset="-128"/>
              </a:rPr>
              <a:t>・</a:t>
            </a: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専門相談（★）</a:t>
            </a:r>
            <a:endParaRPr kumimoji="1" lang="en-US" altLang="ja-JP"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4" name="角丸四角形 13"/>
          <p:cNvSpPr/>
          <p:nvPr/>
        </p:nvSpPr>
        <p:spPr>
          <a:xfrm>
            <a:off x="889398" y="1993588"/>
            <a:ext cx="1550236" cy="471681"/>
          </a:xfrm>
          <a:prstGeom prst="roundRect">
            <a:avLst/>
          </a:prstGeom>
          <a:solidFill>
            <a:srgbClr val="92D050"/>
          </a:solidFill>
          <a:ln>
            <a:solidFill>
              <a:srgbClr val="92D050"/>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大阪府</a:t>
            </a:r>
            <a:endParaRPr kumimoji="1" lang="en-US" altLang="ja-JP" sz="13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社会福祉協議会</a:t>
            </a:r>
            <a:endPar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5" name="正方形/長方形 14"/>
          <p:cNvSpPr/>
          <p:nvPr/>
        </p:nvSpPr>
        <p:spPr>
          <a:xfrm>
            <a:off x="2433250" y="5766624"/>
            <a:ext cx="2829236" cy="802936"/>
          </a:xfrm>
          <a:prstGeom prst="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・法人の事業内容等の把握</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・法人の登録一覧の作成、管理</a:t>
            </a:r>
          </a:p>
        </p:txBody>
      </p:sp>
      <p:sp>
        <p:nvSpPr>
          <p:cNvPr id="16" name="角丸四角形 15"/>
          <p:cNvSpPr/>
          <p:nvPr/>
        </p:nvSpPr>
        <p:spPr>
          <a:xfrm>
            <a:off x="3261031" y="5633664"/>
            <a:ext cx="1129291" cy="324000"/>
          </a:xfrm>
          <a:prstGeom prst="roundRect">
            <a:avLst/>
          </a:prstGeom>
          <a:solidFill>
            <a:srgbClr val="002060"/>
          </a:soli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rPr>
              <a:t>大阪府</a:t>
            </a:r>
          </a:p>
        </p:txBody>
      </p:sp>
      <p:sp>
        <p:nvSpPr>
          <p:cNvPr id="17" name="テキスト ボックス 16"/>
          <p:cNvSpPr txBox="1"/>
          <p:nvPr/>
        </p:nvSpPr>
        <p:spPr>
          <a:xfrm>
            <a:off x="6574400" y="4565568"/>
            <a:ext cx="93758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⑪ 選任</a:t>
            </a:r>
            <a:endParaRPr kumimoji="1" lang="en-US" altLang="ja-JP"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9" name="テキスト ボックス 18"/>
          <p:cNvSpPr txBox="1"/>
          <p:nvPr/>
        </p:nvSpPr>
        <p:spPr>
          <a:xfrm>
            <a:off x="6700050" y="3763570"/>
            <a:ext cx="76562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BIZ UDゴシック" panose="020B0400000000000000" pitchFamily="49" charset="-128"/>
                <a:ea typeface="BIZ UDゴシック" panose="020B0400000000000000" pitchFamily="49" charset="-128"/>
              </a:rPr>
              <a:t>⑫ </a:t>
            </a: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支援</a:t>
            </a:r>
            <a:endParaRPr kumimoji="1" lang="en-US" altLang="ja-JP"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0" name="テキスト ボックス 19"/>
          <p:cNvSpPr txBox="1"/>
          <p:nvPr/>
        </p:nvSpPr>
        <p:spPr>
          <a:xfrm>
            <a:off x="5229318" y="4764526"/>
            <a:ext cx="106250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BIZ UDゴシック" panose="020B0400000000000000" pitchFamily="49" charset="-128"/>
                <a:ea typeface="BIZ UDゴシック" panose="020B0400000000000000" pitchFamily="49" charset="-128"/>
              </a:rPr>
              <a:t>④ </a:t>
            </a:r>
            <a:endParaRPr kumimoji="1" lang="en-US" altLang="ja-JP" sz="1200" b="1" dirty="0">
              <a:solidFill>
                <a:prstClr val="black"/>
              </a:solidFill>
              <a:latin typeface="BIZ UDゴシック" panose="020B0400000000000000" pitchFamily="49" charset="-128"/>
              <a:ea typeface="BIZ UDゴシック" panose="020B0400000000000000" pitchFamily="49"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BIZ UDゴシック" panose="020B0400000000000000" pitchFamily="49" charset="-128"/>
                <a:ea typeface="BIZ UDゴシック" panose="020B0400000000000000" pitchFamily="49" charset="-128"/>
              </a:rPr>
              <a:t>登録</a:t>
            </a: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一覧</a:t>
            </a:r>
            <a:endParaRPr kumimoji="1" lang="en-US" altLang="ja-JP"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の提供</a:t>
            </a:r>
          </a:p>
        </p:txBody>
      </p:sp>
      <p:sp>
        <p:nvSpPr>
          <p:cNvPr id="21" name="テキスト ボックス 20"/>
          <p:cNvSpPr txBox="1"/>
          <p:nvPr/>
        </p:nvSpPr>
        <p:spPr>
          <a:xfrm>
            <a:off x="4604419" y="3547479"/>
            <a:ext cx="9058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⑦ </a:t>
            </a:r>
            <a:endParaRPr kumimoji="1" lang="en-US" altLang="ja-JP"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受任調整</a:t>
            </a:r>
            <a:endParaRPr kumimoji="1" lang="en-US" altLang="ja-JP"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2" name="角丸四角形 21"/>
          <p:cNvSpPr/>
          <p:nvPr/>
        </p:nvSpPr>
        <p:spPr>
          <a:xfrm>
            <a:off x="2901230" y="4161563"/>
            <a:ext cx="1914415" cy="814464"/>
          </a:xfrm>
          <a:prstGeom prst="roundRect">
            <a:avLst/>
          </a:prstGeom>
          <a:solidFill>
            <a:schemeClr val="accent2">
              <a:lumMod val="60000"/>
              <a:lumOff val="40000"/>
            </a:schemeClr>
          </a:solidFill>
          <a:ln w="28575">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BIZ UDゴシック" panose="020B0400000000000000" pitchFamily="49" charset="-128"/>
                <a:ea typeface="BIZ UDゴシック" panose="020B0400000000000000" pitchFamily="49" charset="-128"/>
              </a:rPr>
              <a:t>公益的な取組の実施</a:t>
            </a:r>
            <a:endParaRPr kumimoji="1" lang="en-US" altLang="ja-JP" sz="1400" b="1" dirty="0">
              <a:solidFill>
                <a:schemeClr val="tx1"/>
              </a:solidFill>
              <a:latin typeface="BIZ UDゴシック" panose="020B0400000000000000" pitchFamily="49" charset="-128"/>
              <a:ea typeface="BIZ UDゴシック" panose="020B0400000000000000" pitchFamily="49"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dirty="0">
                <a:solidFill>
                  <a:schemeClr val="tx1"/>
                </a:solidFill>
                <a:latin typeface="BIZ UDゴシック" panose="020B0400000000000000" pitchFamily="49" charset="-128"/>
                <a:ea typeface="BIZ UDゴシック" panose="020B0400000000000000" pitchFamily="49" charset="-128"/>
              </a:rPr>
              <a:t>(</a:t>
            </a:r>
            <a:r>
              <a:rPr kumimoji="1" lang="ja-JP" altLang="en-US" sz="1400" b="1" dirty="0">
                <a:solidFill>
                  <a:schemeClr val="tx1"/>
                </a:solidFill>
                <a:latin typeface="BIZ UDゴシック" panose="020B0400000000000000" pitchFamily="49" charset="-128"/>
                <a:ea typeface="BIZ UDゴシック" panose="020B0400000000000000" pitchFamily="49" charset="-128"/>
              </a:rPr>
              <a:t>後見活動）</a:t>
            </a:r>
            <a:endParaRPr kumimoji="1" lang="ja-JP" altLang="en-US" sz="14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23" name="角丸四角形 22"/>
          <p:cNvSpPr/>
          <p:nvPr/>
        </p:nvSpPr>
        <p:spPr>
          <a:xfrm>
            <a:off x="3125577" y="3958115"/>
            <a:ext cx="1470904" cy="288000"/>
          </a:xfrm>
          <a:prstGeom prst="roundRect">
            <a:avLst/>
          </a:prstGeom>
          <a:solidFill>
            <a:srgbClr val="C00000"/>
          </a:soli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rPr>
              <a:t>社会福祉法人</a:t>
            </a:r>
          </a:p>
        </p:txBody>
      </p:sp>
      <p:sp>
        <p:nvSpPr>
          <p:cNvPr id="25" name="テキスト ボックス 24"/>
          <p:cNvSpPr txBox="1"/>
          <p:nvPr/>
        </p:nvSpPr>
        <p:spPr>
          <a:xfrm>
            <a:off x="2974971" y="3305920"/>
            <a:ext cx="111444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1" dirty="0">
                <a:solidFill>
                  <a:prstClr val="black"/>
                </a:solidFill>
                <a:latin typeface="BIZ UDゴシック" panose="020B0400000000000000" pitchFamily="49" charset="-128"/>
                <a:ea typeface="BIZ UDゴシック" panose="020B0400000000000000" pitchFamily="49" charset="-128"/>
              </a:rPr>
              <a:t>① </a:t>
            </a:r>
            <a:endParaRPr kumimoji="1" lang="en-US" altLang="ja-JP" sz="1200" b="1" dirty="0">
              <a:solidFill>
                <a:prstClr val="black"/>
              </a:solidFill>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研修実施等</a:t>
            </a:r>
          </a:p>
        </p:txBody>
      </p:sp>
      <p:sp>
        <p:nvSpPr>
          <p:cNvPr id="27" name="テキスト ボックス 26"/>
          <p:cNvSpPr txBox="1"/>
          <p:nvPr/>
        </p:nvSpPr>
        <p:spPr>
          <a:xfrm>
            <a:off x="6654449" y="2124910"/>
            <a:ext cx="1522966" cy="2791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BIZ UDゴシック" panose="020B0400000000000000" pitchFamily="49" charset="-128"/>
                <a:ea typeface="BIZ UDゴシック" panose="020B0400000000000000" pitchFamily="49" charset="-128"/>
              </a:rPr>
              <a:t>⑤ </a:t>
            </a: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申立相談</a:t>
            </a:r>
          </a:p>
        </p:txBody>
      </p:sp>
      <p:sp>
        <p:nvSpPr>
          <p:cNvPr id="28" name="テキスト ボックス 27"/>
          <p:cNvSpPr txBox="1"/>
          <p:nvPr/>
        </p:nvSpPr>
        <p:spPr>
          <a:xfrm>
            <a:off x="6675405" y="2878424"/>
            <a:ext cx="1427781" cy="2791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BIZ UDゴシック" panose="020B0400000000000000" pitchFamily="49" charset="-128"/>
                <a:ea typeface="BIZ UDゴシック" panose="020B0400000000000000" pitchFamily="49" charset="-128"/>
              </a:rPr>
              <a:t>⑥ </a:t>
            </a: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申立支援</a:t>
            </a:r>
          </a:p>
        </p:txBody>
      </p:sp>
      <p:sp>
        <p:nvSpPr>
          <p:cNvPr id="29" name="下矢印 28"/>
          <p:cNvSpPr/>
          <p:nvPr/>
        </p:nvSpPr>
        <p:spPr>
          <a:xfrm rot="-5400000" flipV="1">
            <a:off x="7063451" y="2103258"/>
            <a:ext cx="215095" cy="871116"/>
          </a:xfrm>
          <a:prstGeom prst="downArrow">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0" name="下矢印 29"/>
          <p:cNvSpPr/>
          <p:nvPr/>
        </p:nvSpPr>
        <p:spPr>
          <a:xfrm rot="-5400000">
            <a:off x="7098521" y="2326835"/>
            <a:ext cx="215095" cy="871116"/>
          </a:xfrm>
          <a:prstGeom prst="downArrow">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1" name="下矢印 30"/>
          <p:cNvSpPr/>
          <p:nvPr/>
        </p:nvSpPr>
        <p:spPr>
          <a:xfrm flipV="1">
            <a:off x="8298891" y="3433219"/>
            <a:ext cx="215095" cy="792000"/>
          </a:xfrm>
          <a:prstGeom prst="downArrow">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2" name="下矢印 31"/>
          <p:cNvSpPr/>
          <p:nvPr/>
        </p:nvSpPr>
        <p:spPr>
          <a:xfrm>
            <a:off x="8081151" y="3421759"/>
            <a:ext cx="215095" cy="792000"/>
          </a:xfrm>
          <a:prstGeom prst="downArrow">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3" name="下矢印 32"/>
          <p:cNvSpPr/>
          <p:nvPr/>
        </p:nvSpPr>
        <p:spPr>
          <a:xfrm rot="-5040000" flipV="1">
            <a:off x="6312552" y="3363755"/>
            <a:ext cx="216000" cy="2160000"/>
          </a:xfrm>
          <a:prstGeom prst="downArrow">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4" name="下矢印 33"/>
          <p:cNvSpPr/>
          <p:nvPr/>
        </p:nvSpPr>
        <p:spPr>
          <a:xfrm>
            <a:off x="3664950" y="5207371"/>
            <a:ext cx="215095" cy="360000"/>
          </a:xfrm>
          <a:prstGeom prst="downArrow">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5" name="下矢印 34"/>
          <p:cNvSpPr/>
          <p:nvPr/>
        </p:nvSpPr>
        <p:spPr>
          <a:xfrm rot="-1800000" flipV="1">
            <a:off x="1905896" y="4549716"/>
            <a:ext cx="215095" cy="972000"/>
          </a:xfrm>
          <a:prstGeom prst="downArrow">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7" name="下矢印 36"/>
          <p:cNvSpPr/>
          <p:nvPr/>
        </p:nvSpPr>
        <p:spPr>
          <a:xfrm rot="-2100000" flipV="1">
            <a:off x="2547415" y="3563593"/>
            <a:ext cx="215095" cy="504000"/>
          </a:xfrm>
          <a:prstGeom prst="downArrow">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8" name="下矢印 37"/>
          <p:cNvSpPr/>
          <p:nvPr/>
        </p:nvSpPr>
        <p:spPr>
          <a:xfrm rot="-2100000">
            <a:off x="2819536" y="3477519"/>
            <a:ext cx="215095" cy="504000"/>
          </a:xfrm>
          <a:prstGeom prst="downArrow">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9" name="下矢印 38"/>
          <p:cNvSpPr/>
          <p:nvPr/>
        </p:nvSpPr>
        <p:spPr>
          <a:xfrm rot="1800000" flipV="1">
            <a:off x="5291830" y="4478153"/>
            <a:ext cx="215095" cy="972000"/>
          </a:xfrm>
          <a:prstGeom prst="downArrow">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0" name="上下矢印 39"/>
          <p:cNvSpPr/>
          <p:nvPr/>
        </p:nvSpPr>
        <p:spPr>
          <a:xfrm rot="2040000">
            <a:off x="4521313" y="3464890"/>
            <a:ext cx="208486" cy="504000"/>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1" name="下矢印 40"/>
          <p:cNvSpPr/>
          <p:nvPr/>
        </p:nvSpPr>
        <p:spPr>
          <a:xfrm rot="4620000" flipV="1">
            <a:off x="6345519" y="2687584"/>
            <a:ext cx="230162" cy="2160000"/>
          </a:xfrm>
          <a:prstGeom prst="downArrow">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pic>
        <p:nvPicPr>
          <p:cNvPr id="42" name="図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746" y="4616530"/>
            <a:ext cx="758064" cy="726457"/>
          </a:xfrm>
          <a:prstGeom prst="rect">
            <a:avLst/>
          </a:prstGeom>
        </p:spPr>
      </p:pic>
      <p:pic>
        <p:nvPicPr>
          <p:cNvPr id="43" name="図 4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888" y="1814421"/>
            <a:ext cx="872250" cy="813979"/>
          </a:xfrm>
          <a:prstGeom prst="rect">
            <a:avLst/>
          </a:prstGeom>
        </p:spPr>
      </p:pic>
      <p:sp>
        <p:nvSpPr>
          <p:cNvPr id="44" name="下矢印 43"/>
          <p:cNvSpPr/>
          <p:nvPr/>
        </p:nvSpPr>
        <p:spPr>
          <a:xfrm rot="5400000">
            <a:off x="3639162" y="2424233"/>
            <a:ext cx="215095" cy="1116000"/>
          </a:xfrm>
          <a:prstGeom prst="downArrow">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5" name="テキスト ボックス 44"/>
          <p:cNvSpPr txBox="1"/>
          <p:nvPr/>
        </p:nvSpPr>
        <p:spPr>
          <a:xfrm>
            <a:off x="2939317" y="2427713"/>
            <a:ext cx="167998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1" dirty="0">
                <a:solidFill>
                  <a:prstClr val="black"/>
                </a:solidFill>
                <a:latin typeface="BIZ UDゴシック" panose="020B0400000000000000" pitchFamily="49" charset="-128"/>
                <a:ea typeface="BIZ UDゴシック" panose="020B0400000000000000" pitchFamily="49" charset="-128"/>
              </a:rPr>
              <a:t>⑧ 受任調整会議</a:t>
            </a:r>
            <a:endParaRPr kumimoji="1" lang="en-US" altLang="ja-JP" sz="1200" b="1" dirty="0">
              <a:solidFill>
                <a:prstClr val="black"/>
              </a:solidFill>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BIZ UDゴシック" panose="020B0400000000000000" pitchFamily="49" charset="-128"/>
                <a:ea typeface="BIZ UDゴシック" panose="020B0400000000000000" pitchFamily="49" charset="-128"/>
              </a:rPr>
              <a:t>　　 （開催依頼）</a:t>
            </a:r>
            <a:endParaRPr kumimoji="1" lang="en-US" altLang="ja-JP"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6" name="テキスト ボックス 45"/>
          <p:cNvSpPr txBox="1"/>
          <p:nvPr/>
        </p:nvSpPr>
        <p:spPr>
          <a:xfrm>
            <a:off x="7644423" y="4350991"/>
            <a:ext cx="146172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　　</a:t>
            </a:r>
            <a:r>
              <a:rPr kumimoji="1" lang="ja-JP" altLang="en-US" sz="1200" b="1" noProof="0" dirty="0">
                <a:latin typeface="BIZ UDゴシック" panose="020B0400000000000000" pitchFamily="49" charset="-128"/>
                <a:ea typeface="BIZ UDゴシック" panose="020B0400000000000000" pitchFamily="49" charset="-128"/>
              </a:rPr>
              <a:t>家庭裁判所</a:t>
            </a:r>
            <a:endParaRPr kumimoji="1" lang="ja-JP" altLang="en-US" sz="12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sp>
        <p:nvSpPr>
          <p:cNvPr id="48" name="タイトル 1"/>
          <p:cNvSpPr txBox="1">
            <a:spLocks/>
          </p:cNvSpPr>
          <p:nvPr/>
        </p:nvSpPr>
        <p:spPr>
          <a:xfrm>
            <a:off x="-1" y="127011"/>
            <a:ext cx="4680000" cy="432000"/>
          </a:xfrm>
          <a:prstGeom prst="homePlate">
            <a:avLst/>
          </a:prstGeom>
          <a:gradFill flip="none" rotWithShape="1">
            <a:gsLst>
              <a:gs pos="84000">
                <a:schemeClr val="accent1">
                  <a:lumMod val="75000"/>
                </a:schemeClr>
              </a:gs>
              <a:gs pos="59000">
                <a:schemeClr val="accent1">
                  <a:satMod val="110000"/>
                  <a:lumMod val="100000"/>
                  <a:shade val="100000"/>
                </a:schemeClr>
              </a:gs>
              <a:gs pos="100000">
                <a:schemeClr val="accent1">
                  <a:lumMod val="99000"/>
                  <a:satMod val="120000"/>
                  <a:shade val="78000"/>
                </a:schemeClr>
              </a:gs>
            </a:gsLst>
            <a:lin ang="16200000" scaled="1"/>
            <a:tileRect/>
          </a:gradFill>
          <a:ln w="6350" cap="flat" cmpd="sng" algn="ctr">
            <a:solidFill>
              <a:schemeClr val="bg1"/>
            </a:solidFill>
            <a:prstDash val="solid"/>
            <a:miter lim="800000"/>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1156716" rtl="0" eaLnBrk="1" latinLnBrk="0" hangingPunct="1">
              <a:lnSpc>
                <a:spcPct val="90000"/>
              </a:lnSpc>
              <a:spcBef>
                <a:spcPct val="0"/>
              </a:spcBef>
              <a:buNone/>
              <a:defRPr kumimoji="1" sz="5566"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700"/>
              </a:lnSpc>
            </a:pPr>
            <a:r>
              <a:rPr lang="ja-JP" altLang="en-US" sz="1800" b="1" dirty="0">
                <a:latin typeface="BIZ UDゴシック" panose="020B0400000000000000" pitchFamily="49" charset="-128"/>
                <a:ea typeface="BIZ UDゴシック" panose="020B0400000000000000" pitchFamily="49" charset="-128"/>
              </a:rPr>
              <a:t>１．全体スキーム（イメージ）</a:t>
            </a:r>
          </a:p>
        </p:txBody>
      </p:sp>
      <p:sp>
        <p:nvSpPr>
          <p:cNvPr id="49" name="円/楕円 6"/>
          <p:cNvSpPr/>
          <p:nvPr/>
        </p:nvSpPr>
        <p:spPr>
          <a:xfrm>
            <a:off x="8281115" y="6154226"/>
            <a:ext cx="862885" cy="422178"/>
          </a:xfrm>
          <a:prstGeom prst="ellipse">
            <a:avLst/>
          </a:prstGeom>
          <a:noFill/>
          <a:ln w="15875" cap="flat" cmpd="sng" algn="ctr">
            <a:noFill/>
            <a:prstDash val="solid"/>
          </a:ln>
          <a:effectLst/>
        </p:spPr>
        <p:txBody>
          <a:bodyPr anchor="ctr"/>
          <a:lstStyle/>
          <a:p>
            <a:pPr algn="ctr" defTabSz="844083">
              <a:defRPr/>
            </a:pPr>
            <a:r>
              <a:rPr lang="ja-JP" altLang="en-US" sz="1846" b="1" kern="0" dirty="0">
                <a:solidFill>
                  <a:prstClr val="black"/>
                </a:solidFill>
                <a:latin typeface="メイリオ" panose="020B0604030504040204" pitchFamily="50" charset="-128"/>
                <a:ea typeface="メイリオ" panose="020B0604030504040204" pitchFamily="50" charset="-128"/>
              </a:rPr>
              <a:t>１</a:t>
            </a:r>
            <a:r>
              <a:rPr lang="en-US" altLang="ja-JP" sz="1846" b="1" kern="0" dirty="0">
                <a:solidFill>
                  <a:prstClr val="black"/>
                </a:solidFill>
                <a:latin typeface="メイリオ" panose="020B0604030504040204" pitchFamily="50" charset="-128"/>
                <a:ea typeface="メイリオ" panose="020B0604030504040204" pitchFamily="50" charset="-128"/>
              </a:rPr>
              <a:t>1</a:t>
            </a:r>
            <a:endParaRPr lang="ja-JP" altLang="en-US" sz="1846" b="1" kern="0" dirty="0">
              <a:solidFill>
                <a:prstClr val="black"/>
              </a:solidFill>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1424280" y="5197224"/>
            <a:ext cx="1291424" cy="2636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（委託）</a:t>
            </a:r>
            <a:endParaRPr kumimoji="1"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7" name="下矢印 46"/>
          <p:cNvSpPr/>
          <p:nvPr/>
        </p:nvSpPr>
        <p:spPr>
          <a:xfrm rot="10800000" flipV="1">
            <a:off x="844902" y="3611975"/>
            <a:ext cx="215095" cy="720000"/>
          </a:xfrm>
          <a:prstGeom prst="downArrow">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0" name="テキスト ボックス 49"/>
          <p:cNvSpPr txBox="1"/>
          <p:nvPr/>
        </p:nvSpPr>
        <p:spPr>
          <a:xfrm>
            <a:off x="140592" y="3881089"/>
            <a:ext cx="129142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（委託★）</a:t>
            </a:r>
            <a:endParaRPr kumimoji="1" lang="en-US" altLang="ja-JP"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51" name="Oval 2"/>
          <p:cNvSpPr>
            <a:spLocks noChangeArrowheads="1"/>
          </p:cNvSpPr>
          <p:nvPr/>
        </p:nvSpPr>
        <p:spPr bwMode="auto">
          <a:xfrm>
            <a:off x="277235" y="4485709"/>
            <a:ext cx="1260000" cy="1208853"/>
          </a:xfrm>
          <a:prstGeom prst="ellipse">
            <a:avLst/>
          </a:prstGeom>
          <a:solidFill>
            <a:srgbClr val="009900">
              <a:alpha val="50000"/>
            </a:srgbClr>
          </a:solidFill>
          <a:ln>
            <a:noFill/>
          </a:ln>
          <a:scene3d>
            <a:camera prst="orthographicFront"/>
            <a:lightRig rig="threePt" dir="t"/>
          </a:scene3d>
          <a:sp3d>
            <a:bevelT prst="relaxedInset"/>
          </a:sp3d>
        </p:spPr>
        <p:txBody>
          <a:bodyPr vert="horz" wrap="square" lIns="74295" tIns="8890" rIns="74295" bIns="8890" numCol="1" anchor="t" anchorCtr="0" compatLnSpc="1">
            <a:prstTxWarp prst="textNoShape">
              <a:avLst/>
            </a:prstTxWarp>
          </a:bodyPr>
          <a:lstStyle/>
          <a:p>
            <a:endParaRPr lang="ja-JP" altLang="en-US"/>
          </a:p>
        </p:txBody>
      </p:sp>
      <p:sp>
        <p:nvSpPr>
          <p:cNvPr id="26" name="テキスト ボックス 25"/>
          <p:cNvSpPr txBox="1"/>
          <p:nvPr/>
        </p:nvSpPr>
        <p:spPr>
          <a:xfrm>
            <a:off x="1777733" y="3683450"/>
            <a:ext cx="118919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BIZ UDゴシック" panose="020B0400000000000000" pitchFamily="49" charset="-128"/>
                <a:ea typeface="BIZ UDゴシック" panose="020B0400000000000000" pitchFamily="49" charset="-128"/>
              </a:rPr>
              <a:t>② </a:t>
            </a:r>
            <a:endParaRPr kumimoji="1" lang="en-US" altLang="ja-JP" sz="1200" b="1" dirty="0">
              <a:solidFill>
                <a:prstClr val="black"/>
              </a:solidFill>
              <a:latin typeface="BIZ UDゴシック" panose="020B0400000000000000" pitchFamily="49" charset="-128"/>
              <a:ea typeface="BIZ UDゴシック" panose="020B0400000000000000" pitchFamily="49"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研修受講</a:t>
            </a:r>
          </a:p>
        </p:txBody>
      </p:sp>
      <p:sp>
        <p:nvSpPr>
          <p:cNvPr id="52" name="テキスト ボックス 51"/>
          <p:cNvSpPr txBox="1"/>
          <p:nvPr/>
        </p:nvSpPr>
        <p:spPr>
          <a:xfrm>
            <a:off x="25002" y="4669714"/>
            <a:ext cx="180630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専門職団体</a:t>
            </a: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203" y="4936546"/>
            <a:ext cx="1017634" cy="923864"/>
          </a:xfrm>
          <a:prstGeom prst="rect">
            <a:avLst/>
          </a:prstGeom>
        </p:spPr>
      </p:pic>
      <p:sp>
        <p:nvSpPr>
          <p:cNvPr id="55" name="下矢印 54"/>
          <p:cNvSpPr/>
          <p:nvPr/>
        </p:nvSpPr>
        <p:spPr>
          <a:xfrm rot="-1800000" flipV="1">
            <a:off x="2190552" y="4409956"/>
            <a:ext cx="215095" cy="972000"/>
          </a:xfrm>
          <a:prstGeom prst="downArrow">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6" name="テキスト ボックス 55"/>
          <p:cNvSpPr txBox="1"/>
          <p:nvPr/>
        </p:nvSpPr>
        <p:spPr>
          <a:xfrm>
            <a:off x="2056769" y="4329696"/>
            <a:ext cx="106250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BIZ UDゴシック" panose="020B0400000000000000" pitchFamily="49" charset="-128"/>
                <a:ea typeface="BIZ UDゴシック" panose="020B0400000000000000" pitchFamily="49" charset="-128"/>
              </a:rPr>
              <a:t>④ </a:t>
            </a:r>
            <a:endParaRPr kumimoji="1" lang="en-US" altLang="ja-JP" sz="1200" b="1" dirty="0">
              <a:solidFill>
                <a:prstClr val="black"/>
              </a:solidFill>
              <a:latin typeface="BIZ UDゴシック" panose="020B0400000000000000" pitchFamily="49" charset="-128"/>
              <a:ea typeface="BIZ UDゴシック" panose="020B0400000000000000" pitchFamily="49"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BIZ UDゴシック" panose="020B0400000000000000" pitchFamily="49" charset="-128"/>
                <a:ea typeface="BIZ UDゴシック" panose="020B0400000000000000" pitchFamily="49" charset="-128"/>
              </a:rPr>
              <a:t>登録</a:t>
            </a: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一覧</a:t>
            </a:r>
            <a:endParaRPr kumimoji="1" lang="en-US" altLang="ja-JP"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の提供</a:t>
            </a:r>
          </a:p>
        </p:txBody>
      </p:sp>
    </p:spTree>
    <p:extLst>
      <p:ext uri="{BB962C8B-B14F-4D97-AF65-F5344CB8AC3E}">
        <p14:creationId xmlns:p14="http://schemas.microsoft.com/office/powerpoint/2010/main" val="485717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16534728"/>
              </p:ext>
            </p:extLst>
          </p:nvPr>
        </p:nvGraphicFramePr>
        <p:xfrm>
          <a:off x="292100" y="1298081"/>
          <a:ext cx="8784000" cy="5025760"/>
        </p:xfrm>
        <a:graphic>
          <a:graphicData uri="http://schemas.openxmlformats.org/drawingml/2006/table">
            <a:tbl>
              <a:tblPr firstRow="1" bandRow="1">
                <a:tableStyleId>{9DCAF9ED-07DC-4A11-8D7F-57B35C25682E}</a:tableStyleId>
              </a:tblPr>
              <a:tblGrid>
                <a:gridCol w="612000">
                  <a:extLst>
                    <a:ext uri="{9D8B030D-6E8A-4147-A177-3AD203B41FA5}">
                      <a16:colId xmlns:a16="http://schemas.microsoft.com/office/drawing/2014/main" val="1318134900"/>
                    </a:ext>
                  </a:extLst>
                </a:gridCol>
                <a:gridCol w="828000">
                  <a:extLst>
                    <a:ext uri="{9D8B030D-6E8A-4147-A177-3AD203B41FA5}">
                      <a16:colId xmlns:a16="http://schemas.microsoft.com/office/drawing/2014/main" val="2728940080"/>
                    </a:ext>
                  </a:extLst>
                </a:gridCol>
                <a:gridCol w="2448000">
                  <a:extLst>
                    <a:ext uri="{9D8B030D-6E8A-4147-A177-3AD203B41FA5}">
                      <a16:colId xmlns:a16="http://schemas.microsoft.com/office/drawing/2014/main" val="2590282484"/>
                    </a:ext>
                  </a:extLst>
                </a:gridCol>
                <a:gridCol w="2412000">
                  <a:extLst>
                    <a:ext uri="{9D8B030D-6E8A-4147-A177-3AD203B41FA5}">
                      <a16:colId xmlns:a16="http://schemas.microsoft.com/office/drawing/2014/main" val="3635971243"/>
                    </a:ext>
                  </a:extLst>
                </a:gridCol>
                <a:gridCol w="2484000">
                  <a:extLst>
                    <a:ext uri="{9D8B030D-6E8A-4147-A177-3AD203B41FA5}">
                      <a16:colId xmlns:a16="http://schemas.microsoft.com/office/drawing/2014/main" val="3640552144"/>
                    </a:ext>
                  </a:extLst>
                </a:gridCol>
              </a:tblGrid>
              <a:tr h="468150">
                <a:tc gridSpan="2">
                  <a:txBody>
                    <a:bodyPr/>
                    <a:lstStyle/>
                    <a:p>
                      <a:pPr algn="ctr">
                        <a:lnSpc>
                          <a:spcPts val="1600"/>
                        </a:lnSpc>
                      </a:pPr>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xBody>
                    <a:bodyPr/>
                    <a:lstStyle/>
                    <a:p>
                      <a:pPr algn="ctr">
                        <a:lnSpc>
                          <a:spcPts val="1600"/>
                        </a:lnSpc>
                      </a:pPr>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lnSpc>
                          <a:spcPts val="1600"/>
                        </a:lnSpc>
                      </a:pPr>
                      <a:r>
                        <a:rPr kumimoji="1" lang="ja-JP" altLang="en-US" sz="1200" dirty="0">
                          <a:latin typeface="BIZ UDPゴシック" panose="020B0400000000000000" pitchFamily="50" charset="-128"/>
                          <a:ea typeface="BIZ UDPゴシック" panose="020B0400000000000000" pitchFamily="50" charset="-128"/>
                        </a:rPr>
                        <a:t>市町村等（</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a:p>
                      <a:pPr algn="ctr">
                        <a:lnSpc>
                          <a:spcPts val="1600"/>
                        </a:lnSpc>
                      </a:pPr>
                      <a:r>
                        <a:rPr kumimoji="1" lang="ja-JP" altLang="en-US" sz="1200" dirty="0">
                          <a:latin typeface="BIZ UDPゴシック" panose="020B0400000000000000" pitchFamily="50" charset="-128"/>
                          <a:ea typeface="BIZ UDPゴシック" panose="020B0400000000000000" pitchFamily="50" charset="-128"/>
                        </a:rPr>
                        <a:t>（中核機関等委託先を含む）</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lnSpc>
                          <a:spcPts val="1600"/>
                        </a:lnSpc>
                      </a:pPr>
                      <a:r>
                        <a:rPr kumimoji="1" lang="ja-JP" altLang="en-US" sz="1200" dirty="0">
                          <a:latin typeface="BIZ UDPゴシック" panose="020B0400000000000000" pitchFamily="50" charset="-128"/>
                          <a:ea typeface="BIZ UDPゴシック" panose="020B0400000000000000" pitchFamily="50" charset="-128"/>
                        </a:rPr>
                        <a:t>大阪府社協</a:t>
                      </a:r>
                      <a:endParaRPr kumimoji="1" lang="en-US" altLang="ja-JP" sz="1200" dirty="0">
                        <a:latin typeface="BIZ UDPゴシック" panose="020B0400000000000000" pitchFamily="50" charset="-128"/>
                        <a:ea typeface="BIZ UDPゴシック" panose="020B0400000000000000" pitchFamily="50" charset="-128"/>
                      </a:endParaRPr>
                    </a:p>
                    <a:p>
                      <a:pPr algn="ctr">
                        <a:lnSpc>
                          <a:spcPts val="1600"/>
                        </a:lnSpc>
                      </a:pPr>
                      <a:r>
                        <a:rPr kumimoji="1" lang="ja-JP" altLang="en-US" sz="1200" dirty="0">
                          <a:latin typeface="BIZ UDPゴシック" panose="020B0400000000000000" pitchFamily="50" charset="-128"/>
                          <a:ea typeface="BIZ UDPゴシック" panose="020B0400000000000000" pitchFamily="50" charset="-128"/>
                        </a:rPr>
                        <a:t>（府事業の委託）</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lnSpc>
                          <a:spcPts val="1600"/>
                        </a:lnSpc>
                      </a:pPr>
                      <a:r>
                        <a:rPr kumimoji="1" lang="ja-JP" altLang="en-US" sz="1200" dirty="0">
                          <a:latin typeface="BIZ UDPゴシック" panose="020B0400000000000000" pitchFamily="50" charset="-128"/>
                          <a:ea typeface="BIZ UDPゴシック" panose="020B0400000000000000" pitchFamily="50" charset="-128"/>
                        </a:rPr>
                        <a:t>大阪府</a:t>
                      </a:r>
                      <a:endParaRPr kumimoji="1" lang="en-US" altLang="ja-JP" sz="1200" dirty="0">
                        <a:latin typeface="BIZ UDPゴシック" panose="020B0400000000000000" pitchFamily="50" charset="-128"/>
                        <a:ea typeface="BIZ UDPゴシック" panose="020B0400000000000000" pitchFamily="50" charset="-128"/>
                      </a:endParaRPr>
                    </a:p>
                    <a:p>
                      <a:pPr algn="ctr">
                        <a:lnSpc>
                          <a:spcPts val="1600"/>
                        </a:lnSpc>
                      </a:pPr>
                      <a:r>
                        <a:rPr kumimoji="1" lang="ja-JP" altLang="en-US" sz="1200" dirty="0">
                          <a:latin typeface="BIZ UDPゴシック" panose="020B0400000000000000" pitchFamily="50" charset="-128"/>
                          <a:ea typeface="BIZ UDPゴシック" panose="020B0400000000000000" pitchFamily="50" charset="-128"/>
                        </a:rPr>
                        <a:t>（総合調整）</a:t>
                      </a: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596563850"/>
                  </a:ext>
                </a:extLst>
              </a:tr>
              <a:tr h="1008000">
                <a:tc rowSpan="2">
                  <a:txBody>
                    <a:bodyPr/>
                    <a:lstStyle/>
                    <a:p>
                      <a:pPr algn="ctr">
                        <a:lnSpc>
                          <a:spcPts val="1600"/>
                        </a:lnSpc>
                      </a:pPr>
                      <a:r>
                        <a:rPr kumimoji="1" lang="ja-JP" altLang="en-US" sz="1200" b="1" dirty="0">
                          <a:latin typeface="BIZ UDPゴシック" panose="020B0400000000000000" pitchFamily="50" charset="-128"/>
                          <a:ea typeface="BIZ UDPゴシック" panose="020B0400000000000000" pitchFamily="50" charset="-128"/>
                        </a:rPr>
                        <a:t>（１</a:t>
                      </a:r>
                      <a:r>
                        <a:rPr kumimoji="1" lang="en-US" altLang="ja-JP" sz="1200" b="1" dirty="0">
                          <a:latin typeface="BIZ UDPゴシック" panose="020B0400000000000000" pitchFamily="50" charset="-128"/>
                          <a:ea typeface="BIZ UDPゴシック" panose="020B0400000000000000" pitchFamily="50" charset="-128"/>
                        </a:rPr>
                        <a:t>)</a:t>
                      </a:r>
                    </a:p>
                    <a:p>
                      <a:pPr algn="ctr">
                        <a:lnSpc>
                          <a:spcPts val="1600"/>
                        </a:lnSpc>
                      </a:pPr>
                      <a:r>
                        <a:rPr kumimoji="1" lang="ja-JP" altLang="en-US" sz="1200" b="1" dirty="0">
                          <a:latin typeface="BIZ UDPゴシック" panose="020B0400000000000000" pitchFamily="50" charset="-128"/>
                          <a:ea typeface="BIZ UDPゴシック" panose="020B0400000000000000" pitchFamily="50" charset="-128"/>
                        </a:rPr>
                        <a:t>養成</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lnSpc>
                          <a:spcPts val="1600"/>
                        </a:lnSpc>
                      </a:pPr>
                      <a:r>
                        <a:rPr kumimoji="1" lang="ja-JP" altLang="en-US" sz="1200" b="1" dirty="0">
                          <a:latin typeface="BIZ UDPゴシック" panose="020B0400000000000000" pitchFamily="50" charset="-128"/>
                          <a:ea typeface="BIZ UDPゴシック" panose="020B0400000000000000" pitchFamily="50" charset="-128"/>
                        </a:rPr>
                        <a:t>① 養成研修</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・周知・</a:t>
                      </a:r>
                      <a:r>
                        <a:rPr kumimoji="1" lang="en-US" altLang="ja-JP" sz="1200" dirty="0">
                          <a:latin typeface="BIZ UDPゴシック" panose="020B0400000000000000" pitchFamily="50" charset="-128"/>
                          <a:ea typeface="BIZ UDPゴシック" panose="020B0400000000000000" pitchFamily="50" charset="-128"/>
                        </a:rPr>
                        <a:t>PR</a:t>
                      </a:r>
                      <a:r>
                        <a:rPr kumimoji="1" lang="ja-JP" altLang="en-US" sz="1200" dirty="0">
                          <a:latin typeface="BIZ UDPゴシック" panose="020B0400000000000000" pitchFamily="50" charset="-128"/>
                          <a:ea typeface="BIZ UDPゴシック" panose="020B0400000000000000" pitchFamily="50" charset="-128"/>
                        </a:rPr>
                        <a:t>（広報誌・</a:t>
                      </a:r>
                      <a:r>
                        <a:rPr kumimoji="1" lang="en-US" altLang="ja-JP" sz="1200" dirty="0">
                          <a:latin typeface="BIZ UDPゴシック" panose="020B0400000000000000" pitchFamily="50" charset="-128"/>
                          <a:ea typeface="BIZ UDPゴシック" panose="020B0400000000000000" pitchFamily="50" charset="-128"/>
                        </a:rPr>
                        <a:t>HP</a:t>
                      </a:r>
                      <a:r>
                        <a:rPr kumimoji="1" lang="ja-JP" altLang="en-US" sz="1200" dirty="0">
                          <a:latin typeface="BIZ UDPゴシック" panose="020B0400000000000000" pitchFamily="50" charset="-128"/>
                          <a:ea typeface="BIZ UDPゴシック" panose="020B0400000000000000" pitchFamily="50" charset="-128"/>
                        </a:rPr>
                        <a:t>等）</a:t>
                      </a: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u="none" dirty="0">
                          <a:solidFill>
                            <a:schemeClr val="tx1"/>
                          </a:solidFill>
                          <a:latin typeface="BIZ UDPゴシック" panose="020B0400000000000000" pitchFamily="50" charset="-128"/>
                          <a:ea typeface="BIZ UDPゴシック" panose="020B0400000000000000" pitchFamily="50" charset="-128"/>
                        </a:rPr>
                        <a:t>・研修参加</a:t>
                      </a:r>
                      <a:endParaRPr kumimoji="1" lang="en-US" altLang="ja-JP" sz="12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u="none" dirty="0">
                          <a:solidFill>
                            <a:schemeClr val="tx1"/>
                          </a:solidFill>
                          <a:latin typeface="BIZ UDPゴシック" panose="020B0400000000000000" pitchFamily="50" charset="-128"/>
                          <a:ea typeface="BIZ UDPゴシック" panose="020B0400000000000000" pitchFamily="50" charset="-128"/>
                        </a:rPr>
                        <a:t>・受講者の状況把握</a:t>
                      </a:r>
                      <a:endParaRPr kumimoji="1" lang="en-US" altLang="ja-JP" sz="12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u="none" dirty="0">
                          <a:solidFill>
                            <a:schemeClr val="tx1"/>
                          </a:solidFill>
                          <a:latin typeface="BIZ UDPゴシック" panose="020B0400000000000000" pitchFamily="50" charset="-128"/>
                          <a:ea typeface="BIZ UDPゴシック" panose="020B0400000000000000" pitchFamily="50" charset="-128"/>
                        </a:rPr>
                        <a:t>・担当課の明確化（窓口の一本化）</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・周知・</a:t>
                      </a:r>
                      <a:r>
                        <a:rPr kumimoji="1" lang="en-US" altLang="ja-JP" sz="1200" dirty="0">
                          <a:latin typeface="BIZ UDPゴシック" panose="020B0400000000000000" pitchFamily="50" charset="-128"/>
                          <a:ea typeface="BIZ UDPゴシック" panose="020B0400000000000000" pitchFamily="50" charset="-128"/>
                        </a:rPr>
                        <a:t>PR</a:t>
                      </a:r>
                      <a:r>
                        <a:rPr kumimoji="1" lang="ja-JP" altLang="en-US" sz="1200" dirty="0">
                          <a:latin typeface="BIZ UDPゴシック" panose="020B0400000000000000" pitchFamily="50" charset="-128"/>
                          <a:ea typeface="BIZ UDPゴシック" panose="020B0400000000000000" pitchFamily="50" charset="-128"/>
                        </a:rPr>
                        <a:t>（広報誌・</a:t>
                      </a:r>
                      <a:r>
                        <a:rPr kumimoji="1" lang="en-US" altLang="ja-JP" sz="1200" dirty="0">
                          <a:latin typeface="BIZ UDPゴシック" panose="020B0400000000000000" pitchFamily="50" charset="-128"/>
                          <a:ea typeface="BIZ UDPゴシック" panose="020B0400000000000000" pitchFamily="50" charset="-128"/>
                        </a:rPr>
                        <a:t>HP</a:t>
                      </a:r>
                      <a:r>
                        <a:rPr kumimoji="1" lang="ja-JP" altLang="en-US" sz="1200" dirty="0">
                          <a:latin typeface="BIZ UDPゴシック" panose="020B0400000000000000" pitchFamily="50" charset="-128"/>
                          <a:ea typeface="BIZ UDPゴシック" panose="020B0400000000000000" pitchFamily="50" charset="-128"/>
                        </a:rPr>
                        <a:t>等）</a:t>
                      </a:r>
                      <a:endParaRPr kumimoji="1" lang="en-US" altLang="ja-JP" sz="1200" dirty="0">
                        <a:latin typeface="BIZ UDPゴシック" panose="020B0400000000000000" pitchFamily="50" charset="-128"/>
                        <a:ea typeface="BIZ UDPゴシック" panose="020B0400000000000000" pitchFamily="50" charset="-128"/>
                      </a:endParaRPr>
                    </a:p>
                    <a:p>
                      <a:pPr algn="l">
                        <a:lnSpc>
                          <a:spcPts val="1600"/>
                        </a:lnSpc>
                      </a:pPr>
                      <a:r>
                        <a:rPr kumimoji="1" lang="ja-JP" altLang="en-US" sz="1200" dirty="0">
                          <a:latin typeface="BIZ UDPゴシック" panose="020B0400000000000000" pitchFamily="50" charset="-128"/>
                          <a:ea typeface="BIZ UDPゴシック" panose="020B0400000000000000" pitchFamily="50" charset="-128"/>
                        </a:rPr>
                        <a:t>・研修実施（全般）</a:t>
                      </a:r>
                      <a:endParaRPr kumimoji="1" lang="en-US" altLang="ja-JP" sz="1200" dirty="0">
                        <a:latin typeface="BIZ UDPゴシック" panose="020B0400000000000000" pitchFamily="50" charset="-128"/>
                        <a:ea typeface="BIZ UDPゴシック" panose="020B0400000000000000" pitchFamily="50" charset="-128"/>
                      </a:endParaRPr>
                    </a:p>
                    <a:p>
                      <a:pPr algn="l">
                        <a:lnSpc>
                          <a:spcPts val="1600"/>
                        </a:lnSpc>
                      </a:pPr>
                      <a:r>
                        <a:rPr kumimoji="1" lang="ja-JP" altLang="en-US" sz="1200" dirty="0">
                          <a:latin typeface="BIZ UDPゴシック" panose="020B0400000000000000" pitchFamily="50" charset="-128"/>
                          <a:ea typeface="BIZ UDPゴシック" panose="020B0400000000000000" pitchFamily="50" charset="-128"/>
                        </a:rPr>
                        <a:t>（案内・受付・研修実施・修了証の交付等）</a:t>
                      </a: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・周知・</a:t>
                      </a:r>
                      <a:r>
                        <a:rPr kumimoji="1" lang="en-US" altLang="ja-JP" sz="1200" dirty="0">
                          <a:latin typeface="BIZ UDPゴシック" panose="020B0400000000000000" pitchFamily="50" charset="-128"/>
                          <a:ea typeface="BIZ UDPゴシック" panose="020B0400000000000000" pitchFamily="50" charset="-128"/>
                        </a:rPr>
                        <a:t>PR</a:t>
                      </a:r>
                      <a:endParaRPr kumimoji="1" lang="ja-JP" altLang="en-US" sz="1200" dirty="0">
                        <a:latin typeface="BIZ UDPゴシック" panose="020B0400000000000000" pitchFamily="50" charset="-128"/>
                        <a:ea typeface="BIZ UDPゴシック" panose="020B0400000000000000" pitchFamily="50" charset="-128"/>
                      </a:endParaRPr>
                    </a:p>
                    <a:p>
                      <a:pPr algn="l">
                        <a:lnSpc>
                          <a:spcPts val="1600"/>
                        </a:lnSpc>
                      </a:pPr>
                      <a:r>
                        <a:rPr kumimoji="1" lang="ja-JP" altLang="en-US" sz="1200" dirty="0">
                          <a:latin typeface="BIZ UDPゴシック" panose="020B0400000000000000" pitchFamily="50" charset="-128"/>
                          <a:ea typeface="BIZ UDPゴシック" panose="020B0400000000000000" pitchFamily="50" charset="-128"/>
                        </a:rPr>
                        <a:t>（関係機関等への周知等）</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94768936"/>
                  </a:ext>
                </a:extLst>
              </a:tr>
              <a:tr h="468150">
                <a:tc vMerge="1">
                  <a:txBody>
                    <a:bodyPr/>
                    <a:lstStyle/>
                    <a:p>
                      <a:pPr algn="l"/>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lnSpc>
                          <a:spcPts val="1600"/>
                        </a:lnSpc>
                      </a:pPr>
                      <a:r>
                        <a:rPr kumimoji="1" lang="ja-JP" altLang="en-US" sz="1200" b="1" dirty="0">
                          <a:latin typeface="BIZ UDPゴシック" panose="020B0400000000000000" pitchFamily="50" charset="-128"/>
                          <a:ea typeface="BIZ UDPゴシック" panose="020B0400000000000000" pitchFamily="50" charset="-128"/>
                        </a:rPr>
                        <a:t>②</a:t>
                      </a:r>
                      <a:r>
                        <a:rPr kumimoji="1" lang="ja-JP" altLang="en-US" sz="1200" b="1" baseline="0" dirty="0">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バンク登録</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u="none" dirty="0">
                          <a:solidFill>
                            <a:schemeClr val="tx1"/>
                          </a:solidFill>
                          <a:latin typeface="BIZ UDPゴシック" panose="020B0400000000000000" pitchFamily="50" charset="-128"/>
                          <a:ea typeface="BIZ UDPゴシック" panose="020B0400000000000000" pitchFamily="50" charset="-128"/>
                        </a:rPr>
                        <a:t>・一覧の管理</a:t>
                      </a:r>
                      <a:endParaRPr kumimoji="1" lang="en-US" altLang="ja-JP" sz="1200" u="none"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l">
                        <a:lnSpc>
                          <a:spcPts val="1600"/>
                        </a:lnSpc>
                      </a:pPr>
                      <a:r>
                        <a:rPr kumimoji="1" lang="ja-JP" altLang="en-US" sz="1200" u="none" dirty="0">
                          <a:solidFill>
                            <a:schemeClr val="tx1"/>
                          </a:solidFill>
                          <a:latin typeface="BIZ UDPゴシック" panose="020B0400000000000000" pitchFamily="50" charset="-128"/>
                          <a:ea typeface="BIZ UDPゴシック" panose="020B0400000000000000" pitchFamily="50" charset="-128"/>
                        </a:rPr>
                        <a:t>・一覧の管理</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l">
                        <a:lnSpc>
                          <a:spcPts val="1600"/>
                        </a:lnSpc>
                      </a:pPr>
                      <a:r>
                        <a:rPr kumimoji="1" lang="ja-JP" altLang="en-US" sz="1200" u="none" dirty="0">
                          <a:solidFill>
                            <a:schemeClr val="tx1"/>
                          </a:solidFill>
                          <a:latin typeface="BIZ UDPゴシック" panose="020B0400000000000000" pitchFamily="50" charset="-128"/>
                          <a:ea typeface="BIZ UDPゴシック" panose="020B0400000000000000" pitchFamily="50" charset="-128"/>
                        </a:rPr>
                        <a:t>・登録事務全般</a:t>
                      </a:r>
                      <a:endParaRPr kumimoji="1" lang="en-US" altLang="ja-JP" sz="1200" u="none" dirty="0">
                        <a:solidFill>
                          <a:schemeClr val="tx1"/>
                        </a:solidFill>
                        <a:latin typeface="BIZ UDPゴシック" panose="020B0400000000000000" pitchFamily="50" charset="-128"/>
                        <a:ea typeface="BIZ UDPゴシック" panose="020B0400000000000000" pitchFamily="50" charset="-128"/>
                      </a:endParaRPr>
                    </a:p>
                    <a:p>
                      <a:pPr algn="l">
                        <a:lnSpc>
                          <a:spcPts val="1600"/>
                        </a:lnSpc>
                      </a:pPr>
                      <a:r>
                        <a:rPr kumimoji="1" lang="ja-JP" altLang="en-US" sz="1200" u="none" dirty="0">
                          <a:solidFill>
                            <a:schemeClr val="tx1"/>
                          </a:solidFill>
                          <a:latin typeface="BIZ UDPゴシック" panose="020B0400000000000000" pitchFamily="50" charset="-128"/>
                          <a:ea typeface="BIZ UDPゴシック" panose="020B0400000000000000" pitchFamily="50" charset="-128"/>
                        </a:rPr>
                        <a:t>（申請受付・一覧の提供・管理等）</a:t>
                      </a:r>
                      <a:endParaRPr kumimoji="1" lang="en-US" altLang="ja-JP" sz="1200" u="none"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972117593"/>
                  </a:ext>
                </a:extLst>
              </a:tr>
              <a:tr h="468150">
                <a:tc rowSpan="2">
                  <a:txBody>
                    <a:bodyPr/>
                    <a:lstStyle/>
                    <a:p>
                      <a:pPr algn="ctr">
                        <a:lnSpc>
                          <a:spcPts val="1600"/>
                        </a:lnSpc>
                      </a:pP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２</a:t>
                      </a:r>
                      <a:r>
                        <a:rPr kumimoji="1" lang="en-US" altLang="ja-JP" sz="1200" b="1" dirty="0">
                          <a:latin typeface="BIZ UDPゴシック" panose="020B0400000000000000" pitchFamily="50" charset="-128"/>
                          <a:ea typeface="BIZ UDPゴシック" panose="020B0400000000000000" pitchFamily="50" charset="-128"/>
                        </a:rPr>
                        <a:t>)</a:t>
                      </a:r>
                    </a:p>
                    <a:p>
                      <a:pPr algn="ctr">
                        <a:lnSpc>
                          <a:spcPts val="1600"/>
                        </a:lnSpc>
                      </a:pPr>
                      <a:r>
                        <a:rPr kumimoji="1" lang="ja-JP" altLang="en-US" sz="1200" b="1" dirty="0">
                          <a:latin typeface="BIZ UDPゴシック" panose="020B0400000000000000" pitchFamily="50" charset="-128"/>
                          <a:ea typeface="BIZ UDPゴシック" panose="020B0400000000000000" pitchFamily="50" charset="-128"/>
                        </a:rPr>
                        <a:t>活動</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lnSpc>
                          <a:spcPts val="1600"/>
                        </a:lnSpc>
                      </a:pPr>
                      <a:r>
                        <a:rPr kumimoji="1" lang="ja-JP" altLang="en-US" sz="1200" b="1" dirty="0">
                          <a:latin typeface="BIZ UDPゴシック" panose="020B0400000000000000" pitchFamily="50" charset="-128"/>
                          <a:ea typeface="BIZ UDPゴシック" panose="020B0400000000000000" pitchFamily="50" charset="-128"/>
                        </a:rPr>
                        <a:t>③</a:t>
                      </a:r>
                      <a:r>
                        <a:rPr kumimoji="1" lang="ja-JP" altLang="en-US" sz="1200" b="1" baseline="0" dirty="0">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受任調整</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・受任調整（出席・議案説明）</a:t>
                      </a: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・受任調整</a:t>
                      </a:r>
                      <a:r>
                        <a:rPr kumimoji="1" lang="ja-JP" altLang="en-US" sz="1200" dirty="0">
                          <a:solidFill>
                            <a:schemeClr val="tx1"/>
                          </a:solidFill>
                          <a:latin typeface="BIZ UDPゴシック" panose="020B0400000000000000" pitchFamily="50" charset="-128"/>
                          <a:ea typeface="BIZ UDPゴシック" panose="020B0400000000000000" pitchFamily="50" charset="-128"/>
                        </a:rPr>
                        <a:t>（会議運営）</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・受任調整（出席・議案説明）</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358779923"/>
                  </a:ext>
                </a:extLst>
              </a:tr>
              <a:tr h="1620000">
                <a:tc vMerge="1">
                  <a:txBody>
                    <a:bodyPr/>
                    <a:lstStyle/>
                    <a:p>
                      <a:pPr algn="l"/>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lnSpc>
                          <a:spcPts val="1600"/>
                        </a:lnSpc>
                      </a:pPr>
                      <a:r>
                        <a:rPr kumimoji="1" lang="ja-JP" altLang="en-US" sz="1200" b="1" dirty="0">
                          <a:latin typeface="BIZ UDPゴシック" panose="020B0400000000000000" pitchFamily="50" charset="-128"/>
                          <a:ea typeface="BIZ UDPゴシック" panose="020B0400000000000000" pitchFamily="50" charset="-128"/>
                        </a:rPr>
                        <a:t>④</a:t>
                      </a:r>
                      <a:r>
                        <a:rPr kumimoji="1" lang="ja-JP" altLang="en-US" sz="1200" b="1" baseline="0" dirty="0">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活動支援</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l">
                        <a:lnSpc>
                          <a:spcPts val="1600"/>
                        </a:lnSpc>
                      </a:pPr>
                      <a:r>
                        <a:rPr kumimoji="1" lang="ja-JP" altLang="en-US" sz="1200" u="none" dirty="0">
                          <a:solidFill>
                            <a:schemeClr val="tx1"/>
                          </a:solidFill>
                          <a:latin typeface="BIZ UDPゴシック" panose="020B0400000000000000" pitchFamily="50" charset="-128"/>
                          <a:ea typeface="BIZ UDPゴシック" panose="020B0400000000000000" pitchFamily="50" charset="-128"/>
                        </a:rPr>
                        <a:t>・日常相談の実施（随時）</a:t>
                      </a:r>
                      <a:endParaRPr kumimoji="1" lang="en-US" altLang="ja-JP" sz="1200" u="none" dirty="0">
                        <a:solidFill>
                          <a:schemeClr val="tx1"/>
                        </a:solidFill>
                        <a:latin typeface="BIZ UDPゴシック" panose="020B0400000000000000" pitchFamily="50" charset="-128"/>
                        <a:ea typeface="BIZ UDPゴシック" panose="020B0400000000000000" pitchFamily="50" charset="-128"/>
                      </a:endParaRPr>
                    </a:p>
                    <a:p>
                      <a:pPr algn="l">
                        <a:lnSpc>
                          <a:spcPts val="1600"/>
                        </a:lnSpc>
                      </a:pPr>
                      <a:r>
                        <a:rPr kumimoji="1" lang="ja-JP" altLang="en-US" sz="1200" u="none" dirty="0">
                          <a:solidFill>
                            <a:schemeClr val="tx1"/>
                          </a:solidFill>
                          <a:latin typeface="BIZ UDPゴシック" panose="020B0400000000000000" pitchFamily="50" charset="-128"/>
                          <a:ea typeface="BIZ UDPゴシック" panose="020B0400000000000000" pitchFamily="50" charset="-128"/>
                        </a:rPr>
                        <a:t>（福祉サービスの利用等）</a:t>
                      </a:r>
                      <a:endParaRPr kumimoji="1" lang="en-US" altLang="ja-JP" sz="1200" u="none" dirty="0">
                        <a:solidFill>
                          <a:schemeClr val="tx1"/>
                        </a:solidFill>
                        <a:latin typeface="BIZ UDPゴシック" panose="020B0400000000000000" pitchFamily="50" charset="-128"/>
                        <a:ea typeface="BIZ UDPゴシック" panose="020B0400000000000000" pitchFamily="50" charset="-128"/>
                      </a:endParaRPr>
                    </a:p>
                    <a:p>
                      <a:pPr algn="l">
                        <a:lnSpc>
                          <a:spcPts val="1600"/>
                        </a:lnSpc>
                      </a:pPr>
                      <a:r>
                        <a:rPr kumimoji="1" lang="ja-JP" altLang="en-US" sz="1200" u="none" dirty="0">
                          <a:solidFill>
                            <a:schemeClr val="tx1"/>
                          </a:solidFill>
                          <a:latin typeface="BIZ UDPゴシック" panose="020B0400000000000000" pitchFamily="50" charset="-128"/>
                          <a:ea typeface="BIZ UDPゴシック" panose="020B0400000000000000" pitchFamily="50" charset="-128"/>
                        </a:rPr>
                        <a:t>・情報交換等の実施（定期）</a:t>
                      </a:r>
                      <a:endParaRPr kumimoji="1" lang="en-US" altLang="ja-JP" sz="1200" u="none" dirty="0">
                        <a:solidFill>
                          <a:schemeClr val="tx1"/>
                        </a:solidFill>
                        <a:latin typeface="BIZ UDPゴシック" panose="020B0400000000000000" pitchFamily="50" charset="-128"/>
                        <a:ea typeface="BIZ UDPゴシック" panose="020B0400000000000000" pitchFamily="50" charset="-128"/>
                      </a:endParaRPr>
                    </a:p>
                    <a:p>
                      <a:pPr algn="l">
                        <a:lnSpc>
                          <a:spcPts val="1600"/>
                        </a:lnSpc>
                      </a:pPr>
                      <a:r>
                        <a:rPr kumimoji="1" lang="ja-JP" altLang="en-US" sz="1200" u="none" dirty="0">
                          <a:solidFill>
                            <a:schemeClr val="tx1"/>
                          </a:solidFill>
                          <a:latin typeface="BIZ UDPゴシック" panose="020B0400000000000000" pitchFamily="50" charset="-128"/>
                          <a:ea typeface="BIZ UDPゴシック" panose="020B0400000000000000" pitchFamily="50" charset="-128"/>
                        </a:rPr>
                        <a:t>（本人の状況、後見活動の確認）</a:t>
                      </a:r>
                      <a:endParaRPr kumimoji="1" lang="en-US" altLang="ja-JP" sz="12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u="none" dirty="0">
                          <a:solidFill>
                            <a:schemeClr val="tx1"/>
                          </a:solidFill>
                          <a:latin typeface="BIZ UDPゴシック" panose="020B0400000000000000" pitchFamily="50" charset="-128"/>
                          <a:ea typeface="BIZ UDPゴシック" panose="020B0400000000000000" pitchFamily="50" charset="-128"/>
                        </a:rPr>
                        <a:t>・活動交流会への参加</a:t>
                      </a:r>
                      <a:endParaRPr kumimoji="1" lang="en-US" altLang="ja-JP" sz="12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u="none" strike="noStrike" dirty="0">
                          <a:solidFill>
                            <a:schemeClr val="tx1"/>
                          </a:solidFill>
                          <a:latin typeface="BIZ UDPゴシック" panose="020B0400000000000000" pitchFamily="50" charset="-128"/>
                          <a:ea typeface="BIZ UDPゴシック" panose="020B0400000000000000" pitchFamily="50" charset="-128"/>
                        </a:rPr>
                        <a:t>・緊急連絡体制の整備</a:t>
                      </a:r>
                      <a:endParaRPr kumimoji="1" lang="en-US" altLang="ja-JP" sz="1200" u="none" strike="noStrike"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l">
                        <a:lnSpc>
                          <a:spcPts val="1600"/>
                        </a:lnSpc>
                      </a:pPr>
                      <a:r>
                        <a:rPr kumimoji="1" lang="ja-JP" altLang="en-US" sz="1200" u="none" dirty="0">
                          <a:solidFill>
                            <a:schemeClr val="tx1"/>
                          </a:solidFill>
                          <a:latin typeface="BIZ UDPゴシック" panose="020B0400000000000000" pitchFamily="50" charset="-128"/>
                          <a:ea typeface="BIZ UDPゴシック" panose="020B0400000000000000" pitchFamily="50" charset="-128"/>
                        </a:rPr>
                        <a:t>・専門相談の実施（定期・随時）</a:t>
                      </a:r>
                      <a:endParaRPr kumimoji="1" lang="en-US" altLang="ja-JP" sz="1200" u="none" dirty="0">
                        <a:solidFill>
                          <a:schemeClr val="tx1"/>
                        </a:solidFill>
                        <a:latin typeface="BIZ UDPゴシック" panose="020B0400000000000000" pitchFamily="50" charset="-128"/>
                        <a:ea typeface="BIZ UDPゴシック" panose="020B0400000000000000" pitchFamily="50" charset="-128"/>
                      </a:endParaRPr>
                    </a:p>
                    <a:p>
                      <a:pPr algn="l">
                        <a:lnSpc>
                          <a:spcPts val="1600"/>
                        </a:lnSpc>
                      </a:pPr>
                      <a:r>
                        <a:rPr kumimoji="1" lang="ja-JP" altLang="en-US" sz="1200" u="none" dirty="0">
                          <a:solidFill>
                            <a:schemeClr val="tx1"/>
                          </a:solidFill>
                          <a:latin typeface="BIZ UDPゴシック" panose="020B0400000000000000" pitchFamily="50" charset="-128"/>
                          <a:ea typeface="BIZ UDPゴシック" panose="020B0400000000000000" pitchFamily="50" charset="-128"/>
                        </a:rPr>
                        <a:t>　▸家裁への提出書類作成</a:t>
                      </a:r>
                      <a:endParaRPr kumimoji="1" lang="en-US" altLang="ja-JP" sz="1200" u="none" dirty="0">
                        <a:solidFill>
                          <a:schemeClr val="tx1"/>
                        </a:solidFill>
                        <a:latin typeface="BIZ UDPゴシック" panose="020B0400000000000000" pitchFamily="50" charset="-128"/>
                        <a:ea typeface="BIZ UDPゴシック" panose="020B0400000000000000" pitchFamily="50" charset="-128"/>
                      </a:endParaRPr>
                    </a:p>
                    <a:p>
                      <a:pPr algn="l">
                        <a:lnSpc>
                          <a:spcPts val="1600"/>
                        </a:lnSpc>
                      </a:pPr>
                      <a:r>
                        <a:rPr kumimoji="1" lang="ja-JP" altLang="en-US" sz="1200" u="none" dirty="0">
                          <a:solidFill>
                            <a:schemeClr val="tx1"/>
                          </a:solidFill>
                          <a:latin typeface="BIZ UDPゴシック" panose="020B0400000000000000" pitchFamily="50" charset="-128"/>
                          <a:ea typeface="BIZ UDPゴシック" panose="020B0400000000000000" pitchFamily="50" charset="-128"/>
                        </a:rPr>
                        <a:t>　▸後見活動への支援等</a:t>
                      </a:r>
                      <a:endParaRPr kumimoji="1" lang="en-US" altLang="ja-JP" sz="1200" u="none" dirty="0">
                        <a:solidFill>
                          <a:schemeClr val="tx1"/>
                        </a:solidFill>
                        <a:latin typeface="BIZ UDPゴシック" panose="020B0400000000000000" pitchFamily="50" charset="-128"/>
                        <a:ea typeface="BIZ UDPゴシック" panose="020B0400000000000000" pitchFamily="50" charset="-128"/>
                      </a:endParaRPr>
                    </a:p>
                    <a:p>
                      <a:pPr algn="l">
                        <a:lnSpc>
                          <a:spcPts val="1600"/>
                        </a:lnSpc>
                      </a:pPr>
                      <a:r>
                        <a:rPr kumimoji="1" lang="ja-JP" altLang="en-US" sz="1200" u="none" dirty="0">
                          <a:solidFill>
                            <a:schemeClr val="tx1"/>
                          </a:solidFill>
                          <a:latin typeface="BIZ UDPゴシック" panose="020B0400000000000000" pitchFamily="50" charset="-128"/>
                          <a:ea typeface="BIZ UDPゴシック" panose="020B0400000000000000" pitchFamily="50" charset="-128"/>
                        </a:rPr>
                        <a:t>・損害賠償保険手続き</a:t>
                      </a:r>
                      <a:endParaRPr kumimoji="1" lang="en-US" altLang="ja-JP" sz="1200" u="none" dirty="0">
                        <a:solidFill>
                          <a:schemeClr val="tx1"/>
                        </a:solidFill>
                        <a:latin typeface="BIZ UDPゴシック" panose="020B0400000000000000" pitchFamily="50" charset="-128"/>
                        <a:ea typeface="BIZ UDPゴシック" panose="020B0400000000000000" pitchFamily="50" charset="-128"/>
                      </a:endParaRPr>
                    </a:p>
                    <a:p>
                      <a:pPr algn="l">
                        <a:lnSpc>
                          <a:spcPts val="1600"/>
                        </a:lnSpc>
                      </a:pPr>
                      <a:r>
                        <a:rPr kumimoji="1" lang="ja-JP" altLang="en-US" sz="1200" u="none" dirty="0">
                          <a:solidFill>
                            <a:schemeClr val="tx1"/>
                          </a:solidFill>
                          <a:latin typeface="BIZ UDPゴシック" panose="020B0400000000000000" pitchFamily="50" charset="-128"/>
                          <a:ea typeface="BIZ UDPゴシック" panose="020B0400000000000000" pitchFamily="50" charset="-128"/>
                        </a:rPr>
                        <a:t>・フォローアップ研修の開催</a:t>
                      </a:r>
                      <a:endParaRPr kumimoji="1" lang="en-US" altLang="ja-JP" sz="1200" u="none" dirty="0">
                        <a:solidFill>
                          <a:schemeClr val="tx1"/>
                        </a:solidFill>
                        <a:latin typeface="BIZ UDPゴシック" panose="020B0400000000000000" pitchFamily="50" charset="-128"/>
                        <a:ea typeface="BIZ UDPゴシック" panose="020B0400000000000000" pitchFamily="50" charset="-128"/>
                      </a:endParaRPr>
                    </a:p>
                    <a:p>
                      <a:pPr algn="l">
                        <a:lnSpc>
                          <a:spcPts val="1600"/>
                        </a:lnSpc>
                      </a:pPr>
                      <a:r>
                        <a:rPr kumimoji="1" lang="ja-JP" altLang="en-US" sz="1200" u="none" dirty="0">
                          <a:solidFill>
                            <a:schemeClr val="tx1"/>
                          </a:solidFill>
                          <a:latin typeface="BIZ UDPゴシック" panose="020B0400000000000000" pitchFamily="50" charset="-128"/>
                          <a:ea typeface="BIZ UDPゴシック" panose="020B0400000000000000" pitchFamily="50" charset="-128"/>
                        </a:rPr>
                        <a:t>・活動交流会の開催</a:t>
                      </a:r>
                      <a:endParaRPr kumimoji="1" lang="en-US" altLang="ja-JP" sz="1200" u="none" dirty="0">
                        <a:solidFill>
                          <a:schemeClr val="tx1"/>
                        </a:solidFill>
                        <a:latin typeface="BIZ UDPゴシック" panose="020B0400000000000000" pitchFamily="50" charset="-128"/>
                        <a:ea typeface="BIZ UDPゴシック" panose="020B0400000000000000" pitchFamily="50" charset="-128"/>
                      </a:endParaRPr>
                    </a:p>
                    <a:p>
                      <a:pPr algn="l">
                        <a:lnSpc>
                          <a:spcPts val="1600"/>
                        </a:lnSpc>
                      </a:pPr>
                      <a:r>
                        <a:rPr kumimoji="1" lang="ja-JP" altLang="en-US" sz="1200" u="none" dirty="0">
                          <a:solidFill>
                            <a:schemeClr val="tx1"/>
                          </a:solidFill>
                          <a:latin typeface="BIZ UDPゴシック" panose="020B0400000000000000" pitchFamily="50" charset="-128"/>
                          <a:ea typeface="BIZ UDPゴシック" panose="020B0400000000000000" pitchFamily="50" charset="-128"/>
                        </a:rPr>
                        <a:t>（市民・専門職等との情報交換等）</a:t>
                      </a:r>
                      <a:endParaRPr kumimoji="1" lang="en-US" altLang="ja-JP" sz="1200" u="none"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l">
                        <a:lnSpc>
                          <a:spcPts val="1600"/>
                        </a:lnSpc>
                      </a:pPr>
                      <a:r>
                        <a:rPr kumimoji="1" lang="ja-JP" altLang="en-US" sz="1200" dirty="0">
                          <a:latin typeface="BIZ UDPゴシック" panose="020B0400000000000000" pitchFamily="50" charset="-128"/>
                          <a:ea typeface="BIZ UDPゴシック" panose="020B0400000000000000" pitchFamily="50" charset="-128"/>
                        </a:rPr>
                        <a:t>・関係機関との連絡調整</a:t>
                      </a:r>
                      <a:endParaRPr kumimoji="1" lang="en-US" altLang="ja-JP" sz="1200" dirty="0">
                        <a:latin typeface="BIZ UDPゴシック" panose="020B0400000000000000" pitchFamily="50" charset="-128"/>
                        <a:ea typeface="BIZ UDPゴシック" panose="020B0400000000000000" pitchFamily="50" charset="-128"/>
                      </a:endParaRPr>
                    </a:p>
                    <a:p>
                      <a:pPr algn="l">
                        <a:lnSpc>
                          <a:spcPts val="1600"/>
                        </a:lnSpc>
                      </a:pPr>
                      <a:r>
                        <a:rPr kumimoji="1" lang="ja-JP" altLang="en-US" sz="1200" dirty="0">
                          <a:latin typeface="BIZ UDPゴシック" panose="020B0400000000000000" pitchFamily="50" charset="-128"/>
                          <a:ea typeface="BIZ UDPゴシック" panose="020B0400000000000000" pitchFamily="50" charset="-128"/>
                        </a:rPr>
                        <a:t>（市町村、府社協、国、家裁等）</a:t>
                      </a:r>
                      <a:endParaRPr kumimoji="1" lang="en-US" altLang="ja-JP" sz="1200" dirty="0">
                        <a:latin typeface="BIZ UDPゴシック" panose="020B0400000000000000" pitchFamily="50" charset="-128"/>
                        <a:ea typeface="BIZ UDPゴシック" panose="020B0400000000000000" pitchFamily="50" charset="-128"/>
                      </a:endParaRPr>
                    </a:p>
                    <a:p>
                      <a:pPr algn="l">
                        <a:lnSpc>
                          <a:spcPts val="1600"/>
                        </a:lnSpc>
                      </a:pPr>
                      <a:r>
                        <a:rPr kumimoji="1" lang="ja-JP" altLang="en-US" sz="1200" u="none" dirty="0">
                          <a:solidFill>
                            <a:schemeClr val="tx1"/>
                          </a:solidFill>
                          <a:latin typeface="BIZ UDPゴシック" panose="020B0400000000000000" pitchFamily="50" charset="-128"/>
                          <a:ea typeface="BIZ UDPゴシック" panose="020B0400000000000000" pitchFamily="50" charset="-128"/>
                        </a:rPr>
                        <a:t>・マニュアル作成</a:t>
                      </a:r>
                      <a:endParaRPr kumimoji="1" lang="en-US" altLang="ja-JP" sz="1200" u="none" dirty="0">
                        <a:solidFill>
                          <a:schemeClr val="tx1"/>
                        </a:solidFill>
                        <a:latin typeface="BIZ UDPゴシック" panose="020B0400000000000000" pitchFamily="50" charset="-128"/>
                        <a:ea typeface="BIZ UDPゴシック" panose="020B0400000000000000" pitchFamily="50" charset="-128"/>
                      </a:endParaRPr>
                    </a:p>
                    <a:p>
                      <a:pPr algn="l">
                        <a:lnSpc>
                          <a:spcPts val="1600"/>
                        </a:lnSpc>
                      </a:pPr>
                      <a:r>
                        <a:rPr kumimoji="1" lang="ja-JP" altLang="en-US" sz="1200" u="none" dirty="0">
                          <a:solidFill>
                            <a:schemeClr val="tx1"/>
                          </a:solidFill>
                          <a:latin typeface="BIZ UDPゴシック" panose="020B0400000000000000" pitchFamily="50" charset="-128"/>
                          <a:ea typeface="BIZ UDPゴシック" panose="020B0400000000000000" pitchFamily="50" charset="-128"/>
                        </a:rPr>
                        <a:t>（社福法人向け・市町村向け）</a:t>
                      </a:r>
                      <a:endParaRPr kumimoji="1" lang="en-US" altLang="ja-JP" sz="1200" u="none"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316016594"/>
                  </a:ext>
                </a:extLst>
              </a:tr>
              <a:tr h="873805">
                <a:tc>
                  <a:txBody>
                    <a:bodyPr/>
                    <a:lstStyle/>
                    <a:p>
                      <a:pPr algn="ctr">
                        <a:lnSpc>
                          <a:spcPts val="1600"/>
                        </a:lnSpc>
                      </a:pP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３</a:t>
                      </a:r>
                      <a:r>
                        <a:rPr kumimoji="1" lang="en-US" altLang="ja-JP" sz="1200" b="1" dirty="0">
                          <a:latin typeface="BIZ UDPゴシック" panose="020B0400000000000000" pitchFamily="50" charset="-128"/>
                          <a:ea typeface="BIZ UDPゴシック" panose="020B0400000000000000" pitchFamily="50" charset="-128"/>
                        </a:rPr>
                        <a:t>)</a:t>
                      </a:r>
                    </a:p>
                    <a:p>
                      <a:pPr algn="ctr">
                        <a:lnSpc>
                          <a:spcPts val="1600"/>
                        </a:lnSpc>
                      </a:pPr>
                      <a:r>
                        <a:rPr kumimoji="1" lang="ja-JP" altLang="en-US" sz="1200" b="1" dirty="0">
                          <a:latin typeface="BIZ UDPゴシック" panose="020B0400000000000000" pitchFamily="50" charset="-128"/>
                          <a:ea typeface="BIZ UDPゴシック" panose="020B0400000000000000" pitchFamily="50" charset="-128"/>
                        </a:rPr>
                        <a:t>運営</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ctr">
                        <a:lnSpc>
                          <a:spcPts val="1600"/>
                        </a:lnSpc>
                      </a:pPr>
                      <a:r>
                        <a:rPr kumimoji="1" lang="ja-JP" altLang="en-US" sz="1200" b="1" dirty="0">
                          <a:latin typeface="BIZ UDPゴシック" panose="020B0400000000000000" pitchFamily="50" charset="-128"/>
                          <a:ea typeface="BIZ UDPゴシック" panose="020B0400000000000000" pitchFamily="50" charset="-128"/>
                        </a:rPr>
                        <a:t>⑤</a:t>
                      </a:r>
                      <a:r>
                        <a:rPr kumimoji="1" lang="ja-JP" altLang="en-US" sz="1200" b="1" baseline="0" dirty="0">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事業運営</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u="none" strike="noStrike" dirty="0">
                          <a:solidFill>
                            <a:schemeClr val="tx1"/>
                          </a:solidFill>
                          <a:latin typeface="BIZ UDPゴシック" panose="020B0400000000000000" pitchFamily="50" charset="-128"/>
                          <a:ea typeface="BIZ UDPゴシック" panose="020B0400000000000000" pitchFamily="50" charset="-128"/>
                        </a:rPr>
                        <a:t>・企画会議（出席・議案説明）</a:t>
                      </a:r>
                      <a:endParaRPr kumimoji="1" lang="en-US" altLang="ja-JP" sz="1200" u="none" strike="noStrike"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・企画会議（会議運営）</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・総合</a:t>
                      </a:r>
                      <a:r>
                        <a:rPr kumimoji="1" lang="ja-JP" altLang="en-US" sz="1200" dirty="0" smtClean="0">
                          <a:solidFill>
                            <a:schemeClr val="tx1"/>
                          </a:solidFill>
                          <a:latin typeface="BIZ UDPゴシック" panose="020B0400000000000000" pitchFamily="50" charset="-128"/>
                          <a:ea typeface="BIZ UDPゴシック" panose="020B0400000000000000" pitchFamily="50" charset="-128"/>
                        </a:rPr>
                        <a:t>調整（</a:t>
                      </a:r>
                      <a:r>
                        <a:rPr kumimoji="1" lang="ja-JP" altLang="en-US" sz="1200" dirty="0">
                          <a:solidFill>
                            <a:schemeClr val="tx1"/>
                          </a:solidFill>
                          <a:latin typeface="BIZ UDPゴシック" panose="020B0400000000000000" pitchFamily="50" charset="-128"/>
                          <a:ea typeface="BIZ UDPゴシック" panose="020B0400000000000000" pitchFamily="50" charset="-128"/>
                        </a:rPr>
                        <a:t>研究会等において、事業のあり</a:t>
                      </a:r>
                      <a:r>
                        <a:rPr kumimoji="1" lang="ja-JP" altLang="en-US" sz="1200" dirty="0" smtClean="0">
                          <a:solidFill>
                            <a:schemeClr val="tx1"/>
                          </a:solidFill>
                          <a:latin typeface="BIZ UDPゴシック" panose="020B0400000000000000" pitchFamily="50" charset="-128"/>
                          <a:ea typeface="BIZ UDPゴシック" panose="020B0400000000000000" pitchFamily="50" charset="-128"/>
                        </a:rPr>
                        <a:t>方検討</a:t>
                      </a: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・企画</a:t>
                      </a:r>
                      <a:r>
                        <a:rPr kumimoji="1" lang="ja-JP" altLang="en-US" sz="1200" dirty="0" smtClean="0">
                          <a:solidFill>
                            <a:schemeClr val="tx1"/>
                          </a:solidFill>
                          <a:latin typeface="BIZ UDPゴシック" panose="020B0400000000000000" pitchFamily="50" charset="-128"/>
                          <a:ea typeface="BIZ UDPゴシック" panose="020B0400000000000000" pitchFamily="50" charset="-128"/>
                        </a:rPr>
                        <a:t>会議</a:t>
                      </a: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ts val="1600"/>
                        </a:lnSpc>
                        <a:spcBef>
                          <a:spcPts val="0"/>
                        </a:spcBef>
                        <a:spcAft>
                          <a:spcPts val="0"/>
                        </a:spcAft>
                        <a:buClrTx/>
                        <a:buSzTx/>
                        <a:buFontTx/>
                        <a:buNone/>
                        <a:tabLst/>
                        <a:defRPr/>
                      </a:pPr>
                      <a:r>
                        <a:rPr kumimoji="1" lang="ja-JP" altLang="en-US" sz="120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議案説明・事業</a:t>
                      </a:r>
                      <a:r>
                        <a:rPr kumimoji="1" lang="ja-JP" altLang="en-US" sz="1200" dirty="0" smtClean="0">
                          <a:solidFill>
                            <a:schemeClr val="tx1"/>
                          </a:solidFill>
                          <a:latin typeface="BIZ UDPゴシック" panose="020B0400000000000000" pitchFamily="50" charset="-128"/>
                          <a:ea typeface="BIZ UDPゴシック" panose="020B0400000000000000" pitchFamily="50" charset="-128"/>
                        </a:rPr>
                        <a:t>のあり</a:t>
                      </a:r>
                      <a:r>
                        <a:rPr kumimoji="1" lang="ja-JP" altLang="en-US" sz="1200" dirty="0">
                          <a:solidFill>
                            <a:schemeClr val="tx1"/>
                          </a:solidFill>
                          <a:latin typeface="BIZ UDPゴシック" panose="020B0400000000000000" pitchFamily="50" charset="-128"/>
                          <a:ea typeface="BIZ UDPゴシック" panose="020B0400000000000000" pitchFamily="50" charset="-128"/>
                        </a:rPr>
                        <a:t>方検討）</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376326952"/>
                  </a:ext>
                </a:extLst>
              </a:tr>
            </a:tbl>
          </a:graphicData>
        </a:graphic>
      </p:graphicFrame>
      <p:sp>
        <p:nvSpPr>
          <p:cNvPr id="4" name="タイトル 1"/>
          <p:cNvSpPr txBox="1">
            <a:spLocks/>
          </p:cNvSpPr>
          <p:nvPr/>
        </p:nvSpPr>
        <p:spPr>
          <a:xfrm>
            <a:off x="-1" y="127011"/>
            <a:ext cx="4680000" cy="432000"/>
          </a:xfrm>
          <a:prstGeom prst="homePlate">
            <a:avLst/>
          </a:prstGeom>
          <a:gradFill flip="none" rotWithShape="1">
            <a:gsLst>
              <a:gs pos="84000">
                <a:schemeClr val="accent1">
                  <a:lumMod val="75000"/>
                </a:schemeClr>
              </a:gs>
              <a:gs pos="59000">
                <a:schemeClr val="accent1">
                  <a:satMod val="110000"/>
                  <a:lumMod val="100000"/>
                  <a:shade val="100000"/>
                </a:schemeClr>
              </a:gs>
              <a:gs pos="100000">
                <a:schemeClr val="accent1">
                  <a:lumMod val="99000"/>
                  <a:satMod val="120000"/>
                  <a:shade val="78000"/>
                </a:schemeClr>
              </a:gs>
            </a:gsLst>
            <a:lin ang="16200000" scaled="1"/>
            <a:tileRect/>
          </a:gradFill>
          <a:ln w="6350" cap="flat" cmpd="sng" algn="ctr">
            <a:solidFill>
              <a:schemeClr val="bg1"/>
            </a:solidFill>
            <a:prstDash val="solid"/>
            <a:miter lim="800000"/>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1156716" rtl="0" eaLnBrk="1" latinLnBrk="0" hangingPunct="1">
              <a:lnSpc>
                <a:spcPct val="90000"/>
              </a:lnSpc>
              <a:spcBef>
                <a:spcPct val="0"/>
              </a:spcBef>
              <a:buNone/>
              <a:defRPr kumimoji="1" sz="5566"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700"/>
              </a:lnSpc>
            </a:pPr>
            <a:r>
              <a:rPr lang="ja-JP" altLang="en-US" sz="1800" b="1" dirty="0">
                <a:latin typeface="BIZ UDゴシック" panose="020B0400000000000000" pitchFamily="49" charset="-128"/>
                <a:ea typeface="BIZ UDゴシック" panose="020B0400000000000000" pitchFamily="49" charset="-128"/>
              </a:rPr>
              <a:t>２．各主体の主な役割</a:t>
            </a:r>
          </a:p>
        </p:txBody>
      </p:sp>
      <p:sp>
        <p:nvSpPr>
          <p:cNvPr id="5" name="正方形/長方形 4"/>
          <p:cNvSpPr/>
          <p:nvPr/>
        </p:nvSpPr>
        <p:spPr>
          <a:xfrm>
            <a:off x="182397" y="662050"/>
            <a:ext cx="8860104" cy="589457"/>
          </a:xfrm>
          <a:prstGeom prst="rect">
            <a:avLst/>
          </a:prstGeom>
        </p:spPr>
        <p:txBody>
          <a:bodyPr wrap="square">
            <a:spAutoFit/>
          </a:bodyPr>
          <a:lstStyle/>
          <a:p>
            <a:pPr>
              <a:lnSpc>
                <a:spcPts val="2000"/>
              </a:lnSpc>
              <a:defRPr/>
            </a:pPr>
            <a:r>
              <a:rPr lang="ja-JP" altLang="en-US" sz="1400" dirty="0">
                <a:solidFill>
                  <a:prstClr val="black"/>
                </a:solidFill>
                <a:latin typeface="BIZ UDゴシック" panose="020B0400000000000000" pitchFamily="49" charset="-128"/>
                <a:ea typeface="BIZ UDゴシック" panose="020B0400000000000000" pitchFamily="49" charset="-128"/>
              </a:rPr>
              <a:t>▸法人後見の養成と活動支援にあたり、大阪府、市町村、大阪府社協をはじめ、専門職や家庭裁判所等、</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pPr>
              <a:lnSpc>
                <a:spcPts val="2000"/>
              </a:lnSpc>
              <a:defRPr/>
            </a:pPr>
            <a:r>
              <a:rPr lang="ja-JP" altLang="en-US" sz="1400" dirty="0">
                <a:solidFill>
                  <a:prstClr val="black"/>
                </a:solidFill>
                <a:latin typeface="BIZ UDゴシック" panose="020B0400000000000000" pitchFamily="49" charset="-128"/>
                <a:ea typeface="BIZ UDゴシック" panose="020B0400000000000000" pitchFamily="49" charset="-128"/>
              </a:rPr>
              <a:t> 多様な主体が連携・協力しながら取組を支援する。</a:t>
            </a:r>
            <a:endParaRPr lang="en-US" altLang="ja-JP" sz="1400" dirty="0">
              <a:solidFill>
                <a:prstClr val="black"/>
              </a:solidFill>
              <a:latin typeface="BIZ UDゴシック" panose="020B0400000000000000" pitchFamily="49" charset="-128"/>
              <a:ea typeface="BIZ UDゴシック" panose="020B0400000000000000" pitchFamily="49" charset="-128"/>
            </a:endParaRPr>
          </a:p>
        </p:txBody>
      </p:sp>
      <p:sp>
        <p:nvSpPr>
          <p:cNvPr id="6" name="円/楕円 6"/>
          <p:cNvSpPr/>
          <p:nvPr/>
        </p:nvSpPr>
        <p:spPr>
          <a:xfrm>
            <a:off x="8281115" y="6154226"/>
            <a:ext cx="862885" cy="422178"/>
          </a:xfrm>
          <a:prstGeom prst="ellipse">
            <a:avLst/>
          </a:prstGeom>
          <a:noFill/>
          <a:ln w="15875" cap="flat" cmpd="sng" algn="ctr">
            <a:noFill/>
            <a:prstDash val="solid"/>
          </a:ln>
          <a:effectLst/>
        </p:spPr>
        <p:txBody>
          <a:bodyPr anchor="ctr"/>
          <a:lstStyle/>
          <a:p>
            <a:pPr algn="ctr" defTabSz="844083">
              <a:defRPr/>
            </a:pPr>
            <a:r>
              <a:rPr lang="ja-JP" altLang="en-US" sz="1846" b="1" kern="0" dirty="0">
                <a:solidFill>
                  <a:prstClr val="black"/>
                </a:solidFill>
                <a:latin typeface="メイリオ" panose="020B0604030504040204" pitchFamily="50" charset="-128"/>
                <a:ea typeface="メイリオ" panose="020B0604030504040204" pitchFamily="50" charset="-128"/>
              </a:rPr>
              <a:t>１</a:t>
            </a:r>
            <a:r>
              <a:rPr lang="en-US" altLang="ja-JP" sz="1846" b="1" kern="0" dirty="0">
                <a:solidFill>
                  <a:prstClr val="black"/>
                </a:solidFill>
                <a:latin typeface="メイリオ" panose="020B0604030504040204" pitchFamily="50" charset="-128"/>
                <a:ea typeface="メイリオ" panose="020B0604030504040204" pitchFamily="50" charset="-128"/>
              </a:rPr>
              <a:t>2</a:t>
            </a:r>
            <a:endParaRPr lang="ja-JP" altLang="en-US" sz="1846" b="1" kern="0" dirty="0">
              <a:solidFill>
                <a:prstClr val="black"/>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249947" y="6385465"/>
            <a:ext cx="8860104" cy="400110"/>
          </a:xfrm>
          <a:prstGeom prst="rect">
            <a:avLst/>
          </a:prstGeom>
        </p:spPr>
        <p:txBody>
          <a:bodyPr wrap="square">
            <a:spAutoFit/>
          </a:bodyPr>
          <a:lstStyle/>
          <a:p>
            <a:pPr>
              <a:lnSpc>
                <a:spcPts val="1200"/>
              </a:lnSpc>
              <a:defRPr/>
            </a:pPr>
            <a:r>
              <a:rPr lang="ja-JP" altLang="en-US" sz="1050" b="1" dirty="0">
                <a:solidFill>
                  <a:srgbClr val="FF0000"/>
                </a:solidFill>
                <a:latin typeface="BIZ UDゴシック" panose="020B0400000000000000" pitchFamily="49" charset="-128"/>
                <a:ea typeface="BIZ UDゴシック" panose="020B0400000000000000" pitchFamily="49" charset="-128"/>
              </a:rPr>
              <a:t>（</a:t>
            </a:r>
            <a:r>
              <a:rPr lang="en-US" altLang="ja-JP" sz="1050" b="1" dirty="0">
                <a:solidFill>
                  <a:srgbClr val="FF0000"/>
                </a:solidFill>
                <a:latin typeface="BIZ UDゴシック" panose="020B0400000000000000" pitchFamily="49" charset="-128"/>
                <a:ea typeface="BIZ UDゴシック" panose="020B0400000000000000" pitchFamily="49" charset="-128"/>
              </a:rPr>
              <a:t>※</a:t>
            </a:r>
            <a:r>
              <a:rPr lang="ja-JP" altLang="en-US" sz="1050" b="1" dirty="0">
                <a:solidFill>
                  <a:srgbClr val="FF0000"/>
                </a:solidFill>
                <a:latin typeface="BIZ UDゴシック" panose="020B0400000000000000" pitchFamily="49" charset="-128"/>
                <a:ea typeface="BIZ UDゴシック" panose="020B0400000000000000" pitchFamily="49" charset="-128"/>
              </a:rPr>
              <a:t>）「（１）養成」に係る市町村は、法人の所在する市町村が対応</a:t>
            </a:r>
            <a:endParaRPr lang="en-US" altLang="ja-JP" sz="1050" b="1" dirty="0">
              <a:solidFill>
                <a:srgbClr val="FF0000"/>
              </a:solidFill>
              <a:latin typeface="BIZ UDゴシック" panose="020B0400000000000000" pitchFamily="49" charset="-128"/>
              <a:ea typeface="BIZ UDゴシック" panose="020B0400000000000000" pitchFamily="49" charset="-128"/>
            </a:endParaRPr>
          </a:p>
          <a:p>
            <a:pPr>
              <a:lnSpc>
                <a:spcPts val="1200"/>
              </a:lnSpc>
              <a:defRPr/>
            </a:pPr>
            <a:r>
              <a:rPr lang="ja-JP" altLang="en-US" sz="1050" b="1" dirty="0">
                <a:solidFill>
                  <a:srgbClr val="FF0000"/>
                </a:solidFill>
                <a:latin typeface="BIZ UDゴシック" panose="020B0400000000000000" pitchFamily="49" charset="-128"/>
                <a:ea typeface="BIZ UDゴシック" panose="020B0400000000000000" pitchFamily="49" charset="-128"/>
              </a:rPr>
              <a:t>　　　「（２）活動」に係る市町村は、原則、要支援者（被後見人等本人）の居住地の市町村等が対応</a:t>
            </a:r>
            <a:endParaRPr lang="en-US" altLang="ja-JP" sz="1050" b="1"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660619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 y="127011"/>
            <a:ext cx="4896000" cy="432000"/>
          </a:xfrm>
          <a:prstGeom prst="homePlate">
            <a:avLst/>
          </a:prstGeom>
          <a:gradFill flip="none" rotWithShape="1">
            <a:gsLst>
              <a:gs pos="84000">
                <a:schemeClr val="accent1">
                  <a:lumMod val="75000"/>
                </a:schemeClr>
              </a:gs>
              <a:gs pos="59000">
                <a:schemeClr val="accent1">
                  <a:satMod val="110000"/>
                  <a:lumMod val="100000"/>
                  <a:shade val="100000"/>
                </a:schemeClr>
              </a:gs>
              <a:gs pos="100000">
                <a:schemeClr val="accent1">
                  <a:lumMod val="99000"/>
                  <a:satMod val="120000"/>
                  <a:shade val="78000"/>
                </a:schemeClr>
              </a:gs>
            </a:gsLst>
            <a:lin ang="16200000" scaled="1"/>
            <a:tileRect/>
          </a:gradFill>
          <a:ln w="6350" cap="flat" cmpd="sng" algn="ctr">
            <a:solidFill>
              <a:schemeClr val="bg1"/>
            </a:solidFill>
            <a:prstDash val="solid"/>
            <a:miter lim="800000"/>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1156716" rtl="0" eaLnBrk="1" latinLnBrk="0" hangingPunct="1">
              <a:lnSpc>
                <a:spcPct val="90000"/>
              </a:lnSpc>
              <a:spcBef>
                <a:spcPct val="0"/>
              </a:spcBef>
              <a:buNone/>
              <a:defRPr kumimoji="1" sz="5566"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700"/>
              </a:lnSpc>
            </a:pPr>
            <a:r>
              <a:rPr lang="ja-JP" altLang="en-US" sz="1800" b="1" dirty="0">
                <a:latin typeface="BIZ UDゴシック" panose="020B0400000000000000" pitchFamily="49" charset="-128"/>
                <a:ea typeface="BIZ UDゴシック" panose="020B0400000000000000" pitchFamily="49" charset="-128"/>
              </a:rPr>
              <a:t>３．制度の担い手確保にかかる方向性</a:t>
            </a:r>
          </a:p>
        </p:txBody>
      </p:sp>
      <p:sp>
        <p:nvSpPr>
          <p:cNvPr id="6" name="コンテンツ プレースホルダー 2">
            <a:extLst>
              <a:ext uri="{FF2B5EF4-FFF2-40B4-BE49-F238E27FC236}">
                <a16:creationId xmlns:a16="http://schemas.microsoft.com/office/drawing/2014/main" id="{CEDEE974-001D-42AF-96FF-D9D0A671E15F}"/>
              </a:ext>
            </a:extLst>
          </p:cNvPr>
          <p:cNvSpPr txBox="1">
            <a:spLocks/>
          </p:cNvSpPr>
          <p:nvPr/>
        </p:nvSpPr>
        <p:spPr>
          <a:xfrm>
            <a:off x="0" y="666133"/>
            <a:ext cx="9144000" cy="401142"/>
          </a:xfrm>
          <a:prstGeom prst="rect">
            <a:avLst/>
          </a:prstGeom>
        </p:spPr>
        <p:txBody>
          <a:bodyPr>
            <a:no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0" indent="0">
              <a:lnSpc>
                <a:spcPts val="1800"/>
              </a:lnSpc>
              <a:buNone/>
            </a:pPr>
            <a:r>
              <a:rPr lang="ja-JP" altLang="en-US" sz="1400" b="1" dirty="0">
                <a:latin typeface="BIZ UDゴシック" panose="020B0400000000000000" pitchFamily="49" charset="-128"/>
                <a:ea typeface="BIZ UDゴシック" panose="020B0400000000000000" pitchFamily="49" charset="-128"/>
              </a:rPr>
              <a:t>（１）担い手確保にかかる基本的な考え方</a:t>
            </a:r>
          </a:p>
        </p:txBody>
      </p:sp>
      <p:sp>
        <p:nvSpPr>
          <p:cNvPr id="7" name="テキスト ボックス 1">
            <a:extLst>
              <a:ext uri="{FF2B5EF4-FFF2-40B4-BE49-F238E27FC236}">
                <a16:creationId xmlns:a16="http://schemas.microsoft.com/office/drawing/2014/main" id="{B5C6458F-E686-412F-8C07-F62CFF5491AD}"/>
              </a:ext>
            </a:extLst>
          </p:cNvPr>
          <p:cNvSpPr txBox="1">
            <a:spLocks noChangeArrowheads="1"/>
          </p:cNvSpPr>
          <p:nvPr/>
        </p:nvSpPr>
        <p:spPr bwMode="auto">
          <a:xfrm>
            <a:off x="215997" y="1710621"/>
            <a:ext cx="9327247" cy="227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000"/>
              </a:lnSpc>
              <a:spcBef>
                <a:spcPct val="0"/>
              </a:spcBef>
              <a:buNone/>
            </a:pPr>
            <a:r>
              <a:rPr lang="ja-JP" altLang="en-US" sz="1200" b="1" dirty="0">
                <a:latin typeface="BIZ UDゴシック" panose="020B0400000000000000" pitchFamily="49" charset="-128"/>
                <a:ea typeface="BIZ UDゴシック" panose="020B0400000000000000" pitchFamily="49" charset="-128"/>
                <a:cs typeface="Meiryo UI" pitchFamily="50" charset="-128"/>
              </a:rPr>
              <a:t>①　</a:t>
            </a:r>
            <a:r>
              <a:rPr lang="ja-JP" altLang="en-US" sz="1200" b="1" u="sng" dirty="0">
                <a:latin typeface="BIZ UDゴシック" panose="020B0400000000000000" pitchFamily="49" charset="-128"/>
                <a:ea typeface="BIZ UDゴシック" panose="020B0400000000000000" pitchFamily="49" charset="-128"/>
                <a:cs typeface="Meiryo UI" pitchFamily="50" charset="-128"/>
              </a:rPr>
              <a:t>市民後見人養成事業</a:t>
            </a:r>
            <a:r>
              <a:rPr lang="en-US" altLang="ja-JP" sz="1200" b="1" u="sng" dirty="0">
                <a:latin typeface="BIZ UDゴシック" panose="020B0400000000000000" pitchFamily="49" charset="-128"/>
                <a:ea typeface="BIZ UDゴシック" panose="020B0400000000000000" pitchFamily="49" charset="-128"/>
                <a:cs typeface="Meiryo UI" pitchFamily="50" charset="-128"/>
              </a:rPr>
              <a:t>【</a:t>
            </a:r>
            <a:r>
              <a:rPr lang="ja-JP" altLang="en-US" sz="1200" b="1" u="sng" dirty="0">
                <a:latin typeface="BIZ UDゴシック" panose="020B0400000000000000" pitchFamily="49" charset="-128"/>
                <a:ea typeface="BIZ UDゴシック" panose="020B0400000000000000" pitchFamily="49" charset="-128"/>
                <a:cs typeface="Meiryo UI" pitchFamily="50" charset="-128"/>
              </a:rPr>
              <a:t>事業主体：市町村</a:t>
            </a:r>
            <a:r>
              <a:rPr lang="en-US" altLang="ja-JP" sz="1200" b="1" u="sng" dirty="0">
                <a:latin typeface="BIZ UDゴシック" panose="020B0400000000000000" pitchFamily="49" charset="-128"/>
                <a:ea typeface="BIZ UDゴシック" panose="020B0400000000000000" pitchFamily="49" charset="-128"/>
                <a:cs typeface="Meiryo UI" pitchFamily="50" charset="-128"/>
              </a:rPr>
              <a:t>】</a:t>
            </a:r>
          </a:p>
          <a:p>
            <a:pPr eaLnBrk="1" hangingPunct="1">
              <a:lnSpc>
                <a:spcPts val="2000"/>
              </a:lnSpc>
              <a:spcBef>
                <a:spcPct val="0"/>
              </a:spcBef>
              <a:buNone/>
            </a:pPr>
            <a:r>
              <a:rPr lang="ja-JP" altLang="en-US" sz="1200" b="1" dirty="0">
                <a:latin typeface="BIZ UDゴシック" panose="020B0400000000000000" pitchFamily="49" charset="-128"/>
                <a:ea typeface="BIZ UDゴシック" panose="020B0400000000000000" pitchFamily="49" charset="-128"/>
                <a:cs typeface="Meiryo UI" pitchFamily="50" charset="-128"/>
              </a:rPr>
              <a:t>　</a:t>
            </a:r>
            <a:r>
              <a:rPr lang="ja-JP" altLang="en-US" sz="1200" dirty="0">
                <a:latin typeface="BIZ UDゴシック" panose="020B0400000000000000" pitchFamily="49" charset="-128"/>
                <a:ea typeface="BIZ UDゴシック" panose="020B0400000000000000" pitchFamily="49" charset="-128"/>
                <a:cs typeface="Meiryo UI" pitchFamily="50" charset="-128"/>
              </a:rPr>
              <a:t>▸大阪府では、平成</a:t>
            </a:r>
            <a:r>
              <a:rPr lang="en-US" altLang="ja-JP" sz="1200" dirty="0">
                <a:latin typeface="BIZ UDゴシック" panose="020B0400000000000000" pitchFamily="49" charset="-128"/>
                <a:ea typeface="BIZ UDゴシック" panose="020B0400000000000000" pitchFamily="49" charset="-128"/>
                <a:cs typeface="Meiryo UI" pitchFamily="50" charset="-128"/>
              </a:rPr>
              <a:t>23</a:t>
            </a:r>
            <a:r>
              <a:rPr lang="ja-JP" altLang="en-US" sz="1200" dirty="0">
                <a:latin typeface="BIZ UDゴシック" panose="020B0400000000000000" pitchFamily="49" charset="-128"/>
                <a:ea typeface="BIZ UDゴシック" panose="020B0400000000000000" pitchFamily="49" charset="-128"/>
                <a:cs typeface="Meiryo UI" pitchFamily="50" charset="-128"/>
              </a:rPr>
              <a:t>年度より、市民後見人の養成及びその活動を支える取組を推進し、現在</a:t>
            </a:r>
            <a:r>
              <a:rPr lang="en-US" altLang="ja-JP" sz="1200" dirty="0">
                <a:latin typeface="BIZ UDゴシック" panose="020B0400000000000000" pitchFamily="49" charset="-128"/>
                <a:ea typeface="BIZ UDゴシック" panose="020B0400000000000000" pitchFamily="49" charset="-128"/>
                <a:cs typeface="Meiryo UI" pitchFamily="50" charset="-128"/>
              </a:rPr>
              <a:t>21</a:t>
            </a:r>
            <a:r>
              <a:rPr lang="ja-JP" altLang="en-US" sz="1200" dirty="0">
                <a:latin typeface="BIZ UDゴシック" panose="020B0400000000000000" pitchFamily="49" charset="-128"/>
                <a:ea typeface="BIZ UDゴシック" panose="020B0400000000000000" pitchFamily="49" charset="-128"/>
                <a:cs typeface="Meiryo UI" pitchFamily="50" charset="-128"/>
              </a:rPr>
              <a:t>市町（政令市を除く）が実施。  </a:t>
            </a:r>
            <a:endParaRPr lang="en-US" altLang="ja-JP" sz="12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000"/>
              </a:lnSpc>
              <a:spcBef>
                <a:spcPct val="0"/>
              </a:spcBef>
              <a:buNone/>
            </a:pPr>
            <a:r>
              <a:rPr lang="en-US" altLang="ja-JP" sz="1200" b="1" dirty="0">
                <a:latin typeface="BIZ UDゴシック" panose="020B0400000000000000" pitchFamily="49" charset="-128"/>
                <a:ea typeface="BIZ UDゴシック" panose="020B0400000000000000" pitchFamily="49" charset="-128"/>
                <a:cs typeface="Meiryo UI" pitchFamily="50" charset="-128"/>
              </a:rPr>
              <a:t>   </a:t>
            </a:r>
            <a:r>
              <a:rPr lang="ja-JP" altLang="en-US" sz="1200" b="1" u="sng" dirty="0">
                <a:latin typeface="BIZ UDゴシック" panose="020B0400000000000000" pitchFamily="49" charset="-128"/>
                <a:ea typeface="BIZ UDゴシック" panose="020B0400000000000000" pitchFamily="49" charset="-128"/>
                <a:cs typeface="Meiryo UI" pitchFamily="50" charset="-128"/>
              </a:rPr>
              <a:t>引き続き、全市町村の事業への参画を促進</a:t>
            </a:r>
            <a:r>
              <a:rPr lang="ja-JP" altLang="en-US" sz="1200" u="sng" dirty="0">
                <a:latin typeface="BIZ UDゴシック" panose="020B0400000000000000" pitchFamily="49" charset="-128"/>
                <a:ea typeface="BIZ UDゴシック" panose="020B0400000000000000" pitchFamily="49" charset="-128"/>
                <a:cs typeface="Meiryo UI" pitchFamily="50" charset="-128"/>
              </a:rPr>
              <a:t>する。</a:t>
            </a:r>
            <a:endParaRPr lang="en-US" altLang="ja-JP" sz="1200" u="sng"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000"/>
              </a:lnSpc>
              <a:spcBef>
                <a:spcPct val="0"/>
              </a:spcBef>
              <a:buFontTx/>
              <a:buNone/>
            </a:pPr>
            <a:r>
              <a:rPr lang="ja-JP" altLang="en-US" sz="1200" b="1" dirty="0">
                <a:latin typeface="BIZ UDゴシック" panose="020B0400000000000000" pitchFamily="49" charset="-128"/>
                <a:ea typeface="BIZ UDゴシック" panose="020B0400000000000000" pitchFamily="49" charset="-128"/>
                <a:cs typeface="Meiryo UI" pitchFamily="50" charset="-128"/>
              </a:rPr>
              <a:t>　</a:t>
            </a:r>
            <a:r>
              <a:rPr lang="ja-JP" altLang="en-US" sz="1200" b="1" dirty="0">
                <a:solidFill>
                  <a:srgbClr val="FF0000"/>
                </a:solidFill>
                <a:latin typeface="BIZ UDゴシック" panose="020B0400000000000000" pitchFamily="49" charset="-128"/>
                <a:ea typeface="BIZ UDゴシック" panose="020B0400000000000000" pitchFamily="49" charset="-128"/>
                <a:cs typeface="Meiryo UI" pitchFamily="50" charset="-128"/>
              </a:rPr>
              <a:t>（「成年後見制度利用促進計画」において、市町村における市民後見人の研修・育成・活用が求められている。）</a:t>
            </a:r>
            <a:endParaRPr lang="en-US" altLang="ja-JP" sz="1200" b="1" dirty="0">
              <a:solidFill>
                <a:srgbClr val="FF0000"/>
              </a:solidFill>
              <a:latin typeface="BIZ UDゴシック" panose="020B0400000000000000" pitchFamily="49" charset="-128"/>
              <a:ea typeface="BIZ UDゴシック" panose="020B0400000000000000" pitchFamily="49" charset="-128"/>
              <a:cs typeface="Meiryo UI" pitchFamily="50" charset="-128"/>
            </a:endParaRPr>
          </a:p>
          <a:p>
            <a:pPr>
              <a:lnSpc>
                <a:spcPts val="1000"/>
              </a:lnSpc>
              <a:spcBef>
                <a:spcPct val="0"/>
              </a:spcBef>
              <a:buNone/>
            </a:pPr>
            <a:endParaRPr lang="en-US" altLang="ja-JP" sz="1200" b="1" dirty="0">
              <a:latin typeface="BIZ UDゴシック" panose="020B0400000000000000" pitchFamily="49" charset="-128"/>
              <a:ea typeface="BIZ UDゴシック" panose="020B0400000000000000" pitchFamily="49" charset="-128"/>
              <a:cs typeface="Meiryo UI" pitchFamily="50" charset="-128"/>
            </a:endParaRPr>
          </a:p>
          <a:p>
            <a:pPr>
              <a:lnSpc>
                <a:spcPts val="2000"/>
              </a:lnSpc>
              <a:spcBef>
                <a:spcPct val="0"/>
              </a:spcBef>
              <a:buNone/>
            </a:pPr>
            <a:r>
              <a:rPr lang="ja-JP" altLang="en-US" sz="1200" b="1" dirty="0">
                <a:latin typeface="BIZ UDゴシック" panose="020B0400000000000000" pitchFamily="49" charset="-128"/>
                <a:ea typeface="BIZ UDゴシック" panose="020B0400000000000000" pitchFamily="49" charset="-128"/>
                <a:cs typeface="Meiryo UI" pitchFamily="50" charset="-128"/>
              </a:rPr>
              <a:t>②　</a:t>
            </a:r>
            <a:r>
              <a:rPr lang="ja-JP" altLang="en-US" sz="1200" b="1" u="sng" dirty="0">
                <a:latin typeface="BIZ UDゴシック" panose="020B0400000000000000" pitchFamily="49" charset="-128"/>
                <a:ea typeface="BIZ UDゴシック" panose="020B0400000000000000" pitchFamily="49" charset="-128"/>
                <a:cs typeface="Meiryo UI" pitchFamily="50" charset="-128"/>
              </a:rPr>
              <a:t>法人後見支援体制整備事業</a:t>
            </a:r>
            <a:r>
              <a:rPr lang="en-US" altLang="ja-JP" sz="1200" b="1" u="sng" dirty="0">
                <a:latin typeface="BIZ UDゴシック" panose="020B0400000000000000" pitchFamily="49" charset="-128"/>
                <a:ea typeface="BIZ UDゴシック" panose="020B0400000000000000" pitchFamily="49" charset="-128"/>
                <a:cs typeface="Meiryo UI" pitchFamily="50" charset="-128"/>
              </a:rPr>
              <a:t>【</a:t>
            </a:r>
            <a:r>
              <a:rPr lang="ja-JP" altLang="en-US" sz="1200" b="1" u="sng" dirty="0">
                <a:latin typeface="BIZ UDゴシック" panose="020B0400000000000000" pitchFamily="49" charset="-128"/>
                <a:ea typeface="BIZ UDゴシック" panose="020B0400000000000000" pitchFamily="49" charset="-128"/>
                <a:cs typeface="Meiryo UI" pitchFamily="50" charset="-128"/>
              </a:rPr>
              <a:t>事業主体：大阪府</a:t>
            </a:r>
            <a:r>
              <a:rPr lang="en-US" altLang="ja-JP" sz="1200" b="1" u="sng" dirty="0">
                <a:latin typeface="BIZ UDゴシック" panose="020B0400000000000000" pitchFamily="49" charset="-128"/>
                <a:ea typeface="BIZ UDゴシック" panose="020B0400000000000000" pitchFamily="49" charset="-128"/>
                <a:cs typeface="Meiryo UI" pitchFamily="50" charset="-128"/>
              </a:rPr>
              <a:t>】</a:t>
            </a:r>
          </a:p>
          <a:p>
            <a:pPr>
              <a:lnSpc>
                <a:spcPts val="2000"/>
              </a:lnSpc>
              <a:spcBef>
                <a:spcPct val="0"/>
              </a:spcBef>
              <a:buNone/>
            </a:pPr>
            <a:r>
              <a:rPr lang="ja-JP" altLang="en-US" sz="1200" dirty="0">
                <a:latin typeface="BIZ UDゴシック" panose="020B0400000000000000" pitchFamily="49" charset="-128"/>
                <a:ea typeface="BIZ UDゴシック" panose="020B0400000000000000" pitchFamily="49" charset="-128"/>
                <a:cs typeface="Meiryo UI" pitchFamily="50" charset="-128"/>
              </a:rPr>
              <a:t>　▸社会福祉法人による地域社会への貢献（地域における公益的な取組）として行う後見活動を広域的に支援するため、</a:t>
            </a:r>
            <a:endParaRPr lang="en-US" altLang="ja-JP" sz="1200" dirty="0">
              <a:latin typeface="BIZ UDゴシック" panose="020B0400000000000000" pitchFamily="49" charset="-128"/>
              <a:ea typeface="BIZ UDゴシック" panose="020B0400000000000000" pitchFamily="49" charset="-128"/>
              <a:cs typeface="Meiryo UI" pitchFamily="50" charset="-128"/>
            </a:endParaRPr>
          </a:p>
          <a:p>
            <a:pPr>
              <a:lnSpc>
                <a:spcPts val="2000"/>
              </a:lnSpc>
              <a:spcBef>
                <a:spcPct val="0"/>
              </a:spcBef>
              <a:buNone/>
            </a:pPr>
            <a:r>
              <a:rPr lang="en-US" altLang="ja-JP" sz="1200" dirty="0">
                <a:latin typeface="BIZ UDゴシック" panose="020B0400000000000000" pitchFamily="49" charset="-128"/>
                <a:ea typeface="BIZ UDゴシック" panose="020B0400000000000000" pitchFamily="49" charset="-128"/>
                <a:cs typeface="Meiryo UI" pitchFamily="50" charset="-128"/>
              </a:rPr>
              <a:t>   </a:t>
            </a:r>
            <a:r>
              <a:rPr lang="ja-JP" altLang="en-US" sz="1200" dirty="0">
                <a:latin typeface="BIZ UDゴシック" panose="020B0400000000000000" pitchFamily="49" charset="-128"/>
                <a:ea typeface="BIZ UDゴシック" panose="020B0400000000000000" pitchFamily="49" charset="-128"/>
                <a:cs typeface="Meiryo UI" pitchFamily="50" charset="-128"/>
              </a:rPr>
              <a:t>大阪府、市町村、大阪府社協等と連携・協力し、養成研修の実施や活動支援を行う体制を整備する。</a:t>
            </a:r>
            <a:endParaRPr lang="en-US" altLang="ja-JP" sz="1200" dirty="0">
              <a:latin typeface="BIZ UDゴシック" panose="020B0400000000000000" pitchFamily="49" charset="-128"/>
              <a:ea typeface="BIZ UDゴシック" panose="020B0400000000000000" pitchFamily="49" charset="-128"/>
              <a:cs typeface="Meiryo UI" pitchFamily="50" charset="-128"/>
            </a:endParaRPr>
          </a:p>
          <a:p>
            <a:pPr>
              <a:lnSpc>
                <a:spcPts val="2000"/>
              </a:lnSpc>
              <a:spcBef>
                <a:spcPct val="0"/>
              </a:spcBef>
              <a:buNone/>
            </a:pPr>
            <a:r>
              <a:rPr lang="en-US" altLang="ja-JP" sz="1200" dirty="0">
                <a:latin typeface="BIZ UDゴシック" panose="020B0400000000000000" pitchFamily="49" charset="-128"/>
                <a:ea typeface="BIZ UDゴシック" panose="020B0400000000000000" pitchFamily="49" charset="-128"/>
                <a:cs typeface="Meiryo UI" pitchFamily="50" charset="-128"/>
              </a:rPr>
              <a:t>  </a:t>
            </a:r>
            <a:r>
              <a:rPr lang="ja-JP" altLang="en-US" sz="1200" b="1" dirty="0">
                <a:solidFill>
                  <a:srgbClr val="FF0000"/>
                </a:solidFill>
                <a:latin typeface="BIZ UDゴシック" panose="020B0400000000000000" pitchFamily="49" charset="-128"/>
                <a:ea typeface="BIZ UDゴシック" panose="020B0400000000000000" pitchFamily="49" charset="-128"/>
                <a:cs typeface="Meiryo UI" pitchFamily="50" charset="-128"/>
              </a:rPr>
              <a:t>（各主体の主な役割は、</a:t>
            </a:r>
            <a:r>
              <a:rPr lang="en-US" altLang="ja-JP" sz="1200" b="1" dirty="0">
                <a:solidFill>
                  <a:srgbClr val="FF0000"/>
                </a:solidFill>
                <a:latin typeface="BIZ UDゴシック" panose="020B0400000000000000" pitchFamily="49" charset="-128"/>
                <a:ea typeface="BIZ UDゴシック" panose="020B0400000000000000" pitchFamily="49" charset="-128"/>
                <a:cs typeface="Meiryo UI" pitchFamily="50" charset="-128"/>
              </a:rPr>
              <a:t>13</a:t>
            </a:r>
            <a:r>
              <a:rPr lang="ja-JP" altLang="en-US" sz="1200" b="1" dirty="0">
                <a:solidFill>
                  <a:srgbClr val="FF0000"/>
                </a:solidFill>
                <a:latin typeface="BIZ UDゴシック" panose="020B0400000000000000" pitchFamily="49" charset="-128"/>
                <a:ea typeface="BIZ UDゴシック" panose="020B0400000000000000" pitchFamily="49" charset="-128"/>
                <a:cs typeface="Meiryo UI" pitchFamily="50" charset="-128"/>
              </a:rPr>
              <a:t>頁の「各主体の主な役割」のとおり。）</a:t>
            </a:r>
          </a:p>
        </p:txBody>
      </p:sp>
      <p:sp>
        <p:nvSpPr>
          <p:cNvPr id="9" name="コンテンツ プレースホルダー 2">
            <a:extLst>
              <a:ext uri="{FF2B5EF4-FFF2-40B4-BE49-F238E27FC236}">
                <a16:creationId xmlns:a16="http://schemas.microsoft.com/office/drawing/2014/main" id="{CEDEE974-001D-42AF-96FF-D9D0A671E15F}"/>
              </a:ext>
            </a:extLst>
          </p:cNvPr>
          <p:cNvSpPr txBox="1">
            <a:spLocks/>
          </p:cNvSpPr>
          <p:nvPr/>
        </p:nvSpPr>
        <p:spPr>
          <a:xfrm>
            <a:off x="-2148" y="4089762"/>
            <a:ext cx="9144000" cy="401142"/>
          </a:xfrm>
          <a:prstGeom prst="rect">
            <a:avLst/>
          </a:prstGeom>
        </p:spPr>
        <p:txBody>
          <a:bodyPr>
            <a:no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0" indent="0">
              <a:lnSpc>
                <a:spcPts val="1800"/>
              </a:lnSpc>
              <a:buNone/>
            </a:pPr>
            <a:r>
              <a:rPr lang="ja-JP" altLang="en-US" sz="1400" b="1" dirty="0">
                <a:latin typeface="BIZ UDゴシック" panose="020B0400000000000000" pitchFamily="49" charset="-128"/>
                <a:ea typeface="BIZ UDゴシック" panose="020B0400000000000000" pitchFamily="49" charset="-128"/>
              </a:rPr>
              <a:t>（２）</a:t>
            </a:r>
            <a:r>
              <a:rPr lang="zh-TW" altLang="en-US" sz="1400" b="1" dirty="0">
                <a:latin typeface="BIZ UDゴシック" panose="020B0400000000000000" pitchFamily="49" charset="-128"/>
                <a:ea typeface="BIZ UDゴシック" panose="020B0400000000000000" pitchFamily="49" charset="-128"/>
              </a:rPr>
              <a:t>法人後見支援体制整備事業</a:t>
            </a:r>
            <a:r>
              <a:rPr lang="ja-JP" altLang="en-US" sz="1400" b="1" dirty="0">
                <a:latin typeface="BIZ UDゴシック" panose="020B0400000000000000" pitchFamily="49" charset="-128"/>
                <a:ea typeface="BIZ UDゴシック" panose="020B0400000000000000" pitchFamily="49" charset="-128"/>
              </a:rPr>
              <a:t>の実施にかかる考え方</a:t>
            </a:r>
          </a:p>
        </p:txBody>
      </p:sp>
      <p:sp>
        <p:nvSpPr>
          <p:cNvPr id="10" name="テキスト ボックス 1">
            <a:extLst>
              <a:ext uri="{FF2B5EF4-FFF2-40B4-BE49-F238E27FC236}">
                <a16:creationId xmlns:a16="http://schemas.microsoft.com/office/drawing/2014/main" id="{B5C6458F-E686-412F-8C07-F62CFF5491AD}"/>
              </a:ext>
            </a:extLst>
          </p:cNvPr>
          <p:cNvSpPr txBox="1">
            <a:spLocks noChangeArrowheads="1"/>
          </p:cNvSpPr>
          <p:nvPr/>
        </p:nvSpPr>
        <p:spPr bwMode="auto">
          <a:xfrm>
            <a:off x="213850" y="4387274"/>
            <a:ext cx="8814240" cy="227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000"/>
              </a:lnSpc>
              <a:spcBef>
                <a:spcPct val="0"/>
              </a:spcBef>
              <a:buFontTx/>
              <a:buNone/>
            </a:pPr>
            <a:r>
              <a:rPr lang="ja-JP" altLang="en-US" sz="1200" b="1" dirty="0">
                <a:latin typeface="BIZ UDゴシック" panose="020B0400000000000000" pitchFamily="49" charset="-128"/>
                <a:ea typeface="BIZ UDゴシック" panose="020B0400000000000000" pitchFamily="49" charset="-128"/>
                <a:cs typeface="Meiryo UI" pitchFamily="50" charset="-128"/>
              </a:rPr>
              <a:t>① </a:t>
            </a:r>
            <a:r>
              <a:rPr lang="zh-TW" altLang="en-US" sz="1200" b="1" u="sng" dirty="0">
                <a:latin typeface="BIZ UDゴシック" panose="020B0400000000000000" pitchFamily="49" charset="-128"/>
                <a:ea typeface="BIZ UDゴシック" panose="020B0400000000000000" pitchFamily="49" charset="-128"/>
                <a:cs typeface="Meiryo UI" pitchFamily="50" charset="-128"/>
              </a:rPr>
              <a:t>法人後見支援体制整備</a:t>
            </a:r>
            <a:r>
              <a:rPr lang="ja-JP" altLang="en-US" sz="1200" b="1" u="sng" dirty="0">
                <a:latin typeface="BIZ UDゴシック" panose="020B0400000000000000" pitchFamily="49" charset="-128"/>
                <a:ea typeface="BIZ UDゴシック" panose="020B0400000000000000" pitchFamily="49" charset="-128"/>
                <a:cs typeface="Meiryo UI" pitchFamily="50" charset="-128"/>
              </a:rPr>
              <a:t>事業の実施（市民後見人養成事業への参画を働きかけ</a:t>
            </a:r>
            <a:r>
              <a:rPr lang="ja-JP" altLang="en-US" sz="1200" b="1" dirty="0">
                <a:latin typeface="BIZ UDゴシック" panose="020B0400000000000000" pitchFamily="49" charset="-128"/>
                <a:ea typeface="BIZ UDゴシック" panose="020B0400000000000000" pitchFamily="49" charset="-128"/>
                <a:cs typeface="Meiryo UI" pitchFamily="50" charset="-128"/>
              </a:rPr>
              <a:t>）</a:t>
            </a:r>
            <a:endParaRPr lang="en-US" altLang="ja-JP" sz="1200" b="1"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000"/>
              </a:lnSpc>
              <a:spcBef>
                <a:spcPct val="0"/>
              </a:spcBef>
              <a:buFontTx/>
              <a:buNone/>
            </a:pPr>
            <a:r>
              <a:rPr lang="ja-JP" altLang="en-US" sz="1200" dirty="0">
                <a:latin typeface="BIZ UDゴシック" panose="020B0400000000000000" pitchFamily="49" charset="-128"/>
                <a:ea typeface="BIZ UDゴシック" panose="020B0400000000000000" pitchFamily="49" charset="-128"/>
                <a:cs typeface="Meiryo UI" pitchFamily="50" charset="-128"/>
              </a:rPr>
              <a:t>　▸本事業は、誰もが成年後見制度を利用することができるよう、法人の申請に基づき、幅広く事業の参画を求めるもの。</a:t>
            </a:r>
            <a:endParaRPr lang="en-US" altLang="ja-JP" sz="12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000"/>
              </a:lnSpc>
              <a:spcBef>
                <a:spcPct val="0"/>
              </a:spcBef>
              <a:buFontTx/>
              <a:buNone/>
            </a:pPr>
            <a:r>
              <a:rPr lang="ja-JP" altLang="en-US" sz="1200" dirty="0">
                <a:latin typeface="BIZ UDゴシック" panose="020B0400000000000000" pitchFamily="49" charset="-128"/>
                <a:ea typeface="BIZ UDゴシック" panose="020B0400000000000000" pitchFamily="49" charset="-128"/>
                <a:cs typeface="Meiryo UI" pitchFamily="50" charset="-128"/>
              </a:rPr>
              <a:t>　▸そのため、市町村（法人及び要支援者の所在する自治体）に対しては、制度の利用促進の観点より、本事業に参画し、</a:t>
            </a:r>
            <a:endParaRPr lang="en-US" altLang="ja-JP" sz="12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000"/>
              </a:lnSpc>
              <a:spcBef>
                <a:spcPct val="0"/>
              </a:spcBef>
              <a:buFontTx/>
              <a:buNone/>
            </a:pPr>
            <a:r>
              <a:rPr lang="ja-JP" altLang="en-US" sz="1200" dirty="0">
                <a:latin typeface="BIZ UDゴシック" panose="020B0400000000000000" pitchFamily="49" charset="-128"/>
                <a:ea typeface="BIZ UDゴシック" panose="020B0400000000000000" pitchFamily="49" charset="-128"/>
                <a:cs typeface="Meiryo UI" pitchFamily="50" charset="-128"/>
              </a:rPr>
              <a:t>　 役割（養成・活動支援）を担ってもらうよう働きかける。</a:t>
            </a:r>
            <a:endParaRPr lang="en-US" altLang="ja-JP" sz="12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000"/>
              </a:lnSpc>
              <a:spcBef>
                <a:spcPct val="0"/>
              </a:spcBef>
              <a:buFontTx/>
              <a:buNone/>
            </a:pPr>
            <a:r>
              <a:rPr lang="ja-JP" altLang="en-US" sz="1200" b="1" dirty="0">
                <a:solidFill>
                  <a:srgbClr val="FF0000"/>
                </a:solidFill>
                <a:latin typeface="BIZ UDゴシック" panose="020B0400000000000000" pitchFamily="49" charset="-128"/>
                <a:ea typeface="BIZ UDゴシック" panose="020B0400000000000000" pitchFamily="49" charset="-128"/>
                <a:cs typeface="Meiryo UI" pitchFamily="50" charset="-128"/>
              </a:rPr>
              <a:t>　</a:t>
            </a:r>
            <a:r>
              <a:rPr lang="ja-JP" altLang="en-US" sz="1200" dirty="0">
                <a:solidFill>
                  <a:srgbClr val="FF0000"/>
                </a:solidFill>
                <a:latin typeface="BIZ UDゴシック" panose="020B0400000000000000" pitchFamily="49" charset="-128"/>
                <a:ea typeface="BIZ UDゴシック" panose="020B0400000000000000" pitchFamily="49" charset="-128"/>
                <a:cs typeface="Meiryo UI" pitchFamily="50" charset="-128"/>
              </a:rPr>
              <a:t>▸ </a:t>
            </a:r>
            <a:r>
              <a:rPr lang="ja-JP" altLang="en-US" sz="1200" b="1" dirty="0">
                <a:solidFill>
                  <a:srgbClr val="FF0000"/>
                </a:solidFill>
                <a:latin typeface="BIZ UDゴシック" panose="020B0400000000000000" pitchFamily="49" charset="-128"/>
                <a:ea typeface="BIZ UDゴシック" panose="020B0400000000000000" pitchFamily="49" charset="-128"/>
                <a:cs typeface="Meiryo UI" pitchFamily="50" charset="-128"/>
              </a:rPr>
              <a:t>一方、市民後見人養成事業の未実施自治体に対しては、概ね３か年以内に市民後見人養成事業への参画の検討を促し、</a:t>
            </a:r>
            <a:endParaRPr lang="en-US" altLang="ja-JP" sz="1200" b="1" dirty="0">
              <a:solidFill>
                <a:srgbClr val="FF0000"/>
              </a:solidFill>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000"/>
              </a:lnSpc>
              <a:spcBef>
                <a:spcPct val="0"/>
              </a:spcBef>
              <a:buFontTx/>
              <a:buNone/>
            </a:pPr>
            <a:r>
              <a:rPr lang="ja-JP" altLang="en-US" sz="1200" b="1" dirty="0">
                <a:solidFill>
                  <a:srgbClr val="FF0000"/>
                </a:solidFill>
                <a:latin typeface="BIZ UDゴシック" panose="020B0400000000000000" pitchFamily="49" charset="-128"/>
                <a:ea typeface="BIZ UDゴシック" panose="020B0400000000000000" pitchFamily="49" charset="-128"/>
                <a:cs typeface="Meiryo UI" pitchFamily="50" charset="-128"/>
              </a:rPr>
              <a:t>　　市町村における制度の担い手確保を促進する。</a:t>
            </a:r>
            <a:endParaRPr lang="en-US" altLang="ja-JP" sz="1200" b="1" dirty="0">
              <a:solidFill>
                <a:srgbClr val="FF0000"/>
              </a:solidFill>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1000"/>
              </a:lnSpc>
              <a:spcBef>
                <a:spcPct val="0"/>
              </a:spcBef>
              <a:buFontTx/>
              <a:buNone/>
            </a:pPr>
            <a:endParaRPr lang="en-US" altLang="ja-JP" sz="1200" b="1"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000"/>
              </a:lnSpc>
              <a:spcBef>
                <a:spcPct val="0"/>
              </a:spcBef>
              <a:buFontTx/>
              <a:buNone/>
            </a:pPr>
            <a:r>
              <a:rPr lang="ja-JP" altLang="en-US" sz="1200" b="1" dirty="0">
                <a:latin typeface="BIZ UDゴシック" panose="020B0400000000000000" pitchFamily="49" charset="-128"/>
                <a:ea typeface="BIZ UDゴシック" panose="020B0400000000000000" pitchFamily="49" charset="-128"/>
                <a:cs typeface="Meiryo UI" pitchFamily="50" charset="-128"/>
              </a:rPr>
              <a:t>② </a:t>
            </a:r>
            <a:r>
              <a:rPr lang="ja-JP" altLang="en-US" sz="1200" b="1" u="sng" dirty="0">
                <a:latin typeface="BIZ UDゴシック" panose="020B0400000000000000" pitchFamily="49" charset="-128"/>
                <a:ea typeface="BIZ UDゴシック" panose="020B0400000000000000" pitchFamily="49" charset="-128"/>
                <a:cs typeface="Meiryo UI" pitchFamily="50" charset="-128"/>
              </a:rPr>
              <a:t>後見人等候補者の選定（市民後見人優先）</a:t>
            </a:r>
            <a:endParaRPr lang="en-US" altLang="ja-JP" sz="1200" b="1" u="sng"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000"/>
              </a:lnSpc>
              <a:spcBef>
                <a:spcPct val="0"/>
              </a:spcBef>
              <a:buFontTx/>
              <a:buNone/>
            </a:pPr>
            <a:r>
              <a:rPr lang="ja-JP" altLang="en-US" sz="1200" dirty="0">
                <a:latin typeface="BIZ UDゴシック" panose="020B0400000000000000" pitchFamily="49" charset="-128"/>
                <a:ea typeface="BIZ UDゴシック" panose="020B0400000000000000" pitchFamily="49" charset="-128"/>
                <a:cs typeface="Meiryo UI" pitchFamily="50" charset="-128"/>
              </a:rPr>
              <a:t>  </a:t>
            </a:r>
            <a:r>
              <a:rPr lang="ja-JP" altLang="en-US" sz="1200" dirty="0" smtClean="0">
                <a:latin typeface="BIZ UDゴシック" panose="020B0400000000000000" pitchFamily="49" charset="-128"/>
                <a:ea typeface="BIZ UDゴシック" panose="020B0400000000000000" pitchFamily="49" charset="-128"/>
                <a:cs typeface="Meiryo UI" pitchFamily="50" charset="-128"/>
              </a:rPr>
              <a:t>▸後見人</a:t>
            </a:r>
            <a:r>
              <a:rPr lang="ja-JP" altLang="en-US" sz="1200" dirty="0">
                <a:latin typeface="BIZ UDゴシック" panose="020B0400000000000000" pitchFamily="49" charset="-128"/>
                <a:ea typeface="BIZ UDゴシック" panose="020B0400000000000000" pitchFamily="49" charset="-128"/>
                <a:cs typeface="Meiryo UI" pitchFamily="50" charset="-128"/>
              </a:rPr>
              <a:t>等候補者の検討・選定を行う際は、</a:t>
            </a:r>
            <a:r>
              <a:rPr lang="ja-JP" altLang="en-US" sz="1200" u="sng" dirty="0">
                <a:latin typeface="BIZ UDゴシック" panose="020B0400000000000000" pitchFamily="49" charset="-128"/>
                <a:ea typeface="BIZ UDゴシック" panose="020B0400000000000000" pitchFamily="49" charset="-128"/>
                <a:cs typeface="Meiryo UI" pitchFamily="50" charset="-128"/>
              </a:rPr>
              <a:t>まずは、「市民後見人」</a:t>
            </a:r>
            <a:r>
              <a:rPr lang="ja-JP" altLang="en-US" sz="1200" u="sng" dirty="0" smtClean="0">
                <a:latin typeface="BIZ UDゴシック" panose="020B0400000000000000" pitchFamily="49" charset="-128"/>
                <a:ea typeface="BIZ UDゴシック" panose="020B0400000000000000" pitchFamily="49" charset="-128"/>
                <a:cs typeface="Meiryo UI" pitchFamily="50" charset="-128"/>
              </a:rPr>
              <a:t>の選定</a:t>
            </a:r>
            <a:r>
              <a:rPr lang="ja-JP" altLang="en-US" sz="1200" u="sng" dirty="0">
                <a:latin typeface="BIZ UDゴシック" panose="020B0400000000000000" pitchFamily="49" charset="-128"/>
                <a:ea typeface="BIZ UDゴシック" panose="020B0400000000000000" pitchFamily="49" charset="-128"/>
                <a:cs typeface="Meiryo UI" pitchFamily="50" charset="-128"/>
              </a:rPr>
              <a:t>を優先的に検討する。</a:t>
            </a:r>
            <a:endParaRPr lang="en-US" altLang="ja-JP" sz="1200" u="sng" dirty="0">
              <a:latin typeface="BIZ UDゴシック" panose="020B0400000000000000" pitchFamily="49" charset="-128"/>
              <a:ea typeface="BIZ UDゴシック" panose="020B0400000000000000" pitchFamily="49" charset="-128"/>
              <a:cs typeface="Meiryo UI" pitchFamily="50" charset="-128"/>
            </a:endParaRPr>
          </a:p>
        </p:txBody>
      </p:sp>
      <p:sp>
        <p:nvSpPr>
          <p:cNvPr id="13" name="角丸四角形 12"/>
          <p:cNvSpPr/>
          <p:nvPr/>
        </p:nvSpPr>
        <p:spPr>
          <a:xfrm>
            <a:off x="325204" y="1038388"/>
            <a:ext cx="8380914" cy="656347"/>
          </a:xfrm>
          <a:prstGeom prst="roundRect">
            <a:avLst>
              <a:gd name="adj" fmla="val 4369"/>
            </a:avLst>
          </a:prstGeom>
          <a:noFill/>
          <a:ln w="31750">
            <a:solidFill>
              <a:schemeClr val="accent5">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endParaRPr kumimoji="1"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5" name="テキスト ボックス 1">
            <a:extLst>
              <a:ext uri="{FF2B5EF4-FFF2-40B4-BE49-F238E27FC236}">
                <a16:creationId xmlns:a16="http://schemas.microsoft.com/office/drawing/2014/main" id="{B5C6458F-E686-412F-8C07-F62CFF5491AD}"/>
              </a:ext>
            </a:extLst>
          </p:cNvPr>
          <p:cNvSpPr txBox="1">
            <a:spLocks noChangeArrowheads="1"/>
          </p:cNvSpPr>
          <p:nvPr/>
        </p:nvSpPr>
        <p:spPr bwMode="auto">
          <a:xfrm>
            <a:off x="325204" y="1104006"/>
            <a:ext cx="88355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1800"/>
              </a:lnSpc>
              <a:spcBef>
                <a:spcPct val="0"/>
              </a:spcBef>
              <a:buFontTx/>
              <a:buNone/>
            </a:pPr>
            <a:r>
              <a:rPr lang="ja-JP" altLang="en-US" sz="1300" b="1" dirty="0">
                <a:latin typeface="BIZ UDゴシック" panose="020B0400000000000000" pitchFamily="49" charset="-128"/>
                <a:ea typeface="BIZ UDゴシック" panose="020B0400000000000000" pitchFamily="49" charset="-128"/>
                <a:cs typeface="Meiryo UI" pitchFamily="50" charset="-128"/>
              </a:rPr>
              <a:t>　大阪府では、全ての府民が居住地に影響されることなく、誰もが成年後見制度を利用することができるよう</a:t>
            </a:r>
            <a:endParaRPr lang="en-US" altLang="ja-JP" sz="1300" b="1"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1800"/>
              </a:lnSpc>
              <a:spcBef>
                <a:spcPct val="0"/>
              </a:spcBef>
              <a:buFontTx/>
              <a:buNone/>
            </a:pPr>
            <a:r>
              <a:rPr lang="en-US" altLang="ja-JP" sz="1300" b="1" dirty="0">
                <a:latin typeface="BIZ UDゴシック" panose="020B0400000000000000" pitchFamily="49" charset="-128"/>
                <a:ea typeface="BIZ UDゴシック" panose="020B0400000000000000" pitchFamily="49" charset="-128"/>
                <a:cs typeface="Meiryo UI" pitchFamily="50" charset="-128"/>
              </a:rPr>
              <a:t> </a:t>
            </a:r>
            <a:r>
              <a:rPr lang="ja-JP" altLang="en-US" sz="1300" b="1" dirty="0">
                <a:latin typeface="BIZ UDゴシック" panose="020B0400000000000000" pitchFamily="49" charset="-128"/>
                <a:ea typeface="BIZ UDゴシック" panose="020B0400000000000000" pitchFamily="49" charset="-128"/>
                <a:cs typeface="Meiryo UI" pitchFamily="50" charset="-128"/>
              </a:rPr>
              <a:t>制度の担い手確保に努める。市町村においては、引き続き、市民後見人養成事業への参画を促進する。</a:t>
            </a:r>
            <a:endParaRPr lang="en-US" altLang="ja-JP" sz="1300" b="1" dirty="0">
              <a:latin typeface="BIZ UDゴシック" panose="020B0400000000000000" pitchFamily="49" charset="-128"/>
              <a:ea typeface="BIZ UDゴシック" panose="020B0400000000000000" pitchFamily="49" charset="-128"/>
              <a:cs typeface="Meiryo UI" pitchFamily="50" charset="-128"/>
            </a:endParaRPr>
          </a:p>
        </p:txBody>
      </p:sp>
      <p:sp>
        <p:nvSpPr>
          <p:cNvPr id="12" name="円/楕円 6"/>
          <p:cNvSpPr/>
          <p:nvPr/>
        </p:nvSpPr>
        <p:spPr>
          <a:xfrm>
            <a:off x="8281115" y="6154226"/>
            <a:ext cx="862885" cy="422178"/>
          </a:xfrm>
          <a:prstGeom prst="ellipse">
            <a:avLst/>
          </a:prstGeom>
          <a:noFill/>
          <a:ln w="15875" cap="flat" cmpd="sng" algn="ctr">
            <a:noFill/>
            <a:prstDash val="solid"/>
          </a:ln>
          <a:effectLst/>
        </p:spPr>
        <p:txBody>
          <a:bodyPr anchor="ctr"/>
          <a:lstStyle/>
          <a:p>
            <a:pPr algn="ctr" defTabSz="844083">
              <a:defRPr/>
            </a:pPr>
            <a:r>
              <a:rPr lang="ja-JP" altLang="en-US" sz="1846" b="1" kern="0" dirty="0">
                <a:solidFill>
                  <a:prstClr val="black"/>
                </a:solidFill>
                <a:latin typeface="メイリオ" panose="020B0604030504040204" pitchFamily="50" charset="-128"/>
                <a:ea typeface="メイリオ" panose="020B0604030504040204" pitchFamily="50" charset="-128"/>
              </a:rPr>
              <a:t>１</a:t>
            </a:r>
            <a:r>
              <a:rPr lang="en-US" altLang="ja-JP" sz="1846" b="1" kern="0" dirty="0">
                <a:solidFill>
                  <a:prstClr val="black"/>
                </a:solidFill>
                <a:latin typeface="メイリオ" panose="020B0604030504040204" pitchFamily="50" charset="-128"/>
                <a:ea typeface="メイリオ" panose="020B0604030504040204" pitchFamily="50" charset="-128"/>
              </a:rPr>
              <a:t>3</a:t>
            </a:r>
            <a:endParaRPr lang="ja-JP" altLang="en-US" sz="1846" b="1" kern="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71812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p:nvPr/>
        </p:nvSpPr>
        <p:spPr>
          <a:xfrm>
            <a:off x="149206" y="5050951"/>
            <a:ext cx="8893025" cy="1862048"/>
          </a:xfrm>
          <a:prstGeom prst="rect">
            <a:avLst/>
          </a:prstGeom>
          <a:noFill/>
        </p:spPr>
        <p:txBody>
          <a:bodyPr wrap="square" lIns="36000" rIns="36000" rtlCol="0">
            <a:spAutoFit/>
          </a:bodyPr>
          <a:lstStyle/>
          <a:p>
            <a:pPr>
              <a:lnSpc>
                <a:spcPts val="2300"/>
              </a:lnSpc>
            </a:pPr>
            <a:r>
              <a:rPr kumimoji="1" lang="ja-JP" altLang="en-US" sz="1500" b="1" dirty="0">
                <a:latin typeface="BIZ UDゴシック" panose="020B0400000000000000" pitchFamily="49" charset="-128"/>
                <a:ea typeface="BIZ UDゴシック" panose="020B0400000000000000" pitchFamily="49" charset="-128"/>
                <a:cs typeface="Meiryo UI" panose="020B0604030504040204" pitchFamily="50" charset="-128"/>
              </a:rPr>
              <a:t>＜主な手続きの流れ＞</a:t>
            </a:r>
            <a:endParaRPr kumimoji="1" lang="en-US" altLang="ja-JP" sz="1500" b="1"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300"/>
              </a:lnSpc>
            </a:pPr>
            <a:r>
              <a:rPr kumimoji="1" lang="ja-JP" altLang="en-US" sz="1400" dirty="0">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ja-JP" altLang="en-US" sz="1300" dirty="0">
                <a:latin typeface="BIZ UDゴシック" panose="020B0400000000000000" pitchFamily="49" charset="-128"/>
                <a:ea typeface="BIZ UDゴシック" panose="020B0400000000000000" pitchFamily="49" charset="-128"/>
                <a:cs typeface="Meiryo UI" panose="020B0604030504040204" pitchFamily="50" charset="-128"/>
              </a:rPr>
              <a:t>① 府社協から法人へ研修の案内、受講者推薦依頼</a:t>
            </a:r>
          </a:p>
          <a:p>
            <a:pPr>
              <a:lnSpc>
                <a:spcPts val="2300"/>
              </a:lnSpc>
            </a:pPr>
            <a:r>
              <a:rPr kumimoji="1" lang="ja-JP" altLang="en-US" sz="1300" dirty="0">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ja-JP" altLang="en-US" sz="1300" dirty="0" smtClean="0">
                <a:latin typeface="BIZ UDゴシック" panose="020B0400000000000000" pitchFamily="49" charset="-128"/>
                <a:ea typeface="BIZ UDゴシック" panose="020B0400000000000000" pitchFamily="49" charset="-128"/>
                <a:cs typeface="Meiryo UI" panose="020B0604030504040204" pitchFamily="50" charset="-128"/>
              </a:rPr>
              <a:t>② </a:t>
            </a:r>
            <a:r>
              <a:rPr kumimoji="1" lang="ja-JP" altLang="en-US" sz="1300" dirty="0">
                <a:latin typeface="BIZ UDゴシック" panose="020B0400000000000000" pitchFamily="49" charset="-128"/>
                <a:ea typeface="BIZ UDゴシック" panose="020B0400000000000000" pitchFamily="49" charset="-128"/>
                <a:cs typeface="Meiryo UI" panose="020B0604030504040204" pitchFamily="50" charset="-128"/>
              </a:rPr>
              <a:t>社会福祉法人の長は、「法人後見専門職員養成研修」の受講職員を推薦し、研修を受講</a:t>
            </a:r>
          </a:p>
          <a:p>
            <a:pPr>
              <a:lnSpc>
                <a:spcPts val="2300"/>
              </a:lnSpc>
            </a:pPr>
            <a:r>
              <a:rPr kumimoji="1" lang="ja-JP" altLang="en-US" sz="1300" dirty="0">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ja-JP" altLang="en-US" sz="1300" dirty="0" smtClean="0">
                <a:latin typeface="BIZ UDゴシック" panose="020B0400000000000000" pitchFamily="49" charset="-128"/>
                <a:ea typeface="BIZ UDゴシック" panose="020B0400000000000000" pitchFamily="49" charset="-128"/>
                <a:cs typeface="Meiryo UI" panose="020B0604030504040204" pitchFamily="50" charset="-128"/>
              </a:rPr>
              <a:t>③ </a:t>
            </a:r>
            <a:r>
              <a:rPr kumimoji="1" lang="ja-JP" altLang="en-US" sz="1300" dirty="0">
                <a:latin typeface="BIZ UDゴシック" panose="020B0400000000000000" pitchFamily="49" charset="-128"/>
                <a:ea typeface="BIZ UDゴシック" panose="020B0400000000000000" pitchFamily="49" charset="-128"/>
                <a:cs typeface="Meiryo UI" panose="020B0604030504040204" pitchFamily="50" charset="-128"/>
              </a:rPr>
              <a:t>研修の受講修了者に対して、修了書を交付</a:t>
            </a:r>
          </a:p>
          <a:p>
            <a:pPr>
              <a:lnSpc>
                <a:spcPts val="2300"/>
              </a:lnSpc>
            </a:pPr>
            <a:r>
              <a:rPr kumimoji="1" lang="ja-JP" altLang="en-US" sz="1300" dirty="0">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ja-JP" altLang="en-US" sz="1300" dirty="0" smtClean="0">
                <a:latin typeface="BIZ UDゴシック" panose="020B0400000000000000" pitchFamily="49" charset="-128"/>
                <a:ea typeface="BIZ UDゴシック" panose="020B0400000000000000" pitchFamily="49" charset="-128"/>
                <a:cs typeface="Meiryo UI" panose="020B0604030504040204" pitchFamily="50" charset="-128"/>
              </a:rPr>
              <a:t>④ </a:t>
            </a:r>
            <a:r>
              <a:rPr kumimoji="1" lang="ja-JP" altLang="en-US" sz="1300" dirty="0">
                <a:latin typeface="BIZ UDゴシック" panose="020B0400000000000000" pitchFamily="49" charset="-128"/>
                <a:ea typeface="BIZ UDゴシック" panose="020B0400000000000000" pitchFamily="49" charset="-128"/>
                <a:cs typeface="Meiryo UI" panose="020B0604030504040204" pitchFamily="50" charset="-128"/>
              </a:rPr>
              <a:t>社会福祉法人は、「法人後見バンク登録」に申請し、大阪府は、社会福祉法人から</a:t>
            </a:r>
            <a:r>
              <a:rPr kumimoji="1" lang="ja-JP" altLang="en-US" sz="1300" dirty="0" smtClean="0">
                <a:latin typeface="BIZ UDゴシック" panose="020B0400000000000000" pitchFamily="49" charset="-128"/>
                <a:ea typeface="BIZ UDゴシック" panose="020B0400000000000000" pitchFamily="49" charset="-128"/>
                <a:cs typeface="Meiryo UI" panose="020B0604030504040204" pitchFamily="50" charset="-128"/>
              </a:rPr>
              <a:t>の</a:t>
            </a:r>
            <a:endParaRPr kumimoji="1" lang="en-US" altLang="ja-JP" sz="1300" dirty="0" smtClean="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300"/>
              </a:lnSpc>
            </a:pPr>
            <a:r>
              <a:rPr kumimoji="1" lang="ja-JP" altLang="en-US" sz="1300" dirty="0" smtClean="0">
                <a:latin typeface="BIZ UDゴシック" panose="020B0400000000000000" pitchFamily="49" charset="-128"/>
                <a:ea typeface="BIZ UDゴシック" panose="020B0400000000000000" pitchFamily="49" charset="-128"/>
                <a:cs typeface="Meiryo UI" panose="020B0604030504040204" pitchFamily="50" charset="-128"/>
              </a:rPr>
              <a:t>　　 申請</a:t>
            </a:r>
            <a:r>
              <a:rPr kumimoji="1" lang="ja-JP" altLang="en-US" sz="1300" dirty="0">
                <a:latin typeface="BIZ UDゴシック" panose="020B0400000000000000" pitchFamily="49" charset="-128"/>
                <a:ea typeface="BIZ UDゴシック" panose="020B0400000000000000" pitchFamily="49" charset="-128"/>
                <a:cs typeface="Meiryo UI" panose="020B0604030504040204" pitchFamily="50" charset="-128"/>
              </a:rPr>
              <a:t>に基づきバンク登録を</a:t>
            </a:r>
            <a:r>
              <a:rPr kumimoji="1" lang="ja-JP" altLang="en-US" sz="1300" dirty="0" smtClean="0">
                <a:latin typeface="BIZ UDゴシック" panose="020B0400000000000000" pitchFamily="49" charset="-128"/>
                <a:ea typeface="BIZ UDゴシック" panose="020B0400000000000000" pitchFamily="49" charset="-128"/>
                <a:cs typeface="Meiryo UI" panose="020B0604030504040204" pitchFamily="50" charset="-128"/>
              </a:rPr>
              <a:t>行う施</a:t>
            </a:r>
            <a:endParaRPr kumimoji="1" lang="en-US" altLang="ja-JP" sz="13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8" name="角丸四角形 37"/>
          <p:cNvSpPr/>
          <p:nvPr/>
        </p:nvSpPr>
        <p:spPr>
          <a:xfrm>
            <a:off x="914401" y="1551780"/>
            <a:ext cx="2837434" cy="1523585"/>
          </a:xfrm>
          <a:prstGeom prst="roundRect">
            <a:avLst>
              <a:gd name="adj" fmla="val 9767"/>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08000" rIns="36000" bIns="34290" numCol="1" spcCol="0" rtlCol="0" fromWordArt="0" anchor="ctr" anchorCtr="0" forceAA="0" compatLnSpc="1">
            <a:prstTxWarp prst="textNoShape">
              <a:avLst/>
            </a:prstTxWarp>
            <a:noAutofit/>
          </a:bodyPr>
          <a:lstStyle/>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r>
              <a:rPr lang="ja-JP" altLang="en-US" sz="1400" b="1" dirty="0">
                <a:solidFill>
                  <a:schemeClr val="tx1"/>
                </a:solidFill>
                <a:latin typeface="BIZ UDゴシック" panose="020B0400000000000000" pitchFamily="49" charset="-128"/>
                <a:ea typeface="BIZ UDゴシック" panose="020B0400000000000000" pitchFamily="49" charset="-128"/>
              </a:rPr>
              <a:t>社会福祉に関する事業を行う</a:t>
            </a: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r>
              <a:rPr lang="ja-JP" altLang="en-US" sz="1400" b="1" dirty="0">
                <a:solidFill>
                  <a:schemeClr val="tx1"/>
                </a:solidFill>
                <a:latin typeface="BIZ UDゴシック" panose="020B0400000000000000" pitchFamily="49" charset="-128"/>
                <a:ea typeface="BIZ UDゴシック" panose="020B0400000000000000" pitchFamily="49" charset="-128"/>
              </a:rPr>
              <a:t>施設・事業所等</a:t>
            </a: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ja-JP" altLang="en-US" dirty="0">
              <a:solidFill>
                <a:schemeClr val="tx1"/>
              </a:solidFill>
              <a:latin typeface="BIZ UDゴシック" panose="020B0400000000000000" pitchFamily="49" charset="-128"/>
              <a:ea typeface="BIZ UDゴシック" panose="020B0400000000000000" pitchFamily="49" charset="-128"/>
            </a:endParaRPr>
          </a:p>
        </p:txBody>
      </p:sp>
      <p:sp>
        <p:nvSpPr>
          <p:cNvPr id="35" name="テキスト ボックス 34"/>
          <p:cNvSpPr txBox="1"/>
          <p:nvPr/>
        </p:nvSpPr>
        <p:spPr>
          <a:xfrm>
            <a:off x="1041454" y="2332098"/>
            <a:ext cx="2583328" cy="649784"/>
          </a:xfrm>
          <a:prstGeom prst="rect">
            <a:avLst/>
          </a:prstGeom>
          <a:solidFill>
            <a:schemeClr val="bg1"/>
          </a:solidFill>
          <a:ln w="22225">
            <a:solidFill>
              <a:schemeClr val="tx1"/>
            </a:solidFill>
            <a:prstDash val="sysDash"/>
          </a:ln>
        </p:spPr>
        <p:txBody>
          <a:bodyPr wrap="square" lIns="36000" tIns="36000" rIns="36000" bIns="36000" rtlCol="0">
            <a:spAutoFit/>
          </a:bodyPr>
          <a:lstStyle/>
          <a:p>
            <a:pPr algn="ctr">
              <a:lnSpc>
                <a:spcPts val="1500"/>
              </a:lnSpc>
            </a:pPr>
            <a:r>
              <a:rPr lang="en-US" altLang="ja-JP" sz="1100" dirty="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研修受講職員</a:t>
            </a:r>
            <a:r>
              <a:rPr lang="en-US" altLang="ja-JP" sz="1100" dirty="0">
                <a:latin typeface="BIZ UDゴシック" panose="020B0400000000000000" pitchFamily="49" charset="-128"/>
                <a:ea typeface="BIZ UDゴシック" panose="020B0400000000000000" pitchFamily="49" charset="-128"/>
              </a:rPr>
              <a:t>】</a:t>
            </a:r>
          </a:p>
          <a:p>
            <a:pPr algn="ctr">
              <a:lnSpc>
                <a:spcPts val="1500"/>
              </a:lnSpc>
            </a:pPr>
            <a:r>
              <a:rPr lang="ja-JP" altLang="en-US" sz="1100" dirty="0">
                <a:latin typeface="BIZ UDゴシック" panose="020B0400000000000000" pitchFamily="49" charset="-128"/>
                <a:ea typeface="BIZ UDゴシック" panose="020B0400000000000000" pitchFamily="49" charset="-128"/>
              </a:rPr>
              <a:t>社会福祉士、精神保健福祉士等の社会福祉に関する専門的な知見のある方等</a:t>
            </a:r>
          </a:p>
        </p:txBody>
      </p:sp>
      <p:sp>
        <p:nvSpPr>
          <p:cNvPr id="39" name="角丸四角形 38"/>
          <p:cNvSpPr/>
          <p:nvPr/>
        </p:nvSpPr>
        <p:spPr>
          <a:xfrm>
            <a:off x="1661953" y="1425882"/>
            <a:ext cx="1234232" cy="252000"/>
          </a:xfrm>
          <a:prstGeom prst="roundRect">
            <a:avLst>
              <a:gd name="adj" fmla="val 1912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ja-JP" altLang="en-US" sz="1400" b="1" dirty="0">
                <a:solidFill>
                  <a:schemeClr val="tx1"/>
                </a:solidFill>
                <a:latin typeface="BIZ UDゴシック" panose="020B0400000000000000" pitchFamily="49" charset="-128"/>
                <a:ea typeface="BIZ UDゴシック" panose="020B0400000000000000" pitchFamily="49" charset="-128"/>
              </a:rPr>
              <a:t>社会福祉法人</a:t>
            </a:r>
          </a:p>
        </p:txBody>
      </p:sp>
      <p:cxnSp>
        <p:nvCxnSpPr>
          <p:cNvPr id="41" name="直線矢印コネクタ 40"/>
          <p:cNvCxnSpPr/>
          <p:nvPr/>
        </p:nvCxnSpPr>
        <p:spPr>
          <a:xfrm flipV="1">
            <a:off x="1054433" y="3190631"/>
            <a:ext cx="0" cy="504000"/>
          </a:xfrm>
          <a:prstGeom prst="straightConnector1">
            <a:avLst/>
          </a:prstGeom>
          <a:ln w="349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2117071" y="3279549"/>
            <a:ext cx="1059206" cy="461665"/>
          </a:xfrm>
          <a:prstGeom prst="rect">
            <a:avLst/>
          </a:prstGeom>
          <a:noFill/>
        </p:spPr>
        <p:txBody>
          <a:bodyPr wrap="square" lIns="36000" rIns="36000" rtlCol="0">
            <a:spAutoFit/>
          </a:bodyPr>
          <a:lstStyle/>
          <a:p>
            <a:r>
              <a:rPr lang="ja-JP" altLang="en-US" sz="1200" b="1" dirty="0">
                <a:latin typeface="BIZ UDゴシック" panose="020B0400000000000000" pitchFamily="49" charset="-128"/>
                <a:ea typeface="BIZ UDゴシック" panose="020B0400000000000000" pitchFamily="49" charset="-128"/>
              </a:rPr>
              <a:t>②受講者推薦</a:t>
            </a:r>
            <a:endParaRPr lang="en-US" altLang="ja-JP" sz="1200" b="1" dirty="0">
              <a:latin typeface="BIZ UDゴシック" panose="020B0400000000000000" pitchFamily="49" charset="-128"/>
              <a:ea typeface="BIZ UDゴシック" panose="020B0400000000000000" pitchFamily="49" charset="-128"/>
            </a:endParaRPr>
          </a:p>
          <a:p>
            <a:r>
              <a:rPr lang="ja-JP" altLang="en-US" sz="1200" b="1" dirty="0">
                <a:latin typeface="BIZ UDゴシック" panose="020B0400000000000000" pitchFamily="49" charset="-128"/>
                <a:ea typeface="BIZ UDゴシック" panose="020B0400000000000000" pitchFamily="49" charset="-128"/>
              </a:rPr>
              <a:t>　研修受講</a:t>
            </a:r>
            <a:endParaRPr lang="en-US" altLang="ja-JP" sz="1200" b="1" dirty="0">
              <a:latin typeface="BIZ UDゴシック" panose="020B0400000000000000" pitchFamily="49" charset="-128"/>
              <a:ea typeface="BIZ UDゴシック" panose="020B0400000000000000" pitchFamily="49" charset="-128"/>
            </a:endParaRPr>
          </a:p>
        </p:txBody>
      </p:sp>
      <p:sp>
        <p:nvSpPr>
          <p:cNvPr id="44" name="テキスト ボックス 43"/>
          <p:cNvSpPr txBox="1"/>
          <p:nvPr/>
        </p:nvSpPr>
        <p:spPr>
          <a:xfrm>
            <a:off x="1121054" y="3282248"/>
            <a:ext cx="1231055" cy="461665"/>
          </a:xfrm>
          <a:prstGeom prst="rect">
            <a:avLst/>
          </a:prstGeom>
          <a:noFill/>
        </p:spPr>
        <p:txBody>
          <a:bodyPr wrap="square" lIns="36000" rIns="36000" rtlCol="0">
            <a:spAutoFit/>
          </a:bodyPr>
          <a:lstStyle/>
          <a:p>
            <a:r>
              <a:rPr lang="ja-JP" altLang="en-US" sz="1200" b="1" dirty="0">
                <a:latin typeface="BIZ UDゴシック" panose="020B0400000000000000" pitchFamily="49" charset="-128"/>
                <a:ea typeface="BIZ UDゴシック" panose="020B0400000000000000" pitchFamily="49" charset="-128"/>
              </a:rPr>
              <a:t>①研修案内・</a:t>
            </a:r>
            <a:endParaRPr lang="en-US" altLang="ja-JP" sz="1200" b="1" dirty="0">
              <a:latin typeface="BIZ UDゴシック" panose="020B0400000000000000" pitchFamily="49" charset="-128"/>
              <a:ea typeface="BIZ UDゴシック" panose="020B0400000000000000" pitchFamily="49" charset="-128"/>
            </a:endParaRPr>
          </a:p>
          <a:p>
            <a:r>
              <a:rPr lang="ja-JP" altLang="en-US" sz="1200" b="1" dirty="0">
                <a:latin typeface="BIZ UDゴシック" panose="020B0400000000000000" pitchFamily="49" charset="-128"/>
                <a:ea typeface="BIZ UDゴシック" panose="020B0400000000000000" pitchFamily="49" charset="-128"/>
              </a:rPr>
              <a:t>　推薦依頼</a:t>
            </a:r>
            <a:endParaRPr lang="en-US" altLang="ja-JP" sz="1200" b="1" dirty="0">
              <a:latin typeface="BIZ UDゴシック" panose="020B0400000000000000" pitchFamily="49" charset="-128"/>
              <a:ea typeface="BIZ UDゴシック" panose="020B0400000000000000" pitchFamily="49" charset="-128"/>
            </a:endParaRPr>
          </a:p>
        </p:txBody>
      </p:sp>
      <p:sp>
        <p:nvSpPr>
          <p:cNvPr id="46" name="テキスト ボックス 45"/>
          <p:cNvSpPr txBox="1"/>
          <p:nvPr/>
        </p:nvSpPr>
        <p:spPr>
          <a:xfrm>
            <a:off x="1007037" y="3930726"/>
            <a:ext cx="2681298" cy="957561"/>
          </a:xfrm>
          <a:prstGeom prst="rect">
            <a:avLst/>
          </a:prstGeom>
          <a:solidFill>
            <a:srgbClr val="FFFF00"/>
          </a:solidFill>
          <a:ln w="19050" cmpd="sng">
            <a:solidFill>
              <a:schemeClr val="tx1"/>
            </a:solidFill>
            <a:prstDash val="solid"/>
          </a:ln>
        </p:spPr>
        <p:txBody>
          <a:bodyPr wrap="square" lIns="36000" tIns="36000" rIns="36000" bIns="36000" rtlCol="0" anchor="ctr">
            <a:spAutoFit/>
          </a:bodyPr>
          <a:lstStyle/>
          <a:p>
            <a:pPr algn="ctr">
              <a:lnSpc>
                <a:spcPts val="2300"/>
              </a:lnSpc>
            </a:pPr>
            <a:endParaRPr lang="en-US" altLang="zh-TW" sz="1400" b="1" dirty="0">
              <a:latin typeface="BIZ UDゴシック" panose="020B0400000000000000" pitchFamily="49" charset="-128"/>
              <a:ea typeface="BIZ UDゴシック" panose="020B0400000000000000" pitchFamily="49" charset="-128"/>
              <a:cs typeface="Microsoft Himalaya" panose="01010100010101010101" pitchFamily="2" charset="0"/>
            </a:endParaRPr>
          </a:p>
          <a:p>
            <a:pPr algn="ctr">
              <a:lnSpc>
                <a:spcPts val="2300"/>
              </a:lnSpc>
            </a:pPr>
            <a:r>
              <a:rPr lang="zh-TW" altLang="en-US" sz="1400" b="1" dirty="0" smtClean="0">
                <a:latin typeface="BIZ UDゴシック" panose="020B0400000000000000" pitchFamily="49" charset="-128"/>
                <a:ea typeface="BIZ UDゴシック" panose="020B0400000000000000" pitchFamily="49" charset="-128"/>
                <a:cs typeface="Microsoft Himalaya" panose="01010100010101010101" pitchFamily="2" charset="0"/>
              </a:rPr>
              <a:t>法人</a:t>
            </a:r>
            <a:r>
              <a:rPr lang="zh-TW" altLang="en-US" sz="1400" b="1" dirty="0">
                <a:latin typeface="BIZ UDゴシック" panose="020B0400000000000000" pitchFamily="49" charset="-128"/>
                <a:ea typeface="BIZ UDゴシック" panose="020B0400000000000000" pitchFamily="49" charset="-128"/>
                <a:cs typeface="Microsoft Himalaya" panose="01010100010101010101" pitchFamily="2" charset="0"/>
              </a:rPr>
              <a:t>後見専門職員養成研修</a:t>
            </a:r>
            <a:endParaRPr lang="en-US" altLang="zh-TW" sz="1400" b="1" dirty="0">
              <a:latin typeface="BIZ UDゴシック" panose="020B0400000000000000" pitchFamily="49" charset="-128"/>
              <a:ea typeface="BIZ UDゴシック" panose="020B0400000000000000" pitchFamily="49" charset="-128"/>
              <a:cs typeface="Microsoft Himalaya" panose="01010100010101010101" pitchFamily="2" charset="0"/>
            </a:endParaRPr>
          </a:p>
          <a:p>
            <a:pPr algn="ctr">
              <a:lnSpc>
                <a:spcPts val="2300"/>
              </a:lnSpc>
            </a:pPr>
            <a:r>
              <a:rPr lang="ja-JP" altLang="en-US" sz="1200" b="1" dirty="0">
                <a:latin typeface="BIZ UDゴシック" panose="020B0400000000000000" pitchFamily="49" charset="-128"/>
                <a:ea typeface="BIZ UDゴシック" panose="020B0400000000000000" pitchFamily="49" charset="-128"/>
                <a:cs typeface="Microsoft Himalaya" panose="01010100010101010101" pitchFamily="2" charset="0"/>
              </a:rPr>
              <a:t>（委託（府社協））</a:t>
            </a:r>
            <a:endParaRPr lang="en-US" altLang="ja-JP" sz="1200" b="1" dirty="0">
              <a:latin typeface="BIZ UDゴシック" panose="020B0400000000000000" pitchFamily="49" charset="-128"/>
              <a:ea typeface="BIZ UDゴシック" panose="020B0400000000000000" pitchFamily="49" charset="-128"/>
              <a:cs typeface="Microsoft Himalaya" panose="01010100010101010101" pitchFamily="2" charset="0"/>
            </a:endParaRPr>
          </a:p>
        </p:txBody>
      </p:sp>
      <p:sp>
        <p:nvSpPr>
          <p:cNvPr id="54" name="タイトル 1"/>
          <p:cNvSpPr txBox="1">
            <a:spLocks/>
          </p:cNvSpPr>
          <p:nvPr/>
        </p:nvSpPr>
        <p:spPr>
          <a:xfrm>
            <a:off x="-1" y="127011"/>
            <a:ext cx="4680000" cy="432000"/>
          </a:xfrm>
          <a:prstGeom prst="homePlate">
            <a:avLst/>
          </a:prstGeom>
          <a:gradFill flip="none" rotWithShape="1">
            <a:gsLst>
              <a:gs pos="84000">
                <a:schemeClr val="accent1">
                  <a:lumMod val="75000"/>
                </a:schemeClr>
              </a:gs>
              <a:gs pos="59000">
                <a:schemeClr val="accent1">
                  <a:satMod val="110000"/>
                  <a:lumMod val="100000"/>
                  <a:shade val="100000"/>
                </a:schemeClr>
              </a:gs>
              <a:gs pos="100000">
                <a:schemeClr val="accent1">
                  <a:lumMod val="99000"/>
                  <a:satMod val="120000"/>
                  <a:shade val="78000"/>
                </a:schemeClr>
              </a:gs>
            </a:gsLst>
            <a:lin ang="16200000" scaled="1"/>
            <a:tileRect/>
          </a:gradFill>
          <a:ln w="6350" cap="flat" cmpd="sng" algn="ctr">
            <a:solidFill>
              <a:schemeClr val="bg1"/>
            </a:solidFill>
            <a:prstDash val="solid"/>
            <a:miter lim="800000"/>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1156716" rtl="0" eaLnBrk="1" latinLnBrk="0" hangingPunct="1">
              <a:lnSpc>
                <a:spcPct val="90000"/>
              </a:lnSpc>
              <a:spcBef>
                <a:spcPct val="0"/>
              </a:spcBef>
              <a:buNone/>
              <a:defRPr kumimoji="1" sz="5566"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700"/>
              </a:lnSpc>
            </a:pPr>
            <a:r>
              <a:rPr lang="ja-JP" altLang="en-US" sz="1800" b="1" dirty="0">
                <a:latin typeface="BIZ UDゴシック" panose="020B0400000000000000" pitchFamily="49" charset="-128"/>
                <a:ea typeface="BIZ UDゴシック" panose="020B0400000000000000" pitchFamily="49" charset="-128"/>
              </a:rPr>
              <a:t>４．法人後見バンク登録までの流れ</a:t>
            </a:r>
          </a:p>
        </p:txBody>
      </p:sp>
      <p:sp>
        <p:nvSpPr>
          <p:cNvPr id="24" name="ホームベース 23"/>
          <p:cNvSpPr/>
          <p:nvPr/>
        </p:nvSpPr>
        <p:spPr bwMode="gray">
          <a:xfrm>
            <a:off x="847875" y="839884"/>
            <a:ext cx="3240000" cy="396000"/>
          </a:xfrm>
          <a:prstGeom prst="homePlate">
            <a:avLst>
              <a:gd name="adj" fmla="val 60489"/>
            </a:avLst>
          </a:prstGeom>
          <a:gradFill>
            <a:gsLst>
              <a:gs pos="50000">
                <a:schemeClr val="bg1">
                  <a:lumMod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105D9C"/>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algn="ctr" defTabSz="844083" fontAlgn="ctr">
              <a:lnSpc>
                <a:spcPts val="1477"/>
              </a:lnSpc>
            </a:pPr>
            <a:r>
              <a:rPr lang="ja-JP" altLang="en-US" sz="1500" b="1"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rPr>
              <a:t>（１） 研修の受講・修了</a:t>
            </a:r>
          </a:p>
        </p:txBody>
      </p:sp>
      <p:sp>
        <p:nvSpPr>
          <p:cNvPr id="25" name="ホームベース 24"/>
          <p:cNvSpPr/>
          <p:nvPr/>
        </p:nvSpPr>
        <p:spPr bwMode="gray">
          <a:xfrm>
            <a:off x="4907794" y="831655"/>
            <a:ext cx="3240000" cy="396000"/>
          </a:xfrm>
          <a:prstGeom prst="homePlate">
            <a:avLst>
              <a:gd name="adj" fmla="val 60489"/>
            </a:avLst>
          </a:prstGeom>
          <a:gradFill>
            <a:gsLst>
              <a:gs pos="50000">
                <a:schemeClr val="bg1">
                  <a:lumMod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105D9C"/>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algn="ctr" defTabSz="844083" fontAlgn="ctr">
              <a:lnSpc>
                <a:spcPts val="1477"/>
              </a:lnSpc>
            </a:pPr>
            <a:r>
              <a:rPr lang="ja-JP" altLang="en-US" sz="1500" b="1"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rPr>
              <a:t>（２） 法人後見バンク登録</a:t>
            </a:r>
          </a:p>
        </p:txBody>
      </p:sp>
      <p:cxnSp>
        <p:nvCxnSpPr>
          <p:cNvPr id="27" name="直線矢印コネクタ 26"/>
          <p:cNvCxnSpPr/>
          <p:nvPr/>
        </p:nvCxnSpPr>
        <p:spPr>
          <a:xfrm rot="10800000" flipV="1">
            <a:off x="2087949" y="3208432"/>
            <a:ext cx="0" cy="504000"/>
          </a:xfrm>
          <a:prstGeom prst="straightConnector1">
            <a:avLst/>
          </a:prstGeom>
          <a:ln w="349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196572" y="3266849"/>
            <a:ext cx="772424" cy="461665"/>
          </a:xfrm>
          <a:prstGeom prst="rect">
            <a:avLst/>
          </a:prstGeom>
          <a:noFill/>
        </p:spPr>
        <p:txBody>
          <a:bodyPr wrap="square" lIns="36000" rIns="36000" rtlCol="0">
            <a:spAutoFit/>
          </a:bodyPr>
          <a:lstStyle/>
          <a:p>
            <a:r>
              <a:rPr lang="ja-JP" altLang="en-US" sz="1200" b="1" dirty="0">
                <a:latin typeface="BIZ UDゴシック" panose="020B0400000000000000" pitchFamily="49" charset="-128"/>
                <a:ea typeface="BIZ UDゴシック" panose="020B0400000000000000" pitchFamily="49" charset="-128"/>
              </a:rPr>
              <a:t>③修了書</a:t>
            </a:r>
            <a:endParaRPr lang="en-US" altLang="ja-JP" sz="1200" b="1" dirty="0">
              <a:latin typeface="BIZ UDゴシック" panose="020B0400000000000000" pitchFamily="49" charset="-128"/>
              <a:ea typeface="BIZ UDゴシック" panose="020B0400000000000000" pitchFamily="49" charset="-128"/>
            </a:endParaRPr>
          </a:p>
          <a:p>
            <a:r>
              <a:rPr lang="ja-JP" altLang="en-US" sz="1200" b="1" dirty="0">
                <a:latin typeface="BIZ UDゴシック" panose="020B0400000000000000" pitchFamily="49" charset="-128"/>
                <a:ea typeface="BIZ UDゴシック" panose="020B0400000000000000" pitchFamily="49" charset="-128"/>
              </a:rPr>
              <a:t>　交付</a:t>
            </a:r>
            <a:endParaRPr lang="en-US" altLang="ja-JP" sz="1200" b="1" dirty="0">
              <a:latin typeface="BIZ UDゴシック" panose="020B0400000000000000" pitchFamily="49" charset="-128"/>
              <a:ea typeface="BIZ UDゴシック" panose="020B0400000000000000" pitchFamily="49" charset="-128"/>
            </a:endParaRPr>
          </a:p>
        </p:txBody>
      </p:sp>
      <p:cxnSp>
        <p:nvCxnSpPr>
          <p:cNvPr id="45" name="直線矢印コネクタ 44"/>
          <p:cNvCxnSpPr/>
          <p:nvPr/>
        </p:nvCxnSpPr>
        <p:spPr>
          <a:xfrm flipV="1">
            <a:off x="3175333" y="3190631"/>
            <a:ext cx="0" cy="504000"/>
          </a:xfrm>
          <a:prstGeom prst="straightConnector1">
            <a:avLst/>
          </a:prstGeom>
          <a:ln w="349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1890381" y="3824796"/>
            <a:ext cx="914609" cy="252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b="1" dirty="0">
                <a:solidFill>
                  <a:schemeClr val="tx1"/>
                </a:solidFill>
                <a:latin typeface="BIZ UDゴシック" panose="020B0400000000000000" pitchFamily="49" charset="-128"/>
                <a:ea typeface="BIZ UDゴシック" panose="020B0400000000000000" pitchFamily="49" charset="-128"/>
              </a:rPr>
              <a:t>大阪府</a:t>
            </a:r>
            <a:endParaRPr lang="en-US" altLang="ja-JP" sz="1400" b="1" dirty="0">
              <a:solidFill>
                <a:schemeClr val="tx1"/>
              </a:solidFill>
              <a:latin typeface="BIZ UDゴシック" panose="020B0400000000000000" pitchFamily="49" charset="-128"/>
              <a:ea typeface="BIZ UDゴシック" panose="020B0400000000000000" pitchFamily="49" charset="-128"/>
            </a:endParaRPr>
          </a:p>
        </p:txBody>
      </p:sp>
      <p:sp>
        <p:nvSpPr>
          <p:cNvPr id="48" name="テキスト ボックス 47"/>
          <p:cNvSpPr txBox="1"/>
          <p:nvPr/>
        </p:nvSpPr>
        <p:spPr>
          <a:xfrm>
            <a:off x="5972856" y="3206007"/>
            <a:ext cx="772424" cy="461665"/>
          </a:xfrm>
          <a:prstGeom prst="rect">
            <a:avLst/>
          </a:prstGeom>
          <a:noFill/>
        </p:spPr>
        <p:txBody>
          <a:bodyPr wrap="square" lIns="36000" rIns="36000" rtlCol="0">
            <a:spAutoFit/>
          </a:bodyPr>
          <a:lstStyle/>
          <a:p>
            <a:r>
              <a:rPr lang="ja-JP" altLang="en-US" sz="1200" b="1" dirty="0">
                <a:latin typeface="BIZ UDゴシック" panose="020B0400000000000000" pitchFamily="49" charset="-128"/>
                <a:ea typeface="BIZ UDゴシック" panose="020B0400000000000000" pitchFamily="49" charset="-128"/>
              </a:rPr>
              <a:t>④バンク登録申請</a:t>
            </a:r>
            <a:endParaRPr lang="en-US" altLang="ja-JP" sz="1200" b="1" dirty="0">
              <a:latin typeface="BIZ UDゴシック" panose="020B0400000000000000" pitchFamily="49" charset="-128"/>
              <a:ea typeface="BIZ UDゴシック" panose="020B0400000000000000" pitchFamily="49" charset="-128"/>
            </a:endParaRPr>
          </a:p>
        </p:txBody>
      </p:sp>
      <p:sp>
        <p:nvSpPr>
          <p:cNvPr id="72" name="テキスト ボックス 71"/>
          <p:cNvSpPr txBox="1"/>
          <p:nvPr/>
        </p:nvSpPr>
        <p:spPr>
          <a:xfrm>
            <a:off x="4994400" y="3903685"/>
            <a:ext cx="2906111" cy="991646"/>
          </a:xfrm>
          <a:prstGeom prst="roundRect">
            <a:avLst/>
          </a:prstGeom>
          <a:solidFill>
            <a:srgbClr val="FFFF00"/>
          </a:solidFill>
          <a:ln w="19050" cmpd="sng">
            <a:solidFill>
              <a:schemeClr val="tx1"/>
            </a:solidFill>
            <a:prstDash val="solid"/>
          </a:ln>
        </p:spPr>
        <p:txBody>
          <a:bodyPr wrap="square" lIns="36000" tIns="36000" rIns="36000" bIns="36000" rtlCol="0" anchor="b">
            <a:noAutofit/>
          </a:bodyPr>
          <a:lstStyle/>
          <a:p>
            <a:pPr algn="ctr">
              <a:lnSpc>
                <a:spcPts val="2300"/>
              </a:lnSpc>
            </a:pPr>
            <a:r>
              <a:rPr lang="ja-JP" altLang="en-US" sz="1400" b="1" dirty="0">
                <a:latin typeface="BIZ UDゴシック" panose="020B0400000000000000" pitchFamily="49" charset="-128"/>
                <a:ea typeface="BIZ UDゴシック" panose="020B0400000000000000" pitchFamily="49" charset="-128"/>
                <a:cs typeface="Microsoft Himalaya" panose="01010100010101010101" pitchFamily="2" charset="0"/>
              </a:rPr>
              <a:t>法人後見バンク</a:t>
            </a:r>
            <a:endParaRPr lang="en-US" altLang="ja-JP" sz="1400" b="1" dirty="0">
              <a:latin typeface="BIZ UDゴシック" panose="020B0400000000000000" pitchFamily="49" charset="-128"/>
              <a:ea typeface="BIZ UDゴシック" panose="020B0400000000000000" pitchFamily="49" charset="-128"/>
              <a:cs typeface="Microsoft Himalaya" panose="01010100010101010101" pitchFamily="2" charset="0"/>
            </a:endParaRPr>
          </a:p>
          <a:p>
            <a:pPr algn="ctr">
              <a:lnSpc>
                <a:spcPts val="1500"/>
              </a:lnSpc>
            </a:pPr>
            <a:r>
              <a:rPr lang="en-US" altLang="ja-JP" sz="1050" b="1" dirty="0">
                <a:latin typeface="BIZ UDゴシック" panose="020B0400000000000000" pitchFamily="49" charset="-128"/>
                <a:ea typeface="BIZ UDゴシック" panose="020B0400000000000000" pitchFamily="49" charset="-128"/>
                <a:cs typeface="Microsoft Himalaya" panose="01010100010101010101" pitchFamily="2" charset="0"/>
              </a:rPr>
              <a:t>※</a:t>
            </a:r>
            <a:r>
              <a:rPr lang="ja-JP" altLang="en-US" sz="1050" b="1" dirty="0">
                <a:latin typeface="BIZ UDゴシック" panose="020B0400000000000000" pitchFamily="49" charset="-128"/>
                <a:ea typeface="BIZ UDゴシック" panose="020B0400000000000000" pitchFamily="49" charset="-128"/>
                <a:cs typeface="Microsoft Himalaya" panose="01010100010101010101" pitchFamily="2" charset="0"/>
              </a:rPr>
              <a:t>登録一覧の作成・管理は府が実施</a:t>
            </a:r>
            <a:endParaRPr lang="en-US" altLang="ja-JP" sz="1050" b="1" dirty="0">
              <a:latin typeface="BIZ UDゴシック" panose="020B0400000000000000" pitchFamily="49" charset="-128"/>
              <a:ea typeface="BIZ UDゴシック" panose="020B0400000000000000" pitchFamily="49" charset="-128"/>
              <a:cs typeface="Microsoft Himalaya" panose="01010100010101010101" pitchFamily="2" charset="0"/>
            </a:endParaRPr>
          </a:p>
          <a:p>
            <a:pPr algn="ctr">
              <a:lnSpc>
                <a:spcPts val="1500"/>
              </a:lnSpc>
            </a:pPr>
            <a:r>
              <a:rPr lang="en-US" altLang="ja-JP" sz="1050" b="1" dirty="0">
                <a:latin typeface="BIZ UDゴシック" panose="020B0400000000000000" pitchFamily="49" charset="-128"/>
                <a:ea typeface="BIZ UDゴシック" panose="020B0400000000000000" pitchFamily="49" charset="-128"/>
                <a:cs typeface="Microsoft Himalaya" panose="01010100010101010101" pitchFamily="2" charset="0"/>
              </a:rPr>
              <a:t>※</a:t>
            </a:r>
            <a:r>
              <a:rPr lang="ja-JP" altLang="en-US" sz="1050" b="1" dirty="0">
                <a:latin typeface="BIZ UDゴシック" panose="020B0400000000000000" pitchFamily="49" charset="-128"/>
                <a:ea typeface="BIZ UDゴシック" panose="020B0400000000000000" pitchFamily="49" charset="-128"/>
                <a:cs typeface="Microsoft Himalaya" panose="01010100010101010101" pitchFamily="2" charset="0"/>
              </a:rPr>
              <a:t>登録一覧</a:t>
            </a:r>
            <a:r>
              <a:rPr lang="ja-JP" altLang="en-US" sz="1050" b="1" dirty="0" smtClean="0">
                <a:latin typeface="BIZ UDゴシック" panose="020B0400000000000000" pitchFamily="49" charset="-128"/>
                <a:ea typeface="BIZ UDゴシック" panose="020B0400000000000000" pitchFamily="49" charset="-128"/>
                <a:cs typeface="Microsoft Himalaya" panose="01010100010101010101" pitchFamily="2" charset="0"/>
              </a:rPr>
              <a:t>を、府社協・市町村</a:t>
            </a:r>
            <a:r>
              <a:rPr lang="ja-JP" altLang="en-US" sz="1050" b="1" dirty="0">
                <a:latin typeface="BIZ UDゴシック" panose="020B0400000000000000" pitchFamily="49" charset="-128"/>
                <a:ea typeface="BIZ UDゴシック" panose="020B0400000000000000" pitchFamily="49" charset="-128"/>
                <a:cs typeface="Microsoft Himalaya" panose="01010100010101010101" pitchFamily="2" charset="0"/>
              </a:rPr>
              <a:t>等</a:t>
            </a:r>
            <a:r>
              <a:rPr lang="ja-JP" altLang="en-US" sz="1050" b="1" dirty="0" smtClean="0">
                <a:latin typeface="BIZ UDゴシック" panose="020B0400000000000000" pitchFamily="49" charset="-128"/>
                <a:ea typeface="BIZ UDゴシック" panose="020B0400000000000000" pitchFamily="49" charset="-128"/>
                <a:cs typeface="Microsoft Himalaya" panose="01010100010101010101" pitchFamily="2" charset="0"/>
              </a:rPr>
              <a:t>へ</a:t>
            </a:r>
            <a:r>
              <a:rPr lang="ja-JP" altLang="en-US" sz="1050" b="1" dirty="0">
                <a:latin typeface="BIZ UDゴシック" panose="020B0400000000000000" pitchFamily="49" charset="-128"/>
                <a:ea typeface="BIZ UDゴシック" panose="020B0400000000000000" pitchFamily="49" charset="-128"/>
                <a:cs typeface="Microsoft Himalaya" panose="01010100010101010101" pitchFamily="2" charset="0"/>
              </a:rPr>
              <a:t>提供</a:t>
            </a:r>
            <a:endParaRPr lang="en-US" altLang="ja-JP" sz="1050" b="1" dirty="0">
              <a:latin typeface="BIZ UDゴシック" panose="020B0400000000000000" pitchFamily="49" charset="-128"/>
              <a:ea typeface="BIZ UDゴシック" panose="020B0400000000000000" pitchFamily="49" charset="-128"/>
              <a:cs typeface="Microsoft Himalaya" panose="01010100010101010101" pitchFamily="2" charset="0"/>
            </a:endParaRPr>
          </a:p>
        </p:txBody>
      </p:sp>
      <p:sp>
        <p:nvSpPr>
          <p:cNvPr id="55" name="角丸四角形 54"/>
          <p:cNvSpPr/>
          <p:nvPr/>
        </p:nvSpPr>
        <p:spPr>
          <a:xfrm>
            <a:off x="5990150" y="3755782"/>
            <a:ext cx="914609" cy="2520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400" b="1" dirty="0">
                <a:solidFill>
                  <a:schemeClr val="tx1"/>
                </a:solidFill>
                <a:latin typeface="BIZ UDゴシック" panose="020B0400000000000000" pitchFamily="49" charset="-128"/>
                <a:ea typeface="BIZ UDゴシック" panose="020B0400000000000000" pitchFamily="49" charset="-128"/>
              </a:rPr>
              <a:t>大阪府</a:t>
            </a:r>
            <a:endParaRPr lang="en-US" altLang="ja-JP" sz="1400" b="1" dirty="0">
              <a:solidFill>
                <a:schemeClr val="tx1"/>
              </a:solidFill>
              <a:latin typeface="BIZ UDゴシック" panose="020B0400000000000000" pitchFamily="49" charset="-128"/>
              <a:ea typeface="BIZ UDゴシック" panose="020B0400000000000000" pitchFamily="49" charset="-128"/>
            </a:endParaRPr>
          </a:p>
        </p:txBody>
      </p:sp>
      <p:sp>
        <p:nvSpPr>
          <p:cNvPr id="76" name="角丸四角形 75"/>
          <p:cNvSpPr/>
          <p:nvPr/>
        </p:nvSpPr>
        <p:spPr>
          <a:xfrm>
            <a:off x="4994400" y="1563553"/>
            <a:ext cx="2837434" cy="1523585"/>
          </a:xfrm>
          <a:prstGeom prst="roundRect">
            <a:avLst>
              <a:gd name="adj" fmla="val 9767"/>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08000" rIns="36000" bIns="34290" numCol="1" spcCol="0" rtlCol="0" fromWordArt="0" anchor="ctr" anchorCtr="0" forceAA="0" compatLnSpc="1">
            <a:prstTxWarp prst="textNoShape">
              <a:avLst/>
            </a:prstTxWarp>
            <a:noAutofit/>
          </a:bodyPr>
          <a:lstStyle/>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r>
              <a:rPr lang="ja-JP" altLang="en-US" sz="1400" b="1" dirty="0">
                <a:solidFill>
                  <a:schemeClr val="tx1"/>
                </a:solidFill>
                <a:latin typeface="BIZ UDゴシック" panose="020B0400000000000000" pitchFamily="49" charset="-128"/>
                <a:ea typeface="BIZ UDゴシック" panose="020B0400000000000000" pitchFamily="49" charset="-128"/>
              </a:rPr>
              <a:t>社会福祉に関する事業を行う</a:t>
            </a: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r>
              <a:rPr lang="ja-JP" altLang="en-US" sz="1400" b="1" dirty="0">
                <a:solidFill>
                  <a:schemeClr val="tx1"/>
                </a:solidFill>
                <a:latin typeface="BIZ UDゴシック" panose="020B0400000000000000" pitchFamily="49" charset="-128"/>
                <a:ea typeface="BIZ UDゴシック" panose="020B0400000000000000" pitchFamily="49" charset="-128"/>
              </a:rPr>
              <a:t>施設・事業所等</a:t>
            </a: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en-US" altLang="ja-JP" sz="1400" b="1" dirty="0">
              <a:solidFill>
                <a:schemeClr val="tx1"/>
              </a:solidFill>
              <a:latin typeface="BIZ UDゴシック" panose="020B0400000000000000" pitchFamily="49" charset="-128"/>
              <a:ea typeface="BIZ UDゴシック" panose="020B0400000000000000" pitchFamily="49" charset="-128"/>
            </a:endParaRPr>
          </a:p>
          <a:p>
            <a:pPr algn="ctr">
              <a:lnSpc>
                <a:spcPts val="1600"/>
              </a:lnSpc>
            </a:pPr>
            <a:endParaRPr lang="ja-JP" altLang="en-US" dirty="0">
              <a:solidFill>
                <a:schemeClr val="tx1"/>
              </a:solidFill>
              <a:latin typeface="BIZ UDゴシック" panose="020B0400000000000000" pitchFamily="49" charset="-128"/>
              <a:ea typeface="BIZ UDゴシック" panose="020B0400000000000000" pitchFamily="49" charset="-128"/>
            </a:endParaRPr>
          </a:p>
        </p:txBody>
      </p:sp>
      <p:sp>
        <p:nvSpPr>
          <p:cNvPr id="77" name="角丸四角形 76"/>
          <p:cNvSpPr/>
          <p:nvPr/>
        </p:nvSpPr>
        <p:spPr>
          <a:xfrm>
            <a:off x="5741952" y="1437655"/>
            <a:ext cx="1234232" cy="252000"/>
          </a:xfrm>
          <a:prstGeom prst="roundRect">
            <a:avLst>
              <a:gd name="adj" fmla="val 1912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ja-JP" altLang="en-US" sz="1400" b="1" dirty="0">
                <a:solidFill>
                  <a:schemeClr val="tx1"/>
                </a:solidFill>
                <a:latin typeface="BIZ UDゴシック" panose="020B0400000000000000" pitchFamily="49" charset="-128"/>
                <a:ea typeface="BIZ UDゴシック" panose="020B0400000000000000" pitchFamily="49" charset="-128"/>
              </a:rPr>
              <a:t>社会福祉法人</a:t>
            </a:r>
          </a:p>
        </p:txBody>
      </p:sp>
      <p:sp>
        <p:nvSpPr>
          <p:cNvPr id="78" name="テキスト ボックス 77"/>
          <p:cNvSpPr txBox="1"/>
          <p:nvPr/>
        </p:nvSpPr>
        <p:spPr>
          <a:xfrm>
            <a:off x="5121453" y="2343281"/>
            <a:ext cx="2583328" cy="649784"/>
          </a:xfrm>
          <a:prstGeom prst="rect">
            <a:avLst/>
          </a:prstGeom>
          <a:solidFill>
            <a:schemeClr val="bg1"/>
          </a:solidFill>
          <a:ln w="22225">
            <a:solidFill>
              <a:schemeClr val="tx1"/>
            </a:solidFill>
            <a:prstDash val="sysDash"/>
          </a:ln>
        </p:spPr>
        <p:txBody>
          <a:bodyPr wrap="square" lIns="36000" tIns="36000" rIns="36000" bIns="36000" rtlCol="0">
            <a:spAutoFit/>
          </a:bodyPr>
          <a:lstStyle/>
          <a:p>
            <a:pPr algn="ctr">
              <a:lnSpc>
                <a:spcPts val="1500"/>
              </a:lnSpc>
            </a:pPr>
            <a:r>
              <a:rPr lang="en-US" altLang="ja-JP" sz="1100" dirty="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法人後見専門職員</a:t>
            </a:r>
            <a:r>
              <a:rPr lang="en-US" altLang="ja-JP" sz="1100" dirty="0">
                <a:latin typeface="BIZ UDゴシック" panose="020B0400000000000000" pitchFamily="49" charset="-128"/>
                <a:ea typeface="BIZ UDゴシック" panose="020B0400000000000000" pitchFamily="49" charset="-128"/>
              </a:rPr>
              <a:t>】</a:t>
            </a:r>
          </a:p>
          <a:p>
            <a:pPr algn="ctr">
              <a:lnSpc>
                <a:spcPts val="1500"/>
              </a:lnSpc>
            </a:pPr>
            <a:r>
              <a:rPr lang="ja-JP" altLang="en-US" sz="1100" dirty="0">
                <a:latin typeface="BIZ UDゴシック" panose="020B0400000000000000" pitchFamily="49" charset="-128"/>
                <a:ea typeface="BIZ UDゴシック" panose="020B0400000000000000" pitchFamily="49" charset="-128"/>
              </a:rPr>
              <a:t>社会福祉士、精神保健福祉士等の社会福祉に関する専門的な知見のある方等</a:t>
            </a:r>
          </a:p>
        </p:txBody>
      </p:sp>
      <p:cxnSp>
        <p:nvCxnSpPr>
          <p:cNvPr id="79" name="直線矢印コネクタ 78"/>
          <p:cNvCxnSpPr/>
          <p:nvPr/>
        </p:nvCxnSpPr>
        <p:spPr>
          <a:xfrm rot="10800000" flipV="1">
            <a:off x="5772501" y="3208432"/>
            <a:ext cx="0" cy="504000"/>
          </a:xfrm>
          <a:prstGeom prst="straightConnector1">
            <a:avLst/>
          </a:prstGeom>
          <a:ln w="349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0" name="右矢印 79"/>
          <p:cNvSpPr/>
          <p:nvPr/>
        </p:nvSpPr>
        <p:spPr>
          <a:xfrm>
            <a:off x="4293371" y="2166657"/>
            <a:ext cx="302348" cy="5835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26" name="円/楕円 6"/>
          <p:cNvSpPr/>
          <p:nvPr/>
        </p:nvSpPr>
        <p:spPr>
          <a:xfrm>
            <a:off x="8281115" y="6154226"/>
            <a:ext cx="862885" cy="422178"/>
          </a:xfrm>
          <a:prstGeom prst="ellipse">
            <a:avLst/>
          </a:prstGeom>
          <a:noFill/>
          <a:ln w="15875" cap="flat" cmpd="sng" algn="ctr">
            <a:noFill/>
            <a:prstDash val="solid"/>
          </a:ln>
          <a:effectLst/>
        </p:spPr>
        <p:txBody>
          <a:bodyPr anchor="ctr"/>
          <a:lstStyle/>
          <a:p>
            <a:pPr algn="ctr" defTabSz="844083">
              <a:defRPr/>
            </a:pPr>
            <a:r>
              <a:rPr lang="ja-JP" altLang="en-US" sz="1846" b="1" kern="0" dirty="0">
                <a:solidFill>
                  <a:prstClr val="black"/>
                </a:solidFill>
                <a:latin typeface="メイリオ" panose="020B0604030504040204" pitchFamily="50" charset="-128"/>
                <a:ea typeface="メイリオ" panose="020B0604030504040204" pitchFamily="50" charset="-128"/>
              </a:rPr>
              <a:t>１</a:t>
            </a:r>
            <a:r>
              <a:rPr lang="en-US" altLang="ja-JP" sz="1846" b="1" kern="0" dirty="0">
                <a:solidFill>
                  <a:prstClr val="black"/>
                </a:solidFill>
                <a:latin typeface="メイリオ" panose="020B0604030504040204" pitchFamily="50" charset="-128"/>
                <a:ea typeface="メイリオ" panose="020B0604030504040204" pitchFamily="50" charset="-128"/>
              </a:rPr>
              <a:t>4</a:t>
            </a:r>
            <a:endParaRPr lang="ja-JP" altLang="en-US" sz="1846" b="1" kern="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26195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03834" y="3511085"/>
            <a:ext cx="8552329" cy="3170099"/>
          </a:xfrm>
          <a:prstGeom prst="rect">
            <a:avLst/>
          </a:prstGeom>
          <a:noFill/>
        </p:spPr>
        <p:txBody>
          <a:bodyPr wrap="square" rtlCol="0">
            <a:spAutoFit/>
          </a:bodyPr>
          <a:lstStyle/>
          <a:p>
            <a:pPr>
              <a:lnSpc>
                <a:spcPts val="3000"/>
              </a:lnSpc>
            </a:pPr>
            <a:r>
              <a:rPr kumimoji="1" lang="ja-JP" altLang="en-US" sz="1500" dirty="0">
                <a:latin typeface="BIZ UDゴシック" panose="020B0400000000000000" pitchFamily="49" charset="-128"/>
                <a:ea typeface="BIZ UDゴシック" panose="020B0400000000000000" pitchFamily="49" charset="-128"/>
                <a:cs typeface="Meiryo UI" panose="020B0604030504040204" pitchFamily="50" charset="-128"/>
              </a:rPr>
              <a:t>❖ 期　間：２～３日程度</a:t>
            </a:r>
            <a:endParaRPr kumimoji="1" lang="en-US" altLang="ja-JP" sz="150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3000"/>
              </a:lnSpc>
            </a:pPr>
            <a:r>
              <a:rPr kumimoji="1" lang="ja-JP" altLang="en-US" sz="1500" dirty="0">
                <a:latin typeface="BIZ UDゴシック" panose="020B0400000000000000" pitchFamily="49" charset="-128"/>
                <a:ea typeface="BIZ UDゴシック" panose="020B0400000000000000" pitchFamily="49" charset="-128"/>
                <a:cs typeface="Meiryo UI" panose="020B0604030504040204" pitchFamily="50" charset="-128"/>
              </a:rPr>
              <a:t>❖ 内　容：１３項目・１６単位（１単位６０分）</a:t>
            </a:r>
            <a:endParaRPr kumimoji="1" lang="en-US" altLang="ja-JP" sz="150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3000"/>
              </a:lnSpc>
            </a:pPr>
            <a:r>
              <a:rPr kumimoji="1" lang="en-US" altLang="ja-JP" sz="1500" dirty="0">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ja-JP" altLang="en-US" sz="1500" b="1" dirty="0">
                <a:latin typeface="BIZ UDゴシック" panose="020B0400000000000000" pitchFamily="49" charset="-128"/>
                <a:ea typeface="BIZ UDゴシック" panose="020B0400000000000000" pitchFamily="49" charset="-128"/>
                <a:cs typeface="Meiryo UI" panose="020B0604030504040204" pitchFamily="50" charset="-128"/>
              </a:rPr>
              <a:t>≪成年後見制度の基礎≫</a:t>
            </a:r>
            <a:endParaRPr kumimoji="1" lang="en-US" altLang="ja-JP" sz="1500" b="1"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3000"/>
              </a:lnSpc>
            </a:pPr>
            <a:r>
              <a:rPr kumimoji="1" lang="ja-JP" altLang="en-US" sz="1500" dirty="0">
                <a:latin typeface="BIZ UDゴシック" panose="020B0400000000000000" pitchFamily="49" charset="-128"/>
                <a:ea typeface="BIZ UDゴシック" panose="020B0400000000000000" pitchFamily="49" charset="-128"/>
                <a:cs typeface="Meiryo UI" panose="020B0604030504040204" pitchFamily="50" charset="-128"/>
              </a:rPr>
              <a:t>     　　 　 ・成年後見制度の概要</a:t>
            </a:r>
            <a:endParaRPr kumimoji="1" lang="en-US" altLang="ja-JP" sz="150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3000"/>
              </a:lnSpc>
            </a:pPr>
            <a:r>
              <a:rPr kumimoji="1" lang="ja-JP" altLang="en-US" sz="1500" dirty="0">
                <a:latin typeface="BIZ UDゴシック" panose="020B0400000000000000" pitchFamily="49" charset="-128"/>
                <a:ea typeface="BIZ UDゴシック" panose="020B0400000000000000" pitchFamily="49" charset="-128"/>
                <a:cs typeface="Meiryo UI" panose="020B0604030504040204" pitchFamily="50" charset="-128"/>
              </a:rPr>
              <a:t>　　　　　 　・権利擁護支援の基本　など</a:t>
            </a:r>
            <a:endParaRPr kumimoji="1" lang="en-US" altLang="ja-JP" sz="150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3000"/>
              </a:lnSpc>
            </a:pPr>
            <a:r>
              <a:rPr kumimoji="1" lang="ja-JP" altLang="en-US" sz="1500" dirty="0">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ja-JP" altLang="en-US" sz="1500" b="1" dirty="0">
                <a:latin typeface="BIZ UDゴシック" panose="020B0400000000000000" pitchFamily="49" charset="-128"/>
                <a:ea typeface="BIZ UDゴシック" panose="020B0400000000000000" pitchFamily="49" charset="-128"/>
                <a:cs typeface="Meiryo UI" panose="020B0604030504040204" pitchFamily="50" charset="-128"/>
              </a:rPr>
              <a:t>≪成年後見の実務≫</a:t>
            </a:r>
            <a:endParaRPr kumimoji="1" lang="en-US" altLang="ja-JP" sz="1500" b="1"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3000"/>
              </a:lnSpc>
            </a:pPr>
            <a:r>
              <a:rPr kumimoji="1" lang="ja-JP" altLang="en-US" sz="1500" dirty="0">
                <a:latin typeface="BIZ UDゴシック" panose="020B0400000000000000" pitchFamily="49" charset="-128"/>
                <a:ea typeface="BIZ UDゴシック" panose="020B0400000000000000" pitchFamily="49" charset="-128"/>
                <a:cs typeface="Meiryo UI" panose="020B0604030504040204" pitchFamily="50" charset="-128"/>
              </a:rPr>
              <a:t>　　　　　   ・就任から終了までの事務の概要</a:t>
            </a:r>
            <a:endParaRPr kumimoji="1" lang="en-US" altLang="ja-JP" sz="150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3000"/>
              </a:lnSpc>
            </a:pPr>
            <a:r>
              <a:rPr kumimoji="1" lang="ja-JP" altLang="en-US" sz="1500" dirty="0">
                <a:latin typeface="BIZ UDゴシック" panose="020B0400000000000000" pitchFamily="49" charset="-128"/>
                <a:ea typeface="BIZ UDゴシック" panose="020B0400000000000000" pitchFamily="49" charset="-128"/>
                <a:cs typeface="Meiryo UI" panose="020B0604030504040204" pitchFamily="50" charset="-128"/>
              </a:rPr>
              <a:t>　　　　　   ・関係書類の作成、財産管理、身上保護の実際　など</a:t>
            </a:r>
            <a:endParaRPr kumimoji="1" lang="en-US" altLang="ja-JP" sz="15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269554049"/>
              </p:ext>
            </p:extLst>
          </p:nvPr>
        </p:nvGraphicFramePr>
        <p:xfrm>
          <a:off x="487849" y="1184297"/>
          <a:ext cx="8460000" cy="1643380"/>
        </p:xfrm>
        <a:graphic>
          <a:graphicData uri="http://schemas.openxmlformats.org/drawingml/2006/table">
            <a:tbl>
              <a:tblPr firstRow="1" bandRow="1">
                <a:tableStyleId>{0505E3EF-67EA-436B-97B2-0124C06EBD24}</a:tableStyleId>
              </a:tblPr>
              <a:tblGrid>
                <a:gridCol w="2520000">
                  <a:extLst>
                    <a:ext uri="{9D8B030D-6E8A-4147-A177-3AD203B41FA5}">
                      <a16:colId xmlns:a16="http://schemas.microsoft.com/office/drawing/2014/main" val="3345297332"/>
                    </a:ext>
                  </a:extLst>
                </a:gridCol>
                <a:gridCol w="1080000">
                  <a:extLst>
                    <a:ext uri="{9D8B030D-6E8A-4147-A177-3AD203B41FA5}">
                      <a16:colId xmlns:a16="http://schemas.microsoft.com/office/drawing/2014/main" val="3699459772"/>
                    </a:ext>
                  </a:extLst>
                </a:gridCol>
                <a:gridCol w="2700000">
                  <a:extLst>
                    <a:ext uri="{9D8B030D-6E8A-4147-A177-3AD203B41FA5}">
                      <a16:colId xmlns:a16="http://schemas.microsoft.com/office/drawing/2014/main" val="847046581"/>
                    </a:ext>
                  </a:extLst>
                </a:gridCol>
                <a:gridCol w="2160000">
                  <a:extLst>
                    <a:ext uri="{9D8B030D-6E8A-4147-A177-3AD203B41FA5}">
                      <a16:colId xmlns:a16="http://schemas.microsoft.com/office/drawing/2014/main" val="4172708877"/>
                    </a:ext>
                  </a:extLst>
                </a:gridCol>
              </a:tblGrid>
              <a:tr h="327161">
                <a:tc>
                  <a:txBody>
                    <a:bodyPr/>
                    <a:lstStyle/>
                    <a:p>
                      <a:pPr algn="ctr">
                        <a:lnSpc>
                          <a:spcPts val="2300"/>
                        </a:lnSpc>
                      </a:pPr>
                      <a:r>
                        <a:rPr kumimoji="1" lang="ja-JP" altLang="en-US" sz="1300" dirty="0">
                          <a:latin typeface="BIZ UDゴシック" panose="020B0400000000000000" pitchFamily="49" charset="-128"/>
                          <a:ea typeface="BIZ UDゴシック" panose="020B0400000000000000" pitchFamily="49" charset="-128"/>
                        </a:rPr>
                        <a:t>受講対象者</a:t>
                      </a:r>
                    </a:p>
                  </a:txBody>
                  <a:tcPr anchor="ctr">
                    <a:solidFill>
                      <a:schemeClr val="accent1">
                        <a:lumMod val="40000"/>
                        <a:lumOff val="60000"/>
                      </a:schemeClr>
                    </a:solidFill>
                  </a:tcPr>
                </a:tc>
                <a:tc>
                  <a:txBody>
                    <a:bodyPr/>
                    <a:lstStyle/>
                    <a:p>
                      <a:pPr algn="ctr">
                        <a:lnSpc>
                          <a:spcPts val="2300"/>
                        </a:lnSpc>
                      </a:pPr>
                      <a:r>
                        <a:rPr kumimoji="1" lang="ja-JP" altLang="en-US" sz="1300" dirty="0">
                          <a:latin typeface="BIZ UDゴシック" panose="020B0400000000000000" pitchFamily="49" charset="-128"/>
                          <a:ea typeface="BIZ UDゴシック" panose="020B0400000000000000" pitchFamily="49" charset="-128"/>
                        </a:rPr>
                        <a:t>年齢要件</a:t>
                      </a:r>
                    </a:p>
                  </a:txBody>
                  <a:tcPr anchor="ctr">
                    <a:solidFill>
                      <a:schemeClr val="accent1">
                        <a:lumMod val="40000"/>
                        <a:lumOff val="60000"/>
                      </a:schemeClr>
                    </a:solidFill>
                  </a:tcPr>
                </a:tc>
                <a:tc>
                  <a:txBody>
                    <a:bodyPr/>
                    <a:lstStyle/>
                    <a:p>
                      <a:pPr algn="ctr">
                        <a:lnSpc>
                          <a:spcPts val="2300"/>
                        </a:lnSpc>
                      </a:pPr>
                      <a:r>
                        <a:rPr kumimoji="1" lang="ja-JP" altLang="en-US" sz="1300" dirty="0">
                          <a:latin typeface="BIZ UDゴシック" panose="020B0400000000000000" pitchFamily="49" charset="-128"/>
                          <a:ea typeface="BIZ UDゴシック" panose="020B0400000000000000" pitchFamily="49" charset="-128"/>
                        </a:rPr>
                        <a:t>資格要件</a:t>
                      </a:r>
                    </a:p>
                  </a:txBody>
                  <a:tcPr anchor="ctr">
                    <a:solidFill>
                      <a:schemeClr val="accent1">
                        <a:lumMod val="40000"/>
                        <a:lumOff val="60000"/>
                      </a:schemeClr>
                    </a:solidFill>
                  </a:tcPr>
                </a:tc>
                <a:tc>
                  <a:txBody>
                    <a:bodyPr/>
                    <a:lstStyle/>
                    <a:p>
                      <a:pPr algn="ctr">
                        <a:lnSpc>
                          <a:spcPts val="2300"/>
                        </a:lnSpc>
                      </a:pPr>
                      <a:r>
                        <a:rPr kumimoji="1" lang="ja-JP" altLang="en-US" sz="1300" dirty="0">
                          <a:latin typeface="BIZ UDゴシック" panose="020B0400000000000000" pitchFamily="49" charset="-128"/>
                          <a:ea typeface="BIZ UDゴシック" panose="020B0400000000000000" pitchFamily="49" charset="-128"/>
                        </a:rPr>
                        <a:t>修了要件</a:t>
                      </a:r>
                    </a:p>
                  </a:txBody>
                  <a:tcPr anchor="ctr">
                    <a:solidFill>
                      <a:schemeClr val="accent1">
                        <a:lumMod val="40000"/>
                        <a:lumOff val="60000"/>
                      </a:schemeClr>
                    </a:solidFill>
                  </a:tcPr>
                </a:tc>
                <a:extLst>
                  <a:ext uri="{0D108BD9-81ED-4DB2-BD59-A6C34878D82A}">
                    <a16:rowId xmlns:a16="http://schemas.microsoft.com/office/drawing/2014/main" val="3901686217"/>
                  </a:ext>
                </a:extLst>
              </a:tr>
              <a:tr h="1184839">
                <a:tc>
                  <a:txBody>
                    <a:bodyPr/>
                    <a:lstStyle/>
                    <a:p>
                      <a:pPr algn="ctr">
                        <a:lnSpc>
                          <a:spcPts val="2300"/>
                        </a:lnSpc>
                      </a:pPr>
                      <a:r>
                        <a:rPr kumimoji="1" lang="ja-JP" altLang="en-US" sz="1300" b="1" u="sng" dirty="0">
                          <a:solidFill>
                            <a:srgbClr val="FF0000"/>
                          </a:solidFill>
                          <a:latin typeface="BIZ UDゴシック" panose="020B0400000000000000" pitchFamily="49" charset="-128"/>
                          <a:ea typeface="BIZ UDゴシック" panose="020B0400000000000000" pitchFamily="49" charset="-128"/>
                        </a:rPr>
                        <a:t>大阪府内に所在する</a:t>
                      </a:r>
                      <a:endParaRPr kumimoji="1" lang="en-US" altLang="ja-JP" sz="1300" b="1" u="sng"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r>
                        <a:rPr kumimoji="1" lang="ja-JP" altLang="en-US" sz="1300" b="1" u="sng" dirty="0">
                          <a:solidFill>
                            <a:srgbClr val="FF0000"/>
                          </a:solidFill>
                          <a:latin typeface="BIZ UDゴシック" panose="020B0400000000000000" pitchFamily="49" charset="-128"/>
                          <a:ea typeface="BIZ UDゴシック" panose="020B0400000000000000" pitchFamily="49" charset="-128"/>
                        </a:rPr>
                        <a:t>社会福祉法人が推薦する職員</a:t>
                      </a:r>
                    </a:p>
                  </a:txBody>
                  <a:tcPr anchor="ctr">
                    <a:noFill/>
                  </a:tcPr>
                </a:tc>
                <a:tc>
                  <a:txBody>
                    <a:bodyPr/>
                    <a:lstStyle/>
                    <a:p>
                      <a:pPr algn="ctr">
                        <a:lnSpc>
                          <a:spcPts val="2300"/>
                        </a:lnSpc>
                      </a:pPr>
                      <a:r>
                        <a:rPr kumimoji="1" lang="ja-JP" altLang="en-US" sz="1300" dirty="0">
                          <a:latin typeface="BIZ UDゴシック" panose="020B0400000000000000" pitchFamily="49" charset="-128"/>
                          <a:ea typeface="BIZ UDゴシック" panose="020B0400000000000000" pitchFamily="49" charset="-128"/>
                        </a:rPr>
                        <a:t>特になし</a:t>
                      </a:r>
                      <a:endParaRPr kumimoji="1" lang="en-US" altLang="ja-JP" sz="1300" dirty="0">
                        <a:latin typeface="BIZ UDゴシック" panose="020B0400000000000000" pitchFamily="49" charset="-128"/>
                        <a:ea typeface="BIZ UDゴシック" panose="020B0400000000000000" pitchFamily="49" charset="-128"/>
                      </a:endParaRPr>
                    </a:p>
                  </a:txBody>
                  <a:tcPr anchor="ctr">
                    <a:noFill/>
                  </a:tcPr>
                </a:tc>
                <a:tc>
                  <a:txBody>
                    <a:bodyPr/>
                    <a:lstStyle/>
                    <a:p>
                      <a:pPr marL="0" indent="0" algn="ctr">
                        <a:lnSpc>
                          <a:spcPts val="2300"/>
                        </a:lnSpc>
                        <a:buNone/>
                      </a:pPr>
                      <a:r>
                        <a:rPr lang="ja-JP" altLang="en-US" sz="1300" dirty="0">
                          <a:latin typeface="BIZ UDゴシック" panose="020B0400000000000000" pitchFamily="49" charset="-128"/>
                          <a:ea typeface="BIZ UDゴシック" panose="020B0400000000000000" pitchFamily="49" charset="-128"/>
                        </a:rPr>
                        <a:t>特になし</a:t>
                      </a:r>
                      <a:endParaRPr lang="en-US" altLang="ja-JP" sz="1300" dirty="0">
                        <a:latin typeface="BIZ UDゴシック" panose="020B0400000000000000" pitchFamily="49" charset="-128"/>
                        <a:ea typeface="BIZ UDゴシック" panose="020B0400000000000000" pitchFamily="49" charset="-128"/>
                      </a:endParaRPr>
                    </a:p>
                    <a:p>
                      <a:pPr marL="0" indent="0" algn="ctr">
                        <a:lnSpc>
                          <a:spcPts val="2300"/>
                        </a:lnSpc>
                        <a:buNone/>
                      </a:pPr>
                      <a:r>
                        <a:rPr lang="ja-JP" altLang="en-US" sz="1300" dirty="0">
                          <a:latin typeface="BIZ UDゴシック" panose="020B0400000000000000" pitchFamily="49" charset="-128"/>
                          <a:ea typeface="BIZ UDゴシック" panose="020B0400000000000000" pitchFamily="49" charset="-128"/>
                        </a:rPr>
                        <a:t>（社会福祉士、精神保健福祉士等の社会福祉に関する専門的な</a:t>
                      </a:r>
                      <a:endParaRPr lang="en-US" altLang="ja-JP" sz="1300" dirty="0">
                        <a:latin typeface="BIZ UDゴシック" panose="020B0400000000000000" pitchFamily="49" charset="-128"/>
                        <a:ea typeface="BIZ UDゴシック" panose="020B0400000000000000" pitchFamily="49" charset="-128"/>
                      </a:endParaRPr>
                    </a:p>
                    <a:p>
                      <a:pPr marL="0" indent="0" algn="ctr">
                        <a:lnSpc>
                          <a:spcPts val="2300"/>
                        </a:lnSpc>
                        <a:buNone/>
                      </a:pPr>
                      <a:r>
                        <a:rPr lang="ja-JP" altLang="en-US" sz="1300" dirty="0">
                          <a:latin typeface="BIZ UDゴシック" panose="020B0400000000000000" pitchFamily="49" charset="-128"/>
                          <a:ea typeface="BIZ UDゴシック" panose="020B0400000000000000" pitchFamily="49" charset="-128"/>
                        </a:rPr>
                        <a:t>知見のある方が望ましい）</a:t>
                      </a:r>
                      <a:endParaRPr lang="en-US" altLang="ja-JP" sz="1300" dirty="0">
                        <a:latin typeface="BIZ UDゴシック" panose="020B0400000000000000" pitchFamily="49" charset="-128"/>
                        <a:ea typeface="BIZ UDゴシック" panose="020B0400000000000000" pitchFamily="49" charset="-128"/>
                      </a:endParaRPr>
                    </a:p>
                  </a:txBody>
                  <a:tcPr anchor="ctr">
                    <a:noFill/>
                  </a:tcPr>
                </a:tc>
                <a:tc>
                  <a:txBody>
                    <a:bodyPr/>
                    <a:lstStyle/>
                    <a:p>
                      <a:pPr marL="0" indent="0" algn="ctr">
                        <a:lnSpc>
                          <a:spcPts val="2300"/>
                        </a:lnSpc>
                        <a:buNone/>
                      </a:pPr>
                      <a:r>
                        <a:rPr lang="ja-JP" altLang="en-US" sz="1300" dirty="0">
                          <a:latin typeface="BIZ UDゴシック" panose="020B0400000000000000" pitchFamily="49" charset="-128"/>
                          <a:ea typeface="BIZ UDゴシック" panose="020B0400000000000000" pitchFamily="49" charset="-128"/>
                        </a:rPr>
                        <a:t>全研修項目の受講</a:t>
                      </a:r>
                      <a:endParaRPr lang="en-US" altLang="ja-JP" sz="1300" dirty="0">
                        <a:latin typeface="BIZ UDゴシック" panose="020B0400000000000000" pitchFamily="49" charset="-128"/>
                        <a:ea typeface="BIZ UDゴシック" panose="020B0400000000000000" pitchFamily="49" charset="-128"/>
                      </a:endParaRPr>
                    </a:p>
                    <a:p>
                      <a:pPr marL="0" indent="0" algn="ctr">
                        <a:lnSpc>
                          <a:spcPts val="2300"/>
                        </a:lnSpc>
                        <a:buNone/>
                      </a:pPr>
                      <a:r>
                        <a:rPr lang="ja-JP" altLang="en-US" sz="1300" dirty="0">
                          <a:latin typeface="BIZ UDゴシック" panose="020B0400000000000000" pitchFamily="49" charset="-128"/>
                          <a:ea typeface="BIZ UDゴシック" panose="020B0400000000000000" pitchFamily="49" charset="-128"/>
                        </a:rPr>
                        <a:t>＊研修終了後、法人に</a:t>
                      </a:r>
                      <a:endParaRPr lang="en-US" altLang="ja-JP" sz="1300" dirty="0">
                        <a:latin typeface="BIZ UDゴシック" panose="020B0400000000000000" pitchFamily="49" charset="-128"/>
                        <a:ea typeface="BIZ UDゴシック" panose="020B0400000000000000" pitchFamily="49" charset="-128"/>
                      </a:endParaRPr>
                    </a:p>
                    <a:p>
                      <a:pPr marL="0" indent="0" algn="ctr">
                        <a:lnSpc>
                          <a:spcPts val="2300"/>
                        </a:lnSpc>
                        <a:buNone/>
                      </a:pPr>
                      <a:r>
                        <a:rPr lang="ja-JP" altLang="en-US" sz="1300" dirty="0">
                          <a:latin typeface="BIZ UDゴシック" panose="020B0400000000000000" pitchFamily="49" charset="-128"/>
                          <a:ea typeface="BIZ UDゴシック" panose="020B0400000000000000" pitchFamily="49" charset="-128"/>
                        </a:rPr>
                        <a:t>対して通知を送付</a:t>
                      </a:r>
                      <a:endParaRPr lang="en-US" altLang="ja-JP" sz="1300" dirty="0">
                        <a:latin typeface="BIZ UDゴシック" panose="020B0400000000000000" pitchFamily="49" charset="-128"/>
                        <a:ea typeface="BIZ UDゴシック" panose="020B0400000000000000" pitchFamily="49" charset="-128"/>
                      </a:endParaRPr>
                    </a:p>
                    <a:p>
                      <a:pPr marL="0" indent="0" algn="ctr">
                        <a:lnSpc>
                          <a:spcPts val="2300"/>
                        </a:lnSpc>
                        <a:buNone/>
                      </a:pPr>
                      <a:r>
                        <a:rPr kumimoji="1" lang="ja-JP" altLang="en-US" sz="1300" dirty="0">
                          <a:latin typeface="BIZ UDゴシック" panose="020B0400000000000000" pitchFamily="49" charset="-128"/>
                          <a:ea typeface="BIZ UDゴシック" panose="020B0400000000000000" pitchFamily="49" charset="-128"/>
                        </a:rPr>
                        <a:t>（修了証を本人に交付）</a:t>
                      </a:r>
                    </a:p>
                  </a:txBody>
                  <a:tcPr anchor="ctr">
                    <a:noFill/>
                  </a:tcPr>
                </a:tc>
                <a:extLst>
                  <a:ext uri="{0D108BD9-81ED-4DB2-BD59-A6C34878D82A}">
                    <a16:rowId xmlns:a16="http://schemas.microsoft.com/office/drawing/2014/main" val="3534022155"/>
                  </a:ext>
                </a:extLst>
              </a:tr>
            </a:tbl>
          </a:graphicData>
        </a:graphic>
      </p:graphicFrame>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942" y="4196055"/>
            <a:ext cx="1497683" cy="1181425"/>
          </a:xfrm>
          <a:prstGeom prst="rect">
            <a:avLst/>
          </a:prstGeom>
        </p:spPr>
      </p:pic>
      <p:sp>
        <p:nvSpPr>
          <p:cNvPr id="12" name="タイトル 1"/>
          <p:cNvSpPr txBox="1">
            <a:spLocks/>
          </p:cNvSpPr>
          <p:nvPr/>
        </p:nvSpPr>
        <p:spPr>
          <a:xfrm>
            <a:off x="-1" y="127011"/>
            <a:ext cx="4680000" cy="432000"/>
          </a:xfrm>
          <a:prstGeom prst="homePlate">
            <a:avLst/>
          </a:prstGeom>
          <a:gradFill flip="none" rotWithShape="1">
            <a:gsLst>
              <a:gs pos="84000">
                <a:schemeClr val="accent1">
                  <a:lumMod val="75000"/>
                </a:schemeClr>
              </a:gs>
              <a:gs pos="59000">
                <a:schemeClr val="accent1">
                  <a:satMod val="110000"/>
                  <a:lumMod val="100000"/>
                  <a:shade val="100000"/>
                </a:schemeClr>
              </a:gs>
              <a:gs pos="100000">
                <a:schemeClr val="accent1">
                  <a:lumMod val="99000"/>
                  <a:satMod val="120000"/>
                  <a:shade val="78000"/>
                </a:schemeClr>
              </a:gs>
            </a:gsLst>
            <a:lin ang="16200000" scaled="1"/>
            <a:tileRect/>
          </a:gradFill>
          <a:ln w="6350" cap="flat" cmpd="sng" algn="ctr">
            <a:solidFill>
              <a:schemeClr val="bg1"/>
            </a:solidFill>
            <a:prstDash val="solid"/>
            <a:miter lim="800000"/>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1156716" rtl="0" eaLnBrk="1" latinLnBrk="0" hangingPunct="1">
              <a:lnSpc>
                <a:spcPct val="90000"/>
              </a:lnSpc>
              <a:spcBef>
                <a:spcPct val="0"/>
              </a:spcBef>
              <a:buNone/>
              <a:defRPr kumimoji="1" sz="5566"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700"/>
              </a:lnSpc>
            </a:pPr>
            <a:r>
              <a:rPr lang="ja-JP" altLang="en-US" sz="1800" b="1" dirty="0">
                <a:latin typeface="BIZ UDゴシック" panose="020B0400000000000000" pitchFamily="49" charset="-128"/>
                <a:ea typeface="BIZ UDゴシック" panose="020B0400000000000000" pitchFamily="49" charset="-128"/>
              </a:rPr>
              <a:t>５．「</a:t>
            </a:r>
            <a:r>
              <a:rPr lang="zh-TW" altLang="en-US" sz="1800" b="1" dirty="0">
                <a:latin typeface="BIZ UDゴシック" panose="020B0400000000000000" pitchFamily="49" charset="-128"/>
                <a:ea typeface="BIZ UDゴシック" panose="020B0400000000000000" pitchFamily="49" charset="-128"/>
              </a:rPr>
              <a:t>法人後見専門職員養成</a:t>
            </a:r>
            <a:r>
              <a:rPr lang="ja-JP" altLang="en-US" sz="1800" b="1" dirty="0">
                <a:latin typeface="BIZ UDゴシック" panose="020B0400000000000000" pitchFamily="49" charset="-128"/>
                <a:ea typeface="BIZ UDゴシック" panose="020B0400000000000000" pitchFamily="49" charset="-128"/>
              </a:rPr>
              <a:t>研修」の実施</a:t>
            </a:r>
          </a:p>
        </p:txBody>
      </p:sp>
      <p:sp>
        <p:nvSpPr>
          <p:cNvPr id="13" name="コンテンツ プレースホルダー 2"/>
          <p:cNvSpPr txBox="1">
            <a:spLocks/>
          </p:cNvSpPr>
          <p:nvPr/>
        </p:nvSpPr>
        <p:spPr>
          <a:xfrm>
            <a:off x="0" y="3509234"/>
            <a:ext cx="9072000" cy="6419088"/>
          </a:xfrm>
          <a:prstGeom prst="rect">
            <a:avLst/>
          </a:prstGeom>
        </p:spPr>
        <p:txBody>
          <a:bodyPr>
            <a:no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0" indent="0">
              <a:lnSpc>
                <a:spcPts val="2300"/>
              </a:lnSpc>
              <a:buFont typeface="Wingdings 2" pitchFamily="18" charset="2"/>
              <a:buNone/>
            </a:pPr>
            <a:r>
              <a:rPr lang="ja-JP" altLang="en-US" sz="1500" dirty="0">
                <a:latin typeface="BIZ UDゴシック" panose="020B0400000000000000" pitchFamily="49" charset="-128"/>
                <a:ea typeface="BIZ UDゴシック" panose="020B0400000000000000" pitchFamily="49" charset="-128"/>
              </a:rPr>
              <a:t>　</a:t>
            </a:r>
            <a:endParaRPr lang="en-US" altLang="ja-JP" sz="1500" dirty="0">
              <a:latin typeface="BIZ UDゴシック" panose="020B0400000000000000" pitchFamily="49" charset="-128"/>
              <a:ea typeface="BIZ UDゴシック" panose="020B0400000000000000" pitchFamily="49" charset="-128"/>
            </a:endParaRPr>
          </a:p>
        </p:txBody>
      </p:sp>
      <p:sp>
        <p:nvSpPr>
          <p:cNvPr id="14" name="コンテンツ プレースホルダー 2"/>
          <p:cNvSpPr txBox="1">
            <a:spLocks/>
          </p:cNvSpPr>
          <p:nvPr/>
        </p:nvSpPr>
        <p:spPr>
          <a:xfrm>
            <a:off x="0" y="769165"/>
            <a:ext cx="9144000" cy="401142"/>
          </a:xfrm>
          <a:prstGeom prst="rect">
            <a:avLst/>
          </a:prstGeom>
        </p:spPr>
        <p:txBody>
          <a:bodyPr>
            <a:no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0" indent="0">
              <a:lnSpc>
                <a:spcPts val="2000"/>
              </a:lnSpc>
              <a:buNone/>
            </a:pPr>
            <a:r>
              <a:rPr lang="ja-JP" altLang="en-US" sz="1600" b="1" dirty="0">
                <a:latin typeface="BIZ UDゴシック" panose="020B0400000000000000" pitchFamily="49" charset="-128"/>
                <a:ea typeface="BIZ UDゴシック" panose="020B0400000000000000" pitchFamily="49" charset="-128"/>
              </a:rPr>
              <a:t>（１）受講対象者等</a:t>
            </a:r>
          </a:p>
        </p:txBody>
      </p:sp>
      <p:sp>
        <p:nvSpPr>
          <p:cNvPr id="15" name="コンテンツ プレースホルダー 2"/>
          <p:cNvSpPr txBox="1">
            <a:spLocks/>
          </p:cNvSpPr>
          <p:nvPr/>
        </p:nvSpPr>
        <p:spPr>
          <a:xfrm>
            <a:off x="-2148" y="3162489"/>
            <a:ext cx="9144000" cy="401142"/>
          </a:xfrm>
          <a:prstGeom prst="rect">
            <a:avLst/>
          </a:prstGeom>
        </p:spPr>
        <p:txBody>
          <a:bodyPr>
            <a:no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0" indent="0">
              <a:lnSpc>
                <a:spcPts val="2000"/>
              </a:lnSpc>
              <a:buNone/>
            </a:pPr>
            <a:r>
              <a:rPr lang="ja-JP" altLang="en-US" sz="1600" b="1" dirty="0">
                <a:latin typeface="BIZ UDゴシック" panose="020B0400000000000000" pitchFamily="49" charset="-128"/>
                <a:ea typeface="BIZ UDゴシック" panose="020B0400000000000000" pitchFamily="49" charset="-128"/>
              </a:rPr>
              <a:t>（２）研修内容（予定）</a:t>
            </a:r>
            <a:endParaRPr lang="en-US" altLang="ja-JP" sz="1600" dirty="0">
              <a:latin typeface="BIZ UDゴシック" panose="020B0400000000000000" pitchFamily="49" charset="-128"/>
              <a:ea typeface="BIZ UDゴシック" panose="020B0400000000000000" pitchFamily="49" charset="-128"/>
            </a:endParaRP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643" y="5431155"/>
            <a:ext cx="1419357" cy="979898"/>
          </a:xfrm>
          <a:prstGeom prst="rect">
            <a:avLst/>
          </a:prstGeom>
        </p:spPr>
      </p:pic>
      <p:sp>
        <p:nvSpPr>
          <p:cNvPr id="16" name="円/楕円 6"/>
          <p:cNvSpPr/>
          <p:nvPr/>
        </p:nvSpPr>
        <p:spPr>
          <a:xfrm>
            <a:off x="8281115" y="6154226"/>
            <a:ext cx="862885" cy="422178"/>
          </a:xfrm>
          <a:prstGeom prst="ellipse">
            <a:avLst/>
          </a:prstGeom>
          <a:noFill/>
          <a:ln w="15875" cap="flat" cmpd="sng" algn="ctr">
            <a:noFill/>
            <a:prstDash val="solid"/>
          </a:ln>
          <a:effectLst/>
        </p:spPr>
        <p:txBody>
          <a:bodyPr anchor="ctr"/>
          <a:lstStyle/>
          <a:p>
            <a:pPr algn="ctr" defTabSz="844083">
              <a:defRPr/>
            </a:pPr>
            <a:r>
              <a:rPr lang="ja-JP" altLang="en-US" sz="1846" b="1" kern="0" dirty="0">
                <a:solidFill>
                  <a:prstClr val="black"/>
                </a:solidFill>
                <a:latin typeface="メイリオ" panose="020B0604030504040204" pitchFamily="50" charset="-128"/>
                <a:ea typeface="メイリオ" panose="020B0604030504040204" pitchFamily="50" charset="-128"/>
              </a:rPr>
              <a:t>１</a:t>
            </a:r>
            <a:r>
              <a:rPr lang="en-US" altLang="ja-JP" sz="1846" b="1" kern="0" dirty="0">
                <a:solidFill>
                  <a:prstClr val="black"/>
                </a:solidFill>
                <a:latin typeface="メイリオ" panose="020B0604030504040204" pitchFamily="50" charset="-128"/>
                <a:ea typeface="メイリオ" panose="020B0604030504040204" pitchFamily="50" charset="-128"/>
              </a:rPr>
              <a:t>5</a:t>
            </a:r>
            <a:endParaRPr lang="ja-JP" altLang="en-US" sz="1846" b="1" kern="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64616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0" y="734509"/>
            <a:ext cx="9144000" cy="360195"/>
          </a:xfrm>
          <a:prstGeom prst="rect">
            <a:avLst/>
          </a:prstGeom>
          <a:noFill/>
          <a:ln w="12700" cap="flat" cmpd="sng" algn="ctr">
            <a:noFill/>
            <a:prstDash val="solid"/>
          </a:ln>
        </p:spPr>
        <p:style>
          <a:lnRef idx="2">
            <a:schemeClr val="dk1"/>
          </a:lnRef>
          <a:fillRef idx="1">
            <a:schemeClr val="lt1"/>
          </a:fillRef>
          <a:effectRef idx="0">
            <a:schemeClr val="dk1"/>
          </a:effectRef>
          <a:fontRef idx="minor">
            <a:schemeClr val="dk1"/>
          </a:fontRef>
        </p:style>
        <p:txBody>
          <a:bodyPr>
            <a:no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dk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dk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dk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dk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dk1"/>
                </a:solidFill>
                <a:latin typeface="+mn-lt"/>
                <a:ea typeface="+mn-ea"/>
                <a:cs typeface="+mn-cs"/>
              </a:defRPr>
            </a:lvl9pPr>
          </a:lstStyle>
          <a:p>
            <a:pPr marL="0" indent="0">
              <a:lnSpc>
                <a:spcPts val="2300"/>
              </a:lnSpc>
              <a:buFont typeface="Wingdings 2" pitchFamily="18" charset="2"/>
              <a:buNone/>
            </a:pPr>
            <a:r>
              <a:rPr lang="ja-JP" altLang="en-US" sz="1600" b="1" dirty="0">
                <a:solidFill>
                  <a:schemeClr val="tx1"/>
                </a:solidFill>
                <a:latin typeface="BIZ UDゴシック" panose="020B0400000000000000" pitchFamily="49" charset="-128"/>
                <a:ea typeface="BIZ UDゴシック" panose="020B0400000000000000" pitchFamily="49" charset="-128"/>
              </a:rPr>
              <a:t>（１）受任対象者</a:t>
            </a:r>
            <a:endParaRPr lang="en-US" altLang="ja-JP" sz="1500" b="1" dirty="0">
              <a:solidFill>
                <a:schemeClr val="tx1"/>
              </a:solidFill>
              <a:latin typeface="BIZ UDゴシック" panose="020B0400000000000000" pitchFamily="49" charset="-128"/>
              <a:ea typeface="BIZ UDゴシック" panose="020B0400000000000000" pitchFamily="49" charset="-128"/>
            </a:endParaRPr>
          </a:p>
        </p:txBody>
      </p:sp>
      <p:sp>
        <p:nvSpPr>
          <p:cNvPr id="3" name="タイトル 1"/>
          <p:cNvSpPr txBox="1">
            <a:spLocks/>
          </p:cNvSpPr>
          <p:nvPr/>
        </p:nvSpPr>
        <p:spPr>
          <a:xfrm>
            <a:off x="-1" y="127011"/>
            <a:ext cx="4680000" cy="432000"/>
          </a:xfrm>
          <a:prstGeom prst="homePlate">
            <a:avLst/>
          </a:prstGeom>
          <a:gradFill flip="none" rotWithShape="1">
            <a:gsLst>
              <a:gs pos="84000">
                <a:schemeClr val="accent1">
                  <a:lumMod val="75000"/>
                </a:schemeClr>
              </a:gs>
              <a:gs pos="59000">
                <a:schemeClr val="accent1">
                  <a:satMod val="110000"/>
                  <a:lumMod val="100000"/>
                  <a:shade val="100000"/>
                </a:schemeClr>
              </a:gs>
              <a:gs pos="100000">
                <a:schemeClr val="accent1">
                  <a:lumMod val="99000"/>
                  <a:satMod val="120000"/>
                  <a:shade val="78000"/>
                </a:schemeClr>
              </a:gs>
            </a:gsLst>
            <a:lin ang="16200000" scaled="1"/>
            <a:tileRect/>
          </a:gradFill>
          <a:ln w="6350" cap="flat" cmpd="sng" algn="ctr">
            <a:solidFill>
              <a:schemeClr val="bg1"/>
            </a:solidFill>
            <a:prstDash val="solid"/>
            <a:miter lim="800000"/>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1156716" rtl="0" eaLnBrk="1" latinLnBrk="0" hangingPunct="1">
              <a:lnSpc>
                <a:spcPct val="90000"/>
              </a:lnSpc>
              <a:spcBef>
                <a:spcPct val="0"/>
              </a:spcBef>
              <a:buNone/>
              <a:defRPr kumimoji="1" sz="5566"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700"/>
              </a:lnSpc>
            </a:pPr>
            <a:r>
              <a:rPr lang="ja-JP" altLang="en-US" sz="1800" b="1" dirty="0">
                <a:latin typeface="BIZ UDゴシック" panose="020B0400000000000000" pitchFamily="49" charset="-128"/>
                <a:ea typeface="BIZ UDゴシック" panose="020B0400000000000000" pitchFamily="49" charset="-128"/>
              </a:rPr>
              <a:t>６．成年後見人等の主な活動</a:t>
            </a:r>
          </a:p>
        </p:txBody>
      </p:sp>
      <p:graphicFrame>
        <p:nvGraphicFramePr>
          <p:cNvPr id="15" name="表 14"/>
          <p:cNvGraphicFramePr>
            <a:graphicFrameLocks noGrp="1"/>
          </p:cNvGraphicFramePr>
          <p:nvPr>
            <p:extLst>
              <p:ext uri="{D42A27DB-BD31-4B8C-83A1-F6EECF244321}">
                <p14:modId xmlns:p14="http://schemas.microsoft.com/office/powerpoint/2010/main" val="791616836"/>
              </p:ext>
            </p:extLst>
          </p:nvPr>
        </p:nvGraphicFramePr>
        <p:xfrm>
          <a:off x="565654" y="1894118"/>
          <a:ext cx="8262396" cy="2677080"/>
        </p:xfrm>
        <a:graphic>
          <a:graphicData uri="http://schemas.openxmlformats.org/drawingml/2006/table">
            <a:tbl>
              <a:tblPr firstRow="1" bandRow="1">
                <a:tableStyleId>{22838BEF-8BB2-4498-84A7-C5851F593DF1}</a:tableStyleId>
              </a:tblPr>
              <a:tblGrid>
                <a:gridCol w="2106396">
                  <a:extLst>
                    <a:ext uri="{9D8B030D-6E8A-4147-A177-3AD203B41FA5}">
                      <a16:colId xmlns:a16="http://schemas.microsoft.com/office/drawing/2014/main" val="2562049283"/>
                    </a:ext>
                  </a:extLst>
                </a:gridCol>
                <a:gridCol w="6156000">
                  <a:extLst>
                    <a:ext uri="{9D8B030D-6E8A-4147-A177-3AD203B41FA5}">
                      <a16:colId xmlns:a16="http://schemas.microsoft.com/office/drawing/2014/main" val="2707930027"/>
                    </a:ext>
                  </a:extLst>
                </a:gridCol>
              </a:tblGrid>
              <a:tr h="361719">
                <a:tc>
                  <a:txBody>
                    <a:bodyPr/>
                    <a:lstStyle/>
                    <a:p>
                      <a:pPr algn="ctr">
                        <a:lnSpc>
                          <a:spcPts val="2200"/>
                        </a:lnSpc>
                      </a:pPr>
                      <a:r>
                        <a:rPr kumimoji="1" lang="ja-JP" altLang="en-US" sz="1400" dirty="0">
                          <a:latin typeface="BIZ UDゴシック" panose="020B0400000000000000" pitchFamily="49" charset="-128"/>
                          <a:ea typeface="BIZ UDゴシック" panose="020B0400000000000000" pitchFamily="49" charset="-128"/>
                        </a:rPr>
                        <a:t>本人の状況等</a:t>
                      </a:r>
                    </a:p>
                  </a:txBody>
                  <a:tcPr anchor="ctr">
                    <a:solidFill>
                      <a:schemeClr val="accent1">
                        <a:lumMod val="40000"/>
                        <a:lumOff val="60000"/>
                      </a:schemeClr>
                    </a:solidFill>
                  </a:tcPr>
                </a:tc>
                <a:tc>
                  <a:txBody>
                    <a:bodyPr/>
                    <a:lstStyle/>
                    <a:p>
                      <a:pPr algn="ctr">
                        <a:lnSpc>
                          <a:spcPts val="2200"/>
                        </a:lnSpc>
                      </a:pPr>
                      <a:r>
                        <a:rPr kumimoji="1" lang="ja-JP" altLang="en-US" sz="1400" dirty="0">
                          <a:latin typeface="BIZ UDゴシック" panose="020B0400000000000000" pitchFamily="49" charset="-128"/>
                          <a:ea typeface="BIZ UDゴシック" panose="020B0400000000000000" pitchFamily="49" charset="-128"/>
                        </a:rPr>
                        <a:t>具体的な要件</a:t>
                      </a:r>
                    </a:p>
                  </a:txBody>
                  <a:tcPr anchor="ctr">
                    <a:solidFill>
                      <a:schemeClr val="accent1">
                        <a:lumMod val="40000"/>
                        <a:lumOff val="60000"/>
                      </a:schemeClr>
                    </a:solidFill>
                  </a:tcPr>
                </a:tc>
                <a:extLst>
                  <a:ext uri="{0D108BD9-81ED-4DB2-BD59-A6C34878D82A}">
                    <a16:rowId xmlns:a16="http://schemas.microsoft.com/office/drawing/2014/main" val="2110496716"/>
                  </a:ext>
                </a:extLst>
              </a:tr>
              <a:tr h="634247">
                <a:tc>
                  <a:txBody>
                    <a:bodyPr/>
                    <a:lstStyle/>
                    <a:p>
                      <a:pPr algn="ctr">
                        <a:lnSpc>
                          <a:spcPts val="2200"/>
                        </a:lnSpc>
                      </a:pPr>
                      <a:r>
                        <a:rPr kumimoji="1" lang="ja-JP" altLang="en-US" sz="1400" b="1" dirty="0">
                          <a:latin typeface="BIZ UDゴシック" panose="020B0400000000000000" pitchFamily="49" charset="-128"/>
                          <a:ea typeface="BIZ UDゴシック" panose="020B0400000000000000" pitchFamily="49" charset="-128"/>
                        </a:rPr>
                        <a:t>高額の資産がない</a:t>
                      </a:r>
                      <a:endParaRPr kumimoji="1" lang="en-US" altLang="ja-JP" sz="1400" b="1" dirty="0">
                        <a:latin typeface="BIZ UDゴシック" panose="020B0400000000000000" pitchFamily="49" charset="-128"/>
                        <a:ea typeface="BIZ UDゴシック" panose="020B0400000000000000" pitchFamily="49" charset="-128"/>
                      </a:endParaRPr>
                    </a:p>
                  </a:txBody>
                  <a:tcPr anchor="ctr">
                    <a:solidFill>
                      <a:schemeClr val="bg1"/>
                    </a:solidFill>
                  </a:tcPr>
                </a:tc>
                <a:tc>
                  <a:txBody>
                    <a:bodyPr/>
                    <a:lstStyle/>
                    <a:p>
                      <a:pPr>
                        <a:lnSpc>
                          <a:spcPts val="2200"/>
                        </a:lnSpc>
                      </a:pPr>
                      <a:r>
                        <a:rPr kumimoji="1" lang="ja-JP" altLang="en-US" sz="1400" dirty="0">
                          <a:latin typeface="BIZ UDゴシック" panose="020B0400000000000000" pitchFamily="49" charset="-128"/>
                          <a:ea typeface="BIZ UDゴシック" panose="020B0400000000000000" pitchFamily="49" charset="-128"/>
                        </a:rPr>
                        <a:t>① 生活保護受給者やそれに準じる方</a:t>
                      </a:r>
                    </a:p>
                    <a:p>
                      <a:pPr>
                        <a:lnSpc>
                          <a:spcPts val="2200"/>
                        </a:lnSpc>
                      </a:pPr>
                      <a:r>
                        <a:rPr kumimoji="1" lang="ja-JP" altLang="en-US" sz="1400" dirty="0">
                          <a:latin typeface="BIZ UDゴシック" panose="020B0400000000000000" pitchFamily="49" charset="-128"/>
                          <a:ea typeface="BIZ UDゴシック" panose="020B0400000000000000" pitchFamily="49" charset="-128"/>
                        </a:rPr>
                        <a:t>② 後見</a:t>
                      </a:r>
                      <a:r>
                        <a:rPr kumimoji="1" lang="ja-JP" altLang="en-US" sz="1400" dirty="0" smtClean="0">
                          <a:latin typeface="BIZ UDゴシック" panose="020B0400000000000000" pitchFamily="49" charset="-128"/>
                          <a:ea typeface="BIZ UDゴシック" panose="020B0400000000000000" pitchFamily="49" charset="-128"/>
                        </a:rPr>
                        <a:t>報酬を</a:t>
                      </a:r>
                      <a:r>
                        <a:rPr kumimoji="1" lang="ja-JP" altLang="en-US" sz="1400" dirty="0">
                          <a:latin typeface="BIZ UDゴシック" panose="020B0400000000000000" pitchFamily="49" charset="-128"/>
                          <a:ea typeface="BIZ UDゴシック" panose="020B0400000000000000" pitchFamily="49" charset="-128"/>
                        </a:rPr>
                        <a:t>資産から支弁できない方</a:t>
                      </a:r>
                    </a:p>
                  </a:txBody>
                  <a:tcPr anchor="ctr">
                    <a:solidFill>
                      <a:schemeClr val="bg1"/>
                    </a:solidFill>
                  </a:tcPr>
                </a:tc>
                <a:extLst>
                  <a:ext uri="{0D108BD9-81ED-4DB2-BD59-A6C34878D82A}">
                    <a16:rowId xmlns:a16="http://schemas.microsoft.com/office/drawing/2014/main" val="2397496927"/>
                  </a:ext>
                </a:extLst>
              </a:tr>
              <a:tr h="972000">
                <a:tc>
                  <a:txBody>
                    <a:bodyPr/>
                    <a:lstStyle/>
                    <a:p>
                      <a:pPr algn="ctr">
                        <a:lnSpc>
                          <a:spcPts val="2200"/>
                        </a:lnSpc>
                      </a:pPr>
                      <a:r>
                        <a:rPr kumimoji="1" lang="ja-JP" altLang="en-US" sz="1400" b="1" dirty="0">
                          <a:latin typeface="BIZ UDゴシック" panose="020B0400000000000000" pitchFamily="49" charset="-128"/>
                          <a:ea typeface="BIZ UDゴシック" panose="020B0400000000000000" pitchFamily="49" charset="-128"/>
                        </a:rPr>
                        <a:t>法的な措置等の</a:t>
                      </a:r>
                      <a:endParaRPr kumimoji="1" lang="en-US" altLang="ja-JP" sz="1400" b="1" dirty="0">
                        <a:latin typeface="BIZ UDゴシック" panose="020B0400000000000000" pitchFamily="49" charset="-128"/>
                        <a:ea typeface="BIZ UDゴシック" panose="020B0400000000000000" pitchFamily="49" charset="-128"/>
                      </a:endParaRPr>
                    </a:p>
                    <a:p>
                      <a:pPr algn="ctr">
                        <a:lnSpc>
                          <a:spcPts val="2200"/>
                        </a:lnSpc>
                      </a:pPr>
                      <a:r>
                        <a:rPr kumimoji="1" lang="ja-JP" altLang="en-US" sz="1400" b="1" dirty="0">
                          <a:latin typeface="BIZ UDゴシック" panose="020B0400000000000000" pitchFamily="49" charset="-128"/>
                          <a:ea typeface="BIZ UDゴシック" panose="020B0400000000000000" pitchFamily="49" charset="-128"/>
                        </a:rPr>
                        <a:t>複雑な支援を要しない</a:t>
                      </a:r>
                    </a:p>
                  </a:txBody>
                  <a:tcPr anchor="ctr">
                    <a:solidFill>
                      <a:schemeClr val="bg1"/>
                    </a:solidFill>
                  </a:tcPr>
                </a:tc>
                <a:tc>
                  <a:txBody>
                    <a:bodyPr/>
                    <a:lstStyle/>
                    <a:p>
                      <a:pPr>
                        <a:lnSpc>
                          <a:spcPts val="22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③ 急迫した虐待や権利侵害、親族間の係争等がなく比較的落ち着いた方</a:t>
                      </a:r>
                    </a:p>
                    <a:p>
                      <a:pPr>
                        <a:lnSpc>
                          <a:spcPts val="22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④ 複雑な不動産の処分、相続や遺産分割などの対応を要しない方</a:t>
                      </a:r>
                    </a:p>
                  </a:txBody>
                  <a:tcPr anchor="ctr">
                    <a:solidFill>
                      <a:schemeClr val="bg1"/>
                    </a:solidFill>
                  </a:tcPr>
                </a:tc>
                <a:extLst>
                  <a:ext uri="{0D108BD9-81ED-4DB2-BD59-A6C34878D82A}">
                    <a16:rowId xmlns:a16="http://schemas.microsoft.com/office/drawing/2014/main" val="4108929923"/>
                  </a:ext>
                </a:extLst>
              </a:tr>
              <a:tr h="684000">
                <a:tc>
                  <a:txBody>
                    <a:bodyPr/>
                    <a:lstStyle/>
                    <a:p>
                      <a:pPr algn="ctr">
                        <a:lnSpc>
                          <a:spcPts val="2200"/>
                        </a:lnSpc>
                      </a:pPr>
                      <a:r>
                        <a:rPr kumimoji="1" lang="ja-JP" altLang="en-US" sz="1400" b="1" dirty="0">
                          <a:solidFill>
                            <a:schemeClr val="tx1"/>
                          </a:solidFill>
                          <a:latin typeface="BIZ UDゴシック" panose="020B0400000000000000" pitchFamily="49" charset="-128"/>
                          <a:ea typeface="BIZ UDゴシック" panose="020B0400000000000000" pitchFamily="49" charset="-128"/>
                        </a:rPr>
                        <a:t>在宅者または他法人</a:t>
                      </a:r>
                      <a:endParaRPr kumimoji="1" lang="en-US" altLang="ja-JP" sz="1400" b="1">
                        <a:solidFill>
                          <a:schemeClr val="tx1"/>
                        </a:solidFill>
                        <a:latin typeface="BIZ UDゴシック" panose="020B0400000000000000" pitchFamily="49" charset="-128"/>
                        <a:ea typeface="BIZ UDゴシック" panose="020B0400000000000000" pitchFamily="49" charset="-128"/>
                      </a:endParaRPr>
                    </a:p>
                    <a:p>
                      <a:pPr algn="ctr">
                        <a:lnSpc>
                          <a:spcPts val="2200"/>
                        </a:lnSpc>
                      </a:pPr>
                      <a:r>
                        <a:rPr kumimoji="1" lang="ja-JP" altLang="en-US" sz="1400" b="1">
                          <a:solidFill>
                            <a:schemeClr val="tx1"/>
                          </a:solidFill>
                          <a:latin typeface="BIZ UDゴシック" panose="020B0400000000000000" pitchFamily="49" charset="-128"/>
                          <a:ea typeface="BIZ UDゴシック" panose="020B0400000000000000" pitchFamily="49" charset="-128"/>
                        </a:rPr>
                        <a:t>の</a:t>
                      </a:r>
                      <a:r>
                        <a:rPr kumimoji="1" lang="ja-JP" altLang="en-US" sz="1400" b="1" dirty="0">
                          <a:solidFill>
                            <a:schemeClr val="tx1"/>
                          </a:solidFill>
                          <a:latin typeface="BIZ UDゴシック" panose="020B0400000000000000" pitchFamily="49" charset="-128"/>
                          <a:ea typeface="BIZ UDゴシック" panose="020B0400000000000000" pitchFamily="49" charset="-128"/>
                        </a:rPr>
                        <a:t>施設入居者である</a:t>
                      </a:r>
                    </a:p>
                  </a:txBody>
                  <a:tcPr anchor="ctr">
                    <a:solidFill>
                      <a:schemeClr val="bg1"/>
                    </a:solidFill>
                  </a:tcPr>
                </a:tc>
                <a:tc>
                  <a:txBody>
                    <a:bodyPr/>
                    <a:lstStyle/>
                    <a:p>
                      <a:pPr>
                        <a:lnSpc>
                          <a:spcPts val="22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⑤ 他法人の福祉サービスの利用者で当法人と利益が相反する恐れのない方</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txBody>
                  <a:tcPr anchor="ctr">
                    <a:solidFill>
                      <a:schemeClr val="bg1"/>
                    </a:solidFill>
                  </a:tcPr>
                </a:tc>
                <a:extLst>
                  <a:ext uri="{0D108BD9-81ED-4DB2-BD59-A6C34878D82A}">
                    <a16:rowId xmlns:a16="http://schemas.microsoft.com/office/drawing/2014/main" val="3354052416"/>
                  </a:ext>
                </a:extLst>
              </a:tr>
            </a:tbl>
          </a:graphicData>
        </a:graphic>
      </p:graphicFrame>
      <p:sp>
        <p:nvSpPr>
          <p:cNvPr id="17" name="テキスト ボックス 1"/>
          <p:cNvSpPr txBox="1">
            <a:spLocks noChangeArrowheads="1"/>
          </p:cNvSpPr>
          <p:nvPr/>
        </p:nvSpPr>
        <p:spPr bwMode="auto">
          <a:xfrm>
            <a:off x="180540" y="1113784"/>
            <a:ext cx="8860429" cy="73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500"/>
              </a:lnSpc>
              <a:spcBef>
                <a:spcPct val="0"/>
              </a:spcBef>
              <a:buFontTx/>
              <a:buNone/>
            </a:pPr>
            <a:r>
              <a:rPr lang="ja-JP" altLang="en-US" sz="1500" b="1" dirty="0">
                <a:latin typeface="BIZ UDゴシック" panose="020B0400000000000000" pitchFamily="49" charset="-128"/>
                <a:ea typeface="BIZ UDゴシック" panose="020B0400000000000000" pitchFamily="49" charset="-128"/>
                <a:cs typeface="Meiryo UI" pitchFamily="50" charset="-128"/>
              </a:rPr>
              <a:t>　</a:t>
            </a:r>
            <a:r>
              <a:rPr lang="ja-JP" altLang="en-US" sz="1500" dirty="0">
                <a:latin typeface="BIZ UDゴシック" panose="020B0400000000000000" pitchFamily="49" charset="-128"/>
                <a:ea typeface="BIZ UDゴシック" panose="020B0400000000000000" pitchFamily="49" charset="-128"/>
                <a:cs typeface="Meiryo UI" pitchFamily="50" charset="-128"/>
              </a:rPr>
              <a:t>▸成年後見人等の受任対象者は、</a:t>
            </a:r>
            <a:r>
              <a:rPr lang="ja-JP" altLang="en-US" sz="1500" u="sng" dirty="0">
                <a:solidFill>
                  <a:srgbClr val="FF0000"/>
                </a:solidFill>
                <a:latin typeface="BIZ UDゴシック" panose="020B0400000000000000" pitchFamily="49" charset="-128"/>
                <a:ea typeface="BIZ UDゴシック" panose="020B0400000000000000" pitchFamily="49" charset="-128"/>
                <a:cs typeface="Meiryo UI" pitchFamily="50" charset="-128"/>
              </a:rPr>
              <a:t>「後見」「保佐」「補助」の法定後見制度を利用される方で、</a:t>
            </a:r>
            <a:endParaRPr lang="en-US" altLang="ja-JP" sz="1500" u="sng" dirty="0">
              <a:solidFill>
                <a:srgbClr val="FF0000"/>
              </a:solidFill>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500"/>
              </a:lnSpc>
              <a:spcBef>
                <a:spcPct val="0"/>
              </a:spcBef>
              <a:buFontTx/>
              <a:buNone/>
            </a:pPr>
            <a:r>
              <a:rPr lang="ja-JP" altLang="en-US" sz="1500" dirty="0">
                <a:latin typeface="BIZ UDゴシック" panose="020B0400000000000000" pitchFamily="49" charset="-128"/>
                <a:ea typeface="BIZ UDゴシック" panose="020B0400000000000000" pitchFamily="49" charset="-128"/>
                <a:cs typeface="Meiryo UI" pitchFamily="50" charset="-128"/>
              </a:rPr>
              <a:t>　</a:t>
            </a:r>
            <a:r>
              <a:rPr lang="ja-JP" altLang="en-US" sz="1500" b="1" u="sng" dirty="0">
                <a:solidFill>
                  <a:srgbClr val="FF0000"/>
                </a:solidFill>
                <a:latin typeface="BIZ UDゴシック" panose="020B0400000000000000" pitchFamily="49" charset="-128"/>
                <a:ea typeface="BIZ UDゴシック" panose="020B0400000000000000" pitchFamily="49" charset="-128"/>
                <a:cs typeface="Meiryo UI" pitchFamily="50" charset="-128"/>
              </a:rPr>
              <a:t>以下①から⑤の全てに該当する方</a:t>
            </a:r>
            <a:r>
              <a:rPr lang="ja-JP" altLang="en-US" sz="1500" dirty="0">
                <a:latin typeface="BIZ UDゴシック" panose="020B0400000000000000" pitchFamily="49" charset="-128"/>
                <a:ea typeface="BIZ UDゴシック" panose="020B0400000000000000" pitchFamily="49" charset="-128"/>
                <a:cs typeface="Meiryo UI" pitchFamily="50" charset="-128"/>
              </a:rPr>
              <a:t>とする。</a:t>
            </a:r>
          </a:p>
        </p:txBody>
      </p:sp>
      <p:sp>
        <p:nvSpPr>
          <p:cNvPr id="18" name="テキスト ボックス 1"/>
          <p:cNvSpPr txBox="1">
            <a:spLocks noChangeArrowheads="1"/>
          </p:cNvSpPr>
          <p:nvPr/>
        </p:nvSpPr>
        <p:spPr bwMode="auto">
          <a:xfrm>
            <a:off x="141785" y="5507252"/>
            <a:ext cx="8860429" cy="41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500"/>
              </a:lnSpc>
              <a:spcBef>
                <a:spcPct val="0"/>
              </a:spcBef>
              <a:buFontTx/>
              <a:buNone/>
            </a:pPr>
            <a:r>
              <a:rPr lang="ja-JP" altLang="en-US" sz="1500" b="1" dirty="0">
                <a:latin typeface="BIZ UDゴシック" panose="020B0400000000000000" pitchFamily="49" charset="-128"/>
                <a:ea typeface="BIZ UDゴシック" panose="020B0400000000000000" pitchFamily="49" charset="-128"/>
                <a:cs typeface="Meiryo UI" pitchFamily="50" charset="-128"/>
              </a:rPr>
              <a:t>　</a:t>
            </a:r>
            <a:r>
              <a:rPr lang="ja-JP" altLang="en-US" sz="1500" dirty="0">
                <a:latin typeface="BIZ UDゴシック" panose="020B0400000000000000" pitchFamily="49" charset="-128"/>
                <a:ea typeface="BIZ UDゴシック" panose="020B0400000000000000" pitchFamily="49" charset="-128"/>
                <a:cs typeface="Meiryo UI" pitchFamily="50" charset="-128"/>
              </a:rPr>
              <a:t>▸</a:t>
            </a:r>
            <a:r>
              <a:rPr lang="ja-JP" altLang="en-US" sz="1500" u="sng" dirty="0">
                <a:latin typeface="BIZ UDゴシック" panose="020B0400000000000000" pitchFamily="49" charset="-128"/>
                <a:ea typeface="BIZ UDゴシック" panose="020B0400000000000000" pitchFamily="49" charset="-128"/>
                <a:cs typeface="Meiryo UI" pitchFamily="50" charset="-128"/>
              </a:rPr>
              <a:t>以下に該当する方は受任対象外とする</a:t>
            </a:r>
          </a:p>
        </p:txBody>
      </p:sp>
      <p:sp>
        <p:nvSpPr>
          <p:cNvPr id="22" name="正方形/長方形 21"/>
          <p:cNvSpPr/>
          <p:nvPr/>
        </p:nvSpPr>
        <p:spPr>
          <a:xfrm>
            <a:off x="411108" y="4645478"/>
            <a:ext cx="8732892" cy="861774"/>
          </a:xfrm>
          <a:prstGeom prst="rect">
            <a:avLst/>
          </a:prstGeom>
        </p:spPr>
        <p:txBody>
          <a:bodyPr wrap="square">
            <a:spAutoFit/>
          </a:bodyPr>
          <a:lstStyle/>
          <a:p>
            <a:pPr>
              <a:lnSpc>
                <a:spcPts val="1500"/>
              </a:lnSpc>
            </a:pPr>
            <a:r>
              <a:rPr lang="en-US" altLang="ja-JP" sz="1050" dirty="0">
                <a:solidFill>
                  <a:srgbClr val="FF0000"/>
                </a:solidFill>
                <a:latin typeface="BIZ UDゴシック" panose="020B0400000000000000" pitchFamily="49" charset="-128"/>
                <a:ea typeface="BIZ UDゴシック" panose="020B0400000000000000" pitchFamily="49" charset="-128"/>
              </a:rPr>
              <a:t>※③</a:t>
            </a:r>
            <a:r>
              <a:rPr lang="ja-JP" altLang="en-US" sz="1050" dirty="0">
                <a:solidFill>
                  <a:srgbClr val="FF0000"/>
                </a:solidFill>
                <a:latin typeface="BIZ UDゴシック" panose="020B0400000000000000" pitchFamily="49" charset="-128"/>
                <a:ea typeface="BIZ UDゴシック" panose="020B0400000000000000" pitchFamily="49" charset="-128"/>
              </a:rPr>
              <a:t>については、本人の状況等により受任するケースあり。④については、専門職の支援を受けることで受任するケースあり。</a:t>
            </a:r>
            <a:endParaRPr lang="en-US" altLang="ja-JP" sz="1050" dirty="0">
              <a:solidFill>
                <a:srgbClr val="FF0000"/>
              </a:solidFill>
              <a:latin typeface="BIZ UDゴシック" panose="020B0400000000000000" pitchFamily="49" charset="-128"/>
              <a:ea typeface="BIZ UDゴシック" panose="020B0400000000000000" pitchFamily="49" charset="-128"/>
            </a:endParaRPr>
          </a:p>
          <a:p>
            <a:pPr>
              <a:lnSpc>
                <a:spcPts val="1500"/>
              </a:lnSpc>
            </a:pPr>
            <a:r>
              <a:rPr lang="en-US" altLang="ja-JP" sz="1050" dirty="0">
                <a:solidFill>
                  <a:srgbClr val="FF0000"/>
                </a:solidFill>
                <a:latin typeface="BIZ UDゴシック" panose="020B0400000000000000" pitchFamily="49" charset="-128"/>
                <a:ea typeface="BIZ UDゴシック" panose="020B0400000000000000" pitchFamily="49" charset="-128"/>
              </a:rPr>
              <a:t>※</a:t>
            </a:r>
            <a:r>
              <a:rPr lang="ja-JP" altLang="en-US" sz="1050" dirty="0">
                <a:solidFill>
                  <a:srgbClr val="FF0000"/>
                </a:solidFill>
                <a:latin typeface="BIZ UDゴシック" panose="020B0400000000000000" pitchFamily="49" charset="-128"/>
                <a:ea typeface="BIZ UDゴシック" panose="020B0400000000000000" pitchFamily="49" charset="-128"/>
              </a:rPr>
              <a:t>⑤については、法人の専門職員が移動可能な範囲（支援可能な範囲）の住所地であること（本人の所在地が法人所在地と同一の市町村である</a:t>
            </a:r>
            <a:endParaRPr lang="en-US" altLang="ja-JP" sz="1050" dirty="0">
              <a:solidFill>
                <a:srgbClr val="FF0000"/>
              </a:solidFill>
              <a:latin typeface="BIZ UDゴシック" panose="020B0400000000000000" pitchFamily="49" charset="-128"/>
              <a:ea typeface="BIZ UDゴシック" panose="020B0400000000000000" pitchFamily="49" charset="-128"/>
            </a:endParaRPr>
          </a:p>
          <a:p>
            <a:pPr>
              <a:lnSpc>
                <a:spcPts val="1500"/>
              </a:lnSpc>
            </a:pPr>
            <a:r>
              <a:rPr lang="ja-JP" altLang="en-US" sz="1050" dirty="0">
                <a:solidFill>
                  <a:srgbClr val="FF0000"/>
                </a:solidFill>
                <a:latin typeface="BIZ UDゴシック" panose="020B0400000000000000" pitchFamily="49" charset="-128"/>
                <a:ea typeface="BIZ UDゴシック" panose="020B0400000000000000" pitchFamily="49" charset="-128"/>
              </a:rPr>
              <a:t>　必要はない）。また、在宅者で入所が必要となった時は、他法人（法人後見を受任する法人の理事、監査役及び評議員が含まれない法人）が　</a:t>
            </a:r>
            <a:endParaRPr lang="en-US" altLang="ja-JP" sz="1050" dirty="0">
              <a:solidFill>
                <a:srgbClr val="FF0000"/>
              </a:solidFill>
              <a:latin typeface="BIZ UDゴシック" panose="020B0400000000000000" pitchFamily="49" charset="-128"/>
              <a:ea typeface="BIZ UDゴシック" panose="020B0400000000000000" pitchFamily="49" charset="-128"/>
            </a:endParaRPr>
          </a:p>
          <a:p>
            <a:pPr>
              <a:lnSpc>
                <a:spcPts val="1500"/>
              </a:lnSpc>
            </a:pPr>
            <a:r>
              <a:rPr lang="ja-JP" altLang="en-US" sz="1050" dirty="0">
                <a:solidFill>
                  <a:srgbClr val="FF0000"/>
                </a:solidFill>
                <a:latin typeface="BIZ UDゴシック" panose="020B0400000000000000" pitchFamily="49" charset="-128"/>
                <a:ea typeface="BIZ UDゴシック" panose="020B0400000000000000" pitchFamily="49" charset="-128"/>
              </a:rPr>
              <a:t>　運営する施設へ入所を調整。</a:t>
            </a:r>
          </a:p>
        </p:txBody>
      </p:sp>
      <p:sp>
        <p:nvSpPr>
          <p:cNvPr id="5" name="正方形/長方形 4"/>
          <p:cNvSpPr/>
          <p:nvPr/>
        </p:nvSpPr>
        <p:spPr>
          <a:xfrm>
            <a:off x="565654" y="5874592"/>
            <a:ext cx="4572000" cy="784830"/>
          </a:xfrm>
          <a:prstGeom prst="rect">
            <a:avLst/>
          </a:prstGeom>
        </p:spPr>
        <p:txBody>
          <a:bodyPr>
            <a:spAutoFit/>
          </a:bodyPr>
          <a:lstStyle/>
          <a:p>
            <a:r>
              <a:rPr lang="ja-JP" altLang="en-US" sz="1500" dirty="0">
                <a:latin typeface="BIZ UDゴシック" panose="020B0400000000000000" pitchFamily="49" charset="-128"/>
                <a:ea typeface="BIZ UDゴシック" panose="020B0400000000000000" pitchFamily="49" charset="-128"/>
              </a:rPr>
              <a:t>・ 当法人が運営する施設の入居者　</a:t>
            </a:r>
          </a:p>
          <a:p>
            <a:r>
              <a:rPr lang="ja-JP" altLang="en-US" sz="1500" dirty="0">
                <a:latin typeface="BIZ UDゴシック" panose="020B0400000000000000" pitchFamily="49" charset="-128"/>
                <a:ea typeface="BIZ UDゴシック" panose="020B0400000000000000" pitchFamily="49" charset="-128"/>
              </a:rPr>
              <a:t>・ 当法人の福祉サービスの利用者</a:t>
            </a:r>
          </a:p>
          <a:p>
            <a:r>
              <a:rPr lang="ja-JP" altLang="en-US" sz="1500" dirty="0">
                <a:latin typeface="BIZ UDゴシック" panose="020B0400000000000000" pitchFamily="49" charset="-128"/>
                <a:ea typeface="BIZ UDゴシック" panose="020B0400000000000000" pitchFamily="49" charset="-128"/>
              </a:rPr>
              <a:t>・ 当法人と利益が相反する恐れのある者</a:t>
            </a:r>
          </a:p>
        </p:txBody>
      </p:sp>
      <p:sp>
        <p:nvSpPr>
          <p:cNvPr id="9" name="円/楕円 6"/>
          <p:cNvSpPr/>
          <p:nvPr/>
        </p:nvSpPr>
        <p:spPr>
          <a:xfrm>
            <a:off x="8281115" y="6154226"/>
            <a:ext cx="862885" cy="422178"/>
          </a:xfrm>
          <a:prstGeom prst="ellipse">
            <a:avLst/>
          </a:prstGeom>
          <a:noFill/>
          <a:ln w="15875" cap="flat" cmpd="sng" algn="ctr">
            <a:noFill/>
            <a:prstDash val="solid"/>
          </a:ln>
          <a:effectLst/>
        </p:spPr>
        <p:txBody>
          <a:bodyPr anchor="ctr"/>
          <a:lstStyle/>
          <a:p>
            <a:pPr algn="ctr" defTabSz="844083">
              <a:defRPr/>
            </a:pPr>
            <a:r>
              <a:rPr lang="ja-JP" altLang="en-US" sz="1846" b="1" kern="0" dirty="0">
                <a:solidFill>
                  <a:prstClr val="black"/>
                </a:solidFill>
                <a:latin typeface="メイリオ" panose="020B0604030504040204" pitchFamily="50" charset="-128"/>
                <a:ea typeface="メイリオ" panose="020B0604030504040204" pitchFamily="50" charset="-128"/>
              </a:rPr>
              <a:t>１</a:t>
            </a:r>
            <a:r>
              <a:rPr lang="en-US" altLang="ja-JP" sz="1846" b="1" kern="0" dirty="0">
                <a:solidFill>
                  <a:prstClr val="black"/>
                </a:solidFill>
                <a:latin typeface="メイリオ" panose="020B0604030504040204" pitchFamily="50" charset="-128"/>
                <a:ea typeface="メイリオ" panose="020B0604030504040204" pitchFamily="50" charset="-128"/>
              </a:rPr>
              <a:t>6</a:t>
            </a:r>
            <a:endParaRPr lang="ja-JP" altLang="en-US" sz="1846" b="1" kern="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70156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DC1A3730-3E85-43B8-AAA2-7DF2BC87D2DA}"/>
              </a:ext>
            </a:extLst>
          </p:cNvPr>
          <p:cNvSpPr txBox="1"/>
          <p:nvPr/>
        </p:nvSpPr>
        <p:spPr>
          <a:xfrm flipH="1">
            <a:off x="216315" y="1054809"/>
            <a:ext cx="8816358" cy="5724000"/>
          </a:xfrm>
          <a:prstGeom prst="rect">
            <a:avLst/>
          </a:prstGeom>
          <a:solidFill>
            <a:srgbClr val="FFFFCC"/>
          </a:solidFill>
          <a:ln>
            <a:solidFill>
              <a:schemeClr val="accent4">
                <a:lumMod val="60000"/>
                <a:lumOff val="40000"/>
              </a:schemeClr>
            </a:solidFill>
          </a:ln>
        </p:spPr>
        <p:txBody>
          <a:bodyPr wrap="square" rtlCol="0">
            <a:noAutofit/>
          </a:bodyPr>
          <a:lstStyle/>
          <a:p>
            <a:pPr>
              <a:lnSpc>
                <a:spcPts val="700"/>
              </a:lnSpc>
            </a:pPr>
            <a:endParaRPr kumimoji="1" lang="en-US" altLang="ja-JP" sz="1700" dirty="0">
              <a:latin typeface="BIZ UDゴシック" panose="020B0400000000000000" pitchFamily="49" charset="-128"/>
              <a:ea typeface="BIZ UDゴシック" panose="020B0400000000000000" pitchFamily="49" charset="-128"/>
            </a:endParaRPr>
          </a:p>
          <a:p>
            <a:pPr lvl="0"/>
            <a:endParaRPr kumimoji="1" lang="en-US" altLang="ja-JP" sz="1700" dirty="0">
              <a:latin typeface="BIZ UDゴシック" panose="020B0400000000000000" pitchFamily="49" charset="-128"/>
              <a:ea typeface="BIZ UDゴシック" panose="020B0400000000000000" pitchFamily="49" charset="-128"/>
            </a:endParaRPr>
          </a:p>
          <a:p>
            <a:pPr lvl="0"/>
            <a:endParaRPr kumimoji="1" lang="en-US" altLang="ja-JP" sz="1700" b="1" dirty="0">
              <a:solidFill>
                <a:srgbClr val="FF0000"/>
              </a:solidFill>
              <a:latin typeface="BIZ UDゴシック" panose="020B0400000000000000" pitchFamily="49" charset="-128"/>
              <a:ea typeface="BIZ UDゴシック" panose="020B0400000000000000" pitchFamily="49" charset="-128"/>
            </a:endParaRPr>
          </a:p>
          <a:p>
            <a:pPr lvl="0"/>
            <a:endParaRPr kumimoji="1" lang="en-US" altLang="ja-JP" sz="1700" b="1" dirty="0">
              <a:solidFill>
                <a:srgbClr val="FF0000"/>
              </a:solidFill>
              <a:latin typeface="BIZ UDゴシック" panose="020B0400000000000000" pitchFamily="49" charset="-128"/>
              <a:ea typeface="BIZ UDゴシック" panose="020B0400000000000000" pitchFamily="49" charset="-128"/>
            </a:endParaRPr>
          </a:p>
          <a:p>
            <a:pPr lvl="0"/>
            <a:endParaRPr kumimoji="1" lang="en-US" altLang="ja-JP" sz="1700" b="1" dirty="0">
              <a:solidFill>
                <a:srgbClr val="FF0000"/>
              </a:solidFill>
              <a:latin typeface="BIZ UDゴシック" panose="020B0400000000000000" pitchFamily="49" charset="-128"/>
              <a:ea typeface="BIZ UDゴシック" panose="020B0400000000000000" pitchFamily="49" charset="-128"/>
            </a:endParaRPr>
          </a:p>
          <a:p>
            <a:pPr lvl="0"/>
            <a:endParaRPr kumimoji="1" lang="en-US" altLang="ja-JP" sz="1700" b="1" dirty="0">
              <a:solidFill>
                <a:srgbClr val="FF0000"/>
              </a:solidFill>
              <a:latin typeface="BIZ UDゴシック" panose="020B0400000000000000" pitchFamily="49" charset="-128"/>
              <a:ea typeface="BIZ UDゴシック" panose="020B0400000000000000" pitchFamily="49" charset="-128"/>
            </a:endParaRPr>
          </a:p>
          <a:p>
            <a:pPr lvl="0"/>
            <a:endParaRPr kumimoji="1" lang="en-US" altLang="ja-JP" sz="1700" b="1" dirty="0">
              <a:solidFill>
                <a:srgbClr val="FF0000"/>
              </a:solidFill>
              <a:latin typeface="BIZ UDゴシック" panose="020B0400000000000000" pitchFamily="49" charset="-128"/>
              <a:ea typeface="BIZ UDゴシック" panose="020B0400000000000000" pitchFamily="49" charset="-128"/>
            </a:endParaRPr>
          </a:p>
          <a:p>
            <a:pPr lvl="0"/>
            <a:endParaRPr kumimoji="1" lang="en-US" altLang="ja-JP" sz="1700" b="1" dirty="0">
              <a:solidFill>
                <a:srgbClr val="FF0000"/>
              </a:solidFill>
              <a:latin typeface="BIZ UDゴシック" panose="020B0400000000000000" pitchFamily="49" charset="-128"/>
              <a:ea typeface="BIZ UDゴシック" panose="020B0400000000000000" pitchFamily="49" charset="-128"/>
            </a:endParaRPr>
          </a:p>
          <a:p>
            <a:pPr lvl="0"/>
            <a:endParaRPr kumimoji="1" lang="en-US" altLang="ja-JP" sz="1700" b="1" dirty="0">
              <a:solidFill>
                <a:srgbClr val="FF0000"/>
              </a:solidFill>
              <a:latin typeface="BIZ UDゴシック" panose="020B0400000000000000" pitchFamily="49" charset="-128"/>
              <a:ea typeface="BIZ UDゴシック" panose="020B0400000000000000" pitchFamily="49" charset="-128"/>
            </a:endParaRPr>
          </a:p>
          <a:p>
            <a:pPr lvl="0"/>
            <a:endParaRPr kumimoji="1" lang="en-US" altLang="ja-JP" sz="1700" b="1" dirty="0">
              <a:solidFill>
                <a:srgbClr val="FF0000"/>
              </a:solidFill>
              <a:latin typeface="BIZ UDゴシック" panose="020B0400000000000000" pitchFamily="49" charset="-128"/>
              <a:ea typeface="BIZ UDゴシック" panose="020B0400000000000000" pitchFamily="49" charset="-128"/>
            </a:endParaRPr>
          </a:p>
          <a:p>
            <a:pPr lvl="0"/>
            <a:endParaRPr kumimoji="1" lang="en-US" altLang="ja-JP" sz="1700" b="1" dirty="0">
              <a:solidFill>
                <a:srgbClr val="FF0000"/>
              </a:solidFill>
              <a:latin typeface="BIZ UDゴシック" panose="020B0400000000000000" pitchFamily="49" charset="-128"/>
              <a:ea typeface="BIZ UDゴシック" panose="020B0400000000000000" pitchFamily="49" charset="-128"/>
            </a:endParaRPr>
          </a:p>
          <a:p>
            <a:pPr lvl="0"/>
            <a:endParaRPr kumimoji="1" lang="en-US" altLang="ja-JP" sz="1700" b="1" dirty="0">
              <a:solidFill>
                <a:srgbClr val="FF0000"/>
              </a:solidFill>
              <a:latin typeface="BIZ UDゴシック" panose="020B0400000000000000" pitchFamily="49" charset="-128"/>
              <a:ea typeface="BIZ UDゴシック" panose="020B0400000000000000" pitchFamily="49" charset="-128"/>
            </a:endParaRPr>
          </a:p>
          <a:p>
            <a:pPr lvl="0"/>
            <a:endParaRPr kumimoji="1" lang="en-US" altLang="ja-JP" sz="1700" b="1" dirty="0">
              <a:solidFill>
                <a:srgbClr val="FF0000"/>
              </a:solidFill>
              <a:latin typeface="BIZ UDゴシック" panose="020B0400000000000000" pitchFamily="49" charset="-128"/>
              <a:ea typeface="BIZ UDゴシック" panose="020B0400000000000000" pitchFamily="49" charset="-128"/>
            </a:endParaRPr>
          </a:p>
          <a:p>
            <a:pPr lvl="0"/>
            <a:endParaRPr kumimoji="1" lang="en-US" altLang="ja-JP" sz="1700" b="1" dirty="0">
              <a:solidFill>
                <a:srgbClr val="FF0000"/>
              </a:solidFill>
              <a:latin typeface="BIZ UDゴシック" panose="020B0400000000000000" pitchFamily="49" charset="-128"/>
              <a:ea typeface="BIZ UDゴシック" panose="020B0400000000000000" pitchFamily="49" charset="-128"/>
            </a:endParaRPr>
          </a:p>
          <a:p>
            <a:endParaRPr kumimoji="1" lang="en-US" altLang="ja-JP" sz="1700" b="1" dirty="0">
              <a:solidFill>
                <a:srgbClr val="FF0000"/>
              </a:solidFill>
              <a:latin typeface="BIZ UDゴシック" panose="020B0400000000000000" pitchFamily="49" charset="-128"/>
              <a:ea typeface="BIZ UDゴシック" panose="020B0400000000000000" pitchFamily="49" charset="-128"/>
            </a:endParaRPr>
          </a:p>
          <a:p>
            <a:endParaRPr kumimoji="1" lang="en-US" altLang="ja-JP" sz="1700" b="1" dirty="0">
              <a:solidFill>
                <a:srgbClr val="FF0000"/>
              </a:solidFill>
              <a:latin typeface="BIZ UDゴシック" panose="020B0400000000000000" pitchFamily="49" charset="-128"/>
              <a:ea typeface="BIZ UDゴシック" panose="020B0400000000000000" pitchFamily="49" charset="-128"/>
            </a:endParaRPr>
          </a:p>
        </p:txBody>
      </p:sp>
      <p:sp>
        <p:nvSpPr>
          <p:cNvPr id="80" name="正方形/長方形 79"/>
          <p:cNvSpPr/>
          <p:nvPr/>
        </p:nvSpPr>
        <p:spPr>
          <a:xfrm>
            <a:off x="2073423" y="2491237"/>
            <a:ext cx="6933492" cy="4239558"/>
          </a:xfrm>
          <a:prstGeom prst="rect">
            <a:avLst/>
          </a:prstGeom>
          <a:no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defTabSz="342900">
              <a:lnSpc>
                <a:spcPts val="1725"/>
              </a:lnSpc>
              <a:defRPr/>
            </a:pPr>
            <a:endParaRPr lang="en-US" altLang="ja-JP" sz="28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Meiryo UI" panose="020B0604030504040204" pitchFamily="50" charset="-128"/>
            </a:endParaRPr>
          </a:p>
          <a:p>
            <a:pPr algn="ctr" defTabSz="342900">
              <a:lnSpc>
                <a:spcPts val="1725"/>
              </a:lnSpc>
              <a:defRPr/>
            </a:pPr>
            <a:endParaRPr lang="en-US" altLang="ja-JP" sz="28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Meiryo UI" panose="020B0604030504040204" pitchFamily="50" charset="-128"/>
            </a:endParaRPr>
          </a:p>
          <a:p>
            <a:pPr algn="ctr" defTabSz="342900">
              <a:lnSpc>
                <a:spcPts val="1725"/>
              </a:lnSpc>
              <a:defRPr/>
            </a:pPr>
            <a:endParaRPr lang="en-US" altLang="ja-JP" sz="2800"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Meiryo UI" panose="020B0604030504040204" pitchFamily="50" charset="-128"/>
            </a:endParaRPr>
          </a:p>
          <a:p>
            <a:pPr algn="ctr" defTabSz="342900">
              <a:lnSpc>
                <a:spcPts val="1725"/>
              </a:lnSpc>
              <a:defRPr/>
            </a:pPr>
            <a:endParaRPr lang="en-US" altLang="ja-JP" sz="28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2" name="角丸四角形 41"/>
          <p:cNvSpPr/>
          <p:nvPr/>
        </p:nvSpPr>
        <p:spPr>
          <a:xfrm rot="5400000">
            <a:off x="2455405" y="1163321"/>
            <a:ext cx="900000" cy="1710452"/>
          </a:xfrm>
          <a:prstGeom prst="roundRect">
            <a:avLst>
              <a:gd name="adj" fmla="val 0"/>
            </a:avLst>
          </a:prstGeom>
          <a:solidFill>
            <a:schemeClr val="accent6">
              <a:lumMod val="40000"/>
              <a:lumOff val="60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dirty="0">
              <a:solidFill>
                <a:prstClr val="white"/>
              </a:solidFill>
              <a:latin typeface="BIZ UDゴシック" panose="020B0400000000000000" pitchFamily="49" charset="-128"/>
              <a:ea typeface="BIZ UDゴシック" panose="020B0400000000000000" pitchFamily="49" charset="-128"/>
            </a:endParaRPr>
          </a:p>
        </p:txBody>
      </p:sp>
      <p:sp>
        <p:nvSpPr>
          <p:cNvPr id="47" name="正方形/長方形 46"/>
          <p:cNvSpPr/>
          <p:nvPr/>
        </p:nvSpPr>
        <p:spPr>
          <a:xfrm>
            <a:off x="232445" y="2470791"/>
            <a:ext cx="504000" cy="4248000"/>
          </a:xfrm>
          <a:prstGeom prst="rect">
            <a:avLst/>
          </a:prstGeom>
          <a:solidFill>
            <a:srgbClr val="FF6600"/>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b="1" dirty="0">
              <a:solidFill>
                <a:prstClr val="white"/>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48" name="正方形/長方形 47"/>
          <p:cNvSpPr/>
          <p:nvPr/>
        </p:nvSpPr>
        <p:spPr>
          <a:xfrm>
            <a:off x="2050179" y="1061169"/>
            <a:ext cx="6956737" cy="504000"/>
          </a:xfrm>
          <a:prstGeom prst="rect">
            <a:avLst/>
          </a:prstGeom>
          <a:solidFill>
            <a:srgbClr val="009900"/>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b="1" dirty="0">
              <a:solidFill>
                <a:prstClr val="white"/>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3" name="テキスト ボックス 2"/>
          <p:cNvSpPr txBox="1"/>
          <p:nvPr/>
        </p:nvSpPr>
        <p:spPr>
          <a:xfrm>
            <a:off x="276149" y="2578998"/>
            <a:ext cx="392230" cy="3103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685800">
              <a:lnSpc>
                <a:spcPts val="1725"/>
              </a:lnSpc>
              <a:defRPr/>
            </a:pPr>
            <a:r>
              <a:rPr kumimoji="1" lang="ja-JP" altLang="en-US" sz="1350" dirty="0">
                <a:solidFill>
                  <a:prstClr val="black"/>
                </a:solidFill>
                <a:latin typeface="BIZ UDゴシック" panose="020B0400000000000000" pitchFamily="49" charset="-128"/>
                <a:ea typeface="BIZ UDゴシック" panose="020B0400000000000000" pitchFamily="49" charset="-128"/>
              </a:rPr>
              <a:t>多</a:t>
            </a:r>
            <a:endParaRPr kumimoji="1" lang="en-US" altLang="ja-JP" sz="1350" dirty="0">
              <a:solidFill>
                <a:prstClr val="black"/>
              </a:solidFill>
              <a:latin typeface="BIZ UDゴシック" panose="020B0400000000000000" pitchFamily="49" charset="-128"/>
              <a:ea typeface="BIZ UDゴシック" panose="020B0400000000000000" pitchFamily="49" charset="-128"/>
            </a:endParaRPr>
          </a:p>
        </p:txBody>
      </p:sp>
      <p:sp>
        <p:nvSpPr>
          <p:cNvPr id="38" name="テキスト ボックス 37"/>
          <p:cNvSpPr txBox="1"/>
          <p:nvPr/>
        </p:nvSpPr>
        <p:spPr>
          <a:xfrm>
            <a:off x="216314" y="513835"/>
            <a:ext cx="8695866" cy="528350"/>
          </a:xfrm>
          <a:prstGeom prst="rect">
            <a:avLst/>
          </a:prstGeom>
          <a:noFill/>
        </p:spPr>
        <p:txBody>
          <a:bodyPr wrap="square" rtlCol="0">
            <a:spAutoFit/>
          </a:bodyPr>
          <a:lstStyle/>
          <a:p>
            <a:pPr defTabSz="685800">
              <a:lnSpc>
                <a:spcPts val="1725"/>
              </a:lnSpc>
              <a:defRPr/>
            </a:pPr>
            <a:r>
              <a:rPr kumimoji="1" lang="ja-JP" altLang="en-US" sz="1350" dirty="0">
                <a:solidFill>
                  <a:schemeClr val="accent2">
                    <a:lumMod val="50000"/>
                  </a:schemeClr>
                </a:solidFill>
                <a:latin typeface="BIZ UDゴシック" panose="020B0400000000000000" pitchFamily="49" charset="-128"/>
                <a:ea typeface="BIZ UDゴシック" panose="020B0400000000000000" pitchFamily="49" charset="-128"/>
              </a:rPr>
              <a:t>・法人後見の受任対象者のイメージは、以下のとおり。</a:t>
            </a:r>
            <a:endParaRPr kumimoji="1" lang="en-US" altLang="ja-JP" sz="1350" dirty="0">
              <a:solidFill>
                <a:schemeClr val="accent2">
                  <a:lumMod val="50000"/>
                </a:schemeClr>
              </a:solidFill>
              <a:latin typeface="BIZ UDゴシック" panose="020B0400000000000000" pitchFamily="49" charset="-128"/>
              <a:ea typeface="BIZ UDゴシック" panose="020B0400000000000000" pitchFamily="49" charset="-128"/>
            </a:endParaRPr>
          </a:p>
          <a:p>
            <a:pPr defTabSz="685800">
              <a:lnSpc>
                <a:spcPts val="1725"/>
              </a:lnSpc>
              <a:defRPr/>
            </a:pPr>
            <a:r>
              <a:rPr kumimoji="1" lang="ja-JP" altLang="en-US" sz="1350" dirty="0">
                <a:solidFill>
                  <a:schemeClr val="accent2">
                    <a:lumMod val="50000"/>
                  </a:schemeClr>
                </a:solidFill>
                <a:latin typeface="BIZ UDゴシック" panose="020B0400000000000000" pitchFamily="49" charset="-128"/>
                <a:ea typeface="BIZ UDゴシック" panose="020B0400000000000000" pitchFamily="49" charset="-128"/>
              </a:rPr>
              <a:t>　なお、市民後見人は、後見類型のみ受任するが、法人後見は、後見に加え、保佐・補助類型も受任する。</a:t>
            </a:r>
            <a:endParaRPr kumimoji="1" lang="en-US" altLang="ja-JP" sz="1350" dirty="0">
              <a:solidFill>
                <a:schemeClr val="accent2">
                  <a:lumMod val="50000"/>
                </a:schemeClr>
              </a:solidFill>
              <a:latin typeface="BIZ UDゴシック" panose="020B0400000000000000" pitchFamily="49" charset="-128"/>
              <a:ea typeface="BIZ UDゴシック" panose="020B0400000000000000" pitchFamily="49" charset="-128"/>
            </a:endParaRPr>
          </a:p>
        </p:txBody>
      </p:sp>
      <p:sp>
        <p:nvSpPr>
          <p:cNvPr id="40" name="コンテンツ プレースホルダー 2"/>
          <p:cNvSpPr txBox="1">
            <a:spLocks/>
          </p:cNvSpPr>
          <p:nvPr/>
        </p:nvSpPr>
        <p:spPr>
          <a:xfrm>
            <a:off x="0" y="147282"/>
            <a:ext cx="4248000" cy="360195"/>
          </a:xfrm>
          <a:prstGeom prst="rect">
            <a:avLst/>
          </a:prstGeom>
          <a:noFill/>
          <a:ln w="12700" cap="flat" cmpd="sng" algn="ctr">
            <a:noFill/>
            <a:prstDash val="solid"/>
          </a:ln>
        </p:spPr>
        <p:style>
          <a:lnRef idx="2">
            <a:schemeClr val="dk1"/>
          </a:lnRef>
          <a:fillRef idx="1">
            <a:schemeClr val="lt1"/>
          </a:fillRef>
          <a:effectRef idx="0">
            <a:schemeClr val="dk1"/>
          </a:effectRef>
          <a:fontRef idx="minor">
            <a:schemeClr val="dk1"/>
          </a:fontRef>
        </p:style>
        <p:txBody>
          <a:bodyPr>
            <a:no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dk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dk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dk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dk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dk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dk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dk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dk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dk1"/>
                </a:solidFill>
                <a:latin typeface="+mn-lt"/>
                <a:ea typeface="+mn-ea"/>
                <a:cs typeface="+mn-cs"/>
              </a:defRPr>
            </a:lvl9pPr>
          </a:lstStyle>
          <a:p>
            <a:pPr marL="0" indent="0">
              <a:lnSpc>
                <a:spcPts val="2300"/>
              </a:lnSpc>
              <a:buFont typeface="Wingdings 2" pitchFamily="18" charset="2"/>
              <a:buNone/>
            </a:pPr>
            <a:r>
              <a:rPr lang="ja-JP" altLang="en-US" sz="1600" b="1" dirty="0">
                <a:solidFill>
                  <a:schemeClr val="accent2">
                    <a:lumMod val="50000"/>
                  </a:schemeClr>
                </a:solidFill>
                <a:latin typeface="BIZ UDゴシック" panose="020B0400000000000000" pitchFamily="49" charset="-128"/>
                <a:ea typeface="BIZ UDゴシック" panose="020B0400000000000000" pitchFamily="49" charset="-128"/>
              </a:rPr>
              <a:t>　◆ 法人後見の受任対象者（イメージ）</a:t>
            </a:r>
            <a:endParaRPr lang="en-US" altLang="ja-JP" sz="1500" b="1" dirty="0">
              <a:solidFill>
                <a:schemeClr val="accent2">
                  <a:lumMod val="50000"/>
                </a:schemeClr>
              </a:solidFill>
              <a:latin typeface="BIZ UDゴシック" panose="020B0400000000000000" pitchFamily="49" charset="-128"/>
              <a:ea typeface="BIZ UDゴシック" panose="020B0400000000000000" pitchFamily="49" charset="-128"/>
            </a:endParaRPr>
          </a:p>
        </p:txBody>
      </p:sp>
      <p:sp>
        <p:nvSpPr>
          <p:cNvPr id="56" name="テキスト ボックス 55"/>
          <p:cNvSpPr txBox="1"/>
          <p:nvPr/>
        </p:nvSpPr>
        <p:spPr>
          <a:xfrm>
            <a:off x="277936" y="6314834"/>
            <a:ext cx="392230" cy="3103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685800">
              <a:lnSpc>
                <a:spcPts val="1725"/>
              </a:lnSpc>
              <a:defRPr/>
            </a:pPr>
            <a:r>
              <a:rPr kumimoji="1" lang="ja-JP" altLang="en-US" sz="1350" dirty="0">
                <a:solidFill>
                  <a:prstClr val="black"/>
                </a:solidFill>
                <a:latin typeface="BIZ UDゴシック" panose="020B0400000000000000" pitchFamily="49" charset="-128"/>
                <a:ea typeface="BIZ UDゴシック" panose="020B0400000000000000" pitchFamily="49" charset="-128"/>
              </a:rPr>
              <a:t>少</a:t>
            </a:r>
            <a:endParaRPr kumimoji="1" lang="en-US" altLang="ja-JP" sz="1350" dirty="0">
              <a:solidFill>
                <a:prstClr val="black"/>
              </a:solidFill>
              <a:latin typeface="BIZ UDゴシック" panose="020B0400000000000000" pitchFamily="49" charset="-128"/>
              <a:ea typeface="BIZ UDゴシック" panose="020B0400000000000000" pitchFamily="49" charset="-128"/>
            </a:endParaRPr>
          </a:p>
        </p:txBody>
      </p:sp>
      <p:sp>
        <p:nvSpPr>
          <p:cNvPr id="58" name="テキスト ボックス 57"/>
          <p:cNvSpPr txBox="1"/>
          <p:nvPr/>
        </p:nvSpPr>
        <p:spPr>
          <a:xfrm>
            <a:off x="264514" y="3544788"/>
            <a:ext cx="402674" cy="1869758"/>
          </a:xfrm>
          <a:prstGeom prst="rect">
            <a:avLst/>
          </a:prstGeom>
          <a:noFill/>
        </p:spPr>
        <p:txBody>
          <a:bodyPr vert="eaVert" wrap="square" rtlCol="0">
            <a:spAutoFit/>
          </a:bodyPr>
          <a:lstStyle/>
          <a:p>
            <a:pPr algn="ctr" defTabSz="685800">
              <a:lnSpc>
                <a:spcPts val="1725"/>
              </a:lnSpc>
              <a:defRPr/>
            </a:pPr>
            <a:r>
              <a:rPr kumimoji="1" lang="ja-JP" altLang="en-US" sz="16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本人の資産状況</a:t>
            </a:r>
            <a:endParaRPr kumimoji="1" lang="en-US" altLang="ja-JP" sz="1600" b="1" dirty="0">
              <a:solidFill>
                <a:schemeClr val="bg1"/>
              </a:solidFill>
              <a:latin typeface="BIZ UDゴシック" panose="020B0400000000000000" pitchFamily="49" charset="-128"/>
              <a:ea typeface="BIZ UDゴシック" panose="020B0400000000000000" pitchFamily="49" charset="-128"/>
            </a:endParaRPr>
          </a:p>
        </p:txBody>
      </p:sp>
      <p:sp>
        <p:nvSpPr>
          <p:cNvPr id="62" name="テキスト ボックス 61"/>
          <p:cNvSpPr txBox="1"/>
          <p:nvPr/>
        </p:nvSpPr>
        <p:spPr>
          <a:xfrm>
            <a:off x="2257405" y="1128297"/>
            <a:ext cx="648000" cy="3103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685800">
              <a:lnSpc>
                <a:spcPts val="1725"/>
              </a:lnSpc>
              <a:defRPr/>
            </a:pPr>
            <a:r>
              <a:rPr kumimoji="1" lang="ja-JP" altLang="en-US" sz="1350" dirty="0">
                <a:solidFill>
                  <a:prstClr val="black"/>
                </a:solidFill>
                <a:latin typeface="BIZ UDゴシック" panose="020B0400000000000000" pitchFamily="49" charset="-128"/>
                <a:ea typeface="BIZ UDゴシック" panose="020B0400000000000000" pitchFamily="49" charset="-128"/>
              </a:rPr>
              <a:t>複雑</a:t>
            </a:r>
            <a:endParaRPr kumimoji="1" lang="en-US" altLang="ja-JP" sz="1350" dirty="0">
              <a:solidFill>
                <a:prstClr val="black"/>
              </a:solidFill>
              <a:latin typeface="BIZ UDゴシック" panose="020B0400000000000000" pitchFamily="49" charset="-128"/>
              <a:ea typeface="BIZ UDゴシック" panose="020B0400000000000000" pitchFamily="49" charset="-128"/>
            </a:endParaRPr>
          </a:p>
        </p:txBody>
      </p:sp>
      <p:sp>
        <p:nvSpPr>
          <p:cNvPr id="63" name="テキスト ボックス 62"/>
          <p:cNvSpPr txBox="1"/>
          <p:nvPr/>
        </p:nvSpPr>
        <p:spPr>
          <a:xfrm>
            <a:off x="8130786" y="1133351"/>
            <a:ext cx="648000" cy="3103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685800">
              <a:lnSpc>
                <a:spcPts val="1725"/>
              </a:lnSpc>
              <a:defRPr/>
            </a:pPr>
            <a:r>
              <a:rPr kumimoji="1" lang="ja-JP" altLang="en-US" sz="1350" dirty="0">
                <a:solidFill>
                  <a:prstClr val="black"/>
                </a:solidFill>
                <a:latin typeface="BIZ UDゴシック" panose="020B0400000000000000" pitchFamily="49" charset="-128"/>
                <a:ea typeface="BIZ UDゴシック" panose="020B0400000000000000" pitchFamily="49" charset="-128"/>
              </a:rPr>
              <a:t>安定</a:t>
            </a:r>
            <a:endParaRPr kumimoji="1" lang="en-US" altLang="ja-JP" sz="1350" dirty="0">
              <a:solidFill>
                <a:prstClr val="black"/>
              </a:solidFill>
              <a:latin typeface="BIZ UDゴシック" panose="020B0400000000000000" pitchFamily="49" charset="-128"/>
              <a:ea typeface="BIZ UDゴシック" panose="020B0400000000000000" pitchFamily="49" charset="-128"/>
            </a:endParaRPr>
          </a:p>
        </p:txBody>
      </p:sp>
      <p:sp>
        <p:nvSpPr>
          <p:cNvPr id="64" name="テキスト ボックス 63"/>
          <p:cNvSpPr txBox="1"/>
          <p:nvPr/>
        </p:nvSpPr>
        <p:spPr>
          <a:xfrm>
            <a:off x="4673184" y="1157998"/>
            <a:ext cx="1710725" cy="310341"/>
          </a:xfrm>
          <a:prstGeom prst="rect">
            <a:avLst/>
          </a:prstGeom>
          <a:noFill/>
        </p:spPr>
        <p:txBody>
          <a:bodyPr vert="horz" wrap="square" rtlCol="0">
            <a:spAutoFit/>
          </a:bodyPr>
          <a:lstStyle/>
          <a:p>
            <a:pPr algn="ctr" defTabSz="685800">
              <a:lnSpc>
                <a:spcPts val="1725"/>
              </a:lnSpc>
              <a:defRPr/>
            </a:pPr>
            <a:r>
              <a:rPr kumimoji="1" lang="ja-JP" altLang="en-US" sz="16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本人のへの支援</a:t>
            </a:r>
            <a:endParaRPr kumimoji="1" lang="en-US" altLang="ja-JP" sz="1600" b="1" dirty="0">
              <a:solidFill>
                <a:schemeClr val="bg1"/>
              </a:solidFill>
              <a:latin typeface="BIZ UDゴシック" panose="020B0400000000000000" pitchFamily="49" charset="-128"/>
              <a:ea typeface="BIZ UDゴシック" panose="020B0400000000000000" pitchFamily="49" charset="-128"/>
            </a:endParaRPr>
          </a:p>
        </p:txBody>
      </p:sp>
      <p:sp>
        <p:nvSpPr>
          <p:cNvPr id="65" name="角丸四角形 64"/>
          <p:cNvSpPr/>
          <p:nvPr/>
        </p:nvSpPr>
        <p:spPr>
          <a:xfrm rot="5400000">
            <a:off x="4808027" y="513478"/>
            <a:ext cx="900000" cy="3006759"/>
          </a:xfrm>
          <a:prstGeom prst="roundRect">
            <a:avLst>
              <a:gd name="adj" fmla="val 0"/>
            </a:avLst>
          </a:prstGeom>
          <a:solidFill>
            <a:schemeClr val="accent6">
              <a:lumMod val="40000"/>
              <a:lumOff val="60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dirty="0">
              <a:solidFill>
                <a:prstClr val="white"/>
              </a:solidFill>
              <a:latin typeface="BIZ UDゴシック" panose="020B0400000000000000" pitchFamily="49" charset="-128"/>
              <a:ea typeface="BIZ UDゴシック" panose="020B0400000000000000" pitchFamily="49" charset="-128"/>
            </a:endParaRPr>
          </a:p>
        </p:txBody>
      </p:sp>
      <p:sp>
        <p:nvSpPr>
          <p:cNvPr id="66" name="角丸四角形 65"/>
          <p:cNvSpPr/>
          <p:nvPr/>
        </p:nvSpPr>
        <p:spPr>
          <a:xfrm rot="5400000">
            <a:off x="7434161" y="895794"/>
            <a:ext cx="900000" cy="2245508"/>
          </a:xfrm>
          <a:prstGeom prst="roundRect">
            <a:avLst>
              <a:gd name="adj" fmla="val 0"/>
            </a:avLst>
          </a:prstGeom>
          <a:solidFill>
            <a:schemeClr val="accent6">
              <a:lumMod val="40000"/>
              <a:lumOff val="60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dirty="0">
              <a:solidFill>
                <a:prstClr val="white"/>
              </a:solidFill>
              <a:latin typeface="BIZ UDゴシック" panose="020B0400000000000000" pitchFamily="49" charset="-128"/>
              <a:ea typeface="BIZ UDゴシック" panose="020B0400000000000000" pitchFamily="49" charset="-128"/>
            </a:endParaRPr>
          </a:p>
        </p:txBody>
      </p:sp>
      <p:sp>
        <p:nvSpPr>
          <p:cNvPr id="68" name="正方形/長方形 67"/>
          <p:cNvSpPr/>
          <p:nvPr/>
        </p:nvSpPr>
        <p:spPr>
          <a:xfrm>
            <a:off x="4840590" y="3711491"/>
            <a:ext cx="2665928" cy="3060000"/>
          </a:xfrm>
          <a:prstGeom prst="rect">
            <a:avLst/>
          </a:prstGeom>
          <a:solidFill>
            <a:schemeClr val="bg1"/>
          </a:solidFill>
          <a:ln w="412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342900">
              <a:lnSpc>
                <a:spcPts val="1725"/>
              </a:lnSpc>
              <a:defRPr/>
            </a:pPr>
            <a:endParaRPr lang="en-US" altLang="ja-JP" sz="28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0" name="テキスト ボックス 69"/>
          <p:cNvSpPr txBox="1"/>
          <p:nvPr/>
        </p:nvSpPr>
        <p:spPr>
          <a:xfrm>
            <a:off x="2031433" y="1628861"/>
            <a:ext cx="1832773" cy="746358"/>
          </a:xfrm>
          <a:prstGeom prst="rect">
            <a:avLst/>
          </a:prstGeom>
          <a:noFill/>
        </p:spPr>
        <p:txBody>
          <a:bodyPr vert="horz" wrap="square" rtlCol="0">
            <a:spAutoFit/>
          </a:bodyPr>
          <a:lstStyle/>
          <a:p>
            <a:pPr algn="ctr" defTabSz="685800">
              <a:lnSpc>
                <a:spcPts val="1725"/>
              </a:lnSpc>
              <a:defRPr/>
            </a:pPr>
            <a:r>
              <a:rPr kumimoji="1" lang="ja-JP" altLang="en-US" sz="1350" b="1" dirty="0">
                <a:solidFill>
                  <a:schemeClr val="accent6">
                    <a:lumMod val="50000"/>
                  </a:schemeClr>
                </a:solidFill>
                <a:latin typeface="BIZ UDゴシック" panose="020B0400000000000000" pitchFamily="49" charset="-128"/>
                <a:ea typeface="BIZ UDゴシック" panose="020B0400000000000000" pitchFamily="49" charset="-128"/>
              </a:rPr>
              <a:t>急迫した</a:t>
            </a:r>
            <a:endParaRPr kumimoji="1" lang="en-US" altLang="ja-JP" sz="1350" b="1" dirty="0">
              <a:solidFill>
                <a:schemeClr val="accent6">
                  <a:lumMod val="50000"/>
                </a:schemeClr>
              </a:solidFill>
              <a:latin typeface="BIZ UDゴシック" panose="020B0400000000000000" pitchFamily="49" charset="-128"/>
              <a:ea typeface="BIZ UDゴシック" panose="020B0400000000000000" pitchFamily="49" charset="-128"/>
            </a:endParaRPr>
          </a:p>
          <a:p>
            <a:pPr algn="ctr" defTabSz="685800">
              <a:lnSpc>
                <a:spcPts val="1725"/>
              </a:lnSpc>
              <a:defRPr/>
            </a:pPr>
            <a:r>
              <a:rPr kumimoji="1" lang="ja-JP" altLang="en-US" sz="1350" b="1" dirty="0">
                <a:solidFill>
                  <a:schemeClr val="accent6">
                    <a:lumMod val="50000"/>
                  </a:schemeClr>
                </a:solidFill>
                <a:latin typeface="BIZ UDゴシック" panose="020B0400000000000000" pitchFamily="49" charset="-128"/>
                <a:ea typeface="BIZ UDゴシック" panose="020B0400000000000000" pitchFamily="49" charset="-128"/>
              </a:rPr>
              <a:t>虐待や権利侵害、</a:t>
            </a:r>
            <a:endParaRPr kumimoji="1" lang="en-US" altLang="ja-JP" sz="1350" b="1" dirty="0">
              <a:solidFill>
                <a:schemeClr val="accent6">
                  <a:lumMod val="50000"/>
                </a:schemeClr>
              </a:solidFill>
              <a:latin typeface="BIZ UDゴシック" panose="020B0400000000000000" pitchFamily="49" charset="-128"/>
              <a:ea typeface="BIZ UDゴシック" panose="020B0400000000000000" pitchFamily="49" charset="-128"/>
            </a:endParaRPr>
          </a:p>
          <a:p>
            <a:pPr algn="ctr" defTabSz="685800">
              <a:lnSpc>
                <a:spcPts val="1725"/>
              </a:lnSpc>
              <a:defRPr/>
            </a:pPr>
            <a:r>
              <a:rPr kumimoji="1" lang="ja-JP" altLang="en-US" sz="1350" b="1" dirty="0">
                <a:solidFill>
                  <a:schemeClr val="accent6">
                    <a:lumMod val="50000"/>
                  </a:schemeClr>
                </a:solidFill>
                <a:latin typeface="BIZ UDゴシック" panose="020B0400000000000000" pitchFamily="49" charset="-128"/>
                <a:ea typeface="BIZ UDゴシック" panose="020B0400000000000000" pitchFamily="49" charset="-128"/>
              </a:rPr>
              <a:t>親族間の係争がある</a:t>
            </a:r>
            <a:endParaRPr kumimoji="1" lang="en-US" altLang="ja-JP" sz="1350" b="1" dirty="0">
              <a:solidFill>
                <a:schemeClr val="accent6">
                  <a:lumMod val="50000"/>
                </a:schemeClr>
              </a:solidFill>
              <a:latin typeface="BIZ UDゴシック" panose="020B0400000000000000" pitchFamily="49" charset="-128"/>
              <a:ea typeface="BIZ UDゴシック" panose="020B0400000000000000" pitchFamily="49" charset="-128"/>
            </a:endParaRPr>
          </a:p>
        </p:txBody>
      </p:sp>
      <p:sp>
        <p:nvSpPr>
          <p:cNvPr id="71" name="テキスト ボックス 70"/>
          <p:cNvSpPr txBox="1"/>
          <p:nvPr/>
        </p:nvSpPr>
        <p:spPr>
          <a:xfrm>
            <a:off x="3828226" y="1653240"/>
            <a:ext cx="2924055" cy="964367"/>
          </a:xfrm>
          <a:prstGeom prst="rect">
            <a:avLst/>
          </a:prstGeom>
          <a:noFill/>
        </p:spPr>
        <p:txBody>
          <a:bodyPr vert="horz" wrap="square" rtlCol="0">
            <a:spAutoFit/>
          </a:bodyPr>
          <a:lstStyle/>
          <a:p>
            <a:pPr algn="ctr" defTabSz="685800">
              <a:lnSpc>
                <a:spcPts val="1725"/>
              </a:lnSpc>
              <a:defRPr/>
            </a:pPr>
            <a:r>
              <a:rPr kumimoji="1" lang="ja-JP" altLang="en-US" sz="1350" b="1" dirty="0">
                <a:solidFill>
                  <a:schemeClr val="accent6">
                    <a:lumMod val="50000"/>
                  </a:schemeClr>
                </a:solidFill>
                <a:latin typeface="BIZ UDゴシック" panose="020B0400000000000000" pitchFamily="49" charset="-128"/>
                <a:ea typeface="BIZ UDゴシック" panose="020B0400000000000000" pitchFamily="49" charset="-128"/>
              </a:rPr>
              <a:t>専門的な支援を要する</a:t>
            </a:r>
            <a:endParaRPr kumimoji="1" lang="en-US" altLang="ja-JP" sz="1350" b="1" dirty="0">
              <a:solidFill>
                <a:schemeClr val="accent6">
                  <a:lumMod val="50000"/>
                </a:schemeClr>
              </a:solidFill>
              <a:latin typeface="BIZ UDゴシック" panose="020B0400000000000000" pitchFamily="49" charset="-128"/>
              <a:ea typeface="BIZ UDゴシック" panose="020B0400000000000000" pitchFamily="49" charset="-128"/>
            </a:endParaRPr>
          </a:p>
          <a:p>
            <a:pPr algn="ctr" defTabSz="685800">
              <a:lnSpc>
                <a:spcPts val="1725"/>
              </a:lnSpc>
              <a:defRPr/>
            </a:pPr>
            <a:r>
              <a:rPr kumimoji="1" lang="en-US" altLang="ja-JP" sz="1100" b="1" dirty="0">
                <a:solidFill>
                  <a:schemeClr val="accent6">
                    <a:lumMod val="50000"/>
                  </a:schemeClr>
                </a:solidFill>
                <a:latin typeface="BIZ UDゴシック" panose="020B0400000000000000" pitchFamily="49" charset="-128"/>
                <a:ea typeface="BIZ UDゴシック" panose="020B0400000000000000" pitchFamily="49" charset="-128"/>
              </a:rPr>
              <a:t>(</a:t>
            </a:r>
            <a:r>
              <a:rPr kumimoji="1" lang="ja-JP" altLang="en-US" sz="1100" b="1" dirty="0">
                <a:solidFill>
                  <a:schemeClr val="accent6">
                    <a:lumMod val="50000"/>
                  </a:schemeClr>
                </a:solidFill>
                <a:latin typeface="BIZ UDゴシック" panose="020B0400000000000000" pitchFamily="49" charset="-128"/>
                <a:ea typeface="BIZ UDゴシック" panose="020B0400000000000000" pitchFamily="49" charset="-128"/>
              </a:rPr>
              <a:t>不動産の処分・相続などの対応、</a:t>
            </a:r>
            <a:endParaRPr kumimoji="1" lang="en-US" altLang="ja-JP" sz="1100" b="1" dirty="0">
              <a:solidFill>
                <a:schemeClr val="accent6">
                  <a:lumMod val="50000"/>
                </a:schemeClr>
              </a:solidFill>
              <a:latin typeface="BIZ UDゴシック" panose="020B0400000000000000" pitchFamily="49" charset="-128"/>
              <a:ea typeface="BIZ UDゴシック" panose="020B0400000000000000" pitchFamily="49" charset="-128"/>
            </a:endParaRPr>
          </a:p>
          <a:p>
            <a:pPr algn="ctr" defTabSz="685800">
              <a:lnSpc>
                <a:spcPts val="1725"/>
              </a:lnSpc>
              <a:defRPr/>
            </a:pPr>
            <a:r>
              <a:rPr kumimoji="1" lang="ja-JP" altLang="en-US" sz="1100" b="1" dirty="0">
                <a:solidFill>
                  <a:schemeClr val="accent6">
                    <a:lumMod val="50000"/>
                  </a:schemeClr>
                </a:solidFill>
                <a:latin typeface="BIZ UDゴシック" panose="020B0400000000000000" pitchFamily="49" charset="-128"/>
                <a:ea typeface="BIZ UDゴシック" panose="020B0400000000000000" pitchFamily="49" charset="-128"/>
              </a:rPr>
              <a:t>本人に自虐や他害行為がある方への支援等</a:t>
            </a:r>
            <a:r>
              <a:rPr kumimoji="1" lang="en-US" altLang="ja-JP" sz="1100" b="1" dirty="0">
                <a:solidFill>
                  <a:schemeClr val="accent6">
                    <a:lumMod val="50000"/>
                  </a:schemeClr>
                </a:solidFill>
                <a:latin typeface="BIZ UDゴシック" panose="020B0400000000000000" pitchFamily="49" charset="-128"/>
                <a:ea typeface="BIZ UDゴシック" panose="020B0400000000000000" pitchFamily="49" charset="-128"/>
              </a:rPr>
              <a:t>)</a:t>
            </a:r>
          </a:p>
          <a:p>
            <a:pPr algn="ctr" defTabSz="685800">
              <a:lnSpc>
                <a:spcPts val="1725"/>
              </a:lnSpc>
              <a:defRPr/>
            </a:pPr>
            <a:endParaRPr kumimoji="1" lang="en-US" altLang="ja-JP" sz="1350" b="1" dirty="0">
              <a:solidFill>
                <a:schemeClr val="accent6">
                  <a:lumMod val="50000"/>
                </a:schemeClr>
              </a:solidFill>
              <a:latin typeface="BIZ UDゴシック" panose="020B0400000000000000" pitchFamily="49" charset="-128"/>
              <a:ea typeface="BIZ UDゴシック" panose="020B0400000000000000" pitchFamily="49" charset="-128"/>
            </a:endParaRPr>
          </a:p>
        </p:txBody>
      </p:sp>
      <p:sp>
        <p:nvSpPr>
          <p:cNvPr id="73" name="テキスト ボックス 72"/>
          <p:cNvSpPr txBox="1"/>
          <p:nvPr/>
        </p:nvSpPr>
        <p:spPr>
          <a:xfrm>
            <a:off x="6422133" y="1838382"/>
            <a:ext cx="2924055" cy="310341"/>
          </a:xfrm>
          <a:prstGeom prst="rect">
            <a:avLst/>
          </a:prstGeom>
          <a:noFill/>
        </p:spPr>
        <p:txBody>
          <a:bodyPr vert="horz" wrap="square" rtlCol="0">
            <a:spAutoFit/>
          </a:bodyPr>
          <a:lstStyle/>
          <a:p>
            <a:pPr algn="ctr" defTabSz="685800">
              <a:lnSpc>
                <a:spcPts val="1725"/>
              </a:lnSpc>
              <a:defRPr/>
            </a:pPr>
            <a:r>
              <a:rPr kumimoji="1" lang="ja-JP" altLang="en-US" sz="1350" b="1" dirty="0">
                <a:solidFill>
                  <a:schemeClr val="accent6">
                    <a:lumMod val="50000"/>
                  </a:schemeClr>
                </a:solidFill>
                <a:latin typeface="BIZ UDゴシック" panose="020B0400000000000000" pitchFamily="49" charset="-128"/>
                <a:ea typeface="BIZ UDゴシック" panose="020B0400000000000000" pitchFamily="49" charset="-128"/>
              </a:rPr>
              <a:t>複雑な支援を要しない</a:t>
            </a:r>
            <a:endParaRPr kumimoji="1" lang="en-US" altLang="ja-JP" sz="1350" b="1" dirty="0">
              <a:solidFill>
                <a:schemeClr val="accent6">
                  <a:lumMod val="50000"/>
                </a:schemeClr>
              </a:solidFill>
              <a:latin typeface="BIZ UDゴシック" panose="020B0400000000000000" pitchFamily="49" charset="-128"/>
              <a:ea typeface="BIZ UDゴシック" panose="020B0400000000000000" pitchFamily="49" charset="-128"/>
            </a:endParaRPr>
          </a:p>
        </p:txBody>
      </p:sp>
      <p:sp>
        <p:nvSpPr>
          <p:cNvPr id="75" name="角丸四角形 74"/>
          <p:cNvSpPr/>
          <p:nvPr/>
        </p:nvSpPr>
        <p:spPr>
          <a:xfrm>
            <a:off x="759207" y="3737249"/>
            <a:ext cx="1296000" cy="2993545"/>
          </a:xfrm>
          <a:prstGeom prst="roundRect">
            <a:avLst>
              <a:gd name="adj" fmla="val 0"/>
            </a:avLst>
          </a:prstGeom>
          <a:solidFill>
            <a:schemeClr val="accent4">
              <a:lumMod val="40000"/>
              <a:lumOff val="60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dirty="0">
              <a:solidFill>
                <a:prstClr val="white"/>
              </a:solidFill>
              <a:latin typeface="BIZ UDゴシック" panose="020B0400000000000000" pitchFamily="49" charset="-128"/>
              <a:ea typeface="BIZ UDゴシック" panose="020B0400000000000000" pitchFamily="49" charset="-128"/>
            </a:endParaRPr>
          </a:p>
        </p:txBody>
      </p:sp>
      <p:sp>
        <p:nvSpPr>
          <p:cNvPr id="76" name="角丸四角形 75"/>
          <p:cNvSpPr/>
          <p:nvPr/>
        </p:nvSpPr>
        <p:spPr>
          <a:xfrm>
            <a:off x="759207" y="2470791"/>
            <a:ext cx="1296000" cy="1296000"/>
          </a:xfrm>
          <a:prstGeom prst="roundRect">
            <a:avLst>
              <a:gd name="adj" fmla="val 0"/>
            </a:avLst>
          </a:prstGeom>
          <a:solidFill>
            <a:schemeClr val="accent4">
              <a:lumMod val="40000"/>
              <a:lumOff val="60000"/>
            </a:schemeClr>
          </a:solidFill>
          <a:ln>
            <a:noFill/>
          </a:ln>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dirty="0">
              <a:solidFill>
                <a:prstClr val="white"/>
              </a:solidFill>
              <a:latin typeface="BIZ UDゴシック" panose="020B0400000000000000" pitchFamily="49" charset="-128"/>
              <a:ea typeface="BIZ UDゴシック" panose="020B0400000000000000" pitchFamily="49" charset="-128"/>
            </a:endParaRPr>
          </a:p>
        </p:txBody>
      </p:sp>
      <p:sp>
        <p:nvSpPr>
          <p:cNvPr id="27" name="テキスト ボックス 26"/>
          <p:cNvSpPr txBox="1"/>
          <p:nvPr/>
        </p:nvSpPr>
        <p:spPr>
          <a:xfrm>
            <a:off x="701585" y="2726512"/>
            <a:ext cx="1296372" cy="746358"/>
          </a:xfrm>
          <a:prstGeom prst="rect">
            <a:avLst/>
          </a:prstGeom>
          <a:noFill/>
        </p:spPr>
        <p:txBody>
          <a:bodyPr vert="horz" wrap="square" rtlCol="0">
            <a:spAutoFit/>
          </a:bodyPr>
          <a:lstStyle/>
          <a:p>
            <a:pPr algn="ctr" defTabSz="685800">
              <a:lnSpc>
                <a:spcPts val="1725"/>
              </a:lnSpc>
              <a:defRPr/>
            </a:pPr>
            <a:r>
              <a:rPr kumimoji="1" lang="ja-JP" altLang="en-US" sz="1350" b="1" dirty="0">
                <a:solidFill>
                  <a:schemeClr val="accent2">
                    <a:lumMod val="75000"/>
                  </a:schemeClr>
                </a:solidFill>
                <a:latin typeface="BIZ UDゴシック" panose="020B0400000000000000" pitchFamily="49" charset="-128"/>
                <a:ea typeface="BIZ UDゴシック" panose="020B0400000000000000" pitchFamily="49" charset="-128"/>
              </a:rPr>
              <a:t>高額の資産</a:t>
            </a:r>
            <a:endParaRPr kumimoji="1" lang="en-US" altLang="ja-JP" sz="1350" b="1" dirty="0">
              <a:solidFill>
                <a:schemeClr val="accent2">
                  <a:lumMod val="75000"/>
                </a:schemeClr>
              </a:solidFill>
              <a:latin typeface="BIZ UDゴシック" panose="020B0400000000000000" pitchFamily="49" charset="-128"/>
              <a:ea typeface="BIZ UDゴシック" panose="020B0400000000000000" pitchFamily="49" charset="-128"/>
            </a:endParaRPr>
          </a:p>
          <a:p>
            <a:pPr algn="ctr" defTabSz="685800">
              <a:lnSpc>
                <a:spcPts val="1725"/>
              </a:lnSpc>
              <a:defRPr/>
            </a:pPr>
            <a:r>
              <a:rPr kumimoji="1" lang="ja-JP" altLang="en-US" sz="1350" b="1" dirty="0">
                <a:solidFill>
                  <a:schemeClr val="accent2">
                    <a:lumMod val="75000"/>
                  </a:schemeClr>
                </a:solidFill>
                <a:latin typeface="BIZ UDゴシック" panose="020B0400000000000000" pitchFamily="49" charset="-128"/>
                <a:ea typeface="BIZ UDゴシック" panose="020B0400000000000000" pitchFamily="49" charset="-128"/>
              </a:rPr>
              <a:t>がある</a:t>
            </a:r>
            <a:endParaRPr kumimoji="1" lang="en-US" altLang="ja-JP" sz="1350" b="1" dirty="0">
              <a:solidFill>
                <a:schemeClr val="accent2">
                  <a:lumMod val="75000"/>
                </a:schemeClr>
              </a:solidFill>
              <a:latin typeface="BIZ UDゴシック" panose="020B0400000000000000" pitchFamily="49" charset="-128"/>
              <a:ea typeface="BIZ UDゴシック" panose="020B0400000000000000" pitchFamily="49" charset="-128"/>
            </a:endParaRPr>
          </a:p>
          <a:p>
            <a:pPr algn="ctr" defTabSz="685800">
              <a:lnSpc>
                <a:spcPts val="1725"/>
              </a:lnSpc>
              <a:defRPr/>
            </a:pPr>
            <a:r>
              <a:rPr kumimoji="1" lang="ja-JP" altLang="en-US" sz="1050" b="1" dirty="0">
                <a:solidFill>
                  <a:schemeClr val="accent2">
                    <a:lumMod val="75000"/>
                  </a:schemeClr>
                </a:solidFill>
                <a:latin typeface="BIZ UDゴシック" panose="020B0400000000000000" pitchFamily="49" charset="-128"/>
                <a:ea typeface="BIZ UDゴシック" panose="020B0400000000000000" pitchFamily="49" charset="-128"/>
              </a:rPr>
              <a:t>（１千万円以上）</a:t>
            </a:r>
            <a:endParaRPr kumimoji="1" lang="en-US" altLang="ja-JP" sz="1050" b="1" dirty="0">
              <a:solidFill>
                <a:schemeClr val="accent2">
                  <a:lumMod val="75000"/>
                </a:schemeClr>
              </a:solidFill>
              <a:latin typeface="BIZ UDゴシック" panose="020B0400000000000000" pitchFamily="49" charset="-128"/>
              <a:ea typeface="BIZ UDゴシック" panose="020B0400000000000000" pitchFamily="49" charset="-128"/>
            </a:endParaRPr>
          </a:p>
        </p:txBody>
      </p:sp>
      <p:sp>
        <p:nvSpPr>
          <p:cNvPr id="77" name="テキスト ボックス 76"/>
          <p:cNvSpPr txBox="1"/>
          <p:nvPr/>
        </p:nvSpPr>
        <p:spPr>
          <a:xfrm>
            <a:off x="733449" y="4679714"/>
            <a:ext cx="1296372" cy="964367"/>
          </a:xfrm>
          <a:prstGeom prst="rect">
            <a:avLst/>
          </a:prstGeom>
          <a:noFill/>
        </p:spPr>
        <p:txBody>
          <a:bodyPr vert="horz" wrap="square" rtlCol="0">
            <a:spAutoFit/>
          </a:bodyPr>
          <a:lstStyle/>
          <a:p>
            <a:pPr algn="ctr" defTabSz="685800">
              <a:lnSpc>
                <a:spcPts val="1725"/>
              </a:lnSpc>
              <a:defRPr/>
            </a:pPr>
            <a:r>
              <a:rPr kumimoji="1" lang="ja-JP" altLang="en-US" sz="1350" b="1" dirty="0">
                <a:solidFill>
                  <a:schemeClr val="accent2">
                    <a:lumMod val="75000"/>
                  </a:schemeClr>
                </a:solidFill>
                <a:latin typeface="BIZ UDゴシック" panose="020B0400000000000000" pitchFamily="49" charset="-128"/>
                <a:ea typeface="BIZ UDゴシック" panose="020B0400000000000000" pitchFamily="49" charset="-128"/>
              </a:rPr>
              <a:t>高額の資産</a:t>
            </a:r>
            <a:endParaRPr kumimoji="1" lang="en-US" altLang="ja-JP" sz="1350" b="1" dirty="0">
              <a:solidFill>
                <a:schemeClr val="accent2">
                  <a:lumMod val="75000"/>
                </a:schemeClr>
              </a:solidFill>
              <a:latin typeface="BIZ UDゴシック" panose="020B0400000000000000" pitchFamily="49" charset="-128"/>
              <a:ea typeface="BIZ UDゴシック" panose="020B0400000000000000" pitchFamily="49" charset="-128"/>
            </a:endParaRPr>
          </a:p>
          <a:p>
            <a:pPr algn="ctr" defTabSz="685800">
              <a:lnSpc>
                <a:spcPts val="1725"/>
              </a:lnSpc>
              <a:defRPr/>
            </a:pPr>
            <a:r>
              <a:rPr kumimoji="1" lang="ja-JP" altLang="en-US" sz="1350" b="1" dirty="0">
                <a:solidFill>
                  <a:schemeClr val="accent2">
                    <a:lumMod val="75000"/>
                  </a:schemeClr>
                </a:solidFill>
                <a:latin typeface="BIZ UDゴシック" panose="020B0400000000000000" pitchFamily="49" charset="-128"/>
                <a:ea typeface="BIZ UDゴシック" panose="020B0400000000000000" pitchFamily="49" charset="-128"/>
              </a:rPr>
              <a:t>は</a:t>
            </a:r>
            <a:r>
              <a:rPr kumimoji="1" lang="ja-JP" altLang="en-US" sz="1350" b="1" dirty="0" smtClean="0">
                <a:solidFill>
                  <a:schemeClr val="accent2">
                    <a:lumMod val="75000"/>
                  </a:schemeClr>
                </a:solidFill>
                <a:latin typeface="BIZ UDゴシック" panose="020B0400000000000000" pitchFamily="49" charset="-128"/>
                <a:ea typeface="BIZ UDゴシック" panose="020B0400000000000000" pitchFamily="49" charset="-128"/>
              </a:rPr>
              <a:t>ない</a:t>
            </a:r>
            <a:endParaRPr kumimoji="1" lang="en-US" altLang="ja-JP" sz="1350" b="1" dirty="0">
              <a:solidFill>
                <a:schemeClr val="accent2">
                  <a:lumMod val="75000"/>
                </a:schemeClr>
              </a:solidFill>
              <a:latin typeface="BIZ UDゴシック" panose="020B0400000000000000" pitchFamily="49" charset="-128"/>
              <a:ea typeface="BIZ UDゴシック" panose="020B0400000000000000" pitchFamily="49" charset="-128"/>
            </a:endParaRPr>
          </a:p>
          <a:p>
            <a:pPr algn="ctr" defTabSz="685800">
              <a:lnSpc>
                <a:spcPts val="1725"/>
              </a:lnSpc>
              <a:defRPr/>
            </a:pPr>
            <a:r>
              <a:rPr kumimoji="1" lang="ja-JP" altLang="en-US" sz="1200" b="1" dirty="0" smtClean="0">
                <a:solidFill>
                  <a:schemeClr val="accent2">
                    <a:lumMod val="75000"/>
                  </a:schemeClr>
                </a:solidFill>
                <a:latin typeface="BIZ UDゴシック" panose="020B0400000000000000" pitchFamily="49" charset="-128"/>
                <a:ea typeface="BIZ UDゴシック" panose="020B0400000000000000" pitchFamily="49" charset="-128"/>
              </a:rPr>
              <a:t>（</a:t>
            </a:r>
            <a:r>
              <a:rPr kumimoji="1" lang="ja-JP" altLang="en-US" sz="1200" b="1" u="sng" dirty="0">
                <a:solidFill>
                  <a:schemeClr val="accent2">
                    <a:lumMod val="75000"/>
                  </a:schemeClr>
                </a:solidFill>
                <a:latin typeface="BIZ UDゴシック" panose="020B0400000000000000" pitchFamily="49" charset="-128"/>
                <a:ea typeface="BIZ UDゴシック" panose="020B0400000000000000" pitchFamily="49" charset="-128"/>
              </a:rPr>
              <a:t>後見</a:t>
            </a:r>
            <a:r>
              <a:rPr kumimoji="1" lang="ja-JP" altLang="en-US" sz="1200" b="1" u="sng" dirty="0" smtClean="0">
                <a:solidFill>
                  <a:schemeClr val="accent2">
                    <a:lumMod val="75000"/>
                  </a:schemeClr>
                </a:solidFill>
                <a:latin typeface="BIZ UDゴシック" panose="020B0400000000000000" pitchFamily="49" charset="-128"/>
                <a:ea typeface="BIZ UDゴシック" panose="020B0400000000000000" pitchFamily="49" charset="-128"/>
              </a:rPr>
              <a:t>報酬を</a:t>
            </a:r>
          </a:p>
          <a:p>
            <a:pPr algn="ctr" defTabSz="685800">
              <a:lnSpc>
                <a:spcPts val="1725"/>
              </a:lnSpc>
              <a:defRPr/>
            </a:pPr>
            <a:r>
              <a:rPr kumimoji="1" lang="ja-JP" altLang="en-US" sz="1200" b="1" u="sng" dirty="0" smtClean="0">
                <a:solidFill>
                  <a:schemeClr val="accent2">
                    <a:lumMod val="75000"/>
                  </a:schemeClr>
                </a:solidFill>
                <a:latin typeface="BIZ UDゴシック" panose="020B0400000000000000" pitchFamily="49" charset="-128"/>
                <a:ea typeface="BIZ UDゴシック" panose="020B0400000000000000" pitchFamily="49" charset="-128"/>
              </a:rPr>
              <a:t>支弁できない</a:t>
            </a:r>
            <a:r>
              <a:rPr kumimoji="1" lang="ja-JP" altLang="en-US" sz="1200" b="1" dirty="0" smtClean="0">
                <a:solidFill>
                  <a:schemeClr val="accent2">
                    <a:lumMod val="75000"/>
                  </a:schemeClr>
                </a:solidFill>
                <a:latin typeface="BIZ UDゴシック" panose="020B0400000000000000" pitchFamily="49" charset="-128"/>
                <a:ea typeface="BIZ UDゴシック" panose="020B0400000000000000" pitchFamily="49" charset="-128"/>
              </a:rPr>
              <a:t>）</a:t>
            </a:r>
            <a:endParaRPr kumimoji="1" lang="en-US" altLang="ja-JP" sz="1200" b="1" dirty="0">
              <a:solidFill>
                <a:schemeClr val="accent2">
                  <a:lumMod val="75000"/>
                </a:schemeClr>
              </a:solidFill>
              <a:latin typeface="BIZ UDゴシック" panose="020B0400000000000000" pitchFamily="49" charset="-128"/>
              <a:ea typeface="BIZ UDゴシック" panose="020B0400000000000000" pitchFamily="49" charset="-128"/>
            </a:endParaRPr>
          </a:p>
        </p:txBody>
      </p:sp>
      <p:cxnSp>
        <p:nvCxnSpPr>
          <p:cNvPr id="4" name="直線コネクタ 3"/>
          <p:cNvCxnSpPr/>
          <p:nvPr/>
        </p:nvCxnSpPr>
        <p:spPr>
          <a:xfrm>
            <a:off x="216316" y="1058925"/>
            <a:ext cx="1827995" cy="1373441"/>
          </a:xfrm>
          <a:prstGeom prst="line">
            <a:avLst/>
          </a:prstGeom>
        </p:spPr>
        <p:style>
          <a:lnRef idx="1">
            <a:schemeClr val="accent2"/>
          </a:lnRef>
          <a:fillRef idx="0">
            <a:schemeClr val="accent2"/>
          </a:fillRef>
          <a:effectRef idx="0">
            <a:schemeClr val="accent2"/>
          </a:effectRef>
          <a:fontRef idx="minor">
            <a:schemeClr val="tx1"/>
          </a:fontRef>
        </p:style>
      </p:cxnSp>
      <p:sp>
        <p:nvSpPr>
          <p:cNvPr id="32" name="テキスト ボックス 31"/>
          <p:cNvSpPr txBox="1"/>
          <p:nvPr/>
        </p:nvSpPr>
        <p:spPr>
          <a:xfrm>
            <a:off x="2212295" y="3015818"/>
            <a:ext cx="2924055" cy="310341"/>
          </a:xfrm>
          <a:prstGeom prst="rect">
            <a:avLst/>
          </a:prstGeom>
          <a:noFill/>
        </p:spPr>
        <p:txBody>
          <a:bodyPr vert="horz" wrap="square" rtlCol="0">
            <a:spAutoFit/>
          </a:bodyPr>
          <a:lstStyle/>
          <a:p>
            <a:pPr algn="ctr" defTabSz="685800">
              <a:lnSpc>
                <a:spcPts val="1725"/>
              </a:lnSpc>
              <a:defRPr/>
            </a:pPr>
            <a:r>
              <a:rPr kumimoji="1" lang="ja-JP" altLang="en-US" sz="2400" b="1" dirty="0" smtClean="0">
                <a:solidFill>
                  <a:srgbClr val="002060"/>
                </a:solidFill>
                <a:latin typeface="BIZ UDゴシック" panose="020B0400000000000000" pitchFamily="49" charset="-128"/>
                <a:ea typeface="BIZ UDゴシック" panose="020B0400000000000000" pitchFamily="49" charset="-128"/>
              </a:rPr>
              <a:t>専門職後見</a:t>
            </a:r>
            <a:endParaRPr kumimoji="1" lang="en-US" altLang="ja-JP" sz="2400" b="1" dirty="0">
              <a:solidFill>
                <a:srgbClr val="002060"/>
              </a:solidFill>
              <a:latin typeface="BIZ UDゴシック" panose="020B0400000000000000" pitchFamily="49" charset="-128"/>
              <a:ea typeface="BIZ UDゴシック" panose="020B0400000000000000" pitchFamily="49" charset="-128"/>
            </a:endParaRPr>
          </a:p>
        </p:txBody>
      </p:sp>
      <p:sp>
        <p:nvSpPr>
          <p:cNvPr id="33" name="正方形/長方形 32"/>
          <p:cNvSpPr/>
          <p:nvPr/>
        </p:nvSpPr>
        <p:spPr>
          <a:xfrm>
            <a:off x="4840589" y="3718909"/>
            <a:ext cx="2665928" cy="2993546"/>
          </a:xfrm>
          <a:prstGeom prst="rect">
            <a:avLst/>
          </a:prstGeom>
          <a:noFill/>
          <a:ln w="38100">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342900">
              <a:lnSpc>
                <a:spcPts val="1725"/>
              </a:lnSpc>
              <a:defRPr/>
            </a:pPr>
            <a:endParaRPr lang="en-US" altLang="ja-JP" sz="28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7" name="正方形/長方形 36"/>
          <p:cNvSpPr/>
          <p:nvPr/>
        </p:nvSpPr>
        <p:spPr>
          <a:xfrm>
            <a:off x="6396786" y="3757729"/>
            <a:ext cx="2592000" cy="2952000"/>
          </a:xfrm>
          <a:prstGeom prst="rect">
            <a:avLst/>
          </a:prstGeom>
          <a:pattFill prst="pct5">
            <a:fgClr>
              <a:srgbClr val="0070C0"/>
            </a:fgClr>
            <a:bgClr>
              <a:schemeClr val="bg1"/>
            </a:bgClr>
          </a:pattFill>
          <a:ln w="38100">
            <a:noFill/>
            <a:prstDash val="sysDash"/>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342900">
              <a:lnSpc>
                <a:spcPts val="1725"/>
              </a:lnSpc>
              <a:defRPr/>
            </a:pPr>
            <a:endParaRPr lang="en-US" altLang="ja-JP" sz="28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9" name="正方形/長方形 38"/>
          <p:cNvSpPr/>
          <p:nvPr/>
        </p:nvSpPr>
        <p:spPr>
          <a:xfrm>
            <a:off x="6383908" y="3772243"/>
            <a:ext cx="2562754" cy="2916000"/>
          </a:xfrm>
          <a:prstGeom prst="rect">
            <a:avLst/>
          </a:prstGeom>
          <a:noFill/>
          <a:ln w="50800">
            <a:solidFill>
              <a:srgbClr val="00B050"/>
            </a:solidFill>
            <a:prstDash val="sysDash"/>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342900">
              <a:lnSpc>
                <a:spcPts val="1725"/>
              </a:lnSpc>
              <a:defRPr/>
            </a:pPr>
            <a:endParaRPr lang="en-US" altLang="ja-JP" sz="28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1" name="正方形/長方形 40"/>
          <p:cNvSpPr/>
          <p:nvPr/>
        </p:nvSpPr>
        <p:spPr>
          <a:xfrm>
            <a:off x="4829108" y="3711489"/>
            <a:ext cx="2665928" cy="3024000"/>
          </a:xfrm>
          <a:prstGeom prst="rect">
            <a:avLst/>
          </a:prstGeom>
          <a:noFill/>
          <a:ln w="41275">
            <a:solidFill>
              <a:srgbClr val="FF0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342900">
              <a:lnSpc>
                <a:spcPts val="1725"/>
              </a:lnSpc>
              <a:defRPr/>
            </a:pPr>
            <a:endParaRPr lang="en-US" altLang="ja-JP" sz="28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テキスト ボックス 30"/>
          <p:cNvSpPr txBox="1"/>
          <p:nvPr/>
        </p:nvSpPr>
        <p:spPr>
          <a:xfrm>
            <a:off x="5377787" y="4417373"/>
            <a:ext cx="1526394" cy="387286"/>
          </a:xfrm>
          <a:prstGeom prst="rect">
            <a:avLst/>
          </a:prstGeom>
          <a:solidFill>
            <a:srgbClr val="FF0000"/>
          </a:solidFill>
        </p:spPr>
        <p:txBody>
          <a:bodyPr vert="horz" wrap="square" rtlCol="0">
            <a:spAutoFit/>
          </a:bodyPr>
          <a:lstStyle/>
          <a:p>
            <a:pPr algn="ctr" defTabSz="685800">
              <a:lnSpc>
                <a:spcPts val="2300"/>
              </a:lnSpc>
              <a:defRPr/>
            </a:pPr>
            <a:r>
              <a:rPr kumimoji="1" lang="ja-JP" altLang="en-US" sz="2400" b="1" dirty="0" smtClean="0">
                <a:solidFill>
                  <a:schemeClr val="bg1"/>
                </a:solidFill>
                <a:latin typeface="BIZ UDゴシック" panose="020B0400000000000000" pitchFamily="49" charset="-128"/>
                <a:ea typeface="BIZ UDゴシック" panose="020B0400000000000000" pitchFamily="49" charset="-128"/>
              </a:rPr>
              <a:t>法人後見</a:t>
            </a:r>
            <a:endParaRPr kumimoji="1" lang="en-US" altLang="ja-JP" sz="2400" b="1" dirty="0">
              <a:solidFill>
                <a:schemeClr val="bg1"/>
              </a:solidFill>
              <a:latin typeface="BIZ UDゴシック" panose="020B0400000000000000" pitchFamily="49" charset="-128"/>
              <a:ea typeface="BIZ UDゴシック" panose="020B0400000000000000" pitchFamily="49" charset="-128"/>
            </a:endParaRPr>
          </a:p>
        </p:txBody>
      </p:sp>
      <p:sp>
        <p:nvSpPr>
          <p:cNvPr id="81" name="四角形吹き出し 80"/>
          <p:cNvSpPr/>
          <p:nvPr/>
        </p:nvSpPr>
        <p:spPr>
          <a:xfrm>
            <a:off x="2210506" y="4147425"/>
            <a:ext cx="2543436" cy="1017431"/>
          </a:xfrm>
          <a:prstGeom prst="wedgeRectCallout">
            <a:avLst>
              <a:gd name="adj1" fmla="val 68220"/>
              <a:gd name="adj2" fmla="val 81574"/>
            </a:avLst>
          </a:prstGeom>
          <a:solidFill>
            <a:srgbClr val="002060"/>
          </a:solidFill>
          <a:ln>
            <a:noFill/>
          </a:ln>
        </p:spPr>
        <p:style>
          <a:lnRef idx="2">
            <a:schemeClr val="accent6"/>
          </a:lnRef>
          <a:fillRef idx="1">
            <a:schemeClr val="lt1"/>
          </a:fillRef>
          <a:effectRef idx="0">
            <a:schemeClr val="accent6"/>
          </a:effectRef>
          <a:fontRef idx="minor">
            <a:schemeClr val="dk1"/>
          </a:fontRef>
        </p:style>
        <p:txBody>
          <a:bodyPr lIns="66462" tIns="33231" rIns="33231" bIns="33231" rtlCol="0" anchor="ctr"/>
          <a:lstStyle/>
          <a:p>
            <a:pPr algn="ctr" defTabSz="422041">
              <a:lnSpc>
                <a:spcPts val="1500"/>
              </a:lnSpc>
              <a:defRPr/>
            </a:pPr>
            <a:r>
              <a:rPr lang="ja-JP" altLang="en-US" sz="1100" b="1" dirty="0">
                <a:solidFill>
                  <a:schemeClr val="bg1"/>
                </a:solidFill>
                <a:latin typeface="BIZ UDPゴシック" panose="020B0400000000000000" pitchFamily="50" charset="-128"/>
                <a:ea typeface="BIZ UDPゴシック" panose="020B0400000000000000" pitchFamily="50" charset="-128"/>
              </a:rPr>
              <a:t>地域におけるネットワーク等を活かし、長期的に支援が必要な方</a:t>
            </a:r>
            <a:endParaRPr lang="en-US" altLang="ja-JP" sz="1100" b="1" dirty="0">
              <a:solidFill>
                <a:schemeClr val="bg1"/>
              </a:solidFill>
              <a:latin typeface="BIZ UDPゴシック" panose="020B0400000000000000" pitchFamily="50" charset="-128"/>
              <a:ea typeface="BIZ UDPゴシック" panose="020B0400000000000000" pitchFamily="50" charset="-128"/>
            </a:endParaRPr>
          </a:p>
          <a:p>
            <a:pPr algn="ctr" defTabSz="422041">
              <a:lnSpc>
                <a:spcPts val="1500"/>
              </a:lnSpc>
              <a:defRPr/>
            </a:pPr>
            <a:r>
              <a:rPr lang="ja-JP" altLang="en-US" sz="1100" b="1" dirty="0">
                <a:solidFill>
                  <a:schemeClr val="bg1"/>
                </a:solidFill>
                <a:latin typeface="BIZ UDPゴシック" panose="020B0400000000000000" pitchFamily="50" charset="-128"/>
                <a:ea typeface="BIZ UDPゴシック" panose="020B0400000000000000" pitchFamily="50" charset="-128"/>
              </a:rPr>
              <a:t>（比較的若い方）への支援を期待</a:t>
            </a:r>
          </a:p>
        </p:txBody>
      </p:sp>
      <p:sp>
        <p:nvSpPr>
          <p:cNvPr id="43" name="テキスト ボックス 42"/>
          <p:cNvSpPr txBox="1"/>
          <p:nvPr/>
        </p:nvSpPr>
        <p:spPr>
          <a:xfrm>
            <a:off x="6929589" y="5577047"/>
            <a:ext cx="1526394" cy="387286"/>
          </a:xfrm>
          <a:prstGeom prst="rect">
            <a:avLst/>
          </a:prstGeom>
          <a:solidFill>
            <a:srgbClr val="00B050"/>
          </a:solidFill>
        </p:spPr>
        <p:txBody>
          <a:bodyPr vert="horz" wrap="square" rtlCol="0">
            <a:spAutoFit/>
          </a:bodyPr>
          <a:lstStyle/>
          <a:p>
            <a:pPr algn="ctr" defTabSz="685800">
              <a:lnSpc>
                <a:spcPts val="2300"/>
              </a:lnSpc>
              <a:defRPr/>
            </a:pPr>
            <a:r>
              <a:rPr kumimoji="1" lang="ja-JP" altLang="en-US" sz="2400" b="1" dirty="0">
                <a:solidFill>
                  <a:schemeClr val="bg1"/>
                </a:solidFill>
                <a:latin typeface="BIZ UDゴシック" panose="020B0400000000000000" pitchFamily="49" charset="-128"/>
                <a:ea typeface="BIZ UDゴシック" panose="020B0400000000000000" pitchFamily="49" charset="-128"/>
              </a:rPr>
              <a:t>市民</a:t>
            </a:r>
            <a:r>
              <a:rPr kumimoji="1" lang="ja-JP" altLang="en-US" sz="2400" b="1" dirty="0" smtClean="0">
                <a:solidFill>
                  <a:schemeClr val="bg1"/>
                </a:solidFill>
                <a:latin typeface="BIZ UDゴシック" panose="020B0400000000000000" pitchFamily="49" charset="-128"/>
                <a:ea typeface="BIZ UDゴシック" panose="020B0400000000000000" pitchFamily="49" charset="-128"/>
              </a:rPr>
              <a:t>後見</a:t>
            </a:r>
            <a:endParaRPr kumimoji="1" lang="en-US" altLang="ja-JP" sz="2400" b="1" dirty="0">
              <a:solidFill>
                <a:schemeClr val="bg1"/>
              </a:solidFill>
              <a:latin typeface="BIZ UDゴシック" panose="020B0400000000000000" pitchFamily="49" charset="-128"/>
              <a:ea typeface="BIZ UDゴシック" panose="020B0400000000000000" pitchFamily="49" charset="-128"/>
            </a:endParaRPr>
          </a:p>
        </p:txBody>
      </p:sp>
      <p:sp>
        <p:nvSpPr>
          <p:cNvPr id="44" name="円/楕円 6"/>
          <p:cNvSpPr/>
          <p:nvPr/>
        </p:nvSpPr>
        <p:spPr>
          <a:xfrm>
            <a:off x="8281115" y="6154226"/>
            <a:ext cx="862885" cy="422178"/>
          </a:xfrm>
          <a:prstGeom prst="ellipse">
            <a:avLst/>
          </a:prstGeom>
          <a:noFill/>
          <a:ln w="15875" cap="flat" cmpd="sng" algn="ctr">
            <a:noFill/>
            <a:prstDash val="solid"/>
          </a:ln>
          <a:effectLst/>
        </p:spPr>
        <p:txBody>
          <a:bodyPr anchor="ctr"/>
          <a:lstStyle/>
          <a:p>
            <a:pPr algn="ctr" defTabSz="844083">
              <a:defRPr/>
            </a:pPr>
            <a:r>
              <a:rPr lang="ja-JP" altLang="en-US" sz="1846" b="1" kern="0" dirty="0" smtClean="0">
                <a:solidFill>
                  <a:prstClr val="black"/>
                </a:solidFill>
                <a:latin typeface="メイリオ" panose="020B0604030504040204" pitchFamily="50" charset="-128"/>
                <a:ea typeface="メイリオ" panose="020B0604030504040204" pitchFamily="50" charset="-128"/>
              </a:rPr>
              <a:t>１</a:t>
            </a:r>
            <a:r>
              <a:rPr lang="en-US" altLang="ja-JP" sz="1846" b="1" kern="0" dirty="0" smtClean="0">
                <a:solidFill>
                  <a:prstClr val="black"/>
                </a:solidFill>
                <a:latin typeface="メイリオ" panose="020B0604030504040204" pitchFamily="50" charset="-128"/>
                <a:ea typeface="メイリオ" panose="020B0604030504040204" pitchFamily="50" charset="-128"/>
              </a:rPr>
              <a:t>7</a:t>
            </a:r>
            <a:endParaRPr lang="ja-JP" altLang="en-US" sz="1846" b="1" kern="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03085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813821" y="2434295"/>
            <a:ext cx="8928000" cy="461665"/>
          </a:xfrm>
          <a:prstGeom prst="rect">
            <a:avLst/>
          </a:prstGeom>
          <a:noFill/>
        </p:spPr>
        <p:txBody>
          <a:bodyPr wrap="square" rtlCol="0">
            <a:spAutoFit/>
          </a:bodyPr>
          <a:lstStyle/>
          <a:p>
            <a:r>
              <a:rPr kumimoji="1" lang="en-US" altLang="ja-JP" sz="24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rPr>
              <a:t>Ⅰ.</a:t>
            </a:r>
            <a:r>
              <a:rPr kumimoji="1" lang="ja-JP" altLang="en-US" sz="24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rPr>
              <a:t>成年後見制度利用促進の背景・必要性・・・・・１</a:t>
            </a:r>
            <a:endParaRPr lang="ja-JP" altLang="en-US" sz="24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テキスト ボックス 7"/>
          <p:cNvSpPr txBox="1"/>
          <p:nvPr/>
        </p:nvSpPr>
        <p:spPr>
          <a:xfrm>
            <a:off x="813821" y="3613597"/>
            <a:ext cx="8964000" cy="617605"/>
          </a:xfrm>
          <a:prstGeom prst="rect">
            <a:avLst/>
          </a:prstGeom>
          <a:noFill/>
        </p:spPr>
        <p:txBody>
          <a:bodyPr wrap="square" rtlCol="0">
            <a:spAutoFit/>
          </a:bodyPr>
          <a:lstStyle/>
          <a:p>
            <a:pPr>
              <a:lnSpc>
                <a:spcPts val="5000"/>
              </a:lnSpc>
            </a:pPr>
            <a:r>
              <a:rPr kumimoji="1" lang="en-US" altLang="ja-JP" sz="24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rPr>
              <a:t>Ⅱ.</a:t>
            </a:r>
            <a:r>
              <a:rPr kumimoji="1" lang="ja-JP" altLang="en-US" sz="24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rPr>
              <a:t>社会福祉法人による法人後見に対する期待・・・６</a:t>
            </a:r>
          </a:p>
        </p:txBody>
      </p:sp>
      <p:sp>
        <p:nvSpPr>
          <p:cNvPr id="9" name="テキスト ボックス 8"/>
          <p:cNvSpPr txBox="1"/>
          <p:nvPr/>
        </p:nvSpPr>
        <p:spPr>
          <a:xfrm>
            <a:off x="813822" y="4884753"/>
            <a:ext cx="8928000" cy="1266244"/>
          </a:xfrm>
          <a:prstGeom prst="rect">
            <a:avLst/>
          </a:prstGeom>
          <a:noFill/>
        </p:spPr>
        <p:txBody>
          <a:bodyPr wrap="square" rtlCol="0">
            <a:spAutoFit/>
          </a:bodyPr>
          <a:lstStyle/>
          <a:p>
            <a:pPr>
              <a:lnSpc>
                <a:spcPts val="5000"/>
              </a:lnSpc>
            </a:pPr>
            <a:r>
              <a:rPr kumimoji="1" lang="en-US" altLang="ja-JP" sz="24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rPr>
              <a:t>Ⅲ.</a:t>
            </a:r>
            <a:r>
              <a:rPr kumimoji="1" lang="ja-JP" altLang="en-US" sz="24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rPr>
              <a:t>「地域における公益的な取組」としての</a:t>
            </a:r>
            <a:endParaRPr kumimoji="1" lang="en-US" altLang="ja-JP" sz="24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5000"/>
              </a:lnSpc>
            </a:pPr>
            <a:r>
              <a:rPr kumimoji="1" lang="ja-JP" altLang="en-US" sz="24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rPr>
              <a:t>　　法人後見（スキーム・スケジュール） ・・・・</a:t>
            </a:r>
            <a:r>
              <a:rPr kumimoji="1" lang="en-US" altLang="ja-JP" sz="24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rPr>
              <a:t>10</a:t>
            </a:r>
            <a:endParaRPr kumimoji="1" lang="ja-JP" altLang="en-US" sz="2400"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0" name="テキスト ボックス 9"/>
          <p:cNvSpPr txBox="1"/>
          <p:nvPr/>
        </p:nvSpPr>
        <p:spPr>
          <a:xfrm>
            <a:off x="3339028" y="843233"/>
            <a:ext cx="2921178" cy="584775"/>
          </a:xfrm>
          <a:prstGeom prst="rect">
            <a:avLst/>
          </a:prstGeom>
          <a:noFill/>
        </p:spPr>
        <p:txBody>
          <a:bodyPr wrap="square" rtlCol="0">
            <a:spAutoFit/>
          </a:bodyPr>
          <a:lstStyle/>
          <a:p>
            <a:r>
              <a:rPr kumimoji="1" lang="ja-JP" altLang="en-US" sz="3200"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も　く　じ</a:t>
            </a:r>
          </a:p>
        </p:txBody>
      </p:sp>
    </p:spTree>
    <p:extLst>
      <p:ext uri="{BB962C8B-B14F-4D97-AF65-F5344CB8AC3E}">
        <p14:creationId xmlns:p14="http://schemas.microsoft.com/office/powerpoint/2010/main" val="1932315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7546" y="3269382"/>
            <a:ext cx="9331850" cy="3585725"/>
          </a:xfrm>
          <a:prstGeom prst="rect">
            <a:avLst/>
          </a:prstGeom>
          <a:noFill/>
        </p:spPr>
        <p:txBody>
          <a:bodyPr wrap="square" rtlCol="0">
            <a:spAutoFit/>
          </a:bodyPr>
          <a:lstStyle/>
          <a:p>
            <a:pPr>
              <a:lnSpc>
                <a:spcPts val="2300"/>
              </a:lnSpc>
            </a:pPr>
            <a:r>
              <a:rPr kumimoji="1" lang="ja-JP" altLang="en-US" sz="1500" b="1" dirty="0">
                <a:latin typeface="BIZ UDゴシック" panose="020B0400000000000000" pitchFamily="49" charset="-128"/>
                <a:ea typeface="BIZ UDゴシック" panose="020B0400000000000000" pitchFamily="49" charset="-128"/>
                <a:cs typeface="Meiryo UI" panose="020B0604030504040204" pitchFamily="50" charset="-128"/>
              </a:rPr>
              <a:t>　①　</a:t>
            </a:r>
            <a:r>
              <a:rPr kumimoji="1" lang="ja-JP" altLang="en-US" sz="1500" b="1" u="sng" dirty="0">
                <a:latin typeface="BIZ UDゴシック" panose="020B0400000000000000" pitchFamily="49" charset="-128"/>
                <a:ea typeface="BIZ UDゴシック" panose="020B0400000000000000" pitchFamily="49" charset="-128"/>
                <a:cs typeface="Meiryo UI" panose="020B0604030504040204" pitchFamily="50" charset="-128"/>
              </a:rPr>
              <a:t>身上保護</a:t>
            </a:r>
          </a:p>
          <a:p>
            <a:pPr>
              <a:lnSpc>
                <a:spcPts val="2300"/>
              </a:lnSpc>
            </a:pPr>
            <a:r>
              <a:rPr kumimoji="1" lang="ja-JP" altLang="en-US" sz="1500" dirty="0">
                <a:latin typeface="BIZ UDゴシック" panose="020B0400000000000000" pitchFamily="49" charset="-128"/>
                <a:ea typeface="BIZ UDゴシック" panose="020B0400000000000000" pitchFamily="49" charset="-128"/>
                <a:cs typeface="Meiryo UI" panose="020B0604030504040204" pitchFamily="50" charset="-128"/>
              </a:rPr>
              <a:t>　　　本人の生活や医療・福祉サービス等の身の回りのことについて、本人に寄り添った丁寧な意思</a:t>
            </a:r>
            <a:endParaRPr kumimoji="1" lang="en-US" altLang="ja-JP" sz="150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300"/>
              </a:lnSpc>
            </a:pPr>
            <a:r>
              <a:rPr kumimoji="1" lang="ja-JP" altLang="en-US" sz="1500" dirty="0">
                <a:latin typeface="BIZ UDゴシック" panose="020B0400000000000000" pitchFamily="49" charset="-128"/>
                <a:ea typeface="BIZ UDゴシック" panose="020B0400000000000000" pitchFamily="49" charset="-128"/>
                <a:cs typeface="Meiryo UI" panose="020B0604030504040204" pitchFamily="50" charset="-128"/>
              </a:rPr>
              <a:t>　　決定支援や自己決定権を尊重した上で、契約等の法律行為を行う。（介護等の事実行為は含まれない）</a:t>
            </a:r>
            <a:endParaRPr kumimoji="1" lang="ja-JP" altLang="en-US" sz="1500" b="1"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1800"/>
              </a:lnSpc>
            </a:pPr>
            <a:r>
              <a:rPr kumimoji="1" lang="ja-JP" altLang="en-US" sz="1500" b="1" dirty="0">
                <a:latin typeface="BIZ UDゴシック" panose="020B0400000000000000" pitchFamily="49" charset="-128"/>
                <a:ea typeface="BIZ UDゴシック" panose="020B0400000000000000" pitchFamily="49" charset="-128"/>
                <a:cs typeface="Meiryo UI" panose="020B0604030504040204" pitchFamily="50" charset="-128"/>
              </a:rPr>
              <a:t>　</a:t>
            </a:r>
            <a:endParaRPr kumimoji="1" lang="en-US" altLang="ja-JP" sz="1500" b="1"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300"/>
              </a:lnSpc>
            </a:pPr>
            <a:r>
              <a:rPr kumimoji="1" lang="ja-JP" altLang="en-US" sz="1500" b="1" dirty="0">
                <a:latin typeface="BIZ UDゴシック" panose="020B0400000000000000" pitchFamily="49" charset="-128"/>
                <a:ea typeface="BIZ UDゴシック" panose="020B0400000000000000" pitchFamily="49" charset="-128"/>
                <a:cs typeface="Meiryo UI" panose="020B0604030504040204" pitchFamily="50" charset="-128"/>
              </a:rPr>
              <a:t>  ②　</a:t>
            </a:r>
            <a:r>
              <a:rPr kumimoji="1" lang="ja-JP" altLang="en-US" sz="1500" b="1" u="sng" dirty="0">
                <a:latin typeface="BIZ UDゴシック" panose="020B0400000000000000" pitchFamily="49" charset="-128"/>
                <a:ea typeface="BIZ UDゴシック" panose="020B0400000000000000" pitchFamily="49" charset="-128"/>
                <a:cs typeface="Meiryo UI" panose="020B0604030504040204" pitchFamily="50" charset="-128"/>
              </a:rPr>
              <a:t>財産管理</a:t>
            </a:r>
          </a:p>
          <a:p>
            <a:pPr>
              <a:lnSpc>
                <a:spcPts val="2300"/>
              </a:lnSpc>
            </a:pPr>
            <a:r>
              <a:rPr kumimoji="1" lang="ja-JP" altLang="en-US" sz="1500" dirty="0">
                <a:latin typeface="BIZ UDゴシック" panose="020B0400000000000000" pitchFamily="49" charset="-128"/>
                <a:ea typeface="BIZ UDゴシック" panose="020B0400000000000000" pitchFamily="49" charset="-128"/>
                <a:cs typeface="Meiryo UI" panose="020B0604030504040204" pitchFamily="50" charset="-128"/>
              </a:rPr>
              <a:t>　　　本人の定期的な収入を適切に管理し、長期的な展望に立って計画的に財産を管理する。</a:t>
            </a:r>
            <a:endParaRPr kumimoji="1" lang="en-US" altLang="ja-JP" sz="150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300"/>
              </a:lnSpc>
            </a:pPr>
            <a:r>
              <a:rPr kumimoji="1" lang="ja-JP" altLang="en-US" sz="1500" dirty="0">
                <a:latin typeface="BIZ UDゴシック" panose="020B0400000000000000" pitchFamily="49" charset="-128"/>
                <a:ea typeface="BIZ UDゴシック" panose="020B0400000000000000" pitchFamily="49" charset="-128"/>
                <a:cs typeface="Meiryo UI" panose="020B0604030504040204" pitchFamily="50" charset="-128"/>
              </a:rPr>
              <a:t>　　　財産管理を通じて、本人のニーズに沿った生活を構築していくことが求められている。</a:t>
            </a:r>
            <a:endParaRPr kumimoji="1" lang="en-US" altLang="ja-JP" sz="150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300"/>
              </a:lnSpc>
            </a:pPr>
            <a:r>
              <a:rPr kumimoji="1" lang="ja-JP" altLang="en-US" sz="1500" dirty="0">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en-US" altLang="ja-JP" sz="1500" dirty="0">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500" dirty="0">
                <a:latin typeface="BIZ UDゴシック" panose="020B0400000000000000" pitchFamily="49" charset="-128"/>
                <a:ea typeface="BIZ UDゴシック" panose="020B0400000000000000" pitchFamily="49" charset="-128"/>
                <a:cs typeface="Meiryo UI" panose="020B0604030504040204" pitchFamily="50" charset="-128"/>
              </a:rPr>
              <a:t>保佐人及び補助人は、付与された代理権の範囲に応じて支援</a:t>
            </a:r>
            <a:r>
              <a:rPr kumimoji="1" lang="en-US" altLang="ja-JP" sz="1500" dirty="0">
                <a:latin typeface="BIZ UDゴシック" panose="020B0400000000000000" pitchFamily="49" charset="-128"/>
                <a:ea typeface="BIZ UDゴシック" panose="020B0400000000000000" pitchFamily="49" charset="-128"/>
                <a:cs typeface="Meiryo UI" panose="020B0604030504040204" pitchFamily="50" charset="-128"/>
              </a:rPr>
              <a:t>)</a:t>
            </a:r>
          </a:p>
          <a:p>
            <a:pPr>
              <a:lnSpc>
                <a:spcPts val="1800"/>
              </a:lnSpc>
            </a:pPr>
            <a:endParaRPr kumimoji="1" lang="ja-JP" altLang="en-US" sz="1500" b="1"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300"/>
              </a:lnSpc>
            </a:pPr>
            <a:r>
              <a:rPr kumimoji="1" lang="ja-JP" altLang="en-US" sz="1500" b="1" dirty="0">
                <a:latin typeface="BIZ UDゴシック" panose="020B0400000000000000" pitchFamily="49" charset="-128"/>
                <a:ea typeface="BIZ UDゴシック" panose="020B0400000000000000" pitchFamily="49" charset="-128"/>
                <a:cs typeface="Meiryo UI" panose="020B0604030504040204" pitchFamily="50" charset="-128"/>
              </a:rPr>
              <a:t>　③　</a:t>
            </a:r>
            <a:r>
              <a:rPr kumimoji="1" lang="ja-JP" altLang="en-US" sz="1500" b="1" u="sng" dirty="0">
                <a:latin typeface="BIZ UDゴシック" panose="020B0400000000000000" pitchFamily="49" charset="-128"/>
                <a:ea typeface="BIZ UDゴシック" panose="020B0400000000000000" pitchFamily="49" charset="-128"/>
                <a:cs typeface="Meiryo UI" panose="020B0604030504040204" pitchFamily="50" charset="-128"/>
              </a:rPr>
              <a:t>家庭裁判所への報告</a:t>
            </a:r>
            <a:endParaRPr kumimoji="1" lang="en-US" altLang="ja-JP" sz="1500" b="1" u="sng"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300"/>
              </a:lnSpc>
            </a:pPr>
            <a:r>
              <a:rPr kumimoji="1" lang="ja-JP" altLang="en-US" sz="1500" dirty="0">
                <a:latin typeface="BIZ UDゴシック" panose="020B0400000000000000" pitchFamily="49" charset="-128"/>
                <a:ea typeface="BIZ UDゴシック" panose="020B0400000000000000" pitchFamily="49" charset="-128"/>
                <a:cs typeface="Meiryo UI" panose="020B0604030504040204" pitchFamily="50" charset="-128"/>
              </a:rPr>
              <a:t>　　　本人の生活や医療・福祉サービスの利用状況、収支・財産状況等について、家庭裁判所に</a:t>
            </a:r>
            <a:endParaRPr kumimoji="1" lang="en-US" altLang="ja-JP" sz="150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300"/>
              </a:lnSpc>
            </a:pPr>
            <a:r>
              <a:rPr kumimoji="1" lang="ja-JP" altLang="en-US" sz="1500" dirty="0">
                <a:latin typeface="BIZ UDゴシック" panose="020B0400000000000000" pitchFamily="49" charset="-128"/>
                <a:ea typeface="BIZ UDゴシック" panose="020B0400000000000000" pitchFamily="49" charset="-128"/>
                <a:cs typeface="Meiryo UI" panose="020B0604030504040204" pitchFamily="50" charset="-128"/>
              </a:rPr>
              <a:t>　　報告し、監督を受ける。</a:t>
            </a:r>
          </a:p>
        </p:txBody>
      </p:sp>
      <p:pic>
        <p:nvPicPr>
          <p:cNvPr id="15" name="図 14" descr="成年後見人のイラスト">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1028" y="4341654"/>
            <a:ext cx="998280" cy="975849"/>
          </a:xfrm>
          <a:prstGeom prst="rect">
            <a:avLst/>
          </a:prstGeom>
          <a:noFill/>
          <a:ln>
            <a:noFill/>
          </a:ln>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6263" y="5527054"/>
            <a:ext cx="865462" cy="792468"/>
          </a:xfrm>
          <a:prstGeom prst="rect">
            <a:avLst/>
          </a:prstGeom>
        </p:spPr>
      </p:pic>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4587" y="1828883"/>
            <a:ext cx="1177099" cy="1038969"/>
          </a:xfrm>
          <a:prstGeom prst="rect">
            <a:avLst/>
          </a:prstGeom>
        </p:spPr>
      </p:pic>
      <p:sp>
        <p:nvSpPr>
          <p:cNvPr id="12" name="タイトル 1"/>
          <p:cNvSpPr txBox="1">
            <a:spLocks/>
          </p:cNvSpPr>
          <p:nvPr/>
        </p:nvSpPr>
        <p:spPr>
          <a:xfrm>
            <a:off x="-1" y="127011"/>
            <a:ext cx="4680000" cy="432000"/>
          </a:xfrm>
          <a:prstGeom prst="homePlate">
            <a:avLst/>
          </a:prstGeom>
          <a:gradFill flip="none" rotWithShape="1">
            <a:gsLst>
              <a:gs pos="84000">
                <a:schemeClr val="accent1">
                  <a:lumMod val="75000"/>
                </a:schemeClr>
              </a:gs>
              <a:gs pos="59000">
                <a:schemeClr val="accent1">
                  <a:satMod val="110000"/>
                  <a:lumMod val="100000"/>
                  <a:shade val="100000"/>
                </a:schemeClr>
              </a:gs>
              <a:gs pos="100000">
                <a:schemeClr val="accent1">
                  <a:lumMod val="99000"/>
                  <a:satMod val="120000"/>
                  <a:shade val="78000"/>
                </a:schemeClr>
              </a:gs>
            </a:gsLst>
            <a:lin ang="16200000" scaled="1"/>
            <a:tileRect/>
          </a:gradFill>
          <a:ln w="6350" cap="flat" cmpd="sng" algn="ctr">
            <a:solidFill>
              <a:schemeClr val="bg1"/>
            </a:solidFill>
            <a:prstDash val="solid"/>
            <a:miter lim="800000"/>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1156716" rtl="0" eaLnBrk="1" latinLnBrk="0" hangingPunct="1">
              <a:lnSpc>
                <a:spcPct val="90000"/>
              </a:lnSpc>
              <a:spcBef>
                <a:spcPct val="0"/>
              </a:spcBef>
              <a:buNone/>
              <a:defRPr kumimoji="1" sz="5566"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700"/>
              </a:lnSpc>
            </a:pPr>
            <a:r>
              <a:rPr lang="ja-JP" altLang="en-US" sz="1800" b="1" dirty="0">
                <a:latin typeface="BIZ UDゴシック" panose="020B0400000000000000" pitchFamily="49" charset="-128"/>
                <a:ea typeface="BIZ UDゴシック" panose="020B0400000000000000" pitchFamily="49" charset="-128"/>
              </a:rPr>
              <a:t>６．成年後見人等の主な活動</a:t>
            </a:r>
          </a:p>
        </p:txBody>
      </p:sp>
      <p:sp>
        <p:nvSpPr>
          <p:cNvPr id="17" name="コンテンツ プレースホルダー 2"/>
          <p:cNvSpPr txBox="1">
            <a:spLocks/>
          </p:cNvSpPr>
          <p:nvPr/>
        </p:nvSpPr>
        <p:spPr>
          <a:xfrm>
            <a:off x="0" y="2959688"/>
            <a:ext cx="9144000" cy="364289"/>
          </a:xfrm>
          <a:prstGeom prst="rect">
            <a:avLst/>
          </a:prstGeom>
        </p:spPr>
        <p:txBody>
          <a:bodyPr>
            <a:no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0" indent="0">
              <a:buFont typeface="Wingdings 2" pitchFamily="18" charset="2"/>
              <a:buNone/>
            </a:pPr>
            <a:r>
              <a:rPr lang="ja-JP" altLang="en-US" sz="1600" b="1" dirty="0">
                <a:latin typeface="BIZ UDゴシック" panose="020B0400000000000000" pitchFamily="49" charset="-128"/>
                <a:ea typeface="BIZ UDゴシック" panose="020B0400000000000000" pitchFamily="49" charset="-128"/>
              </a:rPr>
              <a:t>（３）後見人等の主な職務</a:t>
            </a:r>
            <a:endParaRPr lang="en-US" altLang="ja-JP" sz="1600" b="1" dirty="0">
              <a:latin typeface="BIZ UDゴシック" panose="020B0400000000000000" pitchFamily="49" charset="-128"/>
              <a:ea typeface="BIZ UDゴシック" panose="020B0400000000000000" pitchFamily="49" charset="-128"/>
            </a:endParaRPr>
          </a:p>
        </p:txBody>
      </p:sp>
      <p:sp>
        <p:nvSpPr>
          <p:cNvPr id="25" name="コンテンツ プレースホルダー 2"/>
          <p:cNvSpPr txBox="1">
            <a:spLocks/>
          </p:cNvSpPr>
          <p:nvPr/>
        </p:nvSpPr>
        <p:spPr>
          <a:xfrm>
            <a:off x="0" y="795656"/>
            <a:ext cx="9144000" cy="364289"/>
          </a:xfrm>
          <a:prstGeom prst="rect">
            <a:avLst/>
          </a:prstGeom>
        </p:spPr>
        <p:txBody>
          <a:bodyPr>
            <a:no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0" indent="0">
              <a:buFont typeface="Wingdings 2" pitchFamily="18" charset="2"/>
              <a:buNone/>
            </a:pPr>
            <a:r>
              <a:rPr lang="ja-JP" altLang="en-US" sz="1600" b="1" dirty="0">
                <a:latin typeface="BIZ UDゴシック" panose="020B0400000000000000" pitchFamily="49" charset="-128"/>
                <a:ea typeface="BIZ UDゴシック" panose="020B0400000000000000" pitchFamily="49" charset="-128"/>
              </a:rPr>
              <a:t>（２）後見人等の活動内容等</a:t>
            </a:r>
            <a:endParaRPr lang="en-US" altLang="ja-JP" sz="1600" b="1" dirty="0">
              <a:latin typeface="BIZ UDゴシック" panose="020B0400000000000000" pitchFamily="49" charset="-128"/>
              <a:ea typeface="BIZ UDゴシック" panose="020B0400000000000000" pitchFamily="49" charset="-128"/>
            </a:endParaRPr>
          </a:p>
        </p:txBody>
      </p:sp>
      <p:sp>
        <p:nvSpPr>
          <p:cNvPr id="27" name="テキスト ボックス 26"/>
          <p:cNvSpPr txBox="1"/>
          <p:nvPr/>
        </p:nvSpPr>
        <p:spPr>
          <a:xfrm>
            <a:off x="-14170" y="1100033"/>
            <a:ext cx="9043478" cy="1500411"/>
          </a:xfrm>
          <a:prstGeom prst="rect">
            <a:avLst/>
          </a:prstGeom>
          <a:noFill/>
        </p:spPr>
        <p:txBody>
          <a:bodyPr wrap="square" rtlCol="0">
            <a:spAutoFit/>
          </a:bodyPr>
          <a:lstStyle/>
          <a:p>
            <a:pPr>
              <a:lnSpc>
                <a:spcPct val="150000"/>
              </a:lnSpc>
            </a:pPr>
            <a:r>
              <a:rPr kumimoji="1"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ja-JP" altLang="en-US" sz="1500" dirty="0">
                <a:latin typeface="BIZ UDゴシック" panose="020B0400000000000000" pitchFamily="49" charset="-128"/>
                <a:ea typeface="BIZ UDゴシック" panose="020B0400000000000000" pitchFamily="49" charset="-128"/>
                <a:cs typeface="Meiryo UI" panose="020B0604030504040204" pitchFamily="50" charset="-128"/>
              </a:rPr>
              <a:t>　・後見事務全般</a:t>
            </a:r>
            <a:r>
              <a:rPr kumimoji="1" lang="ja-JP" altLang="en-US" sz="1500" b="1" u="sng" dirty="0">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（被後見人等本人への見守りを月１回以上実施）</a:t>
            </a:r>
            <a:endParaRPr kumimoji="1" lang="en-US" altLang="ja-JP" sz="1500" b="1" u="sng" dirty="0">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nSpc>
                <a:spcPct val="150000"/>
              </a:lnSpc>
            </a:pPr>
            <a:r>
              <a:rPr kumimoji="1" lang="ja-JP" altLang="en-US" sz="1500" dirty="0">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ja-JP" altLang="en-US" sz="1500" b="1" u="sng" dirty="0">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後見活動等に要する全ての経費について社会福祉法人が負担</a:t>
            </a:r>
            <a:r>
              <a:rPr kumimoji="1" lang="ja-JP" altLang="en-US" sz="1500" dirty="0">
                <a:latin typeface="BIZ UDゴシック" panose="020B0400000000000000" pitchFamily="49" charset="-128"/>
                <a:ea typeface="BIZ UDゴシック" panose="020B0400000000000000" pitchFamily="49" charset="-128"/>
                <a:cs typeface="Meiryo UI" panose="020B0604030504040204" pitchFamily="50" charset="-128"/>
              </a:rPr>
              <a:t>（報酬付与の申立てをしない）</a:t>
            </a:r>
          </a:p>
          <a:p>
            <a:pPr>
              <a:lnSpc>
                <a:spcPct val="150000"/>
              </a:lnSpc>
            </a:pPr>
            <a:r>
              <a:rPr kumimoji="1" lang="ja-JP" altLang="en-US" sz="1500" dirty="0">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ja-JP" altLang="en-US" sz="1500" b="1" u="sng" dirty="0">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専門職員を１名以上配置</a:t>
            </a:r>
            <a:r>
              <a:rPr kumimoji="1" lang="ja-JP" altLang="en-US" sz="1500" dirty="0">
                <a:latin typeface="BIZ UDゴシック" panose="020B0400000000000000" pitchFamily="49" charset="-128"/>
                <a:ea typeface="BIZ UDゴシック" panose="020B0400000000000000" pitchFamily="49" charset="-128"/>
                <a:cs typeface="Meiryo UI" panose="020B0604030504040204" pitchFamily="50" charset="-128"/>
              </a:rPr>
              <a:t>（他部署との兼務可）</a:t>
            </a:r>
            <a:endParaRPr kumimoji="1" lang="en-US" altLang="ja-JP" sz="1500" dirty="0">
              <a:latin typeface="BIZ UDゴシック" panose="020B0400000000000000" pitchFamily="49" charset="-128"/>
              <a:ea typeface="BIZ UDゴシック" panose="020B0400000000000000" pitchFamily="49" charset="-128"/>
              <a:cs typeface="Meiryo UI" panose="020B0604030504040204" pitchFamily="50" charset="-128"/>
            </a:endParaRPr>
          </a:p>
          <a:p>
            <a:pPr>
              <a:lnSpc>
                <a:spcPct val="150000"/>
              </a:lnSpc>
            </a:pPr>
            <a:r>
              <a:rPr kumimoji="1" lang="ja-JP" altLang="en-US" sz="1500" dirty="0">
                <a:latin typeface="BIZ UDゴシック" panose="020B0400000000000000" pitchFamily="49" charset="-128"/>
                <a:ea typeface="BIZ UDゴシック" panose="020B0400000000000000" pitchFamily="49" charset="-128"/>
                <a:cs typeface="Meiryo UI" panose="020B0604030504040204" pitchFamily="50" charset="-128"/>
              </a:rPr>
              <a:t>　　・後見業務に関する</a:t>
            </a:r>
            <a:r>
              <a:rPr kumimoji="1" lang="ja-JP" altLang="en-US" sz="1500" b="1" u="sng" dirty="0">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損害賠償保険に加入</a:t>
            </a:r>
            <a:r>
              <a:rPr kumimoji="1" lang="ja-JP" altLang="en-US" sz="1500" dirty="0">
                <a:latin typeface="BIZ UDゴシック" panose="020B0400000000000000" pitchFamily="49" charset="-128"/>
                <a:ea typeface="BIZ UDゴシック" panose="020B0400000000000000" pitchFamily="49" charset="-128"/>
                <a:cs typeface="Meiryo UI" panose="020B0604030504040204" pitchFamily="50" charset="-128"/>
              </a:rPr>
              <a:t>（保険料は法人負担）</a:t>
            </a:r>
            <a:endParaRPr kumimoji="1" lang="en-US" altLang="ja-JP" sz="15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0" name="円/楕円 6"/>
          <p:cNvSpPr/>
          <p:nvPr/>
        </p:nvSpPr>
        <p:spPr>
          <a:xfrm>
            <a:off x="8281115" y="6154226"/>
            <a:ext cx="862885" cy="422178"/>
          </a:xfrm>
          <a:prstGeom prst="ellipse">
            <a:avLst/>
          </a:prstGeom>
          <a:noFill/>
          <a:ln w="15875" cap="flat" cmpd="sng" algn="ctr">
            <a:noFill/>
            <a:prstDash val="solid"/>
          </a:ln>
          <a:effectLst/>
        </p:spPr>
        <p:txBody>
          <a:bodyPr anchor="ctr"/>
          <a:lstStyle/>
          <a:p>
            <a:pPr algn="ctr" defTabSz="844083">
              <a:defRPr/>
            </a:pPr>
            <a:r>
              <a:rPr lang="ja-JP" altLang="en-US" sz="1846" b="1" kern="0" dirty="0">
                <a:solidFill>
                  <a:prstClr val="black"/>
                </a:solidFill>
                <a:latin typeface="メイリオ" panose="020B0604030504040204" pitchFamily="50" charset="-128"/>
                <a:ea typeface="メイリオ" panose="020B0604030504040204" pitchFamily="50" charset="-128"/>
              </a:rPr>
              <a:t>１</a:t>
            </a:r>
            <a:r>
              <a:rPr lang="en-US" altLang="ja-JP" sz="1846" b="1" kern="0" dirty="0">
                <a:solidFill>
                  <a:prstClr val="black"/>
                </a:solidFill>
                <a:latin typeface="メイリオ" panose="020B0604030504040204" pitchFamily="50" charset="-128"/>
                <a:ea typeface="メイリオ" panose="020B0604030504040204" pitchFamily="50" charset="-128"/>
              </a:rPr>
              <a:t>8</a:t>
            </a:r>
            <a:endParaRPr lang="ja-JP" altLang="en-US" sz="1846" b="1" kern="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21931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0" y="795659"/>
            <a:ext cx="9144000" cy="364289"/>
          </a:xfrm>
          <a:prstGeom prst="rect">
            <a:avLst/>
          </a:prstGeom>
        </p:spPr>
        <p:txBody>
          <a:bodyPr>
            <a:no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0" indent="0">
              <a:buFont typeface="Wingdings 2" pitchFamily="18" charset="2"/>
              <a:buNone/>
            </a:pPr>
            <a:r>
              <a:rPr lang="ja-JP" altLang="en-US" sz="1600" b="1" dirty="0">
                <a:latin typeface="BIZ UDゴシック" panose="020B0400000000000000" pitchFamily="49" charset="-128"/>
                <a:ea typeface="BIZ UDゴシック" panose="020B0400000000000000" pitchFamily="49" charset="-128"/>
              </a:rPr>
              <a:t>（１）相談支援体制</a:t>
            </a:r>
            <a:endParaRPr lang="en-US" altLang="ja-JP" sz="1600" b="1" dirty="0">
              <a:latin typeface="BIZ UDゴシック" panose="020B0400000000000000" pitchFamily="49" charset="-128"/>
              <a:ea typeface="BIZ UDゴシック" panose="020B0400000000000000" pitchFamily="49"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596661715"/>
              </p:ext>
            </p:extLst>
          </p:nvPr>
        </p:nvGraphicFramePr>
        <p:xfrm>
          <a:off x="469529" y="1609662"/>
          <a:ext cx="7848000" cy="2811780"/>
        </p:xfrm>
        <a:graphic>
          <a:graphicData uri="http://schemas.openxmlformats.org/drawingml/2006/table">
            <a:tbl>
              <a:tblPr firstRow="1" bandRow="1">
                <a:tableStyleId>{22838BEF-8BB2-4498-84A7-C5851F593DF1}</a:tableStyleId>
              </a:tblPr>
              <a:tblGrid>
                <a:gridCol w="1548000">
                  <a:extLst>
                    <a:ext uri="{9D8B030D-6E8A-4147-A177-3AD203B41FA5}">
                      <a16:colId xmlns:a16="http://schemas.microsoft.com/office/drawing/2014/main" val="2471483370"/>
                    </a:ext>
                  </a:extLst>
                </a:gridCol>
                <a:gridCol w="6300000">
                  <a:extLst>
                    <a:ext uri="{9D8B030D-6E8A-4147-A177-3AD203B41FA5}">
                      <a16:colId xmlns:a16="http://schemas.microsoft.com/office/drawing/2014/main" val="2013623688"/>
                    </a:ext>
                  </a:extLst>
                </a:gridCol>
              </a:tblGrid>
              <a:tr h="1206000">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kumimoji="1" lang="ja-JP" altLang="en-US" sz="1300" b="1" dirty="0">
                          <a:latin typeface="BIZ UDゴシック" panose="020B0400000000000000" pitchFamily="49" charset="-128"/>
                          <a:ea typeface="BIZ UDゴシック" panose="020B0400000000000000" pitchFamily="49" charset="-128"/>
                        </a:rPr>
                        <a:t>専門的な相談</a:t>
                      </a:r>
                      <a:endParaRPr kumimoji="1" lang="en-US" altLang="ja-JP" sz="1300" b="1" dirty="0">
                        <a:latin typeface="BIZ UDゴシック" panose="020B0400000000000000" pitchFamily="49" charset="-128"/>
                        <a:ea typeface="BIZ UDゴシック" panose="020B0400000000000000" pitchFamily="49" charset="-128"/>
                      </a:endParaRPr>
                    </a:p>
                    <a:p>
                      <a:pPr marL="0" marR="0" lvl="0" indent="0" algn="ctr" defTabSz="914400" rtl="0" eaLnBrk="1" fontAlgn="auto" latinLnBrk="0" hangingPunct="1">
                        <a:lnSpc>
                          <a:spcPts val="2300"/>
                        </a:lnSpc>
                        <a:spcBef>
                          <a:spcPts val="0"/>
                        </a:spcBef>
                        <a:spcAft>
                          <a:spcPts val="0"/>
                        </a:spcAft>
                        <a:buClrTx/>
                        <a:buSzTx/>
                        <a:buFontTx/>
                        <a:buNone/>
                        <a:tabLst/>
                        <a:defRPr/>
                      </a:pPr>
                      <a:r>
                        <a:rPr kumimoji="1" lang="ja-JP" altLang="en-US" sz="1300" b="1" dirty="0">
                          <a:latin typeface="BIZ UDゴシック" panose="020B0400000000000000" pitchFamily="49" charset="-128"/>
                          <a:ea typeface="BIZ UDゴシック" panose="020B0400000000000000" pitchFamily="49" charset="-128"/>
                        </a:rPr>
                        <a:t>（府社協）</a:t>
                      </a:r>
                      <a:endParaRPr kumimoji="1" lang="en-US" altLang="ja-JP" sz="1300" b="1" dirty="0">
                        <a:latin typeface="BIZ UDゴシック" panose="020B0400000000000000" pitchFamily="49" charset="-128"/>
                        <a:ea typeface="BIZ UDゴシック" panose="020B0400000000000000" pitchFamily="49" charset="-128"/>
                      </a:endParaRPr>
                    </a:p>
                  </a:txBody>
                  <a:tcPr anchor="ctr">
                    <a:solidFill>
                      <a:schemeClr val="accent1">
                        <a:lumMod val="40000"/>
                        <a:lumOff val="60000"/>
                      </a:schemeClr>
                    </a:solidFill>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en-US" altLang="ja-JP" sz="1300" b="0" dirty="0">
                          <a:latin typeface="BIZ UDゴシック" panose="020B0400000000000000" pitchFamily="49" charset="-128"/>
                          <a:ea typeface="BIZ UDゴシック" panose="020B0400000000000000" pitchFamily="49" charset="-128"/>
                        </a:rPr>
                        <a:t>【</a:t>
                      </a:r>
                      <a:r>
                        <a:rPr lang="ja-JP" altLang="en-US" sz="1300" b="0" dirty="0">
                          <a:latin typeface="BIZ UDゴシック" panose="020B0400000000000000" pitchFamily="49" charset="-128"/>
                          <a:ea typeface="BIZ UDゴシック" panose="020B0400000000000000" pitchFamily="49" charset="-128"/>
                        </a:rPr>
                        <a:t>定期</a:t>
                      </a:r>
                      <a:r>
                        <a:rPr lang="en-US" altLang="ja-JP" sz="1300" b="0" dirty="0">
                          <a:latin typeface="BIZ UDゴシック" panose="020B0400000000000000" pitchFamily="49" charset="-128"/>
                          <a:ea typeface="BIZ UDゴシック" panose="020B0400000000000000" pitchFamily="49" charset="-128"/>
                        </a:rPr>
                        <a:t>】</a:t>
                      </a:r>
                      <a:r>
                        <a:rPr lang="ja-JP" altLang="en-US" sz="1300" b="0" dirty="0">
                          <a:latin typeface="BIZ UDゴシック" panose="020B0400000000000000" pitchFamily="49" charset="-128"/>
                          <a:ea typeface="BIZ UDゴシック" panose="020B0400000000000000" pitchFamily="49" charset="-128"/>
                        </a:rPr>
                        <a:t>年２回（審判確定後すぐ</a:t>
                      </a:r>
                      <a:r>
                        <a:rPr lang="en-US" altLang="ja-JP" sz="1300" b="0" dirty="0">
                          <a:latin typeface="BIZ UDゴシック" panose="020B0400000000000000" pitchFamily="49" charset="-128"/>
                          <a:ea typeface="BIZ UDゴシック" panose="020B0400000000000000" pitchFamily="49" charset="-128"/>
                        </a:rPr>
                        <a:t>(</a:t>
                      </a:r>
                      <a:r>
                        <a:rPr lang="ja-JP" altLang="en-US" sz="1300" b="0" dirty="0">
                          <a:latin typeface="BIZ UDゴシック" panose="020B0400000000000000" pitchFamily="49" charset="-128"/>
                          <a:ea typeface="BIZ UDゴシック" panose="020B0400000000000000" pitchFamily="49" charset="-128"/>
                        </a:rPr>
                        <a:t>３回</a:t>
                      </a:r>
                      <a:r>
                        <a:rPr lang="en-US" altLang="ja-JP" sz="1300" b="0" dirty="0">
                          <a:latin typeface="BIZ UDゴシック" panose="020B0400000000000000" pitchFamily="49" charset="-128"/>
                          <a:ea typeface="BIZ UDゴシック" panose="020B0400000000000000" pitchFamily="49" charset="-128"/>
                        </a:rPr>
                        <a:t>)</a:t>
                      </a:r>
                      <a:r>
                        <a:rPr lang="ja-JP" altLang="en-US" sz="1300" b="0" dirty="0">
                          <a:latin typeface="BIZ UDゴシック" panose="020B0400000000000000" pitchFamily="49" charset="-128"/>
                          <a:ea typeface="BIZ UDゴシック" panose="020B0400000000000000" pitchFamily="49" charset="-128"/>
                        </a:rPr>
                        <a:t>と、以降は６月毎）</a:t>
                      </a:r>
                      <a:endParaRPr lang="en-US" altLang="ja-JP" sz="1300" b="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lang="ja-JP" altLang="en-US" sz="1300" b="0" dirty="0">
                          <a:latin typeface="BIZ UDゴシック" panose="020B0400000000000000" pitchFamily="49" charset="-128"/>
                          <a:ea typeface="BIZ UDゴシック" panose="020B0400000000000000" pitchFamily="49" charset="-128"/>
                        </a:rPr>
                        <a:t>・家庭裁判所への提出書類の作成方法や本人への支援等</a:t>
                      </a:r>
                      <a:endParaRPr lang="en-US" altLang="ja-JP" sz="1300" b="0" dirty="0">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lang="en-US" altLang="ja-JP" sz="1300" b="0" dirty="0">
                          <a:latin typeface="BIZ UDゴシック" panose="020B0400000000000000" pitchFamily="49" charset="-128"/>
                          <a:ea typeface="BIZ UDゴシック" panose="020B0400000000000000" pitchFamily="49" charset="-128"/>
                        </a:rPr>
                        <a:t>【</a:t>
                      </a:r>
                      <a:r>
                        <a:rPr lang="ja-JP" altLang="en-US" sz="1300" b="0" dirty="0">
                          <a:latin typeface="BIZ UDゴシック" panose="020B0400000000000000" pitchFamily="49" charset="-128"/>
                          <a:ea typeface="BIZ UDゴシック" panose="020B0400000000000000" pitchFamily="49" charset="-128"/>
                        </a:rPr>
                        <a:t>随時</a:t>
                      </a:r>
                      <a:r>
                        <a:rPr lang="en-US" altLang="ja-JP" sz="1300" b="0" dirty="0">
                          <a:latin typeface="BIZ UDゴシック" panose="020B0400000000000000" pitchFamily="49" charset="-128"/>
                          <a:ea typeface="BIZ UDゴシック" panose="020B0400000000000000" pitchFamily="49" charset="-128"/>
                        </a:rPr>
                        <a:t>】</a:t>
                      </a:r>
                      <a:endParaRPr lang="en-US" altLang="ja-JP" sz="1300" b="1" dirty="0">
                        <a:latin typeface="BIZ UDゴシック" panose="020B0400000000000000" pitchFamily="49" charset="-128"/>
                        <a:ea typeface="BIZ UDゴシック" panose="020B0400000000000000" pitchFamily="49" charset="-128"/>
                      </a:endParaRPr>
                    </a:p>
                    <a:p>
                      <a:pPr marL="0" marR="0" lvl="0" indent="0" algn="l" defTabSz="685800" rtl="0" eaLnBrk="1" fontAlgn="auto" latinLnBrk="0" hangingPunct="1">
                        <a:lnSpc>
                          <a:spcPts val="2300"/>
                        </a:lnSpc>
                        <a:spcBef>
                          <a:spcPts val="0"/>
                        </a:spcBef>
                        <a:spcAft>
                          <a:spcPts val="0"/>
                        </a:spcAft>
                        <a:buClrTx/>
                        <a:buSzTx/>
                        <a:buFontTx/>
                        <a:buNone/>
                        <a:tabLst/>
                        <a:defRPr/>
                      </a:pPr>
                      <a:r>
                        <a:rPr lang="ja-JP" altLang="en-US" sz="1300" b="0" dirty="0">
                          <a:latin typeface="BIZ UDゴシック" panose="020B0400000000000000" pitchFamily="49" charset="-128"/>
                          <a:ea typeface="BIZ UDゴシック" panose="020B0400000000000000" pitchFamily="49" charset="-128"/>
                        </a:rPr>
                        <a:t>・法律的な事案や死後の相続手続き等</a:t>
                      </a:r>
                      <a:endParaRPr lang="en-US" altLang="ja-JP" sz="1300" b="0" dirty="0">
                        <a:latin typeface="BIZ UDゴシック" panose="020B0400000000000000" pitchFamily="49" charset="-128"/>
                        <a:ea typeface="BIZ UDゴシック" panose="020B0400000000000000" pitchFamily="49" charset="-128"/>
                      </a:endParaRPr>
                    </a:p>
                  </a:txBody>
                  <a:tcPr anchor="ctr">
                    <a:noFill/>
                  </a:tcPr>
                </a:tc>
                <a:extLst>
                  <a:ext uri="{0D108BD9-81ED-4DB2-BD59-A6C34878D82A}">
                    <a16:rowId xmlns:a16="http://schemas.microsoft.com/office/drawing/2014/main" val="1735564958"/>
                  </a:ext>
                </a:extLst>
              </a:tr>
              <a:tr h="1206000">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kumimoji="1" lang="ja-JP" altLang="en-US" sz="1300" b="1" dirty="0">
                          <a:solidFill>
                            <a:schemeClr val="tx1"/>
                          </a:solidFill>
                          <a:latin typeface="BIZ UDゴシック" panose="020B0400000000000000" pitchFamily="49" charset="-128"/>
                          <a:ea typeface="BIZ UDゴシック" panose="020B0400000000000000" pitchFamily="49" charset="-128"/>
                        </a:rPr>
                        <a:t>日常的な相談</a:t>
                      </a:r>
                      <a:endParaRPr kumimoji="1" lang="en-US" altLang="ja-JP" sz="1300" b="1" dirty="0">
                        <a:solidFill>
                          <a:schemeClr val="tx1"/>
                        </a:solidFill>
                        <a:latin typeface="BIZ UDゴシック" panose="020B0400000000000000" pitchFamily="49" charset="-128"/>
                        <a:ea typeface="BIZ UDゴシック" panose="020B0400000000000000" pitchFamily="49" charset="-128"/>
                      </a:endParaRPr>
                    </a:p>
                    <a:p>
                      <a:pPr marL="0" marR="0" lvl="0" indent="0" algn="ctr" defTabSz="914400" rtl="0" eaLnBrk="1" fontAlgn="auto" latinLnBrk="0" hangingPunct="1">
                        <a:lnSpc>
                          <a:spcPts val="2300"/>
                        </a:lnSpc>
                        <a:spcBef>
                          <a:spcPts val="0"/>
                        </a:spcBef>
                        <a:spcAft>
                          <a:spcPts val="0"/>
                        </a:spcAft>
                        <a:buClrTx/>
                        <a:buSzTx/>
                        <a:buFontTx/>
                        <a:buNone/>
                        <a:tabLst/>
                        <a:defRPr/>
                      </a:pPr>
                      <a:r>
                        <a:rPr kumimoji="1" lang="ja-JP" altLang="en-US" sz="1300" b="1" dirty="0">
                          <a:solidFill>
                            <a:schemeClr val="tx1"/>
                          </a:solidFill>
                          <a:latin typeface="BIZ UDゴシック" panose="020B0400000000000000" pitchFamily="49" charset="-128"/>
                          <a:ea typeface="BIZ UDゴシック" panose="020B0400000000000000" pitchFamily="49" charset="-128"/>
                        </a:rPr>
                        <a:t>（市町村等）</a:t>
                      </a:r>
                    </a:p>
                  </a:txBody>
                  <a:tcPr anchor="ctr">
                    <a:solidFill>
                      <a:schemeClr val="accent1">
                        <a:lumMod val="40000"/>
                        <a:lumOff val="60000"/>
                      </a:schemeClr>
                    </a:solidFill>
                  </a:tcPr>
                </a:tc>
                <a:tc>
                  <a:txBody>
                    <a:bodyPr/>
                    <a:lstStyle/>
                    <a:p>
                      <a:pPr algn="l">
                        <a:lnSpc>
                          <a:spcPts val="2300"/>
                        </a:lnSpc>
                      </a:pPr>
                      <a:r>
                        <a:rPr lang="en-US" altLang="ja-JP" sz="1300" b="0" dirty="0">
                          <a:solidFill>
                            <a:schemeClr val="tx1"/>
                          </a:solidFill>
                          <a:latin typeface="BIZ UDゴシック" panose="020B0400000000000000" pitchFamily="49" charset="-128"/>
                          <a:ea typeface="BIZ UDゴシック" panose="020B0400000000000000" pitchFamily="49" charset="-128"/>
                        </a:rPr>
                        <a:t>【</a:t>
                      </a:r>
                      <a:r>
                        <a:rPr lang="ja-JP" altLang="en-US" sz="1300" b="0" dirty="0">
                          <a:solidFill>
                            <a:schemeClr val="tx1"/>
                          </a:solidFill>
                          <a:latin typeface="BIZ UDゴシック" panose="020B0400000000000000" pitchFamily="49" charset="-128"/>
                          <a:ea typeface="BIZ UDゴシック" panose="020B0400000000000000" pitchFamily="49" charset="-128"/>
                        </a:rPr>
                        <a:t>定期</a:t>
                      </a:r>
                      <a:r>
                        <a:rPr lang="en-US" altLang="ja-JP" sz="1300" b="0" dirty="0">
                          <a:solidFill>
                            <a:schemeClr val="tx1"/>
                          </a:solidFill>
                          <a:latin typeface="BIZ UDゴシック" panose="020B0400000000000000" pitchFamily="49" charset="-128"/>
                          <a:ea typeface="BIZ UDゴシック" panose="020B0400000000000000" pitchFamily="49" charset="-128"/>
                        </a:rPr>
                        <a:t>】</a:t>
                      </a:r>
                      <a:r>
                        <a:rPr lang="ja-JP" altLang="en-US" sz="1300" b="0" dirty="0">
                          <a:solidFill>
                            <a:schemeClr val="tx1"/>
                          </a:solidFill>
                          <a:latin typeface="BIZ UDゴシック" panose="020B0400000000000000" pitchFamily="49" charset="-128"/>
                          <a:ea typeface="BIZ UDゴシック" panose="020B0400000000000000" pitchFamily="49" charset="-128"/>
                        </a:rPr>
                        <a:t>月１回程度</a:t>
                      </a:r>
                      <a:endParaRPr lang="en-US" altLang="ja-JP" sz="1300" b="0" dirty="0">
                        <a:solidFill>
                          <a:schemeClr val="tx1"/>
                        </a:solidFill>
                        <a:latin typeface="BIZ UDゴシック" panose="020B0400000000000000" pitchFamily="49" charset="-128"/>
                        <a:ea typeface="BIZ UDゴシック" panose="020B0400000000000000" pitchFamily="49" charset="-128"/>
                      </a:endParaRPr>
                    </a:p>
                    <a:p>
                      <a:pPr algn="l">
                        <a:lnSpc>
                          <a:spcPts val="2300"/>
                        </a:lnSpc>
                      </a:pPr>
                      <a:r>
                        <a:rPr lang="ja-JP" altLang="en-US" sz="1300" b="0" baseline="0" dirty="0">
                          <a:solidFill>
                            <a:schemeClr val="tx1"/>
                          </a:solidFill>
                          <a:latin typeface="BIZ UDゴシック" panose="020B0400000000000000" pitchFamily="49" charset="-128"/>
                          <a:ea typeface="BIZ UDゴシック" panose="020B0400000000000000" pitchFamily="49" charset="-128"/>
                        </a:rPr>
                        <a:t>・法人後見に関する情報交換等の実施　　</a:t>
                      </a:r>
                      <a:endParaRPr lang="en-US" altLang="ja-JP" sz="1300" b="0" baseline="0" dirty="0">
                        <a:solidFill>
                          <a:schemeClr val="tx1"/>
                        </a:solidFill>
                        <a:latin typeface="BIZ UDゴシック" panose="020B0400000000000000" pitchFamily="49" charset="-128"/>
                        <a:ea typeface="BIZ UDゴシック" panose="020B0400000000000000" pitchFamily="49" charset="-128"/>
                      </a:endParaRPr>
                    </a:p>
                    <a:p>
                      <a:pPr algn="l">
                        <a:lnSpc>
                          <a:spcPts val="2300"/>
                        </a:lnSpc>
                      </a:pPr>
                      <a:r>
                        <a:rPr lang="ja-JP" altLang="en-US" sz="1300" b="0" baseline="0" dirty="0">
                          <a:solidFill>
                            <a:schemeClr val="tx1"/>
                          </a:solidFill>
                          <a:latin typeface="BIZ UDゴシック" panose="020B0400000000000000" pitchFamily="49" charset="-128"/>
                          <a:ea typeface="BIZ UDゴシック" panose="020B0400000000000000" pitchFamily="49" charset="-128"/>
                        </a:rPr>
                        <a:t>（被後見人等本人の状況、後見活動の確認等）</a:t>
                      </a:r>
                      <a:endParaRPr lang="en-US" altLang="ja-JP" sz="1300" b="0" dirty="0">
                        <a:solidFill>
                          <a:schemeClr val="tx1"/>
                        </a:solidFill>
                        <a:latin typeface="BIZ UDゴシック" panose="020B0400000000000000" pitchFamily="49" charset="-128"/>
                        <a:ea typeface="BIZ UDゴシック" panose="020B0400000000000000" pitchFamily="49" charset="-128"/>
                      </a:endParaRPr>
                    </a:p>
                    <a:p>
                      <a:pPr algn="l">
                        <a:lnSpc>
                          <a:spcPts val="2300"/>
                        </a:lnSpc>
                      </a:pPr>
                      <a:r>
                        <a:rPr lang="en-US" altLang="ja-JP" sz="1300" b="0" dirty="0">
                          <a:solidFill>
                            <a:schemeClr val="tx1"/>
                          </a:solidFill>
                          <a:latin typeface="BIZ UDゴシック" panose="020B0400000000000000" pitchFamily="49" charset="-128"/>
                          <a:ea typeface="BIZ UDゴシック" panose="020B0400000000000000" pitchFamily="49" charset="-128"/>
                        </a:rPr>
                        <a:t>【</a:t>
                      </a:r>
                      <a:r>
                        <a:rPr lang="ja-JP" altLang="en-US" sz="1300" b="0" dirty="0">
                          <a:solidFill>
                            <a:schemeClr val="tx1"/>
                          </a:solidFill>
                          <a:latin typeface="BIZ UDゴシック" panose="020B0400000000000000" pitchFamily="49" charset="-128"/>
                          <a:ea typeface="BIZ UDゴシック" panose="020B0400000000000000" pitchFamily="49" charset="-128"/>
                        </a:rPr>
                        <a:t>随時</a:t>
                      </a:r>
                      <a:r>
                        <a:rPr lang="en-US" altLang="ja-JP" sz="1300" b="0" dirty="0">
                          <a:solidFill>
                            <a:schemeClr val="tx1"/>
                          </a:solidFill>
                          <a:latin typeface="BIZ UDゴシック" panose="020B0400000000000000" pitchFamily="49" charset="-128"/>
                          <a:ea typeface="BIZ UDゴシック" panose="020B0400000000000000" pitchFamily="49" charset="-128"/>
                        </a:rPr>
                        <a:t>】</a:t>
                      </a:r>
                    </a:p>
                    <a:p>
                      <a:pPr algn="l">
                        <a:lnSpc>
                          <a:spcPts val="2300"/>
                        </a:lnSpc>
                      </a:pPr>
                      <a:r>
                        <a:rPr lang="ja-JP" altLang="en-US" sz="1300" b="0" dirty="0">
                          <a:solidFill>
                            <a:schemeClr val="tx1"/>
                          </a:solidFill>
                          <a:latin typeface="BIZ UDゴシック" panose="020B0400000000000000" pitchFamily="49" charset="-128"/>
                          <a:ea typeface="BIZ UDゴシック" panose="020B0400000000000000" pitchFamily="49" charset="-128"/>
                        </a:rPr>
                        <a:t>・福祉サービスの利用や退院後の生活等について　</a:t>
                      </a:r>
                      <a:r>
                        <a:rPr lang="ja-JP" altLang="en-US" sz="1300" b="0" baseline="0" dirty="0">
                          <a:solidFill>
                            <a:schemeClr val="tx1"/>
                          </a:solidFill>
                          <a:latin typeface="BIZ UDゴシック" panose="020B0400000000000000" pitchFamily="49" charset="-128"/>
                          <a:ea typeface="BIZ UDゴシック" panose="020B0400000000000000" pitchFamily="49" charset="-128"/>
                        </a:rPr>
                        <a:t>　　　</a:t>
                      </a:r>
                      <a:r>
                        <a:rPr lang="ja-JP" altLang="en-US" sz="1300" b="0" baseline="0" dirty="0">
                          <a:latin typeface="BIZ UDゴシック" panose="020B0400000000000000" pitchFamily="49" charset="-128"/>
                          <a:ea typeface="BIZ UDゴシック" panose="020B0400000000000000" pitchFamily="49" charset="-128"/>
                        </a:rPr>
                        <a:t>　　　　　　　　　　　　　　　　　　　　　　　　　　　　　　</a:t>
                      </a:r>
                      <a:endParaRPr lang="en-US" altLang="ja-JP" sz="1300" b="0" dirty="0">
                        <a:latin typeface="BIZ UDゴシック" panose="020B0400000000000000" pitchFamily="49" charset="-128"/>
                        <a:ea typeface="BIZ UDゴシック" panose="020B0400000000000000" pitchFamily="49" charset="-128"/>
                      </a:endParaRPr>
                    </a:p>
                  </a:txBody>
                  <a:tcPr anchor="ctr">
                    <a:noFill/>
                  </a:tcPr>
                </a:tc>
                <a:extLst>
                  <a:ext uri="{0D108BD9-81ED-4DB2-BD59-A6C34878D82A}">
                    <a16:rowId xmlns:a16="http://schemas.microsoft.com/office/drawing/2014/main" val="4036742582"/>
                  </a:ext>
                </a:extLst>
              </a:tr>
            </a:tbl>
          </a:graphicData>
        </a:graphic>
      </p:graphicFrame>
      <p:sp>
        <p:nvSpPr>
          <p:cNvPr id="4" name="コンテンツ プレースホルダー 2"/>
          <p:cNvSpPr txBox="1">
            <a:spLocks/>
          </p:cNvSpPr>
          <p:nvPr/>
        </p:nvSpPr>
        <p:spPr>
          <a:xfrm>
            <a:off x="61405" y="4638909"/>
            <a:ext cx="9144000" cy="319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b="1" dirty="0">
                <a:latin typeface="BIZ UDゴシック" panose="020B0400000000000000" pitchFamily="49" charset="-128"/>
                <a:ea typeface="BIZ UDゴシック" panose="020B0400000000000000" pitchFamily="49" charset="-128"/>
              </a:rPr>
              <a:t>（２）フォローアップ研修等の実施</a:t>
            </a:r>
            <a:endParaRPr lang="en-US" altLang="ja-JP" sz="1600" b="1" dirty="0">
              <a:latin typeface="BIZ UDゴシック" panose="020B0400000000000000" pitchFamily="49" charset="-128"/>
              <a:ea typeface="BIZ UDゴシック" panose="020B0400000000000000" pitchFamily="49"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455804278"/>
              </p:ext>
            </p:extLst>
          </p:nvPr>
        </p:nvGraphicFramePr>
        <p:xfrm>
          <a:off x="469529" y="5445907"/>
          <a:ext cx="7848000" cy="1249680"/>
        </p:xfrm>
        <a:graphic>
          <a:graphicData uri="http://schemas.openxmlformats.org/drawingml/2006/table">
            <a:tbl>
              <a:tblPr firstRow="1" bandRow="1">
                <a:tableStyleId>{22838BEF-8BB2-4498-84A7-C5851F593DF1}</a:tableStyleId>
              </a:tblPr>
              <a:tblGrid>
                <a:gridCol w="1548000">
                  <a:extLst>
                    <a:ext uri="{9D8B030D-6E8A-4147-A177-3AD203B41FA5}">
                      <a16:colId xmlns:a16="http://schemas.microsoft.com/office/drawing/2014/main" val="1585066852"/>
                    </a:ext>
                  </a:extLst>
                </a:gridCol>
                <a:gridCol w="6300000">
                  <a:extLst>
                    <a:ext uri="{9D8B030D-6E8A-4147-A177-3AD203B41FA5}">
                      <a16:colId xmlns:a16="http://schemas.microsoft.com/office/drawing/2014/main" val="831286632"/>
                    </a:ext>
                  </a:extLst>
                </a:gridCol>
              </a:tblGrid>
              <a:tr h="612000">
                <a:tc>
                  <a:txBody>
                    <a:bodyPr/>
                    <a:lstStyle/>
                    <a:p>
                      <a:pPr algn="ctr">
                        <a:lnSpc>
                          <a:spcPts val="2100"/>
                        </a:lnSpc>
                      </a:pPr>
                      <a:r>
                        <a:rPr kumimoji="1" lang="ja-JP" altLang="en-US" sz="1300" b="1" dirty="0">
                          <a:solidFill>
                            <a:schemeClr val="tx1"/>
                          </a:solidFill>
                          <a:latin typeface="BIZ UDゴシック" panose="020B0400000000000000" pitchFamily="49" charset="-128"/>
                          <a:ea typeface="BIZ UDゴシック" panose="020B0400000000000000" pitchFamily="49" charset="-128"/>
                        </a:rPr>
                        <a:t>フォローアップ</a:t>
                      </a:r>
                      <a:endParaRPr kumimoji="1" lang="en-US" altLang="ja-JP" sz="1300" b="1" dirty="0">
                        <a:solidFill>
                          <a:schemeClr val="tx1"/>
                        </a:solidFill>
                        <a:latin typeface="BIZ UDゴシック" panose="020B0400000000000000" pitchFamily="49" charset="-128"/>
                        <a:ea typeface="BIZ UDゴシック" panose="020B0400000000000000" pitchFamily="49" charset="-128"/>
                      </a:endParaRPr>
                    </a:p>
                    <a:p>
                      <a:pPr algn="ctr">
                        <a:lnSpc>
                          <a:spcPts val="2100"/>
                        </a:lnSpc>
                      </a:pPr>
                      <a:r>
                        <a:rPr kumimoji="1" lang="ja-JP" altLang="en-US" sz="1300" b="1" dirty="0">
                          <a:solidFill>
                            <a:schemeClr val="tx1"/>
                          </a:solidFill>
                          <a:latin typeface="BIZ UDゴシック" panose="020B0400000000000000" pitchFamily="49" charset="-128"/>
                          <a:ea typeface="BIZ UDゴシック" panose="020B0400000000000000" pitchFamily="49" charset="-128"/>
                        </a:rPr>
                        <a:t>研修（府社協）</a:t>
                      </a:r>
                    </a:p>
                  </a:txBody>
                  <a:tcPr anchor="ctr">
                    <a:solidFill>
                      <a:schemeClr val="accent1">
                        <a:lumMod val="40000"/>
                        <a:lumOff val="60000"/>
                      </a:schemeClr>
                    </a:solidFill>
                  </a:tcPr>
                </a:tc>
                <a:tc>
                  <a:txBody>
                    <a:bodyPr/>
                    <a:lstStyle/>
                    <a:p>
                      <a:pPr marL="0" marR="0" lvl="0" indent="0" algn="l" defTabSz="685800" rtl="0" eaLnBrk="1" fontAlgn="auto" latinLnBrk="0" hangingPunct="1">
                        <a:lnSpc>
                          <a:spcPts val="2100"/>
                        </a:lnSpc>
                        <a:spcBef>
                          <a:spcPts val="0"/>
                        </a:spcBef>
                        <a:spcAft>
                          <a:spcPts val="0"/>
                        </a:spcAft>
                        <a:buClrTx/>
                        <a:buSzTx/>
                        <a:buFontTx/>
                        <a:buNone/>
                        <a:tabLst/>
                        <a:defRPr/>
                      </a:pPr>
                      <a:r>
                        <a:rPr kumimoji="1" lang="en-US" altLang="ja-JP" sz="1300" b="0" dirty="0">
                          <a:solidFill>
                            <a:schemeClr val="tx1"/>
                          </a:solidFill>
                          <a:latin typeface="BIZ UDゴシック" panose="020B0400000000000000" pitchFamily="49" charset="-128"/>
                          <a:ea typeface="BIZ UDゴシック" panose="020B0400000000000000" pitchFamily="49" charset="-128"/>
                        </a:rPr>
                        <a:t>【</a:t>
                      </a:r>
                      <a:r>
                        <a:rPr kumimoji="1" lang="ja-JP" altLang="en-US" sz="1300" b="0" dirty="0">
                          <a:solidFill>
                            <a:schemeClr val="tx1"/>
                          </a:solidFill>
                          <a:latin typeface="BIZ UDゴシック" panose="020B0400000000000000" pitchFamily="49" charset="-128"/>
                          <a:ea typeface="BIZ UDゴシック" panose="020B0400000000000000" pitchFamily="49" charset="-128"/>
                        </a:rPr>
                        <a:t>年２回程度</a:t>
                      </a:r>
                      <a:r>
                        <a:rPr kumimoji="1" lang="en-US" altLang="ja-JP" sz="1300" b="0" dirty="0">
                          <a:solidFill>
                            <a:schemeClr val="tx1"/>
                          </a:solidFill>
                          <a:latin typeface="BIZ UDゴシック" panose="020B0400000000000000" pitchFamily="49" charset="-128"/>
                          <a:ea typeface="BIZ UDゴシック" panose="020B0400000000000000" pitchFamily="49" charset="-128"/>
                        </a:rPr>
                        <a:t>】※</a:t>
                      </a:r>
                      <a:r>
                        <a:rPr kumimoji="1" lang="ja-JP" altLang="en-US" sz="1300" b="0" dirty="0">
                          <a:solidFill>
                            <a:schemeClr val="tx1"/>
                          </a:solidFill>
                          <a:latin typeface="BIZ UDゴシック" panose="020B0400000000000000" pitchFamily="49" charset="-128"/>
                          <a:ea typeface="BIZ UDゴシック" panose="020B0400000000000000" pitchFamily="49" charset="-128"/>
                        </a:rPr>
                        <a:t>市民後見人のフォローアップ研修と同時開催</a:t>
                      </a:r>
                      <a:endParaRPr kumimoji="1" lang="en-US" altLang="ja-JP" sz="1300" b="0" dirty="0">
                        <a:solidFill>
                          <a:schemeClr val="tx1"/>
                        </a:solidFill>
                        <a:latin typeface="BIZ UDゴシック" panose="020B0400000000000000" pitchFamily="49" charset="-128"/>
                        <a:ea typeface="BIZ UDゴシック" panose="020B0400000000000000" pitchFamily="49" charset="-128"/>
                      </a:endParaRPr>
                    </a:p>
                    <a:p>
                      <a:pPr algn="l">
                        <a:lnSpc>
                          <a:spcPts val="2100"/>
                        </a:lnSpc>
                      </a:pPr>
                      <a:r>
                        <a:rPr kumimoji="1" lang="ja-JP" altLang="en-US" sz="1300" b="0" dirty="0">
                          <a:solidFill>
                            <a:schemeClr val="tx1"/>
                          </a:solidFill>
                          <a:latin typeface="BIZ UDゴシック" panose="020B0400000000000000" pitchFamily="49" charset="-128"/>
                          <a:ea typeface="BIZ UDゴシック" panose="020B0400000000000000" pitchFamily="49" charset="-128"/>
                        </a:rPr>
                        <a:t>・関連制度の理解、消費者被害、確定申告の方法等　</a:t>
                      </a:r>
                      <a:endParaRPr kumimoji="1" lang="en-US" altLang="ja-JP" sz="1300" b="0" dirty="0">
                        <a:solidFill>
                          <a:schemeClr val="tx1"/>
                        </a:solidFill>
                        <a:latin typeface="BIZ UDゴシック" panose="020B0400000000000000" pitchFamily="49" charset="-128"/>
                        <a:ea typeface="BIZ UDゴシック" panose="020B0400000000000000" pitchFamily="49" charset="-128"/>
                      </a:endParaRPr>
                    </a:p>
                  </a:txBody>
                  <a:tcPr anchor="ctr">
                    <a:noFill/>
                  </a:tcPr>
                </a:tc>
                <a:extLst>
                  <a:ext uri="{0D108BD9-81ED-4DB2-BD59-A6C34878D82A}">
                    <a16:rowId xmlns:a16="http://schemas.microsoft.com/office/drawing/2014/main" val="3721586613"/>
                  </a:ext>
                </a:extLst>
              </a:tr>
              <a:tr h="612000">
                <a:tc>
                  <a:txBody>
                    <a:bodyPr/>
                    <a:lstStyle/>
                    <a:p>
                      <a:pPr algn="ctr">
                        <a:lnSpc>
                          <a:spcPts val="2100"/>
                        </a:lnSpc>
                      </a:pPr>
                      <a:r>
                        <a:rPr kumimoji="1" lang="ja-JP" altLang="en-US" sz="1300" b="1" dirty="0">
                          <a:solidFill>
                            <a:schemeClr val="tx1"/>
                          </a:solidFill>
                          <a:latin typeface="BIZ UDゴシック" panose="020B0400000000000000" pitchFamily="49" charset="-128"/>
                          <a:ea typeface="BIZ UDゴシック" panose="020B0400000000000000" pitchFamily="49" charset="-128"/>
                        </a:rPr>
                        <a:t>活動交流会</a:t>
                      </a:r>
                      <a:endParaRPr kumimoji="1" lang="en-US" altLang="ja-JP" sz="1300" b="1" dirty="0">
                        <a:solidFill>
                          <a:schemeClr val="tx1"/>
                        </a:solidFill>
                        <a:latin typeface="BIZ UDゴシック" panose="020B0400000000000000" pitchFamily="49" charset="-128"/>
                        <a:ea typeface="BIZ UDゴシック" panose="020B0400000000000000" pitchFamily="49" charset="-128"/>
                      </a:endParaRPr>
                    </a:p>
                    <a:p>
                      <a:pPr algn="ctr">
                        <a:lnSpc>
                          <a:spcPts val="2100"/>
                        </a:lnSpc>
                      </a:pPr>
                      <a:r>
                        <a:rPr kumimoji="1" lang="ja-JP" altLang="en-US" sz="1300" b="1" dirty="0">
                          <a:solidFill>
                            <a:schemeClr val="tx1"/>
                          </a:solidFill>
                          <a:latin typeface="BIZ UDゴシック" panose="020B0400000000000000" pitchFamily="49" charset="-128"/>
                          <a:ea typeface="BIZ UDゴシック" panose="020B0400000000000000" pitchFamily="49" charset="-128"/>
                        </a:rPr>
                        <a:t>（府社協）</a:t>
                      </a:r>
                    </a:p>
                  </a:txBody>
                  <a:tcPr anchor="ctr">
                    <a:solidFill>
                      <a:schemeClr val="accent1">
                        <a:lumMod val="40000"/>
                        <a:lumOff val="60000"/>
                      </a:schemeClr>
                    </a:solidFill>
                  </a:tcPr>
                </a:tc>
                <a:tc>
                  <a:txBody>
                    <a:bodyPr/>
                    <a:lstStyle/>
                    <a:p>
                      <a:pPr algn="l">
                        <a:lnSpc>
                          <a:spcPts val="2100"/>
                        </a:lnSpc>
                      </a:pPr>
                      <a:r>
                        <a:rPr kumimoji="1" lang="ja-JP" altLang="en-US" sz="1300" b="0" dirty="0">
                          <a:solidFill>
                            <a:schemeClr val="tx1"/>
                          </a:solidFill>
                          <a:latin typeface="BIZ UDゴシック" panose="020B0400000000000000" pitchFamily="49" charset="-128"/>
                          <a:ea typeface="BIZ UDゴシック" panose="020B0400000000000000" pitchFamily="49" charset="-128"/>
                        </a:rPr>
                        <a:t>・市民後見人や専門職後見人との情報交換等を実施</a:t>
                      </a:r>
                    </a:p>
                  </a:txBody>
                  <a:tcPr anchor="ctr">
                    <a:noFill/>
                  </a:tcPr>
                </a:tc>
                <a:extLst>
                  <a:ext uri="{0D108BD9-81ED-4DB2-BD59-A6C34878D82A}">
                    <a16:rowId xmlns:a16="http://schemas.microsoft.com/office/drawing/2014/main" val="2122931505"/>
                  </a:ext>
                </a:extLst>
              </a:tr>
            </a:tbl>
          </a:graphicData>
        </a:graphic>
      </p:graphicFrame>
      <p:sp>
        <p:nvSpPr>
          <p:cNvPr id="9" name="タイトル 1"/>
          <p:cNvSpPr txBox="1">
            <a:spLocks/>
          </p:cNvSpPr>
          <p:nvPr/>
        </p:nvSpPr>
        <p:spPr>
          <a:xfrm>
            <a:off x="-1" y="127011"/>
            <a:ext cx="4680000" cy="432000"/>
          </a:xfrm>
          <a:prstGeom prst="homePlate">
            <a:avLst/>
          </a:prstGeom>
          <a:gradFill flip="none" rotWithShape="1">
            <a:gsLst>
              <a:gs pos="84000">
                <a:schemeClr val="accent1">
                  <a:lumMod val="75000"/>
                </a:schemeClr>
              </a:gs>
              <a:gs pos="59000">
                <a:schemeClr val="accent1">
                  <a:satMod val="110000"/>
                  <a:lumMod val="100000"/>
                  <a:shade val="100000"/>
                </a:schemeClr>
              </a:gs>
              <a:gs pos="100000">
                <a:schemeClr val="accent1">
                  <a:lumMod val="99000"/>
                  <a:satMod val="120000"/>
                  <a:shade val="78000"/>
                </a:schemeClr>
              </a:gs>
            </a:gsLst>
            <a:lin ang="16200000" scaled="1"/>
            <a:tileRect/>
          </a:gradFill>
          <a:ln w="6350" cap="flat" cmpd="sng" algn="ctr">
            <a:solidFill>
              <a:schemeClr val="bg1"/>
            </a:solidFill>
            <a:prstDash val="solid"/>
            <a:miter lim="800000"/>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1156716" rtl="0" eaLnBrk="1" latinLnBrk="0" hangingPunct="1">
              <a:lnSpc>
                <a:spcPct val="90000"/>
              </a:lnSpc>
              <a:spcBef>
                <a:spcPct val="0"/>
              </a:spcBef>
              <a:buNone/>
              <a:defRPr kumimoji="1" sz="5566"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700"/>
              </a:lnSpc>
            </a:pPr>
            <a:r>
              <a:rPr lang="ja-JP" altLang="en-US" sz="1800" b="1" dirty="0">
                <a:latin typeface="BIZ UDゴシック" panose="020B0400000000000000" pitchFamily="49" charset="-128"/>
                <a:ea typeface="BIZ UDゴシック" panose="020B0400000000000000" pitchFamily="49" charset="-128"/>
              </a:rPr>
              <a:t>７．後見活動の支援体制</a:t>
            </a:r>
          </a:p>
        </p:txBody>
      </p:sp>
      <p:sp>
        <p:nvSpPr>
          <p:cNvPr id="10" name="テキスト ボックス 1"/>
          <p:cNvSpPr txBox="1">
            <a:spLocks noChangeArrowheads="1"/>
          </p:cNvSpPr>
          <p:nvPr/>
        </p:nvSpPr>
        <p:spPr bwMode="auto">
          <a:xfrm>
            <a:off x="180541" y="1126663"/>
            <a:ext cx="8856000" cy="36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500"/>
              </a:lnSpc>
              <a:spcBef>
                <a:spcPct val="0"/>
              </a:spcBef>
              <a:buFontTx/>
              <a:buNone/>
            </a:pPr>
            <a:r>
              <a:rPr lang="ja-JP" altLang="en-US" sz="1500" dirty="0">
                <a:solidFill>
                  <a:srgbClr val="000000"/>
                </a:solidFill>
                <a:latin typeface="BIZ UDゴシック" panose="020B0400000000000000" pitchFamily="49" charset="-128"/>
                <a:ea typeface="BIZ UDゴシック" panose="020B0400000000000000" pitchFamily="49" charset="-128"/>
                <a:cs typeface="Meiryo UI" pitchFamily="50" charset="-128"/>
              </a:rPr>
              <a:t>　▸法人の後見活動にかかる専門的・日常的な相談支援を実施</a:t>
            </a:r>
          </a:p>
        </p:txBody>
      </p:sp>
      <p:sp>
        <p:nvSpPr>
          <p:cNvPr id="12" name="テキスト ボックス 1"/>
          <p:cNvSpPr txBox="1">
            <a:spLocks noChangeArrowheads="1"/>
          </p:cNvSpPr>
          <p:nvPr/>
        </p:nvSpPr>
        <p:spPr bwMode="auto">
          <a:xfrm>
            <a:off x="178393" y="4962423"/>
            <a:ext cx="8856000" cy="41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500"/>
              </a:lnSpc>
              <a:spcBef>
                <a:spcPct val="0"/>
              </a:spcBef>
              <a:buFontTx/>
              <a:buNone/>
            </a:pPr>
            <a:r>
              <a:rPr lang="ja-JP" altLang="en-US" sz="1500" dirty="0">
                <a:solidFill>
                  <a:srgbClr val="000000"/>
                </a:solidFill>
                <a:latin typeface="BIZ UDゴシック" panose="020B0400000000000000" pitchFamily="49" charset="-128"/>
                <a:ea typeface="BIZ UDゴシック" panose="020B0400000000000000" pitchFamily="49" charset="-128"/>
                <a:cs typeface="Meiryo UI" pitchFamily="50" charset="-128"/>
              </a:rPr>
              <a:t>　▸研修の受講修了後、選任されるまでのモチベーションの維持や、支援のスキルアップの機会を確保</a:t>
            </a:r>
          </a:p>
        </p:txBody>
      </p:sp>
      <p:sp>
        <p:nvSpPr>
          <p:cNvPr id="11" name="円/楕円 6"/>
          <p:cNvSpPr/>
          <p:nvPr/>
        </p:nvSpPr>
        <p:spPr>
          <a:xfrm>
            <a:off x="8281115" y="6154226"/>
            <a:ext cx="862885" cy="422178"/>
          </a:xfrm>
          <a:prstGeom prst="ellipse">
            <a:avLst/>
          </a:prstGeom>
          <a:noFill/>
          <a:ln w="15875" cap="flat" cmpd="sng" algn="ctr">
            <a:noFill/>
            <a:prstDash val="solid"/>
          </a:ln>
          <a:effectLst/>
        </p:spPr>
        <p:txBody>
          <a:bodyPr anchor="ctr"/>
          <a:lstStyle/>
          <a:p>
            <a:pPr algn="ctr" defTabSz="844083">
              <a:defRPr/>
            </a:pPr>
            <a:r>
              <a:rPr lang="ja-JP" altLang="en-US" sz="1846" b="1" kern="0" dirty="0">
                <a:solidFill>
                  <a:prstClr val="black"/>
                </a:solidFill>
                <a:latin typeface="メイリオ" panose="020B0604030504040204" pitchFamily="50" charset="-128"/>
                <a:ea typeface="メイリオ" panose="020B0604030504040204" pitchFamily="50" charset="-128"/>
              </a:rPr>
              <a:t>１</a:t>
            </a:r>
            <a:r>
              <a:rPr lang="en-US" altLang="ja-JP" sz="1846" b="1" kern="0" dirty="0">
                <a:solidFill>
                  <a:prstClr val="black"/>
                </a:solidFill>
                <a:latin typeface="メイリオ" panose="020B0604030504040204" pitchFamily="50" charset="-128"/>
                <a:ea typeface="メイリオ" panose="020B0604030504040204" pitchFamily="50" charset="-128"/>
              </a:rPr>
              <a:t>9</a:t>
            </a:r>
            <a:endParaRPr lang="ja-JP" altLang="en-US" sz="1846" b="1" kern="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45606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 y="127011"/>
            <a:ext cx="4680000" cy="432000"/>
          </a:xfrm>
          <a:prstGeom prst="homePlate">
            <a:avLst/>
          </a:prstGeom>
          <a:gradFill flip="none" rotWithShape="1">
            <a:gsLst>
              <a:gs pos="84000">
                <a:schemeClr val="accent1">
                  <a:lumMod val="75000"/>
                </a:schemeClr>
              </a:gs>
              <a:gs pos="59000">
                <a:schemeClr val="accent1">
                  <a:satMod val="110000"/>
                  <a:lumMod val="100000"/>
                  <a:shade val="100000"/>
                </a:schemeClr>
              </a:gs>
              <a:gs pos="100000">
                <a:schemeClr val="accent1">
                  <a:lumMod val="99000"/>
                  <a:satMod val="120000"/>
                  <a:shade val="78000"/>
                </a:schemeClr>
              </a:gs>
            </a:gsLst>
            <a:lin ang="16200000" scaled="1"/>
            <a:tileRect/>
          </a:gradFill>
          <a:ln w="6350" cap="flat" cmpd="sng" algn="ctr">
            <a:solidFill>
              <a:schemeClr val="bg1"/>
            </a:solidFill>
            <a:prstDash val="solid"/>
            <a:miter lim="800000"/>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1156716" rtl="0" eaLnBrk="1" latinLnBrk="0" hangingPunct="1">
              <a:lnSpc>
                <a:spcPct val="90000"/>
              </a:lnSpc>
              <a:spcBef>
                <a:spcPct val="0"/>
              </a:spcBef>
              <a:buNone/>
              <a:defRPr kumimoji="1" sz="5566"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700"/>
              </a:lnSpc>
            </a:pPr>
            <a:r>
              <a:rPr lang="ja-JP" altLang="en-US" sz="1800" b="1" dirty="0">
                <a:latin typeface="BIZ UDゴシック" panose="020B0400000000000000" pitchFamily="49" charset="-128"/>
                <a:ea typeface="BIZ UDゴシック" panose="020B0400000000000000" pitchFamily="49" charset="-128"/>
              </a:rPr>
              <a:t>８．今後のスケジュール（案）</a:t>
            </a:r>
          </a:p>
        </p:txBody>
      </p:sp>
      <p:sp>
        <p:nvSpPr>
          <p:cNvPr id="3" name="テキスト ボックス 1"/>
          <p:cNvSpPr txBox="1">
            <a:spLocks noChangeArrowheads="1"/>
          </p:cNvSpPr>
          <p:nvPr/>
        </p:nvSpPr>
        <p:spPr bwMode="auto">
          <a:xfrm>
            <a:off x="167660" y="753172"/>
            <a:ext cx="8757401" cy="522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500"/>
              </a:lnSpc>
              <a:spcBef>
                <a:spcPct val="0"/>
              </a:spcBef>
              <a:buFontTx/>
              <a:buNone/>
            </a:pPr>
            <a:r>
              <a:rPr lang="ja-JP" altLang="en-US" sz="1600" b="1" dirty="0">
                <a:latin typeface="BIZ UDゴシック" panose="020B0400000000000000" pitchFamily="49" charset="-128"/>
                <a:ea typeface="BIZ UDゴシック" panose="020B0400000000000000" pitchFamily="49" charset="-128"/>
                <a:cs typeface="Meiryo UI" pitchFamily="50" charset="-128"/>
              </a:rPr>
              <a:t>＜令和２年度＞</a:t>
            </a:r>
            <a:endParaRPr lang="en-US" altLang="ja-JP" sz="1600" b="1"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500"/>
              </a:lnSpc>
              <a:spcBef>
                <a:spcPct val="0"/>
              </a:spcBef>
              <a:buFontTx/>
              <a:buNone/>
            </a:pPr>
            <a:endParaRPr lang="en-US" altLang="ja-JP" sz="16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500"/>
              </a:lnSpc>
              <a:spcBef>
                <a:spcPct val="0"/>
              </a:spcBef>
              <a:buFontTx/>
              <a:buNone/>
            </a:pPr>
            <a:r>
              <a:rPr lang="ja-JP" altLang="en-US" sz="1600" dirty="0">
                <a:latin typeface="BIZ UDゴシック" panose="020B0400000000000000" pitchFamily="49" charset="-128"/>
                <a:ea typeface="BIZ UDゴシック" panose="020B0400000000000000" pitchFamily="49" charset="-128"/>
                <a:cs typeface="Meiryo UI" pitchFamily="50" charset="-128"/>
              </a:rPr>
              <a:t>　令和３年１月　</a:t>
            </a:r>
            <a:r>
              <a:rPr lang="ja-JP" altLang="en-US" sz="1600">
                <a:latin typeface="BIZ UDゴシック" panose="020B0400000000000000" pitchFamily="49" charset="-128"/>
                <a:ea typeface="BIZ UDゴシック" panose="020B0400000000000000" pitchFamily="49" charset="-128"/>
                <a:cs typeface="Meiryo UI" pitchFamily="50" charset="-128"/>
              </a:rPr>
              <a:t>　　「</a:t>
            </a:r>
            <a:r>
              <a:rPr lang="ja-JP" altLang="en-US" sz="1600" dirty="0">
                <a:latin typeface="BIZ UDゴシック" panose="020B0400000000000000" pitchFamily="49" charset="-128"/>
                <a:ea typeface="BIZ UDゴシック" panose="020B0400000000000000" pitchFamily="49" charset="-128"/>
                <a:cs typeface="Meiryo UI" pitchFamily="50" charset="-128"/>
              </a:rPr>
              <a:t>経営者部会正副部会長・事務局長会議」において説明　　　　　</a:t>
            </a:r>
            <a:endParaRPr lang="en-US" altLang="ja-JP" sz="16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500"/>
              </a:lnSpc>
              <a:spcBef>
                <a:spcPct val="0"/>
              </a:spcBef>
              <a:buFontTx/>
              <a:buNone/>
            </a:pPr>
            <a:r>
              <a:rPr lang="ja-JP" altLang="en-US" sz="1600" b="1" dirty="0">
                <a:latin typeface="BIZ UDゴシック" panose="020B0400000000000000" pitchFamily="49" charset="-128"/>
                <a:ea typeface="BIZ UDゴシック" panose="020B0400000000000000" pitchFamily="49" charset="-128"/>
                <a:cs typeface="Meiryo UI" pitchFamily="50" charset="-128"/>
              </a:rPr>
              <a:t>　</a:t>
            </a:r>
            <a:endParaRPr lang="en-US" altLang="ja-JP" sz="1600" b="1"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500"/>
              </a:lnSpc>
              <a:spcBef>
                <a:spcPct val="0"/>
              </a:spcBef>
              <a:buFontTx/>
              <a:buNone/>
            </a:pPr>
            <a:r>
              <a:rPr lang="ja-JP" altLang="en-US" sz="1600" dirty="0">
                <a:latin typeface="BIZ UDゴシック" panose="020B0400000000000000" pitchFamily="49" charset="-128"/>
                <a:ea typeface="BIZ UDゴシック" panose="020B0400000000000000" pitchFamily="49" charset="-128"/>
                <a:cs typeface="Meiryo UI" pitchFamily="50" charset="-128"/>
              </a:rPr>
              <a:t>　令和３年２月　　　「経営者部会 社会貢献事業推進委員会」において説明</a:t>
            </a:r>
            <a:endParaRPr lang="en-US" altLang="ja-JP" sz="1600" b="1"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500"/>
              </a:lnSpc>
              <a:spcBef>
                <a:spcPct val="0"/>
              </a:spcBef>
              <a:buFontTx/>
              <a:buNone/>
            </a:pPr>
            <a:endParaRPr lang="en-US" altLang="ja-JP" sz="16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500"/>
              </a:lnSpc>
              <a:spcBef>
                <a:spcPct val="0"/>
              </a:spcBef>
              <a:buFontTx/>
              <a:buNone/>
            </a:pPr>
            <a:r>
              <a:rPr lang="ja-JP" altLang="en-US" sz="1600" dirty="0">
                <a:latin typeface="BIZ UDゴシック" panose="020B0400000000000000" pitchFamily="49" charset="-128"/>
                <a:ea typeface="BIZ UDゴシック" panose="020B0400000000000000" pitchFamily="49" charset="-128"/>
                <a:cs typeface="Meiryo UI" pitchFamily="50" charset="-128"/>
              </a:rPr>
              <a:t>　　　　　　　　　　　市町村へ意見照会</a:t>
            </a:r>
            <a:endParaRPr lang="en-US" altLang="ja-JP" sz="16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500"/>
              </a:lnSpc>
              <a:spcBef>
                <a:spcPct val="0"/>
              </a:spcBef>
              <a:buFontTx/>
              <a:buNone/>
            </a:pPr>
            <a:r>
              <a:rPr lang="en-US" altLang="ja-JP" sz="1600" dirty="0">
                <a:latin typeface="BIZ UDゴシック" panose="020B0400000000000000" pitchFamily="49" charset="-128"/>
                <a:ea typeface="BIZ UDゴシック" panose="020B0400000000000000" pitchFamily="49" charset="-128"/>
                <a:cs typeface="Meiryo UI" pitchFamily="50" charset="-128"/>
              </a:rPr>
              <a:t>                        </a:t>
            </a:r>
          </a:p>
          <a:p>
            <a:pPr eaLnBrk="1" hangingPunct="1">
              <a:lnSpc>
                <a:spcPts val="2500"/>
              </a:lnSpc>
              <a:spcBef>
                <a:spcPct val="0"/>
              </a:spcBef>
              <a:buFontTx/>
              <a:buNone/>
            </a:pPr>
            <a:r>
              <a:rPr lang="ja-JP" altLang="en-US" sz="1600" dirty="0">
                <a:latin typeface="BIZ UDゴシック" panose="020B0400000000000000" pitchFamily="49" charset="-128"/>
                <a:ea typeface="BIZ UDゴシック" panose="020B0400000000000000" pitchFamily="49" charset="-128"/>
                <a:cs typeface="Meiryo UI" pitchFamily="50" charset="-128"/>
              </a:rPr>
              <a:t>　令和３年３月　　　「第２回大阪府成年後見制度利用促進研究会」の開催（今回）</a:t>
            </a:r>
            <a:endParaRPr lang="en-US" altLang="ja-JP" sz="16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500"/>
              </a:lnSpc>
              <a:spcBef>
                <a:spcPct val="0"/>
              </a:spcBef>
              <a:buFontTx/>
              <a:buNone/>
            </a:pPr>
            <a:endParaRPr lang="en-US" altLang="ja-JP" sz="16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500"/>
              </a:lnSpc>
              <a:spcBef>
                <a:spcPct val="0"/>
              </a:spcBef>
              <a:buFontTx/>
              <a:buNone/>
            </a:pPr>
            <a:r>
              <a:rPr lang="ja-JP" altLang="en-US" sz="1600" dirty="0">
                <a:latin typeface="BIZ UDゴシック" panose="020B0400000000000000" pitchFamily="49" charset="-128"/>
                <a:ea typeface="BIZ UDゴシック" panose="020B0400000000000000" pitchFamily="49" charset="-128"/>
                <a:cs typeface="Meiryo UI" pitchFamily="50" charset="-128"/>
              </a:rPr>
              <a:t>　　　　　　　　　　「市町村地域福祉担当課長会議」において説明　　　　　　　　　　　　</a:t>
            </a:r>
            <a:endParaRPr lang="en-US" altLang="ja-JP" sz="16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500"/>
              </a:lnSpc>
              <a:spcBef>
                <a:spcPct val="0"/>
              </a:spcBef>
              <a:buFontTx/>
              <a:buNone/>
            </a:pPr>
            <a:endParaRPr lang="en-US" altLang="ja-JP" sz="16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500"/>
              </a:lnSpc>
              <a:spcBef>
                <a:spcPct val="0"/>
              </a:spcBef>
              <a:buFontTx/>
              <a:buNone/>
            </a:pPr>
            <a:endParaRPr lang="en-US" altLang="ja-JP" sz="16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500"/>
              </a:lnSpc>
              <a:spcBef>
                <a:spcPct val="0"/>
              </a:spcBef>
              <a:buFontTx/>
              <a:buNone/>
            </a:pPr>
            <a:r>
              <a:rPr lang="ja-JP" altLang="en-US" sz="1600" b="1" dirty="0">
                <a:latin typeface="BIZ UDゴシック" panose="020B0400000000000000" pitchFamily="49" charset="-128"/>
                <a:ea typeface="BIZ UDゴシック" panose="020B0400000000000000" pitchFamily="49" charset="-128"/>
                <a:cs typeface="Meiryo UI" pitchFamily="50" charset="-128"/>
              </a:rPr>
              <a:t>＜令和３年度＞</a:t>
            </a:r>
            <a:endParaRPr lang="en-US" altLang="ja-JP" sz="1600" b="1"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500"/>
              </a:lnSpc>
              <a:spcBef>
                <a:spcPct val="0"/>
              </a:spcBef>
              <a:buFontTx/>
              <a:buNone/>
            </a:pPr>
            <a:endParaRPr lang="en-US" altLang="ja-JP" sz="1600" b="1"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500"/>
              </a:lnSpc>
              <a:spcBef>
                <a:spcPct val="0"/>
              </a:spcBef>
              <a:buFontTx/>
              <a:buNone/>
            </a:pPr>
            <a:r>
              <a:rPr lang="ja-JP" altLang="en-US" sz="1600" dirty="0">
                <a:latin typeface="BIZ UDゴシック" panose="020B0400000000000000" pitchFamily="49" charset="-128"/>
                <a:ea typeface="BIZ UDゴシック" panose="020B0400000000000000" pitchFamily="49" charset="-128"/>
                <a:cs typeface="Meiryo UI" pitchFamily="50" charset="-128"/>
              </a:rPr>
              <a:t>　令和３年４月以降　「</a:t>
            </a:r>
            <a:r>
              <a:rPr lang="zh-TW" altLang="en-US" sz="1600" dirty="0">
                <a:latin typeface="BIZ UDゴシック" panose="020B0400000000000000" pitchFamily="49" charset="-128"/>
                <a:ea typeface="BIZ UDゴシック" panose="020B0400000000000000" pitchFamily="49" charset="-128"/>
                <a:cs typeface="Meiryo UI" pitchFamily="50" charset="-128"/>
              </a:rPr>
              <a:t>法人後見専門職員養成研修</a:t>
            </a:r>
            <a:r>
              <a:rPr lang="ja-JP" altLang="en-US" sz="1600" dirty="0">
                <a:latin typeface="BIZ UDゴシック" panose="020B0400000000000000" pitchFamily="49" charset="-128"/>
                <a:ea typeface="BIZ UDゴシック" panose="020B0400000000000000" pitchFamily="49" charset="-128"/>
                <a:cs typeface="Meiryo UI" pitchFamily="50" charset="-128"/>
              </a:rPr>
              <a:t>」の実施、登録申請等事業の実施</a:t>
            </a:r>
          </a:p>
        </p:txBody>
      </p:sp>
      <p:sp>
        <p:nvSpPr>
          <p:cNvPr id="4" name="円/楕円 6"/>
          <p:cNvSpPr/>
          <p:nvPr/>
        </p:nvSpPr>
        <p:spPr>
          <a:xfrm>
            <a:off x="8281115" y="6154226"/>
            <a:ext cx="862885" cy="422178"/>
          </a:xfrm>
          <a:prstGeom prst="ellipse">
            <a:avLst/>
          </a:prstGeom>
          <a:noFill/>
          <a:ln w="15875" cap="flat" cmpd="sng" algn="ctr">
            <a:noFill/>
            <a:prstDash val="solid"/>
          </a:ln>
          <a:effectLst/>
        </p:spPr>
        <p:txBody>
          <a:bodyPr anchor="ctr"/>
          <a:lstStyle/>
          <a:p>
            <a:pPr algn="ctr" defTabSz="844083">
              <a:defRPr/>
            </a:pPr>
            <a:r>
              <a:rPr lang="en-US" altLang="ja-JP" sz="1846" b="1" kern="0" dirty="0">
                <a:solidFill>
                  <a:prstClr val="black"/>
                </a:solidFill>
                <a:latin typeface="メイリオ" panose="020B0604030504040204" pitchFamily="50" charset="-128"/>
                <a:ea typeface="メイリオ" panose="020B0604030504040204" pitchFamily="50" charset="-128"/>
              </a:rPr>
              <a:t>20</a:t>
            </a:r>
            <a:endParaRPr lang="ja-JP" altLang="en-US" sz="1846" b="1" kern="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78954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オブジェクト 3"/>
          <p:cNvGraphicFramePr>
            <a:graphicFrameLocks noChangeAspect="1"/>
          </p:cNvGraphicFramePr>
          <p:nvPr/>
        </p:nvGraphicFramePr>
        <p:xfrm>
          <a:off x="158750" y="218942"/>
          <a:ext cx="8964000" cy="7130023"/>
        </p:xfrm>
        <a:graphic>
          <a:graphicData uri="http://schemas.openxmlformats.org/presentationml/2006/ole">
            <mc:AlternateContent xmlns:mc="http://schemas.openxmlformats.org/markup-compatibility/2006">
              <mc:Choice xmlns:v="urn:schemas-microsoft-com:vml" Requires="v">
                <p:oleObj spid="_x0000_s1052" name="文書" r:id="rId4" imgW="11181009" imgH="8790092" progId="Word.Document.12">
                  <p:embed/>
                </p:oleObj>
              </mc:Choice>
              <mc:Fallback>
                <p:oleObj name="文書" r:id="rId4" imgW="11181009" imgH="8790092" progId="Word.Document.12">
                  <p:embed/>
                  <p:pic>
                    <p:nvPicPr>
                      <p:cNvPr id="7170" name="オブジェクト 3"/>
                      <p:cNvPicPr>
                        <a:picLocks noChangeAspect="1" noChangeArrowheads="1"/>
                      </p:cNvPicPr>
                      <p:nvPr/>
                    </p:nvPicPr>
                    <p:blipFill>
                      <a:blip r:embed="rId5"/>
                      <a:srcRect/>
                      <a:stretch>
                        <a:fillRect/>
                      </a:stretch>
                    </p:blipFill>
                    <p:spPr bwMode="auto">
                      <a:xfrm>
                        <a:off x="158750" y="218942"/>
                        <a:ext cx="8964000" cy="7130023"/>
                      </a:xfrm>
                      <a:prstGeom prst="rect">
                        <a:avLst/>
                      </a:prstGeom>
                      <a:noFill/>
                      <a:ln>
                        <a:noFill/>
                      </a:ln>
                    </p:spPr>
                  </p:pic>
                </p:oleObj>
              </mc:Fallback>
            </mc:AlternateContent>
          </a:graphicData>
        </a:graphic>
      </p:graphicFrame>
      <p:sp>
        <p:nvSpPr>
          <p:cNvPr id="5" name="正方形/長方形 4"/>
          <p:cNvSpPr/>
          <p:nvPr/>
        </p:nvSpPr>
        <p:spPr>
          <a:xfrm>
            <a:off x="5977077" y="320953"/>
            <a:ext cx="2146742" cy="369332"/>
          </a:xfrm>
          <a:prstGeom prst="rect">
            <a:avLst/>
          </a:prstGeom>
        </p:spPr>
        <p:txBody>
          <a:bodyPr wrap="none">
            <a:spAutoFit/>
          </a:bodyPr>
          <a:lstStyle/>
          <a:p>
            <a:r>
              <a:rPr lang="en-US" altLang="ja-JP" b="1"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厚生労働省資料 </a:t>
            </a:r>
          </a:p>
        </p:txBody>
      </p:sp>
      <p:sp>
        <p:nvSpPr>
          <p:cNvPr id="6" name="テキスト ボックス 5"/>
          <p:cNvSpPr txBox="1"/>
          <p:nvPr/>
        </p:nvSpPr>
        <p:spPr>
          <a:xfrm>
            <a:off x="177553" y="752584"/>
            <a:ext cx="8855928" cy="568874"/>
          </a:xfrm>
          <a:prstGeom prst="rect">
            <a:avLst/>
          </a:prstGeom>
          <a:solidFill>
            <a:schemeClr val="bg1"/>
          </a:solidFill>
          <a:ln w="38100">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defTabSz="844083">
              <a:lnSpc>
                <a:spcPts val="2000"/>
              </a:lnSpc>
              <a:defRPr/>
            </a:pPr>
            <a:r>
              <a:rPr lang="ja-JP" altLang="en-US" sz="1500" b="1" dirty="0">
                <a:solidFill>
                  <a:schemeClr val="bg2">
                    <a:lumMod val="50000"/>
                  </a:schemeClr>
                </a:solidFill>
                <a:latin typeface="BIZ UDゴシック" panose="020B0400000000000000" pitchFamily="49" charset="-128"/>
                <a:ea typeface="BIZ UDゴシック" panose="020B0400000000000000" pitchFamily="49" charset="-128"/>
              </a:rPr>
              <a:t>　</a:t>
            </a:r>
            <a:r>
              <a:rPr lang="ja-JP" altLang="en-US" sz="1500" b="1" dirty="0">
                <a:solidFill>
                  <a:srgbClr val="FF0000"/>
                </a:solidFill>
                <a:latin typeface="BIZ UDゴシック" panose="020B0400000000000000" pitchFamily="49" charset="-128"/>
                <a:ea typeface="BIZ UDゴシック" panose="020B0400000000000000" pitchFamily="49" charset="-128"/>
              </a:rPr>
              <a:t>精神上の障害により判断能力が不十分であるため法律行為における意思決定が困難な方について本人の権利を守るために選任された援助者（成年後見人等）により、本人を法律的に支援する制度</a:t>
            </a:r>
          </a:p>
        </p:txBody>
      </p:sp>
      <p:sp>
        <p:nvSpPr>
          <p:cNvPr id="9" name="正方形/長方形 8">
            <a:extLst>
              <a:ext uri="{FF2B5EF4-FFF2-40B4-BE49-F238E27FC236}">
                <a16:creationId xmlns:a16="http://schemas.microsoft.com/office/drawing/2014/main" id="{9B1B2BEA-C7EE-4680-98B9-3AF6AD064C5C}"/>
              </a:ext>
            </a:extLst>
          </p:cNvPr>
          <p:cNvSpPr/>
          <p:nvPr/>
        </p:nvSpPr>
        <p:spPr>
          <a:xfrm>
            <a:off x="8123819" y="94344"/>
            <a:ext cx="900851" cy="369332"/>
          </a:xfrm>
          <a:prstGeom prst="rect">
            <a:avLst/>
          </a:prstGeom>
          <a:ln w="28575">
            <a:solidFill>
              <a:schemeClr val="bg1">
                <a:lumMod val="50000"/>
              </a:schemeClr>
            </a:solidFill>
          </a:ln>
        </p:spPr>
        <p:txBody>
          <a:bodyPr wrap="square">
            <a:spAutoFit/>
          </a:bodyPr>
          <a:lstStyle/>
          <a:p>
            <a:pPr algn="ctr"/>
            <a:r>
              <a:rPr lang="ja-JP" altLang="en-US" b="1" dirty="0">
                <a:solidFill>
                  <a:schemeClr val="bg1">
                    <a:lumMod val="50000"/>
                  </a:schemeClr>
                </a:solidFill>
                <a:latin typeface="BIZ UDゴシック" panose="020B0400000000000000" pitchFamily="49" charset="-128"/>
                <a:ea typeface="BIZ UDゴシック" panose="020B0400000000000000" pitchFamily="49" charset="-128"/>
              </a:rPr>
              <a:t>参考</a:t>
            </a:r>
          </a:p>
        </p:txBody>
      </p:sp>
      <p:sp>
        <p:nvSpPr>
          <p:cNvPr id="7" name="円/楕円 6"/>
          <p:cNvSpPr/>
          <p:nvPr/>
        </p:nvSpPr>
        <p:spPr>
          <a:xfrm>
            <a:off x="8281115" y="6154226"/>
            <a:ext cx="862885" cy="422178"/>
          </a:xfrm>
          <a:prstGeom prst="ellipse">
            <a:avLst/>
          </a:prstGeom>
          <a:noFill/>
          <a:ln w="15875" cap="flat" cmpd="sng" algn="ctr">
            <a:noFill/>
            <a:prstDash val="solid"/>
          </a:ln>
          <a:effectLst/>
        </p:spPr>
        <p:txBody>
          <a:bodyPr anchor="ctr"/>
          <a:lstStyle/>
          <a:p>
            <a:pPr algn="ctr" defTabSz="844083">
              <a:defRPr/>
            </a:pPr>
            <a:r>
              <a:rPr lang="en-US" altLang="ja-JP" sz="1846" b="1" kern="0" dirty="0">
                <a:solidFill>
                  <a:prstClr val="black"/>
                </a:solidFill>
                <a:latin typeface="メイリオ" panose="020B0604030504040204" pitchFamily="50" charset="-128"/>
                <a:ea typeface="メイリオ" panose="020B0604030504040204" pitchFamily="50" charset="-128"/>
              </a:rPr>
              <a:t>21</a:t>
            </a:r>
            <a:endParaRPr lang="ja-JP" altLang="en-US" sz="1846" b="1" kern="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28004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オブジェクト 3"/>
          <p:cNvGraphicFramePr>
            <a:graphicFrameLocks noChangeAspect="1"/>
          </p:cNvGraphicFramePr>
          <p:nvPr/>
        </p:nvGraphicFramePr>
        <p:xfrm>
          <a:off x="270325" y="672133"/>
          <a:ext cx="8532000" cy="6257787"/>
        </p:xfrm>
        <a:graphic>
          <a:graphicData uri="http://schemas.openxmlformats.org/presentationml/2006/ole">
            <mc:AlternateContent xmlns:mc="http://schemas.openxmlformats.org/markup-compatibility/2006">
              <mc:Choice xmlns:v="urn:schemas-microsoft-com:vml" Requires="v">
                <p:oleObj spid="_x0000_s2076" name="文書" r:id="rId4" imgW="10416305" imgH="7639976" progId="Word.Document.12">
                  <p:embed/>
                </p:oleObj>
              </mc:Choice>
              <mc:Fallback>
                <p:oleObj name="文書" r:id="rId4" imgW="10416305" imgH="7639976" progId="Word.Document.12">
                  <p:embed/>
                  <p:pic>
                    <p:nvPicPr>
                      <p:cNvPr id="9218" name="オブジェクト 3"/>
                      <p:cNvPicPr>
                        <a:picLocks noChangeAspect="1" noChangeArrowheads="1"/>
                      </p:cNvPicPr>
                      <p:nvPr/>
                    </p:nvPicPr>
                    <p:blipFill>
                      <a:blip r:embed="rId5"/>
                      <a:srcRect/>
                      <a:stretch>
                        <a:fillRect/>
                      </a:stretch>
                    </p:blipFill>
                    <p:spPr bwMode="auto">
                      <a:xfrm>
                        <a:off x="270325" y="672133"/>
                        <a:ext cx="8532000" cy="6257787"/>
                      </a:xfrm>
                      <a:prstGeom prst="rect">
                        <a:avLst/>
                      </a:prstGeom>
                      <a:noFill/>
                      <a:ln>
                        <a:noFill/>
                      </a:ln>
                    </p:spPr>
                  </p:pic>
                </p:oleObj>
              </mc:Fallback>
            </mc:AlternateContent>
          </a:graphicData>
        </a:graphic>
      </p:graphicFrame>
      <p:sp>
        <p:nvSpPr>
          <p:cNvPr id="8" name="正方形/長方形 7">
            <a:extLst>
              <a:ext uri="{FF2B5EF4-FFF2-40B4-BE49-F238E27FC236}">
                <a16:creationId xmlns:a16="http://schemas.microsoft.com/office/drawing/2014/main" id="{D0377626-CEE2-4E4A-8CA3-D184858D0043}"/>
              </a:ext>
            </a:extLst>
          </p:cNvPr>
          <p:cNvSpPr/>
          <p:nvPr/>
        </p:nvSpPr>
        <p:spPr>
          <a:xfrm>
            <a:off x="7188357" y="856000"/>
            <a:ext cx="2205773" cy="307777"/>
          </a:xfrm>
          <a:prstGeom prst="rect">
            <a:avLst/>
          </a:prstGeom>
        </p:spPr>
        <p:txBody>
          <a:bodyPr wrap="square">
            <a:spAutoFit/>
          </a:bodyPr>
          <a:lstStyle/>
          <a:p>
            <a:r>
              <a:rPr lang="en-US" altLang="ja-JP"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厚生労働省資料 </a:t>
            </a:r>
          </a:p>
        </p:txBody>
      </p:sp>
      <p:sp>
        <p:nvSpPr>
          <p:cNvPr id="9" name="正方形/長方形 8">
            <a:extLst>
              <a:ext uri="{FF2B5EF4-FFF2-40B4-BE49-F238E27FC236}">
                <a16:creationId xmlns:a16="http://schemas.microsoft.com/office/drawing/2014/main" id="{9B1B2BEA-C7EE-4680-98B9-3AF6AD064C5C}"/>
              </a:ext>
            </a:extLst>
          </p:cNvPr>
          <p:cNvSpPr/>
          <p:nvPr/>
        </p:nvSpPr>
        <p:spPr>
          <a:xfrm>
            <a:off x="8123819" y="94344"/>
            <a:ext cx="900851" cy="369332"/>
          </a:xfrm>
          <a:prstGeom prst="rect">
            <a:avLst/>
          </a:prstGeom>
          <a:ln w="28575">
            <a:solidFill>
              <a:schemeClr val="bg1">
                <a:lumMod val="50000"/>
              </a:schemeClr>
            </a:solidFill>
          </a:ln>
        </p:spPr>
        <p:txBody>
          <a:bodyPr wrap="square">
            <a:spAutoFit/>
          </a:bodyPr>
          <a:lstStyle/>
          <a:p>
            <a:pPr algn="ctr"/>
            <a:r>
              <a:rPr lang="ja-JP" altLang="en-US" b="1" dirty="0">
                <a:solidFill>
                  <a:schemeClr val="bg1">
                    <a:lumMod val="50000"/>
                  </a:schemeClr>
                </a:solidFill>
                <a:latin typeface="BIZ UDゴシック" panose="020B0400000000000000" pitchFamily="49" charset="-128"/>
                <a:ea typeface="BIZ UDゴシック" panose="020B0400000000000000" pitchFamily="49" charset="-128"/>
              </a:rPr>
              <a:t>参考</a:t>
            </a:r>
          </a:p>
        </p:txBody>
      </p:sp>
      <p:sp>
        <p:nvSpPr>
          <p:cNvPr id="5" name="円/楕円 6"/>
          <p:cNvSpPr/>
          <p:nvPr/>
        </p:nvSpPr>
        <p:spPr>
          <a:xfrm>
            <a:off x="8281115" y="6154226"/>
            <a:ext cx="862885" cy="422178"/>
          </a:xfrm>
          <a:prstGeom prst="ellipse">
            <a:avLst/>
          </a:prstGeom>
          <a:noFill/>
          <a:ln w="15875" cap="flat" cmpd="sng" algn="ctr">
            <a:noFill/>
            <a:prstDash val="solid"/>
          </a:ln>
          <a:effectLst/>
        </p:spPr>
        <p:txBody>
          <a:bodyPr anchor="ctr"/>
          <a:lstStyle/>
          <a:p>
            <a:pPr algn="ctr" defTabSz="844083">
              <a:defRPr/>
            </a:pPr>
            <a:r>
              <a:rPr lang="en-US" altLang="ja-JP" sz="1846" b="1" kern="0" dirty="0">
                <a:solidFill>
                  <a:prstClr val="black"/>
                </a:solidFill>
                <a:latin typeface="メイリオ" panose="020B0604030504040204" pitchFamily="50" charset="-128"/>
                <a:ea typeface="メイリオ" panose="020B0604030504040204" pitchFamily="50" charset="-128"/>
              </a:rPr>
              <a:t>22</a:t>
            </a:r>
            <a:endParaRPr lang="ja-JP" altLang="en-US" sz="1846" b="1" kern="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844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20452" y="371429"/>
            <a:ext cx="7957495" cy="367095"/>
          </a:xfrm>
          <a:solidFill>
            <a:schemeClr val="accent6">
              <a:lumMod val="60000"/>
              <a:lumOff val="40000"/>
            </a:schemeClr>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a:noAutofit/>
          </a:bodyPr>
          <a:lstStyle/>
          <a:p>
            <a:r>
              <a:rPr lang="ja-JP" altLang="en-US" sz="2045" b="1" dirty="0"/>
              <a:t>成年後見制度利用促進基本計画について</a:t>
            </a:r>
          </a:p>
        </p:txBody>
      </p:sp>
      <p:sp>
        <p:nvSpPr>
          <p:cNvPr id="4" name="正方形/長方形 3"/>
          <p:cNvSpPr/>
          <p:nvPr/>
        </p:nvSpPr>
        <p:spPr>
          <a:xfrm>
            <a:off x="644976" y="836712"/>
            <a:ext cx="7957495" cy="1972626"/>
          </a:xfrm>
          <a:prstGeom prst="rect">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ts val="1619"/>
              </a:lnSpc>
              <a:spcBef>
                <a:spcPts val="0"/>
              </a:spcBef>
              <a:spcAft>
                <a:spcPts val="0"/>
              </a:spcAft>
              <a:buClrTx/>
              <a:buSzTx/>
              <a:buFontTx/>
              <a:buNone/>
              <a:tabLst/>
              <a:defRPr/>
            </a:pPr>
            <a:endParaRPr kumimoji="1" lang="ja-JP" altLang="en-US" sz="1193"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 name="テキスト ボックス 5"/>
          <p:cNvSpPr txBox="1"/>
          <p:nvPr/>
        </p:nvSpPr>
        <p:spPr>
          <a:xfrm>
            <a:off x="716802" y="836714"/>
            <a:ext cx="7885669" cy="1887696"/>
          </a:xfrm>
          <a:prstGeom prst="rect">
            <a:avLst/>
          </a:prstGeom>
          <a:noFill/>
        </p:spPr>
        <p:txBody>
          <a:bodyPr wrap="square" rtlCol="0">
            <a:spAutoFit/>
          </a:bodyPr>
          <a:lstStyle/>
          <a:p>
            <a:pPr marL="0" marR="0" lvl="0" indent="0" algn="l" defTabSz="844083" rtl="0" eaLnBrk="1" fontAlgn="auto" latinLnBrk="0" hangingPunct="1">
              <a:lnSpc>
                <a:spcPts val="2045"/>
              </a:lnSpc>
              <a:spcBef>
                <a:spcPts val="0"/>
              </a:spcBef>
              <a:spcAft>
                <a:spcPts val="0"/>
              </a:spcAft>
              <a:buClrTx/>
              <a:buSzTx/>
              <a:buFontTx/>
              <a:buNone/>
              <a:tabLst/>
              <a:defRPr/>
            </a:pPr>
            <a:r>
              <a:rPr kumimoji="1" lang="ja-JP" altLang="en-US" sz="1534"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＜経緯＞</a:t>
            </a:r>
            <a:endParaRPr kumimoji="1" lang="en-US" altLang="ja-JP" sz="1534"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48800" marR="0" lvl="0" indent="-148800" algn="l" defTabSz="844083" rtl="0" eaLnBrk="1" fontAlgn="auto" latinLnBrk="0" hangingPunct="1">
              <a:lnSpc>
                <a:spcPts val="2045"/>
              </a:lnSpc>
              <a:spcBef>
                <a:spcPts val="0"/>
              </a:spcBef>
              <a:spcAft>
                <a:spcPts val="0"/>
              </a:spcAft>
              <a:buClrTx/>
              <a:buSzTx/>
              <a:buFontTx/>
              <a:buNone/>
              <a:tabLst/>
              <a:defRPr/>
            </a:pPr>
            <a:r>
              <a:rPr kumimoji="1" lang="ja-JP" altLang="en-US" sz="1534"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534"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H28</a:t>
            </a:r>
            <a:r>
              <a:rPr kumimoji="1" lang="ja-JP" altLang="en-US" sz="1534"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534"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534"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「成年後見制度の利用の促進に関する法律」施行</a:t>
            </a:r>
            <a:endParaRPr kumimoji="1" lang="en-US" altLang="ja-JP" sz="1534"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225574" marR="0" lvl="0" indent="-1225574" algn="l" defTabSz="844083" rtl="0" eaLnBrk="1" fontAlgn="auto" latinLnBrk="0" hangingPunct="1">
              <a:lnSpc>
                <a:spcPts val="2045"/>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en-US" altLang="ja-JP" sz="1292"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H28</a:t>
            </a:r>
            <a:r>
              <a:rPr kumimoji="1" lang="ja-JP" altLang="en-US" sz="1292" b="0" i="0" u="none" strike="noStrike" kern="1200" cap="none" spc="0" normalizeH="0" baseline="0" noProof="0" dirty="0" err="1">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292"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9</a:t>
            </a:r>
            <a:r>
              <a:rPr kumimoji="1" lang="ja-JP" altLang="en-US" sz="1292"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「成年後見制度利用促進会議」（会長：総理）より「成年後見制度利用促進委員会」に</a:t>
            </a:r>
            <a:endParaRPr kumimoji="1" lang="en-US" altLang="ja-JP" sz="1292"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225574" marR="0" lvl="0" indent="-1225574" algn="l" defTabSz="844083" rtl="0" eaLnBrk="1" fontAlgn="auto" latinLnBrk="0" hangingPunct="1">
              <a:lnSpc>
                <a:spcPts val="2045"/>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292"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意見を求める（基本計画の案に盛り込むべき事項について）</a:t>
            </a:r>
            <a:endParaRPr kumimoji="1" lang="en-US" altLang="ja-JP" sz="1292"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48800" marR="0" lvl="0" indent="-148800" algn="l" defTabSz="844083" rtl="0" eaLnBrk="1" fontAlgn="auto" latinLnBrk="0" hangingPunct="1">
              <a:lnSpc>
                <a:spcPts val="2045"/>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en-US" altLang="ja-JP" sz="1292"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H29</a:t>
            </a:r>
            <a:r>
              <a:rPr kumimoji="1" lang="ja-JP" altLang="en-US" sz="1292" b="0" i="0" u="none" strike="noStrike" kern="1200" cap="none" spc="0" normalizeH="0" baseline="0" noProof="0" dirty="0" err="1">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292"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1</a:t>
            </a:r>
            <a:r>
              <a:rPr kumimoji="1" lang="ja-JP" altLang="en-US" sz="1292"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「委員会」意見取りまとめ</a:t>
            </a:r>
            <a:endParaRPr kumimoji="1" lang="en-US" altLang="ja-JP" sz="1292"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48800" marR="0" lvl="0" indent="-148800" algn="l" defTabSz="844083" rtl="0" eaLnBrk="1" fontAlgn="auto" latinLnBrk="0" hangingPunct="1">
              <a:lnSpc>
                <a:spcPts val="2045"/>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en-US" altLang="ja-JP" sz="1292"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H29</a:t>
            </a:r>
            <a:r>
              <a:rPr kumimoji="1" lang="ja-JP" altLang="en-US" sz="1292" b="0" i="0" u="none" strike="noStrike" kern="1200" cap="none" spc="0" normalizeH="0" baseline="0" noProof="0" dirty="0" err="1">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292"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1</a:t>
            </a:r>
            <a:r>
              <a:rPr kumimoji="1" lang="ja-JP" altLang="en-US" sz="1292"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292"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a:t>
            </a:r>
            <a:r>
              <a:rPr kumimoji="1" lang="ja-JP" altLang="en-US" sz="1292"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パブリックコメントの実施</a:t>
            </a:r>
            <a:endParaRPr kumimoji="1" lang="en-US" altLang="ja-JP" sz="1292"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48800" marR="0" lvl="0" indent="-148800" algn="l" defTabSz="844083" rtl="0" eaLnBrk="1" fontAlgn="auto" latinLnBrk="0" hangingPunct="1">
              <a:lnSpc>
                <a:spcPts val="2045"/>
              </a:lnSpc>
              <a:spcBef>
                <a:spcPts val="0"/>
              </a:spcBef>
              <a:spcAft>
                <a:spcPts val="0"/>
              </a:spcAft>
              <a:buClrTx/>
              <a:buSzTx/>
              <a:buFontTx/>
              <a:buNone/>
              <a:tabLst/>
              <a:defRPr/>
            </a:pPr>
            <a:r>
              <a:rPr kumimoji="1" lang="ja-JP" altLang="en-US" sz="1534"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534"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H29</a:t>
            </a:r>
            <a:r>
              <a:rPr kumimoji="1" lang="ja-JP" altLang="en-US" sz="1534" b="0"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534"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534"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「促進会議」にて「基本計画の案」を作成の上、閣議決定</a:t>
            </a:r>
            <a:endParaRPr kumimoji="1" lang="en-US" altLang="ja-JP" sz="1534"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テキスト ボックス 23"/>
          <p:cNvSpPr txBox="1"/>
          <p:nvPr/>
        </p:nvSpPr>
        <p:spPr>
          <a:xfrm>
            <a:off x="646744" y="3021420"/>
            <a:ext cx="8084973" cy="3524811"/>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534"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＜計画のポイント＞</a:t>
            </a:r>
            <a:r>
              <a:rPr kumimoji="1" lang="ja-JP" altLang="en-US" sz="1193"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023"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023"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計画対象期間：概ね５年間を念頭。市町村は国の計画を勘案して市町村計画を策定。</a:t>
            </a:r>
            <a:endParaRPr kumimoji="1" lang="en-US" altLang="ja-JP" sz="1023"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256"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256"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256"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844083" rtl="0" eaLnBrk="1" fontAlgn="auto" latinLnBrk="0" hangingPunct="1">
              <a:lnSpc>
                <a:spcPct val="100000"/>
              </a:lnSpc>
              <a:spcBef>
                <a:spcPts val="554"/>
              </a:spcBef>
              <a:spcAft>
                <a:spcPts val="0"/>
              </a:spcAft>
              <a:buClrTx/>
              <a:buSzTx/>
              <a:buFontTx/>
              <a:buNone/>
              <a:tabLst/>
              <a:defRPr/>
            </a:pPr>
            <a:r>
              <a:rPr kumimoji="1" lang="ja-JP" altLang="en-US" sz="1534"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（１）利用者がメリットを実感できる制度・運用の改善</a:t>
            </a:r>
            <a:endParaRPr kumimoji="1" lang="en-US" altLang="ja-JP" sz="1534"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844083" rtl="0" eaLnBrk="1" fontAlgn="auto" latinLnBrk="0" hangingPunct="1">
              <a:lnSpc>
                <a:spcPct val="100000"/>
              </a:lnSpc>
              <a:spcBef>
                <a:spcPts val="554"/>
              </a:spcBef>
              <a:spcAft>
                <a:spcPts val="0"/>
              </a:spcAft>
              <a:buClrTx/>
              <a:buSzTx/>
              <a:buFontTx/>
              <a:buNone/>
              <a:tabLst/>
              <a:defRPr/>
            </a:pPr>
            <a:r>
              <a:rPr kumimoji="1" lang="ja-JP" altLang="en-US" sz="1363"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⇒財産管理のみならず、意思決定支援・身上保護も重視した適切な後見人の選任・交代</a:t>
            </a:r>
            <a:endParaRPr kumimoji="1" lang="en-US" altLang="ja-JP" sz="1363"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844083" rtl="0" eaLnBrk="1" fontAlgn="auto" latinLnBrk="0" hangingPunct="1">
              <a:lnSpc>
                <a:spcPct val="100000"/>
              </a:lnSpc>
              <a:spcBef>
                <a:spcPts val="554"/>
              </a:spcBef>
              <a:spcAft>
                <a:spcPts val="0"/>
              </a:spcAft>
              <a:buClrTx/>
              <a:buSzTx/>
              <a:buFontTx/>
              <a:buNone/>
              <a:tabLst/>
              <a:defRPr/>
            </a:pPr>
            <a:r>
              <a:rPr kumimoji="1" lang="ja-JP" altLang="en-US" sz="1363"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⇒本人の置かれた生活状況等を踏まえた診断内容について記載できる診断書の在り方の検討</a:t>
            </a:r>
            <a:endParaRPr kumimoji="1" lang="en-US" altLang="ja-JP" sz="1363"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681"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681"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681"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844083" rtl="0" eaLnBrk="1" fontAlgn="auto" latinLnBrk="0" hangingPunct="1">
              <a:lnSpc>
                <a:spcPct val="100000"/>
              </a:lnSpc>
              <a:spcBef>
                <a:spcPts val="554"/>
              </a:spcBef>
              <a:spcAft>
                <a:spcPts val="0"/>
              </a:spcAft>
              <a:buClrTx/>
              <a:buSzTx/>
              <a:buFontTx/>
              <a:buNone/>
              <a:tabLst/>
              <a:defRPr/>
            </a:pPr>
            <a:r>
              <a:rPr kumimoji="1" lang="ja-JP" altLang="en-US" sz="1534"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（２）権利擁護支援の地域連携ネットワークづくり</a:t>
            </a:r>
            <a:endParaRPr kumimoji="1" lang="en-US" altLang="ja-JP" sz="1534"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3357477" marR="0" lvl="0" indent="-3357477" algn="l" defTabSz="844083" rtl="0" eaLnBrk="1" fontAlgn="auto" latinLnBrk="0" hangingPunct="1">
              <a:lnSpc>
                <a:spcPct val="100000"/>
              </a:lnSpc>
              <a:spcBef>
                <a:spcPts val="554"/>
              </a:spcBef>
              <a:spcAft>
                <a:spcPts val="0"/>
              </a:spcAft>
              <a:buClrTx/>
              <a:buSzTx/>
              <a:buFontTx/>
              <a:buNone/>
              <a:tabLst/>
              <a:defRPr/>
            </a:pPr>
            <a:r>
              <a:rPr kumimoji="1" lang="ja-JP" altLang="en-US" sz="1363"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⇒①制度の広報②制度利用の相談③制度利用促進（マッチング）④後見人支援等の機能を整備</a:t>
            </a:r>
            <a:endParaRPr kumimoji="1" lang="en-US" altLang="ja-JP" sz="1363"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538387" marR="0" lvl="0" indent="-538387" algn="l" defTabSz="844083" rtl="0" eaLnBrk="1" fontAlgn="auto" latinLnBrk="0" hangingPunct="1">
              <a:lnSpc>
                <a:spcPct val="100000"/>
              </a:lnSpc>
              <a:spcBef>
                <a:spcPts val="554"/>
              </a:spcBef>
              <a:spcAft>
                <a:spcPts val="0"/>
              </a:spcAft>
              <a:buClrTx/>
              <a:buSzTx/>
              <a:buFontTx/>
              <a:buNone/>
              <a:tabLst/>
              <a:defRPr/>
            </a:pPr>
            <a:r>
              <a:rPr kumimoji="1" lang="ja-JP" altLang="en-US" sz="1363"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⇒本人を見守る「チーム」、地域の専門職団体の協力体制（「協議会」）、コーディネートを行う</a:t>
            </a:r>
            <a:endParaRPr kumimoji="1" lang="en-US" altLang="ja-JP" sz="1363"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538387" marR="0" lvl="0" indent="-538387" algn="l" defTabSz="844083" rtl="0" eaLnBrk="1" fontAlgn="auto" latinLnBrk="0" hangingPunct="1">
              <a:lnSpc>
                <a:spcPct val="100000"/>
              </a:lnSpc>
              <a:spcBef>
                <a:spcPts val="554"/>
              </a:spcBef>
              <a:spcAft>
                <a:spcPts val="0"/>
              </a:spcAft>
              <a:buClrTx/>
              <a:buSzTx/>
              <a:buFontTx/>
              <a:buNone/>
              <a:tabLst/>
              <a:defRPr/>
            </a:pPr>
            <a:r>
              <a:rPr kumimoji="1" lang="ja-JP" altLang="en-US" sz="1363"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363"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　</a:t>
            </a:r>
            <a:r>
              <a:rPr kumimoji="1" lang="ja-JP" altLang="en-US" sz="1363"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「中核機関（センター）」の整備</a:t>
            </a:r>
            <a:endParaRPr kumimoji="1" lang="en-US" altLang="ja-JP" sz="1023"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3357477" marR="0" lvl="0" indent="-3357477" algn="l" defTabSz="844083" rtl="0" eaLnBrk="1" fontAlgn="auto" latinLnBrk="0" hangingPunct="1">
              <a:lnSpc>
                <a:spcPct val="100000"/>
              </a:lnSpc>
              <a:spcBef>
                <a:spcPts val="0"/>
              </a:spcBef>
              <a:spcAft>
                <a:spcPts val="0"/>
              </a:spcAft>
              <a:buClrTx/>
              <a:buSzTx/>
              <a:buFontTx/>
              <a:buNone/>
              <a:tabLst/>
              <a:defRPr/>
            </a:pPr>
            <a:endParaRPr kumimoji="1" lang="en-US" altLang="ja-JP" sz="681"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3357477" marR="0" lvl="0" indent="-3357477" algn="l" defTabSz="844083" rtl="0" eaLnBrk="1" fontAlgn="auto" latinLnBrk="0" hangingPunct="1">
              <a:lnSpc>
                <a:spcPct val="100000"/>
              </a:lnSpc>
              <a:spcBef>
                <a:spcPts val="0"/>
              </a:spcBef>
              <a:spcAft>
                <a:spcPts val="0"/>
              </a:spcAft>
              <a:buClrTx/>
              <a:buSzTx/>
              <a:buFontTx/>
              <a:buNone/>
              <a:tabLst/>
              <a:defRPr/>
            </a:pPr>
            <a:endParaRPr kumimoji="1" lang="en-US" altLang="ja-JP" sz="681"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844083" rtl="0" eaLnBrk="1" fontAlgn="auto" latinLnBrk="0" hangingPunct="1">
              <a:lnSpc>
                <a:spcPct val="100000"/>
              </a:lnSpc>
              <a:spcBef>
                <a:spcPts val="554"/>
              </a:spcBef>
              <a:spcAft>
                <a:spcPts val="0"/>
              </a:spcAft>
              <a:buClrTx/>
              <a:buSzTx/>
              <a:buFontTx/>
              <a:buNone/>
              <a:tabLst/>
              <a:defRPr/>
            </a:pPr>
            <a:r>
              <a:rPr kumimoji="1" lang="ja-JP" altLang="en-US" sz="1534"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（３）不正防止の徹底と利用しやすさとの調和</a:t>
            </a:r>
            <a:endParaRPr kumimoji="1" lang="en-US" altLang="ja-JP" sz="1534"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844083" rtl="0" eaLnBrk="1" fontAlgn="auto" latinLnBrk="0" hangingPunct="1">
              <a:lnSpc>
                <a:spcPct val="100000"/>
              </a:lnSpc>
              <a:spcBef>
                <a:spcPts val="554"/>
              </a:spcBef>
              <a:spcAft>
                <a:spcPts val="0"/>
              </a:spcAft>
              <a:buClrTx/>
              <a:buSzTx/>
              <a:buFontTx/>
              <a:buNone/>
              <a:tabLst/>
              <a:defRPr/>
            </a:pPr>
            <a:r>
              <a:rPr kumimoji="1" lang="ja-JP" altLang="en-US" sz="1363"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⇒後見制度支援信託に並立・代替する新たな方策の検討</a:t>
            </a:r>
            <a:r>
              <a:rPr kumimoji="1" lang="ja-JP" altLang="en-US" sz="1363"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en-US" altLang="ja-JP" sz="1023"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023"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預貯金の払戻しに後見監督人等が関与</a:t>
            </a:r>
            <a:endParaRPr kumimoji="1" lang="ja-JP" altLang="en-US" sz="1363"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正方形/長方形 6"/>
          <p:cNvSpPr/>
          <p:nvPr/>
        </p:nvSpPr>
        <p:spPr>
          <a:xfrm>
            <a:off x="620448" y="2963718"/>
            <a:ext cx="7957496" cy="3522853"/>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534"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9B1B2BEA-C7EE-4680-98B9-3AF6AD064C5C}"/>
              </a:ext>
            </a:extLst>
          </p:cNvPr>
          <p:cNvSpPr/>
          <p:nvPr/>
        </p:nvSpPr>
        <p:spPr>
          <a:xfrm>
            <a:off x="8123819" y="94344"/>
            <a:ext cx="900851" cy="369332"/>
          </a:xfrm>
          <a:prstGeom prst="rect">
            <a:avLst/>
          </a:prstGeom>
          <a:ln w="28575">
            <a:solidFill>
              <a:schemeClr val="bg1">
                <a:lumMod val="50000"/>
              </a:schemeClr>
            </a:solidFill>
          </a:ln>
        </p:spPr>
        <p:txBody>
          <a:bodyPr wrap="square">
            <a:spAutoFit/>
          </a:bodyPr>
          <a:lstStyle/>
          <a:p>
            <a:pPr algn="ctr"/>
            <a:r>
              <a:rPr lang="ja-JP" altLang="en-US" b="1" dirty="0">
                <a:solidFill>
                  <a:schemeClr val="bg1">
                    <a:lumMod val="50000"/>
                  </a:schemeClr>
                </a:solidFill>
                <a:latin typeface="BIZ UDゴシック" panose="020B0400000000000000" pitchFamily="49" charset="-128"/>
                <a:ea typeface="BIZ UDゴシック" panose="020B0400000000000000" pitchFamily="49" charset="-128"/>
              </a:rPr>
              <a:t>参考</a:t>
            </a:r>
          </a:p>
        </p:txBody>
      </p:sp>
      <p:sp>
        <p:nvSpPr>
          <p:cNvPr id="8" name="円/楕円 6"/>
          <p:cNvSpPr/>
          <p:nvPr/>
        </p:nvSpPr>
        <p:spPr>
          <a:xfrm>
            <a:off x="8281115" y="6154226"/>
            <a:ext cx="862885" cy="422178"/>
          </a:xfrm>
          <a:prstGeom prst="ellipse">
            <a:avLst/>
          </a:prstGeom>
          <a:noFill/>
          <a:ln w="15875" cap="flat" cmpd="sng" algn="ctr">
            <a:noFill/>
            <a:prstDash val="solid"/>
          </a:ln>
          <a:effectLst/>
        </p:spPr>
        <p:txBody>
          <a:bodyPr anchor="ctr"/>
          <a:lstStyle/>
          <a:p>
            <a:pPr algn="ctr" defTabSz="844083">
              <a:defRPr/>
            </a:pPr>
            <a:r>
              <a:rPr lang="en-US" altLang="ja-JP" sz="1846" b="1" kern="0" dirty="0">
                <a:solidFill>
                  <a:prstClr val="black"/>
                </a:solidFill>
                <a:latin typeface="メイリオ" panose="020B0604030504040204" pitchFamily="50" charset="-128"/>
                <a:ea typeface="メイリオ" panose="020B0604030504040204" pitchFamily="50" charset="-128"/>
              </a:rPr>
              <a:t>23</a:t>
            </a:r>
            <a:endParaRPr lang="ja-JP" altLang="en-US" sz="1846" b="1" kern="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80025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1287" y="6265011"/>
            <a:ext cx="2924418" cy="166201"/>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algn="ctr" defTabSz="843832" eaLnBrk="0" fontAlgn="base" hangingPunct="0">
              <a:spcBef>
                <a:spcPct val="0"/>
              </a:spcBef>
              <a:spcAft>
                <a:spcPct val="0"/>
              </a:spcAft>
            </a:pPr>
            <a:r>
              <a:rPr lang="en-US" altLang="ja-JP" sz="923" dirty="0">
                <a:solidFill>
                  <a:prstClr val="black"/>
                </a:solidFill>
                <a:latin typeface="ＭＳ ゴシック" pitchFamily="49" charset="-128"/>
                <a:ea typeface="ＭＳ ゴシック" pitchFamily="49" charset="-128"/>
                <a:cs typeface="ＭＳ Ｐゴシック" pitchFamily="50" charset="-128"/>
              </a:rPr>
              <a:t>※</a:t>
            </a:r>
            <a:r>
              <a:rPr lang="ja-JP" altLang="en-US" sz="923" dirty="0">
                <a:solidFill>
                  <a:prstClr val="black"/>
                </a:solidFill>
                <a:latin typeface="ＭＳ ゴシック" pitchFamily="49" charset="-128"/>
                <a:ea typeface="ＭＳ ゴシック" pitchFamily="49" charset="-128"/>
                <a:cs typeface="ＭＳ Ｐゴシック" pitchFamily="50" charset="-128"/>
              </a:rPr>
              <a:t>平成</a:t>
            </a:r>
            <a:r>
              <a:rPr lang="en-US" altLang="ja-JP" sz="923" dirty="0">
                <a:solidFill>
                  <a:prstClr val="black"/>
                </a:solidFill>
                <a:latin typeface="ＭＳ ゴシック" pitchFamily="49" charset="-128"/>
                <a:ea typeface="ＭＳ ゴシック" pitchFamily="49" charset="-128"/>
                <a:cs typeface="ＭＳ Ｐゴシック" pitchFamily="50" charset="-128"/>
              </a:rPr>
              <a:t>28</a:t>
            </a:r>
            <a:r>
              <a:rPr lang="ja-JP" altLang="en-US" sz="923" dirty="0">
                <a:solidFill>
                  <a:prstClr val="black"/>
                </a:solidFill>
                <a:latin typeface="ＭＳ ゴシック" pitchFamily="49" charset="-128"/>
                <a:ea typeface="ＭＳ ゴシック" pitchFamily="49" charset="-128"/>
                <a:cs typeface="ＭＳ Ｐゴシック" pitchFamily="50" charset="-128"/>
              </a:rPr>
              <a:t>年４月８日成立、同年５月</a:t>
            </a:r>
            <a:r>
              <a:rPr lang="en-US" altLang="ja-JP" sz="923" dirty="0">
                <a:solidFill>
                  <a:prstClr val="black"/>
                </a:solidFill>
                <a:latin typeface="ＭＳ ゴシック" pitchFamily="49" charset="-128"/>
                <a:ea typeface="ＭＳ ゴシック" pitchFamily="49" charset="-128"/>
                <a:cs typeface="ＭＳ Ｐゴシック" pitchFamily="50" charset="-128"/>
              </a:rPr>
              <a:t>13</a:t>
            </a:r>
            <a:r>
              <a:rPr lang="ja-JP" altLang="en-US" sz="923" dirty="0">
                <a:solidFill>
                  <a:prstClr val="black"/>
                </a:solidFill>
                <a:latin typeface="ＭＳ ゴシック" pitchFamily="49" charset="-128"/>
                <a:ea typeface="ＭＳ ゴシック" pitchFamily="49" charset="-128"/>
                <a:cs typeface="ＭＳ Ｐゴシック" pitchFamily="50" charset="-128"/>
              </a:rPr>
              <a:t>日施行</a:t>
            </a:r>
            <a:endParaRPr lang="ja-JP" altLang="ja-JP" sz="1662" dirty="0">
              <a:solidFill>
                <a:prstClr val="black"/>
              </a:solidFill>
              <a:latin typeface="Arial" charset="0"/>
              <a:ea typeface="ＭＳ Ｐゴシック" charset="-128"/>
              <a:cs typeface="ＭＳ Ｐゴシック" pitchFamily="50" charset="-128"/>
            </a:endParaRPr>
          </a:p>
        </p:txBody>
      </p:sp>
      <p:sp>
        <p:nvSpPr>
          <p:cNvPr id="5" name="Text Box 3"/>
          <p:cNvSpPr txBox="1">
            <a:spLocks noChangeArrowheads="1"/>
          </p:cNvSpPr>
          <p:nvPr/>
        </p:nvSpPr>
        <p:spPr bwMode="auto">
          <a:xfrm>
            <a:off x="1713378" y="504371"/>
            <a:ext cx="5185407" cy="26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0" tIns="8203" rIns="68560" bIns="8203" numCol="1" anchor="t" anchorCtr="0" compatLnSpc="1">
            <a:prstTxWarp prst="textNoShape">
              <a:avLst/>
            </a:prstTxWarp>
          </a:bodyPr>
          <a:lstStyle/>
          <a:p>
            <a:pPr algn="ctr" defTabSz="843832" eaLnBrk="0" fontAlgn="base" hangingPunct="0">
              <a:spcBef>
                <a:spcPct val="0"/>
              </a:spcBef>
              <a:spcAft>
                <a:spcPct val="0"/>
              </a:spcAft>
            </a:pPr>
            <a:r>
              <a:rPr lang="ja-JP" altLang="en-US" sz="1292" dirty="0">
                <a:solidFill>
                  <a:prstClr val="black"/>
                </a:solidFill>
                <a:latin typeface="ＤＦ特太ゴシック体" pitchFamily="49" charset="-128"/>
                <a:ea typeface="ＤＦ特太ゴシック体" pitchFamily="49" charset="-128"/>
                <a:cs typeface="ＭＳ Ｐゴシック" pitchFamily="50" charset="-128"/>
              </a:rPr>
              <a:t>成年後見制度の利用の促進に関する法律イメージ図</a:t>
            </a:r>
            <a:endParaRPr lang="ja-JP" altLang="ja-JP" sz="1292" dirty="0">
              <a:solidFill>
                <a:prstClr val="black"/>
              </a:solidFill>
              <a:latin typeface="Arial" charset="0"/>
              <a:ea typeface="ＭＳ Ｐゴシック" charset="-128"/>
              <a:cs typeface="ＭＳ Ｐゴシック" pitchFamily="50" charset="-128"/>
            </a:endParaRPr>
          </a:p>
        </p:txBody>
      </p:sp>
      <p:sp>
        <p:nvSpPr>
          <p:cNvPr id="6" name="Rectangle 4"/>
          <p:cNvSpPr>
            <a:spLocks noChangeArrowheads="1"/>
          </p:cNvSpPr>
          <p:nvPr/>
        </p:nvSpPr>
        <p:spPr bwMode="auto">
          <a:xfrm>
            <a:off x="159426" y="670544"/>
            <a:ext cx="6440204" cy="5516920"/>
          </a:xfrm>
          <a:prstGeom prst="rect">
            <a:avLst/>
          </a:prstGeom>
          <a:solidFill>
            <a:srgbClr val="C0C0C0">
              <a:alpha val="39999"/>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8" name="Rectangle 6"/>
          <p:cNvSpPr>
            <a:spLocks noChangeArrowheads="1"/>
          </p:cNvSpPr>
          <p:nvPr/>
        </p:nvSpPr>
        <p:spPr bwMode="auto">
          <a:xfrm>
            <a:off x="221286" y="836719"/>
            <a:ext cx="6212149" cy="744457"/>
          </a:xfrm>
          <a:prstGeom prst="rect">
            <a:avLst/>
          </a:prstGeom>
          <a:solidFill>
            <a:srgbClr val="FFCCFF">
              <a:alpha val="50000"/>
            </a:srgbClr>
          </a:solidFill>
          <a:ln w="15875" algn="ctr">
            <a:solidFill>
              <a:srgbClr val="FF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7" name="Text Box 5"/>
          <p:cNvSpPr txBox="1">
            <a:spLocks noChangeArrowheads="1"/>
          </p:cNvSpPr>
          <p:nvPr/>
        </p:nvSpPr>
        <p:spPr bwMode="auto">
          <a:xfrm>
            <a:off x="214695" y="673511"/>
            <a:ext cx="618652" cy="22967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ctr" anchorCtr="0" compatLnSpc="1">
            <a:prstTxWarp prst="textNoShape">
              <a:avLst/>
            </a:prstTxWarp>
            <a:noAutofit/>
          </a:bodyPr>
          <a:lstStyle/>
          <a:p>
            <a:pPr algn="ctr" defTabSz="843832" eaLnBrk="0" fontAlgn="base" hangingPunct="0">
              <a:spcBef>
                <a:spcPct val="0"/>
              </a:spcBef>
              <a:spcAft>
                <a:spcPct val="0"/>
              </a:spcAft>
            </a:pPr>
            <a:r>
              <a:rPr lang="ja-JP" altLang="en-US" sz="831" dirty="0">
                <a:solidFill>
                  <a:prstClr val="black"/>
                </a:solidFill>
                <a:latin typeface="ＭＳ ゴシック" pitchFamily="49" charset="-128"/>
                <a:ea typeface="ＭＳ ゴシック" pitchFamily="49" charset="-128"/>
                <a:cs typeface="ＭＳ Ｐゴシック" pitchFamily="50" charset="-128"/>
              </a:rPr>
              <a:t>基本理念</a:t>
            </a:r>
            <a:endParaRPr lang="ja-JP" altLang="ja-JP" sz="831" dirty="0">
              <a:solidFill>
                <a:prstClr val="black"/>
              </a:solidFill>
              <a:latin typeface="Arial" charset="0"/>
              <a:ea typeface="ＭＳ Ｐゴシック" charset="-128"/>
              <a:cs typeface="ＭＳ Ｐゴシック" pitchFamily="50" charset="-128"/>
            </a:endParaRPr>
          </a:p>
        </p:txBody>
      </p:sp>
      <p:sp>
        <p:nvSpPr>
          <p:cNvPr id="9" name="AutoShape 7"/>
          <p:cNvSpPr>
            <a:spLocks noChangeArrowheads="1"/>
          </p:cNvSpPr>
          <p:nvPr/>
        </p:nvSpPr>
        <p:spPr bwMode="auto">
          <a:xfrm>
            <a:off x="317989" y="969659"/>
            <a:ext cx="1993713" cy="538400"/>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algn="just" defTabSz="843832" eaLnBrk="0" fontAlgn="base" hangingPunct="0">
              <a:spcBef>
                <a:spcPct val="0"/>
              </a:spcBef>
              <a:spcAft>
                <a:spcPct val="0"/>
              </a:spcAft>
            </a:pPr>
            <a:r>
              <a:rPr lang="ja-JP" altLang="en-US" sz="831" dirty="0">
                <a:solidFill>
                  <a:prstClr val="black"/>
                </a:solidFill>
                <a:latin typeface="ＭＳ ゴシック" pitchFamily="49" charset="-128"/>
                <a:ea typeface="ＭＳ ゴシック" pitchFamily="49" charset="-128"/>
                <a:cs typeface="ＭＳ Ｐゴシック" pitchFamily="50" charset="-128"/>
              </a:rPr>
              <a:t>成年後見制度の理念の尊重</a:t>
            </a:r>
          </a:p>
          <a:p>
            <a:pPr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　①ノーマライゼーション</a:t>
            </a:r>
            <a:endParaRPr lang="ja-JP" altLang="en-US" sz="831" dirty="0">
              <a:solidFill>
                <a:prstClr val="black"/>
              </a:solidFill>
              <a:latin typeface="Times New Roman" pitchFamily="18" charset="0"/>
              <a:ea typeface="ＭＳ 明朝" pitchFamily="17" charset="-128"/>
              <a:cs typeface="ＭＳ Ｐゴシック" pitchFamily="50" charset="-128"/>
            </a:endParaRPr>
          </a:p>
          <a:p>
            <a:pPr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　②自己決定権の尊重</a:t>
            </a:r>
            <a:endParaRPr lang="ja-JP" altLang="en-US" sz="831" dirty="0">
              <a:solidFill>
                <a:prstClr val="black"/>
              </a:solidFill>
              <a:latin typeface="Times New Roman" pitchFamily="18" charset="0"/>
              <a:ea typeface="ＭＳ 明朝" pitchFamily="17" charset="-128"/>
              <a:cs typeface="ＭＳ Ｐゴシック" pitchFamily="50" charset="-128"/>
            </a:endParaRPr>
          </a:p>
          <a:p>
            <a:pPr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　③身上の保護の重視</a:t>
            </a:r>
            <a:endParaRPr lang="ja-JP" altLang="ja-JP" sz="831" dirty="0">
              <a:solidFill>
                <a:prstClr val="black"/>
              </a:solidFill>
              <a:latin typeface="Arial" charset="0"/>
              <a:ea typeface="ＭＳ Ｐゴシック" charset="-128"/>
              <a:cs typeface="ＭＳ Ｐゴシック" pitchFamily="50" charset="-128"/>
            </a:endParaRPr>
          </a:p>
        </p:txBody>
      </p:sp>
      <p:sp>
        <p:nvSpPr>
          <p:cNvPr id="10" name="AutoShape 8"/>
          <p:cNvSpPr>
            <a:spLocks noChangeArrowheads="1"/>
          </p:cNvSpPr>
          <p:nvPr/>
        </p:nvSpPr>
        <p:spPr bwMode="auto">
          <a:xfrm>
            <a:off x="2378174" y="903181"/>
            <a:ext cx="3988774" cy="627332"/>
          </a:xfrm>
          <a:prstGeom prst="roundRect">
            <a:avLst>
              <a:gd name="adj" fmla="val 16667"/>
            </a:avLst>
          </a:prstGeom>
          <a:noFill/>
          <a:ln w="12700" algn="ctr">
            <a:solidFill>
              <a:srgbClr val="993366"/>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12" name="AutoShape 10"/>
          <p:cNvSpPr>
            <a:spLocks noChangeArrowheads="1"/>
          </p:cNvSpPr>
          <p:nvPr/>
        </p:nvSpPr>
        <p:spPr bwMode="auto">
          <a:xfrm>
            <a:off x="2444653" y="969650"/>
            <a:ext cx="1873442" cy="531751"/>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algn="just" defTabSz="843832" eaLnBrk="0" fontAlgn="base" hangingPunct="0">
              <a:spcBef>
                <a:spcPct val="0"/>
              </a:spcBef>
              <a:spcAft>
                <a:spcPct val="0"/>
              </a:spcAft>
            </a:pPr>
            <a:endParaRPr lang="en-US" altLang="ja-JP" sz="831" dirty="0">
              <a:solidFill>
                <a:prstClr val="black"/>
              </a:solidFill>
              <a:latin typeface="ＭＳ ゴシック" pitchFamily="49" charset="-128"/>
              <a:ea typeface="ＭＳ ゴシック" pitchFamily="49" charset="-128"/>
              <a:cs typeface="ＭＳ Ｐゴシック" pitchFamily="50" charset="-128"/>
            </a:endParaRPr>
          </a:p>
          <a:p>
            <a:pPr algn="just" defTabSz="843832" eaLnBrk="0" fontAlgn="base" hangingPunct="0">
              <a:spcBef>
                <a:spcPct val="0"/>
              </a:spcBef>
              <a:spcAft>
                <a:spcPct val="0"/>
              </a:spcAft>
            </a:pPr>
            <a:r>
              <a:rPr lang="ja-JP" altLang="en-US" sz="831" dirty="0">
                <a:solidFill>
                  <a:prstClr val="black"/>
                </a:solidFill>
                <a:latin typeface="ＭＳ ゴシック" pitchFamily="49" charset="-128"/>
                <a:ea typeface="ＭＳ ゴシック" pitchFamily="49" charset="-128"/>
                <a:cs typeface="ＭＳ Ｐゴシック" pitchFamily="50" charset="-128"/>
              </a:rPr>
              <a:t>地域の需要に対応した成年後見制度の利用の促進</a:t>
            </a:r>
            <a:endParaRPr lang="ja-JP" altLang="ja-JP" sz="831" dirty="0">
              <a:solidFill>
                <a:prstClr val="black"/>
              </a:solidFill>
              <a:latin typeface="Arial" charset="0"/>
              <a:ea typeface="ＭＳ Ｐゴシック" charset="-128"/>
              <a:cs typeface="ＭＳ Ｐゴシック" pitchFamily="50" charset="-128"/>
            </a:endParaRPr>
          </a:p>
        </p:txBody>
      </p:sp>
      <p:sp>
        <p:nvSpPr>
          <p:cNvPr id="2" name="AutoShape 2"/>
          <p:cNvSpPr>
            <a:spLocks noChangeArrowheads="1"/>
          </p:cNvSpPr>
          <p:nvPr/>
        </p:nvSpPr>
        <p:spPr bwMode="auto">
          <a:xfrm>
            <a:off x="4442261" y="969650"/>
            <a:ext cx="1858209" cy="531751"/>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algn="just" defTabSz="843832" eaLnBrk="0" fontAlgn="base" hangingPunct="0">
              <a:spcBef>
                <a:spcPct val="0"/>
              </a:spcBef>
              <a:spcAft>
                <a:spcPct val="0"/>
              </a:spcAft>
            </a:pPr>
            <a:endParaRPr lang="en-US" altLang="ja-JP" sz="831" dirty="0">
              <a:solidFill>
                <a:prstClr val="black"/>
              </a:solidFill>
              <a:latin typeface="ＭＳ ゴシック" pitchFamily="49" charset="-128"/>
              <a:ea typeface="ＭＳ ゴシック" pitchFamily="49" charset="-128"/>
              <a:cs typeface="ＭＳ Ｐゴシック" pitchFamily="50" charset="-128"/>
            </a:endParaRPr>
          </a:p>
          <a:p>
            <a:pPr algn="just" defTabSz="843832" eaLnBrk="0" fontAlgn="base" hangingPunct="0">
              <a:spcBef>
                <a:spcPct val="0"/>
              </a:spcBef>
              <a:spcAft>
                <a:spcPct val="0"/>
              </a:spcAft>
            </a:pPr>
            <a:r>
              <a:rPr lang="ja-JP" altLang="en-US" sz="831" dirty="0">
                <a:solidFill>
                  <a:prstClr val="black"/>
                </a:solidFill>
                <a:latin typeface="ＭＳ ゴシック" pitchFamily="49" charset="-128"/>
                <a:ea typeface="ＭＳ ゴシック" pitchFamily="49" charset="-128"/>
                <a:cs typeface="ＭＳ Ｐゴシック" pitchFamily="50" charset="-128"/>
              </a:rPr>
              <a:t>成年後見制度の利用に関する体制の整備</a:t>
            </a:r>
            <a:endParaRPr lang="ja-JP" altLang="ja-JP" sz="831" dirty="0">
              <a:solidFill>
                <a:prstClr val="black"/>
              </a:solidFill>
              <a:latin typeface="Arial" charset="0"/>
              <a:ea typeface="ＭＳ Ｐゴシック" charset="-128"/>
              <a:cs typeface="ＭＳ Ｐゴシック" pitchFamily="50" charset="-128"/>
            </a:endParaRPr>
          </a:p>
        </p:txBody>
      </p:sp>
      <p:sp>
        <p:nvSpPr>
          <p:cNvPr id="13" name="Rectangle 4"/>
          <p:cNvSpPr>
            <a:spLocks noChangeArrowheads="1"/>
          </p:cNvSpPr>
          <p:nvPr/>
        </p:nvSpPr>
        <p:spPr bwMode="auto">
          <a:xfrm>
            <a:off x="159426" y="1752146"/>
            <a:ext cx="6274009" cy="1543916"/>
          </a:xfrm>
          <a:prstGeom prst="rect">
            <a:avLst/>
          </a:prstGeom>
          <a:solidFill>
            <a:srgbClr val="CC99FF">
              <a:alpha val="50000"/>
            </a:srgbClr>
          </a:solidFill>
          <a:ln w="15875" algn="ctr">
            <a:solidFill>
              <a:srgbClr val="800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14" name="Text Box 5"/>
          <p:cNvSpPr txBox="1">
            <a:spLocks noChangeArrowheads="1"/>
          </p:cNvSpPr>
          <p:nvPr/>
        </p:nvSpPr>
        <p:spPr bwMode="auto">
          <a:xfrm>
            <a:off x="159425" y="1659940"/>
            <a:ext cx="618652" cy="22967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ctr" anchorCtr="0" compatLnSpc="1">
            <a:prstTxWarp prst="textNoShape">
              <a:avLst/>
            </a:prstTxWarp>
            <a:noAutofit/>
          </a:bodyPr>
          <a:lstStyle/>
          <a:p>
            <a:pPr algn="ctr" defTabSz="843832" eaLnBrk="0" fontAlgn="base" hangingPunct="0">
              <a:spcBef>
                <a:spcPct val="0"/>
              </a:spcBef>
              <a:spcAft>
                <a:spcPct val="0"/>
              </a:spcAft>
            </a:pPr>
            <a:r>
              <a:rPr lang="ja-JP" altLang="en-US" sz="831" dirty="0">
                <a:solidFill>
                  <a:prstClr val="black"/>
                </a:solidFill>
                <a:latin typeface="ＭＳ ゴシック" pitchFamily="49" charset="-128"/>
                <a:ea typeface="ＭＳ ゴシック" pitchFamily="49" charset="-128"/>
                <a:cs typeface="ＭＳ Ｐゴシック" pitchFamily="50" charset="-128"/>
              </a:rPr>
              <a:t>基本方針</a:t>
            </a:r>
            <a:endParaRPr lang="ja-JP" altLang="ja-JP" sz="831" dirty="0">
              <a:solidFill>
                <a:prstClr val="black"/>
              </a:solidFill>
              <a:latin typeface="Arial" charset="0"/>
              <a:ea typeface="ＭＳ Ｐゴシック" charset="-128"/>
              <a:cs typeface="ＭＳ Ｐゴシック" pitchFamily="50" charset="-128"/>
            </a:endParaRPr>
          </a:p>
        </p:txBody>
      </p:sp>
      <p:sp>
        <p:nvSpPr>
          <p:cNvPr id="17" name="AutoShape 8"/>
          <p:cNvSpPr>
            <a:spLocks noChangeArrowheads="1"/>
          </p:cNvSpPr>
          <p:nvPr/>
        </p:nvSpPr>
        <p:spPr bwMode="auto">
          <a:xfrm>
            <a:off x="2444663" y="1900221"/>
            <a:ext cx="1873441" cy="930566"/>
          </a:xfrm>
          <a:prstGeom prst="roundRect">
            <a:avLst>
              <a:gd name="adj" fmla="val 7958"/>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marL="168474" lvl="1" indent="-168474"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１ 地域住民の需要に応じた利用の促進</a:t>
            </a:r>
            <a:endParaRPr lang="en-US" altLang="ja-JP" sz="831" dirty="0">
              <a:solidFill>
                <a:prstClr val="black"/>
              </a:solidFill>
              <a:latin typeface="Century" pitchFamily="18" charset="0"/>
              <a:ea typeface="ＭＳ 明朝" pitchFamily="17" charset="-128"/>
              <a:cs typeface="ＭＳ Ｐゴシック" pitchFamily="50" charset="-128"/>
            </a:endParaRPr>
          </a:p>
          <a:p>
            <a:pPr marL="168474" lvl="1" indent="-168474"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２ 地域において成年後見人等となる人材の確保</a:t>
            </a:r>
            <a:endParaRPr lang="en-US" altLang="ja-JP" sz="831" dirty="0">
              <a:solidFill>
                <a:prstClr val="black"/>
              </a:solidFill>
              <a:latin typeface="Century" pitchFamily="18" charset="0"/>
              <a:ea typeface="ＭＳ 明朝" pitchFamily="17" charset="-128"/>
              <a:cs typeface="ＭＳ Ｐゴシック" pitchFamily="50" charset="-128"/>
            </a:endParaRPr>
          </a:p>
          <a:p>
            <a:pPr marL="168474" lvl="1" indent="-168474"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３ 成年後見等実施機関の活動に対する支援</a:t>
            </a:r>
            <a:endParaRPr lang="ja-JP" altLang="ja-JP" sz="831" dirty="0">
              <a:solidFill>
                <a:prstClr val="black"/>
              </a:solidFill>
              <a:latin typeface="Arial" charset="0"/>
              <a:ea typeface="ＭＳ Ｐゴシック" charset="-128"/>
              <a:cs typeface="ＭＳ Ｐゴシック" pitchFamily="50" charset="-128"/>
            </a:endParaRPr>
          </a:p>
        </p:txBody>
      </p:sp>
      <p:sp>
        <p:nvSpPr>
          <p:cNvPr id="16" name="AutoShape 2"/>
          <p:cNvSpPr>
            <a:spLocks noChangeArrowheads="1"/>
          </p:cNvSpPr>
          <p:nvPr/>
        </p:nvSpPr>
        <p:spPr bwMode="auto">
          <a:xfrm>
            <a:off x="4442267" y="1900216"/>
            <a:ext cx="1858210" cy="797627"/>
          </a:xfrm>
          <a:prstGeom prst="roundRect">
            <a:avLst>
              <a:gd name="adj" fmla="val 7958"/>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marL="168474" lvl="1" indent="-165543"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１ 関係機関等における体制の充実強化</a:t>
            </a:r>
            <a:endParaRPr lang="en-US" altLang="ja-JP" sz="831" dirty="0">
              <a:solidFill>
                <a:prstClr val="black"/>
              </a:solidFill>
              <a:latin typeface="Century" pitchFamily="18" charset="0"/>
              <a:ea typeface="ＭＳ 明朝" pitchFamily="17" charset="-128"/>
              <a:cs typeface="ＭＳ Ｐゴシック" pitchFamily="50" charset="-128"/>
            </a:endParaRPr>
          </a:p>
          <a:p>
            <a:pPr marL="168474" lvl="1" indent="-165543"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２ 関係機関等の相互の緊密な連携の確保</a:t>
            </a:r>
            <a:endParaRPr lang="ja-JP" altLang="ja-JP" sz="831" dirty="0">
              <a:solidFill>
                <a:prstClr val="black"/>
              </a:solidFill>
              <a:latin typeface="Arial" charset="0"/>
              <a:ea typeface="ＭＳ Ｐゴシック" charset="-128"/>
              <a:cs typeface="ＭＳ Ｐゴシック" pitchFamily="50" charset="-128"/>
            </a:endParaRPr>
          </a:p>
        </p:txBody>
      </p:sp>
      <p:sp>
        <p:nvSpPr>
          <p:cNvPr id="18" name="AutoShape 3"/>
          <p:cNvSpPr>
            <a:spLocks noChangeArrowheads="1"/>
          </p:cNvSpPr>
          <p:nvPr/>
        </p:nvSpPr>
        <p:spPr bwMode="auto">
          <a:xfrm rot="10800000">
            <a:off x="195993" y="3362533"/>
            <a:ext cx="6237442" cy="132940"/>
          </a:xfrm>
          <a:prstGeom prst="upArrow">
            <a:avLst>
              <a:gd name="adj1" fmla="val 57463"/>
              <a:gd name="adj2" fmla="val 100000"/>
            </a:avLst>
          </a:prstGeom>
          <a:solidFill>
            <a:srgbClr val="C0C0C0"/>
          </a:solidFill>
          <a:ln w="317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20" name="Rectangle 5"/>
          <p:cNvSpPr>
            <a:spLocks noChangeArrowheads="1"/>
          </p:cNvSpPr>
          <p:nvPr/>
        </p:nvSpPr>
        <p:spPr bwMode="auto">
          <a:xfrm>
            <a:off x="214694" y="3561938"/>
            <a:ext cx="6218741" cy="332345"/>
          </a:xfrm>
          <a:prstGeom prst="rect">
            <a:avLst/>
          </a:prstGeom>
          <a:solidFill>
            <a:srgbClr val="FFFF99">
              <a:alpha val="85001"/>
            </a:srgbClr>
          </a:solidFill>
          <a:ln w="15875" algn="ctr">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ctr" anchorCtr="0" compatLnSpc="1">
            <a:prstTxWarp prst="textNoShape">
              <a:avLst/>
            </a:prstTxWarp>
          </a:bodyPr>
          <a:lstStyle/>
          <a:p>
            <a:pPr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成年後見制度の利用の促進に関する施策の総合的かつ計画的な推進を図るため、「成年後見制度利用促進基本計画」を策定</a:t>
            </a:r>
            <a:endParaRPr lang="ja-JP" altLang="ja-JP" sz="831" dirty="0">
              <a:solidFill>
                <a:prstClr val="black"/>
              </a:solidFill>
              <a:latin typeface="Arial" charset="0"/>
              <a:ea typeface="ＭＳ Ｐゴシック" charset="-128"/>
              <a:cs typeface="ＭＳ Ｐゴシック" pitchFamily="50" charset="-128"/>
            </a:endParaRPr>
          </a:p>
        </p:txBody>
      </p:sp>
      <p:sp>
        <p:nvSpPr>
          <p:cNvPr id="22" name="Text Box 7"/>
          <p:cNvSpPr txBox="1">
            <a:spLocks noChangeArrowheads="1"/>
          </p:cNvSpPr>
          <p:nvPr/>
        </p:nvSpPr>
        <p:spPr bwMode="auto">
          <a:xfrm>
            <a:off x="200669" y="3399889"/>
            <a:ext cx="621390" cy="228519"/>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ctr" anchorCtr="0" compatLnSpc="1">
            <a:prstTxWarp prst="textNoShape">
              <a:avLst/>
            </a:prstTxWarp>
            <a:noAutofit/>
          </a:bodyPr>
          <a:lstStyle/>
          <a:p>
            <a:pPr algn="ctr" defTabSz="843832" eaLnBrk="0" fontAlgn="base" hangingPunct="0">
              <a:spcBef>
                <a:spcPct val="0"/>
              </a:spcBef>
              <a:spcAft>
                <a:spcPct val="0"/>
              </a:spcAft>
            </a:pPr>
            <a:r>
              <a:rPr lang="ja-JP" altLang="en-US" sz="831" dirty="0">
                <a:solidFill>
                  <a:prstClr val="black"/>
                </a:solidFill>
                <a:latin typeface="ＭＳ ゴシック" pitchFamily="49" charset="-128"/>
                <a:ea typeface="ＭＳ ゴシック" pitchFamily="49" charset="-128"/>
                <a:cs typeface="ＭＳ Ｐゴシック" pitchFamily="50" charset="-128"/>
              </a:rPr>
              <a:t>基本計画</a:t>
            </a:r>
            <a:endParaRPr lang="ja-JP" altLang="ja-JP" sz="831" dirty="0">
              <a:solidFill>
                <a:prstClr val="black"/>
              </a:solidFill>
              <a:latin typeface="Arial" charset="0"/>
              <a:ea typeface="ＭＳ Ｐゴシック" charset="-128"/>
              <a:cs typeface="ＭＳ Ｐゴシック" pitchFamily="50" charset="-128"/>
            </a:endParaRPr>
          </a:p>
        </p:txBody>
      </p:sp>
      <p:sp>
        <p:nvSpPr>
          <p:cNvPr id="23" name="AutoShape 3"/>
          <p:cNvSpPr>
            <a:spLocks noChangeArrowheads="1"/>
          </p:cNvSpPr>
          <p:nvPr/>
        </p:nvSpPr>
        <p:spPr bwMode="auto">
          <a:xfrm>
            <a:off x="219004" y="3946231"/>
            <a:ext cx="6231052" cy="147458"/>
          </a:xfrm>
          <a:prstGeom prst="upArrow">
            <a:avLst>
              <a:gd name="adj1" fmla="val 57463"/>
              <a:gd name="adj2" fmla="val 100000"/>
            </a:avLst>
          </a:prstGeom>
          <a:solidFill>
            <a:srgbClr val="C0C0C0"/>
          </a:solidFill>
          <a:ln w="3175" algn="ctr">
            <a:solidFill>
              <a:srgbClr val="3333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24" name="Rectangle 8"/>
          <p:cNvSpPr>
            <a:spLocks noChangeArrowheads="1"/>
          </p:cNvSpPr>
          <p:nvPr/>
        </p:nvSpPr>
        <p:spPr bwMode="auto">
          <a:xfrm>
            <a:off x="195993" y="4160158"/>
            <a:ext cx="6237442" cy="1913079"/>
          </a:xfrm>
          <a:prstGeom prst="rect">
            <a:avLst/>
          </a:prstGeom>
          <a:solidFill>
            <a:srgbClr val="CCECFF">
              <a:alpha val="50000"/>
            </a:srgbClr>
          </a:solidFill>
          <a:ln w="1587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25" name="Text Box 7"/>
          <p:cNvSpPr txBox="1">
            <a:spLocks noChangeArrowheads="1"/>
          </p:cNvSpPr>
          <p:nvPr/>
        </p:nvSpPr>
        <p:spPr bwMode="auto">
          <a:xfrm>
            <a:off x="195994" y="4027220"/>
            <a:ext cx="621390" cy="199407"/>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ctr" anchorCtr="0" compatLnSpc="1">
            <a:prstTxWarp prst="textNoShape">
              <a:avLst/>
            </a:prstTxWarp>
            <a:noAutofit/>
          </a:bodyPr>
          <a:lstStyle/>
          <a:p>
            <a:pPr algn="ctr" defTabSz="843832" eaLnBrk="0" fontAlgn="base" hangingPunct="0">
              <a:spcBef>
                <a:spcPct val="0"/>
              </a:spcBef>
              <a:spcAft>
                <a:spcPct val="0"/>
              </a:spcAft>
            </a:pPr>
            <a:r>
              <a:rPr lang="ja-JP" altLang="en-US" sz="831" dirty="0">
                <a:solidFill>
                  <a:prstClr val="black"/>
                </a:solidFill>
                <a:latin typeface="ＭＳ ゴシック" pitchFamily="49" charset="-128"/>
                <a:ea typeface="ＭＳ ゴシック" pitchFamily="49" charset="-128"/>
                <a:cs typeface="ＭＳ Ｐゴシック" pitchFamily="50" charset="-128"/>
              </a:rPr>
              <a:t>体　　制</a:t>
            </a:r>
            <a:endParaRPr lang="ja-JP" altLang="ja-JP" sz="831" dirty="0">
              <a:solidFill>
                <a:prstClr val="black"/>
              </a:solidFill>
              <a:latin typeface="Arial" charset="0"/>
              <a:ea typeface="ＭＳ Ｐゴシック" charset="-128"/>
              <a:cs typeface="ＭＳ Ｐゴシック" pitchFamily="50" charset="-128"/>
            </a:endParaRPr>
          </a:p>
        </p:txBody>
      </p:sp>
      <p:sp>
        <p:nvSpPr>
          <p:cNvPr id="26" name="AutoShape 9"/>
          <p:cNvSpPr>
            <a:spLocks noChangeArrowheads="1"/>
          </p:cNvSpPr>
          <p:nvPr/>
        </p:nvSpPr>
        <p:spPr bwMode="auto">
          <a:xfrm>
            <a:off x="317989" y="4293096"/>
            <a:ext cx="2824706" cy="1196441"/>
          </a:xfrm>
          <a:prstGeom prst="roundRect">
            <a:avLst>
              <a:gd name="adj" fmla="val 11639"/>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algn="just" defTabSz="843832" eaLnBrk="0" fontAlgn="base" hangingPunct="0">
              <a:spcBef>
                <a:spcPct val="0"/>
              </a:spcBef>
              <a:spcAft>
                <a:spcPct val="0"/>
              </a:spcAft>
            </a:pPr>
            <a:endParaRPr lang="en-US" altLang="ja-JP" sz="831" dirty="0">
              <a:solidFill>
                <a:prstClr val="black"/>
              </a:solidFill>
              <a:latin typeface="Times New Roman" pitchFamily="18" charset="0"/>
              <a:ea typeface="ＭＳ 明朝" pitchFamily="17" charset="-128"/>
              <a:cs typeface="ＭＳ Ｐゴシック" pitchFamily="50" charset="-128"/>
            </a:endParaRPr>
          </a:p>
          <a:p>
            <a:pPr algn="just" defTabSz="843832" eaLnBrk="0" fontAlgn="base" hangingPunct="0">
              <a:spcBef>
                <a:spcPct val="0"/>
              </a:spcBef>
              <a:spcAft>
                <a:spcPct val="0"/>
              </a:spcAft>
            </a:pPr>
            <a:r>
              <a:rPr lang="ja-JP" altLang="en-US" sz="831" dirty="0">
                <a:solidFill>
                  <a:prstClr val="black"/>
                </a:solidFill>
                <a:latin typeface="ＭＳ ゴシック" pitchFamily="49" charset="-128"/>
                <a:ea typeface="ＭＳ ゴシック" pitchFamily="49" charset="-128"/>
                <a:cs typeface="ＭＳ Ｐゴシック" pitchFamily="50" charset="-128"/>
              </a:rPr>
              <a:t>１ 組織</a:t>
            </a:r>
          </a:p>
          <a:p>
            <a:pPr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　会長：内閣総理大臣</a:t>
            </a:r>
          </a:p>
          <a:p>
            <a:pPr marL="413126" indent="-413126"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　委員：内閣官房長官、特命担当大臣、法務大臣、厚生労働大臣、総務大臣等</a:t>
            </a:r>
            <a:endParaRPr lang="ja-JP" altLang="en-US" sz="831" dirty="0">
              <a:solidFill>
                <a:prstClr val="black"/>
              </a:solidFill>
              <a:latin typeface="Times New Roman" pitchFamily="18" charset="0"/>
              <a:ea typeface="ＭＳ 明朝" pitchFamily="17" charset="-128"/>
              <a:cs typeface="ＭＳ Ｐゴシック" pitchFamily="50" charset="-128"/>
            </a:endParaRPr>
          </a:p>
          <a:p>
            <a:pPr algn="just" defTabSz="843832" eaLnBrk="0" fontAlgn="base" hangingPunct="0">
              <a:spcBef>
                <a:spcPct val="0"/>
              </a:spcBef>
              <a:spcAft>
                <a:spcPct val="0"/>
              </a:spcAft>
            </a:pPr>
            <a:r>
              <a:rPr lang="ja-JP" altLang="en-US" sz="831" dirty="0">
                <a:solidFill>
                  <a:prstClr val="black"/>
                </a:solidFill>
                <a:latin typeface="ＭＳ ゴシック" pitchFamily="49" charset="-128"/>
                <a:ea typeface="ＭＳ ゴシック" pitchFamily="49" charset="-128"/>
                <a:cs typeface="ＭＳ Ｐゴシック" pitchFamily="50" charset="-128"/>
              </a:rPr>
              <a:t>２ 所掌事務</a:t>
            </a:r>
          </a:p>
          <a:p>
            <a:pPr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　①　基本計画案の作成</a:t>
            </a:r>
            <a:endParaRPr lang="ja-JP" altLang="en-US" sz="831" dirty="0">
              <a:solidFill>
                <a:prstClr val="black"/>
              </a:solidFill>
              <a:latin typeface="Times New Roman" pitchFamily="18" charset="0"/>
              <a:ea typeface="ＭＳ 明朝" pitchFamily="17" charset="-128"/>
              <a:cs typeface="ＭＳ Ｐゴシック" pitchFamily="50" charset="-128"/>
            </a:endParaRPr>
          </a:p>
          <a:p>
            <a:pPr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　②　関係行政機関の調整</a:t>
            </a:r>
          </a:p>
          <a:p>
            <a:pPr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　③　施策の推進、実施状況の検証・評価等</a:t>
            </a:r>
            <a:endParaRPr lang="ja-JP" altLang="ja-JP" sz="831" dirty="0">
              <a:solidFill>
                <a:prstClr val="black"/>
              </a:solidFill>
              <a:latin typeface="Arial" charset="0"/>
              <a:ea typeface="ＭＳ Ｐゴシック" charset="-128"/>
              <a:cs typeface="ＭＳ Ｐゴシック" pitchFamily="50" charset="-128"/>
            </a:endParaRPr>
          </a:p>
        </p:txBody>
      </p:sp>
      <p:sp>
        <p:nvSpPr>
          <p:cNvPr id="28" name="Rectangle 11"/>
          <p:cNvSpPr>
            <a:spLocks noChangeArrowheads="1"/>
          </p:cNvSpPr>
          <p:nvPr/>
        </p:nvSpPr>
        <p:spPr bwMode="auto">
          <a:xfrm>
            <a:off x="219005" y="5688943"/>
            <a:ext cx="6147950" cy="332345"/>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ctr" anchorCtr="0" compatLnSpc="1">
            <a:prstTxWarp prst="textNoShape">
              <a:avLst/>
            </a:prstTxWarp>
          </a:bodyPr>
          <a:lstStyle/>
          <a:p>
            <a:pPr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この法律の施行後２年以内の政令で定める日（</a:t>
            </a:r>
            <a:r>
              <a:rPr lang="en-US" altLang="ja-JP" sz="831" dirty="0">
                <a:solidFill>
                  <a:prstClr val="black"/>
                </a:solidFill>
                <a:latin typeface="Century" pitchFamily="18" charset="0"/>
                <a:ea typeface="ＭＳ 明朝" pitchFamily="17" charset="-128"/>
                <a:cs typeface="ＭＳ Ｐゴシック" pitchFamily="50" charset="-128"/>
              </a:rPr>
              <a:t>H30.4.1)</a:t>
            </a:r>
            <a:r>
              <a:rPr lang="ja-JP" altLang="en-US" sz="831" dirty="0">
                <a:solidFill>
                  <a:prstClr val="black"/>
                </a:solidFill>
                <a:latin typeface="Century" pitchFamily="18" charset="0"/>
                <a:ea typeface="ＭＳ 明朝" pitchFamily="17" charset="-128"/>
                <a:cs typeface="ＭＳ Ｐゴシック" pitchFamily="50" charset="-128"/>
              </a:rPr>
              <a:t>に、これらの組織を廃止し、新たに関係行政機関で組織する</a:t>
            </a:r>
            <a:r>
              <a:rPr lang="ja-JP" altLang="en-US" sz="831" b="1" dirty="0">
                <a:solidFill>
                  <a:prstClr val="black"/>
                </a:solidFill>
                <a:latin typeface="ＭＳ ゴシック" pitchFamily="49" charset="-128"/>
                <a:ea typeface="ＭＳ ゴシック" pitchFamily="49" charset="-128"/>
                <a:cs typeface="ＭＳ Ｐゴシック" pitchFamily="50" charset="-128"/>
              </a:rPr>
              <a:t>成年後見制度利用促進会議</a:t>
            </a:r>
            <a:r>
              <a:rPr lang="ja-JP" altLang="en-US" sz="831" dirty="0">
                <a:solidFill>
                  <a:prstClr val="black"/>
                </a:solidFill>
                <a:latin typeface="Century" pitchFamily="18" charset="0"/>
                <a:ea typeface="ＭＳ 明朝" pitchFamily="17" charset="-128"/>
                <a:cs typeface="ＭＳ Ｐゴシック" pitchFamily="50" charset="-128"/>
              </a:rPr>
              <a:t>及び有識者で組織する</a:t>
            </a:r>
            <a:r>
              <a:rPr lang="ja-JP" altLang="en-US" sz="831" b="1" dirty="0">
                <a:solidFill>
                  <a:prstClr val="black"/>
                </a:solidFill>
                <a:latin typeface="ＭＳ ゴシック" pitchFamily="49" charset="-128"/>
                <a:ea typeface="ＭＳ ゴシック" pitchFamily="49" charset="-128"/>
                <a:cs typeface="ＭＳ Ｐゴシック" pitchFamily="50" charset="-128"/>
              </a:rPr>
              <a:t>成年後見制度利用促進専門家会議</a:t>
            </a:r>
            <a:r>
              <a:rPr lang="ja-JP" altLang="en-US" sz="831" dirty="0">
                <a:solidFill>
                  <a:prstClr val="black"/>
                </a:solidFill>
                <a:latin typeface="Century" pitchFamily="18" charset="0"/>
                <a:ea typeface="ＭＳ 明朝" pitchFamily="17" charset="-128"/>
                <a:cs typeface="ＭＳ Ｐゴシック" pitchFamily="50" charset="-128"/>
              </a:rPr>
              <a:t>を設ける（両会議の庶務は厚生労働省に）。</a:t>
            </a:r>
            <a:endParaRPr lang="ja-JP" altLang="ja-JP" sz="831" dirty="0">
              <a:solidFill>
                <a:prstClr val="black"/>
              </a:solidFill>
              <a:latin typeface="Arial" charset="0"/>
              <a:ea typeface="ＭＳ Ｐゴシック" charset="-128"/>
              <a:cs typeface="ＭＳ Ｐゴシック" pitchFamily="50" charset="-128"/>
            </a:endParaRPr>
          </a:p>
        </p:txBody>
      </p:sp>
      <p:sp>
        <p:nvSpPr>
          <p:cNvPr id="29" name="AutoShape 12"/>
          <p:cNvSpPr>
            <a:spLocks noChangeArrowheads="1"/>
          </p:cNvSpPr>
          <p:nvPr/>
        </p:nvSpPr>
        <p:spPr bwMode="auto">
          <a:xfrm>
            <a:off x="3674529" y="4293113"/>
            <a:ext cx="2692422" cy="1196442"/>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algn="just" defTabSz="843832" eaLnBrk="0" fontAlgn="base" hangingPunct="0">
              <a:lnSpc>
                <a:spcPct val="160000"/>
              </a:lnSpc>
              <a:spcBef>
                <a:spcPct val="0"/>
              </a:spcBef>
              <a:spcAft>
                <a:spcPct val="0"/>
              </a:spcAft>
            </a:pPr>
            <a:endParaRPr lang="en-US" altLang="ja-JP" sz="831" dirty="0">
              <a:solidFill>
                <a:prstClr val="black"/>
              </a:solidFill>
              <a:latin typeface="Times New Roman" pitchFamily="18" charset="0"/>
              <a:ea typeface="ＭＳ 明朝" pitchFamily="17" charset="-128"/>
              <a:cs typeface="ＭＳ Ｐゴシック" pitchFamily="50" charset="-128"/>
            </a:endParaRPr>
          </a:p>
          <a:p>
            <a:pPr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　有識者で組織する。</a:t>
            </a:r>
          </a:p>
          <a:p>
            <a:pPr marL="167008" indent="-167008"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　基本計画案の調査審議、施策に関する重要事項の調査審議、内閣総理大臣等への建議等を行う。</a:t>
            </a:r>
            <a:endParaRPr lang="ja-JP" altLang="ja-JP" sz="831" dirty="0">
              <a:solidFill>
                <a:prstClr val="black"/>
              </a:solidFill>
              <a:latin typeface="Arial" charset="0"/>
              <a:ea typeface="ＭＳ Ｐゴシック" charset="-128"/>
              <a:cs typeface="ＭＳ Ｐゴシック" pitchFamily="50" charset="-128"/>
            </a:endParaRPr>
          </a:p>
        </p:txBody>
      </p:sp>
      <p:sp>
        <p:nvSpPr>
          <p:cNvPr id="30" name="Text Box 10"/>
          <p:cNvSpPr txBox="1">
            <a:spLocks noChangeArrowheads="1"/>
          </p:cNvSpPr>
          <p:nvPr/>
        </p:nvSpPr>
        <p:spPr bwMode="auto">
          <a:xfrm>
            <a:off x="285200" y="4278576"/>
            <a:ext cx="1492092" cy="199407"/>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ctr" anchorCtr="0" compatLnSpc="1">
            <a:prstTxWarp prst="textNoShape">
              <a:avLst/>
            </a:prstTxWarp>
            <a:noAutofit/>
          </a:bodyPr>
          <a:lstStyle/>
          <a:p>
            <a:pPr algn="just" defTabSz="843832" eaLnBrk="0" fontAlgn="base" hangingPunct="0">
              <a:spcBef>
                <a:spcPct val="0"/>
              </a:spcBef>
              <a:spcAft>
                <a:spcPct val="0"/>
              </a:spcAft>
            </a:pPr>
            <a:r>
              <a:rPr lang="ja-JP" altLang="en-US" sz="831" dirty="0">
                <a:solidFill>
                  <a:prstClr val="black"/>
                </a:solidFill>
                <a:latin typeface="ＭＳ ゴシック" pitchFamily="49" charset="-128"/>
                <a:ea typeface="ＭＳ ゴシック" pitchFamily="49" charset="-128"/>
                <a:cs typeface="ＭＳ Ｐゴシック" pitchFamily="50" charset="-128"/>
              </a:rPr>
              <a:t>成年後見制度利用促進会議</a:t>
            </a:r>
            <a:endParaRPr lang="ja-JP" altLang="ja-JP" sz="831" dirty="0">
              <a:solidFill>
                <a:prstClr val="black"/>
              </a:solidFill>
              <a:latin typeface="Arial" charset="0"/>
              <a:ea typeface="ＭＳ Ｐゴシック" charset="-128"/>
              <a:cs typeface="ＭＳ Ｐゴシック" pitchFamily="50" charset="-128"/>
            </a:endParaRPr>
          </a:p>
        </p:txBody>
      </p:sp>
      <p:sp>
        <p:nvSpPr>
          <p:cNvPr id="31" name="Text Box 13"/>
          <p:cNvSpPr txBox="1">
            <a:spLocks noChangeArrowheads="1"/>
          </p:cNvSpPr>
          <p:nvPr/>
        </p:nvSpPr>
        <p:spPr bwMode="auto">
          <a:xfrm>
            <a:off x="3242406" y="5147018"/>
            <a:ext cx="398880" cy="209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意見</a:t>
            </a:r>
            <a:endParaRPr lang="ja-JP" altLang="ja-JP" sz="831" dirty="0">
              <a:solidFill>
                <a:prstClr val="black"/>
              </a:solidFill>
              <a:latin typeface="Arial" charset="0"/>
              <a:ea typeface="ＭＳ Ｐゴシック" charset="-128"/>
              <a:cs typeface="ＭＳ Ｐゴシック" pitchFamily="50" charset="-128"/>
            </a:endParaRPr>
          </a:p>
        </p:txBody>
      </p:sp>
      <p:sp>
        <p:nvSpPr>
          <p:cNvPr id="32" name="Line 14"/>
          <p:cNvSpPr>
            <a:spLocks noChangeShapeType="1"/>
          </p:cNvSpPr>
          <p:nvPr/>
        </p:nvSpPr>
        <p:spPr bwMode="auto">
          <a:xfrm>
            <a:off x="5020734" y="5489536"/>
            <a:ext cx="0" cy="199409"/>
          </a:xfrm>
          <a:prstGeom prst="line">
            <a:avLst/>
          </a:prstGeom>
          <a:noFill/>
          <a:ln w="15875">
            <a:solidFill>
              <a:srgbClr val="0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33" name="Line 14"/>
          <p:cNvSpPr>
            <a:spLocks noChangeShapeType="1"/>
          </p:cNvSpPr>
          <p:nvPr/>
        </p:nvSpPr>
        <p:spPr bwMode="auto">
          <a:xfrm>
            <a:off x="1513948" y="5489537"/>
            <a:ext cx="1" cy="199407"/>
          </a:xfrm>
          <a:prstGeom prst="line">
            <a:avLst/>
          </a:prstGeom>
          <a:noFill/>
          <a:ln w="15875">
            <a:solidFill>
              <a:srgbClr val="0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34" name="Line 14"/>
          <p:cNvSpPr>
            <a:spLocks noChangeShapeType="1"/>
          </p:cNvSpPr>
          <p:nvPr/>
        </p:nvSpPr>
        <p:spPr bwMode="auto">
          <a:xfrm flipH="1">
            <a:off x="3142689" y="5116713"/>
            <a:ext cx="531834" cy="1"/>
          </a:xfrm>
          <a:prstGeom prst="line">
            <a:avLst/>
          </a:prstGeom>
          <a:noFill/>
          <a:ln w="15875">
            <a:solidFill>
              <a:srgbClr val="0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35" name="Line 14"/>
          <p:cNvSpPr>
            <a:spLocks noChangeShapeType="1"/>
          </p:cNvSpPr>
          <p:nvPr/>
        </p:nvSpPr>
        <p:spPr bwMode="auto">
          <a:xfrm>
            <a:off x="3142698" y="4729014"/>
            <a:ext cx="531835" cy="0"/>
          </a:xfrm>
          <a:prstGeom prst="line">
            <a:avLst/>
          </a:prstGeom>
          <a:noFill/>
          <a:ln w="15875">
            <a:solidFill>
              <a:srgbClr val="0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37" name="AutoShape 15"/>
          <p:cNvSpPr>
            <a:spLocks noChangeArrowheads="1"/>
          </p:cNvSpPr>
          <p:nvPr/>
        </p:nvSpPr>
        <p:spPr bwMode="auto">
          <a:xfrm>
            <a:off x="6832314" y="854825"/>
            <a:ext cx="2060166" cy="779525"/>
          </a:xfrm>
          <a:prstGeom prst="roundRect">
            <a:avLst>
              <a:gd name="adj" fmla="val 16667"/>
            </a:avLst>
          </a:prstGeom>
          <a:solidFill>
            <a:srgbClr val="FFCCFF">
              <a:alpha val="50000"/>
            </a:srgbClr>
          </a:solidFill>
          <a:ln w="15875" algn="ctr">
            <a:solidFill>
              <a:srgbClr val="FF00FF"/>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b" anchorCtr="0" compatLnSpc="1">
            <a:prstTxWarp prst="textNoShape">
              <a:avLst/>
            </a:prstTxWarp>
          </a:bodyPr>
          <a:lstStyle/>
          <a:p>
            <a:pPr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１　国の責務</a:t>
            </a:r>
            <a:endParaRPr lang="ja-JP" altLang="en-US" sz="831" dirty="0">
              <a:solidFill>
                <a:prstClr val="black"/>
              </a:solidFill>
              <a:latin typeface="Times New Roman" pitchFamily="18" charset="0"/>
              <a:ea typeface="ＭＳ 明朝" pitchFamily="17" charset="-128"/>
              <a:cs typeface="ＭＳ Ｐゴシック" pitchFamily="50" charset="-128"/>
            </a:endParaRPr>
          </a:p>
          <a:p>
            <a:pPr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２　地方公共団体の責務</a:t>
            </a:r>
            <a:endParaRPr lang="ja-JP" altLang="en-US" sz="831" dirty="0">
              <a:solidFill>
                <a:prstClr val="black"/>
              </a:solidFill>
              <a:latin typeface="Times New Roman" pitchFamily="18" charset="0"/>
              <a:ea typeface="ＭＳ 明朝" pitchFamily="17" charset="-128"/>
              <a:cs typeface="ＭＳ Ｐゴシック" pitchFamily="50" charset="-128"/>
            </a:endParaRPr>
          </a:p>
          <a:p>
            <a:pPr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３　関係者の努力</a:t>
            </a:r>
            <a:endParaRPr lang="ja-JP" altLang="en-US" sz="831" dirty="0">
              <a:solidFill>
                <a:prstClr val="black"/>
              </a:solidFill>
              <a:latin typeface="Times New Roman" pitchFamily="18" charset="0"/>
              <a:ea typeface="ＭＳ 明朝" pitchFamily="17" charset="-128"/>
              <a:cs typeface="ＭＳ Ｐゴシック" pitchFamily="50" charset="-128"/>
            </a:endParaRPr>
          </a:p>
          <a:p>
            <a:pPr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４　国民の努力</a:t>
            </a:r>
            <a:endParaRPr lang="ja-JP" altLang="en-US" sz="831" dirty="0">
              <a:solidFill>
                <a:prstClr val="black"/>
              </a:solidFill>
              <a:latin typeface="Times New Roman" pitchFamily="18" charset="0"/>
              <a:ea typeface="ＭＳ 明朝" pitchFamily="17" charset="-128"/>
              <a:cs typeface="ＭＳ Ｐゴシック" pitchFamily="50" charset="-128"/>
            </a:endParaRPr>
          </a:p>
          <a:p>
            <a:pPr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５　関係機関等の相互の連携</a:t>
            </a:r>
            <a:endParaRPr lang="ja-JP" altLang="ja-JP" sz="831" dirty="0">
              <a:solidFill>
                <a:prstClr val="black"/>
              </a:solidFill>
              <a:latin typeface="Arial" charset="0"/>
              <a:ea typeface="ＭＳ Ｐゴシック" charset="-128"/>
              <a:cs typeface="ＭＳ Ｐゴシック" pitchFamily="50" charset="-128"/>
            </a:endParaRPr>
          </a:p>
        </p:txBody>
      </p:sp>
      <p:sp>
        <p:nvSpPr>
          <p:cNvPr id="38" name="Text Box 16"/>
          <p:cNvSpPr txBox="1">
            <a:spLocks noChangeArrowheads="1"/>
          </p:cNvSpPr>
          <p:nvPr/>
        </p:nvSpPr>
        <p:spPr bwMode="auto">
          <a:xfrm>
            <a:off x="6832305" y="703775"/>
            <a:ext cx="731277" cy="228519"/>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ctr" anchorCtr="0" compatLnSpc="1">
            <a:prstTxWarp prst="textNoShape">
              <a:avLst/>
            </a:prstTxWarp>
            <a:noAutofit/>
          </a:bodyPr>
          <a:lstStyle/>
          <a:p>
            <a:pPr algn="ctr" defTabSz="843832" eaLnBrk="0" fontAlgn="base" hangingPunct="0">
              <a:spcBef>
                <a:spcPct val="0"/>
              </a:spcBef>
              <a:spcAft>
                <a:spcPct val="0"/>
              </a:spcAft>
            </a:pPr>
            <a:r>
              <a:rPr lang="ja-JP" altLang="en-US" sz="831" dirty="0">
                <a:solidFill>
                  <a:prstClr val="black"/>
                </a:solidFill>
                <a:latin typeface="ＭＳ ゴシック" pitchFamily="49" charset="-128"/>
                <a:ea typeface="ＭＳ ゴシック" pitchFamily="49" charset="-128"/>
                <a:cs typeface="ＭＳ Ｐゴシック" pitchFamily="50" charset="-128"/>
              </a:rPr>
              <a:t>国等の責務</a:t>
            </a:r>
            <a:endParaRPr lang="ja-JP" altLang="ja-JP" sz="831" dirty="0">
              <a:solidFill>
                <a:prstClr val="black"/>
              </a:solidFill>
              <a:latin typeface="Arial" charset="0"/>
              <a:ea typeface="ＭＳ Ｐゴシック" charset="-128"/>
              <a:cs typeface="ＭＳ Ｐゴシック" pitchFamily="50" charset="-128"/>
            </a:endParaRPr>
          </a:p>
        </p:txBody>
      </p:sp>
      <p:sp>
        <p:nvSpPr>
          <p:cNvPr id="39" name="Rectangle 17"/>
          <p:cNvSpPr>
            <a:spLocks noChangeArrowheads="1"/>
          </p:cNvSpPr>
          <p:nvPr/>
        </p:nvSpPr>
        <p:spPr bwMode="auto">
          <a:xfrm>
            <a:off x="6832314" y="1833746"/>
            <a:ext cx="2060166" cy="1129972"/>
          </a:xfrm>
          <a:prstGeom prst="rect">
            <a:avLst/>
          </a:prstGeom>
          <a:solidFill>
            <a:srgbClr val="FFCCFF">
              <a:alpha val="50000"/>
            </a:srgbClr>
          </a:solidFill>
          <a:ln w="15875" algn="ctr">
            <a:solidFill>
              <a:srgbClr val="FF00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algn="just" defTabSz="843832" eaLnBrk="0" fontAlgn="base" hangingPunct="0">
              <a:spcBef>
                <a:spcPct val="0"/>
              </a:spcBef>
              <a:spcAft>
                <a:spcPct val="0"/>
              </a:spcAft>
            </a:pPr>
            <a:endParaRPr lang="en-US" altLang="ja-JP" sz="831" dirty="0">
              <a:solidFill>
                <a:prstClr val="black"/>
              </a:solidFill>
              <a:latin typeface="Times New Roman" pitchFamily="18" charset="0"/>
              <a:ea typeface="ＭＳ 明朝" pitchFamily="17" charset="-128"/>
              <a:cs typeface="ＭＳ Ｐゴシック" pitchFamily="50" charset="-128"/>
            </a:endParaRPr>
          </a:p>
          <a:p>
            <a:pPr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・基本方針に基づく施策を実施するため必要な法制上・財政上の措置</a:t>
            </a:r>
            <a:endParaRPr lang="ja-JP" altLang="en-US" sz="831" dirty="0">
              <a:solidFill>
                <a:prstClr val="black"/>
              </a:solidFill>
              <a:latin typeface="Times New Roman" pitchFamily="18" charset="0"/>
              <a:ea typeface="ＭＳ 明朝" pitchFamily="17" charset="-128"/>
              <a:cs typeface="ＭＳ Ｐゴシック" pitchFamily="50" charset="-128"/>
            </a:endParaRPr>
          </a:p>
          <a:p>
            <a:pPr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・成年被後見人等の権利制限に係る関係法律の改正その他の基本方針に基づく施策を実施するために必要な法制上の措置については、この法律の施行後三年以内を目途として講ずる</a:t>
            </a:r>
            <a:endParaRPr lang="ja-JP" altLang="ja-JP" sz="831" dirty="0">
              <a:solidFill>
                <a:prstClr val="black"/>
              </a:solidFill>
              <a:latin typeface="Arial" charset="0"/>
              <a:ea typeface="ＭＳ Ｐゴシック" charset="-128"/>
              <a:cs typeface="ＭＳ Ｐゴシック" pitchFamily="50" charset="-128"/>
            </a:endParaRPr>
          </a:p>
        </p:txBody>
      </p:sp>
      <p:sp>
        <p:nvSpPr>
          <p:cNvPr id="40" name="Text Box 5"/>
          <p:cNvSpPr txBox="1">
            <a:spLocks noChangeArrowheads="1"/>
          </p:cNvSpPr>
          <p:nvPr/>
        </p:nvSpPr>
        <p:spPr bwMode="auto">
          <a:xfrm>
            <a:off x="6832305" y="1700825"/>
            <a:ext cx="930716" cy="235967"/>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ctr" anchorCtr="0" compatLnSpc="1">
            <a:prstTxWarp prst="textNoShape">
              <a:avLst/>
            </a:prstTxWarp>
            <a:noAutofit/>
          </a:bodyPr>
          <a:lstStyle/>
          <a:p>
            <a:pPr algn="ctr" defTabSz="843832" eaLnBrk="0" fontAlgn="base" hangingPunct="0">
              <a:spcBef>
                <a:spcPct val="0"/>
              </a:spcBef>
              <a:spcAft>
                <a:spcPct val="0"/>
              </a:spcAft>
            </a:pPr>
            <a:r>
              <a:rPr lang="ja-JP" altLang="en-US" sz="831" dirty="0">
                <a:solidFill>
                  <a:prstClr val="black"/>
                </a:solidFill>
                <a:latin typeface="ＭＳ ゴシック" pitchFamily="49" charset="-128"/>
                <a:ea typeface="ＭＳ ゴシック" pitchFamily="49" charset="-128"/>
                <a:cs typeface="ＭＳ Ｐゴシック" pitchFamily="50" charset="-128"/>
              </a:rPr>
              <a:t>法制上の措置等</a:t>
            </a:r>
            <a:endParaRPr lang="ja-JP" altLang="ja-JP" sz="831" dirty="0">
              <a:solidFill>
                <a:prstClr val="black"/>
              </a:solidFill>
              <a:latin typeface="Arial" charset="0"/>
              <a:ea typeface="ＭＳ Ｐゴシック" charset="-128"/>
              <a:cs typeface="ＭＳ Ｐゴシック" pitchFamily="50" charset="-128"/>
            </a:endParaRPr>
          </a:p>
        </p:txBody>
      </p:sp>
      <p:sp>
        <p:nvSpPr>
          <p:cNvPr id="41" name="AutoShape 18"/>
          <p:cNvSpPr>
            <a:spLocks noChangeArrowheads="1"/>
          </p:cNvSpPr>
          <p:nvPr/>
        </p:nvSpPr>
        <p:spPr bwMode="auto">
          <a:xfrm>
            <a:off x="6832314" y="3163124"/>
            <a:ext cx="2060166" cy="199410"/>
          </a:xfrm>
          <a:prstGeom prst="roundRect">
            <a:avLst>
              <a:gd name="adj" fmla="val 16667"/>
            </a:avLst>
          </a:prstGeom>
          <a:solidFill>
            <a:srgbClr val="FFCCFF">
              <a:alpha val="50000"/>
            </a:srgbClr>
          </a:solidFill>
          <a:ln w="15875" algn="ctr">
            <a:solidFill>
              <a:srgbClr val="FF00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algn="ctr" defTabSz="843832" eaLnBrk="0" fontAlgn="base" hangingPunct="0">
              <a:lnSpc>
                <a:spcPct val="160000"/>
              </a:lnSpc>
              <a:spcBef>
                <a:spcPct val="0"/>
              </a:spcBef>
              <a:spcAft>
                <a:spcPct val="0"/>
              </a:spcAft>
            </a:pPr>
            <a:r>
              <a:rPr lang="ja-JP" altLang="en-US" sz="831" dirty="0">
                <a:solidFill>
                  <a:prstClr val="black"/>
                </a:solidFill>
                <a:latin typeface="ＭＳ ゴシック" pitchFamily="49" charset="-128"/>
                <a:ea typeface="ＭＳ ゴシック" pitchFamily="49" charset="-128"/>
                <a:cs typeface="ＭＳ Ｐゴシック" pitchFamily="50" charset="-128"/>
              </a:rPr>
              <a:t>施策の実施状況の公表</a:t>
            </a:r>
            <a:r>
              <a:rPr lang="ja-JP" altLang="en-US" sz="738" dirty="0">
                <a:solidFill>
                  <a:prstClr val="black"/>
                </a:solidFill>
                <a:latin typeface="ＭＳ ゴシック" pitchFamily="49" charset="-128"/>
                <a:ea typeface="ＭＳ ゴシック" pitchFamily="49" charset="-128"/>
                <a:cs typeface="ＭＳ Ｐゴシック" pitchFamily="50" charset="-128"/>
              </a:rPr>
              <a:t>（毎年）</a:t>
            </a:r>
            <a:endParaRPr lang="ja-JP" altLang="ja-JP" sz="738" dirty="0">
              <a:solidFill>
                <a:prstClr val="black"/>
              </a:solidFill>
              <a:latin typeface="Arial" charset="0"/>
              <a:ea typeface="ＭＳ Ｐゴシック" charset="-128"/>
              <a:cs typeface="ＭＳ Ｐゴシック" pitchFamily="50" charset="-128"/>
            </a:endParaRPr>
          </a:p>
        </p:txBody>
      </p:sp>
      <p:sp>
        <p:nvSpPr>
          <p:cNvPr id="42" name="Rectangle 19"/>
          <p:cNvSpPr>
            <a:spLocks noChangeArrowheads="1"/>
          </p:cNvSpPr>
          <p:nvPr/>
        </p:nvSpPr>
        <p:spPr bwMode="auto">
          <a:xfrm>
            <a:off x="6832314" y="3561947"/>
            <a:ext cx="2060166" cy="2511300"/>
          </a:xfrm>
          <a:prstGeom prst="rect">
            <a:avLst/>
          </a:prstGeom>
          <a:solidFill>
            <a:srgbClr val="CCFF99">
              <a:alpha val="80000"/>
            </a:srgbClr>
          </a:solidFill>
          <a:ln w="15875" algn="ctr">
            <a:solidFill>
              <a:srgbClr val="3399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43" name="Text Box 5"/>
          <p:cNvSpPr txBox="1">
            <a:spLocks noChangeArrowheads="1"/>
          </p:cNvSpPr>
          <p:nvPr/>
        </p:nvSpPr>
        <p:spPr bwMode="auto">
          <a:xfrm>
            <a:off x="6832308" y="3395767"/>
            <a:ext cx="1130153" cy="232641"/>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ctr" anchorCtr="0" compatLnSpc="1">
            <a:prstTxWarp prst="textNoShape">
              <a:avLst/>
            </a:prstTxWarp>
            <a:noAutofit/>
          </a:bodyPr>
          <a:lstStyle/>
          <a:p>
            <a:pPr algn="ctr" defTabSz="843832" eaLnBrk="0" fontAlgn="base" hangingPunct="0">
              <a:spcBef>
                <a:spcPct val="0"/>
              </a:spcBef>
              <a:spcAft>
                <a:spcPct val="0"/>
              </a:spcAft>
            </a:pPr>
            <a:r>
              <a:rPr lang="ja-JP" altLang="en-US" sz="831" dirty="0">
                <a:solidFill>
                  <a:prstClr val="black"/>
                </a:solidFill>
                <a:latin typeface="ＭＳ ゴシック" pitchFamily="49" charset="-128"/>
                <a:ea typeface="ＭＳ ゴシック" pitchFamily="49" charset="-128"/>
                <a:cs typeface="ＭＳ Ｐゴシック" pitchFamily="50" charset="-128"/>
              </a:rPr>
              <a:t>地方公共団体の措置</a:t>
            </a:r>
            <a:endParaRPr lang="ja-JP" altLang="ja-JP" sz="831" dirty="0">
              <a:solidFill>
                <a:prstClr val="black"/>
              </a:solidFill>
              <a:latin typeface="Arial" charset="0"/>
              <a:ea typeface="ＭＳ Ｐゴシック" charset="-128"/>
              <a:cs typeface="ＭＳ Ｐゴシック" pitchFamily="50" charset="-128"/>
            </a:endParaRPr>
          </a:p>
        </p:txBody>
      </p:sp>
      <p:sp>
        <p:nvSpPr>
          <p:cNvPr id="44" name="Rectangle 20"/>
          <p:cNvSpPr>
            <a:spLocks noChangeArrowheads="1"/>
          </p:cNvSpPr>
          <p:nvPr/>
        </p:nvSpPr>
        <p:spPr bwMode="auto">
          <a:xfrm>
            <a:off x="6965266" y="3693462"/>
            <a:ext cx="1728467" cy="732575"/>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algn="just" defTabSz="843832" eaLnBrk="0" fontAlgn="base" hangingPunct="0">
              <a:spcBef>
                <a:spcPct val="0"/>
              </a:spcBef>
              <a:spcAft>
                <a:spcPct val="0"/>
              </a:spcAft>
            </a:pPr>
            <a:r>
              <a:rPr lang="ja-JP" altLang="en-US" sz="831" dirty="0">
                <a:solidFill>
                  <a:prstClr val="black"/>
                </a:solidFill>
                <a:latin typeface="ＭＳ ゴシック" pitchFamily="49" charset="-128"/>
                <a:ea typeface="ＭＳ ゴシック" pitchFamily="49" charset="-128"/>
                <a:cs typeface="ＭＳ Ｐゴシック" pitchFamily="50" charset="-128"/>
              </a:rPr>
              <a:t>市町村の措置</a:t>
            </a:r>
          </a:p>
          <a:p>
            <a:pPr marL="79111" lvl="1" indent="-79111"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　国の基本計画を踏まえた計画の策定等</a:t>
            </a:r>
            <a:endParaRPr lang="ja-JP" altLang="en-US" sz="831" dirty="0">
              <a:solidFill>
                <a:prstClr val="black"/>
              </a:solidFill>
              <a:latin typeface="Times New Roman" pitchFamily="18" charset="0"/>
              <a:ea typeface="ＭＳ 明朝" pitchFamily="17" charset="-128"/>
              <a:cs typeface="ＭＳ Ｐゴシック" pitchFamily="50" charset="-128"/>
            </a:endParaRPr>
          </a:p>
          <a:p>
            <a:pPr algn="just" defTabSz="843832" eaLnBrk="0" fontAlgn="base" hangingPunct="0">
              <a:spcBef>
                <a:spcPct val="0"/>
              </a:spcBef>
              <a:spcAft>
                <a:spcPct val="0"/>
              </a:spcAft>
            </a:pPr>
            <a:endParaRPr lang="ja-JP" altLang="en-US" sz="831" dirty="0">
              <a:solidFill>
                <a:prstClr val="black"/>
              </a:solidFill>
              <a:latin typeface="Times New Roman" pitchFamily="18" charset="0"/>
              <a:ea typeface="ＭＳ 明朝" pitchFamily="17" charset="-128"/>
              <a:cs typeface="ＭＳ Ｐゴシック" pitchFamily="50" charset="-128"/>
            </a:endParaRPr>
          </a:p>
          <a:p>
            <a:pPr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　合議制の機関の設置</a:t>
            </a:r>
            <a:endParaRPr lang="ja-JP" altLang="en-US" sz="831" dirty="0">
              <a:solidFill>
                <a:prstClr val="black"/>
              </a:solidFill>
              <a:latin typeface="Times New Roman" pitchFamily="18" charset="0"/>
              <a:ea typeface="ＭＳ 明朝" pitchFamily="17" charset="-128"/>
              <a:cs typeface="ＭＳ Ｐゴシック" pitchFamily="50" charset="-128"/>
            </a:endParaRPr>
          </a:p>
          <a:p>
            <a:pPr defTabSz="843832" eaLnBrk="0" fontAlgn="base" hangingPunct="0">
              <a:spcBef>
                <a:spcPct val="0"/>
              </a:spcBef>
              <a:spcAft>
                <a:spcPct val="0"/>
              </a:spcAft>
            </a:pPr>
            <a:endParaRPr lang="ja-JP" altLang="ja-JP" sz="1662" dirty="0">
              <a:solidFill>
                <a:prstClr val="black"/>
              </a:solidFill>
              <a:latin typeface="Arial" charset="0"/>
              <a:ea typeface="ＭＳ Ｐゴシック" charset="-128"/>
              <a:cs typeface="ＭＳ Ｐゴシック" pitchFamily="50" charset="-128"/>
            </a:endParaRPr>
          </a:p>
        </p:txBody>
      </p:sp>
      <p:sp>
        <p:nvSpPr>
          <p:cNvPr id="45" name="Rectangle 21"/>
          <p:cNvSpPr>
            <a:spLocks noChangeArrowheads="1"/>
          </p:cNvSpPr>
          <p:nvPr/>
        </p:nvSpPr>
        <p:spPr bwMode="auto">
          <a:xfrm>
            <a:off x="6965266" y="5024269"/>
            <a:ext cx="1728468" cy="465283"/>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algn="just" defTabSz="843832" eaLnBrk="0" fontAlgn="base" hangingPunct="0">
              <a:spcBef>
                <a:spcPct val="0"/>
              </a:spcBef>
              <a:spcAft>
                <a:spcPct val="0"/>
              </a:spcAft>
            </a:pPr>
            <a:r>
              <a:rPr lang="ja-JP" altLang="en-US" sz="831" dirty="0">
                <a:solidFill>
                  <a:prstClr val="black"/>
                </a:solidFill>
                <a:latin typeface="ＭＳ ゴシック" pitchFamily="49" charset="-128"/>
                <a:ea typeface="ＭＳ ゴシック" pitchFamily="49" charset="-128"/>
                <a:cs typeface="ＭＳ Ｐゴシック" pitchFamily="50" charset="-128"/>
              </a:rPr>
              <a:t>都道府県の措置</a:t>
            </a:r>
          </a:p>
          <a:p>
            <a:pPr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　人材の育成</a:t>
            </a:r>
            <a:endParaRPr lang="ja-JP" altLang="en-US" sz="831" dirty="0">
              <a:solidFill>
                <a:prstClr val="black"/>
              </a:solidFill>
              <a:latin typeface="Times New Roman" pitchFamily="18" charset="0"/>
              <a:ea typeface="ＭＳ 明朝" pitchFamily="17" charset="-128"/>
              <a:cs typeface="ＭＳ Ｐゴシック" pitchFamily="50" charset="-128"/>
            </a:endParaRPr>
          </a:p>
          <a:p>
            <a:pPr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　必要な助言</a:t>
            </a:r>
            <a:endParaRPr lang="ja-JP" altLang="ja-JP" sz="831" dirty="0">
              <a:solidFill>
                <a:prstClr val="black"/>
              </a:solidFill>
              <a:latin typeface="Arial" charset="0"/>
              <a:ea typeface="ＭＳ Ｐゴシック" charset="-128"/>
              <a:cs typeface="ＭＳ Ｐゴシック" pitchFamily="50" charset="-128"/>
            </a:endParaRPr>
          </a:p>
        </p:txBody>
      </p:sp>
      <p:sp>
        <p:nvSpPr>
          <p:cNvPr id="46" name="Line 14"/>
          <p:cNvSpPr>
            <a:spLocks noChangeShapeType="1"/>
          </p:cNvSpPr>
          <p:nvPr/>
        </p:nvSpPr>
        <p:spPr bwMode="auto">
          <a:xfrm flipV="1">
            <a:off x="7763029" y="4426034"/>
            <a:ext cx="1" cy="598220"/>
          </a:xfrm>
          <a:prstGeom prst="line">
            <a:avLst/>
          </a:prstGeom>
          <a:noFill/>
          <a:ln w="15875">
            <a:solidFill>
              <a:srgbClr val="0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47" name="Text Box 13"/>
          <p:cNvSpPr txBox="1">
            <a:spLocks noChangeArrowheads="1"/>
          </p:cNvSpPr>
          <p:nvPr/>
        </p:nvSpPr>
        <p:spPr bwMode="auto">
          <a:xfrm>
            <a:off x="7904998" y="4664255"/>
            <a:ext cx="398880" cy="209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algn="just"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援助</a:t>
            </a:r>
            <a:endParaRPr lang="ja-JP" altLang="ja-JP" sz="831" dirty="0">
              <a:solidFill>
                <a:prstClr val="black"/>
              </a:solidFill>
              <a:latin typeface="Arial" charset="0"/>
              <a:ea typeface="ＭＳ Ｐゴシック" charset="-128"/>
              <a:cs typeface="ＭＳ Ｐゴシック" pitchFamily="50" charset="-128"/>
            </a:endParaRPr>
          </a:p>
        </p:txBody>
      </p:sp>
      <p:sp>
        <p:nvSpPr>
          <p:cNvPr id="48" name="AutoShape 22"/>
          <p:cNvSpPr>
            <a:spLocks noChangeArrowheads="1"/>
          </p:cNvSpPr>
          <p:nvPr/>
        </p:nvSpPr>
        <p:spPr bwMode="auto">
          <a:xfrm>
            <a:off x="6965263" y="2963736"/>
            <a:ext cx="1728469" cy="166171"/>
          </a:xfrm>
          <a:prstGeom prst="downArrow">
            <a:avLst>
              <a:gd name="adj1" fmla="val 39553"/>
              <a:gd name="adj2" fmla="val 67654"/>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49" name="AutoShape 23"/>
          <p:cNvSpPr>
            <a:spLocks noChangeArrowheads="1"/>
          </p:cNvSpPr>
          <p:nvPr/>
        </p:nvSpPr>
        <p:spPr bwMode="auto">
          <a:xfrm rot="5400000">
            <a:off x="1049267" y="1580518"/>
            <a:ext cx="385515" cy="25391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50" name="AutoShape 23"/>
          <p:cNvSpPr>
            <a:spLocks noChangeArrowheads="1"/>
          </p:cNvSpPr>
          <p:nvPr/>
        </p:nvSpPr>
        <p:spPr bwMode="auto">
          <a:xfrm rot="5400000">
            <a:off x="3169957" y="1573855"/>
            <a:ext cx="398812" cy="25391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51" name="AutoShape 23"/>
          <p:cNvSpPr>
            <a:spLocks noChangeArrowheads="1"/>
          </p:cNvSpPr>
          <p:nvPr/>
        </p:nvSpPr>
        <p:spPr bwMode="auto">
          <a:xfrm rot="5400000">
            <a:off x="5178904" y="1573870"/>
            <a:ext cx="398812" cy="25391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59" name="Line 14"/>
          <p:cNvSpPr>
            <a:spLocks noChangeShapeType="1"/>
          </p:cNvSpPr>
          <p:nvPr/>
        </p:nvSpPr>
        <p:spPr bwMode="auto">
          <a:xfrm>
            <a:off x="6300471" y="2631373"/>
            <a:ext cx="531835" cy="0"/>
          </a:xfrm>
          <a:prstGeom prst="line">
            <a:avLst/>
          </a:prstGeom>
          <a:noFill/>
          <a:ln w="15875">
            <a:solidFill>
              <a:srgbClr val="0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60" name="Line 14"/>
          <p:cNvSpPr>
            <a:spLocks noChangeShapeType="1"/>
          </p:cNvSpPr>
          <p:nvPr/>
        </p:nvSpPr>
        <p:spPr bwMode="auto">
          <a:xfrm>
            <a:off x="4318099" y="2764328"/>
            <a:ext cx="2514210" cy="1"/>
          </a:xfrm>
          <a:prstGeom prst="line">
            <a:avLst/>
          </a:prstGeom>
          <a:noFill/>
          <a:ln w="15875">
            <a:solidFill>
              <a:srgbClr val="0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61" name="Line 14"/>
          <p:cNvSpPr>
            <a:spLocks noChangeShapeType="1"/>
          </p:cNvSpPr>
          <p:nvPr/>
        </p:nvSpPr>
        <p:spPr bwMode="auto">
          <a:xfrm>
            <a:off x="2311697" y="2897249"/>
            <a:ext cx="4520610" cy="0"/>
          </a:xfrm>
          <a:prstGeom prst="line">
            <a:avLst/>
          </a:prstGeom>
          <a:noFill/>
          <a:ln w="15875">
            <a:solidFill>
              <a:srgbClr val="0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64" name="Line 14"/>
          <p:cNvSpPr>
            <a:spLocks noChangeShapeType="1"/>
          </p:cNvSpPr>
          <p:nvPr/>
        </p:nvSpPr>
        <p:spPr bwMode="auto">
          <a:xfrm flipV="1">
            <a:off x="6450054" y="4293096"/>
            <a:ext cx="648176" cy="0"/>
          </a:xfrm>
          <a:prstGeom prst="line">
            <a:avLst/>
          </a:prstGeom>
          <a:noFill/>
          <a:ln w="15875">
            <a:solidFill>
              <a:srgbClr val="0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65" name="Line 14"/>
          <p:cNvSpPr>
            <a:spLocks noChangeShapeType="1"/>
          </p:cNvSpPr>
          <p:nvPr/>
        </p:nvSpPr>
        <p:spPr bwMode="auto">
          <a:xfrm flipV="1">
            <a:off x="6433435" y="3894282"/>
            <a:ext cx="664794" cy="0"/>
          </a:xfrm>
          <a:prstGeom prst="line">
            <a:avLst/>
          </a:prstGeom>
          <a:noFill/>
          <a:ln w="15875">
            <a:solidFill>
              <a:srgbClr val="00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27" name="Text Box 10"/>
          <p:cNvSpPr txBox="1">
            <a:spLocks noChangeArrowheads="1"/>
          </p:cNvSpPr>
          <p:nvPr/>
        </p:nvSpPr>
        <p:spPr bwMode="auto">
          <a:xfrm>
            <a:off x="3693426" y="4278576"/>
            <a:ext cx="1543590" cy="199407"/>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ctr" anchorCtr="0" compatLnSpc="1">
            <a:prstTxWarp prst="textNoShape">
              <a:avLst/>
            </a:prstTxWarp>
            <a:noAutofit/>
          </a:bodyPr>
          <a:lstStyle/>
          <a:p>
            <a:pPr algn="just" defTabSz="843832" eaLnBrk="0" fontAlgn="base" hangingPunct="0">
              <a:spcBef>
                <a:spcPct val="0"/>
              </a:spcBef>
              <a:spcAft>
                <a:spcPct val="0"/>
              </a:spcAft>
            </a:pPr>
            <a:r>
              <a:rPr lang="ja-JP" altLang="en-US" sz="831" dirty="0">
                <a:solidFill>
                  <a:prstClr val="black"/>
                </a:solidFill>
                <a:latin typeface="ＭＳ ゴシック" pitchFamily="49" charset="-128"/>
                <a:ea typeface="ＭＳ ゴシック" pitchFamily="49" charset="-128"/>
                <a:cs typeface="ＭＳ Ｐゴシック" pitchFamily="50" charset="-128"/>
              </a:rPr>
              <a:t>成年後見制度利用促進委員会</a:t>
            </a:r>
            <a:endParaRPr lang="ja-JP" altLang="ja-JP" sz="831" dirty="0">
              <a:solidFill>
                <a:prstClr val="black"/>
              </a:solidFill>
              <a:latin typeface="Arial" charset="0"/>
              <a:ea typeface="ＭＳ Ｐゴシック" charset="-128"/>
              <a:cs typeface="ＭＳ Ｐゴシック" pitchFamily="50" charset="-128"/>
            </a:endParaRPr>
          </a:p>
        </p:txBody>
      </p:sp>
      <p:sp>
        <p:nvSpPr>
          <p:cNvPr id="57" name="AutoShape 22"/>
          <p:cNvSpPr>
            <a:spLocks noChangeArrowheads="1"/>
          </p:cNvSpPr>
          <p:nvPr/>
        </p:nvSpPr>
        <p:spPr bwMode="auto">
          <a:xfrm rot="16200000">
            <a:off x="6404667" y="2061927"/>
            <a:ext cx="465282" cy="407755"/>
          </a:xfrm>
          <a:prstGeom prst="downArrow">
            <a:avLst>
              <a:gd name="adj1" fmla="val 39553"/>
              <a:gd name="adj2" fmla="val 56899"/>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56" name="Line 2"/>
          <p:cNvSpPr>
            <a:spLocks noChangeShapeType="1"/>
          </p:cNvSpPr>
          <p:nvPr/>
        </p:nvSpPr>
        <p:spPr bwMode="auto">
          <a:xfrm flipV="1">
            <a:off x="6433429" y="1216846"/>
            <a:ext cx="398874"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defTabSz="843586" eaLnBrk="0" fontAlgn="base" hangingPunct="0">
              <a:spcBef>
                <a:spcPct val="0"/>
              </a:spcBef>
              <a:spcAft>
                <a:spcPct val="0"/>
              </a:spcAft>
            </a:pPr>
            <a:endParaRPr lang="ja-JP" altLang="en-US" sz="1662">
              <a:solidFill>
                <a:prstClr val="black"/>
              </a:solidFill>
              <a:latin typeface="Arial" charset="0"/>
              <a:ea typeface="ＭＳ Ｐゴシック" charset="-128"/>
            </a:endParaRPr>
          </a:p>
        </p:txBody>
      </p:sp>
      <p:sp>
        <p:nvSpPr>
          <p:cNvPr id="15" name="AutoShape 6"/>
          <p:cNvSpPr>
            <a:spLocks noChangeArrowheads="1"/>
          </p:cNvSpPr>
          <p:nvPr/>
        </p:nvSpPr>
        <p:spPr bwMode="auto">
          <a:xfrm>
            <a:off x="221287" y="1900215"/>
            <a:ext cx="2156886" cy="1329378"/>
          </a:xfrm>
          <a:prstGeom prst="roundRect">
            <a:avLst>
              <a:gd name="adj" fmla="val 6408"/>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60" tIns="8203" rIns="68560" bIns="8203" numCol="1" anchor="t" anchorCtr="0" compatLnSpc="1">
            <a:prstTxWarp prst="textNoShape">
              <a:avLst/>
            </a:prstTxWarp>
          </a:bodyPr>
          <a:lstStyle/>
          <a:p>
            <a:pPr marL="164077" lvl="1" indent="-164077"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１ 保佐及び補助の制度の利用を促進する方策の検討</a:t>
            </a:r>
            <a:endParaRPr lang="en-US" altLang="ja-JP" sz="831" dirty="0">
              <a:solidFill>
                <a:prstClr val="black"/>
              </a:solidFill>
              <a:latin typeface="Century" pitchFamily="18" charset="0"/>
              <a:ea typeface="ＭＳ 明朝" pitchFamily="17" charset="-128"/>
              <a:cs typeface="ＭＳ Ｐゴシック" pitchFamily="50" charset="-128"/>
            </a:endParaRPr>
          </a:p>
          <a:p>
            <a:pPr marL="164077" lvl="1" indent="-164077"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２ 成年被後見人等の権利制限に係る制度の見直し</a:t>
            </a:r>
            <a:endParaRPr lang="ja-JP" altLang="en-US" sz="831" dirty="0">
              <a:solidFill>
                <a:prstClr val="black"/>
              </a:solidFill>
              <a:latin typeface="Times New Roman" pitchFamily="18" charset="0"/>
              <a:ea typeface="ＭＳ 明朝" pitchFamily="17" charset="-128"/>
              <a:cs typeface="ＭＳ Ｐゴシック" pitchFamily="50" charset="-128"/>
            </a:endParaRPr>
          </a:p>
          <a:p>
            <a:pPr marL="164077" lvl="1" indent="-164077"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３ 成年被後見人等の医療等に係る意思決定が困難な者への支援等の検討</a:t>
            </a:r>
            <a:endParaRPr lang="ja-JP" altLang="en-US" sz="831" dirty="0">
              <a:solidFill>
                <a:prstClr val="black"/>
              </a:solidFill>
              <a:latin typeface="Times New Roman" pitchFamily="18" charset="0"/>
              <a:ea typeface="ＭＳ 明朝" pitchFamily="17" charset="-128"/>
              <a:cs typeface="ＭＳ Ｐゴシック" pitchFamily="50" charset="-128"/>
            </a:endParaRPr>
          </a:p>
          <a:p>
            <a:pPr marL="164077" lvl="1" indent="-164077"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４ 成年被後見人等の死亡後における成年後見人等の事務の範囲の見直し</a:t>
            </a:r>
            <a:endParaRPr lang="ja-JP" altLang="en-US" sz="831" dirty="0">
              <a:solidFill>
                <a:prstClr val="black"/>
              </a:solidFill>
              <a:latin typeface="Times New Roman" pitchFamily="18" charset="0"/>
              <a:ea typeface="ＭＳ 明朝" pitchFamily="17" charset="-128"/>
              <a:cs typeface="ＭＳ Ｐゴシック" pitchFamily="50" charset="-128"/>
            </a:endParaRPr>
          </a:p>
          <a:p>
            <a:pPr marL="164077" lvl="1" indent="-164077" defTabSz="843832" eaLnBrk="0" fontAlgn="base" hangingPunct="0">
              <a:spcBef>
                <a:spcPct val="0"/>
              </a:spcBef>
              <a:spcAft>
                <a:spcPct val="0"/>
              </a:spcAft>
            </a:pPr>
            <a:r>
              <a:rPr lang="ja-JP" altLang="en-US" sz="831" dirty="0">
                <a:solidFill>
                  <a:prstClr val="black"/>
                </a:solidFill>
                <a:latin typeface="Century" pitchFamily="18" charset="0"/>
                <a:ea typeface="ＭＳ 明朝" pitchFamily="17" charset="-128"/>
                <a:cs typeface="ＭＳ Ｐゴシック" pitchFamily="50" charset="-128"/>
              </a:rPr>
              <a:t>５ 任意後見制度の積極的な活用</a:t>
            </a:r>
            <a:endParaRPr lang="ja-JP" altLang="en-US" sz="831" dirty="0">
              <a:solidFill>
                <a:prstClr val="black"/>
              </a:solidFill>
              <a:latin typeface="Times New Roman" pitchFamily="18" charset="0"/>
              <a:ea typeface="ＭＳ 明朝" pitchFamily="17" charset="-128"/>
              <a:cs typeface="ＭＳ Ｐゴシック" pitchFamily="50" charset="-128"/>
            </a:endParaRPr>
          </a:p>
          <a:p>
            <a:pPr marL="0" lvl="1" defTabSz="843832" eaLnBrk="0" fontAlgn="base" hangingPunct="0">
              <a:spcBef>
                <a:spcPct val="0"/>
              </a:spcBef>
              <a:spcAft>
                <a:spcPct val="0"/>
              </a:spcAft>
            </a:pPr>
            <a:r>
              <a:rPr lang="ja-JP" altLang="en-US" sz="831" dirty="0">
                <a:solidFill>
                  <a:prstClr val="black"/>
                </a:solidFill>
                <a:latin typeface="ＭＳ 明朝" pitchFamily="17" charset="-128"/>
                <a:ea typeface="ＭＳ 明朝" pitchFamily="17" charset="-128"/>
                <a:cs typeface="ＭＳ Ｐゴシック" pitchFamily="50" charset="-128"/>
              </a:rPr>
              <a:t>６ 国民に対する周知等</a:t>
            </a:r>
            <a:endParaRPr lang="ja-JP" altLang="ja-JP" sz="831" dirty="0">
              <a:solidFill>
                <a:prstClr val="black"/>
              </a:solidFill>
              <a:latin typeface="Arial" charset="0"/>
              <a:ea typeface="ＭＳ Ｐゴシック" charset="-128"/>
              <a:cs typeface="ＭＳ Ｐゴシック" pitchFamily="50" charset="-128"/>
            </a:endParaRPr>
          </a:p>
        </p:txBody>
      </p:sp>
      <p:sp>
        <p:nvSpPr>
          <p:cNvPr id="55" name="正方形/長方形 54">
            <a:extLst>
              <a:ext uri="{FF2B5EF4-FFF2-40B4-BE49-F238E27FC236}">
                <a16:creationId xmlns:a16="http://schemas.microsoft.com/office/drawing/2014/main" id="{9B1B2BEA-C7EE-4680-98B9-3AF6AD064C5C}"/>
              </a:ext>
            </a:extLst>
          </p:cNvPr>
          <p:cNvSpPr/>
          <p:nvPr/>
        </p:nvSpPr>
        <p:spPr>
          <a:xfrm>
            <a:off x="8123819" y="94344"/>
            <a:ext cx="900851" cy="369332"/>
          </a:xfrm>
          <a:prstGeom prst="rect">
            <a:avLst/>
          </a:prstGeom>
          <a:ln w="28575">
            <a:solidFill>
              <a:schemeClr val="bg1">
                <a:lumMod val="50000"/>
              </a:schemeClr>
            </a:solidFill>
          </a:ln>
        </p:spPr>
        <p:txBody>
          <a:bodyPr wrap="square">
            <a:spAutoFit/>
          </a:bodyPr>
          <a:lstStyle/>
          <a:p>
            <a:pPr algn="ctr"/>
            <a:r>
              <a:rPr lang="ja-JP" altLang="en-US" b="1" dirty="0">
                <a:solidFill>
                  <a:schemeClr val="bg1">
                    <a:lumMod val="50000"/>
                  </a:schemeClr>
                </a:solidFill>
                <a:latin typeface="BIZ UDゴシック" panose="020B0400000000000000" pitchFamily="49" charset="-128"/>
                <a:ea typeface="BIZ UDゴシック" panose="020B0400000000000000" pitchFamily="49" charset="-128"/>
              </a:rPr>
              <a:t>参考</a:t>
            </a:r>
          </a:p>
        </p:txBody>
      </p:sp>
      <p:sp>
        <p:nvSpPr>
          <p:cNvPr id="58" name="円/楕円 6"/>
          <p:cNvSpPr/>
          <p:nvPr/>
        </p:nvSpPr>
        <p:spPr>
          <a:xfrm>
            <a:off x="8281115" y="6154226"/>
            <a:ext cx="862885" cy="422178"/>
          </a:xfrm>
          <a:prstGeom prst="ellipse">
            <a:avLst/>
          </a:prstGeom>
          <a:noFill/>
          <a:ln w="15875" cap="flat" cmpd="sng" algn="ctr">
            <a:noFill/>
            <a:prstDash val="solid"/>
          </a:ln>
          <a:effectLst/>
        </p:spPr>
        <p:txBody>
          <a:bodyPr anchor="ctr"/>
          <a:lstStyle/>
          <a:p>
            <a:pPr algn="ctr" defTabSz="844083">
              <a:defRPr/>
            </a:pPr>
            <a:r>
              <a:rPr lang="en-US" altLang="ja-JP" sz="1846" b="1" kern="0" dirty="0">
                <a:solidFill>
                  <a:prstClr val="black"/>
                </a:solidFill>
                <a:latin typeface="メイリオ" panose="020B0604030504040204" pitchFamily="50" charset="-128"/>
                <a:ea typeface="メイリオ" panose="020B0604030504040204" pitchFamily="50" charset="-128"/>
              </a:rPr>
              <a:t>24</a:t>
            </a:r>
            <a:endParaRPr lang="ja-JP" altLang="en-US" sz="1846" b="1" kern="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1039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1B25240C-8C3C-49A7-94CA-0CF2B4FA758C}"/>
              </a:ext>
            </a:extLst>
          </p:cNvPr>
          <p:cNvSpPr txBox="1">
            <a:spLocks/>
          </p:cNvSpPr>
          <p:nvPr/>
        </p:nvSpPr>
        <p:spPr>
          <a:xfrm>
            <a:off x="2620130" y="235680"/>
            <a:ext cx="4101218" cy="336571"/>
          </a:xfrm>
          <a:prstGeom prst="rect">
            <a:avLst/>
          </a:prstGeom>
        </p:spPr>
        <p:txBody>
          <a:bodyPr vert="horz" lIns="58435" tIns="29217" rIns="58435" bIns="29217"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844083" rtl="0" eaLnBrk="1" fontAlgn="auto" latinLnBrk="0" hangingPunct="1">
              <a:lnSpc>
                <a:spcPct val="90000"/>
              </a:lnSpc>
              <a:spcBef>
                <a:spcPct val="0"/>
              </a:spcBef>
              <a:spcAft>
                <a:spcPts val="0"/>
              </a:spcAft>
              <a:buClrTx/>
              <a:buSzTx/>
              <a:buFontTx/>
              <a:buNone/>
              <a:tabLst/>
              <a:defRPr/>
            </a:pPr>
            <a:r>
              <a:rPr kumimoji="1" lang="ja-JP" altLang="en-US" sz="1534" b="1" i="0" u="none" strike="noStrike" kern="1200" cap="none" spc="0" normalizeH="0" baseline="0" noProof="0" dirty="0">
                <a:ln>
                  <a:noFill/>
                </a:ln>
                <a:solidFill>
                  <a:prstClr val="black"/>
                </a:solidFill>
                <a:effectLst/>
                <a:uLnTx/>
                <a:uFillTx/>
                <a:latin typeface="Calibri Light"/>
                <a:ea typeface="ＭＳ Ｐゴシック" panose="020B0600070205080204" pitchFamily="50" charset="-128"/>
                <a:cs typeface="+mj-cs"/>
              </a:rPr>
              <a:t>成年後見制度利用促進基本計画の工程表</a:t>
            </a:r>
          </a:p>
        </p:txBody>
      </p:sp>
      <p:graphicFrame>
        <p:nvGraphicFramePr>
          <p:cNvPr id="4" name="表 3">
            <a:extLst>
              <a:ext uri="{FF2B5EF4-FFF2-40B4-BE49-F238E27FC236}">
                <a16:creationId xmlns:a16="http://schemas.microsoft.com/office/drawing/2014/main" id="{2D6CE190-6ECD-41AD-93EF-546D56D6902B}"/>
              </a:ext>
            </a:extLst>
          </p:cNvPr>
          <p:cNvGraphicFramePr>
            <a:graphicFrameLocks noGrp="1"/>
          </p:cNvGraphicFramePr>
          <p:nvPr/>
        </p:nvGraphicFramePr>
        <p:xfrm>
          <a:off x="498837" y="572252"/>
          <a:ext cx="8168729" cy="5433765"/>
        </p:xfrm>
        <a:graphic>
          <a:graphicData uri="http://schemas.openxmlformats.org/drawingml/2006/table">
            <a:tbl>
              <a:tblPr firstRow="1" bandRow="1">
                <a:tableStyleId>{5C22544A-7EE6-4342-B048-85BDC9FD1C3A}</a:tableStyleId>
              </a:tblPr>
              <a:tblGrid>
                <a:gridCol w="256895">
                  <a:extLst>
                    <a:ext uri="{9D8B030D-6E8A-4147-A177-3AD203B41FA5}">
                      <a16:colId xmlns:a16="http://schemas.microsoft.com/office/drawing/2014/main" val="20000"/>
                    </a:ext>
                  </a:extLst>
                </a:gridCol>
                <a:gridCol w="2332274">
                  <a:extLst>
                    <a:ext uri="{9D8B030D-6E8A-4147-A177-3AD203B41FA5}">
                      <a16:colId xmlns:a16="http://schemas.microsoft.com/office/drawing/2014/main" val="20001"/>
                    </a:ext>
                  </a:extLst>
                </a:gridCol>
                <a:gridCol w="934081">
                  <a:extLst>
                    <a:ext uri="{9D8B030D-6E8A-4147-A177-3AD203B41FA5}">
                      <a16:colId xmlns:a16="http://schemas.microsoft.com/office/drawing/2014/main" val="20002"/>
                    </a:ext>
                  </a:extLst>
                </a:gridCol>
                <a:gridCol w="1196327">
                  <a:extLst>
                    <a:ext uri="{9D8B030D-6E8A-4147-A177-3AD203B41FA5}">
                      <a16:colId xmlns:a16="http://schemas.microsoft.com/office/drawing/2014/main" val="20003"/>
                    </a:ext>
                  </a:extLst>
                </a:gridCol>
                <a:gridCol w="1134180">
                  <a:extLst>
                    <a:ext uri="{9D8B030D-6E8A-4147-A177-3AD203B41FA5}">
                      <a16:colId xmlns:a16="http://schemas.microsoft.com/office/drawing/2014/main" val="20004"/>
                    </a:ext>
                  </a:extLst>
                </a:gridCol>
                <a:gridCol w="1180792">
                  <a:extLst>
                    <a:ext uri="{9D8B030D-6E8A-4147-A177-3AD203B41FA5}">
                      <a16:colId xmlns:a16="http://schemas.microsoft.com/office/drawing/2014/main" val="20005"/>
                    </a:ext>
                  </a:extLst>
                </a:gridCol>
                <a:gridCol w="1134180">
                  <a:extLst>
                    <a:ext uri="{9D8B030D-6E8A-4147-A177-3AD203B41FA5}">
                      <a16:colId xmlns:a16="http://schemas.microsoft.com/office/drawing/2014/main" val="20006"/>
                    </a:ext>
                  </a:extLst>
                </a:gridCol>
              </a:tblGrid>
              <a:tr h="281354">
                <a:tc gridSpan="2">
                  <a:txBody>
                    <a:bodyPr/>
                    <a:lstStyle/>
                    <a:p>
                      <a:endParaRPr kumimoji="1" lang="ja-JP" altLang="en-US" sz="110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7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chemeClr val="tx1"/>
                          </a:solidFill>
                        </a:rPr>
                        <a:t>2017</a:t>
                      </a:r>
                      <a:r>
                        <a:rPr kumimoji="1" lang="ja-JP" altLang="en-US" sz="900" b="0" dirty="0">
                          <a:solidFill>
                            <a:schemeClr val="tx1"/>
                          </a:solidFill>
                        </a:rPr>
                        <a:t>年度</a:t>
                      </a:r>
                      <a:endParaRPr kumimoji="1" lang="en-US" altLang="ja-JP" sz="900" b="0" dirty="0">
                        <a:solidFill>
                          <a:schemeClr val="tx1"/>
                        </a:solidFill>
                      </a:endParaRPr>
                    </a:p>
                    <a:p>
                      <a:pPr algn="ctr"/>
                      <a:r>
                        <a:rPr kumimoji="1" lang="ja-JP" altLang="en-US" sz="900" b="0" dirty="0">
                          <a:solidFill>
                            <a:schemeClr val="tx1"/>
                          </a:solidFill>
                        </a:rPr>
                        <a:t>（平成</a:t>
                      </a:r>
                      <a:r>
                        <a:rPr kumimoji="1" lang="en-US" altLang="ja-JP" sz="900" b="0" dirty="0">
                          <a:solidFill>
                            <a:schemeClr val="tx1"/>
                          </a:solidFill>
                        </a:rPr>
                        <a:t>29</a:t>
                      </a:r>
                      <a:r>
                        <a:rPr kumimoji="1" lang="ja-JP" altLang="en-US" sz="900" b="0" dirty="0">
                          <a:solidFill>
                            <a:schemeClr val="tx1"/>
                          </a:solidFill>
                        </a:rPr>
                        <a:t>年度）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en-US" altLang="ja-JP" sz="900" b="0" kern="1200" dirty="0">
                          <a:solidFill>
                            <a:schemeClr val="tx1"/>
                          </a:solidFill>
                          <a:latin typeface="+mn-lt"/>
                          <a:ea typeface="+mn-ea"/>
                          <a:cs typeface="+mn-cs"/>
                        </a:rPr>
                        <a:t>2018</a:t>
                      </a:r>
                      <a:r>
                        <a:rPr kumimoji="1" lang="ja-JP" altLang="en-US" sz="900" b="0" kern="1200" dirty="0">
                          <a:solidFill>
                            <a:schemeClr val="tx1"/>
                          </a:solidFill>
                          <a:latin typeface="+mn-lt"/>
                          <a:ea typeface="+mn-ea"/>
                          <a:cs typeface="+mn-cs"/>
                        </a:rPr>
                        <a:t>年度</a:t>
                      </a:r>
                      <a:endParaRPr kumimoji="1" lang="en-US" altLang="ja-JP" sz="900" b="0" kern="1200" dirty="0">
                        <a:solidFill>
                          <a:schemeClr val="tx1"/>
                        </a:solidFill>
                        <a:latin typeface="+mn-lt"/>
                        <a:ea typeface="+mn-ea"/>
                        <a:cs typeface="+mn-cs"/>
                      </a:endParaRPr>
                    </a:p>
                    <a:p>
                      <a:pPr marL="0" algn="ctr" defTabSz="914400" rtl="0" eaLnBrk="1" latinLnBrk="0" hangingPunct="1"/>
                      <a:r>
                        <a:rPr kumimoji="1" lang="ja-JP" altLang="en-US" sz="900" b="0" kern="1200" dirty="0">
                          <a:solidFill>
                            <a:schemeClr val="tx1"/>
                          </a:solidFill>
                          <a:latin typeface="+mn-lt"/>
                          <a:ea typeface="+mn-ea"/>
                          <a:cs typeface="+mn-cs"/>
                        </a:rPr>
                        <a:t>（平成</a:t>
                      </a:r>
                      <a:r>
                        <a:rPr kumimoji="1" lang="en-US" altLang="ja-JP" sz="900" b="0" kern="1200" dirty="0">
                          <a:solidFill>
                            <a:schemeClr val="tx1"/>
                          </a:solidFill>
                          <a:latin typeface="+mn-lt"/>
                          <a:ea typeface="+mn-ea"/>
                          <a:cs typeface="+mn-cs"/>
                        </a:rPr>
                        <a:t>30</a:t>
                      </a:r>
                      <a:r>
                        <a:rPr kumimoji="1" lang="ja-JP" altLang="en-US" sz="900" b="0" kern="1200" dirty="0">
                          <a:solidFill>
                            <a:schemeClr val="tx1"/>
                          </a:solidFill>
                          <a:latin typeface="+mn-lt"/>
                          <a:ea typeface="+mn-ea"/>
                          <a:cs typeface="+mn-cs"/>
                        </a:rPr>
                        <a:t>年度）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chemeClr val="tx1"/>
                          </a:solidFill>
                        </a:rPr>
                        <a:t>2019</a:t>
                      </a:r>
                      <a:r>
                        <a:rPr kumimoji="1" lang="ja-JP" altLang="en-US" sz="900" b="0" dirty="0">
                          <a:solidFill>
                            <a:schemeClr val="tx1"/>
                          </a:solidFill>
                        </a:rPr>
                        <a:t>年度</a:t>
                      </a:r>
                      <a:endParaRPr kumimoji="1" lang="en-US" altLang="ja-JP" sz="900" b="0" dirty="0">
                        <a:solidFill>
                          <a:schemeClr val="tx1"/>
                        </a:solidFill>
                      </a:endParaRPr>
                    </a:p>
                    <a:p>
                      <a:pPr algn="ctr"/>
                      <a:r>
                        <a:rPr kumimoji="1" lang="ja-JP" altLang="en-US" sz="900" b="0" dirty="0">
                          <a:solidFill>
                            <a:schemeClr val="tx1"/>
                          </a:solidFill>
                        </a:rPr>
                        <a:t>（令和元年度）</a:t>
                      </a:r>
                      <a:r>
                        <a:rPr kumimoji="1" lang="en-US" altLang="ja-JP" sz="600" b="0" dirty="0">
                          <a:solidFill>
                            <a:schemeClr val="tx1"/>
                          </a:solidFil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chemeClr val="tx1"/>
                          </a:solidFill>
                        </a:rPr>
                        <a:t>2020</a:t>
                      </a:r>
                      <a:r>
                        <a:rPr kumimoji="1" lang="ja-JP" altLang="en-US" sz="900" b="0" dirty="0">
                          <a:solidFill>
                            <a:schemeClr val="tx1"/>
                          </a:solidFill>
                        </a:rPr>
                        <a:t>年度</a:t>
                      </a:r>
                      <a:endParaRPr kumimoji="1" lang="en-US" altLang="ja-JP" sz="900" b="0" dirty="0">
                        <a:solidFill>
                          <a:schemeClr val="tx1"/>
                        </a:solidFill>
                      </a:endParaRPr>
                    </a:p>
                    <a:p>
                      <a:pPr algn="ctr"/>
                      <a:r>
                        <a:rPr kumimoji="1" lang="ja-JP" altLang="en-US" sz="900" b="0" dirty="0">
                          <a:solidFill>
                            <a:schemeClr val="tx1"/>
                          </a:solidFill>
                        </a:rPr>
                        <a:t>（令和２年度）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chemeClr val="tx1"/>
                          </a:solidFill>
                        </a:rPr>
                        <a:t>2021</a:t>
                      </a:r>
                      <a:r>
                        <a:rPr kumimoji="1" lang="ja-JP" altLang="en-US" sz="900" b="0" dirty="0">
                          <a:solidFill>
                            <a:schemeClr val="tx1"/>
                          </a:solidFill>
                        </a:rPr>
                        <a:t>年度</a:t>
                      </a:r>
                      <a:endParaRPr kumimoji="1" lang="en-US" altLang="ja-JP" sz="900" b="0" dirty="0">
                        <a:solidFill>
                          <a:schemeClr val="tx1"/>
                        </a:solidFill>
                      </a:endParaRPr>
                    </a:p>
                    <a:p>
                      <a:pPr algn="ctr"/>
                      <a:r>
                        <a:rPr kumimoji="1" lang="ja-JP" altLang="en-US" sz="900" b="0" dirty="0">
                          <a:solidFill>
                            <a:schemeClr val="tx1"/>
                          </a:solidFill>
                        </a:rPr>
                        <a:t>（令和３年度）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15886">
                <a:tc>
                  <a:txBody>
                    <a:bodyPr/>
                    <a:lstStyle/>
                    <a:p>
                      <a:r>
                        <a:rPr lang="en-US" altLang="ja-JP" sz="1100" dirty="0">
                          <a:solidFill>
                            <a:schemeClr val="tx1"/>
                          </a:solidFill>
                        </a:rPr>
                        <a:t>Ⅰ</a:t>
                      </a:r>
                      <a:endParaRPr lang="ja-JP" altLang="en-US" sz="1100" dirty="0">
                        <a:solidFill>
                          <a:schemeClr val="tx1"/>
                        </a:solidFill>
                      </a:endParaRPr>
                    </a:p>
                  </a:txBody>
                  <a:tcPr marL="40456" marR="4045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rPr>
                        <a:t>制度の周知</a:t>
                      </a:r>
                      <a:endParaRPr kumimoji="1" lang="en-US" altLang="ja-JP" sz="900" dirty="0">
                        <a:solidFill>
                          <a:schemeClr val="tx1"/>
                        </a:solidFill>
                      </a:endParaRPr>
                    </a:p>
                  </a:txBody>
                  <a:tcPr marL="40456" marR="4045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14878">
                <a:tc>
                  <a:txBody>
                    <a:bodyPr/>
                    <a:lstStyle/>
                    <a:p>
                      <a:r>
                        <a:rPr lang="en-US" altLang="ja-JP" sz="1100" dirty="0">
                          <a:solidFill>
                            <a:schemeClr val="tx1"/>
                          </a:solidFill>
                        </a:rPr>
                        <a:t>Ⅱ</a:t>
                      </a:r>
                      <a:endParaRPr lang="ja-JP" altLang="en-US" sz="1100" dirty="0">
                        <a:solidFill>
                          <a:schemeClr val="tx1"/>
                        </a:solidFill>
                      </a:endParaRPr>
                    </a:p>
                  </a:txBody>
                  <a:tcPr marL="40456" marR="4045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rPr>
                        <a:t>市町村計画の策定</a:t>
                      </a:r>
                    </a:p>
                  </a:txBody>
                  <a:tcPr marL="40456" marR="4045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69145">
                <a:tc>
                  <a:txBody>
                    <a:bodyPr/>
                    <a:lstStyle/>
                    <a:p>
                      <a:r>
                        <a:rPr lang="en-US" altLang="ja-JP" sz="1100" dirty="0">
                          <a:solidFill>
                            <a:schemeClr val="tx1"/>
                          </a:solidFill>
                        </a:rPr>
                        <a:t>Ⅲ</a:t>
                      </a:r>
                      <a:endParaRPr lang="ja-JP" altLang="en-US" sz="1100" dirty="0">
                        <a:solidFill>
                          <a:schemeClr val="tx1"/>
                        </a:solidFill>
                      </a:endParaRPr>
                    </a:p>
                  </a:txBody>
                  <a:tcPr marL="40456" marR="4045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rPr>
                        <a:t>利用者がメリットを実感できる制度の運用</a:t>
                      </a:r>
                      <a:endParaRPr kumimoji="1" lang="en-US" altLang="ja-JP" sz="900" dirty="0">
                        <a:solidFill>
                          <a:schemeClr val="tx1"/>
                        </a:solidFill>
                      </a:endParaRPr>
                    </a:p>
                    <a:p>
                      <a:r>
                        <a:rPr kumimoji="1" lang="ja-JP" altLang="en-US" sz="900" dirty="0">
                          <a:solidFill>
                            <a:schemeClr val="tx1"/>
                          </a:solidFill>
                        </a:rPr>
                        <a:t>・適切な後見人等の選任のための検討の促進</a:t>
                      </a:r>
                      <a:endParaRPr kumimoji="1" lang="en-US" altLang="ja-JP" sz="900" dirty="0">
                        <a:solidFill>
                          <a:schemeClr val="tx1"/>
                        </a:solidFill>
                      </a:endParaRPr>
                    </a:p>
                    <a:p>
                      <a:pPr marL="0" marR="0" indent="0" algn="l" defTabSz="1320759"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・診断書の在り方等の検討</a:t>
                      </a:r>
                      <a:endParaRPr kumimoji="1" lang="en-US" altLang="ja-JP" sz="900" dirty="0">
                        <a:solidFill>
                          <a:schemeClr val="tx1"/>
                        </a:solidFill>
                      </a:endParaRPr>
                    </a:p>
                    <a:p>
                      <a:pPr marL="0" marR="0" indent="0" algn="l" defTabSz="1320759"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rPr>
                        <a:t>・高齢者と障害者の特性に応じた意思決定支援の在り方についての指針の策定等の検討、成果の共有等</a:t>
                      </a:r>
                      <a:endParaRPr kumimoji="1" lang="en-US" altLang="ja-JP" sz="900" dirty="0">
                        <a:solidFill>
                          <a:schemeClr val="tx1"/>
                        </a:solidFill>
                      </a:endParaRPr>
                    </a:p>
                  </a:txBody>
                  <a:tcPr marL="40456" marR="4045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189814">
                <a:tc>
                  <a:txBody>
                    <a:bodyPr/>
                    <a:lstStyle/>
                    <a:p>
                      <a:r>
                        <a:rPr lang="en-US" altLang="ja-JP" sz="1100" dirty="0">
                          <a:solidFill>
                            <a:schemeClr val="tx1"/>
                          </a:solidFill>
                        </a:rPr>
                        <a:t>Ⅳ</a:t>
                      </a:r>
                      <a:endParaRPr lang="ja-JP" altLang="en-US" sz="1100" dirty="0">
                        <a:solidFill>
                          <a:schemeClr val="tx1"/>
                        </a:solidFill>
                      </a:endParaRPr>
                    </a:p>
                  </a:txBody>
                  <a:tcPr marL="40456" marR="4045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rPr>
                        <a:t>地域連携ネットワークづくり</a:t>
                      </a:r>
                      <a:endParaRPr kumimoji="1" lang="en-US" altLang="ja-JP" sz="900" dirty="0">
                        <a:solidFill>
                          <a:schemeClr val="tx1"/>
                        </a:solidFill>
                      </a:endParaRPr>
                    </a:p>
                    <a:p>
                      <a:r>
                        <a:rPr kumimoji="1" lang="ja-JP" altLang="en-US" sz="900" dirty="0">
                          <a:solidFill>
                            <a:schemeClr val="tx1"/>
                          </a:solidFill>
                        </a:rPr>
                        <a:t>・市町村による中核機関の設置</a:t>
                      </a:r>
                      <a:endParaRPr kumimoji="1" lang="en-US" altLang="ja-JP" sz="900" dirty="0">
                        <a:solidFill>
                          <a:schemeClr val="tx1"/>
                        </a:solidFill>
                      </a:endParaRPr>
                    </a:p>
                    <a:p>
                      <a:r>
                        <a:rPr kumimoji="1" lang="ja-JP" altLang="en-US" sz="900" dirty="0">
                          <a:solidFill>
                            <a:schemeClr val="tx1"/>
                          </a:solidFill>
                        </a:rPr>
                        <a:t>・地域連携ネットワークの整備に向けた取組の推進</a:t>
                      </a:r>
                      <a:endParaRPr kumimoji="1" lang="en-US" altLang="ja-JP" sz="900" strike="sngStrike" dirty="0">
                        <a:solidFill>
                          <a:srgbClr val="FF0000"/>
                        </a:solidFill>
                      </a:endParaRPr>
                    </a:p>
                  </a:txBody>
                  <a:tcPr marL="40456" marR="4045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014898">
                <a:tc>
                  <a:txBody>
                    <a:bodyPr/>
                    <a:lstStyle/>
                    <a:p>
                      <a:r>
                        <a:rPr lang="en-US" altLang="ja-JP" sz="1100" dirty="0">
                          <a:solidFill>
                            <a:schemeClr val="tx1"/>
                          </a:solidFill>
                        </a:rPr>
                        <a:t>Ⅴ</a:t>
                      </a:r>
                      <a:endParaRPr lang="ja-JP" altLang="en-US" sz="1100" dirty="0">
                        <a:solidFill>
                          <a:schemeClr val="tx1"/>
                        </a:solidFill>
                      </a:endParaRPr>
                    </a:p>
                  </a:txBody>
                  <a:tcPr marL="40456" marR="4045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rPr>
                        <a:t>不正防止の徹底と利用しやすさの調和</a:t>
                      </a:r>
                      <a:endParaRPr kumimoji="1" lang="en-US" altLang="ja-JP" sz="900" dirty="0">
                        <a:solidFill>
                          <a:schemeClr val="tx1"/>
                        </a:solidFill>
                      </a:endParaRPr>
                    </a:p>
                    <a:p>
                      <a:r>
                        <a:rPr kumimoji="1" lang="ja-JP" altLang="en-US" sz="900" dirty="0">
                          <a:solidFill>
                            <a:schemeClr val="tx1"/>
                          </a:solidFill>
                        </a:rPr>
                        <a:t>・金融機関における預貯金等管理に係る自主的な取組のための検討の促進等</a:t>
                      </a:r>
                      <a:endParaRPr kumimoji="1" lang="en-US" altLang="ja-JP" sz="900" dirty="0">
                        <a:solidFill>
                          <a:schemeClr val="tx1"/>
                        </a:solidFill>
                      </a:endParaRPr>
                    </a:p>
                    <a:p>
                      <a:r>
                        <a:rPr kumimoji="1" lang="ja-JP" altLang="en-US" sz="900" dirty="0">
                          <a:solidFill>
                            <a:schemeClr val="tx1"/>
                          </a:solidFill>
                        </a:rPr>
                        <a:t>・</a:t>
                      </a:r>
                      <a:r>
                        <a:rPr kumimoji="1" lang="ja-JP" altLang="en-US" sz="900" strike="noStrike" dirty="0">
                          <a:solidFill>
                            <a:schemeClr val="tx1"/>
                          </a:solidFill>
                        </a:rPr>
                        <a:t>取組の検討状況等を踏まえた</a:t>
                      </a:r>
                      <a:r>
                        <a:rPr kumimoji="1" lang="ja-JP" altLang="en-US" sz="900" dirty="0">
                          <a:solidFill>
                            <a:schemeClr val="tx1"/>
                          </a:solidFill>
                        </a:rPr>
                        <a:t>より効率的な不正防止の在り方の検討</a:t>
                      </a:r>
                      <a:endParaRPr kumimoji="1" lang="en-US" altLang="ja-JP" sz="900" dirty="0">
                        <a:solidFill>
                          <a:schemeClr val="tx1"/>
                        </a:solidFill>
                      </a:endParaRPr>
                    </a:p>
                  </a:txBody>
                  <a:tcPr marL="40456" marR="4045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49248">
                <a:tc>
                  <a:txBody>
                    <a:bodyPr/>
                    <a:lstStyle/>
                    <a:p>
                      <a:r>
                        <a:rPr lang="en-US" altLang="ja-JP" sz="1100" dirty="0">
                          <a:solidFill>
                            <a:schemeClr val="tx1"/>
                          </a:solidFill>
                        </a:rPr>
                        <a:t>Ⅵ</a:t>
                      </a:r>
                      <a:endParaRPr lang="ja-JP" altLang="en-US" sz="1100" dirty="0">
                        <a:solidFill>
                          <a:schemeClr val="tx1"/>
                        </a:solidFill>
                      </a:endParaRPr>
                    </a:p>
                  </a:txBody>
                  <a:tcPr marL="40456" marR="4045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rPr>
                        <a:t>成年被後見人等の医療・介護等に係る意思決定が困難な人への支援等の検討</a:t>
                      </a:r>
                      <a:endParaRPr kumimoji="1" lang="en-US" altLang="ja-JP" sz="900" dirty="0">
                        <a:solidFill>
                          <a:schemeClr val="tx1"/>
                        </a:solidFill>
                      </a:endParaRPr>
                    </a:p>
                  </a:txBody>
                  <a:tcPr marL="40456" marR="4045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98542">
                <a:tc>
                  <a:txBody>
                    <a:bodyPr/>
                    <a:lstStyle/>
                    <a:p>
                      <a:r>
                        <a:rPr lang="en-US" altLang="ja-JP" sz="1100" dirty="0">
                          <a:solidFill>
                            <a:schemeClr val="tx1"/>
                          </a:solidFill>
                        </a:rPr>
                        <a:t>Ⅶ</a:t>
                      </a:r>
                      <a:endParaRPr lang="ja-JP" altLang="en-US" sz="1100" dirty="0">
                        <a:solidFill>
                          <a:schemeClr val="tx1"/>
                        </a:solidFill>
                      </a:endParaRPr>
                    </a:p>
                  </a:txBody>
                  <a:tcPr marL="40456" marR="4045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rPr>
                        <a:t>成年被後見人等の権利制限の措置の見直し</a:t>
                      </a:r>
                      <a:endParaRPr kumimoji="1" lang="en-US" altLang="ja-JP" sz="900" dirty="0">
                        <a:solidFill>
                          <a:schemeClr val="tx1"/>
                        </a:solidFill>
                      </a:endParaRPr>
                    </a:p>
                  </a:txBody>
                  <a:tcPr marL="40456" marR="4045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dirty="0">
                        <a:solidFill>
                          <a:schemeClr val="tx1"/>
                        </a:solidFill>
                      </a:endParaRPr>
                    </a:p>
                  </a:txBody>
                  <a:tcPr marL="40456" marR="4045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5" name="ホームベース 8">
            <a:extLst>
              <a:ext uri="{FF2B5EF4-FFF2-40B4-BE49-F238E27FC236}">
                <a16:creationId xmlns:a16="http://schemas.microsoft.com/office/drawing/2014/main" id="{CD65B473-2E80-4A58-99BA-68505AF3B893}"/>
              </a:ext>
            </a:extLst>
          </p:cNvPr>
          <p:cNvSpPr/>
          <p:nvPr/>
        </p:nvSpPr>
        <p:spPr>
          <a:xfrm>
            <a:off x="3135850" y="1009056"/>
            <a:ext cx="5396748" cy="206509"/>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パンフレット、ポスターなどによる制度周知</a:t>
            </a:r>
          </a:p>
        </p:txBody>
      </p:sp>
      <p:sp>
        <p:nvSpPr>
          <p:cNvPr id="6" name="ホームベース 9">
            <a:extLst>
              <a:ext uri="{FF2B5EF4-FFF2-40B4-BE49-F238E27FC236}">
                <a16:creationId xmlns:a16="http://schemas.microsoft.com/office/drawing/2014/main" id="{EDCEEC54-B83E-401F-A814-91BD5FB105E5}"/>
              </a:ext>
            </a:extLst>
          </p:cNvPr>
          <p:cNvSpPr/>
          <p:nvPr/>
        </p:nvSpPr>
        <p:spPr>
          <a:xfrm>
            <a:off x="3148815" y="1530419"/>
            <a:ext cx="5383782" cy="201060"/>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国の計画の周知、市町村計画の策定働きかけ、策定状況のフォローアップ</a:t>
            </a:r>
          </a:p>
        </p:txBody>
      </p:sp>
      <p:sp>
        <p:nvSpPr>
          <p:cNvPr id="7" name="ホームベース 24">
            <a:extLst>
              <a:ext uri="{FF2B5EF4-FFF2-40B4-BE49-F238E27FC236}">
                <a16:creationId xmlns:a16="http://schemas.microsoft.com/office/drawing/2014/main" id="{1727A49F-7EF8-46C2-B69F-231ED297647B}"/>
              </a:ext>
            </a:extLst>
          </p:cNvPr>
          <p:cNvSpPr/>
          <p:nvPr/>
        </p:nvSpPr>
        <p:spPr>
          <a:xfrm>
            <a:off x="3140697" y="3169578"/>
            <a:ext cx="5411396" cy="172333"/>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中核機関の設置・運営、地域連携ネットワークの整備</a:t>
            </a:r>
          </a:p>
        </p:txBody>
      </p:sp>
      <p:grpSp>
        <p:nvGrpSpPr>
          <p:cNvPr id="8" name="グループ化 7">
            <a:extLst>
              <a:ext uri="{FF2B5EF4-FFF2-40B4-BE49-F238E27FC236}">
                <a16:creationId xmlns:a16="http://schemas.microsoft.com/office/drawing/2014/main" id="{67BD08FB-7142-4559-8A6C-4ABB81039701}"/>
              </a:ext>
            </a:extLst>
          </p:cNvPr>
          <p:cNvGrpSpPr/>
          <p:nvPr/>
        </p:nvGrpSpPr>
        <p:grpSpPr>
          <a:xfrm>
            <a:off x="3135514" y="3503186"/>
            <a:ext cx="5416581" cy="411003"/>
            <a:chOff x="5142160" y="6711804"/>
            <a:chExt cx="4806551" cy="1014578"/>
          </a:xfrm>
        </p:grpSpPr>
        <p:sp>
          <p:nvSpPr>
            <p:cNvPr id="9" name="ホームベース 13">
              <a:extLst>
                <a:ext uri="{FF2B5EF4-FFF2-40B4-BE49-F238E27FC236}">
                  <a16:creationId xmlns:a16="http://schemas.microsoft.com/office/drawing/2014/main" id="{E08EE877-1F77-4E02-92F9-2E3B7E54D43A}"/>
                </a:ext>
              </a:extLst>
            </p:cNvPr>
            <p:cNvSpPr/>
            <p:nvPr/>
          </p:nvSpPr>
          <p:spPr>
            <a:xfrm>
              <a:off x="5142160" y="6725109"/>
              <a:ext cx="1961714" cy="981238"/>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相談体制・地域連携ネットワーク構築支援</a:t>
              </a:r>
              <a:endParaRPr kumimoji="1" lang="en-US" altLang="ja-JP"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（各地域の取組例の収集・紹介、試行的な取組への支援等）</a:t>
              </a:r>
            </a:p>
          </p:txBody>
        </p:sp>
        <p:sp>
          <p:nvSpPr>
            <p:cNvPr id="10" name="ホームベース 20">
              <a:extLst>
                <a:ext uri="{FF2B5EF4-FFF2-40B4-BE49-F238E27FC236}">
                  <a16:creationId xmlns:a16="http://schemas.microsoft.com/office/drawing/2014/main" id="{D61B602E-B03C-4777-B939-7FCB74718117}"/>
                </a:ext>
              </a:extLst>
            </p:cNvPr>
            <p:cNvSpPr/>
            <p:nvPr/>
          </p:nvSpPr>
          <p:spPr>
            <a:xfrm>
              <a:off x="7116343" y="6711804"/>
              <a:ext cx="2832368" cy="1014578"/>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相談体制の強化、地域連携</a:t>
              </a:r>
              <a:r>
                <a:rPr kumimoji="1" lang="ja-JP" altLang="en-US" sz="767"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ネットワークの更なる構築</a:t>
              </a:r>
              <a:endParaRPr kumimoji="1" lang="ja-JP" altLang="en-US"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11" name="ホームベース 19">
            <a:extLst>
              <a:ext uri="{FF2B5EF4-FFF2-40B4-BE49-F238E27FC236}">
                <a16:creationId xmlns:a16="http://schemas.microsoft.com/office/drawing/2014/main" id="{402586C8-16D6-4395-B581-37A3906BF47B}"/>
              </a:ext>
            </a:extLst>
          </p:cNvPr>
          <p:cNvSpPr/>
          <p:nvPr/>
        </p:nvSpPr>
        <p:spPr>
          <a:xfrm>
            <a:off x="3136547" y="2060094"/>
            <a:ext cx="2637481" cy="175934"/>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適切な後見人等の選任のための検討の促進</a:t>
            </a:r>
            <a:endParaRPr kumimoji="1" lang="en-US" altLang="ja-JP"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ホームベース 34">
            <a:extLst>
              <a:ext uri="{FF2B5EF4-FFF2-40B4-BE49-F238E27FC236}">
                <a16:creationId xmlns:a16="http://schemas.microsoft.com/office/drawing/2014/main" id="{64AD950A-CD1A-4036-880E-74761E83665D}"/>
              </a:ext>
            </a:extLst>
          </p:cNvPr>
          <p:cNvSpPr/>
          <p:nvPr/>
        </p:nvSpPr>
        <p:spPr>
          <a:xfrm>
            <a:off x="3135850" y="2285248"/>
            <a:ext cx="2637481" cy="175934"/>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診断書の在り方等の検討</a:t>
            </a:r>
            <a:endParaRPr kumimoji="1" lang="en-US" altLang="ja-JP"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ホームベース 27">
            <a:extLst>
              <a:ext uri="{FF2B5EF4-FFF2-40B4-BE49-F238E27FC236}">
                <a16:creationId xmlns:a16="http://schemas.microsoft.com/office/drawing/2014/main" id="{8D0A13E3-C65E-4BB0-895E-0B494A5D6D7E}"/>
              </a:ext>
            </a:extLst>
          </p:cNvPr>
          <p:cNvSpPr/>
          <p:nvPr/>
        </p:nvSpPr>
        <p:spPr>
          <a:xfrm>
            <a:off x="3147230" y="2611985"/>
            <a:ext cx="5396747" cy="195889"/>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意思決定支援の在り方についての指針の策定等の検討、成果の共有等</a:t>
            </a:r>
          </a:p>
        </p:txBody>
      </p:sp>
      <p:sp>
        <p:nvSpPr>
          <p:cNvPr id="14" name="ホームベース 28">
            <a:extLst>
              <a:ext uri="{FF2B5EF4-FFF2-40B4-BE49-F238E27FC236}">
                <a16:creationId xmlns:a16="http://schemas.microsoft.com/office/drawing/2014/main" id="{B11150D1-B12F-46E8-A028-43138332C997}"/>
              </a:ext>
            </a:extLst>
          </p:cNvPr>
          <p:cNvSpPr/>
          <p:nvPr/>
        </p:nvSpPr>
        <p:spPr>
          <a:xfrm>
            <a:off x="5791357" y="2090529"/>
            <a:ext cx="2741240" cy="348324"/>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新たな運用等の開始、運用状況のフォローアップ</a:t>
            </a:r>
          </a:p>
        </p:txBody>
      </p:sp>
      <p:sp>
        <p:nvSpPr>
          <p:cNvPr id="15" name="ホームベース 29">
            <a:extLst>
              <a:ext uri="{FF2B5EF4-FFF2-40B4-BE49-F238E27FC236}">
                <a16:creationId xmlns:a16="http://schemas.microsoft.com/office/drawing/2014/main" id="{494131D9-F45E-4230-99D4-2AD62F59E64F}"/>
              </a:ext>
            </a:extLst>
          </p:cNvPr>
          <p:cNvSpPr/>
          <p:nvPr/>
        </p:nvSpPr>
        <p:spPr>
          <a:xfrm>
            <a:off x="3135512" y="4381060"/>
            <a:ext cx="2638514" cy="214339"/>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金融機関における自主的取組のための検討の促進</a:t>
            </a:r>
          </a:p>
        </p:txBody>
      </p:sp>
      <p:sp>
        <p:nvSpPr>
          <p:cNvPr id="16" name="ホームベース 30">
            <a:extLst>
              <a:ext uri="{FF2B5EF4-FFF2-40B4-BE49-F238E27FC236}">
                <a16:creationId xmlns:a16="http://schemas.microsoft.com/office/drawing/2014/main" id="{D1E3161E-AFB5-4FC1-A2DE-B9BFB96F7C0F}"/>
              </a:ext>
            </a:extLst>
          </p:cNvPr>
          <p:cNvSpPr/>
          <p:nvPr/>
        </p:nvSpPr>
        <p:spPr>
          <a:xfrm>
            <a:off x="5791357" y="4387826"/>
            <a:ext cx="2741240" cy="526015"/>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取組の検討状況・地域連携ネットワークにおける不正防止</a:t>
            </a:r>
            <a:endParaRPr kumimoji="1" lang="en-US" altLang="ja-JP"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効果を踏まえたより効率的な不正防止の在り方の検討</a:t>
            </a:r>
          </a:p>
        </p:txBody>
      </p:sp>
      <p:sp>
        <p:nvSpPr>
          <p:cNvPr id="17" name="ホームベース 32">
            <a:extLst>
              <a:ext uri="{FF2B5EF4-FFF2-40B4-BE49-F238E27FC236}">
                <a16:creationId xmlns:a16="http://schemas.microsoft.com/office/drawing/2014/main" id="{A3D97ED0-BB23-45DC-A381-D900EB866C61}"/>
              </a:ext>
            </a:extLst>
          </p:cNvPr>
          <p:cNvSpPr/>
          <p:nvPr/>
        </p:nvSpPr>
        <p:spPr>
          <a:xfrm>
            <a:off x="3148814" y="5226967"/>
            <a:ext cx="2616236" cy="303096"/>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医療・介護等の現場において関係者が対応を</a:t>
            </a:r>
            <a:endParaRPr kumimoji="1" lang="en-US" altLang="ja-JP"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行う際に参考となる考え方の整理</a:t>
            </a:r>
          </a:p>
        </p:txBody>
      </p:sp>
      <p:sp>
        <p:nvSpPr>
          <p:cNvPr id="18" name="ホームベース 33">
            <a:extLst>
              <a:ext uri="{FF2B5EF4-FFF2-40B4-BE49-F238E27FC236}">
                <a16:creationId xmlns:a16="http://schemas.microsoft.com/office/drawing/2014/main" id="{177973E1-4F66-4C53-A123-AF300784B5CC}"/>
              </a:ext>
            </a:extLst>
          </p:cNvPr>
          <p:cNvSpPr/>
          <p:nvPr/>
        </p:nvSpPr>
        <p:spPr>
          <a:xfrm>
            <a:off x="3135515" y="5675550"/>
            <a:ext cx="2337361" cy="275424"/>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63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成年被後見人等の権利制限の措置について法制上の措置等</a:t>
            </a:r>
            <a:endParaRPr kumimoji="1" lang="en-US" altLang="ja-JP" sz="63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63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目途：平成３１年５月まで</a:t>
            </a:r>
            <a:endParaRPr kumimoji="1" lang="en-US" altLang="ja-JP" sz="639"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テキスト ボックス 18">
            <a:extLst>
              <a:ext uri="{FF2B5EF4-FFF2-40B4-BE49-F238E27FC236}">
                <a16:creationId xmlns:a16="http://schemas.microsoft.com/office/drawing/2014/main" id="{BD5E659A-E63F-41B6-8C0D-E906AFBC1AC1}"/>
              </a:ext>
            </a:extLst>
          </p:cNvPr>
          <p:cNvSpPr txBox="1"/>
          <p:nvPr/>
        </p:nvSpPr>
        <p:spPr>
          <a:xfrm>
            <a:off x="498839" y="6018511"/>
            <a:ext cx="5994750" cy="328423"/>
          </a:xfrm>
          <a:prstGeom prst="rect">
            <a:avLst/>
          </a:prstGeom>
          <a:noFill/>
          <a:ln>
            <a:noFill/>
          </a:ln>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施策の進捗状況については、随時、国において把握・評価し、必要な対応を検討する。</a:t>
            </a:r>
            <a:endParaRPr kumimoji="1" lang="en-US" altLang="ja-JP"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基本計画の中間年度である令和元年度においては、各施策の進捗状況を踏まえ、個別の課題の整理・検討を行う。</a:t>
            </a:r>
          </a:p>
        </p:txBody>
      </p:sp>
      <p:sp>
        <p:nvSpPr>
          <p:cNvPr id="20" name="ホームベース 37">
            <a:extLst>
              <a:ext uri="{FF2B5EF4-FFF2-40B4-BE49-F238E27FC236}">
                <a16:creationId xmlns:a16="http://schemas.microsoft.com/office/drawing/2014/main" id="{D4AC892B-0726-4ABA-9166-CCCB2DB3ED1E}"/>
              </a:ext>
            </a:extLst>
          </p:cNvPr>
          <p:cNvSpPr/>
          <p:nvPr/>
        </p:nvSpPr>
        <p:spPr>
          <a:xfrm>
            <a:off x="3135514" y="4677507"/>
            <a:ext cx="2629537" cy="242254"/>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専門職団体等による自主的な取組の促進</a:t>
            </a:r>
          </a:p>
        </p:txBody>
      </p:sp>
      <p:sp>
        <p:nvSpPr>
          <p:cNvPr id="21" name="ホームベース 25">
            <a:extLst>
              <a:ext uri="{FF2B5EF4-FFF2-40B4-BE49-F238E27FC236}">
                <a16:creationId xmlns:a16="http://schemas.microsoft.com/office/drawing/2014/main" id="{D9AB141D-3EC6-46DC-B3F3-AD53383188E9}"/>
              </a:ext>
            </a:extLst>
          </p:cNvPr>
          <p:cNvSpPr/>
          <p:nvPr/>
        </p:nvSpPr>
        <p:spPr>
          <a:xfrm>
            <a:off x="5773331" y="5226967"/>
            <a:ext cx="2759266" cy="303096"/>
          </a:xfrm>
          <a:prstGeom prst="homePlat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6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参考となる考え方の周知、活用状況を踏まえた改善</a:t>
            </a:r>
          </a:p>
        </p:txBody>
      </p:sp>
      <p:sp>
        <p:nvSpPr>
          <p:cNvPr id="22" name="テキスト ボックス 21">
            <a:extLst>
              <a:ext uri="{FF2B5EF4-FFF2-40B4-BE49-F238E27FC236}">
                <a16:creationId xmlns:a16="http://schemas.microsoft.com/office/drawing/2014/main" id="{8272BF93-D2CE-41E2-A4F4-4B022CF96556}"/>
              </a:ext>
            </a:extLst>
          </p:cNvPr>
          <p:cNvSpPr txBox="1"/>
          <p:nvPr/>
        </p:nvSpPr>
        <p:spPr>
          <a:xfrm>
            <a:off x="480909" y="6299688"/>
            <a:ext cx="7938742" cy="220188"/>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（注）令和</a:t>
            </a:r>
            <a:r>
              <a:rPr kumimoji="1" lang="en-US" altLang="ja-JP" sz="831"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2</a:t>
            </a:r>
            <a:r>
              <a:rPr kumimoji="1" lang="ja-JP" altLang="en-US" sz="831"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年</a:t>
            </a:r>
            <a:r>
              <a:rPr kumimoji="1" lang="en-US" altLang="ja-JP" sz="831"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3</a:t>
            </a:r>
            <a:r>
              <a:rPr kumimoji="1" lang="ja-JP" altLang="en-US" sz="831"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月、成年後見制度利用促進専門家会議において中間検証報告書が取りまとめられ、成年後見制度利用促進会議に報告された。</a:t>
            </a:r>
          </a:p>
        </p:txBody>
      </p:sp>
      <p:sp>
        <p:nvSpPr>
          <p:cNvPr id="23" name="円/楕円 6"/>
          <p:cNvSpPr/>
          <p:nvPr/>
        </p:nvSpPr>
        <p:spPr>
          <a:xfrm>
            <a:off x="8281115" y="6154226"/>
            <a:ext cx="862885" cy="422178"/>
          </a:xfrm>
          <a:prstGeom prst="ellipse">
            <a:avLst/>
          </a:prstGeom>
          <a:noFill/>
          <a:ln w="15875" cap="flat" cmpd="sng" algn="ctr">
            <a:noFill/>
            <a:prstDash val="solid"/>
          </a:ln>
          <a:effectLst/>
        </p:spPr>
        <p:txBody>
          <a:bodyPr anchor="ctr"/>
          <a:lstStyle/>
          <a:p>
            <a:pPr algn="ctr" defTabSz="844083">
              <a:defRPr/>
            </a:pPr>
            <a:r>
              <a:rPr lang="en-US" altLang="ja-JP" sz="1846" b="1" kern="0" dirty="0">
                <a:solidFill>
                  <a:prstClr val="black"/>
                </a:solidFill>
                <a:latin typeface="メイリオ" panose="020B0604030504040204" pitchFamily="50" charset="-128"/>
                <a:ea typeface="メイリオ" panose="020B0604030504040204" pitchFamily="50" charset="-128"/>
              </a:rPr>
              <a:t>25</a:t>
            </a:r>
            <a:endParaRPr lang="ja-JP" altLang="en-US" sz="1846" b="1" kern="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55877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4">
            <a:extLst>
              <a:ext uri="{FF2B5EF4-FFF2-40B4-BE49-F238E27FC236}">
                <a16:creationId xmlns:a16="http://schemas.microsoft.com/office/drawing/2014/main" id="{400F7964-1317-4240-8508-6CB79968ED10}"/>
              </a:ext>
            </a:extLst>
          </p:cNvPr>
          <p:cNvSpPr/>
          <p:nvPr/>
        </p:nvSpPr>
        <p:spPr>
          <a:xfrm>
            <a:off x="-42715" y="18797"/>
            <a:ext cx="7907936" cy="309299"/>
          </a:xfrm>
          <a:prstGeom prst="round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defRPr/>
            </a:pPr>
            <a:r>
              <a:rPr lang="ja-JP" altLang="en-US" sz="1600" dirty="0">
                <a:solidFill>
                  <a:prstClr val="black"/>
                </a:solidFill>
                <a:latin typeface="Calibri"/>
                <a:ea typeface="ＭＳ Ｐゴシック" panose="020B0600070205080204" pitchFamily="50" charset="-128"/>
              </a:rPr>
              <a:t>成年後見制度利用促進基本計画に係るＫＰＩ （令和元年</a:t>
            </a:r>
            <a:r>
              <a:rPr lang="en-US" altLang="ja-JP" sz="1600" dirty="0">
                <a:solidFill>
                  <a:prstClr val="black"/>
                </a:solidFill>
                <a:latin typeface="ＭＳ ゴシック" panose="020B0609070205080204" pitchFamily="49" charset="-128"/>
                <a:ea typeface="ＭＳ ゴシック" panose="020B0609070205080204" pitchFamily="49" charset="-128"/>
              </a:rPr>
              <a:t>5</a:t>
            </a:r>
            <a:r>
              <a:rPr lang="ja-JP" altLang="en-US" sz="1600" dirty="0">
                <a:solidFill>
                  <a:prstClr val="black"/>
                </a:solidFill>
                <a:latin typeface="ＭＳ ゴシック" panose="020B0609070205080204" pitchFamily="49" charset="-128"/>
                <a:ea typeface="ＭＳ ゴシック" panose="020B0609070205080204" pitchFamily="49" charset="-128"/>
              </a:rPr>
              <a:t>月</a:t>
            </a:r>
            <a:r>
              <a:rPr lang="en-US" altLang="ja-JP" sz="1600" dirty="0">
                <a:solidFill>
                  <a:prstClr val="black"/>
                </a:solidFill>
                <a:latin typeface="ＭＳ ゴシック" panose="020B0609070205080204" pitchFamily="49" charset="-128"/>
                <a:ea typeface="ＭＳ ゴシック" panose="020B0609070205080204" pitchFamily="49" charset="-128"/>
              </a:rPr>
              <a:t>30</a:t>
            </a:r>
            <a:r>
              <a:rPr lang="ja-JP" altLang="en-US" sz="1600" dirty="0">
                <a:solidFill>
                  <a:prstClr val="black"/>
                </a:solidFill>
                <a:latin typeface="ＭＳ ゴシック" panose="020B0609070205080204" pitchFamily="49" charset="-128"/>
                <a:ea typeface="ＭＳ ゴシック" panose="020B0609070205080204" pitchFamily="49" charset="-128"/>
              </a:rPr>
              <a:t>日</a:t>
            </a:r>
            <a:r>
              <a:rPr lang="ja-JP" altLang="en-US" sz="1400" dirty="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Calibri"/>
                <a:ea typeface="ＭＳ Ｐゴシック" panose="020B0600070205080204" pitchFamily="50" charset="-128"/>
              </a:rPr>
              <a:t>　</a:t>
            </a:r>
          </a:p>
        </p:txBody>
      </p:sp>
      <p:sp>
        <p:nvSpPr>
          <p:cNvPr id="16" name="角丸四角形 1">
            <a:extLst>
              <a:ext uri="{FF2B5EF4-FFF2-40B4-BE49-F238E27FC236}">
                <a16:creationId xmlns:a16="http://schemas.microsoft.com/office/drawing/2014/main" id="{1810BB79-BCAB-4A74-87C0-41A390BF4EFD}"/>
              </a:ext>
            </a:extLst>
          </p:cNvPr>
          <p:cNvSpPr/>
          <p:nvPr/>
        </p:nvSpPr>
        <p:spPr>
          <a:xfrm>
            <a:off x="249322" y="327056"/>
            <a:ext cx="5321173" cy="2045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839220">
              <a:defRPr/>
            </a:pPr>
            <a:r>
              <a:rPr lang="ja-JP" altLang="en-US" sz="1400" dirty="0">
                <a:solidFill>
                  <a:prstClr val="black"/>
                </a:solidFill>
                <a:latin typeface="Calibri" panose="020F0502020204030204"/>
                <a:ea typeface="游ゴシック" panose="020B0400000000000000" pitchFamily="50" charset="-128"/>
              </a:rPr>
              <a:t>ＫＰＩは、認知症施策推進大綱にも盛り込まれている</a:t>
            </a:r>
          </a:p>
        </p:txBody>
      </p:sp>
      <p:graphicFrame>
        <p:nvGraphicFramePr>
          <p:cNvPr id="17" name="表 16">
            <a:extLst>
              <a:ext uri="{FF2B5EF4-FFF2-40B4-BE49-F238E27FC236}">
                <a16:creationId xmlns:a16="http://schemas.microsoft.com/office/drawing/2014/main" id="{A536F377-308E-4DC5-A375-57075F0AE1A9}"/>
              </a:ext>
            </a:extLst>
          </p:cNvPr>
          <p:cNvGraphicFramePr>
            <a:graphicFrameLocks noGrp="1"/>
          </p:cNvGraphicFramePr>
          <p:nvPr/>
        </p:nvGraphicFramePr>
        <p:xfrm>
          <a:off x="249322" y="581269"/>
          <a:ext cx="8037625" cy="5561216"/>
        </p:xfrm>
        <a:graphic>
          <a:graphicData uri="http://schemas.openxmlformats.org/drawingml/2006/table">
            <a:tbl>
              <a:tblPr firstRow="1" bandRow="1">
                <a:tableStyleId>{93296810-A885-4BE3-A3E7-6D5BEEA58F35}</a:tableStyleId>
              </a:tblPr>
              <a:tblGrid>
                <a:gridCol w="2147456">
                  <a:extLst>
                    <a:ext uri="{9D8B030D-6E8A-4147-A177-3AD203B41FA5}">
                      <a16:colId xmlns:a16="http://schemas.microsoft.com/office/drawing/2014/main" val="3443152425"/>
                    </a:ext>
                  </a:extLst>
                </a:gridCol>
                <a:gridCol w="4588510">
                  <a:extLst>
                    <a:ext uri="{9D8B030D-6E8A-4147-A177-3AD203B41FA5}">
                      <a16:colId xmlns:a16="http://schemas.microsoft.com/office/drawing/2014/main" val="3092095808"/>
                    </a:ext>
                  </a:extLst>
                </a:gridCol>
                <a:gridCol w="1301659">
                  <a:extLst>
                    <a:ext uri="{9D8B030D-6E8A-4147-A177-3AD203B41FA5}">
                      <a16:colId xmlns:a16="http://schemas.microsoft.com/office/drawing/2014/main" val="2602871224"/>
                    </a:ext>
                  </a:extLst>
                </a:gridCol>
              </a:tblGrid>
              <a:tr h="233740">
                <a:tc rowSpan="2">
                  <a:txBody>
                    <a:bodyPr/>
                    <a:lstStyle/>
                    <a:p>
                      <a:pPr algn="ctr"/>
                      <a:r>
                        <a:rPr kumimoji="1" lang="ja-JP" altLang="en-US" sz="1000" dirty="0">
                          <a:latin typeface="游ゴシック" panose="020B0400000000000000" pitchFamily="50" charset="-128"/>
                          <a:ea typeface="游ゴシック" panose="020B0400000000000000" pitchFamily="50" charset="-128"/>
                        </a:rPr>
                        <a:t>工程表における記載　</a:t>
                      </a:r>
                    </a:p>
                  </a:txBody>
                  <a:tcPr marL="77913" marR="77913" marT="38957" marB="38957" anchor="ctr"/>
                </a:tc>
                <a:tc gridSpan="2">
                  <a:txBody>
                    <a:bodyPr/>
                    <a:lstStyle/>
                    <a:p>
                      <a:pPr algn="ctr"/>
                      <a:r>
                        <a:rPr kumimoji="1" lang="ja-JP" altLang="en-US" sz="1000" dirty="0">
                          <a:latin typeface="游ゴシック" panose="020B0400000000000000" pitchFamily="50" charset="-128"/>
                          <a:ea typeface="游ゴシック" panose="020B0400000000000000" pitchFamily="50" charset="-128"/>
                        </a:rPr>
                        <a:t>ＫＰＩ（令和</a:t>
                      </a:r>
                      <a:r>
                        <a:rPr kumimoji="1" lang="en-US" altLang="ja-JP" sz="1000" dirty="0">
                          <a:latin typeface="游ゴシック" panose="020B0400000000000000" pitchFamily="50" charset="-128"/>
                          <a:ea typeface="游ゴシック" panose="020B0400000000000000" pitchFamily="50" charset="-128"/>
                        </a:rPr>
                        <a:t>3</a:t>
                      </a:r>
                      <a:r>
                        <a:rPr kumimoji="1" lang="ja-JP" altLang="en-US" sz="1000" dirty="0">
                          <a:latin typeface="游ゴシック" panose="020B0400000000000000" pitchFamily="50" charset="-128"/>
                          <a:ea typeface="游ゴシック" panose="020B0400000000000000" pitchFamily="50" charset="-128"/>
                        </a:rPr>
                        <a:t>年度末の目標）</a:t>
                      </a:r>
                    </a:p>
                  </a:txBody>
                  <a:tcPr marL="77913" marR="77913" marT="38957" marB="38957" anchor="ctr"/>
                </a:tc>
                <a:tc hMerge="1">
                  <a:txBody>
                    <a:bodyPr/>
                    <a:lstStyle/>
                    <a:p>
                      <a:pPr algn="ctr"/>
                      <a:endParaRPr kumimoji="1" lang="ja-JP" altLang="en-US" sz="1000" dirty="0">
                        <a:latin typeface="游ゴシック" panose="020B0400000000000000" pitchFamily="50" charset="-128"/>
                        <a:ea typeface="游ゴシック" panose="020B0400000000000000" pitchFamily="50" charset="-128"/>
                      </a:endParaRPr>
                    </a:p>
                  </a:txBody>
                  <a:tcPr marL="77913" marR="77913" marT="38957" marB="38957" anchor="ctr"/>
                </a:tc>
                <a:extLst>
                  <a:ext uri="{0D108BD9-81ED-4DB2-BD59-A6C34878D82A}">
                    <a16:rowId xmlns:a16="http://schemas.microsoft.com/office/drawing/2014/main" val="3421044360"/>
                  </a:ext>
                </a:extLst>
              </a:tr>
              <a:tr h="429606">
                <a:tc vMerge="1">
                  <a:txBody>
                    <a:bodyPr/>
                    <a:lstStyle/>
                    <a:p>
                      <a:endParaRPr kumimoji="1" lang="ja-JP" altLang="en-US" sz="1200" dirty="0"/>
                    </a:p>
                  </a:txBody>
                  <a:tcPr/>
                </a:tc>
                <a:tc>
                  <a:txBody>
                    <a:bodyPr/>
                    <a:lstStyle/>
                    <a:p>
                      <a:pPr algn="ctr"/>
                      <a:r>
                        <a:rPr kumimoji="1" lang="ja-JP" altLang="en-US" sz="1000" dirty="0">
                          <a:solidFill>
                            <a:schemeClr val="bg1"/>
                          </a:solidFill>
                          <a:latin typeface="游ゴシック" panose="020B0400000000000000" pitchFamily="50" charset="-128"/>
                          <a:ea typeface="游ゴシック" panose="020B0400000000000000" pitchFamily="50" charset="-128"/>
                        </a:rPr>
                        <a:t>項　目</a:t>
                      </a:r>
                    </a:p>
                  </a:txBody>
                  <a:tcPr marL="77913" marR="77913" marT="38957" marB="38957" anchor="ctr">
                    <a:solidFill>
                      <a:schemeClr val="accent6"/>
                    </a:solidFill>
                  </a:tcPr>
                </a:tc>
                <a:tc>
                  <a:txBody>
                    <a:bodyPr/>
                    <a:lstStyle/>
                    <a:p>
                      <a:pPr algn="ctr"/>
                      <a:r>
                        <a:rPr kumimoji="1" lang="ja-JP" altLang="en-US" sz="1000">
                          <a:solidFill>
                            <a:schemeClr val="bg1"/>
                          </a:solidFill>
                          <a:latin typeface="游ゴシック" panose="020B0400000000000000" pitchFamily="50" charset="-128"/>
                          <a:ea typeface="游ゴシック" panose="020B0400000000000000" pitchFamily="50" charset="-128"/>
                        </a:rPr>
                        <a:t>数値等の目標</a:t>
                      </a:r>
                      <a:endParaRPr kumimoji="1" lang="en-US" altLang="ja-JP" sz="1000">
                        <a:solidFill>
                          <a:schemeClr val="bg1"/>
                        </a:solidFill>
                        <a:latin typeface="游ゴシック" panose="020B0400000000000000" pitchFamily="50" charset="-128"/>
                        <a:ea typeface="游ゴシック" panose="020B0400000000000000" pitchFamily="50" charset="-128"/>
                      </a:endParaRPr>
                    </a:p>
                    <a:p>
                      <a:pPr algn="ctr"/>
                      <a:r>
                        <a:rPr kumimoji="1" lang="en-US" altLang="ja-JP" sz="600">
                          <a:solidFill>
                            <a:schemeClr val="bg1"/>
                          </a:solidFill>
                          <a:latin typeface="游ゴシック" panose="020B0400000000000000" pitchFamily="50" charset="-128"/>
                          <a:ea typeface="游ゴシック" panose="020B0400000000000000" pitchFamily="50" charset="-128"/>
                        </a:rPr>
                        <a:t>※</a:t>
                      </a:r>
                      <a:r>
                        <a:rPr kumimoji="1" lang="ja-JP" altLang="en-US" sz="600">
                          <a:solidFill>
                            <a:schemeClr val="bg1"/>
                          </a:solidFill>
                          <a:latin typeface="游ゴシック" panose="020B0400000000000000" pitchFamily="50" charset="-128"/>
                          <a:ea typeface="游ゴシック" panose="020B0400000000000000" pitchFamily="50" charset="-128"/>
                        </a:rPr>
                        <a:t>（  ）内は</a:t>
                      </a:r>
                      <a:r>
                        <a:rPr kumimoji="1" lang="en-US" altLang="ja-JP" sz="600">
                          <a:solidFill>
                            <a:schemeClr val="bg1"/>
                          </a:solidFill>
                          <a:latin typeface="游ゴシック" panose="020B0400000000000000" pitchFamily="50" charset="-128"/>
                          <a:ea typeface="游ゴシック" panose="020B0400000000000000" pitchFamily="50" charset="-128"/>
                        </a:rPr>
                        <a:t>R</a:t>
                      </a:r>
                      <a:r>
                        <a:rPr kumimoji="1" lang="en-US" altLang="ja-JP" sz="600">
                          <a:solidFill>
                            <a:schemeClr val="bg1"/>
                          </a:solidFill>
                          <a:latin typeface="ＭＳ ゴシック" panose="020B0609070205080204" pitchFamily="49" charset="-128"/>
                          <a:ea typeface="ＭＳ ゴシック" panose="020B0609070205080204" pitchFamily="49" charset="-128"/>
                        </a:rPr>
                        <a:t>1.10</a:t>
                      </a:r>
                      <a:r>
                        <a:rPr kumimoji="1" lang="ja-JP" altLang="en-US" sz="600">
                          <a:solidFill>
                            <a:schemeClr val="bg1"/>
                          </a:solidFill>
                          <a:latin typeface="游ゴシック" panose="020B0400000000000000" pitchFamily="50" charset="-128"/>
                          <a:ea typeface="游ゴシック" panose="020B0400000000000000" pitchFamily="50" charset="-128"/>
                        </a:rPr>
                        <a:t>時点（一部除く）の実績値</a:t>
                      </a:r>
                      <a:endParaRPr kumimoji="1" lang="ja-JP" altLang="en-US" sz="600" dirty="0">
                        <a:solidFill>
                          <a:schemeClr val="bg1"/>
                        </a:solidFill>
                        <a:latin typeface="游ゴシック" panose="020B0400000000000000" pitchFamily="50" charset="-128"/>
                        <a:ea typeface="游ゴシック" panose="020B0400000000000000" pitchFamily="50" charset="-128"/>
                      </a:endParaRPr>
                    </a:p>
                  </a:txBody>
                  <a:tcPr marL="77913" marR="77913" marT="38957" marB="38957">
                    <a:solidFill>
                      <a:schemeClr val="accent6"/>
                    </a:solidFill>
                  </a:tcPr>
                </a:tc>
                <a:extLst>
                  <a:ext uri="{0D108BD9-81ED-4DB2-BD59-A6C34878D82A}">
                    <a16:rowId xmlns:a16="http://schemas.microsoft.com/office/drawing/2014/main" val="2847681031"/>
                  </a:ext>
                </a:extLst>
              </a:tr>
              <a:tr h="468000">
                <a:tc>
                  <a:txBody>
                    <a:bodyPr/>
                    <a:lstStyle/>
                    <a:p>
                      <a:pPr algn="l"/>
                      <a:r>
                        <a:rPr kumimoji="1" lang="en-US" altLang="ja-JP" sz="1000" dirty="0">
                          <a:solidFill>
                            <a:schemeClr val="tx1"/>
                          </a:solidFill>
                          <a:latin typeface="+mn-lt"/>
                          <a:ea typeface="游ゴシック" panose="020B0400000000000000" pitchFamily="50" charset="-128"/>
                        </a:rPr>
                        <a:t>Ⅰ</a:t>
                      </a:r>
                      <a:r>
                        <a:rPr kumimoji="1" lang="ja-JP" altLang="en-US" sz="1000" dirty="0">
                          <a:solidFill>
                            <a:schemeClr val="tx1"/>
                          </a:solidFill>
                          <a:latin typeface="游ゴシック" panose="020B0400000000000000" pitchFamily="50" charset="-128"/>
                          <a:ea typeface="游ゴシック" panose="020B0400000000000000" pitchFamily="50" charset="-128"/>
                        </a:rPr>
                        <a:t>　制度の周知</a:t>
                      </a:r>
                    </a:p>
                  </a:txBody>
                  <a:tcPr marL="77913" marR="77913" marT="38957" marB="38957" anchor="ctr">
                    <a:solidFill>
                      <a:schemeClr val="accent6">
                        <a:lumMod val="20000"/>
                        <a:lumOff val="80000"/>
                      </a:schemeClr>
                    </a:solidFill>
                  </a:tcPr>
                </a:tc>
                <a:tc>
                  <a:txBody>
                    <a:bodyPr/>
                    <a:lstStyle/>
                    <a:p>
                      <a:r>
                        <a:rPr kumimoji="1" lang="ja-JP" altLang="en-US" sz="800" u="sng" dirty="0">
                          <a:latin typeface="游ゴシック" panose="020B0400000000000000" pitchFamily="50" charset="-128"/>
                          <a:ea typeface="游ゴシック" panose="020B0400000000000000" pitchFamily="50" charset="-128"/>
                        </a:rPr>
                        <a:t>・中核機関（権利擁護センター等を含む）において</a:t>
                      </a:r>
                      <a:r>
                        <a:rPr kumimoji="1" lang="ja-JP" altLang="en-US" sz="1200" b="1" u="sng" dirty="0">
                          <a:latin typeface="游ゴシック" panose="020B0400000000000000" pitchFamily="50" charset="-128"/>
                          <a:ea typeface="游ゴシック" panose="020B0400000000000000" pitchFamily="50" charset="-128"/>
                        </a:rPr>
                        <a:t>パンフレット等による成年後見制度や相談窓口の周知を行っている</a:t>
                      </a:r>
                      <a:r>
                        <a:rPr kumimoji="1" lang="ja-JP" altLang="en-US" sz="800" u="sng" dirty="0">
                          <a:latin typeface="游ゴシック" panose="020B0400000000000000" pitchFamily="50" charset="-128"/>
                          <a:ea typeface="游ゴシック" panose="020B0400000000000000" pitchFamily="50" charset="-128"/>
                        </a:rPr>
                        <a:t>市区町村数</a:t>
                      </a:r>
                      <a:endParaRPr kumimoji="1" lang="en-US" altLang="ja-JP" sz="800" u="sng" dirty="0">
                        <a:latin typeface="游ゴシック" panose="020B0400000000000000" pitchFamily="50" charset="-128"/>
                        <a:ea typeface="游ゴシック" panose="020B0400000000000000" pitchFamily="50" charset="-128"/>
                      </a:endParaRPr>
                    </a:p>
                    <a:p>
                      <a:endParaRPr kumimoji="1" lang="en-US" altLang="ja-JP" sz="400" dirty="0">
                        <a:latin typeface="游ゴシック" panose="020B0400000000000000" pitchFamily="50" charset="-128"/>
                        <a:ea typeface="游ゴシック" panose="020B0400000000000000" pitchFamily="50" charset="-128"/>
                      </a:endParaRPr>
                    </a:p>
                    <a:p>
                      <a:r>
                        <a:rPr kumimoji="1" lang="ja-JP" altLang="en-US" sz="700" dirty="0">
                          <a:latin typeface="游ゴシック" panose="020B0400000000000000" pitchFamily="50" charset="-128"/>
                          <a:ea typeface="游ゴシック" panose="020B0400000000000000" pitchFamily="50" charset="-128"/>
                        </a:rPr>
                        <a:t>（参考値）　・成年後見制度利用者数（保佐・補助・任意後見割合を含む）</a:t>
                      </a:r>
                      <a:endParaRPr kumimoji="1" lang="en-US" altLang="ja-JP" sz="700" dirty="0">
                        <a:latin typeface="游ゴシック" panose="020B0400000000000000" pitchFamily="50" charset="-128"/>
                        <a:ea typeface="游ゴシック" panose="020B0400000000000000" pitchFamily="50" charset="-128"/>
                      </a:endParaRPr>
                    </a:p>
                  </a:txBody>
                  <a:tcPr marL="77913" marR="77913" marT="38957" marB="38957" anchor="ctr"/>
                </a:tc>
                <a:tc>
                  <a:txBody>
                    <a:bodyPr/>
                    <a:lstStyle/>
                    <a:p>
                      <a:pPr algn="ctr"/>
                      <a:r>
                        <a:rPr kumimoji="1" lang="ja-JP" altLang="en-US" sz="1000" u="sng" dirty="0">
                          <a:latin typeface="游ゴシック" panose="020B0400000000000000" pitchFamily="50" charset="-128"/>
                          <a:ea typeface="游ゴシック" panose="020B0400000000000000" pitchFamily="50" charset="-128"/>
                        </a:rPr>
                        <a:t>全</a:t>
                      </a:r>
                      <a:r>
                        <a:rPr kumimoji="1" lang="en-US" altLang="ja-JP" sz="1000" u="sng" dirty="0">
                          <a:latin typeface="ＭＳ ゴシック" panose="020B0609070205080204" pitchFamily="49" charset="-128"/>
                          <a:ea typeface="ＭＳ ゴシック" panose="020B0609070205080204" pitchFamily="49" charset="-128"/>
                        </a:rPr>
                        <a:t>1741</a:t>
                      </a:r>
                      <a:r>
                        <a:rPr kumimoji="1" lang="ja-JP" altLang="en-US" sz="1000" u="sng" dirty="0">
                          <a:latin typeface="游ゴシック" panose="020B0400000000000000" pitchFamily="50" charset="-128"/>
                          <a:ea typeface="游ゴシック" panose="020B0400000000000000" pitchFamily="50" charset="-128"/>
                        </a:rPr>
                        <a:t>市区町村</a:t>
                      </a:r>
                      <a:endParaRPr kumimoji="1" lang="en-US" altLang="ja-JP" sz="1000" u="sng" dirty="0">
                        <a:latin typeface="游ゴシック" panose="020B0400000000000000" pitchFamily="50" charset="-128"/>
                        <a:ea typeface="游ゴシック" panose="020B0400000000000000" pitchFamily="50" charset="-128"/>
                      </a:endParaRPr>
                    </a:p>
                    <a:p>
                      <a:pPr algn="ctr"/>
                      <a:r>
                        <a:rPr kumimoji="1" lang="ja-JP" altLang="en-US" sz="800" dirty="0">
                          <a:latin typeface="游ゴシック" panose="020B0400000000000000" pitchFamily="50" charset="-128"/>
                          <a:ea typeface="游ゴシック" panose="020B0400000000000000" pitchFamily="50" charset="-128"/>
                        </a:rPr>
                        <a:t>（</a:t>
                      </a:r>
                      <a:r>
                        <a:rPr kumimoji="1" lang="en-US" altLang="ja-JP" sz="800" dirty="0">
                          <a:latin typeface="ＭＳ ゴシック" panose="020B0609070205080204" pitchFamily="49" charset="-128"/>
                          <a:ea typeface="ＭＳ ゴシック" panose="020B0609070205080204" pitchFamily="49" charset="-128"/>
                        </a:rPr>
                        <a:t>559</a:t>
                      </a:r>
                      <a:r>
                        <a:rPr kumimoji="1" lang="ja-JP" altLang="en-US" sz="800" dirty="0">
                          <a:latin typeface="游ゴシック" panose="020B0400000000000000" pitchFamily="50" charset="-128"/>
                          <a:ea typeface="游ゴシック" panose="020B0400000000000000" pitchFamily="50" charset="-128"/>
                        </a:rPr>
                        <a:t>市区町村）</a:t>
                      </a:r>
                    </a:p>
                  </a:txBody>
                  <a:tcPr marL="77913" marR="77913" marT="38957" marB="38957" anchor="ctr"/>
                </a:tc>
                <a:extLst>
                  <a:ext uri="{0D108BD9-81ED-4DB2-BD59-A6C34878D82A}">
                    <a16:rowId xmlns:a16="http://schemas.microsoft.com/office/drawing/2014/main" val="783036730"/>
                  </a:ext>
                </a:extLst>
              </a:tr>
              <a:tr h="337625">
                <a:tc>
                  <a:txBody>
                    <a:bodyPr/>
                    <a:lstStyle/>
                    <a:p>
                      <a:pPr algn="l"/>
                      <a:r>
                        <a:rPr kumimoji="1" lang="en-US" altLang="ja-JP" sz="1000" dirty="0">
                          <a:solidFill>
                            <a:schemeClr val="tx1"/>
                          </a:solidFill>
                          <a:latin typeface="+mn-lt"/>
                          <a:ea typeface="游ゴシック" panose="020B0400000000000000" pitchFamily="50" charset="-128"/>
                        </a:rPr>
                        <a:t>Ⅱ</a:t>
                      </a:r>
                      <a:r>
                        <a:rPr kumimoji="1" lang="ja-JP" altLang="en-US" sz="1000" dirty="0">
                          <a:solidFill>
                            <a:schemeClr val="tx1"/>
                          </a:solidFill>
                          <a:latin typeface="游ゴシック" panose="020B0400000000000000" pitchFamily="50" charset="-128"/>
                          <a:ea typeface="游ゴシック" panose="020B0400000000000000" pitchFamily="50" charset="-128"/>
                        </a:rPr>
                        <a:t>　市町村計画の策定</a:t>
                      </a:r>
                    </a:p>
                  </a:txBody>
                  <a:tcPr marL="77913" marR="77913" marT="38957" marB="38957" anchor="ctr">
                    <a:solidFill>
                      <a:schemeClr val="accent6">
                        <a:lumMod val="20000"/>
                        <a:lumOff val="80000"/>
                      </a:schemeClr>
                    </a:solidFill>
                  </a:tcPr>
                </a:tc>
                <a:tc>
                  <a:txBody>
                    <a:bodyPr/>
                    <a:lstStyle/>
                    <a:p>
                      <a:r>
                        <a:rPr kumimoji="1" lang="ja-JP" altLang="en-US" sz="900" dirty="0">
                          <a:latin typeface="游ゴシック" panose="020B0400000000000000" pitchFamily="50" charset="-128"/>
                          <a:ea typeface="游ゴシック" panose="020B0400000000000000" pitchFamily="50" charset="-128"/>
                        </a:rPr>
                        <a:t>・</a:t>
                      </a:r>
                      <a:r>
                        <a:rPr kumimoji="1" lang="ja-JP" altLang="en-US" sz="1200" b="1" u="sng" dirty="0">
                          <a:latin typeface="游ゴシック" panose="020B0400000000000000" pitchFamily="50" charset="-128"/>
                          <a:ea typeface="游ゴシック" panose="020B0400000000000000" pitchFamily="50" charset="-128"/>
                        </a:rPr>
                        <a:t>市町村計画を策定</a:t>
                      </a:r>
                      <a:r>
                        <a:rPr kumimoji="1" lang="ja-JP" altLang="en-US" sz="1100" u="sng" dirty="0">
                          <a:latin typeface="游ゴシック" panose="020B0400000000000000" pitchFamily="50" charset="-128"/>
                          <a:ea typeface="游ゴシック" panose="020B0400000000000000" pitchFamily="50" charset="-128"/>
                        </a:rPr>
                        <a:t>した市区町村数</a:t>
                      </a:r>
                      <a:endParaRPr kumimoji="1" lang="ja-JP" altLang="en-US" sz="900" u="sng" dirty="0">
                        <a:latin typeface="游ゴシック" panose="020B0400000000000000" pitchFamily="50" charset="-128"/>
                        <a:ea typeface="游ゴシック" panose="020B0400000000000000" pitchFamily="50" charset="-128"/>
                      </a:endParaRPr>
                    </a:p>
                  </a:txBody>
                  <a:tcPr marL="77913" marR="77913" marT="38957" marB="38957" anchor="ctr"/>
                </a:tc>
                <a:tc>
                  <a:txBody>
                    <a:bodyPr/>
                    <a:lstStyle/>
                    <a:p>
                      <a:pPr algn="ctr"/>
                      <a:r>
                        <a:rPr kumimoji="1" lang="ja-JP" altLang="en-US" sz="1000" u="sng" dirty="0">
                          <a:latin typeface="游ゴシック" panose="020B0400000000000000" pitchFamily="50" charset="-128"/>
                          <a:ea typeface="游ゴシック" panose="020B0400000000000000" pitchFamily="50" charset="-128"/>
                        </a:rPr>
                        <a:t>全</a:t>
                      </a:r>
                      <a:r>
                        <a:rPr kumimoji="1" lang="en-US" altLang="ja-JP" sz="1000" u="sng" dirty="0">
                          <a:latin typeface="ＭＳ ゴシック" panose="020B0609070205080204" pitchFamily="49" charset="-128"/>
                          <a:ea typeface="ＭＳ ゴシック" panose="020B0609070205080204" pitchFamily="49" charset="-128"/>
                        </a:rPr>
                        <a:t>1741</a:t>
                      </a:r>
                      <a:r>
                        <a:rPr kumimoji="1" lang="ja-JP" altLang="en-US" sz="1000" u="sng" dirty="0">
                          <a:latin typeface="游ゴシック" panose="020B0400000000000000" pitchFamily="50" charset="-128"/>
                          <a:ea typeface="游ゴシック" panose="020B0400000000000000" pitchFamily="50" charset="-128"/>
                        </a:rPr>
                        <a:t>市区町村</a:t>
                      </a:r>
                      <a:endParaRPr kumimoji="1" lang="en-US" altLang="ja-JP" sz="1000" u="sng" dirty="0">
                        <a:latin typeface="游ゴシック" panose="020B0400000000000000" pitchFamily="50" charset="-128"/>
                        <a:ea typeface="游ゴシック" panose="020B0400000000000000" pitchFamily="50" charset="-128"/>
                      </a:endParaRPr>
                    </a:p>
                    <a:p>
                      <a:pPr algn="ctr"/>
                      <a:r>
                        <a:rPr kumimoji="1" lang="ja-JP" altLang="en-US" sz="800" dirty="0">
                          <a:latin typeface="游ゴシック" panose="020B0400000000000000" pitchFamily="50" charset="-128"/>
                          <a:ea typeface="游ゴシック" panose="020B0400000000000000" pitchFamily="50" charset="-128"/>
                        </a:rPr>
                        <a:t>（</a:t>
                      </a:r>
                      <a:r>
                        <a:rPr kumimoji="1" lang="en-US" altLang="ja-JP" sz="800" dirty="0">
                          <a:latin typeface="ＭＳ ゴシック" panose="020B0609070205080204" pitchFamily="49" charset="-128"/>
                          <a:ea typeface="ＭＳ ゴシック" panose="020B0609070205080204" pitchFamily="49" charset="-128"/>
                        </a:rPr>
                        <a:t>134</a:t>
                      </a:r>
                      <a:r>
                        <a:rPr kumimoji="1" lang="ja-JP" altLang="en-US" sz="800" dirty="0">
                          <a:latin typeface="游ゴシック" panose="020B0400000000000000" pitchFamily="50" charset="-128"/>
                          <a:ea typeface="游ゴシック" panose="020B0400000000000000" pitchFamily="50" charset="-128"/>
                        </a:rPr>
                        <a:t>市区町村）</a:t>
                      </a:r>
                    </a:p>
                  </a:txBody>
                  <a:tcPr marL="77913" marR="77913" marT="38957" marB="38957" anchor="ctr"/>
                </a:tc>
                <a:extLst>
                  <a:ext uri="{0D108BD9-81ED-4DB2-BD59-A6C34878D82A}">
                    <a16:rowId xmlns:a16="http://schemas.microsoft.com/office/drawing/2014/main" val="3111626353"/>
                  </a:ext>
                </a:extLst>
              </a:tr>
              <a:tr h="216000">
                <a:tc rowSpan="4">
                  <a:txBody>
                    <a:bodyPr/>
                    <a:lstStyle/>
                    <a:p>
                      <a:pPr marL="134938" indent="-134938" algn="l"/>
                      <a:r>
                        <a:rPr kumimoji="1" lang="en-US" altLang="ja-JP" sz="1000" b="1" u="sng" dirty="0">
                          <a:solidFill>
                            <a:schemeClr val="tx1"/>
                          </a:solidFill>
                          <a:latin typeface="+mn-lt"/>
                          <a:ea typeface="游ゴシック" panose="020B0400000000000000" pitchFamily="50" charset="-128"/>
                        </a:rPr>
                        <a:t>Ⅲ</a:t>
                      </a:r>
                      <a:r>
                        <a:rPr kumimoji="1" lang="ja-JP" altLang="en-US" sz="1000" b="1" u="sng" dirty="0">
                          <a:solidFill>
                            <a:schemeClr val="tx1"/>
                          </a:solidFill>
                          <a:latin typeface="游ゴシック" panose="020B0400000000000000" pitchFamily="50" charset="-128"/>
                          <a:ea typeface="游ゴシック" panose="020B0400000000000000" pitchFamily="50" charset="-128"/>
                        </a:rPr>
                        <a:t>　利用者がメリットを実感できる制度の運用</a:t>
                      </a:r>
                    </a:p>
                  </a:txBody>
                  <a:tcPr marL="77913" marR="77913" marT="38957" marB="38957" anchor="ctr">
                    <a:solidFill>
                      <a:schemeClr val="accent6">
                        <a:lumMod val="20000"/>
                        <a:lumOff val="80000"/>
                      </a:schemeClr>
                    </a:solidFill>
                  </a:tcPr>
                </a:tc>
                <a:tc gridSpan="2">
                  <a:txBody>
                    <a:bodyPr/>
                    <a:lstStyle/>
                    <a:p>
                      <a:r>
                        <a:rPr kumimoji="1" lang="ja-JP" altLang="en-US" sz="800" dirty="0">
                          <a:latin typeface="游ゴシック" panose="020B0400000000000000" pitchFamily="50" charset="-128"/>
                          <a:ea typeface="游ゴシック" panose="020B0400000000000000" pitchFamily="50" charset="-128"/>
                        </a:rPr>
                        <a:t>・</a:t>
                      </a:r>
                      <a:r>
                        <a:rPr kumimoji="1" lang="ja-JP" altLang="en-US" sz="800" u="sng" dirty="0">
                          <a:latin typeface="游ゴシック" panose="020B0400000000000000" pitchFamily="50" charset="-128"/>
                          <a:ea typeface="游ゴシック" panose="020B0400000000000000" pitchFamily="50" charset="-128"/>
                        </a:rPr>
                        <a:t>後見人等による意思決定支援の在り方についての指針の策定</a:t>
                      </a:r>
                    </a:p>
                  </a:txBody>
                  <a:tcPr marL="77913" marR="77913" marT="38957" marB="38957" anchor="ctr"/>
                </a:tc>
                <a:tc hMerge="1">
                  <a:txBody>
                    <a:bodyPr/>
                    <a:lstStyle/>
                    <a:p>
                      <a:endParaRPr kumimoji="1" lang="ja-JP" altLang="en-US" sz="800" u="sng" dirty="0">
                        <a:latin typeface="游ゴシック" panose="020B0400000000000000" pitchFamily="50" charset="-128"/>
                        <a:ea typeface="游ゴシック" panose="020B0400000000000000" pitchFamily="50" charset="-128"/>
                      </a:endParaRPr>
                    </a:p>
                  </a:txBody>
                  <a:tcPr marL="77913" marR="77913" marT="38957" marB="38957" anchor="ctr"/>
                </a:tc>
                <a:extLst>
                  <a:ext uri="{0D108BD9-81ED-4DB2-BD59-A6C34878D82A}">
                    <a16:rowId xmlns:a16="http://schemas.microsoft.com/office/drawing/2014/main" val="2018792043"/>
                  </a:ext>
                </a:extLst>
              </a:tr>
              <a:tr h="216000">
                <a:tc vMerge="1">
                  <a:txBody>
                    <a:bodyPr/>
                    <a:lstStyle/>
                    <a:p>
                      <a:endParaRPr kumimoji="1" lang="en-US" altLang="ja-JP" sz="1200" dirty="0"/>
                    </a:p>
                  </a:txBody>
                  <a:tcPr/>
                </a:tc>
                <a:tc>
                  <a:txBody>
                    <a:bodyPr/>
                    <a:lstStyle/>
                    <a:p>
                      <a:r>
                        <a:rPr kumimoji="1" lang="ja-JP" altLang="en-US" sz="800" dirty="0">
                          <a:latin typeface="游ゴシック" panose="020B0400000000000000" pitchFamily="50" charset="-128"/>
                          <a:ea typeface="游ゴシック" panose="020B0400000000000000" pitchFamily="50" charset="-128"/>
                        </a:rPr>
                        <a:t>・後見人等向けの意思決定支援研修が実施される都道府県の数</a:t>
                      </a:r>
                    </a:p>
                  </a:txBody>
                  <a:tcPr marL="77913" marR="77913" marT="38957" marB="38957" anchor="ctr"/>
                </a:tc>
                <a:tc>
                  <a:txBody>
                    <a:bodyPr/>
                    <a:lstStyle/>
                    <a:p>
                      <a:pPr algn="ctr"/>
                      <a:r>
                        <a:rPr kumimoji="1" lang="ja-JP" altLang="en-US" sz="800" dirty="0">
                          <a:latin typeface="游ゴシック" panose="020B0400000000000000" pitchFamily="50" charset="-128"/>
                          <a:ea typeface="游ゴシック" panose="020B0400000000000000" pitchFamily="50" charset="-128"/>
                        </a:rPr>
                        <a:t>全</a:t>
                      </a:r>
                      <a:r>
                        <a:rPr kumimoji="1" lang="en-US" altLang="ja-JP" sz="800" dirty="0">
                          <a:latin typeface="ＭＳ ゴシック" panose="020B0609070205080204" pitchFamily="49" charset="-128"/>
                          <a:ea typeface="ＭＳ ゴシック" panose="020B0609070205080204" pitchFamily="49" charset="-128"/>
                        </a:rPr>
                        <a:t>47</a:t>
                      </a:r>
                      <a:r>
                        <a:rPr kumimoji="1" lang="ja-JP" altLang="en-US" sz="800" dirty="0">
                          <a:latin typeface="游ゴシック" panose="020B0400000000000000" pitchFamily="50" charset="-128"/>
                          <a:ea typeface="游ゴシック" panose="020B0400000000000000" pitchFamily="50" charset="-128"/>
                        </a:rPr>
                        <a:t>都道府県</a:t>
                      </a:r>
                      <a:endParaRPr kumimoji="1" lang="en-US" altLang="ja-JP" sz="800" dirty="0">
                        <a:latin typeface="游ゴシック" panose="020B0400000000000000" pitchFamily="50" charset="-128"/>
                        <a:ea typeface="游ゴシック" panose="020B0400000000000000" pitchFamily="50" charset="-128"/>
                      </a:endParaRPr>
                    </a:p>
                  </a:txBody>
                  <a:tcPr marL="77913" marR="77913" marT="38957" marB="38957" anchor="ctr"/>
                </a:tc>
                <a:extLst>
                  <a:ext uri="{0D108BD9-81ED-4DB2-BD59-A6C34878D82A}">
                    <a16:rowId xmlns:a16="http://schemas.microsoft.com/office/drawing/2014/main" val="3477217431"/>
                  </a:ext>
                </a:extLst>
              </a:tr>
              <a:tr h="216000">
                <a:tc vMerge="1">
                  <a:txBody>
                    <a:bodyPr/>
                    <a:lstStyle/>
                    <a:p>
                      <a:endParaRPr kumimoji="1" lang="en-US" altLang="ja-JP" sz="1200" dirty="0"/>
                    </a:p>
                  </a:txBody>
                  <a:tcPr/>
                </a:tc>
                <a:tc gridSpan="2">
                  <a:txBody>
                    <a:bodyPr/>
                    <a:lstStyle/>
                    <a:p>
                      <a:r>
                        <a:rPr kumimoji="1" lang="ja-JP" altLang="en-US" sz="800" dirty="0">
                          <a:latin typeface="游ゴシック" panose="020B0400000000000000" pitchFamily="50" charset="-128"/>
                          <a:ea typeface="游ゴシック" panose="020B0400000000000000" pitchFamily="50" charset="-128"/>
                        </a:rPr>
                        <a:t>・</a:t>
                      </a:r>
                      <a:r>
                        <a:rPr kumimoji="1" lang="en-US" altLang="ja-JP" sz="800" dirty="0">
                          <a:latin typeface="ＭＳ ゴシック" panose="020B0609070205080204" pitchFamily="49" charset="-128"/>
                          <a:ea typeface="ＭＳ ゴシック" panose="020B0609070205080204" pitchFamily="49" charset="-128"/>
                        </a:rPr>
                        <a:t>2025</a:t>
                      </a:r>
                      <a:r>
                        <a:rPr kumimoji="1" lang="ja-JP" altLang="en-US" sz="800" dirty="0">
                          <a:latin typeface="游ゴシック" panose="020B0400000000000000" pitchFamily="50" charset="-128"/>
                          <a:ea typeface="游ゴシック" panose="020B0400000000000000" pitchFamily="50" charset="-128"/>
                        </a:rPr>
                        <a:t>年度末までに認知症関連の各種養成研修への意思決定支援に関するプログラム導入</a:t>
                      </a:r>
                    </a:p>
                  </a:txBody>
                  <a:tcPr marL="77913" marR="77913" marT="38957" marB="38957" anchor="ctr"/>
                </a:tc>
                <a:tc hMerge="1">
                  <a:txBody>
                    <a:bodyPr/>
                    <a:lstStyle/>
                    <a:p>
                      <a:endParaRPr kumimoji="1" lang="ja-JP" altLang="en-US" sz="800" dirty="0">
                        <a:latin typeface="游ゴシック" panose="020B0400000000000000" pitchFamily="50" charset="-128"/>
                        <a:ea typeface="游ゴシック" panose="020B0400000000000000" pitchFamily="50" charset="-128"/>
                      </a:endParaRPr>
                    </a:p>
                  </a:txBody>
                  <a:tcPr marL="77913" marR="77913" marT="38957" marB="38957" anchor="ctr"/>
                </a:tc>
                <a:extLst>
                  <a:ext uri="{0D108BD9-81ED-4DB2-BD59-A6C34878D82A}">
                    <a16:rowId xmlns:a16="http://schemas.microsoft.com/office/drawing/2014/main" val="311151584"/>
                  </a:ext>
                </a:extLst>
              </a:tr>
              <a:tr h="324000">
                <a:tc vMerge="1">
                  <a:txBody>
                    <a:bodyPr/>
                    <a:lstStyle/>
                    <a:p>
                      <a:endParaRPr kumimoji="1" lang="en-US" altLang="ja-JP" sz="1200" dirty="0"/>
                    </a:p>
                  </a:txBody>
                  <a:tcPr/>
                </a:tc>
                <a:tc gridSpan="2">
                  <a:txBody>
                    <a:bodyPr/>
                    <a:lstStyle/>
                    <a:p>
                      <a:r>
                        <a:rPr kumimoji="1" lang="ja-JP" altLang="en-US" sz="800" dirty="0">
                          <a:latin typeface="游ゴシック" panose="020B0400000000000000" pitchFamily="50" charset="-128"/>
                          <a:ea typeface="游ゴシック" panose="020B0400000000000000" pitchFamily="50" charset="-128"/>
                        </a:rPr>
                        <a:t>・厚生労働科学研究「障害者の意思決定支援の効果に関する研究」の研究成果として「障害福祉サービス等の提供に係る意思決定支援ガイドライン」の活用・理解促進のための研修カリキュラムの策定</a:t>
                      </a:r>
                    </a:p>
                  </a:txBody>
                  <a:tcPr marL="77913" marR="77913" marT="38957" marB="38957" anchor="ctr"/>
                </a:tc>
                <a:tc hMerge="1">
                  <a:txBody>
                    <a:bodyPr/>
                    <a:lstStyle/>
                    <a:p>
                      <a:endParaRPr kumimoji="1" lang="ja-JP" altLang="en-US" sz="800" dirty="0">
                        <a:latin typeface="游ゴシック" panose="020B0400000000000000" pitchFamily="50" charset="-128"/>
                        <a:ea typeface="游ゴシック" panose="020B0400000000000000" pitchFamily="50" charset="-128"/>
                      </a:endParaRPr>
                    </a:p>
                  </a:txBody>
                  <a:tcPr marL="77913" marR="77913" marT="38957" marB="38957" anchor="ctr"/>
                </a:tc>
                <a:extLst>
                  <a:ext uri="{0D108BD9-81ED-4DB2-BD59-A6C34878D82A}">
                    <a16:rowId xmlns:a16="http://schemas.microsoft.com/office/drawing/2014/main" val="1692919319"/>
                  </a:ext>
                </a:extLst>
              </a:tr>
              <a:tr h="337625">
                <a:tc rowSpan="5">
                  <a:txBody>
                    <a:bodyPr/>
                    <a:lstStyle/>
                    <a:p>
                      <a:pPr algn="l"/>
                      <a:r>
                        <a:rPr kumimoji="1" lang="en-US" altLang="ja-JP" sz="1000" b="1" u="sng" dirty="0">
                          <a:solidFill>
                            <a:schemeClr val="tx1"/>
                          </a:solidFill>
                          <a:latin typeface="+mn-lt"/>
                          <a:ea typeface="游ゴシック" panose="020B0400000000000000" pitchFamily="50" charset="-128"/>
                        </a:rPr>
                        <a:t>Ⅳ</a:t>
                      </a:r>
                      <a:r>
                        <a:rPr kumimoji="1" lang="ja-JP" altLang="en-US" sz="1000" b="1" u="sng" dirty="0">
                          <a:solidFill>
                            <a:schemeClr val="tx1"/>
                          </a:solidFill>
                          <a:latin typeface="游ゴシック" panose="020B0400000000000000" pitchFamily="50" charset="-128"/>
                          <a:ea typeface="游ゴシック" panose="020B0400000000000000" pitchFamily="50" charset="-128"/>
                        </a:rPr>
                        <a:t>　地域連携ネットワークづくり</a:t>
                      </a:r>
                      <a:endParaRPr kumimoji="1" lang="en-US" altLang="ja-JP" sz="1000" b="1" u="sng" dirty="0">
                        <a:solidFill>
                          <a:schemeClr val="tx1"/>
                        </a:solidFill>
                        <a:latin typeface="游ゴシック" panose="020B0400000000000000" pitchFamily="50" charset="-128"/>
                        <a:ea typeface="游ゴシック" panose="020B0400000000000000" pitchFamily="50" charset="-128"/>
                      </a:endParaRPr>
                    </a:p>
                  </a:txBody>
                  <a:tcPr marL="77913" marR="77913" marT="38957" marB="38957" anchor="ctr">
                    <a:solidFill>
                      <a:schemeClr val="accent6">
                        <a:lumMod val="20000"/>
                        <a:lumOff val="80000"/>
                      </a:schemeClr>
                    </a:solidFill>
                  </a:tcPr>
                </a:tc>
                <a:tc>
                  <a:txBody>
                    <a:bodyPr/>
                    <a:lstStyle/>
                    <a:p>
                      <a:r>
                        <a:rPr kumimoji="1" lang="ja-JP" altLang="en-US" sz="1100" dirty="0">
                          <a:latin typeface="游ゴシック" panose="020B0400000000000000" pitchFamily="50" charset="-128"/>
                          <a:ea typeface="游ゴシック" panose="020B0400000000000000" pitchFamily="50" charset="-128"/>
                        </a:rPr>
                        <a:t>・</a:t>
                      </a:r>
                      <a:r>
                        <a:rPr kumimoji="1" lang="ja-JP" altLang="en-US" sz="1200" b="1" u="sng" dirty="0">
                          <a:latin typeface="游ゴシック" panose="020B0400000000000000" pitchFamily="50" charset="-128"/>
                          <a:ea typeface="游ゴシック" panose="020B0400000000000000" pitchFamily="50" charset="-128"/>
                        </a:rPr>
                        <a:t>中核機関（権利擁護センター等を含む）を整備</a:t>
                      </a:r>
                      <a:r>
                        <a:rPr kumimoji="1" lang="ja-JP" altLang="en-US" sz="1100" u="sng" dirty="0">
                          <a:latin typeface="游ゴシック" panose="020B0400000000000000" pitchFamily="50" charset="-128"/>
                          <a:ea typeface="游ゴシック" panose="020B0400000000000000" pitchFamily="50" charset="-128"/>
                        </a:rPr>
                        <a:t>した市区町村数</a:t>
                      </a:r>
                    </a:p>
                  </a:txBody>
                  <a:tcPr marL="77913" marR="77913" marT="38957" marB="38957" anchor="ctr"/>
                </a:tc>
                <a:tc>
                  <a:txBody>
                    <a:bodyPr/>
                    <a:lstStyle/>
                    <a:p>
                      <a:pPr algn="ctr"/>
                      <a:r>
                        <a:rPr kumimoji="1" lang="ja-JP" altLang="en-US" sz="1000" u="sng" dirty="0">
                          <a:latin typeface="游ゴシック" panose="020B0400000000000000" pitchFamily="50" charset="-128"/>
                          <a:ea typeface="游ゴシック" panose="020B0400000000000000" pitchFamily="50" charset="-128"/>
                        </a:rPr>
                        <a:t>全</a:t>
                      </a:r>
                      <a:r>
                        <a:rPr kumimoji="1" lang="en-US" altLang="ja-JP" sz="1000" u="sng" dirty="0">
                          <a:latin typeface="ＭＳ ゴシック" panose="020B0609070205080204" pitchFamily="49" charset="-128"/>
                          <a:ea typeface="ＭＳ ゴシック" panose="020B0609070205080204" pitchFamily="49" charset="-128"/>
                        </a:rPr>
                        <a:t>1741</a:t>
                      </a:r>
                      <a:r>
                        <a:rPr kumimoji="1" lang="ja-JP" altLang="en-US" sz="1000" u="sng" dirty="0">
                          <a:latin typeface="游ゴシック" panose="020B0400000000000000" pitchFamily="50" charset="-128"/>
                          <a:ea typeface="游ゴシック" panose="020B0400000000000000" pitchFamily="50" charset="-128"/>
                        </a:rPr>
                        <a:t>市区町村</a:t>
                      </a:r>
                      <a:endParaRPr kumimoji="1" lang="en-US" altLang="ja-JP" sz="1000" u="sng" dirty="0">
                        <a:latin typeface="游ゴシック" panose="020B0400000000000000" pitchFamily="50" charset="-128"/>
                        <a:ea typeface="游ゴシック" panose="020B0400000000000000" pitchFamily="50" charset="-128"/>
                      </a:endParaRPr>
                    </a:p>
                    <a:p>
                      <a:pPr algn="ctr"/>
                      <a:r>
                        <a:rPr kumimoji="1" lang="ja-JP" altLang="en-US" sz="800" dirty="0">
                          <a:latin typeface="游ゴシック" panose="020B0400000000000000" pitchFamily="50" charset="-128"/>
                          <a:ea typeface="游ゴシック" panose="020B0400000000000000" pitchFamily="50" charset="-128"/>
                        </a:rPr>
                        <a:t>（</a:t>
                      </a:r>
                      <a:r>
                        <a:rPr kumimoji="1" lang="en-US" altLang="ja-JP" sz="800" dirty="0">
                          <a:latin typeface="ＭＳ ゴシック" panose="020B0609070205080204" pitchFamily="49" charset="-128"/>
                          <a:ea typeface="ＭＳ ゴシック" panose="020B0609070205080204" pitchFamily="49" charset="-128"/>
                        </a:rPr>
                        <a:t>589</a:t>
                      </a:r>
                      <a:r>
                        <a:rPr kumimoji="1" lang="ja-JP" altLang="en-US" sz="800" dirty="0">
                          <a:latin typeface="游ゴシック" panose="020B0400000000000000" pitchFamily="50" charset="-128"/>
                          <a:ea typeface="游ゴシック" panose="020B0400000000000000" pitchFamily="50" charset="-128"/>
                        </a:rPr>
                        <a:t>市区町村）</a:t>
                      </a:r>
                    </a:p>
                  </a:txBody>
                  <a:tcPr marL="77913" marR="77913" marT="38957" marB="38957" anchor="ctr"/>
                </a:tc>
                <a:extLst>
                  <a:ext uri="{0D108BD9-81ED-4DB2-BD59-A6C34878D82A}">
                    <a16:rowId xmlns:a16="http://schemas.microsoft.com/office/drawing/2014/main" val="2897614847"/>
                  </a:ext>
                </a:extLst>
              </a:tr>
              <a:tr h="324000">
                <a:tc vMerge="1">
                  <a:txBody>
                    <a:bodyPr/>
                    <a:lstStyle/>
                    <a:p>
                      <a:endParaRPr kumimoji="1" lang="en-US" altLang="ja-JP" sz="1200" dirty="0"/>
                    </a:p>
                  </a:txBody>
                  <a:tcPr/>
                </a:tc>
                <a:tc>
                  <a:txBody>
                    <a:bodyPr/>
                    <a:lstStyle/>
                    <a:p>
                      <a:r>
                        <a:rPr kumimoji="1" lang="ja-JP" altLang="en-US" sz="800" dirty="0">
                          <a:latin typeface="游ゴシック" panose="020B0400000000000000" pitchFamily="50" charset="-128"/>
                          <a:ea typeface="游ゴシック" panose="020B0400000000000000" pitchFamily="50" charset="-128"/>
                        </a:rPr>
                        <a:t>・中核機関（権利擁護センター等を含む）において後見人候補者を推薦する取組を行っている市区町村数</a:t>
                      </a:r>
                      <a:endParaRPr kumimoji="1" lang="en-US" altLang="ja-JP" sz="800" dirty="0">
                        <a:latin typeface="游ゴシック" panose="020B0400000000000000" pitchFamily="50" charset="-128"/>
                        <a:ea typeface="游ゴシック" panose="020B0400000000000000" pitchFamily="50" charset="-128"/>
                      </a:endParaRPr>
                    </a:p>
                  </a:txBody>
                  <a:tcPr marL="77913" marR="77913" marT="38957" marB="38957" anchor="ctr"/>
                </a:tc>
                <a:tc>
                  <a:txBody>
                    <a:bodyPr/>
                    <a:lstStyle/>
                    <a:p>
                      <a:pPr algn="ctr"/>
                      <a:r>
                        <a:rPr kumimoji="1" lang="en-US" altLang="ja-JP" sz="800" dirty="0">
                          <a:latin typeface="ＭＳ ゴシック" panose="020B0609070205080204" pitchFamily="49" charset="-128"/>
                          <a:ea typeface="ＭＳ ゴシック" panose="020B0609070205080204" pitchFamily="49" charset="-128"/>
                        </a:rPr>
                        <a:t>800</a:t>
                      </a:r>
                      <a:r>
                        <a:rPr kumimoji="1" lang="ja-JP" altLang="en-US" sz="800" dirty="0">
                          <a:latin typeface="游ゴシック" panose="020B0400000000000000" pitchFamily="50" charset="-128"/>
                          <a:ea typeface="游ゴシック" panose="020B0400000000000000" pitchFamily="50" charset="-128"/>
                        </a:rPr>
                        <a:t>市区町村</a:t>
                      </a:r>
                      <a:endParaRPr kumimoji="1" lang="en-US" altLang="ja-JP" sz="800" dirty="0">
                        <a:latin typeface="游ゴシック" panose="020B0400000000000000" pitchFamily="50" charset="-128"/>
                        <a:ea typeface="游ゴシック" panose="020B0400000000000000" pitchFamily="50" charset="-128"/>
                      </a:endParaRPr>
                    </a:p>
                    <a:p>
                      <a:pPr algn="ctr"/>
                      <a:r>
                        <a:rPr kumimoji="1" lang="ja-JP" altLang="en-US" sz="800" dirty="0">
                          <a:latin typeface="游ゴシック" panose="020B0400000000000000" pitchFamily="50" charset="-128"/>
                          <a:ea typeface="游ゴシック" panose="020B0400000000000000" pitchFamily="50" charset="-128"/>
                        </a:rPr>
                        <a:t>（</a:t>
                      </a:r>
                      <a:r>
                        <a:rPr kumimoji="1" lang="en-US" altLang="ja-JP" sz="800" dirty="0">
                          <a:latin typeface="ＭＳ ゴシック" panose="020B0609070205080204" pitchFamily="49" charset="-128"/>
                          <a:ea typeface="ＭＳ ゴシック" panose="020B0609070205080204" pitchFamily="49" charset="-128"/>
                        </a:rPr>
                        <a:t>273</a:t>
                      </a:r>
                      <a:r>
                        <a:rPr kumimoji="1" lang="ja-JP" altLang="en-US" sz="800" dirty="0">
                          <a:latin typeface="游ゴシック" panose="020B0400000000000000" pitchFamily="50" charset="-128"/>
                          <a:ea typeface="游ゴシック" panose="020B0400000000000000" pitchFamily="50" charset="-128"/>
                        </a:rPr>
                        <a:t>市区町村）</a:t>
                      </a:r>
                    </a:p>
                  </a:txBody>
                  <a:tcPr marL="77913" marR="77913" marT="38957" marB="38957" anchor="ctr"/>
                </a:tc>
                <a:extLst>
                  <a:ext uri="{0D108BD9-81ED-4DB2-BD59-A6C34878D82A}">
                    <a16:rowId xmlns:a16="http://schemas.microsoft.com/office/drawing/2014/main" val="2871968408"/>
                  </a:ext>
                </a:extLst>
              </a:tr>
              <a:tr h="324000">
                <a:tc vMerge="1">
                  <a:txBody>
                    <a:bodyPr/>
                    <a:lstStyle/>
                    <a:p>
                      <a:endParaRPr kumimoji="1" lang="en-US" altLang="ja-JP" sz="1200" dirty="0"/>
                    </a:p>
                  </a:txBody>
                  <a:tcPr/>
                </a:tc>
                <a:tc>
                  <a:txBody>
                    <a:bodyPr/>
                    <a:lstStyle/>
                    <a:p>
                      <a:r>
                        <a:rPr kumimoji="1" lang="ja-JP" altLang="en-US" sz="900" dirty="0">
                          <a:latin typeface="游ゴシック" panose="020B0400000000000000" pitchFamily="50" charset="-128"/>
                          <a:ea typeface="游ゴシック" panose="020B0400000000000000" pitchFamily="50" charset="-128"/>
                        </a:rPr>
                        <a:t>・中核機関（権利擁護センター等を含む）において後見人支援の取組（専門職の雇い上げ等により相談や手続支援を実施）を行っている市区町村数</a:t>
                      </a:r>
                      <a:endParaRPr kumimoji="1" lang="en-US" altLang="ja-JP" sz="900" dirty="0">
                        <a:latin typeface="游ゴシック" panose="020B0400000000000000" pitchFamily="50" charset="-128"/>
                        <a:ea typeface="游ゴシック" panose="020B0400000000000000" pitchFamily="50" charset="-128"/>
                      </a:endParaRPr>
                    </a:p>
                  </a:txBody>
                  <a:tcPr marL="77913" marR="77913" marT="38957" marB="38957" anchor="ctr"/>
                </a:tc>
                <a:tc>
                  <a:txBody>
                    <a:bodyPr/>
                    <a:lstStyle/>
                    <a:p>
                      <a:pPr algn="ctr"/>
                      <a:r>
                        <a:rPr kumimoji="1" lang="en-US" altLang="ja-JP" sz="800" dirty="0">
                          <a:latin typeface="ＭＳ ゴシック" panose="020B0609070205080204" pitchFamily="49" charset="-128"/>
                          <a:ea typeface="ＭＳ ゴシック" panose="020B0609070205080204" pitchFamily="49" charset="-128"/>
                        </a:rPr>
                        <a:t>200</a:t>
                      </a:r>
                      <a:r>
                        <a:rPr kumimoji="1" lang="ja-JP" altLang="en-US" sz="800" dirty="0">
                          <a:latin typeface="游ゴシック" panose="020B0400000000000000" pitchFamily="50" charset="-128"/>
                          <a:ea typeface="游ゴシック" panose="020B0400000000000000" pitchFamily="50" charset="-128"/>
                        </a:rPr>
                        <a:t>市区町村</a:t>
                      </a:r>
                      <a:endParaRPr kumimoji="1" lang="en-US" altLang="ja-JP" sz="800" dirty="0">
                        <a:latin typeface="游ゴシック" panose="020B0400000000000000" pitchFamily="50" charset="-128"/>
                        <a:ea typeface="游ゴシック" panose="020B0400000000000000" pitchFamily="50" charset="-128"/>
                      </a:endParaRPr>
                    </a:p>
                    <a:p>
                      <a:pPr algn="ctr"/>
                      <a:r>
                        <a:rPr kumimoji="1" lang="ja-JP" altLang="en-US" sz="800" dirty="0">
                          <a:latin typeface="游ゴシック" panose="020B0400000000000000" pitchFamily="50" charset="-128"/>
                          <a:ea typeface="游ゴシック" panose="020B0400000000000000" pitchFamily="50" charset="-128"/>
                        </a:rPr>
                        <a:t>（</a:t>
                      </a:r>
                      <a:r>
                        <a:rPr kumimoji="1" lang="en-US" altLang="ja-JP" sz="800" dirty="0">
                          <a:latin typeface="ＭＳ ゴシック" panose="020B0609070205080204" pitchFamily="49" charset="-128"/>
                          <a:ea typeface="ＭＳ ゴシック" panose="020B0609070205080204" pitchFamily="49" charset="-128"/>
                        </a:rPr>
                        <a:t>80</a:t>
                      </a:r>
                      <a:r>
                        <a:rPr kumimoji="1" lang="ja-JP" altLang="en-US" sz="800" dirty="0">
                          <a:latin typeface="游ゴシック" panose="020B0400000000000000" pitchFamily="50" charset="-128"/>
                          <a:ea typeface="游ゴシック" panose="020B0400000000000000" pitchFamily="50" charset="-128"/>
                        </a:rPr>
                        <a:t>市区町村）</a:t>
                      </a:r>
                    </a:p>
                  </a:txBody>
                  <a:tcPr marL="77913" marR="77913" marT="38957" marB="38957" anchor="ctr"/>
                </a:tc>
                <a:extLst>
                  <a:ext uri="{0D108BD9-81ED-4DB2-BD59-A6C34878D82A}">
                    <a16:rowId xmlns:a16="http://schemas.microsoft.com/office/drawing/2014/main" val="734656230"/>
                  </a:ext>
                </a:extLst>
              </a:tr>
              <a:tr h="337625">
                <a:tc vMerge="1">
                  <a:txBody>
                    <a:bodyPr/>
                    <a:lstStyle/>
                    <a:p>
                      <a:endParaRPr kumimoji="1" lang="en-US" altLang="ja-JP" sz="1200" dirty="0"/>
                    </a:p>
                  </a:txBody>
                  <a:tcPr/>
                </a:tc>
                <a:tc>
                  <a:txBody>
                    <a:bodyPr/>
                    <a:lstStyle/>
                    <a:p>
                      <a:r>
                        <a:rPr kumimoji="1" lang="ja-JP" altLang="en-US" sz="900" dirty="0">
                          <a:latin typeface="游ゴシック" panose="020B0400000000000000" pitchFamily="50" charset="-128"/>
                          <a:ea typeface="游ゴシック" panose="020B0400000000000000" pitchFamily="50" charset="-128"/>
                        </a:rPr>
                        <a:t>・</a:t>
                      </a:r>
                      <a:r>
                        <a:rPr kumimoji="1" lang="ja-JP" altLang="en-US" sz="1200" b="1" u="sng" dirty="0">
                          <a:latin typeface="游ゴシック" panose="020B0400000000000000" pitchFamily="50" charset="-128"/>
                          <a:ea typeface="游ゴシック" panose="020B0400000000000000" pitchFamily="50" charset="-128"/>
                        </a:rPr>
                        <a:t>協議会等の合議体を設置</a:t>
                      </a:r>
                      <a:r>
                        <a:rPr kumimoji="1" lang="ja-JP" altLang="en-US" sz="1050" u="sng" dirty="0">
                          <a:latin typeface="游ゴシック" panose="020B0400000000000000" pitchFamily="50" charset="-128"/>
                          <a:ea typeface="游ゴシック" panose="020B0400000000000000" pitchFamily="50" charset="-128"/>
                        </a:rPr>
                        <a:t>した市区町村数</a:t>
                      </a:r>
                      <a:endParaRPr kumimoji="1" lang="ja-JP" altLang="en-US" sz="900" u="sng" dirty="0">
                        <a:latin typeface="游ゴシック" panose="020B0400000000000000" pitchFamily="50" charset="-128"/>
                        <a:ea typeface="游ゴシック" panose="020B0400000000000000" pitchFamily="50" charset="-128"/>
                      </a:endParaRPr>
                    </a:p>
                  </a:txBody>
                  <a:tcPr marL="77913" marR="77913" marT="38957" marB="38957" anchor="ctr"/>
                </a:tc>
                <a:tc>
                  <a:txBody>
                    <a:bodyPr/>
                    <a:lstStyle/>
                    <a:p>
                      <a:pPr algn="ctr"/>
                      <a:r>
                        <a:rPr kumimoji="1" lang="ja-JP" altLang="en-US" sz="1000" u="sng">
                          <a:latin typeface="游ゴシック" panose="020B0400000000000000" pitchFamily="50" charset="-128"/>
                          <a:ea typeface="游ゴシック" panose="020B0400000000000000" pitchFamily="50" charset="-128"/>
                        </a:rPr>
                        <a:t>全</a:t>
                      </a:r>
                      <a:r>
                        <a:rPr kumimoji="1" lang="en-US" altLang="ja-JP" sz="1000" u="sng">
                          <a:latin typeface="ＭＳ ゴシック" panose="020B0609070205080204" pitchFamily="49" charset="-128"/>
                          <a:ea typeface="ＭＳ ゴシック" panose="020B0609070205080204" pitchFamily="49" charset="-128"/>
                        </a:rPr>
                        <a:t>1741</a:t>
                      </a:r>
                      <a:r>
                        <a:rPr kumimoji="1" lang="ja-JP" altLang="en-US" sz="1000" u="sng">
                          <a:latin typeface="游ゴシック" panose="020B0400000000000000" pitchFamily="50" charset="-128"/>
                          <a:ea typeface="游ゴシック" panose="020B0400000000000000" pitchFamily="50" charset="-128"/>
                        </a:rPr>
                        <a:t>市区町村</a:t>
                      </a:r>
                      <a:endParaRPr kumimoji="1" lang="en-US" altLang="ja-JP" sz="1000" u="sng">
                        <a:latin typeface="游ゴシック" panose="020B0400000000000000" pitchFamily="50" charset="-128"/>
                        <a:ea typeface="游ゴシック" panose="020B0400000000000000" pitchFamily="50" charset="-128"/>
                      </a:endParaRPr>
                    </a:p>
                    <a:p>
                      <a:pPr algn="ctr"/>
                      <a:r>
                        <a:rPr kumimoji="1" lang="ja-JP" altLang="en-US" sz="800">
                          <a:latin typeface="游ゴシック" panose="020B0400000000000000" pitchFamily="50" charset="-128"/>
                          <a:ea typeface="游ゴシック" panose="020B0400000000000000" pitchFamily="50" charset="-128"/>
                        </a:rPr>
                        <a:t>（</a:t>
                      </a:r>
                      <a:r>
                        <a:rPr kumimoji="1" lang="en-US" altLang="ja-JP" sz="800">
                          <a:latin typeface="ＭＳ ゴシック" panose="020B0609070205080204" pitchFamily="49" charset="-128"/>
                          <a:ea typeface="ＭＳ ゴシック" panose="020B0609070205080204" pitchFamily="49" charset="-128"/>
                        </a:rPr>
                        <a:t>150</a:t>
                      </a:r>
                      <a:r>
                        <a:rPr kumimoji="1" lang="ja-JP" altLang="en-US" sz="800">
                          <a:latin typeface="游ゴシック" panose="020B0400000000000000" pitchFamily="50" charset="-128"/>
                          <a:ea typeface="游ゴシック" panose="020B0400000000000000" pitchFamily="50" charset="-128"/>
                        </a:rPr>
                        <a:t>市区町村）</a:t>
                      </a:r>
                      <a:endParaRPr kumimoji="1" lang="ja-JP" altLang="en-US" sz="800" dirty="0">
                        <a:latin typeface="游ゴシック" panose="020B0400000000000000" pitchFamily="50" charset="-128"/>
                        <a:ea typeface="游ゴシック" panose="020B0400000000000000" pitchFamily="50" charset="-128"/>
                      </a:endParaRPr>
                    </a:p>
                  </a:txBody>
                  <a:tcPr marL="77913" marR="77913" marT="38957" marB="38957" anchor="ctr"/>
                </a:tc>
                <a:extLst>
                  <a:ext uri="{0D108BD9-81ED-4DB2-BD59-A6C34878D82A}">
                    <a16:rowId xmlns:a16="http://schemas.microsoft.com/office/drawing/2014/main" val="3631001278"/>
                  </a:ext>
                </a:extLst>
              </a:tr>
              <a:tr h="250598">
                <a:tc vMerge="1">
                  <a:txBody>
                    <a:bodyPr/>
                    <a:lstStyle/>
                    <a:p>
                      <a:endParaRPr kumimoji="1" lang="en-US" altLang="ja-JP" sz="1200" dirty="0"/>
                    </a:p>
                  </a:txBody>
                  <a:tcPr/>
                </a:tc>
                <a:tc>
                  <a:txBody>
                    <a:bodyPr/>
                    <a:lstStyle/>
                    <a:p>
                      <a:r>
                        <a:rPr kumimoji="1" lang="ja-JP" altLang="en-US" sz="900" dirty="0">
                          <a:latin typeface="游ゴシック" panose="020B0400000000000000" pitchFamily="50" charset="-128"/>
                          <a:ea typeface="游ゴシック" panose="020B0400000000000000" pitchFamily="50" charset="-128"/>
                        </a:rPr>
                        <a:t>・国研修を受講した中核機関職員や市区町村職員等の数</a:t>
                      </a:r>
                    </a:p>
                  </a:txBody>
                  <a:tcPr marL="77913" marR="77913" marT="38957" marB="38957" anchor="ctr"/>
                </a:tc>
                <a:tc>
                  <a:txBody>
                    <a:bodyPr/>
                    <a:lstStyle/>
                    <a:p>
                      <a:pPr algn="ctr"/>
                      <a:r>
                        <a:rPr kumimoji="1" lang="en-US" altLang="ja-JP" sz="800">
                          <a:latin typeface="ＭＳ ゴシック" panose="020B0609070205080204" pitchFamily="49" charset="-128"/>
                          <a:ea typeface="ＭＳ ゴシック" panose="020B0609070205080204" pitchFamily="49" charset="-128"/>
                        </a:rPr>
                        <a:t>3500</a:t>
                      </a:r>
                      <a:r>
                        <a:rPr kumimoji="1" lang="ja-JP" altLang="en-US" sz="800">
                          <a:latin typeface="游ゴシック" panose="020B0400000000000000" pitchFamily="50" charset="-128"/>
                          <a:ea typeface="游ゴシック" panose="020B0400000000000000" pitchFamily="50" charset="-128"/>
                        </a:rPr>
                        <a:t>人</a:t>
                      </a:r>
                      <a:endParaRPr kumimoji="1" lang="ja-JP" altLang="en-US" sz="800" dirty="0">
                        <a:latin typeface="游ゴシック" panose="020B0400000000000000" pitchFamily="50" charset="-128"/>
                        <a:ea typeface="游ゴシック" panose="020B0400000000000000" pitchFamily="50" charset="-128"/>
                      </a:endParaRPr>
                    </a:p>
                  </a:txBody>
                  <a:tcPr marL="77913" marR="77913" marT="38957" marB="38957" anchor="ctr"/>
                </a:tc>
                <a:extLst>
                  <a:ext uri="{0D108BD9-81ED-4DB2-BD59-A6C34878D82A}">
                    <a16:rowId xmlns:a16="http://schemas.microsoft.com/office/drawing/2014/main" val="1284662465"/>
                  </a:ext>
                </a:extLst>
              </a:tr>
              <a:tr h="0">
                <a:tc>
                  <a:txBody>
                    <a:bodyPr/>
                    <a:lstStyle/>
                    <a:p>
                      <a:pPr marL="125413" indent="-125413" algn="l"/>
                      <a:r>
                        <a:rPr kumimoji="1" lang="en-US" altLang="ja-JP" sz="1000" b="1" u="sng" dirty="0">
                          <a:solidFill>
                            <a:schemeClr val="tx1"/>
                          </a:solidFill>
                          <a:latin typeface="+mn-lt"/>
                          <a:ea typeface="游ゴシック" panose="020B0400000000000000" pitchFamily="50" charset="-128"/>
                        </a:rPr>
                        <a:t>Ⅴ</a:t>
                      </a:r>
                      <a:r>
                        <a:rPr kumimoji="1" lang="ja-JP" altLang="en-US" sz="1000" b="1" u="sng" dirty="0">
                          <a:solidFill>
                            <a:schemeClr val="tx1"/>
                          </a:solidFill>
                          <a:latin typeface="游ゴシック" panose="020B0400000000000000" pitchFamily="50" charset="-128"/>
                          <a:ea typeface="游ゴシック" panose="020B0400000000000000" pitchFamily="50" charset="-128"/>
                        </a:rPr>
                        <a:t>　不正防止の徹底と利用しやすさの調和</a:t>
                      </a:r>
                    </a:p>
                  </a:txBody>
                  <a:tcPr marL="77913" marR="77913" marT="38957" marB="38957" anchor="ctr">
                    <a:solidFill>
                      <a:schemeClr val="accent6">
                        <a:lumMod val="20000"/>
                        <a:lumOff val="80000"/>
                      </a:schemeClr>
                    </a:solidFill>
                  </a:tcPr>
                </a:tc>
                <a:tc>
                  <a:txBody>
                    <a:bodyPr/>
                    <a:lstStyle/>
                    <a:p>
                      <a:r>
                        <a:rPr kumimoji="1" lang="ja-JP" altLang="en-US" sz="900" dirty="0">
                          <a:latin typeface="游ゴシック" panose="020B0400000000000000" pitchFamily="50" charset="-128"/>
                          <a:ea typeface="游ゴシック" panose="020B0400000000000000" pitchFamily="50" charset="-128"/>
                        </a:rPr>
                        <a:t>・全預金取扱金融機関（</a:t>
                      </a:r>
                      <a:r>
                        <a:rPr kumimoji="1" lang="en-US" altLang="ja-JP" sz="900" dirty="0">
                          <a:latin typeface="游ゴシック" panose="020B0400000000000000" pitchFamily="50" charset="-128"/>
                          <a:ea typeface="游ゴシック" panose="020B0400000000000000" pitchFamily="50" charset="-128"/>
                        </a:rPr>
                        <a:t>※</a:t>
                      </a:r>
                      <a:r>
                        <a:rPr kumimoji="1" lang="ja-JP" altLang="en-US" sz="900" dirty="0">
                          <a:latin typeface="游ゴシック" panose="020B0400000000000000" pitchFamily="50" charset="-128"/>
                          <a:ea typeface="游ゴシック" panose="020B0400000000000000" pitchFamily="50" charset="-128"/>
                        </a:rPr>
                        <a:t>）の個人預金残高に占める後見制度支援預金又は後見制度支援信託を導入済とする金融機関の個人預金残高の割合</a:t>
                      </a:r>
                      <a:endParaRPr kumimoji="1" lang="en-US" altLang="ja-JP" sz="900" dirty="0">
                        <a:latin typeface="游ゴシック" panose="020B0400000000000000" pitchFamily="50" charset="-128"/>
                        <a:ea typeface="游ゴシック" panose="020B0400000000000000" pitchFamily="50" charset="-128"/>
                      </a:endParaRPr>
                    </a:p>
                    <a:p>
                      <a:endParaRPr kumimoji="1" lang="en-US" altLang="ja-JP" sz="400" dirty="0">
                        <a:latin typeface="游ゴシック" panose="020B0400000000000000" pitchFamily="50" charset="-128"/>
                        <a:ea typeface="游ゴシック" panose="020B0400000000000000" pitchFamily="50" charset="-128"/>
                      </a:endParaRPr>
                    </a:p>
                    <a:p>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ネットバンク等の店舗窓口において現金を取り扱っていない金融機関及び業域・職域信用組合に係る個人預金残高は除く。</a:t>
                      </a:r>
                    </a:p>
                  </a:txBody>
                  <a:tcPr marL="77913" marR="77913" marT="38957" marB="38957"/>
                </a:tc>
                <a:tc>
                  <a:txBody>
                    <a:bodyPr/>
                    <a:lstStyle/>
                    <a:p>
                      <a:pPr algn="ctr"/>
                      <a:r>
                        <a:rPr kumimoji="1" lang="en-US" altLang="ja-JP" sz="800" dirty="0">
                          <a:latin typeface="ＭＳ ゴシック" panose="020B0609070205080204" pitchFamily="49" charset="-128"/>
                          <a:ea typeface="ＭＳ ゴシック" panose="020B0609070205080204" pitchFamily="49" charset="-128"/>
                        </a:rPr>
                        <a:t>50</a:t>
                      </a:r>
                      <a:r>
                        <a:rPr kumimoji="1" lang="ja-JP" altLang="en-US" sz="800" dirty="0">
                          <a:latin typeface="游ゴシック" panose="020B0400000000000000" pitchFamily="50" charset="-128"/>
                          <a:ea typeface="游ゴシック" panose="020B0400000000000000" pitchFamily="50" charset="-128"/>
                        </a:rPr>
                        <a:t>％以上</a:t>
                      </a:r>
                      <a:endParaRPr kumimoji="1" lang="en-US" altLang="ja-JP" sz="800" dirty="0">
                        <a:latin typeface="游ゴシック" panose="020B0400000000000000" pitchFamily="50" charset="-128"/>
                        <a:ea typeface="游ゴシック" panose="020B0400000000000000" pitchFamily="50" charset="-128"/>
                      </a:endParaRPr>
                    </a:p>
                    <a:p>
                      <a:pPr algn="ctr"/>
                      <a:r>
                        <a:rPr kumimoji="1" lang="ja-JP" altLang="en-US" sz="800" dirty="0">
                          <a:latin typeface="游ゴシック" panose="020B0400000000000000" pitchFamily="50" charset="-128"/>
                          <a:ea typeface="游ゴシック" panose="020B0400000000000000" pitchFamily="50" charset="-128"/>
                        </a:rPr>
                        <a:t>（約</a:t>
                      </a:r>
                      <a:r>
                        <a:rPr kumimoji="1" lang="en-US" altLang="ja-JP" sz="800" dirty="0">
                          <a:latin typeface="ＭＳ ゴシック" panose="020B0609070205080204" pitchFamily="49" charset="-128"/>
                          <a:ea typeface="ＭＳ ゴシック" panose="020B0609070205080204" pitchFamily="49" charset="-128"/>
                        </a:rPr>
                        <a:t>12</a:t>
                      </a:r>
                      <a:r>
                        <a:rPr kumimoji="1" lang="ja-JP" altLang="en-US" sz="800" dirty="0">
                          <a:latin typeface="游ゴシック" panose="020B0400000000000000" pitchFamily="50" charset="-128"/>
                          <a:ea typeface="游ゴシック" panose="020B0400000000000000" pitchFamily="50" charset="-128"/>
                        </a:rPr>
                        <a:t>％（</a:t>
                      </a:r>
                      <a:r>
                        <a:rPr kumimoji="1" lang="en-US" altLang="ja-JP" sz="800" dirty="0">
                          <a:latin typeface="游ゴシック" panose="020B0400000000000000" pitchFamily="50" charset="-128"/>
                          <a:ea typeface="游ゴシック" panose="020B0400000000000000" pitchFamily="50" charset="-128"/>
                        </a:rPr>
                        <a:t>※</a:t>
                      </a:r>
                      <a:r>
                        <a:rPr kumimoji="1" lang="ja-JP" altLang="en-US" sz="800" dirty="0">
                          <a:latin typeface="游ゴシック" panose="020B0400000000000000" pitchFamily="50" charset="-128"/>
                          <a:ea typeface="游ゴシック" panose="020B0400000000000000" pitchFamily="50" charset="-128"/>
                        </a:rPr>
                        <a:t>））</a:t>
                      </a:r>
                      <a:endParaRPr kumimoji="1" lang="en-US" altLang="ja-JP" sz="800" dirty="0">
                        <a:latin typeface="游ゴシック" panose="020B0400000000000000" pitchFamily="50" charset="-128"/>
                        <a:ea typeface="游ゴシック" panose="020B0400000000000000" pitchFamily="50" charset="-128"/>
                      </a:endParaRPr>
                    </a:p>
                    <a:p>
                      <a:pPr algn="ctr"/>
                      <a:endParaRPr kumimoji="1" lang="en-US" altLang="ja-JP" sz="400" dirty="0">
                        <a:latin typeface="游ゴシック" panose="020B0400000000000000" pitchFamily="50" charset="-128"/>
                        <a:ea typeface="游ゴシック" panose="020B0400000000000000" pitchFamily="50" charset="-128"/>
                      </a:endParaRPr>
                    </a:p>
                    <a:p>
                      <a:pPr algn="ctr"/>
                      <a:r>
                        <a:rPr kumimoji="1" lang="en-US" altLang="ja-JP" sz="700" dirty="0">
                          <a:latin typeface="游ゴシック" panose="020B0400000000000000" pitchFamily="50" charset="-128"/>
                          <a:ea typeface="游ゴシック" panose="020B0400000000000000" pitchFamily="50" charset="-128"/>
                        </a:rPr>
                        <a:t>※H</a:t>
                      </a:r>
                      <a:r>
                        <a:rPr kumimoji="1" lang="en-US" altLang="ja-JP" sz="700" dirty="0">
                          <a:latin typeface="ＭＳ ゴシック" panose="020B0609070205080204" pitchFamily="49" charset="-128"/>
                          <a:ea typeface="ＭＳ ゴシック" panose="020B0609070205080204" pitchFamily="49" charset="-128"/>
                        </a:rPr>
                        <a:t>30.12</a:t>
                      </a:r>
                      <a:r>
                        <a:rPr kumimoji="1" lang="ja-JP" altLang="en-US" sz="700" dirty="0">
                          <a:latin typeface="游ゴシック" panose="020B0400000000000000" pitchFamily="50" charset="-128"/>
                          <a:ea typeface="游ゴシック" panose="020B0400000000000000" pitchFamily="50" charset="-128"/>
                        </a:rPr>
                        <a:t>末時点</a:t>
                      </a:r>
                      <a:endParaRPr kumimoji="1" lang="en-US" altLang="ja-JP" sz="700" dirty="0">
                        <a:latin typeface="游ゴシック" panose="020B0400000000000000" pitchFamily="50" charset="-128"/>
                        <a:ea typeface="游ゴシック" panose="020B0400000000000000" pitchFamily="50" charset="-128"/>
                      </a:endParaRPr>
                    </a:p>
                  </a:txBody>
                  <a:tcPr marL="77913" marR="77913" marT="38957" marB="38957" anchor="ctr"/>
                </a:tc>
                <a:extLst>
                  <a:ext uri="{0D108BD9-81ED-4DB2-BD59-A6C34878D82A}">
                    <a16:rowId xmlns:a16="http://schemas.microsoft.com/office/drawing/2014/main" val="2221656944"/>
                  </a:ext>
                </a:extLst>
              </a:tr>
              <a:tr h="0">
                <a:tc>
                  <a:txBody>
                    <a:bodyPr/>
                    <a:lstStyle/>
                    <a:p>
                      <a:pPr marL="107950" indent="-107950" algn="l"/>
                      <a:r>
                        <a:rPr kumimoji="1" lang="en-US" altLang="ja-JP" sz="800" dirty="0">
                          <a:solidFill>
                            <a:schemeClr val="tx1"/>
                          </a:solidFill>
                          <a:latin typeface="+mn-lt"/>
                          <a:ea typeface="游ゴシック" panose="020B0400000000000000" pitchFamily="50" charset="-128"/>
                        </a:rPr>
                        <a:t>Ⅵ</a:t>
                      </a:r>
                      <a:r>
                        <a:rPr kumimoji="1" lang="ja-JP" altLang="en-US" sz="800" dirty="0">
                          <a:solidFill>
                            <a:schemeClr val="tx1"/>
                          </a:solidFill>
                          <a:latin typeface="游ゴシック" panose="020B0400000000000000" pitchFamily="50" charset="-128"/>
                          <a:ea typeface="游ゴシック" panose="020B0400000000000000" pitchFamily="50" charset="-128"/>
                        </a:rPr>
                        <a:t>　成年被後見人等の医療・介護等に係る意思決定が困難な人への支援等の検討</a:t>
                      </a:r>
                    </a:p>
                  </a:txBody>
                  <a:tcPr marL="77913" marR="77913" marT="38957" marB="38957" anchor="ctr">
                    <a:solidFill>
                      <a:schemeClr val="accent6">
                        <a:lumMod val="20000"/>
                        <a:lumOff val="80000"/>
                      </a:schemeClr>
                    </a:solidFill>
                  </a:tcPr>
                </a:tc>
                <a:tc gridSpan="2">
                  <a:txBody>
                    <a:bodyPr/>
                    <a:lstStyle/>
                    <a:p>
                      <a:pPr algn="l"/>
                      <a:r>
                        <a:rPr kumimoji="1" lang="ja-JP" altLang="en-US" sz="900" dirty="0">
                          <a:latin typeface="游ゴシック" panose="020B0400000000000000" pitchFamily="50" charset="-128"/>
                          <a:ea typeface="游ゴシック" panose="020B0400000000000000" pitchFamily="50" charset="-128"/>
                        </a:rPr>
                        <a:t>・医療に係る意思決定が困難な人への円滑な医療・介護等の提供</a:t>
                      </a:r>
                    </a:p>
                  </a:txBody>
                  <a:tcPr marL="77913" marR="77913" marT="38957" marB="38957" anchor="ctr"/>
                </a:tc>
                <a:tc hMerge="1">
                  <a:txBody>
                    <a:bodyPr/>
                    <a:lstStyle/>
                    <a:p>
                      <a:pPr algn="l"/>
                      <a:endParaRPr kumimoji="1" lang="ja-JP" altLang="en-US" sz="900" dirty="0">
                        <a:latin typeface="游ゴシック" panose="020B0400000000000000" pitchFamily="50" charset="-128"/>
                        <a:ea typeface="游ゴシック" panose="020B0400000000000000" pitchFamily="50" charset="-128"/>
                      </a:endParaRPr>
                    </a:p>
                  </a:txBody>
                  <a:tcPr marL="77913" marR="77913" marT="38957" marB="38957" anchor="ctr"/>
                </a:tc>
                <a:extLst>
                  <a:ext uri="{0D108BD9-81ED-4DB2-BD59-A6C34878D82A}">
                    <a16:rowId xmlns:a16="http://schemas.microsoft.com/office/drawing/2014/main" val="263248937"/>
                  </a:ext>
                </a:extLst>
              </a:tr>
              <a:tr h="0">
                <a:tc>
                  <a:txBody>
                    <a:bodyPr/>
                    <a:lstStyle/>
                    <a:p>
                      <a:pPr marL="98425" indent="-98425" algn="l"/>
                      <a:r>
                        <a:rPr kumimoji="1" lang="en-US" altLang="ja-JP" sz="900" dirty="0">
                          <a:solidFill>
                            <a:schemeClr val="tx1"/>
                          </a:solidFill>
                          <a:latin typeface="+mn-lt"/>
                          <a:ea typeface="游ゴシック" panose="020B0400000000000000" pitchFamily="50" charset="-128"/>
                        </a:rPr>
                        <a:t>Ⅶ</a:t>
                      </a:r>
                      <a:r>
                        <a:rPr kumimoji="1" lang="ja-JP" altLang="en-US" sz="900" dirty="0">
                          <a:solidFill>
                            <a:schemeClr val="tx1"/>
                          </a:solidFill>
                          <a:latin typeface="游ゴシック" panose="020B0400000000000000" pitchFamily="50" charset="-128"/>
                          <a:ea typeface="游ゴシック" panose="020B0400000000000000" pitchFamily="50" charset="-128"/>
                        </a:rPr>
                        <a:t>　成年被後見人等の権利制限の措置の見直し</a:t>
                      </a:r>
                    </a:p>
                  </a:txBody>
                  <a:tcPr marL="77913" marR="77913" marT="38957" marB="38957" anchor="ctr">
                    <a:solidFill>
                      <a:schemeClr val="accent6">
                        <a:lumMod val="20000"/>
                        <a:lumOff val="80000"/>
                      </a:schemeClr>
                    </a:solidFill>
                  </a:tcPr>
                </a:tc>
                <a:tc>
                  <a:txBody>
                    <a:bodyPr/>
                    <a:lstStyle/>
                    <a:p>
                      <a:r>
                        <a:rPr kumimoji="1" lang="ja-JP" altLang="en-US" sz="900" dirty="0">
                          <a:latin typeface="游ゴシック" panose="020B0400000000000000" pitchFamily="50" charset="-128"/>
                          <a:ea typeface="游ゴシック" panose="020B0400000000000000" pitchFamily="50" charset="-128"/>
                        </a:rPr>
                        <a:t>・成年後見等の権利制限に係る法制上の措置の見直し</a:t>
                      </a:r>
                    </a:p>
                  </a:txBody>
                  <a:tcPr marL="77913" marR="77913" marT="38957" marB="38957" anchor="ctr"/>
                </a:tc>
                <a:tc>
                  <a:txBody>
                    <a:bodyPr/>
                    <a:lstStyle/>
                    <a:p>
                      <a:pPr algn="ctr"/>
                      <a:r>
                        <a:rPr kumimoji="1" lang="ja-JP" altLang="en-US" sz="800" dirty="0">
                          <a:latin typeface="游ゴシック" panose="020B0400000000000000" pitchFamily="50" charset="-128"/>
                          <a:ea typeface="游ゴシック" panose="020B0400000000000000" pitchFamily="50" charset="-128"/>
                        </a:rPr>
                        <a:t>措置のある法律 </a:t>
                      </a:r>
                      <a:r>
                        <a:rPr kumimoji="1" lang="en-US" altLang="ja-JP" sz="800" dirty="0">
                          <a:latin typeface="ＭＳ ゴシック" panose="020B0609070205080204" pitchFamily="49" charset="-128"/>
                          <a:ea typeface="ＭＳ ゴシック" panose="020B0609070205080204" pitchFamily="49" charset="-128"/>
                        </a:rPr>
                        <a:t>190</a:t>
                      </a:r>
                    </a:p>
                  </a:txBody>
                  <a:tcPr marL="77913" marR="77913" marT="38957" marB="38957" anchor="ctr"/>
                </a:tc>
                <a:extLst>
                  <a:ext uri="{0D108BD9-81ED-4DB2-BD59-A6C34878D82A}">
                    <a16:rowId xmlns:a16="http://schemas.microsoft.com/office/drawing/2014/main" val="2585169825"/>
                  </a:ext>
                </a:extLst>
              </a:tr>
            </a:tbl>
          </a:graphicData>
        </a:graphic>
      </p:graphicFrame>
      <p:sp>
        <p:nvSpPr>
          <p:cNvPr id="3" name="四角形: 角を丸くする 2">
            <a:extLst>
              <a:ext uri="{FF2B5EF4-FFF2-40B4-BE49-F238E27FC236}">
                <a16:creationId xmlns:a16="http://schemas.microsoft.com/office/drawing/2014/main" id="{ECF91DFE-BCAA-477D-B44E-02B418678BFD}"/>
              </a:ext>
            </a:extLst>
          </p:cNvPr>
          <p:cNvSpPr/>
          <p:nvPr/>
        </p:nvSpPr>
        <p:spPr>
          <a:xfrm>
            <a:off x="2348868" y="1842738"/>
            <a:ext cx="6012000" cy="360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40FE49CE-F459-4529-95B5-34A2A98E8688}"/>
              </a:ext>
            </a:extLst>
          </p:cNvPr>
          <p:cNvSpPr/>
          <p:nvPr/>
        </p:nvSpPr>
        <p:spPr>
          <a:xfrm>
            <a:off x="2348868" y="3169878"/>
            <a:ext cx="6012000" cy="360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1F774662-D063-40B2-A987-47D06378A7BE}"/>
              </a:ext>
            </a:extLst>
          </p:cNvPr>
          <p:cNvSpPr/>
          <p:nvPr/>
        </p:nvSpPr>
        <p:spPr>
          <a:xfrm>
            <a:off x="2348868" y="4218129"/>
            <a:ext cx="6012000" cy="32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星: 4 pt 9">
            <a:extLst>
              <a:ext uri="{FF2B5EF4-FFF2-40B4-BE49-F238E27FC236}">
                <a16:creationId xmlns:a16="http://schemas.microsoft.com/office/drawing/2014/main" id="{14905E3A-7FB2-43ED-AFDE-05FDA707B1D1}"/>
              </a:ext>
            </a:extLst>
          </p:cNvPr>
          <p:cNvSpPr/>
          <p:nvPr/>
        </p:nvSpPr>
        <p:spPr>
          <a:xfrm>
            <a:off x="2118862" y="2940105"/>
            <a:ext cx="324000" cy="324000"/>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4 pt 11">
            <a:extLst>
              <a:ext uri="{FF2B5EF4-FFF2-40B4-BE49-F238E27FC236}">
                <a16:creationId xmlns:a16="http://schemas.microsoft.com/office/drawing/2014/main" id="{CE8EFD94-790E-4120-9195-A6193A744135}"/>
              </a:ext>
            </a:extLst>
          </p:cNvPr>
          <p:cNvSpPr/>
          <p:nvPr/>
        </p:nvSpPr>
        <p:spPr>
          <a:xfrm>
            <a:off x="2118862" y="4015664"/>
            <a:ext cx="324000" cy="324000"/>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A916C24D-4BB6-434A-B2D7-37287CE86192}"/>
              </a:ext>
            </a:extLst>
          </p:cNvPr>
          <p:cNvSpPr txBox="1"/>
          <p:nvPr/>
        </p:nvSpPr>
        <p:spPr>
          <a:xfrm>
            <a:off x="100460" y="6233521"/>
            <a:ext cx="8640000" cy="540000"/>
          </a:xfrm>
          <a:prstGeom prst="rect">
            <a:avLst/>
          </a:prstGeom>
          <a:noFill/>
          <a:ln w="38100">
            <a:solidFill>
              <a:srgbClr val="FF0000"/>
            </a:solidFill>
          </a:ln>
        </p:spPr>
        <p:txBody>
          <a:bodyPr vert="horz" wrap="square" rtlCol="0">
            <a:noAutofit/>
          </a:bodyPr>
          <a:lstStyle/>
          <a:p>
            <a:r>
              <a:rPr kumimoji="1" lang="ja-JP" altLang="en-US" sz="1400" b="1" dirty="0">
                <a:solidFill>
                  <a:srgbClr val="FF0000"/>
                </a:solidFill>
              </a:rPr>
              <a:t>全市区町村に向けたＫＰＩは、</a:t>
            </a:r>
            <a:endParaRPr kumimoji="1" lang="en-US" altLang="ja-JP" sz="1400" b="1" dirty="0">
              <a:solidFill>
                <a:srgbClr val="FF0000"/>
              </a:solidFill>
            </a:endParaRPr>
          </a:p>
          <a:p>
            <a:pPr algn="ctr"/>
            <a:r>
              <a:rPr lang="ja-JP" altLang="en-US" sz="1600" b="1" dirty="0">
                <a:solidFill>
                  <a:srgbClr val="FF0000"/>
                </a:solidFill>
              </a:rPr>
              <a:t>①中核機関</a:t>
            </a:r>
            <a:r>
              <a:rPr lang="ja-JP" altLang="en-US" sz="1200" dirty="0">
                <a:solidFill>
                  <a:srgbClr val="FF0000"/>
                </a:solidFill>
              </a:rPr>
              <a:t>（権利擁護センター等を含む）</a:t>
            </a:r>
            <a:r>
              <a:rPr lang="ja-JP" altLang="en-US" sz="1600" b="1" dirty="0">
                <a:solidFill>
                  <a:srgbClr val="FF0000"/>
                </a:solidFill>
              </a:rPr>
              <a:t>の整備、②市町村計画の策定、③協議会等の設置</a:t>
            </a:r>
            <a:endParaRPr kumimoji="1" lang="ja-JP" altLang="en-US" sz="1600" b="1" dirty="0">
              <a:solidFill>
                <a:srgbClr val="FF0000"/>
              </a:solidFill>
            </a:endParaRPr>
          </a:p>
        </p:txBody>
      </p:sp>
      <p:sp>
        <p:nvSpPr>
          <p:cNvPr id="27" name="吹き出し: 円形 26">
            <a:extLst>
              <a:ext uri="{FF2B5EF4-FFF2-40B4-BE49-F238E27FC236}">
                <a16:creationId xmlns:a16="http://schemas.microsoft.com/office/drawing/2014/main" id="{7E15A628-3532-4BD5-83CA-A4950DD4E77F}"/>
              </a:ext>
            </a:extLst>
          </p:cNvPr>
          <p:cNvSpPr/>
          <p:nvPr/>
        </p:nvSpPr>
        <p:spPr>
          <a:xfrm>
            <a:off x="2397266" y="6128718"/>
            <a:ext cx="2196000" cy="324000"/>
          </a:xfrm>
          <a:prstGeom prst="wedgeEllipseCallout">
            <a:avLst>
              <a:gd name="adj1" fmla="val -48866"/>
              <a:gd name="adj2" fmla="val 64716"/>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b="1" dirty="0">
                <a:solidFill>
                  <a:schemeClr val="tx1"/>
                </a:solidFill>
              </a:rPr>
              <a:t>広報・相談機能を有した</a:t>
            </a:r>
          </a:p>
        </p:txBody>
      </p:sp>
      <p:sp>
        <p:nvSpPr>
          <p:cNvPr id="18" name="四角形: 角を丸くする 17">
            <a:extLst>
              <a:ext uri="{FF2B5EF4-FFF2-40B4-BE49-F238E27FC236}">
                <a16:creationId xmlns:a16="http://schemas.microsoft.com/office/drawing/2014/main" id="{E3CAEEB9-B5C7-4416-AF3D-3A32DD0B581F}"/>
              </a:ext>
            </a:extLst>
          </p:cNvPr>
          <p:cNvSpPr/>
          <p:nvPr/>
        </p:nvSpPr>
        <p:spPr>
          <a:xfrm>
            <a:off x="2348868" y="1250046"/>
            <a:ext cx="6012000" cy="57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星: 4 pt 21">
            <a:extLst>
              <a:ext uri="{FF2B5EF4-FFF2-40B4-BE49-F238E27FC236}">
                <a16:creationId xmlns:a16="http://schemas.microsoft.com/office/drawing/2014/main" id="{084EF890-7716-4BF7-A4E6-D1B78636CCC8}"/>
              </a:ext>
            </a:extLst>
          </p:cNvPr>
          <p:cNvSpPr/>
          <p:nvPr/>
        </p:nvSpPr>
        <p:spPr>
          <a:xfrm>
            <a:off x="2118862" y="1000213"/>
            <a:ext cx="324000" cy="324000"/>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星: 4 pt 7">
            <a:extLst>
              <a:ext uri="{FF2B5EF4-FFF2-40B4-BE49-F238E27FC236}">
                <a16:creationId xmlns:a16="http://schemas.microsoft.com/office/drawing/2014/main" id="{7D0BAA52-B533-46EA-A53B-2ED195C37103}"/>
              </a:ext>
            </a:extLst>
          </p:cNvPr>
          <p:cNvSpPr/>
          <p:nvPr/>
        </p:nvSpPr>
        <p:spPr>
          <a:xfrm>
            <a:off x="2118862" y="1592905"/>
            <a:ext cx="324000" cy="324000"/>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下 3">
            <a:extLst>
              <a:ext uri="{FF2B5EF4-FFF2-40B4-BE49-F238E27FC236}">
                <a16:creationId xmlns:a16="http://schemas.microsoft.com/office/drawing/2014/main" id="{5D4BF0CC-43F1-4691-B8B8-2BC56EF46DE8}"/>
              </a:ext>
            </a:extLst>
          </p:cNvPr>
          <p:cNvSpPr/>
          <p:nvPr/>
        </p:nvSpPr>
        <p:spPr>
          <a:xfrm>
            <a:off x="8541552" y="1438867"/>
            <a:ext cx="216000" cy="4680000"/>
          </a:xfrm>
          <a:prstGeom prst="downArrow">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64D9EFA9-7851-4AA3-8B25-22D6E2479C86}"/>
              </a:ext>
            </a:extLst>
          </p:cNvPr>
          <p:cNvSpPr/>
          <p:nvPr/>
        </p:nvSpPr>
        <p:spPr>
          <a:xfrm>
            <a:off x="8403400" y="1438867"/>
            <a:ext cx="288000" cy="108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073E5CC6-DD9E-452B-AE56-8694EA61F494}"/>
              </a:ext>
            </a:extLst>
          </p:cNvPr>
          <p:cNvSpPr/>
          <p:nvPr/>
        </p:nvSpPr>
        <p:spPr>
          <a:xfrm>
            <a:off x="8403400" y="1968738"/>
            <a:ext cx="288000" cy="108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8B79E735-7FB3-48A7-B05B-DBEA6B65EA95}"/>
              </a:ext>
            </a:extLst>
          </p:cNvPr>
          <p:cNvSpPr/>
          <p:nvPr/>
        </p:nvSpPr>
        <p:spPr>
          <a:xfrm>
            <a:off x="8403400" y="3307877"/>
            <a:ext cx="288000" cy="108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CD22989-91B6-40ED-A766-6C87AA0813DF}"/>
              </a:ext>
            </a:extLst>
          </p:cNvPr>
          <p:cNvSpPr/>
          <p:nvPr/>
        </p:nvSpPr>
        <p:spPr>
          <a:xfrm>
            <a:off x="8403400" y="4310511"/>
            <a:ext cx="288000" cy="1080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9B1B2BEA-C7EE-4680-98B9-3AF6AD064C5C}"/>
              </a:ext>
            </a:extLst>
          </p:cNvPr>
          <p:cNvSpPr/>
          <p:nvPr/>
        </p:nvSpPr>
        <p:spPr>
          <a:xfrm>
            <a:off x="8123819" y="94344"/>
            <a:ext cx="900851" cy="369332"/>
          </a:xfrm>
          <a:prstGeom prst="rect">
            <a:avLst/>
          </a:prstGeom>
          <a:ln w="28575">
            <a:solidFill>
              <a:schemeClr val="bg1">
                <a:lumMod val="50000"/>
              </a:schemeClr>
            </a:solidFill>
          </a:ln>
        </p:spPr>
        <p:txBody>
          <a:bodyPr wrap="square">
            <a:spAutoFit/>
          </a:bodyPr>
          <a:lstStyle/>
          <a:p>
            <a:pPr algn="ctr"/>
            <a:r>
              <a:rPr lang="ja-JP" altLang="en-US" b="1" dirty="0">
                <a:solidFill>
                  <a:schemeClr val="bg1">
                    <a:lumMod val="50000"/>
                  </a:schemeClr>
                </a:solidFill>
                <a:latin typeface="BIZ UDゴシック" panose="020B0400000000000000" pitchFamily="49" charset="-128"/>
                <a:ea typeface="BIZ UDゴシック" panose="020B0400000000000000" pitchFamily="49" charset="-128"/>
              </a:rPr>
              <a:t>参考</a:t>
            </a:r>
          </a:p>
        </p:txBody>
      </p:sp>
      <p:sp>
        <p:nvSpPr>
          <p:cNvPr id="21" name="円/楕円 6"/>
          <p:cNvSpPr/>
          <p:nvPr/>
        </p:nvSpPr>
        <p:spPr>
          <a:xfrm>
            <a:off x="8281115" y="6154226"/>
            <a:ext cx="862885" cy="422178"/>
          </a:xfrm>
          <a:prstGeom prst="ellipse">
            <a:avLst/>
          </a:prstGeom>
          <a:noFill/>
          <a:ln w="15875" cap="flat" cmpd="sng" algn="ctr">
            <a:noFill/>
            <a:prstDash val="solid"/>
          </a:ln>
          <a:effectLst/>
        </p:spPr>
        <p:txBody>
          <a:bodyPr anchor="ctr"/>
          <a:lstStyle/>
          <a:p>
            <a:pPr algn="ctr" defTabSz="844083">
              <a:defRPr/>
            </a:pPr>
            <a:r>
              <a:rPr lang="en-US" altLang="ja-JP" sz="1846" b="1" kern="0" dirty="0">
                <a:solidFill>
                  <a:prstClr val="black"/>
                </a:solidFill>
                <a:latin typeface="メイリオ" panose="020B0604030504040204" pitchFamily="50" charset="-128"/>
                <a:ea typeface="メイリオ" panose="020B0604030504040204" pitchFamily="50" charset="-128"/>
              </a:rPr>
              <a:t>26</a:t>
            </a:r>
            <a:endParaRPr lang="ja-JP" altLang="en-US" sz="1846" b="1" kern="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91894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p:cNvSpPr txBox="1"/>
          <p:nvPr/>
        </p:nvSpPr>
        <p:spPr>
          <a:xfrm>
            <a:off x="0" y="-27384"/>
            <a:ext cx="9144000" cy="490134"/>
          </a:xfrm>
          <a:prstGeom prst="rect">
            <a:avLst/>
          </a:prstGeom>
          <a:solidFill>
            <a:schemeClr val="accent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地域連携ネットワークとその中核となる機関</a:t>
            </a:r>
          </a:p>
        </p:txBody>
      </p:sp>
      <p:grpSp>
        <p:nvGrpSpPr>
          <p:cNvPr id="8" name="グループ化 7"/>
          <p:cNvGrpSpPr/>
          <p:nvPr/>
        </p:nvGrpSpPr>
        <p:grpSpPr>
          <a:xfrm>
            <a:off x="410301" y="2047141"/>
            <a:ext cx="8323399" cy="4531382"/>
            <a:chOff x="399756" y="2047141"/>
            <a:chExt cx="8323399" cy="4531382"/>
          </a:xfrm>
        </p:grpSpPr>
        <p:sp>
          <p:nvSpPr>
            <p:cNvPr id="9" name="円/楕円 8"/>
            <p:cNvSpPr/>
            <p:nvPr/>
          </p:nvSpPr>
          <p:spPr>
            <a:xfrm>
              <a:off x="1525426" y="2235564"/>
              <a:ext cx="6255413" cy="3345255"/>
            </a:xfrm>
            <a:prstGeom prst="ellipse">
              <a:avLst/>
            </a:pr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角丸四角形 4"/>
            <p:cNvSpPr/>
            <p:nvPr/>
          </p:nvSpPr>
          <p:spPr>
            <a:xfrm>
              <a:off x="6815875" y="2802852"/>
              <a:ext cx="1785354" cy="663500"/>
            </a:xfrm>
            <a:prstGeom prst="roundRect">
              <a:avLst/>
            </a:prstGeom>
            <a:solidFill>
              <a:schemeClr val="accent2">
                <a:lumMod val="60000"/>
                <a:lumOff val="40000"/>
              </a:schemeClr>
            </a:solidFill>
            <a:ln w="285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家庭裁判所</a:t>
              </a:r>
              <a:endParaRPr kumimoji="1" lang="ja-JP" altLang="en-US" sz="221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3" name="角丸四角形 32"/>
            <p:cNvSpPr/>
            <p:nvPr/>
          </p:nvSpPr>
          <p:spPr>
            <a:xfrm>
              <a:off x="3705793" y="2707589"/>
              <a:ext cx="1836406" cy="3653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協議会</a:t>
              </a:r>
            </a:p>
          </p:txBody>
        </p:sp>
        <p:sp>
          <p:nvSpPr>
            <p:cNvPr id="34" name="角丸四角形 33"/>
            <p:cNvSpPr/>
            <p:nvPr/>
          </p:nvSpPr>
          <p:spPr>
            <a:xfrm>
              <a:off x="3342009" y="2047141"/>
              <a:ext cx="2555580" cy="570280"/>
            </a:xfrm>
            <a:prstGeom prst="roundRect">
              <a:avLst/>
            </a:prstGeom>
            <a:solidFill>
              <a:srgbClr val="66FF66"/>
            </a:solidFill>
            <a:ln w="57150">
              <a:solidFill>
                <a:srgbClr val="66FF3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中核機関</a:t>
              </a:r>
              <a:endParaRPr kumimoji="1" lang="en-US" altLang="ja-JP" sz="221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（市町村直営又は委託）</a:t>
              </a:r>
            </a:p>
          </p:txBody>
        </p:sp>
        <p:sp>
          <p:nvSpPr>
            <p:cNvPr id="35" name="角丸四角形 34"/>
            <p:cNvSpPr/>
            <p:nvPr/>
          </p:nvSpPr>
          <p:spPr>
            <a:xfrm>
              <a:off x="536836" y="4735011"/>
              <a:ext cx="1831458" cy="386767"/>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医療・福祉関係団体</a:t>
              </a:r>
              <a:endParaRPr kumimoji="1" lang="en-US" altLang="ja-JP"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3" name="角丸四角形 42"/>
            <p:cNvSpPr/>
            <p:nvPr/>
          </p:nvSpPr>
          <p:spPr>
            <a:xfrm>
              <a:off x="455887" y="2690375"/>
              <a:ext cx="2067822" cy="720356"/>
            </a:xfrm>
            <a:prstGeom prst="roundRect">
              <a:avLst/>
            </a:prstGeom>
            <a:solidFill>
              <a:schemeClr val="accent4">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弁護士会・司法書士会</a:t>
              </a:r>
              <a:endParaRPr kumimoji="1" lang="en-US" altLang="ja-JP"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・社会福祉士会等</a:t>
              </a:r>
              <a:endParaRPr kumimoji="1" lang="en-US" altLang="ja-JP"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4" name="角丸四角形 43"/>
            <p:cNvSpPr/>
            <p:nvPr/>
          </p:nvSpPr>
          <p:spPr>
            <a:xfrm>
              <a:off x="5686970" y="5192448"/>
              <a:ext cx="1944502" cy="56270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民生委員・自治会等</a:t>
              </a:r>
              <a:endParaRPr kumimoji="1" lang="en-US" altLang="ja-JP"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地域関係団体</a:t>
              </a:r>
              <a:endParaRPr kumimoji="1" lang="en-US" altLang="ja-JP"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6" name="角丸四角形 45"/>
            <p:cNvSpPr/>
            <p:nvPr/>
          </p:nvSpPr>
          <p:spPr>
            <a:xfrm>
              <a:off x="7359817" y="3661107"/>
              <a:ext cx="1363338" cy="53203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地域包括支援センター</a:t>
              </a:r>
              <a:endParaRPr kumimoji="1" lang="en-US" altLang="ja-JP"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7" name="角丸四角形 46"/>
            <p:cNvSpPr/>
            <p:nvPr/>
          </p:nvSpPr>
          <p:spPr>
            <a:xfrm>
              <a:off x="7139130" y="4692590"/>
              <a:ext cx="1559513" cy="51523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社会福祉協議会</a:t>
              </a:r>
              <a:endParaRPr kumimoji="1" lang="en-US" altLang="ja-JP"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0" name="角丸四角形 49"/>
            <p:cNvSpPr/>
            <p:nvPr/>
          </p:nvSpPr>
          <p:spPr>
            <a:xfrm>
              <a:off x="1039710" y="6110987"/>
              <a:ext cx="7157132" cy="467536"/>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都道府県</a:t>
              </a:r>
              <a:endParaRPr kumimoji="1" lang="en-US" altLang="ja-JP" sz="221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3" name="角丸四角形 52"/>
            <p:cNvSpPr/>
            <p:nvPr/>
          </p:nvSpPr>
          <p:spPr>
            <a:xfrm>
              <a:off x="399756" y="3635648"/>
              <a:ext cx="1650173" cy="437886"/>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Ins="3323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民間団体・ＮＰＯ等</a:t>
              </a:r>
              <a:endParaRPr kumimoji="1" lang="en-US" altLang="ja-JP"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3" name="角丸四角形 62"/>
            <p:cNvSpPr/>
            <p:nvPr/>
          </p:nvSpPr>
          <p:spPr>
            <a:xfrm>
              <a:off x="2002617" y="5335461"/>
              <a:ext cx="1363013" cy="46860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金融関係団体</a:t>
              </a:r>
              <a:endParaRPr kumimoji="1" lang="en-US" altLang="ja-JP" sz="147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右矢印 26"/>
            <p:cNvSpPr/>
            <p:nvPr/>
          </p:nvSpPr>
          <p:spPr>
            <a:xfrm>
              <a:off x="2108713" y="3742720"/>
              <a:ext cx="334683" cy="224752"/>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2" name="右矢印 71"/>
            <p:cNvSpPr/>
            <p:nvPr/>
          </p:nvSpPr>
          <p:spPr>
            <a:xfrm rot="19833850">
              <a:off x="2229710" y="4437733"/>
              <a:ext cx="368537" cy="240959"/>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1" name="右矢印 100"/>
            <p:cNvSpPr/>
            <p:nvPr/>
          </p:nvSpPr>
          <p:spPr>
            <a:xfrm rot="18781395">
              <a:off x="2935895" y="5028700"/>
              <a:ext cx="344582" cy="257710"/>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2" name="右矢印 101"/>
            <p:cNvSpPr/>
            <p:nvPr/>
          </p:nvSpPr>
          <p:spPr>
            <a:xfrm rot="1691500">
              <a:off x="2682795" y="3082096"/>
              <a:ext cx="368537" cy="240958"/>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5" name="右矢印 104"/>
            <p:cNvSpPr/>
            <p:nvPr/>
          </p:nvSpPr>
          <p:spPr>
            <a:xfrm rot="10477248">
              <a:off x="6889015" y="3833359"/>
              <a:ext cx="414086" cy="240959"/>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7" name="右矢印 106"/>
            <p:cNvSpPr/>
            <p:nvPr/>
          </p:nvSpPr>
          <p:spPr>
            <a:xfrm rot="12272434">
              <a:off x="7359800" y="4388871"/>
              <a:ext cx="348995" cy="283889"/>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8" name="右矢印 107"/>
            <p:cNvSpPr/>
            <p:nvPr/>
          </p:nvSpPr>
          <p:spPr>
            <a:xfrm rot="13435980">
              <a:off x="6497412" y="4919831"/>
              <a:ext cx="305707" cy="255952"/>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左右矢印 1"/>
            <p:cNvSpPr/>
            <p:nvPr/>
          </p:nvSpPr>
          <p:spPr>
            <a:xfrm rot="1539846">
              <a:off x="6277252" y="2177055"/>
              <a:ext cx="772720" cy="400365"/>
            </a:xfrm>
            <a:prstGeom prst="leftRightArrow">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左右矢印 64"/>
            <p:cNvSpPr/>
            <p:nvPr/>
          </p:nvSpPr>
          <p:spPr>
            <a:xfrm rot="9497004">
              <a:off x="2328673" y="2122312"/>
              <a:ext cx="754241" cy="412637"/>
            </a:xfrm>
            <a:prstGeom prst="leftRightArrow">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ストライプ矢印 3"/>
            <p:cNvSpPr/>
            <p:nvPr/>
          </p:nvSpPr>
          <p:spPr>
            <a:xfrm rot="16200000">
              <a:off x="4404650" y="4373806"/>
              <a:ext cx="382510" cy="2997188"/>
            </a:xfrm>
            <a:prstGeom prst="stripedRight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6" name="グループ化 5"/>
            <p:cNvGrpSpPr/>
            <p:nvPr/>
          </p:nvGrpSpPr>
          <p:grpSpPr>
            <a:xfrm>
              <a:off x="2403104" y="3184846"/>
              <a:ext cx="2416024" cy="1872599"/>
              <a:chOff x="2266169" y="2418376"/>
              <a:chExt cx="2617359" cy="2028649"/>
            </a:xfrm>
          </p:grpSpPr>
          <p:sp>
            <p:nvSpPr>
              <p:cNvPr id="20" name="円/楕円 19"/>
              <p:cNvSpPr/>
              <p:nvPr/>
            </p:nvSpPr>
            <p:spPr>
              <a:xfrm>
                <a:off x="2768792" y="2669283"/>
                <a:ext cx="1725367" cy="1621093"/>
              </a:xfrm>
              <a:prstGeom prst="ellipse">
                <a:avLst/>
              </a:prstGeom>
              <a:solidFill>
                <a:schemeClr val="accent2">
                  <a:lumMod val="60000"/>
                  <a:lumOff val="4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30" name="グループ化 129"/>
              <p:cNvGrpSpPr/>
              <p:nvPr/>
            </p:nvGrpSpPr>
            <p:grpSpPr>
              <a:xfrm>
                <a:off x="3263127" y="3003880"/>
                <a:ext cx="763157" cy="444059"/>
                <a:chOff x="4232948" y="2443819"/>
                <a:chExt cx="840992" cy="403685"/>
              </a:xfrm>
            </p:grpSpPr>
            <p:grpSp>
              <p:nvGrpSpPr>
                <p:cNvPr id="131" name="グループ化 130"/>
                <p:cNvGrpSpPr/>
                <p:nvPr/>
              </p:nvGrpSpPr>
              <p:grpSpPr>
                <a:xfrm>
                  <a:off x="4852314" y="2461943"/>
                  <a:ext cx="221626" cy="381558"/>
                  <a:chOff x="4852314" y="2461943"/>
                  <a:chExt cx="221626" cy="381558"/>
                </a:xfrm>
              </p:grpSpPr>
              <p:sp>
                <p:nvSpPr>
                  <p:cNvPr id="137" name="円/楕円 136"/>
                  <p:cNvSpPr/>
                  <p:nvPr/>
                </p:nvSpPr>
                <p:spPr>
                  <a:xfrm>
                    <a:off x="4852314" y="2461943"/>
                    <a:ext cx="219790" cy="157984"/>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8" name="フローチャート: 手作業 137"/>
                  <p:cNvSpPr/>
                  <p:nvPr/>
                </p:nvSpPr>
                <p:spPr>
                  <a:xfrm rot="10800000">
                    <a:off x="4854215" y="2626725"/>
                    <a:ext cx="219725" cy="216776"/>
                  </a:xfrm>
                  <a:prstGeom prst="flowChartManualOperation">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32" name="グループ化 131"/>
                <p:cNvGrpSpPr/>
                <p:nvPr/>
              </p:nvGrpSpPr>
              <p:grpSpPr>
                <a:xfrm>
                  <a:off x="4232948" y="2443819"/>
                  <a:ext cx="215558" cy="403685"/>
                  <a:chOff x="4232948" y="2443819"/>
                  <a:chExt cx="215558" cy="403685"/>
                </a:xfrm>
              </p:grpSpPr>
              <p:sp>
                <p:nvSpPr>
                  <p:cNvPr id="134" name="円/楕円 133"/>
                  <p:cNvSpPr/>
                  <p:nvPr/>
                </p:nvSpPr>
                <p:spPr>
                  <a:xfrm>
                    <a:off x="4232948" y="2443819"/>
                    <a:ext cx="215558" cy="157755"/>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5" name="フローチャート: 論理積ゲート 134"/>
                  <p:cNvSpPr/>
                  <p:nvPr/>
                </p:nvSpPr>
                <p:spPr>
                  <a:xfrm rot="16200000">
                    <a:off x="4224746" y="2628611"/>
                    <a:ext cx="231962" cy="205823"/>
                  </a:xfrm>
                  <a:prstGeom prst="flowChartDelay">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33" name="左右矢印 132"/>
                <p:cNvSpPr/>
                <p:nvPr/>
              </p:nvSpPr>
              <p:spPr>
                <a:xfrm>
                  <a:off x="4518560" y="2644687"/>
                  <a:ext cx="278288" cy="672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74" name="角丸四角形 173"/>
              <p:cNvSpPr/>
              <p:nvPr/>
            </p:nvSpPr>
            <p:spPr>
              <a:xfrm>
                <a:off x="2706893" y="3475214"/>
                <a:ext cx="1310505" cy="3662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本人</a:t>
                </a:r>
                <a:endPar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（認知症高齢者）</a:t>
                </a:r>
              </a:p>
            </p:txBody>
          </p:sp>
          <p:sp>
            <p:nvSpPr>
              <p:cNvPr id="175" name="角丸四角形 174"/>
              <p:cNvSpPr/>
              <p:nvPr/>
            </p:nvSpPr>
            <p:spPr>
              <a:xfrm>
                <a:off x="3657517" y="3548620"/>
                <a:ext cx="815975" cy="1423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後見人等</a:t>
                </a:r>
              </a:p>
            </p:txBody>
          </p:sp>
          <p:sp>
            <p:nvSpPr>
              <p:cNvPr id="167" name="角丸四角形 166"/>
              <p:cNvSpPr/>
              <p:nvPr/>
            </p:nvSpPr>
            <p:spPr>
              <a:xfrm>
                <a:off x="3831268" y="3839461"/>
                <a:ext cx="1052260" cy="25791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ケアマネジャー</a:t>
                </a:r>
              </a:p>
            </p:txBody>
          </p:sp>
          <p:sp>
            <p:nvSpPr>
              <p:cNvPr id="171" name="角丸四角形 170"/>
              <p:cNvSpPr/>
              <p:nvPr/>
            </p:nvSpPr>
            <p:spPr>
              <a:xfrm>
                <a:off x="3110576" y="2418376"/>
                <a:ext cx="980201" cy="308662"/>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チーム</a:t>
                </a:r>
              </a:p>
            </p:txBody>
          </p:sp>
          <p:sp>
            <p:nvSpPr>
              <p:cNvPr id="139" name="角丸四角形 138"/>
              <p:cNvSpPr/>
              <p:nvPr/>
            </p:nvSpPr>
            <p:spPr>
              <a:xfrm>
                <a:off x="2266169" y="3247918"/>
                <a:ext cx="802054" cy="4482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介護</a:t>
                </a:r>
                <a:endParaRPr kumimoji="1" lang="en-US" altLang="ja-JP"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サービス事業者</a:t>
                </a:r>
              </a:p>
            </p:txBody>
          </p:sp>
          <p:sp>
            <p:nvSpPr>
              <p:cNvPr id="142" name="角丸四角形 141"/>
              <p:cNvSpPr/>
              <p:nvPr/>
            </p:nvSpPr>
            <p:spPr>
              <a:xfrm>
                <a:off x="2519069" y="3880412"/>
                <a:ext cx="790780" cy="2331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医療機関</a:t>
                </a:r>
              </a:p>
            </p:txBody>
          </p:sp>
          <p:sp>
            <p:nvSpPr>
              <p:cNvPr id="57" name="角丸四角形 56"/>
              <p:cNvSpPr/>
              <p:nvPr/>
            </p:nvSpPr>
            <p:spPr>
              <a:xfrm>
                <a:off x="3944607" y="2855487"/>
                <a:ext cx="819000" cy="16725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家族、親族</a:t>
                </a:r>
              </a:p>
            </p:txBody>
          </p:sp>
          <p:sp>
            <p:nvSpPr>
              <p:cNvPr id="59" name="角丸四角形 58"/>
              <p:cNvSpPr/>
              <p:nvPr/>
            </p:nvSpPr>
            <p:spPr>
              <a:xfrm>
                <a:off x="2332468" y="2783508"/>
                <a:ext cx="898777" cy="3278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民生委員、ボランティア</a:t>
                </a:r>
              </a:p>
            </p:txBody>
          </p:sp>
          <p:sp>
            <p:nvSpPr>
              <p:cNvPr id="60" name="角丸四角形 59"/>
              <p:cNvSpPr/>
              <p:nvPr/>
            </p:nvSpPr>
            <p:spPr>
              <a:xfrm>
                <a:off x="3246561" y="4205830"/>
                <a:ext cx="768289" cy="24119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金融機関</a:t>
                </a:r>
              </a:p>
            </p:txBody>
          </p:sp>
        </p:grpSp>
        <p:grpSp>
          <p:nvGrpSpPr>
            <p:cNvPr id="7" name="グループ化 6"/>
            <p:cNvGrpSpPr/>
            <p:nvPr/>
          </p:nvGrpSpPr>
          <p:grpSpPr>
            <a:xfrm>
              <a:off x="4655912" y="3188178"/>
              <a:ext cx="2645467" cy="1863184"/>
              <a:chOff x="4695260" y="2479916"/>
              <a:chExt cx="2865923" cy="2018449"/>
            </a:xfrm>
          </p:grpSpPr>
          <p:sp>
            <p:nvSpPr>
              <p:cNvPr id="157" name="円/楕円 156"/>
              <p:cNvSpPr/>
              <p:nvPr/>
            </p:nvSpPr>
            <p:spPr>
              <a:xfrm>
                <a:off x="5321518" y="2726647"/>
                <a:ext cx="1713702" cy="1603767"/>
              </a:xfrm>
              <a:prstGeom prst="ellipse">
                <a:avLst/>
              </a:prstGeom>
              <a:solidFill>
                <a:schemeClr val="accent2">
                  <a:lumMod val="60000"/>
                  <a:lumOff val="4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3" name="角丸四角形 172"/>
              <p:cNvSpPr/>
              <p:nvPr/>
            </p:nvSpPr>
            <p:spPr>
              <a:xfrm>
                <a:off x="6065998" y="3563076"/>
                <a:ext cx="815975" cy="1423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後見人等</a:t>
                </a:r>
              </a:p>
            </p:txBody>
          </p:sp>
          <p:sp>
            <p:nvSpPr>
              <p:cNvPr id="169" name="角丸四角形 168"/>
              <p:cNvSpPr/>
              <p:nvPr/>
            </p:nvSpPr>
            <p:spPr>
              <a:xfrm>
                <a:off x="6398801" y="3858507"/>
                <a:ext cx="1162382" cy="2401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相談支援専門員</a:t>
                </a:r>
              </a:p>
            </p:txBody>
          </p:sp>
          <p:sp>
            <p:nvSpPr>
              <p:cNvPr id="168" name="角丸四角形 167"/>
              <p:cNvSpPr/>
              <p:nvPr/>
            </p:nvSpPr>
            <p:spPr>
              <a:xfrm>
                <a:off x="4695260" y="3245488"/>
                <a:ext cx="810241" cy="4743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障害福祉サービス事業者</a:t>
                </a:r>
              </a:p>
            </p:txBody>
          </p:sp>
          <p:sp>
            <p:nvSpPr>
              <p:cNvPr id="170" name="角丸四角形 169"/>
              <p:cNvSpPr/>
              <p:nvPr/>
            </p:nvSpPr>
            <p:spPr>
              <a:xfrm>
                <a:off x="5124920" y="3894957"/>
                <a:ext cx="790780" cy="2224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医療機関</a:t>
                </a:r>
              </a:p>
            </p:txBody>
          </p:sp>
          <p:sp>
            <p:nvSpPr>
              <p:cNvPr id="146" name="角丸四角形 145"/>
              <p:cNvSpPr/>
              <p:nvPr/>
            </p:nvSpPr>
            <p:spPr>
              <a:xfrm>
                <a:off x="5071795" y="3521159"/>
                <a:ext cx="1310505" cy="3848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本人</a:t>
                </a:r>
                <a:endParaRPr kumimoji="1" lang="en-US" altLang="ja-JP" sz="1108"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（障害者）</a:t>
                </a:r>
              </a:p>
            </p:txBody>
          </p:sp>
          <p:grpSp>
            <p:nvGrpSpPr>
              <p:cNvPr id="156" name="グループ化 155"/>
              <p:cNvGrpSpPr/>
              <p:nvPr/>
            </p:nvGrpSpPr>
            <p:grpSpPr>
              <a:xfrm>
                <a:off x="5722016" y="3014344"/>
                <a:ext cx="763158" cy="444059"/>
                <a:chOff x="4232948" y="2443819"/>
                <a:chExt cx="840993" cy="403685"/>
              </a:xfrm>
            </p:grpSpPr>
            <p:grpSp>
              <p:nvGrpSpPr>
                <p:cNvPr id="158" name="グループ化 157"/>
                <p:cNvGrpSpPr/>
                <p:nvPr/>
              </p:nvGrpSpPr>
              <p:grpSpPr>
                <a:xfrm>
                  <a:off x="4852314" y="2457941"/>
                  <a:ext cx="221627" cy="370780"/>
                  <a:chOff x="4852314" y="2457941"/>
                  <a:chExt cx="221627" cy="370780"/>
                </a:xfrm>
              </p:grpSpPr>
              <p:sp>
                <p:nvSpPr>
                  <p:cNvPr id="182" name="円/楕円 181"/>
                  <p:cNvSpPr/>
                  <p:nvPr/>
                </p:nvSpPr>
                <p:spPr>
                  <a:xfrm>
                    <a:off x="4852314" y="2457941"/>
                    <a:ext cx="219790" cy="157984"/>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3" name="フローチャート: 手作業 182"/>
                  <p:cNvSpPr/>
                  <p:nvPr/>
                </p:nvSpPr>
                <p:spPr>
                  <a:xfrm rot="10800000">
                    <a:off x="4854216" y="2626726"/>
                    <a:ext cx="219725" cy="201995"/>
                  </a:xfrm>
                  <a:prstGeom prst="flowChartManualOperation">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178" name="グループ化 177"/>
                <p:cNvGrpSpPr/>
                <p:nvPr/>
              </p:nvGrpSpPr>
              <p:grpSpPr>
                <a:xfrm>
                  <a:off x="4232948" y="2443819"/>
                  <a:ext cx="215558" cy="403685"/>
                  <a:chOff x="4232948" y="2443819"/>
                  <a:chExt cx="215558" cy="403685"/>
                </a:xfrm>
              </p:grpSpPr>
              <p:sp>
                <p:nvSpPr>
                  <p:cNvPr id="180" name="円/楕円 179"/>
                  <p:cNvSpPr/>
                  <p:nvPr/>
                </p:nvSpPr>
                <p:spPr>
                  <a:xfrm>
                    <a:off x="4232948" y="2443819"/>
                    <a:ext cx="215558" cy="157755"/>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1" name="フローチャート: 論理積ゲート 180"/>
                  <p:cNvSpPr/>
                  <p:nvPr/>
                </p:nvSpPr>
                <p:spPr>
                  <a:xfrm rot="16200000">
                    <a:off x="4224746" y="2628611"/>
                    <a:ext cx="231962" cy="205823"/>
                  </a:xfrm>
                  <a:prstGeom prst="flowChartDelay">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79" name="左右矢印 178"/>
                <p:cNvSpPr/>
                <p:nvPr/>
              </p:nvSpPr>
              <p:spPr>
                <a:xfrm>
                  <a:off x="4518560" y="2644687"/>
                  <a:ext cx="278288" cy="672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84" name="角丸四角形 183"/>
              <p:cNvSpPr/>
              <p:nvPr/>
            </p:nvSpPr>
            <p:spPr>
              <a:xfrm>
                <a:off x="5702675" y="2479916"/>
                <a:ext cx="980201" cy="308662"/>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チーム</a:t>
                </a:r>
              </a:p>
            </p:txBody>
          </p:sp>
          <p:sp>
            <p:nvSpPr>
              <p:cNvPr id="56" name="角丸四角形 55"/>
              <p:cNvSpPr/>
              <p:nvPr/>
            </p:nvSpPr>
            <p:spPr>
              <a:xfrm>
                <a:off x="6547190" y="2911091"/>
                <a:ext cx="812697" cy="17691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家族、親族</a:t>
                </a:r>
              </a:p>
            </p:txBody>
          </p:sp>
          <p:sp>
            <p:nvSpPr>
              <p:cNvPr id="58" name="角丸四角形 57"/>
              <p:cNvSpPr/>
              <p:nvPr/>
            </p:nvSpPr>
            <p:spPr>
              <a:xfrm>
                <a:off x="4825478" y="2821498"/>
                <a:ext cx="874107" cy="31123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民生委員、ボランティア</a:t>
                </a:r>
              </a:p>
            </p:txBody>
          </p:sp>
          <p:sp>
            <p:nvSpPr>
              <p:cNvPr id="62" name="角丸四角形 61"/>
              <p:cNvSpPr/>
              <p:nvPr/>
            </p:nvSpPr>
            <p:spPr>
              <a:xfrm>
                <a:off x="5812241" y="4272536"/>
                <a:ext cx="768289" cy="2258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金融機関</a:t>
                </a:r>
              </a:p>
            </p:txBody>
          </p:sp>
        </p:grpSp>
      </p:grpSp>
      <p:sp>
        <p:nvSpPr>
          <p:cNvPr id="64" name="テキスト ボックス 63"/>
          <p:cNvSpPr txBox="1"/>
          <p:nvPr/>
        </p:nvSpPr>
        <p:spPr>
          <a:xfrm>
            <a:off x="215516" y="626789"/>
            <a:ext cx="8712968" cy="1152000"/>
          </a:xfrm>
          <a:prstGeom prst="rect">
            <a:avLst/>
          </a:prstGeom>
          <a:noFill/>
          <a:ln cmpd="dbl">
            <a:solidFill>
              <a:schemeClr val="tx1"/>
            </a:solidFill>
          </a:ln>
        </p:spPr>
        <p:txBody>
          <a:bodyPr wrap="square" lIns="77790" tIns="38896" rIns="77790" bIns="38896" rtlCol="0">
            <a:noAutofit/>
          </a:bodyPr>
          <a:lstStyle/>
          <a:p>
            <a:pPr marL="167058" marR="0" lvl="0" indent="-167058" algn="l" defTabSz="777189"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全国どの地域においても成年後見制度の利用が必要な人が制度を利用できるよう、　　　</a:t>
            </a:r>
            <a:endParaRPr kumimoji="1" lang="en-US" altLang="ja-JP"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167058" marR="0" lvl="0" indent="-167058" algn="l" defTabSz="777189"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各地域において、権利擁護支援の地域連携ネットワークを構築する。</a:t>
            </a:r>
            <a:endParaRPr kumimoji="1" lang="en-US" altLang="ja-JP"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lvl="0" defTabSz="777189">
              <a:spcBef>
                <a:spcPts val="300"/>
              </a:spcBef>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rPr>
              <a:t>　　</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rPr>
              <a:t>※</a:t>
            </a:r>
            <a:r>
              <a:rPr lang="ja-JP" altLang="en-US" sz="1000" dirty="0">
                <a:solidFill>
                  <a:prstClr val="black"/>
                </a:solidFill>
              </a:rPr>
              <a:t>チーム・・・本人に身近な親族、福祉・医療・地域等の関係者と後見人が一緒になって日常的に本人の見守りや意思等を継続的に把握し必要な対応を行う。</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endParaRPr>
          </a:p>
          <a:p>
            <a:pPr marL="0" marR="0" lvl="0" indent="0" algn="l" defTabSz="777189"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rPr>
              <a:t>　　</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rPr>
              <a:t>※</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rPr>
              <a:t>協議会・・・法律・福祉の専門職団体や、司法、福祉、医療、地域、金融等の関係機関が必要な支援を行えるよう、自発的な連携・協力をするための合議体。</a:t>
            </a:r>
            <a:endParaRPr lang="en-US" altLang="ja-JP" sz="1000" dirty="0">
              <a:solidFill>
                <a:prstClr val="black"/>
              </a:solidFill>
              <a:latin typeface="Calibri" panose="020F0502020204030204"/>
              <a:ea typeface="ＭＳ Ｐゴシック" panose="020B0600070205080204" pitchFamily="50" charset="-128"/>
            </a:endParaRPr>
          </a:p>
          <a:p>
            <a:pPr marL="0" marR="0" lvl="0" indent="0" algn="l" defTabSz="777189"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rPr>
              <a:t>　　</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rPr>
              <a:t>※</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rPr>
              <a:t>中核機関・・・地域連携ネットワークが①広報、②相談、③利用促進（受任調整等）、④後見人支援の機能により、地域の権利擁護を果たすように主導する。</a:t>
            </a:r>
          </a:p>
        </p:txBody>
      </p:sp>
      <p:sp>
        <p:nvSpPr>
          <p:cNvPr id="67" name="正方形/長方形 66">
            <a:extLst>
              <a:ext uri="{FF2B5EF4-FFF2-40B4-BE49-F238E27FC236}">
                <a16:creationId xmlns:a16="http://schemas.microsoft.com/office/drawing/2014/main" id="{9B1B2BEA-C7EE-4680-98B9-3AF6AD064C5C}"/>
              </a:ext>
            </a:extLst>
          </p:cNvPr>
          <p:cNvSpPr/>
          <p:nvPr/>
        </p:nvSpPr>
        <p:spPr>
          <a:xfrm>
            <a:off x="8123819" y="94344"/>
            <a:ext cx="900851" cy="369332"/>
          </a:xfrm>
          <a:prstGeom prst="rect">
            <a:avLst/>
          </a:prstGeom>
          <a:ln w="28575">
            <a:solidFill>
              <a:schemeClr val="bg1">
                <a:lumMod val="50000"/>
              </a:schemeClr>
            </a:solidFill>
          </a:ln>
        </p:spPr>
        <p:txBody>
          <a:bodyPr wrap="square">
            <a:spAutoFit/>
          </a:bodyPr>
          <a:lstStyle/>
          <a:p>
            <a:pPr algn="ctr"/>
            <a:r>
              <a:rPr lang="ja-JP" altLang="en-US" b="1" dirty="0">
                <a:solidFill>
                  <a:schemeClr val="bg1">
                    <a:lumMod val="50000"/>
                  </a:schemeClr>
                </a:solidFill>
                <a:latin typeface="BIZ UDゴシック" panose="020B0400000000000000" pitchFamily="49" charset="-128"/>
                <a:ea typeface="BIZ UDゴシック" panose="020B0400000000000000" pitchFamily="49" charset="-128"/>
              </a:rPr>
              <a:t>参考</a:t>
            </a:r>
          </a:p>
        </p:txBody>
      </p:sp>
      <p:sp>
        <p:nvSpPr>
          <p:cNvPr id="66" name="円/楕円 6"/>
          <p:cNvSpPr/>
          <p:nvPr/>
        </p:nvSpPr>
        <p:spPr>
          <a:xfrm>
            <a:off x="8281115" y="6154226"/>
            <a:ext cx="862885" cy="422178"/>
          </a:xfrm>
          <a:prstGeom prst="ellipse">
            <a:avLst/>
          </a:prstGeom>
          <a:noFill/>
          <a:ln w="15875" cap="flat" cmpd="sng" algn="ctr">
            <a:noFill/>
            <a:prstDash val="solid"/>
          </a:ln>
          <a:effectLst/>
        </p:spPr>
        <p:txBody>
          <a:bodyPr anchor="ctr"/>
          <a:lstStyle/>
          <a:p>
            <a:pPr algn="ctr" defTabSz="844083">
              <a:defRPr/>
            </a:pPr>
            <a:r>
              <a:rPr lang="en-US" altLang="ja-JP" sz="1846" b="1" kern="0" dirty="0">
                <a:solidFill>
                  <a:prstClr val="black"/>
                </a:solidFill>
                <a:latin typeface="メイリオ" panose="020B0604030504040204" pitchFamily="50" charset="-128"/>
                <a:ea typeface="メイリオ" panose="020B0604030504040204" pitchFamily="50" charset="-128"/>
              </a:rPr>
              <a:t>27</a:t>
            </a:r>
            <a:endParaRPr lang="ja-JP" altLang="en-US" sz="1846" b="1" kern="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49909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55234" y="2434295"/>
            <a:ext cx="8385333" cy="1512786"/>
          </a:xfrm>
          <a:prstGeom prst="rect">
            <a:avLst/>
          </a:prstGeom>
          <a:noFill/>
        </p:spPr>
        <p:txBody>
          <a:bodyPr wrap="square" rtlCol="0">
            <a:spAutoFit/>
          </a:bodyPr>
          <a:lstStyle/>
          <a:p>
            <a:pPr algn="ctr">
              <a:lnSpc>
                <a:spcPts val="6000"/>
              </a:lnSpc>
            </a:pPr>
            <a:r>
              <a:rPr kumimoji="1" lang="en-US" altLang="ja-JP" sz="40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rPr>
              <a:t>Ⅰ.</a:t>
            </a:r>
            <a:r>
              <a:rPr kumimoji="1" lang="ja-JP" altLang="en-US" sz="40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rPr>
              <a:t>成年後見制度利用促進の</a:t>
            </a:r>
            <a:endParaRPr kumimoji="1" lang="en-US" altLang="ja-JP" sz="40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ctr">
              <a:lnSpc>
                <a:spcPts val="6000"/>
              </a:lnSpc>
            </a:pPr>
            <a:r>
              <a:rPr kumimoji="1" lang="ja-JP" altLang="en-US" sz="40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rPr>
              <a:t>背景・必要性</a:t>
            </a:r>
            <a:endParaRPr lang="ja-JP" altLang="en-US" sz="40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 name="円/楕円 6"/>
          <p:cNvSpPr/>
          <p:nvPr/>
        </p:nvSpPr>
        <p:spPr>
          <a:xfrm>
            <a:off x="8705557" y="6154226"/>
            <a:ext cx="438443" cy="422178"/>
          </a:xfrm>
          <a:prstGeom prst="ellipse">
            <a:avLst/>
          </a:prstGeom>
          <a:noFill/>
          <a:ln w="15875" cap="flat" cmpd="sng" algn="ctr">
            <a:noFill/>
            <a:prstDash val="solid"/>
          </a:ln>
          <a:effectLst/>
        </p:spPr>
        <p:txBody>
          <a:bodyPr anchor="ctr"/>
          <a:lstStyle/>
          <a:p>
            <a:pPr algn="ctr" defTabSz="844083">
              <a:defRPr/>
            </a:pPr>
            <a:r>
              <a:rPr lang="ja-JP" altLang="en-US" sz="1846" b="1" kern="0" dirty="0">
                <a:solidFill>
                  <a:prstClr val="black"/>
                </a:solidFill>
                <a:latin typeface="メイリオ" panose="020B0604030504040204" pitchFamily="50" charset="-128"/>
                <a:ea typeface="メイリオ" panose="020B0604030504040204" pitchFamily="50" charset="-128"/>
              </a:rPr>
              <a:t>１</a:t>
            </a:r>
          </a:p>
        </p:txBody>
      </p:sp>
    </p:spTree>
    <p:extLst>
      <p:ext uri="{BB962C8B-B14F-4D97-AF65-F5344CB8AC3E}">
        <p14:creationId xmlns:p14="http://schemas.microsoft.com/office/powerpoint/2010/main" val="439091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50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84372" tIns="42186" rIns="84372" bIns="42186" rtlCol="0" anchor="ctr"/>
          <a:lstStyle/>
          <a:p>
            <a:pPr lvl="0" algn="ctr" defTabSz="843998">
              <a:spcBef>
                <a:spcPct val="0"/>
              </a:spcBef>
              <a:defRPr/>
            </a:pPr>
            <a:r>
              <a:rPr lang="ja-JP" altLang="en-US" sz="2800" dirty="0">
                <a:solidFill>
                  <a:prstClr val="white"/>
                </a:solidFill>
              </a:rPr>
              <a:t>市町村の役割</a:t>
            </a:r>
          </a:p>
        </p:txBody>
      </p:sp>
      <p:sp>
        <p:nvSpPr>
          <p:cNvPr id="6" name="テキスト ボックス 5"/>
          <p:cNvSpPr txBox="1"/>
          <p:nvPr/>
        </p:nvSpPr>
        <p:spPr>
          <a:xfrm>
            <a:off x="215516" y="626788"/>
            <a:ext cx="8712968" cy="1116000"/>
          </a:xfrm>
          <a:prstGeom prst="rect">
            <a:avLst/>
          </a:prstGeom>
          <a:noFill/>
          <a:ln cmpd="dbl">
            <a:solidFill>
              <a:schemeClr val="tx1"/>
            </a:solidFill>
          </a:ln>
        </p:spPr>
        <p:txBody>
          <a:bodyPr wrap="square" lIns="77790" tIns="38896" rIns="77790" bIns="38896" rtlCol="0">
            <a:noAutofit/>
          </a:bodyPr>
          <a:lstStyle/>
          <a:p>
            <a:pPr marL="167058" marR="0" lvl="0" indent="-167058" algn="l" defTabSz="77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全国どの地域においても成年後見制度の利用が必要な人が制度を利用できるよう、各地域に</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167058" marR="0" lvl="0" indent="-167058" algn="l" defTabSz="77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おいて、権利擁護支援の地域連携ネットワークを構築する。</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167058" marR="0" lvl="0" indent="-167058" algn="l" defTabSz="777189" rtl="0" eaLnBrk="1" fontAlgn="auto" latinLnBrk="0" hangingPunct="1">
              <a:lnSpc>
                <a:spcPct val="100000"/>
              </a:lnSpc>
              <a:spcBef>
                <a:spcPts val="4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このため、市町村においては、地域の実情に合わせながら、既存の取組の活用や連携を図り</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167058" marR="0" lvl="0" indent="-167058" algn="l" defTabSz="777189"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600" b="0" i="0" u="none" strike="noStrike" kern="1200" cap="none" spc="0" normalizeH="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つつ、以下の３つの取組を進める。</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 name="正方形/長方形 1"/>
          <p:cNvSpPr/>
          <p:nvPr/>
        </p:nvSpPr>
        <p:spPr>
          <a:xfrm>
            <a:off x="120029" y="2080104"/>
            <a:ext cx="8903941" cy="4031873"/>
          </a:xfrm>
          <a:prstGeom prst="rect">
            <a:avLst/>
          </a:prstGeom>
        </p:spPr>
        <p:txBody>
          <a:bodyPr wrap="square">
            <a:spAutoFit/>
          </a:bodyPr>
          <a:lstStyle/>
          <a:p>
            <a:r>
              <a:rPr lang="ja-JP" altLang="en-US" sz="2400" b="1" dirty="0">
                <a:solidFill>
                  <a:srgbClr val="003399"/>
                </a:solidFill>
                <a:latin typeface="+mj-ea"/>
                <a:ea typeface="+mj-ea"/>
              </a:rPr>
              <a:t>① 中核機関の整備</a:t>
            </a:r>
            <a:endParaRPr lang="en-US" altLang="ja-JP" sz="2400" b="1" dirty="0">
              <a:solidFill>
                <a:srgbClr val="003399"/>
              </a:solidFill>
              <a:latin typeface="+mj-ea"/>
              <a:ea typeface="+mj-ea"/>
            </a:endParaRPr>
          </a:p>
          <a:p>
            <a:r>
              <a:rPr lang="ja-JP" altLang="en-US" sz="1600" dirty="0">
                <a:latin typeface="+mj-ea"/>
                <a:ea typeface="+mj-ea"/>
              </a:rPr>
              <a:t>　　　</a:t>
            </a:r>
            <a:r>
              <a:rPr lang="ja-JP" altLang="en-US" sz="1600" b="1" dirty="0">
                <a:solidFill>
                  <a:schemeClr val="accent2"/>
                </a:solidFill>
                <a:latin typeface="+mj-ea"/>
                <a:ea typeface="+mj-ea"/>
              </a:rPr>
              <a:t>●</a:t>
            </a:r>
            <a:r>
              <a:rPr lang="ja-JP" altLang="en-US" sz="1600" b="1" dirty="0"/>
              <a:t> 住民が制度の内容を知らずに、また、きちんと相談できないまま、申立をしてしまう事案も・・・</a:t>
            </a:r>
            <a:endParaRPr lang="en-US" altLang="ja-JP" sz="1600" b="1" dirty="0"/>
          </a:p>
          <a:p>
            <a:r>
              <a:rPr lang="ja-JP" altLang="en-US" sz="1600" dirty="0"/>
              <a:t>　　　　　⇒ 結果、住民からは「こんなはずじゃなかった。そんな話聞いていなかった。」等の声。</a:t>
            </a:r>
            <a:endParaRPr lang="en-US" altLang="ja-JP" sz="1600" dirty="0">
              <a:latin typeface="+mj-ea"/>
              <a:ea typeface="+mj-ea"/>
            </a:endParaRPr>
          </a:p>
          <a:p>
            <a:r>
              <a:rPr lang="ja-JP" altLang="en-US" sz="1600" dirty="0"/>
              <a:t>　　</a:t>
            </a:r>
            <a:r>
              <a:rPr lang="ja-JP" altLang="en-US" sz="1600" b="1" dirty="0"/>
              <a:t>　</a:t>
            </a:r>
            <a:r>
              <a:rPr lang="ja-JP" altLang="en-US" sz="1600" b="1" dirty="0">
                <a:solidFill>
                  <a:schemeClr val="accent2"/>
                </a:solidFill>
              </a:rPr>
              <a:t>●</a:t>
            </a:r>
            <a:r>
              <a:rPr lang="ja-JP" altLang="en-US" sz="1600" b="1" dirty="0"/>
              <a:t>「身寄りがない（頼りたくない）。どうしたらいいのか？」と思っている住民に応えられないと・・・</a:t>
            </a:r>
            <a:endParaRPr lang="en-US" altLang="ja-JP" sz="1600" b="1" dirty="0"/>
          </a:p>
          <a:p>
            <a:pPr marL="265113" indent="-265113">
              <a:buNone/>
            </a:pPr>
            <a:r>
              <a:rPr lang="ja-JP" altLang="en-US" sz="1600" dirty="0"/>
              <a:t>　　　　　</a:t>
            </a:r>
            <a:r>
              <a:rPr lang="en-US" altLang="ja-JP" sz="1600" dirty="0"/>
              <a:t>【</a:t>
            </a:r>
            <a:r>
              <a:rPr lang="ja-JP" altLang="en-US" sz="1600" dirty="0"/>
              <a:t>住民側</a:t>
            </a:r>
            <a:r>
              <a:rPr lang="en-US" altLang="ja-JP" sz="1600" dirty="0"/>
              <a:t>】</a:t>
            </a:r>
            <a:r>
              <a:rPr lang="ja-JP" altLang="en-US" sz="1600" dirty="0"/>
              <a:t> 「身元保証してあげる」と詐欺にあったり、　騙されてしまったり・・・</a:t>
            </a:r>
            <a:endParaRPr lang="en-US" altLang="ja-JP" sz="1600" dirty="0"/>
          </a:p>
          <a:p>
            <a:pPr marL="265113" indent="-265113">
              <a:buNone/>
            </a:pPr>
            <a:r>
              <a:rPr lang="ja-JP" altLang="en-US" sz="1600" dirty="0"/>
              <a:t>　　　　　</a:t>
            </a:r>
            <a:r>
              <a:rPr lang="en-US" altLang="ja-JP" sz="1600" dirty="0"/>
              <a:t>【</a:t>
            </a:r>
            <a:r>
              <a:rPr lang="ja-JP" altLang="en-US" sz="1600" dirty="0"/>
              <a:t>行政側</a:t>
            </a:r>
            <a:r>
              <a:rPr lang="en-US" altLang="ja-JP" sz="1600" dirty="0"/>
              <a:t>】</a:t>
            </a:r>
            <a:r>
              <a:rPr lang="ja-JP" altLang="en-US" sz="1600" dirty="0"/>
              <a:t> 後見類型の状態になって申立てをしたり、成年後見制度の活用がされないまま</a:t>
            </a:r>
            <a:endParaRPr lang="en-US" altLang="ja-JP" sz="1600" dirty="0"/>
          </a:p>
          <a:p>
            <a:pPr marL="265113" indent="-265113">
              <a:buNone/>
            </a:pPr>
            <a:r>
              <a:rPr lang="ja-JP" altLang="en-US" sz="1600" dirty="0"/>
              <a:t>　　　　　　　　　　　 亡くなると、行旅死亡人として埋葬することになったり・・・</a:t>
            </a:r>
            <a:endParaRPr lang="en-US" altLang="ja-JP" sz="1600" dirty="0"/>
          </a:p>
          <a:p>
            <a:pPr marL="265113" indent="-265113">
              <a:buNone/>
            </a:pPr>
            <a:r>
              <a:rPr lang="ja-JP" altLang="en-US" sz="1600" dirty="0"/>
              <a:t>　　　　　　　　　　　　（対処療法が続くと、トータルコストでみたときの行政負担増の可能性）</a:t>
            </a:r>
            <a:endParaRPr lang="en-US" altLang="ja-JP" sz="1600" dirty="0"/>
          </a:p>
          <a:p>
            <a:pPr marL="265113" indent="-265113">
              <a:buNone/>
            </a:pPr>
            <a:endParaRPr lang="en-US" altLang="ja-JP" sz="1200" dirty="0">
              <a:latin typeface="+mj-ea"/>
              <a:ea typeface="+mj-ea"/>
            </a:endParaRPr>
          </a:p>
          <a:p>
            <a:r>
              <a:rPr lang="ja-JP" altLang="en-US" sz="2400" b="1" dirty="0">
                <a:solidFill>
                  <a:srgbClr val="003399"/>
                </a:solidFill>
                <a:latin typeface="+mj-ea"/>
                <a:ea typeface="+mj-ea"/>
              </a:rPr>
              <a:t>② 協議会等の設置</a:t>
            </a:r>
            <a:endParaRPr lang="en-US" altLang="ja-JP" sz="2400" b="1" dirty="0">
              <a:solidFill>
                <a:srgbClr val="003399"/>
              </a:solidFill>
              <a:latin typeface="+mj-ea"/>
              <a:ea typeface="+mj-ea"/>
            </a:endParaRPr>
          </a:p>
          <a:p>
            <a:r>
              <a:rPr lang="ja-JP" altLang="en-US" sz="1600" dirty="0">
                <a:solidFill>
                  <a:srgbClr val="ED7D31"/>
                </a:solidFill>
                <a:latin typeface="ＭＳ Ｐゴシック" panose="020B0600070205080204" pitchFamily="50" charset="-128"/>
              </a:rPr>
              <a:t>　　　●</a:t>
            </a:r>
            <a:r>
              <a:rPr lang="ja-JP" altLang="en-US" sz="1600" dirty="0">
                <a:solidFill>
                  <a:prstClr val="black"/>
                </a:solidFill>
              </a:rPr>
              <a:t> これまでの保健・福祉・医療の連携に、司法が加わるため、しっかりと話し合う場の設定が必要</a:t>
            </a:r>
            <a:endParaRPr lang="en-US" altLang="ja-JP" sz="1600" dirty="0">
              <a:solidFill>
                <a:prstClr val="black"/>
              </a:solidFill>
            </a:endParaRPr>
          </a:p>
          <a:p>
            <a:r>
              <a:rPr lang="ja-JP" altLang="en-US" sz="1600" dirty="0">
                <a:latin typeface="+mj-ea"/>
                <a:ea typeface="+mj-ea"/>
              </a:rPr>
              <a:t>　　　　　⇒ 多職種・多機関連携の基盤ができると、「行政だけ」でなく、地域全体での取組につながる。</a:t>
            </a:r>
            <a:endParaRPr lang="en-US" altLang="ja-JP" sz="1600" dirty="0">
              <a:latin typeface="+mj-ea"/>
              <a:ea typeface="+mj-ea"/>
            </a:endParaRPr>
          </a:p>
          <a:p>
            <a:endParaRPr lang="en-US" altLang="ja-JP" sz="1200" dirty="0">
              <a:latin typeface="+mj-ea"/>
              <a:ea typeface="+mj-ea"/>
            </a:endParaRPr>
          </a:p>
          <a:p>
            <a:r>
              <a:rPr lang="ja-JP" altLang="en-US" sz="2400" b="1" dirty="0">
                <a:solidFill>
                  <a:srgbClr val="003399"/>
                </a:solidFill>
                <a:latin typeface="+mj-ea"/>
                <a:ea typeface="+mj-ea"/>
              </a:rPr>
              <a:t>③ 市町村計画の策定</a:t>
            </a:r>
            <a:endParaRPr lang="en-US" altLang="ja-JP" sz="2400" b="1" dirty="0">
              <a:solidFill>
                <a:srgbClr val="003399"/>
              </a:solidFill>
              <a:latin typeface="+mj-ea"/>
              <a:ea typeface="+mj-ea"/>
            </a:endParaRPr>
          </a:p>
          <a:p>
            <a:r>
              <a:rPr lang="ja-JP" altLang="en-US" sz="1600" dirty="0">
                <a:latin typeface="+mj-ea"/>
                <a:ea typeface="+mj-ea"/>
              </a:rPr>
              <a:t>　　</a:t>
            </a:r>
            <a:r>
              <a:rPr lang="ja-JP" altLang="en-US" sz="1600" dirty="0">
                <a:solidFill>
                  <a:schemeClr val="accent2"/>
                </a:solidFill>
                <a:latin typeface="+mj-ea"/>
                <a:ea typeface="+mj-ea"/>
              </a:rPr>
              <a:t>　● </a:t>
            </a:r>
            <a:r>
              <a:rPr lang="ja-JP" altLang="en-US" sz="1600" dirty="0">
                <a:latin typeface="+mj-ea"/>
                <a:ea typeface="+mj-ea"/>
              </a:rPr>
              <a:t>「小さく産んで大きく育てる」ために、段階的・計画的な整備方針が必要</a:t>
            </a:r>
            <a:endParaRPr lang="en-US" altLang="ja-JP" sz="1600" dirty="0">
              <a:latin typeface="+mj-ea"/>
              <a:ea typeface="+mj-ea"/>
            </a:endParaRPr>
          </a:p>
        </p:txBody>
      </p:sp>
      <p:sp>
        <p:nvSpPr>
          <p:cNvPr id="11" name="吹き出し: 円形 26">
            <a:extLst>
              <a:ext uri="{FF2B5EF4-FFF2-40B4-BE49-F238E27FC236}">
                <a16:creationId xmlns:a16="http://schemas.microsoft.com/office/drawing/2014/main" id="{7E15A628-3532-4BD5-83CA-A4950DD4E77F}"/>
              </a:ext>
            </a:extLst>
          </p:cNvPr>
          <p:cNvSpPr/>
          <p:nvPr/>
        </p:nvSpPr>
        <p:spPr>
          <a:xfrm>
            <a:off x="2915816" y="1818448"/>
            <a:ext cx="2196000" cy="576064"/>
          </a:xfrm>
          <a:prstGeom prst="wedgeEllipseCallout">
            <a:avLst>
              <a:gd name="adj1" fmla="val -55272"/>
              <a:gd name="adj2" fmla="val 22314"/>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b="1" dirty="0">
                <a:solidFill>
                  <a:schemeClr val="tx1"/>
                </a:solidFill>
              </a:rPr>
              <a:t>まずは広報・相談</a:t>
            </a:r>
            <a:endParaRPr kumimoji="1" lang="en-US" altLang="ja-JP" sz="1200" b="1" dirty="0">
              <a:solidFill>
                <a:schemeClr val="tx1"/>
              </a:solidFill>
            </a:endParaRPr>
          </a:p>
          <a:p>
            <a:pPr algn="ctr"/>
            <a:r>
              <a:rPr kumimoji="1" lang="ja-JP" altLang="en-US" sz="1200" b="1" dirty="0">
                <a:solidFill>
                  <a:schemeClr val="tx1"/>
                </a:solidFill>
              </a:rPr>
              <a:t>機能を有した</a:t>
            </a:r>
          </a:p>
        </p:txBody>
      </p:sp>
      <p:sp>
        <p:nvSpPr>
          <p:cNvPr id="3" name="角丸四角形 2"/>
          <p:cNvSpPr/>
          <p:nvPr/>
        </p:nvSpPr>
        <p:spPr>
          <a:xfrm>
            <a:off x="215516" y="6164390"/>
            <a:ext cx="8604956" cy="6120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FF0000"/>
                </a:solidFill>
              </a:rPr>
              <a:t>上記の実施に向けては、高齢・介護や障害部署のみならず、生活困窮・生活保護、保健、</a:t>
            </a:r>
            <a:endParaRPr kumimoji="1" lang="en-US" altLang="ja-JP" sz="1600" dirty="0">
              <a:solidFill>
                <a:srgbClr val="FF0000"/>
              </a:solidFill>
            </a:endParaRPr>
          </a:p>
          <a:p>
            <a:r>
              <a:rPr kumimoji="1" lang="ja-JP" altLang="en-US" sz="1600" dirty="0">
                <a:solidFill>
                  <a:srgbClr val="FF0000"/>
                </a:solidFill>
              </a:rPr>
              <a:t>地域医療等の部署間連携が重要。また、プロジェクトチーム等の形成も有用。</a:t>
            </a:r>
          </a:p>
        </p:txBody>
      </p:sp>
      <p:sp>
        <p:nvSpPr>
          <p:cNvPr id="8" name="正方形/長方形 7">
            <a:extLst>
              <a:ext uri="{FF2B5EF4-FFF2-40B4-BE49-F238E27FC236}">
                <a16:creationId xmlns:a16="http://schemas.microsoft.com/office/drawing/2014/main" id="{9B1B2BEA-C7EE-4680-98B9-3AF6AD064C5C}"/>
              </a:ext>
            </a:extLst>
          </p:cNvPr>
          <p:cNvSpPr/>
          <p:nvPr/>
        </p:nvSpPr>
        <p:spPr>
          <a:xfrm>
            <a:off x="8123819" y="94344"/>
            <a:ext cx="900851" cy="369332"/>
          </a:xfrm>
          <a:prstGeom prst="rect">
            <a:avLst/>
          </a:prstGeom>
          <a:ln w="28575">
            <a:solidFill>
              <a:schemeClr val="bg1">
                <a:lumMod val="50000"/>
              </a:schemeClr>
            </a:solidFill>
          </a:ln>
        </p:spPr>
        <p:txBody>
          <a:bodyPr wrap="square">
            <a:spAutoFit/>
          </a:bodyPr>
          <a:lstStyle/>
          <a:p>
            <a:pPr algn="ctr"/>
            <a:r>
              <a:rPr lang="ja-JP" altLang="en-US" b="1" dirty="0">
                <a:solidFill>
                  <a:schemeClr val="bg1"/>
                </a:solidFill>
                <a:latin typeface="BIZ UDゴシック" panose="020B0400000000000000" pitchFamily="49" charset="-128"/>
                <a:ea typeface="BIZ UDゴシック" panose="020B0400000000000000" pitchFamily="49" charset="-128"/>
              </a:rPr>
              <a:t>参考</a:t>
            </a:r>
          </a:p>
        </p:txBody>
      </p:sp>
      <p:sp>
        <p:nvSpPr>
          <p:cNvPr id="10" name="円/楕円 6"/>
          <p:cNvSpPr/>
          <p:nvPr/>
        </p:nvSpPr>
        <p:spPr>
          <a:xfrm>
            <a:off x="8281115" y="6154226"/>
            <a:ext cx="862885" cy="422178"/>
          </a:xfrm>
          <a:prstGeom prst="ellipse">
            <a:avLst/>
          </a:prstGeom>
          <a:noFill/>
          <a:ln w="15875" cap="flat" cmpd="sng" algn="ctr">
            <a:noFill/>
            <a:prstDash val="solid"/>
          </a:ln>
          <a:effectLst/>
        </p:spPr>
        <p:txBody>
          <a:bodyPr anchor="ctr"/>
          <a:lstStyle/>
          <a:p>
            <a:pPr algn="ctr" defTabSz="844083">
              <a:defRPr/>
            </a:pPr>
            <a:r>
              <a:rPr lang="en-US" altLang="ja-JP" sz="1846" b="1" kern="0" dirty="0">
                <a:solidFill>
                  <a:prstClr val="black"/>
                </a:solidFill>
                <a:latin typeface="メイリオ" panose="020B0604030504040204" pitchFamily="50" charset="-128"/>
                <a:ea typeface="メイリオ" panose="020B0604030504040204" pitchFamily="50" charset="-128"/>
              </a:rPr>
              <a:t>28</a:t>
            </a:r>
            <a:endParaRPr lang="ja-JP" altLang="en-US" sz="1846" b="1" kern="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26492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3">
            <a:extLst>
              <a:ext uri="{FF2B5EF4-FFF2-40B4-BE49-F238E27FC236}">
                <a16:creationId xmlns:a16="http://schemas.microsoft.com/office/drawing/2014/main" id="{30E7DC97-5F14-4CC4-B4D3-17E004DF6D8E}"/>
              </a:ext>
            </a:extLst>
          </p:cNvPr>
          <p:cNvSpPr/>
          <p:nvPr/>
        </p:nvSpPr>
        <p:spPr>
          <a:xfrm>
            <a:off x="1040563" y="3608506"/>
            <a:ext cx="6967379" cy="549157"/>
          </a:xfrm>
          <a:prstGeom prst="roundRect">
            <a:avLst/>
          </a:prstGeom>
          <a:gradFill rotWithShape="1">
            <a:gsLst>
              <a:gs pos="0">
                <a:srgbClr val="F79646">
                  <a:lumMod val="40000"/>
                  <a:lumOff val="60000"/>
                </a:srgbClr>
              </a:gs>
              <a:gs pos="65000">
                <a:srgbClr val="F79646">
                  <a:lumMod val="60000"/>
                  <a:lumOff val="40000"/>
                </a:srgbClr>
              </a:gs>
              <a:gs pos="100000">
                <a:srgbClr val="F79646"/>
              </a:gs>
            </a:gsLst>
            <a:lin ang="16200000" scaled="1"/>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779095" rtl="0" eaLnBrk="1" fontAlgn="base" latinLnBrk="0" hangingPunct="1">
              <a:lnSpc>
                <a:spcPct val="100000"/>
              </a:lnSpc>
              <a:spcBef>
                <a:spcPct val="0"/>
              </a:spcBef>
              <a:spcAft>
                <a:spcPct val="0"/>
              </a:spcAft>
              <a:buClrTx/>
              <a:buSzTx/>
              <a:buFontTx/>
              <a:buNone/>
              <a:tabLst/>
              <a:defRPr/>
            </a:pPr>
            <a:r>
              <a:rPr kumimoji="0" lang="ja-JP" altLang="en-US" sz="2045" b="0" i="0" u="none" strike="noStrike" kern="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rPr>
              <a:t>すべての人の生活の基盤としての地域</a:t>
            </a:r>
            <a:endParaRPr kumimoji="0" lang="ja-JP" altLang="en-US" sz="2045"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endParaRPr>
          </a:p>
        </p:txBody>
      </p:sp>
      <p:sp>
        <p:nvSpPr>
          <p:cNvPr id="4" name="角丸四角形 104">
            <a:extLst>
              <a:ext uri="{FF2B5EF4-FFF2-40B4-BE49-F238E27FC236}">
                <a16:creationId xmlns:a16="http://schemas.microsoft.com/office/drawing/2014/main" id="{E30B6F68-6FA2-4CE2-8A07-FCF7BE4E9044}"/>
              </a:ext>
            </a:extLst>
          </p:cNvPr>
          <p:cNvSpPr/>
          <p:nvPr/>
        </p:nvSpPr>
        <p:spPr>
          <a:xfrm>
            <a:off x="1021152" y="5113065"/>
            <a:ext cx="6967379" cy="517141"/>
          </a:xfrm>
          <a:prstGeom prst="roundRect">
            <a:avLst/>
          </a:prstGeom>
          <a:gradFill rotWithShape="1">
            <a:gsLst>
              <a:gs pos="0">
                <a:srgbClr val="4BACC6"/>
              </a:gs>
              <a:gs pos="35000">
                <a:srgbClr val="4BACC6">
                  <a:lumMod val="60000"/>
                  <a:lumOff val="40000"/>
                </a:srgbClr>
              </a:gs>
              <a:gs pos="100000">
                <a:srgbClr val="4BACC6">
                  <a:lumMod val="20000"/>
                  <a:lumOff val="8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779095" rtl="0" eaLnBrk="1" fontAlgn="base" latinLnBrk="0" hangingPunct="1">
              <a:lnSpc>
                <a:spcPct val="100000"/>
              </a:lnSpc>
              <a:spcBef>
                <a:spcPts val="510"/>
              </a:spcBef>
              <a:spcAft>
                <a:spcPct val="0"/>
              </a:spcAft>
              <a:buClrTx/>
              <a:buSzTx/>
              <a:buFontTx/>
              <a:buNone/>
              <a:tabLst/>
              <a:defRPr/>
            </a:pPr>
            <a:r>
              <a:rPr kumimoji="0" lang="ja-JP" altLang="en-US" sz="2045" b="0" i="0" u="none" strike="noStrike" kern="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rPr>
              <a:t>すべての社会・経済活動の基盤としての地域</a:t>
            </a:r>
          </a:p>
        </p:txBody>
      </p:sp>
      <p:sp>
        <p:nvSpPr>
          <p:cNvPr id="5" name="コンテンツ プレースホルダ 2">
            <a:extLst>
              <a:ext uri="{FF2B5EF4-FFF2-40B4-BE49-F238E27FC236}">
                <a16:creationId xmlns:a16="http://schemas.microsoft.com/office/drawing/2014/main" id="{F20117A3-BC8D-4C77-97AF-FA26F20141C1}"/>
              </a:ext>
            </a:extLst>
          </p:cNvPr>
          <p:cNvSpPr txBox="1">
            <a:spLocks/>
          </p:cNvSpPr>
          <p:nvPr/>
        </p:nvSpPr>
        <p:spPr>
          <a:xfrm>
            <a:off x="6213311" y="6196203"/>
            <a:ext cx="920104" cy="240616"/>
          </a:xfrm>
          <a:prstGeom prst="rect">
            <a:avLst/>
          </a:prstGeom>
          <a:solidFill>
            <a:sysClr val="window" lastClr="FFFFFF"/>
          </a:solidFill>
        </p:spPr>
        <p:txBody>
          <a:bodyPr vert="horz" lIns="77913" tIns="38958" rIns="77913" bIns="38958"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92160" marR="0" lvl="0" indent="-292160" algn="l" defTabSz="779095"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5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交通</a:t>
            </a:r>
          </a:p>
        </p:txBody>
      </p:sp>
      <p:pic>
        <p:nvPicPr>
          <p:cNvPr id="6" name="図 5" descr="C:\Users\KNQSV\AppData\Local\Microsoft\Windows\Temporary Internet Files\Content.IE5\JY4WRT8Z\lgi01a201401011100[1].jpg">
            <a:extLst>
              <a:ext uri="{FF2B5EF4-FFF2-40B4-BE49-F238E27FC236}">
                <a16:creationId xmlns:a16="http://schemas.microsoft.com/office/drawing/2014/main" id="{65D1CD09-5DE7-4A9E-A90A-53061C45C96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5" y="5511219"/>
            <a:ext cx="726008" cy="685006"/>
          </a:xfrm>
          <a:prstGeom prst="rect">
            <a:avLst/>
          </a:prstGeom>
          <a:noFill/>
          <a:ln>
            <a:noFill/>
          </a:ln>
        </p:spPr>
      </p:pic>
      <p:sp>
        <p:nvSpPr>
          <p:cNvPr id="7" name="コンテンツ プレースホルダ 2">
            <a:extLst>
              <a:ext uri="{FF2B5EF4-FFF2-40B4-BE49-F238E27FC236}">
                <a16:creationId xmlns:a16="http://schemas.microsoft.com/office/drawing/2014/main" id="{832DA4EC-4617-42CD-98E3-3D0C0BED9E4B}"/>
              </a:ext>
            </a:extLst>
          </p:cNvPr>
          <p:cNvSpPr txBox="1">
            <a:spLocks/>
          </p:cNvSpPr>
          <p:nvPr/>
        </p:nvSpPr>
        <p:spPr>
          <a:xfrm>
            <a:off x="4681544" y="6196202"/>
            <a:ext cx="946018" cy="240616"/>
          </a:xfrm>
          <a:prstGeom prst="rect">
            <a:avLst/>
          </a:prstGeom>
        </p:spPr>
        <p:txBody>
          <a:bodyPr vert="horz" lIns="77913" tIns="38958" rIns="77913" bIns="38958"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92160" marR="0" lvl="0" indent="-292160" algn="l" defTabSz="779095"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5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産業</a:t>
            </a:r>
          </a:p>
        </p:txBody>
      </p:sp>
      <p:pic>
        <p:nvPicPr>
          <p:cNvPr id="8" name="図 7" descr="C:\Users\KNQSV\AppData\Local\Microsoft\Windows\Temporary Internet Files\Content.IE5\JY4WRT8Z\gi01a201403041400[1].png">
            <a:extLst>
              <a:ext uri="{FF2B5EF4-FFF2-40B4-BE49-F238E27FC236}">
                <a16:creationId xmlns:a16="http://schemas.microsoft.com/office/drawing/2014/main" id="{CAF55F04-04B9-4811-AEE5-94CE4A2AA6A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592" y="5398575"/>
            <a:ext cx="722418" cy="833133"/>
          </a:xfrm>
          <a:prstGeom prst="rect">
            <a:avLst/>
          </a:prstGeom>
          <a:noFill/>
          <a:ln>
            <a:noFill/>
          </a:ln>
        </p:spPr>
      </p:pic>
      <p:sp>
        <p:nvSpPr>
          <p:cNvPr id="9" name="コンテンツ プレースホルダ 2">
            <a:extLst>
              <a:ext uri="{FF2B5EF4-FFF2-40B4-BE49-F238E27FC236}">
                <a16:creationId xmlns:a16="http://schemas.microsoft.com/office/drawing/2014/main" id="{46D17F20-8F05-4117-B702-A9DB7285616F}"/>
              </a:ext>
            </a:extLst>
          </p:cNvPr>
          <p:cNvSpPr txBox="1">
            <a:spLocks/>
          </p:cNvSpPr>
          <p:nvPr/>
        </p:nvSpPr>
        <p:spPr>
          <a:xfrm>
            <a:off x="1320136" y="6202629"/>
            <a:ext cx="946017" cy="409297"/>
          </a:xfrm>
          <a:prstGeom prst="rect">
            <a:avLst/>
          </a:prstGeom>
        </p:spPr>
        <p:txBody>
          <a:bodyPr vert="horz" lIns="77913" tIns="38958" rIns="77913" bIns="38958"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92160" marR="0" lvl="0" indent="-292160" algn="l" defTabSz="779095"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5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農林</a:t>
            </a:r>
          </a:p>
        </p:txBody>
      </p:sp>
      <p:sp>
        <p:nvSpPr>
          <p:cNvPr id="10" name="コンテンツ プレースホルダ 2">
            <a:extLst>
              <a:ext uri="{FF2B5EF4-FFF2-40B4-BE49-F238E27FC236}">
                <a16:creationId xmlns:a16="http://schemas.microsoft.com/office/drawing/2014/main" id="{F8826E4E-DDF1-4E03-8D33-AD851DE3E417}"/>
              </a:ext>
            </a:extLst>
          </p:cNvPr>
          <p:cNvSpPr txBox="1">
            <a:spLocks/>
          </p:cNvSpPr>
          <p:nvPr/>
        </p:nvSpPr>
        <p:spPr>
          <a:xfrm>
            <a:off x="2913008" y="6178913"/>
            <a:ext cx="1017314" cy="371631"/>
          </a:xfrm>
          <a:prstGeom prst="rect">
            <a:avLst/>
          </a:prstGeom>
        </p:spPr>
        <p:txBody>
          <a:bodyPr vert="horz" lIns="77913" tIns="38958" rIns="77913" bIns="38958"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92160" marR="0" lvl="0" indent="-292160" algn="l" defTabSz="779095"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5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環境</a:t>
            </a:r>
          </a:p>
        </p:txBody>
      </p:sp>
      <p:pic>
        <p:nvPicPr>
          <p:cNvPr id="11" name="Picture 8" descr="http://chicodeza.com/wordpress/wp-content/uploads/yama-illust2.png">
            <a:extLst>
              <a:ext uri="{FF2B5EF4-FFF2-40B4-BE49-F238E27FC236}">
                <a16:creationId xmlns:a16="http://schemas.microsoft.com/office/drawing/2014/main" id="{6A749114-3256-41C3-97FF-17291F02A81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608620" y="5266231"/>
            <a:ext cx="1290738" cy="9299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フリー イラスト色の違う6種類の路線バスのセット">
            <a:extLst>
              <a:ext uri="{FF2B5EF4-FFF2-40B4-BE49-F238E27FC236}">
                <a16:creationId xmlns:a16="http://schemas.microsoft.com/office/drawing/2014/main" id="{8A30E0DE-544F-420F-83F1-28F6FC31902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009"/>
          <a:stretch/>
        </p:blipFill>
        <p:spPr bwMode="auto">
          <a:xfrm>
            <a:off x="5983198" y="5521310"/>
            <a:ext cx="926017" cy="671356"/>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2617AD3F-4787-4B44-893C-314527A0F510}"/>
              </a:ext>
            </a:extLst>
          </p:cNvPr>
          <p:cNvSpPr txBox="1"/>
          <p:nvPr/>
        </p:nvSpPr>
        <p:spPr>
          <a:xfrm>
            <a:off x="2400859" y="1925098"/>
            <a:ext cx="4478982" cy="642933"/>
          </a:xfrm>
          <a:prstGeom prst="rect">
            <a:avLst/>
          </a:prstGeom>
          <a:noFill/>
        </p:spPr>
        <p:txBody>
          <a:bodyPr wrap="square" rtlCol="0">
            <a:spAutoFit/>
          </a:bodyPr>
          <a:lstStyle/>
          <a:p>
            <a:pPr marL="0" marR="0" lvl="0" indent="0" algn="ctr" defTabSz="779095" rtl="0" eaLnBrk="1" fontAlgn="base" latinLnBrk="0" hangingPunct="1">
              <a:lnSpc>
                <a:spcPct val="100000"/>
              </a:lnSpc>
              <a:spcBef>
                <a:spcPct val="0"/>
              </a:spcBef>
              <a:spcAft>
                <a:spcPct val="0"/>
              </a:spcAft>
              <a:buClrTx/>
              <a:buSzTx/>
              <a:buFontTx/>
              <a:buNone/>
              <a:tabLst/>
              <a:defRPr/>
            </a:pPr>
            <a:r>
              <a:rPr kumimoji="1" lang="ja-JP" altLang="en-US" sz="2045" b="0" i="0" u="none" strike="noStrike" kern="1200" cap="none" spc="0" normalizeH="0" baseline="0" noProof="0" dirty="0">
                <a:ln>
                  <a:noFill/>
                </a:ln>
                <a:solidFill>
                  <a:prstClr val="black"/>
                </a:solidFill>
                <a:effectLst/>
                <a:uLnTx/>
                <a:uFillTx/>
                <a:latin typeface="HG創英角ﾎﾟｯﾌﾟ体" panose="040B0A09000000000000" pitchFamily="49" charset="-128"/>
                <a:ea typeface="HG創英角ﾎﾟｯﾌﾟ体" panose="040B0A09000000000000" pitchFamily="49" charset="-128"/>
                <a:cs typeface="+mn-cs"/>
              </a:rPr>
              <a:t>支え・支えられる関係の循環</a:t>
            </a:r>
            <a:endParaRPr kumimoji="1" lang="en-US" altLang="ja-JP" sz="2045" b="0" i="0" u="none" strike="noStrike" kern="1200" cap="none" spc="0" normalizeH="0" baseline="0" noProof="0" dirty="0">
              <a:ln>
                <a:noFill/>
              </a:ln>
              <a:solidFill>
                <a:prstClr val="black"/>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ctr" defTabSz="779095" rtl="0" eaLnBrk="1" fontAlgn="base" latinLnBrk="0" hangingPunct="1">
              <a:lnSpc>
                <a:spcPct val="100000"/>
              </a:lnSpc>
              <a:spcBef>
                <a:spcPct val="0"/>
              </a:spcBef>
              <a:spcAft>
                <a:spcPct val="0"/>
              </a:spcAft>
              <a:buClrTx/>
              <a:buSzTx/>
              <a:buFontTx/>
              <a:buNone/>
              <a:tabLst/>
              <a:defRPr/>
            </a:pPr>
            <a:r>
              <a:rPr kumimoji="1" lang="ja-JP" altLang="en-US" sz="1533" b="0" i="0" u="none" strike="noStrike" kern="1200" cap="none" spc="0" normalizeH="0" baseline="0" noProof="0" dirty="0">
                <a:ln>
                  <a:noFill/>
                </a:ln>
                <a:solidFill>
                  <a:prstClr val="black"/>
                </a:solidFill>
                <a:effectLst/>
                <a:uLnTx/>
                <a:uFillTx/>
                <a:latin typeface="HG創英角ﾎﾟｯﾌﾟ体" panose="040B0A09000000000000" pitchFamily="49" charset="-128"/>
                <a:ea typeface="HG創英角ﾎﾟｯﾌﾟ体" panose="040B0A09000000000000" pitchFamily="49" charset="-128"/>
                <a:cs typeface="+mn-cs"/>
              </a:rPr>
              <a:t>～誰もが役割と生きがいを持つ社会の醸成～</a:t>
            </a:r>
          </a:p>
        </p:txBody>
      </p:sp>
      <p:sp>
        <p:nvSpPr>
          <p:cNvPr id="14" name="右カーブ矢印 61">
            <a:extLst>
              <a:ext uri="{FF2B5EF4-FFF2-40B4-BE49-F238E27FC236}">
                <a16:creationId xmlns:a16="http://schemas.microsoft.com/office/drawing/2014/main" id="{114B8CCA-8775-497C-992E-0442118CD081}"/>
              </a:ext>
            </a:extLst>
          </p:cNvPr>
          <p:cNvSpPr/>
          <p:nvPr/>
        </p:nvSpPr>
        <p:spPr>
          <a:xfrm>
            <a:off x="1749628" y="3421404"/>
            <a:ext cx="1134412" cy="1749607"/>
          </a:xfrm>
          <a:prstGeom prst="curvedRightArrow">
            <a:avLst>
              <a:gd name="adj1" fmla="val 10077"/>
              <a:gd name="adj2" fmla="val 35297"/>
              <a:gd name="adj3" fmla="val 33047"/>
            </a:avLst>
          </a:prstGeom>
          <a:solidFill>
            <a:srgbClr val="FF99FF"/>
          </a:solidFill>
          <a:ln w="25400" cap="flat" cmpd="sng" algn="ctr">
            <a:solidFill>
              <a:srgbClr val="F79646">
                <a:lumMod val="75000"/>
              </a:srgbClr>
            </a:solidFill>
            <a:prstDash val="solid"/>
          </a:ln>
          <a:effectLst/>
        </p:spPr>
        <p:txBody>
          <a:bodyPr rtlCol="0" anchor="ctr"/>
          <a:lstStyle/>
          <a:p>
            <a:pPr marL="0" marR="0" lvl="0" indent="0" algn="ctr" defTabSz="779095" rtl="0" eaLnBrk="1" fontAlgn="auto" latinLnBrk="0" hangingPunct="1">
              <a:lnSpc>
                <a:spcPct val="100000"/>
              </a:lnSpc>
              <a:spcBef>
                <a:spcPts val="0"/>
              </a:spcBef>
              <a:spcAft>
                <a:spcPts val="0"/>
              </a:spcAft>
              <a:buClrTx/>
              <a:buSzTx/>
              <a:buFontTx/>
              <a:buNone/>
              <a:tabLst/>
              <a:defRPr/>
            </a:pPr>
            <a:endParaRPr kumimoji="0" lang="ja-JP" altLang="en-US" sz="1533"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 name="正方形/長方形 14">
            <a:extLst>
              <a:ext uri="{FF2B5EF4-FFF2-40B4-BE49-F238E27FC236}">
                <a16:creationId xmlns:a16="http://schemas.microsoft.com/office/drawing/2014/main" id="{DF312ECA-DB2E-43E8-AE5D-4CF5D61C12E6}"/>
              </a:ext>
            </a:extLst>
          </p:cNvPr>
          <p:cNvSpPr/>
          <p:nvPr/>
        </p:nvSpPr>
        <p:spPr>
          <a:xfrm>
            <a:off x="399802" y="4176865"/>
            <a:ext cx="1963391" cy="900897"/>
          </a:xfrm>
          <a:prstGeom prst="rect">
            <a:avLst/>
          </a:prstGeom>
          <a:solidFill>
            <a:srgbClr val="F79646">
              <a:lumMod val="20000"/>
              <a:lumOff val="80000"/>
            </a:srgbClr>
          </a:solidFill>
        </p:spPr>
        <p:txBody>
          <a:bodyPr wrap="square" lIns="30675" tIns="30675" rIns="30675" bIns="30675">
            <a:spAutoFit/>
          </a:bodyPr>
          <a:lstStyle/>
          <a:p>
            <a:pPr marL="0" marR="0" lvl="0" indent="0" algn="l" defTabSz="779095" rtl="0" eaLnBrk="1" fontAlgn="auto" latinLnBrk="0" hangingPunct="1">
              <a:lnSpc>
                <a:spcPct val="100000"/>
              </a:lnSpc>
              <a:spcBef>
                <a:spcPts val="0"/>
              </a:spcBef>
              <a:spcAft>
                <a:spcPts val="0"/>
              </a:spcAft>
              <a:buClrTx/>
              <a:buSzTx/>
              <a:buFontTx/>
              <a:buNone/>
              <a:tabLst/>
              <a:defRPr/>
            </a:pPr>
            <a:r>
              <a:rPr kumimoji="0" lang="ja-JP" altLang="en-US"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◇社会経済の担い手輩出</a:t>
            </a:r>
          </a:p>
          <a:p>
            <a:pPr marL="0" marR="0" lvl="0" indent="0" algn="l" defTabSz="779095" rtl="0" eaLnBrk="1" fontAlgn="auto" latinLnBrk="0" hangingPunct="1">
              <a:lnSpc>
                <a:spcPct val="100000"/>
              </a:lnSpc>
              <a:spcBef>
                <a:spcPts val="0"/>
              </a:spcBef>
              <a:spcAft>
                <a:spcPts val="0"/>
              </a:spcAft>
              <a:buClrTx/>
              <a:buSzTx/>
              <a:buFontTx/>
              <a:buNone/>
              <a:tabLst/>
              <a:defRPr/>
            </a:pPr>
            <a:r>
              <a:rPr kumimoji="0" lang="ja-JP" altLang="en-US"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◇地域資源の有効活用、</a:t>
            </a:r>
            <a:r>
              <a:rPr kumimoji="0" lang="en-US" altLang="ja-JP"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0" lang="en-US" altLang="ja-JP"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雇用創出等による経済</a:t>
            </a:r>
            <a:r>
              <a:rPr kumimoji="0" lang="en-US" altLang="ja-JP"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0" lang="en-US" altLang="ja-JP"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en-US" altLang="ja-JP"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価値の創出</a:t>
            </a:r>
          </a:p>
        </p:txBody>
      </p:sp>
      <p:sp>
        <p:nvSpPr>
          <p:cNvPr id="16" name="テキスト ボックス 15">
            <a:extLst>
              <a:ext uri="{FF2B5EF4-FFF2-40B4-BE49-F238E27FC236}">
                <a16:creationId xmlns:a16="http://schemas.microsoft.com/office/drawing/2014/main" id="{628BD65E-649E-47BA-A37E-7D43DAA8624D}"/>
              </a:ext>
            </a:extLst>
          </p:cNvPr>
          <p:cNvSpPr txBox="1"/>
          <p:nvPr/>
        </p:nvSpPr>
        <p:spPr>
          <a:xfrm>
            <a:off x="2568912" y="4464442"/>
            <a:ext cx="3910662" cy="642933"/>
          </a:xfrm>
          <a:prstGeom prst="rect">
            <a:avLst/>
          </a:prstGeom>
          <a:noFill/>
        </p:spPr>
        <p:txBody>
          <a:bodyPr wrap="square" rtlCol="0">
            <a:spAutoFit/>
          </a:bodyPr>
          <a:lstStyle/>
          <a:p>
            <a:pPr marL="0" marR="0" lvl="0" indent="0" algn="ctr" defTabSz="779095" rtl="0" eaLnBrk="1" fontAlgn="base" latinLnBrk="0" hangingPunct="1">
              <a:lnSpc>
                <a:spcPct val="100000"/>
              </a:lnSpc>
              <a:spcBef>
                <a:spcPct val="0"/>
              </a:spcBef>
              <a:spcAft>
                <a:spcPct val="0"/>
              </a:spcAft>
              <a:buClrTx/>
              <a:buSzTx/>
              <a:buFontTx/>
              <a:buNone/>
              <a:tabLst/>
              <a:defRPr/>
            </a:pPr>
            <a:r>
              <a:rPr kumimoji="1" lang="ja-JP" altLang="en-US" sz="2045" b="0" i="0" u="none" strike="noStrike" kern="1200" cap="none" spc="0" normalizeH="0" baseline="0" noProof="0" dirty="0">
                <a:ln>
                  <a:noFill/>
                </a:ln>
                <a:solidFill>
                  <a:prstClr val="black"/>
                </a:solidFill>
                <a:effectLst/>
                <a:uLnTx/>
                <a:uFillTx/>
                <a:latin typeface="HG創英角ﾎﾟｯﾌﾟ体" panose="040B0A09000000000000" pitchFamily="49" charset="-128"/>
                <a:ea typeface="HG創英角ﾎﾟｯﾌﾟ体" panose="040B0A09000000000000" pitchFamily="49" charset="-128"/>
                <a:cs typeface="+mn-cs"/>
              </a:rPr>
              <a:t>地域における人と資源の循環</a:t>
            </a:r>
            <a:endParaRPr kumimoji="1" lang="en-US" altLang="ja-JP" sz="2045" b="0" i="0" u="none" strike="noStrike" kern="1200" cap="none" spc="0" normalizeH="0" baseline="0" noProof="0" dirty="0">
              <a:ln>
                <a:noFill/>
              </a:ln>
              <a:solidFill>
                <a:prstClr val="black"/>
              </a:solidFill>
              <a:effectLst/>
              <a:uLnTx/>
              <a:uFillTx/>
              <a:latin typeface="HG創英角ﾎﾟｯﾌﾟ体" panose="040B0A09000000000000" pitchFamily="49" charset="-128"/>
              <a:ea typeface="HG創英角ﾎﾟｯﾌﾟ体" panose="040B0A09000000000000" pitchFamily="49" charset="-128"/>
              <a:cs typeface="+mn-cs"/>
            </a:endParaRPr>
          </a:p>
          <a:p>
            <a:pPr marL="0" marR="0" lvl="0" indent="0" algn="ctr" defTabSz="779095" rtl="0" eaLnBrk="1" fontAlgn="base" latinLnBrk="0" hangingPunct="1">
              <a:lnSpc>
                <a:spcPct val="100000"/>
              </a:lnSpc>
              <a:spcBef>
                <a:spcPct val="0"/>
              </a:spcBef>
              <a:spcAft>
                <a:spcPct val="0"/>
              </a:spcAft>
              <a:buClrTx/>
              <a:buSzTx/>
              <a:buFontTx/>
              <a:buNone/>
              <a:tabLst/>
              <a:defRPr/>
            </a:pPr>
            <a:r>
              <a:rPr kumimoji="1" lang="ja-JP" altLang="en-US" sz="1533" b="0" i="0" u="none" strike="noStrike" kern="1200" cap="none" spc="0" normalizeH="0" baseline="0" noProof="0" dirty="0">
                <a:ln>
                  <a:noFill/>
                </a:ln>
                <a:solidFill>
                  <a:prstClr val="black"/>
                </a:solidFill>
                <a:effectLst/>
                <a:uLnTx/>
                <a:uFillTx/>
                <a:latin typeface="HG創英角ﾎﾟｯﾌﾟ体" panose="040B0A09000000000000" pitchFamily="49" charset="-128"/>
                <a:ea typeface="HG創英角ﾎﾟｯﾌﾟ体" panose="040B0A09000000000000" pitchFamily="49" charset="-128"/>
                <a:cs typeface="+mn-cs"/>
              </a:rPr>
              <a:t>～地域社会の持続的発展の実現～</a:t>
            </a:r>
          </a:p>
        </p:txBody>
      </p:sp>
      <p:grpSp>
        <p:nvGrpSpPr>
          <p:cNvPr id="17" name="グループ化 16">
            <a:extLst>
              <a:ext uri="{FF2B5EF4-FFF2-40B4-BE49-F238E27FC236}">
                <a16:creationId xmlns:a16="http://schemas.microsoft.com/office/drawing/2014/main" id="{F2332DA1-A264-4C4C-B648-006B6D39DC0B}"/>
              </a:ext>
            </a:extLst>
          </p:cNvPr>
          <p:cNvGrpSpPr/>
          <p:nvPr/>
        </p:nvGrpSpPr>
        <p:grpSpPr>
          <a:xfrm>
            <a:off x="2443071" y="2480341"/>
            <a:ext cx="4304678" cy="805330"/>
            <a:chOff x="2490946" y="2132173"/>
            <a:chExt cx="4965995" cy="1152555"/>
          </a:xfrm>
        </p:grpSpPr>
        <p:pic>
          <p:nvPicPr>
            <p:cNvPr id="18" name="Picture 2" descr="「元気高齢者　画像」の画像検索結果">
              <a:hlinkClick r:id="rId6"/>
              <a:extLst>
                <a:ext uri="{FF2B5EF4-FFF2-40B4-BE49-F238E27FC236}">
                  <a16:creationId xmlns:a16="http://schemas.microsoft.com/office/drawing/2014/main" id="{CE55CCE0-E341-4274-99FD-E8F4EAC3EA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5517" y="2215849"/>
              <a:ext cx="700389" cy="1014171"/>
            </a:xfrm>
            <a:prstGeom prst="rect">
              <a:avLst/>
            </a:prstGeom>
            <a:solidFill>
              <a:sysClr val="window" lastClr="FFFFFF">
                <a:alpha val="0"/>
              </a:sysClr>
            </a:solidFill>
          </p:spPr>
        </p:pic>
        <p:pic>
          <p:nvPicPr>
            <p:cNvPr id="19" name="Picture 8" descr="「認知症　イラスト　無料」の画像検索結果">
              <a:hlinkClick r:id="rId8"/>
              <a:extLst>
                <a:ext uri="{FF2B5EF4-FFF2-40B4-BE49-F238E27FC236}">
                  <a16:creationId xmlns:a16="http://schemas.microsoft.com/office/drawing/2014/main" id="{331A1273-7D88-4ED9-ABA9-03015091C55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77604" y="2209276"/>
              <a:ext cx="679337" cy="10754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車椅子の女性のイラスト">
              <a:extLst>
                <a:ext uri="{FF2B5EF4-FFF2-40B4-BE49-F238E27FC236}">
                  <a16:creationId xmlns:a16="http://schemas.microsoft.com/office/drawing/2014/main" id="{68122480-22A5-4987-BDD7-8133E5EE17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5165" y="2204864"/>
              <a:ext cx="551377" cy="100762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父子家庭　イラスト　無料」の画像検索結果">
              <a:hlinkClick r:id="rId11"/>
              <a:extLst>
                <a:ext uri="{FF2B5EF4-FFF2-40B4-BE49-F238E27FC236}">
                  <a16:creationId xmlns:a16="http://schemas.microsoft.com/office/drawing/2014/main" id="{C0796FD4-2D05-40C8-BEE2-BF035FA51A3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33544" y="2215821"/>
              <a:ext cx="616433" cy="105440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01.gatag.net/img/201505/12l/gatag-00004016.jpg">
              <a:extLst>
                <a:ext uri="{FF2B5EF4-FFF2-40B4-BE49-F238E27FC236}">
                  <a16:creationId xmlns:a16="http://schemas.microsoft.com/office/drawing/2014/main" id="{46F9D2BF-B872-4A76-8CEE-4DB7FB82274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81003" y="2249063"/>
              <a:ext cx="551064" cy="103341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ttp://www.misaki.rdy.jp/illust/jinbutu/kodomo/kodomo1/sozai/103.jpg">
              <a:extLst>
                <a:ext uri="{FF2B5EF4-FFF2-40B4-BE49-F238E27FC236}">
                  <a16:creationId xmlns:a16="http://schemas.microsoft.com/office/drawing/2014/main" id="{01C26E22-BCEF-46CF-A870-95BD2DCC0B1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2490946" y="2323775"/>
              <a:ext cx="582132" cy="9464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主婦　イラスト」の画像検索結果">
              <a:hlinkClick r:id="rId15"/>
              <a:extLst>
                <a:ext uri="{FF2B5EF4-FFF2-40B4-BE49-F238E27FC236}">
                  <a16:creationId xmlns:a16="http://schemas.microsoft.com/office/drawing/2014/main" id="{775BADEC-253E-404B-A04C-918E2B7C7955}"/>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548191" y="2132173"/>
              <a:ext cx="756751" cy="11503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悩む　イラスト」の画像検索結果">
              <a:hlinkClick r:id="rId17"/>
              <a:extLst>
                <a:ext uri="{FF2B5EF4-FFF2-40B4-BE49-F238E27FC236}">
                  <a16:creationId xmlns:a16="http://schemas.microsoft.com/office/drawing/2014/main" id="{FE3E1801-9C4B-4E09-AF3F-626B0B44CE8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245617" y="2208889"/>
              <a:ext cx="610209" cy="1021547"/>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右カーブ矢印 69">
            <a:extLst>
              <a:ext uri="{FF2B5EF4-FFF2-40B4-BE49-F238E27FC236}">
                <a16:creationId xmlns:a16="http://schemas.microsoft.com/office/drawing/2014/main" id="{A23E0458-13E7-4D1F-98CB-A6895EB53C43}"/>
              </a:ext>
            </a:extLst>
          </p:cNvPr>
          <p:cNvSpPr/>
          <p:nvPr/>
        </p:nvSpPr>
        <p:spPr>
          <a:xfrm>
            <a:off x="1626916" y="2068514"/>
            <a:ext cx="1220542" cy="1659657"/>
          </a:xfrm>
          <a:prstGeom prst="curvedRightArrow">
            <a:avLst>
              <a:gd name="adj1" fmla="val 10906"/>
              <a:gd name="adj2" fmla="val 37506"/>
              <a:gd name="adj3" fmla="val 27327"/>
            </a:avLst>
          </a:prstGeom>
          <a:solidFill>
            <a:srgbClr val="FFFF66"/>
          </a:solidFill>
          <a:ln w="25400" cap="flat" cmpd="sng" algn="ctr">
            <a:solidFill>
              <a:srgbClr val="FFC000"/>
            </a:solidFill>
            <a:prstDash val="solid"/>
          </a:ln>
          <a:effectLst/>
          <a:scene3d>
            <a:camera prst="orthographicFront"/>
            <a:lightRig rig="threePt" dir="t"/>
          </a:scene3d>
          <a:sp3d/>
        </p:spPr>
        <p:txBody>
          <a:bodyPr rtlCol="0" anchor="ctr"/>
          <a:lstStyle/>
          <a:p>
            <a:pPr marL="0" marR="0" lvl="0" indent="0" algn="ctr" defTabSz="779095" rtl="0" eaLnBrk="1" fontAlgn="auto" latinLnBrk="0" hangingPunct="1">
              <a:lnSpc>
                <a:spcPct val="100000"/>
              </a:lnSpc>
              <a:spcBef>
                <a:spcPts val="0"/>
              </a:spcBef>
              <a:spcAft>
                <a:spcPts val="0"/>
              </a:spcAft>
              <a:buClrTx/>
              <a:buSzTx/>
              <a:buFontTx/>
              <a:buNone/>
              <a:tabLst/>
              <a:defRPr/>
            </a:pPr>
            <a:endParaRPr kumimoji="0" lang="ja-JP" altLang="en-US" sz="1533"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7" name="角丸四角形 70">
            <a:extLst>
              <a:ext uri="{FF2B5EF4-FFF2-40B4-BE49-F238E27FC236}">
                <a16:creationId xmlns:a16="http://schemas.microsoft.com/office/drawing/2014/main" id="{73704004-7611-4CE1-82AE-79FCD1FED64D}"/>
              </a:ext>
            </a:extLst>
          </p:cNvPr>
          <p:cNvSpPr/>
          <p:nvPr/>
        </p:nvSpPr>
        <p:spPr>
          <a:xfrm>
            <a:off x="418154" y="726023"/>
            <a:ext cx="8307692" cy="830769"/>
          </a:xfrm>
          <a:prstGeom prst="roundRect">
            <a:avLst/>
          </a:prstGeom>
          <a:solidFill>
            <a:srgbClr val="FCFDFE"/>
          </a:solidFill>
          <a:ln w="15875" cap="flat" cmpd="sng" algn="ctr">
            <a:solidFill>
              <a:srgbClr val="1F497D">
                <a:lumMod val="75000"/>
              </a:srgbClr>
            </a:solidFill>
            <a:prstDash val="solid"/>
          </a:ln>
          <a:effectLst/>
        </p:spPr>
        <p:txBody>
          <a:bodyPr rtlCol="0" anchor="ctr"/>
          <a:lstStyle/>
          <a:p>
            <a:pPr marL="154196" marR="0" lvl="0" indent="-154196" algn="l" defTabSz="779095" rtl="0" eaLnBrk="1" fontAlgn="base" latinLnBrk="0" hangingPunct="1">
              <a:lnSpc>
                <a:spcPct val="100000"/>
              </a:lnSpc>
              <a:spcBef>
                <a:spcPct val="0"/>
              </a:spcBef>
              <a:spcAft>
                <a:spcPct val="0"/>
              </a:spcAft>
              <a:buClrTx/>
              <a:buSzTx/>
              <a:buFontTx/>
              <a:buNone/>
              <a:tabLst/>
              <a:defRPr/>
            </a:pPr>
            <a:r>
              <a:rPr kumimoji="0" lang="ja-JP" altLang="en-US" sz="1533"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rPr>
              <a:t>◆制度・分野ごとの</a:t>
            </a:r>
            <a:r>
              <a:rPr kumimoji="0" lang="en-US" altLang="ja-JP" sz="1533" b="1" i="0" u="none" strike="noStrike" kern="0" cap="none" spc="0" normalizeH="0" baseline="0" noProof="0" dirty="0">
                <a:ln>
                  <a:noFill/>
                </a:ln>
                <a:solidFill>
                  <a:srgbClr val="FF0000"/>
                </a:solidFill>
                <a:effectLst/>
                <a:uLnTx/>
                <a:uFillTx/>
                <a:latin typeface="Arial"/>
                <a:ea typeface="ＭＳ Ｐゴシック" panose="020B0600070205080204" pitchFamily="50" charset="-128"/>
                <a:cs typeface="+mn-cs"/>
              </a:rPr>
              <a:t>『</a:t>
            </a:r>
            <a:r>
              <a:rPr kumimoji="0" lang="ja-JP" altLang="en-US" sz="1533" b="1" i="0" u="none" strike="noStrike" kern="0" cap="none" spc="0" normalizeH="0" baseline="0" noProof="0" dirty="0">
                <a:ln>
                  <a:noFill/>
                </a:ln>
                <a:solidFill>
                  <a:srgbClr val="FF0000"/>
                </a:solidFill>
                <a:effectLst/>
                <a:uLnTx/>
                <a:uFillTx/>
                <a:latin typeface="Arial"/>
                <a:ea typeface="ＭＳ Ｐゴシック" panose="020B0600070205080204" pitchFamily="50" charset="-128"/>
                <a:cs typeface="+mn-cs"/>
              </a:rPr>
              <a:t>縦割り</a:t>
            </a:r>
            <a:r>
              <a:rPr kumimoji="0" lang="en-US" altLang="ja-JP" sz="1533" b="1" i="0" u="none" strike="noStrike" kern="0" cap="none" spc="0" normalizeH="0" baseline="0" noProof="0" dirty="0">
                <a:ln>
                  <a:noFill/>
                </a:ln>
                <a:solidFill>
                  <a:srgbClr val="FF0000"/>
                </a:solidFill>
                <a:effectLst/>
                <a:uLnTx/>
                <a:uFillTx/>
                <a:latin typeface="Arial"/>
                <a:ea typeface="ＭＳ Ｐゴシック" panose="020B0600070205080204" pitchFamily="50" charset="-128"/>
                <a:cs typeface="+mn-cs"/>
              </a:rPr>
              <a:t>』</a:t>
            </a:r>
            <a:r>
              <a:rPr kumimoji="0" lang="ja-JP" altLang="en-US" sz="1533" b="1" i="0" u="none" strike="noStrike" kern="0" cap="none" spc="0" normalizeH="0" baseline="0" noProof="0" dirty="0">
                <a:ln>
                  <a:noFill/>
                </a:ln>
                <a:solidFill>
                  <a:srgbClr val="FF0000"/>
                </a:solidFill>
                <a:effectLst/>
                <a:uLnTx/>
                <a:uFillTx/>
                <a:latin typeface="Arial"/>
                <a:ea typeface="ＭＳ Ｐゴシック" panose="020B0600070205080204" pitchFamily="50" charset="-128"/>
                <a:cs typeface="+mn-cs"/>
              </a:rPr>
              <a:t>や「支え手」「受け手」という関係を超えて</a:t>
            </a:r>
            <a:r>
              <a:rPr kumimoji="0" lang="ja-JP" altLang="en-US" sz="1533"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rPr>
              <a:t>、地域住民や地域の多様な主体が</a:t>
            </a:r>
            <a:r>
              <a:rPr kumimoji="0" lang="en-US" altLang="ja-JP" sz="1533"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rPr>
              <a:t>『</a:t>
            </a:r>
            <a:r>
              <a:rPr kumimoji="0" lang="ja-JP" altLang="en-US" sz="1533"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rPr>
              <a:t>我が事</a:t>
            </a:r>
            <a:r>
              <a:rPr kumimoji="0" lang="en-US" altLang="ja-JP" sz="1533"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rPr>
              <a:t>』</a:t>
            </a:r>
            <a:r>
              <a:rPr kumimoji="0" lang="ja-JP" altLang="en-US" sz="1533"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rPr>
              <a:t>として参画し、人と人、人と資源が世代や分野を超えて</a:t>
            </a:r>
            <a:r>
              <a:rPr kumimoji="0" lang="en-US" altLang="ja-JP" sz="1533"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rPr>
              <a:t>『</a:t>
            </a:r>
            <a:r>
              <a:rPr kumimoji="0" lang="ja-JP" altLang="en-US" sz="1533"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rPr>
              <a:t>丸ごと</a:t>
            </a:r>
            <a:r>
              <a:rPr kumimoji="0" lang="en-US" altLang="ja-JP" sz="1533"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rPr>
              <a:t>』</a:t>
            </a:r>
            <a:r>
              <a:rPr kumimoji="0" lang="ja-JP" altLang="en-US" sz="1533"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rPr>
              <a:t>つながることで、</a:t>
            </a:r>
            <a:r>
              <a:rPr kumimoji="0" lang="ja-JP" altLang="en-US" sz="1533" b="1" i="0" u="none" strike="noStrike" kern="0" cap="none" spc="0" normalizeH="0" baseline="0" noProof="0" dirty="0">
                <a:ln>
                  <a:noFill/>
                </a:ln>
                <a:solidFill>
                  <a:srgbClr val="FF0000"/>
                </a:solidFill>
                <a:effectLst/>
                <a:uLnTx/>
                <a:uFillTx/>
                <a:latin typeface="Arial"/>
                <a:ea typeface="ＭＳ Ｐゴシック" panose="020B0600070205080204" pitchFamily="50" charset="-128"/>
                <a:cs typeface="+mn-cs"/>
              </a:rPr>
              <a:t>住民一人ひとりの暮らしと生きがい、地域をともに創っていく社会</a:t>
            </a:r>
          </a:p>
        </p:txBody>
      </p:sp>
      <p:sp>
        <p:nvSpPr>
          <p:cNvPr id="28" name="正方形/長方形 27">
            <a:extLst>
              <a:ext uri="{FF2B5EF4-FFF2-40B4-BE49-F238E27FC236}">
                <a16:creationId xmlns:a16="http://schemas.microsoft.com/office/drawing/2014/main" id="{FACF59BF-ADE6-4DDB-A325-40139148014F}"/>
              </a:ext>
            </a:extLst>
          </p:cNvPr>
          <p:cNvSpPr/>
          <p:nvPr/>
        </p:nvSpPr>
        <p:spPr>
          <a:xfrm>
            <a:off x="399797" y="2378348"/>
            <a:ext cx="1717966" cy="900897"/>
          </a:xfrm>
          <a:prstGeom prst="rect">
            <a:avLst/>
          </a:prstGeom>
          <a:solidFill>
            <a:srgbClr val="F79646">
              <a:lumMod val="20000"/>
              <a:lumOff val="80000"/>
            </a:srgbClr>
          </a:solidFill>
        </p:spPr>
        <p:txBody>
          <a:bodyPr wrap="square" lIns="30675" tIns="30675" rIns="30675" bIns="30675">
            <a:spAutoFit/>
          </a:bodyPr>
          <a:lstStyle/>
          <a:p>
            <a:pPr marL="0" marR="0" lvl="0" indent="0" algn="l" defTabSz="779095" rtl="0" eaLnBrk="1" fontAlgn="auto" latinLnBrk="0" hangingPunct="1">
              <a:lnSpc>
                <a:spcPct val="100000"/>
              </a:lnSpc>
              <a:spcBef>
                <a:spcPts val="0"/>
              </a:spcBef>
              <a:spcAft>
                <a:spcPts val="0"/>
              </a:spcAft>
              <a:buClrTx/>
              <a:buSzTx/>
              <a:buFontTx/>
              <a:buNone/>
              <a:tabLst/>
              <a:defRPr/>
            </a:pPr>
            <a:r>
              <a:rPr kumimoji="0" lang="ja-JP" altLang="en-US"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◇居場所づくり</a:t>
            </a:r>
            <a:endParaRPr kumimoji="0" lang="en-US" altLang="ja-JP"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79095" rtl="0" eaLnBrk="1" fontAlgn="auto" latinLnBrk="0" hangingPunct="1">
              <a:lnSpc>
                <a:spcPct val="100000"/>
              </a:lnSpc>
              <a:spcBef>
                <a:spcPts val="0"/>
              </a:spcBef>
              <a:spcAft>
                <a:spcPts val="0"/>
              </a:spcAft>
              <a:buClrTx/>
              <a:buSzTx/>
              <a:buFontTx/>
              <a:buNone/>
              <a:tabLst/>
              <a:defRPr/>
            </a:pPr>
            <a:r>
              <a:rPr kumimoji="0" lang="ja-JP" altLang="en-US"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◇社会とのつながり</a:t>
            </a:r>
            <a:endParaRPr kumimoji="0" lang="en-US" altLang="ja-JP"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79095" rtl="0" eaLnBrk="1" fontAlgn="auto" latinLnBrk="0" hangingPunct="1">
              <a:lnSpc>
                <a:spcPct val="100000"/>
              </a:lnSpc>
              <a:spcBef>
                <a:spcPts val="0"/>
              </a:spcBef>
              <a:spcAft>
                <a:spcPts val="0"/>
              </a:spcAft>
              <a:buClrTx/>
              <a:buSzTx/>
              <a:buFontTx/>
              <a:buNone/>
              <a:tabLst/>
              <a:defRPr/>
            </a:pPr>
            <a:r>
              <a:rPr kumimoji="0" lang="ja-JP" altLang="en-US"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◇多様性を尊重し包摂</a:t>
            </a:r>
            <a:r>
              <a:rPr kumimoji="0" lang="en-US" altLang="ja-JP"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0" lang="en-US" altLang="ja-JP"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する地域文化</a:t>
            </a:r>
            <a:endParaRPr kumimoji="0" lang="en-US" altLang="ja-JP"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28">
            <a:extLst>
              <a:ext uri="{FF2B5EF4-FFF2-40B4-BE49-F238E27FC236}">
                <a16:creationId xmlns:a16="http://schemas.microsoft.com/office/drawing/2014/main" id="{33F50448-C84D-4874-AF7A-008D2126ED6D}"/>
              </a:ext>
            </a:extLst>
          </p:cNvPr>
          <p:cNvCxnSpPr/>
          <p:nvPr/>
        </p:nvCxnSpPr>
        <p:spPr>
          <a:xfrm>
            <a:off x="7026237" y="6059696"/>
            <a:ext cx="777940" cy="0"/>
          </a:xfrm>
          <a:prstGeom prst="line">
            <a:avLst/>
          </a:prstGeom>
          <a:noFill/>
          <a:ln w="63500" cap="flat" cmpd="sng" algn="ctr">
            <a:solidFill>
              <a:sysClr val="windowText" lastClr="000000"/>
            </a:solidFill>
            <a:prstDash val="sysDot"/>
          </a:ln>
          <a:effectLst/>
        </p:spPr>
      </p:cxnSp>
      <p:sp>
        <p:nvSpPr>
          <p:cNvPr id="30" name="右カーブ矢印 39">
            <a:extLst>
              <a:ext uri="{FF2B5EF4-FFF2-40B4-BE49-F238E27FC236}">
                <a16:creationId xmlns:a16="http://schemas.microsoft.com/office/drawing/2014/main" id="{68240D6C-03D9-4AF7-B38B-46E63205A235}"/>
              </a:ext>
            </a:extLst>
          </p:cNvPr>
          <p:cNvSpPr/>
          <p:nvPr/>
        </p:nvSpPr>
        <p:spPr>
          <a:xfrm rot="10800000">
            <a:off x="6416108" y="1948849"/>
            <a:ext cx="1162338" cy="1659657"/>
          </a:xfrm>
          <a:prstGeom prst="curvedRightArrow">
            <a:avLst>
              <a:gd name="adj1" fmla="val 10906"/>
              <a:gd name="adj2" fmla="val 37506"/>
              <a:gd name="adj3" fmla="val 27327"/>
            </a:avLst>
          </a:prstGeom>
          <a:solidFill>
            <a:srgbClr val="FFFF66"/>
          </a:solidFill>
          <a:ln w="25400" cap="flat" cmpd="sng" algn="ctr">
            <a:solidFill>
              <a:srgbClr val="FFC000"/>
            </a:solidFill>
            <a:prstDash val="solid"/>
          </a:ln>
          <a:effectLst/>
          <a:scene3d>
            <a:camera prst="orthographicFront"/>
            <a:lightRig rig="threePt" dir="t"/>
          </a:scene3d>
          <a:sp3d/>
        </p:spPr>
        <p:txBody>
          <a:bodyPr rtlCol="0" anchor="ctr"/>
          <a:lstStyle/>
          <a:p>
            <a:pPr marL="0" marR="0" lvl="0" indent="0" algn="ctr" defTabSz="779095" rtl="0" eaLnBrk="1" fontAlgn="auto" latinLnBrk="0" hangingPunct="1">
              <a:lnSpc>
                <a:spcPct val="100000"/>
              </a:lnSpc>
              <a:spcBef>
                <a:spcPts val="0"/>
              </a:spcBef>
              <a:spcAft>
                <a:spcPts val="0"/>
              </a:spcAft>
              <a:buClrTx/>
              <a:buSzTx/>
              <a:buFontTx/>
              <a:buNone/>
              <a:tabLst/>
              <a:defRPr/>
            </a:pPr>
            <a:endParaRPr kumimoji="0" lang="ja-JP" altLang="en-US" sz="1533"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1" name="正方形/長方形 30">
            <a:extLst>
              <a:ext uri="{FF2B5EF4-FFF2-40B4-BE49-F238E27FC236}">
                <a16:creationId xmlns:a16="http://schemas.microsoft.com/office/drawing/2014/main" id="{2D00A6F7-79C8-42C0-8A1C-3506058D6175}"/>
              </a:ext>
            </a:extLst>
          </p:cNvPr>
          <p:cNvSpPr/>
          <p:nvPr/>
        </p:nvSpPr>
        <p:spPr>
          <a:xfrm>
            <a:off x="6993377" y="2378348"/>
            <a:ext cx="1750842" cy="900897"/>
          </a:xfrm>
          <a:prstGeom prst="rect">
            <a:avLst/>
          </a:prstGeom>
          <a:solidFill>
            <a:srgbClr val="F79646">
              <a:lumMod val="20000"/>
              <a:lumOff val="80000"/>
            </a:srgbClr>
          </a:solidFill>
        </p:spPr>
        <p:txBody>
          <a:bodyPr wrap="square" lIns="30675" tIns="30675" rIns="30675" bIns="30675">
            <a:spAutoFit/>
          </a:bodyPr>
          <a:lstStyle/>
          <a:p>
            <a:pPr marL="0" marR="0" lvl="0" indent="0" algn="l" defTabSz="779095" rtl="0" eaLnBrk="1" fontAlgn="auto" latinLnBrk="0" hangingPunct="1">
              <a:lnSpc>
                <a:spcPct val="100000"/>
              </a:lnSpc>
              <a:spcBef>
                <a:spcPts val="0"/>
              </a:spcBef>
              <a:spcAft>
                <a:spcPts val="0"/>
              </a:spcAft>
              <a:buClrTx/>
              <a:buSzTx/>
              <a:buFontTx/>
              <a:buNone/>
              <a:tabLst/>
              <a:defRPr/>
            </a:pPr>
            <a:r>
              <a:rPr kumimoji="0" lang="ja-JP" altLang="en-US"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◇生きがいづく</a:t>
            </a:r>
            <a:r>
              <a:rPr kumimoji="0" lang="ja-JP" altLang="en-US" sz="1363" b="0" i="0" u="none" strike="noStrike" kern="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り</a:t>
            </a:r>
            <a:endParaRPr kumimoji="0" lang="en-US" altLang="ja-JP"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79095" rtl="0" eaLnBrk="1" fontAlgn="auto" latinLnBrk="0" hangingPunct="1">
              <a:lnSpc>
                <a:spcPct val="100000"/>
              </a:lnSpc>
              <a:spcBef>
                <a:spcPts val="0"/>
              </a:spcBef>
              <a:spcAft>
                <a:spcPts val="0"/>
              </a:spcAft>
              <a:buClrTx/>
              <a:buSzTx/>
              <a:buFontTx/>
              <a:buNone/>
              <a:tabLst/>
              <a:defRPr/>
            </a:pPr>
            <a:r>
              <a:rPr kumimoji="0" lang="ja-JP" altLang="en-US"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◇安心感ある暮らし</a:t>
            </a:r>
            <a:endParaRPr kumimoji="0" lang="en-US" altLang="ja-JP"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79095" rtl="0" eaLnBrk="1" fontAlgn="auto" latinLnBrk="0" hangingPunct="1">
              <a:lnSpc>
                <a:spcPct val="100000"/>
              </a:lnSpc>
              <a:spcBef>
                <a:spcPts val="0"/>
              </a:spcBef>
              <a:spcAft>
                <a:spcPts val="0"/>
              </a:spcAft>
              <a:buClrTx/>
              <a:buSzTx/>
              <a:buFontTx/>
              <a:buNone/>
              <a:tabLst/>
              <a:defRPr/>
            </a:pPr>
            <a:r>
              <a:rPr kumimoji="0" lang="ja-JP" altLang="en-US"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◇健康づくり、介護予防</a:t>
            </a:r>
            <a:endParaRPr kumimoji="0" lang="en-US" altLang="ja-JP"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79095" rtl="0" eaLnBrk="1" fontAlgn="auto" latinLnBrk="0" hangingPunct="1">
              <a:lnSpc>
                <a:spcPct val="100000"/>
              </a:lnSpc>
              <a:spcBef>
                <a:spcPts val="0"/>
              </a:spcBef>
              <a:spcAft>
                <a:spcPts val="0"/>
              </a:spcAft>
              <a:buClrTx/>
              <a:buSzTx/>
              <a:buFontTx/>
              <a:buNone/>
              <a:tabLst/>
              <a:defRPr/>
            </a:pPr>
            <a:r>
              <a:rPr kumimoji="0" lang="ja-JP" altLang="en-US"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◇ワークライフバランス</a:t>
            </a:r>
          </a:p>
        </p:txBody>
      </p:sp>
      <p:sp>
        <p:nvSpPr>
          <p:cNvPr id="32" name="右カーブ矢印 40">
            <a:extLst>
              <a:ext uri="{FF2B5EF4-FFF2-40B4-BE49-F238E27FC236}">
                <a16:creationId xmlns:a16="http://schemas.microsoft.com/office/drawing/2014/main" id="{BC6FB0A1-B25C-4E0B-B36E-1933011DD6D7}"/>
              </a:ext>
            </a:extLst>
          </p:cNvPr>
          <p:cNvSpPr/>
          <p:nvPr/>
        </p:nvSpPr>
        <p:spPr>
          <a:xfrm rot="10800000">
            <a:off x="6167259" y="3237324"/>
            <a:ext cx="948177" cy="1875742"/>
          </a:xfrm>
          <a:prstGeom prst="curvedRightArrow">
            <a:avLst>
              <a:gd name="adj1" fmla="val 11533"/>
              <a:gd name="adj2" fmla="val 42232"/>
              <a:gd name="adj3" fmla="val 36424"/>
            </a:avLst>
          </a:prstGeom>
          <a:solidFill>
            <a:srgbClr val="4BACC6">
              <a:lumMod val="60000"/>
              <a:lumOff val="40000"/>
            </a:srgbClr>
          </a:solidFill>
          <a:ln w="25400" cap="flat" cmpd="sng" algn="ctr">
            <a:solidFill>
              <a:srgbClr val="1F497D"/>
            </a:solidFill>
            <a:prstDash val="solid"/>
          </a:ln>
          <a:effectLst/>
        </p:spPr>
        <p:txBody>
          <a:bodyPr rtlCol="0" anchor="ctr"/>
          <a:lstStyle/>
          <a:p>
            <a:pPr marL="0" marR="0" lvl="0" indent="0" algn="ctr" defTabSz="779095" rtl="0" eaLnBrk="1" fontAlgn="auto" latinLnBrk="0" hangingPunct="1">
              <a:lnSpc>
                <a:spcPct val="100000"/>
              </a:lnSpc>
              <a:spcBef>
                <a:spcPts val="0"/>
              </a:spcBef>
              <a:spcAft>
                <a:spcPts val="0"/>
              </a:spcAft>
              <a:buClrTx/>
              <a:buSzTx/>
              <a:buFontTx/>
              <a:buNone/>
              <a:tabLst/>
              <a:defRPr/>
            </a:pPr>
            <a:endParaRPr kumimoji="0" lang="ja-JP" altLang="en-US" sz="1533"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3" name="正方形/長方形 32">
            <a:extLst>
              <a:ext uri="{FF2B5EF4-FFF2-40B4-BE49-F238E27FC236}">
                <a16:creationId xmlns:a16="http://schemas.microsoft.com/office/drawing/2014/main" id="{D2321D69-491A-47F9-9833-042ED2A4D7F0}"/>
              </a:ext>
            </a:extLst>
          </p:cNvPr>
          <p:cNvSpPr/>
          <p:nvPr/>
        </p:nvSpPr>
        <p:spPr>
          <a:xfrm>
            <a:off x="6747749" y="4176865"/>
            <a:ext cx="1996459" cy="900897"/>
          </a:xfrm>
          <a:prstGeom prst="rect">
            <a:avLst/>
          </a:prstGeom>
          <a:solidFill>
            <a:srgbClr val="F79646">
              <a:lumMod val="20000"/>
              <a:lumOff val="80000"/>
            </a:srgbClr>
          </a:solidFill>
        </p:spPr>
        <p:txBody>
          <a:bodyPr wrap="square" lIns="30675" tIns="30675" rIns="30675" bIns="30675">
            <a:spAutoFit/>
          </a:bodyPr>
          <a:lstStyle/>
          <a:p>
            <a:pPr marL="0" marR="0" lvl="0" indent="0" algn="l" defTabSz="779095" rtl="0" eaLnBrk="1" fontAlgn="auto" latinLnBrk="0" hangingPunct="1">
              <a:lnSpc>
                <a:spcPct val="100000"/>
              </a:lnSpc>
              <a:spcBef>
                <a:spcPts val="0"/>
              </a:spcBef>
              <a:spcAft>
                <a:spcPts val="0"/>
              </a:spcAft>
              <a:buClrTx/>
              <a:buSzTx/>
              <a:buFontTx/>
              <a:buNone/>
              <a:tabLst/>
              <a:defRPr/>
            </a:pPr>
            <a:r>
              <a:rPr kumimoji="0" lang="ja-JP" altLang="en-US"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◇就労や社会参加の場</a:t>
            </a:r>
            <a:r>
              <a:rPr kumimoji="0" lang="en-US" altLang="ja-JP"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0" lang="en-US" altLang="ja-JP"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ja-JP" altLang="en-US"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や機会の提供</a:t>
            </a:r>
            <a:endParaRPr kumimoji="0" lang="en-US" altLang="ja-JP"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779095" rtl="0" eaLnBrk="1" fontAlgn="auto" latinLnBrk="0" hangingPunct="1">
              <a:lnSpc>
                <a:spcPct val="100000"/>
              </a:lnSpc>
              <a:spcBef>
                <a:spcPts val="0"/>
              </a:spcBef>
              <a:spcAft>
                <a:spcPts val="0"/>
              </a:spcAft>
              <a:buClrTx/>
              <a:buSzTx/>
              <a:buFontTx/>
              <a:buNone/>
              <a:tabLst/>
              <a:defRPr/>
            </a:pPr>
            <a:r>
              <a:rPr kumimoji="0" lang="ja-JP" altLang="en-US"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◇多様な主体による、</a:t>
            </a:r>
            <a:r>
              <a:rPr kumimoji="0" lang="en-US" altLang="ja-JP"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r>
            <a:br>
              <a:rPr kumimoji="0" lang="en-US" altLang="ja-JP"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0" lang="en-US" altLang="ja-JP"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暮らしへの支援への参画</a:t>
            </a:r>
            <a:endParaRPr kumimoji="0" lang="en-US" altLang="ja-JP" sz="1363"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0" y="0"/>
            <a:ext cx="9144000" cy="50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84372" tIns="42186" rIns="84372" bIns="42186" rtlCol="0" anchor="ctr"/>
          <a:lstStyle/>
          <a:p>
            <a:pPr lvl="0" algn="ctr" defTabSz="779095">
              <a:spcBef>
                <a:spcPct val="0"/>
              </a:spcBef>
              <a:defRPr/>
            </a:pPr>
            <a:r>
              <a:rPr lang="ja-JP" altLang="en-US" sz="2800" dirty="0">
                <a:solidFill>
                  <a:prstClr val="white"/>
                </a:solidFill>
              </a:rPr>
              <a:t>地域共生社会とは</a:t>
            </a:r>
          </a:p>
        </p:txBody>
      </p:sp>
      <p:sp>
        <p:nvSpPr>
          <p:cNvPr id="36" name="正方形/長方形 35">
            <a:extLst>
              <a:ext uri="{FF2B5EF4-FFF2-40B4-BE49-F238E27FC236}">
                <a16:creationId xmlns:a16="http://schemas.microsoft.com/office/drawing/2014/main" id="{9B1B2BEA-C7EE-4680-98B9-3AF6AD064C5C}"/>
              </a:ext>
            </a:extLst>
          </p:cNvPr>
          <p:cNvSpPr/>
          <p:nvPr/>
        </p:nvSpPr>
        <p:spPr>
          <a:xfrm>
            <a:off x="8123819" y="94344"/>
            <a:ext cx="900851" cy="369332"/>
          </a:xfrm>
          <a:prstGeom prst="rect">
            <a:avLst/>
          </a:prstGeom>
          <a:ln w="28575">
            <a:solidFill>
              <a:schemeClr val="bg1">
                <a:lumMod val="50000"/>
              </a:schemeClr>
            </a:solidFill>
          </a:ln>
        </p:spPr>
        <p:txBody>
          <a:bodyPr wrap="square">
            <a:spAutoFit/>
          </a:bodyPr>
          <a:lstStyle/>
          <a:p>
            <a:pPr algn="ctr"/>
            <a:r>
              <a:rPr lang="ja-JP" altLang="en-US" b="1" dirty="0">
                <a:solidFill>
                  <a:schemeClr val="bg1"/>
                </a:solidFill>
                <a:latin typeface="BIZ UDゴシック" panose="020B0400000000000000" pitchFamily="49" charset="-128"/>
                <a:ea typeface="BIZ UDゴシック" panose="020B0400000000000000" pitchFamily="49" charset="-128"/>
              </a:rPr>
              <a:t>参考</a:t>
            </a:r>
          </a:p>
        </p:txBody>
      </p:sp>
      <p:sp>
        <p:nvSpPr>
          <p:cNvPr id="37" name="円/楕円 6"/>
          <p:cNvSpPr/>
          <p:nvPr/>
        </p:nvSpPr>
        <p:spPr>
          <a:xfrm>
            <a:off x="8281115" y="6154226"/>
            <a:ext cx="862885" cy="422178"/>
          </a:xfrm>
          <a:prstGeom prst="ellipse">
            <a:avLst/>
          </a:prstGeom>
          <a:noFill/>
          <a:ln w="15875" cap="flat" cmpd="sng" algn="ctr">
            <a:noFill/>
            <a:prstDash val="solid"/>
          </a:ln>
          <a:effectLst/>
        </p:spPr>
        <p:txBody>
          <a:bodyPr anchor="ctr"/>
          <a:lstStyle/>
          <a:p>
            <a:pPr algn="ctr" defTabSz="844083">
              <a:defRPr/>
            </a:pPr>
            <a:r>
              <a:rPr lang="en-US" altLang="ja-JP" sz="1846" b="1" kern="0" dirty="0">
                <a:solidFill>
                  <a:prstClr val="black"/>
                </a:solidFill>
                <a:latin typeface="メイリオ" panose="020B0604030504040204" pitchFamily="50" charset="-128"/>
                <a:ea typeface="メイリオ" panose="020B0604030504040204" pitchFamily="50" charset="-128"/>
              </a:rPr>
              <a:t>29</a:t>
            </a:r>
            <a:endParaRPr lang="ja-JP" altLang="en-US" sz="1846" b="1" kern="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58190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01287" y="759854"/>
            <a:ext cx="8938731" cy="5919936"/>
          </a:xfrm>
          <a:prstGeom prst="rect">
            <a:avLst/>
          </a:prstGeom>
        </p:spPr>
      </p:pic>
      <p:sp>
        <p:nvSpPr>
          <p:cNvPr id="3" name="正方形/長方形 2"/>
          <p:cNvSpPr/>
          <p:nvPr/>
        </p:nvSpPr>
        <p:spPr>
          <a:xfrm>
            <a:off x="6274446" y="533475"/>
            <a:ext cx="2912370" cy="351699"/>
          </a:xfrm>
          <a:prstGeom prst="rect">
            <a:avLst/>
          </a:prstGeom>
        </p:spPr>
        <p:txBody>
          <a:bodyPr wrap="square">
            <a:spAutoFit/>
          </a:bodyPr>
          <a:lstStyle/>
          <a:p>
            <a:pPr lvl="0">
              <a:lnSpc>
                <a:spcPts val="2300"/>
              </a:lnSpc>
              <a:defRPr/>
            </a:pPr>
            <a:r>
              <a:rPr kumimoji="1" lang="en-US" altLang="ja-JP" sz="1500" b="1" dirty="0">
                <a:solidFill>
                  <a:prstClr val="black"/>
                </a:solidFill>
                <a:latin typeface="BIZ UDゴシック" panose="020B0400000000000000" pitchFamily="49" charset="-128"/>
                <a:ea typeface="BIZ UDゴシック" panose="020B0400000000000000" pitchFamily="49" charset="-128"/>
              </a:rPr>
              <a:t>※</a:t>
            </a:r>
            <a:r>
              <a:rPr kumimoji="1" lang="ja-JP" altLang="en-US" sz="1500" b="1" dirty="0">
                <a:solidFill>
                  <a:prstClr val="black"/>
                </a:solidFill>
                <a:latin typeface="BIZ UDゴシック" panose="020B0400000000000000" pitchFamily="49" charset="-128"/>
                <a:ea typeface="BIZ UDゴシック" panose="020B0400000000000000" pitchFamily="49" charset="-128"/>
              </a:rPr>
              <a:t>厚生労働省資料より一部抜粋</a:t>
            </a:r>
            <a:endParaRPr kumimoji="1" lang="en-US" altLang="ja-JP" sz="1500" b="1" dirty="0">
              <a:solidFill>
                <a:prstClr val="black"/>
              </a:solidFill>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9B1B2BEA-C7EE-4680-98B9-3AF6AD064C5C}"/>
              </a:ext>
            </a:extLst>
          </p:cNvPr>
          <p:cNvSpPr/>
          <p:nvPr/>
        </p:nvSpPr>
        <p:spPr>
          <a:xfrm>
            <a:off x="8123819" y="94344"/>
            <a:ext cx="900851" cy="369332"/>
          </a:xfrm>
          <a:prstGeom prst="rect">
            <a:avLst/>
          </a:prstGeom>
          <a:ln w="28575">
            <a:solidFill>
              <a:schemeClr val="bg1">
                <a:lumMod val="50000"/>
              </a:schemeClr>
            </a:solidFill>
          </a:ln>
        </p:spPr>
        <p:txBody>
          <a:bodyPr wrap="square">
            <a:spAutoFit/>
          </a:bodyPr>
          <a:lstStyle/>
          <a:p>
            <a:pPr algn="ctr"/>
            <a:r>
              <a:rPr lang="ja-JP" altLang="en-US" b="1" dirty="0">
                <a:solidFill>
                  <a:schemeClr val="bg1">
                    <a:lumMod val="50000"/>
                  </a:schemeClr>
                </a:solidFill>
                <a:latin typeface="BIZ UDゴシック" panose="020B0400000000000000" pitchFamily="49" charset="-128"/>
                <a:ea typeface="BIZ UDゴシック" panose="020B0400000000000000" pitchFamily="49" charset="-128"/>
              </a:rPr>
              <a:t>参考</a:t>
            </a:r>
          </a:p>
        </p:txBody>
      </p:sp>
      <p:sp>
        <p:nvSpPr>
          <p:cNvPr id="6" name="円/楕円 6"/>
          <p:cNvSpPr/>
          <p:nvPr/>
        </p:nvSpPr>
        <p:spPr>
          <a:xfrm>
            <a:off x="8281115" y="6154226"/>
            <a:ext cx="862885" cy="422178"/>
          </a:xfrm>
          <a:prstGeom prst="ellipse">
            <a:avLst/>
          </a:prstGeom>
          <a:noFill/>
          <a:ln w="15875" cap="flat" cmpd="sng" algn="ctr">
            <a:noFill/>
            <a:prstDash val="solid"/>
          </a:ln>
          <a:effectLst/>
        </p:spPr>
        <p:txBody>
          <a:bodyPr anchor="ctr"/>
          <a:lstStyle/>
          <a:p>
            <a:pPr algn="ctr" defTabSz="844083">
              <a:defRPr/>
            </a:pPr>
            <a:r>
              <a:rPr lang="en-US" altLang="ja-JP" sz="1846" b="1" kern="0" dirty="0">
                <a:solidFill>
                  <a:prstClr val="black"/>
                </a:solidFill>
                <a:latin typeface="メイリオ" panose="020B0604030504040204" pitchFamily="50" charset="-128"/>
                <a:ea typeface="メイリオ" panose="020B0604030504040204" pitchFamily="50" charset="-128"/>
              </a:rPr>
              <a:t>30</a:t>
            </a:r>
            <a:endParaRPr lang="ja-JP" altLang="en-US" sz="1846" b="1" kern="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50881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3215" y="312253"/>
            <a:ext cx="765880" cy="829726"/>
          </a:xfrm>
          <a:prstGeom prst="rect">
            <a:avLst/>
          </a:prstGeom>
        </p:spPr>
      </p:pic>
      <p:sp>
        <p:nvSpPr>
          <p:cNvPr id="3" name="角丸四角形 2"/>
          <p:cNvSpPr/>
          <p:nvPr/>
        </p:nvSpPr>
        <p:spPr>
          <a:xfrm>
            <a:off x="70336" y="1157696"/>
            <a:ext cx="9024383" cy="130072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昨今の社会経済情勢の変化等により、孤立や孤独死、ひきこもり、虐待・家庭内暴力、自殺、生活困窮など</a:t>
            </a:r>
            <a:r>
              <a:rPr kumimoji="0" lang="ja-JP" altLang="en-US" sz="1300" b="1" i="0" u="none" strike="noStrike" kern="1200" cap="none" spc="0" normalizeH="0" baseline="0" noProof="0" dirty="0">
                <a:ln>
                  <a:noFill/>
                </a:ln>
                <a:solidFill>
                  <a:srgbClr val="E73062"/>
                </a:solidFill>
                <a:effectLst/>
                <a:uLnTx/>
                <a:uFillTx/>
                <a:latin typeface="BIZ UDゴシック" panose="020B0400000000000000" pitchFamily="49" charset="-128"/>
                <a:ea typeface="BIZ UDゴシック" panose="020B0400000000000000" pitchFamily="49" charset="-128"/>
              </a:rPr>
              <a:t>厳しい生活・福祉課題</a:t>
            </a:r>
            <a:r>
              <a:rPr kumimoji="0"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が広がっています。また、こうした課題に対して、既存の制度では対応ができない</a:t>
            </a:r>
            <a:r>
              <a:rPr kumimoji="0" lang="ja-JP" altLang="en-US" sz="1300" b="1" i="0" u="none" strike="noStrike" kern="1200" cap="none" spc="0" normalizeH="0" baseline="0" noProof="0" dirty="0">
                <a:ln>
                  <a:noFill/>
                </a:ln>
                <a:solidFill>
                  <a:srgbClr val="E73062"/>
                </a:solidFill>
                <a:effectLst/>
                <a:uLnTx/>
                <a:uFillTx/>
                <a:latin typeface="BIZ UDゴシック" panose="020B0400000000000000" pitchFamily="49" charset="-128"/>
                <a:ea typeface="BIZ UDゴシック" panose="020B0400000000000000" pitchFamily="49" charset="-128"/>
              </a:rPr>
              <a:t>“制度の狭間”</a:t>
            </a:r>
            <a:r>
              <a:rPr kumimoji="0"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の生活困窮も生じています。</a:t>
            </a:r>
            <a:endParaRPr kumimoji="0" lang="en-US" altLang="ja-JP"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300" dirty="0">
                <a:solidFill>
                  <a:prstClr val="black"/>
                </a:solidFill>
                <a:latin typeface="BIZ UDゴシック" panose="020B0400000000000000" pitchFamily="49" charset="-128"/>
                <a:ea typeface="BIZ UDゴシック" panose="020B0400000000000000" pitchFamily="49" charset="-128"/>
              </a:rPr>
              <a:t>　</a:t>
            </a:r>
            <a:r>
              <a:rPr kumimoji="0" lang="ja-JP" altLang="en-US" sz="1300" b="1" i="0" u="none" strike="noStrike" kern="1200" cap="none" spc="0" normalizeH="0" baseline="0" noProof="0" dirty="0">
                <a:ln>
                  <a:noFill/>
                </a:ln>
                <a:solidFill>
                  <a:srgbClr val="E73062"/>
                </a:solidFill>
                <a:effectLst/>
                <a:uLnTx/>
                <a:uFillTx/>
                <a:latin typeface="BIZ UDゴシック" panose="020B0400000000000000" pitchFamily="49" charset="-128"/>
                <a:ea typeface="BIZ UDゴシック" panose="020B0400000000000000" pitchFamily="49" charset="-128"/>
              </a:rPr>
              <a:t>大阪府社会福祉協議会</a:t>
            </a:r>
            <a:r>
              <a:rPr kumimoji="0"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は、大阪府内の</a:t>
            </a:r>
            <a:r>
              <a:rPr kumimoji="0" lang="ja-JP" altLang="en-US" sz="1300" b="1" i="0" u="none" strike="noStrike" kern="1200" cap="none" spc="0" normalizeH="0" baseline="0" noProof="0" dirty="0">
                <a:ln>
                  <a:noFill/>
                </a:ln>
                <a:solidFill>
                  <a:srgbClr val="E73062"/>
                </a:solidFill>
                <a:effectLst/>
                <a:uLnTx/>
                <a:uFillTx/>
                <a:latin typeface="BIZ UDゴシック" panose="020B0400000000000000" pitchFamily="49" charset="-128"/>
                <a:ea typeface="BIZ UDゴシック" panose="020B0400000000000000" pitchFamily="49" charset="-128"/>
              </a:rPr>
              <a:t>社会福祉法人・社会福祉施設（大阪府社会福祉協議会会員約</a:t>
            </a:r>
            <a:r>
              <a:rPr kumimoji="0" lang="en-US" altLang="ja-JP" sz="1300" b="1" i="0" u="none" strike="noStrike" kern="1200" cap="none" spc="0" normalizeH="0" baseline="0" noProof="0" dirty="0">
                <a:ln>
                  <a:noFill/>
                </a:ln>
                <a:solidFill>
                  <a:srgbClr val="E73062"/>
                </a:solidFill>
                <a:effectLst/>
                <a:uLnTx/>
                <a:uFillTx/>
                <a:latin typeface="BIZ UDゴシック" panose="020B0400000000000000" pitchFamily="49" charset="-128"/>
                <a:ea typeface="BIZ UDゴシック" panose="020B0400000000000000" pitchFamily="49" charset="-128"/>
              </a:rPr>
              <a:t>1,500</a:t>
            </a:r>
            <a:r>
              <a:rPr kumimoji="0" lang="ja-JP" altLang="en-US" sz="1300" b="1" i="0" u="none" strike="noStrike" kern="1200" cap="none" spc="0" normalizeH="0" baseline="0" noProof="0" dirty="0">
                <a:ln>
                  <a:noFill/>
                </a:ln>
                <a:solidFill>
                  <a:srgbClr val="E73062"/>
                </a:solidFill>
                <a:effectLst/>
                <a:uLnTx/>
                <a:uFillTx/>
                <a:latin typeface="BIZ UDゴシック" panose="020B0400000000000000" pitchFamily="49" charset="-128"/>
                <a:ea typeface="BIZ UDゴシック" panose="020B0400000000000000" pitchFamily="49" charset="-128"/>
              </a:rPr>
              <a:t>施設）</a:t>
            </a:r>
            <a:r>
              <a:rPr kumimoji="0"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とともに、</a:t>
            </a:r>
            <a:r>
              <a:rPr kumimoji="0" lang="ja-JP" altLang="en-US" sz="1300" b="1" i="0" u="none" strike="noStrike" kern="1200" cap="none" spc="0" normalizeH="0" baseline="0" noProof="0" dirty="0">
                <a:ln>
                  <a:noFill/>
                </a:ln>
                <a:solidFill>
                  <a:srgbClr val="E73062"/>
                </a:solidFill>
                <a:effectLst/>
                <a:uLnTx/>
                <a:uFillTx/>
                <a:latin typeface="BIZ UDゴシック" panose="020B0400000000000000" pitchFamily="49" charset="-128"/>
                <a:ea typeface="BIZ UDゴシック" panose="020B0400000000000000" pitchFamily="49" charset="-128"/>
              </a:rPr>
              <a:t>“社会福祉法人の使命”</a:t>
            </a:r>
            <a:r>
              <a:rPr kumimoji="0"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として、こうした課題に向き合い、それぞれの特徴や強みを活かした様々な支援事業を</a:t>
            </a:r>
            <a:r>
              <a:rPr kumimoji="0" lang="ja-JP" altLang="en-US" sz="1300" b="1" i="0" u="none" strike="noStrike" kern="1200" cap="none" spc="0" normalizeH="0" baseline="0" noProof="0" dirty="0">
                <a:ln>
                  <a:noFill/>
                </a:ln>
                <a:solidFill>
                  <a:srgbClr val="E73062"/>
                </a:solidFill>
                <a:effectLst/>
                <a:uLnTx/>
                <a:uFillTx/>
                <a:latin typeface="BIZ UDゴシック" panose="020B0400000000000000" pitchFamily="49" charset="-128"/>
                <a:ea typeface="BIZ UDゴシック" panose="020B0400000000000000" pitchFamily="49" charset="-128"/>
              </a:rPr>
              <a:t>“オール大阪”</a:t>
            </a:r>
            <a:r>
              <a:rPr kumimoji="0" lang="ja-JP" altLang="en-US" sz="13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で展開しています。</a:t>
            </a:r>
          </a:p>
        </p:txBody>
      </p:sp>
      <p:sp>
        <p:nvSpPr>
          <p:cNvPr id="4" name="角丸四角形 3"/>
          <p:cNvSpPr/>
          <p:nvPr/>
        </p:nvSpPr>
        <p:spPr>
          <a:xfrm>
            <a:off x="1626920" y="387260"/>
            <a:ext cx="6295268" cy="583710"/>
          </a:xfrm>
          <a:prstGeom prst="roundRect">
            <a:avLst/>
          </a:prstGeom>
          <a:solidFill>
            <a:srgbClr val="E730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大阪しあわせネットワーク　事業概要</a:t>
            </a:r>
            <a:endParaRPr kumimoji="0"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 オール大阪の社会福祉法人による社会貢献事業 ～</a:t>
            </a:r>
            <a:r>
              <a:rPr kumimoji="0" lang="ja-JP" altLang="en-US" sz="18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　</a:t>
            </a:r>
            <a:endParaRPr kumimoji="1" lang="ja-JP" altLang="en-US" sz="14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5" name="角丸四角形 4"/>
          <p:cNvSpPr/>
          <p:nvPr/>
        </p:nvSpPr>
        <p:spPr>
          <a:xfrm>
            <a:off x="128366" y="2611000"/>
            <a:ext cx="4912235" cy="29202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１．</a:t>
            </a:r>
            <a:r>
              <a:rPr kumimoji="1" lang="ja-JP" altLang="en-US" sz="15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生活困窮者レスキュー事業（</a:t>
            </a:r>
            <a:r>
              <a:rPr kumimoji="1" lang="ja-JP" altLang="en-US" sz="1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総合生活相談事業</a:t>
            </a:r>
            <a:r>
              <a:rPr kumimoji="1" lang="ja-JP" altLang="en-US" sz="15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6" name="角丸四角形 5"/>
          <p:cNvSpPr/>
          <p:nvPr/>
        </p:nvSpPr>
        <p:spPr>
          <a:xfrm>
            <a:off x="128367" y="4302402"/>
            <a:ext cx="6942134" cy="309806"/>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２．社会福祉法人（福祉施設）の強みを活かした</a:t>
            </a:r>
            <a:r>
              <a:rPr kumimoji="0" lang="ja-JP" altLang="en-US" sz="15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様々な地域貢献事業</a:t>
            </a:r>
            <a:r>
              <a:rPr kumimoji="0" lang="ja-JP" altLang="en-US" sz="1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の実施</a:t>
            </a:r>
            <a:endParaRPr kumimoji="1" lang="ja-JP" altLang="en-US" sz="1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498" y="5578555"/>
            <a:ext cx="930618" cy="958191"/>
          </a:xfrm>
          <a:prstGeom prst="rect">
            <a:avLst/>
          </a:prstGeom>
        </p:spPr>
      </p:pic>
      <p:sp>
        <p:nvSpPr>
          <p:cNvPr id="8" name="角丸四角形 7"/>
          <p:cNvSpPr/>
          <p:nvPr/>
        </p:nvSpPr>
        <p:spPr>
          <a:xfrm>
            <a:off x="128367" y="5884856"/>
            <a:ext cx="3874838" cy="29422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３．社会貢献基金（特別部会費）の</a:t>
            </a:r>
            <a:r>
              <a:rPr kumimoji="1" lang="ja-JP" altLang="en-US" sz="15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拠出</a:t>
            </a:r>
          </a:p>
        </p:txBody>
      </p:sp>
      <p:sp>
        <p:nvSpPr>
          <p:cNvPr id="9" name="テキスト ボックス 8">
            <a:extLst>
              <a:ext uri="{FF2B5EF4-FFF2-40B4-BE49-F238E27FC236}">
                <a16:creationId xmlns:a16="http://schemas.microsoft.com/office/drawing/2014/main" id="{381145C1-DC02-4569-97E6-41696AC17004}"/>
              </a:ext>
            </a:extLst>
          </p:cNvPr>
          <p:cNvSpPr txBox="1"/>
          <p:nvPr/>
        </p:nvSpPr>
        <p:spPr>
          <a:xfrm>
            <a:off x="128367" y="2899496"/>
            <a:ext cx="8966352" cy="1210973"/>
          </a:xfrm>
          <a:prstGeom prst="rect">
            <a:avLst/>
          </a:prstGeom>
          <a:noFill/>
        </p:spPr>
        <p:txBody>
          <a:bodyPr wrap="square" rtlCol="0">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◎社会福祉法人（社会福祉施設）に所属する</a:t>
            </a:r>
            <a:r>
              <a:rPr kumimoji="0" lang="ja-JP" altLang="en-US" sz="1200" b="1" i="0" u="sng" strike="noStrike" kern="1200" cap="none" spc="0" normalizeH="0" baseline="0" noProof="0" dirty="0">
                <a:ln>
                  <a:noFill/>
                </a:ln>
                <a:solidFill>
                  <a:srgbClr val="70AD47">
                    <a:lumMod val="75000"/>
                  </a:srgbClr>
                </a:solidFill>
                <a:effectLst/>
                <a:uLnTx/>
                <a:uFillTx/>
                <a:latin typeface="BIZ UDゴシック" panose="020B0400000000000000" pitchFamily="49" charset="-128"/>
                <a:ea typeface="BIZ UDゴシック" panose="020B0400000000000000" pitchFamily="49" charset="-128"/>
              </a:rPr>
              <a:t>総合生活相談員（コミュニティソーシャルワーカーやスマイルサポーター）と、大阪府社協所属の社会貢献支援員（府内２１エリア内の福祉祉施設に駐在）が連携してワンストップの総合生活相談</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を行う</a:t>
            </a:r>
          </a:p>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◎公的制度やサービス等による支援が受けられず、生命に関わる緊急・窮迫した制度の狭間の生活困窮状況に対して、施設長の決済により、</a:t>
            </a:r>
            <a:r>
              <a:rPr kumimoji="0" lang="ja-JP" altLang="en-US" sz="1200" b="1" i="0" u="sng" strike="noStrike" kern="1200" cap="none" spc="0" normalizeH="0" baseline="0" noProof="0" dirty="0">
                <a:ln>
                  <a:noFill/>
                </a:ln>
                <a:solidFill>
                  <a:srgbClr val="70AD47">
                    <a:lumMod val="75000"/>
                  </a:srgbClr>
                </a:solidFill>
                <a:effectLst/>
                <a:uLnTx/>
                <a:uFillTx/>
                <a:latin typeface="BIZ UDゴシック" panose="020B0400000000000000" pitchFamily="49" charset="-128"/>
                <a:ea typeface="BIZ UDゴシック" panose="020B0400000000000000" pitchFamily="49" charset="-128"/>
              </a:rPr>
              <a:t>概ね１０万円を限度とした「経済的援助（現物給付）」による支援</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も実施する</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◆令和元年度経済的援助（現物給付）支援実績：</a:t>
            </a:r>
            <a:r>
              <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719</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世帯　約</a:t>
            </a:r>
            <a:r>
              <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5,654</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万円</a:t>
            </a:r>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8F66D546-EF10-4823-A202-F2585D79468A}"/>
              </a:ext>
            </a:extLst>
          </p:cNvPr>
          <p:cNvSpPr txBox="1"/>
          <p:nvPr/>
        </p:nvSpPr>
        <p:spPr>
          <a:xfrm>
            <a:off x="136907" y="4605840"/>
            <a:ext cx="8878726" cy="980140"/>
          </a:xfrm>
          <a:prstGeom prst="rect">
            <a:avLst/>
          </a:prstGeom>
          <a:noFill/>
        </p:spPr>
        <p:txBody>
          <a:bodyPr wrap="square" rtlCol="0">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70AD47">
                    <a:lumMod val="75000"/>
                  </a:srgbClr>
                </a:solidFill>
                <a:effectLst/>
                <a:uLnTx/>
                <a:uFillTx/>
                <a:latin typeface="BIZ UDゴシック" panose="020B0400000000000000" pitchFamily="49" charset="-128"/>
                <a:ea typeface="BIZ UDゴシック" panose="020B0400000000000000" pitchFamily="49" charset="-128"/>
              </a:rPr>
              <a:t>◎社会福祉法人が有する機能</a:t>
            </a:r>
            <a:r>
              <a:rPr kumimoji="0" lang="ja-JP" altLang="ja-JP" sz="1200" b="1" i="0" u="none" strike="noStrike" kern="1200" cap="none" spc="0" normalizeH="0" baseline="0" noProof="0" dirty="0">
                <a:ln>
                  <a:noFill/>
                </a:ln>
                <a:solidFill>
                  <a:srgbClr val="70AD47">
                    <a:lumMod val="75000"/>
                  </a:srgbClr>
                </a:solidFill>
                <a:effectLst/>
                <a:uLnTx/>
                <a:uFillTx/>
                <a:latin typeface="BIZ UDゴシック" panose="020B0400000000000000" pitchFamily="49" charset="-128"/>
                <a:ea typeface="BIZ UDゴシック" panose="020B0400000000000000" pitchFamily="49" charset="-128"/>
              </a:rPr>
              <a:t>（福祉専門職員や福祉施設の活用など）</a:t>
            </a:r>
            <a:r>
              <a:rPr kumimoji="0" lang="ja-JP" altLang="en-US" sz="1200" b="1" i="0" u="none" strike="noStrike" kern="1200" cap="none" spc="0" normalizeH="0" baseline="0" noProof="0" dirty="0">
                <a:ln>
                  <a:noFill/>
                </a:ln>
                <a:solidFill>
                  <a:srgbClr val="70AD47">
                    <a:lumMod val="75000"/>
                  </a:srgbClr>
                </a:solidFill>
                <a:effectLst/>
                <a:uLnTx/>
                <a:uFillTx/>
                <a:latin typeface="BIZ UDゴシック" panose="020B0400000000000000" pitchFamily="49" charset="-128"/>
                <a:ea typeface="BIZ UDゴシック" panose="020B0400000000000000" pitchFamily="49" charset="-128"/>
              </a:rPr>
              <a:t>を活かし、</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よろず相談と各種制度等へのつなぎ、保育園・認定こども園における地域貢献事業（スマイルサポーター事業）、社会参加・生きがい支援、居場所づくり、中間的就労、障がい者等の就労支援、困窮世帯の児童に対する学習支援など、</a:t>
            </a:r>
            <a:r>
              <a:rPr kumimoji="0" lang="ja-JP" altLang="en-US" sz="1200" b="1" i="0" u="sng" strike="noStrike" kern="1200" cap="none" spc="0" normalizeH="0" baseline="0" noProof="0" dirty="0">
                <a:ln>
                  <a:noFill/>
                </a:ln>
                <a:solidFill>
                  <a:srgbClr val="70AD47">
                    <a:lumMod val="75000"/>
                  </a:srgbClr>
                </a:solidFill>
                <a:effectLst/>
                <a:uLnTx/>
                <a:uFillTx/>
                <a:latin typeface="BIZ UDゴシック" panose="020B0400000000000000" pitchFamily="49" charset="-128"/>
                <a:ea typeface="BIZ UDゴシック" panose="020B0400000000000000" pitchFamily="49" charset="-128"/>
              </a:rPr>
              <a:t>各法人（社会福祉施設）において、それぞれの特性や強みを活かした実践を開発・展開する</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とともに、取り組んでいる事業等を広く発信</a:t>
            </a:r>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AFC2CEC9-91F6-46B4-B448-CD30AEBEC464}"/>
              </a:ext>
            </a:extLst>
          </p:cNvPr>
          <p:cNvSpPr txBox="1"/>
          <p:nvPr/>
        </p:nvSpPr>
        <p:spPr>
          <a:xfrm>
            <a:off x="136907" y="6201065"/>
            <a:ext cx="8710209" cy="518475"/>
          </a:xfrm>
          <a:prstGeom prst="rect">
            <a:avLst/>
          </a:prstGeom>
          <a:noFill/>
        </p:spPr>
        <p:txBody>
          <a:bodyPr wrap="square">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◎本</a:t>
            </a:r>
            <a:r>
              <a:rPr kumimoji="0" lang="ja-JP"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事業を実施するための財源</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（制度の狭間の生活困窮を支援する「経済的援助（現物給付）」ならびに</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ts val="18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社会貢献支援員の配置費用等）</a:t>
            </a:r>
            <a:r>
              <a:rPr kumimoji="0" lang="ja-JP"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として、各種別部会</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において設定する</a:t>
            </a:r>
            <a:r>
              <a:rPr kumimoji="0" lang="ja-JP" altLang="en-US" sz="1200" b="1" i="0" u="sng" strike="noStrike" kern="1200" cap="none" spc="0" normalizeH="0" baseline="0" noProof="0" dirty="0">
                <a:ln>
                  <a:noFill/>
                </a:ln>
                <a:solidFill>
                  <a:srgbClr val="70AD47">
                    <a:lumMod val="75000"/>
                  </a:srgbClr>
                </a:solidFill>
                <a:effectLst/>
                <a:uLnTx/>
                <a:uFillTx/>
                <a:latin typeface="BIZ UDゴシック" panose="020B0400000000000000" pitchFamily="49" charset="-128"/>
                <a:ea typeface="BIZ UDゴシック" panose="020B0400000000000000" pitchFamily="49" charset="-128"/>
              </a:rPr>
              <a:t>「社会貢献基金（特別部会費）」を拠出</a:t>
            </a:r>
            <a:endParaRPr kumimoji="0" lang="en-US" altLang="ja-JP" sz="1200" b="1" i="0" u="sng" strike="noStrike" kern="1200" cap="none" spc="0" normalizeH="0" baseline="0" noProof="0" dirty="0">
              <a:ln>
                <a:noFill/>
              </a:ln>
              <a:solidFill>
                <a:srgbClr val="70AD47">
                  <a:lumMod val="75000"/>
                </a:srgbClr>
              </a:solidFill>
              <a:effectLst/>
              <a:uLnTx/>
              <a:uFillTx/>
              <a:latin typeface="BIZ UDゴシック" panose="020B0400000000000000" pitchFamily="49" charset="-128"/>
              <a:ea typeface="BIZ UDゴシック" panose="020B0400000000000000" pitchFamily="49" charset="-128"/>
            </a:endParaRPr>
          </a:p>
        </p:txBody>
      </p:sp>
      <p:sp>
        <p:nvSpPr>
          <p:cNvPr id="13" name="正方形/長方形 12"/>
          <p:cNvSpPr/>
          <p:nvPr/>
        </p:nvSpPr>
        <p:spPr>
          <a:xfrm>
            <a:off x="8123819" y="94344"/>
            <a:ext cx="900851" cy="369332"/>
          </a:xfrm>
          <a:prstGeom prst="rect">
            <a:avLst/>
          </a:prstGeom>
          <a:ln w="28575">
            <a:solidFill>
              <a:schemeClr val="bg1">
                <a:lumMod val="50000"/>
              </a:schemeClr>
            </a:solidFill>
          </a:ln>
        </p:spPr>
        <p:txBody>
          <a:bodyPr wrap="square">
            <a:spAutoFit/>
          </a:bodyPr>
          <a:lstStyle/>
          <a:p>
            <a:pPr algn="ctr"/>
            <a:r>
              <a:rPr lang="ja-JP" altLang="en-US" b="1" dirty="0">
                <a:solidFill>
                  <a:schemeClr val="bg1">
                    <a:lumMod val="50000"/>
                  </a:schemeClr>
                </a:solidFill>
                <a:latin typeface="BIZ UDゴシック" panose="020B0400000000000000" pitchFamily="49" charset="-128"/>
                <a:ea typeface="BIZ UDゴシック" panose="020B0400000000000000" pitchFamily="49" charset="-128"/>
              </a:rPr>
              <a:t>参考</a:t>
            </a:r>
          </a:p>
        </p:txBody>
      </p:sp>
      <p:sp>
        <p:nvSpPr>
          <p:cNvPr id="14" name="円/楕円 6"/>
          <p:cNvSpPr/>
          <p:nvPr/>
        </p:nvSpPr>
        <p:spPr>
          <a:xfrm>
            <a:off x="8281115" y="6154226"/>
            <a:ext cx="862885" cy="422178"/>
          </a:xfrm>
          <a:prstGeom prst="ellipse">
            <a:avLst/>
          </a:prstGeom>
          <a:noFill/>
          <a:ln w="15875" cap="flat" cmpd="sng" algn="ctr">
            <a:noFill/>
            <a:prstDash val="solid"/>
          </a:ln>
          <a:effectLst/>
        </p:spPr>
        <p:txBody>
          <a:bodyPr anchor="ctr"/>
          <a:lstStyle/>
          <a:p>
            <a:pPr algn="ctr" defTabSz="844083">
              <a:defRPr/>
            </a:pPr>
            <a:r>
              <a:rPr lang="en-US" altLang="ja-JP" sz="1846" b="1" kern="0" dirty="0">
                <a:solidFill>
                  <a:prstClr val="black"/>
                </a:solidFill>
                <a:latin typeface="メイリオ" panose="020B0604030504040204" pitchFamily="50" charset="-128"/>
                <a:ea typeface="メイリオ" panose="020B0604030504040204" pitchFamily="50" charset="-128"/>
              </a:rPr>
              <a:t>31</a:t>
            </a:r>
            <a:endParaRPr lang="ja-JP" altLang="en-US" sz="1846" b="1" kern="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9269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CDB06E35-7C14-4BA5-86F0-6B52C0C7E5D4}"/>
              </a:ext>
            </a:extLst>
          </p:cNvPr>
          <p:cNvSpPr/>
          <p:nvPr/>
        </p:nvSpPr>
        <p:spPr>
          <a:xfrm>
            <a:off x="79899" y="673904"/>
            <a:ext cx="8928000" cy="141868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txBox="1">
            <a:spLocks/>
          </p:cNvSpPr>
          <p:nvPr/>
        </p:nvSpPr>
        <p:spPr>
          <a:xfrm>
            <a:off x="0" y="769165"/>
            <a:ext cx="9144000" cy="401142"/>
          </a:xfrm>
          <a:prstGeom prst="rect">
            <a:avLst/>
          </a:prstGeom>
        </p:spPr>
        <p:txBody>
          <a:bodyPr>
            <a:no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0" indent="0">
              <a:lnSpc>
                <a:spcPts val="2000"/>
              </a:lnSpc>
              <a:buNone/>
            </a:pPr>
            <a:r>
              <a:rPr lang="ja-JP" altLang="en-US" sz="1600" b="1" dirty="0">
                <a:latin typeface="BIZ UDゴシック" panose="020B0400000000000000" pitchFamily="49" charset="-128"/>
                <a:ea typeface="BIZ UDゴシック" panose="020B0400000000000000" pitchFamily="49" charset="-128"/>
              </a:rPr>
              <a:t>（１）制度の潜在的なニーズの増加</a:t>
            </a:r>
            <a:br>
              <a:rPr lang="ja-JP" altLang="en-US" sz="1600" b="1" dirty="0">
                <a:latin typeface="BIZ UDゴシック" panose="020B0400000000000000" pitchFamily="49" charset="-128"/>
                <a:ea typeface="BIZ UDゴシック" panose="020B0400000000000000" pitchFamily="49" charset="-128"/>
              </a:rPr>
            </a:br>
            <a:endParaRPr lang="en-US" altLang="ja-JP" sz="1600" dirty="0">
              <a:latin typeface="BIZ UDゴシック" panose="020B0400000000000000" pitchFamily="49" charset="-128"/>
              <a:ea typeface="BIZ UDゴシック" panose="020B0400000000000000" pitchFamily="49" charset="-128"/>
            </a:endParaRPr>
          </a:p>
        </p:txBody>
      </p:sp>
      <p:sp>
        <p:nvSpPr>
          <p:cNvPr id="4" name="テキスト ボックス 26918"/>
          <p:cNvSpPr txBox="1">
            <a:spLocks/>
          </p:cNvSpPr>
          <p:nvPr/>
        </p:nvSpPr>
        <p:spPr>
          <a:xfrm>
            <a:off x="502630" y="3846361"/>
            <a:ext cx="8962995" cy="39455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35280" marR="0" lvl="0" indent="-335280" defTabSz="914400" eaLnBrk="1" fontAlgn="auto" latinLnBrk="0" hangingPunct="1">
              <a:lnSpc>
                <a:spcPts val="1600"/>
              </a:lnSpc>
              <a:spcBef>
                <a:spcPts val="0"/>
              </a:spcBef>
              <a:spcAft>
                <a:spcPts val="0"/>
              </a:spcAft>
              <a:buClrTx/>
              <a:buSzTx/>
              <a:buFontTx/>
              <a:buNone/>
              <a:tabLst/>
              <a:defRPr/>
            </a:pPr>
            <a:r>
              <a:rPr lang="en-US" altLang="ja-JP" sz="1100" kern="100" spc="-10" dirty="0">
                <a:solidFill>
                  <a:sysClr val="windowText" lastClr="000000"/>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0" lang="ja-JP" altLang="en-US" sz="1100" b="0" i="0" u="none" strike="noStrike" kern="100" cap="none" spc="-10" normalizeH="0" baseline="0" noProof="0" dirty="0">
                <a:ln>
                  <a:noFill/>
                </a:ln>
                <a:solidFill>
                  <a:sysClr val="windowText" lastClr="00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認知症高齢者数は、総務省「国勢調査（</a:t>
            </a:r>
            <a:r>
              <a:rPr kumimoji="0" lang="en-US" sz="1100" b="0" i="0" u="none" strike="noStrike" kern="100" cap="none" spc="-10" normalizeH="0" baseline="0" noProof="0" dirty="0">
                <a:ln>
                  <a:noFill/>
                </a:ln>
                <a:solidFill>
                  <a:sysClr val="windowText" lastClr="00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2015</a:t>
            </a:r>
            <a:r>
              <a:rPr kumimoji="0" lang="ja-JP" altLang="en-US" sz="1100" b="0" i="0" u="none" strike="noStrike" kern="100" cap="none" spc="-10" normalizeH="0" baseline="0" noProof="0" dirty="0">
                <a:ln>
                  <a:noFill/>
                </a:ln>
                <a:solidFill>
                  <a:sysClr val="windowText" lastClr="00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年）」、国立社会保障人口問題研究所「日本の地域別将来推計人口（</a:t>
            </a:r>
            <a:r>
              <a:rPr kumimoji="0" lang="en-US" sz="1100" b="0" i="0" u="none" strike="noStrike" kern="100" cap="none" spc="-10" normalizeH="0" baseline="0" noProof="0" dirty="0">
                <a:ln>
                  <a:noFill/>
                </a:ln>
                <a:solidFill>
                  <a:sysClr val="windowText" lastClr="00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2018</a:t>
            </a:r>
            <a:r>
              <a:rPr kumimoji="0" lang="ja-JP" altLang="en-US" sz="1100" b="0" i="0" u="none" strike="noStrike" kern="100" cap="none" spc="-10" normalizeH="0" baseline="0" noProof="0" dirty="0">
                <a:ln>
                  <a:noFill/>
                </a:ln>
                <a:solidFill>
                  <a:sysClr val="windowText" lastClr="00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年</a:t>
            </a:r>
            <a:r>
              <a:rPr kumimoji="0" lang="en-US" sz="1100" b="0" i="0" u="none" strike="noStrike" kern="100" cap="none" spc="-10" normalizeH="0" baseline="0" noProof="0" dirty="0">
                <a:ln>
                  <a:noFill/>
                </a:ln>
                <a:solidFill>
                  <a:sysClr val="windowText" lastClr="00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3</a:t>
            </a:r>
            <a:r>
              <a:rPr kumimoji="0" lang="ja-JP" altLang="en-US" sz="1100" b="0" i="0" u="none" strike="noStrike" kern="100" cap="none" spc="-10" normalizeH="0" baseline="0" noProof="0" dirty="0">
                <a:ln>
                  <a:noFill/>
                </a:ln>
                <a:solidFill>
                  <a:sysClr val="windowText" lastClr="00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月推計）」　</a:t>
            </a:r>
            <a:endParaRPr kumimoji="0" lang="en-US" altLang="ja-JP" sz="1100" b="0" i="0" u="none" strike="noStrike" kern="100" cap="none" spc="-10" normalizeH="0" baseline="0" noProof="0" dirty="0">
              <a:ln>
                <a:noFill/>
              </a:ln>
              <a:solidFill>
                <a:sysClr val="windowText" lastClr="00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a:p>
            <a:pPr marL="335280" marR="0" lvl="0" indent="-335280" defTabSz="914400" eaLnBrk="1" fontAlgn="auto" latinLnBrk="0" hangingPunct="1">
              <a:lnSpc>
                <a:spcPts val="1600"/>
              </a:lnSpc>
              <a:spcBef>
                <a:spcPts val="0"/>
              </a:spcBef>
              <a:spcAft>
                <a:spcPts val="0"/>
              </a:spcAft>
              <a:buClrTx/>
              <a:buSzTx/>
              <a:buFontTx/>
              <a:buNone/>
              <a:tabLst/>
              <a:defRPr/>
            </a:pPr>
            <a:r>
              <a:rPr lang="ja-JP" altLang="en-US" sz="1100" kern="100" spc="-10" dirty="0">
                <a:solidFill>
                  <a:sysClr val="windowText" lastClr="000000"/>
                </a:solidFill>
                <a:latin typeface="BIZ UDゴシック" panose="020B0400000000000000" pitchFamily="49" charset="-128"/>
                <a:ea typeface="BIZ UDゴシック" panose="020B0400000000000000" pitchFamily="49" charset="-128"/>
                <a:cs typeface="Meiryo UI" panose="020B0604030504040204" pitchFamily="50" charset="-128"/>
              </a:rPr>
              <a:t>　</a:t>
            </a:r>
            <a:r>
              <a:rPr kumimoji="0" lang="ja-JP" altLang="en-US" sz="1100" b="0" i="0" u="none" strike="noStrike" kern="100" cap="none" spc="-10" normalizeH="0" baseline="0" noProof="0" dirty="0">
                <a:ln>
                  <a:noFill/>
                </a:ln>
                <a:solidFill>
                  <a:sysClr val="windowText" lastClr="00000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より引用し、大阪府地域福祉課にて作成</a:t>
            </a:r>
          </a:p>
        </p:txBody>
      </p:sp>
      <p:graphicFrame>
        <p:nvGraphicFramePr>
          <p:cNvPr id="5" name="表 4"/>
          <p:cNvGraphicFramePr>
            <a:graphicFrameLocks noGrp="1"/>
          </p:cNvGraphicFramePr>
          <p:nvPr>
            <p:extLst>
              <p:ext uri="{D42A27DB-BD31-4B8C-83A1-F6EECF244321}">
                <p14:modId xmlns:p14="http://schemas.microsoft.com/office/powerpoint/2010/main" val="2631700137"/>
              </p:ext>
            </p:extLst>
          </p:nvPr>
        </p:nvGraphicFramePr>
        <p:xfrm>
          <a:off x="638817" y="2787977"/>
          <a:ext cx="7866366" cy="1012030"/>
        </p:xfrm>
        <a:graphic>
          <a:graphicData uri="http://schemas.openxmlformats.org/drawingml/2006/table">
            <a:tbl>
              <a:tblPr firstRow="1" bandRow="1"/>
              <a:tblGrid>
                <a:gridCol w="1362504">
                  <a:extLst>
                    <a:ext uri="{9D8B030D-6E8A-4147-A177-3AD203B41FA5}">
                      <a16:colId xmlns:a16="http://schemas.microsoft.com/office/drawing/2014/main" val="1877576503"/>
                    </a:ext>
                  </a:extLst>
                </a:gridCol>
                <a:gridCol w="1389842">
                  <a:extLst>
                    <a:ext uri="{9D8B030D-6E8A-4147-A177-3AD203B41FA5}">
                      <a16:colId xmlns:a16="http://schemas.microsoft.com/office/drawing/2014/main" val="443041699"/>
                    </a:ext>
                  </a:extLst>
                </a:gridCol>
                <a:gridCol w="1171135">
                  <a:extLst>
                    <a:ext uri="{9D8B030D-6E8A-4147-A177-3AD203B41FA5}">
                      <a16:colId xmlns:a16="http://schemas.microsoft.com/office/drawing/2014/main" val="951130921"/>
                    </a:ext>
                  </a:extLst>
                </a:gridCol>
                <a:gridCol w="1320174">
                  <a:extLst>
                    <a:ext uri="{9D8B030D-6E8A-4147-A177-3AD203B41FA5}">
                      <a16:colId xmlns:a16="http://schemas.microsoft.com/office/drawing/2014/main" val="2894899460"/>
                    </a:ext>
                  </a:extLst>
                </a:gridCol>
                <a:gridCol w="1302537">
                  <a:extLst>
                    <a:ext uri="{9D8B030D-6E8A-4147-A177-3AD203B41FA5}">
                      <a16:colId xmlns:a16="http://schemas.microsoft.com/office/drawing/2014/main" val="1335203807"/>
                    </a:ext>
                  </a:extLst>
                </a:gridCol>
                <a:gridCol w="1320174">
                  <a:extLst>
                    <a:ext uri="{9D8B030D-6E8A-4147-A177-3AD203B41FA5}">
                      <a16:colId xmlns:a16="http://schemas.microsoft.com/office/drawing/2014/main" val="1715635352"/>
                    </a:ext>
                  </a:extLst>
                </a:gridCol>
              </a:tblGrid>
              <a:tr h="337970">
                <a:tc gridSpan="2">
                  <a:txBody>
                    <a:bodyPr/>
                    <a:lstStyle/>
                    <a:p>
                      <a:pPr algn="ctr">
                        <a:lnSpc>
                          <a:spcPts val="1300"/>
                        </a:lnSpc>
                        <a:spcAft>
                          <a:spcPts val="0"/>
                        </a:spcAft>
                      </a:pPr>
                      <a:r>
                        <a:rPr lang="ja-JP" sz="1200" b="1" kern="1200" dirty="0">
                          <a:solidFill>
                            <a:srgbClr val="FFFFFF"/>
                          </a:solidFill>
                          <a:effectLst/>
                          <a:latin typeface="BIZ UDゴシック" panose="020B0400000000000000" pitchFamily="49" charset="-128"/>
                          <a:ea typeface="BIZ UDゴシック" panose="020B0400000000000000" pitchFamily="49" charset="-128"/>
                          <a:cs typeface="Arial" panose="020B0604020202020204" pitchFamily="34" charset="0"/>
                        </a:rPr>
                        <a:t>認知症高齢者</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dash"/>
                      <a:round/>
                      <a:headEnd type="none" w="med" len="med"/>
                      <a:tailEnd type="none" w="med" len="med"/>
                    </a:lnB>
                    <a:solidFill>
                      <a:srgbClr val="009900"/>
                    </a:solidFill>
                  </a:tcPr>
                </a:tc>
                <a:tc hMerge="1">
                  <a:txBody>
                    <a:bodyPr/>
                    <a:lstStyle/>
                    <a:p>
                      <a:endParaRPr kumimoji="1" lang="ja-JP" altLang="en-US"/>
                    </a:p>
                  </a:txBody>
                  <a:tcPr/>
                </a:tc>
                <a:tc gridSpan="2">
                  <a:txBody>
                    <a:bodyPr/>
                    <a:lstStyle/>
                    <a:p>
                      <a:pPr algn="ctr">
                        <a:lnSpc>
                          <a:spcPts val="1300"/>
                        </a:lnSpc>
                        <a:spcAft>
                          <a:spcPts val="0"/>
                        </a:spcAft>
                      </a:pPr>
                      <a:r>
                        <a:rPr lang="ja-JP" sz="1200" b="1" kern="1200" dirty="0">
                          <a:solidFill>
                            <a:srgbClr val="FFFFFF"/>
                          </a:solidFill>
                          <a:effectLst/>
                          <a:latin typeface="BIZ UDゴシック" panose="020B0400000000000000" pitchFamily="49" charset="-128"/>
                          <a:ea typeface="BIZ UDゴシック" panose="020B0400000000000000" pitchFamily="49" charset="-128"/>
                          <a:cs typeface="Arial" panose="020B0604020202020204" pitchFamily="34" charset="0"/>
                        </a:rPr>
                        <a:t>療育手帳所持者（知的障がい者）</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dash"/>
                      <a:round/>
                      <a:headEnd type="none" w="med" len="med"/>
                      <a:tailEnd type="none" w="med" len="med"/>
                    </a:lnB>
                    <a:solidFill>
                      <a:srgbClr val="009900"/>
                    </a:solidFill>
                  </a:tcPr>
                </a:tc>
                <a:tc hMerge="1">
                  <a:txBody>
                    <a:bodyPr/>
                    <a:lstStyle/>
                    <a:p>
                      <a:endParaRPr kumimoji="1" lang="ja-JP" altLang="en-US"/>
                    </a:p>
                  </a:txBody>
                  <a:tcPr/>
                </a:tc>
                <a:tc gridSpan="2">
                  <a:txBody>
                    <a:bodyPr/>
                    <a:lstStyle/>
                    <a:p>
                      <a:pPr algn="ctr">
                        <a:lnSpc>
                          <a:spcPts val="1300"/>
                        </a:lnSpc>
                        <a:spcAft>
                          <a:spcPts val="0"/>
                        </a:spcAft>
                      </a:pPr>
                      <a:r>
                        <a:rPr lang="ja-JP" sz="1200" b="1" kern="1200" dirty="0" err="1">
                          <a:solidFill>
                            <a:srgbClr val="FFFFFF"/>
                          </a:solidFill>
                          <a:effectLst/>
                          <a:latin typeface="BIZ UDゴシック" panose="020B0400000000000000" pitchFamily="49" charset="-128"/>
                          <a:ea typeface="BIZ UDゴシック" panose="020B0400000000000000" pitchFamily="49" charset="-128"/>
                          <a:cs typeface="Arial" panose="020B0604020202020204" pitchFamily="34" charset="0"/>
                        </a:rPr>
                        <a:t>精神障がい</a:t>
                      </a:r>
                      <a:r>
                        <a:rPr lang="ja-JP" sz="1200" b="1" kern="1200" dirty="0">
                          <a:solidFill>
                            <a:srgbClr val="FFFFFF"/>
                          </a:solidFill>
                          <a:effectLst/>
                          <a:latin typeface="BIZ UDゴシック" panose="020B0400000000000000" pitchFamily="49" charset="-128"/>
                          <a:ea typeface="BIZ UDゴシック" panose="020B0400000000000000" pitchFamily="49" charset="-128"/>
                          <a:cs typeface="Arial" panose="020B0604020202020204" pitchFamily="34" charset="0"/>
                        </a:rPr>
                        <a:t>者保健福祉手帳所持者</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dash"/>
                      <a:round/>
                      <a:headEnd type="none" w="med" len="med"/>
                      <a:tailEnd type="none" w="med" len="med"/>
                    </a:lnB>
                    <a:solidFill>
                      <a:srgbClr val="009900"/>
                    </a:solidFill>
                  </a:tcPr>
                </a:tc>
                <a:tc hMerge="1">
                  <a:txBody>
                    <a:bodyPr/>
                    <a:lstStyle/>
                    <a:p>
                      <a:endParaRPr kumimoji="1" lang="ja-JP" altLang="en-US"/>
                    </a:p>
                  </a:txBody>
                  <a:tcPr/>
                </a:tc>
                <a:extLst>
                  <a:ext uri="{0D108BD9-81ED-4DB2-BD59-A6C34878D82A}">
                    <a16:rowId xmlns:a16="http://schemas.microsoft.com/office/drawing/2014/main" val="3126525277"/>
                  </a:ext>
                </a:extLst>
              </a:tr>
              <a:tr h="336090">
                <a:tc>
                  <a:txBody>
                    <a:bodyPr/>
                    <a:lstStyle/>
                    <a:p>
                      <a:pPr algn="ctr">
                        <a:lnSpc>
                          <a:spcPts val="1300"/>
                        </a:lnSpc>
                        <a:spcAft>
                          <a:spcPts val="0"/>
                        </a:spcAft>
                      </a:pPr>
                      <a:r>
                        <a:rPr lang="en-US" sz="1200" b="1" kern="1200" spc="-40" dirty="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2015</a:t>
                      </a:r>
                      <a:r>
                        <a:rPr lang="ja-JP" sz="1200" b="1" kern="1200" spc="-40" dirty="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年度末</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ts val="1300"/>
                        </a:lnSpc>
                        <a:spcAft>
                          <a:spcPts val="0"/>
                        </a:spcAft>
                      </a:pPr>
                      <a:r>
                        <a:rPr lang="en-US" sz="1200" b="1" kern="1200" spc="-40" dirty="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2040</a:t>
                      </a:r>
                      <a:r>
                        <a:rPr lang="ja-JP" sz="1200" b="1" kern="1200" spc="-40" dirty="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年度</a:t>
                      </a:r>
                      <a:r>
                        <a:rPr lang="en-US" sz="1200" b="1" kern="1200" spc="-40" dirty="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a:t>
                      </a:r>
                      <a:r>
                        <a:rPr lang="ja-JP" sz="1200" b="1" kern="1200" spc="-40" dirty="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推計</a:t>
                      </a:r>
                      <a:r>
                        <a:rPr lang="en-US" sz="1200" b="1" kern="1200" spc="-40" dirty="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ts val="1300"/>
                        </a:lnSpc>
                        <a:spcAft>
                          <a:spcPts val="0"/>
                        </a:spcAft>
                      </a:pPr>
                      <a:r>
                        <a:rPr lang="en-US" sz="1200" b="1" kern="1200" spc="-40" dirty="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2008</a:t>
                      </a:r>
                      <a:r>
                        <a:rPr lang="ja-JP" sz="1200" b="1" kern="1200" spc="-40" dirty="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年度末</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ts val="1300"/>
                        </a:lnSpc>
                        <a:spcAft>
                          <a:spcPts val="0"/>
                        </a:spcAft>
                      </a:pPr>
                      <a:r>
                        <a:rPr lang="en-US" sz="1200" b="1" kern="1200" spc="-40" dirty="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201</a:t>
                      </a:r>
                      <a:r>
                        <a:rPr lang="en-US" altLang="ja-JP" sz="1200" b="1" kern="1200" spc="-40" dirty="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5</a:t>
                      </a:r>
                      <a:r>
                        <a:rPr lang="ja-JP" sz="1200" b="1" kern="1200" spc="-40" dirty="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度末</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ts val="1300"/>
                        </a:lnSpc>
                        <a:spcAft>
                          <a:spcPts val="0"/>
                        </a:spcAft>
                      </a:pPr>
                      <a:r>
                        <a:rPr lang="en-US" sz="1200" b="1" kern="1200" spc="-40" dirty="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2008</a:t>
                      </a:r>
                      <a:r>
                        <a:rPr lang="ja-JP" sz="1200" b="1" kern="1200" spc="-40" dirty="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年度末</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ts val="1300"/>
                        </a:lnSpc>
                        <a:spcAft>
                          <a:spcPts val="0"/>
                        </a:spcAft>
                      </a:pPr>
                      <a:r>
                        <a:rPr lang="en-US" altLang="ja-JP" sz="1200" b="1" kern="1200" spc="-40" dirty="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2015</a:t>
                      </a:r>
                      <a:r>
                        <a:rPr lang="ja-JP" altLang="ja-JP" sz="1200" b="1" kern="1200" spc="-40" dirty="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度末</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6353648"/>
                  </a:ext>
                </a:extLst>
              </a:tr>
              <a:tr h="337970">
                <a:tc>
                  <a:txBody>
                    <a:bodyPr/>
                    <a:lstStyle/>
                    <a:p>
                      <a:pPr algn="ctr">
                        <a:lnSpc>
                          <a:spcPts val="1300"/>
                        </a:lnSpc>
                        <a:spcAft>
                          <a:spcPts val="0"/>
                        </a:spcAft>
                      </a:pPr>
                      <a:r>
                        <a:rPr lang="ja-JP" sz="1200" kern="120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約</a:t>
                      </a:r>
                      <a:r>
                        <a:rPr lang="en-US" sz="1200" kern="120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32</a:t>
                      </a:r>
                      <a:r>
                        <a:rPr lang="ja-JP" sz="1200" kern="120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万人</a:t>
                      </a:r>
                      <a:endParaRPr 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300"/>
                        </a:lnSpc>
                        <a:spcAft>
                          <a:spcPts val="0"/>
                        </a:spcAft>
                      </a:pPr>
                      <a:r>
                        <a:rPr lang="ja-JP" sz="1200" kern="120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約</a:t>
                      </a:r>
                      <a:r>
                        <a:rPr lang="en-US" sz="1200" kern="120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53</a:t>
                      </a:r>
                      <a:r>
                        <a:rPr lang="ja-JP" sz="1200" kern="120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万人</a:t>
                      </a:r>
                      <a:endParaRPr 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300"/>
                        </a:lnSpc>
                        <a:spcAft>
                          <a:spcPts val="0"/>
                        </a:spcAft>
                      </a:pPr>
                      <a:r>
                        <a:rPr lang="en-US" sz="1200" kern="1200" dirty="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55,161</a:t>
                      </a:r>
                      <a:r>
                        <a:rPr lang="ja-JP" sz="1200" kern="1200" dirty="0">
                          <a:solidFill>
                            <a:srgbClr val="000000"/>
                          </a:solidFill>
                          <a:effectLst/>
                          <a:latin typeface="BIZ UDゴシック" panose="020B0400000000000000" pitchFamily="49" charset="-128"/>
                          <a:ea typeface="BIZ UDゴシック" panose="020B0400000000000000" pitchFamily="49" charset="-128"/>
                          <a:cs typeface="Arial" panose="020B0604020202020204" pitchFamily="34" charset="0"/>
                        </a:rPr>
                        <a:t>人</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300"/>
                        </a:lnSpc>
                        <a:spcAft>
                          <a:spcPts val="0"/>
                        </a:spcAft>
                      </a:pPr>
                      <a:r>
                        <a:rPr lang="en-US" altLang="ja-JP" sz="1200" kern="1200" dirty="0">
                          <a:solidFill>
                            <a:schemeClr val="tx1"/>
                          </a:solidFill>
                          <a:effectLst/>
                          <a:latin typeface="BIZ UDゴシック" panose="020B0400000000000000" pitchFamily="49" charset="-128"/>
                          <a:ea typeface="BIZ UDゴシック" panose="020B0400000000000000" pitchFamily="49" charset="-128"/>
                          <a:cs typeface="Arial" panose="020B0604020202020204" pitchFamily="34" charset="0"/>
                        </a:rPr>
                        <a:t>75,081</a:t>
                      </a:r>
                      <a:r>
                        <a:rPr lang="ja-JP" sz="1200" kern="1200" dirty="0">
                          <a:solidFill>
                            <a:schemeClr val="tx1"/>
                          </a:solidFill>
                          <a:effectLst/>
                          <a:latin typeface="BIZ UDゴシック" panose="020B0400000000000000" pitchFamily="49" charset="-128"/>
                          <a:ea typeface="BIZ UDゴシック" panose="020B0400000000000000" pitchFamily="49" charset="-128"/>
                          <a:cs typeface="Arial" panose="020B0604020202020204" pitchFamily="34" charset="0"/>
                        </a:rPr>
                        <a:t>人</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300"/>
                        </a:lnSpc>
                        <a:spcAft>
                          <a:spcPts val="0"/>
                        </a:spcAft>
                      </a:pPr>
                      <a:r>
                        <a:rPr lang="en-US" sz="1200" kern="1200" dirty="0">
                          <a:solidFill>
                            <a:schemeClr val="tx1"/>
                          </a:solidFill>
                          <a:effectLst/>
                          <a:latin typeface="BIZ UDゴシック" panose="020B0400000000000000" pitchFamily="49" charset="-128"/>
                          <a:ea typeface="BIZ UDゴシック" panose="020B0400000000000000" pitchFamily="49" charset="-128"/>
                          <a:cs typeface="Arial" panose="020B0604020202020204" pitchFamily="34" charset="0"/>
                        </a:rPr>
                        <a:t>43,385</a:t>
                      </a:r>
                      <a:r>
                        <a:rPr lang="ja-JP" sz="1200" kern="1200" dirty="0">
                          <a:solidFill>
                            <a:schemeClr val="tx1"/>
                          </a:solidFill>
                          <a:effectLst/>
                          <a:latin typeface="BIZ UDゴシック" panose="020B0400000000000000" pitchFamily="49" charset="-128"/>
                          <a:ea typeface="BIZ UDゴシック" panose="020B0400000000000000" pitchFamily="49" charset="-128"/>
                          <a:cs typeface="Arial" panose="020B0604020202020204" pitchFamily="34" charset="0"/>
                        </a:rPr>
                        <a:t>人</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300"/>
                        </a:lnSpc>
                        <a:spcAft>
                          <a:spcPts val="0"/>
                        </a:spcAft>
                      </a:pPr>
                      <a:r>
                        <a:rPr lang="en-US" altLang="ja-JP" sz="1200" kern="1200" dirty="0">
                          <a:solidFill>
                            <a:schemeClr val="tx1"/>
                          </a:solidFill>
                          <a:effectLst/>
                          <a:latin typeface="BIZ UDゴシック" panose="020B0400000000000000" pitchFamily="49" charset="-128"/>
                          <a:ea typeface="BIZ UDゴシック" panose="020B0400000000000000" pitchFamily="49" charset="-128"/>
                          <a:cs typeface="Arial" panose="020B0604020202020204" pitchFamily="34" charset="0"/>
                        </a:rPr>
                        <a:t>76,458</a:t>
                      </a:r>
                      <a:r>
                        <a:rPr lang="ja-JP" sz="1200" kern="1200" dirty="0">
                          <a:solidFill>
                            <a:schemeClr val="tx1"/>
                          </a:solidFill>
                          <a:effectLst/>
                          <a:latin typeface="BIZ UDゴシック" panose="020B0400000000000000" pitchFamily="49" charset="-128"/>
                          <a:ea typeface="BIZ UDゴシック" panose="020B0400000000000000" pitchFamily="49" charset="-128"/>
                          <a:cs typeface="Arial" panose="020B0604020202020204" pitchFamily="34" charset="0"/>
                        </a:rPr>
                        <a:t>人</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5338470"/>
                  </a:ext>
                </a:extLst>
              </a:tr>
            </a:tbl>
          </a:graphicData>
        </a:graphic>
      </p:graphicFrame>
      <p:sp>
        <p:nvSpPr>
          <p:cNvPr id="6" name="コンテンツ プレースホルダー 2"/>
          <p:cNvSpPr txBox="1">
            <a:spLocks/>
          </p:cNvSpPr>
          <p:nvPr/>
        </p:nvSpPr>
        <p:spPr>
          <a:xfrm>
            <a:off x="353147" y="2461321"/>
            <a:ext cx="4858801" cy="3303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300" b="1" dirty="0">
                <a:latin typeface="BIZ UDゴシック" panose="020B0400000000000000" pitchFamily="49" charset="-128"/>
                <a:ea typeface="BIZ UDゴシック" panose="020B0400000000000000" pitchFamily="49" charset="-128"/>
              </a:rPr>
              <a:t> </a:t>
            </a:r>
            <a:r>
              <a:rPr lang="en-US" altLang="ja-JP" sz="1300" b="1" dirty="0">
                <a:latin typeface="BIZ UDゴシック" panose="020B0400000000000000" pitchFamily="49" charset="-128"/>
                <a:ea typeface="BIZ UDゴシック" panose="020B0400000000000000" pitchFamily="49" charset="-128"/>
              </a:rPr>
              <a:t>〔</a:t>
            </a:r>
            <a:r>
              <a:rPr lang="ja-JP" altLang="en-US" sz="1300" b="1" dirty="0">
                <a:latin typeface="BIZ UDゴシック" panose="020B0400000000000000" pitchFamily="49" charset="-128"/>
                <a:ea typeface="BIZ UDゴシック" panose="020B0400000000000000" pitchFamily="49" charset="-128"/>
              </a:rPr>
              <a:t>図表：成年後見制度の潜在的ニーズ（大阪府）</a:t>
            </a:r>
            <a:r>
              <a:rPr lang="en-US" altLang="ja-JP" sz="1300" b="1" dirty="0">
                <a:latin typeface="BIZ UDゴシック" panose="020B0400000000000000" pitchFamily="49" charset="-128"/>
                <a:ea typeface="BIZ UDゴシック" panose="020B0400000000000000" pitchFamily="49" charset="-128"/>
              </a:rPr>
              <a:t>〕</a:t>
            </a:r>
            <a:endParaRPr lang="en-US" altLang="ja-JP" sz="1300" dirty="0">
              <a:latin typeface="BIZ UDゴシック" panose="020B0400000000000000" pitchFamily="49" charset="-128"/>
              <a:ea typeface="BIZ UDゴシック" panose="020B0400000000000000" pitchFamily="49" charset="-128"/>
            </a:endParaRPr>
          </a:p>
        </p:txBody>
      </p:sp>
      <p:sp>
        <p:nvSpPr>
          <p:cNvPr id="7" name="コンテンツ プレースホルダー 2"/>
          <p:cNvSpPr txBox="1">
            <a:spLocks/>
          </p:cNvSpPr>
          <p:nvPr/>
        </p:nvSpPr>
        <p:spPr>
          <a:xfrm>
            <a:off x="6012167" y="2491182"/>
            <a:ext cx="3969830" cy="3303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100" dirty="0">
                <a:latin typeface="BIZ UDゴシック" panose="020B0400000000000000" pitchFamily="49" charset="-128"/>
                <a:ea typeface="BIZ UDゴシック" panose="020B0400000000000000" pitchFamily="49" charset="-128"/>
              </a:rPr>
              <a:t>出典「第</a:t>
            </a:r>
            <a:r>
              <a:rPr lang="en-US" altLang="ja-JP" sz="1100" dirty="0">
                <a:latin typeface="BIZ UDゴシック" panose="020B0400000000000000" pitchFamily="49" charset="-128"/>
                <a:ea typeface="BIZ UDゴシック" panose="020B0400000000000000" pitchFamily="49" charset="-128"/>
              </a:rPr>
              <a:t>4</a:t>
            </a:r>
            <a:r>
              <a:rPr lang="ja-JP" altLang="en-US" sz="1100" dirty="0">
                <a:latin typeface="BIZ UDゴシック" panose="020B0400000000000000" pitchFamily="49" charset="-128"/>
                <a:ea typeface="BIZ UDゴシック" panose="020B0400000000000000" pitchFamily="49" charset="-128"/>
              </a:rPr>
              <a:t>期大阪府地域福祉支援計画」</a:t>
            </a:r>
            <a:endParaRPr lang="en-US" altLang="ja-JP" sz="1100" dirty="0">
              <a:latin typeface="BIZ UDゴシック" panose="020B0400000000000000" pitchFamily="49" charset="-128"/>
              <a:ea typeface="BIZ UDゴシック" panose="020B0400000000000000" pitchFamily="49"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521927825"/>
              </p:ext>
            </p:extLst>
          </p:nvPr>
        </p:nvGraphicFramePr>
        <p:xfrm>
          <a:off x="614624" y="4894969"/>
          <a:ext cx="7967283" cy="1569000"/>
        </p:xfrm>
        <a:graphic>
          <a:graphicData uri="http://schemas.openxmlformats.org/drawingml/2006/table">
            <a:tbl>
              <a:tblPr firstRow="1" bandRow="1">
                <a:tableStyleId>{5C22544A-7EE6-4342-B048-85BDC9FD1C3A}</a:tableStyleId>
              </a:tblPr>
              <a:tblGrid>
                <a:gridCol w="1343283">
                  <a:extLst>
                    <a:ext uri="{9D8B030D-6E8A-4147-A177-3AD203B41FA5}">
                      <a16:colId xmlns:a16="http://schemas.microsoft.com/office/drawing/2014/main" val="2422041287"/>
                    </a:ext>
                  </a:extLst>
                </a:gridCol>
                <a:gridCol w="828000">
                  <a:extLst>
                    <a:ext uri="{9D8B030D-6E8A-4147-A177-3AD203B41FA5}">
                      <a16:colId xmlns:a16="http://schemas.microsoft.com/office/drawing/2014/main" val="3959838944"/>
                    </a:ext>
                  </a:extLst>
                </a:gridCol>
                <a:gridCol w="828000">
                  <a:extLst>
                    <a:ext uri="{9D8B030D-6E8A-4147-A177-3AD203B41FA5}">
                      <a16:colId xmlns:a16="http://schemas.microsoft.com/office/drawing/2014/main" val="4086196892"/>
                    </a:ext>
                  </a:extLst>
                </a:gridCol>
                <a:gridCol w="828000">
                  <a:extLst>
                    <a:ext uri="{9D8B030D-6E8A-4147-A177-3AD203B41FA5}">
                      <a16:colId xmlns:a16="http://schemas.microsoft.com/office/drawing/2014/main" val="4076007241"/>
                    </a:ext>
                  </a:extLst>
                </a:gridCol>
                <a:gridCol w="828000">
                  <a:extLst>
                    <a:ext uri="{9D8B030D-6E8A-4147-A177-3AD203B41FA5}">
                      <a16:colId xmlns:a16="http://schemas.microsoft.com/office/drawing/2014/main" val="1707307262"/>
                    </a:ext>
                  </a:extLst>
                </a:gridCol>
                <a:gridCol w="828000">
                  <a:extLst>
                    <a:ext uri="{9D8B030D-6E8A-4147-A177-3AD203B41FA5}">
                      <a16:colId xmlns:a16="http://schemas.microsoft.com/office/drawing/2014/main" val="2880238210"/>
                    </a:ext>
                  </a:extLst>
                </a:gridCol>
                <a:gridCol w="828000">
                  <a:extLst>
                    <a:ext uri="{9D8B030D-6E8A-4147-A177-3AD203B41FA5}">
                      <a16:colId xmlns:a16="http://schemas.microsoft.com/office/drawing/2014/main" val="1638621283"/>
                    </a:ext>
                  </a:extLst>
                </a:gridCol>
                <a:gridCol w="828000">
                  <a:extLst>
                    <a:ext uri="{9D8B030D-6E8A-4147-A177-3AD203B41FA5}">
                      <a16:colId xmlns:a16="http://schemas.microsoft.com/office/drawing/2014/main" val="1345399488"/>
                    </a:ext>
                  </a:extLst>
                </a:gridCol>
                <a:gridCol w="828000">
                  <a:extLst>
                    <a:ext uri="{9D8B030D-6E8A-4147-A177-3AD203B41FA5}">
                      <a16:colId xmlns:a16="http://schemas.microsoft.com/office/drawing/2014/main" val="1912793910"/>
                    </a:ext>
                  </a:extLst>
                </a:gridCol>
              </a:tblGrid>
              <a:tr h="172842">
                <a:tc>
                  <a:txBody>
                    <a:bodyPr/>
                    <a:lstStyle/>
                    <a:p>
                      <a:r>
                        <a:rPr kumimoji="1" lang="en-US" altLang="ja-JP" sz="1300" dirty="0">
                          <a:latin typeface="BIZ UDゴシック" panose="020B0400000000000000" pitchFamily="49" charset="-128"/>
                          <a:ea typeface="BIZ UDゴシック" panose="020B0400000000000000" pitchFamily="49" charset="-128"/>
                        </a:rPr>
                        <a:t>(</a:t>
                      </a:r>
                      <a:r>
                        <a:rPr kumimoji="1" lang="ja-JP" altLang="en-US" sz="1300" dirty="0">
                          <a:latin typeface="BIZ UDゴシック" panose="020B0400000000000000" pitchFamily="49" charset="-128"/>
                          <a:ea typeface="BIZ UDゴシック" panose="020B0400000000000000" pitchFamily="49" charset="-128"/>
                        </a:rPr>
                        <a:t>単位：千世帯</a:t>
                      </a:r>
                      <a:r>
                        <a:rPr kumimoji="1" lang="en-US" altLang="ja-JP" sz="1300" dirty="0">
                          <a:latin typeface="BIZ UDゴシック" panose="020B0400000000000000" pitchFamily="49" charset="-128"/>
                          <a:ea typeface="BIZ UDゴシック" panose="020B0400000000000000" pitchFamily="49" charset="-128"/>
                        </a:rPr>
                        <a:t>)</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2000</a:t>
                      </a:r>
                      <a:r>
                        <a:rPr kumimoji="1" lang="ja-JP" altLang="en-US" sz="1300" dirty="0">
                          <a:latin typeface="BIZ UDゴシック" panose="020B0400000000000000" pitchFamily="49" charset="-128"/>
                          <a:ea typeface="BIZ UDゴシック" panose="020B0400000000000000" pitchFamily="49" charset="-128"/>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2005</a:t>
                      </a:r>
                      <a:r>
                        <a:rPr kumimoji="1" lang="ja-JP" altLang="en-US" sz="1300" dirty="0">
                          <a:latin typeface="BIZ UDゴシック" panose="020B0400000000000000" pitchFamily="49" charset="-128"/>
                          <a:ea typeface="BIZ UDゴシック" panose="020B0400000000000000" pitchFamily="49" charset="-128"/>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2010</a:t>
                      </a:r>
                      <a:r>
                        <a:rPr kumimoji="1" lang="ja-JP" altLang="en-US" sz="1300" dirty="0">
                          <a:latin typeface="BIZ UDゴシック" panose="020B0400000000000000" pitchFamily="49" charset="-128"/>
                          <a:ea typeface="BIZ UDゴシック" panose="020B0400000000000000" pitchFamily="49" charset="-128"/>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2015</a:t>
                      </a:r>
                      <a:r>
                        <a:rPr kumimoji="1" lang="ja-JP" altLang="en-US" sz="1300" dirty="0">
                          <a:latin typeface="BIZ UDゴシック" panose="020B0400000000000000" pitchFamily="49" charset="-128"/>
                          <a:ea typeface="BIZ UDゴシック" panose="020B0400000000000000" pitchFamily="49" charset="-128"/>
                        </a:rPr>
                        <a:t>年</a:t>
                      </a:r>
                      <a:endParaRPr kumimoji="1" lang="en-US" altLang="ja-JP"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2020</a:t>
                      </a:r>
                      <a:r>
                        <a:rPr kumimoji="1" lang="ja-JP" altLang="en-US" sz="1300" dirty="0">
                          <a:latin typeface="BIZ UDゴシック" panose="020B0400000000000000" pitchFamily="49" charset="-128"/>
                          <a:ea typeface="BIZ UDゴシック" panose="020B0400000000000000" pitchFamily="49" charset="-128"/>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2025</a:t>
                      </a:r>
                      <a:r>
                        <a:rPr kumimoji="1" lang="ja-JP" altLang="en-US" sz="1300" dirty="0">
                          <a:latin typeface="BIZ UDゴシック" panose="020B0400000000000000" pitchFamily="49" charset="-128"/>
                          <a:ea typeface="BIZ UDゴシック" panose="020B0400000000000000" pitchFamily="49" charset="-128"/>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2030</a:t>
                      </a:r>
                      <a:r>
                        <a:rPr kumimoji="1" lang="ja-JP" altLang="en-US" sz="1300" dirty="0">
                          <a:latin typeface="BIZ UDゴシック" panose="020B0400000000000000" pitchFamily="49" charset="-128"/>
                          <a:ea typeface="BIZ UDゴシック" panose="020B0400000000000000" pitchFamily="49" charset="-128"/>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2035</a:t>
                      </a:r>
                      <a:r>
                        <a:rPr kumimoji="1" lang="ja-JP" altLang="en-US" sz="1300" dirty="0">
                          <a:latin typeface="BIZ UDゴシック" panose="020B0400000000000000" pitchFamily="49" charset="-128"/>
                          <a:ea typeface="BIZ UDゴシック" panose="020B0400000000000000" pitchFamily="49" charset="-128"/>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1217020"/>
                  </a:ext>
                </a:extLst>
              </a:tr>
              <a:tr h="319860">
                <a:tc>
                  <a:txBody>
                    <a:bodyPr/>
                    <a:lstStyle/>
                    <a:p>
                      <a:r>
                        <a:rPr kumimoji="1" lang="ja-JP" altLang="en-US" sz="1300" dirty="0">
                          <a:latin typeface="BIZ UDゴシック" panose="020B0400000000000000" pitchFamily="49" charset="-128"/>
                          <a:ea typeface="BIZ UDゴシック" panose="020B0400000000000000" pitchFamily="49" charset="-128"/>
                        </a:rPr>
                        <a:t>一般世帯数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3,455</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3,591</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3,823</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3,918</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3,992</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3,966</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3,873</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3,737</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439069"/>
                  </a:ext>
                </a:extLst>
              </a:tr>
              <a:tr h="319860">
                <a:tc>
                  <a:txBody>
                    <a:bodyPr/>
                    <a:lstStyle/>
                    <a:p>
                      <a:r>
                        <a:rPr kumimoji="1" lang="ja-JP" altLang="en-US" sz="1300" dirty="0">
                          <a:latin typeface="BIZ UDゴシック" panose="020B0400000000000000" pitchFamily="49" charset="-128"/>
                          <a:ea typeface="BIZ UDゴシック" panose="020B0400000000000000" pitchFamily="49" charset="-128"/>
                        </a:rPr>
                        <a:t>単独世帯数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1,029</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1,152</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1,368</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1,471</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1,518</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1,555</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1,555</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en-US" altLang="ja-JP" sz="1300" dirty="0">
                          <a:latin typeface="BIZ UDゴシック" panose="020B0400000000000000" pitchFamily="49" charset="-128"/>
                          <a:ea typeface="BIZ UDゴシック" panose="020B0400000000000000" pitchFamily="49" charset="-128"/>
                        </a:rPr>
                        <a:t>1,525</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3473519"/>
                  </a:ext>
                </a:extLst>
              </a:tr>
              <a:tr h="319860">
                <a:tc>
                  <a:txBody>
                    <a:bodyPr/>
                    <a:lstStyle/>
                    <a:p>
                      <a:r>
                        <a:rPr kumimoji="1" lang="ja-JP" altLang="en-US" sz="1300" dirty="0">
                          <a:latin typeface="BIZ UDゴシック" panose="020B0400000000000000" pitchFamily="49" charset="-128"/>
                          <a:ea typeface="BIZ UDゴシック" panose="020B0400000000000000" pitchFamily="49" charset="-128"/>
                        </a:rPr>
                        <a:t>高齢者世帯</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300" dirty="0">
                          <a:latin typeface="BIZ UDゴシック" panose="020B0400000000000000" pitchFamily="49" charset="-128"/>
                          <a:ea typeface="BIZ UDゴシック" panose="020B0400000000000000" pitchFamily="49" charset="-128"/>
                        </a:rPr>
                        <a:t>746</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300" dirty="0">
                          <a:latin typeface="BIZ UDゴシック" panose="020B0400000000000000" pitchFamily="49" charset="-128"/>
                          <a:ea typeface="BIZ UDゴシック" panose="020B0400000000000000" pitchFamily="49" charset="-128"/>
                        </a:rPr>
                        <a:t>962</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300" dirty="0">
                          <a:latin typeface="BIZ UDゴシック" panose="020B0400000000000000" pitchFamily="49" charset="-128"/>
                          <a:ea typeface="BIZ UDゴシック" panose="020B0400000000000000" pitchFamily="49" charset="-128"/>
                        </a:rPr>
                        <a:t>1,198</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300" dirty="0">
                          <a:latin typeface="BIZ UDゴシック" panose="020B0400000000000000" pitchFamily="49" charset="-128"/>
                          <a:ea typeface="BIZ UDゴシック" panose="020B0400000000000000" pitchFamily="49" charset="-128"/>
                        </a:rPr>
                        <a:t>1,421</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300" dirty="0">
                          <a:latin typeface="BIZ UDゴシック" panose="020B0400000000000000" pitchFamily="49" charset="-128"/>
                          <a:ea typeface="BIZ UDゴシック" panose="020B0400000000000000" pitchFamily="49" charset="-128"/>
                        </a:rPr>
                        <a:t>1,484</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300" dirty="0">
                          <a:latin typeface="BIZ UDゴシック" panose="020B0400000000000000" pitchFamily="49" charset="-128"/>
                          <a:ea typeface="BIZ UDゴシック" panose="020B0400000000000000" pitchFamily="49" charset="-128"/>
                        </a:rPr>
                        <a:t>1,462</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300" dirty="0">
                          <a:latin typeface="BIZ UDゴシック" panose="020B0400000000000000" pitchFamily="49" charset="-128"/>
                          <a:ea typeface="BIZ UDゴシック" panose="020B0400000000000000" pitchFamily="49" charset="-128"/>
                        </a:rPr>
                        <a:t>1,453</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300" dirty="0">
                          <a:latin typeface="BIZ UDゴシック" panose="020B0400000000000000" pitchFamily="49" charset="-128"/>
                          <a:ea typeface="BIZ UDゴシック" panose="020B0400000000000000" pitchFamily="49" charset="-128"/>
                        </a:rPr>
                        <a:t>1,482</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4088562"/>
                  </a:ext>
                </a:extLst>
              </a:tr>
              <a:tr h="319860">
                <a:tc>
                  <a:txBody>
                    <a:bodyPr/>
                    <a:lstStyle/>
                    <a:p>
                      <a:r>
                        <a:rPr kumimoji="1" lang="ja-JP" altLang="en-US" sz="1300" dirty="0">
                          <a:latin typeface="BIZ UDゴシック" panose="020B0400000000000000" pitchFamily="49" charset="-128"/>
                          <a:ea typeface="BIZ UDゴシック" panose="020B0400000000000000" pitchFamily="49" charset="-128"/>
                        </a:rPr>
                        <a:t>高齢者単独世帯</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300" dirty="0">
                          <a:latin typeface="BIZ UDゴシック" panose="020B0400000000000000" pitchFamily="49" charset="-128"/>
                          <a:ea typeface="BIZ UDゴシック" panose="020B0400000000000000" pitchFamily="49" charset="-128"/>
                        </a:rPr>
                        <a:t>255</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300" dirty="0">
                          <a:latin typeface="BIZ UDゴシック" panose="020B0400000000000000" pitchFamily="49" charset="-128"/>
                          <a:ea typeface="BIZ UDゴシック" panose="020B0400000000000000" pitchFamily="49" charset="-128"/>
                        </a:rPr>
                        <a:t>341</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300" dirty="0">
                          <a:latin typeface="BIZ UDゴシック" panose="020B0400000000000000" pitchFamily="49" charset="-128"/>
                          <a:ea typeface="BIZ UDゴシック" panose="020B0400000000000000" pitchFamily="49" charset="-128"/>
                        </a:rPr>
                        <a:t>446</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300" dirty="0">
                          <a:latin typeface="BIZ UDゴシック" panose="020B0400000000000000" pitchFamily="49" charset="-128"/>
                          <a:ea typeface="BIZ UDゴシック" panose="020B0400000000000000" pitchFamily="49" charset="-128"/>
                        </a:rPr>
                        <a:t>555</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300" dirty="0">
                          <a:latin typeface="BIZ UDゴシック" panose="020B0400000000000000" pitchFamily="49" charset="-128"/>
                          <a:ea typeface="BIZ UDゴシック" panose="020B0400000000000000" pitchFamily="49" charset="-128"/>
                        </a:rPr>
                        <a:t>596</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300" dirty="0">
                          <a:latin typeface="BIZ UDゴシック" panose="020B0400000000000000" pitchFamily="49" charset="-128"/>
                          <a:ea typeface="BIZ UDゴシック" panose="020B0400000000000000" pitchFamily="49" charset="-128"/>
                        </a:rPr>
                        <a:t>610</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300" dirty="0">
                          <a:latin typeface="BIZ UDゴシック" panose="020B0400000000000000" pitchFamily="49" charset="-128"/>
                          <a:ea typeface="BIZ UDゴシック" panose="020B0400000000000000" pitchFamily="49" charset="-128"/>
                        </a:rPr>
                        <a:t>623</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300" dirty="0">
                          <a:latin typeface="BIZ UDゴシック" panose="020B0400000000000000" pitchFamily="49" charset="-128"/>
                          <a:ea typeface="BIZ UDゴシック" panose="020B0400000000000000" pitchFamily="49" charset="-128"/>
                        </a:rPr>
                        <a:t>650</a:t>
                      </a:r>
                      <a:endParaRPr kumimoji="1" lang="ja-JP" altLang="en-US" sz="13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585558"/>
                  </a:ext>
                </a:extLst>
              </a:tr>
            </a:tbl>
          </a:graphicData>
        </a:graphic>
      </p:graphicFrame>
      <p:sp>
        <p:nvSpPr>
          <p:cNvPr id="9" name="正方形/長方形 8"/>
          <p:cNvSpPr/>
          <p:nvPr/>
        </p:nvSpPr>
        <p:spPr>
          <a:xfrm>
            <a:off x="5356958" y="4654597"/>
            <a:ext cx="646331" cy="276999"/>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rPr>
              <a:t>推計値</a:t>
            </a:r>
            <a:endParaRPr kumimoji="0" lang="ja-JP" altLang="en-US" sz="1200" b="1"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endParaRPr>
          </a:p>
        </p:txBody>
      </p:sp>
      <p:sp>
        <p:nvSpPr>
          <p:cNvPr id="10" name="正方形/長方形 9"/>
          <p:cNvSpPr/>
          <p:nvPr/>
        </p:nvSpPr>
        <p:spPr>
          <a:xfrm>
            <a:off x="4519954" y="4654597"/>
            <a:ext cx="646331"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rPr>
              <a:t>実績値</a:t>
            </a:r>
            <a:endParaRPr kumimoji="0" lang="ja-JP" altLang="en-US" sz="1200" b="1"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endParaRPr>
          </a:p>
        </p:txBody>
      </p:sp>
      <p:sp>
        <p:nvSpPr>
          <p:cNvPr id="11" name="コンテンツ プレースホルダー 2"/>
          <p:cNvSpPr txBox="1">
            <a:spLocks/>
          </p:cNvSpPr>
          <p:nvPr/>
        </p:nvSpPr>
        <p:spPr>
          <a:xfrm>
            <a:off x="338413" y="4582218"/>
            <a:ext cx="3551006" cy="3303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300" b="1" dirty="0">
                <a:latin typeface="BIZ UDゴシック" panose="020B0400000000000000" pitchFamily="49" charset="-128"/>
                <a:ea typeface="BIZ UDゴシック" panose="020B0400000000000000" pitchFamily="49" charset="-128"/>
              </a:rPr>
              <a:t> </a:t>
            </a:r>
            <a:r>
              <a:rPr lang="en-US" altLang="ja-JP" sz="1300" b="1" dirty="0">
                <a:latin typeface="BIZ UDゴシック" panose="020B0400000000000000" pitchFamily="49" charset="-128"/>
                <a:ea typeface="BIZ UDゴシック" panose="020B0400000000000000" pitchFamily="49" charset="-128"/>
              </a:rPr>
              <a:t>〔</a:t>
            </a:r>
            <a:r>
              <a:rPr lang="ja-JP" altLang="en-US" sz="1300" b="1" dirty="0">
                <a:latin typeface="BIZ UDゴシック" panose="020B0400000000000000" pitchFamily="49" charset="-128"/>
                <a:ea typeface="BIZ UDゴシック" panose="020B0400000000000000" pitchFamily="49" charset="-128"/>
              </a:rPr>
              <a:t>図表：世帯数の推移（大阪府）</a:t>
            </a:r>
            <a:r>
              <a:rPr lang="en-US" altLang="ja-JP" sz="1300" b="1" dirty="0">
                <a:latin typeface="BIZ UDゴシック" panose="020B0400000000000000" pitchFamily="49" charset="-128"/>
                <a:ea typeface="BIZ UDゴシック" panose="020B0400000000000000" pitchFamily="49" charset="-128"/>
              </a:rPr>
              <a:t>〕</a:t>
            </a:r>
            <a:endParaRPr lang="en-US" altLang="ja-JP" sz="1300" dirty="0">
              <a:latin typeface="BIZ UDゴシック" panose="020B0400000000000000" pitchFamily="49" charset="-128"/>
              <a:ea typeface="BIZ UDゴシック" panose="020B0400000000000000" pitchFamily="49" charset="-128"/>
            </a:endParaRPr>
          </a:p>
        </p:txBody>
      </p:sp>
      <p:sp>
        <p:nvSpPr>
          <p:cNvPr id="12" name="コンテンツ プレースホルダー 2"/>
          <p:cNvSpPr txBox="1">
            <a:spLocks/>
          </p:cNvSpPr>
          <p:nvPr/>
        </p:nvSpPr>
        <p:spPr>
          <a:xfrm>
            <a:off x="5211948" y="6536526"/>
            <a:ext cx="3626315" cy="3303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100" dirty="0">
                <a:latin typeface="BIZ UDゴシック" panose="020B0400000000000000" pitchFamily="49" charset="-128"/>
                <a:ea typeface="BIZ UDゴシック" panose="020B0400000000000000" pitchFamily="49" charset="-128"/>
              </a:rPr>
              <a:t>出典「第</a:t>
            </a:r>
            <a:r>
              <a:rPr lang="en-US" altLang="ja-JP" sz="1100" dirty="0">
                <a:latin typeface="BIZ UDゴシック" panose="020B0400000000000000" pitchFamily="49" charset="-128"/>
                <a:ea typeface="BIZ UDゴシック" panose="020B0400000000000000" pitchFamily="49" charset="-128"/>
              </a:rPr>
              <a:t>4</a:t>
            </a:r>
            <a:r>
              <a:rPr lang="ja-JP" altLang="en-US" sz="1100" dirty="0">
                <a:latin typeface="BIZ UDゴシック" panose="020B0400000000000000" pitchFamily="49" charset="-128"/>
                <a:ea typeface="BIZ UDゴシック" panose="020B0400000000000000" pitchFamily="49" charset="-128"/>
              </a:rPr>
              <a:t>期大阪府地域福祉支援計画」より一部抜粋</a:t>
            </a:r>
            <a:endParaRPr lang="en-US" altLang="ja-JP" sz="1100" dirty="0">
              <a:latin typeface="BIZ UDゴシック" panose="020B0400000000000000" pitchFamily="49" charset="-128"/>
              <a:ea typeface="BIZ UDゴシック" panose="020B0400000000000000" pitchFamily="49" charset="-128"/>
            </a:endParaRPr>
          </a:p>
        </p:txBody>
      </p:sp>
      <p:sp>
        <p:nvSpPr>
          <p:cNvPr id="13" name="コンテンツ プレースホルダー 2"/>
          <p:cNvSpPr txBox="1">
            <a:spLocks/>
          </p:cNvSpPr>
          <p:nvPr/>
        </p:nvSpPr>
        <p:spPr>
          <a:xfrm>
            <a:off x="268756" y="959946"/>
            <a:ext cx="9144000" cy="4384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buFont typeface="Arial" panose="020B0604020202020204" pitchFamily="34" charset="0"/>
              <a:buNone/>
            </a:pPr>
            <a:endParaRPr lang="en-US" altLang="ja-JP" sz="1500" dirty="0">
              <a:latin typeface="BIZ UDゴシック" panose="020B0400000000000000" pitchFamily="49" charset="-128"/>
              <a:ea typeface="BIZ UDゴシック" panose="020B0400000000000000" pitchFamily="49" charset="-128"/>
            </a:endParaRPr>
          </a:p>
        </p:txBody>
      </p:sp>
      <p:sp>
        <p:nvSpPr>
          <p:cNvPr id="14" name="テキスト ボックス 1"/>
          <p:cNvSpPr txBox="1">
            <a:spLocks noChangeArrowheads="1"/>
          </p:cNvSpPr>
          <p:nvPr/>
        </p:nvSpPr>
        <p:spPr bwMode="auto">
          <a:xfrm>
            <a:off x="215999" y="1143954"/>
            <a:ext cx="8928000" cy="73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500"/>
              </a:lnSpc>
              <a:spcBef>
                <a:spcPct val="0"/>
              </a:spcBef>
              <a:buFontTx/>
              <a:buNone/>
            </a:pPr>
            <a:r>
              <a:rPr lang="ja-JP" altLang="en-US" sz="1500" b="1" dirty="0">
                <a:latin typeface="BIZ UDゴシック" panose="020B0400000000000000" pitchFamily="49" charset="-128"/>
                <a:ea typeface="BIZ UDゴシック" panose="020B0400000000000000" pitchFamily="49" charset="-128"/>
                <a:cs typeface="Meiryo UI" pitchFamily="50" charset="-128"/>
              </a:rPr>
              <a:t>　</a:t>
            </a:r>
            <a:r>
              <a:rPr lang="ja-JP" altLang="en-US" sz="1500" dirty="0">
                <a:latin typeface="BIZ UDゴシック" panose="020B0400000000000000" pitchFamily="49" charset="-128"/>
                <a:ea typeface="BIZ UDゴシック" panose="020B0400000000000000" pitchFamily="49" charset="-128"/>
                <a:cs typeface="Meiryo UI" pitchFamily="50" charset="-128"/>
              </a:rPr>
              <a:t>▸成年後見制度の対象となる「認知症高齢者」「知的</a:t>
            </a:r>
            <a:r>
              <a:rPr lang="ja-JP" altLang="en-US" sz="1500" dirty="0" err="1">
                <a:latin typeface="BIZ UDゴシック" panose="020B0400000000000000" pitchFamily="49" charset="-128"/>
                <a:ea typeface="BIZ UDゴシック" panose="020B0400000000000000" pitchFamily="49" charset="-128"/>
                <a:cs typeface="Meiryo UI" pitchFamily="50" charset="-128"/>
              </a:rPr>
              <a:t>障がい</a:t>
            </a:r>
            <a:r>
              <a:rPr lang="ja-JP" altLang="en-US" sz="1500" dirty="0">
                <a:latin typeface="BIZ UDゴシック" panose="020B0400000000000000" pitchFamily="49" charset="-128"/>
                <a:ea typeface="BIZ UDゴシック" panose="020B0400000000000000" pitchFamily="49" charset="-128"/>
                <a:cs typeface="Meiryo UI" pitchFamily="50" charset="-128"/>
              </a:rPr>
              <a:t>者」「精神障がい者」等が年々増加。　</a:t>
            </a:r>
            <a:endParaRPr lang="en-US" altLang="ja-JP" sz="15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500"/>
              </a:lnSpc>
              <a:spcBef>
                <a:spcPct val="0"/>
              </a:spcBef>
              <a:buFontTx/>
              <a:buNone/>
            </a:pPr>
            <a:r>
              <a:rPr lang="ja-JP" altLang="en-US" sz="1500" dirty="0">
                <a:latin typeface="BIZ UDゴシック" panose="020B0400000000000000" pitchFamily="49" charset="-128"/>
                <a:ea typeface="BIZ UDゴシック" panose="020B0400000000000000" pitchFamily="49" charset="-128"/>
                <a:cs typeface="Meiryo UI" pitchFamily="50" charset="-128"/>
              </a:rPr>
              <a:t>　▸同居又は近居の親族がいない「高齢者の単独世帯」や「高齢者夫婦のみの世帯」も増加傾向。</a:t>
            </a:r>
          </a:p>
        </p:txBody>
      </p:sp>
      <p:sp>
        <p:nvSpPr>
          <p:cNvPr id="17" name="タイトル 1"/>
          <p:cNvSpPr txBox="1">
            <a:spLocks/>
          </p:cNvSpPr>
          <p:nvPr/>
        </p:nvSpPr>
        <p:spPr>
          <a:xfrm>
            <a:off x="-1" y="127011"/>
            <a:ext cx="4680000" cy="432000"/>
          </a:xfrm>
          <a:prstGeom prst="homePlate">
            <a:avLst/>
          </a:prstGeom>
          <a:gradFill flip="none" rotWithShape="1">
            <a:gsLst>
              <a:gs pos="84000">
                <a:schemeClr val="accent1">
                  <a:lumMod val="75000"/>
                </a:schemeClr>
              </a:gs>
              <a:gs pos="59000">
                <a:schemeClr val="accent1">
                  <a:satMod val="110000"/>
                  <a:lumMod val="100000"/>
                  <a:shade val="100000"/>
                </a:schemeClr>
              </a:gs>
              <a:gs pos="100000">
                <a:schemeClr val="accent1">
                  <a:lumMod val="99000"/>
                  <a:satMod val="120000"/>
                  <a:shade val="78000"/>
                </a:schemeClr>
              </a:gs>
            </a:gsLst>
            <a:lin ang="16200000" scaled="1"/>
            <a:tileRect/>
          </a:gradFill>
          <a:ln w="6350" cap="flat" cmpd="sng" algn="ctr">
            <a:solidFill>
              <a:schemeClr val="bg1"/>
            </a:solidFill>
            <a:prstDash val="solid"/>
            <a:miter lim="800000"/>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1156716" rtl="0" eaLnBrk="1" latinLnBrk="0" hangingPunct="1">
              <a:lnSpc>
                <a:spcPct val="90000"/>
              </a:lnSpc>
              <a:spcBef>
                <a:spcPct val="0"/>
              </a:spcBef>
              <a:buNone/>
              <a:defRPr kumimoji="1" sz="5566"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700"/>
              </a:lnSpc>
            </a:pPr>
            <a:r>
              <a:rPr lang="ja-JP" altLang="en-US" sz="1800" b="1" dirty="0">
                <a:latin typeface="BIZ UDゴシック" panose="020B0400000000000000" pitchFamily="49" charset="-128"/>
                <a:ea typeface="BIZ UDゴシック" panose="020B0400000000000000" pitchFamily="49" charset="-128"/>
              </a:rPr>
              <a:t>１．成年後見制度のニーズ</a:t>
            </a:r>
          </a:p>
        </p:txBody>
      </p:sp>
      <p:cxnSp>
        <p:nvCxnSpPr>
          <p:cNvPr id="21" name="直線コネクタ 20"/>
          <p:cNvCxnSpPr/>
          <p:nvPr/>
        </p:nvCxnSpPr>
        <p:spPr>
          <a:xfrm>
            <a:off x="5262050" y="4516770"/>
            <a:ext cx="0" cy="1980000"/>
          </a:xfrm>
          <a:prstGeom prst="line">
            <a:avLst/>
          </a:prstGeom>
          <a:ln w="539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5" name="左右矢印 14"/>
          <p:cNvSpPr/>
          <p:nvPr/>
        </p:nvSpPr>
        <p:spPr>
          <a:xfrm>
            <a:off x="5087995" y="4706482"/>
            <a:ext cx="360000" cy="14400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6"/>
          <p:cNvSpPr/>
          <p:nvPr/>
        </p:nvSpPr>
        <p:spPr>
          <a:xfrm>
            <a:off x="8705557" y="6154226"/>
            <a:ext cx="438443" cy="422178"/>
          </a:xfrm>
          <a:prstGeom prst="ellipse">
            <a:avLst/>
          </a:prstGeom>
          <a:noFill/>
          <a:ln w="15875" cap="flat" cmpd="sng" algn="ctr">
            <a:noFill/>
            <a:prstDash val="solid"/>
          </a:ln>
          <a:effectLst/>
        </p:spPr>
        <p:txBody>
          <a:bodyPr anchor="ctr"/>
          <a:lstStyle/>
          <a:p>
            <a:pPr algn="ctr" defTabSz="844083">
              <a:defRPr/>
            </a:pPr>
            <a:r>
              <a:rPr lang="ja-JP" altLang="en-US" sz="1846" b="1" kern="0" dirty="0">
                <a:solidFill>
                  <a:prstClr val="black"/>
                </a:solidFill>
                <a:latin typeface="メイリオ" panose="020B0604030504040204" pitchFamily="50" charset="-128"/>
                <a:ea typeface="メイリオ" panose="020B0604030504040204" pitchFamily="50" charset="-128"/>
              </a:rPr>
              <a:t>２</a:t>
            </a:r>
          </a:p>
        </p:txBody>
      </p:sp>
    </p:spTree>
    <p:extLst>
      <p:ext uri="{BB962C8B-B14F-4D97-AF65-F5344CB8AC3E}">
        <p14:creationId xmlns:p14="http://schemas.microsoft.com/office/powerpoint/2010/main" val="483955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7FA90282-0757-4A74-936A-4745CA4FD2A7}"/>
              </a:ext>
            </a:extLst>
          </p:cNvPr>
          <p:cNvSpPr/>
          <p:nvPr/>
        </p:nvSpPr>
        <p:spPr>
          <a:xfrm>
            <a:off x="79899" y="673904"/>
            <a:ext cx="8928000" cy="141868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グラフ 10"/>
          <p:cNvGraphicFramePr>
            <a:graphicFrameLocks/>
          </p:cNvGraphicFramePr>
          <p:nvPr>
            <p:extLst>
              <p:ext uri="{D42A27DB-BD31-4B8C-83A1-F6EECF244321}">
                <p14:modId xmlns:p14="http://schemas.microsoft.com/office/powerpoint/2010/main" val="2385751235"/>
              </p:ext>
            </p:extLst>
          </p:nvPr>
        </p:nvGraphicFramePr>
        <p:xfrm>
          <a:off x="0" y="2574388"/>
          <a:ext cx="9144000" cy="3633229"/>
        </p:xfrm>
        <a:graphic>
          <a:graphicData uri="http://schemas.openxmlformats.org/drawingml/2006/chart">
            <c:chart xmlns:c="http://schemas.openxmlformats.org/drawingml/2006/chart" xmlns:r="http://schemas.openxmlformats.org/officeDocument/2006/relationships" r:id="rId2"/>
          </a:graphicData>
        </a:graphic>
      </p:graphicFrame>
      <p:sp>
        <p:nvSpPr>
          <p:cNvPr id="12" name="コンテンツ プレースホルダー 2"/>
          <p:cNvSpPr txBox="1">
            <a:spLocks/>
          </p:cNvSpPr>
          <p:nvPr/>
        </p:nvSpPr>
        <p:spPr>
          <a:xfrm>
            <a:off x="200850" y="2704563"/>
            <a:ext cx="8815382" cy="3199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000"/>
              </a:lnSpc>
              <a:buFont typeface="Arial" panose="020B0604020202020204" pitchFamily="34" charset="0"/>
              <a:buNone/>
            </a:pPr>
            <a:r>
              <a:rPr lang="en-US" altLang="ja-JP" sz="1300" b="1" dirty="0">
                <a:solidFill>
                  <a:srgbClr val="000000"/>
                </a:solidFill>
                <a:latin typeface="BIZ UDゴシック" panose="020B0400000000000000" pitchFamily="49" charset="-128"/>
                <a:ea typeface="BIZ UDゴシック" panose="020B0400000000000000" pitchFamily="49" charset="-128"/>
              </a:rPr>
              <a:t>〔</a:t>
            </a:r>
            <a:r>
              <a:rPr lang="ja-JP" altLang="en-US" sz="1300" b="1" dirty="0">
                <a:solidFill>
                  <a:srgbClr val="000000"/>
                </a:solidFill>
                <a:latin typeface="BIZ UDゴシック" panose="020B0400000000000000" pitchFamily="49" charset="-128"/>
                <a:ea typeface="BIZ UDゴシック" panose="020B0400000000000000" pitchFamily="49" charset="-128"/>
              </a:rPr>
              <a:t>図表：生活保護世帯類型の推移（大阪府内）</a:t>
            </a:r>
            <a:r>
              <a:rPr lang="en-US" altLang="ja-JP" sz="1300" b="1" dirty="0">
                <a:solidFill>
                  <a:srgbClr val="000000"/>
                </a:solidFill>
                <a:latin typeface="BIZ UDゴシック" panose="020B0400000000000000" pitchFamily="49" charset="-128"/>
                <a:ea typeface="BIZ UDゴシック" panose="020B0400000000000000" pitchFamily="49" charset="-128"/>
              </a:rPr>
              <a:t>(</a:t>
            </a:r>
            <a:r>
              <a:rPr lang="ja-JP" altLang="en-US" sz="1300" b="1" dirty="0">
                <a:solidFill>
                  <a:srgbClr val="000000"/>
                </a:solidFill>
                <a:latin typeface="BIZ UDゴシック" panose="020B0400000000000000" pitchFamily="49" charset="-128"/>
                <a:ea typeface="BIZ UDゴシック" panose="020B0400000000000000" pitchFamily="49" charset="-128"/>
              </a:rPr>
              <a:t>単位：世帯）</a:t>
            </a:r>
            <a:r>
              <a:rPr lang="en-US" altLang="ja-JP" sz="1300" b="1" dirty="0">
                <a:solidFill>
                  <a:srgbClr val="000000"/>
                </a:solidFill>
                <a:latin typeface="BIZ UDゴシック" panose="020B0400000000000000" pitchFamily="49" charset="-128"/>
                <a:ea typeface="BIZ UDゴシック" panose="020B0400000000000000" pitchFamily="49" charset="-128"/>
              </a:rPr>
              <a:t>〕</a:t>
            </a:r>
            <a:r>
              <a:rPr lang="ja-JP" altLang="en-US" sz="1300" b="1" dirty="0">
                <a:solidFill>
                  <a:srgbClr val="000000"/>
                </a:solidFill>
                <a:latin typeface="BIZ UDゴシック" panose="020B0400000000000000" pitchFamily="49" charset="-128"/>
                <a:ea typeface="BIZ UDゴシック" panose="020B0400000000000000" pitchFamily="49" charset="-128"/>
              </a:rPr>
              <a:t>　　</a:t>
            </a:r>
            <a:r>
              <a:rPr lang="ja-JP" altLang="en-US" sz="1200" dirty="0">
                <a:solidFill>
                  <a:srgbClr val="000000"/>
                </a:solidFill>
                <a:latin typeface="BIZ UDゴシック" panose="020B0400000000000000" pitchFamily="49" charset="-128"/>
                <a:ea typeface="BIZ UDゴシック" panose="020B0400000000000000" pitchFamily="49" charset="-128"/>
              </a:rPr>
              <a:t>出典：大阪府福祉部地域福祉推進室社会援護課調べ</a:t>
            </a:r>
            <a:endParaRPr lang="en-US" altLang="ja-JP" sz="1200" b="1" dirty="0">
              <a:solidFill>
                <a:srgbClr val="000000"/>
              </a:solidFill>
              <a:latin typeface="BIZ UDゴシック" panose="020B0400000000000000" pitchFamily="49" charset="-128"/>
              <a:ea typeface="BIZ UDゴシック" panose="020B0400000000000000" pitchFamily="49" charset="-128"/>
            </a:endParaRPr>
          </a:p>
          <a:p>
            <a:pPr marL="0" indent="0">
              <a:lnSpc>
                <a:spcPts val="1000"/>
              </a:lnSpc>
              <a:buFont typeface="Arial" panose="020B0604020202020204" pitchFamily="34" charset="0"/>
              <a:buNone/>
            </a:pPr>
            <a:r>
              <a:rPr lang="ja-JP" altLang="en-US" sz="1200" dirty="0">
                <a:solidFill>
                  <a:srgbClr val="000000"/>
                </a:solidFill>
                <a:latin typeface="BIZ UDゴシック" panose="020B0400000000000000" pitchFamily="49" charset="-128"/>
                <a:ea typeface="BIZ UDゴシック" panose="020B0400000000000000" pitchFamily="49" charset="-128"/>
              </a:rPr>
              <a:t>　　　　</a:t>
            </a:r>
            <a:endParaRPr lang="en-US" altLang="ja-JP" sz="1200" dirty="0">
              <a:solidFill>
                <a:srgbClr val="000000"/>
              </a:solidFill>
              <a:latin typeface="BIZ UDゴシック" panose="020B0400000000000000" pitchFamily="49" charset="-128"/>
              <a:ea typeface="BIZ UDゴシック" panose="020B0400000000000000" pitchFamily="49" charset="-128"/>
            </a:endParaRPr>
          </a:p>
        </p:txBody>
      </p:sp>
      <p:sp>
        <p:nvSpPr>
          <p:cNvPr id="13" name="テキスト ボックス 1"/>
          <p:cNvSpPr txBox="1">
            <a:spLocks noChangeArrowheads="1"/>
          </p:cNvSpPr>
          <p:nvPr/>
        </p:nvSpPr>
        <p:spPr bwMode="auto">
          <a:xfrm>
            <a:off x="180541" y="1126663"/>
            <a:ext cx="8883560" cy="73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500"/>
              </a:lnSpc>
              <a:spcBef>
                <a:spcPct val="0"/>
              </a:spcBef>
              <a:buFontTx/>
              <a:buNone/>
            </a:pPr>
            <a:r>
              <a:rPr lang="ja-JP" altLang="en-US" sz="1500" dirty="0">
                <a:solidFill>
                  <a:srgbClr val="000000"/>
                </a:solidFill>
                <a:latin typeface="BIZ UDゴシック" panose="020B0400000000000000" pitchFamily="49" charset="-128"/>
                <a:ea typeface="BIZ UDゴシック" panose="020B0400000000000000" pitchFamily="49" charset="-128"/>
                <a:cs typeface="Meiryo UI" pitchFamily="50" charset="-128"/>
              </a:rPr>
              <a:t>　▸成年後見制度の利用にあたり、後見の報酬や事務費を本人の資産から支弁できない低所得者等が</a:t>
            </a:r>
            <a:endParaRPr lang="en-US" altLang="ja-JP" sz="1500" dirty="0">
              <a:solidFill>
                <a:srgbClr val="000000"/>
              </a:solidFill>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500"/>
              </a:lnSpc>
              <a:spcBef>
                <a:spcPct val="0"/>
              </a:spcBef>
              <a:buFontTx/>
              <a:buNone/>
            </a:pPr>
            <a:r>
              <a:rPr lang="ja-JP" altLang="en-US" sz="1500" dirty="0">
                <a:solidFill>
                  <a:srgbClr val="000000"/>
                </a:solidFill>
                <a:latin typeface="BIZ UDゴシック" panose="020B0400000000000000" pitchFamily="49" charset="-128"/>
                <a:ea typeface="BIZ UDゴシック" panose="020B0400000000000000" pitchFamily="49" charset="-128"/>
                <a:cs typeface="Meiryo UI" pitchFamily="50" charset="-128"/>
              </a:rPr>
              <a:t>　 年々増加（特に、生活保護受給世帯数における高齢者世帯等の割合が増加）。</a:t>
            </a:r>
          </a:p>
        </p:txBody>
      </p:sp>
      <p:sp>
        <p:nvSpPr>
          <p:cNvPr id="15" name="コンテンツ プレースホルダー 2"/>
          <p:cNvSpPr txBox="1">
            <a:spLocks/>
          </p:cNvSpPr>
          <p:nvPr/>
        </p:nvSpPr>
        <p:spPr>
          <a:xfrm>
            <a:off x="326270" y="6137085"/>
            <a:ext cx="8496548" cy="5540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000"/>
              </a:lnSpc>
              <a:buFont typeface="Arial" panose="020B0604020202020204" pitchFamily="34" charset="0"/>
              <a:buNone/>
            </a:pPr>
            <a:r>
              <a:rPr lang="ja-JP" altLang="en-US" sz="1200" dirty="0">
                <a:solidFill>
                  <a:srgbClr val="000000"/>
                </a:solidFill>
                <a:latin typeface="BIZ UDゴシック" panose="020B0400000000000000" pitchFamily="49" charset="-128"/>
                <a:ea typeface="BIZ UDゴシック" panose="020B0400000000000000" pitchFamily="49" charset="-128"/>
              </a:rPr>
              <a:t>　　　　</a:t>
            </a:r>
            <a:r>
              <a:rPr lang="en-US" altLang="ja-JP" sz="1200" dirty="0">
                <a:solidFill>
                  <a:srgbClr val="000000"/>
                </a:solidFill>
                <a:latin typeface="BIZ UDゴシック" panose="020B0400000000000000" pitchFamily="49" charset="-128"/>
                <a:ea typeface="BIZ UDゴシック" panose="020B0400000000000000" pitchFamily="49" charset="-128"/>
              </a:rPr>
              <a:t>※</a:t>
            </a:r>
            <a:r>
              <a:rPr lang="ja-JP" altLang="en-US" sz="1200" dirty="0">
                <a:solidFill>
                  <a:srgbClr val="000000"/>
                </a:solidFill>
                <a:latin typeface="BIZ UDゴシック" panose="020B0400000000000000" pitchFamily="49" charset="-128"/>
                <a:ea typeface="BIZ UDゴシック" panose="020B0400000000000000" pitchFamily="49" charset="-128"/>
              </a:rPr>
              <a:t>１　高齢者世帯とは、</a:t>
            </a:r>
            <a:r>
              <a:rPr lang="en-US" altLang="ja-JP" sz="1200" dirty="0">
                <a:solidFill>
                  <a:srgbClr val="000000"/>
                </a:solidFill>
                <a:latin typeface="BIZ UDゴシック" panose="020B0400000000000000" pitchFamily="49" charset="-128"/>
                <a:ea typeface="BIZ UDゴシック" panose="020B0400000000000000" pitchFamily="49" charset="-128"/>
              </a:rPr>
              <a:t>65</a:t>
            </a:r>
            <a:r>
              <a:rPr lang="ja-JP" altLang="en-US" sz="1200" dirty="0">
                <a:solidFill>
                  <a:srgbClr val="000000"/>
                </a:solidFill>
                <a:latin typeface="BIZ UDゴシック" panose="020B0400000000000000" pitchFamily="49" charset="-128"/>
                <a:ea typeface="BIZ UDゴシック" panose="020B0400000000000000" pitchFamily="49" charset="-128"/>
              </a:rPr>
              <a:t>歳以上の高齢者のみの世帯及び</a:t>
            </a:r>
            <a:r>
              <a:rPr lang="en-US" altLang="ja-JP" sz="1200" dirty="0">
                <a:solidFill>
                  <a:srgbClr val="000000"/>
                </a:solidFill>
                <a:latin typeface="BIZ UDゴシック" panose="020B0400000000000000" pitchFamily="49" charset="-128"/>
                <a:ea typeface="BIZ UDゴシック" panose="020B0400000000000000" pitchFamily="49" charset="-128"/>
              </a:rPr>
              <a:t>65</a:t>
            </a:r>
            <a:r>
              <a:rPr lang="ja-JP" altLang="en-US" sz="1200" dirty="0">
                <a:solidFill>
                  <a:srgbClr val="000000"/>
                </a:solidFill>
                <a:latin typeface="BIZ UDゴシック" panose="020B0400000000000000" pitchFamily="49" charset="-128"/>
                <a:ea typeface="BIZ UDゴシック" panose="020B0400000000000000" pitchFamily="49" charset="-128"/>
              </a:rPr>
              <a:t>歳以上の高齢者と</a:t>
            </a:r>
            <a:r>
              <a:rPr lang="en-US" altLang="ja-JP" sz="1200" dirty="0">
                <a:solidFill>
                  <a:srgbClr val="000000"/>
                </a:solidFill>
                <a:latin typeface="BIZ UDゴシック" panose="020B0400000000000000" pitchFamily="49" charset="-128"/>
                <a:ea typeface="BIZ UDゴシック" panose="020B0400000000000000" pitchFamily="49" charset="-128"/>
              </a:rPr>
              <a:t>18</a:t>
            </a:r>
            <a:r>
              <a:rPr lang="ja-JP" altLang="en-US" sz="1200" dirty="0">
                <a:solidFill>
                  <a:srgbClr val="000000"/>
                </a:solidFill>
                <a:latin typeface="BIZ UDゴシック" panose="020B0400000000000000" pitchFamily="49" charset="-128"/>
                <a:ea typeface="BIZ UDゴシック" panose="020B0400000000000000" pitchFamily="49" charset="-128"/>
              </a:rPr>
              <a:t>歳未満がいる世帯　</a:t>
            </a:r>
            <a:endParaRPr lang="en-US" altLang="ja-JP" sz="1200" dirty="0">
              <a:solidFill>
                <a:srgbClr val="000000"/>
              </a:solidFill>
              <a:latin typeface="BIZ UDゴシック" panose="020B0400000000000000" pitchFamily="49" charset="-128"/>
              <a:ea typeface="BIZ UDゴシック" panose="020B0400000000000000" pitchFamily="49" charset="-128"/>
            </a:endParaRPr>
          </a:p>
          <a:p>
            <a:pPr marL="0" indent="0">
              <a:lnSpc>
                <a:spcPts val="1000"/>
              </a:lnSpc>
              <a:buFont typeface="Arial" panose="020B0604020202020204" pitchFamily="34" charset="0"/>
              <a:buNone/>
            </a:pPr>
            <a:r>
              <a:rPr lang="ja-JP" altLang="en-US" sz="1200" dirty="0">
                <a:solidFill>
                  <a:srgbClr val="000000"/>
                </a:solidFill>
                <a:latin typeface="BIZ UDゴシック" panose="020B0400000000000000" pitchFamily="49" charset="-128"/>
                <a:ea typeface="BIZ UDゴシック" panose="020B0400000000000000" pitchFamily="49" charset="-128"/>
              </a:rPr>
              <a:t>　　　　</a:t>
            </a:r>
            <a:r>
              <a:rPr lang="en-US" altLang="ja-JP" sz="1200" dirty="0">
                <a:solidFill>
                  <a:srgbClr val="000000"/>
                </a:solidFill>
                <a:latin typeface="BIZ UDゴシック" panose="020B0400000000000000" pitchFamily="49" charset="-128"/>
                <a:ea typeface="BIZ UDゴシック" panose="020B0400000000000000" pitchFamily="49" charset="-128"/>
              </a:rPr>
              <a:t>※</a:t>
            </a:r>
            <a:r>
              <a:rPr lang="ja-JP" altLang="en-US" sz="1200" dirty="0">
                <a:solidFill>
                  <a:srgbClr val="000000"/>
                </a:solidFill>
                <a:latin typeface="BIZ UDゴシック" panose="020B0400000000000000" pitchFamily="49" charset="-128"/>
                <a:ea typeface="BIZ UDゴシック" panose="020B0400000000000000" pitchFamily="49" charset="-128"/>
              </a:rPr>
              <a:t>２　</a:t>
            </a:r>
            <a:r>
              <a:rPr lang="en-US" altLang="ja-JP" sz="1200" dirty="0">
                <a:solidFill>
                  <a:srgbClr val="000000"/>
                </a:solidFill>
                <a:latin typeface="BIZ UDゴシック" panose="020B0400000000000000" pitchFamily="49" charset="-128"/>
                <a:ea typeface="BIZ UDゴシック" panose="020B0400000000000000" pitchFamily="49" charset="-128"/>
              </a:rPr>
              <a:t>31</a:t>
            </a:r>
            <a:r>
              <a:rPr lang="ja-JP" altLang="en-US" sz="1200" dirty="0">
                <a:solidFill>
                  <a:srgbClr val="000000"/>
                </a:solidFill>
                <a:latin typeface="BIZ UDゴシック" panose="020B0400000000000000" pitchFamily="49" charset="-128"/>
                <a:ea typeface="BIZ UDゴシック" panose="020B0400000000000000" pitchFamily="49" charset="-128"/>
              </a:rPr>
              <a:t>年度の数値は未確定数値</a:t>
            </a:r>
            <a:endParaRPr lang="en-US" altLang="ja-JP" sz="1200" dirty="0">
              <a:solidFill>
                <a:srgbClr val="000000"/>
              </a:solidFill>
              <a:latin typeface="BIZ UDゴシック" panose="020B0400000000000000" pitchFamily="49" charset="-128"/>
              <a:ea typeface="BIZ UDゴシック" panose="020B0400000000000000" pitchFamily="49" charset="-128"/>
            </a:endParaRPr>
          </a:p>
        </p:txBody>
      </p:sp>
      <p:sp>
        <p:nvSpPr>
          <p:cNvPr id="16" name="コンテンツ プレースホルダー 2"/>
          <p:cNvSpPr txBox="1">
            <a:spLocks/>
          </p:cNvSpPr>
          <p:nvPr/>
        </p:nvSpPr>
        <p:spPr>
          <a:xfrm>
            <a:off x="0" y="769165"/>
            <a:ext cx="9144000" cy="401142"/>
          </a:xfrm>
          <a:prstGeom prst="rect">
            <a:avLst/>
          </a:prstGeom>
        </p:spPr>
        <p:txBody>
          <a:bodyPr>
            <a:no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0" indent="0">
              <a:lnSpc>
                <a:spcPts val="2000"/>
              </a:lnSpc>
              <a:buNone/>
            </a:pPr>
            <a:r>
              <a:rPr lang="ja-JP" altLang="en-US" sz="1600" b="1" dirty="0">
                <a:latin typeface="BIZ UDゴシック" panose="020B0400000000000000" pitchFamily="49" charset="-128"/>
                <a:ea typeface="BIZ UDゴシック" panose="020B0400000000000000" pitchFamily="49" charset="-128"/>
              </a:rPr>
              <a:t>（２）低所得者等の増加</a:t>
            </a:r>
          </a:p>
          <a:p>
            <a:pPr marL="0" indent="0">
              <a:lnSpc>
                <a:spcPts val="2000"/>
              </a:lnSpc>
              <a:buNone/>
            </a:pPr>
            <a:r>
              <a:rPr lang="ja-JP" altLang="en-US" sz="1600" b="1" dirty="0">
                <a:latin typeface="BIZ UDゴシック" panose="020B0400000000000000" pitchFamily="49" charset="-128"/>
                <a:ea typeface="BIZ UDゴシック" panose="020B0400000000000000" pitchFamily="49" charset="-128"/>
              </a:rPr>
              <a:t/>
            </a:r>
            <a:br>
              <a:rPr lang="ja-JP" altLang="en-US" sz="1600" b="1" dirty="0">
                <a:latin typeface="BIZ UDゴシック" panose="020B0400000000000000" pitchFamily="49" charset="-128"/>
                <a:ea typeface="BIZ UDゴシック" panose="020B0400000000000000" pitchFamily="49" charset="-128"/>
              </a:rPr>
            </a:br>
            <a:endParaRPr lang="en-US" altLang="ja-JP" sz="1600" dirty="0">
              <a:latin typeface="BIZ UDゴシック" panose="020B0400000000000000" pitchFamily="49" charset="-128"/>
              <a:ea typeface="BIZ UDゴシック" panose="020B0400000000000000" pitchFamily="49" charset="-128"/>
            </a:endParaRPr>
          </a:p>
        </p:txBody>
      </p:sp>
      <p:sp>
        <p:nvSpPr>
          <p:cNvPr id="20" name="タイトル 1"/>
          <p:cNvSpPr txBox="1">
            <a:spLocks/>
          </p:cNvSpPr>
          <p:nvPr/>
        </p:nvSpPr>
        <p:spPr>
          <a:xfrm>
            <a:off x="-1" y="127011"/>
            <a:ext cx="4680000" cy="432000"/>
          </a:xfrm>
          <a:prstGeom prst="homePlate">
            <a:avLst/>
          </a:prstGeom>
          <a:gradFill flip="none" rotWithShape="1">
            <a:gsLst>
              <a:gs pos="84000">
                <a:schemeClr val="accent1">
                  <a:lumMod val="75000"/>
                </a:schemeClr>
              </a:gs>
              <a:gs pos="59000">
                <a:schemeClr val="accent1">
                  <a:satMod val="110000"/>
                  <a:lumMod val="100000"/>
                  <a:shade val="100000"/>
                </a:schemeClr>
              </a:gs>
              <a:gs pos="100000">
                <a:schemeClr val="accent1">
                  <a:lumMod val="99000"/>
                  <a:satMod val="120000"/>
                  <a:shade val="78000"/>
                </a:schemeClr>
              </a:gs>
            </a:gsLst>
            <a:lin ang="16200000" scaled="1"/>
            <a:tileRect/>
          </a:gradFill>
          <a:ln w="6350" cap="flat" cmpd="sng" algn="ctr">
            <a:solidFill>
              <a:schemeClr val="bg1"/>
            </a:solidFill>
            <a:prstDash val="solid"/>
            <a:miter lim="800000"/>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1156716" rtl="0" eaLnBrk="1" latinLnBrk="0" hangingPunct="1">
              <a:lnSpc>
                <a:spcPct val="90000"/>
              </a:lnSpc>
              <a:spcBef>
                <a:spcPct val="0"/>
              </a:spcBef>
              <a:buNone/>
              <a:defRPr kumimoji="1" sz="5566"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700"/>
              </a:lnSpc>
            </a:pPr>
            <a:r>
              <a:rPr lang="ja-JP" altLang="en-US" sz="1800" b="1" dirty="0">
                <a:latin typeface="BIZ UDゴシック" panose="020B0400000000000000" pitchFamily="49" charset="-128"/>
                <a:ea typeface="BIZ UDゴシック" panose="020B0400000000000000" pitchFamily="49" charset="-128"/>
              </a:rPr>
              <a:t>１．成年後見制度のニーズ</a:t>
            </a:r>
          </a:p>
        </p:txBody>
      </p:sp>
      <p:sp>
        <p:nvSpPr>
          <p:cNvPr id="9" name="円/楕円 6"/>
          <p:cNvSpPr/>
          <p:nvPr/>
        </p:nvSpPr>
        <p:spPr>
          <a:xfrm>
            <a:off x="8705557" y="6154226"/>
            <a:ext cx="438443" cy="422178"/>
          </a:xfrm>
          <a:prstGeom prst="ellipse">
            <a:avLst/>
          </a:prstGeom>
          <a:noFill/>
          <a:ln w="15875" cap="flat" cmpd="sng" algn="ctr">
            <a:noFill/>
            <a:prstDash val="solid"/>
          </a:ln>
          <a:effectLst/>
        </p:spPr>
        <p:txBody>
          <a:bodyPr anchor="ctr"/>
          <a:lstStyle/>
          <a:p>
            <a:pPr algn="ctr" defTabSz="844083">
              <a:defRPr/>
            </a:pPr>
            <a:r>
              <a:rPr lang="ja-JP" altLang="en-US" sz="1846" b="1" kern="0" dirty="0">
                <a:solidFill>
                  <a:prstClr val="black"/>
                </a:solidFill>
                <a:latin typeface="メイリオ" panose="020B0604030504040204" pitchFamily="50" charset="-128"/>
                <a:ea typeface="メイリオ" panose="020B0604030504040204" pitchFamily="50" charset="-128"/>
              </a:rPr>
              <a:t>３</a:t>
            </a:r>
          </a:p>
        </p:txBody>
      </p:sp>
    </p:spTree>
    <p:extLst>
      <p:ext uri="{BB962C8B-B14F-4D97-AF65-F5344CB8AC3E}">
        <p14:creationId xmlns:p14="http://schemas.microsoft.com/office/powerpoint/2010/main" val="324781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idx="4294967295"/>
          </p:nvPr>
        </p:nvSpPr>
        <p:spPr>
          <a:xfrm>
            <a:off x="222445" y="1823358"/>
            <a:ext cx="4932225" cy="1643062"/>
          </a:xfrm>
          <a:prstGeom prst="rect">
            <a:avLst/>
          </a:prstGeom>
        </p:spPr>
        <p:txBody>
          <a:bodyPr>
            <a:noAutofit/>
          </a:bodyPr>
          <a:lstStyle/>
          <a:p>
            <a:pPr>
              <a:lnSpc>
                <a:spcPts val="2300"/>
              </a:lnSpc>
              <a:spcBef>
                <a:spcPts val="554"/>
              </a:spcBef>
            </a:pPr>
            <a:r>
              <a:rPr lang="ja-JP" altLang="en-US" sz="1500" dirty="0">
                <a:latin typeface="BIZ UDゴシック" panose="020B0400000000000000" pitchFamily="49" charset="-128"/>
                <a:ea typeface="BIZ UDゴシック" panose="020B0400000000000000" pitchFamily="49" charset="-128"/>
              </a:rPr>
              <a:t>■　認知症等により判断能力が低下すると、</a:t>
            </a:r>
            <a:br>
              <a:rPr lang="ja-JP" altLang="en-US" sz="1500" dirty="0">
                <a:latin typeface="BIZ UDゴシック" panose="020B0400000000000000" pitchFamily="49" charset="-128"/>
                <a:ea typeface="BIZ UDゴシック" panose="020B0400000000000000" pitchFamily="49" charset="-128"/>
              </a:rPr>
            </a:br>
            <a:r>
              <a:rPr lang="ja-JP" altLang="en-US" sz="1500" dirty="0">
                <a:latin typeface="BIZ UDゴシック" panose="020B0400000000000000" pitchFamily="49" charset="-128"/>
                <a:ea typeface="BIZ UDゴシック" panose="020B0400000000000000" pitchFamily="49" charset="-128"/>
              </a:rPr>
              <a:t>　①　預貯金の引出し等、</a:t>
            </a:r>
            <a:r>
              <a:rPr lang="ja-JP" altLang="en-US" sz="1500" b="1" u="sng" dirty="0">
                <a:solidFill>
                  <a:srgbClr val="FF0000"/>
                </a:solidFill>
                <a:latin typeface="BIZ UDゴシック" panose="020B0400000000000000" pitchFamily="49" charset="-128"/>
                <a:ea typeface="BIZ UDゴシック" panose="020B0400000000000000" pitchFamily="49" charset="-128"/>
              </a:rPr>
              <a:t>金銭管理が困難</a:t>
            </a:r>
            <a:r>
              <a:rPr lang="en-US" altLang="ja-JP" sz="1500" b="1" dirty="0">
                <a:latin typeface="BIZ UDゴシック" panose="020B0400000000000000" pitchFamily="49" charset="-128"/>
                <a:ea typeface="BIZ UDゴシック" panose="020B0400000000000000" pitchFamily="49" charset="-128"/>
              </a:rPr>
              <a:t/>
            </a:r>
            <a:br>
              <a:rPr lang="en-US" altLang="ja-JP" sz="1500" b="1" dirty="0">
                <a:latin typeface="BIZ UDゴシック" panose="020B0400000000000000" pitchFamily="49" charset="-128"/>
                <a:ea typeface="BIZ UDゴシック" panose="020B0400000000000000" pitchFamily="49" charset="-128"/>
              </a:rPr>
            </a:br>
            <a:r>
              <a:rPr lang="ja-JP" altLang="en-US" sz="1500" dirty="0">
                <a:latin typeface="BIZ UDゴシック" panose="020B0400000000000000" pitchFamily="49" charset="-128"/>
                <a:ea typeface="BIZ UDゴシック" panose="020B0400000000000000" pitchFamily="49" charset="-128"/>
              </a:rPr>
              <a:t>　②　介護サービスや入院が必要でも</a:t>
            </a:r>
            <a:r>
              <a:rPr lang="ja-JP" altLang="en-US" sz="1500" b="1" u="sng" dirty="0">
                <a:solidFill>
                  <a:srgbClr val="FF0000"/>
                </a:solidFill>
                <a:latin typeface="BIZ UDゴシック" panose="020B0400000000000000" pitchFamily="49" charset="-128"/>
                <a:ea typeface="BIZ UDゴシック" panose="020B0400000000000000" pitchFamily="49" charset="-128"/>
              </a:rPr>
              <a:t>契約困難</a:t>
            </a:r>
            <a:r>
              <a:rPr lang="en-US" altLang="ja-JP" sz="1500" dirty="0">
                <a:latin typeface="BIZ UDゴシック" panose="020B0400000000000000" pitchFamily="49" charset="-128"/>
                <a:ea typeface="BIZ UDゴシック" panose="020B0400000000000000" pitchFamily="49" charset="-128"/>
              </a:rPr>
              <a:t/>
            </a:r>
            <a:br>
              <a:rPr lang="en-US" altLang="ja-JP" sz="1500" dirty="0">
                <a:latin typeface="BIZ UDゴシック" panose="020B0400000000000000" pitchFamily="49" charset="-128"/>
                <a:ea typeface="BIZ UDゴシック" panose="020B0400000000000000" pitchFamily="49" charset="-128"/>
              </a:rPr>
            </a:br>
            <a:r>
              <a:rPr lang="ja-JP" altLang="en-US" sz="1500" dirty="0">
                <a:latin typeface="BIZ UDゴシック" panose="020B0400000000000000" pitchFamily="49" charset="-128"/>
                <a:ea typeface="BIZ UDゴシック" panose="020B0400000000000000" pitchFamily="49" charset="-128"/>
              </a:rPr>
              <a:t>　③　住宅・金融・医療等の全般にわたり支障、</a:t>
            </a:r>
            <a:r>
              <a:rPr lang="en-US" altLang="ja-JP" sz="1500" dirty="0">
                <a:latin typeface="BIZ UDゴシック" panose="020B0400000000000000" pitchFamily="49" charset="-128"/>
                <a:ea typeface="BIZ UDゴシック" panose="020B0400000000000000" pitchFamily="49" charset="-128"/>
              </a:rPr>
              <a:t/>
            </a:r>
            <a:br>
              <a:rPr lang="en-US" altLang="ja-JP" sz="1500" dirty="0">
                <a:latin typeface="BIZ UDゴシック" panose="020B0400000000000000" pitchFamily="49" charset="-128"/>
                <a:ea typeface="BIZ UDゴシック" panose="020B0400000000000000" pitchFamily="49" charset="-128"/>
              </a:rPr>
            </a:br>
            <a:r>
              <a:rPr lang="ja-JP" altLang="en-US" sz="1500" dirty="0">
                <a:latin typeface="BIZ UDゴシック" panose="020B0400000000000000" pitchFamily="49" charset="-128"/>
                <a:ea typeface="BIZ UDゴシック" panose="020B0400000000000000" pitchFamily="49" charset="-128"/>
              </a:rPr>
              <a:t>　　</a:t>
            </a:r>
            <a:r>
              <a:rPr lang="ja-JP" altLang="en-US" sz="1500" b="1" u="sng" dirty="0">
                <a:solidFill>
                  <a:srgbClr val="FF0000"/>
                </a:solidFill>
                <a:latin typeface="BIZ UDゴシック" panose="020B0400000000000000" pitchFamily="49" charset="-128"/>
                <a:ea typeface="BIZ UDゴシック" panose="020B0400000000000000" pitchFamily="49" charset="-128"/>
              </a:rPr>
              <a:t>消費者被害、詐欺のターゲット</a:t>
            </a:r>
            <a:r>
              <a:rPr lang="ja-JP" altLang="en-US" sz="1500" dirty="0">
                <a:latin typeface="BIZ UDゴシック" panose="020B0400000000000000" pitchFamily="49" charset="-128"/>
                <a:ea typeface="BIZ UDゴシック" panose="020B0400000000000000" pitchFamily="49" charset="-128"/>
              </a:rPr>
              <a:t>になるおそれ</a:t>
            </a:r>
          </a:p>
        </p:txBody>
      </p:sp>
      <p:sp>
        <p:nvSpPr>
          <p:cNvPr id="19" name="テキスト ボックス 18"/>
          <p:cNvSpPr txBox="1"/>
          <p:nvPr/>
        </p:nvSpPr>
        <p:spPr>
          <a:xfrm>
            <a:off x="5305913" y="1767022"/>
            <a:ext cx="3606266" cy="4106252"/>
          </a:xfrm>
          <a:prstGeom prst="rect">
            <a:avLst/>
          </a:prstGeom>
          <a:noFill/>
        </p:spPr>
        <p:txBody>
          <a:bodyPr wrap="square" rtlCol="0">
            <a:spAutoFit/>
          </a:bodyPr>
          <a:lstStyle/>
          <a:p>
            <a:pPr marL="168524" indent="-168524" defTabSz="844083">
              <a:lnSpc>
                <a:spcPts val="2300"/>
              </a:lnSpc>
              <a:spcBef>
                <a:spcPts val="415"/>
              </a:spcBef>
              <a:buFont typeface="Wingdings" panose="05000000000000000000" pitchFamily="2" charset="2"/>
              <a:buChar char="n"/>
              <a:defRPr/>
            </a:pPr>
            <a:r>
              <a:rPr lang="ja-JP" altLang="en-US" sz="1500" b="1" u="sng" dirty="0">
                <a:solidFill>
                  <a:srgbClr val="FF0000"/>
                </a:solidFill>
                <a:latin typeface="BIZ UDゴシック" panose="020B0400000000000000" pitchFamily="49" charset="-128"/>
                <a:ea typeface="BIZ UDゴシック" panose="020B0400000000000000" pitchFamily="49" charset="-128"/>
              </a:rPr>
              <a:t>社会生活上の大きな支障が生じない限り、制度があまり利用されていない</a:t>
            </a:r>
            <a:endParaRPr lang="en-US" altLang="ja-JP" sz="1500" b="1" u="sng" dirty="0">
              <a:solidFill>
                <a:srgbClr val="FF0000"/>
              </a:solidFill>
              <a:latin typeface="BIZ UDゴシック" panose="020B0400000000000000" pitchFamily="49" charset="-128"/>
              <a:ea typeface="BIZ UDゴシック" panose="020B0400000000000000" pitchFamily="49" charset="-128"/>
            </a:endParaRPr>
          </a:p>
          <a:p>
            <a:pPr marL="168524" indent="-168524" defTabSz="844083">
              <a:lnSpc>
                <a:spcPts val="2300"/>
              </a:lnSpc>
              <a:spcBef>
                <a:spcPts val="1108"/>
              </a:spcBef>
              <a:buFont typeface="Wingdings" panose="05000000000000000000" pitchFamily="2" charset="2"/>
              <a:buChar char="n"/>
              <a:defRPr/>
            </a:pPr>
            <a:r>
              <a:rPr lang="ja-JP" altLang="en-US" sz="1500" dirty="0">
                <a:solidFill>
                  <a:prstClr val="black"/>
                </a:solidFill>
                <a:latin typeface="BIZ UDゴシック" panose="020B0400000000000000" pitchFamily="49" charset="-128"/>
                <a:ea typeface="BIZ UDゴシック" panose="020B0400000000000000" pitchFamily="49" charset="-128"/>
              </a:rPr>
              <a:t>法律専門職等が後見人に選任されるケースの中には、</a:t>
            </a:r>
            <a:r>
              <a:rPr lang="ja-JP" altLang="en-US" sz="1500" b="1" u="sng" dirty="0">
                <a:solidFill>
                  <a:srgbClr val="FF0000"/>
                </a:solidFill>
                <a:latin typeface="BIZ UDゴシック" panose="020B0400000000000000" pitchFamily="49" charset="-128"/>
                <a:ea typeface="BIZ UDゴシック" panose="020B0400000000000000" pitchFamily="49" charset="-128"/>
              </a:rPr>
              <a:t>意思決定支援、身上保護等の福祉的な視点に乏しい運用</a:t>
            </a:r>
            <a:r>
              <a:rPr lang="ja-JP" altLang="en-US" sz="1500" dirty="0">
                <a:solidFill>
                  <a:prstClr val="black"/>
                </a:solidFill>
                <a:latin typeface="BIZ UDゴシック" panose="020B0400000000000000" pitchFamily="49" charset="-128"/>
                <a:ea typeface="BIZ UDゴシック" panose="020B0400000000000000" pitchFamily="49" charset="-128"/>
              </a:rPr>
              <a:t>がある</a:t>
            </a:r>
            <a:endParaRPr lang="en-US" altLang="ja-JP" sz="1500" dirty="0">
              <a:solidFill>
                <a:srgbClr val="FF0000"/>
              </a:solidFill>
              <a:latin typeface="BIZ UDゴシック" panose="020B0400000000000000" pitchFamily="49" charset="-128"/>
              <a:ea typeface="BIZ UDゴシック" panose="020B0400000000000000" pitchFamily="49" charset="-128"/>
            </a:endParaRPr>
          </a:p>
          <a:p>
            <a:pPr marL="168524" indent="-168524" defTabSz="844083">
              <a:lnSpc>
                <a:spcPts val="2300"/>
              </a:lnSpc>
              <a:spcBef>
                <a:spcPts val="1108"/>
              </a:spcBef>
              <a:buFont typeface="Wingdings" panose="05000000000000000000" pitchFamily="2" charset="2"/>
              <a:buChar char="n"/>
              <a:defRPr/>
            </a:pPr>
            <a:r>
              <a:rPr lang="ja-JP" altLang="en-US" sz="1500" dirty="0">
                <a:solidFill>
                  <a:prstClr val="black"/>
                </a:solidFill>
                <a:latin typeface="BIZ UDゴシック" panose="020B0400000000000000" pitchFamily="49" charset="-128"/>
                <a:ea typeface="BIZ UDゴシック" panose="020B0400000000000000" pitchFamily="49" charset="-128"/>
              </a:rPr>
              <a:t>後見人等への支援体制が不十分、福祉的観点から本人の最善の利益を図るために必要な助言を行うことが困難な家庭裁判所が相談対応</a:t>
            </a:r>
            <a:endParaRPr lang="en-US" altLang="ja-JP" sz="1500" dirty="0">
              <a:solidFill>
                <a:prstClr val="black"/>
              </a:solidFill>
              <a:latin typeface="BIZ UDゴシック" panose="020B0400000000000000" pitchFamily="49" charset="-128"/>
              <a:ea typeface="BIZ UDゴシック" panose="020B0400000000000000" pitchFamily="49" charset="-128"/>
            </a:endParaRPr>
          </a:p>
          <a:p>
            <a:pPr marL="168524" indent="-168524" defTabSz="844083">
              <a:lnSpc>
                <a:spcPts val="2300"/>
              </a:lnSpc>
              <a:spcBef>
                <a:spcPts val="1108"/>
              </a:spcBef>
              <a:buFont typeface="Wingdings" panose="05000000000000000000" pitchFamily="2" charset="2"/>
              <a:buChar char="n"/>
              <a:defRPr/>
            </a:pPr>
            <a:r>
              <a:rPr lang="ja-JP" altLang="en-US" sz="1500" dirty="0">
                <a:solidFill>
                  <a:prstClr val="black"/>
                </a:solidFill>
                <a:latin typeface="BIZ UDゴシック" panose="020B0400000000000000" pitchFamily="49" charset="-128"/>
                <a:ea typeface="BIZ UDゴシック" panose="020B0400000000000000" pitchFamily="49" charset="-128"/>
              </a:rPr>
              <a:t>このため、</a:t>
            </a:r>
            <a:r>
              <a:rPr lang="ja-JP" altLang="en-US" sz="1500" b="1" u="sng" dirty="0">
                <a:solidFill>
                  <a:srgbClr val="FF0000"/>
                </a:solidFill>
                <a:latin typeface="BIZ UDゴシック" panose="020B0400000000000000" pitchFamily="49" charset="-128"/>
                <a:ea typeface="BIZ UDゴシック" panose="020B0400000000000000" pitchFamily="49" charset="-128"/>
              </a:rPr>
              <a:t>利用者が制度を利用するメリットを実感できていない</a:t>
            </a:r>
            <a:endParaRPr lang="en-US" altLang="ja-JP" sz="1500" b="1" u="sng" dirty="0">
              <a:solidFill>
                <a:srgbClr val="FF0000"/>
              </a:solidFill>
              <a:latin typeface="BIZ UDゴシック" panose="020B0400000000000000" pitchFamily="49" charset="-128"/>
              <a:ea typeface="BIZ UDゴシック" panose="020B0400000000000000" pitchFamily="49" charset="-128"/>
            </a:endParaRPr>
          </a:p>
        </p:txBody>
      </p:sp>
      <p:sp>
        <p:nvSpPr>
          <p:cNvPr id="23" name="正方形/長方形 22"/>
          <p:cNvSpPr/>
          <p:nvPr/>
        </p:nvSpPr>
        <p:spPr>
          <a:xfrm>
            <a:off x="5236688" y="1459494"/>
            <a:ext cx="3675491" cy="44863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BIZ UDゴシック" panose="020B0400000000000000" pitchFamily="49" charset="-128"/>
              <a:ea typeface="BIZ UDゴシック" panose="020B0400000000000000" pitchFamily="49" charset="-128"/>
            </a:endParaRPr>
          </a:p>
        </p:txBody>
      </p:sp>
      <p:grpSp>
        <p:nvGrpSpPr>
          <p:cNvPr id="11" name="グループ化 10"/>
          <p:cNvGrpSpPr/>
          <p:nvPr/>
        </p:nvGrpSpPr>
        <p:grpSpPr>
          <a:xfrm>
            <a:off x="222445" y="4663506"/>
            <a:ext cx="4882080" cy="1136599"/>
            <a:chOff x="-297492" y="2262309"/>
            <a:chExt cx="9572645" cy="1716188"/>
          </a:xfrm>
        </p:grpSpPr>
        <p:sp>
          <p:nvSpPr>
            <p:cNvPr id="12" name="右矢印 11"/>
            <p:cNvSpPr/>
            <p:nvPr/>
          </p:nvSpPr>
          <p:spPr>
            <a:xfrm rot="5400000">
              <a:off x="4468190" y="2185468"/>
              <a:ext cx="371038" cy="198596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844083">
                <a:defRPr/>
              </a:pPr>
              <a:endParaRPr lang="ja-JP" altLang="en-US" sz="1500" b="1">
                <a:solidFill>
                  <a:prstClr val="white"/>
                </a:solidFill>
                <a:latin typeface="BIZ UDゴシック" panose="020B0400000000000000" pitchFamily="49" charset="-128"/>
                <a:ea typeface="BIZ UDゴシック" panose="020B0400000000000000" pitchFamily="49" charset="-128"/>
              </a:endParaRPr>
            </a:p>
          </p:txBody>
        </p:sp>
        <p:sp>
          <p:nvSpPr>
            <p:cNvPr id="13" name="正方形/長方形 12"/>
            <p:cNvSpPr/>
            <p:nvPr/>
          </p:nvSpPr>
          <p:spPr>
            <a:xfrm>
              <a:off x="-297492" y="2262309"/>
              <a:ext cx="9337652" cy="515260"/>
            </a:xfrm>
            <a:prstGeom prst="rect">
              <a:avLst/>
            </a:prstGeom>
          </p:spPr>
          <p:txBody>
            <a:bodyPr wrap="square">
              <a:spAutoFit/>
            </a:bodyPr>
            <a:lstStyle/>
            <a:p>
              <a:pPr defTabSz="844083">
                <a:lnSpc>
                  <a:spcPts val="2300"/>
                </a:lnSpc>
                <a:spcBef>
                  <a:spcPts val="1246"/>
                </a:spcBef>
                <a:defRPr/>
              </a:pPr>
              <a:r>
                <a:rPr lang="ja-JP" altLang="en-US" sz="1500" dirty="0">
                  <a:solidFill>
                    <a:prstClr val="black"/>
                  </a:solidFill>
                  <a:latin typeface="BIZ UDゴシック" panose="020B0400000000000000" pitchFamily="49" charset="-128"/>
                  <a:ea typeface="BIZ UDゴシック" panose="020B0400000000000000" pitchFamily="49" charset="-128"/>
                </a:rPr>
                <a:t>■　一方、成年後見制度の利用者は約</a:t>
              </a:r>
              <a:r>
                <a:rPr lang="en-US" altLang="ja-JP" sz="1500" dirty="0">
                  <a:solidFill>
                    <a:prstClr val="black"/>
                  </a:solidFill>
                  <a:latin typeface="BIZ UDゴシック" panose="020B0400000000000000" pitchFamily="49" charset="-128"/>
                  <a:ea typeface="BIZ UDゴシック" panose="020B0400000000000000" pitchFamily="49" charset="-128"/>
                </a:rPr>
                <a:t>22.4</a:t>
              </a:r>
              <a:r>
                <a:rPr lang="ja-JP" altLang="en-US" sz="1500" dirty="0">
                  <a:solidFill>
                    <a:prstClr val="black"/>
                  </a:solidFill>
                  <a:latin typeface="BIZ UDゴシック" panose="020B0400000000000000" pitchFamily="49" charset="-128"/>
                  <a:ea typeface="BIZ UDゴシック" panose="020B0400000000000000" pitchFamily="49" charset="-128"/>
                </a:rPr>
                <a:t>万人</a:t>
              </a:r>
              <a:endParaRPr lang="en-US" altLang="ja-JP" sz="1500" dirty="0">
                <a:solidFill>
                  <a:prstClr val="black"/>
                </a:solidFill>
                <a:latin typeface="BIZ UDゴシック" panose="020B0400000000000000" pitchFamily="49" charset="-128"/>
                <a:ea typeface="BIZ UDゴシック" panose="020B0400000000000000" pitchFamily="49" charset="-128"/>
              </a:endParaRPr>
            </a:p>
          </p:txBody>
        </p:sp>
        <p:sp>
          <p:nvSpPr>
            <p:cNvPr id="14" name="正方形/長方形 13"/>
            <p:cNvSpPr/>
            <p:nvPr/>
          </p:nvSpPr>
          <p:spPr>
            <a:xfrm>
              <a:off x="131152" y="3463237"/>
              <a:ext cx="9144001" cy="515260"/>
            </a:xfrm>
            <a:prstGeom prst="rect">
              <a:avLst/>
            </a:prstGeom>
          </p:spPr>
          <p:txBody>
            <a:bodyPr wrap="square">
              <a:spAutoFit/>
            </a:bodyPr>
            <a:lstStyle/>
            <a:p>
              <a:pPr defTabSz="844083">
                <a:lnSpc>
                  <a:spcPts val="2300"/>
                </a:lnSpc>
                <a:defRPr/>
              </a:pPr>
              <a:r>
                <a:rPr lang="ja-JP" altLang="en-US" sz="1500" dirty="0">
                  <a:solidFill>
                    <a:prstClr val="black"/>
                  </a:solidFill>
                  <a:latin typeface="BIZ UDゴシック" panose="020B0400000000000000" pitchFamily="49" charset="-128"/>
                  <a:ea typeface="BIZ UDゴシック" panose="020B0400000000000000" pitchFamily="49" charset="-128"/>
                </a:rPr>
                <a:t>　</a:t>
              </a:r>
              <a:r>
                <a:rPr lang="ja-JP" altLang="en-US" sz="1500" b="1" u="sng" dirty="0">
                  <a:solidFill>
                    <a:srgbClr val="FF0000"/>
                  </a:solidFill>
                  <a:latin typeface="BIZ UDゴシック" panose="020B0400000000000000" pitchFamily="49" charset="-128"/>
                  <a:ea typeface="BIZ UDゴシック" panose="020B0400000000000000" pitchFamily="49" charset="-128"/>
                </a:rPr>
                <a:t>必要な人に制度が利用されていない可能性</a:t>
              </a:r>
            </a:p>
          </p:txBody>
        </p:sp>
      </p:grpSp>
      <p:sp>
        <p:nvSpPr>
          <p:cNvPr id="24" name="正方形/長方形 23"/>
          <p:cNvSpPr/>
          <p:nvPr/>
        </p:nvSpPr>
        <p:spPr>
          <a:xfrm>
            <a:off x="182726" y="1459494"/>
            <a:ext cx="4871654" cy="448631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BIZ UDゴシック" panose="020B0400000000000000" pitchFamily="49" charset="-128"/>
              <a:ea typeface="BIZ UDゴシック" panose="020B0400000000000000" pitchFamily="49" charset="-128"/>
            </a:endParaRPr>
          </a:p>
        </p:txBody>
      </p:sp>
      <p:sp>
        <p:nvSpPr>
          <p:cNvPr id="16" name="テキスト ボックス 15"/>
          <p:cNvSpPr txBox="1"/>
          <p:nvPr/>
        </p:nvSpPr>
        <p:spPr>
          <a:xfrm>
            <a:off x="1422112" y="1232342"/>
            <a:ext cx="2392881" cy="369332"/>
          </a:xfrm>
          <a:prstGeom prst="rect">
            <a:avLst/>
          </a:prstGeom>
          <a:solidFill>
            <a:schemeClr val="bg1"/>
          </a:solidFill>
          <a:ln w="38100"/>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844083">
              <a:defRPr/>
            </a:pPr>
            <a:r>
              <a:rPr lang="ja-JP" altLang="en-US" b="1" dirty="0">
                <a:solidFill>
                  <a:srgbClr val="0070C0"/>
                </a:solidFill>
                <a:latin typeface="BIZ UDゴシック" panose="020B0400000000000000" pitchFamily="49" charset="-128"/>
                <a:ea typeface="BIZ UDゴシック" panose="020B0400000000000000" pitchFamily="49" charset="-128"/>
              </a:rPr>
              <a:t>必要性</a:t>
            </a:r>
          </a:p>
        </p:txBody>
      </p:sp>
      <p:sp>
        <p:nvSpPr>
          <p:cNvPr id="20" name="テキスト ボックス 19"/>
          <p:cNvSpPr txBox="1"/>
          <p:nvPr/>
        </p:nvSpPr>
        <p:spPr>
          <a:xfrm>
            <a:off x="5766137" y="1233849"/>
            <a:ext cx="2616591" cy="369332"/>
          </a:xfrm>
          <a:prstGeom prst="rect">
            <a:avLst/>
          </a:prstGeom>
          <a:solidFill>
            <a:schemeClr val="bg1"/>
          </a:solidFill>
          <a:ln w="38100">
            <a:solidFill>
              <a:srgbClr val="FF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844083">
              <a:defRPr/>
            </a:pPr>
            <a:r>
              <a:rPr lang="ja-JP" altLang="en-US" b="1" dirty="0">
                <a:solidFill>
                  <a:srgbClr val="FF0000"/>
                </a:solidFill>
                <a:latin typeface="BIZ UDゴシック" panose="020B0400000000000000" pitchFamily="49" charset="-128"/>
                <a:ea typeface="BIZ UDゴシック" panose="020B0400000000000000" pitchFamily="49" charset="-128"/>
              </a:rPr>
              <a:t>課　題</a:t>
            </a:r>
          </a:p>
        </p:txBody>
      </p:sp>
      <p:sp>
        <p:nvSpPr>
          <p:cNvPr id="26" name="タイトル 4"/>
          <p:cNvSpPr txBox="1">
            <a:spLocks/>
          </p:cNvSpPr>
          <p:nvPr/>
        </p:nvSpPr>
        <p:spPr>
          <a:xfrm>
            <a:off x="222445" y="3509436"/>
            <a:ext cx="4689345" cy="1083642"/>
          </a:xfrm>
          <a:prstGeom prst="rect">
            <a:avLst/>
          </a:prstGeom>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34116" indent="-332651" defTabSz="844083">
              <a:lnSpc>
                <a:spcPts val="2300"/>
              </a:lnSpc>
              <a:spcBef>
                <a:spcPts val="554"/>
              </a:spcBef>
              <a:defRPr/>
            </a:pPr>
            <a:r>
              <a:rPr lang="ja-JP" altLang="en-US" sz="1500" dirty="0">
                <a:solidFill>
                  <a:prstClr val="black"/>
                </a:solidFill>
                <a:latin typeface="BIZ UDゴシック" panose="020B0400000000000000" pitchFamily="49" charset="-128"/>
                <a:ea typeface="BIZ UDゴシック" panose="020B0400000000000000" pitchFamily="49" charset="-128"/>
              </a:rPr>
              <a:t>■　今後、認知症高齢者や単独世帯の高齢者の増加が見込まれる中、</a:t>
            </a:r>
            <a:r>
              <a:rPr lang="ja-JP" altLang="en-US" sz="1500" b="1" u="sng" dirty="0">
                <a:solidFill>
                  <a:srgbClr val="FF0000"/>
                </a:solidFill>
                <a:latin typeface="BIZ UDゴシック" panose="020B0400000000000000" pitchFamily="49" charset="-128"/>
                <a:ea typeface="BIZ UDゴシック" panose="020B0400000000000000" pitchFamily="49" charset="-128"/>
              </a:rPr>
              <a:t>成年後見制度の利用の必要性が高まっていく</a:t>
            </a:r>
          </a:p>
        </p:txBody>
      </p:sp>
      <p:sp>
        <p:nvSpPr>
          <p:cNvPr id="17" name="タイトル 1"/>
          <p:cNvSpPr txBox="1">
            <a:spLocks/>
          </p:cNvSpPr>
          <p:nvPr/>
        </p:nvSpPr>
        <p:spPr>
          <a:xfrm>
            <a:off x="-1" y="127011"/>
            <a:ext cx="4680000" cy="432000"/>
          </a:xfrm>
          <a:prstGeom prst="homePlate">
            <a:avLst/>
          </a:prstGeom>
          <a:gradFill flip="none" rotWithShape="1">
            <a:gsLst>
              <a:gs pos="84000">
                <a:schemeClr val="accent1">
                  <a:lumMod val="75000"/>
                </a:schemeClr>
              </a:gs>
              <a:gs pos="59000">
                <a:schemeClr val="accent1">
                  <a:satMod val="110000"/>
                  <a:lumMod val="100000"/>
                  <a:shade val="100000"/>
                </a:schemeClr>
              </a:gs>
              <a:gs pos="100000">
                <a:schemeClr val="accent1">
                  <a:lumMod val="99000"/>
                  <a:satMod val="120000"/>
                  <a:shade val="78000"/>
                </a:schemeClr>
              </a:gs>
            </a:gsLst>
            <a:lin ang="16200000" scaled="1"/>
            <a:tileRect/>
          </a:gradFill>
          <a:ln w="6350" cap="flat" cmpd="sng" algn="ctr">
            <a:solidFill>
              <a:schemeClr val="bg1"/>
            </a:solidFill>
            <a:prstDash val="solid"/>
            <a:miter lim="800000"/>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1156716" rtl="0" eaLnBrk="1" latinLnBrk="0" hangingPunct="1">
              <a:lnSpc>
                <a:spcPct val="90000"/>
              </a:lnSpc>
              <a:spcBef>
                <a:spcPct val="0"/>
              </a:spcBef>
              <a:buNone/>
              <a:defRPr kumimoji="1" sz="5566"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700"/>
              </a:lnSpc>
            </a:pPr>
            <a:r>
              <a:rPr lang="ja-JP" altLang="en-US" sz="1800" b="1" dirty="0">
                <a:latin typeface="BIZ UDゴシック" panose="020B0400000000000000" pitchFamily="49" charset="-128"/>
                <a:ea typeface="BIZ UDゴシック" panose="020B0400000000000000" pitchFamily="49" charset="-128"/>
              </a:rPr>
              <a:t>２．成年後見制度の必要性</a:t>
            </a:r>
          </a:p>
        </p:txBody>
      </p:sp>
      <p:sp>
        <p:nvSpPr>
          <p:cNvPr id="15" name="正方形/長方形 14">
            <a:extLst>
              <a:ext uri="{FF2B5EF4-FFF2-40B4-BE49-F238E27FC236}">
                <a16:creationId xmlns:a16="http://schemas.microsoft.com/office/drawing/2014/main" id="{3415706E-7CF1-4D87-9FB6-30EDE462D7D8}"/>
              </a:ext>
            </a:extLst>
          </p:cNvPr>
          <p:cNvSpPr/>
          <p:nvPr/>
        </p:nvSpPr>
        <p:spPr>
          <a:xfrm>
            <a:off x="7197435" y="400715"/>
            <a:ext cx="2205773" cy="307777"/>
          </a:xfrm>
          <a:prstGeom prst="rect">
            <a:avLst/>
          </a:prstGeom>
        </p:spPr>
        <p:txBody>
          <a:bodyPr wrap="square">
            <a:spAutoFit/>
          </a:bodyPr>
          <a:lstStyle/>
          <a:p>
            <a:r>
              <a:rPr lang="en-US" altLang="ja-JP"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厚生労働省資料 </a:t>
            </a:r>
          </a:p>
        </p:txBody>
      </p:sp>
      <p:sp>
        <p:nvSpPr>
          <p:cNvPr id="18" name="円/楕円 6"/>
          <p:cNvSpPr/>
          <p:nvPr/>
        </p:nvSpPr>
        <p:spPr>
          <a:xfrm>
            <a:off x="8705557" y="6154226"/>
            <a:ext cx="438443" cy="422178"/>
          </a:xfrm>
          <a:prstGeom prst="ellipse">
            <a:avLst/>
          </a:prstGeom>
          <a:noFill/>
          <a:ln w="15875" cap="flat" cmpd="sng" algn="ctr">
            <a:noFill/>
            <a:prstDash val="solid"/>
          </a:ln>
          <a:effectLst/>
        </p:spPr>
        <p:txBody>
          <a:bodyPr anchor="ctr"/>
          <a:lstStyle/>
          <a:p>
            <a:pPr algn="ctr" defTabSz="844083">
              <a:defRPr/>
            </a:pPr>
            <a:r>
              <a:rPr lang="ja-JP" altLang="en-US" sz="1846" b="1" kern="0" dirty="0">
                <a:solidFill>
                  <a:prstClr val="black"/>
                </a:solidFill>
                <a:latin typeface="メイリオ" panose="020B0604030504040204" pitchFamily="50" charset="-128"/>
                <a:ea typeface="メイリオ" panose="020B0604030504040204" pitchFamily="50" charset="-128"/>
              </a:rPr>
              <a:t>４</a:t>
            </a:r>
          </a:p>
        </p:txBody>
      </p:sp>
    </p:spTree>
    <p:extLst>
      <p:ext uri="{BB962C8B-B14F-4D97-AF65-F5344CB8AC3E}">
        <p14:creationId xmlns:p14="http://schemas.microsoft.com/office/powerpoint/2010/main" val="2045298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06063" y="2587666"/>
            <a:ext cx="8704973" cy="3785652"/>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844083" rtl="0" eaLnBrk="1" fontAlgn="auto" latinLnBrk="0" hangingPunct="1">
              <a:lnSpc>
                <a:spcPct val="15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成年後見制度の利用の促進に関する法律（平成２８年法律第２９号）（抄）</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844083" rtl="0" eaLnBrk="1" fontAlgn="auto" latinLnBrk="0" hangingPunct="1">
              <a:lnSpc>
                <a:spcPct val="15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（目的）</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844083" rtl="0" eaLnBrk="1" fontAlgn="auto" latinLnBrk="0" hangingPunct="1">
              <a:lnSpc>
                <a:spcPct val="15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第１条　この法律は、</a:t>
            </a:r>
            <a:r>
              <a:rPr kumimoji="1" lang="ja-JP" altLang="en-US" sz="1600" b="0"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認知症、知的障害その他の精神上の障害があることにより財産の管理又は日常生活等に支障がある者を社会全体で支え合うことが、高齢社会における喫緊の課題であり、かつ、</a:t>
            </a:r>
            <a:r>
              <a:rPr kumimoji="1" lang="ja-JP" altLang="en-US" sz="1600" b="1"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rPr>
              <a:t>共生社会の実現に資する</a:t>
            </a:r>
            <a:r>
              <a:rPr kumimoji="1" lang="ja-JP" altLang="en-US" sz="1600" b="0"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こと</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及び</a:t>
            </a:r>
            <a:r>
              <a:rPr kumimoji="1" lang="ja-JP" altLang="en-US" sz="1600" b="0"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成年後見制度がこれらの者を支える重要な手段</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であるにもかかわらず十分に利用されていないことに鑑み、成年後見制度の利用の促進について、その基本理念を定め、国の責務等を明らかにし、及び基本方針その他の基本となる事項を定めるとともに、成年後見制度利用促進会議及び成年後見制度利用促進委員会を設置すること等により、成年後見制度の利用の促進に関する施策を総合的かつ計画的に推進することを目的とする。</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7" name="角丸四角形 6"/>
          <p:cNvSpPr/>
          <p:nvPr/>
        </p:nvSpPr>
        <p:spPr>
          <a:xfrm>
            <a:off x="80256" y="984973"/>
            <a:ext cx="8983487" cy="1296000"/>
          </a:xfrm>
          <a:prstGeom prst="roundRect">
            <a:avLst/>
          </a:prstGeom>
          <a:solidFill>
            <a:srgbClr val="FCFDFE"/>
          </a:solidFill>
          <a:ln w="158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7041" marR="0" lvl="0" indent="-167041" algn="l" defTabSz="843998" rtl="0" eaLnBrk="1" fontAlgn="base" latinLnBrk="0" hangingPunct="1">
              <a:lnSpc>
                <a:spcPts val="24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1600" b="0" i="0" u="none" strike="noStrike" kern="1200" cap="none" spc="0" normalizeH="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推進し、達成されるべきこと：</a:t>
            </a:r>
          </a:p>
          <a:p>
            <a:pPr marL="167041" marR="0" lvl="0" indent="-167041" algn="l" defTabSz="843998" rtl="0" eaLnBrk="1" fontAlgn="base" latinLnBrk="0" hangingPunct="1">
              <a:lnSpc>
                <a:spcPts val="24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判断能力の問題により、</a:t>
            </a:r>
            <a:r>
              <a:rPr kumimoji="1" lang="ja-JP" altLang="en-US" sz="1600" b="1"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rPr>
              <a:t>自分らしい生活を送るうえで大切なことを決め・主張し・実現できない高齢者・障害者の「権利擁護」と「意思決定支援</a:t>
            </a:r>
            <a:r>
              <a:rPr kumimoji="1" lang="ja-JP" altLang="en-US" sz="1600" b="0"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rPr>
              <a:t>」</a:t>
            </a:r>
          </a:p>
          <a:p>
            <a:pPr marL="167041" marR="0" lvl="0" indent="-167041" algn="l" defTabSz="843998" rtl="0" eaLnBrk="1" fontAlgn="base" latinLnBrk="0" hangingPunct="1">
              <a:lnSpc>
                <a:spcPts val="24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en-US" altLang="ja-JP" sz="16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rPr>
              <a:t>※</a:t>
            </a:r>
            <a:r>
              <a:rPr kumimoji="1" lang="ja-JP" altLang="en-US" sz="1600" b="1" i="0" u="sng"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rPr>
              <a:t>成年後見制度（法定後見、任意後見）は、そのための「選択肢・手段」</a:t>
            </a:r>
          </a:p>
        </p:txBody>
      </p:sp>
      <p:sp>
        <p:nvSpPr>
          <p:cNvPr id="6" name="正方形/長方形 5"/>
          <p:cNvSpPr/>
          <p:nvPr/>
        </p:nvSpPr>
        <p:spPr>
          <a:xfrm>
            <a:off x="7197435" y="400715"/>
            <a:ext cx="2205773" cy="307777"/>
          </a:xfrm>
          <a:prstGeom prst="rect">
            <a:avLst/>
          </a:prstGeom>
        </p:spPr>
        <p:txBody>
          <a:bodyPr wrap="square">
            <a:spAutoFit/>
          </a:bodyPr>
          <a:lstStyle/>
          <a:p>
            <a:r>
              <a:rPr lang="en-US" altLang="ja-JP"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厚生労働省資料 </a:t>
            </a:r>
          </a:p>
        </p:txBody>
      </p:sp>
      <p:sp>
        <p:nvSpPr>
          <p:cNvPr id="8" name="タイトル 1"/>
          <p:cNvSpPr txBox="1">
            <a:spLocks/>
          </p:cNvSpPr>
          <p:nvPr/>
        </p:nvSpPr>
        <p:spPr>
          <a:xfrm>
            <a:off x="-1" y="127011"/>
            <a:ext cx="4680000" cy="432000"/>
          </a:xfrm>
          <a:prstGeom prst="homePlate">
            <a:avLst/>
          </a:prstGeom>
          <a:gradFill flip="none" rotWithShape="1">
            <a:gsLst>
              <a:gs pos="84000">
                <a:schemeClr val="accent1">
                  <a:lumMod val="75000"/>
                </a:schemeClr>
              </a:gs>
              <a:gs pos="59000">
                <a:schemeClr val="accent1">
                  <a:satMod val="110000"/>
                  <a:lumMod val="100000"/>
                  <a:shade val="100000"/>
                </a:schemeClr>
              </a:gs>
              <a:gs pos="100000">
                <a:schemeClr val="accent1">
                  <a:lumMod val="99000"/>
                  <a:satMod val="120000"/>
                  <a:shade val="78000"/>
                </a:schemeClr>
              </a:gs>
            </a:gsLst>
            <a:lin ang="16200000" scaled="1"/>
            <a:tileRect/>
          </a:gradFill>
          <a:ln w="6350" cap="flat" cmpd="sng" algn="ctr">
            <a:solidFill>
              <a:schemeClr val="bg1"/>
            </a:solidFill>
            <a:prstDash val="solid"/>
            <a:miter lim="800000"/>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1156716" rtl="0" eaLnBrk="1" latinLnBrk="0" hangingPunct="1">
              <a:lnSpc>
                <a:spcPct val="90000"/>
              </a:lnSpc>
              <a:spcBef>
                <a:spcPct val="0"/>
              </a:spcBef>
              <a:buNone/>
              <a:defRPr kumimoji="1" sz="5566"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700"/>
              </a:lnSpc>
            </a:pPr>
            <a:r>
              <a:rPr lang="ja-JP" altLang="en-US" sz="1800" b="1" dirty="0">
                <a:latin typeface="BIZ UDゴシック" panose="020B0400000000000000" pitchFamily="49" charset="-128"/>
                <a:ea typeface="BIZ UDゴシック" panose="020B0400000000000000" pitchFamily="49" charset="-128"/>
              </a:rPr>
              <a:t>２．成年後見制度の必要性</a:t>
            </a:r>
          </a:p>
        </p:txBody>
      </p:sp>
      <p:sp>
        <p:nvSpPr>
          <p:cNvPr id="9" name="円/楕円 6"/>
          <p:cNvSpPr/>
          <p:nvPr/>
        </p:nvSpPr>
        <p:spPr>
          <a:xfrm>
            <a:off x="8705557" y="6154226"/>
            <a:ext cx="438443" cy="422178"/>
          </a:xfrm>
          <a:prstGeom prst="ellipse">
            <a:avLst/>
          </a:prstGeom>
          <a:noFill/>
          <a:ln w="15875" cap="flat" cmpd="sng" algn="ctr">
            <a:noFill/>
            <a:prstDash val="solid"/>
          </a:ln>
          <a:effectLst/>
        </p:spPr>
        <p:txBody>
          <a:bodyPr anchor="ctr"/>
          <a:lstStyle/>
          <a:p>
            <a:pPr algn="ctr" defTabSz="844083">
              <a:defRPr/>
            </a:pPr>
            <a:r>
              <a:rPr lang="ja-JP" altLang="en-US" sz="1846" b="1" kern="0" dirty="0">
                <a:solidFill>
                  <a:prstClr val="black"/>
                </a:solidFill>
                <a:latin typeface="メイリオ" panose="020B0604030504040204" pitchFamily="50" charset="-128"/>
                <a:ea typeface="メイリオ" panose="020B0604030504040204" pitchFamily="50" charset="-128"/>
              </a:rPr>
              <a:t>５</a:t>
            </a:r>
          </a:p>
        </p:txBody>
      </p:sp>
    </p:spTree>
    <p:extLst>
      <p:ext uri="{BB962C8B-B14F-4D97-AF65-F5344CB8AC3E}">
        <p14:creationId xmlns:p14="http://schemas.microsoft.com/office/powerpoint/2010/main" val="2701107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55234" y="2434295"/>
            <a:ext cx="8385333" cy="1631216"/>
          </a:xfrm>
          <a:prstGeom prst="rect">
            <a:avLst/>
          </a:prstGeom>
          <a:noFill/>
        </p:spPr>
        <p:txBody>
          <a:bodyPr wrap="square" rtlCol="0">
            <a:spAutoFit/>
          </a:bodyPr>
          <a:lstStyle/>
          <a:p>
            <a:pPr algn="ctr">
              <a:lnSpc>
                <a:spcPts val="6000"/>
              </a:lnSpc>
            </a:pPr>
            <a:r>
              <a:rPr kumimoji="1" lang="en-US" altLang="ja-JP" sz="40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rPr>
              <a:t>Ⅱ.</a:t>
            </a:r>
            <a:r>
              <a:rPr kumimoji="1" lang="ja-JP" altLang="en-US" sz="40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rPr>
              <a:t>社会福祉法人による</a:t>
            </a:r>
            <a:endParaRPr kumimoji="1" lang="en-US" altLang="ja-JP" sz="40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ctr">
              <a:lnSpc>
                <a:spcPts val="6000"/>
              </a:lnSpc>
            </a:pPr>
            <a:r>
              <a:rPr kumimoji="1" lang="ja-JP" altLang="en-US" sz="40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rPr>
              <a:t>法人後見に対する期待</a:t>
            </a:r>
            <a:endParaRPr lang="en-US" altLang="ja-JP" sz="4000" b="1" dirty="0">
              <a:solidFill>
                <a:srgbClr val="0070C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 name="円/楕円 6"/>
          <p:cNvSpPr/>
          <p:nvPr/>
        </p:nvSpPr>
        <p:spPr>
          <a:xfrm>
            <a:off x="8705557" y="6154226"/>
            <a:ext cx="438443" cy="422178"/>
          </a:xfrm>
          <a:prstGeom prst="ellipse">
            <a:avLst/>
          </a:prstGeom>
          <a:noFill/>
          <a:ln w="15875" cap="flat" cmpd="sng" algn="ctr">
            <a:noFill/>
            <a:prstDash val="solid"/>
          </a:ln>
          <a:effectLst/>
        </p:spPr>
        <p:txBody>
          <a:bodyPr anchor="ctr"/>
          <a:lstStyle/>
          <a:p>
            <a:pPr algn="ctr" defTabSz="844083">
              <a:defRPr/>
            </a:pPr>
            <a:r>
              <a:rPr lang="ja-JP" altLang="en-US" sz="1846" b="1" kern="0" dirty="0">
                <a:solidFill>
                  <a:prstClr val="black"/>
                </a:solidFill>
                <a:latin typeface="メイリオ" panose="020B0604030504040204" pitchFamily="50" charset="-128"/>
                <a:ea typeface="メイリオ" panose="020B0604030504040204" pitchFamily="50" charset="-128"/>
              </a:rPr>
              <a:t>６</a:t>
            </a:r>
          </a:p>
        </p:txBody>
      </p:sp>
    </p:spTree>
    <p:extLst>
      <p:ext uri="{BB962C8B-B14F-4D97-AF65-F5344CB8AC3E}">
        <p14:creationId xmlns:p14="http://schemas.microsoft.com/office/powerpoint/2010/main" val="362536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2490" y="699933"/>
            <a:ext cx="8959017" cy="21546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nSpc>
                <a:spcPts val="2000"/>
              </a:lnSpc>
            </a:pPr>
            <a:endParaRPr kumimoji="1" lang="en-US" altLang="ja-JP" sz="1400" b="1" u="sng" dirty="0">
              <a:solidFill>
                <a:schemeClr val="tx1"/>
              </a:solidFill>
              <a:latin typeface="BIZ UDゴシック" panose="020B0400000000000000" pitchFamily="49" charset="-128"/>
              <a:ea typeface="BIZ UDゴシック" panose="020B0400000000000000" pitchFamily="49" charset="-128"/>
            </a:endParaRPr>
          </a:p>
        </p:txBody>
      </p:sp>
      <p:sp>
        <p:nvSpPr>
          <p:cNvPr id="5" name="テキスト ボックス 4"/>
          <p:cNvSpPr txBox="1"/>
          <p:nvPr/>
        </p:nvSpPr>
        <p:spPr>
          <a:xfrm>
            <a:off x="283572" y="3360992"/>
            <a:ext cx="7033159" cy="297517"/>
          </a:xfrm>
          <a:prstGeom prst="rect">
            <a:avLst/>
          </a:prstGeom>
          <a:noFill/>
        </p:spPr>
        <p:txBody>
          <a:bodyPr wrap="square" rtlCol="0">
            <a:spAutoFit/>
          </a:bodyPr>
          <a:lstStyle/>
          <a:p>
            <a:pPr>
              <a:lnSpc>
                <a:spcPts val="1600"/>
              </a:lnSpc>
            </a:pPr>
            <a:r>
              <a:rPr lang="en-US" altLang="ja-JP" sz="1300" b="1" spc="-1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300" b="1" spc="-10" dirty="0">
                <a:latin typeface="BIZ UDゴシック" panose="020B0400000000000000" pitchFamily="49" charset="-128"/>
                <a:ea typeface="BIZ UDゴシック" panose="020B0400000000000000" pitchFamily="49" charset="-128"/>
                <a:cs typeface="Meiryo UI" panose="020B0604030504040204" pitchFamily="50" charset="-128"/>
              </a:rPr>
              <a:t>図表：成年後見制度の利用等の概況（大阪府）</a:t>
            </a:r>
            <a:r>
              <a:rPr lang="en-US" altLang="ja-JP" sz="1300" b="1" spc="-10" dirty="0">
                <a:latin typeface="BIZ UDゴシック" panose="020B0400000000000000" pitchFamily="49" charset="-128"/>
                <a:ea typeface="BIZ UDゴシック" panose="020B0400000000000000" pitchFamily="49" charset="-128"/>
                <a:cs typeface="Meiryo UI" panose="020B0604030504040204" pitchFamily="50" charset="-128"/>
              </a:rPr>
              <a:t>〕</a:t>
            </a:r>
          </a:p>
        </p:txBody>
      </p:sp>
      <p:graphicFrame>
        <p:nvGraphicFramePr>
          <p:cNvPr id="6" name="表 5"/>
          <p:cNvGraphicFramePr>
            <a:graphicFrameLocks noGrp="1"/>
          </p:cNvGraphicFramePr>
          <p:nvPr>
            <p:extLst>
              <p:ext uri="{D42A27DB-BD31-4B8C-83A1-F6EECF244321}">
                <p14:modId xmlns:p14="http://schemas.microsoft.com/office/powerpoint/2010/main" val="1298865010"/>
              </p:ext>
            </p:extLst>
          </p:nvPr>
        </p:nvGraphicFramePr>
        <p:xfrm>
          <a:off x="509257" y="4012499"/>
          <a:ext cx="4292601" cy="1704340"/>
        </p:xfrm>
        <a:graphic>
          <a:graphicData uri="http://schemas.openxmlformats.org/drawingml/2006/table">
            <a:tbl>
              <a:tblPr firstRow="1" bandRow="1">
                <a:tableStyleId>{5940675A-B579-460E-94D1-54222C63F5DA}</a:tableStyleId>
              </a:tblPr>
              <a:tblGrid>
                <a:gridCol w="836601">
                  <a:extLst>
                    <a:ext uri="{9D8B030D-6E8A-4147-A177-3AD203B41FA5}">
                      <a16:colId xmlns:a16="http://schemas.microsoft.com/office/drawing/2014/main" val="20000"/>
                    </a:ext>
                  </a:extLst>
                </a:gridCol>
                <a:gridCol w="1152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tblGrid>
              <a:tr h="118832">
                <a:tc>
                  <a:txBody>
                    <a:bodyPr/>
                    <a:lstStyle/>
                    <a:p>
                      <a:pPr algn="ctr">
                        <a:lnSpc>
                          <a:spcPts val="1300"/>
                        </a:lnSpc>
                      </a:pPr>
                      <a:endParaRPr kumimoji="1" lang="ja-JP" altLang="en-US" sz="1200"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pPr algn="ctr">
                        <a:lnSpc>
                          <a:spcPts val="1300"/>
                        </a:lnSpc>
                      </a:pPr>
                      <a:r>
                        <a:rPr kumimoji="1" lang="en-US" altLang="ja-JP" sz="1200" b="1" spc="-40"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H29</a:t>
                      </a:r>
                      <a:r>
                        <a:rPr kumimoji="1" lang="ja-JP" altLang="en-US" sz="1200" b="1" spc="-40"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年</a:t>
                      </a:r>
                      <a:r>
                        <a:rPr kumimoji="1" lang="en-US" altLang="ja-JP" sz="1200" b="1" spc="-40"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12</a:t>
                      </a:r>
                      <a:r>
                        <a:rPr kumimoji="1" lang="ja-JP" altLang="en-US" sz="1200" b="1" spc="-40"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月末</a:t>
                      </a:r>
                      <a:endParaRPr kumimoji="1" lang="en-US" altLang="ja-JP" sz="1200" b="1" spc="-40"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ctr">
                        <a:lnSpc>
                          <a:spcPts val="1300"/>
                        </a:lnSpc>
                      </a:pPr>
                      <a:r>
                        <a:rPr kumimoji="1" lang="ja-JP" altLang="en-US" sz="1200" b="1" spc="-40"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時点</a:t>
                      </a: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pPr algn="ctr">
                        <a:lnSpc>
                          <a:spcPts val="1300"/>
                        </a:lnSpc>
                      </a:pPr>
                      <a:r>
                        <a:rPr kumimoji="1" lang="en-US" altLang="ja-JP" sz="1200" b="1" spc="-40"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H30</a:t>
                      </a:r>
                      <a:r>
                        <a:rPr kumimoji="1" lang="ja-JP" altLang="en-US" sz="1200" b="1" spc="-40"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年</a:t>
                      </a:r>
                      <a:r>
                        <a:rPr kumimoji="1" lang="en-US" altLang="ja-JP" sz="1200" b="1" spc="-40"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12</a:t>
                      </a:r>
                      <a:r>
                        <a:rPr kumimoji="1" lang="ja-JP" altLang="en-US" sz="1200" b="1" spc="-40"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月末</a:t>
                      </a:r>
                      <a:endParaRPr kumimoji="1" lang="en-US" altLang="ja-JP" sz="1200" b="1" spc="-40"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ctr">
                        <a:lnSpc>
                          <a:spcPts val="1300"/>
                        </a:lnSpc>
                      </a:pPr>
                      <a:r>
                        <a:rPr kumimoji="1" lang="ja-JP" altLang="en-US" sz="1200" b="1" spc="-40"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時点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tc>
                  <a:txBody>
                    <a:bodyPr/>
                    <a:lstStyle/>
                    <a:p>
                      <a:pPr algn="ctr">
                        <a:lnSpc>
                          <a:spcPts val="1300"/>
                        </a:lnSpc>
                      </a:pPr>
                      <a:r>
                        <a:rPr kumimoji="1" lang="en-US" altLang="ja-JP" sz="1200" b="1" spc="-40"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R1</a:t>
                      </a:r>
                      <a:r>
                        <a:rPr kumimoji="1" lang="ja-JP" altLang="en-US" sz="1200" b="1" spc="-40"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年</a:t>
                      </a:r>
                      <a:r>
                        <a:rPr kumimoji="1" lang="en-US" altLang="ja-JP" sz="1200" b="1" spc="-40"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12</a:t>
                      </a:r>
                      <a:r>
                        <a:rPr kumimoji="1" lang="ja-JP" altLang="en-US" sz="1200" b="1" spc="-40"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月末</a:t>
                      </a:r>
                      <a:endParaRPr kumimoji="1" lang="en-US" altLang="ja-JP" sz="1200" b="1" spc="-40"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ctr">
                        <a:lnSpc>
                          <a:spcPts val="1300"/>
                        </a:lnSpc>
                      </a:pPr>
                      <a:r>
                        <a:rPr kumimoji="1" lang="ja-JP" altLang="en-US" sz="1200" b="1" spc="-40"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時点</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150324">
                <a:tc>
                  <a:txBody>
                    <a:bodyPr/>
                    <a:lstStyle/>
                    <a:p>
                      <a:pPr algn="ctr">
                        <a:lnSpc>
                          <a:spcPts val="1300"/>
                        </a:lnSpc>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成年後見</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tx2">
                        <a:lumMod val="10000"/>
                        <a:lumOff val="90000"/>
                      </a:schemeClr>
                    </a:solidFill>
                  </a:tcPr>
                </a:tc>
                <a:tc>
                  <a:txBody>
                    <a:bodyPr/>
                    <a:lstStyle/>
                    <a:p>
                      <a:pPr algn="r">
                        <a:lnSpc>
                          <a:spcPts val="1300"/>
                        </a:lnSpc>
                      </a:pP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11,957</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人</a:t>
                      </a: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solidFill>
                  </a:tcPr>
                </a:tc>
                <a:tc>
                  <a:txBody>
                    <a:bodyPr/>
                    <a:lstStyle/>
                    <a:p>
                      <a:pPr algn="r">
                        <a:lnSpc>
                          <a:spcPts val="1300"/>
                        </a:lnSpc>
                      </a:pP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12,717</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solidFill>
                  </a:tcPr>
                </a:tc>
                <a:tc>
                  <a:txBody>
                    <a:bodyPr/>
                    <a:lstStyle/>
                    <a:p>
                      <a:pPr algn="r">
                        <a:lnSpc>
                          <a:spcPts val="1300"/>
                        </a:lnSpc>
                      </a:pP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13,215</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人</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0">
                <a:tc>
                  <a:txBody>
                    <a:bodyPr/>
                    <a:lstStyle/>
                    <a:p>
                      <a:pPr algn="ctr">
                        <a:lnSpc>
                          <a:spcPts val="1300"/>
                        </a:lnSpc>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保佐</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tx2">
                        <a:lumMod val="10000"/>
                        <a:lumOff val="90000"/>
                      </a:schemeClr>
                    </a:solidFill>
                  </a:tcPr>
                </a:tc>
                <a:tc>
                  <a:txBody>
                    <a:bodyPr/>
                    <a:lstStyle/>
                    <a:p>
                      <a:pPr algn="r">
                        <a:lnSpc>
                          <a:spcPts val="1300"/>
                        </a:lnSpc>
                      </a:pP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2,493</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人</a:t>
                      </a: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r">
                        <a:lnSpc>
                          <a:spcPts val="1300"/>
                        </a:lnSpc>
                      </a:pP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2,791</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r">
                        <a:lnSpc>
                          <a:spcPts val="1300"/>
                        </a:lnSpc>
                      </a:pP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3,106</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人</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141300">
                <a:tc>
                  <a:txBody>
                    <a:bodyPr/>
                    <a:lstStyle/>
                    <a:p>
                      <a:pPr algn="ctr">
                        <a:lnSpc>
                          <a:spcPts val="1300"/>
                        </a:lnSpc>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補助</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tx2">
                        <a:lumMod val="10000"/>
                        <a:lumOff val="90000"/>
                      </a:schemeClr>
                    </a:solidFill>
                  </a:tcPr>
                </a:tc>
                <a:tc>
                  <a:txBody>
                    <a:bodyPr/>
                    <a:lstStyle/>
                    <a:p>
                      <a:pPr algn="r">
                        <a:lnSpc>
                          <a:spcPts val="1300"/>
                        </a:lnSpc>
                      </a:pP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749</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人</a:t>
                      </a: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r">
                        <a:lnSpc>
                          <a:spcPts val="1300"/>
                        </a:lnSpc>
                      </a:pP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825</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r">
                        <a:lnSpc>
                          <a:spcPts val="1300"/>
                        </a:lnSpc>
                      </a:pP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929</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人</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0">
                <a:tc>
                  <a:txBody>
                    <a:bodyPr/>
                    <a:lstStyle/>
                    <a:p>
                      <a:pPr algn="ctr">
                        <a:lnSpc>
                          <a:spcPts val="1300"/>
                        </a:lnSpc>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任意後見</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ysDash"/>
                      <a:round/>
                      <a:headEnd type="none" w="med" len="med"/>
                      <a:tailEnd type="none" w="med" len="med"/>
                    </a:lnB>
                    <a:solidFill>
                      <a:schemeClr val="tx2">
                        <a:lumMod val="10000"/>
                        <a:lumOff val="90000"/>
                      </a:schemeClr>
                    </a:solidFill>
                  </a:tcPr>
                </a:tc>
                <a:tc>
                  <a:txBody>
                    <a:bodyPr/>
                    <a:lstStyle/>
                    <a:p>
                      <a:pPr algn="r">
                        <a:lnSpc>
                          <a:spcPts val="1300"/>
                        </a:lnSpc>
                      </a:pP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227</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人</a:t>
                      </a: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9050" cap="flat" cmpd="sng" algn="ctr">
                      <a:solidFill>
                        <a:schemeClr val="tx1"/>
                      </a:solidFill>
                      <a:prstDash val="sysDash"/>
                      <a:round/>
                      <a:headEnd type="none" w="med" len="med"/>
                      <a:tailEnd type="none" w="med" len="med"/>
                    </a:lnB>
                    <a:solidFill>
                      <a:schemeClr val="bg1"/>
                    </a:solidFill>
                  </a:tcPr>
                </a:tc>
                <a:tc>
                  <a:txBody>
                    <a:bodyPr/>
                    <a:lstStyle/>
                    <a:p>
                      <a:pPr algn="r">
                        <a:lnSpc>
                          <a:spcPts val="1300"/>
                        </a:lnSpc>
                      </a:pP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268</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9050" cap="flat" cmpd="sng" algn="ctr">
                      <a:solidFill>
                        <a:schemeClr val="tx1"/>
                      </a:solidFill>
                      <a:prstDash val="sysDash"/>
                      <a:round/>
                      <a:headEnd type="none" w="med" len="med"/>
                      <a:tailEnd type="none" w="med" len="med"/>
                    </a:lnB>
                    <a:solidFill>
                      <a:schemeClr val="bg1"/>
                    </a:solidFill>
                  </a:tcPr>
                </a:tc>
                <a:tc>
                  <a:txBody>
                    <a:bodyPr/>
                    <a:lstStyle/>
                    <a:p>
                      <a:pPr algn="r">
                        <a:lnSpc>
                          <a:spcPts val="1300"/>
                        </a:lnSpc>
                      </a:pP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273</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人</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r h="132276">
                <a:tc>
                  <a:txBody>
                    <a:bodyPr/>
                    <a:lstStyle/>
                    <a:p>
                      <a:pPr algn="ctr">
                        <a:lnSpc>
                          <a:spcPts val="1300"/>
                        </a:lnSpc>
                      </a:pPr>
                      <a:r>
                        <a:rPr kumimoji="1" lang="ja-JP" altLang="en-US"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合計</a:t>
                      </a:r>
                      <a:endParaRPr kumimoji="1" lang="en-US" altLang="ja-JP" sz="12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r">
                        <a:lnSpc>
                          <a:spcPts val="1300"/>
                        </a:lnSpc>
                      </a:pP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15,426</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人</a:t>
                      </a: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lnSpc>
                          <a:spcPts val="1300"/>
                        </a:lnSpc>
                      </a:pP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16,601</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r">
                        <a:lnSpc>
                          <a:spcPts val="1300"/>
                        </a:lnSpc>
                      </a:pP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17,523</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人</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ysDash"/>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7" name="テキスト ボックス 6"/>
          <p:cNvSpPr txBox="1"/>
          <p:nvPr/>
        </p:nvSpPr>
        <p:spPr>
          <a:xfrm>
            <a:off x="4027162" y="3391606"/>
            <a:ext cx="4910220" cy="233397"/>
          </a:xfrm>
          <a:prstGeom prst="rect">
            <a:avLst/>
          </a:prstGeom>
          <a:noFill/>
        </p:spPr>
        <p:txBody>
          <a:bodyPr wrap="square" rtlCol="0">
            <a:spAutoFit/>
          </a:bodyPr>
          <a:lstStyle/>
          <a:p>
            <a:pPr>
              <a:lnSpc>
                <a:spcPts val="1100"/>
              </a:lnSpc>
            </a:pPr>
            <a:r>
              <a:rPr kumimoji="1"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出典：大阪家庭裁判所の</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資料をもとに大阪府において加工</a:t>
            </a:r>
            <a:endParaRPr kumimoji="1"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テキスト ボックス 7"/>
          <p:cNvSpPr txBox="1"/>
          <p:nvPr/>
        </p:nvSpPr>
        <p:spPr>
          <a:xfrm>
            <a:off x="321540" y="3725245"/>
            <a:ext cx="3705622" cy="233397"/>
          </a:xfrm>
          <a:prstGeom prst="rect">
            <a:avLst/>
          </a:prstGeom>
          <a:noFill/>
        </p:spPr>
        <p:txBody>
          <a:bodyPr wrap="square" rtlCol="0">
            <a:spAutoFit/>
          </a:bodyPr>
          <a:lstStyle/>
          <a:p>
            <a:pPr>
              <a:lnSpc>
                <a:spcPts val="1100"/>
              </a:lnSpc>
            </a:pPr>
            <a:r>
              <a:rPr kumimoji="1" lang="ja-JP" altLang="en-US" sz="1200" b="1" dirty="0">
                <a:latin typeface="BIZ UDゴシック" panose="020B0400000000000000" pitchFamily="49" charset="-128"/>
                <a:ea typeface="BIZ UDゴシック" panose="020B0400000000000000" pitchFamily="49" charset="-128"/>
                <a:cs typeface="Meiryo UI" panose="020B0604030504040204" pitchFamily="50" charset="-128"/>
              </a:rPr>
              <a:t>❶ 成年後見制度の利用者数の推移</a:t>
            </a:r>
            <a:endParaRPr kumimoji="1" lang="en-US" altLang="ja-JP" sz="12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9" name="テキスト ボックス 8"/>
          <p:cNvSpPr txBox="1"/>
          <p:nvPr/>
        </p:nvSpPr>
        <p:spPr>
          <a:xfrm>
            <a:off x="5471165" y="3729918"/>
            <a:ext cx="4048367" cy="233397"/>
          </a:xfrm>
          <a:prstGeom prst="rect">
            <a:avLst/>
          </a:prstGeom>
          <a:noFill/>
        </p:spPr>
        <p:txBody>
          <a:bodyPr wrap="square" rtlCol="0">
            <a:spAutoFit/>
          </a:bodyPr>
          <a:lstStyle/>
          <a:p>
            <a:pPr>
              <a:lnSpc>
                <a:spcPts val="1100"/>
              </a:lnSpc>
            </a:pPr>
            <a:r>
              <a:rPr lang="ja-JP" altLang="en-US" sz="1200" b="1" dirty="0">
                <a:latin typeface="BIZ UDゴシック" panose="020B0400000000000000" pitchFamily="49" charset="-128"/>
                <a:ea typeface="BIZ UDゴシック" panose="020B0400000000000000" pitchFamily="49" charset="-128"/>
                <a:cs typeface="Meiryo UI" panose="020B0604030504040204" pitchFamily="50" charset="-128"/>
              </a:rPr>
              <a:t>❷ 成年後見人等と本人との関係別件数（Ｒ１）</a:t>
            </a:r>
            <a:endParaRPr kumimoji="1" lang="en-US" altLang="ja-JP" sz="12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74059928"/>
              </p:ext>
            </p:extLst>
          </p:nvPr>
        </p:nvGraphicFramePr>
        <p:xfrm>
          <a:off x="5691349" y="4008883"/>
          <a:ext cx="2736000" cy="1819549"/>
        </p:xfrm>
        <a:graphic>
          <a:graphicData uri="http://schemas.openxmlformats.org/drawingml/2006/table">
            <a:tbl>
              <a:tblPr firstRow="1" bandRow="1">
                <a:tableStyleId>{5940675A-B579-460E-94D1-54222C63F5DA}</a:tableStyleId>
              </a:tblPr>
              <a:tblGrid>
                <a:gridCol w="1296000">
                  <a:extLst>
                    <a:ext uri="{9D8B030D-6E8A-4147-A177-3AD203B41FA5}">
                      <a16:colId xmlns:a16="http://schemas.microsoft.com/office/drawing/2014/main" val="20000"/>
                    </a:ext>
                  </a:extLst>
                </a:gridCol>
                <a:gridCol w="1440000">
                  <a:extLst>
                    <a:ext uri="{9D8B030D-6E8A-4147-A177-3AD203B41FA5}">
                      <a16:colId xmlns:a16="http://schemas.microsoft.com/office/drawing/2014/main" val="20001"/>
                    </a:ext>
                  </a:extLst>
                </a:gridCol>
              </a:tblGrid>
              <a:tr h="263623">
                <a:tc>
                  <a:txBody>
                    <a:bodyPr/>
                    <a:lstStyle/>
                    <a:p>
                      <a:pPr algn="ctr">
                        <a:lnSpc>
                          <a:spcPts val="1300"/>
                        </a:lnSpc>
                      </a:pPr>
                      <a:r>
                        <a:rPr lang="ja-JP" altLang="en-US" sz="1200"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親族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lnSpc>
                          <a:spcPts val="1300"/>
                        </a:lnSpc>
                      </a:pP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422</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9321">
                <a:tc>
                  <a:txBody>
                    <a:bodyPr/>
                    <a:lstStyle/>
                    <a:p>
                      <a:pPr algn="ctr">
                        <a:lnSpc>
                          <a:spcPts val="1300"/>
                        </a:lnSpc>
                      </a:pPr>
                      <a:r>
                        <a:rPr lang="ja-JP" altLang="en-US" sz="1200"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司法書士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lnSpc>
                          <a:spcPts val="1300"/>
                        </a:lnSpc>
                      </a:pP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1,416</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9321">
                <a:tc>
                  <a:txBody>
                    <a:bodyPr/>
                    <a:lstStyle/>
                    <a:p>
                      <a:pPr algn="ctr">
                        <a:lnSpc>
                          <a:spcPts val="1300"/>
                        </a:lnSpc>
                      </a:pPr>
                      <a:r>
                        <a:rPr lang="ja-JP" altLang="en-US" sz="1200"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弁護士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lnSpc>
                          <a:spcPts val="1300"/>
                        </a:lnSpc>
                      </a:pP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682</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9321">
                <a:tc>
                  <a:txBody>
                    <a:bodyPr/>
                    <a:lstStyle/>
                    <a:p>
                      <a:pPr algn="ctr">
                        <a:lnSpc>
                          <a:spcPts val="1300"/>
                        </a:lnSpc>
                      </a:pPr>
                      <a:r>
                        <a:rPr lang="ja-JP" altLang="en-US" sz="1200"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社会福祉士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lnSpc>
                          <a:spcPts val="1300"/>
                        </a:lnSpc>
                      </a:pP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249</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9321">
                <a:tc>
                  <a:txBody>
                    <a:bodyPr/>
                    <a:lstStyle/>
                    <a:p>
                      <a:pPr algn="ctr">
                        <a:lnSpc>
                          <a:spcPts val="1300"/>
                        </a:lnSpc>
                      </a:pPr>
                      <a:r>
                        <a:rPr lang="ja-JP" altLang="en-US" sz="1200"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税理士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lnSpc>
                          <a:spcPts val="1300"/>
                        </a:lnSpc>
                      </a:pP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３件</a:t>
                      </a:r>
                      <a:endPar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710912"/>
                  </a:ext>
                </a:extLst>
              </a:tr>
              <a:tr h="259321">
                <a:tc>
                  <a:txBody>
                    <a:bodyPr/>
                    <a:lstStyle/>
                    <a:p>
                      <a:pPr algn="ctr">
                        <a:lnSpc>
                          <a:spcPts val="1300"/>
                        </a:lnSpc>
                      </a:pPr>
                      <a:r>
                        <a:rPr lang="ja-JP" altLang="en-US" sz="1200"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行政書士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lnSpc>
                          <a:spcPts val="1300"/>
                        </a:lnSpc>
                      </a:pP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52</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9321">
                <a:tc>
                  <a:txBody>
                    <a:bodyPr/>
                    <a:lstStyle/>
                    <a:p>
                      <a:pPr algn="ctr">
                        <a:lnSpc>
                          <a:spcPts val="1300"/>
                        </a:lnSpc>
                      </a:pPr>
                      <a:r>
                        <a:rPr lang="ja-JP" altLang="en-US" sz="1200" b="1" dirty="0">
                          <a:solidFill>
                            <a:schemeClr val="bg1"/>
                          </a:solidFill>
                          <a:latin typeface="BIZ UDゴシック" panose="020B0400000000000000" pitchFamily="49" charset="-128"/>
                          <a:ea typeface="BIZ UDゴシック" panose="020B0400000000000000" pitchFamily="49" charset="-128"/>
                          <a:cs typeface="Meiryo UI" panose="020B0604030504040204" pitchFamily="50" charset="-128"/>
                        </a:rPr>
                        <a:t>市民後見人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r">
                        <a:lnSpc>
                          <a:spcPts val="1300"/>
                        </a:lnSpc>
                      </a:pP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34</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1" name="テキスト ボックス 10"/>
          <p:cNvSpPr txBox="1"/>
          <p:nvPr/>
        </p:nvSpPr>
        <p:spPr>
          <a:xfrm>
            <a:off x="5162990" y="5954130"/>
            <a:ext cx="3924000" cy="259045"/>
          </a:xfrm>
          <a:prstGeom prst="rect">
            <a:avLst/>
          </a:prstGeom>
          <a:noFill/>
        </p:spPr>
        <p:txBody>
          <a:bodyPr wrap="square" rtlCol="0">
            <a:spAutoFit/>
          </a:bodyPr>
          <a:lstStyle/>
          <a:p>
            <a:pPr lvl="1">
              <a:lnSpc>
                <a:spcPts val="1300"/>
              </a:lnSpc>
            </a:pP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親族が占める割合は全体（</a:t>
            </a: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2,858</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件）の約</a:t>
            </a:r>
            <a:r>
              <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rPr>
              <a:t>15</a:t>
            </a:r>
            <a:r>
              <a:rPr lang="ja-JP" altLang="en-US" sz="1200" dirty="0">
                <a:latin typeface="BIZ UDゴシック" panose="020B0400000000000000" pitchFamily="49" charset="-128"/>
                <a:ea typeface="BIZ UDゴシック" panose="020B0400000000000000" pitchFamily="49" charset="-128"/>
                <a:cs typeface="Meiryo UI" panose="020B0604030504040204" pitchFamily="50" charset="-128"/>
              </a:rPr>
              <a:t>％</a:t>
            </a:r>
          </a:p>
        </p:txBody>
      </p:sp>
      <p:sp>
        <p:nvSpPr>
          <p:cNvPr id="12" name="タイトル 1">
            <a:extLst>
              <a:ext uri="{FF2B5EF4-FFF2-40B4-BE49-F238E27FC236}">
                <a16:creationId xmlns:a16="http://schemas.microsoft.com/office/drawing/2014/main" id="{2193FE7D-CA9E-438B-97F3-80A8A4E1E2DB}"/>
              </a:ext>
            </a:extLst>
          </p:cNvPr>
          <p:cNvSpPr txBox="1">
            <a:spLocks/>
          </p:cNvSpPr>
          <p:nvPr/>
        </p:nvSpPr>
        <p:spPr>
          <a:xfrm>
            <a:off x="-1" y="127011"/>
            <a:ext cx="5112000" cy="432000"/>
          </a:xfrm>
          <a:prstGeom prst="homePlate">
            <a:avLst/>
          </a:prstGeom>
          <a:gradFill flip="none" rotWithShape="1">
            <a:gsLst>
              <a:gs pos="84000">
                <a:schemeClr val="accent1">
                  <a:lumMod val="75000"/>
                </a:schemeClr>
              </a:gs>
              <a:gs pos="59000">
                <a:schemeClr val="accent1">
                  <a:satMod val="110000"/>
                  <a:lumMod val="100000"/>
                  <a:shade val="100000"/>
                </a:schemeClr>
              </a:gs>
              <a:gs pos="100000">
                <a:schemeClr val="accent1">
                  <a:lumMod val="99000"/>
                  <a:satMod val="120000"/>
                  <a:shade val="78000"/>
                </a:schemeClr>
              </a:gs>
            </a:gsLst>
            <a:lin ang="16200000" scaled="1"/>
            <a:tileRect/>
          </a:gradFill>
          <a:ln w="6350" cap="flat" cmpd="sng" algn="ctr">
            <a:solidFill>
              <a:schemeClr val="bg1"/>
            </a:solidFill>
            <a:prstDash val="solid"/>
            <a:miter lim="800000"/>
          </a:ln>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1156716" rtl="0" eaLnBrk="1" latinLnBrk="0" hangingPunct="1">
              <a:lnSpc>
                <a:spcPct val="90000"/>
              </a:lnSpc>
              <a:spcBef>
                <a:spcPct val="0"/>
              </a:spcBef>
              <a:buNone/>
              <a:defRPr kumimoji="1" sz="5566"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2700"/>
              </a:lnSpc>
            </a:pPr>
            <a:r>
              <a:rPr lang="ja-JP" altLang="en-US" sz="1800" b="1" dirty="0">
                <a:latin typeface="BIZ UDゴシック" panose="020B0400000000000000" pitchFamily="49" charset="-128"/>
                <a:ea typeface="BIZ UDゴシック" panose="020B0400000000000000" pitchFamily="49" charset="-128"/>
              </a:rPr>
              <a:t>３．成年後見制度の担い手について</a:t>
            </a:r>
          </a:p>
        </p:txBody>
      </p:sp>
      <p:sp>
        <p:nvSpPr>
          <p:cNvPr id="13" name="コンテンツ プレースホルダー 2">
            <a:extLst>
              <a:ext uri="{FF2B5EF4-FFF2-40B4-BE49-F238E27FC236}">
                <a16:creationId xmlns:a16="http://schemas.microsoft.com/office/drawing/2014/main" id="{38D78D95-B6A5-428E-9540-966E3F0CACD4}"/>
              </a:ext>
            </a:extLst>
          </p:cNvPr>
          <p:cNvSpPr txBox="1">
            <a:spLocks/>
          </p:cNvSpPr>
          <p:nvPr/>
        </p:nvSpPr>
        <p:spPr>
          <a:xfrm>
            <a:off x="0" y="769165"/>
            <a:ext cx="9144000" cy="401142"/>
          </a:xfrm>
          <a:prstGeom prst="rect">
            <a:avLst/>
          </a:prstGeom>
        </p:spPr>
        <p:txBody>
          <a:bodyPr>
            <a:no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0" indent="0">
              <a:lnSpc>
                <a:spcPts val="2000"/>
              </a:lnSpc>
              <a:buNone/>
            </a:pPr>
            <a:r>
              <a:rPr lang="ja-JP" altLang="en-US" sz="1600" b="1" dirty="0">
                <a:latin typeface="BIZ UDゴシック" panose="020B0400000000000000" pitchFamily="49" charset="-128"/>
                <a:ea typeface="BIZ UDゴシック" panose="020B0400000000000000" pitchFamily="49" charset="-128"/>
              </a:rPr>
              <a:t>（１）制度の利用状況</a:t>
            </a:r>
          </a:p>
          <a:p>
            <a:pPr marL="0" indent="0">
              <a:lnSpc>
                <a:spcPts val="2000"/>
              </a:lnSpc>
              <a:buNone/>
            </a:pPr>
            <a:endParaRPr lang="en-US" altLang="ja-JP" sz="1600" dirty="0">
              <a:latin typeface="BIZ UDゴシック" panose="020B0400000000000000" pitchFamily="49" charset="-128"/>
              <a:ea typeface="BIZ UDゴシック" panose="020B0400000000000000" pitchFamily="49" charset="-128"/>
            </a:endParaRPr>
          </a:p>
        </p:txBody>
      </p:sp>
      <p:sp>
        <p:nvSpPr>
          <p:cNvPr id="14" name="テキスト ボックス 1">
            <a:extLst>
              <a:ext uri="{FF2B5EF4-FFF2-40B4-BE49-F238E27FC236}">
                <a16:creationId xmlns:a16="http://schemas.microsoft.com/office/drawing/2014/main" id="{4AC00708-CC21-48E4-96E0-262599088C59}"/>
              </a:ext>
            </a:extLst>
          </p:cNvPr>
          <p:cNvSpPr txBox="1">
            <a:spLocks noChangeArrowheads="1"/>
          </p:cNvSpPr>
          <p:nvPr/>
        </p:nvSpPr>
        <p:spPr bwMode="auto">
          <a:xfrm>
            <a:off x="215998" y="1143954"/>
            <a:ext cx="8928001" cy="156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lnSpc>
                <a:spcPts val="2300"/>
              </a:lnSpc>
              <a:spcBef>
                <a:spcPct val="0"/>
              </a:spcBef>
              <a:buFontTx/>
              <a:buNone/>
            </a:pPr>
            <a:r>
              <a:rPr lang="ja-JP" altLang="en-US" sz="1500" b="1" dirty="0">
                <a:latin typeface="BIZ UDゴシック" panose="020B0400000000000000" pitchFamily="49" charset="-128"/>
                <a:ea typeface="BIZ UDゴシック" panose="020B0400000000000000" pitchFamily="49" charset="-128"/>
                <a:cs typeface="Meiryo UI" pitchFamily="50" charset="-128"/>
              </a:rPr>
              <a:t>　</a:t>
            </a:r>
            <a:r>
              <a:rPr lang="ja-JP" altLang="en-US" sz="1500" dirty="0">
                <a:latin typeface="BIZ UDゴシック" panose="020B0400000000000000" pitchFamily="49" charset="-128"/>
                <a:ea typeface="BIZ UDゴシック" panose="020B0400000000000000" pitchFamily="49" charset="-128"/>
                <a:cs typeface="Meiryo UI" pitchFamily="50" charset="-128"/>
              </a:rPr>
              <a:t>▸府域における制度の利用者は年々増加しているが、前述の制度のニーズと比較すると少ない状況。</a:t>
            </a:r>
          </a:p>
          <a:p>
            <a:pPr eaLnBrk="1" hangingPunct="1">
              <a:lnSpc>
                <a:spcPts val="2300"/>
              </a:lnSpc>
              <a:spcBef>
                <a:spcPct val="0"/>
              </a:spcBef>
              <a:buFontTx/>
              <a:buNone/>
            </a:pPr>
            <a:r>
              <a:rPr lang="ja-JP" altLang="en-US" sz="1500" dirty="0">
                <a:latin typeface="BIZ UDゴシック" panose="020B0400000000000000" pitchFamily="49" charset="-128"/>
                <a:ea typeface="BIZ UDゴシック" panose="020B0400000000000000" pitchFamily="49" charset="-128"/>
                <a:cs typeface="Meiryo UI" pitchFamily="50" charset="-128"/>
              </a:rPr>
              <a:t>　▸成年後見人等と本人の関係において、親族が占める割合は、全体の約</a:t>
            </a:r>
            <a:r>
              <a:rPr lang="en-US" altLang="ja-JP" sz="1500" dirty="0">
                <a:latin typeface="BIZ UDゴシック" panose="020B0400000000000000" pitchFamily="49" charset="-128"/>
                <a:ea typeface="BIZ UDゴシック" panose="020B0400000000000000" pitchFamily="49" charset="-128"/>
                <a:cs typeface="Meiryo UI" pitchFamily="50" charset="-128"/>
              </a:rPr>
              <a:t>15</a:t>
            </a:r>
            <a:r>
              <a:rPr lang="ja-JP" altLang="en-US" sz="1500" dirty="0">
                <a:latin typeface="BIZ UDゴシック" panose="020B0400000000000000" pitchFamily="49" charset="-128"/>
                <a:ea typeface="BIZ UDゴシック" panose="020B0400000000000000" pitchFamily="49" charset="-128"/>
                <a:cs typeface="Meiryo UI" pitchFamily="50" charset="-128"/>
              </a:rPr>
              <a:t>％に留まり、専門職の割合</a:t>
            </a:r>
            <a:endParaRPr lang="en-US" altLang="ja-JP" sz="15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300"/>
              </a:lnSpc>
              <a:spcBef>
                <a:spcPct val="0"/>
              </a:spcBef>
              <a:buFontTx/>
              <a:buNone/>
            </a:pPr>
            <a:r>
              <a:rPr lang="ja-JP" altLang="en-US" sz="1500" dirty="0">
                <a:latin typeface="BIZ UDゴシック" panose="020B0400000000000000" pitchFamily="49" charset="-128"/>
                <a:ea typeface="BIZ UDゴシック" panose="020B0400000000000000" pitchFamily="49" charset="-128"/>
                <a:cs typeface="Meiryo UI" pitchFamily="50" charset="-128"/>
              </a:rPr>
              <a:t>　 が多くを占めている。</a:t>
            </a:r>
            <a:endParaRPr lang="en-US" altLang="ja-JP" sz="15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300"/>
              </a:lnSpc>
              <a:spcBef>
                <a:spcPct val="0"/>
              </a:spcBef>
              <a:buFontTx/>
              <a:buNone/>
            </a:pPr>
            <a:r>
              <a:rPr lang="ja-JP" altLang="en-US" sz="1500" dirty="0">
                <a:latin typeface="BIZ UDゴシック" panose="020B0400000000000000" pitchFamily="49" charset="-128"/>
                <a:ea typeface="BIZ UDゴシック" panose="020B0400000000000000" pitchFamily="49" charset="-128"/>
                <a:cs typeface="Meiryo UI" pitchFamily="50" charset="-128"/>
              </a:rPr>
              <a:t>　▸今後、核家族化等による親族後見人の減少や、専門職後見人の人数にも限りがあり、担い手不足が　</a:t>
            </a:r>
            <a:endParaRPr lang="en-US" altLang="ja-JP" sz="1500" dirty="0">
              <a:latin typeface="BIZ UDゴシック" panose="020B0400000000000000" pitchFamily="49" charset="-128"/>
              <a:ea typeface="BIZ UDゴシック" panose="020B0400000000000000" pitchFamily="49" charset="-128"/>
              <a:cs typeface="Meiryo UI" pitchFamily="50" charset="-128"/>
            </a:endParaRPr>
          </a:p>
          <a:p>
            <a:pPr eaLnBrk="1" hangingPunct="1">
              <a:lnSpc>
                <a:spcPts val="2300"/>
              </a:lnSpc>
              <a:spcBef>
                <a:spcPct val="0"/>
              </a:spcBef>
              <a:buFontTx/>
              <a:buNone/>
            </a:pPr>
            <a:r>
              <a:rPr lang="ja-JP" altLang="en-US" sz="1500" dirty="0">
                <a:latin typeface="BIZ UDゴシック" panose="020B0400000000000000" pitchFamily="49" charset="-128"/>
                <a:ea typeface="BIZ UDゴシック" panose="020B0400000000000000" pitchFamily="49" charset="-128"/>
                <a:cs typeface="Meiryo UI" pitchFamily="50" charset="-128"/>
              </a:rPr>
              <a:t>　 懸念されている。</a:t>
            </a:r>
          </a:p>
        </p:txBody>
      </p:sp>
      <p:sp>
        <p:nvSpPr>
          <p:cNvPr id="15" name="円/楕円 6"/>
          <p:cNvSpPr/>
          <p:nvPr/>
        </p:nvSpPr>
        <p:spPr>
          <a:xfrm>
            <a:off x="8705557" y="6154226"/>
            <a:ext cx="438443" cy="422178"/>
          </a:xfrm>
          <a:prstGeom prst="ellipse">
            <a:avLst/>
          </a:prstGeom>
          <a:noFill/>
          <a:ln w="15875" cap="flat" cmpd="sng" algn="ctr">
            <a:noFill/>
            <a:prstDash val="solid"/>
          </a:ln>
          <a:effectLst/>
        </p:spPr>
        <p:txBody>
          <a:bodyPr anchor="ctr"/>
          <a:lstStyle/>
          <a:p>
            <a:pPr algn="ctr" defTabSz="844083">
              <a:defRPr/>
            </a:pPr>
            <a:r>
              <a:rPr lang="ja-JP" altLang="en-US" sz="1846" b="1" kern="0" dirty="0">
                <a:solidFill>
                  <a:prstClr val="black"/>
                </a:solidFill>
                <a:latin typeface="メイリオ" panose="020B0604030504040204" pitchFamily="50" charset="-128"/>
                <a:ea typeface="メイリオ" panose="020B0604030504040204" pitchFamily="50" charset="-128"/>
              </a:rPr>
              <a:t>７</a:t>
            </a:r>
          </a:p>
        </p:txBody>
      </p:sp>
    </p:spTree>
    <p:extLst>
      <p:ext uri="{BB962C8B-B14F-4D97-AF65-F5344CB8AC3E}">
        <p14:creationId xmlns:p14="http://schemas.microsoft.com/office/powerpoint/2010/main" val="1229486952"/>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配当">
  <a:themeElements>
    <a:clrScheme name="マーキー">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配当">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配当">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TM02900720[[fn=インテグラル]]</Template>
  <TotalTime>0</TotalTime>
  <Words>8447</Words>
  <Application>Microsoft Office PowerPoint</Application>
  <PresentationFormat>画面に合わせる (4:3)</PresentationFormat>
  <Paragraphs>995</Paragraphs>
  <Slides>33</Slides>
  <Notes>9</Notes>
  <HiddenSlides>0</HiddenSlides>
  <MMClips>0</MMClips>
  <ScaleCrop>false</ScaleCrop>
  <HeadingPairs>
    <vt:vector size="8" baseType="variant">
      <vt:variant>
        <vt:lpstr>使用されているフォント</vt:lpstr>
      </vt:variant>
      <vt:variant>
        <vt:i4>22</vt:i4>
      </vt:variant>
      <vt:variant>
        <vt:lpstr>テーマ</vt:lpstr>
      </vt:variant>
      <vt:variant>
        <vt:i4>3</vt:i4>
      </vt:variant>
      <vt:variant>
        <vt:lpstr>埋め込まれた OLE サーバー</vt:lpstr>
      </vt:variant>
      <vt:variant>
        <vt:i4>1</vt:i4>
      </vt:variant>
      <vt:variant>
        <vt:lpstr>スライド タイトル</vt:lpstr>
      </vt:variant>
      <vt:variant>
        <vt:i4>33</vt:i4>
      </vt:variant>
    </vt:vector>
  </HeadingPairs>
  <TitlesOfParts>
    <vt:vector size="59" baseType="lpstr">
      <vt:lpstr>BIZ UDPゴシック</vt:lpstr>
      <vt:lpstr>BIZ UDゴシック</vt:lpstr>
      <vt:lpstr>ＤＦ特太ゴシック体</vt:lpstr>
      <vt:lpstr>ＤＨＰ特太ゴシック体</vt:lpstr>
      <vt:lpstr>HGｺﾞｼｯｸE</vt:lpstr>
      <vt:lpstr>HG創英角ﾎﾟｯﾌﾟ体</vt:lpstr>
      <vt:lpstr>Meiryo UI</vt:lpstr>
      <vt:lpstr>ＭＳ Ｐゴシック</vt:lpstr>
      <vt:lpstr>ＭＳ Ｐ明朝</vt:lpstr>
      <vt:lpstr>ＭＳ ゴシック</vt:lpstr>
      <vt:lpstr>ＭＳ 明朝</vt:lpstr>
      <vt:lpstr>メイリオ</vt:lpstr>
      <vt:lpstr>游ゴシック</vt:lpstr>
      <vt:lpstr>Arial</vt:lpstr>
      <vt:lpstr>Calibri</vt:lpstr>
      <vt:lpstr>Calibri Light</vt:lpstr>
      <vt:lpstr>Century</vt:lpstr>
      <vt:lpstr>Gill Sans MT</vt:lpstr>
      <vt:lpstr>Microsoft Himalaya</vt:lpstr>
      <vt:lpstr>Times New Roman</vt:lpstr>
      <vt:lpstr>Wingdings</vt:lpstr>
      <vt:lpstr>Wingdings 2</vt:lpstr>
      <vt:lpstr>HDOfficeLightV0</vt:lpstr>
      <vt:lpstr>1_HDOfficeLightV0</vt:lpstr>
      <vt:lpstr>配当</vt:lpstr>
      <vt:lpstr>文書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認知症等により判断能力が低下すると、 　①　預貯金の引出し等、金銭管理が困難 　②　介護サービスや入院が必要でも契約困難 　③　住宅・金融・医療等の全般にわたり支障、 　　消費者被害、詐欺のターゲットになるおそれ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成年後見制度利用促進基本計画について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2021-03-30T02:48:17Z</dcterms:created>
  <dcterms:modified xsi:type="dcterms:W3CDTF">2021-03-30T10:40:09Z</dcterms:modified>
</cp:coreProperties>
</file>