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 id="2147483684" r:id="rId2"/>
  </p:sldMasterIdLst>
  <p:notesMasterIdLst>
    <p:notesMasterId r:id="rId17"/>
  </p:notesMasterIdLst>
  <p:sldIdLst>
    <p:sldId id="283" r:id="rId3"/>
    <p:sldId id="294" r:id="rId4"/>
    <p:sldId id="293" r:id="rId5"/>
    <p:sldId id="296" r:id="rId6"/>
    <p:sldId id="291" r:id="rId7"/>
    <p:sldId id="298" r:id="rId8"/>
    <p:sldId id="289" r:id="rId9"/>
    <p:sldId id="284" r:id="rId10"/>
    <p:sldId id="278" r:id="rId11"/>
    <p:sldId id="279" r:id="rId12"/>
    <p:sldId id="280" r:id="rId13"/>
    <p:sldId id="297" r:id="rId14"/>
    <p:sldId id="301" r:id="rId15"/>
    <p:sldId id="281" r:id="rId1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9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97" autoAdjust="0"/>
    <p:restoredTop sz="94660"/>
  </p:normalViewPr>
  <p:slideViewPr>
    <p:cSldViewPr snapToGrid="0" showGuides="1">
      <p:cViewPr varScale="1">
        <p:scale>
          <a:sx n="71" d="100"/>
          <a:sy n="71" d="100"/>
        </p:scale>
        <p:origin x="630" y="60"/>
      </p:cViewPr>
      <p:guideLst>
        <p:guide orient="horz" pos="2183"/>
        <p:guide pos="290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1374443350831146"/>
          <c:y val="8.7050966253262849E-2"/>
          <c:w val="0.82789206036745411"/>
          <c:h val="0.71589730104616944"/>
        </c:manualLayout>
      </c:layout>
      <c:barChart>
        <c:barDir val="bar"/>
        <c:grouping val="percentStacked"/>
        <c:varyColors val="0"/>
        <c:ser>
          <c:idx val="0"/>
          <c:order val="0"/>
          <c:tx>
            <c:strRef>
              <c:f>Sheet1!$B$2</c:f>
              <c:strCache>
                <c:ptCount val="1"/>
                <c:pt idx="0">
                  <c:v>高齢者(※１）</c:v>
                </c:pt>
              </c:strCache>
            </c:strRef>
          </c:tx>
          <c:spPr>
            <a:solidFill>
              <a:schemeClr val="accent3">
                <a:shade val="53000"/>
              </a:schemeClr>
            </a:solidFill>
            <a:ln>
              <a:solidFill>
                <a:schemeClr val="tx1">
                  <a:lumMod val="95000"/>
                  <a:lumOff val="5000"/>
                </a:schemeClr>
              </a:solid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メイリオ" panose="020B0604030504040204" pitchFamily="50" charset="-128"/>
                    <a:ea typeface="メイリオ"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Sheet1!$A$5:$A$9</c:f>
              <c:strCache>
                <c:ptCount val="5"/>
                <c:pt idx="0">
                  <c:v>27年度</c:v>
                </c:pt>
                <c:pt idx="1">
                  <c:v>28年度</c:v>
                </c:pt>
                <c:pt idx="2">
                  <c:v>29年度</c:v>
                </c:pt>
                <c:pt idx="3">
                  <c:v>30年度</c:v>
                </c:pt>
                <c:pt idx="4">
                  <c:v>31年度(※2)</c:v>
                </c:pt>
              </c:strCache>
            </c:strRef>
          </c:cat>
          <c:val>
            <c:numRef>
              <c:f>Sheet1!$B$5:$B$9</c:f>
              <c:numCache>
                <c:formatCode>#,##0_);[Red]\(#,##0\)</c:formatCode>
                <c:ptCount val="5"/>
                <c:pt idx="0">
                  <c:v>116265</c:v>
                </c:pt>
                <c:pt idx="1">
                  <c:v>120098</c:v>
                </c:pt>
                <c:pt idx="2">
                  <c:v>123460</c:v>
                </c:pt>
                <c:pt idx="3" formatCode="#,##0">
                  <c:v>125212</c:v>
                </c:pt>
                <c:pt idx="4" formatCode="#,##0">
                  <c:v>126441</c:v>
                </c:pt>
              </c:numCache>
            </c:numRef>
          </c:val>
          <c:extLst>
            <c:ext xmlns:c16="http://schemas.microsoft.com/office/drawing/2014/chart" uri="{C3380CC4-5D6E-409C-BE32-E72D297353CC}">
              <c16:uniqueId val="{00000000-590C-4310-B90C-1C13FF401AFD}"/>
            </c:ext>
          </c:extLst>
        </c:ser>
        <c:ser>
          <c:idx val="1"/>
          <c:order val="1"/>
          <c:tx>
            <c:strRef>
              <c:f>Sheet1!$C$2</c:f>
              <c:strCache>
                <c:ptCount val="1"/>
                <c:pt idx="0">
                  <c:v>母子</c:v>
                </c:pt>
              </c:strCache>
            </c:strRef>
          </c:tx>
          <c:spPr>
            <a:solidFill>
              <a:schemeClr val="accent3">
                <a:shade val="76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Sheet1!$A$5:$A$9</c:f>
              <c:strCache>
                <c:ptCount val="5"/>
                <c:pt idx="0">
                  <c:v>27年度</c:v>
                </c:pt>
                <c:pt idx="1">
                  <c:v>28年度</c:v>
                </c:pt>
                <c:pt idx="2">
                  <c:v>29年度</c:v>
                </c:pt>
                <c:pt idx="3">
                  <c:v>30年度</c:v>
                </c:pt>
                <c:pt idx="4">
                  <c:v>31年度(※2)</c:v>
                </c:pt>
              </c:strCache>
            </c:strRef>
          </c:cat>
          <c:val>
            <c:numRef>
              <c:f>Sheet1!$C$5:$C$9</c:f>
              <c:numCache>
                <c:formatCode>#,##0_);[Red]\(#,##0\)</c:formatCode>
                <c:ptCount val="5"/>
                <c:pt idx="0">
                  <c:v>17086</c:v>
                </c:pt>
                <c:pt idx="1">
                  <c:v>15821</c:v>
                </c:pt>
                <c:pt idx="2">
                  <c:v>14453</c:v>
                </c:pt>
                <c:pt idx="3" formatCode="#,##0">
                  <c:v>13364</c:v>
                </c:pt>
                <c:pt idx="4" formatCode="#,##0">
                  <c:v>12318</c:v>
                </c:pt>
              </c:numCache>
            </c:numRef>
          </c:val>
          <c:extLst>
            <c:ext xmlns:c16="http://schemas.microsoft.com/office/drawing/2014/chart" uri="{C3380CC4-5D6E-409C-BE32-E72D297353CC}">
              <c16:uniqueId val="{00000001-590C-4310-B90C-1C13FF401AFD}"/>
            </c:ext>
          </c:extLst>
        </c:ser>
        <c:ser>
          <c:idx val="2"/>
          <c:order val="2"/>
          <c:tx>
            <c:strRef>
              <c:f>Sheet1!$D$2</c:f>
              <c:strCache>
                <c:ptCount val="1"/>
                <c:pt idx="0">
                  <c:v>障がい</c:v>
                </c:pt>
              </c:strCache>
            </c:strRef>
          </c:tx>
          <c:spPr>
            <a:solidFill>
              <a:schemeClr val="accent3"/>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Sheet1!$A$5:$A$9</c:f>
              <c:strCache>
                <c:ptCount val="5"/>
                <c:pt idx="0">
                  <c:v>27年度</c:v>
                </c:pt>
                <c:pt idx="1">
                  <c:v>28年度</c:v>
                </c:pt>
                <c:pt idx="2">
                  <c:v>29年度</c:v>
                </c:pt>
                <c:pt idx="3">
                  <c:v>30年度</c:v>
                </c:pt>
                <c:pt idx="4">
                  <c:v>31年度(※2)</c:v>
                </c:pt>
              </c:strCache>
            </c:strRef>
          </c:cat>
          <c:val>
            <c:numRef>
              <c:f>Sheet1!$D$5:$D$9</c:f>
              <c:numCache>
                <c:formatCode>#,##0_);[Red]\(#,##0\)</c:formatCode>
                <c:ptCount val="5"/>
                <c:pt idx="0">
                  <c:v>28732</c:v>
                </c:pt>
                <c:pt idx="1">
                  <c:v>28954</c:v>
                </c:pt>
                <c:pt idx="2">
                  <c:v>29334</c:v>
                </c:pt>
                <c:pt idx="3" formatCode="#,##0">
                  <c:v>29888</c:v>
                </c:pt>
                <c:pt idx="4" formatCode="#,##0">
                  <c:v>30343</c:v>
                </c:pt>
              </c:numCache>
            </c:numRef>
          </c:val>
          <c:extLst>
            <c:ext xmlns:c16="http://schemas.microsoft.com/office/drawing/2014/chart" uri="{C3380CC4-5D6E-409C-BE32-E72D297353CC}">
              <c16:uniqueId val="{00000002-590C-4310-B90C-1C13FF401AFD}"/>
            </c:ext>
          </c:extLst>
        </c:ser>
        <c:ser>
          <c:idx val="3"/>
          <c:order val="3"/>
          <c:tx>
            <c:strRef>
              <c:f>Sheet1!$E$2</c:f>
              <c:strCache>
                <c:ptCount val="1"/>
                <c:pt idx="0">
                  <c:v>傷病</c:v>
                </c:pt>
              </c:strCache>
            </c:strRef>
          </c:tx>
          <c:spPr>
            <a:solidFill>
              <a:schemeClr val="accent3">
                <a:tint val="77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Sheet1!$A$5:$A$9</c:f>
              <c:strCache>
                <c:ptCount val="5"/>
                <c:pt idx="0">
                  <c:v>27年度</c:v>
                </c:pt>
                <c:pt idx="1">
                  <c:v>28年度</c:v>
                </c:pt>
                <c:pt idx="2">
                  <c:v>29年度</c:v>
                </c:pt>
                <c:pt idx="3">
                  <c:v>30年度</c:v>
                </c:pt>
                <c:pt idx="4">
                  <c:v>31年度(※2)</c:v>
                </c:pt>
              </c:strCache>
            </c:strRef>
          </c:cat>
          <c:val>
            <c:numRef>
              <c:f>Sheet1!$E$5:$E$9</c:f>
              <c:numCache>
                <c:formatCode>#,##0_);[Red]\(#,##0\)</c:formatCode>
                <c:ptCount val="5"/>
                <c:pt idx="0">
                  <c:v>30033</c:v>
                </c:pt>
                <c:pt idx="1">
                  <c:v>27826</c:v>
                </c:pt>
                <c:pt idx="2">
                  <c:v>25579</c:v>
                </c:pt>
                <c:pt idx="3" formatCode="#,##0">
                  <c:v>24059</c:v>
                </c:pt>
                <c:pt idx="4" formatCode="#,##0">
                  <c:v>22895</c:v>
                </c:pt>
              </c:numCache>
            </c:numRef>
          </c:val>
          <c:extLst>
            <c:ext xmlns:c16="http://schemas.microsoft.com/office/drawing/2014/chart" uri="{C3380CC4-5D6E-409C-BE32-E72D297353CC}">
              <c16:uniqueId val="{00000003-590C-4310-B90C-1C13FF401AFD}"/>
            </c:ext>
          </c:extLst>
        </c:ser>
        <c:ser>
          <c:idx val="4"/>
          <c:order val="4"/>
          <c:tx>
            <c:strRef>
              <c:f>Sheet1!$F$2</c:f>
              <c:strCache>
                <c:ptCount val="1"/>
                <c:pt idx="0">
                  <c:v>その他</c:v>
                </c:pt>
              </c:strCache>
            </c:strRef>
          </c:tx>
          <c:spPr>
            <a:solidFill>
              <a:schemeClr val="accent3">
                <a:tint val="54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Sheet1!$A$5:$A$9</c:f>
              <c:strCache>
                <c:ptCount val="5"/>
                <c:pt idx="0">
                  <c:v>27年度</c:v>
                </c:pt>
                <c:pt idx="1">
                  <c:v>28年度</c:v>
                </c:pt>
                <c:pt idx="2">
                  <c:v>29年度</c:v>
                </c:pt>
                <c:pt idx="3">
                  <c:v>30年度</c:v>
                </c:pt>
                <c:pt idx="4">
                  <c:v>31年度(※2)</c:v>
                </c:pt>
              </c:strCache>
            </c:strRef>
          </c:cat>
          <c:val>
            <c:numRef>
              <c:f>Sheet1!$F$5:$F$9</c:f>
              <c:numCache>
                <c:formatCode>#,##0_);[Red]\(#,##0\)</c:formatCode>
                <c:ptCount val="5"/>
                <c:pt idx="0">
                  <c:v>31541</c:v>
                </c:pt>
                <c:pt idx="1">
                  <c:v>30153</c:v>
                </c:pt>
                <c:pt idx="2">
                  <c:v>29600</c:v>
                </c:pt>
                <c:pt idx="3" formatCode="#,##0">
                  <c:v>28418</c:v>
                </c:pt>
                <c:pt idx="4" formatCode="#,##0">
                  <c:v>27376</c:v>
                </c:pt>
              </c:numCache>
            </c:numRef>
          </c:val>
          <c:extLst>
            <c:ext xmlns:c16="http://schemas.microsoft.com/office/drawing/2014/chart" uri="{C3380CC4-5D6E-409C-BE32-E72D297353CC}">
              <c16:uniqueId val="{00000004-590C-4310-B90C-1C13FF401AFD}"/>
            </c:ext>
          </c:extLst>
        </c:ser>
        <c:dLbls>
          <c:dLblPos val="ctr"/>
          <c:showLegendKey val="0"/>
          <c:showVal val="1"/>
          <c:showCatName val="0"/>
          <c:showSerName val="0"/>
          <c:showPercent val="0"/>
          <c:showBubbleSize val="0"/>
        </c:dLbls>
        <c:gapWidth val="150"/>
        <c:overlap val="100"/>
        <c:serLines>
          <c:spPr>
            <a:ln w="9525" cap="flat" cmpd="sng" algn="ctr">
              <a:solidFill>
                <a:schemeClr val="tx1">
                  <a:lumMod val="35000"/>
                  <a:lumOff val="65000"/>
                </a:schemeClr>
              </a:solidFill>
              <a:round/>
            </a:ln>
            <a:effectLst/>
          </c:spPr>
        </c:serLines>
        <c:axId val="1799486976"/>
        <c:axId val="1799471584"/>
      </c:barChart>
      <c:catAx>
        <c:axId val="17994869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2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1799471584"/>
        <c:crossesAt val="0"/>
        <c:auto val="1"/>
        <c:lblAlgn val="ctr"/>
        <c:lblOffset val="100"/>
        <c:noMultiLvlLbl val="0"/>
      </c:catAx>
      <c:valAx>
        <c:axId val="179947158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17994869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noFill/>
    <a:ln>
      <a:noFill/>
    </a:ln>
    <a:effectLst/>
  </c:spPr>
  <c:txPr>
    <a:bodyPr/>
    <a:lstStyle/>
    <a:p>
      <a:pPr>
        <a:defRPr sz="1200">
          <a:latin typeface="メイリオ" panose="020B0604030504040204" pitchFamily="50" charset="-128"/>
          <a:ea typeface="メイリオ" panose="020B060403050404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3BB590A-906D-47E4-8CE6-3772DD35B3BE}" type="datetimeFigureOut">
              <a:rPr kumimoji="1" lang="ja-JP" altLang="en-US" smtClean="0"/>
              <a:t>2020/11/2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B38A54F-0A82-4E15-B5D9-148D73F901BB}" type="slidenum">
              <a:rPr kumimoji="1" lang="ja-JP" altLang="en-US" smtClean="0"/>
              <a:t>‹#›</a:t>
            </a:fld>
            <a:endParaRPr kumimoji="1" lang="ja-JP" altLang="en-US"/>
          </a:p>
        </p:txBody>
      </p:sp>
    </p:spTree>
    <p:extLst>
      <p:ext uri="{BB962C8B-B14F-4D97-AF65-F5344CB8AC3E}">
        <p14:creationId xmlns:p14="http://schemas.microsoft.com/office/powerpoint/2010/main" val="2443243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E794C85-5061-4749-B908-A727780C9FC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3138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3048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566732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6095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8EEE63A-C50E-4F0E-95EB-6BFE69AAFB76}" type="datetimeFigureOut">
              <a:rPr kumimoji="1" lang="ja-JP" altLang="en-US" smtClean="0"/>
              <a:t>2020/11/2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D07EA3-795B-4CA0-8DA5-8B9145382247}" type="slidenum">
              <a:rPr kumimoji="1" lang="ja-JP" altLang="en-US" smtClean="0"/>
              <a:t>‹#›</a:t>
            </a:fld>
            <a:endParaRPr kumimoji="1" lang="ja-JP" altLang="en-US"/>
          </a:p>
        </p:txBody>
      </p:sp>
    </p:spTree>
    <p:extLst>
      <p:ext uri="{BB962C8B-B14F-4D97-AF65-F5344CB8AC3E}">
        <p14:creationId xmlns:p14="http://schemas.microsoft.com/office/powerpoint/2010/main" val="27546067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EEE63A-C50E-4F0E-95EB-6BFE69AAFB76}" type="datetimeFigureOut">
              <a:rPr kumimoji="1" lang="ja-JP" altLang="en-US" smtClean="0"/>
              <a:t>2020/11/2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D07EA3-795B-4CA0-8DA5-8B9145382247}" type="slidenum">
              <a:rPr kumimoji="1" lang="ja-JP" altLang="en-US" smtClean="0"/>
              <a:t>‹#›</a:t>
            </a:fld>
            <a:endParaRPr kumimoji="1" lang="ja-JP" altLang="en-US"/>
          </a:p>
        </p:txBody>
      </p:sp>
    </p:spTree>
    <p:extLst>
      <p:ext uri="{BB962C8B-B14F-4D97-AF65-F5344CB8AC3E}">
        <p14:creationId xmlns:p14="http://schemas.microsoft.com/office/powerpoint/2010/main" val="41458876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8EEE63A-C50E-4F0E-95EB-6BFE69AAFB76}" type="datetimeFigureOut">
              <a:rPr kumimoji="1" lang="ja-JP" altLang="en-US" smtClean="0"/>
              <a:t>2020/11/2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D07EA3-795B-4CA0-8DA5-8B9145382247}" type="slidenum">
              <a:rPr kumimoji="1" lang="ja-JP" altLang="en-US" smtClean="0"/>
              <a:t>‹#›</a:t>
            </a:fld>
            <a:endParaRPr kumimoji="1" lang="ja-JP" altLang="en-US"/>
          </a:p>
        </p:txBody>
      </p:sp>
    </p:spTree>
    <p:extLst>
      <p:ext uri="{BB962C8B-B14F-4D97-AF65-F5344CB8AC3E}">
        <p14:creationId xmlns:p14="http://schemas.microsoft.com/office/powerpoint/2010/main" val="2884896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8EEE63A-C50E-4F0E-95EB-6BFE69AAFB76}" type="datetimeFigureOut">
              <a:rPr kumimoji="1" lang="ja-JP" altLang="en-US" smtClean="0"/>
              <a:t>2020/11/2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D07EA3-795B-4CA0-8DA5-8B9145382247}" type="slidenum">
              <a:rPr kumimoji="1" lang="ja-JP" altLang="en-US" smtClean="0"/>
              <a:t>‹#›</a:t>
            </a:fld>
            <a:endParaRPr kumimoji="1" lang="ja-JP" altLang="en-US"/>
          </a:p>
        </p:txBody>
      </p:sp>
    </p:spTree>
    <p:extLst>
      <p:ext uri="{BB962C8B-B14F-4D97-AF65-F5344CB8AC3E}">
        <p14:creationId xmlns:p14="http://schemas.microsoft.com/office/powerpoint/2010/main" val="3645340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8EEE63A-C50E-4F0E-95EB-6BFE69AAFB76}" type="datetimeFigureOut">
              <a:rPr kumimoji="1" lang="ja-JP" altLang="en-US" smtClean="0"/>
              <a:t>2020/11/2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0D07EA3-795B-4CA0-8DA5-8B9145382247}" type="slidenum">
              <a:rPr kumimoji="1" lang="ja-JP" altLang="en-US" smtClean="0"/>
              <a:t>‹#›</a:t>
            </a:fld>
            <a:endParaRPr kumimoji="1" lang="ja-JP" altLang="en-US"/>
          </a:p>
        </p:txBody>
      </p:sp>
    </p:spTree>
    <p:extLst>
      <p:ext uri="{BB962C8B-B14F-4D97-AF65-F5344CB8AC3E}">
        <p14:creationId xmlns:p14="http://schemas.microsoft.com/office/powerpoint/2010/main" val="33068435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8EEE63A-C50E-4F0E-95EB-6BFE69AAFB76}" type="datetimeFigureOut">
              <a:rPr kumimoji="1" lang="ja-JP" altLang="en-US" smtClean="0"/>
              <a:t>2020/11/2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0D07EA3-795B-4CA0-8DA5-8B9145382247}" type="slidenum">
              <a:rPr kumimoji="1" lang="ja-JP" altLang="en-US" smtClean="0"/>
              <a:t>‹#›</a:t>
            </a:fld>
            <a:endParaRPr kumimoji="1" lang="ja-JP" altLang="en-US"/>
          </a:p>
        </p:txBody>
      </p:sp>
    </p:spTree>
    <p:extLst>
      <p:ext uri="{BB962C8B-B14F-4D97-AF65-F5344CB8AC3E}">
        <p14:creationId xmlns:p14="http://schemas.microsoft.com/office/powerpoint/2010/main" val="22485763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EE63A-C50E-4F0E-95EB-6BFE69AAFB76}" type="datetimeFigureOut">
              <a:rPr kumimoji="1" lang="ja-JP" altLang="en-US" smtClean="0"/>
              <a:t>2020/11/2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0D07EA3-795B-4CA0-8DA5-8B9145382247}" type="slidenum">
              <a:rPr kumimoji="1" lang="ja-JP" altLang="en-US" smtClean="0"/>
              <a:t>‹#›</a:t>
            </a:fld>
            <a:endParaRPr kumimoji="1" lang="ja-JP" altLang="en-US"/>
          </a:p>
        </p:txBody>
      </p:sp>
    </p:spTree>
    <p:extLst>
      <p:ext uri="{BB962C8B-B14F-4D97-AF65-F5344CB8AC3E}">
        <p14:creationId xmlns:p14="http://schemas.microsoft.com/office/powerpoint/2010/main" val="9690535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8EEE63A-C50E-4F0E-95EB-6BFE69AAFB76}" type="datetimeFigureOut">
              <a:rPr kumimoji="1" lang="ja-JP" altLang="en-US" smtClean="0"/>
              <a:t>2020/11/2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D07EA3-795B-4CA0-8DA5-8B9145382247}" type="slidenum">
              <a:rPr kumimoji="1" lang="ja-JP" altLang="en-US" smtClean="0"/>
              <a:t>‹#›</a:t>
            </a:fld>
            <a:endParaRPr kumimoji="1" lang="ja-JP" altLang="en-US"/>
          </a:p>
        </p:txBody>
      </p:sp>
    </p:spTree>
    <p:extLst>
      <p:ext uri="{BB962C8B-B14F-4D97-AF65-F5344CB8AC3E}">
        <p14:creationId xmlns:p14="http://schemas.microsoft.com/office/powerpoint/2010/main" val="4211419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78752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8EEE63A-C50E-4F0E-95EB-6BFE69AAFB76}" type="datetimeFigureOut">
              <a:rPr kumimoji="1" lang="ja-JP" altLang="en-US" smtClean="0"/>
              <a:t>2020/11/2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D07EA3-795B-4CA0-8DA5-8B9145382247}" type="slidenum">
              <a:rPr kumimoji="1" lang="ja-JP" altLang="en-US" smtClean="0"/>
              <a:t>‹#›</a:t>
            </a:fld>
            <a:endParaRPr kumimoji="1" lang="ja-JP" altLang="en-US"/>
          </a:p>
        </p:txBody>
      </p:sp>
    </p:spTree>
    <p:extLst>
      <p:ext uri="{BB962C8B-B14F-4D97-AF65-F5344CB8AC3E}">
        <p14:creationId xmlns:p14="http://schemas.microsoft.com/office/powerpoint/2010/main" val="492029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EEE63A-C50E-4F0E-95EB-6BFE69AAFB76}" type="datetimeFigureOut">
              <a:rPr kumimoji="1" lang="ja-JP" altLang="en-US" smtClean="0"/>
              <a:t>2020/11/2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D07EA3-795B-4CA0-8DA5-8B9145382247}" type="slidenum">
              <a:rPr kumimoji="1" lang="ja-JP" altLang="en-US" smtClean="0"/>
              <a:t>‹#›</a:t>
            </a:fld>
            <a:endParaRPr kumimoji="1" lang="ja-JP" altLang="en-US"/>
          </a:p>
        </p:txBody>
      </p:sp>
    </p:spTree>
    <p:extLst>
      <p:ext uri="{BB962C8B-B14F-4D97-AF65-F5344CB8AC3E}">
        <p14:creationId xmlns:p14="http://schemas.microsoft.com/office/powerpoint/2010/main" val="36595451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EEE63A-C50E-4F0E-95EB-6BFE69AAFB76}" type="datetimeFigureOut">
              <a:rPr kumimoji="1" lang="ja-JP" altLang="en-US" smtClean="0"/>
              <a:t>2020/11/2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D07EA3-795B-4CA0-8DA5-8B9145382247}" type="slidenum">
              <a:rPr kumimoji="1" lang="ja-JP" altLang="en-US" smtClean="0"/>
              <a:t>‹#›</a:t>
            </a:fld>
            <a:endParaRPr kumimoji="1" lang="ja-JP" altLang="en-US"/>
          </a:p>
        </p:txBody>
      </p:sp>
    </p:spTree>
    <p:extLst>
      <p:ext uri="{BB962C8B-B14F-4D97-AF65-F5344CB8AC3E}">
        <p14:creationId xmlns:p14="http://schemas.microsoft.com/office/powerpoint/2010/main" val="3045752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2133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208502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7295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561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7074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A54C80-263E-416B-A8E0-580EDEADCBDC}" type="datetimeFigureOut">
              <a:rPr lang="en-US" smtClean="0"/>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4086287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6981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11/2/2020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50561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EEE63A-C50E-4F0E-95EB-6BFE69AAFB76}" type="datetimeFigureOut">
              <a:rPr kumimoji="1" lang="ja-JP" altLang="en-US" smtClean="0"/>
              <a:t>2020/11/2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D07EA3-795B-4CA0-8DA5-8B9145382247}" type="slidenum">
              <a:rPr kumimoji="1" lang="ja-JP" altLang="en-US" smtClean="0"/>
              <a:t>‹#›</a:t>
            </a:fld>
            <a:endParaRPr kumimoji="1" lang="ja-JP" altLang="en-US"/>
          </a:p>
        </p:txBody>
      </p:sp>
    </p:spTree>
    <p:extLst>
      <p:ext uri="{BB962C8B-B14F-4D97-AF65-F5344CB8AC3E}">
        <p14:creationId xmlns:p14="http://schemas.microsoft.com/office/powerpoint/2010/main" val="6221583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02755" y="1423183"/>
            <a:ext cx="8411515" cy="1835171"/>
          </a:xfrm>
        </p:spPr>
        <p:txBody>
          <a:bodyPr>
            <a:normAutofit fontScale="90000"/>
          </a:bodyPr>
          <a:lstStyle/>
          <a:p>
            <a:pPr>
              <a:lnSpc>
                <a:spcPts val="5000"/>
              </a:lnSpc>
            </a:pPr>
            <a:r>
              <a:rPr lang="ja-JP" altLang="en-US" sz="3600" b="1">
                <a:latin typeface="メイリオ" panose="020B0604030504040204" pitchFamily="50" charset="-128"/>
                <a:ea typeface="メイリオ" panose="020B0604030504040204" pitchFamily="50" charset="-128"/>
              </a:rPr>
              <a:t>「</a:t>
            </a:r>
            <a:r>
              <a:rPr lang="ja-JP" altLang="en-US" sz="3600" b="1" smtClean="0">
                <a:latin typeface="メイリオ" panose="020B0604030504040204" pitchFamily="50" charset="-128"/>
                <a:ea typeface="メイリオ" panose="020B0604030504040204" pitchFamily="50" charset="-128"/>
              </a:rPr>
              <a:t>地域における</a:t>
            </a:r>
            <a:r>
              <a:rPr lang="ja-JP" altLang="en-US" sz="3600" b="1" dirty="0">
                <a:latin typeface="メイリオ" panose="020B0604030504040204" pitchFamily="50" charset="-128"/>
                <a:ea typeface="メイリオ" panose="020B0604030504040204" pitchFamily="50" charset="-128"/>
              </a:rPr>
              <a:t>公益的な取組</a:t>
            </a:r>
            <a:r>
              <a:rPr lang="ja-JP" altLang="en-US" sz="3600" b="1" dirty="0" smtClean="0">
                <a:latin typeface="メイリオ" panose="020B0604030504040204" pitchFamily="50" charset="-128"/>
                <a:ea typeface="メイリオ" panose="020B0604030504040204" pitchFamily="50" charset="-128"/>
              </a:rPr>
              <a:t>」としての</a:t>
            </a:r>
            <a:r>
              <a:rPr lang="en-US" altLang="ja-JP" sz="3600" b="1" dirty="0">
                <a:latin typeface="メイリオ" panose="020B0604030504040204" pitchFamily="50" charset="-128"/>
                <a:ea typeface="メイリオ" panose="020B0604030504040204" pitchFamily="50" charset="-128"/>
              </a:rPr>
              <a:t/>
            </a:r>
            <a:br>
              <a:rPr lang="en-US" altLang="ja-JP" sz="3600" b="1" dirty="0">
                <a:latin typeface="メイリオ" panose="020B0604030504040204" pitchFamily="50" charset="-128"/>
                <a:ea typeface="メイリオ" panose="020B0604030504040204" pitchFamily="50" charset="-128"/>
              </a:rPr>
            </a:br>
            <a:r>
              <a:rPr lang="ja-JP" altLang="en-US" sz="3600" b="1" dirty="0">
                <a:latin typeface="メイリオ" panose="020B0604030504040204" pitchFamily="50" charset="-128"/>
                <a:ea typeface="メイリオ" panose="020B0604030504040204" pitchFamily="50" charset="-128"/>
              </a:rPr>
              <a:t>法人</a:t>
            </a:r>
            <a:r>
              <a:rPr lang="ja-JP" altLang="en-US" sz="3600" b="1" dirty="0" smtClean="0">
                <a:latin typeface="メイリオ" panose="020B0604030504040204" pitchFamily="50" charset="-128"/>
                <a:ea typeface="メイリオ" panose="020B0604030504040204" pitchFamily="50" charset="-128"/>
              </a:rPr>
              <a:t>後見について</a:t>
            </a:r>
            <a:endParaRPr lang="ja-JP" altLang="en-US" sz="3600" b="1" dirty="0">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453795" y="5431286"/>
            <a:ext cx="8327344" cy="1241822"/>
          </a:xfrm>
        </p:spPr>
        <p:txBody>
          <a:bodyPr>
            <a:noAutofit/>
          </a:bodyPr>
          <a:lstStyle/>
          <a:p>
            <a:r>
              <a:rPr lang="ja-JP" altLang="en-US" sz="2000" b="1" dirty="0">
                <a:latin typeface="メイリオ" panose="020B0604030504040204" pitchFamily="50" charset="-128"/>
                <a:ea typeface="メイリオ" panose="020B0604030504040204" pitchFamily="50" charset="-128"/>
              </a:rPr>
              <a:t>令和</a:t>
            </a:r>
            <a:r>
              <a:rPr lang="en-US" altLang="ja-JP" sz="2000" b="1" dirty="0">
                <a:latin typeface="メイリオ" panose="020B0604030504040204" pitchFamily="50" charset="-128"/>
                <a:ea typeface="メイリオ" panose="020B0604030504040204" pitchFamily="50" charset="-128"/>
              </a:rPr>
              <a:t>2</a:t>
            </a:r>
            <a:r>
              <a:rPr lang="ja-JP" altLang="en-US" sz="2000" b="1" dirty="0">
                <a:latin typeface="メイリオ" panose="020B0604030504040204" pitchFamily="50" charset="-128"/>
                <a:ea typeface="メイリオ" panose="020B0604030504040204" pitchFamily="50" charset="-128"/>
              </a:rPr>
              <a:t>年９月</a:t>
            </a:r>
            <a:r>
              <a:rPr lang="en-US" altLang="ja-JP" sz="2000" b="1" dirty="0">
                <a:latin typeface="メイリオ" panose="020B0604030504040204" pitchFamily="50" charset="-128"/>
                <a:ea typeface="メイリオ" panose="020B0604030504040204" pitchFamily="50" charset="-128"/>
              </a:rPr>
              <a:t>17</a:t>
            </a:r>
            <a:r>
              <a:rPr lang="ja-JP" altLang="en-US" sz="2000" b="1" dirty="0">
                <a:latin typeface="メイリオ" panose="020B0604030504040204" pitchFamily="50" charset="-128"/>
                <a:ea typeface="メイリオ" panose="020B0604030504040204" pitchFamily="50" charset="-128"/>
              </a:rPr>
              <a:t>日</a:t>
            </a:r>
            <a:endParaRPr lang="en-US" altLang="ja-JP" sz="2000" b="1" dirty="0">
              <a:latin typeface="メイリオ" panose="020B0604030504040204" pitchFamily="50" charset="-128"/>
              <a:ea typeface="メイリオ" panose="020B0604030504040204" pitchFamily="50" charset="-128"/>
            </a:endParaRPr>
          </a:p>
          <a:p>
            <a:r>
              <a:rPr lang="ja-JP" altLang="en-US" sz="2000" b="1" dirty="0">
                <a:latin typeface="メイリオ" panose="020B0604030504040204" pitchFamily="50" charset="-128"/>
                <a:ea typeface="メイリオ" panose="020B0604030504040204" pitchFamily="50" charset="-128"/>
              </a:rPr>
              <a:t>大阪府福祉部地域福祉推進室地域福祉課</a:t>
            </a:r>
          </a:p>
        </p:txBody>
      </p:sp>
      <p:sp>
        <p:nvSpPr>
          <p:cNvPr id="4" name="サブタイトル 2"/>
          <p:cNvSpPr txBox="1">
            <a:spLocks/>
          </p:cNvSpPr>
          <p:nvPr/>
        </p:nvSpPr>
        <p:spPr>
          <a:xfrm>
            <a:off x="-743635" y="838302"/>
            <a:ext cx="8327344" cy="4542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2000" b="1" dirty="0">
                <a:latin typeface="メイリオ" panose="020B0604030504040204" pitchFamily="50" charset="-128"/>
                <a:ea typeface="メイリオ" panose="020B0604030504040204" pitchFamily="50" charset="-128"/>
              </a:rPr>
              <a:t>令和２年度　第１回大阪府成年後見制度利用促進研究会</a:t>
            </a:r>
            <a:endParaRPr lang="en-US" altLang="ja-JP" sz="2000" b="1"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7434329" y="550692"/>
            <a:ext cx="1133341" cy="338554"/>
          </a:xfrm>
          <a:prstGeom prst="rect">
            <a:avLst/>
          </a:prstGeom>
          <a:noFill/>
          <a:ln>
            <a:solidFill>
              <a:schemeClr val="tx1"/>
            </a:solidFill>
          </a:ln>
        </p:spPr>
        <p:txBody>
          <a:bodyPr wrap="square" rtlCol="0">
            <a:spAutoFit/>
          </a:bodyPr>
          <a:lstStyle/>
          <a:p>
            <a:pPr algn="ctr"/>
            <a:r>
              <a:rPr kumimoji="1" lang="ja-JP" altLang="en-US" sz="1600" b="1" dirty="0" smtClean="0">
                <a:latin typeface="HG丸ｺﾞｼｯｸM-PRO" panose="020F0600000000000000" pitchFamily="50" charset="-128"/>
                <a:ea typeface="HG丸ｺﾞｼｯｸM-PRO" panose="020F0600000000000000" pitchFamily="50" charset="-128"/>
              </a:rPr>
              <a:t>資料１</a:t>
            </a:r>
            <a:endParaRPr kumimoji="1" lang="en-US" altLang="ja-JP" sz="1600"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592996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457200"/>
          </a:xfr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8100000" scaled="1"/>
            <a:tileRect/>
          </a:gradFill>
        </p:spPr>
        <p:style>
          <a:lnRef idx="2">
            <a:schemeClr val="dk1"/>
          </a:lnRef>
          <a:fillRef idx="1">
            <a:schemeClr val="lt1"/>
          </a:fillRef>
          <a:effectRef idx="0">
            <a:schemeClr val="dk1"/>
          </a:effectRef>
          <a:fontRef idx="minor">
            <a:schemeClr val="dk1"/>
          </a:fontRef>
        </p:style>
        <p:txBody>
          <a:bodyPr>
            <a:normAutofit/>
          </a:bodyPr>
          <a:lstStyle/>
          <a:p>
            <a:r>
              <a:rPr lang="ja-JP" altLang="en-US" sz="1800" b="1" dirty="0">
                <a:latin typeface="メイリオ" panose="020B0604030504040204" pitchFamily="50" charset="-128"/>
                <a:ea typeface="メイリオ" panose="020B0604030504040204" pitchFamily="50" charset="-128"/>
              </a:rPr>
              <a:t>２．養成カリキュラムの検討</a:t>
            </a:r>
          </a:p>
        </p:txBody>
      </p:sp>
      <p:sp>
        <p:nvSpPr>
          <p:cNvPr id="3" name="コンテンツ プレースホルダー 2"/>
          <p:cNvSpPr>
            <a:spLocks noGrp="1"/>
          </p:cNvSpPr>
          <p:nvPr>
            <p:ph idx="1"/>
          </p:nvPr>
        </p:nvSpPr>
        <p:spPr>
          <a:xfrm>
            <a:off x="0" y="576717"/>
            <a:ext cx="9072000" cy="6419088"/>
          </a:xfrm>
        </p:spPr>
        <p:txBody>
          <a:bodyPr>
            <a:noAutofit/>
          </a:bodyPr>
          <a:lstStyle/>
          <a:p>
            <a:pPr marL="0" indent="0">
              <a:buNone/>
            </a:pPr>
            <a:r>
              <a:rPr lang="ja-JP" altLang="en-US" sz="1500" b="1" dirty="0">
                <a:latin typeface="メイリオ" panose="020B0604030504040204" pitchFamily="50" charset="-128"/>
                <a:ea typeface="メイリオ" panose="020B0604030504040204" pitchFamily="50" charset="-128"/>
              </a:rPr>
              <a:t>（１）法人後見専門職員養成研修の受講者対象等について</a:t>
            </a:r>
            <a:endParaRPr lang="en-US" altLang="ja-JP" sz="1500" b="1" dirty="0">
              <a:latin typeface="メイリオ" panose="020B0604030504040204" pitchFamily="50" charset="-128"/>
              <a:ea typeface="メイリオ" panose="020B0604030504040204" pitchFamily="50" charset="-128"/>
            </a:endParaRPr>
          </a:p>
          <a:p>
            <a:pPr marL="0" indent="0">
              <a:buNone/>
            </a:pPr>
            <a:r>
              <a:rPr lang="ja-JP" altLang="en-US" sz="1500" dirty="0">
                <a:latin typeface="メイリオ" panose="020B0604030504040204" pitchFamily="50" charset="-128"/>
                <a:ea typeface="メイリオ" panose="020B0604030504040204" pitchFamily="50" charset="-128"/>
              </a:rPr>
              <a:t>　</a:t>
            </a:r>
            <a:endParaRPr lang="en-US" altLang="ja-JP" sz="1500" dirty="0">
              <a:latin typeface="メイリオ" panose="020B0604030504040204" pitchFamily="50" charset="-128"/>
              <a:ea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endParaRPr>
          </a:p>
          <a:p>
            <a:pPr marL="0" indent="0">
              <a:buNone/>
            </a:pPr>
            <a:r>
              <a:rPr lang="ja-JP" altLang="en-US" sz="1500" b="1" dirty="0">
                <a:latin typeface="メイリオ" panose="020B0604030504040204" pitchFamily="50" charset="-128"/>
                <a:ea typeface="メイリオ" panose="020B0604030504040204" pitchFamily="50" charset="-128"/>
              </a:rPr>
              <a:t>（２）法人後見専門職員養成研修カリキュラムの構成   </a:t>
            </a:r>
            <a:r>
              <a:rPr lang="ja-JP" altLang="en-US" sz="1500" dirty="0">
                <a:latin typeface="メイリオ" panose="020B0604030504040204" pitchFamily="50" charset="-128"/>
                <a:ea typeface="メイリオ" panose="020B0604030504040204" pitchFamily="50" charset="-128"/>
              </a:rPr>
              <a:t>（研修カリキュラムは別紙参照）</a:t>
            </a:r>
            <a:endParaRPr lang="en-US" altLang="ja-JP" sz="1500" b="1" dirty="0">
              <a:latin typeface="メイリオ" panose="020B0604030504040204" pitchFamily="50" charset="-128"/>
              <a:ea typeface="メイリオ" panose="020B0604030504040204" pitchFamily="50" charset="-128"/>
            </a:endParaRPr>
          </a:p>
          <a:p>
            <a:pPr marL="0" indent="0">
              <a:lnSpc>
                <a:spcPts val="2000"/>
              </a:lnSpc>
              <a:buNone/>
            </a:pPr>
            <a:r>
              <a:rPr lang="ja-JP" altLang="en-US" sz="1500" dirty="0">
                <a:latin typeface="メイリオ" panose="020B0604030504040204" pitchFamily="50" charset="-128"/>
                <a:ea typeface="メイリオ" panose="020B0604030504040204" pitchFamily="50" charset="-128"/>
              </a:rPr>
              <a:t>　▸「専門職員」へは、成年後見制度の概要から任意後見制度等の基礎的な部分と、法人後見の機能・　　</a:t>
            </a:r>
            <a:r>
              <a:rPr lang="en-US" altLang="ja-JP" sz="1500" dirty="0">
                <a:latin typeface="メイリオ" panose="020B0604030504040204" pitchFamily="50" charset="-128"/>
                <a:ea typeface="メイリオ" panose="020B0604030504040204" pitchFamily="50" charset="-128"/>
              </a:rPr>
              <a:t/>
            </a:r>
            <a:br>
              <a:rPr lang="en-US" altLang="ja-JP" sz="1500" dirty="0">
                <a:latin typeface="メイリオ" panose="020B0604030504040204" pitchFamily="50" charset="-128"/>
                <a:ea typeface="メイリオ" panose="020B0604030504040204" pitchFamily="50" charset="-128"/>
              </a:rPr>
            </a:br>
            <a:r>
              <a:rPr lang="ja-JP" altLang="en-US" sz="1500" dirty="0">
                <a:latin typeface="メイリオ" panose="020B0604030504040204" pitchFamily="50" charset="-128"/>
                <a:ea typeface="メイリオ" panose="020B0604030504040204" pitchFamily="50" charset="-128"/>
              </a:rPr>
              <a:t>　　役割といったことから就任から死後事務までの手続き、財産目録の作成や身上保護の実際などの</a:t>
            </a:r>
            <a:r>
              <a:rPr lang="en-US" altLang="ja-JP" sz="1500" dirty="0">
                <a:latin typeface="メイリオ" panose="020B0604030504040204" pitchFamily="50" charset="-128"/>
                <a:ea typeface="メイリオ" panose="020B0604030504040204" pitchFamily="50" charset="-128"/>
              </a:rPr>
              <a:t/>
            </a:r>
            <a:br>
              <a:rPr lang="en-US" altLang="ja-JP" sz="1500" dirty="0">
                <a:latin typeface="メイリオ" panose="020B0604030504040204" pitchFamily="50" charset="-128"/>
                <a:ea typeface="メイリオ" panose="020B0604030504040204" pitchFamily="50" charset="-128"/>
              </a:rPr>
            </a:br>
            <a:r>
              <a:rPr lang="en-US" altLang="ja-JP" sz="1500" dirty="0">
                <a:latin typeface="メイリオ" panose="020B0604030504040204" pitchFamily="50" charset="-128"/>
                <a:ea typeface="メイリオ" panose="020B0604030504040204" pitchFamily="50" charset="-128"/>
              </a:rPr>
              <a:t>      </a:t>
            </a:r>
            <a:r>
              <a:rPr lang="ja-JP" altLang="en-US" sz="1500" dirty="0">
                <a:latin typeface="メイリオ" panose="020B0604030504040204" pitchFamily="50" charset="-128"/>
                <a:ea typeface="メイリオ" panose="020B0604030504040204" pitchFamily="50" charset="-128"/>
              </a:rPr>
              <a:t>実務的な内容とする。（</a:t>
            </a:r>
            <a:r>
              <a:rPr lang="en-US" altLang="ja-JP" sz="1500" dirty="0">
                <a:latin typeface="メイリオ" panose="020B0604030504040204" pitchFamily="50" charset="-128"/>
                <a:ea typeface="メイリオ" panose="020B0604030504040204" pitchFamily="50" charset="-128"/>
              </a:rPr>
              <a:t>13</a:t>
            </a:r>
            <a:r>
              <a:rPr lang="ja-JP" altLang="en-US" sz="1500" dirty="0">
                <a:latin typeface="メイリオ" panose="020B0604030504040204" pitchFamily="50" charset="-128"/>
                <a:ea typeface="メイリオ" panose="020B0604030504040204" pitchFamily="50" charset="-128"/>
              </a:rPr>
              <a:t>項目、</a:t>
            </a:r>
            <a:r>
              <a:rPr lang="en-US" altLang="ja-JP" sz="1500" dirty="0">
                <a:latin typeface="メイリオ" panose="020B0604030504040204" pitchFamily="50" charset="-128"/>
                <a:ea typeface="メイリオ" panose="020B0604030504040204" pitchFamily="50" charset="-128"/>
              </a:rPr>
              <a:t>16</a:t>
            </a:r>
            <a:r>
              <a:rPr lang="ja-JP" altLang="en-US" sz="1500" dirty="0">
                <a:latin typeface="メイリオ" panose="020B0604030504040204" pitchFamily="50" charset="-128"/>
                <a:ea typeface="メイリオ" panose="020B0604030504040204" pitchFamily="50" charset="-128"/>
              </a:rPr>
              <a:t>単位（</a:t>
            </a:r>
            <a:r>
              <a:rPr lang="en-US" altLang="ja-JP" sz="1500" dirty="0">
                <a:latin typeface="メイリオ" panose="020B0604030504040204" pitchFamily="50" charset="-128"/>
                <a:ea typeface="メイリオ" panose="020B0604030504040204" pitchFamily="50" charset="-128"/>
              </a:rPr>
              <a:t>1</a:t>
            </a:r>
            <a:r>
              <a:rPr lang="ja-JP" altLang="en-US" sz="1500" dirty="0">
                <a:latin typeface="メイリオ" panose="020B0604030504040204" pitchFamily="50" charset="-128"/>
                <a:ea typeface="メイリオ" panose="020B0604030504040204" pitchFamily="50" charset="-128"/>
              </a:rPr>
              <a:t>単位</a:t>
            </a:r>
            <a:r>
              <a:rPr lang="en-US" altLang="ja-JP" sz="1500" dirty="0">
                <a:latin typeface="メイリオ" panose="020B0604030504040204" pitchFamily="50" charset="-128"/>
                <a:ea typeface="メイリオ" panose="020B0604030504040204" pitchFamily="50" charset="-128"/>
              </a:rPr>
              <a:t>60</a:t>
            </a:r>
            <a:r>
              <a:rPr lang="ja-JP" altLang="en-US" sz="1500" dirty="0">
                <a:latin typeface="メイリオ" panose="020B0604030504040204" pitchFamily="50" charset="-128"/>
                <a:ea typeface="メイリオ" panose="020B0604030504040204" pitchFamily="50" charset="-128"/>
              </a:rPr>
              <a:t>分）、</a:t>
            </a:r>
            <a:r>
              <a:rPr lang="en-US" altLang="ja-JP" sz="1500" dirty="0">
                <a:latin typeface="メイリオ" panose="020B0604030504040204" pitchFamily="50" charset="-128"/>
                <a:ea typeface="メイリオ" panose="020B0604030504040204" pitchFamily="50" charset="-128"/>
              </a:rPr>
              <a:t>2</a:t>
            </a:r>
            <a:r>
              <a:rPr lang="ja-JP" altLang="en-US" sz="1500" dirty="0">
                <a:latin typeface="メイリオ" panose="020B0604030504040204" pitchFamily="50" charset="-128"/>
                <a:ea typeface="メイリオ" panose="020B0604030504040204" pitchFamily="50" charset="-128"/>
              </a:rPr>
              <a:t>～３日間程度）　</a:t>
            </a:r>
            <a:endParaRPr lang="en-US" altLang="ja-JP" sz="1500" dirty="0">
              <a:latin typeface="メイリオ" panose="020B0604030504040204" pitchFamily="50" charset="-128"/>
              <a:ea typeface="メイリオ" panose="020B0604030504040204" pitchFamily="50" charset="-128"/>
            </a:endParaRPr>
          </a:p>
          <a:p>
            <a:pPr marL="0" indent="0">
              <a:lnSpc>
                <a:spcPts val="2000"/>
              </a:lnSpc>
              <a:buNone/>
            </a:pPr>
            <a:r>
              <a:rPr lang="ja-JP" altLang="en-US" sz="1500" dirty="0">
                <a:latin typeface="メイリオ" panose="020B0604030504040204" pitchFamily="50" charset="-128"/>
                <a:ea typeface="メイリオ" panose="020B0604030504040204" pitchFamily="50" charset="-128"/>
              </a:rPr>
              <a:t>　▸確認ポイント：受講対象者の要件とカリキュラムの運営について</a:t>
            </a:r>
            <a:endParaRPr lang="en-US" altLang="ja-JP" sz="1500" dirty="0">
              <a:latin typeface="メイリオ" panose="020B0604030504040204" pitchFamily="50" charset="-128"/>
              <a:ea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endParaRPr>
          </a:p>
          <a:p>
            <a:pPr marL="0" indent="0">
              <a:buNone/>
            </a:pPr>
            <a:r>
              <a:rPr lang="ja-JP" altLang="en-US" sz="1500" dirty="0">
                <a:latin typeface="メイリオ" panose="020B0604030504040204" pitchFamily="50" charset="-128"/>
                <a:ea typeface="メイリオ" panose="020B0604030504040204" pitchFamily="50" charset="-128"/>
              </a:rPr>
              <a:t>　　　　　　　　　　　</a:t>
            </a:r>
            <a:endParaRPr lang="en-US" altLang="ja-JP" sz="1500" dirty="0">
              <a:latin typeface="メイリオ" panose="020B0604030504040204" pitchFamily="50" charset="-128"/>
              <a:ea typeface="メイリオ" panose="020B0604030504040204" pitchFamily="50" charset="-128"/>
            </a:endParaRPr>
          </a:p>
          <a:p>
            <a:pPr marL="0" indent="0">
              <a:buNone/>
            </a:pPr>
            <a:r>
              <a:rPr lang="ja-JP" altLang="en-US" sz="1500" dirty="0">
                <a:latin typeface="メイリオ" panose="020B0604030504040204" pitchFamily="50" charset="-128"/>
                <a:ea typeface="メイリオ" panose="020B0604030504040204" pitchFamily="50" charset="-128"/>
              </a:rPr>
              <a:t>　　　　　　　　　　　</a:t>
            </a:r>
            <a:endParaRPr lang="en-US" altLang="ja-JP" sz="1500" dirty="0">
              <a:latin typeface="メイリオ" panose="020B0604030504040204" pitchFamily="50" charset="-128"/>
              <a:ea typeface="メイリオ" panose="020B0604030504040204" pitchFamily="50" charset="-128"/>
            </a:endParaRPr>
          </a:p>
          <a:p>
            <a:pPr marL="0" indent="0">
              <a:buNone/>
            </a:pPr>
            <a:endParaRPr lang="ja-JP" altLang="en-US" sz="1500" dirty="0">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5103" y="5491369"/>
            <a:ext cx="1734445" cy="1197429"/>
          </a:xfrm>
          <a:prstGeom prst="rect">
            <a:avLst/>
          </a:prstGeom>
        </p:spPr>
      </p:pic>
      <p:graphicFrame>
        <p:nvGraphicFramePr>
          <p:cNvPr id="5" name="表 4"/>
          <p:cNvGraphicFramePr>
            <a:graphicFrameLocks noGrp="1"/>
          </p:cNvGraphicFramePr>
          <p:nvPr>
            <p:extLst>
              <p:ext uri="{D42A27DB-BD31-4B8C-83A1-F6EECF244321}">
                <p14:modId xmlns:p14="http://schemas.microsoft.com/office/powerpoint/2010/main" val="2684528560"/>
              </p:ext>
            </p:extLst>
          </p:nvPr>
        </p:nvGraphicFramePr>
        <p:xfrm>
          <a:off x="541401" y="1069193"/>
          <a:ext cx="7988148" cy="1925431"/>
        </p:xfrm>
        <a:graphic>
          <a:graphicData uri="http://schemas.openxmlformats.org/drawingml/2006/table">
            <a:tbl>
              <a:tblPr firstRow="1" bandRow="1">
                <a:tableStyleId>{0505E3EF-67EA-436B-97B2-0124C06EBD24}</a:tableStyleId>
              </a:tblPr>
              <a:tblGrid>
                <a:gridCol w="1610943">
                  <a:extLst>
                    <a:ext uri="{9D8B030D-6E8A-4147-A177-3AD203B41FA5}">
                      <a16:colId xmlns:a16="http://schemas.microsoft.com/office/drawing/2014/main" val="3345297332"/>
                    </a:ext>
                  </a:extLst>
                </a:gridCol>
                <a:gridCol w="2125735">
                  <a:extLst>
                    <a:ext uri="{9D8B030D-6E8A-4147-A177-3AD203B41FA5}">
                      <a16:colId xmlns:a16="http://schemas.microsoft.com/office/drawing/2014/main" val="3699459772"/>
                    </a:ext>
                  </a:extLst>
                </a:gridCol>
                <a:gridCol w="2125735">
                  <a:extLst>
                    <a:ext uri="{9D8B030D-6E8A-4147-A177-3AD203B41FA5}">
                      <a16:colId xmlns:a16="http://schemas.microsoft.com/office/drawing/2014/main" val="847046581"/>
                    </a:ext>
                  </a:extLst>
                </a:gridCol>
                <a:gridCol w="2125735">
                  <a:extLst>
                    <a:ext uri="{9D8B030D-6E8A-4147-A177-3AD203B41FA5}">
                      <a16:colId xmlns:a16="http://schemas.microsoft.com/office/drawing/2014/main" val="4172708877"/>
                    </a:ext>
                  </a:extLst>
                </a:gridCol>
              </a:tblGrid>
              <a:tr h="485431">
                <a:tc>
                  <a:txBody>
                    <a:bodyPr/>
                    <a:lstStyle/>
                    <a:p>
                      <a:pPr algn="ctr"/>
                      <a:r>
                        <a:rPr kumimoji="1" lang="ja-JP" altLang="en-US" sz="1500" dirty="0">
                          <a:latin typeface="Meiryo UI" panose="020B0604030504040204" pitchFamily="50" charset="-128"/>
                          <a:ea typeface="Meiryo UI" panose="020B0604030504040204" pitchFamily="50" charset="-128"/>
                        </a:rPr>
                        <a:t>受講対象者</a:t>
                      </a:r>
                    </a:p>
                  </a:txBody>
                  <a:tcPr anchor="ctr">
                    <a:solidFill>
                      <a:schemeClr val="accent1">
                        <a:lumMod val="40000"/>
                        <a:lumOff val="60000"/>
                      </a:schemeClr>
                    </a:solidFill>
                  </a:tcPr>
                </a:tc>
                <a:tc>
                  <a:txBody>
                    <a:bodyPr/>
                    <a:lstStyle/>
                    <a:p>
                      <a:pPr algn="ctr"/>
                      <a:r>
                        <a:rPr kumimoji="1" lang="ja-JP" altLang="en-US" sz="1500" dirty="0">
                          <a:latin typeface="Meiryo UI" panose="020B0604030504040204" pitchFamily="50" charset="-128"/>
                          <a:ea typeface="Meiryo UI" panose="020B0604030504040204" pitchFamily="50" charset="-128"/>
                        </a:rPr>
                        <a:t>年齢要件</a:t>
                      </a:r>
                    </a:p>
                  </a:txBody>
                  <a:tcPr anchor="ctr">
                    <a:solidFill>
                      <a:schemeClr val="accent1">
                        <a:lumMod val="40000"/>
                        <a:lumOff val="60000"/>
                      </a:schemeClr>
                    </a:solidFill>
                  </a:tcPr>
                </a:tc>
                <a:tc>
                  <a:txBody>
                    <a:bodyPr/>
                    <a:lstStyle/>
                    <a:p>
                      <a:pPr algn="ctr"/>
                      <a:r>
                        <a:rPr kumimoji="1" lang="ja-JP" altLang="en-US" sz="1500" dirty="0">
                          <a:latin typeface="Meiryo UI" panose="020B0604030504040204" pitchFamily="50" charset="-128"/>
                          <a:ea typeface="Meiryo UI" panose="020B0604030504040204" pitchFamily="50" charset="-128"/>
                        </a:rPr>
                        <a:t>資格要件</a:t>
                      </a:r>
                    </a:p>
                  </a:txBody>
                  <a:tcPr anchor="ctr">
                    <a:solidFill>
                      <a:schemeClr val="accent1">
                        <a:lumMod val="40000"/>
                        <a:lumOff val="60000"/>
                      </a:schemeClr>
                    </a:solidFill>
                  </a:tcPr>
                </a:tc>
                <a:tc>
                  <a:txBody>
                    <a:bodyPr/>
                    <a:lstStyle/>
                    <a:p>
                      <a:pPr algn="ctr"/>
                      <a:r>
                        <a:rPr kumimoji="1" lang="ja-JP" altLang="en-US" sz="1500" dirty="0">
                          <a:latin typeface="Meiryo UI" panose="020B0604030504040204" pitchFamily="50" charset="-128"/>
                          <a:ea typeface="Meiryo UI" panose="020B0604030504040204" pitchFamily="50" charset="-128"/>
                        </a:rPr>
                        <a:t>修了要件</a:t>
                      </a:r>
                    </a:p>
                  </a:txBody>
                  <a:tcPr anchor="ctr">
                    <a:solidFill>
                      <a:schemeClr val="accent1">
                        <a:lumMod val="40000"/>
                        <a:lumOff val="60000"/>
                      </a:schemeClr>
                    </a:solidFill>
                  </a:tcPr>
                </a:tc>
                <a:extLst>
                  <a:ext uri="{0D108BD9-81ED-4DB2-BD59-A6C34878D82A}">
                    <a16:rowId xmlns:a16="http://schemas.microsoft.com/office/drawing/2014/main" val="3901686217"/>
                  </a:ext>
                </a:extLst>
              </a:tr>
              <a:tr h="1440000">
                <a:tc>
                  <a:txBody>
                    <a:bodyPr/>
                    <a:lstStyle/>
                    <a:p>
                      <a:r>
                        <a:rPr kumimoji="1" lang="ja-JP" altLang="en-US" sz="1500" dirty="0">
                          <a:latin typeface="Meiryo UI" panose="020B0604030504040204" pitchFamily="50" charset="-128"/>
                          <a:ea typeface="Meiryo UI" panose="020B0604030504040204" pitchFamily="50" charset="-128"/>
                        </a:rPr>
                        <a:t>大阪府内に所在する社会福祉法人の職員</a:t>
                      </a:r>
                    </a:p>
                  </a:txBody>
                  <a:tcPr anchor="ctr">
                    <a:noFill/>
                  </a:tcPr>
                </a:tc>
                <a:tc>
                  <a:txBody>
                    <a:bodyPr/>
                    <a:lstStyle/>
                    <a:p>
                      <a:r>
                        <a:rPr kumimoji="1" lang="ja-JP" altLang="en-US" sz="1500" dirty="0">
                          <a:latin typeface="Meiryo UI" panose="020B0604030504040204" pitchFamily="50" charset="-128"/>
                          <a:ea typeface="Meiryo UI" panose="020B0604030504040204" pitchFamily="50" charset="-128"/>
                        </a:rPr>
                        <a:t>特になし</a:t>
                      </a:r>
                      <a:endParaRPr kumimoji="1" lang="en-US" altLang="ja-JP" sz="1500" dirty="0">
                        <a:latin typeface="Meiryo UI" panose="020B0604030504040204" pitchFamily="50" charset="-128"/>
                        <a:ea typeface="Meiryo UI" panose="020B0604030504040204" pitchFamily="50" charset="-128"/>
                      </a:endParaRPr>
                    </a:p>
                    <a:p>
                      <a:r>
                        <a:rPr kumimoji="1" lang="ja-JP" altLang="en-US" sz="1500" dirty="0">
                          <a:latin typeface="Meiryo UI" panose="020B0604030504040204" pitchFamily="50" charset="-128"/>
                          <a:ea typeface="Meiryo UI" panose="020B0604030504040204" pitchFamily="50" charset="-128"/>
                        </a:rPr>
                        <a:t>＊社会福祉法人が推薦する者</a:t>
                      </a:r>
                    </a:p>
                  </a:txBody>
                  <a:tcPr anchor="ctr">
                    <a:noFill/>
                  </a:tcPr>
                </a:tc>
                <a:tc>
                  <a:txBody>
                    <a:bodyPr/>
                    <a:lstStyle/>
                    <a:p>
                      <a:pPr marL="0" indent="0">
                        <a:buNone/>
                      </a:pPr>
                      <a:r>
                        <a:rPr lang="ja-JP" altLang="en-US" sz="1500" dirty="0">
                          <a:latin typeface="メイリオ" panose="020B0604030504040204" pitchFamily="50" charset="-128"/>
                          <a:ea typeface="メイリオ" panose="020B0604030504040204" pitchFamily="50" charset="-128"/>
                        </a:rPr>
                        <a:t>社会福祉士、精神保健福祉士等</a:t>
                      </a:r>
                      <a:endParaRPr lang="en-US" altLang="ja-JP" sz="1500" dirty="0">
                        <a:latin typeface="メイリオ" panose="020B0604030504040204" pitchFamily="50" charset="-128"/>
                        <a:ea typeface="メイリオ" panose="020B0604030504040204" pitchFamily="50" charset="-128"/>
                      </a:endParaRPr>
                    </a:p>
                    <a:p>
                      <a:pPr marL="0" indent="0">
                        <a:buNone/>
                      </a:pPr>
                      <a:r>
                        <a:rPr kumimoji="1" lang="ja-JP" altLang="en-US" sz="1500" dirty="0">
                          <a:latin typeface="Meiryo UI" panose="020B0604030504040204" pitchFamily="50" charset="-128"/>
                          <a:ea typeface="Meiryo UI" panose="020B0604030504040204" pitchFamily="50" charset="-128"/>
                        </a:rPr>
                        <a:t>＊社会福祉法人が認める者</a:t>
                      </a:r>
                    </a:p>
                  </a:txBody>
                  <a:tcPr anchor="ctr">
                    <a:noFill/>
                  </a:tcPr>
                </a:tc>
                <a:tc>
                  <a:txBody>
                    <a:bodyPr/>
                    <a:lstStyle/>
                    <a:p>
                      <a:pPr marL="0" indent="0">
                        <a:buNone/>
                      </a:pPr>
                      <a:r>
                        <a:rPr lang="ja-JP" altLang="en-US" sz="1500" dirty="0">
                          <a:latin typeface="メイリオ" panose="020B0604030504040204" pitchFamily="50" charset="-128"/>
                          <a:ea typeface="メイリオ" panose="020B0604030504040204" pitchFamily="50" charset="-128"/>
                        </a:rPr>
                        <a:t>全ての研修項目の受講が必須</a:t>
                      </a:r>
                      <a:endParaRPr lang="en-US" altLang="ja-JP" sz="1500" dirty="0">
                        <a:latin typeface="メイリオ" panose="020B0604030504040204" pitchFamily="50" charset="-128"/>
                        <a:ea typeface="メイリオ" panose="020B0604030504040204" pitchFamily="50" charset="-128"/>
                      </a:endParaRPr>
                    </a:p>
                    <a:p>
                      <a:pPr marL="0" indent="0">
                        <a:buNone/>
                      </a:pPr>
                      <a:r>
                        <a:rPr lang="ja-JP" altLang="en-US" sz="1500" dirty="0">
                          <a:latin typeface="メイリオ" panose="020B0604030504040204" pitchFamily="50" charset="-128"/>
                          <a:ea typeface="メイリオ" panose="020B0604030504040204" pitchFamily="50" charset="-128"/>
                        </a:rPr>
                        <a:t>＊研修終了後、法人に対して通知を送付</a:t>
                      </a:r>
                      <a:endParaRPr lang="en-US" altLang="ja-JP" sz="1500" dirty="0">
                        <a:latin typeface="メイリオ" panose="020B0604030504040204" pitchFamily="50" charset="-128"/>
                        <a:ea typeface="メイリオ" panose="020B0604030504040204" pitchFamily="50" charset="-128"/>
                      </a:endParaRPr>
                    </a:p>
                    <a:p>
                      <a:pPr marL="0" indent="0">
                        <a:buNone/>
                      </a:pPr>
                      <a:r>
                        <a:rPr kumimoji="1" lang="ja-JP" altLang="en-US" sz="1300" dirty="0">
                          <a:latin typeface="メイリオ" panose="020B0604030504040204" pitchFamily="50" charset="-128"/>
                          <a:ea typeface="メイリオ" panose="020B0604030504040204" pitchFamily="50" charset="-128"/>
                        </a:rPr>
                        <a:t>（終了証を本人に交付）</a:t>
                      </a:r>
                      <a:endParaRPr kumimoji="1" lang="ja-JP" altLang="en-US" sz="1300" dirty="0">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3534022155"/>
                  </a:ext>
                </a:extLst>
              </a:tr>
            </a:tbl>
          </a:graphicData>
        </a:graphic>
      </p:graphicFrame>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6918" y="5245105"/>
            <a:ext cx="1830158" cy="1443693"/>
          </a:xfrm>
          <a:prstGeom prst="rect">
            <a:avLst/>
          </a:prstGeom>
        </p:spPr>
      </p:pic>
      <p:sp>
        <p:nvSpPr>
          <p:cNvPr id="9" name="楕円 8"/>
          <p:cNvSpPr/>
          <p:nvPr/>
        </p:nvSpPr>
        <p:spPr>
          <a:xfrm>
            <a:off x="8698610" y="41183"/>
            <a:ext cx="404446" cy="334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dirty="0" smtClean="0">
                <a:solidFill>
                  <a:prstClr val="white"/>
                </a:solidFill>
                <a:latin typeface="Calibri" panose="020F0502020204030204"/>
                <a:ea typeface="游ゴシック" panose="020B0400000000000000" pitchFamily="50" charset="-128"/>
              </a:rPr>
              <a:t>9</a:t>
            </a:r>
          </a:p>
        </p:txBody>
      </p:sp>
    </p:spTree>
    <p:extLst>
      <p:ext uri="{BB962C8B-B14F-4D97-AF65-F5344CB8AC3E}">
        <p14:creationId xmlns:p14="http://schemas.microsoft.com/office/powerpoint/2010/main" val="497956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457200"/>
          </a:xfr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8100000" scaled="1"/>
            <a:tileRect/>
          </a:gradFill>
        </p:spPr>
        <p:style>
          <a:lnRef idx="2">
            <a:schemeClr val="dk1"/>
          </a:lnRef>
          <a:fillRef idx="1">
            <a:schemeClr val="lt1"/>
          </a:fillRef>
          <a:effectRef idx="0">
            <a:schemeClr val="dk1"/>
          </a:effectRef>
          <a:fontRef idx="minor">
            <a:schemeClr val="dk1"/>
          </a:fontRef>
        </p:style>
        <p:txBody>
          <a:bodyPr>
            <a:normAutofit/>
          </a:bodyPr>
          <a:lstStyle/>
          <a:p>
            <a:r>
              <a:rPr lang="ja-JP" altLang="en-US" sz="1800" b="1" dirty="0">
                <a:latin typeface="メイリオ" panose="020B0604030504040204" pitchFamily="50" charset="-128"/>
                <a:ea typeface="メイリオ" panose="020B0604030504040204" pitchFamily="50" charset="-128"/>
              </a:rPr>
              <a:t>３．選任後の活動支援（後方支援）とフォローアップ体制について</a:t>
            </a:r>
          </a:p>
        </p:txBody>
      </p:sp>
      <p:sp>
        <p:nvSpPr>
          <p:cNvPr id="3" name="コンテンツ プレースホルダー 2"/>
          <p:cNvSpPr>
            <a:spLocks noGrp="1"/>
          </p:cNvSpPr>
          <p:nvPr>
            <p:ph idx="1"/>
          </p:nvPr>
        </p:nvSpPr>
        <p:spPr>
          <a:xfrm>
            <a:off x="0" y="550959"/>
            <a:ext cx="9144000" cy="6419088"/>
          </a:xfrm>
        </p:spPr>
        <p:txBody>
          <a:bodyPr>
            <a:noAutofit/>
          </a:bodyPr>
          <a:lstStyle/>
          <a:p>
            <a:pPr marL="0" indent="0">
              <a:buNone/>
            </a:pPr>
            <a:r>
              <a:rPr lang="ja-JP" altLang="en-US" sz="1500" b="1" dirty="0">
                <a:latin typeface="メイリオ" panose="020B0604030504040204" pitchFamily="50" charset="-128"/>
                <a:ea typeface="メイリオ" panose="020B0604030504040204" pitchFamily="50" charset="-128"/>
              </a:rPr>
              <a:t>（１）受任後の実際の活動に対する支援について</a:t>
            </a:r>
            <a:endParaRPr lang="en-US" altLang="ja-JP" sz="1500" b="1" dirty="0">
              <a:latin typeface="メイリオ" panose="020B0604030504040204" pitchFamily="50" charset="-128"/>
              <a:ea typeface="メイリオ" panose="020B0604030504040204" pitchFamily="50" charset="-128"/>
            </a:endParaRPr>
          </a:p>
          <a:p>
            <a:pPr marL="0" indent="0">
              <a:buNone/>
            </a:pPr>
            <a:r>
              <a:rPr lang="ja-JP" altLang="en-US" sz="1500" dirty="0">
                <a:latin typeface="メイリオ" panose="020B0604030504040204" pitchFamily="50" charset="-128"/>
                <a:ea typeface="メイリオ" panose="020B0604030504040204" pitchFamily="50" charset="-128"/>
              </a:rPr>
              <a:t>　 </a:t>
            </a:r>
            <a:r>
              <a:rPr lang="en-US" altLang="ja-JP" sz="1500" dirty="0">
                <a:latin typeface="メイリオ" panose="020B0604030504040204" pitchFamily="50" charset="-128"/>
                <a:ea typeface="メイリオ" panose="020B0604030504040204" pitchFamily="50" charset="-128"/>
              </a:rPr>
              <a:t>【</a:t>
            </a:r>
            <a:r>
              <a:rPr lang="ja-JP" altLang="en-US" sz="1500" dirty="0">
                <a:latin typeface="メイリオ" panose="020B0604030504040204" pitchFamily="50" charset="-128"/>
                <a:ea typeface="メイリオ" panose="020B0604030504040204" pitchFamily="50" charset="-128"/>
              </a:rPr>
              <a:t>受任後の相談体制の整備</a:t>
            </a:r>
            <a:r>
              <a:rPr lang="en-US" altLang="ja-JP" sz="1500" dirty="0">
                <a:latin typeface="メイリオ" panose="020B0604030504040204" pitchFamily="50" charset="-128"/>
                <a:ea typeface="メイリオ" panose="020B0604030504040204" pitchFamily="50" charset="-128"/>
              </a:rPr>
              <a:t>】</a:t>
            </a:r>
          </a:p>
        </p:txBody>
      </p:sp>
      <p:graphicFrame>
        <p:nvGraphicFramePr>
          <p:cNvPr id="5" name="表 4"/>
          <p:cNvGraphicFramePr>
            <a:graphicFrameLocks noGrp="1"/>
          </p:cNvGraphicFramePr>
          <p:nvPr>
            <p:extLst>
              <p:ext uri="{D42A27DB-BD31-4B8C-83A1-F6EECF244321}">
                <p14:modId xmlns:p14="http://schemas.microsoft.com/office/powerpoint/2010/main" val="3239358580"/>
              </p:ext>
            </p:extLst>
          </p:nvPr>
        </p:nvGraphicFramePr>
        <p:xfrm>
          <a:off x="469529" y="1171785"/>
          <a:ext cx="7920000" cy="2963405"/>
        </p:xfrm>
        <a:graphic>
          <a:graphicData uri="http://schemas.openxmlformats.org/drawingml/2006/table">
            <a:tbl>
              <a:tblPr firstRow="1" bandRow="1">
                <a:tableStyleId>{22838BEF-8BB2-4498-84A7-C5851F593DF1}</a:tableStyleId>
              </a:tblPr>
              <a:tblGrid>
                <a:gridCol w="1620000">
                  <a:extLst>
                    <a:ext uri="{9D8B030D-6E8A-4147-A177-3AD203B41FA5}">
                      <a16:colId xmlns:a16="http://schemas.microsoft.com/office/drawing/2014/main" val="2471483370"/>
                    </a:ext>
                  </a:extLst>
                </a:gridCol>
                <a:gridCol w="6300000">
                  <a:extLst>
                    <a:ext uri="{9D8B030D-6E8A-4147-A177-3AD203B41FA5}">
                      <a16:colId xmlns:a16="http://schemas.microsoft.com/office/drawing/2014/main" val="2013623688"/>
                    </a:ext>
                  </a:extLst>
                </a:gridCol>
              </a:tblGrid>
              <a:tr h="5083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500" b="1" dirty="0">
                          <a:latin typeface="Meiryo UI" panose="020B0604030504040204" pitchFamily="50" charset="-128"/>
                          <a:ea typeface="Meiryo UI" panose="020B0604030504040204" pitchFamily="50" charset="-128"/>
                        </a:rPr>
                        <a:t>実施機関</a:t>
                      </a:r>
                    </a:p>
                  </a:txBody>
                  <a:tcPr anchor="ctr">
                    <a:solidFill>
                      <a:schemeClr val="accent1">
                        <a:lumMod val="40000"/>
                        <a:lumOff val="60000"/>
                      </a:schemeClr>
                    </a:solidFill>
                  </a:tcPr>
                </a:tc>
                <a:tc>
                  <a:txBody>
                    <a:bodyPr/>
                    <a:lstStyle/>
                    <a:p>
                      <a:pPr algn="l"/>
                      <a:r>
                        <a:rPr lang="ja-JP" altLang="en-US" sz="1500" b="0" dirty="0" smtClean="0">
                          <a:latin typeface="Meiryo UI" panose="020B0604030504040204" pitchFamily="50" charset="-128"/>
                          <a:ea typeface="Meiryo UI" panose="020B0604030504040204" pitchFamily="50" charset="-128"/>
                        </a:rPr>
                        <a:t>①</a:t>
                      </a:r>
                      <a:r>
                        <a:rPr lang="ja-JP" altLang="en-US" sz="1500" b="0" baseline="0" dirty="0" smtClean="0">
                          <a:latin typeface="Meiryo UI" panose="020B0604030504040204" pitchFamily="50" charset="-128"/>
                          <a:ea typeface="Meiryo UI" panose="020B0604030504040204" pitchFamily="50" charset="-128"/>
                        </a:rPr>
                        <a:t> </a:t>
                      </a:r>
                      <a:r>
                        <a:rPr lang="ja-JP" altLang="en-US" sz="1500" b="0" dirty="0" smtClean="0">
                          <a:latin typeface="Meiryo UI" panose="020B0604030504040204" pitchFamily="50" charset="-128"/>
                          <a:ea typeface="Meiryo UI" panose="020B0604030504040204" pitchFamily="50" charset="-128"/>
                        </a:rPr>
                        <a:t>市町村</a:t>
                      </a:r>
                      <a:r>
                        <a:rPr lang="ja-JP" altLang="en-US" sz="1500" b="0" dirty="0">
                          <a:latin typeface="Meiryo UI" panose="020B0604030504040204" pitchFamily="50" charset="-128"/>
                          <a:ea typeface="Meiryo UI" panose="020B0604030504040204" pitchFamily="50" charset="-128"/>
                        </a:rPr>
                        <a:t>（中核機関含む）</a:t>
                      </a:r>
                      <a:endParaRPr lang="en-US" altLang="ja-JP" sz="1500" b="0" dirty="0">
                        <a:latin typeface="Meiryo UI" panose="020B0604030504040204" pitchFamily="50" charset="-128"/>
                        <a:ea typeface="Meiryo UI" panose="020B0604030504040204" pitchFamily="50" charset="-128"/>
                      </a:endParaRPr>
                    </a:p>
                    <a:p>
                      <a:pPr algn="l"/>
                      <a:r>
                        <a:rPr lang="ja-JP" altLang="en-US" sz="1500" b="0" dirty="0" smtClean="0">
                          <a:latin typeface="Meiryo UI" panose="020B0604030504040204" pitchFamily="50" charset="-128"/>
                          <a:ea typeface="Meiryo UI" panose="020B0604030504040204" pitchFamily="50" charset="-128"/>
                        </a:rPr>
                        <a:t>②</a:t>
                      </a:r>
                      <a:r>
                        <a:rPr lang="ja-JP" altLang="en-US" sz="1500" b="0" baseline="0" dirty="0" smtClean="0">
                          <a:latin typeface="Meiryo UI" panose="020B0604030504040204" pitchFamily="50" charset="-128"/>
                          <a:ea typeface="Meiryo UI" panose="020B0604030504040204" pitchFamily="50" charset="-128"/>
                        </a:rPr>
                        <a:t> </a:t>
                      </a:r>
                      <a:r>
                        <a:rPr lang="ja-JP" altLang="en-US" sz="1500" b="0" dirty="0" smtClean="0">
                          <a:latin typeface="Meiryo UI" panose="020B0604030504040204" pitchFamily="50" charset="-128"/>
                          <a:ea typeface="Meiryo UI" panose="020B0604030504040204" pitchFamily="50" charset="-128"/>
                        </a:rPr>
                        <a:t>大阪府</a:t>
                      </a:r>
                      <a:r>
                        <a:rPr lang="ja-JP" altLang="en-US" sz="1500" b="0" dirty="0">
                          <a:latin typeface="Meiryo UI" panose="020B0604030504040204" pitchFamily="50" charset="-128"/>
                          <a:ea typeface="Meiryo UI" panose="020B0604030504040204" pitchFamily="50" charset="-128"/>
                        </a:rPr>
                        <a:t>社会福祉協議会（大阪府から委託）</a:t>
                      </a:r>
                      <a:endParaRPr lang="en-US" altLang="ja-JP" sz="1500" b="0" dirty="0">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1735564958"/>
                  </a:ext>
                </a:extLst>
              </a:tr>
              <a:tr h="24147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500" b="1" dirty="0">
                          <a:latin typeface="Meiryo UI" panose="020B0604030504040204" pitchFamily="50" charset="-128"/>
                          <a:ea typeface="Meiryo UI" panose="020B0604030504040204" pitchFamily="50" charset="-128"/>
                        </a:rPr>
                        <a:t>相談対応</a:t>
                      </a:r>
                    </a:p>
                  </a:txBody>
                  <a:tcPr anchor="ctr">
                    <a:solidFill>
                      <a:schemeClr val="accent1">
                        <a:lumMod val="40000"/>
                        <a:lumOff val="60000"/>
                      </a:schemeClr>
                    </a:solidFill>
                  </a:tcPr>
                </a:tc>
                <a:tc>
                  <a:txBody>
                    <a:bodyPr/>
                    <a:lstStyle/>
                    <a:p>
                      <a:pPr algn="l"/>
                      <a:r>
                        <a:rPr lang="en-US" altLang="ja-JP" sz="1500" b="0" dirty="0">
                          <a:latin typeface="Meiryo UI" panose="020B0604030504040204" pitchFamily="50" charset="-128"/>
                          <a:ea typeface="Meiryo UI" panose="020B0604030504040204" pitchFamily="50" charset="-128"/>
                        </a:rPr>
                        <a:t>【</a:t>
                      </a:r>
                      <a:r>
                        <a:rPr lang="ja-JP" altLang="en-US" sz="1500" b="0" dirty="0">
                          <a:latin typeface="Meiryo UI" panose="020B0604030504040204" pitchFamily="50" charset="-128"/>
                          <a:ea typeface="Meiryo UI" panose="020B0604030504040204" pitchFamily="50" charset="-128"/>
                        </a:rPr>
                        <a:t>相談内容</a:t>
                      </a:r>
                      <a:r>
                        <a:rPr lang="en-US" altLang="ja-JP" sz="1500" b="0" dirty="0">
                          <a:latin typeface="Meiryo UI" panose="020B0604030504040204" pitchFamily="50" charset="-128"/>
                          <a:ea typeface="Meiryo UI" panose="020B0604030504040204" pitchFamily="50" charset="-128"/>
                        </a:rPr>
                        <a:t>】</a:t>
                      </a:r>
                    </a:p>
                    <a:p>
                      <a:pPr algn="l"/>
                      <a:r>
                        <a:rPr lang="ja-JP" altLang="en-US" sz="1500" b="0" dirty="0">
                          <a:latin typeface="Meiryo UI" panose="020B0604030504040204" pitchFamily="50" charset="-128"/>
                          <a:ea typeface="Meiryo UI" panose="020B0604030504040204" pitchFamily="50" charset="-128"/>
                        </a:rPr>
                        <a:t> </a:t>
                      </a:r>
                      <a:r>
                        <a:rPr lang="ja-JP" altLang="en-US" sz="1500" b="0" dirty="0" smtClean="0">
                          <a:latin typeface="Meiryo UI" panose="020B0604030504040204" pitchFamily="50" charset="-128"/>
                          <a:ea typeface="Meiryo UI" panose="020B0604030504040204" pitchFamily="50" charset="-128"/>
                        </a:rPr>
                        <a:t>① 日常的</a:t>
                      </a:r>
                      <a:r>
                        <a:rPr lang="ja-JP" altLang="en-US" sz="1500" b="0" dirty="0">
                          <a:latin typeface="Meiryo UI" panose="020B0604030504040204" pitchFamily="50" charset="-128"/>
                          <a:ea typeface="Meiryo UI" panose="020B0604030504040204" pitchFamily="50" charset="-128"/>
                        </a:rPr>
                        <a:t>な相談</a:t>
                      </a:r>
                      <a:endParaRPr lang="en-US" altLang="ja-JP" sz="1500" b="0" dirty="0">
                        <a:latin typeface="Meiryo UI" panose="020B0604030504040204" pitchFamily="50" charset="-128"/>
                        <a:ea typeface="Meiryo UI" panose="020B0604030504040204" pitchFamily="50" charset="-128"/>
                      </a:endParaRPr>
                    </a:p>
                    <a:p>
                      <a:pPr algn="l"/>
                      <a:r>
                        <a:rPr lang="ja-JP" altLang="en-US" sz="1500" b="0" dirty="0">
                          <a:latin typeface="Meiryo UI" panose="020B0604030504040204" pitchFamily="50" charset="-128"/>
                          <a:ea typeface="Meiryo UI" panose="020B0604030504040204" pitchFamily="50" charset="-128"/>
                        </a:rPr>
                        <a:t>　退院後の生活について</a:t>
                      </a:r>
                      <a:endParaRPr lang="en-US" altLang="ja-JP" sz="1500" b="0" dirty="0">
                        <a:latin typeface="Meiryo UI" panose="020B0604030504040204" pitchFamily="50" charset="-128"/>
                        <a:ea typeface="Meiryo UI" panose="020B0604030504040204" pitchFamily="50" charset="-128"/>
                      </a:endParaRPr>
                    </a:p>
                    <a:p>
                      <a:pPr algn="l"/>
                      <a:r>
                        <a:rPr lang="ja-JP" altLang="en-US" sz="1500" b="0" dirty="0">
                          <a:latin typeface="Meiryo UI" panose="020B0604030504040204" pitchFamily="50" charset="-128"/>
                          <a:ea typeface="Meiryo UI" panose="020B0604030504040204" pitchFamily="50" charset="-128"/>
                        </a:rPr>
                        <a:t>　福祉サービスの利用等について</a:t>
                      </a:r>
                      <a:endParaRPr lang="en-US" altLang="ja-JP" sz="1500" b="0" dirty="0">
                        <a:latin typeface="Meiryo UI" panose="020B0604030504040204" pitchFamily="50" charset="-128"/>
                        <a:ea typeface="Meiryo UI" panose="020B0604030504040204" pitchFamily="50" charset="-128"/>
                      </a:endParaRPr>
                    </a:p>
                    <a:p>
                      <a:pPr algn="l"/>
                      <a:r>
                        <a:rPr lang="ja-JP" altLang="en-US" sz="1500" b="0" baseline="0" dirty="0">
                          <a:latin typeface="Meiryo UI" panose="020B0604030504040204" pitchFamily="50" charset="-128"/>
                          <a:ea typeface="Meiryo UI" panose="020B0604030504040204" pitchFamily="50" charset="-128"/>
                        </a:rPr>
                        <a:t>  法人後見に関する情報交換を行う場の設置（被後見人の状況、後見活動の　</a:t>
                      </a:r>
                      <a:endParaRPr lang="en-US" altLang="ja-JP" sz="1500" b="0" baseline="0" dirty="0">
                        <a:latin typeface="Meiryo UI" panose="020B0604030504040204" pitchFamily="50" charset="-128"/>
                        <a:ea typeface="Meiryo UI" panose="020B0604030504040204" pitchFamily="50" charset="-128"/>
                      </a:endParaRPr>
                    </a:p>
                    <a:p>
                      <a:pPr algn="l"/>
                      <a:r>
                        <a:rPr lang="ja-JP" altLang="en-US" sz="1500" b="0" baseline="0" dirty="0">
                          <a:latin typeface="Meiryo UI" panose="020B0604030504040204" pitchFamily="50" charset="-128"/>
                          <a:ea typeface="Meiryo UI" panose="020B0604030504040204" pitchFamily="50" charset="-128"/>
                        </a:rPr>
                        <a:t>　確認等）</a:t>
                      </a:r>
                      <a:endParaRPr lang="en-US" altLang="ja-JP" sz="1500" b="0" baseline="0" dirty="0">
                        <a:latin typeface="Meiryo UI" panose="020B0604030504040204" pitchFamily="50" charset="-128"/>
                        <a:ea typeface="Meiryo UI" panose="020B0604030504040204" pitchFamily="50" charset="-128"/>
                      </a:endParaRPr>
                    </a:p>
                    <a:p>
                      <a:pPr algn="l"/>
                      <a:endParaRPr lang="en-US" altLang="ja-JP" sz="1500" b="0" baseline="0" dirty="0">
                        <a:latin typeface="Meiryo UI" panose="020B0604030504040204" pitchFamily="50" charset="-128"/>
                        <a:ea typeface="Meiryo UI" panose="020B0604030504040204" pitchFamily="50" charset="-128"/>
                      </a:endParaRPr>
                    </a:p>
                    <a:p>
                      <a:pPr algn="l"/>
                      <a:r>
                        <a:rPr lang="ja-JP" altLang="en-US" sz="1500" b="0" dirty="0" smtClean="0">
                          <a:latin typeface="Meiryo UI" panose="020B0604030504040204" pitchFamily="50" charset="-128"/>
                          <a:ea typeface="Meiryo UI" panose="020B0604030504040204" pitchFamily="50" charset="-128"/>
                        </a:rPr>
                        <a:t>② 専門</a:t>
                      </a:r>
                      <a:r>
                        <a:rPr lang="ja-JP" altLang="en-US" sz="1500" b="0" dirty="0">
                          <a:latin typeface="Meiryo UI" panose="020B0604030504040204" pitchFamily="50" charset="-128"/>
                          <a:ea typeface="Meiryo UI" panose="020B0604030504040204" pitchFamily="50" charset="-128"/>
                        </a:rPr>
                        <a:t>相談</a:t>
                      </a:r>
                      <a:endParaRPr lang="en-US" altLang="ja-JP" sz="15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b="0" dirty="0">
                          <a:latin typeface="Meiryo UI" panose="020B0604030504040204" pitchFamily="50" charset="-128"/>
                          <a:ea typeface="Meiryo UI" panose="020B0604030504040204" pitchFamily="50" charset="-128"/>
                        </a:rPr>
                        <a:t>　家庭裁判所への提出書類の作成方法や本人への支援等について</a:t>
                      </a:r>
                      <a:r>
                        <a:rPr lang="en-US" altLang="ja-JP" sz="1500" b="0" dirty="0">
                          <a:latin typeface="Meiryo UI" panose="020B0604030504040204" pitchFamily="50" charset="-128"/>
                          <a:ea typeface="Meiryo UI" panose="020B0604030504040204" pitchFamily="50" charset="-128"/>
                        </a:rPr>
                        <a:t>【</a:t>
                      </a:r>
                      <a:r>
                        <a:rPr lang="ja-JP" altLang="en-US" sz="1500" b="0" dirty="0">
                          <a:latin typeface="Meiryo UI" panose="020B0604030504040204" pitchFamily="50" charset="-128"/>
                          <a:ea typeface="Meiryo UI" panose="020B0604030504040204" pitchFamily="50" charset="-128"/>
                        </a:rPr>
                        <a:t>定期相談</a:t>
                      </a:r>
                      <a:r>
                        <a:rPr lang="en-US" altLang="ja-JP" sz="1500" b="0" dirty="0">
                          <a:latin typeface="Meiryo UI" panose="020B0604030504040204" pitchFamily="50" charset="-128"/>
                          <a:ea typeface="Meiryo UI" panose="020B0604030504040204" pitchFamily="50" charset="-128"/>
                        </a:rPr>
                        <a:t>】</a:t>
                      </a:r>
                    </a:p>
                    <a:p>
                      <a:pPr algn="l"/>
                      <a:r>
                        <a:rPr lang="ja-JP" altLang="en-US" sz="1500" b="0" dirty="0">
                          <a:latin typeface="Meiryo UI" panose="020B0604030504040204" pitchFamily="50" charset="-128"/>
                          <a:ea typeface="Meiryo UI" panose="020B0604030504040204" pitchFamily="50" charset="-128"/>
                        </a:rPr>
                        <a:t>　法律的な事案や死後の相続手続き等について</a:t>
                      </a:r>
                      <a:r>
                        <a:rPr lang="en-US" altLang="ja-JP" sz="1500" b="0" dirty="0">
                          <a:latin typeface="Meiryo UI" panose="020B0604030504040204" pitchFamily="50" charset="-128"/>
                          <a:ea typeface="Meiryo UI" panose="020B0604030504040204" pitchFamily="50" charset="-128"/>
                        </a:rPr>
                        <a:t>【</a:t>
                      </a:r>
                      <a:r>
                        <a:rPr lang="ja-JP" altLang="en-US" sz="1500" b="0" dirty="0">
                          <a:latin typeface="Meiryo UI" panose="020B0604030504040204" pitchFamily="50" charset="-128"/>
                          <a:ea typeface="Meiryo UI" panose="020B0604030504040204" pitchFamily="50" charset="-128"/>
                        </a:rPr>
                        <a:t>随時相談</a:t>
                      </a:r>
                      <a:r>
                        <a:rPr lang="en-US" altLang="ja-JP" sz="1500" b="0" dirty="0">
                          <a:latin typeface="Meiryo UI" panose="020B0604030504040204" pitchFamily="50" charset="-128"/>
                          <a:ea typeface="Meiryo UI" panose="020B0604030504040204" pitchFamily="50" charset="-128"/>
                        </a:rPr>
                        <a:t>】</a:t>
                      </a:r>
                    </a:p>
                  </a:txBody>
                  <a:tcPr anchor="ctr">
                    <a:noFill/>
                  </a:tcPr>
                </a:tc>
                <a:extLst>
                  <a:ext uri="{0D108BD9-81ED-4DB2-BD59-A6C34878D82A}">
                    <a16:rowId xmlns:a16="http://schemas.microsoft.com/office/drawing/2014/main" val="4036742582"/>
                  </a:ext>
                </a:extLst>
              </a:tr>
            </a:tbl>
          </a:graphicData>
        </a:graphic>
      </p:graphicFrame>
      <p:sp>
        <p:nvSpPr>
          <p:cNvPr id="6" name="コンテンツ プレースホルダー 2"/>
          <p:cNvSpPr txBox="1">
            <a:spLocks/>
          </p:cNvSpPr>
          <p:nvPr/>
        </p:nvSpPr>
        <p:spPr>
          <a:xfrm>
            <a:off x="61405" y="4432845"/>
            <a:ext cx="9144000" cy="9229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1500" b="1" dirty="0">
                <a:latin typeface="メイリオ" panose="020B0604030504040204" pitchFamily="50" charset="-128"/>
                <a:ea typeface="メイリオ" panose="020B0604030504040204" pitchFamily="50" charset="-128"/>
              </a:rPr>
              <a:t>（２）フォローアップ体制について</a:t>
            </a:r>
            <a:endParaRPr lang="en-US" altLang="ja-JP" sz="1500" b="1" dirty="0">
              <a:latin typeface="メイリオ" panose="020B0604030504040204" pitchFamily="50" charset="-128"/>
              <a:ea typeface="メイリオ" panose="020B0604030504040204" pitchFamily="50" charset="-128"/>
            </a:endParaRPr>
          </a:p>
          <a:p>
            <a:pPr marL="0" indent="0">
              <a:buFont typeface="Arial" panose="020B0604020202020204" pitchFamily="34" charset="0"/>
              <a:buNone/>
            </a:pPr>
            <a:r>
              <a:rPr lang="ja-JP" altLang="en-US" sz="1500" dirty="0">
                <a:latin typeface="メイリオ" panose="020B0604030504040204" pitchFamily="50" charset="-128"/>
                <a:ea typeface="メイリオ" panose="020B0604030504040204" pitchFamily="50" charset="-128"/>
              </a:rPr>
              <a:t>   </a:t>
            </a:r>
            <a:r>
              <a:rPr lang="en-US" altLang="ja-JP" sz="1500" dirty="0">
                <a:latin typeface="メイリオ" panose="020B0604030504040204" pitchFamily="50" charset="-128"/>
                <a:ea typeface="メイリオ" panose="020B0604030504040204" pitchFamily="50" charset="-128"/>
              </a:rPr>
              <a:t>【</a:t>
            </a:r>
            <a:r>
              <a:rPr lang="ja-JP" altLang="en-US" sz="1500" dirty="0">
                <a:latin typeface="メイリオ" panose="020B0604030504040204" pitchFamily="50" charset="-128"/>
                <a:ea typeface="メイリオ" panose="020B0604030504040204" pitchFamily="50" charset="-128"/>
              </a:rPr>
              <a:t>選任されるまでのモチベーションの維持ための支援</a:t>
            </a:r>
            <a:r>
              <a:rPr lang="en-US" altLang="ja-JP" sz="1500" dirty="0">
                <a:latin typeface="メイリオ" panose="020B0604030504040204" pitchFamily="50" charset="-128"/>
                <a:ea typeface="メイリオ" panose="020B0604030504040204" pitchFamily="50" charset="-128"/>
              </a:rPr>
              <a:t>】</a:t>
            </a:r>
          </a:p>
        </p:txBody>
      </p:sp>
      <p:graphicFrame>
        <p:nvGraphicFramePr>
          <p:cNvPr id="4" name="表 3"/>
          <p:cNvGraphicFramePr>
            <a:graphicFrameLocks noGrp="1"/>
          </p:cNvGraphicFramePr>
          <p:nvPr>
            <p:extLst>
              <p:ext uri="{D42A27DB-BD31-4B8C-83A1-F6EECF244321}">
                <p14:modId xmlns:p14="http://schemas.microsoft.com/office/powerpoint/2010/main" val="2980643445"/>
              </p:ext>
            </p:extLst>
          </p:nvPr>
        </p:nvGraphicFramePr>
        <p:xfrm>
          <a:off x="469529" y="5059540"/>
          <a:ext cx="7920000" cy="792000"/>
        </p:xfrm>
        <a:graphic>
          <a:graphicData uri="http://schemas.openxmlformats.org/drawingml/2006/table">
            <a:tbl>
              <a:tblPr firstRow="1" bandRow="1">
                <a:tableStyleId>{22838BEF-8BB2-4498-84A7-C5851F593DF1}</a:tableStyleId>
              </a:tblPr>
              <a:tblGrid>
                <a:gridCol w="1620000">
                  <a:extLst>
                    <a:ext uri="{9D8B030D-6E8A-4147-A177-3AD203B41FA5}">
                      <a16:colId xmlns:a16="http://schemas.microsoft.com/office/drawing/2014/main" val="1585066852"/>
                    </a:ext>
                  </a:extLst>
                </a:gridCol>
                <a:gridCol w="6300000">
                  <a:extLst>
                    <a:ext uri="{9D8B030D-6E8A-4147-A177-3AD203B41FA5}">
                      <a16:colId xmlns:a16="http://schemas.microsoft.com/office/drawing/2014/main" val="831286632"/>
                    </a:ext>
                  </a:extLst>
                </a:gridCol>
              </a:tblGrid>
              <a:tr h="792000">
                <a:tc>
                  <a:txBody>
                    <a:bodyPr/>
                    <a:lstStyle/>
                    <a:p>
                      <a:pPr algn="l"/>
                      <a:r>
                        <a:rPr kumimoji="1" lang="ja-JP" altLang="en-US" sz="1500" dirty="0">
                          <a:latin typeface="Meiryo UI" panose="020B0604030504040204" pitchFamily="50" charset="-128"/>
                          <a:ea typeface="Meiryo UI" panose="020B0604030504040204" pitchFamily="50" charset="-128"/>
                        </a:rPr>
                        <a:t>フォローアップ研修</a:t>
                      </a:r>
                    </a:p>
                  </a:txBody>
                  <a:tcPr anchor="ctr">
                    <a:solidFill>
                      <a:schemeClr val="accent1">
                        <a:lumMod val="40000"/>
                        <a:lumOff val="60000"/>
                      </a:schemeClr>
                    </a:solidFill>
                  </a:tcPr>
                </a:tc>
                <a:tc>
                  <a:txBody>
                    <a:bodyPr/>
                    <a:lstStyle/>
                    <a:p>
                      <a:pPr algn="l"/>
                      <a:r>
                        <a:rPr kumimoji="1" lang="ja-JP" altLang="en-US" sz="1500" b="0" dirty="0">
                          <a:latin typeface="Meiryo UI" panose="020B0604030504040204" pitchFamily="50" charset="-128"/>
                          <a:ea typeface="Meiryo UI" panose="020B0604030504040204" pitchFamily="50" charset="-128"/>
                        </a:rPr>
                        <a:t>・年</a:t>
                      </a:r>
                      <a:r>
                        <a:rPr kumimoji="1" lang="en-US" altLang="ja-JP" sz="1500" b="0" dirty="0">
                          <a:latin typeface="Meiryo UI" panose="020B0604030504040204" pitchFamily="50" charset="-128"/>
                          <a:ea typeface="Meiryo UI" panose="020B0604030504040204" pitchFamily="50" charset="-128"/>
                        </a:rPr>
                        <a:t>2</a:t>
                      </a:r>
                      <a:r>
                        <a:rPr kumimoji="1" lang="ja-JP" altLang="en-US" sz="1500" b="0" dirty="0">
                          <a:latin typeface="Meiryo UI" panose="020B0604030504040204" pitchFamily="50" charset="-128"/>
                          <a:ea typeface="Meiryo UI" panose="020B0604030504040204" pitchFamily="50" charset="-128"/>
                        </a:rPr>
                        <a:t>回程度（消費者被害、関連制度の理解、確定申告の方法等）</a:t>
                      </a:r>
                      <a:endParaRPr kumimoji="1" lang="en-US" altLang="ja-JP" sz="1500" b="0" dirty="0">
                        <a:latin typeface="Meiryo UI" panose="020B0604030504040204" pitchFamily="50" charset="-128"/>
                        <a:ea typeface="Meiryo UI" panose="020B0604030504040204" pitchFamily="50" charset="-128"/>
                      </a:endParaRPr>
                    </a:p>
                    <a:p>
                      <a:pPr algn="l"/>
                      <a:r>
                        <a:rPr kumimoji="1" lang="ja-JP" altLang="en-US" sz="1500" b="0" dirty="0">
                          <a:latin typeface="Meiryo UI" panose="020B0604030504040204" pitchFamily="50" charset="-128"/>
                          <a:ea typeface="Meiryo UI" panose="020B0604030504040204" pitchFamily="50" charset="-128"/>
                        </a:rPr>
                        <a:t>・活動</a:t>
                      </a:r>
                      <a:r>
                        <a:rPr kumimoji="1" lang="ja-JP" altLang="en-US" sz="1500" b="0" dirty="0" smtClean="0">
                          <a:latin typeface="Meiryo UI" panose="020B0604030504040204" pitchFamily="50" charset="-128"/>
                          <a:ea typeface="Meiryo UI" panose="020B0604030504040204" pitchFamily="50" charset="-128"/>
                        </a:rPr>
                        <a:t>交流会（</a:t>
                      </a:r>
                      <a:r>
                        <a:rPr kumimoji="1" lang="ja-JP" altLang="en-US" sz="1500" b="0" dirty="0">
                          <a:latin typeface="Meiryo UI" panose="020B0604030504040204" pitchFamily="50" charset="-128"/>
                          <a:ea typeface="Meiryo UI" panose="020B0604030504040204" pitchFamily="50" charset="-128"/>
                        </a:rPr>
                        <a:t>市民後見人や専門職後見人との情報交換）</a:t>
                      </a:r>
                    </a:p>
                  </a:txBody>
                  <a:tcPr anchor="ctr">
                    <a:noFill/>
                  </a:tcPr>
                </a:tc>
                <a:extLst>
                  <a:ext uri="{0D108BD9-81ED-4DB2-BD59-A6C34878D82A}">
                    <a16:rowId xmlns:a16="http://schemas.microsoft.com/office/drawing/2014/main" val="3721586613"/>
                  </a:ext>
                </a:extLst>
              </a:tr>
            </a:tbl>
          </a:graphicData>
        </a:graphic>
      </p:graphicFrame>
      <p:sp>
        <p:nvSpPr>
          <p:cNvPr id="7" name="コンテンツ プレースホルダー 2"/>
          <p:cNvSpPr txBox="1">
            <a:spLocks/>
          </p:cNvSpPr>
          <p:nvPr/>
        </p:nvSpPr>
        <p:spPr>
          <a:xfrm>
            <a:off x="213805" y="6007604"/>
            <a:ext cx="9144000" cy="9229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1200"/>
              </a:lnSpc>
              <a:buFont typeface="Arial" panose="020B0604020202020204" pitchFamily="34" charset="0"/>
              <a:buNone/>
            </a:pPr>
            <a:r>
              <a:rPr lang="ja-JP" altLang="en-US" sz="1500" dirty="0">
                <a:latin typeface="メイリオ" panose="020B0604030504040204" pitchFamily="50" charset="-128"/>
                <a:ea typeface="メイリオ" panose="020B0604030504040204" pitchFamily="50" charset="-128"/>
              </a:rPr>
              <a:t>　▸確認ポイント：・相談対応の役割分担の適否　　</a:t>
            </a:r>
            <a:endParaRPr lang="en-US" altLang="ja-JP" sz="1500" dirty="0">
              <a:latin typeface="メイリオ" panose="020B0604030504040204" pitchFamily="50" charset="-128"/>
              <a:ea typeface="メイリオ" panose="020B0604030504040204" pitchFamily="50" charset="-128"/>
            </a:endParaRPr>
          </a:p>
          <a:p>
            <a:pPr marL="0" indent="0">
              <a:lnSpc>
                <a:spcPts val="1200"/>
              </a:lnSpc>
              <a:buFont typeface="Arial" panose="020B0604020202020204" pitchFamily="34" charset="0"/>
              <a:buNone/>
            </a:pPr>
            <a:r>
              <a:rPr lang="en-US" altLang="ja-JP" sz="1500" dirty="0">
                <a:latin typeface="メイリオ" panose="020B0604030504040204" pitchFamily="50" charset="-128"/>
                <a:ea typeface="メイリオ" panose="020B0604030504040204" pitchFamily="50" charset="-128"/>
              </a:rPr>
              <a:t>                          </a:t>
            </a:r>
            <a:r>
              <a:rPr lang="ja-JP" altLang="en-US" sz="1500" dirty="0">
                <a:latin typeface="メイリオ" panose="020B0604030504040204" pitchFamily="50" charset="-128"/>
                <a:ea typeface="メイリオ" panose="020B0604030504040204" pitchFamily="50" charset="-128"/>
              </a:rPr>
              <a:t>・フォローアップ研修の回数と内容に不足はないか</a:t>
            </a:r>
            <a:endParaRPr lang="en-US" altLang="ja-JP" sz="1500" dirty="0">
              <a:latin typeface="メイリオ" panose="020B0604030504040204" pitchFamily="50" charset="-128"/>
              <a:ea typeface="メイリオ" panose="020B0604030504040204" pitchFamily="50" charset="-128"/>
            </a:endParaRPr>
          </a:p>
          <a:p>
            <a:pPr marL="0" indent="0">
              <a:lnSpc>
                <a:spcPts val="1200"/>
              </a:lnSpc>
              <a:buFont typeface="Arial" panose="020B0604020202020204" pitchFamily="34" charset="0"/>
              <a:buNone/>
            </a:pPr>
            <a:r>
              <a:rPr lang="en-US" altLang="ja-JP" sz="1500" dirty="0">
                <a:latin typeface="メイリオ" panose="020B0604030504040204" pitchFamily="50" charset="-128"/>
                <a:ea typeface="メイリオ" panose="020B0604030504040204" pitchFamily="50" charset="-128"/>
              </a:rPr>
              <a:t>                          </a:t>
            </a:r>
            <a:r>
              <a:rPr lang="ja-JP" altLang="en-US" sz="1500" dirty="0">
                <a:latin typeface="メイリオ" panose="020B0604030504040204" pitchFamily="50" charset="-128"/>
                <a:ea typeface="メイリオ" panose="020B0604030504040204" pitchFamily="50" charset="-128"/>
              </a:rPr>
              <a:t>・市民後見人のフォローアップ研修への参加の可否</a:t>
            </a:r>
            <a:endParaRPr lang="en-US" altLang="ja-JP" sz="1500" dirty="0">
              <a:latin typeface="メイリオ" panose="020B0604030504040204" pitchFamily="50" charset="-128"/>
              <a:ea typeface="メイリオ" panose="020B0604030504040204" pitchFamily="50" charset="-128"/>
            </a:endParaRPr>
          </a:p>
        </p:txBody>
      </p:sp>
      <p:sp>
        <p:nvSpPr>
          <p:cNvPr id="9" name="楕円 8"/>
          <p:cNvSpPr/>
          <p:nvPr/>
        </p:nvSpPr>
        <p:spPr>
          <a:xfrm>
            <a:off x="8698610" y="6490986"/>
            <a:ext cx="404446" cy="334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楕円 9"/>
          <p:cNvSpPr/>
          <p:nvPr/>
        </p:nvSpPr>
        <p:spPr>
          <a:xfrm>
            <a:off x="8530067" y="6373528"/>
            <a:ext cx="741531" cy="56902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white"/>
                </a:solidFill>
                <a:latin typeface="Calibri" panose="020F0502020204030204"/>
                <a:ea typeface="游ゴシック" panose="020B0400000000000000" pitchFamily="50" charset="-128"/>
              </a:rPr>
              <a:t>10</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93809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01287" y="955790"/>
            <a:ext cx="8938731" cy="5724000"/>
          </a:xfrm>
          <a:prstGeom prst="rect">
            <a:avLst/>
          </a:prstGeom>
        </p:spPr>
      </p:pic>
      <p:sp>
        <p:nvSpPr>
          <p:cNvPr id="5" name="正方形/長方形 4"/>
          <p:cNvSpPr/>
          <p:nvPr/>
        </p:nvSpPr>
        <p:spPr>
          <a:xfrm>
            <a:off x="6233265" y="632899"/>
            <a:ext cx="2912370" cy="351699"/>
          </a:xfrm>
          <a:prstGeom prst="rect">
            <a:avLst/>
          </a:prstGeom>
        </p:spPr>
        <p:txBody>
          <a:bodyPr wrap="square">
            <a:spAutoFit/>
          </a:bodyPr>
          <a:lstStyle/>
          <a:p>
            <a:pPr lvl="0">
              <a:lnSpc>
                <a:spcPts val="2300"/>
              </a:lnSpc>
              <a:defRPr/>
            </a:pPr>
            <a:r>
              <a:rPr kumimoji="1" lang="en-US" altLang="ja-JP" sz="1500" b="1" dirty="0">
                <a:solidFill>
                  <a:prstClr val="black"/>
                </a:solidFill>
                <a:latin typeface="Meiryo UI" panose="020B0604030504040204" pitchFamily="50" charset="-128"/>
                <a:ea typeface="Meiryo UI" panose="020B0604030504040204" pitchFamily="50" charset="-128"/>
              </a:rPr>
              <a:t>※</a:t>
            </a:r>
            <a:r>
              <a:rPr kumimoji="1" lang="ja-JP" altLang="en-US" sz="1500" b="1" dirty="0">
                <a:solidFill>
                  <a:prstClr val="black"/>
                </a:solidFill>
                <a:latin typeface="Meiryo UI" panose="020B0604030504040204" pitchFamily="50" charset="-128"/>
                <a:ea typeface="Meiryo UI" panose="020B0604030504040204" pitchFamily="50" charset="-128"/>
              </a:rPr>
              <a:t>厚生労働省資料より一部抜粋</a:t>
            </a:r>
            <a:endParaRPr kumimoji="1" lang="en-US" altLang="ja-JP" sz="1500" b="1" dirty="0">
              <a:solidFill>
                <a:prstClr val="black"/>
              </a:solidFill>
              <a:latin typeface="Meiryo UI" panose="020B0604030504040204" pitchFamily="50" charset="-128"/>
              <a:ea typeface="Meiryo UI" panose="020B0604030504040204" pitchFamily="50" charset="-128"/>
            </a:endParaRPr>
          </a:p>
        </p:txBody>
      </p:sp>
      <p:sp>
        <p:nvSpPr>
          <p:cNvPr id="6" name="タイトル 1"/>
          <p:cNvSpPr>
            <a:spLocks noGrp="1"/>
          </p:cNvSpPr>
          <p:nvPr>
            <p:ph type="title"/>
          </p:nvPr>
        </p:nvSpPr>
        <p:spPr>
          <a:xfrm>
            <a:off x="1635" y="0"/>
            <a:ext cx="9144000" cy="457200"/>
          </a:xfr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8100000" scaled="1"/>
            <a:tileRect/>
          </a:gradFill>
        </p:spPr>
        <p:style>
          <a:lnRef idx="2">
            <a:schemeClr val="dk1"/>
          </a:lnRef>
          <a:fillRef idx="1">
            <a:schemeClr val="lt1"/>
          </a:fillRef>
          <a:effectRef idx="0">
            <a:schemeClr val="dk1"/>
          </a:effectRef>
          <a:fontRef idx="minor">
            <a:schemeClr val="dk1"/>
          </a:fontRef>
        </p:style>
        <p:txBody>
          <a:bodyPr>
            <a:normAutofit/>
          </a:bodyPr>
          <a:lstStyle/>
          <a:p>
            <a:r>
              <a:rPr lang="ja-JP" altLang="en-US" sz="1800" b="1" dirty="0">
                <a:latin typeface="メイリオ" panose="020B0604030504040204" pitchFamily="50" charset="-128"/>
                <a:ea typeface="メイリオ" panose="020B0604030504040204" pitchFamily="50" charset="-128"/>
              </a:rPr>
              <a:t>参考資料「地域における公益的な取組について」　</a:t>
            </a:r>
          </a:p>
        </p:txBody>
      </p:sp>
      <p:sp>
        <p:nvSpPr>
          <p:cNvPr id="8" name="楕円 7"/>
          <p:cNvSpPr/>
          <p:nvPr/>
        </p:nvSpPr>
        <p:spPr>
          <a:xfrm>
            <a:off x="8698610" y="41183"/>
            <a:ext cx="404446" cy="334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dirty="0" smtClean="0">
              <a:solidFill>
                <a:prstClr val="white"/>
              </a:solidFill>
              <a:latin typeface="Calibri" panose="020F0502020204030204"/>
              <a:ea typeface="游ゴシック" panose="020B0400000000000000" pitchFamily="50" charset="-128"/>
            </a:endParaRPr>
          </a:p>
        </p:txBody>
      </p:sp>
      <p:sp>
        <p:nvSpPr>
          <p:cNvPr id="9" name="楕円 8"/>
          <p:cNvSpPr/>
          <p:nvPr/>
        </p:nvSpPr>
        <p:spPr>
          <a:xfrm>
            <a:off x="8530067" y="-76275"/>
            <a:ext cx="741531" cy="56902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dirty="0" smtClean="0">
                <a:solidFill>
                  <a:prstClr val="white"/>
                </a:solidFill>
                <a:latin typeface="Calibri" panose="020F0502020204030204"/>
                <a:ea typeface="游ゴシック" panose="020B0400000000000000" pitchFamily="50" charset="-128"/>
              </a:rPr>
              <a:t>11</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07766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図 4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51699" y="428164"/>
            <a:ext cx="765880" cy="829726"/>
          </a:xfrm>
          <a:prstGeom prst="rect">
            <a:avLst/>
          </a:prstGeom>
        </p:spPr>
      </p:pic>
      <p:sp>
        <p:nvSpPr>
          <p:cNvPr id="43" name="角丸四角形 42"/>
          <p:cNvSpPr/>
          <p:nvPr/>
        </p:nvSpPr>
        <p:spPr>
          <a:xfrm>
            <a:off x="70336" y="1196333"/>
            <a:ext cx="9144000" cy="1139754"/>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昨今の社会経済情勢の変化等により、孤立や孤独死、ひきこもり、虐待・家庭内暴力、自殺、生活困窮など</a:t>
            </a:r>
            <a:r>
              <a:rPr kumimoji="0" lang="ja-JP" altLang="en-US" sz="1400" b="1" i="0" u="none" strike="noStrike" kern="1200" cap="none" spc="0" normalizeH="0" baseline="0" noProof="0" dirty="0">
                <a:ln>
                  <a:noFill/>
                </a:ln>
                <a:solidFill>
                  <a:srgbClr val="E73062"/>
                </a:solidFill>
                <a:effectLst/>
                <a:uLnTx/>
                <a:uFillTx/>
                <a:latin typeface="メイリオ" panose="020B0604030504040204" pitchFamily="50" charset="-128"/>
                <a:ea typeface="メイリオ" panose="020B0604030504040204" pitchFamily="50" charset="-128"/>
                <a:cs typeface="+mn-cs"/>
              </a:rPr>
              <a:t>厳しい生活・福祉課題</a:t>
            </a: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が広がっています。また、こうした課題に対して、既存の制度では対応ができない</a:t>
            </a:r>
            <a:r>
              <a:rPr kumimoji="0" lang="ja-JP" altLang="en-US" sz="1400" b="1" i="0" u="none" strike="noStrike" kern="1200" cap="none" spc="0" normalizeH="0" baseline="0" noProof="0" dirty="0">
                <a:ln>
                  <a:noFill/>
                </a:ln>
                <a:solidFill>
                  <a:srgbClr val="E73062"/>
                </a:solidFill>
                <a:effectLst/>
                <a:uLnTx/>
                <a:uFillTx/>
                <a:latin typeface="メイリオ" panose="020B0604030504040204" pitchFamily="50" charset="-128"/>
                <a:ea typeface="メイリオ" panose="020B0604030504040204" pitchFamily="50" charset="-128"/>
                <a:cs typeface="+mn-cs"/>
              </a:rPr>
              <a:t>“制度の狭間”</a:t>
            </a: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の生活困窮も生じています。</a:t>
            </a:r>
            <a:r>
              <a:rPr kumimoji="0" lang="ja-JP" altLang="en-US" sz="1400" b="1" i="0" u="none" strike="noStrike" kern="1200" cap="none" spc="0" normalizeH="0" baseline="0" noProof="0" dirty="0">
                <a:ln>
                  <a:noFill/>
                </a:ln>
                <a:solidFill>
                  <a:srgbClr val="E73062"/>
                </a:solidFill>
                <a:effectLst/>
                <a:uLnTx/>
                <a:uFillTx/>
                <a:latin typeface="メイリオ" panose="020B0604030504040204" pitchFamily="50" charset="-128"/>
                <a:ea typeface="メイリオ" panose="020B0604030504040204" pitchFamily="50" charset="-128"/>
                <a:cs typeface="+mn-cs"/>
              </a:rPr>
              <a:t>大阪府社会福祉協議会</a:t>
            </a: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は、大阪府内の</a:t>
            </a:r>
            <a:r>
              <a:rPr kumimoji="0" lang="ja-JP" altLang="en-US" sz="1400" b="1" i="0" u="none" strike="noStrike" kern="1200" cap="none" spc="0" normalizeH="0" baseline="0" noProof="0" dirty="0">
                <a:ln>
                  <a:noFill/>
                </a:ln>
                <a:solidFill>
                  <a:srgbClr val="E73062"/>
                </a:solidFill>
                <a:effectLst/>
                <a:uLnTx/>
                <a:uFillTx/>
                <a:latin typeface="メイリオ" panose="020B0604030504040204" pitchFamily="50" charset="-128"/>
                <a:ea typeface="メイリオ" panose="020B0604030504040204" pitchFamily="50" charset="-128"/>
                <a:cs typeface="+mn-cs"/>
              </a:rPr>
              <a:t>社会福祉法人・社会福祉施設（大阪府社会福祉協議会会員約</a:t>
            </a:r>
            <a:r>
              <a:rPr kumimoji="0" lang="en-US" altLang="ja-JP" sz="1400" b="1" i="0" u="none" strike="noStrike" kern="1200" cap="none" spc="0" normalizeH="0" baseline="0" noProof="0" dirty="0">
                <a:ln>
                  <a:noFill/>
                </a:ln>
                <a:solidFill>
                  <a:srgbClr val="E73062"/>
                </a:solidFill>
                <a:effectLst/>
                <a:uLnTx/>
                <a:uFillTx/>
                <a:latin typeface="メイリオ" panose="020B0604030504040204" pitchFamily="50" charset="-128"/>
                <a:ea typeface="メイリオ" panose="020B0604030504040204" pitchFamily="50" charset="-128"/>
                <a:cs typeface="+mn-cs"/>
              </a:rPr>
              <a:t>1,500</a:t>
            </a:r>
            <a:r>
              <a:rPr kumimoji="0" lang="ja-JP" altLang="en-US" sz="1400" b="1" i="0" u="none" strike="noStrike" kern="1200" cap="none" spc="0" normalizeH="0" baseline="0" noProof="0" dirty="0">
                <a:ln>
                  <a:noFill/>
                </a:ln>
                <a:solidFill>
                  <a:srgbClr val="E73062"/>
                </a:solidFill>
                <a:effectLst/>
                <a:uLnTx/>
                <a:uFillTx/>
                <a:latin typeface="メイリオ" panose="020B0604030504040204" pitchFamily="50" charset="-128"/>
                <a:ea typeface="メイリオ" panose="020B0604030504040204" pitchFamily="50" charset="-128"/>
                <a:cs typeface="+mn-cs"/>
              </a:rPr>
              <a:t>施設）</a:t>
            </a: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とともに、</a:t>
            </a:r>
            <a:r>
              <a:rPr kumimoji="0" lang="ja-JP" altLang="en-US" sz="1400" b="1" i="0" u="none" strike="noStrike" kern="1200" cap="none" spc="0" normalizeH="0" baseline="0" noProof="0" dirty="0">
                <a:ln>
                  <a:noFill/>
                </a:ln>
                <a:solidFill>
                  <a:srgbClr val="E73062"/>
                </a:solidFill>
                <a:effectLst/>
                <a:uLnTx/>
                <a:uFillTx/>
                <a:latin typeface="メイリオ" panose="020B0604030504040204" pitchFamily="50" charset="-128"/>
                <a:ea typeface="メイリオ" panose="020B0604030504040204" pitchFamily="50" charset="-128"/>
                <a:cs typeface="+mn-cs"/>
              </a:rPr>
              <a:t>“社会福祉法人の使命”</a:t>
            </a: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として、こうした課題に向き合い、それぞれの特徴や強みを活かした様々な支援事業を</a:t>
            </a:r>
            <a:r>
              <a:rPr kumimoji="0" lang="ja-JP" altLang="en-US" sz="1400" b="1" i="0" u="none" strike="noStrike" kern="1200" cap="none" spc="0" normalizeH="0" baseline="0" noProof="0" dirty="0">
                <a:ln>
                  <a:noFill/>
                </a:ln>
                <a:solidFill>
                  <a:srgbClr val="E73062"/>
                </a:solidFill>
                <a:effectLst/>
                <a:uLnTx/>
                <a:uFillTx/>
                <a:latin typeface="メイリオ" panose="020B0604030504040204" pitchFamily="50" charset="-128"/>
                <a:ea typeface="メイリオ" panose="020B0604030504040204" pitchFamily="50" charset="-128"/>
                <a:cs typeface="+mn-cs"/>
              </a:rPr>
              <a:t>“オール大阪”</a:t>
            </a: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で展開しています。</a:t>
            </a:r>
          </a:p>
        </p:txBody>
      </p:sp>
      <p:sp>
        <p:nvSpPr>
          <p:cNvPr id="44" name="角丸四角形 43"/>
          <p:cNvSpPr/>
          <p:nvPr/>
        </p:nvSpPr>
        <p:spPr>
          <a:xfrm>
            <a:off x="1626920" y="503171"/>
            <a:ext cx="6295268" cy="583710"/>
          </a:xfrm>
          <a:prstGeom prst="roundRect">
            <a:avLst/>
          </a:prstGeom>
          <a:solidFill>
            <a:srgbClr val="E7306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大阪しあわせネットワーク　事業概要</a:t>
            </a:r>
            <a:endParaRPr kumimoji="0" lang="en-US" altLang="ja-JP"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オール大阪の社会福祉法人による社会貢献事業 ～</a:t>
            </a:r>
            <a:r>
              <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a:t>
            </a:r>
            <a:endParaRPr kumimoji="1" lang="ja-JP" altLang="en-US" sz="14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7" name="角丸四角形 46"/>
          <p:cNvSpPr/>
          <p:nvPr/>
        </p:nvSpPr>
        <p:spPr>
          <a:xfrm>
            <a:off x="128367" y="2353420"/>
            <a:ext cx="4483062" cy="292023"/>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１．</a:t>
            </a: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生活困窮者レスキュー事業（</a:t>
            </a: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総合生活相談事業</a:t>
            </a: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p:txBody>
      </p:sp>
      <p:sp>
        <p:nvSpPr>
          <p:cNvPr id="48" name="角丸四角形 47"/>
          <p:cNvSpPr/>
          <p:nvPr/>
        </p:nvSpPr>
        <p:spPr>
          <a:xfrm>
            <a:off x="128367" y="4199370"/>
            <a:ext cx="6335613" cy="30980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２．社会福祉法人（福祉施設）の強みを活かした</a:t>
            </a:r>
            <a:r>
              <a:rPr kumimoji="0"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様々な地域貢献事業</a:t>
            </a:r>
            <a:r>
              <a:rPr kumimoji="0"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の実施</a:t>
            </a: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pic>
        <p:nvPicPr>
          <p:cNvPr id="62" name="図 6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63530" y="5397543"/>
            <a:ext cx="930618" cy="958191"/>
          </a:xfrm>
          <a:prstGeom prst="rect">
            <a:avLst/>
          </a:prstGeom>
        </p:spPr>
      </p:pic>
      <p:sp>
        <p:nvSpPr>
          <p:cNvPr id="49" name="角丸四角形 48"/>
          <p:cNvSpPr/>
          <p:nvPr/>
        </p:nvSpPr>
        <p:spPr>
          <a:xfrm>
            <a:off x="128367" y="5781824"/>
            <a:ext cx="3536301" cy="294225"/>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３．社会貢献基金（特別部会費）の</a:t>
            </a: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拠出</a:t>
            </a:r>
            <a:endParaRPr kumimoji="1" lang="ja-JP" altLang="en-US" sz="16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 name="テキスト ボックス 3">
            <a:extLst>
              <a:ext uri="{FF2B5EF4-FFF2-40B4-BE49-F238E27FC236}">
                <a16:creationId xmlns:a16="http://schemas.microsoft.com/office/drawing/2014/main" id="{381145C1-DC02-4569-97E6-41696AC17004}"/>
              </a:ext>
            </a:extLst>
          </p:cNvPr>
          <p:cNvSpPr txBox="1"/>
          <p:nvPr/>
        </p:nvSpPr>
        <p:spPr>
          <a:xfrm>
            <a:off x="128367" y="2603279"/>
            <a:ext cx="8966352"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◎社会福祉法人（社会福祉施設）に所属する</a:t>
            </a:r>
            <a:r>
              <a:rPr kumimoji="0" lang="ja-JP" altLang="en-US" sz="1400" b="1" i="0" u="sng" strike="noStrike" kern="1200" cap="none" spc="0" normalizeH="0" baseline="0" noProof="0" dirty="0">
                <a:ln>
                  <a:noFill/>
                </a:ln>
                <a:solidFill>
                  <a:srgbClr val="70AD47">
                    <a:lumMod val="75000"/>
                  </a:srgbClr>
                </a:solidFill>
                <a:effectLst/>
                <a:uLnTx/>
                <a:uFillTx/>
                <a:latin typeface="ＭＳ ゴシック" panose="020B0609070205080204" pitchFamily="49" charset="-128"/>
                <a:ea typeface="ＭＳ ゴシック" panose="020B0609070205080204" pitchFamily="49" charset="-128"/>
                <a:cs typeface="+mn-cs"/>
              </a:rPr>
              <a:t>総合生活相談員（コミュニティソーシャルワーカーやスマイルサポーター）と、大阪府社協所属の社会貢献支援員（府内２１エリア内の福祉祉施設に駐在）が連携してワンストップの総合生活相談</a:t>
            </a:r>
            <a:r>
              <a:rPr kumimoji="0"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を行う</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◎公的制度やサービス等による支援が受けられず、生命に関わる緊急・窮迫した制度の狭間の生活困窮状況に対して、施設長の決済により、</a:t>
            </a:r>
            <a:r>
              <a:rPr kumimoji="0" lang="ja-JP" altLang="en-US" sz="1400" b="1" i="0" u="sng" strike="noStrike" kern="1200" cap="none" spc="0" normalizeH="0" baseline="0" noProof="0" dirty="0">
                <a:ln>
                  <a:noFill/>
                </a:ln>
                <a:solidFill>
                  <a:srgbClr val="70AD47">
                    <a:lumMod val="75000"/>
                  </a:srgbClr>
                </a:solidFill>
                <a:effectLst/>
                <a:uLnTx/>
                <a:uFillTx/>
                <a:latin typeface="ＭＳ ゴシック" panose="020B0609070205080204" pitchFamily="49" charset="-128"/>
                <a:ea typeface="ＭＳ ゴシック" panose="020B0609070205080204" pitchFamily="49" charset="-128"/>
                <a:cs typeface="+mn-cs"/>
              </a:rPr>
              <a:t>概ね１０万円を限度とした「経済的援助（現物給付）」による支援</a:t>
            </a:r>
            <a:r>
              <a:rPr kumimoji="0"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も実施する</a:t>
            </a:r>
            <a:endParaRPr kumimoji="0" lang="en-US" altLang="ja-JP"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◆令和元年度経済的援助（現物給付）支援実績：</a:t>
            </a:r>
            <a:r>
              <a:rPr kumimoji="0" lang="en-US" altLang="ja-JP"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0" lang="en-US" altLang="ja-JP"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719</a:t>
            </a:r>
            <a:r>
              <a:rPr kumimoji="0"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世帯　約</a:t>
            </a:r>
            <a:r>
              <a:rPr kumimoji="0" lang="en-US" altLang="ja-JP"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5,654</a:t>
            </a:r>
            <a:r>
              <a:rPr kumimoji="0"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万円</a:t>
            </a:r>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5" name="テキスト ボックス 4">
            <a:extLst>
              <a:ext uri="{FF2B5EF4-FFF2-40B4-BE49-F238E27FC236}">
                <a16:creationId xmlns:a16="http://schemas.microsoft.com/office/drawing/2014/main" id="{8F66D546-EF10-4823-A202-F2585D79468A}"/>
              </a:ext>
            </a:extLst>
          </p:cNvPr>
          <p:cNvSpPr txBox="1"/>
          <p:nvPr/>
        </p:nvSpPr>
        <p:spPr>
          <a:xfrm>
            <a:off x="136907" y="4502808"/>
            <a:ext cx="8878726" cy="120395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srgbClr val="70AD47">
                    <a:lumMod val="75000"/>
                  </a:srgbClr>
                </a:solidFill>
                <a:effectLst/>
                <a:uLnTx/>
                <a:uFillTx/>
                <a:latin typeface="ＭＳ ゴシック" panose="020B0609070205080204" pitchFamily="49" charset="-128"/>
                <a:ea typeface="ＭＳ ゴシック" panose="020B0609070205080204" pitchFamily="49" charset="-128"/>
                <a:cs typeface="+mn-cs"/>
              </a:rPr>
              <a:t>◎社会福祉法人が有する機能</a:t>
            </a:r>
            <a:r>
              <a:rPr kumimoji="0" lang="ja-JP" altLang="ja-JP" sz="1400" b="1" i="0" u="none" strike="noStrike" kern="1200" cap="none" spc="0" normalizeH="0" baseline="0" noProof="0" dirty="0">
                <a:ln>
                  <a:noFill/>
                </a:ln>
                <a:solidFill>
                  <a:srgbClr val="70AD47">
                    <a:lumMod val="75000"/>
                  </a:srgbClr>
                </a:solidFill>
                <a:effectLst/>
                <a:uLnTx/>
                <a:uFillTx/>
                <a:latin typeface="Calibri" panose="020F0502020204030204"/>
                <a:ea typeface="游ゴシック" panose="020B0400000000000000" pitchFamily="50" charset="-128"/>
                <a:cs typeface="+mn-cs"/>
              </a:rPr>
              <a:t>（福祉専門職員や福祉施設の活用など）</a:t>
            </a:r>
            <a:r>
              <a:rPr kumimoji="0" lang="ja-JP" altLang="en-US" sz="1400" b="1" i="0" u="none" strike="noStrike" kern="1200" cap="none" spc="0" normalizeH="0" baseline="0" noProof="0" dirty="0">
                <a:ln>
                  <a:noFill/>
                </a:ln>
                <a:solidFill>
                  <a:srgbClr val="70AD47">
                    <a:lumMod val="75000"/>
                  </a:srgbClr>
                </a:solidFill>
                <a:effectLst/>
                <a:uLnTx/>
                <a:uFillTx/>
                <a:latin typeface="ＭＳ ゴシック" panose="020B0609070205080204" pitchFamily="49" charset="-128"/>
                <a:ea typeface="ＭＳ ゴシック" panose="020B0609070205080204" pitchFamily="49" charset="-128"/>
                <a:cs typeface="+mn-cs"/>
              </a:rPr>
              <a:t>を活かし、</a:t>
            </a:r>
            <a:r>
              <a:rPr kumimoji="0"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よろず相談と各種制度等へのつなぎ、保育園・認定こども園における地域貢献事業（スマイルサポーター事業）、社会参加・生きがい支援、居場所づくり、中間的就労、障がい者等の就労支援、困窮世帯の児童に対する学習支援など、</a:t>
            </a:r>
            <a:r>
              <a:rPr kumimoji="0" lang="ja-JP" altLang="en-US" sz="1400" b="1" i="0" u="sng" strike="noStrike" kern="1200" cap="none" spc="0" normalizeH="0" baseline="0" noProof="0" dirty="0">
                <a:ln>
                  <a:noFill/>
                </a:ln>
                <a:solidFill>
                  <a:srgbClr val="70AD47">
                    <a:lumMod val="75000"/>
                  </a:srgbClr>
                </a:solidFill>
                <a:effectLst/>
                <a:uLnTx/>
                <a:uFillTx/>
                <a:latin typeface="ＭＳ ゴシック" panose="020B0609070205080204" pitchFamily="49" charset="-128"/>
                <a:ea typeface="ＭＳ ゴシック" panose="020B0609070205080204" pitchFamily="49" charset="-128"/>
                <a:cs typeface="+mn-cs"/>
              </a:rPr>
              <a:t>各法人（社会福祉施設）において、それぞれの特性や強みを活かした実践を開発・展開する</a:t>
            </a:r>
            <a:endParaRPr kumimoji="0" lang="en-US" altLang="ja-JP" sz="1400" b="1" i="0" u="sng" strike="noStrike" kern="1200" cap="none" spc="0" normalizeH="0" baseline="0" noProof="0" dirty="0">
              <a:ln>
                <a:noFill/>
              </a:ln>
              <a:solidFill>
                <a:srgbClr val="70AD47">
                  <a:lumMod val="75000"/>
                </a:srgbClr>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とともに、取り組んでいる事業等を広く発信</a:t>
            </a: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 name="テキスト ボックス 5">
            <a:extLst>
              <a:ext uri="{FF2B5EF4-FFF2-40B4-BE49-F238E27FC236}">
                <a16:creationId xmlns:a16="http://schemas.microsoft.com/office/drawing/2014/main" id="{AFC2CEC9-91F6-46B4-B448-CD30AEBEC464}"/>
              </a:ext>
            </a:extLst>
          </p:cNvPr>
          <p:cNvSpPr txBox="1"/>
          <p:nvPr/>
        </p:nvSpPr>
        <p:spPr>
          <a:xfrm>
            <a:off x="136907" y="6046517"/>
            <a:ext cx="8710209" cy="738664"/>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◎本</a:t>
            </a:r>
            <a:r>
              <a:rPr kumimoji="0" lang="ja-JP"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事業を実施するための財源</a:t>
            </a:r>
            <a:r>
              <a:rPr kumimoji="0"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制度の狭間の生活困窮を支援する「経済的援助（現物給付）」</a:t>
            </a:r>
            <a:endParaRPr kumimoji="0" lang="en-US" altLang="ja-JP"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ならびに社会貢献支援員の配置費用等</a:t>
            </a:r>
            <a:r>
              <a:rPr kumimoji="0"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0" lang="ja-JP"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として、各種別部会</a:t>
            </a:r>
            <a:r>
              <a:rPr kumimoji="0"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において設定する</a:t>
            </a:r>
            <a:r>
              <a:rPr kumimoji="0" lang="ja-JP" altLang="en-US" sz="1400" b="1" i="0" u="sng" strike="noStrike" kern="1200" cap="none" spc="0" normalizeH="0" baseline="0" noProof="0" dirty="0">
                <a:ln>
                  <a:noFill/>
                </a:ln>
                <a:solidFill>
                  <a:srgbClr val="70AD47">
                    <a:lumMod val="75000"/>
                  </a:srgbClr>
                </a:solidFill>
                <a:effectLst/>
                <a:uLnTx/>
                <a:uFillTx/>
                <a:latin typeface="ＭＳ ゴシック" panose="020B0609070205080204" pitchFamily="49" charset="-128"/>
                <a:ea typeface="ＭＳ ゴシック" panose="020B0609070205080204" pitchFamily="49" charset="-128"/>
                <a:cs typeface="+mn-cs"/>
              </a:rPr>
              <a:t>「社会貢献基金</a:t>
            </a:r>
            <a:endParaRPr kumimoji="0" lang="en-US" altLang="ja-JP" sz="1400" b="1" i="0" u="sng" strike="noStrike" kern="1200" cap="none" spc="0" normalizeH="0" baseline="0" noProof="0" dirty="0">
              <a:ln>
                <a:noFill/>
              </a:ln>
              <a:solidFill>
                <a:srgbClr val="70AD47">
                  <a:lumMod val="75000"/>
                </a:srgbClr>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1" i="0" u="sng" strike="noStrike" kern="1200" cap="none" spc="0" normalizeH="0" baseline="0" noProof="0" dirty="0">
                <a:ln>
                  <a:noFill/>
                </a:ln>
                <a:solidFill>
                  <a:srgbClr val="70AD47">
                    <a:lumMod val="75000"/>
                  </a:srgbClr>
                </a:solidFill>
                <a:effectLst/>
                <a:uLnTx/>
                <a:uFillTx/>
                <a:latin typeface="ＭＳ ゴシック" panose="020B0609070205080204" pitchFamily="49" charset="-128"/>
                <a:ea typeface="ＭＳ ゴシック" panose="020B0609070205080204" pitchFamily="49" charset="-128"/>
                <a:cs typeface="+mn-cs"/>
              </a:rPr>
              <a:t>（特別部会費）」を拠出</a:t>
            </a:r>
            <a:endParaRPr kumimoji="0" lang="en-US" altLang="ja-JP" sz="1400" b="1" i="0" u="sng" strike="noStrike" kern="1200" cap="none" spc="0" normalizeH="0" baseline="0" noProof="0" dirty="0">
              <a:ln>
                <a:noFill/>
              </a:ln>
              <a:solidFill>
                <a:srgbClr val="70AD47">
                  <a:lumMod val="75000"/>
                </a:srgbClr>
              </a:solidFill>
              <a:effectLst/>
              <a:uLnTx/>
              <a:uFillTx/>
              <a:latin typeface="ＭＳ ゴシック" panose="020B0609070205080204" pitchFamily="49" charset="-128"/>
              <a:ea typeface="ＭＳ ゴシック" panose="020B0609070205080204" pitchFamily="49" charset="-128"/>
              <a:cs typeface="+mn-cs"/>
            </a:endParaRPr>
          </a:p>
        </p:txBody>
      </p:sp>
      <p:sp>
        <p:nvSpPr>
          <p:cNvPr id="14" name="楕円 13"/>
          <p:cNvSpPr/>
          <p:nvPr/>
        </p:nvSpPr>
        <p:spPr>
          <a:xfrm>
            <a:off x="8698610" y="6490986"/>
            <a:ext cx="404446" cy="334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楕円 14"/>
          <p:cNvSpPr/>
          <p:nvPr/>
        </p:nvSpPr>
        <p:spPr>
          <a:xfrm>
            <a:off x="8530067" y="6373528"/>
            <a:ext cx="741531" cy="56902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dirty="0" smtClean="0">
                <a:solidFill>
                  <a:prstClr val="white"/>
                </a:solidFill>
                <a:latin typeface="Calibri" panose="020F0502020204030204"/>
                <a:ea typeface="游ゴシック" panose="020B0400000000000000" pitchFamily="50" charset="-128"/>
              </a:rPr>
              <a:t>12</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タイトル 1"/>
          <p:cNvSpPr>
            <a:spLocks noGrp="1"/>
          </p:cNvSpPr>
          <p:nvPr>
            <p:ph type="title"/>
          </p:nvPr>
        </p:nvSpPr>
        <p:spPr>
          <a:xfrm>
            <a:off x="1635" y="0"/>
            <a:ext cx="9144000" cy="457200"/>
          </a:xfr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8100000" scaled="1"/>
            <a:tileRect/>
          </a:gradFill>
        </p:spPr>
        <p:style>
          <a:lnRef idx="2">
            <a:schemeClr val="dk1"/>
          </a:lnRef>
          <a:fillRef idx="1">
            <a:schemeClr val="lt1"/>
          </a:fillRef>
          <a:effectRef idx="0">
            <a:schemeClr val="dk1"/>
          </a:effectRef>
          <a:fontRef idx="minor">
            <a:schemeClr val="dk1"/>
          </a:fontRef>
        </p:style>
        <p:txBody>
          <a:bodyPr>
            <a:normAutofit/>
          </a:bodyPr>
          <a:lstStyle/>
          <a:p>
            <a:r>
              <a:rPr lang="ja-JP" altLang="en-US" sz="1800" b="1" dirty="0">
                <a:latin typeface="メイリオ" panose="020B0604030504040204" pitchFamily="50" charset="-128"/>
                <a:ea typeface="メイリオ" panose="020B0604030504040204" pitchFamily="50" charset="-128"/>
              </a:rPr>
              <a:t>参考</a:t>
            </a:r>
            <a:r>
              <a:rPr lang="ja-JP" altLang="en-US" sz="1800" b="1" dirty="0" smtClean="0">
                <a:latin typeface="メイリオ" panose="020B0604030504040204" pitchFamily="50" charset="-128"/>
                <a:ea typeface="メイリオ" panose="020B0604030504040204" pitchFamily="50" charset="-128"/>
              </a:rPr>
              <a:t>資料</a:t>
            </a:r>
            <a:r>
              <a:rPr lang="ja-JP" altLang="en-US" sz="1800" b="1" dirty="0">
                <a:solidFill>
                  <a:prstClr val="black"/>
                </a:solidFill>
                <a:latin typeface="メイリオ" panose="020B0604030504040204" pitchFamily="50" charset="-128"/>
                <a:ea typeface="メイリオ" panose="020B0604030504040204" pitchFamily="50" charset="-128"/>
              </a:rPr>
              <a:t>「大阪しあわせネットワーク事業について」</a:t>
            </a:r>
            <a:endParaRPr lang="ja-JP" altLang="en-US" sz="18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2425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486564"/>
            <a:ext cx="9144000" cy="6419088"/>
          </a:xfrm>
        </p:spPr>
        <p:txBody>
          <a:bodyPr>
            <a:noAutofit/>
          </a:bodyPr>
          <a:lstStyle/>
          <a:p>
            <a:pPr marL="0" indent="0">
              <a:buNone/>
            </a:pPr>
            <a:r>
              <a:rPr lang="en-US" altLang="ja-JP" sz="1500" dirty="0" smtClean="0">
                <a:latin typeface="メイリオ" panose="020B0604030504040204" pitchFamily="50" charset="-128"/>
                <a:ea typeface="メイリオ" panose="020B0604030504040204" pitchFamily="50" charset="-128"/>
              </a:rPr>
              <a:t>【</a:t>
            </a:r>
            <a:r>
              <a:rPr lang="ja-JP" altLang="en-US" sz="1500" dirty="0">
                <a:latin typeface="メイリオ" panose="020B0604030504040204" pitchFamily="50" charset="-128"/>
                <a:ea typeface="メイリオ" panose="020B0604030504040204" pitchFamily="50" charset="-128"/>
              </a:rPr>
              <a:t>受講する法人職員の職務の例</a:t>
            </a:r>
            <a:r>
              <a:rPr lang="en-US" altLang="ja-JP" sz="1500" dirty="0">
                <a:latin typeface="メイリオ" panose="020B0604030504040204" pitchFamily="50" charset="-128"/>
                <a:ea typeface="メイリオ" panose="020B0604030504040204" pitchFamily="50" charset="-128"/>
              </a:rPr>
              <a:t>】</a:t>
            </a:r>
          </a:p>
          <a:p>
            <a:pPr marL="0" indent="0">
              <a:buNone/>
            </a:pPr>
            <a:r>
              <a:rPr lang="ja-JP" altLang="en-US" sz="1500" dirty="0">
                <a:latin typeface="メイリオ" panose="020B0604030504040204" pitchFamily="50" charset="-128"/>
                <a:ea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rPr>
              <a:t>１．高齢者サービス関係</a:t>
            </a:r>
            <a:endParaRPr lang="en-US" altLang="ja-JP" sz="1500" dirty="0" smtClean="0">
              <a:latin typeface="メイリオ" panose="020B0604030504040204" pitchFamily="50" charset="-128"/>
              <a:ea typeface="メイリオ" panose="020B0604030504040204" pitchFamily="50" charset="-128"/>
            </a:endParaRPr>
          </a:p>
          <a:p>
            <a:pPr marL="0" indent="0">
              <a:buNone/>
            </a:pPr>
            <a:r>
              <a:rPr lang="ja-JP" altLang="en-US" sz="1500" dirty="0">
                <a:latin typeface="メイリオ" panose="020B0604030504040204" pitchFamily="50" charset="-128"/>
                <a:ea typeface="メイリオ" panose="020B0604030504040204" pitchFamily="50" charset="-128"/>
              </a:rPr>
              <a:t>　　〇職員</a:t>
            </a:r>
            <a:r>
              <a:rPr lang="en-US" altLang="ja-JP" sz="1500" dirty="0">
                <a:latin typeface="メイリオ" panose="020B0604030504040204" pitchFamily="50" charset="-128"/>
                <a:ea typeface="メイリオ" panose="020B0604030504040204" pitchFamily="50" charset="-128"/>
              </a:rPr>
              <a:t>A</a:t>
            </a:r>
            <a:r>
              <a:rPr lang="ja-JP" altLang="en-US" sz="1500" dirty="0">
                <a:latin typeface="メイリオ" panose="020B0604030504040204" pitchFamily="50" charset="-128"/>
                <a:ea typeface="メイリオ" panose="020B0604030504040204" pitchFamily="50" charset="-128"/>
              </a:rPr>
              <a:t>　　　　　　　　　　　と</a:t>
            </a:r>
            <a:endParaRPr lang="en-US" altLang="ja-JP" sz="1500" dirty="0">
              <a:latin typeface="メイリオ" panose="020B0604030504040204" pitchFamily="50" charset="-128"/>
              <a:ea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endParaRPr>
          </a:p>
          <a:p>
            <a:pPr marL="0" indent="0">
              <a:buNone/>
            </a:pPr>
            <a:r>
              <a:rPr lang="ja-JP" altLang="en-US" sz="1500" dirty="0">
                <a:latin typeface="メイリオ" panose="020B0604030504040204" pitchFamily="50" charset="-128"/>
                <a:ea typeface="メイリオ" panose="020B0604030504040204" pitchFamily="50" charset="-128"/>
              </a:rPr>
              <a:t>　　〇職員</a:t>
            </a:r>
            <a:r>
              <a:rPr lang="en-US" altLang="ja-JP" sz="1500" dirty="0">
                <a:latin typeface="メイリオ" panose="020B0604030504040204" pitchFamily="50" charset="-128"/>
                <a:ea typeface="メイリオ" panose="020B0604030504040204" pitchFamily="50" charset="-128"/>
              </a:rPr>
              <a:t>B</a:t>
            </a:r>
            <a:r>
              <a:rPr lang="ja-JP" altLang="en-US" sz="1500" dirty="0">
                <a:latin typeface="メイリオ" panose="020B0604030504040204" pitchFamily="50" charset="-128"/>
                <a:ea typeface="メイリオ" panose="020B0604030504040204" pitchFamily="50" charset="-128"/>
              </a:rPr>
              <a:t>　　　　　　　　　　　と</a:t>
            </a:r>
            <a:endParaRPr lang="en-US" altLang="ja-JP" sz="1500" dirty="0">
              <a:latin typeface="メイリオ" panose="020B0604030504040204" pitchFamily="50" charset="-128"/>
              <a:ea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endParaRPr>
          </a:p>
          <a:p>
            <a:pPr marL="0" indent="0">
              <a:buNone/>
            </a:pPr>
            <a:r>
              <a:rPr lang="ja-JP" altLang="en-US" sz="1500" dirty="0">
                <a:latin typeface="メイリオ" panose="020B0604030504040204" pitchFamily="50" charset="-128"/>
                <a:ea typeface="メイリオ" panose="020B0604030504040204" pitchFamily="50" charset="-128"/>
              </a:rPr>
              <a:t>　　〇職員</a:t>
            </a:r>
            <a:r>
              <a:rPr lang="en-US" altLang="ja-JP" sz="1500" dirty="0">
                <a:latin typeface="メイリオ" panose="020B0604030504040204" pitchFamily="50" charset="-128"/>
                <a:ea typeface="メイリオ" panose="020B0604030504040204" pitchFamily="50" charset="-128"/>
              </a:rPr>
              <a:t>C</a:t>
            </a:r>
            <a:r>
              <a:rPr lang="ja-JP" altLang="en-US" sz="1500" dirty="0">
                <a:latin typeface="メイリオ" panose="020B0604030504040204" pitchFamily="50" charset="-128"/>
                <a:ea typeface="メイリオ" panose="020B0604030504040204" pitchFamily="50" charset="-128"/>
              </a:rPr>
              <a:t>　　</a:t>
            </a:r>
            <a:endParaRPr lang="en-US" altLang="ja-JP" sz="1500" dirty="0">
              <a:latin typeface="メイリオ" panose="020B0604030504040204" pitchFamily="50" charset="-128"/>
              <a:ea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endParaRPr>
          </a:p>
          <a:p>
            <a:pPr marL="0" indent="0">
              <a:buNone/>
            </a:pPr>
            <a:r>
              <a:rPr lang="ja-JP" altLang="en-US" sz="1500" dirty="0">
                <a:latin typeface="メイリオ" panose="020B0604030504040204" pitchFamily="50" charset="-128"/>
                <a:ea typeface="メイリオ" panose="020B0604030504040204" pitchFamily="50" charset="-128"/>
              </a:rPr>
              <a:t>　　〇職員</a:t>
            </a:r>
            <a:r>
              <a:rPr lang="en-US" altLang="ja-JP" sz="1500" dirty="0">
                <a:latin typeface="メイリオ" panose="020B0604030504040204" pitchFamily="50" charset="-128"/>
                <a:ea typeface="メイリオ" panose="020B0604030504040204" pitchFamily="50" charset="-128"/>
              </a:rPr>
              <a:t>D</a:t>
            </a:r>
            <a:r>
              <a:rPr lang="ja-JP" altLang="en-US" sz="1500" dirty="0">
                <a:latin typeface="メイリオ" panose="020B0604030504040204" pitchFamily="50" charset="-128"/>
                <a:ea typeface="メイリオ" panose="020B0604030504040204" pitchFamily="50" charset="-128"/>
              </a:rPr>
              <a:t>　　　　　　　　　　　と</a:t>
            </a:r>
            <a:endParaRPr lang="en-US" altLang="ja-JP" sz="1500" dirty="0">
              <a:latin typeface="メイリオ" panose="020B0604030504040204" pitchFamily="50" charset="-128"/>
              <a:ea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endParaRPr>
          </a:p>
          <a:p>
            <a:pPr marL="0" indent="0">
              <a:buNone/>
            </a:pPr>
            <a:r>
              <a:rPr lang="ja-JP" altLang="en-US" sz="1500" dirty="0">
                <a:latin typeface="メイリオ" panose="020B0604030504040204" pitchFamily="50" charset="-128"/>
                <a:ea typeface="メイリオ" panose="020B0604030504040204" pitchFamily="50" charset="-128"/>
              </a:rPr>
              <a:t>　　〇職員</a:t>
            </a:r>
            <a:r>
              <a:rPr lang="en-US" altLang="ja-JP" sz="1500" dirty="0">
                <a:latin typeface="メイリオ" panose="020B0604030504040204" pitchFamily="50" charset="-128"/>
                <a:ea typeface="メイリオ" panose="020B0604030504040204" pitchFamily="50" charset="-128"/>
              </a:rPr>
              <a:t>E</a:t>
            </a:r>
            <a:r>
              <a:rPr lang="ja-JP" altLang="en-US" sz="1500" dirty="0">
                <a:latin typeface="メイリオ" panose="020B0604030504040204" pitchFamily="50" charset="-128"/>
                <a:ea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rPr>
              <a:t>　　　　　　　２．</a:t>
            </a:r>
            <a:r>
              <a:rPr lang="ja-JP" altLang="en-US" sz="1500" dirty="0" err="1" smtClean="0">
                <a:latin typeface="メイリオ" panose="020B0604030504040204" pitchFamily="50" charset="-128"/>
                <a:ea typeface="メイリオ" panose="020B0604030504040204" pitchFamily="50" charset="-128"/>
              </a:rPr>
              <a:t>障がい</a:t>
            </a:r>
            <a:r>
              <a:rPr lang="ja-JP" altLang="en-US" sz="1500" dirty="0" smtClean="0">
                <a:latin typeface="メイリオ" panose="020B0604030504040204" pitchFamily="50" charset="-128"/>
                <a:ea typeface="メイリオ" panose="020B0604030504040204" pitchFamily="50" charset="-128"/>
              </a:rPr>
              <a:t>者サービス関係</a:t>
            </a:r>
            <a:endParaRPr lang="en-US" altLang="ja-JP" sz="1500" dirty="0">
              <a:latin typeface="メイリオ" panose="020B0604030504040204" pitchFamily="50" charset="-128"/>
              <a:ea typeface="メイリオ" panose="020B0604030504040204" pitchFamily="50" charset="-128"/>
            </a:endParaRPr>
          </a:p>
          <a:p>
            <a:pPr marL="0" indent="0">
              <a:buNone/>
            </a:pPr>
            <a:r>
              <a:rPr lang="ja-JP" altLang="en-US" sz="1500" dirty="0">
                <a:latin typeface="メイリオ" panose="020B0604030504040204" pitchFamily="50" charset="-128"/>
                <a:ea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rPr>
              <a:t>　　　　　</a:t>
            </a:r>
            <a:r>
              <a:rPr lang="ja-JP" altLang="en-US" sz="1500" dirty="0">
                <a:latin typeface="メイリオ" panose="020B0604030504040204" pitchFamily="50" charset="-128"/>
                <a:ea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rPr>
              <a:t>　　〇</a:t>
            </a:r>
            <a:r>
              <a:rPr lang="ja-JP" altLang="en-US" sz="1500" dirty="0">
                <a:latin typeface="メイリオ" panose="020B0604030504040204" pitchFamily="50" charset="-128"/>
                <a:ea typeface="メイリオ" panose="020B0604030504040204" pitchFamily="50" charset="-128"/>
              </a:rPr>
              <a:t>職員</a:t>
            </a:r>
            <a:r>
              <a:rPr lang="en-US" altLang="ja-JP" sz="1500" dirty="0">
                <a:latin typeface="メイリオ" panose="020B0604030504040204" pitchFamily="50" charset="-128"/>
                <a:ea typeface="メイリオ" panose="020B0604030504040204" pitchFamily="50" charset="-128"/>
              </a:rPr>
              <a:t>J</a:t>
            </a:r>
          </a:p>
          <a:p>
            <a:pPr marL="0" indent="0">
              <a:buNone/>
            </a:pPr>
            <a:r>
              <a:rPr lang="ja-JP" altLang="en-US" sz="1500" dirty="0">
                <a:latin typeface="メイリオ" panose="020B0604030504040204" pitchFamily="50" charset="-128"/>
                <a:ea typeface="メイリオ" panose="020B0604030504040204" pitchFamily="50" charset="-128"/>
              </a:rPr>
              <a:t>　　〇職員</a:t>
            </a:r>
            <a:r>
              <a:rPr lang="en-US" altLang="ja-JP" sz="1500" dirty="0">
                <a:latin typeface="メイリオ" panose="020B0604030504040204" pitchFamily="50" charset="-128"/>
                <a:ea typeface="メイリオ" panose="020B0604030504040204" pitchFamily="50" charset="-128"/>
              </a:rPr>
              <a:t>F</a:t>
            </a:r>
            <a:r>
              <a:rPr lang="ja-JP" altLang="en-US" sz="1500" dirty="0">
                <a:latin typeface="メイリオ" panose="020B0604030504040204" pitchFamily="50" charset="-128"/>
                <a:ea typeface="メイリオ" panose="020B0604030504040204" pitchFamily="50" charset="-128"/>
              </a:rPr>
              <a:t>　　　　　　　　　　　　　　</a:t>
            </a:r>
            <a:endParaRPr lang="en-US" altLang="ja-JP" sz="1500" dirty="0">
              <a:latin typeface="メイリオ" panose="020B0604030504040204" pitchFamily="50" charset="-128"/>
              <a:ea typeface="メイリオ" panose="020B0604030504040204" pitchFamily="50" charset="-128"/>
            </a:endParaRPr>
          </a:p>
          <a:p>
            <a:pPr marL="0" indent="0">
              <a:buNone/>
            </a:pPr>
            <a:r>
              <a:rPr lang="ja-JP" altLang="en-US" sz="1500" dirty="0">
                <a:latin typeface="メイリオ" panose="020B0604030504040204" pitchFamily="50" charset="-128"/>
                <a:ea typeface="メイリオ" panose="020B0604030504040204" pitchFamily="50" charset="-128"/>
              </a:rPr>
              <a:t>　　　　　　　　　　　　　　　　　　　　　　　　　　</a:t>
            </a:r>
            <a:endParaRPr lang="en-US" altLang="ja-JP" sz="1500" dirty="0">
              <a:latin typeface="メイリオ" panose="020B0604030504040204" pitchFamily="50" charset="-128"/>
              <a:ea typeface="メイリオ" panose="020B0604030504040204" pitchFamily="50" charset="-128"/>
            </a:endParaRPr>
          </a:p>
          <a:p>
            <a:pPr marL="0" indent="0">
              <a:buNone/>
            </a:pPr>
            <a:r>
              <a:rPr lang="ja-JP" altLang="en-US" sz="1500" dirty="0">
                <a:latin typeface="メイリオ" panose="020B0604030504040204" pitchFamily="50" charset="-128"/>
                <a:ea typeface="メイリオ" panose="020B0604030504040204" pitchFamily="50" charset="-128"/>
              </a:rPr>
              <a:t>　　〇職員</a:t>
            </a:r>
            <a:r>
              <a:rPr lang="en-US" altLang="ja-JP" sz="1500" dirty="0">
                <a:latin typeface="メイリオ" panose="020B0604030504040204" pitchFamily="50" charset="-128"/>
                <a:ea typeface="メイリオ" panose="020B0604030504040204" pitchFamily="50" charset="-128"/>
              </a:rPr>
              <a:t>G</a:t>
            </a:r>
            <a:r>
              <a:rPr lang="ja-JP" altLang="en-US" sz="1500" dirty="0">
                <a:latin typeface="メイリオ" panose="020B0604030504040204" pitchFamily="50" charset="-128"/>
                <a:ea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rPr>
              <a:t>　　　　　　　〇</a:t>
            </a:r>
            <a:r>
              <a:rPr lang="ja-JP" altLang="en-US" sz="1500" dirty="0">
                <a:latin typeface="メイリオ" panose="020B0604030504040204" pitchFamily="50" charset="-128"/>
                <a:ea typeface="メイリオ" panose="020B0604030504040204" pitchFamily="50" charset="-128"/>
              </a:rPr>
              <a:t>職員</a:t>
            </a:r>
            <a:r>
              <a:rPr lang="en-US" altLang="ja-JP" sz="1500" dirty="0">
                <a:latin typeface="メイリオ" panose="020B0604030504040204" pitchFamily="50" charset="-128"/>
                <a:ea typeface="メイリオ" panose="020B0604030504040204" pitchFamily="50" charset="-128"/>
              </a:rPr>
              <a:t>K</a:t>
            </a:r>
          </a:p>
          <a:p>
            <a:pPr marL="0" indent="0">
              <a:buNone/>
            </a:pPr>
            <a:r>
              <a:rPr lang="ja-JP" altLang="en-US" sz="1500" dirty="0">
                <a:latin typeface="メイリオ" panose="020B0604030504040204" pitchFamily="50" charset="-128"/>
                <a:ea typeface="メイリオ" panose="020B0604030504040204" pitchFamily="50" charset="-128"/>
              </a:rPr>
              <a:t>　　</a:t>
            </a:r>
            <a:endParaRPr lang="en-US" altLang="ja-JP" sz="1500" dirty="0">
              <a:latin typeface="メイリオ" panose="020B0604030504040204" pitchFamily="50" charset="-128"/>
              <a:ea typeface="メイリオ" panose="020B0604030504040204" pitchFamily="50" charset="-128"/>
            </a:endParaRPr>
          </a:p>
          <a:p>
            <a:pPr marL="0" indent="0">
              <a:buNone/>
            </a:pPr>
            <a:r>
              <a:rPr lang="ja-JP" altLang="en-US" sz="1500" dirty="0">
                <a:latin typeface="メイリオ" panose="020B0604030504040204" pitchFamily="50" charset="-128"/>
                <a:ea typeface="メイリオ" panose="020B0604030504040204" pitchFamily="50" charset="-128"/>
              </a:rPr>
              <a:t>　　○職員</a:t>
            </a:r>
            <a:r>
              <a:rPr lang="en-US" altLang="ja-JP" sz="1500" dirty="0">
                <a:latin typeface="メイリオ" panose="020B0604030504040204" pitchFamily="50" charset="-128"/>
                <a:ea typeface="メイリオ" panose="020B0604030504040204" pitchFamily="50" charset="-128"/>
              </a:rPr>
              <a:t>H</a:t>
            </a:r>
            <a:r>
              <a:rPr lang="ja-JP" altLang="en-US" sz="1500" dirty="0">
                <a:latin typeface="メイリオ" panose="020B0604030504040204" pitchFamily="50" charset="-128"/>
                <a:ea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rPr>
              <a:t>　　　　　　　</a:t>
            </a:r>
            <a:r>
              <a:rPr lang="ja-JP" altLang="en-US" sz="1500" dirty="0">
                <a:latin typeface="メイリオ" panose="020B0604030504040204" pitchFamily="50" charset="-128"/>
                <a:ea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rPr>
              <a:t>　　　　　　　　　　　　　　　　　　　　 　　　　　　 </a:t>
            </a:r>
            <a:endParaRPr lang="en-US" altLang="ja-JP" sz="1500" dirty="0">
              <a:latin typeface="メイリオ" panose="020B0604030504040204" pitchFamily="50" charset="-128"/>
              <a:ea typeface="メイリオ" panose="020B0604030504040204" pitchFamily="50" charset="-128"/>
            </a:endParaRPr>
          </a:p>
          <a:p>
            <a:pPr marL="0" indent="0">
              <a:buNone/>
            </a:pPr>
            <a:endParaRPr lang="en-US" altLang="ja-JP" sz="1500" dirty="0" smtClean="0">
              <a:latin typeface="メイリオ" panose="020B0604030504040204" pitchFamily="50" charset="-128"/>
              <a:ea typeface="メイリオ" panose="020B0604030504040204" pitchFamily="50" charset="-128"/>
            </a:endParaRPr>
          </a:p>
          <a:p>
            <a:pPr marL="0" indent="0">
              <a:buNone/>
            </a:pPr>
            <a:r>
              <a:rPr lang="ja-JP" altLang="en-US" sz="1500" dirty="0" smtClean="0">
                <a:latin typeface="メイリオ" panose="020B0604030504040204" pitchFamily="50" charset="-128"/>
                <a:ea typeface="メイリオ" panose="020B0604030504040204" pitchFamily="50" charset="-128"/>
              </a:rPr>
              <a:t>　　〇職員</a:t>
            </a:r>
            <a:r>
              <a:rPr lang="en-US" altLang="ja-JP" sz="1500" dirty="0" smtClean="0">
                <a:latin typeface="メイリオ" panose="020B0604030504040204" pitchFamily="50" charset="-128"/>
                <a:ea typeface="メイリオ" panose="020B0604030504040204" pitchFamily="50" charset="-128"/>
              </a:rPr>
              <a:t>I</a:t>
            </a:r>
            <a:r>
              <a:rPr lang="ja-JP" altLang="en-US" sz="1500" dirty="0" smtClean="0">
                <a:latin typeface="メイリオ" panose="020B0604030504040204" pitchFamily="50" charset="-128"/>
                <a:ea typeface="メイリオ" panose="020B0604030504040204" pitchFamily="50" charset="-128"/>
              </a:rPr>
              <a:t>　　　　　　　　　　　　　</a:t>
            </a:r>
            <a:r>
              <a:rPr lang="ja-JP" altLang="en-US" sz="1500" dirty="0">
                <a:latin typeface="メイリオ" panose="020B0604030504040204" pitchFamily="50" charset="-128"/>
                <a:ea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rPr>
              <a:t> 　　</a:t>
            </a:r>
            <a:endParaRPr lang="en-US" altLang="ja-JP" sz="1500" dirty="0" smtClean="0">
              <a:latin typeface="メイリオ" panose="020B0604030504040204" pitchFamily="50" charset="-128"/>
              <a:ea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endParaRPr>
          </a:p>
          <a:p>
            <a:pPr marL="0" indent="0">
              <a:buNone/>
            </a:pPr>
            <a:endParaRPr lang="en-US" altLang="ja-JP" sz="1500" dirty="0">
              <a:latin typeface="メイリオ" panose="020B0604030504040204" pitchFamily="50" charset="-128"/>
              <a:ea typeface="メイリオ" panose="020B0604030504040204" pitchFamily="50" charset="-128"/>
            </a:endParaRPr>
          </a:p>
          <a:p>
            <a:pPr marL="0" indent="0">
              <a:buNone/>
            </a:pPr>
            <a:r>
              <a:rPr lang="ja-JP" altLang="en-US" sz="1500" dirty="0">
                <a:latin typeface="メイリオ" panose="020B0604030504040204" pitchFamily="50" charset="-128"/>
                <a:ea typeface="メイリオ" panose="020B0604030504040204" pitchFamily="50" charset="-128"/>
              </a:rPr>
              <a:t>　　　　　　　　　　　</a:t>
            </a:r>
            <a:endParaRPr lang="en-US" altLang="ja-JP" sz="1500" dirty="0">
              <a:latin typeface="メイリオ" panose="020B0604030504040204" pitchFamily="50" charset="-128"/>
              <a:ea typeface="メイリオ" panose="020B0604030504040204" pitchFamily="50" charset="-128"/>
            </a:endParaRPr>
          </a:p>
          <a:p>
            <a:pPr marL="0" indent="0">
              <a:buNone/>
            </a:pPr>
            <a:r>
              <a:rPr lang="ja-JP" altLang="en-US" sz="1500" dirty="0">
                <a:latin typeface="メイリオ" panose="020B0604030504040204" pitchFamily="50" charset="-128"/>
                <a:ea typeface="メイリオ" panose="020B0604030504040204" pitchFamily="50" charset="-128"/>
              </a:rPr>
              <a:t>　　　　　　　　　　　</a:t>
            </a:r>
            <a:endParaRPr lang="en-US" altLang="ja-JP" sz="1500" dirty="0">
              <a:latin typeface="メイリオ" panose="020B0604030504040204" pitchFamily="50" charset="-128"/>
              <a:ea typeface="メイリオ" panose="020B0604030504040204" pitchFamily="50" charset="-128"/>
            </a:endParaRPr>
          </a:p>
          <a:p>
            <a:pPr marL="0" indent="0">
              <a:buNone/>
            </a:pPr>
            <a:endParaRPr lang="ja-JP" altLang="en-US" sz="1500" dirty="0">
              <a:latin typeface="メイリオ" panose="020B0604030504040204" pitchFamily="50" charset="-128"/>
              <a:ea typeface="メイリオ" panose="020B0604030504040204" pitchFamily="50" charset="-128"/>
            </a:endParaRPr>
          </a:p>
        </p:txBody>
      </p:sp>
      <p:sp>
        <p:nvSpPr>
          <p:cNvPr id="8" name="正方形/長方形 7"/>
          <p:cNvSpPr/>
          <p:nvPr/>
        </p:nvSpPr>
        <p:spPr>
          <a:xfrm>
            <a:off x="1411941" y="1062318"/>
            <a:ext cx="1721224" cy="49754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介護付有料老人ホーム管理者</a:t>
            </a:r>
          </a:p>
        </p:txBody>
      </p:sp>
      <p:sp>
        <p:nvSpPr>
          <p:cNvPr id="9" name="楕円 8"/>
          <p:cNvSpPr/>
          <p:nvPr/>
        </p:nvSpPr>
        <p:spPr>
          <a:xfrm>
            <a:off x="3536574" y="981637"/>
            <a:ext cx="2232000" cy="61856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通所介護事業所　</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管理者</a:t>
            </a:r>
          </a:p>
        </p:txBody>
      </p:sp>
      <p:sp>
        <p:nvSpPr>
          <p:cNvPr id="10" name="正方形/長方形 9"/>
          <p:cNvSpPr/>
          <p:nvPr/>
        </p:nvSpPr>
        <p:spPr>
          <a:xfrm>
            <a:off x="1416424" y="1698810"/>
            <a:ext cx="1721224" cy="49754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グループホーム（高齢）</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管理者</a:t>
            </a:r>
          </a:p>
        </p:txBody>
      </p:sp>
      <p:sp>
        <p:nvSpPr>
          <p:cNvPr id="11" name="楕円 10"/>
          <p:cNvSpPr/>
          <p:nvPr/>
        </p:nvSpPr>
        <p:spPr>
          <a:xfrm>
            <a:off x="3554505" y="1671918"/>
            <a:ext cx="2232000" cy="61856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小規模多機能事業所　管理者</a:t>
            </a:r>
          </a:p>
        </p:txBody>
      </p:sp>
      <p:sp>
        <p:nvSpPr>
          <p:cNvPr id="12" name="楕円 11"/>
          <p:cNvSpPr/>
          <p:nvPr/>
        </p:nvSpPr>
        <p:spPr>
          <a:xfrm>
            <a:off x="3581398" y="2919149"/>
            <a:ext cx="2232000" cy="57822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在宅介護支援センター　相談員</a:t>
            </a:r>
          </a:p>
        </p:txBody>
      </p:sp>
      <p:sp>
        <p:nvSpPr>
          <p:cNvPr id="15" name="正方形/長方形 14"/>
          <p:cNvSpPr/>
          <p:nvPr/>
        </p:nvSpPr>
        <p:spPr>
          <a:xfrm>
            <a:off x="1429870" y="3662085"/>
            <a:ext cx="1721224" cy="49754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特別養護老人ホーム</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ケアマネ</a:t>
            </a:r>
          </a:p>
        </p:txBody>
      </p:sp>
      <p:sp>
        <p:nvSpPr>
          <p:cNvPr id="16" name="正方形/長方形 15"/>
          <p:cNvSpPr/>
          <p:nvPr/>
        </p:nvSpPr>
        <p:spPr>
          <a:xfrm>
            <a:off x="1407459" y="2335307"/>
            <a:ext cx="1721224" cy="49754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通所介護事業所</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管理者</a:t>
            </a:r>
          </a:p>
        </p:txBody>
      </p:sp>
      <p:sp>
        <p:nvSpPr>
          <p:cNvPr id="17" name="正方形/長方形 16"/>
          <p:cNvSpPr/>
          <p:nvPr/>
        </p:nvSpPr>
        <p:spPr>
          <a:xfrm>
            <a:off x="1425388" y="4329956"/>
            <a:ext cx="1721224" cy="49753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特別養護老人ホーム</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生活相談員</a:t>
            </a:r>
          </a:p>
        </p:txBody>
      </p:sp>
      <p:sp>
        <p:nvSpPr>
          <p:cNvPr id="18" name="正方形/長方形 17"/>
          <p:cNvSpPr/>
          <p:nvPr/>
        </p:nvSpPr>
        <p:spPr>
          <a:xfrm>
            <a:off x="1416424" y="2978524"/>
            <a:ext cx="1721224" cy="49754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居宅介護支援事業所</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管理者</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ケアマネ</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416424" y="4979895"/>
            <a:ext cx="1721224" cy="49753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通所介護事業所</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生活相談員</a:t>
            </a:r>
          </a:p>
        </p:txBody>
      </p:sp>
      <p:sp>
        <p:nvSpPr>
          <p:cNvPr id="20" name="正方形/長方形 19"/>
          <p:cNvSpPr/>
          <p:nvPr/>
        </p:nvSpPr>
        <p:spPr>
          <a:xfrm>
            <a:off x="1420907" y="5629834"/>
            <a:ext cx="1721224" cy="49753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地域包括支援センター</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相談員</a:t>
            </a:r>
          </a:p>
        </p:txBody>
      </p:sp>
      <p:sp>
        <p:nvSpPr>
          <p:cNvPr id="23" name="正方形/長方形 22"/>
          <p:cNvSpPr/>
          <p:nvPr/>
        </p:nvSpPr>
        <p:spPr>
          <a:xfrm>
            <a:off x="1425379" y="6266329"/>
            <a:ext cx="1721224" cy="49753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居宅介護支援事業所</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主任ケアマネ　　</a:t>
            </a:r>
          </a:p>
        </p:txBody>
      </p:sp>
      <p:pic>
        <p:nvPicPr>
          <p:cNvPr id="26" name="図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65354" y="2031100"/>
            <a:ext cx="2342373" cy="1879755"/>
          </a:xfrm>
          <a:prstGeom prst="rect">
            <a:avLst/>
          </a:prstGeom>
        </p:spPr>
      </p:pic>
      <p:sp>
        <p:nvSpPr>
          <p:cNvPr id="21" name="タイトル 1"/>
          <p:cNvSpPr>
            <a:spLocks noGrp="1"/>
          </p:cNvSpPr>
          <p:nvPr>
            <p:ph type="title"/>
          </p:nvPr>
        </p:nvSpPr>
        <p:spPr>
          <a:xfrm>
            <a:off x="0" y="0"/>
            <a:ext cx="9144000" cy="457200"/>
          </a:xfr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8100000" scaled="1"/>
            <a:tileRect/>
          </a:gradFill>
        </p:spPr>
        <p:style>
          <a:lnRef idx="2">
            <a:schemeClr val="dk1"/>
          </a:lnRef>
          <a:fillRef idx="1">
            <a:schemeClr val="lt1"/>
          </a:fillRef>
          <a:effectRef idx="0">
            <a:schemeClr val="dk1"/>
          </a:effectRef>
          <a:fontRef idx="minor">
            <a:schemeClr val="dk1"/>
          </a:fontRef>
        </p:style>
        <p:txBody>
          <a:bodyPr>
            <a:normAutofit/>
          </a:bodyPr>
          <a:lstStyle/>
          <a:p>
            <a:r>
              <a:rPr lang="ja-JP" altLang="en-US" sz="1800" b="1" dirty="0" smtClean="0">
                <a:latin typeface="メイリオ" panose="020B0604030504040204" pitchFamily="50" charset="-128"/>
                <a:ea typeface="メイリオ" panose="020B0604030504040204" pitchFamily="50" charset="-128"/>
              </a:rPr>
              <a:t>参考資料　法人後見を担当する専門職員について</a:t>
            </a:r>
            <a:endParaRPr lang="ja-JP" altLang="en-US" sz="1800" b="1" dirty="0">
              <a:latin typeface="メイリオ" panose="020B0604030504040204" pitchFamily="50" charset="-128"/>
              <a:ea typeface="メイリオ" panose="020B0604030504040204" pitchFamily="50" charset="-128"/>
            </a:endParaRPr>
          </a:p>
        </p:txBody>
      </p:sp>
      <p:sp>
        <p:nvSpPr>
          <p:cNvPr id="24" name="正方形/長方形 23">
            <a:extLst>
              <a:ext uri="{FF2B5EF4-FFF2-40B4-BE49-F238E27FC236}">
                <a16:creationId xmlns:a16="http://schemas.microsoft.com/office/drawing/2014/main" id="{B1D67A6A-E10F-4500-987F-AF721813627C}"/>
              </a:ext>
            </a:extLst>
          </p:cNvPr>
          <p:cNvSpPr/>
          <p:nvPr/>
        </p:nvSpPr>
        <p:spPr>
          <a:xfrm>
            <a:off x="6116411" y="4977442"/>
            <a:ext cx="1958443" cy="49753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Meiryo UI" panose="020B0604030504040204" pitchFamily="50" charset="-128"/>
                <a:ea typeface="Meiryo UI" panose="020B0604030504040204" pitchFamily="50" charset="-128"/>
              </a:rPr>
              <a:t>グループホーム（</a:t>
            </a:r>
            <a:r>
              <a:rPr kumimoji="1" lang="ja-JP" altLang="en-US" sz="1200" dirty="0" err="1" smtClean="0">
                <a:latin typeface="Meiryo UI" panose="020B0604030504040204" pitchFamily="50" charset="-128"/>
                <a:ea typeface="Meiryo UI" panose="020B0604030504040204" pitchFamily="50" charset="-128"/>
              </a:rPr>
              <a:t>障がい</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サービス管理責任</a:t>
            </a:r>
            <a:r>
              <a:rPr kumimoji="1" lang="ja-JP" altLang="en-US" sz="1200" dirty="0">
                <a:latin typeface="Meiryo UI" panose="020B0604030504040204" pitchFamily="50" charset="-128"/>
                <a:ea typeface="Meiryo UI" panose="020B0604030504040204" pitchFamily="50" charset="-128"/>
              </a:rPr>
              <a:t>者</a:t>
            </a:r>
          </a:p>
        </p:txBody>
      </p:sp>
      <p:sp>
        <p:nvSpPr>
          <p:cNvPr id="27" name="正方形/長方形 26">
            <a:extLst>
              <a:ext uri="{FF2B5EF4-FFF2-40B4-BE49-F238E27FC236}">
                <a16:creationId xmlns:a16="http://schemas.microsoft.com/office/drawing/2014/main" id="{3035A642-0EB1-4879-80C2-20245E8C5ED2}"/>
              </a:ext>
            </a:extLst>
          </p:cNvPr>
          <p:cNvSpPr/>
          <p:nvPr/>
        </p:nvSpPr>
        <p:spPr>
          <a:xfrm>
            <a:off x="6130023" y="4062947"/>
            <a:ext cx="1721224" cy="49753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Meiryo UI" panose="020B0604030504040204" pitchFamily="50" charset="-128"/>
                <a:ea typeface="Meiryo UI" panose="020B0604030504040204" pitchFamily="50" charset="-128"/>
              </a:rPr>
              <a:t>生活介護</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管理者</a:t>
            </a:r>
          </a:p>
        </p:txBody>
      </p:sp>
      <p:sp>
        <p:nvSpPr>
          <p:cNvPr id="29" name="楕円 28"/>
          <p:cNvSpPr/>
          <p:nvPr/>
        </p:nvSpPr>
        <p:spPr>
          <a:xfrm>
            <a:off x="8698610" y="41183"/>
            <a:ext cx="404446" cy="334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dirty="0" smtClean="0">
              <a:solidFill>
                <a:prstClr val="white"/>
              </a:solidFill>
              <a:latin typeface="Calibri" panose="020F0502020204030204"/>
              <a:ea typeface="游ゴシック" panose="020B0400000000000000" pitchFamily="50" charset="-128"/>
            </a:endParaRPr>
          </a:p>
        </p:txBody>
      </p:sp>
      <p:sp>
        <p:nvSpPr>
          <p:cNvPr id="30" name="楕円 29"/>
          <p:cNvSpPr/>
          <p:nvPr/>
        </p:nvSpPr>
        <p:spPr>
          <a:xfrm>
            <a:off x="8530067" y="-76275"/>
            <a:ext cx="741531" cy="56902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dirty="0" smtClean="0">
                <a:solidFill>
                  <a:prstClr val="white"/>
                </a:solidFill>
                <a:latin typeface="Calibri" panose="020F0502020204030204"/>
                <a:ea typeface="游ゴシック" panose="020B0400000000000000" pitchFamily="50" charset="-128"/>
              </a:rPr>
              <a:t>13</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86259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92490" y="580661"/>
            <a:ext cx="8959017" cy="174993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nSpc>
                <a:spcPts val="2000"/>
              </a:lnSpc>
            </a:pPr>
            <a:endParaRPr kumimoji="1" lang="en-US" altLang="ja-JP" sz="1400" b="1" u="sng" dirty="0">
              <a:solidFill>
                <a:schemeClr val="tx1"/>
              </a:solidFill>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a:xfrm>
            <a:off x="1635" y="0"/>
            <a:ext cx="9144000" cy="457200"/>
          </a:xfr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8100000" scaled="1"/>
            <a:tileRect/>
          </a:gradFill>
        </p:spPr>
        <p:style>
          <a:lnRef idx="2">
            <a:schemeClr val="dk1"/>
          </a:lnRef>
          <a:fillRef idx="1">
            <a:schemeClr val="lt1"/>
          </a:fillRef>
          <a:effectRef idx="0">
            <a:schemeClr val="dk1"/>
          </a:effectRef>
          <a:fontRef idx="minor">
            <a:schemeClr val="dk1"/>
          </a:fontRef>
        </p:style>
        <p:txBody>
          <a:bodyPr>
            <a:normAutofit/>
          </a:bodyPr>
          <a:lstStyle/>
          <a:p>
            <a:r>
              <a:rPr lang="ja-JP" altLang="en-US" sz="1800" b="1" dirty="0">
                <a:latin typeface="メイリオ" panose="020B0604030504040204" pitchFamily="50" charset="-128"/>
                <a:ea typeface="メイリオ" panose="020B0604030504040204" pitchFamily="50" charset="-128"/>
              </a:rPr>
              <a:t>はじめに　～なぜ、いま社会福祉法人の法人後見が必要か～　</a:t>
            </a:r>
          </a:p>
        </p:txBody>
      </p:sp>
      <p:sp>
        <p:nvSpPr>
          <p:cNvPr id="3" name="コンテンツ プレースホルダー 2"/>
          <p:cNvSpPr>
            <a:spLocks noGrp="1"/>
          </p:cNvSpPr>
          <p:nvPr>
            <p:ph idx="1"/>
          </p:nvPr>
        </p:nvSpPr>
        <p:spPr>
          <a:xfrm>
            <a:off x="0" y="575980"/>
            <a:ext cx="9144000" cy="401142"/>
          </a:xfrm>
        </p:spPr>
        <p:txBody>
          <a:bodyPr>
            <a:noAutofit/>
          </a:bodyPr>
          <a:lstStyle/>
          <a:p>
            <a:pPr marL="0" indent="0">
              <a:lnSpc>
                <a:spcPts val="2000"/>
              </a:lnSpc>
              <a:buNone/>
            </a:pPr>
            <a:r>
              <a:rPr lang="ja-JP" altLang="en-US" sz="1500" b="1" dirty="0">
                <a:latin typeface="メイリオ" panose="020B0604030504040204" pitchFamily="50" charset="-128"/>
                <a:ea typeface="メイリオ" panose="020B0604030504040204" pitchFamily="50" charset="-128"/>
              </a:rPr>
              <a:t>（１）成年後見制度のニーズについて</a:t>
            </a:r>
            <a:endParaRPr lang="en-US" altLang="ja-JP" sz="1500" dirty="0">
              <a:latin typeface="メイリオ" panose="020B0604030504040204" pitchFamily="50" charset="-128"/>
              <a:ea typeface="メイリオ" panose="020B0604030504040204" pitchFamily="50" charset="-128"/>
            </a:endParaRPr>
          </a:p>
        </p:txBody>
      </p:sp>
      <p:sp>
        <p:nvSpPr>
          <p:cNvPr id="23" name="テキスト ボックス 26918"/>
          <p:cNvSpPr txBox="1">
            <a:spLocks/>
          </p:cNvSpPr>
          <p:nvPr/>
        </p:nvSpPr>
        <p:spPr>
          <a:xfrm>
            <a:off x="780483" y="6030977"/>
            <a:ext cx="8576629" cy="394557"/>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335280" marR="0" lvl="0" indent="-335280" defTabSz="914400" eaLnBrk="1" fontAlgn="auto" latinLnBrk="0" hangingPunct="1">
              <a:lnSpc>
                <a:spcPts val="1400"/>
              </a:lnSpc>
              <a:spcBef>
                <a:spcPts val="0"/>
              </a:spcBef>
              <a:spcAft>
                <a:spcPts val="0"/>
              </a:spcAft>
              <a:buClrTx/>
              <a:buSzTx/>
              <a:buFontTx/>
              <a:buNone/>
              <a:tabLst/>
              <a:defRPr/>
            </a:pPr>
            <a:r>
              <a:rPr lang="en-US" altLang="ja-JP" sz="1100" kern="100" spc="-10" dirty="0">
                <a:solidFill>
                  <a:sysClr val="windowText" lastClr="000000"/>
                </a:solidFill>
                <a:latin typeface="Century" panose="02040604050505020304" pitchFamily="18" charset="0"/>
                <a:ea typeface="Meiryo UI" panose="020B0604030504040204" pitchFamily="50" charset="-128"/>
                <a:cs typeface="Meiryo UI" panose="020B0604030504040204" pitchFamily="50" charset="-128"/>
              </a:rPr>
              <a:t>※</a:t>
            </a:r>
            <a:r>
              <a:rPr kumimoji="0" lang="ja-JP" altLang="en-US" sz="1100" b="0" i="0" u="none" strike="noStrike" kern="100" cap="none" spc="-10" normalizeH="0" baseline="0" noProof="0" dirty="0">
                <a:ln>
                  <a:noFill/>
                </a:ln>
                <a:solidFill>
                  <a:sysClr val="windowText" lastClr="000000"/>
                </a:solidFill>
                <a:effectLst/>
                <a:uLnTx/>
                <a:uFillTx/>
                <a:latin typeface="Century" panose="02040604050505020304" pitchFamily="18" charset="0"/>
                <a:ea typeface="Meiryo UI" panose="020B0604030504040204" pitchFamily="50" charset="-128"/>
                <a:cs typeface="Meiryo UI" panose="020B0604030504040204" pitchFamily="50" charset="-128"/>
              </a:rPr>
              <a:t>認知症高齢者数は、総務省「国勢調査（</a:t>
            </a:r>
            <a:r>
              <a:rPr kumimoji="0" lang="en-US" sz="1100" b="0" i="0" u="none" strike="noStrike" kern="100" cap="none" spc="-10" normalizeH="0" baseline="0" noProof="0" dirty="0">
                <a:ln>
                  <a:noFill/>
                </a:ln>
                <a:solidFill>
                  <a:sysClr val="windowText" lastClr="000000"/>
                </a:solidFill>
                <a:effectLst/>
                <a:uLnTx/>
                <a:uFillTx/>
                <a:latin typeface="Century" panose="02040604050505020304" pitchFamily="18" charset="0"/>
                <a:ea typeface="Meiryo UI" panose="020B0604030504040204" pitchFamily="50" charset="-128"/>
                <a:cs typeface="Meiryo UI" panose="020B0604030504040204" pitchFamily="50" charset="-128"/>
              </a:rPr>
              <a:t>2015</a:t>
            </a:r>
            <a:r>
              <a:rPr kumimoji="0" lang="ja-JP" altLang="en-US" sz="1100" b="0" i="0" u="none" strike="noStrike" kern="100" cap="none" spc="-10" normalizeH="0" baseline="0" noProof="0" dirty="0">
                <a:ln>
                  <a:noFill/>
                </a:ln>
                <a:solidFill>
                  <a:sysClr val="windowText" lastClr="000000"/>
                </a:solidFill>
                <a:effectLst/>
                <a:uLnTx/>
                <a:uFillTx/>
                <a:latin typeface="Century" panose="02040604050505020304" pitchFamily="18" charset="0"/>
                <a:ea typeface="Meiryo UI" panose="020B0604030504040204" pitchFamily="50" charset="-128"/>
                <a:cs typeface="Meiryo UI" panose="020B0604030504040204" pitchFamily="50" charset="-128"/>
              </a:rPr>
              <a:t>年）」　、国立社会保障人口問題研究所「日本の地域別将来推計人口（</a:t>
            </a:r>
            <a:r>
              <a:rPr kumimoji="0" lang="en-US" sz="1100" b="0" i="0" u="none" strike="noStrike" kern="100" cap="none" spc="-10" normalizeH="0" baseline="0" noProof="0" dirty="0">
                <a:ln>
                  <a:noFill/>
                </a:ln>
                <a:solidFill>
                  <a:sysClr val="windowText" lastClr="000000"/>
                </a:solidFill>
                <a:effectLst/>
                <a:uLnTx/>
                <a:uFillTx/>
                <a:latin typeface="Century" panose="02040604050505020304" pitchFamily="18" charset="0"/>
                <a:ea typeface="Meiryo UI" panose="020B0604030504040204" pitchFamily="50" charset="-128"/>
                <a:cs typeface="Meiryo UI" panose="020B0604030504040204" pitchFamily="50" charset="-128"/>
              </a:rPr>
              <a:t>2018</a:t>
            </a:r>
            <a:r>
              <a:rPr kumimoji="0" lang="ja-JP" altLang="en-US" sz="1100" b="0" i="0" u="none" strike="noStrike" kern="100" cap="none" spc="-10" normalizeH="0" baseline="0" noProof="0" dirty="0">
                <a:ln>
                  <a:noFill/>
                </a:ln>
                <a:solidFill>
                  <a:sysClr val="windowText" lastClr="000000"/>
                </a:solidFill>
                <a:effectLst/>
                <a:uLnTx/>
                <a:uFillTx/>
                <a:latin typeface="Century" panose="02040604050505020304" pitchFamily="18" charset="0"/>
                <a:ea typeface="Meiryo UI" panose="020B0604030504040204" pitchFamily="50" charset="-128"/>
                <a:cs typeface="Meiryo UI" panose="020B0604030504040204" pitchFamily="50" charset="-128"/>
              </a:rPr>
              <a:t>年</a:t>
            </a:r>
            <a:r>
              <a:rPr kumimoji="0" lang="en-US" sz="1100" b="0" i="0" u="none" strike="noStrike" kern="100" cap="none" spc="-10" normalizeH="0" baseline="0" noProof="0" dirty="0">
                <a:ln>
                  <a:noFill/>
                </a:ln>
                <a:solidFill>
                  <a:sysClr val="windowText" lastClr="000000"/>
                </a:solidFill>
                <a:effectLst/>
                <a:uLnTx/>
                <a:uFillTx/>
                <a:latin typeface="Century" panose="02040604050505020304" pitchFamily="18" charset="0"/>
                <a:ea typeface="Meiryo UI" panose="020B0604030504040204" pitchFamily="50" charset="-128"/>
                <a:cs typeface="Meiryo UI" panose="020B0604030504040204" pitchFamily="50" charset="-128"/>
              </a:rPr>
              <a:t>3</a:t>
            </a:r>
            <a:r>
              <a:rPr kumimoji="0" lang="ja-JP" altLang="en-US" sz="1100" b="0" i="0" u="none" strike="noStrike" kern="100" cap="none" spc="-10" normalizeH="0" baseline="0" noProof="0" dirty="0">
                <a:ln>
                  <a:noFill/>
                </a:ln>
                <a:solidFill>
                  <a:sysClr val="windowText" lastClr="000000"/>
                </a:solidFill>
                <a:effectLst/>
                <a:uLnTx/>
                <a:uFillTx/>
                <a:latin typeface="Century" panose="02040604050505020304" pitchFamily="18" charset="0"/>
                <a:ea typeface="Meiryo UI" panose="020B0604030504040204" pitchFamily="50" charset="-128"/>
                <a:cs typeface="Meiryo UI" panose="020B0604030504040204" pitchFamily="50" charset="-128"/>
              </a:rPr>
              <a:t>月推計）」　</a:t>
            </a:r>
            <a:endParaRPr kumimoji="0" lang="en-US" altLang="ja-JP" sz="1100" b="0" i="0" u="none" strike="noStrike" kern="100" cap="none" spc="-10" normalizeH="0" baseline="0" noProof="0" dirty="0">
              <a:ln>
                <a:noFill/>
              </a:ln>
              <a:solidFill>
                <a:sysClr val="windowText" lastClr="000000"/>
              </a:solidFill>
              <a:effectLst/>
              <a:uLnTx/>
              <a:uFillTx/>
              <a:latin typeface="Century" panose="02040604050505020304" pitchFamily="18" charset="0"/>
              <a:ea typeface="Meiryo UI" panose="020B0604030504040204" pitchFamily="50" charset="-128"/>
              <a:cs typeface="Meiryo UI" panose="020B0604030504040204" pitchFamily="50" charset="-128"/>
            </a:endParaRPr>
          </a:p>
          <a:p>
            <a:pPr marL="335280" marR="0" lvl="0" indent="-335280" defTabSz="914400" eaLnBrk="1" fontAlgn="auto" latinLnBrk="0" hangingPunct="1">
              <a:lnSpc>
                <a:spcPts val="1400"/>
              </a:lnSpc>
              <a:spcBef>
                <a:spcPts val="0"/>
              </a:spcBef>
              <a:spcAft>
                <a:spcPts val="0"/>
              </a:spcAft>
              <a:buClrTx/>
              <a:buSzTx/>
              <a:buFontTx/>
              <a:buNone/>
              <a:tabLst/>
              <a:defRPr/>
            </a:pPr>
            <a:r>
              <a:rPr lang="ja-JP" altLang="en-US" sz="1100" kern="100" spc="-10" dirty="0">
                <a:solidFill>
                  <a:sysClr val="windowText" lastClr="000000"/>
                </a:solidFill>
                <a:latin typeface="Century" panose="02040604050505020304" pitchFamily="18" charset="0"/>
                <a:ea typeface="Meiryo UI" panose="020B0604030504040204" pitchFamily="50" charset="-128"/>
                <a:cs typeface="Meiryo UI" panose="020B0604030504040204" pitchFamily="50" charset="-128"/>
              </a:rPr>
              <a:t>　</a:t>
            </a:r>
            <a:r>
              <a:rPr kumimoji="0" lang="ja-JP" altLang="en-US" sz="1100" b="0" i="0" u="none" strike="noStrike" kern="100" cap="none" spc="-10" normalizeH="0" baseline="0" noProof="0" dirty="0">
                <a:ln>
                  <a:noFill/>
                </a:ln>
                <a:solidFill>
                  <a:sysClr val="windowText" lastClr="000000"/>
                </a:solidFill>
                <a:effectLst/>
                <a:uLnTx/>
                <a:uFillTx/>
                <a:latin typeface="Century" panose="02040604050505020304" pitchFamily="18" charset="0"/>
                <a:ea typeface="Meiryo UI" panose="020B0604030504040204" pitchFamily="50" charset="-128"/>
                <a:cs typeface="Meiryo UI" panose="020B0604030504040204" pitchFamily="50" charset="-128"/>
              </a:rPr>
              <a:t>より引用し、大阪府地域福祉課にて作成</a:t>
            </a:r>
          </a:p>
        </p:txBody>
      </p:sp>
      <p:graphicFrame>
        <p:nvGraphicFramePr>
          <p:cNvPr id="24" name="表 23"/>
          <p:cNvGraphicFramePr>
            <a:graphicFrameLocks noGrp="1"/>
          </p:cNvGraphicFramePr>
          <p:nvPr>
            <p:extLst>
              <p:ext uri="{D42A27DB-BD31-4B8C-83A1-F6EECF244321}">
                <p14:modId xmlns:p14="http://schemas.microsoft.com/office/powerpoint/2010/main" val="2781546858"/>
              </p:ext>
            </p:extLst>
          </p:nvPr>
        </p:nvGraphicFramePr>
        <p:xfrm>
          <a:off x="638817" y="4977390"/>
          <a:ext cx="7866366" cy="1012030"/>
        </p:xfrm>
        <a:graphic>
          <a:graphicData uri="http://schemas.openxmlformats.org/drawingml/2006/table">
            <a:tbl>
              <a:tblPr firstRow="1" bandRow="1"/>
              <a:tblGrid>
                <a:gridCol w="1362504">
                  <a:extLst>
                    <a:ext uri="{9D8B030D-6E8A-4147-A177-3AD203B41FA5}">
                      <a16:colId xmlns:a16="http://schemas.microsoft.com/office/drawing/2014/main" val="1877576503"/>
                    </a:ext>
                  </a:extLst>
                </a:gridCol>
                <a:gridCol w="1389842">
                  <a:extLst>
                    <a:ext uri="{9D8B030D-6E8A-4147-A177-3AD203B41FA5}">
                      <a16:colId xmlns:a16="http://schemas.microsoft.com/office/drawing/2014/main" val="443041699"/>
                    </a:ext>
                  </a:extLst>
                </a:gridCol>
                <a:gridCol w="1171135">
                  <a:extLst>
                    <a:ext uri="{9D8B030D-6E8A-4147-A177-3AD203B41FA5}">
                      <a16:colId xmlns:a16="http://schemas.microsoft.com/office/drawing/2014/main" val="951130921"/>
                    </a:ext>
                  </a:extLst>
                </a:gridCol>
                <a:gridCol w="1320174">
                  <a:extLst>
                    <a:ext uri="{9D8B030D-6E8A-4147-A177-3AD203B41FA5}">
                      <a16:colId xmlns:a16="http://schemas.microsoft.com/office/drawing/2014/main" val="2894899460"/>
                    </a:ext>
                  </a:extLst>
                </a:gridCol>
                <a:gridCol w="1302537">
                  <a:extLst>
                    <a:ext uri="{9D8B030D-6E8A-4147-A177-3AD203B41FA5}">
                      <a16:colId xmlns:a16="http://schemas.microsoft.com/office/drawing/2014/main" val="1335203807"/>
                    </a:ext>
                  </a:extLst>
                </a:gridCol>
                <a:gridCol w="1320174">
                  <a:extLst>
                    <a:ext uri="{9D8B030D-6E8A-4147-A177-3AD203B41FA5}">
                      <a16:colId xmlns:a16="http://schemas.microsoft.com/office/drawing/2014/main" val="1715635352"/>
                    </a:ext>
                  </a:extLst>
                </a:gridCol>
              </a:tblGrid>
              <a:tr h="337970">
                <a:tc gridSpan="2">
                  <a:txBody>
                    <a:bodyPr/>
                    <a:lstStyle/>
                    <a:p>
                      <a:pPr algn="ctr">
                        <a:lnSpc>
                          <a:spcPts val="1300"/>
                        </a:lnSpc>
                        <a:spcAft>
                          <a:spcPts val="0"/>
                        </a:spcAft>
                      </a:pPr>
                      <a:r>
                        <a:rPr lang="ja-JP" sz="1200" b="1" kern="1200" dirty="0">
                          <a:solidFill>
                            <a:srgbClr val="FFFFFF"/>
                          </a:solidFill>
                          <a:effectLst/>
                          <a:latin typeface="Century" panose="02040604050505020304" pitchFamily="18" charset="0"/>
                          <a:ea typeface="Meiryo UI" panose="020B0604030504040204" pitchFamily="50" charset="-128"/>
                          <a:cs typeface="Arial" panose="020B0604020202020204" pitchFamily="34" charset="0"/>
                        </a:rPr>
                        <a:t>認知症高齢者</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dash"/>
                      <a:round/>
                      <a:headEnd type="none" w="med" len="med"/>
                      <a:tailEnd type="none" w="med" len="med"/>
                    </a:lnB>
                    <a:solidFill>
                      <a:schemeClr val="accent2">
                        <a:lumMod val="75000"/>
                      </a:schemeClr>
                    </a:solidFill>
                  </a:tcPr>
                </a:tc>
                <a:tc hMerge="1">
                  <a:txBody>
                    <a:bodyPr/>
                    <a:lstStyle/>
                    <a:p>
                      <a:endParaRPr kumimoji="1" lang="ja-JP" altLang="en-US"/>
                    </a:p>
                  </a:txBody>
                  <a:tcPr/>
                </a:tc>
                <a:tc gridSpan="2">
                  <a:txBody>
                    <a:bodyPr/>
                    <a:lstStyle/>
                    <a:p>
                      <a:pPr algn="ctr">
                        <a:lnSpc>
                          <a:spcPts val="1300"/>
                        </a:lnSpc>
                        <a:spcAft>
                          <a:spcPts val="0"/>
                        </a:spcAft>
                      </a:pPr>
                      <a:r>
                        <a:rPr lang="ja-JP" sz="1200" b="1" kern="1200" dirty="0">
                          <a:solidFill>
                            <a:srgbClr val="FFFFFF"/>
                          </a:solidFill>
                          <a:effectLst/>
                          <a:latin typeface="Century" panose="02040604050505020304" pitchFamily="18" charset="0"/>
                          <a:ea typeface="Meiryo UI" panose="020B0604030504040204" pitchFamily="50" charset="-128"/>
                          <a:cs typeface="Arial" panose="020B0604020202020204" pitchFamily="34" charset="0"/>
                        </a:rPr>
                        <a:t>療育手帳所持者（知的障がい者）</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dash"/>
                      <a:round/>
                      <a:headEnd type="none" w="med" len="med"/>
                      <a:tailEnd type="none" w="med" len="med"/>
                    </a:lnB>
                    <a:solidFill>
                      <a:schemeClr val="accent2">
                        <a:lumMod val="75000"/>
                      </a:schemeClr>
                    </a:solidFill>
                  </a:tcPr>
                </a:tc>
                <a:tc hMerge="1">
                  <a:txBody>
                    <a:bodyPr/>
                    <a:lstStyle/>
                    <a:p>
                      <a:endParaRPr kumimoji="1" lang="ja-JP" altLang="en-US"/>
                    </a:p>
                  </a:txBody>
                  <a:tcPr/>
                </a:tc>
                <a:tc gridSpan="2">
                  <a:txBody>
                    <a:bodyPr/>
                    <a:lstStyle/>
                    <a:p>
                      <a:pPr algn="ctr">
                        <a:lnSpc>
                          <a:spcPts val="1300"/>
                        </a:lnSpc>
                        <a:spcAft>
                          <a:spcPts val="0"/>
                        </a:spcAft>
                      </a:pPr>
                      <a:r>
                        <a:rPr lang="ja-JP" sz="1200" b="1" kern="1200" dirty="0" err="1">
                          <a:solidFill>
                            <a:srgbClr val="FFFFFF"/>
                          </a:solidFill>
                          <a:effectLst/>
                          <a:latin typeface="Century" panose="02040604050505020304" pitchFamily="18" charset="0"/>
                          <a:ea typeface="Meiryo UI" panose="020B0604030504040204" pitchFamily="50" charset="-128"/>
                          <a:cs typeface="Arial" panose="020B0604020202020204" pitchFamily="34" charset="0"/>
                        </a:rPr>
                        <a:t>精神障がい</a:t>
                      </a:r>
                      <a:r>
                        <a:rPr lang="ja-JP" sz="1200" b="1" kern="1200" dirty="0">
                          <a:solidFill>
                            <a:srgbClr val="FFFFFF"/>
                          </a:solidFill>
                          <a:effectLst/>
                          <a:latin typeface="Century" panose="02040604050505020304" pitchFamily="18" charset="0"/>
                          <a:ea typeface="Meiryo UI" panose="020B0604030504040204" pitchFamily="50" charset="-128"/>
                          <a:cs typeface="Arial" panose="020B0604020202020204" pitchFamily="34" charset="0"/>
                        </a:rPr>
                        <a:t>者保健福祉手帳所持者</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dash"/>
                      <a:round/>
                      <a:headEnd type="none" w="med" len="med"/>
                      <a:tailEnd type="none" w="med" len="med"/>
                    </a:lnB>
                    <a:solidFill>
                      <a:schemeClr val="accent2">
                        <a:lumMod val="75000"/>
                      </a:schemeClr>
                    </a:solidFill>
                  </a:tcPr>
                </a:tc>
                <a:tc hMerge="1">
                  <a:txBody>
                    <a:bodyPr/>
                    <a:lstStyle/>
                    <a:p>
                      <a:endParaRPr kumimoji="1" lang="ja-JP" altLang="en-US"/>
                    </a:p>
                  </a:txBody>
                  <a:tcPr/>
                </a:tc>
                <a:extLst>
                  <a:ext uri="{0D108BD9-81ED-4DB2-BD59-A6C34878D82A}">
                    <a16:rowId xmlns:a16="http://schemas.microsoft.com/office/drawing/2014/main" val="3126525277"/>
                  </a:ext>
                </a:extLst>
              </a:tr>
              <a:tr h="336090">
                <a:tc>
                  <a:txBody>
                    <a:bodyPr/>
                    <a:lstStyle/>
                    <a:p>
                      <a:pPr algn="ctr">
                        <a:lnSpc>
                          <a:spcPts val="1300"/>
                        </a:lnSpc>
                        <a:spcAft>
                          <a:spcPts val="0"/>
                        </a:spcAft>
                      </a:pPr>
                      <a:r>
                        <a:rPr lang="en-US" sz="1200" b="1" kern="1200" spc="-40">
                          <a:solidFill>
                            <a:srgbClr val="000000"/>
                          </a:solidFill>
                          <a:effectLst/>
                          <a:latin typeface="Meiryo UI" panose="020B0604030504040204" pitchFamily="50" charset="-128"/>
                          <a:ea typeface="ＭＳ 明朝" panose="02020609040205080304" pitchFamily="17" charset="-128"/>
                          <a:cs typeface="Arial" panose="020B0604020202020204" pitchFamily="34" charset="0"/>
                        </a:rPr>
                        <a:t>2015</a:t>
                      </a:r>
                      <a:r>
                        <a:rPr lang="ja-JP" sz="1200" b="1" kern="1200" spc="-40">
                          <a:solidFill>
                            <a:srgbClr val="000000"/>
                          </a:solidFill>
                          <a:effectLst/>
                          <a:latin typeface="Century" panose="02040604050505020304" pitchFamily="18" charset="0"/>
                          <a:ea typeface="Meiryo UI" panose="020B0604030504040204" pitchFamily="50" charset="-128"/>
                          <a:cs typeface="Arial" panose="020B0604020202020204" pitchFamily="34" charset="0"/>
                        </a:rPr>
                        <a:t>年度末</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19050" cap="flat" cmpd="sng" algn="ctr">
                      <a:solidFill>
                        <a:srgbClr val="000000"/>
                      </a:solidFill>
                      <a:prstDash val="solid"/>
                      <a:round/>
                      <a:headEnd type="none" w="med" len="med"/>
                      <a:tailEnd type="none" w="med" len="med"/>
                    </a:lnB>
                    <a:solidFill>
                      <a:srgbClr val="FFFF99"/>
                    </a:solidFill>
                  </a:tcPr>
                </a:tc>
                <a:tc>
                  <a:txBody>
                    <a:bodyPr/>
                    <a:lstStyle/>
                    <a:p>
                      <a:pPr algn="ctr">
                        <a:lnSpc>
                          <a:spcPts val="1300"/>
                        </a:lnSpc>
                        <a:spcAft>
                          <a:spcPts val="0"/>
                        </a:spcAft>
                      </a:pPr>
                      <a:r>
                        <a:rPr lang="en-US" sz="1200" b="1" kern="1200" spc="-40">
                          <a:solidFill>
                            <a:srgbClr val="000000"/>
                          </a:solidFill>
                          <a:effectLst/>
                          <a:latin typeface="Meiryo UI" panose="020B0604030504040204" pitchFamily="50" charset="-128"/>
                          <a:ea typeface="ＭＳ 明朝" panose="02020609040205080304" pitchFamily="17" charset="-128"/>
                          <a:cs typeface="Arial" panose="020B0604020202020204" pitchFamily="34" charset="0"/>
                        </a:rPr>
                        <a:t>2040</a:t>
                      </a:r>
                      <a:r>
                        <a:rPr lang="ja-JP" sz="1200" b="1" kern="1200" spc="-40">
                          <a:solidFill>
                            <a:srgbClr val="000000"/>
                          </a:solidFill>
                          <a:effectLst/>
                          <a:latin typeface="Century" panose="02040604050505020304" pitchFamily="18" charset="0"/>
                          <a:ea typeface="Meiryo UI" panose="020B0604030504040204" pitchFamily="50" charset="-128"/>
                          <a:cs typeface="Arial" panose="020B0604020202020204" pitchFamily="34" charset="0"/>
                        </a:rPr>
                        <a:t>年度</a:t>
                      </a:r>
                      <a:r>
                        <a:rPr lang="en-US" sz="1200" b="1" kern="1200" spc="-40">
                          <a:solidFill>
                            <a:srgbClr val="000000"/>
                          </a:solidFill>
                          <a:effectLst/>
                          <a:latin typeface="Century" panose="02040604050505020304" pitchFamily="18" charset="0"/>
                          <a:ea typeface="Meiryo UI" panose="020B0604030504040204" pitchFamily="50" charset="-128"/>
                          <a:cs typeface="Arial" panose="020B0604020202020204" pitchFamily="34" charset="0"/>
                        </a:rPr>
                        <a:t>(</a:t>
                      </a:r>
                      <a:r>
                        <a:rPr lang="ja-JP" sz="1200" b="1" kern="1200" spc="-40">
                          <a:solidFill>
                            <a:srgbClr val="000000"/>
                          </a:solidFill>
                          <a:effectLst/>
                          <a:latin typeface="Century" panose="02040604050505020304" pitchFamily="18" charset="0"/>
                          <a:ea typeface="Meiryo UI" panose="020B0604030504040204" pitchFamily="50" charset="-128"/>
                          <a:cs typeface="Arial" panose="020B0604020202020204" pitchFamily="34" charset="0"/>
                        </a:rPr>
                        <a:t>推計</a:t>
                      </a:r>
                      <a:r>
                        <a:rPr lang="en-US" sz="1200" b="1" kern="1200" spc="-40">
                          <a:solidFill>
                            <a:srgbClr val="000000"/>
                          </a:solidFill>
                          <a:effectLst/>
                          <a:latin typeface="Century" panose="02040604050505020304" pitchFamily="18" charset="0"/>
                          <a:ea typeface="Meiryo UI" panose="020B0604030504040204" pitchFamily="50" charset="-128"/>
                          <a:cs typeface="Arial" panose="020B0604020202020204" pitchFamily="34" charset="0"/>
                        </a:rPr>
                        <a:t>)</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19050" cap="flat" cmpd="sng" algn="ctr">
                      <a:solidFill>
                        <a:srgbClr val="000000"/>
                      </a:solidFill>
                      <a:prstDash val="solid"/>
                      <a:round/>
                      <a:headEnd type="none" w="med" len="med"/>
                      <a:tailEnd type="none" w="med" len="med"/>
                    </a:lnB>
                    <a:solidFill>
                      <a:srgbClr val="FFFF99"/>
                    </a:solidFill>
                  </a:tcPr>
                </a:tc>
                <a:tc>
                  <a:txBody>
                    <a:bodyPr/>
                    <a:lstStyle/>
                    <a:p>
                      <a:pPr algn="ctr">
                        <a:lnSpc>
                          <a:spcPts val="1300"/>
                        </a:lnSpc>
                        <a:spcAft>
                          <a:spcPts val="0"/>
                        </a:spcAft>
                      </a:pPr>
                      <a:r>
                        <a:rPr lang="en-US" sz="1200" b="1" kern="1200" spc="-40" dirty="0">
                          <a:solidFill>
                            <a:srgbClr val="000000"/>
                          </a:solidFill>
                          <a:effectLst/>
                          <a:latin typeface="Meiryo UI" panose="020B0604030504040204" pitchFamily="50" charset="-128"/>
                          <a:ea typeface="ＭＳ 明朝" panose="02020609040205080304" pitchFamily="17" charset="-128"/>
                          <a:cs typeface="Arial" panose="020B0604020202020204" pitchFamily="34" charset="0"/>
                        </a:rPr>
                        <a:t>2008</a:t>
                      </a:r>
                      <a:r>
                        <a:rPr lang="ja-JP" sz="1200" b="1" kern="1200" spc="-40" dirty="0">
                          <a:solidFill>
                            <a:srgbClr val="000000"/>
                          </a:solidFill>
                          <a:effectLst/>
                          <a:latin typeface="Century" panose="02040604050505020304" pitchFamily="18" charset="0"/>
                          <a:ea typeface="Meiryo UI" panose="020B0604030504040204" pitchFamily="50" charset="-128"/>
                          <a:cs typeface="Arial" panose="020B0604020202020204" pitchFamily="34" charset="0"/>
                        </a:rPr>
                        <a:t>年度末</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19050" cap="flat" cmpd="sng" algn="ctr">
                      <a:solidFill>
                        <a:srgbClr val="000000"/>
                      </a:solidFill>
                      <a:prstDash val="solid"/>
                      <a:round/>
                      <a:headEnd type="none" w="med" len="med"/>
                      <a:tailEnd type="none" w="med" len="med"/>
                    </a:lnB>
                    <a:solidFill>
                      <a:srgbClr val="FFFF99"/>
                    </a:solidFill>
                  </a:tcPr>
                </a:tc>
                <a:tc>
                  <a:txBody>
                    <a:bodyPr/>
                    <a:lstStyle/>
                    <a:p>
                      <a:pPr algn="ctr">
                        <a:lnSpc>
                          <a:spcPts val="1300"/>
                        </a:lnSpc>
                        <a:spcAft>
                          <a:spcPts val="0"/>
                        </a:spcAft>
                      </a:pPr>
                      <a:r>
                        <a:rPr lang="en-US" sz="1200" b="1" kern="1200" spc="-40" dirty="0">
                          <a:solidFill>
                            <a:srgbClr val="000000"/>
                          </a:solidFill>
                          <a:effectLst/>
                          <a:latin typeface="Meiryo UI" panose="020B0604030504040204" pitchFamily="50" charset="-128"/>
                          <a:ea typeface="ＭＳ 明朝" panose="02020609040205080304" pitchFamily="17" charset="-128"/>
                          <a:cs typeface="Arial" panose="020B0604020202020204" pitchFamily="34" charset="0"/>
                        </a:rPr>
                        <a:t>201</a:t>
                      </a:r>
                      <a:r>
                        <a:rPr lang="en-US" altLang="ja-JP" sz="1200" b="1" kern="1200" spc="-40" dirty="0">
                          <a:solidFill>
                            <a:srgbClr val="000000"/>
                          </a:solidFill>
                          <a:effectLst/>
                          <a:latin typeface="Meiryo UI" panose="020B0604030504040204" pitchFamily="50" charset="-128"/>
                          <a:ea typeface="ＭＳ 明朝" panose="02020609040205080304" pitchFamily="17" charset="-128"/>
                          <a:cs typeface="Arial" panose="020B0604020202020204" pitchFamily="34" charset="0"/>
                        </a:rPr>
                        <a:t>5</a:t>
                      </a:r>
                      <a:r>
                        <a:rPr lang="ja-JP" sz="1200" b="1" kern="1200" spc="-40" dirty="0">
                          <a:solidFill>
                            <a:srgbClr val="000000"/>
                          </a:solidFill>
                          <a:effectLst/>
                          <a:latin typeface="Century" panose="02040604050505020304" pitchFamily="18" charset="0"/>
                          <a:ea typeface="Meiryo UI" panose="020B0604030504040204" pitchFamily="50" charset="-128"/>
                          <a:cs typeface="Arial" panose="020B0604020202020204" pitchFamily="34" charset="0"/>
                        </a:rPr>
                        <a:t>度末</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19050" cap="flat" cmpd="sng" algn="ctr">
                      <a:solidFill>
                        <a:srgbClr val="000000"/>
                      </a:solidFill>
                      <a:prstDash val="solid"/>
                      <a:round/>
                      <a:headEnd type="none" w="med" len="med"/>
                      <a:tailEnd type="none" w="med" len="med"/>
                    </a:lnB>
                    <a:solidFill>
                      <a:srgbClr val="FFFF99"/>
                    </a:solidFill>
                  </a:tcPr>
                </a:tc>
                <a:tc>
                  <a:txBody>
                    <a:bodyPr/>
                    <a:lstStyle/>
                    <a:p>
                      <a:pPr algn="ctr">
                        <a:lnSpc>
                          <a:spcPts val="1300"/>
                        </a:lnSpc>
                        <a:spcAft>
                          <a:spcPts val="0"/>
                        </a:spcAft>
                      </a:pPr>
                      <a:r>
                        <a:rPr lang="en-US" sz="1200" b="1" kern="1200" spc="-40" dirty="0">
                          <a:solidFill>
                            <a:srgbClr val="000000"/>
                          </a:solidFill>
                          <a:effectLst/>
                          <a:latin typeface="Meiryo UI" panose="020B0604030504040204" pitchFamily="50" charset="-128"/>
                          <a:ea typeface="ＭＳ 明朝" panose="02020609040205080304" pitchFamily="17" charset="-128"/>
                          <a:cs typeface="Arial" panose="020B0604020202020204" pitchFamily="34" charset="0"/>
                        </a:rPr>
                        <a:t>2008</a:t>
                      </a:r>
                      <a:r>
                        <a:rPr lang="ja-JP" sz="1200" b="1" kern="1200" spc="-40" dirty="0">
                          <a:solidFill>
                            <a:srgbClr val="000000"/>
                          </a:solidFill>
                          <a:effectLst/>
                          <a:latin typeface="Century" panose="02040604050505020304" pitchFamily="18" charset="0"/>
                          <a:ea typeface="Meiryo UI" panose="020B0604030504040204" pitchFamily="50" charset="-128"/>
                          <a:cs typeface="Arial" panose="020B0604020202020204" pitchFamily="34" charset="0"/>
                        </a:rPr>
                        <a:t>年度末</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19050" cap="flat" cmpd="sng" algn="ctr">
                      <a:solidFill>
                        <a:srgbClr val="000000"/>
                      </a:solidFill>
                      <a:prstDash val="solid"/>
                      <a:round/>
                      <a:headEnd type="none" w="med" len="med"/>
                      <a:tailEnd type="none" w="med" len="med"/>
                    </a:lnB>
                    <a:solidFill>
                      <a:srgbClr val="FFFF99"/>
                    </a:solidFill>
                  </a:tcPr>
                </a:tc>
                <a:tc>
                  <a:txBody>
                    <a:bodyPr/>
                    <a:lstStyle/>
                    <a:p>
                      <a:pPr algn="ctr">
                        <a:lnSpc>
                          <a:spcPts val="1300"/>
                        </a:lnSpc>
                        <a:spcAft>
                          <a:spcPts val="0"/>
                        </a:spcAft>
                      </a:pPr>
                      <a:r>
                        <a:rPr lang="en-US" altLang="ja-JP" sz="1200" b="1" kern="1200" spc="-40" dirty="0">
                          <a:solidFill>
                            <a:srgbClr val="000000"/>
                          </a:solidFill>
                          <a:effectLst/>
                          <a:latin typeface="Meiryo UI" panose="020B0604030504040204" pitchFamily="50" charset="-128"/>
                          <a:ea typeface="ＭＳ 明朝" panose="02020609040205080304" pitchFamily="17" charset="-128"/>
                          <a:cs typeface="Arial" panose="020B0604020202020204" pitchFamily="34" charset="0"/>
                        </a:rPr>
                        <a:t>2015</a:t>
                      </a:r>
                      <a:r>
                        <a:rPr lang="ja-JP" altLang="ja-JP" sz="1200" b="1" kern="1200" spc="-40" dirty="0">
                          <a:solidFill>
                            <a:srgbClr val="000000"/>
                          </a:solidFill>
                          <a:effectLst/>
                          <a:latin typeface="Century" panose="02040604050505020304" pitchFamily="18" charset="0"/>
                          <a:ea typeface="Meiryo UI" panose="020B0604030504040204" pitchFamily="50" charset="-128"/>
                          <a:cs typeface="Arial" panose="020B0604020202020204" pitchFamily="34" charset="0"/>
                        </a:rPr>
                        <a:t>度末</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dash"/>
                      <a:round/>
                      <a:headEnd type="none" w="med" len="med"/>
                      <a:tailEnd type="none" w="med" len="med"/>
                    </a:lnT>
                    <a:lnB w="190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76353648"/>
                  </a:ext>
                </a:extLst>
              </a:tr>
              <a:tr h="337970">
                <a:tc>
                  <a:txBody>
                    <a:bodyPr/>
                    <a:lstStyle/>
                    <a:p>
                      <a:pPr algn="ctr">
                        <a:lnSpc>
                          <a:spcPts val="1300"/>
                        </a:lnSpc>
                        <a:spcAft>
                          <a:spcPts val="0"/>
                        </a:spcAft>
                      </a:pPr>
                      <a:r>
                        <a:rPr lang="ja-JP" sz="1200" kern="1200">
                          <a:solidFill>
                            <a:srgbClr val="000000"/>
                          </a:solidFill>
                          <a:effectLst/>
                          <a:latin typeface="Century" panose="02040604050505020304" pitchFamily="18" charset="0"/>
                          <a:ea typeface="Meiryo UI" panose="020B0604030504040204" pitchFamily="50" charset="-128"/>
                          <a:cs typeface="Arial" panose="020B0604020202020204" pitchFamily="34" charset="0"/>
                        </a:rPr>
                        <a:t>約</a:t>
                      </a:r>
                      <a:r>
                        <a:rPr lang="en-US" sz="1200" kern="1200">
                          <a:solidFill>
                            <a:srgbClr val="000000"/>
                          </a:solidFill>
                          <a:effectLst/>
                          <a:latin typeface="Century" panose="02040604050505020304" pitchFamily="18" charset="0"/>
                          <a:ea typeface="Meiryo UI" panose="020B0604030504040204" pitchFamily="50" charset="-128"/>
                          <a:cs typeface="Arial" panose="020B0604020202020204" pitchFamily="34" charset="0"/>
                        </a:rPr>
                        <a:t>32</a:t>
                      </a:r>
                      <a:r>
                        <a:rPr lang="ja-JP" sz="1200" kern="1200">
                          <a:solidFill>
                            <a:srgbClr val="000000"/>
                          </a:solidFill>
                          <a:effectLst/>
                          <a:latin typeface="Century" panose="02040604050505020304" pitchFamily="18" charset="0"/>
                          <a:ea typeface="Meiryo UI" panose="020B0604030504040204" pitchFamily="50" charset="-128"/>
                          <a:cs typeface="Arial" panose="020B0604020202020204" pitchFamily="34" charset="0"/>
                        </a:rPr>
                        <a:t>万人</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ts val="1300"/>
                        </a:lnSpc>
                        <a:spcAft>
                          <a:spcPts val="0"/>
                        </a:spcAft>
                      </a:pPr>
                      <a:r>
                        <a:rPr lang="ja-JP" sz="1200" kern="1200">
                          <a:solidFill>
                            <a:srgbClr val="000000"/>
                          </a:solidFill>
                          <a:effectLst/>
                          <a:latin typeface="Century" panose="02040604050505020304" pitchFamily="18" charset="0"/>
                          <a:ea typeface="Meiryo UI" panose="020B0604030504040204" pitchFamily="50" charset="-128"/>
                          <a:cs typeface="Arial" panose="020B0604020202020204" pitchFamily="34" charset="0"/>
                        </a:rPr>
                        <a:t>約</a:t>
                      </a:r>
                      <a:r>
                        <a:rPr lang="en-US" sz="1200" kern="1200">
                          <a:solidFill>
                            <a:srgbClr val="000000"/>
                          </a:solidFill>
                          <a:effectLst/>
                          <a:latin typeface="Century" panose="02040604050505020304" pitchFamily="18" charset="0"/>
                          <a:ea typeface="Meiryo UI" panose="020B0604030504040204" pitchFamily="50" charset="-128"/>
                          <a:cs typeface="Arial" panose="020B0604020202020204" pitchFamily="34" charset="0"/>
                        </a:rPr>
                        <a:t>53</a:t>
                      </a:r>
                      <a:r>
                        <a:rPr lang="ja-JP" sz="1200" kern="1200">
                          <a:solidFill>
                            <a:srgbClr val="000000"/>
                          </a:solidFill>
                          <a:effectLst/>
                          <a:latin typeface="Century" panose="02040604050505020304" pitchFamily="18" charset="0"/>
                          <a:ea typeface="Meiryo UI" panose="020B0604030504040204" pitchFamily="50" charset="-128"/>
                          <a:cs typeface="Arial" panose="020B0604020202020204" pitchFamily="34" charset="0"/>
                        </a:rPr>
                        <a:t>万人</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ts val="1300"/>
                        </a:lnSpc>
                        <a:spcAft>
                          <a:spcPts val="0"/>
                        </a:spcAft>
                      </a:pPr>
                      <a:r>
                        <a:rPr lang="en-US" sz="1200" kern="1200" dirty="0">
                          <a:solidFill>
                            <a:srgbClr val="000000"/>
                          </a:solidFill>
                          <a:effectLst/>
                          <a:latin typeface="Meiryo UI" panose="020B0604030504040204" pitchFamily="50" charset="-128"/>
                          <a:ea typeface="ＭＳ 明朝" panose="02020609040205080304" pitchFamily="17" charset="-128"/>
                          <a:cs typeface="Arial" panose="020B0604020202020204" pitchFamily="34" charset="0"/>
                        </a:rPr>
                        <a:t>55,161</a:t>
                      </a:r>
                      <a:r>
                        <a:rPr lang="ja-JP" sz="1200" kern="1200" dirty="0">
                          <a:solidFill>
                            <a:srgbClr val="000000"/>
                          </a:solidFill>
                          <a:effectLst/>
                          <a:latin typeface="Century" panose="02040604050505020304" pitchFamily="18" charset="0"/>
                          <a:ea typeface="Meiryo UI" panose="020B0604030504040204" pitchFamily="50" charset="-128"/>
                          <a:cs typeface="Arial" panose="020B0604020202020204" pitchFamily="34" charset="0"/>
                        </a:rPr>
                        <a:t>人</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ts val="1300"/>
                        </a:lnSpc>
                        <a:spcAft>
                          <a:spcPts val="0"/>
                        </a:spcAft>
                      </a:pPr>
                      <a:r>
                        <a:rPr lang="en-US" altLang="ja-JP" sz="1200" kern="1200" dirty="0">
                          <a:solidFill>
                            <a:schemeClr val="tx1"/>
                          </a:solidFill>
                          <a:effectLst/>
                          <a:latin typeface="Meiryo UI" panose="020B0604030504040204" pitchFamily="50" charset="-128"/>
                          <a:ea typeface="ＭＳ 明朝" panose="02020609040205080304" pitchFamily="17" charset="-128"/>
                          <a:cs typeface="Arial" panose="020B0604020202020204" pitchFamily="34" charset="0"/>
                        </a:rPr>
                        <a:t>75,081</a:t>
                      </a:r>
                      <a:r>
                        <a:rPr lang="ja-JP" sz="1200" kern="1200" dirty="0">
                          <a:solidFill>
                            <a:schemeClr val="tx1"/>
                          </a:solidFill>
                          <a:effectLst/>
                          <a:latin typeface="Century" panose="02040604050505020304" pitchFamily="18" charset="0"/>
                          <a:ea typeface="Meiryo UI" panose="020B0604030504040204" pitchFamily="50" charset="-128"/>
                          <a:cs typeface="Arial" panose="020B0604020202020204" pitchFamily="34" charset="0"/>
                        </a:rPr>
                        <a:t>人</a:t>
                      </a:r>
                      <a:endParaRPr 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ts val="1300"/>
                        </a:lnSpc>
                        <a:spcAft>
                          <a:spcPts val="0"/>
                        </a:spcAft>
                      </a:pPr>
                      <a:r>
                        <a:rPr lang="en-US" sz="1200" kern="1200" dirty="0">
                          <a:solidFill>
                            <a:schemeClr val="tx1"/>
                          </a:solidFill>
                          <a:effectLst/>
                          <a:latin typeface="Meiryo UI" panose="020B0604030504040204" pitchFamily="50" charset="-128"/>
                          <a:ea typeface="ＭＳ 明朝" panose="02020609040205080304" pitchFamily="17" charset="-128"/>
                          <a:cs typeface="Arial" panose="020B0604020202020204" pitchFamily="34" charset="0"/>
                        </a:rPr>
                        <a:t>43,385</a:t>
                      </a:r>
                      <a:r>
                        <a:rPr lang="ja-JP" sz="1200" kern="1200" dirty="0">
                          <a:solidFill>
                            <a:schemeClr val="tx1"/>
                          </a:solidFill>
                          <a:effectLst/>
                          <a:latin typeface="Century" panose="02040604050505020304" pitchFamily="18" charset="0"/>
                          <a:ea typeface="Meiryo UI" panose="020B0604030504040204" pitchFamily="50" charset="-128"/>
                          <a:cs typeface="Arial" panose="020B0604020202020204" pitchFamily="34" charset="0"/>
                        </a:rPr>
                        <a:t>人</a:t>
                      </a:r>
                      <a:endParaRPr 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ts val="1300"/>
                        </a:lnSpc>
                        <a:spcAft>
                          <a:spcPts val="0"/>
                        </a:spcAft>
                      </a:pPr>
                      <a:r>
                        <a:rPr lang="en-US" altLang="ja-JP" sz="1200" kern="1200" dirty="0">
                          <a:solidFill>
                            <a:schemeClr val="tx1"/>
                          </a:solidFill>
                          <a:effectLst/>
                          <a:latin typeface="Meiryo UI" panose="020B0604030504040204" pitchFamily="50" charset="-128"/>
                          <a:ea typeface="ＭＳ 明朝" panose="02020609040205080304" pitchFamily="17" charset="-128"/>
                          <a:cs typeface="Arial" panose="020B0604020202020204" pitchFamily="34" charset="0"/>
                        </a:rPr>
                        <a:t>76,458</a:t>
                      </a:r>
                      <a:r>
                        <a:rPr lang="ja-JP" sz="1200" kern="1200" dirty="0">
                          <a:solidFill>
                            <a:schemeClr val="tx1"/>
                          </a:solidFill>
                          <a:effectLst/>
                          <a:latin typeface="Century" panose="02040604050505020304" pitchFamily="18" charset="0"/>
                          <a:ea typeface="Meiryo UI" panose="020B0604030504040204" pitchFamily="50" charset="-128"/>
                          <a:cs typeface="Arial" panose="020B0604020202020204" pitchFamily="34" charset="0"/>
                        </a:rPr>
                        <a:t>人</a:t>
                      </a:r>
                      <a:endParaRPr 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95338470"/>
                  </a:ext>
                </a:extLst>
              </a:tr>
            </a:tbl>
          </a:graphicData>
        </a:graphic>
      </p:graphicFrame>
      <p:sp>
        <p:nvSpPr>
          <p:cNvPr id="17" name="コンテンツ プレースホルダー 2"/>
          <p:cNvSpPr txBox="1">
            <a:spLocks/>
          </p:cNvSpPr>
          <p:nvPr/>
        </p:nvSpPr>
        <p:spPr>
          <a:xfrm>
            <a:off x="396472" y="4699777"/>
            <a:ext cx="4858801" cy="33037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300" b="1" dirty="0">
                <a:latin typeface="メイリオ" panose="020B0604030504040204" pitchFamily="50" charset="-128"/>
                <a:ea typeface="メイリオ" panose="020B0604030504040204" pitchFamily="50" charset="-128"/>
              </a:rPr>
              <a:t> </a:t>
            </a:r>
            <a:r>
              <a:rPr lang="en-US" altLang="ja-JP" sz="1300" b="1" dirty="0">
                <a:latin typeface="メイリオ" panose="020B0604030504040204" pitchFamily="50" charset="-128"/>
                <a:ea typeface="メイリオ" panose="020B0604030504040204" pitchFamily="50" charset="-128"/>
              </a:rPr>
              <a:t>〔</a:t>
            </a:r>
            <a:r>
              <a:rPr lang="ja-JP" altLang="en-US" sz="1300" b="1" dirty="0">
                <a:latin typeface="メイリオ" panose="020B0604030504040204" pitchFamily="50" charset="-128"/>
                <a:ea typeface="メイリオ" panose="020B0604030504040204" pitchFamily="50" charset="-128"/>
              </a:rPr>
              <a:t>図表：成年後見制度の潜在的ニーズについて（大阪府）</a:t>
            </a:r>
            <a:r>
              <a:rPr lang="en-US" altLang="ja-JP" sz="1300" b="1" dirty="0">
                <a:latin typeface="メイリオ" panose="020B0604030504040204" pitchFamily="50" charset="-128"/>
                <a:ea typeface="メイリオ" panose="020B0604030504040204" pitchFamily="50" charset="-128"/>
              </a:rPr>
              <a:t>〕</a:t>
            </a:r>
            <a:endParaRPr lang="en-US" altLang="ja-JP" sz="1300" dirty="0">
              <a:latin typeface="メイリオ" panose="020B0604030504040204" pitchFamily="50" charset="-128"/>
              <a:ea typeface="メイリオ" panose="020B0604030504040204" pitchFamily="50" charset="-128"/>
            </a:endParaRPr>
          </a:p>
        </p:txBody>
      </p:sp>
      <p:sp>
        <p:nvSpPr>
          <p:cNvPr id="18" name="コンテンツ プレースホルダー 2"/>
          <p:cNvSpPr txBox="1">
            <a:spLocks/>
          </p:cNvSpPr>
          <p:nvPr/>
        </p:nvSpPr>
        <p:spPr>
          <a:xfrm>
            <a:off x="5618600" y="4717383"/>
            <a:ext cx="3969830" cy="33037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1100" dirty="0">
                <a:latin typeface="メイリオ" panose="020B0604030504040204" pitchFamily="50" charset="-128"/>
                <a:ea typeface="メイリオ" panose="020B0604030504040204" pitchFamily="50" charset="-128"/>
              </a:rPr>
              <a:t>出典「第</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期大阪府地域福祉支援計画」</a:t>
            </a:r>
            <a:endParaRPr lang="en-US" altLang="ja-JP" sz="1100" dirty="0">
              <a:latin typeface="メイリオ" panose="020B0604030504040204" pitchFamily="50" charset="-128"/>
              <a:ea typeface="メイリオ"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473832514"/>
              </p:ext>
            </p:extLst>
          </p:nvPr>
        </p:nvGraphicFramePr>
        <p:xfrm>
          <a:off x="614624" y="2679803"/>
          <a:ext cx="7967283" cy="1569000"/>
        </p:xfrm>
        <a:graphic>
          <a:graphicData uri="http://schemas.openxmlformats.org/drawingml/2006/table">
            <a:tbl>
              <a:tblPr firstRow="1" bandRow="1">
                <a:tableStyleId>{5C22544A-7EE6-4342-B048-85BDC9FD1C3A}</a:tableStyleId>
              </a:tblPr>
              <a:tblGrid>
                <a:gridCol w="1343283">
                  <a:extLst>
                    <a:ext uri="{9D8B030D-6E8A-4147-A177-3AD203B41FA5}">
                      <a16:colId xmlns:a16="http://schemas.microsoft.com/office/drawing/2014/main" val="2422041287"/>
                    </a:ext>
                  </a:extLst>
                </a:gridCol>
                <a:gridCol w="828000">
                  <a:extLst>
                    <a:ext uri="{9D8B030D-6E8A-4147-A177-3AD203B41FA5}">
                      <a16:colId xmlns:a16="http://schemas.microsoft.com/office/drawing/2014/main" val="3959838944"/>
                    </a:ext>
                  </a:extLst>
                </a:gridCol>
                <a:gridCol w="828000">
                  <a:extLst>
                    <a:ext uri="{9D8B030D-6E8A-4147-A177-3AD203B41FA5}">
                      <a16:colId xmlns:a16="http://schemas.microsoft.com/office/drawing/2014/main" val="4086196892"/>
                    </a:ext>
                  </a:extLst>
                </a:gridCol>
                <a:gridCol w="828000">
                  <a:extLst>
                    <a:ext uri="{9D8B030D-6E8A-4147-A177-3AD203B41FA5}">
                      <a16:colId xmlns:a16="http://schemas.microsoft.com/office/drawing/2014/main" val="4076007241"/>
                    </a:ext>
                  </a:extLst>
                </a:gridCol>
                <a:gridCol w="828000">
                  <a:extLst>
                    <a:ext uri="{9D8B030D-6E8A-4147-A177-3AD203B41FA5}">
                      <a16:colId xmlns:a16="http://schemas.microsoft.com/office/drawing/2014/main" val="1707307262"/>
                    </a:ext>
                  </a:extLst>
                </a:gridCol>
                <a:gridCol w="828000">
                  <a:extLst>
                    <a:ext uri="{9D8B030D-6E8A-4147-A177-3AD203B41FA5}">
                      <a16:colId xmlns:a16="http://schemas.microsoft.com/office/drawing/2014/main" val="2880238210"/>
                    </a:ext>
                  </a:extLst>
                </a:gridCol>
                <a:gridCol w="828000">
                  <a:extLst>
                    <a:ext uri="{9D8B030D-6E8A-4147-A177-3AD203B41FA5}">
                      <a16:colId xmlns:a16="http://schemas.microsoft.com/office/drawing/2014/main" val="1638621283"/>
                    </a:ext>
                  </a:extLst>
                </a:gridCol>
                <a:gridCol w="828000">
                  <a:extLst>
                    <a:ext uri="{9D8B030D-6E8A-4147-A177-3AD203B41FA5}">
                      <a16:colId xmlns:a16="http://schemas.microsoft.com/office/drawing/2014/main" val="1345399488"/>
                    </a:ext>
                  </a:extLst>
                </a:gridCol>
                <a:gridCol w="828000">
                  <a:extLst>
                    <a:ext uri="{9D8B030D-6E8A-4147-A177-3AD203B41FA5}">
                      <a16:colId xmlns:a16="http://schemas.microsoft.com/office/drawing/2014/main" val="1912793910"/>
                    </a:ext>
                  </a:extLst>
                </a:gridCol>
              </a:tblGrid>
              <a:tr h="172842">
                <a:tc>
                  <a:txBody>
                    <a:bodyPr/>
                    <a:lstStyle/>
                    <a:p>
                      <a:r>
                        <a:rPr kumimoji="1" lang="en-US" altLang="ja-JP" sz="1300" dirty="0">
                          <a:latin typeface="メイリオ" panose="020B0604030504040204" pitchFamily="50" charset="-128"/>
                          <a:ea typeface="メイリオ" panose="020B0604030504040204" pitchFamily="50" charset="-128"/>
                        </a:rPr>
                        <a:t>(</a:t>
                      </a:r>
                      <a:r>
                        <a:rPr kumimoji="1" lang="ja-JP" altLang="en-US" sz="1300" dirty="0">
                          <a:latin typeface="メイリオ" panose="020B0604030504040204" pitchFamily="50" charset="-128"/>
                          <a:ea typeface="メイリオ" panose="020B0604030504040204" pitchFamily="50" charset="-128"/>
                        </a:rPr>
                        <a:t>単位：千世帯</a:t>
                      </a:r>
                      <a:r>
                        <a:rPr kumimoji="1" lang="en-US" altLang="ja-JP" sz="1300" dirty="0">
                          <a:latin typeface="メイリオ" panose="020B0604030504040204" pitchFamily="50" charset="-128"/>
                          <a:ea typeface="メイリオ" panose="020B0604030504040204" pitchFamily="50" charset="-128"/>
                        </a:rPr>
                        <a:t>)</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2000</a:t>
                      </a:r>
                      <a:r>
                        <a:rPr kumimoji="1" lang="ja-JP" altLang="en-US" sz="1300" dirty="0">
                          <a:latin typeface="メイリオ" panose="020B0604030504040204" pitchFamily="50" charset="-128"/>
                          <a:ea typeface="メイリオ" panose="020B0604030504040204" pitchFamily="50" charset="-128"/>
                        </a:rPr>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2005</a:t>
                      </a:r>
                      <a:r>
                        <a:rPr kumimoji="1" lang="ja-JP" altLang="en-US" sz="1300" dirty="0">
                          <a:latin typeface="メイリオ" panose="020B0604030504040204" pitchFamily="50" charset="-128"/>
                          <a:ea typeface="メイリオ" panose="020B0604030504040204" pitchFamily="50" charset="-128"/>
                        </a:rPr>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2010</a:t>
                      </a:r>
                      <a:r>
                        <a:rPr kumimoji="1" lang="ja-JP" altLang="en-US" sz="1300" dirty="0">
                          <a:latin typeface="メイリオ" panose="020B0604030504040204" pitchFamily="50" charset="-128"/>
                          <a:ea typeface="メイリオ" panose="020B0604030504040204" pitchFamily="50" charset="-128"/>
                        </a:rPr>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2015</a:t>
                      </a:r>
                      <a:r>
                        <a:rPr kumimoji="1" lang="ja-JP" altLang="en-US" sz="1300" dirty="0">
                          <a:latin typeface="メイリオ" panose="020B0604030504040204" pitchFamily="50" charset="-128"/>
                          <a:ea typeface="メイリオ" panose="020B0604030504040204" pitchFamily="50" charset="-128"/>
                        </a:rPr>
                        <a:t>年</a:t>
                      </a:r>
                      <a:endParaRPr kumimoji="1" lang="en-US" altLang="ja-JP"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2020</a:t>
                      </a:r>
                      <a:r>
                        <a:rPr kumimoji="1" lang="ja-JP" altLang="en-US" sz="1300" dirty="0">
                          <a:latin typeface="メイリオ" panose="020B0604030504040204" pitchFamily="50" charset="-128"/>
                          <a:ea typeface="メイリオ" panose="020B0604030504040204" pitchFamily="50" charset="-128"/>
                        </a:rPr>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2025</a:t>
                      </a:r>
                      <a:r>
                        <a:rPr kumimoji="1" lang="ja-JP" altLang="en-US" sz="1300" dirty="0">
                          <a:latin typeface="メイリオ" panose="020B0604030504040204" pitchFamily="50" charset="-128"/>
                          <a:ea typeface="メイリオ" panose="020B0604030504040204" pitchFamily="50" charset="-128"/>
                        </a:rPr>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2030</a:t>
                      </a:r>
                      <a:r>
                        <a:rPr kumimoji="1" lang="ja-JP" altLang="en-US" sz="1300" dirty="0">
                          <a:latin typeface="メイリオ" panose="020B0604030504040204" pitchFamily="50" charset="-128"/>
                          <a:ea typeface="メイリオ" panose="020B0604030504040204" pitchFamily="50" charset="-128"/>
                        </a:rPr>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2035</a:t>
                      </a:r>
                      <a:r>
                        <a:rPr kumimoji="1" lang="ja-JP" altLang="en-US" sz="1300" dirty="0">
                          <a:latin typeface="メイリオ" panose="020B0604030504040204" pitchFamily="50" charset="-128"/>
                          <a:ea typeface="メイリオ" panose="020B0604030504040204" pitchFamily="50" charset="-128"/>
                        </a:rPr>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1217020"/>
                  </a:ext>
                </a:extLst>
              </a:tr>
              <a:tr h="319860">
                <a:tc>
                  <a:txBody>
                    <a:bodyPr/>
                    <a:lstStyle/>
                    <a:p>
                      <a:r>
                        <a:rPr kumimoji="1" lang="ja-JP" altLang="en-US" sz="1300" dirty="0">
                          <a:latin typeface="メイリオ" panose="020B0604030504040204" pitchFamily="50" charset="-128"/>
                          <a:ea typeface="メイリオ" panose="020B0604030504040204" pitchFamily="50" charset="-128"/>
                        </a:rPr>
                        <a:t>一般世帯数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3,455</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3,591</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3,823</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3,918</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3,992</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3,966</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3,873</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3,737</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7439069"/>
                  </a:ext>
                </a:extLst>
              </a:tr>
              <a:tr h="319860">
                <a:tc>
                  <a:txBody>
                    <a:bodyPr/>
                    <a:lstStyle/>
                    <a:p>
                      <a:r>
                        <a:rPr kumimoji="1" lang="ja-JP" altLang="en-US" sz="1300" dirty="0">
                          <a:latin typeface="メイリオ" panose="020B0604030504040204" pitchFamily="50" charset="-128"/>
                          <a:ea typeface="メイリオ" panose="020B0604030504040204" pitchFamily="50" charset="-128"/>
                        </a:rPr>
                        <a:t>単独世帯数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1,029</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1,152</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1,368</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1,471</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1,518</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1,555</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1,555</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kumimoji="1" lang="en-US" altLang="ja-JP" sz="1300" dirty="0">
                          <a:latin typeface="メイリオ" panose="020B0604030504040204" pitchFamily="50" charset="-128"/>
                          <a:ea typeface="メイリオ" panose="020B0604030504040204" pitchFamily="50" charset="-128"/>
                        </a:rPr>
                        <a:t>1,525</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3473519"/>
                  </a:ext>
                </a:extLst>
              </a:tr>
              <a:tr h="319860">
                <a:tc>
                  <a:txBody>
                    <a:bodyPr/>
                    <a:lstStyle/>
                    <a:p>
                      <a:r>
                        <a:rPr kumimoji="1" lang="ja-JP" altLang="en-US" sz="1300" dirty="0">
                          <a:latin typeface="メイリオ" panose="020B0604030504040204" pitchFamily="50" charset="-128"/>
                          <a:ea typeface="メイリオ" panose="020B0604030504040204" pitchFamily="50" charset="-128"/>
                        </a:rPr>
                        <a:t>高齢者世帯</a:t>
                      </a: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300" dirty="0">
                          <a:latin typeface="メイリオ" panose="020B0604030504040204" pitchFamily="50" charset="-128"/>
                          <a:ea typeface="メイリオ" panose="020B0604030504040204" pitchFamily="50" charset="-128"/>
                        </a:rPr>
                        <a:t>746</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300" dirty="0">
                          <a:latin typeface="メイリオ" panose="020B0604030504040204" pitchFamily="50" charset="-128"/>
                          <a:ea typeface="メイリオ" panose="020B0604030504040204" pitchFamily="50" charset="-128"/>
                        </a:rPr>
                        <a:t>962</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300" dirty="0">
                          <a:latin typeface="メイリオ" panose="020B0604030504040204" pitchFamily="50" charset="-128"/>
                          <a:ea typeface="メイリオ" panose="020B0604030504040204" pitchFamily="50" charset="-128"/>
                        </a:rPr>
                        <a:t>1,198</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300" dirty="0">
                          <a:latin typeface="メイリオ" panose="020B0604030504040204" pitchFamily="50" charset="-128"/>
                          <a:ea typeface="メイリオ" panose="020B0604030504040204" pitchFamily="50" charset="-128"/>
                        </a:rPr>
                        <a:t>1,421</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300" dirty="0">
                          <a:latin typeface="メイリオ" panose="020B0604030504040204" pitchFamily="50" charset="-128"/>
                          <a:ea typeface="メイリオ" panose="020B0604030504040204" pitchFamily="50" charset="-128"/>
                        </a:rPr>
                        <a:t>1,484</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300" dirty="0">
                          <a:latin typeface="メイリオ" panose="020B0604030504040204" pitchFamily="50" charset="-128"/>
                          <a:ea typeface="メイリオ" panose="020B0604030504040204" pitchFamily="50" charset="-128"/>
                        </a:rPr>
                        <a:t>1,462</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300" dirty="0">
                          <a:latin typeface="メイリオ" panose="020B0604030504040204" pitchFamily="50" charset="-128"/>
                          <a:ea typeface="メイリオ" panose="020B0604030504040204" pitchFamily="50" charset="-128"/>
                        </a:rPr>
                        <a:t>1,453</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300" dirty="0">
                          <a:latin typeface="メイリオ" panose="020B0604030504040204" pitchFamily="50" charset="-128"/>
                          <a:ea typeface="メイリオ" panose="020B0604030504040204" pitchFamily="50" charset="-128"/>
                        </a:rPr>
                        <a:t>1,482</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14088562"/>
                  </a:ext>
                </a:extLst>
              </a:tr>
              <a:tr h="319860">
                <a:tc>
                  <a:txBody>
                    <a:bodyPr/>
                    <a:lstStyle/>
                    <a:p>
                      <a:r>
                        <a:rPr kumimoji="1" lang="ja-JP" altLang="en-US" sz="1300" dirty="0">
                          <a:latin typeface="メイリオ" panose="020B0604030504040204" pitchFamily="50" charset="-128"/>
                          <a:ea typeface="メイリオ" panose="020B0604030504040204" pitchFamily="50" charset="-128"/>
                        </a:rPr>
                        <a:t>高齢者単独世帯</a:t>
                      </a: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300" dirty="0">
                          <a:latin typeface="メイリオ" panose="020B0604030504040204" pitchFamily="50" charset="-128"/>
                          <a:ea typeface="メイリオ" panose="020B0604030504040204" pitchFamily="50" charset="-128"/>
                        </a:rPr>
                        <a:t>255</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300" dirty="0">
                          <a:latin typeface="メイリオ" panose="020B0604030504040204" pitchFamily="50" charset="-128"/>
                          <a:ea typeface="メイリオ" panose="020B0604030504040204" pitchFamily="50" charset="-128"/>
                        </a:rPr>
                        <a:t>341</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300" dirty="0">
                          <a:latin typeface="メイリオ" panose="020B0604030504040204" pitchFamily="50" charset="-128"/>
                          <a:ea typeface="メイリオ" panose="020B0604030504040204" pitchFamily="50" charset="-128"/>
                        </a:rPr>
                        <a:t>446</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300" dirty="0">
                          <a:latin typeface="メイリオ" panose="020B0604030504040204" pitchFamily="50" charset="-128"/>
                          <a:ea typeface="メイリオ" panose="020B0604030504040204" pitchFamily="50" charset="-128"/>
                        </a:rPr>
                        <a:t>555</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300" dirty="0">
                          <a:latin typeface="メイリオ" panose="020B0604030504040204" pitchFamily="50" charset="-128"/>
                          <a:ea typeface="メイリオ" panose="020B0604030504040204" pitchFamily="50" charset="-128"/>
                        </a:rPr>
                        <a:t>596</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300" dirty="0">
                          <a:latin typeface="メイリオ" panose="020B0604030504040204" pitchFamily="50" charset="-128"/>
                          <a:ea typeface="メイリオ" panose="020B0604030504040204" pitchFamily="50" charset="-128"/>
                        </a:rPr>
                        <a:t>610</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300" dirty="0">
                          <a:latin typeface="メイリオ" panose="020B0604030504040204" pitchFamily="50" charset="-128"/>
                          <a:ea typeface="メイリオ" panose="020B0604030504040204" pitchFamily="50" charset="-128"/>
                        </a:rPr>
                        <a:t>623</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300" dirty="0">
                          <a:latin typeface="メイリオ" panose="020B0604030504040204" pitchFamily="50" charset="-128"/>
                          <a:ea typeface="メイリオ" panose="020B0604030504040204" pitchFamily="50" charset="-128"/>
                        </a:rPr>
                        <a:t>650</a:t>
                      </a:r>
                      <a:endParaRPr kumimoji="1" lang="ja-JP" altLang="en-US" sz="13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585558"/>
                  </a:ext>
                </a:extLst>
              </a:tr>
            </a:tbl>
          </a:graphicData>
        </a:graphic>
      </p:graphicFrame>
      <p:sp>
        <p:nvSpPr>
          <p:cNvPr id="22" name="正方形/長方形 21"/>
          <p:cNvSpPr/>
          <p:nvPr/>
        </p:nvSpPr>
        <p:spPr>
          <a:xfrm>
            <a:off x="5186190" y="2439431"/>
            <a:ext cx="800219" cy="276999"/>
          </a:xfrm>
          <a:prstGeom prst="rect">
            <a:avLst/>
          </a:prstGeom>
        </p:spPr>
        <p:txBody>
          <a:bodyPr wrap="non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⇒推計値</a:t>
            </a:r>
            <a:endParaRPr kumimoji="0"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5" name="正方形/長方形 24"/>
          <p:cNvSpPr/>
          <p:nvPr/>
        </p:nvSpPr>
        <p:spPr>
          <a:xfrm>
            <a:off x="4519954" y="2439431"/>
            <a:ext cx="800219" cy="276999"/>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実績値⇐</a:t>
            </a:r>
            <a:endParaRPr kumimoji="0"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コンテンツ プレースホルダー 2"/>
          <p:cNvSpPr txBox="1">
            <a:spLocks/>
          </p:cNvSpPr>
          <p:nvPr/>
        </p:nvSpPr>
        <p:spPr>
          <a:xfrm>
            <a:off x="364171" y="2431447"/>
            <a:ext cx="3222123" cy="33037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1300" b="1" dirty="0">
                <a:latin typeface="メイリオ" panose="020B0604030504040204" pitchFamily="50" charset="-128"/>
                <a:ea typeface="メイリオ" panose="020B0604030504040204" pitchFamily="50" charset="-128"/>
              </a:rPr>
              <a:t> </a:t>
            </a:r>
            <a:r>
              <a:rPr lang="en-US" altLang="ja-JP" sz="1300" b="1" dirty="0">
                <a:latin typeface="メイリオ" panose="020B0604030504040204" pitchFamily="50" charset="-128"/>
                <a:ea typeface="メイリオ" panose="020B0604030504040204" pitchFamily="50" charset="-128"/>
              </a:rPr>
              <a:t>〔</a:t>
            </a:r>
            <a:r>
              <a:rPr lang="ja-JP" altLang="en-US" sz="1300" b="1" dirty="0">
                <a:latin typeface="メイリオ" panose="020B0604030504040204" pitchFamily="50" charset="-128"/>
                <a:ea typeface="メイリオ" panose="020B0604030504040204" pitchFamily="50" charset="-128"/>
              </a:rPr>
              <a:t>図表：大阪府における世帯数の推移</a:t>
            </a:r>
            <a:r>
              <a:rPr lang="en-US" altLang="ja-JP" sz="1300" b="1" dirty="0">
                <a:latin typeface="メイリオ" panose="020B0604030504040204" pitchFamily="50" charset="-128"/>
                <a:ea typeface="メイリオ" panose="020B0604030504040204" pitchFamily="50" charset="-128"/>
              </a:rPr>
              <a:t>〕</a:t>
            </a:r>
            <a:endParaRPr lang="en-US" altLang="ja-JP" sz="1300" dirty="0">
              <a:latin typeface="メイリオ" panose="020B0604030504040204" pitchFamily="50" charset="-128"/>
              <a:ea typeface="メイリオ" panose="020B0604030504040204" pitchFamily="50" charset="-128"/>
            </a:endParaRPr>
          </a:p>
        </p:txBody>
      </p:sp>
      <p:sp>
        <p:nvSpPr>
          <p:cNvPr id="27" name="コンテンツ プレースホルダー 2"/>
          <p:cNvSpPr txBox="1">
            <a:spLocks/>
          </p:cNvSpPr>
          <p:nvPr/>
        </p:nvSpPr>
        <p:spPr>
          <a:xfrm>
            <a:off x="5309950" y="4320673"/>
            <a:ext cx="3626315" cy="33037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1100" dirty="0">
                <a:latin typeface="メイリオ" panose="020B0604030504040204" pitchFamily="50" charset="-128"/>
                <a:ea typeface="メイリオ" panose="020B0604030504040204" pitchFamily="50" charset="-128"/>
              </a:rPr>
              <a:t>出典「第</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期大阪府地域福祉支援計画」より一部抜粋</a:t>
            </a:r>
            <a:endParaRPr lang="en-US" altLang="ja-JP" sz="1100" dirty="0">
              <a:latin typeface="メイリオ" panose="020B0604030504040204" pitchFamily="50" charset="-128"/>
              <a:ea typeface="メイリオ" panose="020B0604030504040204" pitchFamily="50" charset="-128"/>
            </a:endParaRPr>
          </a:p>
        </p:txBody>
      </p:sp>
      <p:sp>
        <p:nvSpPr>
          <p:cNvPr id="28" name="コンテンツ プレースホルダー 2"/>
          <p:cNvSpPr txBox="1">
            <a:spLocks/>
          </p:cNvSpPr>
          <p:nvPr/>
        </p:nvSpPr>
        <p:spPr>
          <a:xfrm>
            <a:off x="268756" y="959946"/>
            <a:ext cx="9144000" cy="43840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buFont typeface="Arial" panose="020B0604020202020204" pitchFamily="34" charset="0"/>
              <a:buNone/>
            </a:pPr>
            <a:endParaRPr lang="en-US" altLang="ja-JP" sz="1500" dirty="0">
              <a:latin typeface="メイリオ" panose="020B0604030504040204" pitchFamily="50" charset="-128"/>
              <a:ea typeface="メイリオ" panose="020B0604030504040204" pitchFamily="50" charset="-128"/>
            </a:endParaRPr>
          </a:p>
        </p:txBody>
      </p:sp>
      <p:sp>
        <p:nvSpPr>
          <p:cNvPr id="29" name="テキスト ボックス 1"/>
          <p:cNvSpPr txBox="1">
            <a:spLocks noChangeArrowheads="1"/>
          </p:cNvSpPr>
          <p:nvPr/>
        </p:nvSpPr>
        <p:spPr bwMode="auto">
          <a:xfrm>
            <a:off x="180541" y="920599"/>
            <a:ext cx="8928000" cy="127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2300"/>
              </a:lnSpc>
              <a:spcBef>
                <a:spcPct val="0"/>
              </a:spcBef>
              <a:buFontTx/>
              <a:buNone/>
            </a:pPr>
            <a:r>
              <a:rPr lang="ja-JP" altLang="en-US" sz="1500" b="1" dirty="0">
                <a:latin typeface="Meiryo UI" pitchFamily="50" charset="-128"/>
                <a:ea typeface="Meiryo UI" pitchFamily="50" charset="-128"/>
                <a:cs typeface="Meiryo UI" pitchFamily="50" charset="-128"/>
              </a:rPr>
              <a:t>①   </a:t>
            </a:r>
            <a:r>
              <a:rPr lang="ja-JP" altLang="en-US" sz="1500" b="1" u="sng" dirty="0">
                <a:latin typeface="Meiryo UI" pitchFamily="50" charset="-128"/>
                <a:ea typeface="Meiryo UI" pitchFamily="50" charset="-128"/>
                <a:cs typeface="Meiryo UI" pitchFamily="50" charset="-128"/>
              </a:rPr>
              <a:t>制度の潜在的なニーズの増加</a:t>
            </a:r>
            <a:r>
              <a:rPr lang="ja-JP" altLang="en-US" sz="1500" b="1" dirty="0">
                <a:latin typeface="Meiryo UI" pitchFamily="50" charset="-128"/>
                <a:ea typeface="Meiryo UI" pitchFamily="50" charset="-128"/>
                <a:cs typeface="Meiryo UI" pitchFamily="50" charset="-128"/>
              </a:rPr>
              <a:t/>
            </a:r>
            <a:br>
              <a:rPr lang="ja-JP" altLang="en-US" sz="1500" b="1" dirty="0">
                <a:latin typeface="Meiryo UI" pitchFamily="50" charset="-128"/>
                <a:ea typeface="Meiryo UI" pitchFamily="50" charset="-128"/>
                <a:cs typeface="Meiryo UI" pitchFamily="50" charset="-128"/>
              </a:rPr>
            </a:br>
            <a:r>
              <a:rPr lang="ja-JP" altLang="en-US" sz="1500" b="1" dirty="0">
                <a:latin typeface="Meiryo UI" pitchFamily="50" charset="-128"/>
                <a:ea typeface="Meiryo UI" pitchFamily="50" charset="-128"/>
                <a:cs typeface="Meiryo UI" pitchFamily="50" charset="-128"/>
              </a:rPr>
              <a:t>　</a:t>
            </a:r>
            <a:r>
              <a:rPr lang="ja-JP" altLang="en-US" sz="1500" dirty="0">
                <a:latin typeface="Meiryo UI" pitchFamily="50" charset="-128"/>
                <a:ea typeface="Meiryo UI" pitchFamily="50" charset="-128"/>
                <a:cs typeface="Meiryo UI" pitchFamily="50" charset="-128"/>
              </a:rPr>
              <a:t>▸大阪府における認知症高齢者、知的障がい者・精神障がい者等の成年後見制度対象者数は年々増加しており、</a:t>
            </a:r>
            <a:endParaRPr lang="en-US" altLang="ja-JP" sz="1500" dirty="0">
              <a:latin typeface="Meiryo UI" pitchFamily="50" charset="-128"/>
              <a:ea typeface="Meiryo UI" pitchFamily="50" charset="-128"/>
              <a:cs typeface="Meiryo UI" pitchFamily="50" charset="-128"/>
            </a:endParaRPr>
          </a:p>
          <a:p>
            <a:pPr eaLnBrk="1" hangingPunct="1">
              <a:lnSpc>
                <a:spcPts val="2300"/>
              </a:lnSpc>
              <a:spcBef>
                <a:spcPct val="0"/>
              </a:spcBef>
              <a:buFontTx/>
              <a:buNone/>
            </a:pPr>
            <a:r>
              <a:rPr lang="ja-JP" altLang="en-US" sz="1500" dirty="0">
                <a:latin typeface="Meiryo UI" pitchFamily="50" charset="-128"/>
                <a:ea typeface="Meiryo UI" pitchFamily="50" charset="-128"/>
                <a:cs typeface="Meiryo UI" pitchFamily="50" charset="-128"/>
              </a:rPr>
              <a:t>　　制度の潜在的ニーズは高い傾向にあります。また、府内で同居又は近居の親族がいない高齢者の単独世帯や高　</a:t>
            </a:r>
            <a:endParaRPr lang="en-US" altLang="ja-JP" sz="1500" dirty="0">
              <a:latin typeface="Meiryo UI" pitchFamily="50" charset="-128"/>
              <a:ea typeface="Meiryo UI" pitchFamily="50" charset="-128"/>
              <a:cs typeface="Meiryo UI" pitchFamily="50" charset="-128"/>
            </a:endParaRPr>
          </a:p>
          <a:p>
            <a:pPr eaLnBrk="1" hangingPunct="1">
              <a:lnSpc>
                <a:spcPts val="2300"/>
              </a:lnSpc>
              <a:spcBef>
                <a:spcPct val="0"/>
              </a:spcBef>
              <a:buFontTx/>
              <a:buNone/>
            </a:pPr>
            <a:r>
              <a:rPr lang="ja-JP" altLang="en-US" sz="1500" dirty="0">
                <a:latin typeface="Meiryo UI" pitchFamily="50" charset="-128"/>
                <a:ea typeface="Meiryo UI" pitchFamily="50" charset="-128"/>
                <a:cs typeface="Meiryo UI" pitchFamily="50" charset="-128"/>
              </a:rPr>
              <a:t>　　齢者夫婦のみの世帯が増加傾向にあります。</a:t>
            </a:r>
          </a:p>
        </p:txBody>
      </p:sp>
      <p:sp>
        <p:nvSpPr>
          <p:cNvPr id="16" name="楕円 15"/>
          <p:cNvSpPr/>
          <p:nvPr/>
        </p:nvSpPr>
        <p:spPr>
          <a:xfrm>
            <a:off x="8698610" y="41183"/>
            <a:ext cx="404446" cy="334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dirty="0">
                <a:solidFill>
                  <a:prstClr val="white"/>
                </a:solidFill>
                <a:latin typeface="Calibri" panose="020F0502020204030204"/>
                <a:ea typeface="游ゴシック" panose="020B0400000000000000" pitchFamily="50" charset="-128"/>
              </a:rPr>
              <a:t>１</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512095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92490" y="580661"/>
            <a:ext cx="8959017" cy="169000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nSpc>
                <a:spcPts val="2000"/>
              </a:lnSpc>
            </a:pPr>
            <a:endParaRPr kumimoji="1" lang="en-US" altLang="ja-JP" sz="1400" b="1" u="sng" dirty="0">
              <a:solidFill>
                <a:schemeClr val="tx1"/>
              </a:solidFill>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a:xfrm>
            <a:off x="1635" y="0"/>
            <a:ext cx="9144000" cy="457200"/>
          </a:xfr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8100000" scaled="1"/>
            <a:tileRect/>
          </a:gradFill>
        </p:spPr>
        <p:style>
          <a:lnRef idx="2">
            <a:schemeClr val="dk1"/>
          </a:lnRef>
          <a:fillRef idx="1">
            <a:schemeClr val="lt1"/>
          </a:fillRef>
          <a:effectRef idx="0">
            <a:schemeClr val="dk1"/>
          </a:effectRef>
          <a:fontRef idx="minor">
            <a:schemeClr val="dk1"/>
          </a:fontRef>
        </p:style>
        <p:txBody>
          <a:bodyPr>
            <a:normAutofit/>
          </a:bodyPr>
          <a:lstStyle/>
          <a:p>
            <a:r>
              <a:rPr lang="ja-JP" altLang="en-US" sz="1800" b="1" dirty="0">
                <a:latin typeface="メイリオ" panose="020B0604030504040204" pitchFamily="50" charset="-128"/>
                <a:ea typeface="メイリオ" panose="020B0604030504040204" pitchFamily="50" charset="-128"/>
              </a:rPr>
              <a:t>はじめに　～なぜ、いま社会福祉法人の法人後見が必要か～　　</a:t>
            </a:r>
          </a:p>
        </p:txBody>
      </p:sp>
      <p:graphicFrame>
        <p:nvGraphicFramePr>
          <p:cNvPr id="9" name="グラフ 8"/>
          <p:cNvGraphicFramePr>
            <a:graphicFrameLocks/>
          </p:cNvGraphicFramePr>
          <p:nvPr>
            <p:extLst>
              <p:ext uri="{D42A27DB-BD31-4B8C-83A1-F6EECF244321}">
                <p14:modId xmlns:p14="http://schemas.microsoft.com/office/powerpoint/2010/main" val="2739545933"/>
              </p:ext>
            </p:extLst>
          </p:nvPr>
        </p:nvGraphicFramePr>
        <p:xfrm>
          <a:off x="0" y="2574388"/>
          <a:ext cx="9144000" cy="3633229"/>
        </p:xfrm>
        <a:graphic>
          <a:graphicData uri="http://schemas.openxmlformats.org/drawingml/2006/chart">
            <c:chart xmlns:c="http://schemas.openxmlformats.org/drawingml/2006/chart" xmlns:r="http://schemas.openxmlformats.org/officeDocument/2006/relationships" r:id="rId2"/>
          </a:graphicData>
        </a:graphic>
      </p:graphicFrame>
      <p:sp>
        <p:nvSpPr>
          <p:cNvPr id="11" name="コンテンツ プレースホルダー 2"/>
          <p:cNvSpPr txBox="1">
            <a:spLocks/>
          </p:cNvSpPr>
          <p:nvPr/>
        </p:nvSpPr>
        <p:spPr>
          <a:xfrm>
            <a:off x="328618" y="2720981"/>
            <a:ext cx="8496548" cy="30357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1000"/>
              </a:lnSpc>
              <a:buNone/>
            </a:pPr>
            <a:r>
              <a:rPr lang="en-US" altLang="ja-JP" sz="1300" b="1" dirty="0">
                <a:latin typeface="メイリオ" panose="020B0604030504040204" pitchFamily="50" charset="-128"/>
                <a:ea typeface="メイリオ" panose="020B0604030504040204" pitchFamily="50" charset="-128"/>
              </a:rPr>
              <a:t>〔</a:t>
            </a:r>
            <a:r>
              <a:rPr lang="ja-JP" altLang="en-US" sz="1300" b="1" dirty="0">
                <a:latin typeface="メイリオ" panose="020B0604030504040204" pitchFamily="50" charset="-128"/>
                <a:ea typeface="メイリオ" panose="020B0604030504040204" pitchFamily="50" charset="-128"/>
              </a:rPr>
              <a:t>図表：生活保護世帯類型の推移（大阪府内</a:t>
            </a:r>
            <a:r>
              <a:rPr lang="ja-JP" altLang="en-US" sz="1300" b="1" dirty="0" smtClean="0">
                <a:latin typeface="メイリオ" panose="020B0604030504040204" pitchFamily="50" charset="-128"/>
                <a:ea typeface="メイリオ" panose="020B0604030504040204" pitchFamily="50" charset="-128"/>
              </a:rPr>
              <a:t>）</a:t>
            </a:r>
            <a:r>
              <a:rPr lang="en-US" altLang="ja-JP" sz="1300" b="1" dirty="0" smtClean="0">
                <a:latin typeface="メイリオ" panose="020B0604030504040204" pitchFamily="50" charset="-128"/>
                <a:ea typeface="メイリオ" panose="020B0604030504040204" pitchFamily="50" charset="-128"/>
              </a:rPr>
              <a:t>(</a:t>
            </a:r>
            <a:r>
              <a:rPr lang="ja-JP" altLang="en-US" sz="1300" b="1" dirty="0" smtClean="0">
                <a:latin typeface="メイリオ" panose="020B0604030504040204" pitchFamily="50" charset="-128"/>
                <a:ea typeface="メイリオ" panose="020B0604030504040204" pitchFamily="50" charset="-128"/>
              </a:rPr>
              <a:t>単位：世帯）</a:t>
            </a:r>
            <a:r>
              <a:rPr lang="en-US" altLang="ja-JP" sz="1300" b="1"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出典</a:t>
            </a:r>
            <a:r>
              <a:rPr lang="ja-JP" altLang="en-US" sz="1200" dirty="0">
                <a:latin typeface="メイリオ" panose="020B0604030504040204" pitchFamily="50" charset="-128"/>
                <a:ea typeface="メイリオ" panose="020B0604030504040204" pitchFamily="50" charset="-128"/>
              </a:rPr>
              <a:t>：大阪府福祉部地域福祉推進室社会援護課調べ</a:t>
            </a:r>
            <a:endParaRPr lang="en-US" altLang="ja-JP" sz="1200" b="1" dirty="0">
              <a:latin typeface="メイリオ" panose="020B0604030504040204" pitchFamily="50" charset="-128"/>
              <a:ea typeface="メイリオ" panose="020B0604030504040204" pitchFamily="50" charset="-128"/>
            </a:endParaRPr>
          </a:p>
          <a:p>
            <a:pPr marL="0" indent="0">
              <a:lnSpc>
                <a:spcPts val="1000"/>
              </a:lnSpc>
              <a:buFont typeface="Arial" panose="020B0604020202020204" pitchFamily="34" charset="0"/>
              <a:buNone/>
            </a:pPr>
            <a:r>
              <a:rPr lang="ja-JP" altLang="en-US" sz="1200" dirty="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p:txBody>
      </p:sp>
      <p:sp>
        <p:nvSpPr>
          <p:cNvPr id="19" name="テキスト ボックス 1"/>
          <p:cNvSpPr txBox="1">
            <a:spLocks noChangeArrowheads="1"/>
          </p:cNvSpPr>
          <p:nvPr/>
        </p:nvSpPr>
        <p:spPr bwMode="auto">
          <a:xfrm>
            <a:off x="180541" y="920599"/>
            <a:ext cx="8856000" cy="127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2300"/>
              </a:lnSpc>
              <a:spcBef>
                <a:spcPct val="0"/>
              </a:spcBef>
              <a:buFontTx/>
              <a:buNone/>
            </a:pPr>
            <a:r>
              <a:rPr lang="ja-JP" altLang="en-US" sz="1500" b="1" dirty="0">
                <a:latin typeface="Meiryo UI" pitchFamily="50" charset="-128"/>
                <a:ea typeface="Meiryo UI" pitchFamily="50" charset="-128"/>
                <a:cs typeface="Meiryo UI" pitchFamily="50" charset="-128"/>
              </a:rPr>
              <a:t>②   </a:t>
            </a:r>
            <a:r>
              <a:rPr lang="ja-JP" altLang="en-US" sz="1500" b="1" u="sng" dirty="0">
                <a:latin typeface="Meiryo UI" pitchFamily="50" charset="-128"/>
                <a:ea typeface="Meiryo UI" pitchFamily="50" charset="-128"/>
                <a:cs typeface="Meiryo UI" pitchFamily="50" charset="-128"/>
              </a:rPr>
              <a:t>低所得者等の増加</a:t>
            </a:r>
            <a:r>
              <a:rPr lang="ja-JP" altLang="en-US" sz="1500" b="1" dirty="0">
                <a:latin typeface="Meiryo UI" pitchFamily="50" charset="-128"/>
                <a:ea typeface="Meiryo UI" pitchFamily="50" charset="-128"/>
                <a:cs typeface="Meiryo UI" pitchFamily="50" charset="-128"/>
              </a:rPr>
              <a:t/>
            </a:r>
            <a:br>
              <a:rPr lang="ja-JP" altLang="en-US" sz="1500" b="1" dirty="0">
                <a:latin typeface="Meiryo UI" pitchFamily="50" charset="-128"/>
                <a:ea typeface="Meiryo UI" pitchFamily="50" charset="-128"/>
                <a:cs typeface="Meiryo UI" pitchFamily="50" charset="-128"/>
              </a:rPr>
            </a:br>
            <a:r>
              <a:rPr lang="ja-JP" altLang="en-US" sz="1500" b="1" dirty="0">
                <a:latin typeface="Meiryo UI" pitchFamily="50" charset="-128"/>
                <a:ea typeface="Meiryo UI" pitchFamily="50" charset="-128"/>
                <a:cs typeface="Meiryo UI" pitchFamily="50" charset="-128"/>
              </a:rPr>
              <a:t>　</a:t>
            </a:r>
            <a:r>
              <a:rPr lang="ja-JP" altLang="en-US" sz="1500" dirty="0" smtClean="0">
                <a:latin typeface="Meiryo UI" pitchFamily="50" charset="-128"/>
                <a:ea typeface="Meiryo UI" pitchFamily="50" charset="-128"/>
                <a:cs typeface="Meiryo UI" pitchFamily="50" charset="-128"/>
              </a:rPr>
              <a:t>▸生活</a:t>
            </a:r>
            <a:r>
              <a:rPr lang="ja-JP" altLang="en-US" sz="1500" dirty="0">
                <a:latin typeface="Meiryo UI" pitchFamily="50" charset="-128"/>
                <a:ea typeface="Meiryo UI" pitchFamily="50" charset="-128"/>
                <a:cs typeface="Meiryo UI" pitchFamily="50" charset="-128"/>
              </a:rPr>
              <a:t>保護受給世帯数に</a:t>
            </a:r>
            <a:r>
              <a:rPr lang="ja-JP" altLang="en-US" sz="1500" dirty="0" smtClean="0">
                <a:latin typeface="Meiryo UI" pitchFamily="50" charset="-128"/>
                <a:ea typeface="Meiryo UI" pitchFamily="50" charset="-128"/>
                <a:cs typeface="Meiryo UI" pitchFamily="50" charset="-128"/>
              </a:rPr>
              <a:t>おける</a:t>
            </a:r>
            <a:r>
              <a:rPr lang="ja-JP" altLang="en-US" sz="1500" dirty="0">
                <a:latin typeface="Meiryo UI" pitchFamily="50" charset="-128"/>
                <a:ea typeface="Meiryo UI" pitchFamily="50" charset="-128"/>
                <a:cs typeface="Meiryo UI" pitchFamily="50" charset="-128"/>
              </a:rPr>
              <a:t>高齢者世帯等</a:t>
            </a:r>
            <a:r>
              <a:rPr lang="ja-JP" altLang="en-US" sz="1500" dirty="0" smtClean="0">
                <a:latin typeface="Meiryo UI" pitchFamily="50" charset="-128"/>
                <a:ea typeface="Meiryo UI" pitchFamily="50" charset="-128"/>
                <a:cs typeface="Meiryo UI" pitchFamily="50" charset="-128"/>
              </a:rPr>
              <a:t>は</a:t>
            </a:r>
            <a:r>
              <a:rPr lang="ja-JP" altLang="en-US" sz="1500" dirty="0">
                <a:latin typeface="Meiryo UI" pitchFamily="50" charset="-128"/>
                <a:ea typeface="Meiryo UI" pitchFamily="50" charset="-128"/>
                <a:cs typeface="Meiryo UI" pitchFamily="50" charset="-128"/>
              </a:rPr>
              <a:t>年々増えており、制度の利用にあたって、高額の資産を所有</a:t>
            </a:r>
            <a:r>
              <a:rPr lang="ja-JP" altLang="en-US" sz="1500" dirty="0" smtClean="0">
                <a:latin typeface="Meiryo UI" pitchFamily="50" charset="-128"/>
                <a:ea typeface="Meiryo UI" pitchFamily="50" charset="-128"/>
                <a:cs typeface="Meiryo UI" pitchFamily="50" charset="-128"/>
              </a:rPr>
              <a:t>し　</a:t>
            </a:r>
            <a:endParaRPr lang="en-US" altLang="ja-JP" sz="1500" dirty="0" smtClean="0">
              <a:latin typeface="Meiryo UI" pitchFamily="50" charset="-128"/>
              <a:ea typeface="Meiryo UI" pitchFamily="50" charset="-128"/>
              <a:cs typeface="Meiryo UI" pitchFamily="50" charset="-128"/>
            </a:endParaRPr>
          </a:p>
          <a:p>
            <a:pPr eaLnBrk="1" hangingPunct="1">
              <a:lnSpc>
                <a:spcPts val="2300"/>
              </a:lnSpc>
              <a:spcBef>
                <a:spcPct val="0"/>
              </a:spcBef>
              <a:buFontTx/>
              <a:buNone/>
            </a:pPr>
            <a:r>
              <a:rPr lang="ja-JP" altLang="en-US" sz="1500" dirty="0">
                <a:latin typeface="Meiryo UI" pitchFamily="50" charset="-128"/>
                <a:ea typeface="Meiryo UI" pitchFamily="50" charset="-128"/>
                <a:cs typeface="Meiryo UI" pitchFamily="50" charset="-128"/>
              </a:rPr>
              <a:t>　</a:t>
            </a:r>
            <a:r>
              <a:rPr lang="ja-JP" altLang="en-US" sz="1500" dirty="0" smtClean="0">
                <a:latin typeface="Meiryo UI" pitchFamily="50" charset="-128"/>
                <a:ea typeface="Meiryo UI" pitchFamily="50" charset="-128"/>
                <a:cs typeface="Meiryo UI" pitchFamily="50" charset="-128"/>
              </a:rPr>
              <a:t>　ない</a:t>
            </a:r>
            <a:r>
              <a:rPr lang="en-US" altLang="ja-JP" sz="1500" dirty="0" smtClean="0">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後見</a:t>
            </a:r>
            <a:r>
              <a:rPr lang="ja-JP" altLang="en-US" sz="1500" dirty="0">
                <a:latin typeface="Meiryo UI" pitchFamily="50" charset="-128"/>
                <a:ea typeface="Meiryo UI" pitchFamily="50" charset="-128"/>
                <a:cs typeface="Meiryo UI" pitchFamily="50" charset="-128"/>
              </a:rPr>
              <a:t>の報酬や事務費を本人の資産から支弁</a:t>
            </a:r>
            <a:r>
              <a:rPr lang="ja-JP" altLang="en-US" sz="1500" dirty="0" smtClean="0">
                <a:latin typeface="Meiryo UI" pitchFamily="50" charset="-128"/>
                <a:ea typeface="Meiryo UI" pitchFamily="50" charset="-128"/>
                <a:cs typeface="Meiryo UI" pitchFamily="50" charset="-128"/>
              </a:rPr>
              <a:t>できない</a:t>
            </a:r>
            <a:r>
              <a:rPr lang="en-US" altLang="ja-JP" sz="1500" dirty="0" smtClean="0">
                <a:latin typeface="Meiryo UI" pitchFamily="50" charset="-128"/>
                <a:ea typeface="Meiryo UI" pitchFamily="50" charset="-128"/>
                <a:cs typeface="Meiryo UI" pitchFamily="50" charset="-128"/>
              </a:rPr>
              <a:t>)</a:t>
            </a:r>
            <a:r>
              <a:rPr lang="ja-JP" altLang="en-US" sz="1500" dirty="0" smtClean="0">
                <a:latin typeface="Meiryo UI" pitchFamily="50" charset="-128"/>
                <a:ea typeface="Meiryo UI" pitchFamily="50" charset="-128"/>
                <a:cs typeface="Meiryo UI" pitchFamily="50" charset="-128"/>
              </a:rPr>
              <a:t>要支援者</a:t>
            </a:r>
            <a:r>
              <a:rPr lang="ja-JP" altLang="en-US" sz="1500" dirty="0">
                <a:latin typeface="Meiryo UI" pitchFamily="50" charset="-128"/>
                <a:ea typeface="Meiryo UI" pitchFamily="50" charset="-128"/>
                <a:cs typeface="Meiryo UI" pitchFamily="50" charset="-128"/>
              </a:rPr>
              <a:t>においては、成年後見制度を利用する</a:t>
            </a:r>
            <a:r>
              <a:rPr lang="ja-JP" altLang="en-US" sz="1500" dirty="0" smtClean="0">
                <a:latin typeface="Meiryo UI" pitchFamily="50" charset="-128"/>
                <a:ea typeface="Meiryo UI" pitchFamily="50" charset="-128"/>
                <a:cs typeface="Meiryo UI" pitchFamily="50" charset="-128"/>
              </a:rPr>
              <a:t>こと</a:t>
            </a:r>
            <a:endParaRPr lang="en-US" altLang="ja-JP" sz="1500" dirty="0" smtClean="0">
              <a:latin typeface="Meiryo UI" pitchFamily="50" charset="-128"/>
              <a:ea typeface="Meiryo UI" pitchFamily="50" charset="-128"/>
              <a:cs typeface="Meiryo UI" pitchFamily="50" charset="-128"/>
            </a:endParaRPr>
          </a:p>
          <a:p>
            <a:pPr eaLnBrk="1" hangingPunct="1">
              <a:lnSpc>
                <a:spcPts val="2300"/>
              </a:lnSpc>
              <a:spcBef>
                <a:spcPct val="0"/>
              </a:spcBef>
              <a:buFontTx/>
              <a:buNone/>
            </a:pPr>
            <a:r>
              <a:rPr lang="ja-JP" altLang="en-US" sz="1500" dirty="0">
                <a:latin typeface="Meiryo UI" pitchFamily="50" charset="-128"/>
                <a:ea typeface="Meiryo UI" pitchFamily="50" charset="-128"/>
                <a:cs typeface="Meiryo UI" pitchFamily="50" charset="-128"/>
              </a:rPr>
              <a:t>　</a:t>
            </a:r>
            <a:r>
              <a:rPr lang="ja-JP" altLang="en-US" sz="1500" dirty="0" smtClean="0">
                <a:latin typeface="Meiryo UI" pitchFamily="50" charset="-128"/>
                <a:ea typeface="Meiryo UI" pitchFamily="50" charset="-128"/>
                <a:cs typeface="Meiryo UI" pitchFamily="50" charset="-128"/>
              </a:rPr>
              <a:t>　が困難</a:t>
            </a:r>
            <a:r>
              <a:rPr lang="ja-JP" altLang="en-US" sz="1500" dirty="0">
                <a:latin typeface="Meiryo UI" pitchFamily="50" charset="-128"/>
                <a:ea typeface="Meiryo UI" pitchFamily="50" charset="-128"/>
                <a:cs typeface="Meiryo UI" pitchFamily="50" charset="-128"/>
              </a:rPr>
              <a:t>な状況に陥る可能性があります。</a:t>
            </a:r>
          </a:p>
        </p:txBody>
      </p:sp>
      <p:sp>
        <p:nvSpPr>
          <p:cNvPr id="22" name="コンテンツ プレースホルダー 2"/>
          <p:cNvSpPr>
            <a:spLocks noGrp="1"/>
          </p:cNvSpPr>
          <p:nvPr>
            <p:ph idx="1"/>
          </p:nvPr>
        </p:nvSpPr>
        <p:spPr>
          <a:xfrm>
            <a:off x="0" y="575980"/>
            <a:ext cx="9144000" cy="401142"/>
          </a:xfrm>
        </p:spPr>
        <p:txBody>
          <a:bodyPr>
            <a:noAutofit/>
          </a:bodyPr>
          <a:lstStyle/>
          <a:p>
            <a:pPr marL="0" indent="0">
              <a:lnSpc>
                <a:spcPts val="2000"/>
              </a:lnSpc>
              <a:buNone/>
            </a:pPr>
            <a:r>
              <a:rPr lang="ja-JP" altLang="en-US" sz="1500" b="1" dirty="0">
                <a:latin typeface="メイリオ" panose="020B0604030504040204" pitchFamily="50" charset="-128"/>
                <a:ea typeface="メイリオ" panose="020B0604030504040204" pitchFamily="50" charset="-128"/>
              </a:rPr>
              <a:t>（１）成年後見制度のニーズについて</a:t>
            </a:r>
            <a:endParaRPr lang="en-US" altLang="ja-JP" sz="1500" dirty="0">
              <a:latin typeface="メイリオ" panose="020B0604030504040204" pitchFamily="50" charset="-128"/>
              <a:ea typeface="メイリオ" panose="020B0604030504040204" pitchFamily="50" charset="-128"/>
            </a:endParaRPr>
          </a:p>
        </p:txBody>
      </p:sp>
      <p:sp>
        <p:nvSpPr>
          <p:cNvPr id="8" name="楕円 7"/>
          <p:cNvSpPr/>
          <p:nvPr/>
        </p:nvSpPr>
        <p:spPr>
          <a:xfrm>
            <a:off x="8698610" y="6490985"/>
            <a:ext cx="404446" cy="334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noProof="0" dirty="0" smtClean="0">
                <a:solidFill>
                  <a:prstClr val="white"/>
                </a:solidFill>
                <a:latin typeface="Calibri" panose="020F0502020204030204"/>
                <a:ea typeface="游ゴシック" panose="020B0400000000000000" pitchFamily="50" charset="-128"/>
              </a:rPr>
              <a:t>２</a:t>
            </a:r>
            <a:endParaRPr kumimoji="1" lang="en-US" altLang="ja-JP" noProof="0" dirty="0" smtClean="0">
              <a:solidFill>
                <a:prstClr val="white"/>
              </a:solidFill>
              <a:latin typeface="Calibri" panose="020F0502020204030204"/>
              <a:ea typeface="游ゴシック" panose="020B0400000000000000" pitchFamily="50" charset="-128"/>
            </a:endParaRPr>
          </a:p>
        </p:txBody>
      </p:sp>
      <p:sp>
        <p:nvSpPr>
          <p:cNvPr id="10" name="コンテンツ プレースホルダー 2"/>
          <p:cNvSpPr txBox="1">
            <a:spLocks/>
          </p:cNvSpPr>
          <p:nvPr/>
        </p:nvSpPr>
        <p:spPr>
          <a:xfrm>
            <a:off x="326270" y="6137085"/>
            <a:ext cx="8496548" cy="5540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1000"/>
              </a:lnSpc>
              <a:buFont typeface="Arial" panose="020B0604020202020204" pitchFamily="34" charset="0"/>
              <a:buNone/>
            </a:pPr>
            <a:r>
              <a:rPr lang="ja-JP" altLang="en-US" sz="1200" dirty="0">
                <a:latin typeface="メイリオ" panose="020B0604030504040204" pitchFamily="50" charset="-128"/>
                <a:ea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１　高齢者</a:t>
            </a:r>
            <a:r>
              <a:rPr lang="ja-JP" altLang="en-US" sz="1200" dirty="0">
                <a:latin typeface="メイリオ" panose="020B0604030504040204" pitchFamily="50" charset="-128"/>
                <a:ea typeface="メイリオ" panose="020B0604030504040204" pitchFamily="50" charset="-128"/>
              </a:rPr>
              <a:t>世帯とは、</a:t>
            </a:r>
            <a:r>
              <a:rPr lang="en-US" altLang="ja-JP" sz="1200" dirty="0">
                <a:latin typeface="メイリオ" panose="020B0604030504040204" pitchFamily="50" charset="-128"/>
                <a:ea typeface="メイリオ" panose="020B0604030504040204" pitchFamily="50" charset="-128"/>
              </a:rPr>
              <a:t>65</a:t>
            </a:r>
            <a:r>
              <a:rPr lang="ja-JP" altLang="en-US" sz="1200" dirty="0">
                <a:latin typeface="メイリオ" panose="020B0604030504040204" pitchFamily="50" charset="-128"/>
                <a:ea typeface="メイリオ" panose="020B0604030504040204" pitchFamily="50" charset="-128"/>
              </a:rPr>
              <a:t>歳以上の高齢者のみの世帯及び</a:t>
            </a:r>
            <a:r>
              <a:rPr lang="en-US" altLang="ja-JP" sz="1200" dirty="0">
                <a:latin typeface="メイリオ" panose="020B0604030504040204" pitchFamily="50" charset="-128"/>
                <a:ea typeface="メイリオ" panose="020B0604030504040204" pitchFamily="50" charset="-128"/>
              </a:rPr>
              <a:t>65</a:t>
            </a:r>
            <a:r>
              <a:rPr lang="ja-JP" altLang="en-US" sz="1200" dirty="0">
                <a:latin typeface="メイリオ" panose="020B0604030504040204" pitchFamily="50" charset="-128"/>
                <a:ea typeface="メイリオ" panose="020B0604030504040204" pitchFamily="50" charset="-128"/>
              </a:rPr>
              <a:t>歳以上の高齢者と</a:t>
            </a:r>
            <a:r>
              <a:rPr lang="en-US" altLang="ja-JP" sz="1200" dirty="0">
                <a:latin typeface="メイリオ" panose="020B0604030504040204" pitchFamily="50" charset="-128"/>
                <a:ea typeface="メイリオ" panose="020B0604030504040204" pitchFamily="50" charset="-128"/>
              </a:rPr>
              <a:t>18</a:t>
            </a:r>
            <a:r>
              <a:rPr lang="ja-JP" altLang="en-US" sz="1200" dirty="0">
                <a:latin typeface="メイリオ" panose="020B0604030504040204" pitchFamily="50" charset="-128"/>
                <a:ea typeface="メイリオ" panose="020B0604030504040204" pitchFamily="50" charset="-128"/>
              </a:rPr>
              <a:t>歳未満がいる</a:t>
            </a:r>
            <a:r>
              <a:rPr lang="ja-JP" altLang="en-US" sz="1200" dirty="0" smtClean="0">
                <a:latin typeface="メイリオ" panose="020B0604030504040204" pitchFamily="50" charset="-128"/>
                <a:ea typeface="メイリオ" panose="020B0604030504040204" pitchFamily="50" charset="-128"/>
              </a:rPr>
              <a:t>世帯</a:t>
            </a:r>
            <a:r>
              <a:rPr lang="ja-JP" altLang="en-US" sz="1200" dirty="0">
                <a:latin typeface="メイリオ" panose="020B0604030504040204" pitchFamily="50" charset="-128"/>
                <a:ea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endParaRPr>
          </a:p>
          <a:p>
            <a:pPr marL="0" indent="0">
              <a:lnSpc>
                <a:spcPts val="1000"/>
              </a:lnSpc>
              <a:buFont typeface="Arial" panose="020B0604020202020204" pitchFamily="34" charset="0"/>
              <a:buNone/>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２　</a:t>
            </a:r>
            <a:r>
              <a:rPr lang="en-US" altLang="ja-JP" sz="1200" dirty="0" smtClean="0">
                <a:latin typeface="メイリオ" panose="020B0604030504040204" pitchFamily="50" charset="-128"/>
                <a:ea typeface="メイリオ" panose="020B0604030504040204" pitchFamily="50" charset="-128"/>
              </a:rPr>
              <a:t>31</a:t>
            </a:r>
            <a:r>
              <a:rPr lang="ja-JP" altLang="en-US" sz="1200" dirty="0" smtClean="0">
                <a:latin typeface="メイリオ" panose="020B0604030504040204" pitchFamily="50" charset="-128"/>
                <a:ea typeface="メイリオ" panose="020B0604030504040204" pitchFamily="50" charset="-128"/>
              </a:rPr>
              <a:t>年度の数値は未確定数値</a:t>
            </a:r>
            <a:endParaRPr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67264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92490" y="580661"/>
            <a:ext cx="8959017" cy="231916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nSpc>
                <a:spcPts val="2000"/>
              </a:lnSpc>
            </a:pPr>
            <a:endParaRPr kumimoji="1" lang="en-US" altLang="ja-JP" sz="1400" b="1" u="sng" dirty="0">
              <a:solidFill>
                <a:schemeClr val="tx1"/>
              </a:solidFill>
              <a:latin typeface="Meiryo UI" panose="020B0604030504040204" pitchFamily="50" charset="-128"/>
              <a:ea typeface="Meiryo UI" panose="020B0604030504040204" pitchFamily="50" charset="-128"/>
            </a:endParaRPr>
          </a:p>
        </p:txBody>
      </p:sp>
      <p:sp>
        <p:nvSpPr>
          <p:cNvPr id="14" name="タイトル 1"/>
          <p:cNvSpPr>
            <a:spLocks noGrp="1"/>
          </p:cNvSpPr>
          <p:nvPr>
            <p:ph type="title"/>
          </p:nvPr>
        </p:nvSpPr>
        <p:spPr>
          <a:xfrm>
            <a:off x="1635" y="0"/>
            <a:ext cx="9144000" cy="457200"/>
          </a:xfr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8100000" scaled="1"/>
            <a:tileRect/>
          </a:gradFill>
        </p:spPr>
        <p:style>
          <a:lnRef idx="2">
            <a:schemeClr val="dk1"/>
          </a:lnRef>
          <a:fillRef idx="1">
            <a:schemeClr val="lt1"/>
          </a:fillRef>
          <a:effectRef idx="0">
            <a:schemeClr val="dk1"/>
          </a:effectRef>
          <a:fontRef idx="minor">
            <a:schemeClr val="dk1"/>
          </a:fontRef>
        </p:style>
        <p:txBody>
          <a:bodyPr>
            <a:normAutofit/>
          </a:bodyPr>
          <a:lstStyle/>
          <a:p>
            <a:r>
              <a:rPr lang="ja-JP" altLang="en-US" sz="1800" b="1" dirty="0">
                <a:latin typeface="メイリオ" panose="020B0604030504040204" pitchFamily="50" charset="-128"/>
                <a:ea typeface="メイリオ" panose="020B0604030504040204" pitchFamily="50" charset="-128"/>
              </a:rPr>
              <a:t>はじめに　～なぜ、いま社会福祉法人の法人後見が必要か～　　</a:t>
            </a:r>
          </a:p>
        </p:txBody>
      </p:sp>
      <p:sp>
        <p:nvSpPr>
          <p:cNvPr id="17" name="テキスト ボックス 1"/>
          <p:cNvSpPr txBox="1">
            <a:spLocks noChangeArrowheads="1"/>
          </p:cNvSpPr>
          <p:nvPr/>
        </p:nvSpPr>
        <p:spPr bwMode="auto">
          <a:xfrm>
            <a:off x="180541" y="920599"/>
            <a:ext cx="8856000" cy="18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2300"/>
              </a:lnSpc>
              <a:spcBef>
                <a:spcPct val="0"/>
              </a:spcBef>
              <a:buFontTx/>
              <a:buNone/>
            </a:pPr>
            <a:r>
              <a:rPr lang="ja-JP" altLang="en-US" sz="1500" b="1" dirty="0">
                <a:latin typeface="Meiryo UI" pitchFamily="50" charset="-128"/>
                <a:ea typeface="Meiryo UI" pitchFamily="50" charset="-128"/>
                <a:cs typeface="Meiryo UI" pitchFamily="50" charset="-128"/>
              </a:rPr>
              <a:t>①　制度の利用状況</a:t>
            </a:r>
            <a:endParaRPr lang="en-US" altLang="ja-JP" sz="1500" b="1" dirty="0">
              <a:latin typeface="Meiryo UI" pitchFamily="50" charset="-128"/>
              <a:ea typeface="Meiryo UI" pitchFamily="50" charset="-128"/>
              <a:cs typeface="Meiryo UI" pitchFamily="50" charset="-128"/>
            </a:endParaRPr>
          </a:p>
          <a:p>
            <a:pPr eaLnBrk="1" hangingPunct="1">
              <a:lnSpc>
                <a:spcPts val="2300"/>
              </a:lnSpc>
              <a:spcBef>
                <a:spcPct val="0"/>
              </a:spcBef>
              <a:buFontTx/>
              <a:buNone/>
            </a:pPr>
            <a:r>
              <a:rPr lang="ja-JP" altLang="en-US" sz="1500" b="1" dirty="0">
                <a:latin typeface="Meiryo UI" pitchFamily="50" charset="-128"/>
                <a:ea typeface="Meiryo UI" pitchFamily="50" charset="-128"/>
                <a:cs typeface="Meiryo UI" pitchFamily="50" charset="-128"/>
              </a:rPr>
              <a:t>　</a:t>
            </a:r>
            <a:r>
              <a:rPr lang="ja-JP" altLang="en-US" sz="1500" dirty="0">
                <a:latin typeface="Meiryo UI" pitchFamily="50" charset="-128"/>
                <a:ea typeface="Meiryo UI" pitchFamily="50" charset="-128"/>
                <a:cs typeface="Meiryo UI" pitchFamily="50" charset="-128"/>
              </a:rPr>
              <a:t>▸府域における制度の利用状況（❶）をみると、利用者は年々増加しているものの、前述の制度のニーズと比較</a:t>
            </a:r>
            <a:endParaRPr lang="en-US" altLang="ja-JP" sz="1500" dirty="0">
              <a:latin typeface="Meiryo UI" pitchFamily="50" charset="-128"/>
              <a:ea typeface="Meiryo UI" pitchFamily="50" charset="-128"/>
              <a:cs typeface="Meiryo UI" pitchFamily="50" charset="-128"/>
            </a:endParaRPr>
          </a:p>
          <a:p>
            <a:pPr eaLnBrk="1" hangingPunct="1">
              <a:lnSpc>
                <a:spcPts val="2300"/>
              </a:lnSpc>
              <a:spcBef>
                <a:spcPct val="0"/>
              </a:spcBef>
              <a:buFontTx/>
              <a:buNone/>
            </a:pPr>
            <a:r>
              <a:rPr lang="ja-JP" altLang="en-US" sz="1500" dirty="0">
                <a:latin typeface="Meiryo UI" pitchFamily="50" charset="-128"/>
                <a:ea typeface="Meiryo UI" pitchFamily="50" charset="-128"/>
                <a:cs typeface="Meiryo UI" pitchFamily="50" charset="-128"/>
              </a:rPr>
              <a:t>　　すると少ない状況です。</a:t>
            </a:r>
            <a:endParaRPr lang="en-US" altLang="ja-JP" sz="1500" dirty="0">
              <a:latin typeface="Meiryo UI" pitchFamily="50" charset="-128"/>
              <a:ea typeface="Meiryo UI" pitchFamily="50" charset="-128"/>
              <a:cs typeface="Meiryo UI" pitchFamily="50" charset="-128"/>
            </a:endParaRPr>
          </a:p>
          <a:p>
            <a:pPr eaLnBrk="1" hangingPunct="1">
              <a:lnSpc>
                <a:spcPts val="2300"/>
              </a:lnSpc>
              <a:spcBef>
                <a:spcPct val="0"/>
              </a:spcBef>
              <a:buFontTx/>
              <a:buNone/>
            </a:pPr>
            <a:r>
              <a:rPr lang="ja-JP" altLang="en-US" sz="1500" dirty="0">
                <a:latin typeface="Meiryo UI" pitchFamily="50" charset="-128"/>
                <a:ea typeface="Meiryo UI" pitchFamily="50" charset="-128"/>
                <a:cs typeface="Meiryo UI" pitchFamily="50" charset="-128"/>
              </a:rPr>
              <a:t>　▸また、成年後見人等と本人の関係（❷）をみると、親族が占める割合は全体の約</a:t>
            </a:r>
            <a:r>
              <a:rPr lang="en-US" altLang="ja-JP" sz="1500" dirty="0">
                <a:latin typeface="Meiryo UI" pitchFamily="50" charset="-128"/>
                <a:ea typeface="Meiryo UI" pitchFamily="50" charset="-128"/>
                <a:cs typeface="Meiryo UI" pitchFamily="50" charset="-128"/>
              </a:rPr>
              <a:t>15</a:t>
            </a:r>
            <a:r>
              <a:rPr lang="ja-JP" altLang="en-US" sz="1500" dirty="0">
                <a:latin typeface="Meiryo UI" pitchFamily="50" charset="-128"/>
                <a:ea typeface="Meiryo UI" pitchFamily="50" charset="-128"/>
                <a:cs typeface="Meiryo UI" pitchFamily="50" charset="-128"/>
              </a:rPr>
              <a:t>％にとどまり、専門職の割　</a:t>
            </a:r>
            <a:endParaRPr lang="en-US" altLang="ja-JP" sz="1500" dirty="0">
              <a:latin typeface="Meiryo UI" pitchFamily="50" charset="-128"/>
              <a:ea typeface="Meiryo UI" pitchFamily="50" charset="-128"/>
              <a:cs typeface="Meiryo UI" pitchFamily="50" charset="-128"/>
            </a:endParaRPr>
          </a:p>
          <a:p>
            <a:pPr eaLnBrk="1" hangingPunct="1">
              <a:lnSpc>
                <a:spcPts val="2300"/>
              </a:lnSpc>
              <a:spcBef>
                <a:spcPct val="0"/>
              </a:spcBef>
              <a:buFontTx/>
              <a:buNone/>
            </a:pPr>
            <a:r>
              <a:rPr lang="ja-JP" altLang="en-US" sz="1500" dirty="0">
                <a:latin typeface="Meiryo UI" pitchFamily="50" charset="-128"/>
                <a:ea typeface="Meiryo UI" pitchFamily="50" charset="-128"/>
                <a:cs typeface="Meiryo UI" pitchFamily="50" charset="-128"/>
              </a:rPr>
              <a:t>　　合が多くを占めていますが、核家族化等による家族機能の低下による親族後見人の減少や、専門職後見人の人　</a:t>
            </a:r>
            <a:endParaRPr lang="en-US" altLang="ja-JP" sz="1500" dirty="0">
              <a:latin typeface="Meiryo UI" pitchFamily="50" charset="-128"/>
              <a:ea typeface="Meiryo UI" pitchFamily="50" charset="-128"/>
              <a:cs typeface="Meiryo UI" pitchFamily="50" charset="-128"/>
            </a:endParaRPr>
          </a:p>
          <a:p>
            <a:pPr eaLnBrk="1" hangingPunct="1">
              <a:lnSpc>
                <a:spcPts val="2300"/>
              </a:lnSpc>
              <a:spcBef>
                <a:spcPct val="0"/>
              </a:spcBef>
              <a:buFontTx/>
              <a:buNone/>
            </a:pPr>
            <a:r>
              <a:rPr lang="ja-JP" altLang="en-US" sz="1500" dirty="0">
                <a:latin typeface="Meiryo UI" pitchFamily="50" charset="-128"/>
                <a:ea typeface="Meiryo UI" pitchFamily="50" charset="-128"/>
                <a:cs typeface="Meiryo UI" pitchFamily="50" charset="-128"/>
              </a:rPr>
              <a:t>　　数にも限りがあります。</a:t>
            </a:r>
          </a:p>
        </p:txBody>
      </p:sp>
      <p:sp>
        <p:nvSpPr>
          <p:cNvPr id="18" name="コンテンツ プレースホルダー 2"/>
          <p:cNvSpPr txBox="1">
            <a:spLocks/>
          </p:cNvSpPr>
          <p:nvPr/>
        </p:nvSpPr>
        <p:spPr>
          <a:xfrm>
            <a:off x="0" y="575980"/>
            <a:ext cx="9144000" cy="40114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buFont typeface="Arial" panose="020B0604020202020204" pitchFamily="34" charset="0"/>
              <a:buNone/>
            </a:pPr>
            <a:r>
              <a:rPr lang="ja-JP" altLang="en-US" sz="1500" b="1" dirty="0">
                <a:latin typeface="メイリオ" panose="020B0604030504040204" pitchFamily="50" charset="-128"/>
                <a:ea typeface="メイリオ" panose="020B0604030504040204" pitchFamily="50" charset="-128"/>
              </a:rPr>
              <a:t>（２）成年後見制度の受け皿（担い手）について（現状）</a:t>
            </a:r>
            <a:endParaRPr lang="en-US" altLang="ja-JP" sz="150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283572" y="3360992"/>
            <a:ext cx="7033159" cy="279307"/>
          </a:xfrm>
          <a:prstGeom prst="rect">
            <a:avLst/>
          </a:prstGeom>
          <a:noFill/>
        </p:spPr>
        <p:txBody>
          <a:bodyPr wrap="square" rtlCol="0">
            <a:spAutoFit/>
          </a:bodyPr>
          <a:lstStyle/>
          <a:p>
            <a:pPr>
              <a:lnSpc>
                <a:spcPts val="1600"/>
              </a:lnSpc>
            </a:pPr>
            <a:r>
              <a:rPr lang="en-US" altLang="ja-JP" sz="1300" b="1" spc="-1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b="1" spc="-10" dirty="0">
                <a:latin typeface="Meiryo UI" panose="020B0604030504040204" pitchFamily="50" charset="-128"/>
                <a:ea typeface="Meiryo UI" panose="020B0604030504040204" pitchFamily="50" charset="-128"/>
                <a:cs typeface="Meiryo UI" panose="020B0604030504040204" pitchFamily="50" charset="-128"/>
              </a:rPr>
              <a:t>図表：成年後見制度の利用等の概況（大阪府）</a:t>
            </a:r>
            <a:r>
              <a:rPr lang="en-US" altLang="ja-JP" sz="1300" b="1" spc="-10" dirty="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11" name="表 10"/>
          <p:cNvGraphicFramePr>
            <a:graphicFrameLocks noGrp="1"/>
          </p:cNvGraphicFramePr>
          <p:nvPr>
            <p:extLst>
              <p:ext uri="{D42A27DB-BD31-4B8C-83A1-F6EECF244321}">
                <p14:modId xmlns:p14="http://schemas.microsoft.com/office/powerpoint/2010/main" val="391541160"/>
              </p:ext>
            </p:extLst>
          </p:nvPr>
        </p:nvGraphicFramePr>
        <p:xfrm>
          <a:off x="509257" y="4012499"/>
          <a:ext cx="4292601" cy="1704340"/>
        </p:xfrm>
        <a:graphic>
          <a:graphicData uri="http://schemas.openxmlformats.org/drawingml/2006/table">
            <a:tbl>
              <a:tblPr firstRow="1" bandRow="1">
                <a:tableStyleId>{5940675A-B579-460E-94D1-54222C63F5DA}</a:tableStyleId>
              </a:tblPr>
              <a:tblGrid>
                <a:gridCol w="836601">
                  <a:extLst>
                    <a:ext uri="{9D8B030D-6E8A-4147-A177-3AD203B41FA5}">
                      <a16:colId xmlns:a16="http://schemas.microsoft.com/office/drawing/2014/main" val="20000"/>
                    </a:ext>
                  </a:extLst>
                </a:gridCol>
                <a:gridCol w="1152000">
                  <a:extLst>
                    <a:ext uri="{9D8B030D-6E8A-4147-A177-3AD203B41FA5}">
                      <a16:colId xmlns:a16="http://schemas.microsoft.com/office/drawing/2014/main" val="20001"/>
                    </a:ext>
                  </a:extLst>
                </a:gridCol>
                <a:gridCol w="1152000">
                  <a:extLst>
                    <a:ext uri="{9D8B030D-6E8A-4147-A177-3AD203B41FA5}">
                      <a16:colId xmlns:a16="http://schemas.microsoft.com/office/drawing/2014/main" val="20002"/>
                    </a:ext>
                  </a:extLst>
                </a:gridCol>
                <a:gridCol w="1152000">
                  <a:extLst>
                    <a:ext uri="{9D8B030D-6E8A-4147-A177-3AD203B41FA5}">
                      <a16:colId xmlns:a16="http://schemas.microsoft.com/office/drawing/2014/main" val="20003"/>
                    </a:ext>
                  </a:extLst>
                </a:gridCol>
              </a:tblGrid>
              <a:tr h="118832">
                <a:tc>
                  <a:txBody>
                    <a:bodyPr/>
                    <a:lstStyle/>
                    <a:p>
                      <a:pPr algn="ctr">
                        <a:lnSpc>
                          <a:spcPts val="1300"/>
                        </a:lnSpc>
                      </a:pP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70C0"/>
                    </a:solidFill>
                  </a:tcPr>
                </a:tc>
                <a:tc>
                  <a:txBody>
                    <a:bodyPr/>
                    <a:lstStyle/>
                    <a:p>
                      <a:pPr algn="ctr">
                        <a:lnSpc>
                          <a:spcPts val="1300"/>
                        </a:lnSpc>
                      </a:pPr>
                      <a:r>
                        <a:rPr kumimoji="1" lang="en-US" altLang="ja-JP" sz="1200" b="1" spc="-4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200" b="1" spc="-4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200" b="1" spc="-4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b="1" spc="-4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b="1" spc="-4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月末時点</a:t>
                      </a:r>
                      <a:endParaRPr kumimoji="1" lang="ja-JP" altLang="en-US" sz="1200" b="1" spc="-4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70C0"/>
                    </a:solidFill>
                  </a:tcPr>
                </a:tc>
                <a:tc>
                  <a:txBody>
                    <a:bodyPr/>
                    <a:lstStyle/>
                    <a:p>
                      <a:pPr algn="ctr">
                        <a:lnSpc>
                          <a:spcPts val="1300"/>
                        </a:lnSpc>
                      </a:pPr>
                      <a:r>
                        <a:rPr kumimoji="1" lang="en-US" altLang="ja-JP" sz="1200" b="1" spc="-4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H</a:t>
                      </a:r>
                      <a:r>
                        <a:rPr kumimoji="1" lang="en-US" altLang="ja-JP" sz="1200" b="1" spc="-4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200" b="1" spc="-4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b="1" spc="-4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b="1" spc="-4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月末時点</a:t>
                      </a:r>
                      <a:endParaRPr kumimoji="1" lang="ja-JP" altLang="en-US" sz="1200" b="1" spc="-4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70C0"/>
                    </a:solidFill>
                  </a:tcPr>
                </a:tc>
                <a:tc>
                  <a:txBody>
                    <a:bodyPr/>
                    <a:lstStyle/>
                    <a:p>
                      <a:pPr algn="ctr">
                        <a:lnSpc>
                          <a:spcPts val="1300"/>
                        </a:lnSpc>
                      </a:pPr>
                      <a:r>
                        <a:rPr kumimoji="1" lang="en-US" altLang="ja-JP" sz="1200" b="1" spc="-4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200" b="1" spc="-4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b="1" spc="-4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b="1" spc="-4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月末時点</a:t>
                      </a:r>
                      <a:endParaRPr kumimoji="1" lang="ja-JP" altLang="en-US" sz="1200" b="1" spc="-4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50324">
                <a:tc>
                  <a:txBody>
                    <a:bodyPr/>
                    <a:lstStyle/>
                    <a:p>
                      <a:pPr algn="ctr">
                        <a:lnSpc>
                          <a:spcPts val="1300"/>
                        </a:lnSpc>
                      </a:pP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成年後見</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tx2">
                        <a:lumMod val="10000"/>
                        <a:lumOff val="90000"/>
                      </a:schemeClr>
                    </a:solidFill>
                  </a:tcPr>
                </a:tc>
                <a:tc>
                  <a:txBody>
                    <a:bodyPr/>
                    <a:lstStyle/>
                    <a:p>
                      <a:pPr algn="r">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11,957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a:t>
                      </a:r>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pPr algn="r">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12,717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pPr algn="r">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13,215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a:t>
                      </a:r>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1"/>
                  </a:ext>
                </a:extLst>
              </a:tr>
              <a:tr h="0">
                <a:tc>
                  <a:txBody>
                    <a:bodyPr/>
                    <a:lstStyle/>
                    <a:p>
                      <a:pPr algn="ctr">
                        <a:lnSpc>
                          <a:spcPts val="1300"/>
                        </a:lnSpc>
                      </a:pP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保佐</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tx2">
                        <a:lumMod val="10000"/>
                        <a:lumOff val="90000"/>
                      </a:schemeClr>
                    </a:solidFill>
                  </a:tcPr>
                </a:tc>
                <a:tc>
                  <a:txBody>
                    <a:bodyPr/>
                    <a:lstStyle/>
                    <a:p>
                      <a:pPr algn="r">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2,493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a:t>
                      </a:r>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2,791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3,106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a:t>
                      </a:r>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2"/>
                  </a:ext>
                </a:extLst>
              </a:tr>
              <a:tr h="141300">
                <a:tc>
                  <a:txBody>
                    <a:bodyPr/>
                    <a:lstStyle/>
                    <a:p>
                      <a:pPr algn="ctr">
                        <a:lnSpc>
                          <a:spcPts val="1300"/>
                        </a:lnSpc>
                      </a:pP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補助</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tx2">
                        <a:lumMod val="10000"/>
                        <a:lumOff val="90000"/>
                      </a:schemeClr>
                    </a:solidFill>
                  </a:tcPr>
                </a:tc>
                <a:tc>
                  <a:txBody>
                    <a:bodyPr/>
                    <a:lstStyle/>
                    <a:p>
                      <a:pPr algn="r">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749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a:t>
                      </a:r>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825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929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a:t>
                      </a:r>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3"/>
                  </a:ext>
                </a:extLst>
              </a:tr>
              <a:tr h="0">
                <a:tc>
                  <a:txBody>
                    <a:bodyPr/>
                    <a:lstStyle/>
                    <a:p>
                      <a:pPr algn="ctr">
                        <a:lnSpc>
                          <a:spcPts val="1300"/>
                        </a:lnSpc>
                      </a:pP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任意後見</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ysDash"/>
                      <a:round/>
                      <a:headEnd type="none" w="med" len="med"/>
                      <a:tailEnd type="none" w="med" len="med"/>
                    </a:lnB>
                    <a:solidFill>
                      <a:schemeClr val="tx2">
                        <a:lumMod val="10000"/>
                        <a:lumOff val="90000"/>
                      </a:schemeClr>
                    </a:solidFill>
                  </a:tcPr>
                </a:tc>
                <a:tc>
                  <a:txBody>
                    <a:bodyPr/>
                    <a:lstStyle/>
                    <a:p>
                      <a:pPr algn="r">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227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a:t>
                      </a:r>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ysDash"/>
                      <a:round/>
                      <a:headEnd type="none" w="med" len="med"/>
                      <a:tailEnd type="none" w="med" len="med"/>
                    </a:lnB>
                    <a:solidFill>
                      <a:schemeClr val="bg1"/>
                    </a:solidFill>
                  </a:tcPr>
                </a:tc>
                <a:tc>
                  <a:txBody>
                    <a:bodyPr/>
                    <a:lstStyle/>
                    <a:p>
                      <a:pPr algn="r">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268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ysDash"/>
                      <a:round/>
                      <a:headEnd type="none" w="med" len="med"/>
                      <a:tailEnd type="none" w="med" len="med"/>
                    </a:lnB>
                    <a:solidFill>
                      <a:schemeClr val="bg1"/>
                    </a:solidFill>
                  </a:tcPr>
                </a:tc>
                <a:tc>
                  <a:txBody>
                    <a:bodyPr/>
                    <a:lstStyle/>
                    <a:p>
                      <a:pPr algn="r">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273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a:t>
                      </a:r>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ysDash"/>
                      <a:round/>
                      <a:headEnd type="none" w="med" len="med"/>
                      <a:tailEnd type="none" w="med" len="med"/>
                    </a:lnB>
                    <a:solidFill>
                      <a:schemeClr val="bg1"/>
                    </a:solidFill>
                  </a:tcPr>
                </a:tc>
                <a:extLst>
                  <a:ext uri="{0D108BD9-81ED-4DB2-BD59-A6C34878D82A}">
                    <a16:rowId xmlns:a16="http://schemas.microsoft.com/office/drawing/2014/main" val="10004"/>
                  </a:ext>
                </a:extLst>
              </a:tr>
              <a:tr h="132276">
                <a:tc>
                  <a:txBody>
                    <a:bodyPr/>
                    <a:lstStyle/>
                    <a:p>
                      <a:pPr algn="ctr">
                        <a:lnSpc>
                          <a:spcPts val="1300"/>
                        </a:lnSpc>
                      </a:pP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合計</a:t>
                      </a:r>
                      <a:endPar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tx2">
                        <a:lumMod val="10000"/>
                        <a:lumOff val="90000"/>
                      </a:schemeClr>
                    </a:solidFill>
                  </a:tcPr>
                </a:tc>
                <a:tc>
                  <a:txBody>
                    <a:bodyPr/>
                    <a:lstStyle/>
                    <a:p>
                      <a:pPr algn="r">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15,426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a:t>
                      </a:r>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16,601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r">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17,523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a:t>
                      </a:r>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13" name="テキスト ボックス 12"/>
          <p:cNvSpPr txBox="1"/>
          <p:nvPr/>
        </p:nvSpPr>
        <p:spPr>
          <a:xfrm>
            <a:off x="4027162" y="3405724"/>
            <a:ext cx="4910220" cy="233397"/>
          </a:xfrm>
          <a:prstGeom prst="rect">
            <a:avLst/>
          </a:prstGeom>
          <a:noFill/>
        </p:spPr>
        <p:txBody>
          <a:bodyPr wrap="square" rtlCol="0">
            <a:spAutoFit/>
          </a:bodyPr>
          <a:lstStyle/>
          <a:p>
            <a:pPr>
              <a:lnSpc>
                <a:spcPts val="1100"/>
              </a:lnSpc>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出典：大阪家庭裁判所</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資料をもとに大阪府において加工</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321540" y="3725245"/>
            <a:ext cx="3705622" cy="233397"/>
          </a:xfrm>
          <a:prstGeom prst="rect">
            <a:avLst/>
          </a:prstGeom>
          <a:noFill/>
        </p:spPr>
        <p:txBody>
          <a:bodyPr wrap="square" rtlCol="0">
            <a:spAutoFit/>
          </a:bodyPr>
          <a:lstStyle/>
          <a:p>
            <a:pPr>
              <a:lnSpc>
                <a:spcPts val="1100"/>
              </a:lnSpc>
            </a:pP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❶ 成年後見制度の利用者数の推移</a:t>
            </a:r>
            <a:endParaRPr kumimoji="1"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5471165" y="3729918"/>
            <a:ext cx="4048367" cy="233397"/>
          </a:xfrm>
          <a:prstGeom prst="rect">
            <a:avLst/>
          </a:prstGeom>
          <a:noFill/>
        </p:spPr>
        <p:txBody>
          <a:bodyPr wrap="square" rtlCol="0">
            <a:spAutoFit/>
          </a:bodyPr>
          <a:lstStyle/>
          <a:p>
            <a:pPr>
              <a:lnSpc>
                <a:spcPts val="11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❷ 成年後見人等と本人との関係別件数（</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1387180511"/>
              </p:ext>
            </p:extLst>
          </p:nvPr>
        </p:nvGraphicFramePr>
        <p:xfrm>
          <a:off x="5691349" y="4008883"/>
          <a:ext cx="2736000" cy="1819549"/>
        </p:xfrm>
        <a:graphic>
          <a:graphicData uri="http://schemas.openxmlformats.org/drawingml/2006/table">
            <a:tbl>
              <a:tblPr firstRow="1" bandRow="1">
                <a:tableStyleId>{5940675A-B579-460E-94D1-54222C63F5DA}</a:tableStyleId>
              </a:tblPr>
              <a:tblGrid>
                <a:gridCol w="1296000">
                  <a:extLst>
                    <a:ext uri="{9D8B030D-6E8A-4147-A177-3AD203B41FA5}">
                      <a16:colId xmlns:a16="http://schemas.microsoft.com/office/drawing/2014/main" val="20000"/>
                    </a:ext>
                  </a:extLst>
                </a:gridCol>
                <a:gridCol w="1440000">
                  <a:extLst>
                    <a:ext uri="{9D8B030D-6E8A-4147-A177-3AD203B41FA5}">
                      <a16:colId xmlns:a16="http://schemas.microsoft.com/office/drawing/2014/main" val="20001"/>
                    </a:ext>
                  </a:extLst>
                </a:gridCol>
              </a:tblGrid>
              <a:tr h="263623">
                <a:tc>
                  <a:txBody>
                    <a:bodyPr/>
                    <a:lstStyle/>
                    <a:p>
                      <a:pPr algn="ctr">
                        <a:lnSpc>
                          <a:spcPts val="1300"/>
                        </a:lnSpc>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親族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a:lnSpc>
                          <a:spcPts val="13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422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9321">
                <a:tc>
                  <a:txBody>
                    <a:bodyPr/>
                    <a:lstStyle/>
                    <a:p>
                      <a:pPr algn="ctr">
                        <a:lnSpc>
                          <a:spcPts val="1300"/>
                        </a:lnSpc>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司法書士</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1,416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9321">
                <a:tc>
                  <a:txBody>
                    <a:bodyPr/>
                    <a:lstStyle/>
                    <a:p>
                      <a:pPr algn="ctr">
                        <a:lnSpc>
                          <a:spcPts val="1300"/>
                        </a:lnSpc>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弁護士</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682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9321">
                <a:tc>
                  <a:txBody>
                    <a:bodyPr/>
                    <a:lstStyle/>
                    <a:p>
                      <a:pPr algn="ctr">
                        <a:lnSpc>
                          <a:spcPts val="1300"/>
                        </a:lnSpc>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社会福祉士</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249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9321">
                <a:tc>
                  <a:txBody>
                    <a:bodyPr/>
                    <a:lstStyle/>
                    <a:p>
                      <a:pPr algn="ctr">
                        <a:lnSpc>
                          <a:spcPts val="1300"/>
                        </a:lnSpc>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税理士</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a:lnSpc>
                          <a:spcPts val="13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３件</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10710912"/>
                  </a:ext>
                </a:extLst>
              </a:tr>
              <a:tr h="259321">
                <a:tc>
                  <a:txBody>
                    <a:bodyPr/>
                    <a:lstStyle/>
                    <a:p>
                      <a:pPr algn="ctr">
                        <a:lnSpc>
                          <a:spcPts val="1300"/>
                        </a:lnSpc>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行政書士</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52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9321">
                <a:tc>
                  <a:txBody>
                    <a:bodyPr/>
                    <a:lstStyle/>
                    <a:p>
                      <a:pPr algn="ctr">
                        <a:lnSpc>
                          <a:spcPts val="1300"/>
                        </a:lnSpc>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市民後見人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r">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34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23" name="テキスト ボックス 22"/>
          <p:cNvSpPr txBox="1"/>
          <p:nvPr/>
        </p:nvSpPr>
        <p:spPr>
          <a:xfrm>
            <a:off x="5162990" y="5954130"/>
            <a:ext cx="3924000" cy="259045"/>
          </a:xfrm>
          <a:prstGeom prst="rect">
            <a:avLst/>
          </a:prstGeom>
          <a:noFill/>
        </p:spPr>
        <p:txBody>
          <a:bodyPr wrap="square" rtlCol="0">
            <a:spAutoFit/>
          </a:bodyPr>
          <a:lstStyle/>
          <a:p>
            <a:pPr lvl="1">
              <a:lnSpc>
                <a:spcPts val="13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親族が占める割合は全体（</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2,858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件）の約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19" name="楕円 18"/>
          <p:cNvSpPr/>
          <p:nvPr/>
        </p:nvSpPr>
        <p:spPr>
          <a:xfrm>
            <a:off x="8698610" y="41183"/>
            <a:ext cx="404446" cy="334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noProof="0" dirty="0">
                <a:solidFill>
                  <a:prstClr val="white"/>
                </a:solidFill>
                <a:latin typeface="Calibri" panose="020F0502020204030204"/>
                <a:ea typeface="游ゴシック" panose="020B0400000000000000" pitchFamily="50" charset="-128"/>
              </a:rPr>
              <a:t>３</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43315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92490" y="580660"/>
            <a:ext cx="8959017" cy="255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nSpc>
                <a:spcPts val="2000"/>
              </a:lnSpc>
            </a:pPr>
            <a:endParaRPr kumimoji="1" lang="en-US" altLang="ja-JP" sz="1400" b="1" u="sng" dirty="0">
              <a:solidFill>
                <a:schemeClr val="tx1"/>
              </a:solidFill>
              <a:latin typeface="Meiryo UI" panose="020B0604030504040204" pitchFamily="50" charset="-128"/>
              <a:ea typeface="Meiryo UI" panose="020B0604030504040204" pitchFamily="50" charset="-128"/>
            </a:endParaRPr>
          </a:p>
        </p:txBody>
      </p:sp>
      <p:sp>
        <p:nvSpPr>
          <p:cNvPr id="17" name="テキスト ボックス 1"/>
          <p:cNvSpPr txBox="1">
            <a:spLocks noChangeArrowheads="1"/>
          </p:cNvSpPr>
          <p:nvPr/>
        </p:nvSpPr>
        <p:spPr bwMode="auto">
          <a:xfrm>
            <a:off x="180541" y="920599"/>
            <a:ext cx="9055949" cy="2157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2300"/>
              </a:lnSpc>
              <a:spcBef>
                <a:spcPct val="0"/>
              </a:spcBef>
              <a:buFontTx/>
              <a:buNone/>
            </a:pPr>
            <a:r>
              <a:rPr lang="ja-JP" altLang="en-US" sz="1500" b="1" dirty="0">
                <a:latin typeface="Meiryo UI" pitchFamily="50" charset="-128"/>
                <a:ea typeface="Meiryo UI" pitchFamily="50" charset="-128"/>
                <a:cs typeface="Meiryo UI" pitchFamily="50" charset="-128"/>
              </a:rPr>
              <a:t>②　</a:t>
            </a:r>
            <a:r>
              <a:rPr lang="ja-JP" altLang="en-US" sz="1500" b="1" u="sng" dirty="0">
                <a:latin typeface="Meiryo UI" pitchFamily="50" charset="-128"/>
                <a:ea typeface="Meiryo UI" pitchFamily="50" charset="-128"/>
                <a:cs typeface="Meiryo UI" pitchFamily="50" charset="-128"/>
              </a:rPr>
              <a:t>制度の受け皿の状況（市民後見人養成の状況）</a:t>
            </a:r>
          </a:p>
          <a:p>
            <a:pPr eaLnBrk="1" hangingPunct="1">
              <a:lnSpc>
                <a:spcPts val="2300"/>
              </a:lnSpc>
              <a:spcBef>
                <a:spcPct val="0"/>
              </a:spcBef>
              <a:buFontTx/>
              <a:buNone/>
            </a:pPr>
            <a:r>
              <a:rPr lang="ja-JP" altLang="en-US" sz="1500" b="1" dirty="0">
                <a:latin typeface="Meiryo UI" pitchFamily="50" charset="-128"/>
                <a:ea typeface="Meiryo UI" pitchFamily="50" charset="-128"/>
                <a:cs typeface="Meiryo UI" pitchFamily="50" charset="-128"/>
              </a:rPr>
              <a:t>　</a:t>
            </a:r>
            <a:r>
              <a:rPr lang="ja-JP" altLang="en-US" sz="1500" dirty="0">
                <a:latin typeface="Meiryo UI" pitchFamily="50" charset="-128"/>
                <a:ea typeface="Meiryo UI" pitchFamily="50" charset="-128"/>
                <a:cs typeface="Meiryo UI" pitchFamily="50" charset="-128"/>
              </a:rPr>
              <a:t>▸大阪府では、全ての府民が居住地に影響されることなく、誰もが成年後見制度を利用することができるよう、市町</a:t>
            </a:r>
            <a:endParaRPr lang="en-US" altLang="ja-JP" sz="1500" dirty="0">
              <a:latin typeface="Meiryo UI" pitchFamily="50" charset="-128"/>
              <a:ea typeface="Meiryo UI" pitchFamily="50" charset="-128"/>
              <a:cs typeface="Meiryo UI" pitchFamily="50" charset="-128"/>
            </a:endParaRPr>
          </a:p>
          <a:p>
            <a:pPr eaLnBrk="1" hangingPunct="1">
              <a:lnSpc>
                <a:spcPts val="2300"/>
              </a:lnSpc>
              <a:spcBef>
                <a:spcPct val="0"/>
              </a:spcBef>
              <a:buFontTx/>
              <a:buNone/>
            </a:pPr>
            <a:r>
              <a:rPr lang="ja-JP" altLang="en-US" sz="1500" dirty="0">
                <a:latin typeface="Meiryo UI" pitchFamily="50" charset="-128"/>
                <a:ea typeface="Meiryo UI" pitchFamily="50" charset="-128"/>
                <a:cs typeface="Meiryo UI" pitchFamily="50" charset="-128"/>
              </a:rPr>
              <a:t>　　村の参画を働きかけ、市民後見人の養成及びその活動を支える取組を進めています。</a:t>
            </a:r>
            <a:endParaRPr lang="en-US" altLang="ja-JP" sz="1500" dirty="0">
              <a:latin typeface="Meiryo UI" pitchFamily="50" charset="-128"/>
              <a:ea typeface="Meiryo UI" pitchFamily="50" charset="-128"/>
              <a:cs typeface="Meiryo UI" pitchFamily="50" charset="-128"/>
            </a:endParaRPr>
          </a:p>
          <a:p>
            <a:pPr eaLnBrk="1" hangingPunct="1">
              <a:lnSpc>
                <a:spcPts val="2300"/>
              </a:lnSpc>
              <a:spcBef>
                <a:spcPct val="0"/>
              </a:spcBef>
              <a:buFontTx/>
              <a:buNone/>
            </a:pPr>
            <a:r>
              <a:rPr lang="ja-JP" altLang="en-US" sz="1500" dirty="0">
                <a:latin typeface="Meiryo UI" pitchFamily="50" charset="-128"/>
                <a:ea typeface="Meiryo UI" pitchFamily="50" charset="-128"/>
                <a:cs typeface="Meiryo UI" pitchFamily="50" charset="-128"/>
              </a:rPr>
              <a:t>　▸一方、現在</a:t>
            </a:r>
            <a:r>
              <a:rPr lang="en-US" altLang="ja-JP" sz="1500" dirty="0">
                <a:latin typeface="Meiryo UI" pitchFamily="50" charset="-128"/>
                <a:ea typeface="Meiryo UI" pitchFamily="50" charset="-128"/>
                <a:cs typeface="Meiryo UI" pitchFamily="50" charset="-128"/>
              </a:rPr>
              <a:t>21</a:t>
            </a:r>
            <a:r>
              <a:rPr lang="ja-JP" altLang="en-US" sz="1500" dirty="0">
                <a:latin typeface="Meiryo UI" pitchFamily="50" charset="-128"/>
                <a:ea typeface="Meiryo UI" pitchFamily="50" charset="-128"/>
                <a:cs typeface="Meiryo UI" pitchFamily="50" charset="-128"/>
              </a:rPr>
              <a:t>市町（政令市を除く）が実施しておりますが、府全域における実施には至っておらず、バンク登録者</a:t>
            </a:r>
            <a:endParaRPr lang="en-US" altLang="ja-JP" sz="1500" dirty="0">
              <a:latin typeface="Meiryo UI" pitchFamily="50" charset="-128"/>
              <a:ea typeface="Meiryo UI" pitchFamily="50" charset="-128"/>
              <a:cs typeface="Meiryo UI" pitchFamily="50" charset="-128"/>
            </a:endParaRPr>
          </a:p>
          <a:p>
            <a:pPr eaLnBrk="1" hangingPunct="1">
              <a:lnSpc>
                <a:spcPts val="2300"/>
              </a:lnSpc>
              <a:spcBef>
                <a:spcPct val="0"/>
              </a:spcBef>
              <a:buFontTx/>
              <a:buNone/>
            </a:pPr>
            <a:r>
              <a:rPr lang="ja-JP" altLang="en-US" sz="1500" dirty="0">
                <a:latin typeface="Meiryo UI" pitchFamily="50" charset="-128"/>
                <a:ea typeface="Meiryo UI" pitchFamily="50" charset="-128"/>
                <a:cs typeface="Meiryo UI" pitchFamily="50" charset="-128"/>
              </a:rPr>
              <a:t>　　は</a:t>
            </a:r>
            <a:r>
              <a:rPr lang="en-US" altLang="ja-JP" sz="1500" dirty="0">
                <a:latin typeface="Meiryo UI" pitchFamily="50" charset="-128"/>
                <a:ea typeface="Meiryo UI" pitchFamily="50" charset="-128"/>
                <a:cs typeface="Meiryo UI" pitchFamily="50" charset="-128"/>
              </a:rPr>
              <a:t>213</a:t>
            </a:r>
            <a:r>
              <a:rPr lang="ja-JP" altLang="en-US" sz="1500" dirty="0">
                <a:latin typeface="Meiryo UI" pitchFamily="50" charset="-128"/>
                <a:ea typeface="Meiryo UI" pitchFamily="50" charset="-128"/>
                <a:cs typeface="Meiryo UI" pitchFamily="50" charset="-128"/>
              </a:rPr>
              <a:t>人で、受任件数は</a:t>
            </a:r>
            <a:r>
              <a:rPr lang="en-US" altLang="ja-JP" sz="1500" dirty="0">
                <a:latin typeface="Meiryo UI" pitchFamily="50" charset="-128"/>
                <a:ea typeface="Meiryo UI" pitchFamily="50" charset="-128"/>
                <a:cs typeface="Meiryo UI" pitchFamily="50" charset="-128"/>
              </a:rPr>
              <a:t>39</a:t>
            </a:r>
            <a:r>
              <a:rPr lang="ja-JP" altLang="en-US" sz="1500" dirty="0">
                <a:latin typeface="Meiryo UI" pitchFamily="50" charset="-128"/>
                <a:ea typeface="Meiryo UI" pitchFamily="50" charset="-128"/>
                <a:cs typeface="Meiryo UI" pitchFamily="50" charset="-128"/>
              </a:rPr>
              <a:t>件となっています。</a:t>
            </a:r>
            <a:endParaRPr lang="en-US" altLang="ja-JP" sz="1500" dirty="0">
              <a:latin typeface="Meiryo UI" pitchFamily="50" charset="-128"/>
              <a:ea typeface="Meiryo UI" pitchFamily="50" charset="-128"/>
              <a:cs typeface="Meiryo UI" pitchFamily="50" charset="-128"/>
            </a:endParaRPr>
          </a:p>
          <a:p>
            <a:pPr eaLnBrk="1" hangingPunct="1">
              <a:lnSpc>
                <a:spcPts val="2300"/>
              </a:lnSpc>
              <a:spcBef>
                <a:spcPct val="0"/>
              </a:spcBef>
              <a:buFontTx/>
              <a:buNone/>
            </a:pPr>
            <a:r>
              <a:rPr lang="ja-JP" altLang="en-US" sz="1500" dirty="0">
                <a:latin typeface="Meiryo UI" pitchFamily="50" charset="-128"/>
                <a:ea typeface="Meiryo UI" pitchFamily="50" charset="-128"/>
                <a:cs typeface="Meiryo UI" pitchFamily="50" charset="-128"/>
              </a:rPr>
              <a:t>　▸引き続き、</a:t>
            </a:r>
            <a:r>
              <a:rPr lang="ja-JP" altLang="en-US" sz="1500" u="sng" dirty="0">
                <a:latin typeface="Meiryo UI" pitchFamily="50" charset="-128"/>
                <a:ea typeface="Meiryo UI" pitchFamily="50" charset="-128"/>
                <a:cs typeface="Meiryo UI" pitchFamily="50" charset="-128"/>
              </a:rPr>
              <a:t>府域のどの地域においても必要な人が制度を利用することができるよう、</a:t>
            </a:r>
            <a:r>
              <a:rPr lang="ja-JP" altLang="en-US" sz="1500" dirty="0">
                <a:latin typeface="Meiryo UI" pitchFamily="50" charset="-128"/>
                <a:ea typeface="Meiryo UI" pitchFamily="50" charset="-128"/>
                <a:cs typeface="Meiryo UI" pitchFamily="50" charset="-128"/>
              </a:rPr>
              <a:t>市民後見人の養成事業への</a:t>
            </a:r>
            <a:endParaRPr lang="en-US" altLang="ja-JP" sz="1500" dirty="0">
              <a:latin typeface="Meiryo UI" pitchFamily="50" charset="-128"/>
              <a:ea typeface="Meiryo UI" pitchFamily="50" charset="-128"/>
              <a:cs typeface="Meiryo UI" pitchFamily="50" charset="-128"/>
            </a:endParaRPr>
          </a:p>
          <a:p>
            <a:pPr eaLnBrk="1" hangingPunct="1">
              <a:lnSpc>
                <a:spcPts val="2300"/>
              </a:lnSpc>
              <a:spcBef>
                <a:spcPct val="0"/>
              </a:spcBef>
              <a:buFontTx/>
              <a:buNone/>
            </a:pPr>
            <a:r>
              <a:rPr lang="ja-JP" altLang="en-US" sz="1500" dirty="0">
                <a:latin typeface="Meiryo UI" pitchFamily="50" charset="-128"/>
                <a:ea typeface="Meiryo UI" pitchFamily="50" charset="-128"/>
                <a:cs typeface="Meiryo UI" pitchFamily="50" charset="-128"/>
              </a:rPr>
              <a:t>　　市町村の参画を図るとともに、</a:t>
            </a:r>
            <a:r>
              <a:rPr lang="ja-JP" altLang="en-US" sz="1500" u="sng" dirty="0">
                <a:latin typeface="Meiryo UI" pitchFamily="50" charset="-128"/>
                <a:ea typeface="Meiryo UI" pitchFamily="50" charset="-128"/>
                <a:cs typeface="Meiryo UI" pitchFamily="50" charset="-128"/>
              </a:rPr>
              <a:t>全市町村において、地域実情を踏まえた効果的な担い手確保が求められています。</a:t>
            </a:r>
            <a:endParaRPr lang="en-US" altLang="ja-JP" sz="1500" u="sng" dirty="0">
              <a:latin typeface="Meiryo UI" pitchFamily="50" charset="-128"/>
              <a:ea typeface="Meiryo UI" pitchFamily="50" charset="-128"/>
              <a:cs typeface="Meiryo UI" pitchFamily="50" charset="-128"/>
            </a:endParaRPr>
          </a:p>
        </p:txBody>
      </p:sp>
      <p:sp>
        <p:nvSpPr>
          <p:cNvPr id="18" name="コンテンツ プレースホルダー 2"/>
          <p:cNvSpPr txBox="1">
            <a:spLocks/>
          </p:cNvSpPr>
          <p:nvPr/>
        </p:nvSpPr>
        <p:spPr>
          <a:xfrm>
            <a:off x="0" y="575980"/>
            <a:ext cx="9144000" cy="40114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buFont typeface="Arial" panose="020B0604020202020204" pitchFamily="34" charset="0"/>
              <a:buNone/>
            </a:pPr>
            <a:r>
              <a:rPr lang="ja-JP" altLang="en-US" sz="1500" b="1" dirty="0">
                <a:latin typeface="メイリオ" panose="020B0604030504040204" pitchFamily="50" charset="-128"/>
                <a:ea typeface="メイリオ" panose="020B0604030504040204" pitchFamily="50" charset="-128"/>
              </a:rPr>
              <a:t>（２）成年後見制度の受け皿（担い手）について（現状）</a:t>
            </a:r>
            <a:endParaRPr lang="en-US" altLang="ja-JP" sz="1500" dirty="0">
              <a:latin typeface="メイリオ" panose="020B0604030504040204" pitchFamily="50" charset="-128"/>
              <a:ea typeface="メイリオ" panose="020B0604030504040204" pitchFamily="50" charset="-128"/>
            </a:endParaRPr>
          </a:p>
        </p:txBody>
      </p:sp>
      <p:sp>
        <p:nvSpPr>
          <p:cNvPr id="19" name="コンテンツ プレースホルダー 2"/>
          <p:cNvSpPr txBox="1">
            <a:spLocks/>
          </p:cNvSpPr>
          <p:nvPr/>
        </p:nvSpPr>
        <p:spPr>
          <a:xfrm>
            <a:off x="0" y="3516674"/>
            <a:ext cx="8509881" cy="33037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300" b="1" dirty="0">
                <a:latin typeface="メイリオ" panose="020B0604030504040204" pitchFamily="50" charset="-128"/>
                <a:ea typeface="メイリオ" panose="020B0604030504040204" pitchFamily="50" charset="-128"/>
              </a:rPr>
              <a:t> </a:t>
            </a:r>
            <a:r>
              <a:rPr lang="en-US" altLang="ja-JP" sz="1300" b="1" dirty="0">
                <a:latin typeface="メイリオ" panose="020B0604030504040204" pitchFamily="50" charset="-128"/>
                <a:ea typeface="メイリオ" panose="020B0604030504040204" pitchFamily="50" charset="-128"/>
              </a:rPr>
              <a:t>〔</a:t>
            </a:r>
            <a:r>
              <a:rPr lang="ja-JP" altLang="en-US" sz="1300" b="1" dirty="0">
                <a:latin typeface="メイリオ" panose="020B0604030504040204" pitchFamily="50" charset="-128"/>
                <a:ea typeface="メイリオ" panose="020B0604030504040204" pitchFamily="50" charset="-128"/>
              </a:rPr>
              <a:t>図表：</a:t>
            </a:r>
            <a:r>
              <a:rPr lang="zh-TW" altLang="en-US" sz="1300" b="1" dirty="0">
                <a:latin typeface="メイリオ" panose="020B0604030504040204" pitchFamily="50" charset="-128"/>
                <a:ea typeface="メイリオ" panose="020B0604030504040204" pitchFamily="50" charset="-128"/>
              </a:rPr>
              <a:t>市民後見人</a:t>
            </a:r>
            <a:r>
              <a:rPr lang="ja-JP" altLang="en-US" sz="1300" b="1" dirty="0">
                <a:latin typeface="メイリオ" panose="020B0604030504040204" pitchFamily="50" charset="-128"/>
                <a:ea typeface="メイリオ" panose="020B0604030504040204" pitchFamily="50" charset="-128"/>
              </a:rPr>
              <a:t>（バンク登録状況 </a:t>
            </a:r>
            <a:r>
              <a:rPr lang="en-US" altLang="ja-JP" sz="1300" b="1" dirty="0">
                <a:latin typeface="メイリオ" panose="020B0604030504040204" pitchFamily="50" charset="-128"/>
                <a:ea typeface="メイリオ" panose="020B0604030504040204" pitchFamily="50" charset="-128"/>
              </a:rPr>
              <a:t>※</a:t>
            </a:r>
            <a:r>
              <a:rPr lang="ja-JP" altLang="en-US" sz="1300" b="1" dirty="0">
                <a:latin typeface="メイリオ" panose="020B0604030504040204" pitchFamily="50" charset="-128"/>
                <a:ea typeface="メイリオ" panose="020B0604030504040204" pitchFamily="50" charset="-128"/>
              </a:rPr>
              <a:t>政令市を除く）（単位：</a:t>
            </a:r>
            <a:r>
              <a:rPr lang="zh-TW" altLang="en-US" sz="1300" b="1" dirty="0">
                <a:latin typeface="メイリオ" panose="020B0604030504040204" pitchFamily="50" charset="-128"/>
                <a:ea typeface="メイリオ" panose="020B0604030504040204" pitchFamily="50" charset="-128"/>
              </a:rPr>
              <a:t>人</a:t>
            </a:r>
            <a:r>
              <a:rPr lang="ja-JP" altLang="en-US" sz="1300" b="1" dirty="0">
                <a:latin typeface="メイリオ" panose="020B0604030504040204" pitchFamily="50" charset="-128"/>
                <a:ea typeface="メイリオ" panose="020B0604030504040204" pitchFamily="50" charset="-128"/>
              </a:rPr>
              <a:t>）</a:t>
            </a:r>
            <a:r>
              <a:rPr lang="en-US" altLang="ja-JP" sz="1300" b="1" dirty="0">
                <a:latin typeface="メイリオ" panose="020B0604030504040204" pitchFamily="50" charset="-128"/>
                <a:ea typeface="メイリオ" panose="020B0604030504040204" pitchFamily="50" charset="-128"/>
              </a:rPr>
              <a:t>〕※R2</a:t>
            </a:r>
            <a:r>
              <a:rPr lang="ja-JP" altLang="en-US" sz="1300" b="1" dirty="0">
                <a:latin typeface="メイリオ" panose="020B0604030504040204" pitchFamily="50" charset="-128"/>
                <a:ea typeface="メイリオ" panose="020B0604030504040204" pitchFamily="50" charset="-128"/>
              </a:rPr>
              <a:t>年</a:t>
            </a:r>
            <a:r>
              <a:rPr lang="en-US" altLang="ja-JP" sz="1300" b="1" dirty="0">
                <a:latin typeface="メイリオ" panose="020B0604030504040204" pitchFamily="50" charset="-128"/>
                <a:ea typeface="メイリオ" panose="020B0604030504040204" pitchFamily="50" charset="-128"/>
              </a:rPr>
              <a:t>8</a:t>
            </a:r>
            <a:r>
              <a:rPr lang="ja-JP" altLang="en-US" sz="1300" b="1" dirty="0">
                <a:latin typeface="メイリオ" panose="020B0604030504040204" pitchFamily="50" charset="-128"/>
                <a:ea typeface="メイリオ" panose="020B0604030504040204" pitchFamily="50" charset="-128"/>
              </a:rPr>
              <a:t>月現在</a:t>
            </a:r>
            <a:endParaRPr lang="en-US" altLang="ja-JP" sz="1300" dirty="0">
              <a:latin typeface="メイリオ" panose="020B0604030504040204" pitchFamily="50" charset="-128"/>
              <a:ea typeface="メイリオ" panose="020B0604030504040204" pitchFamily="50" charset="-128"/>
            </a:endParaRPr>
          </a:p>
          <a:p>
            <a:pPr marL="0" indent="0">
              <a:buNone/>
            </a:pPr>
            <a:endParaRPr lang="en-US" altLang="ja-JP" sz="1300" dirty="0">
              <a:latin typeface="メイリオ" panose="020B0604030504040204" pitchFamily="50" charset="-128"/>
              <a:ea typeface="メイリオ" panose="020B0604030504040204" pitchFamily="50" charset="-128"/>
            </a:endParaRPr>
          </a:p>
        </p:txBody>
      </p:sp>
      <p:sp>
        <p:nvSpPr>
          <p:cNvPr id="22" name="コンテンツ プレースホルダー 2"/>
          <p:cNvSpPr txBox="1">
            <a:spLocks/>
          </p:cNvSpPr>
          <p:nvPr/>
        </p:nvSpPr>
        <p:spPr>
          <a:xfrm>
            <a:off x="0" y="5482174"/>
            <a:ext cx="8509881" cy="33037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300" b="1" dirty="0">
                <a:latin typeface="メイリオ" panose="020B0604030504040204" pitchFamily="50" charset="-128"/>
                <a:ea typeface="メイリオ" panose="020B0604030504040204" pitchFamily="50" charset="-128"/>
              </a:rPr>
              <a:t> </a:t>
            </a:r>
            <a:r>
              <a:rPr lang="en-US" altLang="ja-JP" sz="1300" b="1" dirty="0">
                <a:latin typeface="メイリオ" panose="020B0604030504040204" pitchFamily="50" charset="-128"/>
                <a:ea typeface="メイリオ" panose="020B0604030504040204" pitchFamily="50" charset="-128"/>
              </a:rPr>
              <a:t>〔</a:t>
            </a:r>
            <a:r>
              <a:rPr lang="ja-JP" altLang="en-US" sz="1300" b="1" dirty="0">
                <a:latin typeface="メイリオ" panose="020B0604030504040204" pitchFamily="50" charset="-128"/>
                <a:ea typeface="メイリオ" panose="020B0604030504040204" pitchFamily="50" charset="-128"/>
              </a:rPr>
              <a:t>図表：</a:t>
            </a:r>
            <a:r>
              <a:rPr lang="zh-TW" altLang="en-US" sz="1300" b="1" dirty="0">
                <a:latin typeface="メイリオ" panose="020B0604030504040204" pitchFamily="50" charset="-128"/>
                <a:ea typeface="メイリオ" panose="020B0604030504040204" pitchFamily="50" charset="-128"/>
              </a:rPr>
              <a:t>市民後見人</a:t>
            </a:r>
            <a:r>
              <a:rPr lang="ja-JP" altLang="en-US" sz="1300" b="1" dirty="0">
                <a:latin typeface="メイリオ" panose="020B0604030504040204" pitchFamily="50" charset="-128"/>
                <a:ea typeface="メイリオ" panose="020B0604030504040204" pitchFamily="50" charset="-128"/>
              </a:rPr>
              <a:t>（受任・修了件数 </a:t>
            </a:r>
            <a:r>
              <a:rPr lang="en-US" altLang="ja-JP" sz="1300" b="1" dirty="0">
                <a:latin typeface="メイリオ" panose="020B0604030504040204" pitchFamily="50" charset="-128"/>
                <a:ea typeface="メイリオ" panose="020B0604030504040204" pitchFamily="50" charset="-128"/>
              </a:rPr>
              <a:t>※</a:t>
            </a:r>
            <a:r>
              <a:rPr lang="ja-JP" altLang="en-US" sz="1300" b="1" dirty="0">
                <a:latin typeface="メイリオ" panose="020B0604030504040204" pitchFamily="50" charset="-128"/>
                <a:ea typeface="メイリオ" panose="020B0604030504040204" pitchFamily="50" charset="-128"/>
              </a:rPr>
              <a:t>政令市を除く）（単位：人）</a:t>
            </a:r>
            <a:r>
              <a:rPr lang="en-US" altLang="ja-JP" sz="1300" b="1" dirty="0">
                <a:latin typeface="メイリオ" panose="020B0604030504040204" pitchFamily="50" charset="-128"/>
                <a:ea typeface="メイリオ" panose="020B0604030504040204" pitchFamily="50" charset="-128"/>
              </a:rPr>
              <a:t>〕※R2</a:t>
            </a:r>
            <a:r>
              <a:rPr lang="ja-JP" altLang="en-US" sz="1300" b="1" dirty="0">
                <a:latin typeface="メイリオ" panose="020B0604030504040204" pitchFamily="50" charset="-128"/>
                <a:ea typeface="メイリオ" panose="020B0604030504040204" pitchFamily="50" charset="-128"/>
              </a:rPr>
              <a:t>年</a:t>
            </a:r>
            <a:r>
              <a:rPr lang="en-US" altLang="ja-JP" sz="1300" b="1" dirty="0">
                <a:latin typeface="メイリオ" panose="020B0604030504040204" pitchFamily="50" charset="-128"/>
                <a:ea typeface="メイリオ" panose="020B0604030504040204" pitchFamily="50" charset="-128"/>
              </a:rPr>
              <a:t>8</a:t>
            </a:r>
            <a:r>
              <a:rPr lang="ja-JP" altLang="en-US" sz="1300" b="1" dirty="0">
                <a:latin typeface="メイリオ" panose="020B0604030504040204" pitchFamily="50" charset="-128"/>
                <a:ea typeface="メイリオ" panose="020B0604030504040204" pitchFamily="50" charset="-128"/>
              </a:rPr>
              <a:t>月現在</a:t>
            </a:r>
            <a:endParaRPr lang="en-US" altLang="ja-JP" sz="1300" dirty="0">
              <a:latin typeface="メイリオ" panose="020B0604030504040204" pitchFamily="50" charset="-128"/>
              <a:ea typeface="メイリオ" panose="020B0604030504040204" pitchFamily="50" charset="-128"/>
            </a:endParaRPr>
          </a:p>
        </p:txBody>
      </p:sp>
      <p:sp>
        <p:nvSpPr>
          <p:cNvPr id="11" name="タイトル 1"/>
          <p:cNvSpPr txBox="1">
            <a:spLocks/>
          </p:cNvSpPr>
          <p:nvPr/>
        </p:nvSpPr>
        <p:spPr>
          <a:xfrm>
            <a:off x="1635" y="0"/>
            <a:ext cx="9144000" cy="457200"/>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8100000" scaled="1"/>
            <a:tileRect/>
          </a:gradFill>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800" b="1">
                <a:latin typeface="メイリオ" panose="020B0604030504040204" pitchFamily="50" charset="-128"/>
                <a:ea typeface="メイリオ" panose="020B0604030504040204" pitchFamily="50" charset="-128"/>
              </a:rPr>
              <a:t>はじめに　～なぜ、いま社会福祉法人の法人後見が必要か～　　</a:t>
            </a:r>
            <a:endParaRPr lang="ja-JP" altLang="en-US" sz="1800" b="1" dirty="0">
              <a:latin typeface="メイリオ" panose="020B0604030504040204" pitchFamily="50" charset="-128"/>
              <a:ea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761870670"/>
              </p:ext>
            </p:extLst>
          </p:nvPr>
        </p:nvGraphicFramePr>
        <p:xfrm>
          <a:off x="410028" y="5792112"/>
          <a:ext cx="8084534" cy="692406"/>
        </p:xfrm>
        <a:graphic>
          <a:graphicData uri="http://schemas.openxmlformats.org/drawingml/2006/table">
            <a:tbl>
              <a:tblPr>
                <a:tableStyleId>{8A107856-5554-42FB-B03E-39F5DBC370BA}</a:tableStyleId>
              </a:tblPr>
              <a:tblGrid>
                <a:gridCol w="1138062">
                  <a:extLst>
                    <a:ext uri="{9D8B030D-6E8A-4147-A177-3AD203B41FA5}">
                      <a16:colId xmlns:a16="http://schemas.microsoft.com/office/drawing/2014/main" val="2400913839"/>
                    </a:ext>
                  </a:extLst>
                </a:gridCol>
                <a:gridCol w="644186">
                  <a:extLst>
                    <a:ext uri="{9D8B030D-6E8A-4147-A177-3AD203B41FA5}">
                      <a16:colId xmlns:a16="http://schemas.microsoft.com/office/drawing/2014/main" val="421337149"/>
                    </a:ext>
                  </a:extLst>
                </a:gridCol>
                <a:gridCol w="644186">
                  <a:extLst>
                    <a:ext uri="{9D8B030D-6E8A-4147-A177-3AD203B41FA5}">
                      <a16:colId xmlns:a16="http://schemas.microsoft.com/office/drawing/2014/main" val="1027821601"/>
                    </a:ext>
                  </a:extLst>
                </a:gridCol>
                <a:gridCol w="644186">
                  <a:extLst>
                    <a:ext uri="{9D8B030D-6E8A-4147-A177-3AD203B41FA5}">
                      <a16:colId xmlns:a16="http://schemas.microsoft.com/office/drawing/2014/main" val="3205246865"/>
                    </a:ext>
                  </a:extLst>
                </a:gridCol>
                <a:gridCol w="644186">
                  <a:extLst>
                    <a:ext uri="{9D8B030D-6E8A-4147-A177-3AD203B41FA5}">
                      <a16:colId xmlns:a16="http://schemas.microsoft.com/office/drawing/2014/main" val="1213896215"/>
                    </a:ext>
                  </a:extLst>
                </a:gridCol>
                <a:gridCol w="644186">
                  <a:extLst>
                    <a:ext uri="{9D8B030D-6E8A-4147-A177-3AD203B41FA5}">
                      <a16:colId xmlns:a16="http://schemas.microsoft.com/office/drawing/2014/main" val="827612828"/>
                    </a:ext>
                  </a:extLst>
                </a:gridCol>
                <a:gridCol w="644186">
                  <a:extLst>
                    <a:ext uri="{9D8B030D-6E8A-4147-A177-3AD203B41FA5}">
                      <a16:colId xmlns:a16="http://schemas.microsoft.com/office/drawing/2014/main" val="2722807113"/>
                    </a:ext>
                  </a:extLst>
                </a:gridCol>
                <a:gridCol w="644186">
                  <a:extLst>
                    <a:ext uri="{9D8B030D-6E8A-4147-A177-3AD203B41FA5}">
                      <a16:colId xmlns:a16="http://schemas.microsoft.com/office/drawing/2014/main" val="1651983428"/>
                    </a:ext>
                  </a:extLst>
                </a:gridCol>
                <a:gridCol w="644186">
                  <a:extLst>
                    <a:ext uri="{9D8B030D-6E8A-4147-A177-3AD203B41FA5}">
                      <a16:colId xmlns:a16="http://schemas.microsoft.com/office/drawing/2014/main" val="4255928084"/>
                    </a:ext>
                  </a:extLst>
                </a:gridCol>
                <a:gridCol w="644186">
                  <a:extLst>
                    <a:ext uri="{9D8B030D-6E8A-4147-A177-3AD203B41FA5}">
                      <a16:colId xmlns:a16="http://schemas.microsoft.com/office/drawing/2014/main" val="2047822643"/>
                    </a:ext>
                  </a:extLst>
                </a:gridCol>
                <a:gridCol w="504612">
                  <a:extLst>
                    <a:ext uri="{9D8B030D-6E8A-4147-A177-3AD203B41FA5}">
                      <a16:colId xmlns:a16="http://schemas.microsoft.com/office/drawing/2014/main" val="3195366231"/>
                    </a:ext>
                  </a:extLst>
                </a:gridCol>
                <a:gridCol w="644186">
                  <a:extLst>
                    <a:ext uri="{9D8B030D-6E8A-4147-A177-3AD203B41FA5}">
                      <a16:colId xmlns:a16="http://schemas.microsoft.com/office/drawing/2014/main" val="885708030"/>
                    </a:ext>
                  </a:extLst>
                </a:gridCol>
              </a:tblGrid>
              <a:tr h="217226">
                <a:tc>
                  <a:txBody>
                    <a:bodyPr/>
                    <a:lstStyle/>
                    <a:p>
                      <a:pPr algn="ctr" fontAlgn="ctr"/>
                      <a:r>
                        <a:rPr lang="ja-JP" altLang="en-US" sz="1200" b="1" u="none" strike="noStrike" dirty="0">
                          <a:effectLst/>
                          <a:latin typeface="メイリオ" panose="020B0604030504040204" pitchFamily="50" charset="-128"/>
                          <a:ea typeface="メイリオ" panose="020B0604030504040204" pitchFamily="50" charset="-128"/>
                        </a:rPr>
                        <a:t>年度</a:t>
                      </a:r>
                      <a:endParaRPr lang="en-US" altLang="ja-JP" sz="12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solidFill>
                      <a:srgbClr val="FFC000"/>
                    </a:solidFill>
                  </a:tcPr>
                </a:tc>
                <a:tc>
                  <a:txBody>
                    <a:bodyPr/>
                    <a:lstStyle/>
                    <a:p>
                      <a:pPr algn="ctr" fontAlgn="ctr"/>
                      <a:r>
                        <a:rPr lang="en-US" sz="1200" b="1" u="none" strike="noStrike" dirty="0">
                          <a:effectLst/>
                          <a:latin typeface="メイリオ" panose="020B0604030504040204" pitchFamily="50" charset="-128"/>
                          <a:ea typeface="メイリオ" panose="020B0604030504040204" pitchFamily="50" charset="-128"/>
                        </a:rPr>
                        <a:t>H24</a:t>
                      </a:r>
                      <a:endParaRPr lang="ja-JP" altLang="en-US" sz="12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solidFill>
                      <a:srgbClr val="FFC000"/>
                    </a:solidFill>
                  </a:tcPr>
                </a:tc>
                <a:tc>
                  <a:txBody>
                    <a:bodyPr/>
                    <a:lstStyle/>
                    <a:p>
                      <a:pPr algn="ctr" fontAlgn="ctr"/>
                      <a:r>
                        <a:rPr lang="en-US" sz="1200" b="1" u="none" strike="noStrike" dirty="0">
                          <a:effectLst/>
                          <a:latin typeface="メイリオ" panose="020B0604030504040204" pitchFamily="50" charset="-128"/>
                          <a:ea typeface="メイリオ" panose="020B0604030504040204" pitchFamily="50" charset="-128"/>
                        </a:rPr>
                        <a:t>H25</a:t>
                      </a:r>
                      <a:endParaRPr lang="ja-JP" altLang="en-US" sz="12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solidFill>
                      <a:srgbClr val="FFC000"/>
                    </a:solidFill>
                  </a:tcPr>
                </a:tc>
                <a:tc>
                  <a:txBody>
                    <a:bodyPr/>
                    <a:lstStyle/>
                    <a:p>
                      <a:pPr algn="ctr" fontAlgn="ctr"/>
                      <a:r>
                        <a:rPr lang="en-US" sz="1200" b="1" u="none" strike="noStrike" dirty="0">
                          <a:effectLst/>
                          <a:latin typeface="メイリオ" panose="020B0604030504040204" pitchFamily="50" charset="-128"/>
                          <a:ea typeface="メイリオ" panose="020B0604030504040204" pitchFamily="50" charset="-128"/>
                        </a:rPr>
                        <a:t>H26</a:t>
                      </a:r>
                      <a:endParaRPr lang="ja-JP" altLang="en-US" sz="12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solidFill>
                      <a:srgbClr val="FFC000"/>
                    </a:solidFill>
                  </a:tcPr>
                </a:tc>
                <a:tc>
                  <a:txBody>
                    <a:bodyPr/>
                    <a:lstStyle/>
                    <a:p>
                      <a:pPr algn="ctr" fontAlgn="ctr"/>
                      <a:r>
                        <a:rPr lang="en-US" sz="1200" b="1" u="none" strike="noStrike" dirty="0">
                          <a:effectLst/>
                          <a:latin typeface="メイリオ" panose="020B0604030504040204" pitchFamily="50" charset="-128"/>
                          <a:ea typeface="メイリオ" panose="020B0604030504040204" pitchFamily="50" charset="-128"/>
                        </a:rPr>
                        <a:t>H27</a:t>
                      </a:r>
                      <a:endParaRPr lang="ja-JP" altLang="en-US" sz="12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solidFill>
                      <a:srgbClr val="FFC000"/>
                    </a:solidFill>
                  </a:tcPr>
                </a:tc>
                <a:tc>
                  <a:txBody>
                    <a:bodyPr/>
                    <a:lstStyle/>
                    <a:p>
                      <a:pPr algn="ctr" fontAlgn="ctr"/>
                      <a:r>
                        <a:rPr lang="en-US" sz="1200" b="1" u="none" strike="noStrike" dirty="0">
                          <a:effectLst/>
                          <a:latin typeface="メイリオ" panose="020B0604030504040204" pitchFamily="50" charset="-128"/>
                          <a:ea typeface="メイリオ" panose="020B0604030504040204" pitchFamily="50" charset="-128"/>
                        </a:rPr>
                        <a:t>H28</a:t>
                      </a:r>
                      <a:endParaRPr lang="ja-JP" altLang="en-US" sz="12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solidFill>
                      <a:srgbClr val="FFC000"/>
                    </a:solidFill>
                  </a:tcPr>
                </a:tc>
                <a:tc>
                  <a:txBody>
                    <a:bodyPr/>
                    <a:lstStyle/>
                    <a:p>
                      <a:pPr algn="ctr" fontAlgn="ctr"/>
                      <a:r>
                        <a:rPr lang="en-US" sz="1200" b="1" u="none" strike="noStrike" dirty="0">
                          <a:effectLst/>
                          <a:latin typeface="メイリオ" panose="020B0604030504040204" pitchFamily="50" charset="-128"/>
                          <a:ea typeface="メイリオ" panose="020B0604030504040204" pitchFamily="50" charset="-128"/>
                        </a:rPr>
                        <a:t>H29</a:t>
                      </a:r>
                      <a:endParaRPr lang="ja-JP" altLang="en-US" sz="12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solidFill>
                      <a:srgbClr val="FFC000"/>
                    </a:solidFill>
                  </a:tcPr>
                </a:tc>
                <a:tc>
                  <a:txBody>
                    <a:bodyPr/>
                    <a:lstStyle/>
                    <a:p>
                      <a:pPr algn="ctr" fontAlgn="ctr"/>
                      <a:r>
                        <a:rPr lang="en-US" sz="1200" b="1" u="none" strike="noStrike" dirty="0">
                          <a:effectLst/>
                          <a:latin typeface="メイリオ" panose="020B0604030504040204" pitchFamily="50" charset="-128"/>
                          <a:ea typeface="メイリオ" panose="020B0604030504040204" pitchFamily="50" charset="-128"/>
                        </a:rPr>
                        <a:t>H30</a:t>
                      </a:r>
                      <a:endParaRPr lang="ja-JP" altLang="en-US" sz="12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solidFill>
                      <a:srgbClr val="FFC000"/>
                    </a:solidFill>
                  </a:tcPr>
                </a:tc>
                <a:tc>
                  <a:txBody>
                    <a:bodyPr/>
                    <a:lstStyle/>
                    <a:p>
                      <a:pPr algn="ctr" fontAlgn="ctr"/>
                      <a:r>
                        <a:rPr lang="en-US" sz="1200" b="1" u="none" strike="noStrike" dirty="0">
                          <a:effectLst/>
                          <a:latin typeface="メイリオ" panose="020B0604030504040204" pitchFamily="50" charset="-128"/>
                          <a:ea typeface="メイリオ" panose="020B0604030504040204" pitchFamily="50" charset="-128"/>
                        </a:rPr>
                        <a:t>H31</a:t>
                      </a:r>
                      <a:endParaRPr lang="ja-JP" altLang="en-US" sz="12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solidFill>
                      <a:srgbClr val="FFC000"/>
                    </a:solidFill>
                  </a:tcPr>
                </a:tc>
                <a:tc>
                  <a:txBody>
                    <a:bodyPr/>
                    <a:lstStyle/>
                    <a:p>
                      <a:pPr algn="ctr" fontAlgn="ctr"/>
                      <a:r>
                        <a:rPr lang="en-US" sz="1200" b="1" u="none" strike="noStrike" dirty="0">
                          <a:effectLst/>
                          <a:latin typeface="メイリオ" panose="020B0604030504040204" pitchFamily="50" charset="-128"/>
                          <a:ea typeface="メイリオ" panose="020B0604030504040204" pitchFamily="50" charset="-128"/>
                        </a:rPr>
                        <a:t>R2</a:t>
                      </a:r>
                      <a:endParaRPr lang="ja-JP" altLang="en-US" sz="12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solidFill>
                      <a:srgbClr val="FFC000"/>
                    </a:solidFill>
                  </a:tcPr>
                </a:tc>
                <a:tc>
                  <a:txBody>
                    <a:bodyPr/>
                    <a:lstStyle/>
                    <a:p>
                      <a:pPr algn="ctr" fontAlgn="ctr"/>
                      <a:r>
                        <a:rPr lang="ja-JP" altLang="en-US" sz="1200" b="1" u="none" strike="noStrike" dirty="0">
                          <a:effectLst/>
                          <a:latin typeface="メイリオ" panose="020B0604030504040204" pitchFamily="50" charset="-128"/>
                          <a:ea typeface="メイリオ" panose="020B0604030504040204" pitchFamily="50" charset="-128"/>
                        </a:rPr>
                        <a:t>合計</a:t>
                      </a:r>
                      <a:endParaRPr lang="ja-JP" altLang="en-US" sz="12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solidFill>
                      <a:srgbClr val="FFC000"/>
                    </a:solidFill>
                  </a:tcPr>
                </a:tc>
                <a:tc>
                  <a:txBody>
                    <a:bodyPr/>
                    <a:lstStyle/>
                    <a:p>
                      <a:pPr algn="ctr" fontAlgn="ctr"/>
                      <a:r>
                        <a:rPr lang="ja-JP" altLang="en-US" sz="1200" b="1" u="none" strike="noStrike" dirty="0">
                          <a:effectLst/>
                          <a:latin typeface="メイリオ" panose="020B0604030504040204" pitchFamily="50" charset="-128"/>
                          <a:ea typeface="メイリオ" panose="020B0604030504040204" pitchFamily="50" charset="-128"/>
                        </a:rPr>
                        <a:t>現活動数</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0" marR="0" marT="0" marB="0" anchor="ctr">
                    <a:solidFill>
                      <a:srgbClr val="FFC000"/>
                    </a:solidFill>
                  </a:tcPr>
                </a:tc>
                <a:extLst>
                  <a:ext uri="{0D108BD9-81ED-4DB2-BD59-A6C34878D82A}">
                    <a16:rowId xmlns:a16="http://schemas.microsoft.com/office/drawing/2014/main" val="3144697350"/>
                  </a:ext>
                </a:extLst>
              </a:tr>
              <a:tr h="237590">
                <a:tc>
                  <a:txBody>
                    <a:bodyPr/>
                    <a:lstStyle/>
                    <a:p>
                      <a:pPr algn="ctr" fontAlgn="ctr"/>
                      <a:r>
                        <a:rPr lang="ja-JP" altLang="en-US" sz="1200" b="1" u="none" strike="noStrike" dirty="0">
                          <a:effectLst/>
                          <a:latin typeface="メイリオ" panose="020B0604030504040204" pitchFamily="50" charset="-128"/>
                          <a:ea typeface="メイリオ" panose="020B0604030504040204" pitchFamily="50" charset="-128"/>
                        </a:rPr>
                        <a:t>受任数</a:t>
                      </a:r>
                      <a:endParaRPr lang="ja-JP" altLang="en-US" sz="12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solidFill>
                      <a:srgbClr val="FFC000"/>
                    </a:solidFill>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2</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7</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200" u="none" strike="noStrike" dirty="0">
                          <a:effectLst/>
                          <a:latin typeface="メイリオ" panose="020B0604030504040204" pitchFamily="50" charset="-128"/>
                          <a:ea typeface="メイリオ" panose="020B0604030504040204" pitchFamily="50" charset="-128"/>
                        </a:rPr>
                        <a:t>9</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12</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10</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14</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14</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9</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5</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200" u="none" strike="noStrike" dirty="0">
                          <a:effectLst/>
                          <a:latin typeface="メイリオ" panose="020B0604030504040204" pitchFamily="50" charset="-128"/>
                          <a:ea typeface="メイリオ" panose="020B0604030504040204" pitchFamily="50" charset="-128"/>
                        </a:rPr>
                        <a:t>82</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rowSpan="2">
                  <a:txBody>
                    <a:bodyPr/>
                    <a:lstStyle/>
                    <a:p>
                      <a:pPr algn="ctr" fontAlgn="ctr"/>
                      <a:r>
                        <a:rPr lang="en-US" altLang="ja-JP" sz="1200" b="1" u="none" strike="noStrike" dirty="0">
                          <a:effectLst/>
                          <a:latin typeface="メイリオ" panose="020B0604030504040204" pitchFamily="50" charset="-128"/>
                          <a:ea typeface="メイリオ" panose="020B0604030504040204" pitchFamily="50" charset="-128"/>
                        </a:rPr>
                        <a:t>39</a:t>
                      </a:r>
                      <a:endParaRPr lang="en-US" altLang="ja-JP"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0" marR="0" marT="0" marB="0" anchor="ctr">
                    <a:solidFill>
                      <a:srgbClr val="FFC000"/>
                    </a:solidFill>
                  </a:tcPr>
                </a:tc>
                <a:extLst>
                  <a:ext uri="{0D108BD9-81ED-4DB2-BD59-A6C34878D82A}">
                    <a16:rowId xmlns:a16="http://schemas.microsoft.com/office/drawing/2014/main" val="2771526756"/>
                  </a:ext>
                </a:extLst>
              </a:tr>
              <a:tr h="237590">
                <a:tc>
                  <a:txBody>
                    <a:bodyPr/>
                    <a:lstStyle/>
                    <a:p>
                      <a:pPr algn="ctr" fontAlgn="ctr"/>
                      <a:r>
                        <a:rPr lang="ja-JP" altLang="en-US" sz="1200" b="1" u="none" strike="noStrike" dirty="0">
                          <a:effectLst/>
                          <a:latin typeface="メイリオ" panose="020B0604030504040204" pitchFamily="50" charset="-128"/>
                          <a:ea typeface="メイリオ" panose="020B0604030504040204" pitchFamily="50" charset="-128"/>
                        </a:rPr>
                        <a:t>終了数</a:t>
                      </a:r>
                      <a:endParaRPr lang="ja-JP" altLang="en-US" sz="1200" b="1"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solidFill>
                      <a:srgbClr val="FFC000"/>
                    </a:solidFill>
                  </a:tcPr>
                </a:tc>
                <a:tc>
                  <a:txBody>
                    <a:bodyPr/>
                    <a:lstStyle/>
                    <a:p>
                      <a:pPr algn="ctr" fontAlgn="ctr"/>
                      <a:r>
                        <a:rPr lang="en-US" altLang="ja-JP" sz="1200" u="none" strike="noStrike" dirty="0">
                          <a:effectLst/>
                          <a:latin typeface="メイリオ" panose="020B0604030504040204" pitchFamily="50" charset="-128"/>
                          <a:ea typeface="メイリオ" panose="020B0604030504040204" pitchFamily="50" charset="-128"/>
                        </a:rPr>
                        <a:t>0</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200" u="none" strike="noStrike" dirty="0">
                          <a:effectLst/>
                          <a:latin typeface="メイリオ" panose="020B0604030504040204" pitchFamily="50" charset="-128"/>
                          <a:ea typeface="メイリオ" panose="020B0604030504040204" pitchFamily="50" charset="-128"/>
                        </a:rPr>
                        <a:t>3</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1</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2</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4</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13</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4</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10</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6</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a:txBody>
                    <a:bodyPr/>
                    <a:lstStyle/>
                    <a:p>
                      <a:pPr algn="ctr" fontAlgn="ctr"/>
                      <a:r>
                        <a:rPr lang="en-US" altLang="ja-JP" sz="1200" u="none" strike="noStrike" dirty="0">
                          <a:effectLst/>
                          <a:latin typeface="メイリオ" panose="020B0604030504040204" pitchFamily="50" charset="-128"/>
                          <a:ea typeface="メイリオ" panose="020B0604030504040204" pitchFamily="50" charset="-128"/>
                        </a:rPr>
                        <a:t>43</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49647868"/>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419476955"/>
              </p:ext>
            </p:extLst>
          </p:nvPr>
        </p:nvGraphicFramePr>
        <p:xfrm>
          <a:off x="393963" y="3877262"/>
          <a:ext cx="8100600" cy="1189355"/>
        </p:xfrm>
        <a:graphic>
          <a:graphicData uri="http://schemas.openxmlformats.org/drawingml/2006/table">
            <a:tbl>
              <a:tblPr>
                <a:tableStyleId>{5C22544A-7EE6-4342-B048-85BDC9FD1C3A}</a:tableStyleId>
              </a:tblPr>
              <a:tblGrid>
                <a:gridCol w="1380949">
                  <a:extLst>
                    <a:ext uri="{9D8B030D-6E8A-4147-A177-3AD203B41FA5}">
                      <a16:colId xmlns:a16="http://schemas.microsoft.com/office/drawing/2014/main" val="135619496"/>
                    </a:ext>
                  </a:extLst>
                </a:gridCol>
                <a:gridCol w="606695">
                  <a:extLst>
                    <a:ext uri="{9D8B030D-6E8A-4147-A177-3AD203B41FA5}">
                      <a16:colId xmlns:a16="http://schemas.microsoft.com/office/drawing/2014/main" val="66814753"/>
                    </a:ext>
                  </a:extLst>
                </a:gridCol>
                <a:gridCol w="606695">
                  <a:extLst>
                    <a:ext uri="{9D8B030D-6E8A-4147-A177-3AD203B41FA5}">
                      <a16:colId xmlns:a16="http://schemas.microsoft.com/office/drawing/2014/main" val="3029268468"/>
                    </a:ext>
                  </a:extLst>
                </a:gridCol>
                <a:gridCol w="606695">
                  <a:extLst>
                    <a:ext uri="{9D8B030D-6E8A-4147-A177-3AD203B41FA5}">
                      <a16:colId xmlns:a16="http://schemas.microsoft.com/office/drawing/2014/main" val="873522793"/>
                    </a:ext>
                  </a:extLst>
                </a:gridCol>
                <a:gridCol w="606695">
                  <a:extLst>
                    <a:ext uri="{9D8B030D-6E8A-4147-A177-3AD203B41FA5}">
                      <a16:colId xmlns:a16="http://schemas.microsoft.com/office/drawing/2014/main" val="3270311794"/>
                    </a:ext>
                  </a:extLst>
                </a:gridCol>
                <a:gridCol w="606695">
                  <a:extLst>
                    <a:ext uri="{9D8B030D-6E8A-4147-A177-3AD203B41FA5}">
                      <a16:colId xmlns:a16="http://schemas.microsoft.com/office/drawing/2014/main" val="1280028981"/>
                    </a:ext>
                  </a:extLst>
                </a:gridCol>
                <a:gridCol w="606695">
                  <a:extLst>
                    <a:ext uri="{9D8B030D-6E8A-4147-A177-3AD203B41FA5}">
                      <a16:colId xmlns:a16="http://schemas.microsoft.com/office/drawing/2014/main" val="2196802786"/>
                    </a:ext>
                  </a:extLst>
                </a:gridCol>
                <a:gridCol w="606695">
                  <a:extLst>
                    <a:ext uri="{9D8B030D-6E8A-4147-A177-3AD203B41FA5}">
                      <a16:colId xmlns:a16="http://schemas.microsoft.com/office/drawing/2014/main" val="360176909"/>
                    </a:ext>
                  </a:extLst>
                </a:gridCol>
                <a:gridCol w="606695">
                  <a:extLst>
                    <a:ext uri="{9D8B030D-6E8A-4147-A177-3AD203B41FA5}">
                      <a16:colId xmlns:a16="http://schemas.microsoft.com/office/drawing/2014/main" val="412476106"/>
                    </a:ext>
                  </a:extLst>
                </a:gridCol>
                <a:gridCol w="606695">
                  <a:extLst>
                    <a:ext uri="{9D8B030D-6E8A-4147-A177-3AD203B41FA5}">
                      <a16:colId xmlns:a16="http://schemas.microsoft.com/office/drawing/2014/main" val="281160864"/>
                    </a:ext>
                  </a:extLst>
                </a:gridCol>
                <a:gridCol w="575396">
                  <a:extLst>
                    <a:ext uri="{9D8B030D-6E8A-4147-A177-3AD203B41FA5}">
                      <a16:colId xmlns:a16="http://schemas.microsoft.com/office/drawing/2014/main" val="4235091646"/>
                    </a:ext>
                  </a:extLst>
                </a:gridCol>
                <a:gridCol w="684000">
                  <a:extLst>
                    <a:ext uri="{9D8B030D-6E8A-4147-A177-3AD203B41FA5}">
                      <a16:colId xmlns:a16="http://schemas.microsoft.com/office/drawing/2014/main" val="2324847639"/>
                    </a:ext>
                  </a:extLst>
                </a:gridCol>
              </a:tblGrid>
              <a:tr h="237871">
                <a:tc>
                  <a:txBody>
                    <a:bodyPr/>
                    <a:lstStyle/>
                    <a:p>
                      <a:pPr algn="ctr"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登録年度</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75000"/>
                      </a:schemeClr>
                    </a:solidFill>
                  </a:tcPr>
                </a:tc>
                <a:tc>
                  <a:txBody>
                    <a:bodyPr/>
                    <a:lstStyle/>
                    <a:p>
                      <a:pPr algn="ctr" fontAlgn="ctr"/>
                      <a:r>
                        <a:rPr lang="en-US" sz="1200" b="1" u="none" strike="noStrike" dirty="0">
                          <a:solidFill>
                            <a:schemeClr val="bg1"/>
                          </a:solidFill>
                          <a:effectLst/>
                          <a:latin typeface="メイリオ" panose="020B0604030504040204" pitchFamily="50" charset="-128"/>
                          <a:ea typeface="メイリオ" panose="020B0604030504040204" pitchFamily="50" charset="-128"/>
                        </a:rPr>
                        <a:t>H24</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75000"/>
                      </a:schemeClr>
                    </a:solidFill>
                  </a:tcPr>
                </a:tc>
                <a:tc>
                  <a:txBody>
                    <a:bodyPr/>
                    <a:lstStyle/>
                    <a:p>
                      <a:pPr algn="ctr" fontAlgn="ctr"/>
                      <a:r>
                        <a:rPr lang="en-US" sz="1200" b="1" u="none" strike="noStrike" dirty="0">
                          <a:solidFill>
                            <a:schemeClr val="bg1"/>
                          </a:solidFill>
                          <a:effectLst/>
                          <a:latin typeface="メイリオ" panose="020B0604030504040204" pitchFamily="50" charset="-128"/>
                          <a:ea typeface="メイリオ" panose="020B0604030504040204" pitchFamily="50" charset="-128"/>
                        </a:rPr>
                        <a:t>H25</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75000"/>
                      </a:schemeClr>
                    </a:solidFill>
                  </a:tcPr>
                </a:tc>
                <a:tc>
                  <a:txBody>
                    <a:bodyPr/>
                    <a:lstStyle/>
                    <a:p>
                      <a:pPr algn="ctr" fontAlgn="ctr"/>
                      <a:r>
                        <a:rPr lang="en-US" sz="1200" b="1" u="none" strike="noStrike" dirty="0">
                          <a:solidFill>
                            <a:schemeClr val="bg1"/>
                          </a:solidFill>
                          <a:effectLst/>
                          <a:latin typeface="メイリオ" panose="020B0604030504040204" pitchFamily="50" charset="-128"/>
                          <a:ea typeface="メイリオ" panose="020B0604030504040204" pitchFamily="50" charset="-128"/>
                        </a:rPr>
                        <a:t>H26</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75000"/>
                      </a:schemeClr>
                    </a:solidFill>
                  </a:tcPr>
                </a:tc>
                <a:tc>
                  <a:txBody>
                    <a:bodyPr/>
                    <a:lstStyle/>
                    <a:p>
                      <a:pPr algn="ctr" fontAlgn="ctr"/>
                      <a:r>
                        <a:rPr lang="en-US" sz="1200" b="1" u="none" strike="noStrike" dirty="0">
                          <a:solidFill>
                            <a:schemeClr val="bg1"/>
                          </a:solidFill>
                          <a:effectLst/>
                          <a:latin typeface="メイリオ" panose="020B0604030504040204" pitchFamily="50" charset="-128"/>
                          <a:ea typeface="メイリオ" panose="020B0604030504040204" pitchFamily="50" charset="-128"/>
                        </a:rPr>
                        <a:t>H27</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75000"/>
                      </a:schemeClr>
                    </a:solidFill>
                  </a:tcPr>
                </a:tc>
                <a:tc>
                  <a:txBody>
                    <a:bodyPr/>
                    <a:lstStyle/>
                    <a:p>
                      <a:pPr algn="ctr" fontAlgn="ctr"/>
                      <a:r>
                        <a:rPr lang="en-US" sz="1200" b="1" u="none" strike="noStrike" dirty="0">
                          <a:solidFill>
                            <a:schemeClr val="bg1"/>
                          </a:solidFill>
                          <a:effectLst/>
                          <a:latin typeface="メイリオ" panose="020B0604030504040204" pitchFamily="50" charset="-128"/>
                          <a:ea typeface="メイリオ" panose="020B0604030504040204" pitchFamily="50" charset="-128"/>
                        </a:rPr>
                        <a:t>H28</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75000"/>
                      </a:schemeClr>
                    </a:solidFill>
                  </a:tcPr>
                </a:tc>
                <a:tc>
                  <a:txBody>
                    <a:bodyPr/>
                    <a:lstStyle/>
                    <a:p>
                      <a:pPr algn="ctr" fontAlgn="ctr"/>
                      <a:r>
                        <a:rPr lang="en-US" sz="1200" b="1" u="none" strike="noStrike" dirty="0">
                          <a:solidFill>
                            <a:schemeClr val="bg1"/>
                          </a:solidFill>
                          <a:effectLst/>
                          <a:latin typeface="メイリオ" panose="020B0604030504040204" pitchFamily="50" charset="-128"/>
                          <a:ea typeface="メイリオ" panose="020B0604030504040204" pitchFamily="50" charset="-128"/>
                        </a:rPr>
                        <a:t>H29</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75000"/>
                      </a:schemeClr>
                    </a:solidFill>
                  </a:tcPr>
                </a:tc>
                <a:tc>
                  <a:txBody>
                    <a:bodyPr/>
                    <a:lstStyle/>
                    <a:p>
                      <a:pPr algn="ctr" fontAlgn="ctr"/>
                      <a:r>
                        <a:rPr lang="en-US" sz="1200" b="1" u="none" strike="noStrike" dirty="0">
                          <a:solidFill>
                            <a:schemeClr val="bg1"/>
                          </a:solidFill>
                          <a:effectLst/>
                          <a:latin typeface="メイリオ" panose="020B0604030504040204" pitchFamily="50" charset="-128"/>
                          <a:ea typeface="メイリオ" panose="020B0604030504040204" pitchFamily="50" charset="-128"/>
                        </a:rPr>
                        <a:t>H30</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75000"/>
                      </a:schemeClr>
                    </a:solidFill>
                  </a:tcPr>
                </a:tc>
                <a:tc>
                  <a:txBody>
                    <a:bodyPr/>
                    <a:lstStyle/>
                    <a:p>
                      <a:pPr algn="ctr" fontAlgn="ctr"/>
                      <a:r>
                        <a:rPr lang="en-US" sz="1200" b="1" u="none" strike="noStrike" dirty="0">
                          <a:solidFill>
                            <a:schemeClr val="bg1"/>
                          </a:solidFill>
                          <a:effectLst/>
                          <a:latin typeface="メイリオ" panose="020B0604030504040204" pitchFamily="50" charset="-128"/>
                          <a:ea typeface="メイリオ" panose="020B0604030504040204" pitchFamily="50" charset="-128"/>
                        </a:rPr>
                        <a:t>H31</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75000"/>
                      </a:schemeClr>
                    </a:solidFill>
                  </a:tcPr>
                </a:tc>
                <a:tc>
                  <a:txBody>
                    <a:bodyPr/>
                    <a:lstStyle/>
                    <a:p>
                      <a:pPr algn="ctr" fontAlgn="ctr"/>
                      <a:r>
                        <a:rPr lang="en-US" sz="1200" b="1" u="none" strike="noStrike" dirty="0">
                          <a:solidFill>
                            <a:schemeClr val="bg1"/>
                          </a:solidFill>
                          <a:effectLst/>
                          <a:latin typeface="メイリオ" panose="020B0604030504040204" pitchFamily="50" charset="-128"/>
                          <a:ea typeface="メイリオ" panose="020B0604030504040204" pitchFamily="50" charset="-128"/>
                        </a:rPr>
                        <a:t>R2</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合計</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75000"/>
                      </a:schemeClr>
                    </a:solidFill>
                  </a:tcPr>
                </a:tc>
                <a:tc>
                  <a:txBody>
                    <a:bodyPr/>
                    <a:lstStyle/>
                    <a:p>
                      <a:pPr algn="ctr"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現登録者</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806565379"/>
                  </a:ext>
                </a:extLst>
              </a:tr>
              <a:tr h="237871">
                <a:tc>
                  <a:txBody>
                    <a:bodyPr/>
                    <a:lstStyle/>
                    <a:p>
                      <a:pPr algn="ctr"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登録</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75000"/>
                      </a:schemeClr>
                    </a:solidFill>
                  </a:tcPr>
                </a:tc>
                <a:tc>
                  <a:txBody>
                    <a:bodyPr/>
                    <a:lstStyle/>
                    <a:p>
                      <a:pPr algn="ctr" fontAlgn="ctr"/>
                      <a:r>
                        <a:rPr lang="en-US" altLang="ja-JP" sz="1200" u="none" strike="noStrike" dirty="0">
                          <a:effectLst/>
                          <a:latin typeface="メイリオ" panose="020B0604030504040204" pitchFamily="50" charset="-128"/>
                          <a:ea typeface="メイリオ" panose="020B0604030504040204" pitchFamily="50" charset="-128"/>
                        </a:rPr>
                        <a:t>16</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dirty="0">
                          <a:effectLst/>
                          <a:latin typeface="メイリオ" panose="020B0604030504040204" pitchFamily="50" charset="-128"/>
                          <a:ea typeface="メイリオ" panose="020B0604030504040204" pitchFamily="50" charset="-128"/>
                        </a:rPr>
                        <a:t>39</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dirty="0">
                          <a:effectLst/>
                          <a:latin typeface="メイリオ" panose="020B0604030504040204" pitchFamily="50" charset="-128"/>
                          <a:ea typeface="メイリオ" panose="020B0604030504040204" pitchFamily="50" charset="-128"/>
                        </a:rPr>
                        <a:t>47</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37</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53</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55</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37</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dirty="0">
                          <a:effectLst/>
                          <a:latin typeface="メイリオ" panose="020B0604030504040204" pitchFamily="50" charset="-128"/>
                          <a:ea typeface="メイリオ" panose="020B0604030504040204" pitchFamily="50" charset="-128"/>
                        </a:rPr>
                        <a:t>27</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34</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345</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rowSpan="4">
                  <a:txBody>
                    <a:bodyPr/>
                    <a:lstStyle/>
                    <a:p>
                      <a:pPr algn="ctr" fontAlgn="ctr"/>
                      <a:r>
                        <a:rPr lang="en-US" altLang="ja-JP" sz="1200" b="1" u="none" strike="noStrike" dirty="0">
                          <a:solidFill>
                            <a:schemeClr val="bg1"/>
                          </a:solidFill>
                          <a:effectLst/>
                          <a:latin typeface="メイリオ" panose="020B0604030504040204" pitchFamily="50" charset="-128"/>
                          <a:ea typeface="メイリオ" panose="020B0604030504040204" pitchFamily="50" charset="-128"/>
                        </a:rPr>
                        <a:t>213</a:t>
                      </a:r>
                      <a:endParaRPr lang="en-US" altLang="ja-JP"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3111170232"/>
                  </a:ext>
                </a:extLst>
              </a:tr>
              <a:tr h="237871">
                <a:tc>
                  <a:txBody>
                    <a:bodyPr/>
                    <a:lstStyle/>
                    <a:p>
                      <a:pPr algn="ctr"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移管</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75000"/>
                      </a:schemeClr>
                    </a:solidFill>
                  </a:tcPr>
                </a:tc>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rPr>
                        <a:t>　</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rPr>
                        <a:t>　</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rPr>
                        <a:t>　</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2</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rPr>
                        <a:t>　</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1</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rPr>
                        <a:t>　</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ja-JP" altLang="en-US" sz="1200" u="none" strike="noStrike" dirty="0">
                          <a:effectLst/>
                          <a:latin typeface="メイリオ" panose="020B0604030504040204" pitchFamily="50" charset="-128"/>
                          <a:ea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dirty="0">
                          <a:effectLst/>
                          <a:latin typeface="メイリオ" panose="020B0604030504040204" pitchFamily="50" charset="-128"/>
                          <a:ea typeface="メイリオ" panose="020B0604030504040204" pitchFamily="50" charset="-128"/>
                        </a:rPr>
                        <a:t>1</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4</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681994632"/>
                  </a:ext>
                </a:extLst>
              </a:tr>
              <a:tr h="237871">
                <a:tc>
                  <a:txBody>
                    <a:bodyPr/>
                    <a:lstStyle/>
                    <a:p>
                      <a:pPr algn="ctr" fontAlgn="ctr"/>
                      <a:r>
                        <a:rPr lang="ja-JP" altLang="en-US" sz="1200" b="1" u="none" strike="noStrike" dirty="0">
                          <a:solidFill>
                            <a:schemeClr val="bg1"/>
                          </a:solidFill>
                          <a:effectLst/>
                          <a:latin typeface="メイリオ" panose="020B0604030504040204" pitchFamily="50" charset="-128"/>
                          <a:ea typeface="メイリオ" panose="020B0604030504040204" pitchFamily="50" charset="-128"/>
                        </a:rPr>
                        <a:t>退会</a:t>
                      </a:r>
                      <a:endParaRPr lang="ja-JP"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75000"/>
                      </a:schemeClr>
                    </a:solidFill>
                  </a:tcPr>
                </a:tc>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rPr>
                        <a:t>　</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ja-JP" altLang="en-US" sz="1200" u="none" strike="noStrike">
                          <a:effectLst/>
                          <a:latin typeface="メイリオ" panose="020B0604030504040204" pitchFamily="50" charset="-128"/>
                          <a:ea typeface="メイリオ" panose="020B0604030504040204" pitchFamily="50" charset="-128"/>
                        </a:rPr>
                        <a:t>　</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7</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14</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15</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24</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29</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46</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dirty="0">
                          <a:effectLst/>
                          <a:latin typeface="メイリオ" panose="020B0604030504040204" pitchFamily="50" charset="-128"/>
                          <a:ea typeface="メイリオ" panose="020B0604030504040204" pitchFamily="50" charset="-128"/>
                        </a:rPr>
                        <a:t>1</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136</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805110805"/>
                  </a:ext>
                </a:extLst>
              </a:tr>
              <a:tr h="237871">
                <a:tc>
                  <a:txBody>
                    <a:bodyPr/>
                    <a:lstStyle/>
                    <a:p>
                      <a:pPr algn="ctr" fontAlgn="ctr"/>
                      <a:r>
                        <a:rPr lang="zh-CN" altLang="en-US" sz="1200" b="1" u="none" strike="noStrike" dirty="0">
                          <a:solidFill>
                            <a:schemeClr val="bg1"/>
                          </a:solidFill>
                          <a:effectLst/>
                          <a:latin typeface="メイリオ" panose="020B0604030504040204" pitchFamily="50" charset="-128"/>
                          <a:ea typeface="メイリオ" panose="020B0604030504040204" pitchFamily="50" charset="-128"/>
                        </a:rPr>
                        <a:t>各年度末登録者数</a:t>
                      </a:r>
                      <a:endParaRPr lang="zh-CN" altLang="en-US" sz="1200" b="1" i="0" u="none" strike="noStrike" dirty="0">
                        <a:solidFill>
                          <a:schemeClr val="bg1"/>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75000"/>
                      </a:schemeClr>
                    </a:solidFill>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16</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55</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95</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120</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158</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190</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198</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a:effectLst/>
                          <a:latin typeface="メイリオ" panose="020B0604030504040204" pitchFamily="50" charset="-128"/>
                          <a:ea typeface="メイリオ" panose="020B0604030504040204" pitchFamily="50" charset="-128"/>
                        </a:rPr>
                        <a:t>179</a:t>
                      </a:r>
                      <a:endParaRPr lang="en-US" altLang="ja-JP" sz="1200" b="0" i="0" u="none" strike="noStrike">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ctr" fontAlgn="ctr"/>
                      <a:r>
                        <a:rPr lang="en-US" altLang="ja-JP" sz="1200" u="none" strike="noStrike" dirty="0">
                          <a:effectLst/>
                          <a:latin typeface="メイリオ" panose="020B0604030504040204" pitchFamily="50" charset="-128"/>
                          <a:ea typeface="メイリオ" panose="020B0604030504040204" pitchFamily="50" charset="-128"/>
                        </a:rPr>
                        <a:t>213</a:t>
                      </a:r>
                      <a:endParaRPr lang="en-US" altLang="ja-JP"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rPr>
                        <a:t>　</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178791538"/>
                  </a:ext>
                </a:extLst>
              </a:tr>
            </a:tbl>
          </a:graphicData>
        </a:graphic>
      </p:graphicFrame>
      <p:sp>
        <p:nvSpPr>
          <p:cNvPr id="14" name="コンテンツ プレースホルダー 2"/>
          <p:cNvSpPr txBox="1">
            <a:spLocks/>
          </p:cNvSpPr>
          <p:nvPr/>
        </p:nvSpPr>
        <p:spPr>
          <a:xfrm>
            <a:off x="3717950" y="6527627"/>
            <a:ext cx="4435485" cy="33037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100" dirty="0">
                <a:latin typeface="メイリオ" panose="020B0604030504040204" pitchFamily="50" charset="-128"/>
                <a:ea typeface="メイリオ" panose="020B0604030504040204" pitchFamily="50" charset="-128"/>
              </a:rPr>
              <a:t>出典：府社会福祉協議会資料をもとに地域福祉課で一部加工し作成</a:t>
            </a:r>
          </a:p>
        </p:txBody>
      </p:sp>
      <p:sp>
        <p:nvSpPr>
          <p:cNvPr id="16" name="コンテンツ プレースホルダー 2"/>
          <p:cNvSpPr txBox="1">
            <a:spLocks/>
          </p:cNvSpPr>
          <p:nvPr/>
        </p:nvSpPr>
        <p:spPr>
          <a:xfrm>
            <a:off x="3657598" y="5089548"/>
            <a:ext cx="4435485" cy="33037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100" dirty="0">
                <a:latin typeface="メイリオ" panose="020B0604030504040204" pitchFamily="50" charset="-128"/>
                <a:ea typeface="メイリオ" panose="020B0604030504040204" pitchFamily="50" charset="-128"/>
              </a:rPr>
              <a:t>出典：府社会福祉協議会資料をもとに地域福祉課で一部加工し作成</a:t>
            </a:r>
          </a:p>
        </p:txBody>
      </p:sp>
      <p:sp>
        <p:nvSpPr>
          <p:cNvPr id="12" name="楕円 11"/>
          <p:cNvSpPr/>
          <p:nvPr/>
        </p:nvSpPr>
        <p:spPr>
          <a:xfrm>
            <a:off x="8698610" y="6490977"/>
            <a:ext cx="404446" cy="334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noProof="0" dirty="0">
                <a:solidFill>
                  <a:prstClr val="white"/>
                </a:solidFill>
                <a:latin typeface="Calibri" panose="020F0502020204030204"/>
                <a:ea typeface="游ゴシック" panose="020B0400000000000000" pitchFamily="50" charset="-128"/>
              </a:rPr>
              <a:t>４</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78400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タイトル 1"/>
          <p:cNvSpPr txBox="1">
            <a:spLocks/>
          </p:cNvSpPr>
          <p:nvPr/>
        </p:nvSpPr>
        <p:spPr>
          <a:xfrm>
            <a:off x="1635" y="0"/>
            <a:ext cx="9144000" cy="457200"/>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8100000" scaled="1"/>
            <a:tileRect/>
          </a:gradFill>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800" b="1">
                <a:latin typeface="メイリオ" panose="020B0604030504040204" pitchFamily="50" charset="-128"/>
                <a:ea typeface="メイリオ" panose="020B0604030504040204" pitchFamily="50" charset="-128"/>
              </a:rPr>
              <a:t>はじめに　～なぜ、いま社会福祉法人の法人後見が必要か～　　</a:t>
            </a:r>
            <a:endParaRPr lang="ja-JP" altLang="en-US" sz="1800" b="1" dirty="0">
              <a:latin typeface="メイリオ" panose="020B0604030504040204" pitchFamily="50" charset="-128"/>
              <a:ea typeface="メイリオ" panose="020B0604030504040204" pitchFamily="50" charset="-128"/>
            </a:endParaRPr>
          </a:p>
        </p:txBody>
      </p:sp>
      <p:sp>
        <p:nvSpPr>
          <p:cNvPr id="74" name="円/楕円 71"/>
          <p:cNvSpPr/>
          <p:nvPr/>
        </p:nvSpPr>
        <p:spPr>
          <a:xfrm>
            <a:off x="-54028" y="2902345"/>
            <a:ext cx="4428000" cy="2232000"/>
          </a:xfrm>
          <a:prstGeom prst="ellipse">
            <a:avLst/>
          </a:prstGeom>
          <a:solidFill>
            <a:schemeClr val="accent2">
              <a:lumMod val="60000"/>
              <a:lumOff val="40000"/>
              <a:alpha val="60000"/>
            </a:schemeClr>
          </a:solidFill>
          <a:ln>
            <a:noFill/>
          </a:ln>
          <a:effectLst>
            <a:glow rad="139700">
              <a:srgbClr val="FEF6F0">
                <a:alpha val="66667"/>
              </a:srgb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5" name="正方形/長方形 4"/>
          <p:cNvSpPr/>
          <p:nvPr/>
        </p:nvSpPr>
        <p:spPr>
          <a:xfrm>
            <a:off x="92490" y="527651"/>
            <a:ext cx="8959017" cy="236805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nSpc>
                <a:spcPts val="2000"/>
              </a:lnSpc>
            </a:pPr>
            <a:endParaRPr kumimoji="1" lang="en-US" altLang="ja-JP" sz="1400" b="1" u="sng" dirty="0">
              <a:solidFill>
                <a:schemeClr val="tx1"/>
              </a:solidFill>
              <a:latin typeface="Meiryo UI" panose="020B0604030504040204" pitchFamily="50" charset="-128"/>
              <a:ea typeface="Meiryo UI" panose="020B0604030504040204" pitchFamily="50" charset="-128"/>
            </a:endParaRPr>
          </a:p>
        </p:txBody>
      </p:sp>
      <p:sp>
        <p:nvSpPr>
          <p:cNvPr id="6" name="テキスト ボックス 1"/>
          <p:cNvSpPr txBox="1">
            <a:spLocks noChangeArrowheads="1"/>
          </p:cNvSpPr>
          <p:nvPr/>
        </p:nvSpPr>
        <p:spPr bwMode="auto">
          <a:xfrm>
            <a:off x="180540" y="814583"/>
            <a:ext cx="8928000" cy="2113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2300"/>
              </a:lnSpc>
              <a:spcBef>
                <a:spcPct val="0"/>
              </a:spcBef>
              <a:buFontTx/>
              <a:buNone/>
            </a:pPr>
            <a:r>
              <a:rPr lang="ja-JP" altLang="en-US" sz="1500" b="1" dirty="0">
                <a:latin typeface="Meiryo UI" pitchFamily="50" charset="-128"/>
                <a:ea typeface="Meiryo UI" pitchFamily="50" charset="-128"/>
                <a:cs typeface="Meiryo UI" pitchFamily="50" charset="-128"/>
              </a:rPr>
              <a:t>　</a:t>
            </a:r>
            <a:r>
              <a:rPr lang="ja-JP" altLang="en-US" sz="1500" dirty="0">
                <a:latin typeface="Meiryo UI" pitchFamily="50" charset="-128"/>
                <a:ea typeface="Meiryo UI" pitchFamily="50" charset="-128"/>
                <a:cs typeface="Meiryo UI" pitchFamily="50" charset="-128"/>
              </a:rPr>
              <a:t>▸後見活動においては、財産管理だけでなく、被後見人に寄り添った「身上保護」を重視した支援が求められていま</a:t>
            </a:r>
            <a:endParaRPr lang="en-US" altLang="ja-JP" sz="1500" dirty="0">
              <a:latin typeface="Meiryo UI" pitchFamily="50" charset="-128"/>
              <a:ea typeface="Meiryo UI" pitchFamily="50" charset="-128"/>
              <a:cs typeface="Meiryo UI" pitchFamily="50" charset="-128"/>
            </a:endParaRPr>
          </a:p>
          <a:p>
            <a:pPr eaLnBrk="1" hangingPunct="1">
              <a:lnSpc>
                <a:spcPts val="2300"/>
              </a:lnSpc>
              <a:spcBef>
                <a:spcPct val="0"/>
              </a:spcBef>
              <a:buFontTx/>
              <a:buNone/>
            </a:pPr>
            <a:r>
              <a:rPr lang="ja-JP" altLang="en-US" sz="1500" dirty="0">
                <a:latin typeface="Meiryo UI" pitchFamily="50" charset="-128"/>
                <a:ea typeface="Meiryo UI" pitchFamily="50" charset="-128"/>
                <a:cs typeface="Meiryo UI" pitchFamily="50" charset="-128"/>
              </a:rPr>
              <a:t>　　す。そのため、認知症や障がいのある方に対する</a:t>
            </a:r>
            <a:r>
              <a:rPr lang="ja-JP" altLang="en-US" sz="1500" b="1" u="sng" dirty="0">
                <a:latin typeface="Meiryo UI" pitchFamily="50" charset="-128"/>
                <a:ea typeface="Meiryo UI" pitchFamily="50" charset="-128"/>
                <a:cs typeface="Meiryo UI" pitchFamily="50" charset="-128"/>
              </a:rPr>
              <a:t>一定の知識や対人援助技術、福祉的意識を有している</a:t>
            </a:r>
            <a:r>
              <a:rPr lang="ja-JP" altLang="en-US" sz="1500" dirty="0">
                <a:latin typeface="Meiryo UI" pitchFamily="50" charset="-128"/>
                <a:ea typeface="Meiryo UI" pitchFamily="50" charset="-128"/>
                <a:cs typeface="Meiryo UI" pitchFamily="50" charset="-128"/>
              </a:rPr>
              <a:t>ことが必</a:t>
            </a:r>
            <a:endParaRPr lang="en-US" altLang="ja-JP" sz="1500" dirty="0">
              <a:latin typeface="Meiryo UI" pitchFamily="50" charset="-128"/>
              <a:ea typeface="Meiryo UI" pitchFamily="50" charset="-128"/>
              <a:cs typeface="Meiryo UI" pitchFamily="50" charset="-128"/>
            </a:endParaRPr>
          </a:p>
          <a:p>
            <a:pPr eaLnBrk="1" hangingPunct="1">
              <a:lnSpc>
                <a:spcPts val="2300"/>
              </a:lnSpc>
              <a:spcBef>
                <a:spcPct val="0"/>
              </a:spcBef>
              <a:buFontTx/>
              <a:buNone/>
            </a:pPr>
            <a:r>
              <a:rPr lang="ja-JP" altLang="en-US" sz="1500" dirty="0">
                <a:latin typeface="Meiryo UI" pitchFamily="50" charset="-128"/>
                <a:ea typeface="Meiryo UI" pitchFamily="50" charset="-128"/>
                <a:cs typeface="Meiryo UI" pitchFamily="50" charset="-128"/>
              </a:rPr>
              <a:t>　　要です。</a:t>
            </a:r>
            <a:endParaRPr lang="en-US" altLang="ja-JP" sz="1500" dirty="0">
              <a:latin typeface="Meiryo UI" pitchFamily="50" charset="-128"/>
              <a:ea typeface="Meiryo UI" pitchFamily="50" charset="-128"/>
              <a:cs typeface="Meiryo UI" pitchFamily="50" charset="-128"/>
            </a:endParaRPr>
          </a:p>
          <a:p>
            <a:pPr eaLnBrk="1" hangingPunct="1">
              <a:lnSpc>
                <a:spcPts val="2300"/>
              </a:lnSpc>
              <a:spcBef>
                <a:spcPct val="0"/>
              </a:spcBef>
              <a:buNone/>
            </a:pPr>
            <a:r>
              <a:rPr lang="ja-JP" altLang="en-US" sz="1500" dirty="0">
                <a:latin typeface="Meiryo UI" pitchFamily="50" charset="-128"/>
                <a:ea typeface="Meiryo UI" pitchFamily="50" charset="-128"/>
                <a:cs typeface="Meiryo UI" pitchFamily="50" charset="-128"/>
              </a:rPr>
              <a:t>　▸一方、社会福祉法人においては、福祉サービスに関する専門性やノウハウ、地域の関係者とのネットワーク等を活</a:t>
            </a:r>
            <a:endParaRPr lang="en-US" altLang="ja-JP" sz="1500" dirty="0">
              <a:latin typeface="Meiryo UI" pitchFamily="50" charset="-128"/>
              <a:ea typeface="Meiryo UI" pitchFamily="50" charset="-128"/>
              <a:cs typeface="Meiryo UI" pitchFamily="50" charset="-128"/>
            </a:endParaRPr>
          </a:p>
          <a:p>
            <a:pPr eaLnBrk="1" hangingPunct="1">
              <a:lnSpc>
                <a:spcPts val="2300"/>
              </a:lnSpc>
              <a:spcBef>
                <a:spcPct val="0"/>
              </a:spcBef>
              <a:buNone/>
            </a:pPr>
            <a:r>
              <a:rPr lang="ja-JP" altLang="en-US" sz="1500" dirty="0">
                <a:latin typeface="Meiryo UI" pitchFamily="50" charset="-128"/>
                <a:ea typeface="Meiryo UI" pitchFamily="50" charset="-128"/>
                <a:cs typeface="Meiryo UI" pitchFamily="50" charset="-128"/>
              </a:rPr>
              <a:t>　　かし、</a:t>
            </a:r>
            <a:r>
              <a:rPr lang="ja-JP" altLang="en-US" sz="1500" b="1" u="sng" dirty="0">
                <a:latin typeface="Meiryo UI" pitchFamily="50" charset="-128"/>
                <a:ea typeface="Meiryo UI" pitchFamily="50" charset="-128"/>
                <a:cs typeface="Meiryo UI" pitchFamily="50" charset="-128"/>
              </a:rPr>
              <a:t>「地域における公益的な取組」の実施により地域社会への貢献が求められており</a:t>
            </a:r>
            <a:r>
              <a:rPr lang="ja-JP" altLang="en-US" sz="1500" dirty="0">
                <a:latin typeface="Meiryo UI" pitchFamily="50" charset="-128"/>
                <a:ea typeface="Meiryo UI" pitchFamily="50" charset="-128"/>
                <a:cs typeface="Meiryo UI" pitchFamily="50" charset="-128"/>
              </a:rPr>
              <a:t>、後見制度の担い手として</a:t>
            </a:r>
            <a:endParaRPr lang="en-US" altLang="ja-JP" sz="1500" dirty="0">
              <a:latin typeface="Meiryo UI" pitchFamily="50" charset="-128"/>
              <a:ea typeface="Meiryo UI" pitchFamily="50" charset="-128"/>
              <a:cs typeface="Meiryo UI" pitchFamily="50" charset="-128"/>
            </a:endParaRPr>
          </a:p>
          <a:p>
            <a:pPr eaLnBrk="1" hangingPunct="1">
              <a:lnSpc>
                <a:spcPts val="2300"/>
              </a:lnSpc>
              <a:spcBef>
                <a:spcPct val="0"/>
              </a:spcBef>
              <a:buNone/>
            </a:pPr>
            <a:r>
              <a:rPr lang="ja-JP" altLang="en-US" sz="1500" dirty="0">
                <a:latin typeface="Meiryo UI" pitchFamily="50" charset="-128"/>
                <a:ea typeface="Meiryo UI" pitchFamily="50" charset="-128"/>
                <a:cs typeface="Meiryo UI" pitchFamily="50" charset="-128"/>
              </a:rPr>
              <a:t>　　期待されています。</a:t>
            </a:r>
            <a:r>
              <a:rPr lang="ja-JP" altLang="en-US" sz="1200" dirty="0">
                <a:latin typeface="Meiryo UI" pitchFamily="50" charset="-128"/>
                <a:ea typeface="Meiryo UI" pitchFamily="50" charset="-128"/>
                <a:cs typeface="Meiryo UI" pitchFamily="50" charset="-128"/>
              </a:rPr>
              <a:t>（</a:t>
            </a:r>
            <a:r>
              <a:rPr lang="ja-JP" altLang="en-US" sz="1200" u="sng" dirty="0">
                <a:latin typeface="Meiryo UI" pitchFamily="50" charset="-128"/>
                <a:ea typeface="Meiryo UI" pitchFamily="50" charset="-128"/>
                <a:cs typeface="Meiryo UI" pitchFamily="50" charset="-128"/>
              </a:rPr>
              <a:t>大阪しあわせネットワークや社会福祉施設経営者部会及び老人施設部会の事業計画に「権利擁護事業の推進」</a:t>
            </a:r>
            <a:endParaRPr lang="en-US" altLang="ja-JP" sz="1200" u="sng" dirty="0">
              <a:latin typeface="Meiryo UI" pitchFamily="50" charset="-128"/>
              <a:ea typeface="Meiryo UI" pitchFamily="50" charset="-128"/>
              <a:cs typeface="Meiryo UI" pitchFamily="50" charset="-128"/>
            </a:endParaRPr>
          </a:p>
          <a:p>
            <a:pPr eaLnBrk="1" hangingPunct="1">
              <a:lnSpc>
                <a:spcPts val="2300"/>
              </a:lnSpc>
              <a:spcBef>
                <a:spcPct val="0"/>
              </a:spcBef>
              <a:buNone/>
            </a:pPr>
            <a:r>
              <a:rPr lang="ja-JP" altLang="en-US" sz="1200" dirty="0">
                <a:latin typeface="Meiryo UI" pitchFamily="50" charset="-128"/>
                <a:ea typeface="Meiryo UI" pitchFamily="50" charset="-128"/>
                <a:cs typeface="Meiryo UI" pitchFamily="50" charset="-128"/>
              </a:rPr>
              <a:t>　　　</a:t>
            </a:r>
            <a:r>
              <a:rPr lang="ja-JP" altLang="en-US" sz="1200" u="sng" dirty="0">
                <a:latin typeface="Meiryo UI" pitchFamily="50" charset="-128"/>
                <a:ea typeface="Meiryo UI" pitchFamily="50" charset="-128"/>
                <a:cs typeface="Meiryo UI" pitchFamily="50" charset="-128"/>
              </a:rPr>
              <a:t>「法人後見の推進支援」について位置付けあり</a:t>
            </a:r>
            <a:r>
              <a:rPr lang="ja-JP" altLang="en-US" sz="1200" dirty="0">
                <a:latin typeface="Meiryo UI" pitchFamily="50" charset="-128"/>
                <a:ea typeface="Meiryo UI" pitchFamily="50" charset="-128"/>
                <a:cs typeface="Meiryo UI" pitchFamily="50" charset="-128"/>
              </a:rPr>
              <a:t>）</a:t>
            </a:r>
            <a:endParaRPr lang="en-US" altLang="ja-JP" sz="1200" dirty="0">
              <a:latin typeface="Meiryo UI" pitchFamily="50" charset="-128"/>
              <a:ea typeface="Meiryo UI" pitchFamily="50" charset="-128"/>
              <a:cs typeface="Meiryo UI" pitchFamily="50" charset="-128"/>
            </a:endParaRPr>
          </a:p>
        </p:txBody>
      </p:sp>
      <p:sp>
        <p:nvSpPr>
          <p:cNvPr id="7" name="コンテンツ プレースホルダー 2"/>
          <p:cNvSpPr txBox="1">
            <a:spLocks/>
          </p:cNvSpPr>
          <p:nvPr/>
        </p:nvSpPr>
        <p:spPr>
          <a:xfrm>
            <a:off x="0" y="575980"/>
            <a:ext cx="9144000" cy="40114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000"/>
              </a:lnSpc>
              <a:buNone/>
            </a:pPr>
            <a:r>
              <a:rPr lang="ja-JP" altLang="en-US" sz="1500" b="1" dirty="0">
                <a:latin typeface="メイリオ" panose="020B0604030504040204" pitchFamily="50" charset="-128"/>
                <a:ea typeface="メイリオ" panose="020B0604030504040204" pitchFamily="50" charset="-128"/>
              </a:rPr>
              <a:t>（３）</a:t>
            </a:r>
            <a:r>
              <a:rPr lang="ja-JP" altLang="en-US" sz="1500" b="1" u="sng" dirty="0">
                <a:latin typeface="Meiryo UI" pitchFamily="50" charset="-128"/>
                <a:ea typeface="Meiryo UI" pitchFamily="50" charset="-128"/>
                <a:cs typeface="Meiryo UI" pitchFamily="50" charset="-128"/>
              </a:rPr>
              <a:t>社会福祉法人による法人後見の実施について</a:t>
            </a:r>
          </a:p>
        </p:txBody>
      </p:sp>
      <p:sp>
        <p:nvSpPr>
          <p:cNvPr id="61" name="円/楕円 73"/>
          <p:cNvSpPr/>
          <p:nvPr/>
        </p:nvSpPr>
        <p:spPr>
          <a:xfrm>
            <a:off x="4323196" y="2955267"/>
            <a:ext cx="4428001" cy="2376000"/>
          </a:xfrm>
          <a:prstGeom prst="ellipse">
            <a:avLst/>
          </a:prstGeom>
          <a:solidFill>
            <a:sysClr val="window" lastClr="FFFFFF">
              <a:alpha val="60000"/>
            </a:sysClr>
          </a:solidFill>
          <a:ln w="25400" cap="flat" cmpd="sng" algn="ctr">
            <a:solidFill>
              <a:schemeClr val="accent6"/>
            </a:solidFill>
            <a:prstDash val="solid"/>
          </a:ln>
          <a:effectLst>
            <a:glow rad="139700">
              <a:srgbClr val="FEF6F0">
                <a:alpha val="66667"/>
              </a:srgbClr>
            </a:glow>
            <a:softEdge rad="317500"/>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69" name="テキスト ボックス 68"/>
          <p:cNvSpPr txBox="1"/>
          <p:nvPr/>
        </p:nvSpPr>
        <p:spPr>
          <a:xfrm>
            <a:off x="842328" y="3606058"/>
            <a:ext cx="3708000" cy="348813"/>
          </a:xfrm>
          <a:prstGeom prst="rect">
            <a:avLst/>
          </a:prstGeom>
          <a:noFill/>
        </p:spPr>
        <p:txBody>
          <a:bodyPr wrap="square" rtlCol="0">
            <a:spAutoFit/>
          </a:bodyPr>
          <a:lstStyle/>
          <a:p>
            <a:pPr marL="177800" indent="-177800" defTabSz="914400">
              <a:lnSpc>
                <a:spcPts val="2000"/>
              </a:lnSpc>
            </a:pPr>
            <a:r>
              <a:rPr kumimoji="1" lang="ja-JP" altLang="en-US" sz="1600" b="1" dirty="0">
                <a:solidFill>
                  <a:prstClr val="black"/>
                </a:solidFill>
                <a:latin typeface="Meiryo UI" panose="020B0604030504040204" pitchFamily="50" charset="-128"/>
                <a:ea typeface="Meiryo UI" panose="020B0604030504040204" pitchFamily="50" charset="-128"/>
              </a:rPr>
              <a:t>制度の担い手の確保が必要</a:t>
            </a:r>
          </a:p>
        </p:txBody>
      </p:sp>
      <p:sp>
        <p:nvSpPr>
          <p:cNvPr id="75" name="円/楕円 73"/>
          <p:cNvSpPr/>
          <p:nvPr/>
        </p:nvSpPr>
        <p:spPr>
          <a:xfrm>
            <a:off x="4371046" y="2908899"/>
            <a:ext cx="4428001" cy="2232000"/>
          </a:xfrm>
          <a:prstGeom prst="ellipse">
            <a:avLst/>
          </a:prstGeom>
          <a:solidFill>
            <a:srgbClr val="00B050">
              <a:alpha val="60000"/>
            </a:srgbClr>
          </a:solidFill>
          <a:ln>
            <a:noFill/>
          </a:ln>
          <a:effectLst>
            <a:glow rad="139700">
              <a:srgbClr val="FEF6F0">
                <a:alpha val="66667"/>
              </a:srgbClr>
            </a:glo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71" name="正方形/長方形 70"/>
          <p:cNvSpPr/>
          <p:nvPr/>
        </p:nvSpPr>
        <p:spPr>
          <a:xfrm>
            <a:off x="966983" y="3076113"/>
            <a:ext cx="2160000" cy="432000"/>
          </a:xfrm>
          <a:prstGeom prst="rect">
            <a:avLst/>
          </a:prstGeom>
          <a:solidFill>
            <a:schemeClr val="accent1">
              <a:lumMod val="75000"/>
            </a:schemeClr>
          </a:solidFill>
          <a:ln w="25400" cap="flat" cmpd="sng" algn="ctr">
            <a:noFill/>
            <a:prstDash val="solid"/>
          </a:ln>
          <a:effectLst>
            <a:glow rad="139700">
              <a:srgbClr val="4F81BD">
                <a:satMod val="175000"/>
                <a:alpha val="55000"/>
              </a:srgbClr>
            </a:glow>
            <a:softEdge rad="317500"/>
          </a:effectLst>
          <a:scene3d>
            <a:camera prst="orthographicFront"/>
            <a:lightRig rig="threePt" dir="t"/>
          </a:scene3d>
          <a:sp3d extrusionH="38100">
            <a:bevelT w="127000" h="127000"/>
            <a:extrusionClr>
              <a:sysClr val="window" lastClr="FFFFFF"/>
            </a:extrusionClr>
            <a:contourClr>
              <a:sysClr val="window" lastClr="FFFFFF"/>
            </a:contourClr>
          </a:sp3d>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16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成年後見制度</a:t>
            </a:r>
          </a:p>
        </p:txBody>
      </p:sp>
      <p:sp>
        <p:nvSpPr>
          <p:cNvPr id="72" name="正方形/長方形 71"/>
          <p:cNvSpPr/>
          <p:nvPr/>
        </p:nvSpPr>
        <p:spPr>
          <a:xfrm>
            <a:off x="5579477" y="3051161"/>
            <a:ext cx="1938508" cy="432000"/>
          </a:xfrm>
          <a:prstGeom prst="rect">
            <a:avLst/>
          </a:prstGeom>
          <a:solidFill>
            <a:schemeClr val="accent1">
              <a:lumMod val="75000"/>
            </a:schemeClr>
          </a:solidFill>
          <a:ln w="25400" cap="flat" cmpd="sng" algn="ctr">
            <a:noFill/>
            <a:prstDash val="solid"/>
          </a:ln>
          <a:effectLst>
            <a:glow rad="139700">
              <a:srgbClr val="4F81BD">
                <a:satMod val="175000"/>
                <a:alpha val="55000"/>
              </a:srgbClr>
            </a:glow>
            <a:softEdge rad="317500"/>
          </a:effectLst>
          <a:scene3d>
            <a:camera prst="orthographicFront"/>
            <a:lightRig rig="threePt" dir="t"/>
          </a:scene3d>
          <a:sp3d extrusionH="38100">
            <a:bevelT w="127000" h="127000"/>
            <a:extrusionClr>
              <a:sysClr val="window" lastClr="FFFFFF"/>
            </a:extrusionClr>
            <a:contourClr>
              <a:sysClr val="window" lastClr="FFFFFF"/>
            </a:contourClr>
          </a:sp3d>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16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社会福祉法人</a:t>
            </a:r>
          </a:p>
        </p:txBody>
      </p:sp>
      <p:sp>
        <p:nvSpPr>
          <p:cNvPr id="80" name="二等辺三角形 79"/>
          <p:cNvSpPr/>
          <p:nvPr/>
        </p:nvSpPr>
        <p:spPr>
          <a:xfrm rot="10800000">
            <a:off x="3230080" y="4762007"/>
            <a:ext cx="2509312" cy="248780"/>
          </a:xfrm>
          <a:prstGeom prst="triangle">
            <a:avLst/>
          </a:prstGeom>
          <a:solidFill>
            <a:srgbClr val="1F497D">
              <a:lumMod val="60000"/>
              <a:lumOff val="40000"/>
            </a:srgbClr>
          </a:solid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8" name="テキスト ボックス 17"/>
          <p:cNvSpPr txBox="1"/>
          <p:nvPr/>
        </p:nvSpPr>
        <p:spPr>
          <a:xfrm>
            <a:off x="5120750" y="3612132"/>
            <a:ext cx="3672000" cy="348813"/>
          </a:xfrm>
          <a:prstGeom prst="rect">
            <a:avLst/>
          </a:prstGeom>
          <a:noFill/>
        </p:spPr>
        <p:txBody>
          <a:bodyPr wrap="square" rtlCol="0">
            <a:spAutoFit/>
          </a:bodyPr>
          <a:lstStyle/>
          <a:p>
            <a:pPr marL="177800" indent="-177800" defTabSz="914400">
              <a:lnSpc>
                <a:spcPts val="2000"/>
              </a:lnSpc>
            </a:pPr>
            <a:r>
              <a:rPr kumimoji="1" lang="ja-JP" altLang="en-US" sz="1600" b="1" dirty="0">
                <a:solidFill>
                  <a:prstClr val="black"/>
                </a:solidFill>
                <a:latin typeface="Meiryo UI" panose="020B0604030504040204" pitchFamily="50" charset="-128"/>
                <a:ea typeface="Meiryo UI" panose="020B0604030504040204" pitchFamily="50" charset="-128"/>
              </a:rPr>
              <a:t>地域における公益的な取組の実施</a:t>
            </a:r>
            <a:endParaRPr kumimoji="1" lang="en-US" altLang="ja-JP" sz="1600" b="1" dirty="0">
              <a:solidFill>
                <a:prstClr val="black"/>
              </a:solidFill>
              <a:latin typeface="Meiryo UI" panose="020B0604030504040204" pitchFamily="50" charset="-128"/>
              <a:ea typeface="Meiryo UI" panose="020B0604030504040204" pitchFamily="50" charset="-128"/>
            </a:endParaRPr>
          </a:p>
        </p:txBody>
      </p:sp>
      <p:sp>
        <p:nvSpPr>
          <p:cNvPr id="21" name="円/楕円 3"/>
          <p:cNvSpPr/>
          <p:nvPr/>
        </p:nvSpPr>
        <p:spPr>
          <a:xfrm>
            <a:off x="1304237" y="5057475"/>
            <a:ext cx="6264000" cy="1643349"/>
          </a:xfrm>
          <a:prstGeom prst="ellipse">
            <a:avLst/>
          </a:prstGeom>
          <a:gradFill rotWithShape="1">
            <a:gsLst>
              <a:gs pos="0">
                <a:schemeClr val="accent1">
                  <a:lumMod val="20000"/>
                  <a:lumOff val="80000"/>
                </a:schemeClr>
              </a:gs>
              <a:gs pos="83000">
                <a:schemeClr val="accent1">
                  <a:lumMod val="60000"/>
                  <a:lumOff val="40000"/>
                </a:schemeClr>
              </a:gs>
              <a:gs pos="100000">
                <a:schemeClr val="accent1">
                  <a:lumMod val="75000"/>
                </a:schemeClr>
              </a:gs>
              <a:gs pos="100000">
                <a:schemeClr val="accent1">
                  <a:lumMod val="60000"/>
                  <a:lumOff val="40000"/>
                </a:schemeClr>
              </a:gs>
            </a:gsLst>
            <a:lin ang="16200000" scaled="1"/>
          </a:gradFill>
          <a:ln w="9525" cap="flat" cmpd="sng" algn="ctr">
            <a:no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テキスト ボックス 78"/>
          <p:cNvSpPr txBox="1"/>
          <p:nvPr/>
        </p:nvSpPr>
        <p:spPr>
          <a:xfrm>
            <a:off x="742694" y="5134345"/>
            <a:ext cx="7315969" cy="683580"/>
          </a:xfrm>
          <a:prstGeom prst="rect">
            <a:avLst/>
          </a:prstGeom>
          <a:noFill/>
          <a:ln w="3175" cap="flat" cmpd="sng" algn="ctr">
            <a:noFill/>
            <a:prstDash val="solid"/>
          </a:ln>
          <a:effectLst/>
        </p:spPr>
        <p:txBody>
          <a:bodyPr wrap="square" lIns="68415" tIns="34208" rIns="68415" bIns="34208" rtlCol="0" anchor="t" anchorCtr="0">
            <a:noAutofit/>
          </a:bodyPr>
          <a:lstStyle/>
          <a:p>
            <a:pPr lvl="0" algn="ctr" defTabSz="957816">
              <a:lnSpc>
                <a:spcPts val="2400"/>
              </a:lnSpc>
            </a:pPr>
            <a:r>
              <a:rPr kumimoji="1" lang="ja-JP" altLang="en-US" sz="16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社会福祉法人による</a:t>
            </a:r>
            <a:r>
              <a:rPr kumimoji="1" lang="ja-JP" altLang="en-US" sz="1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法人後見</a:t>
            </a:r>
            <a:r>
              <a:rPr kumimoji="1" lang="ja-JP" altLang="en-US" sz="16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の実施</a:t>
            </a:r>
            <a:endParaRPr kumimoji="1" lang="en-US" altLang="ja-JP" sz="16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ctr" defTabSz="957816">
              <a:lnSpc>
                <a:spcPts val="2400"/>
              </a:lnSpc>
            </a:pPr>
            <a:r>
              <a:rPr kumimoji="1" lang="ja-JP" altLang="en-US" sz="16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「地域における公益的な取組」として実施</a:t>
            </a:r>
            <a:r>
              <a:rPr kumimoji="1" lang="en-US" altLang="ja-JP" sz="16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コンテンツ プレースホルダー 2"/>
          <p:cNvSpPr txBox="1">
            <a:spLocks/>
          </p:cNvSpPr>
          <p:nvPr/>
        </p:nvSpPr>
        <p:spPr>
          <a:xfrm>
            <a:off x="6895042" y="6021077"/>
            <a:ext cx="2831882" cy="472084"/>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ts val="1400"/>
              </a:lnSpc>
              <a:buNone/>
            </a:pP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「地域における公益的な取組」</a:t>
            </a:r>
            <a:r>
              <a:rPr lang="en-US" altLang="ja-JP" sz="1100" b="1" dirty="0">
                <a:latin typeface="メイリオ" panose="020B0604030504040204" pitchFamily="50" charset="-128"/>
                <a:ea typeface="メイリオ" panose="020B0604030504040204" pitchFamily="50" charset="-128"/>
              </a:rPr>
              <a:t/>
            </a:r>
            <a:br>
              <a:rPr lang="en-US" altLang="ja-JP" sz="1100" b="1" dirty="0">
                <a:latin typeface="メイリオ" panose="020B0604030504040204" pitchFamily="50" charset="-128"/>
                <a:ea typeface="メイリオ" panose="020B0604030504040204" pitchFamily="50" charset="-128"/>
              </a:rPr>
            </a:br>
            <a:r>
              <a:rPr lang="ja-JP" altLang="en-US" sz="1100" b="1" dirty="0">
                <a:latin typeface="メイリオ" panose="020B0604030504040204" pitchFamily="50" charset="-128"/>
                <a:ea typeface="メイリオ" panose="020B0604030504040204" pitchFamily="50" charset="-128"/>
              </a:rPr>
              <a:t>　として実施する場合、後見活動</a:t>
            </a:r>
            <a:r>
              <a:rPr lang="en-US" altLang="ja-JP" sz="1100" b="1" dirty="0">
                <a:latin typeface="メイリオ" panose="020B0604030504040204" pitchFamily="50" charset="-128"/>
                <a:ea typeface="メイリオ" panose="020B0604030504040204" pitchFamily="50" charset="-128"/>
              </a:rPr>
              <a:t/>
            </a:r>
            <a:br>
              <a:rPr lang="en-US" altLang="ja-JP" sz="1100" b="1" dirty="0">
                <a:latin typeface="メイリオ" panose="020B0604030504040204" pitchFamily="50" charset="-128"/>
                <a:ea typeface="メイリオ" panose="020B0604030504040204" pitchFamily="50" charset="-128"/>
              </a:rPr>
            </a:br>
            <a:r>
              <a:rPr lang="ja-JP" altLang="en-US" sz="1100" b="1" dirty="0">
                <a:latin typeface="メイリオ" panose="020B0604030504040204" pitchFamily="50" charset="-128"/>
                <a:ea typeface="メイリオ" panose="020B0604030504040204" pitchFamily="50" charset="-128"/>
              </a:rPr>
              <a:t>　等に要する全ての経費について</a:t>
            </a:r>
            <a:r>
              <a:rPr lang="en-US" altLang="ja-JP" sz="1100" b="1" dirty="0">
                <a:latin typeface="メイリオ" panose="020B0604030504040204" pitchFamily="50" charset="-128"/>
                <a:ea typeface="メイリオ" panose="020B0604030504040204" pitchFamily="50" charset="-128"/>
              </a:rPr>
              <a:t/>
            </a:r>
            <a:br>
              <a:rPr lang="en-US" altLang="ja-JP" sz="1100" b="1" dirty="0">
                <a:latin typeface="メイリオ" panose="020B0604030504040204" pitchFamily="50" charset="-128"/>
                <a:ea typeface="メイリオ" panose="020B0604030504040204" pitchFamily="50" charset="-128"/>
              </a:rPr>
            </a:br>
            <a:r>
              <a:rPr lang="ja-JP" altLang="en-US" sz="1100" b="1" dirty="0">
                <a:latin typeface="メイリオ" panose="020B0604030504040204" pitchFamily="50" charset="-128"/>
                <a:ea typeface="メイリオ" panose="020B0604030504040204" pitchFamily="50" charset="-128"/>
              </a:rPr>
              <a:t>　社会福祉法人が負担</a:t>
            </a:r>
          </a:p>
        </p:txBody>
      </p:sp>
      <p:sp>
        <p:nvSpPr>
          <p:cNvPr id="22" name="テキスト ボックス 21"/>
          <p:cNvSpPr txBox="1"/>
          <p:nvPr/>
        </p:nvSpPr>
        <p:spPr>
          <a:xfrm>
            <a:off x="530128" y="3952630"/>
            <a:ext cx="3546039" cy="784830"/>
          </a:xfrm>
          <a:prstGeom prst="rect">
            <a:avLst/>
          </a:prstGeom>
          <a:noFill/>
        </p:spPr>
        <p:txBody>
          <a:bodyPr wrap="square" rtlCol="0">
            <a:spAutoFit/>
          </a:bodyPr>
          <a:lstStyle/>
          <a:p>
            <a:pPr marL="177800" indent="-177800" defTabSz="914400">
              <a:lnSpc>
                <a:spcPts val="1800"/>
              </a:lnSpc>
            </a:pPr>
            <a:r>
              <a:rPr kumimoji="1" lang="ja-JP" altLang="en-US" sz="1200" dirty="0">
                <a:solidFill>
                  <a:prstClr val="black"/>
                </a:solidFill>
                <a:latin typeface="Meiryo UI" panose="020B0604030504040204" pitchFamily="50" charset="-128"/>
                <a:ea typeface="Meiryo UI" panose="020B0604030504040204" pitchFamily="50" charset="-128"/>
              </a:rPr>
              <a:t>▸府域のどの地域においても必要な人が制度を利用することができるよう、担い手確保が必要</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177800" indent="-177800" defTabSz="914400">
              <a:lnSpc>
                <a:spcPts val="1800"/>
              </a:lnSpc>
            </a:pPr>
            <a:r>
              <a:rPr kumimoji="1" lang="ja-JP" altLang="en-US" sz="1200" dirty="0">
                <a:solidFill>
                  <a:prstClr val="black"/>
                </a:solidFill>
                <a:latin typeface="Meiryo UI" panose="020B0604030504040204" pitchFamily="50" charset="-128"/>
                <a:ea typeface="Meiryo UI" panose="020B0604030504040204" pitchFamily="50" charset="-128"/>
              </a:rPr>
              <a:t>▸本人に寄り添った「身上保護」を重視した支援が必要</a:t>
            </a:r>
            <a:endParaRPr kumimoji="1" lang="en-US" altLang="ja-JP" sz="1200" dirty="0">
              <a:solidFill>
                <a:prstClr val="black"/>
              </a:solidFill>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4868030" y="4011623"/>
            <a:ext cx="3883166" cy="553998"/>
          </a:xfrm>
          <a:prstGeom prst="rect">
            <a:avLst/>
          </a:prstGeom>
          <a:noFill/>
        </p:spPr>
        <p:txBody>
          <a:bodyPr wrap="square" rtlCol="0">
            <a:spAutoFit/>
          </a:bodyPr>
          <a:lstStyle/>
          <a:p>
            <a:pPr marL="177800" indent="-177800" defTabSz="914400">
              <a:lnSpc>
                <a:spcPts val="1800"/>
              </a:lnSpc>
            </a:pPr>
            <a:r>
              <a:rPr kumimoji="1" lang="ja-JP" altLang="en-US" sz="1200" dirty="0">
                <a:solidFill>
                  <a:prstClr val="black"/>
                </a:solidFill>
                <a:latin typeface="Meiryo UI" panose="020B0604030504040204" pitchFamily="50" charset="-128"/>
                <a:ea typeface="Meiryo UI" panose="020B0604030504040204" pitchFamily="50" charset="-128"/>
              </a:rPr>
              <a:t>▸福祉に関する専門性やノウハウ、地域の関係者とのネットワーク等を活かし、地域社会への貢献が期待されている</a:t>
            </a:r>
            <a:endParaRPr kumimoji="1" lang="en-US" altLang="ja-JP" sz="1200" dirty="0">
              <a:solidFill>
                <a:prstClr val="black"/>
              </a:solidFill>
              <a:latin typeface="Meiryo UI" panose="020B0604030504040204" pitchFamily="50" charset="-128"/>
              <a:ea typeface="Meiryo UI" panose="020B0604030504040204" pitchFamily="50" charset="-128"/>
            </a:endParaRPr>
          </a:p>
        </p:txBody>
      </p:sp>
      <p:sp>
        <p:nvSpPr>
          <p:cNvPr id="15" name="角丸四角形 14"/>
          <p:cNvSpPr/>
          <p:nvPr/>
        </p:nvSpPr>
        <p:spPr>
          <a:xfrm>
            <a:off x="2603987" y="5916309"/>
            <a:ext cx="4205626" cy="847950"/>
          </a:xfrm>
          <a:prstGeom prst="roundRect">
            <a:avLst/>
          </a:prstGeom>
          <a:noFill/>
          <a:ln w="34925">
            <a:noFill/>
            <a:prstDash val="sysDash"/>
          </a:ln>
        </p:spPr>
        <p:style>
          <a:lnRef idx="2">
            <a:schemeClr val="accent6"/>
          </a:lnRef>
          <a:fillRef idx="1">
            <a:schemeClr val="lt1"/>
          </a:fillRef>
          <a:effectRef idx="0">
            <a:schemeClr val="accent6"/>
          </a:effectRef>
          <a:fontRef idx="minor">
            <a:schemeClr val="dk1"/>
          </a:fontRef>
        </p:style>
        <p:txBody>
          <a:bodyPr rtlCol="0" anchor="ctr"/>
          <a:lstStyle/>
          <a:p>
            <a:pPr lvl="0">
              <a:lnSpc>
                <a:spcPts val="1400"/>
              </a:lnSpc>
              <a:defRPr/>
            </a:pPr>
            <a:r>
              <a:rPr kumimoji="1" lang="ja-JP" altLang="en-US" sz="1200" dirty="0">
                <a:solidFill>
                  <a:schemeClr val="tx1"/>
                </a:solidFill>
                <a:latin typeface="メイリオ" panose="020B0604030504040204" pitchFamily="50" charset="-128"/>
                <a:ea typeface="メイリオ" panose="020B0604030504040204" pitchFamily="50" charset="-128"/>
              </a:rPr>
              <a:t>＜被後見人等のメリット＞</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lvl="0">
              <a:lnSpc>
                <a:spcPts val="1400"/>
              </a:lnSpc>
              <a:defRPr/>
            </a:pPr>
            <a:r>
              <a:rPr kumimoji="1" lang="ja-JP" altLang="en-US" sz="1200" dirty="0">
                <a:solidFill>
                  <a:schemeClr val="tx1"/>
                </a:solidFill>
                <a:latin typeface="メイリオ" panose="020B0604030504040204" pitchFamily="50" charset="-128"/>
                <a:ea typeface="メイリオ" panose="020B0604030504040204" pitchFamily="50" charset="-128"/>
              </a:rPr>
              <a:t>　◆ 府域のどの地域においても</a:t>
            </a:r>
            <a:r>
              <a:rPr kumimoji="1" lang="ja-JP" altLang="en-US" sz="120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支援が受けられる</a:t>
            </a:r>
            <a:endParaRPr kumimoji="1" lang="en-US" altLang="ja-JP" sz="120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endParaRPr>
          </a:p>
          <a:p>
            <a:pPr marL="0" marR="0" lvl="0" indent="0" defTabSz="457200" rtl="0" eaLnBrk="1" fontAlgn="auto" latinLnBrk="0" hangingPunct="1">
              <a:lnSpc>
                <a:spcPts val="1400"/>
              </a:lnSpc>
              <a:spcBef>
                <a:spcPts val="0"/>
              </a:spcBef>
              <a:spcAft>
                <a:spcPts val="0"/>
              </a:spcAft>
              <a:buClrTx/>
              <a:buSzTx/>
              <a:buFontTx/>
              <a:buNone/>
              <a:tabLst/>
              <a:defRPr/>
            </a:pPr>
            <a:r>
              <a:rPr kumimoji="1" lang="ja-JP" altLang="en-US" sz="1200" noProof="0" dirty="0">
                <a:solidFill>
                  <a:schemeClr val="tx1"/>
                </a:solidFill>
                <a:latin typeface="メイリオ" panose="020B0604030504040204" pitchFamily="50" charset="-128"/>
                <a:ea typeface="メイリオ" panose="020B0604030504040204" pitchFamily="50" charset="-128"/>
              </a:rPr>
              <a:t>　◆ </a:t>
            </a:r>
            <a:r>
              <a:rPr kumimoji="1" lang="ja-JP" altLang="en-US" sz="1200" dirty="0">
                <a:solidFill>
                  <a:schemeClr val="tx1"/>
                </a:solidFill>
                <a:latin typeface="メイリオ" panose="020B0604030504040204" pitchFamily="50" charset="-128"/>
                <a:ea typeface="メイリオ" panose="020B0604030504040204" pitchFamily="50" charset="-128"/>
              </a:rPr>
              <a:t>継続的な制度による支援が受けられる</a:t>
            </a:r>
            <a:endParaRPr kumimoji="1" lang="en-US" altLang="ja-JP" sz="120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endParaRPr>
          </a:p>
          <a:p>
            <a:pPr marL="0" marR="0" lvl="0" indent="0" defTabSz="457200" rtl="0" eaLnBrk="1" fontAlgn="auto" latinLnBrk="0" hangingPunct="1">
              <a:lnSpc>
                <a:spcPts val="1400"/>
              </a:lnSpc>
              <a:spcBef>
                <a:spcPts val="0"/>
              </a:spcBef>
              <a:spcAft>
                <a:spcPts val="0"/>
              </a:spcAft>
              <a:buClrTx/>
              <a:buSzTx/>
              <a:buFontTx/>
              <a:buNone/>
              <a:tabLst/>
              <a:defRPr/>
            </a:pPr>
            <a:r>
              <a:rPr kumimoji="1" lang="ja-JP" altLang="en-US" sz="1200" noProof="0" dirty="0">
                <a:solidFill>
                  <a:schemeClr val="tx1"/>
                </a:solidFill>
                <a:latin typeface="メイリオ" panose="020B0604030504040204" pitchFamily="50" charset="-128"/>
                <a:ea typeface="メイリオ" panose="020B0604030504040204" pitchFamily="50" charset="-128"/>
              </a:rPr>
              <a:t>　◆ </a:t>
            </a:r>
            <a:r>
              <a:rPr kumimoji="1" lang="ja-JP" altLang="en-US" sz="120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地域のネットワーク等を活用した支援が受けられる　　</a:t>
            </a:r>
          </a:p>
        </p:txBody>
      </p:sp>
      <p:pic>
        <p:nvPicPr>
          <p:cNvPr id="19" name="図 1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46983" y="5887386"/>
            <a:ext cx="872250" cy="876873"/>
          </a:xfrm>
          <a:prstGeom prst="rect">
            <a:avLst/>
          </a:prstGeom>
        </p:spPr>
      </p:pic>
      <p:sp>
        <p:nvSpPr>
          <p:cNvPr id="24" name="楕円 23"/>
          <p:cNvSpPr/>
          <p:nvPr/>
        </p:nvSpPr>
        <p:spPr>
          <a:xfrm>
            <a:off x="8698610" y="41183"/>
            <a:ext cx="404446" cy="334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noProof="0" dirty="0">
                <a:solidFill>
                  <a:prstClr val="white"/>
                </a:solidFill>
                <a:latin typeface="Calibri" panose="020F0502020204030204"/>
                <a:ea typeface="游ゴシック" panose="020B0400000000000000" pitchFamily="50" charset="-128"/>
              </a:rPr>
              <a:t>５</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32061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7532" y="700513"/>
            <a:ext cx="9135496" cy="595035"/>
          </a:xfrm>
          <a:prstGeom prst="rect">
            <a:avLst/>
          </a:prstGeom>
        </p:spPr>
        <p:txBody>
          <a:bodyPr wrap="square">
            <a:spAutoFit/>
          </a:bodyPr>
          <a:lstStyle/>
          <a:p>
            <a:pPr>
              <a:lnSpc>
                <a:spcPts val="2000"/>
              </a:lnSpc>
              <a:defRPr/>
            </a:pPr>
            <a:r>
              <a:rPr lang="ja-JP" altLang="en-US" sz="1400" dirty="0">
                <a:solidFill>
                  <a:prstClr val="black"/>
                </a:solidFill>
                <a:latin typeface="メイリオ" panose="020B0604030504040204" pitchFamily="50" charset="-128"/>
                <a:ea typeface="メイリオ" panose="020B0604030504040204" pitchFamily="50" charset="-128"/>
              </a:rPr>
              <a:t>▸社会福祉法人による法人後見の支援体制整備（①から④まで）においては、担い手の養成（研修等の実施）と　</a:t>
            </a:r>
            <a:endParaRPr lang="en-US" altLang="ja-JP" sz="1400" dirty="0">
              <a:solidFill>
                <a:prstClr val="black"/>
              </a:solidFill>
              <a:latin typeface="メイリオ" panose="020B0604030504040204" pitchFamily="50" charset="-128"/>
              <a:ea typeface="メイリオ" panose="020B0604030504040204" pitchFamily="50" charset="-128"/>
            </a:endParaRPr>
          </a:p>
          <a:p>
            <a:pPr>
              <a:lnSpc>
                <a:spcPts val="2000"/>
              </a:lnSpc>
              <a:defRPr/>
            </a:pPr>
            <a:r>
              <a:rPr lang="ja-JP" altLang="en-US" sz="1400" dirty="0">
                <a:solidFill>
                  <a:prstClr val="black"/>
                </a:solidFill>
                <a:latin typeface="メイリオ" panose="020B0604030504040204" pitchFamily="50" charset="-128"/>
                <a:ea typeface="メイリオ" panose="020B0604030504040204" pitchFamily="50" charset="-128"/>
              </a:rPr>
              <a:t>　活動しやすい環境づくりに向けて、関係機関が連携を図りながら支援することが求められる。</a:t>
            </a:r>
            <a:endParaRPr kumimoji="0"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29" name="ホームベース 128"/>
          <p:cNvSpPr/>
          <p:nvPr/>
        </p:nvSpPr>
        <p:spPr bwMode="gray">
          <a:xfrm>
            <a:off x="2381" y="265311"/>
            <a:ext cx="7164000" cy="360000"/>
          </a:xfrm>
          <a:prstGeom prst="homePlate">
            <a:avLst>
              <a:gd name="adj" fmla="val 60489"/>
            </a:avLst>
          </a:prstGeom>
          <a:noFill/>
          <a:ln>
            <a:solidFill>
              <a:srgbClr val="105D9C"/>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wrap="none" anchor="ctr"/>
          <a:lstStyle/>
          <a:p>
            <a:pPr lvl="0">
              <a:lnSpc>
                <a:spcPts val="2000"/>
              </a:lnSpc>
              <a:defRPr/>
            </a:pPr>
            <a:r>
              <a:rPr lang="ja-JP" altLang="en-US" sz="1600" b="1" dirty="0">
                <a:solidFill>
                  <a:schemeClr val="tx1"/>
                </a:solidFill>
                <a:latin typeface="メイリオ" panose="020B0604030504040204" pitchFamily="50" charset="-128"/>
                <a:ea typeface="メイリオ" panose="020B0604030504040204" pitchFamily="50" charset="-128"/>
              </a:rPr>
              <a:t>◆大阪府における社会福祉法人による法人後見の全体スキーム（イメージ）</a:t>
            </a:r>
            <a:endParaRPr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05" name="角丸四角形 104"/>
          <p:cNvSpPr/>
          <p:nvPr/>
        </p:nvSpPr>
        <p:spPr>
          <a:xfrm>
            <a:off x="65320" y="1794828"/>
            <a:ext cx="6121576" cy="4896000"/>
          </a:xfrm>
          <a:prstGeom prst="roundRect">
            <a:avLst>
              <a:gd name="adj" fmla="val 4369"/>
            </a:avLst>
          </a:prstGeom>
          <a:gradFill>
            <a:gsLst>
              <a:gs pos="0">
                <a:schemeClr val="bg1"/>
              </a:gs>
              <a:gs pos="100000">
                <a:schemeClr val="accent1">
                  <a:lumMod val="20000"/>
                  <a:lumOff val="80000"/>
                </a:schemeClr>
              </a:gs>
              <a:gs pos="100000">
                <a:schemeClr val="accent1">
                  <a:lumMod val="105000"/>
                  <a:satMod val="109000"/>
                  <a:tint val="81000"/>
                </a:schemeClr>
              </a:gs>
            </a:gsLst>
          </a:gradFill>
          <a:ln w="19050">
            <a:solidFill>
              <a:schemeClr val="accent1">
                <a:lumMod val="60000"/>
                <a:lumOff val="40000"/>
              </a:schemeClr>
            </a:solidFill>
          </a:ln>
        </p:spPr>
        <p:style>
          <a:lnRef idx="1">
            <a:schemeClr val="accent1"/>
          </a:lnRef>
          <a:fillRef idx="2">
            <a:schemeClr val="accent1"/>
          </a:fillRef>
          <a:effectRef idx="1">
            <a:schemeClr val="accent1"/>
          </a:effectRef>
          <a:fontRef idx="minor">
            <a:schemeClr val="dk1"/>
          </a:fontRef>
        </p:style>
        <p:txBody>
          <a:bodyPr rtlCol="0" anchor="ct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角丸四角形 55"/>
          <p:cNvSpPr/>
          <p:nvPr/>
        </p:nvSpPr>
        <p:spPr>
          <a:xfrm>
            <a:off x="3995820" y="2398916"/>
            <a:ext cx="2091360" cy="1015928"/>
          </a:xfrm>
          <a:prstGeom prst="roundRect">
            <a:avLst/>
          </a:prstGeom>
          <a:solidFill>
            <a:schemeClr val="bg1"/>
          </a:solidFill>
          <a:ln w="34925">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・相談対応</a:t>
            </a:r>
            <a:r>
              <a:rPr kumimoji="1" lang="en-US" altLang="ja-JP" sz="1200" dirty="0">
                <a:solidFill>
                  <a:prstClr val="black"/>
                </a:solidFill>
                <a:latin typeface="Meiryo UI" panose="020B0604030504040204" pitchFamily="50" charset="-128"/>
                <a:ea typeface="Meiryo UI"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申立支援含む）</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・市町村長申立</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・受任調整</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・後方支援</a:t>
            </a:r>
            <a:r>
              <a:rPr kumimoji="1" lang="en-US" altLang="ja-JP" sz="1200"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⑪に係る支援）</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角丸四角形 7"/>
          <p:cNvSpPr/>
          <p:nvPr/>
        </p:nvSpPr>
        <p:spPr>
          <a:xfrm>
            <a:off x="7246576" y="2231926"/>
            <a:ext cx="1613158" cy="1150444"/>
          </a:xfrm>
          <a:prstGeom prst="roundRect">
            <a:avLst/>
          </a:prstGeom>
          <a:solidFill>
            <a:srgbClr val="FFC000"/>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本人・親族等</a:t>
            </a:r>
            <a:endParaRPr kumimoji="1" lang="en-US" altLang="ja-JP"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10" name="角丸四角形 9"/>
          <p:cNvSpPr/>
          <p:nvPr/>
        </p:nvSpPr>
        <p:spPr>
          <a:xfrm>
            <a:off x="4275766" y="2135912"/>
            <a:ext cx="1531467" cy="324000"/>
          </a:xfrm>
          <a:prstGeom prst="roundRect">
            <a:avLst/>
          </a:prstGeom>
          <a:solidFill>
            <a:srgbClr val="00B0F0"/>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市町村</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13" name="図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4375" y="4616530"/>
            <a:ext cx="1358332" cy="1269638"/>
          </a:xfrm>
          <a:prstGeom prst="rect">
            <a:avLst/>
          </a:prstGeom>
        </p:spPr>
      </p:pic>
      <p:sp>
        <p:nvSpPr>
          <p:cNvPr id="28" name="テキスト ボックス 27"/>
          <p:cNvSpPr txBox="1"/>
          <p:nvPr/>
        </p:nvSpPr>
        <p:spPr>
          <a:xfrm>
            <a:off x="7079459" y="3665990"/>
            <a:ext cx="973772" cy="27917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prstClr val="black"/>
                </a:solidFill>
                <a:latin typeface="Meiryo UI" panose="020B0604030504040204" pitchFamily="50" charset="-128"/>
                <a:ea typeface="Meiryo UI" panose="020B0604030504040204" pitchFamily="50" charset="-128"/>
              </a:rPr>
              <a:t>⑨ </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申立</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3" name="テキスト ボックス 42"/>
          <p:cNvSpPr txBox="1"/>
          <p:nvPr/>
        </p:nvSpPr>
        <p:spPr>
          <a:xfrm>
            <a:off x="7959143" y="3665990"/>
            <a:ext cx="973772" cy="27917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⑩ 審判</a:t>
            </a:r>
          </a:p>
        </p:txBody>
      </p:sp>
      <p:sp>
        <p:nvSpPr>
          <p:cNvPr id="71" name="テキスト ボックス 70"/>
          <p:cNvSpPr txBox="1"/>
          <p:nvPr/>
        </p:nvSpPr>
        <p:spPr>
          <a:xfrm>
            <a:off x="1123965" y="4696579"/>
            <a:ext cx="1266370" cy="26366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（報告）</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7" name="テキスト ボックス 76"/>
          <p:cNvSpPr txBox="1"/>
          <p:nvPr/>
        </p:nvSpPr>
        <p:spPr>
          <a:xfrm>
            <a:off x="1979709" y="5218980"/>
            <a:ext cx="1064497"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prstClr val="black"/>
                </a:solidFill>
                <a:latin typeface="Meiryo UI" panose="020B0604030504040204" pitchFamily="50" charset="-128"/>
                <a:ea typeface="Meiryo UI" panose="020B0604030504040204" pitchFamily="50" charset="-128"/>
              </a:rPr>
              <a:t>③ </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登録</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申請</a:t>
            </a:r>
          </a:p>
        </p:txBody>
      </p:sp>
      <p:sp>
        <p:nvSpPr>
          <p:cNvPr id="89" name="角丸四角形 88"/>
          <p:cNvSpPr/>
          <p:nvPr/>
        </p:nvSpPr>
        <p:spPr>
          <a:xfrm>
            <a:off x="138545" y="2398916"/>
            <a:ext cx="2466110" cy="1015928"/>
          </a:xfrm>
          <a:prstGeom prst="roundRect">
            <a:avLst/>
          </a:prstGeom>
          <a:solidFill>
            <a:schemeClr val="lt1"/>
          </a:solidFill>
          <a:ln w="34925"/>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委託内容</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・養成研修</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受付・研修実施</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・終了証の交付</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・専門職との受任調整</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会議</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・専門</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相談</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角丸四角形 14"/>
          <p:cNvSpPr/>
          <p:nvPr/>
        </p:nvSpPr>
        <p:spPr>
          <a:xfrm>
            <a:off x="596482" y="1956256"/>
            <a:ext cx="1550236" cy="471681"/>
          </a:xfrm>
          <a:prstGeom prst="roundRect">
            <a:avLst/>
          </a:prstGeom>
          <a:solidFill>
            <a:srgbClr val="92D050"/>
          </a:solidFill>
          <a:ln>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大阪府</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社会福祉協議会</a:t>
            </a:r>
          </a:p>
        </p:txBody>
      </p:sp>
      <p:sp>
        <p:nvSpPr>
          <p:cNvPr id="90" name="正方形/長方形 89"/>
          <p:cNvSpPr/>
          <p:nvPr/>
        </p:nvSpPr>
        <p:spPr>
          <a:xfrm>
            <a:off x="1724369" y="5872352"/>
            <a:ext cx="2829236" cy="681898"/>
          </a:xfrm>
          <a:prstGeom prst="rect">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・法人の事業内容等の把握</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・法人の登録一覧の作成、管理</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角丸四角形 10"/>
          <p:cNvSpPr/>
          <p:nvPr/>
        </p:nvSpPr>
        <p:spPr>
          <a:xfrm>
            <a:off x="2552150" y="5618354"/>
            <a:ext cx="1129291" cy="324000"/>
          </a:xfrm>
          <a:prstGeom prst="roundRect">
            <a:avLst/>
          </a:prstGeom>
          <a:solidFill>
            <a:srgbClr val="00B0F0"/>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大阪府</a:t>
            </a:r>
          </a:p>
        </p:txBody>
      </p:sp>
      <p:sp>
        <p:nvSpPr>
          <p:cNvPr id="94" name="テキスト ボックス 93"/>
          <p:cNvSpPr txBox="1"/>
          <p:nvPr/>
        </p:nvSpPr>
        <p:spPr>
          <a:xfrm>
            <a:off x="6078389" y="4146002"/>
            <a:ext cx="93758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⑪ 選任</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2" name="角丸四角形 101"/>
          <p:cNvSpPr/>
          <p:nvPr/>
        </p:nvSpPr>
        <p:spPr>
          <a:xfrm>
            <a:off x="2067572" y="1559746"/>
            <a:ext cx="2154050" cy="362831"/>
          </a:xfrm>
          <a:prstGeom prst="roundRect">
            <a:avLst/>
          </a:prstGeom>
          <a:blipFill>
            <a:blip r:embed="rId3"/>
            <a:tile tx="0" ty="0" sx="100000" sy="100000" flip="none" algn="tl"/>
          </a:blipFill>
          <a:ln w="38100">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法人後見支援体制</a:t>
            </a:r>
          </a:p>
        </p:txBody>
      </p:sp>
      <p:sp>
        <p:nvSpPr>
          <p:cNvPr id="57" name="テキスト ボックス 56"/>
          <p:cNvSpPr txBox="1"/>
          <p:nvPr/>
        </p:nvSpPr>
        <p:spPr>
          <a:xfrm>
            <a:off x="6160030" y="3687147"/>
            <a:ext cx="765621"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prstClr val="black"/>
                </a:solidFill>
                <a:latin typeface="Meiryo UI" panose="020B0604030504040204" pitchFamily="50" charset="-128"/>
                <a:ea typeface="Meiryo UI" panose="020B0604030504040204" pitchFamily="50" charset="-128"/>
              </a:rPr>
              <a:t>⑫ </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支援</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4841402" y="5114724"/>
            <a:ext cx="1257328"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prstClr val="black"/>
                </a:solidFill>
                <a:latin typeface="Meiryo UI" panose="020B0604030504040204" pitchFamily="50" charset="-128"/>
                <a:ea typeface="Meiryo UI" panose="020B0604030504040204" pitchFamily="50" charset="-128"/>
              </a:rPr>
              <a:t>④ 法人</a:t>
            </a:r>
            <a:r>
              <a:rPr kumimoji="1" lang="ja-JP" altLang="en-US" sz="1200" b="1" dirty="0">
                <a:solidFill>
                  <a:prstClr val="black"/>
                </a:solidFill>
                <a:latin typeface="Meiryo UI" panose="020B0604030504040204" pitchFamily="50" charset="-128"/>
                <a:ea typeface="Meiryo UI" panose="020B0604030504040204" pitchFamily="50" charset="-128"/>
              </a:rPr>
              <a:t>の登録</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一覧の提供</a:t>
            </a:r>
          </a:p>
        </p:txBody>
      </p:sp>
      <p:sp>
        <p:nvSpPr>
          <p:cNvPr id="59" name="テキスト ボックス 58"/>
          <p:cNvSpPr txBox="1"/>
          <p:nvPr/>
        </p:nvSpPr>
        <p:spPr>
          <a:xfrm>
            <a:off x="3132715" y="3433061"/>
            <a:ext cx="113761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⑦ 受任調整</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9" name="角丸四角形 48"/>
          <p:cNvSpPr/>
          <p:nvPr/>
        </p:nvSpPr>
        <p:spPr>
          <a:xfrm>
            <a:off x="1835282" y="3808898"/>
            <a:ext cx="2568146" cy="1282110"/>
          </a:xfrm>
          <a:prstGeom prst="roundRect">
            <a:avLst/>
          </a:prstGeom>
          <a:blipFill>
            <a:blip r:embed="rId3"/>
            <a:tile tx="0" ty="0" sx="100000" sy="100000" flip="none" algn="tl"/>
          </a:blipFill>
          <a:ln w="28575">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1600" b="1" dirty="0">
              <a:solidFill>
                <a:schemeClr val="tx1"/>
              </a:solidFill>
              <a:latin typeface="Meiryo UI" panose="020B0604030504040204" pitchFamily="50" charset="-128"/>
              <a:ea typeface="Meiryo UI"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Meiryo UI" panose="020B0604030504040204" pitchFamily="50" charset="-128"/>
                <a:ea typeface="Meiryo UI" panose="020B0604030504040204" pitchFamily="50" charset="-128"/>
              </a:rPr>
              <a:t>公益的な取組の実施</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600" b="1" dirty="0">
                <a:solidFill>
                  <a:schemeClr val="tx1"/>
                </a:solidFill>
                <a:latin typeface="Meiryo UI" panose="020B0604030504040204" pitchFamily="50" charset="-128"/>
                <a:ea typeface="Meiryo UI" panose="020B0604030504040204" pitchFamily="50" charset="-128"/>
              </a:rPr>
              <a:t>(</a:t>
            </a:r>
            <a:r>
              <a:rPr kumimoji="1" lang="ja-JP" altLang="en-US" sz="1600" b="1" dirty="0">
                <a:solidFill>
                  <a:schemeClr val="tx1"/>
                </a:solidFill>
                <a:latin typeface="Meiryo UI" panose="020B0604030504040204" pitchFamily="50" charset="-128"/>
                <a:ea typeface="Meiryo UI" panose="020B0604030504040204" pitchFamily="50" charset="-128"/>
              </a:rPr>
              <a:t>後見活動）</a:t>
            </a:r>
            <a:endParaRPr kumimoji="1" lang="ja-JP" altLang="en-US" sz="16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12" name="角丸四角形 11"/>
          <p:cNvSpPr/>
          <p:nvPr/>
        </p:nvSpPr>
        <p:spPr>
          <a:xfrm>
            <a:off x="2376169" y="3881822"/>
            <a:ext cx="1470904" cy="386868"/>
          </a:xfrm>
          <a:prstGeom prst="roundRect">
            <a:avLst/>
          </a:prstGeom>
          <a:solidFill>
            <a:srgbClr val="C00000"/>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社会福祉法人</a:t>
            </a:r>
          </a:p>
        </p:txBody>
      </p:sp>
      <p:sp>
        <p:nvSpPr>
          <p:cNvPr id="74" name="テキスト ボックス 73"/>
          <p:cNvSpPr txBox="1"/>
          <p:nvPr/>
        </p:nvSpPr>
        <p:spPr>
          <a:xfrm>
            <a:off x="336945" y="5063495"/>
            <a:ext cx="1291424" cy="26366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（委託）</a:t>
            </a:r>
            <a:endPar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3" name="テキスト ボックス 82"/>
          <p:cNvSpPr txBox="1"/>
          <p:nvPr/>
        </p:nvSpPr>
        <p:spPr>
          <a:xfrm>
            <a:off x="1682876" y="3450502"/>
            <a:ext cx="1461721" cy="27917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ja-JP" altLang="en-US" sz="1200" b="1" dirty="0">
                <a:solidFill>
                  <a:prstClr val="black"/>
                </a:solidFill>
                <a:latin typeface="Meiryo UI" panose="020B0604030504040204" pitchFamily="50" charset="-128"/>
                <a:ea typeface="Meiryo UI" panose="020B0604030504040204" pitchFamily="50" charset="-128"/>
              </a:rPr>
              <a:t>① </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研修実施等</a:t>
            </a:r>
          </a:p>
        </p:txBody>
      </p:sp>
      <p:sp>
        <p:nvSpPr>
          <p:cNvPr id="81" name="テキスト ボックス 80"/>
          <p:cNvSpPr txBox="1"/>
          <p:nvPr/>
        </p:nvSpPr>
        <p:spPr>
          <a:xfrm>
            <a:off x="709548" y="3718600"/>
            <a:ext cx="1189197" cy="27917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prstClr val="black"/>
                </a:solidFill>
                <a:latin typeface="Meiryo UI" panose="020B0604030504040204" pitchFamily="50" charset="-128"/>
                <a:ea typeface="Meiryo UI" panose="020B0604030504040204" pitchFamily="50" charset="-128"/>
              </a:rPr>
              <a:t>② </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研修</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受講</a:t>
            </a:r>
          </a:p>
        </p:txBody>
      </p:sp>
      <p:sp>
        <p:nvSpPr>
          <p:cNvPr id="46" name="テキスト ボックス 45"/>
          <p:cNvSpPr txBox="1"/>
          <p:nvPr/>
        </p:nvSpPr>
        <p:spPr>
          <a:xfrm>
            <a:off x="6190805" y="2124910"/>
            <a:ext cx="1522966" cy="27917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prstClr val="black"/>
                </a:solidFill>
                <a:latin typeface="Meiryo UI" panose="020B0604030504040204" pitchFamily="50" charset="-128"/>
                <a:ea typeface="Meiryo UI" panose="020B0604030504040204" pitchFamily="50" charset="-128"/>
              </a:rPr>
              <a:t>⑤ </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申立相談</a:t>
            </a:r>
          </a:p>
        </p:txBody>
      </p:sp>
      <p:sp>
        <p:nvSpPr>
          <p:cNvPr id="47" name="テキスト ボックス 46"/>
          <p:cNvSpPr txBox="1"/>
          <p:nvPr/>
        </p:nvSpPr>
        <p:spPr>
          <a:xfrm>
            <a:off x="6211761" y="2878424"/>
            <a:ext cx="1427781" cy="27917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prstClr val="black"/>
                </a:solidFill>
                <a:latin typeface="Meiryo UI" panose="020B0604030504040204" pitchFamily="50" charset="-128"/>
                <a:ea typeface="Meiryo UI" panose="020B0604030504040204" pitchFamily="50" charset="-128"/>
              </a:rPr>
              <a:t>⑥ </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申立支援</a:t>
            </a:r>
          </a:p>
        </p:txBody>
      </p:sp>
      <p:sp>
        <p:nvSpPr>
          <p:cNvPr id="48" name="下矢印 47"/>
          <p:cNvSpPr/>
          <p:nvPr/>
        </p:nvSpPr>
        <p:spPr>
          <a:xfrm rot="-5400000" flipV="1">
            <a:off x="6586928" y="2103258"/>
            <a:ext cx="215095" cy="871116"/>
          </a:xfrm>
          <a:prstGeom prst="downArrow">
            <a:avLst/>
          </a:prstGeom>
          <a:solidFill>
            <a:srgbClr val="FF0000"/>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0" name="下矢印 49"/>
          <p:cNvSpPr/>
          <p:nvPr/>
        </p:nvSpPr>
        <p:spPr>
          <a:xfrm rot="-5400000">
            <a:off x="6621998" y="2326835"/>
            <a:ext cx="215095" cy="871116"/>
          </a:xfrm>
          <a:prstGeom prst="downArrow">
            <a:avLst/>
          </a:prstGeom>
          <a:solidFill>
            <a:srgbClr val="FF0000"/>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1" name="下矢印 50"/>
          <p:cNvSpPr/>
          <p:nvPr/>
        </p:nvSpPr>
        <p:spPr>
          <a:xfrm flipV="1">
            <a:off x="7925400" y="3433219"/>
            <a:ext cx="215095" cy="792000"/>
          </a:xfrm>
          <a:prstGeom prst="downArrow">
            <a:avLst/>
          </a:prstGeom>
          <a:solidFill>
            <a:srgbClr val="FF0000"/>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2" name="下矢印 51"/>
          <p:cNvSpPr/>
          <p:nvPr/>
        </p:nvSpPr>
        <p:spPr>
          <a:xfrm>
            <a:off x="7707660" y="3421759"/>
            <a:ext cx="215095" cy="792000"/>
          </a:xfrm>
          <a:prstGeom prst="downArrow">
            <a:avLst/>
          </a:prstGeom>
          <a:solidFill>
            <a:srgbClr val="FF0000"/>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3" name="下矢印 52"/>
          <p:cNvSpPr/>
          <p:nvPr/>
        </p:nvSpPr>
        <p:spPr>
          <a:xfrm rot="-5040000" flipV="1">
            <a:off x="5822113" y="3163317"/>
            <a:ext cx="216000" cy="2520000"/>
          </a:xfrm>
          <a:prstGeom prst="downArrow">
            <a:avLst/>
          </a:prstGeom>
          <a:solidFill>
            <a:srgbClr val="FF0000"/>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5" name="下矢印 54"/>
          <p:cNvSpPr/>
          <p:nvPr/>
        </p:nvSpPr>
        <p:spPr>
          <a:xfrm>
            <a:off x="2995243" y="5207371"/>
            <a:ext cx="215095" cy="360000"/>
          </a:xfrm>
          <a:prstGeom prst="downArrow">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8" name="下矢印 57"/>
          <p:cNvSpPr/>
          <p:nvPr/>
        </p:nvSpPr>
        <p:spPr>
          <a:xfrm rot="-1320000" flipV="1">
            <a:off x="937957" y="4574468"/>
            <a:ext cx="215095" cy="1116000"/>
          </a:xfrm>
          <a:prstGeom prst="downArrow">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0" name="下矢印 59"/>
          <p:cNvSpPr/>
          <p:nvPr/>
        </p:nvSpPr>
        <p:spPr>
          <a:xfrm rot="-1320000">
            <a:off x="1183857" y="4563008"/>
            <a:ext cx="215095" cy="1116000"/>
          </a:xfrm>
          <a:prstGeom prst="downArrow">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1" name="下矢印 60"/>
          <p:cNvSpPr/>
          <p:nvPr/>
        </p:nvSpPr>
        <p:spPr>
          <a:xfrm rot="-2100000" flipV="1">
            <a:off x="1548433" y="3482607"/>
            <a:ext cx="215095" cy="432000"/>
          </a:xfrm>
          <a:prstGeom prst="downArrow">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2" name="下矢印 61"/>
          <p:cNvSpPr/>
          <p:nvPr/>
        </p:nvSpPr>
        <p:spPr>
          <a:xfrm rot="-2100000">
            <a:off x="1794333" y="3471147"/>
            <a:ext cx="215095" cy="432000"/>
          </a:xfrm>
          <a:prstGeom prst="downArrow">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3" name="下矢印 62"/>
          <p:cNvSpPr/>
          <p:nvPr/>
        </p:nvSpPr>
        <p:spPr>
          <a:xfrm rot="1380000" flipV="1">
            <a:off x="4710726" y="4532321"/>
            <a:ext cx="215095" cy="1116000"/>
          </a:xfrm>
          <a:prstGeom prst="downArrow">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 name="上下矢印 3"/>
          <p:cNvSpPr/>
          <p:nvPr/>
        </p:nvSpPr>
        <p:spPr>
          <a:xfrm rot="2040000">
            <a:off x="4246249" y="3419900"/>
            <a:ext cx="208486" cy="432000"/>
          </a:xfrm>
          <a:prstGeom prst="up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下矢印 64"/>
          <p:cNvSpPr/>
          <p:nvPr/>
        </p:nvSpPr>
        <p:spPr>
          <a:xfrm rot="4620000" flipV="1">
            <a:off x="5808534" y="2456175"/>
            <a:ext cx="230162" cy="2556000"/>
          </a:xfrm>
          <a:prstGeom prst="downArrow">
            <a:avLst/>
          </a:prstGeom>
          <a:solidFill>
            <a:srgbClr val="FF0000"/>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pic>
        <p:nvPicPr>
          <p:cNvPr id="66" name="図 6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35270" y="4600603"/>
            <a:ext cx="934754" cy="895780"/>
          </a:xfrm>
          <a:prstGeom prst="rect">
            <a:avLst/>
          </a:prstGeom>
        </p:spPr>
      </p:pic>
      <p:pic>
        <p:nvPicPr>
          <p:cNvPr id="45" name="図 4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08888" y="1751527"/>
            <a:ext cx="872250" cy="876873"/>
          </a:xfrm>
          <a:prstGeom prst="rect">
            <a:avLst/>
          </a:prstGeom>
        </p:spPr>
      </p:pic>
      <p:sp>
        <p:nvSpPr>
          <p:cNvPr id="54" name="下矢印 53"/>
          <p:cNvSpPr/>
          <p:nvPr/>
        </p:nvSpPr>
        <p:spPr>
          <a:xfrm rot="5400000">
            <a:off x="3214155" y="2359838"/>
            <a:ext cx="215095" cy="1116000"/>
          </a:xfrm>
          <a:prstGeom prst="downArrow">
            <a:avLst/>
          </a:prstGeom>
          <a:solidFill>
            <a:srgbClr val="FF0000"/>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7" name="テキスト ボックス 66"/>
          <p:cNvSpPr txBox="1"/>
          <p:nvPr/>
        </p:nvSpPr>
        <p:spPr>
          <a:xfrm>
            <a:off x="2514310" y="2363318"/>
            <a:ext cx="144367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1" dirty="0">
                <a:solidFill>
                  <a:prstClr val="black"/>
                </a:solidFill>
                <a:latin typeface="Meiryo UI" panose="020B0604030504040204" pitchFamily="50" charset="-128"/>
                <a:ea typeface="Meiryo UI" panose="020B0604030504040204" pitchFamily="50" charset="-128"/>
              </a:rPr>
              <a:t>⑧ 受任調整会議</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prstClr val="black"/>
                </a:solidFill>
                <a:latin typeface="Meiryo UI" panose="020B0604030504040204" pitchFamily="50" charset="-128"/>
                <a:ea typeface="Meiryo UI" panose="020B0604030504040204" pitchFamily="50" charset="-128"/>
              </a:rPr>
              <a:t>　　</a:t>
            </a:r>
            <a:r>
              <a:rPr kumimoji="1" lang="ja-JP" altLang="en-US" sz="1200" b="1" dirty="0" smtClean="0">
                <a:solidFill>
                  <a:prstClr val="black"/>
                </a:solidFill>
                <a:latin typeface="Meiryo UI" panose="020B0604030504040204" pitchFamily="50" charset="-128"/>
                <a:ea typeface="Meiryo UI" panose="020B0604030504040204" pitchFamily="50" charset="-128"/>
              </a:rPr>
              <a:t> （</a:t>
            </a:r>
            <a:r>
              <a:rPr kumimoji="1" lang="ja-JP" altLang="en-US" sz="1200" b="1" dirty="0">
                <a:solidFill>
                  <a:prstClr val="black"/>
                </a:solidFill>
                <a:latin typeface="Meiryo UI" panose="020B0604030504040204" pitchFamily="50" charset="-128"/>
                <a:ea typeface="Meiryo UI" panose="020B0604030504040204" pitchFamily="50" charset="-128"/>
              </a:rPr>
              <a:t>開催依頼）</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8" name="テキスト ボックス 67"/>
          <p:cNvSpPr txBox="1"/>
          <p:nvPr/>
        </p:nvSpPr>
        <p:spPr>
          <a:xfrm>
            <a:off x="7270932" y="4350991"/>
            <a:ext cx="1461721"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ja-JP" altLang="en-US" sz="1200" b="1" noProof="0" dirty="0">
                <a:latin typeface="Meiryo UI" panose="020B0604030504040204" pitchFamily="50" charset="-128"/>
                <a:ea typeface="Meiryo UI" panose="020B0604030504040204" pitchFamily="50" charset="-128"/>
              </a:rPr>
              <a:t>家庭裁判所</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69" name="楕円 68"/>
          <p:cNvSpPr/>
          <p:nvPr/>
        </p:nvSpPr>
        <p:spPr>
          <a:xfrm>
            <a:off x="8698610" y="6507318"/>
            <a:ext cx="404446" cy="334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noProof="0" dirty="0">
                <a:solidFill>
                  <a:prstClr val="white"/>
                </a:solidFill>
                <a:latin typeface="Calibri" panose="020F0502020204030204"/>
                <a:ea typeface="游ゴシック" panose="020B0400000000000000" pitchFamily="50" charset="-128"/>
              </a:rPr>
              <a:t>６</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17238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1635" y="0"/>
            <a:ext cx="9144000" cy="457200"/>
          </a:xfr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8100000" scaled="1"/>
            <a:tileRect/>
          </a:gradFill>
        </p:spPr>
        <p:style>
          <a:lnRef idx="2">
            <a:schemeClr val="dk1"/>
          </a:lnRef>
          <a:fillRef idx="1">
            <a:schemeClr val="lt1"/>
          </a:fillRef>
          <a:effectRef idx="0">
            <a:schemeClr val="dk1"/>
          </a:effectRef>
          <a:fontRef idx="minor">
            <a:schemeClr val="dk1"/>
          </a:fontRef>
        </p:style>
        <p:txBody>
          <a:bodyPr>
            <a:normAutofit/>
          </a:bodyPr>
          <a:lstStyle/>
          <a:p>
            <a:r>
              <a:rPr lang="ja-JP" altLang="en-US" sz="1800" b="1" dirty="0">
                <a:latin typeface="メイリオ" panose="020B0604030504040204" pitchFamily="50" charset="-128"/>
                <a:ea typeface="メイリオ" panose="020B0604030504040204" pitchFamily="50" charset="-128"/>
              </a:rPr>
              <a:t>検討項目・スケジュール</a:t>
            </a:r>
          </a:p>
        </p:txBody>
      </p:sp>
      <p:sp>
        <p:nvSpPr>
          <p:cNvPr id="8" name="テキスト ボックス 1"/>
          <p:cNvSpPr txBox="1">
            <a:spLocks noChangeArrowheads="1"/>
          </p:cNvSpPr>
          <p:nvPr/>
        </p:nvSpPr>
        <p:spPr bwMode="auto">
          <a:xfrm>
            <a:off x="64630" y="508474"/>
            <a:ext cx="9066492" cy="6311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2200"/>
              </a:lnSpc>
              <a:spcBef>
                <a:spcPct val="0"/>
              </a:spcBef>
              <a:buFontTx/>
              <a:buNone/>
            </a:pPr>
            <a:r>
              <a:rPr lang="ja-JP" altLang="en-US" sz="1500" b="1" u="sng" dirty="0">
                <a:latin typeface="Meiryo UI" pitchFamily="50" charset="-128"/>
                <a:ea typeface="Meiryo UI" pitchFamily="50" charset="-128"/>
                <a:cs typeface="Meiryo UI" pitchFamily="50" charset="-128"/>
              </a:rPr>
              <a:t>◆　検討項目</a:t>
            </a:r>
            <a:endParaRPr lang="en-US" altLang="ja-JP" sz="1500" b="1" u="sng" dirty="0">
              <a:latin typeface="Meiryo UI" pitchFamily="50" charset="-128"/>
              <a:ea typeface="Meiryo UI" pitchFamily="50" charset="-128"/>
              <a:cs typeface="Meiryo UI" pitchFamily="50" charset="-128"/>
            </a:endParaRPr>
          </a:p>
          <a:p>
            <a:pPr eaLnBrk="1" hangingPunct="1">
              <a:lnSpc>
                <a:spcPts val="2200"/>
              </a:lnSpc>
              <a:spcBef>
                <a:spcPct val="0"/>
              </a:spcBef>
              <a:buFontTx/>
              <a:buNone/>
            </a:pPr>
            <a:r>
              <a:rPr lang="ja-JP" altLang="en-US" sz="1500" b="1" dirty="0">
                <a:latin typeface="Meiryo UI" pitchFamily="50" charset="-128"/>
                <a:ea typeface="Meiryo UI" pitchFamily="50" charset="-128"/>
                <a:cs typeface="Meiryo UI" pitchFamily="50" charset="-128"/>
              </a:rPr>
              <a:t>　１．受任相当案件と活動内容について</a:t>
            </a:r>
          </a:p>
          <a:p>
            <a:pPr eaLnBrk="1" hangingPunct="1">
              <a:lnSpc>
                <a:spcPts val="2200"/>
              </a:lnSpc>
              <a:spcBef>
                <a:spcPct val="0"/>
              </a:spcBef>
              <a:buFontTx/>
              <a:buNone/>
            </a:pPr>
            <a:r>
              <a:rPr lang="ja-JP" altLang="en-US" sz="1500" b="1" dirty="0">
                <a:latin typeface="Meiryo UI" pitchFamily="50" charset="-128"/>
                <a:ea typeface="Meiryo UI" pitchFamily="50" charset="-128"/>
                <a:cs typeface="Meiryo UI" pitchFamily="50" charset="-128"/>
              </a:rPr>
              <a:t>　 </a:t>
            </a:r>
            <a:r>
              <a:rPr lang="ja-JP" altLang="en-US" sz="1500" dirty="0">
                <a:latin typeface="Meiryo UI" pitchFamily="50" charset="-128"/>
                <a:ea typeface="Meiryo UI" pitchFamily="50" charset="-128"/>
                <a:cs typeface="Meiryo UI" pitchFamily="50" charset="-128"/>
              </a:rPr>
              <a:t>　（１）社会福祉法人による法人後見の受任相当案件について</a:t>
            </a:r>
          </a:p>
          <a:p>
            <a:pPr eaLnBrk="1" hangingPunct="1">
              <a:lnSpc>
                <a:spcPts val="2200"/>
              </a:lnSpc>
              <a:spcBef>
                <a:spcPct val="0"/>
              </a:spcBef>
              <a:buFontTx/>
              <a:buNone/>
            </a:pPr>
            <a:r>
              <a:rPr lang="en-US" altLang="ja-JP" sz="1500" b="1" dirty="0">
                <a:latin typeface="Meiryo UI" pitchFamily="50" charset="-128"/>
                <a:ea typeface="Meiryo UI" pitchFamily="50" charset="-128"/>
                <a:cs typeface="Meiryo UI" pitchFamily="50" charset="-128"/>
              </a:rPr>
              <a:t>   </a:t>
            </a:r>
            <a:r>
              <a:rPr lang="en-US" altLang="ja-JP" sz="1500" dirty="0">
                <a:latin typeface="Meiryo UI" pitchFamily="50" charset="-128"/>
                <a:ea typeface="Meiryo UI" pitchFamily="50" charset="-128"/>
                <a:cs typeface="Meiryo UI" pitchFamily="50" charset="-128"/>
              </a:rPr>
              <a:t>  </a:t>
            </a:r>
            <a:r>
              <a:rPr lang="ja-JP" altLang="en-US" sz="1500" dirty="0">
                <a:latin typeface="Meiryo UI" pitchFamily="50" charset="-128"/>
                <a:ea typeface="Meiryo UI" pitchFamily="50" charset="-128"/>
                <a:cs typeface="Meiryo UI" pitchFamily="50" charset="-128"/>
              </a:rPr>
              <a:t>（２）社会福祉法人による法人後見の活動内容等について</a:t>
            </a:r>
            <a:endParaRPr lang="en-US" altLang="ja-JP" sz="1500" dirty="0">
              <a:latin typeface="Meiryo UI" pitchFamily="50" charset="-128"/>
              <a:ea typeface="Meiryo UI" pitchFamily="50" charset="-128"/>
              <a:cs typeface="Meiryo UI" pitchFamily="50" charset="-128"/>
            </a:endParaRPr>
          </a:p>
          <a:p>
            <a:pPr eaLnBrk="1" hangingPunct="1">
              <a:lnSpc>
                <a:spcPts val="1500"/>
              </a:lnSpc>
              <a:spcBef>
                <a:spcPct val="0"/>
              </a:spcBef>
              <a:buFontTx/>
              <a:buNone/>
            </a:pPr>
            <a:r>
              <a:rPr lang="ja-JP" altLang="en-US" sz="1500" b="1" dirty="0">
                <a:latin typeface="Meiryo UI" pitchFamily="50" charset="-128"/>
                <a:ea typeface="Meiryo UI" pitchFamily="50" charset="-128"/>
                <a:cs typeface="Meiryo UI" pitchFamily="50" charset="-128"/>
              </a:rPr>
              <a:t>　</a:t>
            </a:r>
            <a:endParaRPr lang="en-US" altLang="ja-JP" sz="1500" b="1" dirty="0">
              <a:latin typeface="Meiryo UI" pitchFamily="50" charset="-128"/>
              <a:ea typeface="Meiryo UI" pitchFamily="50" charset="-128"/>
              <a:cs typeface="Meiryo UI" pitchFamily="50" charset="-128"/>
            </a:endParaRPr>
          </a:p>
          <a:p>
            <a:pPr eaLnBrk="1" hangingPunct="1">
              <a:lnSpc>
                <a:spcPts val="2200"/>
              </a:lnSpc>
              <a:spcBef>
                <a:spcPct val="0"/>
              </a:spcBef>
              <a:buFontTx/>
              <a:buNone/>
            </a:pPr>
            <a:r>
              <a:rPr lang="ja-JP" altLang="en-US" sz="1500" b="1" dirty="0">
                <a:latin typeface="Meiryo UI" pitchFamily="50" charset="-128"/>
                <a:ea typeface="Meiryo UI" pitchFamily="50" charset="-128"/>
                <a:cs typeface="Meiryo UI" pitchFamily="50" charset="-128"/>
              </a:rPr>
              <a:t>　２．養成カリキュラムの検討</a:t>
            </a:r>
          </a:p>
          <a:p>
            <a:pPr eaLnBrk="1" hangingPunct="1">
              <a:lnSpc>
                <a:spcPts val="2200"/>
              </a:lnSpc>
              <a:spcBef>
                <a:spcPct val="0"/>
              </a:spcBef>
              <a:buFontTx/>
              <a:buNone/>
            </a:pPr>
            <a:r>
              <a:rPr lang="ja-JP" altLang="en-US" sz="1500" b="1" dirty="0">
                <a:latin typeface="Meiryo UI" pitchFamily="50" charset="-128"/>
                <a:ea typeface="Meiryo UI" pitchFamily="50" charset="-128"/>
                <a:cs typeface="Meiryo UI" pitchFamily="50" charset="-128"/>
              </a:rPr>
              <a:t>　　 </a:t>
            </a:r>
            <a:r>
              <a:rPr lang="ja-JP" altLang="en-US" sz="1500" dirty="0">
                <a:latin typeface="Meiryo UI" pitchFamily="50" charset="-128"/>
                <a:ea typeface="Meiryo UI" pitchFamily="50" charset="-128"/>
                <a:cs typeface="Meiryo UI" pitchFamily="50" charset="-128"/>
              </a:rPr>
              <a:t>（１）法人後見専門職員養成研修の受講者対象等について</a:t>
            </a:r>
          </a:p>
          <a:p>
            <a:pPr eaLnBrk="1" hangingPunct="1">
              <a:lnSpc>
                <a:spcPts val="2200"/>
              </a:lnSpc>
              <a:spcBef>
                <a:spcPct val="0"/>
              </a:spcBef>
              <a:buFontTx/>
              <a:buNone/>
            </a:pPr>
            <a:r>
              <a:rPr lang="ja-JP" altLang="en-US" sz="1500" dirty="0">
                <a:latin typeface="Meiryo UI" pitchFamily="50" charset="-128"/>
                <a:ea typeface="Meiryo UI" pitchFamily="50" charset="-128"/>
                <a:cs typeface="Meiryo UI" pitchFamily="50" charset="-128"/>
              </a:rPr>
              <a:t>　　 （２）法人後見専門職員養成研修カリキュラム</a:t>
            </a:r>
            <a:r>
              <a:rPr lang="ja-JP" altLang="en-US" sz="1500">
                <a:latin typeface="Meiryo UI" pitchFamily="50" charset="-128"/>
                <a:ea typeface="Meiryo UI" pitchFamily="50" charset="-128"/>
                <a:cs typeface="Meiryo UI" pitchFamily="50" charset="-128"/>
              </a:rPr>
              <a:t>の</a:t>
            </a:r>
            <a:r>
              <a:rPr lang="ja-JP" altLang="en-US" sz="1500" smtClean="0">
                <a:latin typeface="Meiryo UI" pitchFamily="50" charset="-128"/>
                <a:ea typeface="Meiryo UI" pitchFamily="50" charset="-128"/>
                <a:cs typeface="Meiryo UI" pitchFamily="50" charset="-128"/>
              </a:rPr>
              <a:t>構成について</a:t>
            </a:r>
            <a:endParaRPr lang="en-US" altLang="ja-JP" sz="1500" b="1" dirty="0">
              <a:latin typeface="Meiryo UI" pitchFamily="50" charset="-128"/>
              <a:ea typeface="Meiryo UI" pitchFamily="50" charset="-128"/>
              <a:cs typeface="Meiryo UI" pitchFamily="50" charset="-128"/>
            </a:endParaRPr>
          </a:p>
          <a:p>
            <a:pPr eaLnBrk="1" hangingPunct="1">
              <a:lnSpc>
                <a:spcPts val="1500"/>
              </a:lnSpc>
              <a:spcBef>
                <a:spcPct val="0"/>
              </a:spcBef>
              <a:buFontTx/>
              <a:buNone/>
            </a:pPr>
            <a:r>
              <a:rPr lang="ja-JP" altLang="en-US" sz="1500" b="1" dirty="0">
                <a:latin typeface="Meiryo UI" pitchFamily="50" charset="-128"/>
                <a:ea typeface="Meiryo UI" pitchFamily="50" charset="-128"/>
                <a:cs typeface="Meiryo UI" pitchFamily="50" charset="-128"/>
              </a:rPr>
              <a:t>　</a:t>
            </a:r>
            <a:endParaRPr lang="en-US" altLang="ja-JP" sz="1500" b="1" dirty="0">
              <a:latin typeface="Meiryo UI" pitchFamily="50" charset="-128"/>
              <a:ea typeface="Meiryo UI" pitchFamily="50" charset="-128"/>
              <a:cs typeface="Meiryo UI" pitchFamily="50" charset="-128"/>
            </a:endParaRPr>
          </a:p>
          <a:p>
            <a:pPr eaLnBrk="1" hangingPunct="1">
              <a:lnSpc>
                <a:spcPts val="2200"/>
              </a:lnSpc>
              <a:spcBef>
                <a:spcPct val="0"/>
              </a:spcBef>
              <a:buFontTx/>
              <a:buNone/>
            </a:pPr>
            <a:r>
              <a:rPr lang="ja-JP" altLang="en-US" sz="1500" b="1" dirty="0">
                <a:latin typeface="Meiryo UI" pitchFamily="50" charset="-128"/>
                <a:ea typeface="Meiryo UI" pitchFamily="50" charset="-128"/>
                <a:cs typeface="Meiryo UI" pitchFamily="50" charset="-128"/>
              </a:rPr>
              <a:t>　３．選任後の活動支援（後方支援）とフォローアップ体制について</a:t>
            </a:r>
          </a:p>
          <a:p>
            <a:pPr eaLnBrk="1" hangingPunct="1">
              <a:lnSpc>
                <a:spcPts val="2200"/>
              </a:lnSpc>
              <a:spcBef>
                <a:spcPct val="0"/>
              </a:spcBef>
              <a:buFontTx/>
              <a:buNone/>
            </a:pPr>
            <a:r>
              <a:rPr lang="ja-JP" altLang="en-US" sz="1500" b="1" dirty="0">
                <a:latin typeface="Meiryo UI" pitchFamily="50" charset="-128"/>
                <a:ea typeface="Meiryo UI" pitchFamily="50" charset="-128"/>
                <a:cs typeface="Meiryo UI" pitchFamily="50" charset="-128"/>
              </a:rPr>
              <a:t>　</a:t>
            </a:r>
            <a:r>
              <a:rPr lang="ja-JP" altLang="en-US" sz="1500" dirty="0">
                <a:latin typeface="Meiryo UI" pitchFamily="50" charset="-128"/>
                <a:ea typeface="Meiryo UI" pitchFamily="50" charset="-128"/>
                <a:cs typeface="Meiryo UI" pitchFamily="50" charset="-128"/>
              </a:rPr>
              <a:t>　 （１）受任後の実際の活動に対する支援について</a:t>
            </a:r>
          </a:p>
          <a:p>
            <a:pPr eaLnBrk="1" hangingPunct="1">
              <a:lnSpc>
                <a:spcPts val="2200"/>
              </a:lnSpc>
              <a:spcBef>
                <a:spcPct val="0"/>
              </a:spcBef>
              <a:buFontTx/>
              <a:buNone/>
            </a:pPr>
            <a:r>
              <a:rPr lang="ja-JP" altLang="en-US" sz="1500" dirty="0">
                <a:latin typeface="Meiryo UI" pitchFamily="50" charset="-128"/>
                <a:ea typeface="Meiryo UI" pitchFamily="50" charset="-128"/>
                <a:cs typeface="Meiryo UI" pitchFamily="50" charset="-128"/>
              </a:rPr>
              <a:t>　　 （２）フォローアップ体制について</a:t>
            </a:r>
            <a:endParaRPr lang="en-US" altLang="ja-JP" sz="1500" b="1" dirty="0">
              <a:latin typeface="Meiryo UI" pitchFamily="50" charset="-128"/>
              <a:ea typeface="Meiryo UI" pitchFamily="50" charset="-128"/>
              <a:cs typeface="Meiryo UI" pitchFamily="50" charset="-128"/>
            </a:endParaRPr>
          </a:p>
          <a:p>
            <a:pPr eaLnBrk="1" hangingPunct="1">
              <a:lnSpc>
                <a:spcPts val="1500"/>
              </a:lnSpc>
              <a:spcBef>
                <a:spcPct val="0"/>
              </a:spcBef>
              <a:buFontTx/>
              <a:buNone/>
            </a:pPr>
            <a:r>
              <a:rPr lang="ja-JP" altLang="en-US" sz="1500" b="1" dirty="0">
                <a:latin typeface="Meiryo UI" pitchFamily="50" charset="-128"/>
                <a:ea typeface="Meiryo UI" pitchFamily="50" charset="-128"/>
                <a:cs typeface="Meiryo UI" pitchFamily="50" charset="-128"/>
              </a:rPr>
              <a:t>　</a:t>
            </a:r>
            <a:endParaRPr lang="en-US" altLang="ja-JP" sz="1500" b="1" dirty="0">
              <a:latin typeface="Meiryo UI" pitchFamily="50" charset="-128"/>
              <a:ea typeface="Meiryo UI" pitchFamily="50" charset="-128"/>
              <a:cs typeface="Meiryo UI" pitchFamily="50" charset="-128"/>
            </a:endParaRPr>
          </a:p>
          <a:p>
            <a:pPr eaLnBrk="1" hangingPunct="1">
              <a:lnSpc>
                <a:spcPts val="2200"/>
              </a:lnSpc>
              <a:spcBef>
                <a:spcPct val="0"/>
              </a:spcBef>
              <a:buFontTx/>
              <a:buNone/>
            </a:pPr>
            <a:r>
              <a:rPr lang="ja-JP" altLang="en-US" sz="1500" b="1" dirty="0">
                <a:latin typeface="Meiryo UI" pitchFamily="50" charset="-128"/>
                <a:ea typeface="Meiryo UI" pitchFamily="50" charset="-128"/>
                <a:cs typeface="Meiryo UI" pitchFamily="50" charset="-128"/>
              </a:rPr>
              <a:t>　４．法人後見活動マニュアル等について　</a:t>
            </a:r>
          </a:p>
          <a:p>
            <a:pPr eaLnBrk="1" hangingPunct="1">
              <a:lnSpc>
                <a:spcPts val="2200"/>
              </a:lnSpc>
              <a:spcBef>
                <a:spcPct val="0"/>
              </a:spcBef>
              <a:buFontTx/>
              <a:buNone/>
            </a:pPr>
            <a:r>
              <a:rPr lang="ja-JP" altLang="en-US" sz="1500" b="1" dirty="0">
                <a:latin typeface="Meiryo UI" pitchFamily="50" charset="-128"/>
                <a:ea typeface="Meiryo UI" pitchFamily="50" charset="-128"/>
                <a:cs typeface="Meiryo UI" pitchFamily="50" charset="-128"/>
              </a:rPr>
              <a:t>　　</a:t>
            </a:r>
            <a:r>
              <a:rPr lang="ja-JP" altLang="en-US" sz="1500" dirty="0">
                <a:latin typeface="Meiryo UI" pitchFamily="50" charset="-128"/>
                <a:ea typeface="Meiryo UI" pitchFamily="50" charset="-128"/>
                <a:cs typeface="Meiryo UI" pitchFamily="50" charset="-128"/>
              </a:rPr>
              <a:t> （１）法人後見の事務について</a:t>
            </a:r>
          </a:p>
          <a:p>
            <a:pPr eaLnBrk="1" hangingPunct="1">
              <a:lnSpc>
                <a:spcPts val="2200"/>
              </a:lnSpc>
              <a:spcBef>
                <a:spcPct val="0"/>
              </a:spcBef>
              <a:buFontTx/>
              <a:buNone/>
            </a:pPr>
            <a:r>
              <a:rPr lang="ja-JP" altLang="en-US" sz="1500" dirty="0">
                <a:latin typeface="Meiryo UI" pitchFamily="50" charset="-128"/>
                <a:ea typeface="Meiryo UI" pitchFamily="50" charset="-128"/>
                <a:cs typeface="Meiryo UI" pitchFamily="50" charset="-128"/>
              </a:rPr>
              <a:t>　　 （２）登録申請の内容について</a:t>
            </a:r>
          </a:p>
          <a:p>
            <a:pPr eaLnBrk="1" hangingPunct="1">
              <a:lnSpc>
                <a:spcPts val="2200"/>
              </a:lnSpc>
              <a:spcBef>
                <a:spcPct val="0"/>
              </a:spcBef>
              <a:buFontTx/>
              <a:buNone/>
            </a:pPr>
            <a:r>
              <a:rPr lang="ja-JP" altLang="en-US" sz="1500" b="1" dirty="0">
                <a:latin typeface="Meiryo UI" pitchFamily="50" charset="-128"/>
                <a:ea typeface="Meiryo UI" pitchFamily="50" charset="-128"/>
                <a:cs typeface="Meiryo UI" pitchFamily="50" charset="-128"/>
              </a:rPr>
              <a:t>　　 </a:t>
            </a:r>
          </a:p>
          <a:p>
            <a:pPr eaLnBrk="1" hangingPunct="1">
              <a:lnSpc>
                <a:spcPts val="2200"/>
              </a:lnSpc>
              <a:spcBef>
                <a:spcPct val="0"/>
              </a:spcBef>
              <a:buFontTx/>
              <a:buNone/>
            </a:pPr>
            <a:r>
              <a:rPr lang="ja-JP" altLang="en-US" sz="1500" b="1" u="sng" dirty="0">
                <a:latin typeface="Meiryo UI" pitchFamily="50" charset="-128"/>
                <a:ea typeface="Meiryo UI" pitchFamily="50" charset="-128"/>
                <a:cs typeface="Meiryo UI" pitchFamily="50" charset="-128"/>
              </a:rPr>
              <a:t>◆　スケジュール</a:t>
            </a:r>
            <a:endParaRPr lang="en-US" altLang="ja-JP" sz="1500" b="1" u="sng" dirty="0">
              <a:latin typeface="Meiryo UI" pitchFamily="50" charset="-128"/>
              <a:ea typeface="Meiryo UI" pitchFamily="50" charset="-128"/>
              <a:cs typeface="Meiryo UI" pitchFamily="50" charset="-128"/>
            </a:endParaRPr>
          </a:p>
          <a:p>
            <a:pPr eaLnBrk="1" hangingPunct="1">
              <a:lnSpc>
                <a:spcPts val="2200"/>
              </a:lnSpc>
              <a:spcBef>
                <a:spcPct val="0"/>
              </a:spcBef>
              <a:buFontTx/>
              <a:buNone/>
            </a:pPr>
            <a:r>
              <a:rPr lang="ja-JP" altLang="en-US" sz="1500" b="1" dirty="0">
                <a:latin typeface="Meiryo UI" pitchFamily="50" charset="-128"/>
                <a:ea typeface="Meiryo UI" pitchFamily="50" charset="-128"/>
                <a:cs typeface="Meiryo UI" pitchFamily="50" charset="-128"/>
              </a:rPr>
              <a:t>　　</a:t>
            </a:r>
            <a:r>
              <a:rPr lang="en-US" altLang="ja-JP" sz="1500" dirty="0">
                <a:latin typeface="Meiryo UI" pitchFamily="50" charset="-128"/>
                <a:ea typeface="Meiryo UI" pitchFamily="50" charset="-128"/>
                <a:cs typeface="Meiryo UI" pitchFamily="50" charset="-128"/>
              </a:rPr>
              <a:t>R2</a:t>
            </a:r>
            <a:r>
              <a:rPr lang="ja-JP" altLang="en-US" sz="1500" dirty="0">
                <a:latin typeface="Meiryo UI" pitchFamily="50" charset="-128"/>
                <a:ea typeface="Meiryo UI" pitchFamily="50" charset="-128"/>
                <a:cs typeface="Meiryo UI" pitchFamily="50" charset="-128"/>
              </a:rPr>
              <a:t>年</a:t>
            </a:r>
            <a:r>
              <a:rPr lang="en-US" altLang="ja-JP" sz="1500" dirty="0">
                <a:latin typeface="Meiryo UI" pitchFamily="50" charset="-128"/>
                <a:ea typeface="Meiryo UI" pitchFamily="50" charset="-128"/>
                <a:cs typeface="Meiryo UI" pitchFamily="50" charset="-128"/>
              </a:rPr>
              <a:t>9</a:t>
            </a:r>
            <a:r>
              <a:rPr lang="ja-JP" altLang="en-US" sz="1500" dirty="0">
                <a:latin typeface="Meiryo UI" pitchFamily="50" charset="-128"/>
                <a:ea typeface="Meiryo UI" pitchFamily="50" charset="-128"/>
                <a:cs typeface="Meiryo UI" pitchFamily="50" charset="-128"/>
              </a:rPr>
              <a:t>月　　 　 ・第</a:t>
            </a:r>
            <a:r>
              <a:rPr lang="en-US" altLang="ja-JP" sz="1500" dirty="0">
                <a:latin typeface="Meiryo UI" pitchFamily="50" charset="-128"/>
                <a:ea typeface="Meiryo UI" pitchFamily="50" charset="-128"/>
                <a:cs typeface="Meiryo UI" pitchFamily="50" charset="-128"/>
              </a:rPr>
              <a:t>1</a:t>
            </a:r>
            <a:r>
              <a:rPr lang="ja-JP" altLang="en-US" sz="1500" dirty="0">
                <a:latin typeface="Meiryo UI" pitchFamily="50" charset="-128"/>
                <a:ea typeface="Meiryo UI" pitchFamily="50" charset="-128"/>
                <a:cs typeface="Meiryo UI" pitchFamily="50" charset="-128"/>
              </a:rPr>
              <a:t>回大阪府成年後見制度利用促進研究会の開催（今回開催）</a:t>
            </a:r>
            <a:endParaRPr lang="en-US" altLang="ja-JP" sz="1500" dirty="0">
              <a:latin typeface="Meiryo UI" pitchFamily="50" charset="-128"/>
              <a:ea typeface="Meiryo UI" pitchFamily="50" charset="-128"/>
              <a:cs typeface="Meiryo UI" pitchFamily="50" charset="-128"/>
            </a:endParaRPr>
          </a:p>
          <a:p>
            <a:pPr eaLnBrk="1" hangingPunct="1">
              <a:lnSpc>
                <a:spcPts val="2200"/>
              </a:lnSpc>
              <a:spcBef>
                <a:spcPct val="0"/>
              </a:spcBef>
              <a:buFontTx/>
              <a:buNone/>
            </a:pPr>
            <a:r>
              <a:rPr lang="ja-JP" altLang="en-US" sz="1500" dirty="0">
                <a:latin typeface="Meiryo UI" pitchFamily="50" charset="-128"/>
                <a:ea typeface="Meiryo UI" pitchFamily="50" charset="-128"/>
                <a:cs typeface="Meiryo UI" pitchFamily="50" charset="-128"/>
              </a:rPr>
              <a:t>　　　　　　　　　　     　</a:t>
            </a:r>
            <a:r>
              <a:rPr lang="en-US" altLang="ja-JP" sz="1500" dirty="0">
                <a:latin typeface="Meiryo UI" pitchFamily="50" charset="-128"/>
                <a:ea typeface="Meiryo UI" pitchFamily="50" charset="-128"/>
                <a:cs typeface="Meiryo UI" pitchFamily="50" charset="-128"/>
              </a:rPr>
              <a:t>※</a:t>
            </a:r>
            <a:r>
              <a:rPr lang="ja-JP" altLang="en-US" sz="1500" dirty="0">
                <a:latin typeface="Meiryo UI" pitchFamily="50" charset="-128"/>
                <a:ea typeface="Meiryo UI" pitchFamily="50" charset="-128"/>
                <a:cs typeface="Meiryo UI" pitchFamily="50" charset="-128"/>
              </a:rPr>
              <a:t>第２回は</a:t>
            </a:r>
            <a:r>
              <a:rPr lang="en-US" altLang="ja-JP" sz="1500" dirty="0">
                <a:latin typeface="Meiryo UI" pitchFamily="50" charset="-128"/>
                <a:ea typeface="Meiryo UI" pitchFamily="50" charset="-128"/>
                <a:cs typeface="Meiryo UI" pitchFamily="50" charset="-128"/>
              </a:rPr>
              <a:t>R3.2</a:t>
            </a:r>
            <a:r>
              <a:rPr lang="ja-JP" altLang="en-US" sz="1500" dirty="0">
                <a:latin typeface="Meiryo UI" pitchFamily="50" charset="-128"/>
                <a:ea typeface="Meiryo UI" pitchFamily="50" charset="-128"/>
                <a:cs typeface="Meiryo UI" pitchFamily="50" charset="-128"/>
              </a:rPr>
              <a:t>月頃に開催予定</a:t>
            </a:r>
          </a:p>
          <a:p>
            <a:pPr eaLnBrk="1" hangingPunct="1">
              <a:lnSpc>
                <a:spcPts val="2200"/>
              </a:lnSpc>
              <a:spcBef>
                <a:spcPct val="0"/>
              </a:spcBef>
              <a:buFontTx/>
              <a:buNone/>
            </a:pPr>
            <a:r>
              <a:rPr lang="ja-JP" altLang="en-US" sz="1500" dirty="0">
                <a:latin typeface="Meiryo UI" pitchFamily="50" charset="-128"/>
                <a:ea typeface="Meiryo UI" pitchFamily="50" charset="-128"/>
                <a:cs typeface="Meiryo UI" pitchFamily="50" charset="-128"/>
              </a:rPr>
              <a:t>　　</a:t>
            </a:r>
            <a:r>
              <a:rPr lang="en-US" altLang="ja-JP" sz="1500" dirty="0">
                <a:latin typeface="Meiryo UI" pitchFamily="50" charset="-128"/>
                <a:ea typeface="Meiryo UI" pitchFamily="50" charset="-128"/>
                <a:cs typeface="Meiryo UI" pitchFamily="50" charset="-128"/>
              </a:rPr>
              <a:t>R2</a:t>
            </a:r>
            <a:r>
              <a:rPr lang="ja-JP" altLang="en-US" sz="1500" dirty="0">
                <a:latin typeface="Meiryo UI" pitchFamily="50" charset="-128"/>
                <a:ea typeface="Meiryo UI" pitchFamily="50" charset="-128"/>
                <a:cs typeface="Meiryo UI" pitchFamily="50" charset="-128"/>
              </a:rPr>
              <a:t>年秋以降 　 ・市町村及び府社協経営者部会に説明</a:t>
            </a:r>
            <a:r>
              <a:rPr lang="en-US" altLang="ja-JP" sz="1500" dirty="0">
                <a:latin typeface="Meiryo UI" pitchFamily="50" charset="-128"/>
                <a:ea typeface="Meiryo UI" pitchFamily="50" charset="-128"/>
                <a:cs typeface="Meiryo UI" pitchFamily="50" charset="-128"/>
              </a:rPr>
              <a:t>(</a:t>
            </a:r>
            <a:r>
              <a:rPr lang="ja-JP" altLang="en-US" sz="1500" dirty="0">
                <a:latin typeface="Meiryo UI" pitchFamily="50" charset="-128"/>
                <a:ea typeface="Meiryo UI" pitchFamily="50" charset="-128"/>
                <a:cs typeface="Meiryo UI" pitchFamily="50" charset="-128"/>
              </a:rPr>
              <a:t>順次、全部会への説明と全法人向けのセミナー開催</a:t>
            </a:r>
            <a:r>
              <a:rPr lang="en-US" altLang="ja-JP" sz="1500" dirty="0">
                <a:latin typeface="Meiryo UI" pitchFamily="50" charset="-128"/>
                <a:ea typeface="Meiryo UI" pitchFamily="50" charset="-128"/>
                <a:cs typeface="Meiryo UI" pitchFamily="50" charset="-128"/>
              </a:rPr>
              <a:t>)</a:t>
            </a:r>
          </a:p>
          <a:p>
            <a:pPr eaLnBrk="1" hangingPunct="1">
              <a:lnSpc>
                <a:spcPts val="2200"/>
              </a:lnSpc>
              <a:spcBef>
                <a:spcPct val="0"/>
              </a:spcBef>
              <a:buFontTx/>
              <a:buNone/>
            </a:pPr>
            <a:r>
              <a:rPr lang="en-US" altLang="ja-JP" sz="1500" dirty="0">
                <a:latin typeface="Meiryo UI" pitchFamily="50" charset="-128"/>
                <a:ea typeface="Meiryo UI" pitchFamily="50" charset="-128"/>
                <a:cs typeface="Meiryo UI" pitchFamily="50" charset="-128"/>
              </a:rPr>
              <a:t>     </a:t>
            </a:r>
            <a:r>
              <a:rPr lang="ja-JP" altLang="en-US" sz="1500" dirty="0">
                <a:latin typeface="Meiryo UI" pitchFamily="50" charset="-128"/>
                <a:ea typeface="Meiryo UI" pitchFamily="50" charset="-128"/>
                <a:cs typeface="Meiryo UI" pitchFamily="50" charset="-128"/>
              </a:rPr>
              <a:t>　　　　　　　     ・</a:t>
            </a:r>
            <a:r>
              <a:rPr lang="en-US" altLang="ja-JP" sz="1500" dirty="0">
                <a:latin typeface="Meiryo UI" pitchFamily="50" charset="-128"/>
                <a:ea typeface="Meiryo UI" pitchFamily="50" charset="-128"/>
                <a:cs typeface="Meiryo UI" pitchFamily="50" charset="-128"/>
              </a:rPr>
              <a:t>R</a:t>
            </a:r>
            <a:r>
              <a:rPr lang="ja-JP" altLang="en-US" sz="1500" dirty="0">
                <a:latin typeface="Meiryo UI" pitchFamily="50" charset="-128"/>
                <a:ea typeface="Meiryo UI" pitchFamily="50" charset="-128"/>
                <a:cs typeface="Meiryo UI" pitchFamily="50" charset="-128"/>
              </a:rPr>
              <a:t>３年度当初予算要求</a:t>
            </a:r>
          </a:p>
          <a:p>
            <a:pPr eaLnBrk="1" hangingPunct="1">
              <a:lnSpc>
                <a:spcPts val="2200"/>
              </a:lnSpc>
              <a:spcBef>
                <a:spcPct val="0"/>
              </a:spcBef>
              <a:buFontTx/>
              <a:buNone/>
            </a:pPr>
            <a:r>
              <a:rPr lang="ja-JP" altLang="en-US" sz="1500" dirty="0">
                <a:latin typeface="Meiryo UI" pitchFamily="50" charset="-128"/>
                <a:ea typeface="Meiryo UI" pitchFamily="50" charset="-128"/>
                <a:cs typeface="Meiryo UI" pitchFamily="50" charset="-128"/>
              </a:rPr>
              <a:t>　　</a:t>
            </a:r>
            <a:r>
              <a:rPr lang="en-US" altLang="ja-JP" sz="1500" dirty="0">
                <a:latin typeface="Meiryo UI" pitchFamily="50" charset="-128"/>
                <a:ea typeface="Meiryo UI" pitchFamily="50" charset="-128"/>
                <a:cs typeface="Meiryo UI" pitchFamily="50" charset="-128"/>
              </a:rPr>
              <a:t>R3</a:t>
            </a:r>
            <a:r>
              <a:rPr lang="ja-JP" altLang="en-US" sz="1500" dirty="0">
                <a:latin typeface="Meiryo UI" pitchFamily="50" charset="-128"/>
                <a:ea typeface="Meiryo UI" pitchFamily="50" charset="-128"/>
                <a:cs typeface="Meiryo UI" pitchFamily="50" charset="-128"/>
              </a:rPr>
              <a:t>年</a:t>
            </a:r>
            <a:r>
              <a:rPr lang="en-US" altLang="ja-JP" sz="1500" dirty="0">
                <a:latin typeface="Meiryo UI" pitchFamily="50" charset="-128"/>
                <a:ea typeface="Meiryo UI" pitchFamily="50" charset="-128"/>
                <a:cs typeface="Meiryo UI" pitchFamily="50" charset="-128"/>
              </a:rPr>
              <a:t>4</a:t>
            </a:r>
            <a:r>
              <a:rPr lang="ja-JP" altLang="en-US" sz="1500" dirty="0">
                <a:latin typeface="Meiryo UI" pitchFamily="50" charset="-128"/>
                <a:ea typeface="Meiryo UI" pitchFamily="50" charset="-128"/>
                <a:cs typeface="Meiryo UI" pitchFamily="50" charset="-128"/>
              </a:rPr>
              <a:t>月以降　・社会福祉法人への研修案内、研修実施及び登録申請等事業の実施</a:t>
            </a:r>
          </a:p>
        </p:txBody>
      </p:sp>
      <p:sp>
        <p:nvSpPr>
          <p:cNvPr id="9" name="右中かっこ 8"/>
          <p:cNvSpPr/>
          <p:nvPr/>
        </p:nvSpPr>
        <p:spPr>
          <a:xfrm>
            <a:off x="6426558" y="901521"/>
            <a:ext cx="324000" cy="2664000"/>
          </a:xfrm>
          <a:prstGeom prst="rightBrace">
            <a:avLst/>
          </a:prstGeom>
          <a:ln w="412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右中かっこ 9"/>
          <p:cNvSpPr/>
          <p:nvPr/>
        </p:nvSpPr>
        <p:spPr>
          <a:xfrm>
            <a:off x="6424410" y="3907099"/>
            <a:ext cx="324000" cy="756000"/>
          </a:xfrm>
          <a:prstGeom prst="rightBrace">
            <a:avLst/>
          </a:prstGeom>
          <a:ln w="412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テキスト ボックス 10"/>
          <p:cNvSpPr txBox="1"/>
          <p:nvPr/>
        </p:nvSpPr>
        <p:spPr>
          <a:xfrm>
            <a:off x="6990026" y="1884549"/>
            <a:ext cx="2056176" cy="720000"/>
          </a:xfrm>
          <a:prstGeom prst="rect">
            <a:avLst/>
          </a:prstGeom>
          <a:solidFill>
            <a:sysClr val="window" lastClr="FFFFFF"/>
          </a:solidFill>
          <a:ln w="25400" cap="flat" cmpd="sng" algn="ctr">
            <a:solidFill>
              <a:srgbClr val="4F81BD"/>
            </a:solidFill>
            <a:prstDash val="solid"/>
          </a:ln>
          <a:effectLst/>
        </p:spPr>
        <p:txBody>
          <a:bodyPr wrap="square" lIns="68415" tIns="34208" rIns="68415" bIns="34208" rtlCol="0" anchor="ctr" anchorCtr="0">
            <a:noAutofit/>
          </a:bodyPr>
          <a:lstStyle/>
          <a:p>
            <a:pPr lvl="0" algn="ctr" defTabSz="957816">
              <a:lnSpc>
                <a:spcPts val="2400"/>
              </a:lnSpc>
            </a:pPr>
            <a:r>
              <a:rPr kumimoji="1" lang="ja-JP" altLang="en-US" sz="16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第１回研究会</a:t>
            </a:r>
            <a:endParaRPr kumimoji="1" lang="en-US" altLang="ja-JP" sz="16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ctr" defTabSz="957816">
              <a:lnSpc>
                <a:spcPts val="2400"/>
              </a:lnSpc>
            </a:pPr>
            <a:r>
              <a:rPr kumimoji="1" lang="ja-JP" altLang="en-US" sz="16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（今回）</a:t>
            </a:r>
            <a:endParaRPr kumimoji="1" lang="en-US" altLang="ja-JP" sz="16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6987878" y="3945067"/>
            <a:ext cx="2056176" cy="720000"/>
          </a:xfrm>
          <a:prstGeom prst="rect">
            <a:avLst/>
          </a:prstGeom>
          <a:solidFill>
            <a:sysClr val="window" lastClr="FFFFFF"/>
          </a:solidFill>
          <a:ln w="25400" cap="flat" cmpd="sng" algn="ctr">
            <a:solidFill>
              <a:srgbClr val="4F81BD"/>
            </a:solidFill>
            <a:prstDash val="solid"/>
          </a:ln>
          <a:effectLst/>
        </p:spPr>
        <p:txBody>
          <a:bodyPr wrap="square" lIns="68415" tIns="34208" rIns="68415" bIns="34208" rtlCol="0" anchor="ctr" anchorCtr="0">
            <a:noAutofit/>
          </a:bodyPr>
          <a:lstStyle/>
          <a:p>
            <a:pPr lvl="0" algn="ctr" defTabSz="957816">
              <a:lnSpc>
                <a:spcPts val="2400"/>
              </a:lnSpc>
            </a:pPr>
            <a:r>
              <a:rPr kumimoji="1" lang="ja-JP" altLang="en-US" sz="16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第２回研究会</a:t>
            </a:r>
            <a:endParaRPr kumimoji="1" lang="en-US" altLang="ja-JP" sz="16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ctr" defTabSz="957816">
              <a:lnSpc>
                <a:spcPts val="2400"/>
              </a:lnSpc>
            </a:pPr>
            <a:r>
              <a:rPr kumimoji="1" lang="ja-JP" altLang="en-US" sz="16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（次回）</a:t>
            </a:r>
            <a:endParaRPr kumimoji="1" lang="en-US" altLang="ja-JP" sz="16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楕円 13"/>
          <p:cNvSpPr/>
          <p:nvPr/>
        </p:nvSpPr>
        <p:spPr>
          <a:xfrm>
            <a:off x="8698610" y="41183"/>
            <a:ext cx="404446" cy="334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noProof="0" dirty="0">
                <a:solidFill>
                  <a:prstClr val="white"/>
                </a:solidFill>
                <a:latin typeface="Calibri" panose="020F0502020204030204"/>
                <a:ea typeface="游ゴシック" panose="020B0400000000000000" pitchFamily="50" charset="-128"/>
              </a:rPr>
              <a:t>７</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39714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457200"/>
          </a:xfr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8100000" scaled="1"/>
            <a:tileRect/>
          </a:gradFill>
        </p:spPr>
        <p:style>
          <a:lnRef idx="2">
            <a:schemeClr val="dk1"/>
          </a:lnRef>
          <a:fillRef idx="1">
            <a:schemeClr val="lt1"/>
          </a:fillRef>
          <a:effectRef idx="0">
            <a:schemeClr val="dk1"/>
          </a:effectRef>
          <a:fontRef idx="minor">
            <a:schemeClr val="dk1"/>
          </a:fontRef>
        </p:style>
        <p:txBody>
          <a:bodyPr>
            <a:normAutofit/>
          </a:bodyPr>
          <a:lstStyle/>
          <a:p>
            <a:r>
              <a:rPr lang="ja-JP" altLang="en-US" sz="1800" b="1" dirty="0">
                <a:latin typeface="メイリオ" panose="020B0604030504040204" pitchFamily="50" charset="-128"/>
                <a:ea typeface="メイリオ" panose="020B0604030504040204" pitchFamily="50" charset="-128"/>
              </a:rPr>
              <a:t>１．受任相当案件と活動内容について</a:t>
            </a:r>
          </a:p>
        </p:txBody>
      </p:sp>
      <p:sp>
        <p:nvSpPr>
          <p:cNvPr id="3" name="コンテンツ プレースホルダー 2"/>
          <p:cNvSpPr>
            <a:spLocks noGrp="1"/>
          </p:cNvSpPr>
          <p:nvPr>
            <p:ph idx="1"/>
          </p:nvPr>
        </p:nvSpPr>
        <p:spPr>
          <a:xfrm>
            <a:off x="0" y="541324"/>
            <a:ext cx="9144000" cy="939748"/>
          </a:xfrm>
          <a:noFill/>
          <a:ln>
            <a:noFill/>
          </a:ln>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ja-JP" altLang="en-US" sz="1500" b="1" dirty="0">
                <a:solidFill>
                  <a:schemeClr val="tx1"/>
                </a:solidFill>
                <a:latin typeface="メイリオ" panose="020B0604030504040204" pitchFamily="50" charset="-128"/>
                <a:ea typeface="メイリオ" panose="020B0604030504040204" pitchFamily="50" charset="-128"/>
              </a:rPr>
              <a:t>（１）社会福祉法人による法人後見の受任相当案件について</a:t>
            </a:r>
            <a:endParaRPr lang="en-US" altLang="ja-JP" sz="1500" b="1"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sz="1200" dirty="0">
                <a:solidFill>
                  <a:schemeClr val="tx1"/>
                </a:solidFill>
                <a:latin typeface="メイリオ" panose="020B0604030504040204" pitchFamily="50" charset="-128"/>
                <a:ea typeface="メイリオ" panose="020B0604030504040204" pitchFamily="50" charset="-128"/>
              </a:rPr>
              <a:t>      </a:t>
            </a:r>
            <a:r>
              <a:rPr lang="ja-JP" altLang="en-US" sz="1200" b="1" u="sng" dirty="0">
                <a:solidFill>
                  <a:schemeClr val="tx1"/>
                </a:solidFill>
                <a:latin typeface="メイリオ" panose="020B0604030504040204" pitchFamily="50" charset="-128"/>
                <a:ea typeface="メイリオ" panose="020B0604030504040204" pitchFamily="50" charset="-128"/>
              </a:rPr>
              <a:t>▸後見の候補者を選ぶ際は、まずは「市民後見人」を優先し検討を進める</a:t>
            </a:r>
            <a:endParaRPr lang="en-US" altLang="ja-JP" sz="1200" b="1" u="sng"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sz="1200" dirty="0">
                <a:solidFill>
                  <a:schemeClr val="tx1"/>
                </a:solidFill>
                <a:latin typeface="メイリオ" panose="020B0604030504040204" pitchFamily="50" charset="-128"/>
                <a:ea typeface="メイリオ" panose="020B0604030504040204" pitchFamily="50" charset="-128"/>
              </a:rPr>
              <a:t>　　</a:t>
            </a:r>
            <a:r>
              <a:rPr lang="en-US" altLang="ja-JP"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他法人とは・・・法人後見を実施する法人の理事、監査役及び評議員が含まれない法人をいう</a:t>
            </a:r>
            <a:endParaRPr lang="en-US" altLang="ja-JP" sz="1200" u="sng" dirty="0">
              <a:solidFill>
                <a:srgbClr val="FF0000"/>
              </a:solidFill>
              <a:latin typeface="メイリオ" panose="020B0604030504040204" pitchFamily="50" charset="-128"/>
              <a:ea typeface="メイリオ" panose="020B0604030504040204" pitchFamily="50" charset="-128"/>
            </a:endParaRPr>
          </a:p>
        </p:txBody>
      </p:sp>
      <p:sp>
        <p:nvSpPr>
          <p:cNvPr id="9" name="コンテンツ プレースホルダー 2"/>
          <p:cNvSpPr txBox="1">
            <a:spLocks/>
          </p:cNvSpPr>
          <p:nvPr/>
        </p:nvSpPr>
        <p:spPr>
          <a:xfrm>
            <a:off x="0" y="4607466"/>
            <a:ext cx="9144000" cy="8517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ts val="1600"/>
              </a:lnSpc>
              <a:buNone/>
            </a:pPr>
            <a:r>
              <a:rPr lang="ja-JP" altLang="en-US" sz="1500" b="1" dirty="0">
                <a:solidFill>
                  <a:schemeClr val="tx1"/>
                </a:solidFill>
                <a:latin typeface="メイリオ" panose="020B0604030504040204" pitchFamily="50" charset="-128"/>
                <a:ea typeface="メイリオ" panose="020B0604030504040204" pitchFamily="50" charset="-128"/>
              </a:rPr>
              <a:t>（２）社会福祉法人による法人後見の活動内容等について</a:t>
            </a:r>
            <a:endParaRPr lang="en-US" altLang="ja-JP" sz="1300" b="1" dirty="0">
              <a:solidFill>
                <a:schemeClr val="tx1"/>
              </a:solidFill>
              <a:latin typeface="メイリオ" panose="020B0604030504040204" pitchFamily="50" charset="-128"/>
              <a:ea typeface="メイリオ" panose="020B0604030504040204" pitchFamily="50" charset="-128"/>
            </a:endParaRPr>
          </a:p>
          <a:p>
            <a:pPr marL="0" indent="0">
              <a:lnSpc>
                <a:spcPts val="1600"/>
              </a:lnSpc>
              <a:buFont typeface="Arial" panose="020B0604020202020204" pitchFamily="34" charset="0"/>
              <a:buNone/>
            </a:pPr>
            <a:r>
              <a:rPr lang="ja-JP" altLang="en-US" sz="1300" dirty="0">
                <a:latin typeface="メイリオ" panose="020B0604030504040204" pitchFamily="50" charset="-128"/>
                <a:ea typeface="メイリオ" panose="020B0604030504040204" pitchFamily="50" charset="-128"/>
              </a:rPr>
              <a:t>　▸確認ポイント：公益的な取組（無償）を踏まえて、受任相当案件と後見活動の範囲として妥当か</a:t>
            </a:r>
            <a:r>
              <a:rPr lang="ja-JP" altLang="en-US" sz="1500" dirty="0">
                <a:solidFill>
                  <a:schemeClr val="tx1"/>
                </a:solidFill>
                <a:latin typeface="メイリオ" panose="020B0604030504040204" pitchFamily="50" charset="-128"/>
                <a:ea typeface="メイリオ" panose="020B0604030504040204" pitchFamily="50" charset="-128"/>
              </a:rPr>
              <a:t>　</a:t>
            </a:r>
          </a:p>
        </p:txBody>
      </p:sp>
      <p:graphicFrame>
        <p:nvGraphicFramePr>
          <p:cNvPr id="10" name="表 9"/>
          <p:cNvGraphicFramePr>
            <a:graphicFrameLocks noGrp="1"/>
          </p:cNvGraphicFramePr>
          <p:nvPr>
            <p:extLst>
              <p:ext uri="{D42A27DB-BD31-4B8C-83A1-F6EECF244321}">
                <p14:modId xmlns:p14="http://schemas.microsoft.com/office/powerpoint/2010/main" val="2326759272"/>
              </p:ext>
            </p:extLst>
          </p:nvPr>
        </p:nvGraphicFramePr>
        <p:xfrm>
          <a:off x="329373" y="1442744"/>
          <a:ext cx="8599621" cy="2828427"/>
        </p:xfrm>
        <a:graphic>
          <a:graphicData uri="http://schemas.openxmlformats.org/drawingml/2006/table">
            <a:tbl>
              <a:tblPr firstRow="1" bandRow="1">
                <a:tableStyleId>{22838BEF-8BB2-4498-84A7-C5851F593DF1}</a:tableStyleId>
              </a:tblPr>
              <a:tblGrid>
                <a:gridCol w="766215">
                  <a:extLst>
                    <a:ext uri="{9D8B030D-6E8A-4147-A177-3AD203B41FA5}">
                      <a16:colId xmlns:a16="http://schemas.microsoft.com/office/drawing/2014/main" val="3786065726"/>
                    </a:ext>
                  </a:extLst>
                </a:gridCol>
                <a:gridCol w="1605406">
                  <a:extLst>
                    <a:ext uri="{9D8B030D-6E8A-4147-A177-3AD203B41FA5}">
                      <a16:colId xmlns:a16="http://schemas.microsoft.com/office/drawing/2014/main" val="2562049283"/>
                    </a:ext>
                  </a:extLst>
                </a:gridCol>
                <a:gridCol w="4716000">
                  <a:extLst>
                    <a:ext uri="{9D8B030D-6E8A-4147-A177-3AD203B41FA5}">
                      <a16:colId xmlns:a16="http://schemas.microsoft.com/office/drawing/2014/main" val="2707930027"/>
                    </a:ext>
                  </a:extLst>
                </a:gridCol>
                <a:gridCol w="1512000">
                  <a:extLst>
                    <a:ext uri="{9D8B030D-6E8A-4147-A177-3AD203B41FA5}">
                      <a16:colId xmlns:a16="http://schemas.microsoft.com/office/drawing/2014/main" val="3452290804"/>
                    </a:ext>
                  </a:extLst>
                </a:gridCol>
              </a:tblGrid>
              <a:tr h="318907">
                <a:tc gridSpan="2">
                  <a:txBody>
                    <a:bodyPr/>
                    <a:lstStyle/>
                    <a:p>
                      <a:pPr algn="ctr">
                        <a:lnSpc>
                          <a:spcPts val="1600"/>
                        </a:lnSpc>
                      </a:pPr>
                      <a:r>
                        <a:rPr kumimoji="1" lang="ja-JP" altLang="en-US" sz="1200" dirty="0">
                          <a:latin typeface="Meiryo UI" panose="020B0604030504040204" pitchFamily="50" charset="-128"/>
                          <a:ea typeface="Meiryo UI" panose="020B0604030504040204" pitchFamily="50" charset="-128"/>
                        </a:rPr>
                        <a:t>要支援者の状況等</a:t>
                      </a:r>
                    </a:p>
                  </a:txBody>
                  <a:tcPr>
                    <a:solidFill>
                      <a:schemeClr val="accent1">
                        <a:lumMod val="40000"/>
                        <a:lumOff val="60000"/>
                      </a:schemeClr>
                    </a:solidFill>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solidFill>
                      <a:schemeClr val="accent1">
                        <a:lumMod val="40000"/>
                        <a:lumOff val="60000"/>
                      </a:schemeClr>
                    </a:solidFill>
                  </a:tcPr>
                </a:tc>
                <a:tc>
                  <a:txBody>
                    <a:bodyPr/>
                    <a:lstStyle/>
                    <a:p>
                      <a:pPr algn="ctr">
                        <a:lnSpc>
                          <a:spcPts val="1600"/>
                        </a:lnSpc>
                      </a:pPr>
                      <a:r>
                        <a:rPr kumimoji="1" lang="ja-JP" altLang="en-US" sz="1200" dirty="0">
                          <a:latin typeface="Meiryo UI" panose="020B0604030504040204" pitchFamily="50" charset="-128"/>
                          <a:ea typeface="Meiryo UI" panose="020B0604030504040204" pitchFamily="50" charset="-128"/>
                        </a:rPr>
                        <a:t>具体的な要件</a:t>
                      </a:r>
                    </a:p>
                  </a:txBody>
                  <a:tcPr>
                    <a:solidFill>
                      <a:schemeClr val="accent1">
                        <a:lumMod val="40000"/>
                        <a:lumOff val="6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受任しない案件</a:t>
                      </a:r>
                    </a:p>
                  </a:txBody>
                  <a:tcPr>
                    <a:solidFill>
                      <a:schemeClr val="accent1">
                        <a:lumMod val="40000"/>
                        <a:lumOff val="60000"/>
                      </a:schemeClr>
                    </a:solidFill>
                  </a:tcPr>
                </a:tc>
                <a:extLst>
                  <a:ext uri="{0D108BD9-81ED-4DB2-BD59-A6C34878D82A}">
                    <a16:rowId xmlns:a16="http://schemas.microsoft.com/office/drawing/2014/main" val="2110496716"/>
                  </a:ext>
                </a:extLst>
              </a:tr>
              <a:tr h="487005">
                <a:tc>
                  <a:txBody>
                    <a:bodyPr/>
                    <a:lstStyle/>
                    <a:p>
                      <a:pPr algn="ctr">
                        <a:lnSpc>
                          <a:spcPts val="1600"/>
                        </a:lnSpc>
                      </a:pPr>
                      <a:r>
                        <a:rPr kumimoji="1" lang="ja-JP" altLang="en-US" sz="1200" b="1" dirty="0">
                          <a:latin typeface="Meiryo UI" panose="020B0604030504040204" pitchFamily="50" charset="-128"/>
                          <a:ea typeface="Meiryo UI" panose="020B0604030504040204" pitchFamily="50" charset="-128"/>
                        </a:rPr>
                        <a:t>① 資産</a:t>
                      </a:r>
                      <a:endParaRPr kumimoji="1" lang="en-US" altLang="ja-JP" sz="1200" b="1" dirty="0">
                        <a:latin typeface="Meiryo UI" panose="020B0604030504040204" pitchFamily="50" charset="-128"/>
                        <a:ea typeface="Meiryo UI" panose="020B0604030504040204" pitchFamily="50" charset="-128"/>
                      </a:endParaRPr>
                    </a:p>
                    <a:p>
                      <a:pPr algn="ctr">
                        <a:lnSpc>
                          <a:spcPts val="1600"/>
                        </a:lnSpc>
                      </a:pPr>
                      <a:r>
                        <a:rPr kumimoji="1" lang="ja-JP" altLang="en-US" sz="1200" b="1" dirty="0">
                          <a:latin typeface="Meiryo UI" panose="020B0604030504040204" pitchFamily="50" charset="-128"/>
                          <a:ea typeface="Meiryo UI" panose="020B0604030504040204" pitchFamily="50" charset="-128"/>
                        </a:rPr>
                        <a:t>  状況</a:t>
                      </a:r>
                    </a:p>
                  </a:txBody>
                  <a:tcPr anchor="ctr">
                    <a:solidFill>
                      <a:schemeClr val="bg1"/>
                    </a:solidFill>
                  </a:tcPr>
                </a:tc>
                <a:tc>
                  <a:txBody>
                    <a:bodyPr/>
                    <a:lstStyle/>
                    <a:p>
                      <a:pPr algn="ctr">
                        <a:lnSpc>
                          <a:spcPts val="1600"/>
                        </a:lnSpc>
                      </a:pPr>
                      <a:r>
                        <a:rPr kumimoji="1" lang="ja-JP" altLang="en-US" sz="1200" b="1" dirty="0">
                          <a:latin typeface="Meiryo UI" panose="020B0604030504040204" pitchFamily="50" charset="-128"/>
                          <a:ea typeface="Meiryo UI" panose="020B0604030504040204" pitchFamily="50" charset="-128"/>
                        </a:rPr>
                        <a:t>高額の資産を有しない</a:t>
                      </a:r>
                    </a:p>
                  </a:txBody>
                  <a:tcPr anchor="ctr">
                    <a:solidFill>
                      <a:schemeClr val="bg1"/>
                    </a:solidFill>
                  </a:tcPr>
                </a:tc>
                <a:tc>
                  <a:txBody>
                    <a:bodyPr/>
                    <a:lstStyle/>
                    <a:p>
                      <a:pPr>
                        <a:lnSpc>
                          <a:spcPts val="1600"/>
                        </a:lnSpc>
                      </a:pP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生活保護受給者やそれに準じる方</a:t>
                      </a:r>
                      <a:endParaRPr kumimoji="1" lang="en-US" altLang="ja-JP" sz="1200" b="1" dirty="0">
                        <a:latin typeface="Meiryo UI" panose="020B0604030504040204" pitchFamily="50" charset="-128"/>
                        <a:ea typeface="Meiryo UI" panose="020B0604030504040204" pitchFamily="50" charset="-128"/>
                      </a:endParaRPr>
                    </a:p>
                    <a:p>
                      <a:pPr>
                        <a:lnSpc>
                          <a:spcPts val="1600"/>
                        </a:lnSpc>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後見報酬や後見事務費を本人の資産から支弁できない</a:t>
                      </a:r>
                    </a:p>
                  </a:txBody>
                  <a:tcPr>
                    <a:solidFill>
                      <a:schemeClr val="bg1"/>
                    </a:solidFill>
                  </a:tcPr>
                </a:tc>
                <a:tc rowSpan="3">
                  <a:txBody>
                    <a:bodyPr/>
                    <a:lstStyle/>
                    <a:p>
                      <a:pPr marL="0" marR="0" lvl="0" indent="0" algn="l" defTabSz="914400" rtl="0" eaLnBrk="1" fontAlgn="auto" latinLnBrk="0" hangingPunct="1">
                        <a:lnSpc>
                          <a:spcPts val="1600"/>
                        </a:lnSpc>
                        <a:spcBef>
                          <a:spcPts val="1000"/>
                        </a:spcBef>
                        <a:spcAft>
                          <a:spcPts val="0"/>
                        </a:spcAft>
                        <a:buClrTx/>
                        <a:buSzTx/>
                        <a:buFont typeface="Arial" panose="020B0604020202020204" pitchFamily="34" charset="0"/>
                        <a:buNone/>
                        <a:tabLst/>
                        <a:defRPr/>
                      </a:pPr>
                      <a:r>
                        <a:rPr kumimoji="1" lang="ja-JP" altLang="en-US" sz="1200" b="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・当法人が運営する施設の入居者</a:t>
                      </a:r>
                      <a:endParaRPr kumimoji="1" lang="en-US" altLang="ja-JP" sz="1200" b="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1000"/>
                        </a:spcBef>
                        <a:spcAft>
                          <a:spcPts val="0"/>
                        </a:spcAft>
                        <a:buClrTx/>
                        <a:buSzTx/>
                        <a:buFont typeface="Arial" panose="020B0604020202020204" pitchFamily="34" charset="0"/>
                        <a:buNone/>
                        <a:tabLst/>
                        <a:defRPr/>
                      </a:pPr>
                      <a:r>
                        <a:rPr kumimoji="1" lang="ja-JP" altLang="en-US" sz="1200" b="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・当法人の実施する事業の利用者</a:t>
                      </a:r>
                      <a:endParaRPr kumimoji="1" lang="en-US" altLang="ja-JP" sz="1200" b="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1000"/>
                        </a:spcBef>
                        <a:spcAft>
                          <a:spcPts val="0"/>
                        </a:spcAft>
                        <a:buClrTx/>
                        <a:buSzTx/>
                        <a:buFont typeface="Arial" panose="020B0604020202020204" pitchFamily="34" charset="0"/>
                        <a:buNone/>
                        <a:tabLst/>
                        <a:defRPr/>
                      </a:pPr>
                      <a:r>
                        <a:rPr kumimoji="1" lang="ja-JP" altLang="en-US" sz="1200" b="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・当法人と利益が相反する恐れのあるもの</a:t>
                      </a:r>
                      <a:endParaRPr kumimoji="1" lang="en-US" altLang="ja-JP" sz="1200" b="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2397496927"/>
                  </a:ext>
                </a:extLst>
              </a:tr>
              <a:tr h="1310640">
                <a:tc>
                  <a:txBody>
                    <a:bodyPr/>
                    <a:lstStyle/>
                    <a:p>
                      <a:pPr algn="ctr">
                        <a:lnSpc>
                          <a:spcPts val="1600"/>
                        </a:lnSpc>
                      </a:pPr>
                      <a:r>
                        <a:rPr kumimoji="1" lang="ja-JP" altLang="en-US" sz="1200" b="1" dirty="0">
                          <a:latin typeface="Meiryo UI" panose="020B0604030504040204" pitchFamily="50" charset="-128"/>
                          <a:ea typeface="Meiryo UI" panose="020B0604030504040204" pitchFamily="50" charset="-128"/>
                        </a:rPr>
                        <a:t>② 支援   </a:t>
                      </a:r>
                      <a:endParaRPr kumimoji="1" lang="en-US" altLang="ja-JP" sz="1200" b="1" dirty="0">
                        <a:latin typeface="Meiryo UI" panose="020B0604030504040204" pitchFamily="50" charset="-128"/>
                        <a:ea typeface="Meiryo UI" panose="020B0604030504040204" pitchFamily="50" charset="-128"/>
                      </a:endParaRPr>
                    </a:p>
                    <a:p>
                      <a:pPr algn="ctr">
                        <a:lnSpc>
                          <a:spcPts val="1600"/>
                        </a:lnSpc>
                      </a:pPr>
                      <a:r>
                        <a:rPr kumimoji="1" lang="en-US" altLang="ja-JP" sz="1200" b="1" dirty="0">
                          <a:latin typeface="Meiryo UI" panose="020B0604030504040204" pitchFamily="50" charset="-128"/>
                          <a:ea typeface="Meiryo UI" panose="020B0604030504040204" pitchFamily="50" charset="-128"/>
                        </a:rPr>
                        <a:t>  </a:t>
                      </a:r>
                      <a:r>
                        <a:rPr kumimoji="1" lang="ja-JP" altLang="en-US" sz="1200" b="1" dirty="0">
                          <a:latin typeface="Meiryo UI" panose="020B0604030504040204" pitchFamily="50" charset="-128"/>
                          <a:ea typeface="Meiryo UI" panose="020B0604030504040204" pitchFamily="50" charset="-128"/>
                        </a:rPr>
                        <a:t>内容</a:t>
                      </a:r>
                    </a:p>
                  </a:txBody>
                  <a:tcPr anchor="ctr">
                    <a:solidFill>
                      <a:schemeClr val="bg1"/>
                    </a:solidFill>
                  </a:tcPr>
                </a:tc>
                <a:tc>
                  <a:txBody>
                    <a:bodyPr/>
                    <a:lstStyle/>
                    <a:p>
                      <a:pPr algn="ctr">
                        <a:lnSpc>
                          <a:spcPts val="1600"/>
                        </a:lnSpc>
                      </a:pPr>
                      <a:r>
                        <a:rPr kumimoji="1" lang="ja-JP" altLang="en-US" sz="1200" b="1" dirty="0">
                          <a:latin typeface="Meiryo UI" panose="020B0604030504040204" pitchFamily="50" charset="-128"/>
                          <a:ea typeface="Meiryo UI" panose="020B0604030504040204" pitchFamily="50" charset="-128"/>
                        </a:rPr>
                        <a:t>法的な措置等の</a:t>
                      </a:r>
                      <a:endParaRPr kumimoji="1" lang="en-US" altLang="ja-JP" sz="1200" b="1" dirty="0">
                        <a:latin typeface="Meiryo UI" panose="020B0604030504040204" pitchFamily="50" charset="-128"/>
                        <a:ea typeface="Meiryo UI" panose="020B0604030504040204" pitchFamily="50" charset="-128"/>
                      </a:endParaRPr>
                    </a:p>
                    <a:p>
                      <a:pPr algn="ctr">
                        <a:lnSpc>
                          <a:spcPts val="1600"/>
                        </a:lnSpc>
                      </a:pPr>
                      <a:r>
                        <a:rPr kumimoji="1" lang="ja-JP" altLang="en-US" sz="1200" b="1" dirty="0">
                          <a:latin typeface="Meiryo UI" panose="020B0604030504040204" pitchFamily="50" charset="-128"/>
                          <a:ea typeface="Meiryo UI" panose="020B0604030504040204" pitchFamily="50" charset="-128"/>
                        </a:rPr>
                        <a:t>複雑な支援を有しない</a:t>
                      </a:r>
                    </a:p>
                  </a:txBody>
                  <a:tcPr anchor="ctr">
                    <a:solidFill>
                      <a:schemeClr val="bg1"/>
                    </a:solidFill>
                  </a:tcPr>
                </a:tc>
                <a:tc>
                  <a:txBody>
                    <a:bodyPr/>
                    <a:lstStyle/>
                    <a:p>
                      <a:pPr>
                        <a:lnSpc>
                          <a:spcPts val="1600"/>
                        </a:lnSpc>
                      </a:pPr>
                      <a:r>
                        <a:rPr kumimoji="1" lang="en-US" altLang="ja-JP" sz="1200" dirty="0">
                          <a:latin typeface="Meiryo UI" panose="020B0604030504040204" pitchFamily="50" charset="-128"/>
                          <a:ea typeface="Meiryo UI" panose="020B0604030504040204" pitchFamily="50" charset="-128"/>
                        </a:rPr>
                        <a:t>‣</a:t>
                      </a:r>
                      <a:r>
                        <a:rPr kumimoji="1" lang="ja-JP" altLang="en-US" sz="1200" spc="-30" baseline="0" dirty="0">
                          <a:latin typeface="Meiryo UI" panose="020B0604030504040204" pitchFamily="50" charset="-128"/>
                          <a:ea typeface="Meiryo UI" panose="020B0604030504040204" pitchFamily="50" charset="-128"/>
                        </a:rPr>
                        <a:t>急迫した虐待や権利侵害、親族間の係争等がなく比較的落ち着いた事案</a:t>
                      </a:r>
                      <a:endParaRPr kumimoji="1" lang="en-US" altLang="ja-JP" sz="1200" spc="-30" baseline="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本人に自虐や他害の行為がない</a:t>
                      </a:r>
                      <a:endParaRPr kumimoji="1" lang="en-US" altLang="ja-JP" sz="1200" dirty="0">
                        <a:latin typeface="Meiryo UI" panose="020B0604030504040204" pitchFamily="50" charset="-128"/>
                        <a:ea typeface="Meiryo UI" panose="020B0604030504040204" pitchFamily="50" charset="-128"/>
                      </a:endParaRPr>
                    </a:p>
                    <a:p>
                      <a:pPr>
                        <a:lnSpc>
                          <a:spcPts val="1600"/>
                        </a:lnSpc>
                      </a:pPr>
                      <a:r>
                        <a:rPr kumimoji="1" lang="ja-JP" altLang="en-US" sz="1200" u="none" dirty="0">
                          <a:latin typeface="Meiryo UI" panose="020B0604030504040204" pitchFamily="50" charset="-128"/>
                          <a:ea typeface="Meiryo UI" panose="020B0604030504040204" pitchFamily="50" charset="-128"/>
                        </a:rPr>
                        <a:t>　</a:t>
                      </a:r>
                      <a:r>
                        <a:rPr kumimoji="1" lang="ja-JP" altLang="en-US" sz="1200" u="sng" dirty="0">
                          <a:latin typeface="Meiryo UI" panose="020B0604030504040204" pitchFamily="50" charset="-128"/>
                          <a:ea typeface="Meiryo UI" panose="020B0604030504040204" pitchFamily="50" charset="-128"/>
                        </a:rPr>
                        <a:t>（上記２ケースは、本人の状況等により受任）</a:t>
                      </a:r>
                      <a:endParaRPr kumimoji="1" lang="en-US" altLang="ja-JP" sz="1200" u="sng" dirty="0">
                        <a:latin typeface="Meiryo UI" panose="020B0604030504040204" pitchFamily="50" charset="-128"/>
                        <a:ea typeface="Meiryo UI" panose="020B0604030504040204" pitchFamily="50" charset="-128"/>
                      </a:endParaRPr>
                    </a:p>
                    <a:p>
                      <a:pPr>
                        <a:lnSpc>
                          <a:spcPts val="1600"/>
                        </a:lnSpc>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不動産の処分、相続や遺産分割などの対応を要しない。</a:t>
                      </a:r>
                      <a:endParaRPr kumimoji="1" lang="en-US" altLang="ja-JP" sz="1200" dirty="0">
                        <a:latin typeface="Meiryo UI" panose="020B0604030504040204" pitchFamily="50" charset="-128"/>
                        <a:ea typeface="Meiryo UI" panose="020B0604030504040204" pitchFamily="50" charset="-128"/>
                      </a:endParaRPr>
                    </a:p>
                    <a:p>
                      <a:pPr>
                        <a:lnSpc>
                          <a:spcPts val="1600"/>
                        </a:lnSpc>
                      </a:pPr>
                      <a:r>
                        <a:rPr kumimoji="1" lang="ja-JP" altLang="en-US" sz="1200" u="none" dirty="0">
                          <a:latin typeface="Meiryo UI" panose="020B0604030504040204" pitchFamily="50" charset="-128"/>
                          <a:ea typeface="Meiryo UI" panose="020B0604030504040204" pitchFamily="50" charset="-128"/>
                        </a:rPr>
                        <a:t>　</a:t>
                      </a:r>
                      <a:r>
                        <a:rPr kumimoji="1" lang="ja-JP" altLang="en-US" sz="1200" u="sng" dirty="0">
                          <a:latin typeface="Meiryo UI" panose="020B0604030504040204" pitchFamily="50" charset="-128"/>
                          <a:ea typeface="Meiryo UI" panose="020B0604030504040204" pitchFamily="50" charset="-128"/>
                        </a:rPr>
                        <a:t>（上記ケースは、専門職の支援を受けられる場合は受任）</a:t>
                      </a:r>
                      <a:endParaRPr kumimoji="1" lang="en-US" altLang="ja-JP" sz="1200"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後見だけでなく、保佐、補助の事案も対応</a:t>
                      </a:r>
                      <a:endParaRPr kumimoji="1" lang="en-US" altLang="ja-JP" sz="1200" dirty="0">
                        <a:latin typeface="Meiryo UI" panose="020B0604030504040204" pitchFamily="50" charset="-128"/>
                        <a:ea typeface="Meiryo UI" panose="020B0604030504040204" pitchFamily="50" charset="-128"/>
                      </a:endParaRPr>
                    </a:p>
                  </a:txBody>
                  <a:tcPr>
                    <a:solidFill>
                      <a:schemeClr val="bg1"/>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4108929923"/>
                  </a:ext>
                </a:extLst>
              </a:tr>
              <a:tr h="694351">
                <a:tc>
                  <a:txBody>
                    <a:bodyPr/>
                    <a:lstStyle/>
                    <a:p>
                      <a:pPr algn="ctr"/>
                      <a:r>
                        <a:rPr kumimoji="1" lang="ja-JP" altLang="en-US" sz="1200" b="1" dirty="0">
                          <a:latin typeface="Meiryo UI" panose="020B0604030504040204" pitchFamily="50" charset="-128"/>
                          <a:ea typeface="Meiryo UI" panose="020B0604030504040204" pitchFamily="50" charset="-128"/>
                        </a:rPr>
                        <a:t>③　生活状況</a:t>
                      </a:r>
                    </a:p>
                  </a:txBody>
                  <a:tcPr anchor="ctr">
                    <a:solidFill>
                      <a:schemeClr val="bg1"/>
                    </a:solidFill>
                  </a:tcPr>
                </a:tc>
                <a:tc>
                  <a:txBody>
                    <a:bodyPr/>
                    <a:lstStyle/>
                    <a:p>
                      <a:pPr algn="ctr">
                        <a:lnSpc>
                          <a:spcPts val="1600"/>
                        </a:lnSpc>
                      </a:pPr>
                      <a:r>
                        <a:rPr kumimoji="1" lang="ja-JP" altLang="en-US" sz="1200" b="1" dirty="0">
                          <a:solidFill>
                            <a:schemeClr val="tx1"/>
                          </a:solidFill>
                          <a:latin typeface="Meiryo UI" panose="020B0604030504040204" pitchFamily="50" charset="-128"/>
                          <a:ea typeface="Meiryo UI" panose="020B0604030504040204" pitchFamily="50" charset="-128"/>
                        </a:rPr>
                        <a:t>在宅者若しくは他法人の施設入居者である</a:t>
                      </a:r>
                    </a:p>
                  </a:txBody>
                  <a:tcPr anchor="ctr">
                    <a:solidFill>
                      <a:schemeClr val="bg1"/>
                    </a:solidFill>
                  </a:tcPr>
                </a:tc>
                <a:tc>
                  <a:txBody>
                    <a:bodyPr/>
                    <a:lstStyle/>
                    <a:p>
                      <a:pPr>
                        <a:lnSpc>
                          <a:spcPts val="1600"/>
                        </a:lnSpc>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在宅者若しくは他法人の施設入居者であること</a:t>
                      </a:r>
                      <a:endParaRPr kumimoji="1" lang="en-US" altLang="ja-JP" sz="1200" dirty="0">
                        <a:latin typeface="Meiryo UI" panose="020B0604030504040204" pitchFamily="50" charset="-128"/>
                        <a:ea typeface="Meiryo UI" panose="020B0604030504040204" pitchFamily="50" charset="-128"/>
                      </a:endParaRPr>
                    </a:p>
                    <a:p>
                      <a:pPr>
                        <a:lnSpc>
                          <a:spcPts val="1600"/>
                        </a:lnSpc>
                      </a:pPr>
                      <a:r>
                        <a:rPr kumimoji="1" lang="ja-JP" altLang="en-US" sz="1200" dirty="0">
                          <a:latin typeface="Meiryo UI" panose="020B0604030504040204" pitchFamily="50" charset="-128"/>
                          <a:ea typeface="Meiryo UI" panose="020B0604030504040204" pitchFamily="50" charset="-128"/>
                        </a:rPr>
                        <a:t>（ただし、在宅者で入所が必要となった時は、他法人（</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）が運営する</a:t>
                      </a:r>
                      <a:endParaRPr kumimoji="1" lang="en-US" altLang="ja-JP" sz="1200" dirty="0">
                        <a:latin typeface="Meiryo UI" panose="020B0604030504040204" pitchFamily="50" charset="-128"/>
                        <a:ea typeface="Meiryo UI" panose="020B0604030504040204" pitchFamily="50" charset="-128"/>
                      </a:endParaRPr>
                    </a:p>
                    <a:p>
                      <a:pPr>
                        <a:lnSpc>
                          <a:spcPts val="1600"/>
                        </a:lnSpc>
                      </a:pPr>
                      <a:r>
                        <a:rPr kumimoji="1" lang="ja-JP" altLang="en-US" sz="1200" dirty="0">
                          <a:latin typeface="Meiryo UI" panose="020B0604030504040204" pitchFamily="50" charset="-128"/>
                          <a:ea typeface="Meiryo UI" panose="020B0604030504040204" pitchFamily="50" charset="-128"/>
                        </a:rPr>
                        <a:t>　施設へ入所を調整）</a:t>
                      </a:r>
                    </a:p>
                  </a:txBody>
                  <a:tcPr>
                    <a:solidFill>
                      <a:schemeClr val="bg1"/>
                    </a:solidFill>
                  </a:tcPr>
                </a:tc>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3354052416"/>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2324710912"/>
              </p:ext>
            </p:extLst>
          </p:nvPr>
        </p:nvGraphicFramePr>
        <p:xfrm>
          <a:off x="349581" y="5218073"/>
          <a:ext cx="7956000" cy="1553116"/>
        </p:xfrm>
        <a:graphic>
          <a:graphicData uri="http://schemas.openxmlformats.org/drawingml/2006/table">
            <a:tbl>
              <a:tblPr firstRow="1" bandRow="1">
                <a:tableStyleId>{D7AC3CCA-C797-4891-BE02-D94E43425B78}</a:tableStyleId>
              </a:tblPr>
              <a:tblGrid>
                <a:gridCol w="1152000">
                  <a:extLst>
                    <a:ext uri="{9D8B030D-6E8A-4147-A177-3AD203B41FA5}">
                      <a16:colId xmlns:a16="http://schemas.microsoft.com/office/drawing/2014/main" val="33267154"/>
                    </a:ext>
                  </a:extLst>
                </a:gridCol>
                <a:gridCol w="6804000">
                  <a:extLst>
                    <a:ext uri="{9D8B030D-6E8A-4147-A177-3AD203B41FA5}">
                      <a16:colId xmlns:a16="http://schemas.microsoft.com/office/drawing/2014/main" val="777971833"/>
                    </a:ext>
                  </a:extLst>
                </a:gridCol>
              </a:tblGrid>
              <a:tr h="797523">
                <a:tc>
                  <a:txBody>
                    <a:bodyPr/>
                    <a:lstStyle/>
                    <a:p>
                      <a:pPr>
                        <a:lnSpc>
                          <a:spcPts val="1200"/>
                        </a:lnSpc>
                      </a:pPr>
                      <a:r>
                        <a:rPr kumimoji="1" lang="ja-JP" altLang="en-US" sz="1300" b="1" dirty="0">
                          <a:latin typeface="Meiryo UI" panose="020B0604030504040204" pitchFamily="50" charset="-128"/>
                          <a:ea typeface="Meiryo UI" panose="020B0604030504040204" pitchFamily="50" charset="-128"/>
                        </a:rPr>
                        <a:t>①活動内容</a:t>
                      </a:r>
                    </a:p>
                  </a:txBody>
                  <a:tcPr anchor="ctr">
                    <a:solidFill>
                      <a:schemeClr val="accent1">
                        <a:lumMod val="40000"/>
                        <a:lumOff val="60000"/>
                      </a:schemeClr>
                    </a:solidFill>
                  </a:tcPr>
                </a:tc>
                <a:tc>
                  <a:txBody>
                    <a:bodyPr/>
                    <a:lstStyle/>
                    <a:p>
                      <a:pPr marL="0" marR="0" lvl="0" indent="0" algn="l" defTabSz="914400" rtl="0" eaLnBrk="1" fontAlgn="auto" latinLnBrk="0" hangingPunct="1">
                        <a:lnSpc>
                          <a:spcPts val="1200"/>
                        </a:lnSpc>
                        <a:spcBef>
                          <a:spcPts val="1000"/>
                        </a:spcBef>
                        <a:spcAft>
                          <a:spcPts val="0"/>
                        </a:spcAft>
                        <a:buClrTx/>
                        <a:buSzTx/>
                        <a:buFont typeface="Arial" panose="020B0604020202020204" pitchFamily="34" charset="0"/>
                        <a:buNone/>
                        <a:tabLst/>
                        <a:defRPr/>
                      </a:pPr>
                      <a:r>
                        <a:rPr kumimoji="1" lang="ja-JP" altLang="en-US" sz="1300" b="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・後見事務全般　</a:t>
                      </a:r>
                      <a:endParaRPr kumimoji="1" lang="en-US" altLang="ja-JP" sz="1300" b="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1000"/>
                        </a:spcBef>
                        <a:spcAft>
                          <a:spcPts val="0"/>
                        </a:spcAft>
                        <a:buClrTx/>
                        <a:buSzTx/>
                        <a:buFont typeface="Arial" panose="020B0604020202020204" pitchFamily="34" charset="0"/>
                        <a:buNone/>
                        <a:tabLst/>
                        <a:defRPr/>
                      </a:pPr>
                      <a:r>
                        <a:rPr kumimoji="1" lang="ja-JP" altLang="en-US" sz="1300" b="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・被後見人等への訪問は、月</a:t>
                      </a:r>
                      <a:r>
                        <a:rPr kumimoji="1" lang="en-US" altLang="ja-JP" sz="1300" b="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1</a:t>
                      </a:r>
                      <a:r>
                        <a:rPr kumimoji="1" lang="ja-JP" altLang="en-US" sz="1300" b="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回以上</a:t>
                      </a:r>
                      <a:endParaRPr kumimoji="1" lang="en-US" altLang="ja-JP" sz="1300" b="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1000"/>
                        </a:spcBef>
                        <a:spcAft>
                          <a:spcPts val="0"/>
                        </a:spcAft>
                        <a:buClrTx/>
                        <a:buSzTx/>
                        <a:buFont typeface="Arial" panose="020B0604020202020204" pitchFamily="34" charset="0"/>
                        <a:buNone/>
                        <a:tabLst/>
                        <a:defRPr/>
                      </a:pPr>
                      <a:r>
                        <a:rPr kumimoji="1" lang="ja-JP" altLang="en-US" sz="1300" b="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・家庭裁判所への報告（審判確定日から</a:t>
                      </a:r>
                      <a:r>
                        <a:rPr kumimoji="1" lang="en-US" altLang="ja-JP" sz="1300" b="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1</a:t>
                      </a:r>
                      <a:r>
                        <a:rPr kumimoji="1" lang="ja-JP" altLang="en-US" sz="1300" b="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か月と</a:t>
                      </a:r>
                      <a:r>
                        <a:rPr kumimoji="1" lang="en-US" altLang="ja-JP" sz="1300" b="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3</a:t>
                      </a:r>
                      <a:r>
                        <a:rPr kumimoji="1" lang="ja-JP" altLang="en-US" sz="1300" b="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週間、被後見人の誕生月）・損害保険の加入</a:t>
                      </a:r>
                      <a:endParaRPr kumimoji="1" lang="en-US" altLang="ja-JP" sz="1300" b="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2602426921"/>
                  </a:ext>
                </a:extLst>
              </a:tr>
              <a:tr h="375238">
                <a:tc>
                  <a:txBody>
                    <a:bodyPr/>
                    <a:lstStyle/>
                    <a:p>
                      <a:pPr>
                        <a:lnSpc>
                          <a:spcPts val="1200"/>
                        </a:lnSpc>
                      </a:pPr>
                      <a:r>
                        <a:rPr kumimoji="1" lang="ja-JP" altLang="en-US" sz="1300" b="1" dirty="0">
                          <a:latin typeface="Meiryo UI" panose="020B0604030504040204" pitchFamily="50" charset="-128"/>
                          <a:ea typeface="Meiryo UI" panose="020B0604030504040204" pitchFamily="50" charset="-128"/>
                        </a:rPr>
                        <a:t>②活動範囲</a:t>
                      </a:r>
                    </a:p>
                  </a:txBody>
                  <a:tcPr anchor="ctr">
                    <a:solidFill>
                      <a:schemeClr val="accent1">
                        <a:lumMod val="40000"/>
                        <a:lumOff val="60000"/>
                      </a:schemeClr>
                    </a:solidFill>
                  </a:tcPr>
                </a:tc>
                <a:tc>
                  <a:txBody>
                    <a:bodyPr/>
                    <a:lstStyle/>
                    <a:p>
                      <a:pPr>
                        <a:lnSpc>
                          <a:spcPts val="1200"/>
                        </a:lnSpc>
                      </a:pPr>
                      <a:r>
                        <a:rPr kumimoji="1" lang="ja-JP" altLang="en-US" sz="13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・法人の専門職員が移動可能な範囲</a:t>
                      </a:r>
                      <a:endParaRPr kumimoji="1" lang="ja-JP" altLang="en-US" sz="1300" dirty="0">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1639280906"/>
                  </a:ext>
                </a:extLst>
              </a:tr>
              <a:tr h="375238">
                <a:tc>
                  <a:txBody>
                    <a:bodyPr/>
                    <a:lstStyle/>
                    <a:p>
                      <a:pPr>
                        <a:lnSpc>
                          <a:spcPts val="1200"/>
                        </a:lnSpc>
                      </a:pPr>
                      <a:r>
                        <a:rPr kumimoji="1" lang="ja-JP" altLang="en-US" sz="1300" b="1" dirty="0">
                          <a:latin typeface="Meiryo UI" panose="020B0604030504040204" pitchFamily="50" charset="-128"/>
                          <a:ea typeface="Meiryo UI" panose="020B0604030504040204" pitchFamily="50" charset="-128"/>
                        </a:rPr>
                        <a:t>③人員配置</a:t>
                      </a:r>
                    </a:p>
                  </a:txBody>
                  <a:tcPr anchor="ctr">
                    <a:solidFill>
                      <a:schemeClr val="accent1">
                        <a:lumMod val="40000"/>
                        <a:lumOff val="60000"/>
                      </a:schemeClr>
                    </a:solidFill>
                  </a:tcPr>
                </a:tc>
                <a:tc>
                  <a:txBody>
                    <a:bodyPr/>
                    <a:lstStyle/>
                    <a:p>
                      <a:pPr>
                        <a:lnSpc>
                          <a:spcPts val="1200"/>
                        </a:lnSpc>
                      </a:pPr>
                      <a:r>
                        <a:rPr kumimoji="1" lang="ja-JP" altLang="en-US" sz="1300" dirty="0">
                          <a:latin typeface="Meiryo UI" panose="020B0604030504040204" pitchFamily="50" charset="-128"/>
                          <a:ea typeface="Meiryo UI" panose="020B0604030504040204" pitchFamily="50" charset="-128"/>
                        </a:rPr>
                        <a:t>・専門職員</a:t>
                      </a:r>
                      <a:r>
                        <a:rPr kumimoji="1" lang="en-US" altLang="ja-JP" sz="1300" dirty="0">
                          <a:latin typeface="Meiryo UI" panose="020B0604030504040204" pitchFamily="50" charset="-128"/>
                          <a:ea typeface="Meiryo UI" panose="020B0604030504040204" pitchFamily="50" charset="-128"/>
                        </a:rPr>
                        <a:t>1</a:t>
                      </a:r>
                      <a:r>
                        <a:rPr kumimoji="1" lang="ja-JP" altLang="en-US" sz="1300" dirty="0">
                          <a:latin typeface="Meiryo UI" panose="020B0604030504040204" pitchFamily="50" charset="-128"/>
                          <a:ea typeface="Meiryo UI" panose="020B0604030504040204" pitchFamily="50" charset="-128"/>
                        </a:rPr>
                        <a:t>名以上</a:t>
                      </a:r>
                    </a:p>
                  </a:txBody>
                  <a:tcPr anchor="ctr">
                    <a:noFill/>
                  </a:tcPr>
                </a:tc>
                <a:extLst>
                  <a:ext uri="{0D108BD9-81ED-4DB2-BD59-A6C34878D82A}">
                    <a16:rowId xmlns:a16="http://schemas.microsoft.com/office/drawing/2014/main" val="2321446977"/>
                  </a:ext>
                </a:extLst>
              </a:tr>
            </a:tbl>
          </a:graphicData>
        </a:graphic>
      </p:graphicFrame>
      <p:sp>
        <p:nvSpPr>
          <p:cNvPr id="7" name="楕円 6"/>
          <p:cNvSpPr/>
          <p:nvPr/>
        </p:nvSpPr>
        <p:spPr>
          <a:xfrm>
            <a:off x="8698610" y="6490986"/>
            <a:ext cx="404446" cy="334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noProof="0" dirty="0">
                <a:solidFill>
                  <a:prstClr val="white"/>
                </a:solidFill>
                <a:latin typeface="Calibri" panose="020F0502020204030204"/>
                <a:ea typeface="游ゴシック" panose="020B0400000000000000" pitchFamily="50" charset="-128"/>
              </a:rPr>
              <a:t>８</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737300561"/>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4003</Words>
  <Application>Microsoft Office PowerPoint</Application>
  <PresentationFormat>画面に合わせる (4:3)</PresentationFormat>
  <Paragraphs>516</Paragraphs>
  <Slides>14</Slides>
  <Notes>1</Notes>
  <HiddenSlides>0</HiddenSlides>
  <MMClips>0</MMClips>
  <ScaleCrop>false</ScaleCrop>
  <HeadingPairs>
    <vt:vector size="6" baseType="variant">
      <vt:variant>
        <vt:lpstr>使用されているフォント</vt:lpstr>
      </vt:variant>
      <vt:variant>
        <vt:i4>13</vt:i4>
      </vt:variant>
      <vt:variant>
        <vt:lpstr>テーマ</vt:lpstr>
      </vt:variant>
      <vt:variant>
        <vt:i4>2</vt:i4>
      </vt:variant>
      <vt:variant>
        <vt:lpstr>スライド タイトル</vt:lpstr>
      </vt:variant>
      <vt:variant>
        <vt:i4>14</vt:i4>
      </vt:variant>
    </vt:vector>
  </HeadingPairs>
  <TitlesOfParts>
    <vt:vector size="29" baseType="lpstr">
      <vt:lpstr>HG丸ｺﾞｼｯｸM-PRO</vt:lpstr>
      <vt:lpstr>Meiryo UI</vt:lpstr>
      <vt:lpstr>ＭＳ Ｐゴシック</vt:lpstr>
      <vt:lpstr>ＭＳ ゴシック</vt:lpstr>
      <vt:lpstr>ＭＳ 明朝</vt:lpstr>
      <vt:lpstr>メイリオ</vt:lpstr>
      <vt:lpstr>游ゴシック</vt:lpstr>
      <vt:lpstr>游ゴシック Light</vt:lpstr>
      <vt:lpstr>Arial</vt:lpstr>
      <vt:lpstr>Calibri</vt:lpstr>
      <vt:lpstr>Calibri Light</vt:lpstr>
      <vt:lpstr>Century</vt:lpstr>
      <vt:lpstr>Times New Roman</vt:lpstr>
      <vt:lpstr>1_Office テーマ</vt:lpstr>
      <vt:lpstr>Office テーマ</vt:lpstr>
      <vt:lpstr>「地域における公益的な取組」としての 法人後見について</vt:lpstr>
      <vt:lpstr>はじめに　～なぜ、いま社会福祉法人の法人後見が必要か～　</vt:lpstr>
      <vt:lpstr>はじめに　～なぜ、いま社会福祉法人の法人後見が必要か～　　</vt:lpstr>
      <vt:lpstr>はじめに　～なぜ、いま社会福祉法人の法人後見が必要か～　　</vt:lpstr>
      <vt:lpstr>PowerPoint プレゼンテーション</vt:lpstr>
      <vt:lpstr>PowerPoint プレゼンテーション</vt:lpstr>
      <vt:lpstr>PowerPoint プレゼンテーション</vt:lpstr>
      <vt:lpstr>検討項目・スケジュール</vt:lpstr>
      <vt:lpstr>１．受任相当案件と活動内容について</vt:lpstr>
      <vt:lpstr>２．養成カリキュラムの検討</vt:lpstr>
      <vt:lpstr>３．選任後の活動支援（後方支援）とフォローアップ体制について</vt:lpstr>
      <vt:lpstr>参考資料「地域における公益的な取組について」　</vt:lpstr>
      <vt:lpstr>参考資料「大阪しあわせネットワーク事業について」</vt:lpstr>
      <vt:lpstr>参考資料　法人後見を担当する専門職員について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2020-11-02T08:09:50Z</dcterms:created>
  <dcterms:modified xsi:type="dcterms:W3CDTF">2020-11-02T08:10:45Z</dcterms:modified>
</cp:coreProperties>
</file>