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0"/>
  </p:notesMasterIdLst>
  <p:sldIdLst>
    <p:sldId id="258" r:id="rId2"/>
    <p:sldId id="264" r:id="rId3"/>
    <p:sldId id="265" r:id="rId4"/>
    <p:sldId id="261" r:id="rId5"/>
    <p:sldId id="271" r:id="rId6"/>
    <p:sldId id="262" r:id="rId7"/>
    <p:sldId id="263" r:id="rId8"/>
    <p:sldId id="266" r:id="rId9"/>
  </p:sldIdLst>
  <p:sldSz cx="9144000" cy="6858000" type="screen4x3"/>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853" autoAdjust="0"/>
    <p:restoredTop sz="94660"/>
  </p:normalViewPr>
  <p:slideViewPr>
    <p:cSldViewPr snapToGrid="0">
      <p:cViewPr varScale="1">
        <p:scale>
          <a:sx n="74" d="100"/>
          <a:sy n="74" d="100"/>
        </p:scale>
        <p:origin x="129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575" cy="498475"/>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6038" y="0"/>
            <a:ext cx="2949575" cy="498475"/>
          </a:xfrm>
          <a:prstGeom prst="rect">
            <a:avLst/>
          </a:prstGeom>
        </p:spPr>
        <p:txBody>
          <a:bodyPr vert="horz" lIns="91440" tIns="45720" rIns="91440" bIns="45720" rtlCol="0"/>
          <a:lstStyle>
            <a:lvl1pPr algn="r">
              <a:defRPr sz="1200"/>
            </a:lvl1pPr>
          </a:lstStyle>
          <a:p>
            <a:fld id="{39737ACE-F228-49FB-A38B-32FD6A23549B}" type="datetimeFigureOut">
              <a:rPr kumimoji="1" lang="ja-JP" altLang="en-US" smtClean="0"/>
              <a:t>2018/12/7</a:t>
            </a:fld>
            <a:endParaRPr kumimoji="1" lang="ja-JP" altLang="en-US"/>
          </a:p>
        </p:txBody>
      </p:sp>
      <p:sp>
        <p:nvSpPr>
          <p:cNvPr id="4" name="スライド イメージ プレースホルダー 3"/>
          <p:cNvSpPr>
            <a:spLocks noGrp="1" noRot="1" noChangeAspect="1"/>
          </p:cNvSpPr>
          <p:nvPr>
            <p:ph type="sldImg" idx="2"/>
          </p:nvPr>
        </p:nvSpPr>
        <p:spPr>
          <a:xfrm>
            <a:off x="1166813" y="1243013"/>
            <a:ext cx="4473575" cy="33543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1038" y="4783138"/>
            <a:ext cx="5445125" cy="3913187"/>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9440863"/>
            <a:ext cx="2949575" cy="498475"/>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6038" y="9440863"/>
            <a:ext cx="2949575" cy="498475"/>
          </a:xfrm>
          <a:prstGeom prst="rect">
            <a:avLst/>
          </a:prstGeom>
        </p:spPr>
        <p:txBody>
          <a:bodyPr vert="horz" lIns="91440" tIns="45720" rIns="91440" bIns="45720" rtlCol="0" anchor="b"/>
          <a:lstStyle>
            <a:lvl1pPr algn="r">
              <a:defRPr sz="1200"/>
            </a:lvl1pPr>
          </a:lstStyle>
          <a:p>
            <a:fld id="{17AF703C-EA6F-4517-AF87-72F2F066FFC1}" type="slidenum">
              <a:rPr kumimoji="1" lang="ja-JP" altLang="en-US" smtClean="0"/>
              <a:t>‹#›</a:t>
            </a:fld>
            <a:endParaRPr kumimoji="1" lang="ja-JP" altLang="en-US"/>
          </a:p>
        </p:txBody>
      </p:sp>
    </p:spTree>
    <p:extLst>
      <p:ext uri="{BB962C8B-B14F-4D97-AF65-F5344CB8AC3E}">
        <p14:creationId xmlns:p14="http://schemas.microsoft.com/office/powerpoint/2010/main" val="1541250932"/>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fld id="{3F278860-DD45-464A-8CCC-5B4F6A689F7B}" type="datetime1">
              <a:rPr kumimoji="1" lang="ja-JP" altLang="en-US" smtClean="0"/>
              <a:t>2018/12/7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a:xfrm>
            <a:off x="6972300" y="6349481"/>
            <a:ext cx="2057400" cy="365125"/>
          </a:xfrm>
        </p:spPr>
        <p:txBody>
          <a:bodyPr/>
          <a:lstStyle>
            <a:lvl1pPr>
              <a:defRPr sz="2400"/>
            </a:lvl1pPr>
          </a:lstStyle>
          <a:p>
            <a:fld id="{1FB549EA-792A-49BB-B557-9CFCFD4C0A74}" type="slidenum">
              <a:rPr kumimoji="1" lang="ja-JP" altLang="en-US" smtClean="0"/>
              <a:pPr/>
              <a:t>‹#›</a:t>
            </a:fld>
            <a:endParaRPr kumimoji="1" lang="ja-JP" altLang="en-US"/>
          </a:p>
        </p:txBody>
      </p:sp>
    </p:spTree>
    <p:extLst>
      <p:ext uri="{BB962C8B-B14F-4D97-AF65-F5344CB8AC3E}">
        <p14:creationId xmlns:p14="http://schemas.microsoft.com/office/powerpoint/2010/main" val="39400957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8213EFE0-7479-4566-9498-5673AC0A6D61}" type="datetime1">
              <a:rPr kumimoji="1" lang="ja-JP" altLang="en-US" smtClean="0"/>
              <a:t>2018/12/7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FB549EA-792A-49BB-B557-9CFCFD4C0A74}" type="slidenum">
              <a:rPr kumimoji="1" lang="ja-JP" altLang="en-US" smtClean="0"/>
              <a:t>‹#›</a:t>
            </a:fld>
            <a:endParaRPr kumimoji="1" lang="ja-JP" altLang="en-US"/>
          </a:p>
        </p:txBody>
      </p:sp>
    </p:spTree>
    <p:extLst>
      <p:ext uri="{BB962C8B-B14F-4D97-AF65-F5344CB8AC3E}">
        <p14:creationId xmlns:p14="http://schemas.microsoft.com/office/powerpoint/2010/main" val="14768846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084F020D-5CF5-44D3-8393-38D0DD761258}" type="datetime1">
              <a:rPr kumimoji="1" lang="ja-JP" altLang="en-US" smtClean="0"/>
              <a:t>2018/12/7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FB549EA-792A-49BB-B557-9CFCFD4C0A74}" type="slidenum">
              <a:rPr kumimoji="1" lang="ja-JP" altLang="en-US" smtClean="0"/>
              <a:t>‹#›</a:t>
            </a:fld>
            <a:endParaRPr kumimoji="1" lang="ja-JP" altLang="en-US"/>
          </a:p>
        </p:txBody>
      </p:sp>
    </p:spTree>
    <p:extLst>
      <p:ext uri="{BB962C8B-B14F-4D97-AF65-F5344CB8AC3E}">
        <p14:creationId xmlns:p14="http://schemas.microsoft.com/office/powerpoint/2010/main" val="30142316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619CF86F-4C52-421D-AFCD-FB9D948349A0}" type="datetime1">
              <a:rPr kumimoji="1" lang="ja-JP" altLang="en-US" smtClean="0"/>
              <a:t>2018/12/7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FB549EA-792A-49BB-B557-9CFCFD4C0A74}" type="slidenum">
              <a:rPr kumimoji="1" lang="ja-JP" altLang="en-US" smtClean="0"/>
              <a:t>‹#›</a:t>
            </a:fld>
            <a:endParaRPr kumimoji="1" lang="ja-JP" altLang="en-US"/>
          </a:p>
        </p:txBody>
      </p:sp>
    </p:spTree>
    <p:extLst>
      <p:ext uri="{BB962C8B-B14F-4D97-AF65-F5344CB8AC3E}">
        <p14:creationId xmlns:p14="http://schemas.microsoft.com/office/powerpoint/2010/main" val="33317145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0B9549DA-3015-4C4D-BAFD-368F3F09A69B}" type="datetime1">
              <a:rPr kumimoji="1" lang="ja-JP" altLang="en-US" smtClean="0"/>
              <a:t>2018/12/7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FB549EA-792A-49BB-B557-9CFCFD4C0A74}" type="slidenum">
              <a:rPr kumimoji="1" lang="ja-JP" altLang="en-US" smtClean="0"/>
              <a:t>‹#›</a:t>
            </a:fld>
            <a:endParaRPr kumimoji="1" lang="ja-JP" altLang="en-US"/>
          </a:p>
        </p:txBody>
      </p:sp>
    </p:spTree>
    <p:extLst>
      <p:ext uri="{BB962C8B-B14F-4D97-AF65-F5344CB8AC3E}">
        <p14:creationId xmlns:p14="http://schemas.microsoft.com/office/powerpoint/2010/main" val="4686760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fld id="{FD1BAFF9-1529-4930-BF64-D05086CFAC89}" type="datetime1">
              <a:rPr kumimoji="1" lang="ja-JP" altLang="en-US" smtClean="0"/>
              <a:t>2018/12/7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1FB549EA-792A-49BB-B557-9CFCFD4C0A74}" type="slidenum">
              <a:rPr kumimoji="1" lang="ja-JP" altLang="en-US" smtClean="0"/>
              <a:t>‹#›</a:t>
            </a:fld>
            <a:endParaRPr kumimoji="1" lang="ja-JP" altLang="en-US"/>
          </a:p>
        </p:txBody>
      </p:sp>
    </p:spTree>
    <p:extLst>
      <p:ext uri="{BB962C8B-B14F-4D97-AF65-F5344CB8AC3E}">
        <p14:creationId xmlns:p14="http://schemas.microsoft.com/office/powerpoint/2010/main" val="27958098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FAB0ED63-609C-47D7-851C-99999C486F46}" type="datetime1">
              <a:rPr kumimoji="1" lang="ja-JP" altLang="en-US" smtClean="0"/>
              <a:t>2018/12/7</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1FB549EA-792A-49BB-B557-9CFCFD4C0A74}" type="slidenum">
              <a:rPr kumimoji="1" lang="ja-JP" altLang="en-US" smtClean="0"/>
              <a:t>‹#›</a:t>
            </a:fld>
            <a:endParaRPr kumimoji="1" lang="ja-JP" altLang="en-US"/>
          </a:p>
        </p:txBody>
      </p:sp>
    </p:spTree>
    <p:extLst>
      <p:ext uri="{BB962C8B-B14F-4D97-AF65-F5344CB8AC3E}">
        <p14:creationId xmlns:p14="http://schemas.microsoft.com/office/powerpoint/2010/main" val="6751182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fld id="{B8CB99A2-68D0-40A6-848E-2D22E60228C8}" type="datetime1">
              <a:rPr kumimoji="1" lang="ja-JP" altLang="en-US" smtClean="0"/>
              <a:t>2018/12/7</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1FB549EA-792A-49BB-B557-9CFCFD4C0A74}" type="slidenum">
              <a:rPr kumimoji="1" lang="ja-JP" altLang="en-US" smtClean="0"/>
              <a:t>‹#›</a:t>
            </a:fld>
            <a:endParaRPr kumimoji="1" lang="ja-JP" altLang="en-US"/>
          </a:p>
        </p:txBody>
      </p:sp>
    </p:spTree>
    <p:extLst>
      <p:ext uri="{BB962C8B-B14F-4D97-AF65-F5344CB8AC3E}">
        <p14:creationId xmlns:p14="http://schemas.microsoft.com/office/powerpoint/2010/main" val="292143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D6EAE17-C0DA-4B05-A5BC-E8425F172C85}" type="datetime1">
              <a:rPr kumimoji="1" lang="ja-JP" altLang="en-US" smtClean="0"/>
              <a:t>2018/12/7</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5" name="Slide Number Placeholder 5"/>
          <p:cNvSpPr>
            <a:spLocks noGrp="1"/>
          </p:cNvSpPr>
          <p:nvPr>
            <p:ph type="sldNum" sz="quarter" idx="12"/>
          </p:nvPr>
        </p:nvSpPr>
        <p:spPr>
          <a:xfrm>
            <a:off x="6972300" y="6349481"/>
            <a:ext cx="2057400" cy="365125"/>
          </a:xfrm>
        </p:spPr>
        <p:txBody>
          <a:bodyPr/>
          <a:lstStyle>
            <a:lvl1pPr>
              <a:defRPr sz="2400"/>
            </a:lvl1pPr>
          </a:lstStyle>
          <a:p>
            <a:fld id="{1FB549EA-792A-49BB-B557-9CFCFD4C0A74}" type="slidenum">
              <a:rPr kumimoji="1" lang="ja-JP" altLang="en-US" smtClean="0"/>
              <a:pPr/>
              <a:t>‹#›</a:t>
            </a:fld>
            <a:endParaRPr kumimoji="1" lang="ja-JP" altLang="en-US"/>
          </a:p>
        </p:txBody>
      </p:sp>
    </p:spTree>
    <p:extLst>
      <p:ext uri="{BB962C8B-B14F-4D97-AF65-F5344CB8AC3E}">
        <p14:creationId xmlns:p14="http://schemas.microsoft.com/office/powerpoint/2010/main" val="5422536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F16572D1-D216-4312-98BA-19CFB0CE0B3F}" type="datetime1">
              <a:rPr kumimoji="1" lang="ja-JP" altLang="en-US" smtClean="0"/>
              <a:t>2018/12/7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1FB549EA-792A-49BB-B557-9CFCFD4C0A74}" type="slidenum">
              <a:rPr kumimoji="1" lang="ja-JP" altLang="en-US" smtClean="0"/>
              <a:t>‹#›</a:t>
            </a:fld>
            <a:endParaRPr kumimoji="1" lang="ja-JP" altLang="en-US"/>
          </a:p>
        </p:txBody>
      </p:sp>
    </p:spTree>
    <p:extLst>
      <p:ext uri="{BB962C8B-B14F-4D97-AF65-F5344CB8AC3E}">
        <p14:creationId xmlns:p14="http://schemas.microsoft.com/office/powerpoint/2010/main" val="13705492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smtClean="0"/>
              <a:t>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87E82F8D-E57B-4853-BA0B-E96690EAAC20}" type="datetime1">
              <a:rPr kumimoji="1" lang="ja-JP" altLang="en-US" smtClean="0"/>
              <a:t>2018/12/7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1FB549EA-792A-49BB-B557-9CFCFD4C0A74}" type="slidenum">
              <a:rPr kumimoji="1" lang="ja-JP" altLang="en-US" smtClean="0"/>
              <a:t>‹#›</a:t>
            </a:fld>
            <a:endParaRPr kumimoji="1" lang="ja-JP" altLang="en-US"/>
          </a:p>
        </p:txBody>
      </p:sp>
    </p:spTree>
    <p:extLst>
      <p:ext uri="{BB962C8B-B14F-4D97-AF65-F5344CB8AC3E}">
        <p14:creationId xmlns:p14="http://schemas.microsoft.com/office/powerpoint/2010/main" val="6908629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7141F30-C140-4AD6-8E7E-78C2D0CDC53C}" type="datetime1">
              <a:rPr kumimoji="1" lang="ja-JP" altLang="en-US" smtClean="0"/>
              <a:t>2018/12/7</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FB549EA-792A-49BB-B557-9CFCFD4C0A74}" type="slidenum">
              <a:rPr kumimoji="1" lang="ja-JP" altLang="en-US" smtClean="0"/>
              <a:t>‹#›</a:t>
            </a:fld>
            <a:endParaRPr kumimoji="1" lang="ja-JP" altLang="en-US"/>
          </a:p>
        </p:txBody>
      </p:sp>
    </p:spTree>
    <p:extLst>
      <p:ext uri="{BB962C8B-B14F-4D97-AF65-F5344CB8AC3E}">
        <p14:creationId xmlns:p14="http://schemas.microsoft.com/office/powerpoint/2010/main" val="144986620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slideLayout" Target="../slideLayouts/slideLayout7.xml"/><Relationship Id="rId5" Type="http://schemas.openxmlformats.org/officeDocument/2006/relationships/image" Target="../media/image10.gif"/><Relationship Id="rId4" Type="http://schemas.openxmlformats.org/officeDocument/2006/relationships/image" Target="../media/image9.emf"/></Relationships>
</file>

<file path=ppt/slides/_rels/slide7.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gif"/><Relationship Id="rId1" Type="http://schemas.openxmlformats.org/officeDocument/2006/relationships/slideLayout" Target="../slideLayouts/slideLayout7.xml"/><Relationship Id="rId5" Type="http://schemas.openxmlformats.org/officeDocument/2006/relationships/image" Target="../media/image13.emf"/><Relationship Id="rId4" Type="http://schemas.openxmlformats.org/officeDocument/2006/relationships/image" Target="../media/image12.emf"/></Relationships>
</file>

<file path=ppt/slides/_rels/slide8.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0.gif"/><Relationship Id="rId1" Type="http://schemas.openxmlformats.org/officeDocument/2006/relationships/slideLayout" Target="../slideLayouts/slideLayout7.xml"/><Relationship Id="rId5" Type="http://schemas.openxmlformats.org/officeDocument/2006/relationships/image" Target="../media/image16.emf"/><Relationship Id="rId4" Type="http://schemas.openxmlformats.org/officeDocument/2006/relationships/image" Target="../media/image15.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235200"/>
            <a:ext cx="7772400" cy="2387600"/>
          </a:xfrm>
        </p:spPr>
        <p:txBody>
          <a:bodyPr>
            <a:normAutofit fontScale="90000"/>
          </a:bodyPr>
          <a:lstStyle/>
          <a:p>
            <a:pPr>
              <a:lnSpc>
                <a:spcPct val="130000"/>
              </a:lnSpc>
            </a:pPr>
            <a:r>
              <a:rPr kumimoji="1" lang="ja-JP" altLang="en-US" dirty="0" smtClean="0"/>
              <a:t>自治体における</a:t>
            </a:r>
            <a:r>
              <a:rPr kumimoji="1" lang="en-US" altLang="ja-JP" dirty="0" smtClean="0"/>
              <a:t/>
            </a:r>
            <a:br>
              <a:rPr kumimoji="1" lang="en-US" altLang="ja-JP" dirty="0" smtClean="0"/>
            </a:br>
            <a:r>
              <a:rPr kumimoji="1" lang="ja-JP" altLang="en-US" dirty="0" smtClean="0"/>
              <a:t>その他の暑さ対策</a:t>
            </a:r>
            <a:endParaRPr kumimoji="1" lang="ja-JP" altLang="en-US" dirty="0"/>
          </a:p>
        </p:txBody>
      </p:sp>
      <p:sp>
        <p:nvSpPr>
          <p:cNvPr id="4" name="テキスト ボックス 3"/>
          <p:cNvSpPr txBox="1"/>
          <p:nvPr/>
        </p:nvSpPr>
        <p:spPr>
          <a:xfrm>
            <a:off x="7239000" y="332510"/>
            <a:ext cx="1537854" cy="400110"/>
          </a:xfrm>
          <a:prstGeom prst="rect">
            <a:avLst/>
          </a:prstGeom>
          <a:noFill/>
        </p:spPr>
        <p:txBody>
          <a:bodyPr wrap="square" rtlCol="0">
            <a:spAutoFit/>
          </a:bodyPr>
          <a:lstStyle/>
          <a:p>
            <a:pPr algn="ctr"/>
            <a:r>
              <a:rPr kumimoji="1" lang="ja-JP" altLang="en-US" sz="2000" dirty="0" smtClean="0">
                <a:latin typeface="+mj-ea"/>
                <a:ea typeface="+mj-ea"/>
              </a:rPr>
              <a:t>参考資料６</a:t>
            </a:r>
            <a:endParaRPr kumimoji="1" lang="ja-JP" altLang="en-US" sz="2000" dirty="0">
              <a:latin typeface="+mj-ea"/>
              <a:ea typeface="+mj-ea"/>
            </a:endParaRPr>
          </a:p>
        </p:txBody>
      </p:sp>
      <p:sp>
        <p:nvSpPr>
          <p:cNvPr id="5" name="正方形/長方形 4"/>
          <p:cNvSpPr/>
          <p:nvPr/>
        </p:nvSpPr>
        <p:spPr>
          <a:xfrm>
            <a:off x="7232764" y="311034"/>
            <a:ext cx="1508761" cy="4724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スライド番号プレースホルダー 5"/>
          <p:cNvSpPr>
            <a:spLocks noGrp="1"/>
          </p:cNvSpPr>
          <p:nvPr>
            <p:ph type="sldNum" sz="quarter" idx="12"/>
          </p:nvPr>
        </p:nvSpPr>
        <p:spPr/>
        <p:txBody>
          <a:bodyPr/>
          <a:lstStyle/>
          <a:p>
            <a:fld id="{1FB549EA-792A-49BB-B557-9CFCFD4C0A74}" type="slidenum">
              <a:rPr kumimoji="1" lang="ja-JP" altLang="en-US" smtClean="0"/>
              <a:pPr/>
              <a:t>1</a:t>
            </a:fld>
            <a:endParaRPr kumimoji="1" lang="ja-JP" altLang="en-US"/>
          </a:p>
        </p:txBody>
      </p:sp>
    </p:spTree>
    <p:extLst>
      <p:ext uri="{BB962C8B-B14F-4D97-AF65-F5344CB8AC3E}">
        <p14:creationId xmlns:p14="http://schemas.microsoft.com/office/powerpoint/2010/main" val="235668933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角丸四角形 1"/>
          <p:cNvSpPr/>
          <p:nvPr/>
        </p:nvSpPr>
        <p:spPr>
          <a:xfrm>
            <a:off x="327933" y="3201692"/>
            <a:ext cx="8372721" cy="1933607"/>
          </a:xfrm>
          <a:prstGeom prst="roundRect">
            <a:avLst>
              <a:gd name="adj" fmla="val 4109"/>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1400" b="1" dirty="0" smtClean="0">
                <a:solidFill>
                  <a:schemeClr val="tx1"/>
                </a:solidFill>
                <a:latin typeface="+mj-ea"/>
                <a:ea typeface="+mj-ea"/>
                <a:cs typeface="Meiryo UI" panose="020B0604030504040204" pitchFamily="50" charset="-128"/>
              </a:rPr>
              <a:t>【</a:t>
            </a:r>
            <a:r>
              <a:rPr lang="ja-JP" altLang="en-US" sz="1400" b="1" dirty="0">
                <a:solidFill>
                  <a:schemeClr val="tx1"/>
                </a:solidFill>
                <a:latin typeface="+mj-ea"/>
                <a:ea typeface="+mj-ea"/>
                <a:cs typeface="Meiryo UI" panose="020B0604030504040204" pitchFamily="50" charset="-128"/>
              </a:rPr>
              <a:t>普及啓発</a:t>
            </a:r>
            <a:r>
              <a:rPr lang="en-US" altLang="ja-JP" sz="1400" b="1" dirty="0" smtClean="0">
                <a:solidFill>
                  <a:schemeClr val="tx1"/>
                </a:solidFill>
                <a:latin typeface="+mj-ea"/>
                <a:ea typeface="+mj-ea"/>
                <a:cs typeface="Meiryo UI" panose="020B0604030504040204" pitchFamily="50" charset="-128"/>
              </a:rPr>
              <a:t>】</a:t>
            </a:r>
            <a:r>
              <a:rPr lang="ja-JP" altLang="en-US" sz="1400" b="1" dirty="0" smtClean="0">
                <a:solidFill>
                  <a:schemeClr val="tx1"/>
                </a:solidFill>
                <a:latin typeface="+mj-ea"/>
                <a:ea typeface="+mj-ea"/>
                <a:cs typeface="Meiryo UI" panose="020B0604030504040204" pitchFamily="50" charset="-128"/>
              </a:rPr>
              <a:t>　</a:t>
            </a:r>
            <a:r>
              <a:rPr lang="ja-JP" altLang="en-US" sz="1400" b="1" u="sng" dirty="0" smtClean="0">
                <a:solidFill>
                  <a:schemeClr val="tx1"/>
                </a:solidFill>
                <a:latin typeface="+mj-ea"/>
                <a:ea typeface="+mj-ea"/>
                <a:cs typeface="Meiryo UI" panose="020B0604030504040204" pitchFamily="50" charset="-128"/>
              </a:rPr>
              <a:t>打ち水のイベント</a:t>
            </a:r>
            <a:endParaRPr kumimoji="1" lang="en-US" altLang="ja-JP" sz="1400" dirty="0" smtClean="0">
              <a:solidFill>
                <a:schemeClr val="tx1"/>
              </a:solidFill>
              <a:latin typeface="+mj-ea"/>
              <a:ea typeface="+mj-ea"/>
              <a:cs typeface="Meiryo UI" panose="020B0604030504040204" pitchFamily="50" charset="-128"/>
            </a:endParaRPr>
          </a:p>
          <a:p>
            <a:r>
              <a:rPr lang="ja-JP" altLang="en-US" sz="1400" dirty="0">
                <a:solidFill>
                  <a:schemeClr val="tx1"/>
                </a:solidFill>
                <a:latin typeface="+mj-ea"/>
                <a:ea typeface="+mj-ea"/>
                <a:cs typeface="Meiryo UI" panose="020B0604030504040204" pitchFamily="50" charset="-128"/>
              </a:rPr>
              <a:t>　</a:t>
            </a:r>
            <a:r>
              <a:rPr lang="ja-JP" altLang="en-US" sz="1400" dirty="0" smtClean="0">
                <a:solidFill>
                  <a:schemeClr val="tx1"/>
                </a:solidFill>
                <a:latin typeface="+mj-ea"/>
                <a:ea typeface="+mj-ea"/>
                <a:cs typeface="Meiryo UI" panose="020B0604030504040204" pitchFamily="50" charset="-128"/>
              </a:rPr>
              <a:t>「</a:t>
            </a:r>
            <a:r>
              <a:rPr lang="ja-JP" altLang="en-US" sz="1400" dirty="0">
                <a:solidFill>
                  <a:schemeClr val="tx1"/>
                </a:solidFill>
                <a:latin typeface="+mj-ea"/>
                <a:ea typeface="+mj-ea"/>
                <a:cs typeface="Meiryo UI" panose="020B0604030504040204" pitchFamily="50" charset="-128"/>
              </a:rPr>
              <a:t>打ち水」が、東京のおもてなし（作法）と</a:t>
            </a:r>
            <a:r>
              <a:rPr lang="ja-JP" altLang="en-US" sz="1400" dirty="0" smtClean="0">
                <a:solidFill>
                  <a:schemeClr val="tx1"/>
                </a:solidFill>
                <a:latin typeface="+mj-ea"/>
                <a:ea typeface="+mj-ea"/>
                <a:cs typeface="Meiryo UI" panose="020B0604030504040204" pitchFamily="50" charset="-128"/>
              </a:rPr>
              <a:t>して</a:t>
            </a:r>
            <a:endParaRPr lang="en-US" altLang="ja-JP" sz="1400" dirty="0" smtClean="0">
              <a:solidFill>
                <a:schemeClr val="tx1"/>
              </a:solidFill>
              <a:latin typeface="+mj-ea"/>
              <a:ea typeface="+mj-ea"/>
              <a:cs typeface="Meiryo UI" panose="020B0604030504040204" pitchFamily="50" charset="-128"/>
            </a:endParaRPr>
          </a:p>
          <a:p>
            <a:r>
              <a:rPr lang="ja-JP" altLang="en-US" sz="1400" dirty="0" smtClean="0">
                <a:solidFill>
                  <a:schemeClr val="tx1"/>
                </a:solidFill>
                <a:latin typeface="+mj-ea"/>
                <a:ea typeface="+mj-ea"/>
                <a:cs typeface="Meiryo UI" panose="020B0604030504040204" pitchFamily="50" charset="-128"/>
              </a:rPr>
              <a:t>　定着</a:t>
            </a:r>
            <a:r>
              <a:rPr lang="ja-JP" altLang="en-US" sz="1400" dirty="0">
                <a:solidFill>
                  <a:schemeClr val="tx1"/>
                </a:solidFill>
                <a:latin typeface="+mj-ea"/>
                <a:ea typeface="+mj-ea"/>
                <a:cs typeface="Meiryo UI" panose="020B0604030504040204" pitchFamily="50" charset="-128"/>
              </a:rPr>
              <a:t>すること</a:t>
            </a:r>
            <a:r>
              <a:rPr lang="ja-JP" altLang="en-US" sz="1400" dirty="0" smtClean="0">
                <a:solidFill>
                  <a:schemeClr val="tx1"/>
                </a:solidFill>
                <a:latin typeface="+mj-ea"/>
                <a:ea typeface="+mj-ea"/>
                <a:cs typeface="Meiryo UI" panose="020B0604030504040204" pitchFamily="50" charset="-128"/>
              </a:rPr>
              <a:t>を</a:t>
            </a:r>
            <a:r>
              <a:rPr lang="ja-JP" altLang="en-US" sz="1400" dirty="0">
                <a:solidFill>
                  <a:schemeClr val="tx1"/>
                </a:solidFill>
                <a:latin typeface="+mj-ea"/>
                <a:ea typeface="+mj-ea"/>
                <a:cs typeface="Meiryo UI" panose="020B0604030504040204" pitchFamily="50" charset="-128"/>
              </a:rPr>
              <a:t>め</a:t>
            </a:r>
            <a:r>
              <a:rPr lang="ja-JP" altLang="en-US" sz="1400" dirty="0" smtClean="0">
                <a:solidFill>
                  <a:schemeClr val="tx1"/>
                </a:solidFill>
                <a:latin typeface="+mj-ea"/>
                <a:ea typeface="+mj-ea"/>
                <a:cs typeface="Meiryo UI" panose="020B0604030504040204" pitchFamily="50" charset="-128"/>
              </a:rPr>
              <a:t>ざし都内</a:t>
            </a:r>
            <a:r>
              <a:rPr lang="ja-JP" altLang="en-US" sz="1400" dirty="0">
                <a:solidFill>
                  <a:schemeClr val="tx1"/>
                </a:solidFill>
                <a:latin typeface="+mj-ea"/>
                <a:ea typeface="+mj-ea"/>
                <a:cs typeface="Meiryo UI" panose="020B0604030504040204" pitchFamily="50" charset="-128"/>
              </a:rPr>
              <a:t>各所で</a:t>
            </a:r>
            <a:r>
              <a:rPr lang="ja-JP" altLang="en-US" sz="1400" dirty="0" smtClean="0">
                <a:solidFill>
                  <a:schemeClr val="tx1"/>
                </a:solidFill>
                <a:latin typeface="+mj-ea"/>
                <a:ea typeface="+mj-ea"/>
                <a:cs typeface="Meiryo UI" panose="020B0604030504040204" pitchFamily="50" charset="-128"/>
              </a:rPr>
              <a:t>打ち水イベントを実施</a:t>
            </a:r>
            <a:endParaRPr lang="en-US" altLang="ja-JP" sz="1400" dirty="0" smtClean="0">
              <a:solidFill>
                <a:schemeClr val="tx1"/>
              </a:solidFill>
              <a:latin typeface="+mj-ea"/>
              <a:ea typeface="+mj-ea"/>
              <a:cs typeface="Meiryo UI" panose="020B0604030504040204" pitchFamily="50" charset="-128"/>
            </a:endParaRPr>
          </a:p>
          <a:p>
            <a:r>
              <a:rPr lang="ja-JP" altLang="en-US" sz="1400" dirty="0" smtClean="0">
                <a:solidFill>
                  <a:schemeClr val="tx1"/>
                </a:solidFill>
                <a:latin typeface="+mj-ea"/>
                <a:ea typeface="+mj-ea"/>
                <a:cs typeface="Meiryo UI" panose="020B0604030504040204" pitchFamily="50" charset="-128"/>
              </a:rPr>
              <a:t>（</a:t>
            </a:r>
            <a:r>
              <a:rPr lang="ja-JP" altLang="en-US" sz="1400" dirty="0">
                <a:solidFill>
                  <a:schemeClr val="tx1"/>
                </a:solidFill>
                <a:latin typeface="+mj-ea"/>
                <a:ea typeface="+mj-ea"/>
                <a:cs typeface="Meiryo UI" panose="020B0604030504040204" pitchFamily="50" charset="-128"/>
              </a:rPr>
              <a:t>参考：打ち水大作戦ホームページ　</a:t>
            </a:r>
            <a:r>
              <a:rPr lang="en-US" altLang="ja-JP" sz="1400" dirty="0">
                <a:solidFill>
                  <a:schemeClr val="tx1"/>
                </a:solidFill>
                <a:latin typeface="+mj-ea"/>
                <a:ea typeface="+mj-ea"/>
                <a:cs typeface="Meiryo UI" panose="020B0604030504040204" pitchFamily="50" charset="-128"/>
              </a:rPr>
              <a:t>http://uchimizu.jp</a:t>
            </a:r>
            <a:r>
              <a:rPr lang="en-US" altLang="ja-JP" sz="1400" dirty="0" smtClean="0">
                <a:solidFill>
                  <a:schemeClr val="tx1"/>
                </a:solidFill>
                <a:latin typeface="+mj-ea"/>
                <a:ea typeface="+mj-ea"/>
                <a:cs typeface="Meiryo UI" panose="020B0604030504040204" pitchFamily="50" charset="-128"/>
              </a:rPr>
              <a:t>/</a:t>
            </a:r>
            <a:r>
              <a:rPr lang="ja-JP" altLang="en-US" sz="1400" dirty="0" smtClean="0">
                <a:solidFill>
                  <a:schemeClr val="tx1"/>
                </a:solidFill>
                <a:latin typeface="+mj-ea"/>
                <a:ea typeface="+mj-ea"/>
                <a:cs typeface="Meiryo UI" panose="020B0604030504040204" pitchFamily="50" charset="-128"/>
              </a:rPr>
              <a:t>）</a:t>
            </a:r>
            <a:endParaRPr lang="en-US" altLang="ja-JP" sz="1400" dirty="0" smtClean="0">
              <a:solidFill>
                <a:schemeClr val="tx1"/>
              </a:solidFill>
              <a:latin typeface="+mj-ea"/>
              <a:ea typeface="+mj-ea"/>
              <a:cs typeface="Meiryo UI" panose="020B0604030504040204" pitchFamily="50" charset="-128"/>
            </a:endParaRPr>
          </a:p>
          <a:p>
            <a:r>
              <a:rPr lang="ja-JP" altLang="en-US" sz="1400" b="1" dirty="0" smtClean="0">
                <a:solidFill>
                  <a:schemeClr val="tx1"/>
                </a:solidFill>
                <a:latin typeface="+mj-ea"/>
                <a:ea typeface="+mj-ea"/>
                <a:cs typeface="Meiryo UI" panose="020B0604030504040204" pitchFamily="50" charset="-128"/>
              </a:rPr>
              <a:t>「</a:t>
            </a:r>
            <a:r>
              <a:rPr lang="ja-JP" altLang="en-US" sz="1400" b="1" dirty="0">
                <a:solidFill>
                  <a:schemeClr val="tx1"/>
                </a:solidFill>
                <a:latin typeface="+mj-ea"/>
                <a:ea typeface="+mj-ea"/>
                <a:cs typeface="Meiryo UI" panose="020B0604030504040204" pitchFamily="50" charset="-128"/>
              </a:rPr>
              <a:t>打ち水日和～江戸の知恵・東京のおもてなし～</a:t>
            </a:r>
            <a:r>
              <a:rPr lang="ja-JP" altLang="en-US" sz="1400" b="1" dirty="0" smtClean="0">
                <a:solidFill>
                  <a:schemeClr val="tx1"/>
                </a:solidFill>
                <a:latin typeface="+mj-ea"/>
                <a:ea typeface="+mj-ea"/>
                <a:cs typeface="Meiryo UI" panose="020B0604030504040204" pitchFamily="50" charset="-128"/>
              </a:rPr>
              <a:t>」</a:t>
            </a:r>
            <a:endParaRPr lang="en-US" altLang="ja-JP" sz="1400" b="1" dirty="0" smtClean="0">
              <a:solidFill>
                <a:schemeClr val="tx1"/>
              </a:solidFill>
              <a:latin typeface="+mj-ea"/>
              <a:ea typeface="+mj-ea"/>
              <a:cs typeface="Meiryo UI" panose="020B0604030504040204" pitchFamily="50" charset="-128"/>
            </a:endParaRPr>
          </a:p>
          <a:p>
            <a:r>
              <a:rPr lang="ja-JP" altLang="en-US" sz="1400" b="1" dirty="0">
                <a:solidFill>
                  <a:schemeClr val="tx1"/>
                </a:solidFill>
                <a:latin typeface="+mj-ea"/>
                <a:ea typeface="+mj-ea"/>
                <a:cs typeface="Meiryo UI" panose="020B0604030504040204" pitchFamily="50" charset="-128"/>
              </a:rPr>
              <a:t>　</a:t>
            </a:r>
            <a:r>
              <a:rPr lang="zh-TW" altLang="en-US" sz="1400" dirty="0" smtClean="0">
                <a:solidFill>
                  <a:schemeClr val="tx1"/>
                </a:solidFill>
                <a:latin typeface="+mj-ea"/>
                <a:ea typeface="+mj-ea"/>
                <a:cs typeface="Meiryo UI" panose="020B0604030504040204" pitchFamily="50" charset="-128"/>
              </a:rPr>
              <a:t>平成</a:t>
            </a:r>
            <a:r>
              <a:rPr lang="en-US" altLang="zh-TW" sz="1400" dirty="0">
                <a:solidFill>
                  <a:schemeClr val="tx1"/>
                </a:solidFill>
                <a:latin typeface="+mj-ea"/>
                <a:ea typeface="+mj-ea"/>
                <a:cs typeface="Meiryo UI" panose="020B0604030504040204" pitchFamily="50" charset="-128"/>
              </a:rPr>
              <a:t>29</a:t>
            </a:r>
            <a:r>
              <a:rPr lang="zh-TW" altLang="en-US" sz="1400" dirty="0">
                <a:solidFill>
                  <a:schemeClr val="tx1"/>
                </a:solidFill>
                <a:latin typeface="+mj-ea"/>
                <a:ea typeface="+mj-ea"/>
                <a:cs typeface="Meiryo UI" panose="020B0604030504040204" pitchFamily="50" charset="-128"/>
              </a:rPr>
              <a:t>年</a:t>
            </a:r>
            <a:r>
              <a:rPr lang="en-US" altLang="zh-TW" sz="1400" dirty="0">
                <a:solidFill>
                  <a:schemeClr val="tx1"/>
                </a:solidFill>
                <a:latin typeface="+mj-ea"/>
                <a:ea typeface="+mj-ea"/>
                <a:cs typeface="Meiryo UI" panose="020B0604030504040204" pitchFamily="50" charset="-128"/>
              </a:rPr>
              <a:t>7</a:t>
            </a:r>
            <a:r>
              <a:rPr lang="zh-TW" altLang="en-US" sz="1400" dirty="0">
                <a:solidFill>
                  <a:schemeClr val="tx1"/>
                </a:solidFill>
                <a:latin typeface="+mj-ea"/>
                <a:ea typeface="+mj-ea"/>
                <a:cs typeface="Meiryo UI" panose="020B0604030504040204" pitchFamily="50" charset="-128"/>
              </a:rPr>
              <a:t>月</a:t>
            </a:r>
            <a:r>
              <a:rPr lang="en-US" altLang="zh-TW" sz="1400" dirty="0" smtClean="0">
                <a:solidFill>
                  <a:schemeClr val="tx1"/>
                </a:solidFill>
                <a:latin typeface="+mj-ea"/>
                <a:ea typeface="+mj-ea"/>
                <a:cs typeface="Meiryo UI" panose="020B0604030504040204" pitchFamily="50" charset="-128"/>
              </a:rPr>
              <a:t>20</a:t>
            </a:r>
            <a:r>
              <a:rPr lang="zh-TW" altLang="en-US" sz="1400" dirty="0" smtClean="0">
                <a:solidFill>
                  <a:schemeClr val="tx1"/>
                </a:solidFill>
                <a:latin typeface="+mj-ea"/>
                <a:ea typeface="+mj-ea"/>
                <a:cs typeface="Meiryo UI" panose="020B0604030504040204" pitchFamily="50" charset="-128"/>
              </a:rPr>
              <a:t>日</a:t>
            </a:r>
            <a:r>
              <a:rPr lang="ja-JP" altLang="en-US" sz="1400" dirty="0" smtClean="0">
                <a:solidFill>
                  <a:schemeClr val="tx1"/>
                </a:solidFill>
                <a:latin typeface="+mj-ea"/>
                <a:ea typeface="+mj-ea"/>
                <a:cs typeface="Meiryo UI" panose="020B0604030504040204" pitchFamily="50" charset="-128"/>
              </a:rPr>
              <a:t>：</a:t>
            </a:r>
            <a:r>
              <a:rPr lang="en-US" altLang="zh-TW" sz="1400" dirty="0" smtClean="0">
                <a:solidFill>
                  <a:schemeClr val="tx1"/>
                </a:solidFill>
                <a:latin typeface="+mj-ea"/>
                <a:ea typeface="+mj-ea"/>
                <a:cs typeface="Meiryo UI" panose="020B0604030504040204" pitchFamily="50" charset="-128"/>
              </a:rPr>
              <a:t>153</a:t>
            </a:r>
            <a:r>
              <a:rPr lang="zh-TW" altLang="en-US" sz="1400" dirty="0">
                <a:solidFill>
                  <a:schemeClr val="tx1"/>
                </a:solidFill>
                <a:latin typeface="+mj-ea"/>
                <a:ea typeface="+mj-ea"/>
                <a:cs typeface="Meiryo UI" panose="020B0604030504040204" pitchFamily="50" charset="-128"/>
              </a:rPr>
              <a:t>団体・</a:t>
            </a:r>
            <a:r>
              <a:rPr lang="en-US" altLang="zh-TW" sz="1400" dirty="0" smtClean="0">
                <a:solidFill>
                  <a:schemeClr val="tx1"/>
                </a:solidFill>
                <a:latin typeface="+mj-ea"/>
                <a:ea typeface="+mj-ea"/>
                <a:cs typeface="Meiryo UI" panose="020B0604030504040204" pitchFamily="50" charset="-128"/>
              </a:rPr>
              <a:t>13,450</a:t>
            </a:r>
            <a:r>
              <a:rPr lang="zh-TW" altLang="en-US" sz="1400" dirty="0" smtClean="0">
                <a:solidFill>
                  <a:schemeClr val="tx1"/>
                </a:solidFill>
                <a:latin typeface="+mj-ea"/>
                <a:ea typeface="+mj-ea"/>
                <a:cs typeface="Meiryo UI" panose="020B0604030504040204" pitchFamily="50" charset="-128"/>
              </a:rPr>
              <a:t>人</a:t>
            </a:r>
            <a:endParaRPr lang="en-US" altLang="zh-TW" sz="1400" dirty="0">
              <a:solidFill>
                <a:schemeClr val="tx1"/>
              </a:solidFill>
              <a:latin typeface="+mj-ea"/>
              <a:ea typeface="+mj-ea"/>
              <a:cs typeface="Meiryo UI" panose="020B0604030504040204" pitchFamily="50" charset="-128"/>
            </a:endParaRPr>
          </a:p>
          <a:p>
            <a:r>
              <a:rPr lang="ja-JP" altLang="en-US" sz="1400" dirty="0" smtClean="0">
                <a:solidFill>
                  <a:schemeClr val="tx1"/>
                </a:solidFill>
                <a:latin typeface="+mj-ea"/>
                <a:ea typeface="+mj-ea"/>
                <a:cs typeface="Meiryo UI" panose="020B0604030504040204" pitchFamily="50" charset="-128"/>
              </a:rPr>
              <a:t>　</a:t>
            </a:r>
            <a:r>
              <a:rPr lang="en-US" altLang="ja-JP" sz="1400" dirty="0" smtClean="0">
                <a:solidFill>
                  <a:schemeClr val="tx1"/>
                </a:solidFill>
                <a:latin typeface="+mj-ea"/>
                <a:ea typeface="+mj-ea"/>
                <a:cs typeface="Meiryo UI" panose="020B0604030504040204" pitchFamily="50" charset="-128"/>
              </a:rPr>
              <a:t>※</a:t>
            </a:r>
            <a:r>
              <a:rPr lang="ja-JP" altLang="en-US" sz="1400" dirty="0" smtClean="0">
                <a:solidFill>
                  <a:schemeClr val="tx1"/>
                </a:solidFill>
                <a:latin typeface="+mj-ea"/>
                <a:ea typeface="+mj-ea"/>
                <a:cs typeface="Meiryo UI" panose="020B0604030504040204" pitchFamily="50" charset="-128"/>
              </a:rPr>
              <a:t>平成</a:t>
            </a:r>
            <a:r>
              <a:rPr lang="en-US" altLang="ja-JP" sz="1400" dirty="0">
                <a:solidFill>
                  <a:schemeClr val="tx1"/>
                </a:solidFill>
                <a:latin typeface="+mj-ea"/>
                <a:ea typeface="+mj-ea"/>
                <a:cs typeface="Meiryo UI" panose="020B0604030504040204" pitchFamily="50" charset="-128"/>
              </a:rPr>
              <a:t>30</a:t>
            </a:r>
            <a:r>
              <a:rPr lang="ja-JP" altLang="en-US" sz="1400" dirty="0" smtClean="0">
                <a:solidFill>
                  <a:schemeClr val="tx1"/>
                </a:solidFill>
                <a:latin typeface="+mj-ea"/>
                <a:ea typeface="+mj-ea"/>
                <a:cs typeface="Meiryo UI" panose="020B0604030504040204" pitchFamily="50" charset="-128"/>
              </a:rPr>
              <a:t>年は</a:t>
            </a:r>
            <a:r>
              <a:rPr lang="en-US" altLang="ja-JP" sz="1400" dirty="0" smtClean="0">
                <a:solidFill>
                  <a:schemeClr val="tx1"/>
                </a:solidFill>
                <a:latin typeface="+mj-ea"/>
                <a:ea typeface="+mj-ea"/>
                <a:cs typeface="Meiryo UI" panose="020B0604030504040204" pitchFamily="50" charset="-128"/>
              </a:rPr>
              <a:t>7</a:t>
            </a:r>
            <a:r>
              <a:rPr lang="ja-JP" altLang="en-US" sz="1400" dirty="0">
                <a:solidFill>
                  <a:schemeClr val="tx1"/>
                </a:solidFill>
                <a:latin typeface="+mj-ea"/>
                <a:ea typeface="+mj-ea"/>
                <a:cs typeface="Meiryo UI" panose="020B0604030504040204" pitchFamily="50" charset="-128"/>
              </a:rPr>
              <a:t>月</a:t>
            </a:r>
            <a:r>
              <a:rPr lang="en-US" altLang="ja-JP" sz="1400" dirty="0">
                <a:solidFill>
                  <a:schemeClr val="tx1"/>
                </a:solidFill>
                <a:latin typeface="+mj-ea"/>
                <a:ea typeface="+mj-ea"/>
                <a:cs typeface="Meiryo UI" panose="020B0604030504040204" pitchFamily="50" charset="-128"/>
              </a:rPr>
              <a:t>23</a:t>
            </a:r>
            <a:r>
              <a:rPr lang="ja-JP" altLang="en-US" sz="1400" dirty="0" smtClean="0">
                <a:solidFill>
                  <a:schemeClr val="tx1"/>
                </a:solidFill>
                <a:latin typeface="+mj-ea"/>
                <a:ea typeface="+mj-ea"/>
                <a:cs typeface="Meiryo UI" panose="020B0604030504040204" pitchFamily="50" charset="-128"/>
              </a:rPr>
              <a:t>日に実施</a:t>
            </a:r>
            <a:endParaRPr kumimoji="1" lang="ja-JP" altLang="en-US" sz="1400" dirty="0">
              <a:latin typeface="+mj-ea"/>
              <a:ea typeface="+mj-ea"/>
              <a:cs typeface="Meiryo UI" panose="020B0604030504040204" pitchFamily="50" charset="-128"/>
            </a:endParaRPr>
          </a:p>
        </p:txBody>
      </p:sp>
      <p:sp>
        <p:nvSpPr>
          <p:cNvPr id="3" name="角丸四角形 2"/>
          <p:cNvSpPr/>
          <p:nvPr/>
        </p:nvSpPr>
        <p:spPr>
          <a:xfrm>
            <a:off x="323394" y="948719"/>
            <a:ext cx="8377261" cy="1060191"/>
          </a:xfrm>
          <a:prstGeom prst="roundRect">
            <a:avLst>
              <a:gd name="adj" fmla="val 4109"/>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altLang="ja-JP" sz="1400" b="1" dirty="0" smtClean="0">
                <a:solidFill>
                  <a:schemeClr val="tx1"/>
                </a:solidFill>
                <a:latin typeface="+mj-ea"/>
                <a:ea typeface="+mj-ea"/>
                <a:cs typeface="Meiryo UI" panose="020B0604030504040204" pitchFamily="50" charset="-128"/>
              </a:rPr>
              <a:t>【</a:t>
            </a:r>
            <a:r>
              <a:rPr lang="ja-JP" altLang="en-US" sz="1400" b="1" dirty="0" smtClean="0">
                <a:solidFill>
                  <a:schemeClr val="tx1"/>
                </a:solidFill>
                <a:latin typeface="+mj-ea"/>
                <a:ea typeface="+mj-ea"/>
                <a:cs typeface="Meiryo UI" panose="020B0604030504040204" pitchFamily="50" charset="-128"/>
              </a:rPr>
              <a:t>暑熱環境改善設備</a:t>
            </a:r>
            <a:r>
              <a:rPr lang="en-US" altLang="ja-JP" sz="1400" b="1" dirty="0" smtClean="0">
                <a:solidFill>
                  <a:schemeClr val="tx1"/>
                </a:solidFill>
                <a:latin typeface="+mj-ea"/>
                <a:ea typeface="+mj-ea"/>
                <a:cs typeface="Meiryo UI" panose="020B0604030504040204" pitchFamily="50" charset="-128"/>
              </a:rPr>
              <a:t>】</a:t>
            </a:r>
            <a:r>
              <a:rPr lang="ja-JP" altLang="en-US" sz="1400" b="1" dirty="0" smtClean="0">
                <a:solidFill>
                  <a:schemeClr val="tx1"/>
                </a:solidFill>
                <a:latin typeface="+mj-ea"/>
                <a:ea typeface="+mj-ea"/>
                <a:cs typeface="Meiryo UI" panose="020B0604030504040204" pitchFamily="50" charset="-128"/>
              </a:rPr>
              <a:t>　　</a:t>
            </a:r>
            <a:r>
              <a:rPr lang="ja-JP" altLang="en-US" sz="1400" b="1" u="sng" dirty="0">
                <a:solidFill>
                  <a:schemeClr val="tx1"/>
                </a:solidFill>
                <a:latin typeface="+mj-ea"/>
                <a:ea typeface="+mj-ea"/>
                <a:cs typeface="Meiryo UI" panose="020B0604030504040204" pitchFamily="50" charset="-128"/>
              </a:rPr>
              <a:t>平成</a:t>
            </a:r>
            <a:r>
              <a:rPr lang="en-US" altLang="ja-JP" sz="1400" b="1" u="sng" dirty="0">
                <a:solidFill>
                  <a:schemeClr val="tx1"/>
                </a:solidFill>
                <a:latin typeface="+mj-ea"/>
                <a:ea typeface="+mj-ea"/>
                <a:cs typeface="Meiryo UI" panose="020B0604030504040204" pitchFamily="50" charset="-128"/>
              </a:rPr>
              <a:t>30</a:t>
            </a:r>
            <a:r>
              <a:rPr lang="ja-JP" altLang="en-US" sz="1400" b="1" u="sng" dirty="0">
                <a:solidFill>
                  <a:schemeClr val="tx1"/>
                </a:solidFill>
                <a:latin typeface="+mj-ea"/>
                <a:ea typeface="+mj-ea"/>
                <a:cs typeface="Meiryo UI" panose="020B0604030504040204" pitchFamily="50" charset="-128"/>
              </a:rPr>
              <a:t>年度クールスポット創出支援事業</a:t>
            </a:r>
          </a:p>
          <a:p>
            <a:r>
              <a:rPr lang="ja-JP" altLang="en-US" sz="1400" dirty="0" smtClean="0">
                <a:solidFill>
                  <a:schemeClr val="tx1"/>
                </a:solidFill>
                <a:latin typeface="+mj-ea"/>
                <a:ea typeface="+mj-ea"/>
                <a:cs typeface="Meiryo UI" panose="020B0604030504040204" pitchFamily="50" charset="-128"/>
              </a:rPr>
              <a:t>　区</a:t>
            </a:r>
            <a:r>
              <a:rPr lang="ja-JP" altLang="en-US" sz="1400" dirty="0">
                <a:solidFill>
                  <a:schemeClr val="tx1"/>
                </a:solidFill>
                <a:latin typeface="+mj-ea"/>
                <a:ea typeface="+mj-ea"/>
                <a:cs typeface="Meiryo UI" panose="020B0604030504040204" pitchFamily="50" charset="-128"/>
              </a:rPr>
              <a:t>市町村・事業者（法人・個人）が対象</a:t>
            </a:r>
          </a:p>
          <a:p>
            <a:r>
              <a:rPr lang="ja-JP" altLang="en-US" sz="1400" dirty="0">
                <a:solidFill>
                  <a:schemeClr val="tx1"/>
                </a:solidFill>
                <a:latin typeface="+mj-ea"/>
                <a:ea typeface="+mj-ea"/>
                <a:cs typeface="Meiryo UI" panose="020B0604030504040204" pitchFamily="50" charset="-128"/>
              </a:rPr>
              <a:t>対象経費の</a:t>
            </a:r>
            <a:r>
              <a:rPr lang="en-US" altLang="ja-JP" sz="1400" dirty="0">
                <a:solidFill>
                  <a:schemeClr val="tx1"/>
                </a:solidFill>
                <a:latin typeface="+mj-ea"/>
                <a:ea typeface="+mj-ea"/>
                <a:cs typeface="Meiryo UI" panose="020B0604030504040204" pitchFamily="50" charset="-128"/>
              </a:rPr>
              <a:t>2</a:t>
            </a:r>
            <a:r>
              <a:rPr lang="ja-JP" altLang="en-US" sz="1400" dirty="0">
                <a:solidFill>
                  <a:schemeClr val="tx1"/>
                </a:solidFill>
                <a:latin typeface="+mj-ea"/>
                <a:ea typeface="+mj-ea"/>
                <a:cs typeface="Meiryo UI" panose="020B0604030504040204" pitchFamily="50" charset="-128"/>
              </a:rPr>
              <a:t>分の</a:t>
            </a:r>
            <a:r>
              <a:rPr lang="en-US" altLang="ja-JP" sz="1400" dirty="0">
                <a:solidFill>
                  <a:schemeClr val="tx1"/>
                </a:solidFill>
                <a:latin typeface="+mj-ea"/>
                <a:ea typeface="+mj-ea"/>
                <a:cs typeface="Meiryo UI" panose="020B0604030504040204" pitchFamily="50" charset="-128"/>
              </a:rPr>
              <a:t>1</a:t>
            </a:r>
            <a:r>
              <a:rPr lang="ja-JP" altLang="en-US" sz="1400" dirty="0">
                <a:solidFill>
                  <a:schemeClr val="tx1"/>
                </a:solidFill>
                <a:latin typeface="+mj-ea"/>
                <a:ea typeface="+mj-ea"/>
                <a:cs typeface="Meiryo UI" panose="020B0604030504040204" pitchFamily="50" charset="-128"/>
              </a:rPr>
              <a:t>（上限</a:t>
            </a:r>
            <a:r>
              <a:rPr lang="en-US" altLang="ja-JP" sz="1400" dirty="0">
                <a:solidFill>
                  <a:schemeClr val="tx1"/>
                </a:solidFill>
                <a:latin typeface="+mj-ea"/>
                <a:ea typeface="+mj-ea"/>
                <a:cs typeface="Meiryo UI" panose="020B0604030504040204" pitchFamily="50" charset="-128"/>
              </a:rPr>
              <a:t>5,000</a:t>
            </a:r>
            <a:r>
              <a:rPr lang="ja-JP" altLang="en-US" sz="1400" dirty="0">
                <a:solidFill>
                  <a:schemeClr val="tx1"/>
                </a:solidFill>
                <a:latin typeface="+mj-ea"/>
                <a:ea typeface="+mj-ea"/>
                <a:cs typeface="Meiryo UI" panose="020B0604030504040204" pitchFamily="50" charset="-128"/>
              </a:rPr>
              <a:t>千円）の補助</a:t>
            </a:r>
          </a:p>
          <a:p>
            <a:r>
              <a:rPr lang="ja-JP" altLang="en-US" sz="1400" dirty="0">
                <a:solidFill>
                  <a:schemeClr val="tx1"/>
                </a:solidFill>
                <a:latin typeface="+mj-ea"/>
                <a:ea typeface="+mj-ea"/>
                <a:cs typeface="Meiryo UI" panose="020B0604030504040204" pitchFamily="50" charset="-128"/>
              </a:rPr>
              <a:t>対象経費</a:t>
            </a:r>
            <a:r>
              <a:rPr lang="ja-JP" altLang="en-US" sz="1400" dirty="0" smtClean="0">
                <a:solidFill>
                  <a:schemeClr val="tx1"/>
                </a:solidFill>
                <a:latin typeface="+mj-ea"/>
                <a:ea typeface="+mj-ea"/>
                <a:cs typeface="Meiryo UI" panose="020B0604030504040204" pitchFamily="50" charset="-128"/>
              </a:rPr>
              <a:t>：設備</a:t>
            </a:r>
            <a:r>
              <a:rPr lang="ja-JP" altLang="en-US" sz="1400" dirty="0">
                <a:solidFill>
                  <a:schemeClr val="tx1"/>
                </a:solidFill>
                <a:latin typeface="+mj-ea"/>
                <a:ea typeface="+mj-ea"/>
                <a:cs typeface="Meiryo UI" panose="020B0604030504040204" pitchFamily="50" charset="-128"/>
              </a:rPr>
              <a:t>の設置に要する経費（設備費、</a:t>
            </a:r>
            <a:r>
              <a:rPr lang="ja-JP" altLang="en-US" sz="1400" dirty="0" smtClean="0">
                <a:solidFill>
                  <a:schemeClr val="tx1"/>
                </a:solidFill>
                <a:latin typeface="+mj-ea"/>
                <a:ea typeface="+mj-ea"/>
                <a:cs typeface="Meiryo UI" panose="020B0604030504040204" pitchFamily="50" charset="-128"/>
              </a:rPr>
              <a:t>工事費</a:t>
            </a:r>
            <a:r>
              <a:rPr lang="ja-JP" altLang="en-US" sz="1400" dirty="0">
                <a:solidFill>
                  <a:schemeClr val="tx1"/>
                </a:solidFill>
                <a:latin typeface="+mj-ea"/>
                <a:ea typeface="+mj-ea"/>
                <a:cs typeface="Meiryo UI" panose="020B0604030504040204" pitchFamily="50" charset="-128"/>
              </a:rPr>
              <a:t>）</a:t>
            </a:r>
          </a:p>
        </p:txBody>
      </p:sp>
      <p:sp>
        <p:nvSpPr>
          <p:cNvPr id="4" name="角丸四角形 3"/>
          <p:cNvSpPr/>
          <p:nvPr/>
        </p:nvSpPr>
        <p:spPr>
          <a:xfrm>
            <a:off x="323393" y="2193758"/>
            <a:ext cx="8377261" cy="823086"/>
          </a:xfrm>
          <a:prstGeom prst="roundRect">
            <a:avLst>
              <a:gd name="adj" fmla="val 4109"/>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altLang="ja-JP" sz="1400" b="1" dirty="0" smtClean="0">
                <a:solidFill>
                  <a:schemeClr val="tx1"/>
                </a:solidFill>
                <a:latin typeface="+mj-ea"/>
                <a:ea typeface="+mj-ea"/>
                <a:cs typeface="Meiryo UI" panose="020B0604030504040204" pitchFamily="50" charset="-128"/>
              </a:rPr>
              <a:t>【</a:t>
            </a:r>
            <a:r>
              <a:rPr lang="ja-JP" altLang="en-US" sz="1400" b="1" dirty="0" smtClean="0">
                <a:solidFill>
                  <a:schemeClr val="tx1"/>
                </a:solidFill>
                <a:latin typeface="+mj-ea"/>
                <a:ea typeface="+mj-ea"/>
                <a:cs typeface="Meiryo UI" panose="020B0604030504040204" pitchFamily="50" charset="-128"/>
              </a:rPr>
              <a:t>普及啓発</a:t>
            </a:r>
            <a:r>
              <a:rPr lang="en-US" altLang="ja-JP" sz="1400" b="1" dirty="0" smtClean="0">
                <a:solidFill>
                  <a:schemeClr val="tx1"/>
                </a:solidFill>
                <a:latin typeface="+mj-ea"/>
                <a:ea typeface="+mj-ea"/>
                <a:cs typeface="Meiryo UI" panose="020B0604030504040204" pitchFamily="50" charset="-128"/>
              </a:rPr>
              <a:t>】</a:t>
            </a:r>
            <a:r>
              <a:rPr lang="ja-JP" altLang="en-US" sz="1400" b="1" dirty="0" smtClean="0">
                <a:solidFill>
                  <a:schemeClr val="tx1"/>
                </a:solidFill>
                <a:latin typeface="+mj-ea"/>
                <a:ea typeface="+mj-ea"/>
                <a:cs typeface="Meiryo UI" panose="020B0604030504040204" pitchFamily="50" charset="-128"/>
              </a:rPr>
              <a:t>　平成</a:t>
            </a:r>
            <a:r>
              <a:rPr lang="en-US" altLang="ja-JP" sz="1400" b="1" dirty="0" smtClean="0">
                <a:solidFill>
                  <a:schemeClr val="tx1"/>
                </a:solidFill>
                <a:latin typeface="+mj-ea"/>
                <a:ea typeface="+mj-ea"/>
                <a:cs typeface="Meiryo UI" panose="020B0604030504040204" pitchFamily="50" charset="-128"/>
              </a:rPr>
              <a:t>28</a:t>
            </a:r>
            <a:r>
              <a:rPr lang="ja-JP" altLang="en-US" sz="1400" b="1" dirty="0" smtClean="0">
                <a:solidFill>
                  <a:schemeClr val="tx1"/>
                </a:solidFill>
                <a:latin typeface="+mj-ea"/>
                <a:ea typeface="+mj-ea"/>
                <a:cs typeface="Meiryo UI" panose="020B0604030504040204" pitchFamily="50" charset="-128"/>
              </a:rPr>
              <a:t>年度（</a:t>
            </a:r>
            <a:r>
              <a:rPr lang="en-US" altLang="ja-JP" sz="1400" b="1" dirty="0" smtClean="0">
                <a:solidFill>
                  <a:schemeClr val="tx1"/>
                </a:solidFill>
                <a:latin typeface="+mj-ea"/>
                <a:ea typeface="+mj-ea"/>
                <a:cs typeface="Meiryo UI" panose="020B0604030504040204" pitchFamily="50" charset="-128"/>
              </a:rPr>
              <a:t>1</a:t>
            </a:r>
            <a:r>
              <a:rPr lang="ja-JP" altLang="en-US" sz="1400" b="1" dirty="0" smtClean="0">
                <a:solidFill>
                  <a:schemeClr val="tx1"/>
                </a:solidFill>
                <a:latin typeface="+mj-ea"/>
                <a:ea typeface="+mj-ea"/>
                <a:cs typeface="Meiryo UI" panose="020B0604030504040204" pitchFamily="50" charset="-128"/>
              </a:rPr>
              <a:t>回実施）　　</a:t>
            </a:r>
            <a:r>
              <a:rPr lang="ja-JP" altLang="en-US" sz="1400" b="1" u="sng" dirty="0" smtClean="0">
                <a:solidFill>
                  <a:schemeClr val="tx1"/>
                </a:solidFill>
                <a:latin typeface="+mj-ea"/>
                <a:ea typeface="+mj-ea"/>
                <a:cs typeface="Meiryo UI" panose="020B0604030504040204" pitchFamily="50" charset="-128"/>
              </a:rPr>
              <a:t>暑さ</a:t>
            </a:r>
            <a:r>
              <a:rPr lang="ja-JP" altLang="en-US" sz="1400" b="1" u="sng" dirty="0">
                <a:solidFill>
                  <a:schemeClr val="tx1"/>
                </a:solidFill>
                <a:latin typeface="+mj-ea"/>
                <a:ea typeface="+mj-ea"/>
                <a:cs typeface="Meiryo UI" panose="020B0604030504040204" pitchFamily="50" charset="-128"/>
              </a:rPr>
              <a:t>対策</a:t>
            </a:r>
            <a:r>
              <a:rPr lang="ja-JP" altLang="en-US" sz="1400" b="1" u="sng" dirty="0" smtClean="0">
                <a:solidFill>
                  <a:schemeClr val="tx1"/>
                </a:solidFill>
                <a:latin typeface="+mj-ea"/>
                <a:ea typeface="+mj-ea"/>
                <a:cs typeface="Meiryo UI" panose="020B0604030504040204" pitchFamily="50" charset="-128"/>
              </a:rPr>
              <a:t>セミナー</a:t>
            </a:r>
            <a:r>
              <a:rPr lang="ja-JP" altLang="en-US" sz="1400" b="1" u="sng" dirty="0">
                <a:solidFill>
                  <a:schemeClr val="tx1"/>
                </a:solidFill>
                <a:latin typeface="+mj-ea"/>
                <a:ea typeface="+mj-ea"/>
                <a:cs typeface="Meiryo UI" panose="020B0604030504040204" pitchFamily="50" charset="-128"/>
              </a:rPr>
              <a:t>　</a:t>
            </a:r>
          </a:p>
          <a:p>
            <a:r>
              <a:rPr lang="ja-JP" altLang="en-US" sz="1400" dirty="0">
                <a:solidFill>
                  <a:schemeClr val="tx1"/>
                </a:solidFill>
                <a:latin typeface="+mj-ea"/>
                <a:ea typeface="+mj-ea"/>
                <a:cs typeface="Meiryo UI" panose="020B0604030504040204" pitchFamily="50" charset="-128"/>
              </a:rPr>
              <a:t>　都、区市町村の職員等を対象に、暑さ対策の考え方や手法、実践的に取り組める事例等</a:t>
            </a:r>
            <a:r>
              <a:rPr lang="ja-JP" altLang="en-US" sz="1400" dirty="0" smtClean="0">
                <a:solidFill>
                  <a:schemeClr val="tx1"/>
                </a:solidFill>
                <a:latin typeface="+mj-ea"/>
                <a:ea typeface="+mj-ea"/>
                <a:cs typeface="Meiryo UI" panose="020B0604030504040204" pitchFamily="50" charset="-128"/>
              </a:rPr>
              <a:t>紹介し、各々の取組みを促進</a:t>
            </a:r>
            <a:endParaRPr lang="en-US" altLang="ja-JP" sz="1400" dirty="0" smtClean="0">
              <a:solidFill>
                <a:schemeClr val="tx1"/>
              </a:solidFill>
              <a:latin typeface="+mj-ea"/>
              <a:ea typeface="+mj-ea"/>
              <a:cs typeface="Meiryo UI" panose="020B0604030504040204" pitchFamily="50" charset="-128"/>
            </a:endParaRPr>
          </a:p>
        </p:txBody>
      </p:sp>
      <p:pic>
        <p:nvPicPr>
          <p:cNvPr id="5" name="図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68415" y="3339203"/>
            <a:ext cx="2202873" cy="1661333"/>
          </a:xfrm>
          <a:prstGeom prst="rect">
            <a:avLst/>
          </a:prstGeom>
          <a:noFill/>
        </p:spPr>
      </p:pic>
      <p:sp>
        <p:nvSpPr>
          <p:cNvPr id="6" name="テキスト ボックス 5"/>
          <p:cNvSpPr txBox="1"/>
          <p:nvPr/>
        </p:nvSpPr>
        <p:spPr>
          <a:xfrm>
            <a:off x="235132" y="164406"/>
            <a:ext cx="1397726" cy="46166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kumimoji="1" lang="ja-JP" altLang="en-US" sz="2400" dirty="0" smtClean="0">
                <a:latin typeface="+mj-ea"/>
                <a:ea typeface="+mj-ea"/>
              </a:rPr>
              <a:t>東京都</a:t>
            </a:r>
            <a:endParaRPr kumimoji="1" lang="ja-JP" altLang="en-US" sz="2400" dirty="0">
              <a:latin typeface="+mj-ea"/>
              <a:ea typeface="+mj-ea"/>
            </a:endParaRPr>
          </a:p>
        </p:txBody>
      </p:sp>
      <p:sp>
        <p:nvSpPr>
          <p:cNvPr id="7" name="正方形/長方形 6"/>
          <p:cNvSpPr/>
          <p:nvPr/>
        </p:nvSpPr>
        <p:spPr>
          <a:xfrm>
            <a:off x="1757549" y="219542"/>
            <a:ext cx="6613739" cy="369332"/>
          </a:xfrm>
          <a:prstGeom prst="rect">
            <a:avLst/>
          </a:prstGeom>
        </p:spPr>
        <p:txBody>
          <a:bodyPr wrap="square">
            <a:spAutoFit/>
          </a:bodyPr>
          <a:lstStyle/>
          <a:p>
            <a:r>
              <a:rPr lang="ja-JP" altLang="en-US" b="1" dirty="0" smtClean="0">
                <a:latin typeface="+mj-ea"/>
                <a:ea typeface="+mj-ea"/>
                <a:cs typeface="Meiryo UI" panose="020B0604030504040204" pitchFamily="50" charset="-128"/>
              </a:rPr>
              <a:t>ヒートアイランド</a:t>
            </a:r>
            <a:r>
              <a:rPr lang="ja-JP" altLang="en-US" b="1" dirty="0">
                <a:latin typeface="+mj-ea"/>
                <a:ea typeface="+mj-ea"/>
                <a:cs typeface="Meiryo UI" panose="020B0604030504040204" pitchFamily="50" charset="-128"/>
              </a:rPr>
              <a:t>対策・地球温暖化</a:t>
            </a:r>
            <a:r>
              <a:rPr lang="ja-JP" altLang="en-US" b="1" dirty="0" smtClean="0">
                <a:latin typeface="+mj-ea"/>
                <a:ea typeface="+mj-ea"/>
                <a:cs typeface="Meiryo UI" panose="020B0604030504040204" pitchFamily="50" charset="-128"/>
              </a:rPr>
              <a:t>対策</a:t>
            </a:r>
            <a:r>
              <a:rPr lang="en-US" altLang="ja-JP" b="1" dirty="0" smtClean="0">
                <a:latin typeface="+mj-ea"/>
                <a:ea typeface="+mj-ea"/>
                <a:cs typeface="Meiryo UI" panose="020B0604030504040204" pitchFamily="50" charset="-128"/>
              </a:rPr>
              <a:t>【</a:t>
            </a:r>
            <a:r>
              <a:rPr lang="ja-JP" altLang="en-US" b="1" dirty="0">
                <a:latin typeface="+mj-ea"/>
                <a:ea typeface="+mj-ea"/>
                <a:cs typeface="Meiryo UI" panose="020B0604030504040204" pitchFamily="50" charset="-128"/>
              </a:rPr>
              <a:t>環境局</a:t>
            </a:r>
            <a:r>
              <a:rPr lang="en-US" altLang="ja-JP" b="1" dirty="0">
                <a:latin typeface="+mj-ea"/>
                <a:ea typeface="+mj-ea"/>
                <a:cs typeface="Meiryo UI" panose="020B0604030504040204" pitchFamily="50" charset="-128"/>
              </a:rPr>
              <a:t>】</a:t>
            </a:r>
            <a:endParaRPr lang="ja-JP" altLang="en-US" b="1" dirty="0">
              <a:latin typeface="+mj-ea"/>
              <a:ea typeface="+mj-ea"/>
              <a:cs typeface="Meiryo UI" panose="020B0604030504040204" pitchFamily="50" charset="-128"/>
            </a:endParaRPr>
          </a:p>
        </p:txBody>
      </p:sp>
      <p:sp>
        <p:nvSpPr>
          <p:cNvPr id="8" name="角丸四角形 7"/>
          <p:cNvSpPr/>
          <p:nvPr/>
        </p:nvSpPr>
        <p:spPr>
          <a:xfrm>
            <a:off x="323393" y="5320146"/>
            <a:ext cx="8377261" cy="1418306"/>
          </a:xfrm>
          <a:prstGeom prst="roundRect">
            <a:avLst>
              <a:gd name="adj" fmla="val 4109"/>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altLang="ja-JP" sz="1400" b="1" dirty="0" smtClean="0">
                <a:solidFill>
                  <a:schemeClr val="tx1"/>
                </a:solidFill>
                <a:latin typeface="+mj-ea"/>
                <a:ea typeface="+mj-ea"/>
                <a:cs typeface="Meiryo UI" panose="020B0604030504040204" pitchFamily="50" charset="-128"/>
              </a:rPr>
              <a:t>【</a:t>
            </a:r>
            <a:r>
              <a:rPr lang="ja-JP" altLang="en-US" sz="1400" b="1" dirty="0" smtClean="0">
                <a:solidFill>
                  <a:schemeClr val="tx1"/>
                </a:solidFill>
                <a:latin typeface="+mj-ea"/>
                <a:ea typeface="+mj-ea"/>
                <a:cs typeface="Meiryo UI" panose="020B0604030504040204" pitchFamily="50" charset="-128"/>
              </a:rPr>
              <a:t>普及啓発</a:t>
            </a:r>
            <a:r>
              <a:rPr lang="en-US" altLang="ja-JP" sz="1400" b="1" dirty="0" smtClean="0">
                <a:solidFill>
                  <a:schemeClr val="tx1"/>
                </a:solidFill>
                <a:latin typeface="+mj-ea"/>
                <a:ea typeface="+mj-ea"/>
                <a:cs typeface="Meiryo UI" panose="020B0604030504040204" pitchFamily="50" charset="-128"/>
              </a:rPr>
              <a:t>】</a:t>
            </a:r>
            <a:r>
              <a:rPr lang="ja-JP" altLang="en-US" sz="1400" b="1" dirty="0">
                <a:solidFill>
                  <a:schemeClr val="tx1"/>
                </a:solidFill>
                <a:latin typeface="+mj-ea"/>
                <a:ea typeface="+mj-ea"/>
                <a:cs typeface="Meiryo UI" panose="020B0604030504040204" pitchFamily="50" charset="-128"/>
              </a:rPr>
              <a:t>　</a:t>
            </a:r>
            <a:r>
              <a:rPr lang="ja-JP" altLang="en-US" sz="1400" b="1" u="sng" dirty="0" smtClean="0">
                <a:solidFill>
                  <a:schemeClr val="tx1"/>
                </a:solidFill>
                <a:latin typeface="+mj-ea"/>
                <a:ea typeface="+mj-ea"/>
                <a:cs typeface="Meiryo UI" panose="020B0604030504040204" pitchFamily="50" charset="-128"/>
              </a:rPr>
              <a:t>暑さ</a:t>
            </a:r>
            <a:r>
              <a:rPr lang="ja-JP" altLang="en-US" sz="1400" b="1" u="sng" dirty="0">
                <a:solidFill>
                  <a:schemeClr val="tx1"/>
                </a:solidFill>
                <a:latin typeface="+mj-ea"/>
                <a:ea typeface="+mj-ea"/>
                <a:cs typeface="Meiryo UI" panose="020B0604030504040204" pitchFamily="50" charset="-128"/>
              </a:rPr>
              <a:t>対策技術等の</a:t>
            </a:r>
            <a:r>
              <a:rPr lang="ja-JP" altLang="en-US" sz="1400" b="1" u="sng" dirty="0" smtClean="0">
                <a:solidFill>
                  <a:schemeClr val="tx1"/>
                </a:solidFill>
                <a:latin typeface="+mj-ea"/>
                <a:ea typeface="+mj-ea"/>
                <a:cs typeface="Meiryo UI" panose="020B0604030504040204" pitchFamily="50" charset="-128"/>
              </a:rPr>
              <a:t>展示</a:t>
            </a:r>
            <a:endParaRPr lang="en-US" altLang="ja-JP" sz="1400" b="1" u="sng" dirty="0" smtClean="0">
              <a:solidFill>
                <a:schemeClr val="tx1"/>
              </a:solidFill>
              <a:latin typeface="+mj-ea"/>
              <a:ea typeface="+mj-ea"/>
              <a:cs typeface="Meiryo UI" panose="020B0604030504040204" pitchFamily="50" charset="-128"/>
            </a:endParaRPr>
          </a:p>
          <a:p>
            <a:r>
              <a:rPr lang="ja-JP" altLang="en-US" sz="1400" dirty="0" smtClean="0">
                <a:solidFill>
                  <a:schemeClr val="tx1"/>
                </a:solidFill>
                <a:latin typeface="+mj-ea"/>
                <a:ea typeface="+mj-ea"/>
                <a:cs typeface="Meiryo UI" panose="020B0604030504040204" pitchFamily="50" charset="-128"/>
              </a:rPr>
              <a:t>　暑さ</a:t>
            </a:r>
            <a:r>
              <a:rPr lang="ja-JP" altLang="en-US" sz="1400" dirty="0">
                <a:solidFill>
                  <a:schemeClr val="tx1"/>
                </a:solidFill>
                <a:latin typeface="+mj-ea"/>
                <a:ea typeface="+mj-ea"/>
                <a:cs typeface="Meiryo UI" panose="020B0604030504040204" pitchFamily="50" charset="-128"/>
              </a:rPr>
              <a:t>対策技術等の普及を</a:t>
            </a:r>
            <a:r>
              <a:rPr lang="ja-JP" altLang="en-US" sz="1400" dirty="0" smtClean="0">
                <a:solidFill>
                  <a:schemeClr val="tx1"/>
                </a:solidFill>
                <a:latin typeface="+mj-ea"/>
                <a:ea typeface="+mj-ea"/>
                <a:cs typeface="Meiryo UI" panose="020B0604030504040204" pitchFamily="50" charset="-128"/>
              </a:rPr>
              <a:t>促進</a:t>
            </a:r>
            <a:r>
              <a:rPr lang="en-US" altLang="ja-JP" sz="1400" dirty="0">
                <a:solidFill>
                  <a:schemeClr val="tx1"/>
                </a:solidFill>
                <a:latin typeface="+mj-ea"/>
                <a:ea typeface="+mj-ea"/>
                <a:cs typeface="Meiryo UI" panose="020B0604030504040204" pitchFamily="50" charset="-128"/>
              </a:rPr>
              <a:t> </a:t>
            </a:r>
            <a:r>
              <a:rPr lang="ja-JP" altLang="en-US" sz="1400" dirty="0" smtClean="0">
                <a:solidFill>
                  <a:schemeClr val="tx1"/>
                </a:solidFill>
                <a:latin typeface="+mj-ea"/>
                <a:ea typeface="+mj-ea"/>
                <a:cs typeface="Meiryo UI" panose="020B0604030504040204" pitchFamily="50" charset="-128"/>
              </a:rPr>
              <a:t>⇒ 暑熱の緩和技術</a:t>
            </a:r>
            <a:r>
              <a:rPr lang="ja-JP" altLang="en-US" sz="1400" dirty="0">
                <a:solidFill>
                  <a:schemeClr val="tx1"/>
                </a:solidFill>
                <a:latin typeface="+mj-ea"/>
                <a:ea typeface="+mj-ea"/>
                <a:cs typeface="Meiryo UI" panose="020B0604030504040204" pitchFamily="50" charset="-128"/>
              </a:rPr>
              <a:t>や製品等の展示</a:t>
            </a:r>
            <a:r>
              <a:rPr lang="en-US" altLang="ja-JP" sz="1400" dirty="0">
                <a:solidFill>
                  <a:schemeClr val="tx1"/>
                </a:solidFill>
                <a:latin typeface="+mj-ea"/>
                <a:ea typeface="+mj-ea"/>
                <a:cs typeface="Meiryo UI" panose="020B0604030504040204" pitchFamily="50" charset="-128"/>
              </a:rPr>
              <a:t>(</a:t>
            </a:r>
            <a:r>
              <a:rPr lang="ja-JP" altLang="en-US" sz="1400" dirty="0">
                <a:solidFill>
                  <a:schemeClr val="tx1"/>
                </a:solidFill>
                <a:latin typeface="+mj-ea"/>
                <a:ea typeface="+mj-ea"/>
                <a:cs typeface="Meiryo UI" panose="020B0604030504040204" pitchFamily="50" charset="-128"/>
              </a:rPr>
              <a:t>５事業者</a:t>
            </a:r>
            <a:r>
              <a:rPr lang="en-US" altLang="ja-JP" sz="1400" dirty="0" smtClean="0">
                <a:solidFill>
                  <a:schemeClr val="tx1"/>
                </a:solidFill>
                <a:latin typeface="+mj-ea"/>
                <a:ea typeface="+mj-ea"/>
                <a:cs typeface="Meiryo UI" panose="020B0604030504040204" pitchFamily="50" charset="-128"/>
              </a:rPr>
              <a:t>)</a:t>
            </a:r>
            <a:r>
              <a:rPr lang="ja-JP" altLang="en-US" sz="1400" dirty="0" smtClean="0">
                <a:solidFill>
                  <a:schemeClr val="tx1"/>
                </a:solidFill>
                <a:latin typeface="+mj-ea"/>
                <a:ea typeface="+mj-ea"/>
                <a:cs typeface="Meiryo UI" panose="020B0604030504040204" pitchFamily="50" charset="-128"/>
              </a:rPr>
              <a:t>：</a:t>
            </a:r>
            <a:r>
              <a:rPr lang="en-US" altLang="ja-JP" sz="1400" dirty="0" smtClean="0">
                <a:solidFill>
                  <a:schemeClr val="tx1"/>
                </a:solidFill>
                <a:latin typeface="+mj-ea"/>
                <a:ea typeface="+mj-ea"/>
                <a:cs typeface="Meiryo UI" panose="020B0604030504040204" pitchFamily="50" charset="-128"/>
              </a:rPr>
              <a:t>3</a:t>
            </a:r>
            <a:r>
              <a:rPr lang="ja-JP" altLang="en-US" sz="1400" dirty="0" smtClean="0">
                <a:solidFill>
                  <a:schemeClr val="tx1"/>
                </a:solidFill>
                <a:latin typeface="+mj-ea"/>
                <a:ea typeface="+mj-ea"/>
                <a:cs typeface="Meiryo UI" panose="020B0604030504040204" pitchFamily="50" charset="-128"/>
              </a:rPr>
              <a:t>日間</a:t>
            </a:r>
            <a:endParaRPr lang="en-US" altLang="ja-JP" sz="1400" dirty="0" smtClean="0">
              <a:solidFill>
                <a:schemeClr val="tx1"/>
              </a:solidFill>
              <a:latin typeface="+mj-ea"/>
              <a:ea typeface="+mj-ea"/>
              <a:cs typeface="Meiryo UI" panose="020B0604030504040204" pitchFamily="50" charset="-128"/>
            </a:endParaRPr>
          </a:p>
          <a:p>
            <a:r>
              <a:rPr lang="ja-JP" altLang="en-US" sz="1400" dirty="0">
                <a:solidFill>
                  <a:schemeClr val="tx1"/>
                </a:solidFill>
                <a:latin typeface="+mj-ea"/>
                <a:ea typeface="+mj-ea"/>
                <a:cs typeface="Meiryo UI" panose="020B0604030504040204" pitchFamily="50" charset="-128"/>
              </a:rPr>
              <a:t>　</a:t>
            </a:r>
            <a:r>
              <a:rPr lang="ja-JP" altLang="en-US" sz="1400" dirty="0" smtClean="0">
                <a:solidFill>
                  <a:schemeClr val="tx1"/>
                </a:solidFill>
                <a:latin typeface="+mj-ea"/>
                <a:ea typeface="+mj-ea"/>
                <a:cs typeface="Meiryo UI" panose="020B0604030504040204" pitchFamily="50" charset="-128"/>
              </a:rPr>
              <a:t>・暑さ</a:t>
            </a:r>
            <a:r>
              <a:rPr lang="ja-JP" altLang="en-US" sz="1400" dirty="0">
                <a:solidFill>
                  <a:schemeClr val="tx1"/>
                </a:solidFill>
                <a:latin typeface="+mj-ea"/>
                <a:ea typeface="+mj-ea"/>
                <a:cs typeface="Meiryo UI" panose="020B0604030504040204" pitchFamily="50" charset="-128"/>
              </a:rPr>
              <a:t>対策設備等の暑熱低減</a:t>
            </a:r>
            <a:r>
              <a:rPr lang="ja-JP" altLang="en-US" sz="1400" dirty="0" smtClean="0">
                <a:solidFill>
                  <a:schemeClr val="tx1"/>
                </a:solidFill>
                <a:latin typeface="+mj-ea"/>
                <a:ea typeface="+mj-ea"/>
                <a:cs typeface="Meiryo UI" panose="020B0604030504040204" pitchFamily="50" charset="-128"/>
              </a:rPr>
              <a:t>効果の測定、専門家の</a:t>
            </a:r>
            <a:r>
              <a:rPr lang="ja-JP" altLang="en-US" sz="1400" dirty="0">
                <a:solidFill>
                  <a:schemeClr val="tx1"/>
                </a:solidFill>
                <a:latin typeface="+mj-ea"/>
                <a:ea typeface="+mj-ea"/>
                <a:cs typeface="Meiryo UI" panose="020B0604030504040204" pitchFamily="50" charset="-128"/>
              </a:rPr>
              <a:t>意見を</a:t>
            </a:r>
            <a:r>
              <a:rPr lang="ja-JP" altLang="en-US" sz="1400" dirty="0" smtClean="0">
                <a:solidFill>
                  <a:schemeClr val="tx1"/>
                </a:solidFill>
                <a:latin typeface="+mj-ea"/>
                <a:ea typeface="+mj-ea"/>
                <a:cs typeface="Meiryo UI" panose="020B0604030504040204" pitchFamily="50" charset="-128"/>
              </a:rPr>
              <a:t>踏まえ効果実証を実施</a:t>
            </a:r>
            <a:endParaRPr lang="ja-JP" altLang="en-US" sz="1400" dirty="0">
              <a:solidFill>
                <a:schemeClr val="tx1"/>
              </a:solidFill>
              <a:latin typeface="+mj-ea"/>
              <a:ea typeface="+mj-ea"/>
              <a:cs typeface="Meiryo UI" panose="020B0604030504040204" pitchFamily="50" charset="-128"/>
            </a:endParaRPr>
          </a:p>
          <a:p>
            <a:r>
              <a:rPr lang="ja-JP" altLang="en-US" sz="1400" dirty="0">
                <a:solidFill>
                  <a:schemeClr val="tx1"/>
                </a:solidFill>
                <a:latin typeface="+mj-ea"/>
                <a:ea typeface="+mj-ea"/>
                <a:cs typeface="Meiryo UI" panose="020B0604030504040204" pitchFamily="50" charset="-128"/>
              </a:rPr>
              <a:t>　</a:t>
            </a:r>
            <a:r>
              <a:rPr lang="ja-JP" altLang="en-US" sz="1400" dirty="0" smtClean="0">
                <a:solidFill>
                  <a:schemeClr val="tx1"/>
                </a:solidFill>
                <a:latin typeface="+mj-ea"/>
                <a:ea typeface="+mj-ea"/>
                <a:cs typeface="Meiryo UI" panose="020B0604030504040204" pitchFamily="50" charset="-128"/>
              </a:rPr>
              <a:t>・ホームページ</a:t>
            </a:r>
            <a:r>
              <a:rPr lang="ja-JP" altLang="en-US" sz="1400" dirty="0">
                <a:solidFill>
                  <a:schemeClr val="tx1"/>
                </a:solidFill>
                <a:latin typeface="+mj-ea"/>
                <a:ea typeface="+mj-ea"/>
                <a:cs typeface="Meiryo UI" panose="020B0604030504040204" pitchFamily="50" charset="-128"/>
              </a:rPr>
              <a:t>等で実証結果を</a:t>
            </a:r>
            <a:r>
              <a:rPr lang="ja-JP" altLang="en-US" sz="1400" dirty="0" smtClean="0">
                <a:solidFill>
                  <a:schemeClr val="tx1"/>
                </a:solidFill>
                <a:latin typeface="+mj-ea"/>
                <a:ea typeface="+mj-ea"/>
                <a:cs typeface="Meiryo UI" panose="020B0604030504040204" pitchFamily="50" charset="-128"/>
              </a:rPr>
              <a:t>発信</a:t>
            </a:r>
            <a:endParaRPr lang="en-US" altLang="ja-JP" sz="1400" dirty="0" smtClean="0">
              <a:solidFill>
                <a:schemeClr val="tx1"/>
              </a:solidFill>
              <a:latin typeface="+mj-ea"/>
              <a:ea typeface="+mj-ea"/>
              <a:cs typeface="Meiryo UI" panose="020B0604030504040204" pitchFamily="50" charset="-128"/>
            </a:endParaRPr>
          </a:p>
          <a:p>
            <a:r>
              <a:rPr lang="ja-JP" altLang="en-US" sz="1400" dirty="0">
                <a:solidFill>
                  <a:schemeClr val="tx1"/>
                </a:solidFill>
                <a:latin typeface="+mj-ea"/>
                <a:ea typeface="+mj-ea"/>
                <a:cs typeface="Meiryo UI" panose="020B0604030504040204" pitchFamily="50" charset="-128"/>
              </a:rPr>
              <a:t>　</a:t>
            </a:r>
            <a:r>
              <a:rPr lang="ja-JP" altLang="en-US" sz="1400" dirty="0" smtClean="0">
                <a:solidFill>
                  <a:schemeClr val="tx1"/>
                </a:solidFill>
                <a:latin typeface="+mj-ea"/>
                <a:ea typeface="+mj-ea"/>
                <a:cs typeface="Meiryo UI" panose="020B0604030504040204" pitchFamily="50" charset="-128"/>
              </a:rPr>
              <a:t>・来場者</a:t>
            </a:r>
            <a:r>
              <a:rPr lang="ja-JP" altLang="en-US" sz="1400" dirty="0">
                <a:solidFill>
                  <a:schemeClr val="tx1"/>
                </a:solidFill>
                <a:latin typeface="+mj-ea"/>
                <a:ea typeface="+mj-ea"/>
                <a:cs typeface="Meiryo UI" panose="020B0604030504040204" pitchFamily="50" charset="-128"/>
              </a:rPr>
              <a:t>による暑さ対策設備</a:t>
            </a:r>
            <a:r>
              <a:rPr lang="ja-JP" altLang="en-US" sz="1400" dirty="0" smtClean="0">
                <a:solidFill>
                  <a:schemeClr val="tx1"/>
                </a:solidFill>
                <a:latin typeface="+mj-ea"/>
                <a:ea typeface="+mj-ea"/>
                <a:cs typeface="Meiryo UI" panose="020B0604030504040204" pitchFamily="50" charset="-128"/>
              </a:rPr>
              <a:t>等も体験可</a:t>
            </a:r>
            <a:endParaRPr lang="ja-JP" altLang="en-US" sz="1400" dirty="0">
              <a:solidFill>
                <a:schemeClr val="tx1"/>
              </a:solidFill>
              <a:latin typeface="+mj-ea"/>
              <a:ea typeface="+mj-ea"/>
              <a:cs typeface="Meiryo UI" panose="020B0604030504040204" pitchFamily="50" charset="-128"/>
            </a:endParaRPr>
          </a:p>
          <a:p>
            <a:r>
              <a:rPr lang="ja-JP" altLang="en-US" sz="1400" dirty="0" smtClean="0">
                <a:solidFill>
                  <a:schemeClr val="tx1"/>
                </a:solidFill>
                <a:latin typeface="+mj-ea"/>
                <a:ea typeface="+mj-ea"/>
                <a:cs typeface="Meiryo UI" panose="020B0604030504040204" pitchFamily="50" charset="-128"/>
              </a:rPr>
              <a:t>　</a:t>
            </a:r>
            <a:r>
              <a:rPr lang="en-US" altLang="ja-JP" sz="1400" dirty="0" smtClean="0">
                <a:solidFill>
                  <a:schemeClr val="tx1"/>
                </a:solidFill>
                <a:latin typeface="+mj-ea"/>
                <a:ea typeface="+mj-ea"/>
                <a:cs typeface="Meiryo UI" panose="020B0604030504040204" pitchFamily="50" charset="-128"/>
              </a:rPr>
              <a:t>※</a:t>
            </a:r>
            <a:r>
              <a:rPr lang="ja-JP" altLang="en-US" sz="1400" dirty="0" smtClean="0">
                <a:solidFill>
                  <a:schemeClr val="tx1"/>
                </a:solidFill>
                <a:latin typeface="+mj-ea"/>
                <a:ea typeface="+mj-ea"/>
                <a:cs typeface="Meiryo UI" panose="020B0604030504040204" pitchFamily="50" charset="-128"/>
              </a:rPr>
              <a:t>暑さ</a:t>
            </a:r>
            <a:r>
              <a:rPr lang="ja-JP" altLang="en-US" sz="1400" dirty="0">
                <a:solidFill>
                  <a:schemeClr val="tx1"/>
                </a:solidFill>
                <a:latin typeface="+mj-ea"/>
                <a:ea typeface="+mj-ea"/>
                <a:cs typeface="Meiryo UI" panose="020B0604030504040204" pitchFamily="50" charset="-128"/>
              </a:rPr>
              <a:t>対策設備等を自己負担で</a:t>
            </a:r>
            <a:r>
              <a:rPr lang="ja-JP" altLang="en-US" sz="1400" dirty="0" smtClean="0">
                <a:solidFill>
                  <a:schemeClr val="tx1"/>
                </a:solidFill>
                <a:latin typeface="+mj-ea"/>
                <a:ea typeface="+mj-ea"/>
                <a:cs typeface="Meiryo UI" panose="020B0604030504040204" pitchFamily="50" charset="-128"/>
              </a:rPr>
              <a:t>設置  </a:t>
            </a:r>
            <a:r>
              <a:rPr lang="en-US" altLang="ja-JP" sz="1400" dirty="0" smtClean="0">
                <a:solidFill>
                  <a:schemeClr val="tx1"/>
                </a:solidFill>
                <a:latin typeface="+mj-ea"/>
                <a:ea typeface="+mj-ea"/>
                <a:cs typeface="Meiryo UI" panose="020B0604030504040204" pitchFamily="50" charset="-128"/>
              </a:rPr>
              <a:t>※</a:t>
            </a:r>
            <a:r>
              <a:rPr lang="ja-JP" altLang="en-US" sz="1400" dirty="0" smtClean="0">
                <a:solidFill>
                  <a:schemeClr val="tx1"/>
                </a:solidFill>
                <a:latin typeface="+mj-ea"/>
                <a:ea typeface="+mj-ea"/>
                <a:cs typeface="Meiryo UI" panose="020B0604030504040204" pitchFamily="50" charset="-128"/>
              </a:rPr>
              <a:t>実証結果は事業者の広報</a:t>
            </a:r>
            <a:r>
              <a:rPr lang="ja-JP" altLang="en-US" sz="1400" dirty="0">
                <a:solidFill>
                  <a:schemeClr val="tx1"/>
                </a:solidFill>
                <a:latin typeface="+mj-ea"/>
                <a:ea typeface="+mj-ea"/>
                <a:cs typeface="Meiryo UI" panose="020B0604030504040204" pitchFamily="50" charset="-128"/>
              </a:rPr>
              <a:t>等に</a:t>
            </a:r>
            <a:r>
              <a:rPr lang="ja-JP" altLang="en-US" sz="1400" dirty="0" smtClean="0">
                <a:solidFill>
                  <a:schemeClr val="tx1"/>
                </a:solidFill>
                <a:latin typeface="+mj-ea"/>
                <a:ea typeface="+mj-ea"/>
                <a:cs typeface="Meiryo UI" panose="020B0604030504040204" pitchFamily="50" charset="-128"/>
              </a:rPr>
              <a:t>活用可</a:t>
            </a:r>
            <a:endParaRPr lang="ja-JP" altLang="en-US" sz="1400" dirty="0">
              <a:solidFill>
                <a:schemeClr val="tx1"/>
              </a:solidFill>
              <a:latin typeface="+mj-ea"/>
              <a:ea typeface="+mj-ea"/>
              <a:cs typeface="Meiryo UI" panose="020B0604030504040204" pitchFamily="50" charset="-128"/>
            </a:endParaRPr>
          </a:p>
          <a:p>
            <a:r>
              <a:rPr lang="ja-JP" altLang="en-US" sz="1400" dirty="0">
                <a:solidFill>
                  <a:schemeClr val="tx1"/>
                </a:solidFill>
                <a:latin typeface="+mj-ea"/>
                <a:ea typeface="+mj-ea"/>
                <a:cs typeface="Meiryo UI" panose="020B0604030504040204" pitchFamily="50" charset="-128"/>
              </a:rPr>
              <a:t>　</a:t>
            </a:r>
            <a:r>
              <a:rPr lang="ja-JP" altLang="en-US" sz="1400" dirty="0" smtClean="0">
                <a:solidFill>
                  <a:schemeClr val="tx1"/>
                </a:solidFill>
                <a:latin typeface="+mj-ea"/>
                <a:ea typeface="+mj-ea"/>
                <a:cs typeface="Meiryo UI" panose="020B0604030504040204" pitchFamily="50" charset="-128"/>
              </a:rPr>
              <a:t>　</a:t>
            </a:r>
            <a:endParaRPr kumimoji="1" lang="ja-JP" altLang="en-US" sz="1400" dirty="0">
              <a:solidFill>
                <a:schemeClr val="tx1"/>
              </a:solidFill>
              <a:latin typeface="+mj-ea"/>
              <a:ea typeface="+mj-ea"/>
              <a:cs typeface="Meiryo UI" panose="020B0604030504040204" pitchFamily="50" charset="-128"/>
            </a:endParaRPr>
          </a:p>
        </p:txBody>
      </p:sp>
      <p:sp>
        <p:nvSpPr>
          <p:cNvPr id="9" name="スライド番号プレースホルダー 8"/>
          <p:cNvSpPr>
            <a:spLocks noGrp="1"/>
          </p:cNvSpPr>
          <p:nvPr>
            <p:ph type="sldNum" sz="quarter" idx="12"/>
          </p:nvPr>
        </p:nvSpPr>
        <p:spPr/>
        <p:txBody>
          <a:bodyPr/>
          <a:lstStyle/>
          <a:p>
            <a:fld id="{1FB549EA-792A-49BB-B557-9CFCFD4C0A74}" type="slidenum">
              <a:rPr kumimoji="1" lang="ja-JP" altLang="en-US" smtClean="0"/>
              <a:pPr/>
              <a:t>2</a:t>
            </a:fld>
            <a:endParaRPr kumimoji="1" lang="ja-JP" altLang="en-US"/>
          </a:p>
        </p:txBody>
      </p:sp>
    </p:spTree>
    <p:extLst>
      <p:ext uri="{BB962C8B-B14F-4D97-AF65-F5344CB8AC3E}">
        <p14:creationId xmlns:p14="http://schemas.microsoft.com/office/powerpoint/2010/main" val="23982928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角丸四角形 2"/>
          <p:cNvSpPr/>
          <p:nvPr/>
        </p:nvSpPr>
        <p:spPr>
          <a:xfrm>
            <a:off x="227488" y="1141243"/>
            <a:ext cx="8528573" cy="1669885"/>
          </a:xfrm>
          <a:prstGeom prst="roundRect">
            <a:avLst>
              <a:gd name="adj" fmla="val 4109"/>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altLang="ja-JP" sz="1400" b="1" dirty="0" smtClean="0">
                <a:solidFill>
                  <a:schemeClr val="tx1"/>
                </a:solidFill>
                <a:latin typeface="+mj-ea"/>
                <a:ea typeface="+mj-ea"/>
                <a:cs typeface="Meiryo UI" panose="020B0604030504040204" pitchFamily="50" charset="-128"/>
              </a:rPr>
              <a:t>【</a:t>
            </a:r>
            <a:r>
              <a:rPr lang="ja-JP" altLang="en-US" sz="1400" b="1" dirty="0" smtClean="0">
                <a:solidFill>
                  <a:schemeClr val="tx1"/>
                </a:solidFill>
                <a:latin typeface="+mj-ea"/>
                <a:ea typeface="+mj-ea"/>
                <a:cs typeface="Meiryo UI" panose="020B0604030504040204" pitchFamily="50" charset="-128"/>
              </a:rPr>
              <a:t>普及啓発</a:t>
            </a:r>
            <a:r>
              <a:rPr lang="en-US" altLang="ja-JP" sz="1400" b="1" dirty="0" smtClean="0">
                <a:solidFill>
                  <a:schemeClr val="tx1"/>
                </a:solidFill>
                <a:latin typeface="+mj-ea"/>
                <a:ea typeface="+mj-ea"/>
                <a:cs typeface="Meiryo UI" panose="020B0604030504040204" pitchFamily="50" charset="-128"/>
              </a:rPr>
              <a:t>】</a:t>
            </a:r>
            <a:r>
              <a:rPr lang="ja-JP" altLang="en-US" sz="1400" b="1" dirty="0" smtClean="0">
                <a:solidFill>
                  <a:schemeClr val="tx1"/>
                </a:solidFill>
                <a:latin typeface="+mj-ea"/>
                <a:ea typeface="+mj-ea"/>
                <a:cs typeface="Meiryo UI" panose="020B0604030504040204" pitchFamily="50" charset="-128"/>
              </a:rPr>
              <a:t>　</a:t>
            </a:r>
            <a:r>
              <a:rPr lang="ja-JP" altLang="en-US" sz="1400" b="1" u="sng" dirty="0">
                <a:solidFill>
                  <a:schemeClr val="tx1"/>
                </a:solidFill>
                <a:latin typeface="+mj-ea"/>
                <a:ea typeface="+mj-ea"/>
                <a:cs typeface="Meiryo UI" panose="020B0604030504040204" pitchFamily="50" charset="-128"/>
              </a:rPr>
              <a:t>暑さ対策に係る先進技術等実証事業　</a:t>
            </a:r>
          </a:p>
          <a:p>
            <a:r>
              <a:rPr lang="ja-JP" altLang="en-US" sz="1400" dirty="0" smtClean="0">
                <a:solidFill>
                  <a:schemeClr val="tx1"/>
                </a:solidFill>
                <a:latin typeface="+mj-ea"/>
                <a:ea typeface="+mj-ea"/>
                <a:cs typeface="Meiryo UI" panose="020B0604030504040204" pitchFamily="50" charset="-128"/>
              </a:rPr>
              <a:t>・先進</a:t>
            </a:r>
            <a:r>
              <a:rPr lang="ja-JP" altLang="en-US" sz="1400" dirty="0">
                <a:solidFill>
                  <a:schemeClr val="tx1"/>
                </a:solidFill>
                <a:latin typeface="+mj-ea"/>
                <a:ea typeface="+mj-ea"/>
                <a:cs typeface="Meiryo UI" panose="020B0604030504040204" pitchFamily="50" charset="-128"/>
              </a:rPr>
              <a:t>技術等を有する設備の気温、湿度、熱中症指数等</a:t>
            </a:r>
            <a:r>
              <a:rPr lang="ja-JP" altLang="en-US" sz="1400" dirty="0" smtClean="0">
                <a:solidFill>
                  <a:schemeClr val="tx1"/>
                </a:solidFill>
                <a:latin typeface="+mj-ea"/>
                <a:ea typeface="+mj-ea"/>
                <a:cs typeface="Meiryo UI" panose="020B0604030504040204" pitchFamily="50" charset="-128"/>
              </a:rPr>
              <a:t>を</a:t>
            </a:r>
            <a:r>
              <a:rPr lang="ja-JP" altLang="en-US" sz="1400" dirty="0" smtClean="0">
                <a:solidFill>
                  <a:schemeClr val="tx1"/>
                </a:solidFill>
                <a:latin typeface="+mj-ea"/>
                <a:ea typeface="+mj-ea"/>
                <a:cs typeface="Meiryo UI" panose="020B0604030504040204" pitchFamily="50" charset="-128"/>
              </a:rPr>
              <a:t>測定</a:t>
            </a:r>
            <a:endParaRPr lang="en-US" altLang="ja-JP" sz="1400" dirty="0" smtClean="0">
              <a:solidFill>
                <a:schemeClr val="tx1"/>
              </a:solidFill>
              <a:latin typeface="+mj-ea"/>
              <a:ea typeface="+mj-ea"/>
              <a:cs typeface="Meiryo UI" panose="020B0604030504040204" pitchFamily="50" charset="-128"/>
            </a:endParaRPr>
          </a:p>
          <a:p>
            <a:r>
              <a:rPr lang="ja-JP" altLang="en-US" sz="1400" dirty="0">
                <a:solidFill>
                  <a:schemeClr val="tx1"/>
                </a:solidFill>
                <a:latin typeface="+mj-ea"/>
                <a:ea typeface="+mj-ea"/>
                <a:cs typeface="Meiryo UI" panose="020B0604030504040204" pitchFamily="50" charset="-128"/>
              </a:rPr>
              <a:t>・</a:t>
            </a:r>
            <a:r>
              <a:rPr lang="ja-JP" altLang="en-US" sz="1400" dirty="0" smtClean="0">
                <a:solidFill>
                  <a:schemeClr val="tx1"/>
                </a:solidFill>
                <a:latin typeface="+mj-ea"/>
                <a:ea typeface="+mj-ea"/>
                <a:cs typeface="Meiryo UI" panose="020B0604030504040204" pitchFamily="50" charset="-128"/>
              </a:rPr>
              <a:t>専門家</a:t>
            </a:r>
            <a:r>
              <a:rPr lang="ja-JP" altLang="en-US" sz="1400" dirty="0">
                <a:solidFill>
                  <a:schemeClr val="tx1"/>
                </a:solidFill>
                <a:latin typeface="+mj-ea"/>
                <a:ea typeface="+mj-ea"/>
                <a:cs typeface="Meiryo UI" panose="020B0604030504040204" pitchFamily="50" charset="-128"/>
              </a:rPr>
              <a:t>の意見も聴取し、効果を実証　</a:t>
            </a:r>
          </a:p>
          <a:p>
            <a:r>
              <a:rPr lang="ja-JP" altLang="en-US" sz="1400" dirty="0" smtClean="0">
                <a:solidFill>
                  <a:schemeClr val="tx1"/>
                </a:solidFill>
                <a:latin typeface="+mj-ea"/>
                <a:ea typeface="+mj-ea"/>
                <a:cs typeface="Meiryo UI" panose="020B0604030504040204" pitchFamily="50" charset="-128"/>
              </a:rPr>
              <a:t>・実証</a:t>
            </a:r>
            <a:r>
              <a:rPr lang="ja-JP" altLang="en-US" sz="1400" dirty="0">
                <a:solidFill>
                  <a:schemeClr val="tx1"/>
                </a:solidFill>
                <a:latin typeface="+mj-ea"/>
                <a:ea typeface="+mj-ea"/>
                <a:cs typeface="Meiryo UI" panose="020B0604030504040204" pitchFamily="50" charset="-128"/>
              </a:rPr>
              <a:t>結果の発信等　</a:t>
            </a:r>
            <a:endParaRPr lang="en-US" altLang="ja-JP" sz="1400" dirty="0" smtClean="0">
              <a:solidFill>
                <a:schemeClr val="tx1"/>
              </a:solidFill>
              <a:latin typeface="+mj-ea"/>
              <a:ea typeface="+mj-ea"/>
              <a:cs typeface="Meiryo UI" panose="020B0604030504040204" pitchFamily="50" charset="-128"/>
            </a:endParaRPr>
          </a:p>
          <a:p>
            <a:r>
              <a:rPr lang="ja-JP" altLang="en-US" sz="1400" dirty="0" smtClean="0">
                <a:solidFill>
                  <a:schemeClr val="tx1"/>
                </a:solidFill>
                <a:latin typeface="+mj-ea"/>
                <a:ea typeface="+mj-ea"/>
                <a:cs typeface="Meiryo UI" panose="020B0604030504040204" pitchFamily="50" charset="-128"/>
              </a:rPr>
              <a:t>・</a:t>
            </a:r>
            <a:r>
              <a:rPr lang="ja-JP" altLang="en-US" sz="1400" dirty="0">
                <a:solidFill>
                  <a:schemeClr val="tx1"/>
                </a:solidFill>
                <a:latin typeface="+mj-ea"/>
                <a:ea typeface="+mj-ea"/>
                <a:cs typeface="Meiryo UI" panose="020B0604030504040204" pitchFamily="50" charset="-128"/>
              </a:rPr>
              <a:t>環境局は</a:t>
            </a:r>
            <a:r>
              <a:rPr lang="ja-JP" altLang="en-US" sz="1400" dirty="0" smtClean="0">
                <a:solidFill>
                  <a:schemeClr val="tx1"/>
                </a:solidFill>
                <a:latin typeface="+mj-ea"/>
                <a:ea typeface="+mj-ea"/>
                <a:cs typeface="Meiryo UI" panose="020B0604030504040204" pitchFamily="50" charset="-128"/>
              </a:rPr>
              <a:t>、</a:t>
            </a:r>
            <a:r>
              <a:rPr lang="ja-JP" altLang="en-US" sz="1400" dirty="0">
                <a:solidFill>
                  <a:schemeClr val="tx1"/>
                </a:solidFill>
                <a:latin typeface="+mj-ea"/>
                <a:ea typeface="+mj-ea"/>
                <a:cs typeface="Meiryo UI" panose="020B0604030504040204" pitchFamily="50" charset="-128"/>
              </a:rPr>
              <a:t>ＨＰ</a:t>
            </a:r>
            <a:r>
              <a:rPr lang="ja-JP" altLang="en-US" sz="1400" dirty="0" smtClean="0">
                <a:solidFill>
                  <a:schemeClr val="tx1"/>
                </a:solidFill>
                <a:latin typeface="+mj-ea"/>
                <a:ea typeface="+mj-ea"/>
                <a:cs typeface="Meiryo UI" panose="020B0604030504040204" pitchFamily="50" charset="-128"/>
              </a:rPr>
              <a:t>等</a:t>
            </a:r>
            <a:r>
              <a:rPr lang="ja-JP" altLang="en-US" sz="1400" dirty="0">
                <a:solidFill>
                  <a:schemeClr val="tx1"/>
                </a:solidFill>
                <a:latin typeface="+mj-ea"/>
                <a:ea typeface="+mj-ea"/>
                <a:cs typeface="Meiryo UI" panose="020B0604030504040204" pitchFamily="50" charset="-128"/>
              </a:rPr>
              <a:t>で</a:t>
            </a:r>
            <a:r>
              <a:rPr lang="ja-JP" altLang="en-US" sz="1400" dirty="0" smtClean="0">
                <a:solidFill>
                  <a:schemeClr val="tx1"/>
                </a:solidFill>
                <a:latin typeface="+mj-ea"/>
                <a:ea typeface="+mj-ea"/>
                <a:cs typeface="Meiryo UI" panose="020B0604030504040204" pitchFamily="50" charset="-128"/>
              </a:rPr>
              <a:t>実証結果及び</a:t>
            </a:r>
            <a:r>
              <a:rPr lang="ja-JP" altLang="en-US" sz="1400" dirty="0">
                <a:solidFill>
                  <a:schemeClr val="tx1"/>
                </a:solidFill>
                <a:latin typeface="+mj-ea"/>
                <a:ea typeface="+mj-ea"/>
                <a:cs typeface="Meiryo UI" panose="020B0604030504040204" pitchFamily="50" charset="-128"/>
              </a:rPr>
              <a:t>事業者名等を発信</a:t>
            </a:r>
          </a:p>
          <a:p>
            <a:r>
              <a:rPr lang="ja-JP" altLang="en-US" sz="1400" dirty="0" smtClean="0">
                <a:solidFill>
                  <a:schemeClr val="tx1"/>
                </a:solidFill>
                <a:latin typeface="+mj-ea"/>
                <a:ea typeface="+mj-ea"/>
                <a:cs typeface="Meiryo UI" panose="020B0604030504040204" pitchFamily="50" charset="-128"/>
              </a:rPr>
              <a:t>・事</a:t>
            </a:r>
            <a:r>
              <a:rPr lang="ja-JP" altLang="en-US" sz="1400" dirty="0">
                <a:solidFill>
                  <a:schemeClr val="tx1"/>
                </a:solidFill>
                <a:latin typeface="+mj-ea"/>
                <a:ea typeface="+mj-ea"/>
                <a:cs typeface="Meiryo UI" panose="020B0604030504040204" pitchFamily="50" charset="-128"/>
              </a:rPr>
              <a:t>業者も広報等に実証結果を活用可能</a:t>
            </a:r>
          </a:p>
        </p:txBody>
      </p:sp>
      <p:sp>
        <p:nvSpPr>
          <p:cNvPr id="4" name="角丸四角形 3"/>
          <p:cNvSpPr/>
          <p:nvPr/>
        </p:nvSpPr>
        <p:spPr>
          <a:xfrm>
            <a:off x="227488" y="316928"/>
            <a:ext cx="8528573" cy="666745"/>
          </a:xfrm>
          <a:prstGeom prst="roundRect">
            <a:avLst>
              <a:gd name="adj" fmla="val 4109"/>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altLang="ja-JP" sz="1400" b="1" dirty="0" smtClean="0">
                <a:solidFill>
                  <a:schemeClr val="tx1"/>
                </a:solidFill>
                <a:latin typeface="+mj-ea"/>
                <a:ea typeface="+mj-ea"/>
                <a:cs typeface="Meiryo UI" panose="020B0604030504040204" pitchFamily="50" charset="-128"/>
              </a:rPr>
              <a:t>【</a:t>
            </a:r>
            <a:r>
              <a:rPr lang="ja-JP" altLang="en-US" sz="1400" b="1" dirty="0" smtClean="0">
                <a:solidFill>
                  <a:schemeClr val="tx1"/>
                </a:solidFill>
                <a:latin typeface="+mj-ea"/>
                <a:ea typeface="+mj-ea"/>
                <a:cs typeface="Meiryo UI" panose="020B0604030504040204" pitchFamily="50" charset="-128"/>
              </a:rPr>
              <a:t>舗装</a:t>
            </a:r>
            <a:r>
              <a:rPr lang="en-US" altLang="ja-JP" sz="1400" b="1" dirty="0" smtClean="0">
                <a:solidFill>
                  <a:schemeClr val="tx1"/>
                </a:solidFill>
                <a:latin typeface="+mj-ea"/>
                <a:ea typeface="+mj-ea"/>
                <a:cs typeface="Meiryo UI" panose="020B0604030504040204" pitchFamily="50" charset="-128"/>
              </a:rPr>
              <a:t>】</a:t>
            </a:r>
            <a:r>
              <a:rPr lang="ja-JP" altLang="en-US" sz="1400" b="1" dirty="0" smtClean="0">
                <a:solidFill>
                  <a:schemeClr val="tx1"/>
                </a:solidFill>
                <a:latin typeface="+mj-ea"/>
                <a:ea typeface="+mj-ea"/>
                <a:cs typeface="Meiryo UI" panose="020B0604030504040204" pitchFamily="50" charset="-128"/>
              </a:rPr>
              <a:t>　平成</a:t>
            </a:r>
            <a:r>
              <a:rPr lang="en-US" altLang="ja-JP" sz="1400" b="1" dirty="0" smtClean="0">
                <a:solidFill>
                  <a:schemeClr val="tx1"/>
                </a:solidFill>
                <a:latin typeface="+mj-ea"/>
                <a:ea typeface="+mj-ea"/>
                <a:cs typeface="Meiryo UI" panose="020B0604030504040204" pitchFamily="50" charset="-128"/>
              </a:rPr>
              <a:t>13</a:t>
            </a:r>
            <a:r>
              <a:rPr lang="ja-JP" altLang="en-US" sz="1400" b="1" dirty="0" smtClean="0">
                <a:solidFill>
                  <a:schemeClr val="tx1"/>
                </a:solidFill>
                <a:latin typeface="+mj-ea"/>
                <a:ea typeface="+mj-ea"/>
                <a:cs typeface="Meiryo UI" panose="020B0604030504040204" pitchFamily="50" charset="-128"/>
              </a:rPr>
              <a:t>年度実施　　</a:t>
            </a:r>
            <a:r>
              <a:rPr lang="ja-JP" altLang="en-US" sz="1400" b="1" u="sng" dirty="0">
                <a:solidFill>
                  <a:schemeClr val="tx1"/>
                </a:solidFill>
                <a:latin typeface="+mj-ea"/>
                <a:ea typeface="+mj-ea"/>
                <a:cs typeface="Meiryo UI" panose="020B0604030504040204" pitchFamily="50" charset="-128"/>
              </a:rPr>
              <a:t>保水性舗装・遮熱性</a:t>
            </a:r>
            <a:r>
              <a:rPr lang="ja-JP" altLang="en-US" sz="1400" b="1" u="sng" dirty="0" smtClean="0">
                <a:solidFill>
                  <a:schemeClr val="tx1"/>
                </a:solidFill>
                <a:latin typeface="+mj-ea"/>
                <a:ea typeface="+mj-ea"/>
                <a:cs typeface="Meiryo UI" panose="020B0604030504040204" pitchFamily="50" charset="-128"/>
              </a:rPr>
              <a:t>舗装の試験実施</a:t>
            </a:r>
            <a:endParaRPr lang="ja-JP" altLang="en-US" sz="1400" b="1" u="sng" dirty="0">
              <a:solidFill>
                <a:schemeClr val="tx1"/>
              </a:solidFill>
              <a:latin typeface="+mj-ea"/>
              <a:ea typeface="+mj-ea"/>
              <a:cs typeface="Meiryo UI" panose="020B0604030504040204" pitchFamily="50" charset="-128"/>
            </a:endParaRPr>
          </a:p>
          <a:p>
            <a:r>
              <a:rPr lang="ja-JP" altLang="en-US" sz="1400" dirty="0">
                <a:solidFill>
                  <a:schemeClr val="tx1"/>
                </a:solidFill>
                <a:latin typeface="+mj-ea"/>
                <a:ea typeface="+mj-ea"/>
                <a:cs typeface="Meiryo UI" panose="020B0604030504040204" pitchFamily="50" charset="-128"/>
              </a:rPr>
              <a:t>　保水性舗装</a:t>
            </a:r>
            <a:r>
              <a:rPr lang="ja-JP" altLang="en-US" sz="1400" dirty="0" smtClean="0">
                <a:solidFill>
                  <a:schemeClr val="tx1"/>
                </a:solidFill>
                <a:latin typeface="+mj-ea"/>
                <a:ea typeface="+mj-ea"/>
                <a:cs typeface="Meiryo UI" panose="020B0604030504040204" pitchFamily="50" charset="-128"/>
              </a:rPr>
              <a:t>を新宿区</a:t>
            </a:r>
            <a:r>
              <a:rPr lang="ja-JP" altLang="en-US" sz="1400" dirty="0">
                <a:solidFill>
                  <a:schemeClr val="tx1"/>
                </a:solidFill>
                <a:latin typeface="+mj-ea"/>
                <a:ea typeface="+mj-ea"/>
                <a:cs typeface="Meiryo UI" panose="020B0604030504040204" pitchFamily="50" charset="-128"/>
              </a:rPr>
              <a:t>西新宿二丁目と調布市野水一丁目の都道で、平成</a:t>
            </a:r>
            <a:r>
              <a:rPr lang="en-US" altLang="ja-JP" sz="1400" dirty="0">
                <a:solidFill>
                  <a:schemeClr val="tx1"/>
                </a:solidFill>
                <a:latin typeface="+mj-ea"/>
                <a:ea typeface="+mj-ea"/>
                <a:cs typeface="Meiryo UI" panose="020B0604030504040204" pitchFamily="50" charset="-128"/>
              </a:rPr>
              <a:t>13</a:t>
            </a:r>
            <a:r>
              <a:rPr lang="ja-JP" altLang="en-US" sz="1400" dirty="0">
                <a:solidFill>
                  <a:schemeClr val="tx1"/>
                </a:solidFill>
                <a:latin typeface="+mj-ea"/>
                <a:ea typeface="+mj-ea"/>
                <a:cs typeface="Meiryo UI" panose="020B0604030504040204" pitchFamily="50" charset="-128"/>
              </a:rPr>
              <a:t>年夏から試験的に</a:t>
            </a:r>
            <a:r>
              <a:rPr lang="ja-JP" altLang="en-US" sz="1400" dirty="0" smtClean="0">
                <a:solidFill>
                  <a:schemeClr val="tx1"/>
                </a:solidFill>
                <a:latin typeface="+mj-ea"/>
                <a:ea typeface="+mj-ea"/>
                <a:cs typeface="Meiryo UI" panose="020B0604030504040204" pitchFamily="50" charset="-128"/>
              </a:rPr>
              <a:t>実施</a:t>
            </a:r>
            <a:endParaRPr lang="ja-JP" altLang="en-US" sz="1400" dirty="0">
              <a:solidFill>
                <a:schemeClr val="tx1"/>
              </a:solidFill>
              <a:latin typeface="+mj-ea"/>
              <a:ea typeface="+mj-ea"/>
              <a:cs typeface="Meiryo UI" panose="020B0604030504040204" pitchFamily="50" charset="-128"/>
            </a:endParaRPr>
          </a:p>
        </p:txBody>
      </p:sp>
      <p:sp>
        <p:nvSpPr>
          <p:cNvPr id="5" name="角丸四角形 4"/>
          <p:cNvSpPr/>
          <p:nvPr/>
        </p:nvSpPr>
        <p:spPr>
          <a:xfrm>
            <a:off x="227488" y="4398442"/>
            <a:ext cx="8519331" cy="1717963"/>
          </a:xfrm>
          <a:prstGeom prst="roundRect">
            <a:avLst>
              <a:gd name="adj" fmla="val 4109"/>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altLang="ja-JP" sz="1400" b="1" dirty="0" smtClean="0">
                <a:solidFill>
                  <a:schemeClr val="tx1"/>
                </a:solidFill>
                <a:latin typeface="+mj-ea"/>
                <a:ea typeface="+mj-ea"/>
                <a:cs typeface="Meiryo UI" panose="020B0604030504040204" pitchFamily="50" charset="-128"/>
              </a:rPr>
              <a:t>【</a:t>
            </a:r>
            <a:r>
              <a:rPr lang="ja-JP" altLang="en-US" sz="1400" b="1" dirty="0" smtClean="0">
                <a:solidFill>
                  <a:schemeClr val="tx1"/>
                </a:solidFill>
                <a:latin typeface="+mj-ea"/>
                <a:ea typeface="+mj-ea"/>
                <a:cs typeface="Meiryo UI" panose="020B0604030504040204" pitchFamily="50" charset="-128"/>
              </a:rPr>
              <a:t>日傘・普及</a:t>
            </a:r>
            <a:r>
              <a:rPr lang="ja-JP" altLang="en-US" sz="1400" b="1" dirty="0">
                <a:solidFill>
                  <a:schemeClr val="tx1"/>
                </a:solidFill>
                <a:latin typeface="+mj-ea"/>
                <a:ea typeface="+mj-ea"/>
                <a:cs typeface="Meiryo UI" panose="020B0604030504040204" pitchFamily="50" charset="-128"/>
              </a:rPr>
              <a:t>啓発</a:t>
            </a:r>
            <a:r>
              <a:rPr lang="en-US" altLang="ja-JP" sz="1400" b="1" dirty="0" smtClean="0">
                <a:solidFill>
                  <a:schemeClr val="tx1"/>
                </a:solidFill>
                <a:latin typeface="+mj-ea"/>
                <a:ea typeface="+mj-ea"/>
                <a:cs typeface="Meiryo UI" panose="020B0604030504040204" pitchFamily="50" charset="-128"/>
              </a:rPr>
              <a:t>】【</a:t>
            </a:r>
            <a:r>
              <a:rPr lang="ja-JP" altLang="en-US" sz="1400" b="1" dirty="0" smtClean="0">
                <a:solidFill>
                  <a:schemeClr val="tx1"/>
                </a:solidFill>
                <a:latin typeface="+mj-ea"/>
                <a:ea typeface="+mj-ea"/>
                <a:cs typeface="Meiryo UI" panose="020B0604030504040204" pitchFamily="50" charset="-128"/>
              </a:rPr>
              <a:t>九都県市</a:t>
            </a:r>
            <a:r>
              <a:rPr lang="en-US" altLang="ja-JP" sz="1400" b="1" dirty="0" smtClean="0">
                <a:solidFill>
                  <a:schemeClr val="tx1"/>
                </a:solidFill>
                <a:latin typeface="+mj-ea"/>
                <a:ea typeface="+mj-ea"/>
                <a:cs typeface="Meiryo UI" panose="020B0604030504040204" pitchFamily="50" charset="-128"/>
              </a:rPr>
              <a:t>】</a:t>
            </a:r>
            <a:r>
              <a:rPr lang="ja-JP" altLang="en-US" sz="1400" b="1" dirty="0">
                <a:solidFill>
                  <a:schemeClr val="tx1"/>
                </a:solidFill>
                <a:latin typeface="+mj-ea"/>
                <a:ea typeface="+mj-ea"/>
                <a:cs typeface="Meiryo UI" panose="020B0604030504040204" pitchFamily="50" charset="-128"/>
              </a:rPr>
              <a:t>　</a:t>
            </a:r>
            <a:r>
              <a:rPr lang="ja-JP" altLang="en-US" sz="1400" b="1" dirty="0" smtClean="0">
                <a:solidFill>
                  <a:schemeClr val="tx1"/>
                </a:solidFill>
                <a:latin typeface="+mj-ea"/>
                <a:ea typeface="+mj-ea"/>
                <a:cs typeface="Meiryo UI" panose="020B0604030504040204" pitchFamily="50" charset="-128"/>
              </a:rPr>
              <a:t>平成</a:t>
            </a:r>
            <a:r>
              <a:rPr lang="en-US" altLang="ja-JP" sz="1400" b="1" dirty="0" smtClean="0">
                <a:solidFill>
                  <a:schemeClr val="tx1"/>
                </a:solidFill>
                <a:latin typeface="+mj-ea"/>
                <a:ea typeface="+mj-ea"/>
                <a:cs typeface="Meiryo UI" panose="020B0604030504040204" pitchFamily="50" charset="-128"/>
              </a:rPr>
              <a:t>30</a:t>
            </a:r>
            <a:r>
              <a:rPr lang="ja-JP" altLang="en-US" sz="1400" b="1" dirty="0" smtClean="0">
                <a:solidFill>
                  <a:schemeClr val="tx1"/>
                </a:solidFill>
                <a:latin typeface="+mj-ea"/>
                <a:ea typeface="+mj-ea"/>
                <a:cs typeface="Meiryo UI" panose="020B0604030504040204" pitchFamily="50" charset="-128"/>
              </a:rPr>
              <a:t>年度　　</a:t>
            </a:r>
            <a:r>
              <a:rPr lang="ja-JP" altLang="en-US" sz="1400" b="1" u="sng" dirty="0" smtClean="0">
                <a:solidFill>
                  <a:schemeClr val="tx1"/>
                </a:solidFill>
                <a:latin typeface="+mj-ea"/>
                <a:ea typeface="+mj-ea"/>
                <a:cs typeface="Meiryo UI" panose="020B0604030504040204" pitchFamily="50" charset="-128"/>
              </a:rPr>
              <a:t>夏の暑さ対策推進</a:t>
            </a:r>
            <a:endParaRPr lang="ja-JP" altLang="en-US" sz="1400" b="1" u="sng" dirty="0">
              <a:solidFill>
                <a:schemeClr val="tx1"/>
              </a:solidFill>
              <a:latin typeface="+mj-ea"/>
              <a:ea typeface="+mj-ea"/>
              <a:cs typeface="Meiryo UI" panose="020B0604030504040204" pitchFamily="50" charset="-128"/>
            </a:endParaRPr>
          </a:p>
          <a:p>
            <a:r>
              <a:rPr lang="ja-JP" altLang="en-US" sz="1400" dirty="0" smtClean="0">
                <a:solidFill>
                  <a:schemeClr val="tx1"/>
                </a:solidFill>
                <a:latin typeface="+mj-ea"/>
                <a:ea typeface="+mj-ea"/>
                <a:cs typeface="Meiryo UI" panose="020B0604030504040204" pitchFamily="50" charset="-128"/>
              </a:rPr>
              <a:t>　九</a:t>
            </a:r>
            <a:r>
              <a:rPr lang="ja-JP" altLang="en-US" sz="1400" dirty="0">
                <a:solidFill>
                  <a:schemeClr val="tx1"/>
                </a:solidFill>
                <a:latin typeface="+mj-ea"/>
                <a:ea typeface="+mj-ea"/>
                <a:cs typeface="Meiryo UI" panose="020B0604030504040204" pitchFamily="50" charset="-128"/>
              </a:rPr>
              <a:t>都県市（埼玉県、千葉県、東京都、神奈川県、横浜市、川崎市、千葉市、さいたま市、相模原市）による取組み</a:t>
            </a:r>
          </a:p>
          <a:p>
            <a:r>
              <a:rPr lang="ja-JP" altLang="en-US" sz="1400" dirty="0">
                <a:solidFill>
                  <a:schemeClr val="tx1"/>
                </a:solidFill>
                <a:latin typeface="+mj-ea"/>
                <a:ea typeface="+mj-ea"/>
                <a:cs typeface="Meiryo UI" panose="020B0604030504040204" pitchFamily="50" charset="-128"/>
              </a:rPr>
              <a:t>・平成</a:t>
            </a:r>
            <a:r>
              <a:rPr lang="en-US" altLang="ja-JP" sz="1400" dirty="0">
                <a:solidFill>
                  <a:schemeClr val="tx1"/>
                </a:solidFill>
                <a:latin typeface="+mj-ea"/>
                <a:ea typeface="+mj-ea"/>
                <a:cs typeface="Meiryo UI" panose="020B0604030504040204" pitchFamily="50" charset="-128"/>
              </a:rPr>
              <a:t>30</a:t>
            </a:r>
            <a:r>
              <a:rPr lang="ja-JP" altLang="en-US" sz="1400" dirty="0">
                <a:solidFill>
                  <a:schemeClr val="tx1"/>
                </a:solidFill>
                <a:latin typeface="+mj-ea"/>
                <a:ea typeface="+mj-ea"/>
                <a:cs typeface="Meiryo UI" panose="020B0604030504040204" pitchFamily="50" charset="-128"/>
              </a:rPr>
              <a:t>年</a:t>
            </a:r>
            <a:r>
              <a:rPr lang="en-US" altLang="ja-JP" sz="1400" dirty="0">
                <a:solidFill>
                  <a:schemeClr val="tx1"/>
                </a:solidFill>
                <a:latin typeface="+mj-ea"/>
                <a:ea typeface="+mj-ea"/>
                <a:cs typeface="Meiryo UI" panose="020B0604030504040204" pitchFamily="50" charset="-128"/>
              </a:rPr>
              <a:t>7</a:t>
            </a:r>
            <a:r>
              <a:rPr lang="ja-JP" altLang="en-US" sz="1400" dirty="0">
                <a:solidFill>
                  <a:schemeClr val="tx1"/>
                </a:solidFill>
                <a:latin typeface="+mj-ea"/>
                <a:ea typeface="+mj-ea"/>
                <a:cs typeface="Meiryo UI" panose="020B0604030504040204" pitchFamily="50" charset="-128"/>
              </a:rPr>
              <a:t>月～</a:t>
            </a:r>
            <a:r>
              <a:rPr lang="en-US" altLang="ja-JP" sz="1400" dirty="0">
                <a:solidFill>
                  <a:schemeClr val="tx1"/>
                </a:solidFill>
                <a:latin typeface="+mj-ea"/>
                <a:ea typeface="+mj-ea"/>
                <a:cs typeface="Meiryo UI" panose="020B0604030504040204" pitchFamily="50" charset="-128"/>
              </a:rPr>
              <a:t>9</a:t>
            </a:r>
            <a:r>
              <a:rPr lang="ja-JP" altLang="en-US" sz="1400" dirty="0">
                <a:solidFill>
                  <a:schemeClr val="tx1"/>
                </a:solidFill>
                <a:latin typeface="+mj-ea"/>
                <a:ea typeface="+mj-ea"/>
                <a:cs typeface="Meiryo UI" panose="020B0604030504040204" pitchFamily="50" charset="-128"/>
              </a:rPr>
              <a:t>月の計</a:t>
            </a:r>
            <a:r>
              <a:rPr lang="en-US" altLang="ja-JP" sz="1400" dirty="0">
                <a:solidFill>
                  <a:schemeClr val="tx1"/>
                </a:solidFill>
                <a:latin typeface="+mj-ea"/>
                <a:ea typeface="+mj-ea"/>
                <a:cs typeface="Meiryo UI" panose="020B0604030504040204" pitchFamily="50" charset="-128"/>
              </a:rPr>
              <a:t>7</a:t>
            </a:r>
            <a:r>
              <a:rPr lang="ja-JP" altLang="en-US" sz="1400" dirty="0">
                <a:solidFill>
                  <a:schemeClr val="tx1"/>
                </a:solidFill>
                <a:latin typeface="+mj-ea"/>
                <a:ea typeface="+mj-ea"/>
                <a:cs typeface="Meiryo UI" panose="020B0604030504040204" pitchFamily="50" charset="-128"/>
              </a:rPr>
              <a:t>回（</a:t>
            </a:r>
            <a:r>
              <a:rPr lang="en-US" altLang="ja-JP" sz="1400" dirty="0">
                <a:solidFill>
                  <a:schemeClr val="tx1"/>
                </a:solidFill>
                <a:latin typeface="+mj-ea"/>
                <a:ea typeface="+mj-ea"/>
                <a:cs typeface="Meiryo UI" panose="020B0604030504040204" pitchFamily="50" charset="-128"/>
              </a:rPr>
              <a:t>7</a:t>
            </a:r>
            <a:r>
              <a:rPr lang="ja-JP" altLang="en-US" sz="1400" dirty="0">
                <a:solidFill>
                  <a:schemeClr val="tx1"/>
                </a:solidFill>
                <a:latin typeface="+mj-ea"/>
                <a:ea typeface="+mj-ea"/>
                <a:cs typeface="Meiryo UI" panose="020B0604030504040204" pitchFamily="50" charset="-128"/>
              </a:rPr>
              <a:t>日間</a:t>
            </a:r>
            <a:r>
              <a:rPr lang="ja-JP" altLang="en-US" sz="1400" dirty="0" smtClean="0">
                <a:solidFill>
                  <a:schemeClr val="tx1"/>
                </a:solidFill>
                <a:latin typeface="+mj-ea"/>
                <a:ea typeface="+mj-ea"/>
                <a:cs typeface="Meiryo UI" panose="020B0604030504040204" pitchFamily="50" charset="-128"/>
              </a:rPr>
              <a:t>）観光</a:t>
            </a:r>
            <a:r>
              <a:rPr lang="ja-JP" altLang="en-US" sz="1400" dirty="0">
                <a:solidFill>
                  <a:schemeClr val="tx1"/>
                </a:solidFill>
                <a:latin typeface="+mj-ea"/>
                <a:ea typeface="+mj-ea"/>
                <a:cs typeface="Meiryo UI" panose="020B0604030504040204" pitchFamily="50" charset="-128"/>
              </a:rPr>
              <a:t>施設等に</a:t>
            </a:r>
            <a:r>
              <a:rPr lang="ja-JP" altLang="en-US" sz="1400" dirty="0" smtClean="0">
                <a:solidFill>
                  <a:schemeClr val="tx1"/>
                </a:solidFill>
                <a:latin typeface="+mj-ea"/>
                <a:ea typeface="+mj-ea"/>
                <a:cs typeface="Meiryo UI" panose="020B0604030504040204" pitchFamily="50" charset="-128"/>
              </a:rPr>
              <a:t>おける</a:t>
            </a:r>
            <a:endParaRPr lang="en-US" altLang="ja-JP" sz="1400" dirty="0" smtClean="0">
              <a:solidFill>
                <a:schemeClr val="tx1"/>
              </a:solidFill>
              <a:latin typeface="+mj-ea"/>
              <a:ea typeface="+mj-ea"/>
              <a:cs typeface="Meiryo UI" panose="020B0604030504040204" pitchFamily="50" charset="-128"/>
            </a:endParaRPr>
          </a:p>
          <a:p>
            <a:r>
              <a:rPr lang="ja-JP" altLang="en-US" sz="1400" dirty="0" smtClean="0">
                <a:solidFill>
                  <a:schemeClr val="tx1"/>
                </a:solidFill>
                <a:latin typeface="+mj-ea"/>
                <a:ea typeface="+mj-ea"/>
                <a:cs typeface="Meiryo UI" panose="020B0604030504040204" pitchFamily="50" charset="-128"/>
              </a:rPr>
              <a:t>　</a:t>
            </a:r>
            <a:r>
              <a:rPr lang="ja-JP" altLang="en-US" sz="1400" dirty="0" smtClean="0">
                <a:solidFill>
                  <a:schemeClr val="tx1"/>
                </a:solidFill>
                <a:latin typeface="+mj-ea"/>
                <a:ea typeface="+mj-ea"/>
                <a:cs typeface="Meiryo UI" panose="020B0604030504040204" pitchFamily="50" charset="-128"/>
              </a:rPr>
              <a:t>日傘</a:t>
            </a:r>
            <a:r>
              <a:rPr lang="ja-JP" altLang="en-US" sz="1400" dirty="0" smtClean="0">
                <a:solidFill>
                  <a:schemeClr val="tx1"/>
                </a:solidFill>
                <a:latin typeface="+mj-ea"/>
                <a:ea typeface="+mj-ea"/>
                <a:cs typeface="Meiryo UI" panose="020B0604030504040204" pitchFamily="50" charset="-128"/>
              </a:rPr>
              <a:t>無料貸出イベントによる日傘の活用呼びかけ</a:t>
            </a:r>
          </a:p>
          <a:p>
            <a:r>
              <a:rPr lang="ja-JP" altLang="en-US" sz="1400" dirty="0" smtClean="0">
                <a:solidFill>
                  <a:schemeClr val="tx1"/>
                </a:solidFill>
                <a:latin typeface="+mj-ea"/>
                <a:ea typeface="+mj-ea"/>
                <a:cs typeface="Meiryo UI" panose="020B0604030504040204" pitchFamily="50" charset="-128"/>
              </a:rPr>
              <a:t>・</a:t>
            </a:r>
            <a:r>
              <a:rPr lang="ja-JP" altLang="en-US" sz="1400" dirty="0">
                <a:solidFill>
                  <a:schemeClr val="tx1"/>
                </a:solidFill>
                <a:latin typeface="+mj-ea"/>
                <a:ea typeface="+mj-ea"/>
                <a:cs typeface="Meiryo UI" panose="020B0604030504040204" pitchFamily="50" charset="-128"/>
              </a:rPr>
              <a:t>打ち水イベントの</a:t>
            </a:r>
            <a:r>
              <a:rPr lang="ja-JP" altLang="en-US" sz="1400" dirty="0" smtClean="0">
                <a:solidFill>
                  <a:schemeClr val="tx1"/>
                </a:solidFill>
                <a:latin typeface="+mj-ea"/>
                <a:ea typeface="+mj-ea"/>
                <a:cs typeface="Meiryo UI" panose="020B0604030504040204" pitchFamily="50" charset="-128"/>
              </a:rPr>
              <a:t>実施　　</a:t>
            </a:r>
            <a:endParaRPr lang="en-US" altLang="ja-JP" sz="1400" dirty="0" smtClean="0">
              <a:solidFill>
                <a:schemeClr val="tx1"/>
              </a:solidFill>
              <a:latin typeface="+mj-ea"/>
              <a:ea typeface="+mj-ea"/>
              <a:cs typeface="Meiryo UI" panose="020B0604030504040204" pitchFamily="50" charset="-128"/>
            </a:endParaRPr>
          </a:p>
          <a:p>
            <a:r>
              <a:rPr lang="ja-JP" altLang="en-US" sz="1400" dirty="0" smtClean="0">
                <a:solidFill>
                  <a:schemeClr val="tx1"/>
                </a:solidFill>
                <a:latin typeface="+mj-ea"/>
                <a:ea typeface="+mj-ea"/>
                <a:cs typeface="Meiryo UI" panose="020B0604030504040204" pitchFamily="50" charset="-128"/>
              </a:rPr>
              <a:t>・</a:t>
            </a:r>
            <a:r>
              <a:rPr lang="ja-JP" altLang="en-US" sz="1400" dirty="0">
                <a:solidFill>
                  <a:schemeClr val="tx1"/>
                </a:solidFill>
                <a:latin typeface="+mj-ea"/>
                <a:ea typeface="+mj-ea"/>
                <a:cs typeface="Meiryo UI" panose="020B0604030504040204" pitchFamily="50" charset="-128"/>
              </a:rPr>
              <a:t>クールシェアの推進</a:t>
            </a:r>
          </a:p>
        </p:txBody>
      </p:sp>
      <p:pic>
        <p:nvPicPr>
          <p:cNvPr id="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18563" y="1343472"/>
            <a:ext cx="2211028" cy="14066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スライド番号プレースホルダー 1"/>
          <p:cNvSpPr>
            <a:spLocks noGrp="1"/>
          </p:cNvSpPr>
          <p:nvPr>
            <p:ph type="sldNum" sz="quarter" idx="12"/>
          </p:nvPr>
        </p:nvSpPr>
        <p:spPr/>
        <p:txBody>
          <a:bodyPr/>
          <a:lstStyle/>
          <a:p>
            <a:fld id="{1FB549EA-792A-49BB-B557-9CFCFD4C0A74}" type="slidenum">
              <a:rPr kumimoji="1" lang="ja-JP" altLang="en-US" smtClean="0"/>
              <a:pPr/>
              <a:t>3</a:t>
            </a:fld>
            <a:endParaRPr kumimoji="1" lang="ja-JP" altLang="en-US"/>
          </a:p>
        </p:txBody>
      </p:sp>
      <p:sp>
        <p:nvSpPr>
          <p:cNvPr id="7" name="角丸四角形 6"/>
          <p:cNvSpPr/>
          <p:nvPr/>
        </p:nvSpPr>
        <p:spPr>
          <a:xfrm>
            <a:off x="236730" y="2968698"/>
            <a:ext cx="8519331" cy="1272174"/>
          </a:xfrm>
          <a:prstGeom prst="roundRect">
            <a:avLst>
              <a:gd name="adj" fmla="val 4109"/>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altLang="ja-JP" sz="1400" b="1" dirty="0" smtClean="0">
                <a:solidFill>
                  <a:schemeClr val="tx1"/>
                </a:solidFill>
                <a:latin typeface="+mj-ea"/>
                <a:ea typeface="+mj-ea"/>
                <a:cs typeface="Meiryo UI" panose="020B0604030504040204" pitchFamily="50" charset="-128"/>
              </a:rPr>
              <a:t>【</a:t>
            </a:r>
            <a:r>
              <a:rPr lang="ja-JP" altLang="en-US" sz="1400" b="1" dirty="0" smtClean="0">
                <a:solidFill>
                  <a:schemeClr val="tx1"/>
                </a:solidFill>
                <a:latin typeface="+mj-ea"/>
                <a:ea typeface="+mj-ea"/>
                <a:cs typeface="Meiryo UI" panose="020B0604030504040204" pitchFamily="50" charset="-128"/>
              </a:rPr>
              <a:t>普及啓発</a:t>
            </a:r>
            <a:r>
              <a:rPr lang="en-US" altLang="ja-JP" sz="1400" b="1" dirty="0" smtClean="0">
                <a:solidFill>
                  <a:schemeClr val="tx1"/>
                </a:solidFill>
                <a:latin typeface="+mj-ea"/>
                <a:ea typeface="+mj-ea"/>
                <a:cs typeface="Meiryo UI" panose="020B0604030504040204" pitchFamily="50" charset="-128"/>
              </a:rPr>
              <a:t>】</a:t>
            </a:r>
            <a:r>
              <a:rPr lang="ja-JP" altLang="en-US" sz="1400" b="1" dirty="0" smtClean="0">
                <a:solidFill>
                  <a:schemeClr val="tx1"/>
                </a:solidFill>
                <a:latin typeface="+mj-ea"/>
                <a:ea typeface="+mj-ea"/>
                <a:cs typeface="Meiryo UI" panose="020B0604030504040204" pitchFamily="50" charset="-128"/>
              </a:rPr>
              <a:t>　平成</a:t>
            </a:r>
            <a:r>
              <a:rPr lang="en-US" altLang="ja-JP" sz="1400" b="1" dirty="0" smtClean="0">
                <a:solidFill>
                  <a:schemeClr val="tx1"/>
                </a:solidFill>
                <a:latin typeface="+mj-ea"/>
                <a:ea typeface="+mj-ea"/>
                <a:cs typeface="Meiryo UI" panose="020B0604030504040204" pitchFamily="50" charset="-128"/>
              </a:rPr>
              <a:t>28</a:t>
            </a:r>
            <a:r>
              <a:rPr lang="ja-JP" altLang="en-US" sz="1400" b="1" dirty="0" smtClean="0">
                <a:solidFill>
                  <a:schemeClr val="tx1"/>
                </a:solidFill>
                <a:latin typeface="+mj-ea"/>
                <a:ea typeface="+mj-ea"/>
                <a:cs typeface="Meiryo UI" panose="020B0604030504040204" pitchFamily="50" charset="-128"/>
              </a:rPr>
              <a:t>年</a:t>
            </a:r>
            <a:r>
              <a:rPr lang="en-US" altLang="ja-JP" sz="1400" b="1" dirty="0" smtClean="0">
                <a:solidFill>
                  <a:schemeClr val="tx1"/>
                </a:solidFill>
                <a:latin typeface="+mj-ea"/>
                <a:ea typeface="+mj-ea"/>
                <a:cs typeface="Meiryo UI" panose="020B0604030504040204" pitchFamily="50" charset="-128"/>
              </a:rPr>
              <a:t>11</a:t>
            </a:r>
            <a:r>
              <a:rPr lang="ja-JP" altLang="en-US" sz="1400" b="1" dirty="0" smtClean="0">
                <a:solidFill>
                  <a:schemeClr val="tx1"/>
                </a:solidFill>
                <a:latin typeface="+mj-ea"/>
                <a:ea typeface="+mj-ea"/>
                <a:cs typeface="Meiryo UI" panose="020B0604030504040204" pitchFamily="50" charset="-128"/>
              </a:rPr>
              <a:t>月作成　</a:t>
            </a:r>
            <a:r>
              <a:rPr lang="ja-JP" altLang="en-US" sz="1400" b="1" u="sng" dirty="0" smtClean="0">
                <a:solidFill>
                  <a:schemeClr val="tx1"/>
                </a:solidFill>
                <a:latin typeface="+mj-ea"/>
                <a:ea typeface="+mj-ea"/>
                <a:cs typeface="Meiryo UI" panose="020B0604030504040204" pitchFamily="50" charset="-128"/>
              </a:rPr>
              <a:t>夏の</a:t>
            </a:r>
            <a:r>
              <a:rPr lang="ja-JP" altLang="en-US" sz="1400" b="1" u="sng" dirty="0">
                <a:solidFill>
                  <a:schemeClr val="tx1"/>
                </a:solidFill>
                <a:latin typeface="+mj-ea"/>
                <a:ea typeface="+mj-ea"/>
                <a:cs typeface="Meiryo UI" panose="020B0604030504040204" pitchFamily="50" charset="-128"/>
              </a:rPr>
              <a:t>暑さ対策の</a:t>
            </a:r>
            <a:r>
              <a:rPr lang="ja-JP" altLang="en-US" sz="1400" b="1" u="sng" dirty="0" smtClean="0">
                <a:solidFill>
                  <a:schemeClr val="tx1"/>
                </a:solidFill>
                <a:latin typeface="+mj-ea"/>
                <a:ea typeface="+mj-ea"/>
                <a:cs typeface="Meiryo UI" panose="020B0604030504040204" pitchFamily="50" charset="-128"/>
              </a:rPr>
              <a:t>手引</a:t>
            </a:r>
            <a:endParaRPr lang="ja-JP" altLang="en-US" sz="1400" dirty="0">
              <a:solidFill>
                <a:schemeClr val="tx1"/>
              </a:solidFill>
              <a:latin typeface="+mj-ea"/>
              <a:ea typeface="+mj-ea"/>
              <a:cs typeface="Meiryo UI" panose="020B0604030504040204" pitchFamily="50" charset="-128"/>
            </a:endParaRPr>
          </a:p>
          <a:p>
            <a:r>
              <a:rPr lang="ja-JP" altLang="en-US" sz="1400" dirty="0">
                <a:solidFill>
                  <a:schemeClr val="tx1"/>
                </a:solidFill>
                <a:latin typeface="+mj-ea"/>
                <a:ea typeface="+mj-ea"/>
                <a:cs typeface="Meiryo UI" panose="020B0604030504040204" pitchFamily="50" charset="-128"/>
              </a:rPr>
              <a:t>・一般の方から専門家までの様々な立場の</a:t>
            </a:r>
            <a:r>
              <a:rPr lang="ja-JP" altLang="en-US" sz="1400" dirty="0" smtClean="0">
                <a:solidFill>
                  <a:schemeClr val="tx1"/>
                </a:solidFill>
                <a:latin typeface="+mj-ea"/>
                <a:ea typeface="+mj-ea"/>
                <a:cs typeface="Meiryo UI" panose="020B0604030504040204" pitchFamily="50" charset="-128"/>
              </a:rPr>
              <a:t>方を対象</a:t>
            </a:r>
            <a:endParaRPr lang="en-US" altLang="ja-JP" sz="1400" dirty="0" smtClean="0">
              <a:solidFill>
                <a:schemeClr val="tx1"/>
              </a:solidFill>
              <a:latin typeface="+mj-ea"/>
              <a:ea typeface="+mj-ea"/>
              <a:cs typeface="Meiryo UI" panose="020B0604030504040204" pitchFamily="50" charset="-128"/>
            </a:endParaRPr>
          </a:p>
          <a:p>
            <a:r>
              <a:rPr lang="ja-JP" altLang="en-US" sz="1400" dirty="0">
                <a:solidFill>
                  <a:schemeClr val="tx1"/>
                </a:solidFill>
                <a:latin typeface="+mj-ea"/>
                <a:ea typeface="+mj-ea"/>
                <a:cs typeface="Meiryo UI" panose="020B0604030504040204" pitchFamily="50" charset="-128"/>
              </a:rPr>
              <a:t>・</a:t>
            </a:r>
            <a:r>
              <a:rPr lang="ja-JP" altLang="en-US" sz="1400" dirty="0" smtClean="0">
                <a:solidFill>
                  <a:schemeClr val="tx1"/>
                </a:solidFill>
                <a:latin typeface="+mj-ea"/>
                <a:ea typeface="+mj-ea"/>
                <a:cs typeface="Meiryo UI" panose="020B0604030504040204" pitchFamily="50" charset="-128"/>
              </a:rPr>
              <a:t>暑さ</a:t>
            </a:r>
            <a:r>
              <a:rPr lang="ja-JP" altLang="en-US" sz="1400" dirty="0">
                <a:solidFill>
                  <a:schemeClr val="tx1"/>
                </a:solidFill>
                <a:latin typeface="+mj-ea"/>
                <a:ea typeface="+mj-ea"/>
                <a:cs typeface="Meiryo UI" panose="020B0604030504040204" pitchFamily="50" charset="-128"/>
              </a:rPr>
              <a:t>対策についてわかりやすく伝え、実践していただくことを目的に</a:t>
            </a:r>
            <a:r>
              <a:rPr lang="ja-JP" altLang="en-US" sz="1400" dirty="0" smtClean="0">
                <a:solidFill>
                  <a:schemeClr val="tx1"/>
                </a:solidFill>
                <a:latin typeface="+mj-ea"/>
                <a:ea typeface="+mj-ea"/>
                <a:cs typeface="Meiryo UI" panose="020B0604030504040204" pitchFamily="50" charset="-128"/>
              </a:rPr>
              <a:t>作成</a:t>
            </a:r>
            <a:endParaRPr lang="en-US" altLang="ja-JP" sz="1400" dirty="0" smtClean="0">
              <a:solidFill>
                <a:schemeClr val="tx1"/>
              </a:solidFill>
              <a:latin typeface="+mj-ea"/>
              <a:ea typeface="+mj-ea"/>
              <a:cs typeface="Meiryo UI" panose="020B0604030504040204" pitchFamily="50" charset="-128"/>
            </a:endParaRPr>
          </a:p>
          <a:p>
            <a:r>
              <a:rPr lang="ja-JP" altLang="en-US" sz="1400" dirty="0">
                <a:solidFill>
                  <a:schemeClr val="tx1"/>
                </a:solidFill>
                <a:latin typeface="+mj-ea"/>
                <a:ea typeface="+mj-ea"/>
                <a:cs typeface="Meiryo UI" panose="020B0604030504040204" pitchFamily="50" charset="-128"/>
              </a:rPr>
              <a:t>・熱を「ださない」、熱を「ためない」、人が熱を「もらわない」という考え方に基づき、都市における気温上昇を緩和する取組に加え、人が感じる暑さを和らげる取組について整理し、</a:t>
            </a:r>
            <a:r>
              <a:rPr lang="ja-JP" altLang="en-US" sz="1400" dirty="0" smtClean="0">
                <a:solidFill>
                  <a:schemeClr val="tx1"/>
                </a:solidFill>
                <a:latin typeface="+mj-ea"/>
                <a:ea typeface="+mj-ea"/>
                <a:cs typeface="Meiryo UI" panose="020B0604030504040204" pitchFamily="50" charset="-128"/>
              </a:rPr>
              <a:t>記載</a:t>
            </a:r>
            <a:endParaRPr lang="en-US" altLang="ja-JP" sz="1400" dirty="0" smtClean="0">
              <a:solidFill>
                <a:schemeClr val="tx1"/>
              </a:solidFill>
              <a:latin typeface="+mj-ea"/>
              <a:ea typeface="+mj-ea"/>
              <a:cs typeface="Meiryo UI" panose="020B0604030504040204" pitchFamily="50" charset="-128"/>
            </a:endParaRPr>
          </a:p>
        </p:txBody>
      </p:sp>
    </p:spTree>
    <p:extLst>
      <p:ext uri="{BB962C8B-B14F-4D97-AF65-F5344CB8AC3E}">
        <p14:creationId xmlns:p14="http://schemas.microsoft.com/office/powerpoint/2010/main" val="24662340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p:cNvSpPr txBox="1"/>
          <p:nvPr/>
        </p:nvSpPr>
        <p:spPr>
          <a:xfrm>
            <a:off x="235132" y="164406"/>
            <a:ext cx="1205742" cy="46166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kumimoji="1" lang="ja-JP" altLang="en-US" sz="2400" dirty="0" smtClean="0">
                <a:latin typeface="+mj-ea"/>
                <a:ea typeface="+mj-ea"/>
              </a:rPr>
              <a:t>埼玉県</a:t>
            </a:r>
            <a:endParaRPr kumimoji="1" lang="ja-JP" altLang="en-US" sz="2400" dirty="0">
              <a:latin typeface="+mj-ea"/>
              <a:ea typeface="+mj-ea"/>
            </a:endParaRPr>
          </a:p>
        </p:txBody>
      </p:sp>
      <p:sp>
        <p:nvSpPr>
          <p:cNvPr id="8" name="正方形/長方形 7"/>
          <p:cNvSpPr/>
          <p:nvPr/>
        </p:nvSpPr>
        <p:spPr>
          <a:xfrm>
            <a:off x="1729839" y="208586"/>
            <a:ext cx="6080353" cy="369332"/>
          </a:xfrm>
          <a:prstGeom prst="rect">
            <a:avLst/>
          </a:prstGeom>
        </p:spPr>
        <p:txBody>
          <a:bodyPr wrap="square">
            <a:spAutoFit/>
          </a:bodyPr>
          <a:lstStyle/>
          <a:p>
            <a:r>
              <a:rPr lang="ja-JP" altLang="en-US" b="1" dirty="0">
                <a:latin typeface="+mj-ea"/>
                <a:ea typeface="+mj-ea"/>
              </a:rPr>
              <a:t>最新スパコン技術を駆使して暑さから人々を守る！</a:t>
            </a:r>
            <a:endParaRPr lang="ja-JP" altLang="en-US" b="1" dirty="0">
              <a:latin typeface="+mj-ea"/>
              <a:ea typeface="+mj-ea"/>
              <a:cs typeface="Meiryo UI" panose="020B0604030504040204" pitchFamily="50" charset="-128"/>
            </a:endParaRPr>
          </a:p>
        </p:txBody>
      </p:sp>
      <p:sp>
        <p:nvSpPr>
          <p:cNvPr id="13" name="角丸四角形 12"/>
          <p:cNvSpPr/>
          <p:nvPr/>
        </p:nvSpPr>
        <p:spPr>
          <a:xfrm>
            <a:off x="402855" y="826932"/>
            <a:ext cx="8256235" cy="1874703"/>
          </a:xfrm>
          <a:prstGeom prst="roundRect">
            <a:avLst>
              <a:gd name="adj" fmla="val 4109"/>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ja-JP" altLang="en-US" dirty="0">
                <a:solidFill>
                  <a:schemeClr val="tx1"/>
                </a:solidFill>
                <a:latin typeface="+mj-ea"/>
                <a:ea typeface="+mj-ea"/>
                <a:cs typeface="Meiryo UI" panose="020B0604030504040204" pitchFamily="50" charset="-128"/>
              </a:rPr>
              <a:t>・埼玉県環境科学国際センターと国立研究開発法人海洋研究</a:t>
            </a:r>
            <a:r>
              <a:rPr lang="ja-JP" altLang="en-US" dirty="0" smtClean="0">
                <a:solidFill>
                  <a:schemeClr val="tx1"/>
                </a:solidFill>
                <a:latin typeface="+mj-ea"/>
                <a:ea typeface="+mj-ea"/>
                <a:cs typeface="Meiryo UI" panose="020B0604030504040204" pitchFamily="50" charset="-128"/>
              </a:rPr>
              <a:t>開発機構（</a:t>
            </a:r>
            <a:r>
              <a:rPr lang="en-US" altLang="ja-JP" dirty="0">
                <a:solidFill>
                  <a:schemeClr val="tx1"/>
                </a:solidFill>
                <a:latin typeface="+mj-ea"/>
                <a:ea typeface="+mj-ea"/>
                <a:cs typeface="Meiryo UI" panose="020B0604030504040204" pitchFamily="50" charset="-128"/>
              </a:rPr>
              <a:t>JAMSTEC</a:t>
            </a:r>
            <a:r>
              <a:rPr lang="ja-JP" altLang="en-US" dirty="0">
                <a:solidFill>
                  <a:schemeClr val="tx1"/>
                </a:solidFill>
                <a:latin typeface="+mj-ea"/>
                <a:ea typeface="+mj-ea"/>
                <a:cs typeface="Meiryo UI" panose="020B0604030504040204" pitchFamily="50" charset="-128"/>
              </a:rPr>
              <a:t>）は、</a:t>
            </a:r>
            <a:r>
              <a:rPr lang="en-US" altLang="ja-JP" dirty="0">
                <a:solidFill>
                  <a:schemeClr val="tx1"/>
                </a:solidFill>
                <a:latin typeface="+mj-ea"/>
                <a:ea typeface="+mj-ea"/>
                <a:cs typeface="Meiryo UI" panose="020B0604030504040204" pitchFamily="50" charset="-128"/>
              </a:rPr>
              <a:t>JAMSTEC</a:t>
            </a:r>
            <a:r>
              <a:rPr lang="ja-JP" altLang="en-US" dirty="0">
                <a:solidFill>
                  <a:schemeClr val="tx1"/>
                </a:solidFill>
                <a:latin typeface="+mj-ea"/>
                <a:ea typeface="+mj-ea"/>
                <a:cs typeface="Meiryo UI" panose="020B0604030504040204" pitchFamily="50" charset="-128"/>
              </a:rPr>
              <a:t>が所有するスーパーコンピュータにより詳細な暑熱環境</a:t>
            </a:r>
            <a:r>
              <a:rPr lang="ja-JP" altLang="en-US" dirty="0" smtClean="0">
                <a:solidFill>
                  <a:schemeClr val="tx1"/>
                </a:solidFill>
                <a:latin typeface="+mj-ea"/>
                <a:ea typeface="+mj-ea"/>
                <a:cs typeface="Meiryo UI" panose="020B0604030504040204" pitchFamily="50" charset="-128"/>
              </a:rPr>
              <a:t>シミュレーションを実施</a:t>
            </a:r>
            <a:endParaRPr lang="en-US" altLang="ja-JP" dirty="0">
              <a:solidFill>
                <a:schemeClr val="tx1"/>
              </a:solidFill>
              <a:latin typeface="+mj-ea"/>
              <a:ea typeface="+mj-ea"/>
              <a:cs typeface="Meiryo UI" panose="020B0604030504040204" pitchFamily="50" charset="-128"/>
            </a:endParaRPr>
          </a:p>
          <a:p>
            <a:pPr algn="ctr"/>
            <a:r>
              <a:rPr lang="ja-JP" altLang="en-US" dirty="0" smtClean="0">
                <a:solidFill>
                  <a:schemeClr val="tx1"/>
                </a:solidFill>
                <a:latin typeface="+mj-ea"/>
                <a:ea typeface="+mj-ea"/>
                <a:cs typeface="Meiryo UI" panose="020B0604030504040204" pitchFamily="50" charset="-128"/>
              </a:rPr>
              <a:t>↓</a:t>
            </a:r>
            <a:endParaRPr lang="en-US" altLang="ja-JP" dirty="0" smtClean="0">
              <a:solidFill>
                <a:schemeClr val="tx1"/>
              </a:solidFill>
              <a:latin typeface="+mj-ea"/>
              <a:ea typeface="+mj-ea"/>
              <a:cs typeface="Meiryo UI" panose="020B0604030504040204" pitchFamily="50" charset="-128"/>
            </a:endParaRPr>
          </a:p>
          <a:p>
            <a:r>
              <a:rPr lang="ja-JP" altLang="en-US" dirty="0" smtClean="0">
                <a:solidFill>
                  <a:schemeClr val="tx1"/>
                </a:solidFill>
                <a:latin typeface="+mj-ea"/>
                <a:ea typeface="+mj-ea"/>
                <a:cs typeface="Meiryo UI" panose="020B0604030504040204" pitchFamily="50" charset="-128"/>
              </a:rPr>
              <a:t>・この</a:t>
            </a:r>
            <a:r>
              <a:rPr lang="ja-JP" altLang="en-US" dirty="0">
                <a:solidFill>
                  <a:schemeClr val="tx1"/>
                </a:solidFill>
                <a:latin typeface="+mj-ea"/>
                <a:ea typeface="+mj-ea"/>
                <a:cs typeface="Meiryo UI" panose="020B0604030504040204" pitchFamily="50" charset="-128"/>
              </a:rPr>
              <a:t>シミュレーションにより、ヒートアイランド対策の具体的な効果を事前に予測し、対策の効果を最大化することに</a:t>
            </a:r>
            <a:r>
              <a:rPr lang="ja-JP" altLang="en-US" dirty="0" smtClean="0">
                <a:solidFill>
                  <a:schemeClr val="tx1"/>
                </a:solidFill>
                <a:latin typeface="+mj-ea"/>
                <a:ea typeface="+mj-ea"/>
                <a:cs typeface="Meiryo UI" panose="020B0604030504040204" pitchFamily="50" charset="-128"/>
              </a:rPr>
              <a:t>貢献</a:t>
            </a:r>
            <a:endParaRPr lang="ja-JP" altLang="en-US" dirty="0">
              <a:solidFill>
                <a:schemeClr val="tx1"/>
              </a:solidFill>
              <a:latin typeface="+mj-ea"/>
              <a:ea typeface="+mj-ea"/>
              <a:cs typeface="Meiryo UI" panose="020B0604030504040204" pitchFamily="50" charset="-128"/>
            </a:endParaRPr>
          </a:p>
        </p:txBody>
      </p:sp>
      <p:pic>
        <p:nvPicPr>
          <p:cNvPr id="3" name="図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2855" y="2902496"/>
            <a:ext cx="4753549" cy="3488077"/>
          </a:xfrm>
          <a:prstGeom prst="rect">
            <a:avLst/>
          </a:prstGeom>
        </p:spPr>
      </p:pic>
      <p:sp>
        <p:nvSpPr>
          <p:cNvPr id="6" name="正方形/長方形 5"/>
          <p:cNvSpPr/>
          <p:nvPr/>
        </p:nvSpPr>
        <p:spPr>
          <a:xfrm>
            <a:off x="2345741" y="6454184"/>
            <a:ext cx="877163" cy="369332"/>
          </a:xfrm>
          <a:prstGeom prst="rect">
            <a:avLst/>
          </a:prstGeom>
          <a:ln w="12700">
            <a:solidFill>
              <a:schemeClr val="accent1"/>
            </a:solidFill>
          </a:ln>
        </p:spPr>
        <p:txBody>
          <a:bodyPr wrap="none">
            <a:spAutoFit/>
          </a:bodyPr>
          <a:lstStyle/>
          <a:p>
            <a:r>
              <a:rPr lang="ja-JP" altLang="en-US" dirty="0" smtClean="0">
                <a:latin typeface="+mj-ea"/>
                <a:ea typeface="+mj-ea"/>
                <a:cs typeface="Meiryo UI" panose="020B0604030504040204" pitchFamily="50" charset="-128"/>
              </a:rPr>
              <a:t>並木道</a:t>
            </a:r>
            <a:endParaRPr lang="ja-JP" altLang="en-US" dirty="0"/>
          </a:p>
        </p:txBody>
      </p:sp>
      <p:sp>
        <p:nvSpPr>
          <p:cNvPr id="11" name="正方形/長方形 10"/>
          <p:cNvSpPr/>
          <p:nvPr/>
        </p:nvSpPr>
        <p:spPr>
          <a:xfrm>
            <a:off x="3614452" y="6454184"/>
            <a:ext cx="1800493" cy="369332"/>
          </a:xfrm>
          <a:prstGeom prst="rect">
            <a:avLst/>
          </a:prstGeom>
          <a:ln w="12700">
            <a:solidFill>
              <a:schemeClr val="accent1"/>
            </a:solidFill>
          </a:ln>
        </p:spPr>
        <p:txBody>
          <a:bodyPr wrap="none">
            <a:spAutoFit/>
          </a:bodyPr>
          <a:lstStyle/>
          <a:p>
            <a:r>
              <a:rPr lang="ja-JP" altLang="en-US" dirty="0" smtClean="0">
                <a:latin typeface="+mj-ea"/>
                <a:ea typeface="+mj-ea"/>
                <a:cs typeface="Meiryo UI" panose="020B0604030504040204" pitchFamily="50" charset="-128"/>
              </a:rPr>
              <a:t>小森</a:t>
            </a:r>
            <a:r>
              <a:rPr lang="ja-JP" altLang="en-US" dirty="0">
                <a:latin typeface="+mj-ea"/>
                <a:ea typeface="+mj-ea"/>
                <a:cs typeface="Meiryo UI" panose="020B0604030504040204" pitchFamily="50" charset="-128"/>
              </a:rPr>
              <a:t>の</a:t>
            </a:r>
            <a:r>
              <a:rPr lang="ja-JP" altLang="en-US" dirty="0" smtClean="0">
                <a:latin typeface="+mj-ea"/>
                <a:ea typeface="+mj-ea"/>
                <a:cs typeface="Meiryo UI" panose="020B0604030504040204" pitchFamily="50" charset="-128"/>
              </a:rPr>
              <a:t>オアシス</a:t>
            </a:r>
            <a:endParaRPr lang="ja-JP" altLang="en-US" dirty="0"/>
          </a:p>
        </p:txBody>
      </p:sp>
      <p:sp>
        <p:nvSpPr>
          <p:cNvPr id="12" name="正方形/長方形 11"/>
          <p:cNvSpPr/>
          <p:nvPr/>
        </p:nvSpPr>
        <p:spPr>
          <a:xfrm>
            <a:off x="652238" y="6454184"/>
            <a:ext cx="1107996" cy="369332"/>
          </a:xfrm>
          <a:prstGeom prst="rect">
            <a:avLst/>
          </a:prstGeom>
          <a:ln w="12700">
            <a:solidFill>
              <a:schemeClr val="accent1"/>
            </a:solidFill>
          </a:ln>
        </p:spPr>
        <p:txBody>
          <a:bodyPr wrap="none">
            <a:spAutoFit/>
          </a:bodyPr>
          <a:lstStyle/>
          <a:p>
            <a:r>
              <a:rPr lang="ja-JP" altLang="en-US" dirty="0" smtClean="0">
                <a:latin typeface="+mj-ea"/>
                <a:ea typeface="+mj-ea"/>
                <a:cs typeface="Meiryo UI" panose="020B0604030504040204" pitchFamily="50" charset="-128"/>
              </a:rPr>
              <a:t>遮熱舗装</a:t>
            </a:r>
            <a:endParaRPr lang="ja-JP" altLang="en-US" dirty="0">
              <a:latin typeface="+mj-ea"/>
              <a:ea typeface="+mj-ea"/>
              <a:cs typeface="Meiryo UI" panose="020B0604030504040204" pitchFamily="50" charset="-128"/>
            </a:endParaRPr>
          </a:p>
        </p:txBody>
      </p:sp>
      <p:pic>
        <p:nvPicPr>
          <p:cNvPr id="15" name="図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0363" y="4554434"/>
            <a:ext cx="3263569" cy="1836139"/>
          </a:xfrm>
          <a:prstGeom prst="rect">
            <a:avLst/>
          </a:prstGeom>
        </p:spPr>
      </p:pic>
      <p:sp>
        <p:nvSpPr>
          <p:cNvPr id="16" name="下カーブ矢印 15"/>
          <p:cNvSpPr/>
          <p:nvPr/>
        </p:nvSpPr>
        <p:spPr>
          <a:xfrm rot="1796489">
            <a:off x="5222702" y="3214526"/>
            <a:ext cx="2099301" cy="827014"/>
          </a:xfrm>
          <a:prstGeom prst="curvedDownArrow">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kumimoji="1" lang="ja-JP" altLang="en-US">
              <a:solidFill>
                <a:schemeClr val="tx1"/>
              </a:solidFill>
            </a:endParaRPr>
          </a:p>
        </p:txBody>
      </p:sp>
      <p:sp>
        <p:nvSpPr>
          <p:cNvPr id="17" name="角丸四角形 16"/>
          <p:cNvSpPr/>
          <p:nvPr/>
        </p:nvSpPr>
        <p:spPr>
          <a:xfrm>
            <a:off x="5680363" y="4510249"/>
            <a:ext cx="3263569" cy="1943935"/>
          </a:xfrm>
          <a:prstGeom prst="round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スライド番号プレースホルダー 1"/>
          <p:cNvSpPr>
            <a:spLocks noGrp="1"/>
          </p:cNvSpPr>
          <p:nvPr>
            <p:ph type="sldNum" sz="quarter" idx="12"/>
          </p:nvPr>
        </p:nvSpPr>
        <p:spPr/>
        <p:txBody>
          <a:bodyPr/>
          <a:lstStyle/>
          <a:p>
            <a:fld id="{1FB549EA-792A-49BB-B557-9CFCFD4C0A74}" type="slidenum">
              <a:rPr kumimoji="1" lang="ja-JP" altLang="en-US" smtClean="0"/>
              <a:pPr/>
              <a:t>4</a:t>
            </a:fld>
            <a:endParaRPr kumimoji="1" lang="ja-JP" altLang="en-US"/>
          </a:p>
        </p:txBody>
      </p:sp>
    </p:spTree>
    <p:extLst>
      <p:ext uri="{BB962C8B-B14F-4D97-AF65-F5344CB8AC3E}">
        <p14:creationId xmlns:p14="http://schemas.microsoft.com/office/powerpoint/2010/main" val="390076975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p:cNvSpPr txBox="1"/>
          <p:nvPr/>
        </p:nvSpPr>
        <p:spPr>
          <a:xfrm>
            <a:off x="235132" y="164406"/>
            <a:ext cx="1205742" cy="46166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kumimoji="1" lang="ja-JP" altLang="en-US" sz="2400" dirty="0" smtClean="0">
                <a:latin typeface="+mj-ea"/>
                <a:ea typeface="+mj-ea"/>
              </a:rPr>
              <a:t>埼玉県</a:t>
            </a:r>
            <a:endParaRPr kumimoji="1" lang="ja-JP" altLang="en-US" sz="2400" dirty="0">
              <a:latin typeface="+mj-ea"/>
              <a:ea typeface="+mj-ea"/>
            </a:endParaRPr>
          </a:p>
        </p:txBody>
      </p:sp>
      <p:sp>
        <p:nvSpPr>
          <p:cNvPr id="8" name="正方形/長方形 7"/>
          <p:cNvSpPr/>
          <p:nvPr/>
        </p:nvSpPr>
        <p:spPr>
          <a:xfrm>
            <a:off x="235132" y="3844662"/>
            <a:ext cx="6080353" cy="369332"/>
          </a:xfrm>
          <a:prstGeom prst="rect">
            <a:avLst/>
          </a:prstGeom>
        </p:spPr>
        <p:txBody>
          <a:bodyPr wrap="square">
            <a:spAutoFit/>
          </a:bodyPr>
          <a:lstStyle/>
          <a:p>
            <a:r>
              <a:rPr lang="ja-JP" altLang="en-US" b="1" dirty="0">
                <a:latin typeface="+mj-ea"/>
                <a:ea typeface="+mj-ea"/>
              </a:rPr>
              <a:t>「暑さ対策」としての男性用日傘の普及</a:t>
            </a:r>
            <a:r>
              <a:rPr lang="ja-JP" altLang="en-US" b="1" dirty="0" smtClean="0">
                <a:latin typeface="+mj-ea"/>
                <a:ea typeface="+mj-ea"/>
              </a:rPr>
              <a:t>啓発</a:t>
            </a:r>
            <a:endParaRPr lang="en-US" altLang="ja-JP" b="1" dirty="0" smtClean="0">
              <a:latin typeface="+mj-ea"/>
              <a:ea typeface="+mj-ea"/>
            </a:endParaRPr>
          </a:p>
        </p:txBody>
      </p:sp>
      <p:pic>
        <p:nvPicPr>
          <p:cNvPr id="10" name="図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49059" y="1175446"/>
            <a:ext cx="2692842" cy="2582480"/>
          </a:xfrm>
          <a:prstGeom prst="rect">
            <a:avLst/>
          </a:prstGeom>
        </p:spPr>
      </p:pic>
      <p:sp>
        <p:nvSpPr>
          <p:cNvPr id="13" name="角丸四角形 12"/>
          <p:cNvSpPr/>
          <p:nvPr/>
        </p:nvSpPr>
        <p:spPr>
          <a:xfrm>
            <a:off x="235132" y="1175446"/>
            <a:ext cx="8806769" cy="2582480"/>
          </a:xfrm>
          <a:prstGeom prst="roundRect">
            <a:avLst>
              <a:gd name="adj" fmla="val 4109"/>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ja-JP" altLang="en-US" dirty="0">
                <a:solidFill>
                  <a:schemeClr val="tx1"/>
                </a:solidFill>
                <a:latin typeface="+mj-ea"/>
                <a:ea typeface="+mj-ea"/>
                <a:cs typeface="Meiryo UI" panose="020B0604030504040204" pitchFamily="50" charset="-128"/>
              </a:rPr>
              <a:t>・県内の公共施設のほか県内企業に</a:t>
            </a:r>
            <a:r>
              <a:rPr lang="ja-JP" altLang="en-US" dirty="0" smtClean="0">
                <a:solidFill>
                  <a:schemeClr val="tx1"/>
                </a:solidFill>
                <a:latin typeface="+mj-ea"/>
                <a:ea typeface="+mj-ea"/>
                <a:cs typeface="Meiryo UI" panose="020B0604030504040204" pitchFamily="50" charset="-128"/>
              </a:rPr>
              <a:t>、外出時の</a:t>
            </a:r>
            <a:r>
              <a:rPr lang="ja-JP" altLang="en-US" dirty="0">
                <a:solidFill>
                  <a:schemeClr val="tx1"/>
                </a:solidFill>
                <a:latin typeface="+mj-ea"/>
                <a:ea typeface="+mj-ea"/>
                <a:cs typeface="Meiryo UI" panose="020B0604030504040204" pitchFamily="50" charset="-128"/>
              </a:rPr>
              <a:t>一時</a:t>
            </a:r>
            <a:r>
              <a:rPr lang="ja-JP" altLang="en-US" dirty="0" smtClean="0">
                <a:solidFill>
                  <a:schemeClr val="tx1"/>
                </a:solidFill>
                <a:latin typeface="+mj-ea"/>
                <a:ea typeface="+mj-ea"/>
                <a:cs typeface="Meiryo UI" panose="020B0604030504040204" pitchFamily="50" charset="-128"/>
              </a:rPr>
              <a:t>休息所</a:t>
            </a:r>
            <a:endParaRPr lang="en-US" altLang="ja-JP" dirty="0" smtClean="0">
              <a:solidFill>
                <a:schemeClr val="tx1"/>
              </a:solidFill>
              <a:latin typeface="+mj-ea"/>
              <a:ea typeface="+mj-ea"/>
              <a:cs typeface="Meiryo UI" panose="020B0604030504040204" pitchFamily="50" charset="-128"/>
            </a:endParaRPr>
          </a:p>
          <a:p>
            <a:r>
              <a:rPr lang="ja-JP" altLang="en-US" dirty="0">
                <a:solidFill>
                  <a:schemeClr val="tx1"/>
                </a:solidFill>
                <a:latin typeface="+mj-ea"/>
                <a:ea typeface="+mj-ea"/>
                <a:cs typeface="Meiryo UI" panose="020B0604030504040204" pitchFamily="50" charset="-128"/>
              </a:rPr>
              <a:t>　</a:t>
            </a:r>
            <a:r>
              <a:rPr lang="ja-JP" altLang="en-US" dirty="0" smtClean="0">
                <a:solidFill>
                  <a:schemeClr val="tx1"/>
                </a:solidFill>
                <a:latin typeface="+mj-ea"/>
                <a:ea typeface="+mj-ea"/>
                <a:cs typeface="Meiryo UI" panose="020B0604030504040204" pitchFamily="50" charset="-128"/>
              </a:rPr>
              <a:t>の</a:t>
            </a:r>
            <a:r>
              <a:rPr lang="ja-JP" altLang="en-US" dirty="0">
                <a:solidFill>
                  <a:schemeClr val="tx1"/>
                </a:solidFill>
                <a:latin typeface="+mj-ea"/>
                <a:ea typeface="+mj-ea"/>
                <a:cs typeface="Meiryo UI" panose="020B0604030504040204" pitchFamily="50" charset="-128"/>
              </a:rPr>
              <a:t>設置や、熱中症についての情報発信拠点の協力を</a:t>
            </a:r>
            <a:r>
              <a:rPr lang="ja-JP" altLang="en-US" dirty="0" smtClean="0">
                <a:solidFill>
                  <a:schemeClr val="tx1"/>
                </a:solidFill>
                <a:latin typeface="+mj-ea"/>
                <a:ea typeface="+mj-ea"/>
                <a:cs typeface="Meiryo UI" panose="020B0604030504040204" pitchFamily="50" charset="-128"/>
              </a:rPr>
              <a:t>依頼</a:t>
            </a:r>
            <a:endParaRPr lang="en-US" altLang="ja-JP" dirty="0" smtClean="0">
              <a:solidFill>
                <a:schemeClr val="tx1"/>
              </a:solidFill>
              <a:latin typeface="+mj-ea"/>
              <a:ea typeface="+mj-ea"/>
              <a:cs typeface="Meiryo UI" panose="020B0604030504040204" pitchFamily="50" charset="-128"/>
            </a:endParaRPr>
          </a:p>
          <a:p>
            <a:r>
              <a:rPr lang="ja-JP" altLang="en-US" dirty="0" smtClean="0">
                <a:solidFill>
                  <a:schemeClr val="tx1"/>
                </a:solidFill>
                <a:latin typeface="+mj-ea"/>
                <a:ea typeface="+mj-ea"/>
                <a:cs typeface="Meiryo UI" panose="020B0604030504040204" pitchFamily="50" charset="-128"/>
              </a:rPr>
              <a:t>・</a:t>
            </a:r>
            <a:r>
              <a:rPr lang="en-US" altLang="ja-JP" dirty="0">
                <a:solidFill>
                  <a:schemeClr val="tx1"/>
                </a:solidFill>
                <a:latin typeface="+mj-ea"/>
                <a:ea typeface="+mj-ea"/>
                <a:cs typeface="Meiryo UI" panose="020B0604030504040204" pitchFamily="50" charset="-128"/>
              </a:rPr>
              <a:t>6</a:t>
            </a:r>
            <a:r>
              <a:rPr lang="ja-JP" altLang="en-US" dirty="0">
                <a:solidFill>
                  <a:schemeClr val="tx1"/>
                </a:solidFill>
                <a:latin typeface="+mj-ea"/>
                <a:ea typeface="+mj-ea"/>
                <a:cs typeface="Meiryo UI" panose="020B0604030504040204" pitchFamily="50" charset="-128"/>
              </a:rPr>
              <a:t>月</a:t>
            </a:r>
            <a:r>
              <a:rPr lang="en-US" altLang="ja-JP" dirty="0">
                <a:solidFill>
                  <a:schemeClr val="tx1"/>
                </a:solidFill>
                <a:latin typeface="+mj-ea"/>
                <a:ea typeface="+mj-ea"/>
                <a:cs typeface="Meiryo UI" panose="020B0604030504040204" pitchFamily="50" charset="-128"/>
              </a:rPr>
              <a:t>1</a:t>
            </a:r>
            <a:r>
              <a:rPr lang="ja-JP" altLang="en-US" dirty="0">
                <a:solidFill>
                  <a:schemeClr val="tx1"/>
                </a:solidFill>
                <a:latin typeface="+mj-ea"/>
                <a:ea typeface="+mj-ea"/>
                <a:cs typeface="Meiryo UI" panose="020B0604030504040204" pitchFamily="50" charset="-128"/>
              </a:rPr>
              <a:t>日～</a:t>
            </a:r>
            <a:r>
              <a:rPr lang="en-US" altLang="ja-JP" dirty="0">
                <a:solidFill>
                  <a:schemeClr val="tx1"/>
                </a:solidFill>
                <a:latin typeface="+mj-ea"/>
                <a:ea typeface="+mj-ea"/>
                <a:cs typeface="Meiryo UI" panose="020B0604030504040204" pitchFamily="50" charset="-128"/>
              </a:rPr>
              <a:t>9</a:t>
            </a:r>
            <a:r>
              <a:rPr lang="ja-JP" altLang="en-US" dirty="0">
                <a:solidFill>
                  <a:schemeClr val="tx1"/>
                </a:solidFill>
                <a:latin typeface="+mj-ea"/>
                <a:ea typeface="+mj-ea"/>
                <a:cs typeface="Meiryo UI" panose="020B0604030504040204" pitchFamily="50" charset="-128"/>
              </a:rPr>
              <a:t>月</a:t>
            </a:r>
            <a:r>
              <a:rPr lang="en-US" altLang="ja-JP" dirty="0">
                <a:solidFill>
                  <a:schemeClr val="tx1"/>
                </a:solidFill>
                <a:latin typeface="+mj-ea"/>
                <a:ea typeface="+mj-ea"/>
                <a:cs typeface="Meiryo UI" panose="020B0604030504040204" pitchFamily="50" charset="-128"/>
              </a:rPr>
              <a:t>30</a:t>
            </a:r>
            <a:r>
              <a:rPr lang="ja-JP" altLang="en-US" dirty="0">
                <a:solidFill>
                  <a:schemeClr val="tx1"/>
                </a:solidFill>
                <a:latin typeface="+mj-ea"/>
                <a:ea typeface="+mj-ea"/>
                <a:cs typeface="Meiryo UI" panose="020B0604030504040204" pitchFamily="50" charset="-128"/>
              </a:rPr>
              <a:t>日の各施設開設（営業）時間内</a:t>
            </a:r>
          </a:p>
          <a:p>
            <a:endParaRPr lang="en-US" altLang="ja-JP" dirty="0">
              <a:solidFill>
                <a:schemeClr val="tx1"/>
              </a:solidFill>
              <a:latin typeface="+mj-ea"/>
              <a:ea typeface="+mj-ea"/>
              <a:cs typeface="Meiryo UI" panose="020B0604030504040204" pitchFamily="50" charset="-128"/>
            </a:endParaRPr>
          </a:p>
          <a:p>
            <a:r>
              <a:rPr lang="en-US" altLang="ja-JP" dirty="0">
                <a:solidFill>
                  <a:schemeClr val="tx1"/>
                </a:solidFill>
                <a:latin typeface="+mj-ea"/>
                <a:ea typeface="+mj-ea"/>
                <a:cs typeface="Meiryo UI" panose="020B0604030504040204" pitchFamily="50" charset="-128"/>
              </a:rPr>
              <a:t>〔</a:t>
            </a:r>
            <a:r>
              <a:rPr lang="ja-JP" altLang="en-US" dirty="0" smtClean="0">
                <a:solidFill>
                  <a:schemeClr val="tx1"/>
                </a:solidFill>
                <a:latin typeface="+mj-ea"/>
                <a:ea typeface="+mj-ea"/>
                <a:cs typeface="Meiryo UI" panose="020B0604030504040204" pitchFamily="50" charset="-128"/>
              </a:rPr>
              <a:t>まち</a:t>
            </a:r>
            <a:r>
              <a:rPr lang="ja-JP" altLang="en-US" dirty="0">
                <a:solidFill>
                  <a:schemeClr val="tx1"/>
                </a:solidFill>
                <a:latin typeface="+mj-ea"/>
                <a:ea typeface="+mj-ea"/>
                <a:cs typeface="Meiryo UI" panose="020B0604030504040204" pitchFamily="50" charset="-128"/>
              </a:rPr>
              <a:t>のクールオアシス協力施設</a:t>
            </a:r>
            <a:r>
              <a:rPr lang="ja-JP" altLang="en-US" dirty="0" smtClean="0">
                <a:solidFill>
                  <a:schemeClr val="tx1"/>
                </a:solidFill>
                <a:latin typeface="+mj-ea"/>
                <a:ea typeface="+mj-ea"/>
                <a:cs typeface="Meiryo UI" panose="020B0604030504040204" pitchFamily="50" charset="-128"/>
              </a:rPr>
              <a:t>一覧</a:t>
            </a:r>
            <a:r>
              <a:rPr lang="en-US" altLang="ja-JP" dirty="0" smtClean="0">
                <a:solidFill>
                  <a:schemeClr val="tx1"/>
                </a:solidFill>
                <a:latin typeface="+mj-ea"/>
                <a:ea typeface="+mj-ea"/>
                <a:cs typeface="Meiryo UI" panose="020B0604030504040204" pitchFamily="50" charset="-128"/>
              </a:rPr>
              <a:t>〕</a:t>
            </a:r>
            <a:endParaRPr lang="ja-JP" altLang="en-US" dirty="0">
              <a:solidFill>
                <a:schemeClr val="tx1"/>
              </a:solidFill>
              <a:latin typeface="+mj-ea"/>
              <a:ea typeface="+mj-ea"/>
              <a:cs typeface="Meiryo UI" panose="020B0604030504040204" pitchFamily="50" charset="-128"/>
            </a:endParaRPr>
          </a:p>
          <a:p>
            <a:r>
              <a:rPr lang="ja-JP" altLang="en-US" dirty="0" smtClean="0">
                <a:solidFill>
                  <a:schemeClr val="tx1"/>
                </a:solidFill>
                <a:latin typeface="+mj-ea"/>
                <a:ea typeface="+mj-ea"/>
                <a:cs typeface="Meiryo UI" panose="020B0604030504040204" pitchFamily="50" charset="-128"/>
              </a:rPr>
              <a:t>　金融</a:t>
            </a:r>
            <a:r>
              <a:rPr lang="ja-JP" altLang="en-US" dirty="0">
                <a:solidFill>
                  <a:schemeClr val="tx1"/>
                </a:solidFill>
                <a:latin typeface="+mj-ea"/>
                <a:ea typeface="+mj-ea"/>
                <a:cs typeface="Meiryo UI" panose="020B0604030504040204" pitchFamily="50" charset="-128"/>
              </a:rPr>
              <a:t>機関・郵便局</a:t>
            </a:r>
            <a:r>
              <a:rPr lang="ja-JP" altLang="en-US" dirty="0" smtClean="0">
                <a:solidFill>
                  <a:schemeClr val="tx1"/>
                </a:solidFill>
                <a:latin typeface="+mj-ea"/>
                <a:ea typeface="+mj-ea"/>
                <a:cs typeface="Meiryo UI" panose="020B0604030504040204" pitchFamily="50" charset="-128"/>
              </a:rPr>
              <a:t>、スーパー</a:t>
            </a:r>
            <a:r>
              <a:rPr lang="ja-JP" altLang="en-US" dirty="0">
                <a:solidFill>
                  <a:schemeClr val="tx1"/>
                </a:solidFill>
                <a:latin typeface="+mj-ea"/>
                <a:ea typeface="+mj-ea"/>
                <a:cs typeface="Meiryo UI" panose="020B0604030504040204" pitchFamily="50" charset="-128"/>
              </a:rPr>
              <a:t>・</a:t>
            </a:r>
            <a:r>
              <a:rPr lang="ja-JP" altLang="en-US" dirty="0" smtClean="0">
                <a:solidFill>
                  <a:schemeClr val="tx1"/>
                </a:solidFill>
                <a:latin typeface="+mj-ea"/>
                <a:ea typeface="+mj-ea"/>
                <a:cs typeface="Meiryo UI" panose="020B0604030504040204" pitchFamily="50" charset="-128"/>
              </a:rPr>
              <a:t>コンビニエンスストア</a:t>
            </a:r>
            <a:endParaRPr lang="ja-JP" altLang="en-US" dirty="0">
              <a:solidFill>
                <a:schemeClr val="tx1"/>
              </a:solidFill>
              <a:latin typeface="+mj-ea"/>
              <a:ea typeface="+mj-ea"/>
              <a:cs typeface="Meiryo UI" panose="020B0604030504040204" pitchFamily="50" charset="-128"/>
            </a:endParaRPr>
          </a:p>
          <a:p>
            <a:r>
              <a:rPr lang="ja-JP" altLang="en-US" dirty="0" smtClean="0">
                <a:solidFill>
                  <a:schemeClr val="tx1"/>
                </a:solidFill>
                <a:latin typeface="+mj-ea"/>
                <a:ea typeface="+mj-ea"/>
                <a:cs typeface="Meiryo UI" panose="020B0604030504040204" pitchFamily="50" charset="-128"/>
              </a:rPr>
              <a:t>　小売</a:t>
            </a:r>
            <a:r>
              <a:rPr lang="ja-JP" altLang="en-US" dirty="0">
                <a:solidFill>
                  <a:schemeClr val="tx1"/>
                </a:solidFill>
                <a:latin typeface="+mj-ea"/>
                <a:ea typeface="+mj-ea"/>
                <a:cs typeface="Meiryo UI" panose="020B0604030504040204" pitchFamily="50" charset="-128"/>
              </a:rPr>
              <a:t>・商業</a:t>
            </a:r>
            <a:r>
              <a:rPr lang="ja-JP" altLang="en-US" dirty="0" smtClean="0">
                <a:solidFill>
                  <a:schemeClr val="tx1"/>
                </a:solidFill>
                <a:latin typeface="+mj-ea"/>
                <a:ea typeface="+mj-ea"/>
                <a:cs typeface="Meiryo UI" panose="020B0604030504040204" pitchFamily="50" charset="-128"/>
              </a:rPr>
              <a:t>施設、</a:t>
            </a:r>
            <a:r>
              <a:rPr lang="ja-JP" altLang="en-US" dirty="0" smtClean="0">
                <a:solidFill>
                  <a:schemeClr val="tx1"/>
                </a:solidFill>
                <a:latin typeface="+mj-ea"/>
                <a:ea typeface="+mj-ea"/>
                <a:cs typeface="Meiryo UI" panose="020B0604030504040204" pitchFamily="50" charset="-128"/>
              </a:rPr>
              <a:t>薬局</a:t>
            </a:r>
            <a:r>
              <a:rPr lang="ja-JP" altLang="en-US" dirty="0">
                <a:solidFill>
                  <a:schemeClr val="tx1"/>
                </a:solidFill>
                <a:latin typeface="+mj-ea"/>
                <a:ea typeface="+mj-ea"/>
                <a:cs typeface="Meiryo UI" panose="020B0604030504040204" pitchFamily="50" charset="-128"/>
              </a:rPr>
              <a:t>・ドラッグストア</a:t>
            </a:r>
          </a:p>
          <a:p>
            <a:r>
              <a:rPr lang="ja-JP" altLang="en-US" dirty="0" smtClean="0">
                <a:solidFill>
                  <a:schemeClr val="tx1"/>
                </a:solidFill>
                <a:latin typeface="+mj-ea"/>
                <a:ea typeface="+mj-ea"/>
                <a:cs typeface="Meiryo UI" panose="020B0604030504040204" pitchFamily="50" charset="-128"/>
              </a:rPr>
              <a:t>　医療</a:t>
            </a:r>
            <a:r>
              <a:rPr lang="ja-JP" altLang="en-US" dirty="0">
                <a:solidFill>
                  <a:schemeClr val="tx1"/>
                </a:solidFill>
                <a:latin typeface="+mj-ea"/>
                <a:ea typeface="+mj-ea"/>
                <a:cs typeface="Meiryo UI" panose="020B0604030504040204" pitchFamily="50" charset="-128"/>
              </a:rPr>
              <a:t>機関、介護施設、事業所</a:t>
            </a:r>
            <a:r>
              <a:rPr lang="ja-JP" altLang="en-US" dirty="0" smtClean="0">
                <a:solidFill>
                  <a:schemeClr val="tx1"/>
                </a:solidFill>
                <a:latin typeface="+mj-ea"/>
                <a:ea typeface="+mj-ea"/>
                <a:cs typeface="Meiryo UI" panose="020B0604030504040204" pitchFamily="50" charset="-128"/>
              </a:rPr>
              <a:t>、行政機関　等</a:t>
            </a:r>
            <a:r>
              <a:rPr lang="ja-JP" altLang="en-US" dirty="0">
                <a:solidFill>
                  <a:schemeClr val="tx1"/>
                </a:solidFill>
                <a:latin typeface="+mj-ea"/>
                <a:ea typeface="+mj-ea"/>
                <a:cs typeface="Meiryo UI" panose="020B0604030504040204" pitchFamily="50" charset="-128"/>
              </a:rPr>
              <a:t> </a:t>
            </a:r>
          </a:p>
        </p:txBody>
      </p:sp>
      <p:sp>
        <p:nvSpPr>
          <p:cNvPr id="3" name="正方形/長方形 2"/>
          <p:cNvSpPr/>
          <p:nvPr/>
        </p:nvSpPr>
        <p:spPr>
          <a:xfrm>
            <a:off x="235132" y="719378"/>
            <a:ext cx="5735638" cy="369332"/>
          </a:xfrm>
          <a:prstGeom prst="rect">
            <a:avLst/>
          </a:prstGeom>
        </p:spPr>
        <p:txBody>
          <a:bodyPr wrap="square">
            <a:spAutoFit/>
          </a:bodyPr>
          <a:lstStyle/>
          <a:p>
            <a:r>
              <a:rPr lang="ja-JP" altLang="en-US" b="1" dirty="0">
                <a:latin typeface="+mj-ea"/>
                <a:ea typeface="+mj-ea"/>
              </a:rPr>
              <a:t>熱中症予防のための「まちのクールオアシス」を設置</a:t>
            </a:r>
            <a:endParaRPr lang="ja-JP" altLang="en-US" b="1" dirty="0">
              <a:latin typeface="+mj-ea"/>
              <a:ea typeface="+mj-ea"/>
              <a:cs typeface="Meiryo UI" panose="020B0604030504040204" pitchFamily="50" charset="-128"/>
            </a:endParaRPr>
          </a:p>
        </p:txBody>
      </p:sp>
      <p:pic>
        <p:nvPicPr>
          <p:cNvPr id="6" name="図 5"/>
          <p:cNvPicPr>
            <a:picLocks noChangeAspect="1"/>
          </p:cNvPicPr>
          <p:nvPr/>
        </p:nvPicPr>
        <p:blipFill>
          <a:blip r:embed="rId3"/>
          <a:stretch>
            <a:fillRect/>
          </a:stretch>
        </p:blipFill>
        <p:spPr>
          <a:xfrm>
            <a:off x="6052240" y="4884514"/>
            <a:ext cx="2572248" cy="1724101"/>
          </a:xfrm>
          <a:prstGeom prst="rect">
            <a:avLst/>
          </a:prstGeom>
        </p:spPr>
      </p:pic>
      <p:sp>
        <p:nvSpPr>
          <p:cNvPr id="14" name="角丸四角形 13"/>
          <p:cNvSpPr/>
          <p:nvPr/>
        </p:nvSpPr>
        <p:spPr>
          <a:xfrm>
            <a:off x="235132" y="4213994"/>
            <a:ext cx="8806769" cy="2477751"/>
          </a:xfrm>
          <a:prstGeom prst="roundRect">
            <a:avLst>
              <a:gd name="adj" fmla="val 4109"/>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ja-JP" altLang="en-US" dirty="0" smtClean="0">
                <a:solidFill>
                  <a:schemeClr val="tx1"/>
                </a:solidFill>
                <a:latin typeface="+mj-ea"/>
                <a:ea typeface="+mj-ea"/>
                <a:cs typeface="Meiryo UI" panose="020B0604030504040204" pitchFamily="50" charset="-128"/>
              </a:rPr>
              <a:t>・市や企業と連携した日傘</a:t>
            </a:r>
            <a:r>
              <a:rPr lang="ja-JP" altLang="en-US" dirty="0">
                <a:solidFill>
                  <a:schemeClr val="tx1"/>
                </a:solidFill>
                <a:latin typeface="+mj-ea"/>
                <a:ea typeface="+mj-ea"/>
                <a:cs typeface="Meiryo UI" panose="020B0604030504040204" pitchFamily="50" charset="-128"/>
              </a:rPr>
              <a:t>男子広め隊を</a:t>
            </a:r>
            <a:r>
              <a:rPr lang="ja-JP" altLang="en-US" dirty="0" smtClean="0">
                <a:solidFill>
                  <a:schemeClr val="tx1"/>
                </a:solidFill>
                <a:latin typeface="+mj-ea"/>
                <a:ea typeface="+mj-ea"/>
                <a:cs typeface="Meiryo UI" panose="020B0604030504040204" pitchFamily="50" charset="-128"/>
              </a:rPr>
              <a:t>拡充</a:t>
            </a:r>
            <a:endParaRPr lang="en-US" altLang="ja-JP" dirty="0" smtClean="0">
              <a:solidFill>
                <a:schemeClr val="tx1"/>
              </a:solidFill>
              <a:latin typeface="+mj-ea"/>
              <a:ea typeface="+mj-ea"/>
              <a:cs typeface="Meiryo UI" panose="020B0604030504040204" pitchFamily="50" charset="-128"/>
            </a:endParaRPr>
          </a:p>
          <a:p>
            <a:r>
              <a:rPr lang="ja-JP" altLang="en-US" dirty="0" smtClean="0">
                <a:solidFill>
                  <a:schemeClr val="tx1"/>
                </a:solidFill>
                <a:latin typeface="+mj-ea"/>
                <a:ea typeface="+mj-ea"/>
                <a:cs typeface="Meiryo UI" panose="020B0604030504040204" pitchFamily="50" charset="-128"/>
              </a:rPr>
              <a:t>　</a:t>
            </a:r>
            <a:r>
              <a:rPr lang="en-US" altLang="ja-JP" dirty="0" smtClean="0">
                <a:solidFill>
                  <a:schemeClr val="tx1"/>
                </a:solidFill>
                <a:latin typeface="+mj-ea"/>
                <a:ea typeface="+mj-ea"/>
                <a:cs typeface="Meiryo UI" panose="020B0604030504040204" pitchFamily="50" charset="-128"/>
              </a:rPr>
              <a:t>※</a:t>
            </a:r>
            <a:r>
              <a:rPr lang="ja-JP" altLang="en-US" dirty="0" smtClean="0">
                <a:solidFill>
                  <a:schemeClr val="tx1"/>
                </a:solidFill>
                <a:latin typeface="+mj-ea"/>
                <a:ea typeface="+mj-ea"/>
                <a:cs typeface="Meiryo UI" panose="020B0604030504040204" pitchFamily="50" charset="-128"/>
              </a:rPr>
              <a:t>平成</a:t>
            </a:r>
            <a:r>
              <a:rPr lang="en-US" altLang="ja-JP" dirty="0">
                <a:solidFill>
                  <a:schemeClr val="tx1"/>
                </a:solidFill>
                <a:latin typeface="+mj-ea"/>
                <a:ea typeface="+mj-ea"/>
                <a:cs typeface="Meiryo UI" panose="020B0604030504040204" pitchFamily="50" charset="-128"/>
              </a:rPr>
              <a:t>29</a:t>
            </a:r>
            <a:r>
              <a:rPr lang="ja-JP" altLang="en-US" dirty="0">
                <a:solidFill>
                  <a:schemeClr val="tx1"/>
                </a:solidFill>
                <a:latin typeface="+mj-ea"/>
                <a:ea typeface="+mj-ea"/>
                <a:cs typeface="Meiryo UI" panose="020B0604030504040204" pitchFamily="50" charset="-128"/>
              </a:rPr>
              <a:t>年</a:t>
            </a:r>
            <a:r>
              <a:rPr lang="en-US" altLang="ja-JP" dirty="0">
                <a:solidFill>
                  <a:schemeClr val="tx1"/>
                </a:solidFill>
                <a:latin typeface="+mj-ea"/>
                <a:ea typeface="+mj-ea"/>
                <a:cs typeface="Meiryo UI" panose="020B0604030504040204" pitchFamily="50" charset="-128"/>
              </a:rPr>
              <a:t>7</a:t>
            </a:r>
            <a:r>
              <a:rPr lang="ja-JP" altLang="en-US" dirty="0" smtClean="0">
                <a:solidFill>
                  <a:schemeClr val="tx1"/>
                </a:solidFill>
                <a:latin typeface="+mj-ea"/>
                <a:ea typeface="+mj-ea"/>
                <a:cs typeface="Meiryo UI" panose="020B0604030504040204" pitchFamily="50" charset="-128"/>
              </a:rPr>
              <a:t>月埼玉</a:t>
            </a:r>
            <a:r>
              <a:rPr lang="ja-JP" altLang="en-US" dirty="0">
                <a:solidFill>
                  <a:schemeClr val="tx1"/>
                </a:solidFill>
                <a:latin typeface="+mj-ea"/>
                <a:ea typeface="+mj-ea"/>
                <a:cs typeface="Meiryo UI" panose="020B0604030504040204" pitchFamily="50" charset="-128"/>
              </a:rPr>
              <a:t>県庁環境部の男性</a:t>
            </a:r>
            <a:r>
              <a:rPr lang="ja-JP" altLang="en-US" dirty="0" smtClean="0">
                <a:solidFill>
                  <a:schemeClr val="tx1"/>
                </a:solidFill>
                <a:latin typeface="+mj-ea"/>
                <a:ea typeface="+mj-ea"/>
                <a:cs typeface="Meiryo UI" panose="020B0604030504040204" pitchFamily="50" charset="-128"/>
              </a:rPr>
              <a:t>職員により結成され、男性</a:t>
            </a:r>
            <a:r>
              <a:rPr lang="ja-JP" altLang="en-US" dirty="0">
                <a:solidFill>
                  <a:schemeClr val="tx1"/>
                </a:solidFill>
                <a:latin typeface="+mj-ea"/>
                <a:ea typeface="+mj-ea"/>
                <a:cs typeface="Meiryo UI" panose="020B0604030504040204" pitchFamily="50" charset="-128"/>
              </a:rPr>
              <a:t>も日傘をさしやすい環境づくりを推進する</a:t>
            </a:r>
            <a:r>
              <a:rPr lang="ja-JP" altLang="en-US" dirty="0" smtClean="0">
                <a:solidFill>
                  <a:schemeClr val="tx1"/>
                </a:solidFill>
                <a:latin typeface="+mj-ea"/>
                <a:ea typeface="+mj-ea"/>
                <a:cs typeface="Meiryo UI" panose="020B0604030504040204" pitchFamily="50" charset="-128"/>
              </a:rPr>
              <a:t>ため率先して日傘活用 </a:t>
            </a:r>
            <a:endParaRPr lang="en-US" altLang="ja-JP" dirty="0" smtClean="0">
              <a:solidFill>
                <a:schemeClr val="tx1"/>
              </a:solidFill>
              <a:latin typeface="+mj-ea"/>
              <a:ea typeface="+mj-ea"/>
              <a:cs typeface="Meiryo UI" panose="020B0604030504040204" pitchFamily="50" charset="-128"/>
            </a:endParaRPr>
          </a:p>
          <a:p>
            <a:r>
              <a:rPr lang="ja-JP" altLang="en-US" dirty="0">
                <a:solidFill>
                  <a:schemeClr val="tx1"/>
                </a:solidFill>
                <a:latin typeface="+mj-ea"/>
                <a:ea typeface="+mj-ea"/>
                <a:cs typeface="Meiryo UI" panose="020B0604030504040204" pitchFamily="50" charset="-128"/>
              </a:rPr>
              <a:t>・</a:t>
            </a:r>
            <a:r>
              <a:rPr lang="ja-JP" altLang="en-US" dirty="0" smtClean="0">
                <a:solidFill>
                  <a:schemeClr val="tx1"/>
                </a:solidFill>
                <a:latin typeface="+mj-ea"/>
                <a:ea typeface="+mj-ea"/>
                <a:cs typeface="Meiryo UI" panose="020B0604030504040204" pitchFamily="50" charset="-128"/>
              </a:rPr>
              <a:t>ツイッター</a:t>
            </a:r>
            <a:r>
              <a:rPr lang="ja-JP" altLang="en-US" dirty="0">
                <a:solidFill>
                  <a:schemeClr val="tx1"/>
                </a:solidFill>
                <a:latin typeface="+mj-ea"/>
                <a:ea typeface="+mj-ea"/>
                <a:cs typeface="Meiryo UI" panose="020B0604030504040204" pitchFamily="50" charset="-128"/>
              </a:rPr>
              <a:t>を開設し、</a:t>
            </a:r>
            <a:r>
              <a:rPr lang="en-US" altLang="ja-JP" dirty="0">
                <a:solidFill>
                  <a:schemeClr val="tx1"/>
                </a:solidFill>
                <a:latin typeface="+mj-ea"/>
                <a:ea typeface="+mj-ea"/>
                <a:cs typeface="Meiryo UI" panose="020B0604030504040204" pitchFamily="50" charset="-128"/>
              </a:rPr>
              <a:t>SNS</a:t>
            </a:r>
            <a:r>
              <a:rPr lang="ja-JP" altLang="en-US" dirty="0">
                <a:solidFill>
                  <a:schemeClr val="tx1"/>
                </a:solidFill>
                <a:latin typeface="+mj-ea"/>
                <a:ea typeface="+mj-ea"/>
                <a:cs typeface="Meiryo UI" panose="020B0604030504040204" pitchFamily="50" charset="-128"/>
              </a:rPr>
              <a:t>上での情報発信</a:t>
            </a:r>
            <a:r>
              <a:rPr lang="ja-JP" altLang="en-US" dirty="0" smtClean="0">
                <a:solidFill>
                  <a:schemeClr val="tx1"/>
                </a:solidFill>
                <a:latin typeface="+mj-ea"/>
                <a:ea typeface="+mj-ea"/>
                <a:cs typeface="Meiryo UI" panose="020B0604030504040204" pitchFamily="50" charset="-128"/>
              </a:rPr>
              <a:t>を実施</a:t>
            </a:r>
            <a:endParaRPr lang="en-US" altLang="ja-JP" dirty="0" smtClean="0">
              <a:solidFill>
                <a:schemeClr val="tx1"/>
              </a:solidFill>
              <a:latin typeface="+mj-ea"/>
              <a:ea typeface="+mj-ea"/>
              <a:cs typeface="Meiryo UI" panose="020B0604030504040204" pitchFamily="50" charset="-128"/>
            </a:endParaRPr>
          </a:p>
          <a:p>
            <a:endParaRPr lang="en-US" altLang="ja-JP" dirty="0">
              <a:solidFill>
                <a:schemeClr val="tx1"/>
              </a:solidFill>
              <a:latin typeface="+mj-ea"/>
              <a:ea typeface="+mj-ea"/>
              <a:cs typeface="Meiryo UI" panose="020B0604030504040204" pitchFamily="50" charset="-128"/>
            </a:endParaRPr>
          </a:p>
          <a:p>
            <a:r>
              <a:rPr lang="ja-JP" altLang="en-US" dirty="0">
                <a:solidFill>
                  <a:schemeClr val="tx1"/>
                </a:solidFill>
                <a:latin typeface="+mj-ea"/>
                <a:ea typeface="+mj-ea"/>
                <a:cs typeface="Meiryo UI" panose="020B0604030504040204" pitchFamily="50" charset="-128"/>
              </a:rPr>
              <a:t>（環境省によると、木陰や人工日よけにより</a:t>
            </a:r>
            <a:r>
              <a:rPr lang="ja-JP" altLang="en-US" dirty="0" smtClean="0">
                <a:solidFill>
                  <a:schemeClr val="tx1"/>
                </a:solidFill>
                <a:latin typeface="+mj-ea"/>
                <a:ea typeface="+mj-ea"/>
                <a:cs typeface="Meiryo UI" panose="020B0604030504040204" pitchFamily="50" charset="-128"/>
              </a:rPr>
              <a:t>、</a:t>
            </a:r>
            <a:endParaRPr lang="en-US" altLang="ja-JP" dirty="0" smtClean="0">
              <a:solidFill>
                <a:schemeClr val="tx1"/>
              </a:solidFill>
              <a:latin typeface="+mj-ea"/>
              <a:ea typeface="+mj-ea"/>
              <a:cs typeface="Meiryo UI" panose="020B0604030504040204" pitchFamily="50" charset="-128"/>
            </a:endParaRPr>
          </a:p>
          <a:p>
            <a:r>
              <a:rPr lang="ja-JP" altLang="en-US" dirty="0" smtClean="0">
                <a:solidFill>
                  <a:schemeClr val="tx1"/>
                </a:solidFill>
                <a:latin typeface="+mj-ea"/>
                <a:ea typeface="+mj-ea"/>
                <a:cs typeface="Meiryo UI" panose="020B0604030504040204" pitchFamily="50" charset="-128"/>
              </a:rPr>
              <a:t>　直射</a:t>
            </a:r>
            <a:r>
              <a:rPr lang="ja-JP" altLang="en-US" dirty="0">
                <a:solidFill>
                  <a:schemeClr val="tx1"/>
                </a:solidFill>
                <a:latin typeface="+mj-ea"/>
                <a:ea typeface="+mj-ea"/>
                <a:cs typeface="Meiryo UI" panose="020B0604030504040204" pitchFamily="50" charset="-128"/>
              </a:rPr>
              <a:t>日光を下げることで</a:t>
            </a:r>
            <a:r>
              <a:rPr lang="en-US" altLang="ja-JP" dirty="0" smtClean="0">
                <a:solidFill>
                  <a:schemeClr val="tx1"/>
                </a:solidFill>
                <a:latin typeface="+mj-ea"/>
                <a:ea typeface="+mj-ea"/>
                <a:cs typeface="Meiryo UI" panose="020B0604030504040204" pitchFamily="50" charset="-128"/>
              </a:rPr>
              <a:t>3</a:t>
            </a:r>
            <a:r>
              <a:rPr lang="en-US" altLang="ja-JP" dirty="0">
                <a:solidFill>
                  <a:schemeClr val="tx1"/>
                </a:solidFill>
                <a:latin typeface="+mj-ea"/>
                <a:cs typeface="Meiryo UI" panose="020B0604030504040204" pitchFamily="50" charset="-128"/>
              </a:rPr>
              <a:t> ℃</a:t>
            </a:r>
            <a:r>
              <a:rPr lang="ja-JP" altLang="en-US" dirty="0" smtClean="0">
                <a:solidFill>
                  <a:schemeClr val="tx1"/>
                </a:solidFill>
                <a:latin typeface="+mj-ea"/>
                <a:ea typeface="+mj-ea"/>
                <a:cs typeface="Meiryo UI" panose="020B0604030504040204" pitchFamily="50" charset="-128"/>
              </a:rPr>
              <a:t>から</a:t>
            </a:r>
            <a:r>
              <a:rPr lang="en-US" altLang="ja-JP" dirty="0">
                <a:solidFill>
                  <a:schemeClr val="tx1"/>
                </a:solidFill>
                <a:latin typeface="+mj-ea"/>
                <a:ea typeface="+mj-ea"/>
                <a:cs typeface="Meiryo UI" panose="020B0604030504040204" pitchFamily="50" charset="-128"/>
              </a:rPr>
              <a:t>7</a:t>
            </a:r>
            <a:r>
              <a:rPr lang="en-US" altLang="ja-JP" dirty="0" smtClean="0">
                <a:solidFill>
                  <a:schemeClr val="tx1"/>
                </a:solidFill>
                <a:latin typeface="+mj-ea"/>
                <a:ea typeface="+mj-ea"/>
                <a:cs typeface="Meiryo UI" panose="020B0604030504040204" pitchFamily="50" charset="-128"/>
              </a:rPr>
              <a:t>℃</a:t>
            </a:r>
          </a:p>
          <a:p>
            <a:r>
              <a:rPr lang="ja-JP" altLang="en-US" dirty="0">
                <a:solidFill>
                  <a:schemeClr val="tx1"/>
                </a:solidFill>
                <a:latin typeface="+mj-ea"/>
                <a:ea typeface="+mj-ea"/>
                <a:cs typeface="Meiryo UI" panose="020B0604030504040204" pitchFamily="50" charset="-128"/>
              </a:rPr>
              <a:t>　</a:t>
            </a:r>
            <a:r>
              <a:rPr lang="ja-JP" altLang="en-US" dirty="0" smtClean="0">
                <a:solidFill>
                  <a:schemeClr val="tx1"/>
                </a:solidFill>
                <a:latin typeface="+mj-ea"/>
                <a:ea typeface="+mj-ea"/>
                <a:cs typeface="Meiryo UI" panose="020B0604030504040204" pitchFamily="50" charset="-128"/>
              </a:rPr>
              <a:t>体感</a:t>
            </a:r>
            <a:r>
              <a:rPr lang="ja-JP" altLang="en-US" dirty="0">
                <a:solidFill>
                  <a:schemeClr val="tx1"/>
                </a:solidFill>
                <a:latin typeface="+mj-ea"/>
                <a:ea typeface="+mj-ea"/>
                <a:cs typeface="Meiryo UI" panose="020B0604030504040204" pitchFamily="50" charset="-128"/>
              </a:rPr>
              <a:t>温度が下がるとされて</a:t>
            </a:r>
            <a:r>
              <a:rPr lang="ja-JP" altLang="en-US" dirty="0" smtClean="0">
                <a:solidFill>
                  <a:schemeClr val="tx1"/>
                </a:solidFill>
                <a:latin typeface="+mj-ea"/>
                <a:ea typeface="+mj-ea"/>
                <a:cs typeface="Meiryo UI" panose="020B0604030504040204" pitchFamily="50" charset="-128"/>
              </a:rPr>
              <a:t>いる。）</a:t>
            </a:r>
            <a:endParaRPr lang="ja-JP" altLang="en-US" dirty="0">
              <a:solidFill>
                <a:schemeClr val="tx1"/>
              </a:solidFill>
              <a:latin typeface="+mj-ea"/>
              <a:ea typeface="+mj-ea"/>
              <a:cs typeface="Meiryo UI" panose="020B0604030504040204" pitchFamily="50" charset="-128"/>
            </a:endParaRPr>
          </a:p>
        </p:txBody>
      </p:sp>
      <p:sp>
        <p:nvSpPr>
          <p:cNvPr id="2" name="スライド番号プレースホルダー 1"/>
          <p:cNvSpPr>
            <a:spLocks noGrp="1"/>
          </p:cNvSpPr>
          <p:nvPr>
            <p:ph type="sldNum" sz="quarter" idx="12"/>
          </p:nvPr>
        </p:nvSpPr>
        <p:spPr/>
        <p:txBody>
          <a:bodyPr/>
          <a:lstStyle/>
          <a:p>
            <a:fld id="{1FB549EA-792A-49BB-B557-9CFCFD4C0A74}" type="slidenum">
              <a:rPr kumimoji="1" lang="ja-JP" altLang="en-US" smtClean="0"/>
              <a:pPr/>
              <a:t>5</a:t>
            </a:fld>
            <a:endParaRPr kumimoji="1" lang="ja-JP" altLang="en-US"/>
          </a:p>
        </p:txBody>
      </p:sp>
    </p:spTree>
    <p:extLst>
      <p:ext uri="{BB962C8B-B14F-4D97-AF65-F5344CB8AC3E}">
        <p14:creationId xmlns:p14="http://schemas.microsoft.com/office/powerpoint/2010/main" val="175173392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235131" y="164406"/>
            <a:ext cx="1718359" cy="830997"/>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kumimoji="1" lang="ja-JP" altLang="en-US" sz="2400" dirty="0" smtClean="0">
                <a:latin typeface="+mj-ea"/>
                <a:ea typeface="+mj-ea"/>
              </a:rPr>
              <a:t>町田市役所</a:t>
            </a:r>
            <a:endParaRPr kumimoji="1" lang="en-US" altLang="ja-JP" sz="2400" dirty="0" smtClean="0">
              <a:latin typeface="+mj-ea"/>
              <a:ea typeface="+mj-ea"/>
            </a:endParaRPr>
          </a:p>
          <a:p>
            <a:pPr algn="ctr"/>
            <a:r>
              <a:rPr kumimoji="1" lang="ja-JP" altLang="en-US" sz="2400" dirty="0" smtClean="0">
                <a:latin typeface="+mj-ea"/>
                <a:ea typeface="+mj-ea"/>
              </a:rPr>
              <a:t>（東京都）</a:t>
            </a:r>
            <a:endParaRPr kumimoji="1" lang="ja-JP" altLang="en-US" sz="2400" dirty="0">
              <a:latin typeface="+mj-ea"/>
              <a:ea typeface="+mj-ea"/>
            </a:endParaRPr>
          </a:p>
        </p:txBody>
      </p:sp>
      <p:sp>
        <p:nvSpPr>
          <p:cNvPr id="3" name="正方形/長方形 2"/>
          <p:cNvSpPr/>
          <p:nvPr/>
        </p:nvSpPr>
        <p:spPr>
          <a:xfrm>
            <a:off x="2049016" y="609461"/>
            <a:ext cx="7273636" cy="369332"/>
          </a:xfrm>
          <a:prstGeom prst="rect">
            <a:avLst/>
          </a:prstGeom>
        </p:spPr>
        <p:txBody>
          <a:bodyPr wrap="square">
            <a:spAutoFit/>
          </a:bodyPr>
          <a:lstStyle/>
          <a:p>
            <a:r>
              <a:rPr lang="ja-JP" altLang="en-US" b="1" dirty="0" smtClean="0">
                <a:latin typeface="+mj-ea"/>
                <a:ea typeface="+mj-ea"/>
              </a:rPr>
              <a:t>熱中症対策ゼルビアキャンペーン</a:t>
            </a:r>
            <a:endParaRPr lang="en-US" altLang="ja-JP" b="1" dirty="0" smtClean="0">
              <a:latin typeface="+mj-ea"/>
              <a:ea typeface="+mj-ea"/>
            </a:endParaRPr>
          </a:p>
        </p:txBody>
      </p:sp>
      <p:sp>
        <p:nvSpPr>
          <p:cNvPr id="5" name="テキスト ボックス 4"/>
          <p:cNvSpPr txBox="1"/>
          <p:nvPr/>
        </p:nvSpPr>
        <p:spPr>
          <a:xfrm>
            <a:off x="235131" y="2650699"/>
            <a:ext cx="4766360" cy="3970318"/>
          </a:xfrm>
          <a:prstGeom prst="rect">
            <a:avLst/>
          </a:prstGeom>
          <a:noFill/>
        </p:spPr>
        <p:txBody>
          <a:bodyPr wrap="square" rtlCol="0">
            <a:spAutoFit/>
          </a:bodyPr>
          <a:lstStyle/>
          <a:p>
            <a:r>
              <a:rPr kumimoji="1" lang="ja-JP" altLang="en-US" dirty="0" smtClean="0">
                <a:latin typeface="+mj-ea"/>
                <a:ea typeface="+mj-ea"/>
              </a:rPr>
              <a:t>・</a:t>
            </a:r>
            <a:r>
              <a:rPr lang="ja-JP" altLang="en-US" dirty="0">
                <a:latin typeface="+mj-ea"/>
                <a:ea typeface="+mj-ea"/>
                <a:cs typeface="Meiryo UI" panose="020B0604030504040204" pitchFamily="50" charset="-128"/>
              </a:rPr>
              <a:t>熱中症対策</a:t>
            </a:r>
            <a:r>
              <a:rPr lang="ja-JP" altLang="en-US" dirty="0" smtClean="0">
                <a:latin typeface="+mj-ea"/>
                <a:ea typeface="+mj-ea"/>
                <a:cs typeface="Meiryo UI" panose="020B0604030504040204" pitchFamily="50" charset="-128"/>
              </a:rPr>
              <a:t>キャンペーン一覧</a:t>
            </a:r>
            <a:endParaRPr lang="en-US" altLang="ja-JP" dirty="0" smtClean="0">
              <a:latin typeface="+mj-ea"/>
              <a:ea typeface="+mj-ea"/>
              <a:cs typeface="Meiryo UI" panose="020B0604030504040204" pitchFamily="50" charset="-128"/>
            </a:endParaRPr>
          </a:p>
          <a:p>
            <a:pPr lvl="1"/>
            <a:r>
              <a:rPr kumimoji="1" lang="ja-JP" altLang="en-US" dirty="0" smtClean="0">
                <a:latin typeface="+mj-ea"/>
                <a:ea typeface="+mj-ea"/>
              </a:rPr>
              <a:t>オリジナルクールタオル</a:t>
            </a:r>
            <a:r>
              <a:rPr kumimoji="1" lang="en-US" altLang="ja-JP" dirty="0" smtClean="0">
                <a:latin typeface="+mj-ea"/>
                <a:ea typeface="+mj-ea"/>
              </a:rPr>
              <a:t>(900</a:t>
            </a:r>
            <a:r>
              <a:rPr kumimoji="1" lang="ja-JP" altLang="en-US" dirty="0" smtClean="0">
                <a:latin typeface="+mj-ea"/>
                <a:ea typeface="+mj-ea"/>
              </a:rPr>
              <a:t>枚</a:t>
            </a:r>
            <a:r>
              <a:rPr kumimoji="1" lang="en-US" altLang="ja-JP" dirty="0" smtClean="0">
                <a:latin typeface="+mj-ea"/>
                <a:ea typeface="+mj-ea"/>
              </a:rPr>
              <a:t>)</a:t>
            </a:r>
          </a:p>
          <a:p>
            <a:pPr lvl="1"/>
            <a:r>
              <a:rPr kumimoji="1" lang="ja-JP" altLang="en-US" dirty="0" smtClean="0">
                <a:latin typeface="+mj-ea"/>
                <a:ea typeface="+mj-ea"/>
              </a:rPr>
              <a:t>熱中症対策チラシ等の配布</a:t>
            </a:r>
            <a:endParaRPr kumimoji="1" lang="en-US" altLang="ja-JP" dirty="0">
              <a:latin typeface="+mj-ea"/>
              <a:ea typeface="+mj-ea"/>
            </a:endParaRPr>
          </a:p>
          <a:p>
            <a:pPr lvl="1"/>
            <a:r>
              <a:rPr kumimoji="1" lang="ja-JP" altLang="en-US" dirty="0" smtClean="0">
                <a:latin typeface="+mj-ea"/>
                <a:ea typeface="+mj-ea"/>
              </a:rPr>
              <a:t>塩飴・うちわの配布</a:t>
            </a:r>
            <a:endParaRPr kumimoji="1" lang="en-US" altLang="ja-JP" dirty="0" smtClean="0">
              <a:latin typeface="+mj-ea"/>
              <a:ea typeface="+mj-ea"/>
            </a:endParaRPr>
          </a:p>
          <a:p>
            <a:pPr lvl="1"/>
            <a:r>
              <a:rPr kumimoji="1" lang="ja-JP" altLang="en-US" dirty="0" smtClean="0">
                <a:latin typeface="+mj-ea"/>
                <a:ea typeface="+mj-ea"/>
              </a:rPr>
              <a:t>熱中症対策クイズの実施</a:t>
            </a:r>
            <a:endParaRPr kumimoji="1" lang="en-US" altLang="ja-JP" dirty="0" smtClean="0">
              <a:latin typeface="+mj-ea"/>
              <a:ea typeface="+mj-ea"/>
            </a:endParaRPr>
          </a:p>
          <a:p>
            <a:pPr lvl="1"/>
            <a:r>
              <a:rPr kumimoji="1" lang="ja-JP" altLang="en-US" dirty="0" smtClean="0">
                <a:latin typeface="+mj-ea"/>
                <a:ea typeface="+mj-ea"/>
              </a:rPr>
              <a:t>選手によるサイン会</a:t>
            </a:r>
            <a:endParaRPr kumimoji="1" lang="en-US" altLang="ja-JP" dirty="0" smtClean="0">
              <a:latin typeface="+mj-ea"/>
              <a:ea typeface="+mj-ea"/>
            </a:endParaRPr>
          </a:p>
          <a:p>
            <a:pPr lvl="1"/>
            <a:r>
              <a:rPr kumimoji="1" lang="ja-JP" altLang="en-US" dirty="0" smtClean="0">
                <a:latin typeface="+mj-ea"/>
                <a:ea typeface="+mj-ea"/>
              </a:rPr>
              <a:t>輪投げコーナー</a:t>
            </a:r>
            <a:endParaRPr kumimoji="1" lang="en-US" altLang="ja-JP" dirty="0">
              <a:latin typeface="+mj-ea"/>
              <a:ea typeface="+mj-ea"/>
            </a:endParaRPr>
          </a:p>
          <a:p>
            <a:pPr lvl="1"/>
            <a:r>
              <a:rPr kumimoji="1" lang="ja-JP" altLang="en-US" dirty="0" smtClean="0">
                <a:latin typeface="+mj-ea"/>
                <a:ea typeface="+mj-ea"/>
              </a:rPr>
              <a:t>麦茶の無料給水　等を実施</a:t>
            </a:r>
            <a:endParaRPr kumimoji="1" lang="en-US" altLang="ja-JP" dirty="0" smtClean="0">
              <a:latin typeface="+mj-ea"/>
              <a:ea typeface="+mj-ea"/>
            </a:endParaRPr>
          </a:p>
          <a:p>
            <a:endParaRPr kumimoji="1" lang="en-US" altLang="ja-JP" dirty="0" smtClean="0">
              <a:latin typeface="+mj-ea"/>
              <a:ea typeface="+mj-ea"/>
            </a:endParaRPr>
          </a:p>
          <a:p>
            <a:r>
              <a:rPr kumimoji="1" lang="ja-JP" altLang="en-US" dirty="0" smtClean="0">
                <a:latin typeface="+mj-ea"/>
                <a:ea typeface="+mj-ea"/>
              </a:rPr>
              <a:t>＜</a:t>
            </a:r>
            <a:r>
              <a:rPr kumimoji="1" lang="en-US" altLang="ja-JP" dirty="0" smtClean="0">
                <a:latin typeface="+mj-ea"/>
                <a:ea typeface="+mj-ea"/>
              </a:rPr>
              <a:t>PR</a:t>
            </a:r>
            <a:r>
              <a:rPr kumimoji="1" lang="ja-JP" altLang="en-US" dirty="0" smtClean="0">
                <a:latin typeface="+mj-ea"/>
                <a:ea typeface="+mj-ea"/>
              </a:rPr>
              <a:t>ポイント＞</a:t>
            </a:r>
            <a:endParaRPr kumimoji="1" lang="en-US" altLang="ja-JP" dirty="0">
              <a:latin typeface="+mj-ea"/>
              <a:ea typeface="+mj-ea"/>
            </a:endParaRPr>
          </a:p>
          <a:p>
            <a:r>
              <a:rPr kumimoji="1" lang="ja-JP" altLang="en-US" dirty="0" smtClean="0">
                <a:latin typeface="+mj-ea"/>
                <a:ea typeface="+mj-ea"/>
              </a:rPr>
              <a:t>・</a:t>
            </a:r>
            <a:r>
              <a:rPr kumimoji="1" lang="en-US" altLang="ja-JP" dirty="0" smtClean="0">
                <a:latin typeface="+mj-ea"/>
                <a:ea typeface="+mj-ea"/>
              </a:rPr>
              <a:t>FC</a:t>
            </a:r>
            <a:r>
              <a:rPr kumimoji="1" lang="ja-JP" altLang="en-US" dirty="0" smtClean="0">
                <a:latin typeface="+mj-ea"/>
                <a:ea typeface="+mj-ea"/>
              </a:rPr>
              <a:t>町田ゼルビア、塩と暮らしを結ぶ運動推進協議会、まちだサポーターズ、町田市役所内の他部署と協働により低予算で数種類のグッズ配布・多角的な啓発ができた。</a:t>
            </a:r>
            <a:endParaRPr kumimoji="1" lang="en-US" altLang="ja-JP" dirty="0" smtClean="0">
              <a:latin typeface="+mj-ea"/>
              <a:ea typeface="+mj-ea"/>
            </a:endParaRPr>
          </a:p>
        </p:txBody>
      </p:sp>
      <p:sp>
        <p:nvSpPr>
          <p:cNvPr id="6" name="角丸四角形 5"/>
          <p:cNvSpPr/>
          <p:nvPr/>
        </p:nvSpPr>
        <p:spPr>
          <a:xfrm>
            <a:off x="235131" y="1501456"/>
            <a:ext cx="4932614" cy="763301"/>
          </a:xfrm>
          <a:prstGeom prst="roundRect">
            <a:avLst>
              <a:gd name="adj" fmla="val 4109"/>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ja-JP" altLang="en-US" dirty="0">
                <a:solidFill>
                  <a:schemeClr val="tx1"/>
                </a:solidFill>
                <a:latin typeface="+mj-ea"/>
                <a:ea typeface="+mj-ea"/>
                <a:cs typeface="Meiryo UI" panose="020B0604030504040204" pitchFamily="50" charset="-128"/>
              </a:rPr>
              <a:t>・サッカーチーム「町田ゼルビア」のホームゲームにて熱中症対策キャンペーンを開催</a:t>
            </a:r>
          </a:p>
        </p:txBody>
      </p:sp>
      <p:pic>
        <p:nvPicPr>
          <p:cNvPr id="7" name="図 6"/>
          <p:cNvPicPr>
            <a:picLocks noChangeAspect="1"/>
          </p:cNvPicPr>
          <p:nvPr/>
        </p:nvPicPr>
        <p:blipFill>
          <a:blip r:embed="rId2"/>
          <a:stretch>
            <a:fillRect/>
          </a:stretch>
        </p:blipFill>
        <p:spPr>
          <a:xfrm>
            <a:off x="5685834" y="502391"/>
            <a:ext cx="3313282" cy="781410"/>
          </a:xfrm>
          <a:prstGeom prst="rect">
            <a:avLst/>
          </a:prstGeom>
        </p:spPr>
      </p:pic>
      <p:sp>
        <p:nvSpPr>
          <p:cNvPr id="8" name="正方形/長方形 7"/>
          <p:cNvSpPr/>
          <p:nvPr/>
        </p:nvSpPr>
        <p:spPr>
          <a:xfrm>
            <a:off x="2399257" y="240129"/>
            <a:ext cx="2492990" cy="369332"/>
          </a:xfrm>
          <a:prstGeom prst="rect">
            <a:avLst/>
          </a:prstGeom>
        </p:spPr>
        <p:txBody>
          <a:bodyPr wrap="none">
            <a:spAutoFit/>
          </a:bodyPr>
          <a:lstStyle/>
          <a:p>
            <a:r>
              <a:rPr lang="ja-JP" altLang="en-US" b="1" dirty="0">
                <a:latin typeface="+mj-ea"/>
                <a:ea typeface="+mj-ea"/>
                <a:cs typeface="Meiryo UI" panose="020B0604030504040204" pitchFamily="50" charset="-128"/>
              </a:rPr>
              <a:t>ひと涼みアワード</a:t>
            </a:r>
            <a:r>
              <a:rPr lang="en-US" altLang="ja-JP" b="1" dirty="0">
                <a:latin typeface="+mj-ea"/>
                <a:ea typeface="+mj-ea"/>
                <a:cs typeface="Meiryo UI" panose="020B0604030504040204" pitchFamily="50" charset="-128"/>
              </a:rPr>
              <a:t>2018</a:t>
            </a:r>
          </a:p>
        </p:txBody>
      </p:sp>
      <p:pic>
        <p:nvPicPr>
          <p:cNvPr id="10" name="図 9"/>
          <p:cNvPicPr>
            <a:picLocks noChangeAspect="1"/>
          </p:cNvPicPr>
          <p:nvPr/>
        </p:nvPicPr>
        <p:blipFill>
          <a:blip r:embed="rId3"/>
          <a:stretch>
            <a:fillRect/>
          </a:stretch>
        </p:blipFill>
        <p:spPr>
          <a:xfrm>
            <a:off x="5962046" y="1669396"/>
            <a:ext cx="2760858" cy="2077010"/>
          </a:xfrm>
          <a:prstGeom prst="rect">
            <a:avLst/>
          </a:prstGeom>
        </p:spPr>
      </p:pic>
      <p:pic>
        <p:nvPicPr>
          <p:cNvPr id="11" name="図 10"/>
          <p:cNvPicPr>
            <a:picLocks noChangeAspect="1"/>
          </p:cNvPicPr>
          <p:nvPr/>
        </p:nvPicPr>
        <p:blipFill>
          <a:blip r:embed="rId4"/>
          <a:stretch>
            <a:fillRect/>
          </a:stretch>
        </p:blipFill>
        <p:spPr>
          <a:xfrm>
            <a:off x="5962046" y="3947493"/>
            <a:ext cx="2760858" cy="2077010"/>
          </a:xfrm>
          <a:prstGeom prst="rect">
            <a:avLst/>
          </a:prstGeom>
        </p:spPr>
      </p:pic>
      <p:sp>
        <p:nvSpPr>
          <p:cNvPr id="12" name="正方形/長方形 11"/>
          <p:cNvSpPr/>
          <p:nvPr/>
        </p:nvSpPr>
        <p:spPr>
          <a:xfrm>
            <a:off x="251801" y="2650699"/>
            <a:ext cx="4294911" cy="2336937"/>
          </a:xfrm>
          <a:prstGeom prst="rect">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mj-ea"/>
              <a:ea typeface="+mj-ea"/>
            </a:endParaRPr>
          </a:p>
        </p:txBody>
      </p:sp>
      <p:pic>
        <p:nvPicPr>
          <p:cNvPr id="13" name="図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98242" y="86798"/>
            <a:ext cx="2890533" cy="443722"/>
          </a:xfrm>
          <a:prstGeom prst="rect">
            <a:avLst/>
          </a:prstGeom>
        </p:spPr>
      </p:pic>
      <p:sp>
        <p:nvSpPr>
          <p:cNvPr id="4" name="スライド番号プレースホルダー 3"/>
          <p:cNvSpPr>
            <a:spLocks noGrp="1"/>
          </p:cNvSpPr>
          <p:nvPr>
            <p:ph type="sldNum" sz="quarter" idx="12"/>
          </p:nvPr>
        </p:nvSpPr>
        <p:spPr/>
        <p:txBody>
          <a:bodyPr/>
          <a:lstStyle/>
          <a:p>
            <a:fld id="{1FB549EA-792A-49BB-B557-9CFCFD4C0A74}" type="slidenum">
              <a:rPr kumimoji="1" lang="ja-JP" altLang="en-US" smtClean="0"/>
              <a:pPr/>
              <a:t>6</a:t>
            </a:fld>
            <a:endParaRPr kumimoji="1" lang="ja-JP" altLang="en-US"/>
          </a:p>
        </p:txBody>
      </p:sp>
    </p:spTree>
    <p:extLst>
      <p:ext uri="{BB962C8B-B14F-4D97-AF65-F5344CB8AC3E}">
        <p14:creationId xmlns:p14="http://schemas.microsoft.com/office/powerpoint/2010/main" val="72070715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235131" y="164406"/>
            <a:ext cx="1718359" cy="830997"/>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kumimoji="1" lang="ja-JP" altLang="en-US" sz="2400" dirty="0" smtClean="0">
                <a:latin typeface="+mj-ea"/>
                <a:ea typeface="+mj-ea"/>
              </a:rPr>
              <a:t>館林市役所</a:t>
            </a:r>
            <a:endParaRPr kumimoji="1" lang="en-US" altLang="ja-JP" sz="2400" dirty="0" smtClean="0">
              <a:latin typeface="+mj-ea"/>
              <a:ea typeface="+mj-ea"/>
            </a:endParaRPr>
          </a:p>
          <a:p>
            <a:pPr algn="ctr"/>
            <a:r>
              <a:rPr kumimoji="1" lang="ja-JP" altLang="en-US" sz="2400" dirty="0" smtClean="0">
                <a:latin typeface="+mj-ea"/>
                <a:ea typeface="+mj-ea"/>
              </a:rPr>
              <a:t>（群馬県）</a:t>
            </a:r>
            <a:endParaRPr kumimoji="1" lang="ja-JP" altLang="en-US" sz="2400" dirty="0">
              <a:latin typeface="+mj-ea"/>
              <a:ea typeface="+mj-ea"/>
            </a:endParaRPr>
          </a:p>
        </p:txBody>
      </p:sp>
      <p:sp>
        <p:nvSpPr>
          <p:cNvPr id="3" name="正方形/長方形 2"/>
          <p:cNvSpPr/>
          <p:nvPr/>
        </p:nvSpPr>
        <p:spPr>
          <a:xfrm>
            <a:off x="2337961" y="612215"/>
            <a:ext cx="2729346" cy="369332"/>
          </a:xfrm>
          <a:prstGeom prst="rect">
            <a:avLst/>
          </a:prstGeom>
        </p:spPr>
        <p:txBody>
          <a:bodyPr wrap="square">
            <a:spAutoFit/>
          </a:bodyPr>
          <a:lstStyle/>
          <a:p>
            <a:r>
              <a:rPr lang="ja-JP" altLang="en-US" b="1" dirty="0" smtClean="0">
                <a:latin typeface="+mj-ea"/>
                <a:ea typeface="+mj-ea"/>
              </a:rPr>
              <a:t>熱中症予防アンバサダー</a:t>
            </a:r>
            <a:endParaRPr lang="ja-JP" altLang="en-US" b="1" dirty="0">
              <a:latin typeface="+mj-ea"/>
              <a:ea typeface="+mj-ea"/>
              <a:cs typeface="Meiryo UI" panose="020B0604030504040204" pitchFamily="50" charset="-128"/>
            </a:endParaRPr>
          </a:p>
        </p:txBody>
      </p:sp>
      <p:pic>
        <p:nvPicPr>
          <p:cNvPr id="7" name="図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98242" y="86798"/>
            <a:ext cx="2890533" cy="443722"/>
          </a:xfrm>
          <a:prstGeom prst="rect">
            <a:avLst/>
          </a:prstGeom>
        </p:spPr>
      </p:pic>
      <p:sp>
        <p:nvSpPr>
          <p:cNvPr id="8" name="正方形/長方形 7"/>
          <p:cNvSpPr/>
          <p:nvPr/>
        </p:nvSpPr>
        <p:spPr>
          <a:xfrm>
            <a:off x="2399257" y="240129"/>
            <a:ext cx="2492990" cy="369332"/>
          </a:xfrm>
          <a:prstGeom prst="rect">
            <a:avLst/>
          </a:prstGeom>
        </p:spPr>
        <p:txBody>
          <a:bodyPr wrap="none">
            <a:spAutoFit/>
          </a:bodyPr>
          <a:lstStyle/>
          <a:p>
            <a:r>
              <a:rPr lang="ja-JP" altLang="en-US" b="1" dirty="0">
                <a:latin typeface="+mj-ea"/>
                <a:ea typeface="+mj-ea"/>
                <a:cs typeface="Meiryo UI" panose="020B0604030504040204" pitchFamily="50" charset="-128"/>
              </a:rPr>
              <a:t>ひと涼みアワード</a:t>
            </a:r>
            <a:r>
              <a:rPr lang="en-US" altLang="ja-JP" b="1" dirty="0">
                <a:latin typeface="+mj-ea"/>
                <a:ea typeface="+mj-ea"/>
                <a:cs typeface="Meiryo UI" panose="020B0604030504040204" pitchFamily="50" charset="-128"/>
              </a:rPr>
              <a:t>2018</a:t>
            </a:r>
          </a:p>
        </p:txBody>
      </p:sp>
      <p:pic>
        <p:nvPicPr>
          <p:cNvPr id="4" name="図 3"/>
          <p:cNvPicPr>
            <a:picLocks noChangeAspect="1"/>
          </p:cNvPicPr>
          <p:nvPr/>
        </p:nvPicPr>
        <p:blipFill>
          <a:blip r:embed="rId3"/>
          <a:stretch>
            <a:fillRect/>
          </a:stretch>
        </p:blipFill>
        <p:spPr>
          <a:xfrm>
            <a:off x="5766014" y="537722"/>
            <a:ext cx="3169846" cy="749101"/>
          </a:xfrm>
          <a:prstGeom prst="rect">
            <a:avLst/>
          </a:prstGeom>
        </p:spPr>
      </p:pic>
      <p:pic>
        <p:nvPicPr>
          <p:cNvPr id="9" name="図 8"/>
          <p:cNvPicPr>
            <a:picLocks noChangeAspect="1"/>
          </p:cNvPicPr>
          <p:nvPr/>
        </p:nvPicPr>
        <p:blipFill>
          <a:blip r:embed="rId4"/>
          <a:stretch>
            <a:fillRect/>
          </a:stretch>
        </p:blipFill>
        <p:spPr>
          <a:xfrm>
            <a:off x="5898242" y="1627405"/>
            <a:ext cx="2764369" cy="2079650"/>
          </a:xfrm>
          <a:prstGeom prst="rect">
            <a:avLst/>
          </a:prstGeom>
        </p:spPr>
      </p:pic>
      <p:pic>
        <p:nvPicPr>
          <p:cNvPr id="10" name="図 9"/>
          <p:cNvPicPr>
            <a:picLocks noChangeAspect="1"/>
          </p:cNvPicPr>
          <p:nvPr/>
        </p:nvPicPr>
        <p:blipFill>
          <a:blip r:embed="rId5"/>
          <a:stretch>
            <a:fillRect/>
          </a:stretch>
        </p:blipFill>
        <p:spPr>
          <a:xfrm>
            <a:off x="5898242" y="3882537"/>
            <a:ext cx="2764369" cy="2056543"/>
          </a:xfrm>
          <a:prstGeom prst="rect">
            <a:avLst/>
          </a:prstGeom>
        </p:spPr>
      </p:pic>
      <p:sp>
        <p:nvSpPr>
          <p:cNvPr id="11" name="角丸四角形 10"/>
          <p:cNvSpPr/>
          <p:nvPr/>
        </p:nvSpPr>
        <p:spPr>
          <a:xfrm>
            <a:off x="312492" y="1462305"/>
            <a:ext cx="4932614" cy="2726611"/>
          </a:xfrm>
          <a:prstGeom prst="roundRect">
            <a:avLst>
              <a:gd name="adj" fmla="val 4109"/>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ja-JP" altLang="en-US" dirty="0">
                <a:solidFill>
                  <a:schemeClr val="tx1"/>
                </a:solidFill>
                <a:latin typeface="+mj-ea"/>
                <a:ea typeface="+mj-ea"/>
                <a:cs typeface="Meiryo UI" panose="020B0604030504040204" pitchFamily="50" charset="-128"/>
              </a:rPr>
              <a:t>〇市内小中学校及び高校の教職員を</a:t>
            </a:r>
            <a:r>
              <a:rPr lang="ja-JP" altLang="en-US" dirty="0" smtClean="0">
                <a:solidFill>
                  <a:schemeClr val="tx1"/>
                </a:solidFill>
                <a:latin typeface="+mj-ea"/>
                <a:ea typeface="+mj-ea"/>
                <a:cs typeface="Meiryo UI" panose="020B0604030504040204" pitchFamily="50" charset="-128"/>
              </a:rPr>
              <a:t>対象にし、</a:t>
            </a:r>
            <a:endParaRPr lang="ja-JP" altLang="en-US" dirty="0">
              <a:solidFill>
                <a:schemeClr val="tx1"/>
              </a:solidFill>
              <a:latin typeface="+mj-ea"/>
              <a:ea typeface="+mj-ea"/>
              <a:cs typeface="Meiryo UI" panose="020B0604030504040204" pitchFamily="50" charset="-128"/>
            </a:endParaRPr>
          </a:p>
          <a:p>
            <a:r>
              <a:rPr lang="ja-JP" altLang="en-US" dirty="0" smtClean="0">
                <a:solidFill>
                  <a:schemeClr val="tx1"/>
                </a:solidFill>
                <a:latin typeface="+mj-ea"/>
                <a:ea typeface="+mj-ea"/>
                <a:cs typeface="Meiryo UI" panose="020B0604030504040204" pitchFamily="50" charset="-128"/>
              </a:rPr>
              <a:t>各校</a:t>
            </a:r>
            <a:r>
              <a:rPr lang="en-US" altLang="ja-JP" dirty="0">
                <a:solidFill>
                  <a:schemeClr val="tx1"/>
                </a:solidFill>
                <a:latin typeface="+mj-ea"/>
                <a:ea typeface="+mj-ea"/>
                <a:cs typeface="Meiryo UI" panose="020B0604030504040204" pitchFamily="50" charset="-128"/>
              </a:rPr>
              <a:t>1</a:t>
            </a:r>
            <a:r>
              <a:rPr lang="ja-JP" altLang="en-US" dirty="0">
                <a:solidFill>
                  <a:schemeClr val="tx1"/>
                </a:solidFill>
                <a:latin typeface="+mj-ea"/>
                <a:ea typeface="+mj-ea"/>
                <a:cs typeface="Meiryo UI" panose="020B0604030504040204" pitchFamily="50" charset="-128"/>
              </a:rPr>
              <a:t>人以上のアンバサダーを配置</a:t>
            </a:r>
          </a:p>
          <a:p>
            <a:endParaRPr lang="ja-JP" altLang="en-US" dirty="0">
              <a:solidFill>
                <a:schemeClr val="tx1"/>
              </a:solidFill>
              <a:latin typeface="+mj-ea"/>
              <a:ea typeface="+mj-ea"/>
              <a:cs typeface="Meiryo UI" panose="020B0604030504040204" pitchFamily="50" charset="-128"/>
            </a:endParaRPr>
          </a:p>
          <a:p>
            <a:r>
              <a:rPr lang="ja-JP" altLang="en-US" dirty="0" smtClean="0">
                <a:solidFill>
                  <a:schemeClr val="tx1"/>
                </a:solidFill>
                <a:latin typeface="+mj-ea"/>
                <a:ea typeface="+mj-ea"/>
                <a:cs typeface="Meiryo UI" panose="020B0604030504040204" pitchFamily="50" charset="-128"/>
              </a:rPr>
              <a:t>〇対象者には、講習会</a:t>
            </a:r>
            <a:r>
              <a:rPr lang="ja-JP" altLang="en-US" dirty="0">
                <a:solidFill>
                  <a:schemeClr val="tx1"/>
                </a:solidFill>
                <a:latin typeface="+mj-ea"/>
                <a:ea typeface="+mj-ea"/>
                <a:cs typeface="Meiryo UI" panose="020B0604030504040204" pitchFamily="50" charset="-128"/>
              </a:rPr>
              <a:t>を受講</a:t>
            </a:r>
            <a:r>
              <a:rPr lang="ja-JP" altLang="en-US" dirty="0" smtClean="0">
                <a:solidFill>
                  <a:schemeClr val="tx1"/>
                </a:solidFill>
                <a:latin typeface="+mj-ea"/>
                <a:ea typeface="+mj-ea"/>
                <a:cs typeface="Meiryo UI" panose="020B0604030504040204" pitchFamily="50" charset="-128"/>
              </a:rPr>
              <a:t>し熱中症</a:t>
            </a:r>
            <a:r>
              <a:rPr lang="ja-JP" altLang="en-US" dirty="0">
                <a:solidFill>
                  <a:schemeClr val="tx1"/>
                </a:solidFill>
                <a:latin typeface="+mj-ea"/>
                <a:ea typeface="+mj-ea"/>
                <a:cs typeface="Meiryo UI" panose="020B0604030504040204" pitchFamily="50" charset="-128"/>
              </a:rPr>
              <a:t>に対する</a:t>
            </a:r>
            <a:r>
              <a:rPr lang="ja-JP" altLang="en-US" dirty="0" smtClean="0">
                <a:solidFill>
                  <a:schemeClr val="tx1"/>
                </a:solidFill>
                <a:latin typeface="+mj-ea"/>
                <a:ea typeface="+mj-ea"/>
                <a:cs typeface="Meiryo UI" panose="020B0604030504040204" pitchFamily="50" charset="-128"/>
              </a:rPr>
              <a:t>知識</a:t>
            </a:r>
            <a:r>
              <a:rPr lang="ja-JP" altLang="en-US" dirty="0">
                <a:solidFill>
                  <a:schemeClr val="tx1"/>
                </a:solidFill>
                <a:latin typeface="+mj-ea"/>
                <a:ea typeface="+mj-ea"/>
                <a:cs typeface="Meiryo UI" panose="020B0604030504040204" pitchFamily="50" charset="-128"/>
              </a:rPr>
              <a:t>・ノウハウを身に付けてもらう</a:t>
            </a:r>
          </a:p>
          <a:p>
            <a:endParaRPr lang="ja-JP" altLang="en-US" dirty="0">
              <a:solidFill>
                <a:schemeClr val="tx1"/>
              </a:solidFill>
              <a:latin typeface="+mj-ea"/>
              <a:ea typeface="+mj-ea"/>
              <a:cs typeface="Meiryo UI" panose="020B0604030504040204" pitchFamily="50" charset="-128"/>
            </a:endParaRPr>
          </a:p>
          <a:p>
            <a:r>
              <a:rPr lang="ja-JP" altLang="en-US" dirty="0">
                <a:solidFill>
                  <a:schemeClr val="tx1"/>
                </a:solidFill>
                <a:latin typeface="+mj-ea"/>
                <a:ea typeface="+mj-ea"/>
                <a:cs typeface="Meiryo UI" panose="020B0604030504040204" pitchFamily="50" charset="-128"/>
              </a:rPr>
              <a:t>〇</a:t>
            </a:r>
            <a:r>
              <a:rPr lang="ja-JP" altLang="en-US" dirty="0" smtClean="0">
                <a:solidFill>
                  <a:schemeClr val="tx1"/>
                </a:solidFill>
                <a:latin typeface="+mj-ea"/>
                <a:ea typeface="+mj-ea"/>
                <a:cs typeface="Meiryo UI" panose="020B0604030504040204" pitchFamily="50" charset="-128"/>
              </a:rPr>
              <a:t>連携</a:t>
            </a:r>
            <a:r>
              <a:rPr lang="ja-JP" altLang="en-US" dirty="0">
                <a:solidFill>
                  <a:schemeClr val="tx1"/>
                </a:solidFill>
                <a:latin typeface="+mj-ea"/>
                <a:ea typeface="+mj-ea"/>
                <a:cs typeface="Meiryo UI" panose="020B0604030504040204" pitchFamily="50" charset="-128"/>
              </a:rPr>
              <a:t>協定を締結している大塚製薬株式会社社員が講師を務めた</a:t>
            </a:r>
          </a:p>
        </p:txBody>
      </p:sp>
      <p:sp>
        <p:nvSpPr>
          <p:cNvPr id="12" name="テキスト ボックス 11"/>
          <p:cNvSpPr txBox="1"/>
          <p:nvPr/>
        </p:nvSpPr>
        <p:spPr>
          <a:xfrm>
            <a:off x="395619" y="4461752"/>
            <a:ext cx="4766360" cy="1477328"/>
          </a:xfrm>
          <a:prstGeom prst="rect">
            <a:avLst/>
          </a:prstGeom>
          <a:noFill/>
        </p:spPr>
        <p:txBody>
          <a:bodyPr wrap="square" rtlCol="0">
            <a:spAutoFit/>
          </a:bodyPr>
          <a:lstStyle/>
          <a:p>
            <a:r>
              <a:rPr kumimoji="1" lang="ja-JP" altLang="en-US" dirty="0" smtClean="0">
                <a:latin typeface="+mj-ea"/>
                <a:ea typeface="+mj-ea"/>
              </a:rPr>
              <a:t>＜</a:t>
            </a:r>
            <a:r>
              <a:rPr kumimoji="1" lang="en-US" altLang="ja-JP" dirty="0" smtClean="0">
                <a:latin typeface="+mj-ea"/>
                <a:ea typeface="+mj-ea"/>
              </a:rPr>
              <a:t>PR</a:t>
            </a:r>
            <a:r>
              <a:rPr kumimoji="1" lang="ja-JP" altLang="en-US" dirty="0" smtClean="0">
                <a:latin typeface="+mj-ea"/>
                <a:ea typeface="+mj-ea"/>
              </a:rPr>
              <a:t>ポイント＞</a:t>
            </a:r>
            <a:endParaRPr kumimoji="1" lang="en-US" altLang="ja-JP" dirty="0">
              <a:latin typeface="+mj-ea"/>
              <a:ea typeface="+mj-ea"/>
            </a:endParaRPr>
          </a:p>
          <a:p>
            <a:r>
              <a:rPr kumimoji="1" lang="ja-JP" altLang="en-US" dirty="0" smtClean="0">
                <a:latin typeface="+mj-ea"/>
                <a:ea typeface="+mj-ea"/>
              </a:rPr>
              <a:t>・</a:t>
            </a:r>
            <a:r>
              <a:rPr lang="en-US" altLang="ja-JP" dirty="0">
                <a:latin typeface="+mj-ea"/>
                <a:ea typeface="+mj-ea"/>
                <a:cs typeface="Meiryo UI" panose="020B0604030504040204" pitchFamily="50" charset="-128"/>
              </a:rPr>
              <a:t>10</a:t>
            </a:r>
            <a:r>
              <a:rPr lang="ja-JP" altLang="en-US" dirty="0">
                <a:latin typeface="+mj-ea"/>
                <a:ea typeface="+mj-ea"/>
                <a:cs typeface="Meiryo UI" panose="020B0604030504040204" pitchFamily="50" charset="-128"/>
              </a:rPr>
              <a:t>代以下の児童生徒の熱中症搬送者を減らすためには、周りの大人の協力が不可欠という問題</a:t>
            </a:r>
            <a:r>
              <a:rPr lang="ja-JP" altLang="en-US" dirty="0" smtClean="0">
                <a:latin typeface="+mj-ea"/>
                <a:ea typeface="+mj-ea"/>
                <a:cs typeface="Meiryo UI" panose="020B0604030504040204" pitchFamily="50" charset="-128"/>
              </a:rPr>
              <a:t>意識</a:t>
            </a:r>
            <a:r>
              <a:rPr kumimoji="1" lang="ja-JP" altLang="en-US" dirty="0" smtClean="0">
                <a:latin typeface="+mj-ea"/>
                <a:ea typeface="+mj-ea"/>
              </a:rPr>
              <a:t>から、小中学校・高校教員を対象にしっかり取り組んだ。</a:t>
            </a:r>
            <a:endParaRPr lang="ja-JP" altLang="en-US" dirty="0">
              <a:latin typeface="+mj-ea"/>
              <a:ea typeface="+mj-ea"/>
              <a:cs typeface="Meiryo UI" panose="020B0604030504040204" pitchFamily="50" charset="-128"/>
            </a:endParaRPr>
          </a:p>
        </p:txBody>
      </p:sp>
      <p:sp>
        <p:nvSpPr>
          <p:cNvPr id="5" name="スライド番号プレースホルダー 4"/>
          <p:cNvSpPr>
            <a:spLocks noGrp="1"/>
          </p:cNvSpPr>
          <p:nvPr>
            <p:ph type="sldNum" sz="quarter" idx="12"/>
          </p:nvPr>
        </p:nvSpPr>
        <p:spPr/>
        <p:txBody>
          <a:bodyPr/>
          <a:lstStyle/>
          <a:p>
            <a:fld id="{1FB549EA-792A-49BB-B557-9CFCFD4C0A74}" type="slidenum">
              <a:rPr kumimoji="1" lang="ja-JP" altLang="en-US" smtClean="0"/>
              <a:pPr/>
              <a:t>7</a:t>
            </a:fld>
            <a:endParaRPr kumimoji="1" lang="ja-JP" altLang="en-US"/>
          </a:p>
        </p:txBody>
      </p:sp>
    </p:spTree>
    <p:extLst>
      <p:ext uri="{BB962C8B-B14F-4D97-AF65-F5344CB8AC3E}">
        <p14:creationId xmlns:p14="http://schemas.microsoft.com/office/powerpoint/2010/main" val="34930854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235131" y="164406"/>
            <a:ext cx="2102830" cy="830997"/>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kumimoji="1" lang="ja-JP" altLang="en-US" sz="2400" smtClean="0">
                <a:latin typeface="+mj-ea"/>
                <a:ea typeface="+mj-ea"/>
              </a:rPr>
              <a:t>多治見市役所</a:t>
            </a:r>
            <a:endParaRPr kumimoji="1" lang="en-US" altLang="ja-JP" sz="2400" smtClean="0">
              <a:latin typeface="+mj-ea"/>
              <a:ea typeface="+mj-ea"/>
            </a:endParaRPr>
          </a:p>
          <a:p>
            <a:pPr algn="ctr"/>
            <a:r>
              <a:rPr kumimoji="1" lang="ja-JP" altLang="en-US" sz="2400" smtClean="0">
                <a:latin typeface="+mj-ea"/>
                <a:ea typeface="+mj-ea"/>
              </a:rPr>
              <a:t>（岐阜県）</a:t>
            </a:r>
            <a:endParaRPr kumimoji="1" lang="ja-JP" altLang="en-US" sz="2400" dirty="0">
              <a:latin typeface="+mj-ea"/>
              <a:ea typeface="+mj-ea"/>
            </a:endParaRPr>
          </a:p>
        </p:txBody>
      </p:sp>
      <p:sp>
        <p:nvSpPr>
          <p:cNvPr id="3" name="正方形/長方形 2"/>
          <p:cNvSpPr/>
          <p:nvPr/>
        </p:nvSpPr>
        <p:spPr>
          <a:xfrm>
            <a:off x="2399256" y="612215"/>
            <a:ext cx="3099843" cy="369332"/>
          </a:xfrm>
          <a:prstGeom prst="rect">
            <a:avLst/>
          </a:prstGeom>
        </p:spPr>
        <p:txBody>
          <a:bodyPr wrap="square">
            <a:spAutoFit/>
          </a:bodyPr>
          <a:lstStyle/>
          <a:p>
            <a:r>
              <a:rPr lang="ja-JP" altLang="en-US" b="1" dirty="0" smtClean="0">
                <a:latin typeface="+mj-ea"/>
                <a:ea typeface="+mj-ea"/>
              </a:rPr>
              <a:t>熱中症予防声かけ出陣式</a:t>
            </a:r>
            <a:endParaRPr lang="ja-JP" altLang="en-US" b="1" dirty="0">
              <a:latin typeface="+mj-ea"/>
              <a:ea typeface="+mj-ea"/>
              <a:cs typeface="Meiryo UI" panose="020B0604030504040204" pitchFamily="50" charset="-128"/>
            </a:endParaRPr>
          </a:p>
        </p:txBody>
      </p:sp>
      <p:pic>
        <p:nvPicPr>
          <p:cNvPr id="7" name="図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98242" y="86798"/>
            <a:ext cx="2890533" cy="443722"/>
          </a:xfrm>
          <a:prstGeom prst="rect">
            <a:avLst/>
          </a:prstGeom>
        </p:spPr>
      </p:pic>
      <p:sp>
        <p:nvSpPr>
          <p:cNvPr id="8" name="正方形/長方形 7"/>
          <p:cNvSpPr/>
          <p:nvPr/>
        </p:nvSpPr>
        <p:spPr>
          <a:xfrm>
            <a:off x="2399257" y="240129"/>
            <a:ext cx="2512226" cy="369332"/>
          </a:xfrm>
          <a:prstGeom prst="rect">
            <a:avLst/>
          </a:prstGeom>
        </p:spPr>
        <p:txBody>
          <a:bodyPr wrap="none">
            <a:spAutoFit/>
          </a:bodyPr>
          <a:lstStyle/>
          <a:p>
            <a:r>
              <a:rPr lang="ja-JP" altLang="en-US" b="1" dirty="0">
                <a:latin typeface="+mj-ea"/>
                <a:ea typeface="+mj-ea"/>
                <a:cs typeface="Meiryo UI" panose="020B0604030504040204" pitchFamily="50" charset="-128"/>
              </a:rPr>
              <a:t>ひと涼みアワード</a:t>
            </a:r>
            <a:r>
              <a:rPr lang="en-US" altLang="ja-JP" b="1" dirty="0" smtClean="0">
                <a:latin typeface="+mj-ea"/>
                <a:ea typeface="+mj-ea"/>
                <a:cs typeface="Meiryo UI" panose="020B0604030504040204" pitchFamily="50" charset="-128"/>
              </a:rPr>
              <a:t>2018</a:t>
            </a:r>
            <a:endParaRPr lang="en-US" altLang="ja-JP" b="1" dirty="0">
              <a:latin typeface="+mj-ea"/>
              <a:ea typeface="+mj-ea"/>
              <a:cs typeface="Meiryo UI" panose="020B0604030504040204" pitchFamily="50" charset="-128"/>
            </a:endParaRPr>
          </a:p>
        </p:txBody>
      </p:sp>
      <p:sp>
        <p:nvSpPr>
          <p:cNvPr id="11" name="角丸四角形 10"/>
          <p:cNvSpPr/>
          <p:nvPr/>
        </p:nvSpPr>
        <p:spPr>
          <a:xfrm>
            <a:off x="312492" y="1337610"/>
            <a:ext cx="5389808" cy="3494061"/>
          </a:xfrm>
          <a:prstGeom prst="roundRect">
            <a:avLst>
              <a:gd name="adj" fmla="val 4109"/>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ja-JP" altLang="en-US" dirty="0" smtClean="0">
                <a:solidFill>
                  <a:schemeClr val="tx1"/>
                </a:solidFill>
                <a:latin typeface="+mj-ea"/>
                <a:ea typeface="+mj-ea"/>
                <a:cs typeface="Meiryo UI" panose="020B0604030504040204" pitchFamily="50" charset="-128"/>
              </a:rPr>
              <a:t>〇昨年度に引き続き、全国の自治体とともに熱中症予防声かけ出陣式を開催</a:t>
            </a:r>
            <a:endParaRPr lang="en-US" altLang="ja-JP" dirty="0" smtClean="0">
              <a:solidFill>
                <a:schemeClr val="tx1"/>
              </a:solidFill>
              <a:latin typeface="+mj-ea"/>
              <a:ea typeface="+mj-ea"/>
              <a:cs typeface="Meiryo UI" panose="020B0604030504040204" pitchFamily="50" charset="-128"/>
            </a:endParaRPr>
          </a:p>
          <a:p>
            <a:r>
              <a:rPr lang="ja-JP" altLang="en-US" smtClean="0">
                <a:solidFill>
                  <a:schemeClr val="tx1"/>
                </a:solidFill>
                <a:latin typeface="+mj-ea"/>
                <a:ea typeface="+mj-ea"/>
                <a:cs typeface="Meiryo UI" panose="020B0604030504040204" pitchFamily="50" charset="-128"/>
              </a:rPr>
              <a:t>・</a:t>
            </a:r>
            <a:r>
              <a:rPr lang="ja-JP" altLang="en-US" smtClean="0">
                <a:solidFill>
                  <a:schemeClr val="tx1"/>
                </a:solidFill>
                <a:latin typeface="+mj-ea"/>
                <a:ea typeface="+mj-ea"/>
                <a:cs typeface="Meiryo UI" panose="020B0604030504040204" pitchFamily="50" charset="-128"/>
              </a:rPr>
              <a:t>啓発品の</a:t>
            </a:r>
            <a:r>
              <a:rPr lang="ja-JP" altLang="en-US" dirty="0" smtClean="0">
                <a:solidFill>
                  <a:schemeClr val="tx1"/>
                </a:solidFill>
                <a:latin typeface="+mj-ea"/>
                <a:ea typeface="+mj-ea"/>
                <a:cs typeface="Meiryo UI" panose="020B0604030504040204" pitchFamily="50" charset="-128"/>
              </a:rPr>
              <a:t>無料配布</a:t>
            </a:r>
            <a:endParaRPr lang="en-US" altLang="ja-JP" dirty="0">
              <a:solidFill>
                <a:schemeClr val="tx1"/>
              </a:solidFill>
              <a:latin typeface="+mj-ea"/>
              <a:ea typeface="+mj-ea"/>
              <a:cs typeface="Meiryo UI" panose="020B0604030504040204" pitchFamily="50" charset="-128"/>
            </a:endParaRPr>
          </a:p>
          <a:p>
            <a:r>
              <a:rPr lang="ja-JP" altLang="en-US" dirty="0" smtClean="0">
                <a:solidFill>
                  <a:schemeClr val="tx1"/>
                </a:solidFill>
                <a:latin typeface="+mj-ea"/>
                <a:ea typeface="+mj-ea"/>
                <a:cs typeface="Meiryo UI" panose="020B0604030504040204" pitchFamily="50" charset="-128"/>
              </a:rPr>
              <a:t>・熱中症予防レシピの試食品の無料配布</a:t>
            </a:r>
            <a:endParaRPr lang="en-US" altLang="ja-JP" dirty="0" smtClean="0">
              <a:solidFill>
                <a:schemeClr val="tx1"/>
              </a:solidFill>
              <a:latin typeface="+mj-ea"/>
              <a:ea typeface="+mj-ea"/>
              <a:cs typeface="Meiryo UI" panose="020B0604030504040204" pitchFamily="50" charset="-128"/>
            </a:endParaRPr>
          </a:p>
          <a:p>
            <a:endParaRPr lang="en-US" altLang="ja-JP" dirty="0" smtClean="0">
              <a:solidFill>
                <a:schemeClr val="tx1"/>
              </a:solidFill>
              <a:latin typeface="+mj-ea"/>
              <a:ea typeface="+mj-ea"/>
              <a:cs typeface="Meiryo UI" panose="020B0604030504040204" pitchFamily="50" charset="-128"/>
            </a:endParaRPr>
          </a:p>
          <a:p>
            <a:r>
              <a:rPr lang="ja-JP" altLang="en-US" dirty="0" smtClean="0">
                <a:solidFill>
                  <a:schemeClr val="tx1"/>
                </a:solidFill>
                <a:latin typeface="+mj-ea"/>
                <a:ea typeface="+mj-ea"/>
                <a:cs typeface="Meiryo UI" panose="020B0604030504040204" pitchFamily="50" charset="-128"/>
              </a:rPr>
              <a:t>（昨年度の取組）</a:t>
            </a:r>
            <a:endParaRPr lang="en-US" altLang="ja-JP" dirty="0" smtClean="0">
              <a:solidFill>
                <a:schemeClr val="tx1"/>
              </a:solidFill>
              <a:latin typeface="+mj-ea"/>
              <a:ea typeface="+mj-ea"/>
              <a:cs typeface="Meiryo UI" panose="020B0604030504040204" pitchFamily="50" charset="-128"/>
            </a:endParaRPr>
          </a:p>
          <a:p>
            <a:r>
              <a:rPr lang="ja-JP" altLang="en-US" dirty="0">
                <a:solidFill>
                  <a:schemeClr val="tx1"/>
                </a:solidFill>
                <a:latin typeface="+mj-ea"/>
                <a:ea typeface="+mj-ea"/>
                <a:cs typeface="Meiryo UI" panose="020B0604030504040204" pitchFamily="50" charset="-128"/>
              </a:rPr>
              <a:t>・</a:t>
            </a:r>
            <a:r>
              <a:rPr lang="en-US" altLang="ja-JP" dirty="0" smtClean="0">
                <a:solidFill>
                  <a:schemeClr val="tx1"/>
                </a:solidFill>
                <a:latin typeface="+mj-ea"/>
                <a:ea typeface="+mj-ea"/>
                <a:cs typeface="Meiryo UI" panose="020B0604030504040204" pitchFamily="50" charset="-128"/>
              </a:rPr>
              <a:t>TGK48&amp;</a:t>
            </a:r>
            <a:r>
              <a:rPr lang="ja-JP" altLang="en-US" dirty="0" smtClean="0">
                <a:solidFill>
                  <a:schemeClr val="tx1"/>
                </a:solidFill>
                <a:latin typeface="+mj-ea"/>
                <a:ea typeface="+mj-ea"/>
                <a:cs typeface="Meiryo UI" panose="020B0604030504040204" pitchFamily="50" charset="-128"/>
              </a:rPr>
              <a:t>多治見市健康づくり推進員による「声かけキャラバン隊」を結成し、啓発活動を展開</a:t>
            </a:r>
            <a:endParaRPr lang="ja-JP" altLang="en-US" dirty="0">
              <a:solidFill>
                <a:schemeClr val="tx1"/>
              </a:solidFill>
              <a:latin typeface="+mj-ea"/>
              <a:ea typeface="+mj-ea"/>
              <a:cs typeface="Meiryo UI" panose="020B0604030504040204" pitchFamily="50" charset="-128"/>
            </a:endParaRPr>
          </a:p>
          <a:p>
            <a:r>
              <a:rPr lang="ja-JP" altLang="en-US" dirty="0" smtClean="0">
                <a:solidFill>
                  <a:schemeClr val="tx1"/>
                </a:solidFill>
                <a:latin typeface="+mj-ea"/>
                <a:ea typeface="+mj-ea"/>
                <a:cs typeface="Meiryo UI" panose="020B0604030504040204" pitchFamily="50" charset="-128"/>
              </a:rPr>
              <a:t>　</a:t>
            </a:r>
            <a:r>
              <a:rPr lang="en-US" altLang="ja-JP" dirty="0" smtClean="0">
                <a:solidFill>
                  <a:schemeClr val="tx1"/>
                </a:solidFill>
                <a:latin typeface="+mj-ea"/>
                <a:ea typeface="+mj-ea"/>
                <a:cs typeface="Meiryo UI" panose="020B0604030504040204" pitchFamily="50" charset="-128"/>
              </a:rPr>
              <a:t>※TGK48</a:t>
            </a:r>
            <a:r>
              <a:rPr lang="ja-JP" altLang="en-US" dirty="0" smtClean="0">
                <a:solidFill>
                  <a:schemeClr val="tx1"/>
                </a:solidFill>
                <a:latin typeface="+mj-ea"/>
                <a:ea typeface="+mj-ea"/>
                <a:cs typeface="Meiryo UI" panose="020B0604030504040204" pitchFamily="50" charset="-128"/>
              </a:rPr>
              <a:t>：</a:t>
            </a:r>
            <a:r>
              <a:rPr lang="en-US" altLang="ja-JP" dirty="0" smtClean="0">
                <a:solidFill>
                  <a:schemeClr val="tx1"/>
                </a:solidFill>
                <a:latin typeface="+mj-ea"/>
                <a:ea typeface="+mj-ea"/>
                <a:cs typeface="Meiryo UI" panose="020B0604030504040204" pitchFamily="50" charset="-128"/>
              </a:rPr>
              <a:t>T</a:t>
            </a:r>
            <a:r>
              <a:rPr lang="ja-JP" altLang="en-US" dirty="0" smtClean="0">
                <a:solidFill>
                  <a:schemeClr val="tx1"/>
                </a:solidFill>
                <a:latin typeface="+mj-ea"/>
                <a:ea typeface="+mj-ea"/>
                <a:cs typeface="Meiryo UI" panose="020B0604030504040204" pitchFamily="50" charset="-128"/>
              </a:rPr>
              <a:t>多治見・</a:t>
            </a:r>
            <a:r>
              <a:rPr lang="en-US" altLang="ja-JP" dirty="0" smtClean="0">
                <a:solidFill>
                  <a:schemeClr val="tx1"/>
                </a:solidFill>
                <a:latin typeface="+mj-ea"/>
                <a:ea typeface="+mj-ea"/>
                <a:cs typeface="Meiryo UI" panose="020B0604030504040204" pitchFamily="50" charset="-128"/>
              </a:rPr>
              <a:t>G</a:t>
            </a:r>
            <a:r>
              <a:rPr lang="ja-JP" altLang="en-US" dirty="0" smtClean="0">
                <a:solidFill>
                  <a:schemeClr val="tx1"/>
                </a:solidFill>
                <a:latin typeface="+mj-ea"/>
                <a:ea typeface="+mj-ea"/>
                <a:cs typeface="Meiryo UI" panose="020B0604030504040204" pitchFamily="50" charset="-128"/>
              </a:rPr>
              <a:t>元気・</a:t>
            </a:r>
            <a:r>
              <a:rPr lang="en-US" altLang="ja-JP" dirty="0" smtClean="0">
                <a:solidFill>
                  <a:schemeClr val="tx1"/>
                </a:solidFill>
                <a:latin typeface="+mj-ea"/>
                <a:ea typeface="+mj-ea"/>
                <a:cs typeface="Meiryo UI" panose="020B0604030504040204" pitchFamily="50" charset="-128"/>
              </a:rPr>
              <a:t>K</a:t>
            </a:r>
            <a:r>
              <a:rPr lang="ja-JP" altLang="en-US" dirty="0" smtClean="0">
                <a:solidFill>
                  <a:schemeClr val="tx1"/>
                </a:solidFill>
                <a:latin typeface="+mj-ea"/>
                <a:ea typeface="+mj-ea"/>
                <a:cs typeface="Meiryo UI" panose="020B0604030504040204" pitchFamily="50" charset="-128"/>
              </a:rPr>
              <a:t>高齢者</a:t>
            </a:r>
            <a:endParaRPr lang="ja-JP" altLang="en-US" dirty="0">
              <a:solidFill>
                <a:schemeClr val="tx1"/>
              </a:solidFill>
              <a:latin typeface="+mj-ea"/>
              <a:ea typeface="+mj-ea"/>
              <a:cs typeface="Meiryo UI" panose="020B0604030504040204" pitchFamily="50" charset="-128"/>
            </a:endParaRPr>
          </a:p>
          <a:p>
            <a:r>
              <a:rPr lang="ja-JP" altLang="en-US" dirty="0" smtClean="0">
                <a:solidFill>
                  <a:schemeClr val="tx1"/>
                </a:solidFill>
                <a:latin typeface="+mj-ea"/>
                <a:ea typeface="+mj-ea"/>
                <a:cs typeface="Meiryo UI" panose="020B0604030504040204" pitchFamily="50" charset="-128"/>
              </a:rPr>
              <a:t>・熱中症予防声かけ出陣式</a:t>
            </a:r>
            <a:endParaRPr lang="en-US" altLang="ja-JP" dirty="0" smtClean="0">
              <a:solidFill>
                <a:schemeClr val="tx1"/>
              </a:solidFill>
              <a:latin typeface="+mj-ea"/>
              <a:ea typeface="+mj-ea"/>
              <a:cs typeface="Meiryo UI" panose="020B0604030504040204" pitchFamily="50" charset="-128"/>
            </a:endParaRPr>
          </a:p>
          <a:p>
            <a:r>
              <a:rPr lang="ja-JP" altLang="en-US" dirty="0" smtClean="0">
                <a:solidFill>
                  <a:schemeClr val="tx1"/>
                </a:solidFill>
                <a:latin typeface="+mj-ea"/>
                <a:ea typeface="+mj-ea"/>
                <a:cs typeface="Meiryo UI" panose="020B0604030504040204" pitchFamily="50" charset="-128"/>
              </a:rPr>
              <a:t>・コンテストでの啓発</a:t>
            </a:r>
            <a:endParaRPr lang="en-US" altLang="ja-JP" dirty="0" smtClean="0">
              <a:solidFill>
                <a:schemeClr val="tx1"/>
              </a:solidFill>
              <a:latin typeface="+mj-ea"/>
              <a:ea typeface="+mj-ea"/>
              <a:cs typeface="Meiryo UI" panose="020B0604030504040204" pitchFamily="50" charset="-128"/>
            </a:endParaRPr>
          </a:p>
          <a:p>
            <a:r>
              <a:rPr lang="ja-JP" altLang="en-US" dirty="0" smtClean="0">
                <a:solidFill>
                  <a:schemeClr val="tx1"/>
                </a:solidFill>
                <a:latin typeface="+mj-ea"/>
                <a:ea typeface="+mj-ea"/>
                <a:cs typeface="Meiryo UI" panose="020B0604030504040204" pitchFamily="50" charset="-128"/>
              </a:rPr>
              <a:t>・たじみクールアースデー</a:t>
            </a:r>
            <a:r>
              <a:rPr lang="en-US" altLang="ja-JP" dirty="0" smtClean="0">
                <a:solidFill>
                  <a:schemeClr val="tx1"/>
                </a:solidFill>
                <a:latin typeface="+mj-ea"/>
                <a:ea typeface="+mj-ea"/>
                <a:cs typeface="Meiryo UI" panose="020B0604030504040204" pitchFamily="50" charset="-128"/>
              </a:rPr>
              <a:t>2017</a:t>
            </a:r>
            <a:endParaRPr lang="ja-JP" altLang="en-US" dirty="0">
              <a:solidFill>
                <a:schemeClr val="tx1"/>
              </a:solidFill>
              <a:latin typeface="+mj-ea"/>
              <a:ea typeface="+mj-ea"/>
              <a:cs typeface="Meiryo UI" panose="020B0604030504040204" pitchFamily="50" charset="-128"/>
            </a:endParaRPr>
          </a:p>
        </p:txBody>
      </p:sp>
      <p:sp>
        <p:nvSpPr>
          <p:cNvPr id="12" name="テキスト ボックス 11"/>
          <p:cNvSpPr txBox="1"/>
          <p:nvPr/>
        </p:nvSpPr>
        <p:spPr>
          <a:xfrm>
            <a:off x="450482" y="4960798"/>
            <a:ext cx="5251817" cy="1754326"/>
          </a:xfrm>
          <a:prstGeom prst="rect">
            <a:avLst/>
          </a:prstGeom>
          <a:noFill/>
        </p:spPr>
        <p:txBody>
          <a:bodyPr wrap="square" rtlCol="0">
            <a:spAutoFit/>
          </a:bodyPr>
          <a:lstStyle/>
          <a:p>
            <a:r>
              <a:rPr kumimoji="1" lang="ja-JP" altLang="en-US" dirty="0" smtClean="0">
                <a:latin typeface="+mj-ea"/>
                <a:ea typeface="+mj-ea"/>
              </a:rPr>
              <a:t>＜</a:t>
            </a:r>
            <a:r>
              <a:rPr kumimoji="1" lang="en-US" altLang="ja-JP" dirty="0" smtClean="0">
                <a:latin typeface="+mj-ea"/>
                <a:ea typeface="+mj-ea"/>
              </a:rPr>
              <a:t>PR</a:t>
            </a:r>
            <a:r>
              <a:rPr kumimoji="1" lang="ja-JP" altLang="en-US" dirty="0" smtClean="0">
                <a:latin typeface="+mj-ea"/>
                <a:ea typeface="+mj-ea"/>
              </a:rPr>
              <a:t>ポイント＞</a:t>
            </a:r>
            <a:endParaRPr kumimoji="1" lang="en-US" altLang="ja-JP" dirty="0">
              <a:latin typeface="+mj-ea"/>
              <a:ea typeface="+mj-ea"/>
            </a:endParaRPr>
          </a:p>
          <a:p>
            <a:r>
              <a:rPr kumimoji="1" lang="ja-JP" altLang="en-US" dirty="0" smtClean="0">
                <a:latin typeface="+mj-ea"/>
                <a:ea typeface="+mj-ea"/>
              </a:rPr>
              <a:t>・</a:t>
            </a:r>
            <a:r>
              <a:rPr lang="ja-JP" altLang="en-US" dirty="0" smtClean="0">
                <a:latin typeface="+mj-ea"/>
                <a:ea typeface="+mj-ea"/>
                <a:cs typeface="Meiryo UI" panose="020B0604030504040204" pitchFamily="50" charset="-128"/>
              </a:rPr>
              <a:t>より多くの市民の方に熱中症予防を啓発するために熱中症予防声かけ出陣式を前に各地域でチラシによる啓発、呼び込みや市の広報、地元ラジオによる周知を行った。その結果、当日は</a:t>
            </a:r>
            <a:r>
              <a:rPr lang="en-US" altLang="ja-JP" dirty="0" smtClean="0">
                <a:latin typeface="+mj-ea"/>
                <a:ea typeface="+mj-ea"/>
                <a:cs typeface="Meiryo UI" panose="020B0604030504040204" pitchFamily="50" charset="-128"/>
              </a:rPr>
              <a:t>200</a:t>
            </a:r>
            <a:r>
              <a:rPr lang="ja-JP" altLang="en-US" dirty="0" smtClean="0">
                <a:latin typeface="+mj-ea"/>
                <a:ea typeface="+mj-ea"/>
                <a:cs typeface="Meiryo UI" panose="020B0604030504040204" pitchFamily="50" charset="-128"/>
              </a:rPr>
              <a:t>人以上の市民に参加していただけた。</a:t>
            </a:r>
            <a:endParaRPr lang="ja-JP" altLang="en-US" dirty="0">
              <a:latin typeface="+mj-ea"/>
              <a:ea typeface="+mj-ea"/>
              <a:cs typeface="Meiryo UI" panose="020B0604030504040204" pitchFamily="50" charset="-128"/>
            </a:endParaRPr>
          </a:p>
        </p:txBody>
      </p:sp>
      <p:pic>
        <p:nvPicPr>
          <p:cNvPr id="16" name="図 15"/>
          <p:cNvPicPr>
            <a:picLocks noChangeAspect="1"/>
          </p:cNvPicPr>
          <p:nvPr/>
        </p:nvPicPr>
        <p:blipFill>
          <a:blip r:embed="rId3"/>
          <a:stretch>
            <a:fillRect/>
          </a:stretch>
        </p:blipFill>
        <p:spPr>
          <a:xfrm>
            <a:off x="6050076" y="2032451"/>
            <a:ext cx="2896006" cy="1912397"/>
          </a:xfrm>
          <a:prstGeom prst="rect">
            <a:avLst/>
          </a:prstGeom>
        </p:spPr>
      </p:pic>
      <p:pic>
        <p:nvPicPr>
          <p:cNvPr id="17" name="図 16"/>
          <p:cNvPicPr>
            <a:picLocks noChangeAspect="1"/>
          </p:cNvPicPr>
          <p:nvPr/>
        </p:nvPicPr>
        <p:blipFill>
          <a:blip r:embed="rId4"/>
          <a:stretch>
            <a:fillRect/>
          </a:stretch>
        </p:blipFill>
        <p:spPr>
          <a:xfrm>
            <a:off x="6050076" y="4123179"/>
            <a:ext cx="2896006" cy="2154474"/>
          </a:xfrm>
          <a:prstGeom prst="rect">
            <a:avLst/>
          </a:prstGeom>
        </p:spPr>
      </p:pic>
      <p:pic>
        <p:nvPicPr>
          <p:cNvPr id="18" name="図 17"/>
          <p:cNvPicPr>
            <a:picLocks noChangeAspect="1"/>
          </p:cNvPicPr>
          <p:nvPr/>
        </p:nvPicPr>
        <p:blipFill>
          <a:blip r:embed="rId5"/>
          <a:stretch>
            <a:fillRect/>
          </a:stretch>
        </p:blipFill>
        <p:spPr>
          <a:xfrm>
            <a:off x="5771051" y="524728"/>
            <a:ext cx="3176368" cy="773634"/>
          </a:xfrm>
          <a:prstGeom prst="rect">
            <a:avLst/>
          </a:prstGeom>
        </p:spPr>
      </p:pic>
      <p:sp>
        <p:nvSpPr>
          <p:cNvPr id="4" name="スライド番号プレースホルダー 3"/>
          <p:cNvSpPr>
            <a:spLocks noGrp="1"/>
          </p:cNvSpPr>
          <p:nvPr>
            <p:ph type="sldNum" sz="quarter" idx="12"/>
          </p:nvPr>
        </p:nvSpPr>
        <p:spPr/>
        <p:txBody>
          <a:bodyPr/>
          <a:lstStyle/>
          <a:p>
            <a:fld id="{1FB549EA-792A-49BB-B557-9CFCFD4C0A74}" type="slidenum">
              <a:rPr kumimoji="1" lang="ja-JP" altLang="en-US" smtClean="0"/>
              <a:pPr/>
              <a:t>8</a:t>
            </a:fld>
            <a:endParaRPr kumimoji="1" lang="ja-JP" altLang="en-US"/>
          </a:p>
        </p:txBody>
      </p:sp>
    </p:spTree>
    <p:extLst>
      <p:ext uri="{BB962C8B-B14F-4D97-AF65-F5344CB8AC3E}">
        <p14:creationId xmlns:p14="http://schemas.microsoft.com/office/powerpoint/2010/main" val="246298490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ユーザー定義 1">
      <a:majorFont>
        <a:latin typeface="Arial"/>
        <a:ea typeface="ＭＳ ゴシック"/>
        <a:cs typeface=""/>
      </a:majorFont>
      <a:minorFont>
        <a:latin typeface="Calibri"/>
        <a:ea typeface="ＭＳ 明朝"/>
        <a:cs typeface=""/>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322</TotalTime>
  <Words>503</Words>
  <PresentationFormat>画面に合わせる (4:3)</PresentationFormat>
  <Paragraphs>120</Paragraphs>
  <Slides>8</Slides>
  <Notes>0</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8</vt:i4>
      </vt:variant>
    </vt:vector>
  </HeadingPairs>
  <TitlesOfParts>
    <vt:vector size="15" baseType="lpstr">
      <vt:lpstr>Meiryo UI</vt:lpstr>
      <vt:lpstr>ＭＳ ゴシック</vt:lpstr>
      <vt:lpstr>ＭＳ 明朝</vt:lpstr>
      <vt:lpstr>游ゴシック</vt:lpstr>
      <vt:lpstr>Arial</vt:lpstr>
      <vt:lpstr>Calibri</vt:lpstr>
      <vt:lpstr>Office テーマ</vt:lpstr>
      <vt:lpstr>自治体における その他の暑さ対策</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Printed>2018-12-07T00:11:40Z</cp:lastPrinted>
  <dcterms:created xsi:type="dcterms:W3CDTF">2018-11-20T11:00:47Z</dcterms:created>
  <dcterms:modified xsi:type="dcterms:W3CDTF">2018-12-07T00:17:36Z</dcterms:modified>
</cp:coreProperties>
</file>