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9" r:id="rId2"/>
    <p:sldId id="315" r:id="rId3"/>
    <p:sldId id="313" r:id="rId4"/>
    <p:sldId id="340" r:id="rId5"/>
    <p:sldId id="326" r:id="rId6"/>
    <p:sldId id="317" r:id="rId7"/>
    <p:sldId id="316" r:id="rId8"/>
    <p:sldId id="336" r:id="rId9"/>
    <p:sldId id="322" r:id="rId10"/>
    <p:sldId id="332" r:id="rId11"/>
    <p:sldId id="320" r:id="rId12"/>
    <p:sldId id="319" r:id="rId13"/>
    <p:sldId id="329" r:id="rId14"/>
    <p:sldId id="331" r:id="rId15"/>
    <p:sldId id="337" r:id="rId16"/>
    <p:sldId id="338" r:id="rId17"/>
    <p:sldId id="314" r:id="rId18"/>
    <p:sldId id="323" r:id="rId19"/>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34" autoAdjust="0"/>
  </p:normalViewPr>
  <p:slideViewPr>
    <p:cSldViewPr>
      <p:cViewPr varScale="1">
        <p:scale>
          <a:sx n="70" d="100"/>
          <a:sy n="70" d="100"/>
        </p:scale>
        <p:origin x="13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190" cy="498662"/>
          </a:xfrm>
          <a:prstGeom prst="rect">
            <a:avLst/>
          </a:prstGeom>
        </p:spPr>
        <p:txBody>
          <a:bodyPr vert="horz" lIns="93223" tIns="46611" rIns="93223" bIns="466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23" tIns="46611" rIns="93223" bIns="46611" rtlCol="0"/>
          <a:lstStyle>
            <a:lvl1pPr algn="r">
              <a:defRPr sz="1200"/>
            </a:lvl1pPr>
          </a:lstStyle>
          <a:p>
            <a:fld id="{64C9E5AD-B317-4C0D-A523-5E245AF58A84}" type="datetimeFigureOut">
              <a:rPr kumimoji="1" lang="ja-JP" altLang="en-US" smtClean="0"/>
              <a:t>2019/12/3</a:t>
            </a:fld>
            <a:endParaRPr kumimoji="1" lang="ja-JP" altLang="en-US"/>
          </a:p>
        </p:txBody>
      </p:sp>
      <p:sp>
        <p:nvSpPr>
          <p:cNvPr id="4" name="フッター プレースホルダー 3"/>
          <p:cNvSpPr>
            <a:spLocks noGrp="1"/>
          </p:cNvSpPr>
          <p:nvPr>
            <p:ph type="ftr" sz="quarter" idx="2"/>
          </p:nvPr>
        </p:nvSpPr>
        <p:spPr>
          <a:xfrm>
            <a:off x="2" y="9440677"/>
            <a:ext cx="2949190" cy="498662"/>
          </a:xfrm>
          <a:prstGeom prst="rect">
            <a:avLst/>
          </a:prstGeom>
        </p:spPr>
        <p:txBody>
          <a:bodyPr vert="horz" lIns="93223" tIns="46611" rIns="93223" bIns="466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23" tIns="46611" rIns="93223" bIns="46611"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24" tIns="45713" rIns="91424"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4" tIns="45713" rIns="91424" bIns="45713" rtlCol="0"/>
          <a:lstStyle>
            <a:lvl1pPr algn="r">
              <a:defRPr sz="1200"/>
            </a:lvl1pPr>
          </a:lstStyle>
          <a:p>
            <a:fld id="{E786524D-9D30-4F28-9A77-09A8B3F4127D}" type="datetimeFigureOut">
              <a:rPr kumimoji="1" lang="ja-JP" altLang="en-US" smtClean="0"/>
              <a:t>2019/12/3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4" tIns="45713" rIns="91424" bIns="45713"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24" tIns="45713" rIns="91424"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24" tIns="45713" rIns="91424"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4" tIns="45713" rIns="91424" bIns="45713"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a:t>
            </a:fld>
            <a:endParaRPr kumimoji="1" lang="ja-JP" altLang="en-US"/>
          </a:p>
        </p:txBody>
      </p:sp>
    </p:spTree>
    <p:extLst>
      <p:ext uri="{BB962C8B-B14F-4D97-AF65-F5344CB8AC3E}">
        <p14:creationId xmlns:p14="http://schemas.microsoft.com/office/powerpoint/2010/main" val="76242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377223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300487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239061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54032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82964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82653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357787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4</a:t>
            </a:fld>
            <a:endParaRPr kumimoji="1" lang="ja-JP" altLang="en-US"/>
          </a:p>
        </p:txBody>
      </p:sp>
    </p:spTree>
    <p:extLst>
      <p:ext uri="{BB962C8B-B14F-4D97-AF65-F5344CB8AC3E}">
        <p14:creationId xmlns:p14="http://schemas.microsoft.com/office/powerpoint/2010/main" val="48702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5</a:t>
            </a:fld>
            <a:endParaRPr kumimoji="1" lang="ja-JP" altLang="en-US"/>
          </a:p>
        </p:txBody>
      </p:sp>
    </p:spTree>
    <p:extLst>
      <p:ext uri="{BB962C8B-B14F-4D97-AF65-F5344CB8AC3E}">
        <p14:creationId xmlns:p14="http://schemas.microsoft.com/office/powerpoint/2010/main" val="85830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6</a:t>
            </a:fld>
            <a:endParaRPr kumimoji="1" lang="ja-JP" altLang="en-US"/>
          </a:p>
        </p:txBody>
      </p:sp>
    </p:spTree>
    <p:extLst>
      <p:ext uri="{BB962C8B-B14F-4D97-AF65-F5344CB8AC3E}">
        <p14:creationId xmlns:p14="http://schemas.microsoft.com/office/powerpoint/2010/main" val="291516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4046399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6">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75725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67752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6">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99212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2019/12/3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2019/12/3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2019/12/3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2019/12/3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2019/12/3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2019/12/3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2019/12/3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0.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8.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hyperlink" Target="http://www.pref.osaka.lg.jp/kannosomu/midoritokazenogekan/aria_kitaosaka.html" TargetMode="Externa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jpe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g"/><Relationship Id="rId4" Type="http://schemas.microsoft.com/office/2007/relationships/hdphoto" Target="../media/hdphoto1.wdp"/><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microsoft.com/office/2007/relationships/hdphoto" Target="../media/hdphoto4.wdp"/><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テキスト ボックス 8"/>
          <p:cNvSpPr txBox="1">
            <a:spLocks noChangeArrowheads="1"/>
          </p:cNvSpPr>
          <p:nvPr/>
        </p:nvSpPr>
        <p:spPr bwMode="auto">
          <a:xfrm>
            <a:off x="7307215" y="580692"/>
            <a:ext cx="1459735" cy="4224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65306" tIns="72000" rIns="65306"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資料　</a:t>
            </a:r>
            <a:r>
              <a:rPr lang="ja-JP" altLang="en-US" sz="1800" b="1" dirty="0" smtClean="0"/>
              <a:t>２－１</a:t>
            </a:r>
            <a:endParaRPr lang="ja-JP" altLang="en-US" sz="1800" b="1" strike="sngStrike" dirty="0"/>
          </a:p>
        </p:txBody>
      </p:sp>
      <p:sp>
        <p:nvSpPr>
          <p:cNvPr id="7" name="テキスト ボックス 6"/>
          <p:cNvSpPr txBox="1"/>
          <p:nvPr/>
        </p:nvSpPr>
        <p:spPr>
          <a:xfrm>
            <a:off x="-1480" y="-20310"/>
            <a:ext cx="9145480" cy="455501"/>
          </a:xfrm>
          <a:prstGeom prst="rect">
            <a:avLst/>
          </a:prstGeom>
          <a:solidFill>
            <a:srgbClr val="002060"/>
          </a:solidFill>
          <a:ln>
            <a:noFill/>
          </a:ln>
          <a:effectLst/>
        </p:spPr>
        <p:txBody>
          <a:bodyPr wrap="square" lIns="91190" tIns="57908" rIns="91190" bIns="57908" rtlCol="0" anchor="ctr">
            <a:spAutoFit/>
          </a:bodyPr>
          <a:lstStyle/>
          <a:p>
            <a:pPr algn="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a:t>
            </a:r>
            <a:r>
              <a:rPr kumimoji="0" lang="en-US" altLang="ja-JP"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endParaRPr kumimoji="0" lang="en-US" altLang="zh-TW"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0" lang="ja-JP" altLang="en-US" sz="11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第４回</a:t>
            </a:r>
            <a:r>
              <a:rPr kumimoji="0" lang="zh-TW" altLang="en-US" sz="11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a:t>
            </a:r>
            <a:r>
              <a:rPr kumimoji="0" lang="zh-TW" altLang="en-US" sz="11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猛暑対策検討会議</a:t>
            </a: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１</a:t>
            </a:r>
            <a:endParaRPr lang="ja-JP" altLang="en-US" sz="22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475656" y="2708920"/>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smtClean="0">
                <a:solidFill>
                  <a:schemeClr val="accent1">
                    <a:lumMod val="75000"/>
                  </a:schemeClr>
                </a:solidFill>
                <a:latin typeface="Meiryo UI" panose="020B0604030504040204" pitchFamily="50" charset="-128"/>
                <a:ea typeface="Meiryo UI" panose="020B0604030504040204" pitchFamily="50" charset="-128"/>
              </a:rPr>
              <a:t>府における</a:t>
            </a:r>
            <a:r>
              <a:rPr lang="en-US" altLang="ja-JP" sz="3200" b="1" dirty="0" smtClean="0">
                <a:solidFill>
                  <a:schemeClr val="accent1">
                    <a:lumMod val="75000"/>
                  </a:schemeClr>
                </a:solidFill>
                <a:latin typeface="Meiryo UI" panose="020B0604030504040204" pitchFamily="50" charset="-128"/>
                <a:ea typeface="Meiryo UI" panose="020B0604030504040204" pitchFamily="50" charset="-128"/>
              </a:rPr>
              <a:t>2019</a:t>
            </a:r>
            <a:r>
              <a:rPr lang="ja-JP" altLang="en-US" sz="3200" b="1" dirty="0" smtClean="0">
                <a:solidFill>
                  <a:schemeClr val="accent1">
                    <a:lumMod val="75000"/>
                  </a:schemeClr>
                </a:solidFill>
                <a:latin typeface="Meiryo UI" panose="020B0604030504040204" pitchFamily="50" charset="-128"/>
                <a:ea typeface="Meiryo UI" panose="020B0604030504040204" pitchFamily="50" charset="-128"/>
              </a:rPr>
              <a:t>夏の暑さ対策</a:t>
            </a:r>
          </a:p>
        </p:txBody>
      </p:sp>
      <p:sp>
        <p:nvSpPr>
          <p:cNvPr id="8" name="タイトル 1"/>
          <p:cNvSpPr txBox="1">
            <a:spLocks/>
          </p:cNvSpPr>
          <p:nvPr/>
        </p:nvSpPr>
        <p:spPr bwMode="auto">
          <a:xfrm>
            <a:off x="1475656" y="3276826"/>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smtClean="0">
                <a:solidFill>
                  <a:schemeClr val="accent1">
                    <a:lumMod val="75000"/>
                  </a:schemeClr>
                </a:solidFill>
                <a:latin typeface="Meiryo UI" panose="020B0604030504040204" pitchFamily="50" charset="-128"/>
                <a:ea typeface="Meiryo UI" panose="020B0604030504040204" pitchFamily="50" charset="-128"/>
              </a:rPr>
              <a:t>＜取組実績＞</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691680" y="545722"/>
            <a:ext cx="7271091" cy="657827"/>
            <a:chOff x="3075868" y="2420887"/>
            <a:chExt cx="3579156"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041" y="2466726"/>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民間事業者の広報媒体による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注意喚起・啓発</a:t>
              </a:r>
            </a:p>
          </p:txBody>
        </p:sp>
      </p:grpSp>
      <p:sp>
        <p:nvSpPr>
          <p:cNvPr id="11" name="角丸四角形 10"/>
          <p:cNvSpPr/>
          <p:nvPr/>
        </p:nvSpPr>
        <p:spPr>
          <a:xfrm>
            <a:off x="156063" y="55842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取組⑦</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511823779"/>
              </p:ext>
            </p:extLst>
          </p:nvPr>
        </p:nvGraphicFramePr>
        <p:xfrm>
          <a:off x="156063" y="1307762"/>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主な取組内容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236705" y="6362504"/>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府民に関心のある媒体から発信することによる、</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啓発機会の増加</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正方形/長方形 1"/>
          <p:cNvSpPr>
            <a:spLocks noChangeArrowheads="1"/>
          </p:cNvSpPr>
          <p:nvPr/>
        </p:nvSpPr>
        <p:spPr bwMode="auto">
          <a:xfrm>
            <a:off x="155593" y="1822244"/>
            <a:ext cx="7793724" cy="4367461"/>
          </a:xfrm>
          <a:prstGeom prst="rect">
            <a:avLst/>
          </a:prstGeom>
          <a:noFill/>
          <a:ln w="9525" algn="ctr">
            <a:noFill/>
            <a:round/>
            <a:headEnd/>
            <a:tailEnd/>
          </a:ln>
          <a:extLst/>
        </p:spPr>
        <p:txBody>
          <a:bodyPr/>
          <a:lstStyle/>
          <a:p>
            <a:pPr>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そのほかの団体等の連携協力</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セルビス発行の会報冊子（約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月号に３つの習慣を啓発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老人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クラブ連合会会報誌（約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習慣を啓発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③大</a:t>
            </a:r>
            <a:r>
              <a:rPr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誌</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4400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部）</a:t>
            </a:r>
            <a:endParaRPr lang="en-US" altLang="zh-TW"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➡農業関係者向け：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習慣を啓発</a:t>
            </a:r>
          </a:p>
          <a:p>
            <a:pPr>
              <a:lnSpc>
                <a:spcPts val="14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映画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供給会社との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タイアップポスター（</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2500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部）</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➡学校、公共施設等での掲示：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習慣を啓発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⑤雪印メグミルクネオン（道頓堀）、銭湯にある企業のバナー広告（</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月：暑さに備える３つの習慣</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➡７月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：熱中症予防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大阪バス（株）の路線バス車内での啓発アナウンス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➡これまで加え、「布施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－市立東大阪医療センター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線」を追加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⑦㈱ハークスレイ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（ほっかほっか亭）情報誌啓発記事の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掲載</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➡会員向け情報誌「食楽通信」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月号に、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熱中症対策啓発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記事を掲載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屋上の電光掲示板（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HOKKAVISION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）で啓発</a:t>
            </a:r>
          </a:p>
          <a:p>
            <a:pPr>
              <a:lnSpc>
                <a:spcPts val="15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zh-TW"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4" descr="http://www.osakabus.jp/wp-content/themes/osakabus/common/img/top/ph_service_shina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704" y="4677508"/>
            <a:ext cx="1663533" cy="958195"/>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519" y="1862283"/>
            <a:ext cx="1452814" cy="2008995"/>
          </a:xfrm>
          <a:prstGeom prst="rect">
            <a:avLst/>
          </a:prstGeom>
          <a:ln>
            <a:solidFill>
              <a:schemeClr val="bg1"/>
            </a:solidFill>
          </a:ln>
        </p:spPr>
      </p:pic>
      <p:sp>
        <p:nvSpPr>
          <p:cNvPr id="20" name="正方形/長方形 1"/>
          <p:cNvSpPr>
            <a:spLocks noChangeArrowheads="1"/>
          </p:cNvSpPr>
          <p:nvPr/>
        </p:nvSpPr>
        <p:spPr bwMode="auto">
          <a:xfrm>
            <a:off x="4456984" y="3814268"/>
            <a:ext cx="1765211" cy="247332"/>
          </a:xfrm>
          <a:prstGeom prst="rect">
            <a:avLst/>
          </a:prstGeom>
          <a:noFill/>
          <a:ln w="9525" algn="ctr">
            <a:noFill/>
            <a:round/>
            <a:headEnd/>
            <a:tailEnd/>
          </a:ln>
          <a:extLst/>
        </p:spPr>
        <p:txBody>
          <a:bodyPr/>
          <a:lstStyle/>
          <a:p>
            <a:r>
              <a:rPr lang="ja-JP" altLang="en-US" sz="1200" b="1" spc="-150" dirty="0" smtClean="0">
                <a:latin typeface="Meiryo UI" panose="020B0604030504040204" pitchFamily="50" charset="-128"/>
                <a:ea typeface="Meiryo UI" panose="020B0604030504040204" pitchFamily="50" charset="-128"/>
              </a:rPr>
              <a:t>▲セルビス会報誌（抜粋）</a:t>
            </a:r>
            <a:endParaRPr lang="ja-JP" altLang="en-US" sz="1200" spc="-150" dirty="0">
              <a:latin typeface="Meiryo UI" panose="020B0604030504040204" pitchFamily="50" charset="-128"/>
              <a:ea typeface="Meiryo UI" panose="020B0604030504040204" pitchFamily="50" charset="-128"/>
            </a:endParaRPr>
          </a:p>
        </p:txBody>
      </p:sp>
      <p:sp>
        <p:nvSpPr>
          <p:cNvPr id="21" name="正方形/長方形 1"/>
          <p:cNvSpPr>
            <a:spLocks noChangeArrowheads="1"/>
          </p:cNvSpPr>
          <p:nvPr/>
        </p:nvSpPr>
        <p:spPr bwMode="auto">
          <a:xfrm>
            <a:off x="4231567" y="902081"/>
            <a:ext cx="4783252" cy="349284"/>
          </a:xfrm>
          <a:prstGeom prst="rect">
            <a:avLst/>
          </a:prstGeom>
          <a:noFill/>
          <a:ln w="9525" algn="ctr">
            <a:noFill/>
            <a:round/>
            <a:headEnd/>
            <a:tailEnd/>
          </a:ln>
          <a:extLst/>
        </p:spPr>
        <p:txBody>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（府民文化部・福祉部・健康医療部・環境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3044" y="2064752"/>
            <a:ext cx="1577404" cy="1665037"/>
          </a:xfrm>
          <a:prstGeom prst="rect">
            <a:avLst/>
          </a:prstGeom>
          <a:ln>
            <a:solidFill>
              <a:schemeClr val="bg1"/>
            </a:solidFill>
          </a:ln>
        </p:spPr>
      </p:pic>
      <p:sp>
        <p:nvSpPr>
          <p:cNvPr id="23" name="正方形/長方形 1"/>
          <p:cNvSpPr>
            <a:spLocks noChangeArrowheads="1"/>
          </p:cNvSpPr>
          <p:nvPr/>
        </p:nvSpPr>
        <p:spPr bwMode="auto">
          <a:xfrm>
            <a:off x="6042349" y="3718397"/>
            <a:ext cx="1729608" cy="360024"/>
          </a:xfrm>
          <a:prstGeom prst="rect">
            <a:avLst/>
          </a:prstGeom>
          <a:noFill/>
          <a:ln w="9525" algn="ctr">
            <a:noFill/>
            <a:round/>
            <a:headEnd/>
            <a:tailEnd/>
          </a:ln>
          <a:extLst/>
        </p:spPr>
        <p:txBody>
          <a:bodyPr/>
          <a:lstStyle/>
          <a:p>
            <a:r>
              <a:rPr lang="ja-JP" altLang="en-US" sz="1200" b="1" spc="-150" dirty="0" smtClean="0">
                <a:latin typeface="Meiryo UI" panose="020B0604030504040204" pitchFamily="50" charset="-128"/>
                <a:ea typeface="Meiryo UI" panose="020B0604030504040204" pitchFamily="50" charset="-128"/>
              </a:rPr>
              <a:t>▲大阪府老人クラブ連合会</a:t>
            </a:r>
            <a:endParaRPr lang="en-US" altLang="ja-JP" sz="1200" b="1" spc="-150" dirty="0" smtClean="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a:t>
            </a:r>
            <a:r>
              <a:rPr lang="ja-JP" altLang="en-US" sz="1200" b="1" spc="-150" dirty="0" smtClean="0">
                <a:latin typeface="Meiryo UI" panose="020B0604030504040204" pitchFamily="50" charset="-128"/>
                <a:ea typeface="Meiryo UI" panose="020B0604030504040204" pitchFamily="50" charset="-128"/>
              </a:rPr>
              <a:t>会報誌（抜粋）</a:t>
            </a:r>
            <a:endParaRPr lang="ja-JP" altLang="en-US" sz="1200" spc="-15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5781" y="1861847"/>
            <a:ext cx="1022542" cy="1963281"/>
          </a:xfrm>
          <a:prstGeom prst="rect">
            <a:avLst/>
          </a:prstGeom>
          <a:ln>
            <a:solidFill>
              <a:schemeClr val="bg1"/>
            </a:solidFill>
          </a:ln>
        </p:spPr>
      </p:pic>
      <p:sp>
        <p:nvSpPr>
          <p:cNvPr id="25" name="正方形/長方形 1"/>
          <p:cNvSpPr>
            <a:spLocks noChangeArrowheads="1"/>
          </p:cNvSpPr>
          <p:nvPr/>
        </p:nvSpPr>
        <p:spPr bwMode="auto">
          <a:xfrm>
            <a:off x="7780371" y="3804950"/>
            <a:ext cx="1182400" cy="517545"/>
          </a:xfrm>
          <a:prstGeom prst="rect">
            <a:avLst/>
          </a:prstGeom>
          <a:noFill/>
          <a:ln w="9525" algn="ctr">
            <a:noFill/>
            <a:round/>
            <a:headEnd/>
            <a:tailEnd/>
          </a:ln>
          <a:extLst/>
        </p:spPr>
        <p:txBody>
          <a:bodyPr/>
          <a:lstStyle/>
          <a:p>
            <a:r>
              <a:rPr lang="ja-JP" altLang="en-US" sz="1200" b="1" spc="-150" dirty="0" smtClean="0">
                <a:latin typeface="Meiryo UI" panose="020B0604030504040204" pitchFamily="50" charset="-128"/>
                <a:ea typeface="Meiryo UI" panose="020B0604030504040204" pitchFamily="50" charset="-128"/>
              </a:rPr>
              <a:t>▲大阪府農業</a:t>
            </a:r>
            <a:endParaRPr lang="en-US" altLang="ja-JP" sz="1200" b="1" spc="-150" dirty="0" smtClean="0">
              <a:latin typeface="Meiryo UI" panose="020B0604030504040204" pitchFamily="50" charset="-128"/>
              <a:ea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rPr>
              <a:t>　</a:t>
            </a:r>
            <a:r>
              <a:rPr lang="ja-JP" altLang="en-US" sz="1200" b="1" spc="-150" dirty="0" smtClean="0">
                <a:latin typeface="Meiryo UI" panose="020B0604030504040204" pitchFamily="50" charset="-128"/>
                <a:ea typeface="Meiryo UI" panose="020B0604030504040204" pitchFamily="50" charset="-128"/>
              </a:rPr>
              <a:t>時報（抜粋）</a:t>
            </a:r>
            <a:endParaRPr lang="ja-JP" altLang="en-US" sz="1200" spc="-15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2715" y="4276118"/>
            <a:ext cx="1207656" cy="1698769"/>
          </a:xfrm>
          <a:prstGeom prst="rect">
            <a:avLst/>
          </a:prstGeom>
        </p:spPr>
      </p:pic>
      <p:sp>
        <p:nvSpPr>
          <p:cNvPr id="27" name="正方形/長方形 1"/>
          <p:cNvSpPr>
            <a:spLocks noChangeArrowheads="1"/>
          </p:cNvSpPr>
          <p:nvPr/>
        </p:nvSpPr>
        <p:spPr bwMode="auto">
          <a:xfrm>
            <a:off x="7510657" y="5886915"/>
            <a:ext cx="1504162" cy="463858"/>
          </a:xfrm>
          <a:prstGeom prst="rect">
            <a:avLst/>
          </a:prstGeom>
          <a:noFill/>
          <a:ln w="9525" algn="ctr">
            <a:noFill/>
            <a:round/>
            <a:headEnd/>
            <a:tailEnd/>
          </a:ln>
          <a:extLst/>
        </p:spPr>
        <p:txBody>
          <a:bodyPr/>
          <a:lstStyle/>
          <a:p>
            <a:r>
              <a:rPr lang="ja-JP" altLang="en-US" sz="1200" b="1" spc="-150" dirty="0" smtClean="0">
                <a:latin typeface="Meiryo UI" panose="020B0604030504040204" pitchFamily="50" charset="-128"/>
                <a:ea typeface="Meiryo UI" panose="020B0604030504040204" pitchFamily="50" charset="-128"/>
              </a:rPr>
              <a:t>▲タイアップポスター</a:t>
            </a:r>
            <a:endParaRPr lang="en-US" altLang="ja-JP" sz="1200" b="1" spc="-150" dirty="0" smtClean="0">
              <a:latin typeface="Meiryo UI" panose="020B0604030504040204" pitchFamily="50" charset="-128"/>
              <a:ea typeface="Meiryo UI" panose="020B0604030504040204" pitchFamily="50" charset="-128"/>
            </a:endParaRPr>
          </a:p>
          <a:p>
            <a:r>
              <a:rPr lang="en-US" altLang="ja-JP" sz="1200" b="1" spc="-150" dirty="0" smtClean="0">
                <a:latin typeface="Meiryo UI" panose="020B0604030504040204" pitchFamily="50" charset="-128"/>
                <a:ea typeface="Meiryo UI" panose="020B0604030504040204" pitchFamily="50" charset="-128"/>
              </a:rPr>
              <a:t>※</a:t>
            </a:r>
            <a:r>
              <a:rPr lang="ja-JP" altLang="en-US" sz="1200" b="1" spc="-150" dirty="0">
                <a:latin typeface="Meiryo UI" panose="020B0604030504040204" pitchFamily="50" charset="-128"/>
                <a:ea typeface="Meiryo UI" panose="020B0604030504040204" pitchFamily="50" charset="-128"/>
              </a:rPr>
              <a:t>映画は公開終了済</a:t>
            </a:r>
            <a:endParaRPr lang="ja-JP" altLang="en-US" sz="1200" spc="-150" dirty="0">
              <a:latin typeface="Meiryo UI" panose="020B0604030504040204" pitchFamily="50" charset="-128"/>
              <a:ea typeface="Meiryo UI" panose="020B0604030504040204" pitchFamily="50" charset="-128"/>
            </a:endParaRPr>
          </a:p>
          <a:p>
            <a:endParaRPr lang="ja-JP" altLang="en-US" sz="1200" spc="-150" dirty="0">
              <a:latin typeface="Meiryo UI" panose="020B0604030504040204" pitchFamily="50" charset="-128"/>
              <a:ea typeface="Meiryo UI" panose="020B0604030504040204" pitchFamily="50" charset="-128"/>
            </a:endParaRPr>
          </a:p>
        </p:txBody>
      </p:sp>
      <p:sp>
        <p:nvSpPr>
          <p:cNvPr id="28" name="正方形/長方形 1"/>
          <p:cNvSpPr>
            <a:spLocks noChangeArrowheads="1"/>
          </p:cNvSpPr>
          <p:nvPr/>
        </p:nvSpPr>
        <p:spPr bwMode="auto">
          <a:xfrm>
            <a:off x="5844299" y="5639252"/>
            <a:ext cx="1756181" cy="273029"/>
          </a:xfrm>
          <a:prstGeom prst="rect">
            <a:avLst/>
          </a:prstGeom>
          <a:noFill/>
          <a:ln w="9525" algn="ctr">
            <a:noFill/>
            <a:round/>
            <a:headEnd/>
            <a:tailEnd/>
          </a:ln>
          <a:extLst/>
        </p:spPr>
        <p:txBody>
          <a:bodyPr/>
          <a:lstStyle/>
          <a:p>
            <a:r>
              <a:rPr lang="ja-JP" altLang="en-US" sz="1200" b="1" spc="-150" dirty="0" smtClean="0">
                <a:latin typeface="Meiryo UI" panose="020B0604030504040204" pitchFamily="50" charset="-128"/>
                <a:ea typeface="Meiryo UI" panose="020B0604030504040204" pitchFamily="50" charset="-128"/>
              </a:rPr>
              <a:t>▲バスの車内アナウンス</a:t>
            </a:r>
            <a:endParaRPr lang="ja-JP" altLang="en-US" sz="1200" spc="-150" dirty="0">
              <a:latin typeface="Meiryo UI" panose="020B0604030504040204" pitchFamily="50" charset="-128"/>
              <a:ea typeface="Meiryo UI" panose="020B0604030504040204" pitchFamily="50" charset="-128"/>
            </a:endParaRPr>
          </a:p>
        </p:txBody>
      </p:sp>
      <p:sp>
        <p:nvSpPr>
          <p:cNvPr id="58" name="角丸四角形 57"/>
          <p:cNvSpPr/>
          <p:nvPr/>
        </p:nvSpPr>
        <p:spPr bwMode="auto">
          <a:xfrm>
            <a:off x="4817829" y="5554742"/>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bwMode="auto">
          <a:xfrm>
            <a:off x="2555776" y="4742782"/>
            <a:ext cx="544482" cy="204311"/>
          </a:xfrm>
          <a:prstGeom prst="roundRect">
            <a:avLst/>
          </a:prstGeom>
          <a:solidFill>
            <a:srgbClr val="FFFF00"/>
          </a:solidFill>
          <a:ln w="25400">
            <a:noFill/>
          </a:ln>
          <a:effectLst/>
          <a:extLst/>
        </p:spPr>
        <p:txBody>
          <a:bodyPr wrap="square" lIns="0" tIns="0" rIns="0" bIns="0" anchor="ctr">
            <a:spAutoFit/>
          </a:bodyPr>
          <a:lstStyle/>
          <a:p>
            <a:pPr algn="ctr">
              <a:defRPr/>
            </a:pPr>
            <a:r>
              <a:rPr lang="ja-JP" altLang="en-US" sz="1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継続</a:t>
            </a:r>
            <a:endPar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bwMode="auto">
          <a:xfrm>
            <a:off x="4386173" y="5023346"/>
            <a:ext cx="473606" cy="204311"/>
          </a:xfrm>
          <a:prstGeom prst="roundRect">
            <a:avLst/>
          </a:prstGeom>
          <a:solidFill>
            <a:srgbClr val="FFC000"/>
          </a:solidFill>
          <a:ln w="25400">
            <a:noFill/>
          </a:ln>
          <a:effectLst/>
          <a:extLst/>
        </p:spPr>
        <p:txBody>
          <a:bodyPr wrap="square" lIns="0" tIns="0" rIns="0" bIns="0" anchor="ctr">
            <a:spAutoFit/>
          </a:bodyPr>
          <a:lstStyle/>
          <a:p>
            <a:pPr algn="ctr">
              <a:defRPr/>
            </a:pP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10</a:t>
            </a:r>
            <a:endParaRPr lang="ja-JP" altLang="en-US" sz="2200" b="1" dirty="0">
              <a:latin typeface="Meiryo UI" panose="020B0604030504040204" pitchFamily="50" charset="-128"/>
              <a:ea typeface="Meiryo UI" panose="020B0604030504040204" pitchFamily="50" charset="-128"/>
            </a:endParaRPr>
          </a:p>
        </p:txBody>
      </p:sp>
      <p:sp>
        <p:nvSpPr>
          <p:cNvPr id="32" name="角丸四角形 31"/>
          <p:cNvSpPr/>
          <p:nvPr/>
        </p:nvSpPr>
        <p:spPr bwMode="auto">
          <a:xfrm>
            <a:off x="3377452" y="4537689"/>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bwMode="auto">
          <a:xfrm>
            <a:off x="3337296" y="3630398"/>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bwMode="auto">
          <a:xfrm>
            <a:off x="3280853" y="3220289"/>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bwMode="auto">
          <a:xfrm>
            <a:off x="3377452" y="2560676"/>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bwMode="auto">
          <a:xfrm>
            <a:off x="3362988" y="2018045"/>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9025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460061996"/>
              </p:ext>
            </p:extLst>
          </p:nvPr>
        </p:nvGraphicFramePr>
        <p:xfrm>
          <a:off x="155342" y="1268760"/>
          <a:ext cx="8831835" cy="528696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8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898650">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業者との連携に</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よる熱中症予防</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取組⑧</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1"/>
          <p:cNvSpPr>
            <a:spLocks noChangeArrowheads="1"/>
          </p:cNvSpPr>
          <p:nvPr/>
        </p:nvSpPr>
        <p:spPr bwMode="auto">
          <a:xfrm>
            <a:off x="4635779" y="2132825"/>
            <a:ext cx="4458705" cy="3832571"/>
          </a:xfrm>
          <a:prstGeom prst="rect">
            <a:avLst/>
          </a:prstGeom>
          <a:noFill/>
          <a:ln w="9525" algn="ctr">
            <a:noFill/>
            <a:round/>
            <a:headEnd/>
            <a:tailEnd/>
          </a:ln>
          <a:extLst/>
        </p:spPr>
        <p:txBody>
          <a:bodyPr/>
          <a:lstStyle/>
          <a:p>
            <a:pPr>
              <a:lnSpc>
                <a:spcPts val="22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移動販売車</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コープのお買い物便</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熱中症注意喚起</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予防啓発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チラシ等を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配布</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②熱中症</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ミニセミナーの開催（</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ヵ所</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移動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販売車で買い物される方を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中心に、大塚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製薬㈱より実施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③生協機関紙</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「いずみ」６月号での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広報</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宅配利用者に２６万部、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店舗等で約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部配架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夕食宅配時に予防啓発チラシ等を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配布</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夕食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宅配として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枚</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生協高齢者</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サロンで</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の熱中症ミニセミナーの開催</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所で実施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新聞折込み「おいしいくらし」にて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広報</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の対象エリア内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万世帯に配布</a:t>
            </a:r>
          </a:p>
        </p:txBody>
      </p:sp>
      <p:sp>
        <p:nvSpPr>
          <p:cNvPr id="60" name="正方形/長方形 1"/>
          <p:cNvSpPr>
            <a:spLocks noChangeArrowheads="1"/>
          </p:cNvSpPr>
          <p:nvPr/>
        </p:nvSpPr>
        <p:spPr bwMode="auto">
          <a:xfrm>
            <a:off x="209351" y="2213547"/>
            <a:ext cx="4372776" cy="4215641"/>
          </a:xfrm>
          <a:prstGeom prst="rect">
            <a:avLst/>
          </a:prstGeom>
          <a:noFill/>
          <a:ln w="9525" algn="ctr">
            <a:noFill/>
            <a:round/>
            <a:headEnd/>
            <a:tailEnd/>
          </a:ln>
          <a:extLst/>
        </p:spPr>
        <p:txBody>
          <a:bodyPr wrap="square">
            <a:spAutoFit/>
          </a:bodyPr>
          <a:lstStyle/>
          <a:p>
            <a:pPr>
              <a:lnSpc>
                <a:spcPts val="17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予防啓発ポスターの作成</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1,800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高校、スポーツ、教育施設などの配布のほか、消防本部にも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配布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もずやん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パネルに掲示（計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）を追加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予防啓発チラシの作成（約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堺市消防局の「高齢者防火訪問」の際に約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枚の配布</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ファミリーマート、アカカベ薬局、ローソン、イオン、情報プラザ、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キリン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おいて配架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民生委員児童委員協議会、市町村、府内各出先機関、</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訪問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ステーション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に配布</a:t>
            </a:r>
          </a:p>
          <a:p>
            <a:pPr>
              <a:lnSpc>
                <a:spcPts val="17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③商品販売ポップでの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普及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⇒薬局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など啓発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熱中症セミナーの実施</a:t>
            </a: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イオンスタイル新茨木における熱中症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セミナー</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イオンリテール㈱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製薬㈱協同：計１３３名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感染症予防対策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大阪府社会福祉協議会主催：約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名参加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金岡東団地入居者向け熱中症対策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講座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大阪住宅供給公社主催：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庁内放送における熱中症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5342" y="1698207"/>
            <a:ext cx="4286601"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製薬㈱と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の啓発事業</a:t>
            </a:r>
          </a:p>
        </p:txBody>
      </p:sp>
      <p:sp>
        <p:nvSpPr>
          <p:cNvPr id="70" name="角丸四角形 69"/>
          <p:cNvSpPr/>
          <p:nvPr/>
        </p:nvSpPr>
        <p:spPr>
          <a:xfrm>
            <a:off x="4662182" y="1680630"/>
            <a:ext cx="4286601" cy="44697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製薬㈱・大阪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いずみ市民生活協同組合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27" name="角丸四角形 26"/>
          <p:cNvSpPr/>
          <p:nvPr/>
        </p:nvSpPr>
        <p:spPr bwMode="auto">
          <a:xfrm>
            <a:off x="2169594" y="4645547"/>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bwMode="auto">
          <a:xfrm>
            <a:off x="3563888" y="2257592"/>
            <a:ext cx="536859" cy="204311"/>
          </a:xfrm>
          <a:prstGeom prst="roundRect">
            <a:avLst/>
          </a:prstGeom>
          <a:solidFill>
            <a:srgbClr val="FFC000"/>
          </a:solidFill>
          <a:ln w="25400">
            <a:noFill/>
          </a:ln>
          <a:effectLst/>
          <a:extLst/>
        </p:spPr>
        <p:txBody>
          <a:bodyPr wrap="square" lIns="0" tIns="0" rIns="0" bIns="0" anchor="ctr">
            <a:spAutoFit/>
          </a:bodyPr>
          <a:lstStyle/>
          <a:p>
            <a:pPr algn="ctr">
              <a:defRPr/>
            </a:pP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bwMode="auto">
          <a:xfrm>
            <a:off x="3438068" y="2891698"/>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bwMode="auto">
          <a:xfrm>
            <a:off x="2729302" y="6177017"/>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bwMode="auto">
          <a:xfrm>
            <a:off x="7823266" y="3899498"/>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bwMode="auto">
          <a:xfrm>
            <a:off x="8057508" y="4466376"/>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bwMode="auto">
          <a:xfrm>
            <a:off x="7625775" y="5028410"/>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bwMode="auto">
          <a:xfrm>
            <a:off x="7774837" y="3337464"/>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4" descr="Z:\熱中症\31年度\01_普及啓発（公民連携、市町村等）\01_大塚製薬\02_社会福祉協議会\写真\IMG_8324.jpg"/>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1864"/>
          <a:stretch/>
        </p:blipFill>
        <p:spPr bwMode="auto">
          <a:xfrm>
            <a:off x="4609526" y="5670222"/>
            <a:ext cx="1784123" cy="904284"/>
          </a:xfrm>
          <a:prstGeom prst="rect">
            <a:avLst/>
          </a:prstGeom>
          <a:noFill/>
          <a:ln>
            <a:solidFill>
              <a:schemeClr val="bg1"/>
            </a:solidFill>
          </a:ln>
        </p:spPr>
      </p:pic>
      <p:pic>
        <p:nvPicPr>
          <p:cNvPr id="26" name="図 25" descr="Z:\熱中症\31年度\01_普及啓発（公民連携、市町村等）\02_大塚×いずみ生協\04_移動販売車\ホームページで使う用\IMG_0719.jpg"/>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90471" y="5664754"/>
            <a:ext cx="1492999" cy="972513"/>
          </a:xfrm>
          <a:prstGeom prst="rect">
            <a:avLst/>
          </a:prstGeom>
          <a:noFill/>
          <a:ln>
            <a:solidFill>
              <a:schemeClr val="bg1"/>
            </a:solidFill>
          </a:ln>
        </p:spPr>
      </p:pic>
      <p:sp>
        <p:nvSpPr>
          <p:cNvPr id="35" name="正方形/長方形 1"/>
          <p:cNvSpPr>
            <a:spLocks noChangeArrowheads="1"/>
          </p:cNvSpPr>
          <p:nvPr/>
        </p:nvSpPr>
        <p:spPr bwMode="auto">
          <a:xfrm>
            <a:off x="6569023" y="6574506"/>
            <a:ext cx="1756181" cy="273029"/>
          </a:xfrm>
          <a:prstGeom prst="rect">
            <a:avLst/>
          </a:prstGeom>
          <a:noFill/>
          <a:ln w="9525" algn="ctr">
            <a:noFill/>
            <a:round/>
            <a:headEnd/>
            <a:tailEnd/>
          </a:ln>
          <a:extLst/>
        </p:spPr>
        <p:txBody>
          <a:bodyPr/>
          <a:lstStyle/>
          <a:p>
            <a:r>
              <a:rPr lang="ja-JP" altLang="en-US" sz="1200" b="1" spc="-150" dirty="0">
                <a:latin typeface="Meiryo UI" panose="020B0604030504040204" pitchFamily="50" charset="-128"/>
                <a:ea typeface="Meiryo UI" panose="020B0604030504040204" pitchFamily="50" charset="-128"/>
              </a:rPr>
              <a:t>▲移動</a:t>
            </a:r>
            <a:r>
              <a:rPr lang="ja-JP" altLang="en-US" sz="1200" b="1" spc="-150" dirty="0" smtClean="0">
                <a:latin typeface="Meiryo UI" panose="020B0604030504040204" pitchFamily="50" charset="-128"/>
                <a:ea typeface="Meiryo UI" panose="020B0604030504040204" pitchFamily="50" charset="-128"/>
              </a:rPr>
              <a:t>販売車での啓発</a:t>
            </a:r>
            <a:endParaRPr lang="ja-JP" altLang="en-US" sz="1200" spc="-150" dirty="0">
              <a:latin typeface="Meiryo UI" panose="020B0604030504040204" pitchFamily="50" charset="-128"/>
              <a:ea typeface="Meiryo UI" panose="020B0604030504040204" pitchFamily="50" charset="-128"/>
            </a:endParaRPr>
          </a:p>
        </p:txBody>
      </p:sp>
      <p:sp>
        <p:nvSpPr>
          <p:cNvPr id="36" name="正方形/長方形 1"/>
          <p:cNvSpPr>
            <a:spLocks noChangeArrowheads="1"/>
          </p:cNvSpPr>
          <p:nvPr/>
        </p:nvSpPr>
        <p:spPr bwMode="auto">
          <a:xfrm>
            <a:off x="4429410" y="6525232"/>
            <a:ext cx="2293768" cy="243703"/>
          </a:xfrm>
          <a:prstGeom prst="rect">
            <a:avLst/>
          </a:prstGeom>
          <a:noFill/>
          <a:ln w="9525" algn="ctr">
            <a:noFill/>
            <a:round/>
            <a:headEnd/>
            <a:tailEnd/>
          </a:ln>
          <a:extLst/>
        </p:spPr>
        <p:txBody>
          <a:bodyPr/>
          <a:lstStyle/>
          <a:p>
            <a:r>
              <a:rPr lang="ja-JP" altLang="en-US" sz="1200" b="1" spc="-150" dirty="0">
                <a:latin typeface="Meiryo UI" panose="020B0604030504040204" pitchFamily="50" charset="-128"/>
                <a:ea typeface="Meiryo UI" panose="020B0604030504040204" pitchFamily="50" charset="-128"/>
              </a:rPr>
              <a:t>▲感染症予防対策研修で</a:t>
            </a:r>
            <a:r>
              <a:rPr lang="ja-JP" altLang="en-US" sz="1200" b="1" spc="-150" dirty="0" smtClean="0">
                <a:latin typeface="Meiryo UI" panose="020B0604030504040204" pitchFamily="50" charset="-128"/>
                <a:ea typeface="Meiryo UI" panose="020B0604030504040204" pitchFamily="50" charset="-128"/>
              </a:rPr>
              <a:t>のセミナー</a:t>
            </a:r>
            <a:endParaRPr lang="ja-JP" altLang="en-US" sz="1200" spc="-150" dirty="0">
              <a:latin typeface="Meiryo UI" panose="020B0604030504040204" pitchFamily="50" charset="-128"/>
              <a:ea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11</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581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008778206"/>
              </p:ext>
            </p:extLst>
          </p:nvPr>
        </p:nvGraphicFramePr>
        <p:xfrm>
          <a:off x="155342" y="1340768"/>
          <a:ext cx="8831835" cy="539038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438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177775" y="2125113"/>
            <a:ext cx="6030407" cy="3821696"/>
          </a:xfrm>
          <a:prstGeom prst="rect">
            <a:avLst/>
          </a:prstGeom>
          <a:noFill/>
          <a:ln w="9525" algn="ctr">
            <a:noFill/>
            <a:round/>
            <a:headEnd/>
            <a:tailEnd/>
          </a:ln>
          <a:extLst/>
        </p:spPr>
        <p:txBody>
          <a:bodyPr/>
          <a:lstStyle/>
          <a:p>
            <a:pPr marL="174625" indent="-17462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①熱中症対策に関する通知とポスター配付</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➡府立学校・市町村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教育委員会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②環境省熱中症</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マニュアル・ポスター・リーフレット・カード</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配付</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学校・市町村教育委員会を通じて小中学校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学校体育</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活動等事故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防止</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研修会において熱中症</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対策の講話を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➡府立学校・市町村立学校・私立学校の教職員等を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人参加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空調設備整備を計画的に実施し、教育環境を改善</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➡体育館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校）を５ケ年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計画で実施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令和元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校に設置予定。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➡支援学校（肢体不自由校）特別教室等（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校）へ計画的に実施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令和元年度中に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校全てに設置予定。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⑤暑さ指数計の配備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spc="-150" dirty="0" smtClean="0">
                <a:latin typeface="Meiryo UI" panose="020B0604030504040204" pitchFamily="50" charset="-128"/>
                <a:ea typeface="Meiryo UI" panose="020B0604030504040204" pitchFamily="50" charset="-128"/>
                <a:cs typeface="Meiryo UI" panose="020B0604030504040204" pitchFamily="50" charset="-128"/>
              </a:rPr>
              <a:t>➡全府立学校のグラウンド</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と体育館に各</a:t>
            </a:r>
            <a:r>
              <a:rPr lang="ja-JP" altLang="en-US" sz="1400" spc="-150" dirty="0" smtClean="0">
                <a:latin typeface="Meiryo UI" panose="020B0604030504040204" pitchFamily="50" charset="-128"/>
                <a:ea typeface="Meiryo UI" panose="020B0604030504040204" pitchFamily="50" charset="-128"/>
                <a:cs typeface="Meiryo UI" panose="020B0604030504040204" pitchFamily="50" charset="-128"/>
              </a:rPr>
              <a:t>１台（グラウンド</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174</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台、体育館</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178</a:t>
            </a:r>
            <a:r>
              <a:rPr lang="ja-JP" altLang="en-US" sz="1400" spc="-150" dirty="0" smtClean="0">
                <a:latin typeface="Meiryo UI" panose="020B0604030504040204" pitchFamily="50" charset="-128"/>
                <a:ea typeface="Meiryo UI" panose="020B0604030504040204" pitchFamily="50" charset="-128"/>
                <a:cs typeface="Meiryo UI" panose="020B0604030504040204" pitchFamily="50" charset="-128"/>
              </a:rPr>
              <a:t>台）</a:t>
            </a:r>
            <a:endParaRPr lang="ja-JP" altLang="en-US" sz="1400" spc="-1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あわせて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、「熱中症予防のための運動指針」啓発ポスターを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配付</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
          <p:cNvSpPr>
            <a:spLocks noChangeArrowheads="1"/>
          </p:cNvSpPr>
          <p:nvPr/>
        </p:nvSpPr>
        <p:spPr bwMode="auto">
          <a:xfrm>
            <a:off x="6372200" y="3653767"/>
            <a:ext cx="2392649" cy="495996"/>
          </a:xfrm>
          <a:prstGeom prst="rect">
            <a:avLst/>
          </a:prstGeom>
          <a:noFill/>
          <a:ln w="9525" algn="ctr">
            <a:noFill/>
            <a:round/>
            <a:headEnd/>
            <a:tailEnd/>
          </a:ln>
          <a:extLst/>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学校体育</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活動等事故防止研修会</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おける熱中症講義の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様子</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7633"/>
          <a:stretch/>
        </p:blipFill>
        <p:spPr>
          <a:xfrm>
            <a:off x="6415976" y="2238503"/>
            <a:ext cx="2200571" cy="1359404"/>
          </a:xfrm>
          <a:prstGeom prst="rect">
            <a:avLst/>
          </a:prstGeom>
          <a:ln>
            <a:solidFill>
              <a:schemeClr val="bg1"/>
            </a:solidFill>
          </a:ln>
        </p:spPr>
      </p:pic>
      <p:sp>
        <p:nvSpPr>
          <p:cNvPr id="40" name="正方形/長方形 1"/>
          <p:cNvSpPr>
            <a:spLocks noChangeArrowheads="1"/>
          </p:cNvSpPr>
          <p:nvPr/>
        </p:nvSpPr>
        <p:spPr bwMode="auto">
          <a:xfrm>
            <a:off x="204218" y="1852223"/>
            <a:ext cx="3308093" cy="366741"/>
          </a:xfrm>
          <a:prstGeom prst="rect">
            <a:avLst/>
          </a:prstGeom>
          <a:noFill/>
          <a:ln w="9525" algn="ctr">
            <a:noFill/>
            <a:round/>
            <a:headEnd/>
            <a:tailEnd/>
          </a:ln>
          <a:extLst/>
        </p:spPr>
        <p:txBody>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学校現場等における熱中症の注意</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取組⑨</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5"/>
          <a:stretch>
            <a:fillRect/>
          </a:stretch>
        </p:blipFill>
        <p:spPr>
          <a:xfrm rot="5400000">
            <a:off x="5803497" y="4844815"/>
            <a:ext cx="1492796" cy="1488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図 5"/>
          <p:cNvPicPr>
            <a:picLocks noChangeAspect="1"/>
          </p:cNvPicPr>
          <p:nvPr/>
        </p:nvPicPr>
        <p:blipFill>
          <a:blip r:embed="rId6"/>
          <a:stretch>
            <a:fillRect/>
          </a:stretch>
        </p:blipFill>
        <p:spPr>
          <a:xfrm rot="5400000">
            <a:off x="7371342" y="4844799"/>
            <a:ext cx="1480241" cy="1476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正方形/長方形 1"/>
          <p:cNvSpPr>
            <a:spLocks noChangeArrowheads="1"/>
          </p:cNvSpPr>
          <p:nvPr/>
        </p:nvSpPr>
        <p:spPr bwMode="auto">
          <a:xfrm>
            <a:off x="5805457" y="6392191"/>
            <a:ext cx="2591980" cy="35331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全府立学校に配備する暑さ指数計</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1"/>
          <p:cNvSpPr>
            <a:spLocks noChangeArrowheads="1"/>
          </p:cNvSpPr>
          <p:nvPr/>
        </p:nvSpPr>
        <p:spPr bwMode="auto">
          <a:xfrm>
            <a:off x="6172641" y="4593492"/>
            <a:ext cx="1075699" cy="35331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グラウンド用</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7909136" y="4589305"/>
            <a:ext cx="1075699" cy="353319"/>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体育館用</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12</a:t>
            </a:r>
            <a:endParaRPr lang="ja-JP" altLang="en-US" sz="2200" b="1" dirty="0">
              <a:latin typeface="Meiryo UI" panose="020B0604030504040204" pitchFamily="50" charset="-128"/>
              <a:ea typeface="Meiryo UI" panose="020B0604030504040204" pitchFamily="50" charset="-128"/>
            </a:endParaRPr>
          </a:p>
        </p:txBody>
      </p:sp>
      <p:sp>
        <p:nvSpPr>
          <p:cNvPr id="27" name="角丸四角形 26"/>
          <p:cNvSpPr/>
          <p:nvPr/>
        </p:nvSpPr>
        <p:spPr bwMode="auto">
          <a:xfrm>
            <a:off x="4371943" y="4153973"/>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bwMode="auto">
          <a:xfrm>
            <a:off x="4363167" y="5824409"/>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フローチャート: 代替処理 20"/>
          <p:cNvSpPr/>
          <p:nvPr/>
        </p:nvSpPr>
        <p:spPr>
          <a:xfrm>
            <a:off x="560830" y="4765964"/>
            <a:ext cx="4761334" cy="507710"/>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工事概要</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体育館に空調設備と空気搬送ファンを組み合わせたスポット方式の空調設備を設置する。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4724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1301415029"/>
              </p:ext>
            </p:extLst>
          </p:nvPr>
        </p:nvGraphicFramePr>
        <p:xfrm>
          <a:off x="155342" y="1329405"/>
          <a:ext cx="8831835" cy="5125985"/>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884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37144">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05810" y="5632351"/>
            <a:ext cx="4164060" cy="553998"/>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新宿ごちそうビル（</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大阪市阿倍野区）</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年度整備①</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741412" y="5659128"/>
            <a:ext cx="4583116" cy="553998"/>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大阪モノレール万博記念公園駅</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2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8161" y="2561803"/>
            <a:ext cx="4080530" cy="298757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82" y="2566228"/>
            <a:ext cx="3995009" cy="2996257"/>
          </a:xfrm>
          <a:prstGeom prst="rect">
            <a:avLst/>
          </a:prstGeom>
        </p:spPr>
      </p:pic>
      <p:sp>
        <p:nvSpPr>
          <p:cNvPr id="92" name="object 9"/>
          <p:cNvSpPr/>
          <p:nvPr/>
        </p:nvSpPr>
        <p:spPr>
          <a:xfrm>
            <a:off x="2749095" y="3275075"/>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4" name="object 57"/>
          <p:cNvSpPr/>
          <p:nvPr/>
        </p:nvSpPr>
        <p:spPr>
          <a:xfrm rot="1806162" flipH="1">
            <a:off x="2382392" y="3190792"/>
            <a:ext cx="495663" cy="111561"/>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6" name="object 57"/>
          <p:cNvSpPr/>
          <p:nvPr/>
        </p:nvSpPr>
        <p:spPr>
          <a:xfrm rot="12366756" flipH="1">
            <a:off x="958746" y="4584981"/>
            <a:ext cx="608694" cy="183158"/>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97" name="object 41"/>
          <p:cNvSpPr/>
          <p:nvPr/>
        </p:nvSpPr>
        <p:spPr>
          <a:xfrm>
            <a:off x="1410638" y="4856678"/>
            <a:ext cx="1482457"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地上部</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緑化</a:t>
            </a:r>
            <a:endParaRPr sz="1400" dirty="0">
              <a:solidFill>
                <a:schemeClr val="bg1"/>
              </a:solidFill>
            </a:endParaRPr>
          </a:p>
        </p:txBody>
      </p:sp>
      <p:sp>
        <p:nvSpPr>
          <p:cNvPr id="101" name="object 57"/>
          <p:cNvSpPr/>
          <p:nvPr/>
        </p:nvSpPr>
        <p:spPr>
          <a:xfrm rot="14056271" flipV="1">
            <a:off x="885132" y="2712306"/>
            <a:ext cx="478650" cy="775343"/>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2" name="object 41"/>
          <p:cNvSpPr/>
          <p:nvPr/>
        </p:nvSpPr>
        <p:spPr>
          <a:xfrm>
            <a:off x="650744" y="2467232"/>
            <a:ext cx="1164551" cy="553998"/>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発生器</a:t>
            </a:r>
            <a:endParaRPr sz="1400" dirty="0">
              <a:solidFill>
                <a:schemeClr val="bg1"/>
              </a:solidFill>
            </a:endParaRPr>
          </a:p>
        </p:txBody>
      </p:sp>
      <p:sp>
        <p:nvSpPr>
          <p:cNvPr id="95" name="object 9"/>
          <p:cNvSpPr/>
          <p:nvPr/>
        </p:nvSpPr>
        <p:spPr>
          <a:xfrm>
            <a:off x="796088" y="4221072"/>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0" name="object 9"/>
          <p:cNvSpPr/>
          <p:nvPr/>
        </p:nvSpPr>
        <p:spPr>
          <a:xfrm>
            <a:off x="800676" y="3376640"/>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93" name="object 41"/>
          <p:cNvSpPr/>
          <p:nvPr/>
        </p:nvSpPr>
        <p:spPr>
          <a:xfrm>
            <a:off x="1926880" y="2909979"/>
            <a:ext cx="1164551" cy="268087"/>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lnSpc>
                <a:spcPct val="1072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sp>
        <p:nvSpPr>
          <p:cNvPr id="105" name="object 57"/>
          <p:cNvSpPr/>
          <p:nvPr/>
        </p:nvSpPr>
        <p:spPr>
          <a:xfrm rot="4263639">
            <a:off x="6178992" y="3150903"/>
            <a:ext cx="108407" cy="51660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7" name="object 57"/>
          <p:cNvSpPr/>
          <p:nvPr/>
        </p:nvSpPr>
        <p:spPr>
          <a:xfrm rot="1806162" flipH="1" flipV="1">
            <a:off x="7753905" y="4403054"/>
            <a:ext cx="192289" cy="857054"/>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8" name="object 41"/>
          <p:cNvSpPr/>
          <p:nvPr/>
        </p:nvSpPr>
        <p:spPr>
          <a:xfrm>
            <a:off x="6380068" y="5059538"/>
            <a:ext cx="1554236" cy="279716"/>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建築物緑化</a:t>
            </a:r>
            <a:endParaRPr sz="1400" dirty="0">
              <a:solidFill>
                <a:schemeClr val="bg1"/>
              </a:solidFill>
            </a:endParaRPr>
          </a:p>
        </p:txBody>
      </p:sp>
      <p:sp>
        <p:nvSpPr>
          <p:cNvPr id="109" name="object 9"/>
          <p:cNvSpPr/>
          <p:nvPr/>
        </p:nvSpPr>
        <p:spPr>
          <a:xfrm>
            <a:off x="7689059" y="2679315"/>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11" name="object 57"/>
          <p:cNvSpPr/>
          <p:nvPr/>
        </p:nvSpPr>
        <p:spPr>
          <a:xfrm rot="1806162">
            <a:off x="7373089" y="2694864"/>
            <a:ext cx="509993" cy="45719"/>
          </a:xfrm>
          <a:custGeom>
            <a:avLst/>
            <a:gdLst/>
            <a:ahLst/>
            <a:cxnLst/>
            <a:rect l="l" t="t" r="r" b="b"/>
            <a:pathLst>
              <a:path w="347344" h="575944">
                <a:moveTo>
                  <a:pt x="0" y="575729"/>
                </a:moveTo>
                <a:lnTo>
                  <a:pt x="347129" y="0"/>
                </a:lnTo>
              </a:path>
            </a:pathLst>
          </a:custGeom>
          <a:ln w="76200">
            <a:solidFill>
              <a:srgbClr val="00A0E9"/>
            </a:solidFill>
          </a:ln>
        </p:spPr>
        <p:txBody>
          <a:bodyPr wrap="square" lIns="0" tIns="0" rIns="0" bIns="0" rtlCol="0"/>
          <a:lstStyle/>
          <a:p>
            <a:endParaRPr/>
          </a:p>
        </p:txBody>
      </p:sp>
      <p:sp>
        <p:nvSpPr>
          <p:cNvPr id="106" name="object 9"/>
          <p:cNvSpPr/>
          <p:nvPr/>
        </p:nvSpPr>
        <p:spPr>
          <a:xfrm>
            <a:off x="8007277" y="4312896"/>
            <a:ext cx="288000"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3" name="object 9"/>
          <p:cNvSpPr/>
          <p:nvPr/>
        </p:nvSpPr>
        <p:spPr>
          <a:xfrm>
            <a:off x="6414669" y="3219539"/>
            <a:ext cx="297176" cy="288000"/>
          </a:xfrm>
          <a:custGeom>
            <a:avLst/>
            <a:gdLst/>
            <a:ahLst/>
            <a:cxnLst/>
            <a:rect l="l" t="t" r="r" b="b"/>
            <a:pathLst>
              <a:path w="144144" h="144144">
                <a:moveTo>
                  <a:pt x="71996" y="0"/>
                </a:moveTo>
                <a:lnTo>
                  <a:pt x="43976" y="5657"/>
                </a:lnTo>
                <a:lnTo>
                  <a:pt x="21091" y="21085"/>
                </a:lnTo>
                <a:lnTo>
                  <a:pt x="5659" y="43966"/>
                </a:lnTo>
                <a:lnTo>
                  <a:pt x="0" y="71983"/>
                </a:lnTo>
                <a:lnTo>
                  <a:pt x="5659" y="100000"/>
                </a:lnTo>
                <a:lnTo>
                  <a:pt x="21091" y="122882"/>
                </a:lnTo>
                <a:lnTo>
                  <a:pt x="43976" y="138309"/>
                </a:lnTo>
                <a:lnTo>
                  <a:pt x="71996" y="143967"/>
                </a:lnTo>
                <a:lnTo>
                  <a:pt x="100015" y="138309"/>
                </a:lnTo>
                <a:lnTo>
                  <a:pt x="122901" y="122882"/>
                </a:lnTo>
                <a:lnTo>
                  <a:pt x="138333" y="100000"/>
                </a:lnTo>
                <a:lnTo>
                  <a:pt x="143992" y="71983"/>
                </a:lnTo>
                <a:lnTo>
                  <a:pt x="138333" y="43966"/>
                </a:lnTo>
                <a:lnTo>
                  <a:pt x="122901" y="21085"/>
                </a:lnTo>
                <a:lnTo>
                  <a:pt x="100015" y="5657"/>
                </a:lnTo>
                <a:lnTo>
                  <a:pt x="71996" y="0"/>
                </a:lnTo>
                <a:close/>
              </a:path>
            </a:pathLst>
          </a:custGeom>
          <a:solidFill>
            <a:srgbClr val="00A0E9"/>
          </a:solidFill>
        </p:spPr>
        <p:txBody>
          <a:bodyPr wrap="square" lIns="0" tIns="0" rIns="0" bIns="0" rtlCol="0"/>
          <a:lstStyle/>
          <a:p>
            <a:endParaRPr/>
          </a:p>
        </p:txBody>
      </p:sp>
      <p:sp>
        <p:nvSpPr>
          <p:cNvPr id="104" name="object 41"/>
          <p:cNvSpPr/>
          <p:nvPr/>
        </p:nvSpPr>
        <p:spPr>
          <a:xfrm>
            <a:off x="4572000" y="3343139"/>
            <a:ext cx="1482457" cy="276999"/>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日除け</a:t>
            </a:r>
            <a:endParaRPr sz="1400" dirty="0">
              <a:solidFill>
                <a:schemeClr val="bg1"/>
              </a:solidFill>
            </a:endParaRPr>
          </a:p>
        </p:txBody>
      </p:sp>
      <p:sp>
        <p:nvSpPr>
          <p:cNvPr id="110" name="object 41"/>
          <p:cNvSpPr/>
          <p:nvPr/>
        </p:nvSpPr>
        <p:spPr>
          <a:xfrm>
            <a:off x="6004598" y="2497898"/>
            <a:ext cx="1507655" cy="276999"/>
          </a:xfrm>
          <a:custGeom>
            <a:avLst/>
            <a:gdLst/>
            <a:ahLst/>
            <a:cxnLst/>
            <a:rect l="l" t="t" r="r" b="b"/>
            <a:pathLst>
              <a:path w="4608195" h="792480">
                <a:moveTo>
                  <a:pt x="4500016" y="0"/>
                </a:moveTo>
                <a:lnTo>
                  <a:pt x="108000" y="0"/>
                </a:lnTo>
                <a:lnTo>
                  <a:pt x="65965" y="8486"/>
                </a:lnTo>
                <a:lnTo>
                  <a:pt x="31635" y="31630"/>
                </a:lnTo>
                <a:lnTo>
                  <a:pt x="8488" y="65960"/>
                </a:lnTo>
                <a:lnTo>
                  <a:pt x="0" y="108000"/>
                </a:lnTo>
                <a:lnTo>
                  <a:pt x="0" y="683996"/>
                </a:lnTo>
                <a:lnTo>
                  <a:pt x="8488" y="726032"/>
                </a:lnTo>
                <a:lnTo>
                  <a:pt x="31635" y="760361"/>
                </a:lnTo>
                <a:lnTo>
                  <a:pt x="65965" y="783509"/>
                </a:lnTo>
                <a:lnTo>
                  <a:pt x="108000" y="791997"/>
                </a:lnTo>
                <a:lnTo>
                  <a:pt x="4500016" y="791997"/>
                </a:lnTo>
                <a:lnTo>
                  <a:pt x="4542046" y="783509"/>
                </a:lnTo>
                <a:lnTo>
                  <a:pt x="4576376" y="760361"/>
                </a:lnTo>
                <a:lnTo>
                  <a:pt x="4599527" y="726032"/>
                </a:lnTo>
                <a:lnTo>
                  <a:pt x="4608017" y="683996"/>
                </a:lnTo>
                <a:lnTo>
                  <a:pt x="4608017" y="108000"/>
                </a:lnTo>
                <a:lnTo>
                  <a:pt x="4599527" y="65960"/>
                </a:lnTo>
                <a:lnTo>
                  <a:pt x="4576376" y="31630"/>
                </a:lnTo>
                <a:lnTo>
                  <a:pt x="4542046" y="8486"/>
                </a:lnTo>
                <a:lnTo>
                  <a:pt x="4500016" y="0"/>
                </a:lnTo>
                <a:close/>
              </a:path>
            </a:pathLst>
          </a:custGeom>
          <a:solidFill>
            <a:srgbClr val="00A0E9"/>
          </a:solidFill>
        </p:spPr>
        <p:txBody>
          <a:bodyPr wrap="square" lIns="0" tIns="0" rIns="0" bIns="0" rtlCol="0" anchor="ctr" anchorCtr="0">
            <a:spAutoFit/>
          </a:bodyPr>
          <a:lstStyle/>
          <a:p>
            <a:pPr marL="12700" marR="5080" indent="889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ミスト発生器</a:t>
            </a:r>
            <a:endParaRPr lang="ja-JP" altLang="en-US" dirty="0">
              <a:solidFill>
                <a:schemeClr val="bg1"/>
              </a:solidFill>
            </a:endParaRPr>
          </a:p>
        </p:txBody>
      </p:sp>
      <p:sp>
        <p:nvSpPr>
          <p:cNvPr id="36" name="角丸四角形 35"/>
          <p:cNvSpPr/>
          <p:nvPr/>
        </p:nvSpPr>
        <p:spPr bwMode="auto">
          <a:xfrm>
            <a:off x="3091431" y="5985513"/>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bwMode="auto">
          <a:xfrm>
            <a:off x="7627573" y="6013964"/>
            <a:ext cx="129614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767898" y="6298130"/>
            <a:ext cx="7527465"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今年度拡充により提案応募が増加</a:t>
            </a:r>
            <a:r>
              <a:rPr lang="en-US" altLang="ja-JP"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件</a:t>
            </a:r>
            <a:r>
              <a:rPr lang="en-US" altLang="ja-JP"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000" b="1" dirty="0" err="1"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多様なモデルが創出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314382" y="1851704"/>
            <a:ext cx="7631451" cy="600164"/>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年度整備：</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SENRITO</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よみうり（</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市）、あべのキューズモール（大阪市阿倍野区）</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年度整備：難波センター街商店街（大阪市中央区）　　　　　　　　　　　　　　　　　　　　　　　　４件を採択</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年度整備：大阪経済大学（大阪市東淀川区）</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中かっこ 2"/>
          <p:cNvSpPr/>
          <p:nvPr/>
        </p:nvSpPr>
        <p:spPr>
          <a:xfrm>
            <a:off x="5796136" y="1851704"/>
            <a:ext cx="360040" cy="600164"/>
          </a:xfrm>
          <a:prstGeom prst="rightBrace">
            <a:avLst>
              <a:gd name="adj1" fmla="val 34868"/>
              <a:gd name="adj2" fmla="val 52274"/>
            </a:avLst>
          </a:prstGeom>
          <a:no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a:latin typeface="Meiryo UI" panose="020B0604030504040204" pitchFamily="50" charset="-128"/>
                <a:ea typeface="Meiryo UI" panose="020B0604030504040204" pitchFamily="50" charset="-128"/>
              </a:rPr>
              <a:t>13</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202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1301415029"/>
              </p:ext>
            </p:extLst>
          </p:nvPr>
        </p:nvGraphicFramePr>
        <p:xfrm>
          <a:off x="155342" y="1329405"/>
          <a:ext cx="8831835" cy="5125985"/>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8884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37144">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819884" y="536135"/>
            <a:ext cx="7274602" cy="657826"/>
            <a:chOff x="3075868" y="2420887"/>
            <a:chExt cx="3580884"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89769" y="2632904"/>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クールスポットモデル拠点推進</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object 56"/>
          <p:cNvSpPr txBox="1"/>
          <p:nvPr/>
        </p:nvSpPr>
        <p:spPr>
          <a:xfrm>
            <a:off x="2477731" y="5885964"/>
            <a:ext cx="2586639" cy="283154"/>
          </a:xfrm>
          <a:prstGeom prst="rect">
            <a:avLst/>
          </a:prstGeom>
        </p:spPr>
        <p:txBody>
          <a:bodyPr vert="horz" wrap="square" lIns="0" tIns="0" rIns="0" bIns="0" rtlCol="0">
            <a:spAutoFit/>
          </a:bodyPr>
          <a:lstStyle/>
          <a:p>
            <a:pPr marL="179388" marR="5080" indent="-166688">
              <a:lnSpc>
                <a:spcPct val="114599"/>
              </a:lnSpc>
            </a:pPr>
            <a:r>
              <a:rPr lang="ja-JP" altLang="en-US" sz="1600" spc="15" dirty="0" smtClean="0">
                <a:latin typeface="メイリオ" panose="020B0604030504040204" pitchFamily="50" charset="-128"/>
                <a:ea typeface="メイリオ" panose="020B0604030504040204" pitchFamily="50" charset="-128"/>
                <a:cs typeface="PMingLiU"/>
              </a:rPr>
              <a:t>▲クールスポット</a:t>
            </a:r>
            <a:endParaRPr dirty="0">
              <a:latin typeface="メイリオ" panose="020B0604030504040204" pitchFamily="50" charset="-128"/>
              <a:ea typeface="メイリオ" panose="020B0604030504040204" pitchFamily="50" charset="-128"/>
              <a:cs typeface="PMingLiU"/>
            </a:endParaRPr>
          </a:p>
        </p:txBody>
      </p:sp>
      <p:sp>
        <p:nvSpPr>
          <p:cNvPr id="48" name="object 56"/>
          <p:cNvSpPr txBox="1"/>
          <p:nvPr/>
        </p:nvSpPr>
        <p:spPr>
          <a:xfrm>
            <a:off x="5888815" y="5888587"/>
            <a:ext cx="2646844" cy="283154"/>
          </a:xfrm>
          <a:prstGeom prst="rect">
            <a:avLst/>
          </a:prstGeom>
        </p:spPr>
        <p:txBody>
          <a:bodyPr vert="horz" wrap="square" lIns="0" tIns="0" rIns="0" bIns="0" rtlCol="0">
            <a:spAutoFit/>
          </a:bodyPr>
          <a:lstStyle/>
          <a:p>
            <a:pPr marL="179388" marR="5080" indent="-166688">
              <a:lnSpc>
                <a:spcPct val="114599"/>
              </a:lnSpc>
            </a:pPr>
            <a:r>
              <a:rPr lang="ja-JP" altLang="en-US" sz="1600" spc="15" dirty="0" smtClean="0">
                <a:solidFill>
                  <a:srgbClr val="221815"/>
                </a:solidFill>
                <a:latin typeface="メイリオ" panose="020B0604030504040204" pitchFamily="50" charset="-128"/>
                <a:ea typeface="メイリオ" panose="020B0604030504040204" pitchFamily="50" charset="-128"/>
                <a:cs typeface="PMingLiU"/>
              </a:rPr>
              <a:t>▲クールスポット隣接地点</a:t>
            </a:r>
            <a:endParaRPr dirty="0">
              <a:latin typeface="メイリオ" panose="020B0604030504040204" pitchFamily="50" charset="-128"/>
              <a:ea typeface="メイリオ" panose="020B0604030504040204" pitchFamily="50" charset="-128"/>
              <a:cs typeface="PMingLiU"/>
            </a:endParaRPr>
          </a:p>
        </p:txBody>
      </p:sp>
      <p:sp>
        <p:nvSpPr>
          <p:cNvPr id="49" name="テキスト ボックス 48"/>
          <p:cNvSpPr txBox="1"/>
          <p:nvPr/>
        </p:nvSpPr>
        <p:spPr>
          <a:xfrm>
            <a:off x="349100" y="2072786"/>
            <a:ext cx="3160073" cy="3847207"/>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大阪モノレール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万博記念公園駅</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年度整備</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strike="sngStrik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・暑熱環境の改善設備</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１）日除け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２）ミスト発生器</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３）建築物緑化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効果確認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zh-TW" sz="1600" dirty="0" smtClean="0">
                <a:latin typeface="Meiryo UI" panose="020B0604030504040204" pitchFamily="50" charset="-128"/>
                <a:ea typeface="Meiryo UI" panose="020B0604030504040204" pitchFamily="50" charset="-128"/>
                <a:cs typeface="Meiryo UI" panose="020B0604030504040204" pitchFamily="50" charset="-128"/>
              </a:rPr>
              <a:t>9</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1600" dirty="0" smtClean="0">
                <a:latin typeface="Meiryo UI" panose="020B0604030504040204" pitchFamily="50" charset="-128"/>
                <a:ea typeface="Meiryo UI" panose="020B0604030504040204" pitchFamily="50" charset="-128"/>
                <a:cs typeface="Meiryo UI" panose="020B0604030504040204" pitchFamily="50" charset="-128"/>
              </a:rPr>
              <a:t>15</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・気温</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35.8</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・湿度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37.6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・風速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0.1</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整備事業者の報告書より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99213" y="6241470"/>
            <a:ext cx="7527465"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暑熱環境改善設備によって、屋外の涼しい空間を創出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1" name="Picture 6" descr="13時（運転係前計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387" y="3344478"/>
            <a:ext cx="3035843" cy="24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 descr="14時（券売機室前計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234" y="3333731"/>
            <a:ext cx="3074385" cy="24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7" descr="14時（券売機室前写真）"/>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0625" y="2003935"/>
            <a:ext cx="1864257" cy="1663251"/>
          </a:xfrm>
          <a:prstGeom prst="ellipse">
            <a:avLst/>
          </a:prstGeom>
          <a:ln w="38100">
            <a:solidFill>
              <a:schemeClr val="bg1"/>
            </a:solidFill>
          </a:ln>
          <a:effectLst/>
          <a:extLst>
            <a:ext uri="{909E8E84-426E-40DD-AFC4-6F175D3DCCD1}">
              <a14:hiddenFill xmlns:a14="http://schemas.microsoft.com/office/drawing/2010/main">
                <a:solidFill>
                  <a:srgbClr val="FFFFFF"/>
                </a:solidFill>
              </a14:hiddenFill>
            </a:ext>
          </a:extLst>
        </p:spPr>
      </p:pic>
      <p:pic>
        <p:nvPicPr>
          <p:cNvPr id="54" name="Picture 9" descr="14時（運転係前写真）"/>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9095" y="2011116"/>
            <a:ext cx="1856640" cy="1609236"/>
          </a:xfrm>
          <a:prstGeom prst="ellipse">
            <a:avLst/>
          </a:prstGeom>
          <a:ln w="381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14</a:t>
            </a:r>
            <a:endParaRPr lang="ja-JP" altLang="en-US" sz="2200" b="1" dirty="0">
              <a:latin typeface="Meiryo UI" panose="020B0604030504040204" pitchFamily="50" charset="-128"/>
              <a:ea typeface="Meiryo UI" panose="020B0604030504040204" pitchFamily="50" charset="-128"/>
            </a:endParaRPr>
          </a:p>
        </p:txBody>
      </p:sp>
      <p:sp>
        <p:nvSpPr>
          <p:cNvPr id="4" name="環状矢印 3"/>
          <p:cNvSpPr/>
          <p:nvPr/>
        </p:nvSpPr>
        <p:spPr>
          <a:xfrm rot="2974498">
            <a:off x="4547255" y="3365842"/>
            <a:ext cx="935672" cy="911485"/>
          </a:xfrm>
          <a:prstGeom prst="circularArrow">
            <a:avLst>
              <a:gd name="adj1" fmla="val 12453"/>
              <a:gd name="adj2" fmla="val 945180"/>
              <a:gd name="adj3" fmla="val 21223452"/>
              <a:gd name="adj4" fmla="val 14398708"/>
              <a:gd name="adj5" fmla="val 12466"/>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rot="2974498">
            <a:off x="7828314" y="3346300"/>
            <a:ext cx="935672" cy="911485"/>
          </a:xfrm>
          <a:prstGeom prst="circularArrow">
            <a:avLst>
              <a:gd name="adj1" fmla="val 12453"/>
              <a:gd name="adj2" fmla="val 945180"/>
              <a:gd name="adj3" fmla="val 21223452"/>
              <a:gd name="adj4" fmla="val 14398708"/>
              <a:gd name="adj5" fmla="val 12466"/>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96578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クールスポットの創出</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pSp>
        <p:nvGrpSpPr>
          <p:cNvPr id="3" name="グループ化 2"/>
          <p:cNvGrpSpPr/>
          <p:nvPr/>
        </p:nvGrpSpPr>
        <p:grpSpPr>
          <a:xfrm>
            <a:off x="1819884" y="536135"/>
            <a:ext cx="7274602"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aphicFrame>
        <p:nvGraphicFramePr>
          <p:cNvPr id="16" name="表 15"/>
          <p:cNvGraphicFramePr>
            <a:graphicFrameLocks noGrp="1"/>
          </p:cNvGraphicFramePr>
          <p:nvPr>
            <p:extLst>
              <p:ext uri="{D42A27DB-BD31-4B8C-83A1-F6EECF244321}">
                <p14:modId xmlns:p14="http://schemas.microsoft.com/office/powerpoint/2010/main" val="2841379987"/>
              </p:ext>
            </p:extLst>
          </p:nvPr>
        </p:nvGraphicFramePr>
        <p:xfrm>
          <a:off x="218080" y="1267436"/>
          <a:ext cx="8831835" cy="514891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6296">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762614">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3" name="正方形/長方形 1"/>
          <p:cNvSpPr>
            <a:spLocks noChangeArrowheads="1"/>
          </p:cNvSpPr>
          <p:nvPr/>
        </p:nvSpPr>
        <p:spPr bwMode="auto">
          <a:xfrm>
            <a:off x="2671510" y="4190865"/>
            <a:ext cx="2548562" cy="2043733"/>
          </a:xfrm>
          <a:prstGeom prst="rect">
            <a:avLst/>
          </a:prstGeom>
          <a:solidFill>
            <a:schemeClr val="bg1"/>
          </a:solidFill>
          <a:ln w="9525" algn="ctr">
            <a:solidFill>
              <a:schemeClr val="tx1"/>
            </a:solidFill>
            <a:round/>
            <a:headEnd/>
            <a:tailEnd/>
          </a:ln>
          <a:extLst/>
        </p:spPr>
        <p:txBody>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業者（メーカー、コンサル等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ヒートアイランド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対策技術の開発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・普及、対策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の実施と効果検証、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産学官民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による協働の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実践。</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1"/>
          <p:cNvSpPr>
            <a:spLocks noChangeArrowheads="1"/>
          </p:cNvSpPr>
          <p:nvPr/>
        </p:nvSpPr>
        <p:spPr bwMode="auto">
          <a:xfrm>
            <a:off x="382151" y="2197116"/>
            <a:ext cx="4737464" cy="1938992"/>
          </a:xfrm>
          <a:prstGeom prst="rect">
            <a:avLst/>
          </a:prstGeom>
          <a:noFill/>
          <a:ln w="9525" algn="ctr">
            <a:noFill/>
            <a:round/>
            <a:headEnd/>
            <a:tailEnd/>
          </a:ln>
          <a:extLst/>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クールスポット等の選定・公開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ヒートアイランド対策技術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コンソーシアム</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応募により選定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・クールスポット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選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年度選定）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・クールロード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選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年度選定）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②クールスポット体感説明会（エンジョイウォーク）</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クールスポット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選・クールロード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選を含めた地点で開催。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年難波周辺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2016</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年中之島</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周辺</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年天王寺周辺、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年梅田周辺）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168873" y="5802663"/>
            <a:ext cx="2590668" cy="461665"/>
          </a:xfrm>
          <a:prstGeom prst="rect">
            <a:avLst/>
          </a:prstGeom>
          <a:noFill/>
          <a:ln w="9525" algn="ctr">
            <a:noFill/>
            <a:round/>
            <a:headEnd/>
            <a:tailEnd/>
          </a:ln>
          <a:extLst/>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クールスポットエンジョイウォーク</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暑熱環境改善設備の測定体験等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1" y="4223564"/>
            <a:ext cx="2125288" cy="1593966"/>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0864" y="5778341"/>
            <a:ext cx="1869854" cy="389998"/>
          </a:xfrm>
          <a:prstGeom prst="rect">
            <a:avLst/>
          </a:prstGeom>
        </p:spPr>
      </p:pic>
      <p:sp>
        <p:nvSpPr>
          <p:cNvPr id="27" name="角丸四角形 26"/>
          <p:cNvSpPr/>
          <p:nvPr/>
        </p:nvSpPr>
        <p:spPr>
          <a:xfrm>
            <a:off x="312587" y="6365151"/>
            <a:ext cx="7931821"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その他市町村整備のクールスポット等も府ホームページで紹介</a:t>
            </a:r>
            <a:endPar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15</a:t>
            </a:r>
            <a:endParaRPr lang="ja-JP" altLang="en-US" sz="2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863047" y="678924"/>
            <a:ext cx="7246362"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クールスポットの利用促進</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290191" y="1700869"/>
            <a:ext cx="48294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ヒートアイランド対策技術コンソーシアム</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との連携</a:t>
            </a:r>
            <a:endParaRPr lang="ja-JP" altLang="en-US" sz="1600" dirty="0"/>
          </a:p>
        </p:txBody>
      </p:sp>
      <p:sp>
        <p:nvSpPr>
          <p:cNvPr id="30" name="角丸四角形 29"/>
          <p:cNvSpPr/>
          <p:nvPr/>
        </p:nvSpPr>
        <p:spPr>
          <a:xfrm>
            <a:off x="5337291" y="1724665"/>
            <a:ext cx="3712624" cy="425563"/>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pic>
        <p:nvPicPr>
          <p:cNvPr id="40" name="Picture 6" descr="大阪市内エリア">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5044" y="2270972"/>
            <a:ext cx="1418728" cy="157091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5220072" y="2175466"/>
            <a:ext cx="2352973" cy="1600438"/>
          </a:xfrm>
          <a:prstGeom prst="rect">
            <a:avLst/>
          </a:prstGeom>
          <a:noFill/>
          <a:ln w="9525" algn="ctr">
            <a:noFill/>
            <a:round/>
            <a:headEnd/>
            <a:tailEnd/>
          </a:ln>
          <a:extLst/>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気温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だけでなく、木陰の状況や風にそよぐ木の葉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の音など人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の感覚的な涼しさや、生き物の生態なども含めたみどり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の清涼感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に着目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を紹介（右図）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5220072" y="5128469"/>
            <a:ext cx="3793520" cy="738664"/>
          </a:xfrm>
          <a:prstGeom prst="rect">
            <a:avLst/>
          </a:prstGeom>
          <a:noFill/>
          <a:ln w="9525" algn="ctr">
            <a:noFill/>
            <a:round/>
            <a:headEnd/>
            <a:tailEnd/>
          </a:ln>
          <a:extLst/>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クールスポット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に出かけよう</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暑い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大阪の夏を屋外でも快適に過ごすため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、市町村が整備したクールスポットを紹介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5251573" y="4005064"/>
            <a:ext cx="3762019" cy="954107"/>
          </a:xfrm>
          <a:prstGeom prst="rect">
            <a:avLst/>
          </a:prstGeom>
          <a:noFill/>
          <a:ln w="9525" algn="ctr">
            <a:noFill/>
            <a:round/>
            <a:headEnd/>
            <a:tailEnd/>
          </a:ln>
          <a:extLst/>
        </p:spPr>
        <p:txBody>
          <a:bodyPr wrap="square">
            <a:spAutoFit/>
          </a:bodyPr>
          <a:lstStyle/>
          <a:p>
            <a:pPr marL="176213" indent="-176213"/>
            <a:r>
              <a:rPr lang="ja-JP" altLang="en-US" sz="14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みんな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でお出かけクールシェア</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緑地・公園・公共施設・商業施設など涼しくお得に楽しんでいただけるクールシェア協力施設やイベントを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７月～９月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bwMode="auto">
          <a:xfrm>
            <a:off x="4114807" y="3258394"/>
            <a:ext cx="544482" cy="204311"/>
          </a:xfrm>
          <a:prstGeom prst="roundRect">
            <a:avLst/>
          </a:prstGeom>
          <a:solidFill>
            <a:srgbClr val="FFFF00"/>
          </a:solidFill>
          <a:ln w="25400">
            <a:noFill/>
          </a:ln>
          <a:effectLst/>
          <a:extLst/>
        </p:spPr>
        <p:txBody>
          <a:bodyPr wrap="square" lIns="0" tIns="0" rIns="0" bIns="0" anchor="ctr">
            <a:spAutoFit/>
          </a:bodyPr>
          <a:lstStyle/>
          <a:p>
            <a:pPr algn="ctr">
              <a:defRPr/>
            </a:pPr>
            <a:r>
              <a:rPr lang="ja-JP" altLang="en-US" sz="1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継続</a:t>
            </a:r>
            <a:endPar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86067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緑化・緑陰形成</a:t>
            </a:r>
          </a:p>
        </p:txBody>
      </p:sp>
      <p:grpSp>
        <p:nvGrpSpPr>
          <p:cNvPr id="3" name="グループ化 2"/>
          <p:cNvGrpSpPr/>
          <p:nvPr/>
        </p:nvGrpSpPr>
        <p:grpSpPr>
          <a:xfrm>
            <a:off x="1596854" y="460526"/>
            <a:ext cx="3203275" cy="728763"/>
            <a:chOff x="3067829" y="2324824"/>
            <a:chExt cx="3566983" cy="986901"/>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67829" y="2324824"/>
              <a:ext cx="3566983" cy="791910"/>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実感・みどり事業者認定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実感できるみどりづくり事業」</a:t>
              </a:r>
            </a:p>
          </p:txBody>
        </p:sp>
      </p:grpSp>
      <p:sp>
        <p:nvSpPr>
          <p:cNvPr id="11" name="角丸四角形 10"/>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084386376"/>
              </p:ext>
            </p:extLst>
          </p:nvPr>
        </p:nvGraphicFramePr>
        <p:xfrm>
          <a:off x="218081" y="1292216"/>
          <a:ext cx="4582048" cy="1483084"/>
        </p:xfrm>
        <a:graphic>
          <a:graphicData uri="http://schemas.openxmlformats.org/drawingml/2006/table">
            <a:tbl>
              <a:tblPr firstRow="1" bandRow="1">
                <a:tableStyleId>{5C22544A-7EE6-4342-B048-85BDC9FD1C3A}</a:tableStyleId>
              </a:tblPr>
              <a:tblGrid>
                <a:gridCol w="4582048">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■接道部に緑陰等の整備や緑化を広める民間事業者を支援</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年度までの実績＞　</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・認定事業者数　１０</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・緑化整備面積　約</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3,713</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nvPr>
        </p:nvGraphicFramePr>
        <p:xfrm>
          <a:off x="192230" y="2878226"/>
          <a:ext cx="4607899" cy="3652746"/>
        </p:xfrm>
        <a:graphic>
          <a:graphicData uri="http://schemas.openxmlformats.org/drawingml/2006/table">
            <a:tbl>
              <a:tblPr firstRow="1" bandRow="1">
                <a:tableStyleId>{5C22544A-7EE6-4342-B048-85BDC9FD1C3A}</a:tableStyleId>
              </a:tblPr>
              <a:tblGrid>
                <a:gridCol w="4607899">
                  <a:extLst>
                    <a:ext uri="{9D8B030D-6E8A-4147-A177-3AD203B41FA5}">
                      <a16:colId xmlns:a16="http://schemas.microsoft.com/office/drawing/2014/main" val="20000"/>
                    </a:ext>
                  </a:extLst>
                </a:gridCol>
              </a:tblGrid>
              <a:tr h="34834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304401">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192230" y="3436945"/>
            <a:ext cx="2823684" cy="3067506"/>
          </a:xfrm>
          <a:prstGeom prst="rect">
            <a:avLst/>
          </a:prstGeom>
          <a:noFill/>
          <a:ln w="9525" algn="ctr">
            <a:noFill/>
            <a:round/>
            <a:headEnd/>
            <a:tailEnd/>
          </a:ln>
          <a:extLst/>
        </p:spPr>
        <p:txBody>
          <a:bodyPr wrap="square">
            <a:spAutoFit/>
          </a:bodyPr>
          <a:lstStyle/>
          <a:p>
            <a:pPr>
              <a:lnSpc>
                <a:spcPts val="2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実感・みどり事業者認定制度 </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緑化整備とあわせて緑化促進活動に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組む民間事業者を「実感・みどり事業者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認定し、認定事業者の緑化施設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促進活動を大阪府が積極的に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ＰＲし、支援</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実感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できるみどりづくり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実感･みどり事業者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が取り組む緑化施設整備や緑化プラン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みどりづくりの方針等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の策定に要する経費などを助成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2481058" y="5274776"/>
            <a:ext cx="2985839" cy="851885"/>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オーエス㈱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400" b="1" dirty="0">
                <a:latin typeface="Meiryo UI" panose="020B0604030504040204" pitchFamily="50" charset="-128"/>
                <a:ea typeface="Meiryo UI" panose="020B0604030504040204" pitchFamily="50" charset="-128"/>
              </a:rPr>
              <a:t>ＯＳビル前遊歩</a:t>
            </a:r>
            <a:r>
              <a:rPr lang="ja-JP" altLang="ja-JP" sz="1400" b="1" dirty="0" smtClean="0">
                <a:latin typeface="Meiryo UI" panose="020B0604030504040204" pitchFamily="50" charset="-128"/>
                <a:ea typeface="Meiryo UI" panose="020B0604030504040204" pitchFamily="50" charset="-128"/>
              </a:rPr>
              <a:t>道</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（大阪市北区）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3030529" y="3436946"/>
            <a:ext cx="1685488" cy="1827824"/>
            <a:chOff x="3598608" y="3643625"/>
            <a:chExt cx="2520006" cy="2035462"/>
          </a:xfrm>
        </p:grpSpPr>
        <p:pic>
          <p:nvPicPr>
            <p:cNvPr id="20" name="Picture 2" desc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08" y="3643625"/>
              <a:ext cx="2520006" cy="20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楕円 25"/>
            <p:cNvSpPr/>
            <p:nvPr/>
          </p:nvSpPr>
          <p:spPr>
            <a:xfrm>
              <a:off x="4475609" y="4866345"/>
              <a:ext cx="58291" cy="91417"/>
            </a:xfrm>
            <a:prstGeom prst="ellipse">
              <a:avLst/>
            </a:prstGeom>
            <a:solidFill>
              <a:srgbClr val="60330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3986213" y="4814888"/>
              <a:ext cx="81730" cy="88106"/>
            </a:xfrm>
            <a:prstGeom prst="ellipse">
              <a:avLst/>
            </a:prstGeom>
            <a:solidFill>
              <a:srgbClr val="60330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8" name="表 17"/>
          <p:cNvGraphicFramePr>
            <a:graphicFrameLocks noGrp="1"/>
          </p:cNvGraphicFramePr>
          <p:nvPr>
            <p:extLst/>
          </p:nvPr>
        </p:nvGraphicFramePr>
        <p:xfrm>
          <a:off x="4903692" y="1305945"/>
          <a:ext cx="4190794" cy="1483084"/>
        </p:xfrm>
        <a:graphic>
          <a:graphicData uri="http://schemas.openxmlformats.org/drawingml/2006/table">
            <a:tbl>
              <a:tblPr firstRow="1" bandRow="1">
                <a:tableStyleId>{5C22544A-7EE6-4342-B048-85BDC9FD1C3A}</a:tableStyleId>
              </a:tblPr>
              <a:tblGrid>
                <a:gridCol w="4190794">
                  <a:extLst>
                    <a:ext uri="{9D8B030D-6E8A-4147-A177-3AD203B41FA5}">
                      <a16:colId xmlns:a16="http://schemas.microsoft.com/office/drawing/2014/main" val="20000"/>
                    </a:ext>
                  </a:extLst>
                </a:gridCol>
              </a:tblGrid>
              <a:tr h="380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1102963">
                <a:tc>
                  <a:txBody>
                    <a:bodyPr/>
                    <a:lstStyle/>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民間事業者による接道部への高木緑化を支援し、将来にわたって大阪の魅力となる沿道の良好な緑陰形成を促進</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22" name="グループ化 21"/>
          <p:cNvGrpSpPr/>
          <p:nvPr/>
        </p:nvGrpSpPr>
        <p:grpSpPr>
          <a:xfrm>
            <a:off x="6164472" y="501822"/>
            <a:ext cx="2930013" cy="657827"/>
            <a:chOff x="3075868" y="2420887"/>
            <a:chExt cx="3580883" cy="890838"/>
          </a:xfrm>
        </p:grpSpPr>
        <p:sp>
          <p:nvSpPr>
            <p:cNvPr id="24" name="角丸四角形 2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089769" y="2450172"/>
              <a:ext cx="3566982" cy="50015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良好な</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緑陰づくり支援事業</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9" name="角丸四角形 28"/>
          <p:cNvSpPr/>
          <p:nvPr/>
        </p:nvSpPr>
        <p:spPr>
          <a:xfrm>
            <a:off x="4914486" y="511733"/>
            <a:ext cx="1239191"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nvPr>
        </p:nvGraphicFramePr>
        <p:xfrm>
          <a:off x="4914486" y="2898222"/>
          <a:ext cx="4109579" cy="3632749"/>
        </p:xfrm>
        <a:graphic>
          <a:graphicData uri="http://schemas.openxmlformats.org/drawingml/2006/table">
            <a:tbl>
              <a:tblPr firstRow="1" bandRow="1">
                <a:tableStyleId>{5C22544A-7EE6-4342-B048-85BDC9FD1C3A}</a:tableStyleId>
              </a:tblPr>
              <a:tblGrid>
                <a:gridCol w="4109579">
                  <a:extLst>
                    <a:ext uri="{9D8B030D-6E8A-4147-A177-3AD203B41FA5}">
                      <a16:colId xmlns:a16="http://schemas.microsoft.com/office/drawing/2014/main" val="20000"/>
                    </a:ext>
                  </a:extLst>
                </a:gridCol>
              </a:tblGrid>
              <a:tr h="346438">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286311">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1"/>
          <p:cNvSpPr>
            <a:spLocks noChangeArrowheads="1"/>
          </p:cNvSpPr>
          <p:nvPr/>
        </p:nvSpPr>
        <p:spPr bwMode="auto">
          <a:xfrm>
            <a:off x="4898689" y="3272423"/>
            <a:ext cx="4177845" cy="2439129"/>
          </a:xfrm>
          <a:prstGeom prst="rect">
            <a:avLst/>
          </a:prstGeom>
          <a:noFill/>
          <a:ln w="9525" algn="ctr">
            <a:noFill/>
            <a:round/>
            <a:headEnd/>
            <a:tailEnd/>
          </a:ln>
          <a:extLst/>
        </p:spPr>
        <p:txBody>
          <a:bodyPr wrap="square">
            <a:spAutoFit/>
          </a:bodyPr>
          <a:lstStyle/>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民間施設の敷地の道路に面する部分への高木植栽に要する経費を助成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・補助率１／２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道路境界線から３ｍ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以内で樹高３ｍ以上の高木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spc="-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植栽した高木を豊かなみどりへと育てるための支援として、ガイドライン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を作成し、その普及を推進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ガイドライン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手引き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を健全に生長させるため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の正しい整備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の知識や技術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64001" y="5402564"/>
            <a:ext cx="1602949" cy="1068633"/>
          </a:xfrm>
          <a:prstGeom prst="rect">
            <a:avLst/>
          </a:prstGeom>
        </p:spPr>
      </p:pic>
      <p:sp>
        <p:nvSpPr>
          <p:cNvPr id="34" name="正方形/長方形 1"/>
          <p:cNvSpPr>
            <a:spLocks noChangeArrowheads="1"/>
          </p:cNvSpPr>
          <p:nvPr/>
        </p:nvSpPr>
        <p:spPr bwMode="auto">
          <a:xfrm>
            <a:off x="4967614" y="6194946"/>
            <a:ext cx="3188886" cy="419991"/>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整備イメージ</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16</a:t>
            </a:r>
            <a:endParaRPr lang="ja-JP" altLang="en-US" sz="2200" b="1" dirty="0">
              <a:latin typeface="Meiryo UI" panose="020B0604030504040204" pitchFamily="50" charset="-128"/>
              <a:ea typeface="Meiryo UI" panose="020B0604030504040204" pitchFamily="50" charset="-128"/>
            </a:endParaRPr>
          </a:p>
        </p:txBody>
      </p:sp>
      <p:sp>
        <p:nvSpPr>
          <p:cNvPr id="35"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1"/>
          <p:cNvSpPr>
            <a:spLocks noChangeArrowheads="1"/>
          </p:cNvSpPr>
          <p:nvPr/>
        </p:nvSpPr>
        <p:spPr bwMode="auto">
          <a:xfrm>
            <a:off x="3173896" y="902065"/>
            <a:ext cx="194421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bwMode="auto">
          <a:xfrm>
            <a:off x="8081634" y="1155411"/>
            <a:ext cx="1003875"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30652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3" y="536135"/>
            <a:ext cx="276576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打ち水</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9064530"/>
              </p:ext>
            </p:extLst>
          </p:nvPr>
        </p:nvGraphicFramePr>
        <p:xfrm>
          <a:off x="218081" y="1292216"/>
          <a:ext cx="4353919" cy="928475"/>
        </p:xfrm>
        <a:graphic>
          <a:graphicData uri="http://schemas.openxmlformats.org/drawingml/2006/table">
            <a:tbl>
              <a:tblPr firstRow="1" bandRow="1">
                <a:tableStyleId>{5C22544A-7EE6-4342-B048-85BDC9FD1C3A}</a:tableStyleId>
              </a:tblPr>
              <a:tblGrid>
                <a:gridCol w="4353919">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■打ち水イベントに下水処理水を提供することによる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打ち水の普及促進</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680105757"/>
              </p:ext>
            </p:extLst>
          </p:nvPr>
        </p:nvGraphicFramePr>
        <p:xfrm>
          <a:off x="218081" y="2367497"/>
          <a:ext cx="4326624" cy="4163476"/>
        </p:xfrm>
        <a:graphic>
          <a:graphicData uri="http://schemas.openxmlformats.org/drawingml/2006/table">
            <a:tbl>
              <a:tblPr firstRow="1" bandRow="1">
                <a:tableStyleId>{5C22544A-7EE6-4342-B048-85BDC9FD1C3A}</a:tableStyleId>
              </a:tblPr>
              <a:tblGrid>
                <a:gridCol w="4326624">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57023" y="2924944"/>
            <a:ext cx="4242969" cy="1493622"/>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高度処理水を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への水まき、道路への散水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、有効かつ簡単に誰にでも使用していただけるよう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流域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水みらいセンターと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ポンプ場（計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か所）に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供給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p:nvPr/>
        </p:nvGrpSpPr>
        <p:grpSpPr>
          <a:xfrm>
            <a:off x="6260652" y="536135"/>
            <a:ext cx="2770841" cy="657826"/>
            <a:chOff x="3075868" y="2420887"/>
            <a:chExt cx="3587456" cy="890838"/>
          </a:xfrm>
        </p:grpSpPr>
        <p:sp>
          <p:nvSpPr>
            <p:cNvPr id="29" name="角丸四角形 2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096341" y="2513763"/>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ミストロードの設置</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角丸四角形 32"/>
          <p:cNvSpPr/>
          <p:nvPr/>
        </p:nvSpPr>
        <p:spPr>
          <a:xfrm>
            <a:off x="4692289"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取組②</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3459228897"/>
              </p:ext>
            </p:extLst>
          </p:nvPr>
        </p:nvGraphicFramePr>
        <p:xfrm>
          <a:off x="4658850" y="1292216"/>
          <a:ext cx="4353919" cy="928475"/>
        </p:xfrm>
        <a:graphic>
          <a:graphicData uri="http://schemas.openxmlformats.org/drawingml/2006/table">
            <a:tbl>
              <a:tblPr firstRow="1" bandRow="1">
                <a:tableStyleId>{5C22544A-7EE6-4342-B048-85BDC9FD1C3A}</a:tableStyleId>
              </a:tblPr>
              <a:tblGrid>
                <a:gridCol w="4353919">
                  <a:extLst>
                    <a:ext uri="{9D8B030D-6E8A-4147-A177-3AD203B41FA5}">
                      <a16:colId xmlns:a16="http://schemas.microsoft.com/office/drawing/2014/main" val="20000"/>
                    </a:ext>
                  </a:extLst>
                </a:gridCol>
              </a:tblGrid>
              <a:tr h="294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623675">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記念公園内の園路に</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ミストロード（ドライ型ミスト噴霧器）を設置</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3889570061"/>
              </p:ext>
            </p:extLst>
          </p:nvPr>
        </p:nvGraphicFramePr>
        <p:xfrm>
          <a:off x="4658850" y="2367497"/>
          <a:ext cx="4336363" cy="4163476"/>
        </p:xfrm>
        <a:graphic>
          <a:graphicData uri="http://schemas.openxmlformats.org/drawingml/2006/table">
            <a:tbl>
              <a:tblPr firstRow="1" bandRow="1">
                <a:tableStyleId>{5C22544A-7EE6-4342-B048-85BDC9FD1C3A}</a:tableStyleId>
              </a:tblPr>
              <a:tblGrid>
                <a:gridCol w="4336363">
                  <a:extLst>
                    <a:ext uri="{9D8B030D-6E8A-4147-A177-3AD203B41FA5}">
                      <a16:colId xmlns:a16="http://schemas.microsoft.com/office/drawing/2014/main" val="20000"/>
                    </a:ext>
                  </a:extLst>
                </a:gridCol>
              </a:tblGrid>
              <a:tr h="3970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76642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38" name="Picture 5" descr="https://www.expo70-park.jp/sys/wp-content/uploads/58c599e2188703760066c7f6cb46a9b1-640x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297" y="4653136"/>
            <a:ext cx="2009694" cy="13753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自動給水装置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39" y="4568795"/>
            <a:ext cx="1756797" cy="1461860"/>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79512" y="6014974"/>
            <a:ext cx="2170911" cy="353458"/>
          </a:xfrm>
          <a:prstGeom prst="rect">
            <a:avLst/>
          </a:prstGeom>
          <a:noFill/>
          <a:ln w="9525" algn="ctr">
            <a:noFill/>
            <a:round/>
            <a:headEnd/>
            <a:tailEnd/>
          </a:ln>
          <a:extLst/>
        </p:spPr>
        <p:txBody>
          <a:bodyPr/>
          <a:lstStyle/>
          <a:p>
            <a:pPr algn="ctr"/>
            <a:r>
              <a:rPr lang="ja-JP" altLang="en-US" sz="1400" b="1" dirty="0"/>
              <a:t>ボタンを押す</a:t>
            </a:r>
            <a:r>
              <a:rPr lang="ja-JP" altLang="en-US" sz="1400" b="1" dirty="0" smtClean="0"/>
              <a:t>と水</a:t>
            </a:r>
            <a:r>
              <a:rPr lang="ja-JP" altLang="en-US" sz="1400" b="1" dirty="0"/>
              <a:t>が出ます</a:t>
            </a:r>
          </a:p>
        </p:txBody>
      </p:sp>
      <p:pic>
        <p:nvPicPr>
          <p:cNvPr id="42" name="Picture 4" descr="住民による打ち水風景写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065" y="4565372"/>
            <a:ext cx="1950308" cy="1462731"/>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2215600" y="6014974"/>
            <a:ext cx="2170911" cy="353458"/>
          </a:xfrm>
          <a:prstGeom prst="rect">
            <a:avLst/>
          </a:prstGeom>
          <a:noFill/>
          <a:ln w="9525" algn="ctr">
            <a:noFill/>
            <a:round/>
            <a:headEnd/>
            <a:tailEnd/>
          </a:ln>
          <a:extLst/>
        </p:spPr>
        <p:txBody>
          <a:bodyPr/>
          <a:lstStyle/>
          <a:p>
            <a:pPr algn="ctr"/>
            <a:r>
              <a:rPr lang="ja-JP" altLang="en-US" sz="1400" b="1" dirty="0" smtClean="0"/>
              <a:t>Ｑ水くん利用例 </a:t>
            </a:r>
            <a:endParaRPr lang="ja-JP" altLang="en-US" sz="1400" b="1" dirty="0"/>
          </a:p>
        </p:txBody>
      </p:sp>
      <p:sp>
        <p:nvSpPr>
          <p:cNvPr id="44" name="正方形/長方形 1"/>
          <p:cNvSpPr>
            <a:spLocks noChangeArrowheads="1"/>
          </p:cNvSpPr>
          <p:nvPr/>
        </p:nvSpPr>
        <p:spPr bwMode="auto">
          <a:xfrm>
            <a:off x="5076056" y="6014974"/>
            <a:ext cx="1360301" cy="353458"/>
          </a:xfrm>
          <a:prstGeom prst="rect">
            <a:avLst/>
          </a:prstGeom>
          <a:noFill/>
          <a:ln w="9525" algn="ctr">
            <a:noFill/>
            <a:round/>
            <a:headEnd/>
            <a:tailEnd/>
          </a:ln>
          <a:extLst/>
        </p:spPr>
        <p:txBody>
          <a:bodyPr/>
          <a:lstStyle/>
          <a:p>
            <a:pPr algn="ctr"/>
            <a:r>
              <a:rPr lang="ja-JP" altLang="en-US" sz="1400" b="1" dirty="0" smtClean="0"/>
              <a:t>ミストロード</a:t>
            </a:r>
            <a:endParaRPr lang="ja-JP" altLang="en-US" sz="1400" b="1" dirty="0"/>
          </a:p>
        </p:txBody>
      </p:sp>
      <p:sp>
        <p:nvSpPr>
          <p:cNvPr id="45" name="正方形/長方形 1"/>
          <p:cNvSpPr>
            <a:spLocks noChangeArrowheads="1"/>
          </p:cNvSpPr>
          <p:nvPr/>
        </p:nvSpPr>
        <p:spPr bwMode="auto">
          <a:xfrm>
            <a:off x="6770025" y="6014974"/>
            <a:ext cx="2239446" cy="353458"/>
          </a:xfrm>
          <a:prstGeom prst="rect">
            <a:avLst/>
          </a:prstGeom>
          <a:noFill/>
          <a:ln w="9525" algn="ctr">
            <a:noFill/>
            <a:round/>
            <a:headEnd/>
            <a:tailEnd/>
          </a:ln>
          <a:extLst/>
        </p:spPr>
        <p:txBody>
          <a:bodyPr/>
          <a:lstStyle/>
          <a:p>
            <a:pPr algn="ctr"/>
            <a:r>
              <a:rPr lang="ja-JP" altLang="en-US" sz="1400" b="1" dirty="0" smtClean="0"/>
              <a:t>ミストロード設置場所</a:t>
            </a:r>
            <a:endParaRPr lang="ja-JP" altLang="en-US" sz="1400" b="1" dirty="0"/>
          </a:p>
        </p:txBody>
      </p:sp>
      <p:sp>
        <p:nvSpPr>
          <p:cNvPr id="31" name="正方形/長方形 1"/>
          <p:cNvSpPr>
            <a:spLocks noChangeArrowheads="1"/>
          </p:cNvSpPr>
          <p:nvPr/>
        </p:nvSpPr>
        <p:spPr bwMode="auto">
          <a:xfrm>
            <a:off x="7740352" y="890328"/>
            <a:ext cx="158417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1"/>
          <p:cNvSpPr>
            <a:spLocks noChangeArrowheads="1"/>
          </p:cNvSpPr>
          <p:nvPr/>
        </p:nvSpPr>
        <p:spPr bwMode="auto">
          <a:xfrm>
            <a:off x="3275856" y="905931"/>
            <a:ext cx="1584176"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1"/>
          <p:cNvSpPr>
            <a:spLocks noChangeArrowheads="1"/>
          </p:cNvSpPr>
          <p:nvPr/>
        </p:nvSpPr>
        <p:spPr bwMode="auto">
          <a:xfrm>
            <a:off x="4644592" y="2876663"/>
            <a:ext cx="4242969" cy="1728193"/>
          </a:xfrm>
          <a:prstGeom prst="rect">
            <a:avLst/>
          </a:prstGeom>
          <a:noFill/>
          <a:ln w="9525" algn="ctr">
            <a:noFill/>
            <a:round/>
            <a:headEnd/>
            <a:tailEnd/>
          </a:ln>
          <a:extLst/>
        </p:spPr>
        <p:txBody>
          <a:bodyPr/>
          <a:lstStyle/>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◆「ひまわりフェスタ」期間中にミストロードを設置し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園ＨＰへ掲載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期間：</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ドライ型ミスト噴霧器の設置場所：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お祭り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広場西側の園路</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ts val="60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お祭り広場西側園路沿いの木陰には長さ</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88900" eaLnBrk="0" fontAlgn="base" hangingPunct="0">
              <a:spcBef>
                <a:spcPct val="0"/>
              </a:spcBef>
              <a:spcAft>
                <a:spcPct val="0"/>
              </a:spcAft>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巨大ミストロードが登場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17</a:t>
            </a:r>
            <a:endParaRPr lang="ja-JP" altLang="en-US" sz="22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00966" y="3982572"/>
            <a:ext cx="4257884" cy="276999"/>
          </a:xfrm>
          <a:prstGeom prst="rect">
            <a:avLst/>
          </a:prstGeom>
          <a:noFill/>
        </p:spPr>
        <p:txBody>
          <a:bodyPr wrap="square" rtlCol="0">
            <a:spAutoFit/>
          </a:bodyPr>
          <a:lstStyle/>
          <a:p>
            <a:r>
              <a:rPr lang="en-US" altLang="ja-JP" sz="1200" dirty="0" smtClean="0">
                <a:latin typeface="メイリオ" panose="020B0604030504040204" pitchFamily="50" charset="-128"/>
                <a:ea typeface="メイリオ" panose="020B0604030504040204" pitchFamily="50" charset="-128"/>
              </a:rPr>
              <a:t>R</a:t>
            </a:r>
            <a:r>
              <a:rPr lang="ja-JP" altLang="en-US" sz="1200" dirty="0" smtClean="0">
                <a:latin typeface="メイリオ" panose="020B0604030504040204" pitchFamily="50" charset="-128"/>
                <a:ea typeface="メイリオ" panose="020B0604030504040204" pitchFamily="50" charset="-128"/>
              </a:rPr>
              <a:t>元年実績：</a:t>
            </a:r>
            <a:r>
              <a:rPr kumimoji="1" lang="ja-JP" altLang="en-US" sz="1200" dirty="0" smtClean="0">
                <a:latin typeface="メイリオ" panose="020B0604030504040204" pitchFamily="50" charset="-128"/>
                <a:ea typeface="メイリオ" panose="020B0604030504040204" pitchFamily="50" charset="-128"/>
              </a:rPr>
              <a:t>１イベントに２</a:t>
            </a:r>
            <a:r>
              <a:rPr kumimoji="1" lang="en-US" altLang="ja-JP" sz="1200" dirty="0" smtClean="0">
                <a:latin typeface="メイリオ" panose="020B0604030504040204" pitchFamily="50" charset="-128"/>
                <a:ea typeface="メイリオ" panose="020B0604030504040204" pitchFamily="50" charset="-128"/>
              </a:rPr>
              <a:t>m</a:t>
            </a:r>
            <a:r>
              <a:rPr kumimoji="1" lang="en-US" altLang="ja-JP" sz="1200" baseline="30000" dirty="0" smtClean="0">
                <a:latin typeface="メイリオ" panose="020B0604030504040204" pitchFamily="50" charset="-128"/>
                <a:ea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rPr>
              <a:t>の下水処理水を提供</a:t>
            </a:r>
            <a:endParaRPr kumimoji="1" lang="en-US" altLang="ja-JP" sz="120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868427" y="4656207"/>
            <a:ext cx="1939769" cy="1293179"/>
            <a:chOff x="6868427" y="4656207"/>
            <a:chExt cx="1939769" cy="1293179"/>
          </a:xfrm>
        </p:grpSpPr>
        <p:pic>
          <p:nvPicPr>
            <p:cNvPr id="37" name="Picture 2" descr="https://www.expo70-park.jp/sys/wp-content/uploads/63648067d60331d943e507920959723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427" y="4656207"/>
              <a:ext cx="1939769" cy="129317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8018849" y="5677089"/>
              <a:ext cx="100800" cy="36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76272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915885860"/>
              </p:ext>
            </p:extLst>
          </p:nvPr>
        </p:nvGraphicFramePr>
        <p:xfrm>
          <a:off x="155342" y="2491052"/>
          <a:ext cx="8831835" cy="3869071"/>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897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350009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05399" y="3023951"/>
            <a:ext cx="8810186" cy="909105"/>
          </a:xfrm>
          <a:prstGeom prst="rect">
            <a:avLst/>
          </a:prstGeom>
          <a:noFill/>
          <a:ln w="9525" algn="ctr">
            <a:noFill/>
            <a:round/>
            <a:headEnd/>
            <a:tailEnd/>
          </a:ln>
          <a:extLst/>
        </p:spPr>
        <p:txBody>
          <a:bodyPr/>
          <a:lstStyle/>
          <a:p>
            <a:pPr marL="174625" indent="-17462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日から公募。）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建築物のヒートアイランド</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3921942192"/>
              </p:ext>
            </p:extLst>
          </p:nvPr>
        </p:nvGraphicFramePr>
        <p:xfrm>
          <a:off x="132653" y="1292217"/>
          <a:ext cx="8831835" cy="1146230"/>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67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7789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395536" y="3754405"/>
            <a:ext cx="3306255" cy="1428083"/>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制度とは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府温暖化防止条例に基づき、延べ面積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環境計画書届出、工事完了後の完了届出を義務付け</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380312" y="890328"/>
            <a:ext cx="1944216" cy="349284"/>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（住宅まちづくり部）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4291304" y="3914935"/>
            <a:ext cx="4453971" cy="20508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4351806" y="3985661"/>
            <a:ext cx="4332966" cy="1858970"/>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200" b="1" dirty="0" smtClean="0">
                <a:latin typeface="Meiryo UI" panose="020B0604030504040204" pitchFamily="50" charset="-128"/>
                <a:ea typeface="Meiryo UI" panose="020B0604030504040204" pitchFamily="50" charset="-128"/>
              </a:rPr>
              <a:t>18</a:t>
            </a:r>
            <a:endParaRPr lang="ja-JP" altLang="en-US" sz="2200" b="1" dirty="0">
              <a:latin typeface="Meiryo UI" panose="020B0604030504040204" pitchFamily="50" charset="-128"/>
              <a:ea typeface="Meiryo UI" panose="020B0604030504040204" pitchFamily="50" charset="-128"/>
            </a:endParaRPr>
          </a:p>
        </p:txBody>
      </p:sp>
      <p:sp>
        <p:nvSpPr>
          <p:cNvPr id="20" name="角丸四角形 19"/>
          <p:cNvSpPr/>
          <p:nvPr/>
        </p:nvSpPr>
        <p:spPr bwMode="auto">
          <a:xfrm>
            <a:off x="7907695" y="619342"/>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6574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暑さ対策の取り組みにあたって</a:t>
            </a:r>
            <a:endPar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828234558"/>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◆猛暑対策検討会議でいただいたご意見をもとに、取組を展開</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２</a:t>
            </a:r>
            <a:endParaRPr lang="ja-JP" altLang="en-US" sz="2200" b="1" dirty="0">
              <a:latin typeface="Meiryo UI" panose="020B0604030504040204" pitchFamily="50" charset="-128"/>
              <a:ea typeface="Meiryo UI" panose="020B0604030504040204" pitchFamily="50" charset="-128"/>
            </a:endParaRPr>
          </a:p>
        </p:txBody>
      </p:sp>
      <p:sp>
        <p:nvSpPr>
          <p:cNvPr id="10" name="角丸四角形 9"/>
          <p:cNvSpPr/>
          <p:nvPr/>
        </p:nvSpPr>
        <p:spPr>
          <a:xfrm>
            <a:off x="349964" y="1554996"/>
            <a:ext cx="8416986" cy="2868766"/>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b="1" dirty="0" smtClean="0">
                <a:solidFill>
                  <a:schemeClr val="tx1"/>
                </a:solidFill>
                <a:latin typeface="メイリオ" panose="020B0604030504040204" pitchFamily="50" charset="-128"/>
                <a:ea typeface="メイリオ" panose="020B0604030504040204" pitchFamily="50" charset="-128"/>
              </a:rPr>
              <a:t>・体</a:t>
            </a:r>
            <a:r>
              <a:rPr lang="ja-JP" altLang="en-US" b="1" dirty="0">
                <a:solidFill>
                  <a:schemeClr val="tx1"/>
                </a:solidFill>
                <a:latin typeface="メイリオ" panose="020B0604030504040204" pitchFamily="50" charset="-128"/>
                <a:ea typeface="メイリオ" panose="020B0604030504040204" pitchFamily="50" charset="-128"/>
              </a:rPr>
              <a:t>が暑さに慣れて</a:t>
            </a:r>
            <a:r>
              <a:rPr lang="ja-JP" altLang="en-US" b="1" dirty="0" smtClean="0">
                <a:solidFill>
                  <a:schemeClr val="tx1"/>
                </a:solidFill>
                <a:latin typeface="メイリオ" panose="020B0604030504040204" pitchFamily="50" charset="-128"/>
                <a:ea typeface="メイリオ" panose="020B0604030504040204" pitchFamily="50" charset="-128"/>
              </a:rPr>
              <a:t>いなければ、体温調節機能が</a:t>
            </a:r>
            <a:r>
              <a:rPr lang="ja-JP" altLang="en-US" b="1" dirty="0">
                <a:solidFill>
                  <a:schemeClr val="tx1"/>
                </a:solidFill>
                <a:latin typeface="メイリオ" panose="020B0604030504040204" pitchFamily="50" charset="-128"/>
                <a:ea typeface="メイリオ" panose="020B0604030504040204" pitchFamily="50" charset="-128"/>
              </a:rPr>
              <a:t>上手く</a:t>
            </a:r>
            <a:r>
              <a:rPr lang="ja-JP" altLang="en-US" b="1" dirty="0" smtClean="0">
                <a:solidFill>
                  <a:schemeClr val="tx1"/>
                </a:solidFill>
                <a:latin typeface="メイリオ" panose="020B0604030504040204" pitchFamily="50" charset="-128"/>
                <a:ea typeface="メイリオ" panose="020B0604030504040204" pitchFamily="50" charset="-128"/>
              </a:rPr>
              <a:t>働かない</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rgbClr val="002060"/>
                </a:solidFill>
                <a:latin typeface="メイリオ" panose="020B0604030504040204" pitchFamily="50" charset="-128"/>
                <a:ea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rPr>
              <a:t>➡</a:t>
            </a:r>
            <a:r>
              <a:rPr lang="ja-JP" altLang="en-US" b="1" dirty="0" smtClean="0">
                <a:solidFill>
                  <a:srgbClr val="FF0000"/>
                </a:solidFill>
                <a:latin typeface="メイリオ" panose="020B0604030504040204" pitchFamily="50" charset="-128"/>
                <a:ea typeface="メイリオ" panose="020B0604030504040204" pitchFamily="50" charset="-128"/>
              </a:rPr>
              <a:t>暑く</a:t>
            </a:r>
            <a:r>
              <a:rPr lang="ja-JP" altLang="en-US" b="1" dirty="0">
                <a:solidFill>
                  <a:srgbClr val="FF0000"/>
                </a:solidFill>
                <a:latin typeface="メイリオ" panose="020B0604030504040204" pitchFamily="50" charset="-128"/>
                <a:ea typeface="メイリオ" panose="020B0604030504040204" pitchFamily="50" charset="-128"/>
              </a:rPr>
              <a:t>なる前の時期から</a:t>
            </a:r>
            <a:r>
              <a:rPr lang="ja-JP" altLang="en-US" b="1" dirty="0">
                <a:solidFill>
                  <a:schemeClr val="tx1"/>
                </a:solidFill>
                <a:latin typeface="メイリオ" panose="020B0604030504040204" pitchFamily="50" charset="-128"/>
                <a:ea typeface="メイリオ" panose="020B0604030504040204" pitchFamily="50" charset="-128"/>
              </a:rPr>
              <a:t>ウォーキングなどの</a:t>
            </a:r>
            <a:r>
              <a:rPr lang="ja-JP" altLang="en-US" b="1" dirty="0">
                <a:solidFill>
                  <a:srgbClr val="FF0000"/>
                </a:solidFill>
                <a:latin typeface="メイリオ" panose="020B0604030504040204" pitchFamily="50" charset="-128"/>
                <a:ea typeface="メイリオ" panose="020B0604030504040204" pitchFamily="50" charset="-128"/>
              </a:rPr>
              <a:t>汗をかく</a:t>
            </a:r>
            <a:r>
              <a:rPr lang="ja-JP" altLang="en-US" b="1" dirty="0" smtClean="0">
                <a:solidFill>
                  <a:srgbClr val="FF0000"/>
                </a:solidFill>
                <a:latin typeface="メイリオ" panose="020B0604030504040204" pitchFamily="50" charset="-128"/>
                <a:ea typeface="メイリオ" panose="020B0604030504040204" pitchFamily="50" charset="-128"/>
              </a:rPr>
              <a:t>運動</a:t>
            </a:r>
            <a:r>
              <a:rPr lang="ja-JP" altLang="en-US" b="1" dirty="0">
                <a:solidFill>
                  <a:srgbClr val="FF0000"/>
                </a:solidFill>
                <a:latin typeface="メイリオ" panose="020B0604030504040204" pitchFamily="50" charset="-128"/>
                <a:ea typeface="メイリオ" panose="020B0604030504040204" pitchFamily="50" charset="-128"/>
              </a:rPr>
              <a:t>の</a:t>
            </a:r>
            <a:r>
              <a:rPr lang="ja-JP" altLang="en-US" b="1" dirty="0" smtClean="0">
                <a:solidFill>
                  <a:srgbClr val="FF0000"/>
                </a:solidFill>
                <a:latin typeface="メイリオ" panose="020B0604030504040204" pitchFamily="50" charset="-128"/>
                <a:ea typeface="メイリオ" panose="020B0604030504040204" pitchFamily="50" charset="-128"/>
              </a:rPr>
              <a:t>継続</a:t>
            </a:r>
            <a:r>
              <a:rPr lang="ja-JP" altLang="en-US" b="1" dirty="0" smtClean="0">
                <a:solidFill>
                  <a:schemeClr val="tx1"/>
                </a:solidFill>
                <a:latin typeface="メイリオ" panose="020B0604030504040204" pitchFamily="50" charset="-128"/>
                <a:ea typeface="メイリオ" panose="020B0604030504040204" pitchFamily="50" charset="-128"/>
              </a:rPr>
              <a:t>が重要</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暑さの危険度は、気温だけでなく、湿度や日差しによって</a:t>
            </a:r>
            <a:r>
              <a:rPr lang="ja-JP" altLang="en-US" b="1" dirty="0" smtClean="0">
                <a:solidFill>
                  <a:schemeClr val="tx1"/>
                </a:solidFill>
                <a:latin typeface="メイリオ" panose="020B0604030504040204" pitchFamily="50" charset="-128"/>
                <a:ea typeface="メイリオ" panose="020B0604030504040204" pitchFamily="50" charset="-128"/>
              </a:rPr>
              <a:t>も変化</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rgbClr val="002060"/>
                </a:solidFill>
                <a:latin typeface="メイリオ" panose="020B0604030504040204" pitchFamily="50" charset="-128"/>
                <a:ea typeface="メイリオ" panose="020B0604030504040204" pitchFamily="50" charset="-128"/>
              </a:rPr>
              <a:t>　　➡</a:t>
            </a:r>
            <a:r>
              <a:rPr lang="ja-JP" altLang="en-US" b="1" dirty="0" smtClean="0">
                <a:solidFill>
                  <a:srgbClr val="FF0000"/>
                </a:solidFill>
                <a:latin typeface="メイリオ" panose="020B0604030504040204" pitchFamily="50" charset="-128"/>
                <a:ea typeface="メイリオ" panose="020B0604030504040204" pitchFamily="50" charset="-128"/>
              </a:rPr>
              <a:t>危険な暑さにあらかじめ気づき</a:t>
            </a:r>
            <a:r>
              <a:rPr lang="ja-JP" altLang="en-US" b="1" dirty="0" smtClean="0">
                <a:solidFill>
                  <a:schemeClr val="tx1"/>
                </a:solidFill>
                <a:latin typeface="メイリオ" panose="020B0604030504040204" pitchFamily="50" charset="-128"/>
                <a:ea typeface="メイリオ" panose="020B0604030504040204" pitchFamily="50" charset="-128"/>
              </a:rPr>
              <a:t>、暑さを避ける行動をとることが重要</a:t>
            </a:r>
          </a:p>
          <a:p>
            <a:pPr>
              <a:lnSpc>
                <a:spcPts val="1700"/>
              </a:lnSpc>
            </a:pPr>
            <a:endParaRPr lang="en-US" altLang="ja-JP" b="1" dirty="0" smtClean="0">
              <a:solidFill>
                <a:srgbClr val="002060"/>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気温や湿度が高い日には屋内でも熱中症になることが</a:t>
            </a:r>
            <a:r>
              <a:rPr lang="ja-JP" altLang="en-US" b="1" dirty="0" smtClean="0">
                <a:solidFill>
                  <a:schemeClr val="tx1"/>
                </a:solidFill>
                <a:latin typeface="メイリオ" panose="020B0604030504040204" pitchFamily="50" charset="-128"/>
                <a:ea typeface="メイリオ" panose="020B0604030504040204" pitchFamily="50" charset="-128"/>
              </a:rPr>
              <a:t>ある</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chemeClr val="tx1"/>
                </a:solidFill>
                <a:latin typeface="メイリオ" panose="020B0604030504040204" pitchFamily="50" charset="-128"/>
                <a:ea typeface="メイリオ" panose="020B0604030504040204" pitchFamily="50" charset="-128"/>
              </a:rPr>
              <a:t>　　➡暑さ</a:t>
            </a:r>
            <a:r>
              <a:rPr lang="ja-JP" altLang="en-US" b="1" dirty="0">
                <a:solidFill>
                  <a:schemeClr val="tx1"/>
                </a:solidFill>
                <a:latin typeface="メイリオ" panose="020B0604030504040204" pitchFamily="50" charset="-128"/>
                <a:ea typeface="メイリオ" panose="020B0604030504040204" pitchFamily="50" charset="-128"/>
              </a:rPr>
              <a:t>に対して自分の感覚だけに頼らず、</a:t>
            </a:r>
            <a:r>
              <a:rPr lang="ja-JP" altLang="en-US" b="1" dirty="0">
                <a:solidFill>
                  <a:srgbClr val="FF0000"/>
                </a:solidFill>
                <a:latin typeface="メイリオ" panose="020B0604030504040204" pitchFamily="50" charset="-128"/>
                <a:ea typeface="メイリオ" panose="020B0604030504040204" pitchFamily="50" charset="-128"/>
              </a:rPr>
              <a:t>部屋の</a:t>
            </a:r>
            <a:r>
              <a:rPr lang="ja-JP" altLang="en-US" b="1" dirty="0" smtClean="0">
                <a:solidFill>
                  <a:srgbClr val="FF0000"/>
                </a:solidFill>
                <a:latin typeface="メイリオ" panose="020B0604030504040204" pitchFamily="50" charset="-128"/>
                <a:ea typeface="メイリオ" panose="020B0604030504040204" pitchFamily="50" charset="-128"/>
              </a:rPr>
              <a:t>温湿度</a:t>
            </a:r>
            <a:r>
              <a:rPr lang="ja-JP" altLang="en-US" b="1" dirty="0">
                <a:solidFill>
                  <a:srgbClr val="FF0000"/>
                </a:solidFill>
                <a:latin typeface="メイリオ" panose="020B0604030504040204" pitchFamily="50" charset="-128"/>
                <a:ea typeface="メイリオ" panose="020B0604030504040204" pitchFamily="50" charset="-128"/>
              </a:rPr>
              <a:t>を確認して</a:t>
            </a:r>
            <a:r>
              <a:rPr lang="ja-JP" altLang="en-US" b="1" dirty="0" smtClean="0">
                <a:solidFill>
                  <a:schemeClr val="tx1"/>
                </a:solidFill>
                <a:latin typeface="メイリオ" panose="020B0604030504040204" pitchFamily="50" charset="-128"/>
                <a:ea typeface="メイリオ" panose="020B0604030504040204" pitchFamily="50" charset="-128"/>
              </a:rPr>
              <a:t>クーラー　　</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rPr>
              <a:t>　の設定</a:t>
            </a:r>
            <a:r>
              <a:rPr lang="ja-JP" altLang="en-US" b="1" dirty="0">
                <a:solidFill>
                  <a:schemeClr val="tx1"/>
                </a:solidFill>
                <a:latin typeface="メイリオ" panose="020B0604030504040204" pitchFamily="50" charset="-128"/>
                <a:ea typeface="メイリオ" panose="020B0604030504040204" pitchFamily="50" charset="-128"/>
              </a:rPr>
              <a:t>温度を</a:t>
            </a:r>
            <a:r>
              <a:rPr lang="ja-JP" altLang="en-US" b="1" dirty="0" smtClean="0">
                <a:solidFill>
                  <a:schemeClr val="tx1"/>
                </a:solidFill>
                <a:latin typeface="メイリオ" panose="020B0604030504040204" pitchFamily="50" charset="-128"/>
                <a:ea typeface="メイリオ" panose="020B0604030504040204" pitchFamily="50" charset="-128"/>
              </a:rPr>
              <a:t>調節することが重要</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chemeClr val="tx1"/>
                </a:solidFill>
                <a:latin typeface="メイリオ" panose="020B0604030504040204" pitchFamily="50" charset="-128"/>
                <a:ea typeface="メイリオ" panose="020B0604030504040204" pitchFamily="50" charset="-128"/>
              </a:rPr>
              <a:t>・屋外空間における夏の昼間の暑熱環境の改善</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smtClean="0">
                <a:solidFill>
                  <a:schemeClr val="tx1"/>
                </a:solidFill>
                <a:latin typeface="メイリオ" panose="020B0604030504040204" pitchFamily="50" charset="-128"/>
                <a:ea typeface="メイリオ" panose="020B0604030504040204" pitchFamily="50" charset="-128"/>
              </a:rPr>
              <a:t>　　➡</a:t>
            </a:r>
            <a:r>
              <a:rPr lang="ja-JP" altLang="en-US" b="1" dirty="0" smtClean="0">
                <a:solidFill>
                  <a:srgbClr val="FF0000"/>
                </a:solidFill>
                <a:latin typeface="メイリオ" panose="020B0604030504040204" pitchFamily="50" charset="-128"/>
                <a:ea typeface="メイリオ" panose="020B0604030504040204" pitchFamily="50" charset="-128"/>
              </a:rPr>
              <a:t>人が集まる場所</a:t>
            </a:r>
            <a:r>
              <a:rPr lang="ja-JP" altLang="en-US" b="1" dirty="0" smtClean="0">
                <a:solidFill>
                  <a:schemeClr val="tx1"/>
                </a:solidFill>
                <a:latin typeface="メイリオ" panose="020B0604030504040204" pitchFamily="50" charset="-128"/>
                <a:ea typeface="メイリオ" panose="020B0604030504040204" pitchFamily="50" charset="-128"/>
              </a:rPr>
              <a:t>に、ミスト発生器や日除けなどの</a:t>
            </a:r>
            <a:r>
              <a:rPr lang="ja-JP" altLang="en-US" b="1" dirty="0" smtClean="0">
                <a:solidFill>
                  <a:srgbClr val="FF0000"/>
                </a:solidFill>
                <a:latin typeface="メイリオ" panose="020B0604030504040204" pitchFamily="50" charset="-128"/>
                <a:ea typeface="メイリオ" panose="020B0604030504040204" pitchFamily="50" charset="-128"/>
              </a:rPr>
              <a:t>クールスポットを作る</a:t>
            </a:r>
            <a:r>
              <a:rPr lang="ja-JP" altLang="en-US" b="1" dirty="0" smtClean="0">
                <a:solidFill>
                  <a:schemeClr val="tx1"/>
                </a:solidFill>
                <a:latin typeface="メイリオ" panose="020B0604030504040204" pitchFamily="50" charset="-128"/>
                <a:ea typeface="メイリオ" panose="020B0604030504040204" pitchFamily="50" charset="-128"/>
              </a:rPr>
              <a:t>こ</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ts val="1700"/>
              </a:lnSpc>
            </a:pPr>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rPr>
              <a:t>　　とが効果的</a:t>
            </a: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604759" y="4773081"/>
            <a:ext cx="2898806" cy="13434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クールスポットモデル</a:t>
            </a:r>
            <a:endParaRPr kumimoji="1" lang="en-US" altLang="ja-JP"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拠点推進事業の</a:t>
            </a:r>
            <a:r>
              <a:rPr kumimoji="1" lang="ja-JP" altLang="en-US"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拡充</a:t>
            </a:r>
            <a:endParaRPr kumimoji="1" lang="en-US" altLang="ja-JP"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a:t>
            </a:r>
            <a:r>
              <a:rPr lang="en-US" altLang="ja-JP"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a:t>
            </a: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a:t>
            </a:r>
            <a:endPar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700323" y="5173190"/>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044998"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smtClean="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smtClean="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rPr>
              <a:t>主なご意見</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0383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619672" y="1443351"/>
            <a:ext cx="6283162" cy="3888432"/>
            <a:chOff x="3075868" y="2420887"/>
            <a:chExt cx="3580884" cy="890838"/>
          </a:xfrm>
        </p:grpSpPr>
        <p:sp>
          <p:nvSpPr>
            <p:cNvPr id="13" name="角丸四角形 12"/>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89769" y="2632904"/>
              <a:ext cx="3566983" cy="61739"/>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 name="正方形/長方形 14"/>
          <p:cNvSpPr/>
          <p:nvPr/>
        </p:nvSpPr>
        <p:spPr>
          <a:xfrm>
            <a:off x="1918946" y="2345421"/>
            <a:ext cx="5646116" cy="2246769"/>
          </a:xfrm>
          <a:prstGeom prst="rect">
            <a:avLst/>
          </a:prstGeom>
        </p:spPr>
        <p:txBody>
          <a:bodyPr wrap="square">
            <a:spAutoFit/>
          </a:bodyPr>
          <a:lstStyle/>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（２）クールスポットの創出・活用促進</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・緑陰</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形成</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a:t>
            </a:r>
            <a:r>
              <a:rPr kumimoji="0" lang="ja-JP" altLang="en-US" sz="20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を冷やす</a:t>
            </a: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取組み</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0" lang="ja-JP" altLang="en-US"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en-US" altLang="ja-JP" sz="2000" b="1" kern="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３</a:t>
            </a:r>
          </a:p>
        </p:txBody>
      </p:sp>
    </p:spTree>
    <p:extLst>
      <p:ext uri="{BB962C8B-B14F-4D97-AF65-F5344CB8AC3E}">
        <p14:creationId xmlns:p14="http://schemas.microsoft.com/office/powerpoint/2010/main" val="4076165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暑さ対策啓発資料の作成</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20910883"/>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7286350" y="1079732"/>
            <a:ext cx="2016224"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62213" y="2040530"/>
            <a:ext cx="8270227" cy="307777"/>
          </a:xfrm>
          <a:prstGeom prst="rect">
            <a:avLst/>
          </a:prstGeom>
          <a:noFill/>
          <a:ln w="9525" algn="ctr">
            <a:noFill/>
            <a:round/>
            <a:headEnd/>
            <a:tailEnd/>
          </a:ln>
          <a:extLst/>
        </p:spPr>
        <p:txBody>
          <a:bodyPr wrap="square">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◆重要な取組みについて府民に啓発するためのチラシを作成し、セミナー・イベント等で配付</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1"/>
          <p:cNvSpPr>
            <a:spLocks noChangeArrowheads="1"/>
          </p:cNvSpPr>
          <p:nvPr/>
        </p:nvSpPr>
        <p:spPr bwMode="auto">
          <a:xfrm>
            <a:off x="449629" y="5775756"/>
            <a:ext cx="3313922" cy="507277"/>
          </a:xfrm>
          <a:prstGeom prst="rect">
            <a:avLst/>
          </a:prstGeom>
          <a:noFill/>
          <a:ln w="9525" algn="ctr">
            <a:noFill/>
            <a:round/>
            <a:headEnd/>
            <a:tailEnd/>
          </a:ln>
          <a:extLst/>
        </p:spPr>
        <p:txBody>
          <a:bodyPr/>
          <a:lstStyle/>
          <a:p>
            <a:pPr algn="ctr"/>
            <a:r>
              <a:rPr lang="ja-JP" altLang="en-US" sz="1400" b="1" dirty="0" smtClean="0">
                <a:latin typeface="Meiryo UI" panose="020B0604030504040204" pitchFamily="50" charset="-128"/>
                <a:ea typeface="Meiryo UI" panose="020B0604030504040204" pitchFamily="50" charset="-128"/>
              </a:rPr>
              <a:t>一般向け暑さ</a:t>
            </a:r>
            <a:r>
              <a:rPr lang="ja-JP" altLang="en-US" sz="1400" b="1" dirty="0">
                <a:latin typeface="Meiryo UI" panose="020B0604030504040204" pitchFamily="50" charset="-128"/>
                <a:ea typeface="Meiryo UI" panose="020B0604030504040204" pitchFamily="50" charset="-128"/>
              </a:rPr>
              <a:t>対策啓発</a:t>
            </a:r>
            <a:r>
              <a:rPr lang="ja-JP" altLang="en-US" sz="1400" b="1" dirty="0" smtClean="0">
                <a:latin typeface="Meiryo UI" panose="020B0604030504040204" pitchFamily="50" charset="-128"/>
                <a:ea typeface="Meiryo UI" panose="020B0604030504040204" pitchFamily="50" charset="-128"/>
              </a:rPr>
              <a:t>資料（</a:t>
            </a:r>
            <a:r>
              <a:rPr lang="en-US" altLang="ja-JP" sz="1400" b="1" dirty="0" smtClean="0">
                <a:latin typeface="Meiryo UI" panose="020B0604030504040204" pitchFamily="50" charset="-128"/>
                <a:ea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rPr>
              <a:t>万枚）</a:t>
            </a:r>
            <a:endParaRPr lang="ja-JP" altLang="en-US" sz="14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635396" y="5798238"/>
            <a:ext cx="3527057" cy="307777"/>
          </a:xfrm>
          <a:prstGeom prst="rect">
            <a:avLst/>
          </a:prstGeom>
          <a:noFill/>
        </p:spPr>
        <p:txBody>
          <a:bodyPr wrap="square" lIns="36000" rIns="36000"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高齢者向け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暑さ対策啓発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資料（２万枚）</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bwMode="auto">
          <a:xfrm>
            <a:off x="8028384" y="491282"/>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04" y="2478313"/>
            <a:ext cx="2344106" cy="330803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407" y="2458279"/>
            <a:ext cx="2350795" cy="3317477"/>
          </a:xfrm>
          <a:prstGeom prst="rect">
            <a:avLst/>
          </a:prstGeom>
        </p:spPr>
      </p:pic>
      <p:sp>
        <p:nvSpPr>
          <p:cNvPr id="16" name="角丸四角形 15"/>
          <p:cNvSpPr/>
          <p:nvPr/>
        </p:nvSpPr>
        <p:spPr>
          <a:xfrm>
            <a:off x="762030" y="6247661"/>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啓発内容</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「３つの習慣」</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2000" b="1"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各媒体へ発信</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 name="角丸四角形吹き出し 7"/>
          <p:cNvSpPr/>
          <p:nvPr/>
        </p:nvSpPr>
        <p:spPr>
          <a:xfrm>
            <a:off x="3219917" y="2987386"/>
            <a:ext cx="2387721" cy="740658"/>
          </a:xfrm>
          <a:prstGeom prst="wedgeRoundRectCallout">
            <a:avLst>
              <a:gd name="adj1" fmla="val -77060"/>
              <a:gd name="adj2" fmla="val 177767"/>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latin typeface="メイリオ" panose="020B0604030504040204" pitchFamily="50" charset="-128"/>
                <a:ea typeface="メイリオ" panose="020B0604030504040204" pitchFamily="50" charset="-128"/>
              </a:rPr>
              <a:t>一般向けは、</a:t>
            </a:r>
            <a:endParaRPr lang="en-US" altLang="ja-JP" sz="1600" b="1" dirty="0" smtClean="0">
              <a:latin typeface="メイリオ" panose="020B0604030504040204" pitchFamily="50" charset="-128"/>
              <a:ea typeface="メイリオ" panose="020B0604030504040204" pitchFamily="50" charset="-128"/>
            </a:endParaRPr>
          </a:p>
          <a:p>
            <a:pPr algn="ctr"/>
            <a:r>
              <a:rPr lang="ja-JP" altLang="en-US" sz="1600" b="1" dirty="0" smtClean="0">
                <a:latin typeface="メイリオ" panose="020B0604030504040204" pitchFamily="50" charset="-128"/>
                <a:ea typeface="メイリオ" panose="020B0604030504040204" pitchFamily="50" charset="-128"/>
              </a:rPr>
              <a:t>からだづくりを優先</a:t>
            </a:r>
            <a:endParaRPr kumimoji="1" lang="ja-JP" altLang="en-US" sz="1600" b="1"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3473686" y="4280121"/>
            <a:ext cx="2493952" cy="1365805"/>
          </a:xfrm>
          <a:prstGeom prst="wedgeRoundRectCallout">
            <a:avLst>
              <a:gd name="adj1" fmla="val 56638"/>
              <a:gd name="adj2" fmla="val -42411"/>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latin typeface="メイリオ" panose="020B0604030504040204" pitchFamily="50" charset="-128"/>
                <a:ea typeface="メイリオ" panose="020B0604030504040204" pitchFamily="50" charset="-128"/>
              </a:rPr>
              <a:t>高齢者向けは、</a:t>
            </a:r>
            <a:endParaRPr lang="en-US" altLang="ja-JP" sz="1600" b="1" dirty="0" smtClean="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クーラ</a:t>
            </a:r>
            <a:r>
              <a:rPr lang="ja-JP" altLang="en-US" sz="1600" b="1" dirty="0" smtClean="0">
                <a:latin typeface="メイリオ" panose="020B0604030504040204" pitchFamily="50" charset="-128"/>
                <a:ea typeface="メイリオ" panose="020B0604030504040204" pitchFamily="50" charset="-128"/>
              </a:rPr>
              <a:t>ーの利用を優先</a:t>
            </a:r>
            <a:endParaRPr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➡省エネクーラーの　</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kumimoji="1" lang="ja-JP" altLang="en-US" sz="1600" b="1" dirty="0" smtClean="0">
                <a:latin typeface="メイリオ" panose="020B0604030504040204" pitchFamily="50" charset="-128"/>
                <a:ea typeface="メイリオ" panose="020B0604030504040204" pitchFamily="50" charset="-128"/>
              </a:rPr>
              <a:t>買い替えなども追記</a:t>
            </a:r>
            <a:endParaRPr kumimoji="1" lang="ja-JP" altLang="en-US" sz="1600" b="1" dirty="0">
              <a:latin typeface="メイリオ" panose="020B0604030504040204" pitchFamily="50" charset="-128"/>
              <a:ea typeface="メイリオ" panose="020B0604030504040204" pitchFamily="50" charset="-128"/>
            </a:endParaRPr>
          </a:p>
        </p:txBody>
      </p:sp>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４</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997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7930" y="725542"/>
            <a:ext cx="7274602" cy="657827"/>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63290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4066345714"/>
              </p:ext>
            </p:extLst>
          </p:nvPr>
        </p:nvGraphicFramePr>
        <p:xfrm>
          <a:off x="218079"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4207" y="1078558"/>
            <a:ext cx="2818303" cy="349284"/>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4705583" y="2025342"/>
            <a:ext cx="4093405" cy="523220"/>
          </a:xfrm>
          <a:prstGeom prst="rect">
            <a:avLst/>
          </a:prstGeom>
          <a:noFill/>
          <a:ln w="9525" algn="ctr">
            <a:noFill/>
            <a:round/>
            <a:headEnd/>
            <a:tailEnd/>
          </a:ln>
          <a:extLst/>
        </p:spPr>
        <p:txBody>
          <a:bodyPr wrap="square">
            <a:spAutoFit/>
          </a:bodyPr>
          <a:lstStyle/>
          <a:p>
            <a:pPr marL="180975" indent="-1809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◆可搬式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の電光表示パネルを活用し、暑さ指数と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熱中症危険度をリアルタイム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に表示し、周知</a:t>
            </a:r>
          </a:p>
        </p:txBody>
      </p:sp>
      <p:sp>
        <p:nvSpPr>
          <p:cNvPr id="51" name="正方形/長方形 1"/>
          <p:cNvSpPr>
            <a:spLocks noChangeArrowheads="1"/>
          </p:cNvSpPr>
          <p:nvPr/>
        </p:nvSpPr>
        <p:spPr bwMode="auto">
          <a:xfrm>
            <a:off x="262213" y="2040530"/>
            <a:ext cx="4155115" cy="523220"/>
          </a:xfrm>
          <a:prstGeom prst="rect">
            <a:avLst/>
          </a:prstGeom>
          <a:noFill/>
          <a:ln w="9525" algn="ctr">
            <a:noFill/>
            <a:round/>
            <a:headEnd/>
            <a:tailEnd/>
          </a:ln>
          <a:extLst/>
        </p:spPr>
        <p:txBody>
          <a:bodyPr wrap="square">
            <a:spAutoFit/>
          </a:bodyPr>
          <a:lstStyle/>
          <a:p>
            <a:pPr marL="180975" indent="-180975"/>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暑さ指数メール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配信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府ホームページ等により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し、府民の暑さ指数情報の受信登録を促進</a:t>
            </a:r>
          </a:p>
        </p:txBody>
      </p:sp>
      <p:sp>
        <p:nvSpPr>
          <p:cNvPr id="55" name="正方形/長方形 1"/>
          <p:cNvSpPr>
            <a:spLocks noChangeArrowheads="1"/>
          </p:cNvSpPr>
          <p:nvPr/>
        </p:nvSpPr>
        <p:spPr bwMode="auto">
          <a:xfrm>
            <a:off x="503566" y="5645978"/>
            <a:ext cx="3672408" cy="615068"/>
          </a:xfrm>
          <a:prstGeom prst="rect">
            <a:avLst/>
          </a:prstGeom>
          <a:noFill/>
          <a:ln w="9525" algn="ctr">
            <a:noFill/>
            <a:round/>
            <a:headEnd/>
            <a:tailEnd/>
          </a:ln>
          <a:extLst/>
        </p:spPr>
        <p:txBody>
          <a:bodyPr/>
          <a:lstStyle/>
          <a:p>
            <a:pPr algn="ctr"/>
            <a:r>
              <a:rPr lang="ja-JP" altLang="en-US" sz="1400" b="1" dirty="0">
                <a:latin typeface="Meiryo UI" panose="020B0604030504040204" pitchFamily="50" charset="-128"/>
                <a:ea typeface="Meiryo UI" panose="020B0604030504040204" pitchFamily="50" charset="-128"/>
              </a:rPr>
              <a:t>「大阪府暑さ対策情報ポータルサイト」を</a:t>
            </a:r>
            <a:r>
              <a:rPr lang="ja-JP" altLang="en-US" sz="1400" b="1" dirty="0" smtClean="0">
                <a:latin typeface="Meiryo UI" panose="020B0604030504040204" pitchFamily="50" charset="-128"/>
                <a:ea typeface="Meiryo UI" panose="020B0604030504040204" pitchFamily="50" charset="-128"/>
              </a:rPr>
              <a:t>開設</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➡開設から約</a:t>
            </a:r>
            <a:r>
              <a:rPr lang="en-US" altLang="ja-JP" sz="1400" dirty="0" smtClean="0">
                <a:latin typeface="Meiryo UI" panose="020B0604030504040204" pitchFamily="50" charset="-128"/>
                <a:ea typeface="Meiryo UI" panose="020B0604030504040204" pitchFamily="50" charset="-128"/>
              </a:rPr>
              <a:t>20000PV</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日時点）</a:t>
            </a:r>
            <a:endParaRPr lang="ja-JP" altLang="en-US" sz="14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264847" y="5637275"/>
            <a:ext cx="3218635" cy="523220"/>
          </a:xfrm>
          <a:prstGeom prst="rect">
            <a:avLst/>
          </a:prstGeom>
          <a:noFill/>
        </p:spPr>
        <p:txBody>
          <a:bodyPr wrap="square" lIns="36000" rIns="36000"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電光表示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パネル（府庁本館に設置）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暑さ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と熱中症危険度をお知らせ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770870" y="6240367"/>
            <a:ext cx="7712612"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認知度が低い「暑さ指数」</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の活用を促進</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12" y="2571151"/>
            <a:ext cx="2623862" cy="302400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p:spPr>
      </p:pic>
      <p:sp>
        <p:nvSpPr>
          <p:cNvPr id="7" name="四角形吹き出し 6"/>
          <p:cNvSpPr/>
          <p:nvPr/>
        </p:nvSpPr>
        <p:spPr>
          <a:xfrm>
            <a:off x="6760638" y="2621816"/>
            <a:ext cx="2191639" cy="2438170"/>
          </a:xfrm>
          <a:prstGeom prst="wedgeRectCallout">
            <a:avLst>
              <a:gd name="adj1" fmla="val -54668"/>
              <a:gd name="adj2" fmla="val 75716"/>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smtClean="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400" b="1" dirty="0" smtClean="0">
              <a:latin typeface="メイリオ" panose="020B0604030504040204" pitchFamily="50" charset="-128"/>
              <a:ea typeface="メイリオ" panose="020B0604030504040204" pitchFamily="50" charset="-128"/>
            </a:endParaRPr>
          </a:p>
          <a:p>
            <a:endParaRPr kumimoji="1" lang="en-US" altLang="ja-JP" sz="1400" b="1" dirty="0" smtClean="0">
              <a:latin typeface="メイリオ" panose="020B0604030504040204" pitchFamily="50" charset="-128"/>
              <a:ea typeface="メイリオ" panose="020B0604030504040204" pitchFamily="50" charset="-128"/>
            </a:endParaRPr>
          </a:p>
          <a:p>
            <a:r>
              <a:rPr kumimoji="1" lang="ja-JP" altLang="en-US" sz="1400" b="1" dirty="0" smtClean="0">
                <a:latin typeface="メイリオ" panose="020B0604030504040204" pitchFamily="50" charset="-128"/>
                <a:ea typeface="メイリオ" panose="020B0604030504040204" pitchFamily="50" charset="-128"/>
              </a:rPr>
              <a:t>大阪府公式ツイッターでも、都度発信！</a:t>
            </a:r>
            <a:endParaRPr kumimoji="1" lang="en-US" altLang="ja-JP" sz="1400" b="1" dirty="0" smtClean="0">
              <a:latin typeface="メイリオ" panose="020B0604030504040204" pitchFamily="50" charset="-128"/>
              <a:ea typeface="メイリオ" panose="020B0604030504040204" pitchFamily="50" charset="-128"/>
            </a:endParaRPr>
          </a:p>
          <a:p>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フォロワー数約</a:t>
            </a:r>
            <a:r>
              <a:rPr lang="en-US" altLang="ja-JP" sz="1200" b="1" dirty="0" smtClean="0">
                <a:latin typeface="メイリオ" panose="020B0604030504040204" pitchFamily="50" charset="-128"/>
                <a:ea typeface="メイリオ" panose="020B0604030504040204" pitchFamily="50" charset="-128"/>
              </a:rPr>
              <a:t>37,500</a:t>
            </a:r>
            <a:r>
              <a:rPr lang="ja-JP" altLang="en-US" sz="1200" b="1" dirty="0" smtClean="0">
                <a:latin typeface="メイリオ" panose="020B0604030504040204" pitchFamily="50" charset="-128"/>
                <a:ea typeface="メイリオ" panose="020B0604030504040204" pitchFamily="50" charset="-128"/>
              </a:rPr>
              <a:t>人</a:t>
            </a:r>
            <a:endParaRPr lang="en-US" altLang="ja-JP" sz="1200" b="1" dirty="0" smtClean="0">
              <a:latin typeface="メイリオ" panose="020B0604030504040204" pitchFamily="50" charset="-128"/>
              <a:ea typeface="メイリオ" panose="020B0604030504040204" pitchFamily="50" charset="-128"/>
            </a:endParaRPr>
          </a:p>
          <a:p>
            <a:r>
              <a:rPr kumimoji="1" lang="ja-JP" altLang="en-US" sz="1200" b="1" dirty="0" smtClean="0">
                <a:latin typeface="メイリオ" panose="020B0604030504040204" pitchFamily="50" charset="-128"/>
                <a:ea typeface="メイリオ" panose="020B0604030504040204" pitchFamily="50" charset="-128"/>
              </a:rPr>
              <a:t>（令和元年</a:t>
            </a:r>
            <a:r>
              <a:rPr kumimoji="1" lang="en-US" altLang="ja-JP" sz="1200" b="1" dirty="0" smtClean="0">
                <a:latin typeface="メイリオ" panose="020B0604030504040204" pitchFamily="50" charset="-128"/>
                <a:ea typeface="メイリオ" panose="020B0604030504040204" pitchFamily="50" charset="-128"/>
              </a:rPr>
              <a:t>10</a:t>
            </a:r>
            <a:r>
              <a:rPr kumimoji="1" lang="ja-JP" altLang="en-US" sz="1200" b="1" dirty="0" smtClean="0">
                <a:latin typeface="メイリオ" panose="020B0604030504040204" pitchFamily="50" charset="-128"/>
                <a:ea typeface="メイリオ" panose="020B0604030504040204" pitchFamily="50" charset="-128"/>
              </a:rPr>
              <a:t>月末現在）</a:t>
            </a:r>
            <a:endParaRPr kumimoji="1" lang="ja-JP" altLang="en-US" sz="12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807" y="2775555"/>
            <a:ext cx="1868181" cy="1131381"/>
          </a:xfrm>
          <a:prstGeom prst="rect">
            <a:avLst/>
          </a:prstGeom>
          <a:ln>
            <a:solidFill>
              <a:schemeClr val="bg1"/>
            </a:solidFill>
          </a:ln>
        </p:spPr>
      </p:pic>
      <p:pic>
        <p:nvPicPr>
          <p:cNvPr id="25" name="図 24"/>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38905" y="4069037"/>
            <a:ext cx="2037736" cy="1528302"/>
          </a:xfrm>
          <a:prstGeom prst="rect">
            <a:avLst/>
          </a:prstGeom>
        </p:spPr>
      </p:pic>
      <p:grpSp>
        <p:nvGrpSpPr>
          <p:cNvPr id="26" name="グループ化 25"/>
          <p:cNvGrpSpPr/>
          <p:nvPr/>
        </p:nvGrpSpPr>
        <p:grpSpPr>
          <a:xfrm>
            <a:off x="4283173" y="2825028"/>
            <a:ext cx="1213441" cy="1392267"/>
            <a:chOff x="3800637" y="2190423"/>
            <a:chExt cx="889541" cy="1122697"/>
          </a:xfrm>
        </p:grpSpPr>
        <p:sp>
          <p:nvSpPr>
            <p:cNvPr id="28" name="角丸四角形吹き出し 27"/>
            <p:cNvSpPr/>
            <p:nvPr/>
          </p:nvSpPr>
          <p:spPr>
            <a:xfrm>
              <a:off x="3800637" y="2190423"/>
              <a:ext cx="889541" cy="1122697"/>
            </a:xfrm>
            <a:prstGeom prst="wedgeRoundRectCallout">
              <a:avLst>
                <a:gd name="adj1" fmla="val 37004"/>
                <a:gd name="adj2" fmla="val 78621"/>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56652" y="2256130"/>
              <a:ext cx="765413" cy="931970"/>
            </a:xfrm>
            <a:prstGeom prst="rect">
              <a:avLst/>
            </a:prstGeom>
          </p:spPr>
        </p:pic>
      </p:gr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５</a:t>
            </a:r>
            <a:endParaRPr lang="ja-JP" altLang="en-US" sz="2200" b="1" dirty="0">
              <a:latin typeface="Meiryo UI" panose="020B0604030504040204" pitchFamily="50" charset="-128"/>
              <a:ea typeface="Meiryo UI" panose="020B0604030504040204" pitchFamily="50" charset="-128"/>
            </a:endParaRPr>
          </a:p>
        </p:txBody>
      </p:sp>
      <p:sp>
        <p:nvSpPr>
          <p:cNvPr id="30" name="角丸四角形 29"/>
          <p:cNvSpPr/>
          <p:nvPr/>
        </p:nvSpPr>
        <p:spPr bwMode="auto">
          <a:xfrm>
            <a:off x="8028384" y="491282"/>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3778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６</a:t>
            </a:r>
          </a:p>
        </p:txBody>
      </p:sp>
      <p:graphicFrame>
        <p:nvGraphicFramePr>
          <p:cNvPr id="16" name="表 15"/>
          <p:cNvGraphicFramePr>
            <a:graphicFrameLocks noGrp="1"/>
          </p:cNvGraphicFramePr>
          <p:nvPr>
            <p:extLst>
              <p:ext uri="{D42A27DB-BD31-4B8C-83A1-F6EECF244321}">
                <p14:modId xmlns:p14="http://schemas.microsoft.com/office/powerpoint/2010/main" val="1485454627"/>
              </p:ext>
            </p:extLst>
          </p:nvPr>
        </p:nvGraphicFramePr>
        <p:xfrm>
          <a:off x="218081" y="1372576"/>
          <a:ext cx="4326624" cy="5158397"/>
        </p:xfrm>
        <a:graphic>
          <a:graphicData uri="http://schemas.openxmlformats.org/drawingml/2006/table">
            <a:tbl>
              <a:tblPr firstRow="1" bandRow="1">
                <a:tableStyleId>{5C22544A-7EE6-4342-B048-85BDC9FD1C3A}</a:tableStyleId>
              </a:tblPr>
              <a:tblGrid>
                <a:gridCol w="4326624">
                  <a:extLst>
                    <a:ext uri="{9D8B030D-6E8A-4147-A177-3AD203B41FA5}">
                      <a16:colId xmlns:a16="http://schemas.microsoft.com/office/drawing/2014/main" val="20000"/>
                    </a:ext>
                  </a:extLst>
                </a:gridCol>
              </a:tblGrid>
              <a:tr h="491931">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6646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151287" y="1851247"/>
            <a:ext cx="4522132" cy="1405984"/>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■教育・福祉関係者等を対象とした暑さ対策セミナーを開催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5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教育関係者対象暑さ対策セミナー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＜内容＞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子どもの体温調節特性と熱中症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子どもの熱中症救急搬送事例から見た観察ポイントや</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応急処置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➡幼稚園～高等学校の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教員、管理</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職等</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167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人参加</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marL="223838" indent="-223838"/>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1443331144"/>
              </p:ext>
            </p:extLst>
          </p:nvPr>
        </p:nvGraphicFramePr>
        <p:xfrm>
          <a:off x="4658850" y="1378092"/>
          <a:ext cx="4336363" cy="5152882"/>
        </p:xfrm>
        <a:graphic>
          <a:graphicData uri="http://schemas.openxmlformats.org/drawingml/2006/table">
            <a:tbl>
              <a:tblPr firstRow="1" bandRow="1">
                <a:tableStyleId>{5C22544A-7EE6-4342-B048-85BDC9FD1C3A}</a:tableStyleId>
              </a:tblPr>
              <a:tblGrid>
                <a:gridCol w="4336363">
                  <a:extLst>
                    <a:ext uri="{9D8B030D-6E8A-4147-A177-3AD203B41FA5}">
                      <a16:colId xmlns:a16="http://schemas.microsoft.com/office/drawing/2014/main" val="20000"/>
                    </a:ext>
                  </a:extLst>
                </a:gridCol>
              </a:tblGrid>
              <a:tr h="491407">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66147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4603927" y="1844824"/>
            <a:ext cx="4446208" cy="835364"/>
          </a:xfrm>
          <a:prstGeom prst="rect">
            <a:avLst/>
          </a:prstGeom>
          <a:noFill/>
          <a:ln w="9525" algn="ctr">
            <a:noFill/>
            <a:round/>
            <a:headEnd/>
            <a:tailEnd/>
          </a:ln>
          <a:extLst/>
        </p:spPr>
        <p:txBody>
          <a:bodyPr/>
          <a:lstStyle/>
          <a:p>
            <a:pPr marL="180975" indent="-1809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・アサガオの種等の啓発物品（企業協賛）を活用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カーテンづくりの取組みの促進を通じ、府民の暑さ対策を促進。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758516" y="2592310"/>
            <a:ext cx="4057800" cy="3701647"/>
          </a:xfrm>
          <a:prstGeom prst="rect">
            <a:avLst/>
          </a:prstGeom>
          <a:solidFill>
            <a:schemeClr val="bg1">
              <a:alpha val="63000"/>
            </a:schemeClr>
          </a:solidFill>
          <a:ln w="9525" algn="ctr">
            <a:noFill/>
            <a:round/>
            <a:headEnd/>
            <a:tailEnd/>
          </a:ln>
          <a:extLst/>
        </p:spPr>
        <p:txBody>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株</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リクルート</a:t>
            </a:r>
            <a:r>
              <a:rPr lang="ja-JP" altLang="en-US" sz="1200" b="1" dirty="0">
                <a:latin typeface="Meiryo UI" panose="020B0604030504040204" pitchFamily="50" charset="-128"/>
                <a:ea typeface="Meiryo UI" panose="020B0604030504040204" pitchFamily="50" charset="-128"/>
              </a:rPr>
              <a:t>住まい</a:t>
            </a:r>
            <a:r>
              <a:rPr lang="ja-JP" altLang="en-US" sz="1200" b="1" dirty="0" smtClean="0">
                <a:latin typeface="Meiryo UI" panose="020B0604030504040204" pitchFamily="50" charset="-128"/>
                <a:ea typeface="Meiryo UI" panose="020B0604030504040204" pitchFamily="50" charset="-128"/>
              </a:rPr>
              <a:t>カンパニーからの協賛 </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ゴーヤ・あさがおの種</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4,500</a:t>
            </a:r>
            <a:r>
              <a:rPr lang="ja-JP" altLang="en-US" sz="1200" dirty="0" smtClean="0">
                <a:latin typeface="Meiryo UI" panose="020B0604030504040204" pitchFamily="50" charset="-128"/>
                <a:ea typeface="Meiryo UI" panose="020B0604030504040204" pitchFamily="50" charset="-128"/>
              </a:rPr>
              <a:t>袋）</a:t>
            </a:r>
            <a:endParaRPr lang="en-US" altLang="ja-JP" sz="1200" dirty="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取組実績</a:t>
            </a:r>
            <a:r>
              <a:rPr lang="en-US" altLang="ja-JP" sz="12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・府内私立幼稚園、・老人保健施設、</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・府内市町村、小学校</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・温暖化防止推進員</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・府民（イベンドで配布）　　　など</a:t>
            </a:r>
            <a:endParaRPr lang="ja-JP" altLang="en-US" sz="12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大阪府の暑さ対策</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smtClean="0"/>
              <a:t>13</a:t>
            </a:r>
            <a:endParaRPr kumimoji="1" lang="ja-JP" altLang="en-US" dirty="0"/>
          </a:p>
        </p:txBody>
      </p:sp>
      <p:grpSp>
        <p:nvGrpSpPr>
          <p:cNvPr id="40" name="グループ化 39"/>
          <p:cNvGrpSpPr/>
          <p:nvPr/>
        </p:nvGrpSpPr>
        <p:grpSpPr>
          <a:xfrm>
            <a:off x="1689425" y="697461"/>
            <a:ext cx="2868786" cy="657827"/>
            <a:chOff x="2948157" y="2420887"/>
            <a:chExt cx="3686655" cy="890838"/>
          </a:xfrm>
        </p:grpSpPr>
        <p:sp>
          <p:nvSpPr>
            <p:cNvPr id="41" name="角丸四角形 40"/>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948157" y="2519537"/>
              <a:ext cx="2711098" cy="500154"/>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暑さ対策</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角丸四角形 42"/>
          <p:cNvSpPr/>
          <p:nvPr/>
        </p:nvSpPr>
        <p:spPr>
          <a:xfrm>
            <a:off x="219578" y="710159"/>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取組③</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2305236" y="1063492"/>
            <a:ext cx="2592288"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53555" y="4951439"/>
            <a:ext cx="4289361" cy="1249559"/>
          </a:xfrm>
          <a:prstGeom prst="rect">
            <a:avLst/>
          </a:prstGeom>
          <a:noFill/>
          <a:ln w="9525" algn="ctr">
            <a:noFill/>
            <a:round/>
            <a:headEnd/>
            <a:tailEnd/>
          </a:ln>
          <a:extLst/>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福祉関係者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対象暑さ対策</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セミナー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の熱中症予防のための住まい方の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工夫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の熱中症救急搬送事例から見た観察ポイント</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・応急処置</a:t>
            </a:r>
            <a:endPar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・からだづくり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で暑さに備える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楽しむウォーキング習慣</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➡市町村地域包括支援センター職員等</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人参加</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1"/>
          <p:cNvSpPr>
            <a:spLocks noChangeArrowheads="1"/>
          </p:cNvSpPr>
          <p:nvPr/>
        </p:nvSpPr>
        <p:spPr bwMode="auto">
          <a:xfrm>
            <a:off x="386286" y="4562446"/>
            <a:ext cx="2132045" cy="360024"/>
          </a:xfrm>
          <a:prstGeom prst="rect">
            <a:avLst/>
          </a:prstGeom>
          <a:noFill/>
          <a:ln w="9525" algn="ctr">
            <a:noFill/>
            <a:round/>
            <a:headEnd/>
            <a:tailEnd/>
          </a:ln>
          <a:extLst/>
        </p:spPr>
        <p:txBody>
          <a:bodyPr/>
          <a:lstStyle/>
          <a:p>
            <a:r>
              <a:rPr lang="ja-JP" altLang="en-US" sz="1100" b="1" spc="-150" dirty="0" smtClean="0">
                <a:latin typeface="Meiryo UI" panose="020B0604030504040204" pitchFamily="50" charset="-128"/>
                <a:ea typeface="Meiryo UI" panose="020B0604030504040204" pitchFamily="50" charset="-128"/>
              </a:rPr>
              <a:t>▲教育関係者向けセミナーの様子</a:t>
            </a:r>
            <a:endParaRPr lang="ja-JP" altLang="en-US" sz="1100" spc="-150" dirty="0">
              <a:latin typeface="Meiryo UI" panose="020B0604030504040204" pitchFamily="50" charset="-128"/>
              <a:ea typeface="Meiryo UI" panose="020B0604030504040204" pitchFamily="50" charset="-128"/>
            </a:endParaRPr>
          </a:p>
        </p:txBody>
      </p:sp>
      <p:sp>
        <p:nvSpPr>
          <p:cNvPr id="30" name="角丸四角形 29"/>
          <p:cNvSpPr/>
          <p:nvPr/>
        </p:nvSpPr>
        <p:spPr>
          <a:xfrm>
            <a:off x="4673419" y="695768"/>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取組④</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216021" y="691910"/>
            <a:ext cx="2779192" cy="657827"/>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6234264" y="707301"/>
            <a:ext cx="2714242" cy="477054"/>
          </a:xfrm>
          <a:prstGeom prst="rect">
            <a:avLst/>
          </a:prstGeom>
        </p:spPr>
        <p:txBody>
          <a:bodyPr wrap="square">
            <a:spAutoFit/>
          </a:bodyPr>
          <a:lstStyle/>
          <a:p>
            <a:pPr>
              <a:lnSpc>
                <a:spcPts val="15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通じた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府民の暑さ対策の取組促進</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
          <p:cNvSpPr>
            <a:spLocks noChangeArrowheads="1"/>
          </p:cNvSpPr>
          <p:nvPr/>
        </p:nvSpPr>
        <p:spPr bwMode="auto">
          <a:xfrm>
            <a:off x="7408889" y="1072774"/>
            <a:ext cx="2077390"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7797" t="22256"/>
          <a:stretch/>
        </p:blipFill>
        <p:spPr>
          <a:xfrm>
            <a:off x="460568" y="3295998"/>
            <a:ext cx="1765000" cy="1251947"/>
          </a:xfrm>
          <a:prstGeom prst="rect">
            <a:avLst/>
          </a:prstGeom>
          <a:ln>
            <a:solidFill>
              <a:schemeClr val="bg1"/>
            </a:solidFill>
          </a:ln>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2052" y="2412363"/>
            <a:ext cx="992448" cy="1488673"/>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674" y="3997661"/>
            <a:ext cx="1664712" cy="1248534"/>
          </a:xfrm>
          <a:prstGeom prst="rect">
            <a:avLst/>
          </a:prstGeom>
          <a:ln>
            <a:solidFill>
              <a:schemeClr val="bg1"/>
            </a:solid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7914" y="4947126"/>
            <a:ext cx="1365323" cy="1023992"/>
          </a:xfrm>
          <a:prstGeom prst="rect">
            <a:avLst/>
          </a:prstGeom>
          <a:ln>
            <a:solidFill>
              <a:schemeClr val="bg1"/>
            </a:solid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3144" y="4337164"/>
            <a:ext cx="1370591" cy="1027943"/>
          </a:xfrm>
          <a:prstGeom prst="rect">
            <a:avLst/>
          </a:prstGeom>
          <a:ln>
            <a:solidFill>
              <a:schemeClr val="bg1"/>
            </a:solid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0708" y="5134198"/>
            <a:ext cx="1563485" cy="1172614"/>
          </a:xfrm>
          <a:prstGeom prst="rect">
            <a:avLst/>
          </a:prstGeom>
          <a:ln>
            <a:solidFill>
              <a:schemeClr val="bg1"/>
            </a:solidFill>
          </a:ln>
          <a:effectLst>
            <a:outerShdw blurRad="292100" dist="139700" dir="2700000" algn="tl" rotWithShape="0">
              <a:srgbClr val="333333">
                <a:alpha val="65000"/>
              </a:srgbClr>
            </a:outerShdw>
          </a:effectLst>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5484" y="5134198"/>
            <a:ext cx="1428750" cy="1066800"/>
          </a:xfrm>
          <a:prstGeom prst="rect">
            <a:avLst/>
          </a:prstGeom>
          <a:ln>
            <a:solidFill>
              <a:schemeClr val="bg1"/>
            </a:solidFill>
          </a:ln>
          <a:effectLst>
            <a:outerShdw blurRad="292100" dist="139700" dir="2700000" algn="tl" rotWithShape="0">
              <a:srgbClr val="333333">
                <a:alpha val="65000"/>
              </a:srgbClr>
            </a:outerShdw>
          </a:effectLst>
        </p:spPr>
      </p:pic>
      <p:pic>
        <p:nvPicPr>
          <p:cNvPr id="11" name="図 10"/>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35531" y="3295998"/>
            <a:ext cx="1669781" cy="1252336"/>
          </a:xfrm>
          <a:prstGeom prst="rect">
            <a:avLst/>
          </a:prstGeom>
          <a:ln>
            <a:solidFill>
              <a:schemeClr val="bg1"/>
            </a:solidFill>
          </a:ln>
        </p:spPr>
      </p:pic>
      <p:sp>
        <p:nvSpPr>
          <p:cNvPr id="39" name="正方形/長方形 1"/>
          <p:cNvSpPr>
            <a:spLocks noChangeArrowheads="1"/>
          </p:cNvSpPr>
          <p:nvPr/>
        </p:nvSpPr>
        <p:spPr bwMode="auto">
          <a:xfrm>
            <a:off x="2444365" y="4569545"/>
            <a:ext cx="1951932" cy="360024"/>
          </a:xfrm>
          <a:prstGeom prst="rect">
            <a:avLst/>
          </a:prstGeom>
          <a:noFill/>
          <a:ln w="9525" algn="ctr">
            <a:noFill/>
            <a:round/>
            <a:headEnd/>
            <a:tailEnd/>
          </a:ln>
          <a:extLst/>
        </p:spPr>
        <p:txBody>
          <a:bodyPr/>
          <a:lstStyle/>
          <a:p>
            <a:r>
              <a:rPr lang="ja-JP" altLang="en-US" sz="1100" b="1" spc="-150" dirty="0" smtClean="0">
                <a:latin typeface="Meiryo UI" panose="020B0604030504040204" pitchFamily="50" charset="-128"/>
                <a:ea typeface="Meiryo UI" panose="020B0604030504040204" pitchFamily="50" charset="-128"/>
              </a:rPr>
              <a:t>▲福祉関係者向けセミナーの様子</a:t>
            </a:r>
            <a:endParaRPr lang="ja-JP" altLang="en-US" sz="1100" spc="-15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485374" y="4036390"/>
            <a:ext cx="2435954" cy="252000"/>
          </a:xfrm>
          <a:prstGeom prst="rect">
            <a:avLst/>
          </a:prstGeom>
          <a:solidFill>
            <a:srgbClr val="00B0F0"/>
          </a:solidFill>
          <a:ln>
            <a:solidFill>
              <a:schemeClr val="bg1"/>
            </a:solidFill>
          </a:ln>
        </p:spPr>
        <p:txBody>
          <a:bodyPr wrap="square" rtlCol="0">
            <a:spAutoFit/>
          </a:bodyPr>
          <a:lstStyle/>
          <a:p>
            <a:pPr algn="ctr">
              <a:lnSpc>
                <a:spcPts val="1500"/>
              </a:lnSpc>
            </a:pPr>
            <a:r>
              <a:rPr lang="ja-JP" altLang="en-US" sz="1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ポータル</a:t>
            </a: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サイト</a:t>
            </a:r>
            <a:r>
              <a:rPr lang="ja-JP" altLang="en-US" sz="1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で事例紹介</a:t>
            </a:r>
            <a:endPar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7" name="角丸四角形 46"/>
          <p:cNvSpPr/>
          <p:nvPr/>
        </p:nvSpPr>
        <p:spPr>
          <a:xfrm>
            <a:off x="327335" y="6317053"/>
            <a:ext cx="4108115"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府民へ継続して</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波及可能</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な取組</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3" name="角丸四角形 52"/>
          <p:cNvSpPr/>
          <p:nvPr/>
        </p:nvSpPr>
        <p:spPr>
          <a:xfrm>
            <a:off x="4815429" y="6310919"/>
            <a:ext cx="4108115"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府民が行いやすい</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身近な</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取組</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6" name="角丸四角形 45"/>
          <p:cNvSpPr/>
          <p:nvPr/>
        </p:nvSpPr>
        <p:spPr bwMode="auto">
          <a:xfrm>
            <a:off x="8028384" y="491282"/>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bwMode="auto">
          <a:xfrm>
            <a:off x="3529073" y="491282"/>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05375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７</a:t>
            </a: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取組⑤</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102935982"/>
              </p:ext>
            </p:extLst>
          </p:nvPr>
        </p:nvGraphicFramePr>
        <p:xfrm>
          <a:off x="231721" y="1239612"/>
          <a:ext cx="8729400" cy="536439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1575">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852815">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90569" y="2071871"/>
            <a:ext cx="5900143" cy="2863933"/>
          </a:xfrm>
          <a:prstGeom prst="rect">
            <a:avLst/>
          </a:prstGeom>
          <a:noFill/>
          <a:ln w="9525" algn="ctr">
            <a:noFill/>
            <a:round/>
            <a:headEnd/>
            <a:tailEnd/>
          </a:ln>
          <a:extLst/>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大阪府暑さ対策情報ポータルサイト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」による啓発（再掲）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・本日の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指数の紹介、暑さ指数メール配信登録案内</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習慣やセミナー等の参考となる資料、暑さ対策情報の掲載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「熱中症</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患者急増中！水分補給と周囲への声かけを！</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」ページによる啓発</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・熱中症の症状、予防、応急処置等の紹介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③も</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ずやん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啓発（再掲）</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④大阪府公式</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啓発（フォロワー約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8900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⑤大阪府ホームページトップへの掲載　　　</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月末現在）</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・熱中症予防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月下旬～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⑥ネットテレビ番組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チャンネル（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日放送）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a:extLst/>
        </p:spPr>
        <p:txBody>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ホームページ</a:t>
            </a:r>
            <a:r>
              <a:rPr lang="ja-JP" altLang="en-US" sz="1600" b="1" dirty="0">
                <a:latin typeface="Meiryo UI" pitchFamily="50" charset="-128"/>
                <a:ea typeface="Meiryo UI" pitchFamily="50" charset="-128"/>
                <a:cs typeface="Meiryo UI" pitchFamily="50" charset="-128"/>
              </a:rPr>
              <a:t>等による</a:t>
            </a:r>
            <a:r>
              <a:rPr lang="ja-JP" altLang="en-US" sz="1600" b="1" dirty="0" smtClean="0">
                <a:latin typeface="Meiryo UI" pitchFamily="50" charset="-128"/>
                <a:ea typeface="Meiryo UI" pitchFamily="50" charset="-128"/>
                <a:cs typeface="Meiryo UI" pitchFamily="50" charset="-128"/>
              </a:rPr>
              <a:t>啓発</a:t>
            </a:r>
            <a:endParaRPr kumimoji="1" lang="ja-JP" altLang="en-US" sz="1600" b="1" dirty="0">
              <a:latin typeface="Meiryo UI" pitchFamily="50" charset="-128"/>
              <a:ea typeface="Meiryo UI" pitchFamily="50" charset="-128"/>
              <a:cs typeface="Meiryo UI" pitchFamily="50" charset="-128"/>
            </a:endParaRPr>
          </a:p>
        </p:txBody>
      </p:sp>
      <p:sp>
        <p:nvSpPr>
          <p:cNvPr id="30" name="角丸四角形 29"/>
          <p:cNvSpPr/>
          <p:nvPr/>
        </p:nvSpPr>
        <p:spPr>
          <a:xfrm>
            <a:off x="4913349" y="5356169"/>
            <a:ext cx="3668180" cy="288000"/>
          </a:xfrm>
          <a:prstGeom prst="roundRect">
            <a:avLst>
              <a:gd name="adj" fmla="val 50000"/>
            </a:avLst>
          </a:prstGeom>
          <a:gradFill>
            <a:gsLst>
              <a:gs pos="35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spc="-150" dirty="0" smtClean="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ja-JP" altLang="en-US" sz="16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・８月合併号）</a:t>
            </a:r>
            <a:endParaRPr lang="ja-JP" altLang="en-US" sz="16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21552" y="4540218"/>
            <a:ext cx="3668180" cy="29893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知事定例会見での注意</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喚起（</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回）</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251521" y="5628188"/>
            <a:ext cx="4756656" cy="878430"/>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①農業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情報メール「おおさかアグリメール」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➡農作業中の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熱中症に対する注意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喚起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②大阪府防災情報お知らせメール</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➡３つの習慣の啓発、ポータルサイトへの誘導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44730" y="5331464"/>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メールによる注意喚起</a:t>
            </a:r>
            <a:endParaRPr kumimoji="1" lang="ja-JP" altLang="en-US" sz="1600" b="1" dirty="0">
              <a:latin typeface="Meiryo UI" pitchFamily="50" charset="-128"/>
              <a:ea typeface="Meiryo UI" pitchFamily="50" charset="-128"/>
              <a:cs typeface="Meiryo UI" pitchFamily="50" charset="-128"/>
            </a:endParaRPr>
          </a:p>
        </p:txBody>
      </p:sp>
      <p:sp>
        <p:nvSpPr>
          <p:cNvPr id="22" name="正方形/長方形 1"/>
          <p:cNvSpPr>
            <a:spLocks noChangeArrowheads="1"/>
          </p:cNvSpPr>
          <p:nvPr/>
        </p:nvSpPr>
        <p:spPr bwMode="auto">
          <a:xfrm>
            <a:off x="6207336" y="4969538"/>
            <a:ext cx="2586109" cy="360024"/>
          </a:xfrm>
          <a:prstGeom prst="rect">
            <a:avLst/>
          </a:prstGeom>
          <a:noFill/>
          <a:ln w="9525" algn="ctr">
            <a:noFill/>
            <a:round/>
            <a:headEnd/>
            <a:tailEnd/>
          </a:ln>
          <a:extLst/>
        </p:spPr>
        <p:txBody>
          <a:bodyPr/>
          <a:lstStyle/>
          <a:p>
            <a:r>
              <a:rPr lang="ja-JP" altLang="en-US" sz="1200" b="1" dirty="0" smtClean="0">
                <a:latin typeface="Meiryo UI" panose="020B0604030504040204" pitchFamily="50" charset="-128"/>
                <a:ea typeface="Meiryo UI" panose="020B0604030504040204" pitchFamily="50" charset="-128"/>
              </a:rPr>
              <a:t>▲大阪府政だより</a:t>
            </a:r>
            <a:r>
              <a:rPr lang="en-US" altLang="ja-JP" sz="1200" b="1" dirty="0" smtClean="0">
                <a:latin typeface="Meiryo UI" panose="020B0604030504040204" pitchFamily="50" charset="-128"/>
                <a:ea typeface="Meiryo UI" panose="020B0604030504040204" pitchFamily="50" charset="-128"/>
              </a:rPr>
              <a:t>7</a:t>
            </a:r>
            <a:r>
              <a:rPr lang="ja-JP" altLang="en-US" sz="1200" b="1" dirty="0" smtClean="0">
                <a:latin typeface="Meiryo UI" panose="020B0604030504040204" pitchFamily="50" charset="-128"/>
                <a:ea typeface="Meiryo UI" panose="020B0604030504040204" pitchFamily="50" charset="-128"/>
              </a:rPr>
              <a:t>・８月合併号</a:t>
            </a:r>
            <a:r>
              <a:rPr lang="en-US" altLang="ja-JP" sz="1200" b="1" dirty="0" smtClean="0">
                <a:latin typeface="Meiryo UI" panose="020B0604030504040204" pitchFamily="50" charset="-128"/>
                <a:ea typeface="Meiryo UI" panose="020B0604030504040204" pitchFamily="50" charset="-128"/>
              </a:rPr>
              <a:t>1</a:t>
            </a:r>
            <a:r>
              <a:rPr lang="ja-JP" altLang="en-US" sz="1200" b="1" dirty="0" smtClean="0">
                <a:latin typeface="Meiryo UI" panose="020B0604030504040204" pitchFamily="50" charset="-128"/>
                <a:ea typeface="Meiryo UI" panose="020B0604030504040204" pitchFamily="50" charset="-128"/>
              </a:rPr>
              <a:t>面</a:t>
            </a:r>
            <a:endParaRPr lang="ja-JP" altLang="en-US" sz="12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076" y="1828627"/>
            <a:ext cx="2575649" cy="3162250"/>
          </a:xfrm>
          <a:prstGeom prst="rect">
            <a:avLst/>
          </a:prstGeom>
        </p:spPr>
      </p:pic>
      <p:sp>
        <p:nvSpPr>
          <p:cNvPr id="25" name="正方形/長方形 1"/>
          <p:cNvSpPr>
            <a:spLocks noChangeArrowheads="1"/>
          </p:cNvSpPr>
          <p:nvPr/>
        </p:nvSpPr>
        <p:spPr bwMode="auto">
          <a:xfrm>
            <a:off x="5008177" y="5677462"/>
            <a:ext cx="4512111" cy="561345"/>
          </a:xfrm>
          <a:prstGeom prst="rect">
            <a:avLst/>
          </a:prstGeom>
          <a:noFill/>
          <a:ln w="9525" algn="ctr">
            <a:noFill/>
            <a:round/>
            <a:headEnd/>
            <a:tailEnd/>
          </a:ln>
          <a:extLst/>
        </p:spPr>
        <p:txBody>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発行部数</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万部の１面（特集記事）での注意喚起</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➡３つの習慣の啓発、ポータルサイトへの誘導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p:cNvSpPr>
            <a:spLocks noChangeArrowheads="1"/>
          </p:cNvSpPr>
          <p:nvPr/>
        </p:nvSpPr>
        <p:spPr bwMode="auto">
          <a:xfrm>
            <a:off x="282855" y="4811813"/>
            <a:ext cx="3909461" cy="561345"/>
          </a:xfrm>
          <a:prstGeom prst="rect">
            <a:avLst/>
          </a:prstGeom>
          <a:noFill/>
          <a:ln w="9525" algn="ctr">
            <a:noFill/>
            <a:round/>
            <a:headEnd/>
            <a:tailEnd/>
          </a:ln>
          <a:extLst/>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日（暑さから身を守る３つの習慣）</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日（熱中症予防）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4005685" y="6382437"/>
            <a:ext cx="4797284"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府民へ</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多様な媒体を通じ</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注意喚起・啓発</a:t>
            </a:r>
            <a:endParaRPr lang="ja-JP" altLang="ja-JP" sz="20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2" name="角丸四角形 31"/>
          <p:cNvSpPr/>
          <p:nvPr/>
        </p:nvSpPr>
        <p:spPr bwMode="auto">
          <a:xfrm>
            <a:off x="2534173" y="5065520"/>
            <a:ext cx="512738" cy="204311"/>
          </a:xfrm>
          <a:prstGeom prst="roundRect">
            <a:avLst/>
          </a:prstGeom>
          <a:solidFill>
            <a:srgbClr val="FFFF00"/>
          </a:solidFill>
          <a:ln w="25400">
            <a:noFill/>
          </a:ln>
          <a:effectLst/>
          <a:extLst/>
        </p:spPr>
        <p:txBody>
          <a:bodyPr wrap="square" lIns="0" tIns="0" rIns="0" bIns="0" anchor="ctr">
            <a:spAutoFit/>
          </a:bodyPr>
          <a:lstStyle/>
          <a:p>
            <a:pPr algn="ctr">
              <a:defRPr/>
            </a:pPr>
            <a:r>
              <a:rPr lang="ja-JP" altLang="en-US" sz="1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継続</a:t>
            </a:r>
            <a:endPar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bwMode="auto">
          <a:xfrm>
            <a:off x="5221782" y="3921968"/>
            <a:ext cx="485651" cy="204311"/>
          </a:xfrm>
          <a:prstGeom prst="roundRect">
            <a:avLst/>
          </a:prstGeom>
          <a:solidFill>
            <a:srgbClr val="FFC000"/>
          </a:solidFill>
          <a:ln w="25400">
            <a:noFill/>
          </a:ln>
          <a:effectLst/>
          <a:extLst/>
        </p:spPr>
        <p:txBody>
          <a:bodyPr wrap="square" lIns="0" tIns="0" rIns="0" bIns="0" anchor="ctr">
            <a:spAutoFit/>
          </a:bodyPr>
          <a:lstStyle/>
          <a:p>
            <a:pPr algn="ctr">
              <a:defRPr/>
            </a:pP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右中かっこ 5"/>
          <p:cNvSpPr/>
          <p:nvPr/>
        </p:nvSpPr>
        <p:spPr>
          <a:xfrm>
            <a:off x="4947246" y="3458312"/>
            <a:ext cx="189655" cy="1069661"/>
          </a:xfrm>
          <a:prstGeom prst="rightBrace">
            <a:avLst>
              <a:gd name="adj1" fmla="val 166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角丸四角形 52"/>
          <p:cNvSpPr/>
          <p:nvPr/>
        </p:nvSpPr>
        <p:spPr bwMode="auto">
          <a:xfrm>
            <a:off x="5360685" y="2793567"/>
            <a:ext cx="512738" cy="204311"/>
          </a:xfrm>
          <a:prstGeom prst="roundRect">
            <a:avLst/>
          </a:prstGeom>
          <a:solidFill>
            <a:srgbClr val="FFFF00"/>
          </a:solidFill>
          <a:ln w="25400">
            <a:noFill/>
          </a:ln>
          <a:effectLst/>
          <a:extLst/>
        </p:spPr>
        <p:txBody>
          <a:bodyPr wrap="square" lIns="0" tIns="0" rIns="0" bIns="0" anchor="ctr">
            <a:spAutoFit/>
          </a:bodyPr>
          <a:lstStyle/>
          <a:p>
            <a:pPr algn="ctr">
              <a:defRPr/>
            </a:pPr>
            <a:r>
              <a:rPr lang="ja-JP" altLang="en-US" sz="12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継続</a:t>
            </a:r>
            <a:endPar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bwMode="auto">
          <a:xfrm>
            <a:off x="7849728" y="600544"/>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4681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smtClean="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a:t>
              </a:r>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喚起・</a:t>
              </a:r>
              <a:r>
                <a:rPr lang="ja-JP" altLang="en-US" sz="2000" b="1" spc="-15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2000" b="1" spc="-1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取組⑥</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931701025"/>
              </p:ext>
            </p:extLst>
          </p:nvPr>
        </p:nvGraphicFramePr>
        <p:xfrm>
          <a:off x="234316" y="1227310"/>
          <a:ext cx="8818195" cy="511188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10794">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主な取組内容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801088">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0" name="角丸四角形 29"/>
          <p:cNvSpPr/>
          <p:nvPr/>
        </p:nvSpPr>
        <p:spPr>
          <a:xfrm>
            <a:off x="394100" y="6353335"/>
            <a:ext cx="7857890" cy="427840"/>
          </a:xfrm>
          <a:prstGeom prst="roundRect">
            <a:avLst/>
          </a:prstGeom>
          <a:solidFill>
            <a:srgbClr val="FFFF0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関係者向けの</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既存の周知</a:t>
            </a: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機会</a:t>
            </a:r>
            <a:r>
              <a:rPr lang="ja-JP" altLang="en-US" sz="2000" b="1"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を活用し、セミナーに準じた啓発</a:t>
            </a:r>
            <a:endParaRPr lang="ja-JP"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正方形/長方形 1"/>
          <p:cNvSpPr>
            <a:spLocks noChangeArrowheads="1"/>
          </p:cNvSpPr>
          <p:nvPr/>
        </p:nvSpPr>
        <p:spPr bwMode="auto">
          <a:xfrm>
            <a:off x="270579" y="1836363"/>
            <a:ext cx="5791205" cy="4361813"/>
          </a:xfrm>
          <a:prstGeom prst="rect">
            <a:avLst/>
          </a:prstGeom>
          <a:noFill/>
          <a:ln w="9525" algn="ctr">
            <a:noFill/>
            <a:round/>
            <a:headEnd/>
            <a:tailEnd/>
          </a:ln>
          <a:extLst/>
        </p:spPr>
        <p:txBody>
          <a:bodyPr/>
          <a:lstStyle/>
          <a:p>
            <a:pPr>
              <a:lnSpc>
                <a:spcPts val="1800"/>
              </a:lnSpc>
            </a:pPr>
            <a:r>
              <a:rPr lang="ja-JP" altLang="en-US" sz="1400" spc="-15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居宅サービス事業者等集団</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指導（</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月、計</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err="1" smtClean="0">
                <a:latin typeface="Meiryo UI" panose="020B0604030504040204" pitchFamily="50" charset="-128"/>
                <a:ea typeface="Meiryo UI" panose="020B0604030504040204" pitchFamily="50" charset="-128"/>
                <a:cs typeface="Meiryo UI" panose="020B0604030504040204" pitchFamily="50" charset="-128"/>
              </a:rPr>
              <a:t>指定障</a:t>
            </a:r>
            <a:r>
              <a:rPr lang="ja-JP" altLang="en-US" sz="1400" b="1" spc="-150" dirty="0" err="1">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事業者集団指導</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民生</a:t>
            </a:r>
            <a:r>
              <a:rPr lang="zh-TW"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委員協</a:t>
            </a:r>
            <a:r>
              <a:rPr lang="zh-TW" altLang="en-US" sz="1400" b="1" spc="-150" dirty="0">
                <a:latin typeface="Meiryo UI" panose="020B0604030504040204" pitchFamily="50" charset="-128"/>
                <a:ea typeface="Meiryo UI" panose="020B0604030504040204" pitchFamily="50" charset="-128"/>
                <a:cs typeface="Meiryo UI" panose="020B0604030504040204" pitchFamily="50" charset="-128"/>
              </a:rPr>
              <a:t>議会会長連絡会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福祉法人・施設等指導監査合同</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説明会（</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介護職員（身体拘束ゼロ推進員養成）研修における周知・啓発</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(7</a:t>
            </a:r>
            <a:r>
              <a:rPr lang="zh-TW"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月計</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⑥</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農業委員会事務局長会議（</a:t>
            </a:r>
            <a:r>
              <a:rPr lang="en-US" altLang="zh-TW" sz="1400" b="1" dirty="0">
                <a:latin typeface="Meiryo UI" panose="020B0604030504040204" pitchFamily="50" charset="-128"/>
                <a:ea typeface="Meiryo UI" panose="020B0604030504040204" pitchFamily="50" charset="-128"/>
                <a:cs typeface="Meiryo UI" panose="020B0604030504040204" pitchFamily="50" charset="-128"/>
              </a:rPr>
              <a:t>5</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月）</a:t>
            </a:r>
          </a:p>
          <a:p>
            <a:pPr>
              <a:lnSpc>
                <a:spcPts val="18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⑦</a:t>
            </a:r>
            <a:r>
              <a:rPr lang="zh-CN" altLang="en-US" sz="1400" b="1" spc="-150" dirty="0" smtClean="0">
                <a:latin typeface="Meiryo UI" panose="020B0604030504040204" pitchFamily="50" charset="-128"/>
                <a:ea typeface="Meiryo UI" panose="020B0604030504040204" pitchFamily="50" charset="-128"/>
                <a:cs typeface="Meiryo UI" panose="020B0604030504040204" pitchFamily="50" charset="-128"/>
              </a:rPr>
              <a:t>私立</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小学校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a:t>
            </a:r>
            <a:r>
              <a:rPr lang="zh-CN" altLang="en-US" sz="1400" b="1" spc="-150" dirty="0">
                <a:latin typeface="Meiryo UI" panose="020B0604030504040204" pitchFamily="50" charset="-128"/>
                <a:ea typeface="Meiryo UI" panose="020B0604030504040204" pitchFamily="50" charset="-128"/>
                <a:cs typeface="Meiryo UI" panose="020B0604030504040204" pitchFamily="50" charset="-128"/>
              </a:rPr>
              <a:t>中</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学校・高等学校校長</a:t>
            </a:r>
            <a:r>
              <a:rPr lang="zh-CN" altLang="en-US" sz="1400" b="1" spc="-150" dirty="0">
                <a:latin typeface="Meiryo UI" panose="020B0604030504040204" pitchFamily="50" charset="-128"/>
                <a:ea typeface="Meiryo UI" panose="020B0604030504040204" pitchFamily="50" charset="-128"/>
                <a:cs typeface="Meiryo UI" panose="020B0604030504040204" pitchFamily="50" charset="-128"/>
              </a:rPr>
              <a:t>会</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月、各１回</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⑧</a:t>
            </a:r>
            <a:r>
              <a:rPr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私</a:t>
            </a:r>
            <a:r>
              <a:rPr lang="zh-TW" altLang="en-US" sz="1400" b="1" dirty="0">
                <a:latin typeface="Meiryo UI" panose="020B0604030504040204" pitchFamily="50" charset="-128"/>
                <a:ea typeface="Meiryo UI" panose="020B0604030504040204" pitchFamily="50" charset="-128"/>
                <a:cs typeface="Meiryo UI" panose="020B0604030504040204" pitchFamily="50" charset="-128"/>
              </a:rPr>
              <a:t>立幼稚園連盟教育研究大会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月末）</a:t>
            </a:r>
            <a:endParaRPr lang="en-US" altLang="zh-TW"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⑨学校体育活動等における事故防止に関する研修会（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⑩</a:t>
            </a:r>
            <a:r>
              <a:rPr lang="zh-CN"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実施、府実施の各</a:t>
            </a:r>
            <a:r>
              <a:rPr lang="zh-CN"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保育研修</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zh-CN"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＠創発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ダイアログ</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包括連携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企業</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⑫介護保険施設に対する集団指導（</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研修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訪問</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看護ステーション</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協会経由への注意喚起</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保険</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施設へメールによる注意喚起</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施設へメールによる注意</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喚起</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府所管の認可外</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保育施設への巡回支援指導</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時に啓発</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市町村、保健所を通じた熱中症予防リーフレットの送付・周知</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a:extLst/>
        </p:spPr>
        <p:txBody>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（福祉部・健康医療部・環境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418234" y="1600217"/>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smtClean="0">
                <a:latin typeface="Meiryo UI" pitchFamily="50" charset="-128"/>
                <a:ea typeface="Meiryo UI" pitchFamily="50" charset="-128"/>
                <a:cs typeface="Meiryo UI" pitchFamily="50" charset="-128"/>
              </a:rPr>
              <a:t>イベント等</a:t>
            </a:r>
            <a:r>
              <a:rPr lang="ja-JP" altLang="en-US" sz="1600" b="1" dirty="0">
                <a:latin typeface="Meiryo UI" pitchFamily="50" charset="-128"/>
                <a:ea typeface="Meiryo UI" pitchFamily="50" charset="-128"/>
                <a:cs typeface="Meiryo UI" pitchFamily="50" charset="-128"/>
              </a:rPr>
              <a:t>による</a:t>
            </a:r>
            <a:r>
              <a:rPr lang="ja-JP" altLang="en-US" sz="1600" b="1" dirty="0" smtClean="0">
                <a:latin typeface="Meiryo UI" pitchFamily="50" charset="-128"/>
                <a:ea typeface="Meiryo UI" pitchFamily="50" charset="-128"/>
                <a:cs typeface="Meiryo UI" pitchFamily="50" charset="-128"/>
              </a:rPr>
              <a:t>啓発</a:t>
            </a:r>
            <a:endParaRPr kumimoji="1" lang="ja-JP" altLang="en-US" sz="1600" b="1" dirty="0">
              <a:latin typeface="Meiryo UI" pitchFamily="50" charset="-128"/>
              <a:ea typeface="Meiryo UI" pitchFamily="50" charset="-128"/>
              <a:cs typeface="Meiryo UI" pitchFamily="50" charset="-128"/>
            </a:endParaRPr>
          </a:p>
        </p:txBody>
      </p:sp>
      <p:sp>
        <p:nvSpPr>
          <p:cNvPr id="27" name="角丸四角形 26"/>
          <p:cNvSpPr/>
          <p:nvPr/>
        </p:nvSpPr>
        <p:spPr>
          <a:xfrm>
            <a:off x="312487" y="1586470"/>
            <a:ext cx="4020595" cy="252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smtClean="0">
                <a:latin typeface="Meiryo UI" pitchFamily="50" charset="-128"/>
                <a:ea typeface="Meiryo UI" pitchFamily="50" charset="-128"/>
                <a:cs typeface="Meiryo UI" pitchFamily="50" charset="-128"/>
              </a:rPr>
              <a:t>セミナー、会合での周知啓発</a:t>
            </a:r>
            <a:endParaRPr kumimoji="1" lang="ja-JP" altLang="en-US" sz="1600" b="1" dirty="0">
              <a:latin typeface="Meiryo UI" pitchFamily="50" charset="-128"/>
              <a:ea typeface="Meiryo UI" pitchFamily="50" charset="-128"/>
              <a:cs typeface="Meiryo UI" pitchFamily="50" charset="-128"/>
            </a:endParaRPr>
          </a:p>
        </p:txBody>
      </p:sp>
      <p:sp>
        <p:nvSpPr>
          <p:cNvPr id="23" name="正方形/長方形 1"/>
          <p:cNvSpPr>
            <a:spLocks noChangeArrowheads="1"/>
          </p:cNvSpPr>
          <p:nvPr/>
        </p:nvSpPr>
        <p:spPr bwMode="auto">
          <a:xfrm>
            <a:off x="5292080" y="1965332"/>
            <a:ext cx="3851919" cy="2970797"/>
          </a:xfrm>
          <a:prstGeom prst="rect">
            <a:avLst/>
          </a:prstGeom>
          <a:noFill/>
          <a:ln w="9525" algn="ctr">
            <a:noFill/>
            <a:round/>
            <a:headEnd/>
            <a:tailEnd/>
          </a:ln>
          <a:extLst/>
        </p:spPr>
        <p:txBody>
          <a:bodyPr/>
          <a:lstStyle/>
          <a:p>
            <a:pPr marL="182563" indent="-182563"/>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①「いばらき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立命館</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DAY2019</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日開催</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・大学と地域の交流イベント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、周知啓発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5125" indent="-18256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来場対象 ：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府民、企業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学生、教職員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p>
          <a:p>
            <a:pPr marL="365125" indent="-18256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■会場：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立命館大学大阪いばらき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キャンパスほか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■主催： 立命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■啓発：啓発資料の拡大パネルを用いた周知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暑さ対策等「適応」シールアンケート（下図）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61581" y="3450730"/>
            <a:ext cx="1624836" cy="975473"/>
          </a:xfrm>
          <a:prstGeom prst="rect">
            <a:avLst/>
          </a:prstGeom>
          <a:ln>
            <a:solidFill>
              <a:schemeClr val="bg1"/>
            </a:solidFill>
          </a:ln>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357" y="4421077"/>
            <a:ext cx="2657581" cy="1723836"/>
          </a:xfrm>
          <a:prstGeom prst="rect">
            <a:avLst/>
          </a:prstGeom>
        </p:spPr>
      </p:pic>
      <p:sp>
        <p:nvSpPr>
          <p:cNvPr id="31" name="正方形/長方形 30"/>
          <p:cNvSpPr/>
          <p:nvPr/>
        </p:nvSpPr>
        <p:spPr>
          <a:xfrm>
            <a:off x="6253876" y="5386864"/>
            <a:ext cx="2566596" cy="128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288430" y="4725144"/>
            <a:ext cx="403461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smtClean="0">
                <a:latin typeface="Meiryo UI" pitchFamily="50" charset="-128"/>
                <a:ea typeface="Meiryo UI" pitchFamily="50" charset="-128"/>
                <a:cs typeface="Meiryo UI" pitchFamily="50" charset="-128"/>
              </a:rPr>
              <a:t>各機関等への周知啓発の依頼等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33" name="正方形/長方形 1"/>
          <p:cNvSpPr>
            <a:spLocks noChangeArrowheads="1"/>
          </p:cNvSpPr>
          <p:nvPr/>
        </p:nvSpPr>
        <p:spPr bwMode="auto">
          <a:xfrm>
            <a:off x="4582977" y="5967047"/>
            <a:ext cx="1704013" cy="304331"/>
          </a:xfrm>
          <a:prstGeom prst="rect">
            <a:avLst/>
          </a:prstGeom>
          <a:noFill/>
          <a:ln w="9525" algn="ctr">
            <a:noFill/>
            <a:round/>
            <a:headEnd/>
            <a:tailEnd/>
          </a:ln>
          <a:extLst/>
        </p:spPr>
        <p:txBody>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高齢者向けリーフレット</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113" y="4434075"/>
            <a:ext cx="1240973" cy="15906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８</a:t>
            </a:r>
            <a:endParaRPr lang="ja-JP" altLang="en-US" sz="2200" b="1" dirty="0">
              <a:latin typeface="Meiryo UI" panose="020B0604030504040204" pitchFamily="50" charset="-128"/>
              <a:ea typeface="Meiryo UI" panose="020B0604030504040204" pitchFamily="50" charset="-128"/>
            </a:endParaRPr>
          </a:p>
        </p:txBody>
      </p:sp>
      <p:sp>
        <p:nvSpPr>
          <p:cNvPr id="36" name="角丸四角形 35"/>
          <p:cNvSpPr/>
          <p:nvPr/>
        </p:nvSpPr>
        <p:spPr bwMode="auto">
          <a:xfrm>
            <a:off x="7913820" y="600213"/>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5288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1777606" y="502981"/>
            <a:ext cx="7271410" cy="657827"/>
            <a:chOff x="3075868" y="2420887"/>
            <a:chExt cx="3579313" cy="890838"/>
          </a:xfrm>
        </p:grpSpPr>
        <p:sp>
          <p:nvSpPr>
            <p:cNvPr id="27" name="角丸四角形 26"/>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088198" y="2446228"/>
              <a:ext cx="3566983" cy="541834"/>
            </a:xfrm>
            <a:prstGeom prst="rect">
              <a:avLst/>
            </a:prstGeom>
          </p:spPr>
          <p:txBody>
            <a:bodyPr wrap="square">
              <a:spAutoFit/>
            </a:bodyPr>
            <a:lstStyle/>
            <a:p>
              <a:r>
                <a:rPr lang="ja-JP" altLang="en-US" sz="2000" b="1" spc="-150" dirty="0" smtClean="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a:t>
              </a:r>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喚起・</a:t>
              </a:r>
              <a:r>
                <a:rPr lang="ja-JP" altLang="en-US" sz="2000" b="1" spc="-150" dirty="0" smtClean="0">
                  <a:latin typeface="Meiryo UI" panose="020B0604030504040204" pitchFamily="50" charset="-128"/>
                  <a:ea typeface="Meiryo UI" panose="020B0604030504040204" pitchFamily="50" charset="-128"/>
                  <a:cs typeface="Meiryo UI" panose="020B0604030504040204" pitchFamily="50" charset="-128"/>
                </a:rPr>
                <a:t>啓発</a:t>
              </a:r>
              <a:endParaRPr lang="ja-JP" altLang="en-US" sz="2000" b="1" spc="-1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4" name="角丸四角形 33"/>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取組⑥</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768596963"/>
              </p:ext>
            </p:extLst>
          </p:nvPr>
        </p:nvGraphicFramePr>
        <p:xfrm>
          <a:off x="155342" y="1268760"/>
          <a:ext cx="8831835" cy="539161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6000">
                <a:tc>
                  <a:txBody>
                    <a:bodyP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具体的な取組内容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extLst>
                  <a:ext uri="{0D108BD9-81ED-4DB2-BD59-A6C34878D82A}">
                    <a16:rowId xmlns:a16="http://schemas.microsoft.com/office/drawing/2014/main" val="10000"/>
                  </a:ext>
                </a:extLst>
              </a:tr>
              <a:tr h="4995616">
                <a:tc>
                  <a:txBody>
                    <a:bodyPr/>
                    <a:lstStyle/>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予防</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6335167" y="892980"/>
            <a:ext cx="2880320" cy="349284"/>
          </a:xfrm>
          <a:prstGeom prst="rect">
            <a:avLst/>
          </a:prstGeom>
          <a:noFill/>
          <a:ln w="9525" algn="ctr">
            <a:noFill/>
            <a:round/>
            <a:headEnd/>
            <a:tailEnd/>
          </a:ln>
          <a:extLst/>
        </p:spPr>
        <p: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（健康医療部・ 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76797" y="1741131"/>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smtClean="0">
                <a:latin typeface="Meiryo UI" pitchFamily="50" charset="-128"/>
                <a:ea typeface="Meiryo UI" pitchFamily="50" charset="-128"/>
                <a:cs typeface="Meiryo UI" pitchFamily="50" charset="-128"/>
              </a:rPr>
              <a:t>イベント等</a:t>
            </a:r>
            <a:r>
              <a:rPr lang="ja-JP" altLang="en-US" sz="1600" b="1" dirty="0">
                <a:latin typeface="Meiryo UI" pitchFamily="50" charset="-128"/>
                <a:ea typeface="Meiryo UI" pitchFamily="50" charset="-128"/>
                <a:cs typeface="Meiryo UI" pitchFamily="50" charset="-128"/>
              </a:rPr>
              <a:t>による</a:t>
            </a:r>
            <a:r>
              <a:rPr lang="ja-JP" altLang="en-US" sz="1600" b="1" dirty="0" smtClean="0">
                <a:latin typeface="Meiryo UI" pitchFamily="50" charset="-128"/>
                <a:ea typeface="Meiryo UI" pitchFamily="50" charset="-128"/>
                <a:cs typeface="Meiryo UI" pitchFamily="50" charset="-128"/>
              </a:rPr>
              <a:t>啓発</a:t>
            </a:r>
            <a:endParaRPr kumimoji="1" lang="ja-JP" altLang="en-US" sz="1600" b="1" dirty="0">
              <a:latin typeface="Meiryo UI" pitchFamily="50" charset="-128"/>
              <a:ea typeface="Meiryo UI" pitchFamily="50" charset="-128"/>
              <a:cs typeface="Meiryo UI" pitchFamily="50" charset="-128"/>
            </a:endParaRPr>
          </a:p>
        </p:txBody>
      </p:sp>
      <p:sp>
        <p:nvSpPr>
          <p:cNvPr id="28" name="正方形/長方形 1"/>
          <p:cNvSpPr>
            <a:spLocks noChangeArrowheads="1"/>
          </p:cNvSpPr>
          <p:nvPr/>
        </p:nvSpPr>
        <p:spPr bwMode="auto">
          <a:xfrm>
            <a:off x="218195" y="3398557"/>
            <a:ext cx="3663961" cy="1630348"/>
          </a:xfrm>
          <a:prstGeom prst="rect">
            <a:avLst/>
          </a:prstGeom>
          <a:noFill/>
          <a:ln w="9525" algn="ctr">
            <a:noFill/>
            <a:round/>
            <a:headEnd/>
            <a:tailEnd/>
          </a:ln>
          <a:extLst/>
        </p:spPr>
        <p:txBody>
          <a:bodyPr/>
          <a:lstStyle/>
          <a:p>
            <a:pPr marL="182563" indent="-182563"/>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「すいた</a:t>
            </a:r>
            <a:r>
              <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rPr>
              <a:t>EXPO2019</a:t>
            </a:r>
            <a:r>
              <a:rPr lang="ja-JP" altLang="en-US" sz="1400" b="1" spc="-150" dirty="0" smtClean="0">
                <a:latin typeface="Meiryo UI" panose="020B0604030504040204" pitchFamily="50" charset="-128"/>
                <a:ea typeface="Meiryo UI" panose="020B0604030504040204" pitchFamily="50" charset="-128"/>
                <a:cs typeface="Meiryo UI" panose="020B0604030504040204" pitchFamily="50" charset="-128"/>
              </a:rPr>
              <a:t>夏」</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spc="-15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日開催</a:t>
            </a:r>
            <a:endParaRPr lang="en-US" altLang="ja-JP" sz="1400" b="1" spc="-1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場所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空の広場</a:t>
            </a:r>
          </a:p>
          <a:p>
            <a:pPr marL="182563" indent="-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・暑さ対策ブースにて、啓発リーフレット配布時に小林製薬㈱作成のうちわ配布、体験型サンプリング及びキリンビバレッジによる飲料提供</a:t>
            </a:r>
          </a:p>
          <a:p>
            <a:pPr marL="182563" indent="-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・子ども向け熱中症ミニセミナーの実施会場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ららぽーとエキスポシティ「空の広場」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小林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キリンビバレッジ㈱との連携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descr="Z:\熱中症\31年度\01_普及啓発（公民連携、市町村等）\03_小林製薬\写真（すいたEXPO2019）\0303.JP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8734" y="5011800"/>
            <a:ext cx="2168712" cy="1501786"/>
          </a:xfrm>
          <a:prstGeom prst="rect">
            <a:avLst/>
          </a:prstGeom>
          <a:noFill/>
          <a:ln>
            <a:solidFill>
              <a:schemeClr val="bg1"/>
            </a:solidFill>
          </a:ln>
        </p:spPr>
      </p:pic>
      <p:sp>
        <p:nvSpPr>
          <p:cNvPr id="30" name="テキスト ボックス 29"/>
          <p:cNvSpPr txBox="1"/>
          <p:nvPr/>
        </p:nvSpPr>
        <p:spPr>
          <a:xfrm>
            <a:off x="231123" y="2132856"/>
            <a:ext cx="2931664" cy="1231106"/>
          </a:xfrm>
          <a:prstGeom prst="rect">
            <a:avLst/>
          </a:prstGeom>
          <a:noFill/>
        </p:spPr>
        <p:txBody>
          <a:bodyPr wrap="square" rtlCol="0">
            <a:spAutoFit/>
          </a:bodyPr>
          <a:lstStyle/>
          <a:p>
            <a:r>
              <a:rPr lang="ja-JP" altLang="en-US" sz="1400" b="1" spc="-150" dirty="0" smtClean="0">
                <a:latin typeface="メイリオ" panose="020B0604030504040204" pitchFamily="50" charset="-128"/>
                <a:ea typeface="メイリオ" panose="020B0604030504040204" pitchFamily="50" charset="-128"/>
              </a:rPr>
              <a:t>②「</a:t>
            </a:r>
            <a:r>
              <a:rPr lang="ja-JP" altLang="en-US" sz="1400" b="1" spc="-150" dirty="0">
                <a:latin typeface="メイリオ" panose="020B0604030504040204" pitchFamily="50" charset="-128"/>
                <a:ea typeface="メイリオ" panose="020B0604030504040204" pitchFamily="50" charset="-128"/>
              </a:rPr>
              <a:t>おおさか</a:t>
            </a:r>
            <a:r>
              <a:rPr lang="en-US" altLang="ja-JP" sz="1400" b="1" spc="-150" dirty="0">
                <a:latin typeface="メイリオ" panose="020B0604030504040204" pitchFamily="50" charset="-128"/>
                <a:ea typeface="メイリオ" panose="020B0604030504040204" pitchFamily="50" charset="-128"/>
              </a:rPr>
              <a:t>COOL</a:t>
            </a:r>
            <a:r>
              <a:rPr lang="ja-JP" altLang="en-US" sz="1400" b="1" spc="-150" dirty="0">
                <a:latin typeface="メイリオ" panose="020B0604030504040204" pitchFamily="50" charset="-128"/>
                <a:ea typeface="メイリオ" panose="020B0604030504040204" pitchFamily="50" charset="-128"/>
              </a:rPr>
              <a:t>横丁</a:t>
            </a:r>
            <a:r>
              <a:rPr lang="ja-JP" altLang="en-US" sz="1400" b="1" spc="-150" dirty="0" smtClean="0">
                <a:latin typeface="メイリオ" panose="020B0604030504040204" pitchFamily="50" charset="-128"/>
                <a:ea typeface="メイリオ" panose="020B0604030504040204" pitchFamily="50" charset="-128"/>
              </a:rPr>
              <a:t>」</a:t>
            </a:r>
            <a:r>
              <a:rPr lang="en-US" altLang="ja-JP" sz="1400" b="1" spc="-150" dirty="0">
                <a:latin typeface="メイリオ" panose="020B0604030504040204" pitchFamily="50" charset="-128"/>
                <a:ea typeface="メイリオ" panose="020B0604030504040204" pitchFamily="50" charset="-128"/>
              </a:rPr>
              <a:t>7</a:t>
            </a:r>
            <a:r>
              <a:rPr lang="ja-JP" altLang="en-US" sz="1400" b="1" spc="-150" dirty="0">
                <a:latin typeface="メイリオ" panose="020B0604030504040204" pitchFamily="50" charset="-128"/>
                <a:ea typeface="メイリオ" panose="020B0604030504040204" pitchFamily="50" charset="-128"/>
              </a:rPr>
              <a:t>月</a:t>
            </a:r>
            <a:r>
              <a:rPr lang="en-US" altLang="ja-JP" sz="1400" b="1" spc="-150" dirty="0">
                <a:latin typeface="メイリオ" panose="020B0604030504040204" pitchFamily="50" charset="-128"/>
                <a:ea typeface="メイリオ" panose="020B0604030504040204" pitchFamily="50" charset="-128"/>
              </a:rPr>
              <a:t>6</a:t>
            </a:r>
            <a:r>
              <a:rPr lang="ja-JP" altLang="en-US" sz="1400" b="1" spc="-150" dirty="0">
                <a:latin typeface="メイリオ" panose="020B0604030504040204" pitchFamily="50" charset="-128"/>
                <a:ea typeface="メイリオ" panose="020B0604030504040204" pitchFamily="50" charset="-128"/>
              </a:rPr>
              <a:t>日開催</a:t>
            </a:r>
            <a:endParaRPr lang="en-US" altLang="ja-JP" sz="1400" b="1" spc="-15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会場：あべのキューズモール</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啓発内容：「</a:t>
            </a:r>
            <a:r>
              <a:rPr lang="ja-JP" altLang="en-US" sz="1200" dirty="0">
                <a:latin typeface="メイリオ" panose="020B0604030504040204" pitchFamily="50" charset="-128"/>
                <a:ea typeface="メイリオ" panose="020B0604030504040204" pitchFamily="50" charset="-128"/>
              </a:rPr>
              <a:t>適応」啓発イベント</a:t>
            </a:r>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⇒体験型ブースでの実施</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・はかって何℃！？</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・ミニうちわ作り　等</a:t>
            </a:r>
            <a:endParaRPr lang="en-US" altLang="ja-JP" sz="1200" dirty="0" smtClean="0">
              <a:latin typeface="メイリオ" panose="020B0604030504040204" pitchFamily="50" charset="-128"/>
              <a:ea typeface="メイリオ" panose="020B0604030504040204" pitchFamily="50" charset="-128"/>
            </a:endParaRPr>
          </a:p>
        </p:txBody>
      </p:sp>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6182" y="1867099"/>
            <a:ext cx="1931155" cy="1433882"/>
          </a:xfrm>
          <a:prstGeom prst="rect">
            <a:avLst/>
          </a:prstGeom>
          <a:ln>
            <a:solidFill>
              <a:schemeClr val="bg1"/>
            </a:solidFill>
          </a:ln>
        </p:spPr>
      </p:pic>
      <p:sp>
        <p:nvSpPr>
          <p:cNvPr id="32" name="テキスト ボックス 31"/>
          <p:cNvSpPr txBox="1"/>
          <p:nvPr/>
        </p:nvSpPr>
        <p:spPr>
          <a:xfrm>
            <a:off x="4173337" y="3408933"/>
            <a:ext cx="4277901" cy="1231106"/>
          </a:xfrm>
          <a:prstGeom prst="rect">
            <a:avLst/>
          </a:prstGeom>
          <a:noFill/>
        </p:spPr>
        <p:txBody>
          <a:bodyPr wrap="square" rtlCol="0">
            <a:spAutoFit/>
          </a:bodyPr>
          <a:lstStyle/>
          <a:p>
            <a:r>
              <a:rPr lang="ja-JP" altLang="en-US" sz="1400" b="1" dirty="0" smtClean="0">
                <a:latin typeface="メイリオ" panose="020B0604030504040204" pitchFamily="50" charset="-128"/>
                <a:ea typeface="メイリオ" panose="020B0604030504040204" pitchFamily="50" charset="-128"/>
              </a:rPr>
              <a:t>④「ロハスフェスタ南港」</a:t>
            </a:r>
            <a:r>
              <a:rPr lang="en-US" altLang="ja-JP" sz="1400" b="1" dirty="0">
                <a:latin typeface="メイリオ" panose="020B0604030504040204" pitchFamily="50" charset="-128"/>
                <a:ea typeface="メイリオ" panose="020B0604030504040204" pitchFamily="50" charset="-128"/>
              </a:rPr>
              <a:t>8</a:t>
            </a:r>
            <a:r>
              <a:rPr lang="ja-JP" altLang="en-US" sz="1400" b="1" dirty="0">
                <a:latin typeface="メイリオ" panose="020B0604030504040204" pitchFamily="50" charset="-128"/>
                <a:ea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12</a:t>
            </a:r>
            <a:r>
              <a:rPr lang="ja-JP" altLang="en-US" sz="1400" b="1" dirty="0">
                <a:latin typeface="メイリオ" panose="020B0604030504040204" pitchFamily="50" charset="-128"/>
                <a:ea typeface="メイリオ" panose="020B0604030504040204" pitchFamily="50" charset="-128"/>
              </a:rPr>
              <a:t>日開催</a:t>
            </a:r>
            <a:endParaRPr lang="en-US" altLang="ja-JP" sz="1400" b="1" dirty="0" smtClean="0">
              <a:latin typeface="メイリオ" panose="020B0604030504040204" pitchFamily="50" charset="-128"/>
              <a:ea typeface="メイリオ" panose="020B0604030504040204" pitchFamily="50" charset="-128"/>
            </a:endParaRPr>
          </a:p>
          <a:p>
            <a:pPr>
              <a:lnSpc>
                <a:spcPts val="1800"/>
              </a:lnSpc>
            </a:pPr>
            <a:r>
              <a:rPr lang="ja-JP" altLang="en-US" sz="14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会場：インテックス大阪</a:t>
            </a:r>
            <a:endParaRPr lang="en-US" altLang="ja-JP" sz="1200" dirty="0" smtClean="0">
              <a:latin typeface="メイリオ" panose="020B0604030504040204" pitchFamily="50" charset="-128"/>
              <a:ea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3</a:t>
            </a:r>
            <a:r>
              <a:rPr lang="ja-JP" altLang="en-US" sz="1200" dirty="0" err="1" smtClean="0">
                <a:latin typeface="メイリオ" panose="020B0604030504040204" pitchFamily="50" charset="-128"/>
                <a:ea typeface="メイリオ" panose="020B0604030504040204" pitchFamily="50" charset="-128"/>
              </a:rPr>
              <a:t>つの</a:t>
            </a:r>
            <a:r>
              <a:rPr lang="ja-JP" altLang="en-US" sz="1200" dirty="0" smtClean="0">
                <a:latin typeface="メイリオ" panose="020B0604030504040204" pitchFamily="50" charset="-128"/>
                <a:ea typeface="メイリオ" panose="020B0604030504040204" pitchFamily="50" charset="-128"/>
              </a:rPr>
              <a:t>習慣の周知</a:t>
            </a:r>
            <a:endParaRPr lang="en-US" altLang="ja-JP" sz="1200" dirty="0" smtClean="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・サーモカメラの測定体験</a:t>
            </a:r>
            <a:endParaRPr lang="en-US" altLang="ja-JP" sz="1200" dirty="0" smtClean="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肌感覚の気温クイズ（測定気温との差を体験）</a:t>
            </a:r>
            <a:endParaRPr lang="en-US" altLang="ja-JP" sz="1200" dirty="0" smtClean="0">
              <a:latin typeface="メイリオ" panose="020B0604030504040204" pitchFamily="50" charset="-128"/>
              <a:ea typeface="メイリオ" panose="020B0604030504040204" pitchFamily="50" charset="-128"/>
            </a:endParaRPr>
          </a:p>
        </p:txBody>
      </p:sp>
      <p:grpSp>
        <p:nvGrpSpPr>
          <p:cNvPr id="35" name="グループ化 34"/>
          <p:cNvGrpSpPr/>
          <p:nvPr/>
        </p:nvGrpSpPr>
        <p:grpSpPr>
          <a:xfrm>
            <a:off x="4294359" y="4618620"/>
            <a:ext cx="2689619" cy="1949364"/>
            <a:chOff x="5096493" y="4536893"/>
            <a:chExt cx="2324696" cy="1644497"/>
          </a:xfrm>
        </p:grpSpPr>
        <p:pic>
          <p:nvPicPr>
            <p:cNvPr id="36" name="図 3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96493" y="4536893"/>
              <a:ext cx="2324696" cy="1644497"/>
            </a:xfrm>
            <a:prstGeom prst="rect">
              <a:avLst/>
            </a:prstGeom>
          </p:spPr>
        </p:pic>
        <p:sp>
          <p:nvSpPr>
            <p:cNvPr id="37" name="正方形/長方形 36"/>
            <p:cNvSpPr/>
            <p:nvPr/>
          </p:nvSpPr>
          <p:spPr>
            <a:xfrm>
              <a:off x="6188701" y="4802068"/>
              <a:ext cx="45323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6080003" y="6119336"/>
            <a:ext cx="2649112" cy="738664"/>
          </a:xfrm>
          <a:prstGeom prst="rect">
            <a:avLst/>
          </a:prstGeom>
          <a:noFill/>
        </p:spPr>
        <p:txBody>
          <a:bodyPr wrap="square" rtlCol="0">
            <a:spAutoFit/>
          </a:bodyPr>
          <a:lstStyle/>
          <a:p>
            <a:r>
              <a:rPr lang="en-US" altLang="ja-JP" sz="1200" b="1" dirty="0" smtClean="0">
                <a:latin typeface="メイリオ" panose="020B0604030504040204" pitchFamily="50" charset="-128"/>
                <a:ea typeface="メイリオ" panose="020B0604030504040204" pitchFamily="50" charset="-128"/>
              </a:rPr>
              <a:t>8</a:t>
            </a:r>
            <a:r>
              <a:rPr lang="ja-JP" altLang="en-US" sz="1200" b="1" dirty="0" smtClean="0">
                <a:latin typeface="メイリオ" panose="020B0604030504040204" pitchFamily="50" charset="-128"/>
                <a:ea typeface="メイリオ" panose="020B0604030504040204" pitchFamily="50" charset="-128"/>
              </a:rPr>
              <a:t>月</a:t>
            </a:r>
            <a:r>
              <a:rPr lang="en-US" altLang="ja-JP" sz="1200" b="1" dirty="0" smtClean="0">
                <a:latin typeface="メイリオ" panose="020B0604030504040204" pitchFamily="50" charset="-128"/>
                <a:ea typeface="メイリオ" panose="020B0604030504040204" pitchFamily="50" charset="-128"/>
              </a:rPr>
              <a:t>12</a:t>
            </a:r>
            <a:r>
              <a:rPr lang="ja-JP" altLang="en-US" sz="1200" b="1" dirty="0" smtClean="0">
                <a:latin typeface="メイリオ" panose="020B0604030504040204" pitchFamily="50" charset="-128"/>
                <a:ea typeface="メイリオ" panose="020B0604030504040204" pitchFamily="50" charset="-128"/>
              </a:rPr>
              <a:t>日分の結果</a:t>
            </a:r>
            <a:endParaRPr lang="en-US" altLang="ja-JP" sz="1200" b="1" dirty="0" smtClean="0">
              <a:latin typeface="メイリオ" panose="020B0604030504040204" pitchFamily="50" charset="-128"/>
              <a:ea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rPr>
              <a:t>　➡測定気温は赤枠内</a:t>
            </a:r>
            <a:r>
              <a:rPr lang="en-US" altLang="ja-JP" sz="1200" dirty="0" smtClean="0">
                <a:latin typeface="メイリオ" panose="020B0604030504040204" pitchFamily="50" charset="-128"/>
                <a:ea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29</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大人・子ども、性別で分類</a:t>
            </a:r>
            <a:endParaRPr lang="en-US" altLang="ja-JP" sz="1200" dirty="0" smtClean="0">
              <a:latin typeface="メイリオ" panose="020B0604030504040204" pitchFamily="50" charset="-128"/>
              <a:ea typeface="メイリオ" panose="020B0604030504040204" pitchFamily="50" charset="-128"/>
            </a:endParaRPr>
          </a:p>
        </p:txBody>
      </p:sp>
      <p:sp>
        <p:nvSpPr>
          <p:cNvPr id="40" name="角丸四角形 39"/>
          <p:cNvSpPr/>
          <p:nvPr/>
        </p:nvSpPr>
        <p:spPr bwMode="auto">
          <a:xfrm>
            <a:off x="7890726" y="3416977"/>
            <a:ext cx="107821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bwMode="auto">
          <a:xfrm>
            <a:off x="3049095" y="3444728"/>
            <a:ext cx="1078214" cy="204311"/>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bwMode="auto">
          <a:xfrm>
            <a:off x="3101594" y="2185004"/>
            <a:ext cx="536859" cy="204311"/>
          </a:xfrm>
          <a:prstGeom prst="roundRect">
            <a:avLst/>
          </a:prstGeom>
          <a:solidFill>
            <a:srgbClr val="FFC000"/>
          </a:solidFill>
          <a:ln w="25400">
            <a:noFill/>
          </a:ln>
          <a:effectLst/>
          <a:extLst/>
        </p:spPr>
        <p:txBody>
          <a:bodyPr wrap="square" lIns="0" tIns="0" rIns="0" bIns="0" anchor="ctr">
            <a:spAutoFit/>
          </a:bodyPr>
          <a:lstStyle/>
          <a:p>
            <a:pPr algn="ctr">
              <a:defRPr/>
            </a:pP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ja-JP" altLang="en-US" sz="1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latin typeface="Meiryo UI" panose="020B0604030504040204" pitchFamily="50" charset="-128"/>
                <a:ea typeface="Meiryo UI" panose="020B0604030504040204" pitchFamily="50" charset="-128"/>
              </a:rPr>
              <a:t>９</a:t>
            </a:r>
            <a:endParaRPr lang="ja-JP" altLang="en-US" sz="2200" b="1" dirty="0">
              <a:latin typeface="Meiryo UI" panose="020B0604030504040204" pitchFamily="50" charset="-128"/>
              <a:ea typeface="Meiryo UI" panose="020B0604030504040204" pitchFamily="50" charset="-128"/>
            </a:endParaRPr>
          </a:p>
        </p:txBody>
      </p:sp>
      <p:sp>
        <p:nvSpPr>
          <p:cNvPr id="49" name="角丸四角形 48"/>
          <p:cNvSpPr/>
          <p:nvPr/>
        </p:nvSpPr>
        <p:spPr bwMode="auto">
          <a:xfrm>
            <a:off x="7935471" y="573814"/>
            <a:ext cx="1007890" cy="211214"/>
          </a:xfrm>
          <a:prstGeom prst="roundRect">
            <a:avLst/>
          </a:prstGeom>
          <a:solidFill>
            <a:srgbClr val="0070C0"/>
          </a:solidFill>
          <a:ln w="25400">
            <a:noFill/>
          </a:ln>
          <a:effectLst/>
          <a:extLst/>
        </p:spPr>
        <p:txBody>
          <a:bodyPr wrap="square" lIns="0" tIns="0" rIns="0" bIns="0" anchor="ctr">
            <a:spAutoFit/>
          </a:bodyPr>
          <a:lstStyle/>
          <a:p>
            <a:pPr algn="ctr">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新規</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51100" y="1867099"/>
            <a:ext cx="1873517" cy="1443236"/>
          </a:xfrm>
          <a:prstGeom prst="rect">
            <a:avLst/>
          </a:prstGeom>
          <a:ln>
            <a:solidFill>
              <a:schemeClr val="bg1"/>
            </a:solidFill>
          </a:ln>
        </p:spPr>
      </p:pic>
      <p:cxnSp>
        <p:nvCxnSpPr>
          <p:cNvPr id="5" name="直線矢印コネクタ 4"/>
          <p:cNvCxnSpPr/>
          <p:nvPr/>
        </p:nvCxnSpPr>
        <p:spPr>
          <a:xfrm>
            <a:off x="4294359" y="6381328"/>
            <a:ext cx="1263659" cy="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739809" y="6450430"/>
            <a:ext cx="2649112" cy="323165"/>
          </a:xfrm>
          <a:prstGeom prst="rect">
            <a:avLst/>
          </a:prstGeom>
          <a:noFill/>
        </p:spPr>
        <p:txBody>
          <a:bodyPr wrap="square" rtlCol="0">
            <a:spAutoFit/>
          </a:bodyPr>
          <a:lstStyle/>
          <a:p>
            <a:pPr>
              <a:lnSpc>
                <a:spcPts val="1800"/>
              </a:lnSpc>
            </a:pPr>
            <a:r>
              <a:rPr lang="en-US" altLang="ja-JP" sz="1200" b="1" dirty="0" smtClean="0">
                <a:solidFill>
                  <a:srgbClr val="FF0000"/>
                </a:solidFill>
                <a:latin typeface="メイリオ" panose="020B0604030504040204" pitchFamily="50" charset="-128"/>
                <a:ea typeface="メイリオ" panose="020B0604030504040204" pitchFamily="50" charset="-128"/>
              </a:rPr>
              <a:t>※</a:t>
            </a:r>
            <a:r>
              <a:rPr lang="ja-JP" altLang="en-US" sz="1200" b="1" dirty="0" smtClean="0">
                <a:solidFill>
                  <a:srgbClr val="FF0000"/>
                </a:solidFill>
                <a:latin typeface="メイリオ" panose="020B0604030504040204" pitchFamily="50" charset="-128"/>
                <a:ea typeface="メイリオ" panose="020B0604030504040204" pitchFamily="50" charset="-128"/>
              </a:rPr>
              <a:t>実気温より低い回答が多い</a:t>
            </a:r>
            <a:endParaRPr lang="en-US" altLang="ja-JP" sz="1200" b="1"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221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2090</Words>
  <Application>Microsoft Office PowerPoint</Application>
  <PresentationFormat>画面に合わせる (4:3)</PresentationFormat>
  <Paragraphs>617</Paragraphs>
  <Slides>18</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 UI</vt:lpstr>
      <vt:lpstr>ＭＳ Ｐゴシック</vt:lpstr>
      <vt:lpstr>PMingLiU</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2019-12-03T04:02:16Z</dcterms:created>
  <dcterms:modified xsi:type="dcterms:W3CDTF">2019-12-03T04:04:00Z</dcterms:modified>
</cp:coreProperties>
</file>