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60" r:id="rId2"/>
  </p:sldIdLst>
  <p:sldSz cx="9601200" cy="12801600" type="A3"/>
  <p:notesSz cx="6807200" cy="9939338"/>
  <p:defaultTextStyle>
    <a:defPPr>
      <a:defRPr lang="ja-JP"/>
    </a:defPPr>
    <a:lvl1pPr marL="0" algn="l" defTabSz="1279998" rtl="0" eaLnBrk="1" latinLnBrk="0" hangingPunct="1">
      <a:defRPr kumimoji="1" sz="2500" kern="1200">
        <a:solidFill>
          <a:schemeClr val="tx1"/>
        </a:solidFill>
        <a:latin typeface="+mn-lt"/>
        <a:ea typeface="+mn-ea"/>
        <a:cs typeface="+mn-cs"/>
      </a:defRPr>
    </a:lvl1pPr>
    <a:lvl2pPr marL="639999" algn="l" defTabSz="1279998" rtl="0" eaLnBrk="1" latinLnBrk="0" hangingPunct="1">
      <a:defRPr kumimoji="1" sz="2500" kern="1200">
        <a:solidFill>
          <a:schemeClr val="tx1"/>
        </a:solidFill>
        <a:latin typeface="+mn-lt"/>
        <a:ea typeface="+mn-ea"/>
        <a:cs typeface="+mn-cs"/>
      </a:defRPr>
    </a:lvl2pPr>
    <a:lvl3pPr marL="1279998" algn="l" defTabSz="1279998" rtl="0" eaLnBrk="1" latinLnBrk="0" hangingPunct="1">
      <a:defRPr kumimoji="1" sz="2500" kern="1200">
        <a:solidFill>
          <a:schemeClr val="tx1"/>
        </a:solidFill>
        <a:latin typeface="+mn-lt"/>
        <a:ea typeface="+mn-ea"/>
        <a:cs typeface="+mn-cs"/>
      </a:defRPr>
    </a:lvl3pPr>
    <a:lvl4pPr marL="1919997" algn="l" defTabSz="1279998" rtl="0" eaLnBrk="1" latinLnBrk="0" hangingPunct="1">
      <a:defRPr kumimoji="1" sz="2500" kern="1200">
        <a:solidFill>
          <a:schemeClr val="tx1"/>
        </a:solidFill>
        <a:latin typeface="+mn-lt"/>
        <a:ea typeface="+mn-ea"/>
        <a:cs typeface="+mn-cs"/>
      </a:defRPr>
    </a:lvl4pPr>
    <a:lvl5pPr marL="2559996" algn="l" defTabSz="1279998" rtl="0" eaLnBrk="1" latinLnBrk="0" hangingPunct="1">
      <a:defRPr kumimoji="1" sz="2500" kern="1200">
        <a:solidFill>
          <a:schemeClr val="tx1"/>
        </a:solidFill>
        <a:latin typeface="+mn-lt"/>
        <a:ea typeface="+mn-ea"/>
        <a:cs typeface="+mn-cs"/>
      </a:defRPr>
    </a:lvl5pPr>
    <a:lvl6pPr marL="3199995" algn="l" defTabSz="1279998" rtl="0" eaLnBrk="1" latinLnBrk="0" hangingPunct="1">
      <a:defRPr kumimoji="1" sz="2500" kern="1200">
        <a:solidFill>
          <a:schemeClr val="tx1"/>
        </a:solidFill>
        <a:latin typeface="+mn-lt"/>
        <a:ea typeface="+mn-ea"/>
        <a:cs typeface="+mn-cs"/>
      </a:defRPr>
    </a:lvl6pPr>
    <a:lvl7pPr marL="3839995" algn="l" defTabSz="1279998" rtl="0" eaLnBrk="1" latinLnBrk="0" hangingPunct="1">
      <a:defRPr kumimoji="1" sz="2500" kern="1200">
        <a:solidFill>
          <a:schemeClr val="tx1"/>
        </a:solidFill>
        <a:latin typeface="+mn-lt"/>
        <a:ea typeface="+mn-ea"/>
        <a:cs typeface="+mn-cs"/>
      </a:defRPr>
    </a:lvl7pPr>
    <a:lvl8pPr marL="4479993" algn="l" defTabSz="1279998" rtl="0" eaLnBrk="1" latinLnBrk="0" hangingPunct="1">
      <a:defRPr kumimoji="1" sz="2500" kern="1200">
        <a:solidFill>
          <a:schemeClr val="tx1"/>
        </a:solidFill>
        <a:latin typeface="+mn-lt"/>
        <a:ea typeface="+mn-ea"/>
        <a:cs typeface="+mn-cs"/>
      </a:defRPr>
    </a:lvl8pPr>
    <a:lvl9pPr marL="5119992" algn="l" defTabSz="1279998"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userDrawn="1">
          <p15:clr>
            <a:srgbClr val="A4A3A4"/>
          </p15:clr>
        </p15:guide>
        <p15:guide id="2" pos="302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26" autoAdjust="0"/>
    <p:restoredTop sz="94434" autoAdjust="0"/>
  </p:normalViewPr>
  <p:slideViewPr>
    <p:cSldViewPr>
      <p:cViewPr varScale="1">
        <p:scale>
          <a:sx n="69" d="100"/>
          <a:sy n="69" d="100"/>
        </p:scale>
        <p:origin x="2652" y="64"/>
      </p:cViewPr>
      <p:guideLst>
        <p:guide orient="horz" pos="4032"/>
        <p:guide pos="3025"/>
      </p:guideLst>
    </p:cSldViewPr>
  </p:slideViewPr>
  <p:notesTextViewPr>
    <p:cViewPr>
      <p:scale>
        <a:sx n="1" d="1"/>
        <a:sy n="1" d="1"/>
      </p:scale>
      <p:origin x="0" y="0"/>
    </p:cViewPr>
  </p:notesTextViewPr>
  <p:sorterViewPr>
    <p:cViewPr>
      <p:scale>
        <a:sx n="146" d="100"/>
        <a:sy n="14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7" rIns="91434" bIns="45717" rtlCol="0"/>
          <a:lstStyle>
            <a:lvl1pPr algn="r">
              <a:defRPr sz="1200"/>
            </a:lvl1pPr>
          </a:lstStyle>
          <a:p>
            <a:fld id="{CDDB2355-4692-444A-801C-088790ACA373}" type="datetimeFigureOut">
              <a:rPr kumimoji="1" lang="ja-JP" altLang="en-US" smtClean="0"/>
              <a:t>2023/10/31</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A20F0E35-1330-4F1E-8C2F-2679904FD523}" type="slidenum">
              <a:rPr kumimoji="1" lang="ja-JP" altLang="en-US" smtClean="0"/>
              <a:t>‹#›</a:t>
            </a:fld>
            <a:endParaRPr kumimoji="1" lang="ja-JP" altLang="en-US"/>
          </a:p>
        </p:txBody>
      </p:sp>
    </p:spTree>
    <p:extLst>
      <p:ext uri="{BB962C8B-B14F-4D97-AF65-F5344CB8AC3E}">
        <p14:creationId xmlns:p14="http://schemas.microsoft.com/office/powerpoint/2010/main" val="113473064"/>
      </p:ext>
    </p:extLst>
  </p:cSld>
  <p:clrMap bg1="lt1" tx1="dk1" bg2="lt2" tx2="dk2" accent1="accent1" accent2="accent2" accent3="accent3" accent4="accent4" accent5="accent5" accent6="accent6" hlink="hlink" folHlink="folHlink"/>
  <p:notesStyle>
    <a:lvl1pPr marL="0" algn="l" defTabSz="914284" rtl="0" eaLnBrk="1" latinLnBrk="0" hangingPunct="1">
      <a:defRPr kumimoji="1" sz="1200" kern="1200">
        <a:solidFill>
          <a:schemeClr val="tx1"/>
        </a:solidFill>
        <a:latin typeface="+mn-lt"/>
        <a:ea typeface="+mn-ea"/>
        <a:cs typeface="+mn-cs"/>
      </a:defRPr>
    </a:lvl1pPr>
    <a:lvl2pPr marL="457143" algn="l" defTabSz="914284" rtl="0" eaLnBrk="1" latinLnBrk="0" hangingPunct="1">
      <a:defRPr kumimoji="1" sz="1200" kern="1200">
        <a:solidFill>
          <a:schemeClr val="tx1"/>
        </a:solidFill>
        <a:latin typeface="+mn-lt"/>
        <a:ea typeface="+mn-ea"/>
        <a:cs typeface="+mn-cs"/>
      </a:defRPr>
    </a:lvl2pPr>
    <a:lvl3pPr marL="914284" algn="l" defTabSz="914284" rtl="0" eaLnBrk="1" latinLnBrk="0" hangingPunct="1">
      <a:defRPr kumimoji="1" sz="1200" kern="1200">
        <a:solidFill>
          <a:schemeClr val="tx1"/>
        </a:solidFill>
        <a:latin typeface="+mn-lt"/>
        <a:ea typeface="+mn-ea"/>
        <a:cs typeface="+mn-cs"/>
      </a:defRPr>
    </a:lvl3pPr>
    <a:lvl4pPr marL="1371427" algn="l" defTabSz="914284" rtl="0" eaLnBrk="1" latinLnBrk="0" hangingPunct="1">
      <a:defRPr kumimoji="1" sz="1200" kern="1200">
        <a:solidFill>
          <a:schemeClr val="tx1"/>
        </a:solidFill>
        <a:latin typeface="+mn-lt"/>
        <a:ea typeface="+mn-ea"/>
        <a:cs typeface="+mn-cs"/>
      </a:defRPr>
    </a:lvl4pPr>
    <a:lvl5pPr marL="1828568" algn="l" defTabSz="914284" rtl="0" eaLnBrk="1" latinLnBrk="0" hangingPunct="1">
      <a:defRPr kumimoji="1" sz="1200" kern="1200">
        <a:solidFill>
          <a:schemeClr val="tx1"/>
        </a:solidFill>
        <a:latin typeface="+mn-lt"/>
        <a:ea typeface="+mn-ea"/>
        <a:cs typeface="+mn-cs"/>
      </a:defRPr>
    </a:lvl5pPr>
    <a:lvl6pPr marL="2285711" algn="l" defTabSz="914284" rtl="0" eaLnBrk="1" latinLnBrk="0" hangingPunct="1">
      <a:defRPr kumimoji="1" sz="1200" kern="1200">
        <a:solidFill>
          <a:schemeClr val="tx1"/>
        </a:solidFill>
        <a:latin typeface="+mn-lt"/>
        <a:ea typeface="+mn-ea"/>
        <a:cs typeface="+mn-cs"/>
      </a:defRPr>
    </a:lvl6pPr>
    <a:lvl7pPr marL="2742853" algn="l" defTabSz="914284" rtl="0" eaLnBrk="1" latinLnBrk="0" hangingPunct="1">
      <a:defRPr kumimoji="1" sz="1200" kern="1200">
        <a:solidFill>
          <a:schemeClr val="tx1"/>
        </a:solidFill>
        <a:latin typeface="+mn-lt"/>
        <a:ea typeface="+mn-ea"/>
        <a:cs typeface="+mn-cs"/>
      </a:defRPr>
    </a:lvl7pPr>
    <a:lvl8pPr marL="3199995" algn="l" defTabSz="914284" rtl="0" eaLnBrk="1" latinLnBrk="0" hangingPunct="1">
      <a:defRPr kumimoji="1" sz="1200" kern="1200">
        <a:solidFill>
          <a:schemeClr val="tx1"/>
        </a:solidFill>
        <a:latin typeface="+mn-lt"/>
        <a:ea typeface="+mn-ea"/>
        <a:cs typeface="+mn-cs"/>
      </a:defRPr>
    </a:lvl8pPr>
    <a:lvl9pPr marL="3657137" algn="l" defTabSz="914284"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06600" y="746125"/>
            <a:ext cx="27940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20F0E35-1330-4F1E-8C2F-2679904FD523}" type="slidenum">
              <a:rPr kumimoji="1" lang="ja-JP" altLang="en-US" smtClean="0"/>
              <a:t>1</a:t>
            </a:fld>
            <a:endParaRPr kumimoji="1" lang="ja-JP" altLang="en-US"/>
          </a:p>
        </p:txBody>
      </p:sp>
    </p:spTree>
    <p:extLst>
      <p:ext uri="{BB962C8B-B14F-4D97-AF65-F5344CB8AC3E}">
        <p14:creationId xmlns:p14="http://schemas.microsoft.com/office/powerpoint/2010/main" val="1590050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0094" y="3976807"/>
            <a:ext cx="8161019" cy="2744047"/>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40185" y="7254240"/>
            <a:ext cx="6720841" cy="3271520"/>
          </a:xfrm>
        </p:spPr>
        <p:txBody>
          <a:bodyPr/>
          <a:lstStyle>
            <a:lvl1pPr marL="0" indent="0" algn="ctr">
              <a:buNone/>
              <a:defRPr>
                <a:solidFill>
                  <a:schemeClr val="tx1">
                    <a:tint val="75000"/>
                  </a:schemeClr>
                </a:solidFill>
              </a:defRPr>
            </a:lvl1pPr>
            <a:lvl2pPr marL="461208" indent="0" algn="ctr">
              <a:buNone/>
              <a:defRPr>
                <a:solidFill>
                  <a:schemeClr val="tx1">
                    <a:tint val="75000"/>
                  </a:schemeClr>
                </a:solidFill>
              </a:defRPr>
            </a:lvl2pPr>
            <a:lvl3pPr marL="922417" indent="0" algn="ctr">
              <a:buNone/>
              <a:defRPr>
                <a:solidFill>
                  <a:schemeClr val="tx1">
                    <a:tint val="75000"/>
                  </a:schemeClr>
                </a:solidFill>
              </a:defRPr>
            </a:lvl3pPr>
            <a:lvl4pPr marL="1383625" indent="0" algn="ctr">
              <a:buNone/>
              <a:defRPr>
                <a:solidFill>
                  <a:schemeClr val="tx1">
                    <a:tint val="75000"/>
                  </a:schemeClr>
                </a:solidFill>
              </a:defRPr>
            </a:lvl4pPr>
            <a:lvl5pPr marL="1844833" indent="0" algn="ctr">
              <a:buNone/>
              <a:defRPr>
                <a:solidFill>
                  <a:schemeClr val="tx1">
                    <a:tint val="75000"/>
                  </a:schemeClr>
                </a:solidFill>
              </a:defRPr>
            </a:lvl5pPr>
            <a:lvl6pPr marL="2306041" indent="0" algn="ctr">
              <a:buNone/>
              <a:defRPr>
                <a:solidFill>
                  <a:schemeClr val="tx1">
                    <a:tint val="75000"/>
                  </a:schemeClr>
                </a:solidFill>
              </a:defRPr>
            </a:lvl6pPr>
            <a:lvl7pPr marL="2767250" indent="0" algn="ctr">
              <a:buNone/>
              <a:defRPr>
                <a:solidFill>
                  <a:schemeClr val="tx1">
                    <a:tint val="75000"/>
                  </a:schemeClr>
                </a:solidFill>
              </a:defRPr>
            </a:lvl7pPr>
            <a:lvl8pPr marL="3228458" indent="0" algn="ctr">
              <a:buNone/>
              <a:defRPr>
                <a:solidFill>
                  <a:schemeClr val="tx1">
                    <a:tint val="75000"/>
                  </a:schemeClr>
                </a:solidFill>
              </a:defRPr>
            </a:lvl8pPr>
            <a:lvl9pPr marL="3689666"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2023/10/31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1838074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2023/10/31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1401290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60870" y="512673"/>
            <a:ext cx="2160270" cy="1092284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80061" y="512673"/>
            <a:ext cx="6320790" cy="1092284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2023/10/31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880229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2023/10/31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55786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58433" y="8226223"/>
            <a:ext cx="8161019" cy="2542540"/>
          </a:xfrm>
        </p:spPr>
        <p:txBody>
          <a:bodyPr anchor="t"/>
          <a:lstStyle>
            <a:lvl1pPr algn="l">
              <a:defRPr sz="4036"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58433" y="5425868"/>
            <a:ext cx="8161019" cy="2800349"/>
          </a:xfrm>
        </p:spPr>
        <p:txBody>
          <a:bodyPr anchor="b"/>
          <a:lstStyle>
            <a:lvl1pPr marL="0" indent="0">
              <a:buNone/>
              <a:defRPr sz="2018">
                <a:solidFill>
                  <a:schemeClr val="tx1">
                    <a:tint val="75000"/>
                  </a:schemeClr>
                </a:solidFill>
              </a:defRPr>
            </a:lvl1pPr>
            <a:lvl2pPr marL="461208" indent="0">
              <a:buNone/>
              <a:defRPr sz="1802">
                <a:solidFill>
                  <a:schemeClr val="tx1">
                    <a:tint val="75000"/>
                  </a:schemeClr>
                </a:solidFill>
              </a:defRPr>
            </a:lvl2pPr>
            <a:lvl3pPr marL="922417" indent="0">
              <a:buNone/>
              <a:defRPr sz="1586">
                <a:solidFill>
                  <a:schemeClr val="tx1">
                    <a:tint val="75000"/>
                  </a:schemeClr>
                </a:solidFill>
              </a:defRPr>
            </a:lvl3pPr>
            <a:lvl4pPr marL="1383625" indent="0">
              <a:buNone/>
              <a:defRPr sz="1442">
                <a:solidFill>
                  <a:schemeClr val="tx1">
                    <a:tint val="75000"/>
                  </a:schemeClr>
                </a:solidFill>
              </a:defRPr>
            </a:lvl4pPr>
            <a:lvl5pPr marL="1844833" indent="0">
              <a:buNone/>
              <a:defRPr sz="1442">
                <a:solidFill>
                  <a:schemeClr val="tx1">
                    <a:tint val="75000"/>
                  </a:schemeClr>
                </a:solidFill>
              </a:defRPr>
            </a:lvl5pPr>
            <a:lvl6pPr marL="2306041" indent="0">
              <a:buNone/>
              <a:defRPr sz="1442">
                <a:solidFill>
                  <a:schemeClr val="tx1">
                    <a:tint val="75000"/>
                  </a:schemeClr>
                </a:solidFill>
              </a:defRPr>
            </a:lvl6pPr>
            <a:lvl7pPr marL="2767250" indent="0">
              <a:buNone/>
              <a:defRPr sz="1442">
                <a:solidFill>
                  <a:schemeClr val="tx1">
                    <a:tint val="75000"/>
                  </a:schemeClr>
                </a:solidFill>
              </a:defRPr>
            </a:lvl7pPr>
            <a:lvl8pPr marL="3228458" indent="0">
              <a:buNone/>
              <a:defRPr sz="1442">
                <a:solidFill>
                  <a:schemeClr val="tx1">
                    <a:tint val="75000"/>
                  </a:schemeClr>
                </a:solidFill>
              </a:defRPr>
            </a:lvl8pPr>
            <a:lvl9pPr marL="3689666" indent="0">
              <a:buNone/>
              <a:defRPr sz="144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2023/10/31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10603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80060" y="2987041"/>
            <a:ext cx="4240530" cy="8448464"/>
          </a:xfrm>
        </p:spPr>
        <p:txBody>
          <a:bodyPr/>
          <a:lstStyle>
            <a:lvl1pPr>
              <a:defRPr sz="2811"/>
            </a:lvl1pPr>
            <a:lvl2pPr>
              <a:defRPr sz="2450"/>
            </a:lvl2pPr>
            <a:lvl3pPr>
              <a:defRPr sz="2018"/>
            </a:lvl3pPr>
            <a:lvl4pPr>
              <a:defRPr sz="1802"/>
            </a:lvl4pPr>
            <a:lvl5pPr>
              <a:defRPr sz="1802"/>
            </a:lvl5pPr>
            <a:lvl6pPr>
              <a:defRPr sz="1802"/>
            </a:lvl6pPr>
            <a:lvl7pPr>
              <a:defRPr sz="1802"/>
            </a:lvl7pPr>
            <a:lvl8pPr>
              <a:defRPr sz="1802"/>
            </a:lvl8pPr>
            <a:lvl9pPr>
              <a:defRPr sz="180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880610" y="2987041"/>
            <a:ext cx="4240530" cy="8448464"/>
          </a:xfrm>
        </p:spPr>
        <p:txBody>
          <a:bodyPr/>
          <a:lstStyle>
            <a:lvl1pPr>
              <a:defRPr sz="2811"/>
            </a:lvl1pPr>
            <a:lvl2pPr>
              <a:defRPr sz="2450"/>
            </a:lvl2pPr>
            <a:lvl3pPr>
              <a:defRPr sz="2018"/>
            </a:lvl3pPr>
            <a:lvl4pPr>
              <a:defRPr sz="1802"/>
            </a:lvl4pPr>
            <a:lvl5pPr>
              <a:defRPr sz="1802"/>
            </a:lvl5pPr>
            <a:lvl6pPr>
              <a:defRPr sz="1802"/>
            </a:lvl6pPr>
            <a:lvl7pPr>
              <a:defRPr sz="1802"/>
            </a:lvl7pPr>
            <a:lvl8pPr>
              <a:defRPr sz="1802"/>
            </a:lvl8pPr>
            <a:lvl9pPr>
              <a:defRPr sz="180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2023/10/31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71163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80066" y="2865558"/>
            <a:ext cx="4242197" cy="1194223"/>
          </a:xfrm>
        </p:spPr>
        <p:txBody>
          <a:bodyPr anchor="b"/>
          <a:lstStyle>
            <a:lvl1pPr marL="0" indent="0">
              <a:buNone/>
              <a:defRPr sz="2450" b="1"/>
            </a:lvl1pPr>
            <a:lvl2pPr marL="461208" indent="0">
              <a:buNone/>
              <a:defRPr sz="2018" b="1"/>
            </a:lvl2pPr>
            <a:lvl3pPr marL="922417" indent="0">
              <a:buNone/>
              <a:defRPr sz="1802" b="1"/>
            </a:lvl3pPr>
            <a:lvl4pPr marL="1383625" indent="0">
              <a:buNone/>
              <a:defRPr sz="1586" b="1"/>
            </a:lvl4pPr>
            <a:lvl5pPr marL="1844833" indent="0">
              <a:buNone/>
              <a:defRPr sz="1586" b="1"/>
            </a:lvl5pPr>
            <a:lvl6pPr marL="2306041" indent="0">
              <a:buNone/>
              <a:defRPr sz="1586" b="1"/>
            </a:lvl6pPr>
            <a:lvl7pPr marL="2767250" indent="0">
              <a:buNone/>
              <a:defRPr sz="1586" b="1"/>
            </a:lvl7pPr>
            <a:lvl8pPr marL="3228458" indent="0">
              <a:buNone/>
              <a:defRPr sz="1586" b="1"/>
            </a:lvl8pPr>
            <a:lvl9pPr marL="3689666" indent="0">
              <a:buNone/>
              <a:defRPr sz="1586"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80066" y="4059772"/>
            <a:ext cx="4242197" cy="7375737"/>
          </a:xfrm>
        </p:spPr>
        <p:txBody>
          <a:bodyPr/>
          <a:lstStyle>
            <a:lvl1pPr>
              <a:defRPr sz="2450"/>
            </a:lvl1pPr>
            <a:lvl2pPr>
              <a:defRPr sz="2018"/>
            </a:lvl2pPr>
            <a:lvl3pPr>
              <a:defRPr sz="1802"/>
            </a:lvl3pPr>
            <a:lvl4pPr>
              <a:defRPr sz="1586"/>
            </a:lvl4pPr>
            <a:lvl5pPr>
              <a:defRPr sz="1586"/>
            </a:lvl5pPr>
            <a:lvl6pPr>
              <a:defRPr sz="1586"/>
            </a:lvl6pPr>
            <a:lvl7pPr>
              <a:defRPr sz="1586"/>
            </a:lvl7pPr>
            <a:lvl8pPr>
              <a:defRPr sz="1586"/>
            </a:lvl8pPr>
            <a:lvl9pPr>
              <a:defRPr sz="158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877279" y="2865558"/>
            <a:ext cx="4243863" cy="1194223"/>
          </a:xfrm>
        </p:spPr>
        <p:txBody>
          <a:bodyPr anchor="b"/>
          <a:lstStyle>
            <a:lvl1pPr marL="0" indent="0">
              <a:buNone/>
              <a:defRPr sz="2450" b="1"/>
            </a:lvl1pPr>
            <a:lvl2pPr marL="461208" indent="0">
              <a:buNone/>
              <a:defRPr sz="2018" b="1"/>
            </a:lvl2pPr>
            <a:lvl3pPr marL="922417" indent="0">
              <a:buNone/>
              <a:defRPr sz="1802" b="1"/>
            </a:lvl3pPr>
            <a:lvl4pPr marL="1383625" indent="0">
              <a:buNone/>
              <a:defRPr sz="1586" b="1"/>
            </a:lvl4pPr>
            <a:lvl5pPr marL="1844833" indent="0">
              <a:buNone/>
              <a:defRPr sz="1586" b="1"/>
            </a:lvl5pPr>
            <a:lvl6pPr marL="2306041" indent="0">
              <a:buNone/>
              <a:defRPr sz="1586" b="1"/>
            </a:lvl6pPr>
            <a:lvl7pPr marL="2767250" indent="0">
              <a:buNone/>
              <a:defRPr sz="1586" b="1"/>
            </a:lvl7pPr>
            <a:lvl8pPr marL="3228458" indent="0">
              <a:buNone/>
              <a:defRPr sz="1586" b="1"/>
            </a:lvl8pPr>
            <a:lvl9pPr marL="3689666" indent="0">
              <a:buNone/>
              <a:defRPr sz="1586"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877279" y="4059772"/>
            <a:ext cx="4243863" cy="7375737"/>
          </a:xfrm>
        </p:spPr>
        <p:txBody>
          <a:bodyPr/>
          <a:lstStyle>
            <a:lvl1pPr>
              <a:defRPr sz="2450"/>
            </a:lvl1pPr>
            <a:lvl2pPr>
              <a:defRPr sz="2018"/>
            </a:lvl2pPr>
            <a:lvl3pPr>
              <a:defRPr sz="1802"/>
            </a:lvl3pPr>
            <a:lvl4pPr>
              <a:defRPr sz="1586"/>
            </a:lvl4pPr>
            <a:lvl5pPr>
              <a:defRPr sz="1586"/>
            </a:lvl5pPr>
            <a:lvl6pPr>
              <a:defRPr sz="1586"/>
            </a:lvl6pPr>
            <a:lvl7pPr>
              <a:defRPr sz="1586"/>
            </a:lvl7pPr>
            <a:lvl8pPr>
              <a:defRPr sz="1586"/>
            </a:lvl8pPr>
            <a:lvl9pPr>
              <a:defRPr sz="158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161F6EF-57EE-447A-95B8-BF33D5DC6E2E}" type="datetimeFigureOut">
              <a:rPr kumimoji="1" lang="ja-JP" altLang="en-US" smtClean="0"/>
              <a:t>2023/10/31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4518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161F6EF-57EE-447A-95B8-BF33D5DC6E2E}" type="datetimeFigureOut">
              <a:rPr kumimoji="1" lang="ja-JP" altLang="en-US" smtClean="0"/>
              <a:t>2023/10/31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341470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161F6EF-57EE-447A-95B8-BF33D5DC6E2E}" type="datetimeFigureOut">
              <a:rPr kumimoji="1" lang="ja-JP" altLang="en-US" smtClean="0"/>
              <a:t>2023/10/31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2273130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0064" y="509693"/>
            <a:ext cx="3158729" cy="2169160"/>
          </a:xfrm>
        </p:spPr>
        <p:txBody>
          <a:bodyPr anchor="b"/>
          <a:lstStyle>
            <a:lvl1pPr algn="l">
              <a:defRPr sz="2018"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753808" y="509697"/>
            <a:ext cx="5367337" cy="10925811"/>
          </a:xfrm>
        </p:spPr>
        <p:txBody>
          <a:bodyPr/>
          <a:lstStyle>
            <a:lvl1pPr>
              <a:defRPr sz="3243"/>
            </a:lvl1pPr>
            <a:lvl2pPr>
              <a:defRPr sz="2811"/>
            </a:lvl2pPr>
            <a:lvl3pPr>
              <a:defRPr sz="2450"/>
            </a:lvl3pPr>
            <a:lvl4pPr>
              <a:defRPr sz="2018"/>
            </a:lvl4pPr>
            <a:lvl5pPr>
              <a:defRPr sz="2018"/>
            </a:lvl5pPr>
            <a:lvl6pPr>
              <a:defRPr sz="2018"/>
            </a:lvl6pPr>
            <a:lvl7pPr>
              <a:defRPr sz="2018"/>
            </a:lvl7pPr>
            <a:lvl8pPr>
              <a:defRPr sz="2018"/>
            </a:lvl8pPr>
            <a:lvl9pPr>
              <a:defRPr sz="201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80064" y="2678857"/>
            <a:ext cx="3158729" cy="8756651"/>
          </a:xfrm>
        </p:spPr>
        <p:txBody>
          <a:bodyPr/>
          <a:lstStyle>
            <a:lvl1pPr marL="0" indent="0">
              <a:buNone/>
              <a:defRPr sz="1442"/>
            </a:lvl1pPr>
            <a:lvl2pPr marL="461208" indent="0">
              <a:buNone/>
              <a:defRPr sz="1226"/>
            </a:lvl2pPr>
            <a:lvl3pPr marL="922417" indent="0">
              <a:buNone/>
              <a:defRPr sz="1009"/>
            </a:lvl3pPr>
            <a:lvl4pPr marL="1383625" indent="0">
              <a:buNone/>
              <a:defRPr sz="937"/>
            </a:lvl4pPr>
            <a:lvl5pPr marL="1844833" indent="0">
              <a:buNone/>
              <a:defRPr sz="937"/>
            </a:lvl5pPr>
            <a:lvl6pPr marL="2306041" indent="0">
              <a:buNone/>
              <a:defRPr sz="937"/>
            </a:lvl6pPr>
            <a:lvl7pPr marL="2767250" indent="0">
              <a:buNone/>
              <a:defRPr sz="937"/>
            </a:lvl7pPr>
            <a:lvl8pPr marL="3228458" indent="0">
              <a:buNone/>
              <a:defRPr sz="937"/>
            </a:lvl8pPr>
            <a:lvl9pPr marL="3689666" indent="0">
              <a:buNone/>
              <a:defRPr sz="937"/>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2023/10/31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882352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81904" y="8961134"/>
            <a:ext cx="5760720" cy="1057911"/>
          </a:xfrm>
        </p:spPr>
        <p:txBody>
          <a:bodyPr anchor="b"/>
          <a:lstStyle>
            <a:lvl1pPr algn="l">
              <a:defRPr sz="2018" b="1"/>
            </a:lvl1pPr>
          </a:lstStyle>
          <a:p>
            <a:r>
              <a:rPr kumimoji="1" lang="ja-JP" altLang="en-US"/>
              <a:t>マスター タイトルの書式設定</a:t>
            </a:r>
          </a:p>
        </p:txBody>
      </p:sp>
      <p:sp>
        <p:nvSpPr>
          <p:cNvPr id="3" name="図プレースホルダー 2"/>
          <p:cNvSpPr>
            <a:spLocks noGrp="1"/>
          </p:cNvSpPr>
          <p:nvPr>
            <p:ph type="pic" idx="1"/>
          </p:nvPr>
        </p:nvSpPr>
        <p:spPr>
          <a:xfrm>
            <a:off x="1881904" y="1143848"/>
            <a:ext cx="5760720" cy="7680960"/>
          </a:xfrm>
        </p:spPr>
        <p:txBody>
          <a:bodyPr/>
          <a:lstStyle>
            <a:lvl1pPr marL="0" indent="0">
              <a:buNone/>
              <a:defRPr sz="3243"/>
            </a:lvl1pPr>
            <a:lvl2pPr marL="461208" indent="0">
              <a:buNone/>
              <a:defRPr sz="2811"/>
            </a:lvl2pPr>
            <a:lvl3pPr marL="922417" indent="0">
              <a:buNone/>
              <a:defRPr sz="2450"/>
            </a:lvl3pPr>
            <a:lvl4pPr marL="1383625" indent="0">
              <a:buNone/>
              <a:defRPr sz="2018"/>
            </a:lvl4pPr>
            <a:lvl5pPr marL="1844833" indent="0">
              <a:buNone/>
              <a:defRPr sz="2018"/>
            </a:lvl5pPr>
            <a:lvl6pPr marL="2306041" indent="0">
              <a:buNone/>
              <a:defRPr sz="2018"/>
            </a:lvl6pPr>
            <a:lvl7pPr marL="2767250" indent="0">
              <a:buNone/>
              <a:defRPr sz="2018"/>
            </a:lvl7pPr>
            <a:lvl8pPr marL="3228458" indent="0">
              <a:buNone/>
              <a:defRPr sz="2018"/>
            </a:lvl8pPr>
            <a:lvl9pPr marL="3689666" indent="0">
              <a:buNone/>
              <a:defRPr sz="2018"/>
            </a:lvl9pPr>
          </a:lstStyle>
          <a:p>
            <a:endParaRPr kumimoji="1" lang="ja-JP" altLang="en-US"/>
          </a:p>
        </p:txBody>
      </p:sp>
      <p:sp>
        <p:nvSpPr>
          <p:cNvPr id="4" name="テキスト プレースホルダー 3"/>
          <p:cNvSpPr>
            <a:spLocks noGrp="1"/>
          </p:cNvSpPr>
          <p:nvPr>
            <p:ph type="body" sz="half" idx="2"/>
          </p:nvPr>
        </p:nvSpPr>
        <p:spPr>
          <a:xfrm>
            <a:off x="1881904" y="10019045"/>
            <a:ext cx="5760720" cy="1502409"/>
          </a:xfrm>
        </p:spPr>
        <p:txBody>
          <a:bodyPr/>
          <a:lstStyle>
            <a:lvl1pPr marL="0" indent="0">
              <a:buNone/>
              <a:defRPr sz="1442"/>
            </a:lvl1pPr>
            <a:lvl2pPr marL="461208" indent="0">
              <a:buNone/>
              <a:defRPr sz="1226"/>
            </a:lvl2pPr>
            <a:lvl3pPr marL="922417" indent="0">
              <a:buNone/>
              <a:defRPr sz="1009"/>
            </a:lvl3pPr>
            <a:lvl4pPr marL="1383625" indent="0">
              <a:buNone/>
              <a:defRPr sz="937"/>
            </a:lvl4pPr>
            <a:lvl5pPr marL="1844833" indent="0">
              <a:buNone/>
              <a:defRPr sz="937"/>
            </a:lvl5pPr>
            <a:lvl6pPr marL="2306041" indent="0">
              <a:buNone/>
              <a:defRPr sz="937"/>
            </a:lvl6pPr>
            <a:lvl7pPr marL="2767250" indent="0">
              <a:buNone/>
              <a:defRPr sz="937"/>
            </a:lvl7pPr>
            <a:lvl8pPr marL="3228458" indent="0">
              <a:buNone/>
              <a:defRPr sz="937"/>
            </a:lvl8pPr>
            <a:lvl9pPr marL="3689666" indent="0">
              <a:buNone/>
              <a:defRPr sz="937"/>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2023/10/31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802821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80064" y="512657"/>
            <a:ext cx="8641079" cy="2133600"/>
          </a:xfrm>
          <a:prstGeom prst="rect">
            <a:avLst/>
          </a:prstGeom>
        </p:spPr>
        <p:txBody>
          <a:bodyPr vert="horz" lIns="127999" tIns="64000" rIns="127999" bIns="6400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80064" y="2987041"/>
            <a:ext cx="8641079" cy="8448464"/>
          </a:xfrm>
          <a:prstGeom prst="rect">
            <a:avLst/>
          </a:prstGeom>
        </p:spPr>
        <p:txBody>
          <a:bodyPr vert="horz" lIns="127999" tIns="64000" rIns="127999" bIns="6400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80062" y="11865202"/>
            <a:ext cx="2240280" cy="681567"/>
          </a:xfrm>
          <a:prstGeom prst="rect">
            <a:avLst/>
          </a:prstGeom>
        </p:spPr>
        <p:txBody>
          <a:bodyPr vert="horz" lIns="127999" tIns="64000" rIns="127999" bIns="64000" rtlCol="0" anchor="ctr"/>
          <a:lstStyle>
            <a:lvl1pPr algn="l">
              <a:defRPr sz="1226">
                <a:solidFill>
                  <a:schemeClr val="tx1">
                    <a:tint val="75000"/>
                  </a:schemeClr>
                </a:solidFill>
              </a:defRPr>
            </a:lvl1pPr>
          </a:lstStyle>
          <a:p>
            <a:fld id="{7161F6EF-57EE-447A-95B8-BF33D5DC6E2E}" type="datetimeFigureOut">
              <a:rPr kumimoji="1" lang="ja-JP" altLang="en-US" smtClean="0"/>
              <a:t>2023/10/31</a:t>
            </a:fld>
            <a:endParaRPr kumimoji="1" lang="ja-JP" altLang="en-US"/>
          </a:p>
        </p:txBody>
      </p:sp>
      <p:sp>
        <p:nvSpPr>
          <p:cNvPr id="5" name="フッター プレースホルダー 4"/>
          <p:cNvSpPr>
            <a:spLocks noGrp="1"/>
          </p:cNvSpPr>
          <p:nvPr>
            <p:ph type="ftr" sz="quarter" idx="3"/>
          </p:nvPr>
        </p:nvSpPr>
        <p:spPr>
          <a:xfrm>
            <a:off x="3280412" y="11865202"/>
            <a:ext cx="3040380" cy="681567"/>
          </a:xfrm>
          <a:prstGeom prst="rect">
            <a:avLst/>
          </a:prstGeom>
        </p:spPr>
        <p:txBody>
          <a:bodyPr vert="horz" lIns="127999" tIns="64000" rIns="127999" bIns="64000" rtlCol="0" anchor="ctr"/>
          <a:lstStyle>
            <a:lvl1pPr algn="ctr">
              <a:defRPr sz="1226">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880860" y="11865202"/>
            <a:ext cx="2240280" cy="681567"/>
          </a:xfrm>
          <a:prstGeom prst="rect">
            <a:avLst/>
          </a:prstGeom>
        </p:spPr>
        <p:txBody>
          <a:bodyPr vert="horz" lIns="127999" tIns="64000" rIns="127999" bIns="64000" rtlCol="0" anchor="ctr"/>
          <a:lstStyle>
            <a:lvl1pPr algn="r">
              <a:defRPr sz="1226">
                <a:solidFill>
                  <a:schemeClr val="tx1">
                    <a:tint val="75000"/>
                  </a:schemeClr>
                </a:solidFill>
              </a:defRPr>
            </a:lvl1pPr>
          </a:lstStyle>
          <a:p>
            <a:fld id="{DBF0AA03-7DEB-45D1-B58C-7C6901B8AE97}" type="slidenum">
              <a:rPr kumimoji="1" lang="ja-JP" altLang="en-US" smtClean="0"/>
              <a:t>‹#›</a:t>
            </a:fld>
            <a:endParaRPr kumimoji="1" lang="ja-JP" altLang="en-US"/>
          </a:p>
        </p:txBody>
      </p:sp>
    </p:spTree>
    <p:extLst>
      <p:ext uri="{BB962C8B-B14F-4D97-AF65-F5344CB8AC3E}">
        <p14:creationId xmlns:p14="http://schemas.microsoft.com/office/powerpoint/2010/main" val="3944798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22417" rtl="0" eaLnBrk="1" latinLnBrk="0" hangingPunct="1">
        <a:spcBef>
          <a:spcPct val="0"/>
        </a:spcBef>
        <a:buNone/>
        <a:defRPr kumimoji="1" sz="4469" kern="1200">
          <a:solidFill>
            <a:schemeClr val="tx1"/>
          </a:solidFill>
          <a:latin typeface="+mj-lt"/>
          <a:ea typeface="+mj-ea"/>
          <a:cs typeface="+mj-cs"/>
        </a:defRPr>
      </a:lvl1pPr>
    </p:titleStyle>
    <p:bodyStyle>
      <a:lvl1pPr marL="345907" indent="-345907" algn="l" defTabSz="922417" rtl="0" eaLnBrk="1" latinLnBrk="0" hangingPunct="1">
        <a:spcBef>
          <a:spcPct val="20000"/>
        </a:spcBef>
        <a:buFont typeface="Arial" panose="020B0604020202020204" pitchFamily="34" charset="0"/>
        <a:buChar char="•"/>
        <a:defRPr kumimoji="1" sz="3243" kern="1200">
          <a:solidFill>
            <a:schemeClr val="tx1"/>
          </a:solidFill>
          <a:latin typeface="+mn-lt"/>
          <a:ea typeface="+mn-ea"/>
          <a:cs typeface="+mn-cs"/>
        </a:defRPr>
      </a:lvl1pPr>
      <a:lvl2pPr marL="749464" indent="-288256" algn="l" defTabSz="922417" rtl="0" eaLnBrk="1" latinLnBrk="0" hangingPunct="1">
        <a:spcBef>
          <a:spcPct val="20000"/>
        </a:spcBef>
        <a:buFont typeface="Arial" panose="020B0604020202020204" pitchFamily="34" charset="0"/>
        <a:buChar char="–"/>
        <a:defRPr kumimoji="1" sz="2811" kern="1200">
          <a:solidFill>
            <a:schemeClr val="tx1"/>
          </a:solidFill>
          <a:latin typeface="+mn-lt"/>
          <a:ea typeface="+mn-ea"/>
          <a:cs typeface="+mn-cs"/>
        </a:defRPr>
      </a:lvl2pPr>
      <a:lvl3pPr marL="1153021" indent="-230604" algn="l" defTabSz="922417" rtl="0" eaLnBrk="1" latinLnBrk="0" hangingPunct="1">
        <a:spcBef>
          <a:spcPct val="20000"/>
        </a:spcBef>
        <a:buFont typeface="Arial" panose="020B0604020202020204" pitchFamily="34" charset="0"/>
        <a:buChar char="•"/>
        <a:defRPr kumimoji="1" sz="2450" kern="1200">
          <a:solidFill>
            <a:schemeClr val="tx1"/>
          </a:solidFill>
          <a:latin typeface="+mn-lt"/>
          <a:ea typeface="+mn-ea"/>
          <a:cs typeface="+mn-cs"/>
        </a:defRPr>
      </a:lvl3pPr>
      <a:lvl4pPr marL="1614230" indent="-230604" algn="l" defTabSz="922417" rtl="0" eaLnBrk="1" latinLnBrk="0" hangingPunct="1">
        <a:spcBef>
          <a:spcPct val="20000"/>
        </a:spcBef>
        <a:buFont typeface="Arial" panose="020B0604020202020204" pitchFamily="34" charset="0"/>
        <a:buChar char="–"/>
        <a:defRPr kumimoji="1" sz="2018" kern="1200">
          <a:solidFill>
            <a:schemeClr val="tx1"/>
          </a:solidFill>
          <a:latin typeface="+mn-lt"/>
          <a:ea typeface="+mn-ea"/>
          <a:cs typeface="+mn-cs"/>
        </a:defRPr>
      </a:lvl4pPr>
      <a:lvl5pPr marL="2075436" indent="-230604" algn="l" defTabSz="922417" rtl="0" eaLnBrk="1" latinLnBrk="0" hangingPunct="1">
        <a:spcBef>
          <a:spcPct val="20000"/>
        </a:spcBef>
        <a:buFont typeface="Arial" panose="020B0604020202020204" pitchFamily="34" charset="0"/>
        <a:buChar char="»"/>
        <a:defRPr kumimoji="1" sz="2018" kern="1200">
          <a:solidFill>
            <a:schemeClr val="tx1"/>
          </a:solidFill>
          <a:latin typeface="+mn-lt"/>
          <a:ea typeface="+mn-ea"/>
          <a:cs typeface="+mn-cs"/>
        </a:defRPr>
      </a:lvl5pPr>
      <a:lvl6pPr marL="2536645" indent="-230604" algn="l" defTabSz="922417" rtl="0" eaLnBrk="1" latinLnBrk="0" hangingPunct="1">
        <a:spcBef>
          <a:spcPct val="20000"/>
        </a:spcBef>
        <a:buFont typeface="Arial" panose="020B0604020202020204" pitchFamily="34" charset="0"/>
        <a:buChar char="•"/>
        <a:defRPr kumimoji="1" sz="2018" kern="1200">
          <a:solidFill>
            <a:schemeClr val="tx1"/>
          </a:solidFill>
          <a:latin typeface="+mn-lt"/>
          <a:ea typeface="+mn-ea"/>
          <a:cs typeface="+mn-cs"/>
        </a:defRPr>
      </a:lvl6pPr>
      <a:lvl7pPr marL="2997853" indent="-230604" algn="l" defTabSz="922417" rtl="0" eaLnBrk="1" latinLnBrk="0" hangingPunct="1">
        <a:spcBef>
          <a:spcPct val="20000"/>
        </a:spcBef>
        <a:buFont typeface="Arial" panose="020B0604020202020204" pitchFamily="34" charset="0"/>
        <a:buChar char="•"/>
        <a:defRPr kumimoji="1" sz="2018" kern="1200">
          <a:solidFill>
            <a:schemeClr val="tx1"/>
          </a:solidFill>
          <a:latin typeface="+mn-lt"/>
          <a:ea typeface="+mn-ea"/>
          <a:cs typeface="+mn-cs"/>
        </a:defRPr>
      </a:lvl7pPr>
      <a:lvl8pPr marL="3459062" indent="-230604" algn="l" defTabSz="922417" rtl="0" eaLnBrk="1" latinLnBrk="0" hangingPunct="1">
        <a:spcBef>
          <a:spcPct val="20000"/>
        </a:spcBef>
        <a:buFont typeface="Arial" panose="020B0604020202020204" pitchFamily="34" charset="0"/>
        <a:buChar char="•"/>
        <a:defRPr kumimoji="1" sz="2018" kern="1200">
          <a:solidFill>
            <a:schemeClr val="tx1"/>
          </a:solidFill>
          <a:latin typeface="+mn-lt"/>
          <a:ea typeface="+mn-ea"/>
          <a:cs typeface="+mn-cs"/>
        </a:defRPr>
      </a:lvl8pPr>
      <a:lvl9pPr marL="3920269" indent="-230604" algn="l" defTabSz="922417" rtl="0" eaLnBrk="1" latinLnBrk="0" hangingPunct="1">
        <a:spcBef>
          <a:spcPct val="20000"/>
        </a:spcBef>
        <a:buFont typeface="Arial" panose="020B0604020202020204" pitchFamily="34" charset="0"/>
        <a:buChar char="•"/>
        <a:defRPr kumimoji="1" sz="2018" kern="1200">
          <a:solidFill>
            <a:schemeClr val="tx1"/>
          </a:solidFill>
          <a:latin typeface="+mn-lt"/>
          <a:ea typeface="+mn-ea"/>
          <a:cs typeface="+mn-cs"/>
        </a:defRPr>
      </a:lvl9pPr>
    </p:bodyStyle>
    <p:otherStyle>
      <a:defPPr>
        <a:defRPr lang="ja-JP"/>
      </a:defPPr>
      <a:lvl1pPr marL="0" algn="l" defTabSz="922417" rtl="0" eaLnBrk="1" latinLnBrk="0" hangingPunct="1">
        <a:defRPr kumimoji="1" sz="1802" kern="1200">
          <a:solidFill>
            <a:schemeClr val="tx1"/>
          </a:solidFill>
          <a:latin typeface="+mn-lt"/>
          <a:ea typeface="+mn-ea"/>
          <a:cs typeface="+mn-cs"/>
        </a:defRPr>
      </a:lvl1pPr>
      <a:lvl2pPr marL="461208" algn="l" defTabSz="922417" rtl="0" eaLnBrk="1" latinLnBrk="0" hangingPunct="1">
        <a:defRPr kumimoji="1" sz="1802" kern="1200">
          <a:solidFill>
            <a:schemeClr val="tx1"/>
          </a:solidFill>
          <a:latin typeface="+mn-lt"/>
          <a:ea typeface="+mn-ea"/>
          <a:cs typeface="+mn-cs"/>
        </a:defRPr>
      </a:lvl2pPr>
      <a:lvl3pPr marL="922417" algn="l" defTabSz="922417" rtl="0" eaLnBrk="1" latinLnBrk="0" hangingPunct="1">
        <a:defRPr kumimoji="1" sz="1802" kern="1200">
          <a:solidFill>
            <a:schemeClr val="tx1"/>
          </a:solidFill>
          <a:latin typeface="+mn-lt"/>
          <a:ea typeface="+mn-ea"/>
          <a:cs typeface="+mn-cs"/>
        </a:defRPr>
      </a:lvl3pPr>
      <a:lvl4pPr marL="1383625" algn="l" defTabSz="922417" rtl="0" eaLnBrk="1" latinLnBrk="0" hangingPunct="1">
        <a:defRPr kumimoji="1" sz="1802" kern="1200">
          <a:solidFill>
            <a:schemeClr val="tx1"/>
          </a:solidFill>
          <a:latin typeface="+mn-lt"/>
          <a:ea typeface="+mn-ea"/>
          <a:cs typeface="+mn-cs"/>
        </a:defRPr>
      </a:lvl4pPr>
      <a:lvl5pPr marL="1844833" algn="l" defTabSz="922417" rtl="0" eaLnBrk="1" latinLnBrk="0" hangingPunct="1">
        <a:defRPr kumimoji="1" sz="1802" kern="1200">
          <a:solidFill>
            <a:schemeClr val="tx1"/>
          </a:solidFill>
          <a:latin typeface="+mn-lt"/>
          <a:ea typeface="+mn-ea"/>
          <a:cs typeface="+mn-cs"/>
        </a:defRPr>
      </a:lvl5pPr>
      <a:lvl6pPr marL="2306041" algn="l" defTabSz="922417" rtl="0" eaLnBrk="1" latinLnBrk="0" hangingPunct="1">
        <a:defRPr kumimoji="1" sz="1802" kern="1200">
          <a:solidFill>
            <a:schemeClr val="tx1"/>
          </a:solidFill>
          <a:latin typeface="+mn-lt"/>
          <a:ea typeface="+mn-ea"/>
          <a:cs typeface="+mn-cs"/>
        </a:defRPr>
      </a:lvl6pPr>
      <a:lvl7pPr marL="2767250" algn="l" defTabSz="922417" rtl="0" eaLnBrk="1" latinLnBrk="0" hangingPunct="1">
        <a:defRPr kumimoji="1" sz="1802" kern="1200">
          <a:solidFill>
            <a:schemeClr val="tx1"/>
          </a:solidFill>
          <a:latin typeface="+mn-lt"/>
          <a:ea typeface="+mn-ea"/>
          <a:cs typeface="+mn-cs"/>
        </a:defRPr>
      </a:lvl7pPr>
      <a:lvl8pPr marL="3228458" algn="l" defTabSz="922417" rtl="0" eaLnBrk="1" latinLnBrk="0" hangingPunct="1">
        <a:defRPr kumimoji="1" sz="1802" kern="1200">
          <a:solidFill>
            <a:schemeClr val="tx1"/>
          </a:solidFill>
          <a:latin typeface="+mn-lt"/>
          <a:ea typeface="+mn-ea"/>
          <a:cs typeface="+mn-cs"/>
        </a:defRPr>
      </a:lvl8pPr>
      <a:lvl9pPr marL="3689666" algn="l" defTabSz="922417" rtl="0" eaLnBrk="1" latinLnBrk="0" hangingPunct="1">
        <a:defRPr kumimoji="1" sz="180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角丸四角形 198"/>
          <p:cNvSpPr/>
          <p:nvPr/>
        </p:nvSpPr>
        <p:spPr>
          <a:xfrm>
            <a:off x="1217415" y="4457537"/>
            <a:ext cx="8316000" cy="8280000"/>
          </a:xfrm>
          <a:prstGeom prst="roundRect">
            <a:avLst>
              <a:gd name="adj" fmla="val 948"/>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8" name="角丸四角形 197"/>
          <p:cNvSpPr/>
          <p:nvPr/>
        </p:nvSpPr>
        <p:spPr>
          <a:xfrm>
            <a:off x="1207757" y="957219"/>
            <a:ext cx="8316000" cy="3420000"/>
          </a:xfrm>
          <a:prstGeom prst="roundRect">
            <a:avLst>
              <a:gd name="adj" fmla="val 2321"/>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575530" y="964072"/>
            <a:ext cx="396000" cy="6516000"/>
          </a:xfrm>
          <a:prstGeom prst="roundRect">
            <a:avLst/>
          </a:prstGeom>
          <a:solidFill>
            <a:srgbClr val="CCFF99"/>
          </a:solidFill>
          <a:ln>
            <a:solidFill>
              <a:schemeClr val="accent3"/>
            </a:solidFill>
          </a:ln>
        </p:spPr>
        <p:style>
          <a:lnRef idx="1">
            <a:schemeClr val="accent3"/>
          </a:lnRef>
          <a:fillRef idx="2">
            <a:schemeClr val="accent3"/>
          </a:fillRef>
          <a:effectRef idx="1">
            <a:schemeClr val="accent3"/>
          </a:effectRef>
          <a:fontRef idx="minor">
            <a:schemeClr val="dk1"/>
          </a:fontRef>
        </p:style>
        <p:txBody>
          <a:bodyPr vert="eaVert" lIns="65892" tIns="32945" rIns="65892" bIns="32945"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①脱炭素・省エネルギー社会</a:t>
            </a:r>
          </a:p>
        </p:txBody>
      </p:sp>
      <p:sp>
        <p:nvSpPr>
          <p:cNvPr id="4" name="角丸四角形 3"/>
          <p:cNvSpPr/>
          <p:nvPr/>
        </p:nvSpPr>
        <p:spPr>
          <a:xfrm>
            <a:off x="48072" y="64096"/>
            <a:ext cx="5760000" cy="360000"/>
          </a:xfrm>
          <a:prstGeom prst="roundRect">
            <a:avLst/>
          </a:prstGeom>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lIns="65892" tIns="77834" rIns="65892" bIns="32945" rtlCol="0" anchor="ctr"/>
          <a:lstStyle/>
          <a:p>
            <a:r>
              <a:rPr lang="ja-JP" altLang="en-US" sz="1600" b="1" spc="433"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令和６年度 環境保全基金活用事業の枠組み</a:t>
            </a:r>
            <a:r>
              <a:rPr lang="en-US" altLang="ja-JP" sz="1600" b="1" spc="433"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600" b="1" spc="433"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案</a:t>
            </a:r>
            <a:r>
              <a:rPr lang="en-US" altLang="ja-JP" sz="1600" b="1" spc="433"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endParaRPr lang="ja-JP" altLang="en-US" sz="1600" b="1" spc="433"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5" name="角丸四角形 4"/>
          <p:cNvSpPr/>
          <p:nvPr/>
        </p:nvSpPr>
        <p:spPr>
          <a:xfrm>
            <a:off x="1488488" y="513562"/>
            <a:ext cx="8045581" cy="252000"/>
          </a:xfrm>
          <a:prstGeom prst="roundRect">
            <a:avLst>
              <a:gd name="adj" fmla="val 7859"/>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horz" lIns="65892" tIns="32945" rIns="65892" bIns="32945" rtlCol="0" anchor="ctr"/>
          <a:lstStyle/>
          <a:p>
            <a:pPr algn="ctr">
              <a:lnSpc>
                <a:spcPts val="1500"/>
              </a:lnSpc>
            </a:pPr>
            <a:r>
              <a:rPr lang="ja-JP" altLang="en-US" sz="1500" b="1" spc="216"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anose="020B0604030504040204" pitchFamily="50" charset="-128"/>
              </a:rPr>
              <a:t>大阪から世界へ、現在から未来へ府民がつくる暮らしやすい持続可能な社会</a:t>
            </a:r>
          </a:p>
        </p:txBody>
      </p:sp>
      <p:sp>
        <p:nvSpPr>
          <p:cNvPr id="83" name="角丸四角形 82"/>
          <p:cNvSpPr/>
          <p:nvPr/>
        </p:nvSpPr>
        <p:spPr>
          <a:xfrm>
            <a:off x="1053980" y="1035936"/>
            <a:ext cx="252000" cy="3240000"/>
          </a:xfrm>
          <a:prstGeom prst="roundRect">
            <a:avLst/>
          </a:prstGeom>
          <a:solidFill>
            <a:schemeClr val="accent6"/>
          </a:solidFill>
          <a:ln>
            <a:solidFill>
              <a:schemeClr val="accent6">
                <a:lumMod val="75000"/>
              </a:schemeClr>
            </a:solidFill>
          </a:ln>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pPr algn="ctr">
              <a:lnSpc>
                <a:spcPct val="150000"/>
              </a:lnSpc>
            </a:pPr>
            <a:r>
              <a:rPr lang="ja-JP" altLang="en-US" sz="1300" b="1" spc="-108"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脱炭素化促進事業</a:t>
            </a:r>
            <a:endParaRPr lang="en-US" altLang="ja-JP" sz="1300" b="1" spc="-108"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55" name="角丸四角形 54"/>
          <p:cNvSpPr/>
          <p:nvPr/>
        </p:nvSpPr>
        <p:spPr>
          <a:xfrm>
            <a:off x="138079" y="506197"/>
            <a:ext cx="1260000" cy="252000"/>
          </a:xfrm>
          <a:prstGeom prst="roundRect">
            <a:avLst/>
          </a:prstGeom>
          <a:ln w="12700"/>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65892" tIns="103779" rIns="65892" bIns="32945" rtlCol="0" anchor="ctr"/>
          <a:lstStyle/>
          <a:p>
            <a:pPr algn="ctr">
              <a:lnSpc>
                <a:spcPts val="1000"/>
              </a:lnSpc>
            </a:pPr>
            <a:r>
              <a:rPr lang="ja-JP" altLang="en-US" sz="1200" b="1" spc="-108"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目ざすべき将来像</a:t>
            </a:r>
          </a:p>
        </p:txBody>
      </p:sp>
      <p:sp>
        <p:nvSpPr>
          <p:cNvPr id="91" name="角丸四角形 90"/>
          <p:cNvSpPr/>
          <p:nvPr/>
        </p:nvSpPr>
        <p:spPr>
          <a:xfrm>
            <a:off x="1443702" y="6899040"/>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pPr>
              <a:lnSpc>
                <a:spcPts val="1226"/>
              </a:lnSpc>
            </a:pPr>
            <a:r>
              <a:rPr lang="ja-JP" altLang="en-US"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おおさか気候変動適応・普及強化事業</a:t>
            </a:r>
            <a:endParaRPr lang="en-US" altLang="ja-JP"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64" name="角丸四角形 63"/>
          <p:cNvSpPr/>
          <p:nvPr/>
        </p:nvSpPr>
        <p:spPr>
          <a:xfrm>
            <a:off x="111578" y="974159"/>
            <a:ext cx="396000" cy="11664000"/>
          </a:xfrm>
          <a:prstGeom prst="roundRect">
            <a:avLst/>
          </a:prstGeom>
          <a:noFill/>
          <a:ln>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lIns="65892" tIns="32945" rIns="65892" bIns="32945" rtlCol="0" anchor="ctr"/>
          <a:lstStyle/>
          <a:p>
            <a:pPr algn="ctr"/>
            <a:r>
              <a:rPr lang="ja-JP" altLang="en-US" sz="18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環境施策を通じた、いのち輝くＳＤＧｓ未来都市の実現</a:t>
            </a:r>
            <a:endParaRPr lang="ja-JP" altLang="en-US" sz="1800" dirty="0">
              <a:solidFill>
                <a:schemeClr val="tx1"/>
              </a:solidFill>
              <a:latin typeface="Meiryo UI" panose="020B0604030504040204" pitchFamily="50" charset="-128"/>
              <a:ea typeface="Meiryo UI" panose="020B0604030504040204" pitchFamily="50" charset="-128"/>
            </a:endParaRPr>
          </a:p>
        </p:txBody>
      </p:sp>
      <p:sp>
        <p:nvSpPr>
          <p:cNvPr id="43" name="角丸四角形 42"/>
          <p:cNvSpPr/>
          <p:nvPr/>
        </p:nvSpPr>
        <p:spPr>
          <a:xfrm>
            <a:off x="5498064" y="6895128"/>
            <a:ext cx="3960000" cy="252000"/>
          </a:xfrm>
          <a:prstGeom prst="roundRect">
            <a:avLst/>
          </a:prstGeom>
          <a:solidFill>
            <a:srgbClr val="FFFF66"/>
          </a:solidFill>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pPr>
              <a:lnSpc>
                <a:spcPts val="975"/>
              </a:lnSpc>
            </a:pPr>
            <a:r>
              <a:rPr lang="ja-JP" altLang="en-US"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環境学習・環境保全活動の実践者育成事業</a:t>
            </a:r>
            <a:endParaRPr lang="en-US" altLang="ja-JP"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88" name="角丸四角形 87"/>
          <p:cNvSpPr/>
          <p:nvPr/>
        </p:nvSpPr>
        <p:spPr>
          <a:xfrm>
            <a:off x="1422626" y="1830707"/>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サプライチェーン全体の</a:t>
            </a:r>
            <a:r>
              <a:rPr lang="en-US" altLang="ja-JP"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CO₂</a:t>
            </a:r>
            <a:r>
              <a:rPr lang="ja-JP" altLang="en-US"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排出量見える化モデル事業</a:t>
            </a:r>
            <a:endParaRPr lang="en-US" altLang="ja-JP"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93" name="角丸四角形 92"/>
          <p:cNvSpPr/>
          <p:nvPr/>
        </p:nvSpPr>
        <p:spPr>
          <a:xfrm>
            <a:off x="5466407" y="5176733"/>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pPr>
              <a:lnSpc>
                <a:spcPts val="975"/>
              </a:lnSpc>
            </a:pPr>
            <a:r>
              <a:rPr lang="ja-JP" altLang="en-US"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乗車体験等を通じたゼロエミッション車普及促進事業</a:t>
            </a:r>
            <a:endParaRPr lang="en-US" altLang="ja-JP"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30" name="角丸四角形 129"/>
          <p:cNvSpPr/>
          <p:nvPr/>
        </p:nvSpPr>
        <p:spPr>
          <a:xfrm>
            <a:off x="1422626" y="1033313"/>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pPr>
              <a:lnSpc>
                <a:spcPts val="975"/>
              </a:lnSpc>
            </a:pPr>
            <a:r>
              <a:rPr lang="ja-JP" altLang="en-US" sz="900" b="1" spc="-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環境配慮消費行動促進に向けた脱炭素ポイント付与制度普及事業</a:t>
            </a:r>
            <a:endParaRPr lang="en-US" altLang="ja-JP" sz="900" b="1" spc="-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09" name="角丸四角形 108"/>
          <p:cNvSpPr/>
          <p:nvPr/>
        </p:nvSpPr>
        <p:spPr>
          <a:xfrm>
            <a:off x="5482571" y="1824292"/>
            <a:ext cx="3996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900" b="1" spc="-3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中小事業者の対策計画書に基づく省エネ･再エネ設備の導入支援事業</a:t>
            </a:r>
            <a:endParaRPr lang="en-US" altLang="ja-JP" sz="900" b="1" spc="-3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18" name="角丸四角形 117"/>
          <p:cNvSpPr/>
          <p:nvPr/>
        </p:nvSpPr>
        <p:spPr>
          <a:xfrm>
            <a:off x="5480082" y="1034574"/>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zh-TW" altLang="en-US"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脱炭素経営宣言促進事業</a:t>
            </a:r>
            <a:endParaRPr lang="en-US" altLang="zh-TW"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22" name="角丸四角形 121"/>
          <p:cNvSpPr/>
          <p:nvPr/>
        </p:nvSpPr>
        <p:spPr>
          <a:xfrm>
            <a:off x="1430041" y="2795705"/>
            <a:ext cx="3960000" cy="252000"/>
          </a:xfrm>
          <a:prstGeom prst="roundRect">
            <a:avLst/>
          </a:prstGeom>
          <a:solidFill>
            <a:srgbClr val="FFFF66"/>
          </a:solidFill>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en-US" altLang="ja-JP"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ZEH</a:t>
            </a:r>
            <a:r>
              <a:rPr lang="ja-JP" altLang="en-US"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普及促進事業</a:t>
            </a:r>
            <a:endParaRPr lang="en-US" altLang="ja-JP"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29" name="角丸四角形 128"/>
          <p:cNvSpPr/>
          <p:nvPr/>
        </p:nvSpPr>
        <p:spPr>
          <a:xfrm>
            <a:off x="1428321" y="5176833"/>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脱炭素化に向けた消費行動促進事業</a:t>
            </a:r>
            <a:endParaRPr lang="en-US" altLang="ja-JP"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76" name="大かっこ 75"/>
          <p:cNvSpPr/>
          <p:nvPr/>
        </p:nvSpPr>
        <p:spPr>
          <a:xfrm>
            <a:off x="5486867" y="5497332"/>
            <a:ext cx="3931672" cy="432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800" dirty="0">
                <a:latin typeface="Meiryo UI" panose="020B0604030504040204" pitchFamily="50" charset="-128"/>
                <a:ea typeface="Meiryo UI" panose="020B0604030504040204" pitchFamily="50" charset="-128"/>
                <a:cs typeface="メイリオ" panose="020B0604030504040204" pitchFamily="50" charset="-128"/>
              </a:rPr>
              <a:t>　自動車の購入時や一時利用時に</a:t>
            </a:r>
            <a:r>
              <a:rPr lang="en-US" altLang="ja-JP" sz="800" dirty="0">
                <a:latin typeface="Meiryo UI" panose="020B0604030504040204" pitchFamily="50" charset="-128"/>
                <a:ea typeface="Meiryo UI" panose="020B0604030504040204" pitchFamily="50" charset="-128"/>
                <a:cs typeface="メイリオ" panose="020B0604030504040204" pitchFamily="50" charset="-128"/>
              </a:rPr>
              <a:t>ZEV</a:t>
            </a:r>
            <a:r>
              <a:rPr lang="ja-JP" altLang="en-US" sz="800" dirty="0">
                <a:latin typeface="Meiryo UI" panose="020B0604030504040204" pitchFamily="50" charset="-128"/>
                <a:ea typeface="Meiryo UI" panose="020B0604030504040204" pitchFamily="50" charset="-128"/>
                <a:cs typeface="メイリオ" panose="020B0604030504040204" pitchFamily="50" charset="-128"/>
              </a:rPr>
              <a:t>が選択されるためには、自動車による温暖化への影響や</a:t>
            </a:r>
            <a:r>
              <a:rPr lang="en-US" altLang="ja-JP" sz="800" dirty="0">
                <a:latin typeface="Meiryo UI" panose="020B0604030504040204" pitchFamily="50" charset="-128"/>
                <a:ea typeface="Meiryo UI" panose="020B0604030504040204" pitchFamily="50" charset="-128"/>
                <a:cs typeface="メイリオ" panose="020B0604030504040204" pitchFamily="50" charset="-128"/>
              </a:rPr>
              <a:t>ZEV</a:t>
            </a:r>
            <a:r>
              <a:rPr lang="ja-JP" altLang="en-US" sz="800" dirty="0">
                <a:latin typeface="Meiryo UI" panose="020B0604030504040204" pitchFamily="50" charset="-128"/>
                <a:ea typeface="Meiryo UI" panose="020B0604030504040204" pitchFamily="50" charset="-128"/>
                <a:cs typeface="メイリオ" panose="020B0604030504040204" pitchFamily="50" charset="-128"/>
              </a:rPr>
              <a:t>の特長・性能等について、自動車ユーザーの理解を深めるため、</a:t>
            </a:r>
            <a:r>
              <a:rPr lang="en-US" altLang="ja-JP" sz="800" dirty="0">
                <a:latin typeface="Meiryo UI" panose="020B0604030504040204" pitchFamily="50" charset="-128"/>
                <a:ea typeface="Meiryo UI" panose="020B0604030504040204" pitchFamily="50" charset="-128"/>
                <a:cs typeface="メイリオ" panose="020B0604030504040204" pitchFamily="50" charset="-128"/>
              </a:rPr>
              <a:t>ZEV</a:t>
            </a:r>
            <a:r>
              <a:rPr lang="ja-JP" altLang="en-US" sz="800" dirty="0">
                <a:latin typeface="Meiryo UI" panose="020B0604030504040204" pitchFamily="50" charset="-128"/>
                <a:ea typeface="Meiryo UI" panose="020B0604030504040204" pitchFamily="50" charset="-128"/>
                <a:cs typeface="メイリオ" panose="020B0604030504040204" pitchFamily="50" charset="-128"/>
              </a:rPr>
              <a:t>の理解促進に有効な体験型の啓発機会を創出する。</a:t>
            </a:r>
            <a:endParaRPr lang="en-US" altLang="ja-JP" sz="8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77" name="大かっこ 76"/>
          <p:cNvSpPr/>
          <p:nvPr/>
        </p:nvSpPr>
        <p:spPr>
          <a:xfrm>
            <a:off x="1436790" y="5500602"/>
            <a:ext cx="3931672" cy="540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800" dirty="0">
                <a:latin typeface="Meiryo UI" panose="020B0604030504040204" pitchFamily="50" charset="-128"/>
                <a:ea typeface="Meiryo UI" panose="020B0604030504040204" pitchFamily="50" charset="-128"/>
                <a:cs typeface="メイリオ" panose="020B0604030504040204" pitchFamily="50" charset="-128"/>
              </a:rPr>
              <a:t>　</a:t>
            </a:r>
            <a:r>
              <a:rPr lang="en-US" altLang="ja-JP" sz="800" dirty="0">
                <a:latin typeface="Meiryo UI" panose="020B0604030504040204" pitchFamily="50" charset="-128"/>
                <a:ea typeface="Meiryo UI" panose="020B0604030504040204" pitchFamily="50" charset="-128"/>
                <a:cs typeface="メイリオ" panose="020B0604030504040204" pitchFamily="50" charset="-128"/>
              </a:rPr>
              <a:t>R5</a:t>
            </a:r>
            <a:r>
              <a:rPr lang="ja-JP" altLang="en-US" sz="800" dirty="0">
                <a:latin typeface="Meiryo UI" panose="020B0604030504040204" pitchFamily="50" charset="-128"/>
                <a:ea typeface="Meiryo UI" panose="020B0604030504040204" pitchFamily="50" charset="-128"/>
                <a:cs typeface="メイリオ" panose="020B0604030504040204" pitchFamily="50" charset="-128"/>
              </a:rPr>
              <a:t>年度に確立する大阪版</a:t>
            </a:r>
            <a:r>
              <a:rPr lang="en-US" altLang="ja-JP" sz="800" dirty="0">
                <a:latin typeface="Meiryo UI" panose="020B0604030504040204" pitchFamily="50" charset="-128"/>
                <a:ea typeface="Meiryo UI" panose="020B0604030504040204" pitchFamily="50" charset="-128"/>
                <a:cs typeface="メイリオ" panose="020B0604030504040204" pitchFamily="50" charset="-128"/>
              </a:rPr>
              <a:t>CFP</a:t>
            </a:r>
            <a:r>
              <a:rPr lang="ja-JP" altLang="en-US" sz="800" dirty="0">
                <a:latin typeface="Meiryo UI" panose="020B0604030504040204" pitchFamily="50" charset="-128"/>
                <a:ea typeface="Meiryo UI" panose="020B0604030504040204" pitchFamily="50" charset="-128"/>
                <a:cs typeface="メイリオ" panose="020B0604030504040204" pitchFamily="50" charset="-128"/>
              </a:rPr>
              <a:t>算定手法を活用した啓発を本格的に実施することで、府域での</a:t>
            </a:r>
            <a:r>
              <a:rPr lang="en-US" altLang="ja-JP" sz="800" dirty="0">
                <a:latin typeface="Meiryo UI" panose="020B0604030504040204" pitchFamily="50" charset="-128"/>
                <a:ea typeface="Meiryo UI" panose="020B0604030504040204" pitchFamily="50" charset="-128"/>
                <a:cs typeface="メイリオ" panose="020B0604030504040204" pitchFamily="50" charset="-128"/>
              </a:rPr>
              <a:t>CO2</a:t>
            </a:r>
            <a:r>
              <a:rPr lang="ja-JP" altLang="en-US" sz="800" dirty="0">
                <a:latin typeface="Meiryo UI" panose="020B0604030504040204" pitchFamily="50" charset="-128"/>
                <a:ea typeface="Meiryo UI" panose="020B0604030504040204" pitchFamily="50" charset="-128"/>
                <a:cs typeface="メイリオ" panose="020B0604030504040204" pitchFamily="50" charset="-128"/>
              </a:rPr>
              <a:t>排出量の削減に貢献するとともに、大阪産</a:t>
            </a:r>
            <a:r>
              <a:rPr lang="en-US" altLang="ja-JP" sz="800" dirty="0">
                <a:latin typeface="Meiryo UI" panose="020B0604030504040204" pitchFamily="50" charset="-128"/>
                <a:ea typeface="Meiryo UI" panose="020B0604030504040204" pitchFamily="50" charset="-128"/>
                <a:cs typeface="メイリオ" panose="020B0604030504040204" pitchFamily="50" charset="-128"/>
              </a:rPr>
              <a:t>(</a:t>
            </a:r>
            <a:r>
              <a:rPr lang="ja-JP" altLang="en-US" sz="800" dirty="0">
                <a:latin typeface="Meiryo UI" panose="020B0604030504040204" pitchFamily="50" charset="-128"/>
                <a:ea typeface="Meiryo UI" panose="020B0604030504040204" pitchFamily="50" charset="-128"/>
                <a:cs typeface="メイリオ" panose="020B0604030504040204" pitchFamily="50" charset="-128"/>
              </a:rPr>
              <a:t>もん</a:t>
            </a:r>
            <a:r>
              <a:rPr lang="en-US" altLang="ja-JP" sz="800" dirty="0">
                <a:latin typeface="Meiryo UI" panose="020B0604030504040204" pitchFamily="50" charset="-128"/>
                <a:ea typeface="Meiryo UI" panose="020B0604030504040204" pitchFamily="50" charset="-128"/>
                <a:cs typeface="メイリオ" panose="020B0604030504040204" pitchFamily="50" charset="-128"/>
              </a:rPr>
              <a:t>)</a:t>
            </a:r>
            <a:r>
              <a:rPr lang="ja-JP" altLang="en-US" sz="800" dirty="0">
                <a:latin typeface="Meiryo UI" panose="020B0604030504040204" pitchFamily="50" charset="-128"/>
                <a:ea typeface="Meiryo UI" panose="020B0604030504040204" pitchFamily="50" charset="-128"/>
                <a:cs typeface="メイリオ" panose="020B0604030504040204" pitchFamily="50" charset="-128"/>
              </a:rPr>
              <a:t>や大阪エコ農産物の普及、農産物加工品の普及による「</a:t>
            </a:r>
            <a:r>
              <a:rPr lang="en-US" altLang="ja-JP" sz="800" dirty="0">
                <a:latin typeface="Meiryo UI" panose="020B0604030504040204" pitchFamily="50" charset="-128"/>
                <a:ea typeface="Meiryo UI" panose="020B0604030504040204" pitchFamily="50" charset="-128"/>
                <a:cs typeface="メイリオ" panose="020B0604030504040204" pitchFamily="50" charset="-128"/>
              </a:rPr>
              <a:t>Osaka </a:t>
            </a:r>
            <a:r>
              <a:rPr lang="en-US" altLang="ja-JP" sz="800" dirty="0" err="1">
                <a:latin typeface="Meiryo UI" panose="020B0604030504040204" pitchFamily="50" charset="-128"/>
                <a:ea typeface="Meiryo UI" panose="020B0604030504040204" pitchFamily="50" charset="-128"/>
                <a:cs typeface="メイリオ" panose="020B0604030504040204" pitchFamily="50" charset="-128"/>
              </a:rPr>
              <a:t>AGreen</a:t>
            </a:r>
            <a:r>
              <a:rPr lang="en-US" altLang="ja-JP" sz="800" dirty="0">
                <a:latin typeface="Meiryo UI" panose="020B0604030504040204" pitchFamily="50" charset="-128"/>
                <a:ea typeface="Meiryo UI" panose="020B0604030504040204" pitchFamily="50" charset="-128"/>
                <a:cs typeface="メイリオ" panose="020B0604030504040204" pitchFamily="50" charset="-128"/>
              </a:rPr>
              <a:t> Action</a:t>
            </a:r>
            <a:r>
              <a:rPr lang="ja-JP" altLang="en-US" sz="800" dirty="0">
                <a:latin typeface="Meiryo UI" panose="020B0604030504040204" pitchFamily="50" charset="-128"/>
                <a:ea typeface="Meiryo UI" panose="020B0604030504040204" pitchFamily="50" charset="-128"/>
                <a:cs typeface="メイリオ" panose="020B0604030504040204" pitchFamily="50" charset="-128"/>
              </a:rPr>
              <a:t>」の推進や、容器包装の削減による省資源化との相乗的な普及を進める。</a:t>
            </a:r>
          </a:p>
        </p:txBody>
      </p:sp>
      <p:sp>
        <p:nvSpPr>
          <p:cNvPr id="78" name="大かっこ 77"/>
          <p:cNvSpPr/>
          <p:nvPr/>
        </p:nvSpPr>
        <p:spPr>
          <a:xfrm>
            <a:off x="1437644" y="1347652"/>
            <a:ext cx="3944982" cy="432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800" dirty="0">
                <a:latin typeface="Meiryo UI" panose="020B0604030504040204" pitchFamily="50" charset="-128"/>
                <a:ea typeface="Meiryo UI" panose="020B0604030504040204" pitchFamily="50" charset="-128"/>
                <a:cs typeface="メイリオ" panose="020B0604030504040204" pitchFamily="50" charset="-128"/>
              </a:rPr>
              <a:t>　府民の脱炭素への意識改革・行動変容を図るため、小売事業者等が現在運用しているポイントシステムを活用して、生産・流通・使用等の過程での</a:t>
            </a:r>
            <a:r>
              <a:rPr lang="en-US" altLang="ja-JP" sz="800" dirty="0">
                <a:latin typeface="Meiryo UI" panose="020B0604030504040204" pitchFamily="50" charset="-128"/>
                <a:ea typeface="Meiryo UI" panose="020B0604030504040204" pitchFamily="50" charset="-128"/>
                <a:cs typeface="メイリオ" panose="020B0604030504040204" pitchFamily="50" charset="-128"/>
              </a:rPr>
              <a:t>CO</a:t>
            </a:r>
            <a:r>
              <a:rPr lang="ja-JP" altLang="en-US" sz="800" baseline="-25000" dirty="0">
                <a:latin typeface="Meiryo UI" panose="020B0604030504040204" pitchFamily="50" charset="-128"/>
                <a:ea typeface="Meiryo UI" panose="020B0604030504040204" pitchFamily="50" charset="-128"/>
                <a:cs typeface="メイリオ" panose="020B0604030504040204" pitchFamily="50" charset="-128"/>
              </a:rPr>
              <a:t>２</a:t>
            </a:r>
            <a:r>
              <a:rPr lang="ja-JP" altLang="en-US" sz="800" dirty="0">
                <a:latin typeface="Meiryo UI" panose="020B0604030504040204" pitchFamily="50" charset="-128"/>
                <a:ea typeface="Meiryo UI" panose="020B0604030504040204" pitchFamily="50" charset="-128"/>
                <a:cs typeface="メイリオ" panose="020B0604030504040204" pitchFamily="50" charset="-128"/>
              </a:rPr>
              <a:t>排出が少ない商品・サービスを購入した消費者に対して脱炭素ポイントを上乗せ付与し、脱炭素商品等の選択を促進させる。</a:t>
            </a:r>
            <a:endParaRPr lang="en-US" altLang="ja-JP" sz="8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92" name="大かっこ 91"/>
          <p:cNvSpPr/>
          <p:nvPr/>
        </p:nvSpPr>
        <p:spPr>
          <a:xfrm>
            <a:off x="5511278" y="7219861"/>
            <a:ext cx="3931672" cy="288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800" dirty="0">
                <a:latin typeface="Meiryo UI" panose="020B0604030504040204" pitchFamily="50" charset="-128"/>
                <a:ea typeface="Meiryo UI" panose="020B0604030504040204" pitchFamily="50" charset="-128"/>
                <a:cs typeface="メイリオ" panose="020B0604030504040204" pitchFamily="50" charset="-128"/>
              </a:rPr>
              <a:t>　幼稚園及び高校での環境学習を推進し、府域で環境教育等（環境学習・環境保全活動）に取り組む実践者を育成する。</a:t>
            </a:r>
          </a:p>
        </p:txBody>
      </p:sp>
      <p:sp>
        <p:nvSpPr>
          <p:cNvPr id="94" name="大かっこ 93"/>
          <p:cNvSpPr/>
          <p:nvPr/>
        </p:nvSpPr>
        <p:spPr>
          <a:xfrm>
            <a:off x="5487355" y="1364371"/>
            <a:ext cx="3931672" cy="324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800" dirty="0">
                <a:latin typeface="Meiryo UI" panose="020B0604030504040204" pitchFamily="50" charset="-128"/>
                <a:ea typeface="Meiryo UI" panose="020B0604030504040204" pitchFamily="50" charset="-128"/>
                <a:cs typeface="メイリオ" panose="020B0604030504040204" pitchFamily="50" charset="-128"/>
              </a:rPr>
              <a:t>　脱炭素経営に意欲のある中小事業者等を掘り起こして支援につなげるため、令和５年４月に創設した脱炭素経営宣言の登録制度により事業者の脱炭素経営を加速させる。</a:t>
            </a:r>
          </a:p>
        </p:txBody>
      </p:sp>
      <p:sp>
        <p:nvSpPr>
          <p:cNvPr id="95" name="大かっこ 94"/>
          <p:cNvSpPr/>
          <p:nvPr/>
        </p:nvSpPr>
        <p:spPr>
          <a:xfrm>
            <a:off x="5503792" y="3136519"/>
            <a:ext cx="3960000" cy="324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800" dirty="0">
                <a:latin typeface="Meiryo UI" panose="020B0604030504040204" pitchFamily="50" charset="-128"/>
                <a:ea typeface="Meiryo UI" panose="020B0604030504040204" pitchFamily="50" charset="-128"/>
                <a:cs typeface="メイリオ" panose="020B0604030504040204" pitchFamily="50" charset="-128"/>
              </a:rPr>
              <a:t>　湾奥部における藻場創出のポテンシャルが高い適地の調査や、海藻を活用した簡易な藻場創出手法の効果検証等を行うとともに、万博の機会を捉えた情報発信を行う。</a:t>
            </a:r>
            <a:endParaRPr lang="en-US" altLang="ja-JP" sz="8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01" name="大かっこ 100"/>
          <p:cNvSpPr/>
          <p:nvPr/>
        </p:nvSpPr>
        <p:spPr>
          <a:xfrm>
            <a:off x="1443702" y="3127860"/>
            <a:ext cx="3931672" cy="324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800" dirty="0">
                <a:latin typeface="Meiryo UI" panose="020B0604030504040204" pitchFamily="50" charset="-128"/>
                <a:ea typeface="Meiryo UI" panose="020B0604030504040204" pitchFamily="50" charset="-128"/>
                <a:cs typeface="メイリオ" panose="020B0604030504040204" pitchFamily="50" charset="-128"/>
              </a:rPr>
              <a:t>　</a:t>
            </a:r>
            <a:r>
              <a:rPr lang="en-US" altLang="ja-JP" sz="800" dirty="0">
                <a:latin typeface="Meiryo UI" panose="020B0604030504040204" pitchFamily="50" charset="-128"/>
                <a:ea typeface="Meiryo UI" panose="020B0604030504040204" pitchFamily="50" charset="-128"/>
                <a:cs typeface="メイリオ" panose="020B0604030504040204" pitchFamily="50" charset="-128"/>
              </a:rPr>
              <a:t>ZEH</a:t>
            </a:r>
            <a:r>
              <a:rPr lang="ja-JP" altLang="en-US" sz="800" dirty="0">
                <a:latin typeface="Meiryo UI" panose="020B0604030504040204" pitchFamily="50" charset="-128"/>
                <a:ea typeface="Meiryo UI" panose="020B0604030504040204" pitchFamily="50" charset="-128"/>
                <a:cs typeface="メイリオ" panose="020B0604030504040204" pitchFamily="50" charset="-128"/>
              </a:rPr>
              <a:t>の効果等を調査・整理し、府独自の</a:t>
            </a:r>
            <a:r>
              <a:rPr lang="en-US" altLang="ja-JP" sz="800" dirty="0">
                <a:latin typeface="Meiryo UI" panose="020B0604030504040204" pitchFamily="50" charset="-128"/>
                <a:ea typeface="Meiryo UI" panose="020B0604030504040204" pitchFamily="50" charset="-128"/>
                <a:cs typeface="メイリオ" panose="020B0604030504040204" pitchFamily="50" charset="-128"/>
              </a:rPr>
              <a:t>ZEH</a:t>
            </a:r>
            <a:r>
              <a:rPr lang="ja-JP" altLang="en-US" sz="800" dirty="0">
                <a:latin typeface="Meiryo UI" panose="020B0604030504040204" pitchFamily="50" charset="-128"/>
                <a:ea typeface="Meiryo UI" panose="020B0604030504040204" pitchFamily="50" charset="-128"/>
                <a:cs typeface="メイリオ" panose="020B0604030504040204" pitchFamily="50" charset="-128"/>
              </a:rPr>
              <a:t>宿泊体験事業や断熱性能可視化シミュレーションツールを紹介するなど、府に特化したリーフレットとして取りまとめ発信する。</a:t>
            </a:r>
            <a:endParaRPr lang="en-US" altLang="ja-JP" sz="8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05" name="大かっこ 104"/>
          <p:cNvSpPr/>
          <p:nvPr/>
        </p:nvSpPr>
        <p:spPr>
          <a:xfrm>
            <a:off x="5479114" y="2160824"/>
            <a:ext cx="3931672" cy="432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800" dirty="0">
                <a:latin typeface="Meiryo UI" panose="020B0604030504040204" pitchFamily="50" charset="-128"/>
                <a:ea typeface="Meiryo UI" panose="020B0604030504040204" pitchFamily="50" charset="-128"/>
                <a:cs typeface="メイリオ" panose="020B0604030504040204" pitchFamily="50" charset="-128"/>
              </a:rPr>
              <a:t>　大阪府気候変動対策の推進に関する条例に基づき、中小事業者（特定事業者を除く）が対策計画書を策定し、府へ届出を行い、その計画書に基づいて実施する省エネ設備更新や再エネ設備導入の効果的な取組みを支援するため、府が補助を行う。</a:t>
            </a:r>
            <a:endParaRPr lang="en-US" altLang="ja-JP" sz="8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07" name="大かっこ 106"/>
          <p:cNvSpPr/>
          <p:nvPr/>
        </p:nvSpPr>
        <p:spPr>
          <a:xfrm>
            <a:off x="1443702" y="2149478"/>
            <a:ext cx="3931672" cy="576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800" dirty="0">
                <a:latin typeface="Meiryo UI" panose="020B0604030504040204" pitchFamily="50" charset="-128"/>
                <a:ea typeface="Meiryo UI" panose="020B0604030504040204" pitchFamily="50" charset="-128"/>
                <a:cs typeface="メイリオ" panose="020B0604030504040204" pitchFamily="50" charset="-128"/>
              </a:rPr>
              <a:t>　大阪・関西万博の機会を活かして、サプライチェーン全体の</a:t>
            </a:r>
            <a:r>
              <a:rPr lang="en-US" altLang="ja-JP" sz="800" dirty="0">
                <a:latin typeface="Meiryo UI" panose="020B0604030504040204" pitchFamily="50" charset="-128"/>
                <a:ea typeface="Meiryo UI" panose="020B0604030504040204" pitchFamily="50" charset="-128"/>
                <a:cs typeface="メイリオ" panose="020B0604030504040204" pitchFamily="50" charset="-128"/>
              </a:rPr>
              <a:t>CO</a:t>
            </a:r>
            <a:r>
              <a:rPr lang="ja-JP" altLang="en-US" sz="800" baseline="-25000" dirty="0">
                <a:latin typeface="Meiryo UI" panose="020B0604030504040204" pitchFamily="50" charset="-128"/>
                <a:ea typeface="Meiryo UI" panose="020B0604030504040204" pitchFamily="50" charset="-128"/>
                <a:cs typeface="メイリオ" panose="020B0604030504040204" pitchFamily="50" charset="-128"/>
              </a:rPr>
              <a:t>２</a:t>
            </a:r>
            <a:r>
              <a:rPr lang="ja-JP" altLang="en-US" sz="800" dirty="0">
                <a:latin typeface="Meiryo UI" panose="020B0604030504040204" pitchFamily="50" charset="-128"/>
                <a:ea typeface="Meiryo UI" panose="020B0604030504040204" pitchFamily="50" charset="-128"/>
                <a:cs typeface="メイリオ" panose="020B0604030504040204" pitchFamily="50" charset="-128"/>
              </a:rPr>
              <a:t>排出量見える化の取組みを加速させるため、文具等の事務用品や、大阪万博のテーマと関連する健康や衛生などの分野の製造業等を対象に、府域の中小事業者等による製品のカーボンフットプリント（</a:t>
            </a:r>
            <a:r>
              <a:rPr lang="en-US" altLang="ja-JP" sz="800" dirty="0">
                <a:latin typeface="Meiryo UI" panose="020B0604030504040204" pitchFamily="50" charset="-128"/>
                <a:ea typeface="Meiryo UI" panose="020B0604030504040204" pitchFamily="50" charset="-128"/>
                <a:cs typeface="メイリオ" panose="020B0604030504040204" pitchFamily="50" charset="-128"/>
              </a:rPr>
              <a:t>CFP</a:t>
            </a:r>
            <a:r>
              <a:rPr lang="ja-JP" altLang="en-US" sz="800" dirty="0">
                <a:latin typeface="Meiryo UI" panose="020B0604030504040204" pitchFamily="50" charset="-128"/>
                <a:ea typeface="Meiryo UI" panose="020B0604030504040204" pitchFamily="50" charset="-128"/>
                <a:cs typeface="メイリオ" panose="020B0604030504040204" pitchFamily="50" charset="-128"/>
              </a:rPr>
              <a:t>）値を算定し、削減に向けた改善策の検討をモデル的に行うもの。</a:t>
            </a:r>
            <a:endParaRPr lang="en-US" altLang="ja-JP" sz="8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14" name="大かっこ 113"/>
          <p:cNvSpPr/>
          <p:nvPr/>
        </p:nvSpPr>
        <p:spPr>
          <a:xfrm>
            <a:off x="5486867" y="6416520"/>
            <a:ext cx="3931672" cy="288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800" dirty="0">
                <a:latin typeface="Meiryo UI" panose="020B0604030504040204" pitchFamily="50" charset="-128"/>
                <a:ea typeface="Meiryo UI" panose="020B0604030504040204" pitchFamily="50" charset="-128"/>
                <a:cs typeface="メイリオ" panose="020B0604030504040204" pitchFamily="50" charset="-128"/>
              </a:rPr>
              <a:t>　地産地消や環境に配慮した行動など府民の行動変容の契機となるイベントを実施し、府域全体で</a:t>
            </a:r>
            <a:r>
              <a:rPr lang="en-US" altLang="ja-JP" sz="800" dirty="0" err="1">
                <a:latin typeface="Meiryo UI" panose="020B0604030504040204" pitchFamily="50" charset="-128"/>
                <a:ea typeface="Meiryo UI" panose="020B0604030504040204" pitchFamily="50" charset="-128"/>
                <a:cs typeface="メイリオ" panose="020B0604030504040204" pitchFamily="50" charset="-128"/>
              </a:rPr>
              <a:t>AGreen</a:t>
            </a:r>
            <a:r>
              <a:rPr lang="en-US" altLang="ja-JP" sz="800" dirty="0">
                <a:latin typeface="Meiryo UI" panose="020B0604030504040204" pitchFamily="50" charset="-128"/>
                <a:ea typeface="Meiryo UI" panose="020B0604030504040204" pitchFamily="50" charset="-128"/>
                <a:cs typeface="メイリオ" panose="020B0604030504040204" pitchFamily="50" charset="-128"/>
              </a:rPr>
              <a:t> Action</a:t>
            </a:r>
            <a:r>
              <a:rPr lang="ja-JP" altLang="en-US" sz="800" dirty="0">
                <a:latin typeface="Meiryo UI" panose="020B0604030504040204" pitchFamily="50" charset="-128"/>
                <a:ea typeface="Meiryo UI" panose="020B0604030504040204" pitchFamily="50" charset="-128"/>
                <a:cs typeface="メイリオ" panose="020B0604030504040204" pitchFamily="50" charset="-128"/>
              </a:rPr>
              <a:t>を通じた大阪産（もん）の消費拡大を図り、脱炭素化に取り組む。</a:t>
            </a:r>
          </a:p>
        </p:txBody>
      </p:sp>
      <p:sp>
        <p:nvSpPr>
          <p:cNvPr id="131" name="角丸四角形 130"/>
          <p:cNvSpPr/>
          <p:nvPr/>
        </p:nvSpPr>
        <p:spPr>
          <a:xfrm>
            <a:off x="5477026" y="2799699"/>
            <a:ext cx="3960000" cy="252000"/>
          </a:xfrm>
          <a:prstGeom prst="roundRect">
            <a:avLst/>
          </a:prstGeom>
          <a:solidFill>
            <a:srgbClr val="FFFF66"/>
          </a:solidFill>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大阪湾奥部ブルーカーボン生態系創出支援事業</a:t>
            </a:r>
            <a:endParaRPr lang="en-US" altLang="ja-JP"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38" name="角丸四角形 137"/>
          <p:cNvSpPr/>
          <p:nvPr/>
        </p:nvSpPr>
        <p:spPr>
          <a:xfrm>
            <a:off x="5479509" y="6098490"/>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900" b="1" spc="-36"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大阪産</a:t>
            </a:r>
            <a:r>
              <a:rPr lang="en-US" altLang="ja-JP" sz="900" b="1" spc="-36"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900" b="1" spc="-36"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もん</a:t>
            </a:r>
            <a:r>
              <a:rPr lang="en-US" altLang="ja-JP" sz="900" b="1" spc="-36"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900" b="1" spc="-36"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を活用した脱炭素化推進事業</a:t>
            </a:r>
          </a:p>
        </p:txBody>
      </p:sp>
      <p:sp>
        <p:nvSpPr>
          <p:cNvPr id="145" name="大かっこ 144"/>
          <p:cNvSpPr/>
          <p:nvPr/>
        </p:nvSpPr>
        <p:spPr>
          <a:xfrm>
            <a:off x="1457866" y="7220116"/>
            <a:ext cx="3931672" cy="288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800" dirty="0">
                <a:latin typeface="Meiryo UI" panose="020B0604030504040204" pitchFamily="50" charset="-128"/>
                <a:ea typeface="Meiryo UI" panose="020B0604030504040204" pitchFamily="50" charset="-128"/>
                <a:cs typeface="メイリオ" panose="020B0604030504040204" pitchFamily="50" charset="-128"/>
              </a:rPr>
              <a:t>　府域における適応の普及強化を目的に、適応センターに集積した科学的知見や連携体制を最大限に活用し、セミナーやワークショップを開催する。</a:t>
            </a:r>
            <a:endParaRPr lang="en-US" altLang="ja-JP" sz="8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49" name="大かっこ 148"/>
          <p:cNvSpPr/>
          <p:nvPr/>
        </p:nvSpPr>
        <p:spPr>
          <a:xfrm>
            <a:off x="1450954" y="6420256"/>
            <a:ext cx="3931672" cy="396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800" dirty="0">
                <a:latin typeface="Meiryo UI" panose="020B0604030504040204" pitchFamily="50" charset="-128"/>
                <a:ea typeface="Meiryo UI" panose="020B0604030504040204" pitchFamily="50" charset="-128"/>
                <a:cs typeface="メイリオ" panose="020B0604030504040204" pitchFamily="50" charset="-128"/>
              </a:rPr>
              <a:t>　府域における猛暑対策について、学識経験者等と幅広い視点から意見交換を行うことを目的として設置した大阪府猛暑対策検討会議にていただいた意見をもとに、暑さから身を守る「涼む」「気づく」「備える」の３つの習慣を府民に普及し、暑さによる人への影響を軽減する。</a:t>
            </a:r>
            <a:endParaRPr lang="en-US" altLang="ja-JP" sz="8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51" name="角丸四角形 150"/>
          <p:cNvSpPr/>
          <p:nvPr/>
        </p:nvSpPr>
        <p:spPr>
          <a:xfrm>
            <a:off x="1443702" y="6098490"/>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暑さから身を守る３つの習慣・普及促進事業</a:t>
            </a:r>
            <a:endParaRPr lang="en-US" altLang="ja-JP"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81" name="角丸四角形 80"/>
          <p:cNvSpPr/>
          <p:nvPr/>
        </p:nvSpPr>
        <p:spPr>
          <a:xfrm>
            <a:off x="1035980" y="4600117"/>
            <a:ext cx="288000" cy="2880000"/>
          </a:xfrm>
          <a:prstGeom prst="roundRect">
            <a:avLst/>
          </a:prstGeom>
          <a:solidFill>
            <a:srgbClr val="92D050"/>
          </a:solidFill>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pPr algn="ctr">
              <a:lnSpc>
                <a:spcPct val="150000"/>
              </a:lnSpc>
            </a:pPr>
            <a:r>
              <a:rPr lang="ja-JP" altLang="en-US" sz="1300" b="1" spc="75"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環境保全活動事業</a:t>
            </a:r>
          </a:p>
        </p:txBody>
      </p:sp>
      <p:sp>
        <p:nvSpPr>
          <p:cNvPr id="137" name="正方形/長方形 136"/>
          <p:cNvSpPr/>
          <p:nvPr/>
        </p:nvSpPr>
        <p:spPr>
          <a:xfrm>
            <a:off x="5802428" y="64096"/>
            <a:ext cx="2382548" cy="461665"/>
          </a:xfrm>
          <a:prstGeom prst="rect">
            <a:avLst/>
          </a:prstGeom>
        </p:spPr>
        <p:txBody>
          <a:bodyPr wrap="square">
            <a:spAutoFit/>
          </a:bodyPr>
          <a:lstStyle/>
          <a:p>
            <a:r>
              <a:rPr lang="en-US" altLang="ja-JP" sz="8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掲載の各事業については、</a:t>
            </a:r>
            <a:r>
              <a:rPr lang="ja-JP" altLang="ja-JP" sz="800" dirty="0">
                <a:latin typeface="Meiryo UI" panose="020B0604030504040204" pitchFamily="50" charset="-128"/>
                <a:ea typeface="Meiryo UI" panose="020B0604030504040204" pitchFamily="50" charset="-128"/>
                <a:cs typeface="Times New Roman" panose="02020603050405020304" pitchFamily="18" charset="0"/>
              </a:rPr>
              <a:t>今後、財政部局との議論、議会での審議を経て、最終的に決ま</a:t>
            </a: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るもの</a:t>
            </a:r>
            <a:r>
              <a:rPr lang="ja-JP" altLang="ja-JP" sz="800" dirty="0">
                <a:latin typeface="Meiryo UI" panose="020B0604030504040204" pitchFamily="50" charset="-128"/>
                <a:ea typeface="Meiryo UI" panose="020B0604030504040204" pitchFamily="50" charset="-128"/>
                <a:cs typeface="Times New Roman" panose="02020603050405020304" pitchFamily="18" charset="0"/>
              </a:rPr>
              <a:t>であるため、事業の成立の可否、内容の変更等がある</a:t>
            </a:r>
            <a:endParaRPr lang="ja-JP" altLang="en-US" sz="800" dirty="0">
              <a:latin typeface="Meiryo UI" panose="020B0604030504040204" pitchFamily="50" charset="-128"/>
              <a:ea typeface="Meiryo UI" panose="020B0604030504040204" pitchFamily="50" charset="-128"/>
            </a:endParaRPr>
          </a:p>
        </p:txBody>
      </p:sp>
      <p:sp>
        <p:nvSpPr>
          <p:cNvPr id="143" name="テキスト ボックス 142"/>
          <p:cNvSpPr txBox="1"/>
          <p:nvPr/>
        </p:nvSpPr>
        <p:spPr>
          <a:xfrm>
            <a:off x="4512568" y="1060389"/>
            <a:ext cx="950901"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46</a:t>
            </a:r>
            <a:r>
              <a:rPr kumimoji="1" lang="en-US" altLang="ja-JP" sz="800" dirty="0">
                <a:latin typeface="Meiryo UI" panose="020B0604030504040204" pitchFamily="50" charset="-128"/>
                <a:ea typeface="Meiryo UI" panose="020B0604030504040204" pitchFamily="50" charset="-128"/>
              </a:rPr>
              <a:t>,000</a:t>
            </a:r>
            <a:r>
              <a:rPr lang="ja-JP" altLang="en-US" sz="800" dirty="0">
                <a:latin typeface="Meiryo UI" panose="020B0604030504040204" pitchFamily="50" charset="-128"/>
                <a:ea typeface="Meiryo UI" panose="020B0604030504040204" pitchFamily="50" charset="-128"/>
              </a:rPr>
              <a:t>千円</a:t>
            </a:r>
            <a:r>
              <a:rPr kumimoji="1" lang="ja-JP" altLang="en-US" sz="800" dirty="0">
                <a:latin typeface="Meiryo UI" panose="020B0604030504040204" pitchFamily="50" charset="-128"/>
                <a:ea typeface="Meiryo UI" panose="020B0604030504040204" pitchFamily="50" charset="-128"/>
              </a:rPr>
              <a:t>＞</a:t>
            </a:r>
          </a:p>
        </p:txBody>
      </p:sp>
      <p:sp>
        <p:nvSpPr>
          <p:cNvPr id="158" name="角丸四角形 97">
            <a:extLst>
              <a:ext uri="{FF2B5EF4-FFF2-40B4-BE49-F238E27FC236}">
                <a16:creationId xmlns:a16="http://schemas.microsoft.com/office/drawing/2014/main" id="{AA7E1017-3C7B-4144-A210-8A563797DE28}"/>
              </a:ext>
            </a:extLst>
          </p:cNvPr>
          <p:cNvSpPr/>
          <p:nvPr/>
        </p:nvSpPr>
        <p:spPr>
          <a:xfrm>
            <a:off x="5477026" y="3538769"/>
            <a:ext cx="3960000" cy="252000"/>
          </a:xfrm>
          <a:prstGeom prst="roundRect">
            <a:avLst/>
          </a:prstGeom>
          <a:solidFill>
            <a:srgbClr val="FFFF66"/>
          </a:solidFill>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循環経済（サーキュラーエコノミー）形成促進事業</a:t>
            </a:r>
            <a:endParaRPr lang="en-US" altLang="ja-JP"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60" name="大かっこ 159">
            <a:extLst>
              <a:ext uri="{FF2B5EF4-FFF2-40B4-BE49-F238E27FC236}">
                <a16:creationId xmlns:a16="http://schemas.microsoft.com/office/drawing/2014/main" id="{310F90F6-1EB1-44E5-9A76-01CE3F6AE2F5}"/>
              </a:ext>
            </a:extLst>
          </p:cNvPr>
          <p:cNvSpPr/>
          <p:nvPr/>
        </p:nvSpPr>
        <p:spPr>
          <a:xfrm>
            <a:off x="5487355" y="3875499"/>
            <a:ext cx="3931672" cy="432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800" dirty="0">
                <a:latin typeface="Meiryo UI" panose="020B0604030504040204" pitchFamily="50" charset="-128"/>
                <a:ea typeface="Meiryo UI" panose="020B0604030504040204" pitchFamily="50" charset="-128"/>
                <a:cs typeface="メイリオ" panose="020B0604030504040204" pitchFamily="50" charset="-128"/>
              </a:rPr>
              <a:t>　循環資源の提供事業者と再生利用事業者の情報を視える化し、インターネット上で簡単に検索・閲覧できるようにすることで、両者のマッチングを促進する。府内における循環資源の掘り起こしや質の高いリサイクルへの移行を促すとともに、資源循環ビジネスの活性化を図る。</a:t>
            </a:r>
          </a:p>
        </p:txBody>
      </p:sp>
      <p:sp>
        <p:nvSpPr>
          <p:cNvPr id="175" name="角丸四角形 174"/>
          <p:cNvSpPr/>
          <p:nvPr/>
        </p:nvSpPr>
        <p:spPr>
          <a:xfrm>
            <a:off x="1425057" y="3539509"/>
            <a:ext cx="3960000" cy="252000"/>
          </a:xfrm>
          <a:prstGeom prst="roundRect">
            <a:avLst/>
          </a:prstGeom>
          <a:solidFill>
            <a:srgbClr val="FFFF66"/>
          </a:solidFill>
          <a:ln>
            <a:solidFill>
              <a:srgbClr val="00B050"/>
            </a:solidFill>
          </a:ln>
          <a:effectLst/>
        </p:spPr>
        <p:style>
          <a:lnRef idx="2">
            <a:schemeClr val="accent3"/>
          </a:lnRef>
          <a:fillRef idx="1">
            <a:schemeClr val="lt1"/>
          </a:fillRef>
          <a:effectRef idx="0">
            <a:schemeClr val="accent3"/>
          </a:effectRef>
          <a:fontRef idx="minor">
            <a:schemeClr val="dk1"/>
          </a:fontRef>
        </p:style>
        <p:txBody>
          <a:bodyPr wrap="square" lIns="65892" tIns="32945" rIns="65892" bIns="32945" rtlCol="0" anchor="ctr"/>
          <a:lstStyle/>
          <a:p>
            <a:r>
              <a:rPr lang="ja-JP" altLang="en-US"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府民・事業者の断熱性能理解向上による</a:t>
            </a:r>
            <a:r>
              <a:rPr lang="en-US" altLang="ja-JP"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ZEH</a:t>
            </a:r>
            <a:r>
              <a:rPr lang="ja-JP" altLang="en-US"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普及啓発事業</a:t>
            </a:r>
            <a:endParaRPr lang="en-US" altLang="ja-JP"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77" name="大かっこ 176"/>
          <p:cNvSpPr/>
          <p:nvPr/>
        </p:nvSpPr>
        <p:spPr>
          <a:xfrm>
            <a:off x="1449176" y="3883361"/>
            <a:ext cx="3931672" cy="324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800" dirty="0">
                <a:latin typeface="Meiryo UI" panose="020B0604030504040204" pitchFamily="50" charset="-128"/>
                <a:ea typeface="Meiryo UI" panose="020B0604030504040204" pitchFamily="50" charset="-128"/>
                <a:cs typeface="メイリオ" panose="020B0604030504040204" pitchFamily="50" charset="-128"/>
              </a:rPr>
              <a:t>　府民の住宅省エネ化の検討機会創出及び理解向上、建築士の説明能力向上のための断熱性能可視化シミュレーションツール作成を行う。 </a:t>
            </a:r>
          </a:p>
        </p:txBody>
      </p:sp>
      <p:sp>
        <p:nvSpPr>
          <p:cNvPr id="179" name="角丸四角形 178"/>
          <p:cNvSpPr/>
          <p:nvPr/>
        </p:nvSpPr>
        <p:spPr>
          <a:xfrm>
            <a:off x="1434117" y="4513326"/>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wrap="square" lIns="65892" tIns="32945" rIns="65892" bIns="32945" rtlCol="0" anchor="ctr"/>
          <a:lstStyle/>
          <a:p>
            <a:r>
              <a:rPr lang="ja-JP" altLang="en-US"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万博を契機とした環境・エネルギー先進技術普及事業</a:t>
            </a:r>
            <a:endParaRPr lang="en-US" altLang="ja-JP"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80" name="大かっこ 179"/>
          <p:cNvSpPr/>
          <p:nvPr/>
        </p:nvSpPr>
        <p:spPr>
          <a:xfrm>
            <a:off x="1447719" y="4827475"/>
            <a:ext cx="3931672" cy="288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800" dirty="0">
                <a:latin typeface="Meiryo UI" panose="020B0604030504040204" pitchFamily="50" charset="-128"/>
                <a:ea typeface="Meiryo UI" panose="020B0604030504040204" pitchFamily="50" charset="-128"/>
                <a:cs typeface="メイリオ" panose="020B0604030504040204" pitchFamily="50" charset="-128"/>
              </a:rPr>
              <a:t>　環境・エネルギー先進技術について、昨年度に作成した普及啓発コンテンツを用い、府民・事業者向けセミナー等を通じ広く発信し、事業者による実用化・事業化につなげる。</a:t>
            </a:r>
          </a:p>
        </p:txBody>
      </p:sp>
      <p:sp>
        <p:nvSpPr>
          <p:cNvPr id="2" name="テキスト ボックス 1"/>
          <p:cNvSpPr txBox="1"/>
          <p:nvPr/>
        </p:nvSpPr>
        <p:spPr>
          <a:xfrm>
            <a:off x="8296919" y="85417"/>
            <a:ext cx="1224000" cy="335989"/>
          </a:xfrm>
          <a:prstGeom prst="rect">
            <a:avLst/>
          </a:prstGeom>
          <a:noFill/>
          <a:ln>
            <a:solidFill>
              <a:schemeClr val="tx1"/>
            </a:solidFill>
          </a:ln>
        </p:spPr>
        <p:txBody>
          <a:bodyPr wrap="square" rtlCol="0">
            <a:spAutoFit/>
          </a:bodyPr>
          <a:lstStyle/>
          <a:p>
            <a:pPr algn="ctr">
              <a:lnSpc>
                <a:spcPts val="1920"/>
              </a:lnSpc>
            </a:pPr>
            <a:r>
              <a:rPr kumimoji="1" lang="ja-JP" altLang="en-US" sz="1600" dirty="0"/>
              <a:t>資料１－２</a:t>
            </a:r>
          </a:p>
        </p:txBody>
      </p:sp>
      <p:sp>
        <p:nvSpPr>
          <p:cNvPr id="71" name="テキスト ボックス 70"/>
          <p:cNvSpPr txBox="1"/>
          <p:nvPr/>
        </p:nvSpPr>
        <p:spPr>
          <a:xfrm>
            <a:off x="7673303" y="743327"/>
            <a:ext cx="1951175" cy="230832"/>
          </a:xfrm>
          <a:prstGeom prst="rect">
            <a:avLst/>
          </a:prstGeom>
          <a:noFill/>
        </p:spPr>
        <p:txBody>
          <a:bodyPr wrap="none" rtlCol="0">
            <a:spAutoFit/>
          </a:bodyPr>
          <a:lstStyle/>
          <a:p>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＜＞内の金額は令和</a:t>
            </a:r>
            <a:r>
              <a:rPr lang="en-US" altLang="ja-JP" sz="900" dirty="0">
                <a:latin typeface="Meiryo UI" panose="020B0604030504040204" pitchFamily="50" charset="-128"/>
                <a:ea typeface="Meiryo UI" panose="020B0604030504040204" pitchFamily="50" charset="-128"/>
              </a:rPr>
              <a:t>5</a:t>
            </a:r>
            <a:r>
              <a:rPr kumimoji="1" lang="ja-JP" altLang="en-US" sz="900" dirty="0">
                <a:latin typeface="Meiryo UI" panose="020B0604030504040204" pitchFamily="50" charset="-128"/>
                <a:ea typeface="Meiryo UI" panose="020B0604030504040204" pitchFamily="50" charset="-128"/>
              </a:rPr>
              <a:t>年度予算額</a:t>
            </a:r>
          </a:p>
        </p:txBody>
      </p:sp>
      <p:sp>
        <p:nvSpPr>
          <p:cNvPr id="73" name="角丸四角形 72"/>
          <p:cNvSpPr/>
          <p:nvPr/>
        </p:nvSpPr>
        <p:spPr>
          <a:xfrm>
            <a:off x="4800600" y="2820372"/>
            <a:ext cx="540000" cy="216000"/>
          </a:xfrm>
          <a:prstGeom prst="roundRect">
            <a:avLst/>
          </a:prstGeom>
          <a:noFill/>
          <a:ln w="9525">
            <a:noFill/>
          </a:ln>
        </p:spPr>
        <p:style>
          <a:lnRef idx="2">
            <a:schemeClr val="dk1"/>
          </a:lnRef>
          <a:fillRef idx="1">
            <a:schemeClr val="lt1"/>
          </a:fillRef>
          <a:effectRef idx="0">
            <a:schemeClr val="dk1"/>
          </a:effectRef>
          <a:fontRef idx="minor">
            <a:schemeClr val="dk1"/>
          </a:fontRef>
        </p:style>
        <p:txBody>
          <a:bodyPr lIns="65892" tIns="77834" rIns="65892" bIns="32945" rtlCol="0" anchor="ctr"/>
          <a:lstStyle/>
          <a:p>
            <a:pPr algn="ctr">
              <a:lnSpc>
                <a:spcPts val="1000"/>
              </a:lnSpc>
            </a:pPr>
            <a:r>
              <a:rPr lang="ja-JP" altLang="en-US" sz="11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新規</a:t>
            </a:r>
            <a:endParaRPr lang="ja-JP" altLang="en-US" sz="14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80" name="角丸四角形 79"/>
          <p:cNvSpPr/>
          <p:nvPr/>
        </p:nvSpPr>
        <p:spPr>
          <a:xfrm>
            <a:off x="593530" y="10935680"/>
            <a:ext cx="360000" cy="1656000"/>
          </a:xfrm>
          <a:prstGeom prst="roundRect">
            <a:avLst/>
          </a:prstGeom>
          <a:solidFill>
            <a:srgbClr val="CCFF99"/>
          </a:solidFill>
          <a:ln>
            <a:solidFill>
              <a:schemeClr val="accent3"/>
            </a:solidFill>
          </a:ln>
        </p:spPr>
        <p:style>
          <a:lnRef idx="1">
            <a:schemeClr val="accent6"/>
          </a:lnRef>
          <a:fillRef idx="2">
            <a:schemeClr val="accent6"/>
          </a:fillRef>
          <a:effectRef idx="1">
            <a:schemeClr val="accent6"/>
          </a:effectRef>
          <a:fontRef idx="minor">
            <a:schemeClr val="dk1"/>
          </a:fontRef>
        </p:style>
        <p:txBody>
          <a:bodyPr vert="eaVert" lIns="65892" tIns="32945" rIns="65892" bIns="32945"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④魅力と活力ある　</a:t>
            </a:r>
            <a:endParaRPr lang="en-US" altLang="ja-JP" sz="12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r>
              <a:rPr lang="ja-JP" altLang="en-US" sz="12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快適な地域づくり</a:t>
            </a:r>
          </a:p>
        </p:txBody>
      </p:sp>
      <p:sp>
        <p:nvSpPr>
          <p:cNvPr id="82" name="角丸四角形 81"/>
          <p:cNvSpPr/>
          <p:nvPr/>
        </p:nvSpPr>
        <p:spPr>
          <a:xfrm>
            <a:off x="1443716" y="11735132"/>
            <a:ext cx="3960000" cy="252000"/>
          </a:xfrm>
          <a:prstGeom prst="roundRect">
            <a:avLst/>
          </a:prstGeom>
          <a:solidFill>
            <a:srgbClr val="FFFF66"/>
          </a:solidFill>
          <a:ln>
            <a:solidFill>
              <a:srgbClr val="00B050"/>
            </a:solidFill>
          </a:ln>
          <a:effectLst/>
        </p:spPr>
        <p:style>
          <a:lnRef idx="2">
            <a:schemeClr val="accent3"/>
          </a:lnRef>
          <a:fillRef idx="1">
            <a:schemeClr val="lt1"/>
          </a:fillRef>
          <a:effectRef idx="0">
            <a:schemeClr val="accent3"/>
          </a:effectRef>
          <a:fontRef idx="minor">
            <a:schemeClr val="dk1"/>
          </a:fontRef>
        </p:style>
        <p:txBody>
          <a:bodyPr wrap="square" lIns="65892" tIns="32945" rIns="65892" bIns="32945" rtlCol="0" anchor="ctr"/>
          <a:lstStyle/>
          <a:p>
            <a:r>
              <a:rPr lang="ja-JP" altLang="en-US"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「大阪の川を知ろう！リバーディスカバリー」事業</a:t>
            </a:r>
            <a:endParaRPr lang="en-US" altLang="ja-JP"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cxnSp>
        <p:nvCxnSpPr>
          <p:cNvPr id="84" name="直線コネクタ 83">
            <a:extLst>
              <a:ext uri="{FF2B5EF4-FFF2-40B4-BE49-F238E27FC236}">
                <a16:creationId xmlns:a16="http://schemas.microsoft.com/office/drawing/2014/main" id="{E93630E2-D573-4ED7-B055-77992617BA41}"/>
              </a:ext>
            </a:extLst>
          </p:cNvPr>
          <p:cNvCxnSpPr>
            <a:cxnSpLocks/>
          </p:cNvCxnSpPr>
          <p:nvPr/>
        </p:nvCxnSpPr>
        <p:spPr>
          <a:xfrm>
            <a:off x="520919" y="7599298"/>
            <a:ext cx="9000000" cy="0"/>
          </a:xfrm>
          <a:prstGeom prst="line">
            <a:avLst/>
          </a:prstGeom>
          <a:ln w="19050">
            <a:solidFill>
              <a:srgbClr val="00B050"/>
            </a:solidFill>
            <a:prstDash val="dash"/>
          </a:ln>
        </p:spPr>
        <p:style>
          <a:lnRef idx="1">
            <a:schemeClr val="dk1"/>
          </a:lnRef>
          <a:fillRef idx="0">
            <a:schemeClr val="dk1"/>
          </a:fillRef>
          <a:effectRef idx="0">
            <a:schemeClr val="dk1"/>
          </a:effectRef>
          <a:fontRef idx="minor">
            <a:schemeClr val="tx1"/>
          </a:fontRef>
        </p:style>
      </p:cxnSp>
      <p:sp>
        <p:nvSpPr>
          <p:cNvPr id="87" name="大かっこ 86"/>
          <p:cNvSpPr/>
          <p:nvPr/>
        </p:nvSpPr>
        <p:spPr>
          <a:xfrm>
            <a:off x="1427964" y="12067450"/>
            <a:ext cx="3931672" cy="612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800" dirty="0">
                <a:latin typeface="Meiryo UI" panose="020B0604030504040204" pitchFamily="50" charset="-128"/>
                <a:ea typeface="Meiryo UI" panose="020B0604030504040204" pitchFamily="50" charset="-128"/>
                <a:cs typeface="メイリオ" panose="020B0604030504040204" pitchFamily="50" charset="-128"/>
              </a:rPr>
              <a:t>　小学生以下の子どもを中心とした府民を対象に、生物多様性保全やプラごみ削減等について府民ができる取組みの啓発を目的としたデジタルリーフレットを作成し、府民が集まる場での情報提供や官民の様々なＳＮＳ等を通じて広く発信するとともに、河川でのイベントと連携して啓発することで川での実体験で得た気づきや発見による行動変容を促進する。</a:t>
            </a:r>
          </a:p>
        </p:txBody>
      </p:sp>
      <p:sp>
        <p:nvSpPr>
          <p:cNvPr id="89" name="角丸四角形 88"/>
          <p:cNvSpPr/>
          <p:nvPr/>
        </p:nvSpPr>
        <p:spPr>
          <a:xfrm>
            <a:off x="5472703" y="4512112"/>
            <a:ext cx="3996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wrap="square" lIns="65892" tIns="32945" rIns="65892" bIns="32945" rtlCol="0" anchor="ctr"/>
          <a:lstStyle/>
          <a:p>
            <a:r>
              <a:rPr lang="ja-JP" altLang="en-US"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家庭や企業の省エネルギー行動推進事業</a:t>
            </a:r>
            <a:endParaRPr lang="zh-TW" altLang="en-US"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96" name="大かっこ 95"/>
          <p:cNvSpPr/>
          <p:nvPr/>
        </p:nvSpPr>
        <p:spPr>
          <a:xfrm>
            <a:off x="5477026" y="4818492"/>
            <a:ext cx="3931672" cy="288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800" dirty="0">
                <a:latin typeface="Meiryo UI" panose="020B0604030504040204" pitchFamily="50" charset="-128"/>
                <a:ea typeface="Meiryo UI" panose="020B0604030504040204" pitchFamily="50" charset="-128"/>
                <a:cs typeface="メイリオ" panose="020B0604030504040204" pitchFamily="50" charset="-128"/>
              </a:rPr>
              <a:t>　家庭や企業への環境配慮行動の普及啓発を行うため、地球温暖化対策推進法第</a:t>
            </a:r>
            <a:r>
              <a:rPr lang="en-US" altLang="ja-JP" sz="800" dirty="0">
                <a:latin typeface="Meiryo UI" panose="020B0604030504040204" pitchFamily="50" charset="-128"/>
                <a:ea typeface="Meiryo UI" panose="020B0604030504040204" pitchFamily="50" charset="-128"/>
                <a:cs typeface="メイリオ" panose="020B0604030504040204" pitchFamily="50" charset="-128"/>
              </a:rPr>
              <a:t>37</a:t>
            </a:r>
            <a:r>
              <a:rPr lang="ja-JP" altLang="en-US" sz="800" dirty="0">
                <a:latin typeface="Meiryo UI" panose="020B0604030504040204" pitchFamily="50" charset="-128"/>
                <a:ea typeface="Meiryo UI" panose="020B0604030504040204" pitchFamily="50" charset="-128"/>
                <a:cs typeface="メイリオ" panose="020B0604030504040204" pitchFamily="50" charset="-128"/>
              </a:rPr>
              <a:t>条に基づき「地球温暖化防止活動推進員」を委嘱のうえ活動を支援する。</a:t>
            </a:r>
          </a:p>
        </p:txBody>
      </p:sp>
      <p:sp>
        <p:nvSpPr>
          <p:cNvPr id="97" name="角丸四角形 96"/>
          <p:cNvSpPr/>
          <p:nvPr/>
        </p:nvSpPr>
        <p:spPr>
          <a:xfrm>
            <a:off x="1413800" y="10950463"/>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wrap="square" lIns="65892" tIns="32945" rIns="65892" bIns="32945" rtlCol="0" anchor="ctr"/>
          <a:lstStyle/>
          <a:p>
            <a:r>
              <a:rPr lang="zh-TW" altLang="en-US"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環境保全活動推進事業（</a:t>
            </a:r>
            <a:r>
              <a:rPr lang="en-US" altLang="zh-TW"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1</a:t>
            </a:r>
            <a:r>
              <a:rPr lang="zh-TW" altLang="en-US"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）環境保全活動補助</a:t>
            </a:r>
            <a:endParaRPr lang="en-US" altLang="zh-TW"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98" name="大かっこ 97"/>
          <p:cNvSpPr/>
          <p:nvPr/>
        </p:nvSpPr>
        <p:spPr>
          <a:xfrm>
            <a:off x="1427964" y="11269013"/>
            <a:ext cx="3931672" cy="396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800" dirty="0">
                <a:latin typeface="Meiryo UI" panose="020B0604030504040204" pitchFamily="50" charset="-128"/>
                <a:ea typeface="Meiryo UI" panose="020B0604030504040204" pitchFamily="50" charset="-128"/>
                <a:cs typeface="メイリオ" panose="020B0604030504040204" pitchFamily="50" charset="-128"/>
              </a:rPr>
              <a:t>　「脱炭素・省エネルギー」、「資源循環」、「全てのいのちの共生」、「健康で安心な暮らし」、「魅力と活力ある快適な地域づくり」につながり、成果が広く府民に還元される活動に対する補助を行う。　</a:t>
            </a:r>
          </a:p>
        </p:txBody>
      </p:sp>
      <p:sp>
        <p:nvSpPr>
          <p:cNvPr id="100" name="角丸四角形 99"/>
          <p:cNvSpPr/>
          <p:nvPr/>
        </p:nvSpPr>
        <p:spPr>
          <a:xfrm>
            <a:off x="5486867" y="10946956"/>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wrap="square" lIns="65892" tIns="32945" rIns="65892" bIns="32945" rtlCol="0" anchor="ctr"/>
          <a:lstStyle/>
          <a:p>
            <a:r>
              <a:rPr lang="zh-TW" altLang="en-US"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環境保全活動推進事業（</a:t>
            </a:r>
            <a:r>
              <a:rPr lang="en-US" altLang="zh-TW"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2</a:t>
            </a:r>
            <a:r>
              <a:rPr lang="zh-TW" altLang="en-US"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）府民協働推進事業</a:t>
            </a:r>
            <a:endParaRPr lang="en-US" altLang="zh-TW"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02" name="大かっこ 101"/>
          <p:cNvSpPr/>
          <p:nvPr/>
        </p:nvSpPr>
        <p:spPr>
          <a:xfrm>
            <a:off x="5487428" y="11260850"/>
            <a:ext cx="3931672" cy="576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800" dirty="0">
                <a:latin typeface="Meiryo UI" panose="020B0604030504040204" pitchFamily="50" charset="-128"/>
                <a:ea typeface="Meiryo UI" panose="020B0604030504040204" pitchFamily="50" charset="-128"/>
                <a:cs typeface="メイリオ" panose="020B0604030504040204" pitchFamily="50" charset="-128"/>
              </a:rPr>
              <a:t>　地方公共団体、事業者、府民及び民間団体の協働により、豊かな環境の保全と創造に関する活動を積極的に推進するため、「豊かな環境づくり大阪府民会議」を運営するとともに、府民会議のネットワークを活用し、様々な主体の連携・協働による各種事業を実施。また、「おおさか環境賞」により、他の模範となる環境の保全等に取り組む個人・団体・事業者を奨励。</a:t>
            </a:r>
          </a:p>
        </p:txBody>
      </p:sp>
      <p:sp>
        <p:nvSpPr>
          <p:cNvPr id="103" name="角丸四角形 102"/>
          <p:cNvSpPr/>
          <p:nvPr/>
        </p:nvSpPr>
        <p:spPr>
          <a:xfrm>
            <a:off x="593530" y="9209288"/>
            <a:ext cx="360000" cy="1584000"/>
          </a:xfrm>
          <a:prstGeom prst="roundRect">
            <a:avLst/>
          </a:prstGeom>
          <a:solidFill>
            <a:srgbClr val="CCFF99"/>
          </a:solidFill>
          <a:ln>
            <a:solidFill>
              <a:schemeClr val="accent3"/>
            </a:solidFill>
          </a:ln>
        </p:spPr>
        <p:style>
          <a:lnRef idx="1">
            <a:schemeClr val="accent3"/>
          </a:lnRef>
          <a:fillRef idx="2">
            <a:schemeClr val="accent3"/>
          </a:fillRef>
          <a:effectRef idx="1">
            <a:schemeClr val="accent3"/>
          </a:effectRef>
          <a:fontRef idx="minor">
            <a:schemeClr val="dk1"/>
          </a:fontRef>
        </p:style>
        <p:txBody>
          <a:bodyPr vert="eaVert" lIns="65892" tIns="32945" rIns="65892" bIns="32945"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③健康で安心して</a:t>
            </a:r>
            <a:endParaRPr lang="en-US" altLang="ja-JP" sz="12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gn="ctr"/>
            <a:r>
              <a:rPr lang="ja-JP" altLang="en-US" sz="12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暮らせる社会</a:t>
            </a:r>
            <a:endParaRPr lang="en-US" altLang="ja-JP" sz="12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04" name="角丸四角形 103"/>
          <p:cNvSpPr/>
          <p:nvPr/>
        </p:nvSpPr>
        <p:spPr>
          <a:xfrm>
            <a:off x="5476807" y="9160472"/>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「豊かな大阪湾」保全・再生・創出活動推進事業</a:t>
            </a:r>
            <a:endParaRPr lang="en-US" altLang="ja-JP"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10" name="角丸四角形 109"/>
          <p:cNvSpPr/>
          <p:nvPr/>
        </p:nvSpPr>
        <p:spPr>
          <a:xfrm>
            <a:off x="1428321" y="9171655"/>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生活騒音に係るリスクコミュニケーション促進事業（その２）</a:t>
            </a:r>
            <a:endParaRPr lang="en-US" altLang="ja-JP"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11" name="大かっこ 110"/>
          <p:cNvSpPr/>
          <p:nvPr/>
        </p:nvSpPr>
        <p:spPr>
          <a:xfrm>
            <a:off x="1434085" y="9486975"/>
            <a:ext cx="3931672" cy="396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800" dirty="0">
                <a:latin typeface="Meiryo UI" panose="020B0604030504040204" pitchFamily="50" charset="-128"/>
                <a:ea typeface="Meiryo UI" panose="020B0604030504040204" pitchFamily="50" charset="-128"/>
                <a:cs typeface="メイリオ" panose="020B0604030504040204" pitchFamily="50" charset="-128"/>
              </a:rPr>
              <a:t>　将来にわたる府域の生活騒音問題の未然防止、早期対応につなげるため、動画等の広報媒体を作成し、手引書の周知と活用促進に取組むとともに、これらの取組みで得られる様々な意見等を収集整理し、手引書の活用状況の把握を行う。</a:t>
            </a:r>
          </a:p>
        </p:txBody>
      </p:sp>
      <p:sp>
        <p:nvSpPr>
          <p:cNvPr id="112" name="大かっこ 111"/>
          <p:cNvSpPr/>
          <p:nvPr/>
        </p:nvSpPr>
        <p:spPr>
          <a:xfrm>
            <a:off x="5482146" y="9475105"/>
            <a:ext cx="3931672" cy="540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800" dirty="0">
                <a:latin typeface="Meiryo UI" panose="020B0604030504040204" pitchFamily="50" charset="-128"/>
                <a:ea typeface="Meiryo UI" panose="020B0604030504040204" pitchFamily="50" charset="-128"/>
                <a:cs typeface="メイリオ" panose="020B0604030504040204" pitchFamily="50" charset="-128"/>
              </a:rPr>
              <a:t>　府内各所で環境保全活動が展開されるよう</a:t>
            </a:r>
            <a:r>
              <a:rPr lang="en-US" altLang="ja-JP" sz="800" dirty="0">
                <a:latin typeface="Meiryo UI" panose="020B0604030504040204" pitchFamily="50" charset="-128"/>
                <a:ea typeface="Meiryo UI" panose="020B0604030504040204" pitchFamily="50" charset="-128"/>
                <a:cs typeface="メイリオ" panose="020B0604030504040204" pitchFamily="50" charset="-128"/>
              </a:rPr>
              <a:t>『</a:t>
            </a:r>
            <a:r>
              <a:rPr lang="ja-JP" altLang="en-US" sz="800" dirty="0">
                <a:latin typeface="Meiryo UI" panose="020B0604030504040204" pitchFamily="50" charset="-128"/>
                <a:ea typeface="Meiryo UI" panose="020B0604030504040204" pitchFamily="50" charset="-128"/>
                <a:cs typeface="メイリオ" panose="020B0604030504040204" pitchFamily="50" charset="-128"/>
              </a:rPr>
              <a:t>豊かな大阪湾</a:t>
            </a:r>
            <a:r>
              <a:rPr lang="en-US" altLang="ja-JP" sz="800" dirty="0">
                <a:latin typeface="Meiryo UI" panose="020B0604030504040204" pitchFamily="50" charset="-128"/>
                <a:ea typeface="Meiryo UI" panose="020B0604030504040204" pitchFamily="50" charset="-128"/>
                <a:cs typeface="メイリオ" panose="020B0604030504040204" pitchFamily="50" charset="-128"/>
              </a:rPr>
              <a:t>』</a:t>
            </a:r>
            <a:r>
              <a:rPr lang="ja-JP" altLang="en-US" sz="800" dirty="0">
                <a:latin typeface="Meiryo UI" panose="020B0604030504040204" pitchFamily="50" charset="-128"/>
                <a:ea typeface="Meiryo UI" panose="020B0604030504040204" pitchFamily="50" charset="-128"/>
                <a:cs typeface="メイリオ" panose="020B0604030504040204" pitchFamily="50" charset="-128"/>
              </a:rPr>
              <a:t>保全・再生・創出プランを踏まえ、既存事例の情報収集に加え、横展開の可能性や府民を惹きつける企画を行うモデル活動団体を採択し、ノウハウ集として情報集約する。また、各団体におけるスタートアップ支援を行い、府内各地で新たな取組みが実施されるよう活動の横展開を図る。</a:t>
            </a:r>
          </a:p>
        </p:txBody>
      </p:sp>
      <p:sp>
        <p:nvSpPr>
          <p:cNvPr id="113" name="角丸四角形 97">
            <a:extLst>
              <a:ext uri="{FF2B5EF4-FFF2-40B4-BE49-F238E27FC236}">
                <a16:creationId xmlns:a16="http://schemas.microsoft.com/office/drawing/2014/main" id="{1CF91DE7-E00B-4EB9-BE75-810FFD1C0DE7}"/>
              </a:ext>
            </a:extLst>
          </p:cNvPr>
          <p:cNvSpPr/>
          <p:nvPr/>
        </p:nvSpPr>
        <p:spPr>
          <a:xfrm>
            <a:off x="1418927" y="9980303"/>
            <a:ext cx="3961354" cy="252000"/>
          </a:xfrm>
          <a:prstGeom prst="roundRect">
            <a:avLst/>
          </a:prstGeom>
          <a:solidFill>
            <a:srgbClr val="FFFF66"/>
          </a:solidFill>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土壌・地下水汚染の浄化を加速するための技術普及・理解促進事業</a:t>
            </a:r>
            <a:endParaRPr lang="en-US" altLang="ja-JP"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16" name="大かっこ 115">
            <a:extLst>
              <a:ext uri="{FF2B5EF4-FFF2-40B4-BE49-F238E27FC236}">
                <a16:creationId xmlns:a16="http://schemas.microsoft.com/office/drawing/2014/main" id="{2C2A3CE6-DEBF-428B-8EFB-0164F672581B}"/>
              </a:ext>
            </a:extLst>
          </p:cNvPr>
          <p:cNvSpPr/>
          <p:nvPr/>
        </p:nvSpPr>
        <p:spPr>
          <a:xfrm>
            <a:off x="1433437" y="10310175"/>
            <a:ext cx="3941401" cy="504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800" dirty="0">
                <a:latin typeface="Meiryo UI" panose="020B0604030504040204" pitchFamily="50" charset="-128"/>
                <a:ea typeface="Meiryo UI" panose="020B0604030504040204" pitchFamily="50" charset="-128"/>
                <a:cs typeface="メイリオ" panose="020B0604030504040204" pitchFamily="50" charset="-128"/>
              </a:rPr>
              <a:t>　バイオレメディエーション</a:t>
            </a:r>
            <a:r>
              <a:rPr lang="en-US" altLang="ja-JP" sz="800" dirty="0">
                <a:latin typeface="Meiryo UI" panose="020B0604030504040204" pitchFamily="50" charset="-128"/>
                <a:ea typeface="Meiryo UI" panose="020B0604030504040204" pitchFamily="50" charset="-128"/>
                <a:cs typeface="メイリオ" panose="020B0604030504040204" pitchFamily="50" charset="-128"/>
              </a:rPr>
              <a:t>(BR)</a:t>
            </a:r>
            <a:r>
              <a:rPr lang="ja-JP" altLang="en-US" sz="800" dirty="0">
                <a:latin typeface="Meiryo UI" panose="020B0604030504040204" pitchFamily="50" charset="-128"/>
                <a:ea typeface="Meiryo UI" panose="020B0604030504040204" pitchFamily="50" charset="-128"/>
                <a:cs typeface="メイリオ" panose="020B0604030504040204" pitchFamily="50" charset="-128"/>
              </a:rPr>
              <a:t>技術等対策手法の特徴、浄化性能、実証事例等を収集するとともに、土壌・地下水汚染対策を行う土地所有者等に向けた啓発資材を作成し、普及を図る。併せて、環境リスクへの対応等に関する住民理解の向上及び適切なリスクコミュニケーションの推進を図る。</a:t>
            </a:r>
          </a:p>
        </p:txBody>
      </p:sp>
      <p:sp>
        <p:nvSpPr>
          <p:cNvPr id="117" name="角丸四角形 116"/>
          <p:cNvSpPr/>
          <p:nvPr/>
        </p:nvSpPr>
        <p:spPr>
          <a:xfrm>
            <a:off x="575530" y="7690264"/>
            <a:ext cx="396000" cy="1332000"/>
          </a:xfrm>
          <a:prstGeom prst="roundRect">
            <a:avLst/>
          </a:prstGeom>
          <a:solidFill>
            <a:srgbClr val="CCFF99"/>
          </a:solidFill>
          <a:ln>
            <a:solidFill>
              <a:schemeClr val="accent3"/>
            </a:solidFill>
          </a:ln>
        </p:spPr>
        <p:style>
          <a:lnRef idx="1">
            <a:schemeClr val="accent6"/>
          </a:lnRef>
          <a:fillRef idx="2">
            <a:schemeClr val="accent6"/>
          </a:fillRef>
          <a:effectRef idx="1">
            <a:schemeClr val="accent6"/>
          </a:effectRef>
          <a:fontRef idx="minor">
            <a:schemeClr val="dk1"/>
          </a:fontRef>
        </p:style>
        <p:txBody>
          <a:bodyPr vert="eaVert" lIns="65892" tIns="32945" rIns="65892" bIns="32945"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②資源循環</a:t>
            </a:r>
            <a:endParaRPr lang="en-US" altLang="ja-JP" sz="12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19" name="角丸四角形 118"/>
          <p:cNvSpPr/>
          <p:nvPr/>
        </p:nvSpPr>
        <p:spPr>
          <a:xfrm>
            <a:off x="5494393" y="7662533"/>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使い捨てプラスチックごみ対策推進事業</a:t>
            </a:r>
            <a:endParaRPr lang="en-US" altLang="ja-JP"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20" name="角丸四角形 119"/>
          <p:cNvSpPr/>
          <p:nvPr/>
        </p:nvSpPr>
        <p:spPr>
          <a:xfrm>
            <a:off x="1436790" y="7663808"/>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食品ロス削減行動</a:t>
            </a:r>
            <a:r>
              <a:rPr lang="ja-JP" altLang="en-US" sz="900" b="1">
                <a:solidFill>
                  <a:schemeClr val="tx1"/>
                </a:solidFill>
                <a:latin typeface="Meiryo UI" panose="020B0604030504040204" pitchFamily="50" charset="-128"/>
                <a:ea typeface="Meiryo UI" panose="020B0604030504040204" pitchFamily="50" charset="-128"/>
                <a:cs typeface="メイリオ" panose="020B0604030504040204" pitchFamily="50" charset="-128"/>
              </a:rPr>
              <a:t>推進事業</a:t>
            </a:r>
            <a:endParaRPr lang="en-US" altLang="ja-JP"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21" name="大かっこ 120"/>
          <p:cNvSpPr/>
          <p:nvPr/>
        </p:nvSpPr>
        <p:spPr>
          <a:xfrm>
            <a:off x="1443062" y="7989134"/>
            <a:ext cx="3931672" cy="396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800" dirty="0">
                <a:latin typeface="Meiryo UI" panose="020B0604030504040204" pitchFamily="50" charset="-128"/>
                <a:ea typeface="Meiryo UI" panose="020B0604030504040204" pitchFamily="50" charset="-128"/>
                <a:cs typeface="メイリオ" panose="020B0604030504040204" pitchFamily="50" charset="-128"/>
              </a:rPr>
              <a:t>　府民への食品ロス削減に対する意識を醸成し、持続可能な社会の実現に寄与することを目的として、大阪産（もん）を活用した脱炭素化推進事業のイベント会場内外で、食べきりを促す「おいしく食べ</a:t>
            </a:r>
            <a:r>
              <a:rPr lang="ja-JP" altLang="en-US" sz="800" dirty="0" err="1">
                <a:latin typeface="Meiryo UI" panose="020B0604030504040204" pitchFamily="50" charset="-128"/>
                <a:ea typeface="Meiryo UI" panose="020B0604030504040204" pitchFamily="50" charset="-128"/>
                <a:cs typeface="メイリオ" panose="020B0604030504040204" pitchFamily="50" charset="-128"/>
              </a:rPr>
              <a:t>きろう</a:t>
            </a:r>
            <a:r>
              <a:rPr lang="ja-JP" altLang="en-US" sz="800" dirty="0">
                <a:latin typeface="Meiryo UI" panose="020B0604030504040204" pitchFamily="50" charset="-128"/>
                <a:ea typeface="Meiryo UI" panose="020B0604030504040204" pitchFamily="50" charset="-128"/>
                <a:cs typeface="メイリオ" panose="020B0604030504040204" pitchFamily="50" charset="-128"/>
              </a:rPr>
              <a:t>キャンペーン（仮）」を実施する。</a:t>
            </a:r>
          </a:p>
        </p:txBody>
      </p:sp>
      <p:sp>
        <p:nvSpPr>
          <p:cNvPr id="124" name="大かっこ 123">
            <a:extLst>
              <a:ext uri="{FF2B5EF4-FFF2-40B4-BE49-F238E27FC236}">
                <a16:creationId xmlns:a16="http://schemas.microsoft.com/office/drawing/2014/main" id="{A343ADB2-DB3F-446F-96F2-B15AA320F579}"/>
              </a:ext>
            </a:extLst>
          </p:cNvPr>
          <p:cNvSpPr/>
          <p:nvPr/>
        </p:nvSpPr>
        <p:spPr>
          <a:xfrm>
            <a:off x="5493673" y="7979516"/>
            <a:ext cx="3931672" cy="540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800" dirty="0">
                <a:latin typeface="Meiryo UI" panose="020B0604030504040204" pitchFamily="50" charset="-128"/>
                <a:ea typeface="Meiryo UI" panose="020B0604030504040204" pitchFamily="50" charset="-128"/>
                <a:cs typeface="メイリオ" panose="020B0604030504040204" pitchFamily="50" charset="-128"/>
              </a:rPr>
              <a:t>　マイ容器やマイボトルが利用可能なお店を検索できるウェブサイト「</a:t>
            </a:r>
            <a:r>
              <a:rPr lang="en-US" altLang="ja-JP" sz="800" dirty="0">
                <a:latin typeface="Meiryo UI" panose="020B0604030504040204" pitchFamily="50" charset="-128"/>
                <a:ea typeface="Meiryo UI" panose="020B0604030504040204" pitchFamily="50" charset="-128"/>
                <a:cs typeface="メイリオ" panose="020B0604030504040204" pitchFamily="50" charset="-128"/>
              </a:rPr>
              <a:t>Osaka</a:t>
            </a:r>
            <a:r>
              <a:rPr lang="ja-JP" altLang="en-US" sz="800" dirty="0">
                <a:latin typeface="Meiryo UI" panose="020B0604030504040204" pitchFamily="50" charset="-128"/>
                <a:ea typeface="Meiryo UI" panose="020B0604030504040204" pitchFamily="50" charset="-128"/>
                <a:cs typeface="メイリオ" panose="020B0604030504040204" pitchFamily="50" charset="-128"/>
              </a:rPr>
              <a:t>ほかさんマップ」を運用し、キャンペーンなどを通じ、さらなる府民の行動変容を促す。また、府内のオフィス・官庁街において、企業や団体単位での参加を促し、マイボトル・マイ容器の利用促進やリユースカップ等の利用機会の創出等、地域全体で使い捨てプラスチック削減の取組みを進めるモデル事業を実施する。</a:t>
            </a:r>
          </a:p>
        </p:txBody>
      </p:sp>
      <p:sp>
        <p:nvSpPr>
          <p:cNvPr id="125" name="角丸四角形 124"/>
          <p:cNvSpPr/>
          <p:nvPr/>
        </p:nvSpPr>
        <p:spPr>
          <a:xfrm>
            <a:off x="1429538" y="8447893"/>
            <a:ext cx="3960000" cy="252000"/>
          </a:xfrm>
          <a:prstGeom prst="roundRect">
            <a:avLst/>
          </a:prstGeom>
          <a:ln>
            <a:solidFill>
              <a:srgbClr val="00B050"/>
            </a:solidFill>
          </a:ln>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r>
              <a:rPr lang="ja-JP" altLang="en-US"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おおさかプラスチックごみゼロ宣言推進事業</a:t>
            </a:r>
            <a:endParaRPr lang="en-US" altLang="ja-JP" sz="9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26" name="大かっこ 125"/>
          <p:cNvSpPr/>
          <p:nvPr/>
        </p:nvSpPr>
        <p:spPr>
          <a:xfrm>
            <a:off x="1443062" y="8762316"/>
            <a:ext cx="3931672" cy="288000"/>
          </a:xfrm>
          <a:prstGeom prst="bracketPair">
            <a:avLst>
              <a:gd name="adj" fmla="val 4418"/>
            </a:avLst>
          </a:prstGeom>
        </p:spPr>
        <p:style>
          <a:lnRef idx="1">
            <a:schemeClr val="dk1"/>
          </a:lnRef>
          <a:fillRef idx="0">
            <a:schemeClr val="dk1"/>
          </a:fillRef>
          <a:effectRef idx="0">
            <a:schemeClr val="dk1"/>
          </a:effectRef>
          <a:fontRef idx="minor">
            <a:schemeClr val="tx1"/>
          </a:fontRef>
        </p:style>
        <p:txBody>
          <a:bodyPr lIns="36000" tIns="32945" rIns="36000" bIns="32945" rtlCol="0" anchor="ctr"/>
          <a:lstStyle/>
          <a:p>
            <a:pPr algn="just"/>
            <a:r>
              <a:rPr lang="ja-JP" altLang="en-US" sz="800" dirty="0">
                <a:latin typeface="Meiryo UI" panose="020B0604030504040204" pitchFamily="50" charset="-128"/>
                <a:ea typeface="Meiryo UI" panose="020B0604030504040204" pitchFamily="50" charset="-128"/>
                <a:cs typeface="メイリオ" panose="020B0604030504040204" pitchFamily="50" charset="-128"/>
              </a:rPr>
              <a:t>　マイボトルの設置に対し補助を行うことにより府内のマイボトルスポットの拡大を促進するとともに、その結果を広く周知することでマイボトルの利用促進を目指す。</a:t>
            </a:r>
          </a:p>
        </p:txBody>
      </p:sp>
      <p:cxnSp>
        <p:nvCxnSpPr>
          <p:cNvPr id="132" name="直線コネクタ 131">
            <a:extLst>
              <a:ext uri="{FF2B5EF4-FFF2-40B4-BE49-F238E27FC236}">
                <a16:creationId xmlns:a16="http://schemas.microsoft.com/office/drawing/2014/main" id="{E93630E2-D573-4ED7-B055-77992617BA41}"/>
              </a:ext>
            </a:extLst>
          </p:cNvPr>
          <p:cNvCxnSpPr>
            <a:cxnSpLocks/>
          </p:cNvCxnSpPr>
          <p:nvPr/>
        </p:nvCxnSpPr>
        <p:spPr>
          <a:xfrm>
            <a:off x="507578" y="9108684"/>
            <a:ext cx="9000000" cy="0"/>
          </a:xfrm>
          <a:prstGeom prst="line">
            <a:avLst/>
          </a:prstGeom>
          <a:ln w="19050">
            <a:solidFill>
              <a:srgbClr val="00B050"/>
            </a:solidFill>
            <a:prstDash val="dash"/>
          </a:ln>
        </p:spPr>
        <p:style>
          <a:lnRef idx="1">
            <a:schemeClr val="dk1"/>
          </a:lnRef>
          <a:fillRef idx="0">
            <a:schemeClr val="dk1"/>
          </a:fillRef>
          <a:effectRef idx="0">
            <a:schemeClr val="dk1"/>
          </a:effectRef>
          <a:fontRef idx="minor">
            <a:schemeClr val="tx1"/>
          </a:fontRef>
        </p:style>
      </p:cxnSp>
      <p:cxnSp>
        <p:nvCxnSpPr>
          <p:cNvPr id="90" name="直線コネクタ 89">
            <a:extLst>
              <a:ext uri="{FF2B5EF4-FFF2-40B4-BE49-F238E27FC236}">
                <a16:creationId xmlns:a16="http://schemas.microsoft.com/office/drawing/2014/main" id="{E93630E2-D573-4ED7-B055-77992617BA41}"/>
              </a:ext>
            </a:extLst>
          </p:cNvPr>
          <p:cNvCxnSpPr>
            <a:cxnSpLocks/>
          </p:cNvCxnSpPr>
          <p:nvPr/>
        </p:nvCxnSpPr>
        <p:spPr>
          <a:xfrm>
            <a:off x="520919" y="10874948"/>
            <a:ext cx="9000000" cy="0"/>
          </a:xfrm>
          <a:prstGeom prst="line">
            <a:avLst/>
          </a:prstGeom>
          <a:ln w="19050">
            <a:solidFill>
              <a:srgbClr val="00B050"/>
            </a:solidFill>
            <a:prstDash val="dash"/>
          </a:ln>
        </p:spPr>
        <p:style>
          <a:lnRef idx="1">
            <a:schemeClr val="dk1"/>
          </a:lnRef>
          <a:fillRef idx="0">
            <a:schemeClr val="dk1"/>
          </a:fillRef>
          <a:effectRef idx="0">
            <a:schemeClr val="dk1"/>
          </a:effectRef>
          <a:fontRef idx="minor">
            <a:schemeClr val="tx1"/>
          </a:fontRef>
        </p:style>
      </p:cxnSp>
      <p:sp>
        <p:nvSpPr>
          <p:cNvPr id="127" name="角丸四角形 126"/>
          <p:cNvSpPr/>
          <p:nvPr/>
        </p:nvSpPr>
        <p:spPr>
          <a:xfrm>
            <a:off x="1053980" y="7730629"/>
            <a:ext cx="252000" cy="4860000"/>
          </a:xfrm>
          <a:prstGeom prst="roundRect">
            <a:avLst/>
          </a:prstGeom>
          <a:solidFill>
            <a:srgbClr val="92D050"/>
          </a:solidFill>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65892" tIns="32945" rIns="65892" bIns="32945" rtlCol="0" anchor="ctr"/>
          <a:lstStyle/>
          <a:p>
            <a:pPr algn="ctr">
              <a:lnSpc>
                <a:spcPct val="150000"/>
              </a:lnSpc>
            </a:pPr>
            <a:r>
              <a:rPr lang="ja-JP" altLang="en-US" sz="1400" b="1" spc="75"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環境保全活動事業</a:t>
            </a:r>
          </a:p>
        </p:txBody>
      </p:sp>
      <p:sp>
        <p:nvSpPr>
          <p:cNvPr id="133" name="テキスト ボックス 132"/>
          <p:cNvSpPr txBox="1"/>
          <p:nvPr/>
        </p:nvSpPr>
        <p:spPr>
          <a:xfrm>
            <a:off x="8638386" y="1059559"/>
            <a:ext cx="886781"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4</a:t>
            </a:r>
            <a:r>
              <a:rPr kumimoji="1" lang="en-US" altLang="ja-JP" sz="800" dirty="0">
                <a:latin typeface="Meiryo UI" panose="020B0604030504040204" pitchFamily="50" charset="-128"/>
                <a:ea typeface="Meiryo UI" panose="020B0604030504040204" pitchFamily="50" charset="-128"/>
              </a:rPr>
              <a:t>,971</a:t>
            </a:r>
            <a:r>
              <a:rPr lang="ja-JP" altLang="en-US" sz="800" dirty="0">
                <a:latin typeface="Meiryo UI" panose="020B0604030504040204" pitchFamily="50" charset="-128"/>
                <a:ea typeface="Meiryo UI" panose="020B0604030504040204" pitchFamily="50" charset="-128"/>
              </a:rPr>
              <a:t>千円</a:t>
            </a:r>
            <a:r>
              <a:rPr kumimoji="1" lang="ja-JP" altLang="en-US" sz="800" dirty="0">
                <a:latin typeface="Meiryo UI" panose="020B0604030504040204" pitchFamily="50" charset="-128"/>
                <a:ea typeface="Meiryo UI" panose="020B0604030504040204" pitchFamily="50" charset="-128"/>
              </a:rPr>
              <a:t>＞</a:t>
            </a:r>
          </a:p>
        </p:txBody>
      </p:sp>
      <p:sp>
        <p:nvSpPr>
          <p:cNvPr id="134" name="テキスト ボックス 133"/>
          <p:cNvSpPr txBox="1"/>
          <p:nvPr/>
        </p:nvSpPr>
        <p:spPr>
          <a:xfrm>
            <a:off x="4528213" y="1855248"/>
            <a:ext cx="950901"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34</a:t>
            </a:r>
            <a:r>
              <a:rPr kumimoji="1" lang="en-US" altLang="ja-JP" sz="800" dirty="0">
                <a:latin typeface="Meiryo UI" panose="020B0604030504040204" pitchFamily="50" charset="-128"/>
                <a:ea typeface="Meiryo UI" panose="020B0604030504040204" pitchFamily="50" charset="-128"/>
              </a:rPr>
              <a:t>,778</a:t>
            </a:r>
            <a:r>
              <a:rPr lang="ja-JP" altLang="en-US" sz="800" dirty="0">
                <a:latin typeface="Meiryo UI" panose="020B0604030504040204" pitchFamily="50" charset="-128"/>
                <a:ea typeface="Meiryo UI" panose="020B0604030504040204" pitchFamily="50" charset="-128"/>
              </a:rPr>
              <a:t>千円</a:t>
            </a:r>
            <a:r>
              <a:rPr kumimoji="1" lang="ja-JP" altLang="en-US" sz="800" dirty="0">
                <a:latin typeface="Meiryo UI" panose="020B0604030504040204" pitchFamily="50" charset="-128"/>
                <a:ea typeface="Meiryo UI" panose="020B0604030504040204" pitchFamily="50" charset="-128"/>
              </a:rPr>
              <a:t>＞</a:t>
            </a:r>
          </a:p>
        </p:txBody>
      </p:sp>
      <p:sp>
        <p:nvSpPr>
          <p:cNvPr id="135" name="テキスト ボックス 134"/>
          <p:cNvSpPr txBox="1"/>
          <p:nvPr/>
        </p:nvSpPr>
        <p:spPr>
          <a:xfrm>
            <a:off x="8634116" y="1889653"/>
            <a:ext cx="950901"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60,000</a:t>
            </a:r>
            <a:r>
              <a:rPr lang="ja-JP" altLang="en-US" sz="800" dirty="0">
                <a:latin typeface="Meiryo UI" panose="020B0604030504040204" pitchFamily="50" charset="-128"/>
                <a:ea typeface="Meiryo UI" panose="020B0604030504040204" pitchFamily="50" charset="-128"/>
              </a:rPr>
              <a:t>千円</a:t>
            </a:r>
            <a:r>
              <a:rPr kumimoji="1" lang="ja-JP" altLang="en-US" sz="800" dirty="0">
                <a:latin typeface="Meiryo UI" panose="020B0604030504040204" pitchFamily="50" charset="-128"/>
                <a:ea typeface="Meiryo UI" panose="020B0604030504040204" pitchFamily="50" charset="-128"/>
              </a:rPr>
              <a:t>＞</a:t>
            </a:r>
          </a:p>
        </p:txBody>
      </p:sp>
      <p:sp>
        <p:nvSpPr>
          <p:cNvPr id="136" name="テキスト ボックス 135"/>
          <p:cNvSpPr txBox="1"/>
          <p:nvPr/>
        </p:nvSpPr>
        <p:spPr>
          <a:xfrm>
            <a:off x="4545468" y="4535666"/>
            <a:ext cx="950901"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25</a:t>
            </a:r>
            <a:r>
              <a:rPr kumimoji="1" lang="en-US" altLang="ja-JP" sz="800" dirty="0">
                <a:latin typeface="Meiryo UI" panose="020B0604030504040204" pitchFamily="50" charset="-128"/>
                <a:ea typeface="Meiryo UI" panose="020B0604030504040204" pitchFamily="50" charset="-128"/>
              </a:rPr>
              <a:t>,611</a:t>
            </a:r>
            <a:r>
              <a:rPr lang="ja-JP" altLang="en-US" sz="800" dirty="0">
                <a:latin typeface="Meiryo UI" panose="020B0604030504040204" pitchFamily="50" charset="-128"/>
                <a:ea typeface="Meiryo UI" panose="020B0604030504040204" pitchFamily="50" charset="-128"/>
              </a:rPr>
              <a:t>千円</a:t>
            </a:r>
            <a:r>
              <a:rPr kumimoji="1" lang="ja-JP" altLang="en-US" sz="800" dirty="0">
                <a:latin typeface="Meiryo UI" panose="020B0604030504040204" pitchFamily="50" charset="-128"/>
                <a:ea typeface="Meiryo UI" panose="020B0604030504040204" pitchFamily="50" charset="-128"/>
              </a:rPr>
              <a:t>＞</a:t>
            </a:r>
          </a:p>
        </p:txBody>
      </p:sp>
      <p:sp>
        <p:nvSpPr>
          <p:cNvPr id="139" name="テキスト ボックス 138"/>
          <p:cNvSpPr txBox="1"/>
          <p:nvPr/>
        </p:nvSpPr>
        <p:spPr>
          <a:xfrm>
            <a:off x="4572002" y="5197606"/>
            <a:ext cx="886781"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9,988</a:t>
            </a:r>
            <a:r>
              <a:rPr lang="ja-JP" altLang="en-US" sz="800" dirty="0">
                <a:latin typeface="Meiryo UI" panose="020B0604030504040204" pitchFamily="50" charset="-128"/>
                <a:ea typeface="Meiryo UI" panose="020B0604030504040204" pitchFamily="50" charset="-128"/>
              </a:rPr>
              <a:t>千円</a:t>
            </a:r>
            <a:r>
              <a:rPr kumimoji="1" lang="ja-JP" altLang="en-US" sz="800" dirty="0">
                <a:latin typeface="Meiryo UI" panose="020B0604030504040204" pitchFamily="50" charset="-128"/>
                <a:ea typeface="Meiryo UI" panose="020B0604030504040204" pitchFamily="50" charset="-128"/>
              </a:rPr>
              <a:t>＞</a:t>
            </a:r>
          </a:p>
        </p:txBody>
      </p:sp>
      <p:sp>
        <p:nvSpPr>
          <p:cNvPr id="141" name="テキスト ボックス 140"/>
          <p:cNvSpPr txBox="1"/>
          <p:nvPr/>
        </p:nvSpPr>
        <p:spPr>
          <a:xfrm>
            <a:off x="8620797" y="10979609"/>
            <a:ext cx="886781"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4</a:t>
            </a:r>
            <a:r>
              <a:rPr kumimoji="1" lang="en-US" altLang="ja-JP" sz="800" dirty="0">
                <a:latin typeface="Meiryo UI" panose="020B0604030504040204" pitchFamily="50" charset="-128"/>
                <a:ea typeface="Meiryo UI" panose="020B0604030504040204" pitchFamily="50" charset="-128"/>
              </a:rPr>
              <a:t>,045</a:t>
            </a:r>
            <a:r>
              <a:rPr lang="ja-JP" altLang="en-US" sz="800" dirty="0">
                <a:latin typeface="Meiryo UI" panose="020B0604030504040204" pitchFamily="50" charset="-128"/>
                <a:ea typeface="Meiryo UI" panose="020B0604030504040204" pitchFamily="50" charset="-128"/>
              </a:rPr>
              <a:t>千円</a:t>
            </a:r>
            <a:r>
              <a:rPr kumimoji="1" lang="ja-JP" altLang="en-US" sz="800" dirty="0">
                <a:latin typeface="Meiryo UI" panose="020B0604030504040204" pitchFamily="50" charset="-128"/>
                <a:ea typeface="Meiryo UI" panose="020B0604030504040204" pitchFamily="50" charset="-128"/>
              </a:rPr>
              <a:t>＞</a:t>
            </a:r>
          </a:p>
        </p:txBody>
      </p:sp>
      <p:sp>
        <p:nvSpPr>
          <p:cNvPr id="144" name="テキスト ボックス 143"/>
          <p:cNvSpPr txBox="1"/>
          <p:nvPr/>
        </p:nvSpPr>
        <p:spPr>
          <a:xfrm>
            <a:off x="4590026" y="9198739"/>
            <a:ext cx="886781"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6</a:t>
            </a:r>
            <a:r>
              <a:rPr kumimoji="1" lang="en-US" altLang="ja-JP" sz="800" dirty="0">
                <a:latin typeface="Meiryo UI" panose="020B0604030504040204" pitchFamily="50" charset="-128"/>
                <a:ea typeface="Meiryo UI" panose="020B0604030504040204" pitchFamily="50" charset="-128"/>
              </a:rPr>
              <a:t>,052</a:t>
            </a:r>
            <a:r>
              <a:rPr lang="ja-JP" altLang="en-US" sz="800" dirty="0">
                <a:latin typeface="Meiryo UI" panose="020B0604030504040204" pitchFamily="50" charset="-128"/>
                <a:ea typeface="Meiryo UI" panose="020B0604030504040204" pitchFamily="50" charset="-128"/>
              </a:rPr>
              <a:t>千円</a:t>
            </a:r>
            <a:r>
              <a:rPr kumimoji="1" lang="ja-JP" altLang="en-US" sz="800" dirty="0">
                <a:latin typeface="Meiryo UI" panose="020B0604030504040204" pitchFamily="50" charset="-128"/>
                <a:ea typeface="Meiryo UI" panose="020B0604030504040204" pitchFamily="50" charset="-128"/>
              </a:rPr>
              <a:t>＞</a:t>
            </a:r>
          </a:p>
        </p:txBody>
      </p:sp>
      <p:sp>
        <p:nvSpPr>
          <p:cNvPr id="146" name="テキスト ボックス 145"/>
          <p:cNvSpPr txBox="1"/>
          <p:nvPr/>
        </p:nvSpPr>
        <p:spPr>
          <a:xfrm>
            <a:off x="8545016" y="9189972"/>
            <a:ext cx="886781"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6,746</a:t>
            </a:r>
            <a:r>
              <a:rPr lang="ja-JP" altLang="en-US" sz="800" dirty="0">
                <a:latin typeface="Meiryo UI" panose="020B0604030504040204" pitchFamily="50" charset="-128"/>
                <a:ea typeface="Meiryo UI" panose="020B0604030504040204" pitchFamily="50" charset="-128"/>
              </a:rPr>
              <a:t>千円</a:t>
            </a:r>
            <a:r>
              <a:rPr kumimoji="1" lang="ja-JP" altLang="en-US" sz="800" dirty="0">
                <a:latin typeface="Meiryo UI" panose="020B0604030504040204" pitchFamily="50" charset="-128"/>
                <a:ea typeface="Meiryo UI" panose="020B0604030504040204" pitchFamily="50" charset="-128"/>
              </a:rPr>
              <a:t>＞</a:t>
            </a:r>
          </a:p>
        </p:txBody>
      </p:sp>
      <p:sp>
        <p:nvSpPr>
          <p:cNvPr id="147" name="テキスト ボックス 146"/>
          <p:cNvSpPr txBox="1"/>
          <p:nvPr/>
        </p:nvSpPr>
        <p:spPr>
          <a:xfrm>
            <a:off x="4512568" y="7688398"/>
            <a:ext cx="886781"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4,156</a:t>
            </a:r>
            <a:r>
              <a:rPr lang="ja-JP" altLang="en-US" sz="800" dirty="0">
                <a:latin typeface="Meiryo UI" panose="020B0604030504040204" pitchFamily="50" charset="-128"/>
                <a:ea typeface="Meiryo UI" panose="020B0604030504040204" pitchFamily="50" charset="-128"/>
              </a:rPr>
              <a:t>千円</a:t>
            </a:r>
            <a:r>
              <a:rPr kumimoji="1" lang="ja-JP" altLang="en-US" sz="800" dirty="0">
                <a:latin typeface="Meiryo UI" panose="020B0604030504040204" pitchFamily="50" charset="-128"/>
                <a:ea typeface="Meiryo UI" panose="020B0604030504040204" pitchFamily="50" charset="-128"/>
              </a:rPr>
              <a:t>＞</a:t>
            </a:r>
          </a:p>
        </p:txBody>
      </p:sp>
      <p:sp>
        <p:nvSpPr>
          <p:cNvPr id="148" name="テキスト ボックス 147"/>
          <p:cNvSpPr txBox="1"/>
          <p:nvPr/>
        </p:nvSpPr>
        <p:spPr>
          <a:xfrm>
            <a:off x="4584576" y="8474967"/>
            <a:ext cx="886781"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4</a:t>
            </a:r>
            <a:r>
              <a:rPr kumimoji="1" lang="en-US" altLang="ja-JP" sz="800" dirty="0">
                <a:latin typeface="Meiryo UI" panose="020B0604030504040204" pitchFamily="50" charset="-128"/>
                <a:ea typeface="Meiryo UI" panose="020B0604030504040204" pitchFamily="50" charset="-128"/>
              </a:rPr>
              <a:t>,887</a:t>
            </a:r>
            <a:r>
              <a:rPr lang="ja-JP" altLang="en-US" sz="800" dirty="0">
                <a:latin typeface="Meiryo UI" panose="020B0604030504040204" pitchFamily="50" charset="-128"/>
                <a:ea typeface="Meiryo UI" panose="020B0604030504040204" pitchFamily="50" charset="-128"/>
              </a:rPr>
              <a:t>千円</a:t>
            </a:r>
            <a:r>
              <a:rPr kumimoji="1" lang="ja-JP" altLang="en-US" sz="800" dirty="0">
                <a:latin typeface="Meiryo UI" panose="020B0604030504040204" pitchFamily="50" charset="-128"/>
                <a:ea typeface="Meiryo UI" panose="020B0604030504040204" pitchFamily="50" charset="-128"/>
              </a:rPr>
              <a:t>＞</a:t>
            </a:r>
          </a:p>
        </p:txBody>
      </p:sp>
      <p:sp>
        <p:nvSpPr>
          <p:cNvPr id="150" name="テキスト ボックス 149"/>
          <p:cNvSpPr txBox="1"/>
          <p:nvPr/>
        </p:nvSpPr>
        <p:spPr>
          <a:xfrm>
            <a:off x="8648890" y="7694574"/>
            <a:ext cx="886781"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5</a:t>
            </a:r>
            <a:r>
              <a:rPr kumimoji="1" lang="en-US" altLang="ja-JP" sz="800" dirty="0">
                <a:latin typeface="Meiryo UI" panose="020B0604030504040204" pitchFamily="50" charset="-128"/>
                <a:ea typeface="Meiryo UI" panose="020B0604030504040204" pitchFamily="50" charset="-128"/>
              </a:rPr>
              <a:t>,263</a:t>
            </a:r>
            <a:r>
              <a:rPr lang="ja-JP" altLang="en-US" sz="800" dirty="0">
                <a:latin typeface="Meiryo UI" panose="020B0604030504040204" pitchFamily="50" charset="-128"/>
                <a:ea typeface="Meiryo UI" panose="020B0604030504040204" pitchFamily="50" charset="-128"/>
              </a:rPr>
              <a:t>千円</a:t>
            </a:r>
            <a:r>
              <a:rPr kumimoji="1" lang="ja-JP" altLang="en-US" sz="800" dirty="0">
                <a:latin typeface="Meiryo UI" panose="020B0604030504040204" pitchFamily="50" charset="-128"/>
                <a:ea typeface="Meiryo UI" panose="020B0604030504040204" pitchFamily="50" charset="-128"/>
              </a:rPr>
              <a:t>＞</a:t>
            </a:r>
          </a:p>
        </p:txBody>
      </p:sp>
      <p:sp>
        <p:nvSpPr>
          <p:cNvPr id="152" name="テキスト ボックス 151"/>
          <p:cNvSpPr txBox="1"/>
          <p:nvPr/>
        </p:nvSpPr>
        <p:spPr>
          <a:xfrm>
            <a:off x="4600086" y="6923983"/>
            <a:ext cx="886781"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2</a:t>
            </a:r>
            <a:r>
              <a:rPr kumimoji="1" lang="en-US" altLang="ja-JP" sz="800" dirty="0">
                <a:latin typeface="Meiryo UI" panose="020B0604030504040204" pitchFamily="50" charset="-128"/>
                <a:ea typeface="Meiryo UI" panose="020B0604030504040204" pitchFamily="50" charset="-128"/>
              </a:rPr>
              <a:t>,499</a:t>
            </a:r>
            <a:r>
              <a:rPr lang="ja-JP" altLang="en-US" sz="800" dirty="0">
                <a:latin typeface="Meiryo UI" panose="020B0604030504040204" pitchFamily="50" charset="-128"/>
                <a:ea typeface="Meiryo UI" panose="020B0604030504040204" pitchFamily="50" charset="-128"/>
              </a:rPr>
              <a:t>千円</a:t>
            </a:r>
            <a:r>
              <a:rPr kumimoji="1" lang="ja-JP" altLang="en-US" sz="800" dirty="0">
                <a:latin typeface="Meiryo UI" panose="020B0604030504040204" pitchFamily="50" charset="-128"/>
                <a:ea typeface="Meiryo UI" panose="020B0604030504040204" pitchFamily="50" charset="-128"/>
              </a:rPr>
              <a:t>＞</a:t>
            </a:r>
          </a:p>
        </p:txBody>
      </p:sp>
      <p:sp>
        <p:nvSpPr>
          <p:cNvPr id="153" name="テキスト ボックス 152"/>
          <p:cNvSpPr txBox="1"/>
          <p:nvPr/>
        </p:nvSpPr>
        <p:spPr>
          <a:xfrm>
            <a:off x="4688020" y="6127011"/>
            <a:ext cx="78739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236</a:t>
            </a:r>
            <a:r>
              <a:rPr lang="ja-JP" altLang="en-US" sz="800" dirty="0">
                <a:latin typeface="Meiryo UI" panose="020B0604030504040204" pitchFamily="50" charset="-128"/>
                <a:ea typeface="Meiryo UI" panose="020B0604030504040204" pitchFamily="50" charset="-128"/>
              </a:rPr>
              <a:t>千円</a:t>
            </a:r>
            <a:r>
              <a:rPr kumimoji="1" lang="ja-JP" altLang="en-US" sz="800" dirty="0">
                <a:latin typeface="Meiryo UI" panose="020B0604030504040204" pitchFamily="50" charset="-128"/>
                <a:ea typeface="Meiryo UI" panose="020B0604030504040204" pitchFamily="50" charset="-128"/>
              </a:rPr>
              <a:t>＞</a:t>
            </a:r>
          </a:p>
        </p:txBody>
      </p:sp>
      <p:sp>
        <p:nvSpPr>
          <p:cNvPr id="154" name="テキスト ボックス 153"/>
          <p:cNvSpPr txBox="1"/>
          <p:nvPr/>
        </p:nvSpPr>
        <p:spPr>
          <a:xfrm>
            <a:off x="8602464" y="5205607"/>
            <a:ext cx="886781"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5</a:t>
            </a:r>
            <a:r>
              <a:rPr kumimoji="1" lang="en-US" altLang="ja-JP" sz="800" dirty="0">
                <a:latin typeface="Meiryo UI" panose="020B0604030504040204" pitchFamily="50" charset="-128"/>
                <a:ea typeface="Meiryo UI" panose="020B0604030504040204" pitchFamily="50" charset="-128"/>
              </a:rPr>
              <a:t>,161</a:t>
            </a:r>
            <a:r>
              <a:rPr lang="ja-JP" altLang="en-US" sz="800" dirty="0">
                <a:latin typeface="Meiryo UI" panose="020B0604030504040204" pitchFamily="50" charset="-128"/>
                <a:ea typeface="Meiryo UI" panose="020B0604030504040204" pitchFamily="50" charset="-128"/>
              </a:rPr>
              <a:t>千円</a:t>
            </a:r>
            <a:r>
              <a:rPr kumimoji="1" lang="ja-JP" altLang="en-US" sz="800" dirty="0">
                <a:latin typeface="Meiryo UI" panose="020B0604030504040204" pitchFamily="50" charset="-128"/>
                <a:ea typeface="Meiryo UI" panose="020B0604030504040204" pitchFamily="50" charset="-128"/>
              </a:rPr>
              <a:t>＞</a:t>
            </a:r>
          </a:p>
        </p:txBody>
      </p:sp>
      <p:sp>
        <p:nvSpPr>
          <p:cNvPr id="155" name="テキスト ボックス 154"/>
          <p:cNvSpPr txBox="1"/>
          <p:nvPr/>
        </p:nvSpPr>
        <p:spPr>
          <a:xfrm>
            <a:off x="8715179" y="4565970"/>
            <a:ext cx="78739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240</a:t>
            </a:r>
            <a:r>
              <a:rPr lang="ja-JP" altLang="en-US" sz="800" dirty="0">
                <a:latin typeface="Meiryo UI" panose="020B0604030504040204" pitchFamily="50" charset="-128"/>
                <a:ea typeface="Meiryo UI" panose="020B0604030504040204" pitchFamily="50" charset="-128"/>
              </a:rPr>
              <a:t>千円</a:t>
            </a:r>
            <a:r>
              <a:rPr kumimoji="1" lang="ja-JP" altLang="en-US" sz="800" dirty="0">
                <a:latin typeface="Meiryo UI" panose="020B0604030504040204" pitchFamily="50" charset="-128"/>
                <a:ea typeface="Meiryo UI" panose="020B0604030504040204" pitchFamily="50" charset="-128"/>
              </a:rPr>
              <a:t>＞</a:t>
            </a:r>
          </a:p>
        </p:txBody>
      </p:sp>
      <p:sp>
        <p:nvSpPr>
          <p:cNvPr id="156" name="テキスト ボックス 155"/>
          <p:cNvSpPr txBox="1"/>
          <p:nvPr/>
        </p:nvSpPr>
        <p:spPr>
          <a:xfrm>
            <a:off x="8545016" y="6127411"/>
            <a:ext cx="950901"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11,373</a:t>
            </a:r>
            <a:r>
              <a:rPr lang="ja-JP" altLang="en-US" sz="800" dirty="0">
                <a:latin typeface="Meiryo UI" panose="020B0604030504040204" pitchFamily="50" charset="-128"/>
                <a:ea typeface="Meiryo UI" panose="020B0604030504040204" pitchFamily="50" charset="-128"/>
              </a:rPr>
              <a:t>千円</a:t>
            </a:r>
            <a:r>
              <a:rPr kumimoji="1" lang="ja-JP" altLang="en-US" sz="800" dirty="0">
                <a:latin typeface="Meiryo UI" panose="020B0604030504040204" pitchFamily="50" charset="-128"/>
                <a:ea typeface="Meiryo UI" panose="020B0604030504040204" pitchFamily="50" charset="-128"/>
              </a:rPr>
              <a:t>＞</a:t>
            </a:r>
          </a:p>
        </p:txBody>
      </p:sp>
      <p:sp>
        <p:nvSpPr>
          <p:cNvPr id="99" name="テキスト ボックス 98"/>
          <p:cNvSpPr txBox="1"/>
          <p:nvPr/>
        </p:nvSpPr>
        <p:spPr>
          <a:xfrm>
            <a:off x="4512568" y="10976690"/>
            <a:ext cx="886781"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3</a:t>
            </a:r>
            <a:r>
              <a:rPr kumimoji="1" lang="en-US" altLang="ja-JP" sz="800" dirty="0">
                <a:latin typeface="Meiryo UI" panose="020B0604030504040204" pitchFamily="50" charset="-128"/>
                <a:ea typeface="Meiryo UI" panose="020B0604030504040204" pitchFamily="50" charset="-128"/>
              </a:rPr>
              <a:t>,000</a:t>
            </a:r>
            <a:r>
              <a:rPr lang="ja-JP" altLang="en-US" sz="800" dirty="0">
                <a:latin typeface="Meiryo UI" panose="020B0604030504040204" pitchFamily="50" charset="-128"/>
                <a:ea typeface="Meiryo UI" panose="020B0604030504040204" pitchFamily="50" charset="-128"/>
              </a:rPr>
              <a:t>千円</a:t>
            </a:r>
            <a:r>
              <a:rPr kumimoji="1" lang="ja-JP" altLang="en-US" sz="800" dirty="0">
                <a:latin typeface="Meiryo UI" panose="020B0604030504040204" pitchFamily="50" charset="-128"/>
                <a:ea typeface="Meiryo UI" panose="020B0604030504040204" pitchFamily="50" charset="-128"/>
              </a:rPr>
              <a:t>＞</a:t>
            </a:r>
          </a:p>
        </p:txBody>
      </p:sp>
      <p:sp>
        <p:nvSpPr>
          <p:cNvPr id="106" name="角丸四角形 105"/>
          <p:cNvSpPr/>
          <p:nvPr/>
        </p:nvSpPr>
        <p:spPr>
          <a:xfrm>
            <a:off x="4834053" y="3552346"/>
            <a:ext cx="540000" cy="216000"/>
          </a:xfrm>
          <a:prstGeom prst="roundRect">
            <a:avLst/>
          </a:prstGeom>
          <a:noFill/>
          <a:ln w="9525">
            <a:noFill/>
          </a:ln>
        </p:spPr>
        <p:style>
          <a:lnRef idx="2">
            <a:schemeClr val="dk1"/>
          </a:lnRef>
          <a:fillRef idx="1">
            <a:schemeClr val="lt1"/>
          </a:fillRef>
          <a:effectRef idx="0">
            <a:schemeClr val="dk1"/>
          </a:effectRef>
          <a:fontRef idx="minor">
            <a:schemeClr val="dk1"/>
          </a:fontRef>
        </p:style>
        <p:txBody>
          <a:bodyPr lIns="65892" tIns="77834" rIns="65892" bIns="32945" rtlCol="0" anchor="ctr"/>
          <a:lstStyle/>
          <a:p>
            <a:pPr algn="ctr">
              <a:lnSpc>
                <a:spcPts val="1000"/>
              </a:lnSpc>
            </a:pPr>
            <a:r>
              <a:rPr lang="ja-JP" altLang="en-US" sz="11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新規</a:t>
            </a:r>
            <a:endParaRPr lang="ja-JP" altLang="en-US" sz="14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08" name="角丸四角形 107"/>
          <p:cNvSpPr/>
          <p:nvPr/>
        </p:nvSpPr>
        <p:spPr>
          <a:xfrm>
            <a:off x="8877652" y="2816796"/>
            <a:ext cx="540000" cy="216000"/>
          </a:xfrm>
          <a:prstGeom prst="roundRect">
            <a:avLst/>
          </a:prstGeom>
          <a:noFill/>
          <a:ln w="9525">
            <a:noFill/>
          </a:ln>
        </p:spPr>
        <p:style>
          <a:lnRef idx="2">
            <a:schemeClr val="dk1"/>
          </a:lnRef>
          <a:fillRef idx="1">
            <a:schemeClr val="lt1"/>
          </a:fillRef>
          <a:effectRef idx="0">
            <a:schemeClr val="dk1"/>
          </a:effectRef>
          <a:fontRef idx="minor">
            <a:schemeClr val="dk1"/>
          </a:fontRef>
        </p:style>
        <p:txBody>
          <a:bodyPr lIns="65892" tIns="77834" rIns="65892" bIns="32945" rtlCol="0" anchor="ctr"/>
          <a:lstStyle/>
          <a:p>
            <a:pPr algn="ctr">
              <a:lnSpc>
                <a:spcPts val="1000"/>
              </a:lnSpc>
            </a:pPr>
            <a:r>
              <a:rPr lang="ja-JP" altLang="en-US" sz="11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新規</a:t>
            </a:r>
            <a:endParaRPr lang="ja-JP" altLang="en-US" sz="14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23" name="角丸四角形 122"/>
          <p:cNvSpPr/>
          <p:nvPr/>
        </p:nvSpPr>
        <p:spPr>
          <a:xfrm>
            <a:off x="8897731" y="3552520"/>
            <a:ext cx="540000" cy="216000"/>
          </a:xfrm>
          <a:prstGeom prst="roundRect">
            <a:avLst/>
          </a:prstGeom>
          <a:noFill/>
          <a:ln w="9525">
            <a:noFill/>
          </a:ln>
        </p:spPr>
        <p:style>
          <a:lnRef idx="2">
            <a:schemeClr val="dk1"/>
          </a:lnRef>
          <a:fillRef idx="1">
            <a:schemeClr val="lt1"/>
          </a:fillRef>
          <a:effectRef idx="0">
            <a:schemeClr val="dk1"/>
          </a:effectRef>
          <a:fontRef idx="minor">
            <a:schemeClr val="dk1"/>
          </a:fontRef>
        </p:style>
        <p:txBody>
          <a:bodyPr lIns="65892" tIns="77834" rIns="65892" bIns="32945" rtlCol="0" anchor="ctr"/>
          <a:lstStyle/>
          <a:p>
            <a:pPr algn="ctr">
              <a:lnSpc>
                <a:spcPts val="1000"/>
              </a:lnSpc>
            </a:pPr>
            <a:r>
              <a:rPr lang="ja-JP" altLang="en-US" sz="11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新規</a:t>
            </a:r>
            <a:endParaRPr lang="ja-JP" altLang="en-US" sz="14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28" name="角丸四角形 127"/>
          <p:cNvSpPr/>
          <p:nvPr/>
        </p:nvSpPr>
        <p:spPr>
          <a:xfrm>
            <a:off x="8905056" y="6904880"/>
            <a:ext cx="540000" cy="216000"/>
          </a:xfrm>
          <a:prstGeom prst="roundRect">
            <a:avLst/>
          </a:prstGeom>
          <a:noFill/>
          <a:ln w="9525">
            <a:noFill/>
          </a:ln>
        </p:spPr>
        <p:style>
          <a:lnRef idx="2">
            <a:schemeClr val="dk1"/>
          </a:lnRef>
          <a:fillRef idx="1">
            <a:schemeClr val="lt1"/>
          </a:fillRef>
          <a:effectRef idx="0">
            <a:schemeClr val="dk1"/>
          </a:effectRef>
          <a:fontRef idx="minor">
            <a:schemeClr val="dk1"/>
          </a:fontRef>
        </p:style>
        <p:txBody>
          <a:bodyPr lIns="65892" tIns="77834" rIns="65892" bIns="32945" rtlCol="0" anchor="ctr"/>
          <a:lstStyle/>
          <a:p>
            <a:pPr algn="ctr">
              <a:lnSpc>
                <a:spcPts val="1000"/>
              </a:lnSpc>
            </a:pPr>
            <a:r>
              <a:rPr lang="ja-JP" altLang="en-US" sz="11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新規</a:t>
            </a:r>
            <a:endParaRPr lang="ja-JP" altLang="en-US" sz="14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40" name="角丸四角形 139"/>
          <p:cNvSpPr/>
          <p:nvPr/>
        </p:nvSpPr>
        <p:spPr>
          <a:xfrm>
            <a:off x="4836664" y="10005392"/>
            <a:ext cx="540000" cy="216000"/>
          </a:xfrm>
          <a:prstGeom prst="roundRect">
            <a:avLst/>
          </a:prstGeom>
          <a:noFill/>
          <a:ln w="9525">
            <a:noFill/>
          </a:ln>
        </p:spPr>
        <p:style>
          <a:lnRef idx="2">
            <a:schemeClr val="dk1"/>
          </a:lnRef>
          <a:fillRef idx="1">
            <a:schemeClr val="lt1"/>
          </a:fillRef>
          <a:effectRef idx="0">
            <a:schemeClr val="dk1"/>
          </a:effectRef>
          <a:fontRef idx="minor">
            <a:schemeClr val="dk1"/>
          </a:fontRef>
        </p:style>
        <p:txBody>
          <a:bodyPr lIns="65892" tIns="77834" rIns="65892" bIns="32945" rtlCol="0" anchor="ctr"/>
          <a:lstStyle/>
          <a:p>
            <a:pPr algn="ctr">
              <a:lnSpc>
                <a:spcPts val="1000"/>
              </a:lnSpc>
            </a:pPr>
            <a:r>
              <a:rPr lang="ja-JP" altLang="en-US" sz="11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新規</a:t>
            </a:r>
            <a:endParaRPr lang="ja-JP" altLang="en-US" sz="14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42" name="角丸四角形 141"/>
          <p:cNvSpPr/>
          <p:nvPr/>
        </p:nvSpPr>
        <p:spPr>
          <a:xfrm>
            <a:off x="4858966" y="11753132"/>
            <a:ext cx="540000" cy="216000"/>
          </a:xfrm>
          <a:prstGeom prst="roundRect">
            <a:avLst/>
          </a:prstGeom>
          <a:noFill/>
          <a:ln w="9525">
            <a:noFill/>
          </a:ln>
        </p:spPr>
        <p:style>
          <a:lnRef idx="2">
            <a:schemeClr val="dk1"/>
          </a:lnRef>
          <a:fillRef idx="1">
            <a:schemeClr val="lt1"/>
          </a:fillRef>
          <a:effectRef idx="0">
            <a:schemeClr val="dk1"/>
          </a:effectRef>
          <a:fontRef idx="minor">
            <a:schemeClr val="dk1"/>
          </a:fontRef>
        </p:style>
        <p:txBody>
          <a:bodyPr lIns="65892" tIns="77834" rIns="65892" bIns="32945" rtlCol="0" anchor="ctr"/>
          <a:lstStyle/>
          <a:p>
            <a:pPr algn="ctr">
              <a:lnSpc>
                <a:spcPts val="1000"/>
              </a:lnSpc>
            </a:pPr>
            <a:r>
              <a:rPr lang="ja-JP" altLang="en-US" sz="11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新規</a:t>
            </a:r>
            <a:endParaRPr lang="ja-JP" altLang="en-US" sz="1400" b="1" spc="216"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7364192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1952</Words>
  <Application>Microsoft Office PowerPoint</Application>
  <PresentationFormat>A3 297x420 mm</PresentationFormat>
  <Paragraphs>92</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Meiryo UI</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2023-10-31T08:14:12Z</dcterms:created>
  <dcterms:modified xsi:type="dcterms:W3CDTF">2023-10-31T08:14:21Z</dcterms:modified>
</cp:coreProperties>
</file>