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sldIdLst>
    <p:sldId id="256" r:id="rId2"/>
    <p:sldId id="337" r:id="rId3"/>
    <p:sldId id="338" r:id="rId4"/>
    <p:sldId id="314"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尾上 律子" initials="尾上" lastIdx="4" clrIdx="0">
    <p:extLst>
      <p:ext uri="{19B8F6BF-5375-455C-9EA6-DF929625EA0E}">
        <p15:presenceInfo xmlns:p15="http://schemas.microsoft.com/office/powerpoint/2012/main" userId="124b9c5cb5be085c" providerId="Windows Live"/>
      </p:ext>
    </p:extLst>
  </p:cmAuthor>
  <p:cmAuthor id="2" name="池田　俊" initials="池田　俊" lastIdx="4" clrIdx="1">
    <p:extLst>
      <p:ext uri="{19B8F6BF-5375-455C-9EA6-DF929625EA0E}">
        <p15:presenceInfo xmlns:p15="http://schemas.microsoft.com/office/powerpoint/2012/main" userId="S-1-5-21-161959346-1900351369-444732941-229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9" autoAdjust="0"/>
    <p:restoredTop sz="90164" autoAdjust="0"/>
  </p:normalViewPr>
  <p:slideViewPr>
    <p:cSldViewPr showGuides="1">
      <p:cViewPr varScale="1">
        <p:scale>
          <a:sx n="57" d="100"/>
          <a:sy n="57" d="100"/>
        </p:scale>
        <p:origin x="870" y="72"/>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2023/3/17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2023/3/17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2023/3/17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2023/3/17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2023/3/17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2023/3/17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2023/3/17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25800" y="2276872"/>
            <a:ext cx="9174033" cy="158417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lnSpc>
                <a:spcPts val="5000"/>
              </a:lnSpc>
              <a:spcAft>
                <a:spcPts val="0"/>
              </a:spcAft>
              <a:defRPr/>
            </a:pPr>
            <a:r>
              <a:rPr lang="ja-JP" altLang="en-US" sz="3600" b="1" dirty="0" smtClean="0">
                <a:latin typeface="Meiryo UI" panose="020B0604030504040204" pitchFamily="50" charset="-128"/>
                <a:ea typeface="Meiryo UI" panose="020B0604030504040204" pitchFamily="50" charset="-128"/>
              </a:rPr>
              <a:t>　　推進方策</a:t>
            </a:r>
            <a:endParaRPr lang="en-US" altLang="ja-JP" sz="3600" b="1" dirty="0" smtClean="0">
              <a:latin typeface="Meiryo UI" panose="020B0604030504040204" pitchFamily="50" charset="-128"/>
              <a:ea typeface="Meiryo UI" panose="020B0604030504040204" pitchFamily="50" charset="-128"/>
            </a:endParaRPr>
          </a:p>
          <a:p>
            <a:pPr lvl="0" algn="l" defTabSz="914400" fontAlgn="auto">
              <a:lnSpc>
                <a:spcPts val="5000"/>
              </a:lnSpc>
              <a:spcAft>
                <a:spcPts val="0"/>
              </a:spcAft>
              <a:defRPr/>
            </a:pPr>
            <a:r>
              <a:rPr lang="ja-JP" altLang="en-US" sz="3600" b="1" dirty="0" smtClean="0">
                <a:latin typeface="Meiryo UI" panose="020B0604030504040204" pitchFamily="50" charset="-128"/>
                <a:ea typeface="Meiryo UI" panose="020B0604030504040204" pitchFamily="50" charset="-128"/>
              </a:rPr>
              <a:t>　 （</a:t>
            </a:r>
            <a:r>
              <a:rPr kumimoji="1" lang="ja-JP" altLang="en-US" sz="3600" b="1" i="0" u="none" strike="noStrike" kern="1200" cap="none" spc="0" normalizeH="0" baseline="0" noProof="0" dirty="0" smtClean="0">
                <a:ln>
                  <a:noFill/>
                </a:ln>
                <a:solidFill>
                  <a:sysClr val="window" lastClr="FFFFFF"/>
                </a:solidFill>
                <a:effectLst/>
                <a:uLnTx/>
                <a:uFillTx/>
                <a:latin typeface="Meiryo UI" panose="020B0604030504040204" pitchFamily="50" charset="-128"/>
                <a:ea typeface="Meiryo UI" panose="020B0604030504040204" pitchFamily="50" charset="-128"/>
              </a:rPr>
              <a:t>環境教育の推進手法の充実）について</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0" name="サブタイトル 2"/>
          <p:cNvSpPr txBox="1">
            <a:spLocks/>
          </p:cNvSpPr>
          <p:nvPr/>
        </p:nvSpPr>
        <p:spPr bwMode="auto">
          <a:xfrm>
            <a:off x="7380312" y="260648"/>
            <a:ext cx="1656184"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smtClean="0">
                <a:latin typeface="Meiryo UI" panose="020B0604030504040204" pitchFamily="50" charset="-128"/>
                <a:ea typeface="Meiryo UI" panose="020B0604030504040204" pitchFamily="50" charset="-128"/>
              </a:rPr>
              <a:t>資料１－２</a:t>
            </a:r>
            <a:endParaRPr kumimoji="1" lang="ja-JP" altLang="en-US" sz="200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063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a:off x="0" y="-1"/>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chemeClr val="bg1"/>
                </a:solidFill>
                <a:latin typeface="Meiryo UI" panose="020B0604030504040204" pitchFamily="50" charset="-128"/>
                <a:ea typeface="Meiryo UI" panose="020B0604030504040204" pitchFamily="50" charset="-128"/>
              </a:rPr>
              <a:t>　</a:t>
            </a:r>
            <a:r>
              <a:rPr lang="ja-JP" altLang="en-US" sz="2400" b="1" dirty="0" smtClean="0">
                <a:solidFill>
                  <a:schemeClr val="bg1"/>
                </a:solidFill>
                <a:latin typeface="Meiryo UI" panose="020B0604030504040204" pitchFamily="50" charset="-128"/>
                <a:ea typeface="Meiryo UI" panose="020B0604030504040204" pitchFamily="50" charset="-128"/>
              </a:rPr>
              <a:t>環境</a:t>
            </a:r>
            <a:r>
              <a:rPr lang="ja-JP" altLang="en-US" sz="2400" b="1" dirty="0">
                <a:solidFill>
                  <a:schemeClr val="bg1"/>
                </a:solidFill>
                <a:latin typeface="Meiryo UI" panose="020B0604030504040204" pitchFamily="50" charset="-128"/>
                <a:ea typeface="Meiryo UI" panose="020B0604030504040204" pitchFamily="50" charset="-128"/>
              </a:rPr>
              <a:t>教育の推進手法の充実について</a:t>
            </a:r>
            <a:endPar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8F4DD13D-EA64-C97B-6631-85BBC3268E3D}"/>
              </a:ext>
            </a:extLst>
          </p:cNvPr>
          <p:cNvSpPr txBox="1"/>
          <p:nvPr/>
        </p:nvSpPr>
        <p:spPr>
          <a:xfrm>
            <a:off x="112747" y="994983"/>
            <a:ext cx="8903422" cy="3858355"/>
          </a:xfrm>
          <a:prstGeom prst="rect">
            <a:avLst/>
          </a:prstGeom>
          <a:solidFill>
            <a:schemeClr val="bg1"/>
          </a:solidFill>
          <a:ln w="19050">
            <a:solidFill>
              <a:schemeClr val="accent6">
                <a:lumMod val="60000"/>
                <a:lumOff val="40000"/>
              </a:schemeClr>
            </a:solidFill>
          </a:ln>
        </p:spPr>
        <p:txBody>
          <a:bodyPr wrap="square" tIns="36000" rIns="108000" bIns="36000" rtlCol="0">
            <a:spAutoFit/>
          </a:bodyPr>
          <a:lstStyle/>
          <a:p>
            <a:pPr algn="just"/>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latin typeface="Meiryo UI" panose="020B0604030504040204" pitchFamily="50" charset="-128"/>
                <a:ea typeface="Meiryo UI" panose="020B0604030504040204" pitchFamily="50" charset="-128"/>
              </a:rPr>
              <a:t>環境学習ツール</a:t>
            </a:r>
            <a:r>
              <a:rPr kumimoji="1" lang="ja-JP" altLang="en-US" sz="1600" dirty="0">
                <a:latin typeface="Meiryo UI" panose="020B0604030504040204" pitchFamily="50" charset="-128"/>
                <a:ea typeface="Meiryo UI" panose="020B0604030504040204" pitchFamily="50" charset="-128"/>
              </a:rPr>
              <a:t>（冊子、動画等）</a:t>
            </a:r>
          </a:p>
          <a:p>
            <a:pPr marL="447675"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発達段階や社会情勢を踏まえて、活用する側のニーズに応じた、対象者の学びや実践に有効なものを作成。</a:t>
            </a:r>
            <a:endParaRPr kumimoji="1" lang="en-US" altLang="ja-JP" dirty="0">
              <a:latin typeface="Meiryo UI" panose="020B0604030504040204" pitchFamily="50" charset="-128"/>
              <a:ea typeface="Meiryo UI" panose="020B0604030504040204" pitchFamily="50" charset="-128"/>
            </a:endParaRPr>
          </a:p>
          <a:p>
            <a:pPr marL="177800" algn="just"/>
            <a:r>
              <a:rPr kumimoji="1" lang="ja-JP" altLang="en-US" dirty="0">
                <a:latin typeface="Meiryo UI" panose="020B0604030504040204" pitchFamily="50" charset="-128"/>
                <a:ea typeface="Meiryo UI" panose="020B0604030504040204" pitchFamily="50" charset="-128"/>
              </a:rPr>
              <a:t>　　・教科横断的な学びを考慮した</a:t>
            </a:r>
            <a:r>
              <a:rPr kumimoji="1" lang="ja-JP" altLang="en-US" dirty="0" smtClean="0">
                <a:latin typeface="Meiryo UI" panose="020B0604030504040204" pitchFamily="50" charset="-128"/>
                <a:ea typeface="Meiryo UI" panose="020B0604030504040204" pitchFamily="50" charset="-128"/>
              </a:rPr>
              <a:t>教材。</a:t>
            </a:r>
            <a:endParaRPr kumimoji="1" lang="en-US" altLang="ja-JP" dirty="0">
              <a:latin typeface="Meiryo UI" panose="020B0604030504040204" pitchFamily="50" charset="-128"/>
              <a:ea typeface="Meiryo UI" panose="020B0604030504040204" pitchFamily="50" charset="-128"/>
            </a:endParaRPr>
          </a:p>
          <a:p>
            <a:pPr marL="177800"/>
            <a:r>
              <a:rPr kumimoji="1" lang="ja-JP" altLang="en-US" b="1"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・幼児期から小学校低学年、大学・専門学校等における</a:t>
            </a:r>
            <a:r>
              <a:rPr kumimoji="1" lang="ja-JP" altLang="en-US" dirty="0" smtClean="0">
                <a:latin typeface="Meiryo UI" panose="020B0604030504040204" pitchFamily="50" charset="-128"/>
                <a:ea typeface="Meiryo UI" panose="020B0604030504040204" pitchFamily="50" charset="-128"/>
              </a:rPr>
              <a:t>教材。</a:t>
            </a:r>
            <a:endParaRPr kumimoji="1" lang="en-US" altLang="ja-JP"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現代的なツール（</a:t>
            </a:r>
            <a:r>
              <a:rPr kumimoji="1" lang="en-US" altLang="ja-JP" dirty="0">
                <a:latin typeface="Meiryo UI" panose="020B0604030504040204" pitchFamily="50" charset="-128"/>
                <a:ea typeface="Meiryo UI" panose="020B0604030504040204" pitchFamily="50" charset="-128"/>
              </a:rPr>
              <a:t>VR</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SNS</a:t>
            </a:r>
            <a:r>
              <a:rPr kumimoji="1" lang="ja-JP" altLang="en-US" dirty="0">
                <a:latin typeface="Meiryo UI" panose="020B0604030504040204" pitchFamily="50" charset="-128"/>
                <a:ea typeface="Meiryo UI" panose="020B0604030504040204" pitchFamily="50" charset="-128"/>
              </a:rPr>
              <a:t>等）をはじめとした若年世代が手に取るような新たなスタイルで多様な体験の</a:t>
            </a:r>
            <a:r>
              <a:rPr kumimoji="1" lang="ja-JP" altLang="en-US" dirty="0" smtClean="0">
                <a:latin typeface="Meiryo UI" panose="020B0604030504040204" pitchFamily="50" charset="-128"/>
                <a:ea typeface="Meiryo UI" panose="020B0604030504040204" pitchFamily="50" charset="-128"/>
              </a:rPr>
              <a:t>場を提供。</a:t>
            </a:r>
            <a:endParaRPr kumimoji="1" lang="en-US" altLang="ja-JP" dirty="0">
              <a:latin typeface="Meiryo UI" panose="020B0604030504040204" pitchFamily="50" charset="-128"/>
              <a:ea typeface="Meiryo UI" panose="020B0604030504040204" pitchFamily="50" charset="-128"/>
            </a:endParaRPr>
          </a:p>
          <a:p>
            <a:pPr marL="177800" algn="just">
              <a:spcBef>
                <a:spcPts val="600"/>
              </a:spcBef>
            </a:pPr>
            <a:r>
              <a:rPr lang="en-US" altLang="ja-JP"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の取組案</a:t>
            </a:r>
            <a:r>
              <a:rPr lang="en-US" altLang="ja-JP"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p>
          <a:p>
            <a:pPr marL="177800" algn="just">
              <a:spcBef>
                <a:spcPts val="600"/>
              </a:spcBef>
            </a:pPr>
            <a:r>
              <a:rPr lang="ja-JP" altLang="en-US"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動画コンテンツの作成</a:t>
            </a:r>
            <a:r>
              <a:rPr lang="ja-JP" altLang="en-US"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7800" algn="just"/>
            <a:r>
              <a:rPr lang="ja-JP" altLang="ja-JP" dirty="0" smtClean="0">
                <a:solidFill>
                  <a:srgbClr val="FF0000"/>
                </a:solidFill>
                <a:latin typeface="Meiryo UI" panose="020B0604030504040204" pitchFamily="50" charset="-128"/>
                <a:ea typeface="Meiryo UI" panose="020B0604030504040204" pitchFamily="50" charset="-128"/>
              </a:rPr>
              <a:t>・</a:t>
            </a:r>
            <a:r>
              <a:rPr lang="ja-JP" altLang="ja-JP" dirty="0">
                <a:solidFill>
                  <a:srgbClr val="FF0000"/>
                </a:solidFill>
                <a:latin typeface="Meiryo UI" panose="020B0604030504040204" pitchFamily="50" charset="-128"/>
                <a:ea typeface="Meiryo UI" panose="020B0604030504040204" pitchFamily="50" charset="-128"/>
              </a:rPr>
              <a:t>大阪湾について総合的に学習できる教材パッケージの作成</a:t>
            </a:r>
            <a:r>
              <a:rPr lang="ja-JP" altLang="ja-JP" dirty="0" smtClean="0">
                <a:solidFill>
                  <a:srgbClr val="FF0000"/>
                </a:solidFill>
                <a:latin typeface="Meiryo UI" panose="020B0604030504040204" pitchFamily="50" charset="-128"/>
                <a:ea typeface="Meiryo UI" panose="020B0604030504040204" pitchFamily="50" charset="-128"/>
              </a:rPr>
              <a:t>。</a:t>
            </a:r>
            <a:endParaRPr lang="en-US" altLang="ja-JP" dirty="0" smtClean="0">
              <a:solidFill>
                <a:srgbClr val="FF0000"/>
              </a:solidFill>
              <a:latin typeface="Meiryo UI" panose="020B0604030504040204" pitchFamily="50" charset="-128"/>
              <a:ea typeface="Meiryo UI" panose="020B0604030504040204" pitchFamily="50" charset="-128"/>
            </a:endParaRPr>
          </a:p>
          <a:p>
            <a:pPr marL="177800" algn="just"/>
            <a:r>
              <a:rPr lang="ja-JP" altLang="ja-JP" dirty="0" smtClean="0">
                <a:solidFill>
                  <a:srgbClr val="FF0000"/>
                </a:solidFill>
                <a:latin typeface="Meiryo UI" panose="020B0604030504040204" pitchFamily="50" charset="-128"/>
                <a:ea typeface="Meiryo UI" panose="020B0604030504040204" pitchFamily="50" charset="-128"/>
              </a:rPr>
              <a:t>・</a:t>
            </a:r>
            <a:r>
              <a:rPr lang="ja-JP" altLang="ja-JP" dirty="0">
                <a:solidFill>
                  <a:srgbClr val="FF0000"/>
                </a:solidFill>
                <a:latin typeface="Meiryo UI" panose="020B0604030504040204" pitchFamily="50" charset="-128"/>
                <a:ea typeface="Meiryo UI" panose="020B0604030504040204" pitchFamily="50" charset="-128"/>
              </a:rPr>
              <a:t>府民参加型で府内の河川環境について考えるデジタル版リーフレットの作成</a:t>
            </a:r>
            <a:r>
              <a:rPr lang="ja-JP" altLang="ja-JP" dirty="0" smtClean="0">
                <a:solidFill>
                  <a:srgbClr val="FF0000"/>
                </a:solidFill>
                <a:latin typeface="Meiryo UI" panose="020B0604030504040204" pitchFamily="50" charset="-128"/>
                <a:ea typeface="Meiryo UI" panose="020B0604030504040204" pitchFamily="50" charset="-128"/>
              </a:rPr>
              <a:t>。</a:t>
            </a:r>
            <a:endParaRPr lang="en-US" altLang="ja-JP" dirty="0" smtClean="0">
              <a:solidFill>
                <a:srgbClr val="FF0000"/>
              </a:solidFill>
              <a:latin typeface="Meiryo UI" panose="020B0604030504040204" pitchFamily="50" charset="-128"/>
              <a:ea typeface="Meiryo UI" panose="020B0604030504040204" pitchFamily="50" charset="-128"/>
            </a:endParaRPr>
          </a:p>
          <a:p>
            <a:pPr marL="177800" algn="just"/>
            <a:r>
              <a:rPr lang="ja-JP" altLang="ja-JP" dirty="0" smtClean="0">
                <a:solidFill>
                  <a:srgbClr val="FF0000"/>
                </a:solidFill>
                <a:latin typeface="Meiryo UI" panose="020B0604030504040204" pitchFamily="50" charset="-128"/>
                <a:ea typeface="Meiryo UI" panose="020B0604030504040204" pitchFamily="50" charset="-128"/>
              </a:rPr>
              <a:t>・</a:t>
            </a:r>
            <a:r>
              <a:rPr lang="en-US" altLang="ja-JP" dirty="0">
                <a:solidFill>
                  <a:srgbClr val="FF0000"/>
                </a:solidFill>
                <a:latin typeface="Meiryo UI" panose="020B0604030504040204" pitchFamily="50" charset="-128"/>
                <a:ea typeface="Meiryo UI" panose="020B0604030504040204" pitchFamily="50" charset="-128"/>
              </a:rPr>
              <a:t>VR</a:t>
            </a:r>
            <a:r>
              <a:rPr lang="ja-JP" altLang="ja-JP" dirty="0">
                <a:solidFill>
                  <a:srgbClr val="FF0000"/>
                </a:solidFill>
                <a:latin typeface="Meiryo UI" panose="020B0604030504040204" pitchFamily="50" charset="-128"/>
                <a:ea typeface="Meiryo UI" panose="020B0604030504040204" pitchFamily="50" charset="-128"/>
              </a:rPr>
              <a:t>による環境教育教材の作成</a:t>
            </a:r>
            <a:r>
              <a:rPr lang="ja-JP" altLang="ja-JP" dirty="0" smtClean="0">
                <a:solidFill>
                  <a:srgbClr val="FF0000"/>
                </a:solidFill>
                <a:latin typeface="Meiryo UI" panose="020B0604030504040204" pitchFamily="50" charset="-128"/>
                <a:ea typeface="Meiryo UI" panose="020B0604030504040204" pitchFamily="50" charset="-128"/>
              </a:rPr>
              <a:t>。</a:t>
            </a:r>
            <a:endParaRPr lang="en-US" altLang="ja-JP" dirty="0" smtClean="0">
              <a:solidFill>
                <a:srgbClr val="FF0000"/>
              </a:solidFill>
              <a:latin typeface="Meiryo UI" panose="020B0604030504040204" pitchFamily="50" charset="-128"/>
              <a:ea typeface="Meiryo UI" panose="020B0604030504040204" pitchFamily="50" charset="-128"/>
            </a:endParaRPr>
          </a:p>
          <a:p>
            <a:pPr marL="177800" algn="just"/>
            <a:r>
              <a:rPr lang="ja-JP" altLang="ja-JP" dirty="0" smtClean="0">
                <a:solidFill>
                  <a:srgbClr val="FF0000"/>
                </a:solidFill>
                <a:latin typeface="Meiryo UI" panose="020B0604030504040204" pitchFamily="50" charset="-128"/>
                <a:ea typeface="Meiryo UI" panose="020B0604030504040204" pitchFamily="50" charset="-128"/>
              </a:rPr>
              <a:t>・</a:t>
            </a:r>
            <a:r>
              <a:rPr lang="ja-JP" altLang="ja-JP" dirty="0">
                <a:solidFill>
                  <a:srgbClr val="FF0000"/>
                </a:solidFill>
                <a:latin typeface="Meiryo UI" panose="020B0604030504040204" pitchFamily="50" charset="-128"/>
                <a:ea typeface="Meiryo UI" panose="020B0604030504040204" pitchFamily="50" charset="-128"/>
              </a:rPr>
              <a:t>主体的・対話的で深い学び（アクティブ・ラーニング）の視点を踏まえた教材開発</a:t>
            </a:r>
            <a:r>
              <a:rPr lang="ja-JP" altLang="ja-JP" dirty="0" smtClean="0">
                <a:solidFill>
                  <a:srgbClr val="FF0000"/>
                </a:solidFill>
                <a:latin typeface="Meiryo UI" panose="020B0604030504040204" pitchFamily="50" charset="-128"/>
                <a:ea typeface="Meiryo UI" panose="020B0604030504040204" pitchFamily="50" charset="-128"/>
              </a:rPr>
              <a:t>。</a:t>
            </a:r>
            <a:endParaRPr lang="en-US" altLang="ja-JP"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8CAE2BF0-B675-09D0-4236-0E13AF76DA1D}"/>
              </a:ext>
            </a:extLst>
          </p:cNvPr>
          <p:cNvSpPr txBox="1"/>
          <p:nvPr/>
        </p:nvSpPr>
        <p:spPr>
          <a:xfrm>
            <a:off x="179512" y="594873"/>
            <a:ext cx="8844570" cy="400110"/>
          </a:xfrm>
          <a:prstGeom prst="rect">
            <a:avLst/>
          </a:prstGeom>
          <a:noFill/>
          <a:ln w="19050">
            <a:noFill/>
          </a:ln>
        </p:spPr>
        <p:txBody>
          <a:bodyPr wrap="square" rIns="108000" rtlCol="0">
            <a:spAutoFit/>
          </a:bodyPr>
          <a:lstStyle/>
          <a:p>
            <a:pPr algn="just"/>
            <a:r>
              <a:rPr kumimoji="1" lang="ja-JP" altLang="en-US" sz="2000" b="1" dirty="0">
                <a:solidFill>
                  <a:schemeClr val="tx1"/>
                </a:solidFill>
                <a:latin typeface="Meiryo UI" panose="020B0604030504040204" pitchFamily="50" charset="-128"/>
                <a:ea typeface="Meiryo UI" panose="020B0604030504040204" pitchFamily="50" charset="-128"/>
              </a:rPr>
              <a:t>今後の取組みの方向性（案）</a:t>
            </a:r>
            <a:endParaRPr kumimoji="1" lang="ja-JP" altLang="en-US" b="1" dirty="0">
              <a:solidFill>
                <a:schemeClr val="tx1"/>
              </a:solidFill>
            </a:endParaRPr>
          </a:p>
        </p:txBody>
      </p:sp>
    </p:spTree>
    <p:extLst>
      <p:ext uri="{BB962C8B-B14F-4D97-AF65-F5344CB8AC3E}">
        <p14:creationId xmlns:p14="http://schemas.microsoft.com/office/powerpoint/2010/main" val="3417770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a:off x="0" y="-1"/>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chemeClr val="bg1"/>
                </a:solidFill>
                <a:latin typeface="Meiryo UI" panose="020B0604030504040204" pitchFamily="50" charset="-128"/>
                <a:ea typeface="Meiryo UI" panose="020B0604030504040204" pitchFamily="50" charset="-128"/>
              </a:rPr>
              <a:t>　</a:t>
            </a:r>
            <a:r>
              <a:rPr lang="ja-JP" altLang="en-US" sz="2400" b="1" dirty="0" smtClean="0">
                <a:solidFill>
                  <a:schemeClr val="bg1"/>
                </a:solidFill>
                <a:latin typeface="Meiryo UI" panose="020B0604030504040204" pitchFamily="50" charset="-128"/>
                <a:ea typeface="Meiryo UI" panose="020B0604030504040204" pitchFamily="50" charset="-128"/>
              </a:rPr>
              <a:t>環境</a:t>
            </a:r>
            <a:r>
              <a:rPr lang="ja-JP" altLang="en-US" sz="2400" b="1" dirty="0">
                <a:solidFill>
                  <a:schemeClr val="bg1"/>
                </a:solidFill>
                <a:latin typeface="Meiryo UI" panose="020B0604030504040204" pitchFamily="50" charset="-128"/>
                <a:ea typeface="Meiryo UI" panose="020B0604030504040204" pitchFamily="50" charset="-128"/>
              </a:rPr>
              <a:t>教育の推進手法の充実について</a:t>
            </a:r>
            <a:endPar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8F4DD13D-EA64-C97B-6631-85BBC3268E3D}"/>
              </a:ext>
            </a:extLst>
          </p:cNvPr>
          <p:cNvSpPr txBox="1"/>
          <p:nvPr/>
        </p:nvSpPr>
        <p:spPr>
          <a:xfrm>
            <a:off x="112747" y="994983"/>
            <a:ext cx="8903422" cy="5551126"/>
          </a:xfrm>
          <a:prstGeom prst="rect">
            <a:avLst/>
          </a:prstGeom>
          <a:solidFill>
            <a:schemeClr val="bg1"/>
          </a:solidFill>
          <a:ln w="19050">
            <a:solidFill>
              <a:schemeClr val="accent6">
                <a:lumMod val="60000"/>
                <a:lumOff val="40000"/>
              </a:schemeClr>
            </a:solidFill>
          </a:ln>
        </p:spPr>
        <p:txBody>
          <a:bodyPr wrap="square" tIns="36000" rIns="108000" bIns="36000"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rPr>
              <a:t>◆</a:t>
            </a:r>
            <a:r>
              <a:rPr kumimoji="1" lang="ja-JP" altLang="en-US" sz="2000" b="1" u="sng" dirty="0">
                <a:latin typeface="Meiryo UI" panose="020B0604030504040204" pitchFamily="50" charset="-128"/>
                <a:ea typeface="Meiryo UI" panose="020B0604030504040204" pitchFamily="50" charset="-128"/>
              </a:rPr>
              <a:t>人材</a:t>
            </a:r>
            <a:r>
              <a:rPr kumimoji="1" lang="ja-JP" altLang="en-US" sz="2000" b="1" u="sng" dirty="0" smtClean="0">
                <a:latin typeface="Meiryo UI" panose="020B0604030504040204" pitchFamily="50" charset="-128"/>
                <a:ea typeface="Meiryo UI" panose="020B0604030504040204" pitchFamily="50" charset="-128"/>
              </a:rPr>
              <a:t>育成・活用</a:t>
            </a:r>
            <a:endParaRPr kumimoji="1" lang="ja-JP" altLang="en-US" sz="2000" u="sng" strike="sngStrike" dirty="0">
              <a:highlight>
                <a:srgbClr val="FFFF00"/>
              </a:highlight>
            </a:endParaRPr>
          </a:p>
          <a:p>
            <a:pPr marL="447675" lvl="0" indent="-269875" algn="just" defTabSz="914400">
              <a:buFont typeface="Meiryo UI" panose="020B0604030504040204" pitchFamily="50" charset="-128"/>
              <a:buChar char="○"/>
              <a:defRPr/>
            </a:pPr>
            <a:r>
              <a:rPr kumimoji="1" lang="ja-JP" altLang="en-US" dirty="0">
                <a:latin typeface="Meiryo UI" panose="020B0604030504040204" pitchFamily="50" charset="-128"/>
                <a:ea typeface="Meiryo UI" panose="020B0604030504040204" pitchFamily="50" charset="-128"/>
              </a:rPr>
              <a:t>ボランティア活動や環境とは異なる分野との連携など、環境活動へつなげる幅広い参画機会を創出するとともに、適切なマッチングにより継続的に活動の場を提供。</a:t>
            </a:r>
            <a:endParaRPr kumimoji="1" lang="en-US" altLang="ja-JP" dirty="0">
              <a:latin typeface="Meiryo UI" panose="020B0604030504040204" pitchFamily="50" charset="-128"/>
              <a:ea typeface="Meiryo UI" panose="020B0604030504040204" pitchFamily="50" charset="-128"/>
            </a:endParaRPr>
          </a:p>
          <a:p>
            <a:pPr marL="177800" lvl="0" algn="just" defTabSz="914400">
              <a:spcBef>
                <a:spcPts val="600"/>
              </a:spcBef>
              <a:defRPr/>
            </a:pPr>
            <a:r>
              <a:rPr kumimoji="1" lang="en-US" altLang="ja-JP" dirty="0" smtClean="0">
                <a:solidFill>
                  <a:srgbClr val="FF0000"/>
                </a:solidFill>
                <a:latin typeface="Meiryo UI" panose="020B0604030504040204" pitchFamily="50" charset="-128"/>
                <a:ea typeface="Meiryo UI" panose="020B0604030504040204" pitchFamily="50" charset="-128"/>
              </a:rPr>
              <a:t>【</a:t>
            </a:r>
            <a:r>
              <a:rPr kumimoji="1" lang="ja-JP" altLang="en-US" dirty="0" smtClean="0">
                <a:solidFill>
                  <a:srgbClr val="FF0000"/>
                </a:solidFill>
                <a:latin typeface="Meiryo UI" panose="020B0604030504040204" pitchFamily="50" charset="-128"/>
                <a:ea typeface="Meiryo UI" panose="020B0604030504040204" pitchFamily="50" charset="-128"/>
              </a:rPr>
              <a:t>今後の</a:t>
            </a:r>
            <a:r>
              <a:rPr kumimoji="1" lang="ja-JP" altLang="en-US" dirty="0" smtClean="0">
                <a:solidFill>
                  <a:srgbClr val="FF0000"/>
                </a:solidFill>
                <a:latin typeface="Meiryo UI" panose="020B0604030504040204" pitchFamily="50" charset="-128"/>
                <a:ea typeface="Meiryo UI" panose="020B0604030504040204" pitchFamily="50" charset="-128"/>
              </a:rPr>
              <a:t>取組案</a:t>
            </a:r>
            <a:r>
              <a:rPr kumimoji="1" lang="en-US" altLang="ja-JP" dirty="0" smtClean="0">
                <a:solidFill>
                  <a:srgbClr val="FF0000"/>
                </a:solidFill>
                <a:latin typeface="Meiryo UI" panose="020B0604030504040204" pitchFamily="50" charset="-128"/>
                <a:ea typeface="Meiryo UI" panose="020B0604030504040204" pitchFamily="50" charset="-128"/>
              </a:rPr>
              <a:t>】</a:t>
            </a:r>
            <a:endParaRPr kumimoji="1" lang="en-US" altLang="ja-JP" dirty="0">
              <a:solidFill>
                <a:srgbClr val="FF0000"/>
              </a:solidFill>
              <a:latin typeface="Meiryo UI" panose="020B0604030504040204" pitchFamily="50" charset="-128"/>
              <a:ea typeface="Meiryo UI" panose="020B0604030504040204" pitchFamily="50" charset="-128"/>
            </a:endParaRPr>
          </a:p>
          <a:p>
            <a:pPr marL="177800" lvl="0" algn="just" defTabSz="914400">
              <a:defRPr/>
            </a:pPr>
            <a:r>
              <a:rPr kumimoji="1" lang="ja-JP" altLang="en-US" dirty="0">
                <a:solidFill>
                  <a:srgbClr val="FF0000"/>
                </a:solidFill>
                <a:latin typeface="Meiryo UI" panose="020B0604030504040204" pitchFamily="50" charset="-128"/>
                <a:ea typeface="Meiryo UI" panose="020B0604030504040204" pitchFamily="50" charset="-128"/>
              </a:rPr>
              <a:t>・大学等で環境活動を行うサークルや地域の民間団体との交流機会の創出。</a:t>
            </a:r>
            <a:endParaRPr kumimoji="1" lang="en-US" altLang="ja-JP" dirty="0">
              <a:solidFill>
                <a:srgbClr val="FF0000"/>
              </a:solidFill>
              <a:latin typeface="Meiryo UI" panose="020B0604030504040204" pitchFamily="50" charset="-128"/>
              <a:ea typeface="Meiryo UI" panose="020B0604030504040204" pitchFamily="50" charset="-128"/>
            </a:endParaRPr>
          </a:p>
          <a:p>
            <a:pPr marL="177800" lvl="0" algn="just" defTabSz="914400">
              <a:defRPr/>
            </a:pPr>
            <a:r>
              <a:rPr kumimoji="1" lang="ja-JP" altLang="en-US" dirty="0">
                <a:solidFill>
                  <a:srgbClr val="FF0000"/>
                </a:solidFill>
                <a:latin typeface="Meiryo UI" panose="020B0604030504040204" pitchFamily="50" charset="-128"/>
                <a:ea typeface="Meiryo UI" panose="020B0604030504040204" pitchFamily="50" charset="-128"/>
              </a:rPr>
              <a:t>・関西広域連合と連携した環境学習の推進</a:t>
            </a:r>
            <a:r>
              <a:rPr kumimoji="1" lang="ja-JP" altLang="en-US" dirty="0" smtClean="0">
                <a:solidFill>
                  <a:srgbClr val="FF0000"/>
                </a:solidFill>
                <a:latin typeface="Meiryo UI" panose="020B0604030504040204" pitchFamily="50" charset="-128"/>
                <a:ea typeface="Meiryo UI" panose="020B0604030504040204" pitchFamily="50" charset="-128"/>
              </a:rPr>
              <a:t>。</a:t>
            </a:r>
            <a:endParaRPr kumimoji="1" lang="en-US" altLang="ja-JP" dirty="0">
              <a:solidFill>
                <a:srgbClr val="FF0000"/>
              </a:solidFill>
              <a:latin typeface="Meiryo UI" panose="020B0604030504040204" pitchFamily="50" charset="-128"/>
              <a:ea typeface="Meiryo UI" panose="020B0604030504040204" pitchFamily="50" charset="-128"/>
            </a:endParaRPr>
          </a:p>
          <a:p>
            <a:pPr marL="177800" lvl="0" algn="just" defTabSz="914400">
              <a:defRPr/>
            </a:pPr>
            <a:endParaRPr kumimoji="1" lang="en-US" altLang="ja-JP" dirty="0">
              <a:solidFill>
                <a:srgbClr val="FF0000"/>
              </a:solidFill>
              <a:latin typeface="Meiryo UI" panose="020B0604030504040204" pitchFamily="50" charset="-128"/>
              <a:ea typeface="Meiryo UI" panose="020B0604030504040204" pitchFamily="50" charset="-128"/>
            </a:endParaRPr>
          </a:p>
          <a:p>
            <a:pPr algn="just"/>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latin typeface="Meiryo UI" panose="020B0604030504040204" pitchFamily="50" charset="-128"/>
                <a:ea typeface="Meiryo UI" panose="020B0604030504040204" pitchFamily="50" charset="-128"/>
              </a:rPr>
              <a:t>支援制度</a:t>
            </a:r>
            <a:endParaRPr kumimoji="1" lang="ja-JP" altLang="en-US" sz="2000" u="sng" dirty="0"/>
          </a:p>
          <a:p>
            <a:pPr marL="447675" indent="-269875">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地域で活動する団体等を積極的に掘り起こし、より多くの多様な主体間のネットワークやパートナーシップを構築。</a:t>
            </a:r>
            <a:endParaRPr kumimoji="1" lang="en-US" altLang="ja-JP"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民間団体や事業者等の環境保全活動等の活性化につながる多面的な支援を実施。</a:t>
            </a:r>
            <a:endParaRPr kumimoji="1" lang="en-US" altLang="ja-JP" dirty="0">
              <a:latin typeface="Meiryo UI" panose="020B0604030504040204" pitchFamily="50" charset="-128"/>
              <a:ea typeface="Meiryo UI" panose="020B0604030504040204" pitchFamily="50" charset="-128"/>
            </a:endParaRPr>
          </a:p>
          <a:p>
            <a:pPr marL="177800" algn="just">
              <a:spcBef>
                <a:spcPts val="600"/>
              </a:spcBef>
            </a:pPr>
            <a:r>
              <a:rPr kumimoji="1" lang="en-US" altLang="ja-JP" dirty="0" smtClean="0">
                <a:solidFill>
                  <a:srgbClr val="FF0000"/>
                </a:solidFill>
                <a:latin typeface="Meiryo UI" panose="020B0604030504040204" pitchFamily="50" charset="-128"/>
                <a:ea typeface="Meiryo UI" panose="020B0604030504040204" pitchFamily="50" charset="-128"/>
              </a:rPr>
              <a:t>【</a:t>
            </a:r>
            <a:r>
              <a:rPr kumimoji="1" lang="ja-JP" altLang="en-US" dirty="0" smtClean="0">
                <a:solidFill>
                  <a:srgbClr val="FF0000"/>
                </a:solidFill>
                <a:latin typeface="Meiryo UI" panose="020B0604030504040204" pitchFamily="50" charset="-128"/>
                <a:ea typeface="Meiryo UI" panose="020B0604030504040204" pitchFamily="50" charset="-128"/>
              </a:rPr>
              <a:t>今後の取組案</a:t>
            </a:r>
            <a:r>
              <a:rPr kumimoji="1" lang="en-US" altLang="ja-JP" dirty="0" smtClean="0">
                <a:solidFill>
                  <a:srgbClr val="FF0000"/>
                </a:solidFill>
                <a:latin typeface="Meiryo UI" panose="020B0604030504040204" pitchFamily="50" charset="-128"/>
                <a:ea typeface="Meiryo UI" panose="020B0604030504040204" pitchFamily="50" charset="-128"/>
              </a:rPr>
              <a:t>】</a:t>
            </a:r>
            <a:endParaRPr kumimoji="1" lang="en-US" altLang="ja-JP" dirty="0">
              <a:solidFill>
                <a:srgbClr val="FF0000"/>
              </a:solidFill>
              <a:latin typeface="Meiryo UI" panose="020B0604030504040204" pitchFamily="50" charset="-128"/>
              <a:ea typeface="Meiryo UI" panose="020B0604030504040204" pitchFamily="50" charset="-128"/>
            </a:endParaRPr>
          </a:p>
          <a:p>
            <a:pPr marL="268288" algn="just"/>
            <a:r>
              <a:rPr kumimoji="1" lang="ja-JP" altLang="en-US" dirty="0" smtClean="0">
                <a:solidFill>
                  <a:srgbClr val="FF0000"/>
                </a:solidFill>
                <a:latin typeface="Meiryo UI" panose="020B0604030504040204" pitchFamily="50" charset="-128"/>
                <a:ea typeface="Meiryo UI" panose="020B0604030504040204" pitchFamily="50" charset="-128"/>
              </a:rPr>
              <a:t>・</a:t>
            </a:r>
            <a:r>
              <a:rPr kumimoji="1" lang="ja-JP" altLang="en-US" kern="100" dirty="0" smtClean="0">
                <a:solidFill>
                  <a:srgbClr val="FF0000"/>
                </a:solidFill>
                <a:latin typeface="Meiryo UI" panose="020B0604030504040204" pitchFamily="50" charset="-128"/>
                <a:ea typeface="Meiryo UI" panose="020B0604030504040204" pitchFamily="50" charset="-128"/>
              </a:rPr>
              <a:t>多様</a:t>
            </a:r>
            <a:r>
              <a:rPr kumimoji="1" lang="ja-JP" altLang="en-US" kern="100" dirty="0">
                <a:solidFill>
                  <a:srgbClr val="FF0000"/>
                </a:solidFill>
                <a:latin typeface="Meiryo UI" panose="020B0604030504040204" pitchFamily="50" charset="-128"/>
                <a:ea typeface="Meiryo UI" panose="020B0604030504040204" pitchFamily="50" charset="-128"/>
              </a:rPr>
              <a:t>な主体が参画する会議・協議会の</a:t>
            </a:r>
            <a:r>
              <a:rPr kumimoji="1" lang="ja-JP" altLang="en-US" kern="100" dirty="0" smtClean="0">
                <a:solidFill>
                  <a:srgbClr val="FF0000"/>
                </a:solidFill>
                <a:latin typeface="Meiryo UI" panose="020B0604030504040204" pitchFamily="50" charset="-128"/>
                <a:ea typeface="Meiryo UI" panose="020B0604030504040204" pitchFamily="50" charset="-128"/>
              </a:rPr>
              <a:t>運営によるネットワーク構築の促進。</a:t>
            </a:r>
            <a:endParaRPr kumimoji="1" lang="en-US" altLang="ja-JP" kern="100" dirty="0">
              <a:solidFill>
                <a:srgbClr val="FF0000"/>
              </a:solidFill>
              <a:latin typeface="Meiryo UI" panose="020B0604030504040204" pitchFamily="50" charset="-128"/>
              <a:ea typeface="Meiryo UI" panose="020B0604030504040204" pitchFamily="50" charset="-128"/>
            </a:endParaRPr>
          </a:p>
          <a:p>
            <a:pPr marL="268288" algn="just"/>
            <a:r>
              <a:rPr kumimoji="1" lang="ja-JP" altLang="en-US" kern="100" dirty="0">
                <a:solidFill>
                  <a:srgbClr val="FF0000"/>
                </a:solidFill>
                <a:latin typeface="Meiryo UI" panose="020B0604030504040204" pitchFamily="50" charset="-128"/>
                <a:ea typeface="Meiryo UI" panose="020B0604030504040204" pitchFamily="50" charset="-128"/>
              </a:rPr>
              <a:t>・マイボトルパートナーズ等の共通テーマを通じた様々な企業との連携・</a:t>
            </a:r>
            <a:r>
              <a:rPr kumimoji="1" lang="ja-JP" altLang="en-US" kern="100" dirty="0" smtClean="0">
                <a:solidFill>
                  <a:srgbClr val="FF0000"/>
                </a:solidFill>
                <a:latin typeface="Meiryo UI" panose="020B0604030504040204" pitchFamily="50" charset="-128"/>
                <a:ea typeface="Meiryo UI" panose="020B0604030504040204" pitchFamily="50" charset="-128"/>
              </a:rPr>
              <a:t>協働の促進による</a:t>
            </a:r>
            <a:endParaRPr kumimoji="1" lang="en-US" altLang="ja-JP" kern="100" dirty="0" smtClean="0">
              <a:solidFill>
                <a:srgbClr val="FF0000"/>
              </a:solidFill>
              <a:latin typeface="Meiryo UI" panose="020B0604030504040204" pitchFamily="50" charset="-128"/>
              <a:ea typeface="Meiryo UI" panose="020B0604030504040204" pitchFamily="50" charset="-128"/>
            </a:endParaRPr>
          </a:p>
          <a:p>
            <a:pPr marL="268288" algn="just"/>
            <a:r>
              <a:rPr kumimoji="1" lang="ja-JP" altLang="en-US" kern="100" dirty="0" smtClean="0">
                <a:solidFill>
                  <a:srgbClr val="FF0000"/>
                </a:solidFill>
                <a:latin typeface="Meiryo UI" panose="020B0604030504040204" pitchFamily="50" charset="-128"/>
                <a:ea typeface="Meiryo UI" panose="020B0604030504040204" pitchFamily="50" charset="-128"/>
              </a:rPr>
              <a:t> パートナーシップ構築の促進。</a:t>
            </a:r>
            <a:endParaRPr kumimoji="1" lang="en-US" altLang="ja-JP" dirty="0" smtClean="0">
              <a:solidFill>
                <a:srgbClr val="FF0000"/>
              </a:solidFill>
              <a:latin typeface="Meiryo UI" panose="020B0604030504040204" pitchFamily="50" charset="-128"/>
              <a:ea typeface="Meiryo UI" panose="020B0604030504040204" pitchFamily="50" charset="-128"/>
            </a:endParaRPr>
          </a:p>
          <a:p>
            <a:pPr marL="268288" algn="just"/>
            <a:r>
              <a:rPr kumimoji="1" lang="ja-JP" altLang="en-US" dirty="0" smtClean="0">
                <a:solidFill>
                  <a:srgbClr val="FF0000"/>
                </a:solidFill>
                <a:latin typeface="Meiryo UI" panose="020B0604030504040204" pitchFamily="50" charset="-128"/>
                <a:ea typeface="Meiryo UI" panose="020B0604030504040204" pitchFamily="50" charset="-128"/>
              </a:rPr>
              <a:t>・大阪府</a:t>
            </a:r>
            <a:r>
              <a:rPr kumimoji="1" lang="ja-JP" altLang="en-US" dirty="0">
                <a:solidFill>
                  <a:srgbClr val="FF0000"/>
                </a:solidFill>
                <a:latin typeface="Meiryo UI" panose="020B0604030504040204" pitchFamily="50" charset="-128"/>
                <a:ea typeface="Meiryo UI" panose="020B0604030504040204" pitchFamily="50" charset="-128"/>
              </a:rPr>
              <a:t>環境保全活動補助金及びおおさか環境賞による支援</a:t>
            </a:r>
            <a:r>
              <a:rPr kumimoji="1" lang="ja-JP" altLang="en-US" dirty="0" smtClean="0">
                <a:solidFill>
                  <a:srgbClr val="FF0000"/>
                </a:solidFill>
                <a:latin typeface="Meiryo UI" panose="020B0604030504040204" pitchFamily="50" charset="-128"/>
                <a:ea typeface="Meiryo UI" panose="020B0604030504040204" pitchFamily="50" charset="-128"/>
              </a:rPr>
              <a:t>。</a:t>
            </a:r>
            <a:endParaRPr kumimoji="1" lang="en-US" altLang="ja-JP" dirty="0">
              <a:solidFill>
                <a:srgbClr val="FF0000"/>
              </a:solidFill>
              <a:latin typeface="Meiryo UI" panose="020B0604030504040204" pitchFamily="50" charset="-128"/>
              <a:ea typeface="Meiryo UI" panose="020B0604030504040204" pitchFamily="50" charset="-128"/>
            </a:endParaRPr>
          </a:p>
          <a:p>
            <a:pPr marL="268288" algn="just"/>
            <a:r>
              <a:rPr kumimoji="1" lang="ja-JP" altLang="en-US" dirty="0" smtClean="0">
                <a:solidFill>
                  <a:srgbClr val="FF0000"/>
                </a:solidFill>
                <a:latin typeface="Meiryo UI" panose="020B0604030504040204" pitchFamily="50" charset="-128"/>
                <a:ea typeface="Meiryo UI" panose="020B0604030504040204" pitchFamily="50" charset="-128"/>
              </a:rPr>
              <a:t>・脱炭素経営宣言登録制度等による企業等の取組促進。</a:t>
            </a:r>
            <a:endParaRPr kumimoji="1" lang="en-US" altLang="ja-JP" dirty="0">
              <a:solidFill>
                <a:srgbClr val="FF0000"/>
              </a:solidFill>
              <a:latin typeface="Meiryo UI" panose="020B0604030504040204" pitchFamily="50" charset="-128"/>
              <a:ea typeface="Meiryo UI" panose="020B0604030504040204" pitchFamily="50" charset="-128"/>
            </a:endParaRPr>
          </a:p>
          <a:p>
            <a:pPr marL="268288" algn="just"/>
            <a:r>
              <a:rPr kumimoji="1" lang="ja-JP" altLang="en-US" dirty="0" smtClean="0">
                <a:solidFill>
                  <a:srgbClr val="FF0000"/>
                </a:solidFill>
                <a:latin typeface="Meiryo UI" panose="020B0604030504040204" pitchFamily="50" charset="-128"/>
                <a:ea typeface="Meiryo UI" panose="020B0604030504040204" pitchFamily="50" charset="-128"/>
              </a:rPr>
              <a:t>・</a:t>
            </a:r>
            <a:r>
              <a:rPr kumimoji="1" lang="en-US" altLang="ja-JP" dirty="0" smtClean="0">
                <a:solidFill>
                  <a:srgbClr val="FF0000"/>
                </a:solidFill>
                <a:latin typeface="Meiryo UI" panose="020B0604030504040204" pitchFamily="50" charset="-128"/>
                <a:ea typeface="Meiryo UI" panose="020B0604030504040204" pitchFamily="50" charset="-128"/>
              </a:rPr>
              <a:t>2025</a:t>
            </a:r>
            <a:r>
              <a:rPr kumimoji="1" lang="ja-JP" altLang="en-US" dirty="0" smtClean="0">
                <a:solidFill>
                  <a:srgbClr val="FF0000"/>
                </a:solidFill>
                <a:latin typeface="Meiryo UI" panose="020B0604030504040204" pitchFamily="50" charset="-128"/>
                <a:ea typeface="Meiryo UI" panose="020B0604030504040204" pitchFamily="50" charset="-128"/>
              </a:rPr>
              <a:t>年大阪・関西万博の機会を活かした脱炭素に向けた技術開発・実証に対する支援。</a:t>
            </a:r>
            <a:endParaRPr kumimoji="1" lang="en-US" altLang="ja-JP" dirty="0">
              <a:solidFill>
                <a:srgbClr val="FF0000"/>
              </a:solidFill>
              <a:latin typeface="Meiryo UI" panose="020B0604030504040204" pitchFamily="50" charset="-128"/>
              <a:ea typeface="Meiryo UI" panose="020B0604030504040204" pitchFamily="50" charset="-128"/>
            </a:endParaRPr>
          </a:p>
          <a:p>
            <a:pPr marL="177800" lvl="0" algn="just" defTabSz="914400">
              <a:defRPr/>
            </a:pPr>
            <a:endParaRPr kumimoji="1" lang="en-US" altLang="ja-JP" dirty="0" smtClean="0">
              <a:solidFill>
                <a:srgbClr val="FF0000"/>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8CAE2BF0-B675-09D0-4236-0E13AF76DA1D}"/>
              </a:ext>
            </a:extLst>
          </p:cNvPr>
          <p:cNvSpPr txBox="1"/>
          <p:nvPr/>
        </p:nvSpPr>
        <p:spPr>
          <a:xfrm>
            <a:off x="179512" y="594873"/>
            <a:ext cx="8844570" cy="400110"/>
          </a:xfrm>
          <a:prstGeom prst="rect">
            <a:avLst/>
          </a:prstGeom>
          <a:noFill/>
          <a:ln w="19050">
            <a:noFill/>
          </a:ln>
        </p:spPr>
        <p:txBody>
          <a:bodyPr wrap="square" rIns="108000" rtlCol="0">
            <a:spAutoFit/>
          </a:bodyPr>
          <a:lstStyle/>
          <a:p>
            <a:pPr algn="just"/>
            <a:r>
              <a:rPr kumimoji="1" lang="ja-JP" altLang="en-US" sz="2000" b="1" dirty="0">
                <a:solidFill>
                  <a:schemeClr val="tx1"/>
                </a:solidFill>
                <a:latin typeface="Meiryo UI" panose="020B0604030504040204" pitchFamily="50" charset="-128"/>
                <a:ea typeface="Meiryo UI" panose="020B0604030504040204" pitchFamily="50" charset="-128"/>
              </a:rPr>
              <a:t>今後の取組みの方向性（案）</a:t>
            </a:r>
            <a:endParaRPr kumimoji="1" lang="ja-JP" altLang="en-US" b="1" dirty="0">
              <a:solidFill>
                <a:schemeClr val="tx1"/>
              </a:solidFill>
            </a:endParaRPr>
          </a:p>
        </p:txBody>
      </p:sp>
    </p:spTree>
    <p:extLst>
      <p:ext uri="{BB962C8B-B14F-4D97-AF65-F5344CB8AC3E}">
        <p14:creationId xmlns:p14="http://schemas.microsoft.com/office/powerpoint/2010/main" val="2726726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a:off x="0" y="-1"/>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chemeClr val="bg1"/>
                </a:solidFill>
                <a:latin typeface="Meiryo UI" panose="020B0604030504040204" pitchFamily="50" charset="-128"/>
                <a:ea typeface="Meiryo UI" panose="020B0604030504040204" pitchFamily="50" charset="-128"/>
              </a:rPr>
              <a:t>　</a:t>
            </a:r>
            <a:r>
              <a:rPr lang="ja-JP" altLang="en-US" sz="2400" b="1" dirty="0" smtClean="0">
                <a:solidFill>
                  <a:schemeClr val="bg1"/>
                </a:solidFill>
                <a:latin typeface="Meiryo UI" panose="020B0604030504040204" pitchFamily="50" charset="-128"/>
                <a:ea typeface="Meiryo UI" panose="020B0604030504040204" pitchFamily="50" charset="-128"/>
              </a:rPr>
              <a:t>環境</a:t>
            </a:r>
            <a:r>
              <a:rPr lang="ja-JP" altLang="en-US" sz="2400" b="1" dirty="0">
                <a:solidFill>
                  <a:schemeClr val="bg1"/>
                </a:solidFill>
                <a:latin typeface="Meiryo UI" panose="020B0604030504040204" pitchFamily="50" charset="-128"/>
                <a:ea typeface="Meiryo UI" panose="020B0604030504040204" pitchFamily="50" charset="-128"/>
              </a:rPr>
              <a:t>教育の推進手法の充実について</a:t>
            </a:r>
            <a:endPar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8F4DD13D-EA64-C97B-6631-85BBC3268E3D}"/>
              </a:ext>
            </a:extLst>
          </p:cNvPr>
          <p:cNvSpPr txBox="1"/>
          <p:nvPr/>
        </p:nvSpPr>
        <p:spPr>
          <a:xfrm>
            <a:off x="118650" y="980347"/>
            <a:ext cx="8903422" cy="4520074"/>
          </a:xfrm>
          <a:prstGeom prst="rect">
            <a:avLst/>
          </a:prstGeom>
          <a:solidFill>
            <a:schemeClr val="bg1"/>
          </a:solidFill>
          <a:ln w="19050">
            <a:solidFill>
              <a:schemeClr val="accent6">
                <a:lumMod val="60000"/>
                <a:lumOff val="40000"/>
              </a:schemeClr>
            </a:solidFill>
          </a:ln>
        </p:spPr>
        <p:txBody>
          <a:bodyPr wrap="square" tIns="36000" rIns="108000" bIns="36000" rtlCol="0">
            <a:spAutoFit/>
          </a:bodyPr>
          <a:lstStyle/>
          <a:p>
            <a:pPr algn="just">
              <a:spcBef>
                <a:spcPts val="600"/>
              </a:spcBef>
            </a:pPr>
            <a:r>
              <a:rPr kumimoji="1" lang="ja-JP" altLang="en-US" sz="2000" dirty="0" smtClean="0">
                <a:latin typeface="Meiryo UI" panose="020B0604030504040204" pitchFamily="50" charset="-128"/>
                <a:ea typeface="Meiryo UI" panose="020B0604030504040204" pitchFamily="50" charset="-128"/>
              </a:rPr>
              <a:t>◆</a:t>
            </a:r>
            <a:r>
              <a:rPr kumimoji="1" lang="ja-JP" altLang="en-US" sz="2000" b="1" u="sng" dirty="0">
                <a:latin typeface="Meiryo UI" panose="020B0604030504040204" pitchFamily="50" charset="-128"/>
                <a:ea typeface="Meiryo UI" panose="020B0604030504040204" pitchFamily="50" charset="-128"/>
              </a:rPr>
              <a:t>情報提供</a:t>
            </a:r>
            <a:endParaRPr kumimoji="1" lang="en-US" altLang="ja-JP" sz="2000" b="1" u="sng"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kern="100" dirty="0">
                <a:latin typeface="Meiryo UI" panose="020B0604030504040204" pitchFamily="50" charset="-128"/>
                <a:ea typeface="Meiryo UI" panose="020B0604030504040204" pitchFamily="50" charset="-128"/>
              </a:rPr>
              <a:t>府は、環境教育に関する客観的で正確な最新情報を提供。</a:t>
            </a:r>
            <a:endParaRPr kumimoji="1" lang="en-US" altLang="ja-JP"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適切で的確なツールと多様なチャンネルの活用による発信力・伝達力を強化。</a:t>
            </a:r>
            <a:endParaRPr kumimoji="1" lang="en-US" altLang="ja-JP" dirty="0">
              <a:latin typeface="Meiryo UI" panose="020B0604030504040204" pitchFamily="50" charset="-128"/>
              <a:ea typeface="Meiryo UI" panose="020B0604030504040204" pitchFamily="50" charset="-128"/>
            </a:endParaRPr>
          </a:p>
          <a:p>
            <a:pPr marL="177800" algn="just">
              <a:spcBef>
                <a:spcPts val="600"/>
              </a:spcBef>
            </a:pPr>
            <a:r>
              <a:rPr kumimoji="1" lang="en-US" altLang="ja-JP" dirty="0" smtClean="0">
                <a:solidFill>
                  <a:srgbClr val="FF0000"/>
                </a:solidFill>
                <a:latin typeface="Meiryo UI" panose="020B0604030504040204" pitchFamily="50" charset="-128"/>
                <a:ea typeface="Meiryo UI" panose="020B0604030504040204" pitchFamily="50" charset="-128"/>
              </a:rPr>
              <a:t>【</a:t>
            </a:r>
            <a:r>
              <a:rPr kumimoji="1" lang="ja-JP" altLang="en-US" dirty="0" smtClean="0">
                <a:solidFill>
                  <a:srgbClr val="FF0000"/>
                </a:solidFill>
                <a:latin typeface="Meiryo UI" panose="020B0604030504040204" pitchFamily="50" charset="-128"/>
                <a:ea typeface="Meiryo UI" panose="020B0604030504040204" pitchFamily="50" charset="-128"/>
              </a:rPr>
              <a:t>今後の取組案</a:t>
            </a:r>
            <a:r>
              <a:rPr kumimoji="1" lang="en-US" altLang="ja-JP" dirty="0" smtClean="0">
                <a:solidFill>
                  <a:srgbClr val="FF0000"/>
                </a:solidFill>
                <a:latin typeface="Meiryo UI" panose="020B0604030504040204" pitchFamily="50" charset="-128"/>
                <a:ea typeface="Meiryo UI" panose="020B0604030504040204" pitchFamily="50" charset="-128"/>
              </a:rPr>
              <a:t>】</a:t>
            </a:r>
            <a:endParaRPr kumimoji="1" lang="en-US" altLang="ja-JP" dirty="0">
              <a:solidFill>
                <a:srgbClr val="FF0000"/>
              </a:solidFill>
              <a:latin typeface="Meiryo UI" panose="020B0604030504040204" pitchFamily="50" charset="-128"/>
              <a:ea typeface="Meiryo UI" panose="020B0604030504040204" pitchFamily="50" charset="-128"/>
            </a:endParaRPr>
          </a:p>
          <a:p>
            <a:pPr marL="177800" algn="just"/>
            <a:r>
              <a:rPr kumimoji="1" lang="ja-JP" altLang="en-US" dirty="0">
                <a:solidFill>
                  <a:srgbClr val="FF0000"/>
                </a:solidFill>
                <a:latin typeface="Meiryo UI" panose="020B0604030504040204" pitchFamily="50" charset="-128"/>
                <a:ea typeface="Meiryo UI" panose="020B0604030504040204" pitchFamily="50" charset="-128"/>
              </a:rPr>
              <a:t>・発信力のある企業と連携した情報</a:t>
            </a:r>
            <a:r>
              <a:rPr kumimoji="1" lang="ja-JP" altLang="en-US" dirty="0" smtClean="0">
                <a:solidFill>
                  <a:srgbClr val="FF0000"/>
                </a:solidFill>
                <a:latin typeface="Meiryo UI" panose="020B0604030504040204" pitchFamily="50" charset="-128"/>
                <a:ea typeface="Meiryo UI" panose="020B0604030504040204" pitchFamily="50" charset="-128"/>
              </a:rPr>
              <a:t>発信力の強化。</a:t>
            </a:r>
            <a:endParaRPr kumimoji="1" lang="en-US" altLang="ja-JP" dirty="0" smtClean="0">
              <a:solidFill>
                <a:srgbClr val="FF0000"/>
              </a:solidFill>
              <a:latin typeface="Meiryo UI" panose="020B0604030504040204" pitchFamily="50" charset="-128"/>
              <a:ea typeface="Meiryo UI" panose="020B0604030504040204" pitchFamily="50" charset="-128"/>
            </a:endParaRPr>
          </a:p>
          <a:p>
            <a:pPr marL="177800" algn="just"/>
            <a:r>
              <a:rPr kumimoji="1" lang="ja-JP" altLang="en-US" dirty="0" smtClean="0">
                <a:solidFill>
                  <a:srgbClr val="FF0000"/>
                </a:solidFill>
                <a:latin typeface="Meiryo UI" panose="020B0604030504040204" pitchFamily="50" charset="-128"/>
                <a:ea typeface="Meiryo UI" panose="020B0604030504040204" pitchFamily="50" charset="-128"/>
              </a:rPr>
              <a:t>・業種を超えた幅広い関係者が参画するプラットフォームを活用した幅広い情報発信。</a:t>
            </a:r>
            <a:endParaRPr kumimoji="1" lang="en-US" altLang="ja-JP" dirty="0">
              <a:solidFill>
                <a:srgbClr val="FF0000"/>
              </a:solidFill>
              <a:latin typeface="Meiryo UI" panose="020B0604030504040204" pitchFamily="50" charset="-128"/>
              <a:ea typeface="Meiryo UI" panose="020B0604030504040204" pitchFamily="50" charset="-128"/>
            </a:endParaRPr>
          </a:p>
          <a:p>
            <a:pPr marL="269875" indent="-269875" algn="just">
              <a:spcBef>
                <a:spcPts val="600"/>
              </a:spcBef>
              <a:buFont typeface="Wingdings" panose="05000000000000000000" pitchFamily="2" charset="2"/>
              <a:buChar char="u"/>
            </a:pPr>
            <a:r>
              <a:rPr kumimoji="1" lang="ja-JP" altLang="en-US" sz="2000" b="1" u="sng" dirty="0">
                <a:latin typeface="Meiryo UI" panose="020B0604030504040204" pitchFamily="50" charset="-128"/>
                <a:ea typeface="Meiryo UI" panose="020B0604030504040204" pitchFamily="50" charset="-128"/>
              </a:rPr>
              <a:t>普及啓発</a:t>
            </a:r>
            <a:endParaRPr kumimoji="1" lang="en-US" altLang="ja-JP" sz="2000" b="1" u="sng"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b="1" dirty="0">
                <a:latin typeface="Meiryo UI" panose="020B0604030504040204" pitchFamily="50" charset="-128"/>
                <a:ea typeface="Meiryo UI" panose="020B0604030504040204" pitchFamily="50" charset="-128"/>
              </a:rPr>
              <a:t>行動科学の知見や</a:t>
            </a:r>
            <a:r>
              <a:rPr kumimoji="1" lang="en-US" altLang="ja-JP" b="1" dirty="0">
                <a:latin typeface="Meiryo UI" panose="020B0604030504040204" pitchFamily="50" charset="-128"/>
                <a:ea typeface="Meiryo UI" panose="020B0604030504040204" pitchFamily="50" charset="-128"/>
              </a:rPr>
              <a:t>ICT</a:t>
            </a:r>
            <a:r>
              <a:rPr kumimoji="1" lang="ja-JP" altLang="en-US" b="1" dirty="0">
                <a:latin typeface="Meiryo UI" panose="020B0604030504040204" pitchFamily="50" charset="-128"/>
                <a:ea typeface="Meiryo UI" panose="020B0604030504040204" pitchFamily="50" charset="-128"/>
              </a:rPr>
              <a:t>技術</a:t>
            </a:r>
            <a:r>
              <a:rPr kumimoji="1" lang="ja-JP" altLang="en-US" dirty="0">
                <a:latin typeface="Meiryo UI" panose="020B0604030504040204" pitchFamily="50" charset="-128"/>
                <a:ea typeface="Meiryo UI" panose="020B0604030504040204" pitchFamily="50" charset="-128"/>
              </a:rPr>
              <a:t>など、費用対効果の高い多様な手法を導入。</a:t>
            </a:r>
            <a:endParaRPr kumimoji="1" lang="en-US" altLang="ja-JP"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b="1" dirty="0">
                <a:latin typeface="Meiryo UI" panose="020B0604030504040204" pitchFamily="50" charset="-128"/>
                <a:ea typeface="Meiryo UI" panose="020B0604030504040204" pitchFamily="50" charset="-128"/>
              </a:rPr>
              <a:t>環境とは異なる分野とのコラボレーション</a:t>
            </a:r>
            <a:r>
              <a:rPr kumimoji="1" lang="ja-JP" altLang="en-US" dirty="0">
                <a:latin typeface="Meiryo UI" panose="020B0604030504040204" pitchFamily="50" charset="-128"/>
                <a:ea typeface="Meiryo UI" panose="020B0604030504040204" pitchFamily="50" charset="-128"/>
              </a:rPr>
              <a:t>で実施されるイベント等での普及啓発。</a:t>
            </a:r>
            <a:endParaRPr kumimoji="1" lang="en-US" altLang="ja-JP" dirty="0">
              <a:latin typeface="Meiryo UI" panose="020B0604030504040204" pitchFamily="50" charset="-128"/>
              <a:ea typeface="Meiryo UI" panose="020B0604030504040204" pitchFamily="50" charset="-128"/>
            </a:endParaRPr>
          </a:p>
          <a:p>
            <a:pPr marL="177800" algn="just">
              <a:spcBef>
                <a:spcPts val="600"/>
              </a:spcBef>
            </a:pPr>
            <a:r>
              <a:rPr kumimoji="1" lang="en-US" altLang="ja-JP" dirty="0" smtClean="0">
                <a:solidFill>
                  <a:srgbClr val="FF0000"/>
                </a:solidFill>
                <a:latin typeface="Meiryo UI" panose="020B0604030504040204" pitchFamily="50" charset="-128"/>
                <a:ea typeface="Meiryo UI" panose="020B0604030504040204" pitchFamily="50" charset="-128"/>
              </a:rPr>
              <a:t>【</a:t>
            </a:r>
            <a:r>
              <a:rPr kumimoji="1" lang="ja-JP" altLang="en-US" dirty="0">
                <a:solidFill>
                  <a:srgbClr val="FF0000"/>
                </a:solidFill>
                <a:latin typeface="Meiryo UI" panose="020B0604030504040204" pitchFamily="50" charset="-128"/>
                <a:ea typeface="Meiryo UI" panose="020B0604030504040204" pitchFamily="50" charset="-128"/>
              </a:rPr>
              <a:t>今後</a:t>
            </a:r>
            <a:r>
              <a:rPr kumimoji="1" lang="ja-JP" altLang="en-US" dirty="0" smtClean="0">
                <a:solidFill>
                  <a:srgbClr val="FF0000"/>
                </a:solidFill>
                <a:latin typeface="Meiryo UI" panose="020B0604030504040204" pitchFamily="50" charset="-128"/>
                <a:ea typeface="Meiryo UI" panose="020B0604030504040204" pitchFamily="50" charset="-128"/>
              </a:rPr>
              <a:t>の取組案</a:t>
            </a:r>
            <a:r>
              <a:rPr kumimoji="1" lang="en-US" altLang="ja-JP" dirty="0" smtClean="0">
                <a:solidFill>
                  <a:srgbClr val="FF0000"/>
                </a:solidFill>
                <a:latin typeface="Meiryo UI" panose="020B0604030504040204" pitchFamily="50" charset="-128"/>
                <a:ea typeface="Meiryo UI" panose="020B0604030504040204" pitchFamily="50" charset="-128"/>
              </a:rPr>
              <a:t>】</a:t>
            </a:r>
            <a:endParaRPr kumimoji="1" lang="en-US" altLang="ja-JP" dirty="0">
              <a:solidFill>
                <a:srgbClr val="FF0000"/>
              </a:solidFill>
              <a:latin typeface="Meiryo UI" panose="020B0604030504040204" pitchFamily="50" charset="-128"/>
              <a:ea typeface="Meiryo UI" panose="020B0604030504040204" pitchFamily="50" charset="-128"/>
            </a:endParaRPr>
          </a:p>
          <a:p>
            <a:pPr marL="177800" algn="just"/>
            <a:r>
              <a:rPr kumimoji="1" lang="ja-JP" altLang="en-US" dirty="0">
                <a:solidFill>
                  <a:srgbClr val="FF0000"/>
                </a:solidFill>
                <a:latin typeface="Meiryo UI" panose="020B0604030504040204" pitchFamily="50" charset="-128"/>
                <a:ea typeface="Meiryo UI" panose="020B0604030504040204" pitchFamily="50" charset="-128"/>
              </a:rPr>
              <a:t>・ゼロカーボン・ダイアローグ</a:t>
            </a:r>
            <a:r>
              <a:rPr kumimoji="1" lang="ja-JP" altLang="en-US" dirty="0" smtClean="0">
                <a:solidFill>
                  <a:srgbClr val="FF0000"/>
                </a:solidFill>
                <a:latin typeface="Meiryo UI" panose="020B0604030504040204" pitchFamily="50" charset="-128"/>
                <a:ea typeface="Meiryo UI" panose="020B0604030504040204" pitchFamily="50" charset="-128"/>
              </a:rPr>
              <a:t>等、環境</a:t>
            </a:r>
            <a:r>
              <a:rPr kumimoji="1" lang="ja-JP" altLang="en-US" dirty="0">
                <a:solidFill>
                  <a:srgbClr val="FF0000"/>
                </a:solidFill>
                <a:latin typeface="Meiryo UI" panose="020B0604030504040204" pitchFamily="50" charset="-128"/>
                <a:ea typeface="Meiryo UI" panose="020B0604030504040204" pitchFamily="50" charset="-128"/>
              </a:rPr>
              <a:t>以外の分野</a:t>
            </a:r>
            <a:r>
              <a:rPr kumimoji="1" lang="ja-JP" altLang="en-US" dirty="0" smtClean="0">
                <a:solidFill>
                  <a:srgbClr val="FF0000"/>
                </a:solidFill>
                <a:latin typeface="Meiryo UI" panose="020B0604030504040204" pitchFamily="50" charset="-128"/>
                <a:ea typeface="Meiryo UI" panose="020B0604030504040204" pitchFamily="50" charset="-128"/>
              </a:rPr>
              <a:t>と連携したイベントの実施。</a:t>
            </a:r>
            <a:endParaRPr kumimoji="1" lang="en-US" altLang="ja-JP" dirty="0" smtClean="0">
              <a:solidFill>
                <a:srgbClr val="FF0000"/>
              </a:solidFill>
              <a:latin typeface="Meiryo UI" panose="020B0604030504040204" pitchFamily="50" charset="-128"/>
              <a:ea typeface="Meiryo UI" panose="020B0604030504040204" pitchFamily="50" charset="-128"/>
            </a:endParaRPr>
          </a:p>
          <a:p>
            <a:pPr marL="177800" algn="just"/>
            <a:r>
              <a:rPr kumimoji="1" lang="ja-JP" altLang="en-US" dirty="0" smtClean="0">
                <a:solidFill>
                  <a:srgbClr val="FF0000"/>
                </a:solidFill>
                <a:latin typeface="Meiryo UI" panose="020B0604030504040204" pitchFamily="50" charset="-128"/>
                <a:ea typeface="Meiryo UI" panose="020B0604030504040204" pitchFamily="50" charset="-128"/>
              </a:rPr>
              <a:t>・大阪府と大阪大学社会経済研究所との連携協定による府施策へのナッジの活用。</a:t>
            </a:r>
            <a:endParaRPr kumimoji="1" lang="en-US" altLang="ja-JP" dirty="0" smtClean="0">
              <a:solidFill>
                <a:srgbClr val="FF0000"/>
              </a:solidFill>
              <a:latin typeface="Meiryo UI" panose="020B0604030504040204" pitchFamily="50" charset="-128"/>
              <a:ea typeface="Meiryo UI" panose="020B0604030504040204" pitchFamily="50" charset="-128"/>
            </a:endParaRPr>
          </a:p>
          <a:p>
            <a:pPr marL="177800" algn="just"/>
            <a:r>
              <a:rPr kumimoji="1" lang="ja-JP" altLang="en-US" dirty="0" smtClean="0">
                <a:solidFill>
                  <a:srgbClr val="FF0000"/>
                </a:solidFill>
                <a:latin typeface="Meiryo UI" panose="020B0604030504040204" pitchFamily="50" charset="-128"/>
                <a:ea typeface="Meiryo UI" panose="020B0604030504040204" pitchFamily="50" charset="-128"/>
              </a:rPr>
              <a:t>・脱炭素や食品ロス削減につながる消費行動の促進。</a:t>
            </a:r>
            <a:endParaRPr kumimoji="1" lang="en-US" altLang="ja-JP" dirty="0" smtClean="0">
              <a:solidFill>
                <a:srgbClr val="FF0000"/>
              </a:solidFill>
              <a:latin typeface="Meiryo UI" panose="020B0604030504040204" pitchFamily="50" charset="-128"/>
              <a:ea typeface="Meiryo UI" panose="020B0604030504040204" pitchFamily="50" charset="-128"/>
            </a:endParaRPr>
          </a:p>
          <a:p>
            <a:pPr marL="177800" algn="just"/>
            <a:r>
              <a:rPr kumimoji="1" lang="ja-JP" altLang="en-US" dirty="0">
                <a:solidFill>
                  <a:srgbClr val="FF0000"/>
                </a:solidFill>
                <a:latin typeface="Meiryo UI" panose="020B0604030504040204" pitchFamily="50" charset="-128"/>
                <a:ea typeface="Meiryo UI" panose="020B0604030504040204" pitchFamily="50" charset="-128"/>
              </a:rPr>
              <a:t>　</a:t>
            </a:r>
            <a:r>
              <a:rPr kumimoji="1" lang="ja-JP" altLang="en-US" dirty="0" smtClean="0">
                <a:solidFill>
                  <a:srgbClr val="FF0000"/>
                </a:solidFill>
                <a:latin typeface="Meiryo UI" panose="020B0604030504040204" pitchFamily="50" charset="-128"/>
                <a:ea typeface="Meiryo UI" panose="020B0604030504040204" pitchFamily="50" charset="-128"/>
              </a:rPr>
              <a:t>（脱炭素ポイント制度の創設、大阪府版</a:t>
            </a:r>
            <a:r>
              <a:rPr kumimoji="1" lang="en-US" altLang="ja-JP" dirty="0" smtClean="0">
                <a:solidFill>
                  <a:srgbClr val="FF0000"/>
                </a:solidFill>
                <a:latin typeface="Meiryo UI" panose="020B0604030504040204" pitchFamily="50" charset="-128"/>
                <a:ea typeface="Meiryo UI" panose="020B0604030504040204" pitchFamily="50" charset="-128"/>
              </a:rPr>
              <a:t>CFP</a:t>
            </a:r>
            <a:r>
              <a:rPr kumimoji="1" lang="ja-JP" altLang="en-US" dirty="0" smtClean="0">
                <a:solidFill>
                  <a:srgbClr val="FF0000"/>
                </a:solidFill>
                <a:latin typeface="Meiryo UI" panose="020B0604030504040204" pitchFamily="50" charset="-128"/>
                <a:ea typeface="Meiryo UI" panose="020B0604030504040204" pitchFamily="50" charset="-128"/>
              </a:rPr>
              <a:t>算定手法の活用、食品ロス削減に向けた</a:t>
            </a:r>
            <a:endParaRPr kumimoji="1" lang="en-US" altLang="ja-JP" dirty="0">
              <a:solidFill>
                <a:srgbClr val="FF0000"/>
              </a:solidFill>
              <a:latin typeface="Meiryo UI" panose="020B0604030504040204" pitchFamily="50" charset="-128"/>
              <a:ea typeface="Meiryo UI" panose="020B0604030504040204" pitchFamily="50" charset="-128"/>
            </a:endParaRPr>
          </a:p>
          <a:p>
            <a:pPr marL="177800" algn="just"/>
            <a:r>
              <a:rPr kumimoji="1" lang="ja-JP" altLang="en-US" dirty="0" smtClean="0">
                <a:solidFill>
                  <a:srgbClr val="FF0000"/>
                </a:solidFill>
                <a:latin typeface="Meiryo UI" panose="020B0604030504040204" pitchFamily="50" charset="-128"/>
                <a:ea typeface="Meiryo UI" panose="020B0604030504040204" pitchFamily="50" charset="-128"/>
              </a:rPr>
              <a:t>　　 事業者と府民の協働の場の創出など）</a:t>
            </a:r>
            <a:endParaRPr kumimoji="1" lang="en-US" altLang="ja-JP" dirty="0">
              <a:solidFill>
                <a:srgbClr val="FF0000"/>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447A3644-BF48-8B33-0727-B33542E8885D}"/>
              </a:ext>
            </a:extLst>
          </p:cNvPr>
          <p:cNvSpPr txBox="1"/>
          <p:nvPr/>
        </p:nvSpPr>
        <p:spPr>
          <a:xfrm>
            <a:off x="179512" y="594873"/>
            <a:ext cx="8844570" cy="400110"/>
          </a:xfrm>
          <a:prstGeom prst="rect">
            <a:avLst/>
          </a:prstGeom>
          <a:noFill/>
          <a:ln w="19050">
            <a:noFill/>
          </a:ln>
        </p:spPr>
        <p:txBody>
          <a:bodyPr wrap="square" rIns="108000" rtlCol="0">
            <a:spAutoFit/>
          </a:bodyPr>
          <a:lstStyle/>
          <a:p>
            <a:pPr algn="just"/>
            <a:r>
              <a:rPr kumimoji="1" lang="ja-JP" altLang="en-US" sz="2000" b="1" dirty="0">
                <a:solidFill>
                  <a:schemeClr val="tx1"/>
                </a:solidFill>
                <a:latin typeface="Meiryo UI" panose="020B0604030504040204" pitchFamily="50" charset="-128"/>
                <a:ea typeface="Meiryo UI" panose="020B0604030504040204" pitchFamily="50" charset="-128"/>
              </a:rPr>
              <a:t>今後の取組みの方向性（案）</a:t>
            </a:r>
            <a:endParaRPr kumimoji="1" lang="ja-JP" altLang="en-US" b="1" dirty="0">
              <a:solidFill>
                <a:schemeClr val="tx1"/>
              </a:solidFill>
            </a:endParaRPr>
          </a:p>
        </p:txBody>
      </p:sp>
    </p:spTree>
    <p:extLst>
      <p:ext uri="{BB962C8B-B14F-4D97-AF65-F5344CB8AC3E}">
        <p14:creationId xmlns:p14="http://schemas.microsoft.com/office/powerpoint/2010/main" val="33559391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w="19050">
          <a:solidFill>
            <a:schemeClr val="accent6"/>
          </a:solidFill>
        </a:ln>
      </a:spPr>
      <a:bodyPr wrap="square" rtlCol="0">
        <a:spAutoFit/>
      </a:bodyPr>
      <a:lstStyle>
        <a:defPPr algn="just">
          <a:defRPr kumimoji="1" sz="2000" dirty="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16347</TotalTime>
  <Words>689</Words>
  <Application>Microsoft Office PowerPoint</Application>
  <PresentationFormat>画面に合わせる (4:3)</PresentationFormat>
  <Paragraphs>54</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Meiryo UI</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志知　和明</dc:creator>
  <cp:lastModifiedBy>尾上　律子</cp:lastModifiedBy>
  <cp:revision>509</cp:revision>
  <cp:lastPrinted>2020-01-24T06:16:37Z</cp:lastPrinted>
  <dcterms:created xsi:type="dcterms:W3CDTF">2019-12-17T01:22:10Z</dcterms:created>
  <dcterms:modified xsi:type="dcterms:W3CDTF">2023-03-17T08:25:51Z</dcterms:modified>
</cp:coreProperties>
</file>