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88" r:id="rId4"/>
  </p:sldMasterIdLst>
  <p:notesMasterIdLst>
    <p:notesMasterId r:id="rId38"/>
  </p:notesMasterIdLst>
  <p:sldIdLst>
    <p:sldId id="276" r:id="rId5"/>
    <p:sldId id="319" r:id="rId6"/>
    <p:sldId id="320" r:id="rId7"/>
    <p:sldId id="284" r:id="rId8"/>
    <p:sldId id="285" r:id="rId9"/>
    <p:sldId id="304" r:id="rId10"/>
    <p:sldId id="286" r:id="rId11"/>
    <p:sldId id="316" r:id="rId12"/>
    <p:sldId id="271" r:id="rId13"/>
    <p:sldId id="305" r:id="rId14"/>
    <p:sldId id="287" r:id="rId15"/>
    <p:sldId id="288" r:id="rId16"/>
    <p:sldId id="306" r:id="rId17"/>
    <p:sldId id="322" r:id="rId18"/>
    <p:sldId id="273" r:id="rId19"/>
    <p:sldId id="293" r:id="rId20"/>
    <p:sldId id="311" r:id="rId21"/>
    <p:sldId id="292" r:id="rId22"/>
    <p:sldId id="313" r:id="rId23"/>
    <p:sldId id="312" r:id="rId24"/>
    <p:sldId id="324" r:id="rId25"/>
    <p:sldId id="297" r:id="rId26"/>
    <p:sldId id="298" r:id="rId27"/>
    <p:sldId id="299" r:id="rId28"/>
    <p:sldId id="300" r:id="rId29"/>
    <p:sldId id="277" r:id="rId30"/>
    <p:sldId id="278" r:id="rId31"/>
    <p:sldId id="314" r:id="rId32"/>
    <p:sldId id="325" r:id="rId33"/>
    <p:sldId id="301" r:id="rId34"/>
    <p:sldId id="303" r:id="rId35"/>
    <p:sldId id="318" r:id="rId36"/>
    <p:sldId id="279" r:id="rId3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湯原　麻衣子" initials="湯原　麻衣子" lastIdx="2" clrIdx="0">
    <p:extLst>
      <p:ext uri="{19B8F6BF-5375-455C-9EA6-DF929625EA0E}">
        <p15:presenceInfo xmlns:p15="http://schemas.microsoft.com/office/powerpoint/2012/main" userId="S::YuharaMai@lan.pref.osaka.jp::65ab7d5a-3d58-45ed-962d-6833453357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FF"/>
    <a:srgbClr val="99CCFF"/>
    <a:srgbClr val="FFFF99"/>
    <a:srgbClr val="FF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C5CB0-B89E-43E4-A196-BFF3C5D52A24}" v="4" dt="2022-08-21T09:33:51.65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91" autoAdjust="0"/>
    <p:restoredTop sz="94660"/>
  </p:normalViewPr>
  <p:slideViewPr>
    <p:cSldViewPr snapToGrid="0">
      <p:cViewPr varScale="1">
        <p:scale>
          <a:sx n="74" d="100"/>
          <a:sy n="74" d="100"/>
        </p:scale>
        <p:origin x="3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165$\doc\&#9734;01%20%20&#12415;&#12393;&#12426;&#20225;&#30011;&#35506;\04%20&#32209;&#21270;\&#19968;&#26178;&#21033;&#29992;\&#9733;&#12415;&#12393;&#12426;&#12398;&#22522;&#37329;&#20107;&#26989;&#12288;&#12450;&#12531;&#12465;&#12540;&#12488;&#35519;&#26619;&#36039;&#26009;\&#35500;&#26126;&#36039;&#26009;\01-1_&#32209;&#21270;&#27193;&#37197;&#24067;&#12450;&#12531;&#12465;&#12540;&#12488;_&#30003;&#35531;&#32773;_&#32080;&#26524;&#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165$\doc\&#9734;01%20%20&#12415;&#12393;&#12426;&#20225;&#30011;&#35506;\04%20&#32209;&#21270;\&#19968;&#26178;&#21033;&#29992;\&#9733;&#12415;&#12393;&#12426;&#12398;&#22522;&#37329;&#20107;&#26989;&#12288;&#12450;&#12531;&#12465;&#12540;&#12488;&#35519;&#26619;&#36039;&#26009;\&#35500;&#26126;&#36039;&#26009;\01-1_&#32209;&#21270;&#27193;&#37197;&#24067;&#12450;&#12531;&#12465;&#12540;&#12488;_&#30003;&#35531;&#32773;_&#32080;&#26524;&#12487;&#12540;&#1247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0165$\doc\&#9734;01%20%20&#12415;&#12393;&#12426;&#20225;&#30011;&#35506;\04%20&#32209;&#21270;\&#19968;&#26178;&#21033;&#29992;\&#9733;&#12415;&#12393;&#12426;&#12398;&#22522;&#37329;&#20107;&#26989;&#12288;&#12450;&#12531;&#12465;&#12540;&#12488;&#35519;&#26619;&#36039;&#26009;\&#35500;&#26126;&#36039;&#26009;\01-1_&#32209;&#21270;&#27193;&#37197;&#24067;&#12450;&#12531;&#12465;&#12540;&#12488;_&#30003;&#35531;&#32773;_&#32080;&#26524;&#12487;&#12540;&#1247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ltLang="ja-JP" sz="1100" dirty="0"/>
              <a:t>Q1-1</a:t>
            </a:r>
            <a:r>
              <a:rPr lang="en-US" altLang="ja-JP" sz="1100" baseline="0" dirty="0"/>
              <a:t>)</a:t>
            </a:r>
            <a:r>
              <a:rPr lang="ja-JP" altLang="en-US" sz="1100" baseline="0" dirty="0"/>
              <a:t>品質</a:t>
            </a:r>
            <a:r>
              <a:rPr lang="en-US" altLang="ja-JP" sz="1100" baseline="0" dirty="0"/>
              <a:t> </a:t>
            </a:r>
            <a:endParaRPr lang="ja-JP" sz="1100" dirty="0"/>
          </a:p>
        </c:rich>
      </c:tx>
      <c:layout>
        <c:manualLayout>
          <c:xMode val="edge"/>
          <c:yMode val="edge"/>
          <c:x val="1.0810529871884824E-2"/>
          <c:y val="1.941747572815533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469302903649662"/>
          <c:y val="0.22472425341663735"/>
          <c:w val="0.65122548402210656"/>
          <c:h val="0.75605054152046847"/>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210-4EE9-86D7-726B0745AB9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210-4EE9-86D7-726B0745AB9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210-4EE9-86D7-726B0745AB99}"/>
              </c:ext>
            </c:extLst>
          </c:dPt>
          <c:dLbls>
            <c:dLbl>
              <c:idx val="0"/>
              <c:layout>
                <c:manualLayout>
                  <c:x val="-0.15424624545953766"/>
                  <c:y val="-0.1109141656279993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B7C58D50-09C6-4C31-9AEC-F6B5A99E2101}" type="CATEGORYNAME">
                      <a:rPr lang="ja-JP" altLang="en-US" sz="1000" b="1"/>
                      <a:pPr>
                        <a:defRPr/>
                      </a:pPr>
                      <a:t>[分類名]</a:t>
                    </a:fld>
                    <a:r>
                      <a:rPr lang="ja-JP" altLang="en-US" sz="1000" b="1" dirty="0"/>
                      <a:t> </a:t>
                    </a:r>
                  </a:p>
                  <a:p>
                    <a:pPr>
                      <a:defRPr/>
                    </a:pPr>
                    <a:fld id="{20DBEFDF-6A7C-429D-BF36-A2649EC6B27B}" type="PERCENTAGE">
                      <a:rPr lang="en-US" altLang="ja-JP" sz="1000" b="1" baseline="0"/>
                      <a:pPr>
                        <a:defRPr/>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562906500481125"/>
                      <c:h val="0.29221680438464159"/>
                    </c:manualLayout>
                  </c15:layout>
                  <c15:dlblFieldTable/>
                  <c15:showDataLabelsRange val="0"/>
                </c:ext>
                <c:ext xmlns:c16="http://schemas.microsoft.com/office/drawing/2014/chart" uri="{C3380CC4-5D6E-409C-BE32-E72D297353CC}">
                  <c16:uniqueId val="{00000001-2210-4EE9-86D7-726B0745AB99}"/>
                </c:ext>
              </c:extLst>
            </c:dLbl>
            <c:dLbl>
              <c:idx val="1"/>
              <c:layout>
                <c:manualLayout>
                  <c:x val="-8.0584417332404887E-3"/>
                  <c:y val="0.13221301474742678"/>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B5A155A6-0F01-456E-983F-A8E75FB722F7}" type="CATEGORYNAME">
                      <a:rPr lang="ja-JP" altLang="en-US" sz="1000" b="1"/>
                      <a:pPr>
                        <a:defRPr sz="1000" b="1"/>
                      </a:pPr>
                      <a:t>[分類名]</a:t>
                    </a:fld>
                    <a:r>
                      <a:rPr lang="ja-JP" altLang="en-US" sz="1000" b="1" dirty="0"/>
                      <a:t> </a:t>
                    </a:r>
                    <a:fld id="{2B06CFE9-C76E-444A-92C8-0CB5C3663B12}" type="PERCENTAGE">
                      <a:rPr lang="en-US" altLang="ja-JP" sz="1000" b="1" baseline="0"/>
                      <a:pPr>
                        <a:defRPr sz="1000" b="1"/>
                      </a:pPr>
                      <a:t>[パーセンテージ]</a:t>
                    </a:fld>
                    <a:endParaRPr lang="ja-JP" altLang="en-US" sz="1000" b="1"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6385766752479934"/>
                      <c:h val="0.10258094760553453"/>
                    </c:manualLayout>
                  </c15:layout>
                  <c15:dlblFieldTable/>
                  <c15:showDataLabelsRange val="0"/>
                </c:ext>
                <c:ext xmlns:c16="http://schemas.microsoft.com/office/drawing/2014/chart" uri="{C3380CC4-5D6E-409C-BE32-E72D297353CC}">
                  <c16:uniqueId val="{00000003-2210-4EE9-86D7-726B0745AB99}"/>
                </c:ext>
              </c:extLst>
            </c:dLbl>
            <c:dLbl>
              <c:idx val="2"/>
              <c:layout>
                <c:manualLayout>
                  <c:x val="0.29817317197126336"/>
                  <c:y val="1.1385977715466164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D062B4FD-46E9-4601-97DF-B2D21B25E8D7}" type="CATEGORYNAME">
                      <a:rPr lang="ja-JP" altLang="en-US" sz="1000" b="1"/>
                      <a:pPr>
                        <a:defRPr sz="1000" b="1"/>
                      </a:pPr>
                      <a:t>[分類名]</a:t>
                    </a:fld>
                    <a:r>
                      <a:rPr lang="ja-JP" altLang="en-US" sz="1000" b="1" dirty="0"/>
                      <a:t> </a:t>
                    </a:r>
                    <a:fld id="{8BDAA4B2-20D0-456C-B07E-71CD92F055A7}" type="PERCENTAGE">
                      <a:rPr lang="en-US" altLang="ja-JP" sz="1000" b="1" baseline="0"/>
                      <a:pPr>
                        <a:defRPr sz="1000" b="1"/>
                      </a:pPr>
                      <a:t>[パーセンテージ]</a:t>
                    </a:fld>
                    <a:endParaRPr lang="ja-JP" altLang="en-US" sz="1000" b="1"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060962507214208"/>
                      <c:h val="0.10266554505765633"/>
                    </c:manualLayout>
                  </c15:layout>
                  <c15:dlblFieldTable/>
                  <c15:showDataLabelsRange val="0"/>
                </c:ext>
                <c:ext xmlns:c16="http://schemas.microsoft.com/office/drawing/2014/chart" uri="{C3380CC4-5D6E-409C-BE32-E72D297353CC}">
                  <c16:uniqueId val="{00000005-2210-4EE9-86D7-726B0745AB9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【集計結果】!$B$9:$B$11</c:f>
              <c:strCache>
                <c:ptCount val="3"/>
                <c:pt idx="0">
                  <c:v>満足</c:v>
                </c:pt>
                <c:pt idx="1">
                  <c:v>不満足</c:v>
                </c:pt>
                <c:pt idx="2">
                  <c:v>未回答</c:v>
                </c:pt>
              </c:strCache>
            </c:strRef>
          </c:cat>
          <c:val>
            <c:numRef>
              <c:f>【集計結果】!$D$9:$D$11</c:f>
              <c:numCache>
                <c:formatCode>0.0%</c:formatCode>
                <c:ptCount val="3"/>
                <c:pt idx="0">
                  <c:v>0.94736842105263153</c:v>
                </c:pt>
                <c:pt idx="1">
                  <c:v>3.5087719298245612E-2</c:v>
                </c:pt>
                <c:pt idx="2">
                  <c:v>1.7543859649122806E-2</c:v>
                </c:pt>
              </c:numCache>
            </c:numRef>
          </c:val>
          <c:extLst>
            <c:ext xmlns:c16="http://schemas.microsoft.com/office/drawing/2014/chart" uri="{C3380CC4-5D6E-409C-BE32-E72D297353CC}">
              <c16:uniqueId val="{00000006-2210-4EE9-86D7-726B0745AB99}"/>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ltLang="ja-JP" sz="1100" dirty="0"/>
              <a:t>Q1-2</a:t>
            </a:r>
            <a:r>
              <a:rPr lang="en-US" altLang="ja-JP" sz="1100" baseline="0" dirty="0"/>
              <a:t>)</a:t>
            </a:r>
            <a:r>
              <a:rPr lang="ja-JP" altLang="en-US" sz="1100" baseline="0" dirty="0"/>
              <a:t>種類</a:t>
            </a:r>
            <a:endParaRPr lang="ja-JP" sz="1100" dirty="0"/>
          </a:p>
        </c:rich>
      </c:tx>
      <c:layout>
        <c:manualLayout>
          <c:xMode val="edge"/>
          <c:yMode val="edge"/>
          <c:x val="1.0810529871884824E-2"/>
          <c:y val="1.941747572815533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871179288867016"/>
          <c:y val="0.20998313761936876"/>
          <c:w val="0.74622848619743909"/>
          <c:h val="0.77516065467914974"/>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7B9-4106-9798-12044F872CD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7B9-4106-9798-12044F872CD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7B9-4106-9798-12044F872CDD}"/>
              </c:ext>
            </c:extLst>
          </c:dPt>
          <c:dLbls>
            <c:dLbl>
              <c:idx val="0"/>
              <c:layout>
                <c:manualLayout>
                  <c:x val="-0.21128830739623064"/>
                  <c:y val="-8.2004804287010236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B59FDDDC-5240-4790-9338-9DD968A209AF}" type="CATEGORYNAME">
                      <a:rPr lang="ja-JP" altLang="en-US" sz="1000" b="1"/>
                      <a:pPr>
                        <a:defRPr sz="1000" b="1"/>
                      </a:pPr>
                      <a:t>[分類名]</a:t>
                    </a:fld>
                    <a:endParaRPr lang="ja-JP" altLang="en-US" sz="1000" b="1" dirty="0"/>
                  </a:p>
                  <a:p>
                    <a:pPr>
                      <a:defRPr sz="1000" b="1"/>
                    </a:pPr>
                    <a:r>
                      <a:rPr lang="ja-JP" altLang="en-US" sz="1000" b="1" baseline="0" dirty="0"/>
                      <a:t> </a:t>
                    </a:r>
                    <a:fld id="{D00B518B-EECC-49E6-9CCF-1DB859550C3A}" type="PERCENTAGE">
                      <a:rPr lang="en-US" altLang="ja-JP" sz="1000" b="1" baseline="0"/>
                      <a:pPr>
                        <a:defRPr sz="1000" b="1"/>
                      </a:pPr>
                      <a:t>[パーセンテージ]</a:t>
                    </a:fld>
                    <a:endParaRPr lang="ja-JP" altLang="en-US" sz="1000" b="1"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58085826704216259"/>
                      <c:h val="0.33446002656570678"/>
                    </c:manualLayout>
                  </c15:layout>
                  <c15:dlblFieldTable/>
                  <c15:showDataLabelsRange val="0"/>
                </c:ext>
                <c:ext xmlns:c16="http://schemas.microsoft.com/office/drawing/2014/chart" uri="{C3380CC4-5D6E-409C-BE32-E72D297353CC}">
                  <c16:uniqueId val="{00000001-57B9-4106-9798-12044F872CDD}"/>
                </c:ext>
              </c:extLst>
            </c:dLbl>
            <c:dLbl>
              <c:idx val="1"/>
              <c:layout>
                <c:manualLayout>
                  <c:x val="-2.5027998137398949E-2"/>
                  <c:y val="0.15183307471444205"/>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C89F3D69-8FE4-4662-A7F4-BF0813452033}" type="CATEGORYNAME">
                      <a:rPr lang="ja-JP" altLang="en-US" sz="1000" b="1"/>
                      <a:pPr>
                        <a:defRPr sz="1000" b="1"/>
                      </a:pPr>
                      <a:t>[分類名]</a:t>
                    </a:fld>
                    <a:fld id="{F6D353AA-A00E-40A5-98E5-E323DCC48965}" type="PERCENTAGE">
                      <a:rPr lang="en-US" altLang="ja-JP" sz="1000" b="1" baseline="0"/>
                      <a:pPr>
                        <a:defRPr sz="1000" b="1"/>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5434684807695441"/>
                      <c:h val="0.20543093822800532"/>
                    </c:manualLayout>
                  </c15:layout>
                  <c15:dlblFieldTable/>
                  <c15:showDataLabelsRange val="0"/>
                </c:ext>
                <c:ext xmlns:c16="http://schemas.microsoft.com/office/drawing/2014/chart" uri="{C3380CC4-5D6E-409C-BE32-E72D297353CC}">
                  <c16:uniqueId val="{00000003-57B9-4106-9798-12044F872CDD}"/>
                </c:ext>
              </c:extLst>
            </c:dLbl>
            <c:dLbl>
              <c:idx val="2"/>
              <c:layout>
                <c:manualLayout>
                  <c:x val="0.42261572722559976"/>
                  <c:y val="1.353430792034974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57515204-1C1F-4C2C-A721-047AEF25E457}" type="CATEGORYNAME">
                      <a:rPr lang="ja-JP" altLang="en-US" sz="1000" b="1"/>
                      <a:pPr>
                        <a:defRPr sz="1000" b="1"/>
                      </a:pPr>
                      <a:t>[分類名]</a:t>
                    </a:fld>
                    <a:fld id="{4E01B798-8586-4D59-842F-CBA20A3166D0}" type="PERCENTAGE">
                      <a:rPr lang="en-US" altLang="ja-JP" sz="1000" b="1" baseline="0"/>
                      <a:pPr>
                        <a:defRPr sz="1000" b="1"/>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5489695728235913"/>
                      <c:h val="0.12923906387174999"/>
                    </c:manualLayout>
                  </c15:layout>
                  <c15:dlblFieldTable/>
                  <c15:showDataLabelsRange val="0"/>
                </c:ext>
                <c:ext xmlns:c16="http://schemas.microsoft.com/office/drawing/2014/chart" uri="{C3380CC4-5D6E-409C-BE32-E72D297353CC}">
                  <c16:uniqueId val="{00000005-57B9-4106-9798-12044F872CD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【集計結果】!$B$12:$B$14</c:f>
              <c:strCache>
                <c:ptCount val="3"/>
                <c:pt idx="0">
                  <c:v>満足</c:v>
                </c:pt>
                <c:pt idx="1">
                  <c:v>不満足</c:v>
                </c:pt>
                <c:pt idx="2">
                  <c:v>未回答</c:v>
                </c:pt>
              </c:strCache>
            </c:strRef>
          </c:cat>
          <c:val>
            <c:numRef>
              <c:f>【集計結果】!$D$12:$D$14</c:f>
              <c:numCache>
                <c:formatCode>0.0%</c:formatCode>
                <c:ptCount val="3"/>
                <c:pt idx="0">
                  <c:v>0.85964912280701755</c:v>
                </c:pt>
                <c:pt idx="1">
                  <c:v>8.771929824561403E-2</c:v>
                </c:pt>
                <c:pt idx="2">
                  <c:v>5.2631578947368418E-2</c:v>
                </c:pt>
              </c:numCache>
            </c:numRef>
          </c:val>
          <c:extLst>
            <c:ext xmlns:c16="http://schemas.microsoft.com/office/drawing/2014/chart" uri="{C3380CC4-5D6E-409C-BE32-E72D297353CC}">
              <c16:uniqueId val="{00000006-57B9-4106-9798-12044F872CDD}"/>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ltLang="ja-JP" sz="1100" dirty="0"/>
              <a:t>Q1-3</a:t>
            </a:r>
            <a:r>
              <a:rPr lang="en-US" altLang="ja-JP" sz="1100" baseline="0" dirty="0"/>
              <a:t>)</a:t>
            </a:r>
            <a:r>
              <a:rPr lang="ja-JP" altLang="en-US" sz="1100" baseline="0" dirty="0"/>
              <a:t>規格</a:t>
            </a:r>
            <a:endParaRPr lang="ja-JP" sz="1100" dirty="0"/>
          </a:p>
        </c:rich>
      </c:tx>
      <c:layout>
        <c:manualLayout>
          <c:xMode val="edge"/>
          <c:yMode val="edge"/>
          <c:x val="1.0810529871884824E-2"/>
          <c:y val="1.941747572815533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284308760961415"/>
          <c:y val="0.22149704674582091"/>
          <c:w val="0.74420169874815678"/>
          <c:h val="0.77591980547456885"/>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BB8-4882-B0DF-C41BE3CBF18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BB8-4882-B0DF-C41BE3CBF18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BB8-4882-B0DF-C41BE3CBF181}"/>
              </c:ext>
            </c:extLst>
          </c:dPt>
          <c:dLbls>
            <c:dLbl>
              <c:idx val="0"/>
              <c:layout>
                <c:manualLayout>
                  <c:x val="-0.22384061470836392"/>
                  <c:y val="-8.4941030251124455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BD28AACD-9AA6-4EFF-A0FA-D6946637D34E}" type="CATEGORYNAME">
                      <a:rPr lang="ja-JP" altLang="en-US" sz="1000" b="1"/>
                      <a:pPr>
                        <a:defRPr sz="1000"/>
                      </a:pPr>
                      <a:t>[分類名]</a:t>
                    </a:fld>
                    <a:r>
                      <a:rPr lang="ja-JP" altLang="en-US" sz="1000" b="1" baseline="0"/>
                      <a:t> </a:t>
                    </a:r>
                  </a:p>
                  <a:p>
                    <a:pPr>
                      <a:defRPr sz="1000"/>
                    </a:pPr>
                    <a:fld id="{343FC098-1AB3-437B-B83F-EB7152039119}" type="PERCENTAGE">
                      <a:rPr lang="en-US" altLang="ja-JP" sz="1000" b="1" baseline="0"/>
                      <a:pPr>
                        <a:defRPr sz="1000"/>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51733645798839012"/>
                      <c:h val="0.309644825835999"/>
                    </c:manualLayout>
                  </c15:layout>
                  <c15:dlblFieldTable/>
                  <c15:showDataLabelsRange val="0"/>
                </c:ext>
                <c:ext xmlns:c16="http://schemas.microsoft.com/office/drawing/2014/chart" uri="{C3380CC4-5D6E-409C-BE32-E72D297353CC}">
                  <c16:uniqueId val="{00000001-FBB8-4882-B0DF-C41BE3CBF181}"/>
                </c:ext>
              </c:extLst>
            </c:dLbl>
            <c:dLbl>
              <c:idx val="1"/>
              <c:layout>
                <c:manualLayout>
                  <c:x val="5.5246152038538358E-3"/>
                  <c:y val="0.12755528721732268"/>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EDDF9778-BDF8-4CEF-A0DB-8F3471AEA8E2}" type="CATEGORYNAME">
                      <a:rPr lang="ja-JP" altLang="en-US"/>
                      <a:pPr>
                        <a:defRPr sz="1000" b="1"/>
                      </a:pPr>
                      <a:t>[分類名]</a:t>
                    </a:fld>
                    <a:fld id="{FF83A65E-0D4F-4D2A-9A1F-FAB36FCC4478}" type="PERCENTAGE">
                      <a:rPr lang="en-US" altLang="ja-JP" baseline="0"/>
                      <a:pPr>
                        <a:defRPr sz="1000" b="1"/>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4628904316063939"/>
                      <c:h val="0.15422186411484493"/>
                    </c:manualLayout>
                  </c15:layout>
                  <c15:dlblFieldTable/>
                  <c15:showDataLabelsRange val="0"/>
                </c:ext>
                <c:ext xmlns:c16="http://schemas.microsoft.com/office/drawing/2014/chart" uri="{C3380CC4-5D6E-409C-BE32-E72D297353CC}">
                  <c16:uniqueId val="{00000003-FBB8-4882-B0DF-C41BE3CBF181}"/>
                </c:ext>
              </c:extLst>
            </c:dLbl>
            <c:dLbl>
              <c:idx val="2"/>
              <c:layout>
                <c:manualLayout>
                  <c:x val="0.4384029184436638"/>
                  <c:y val="3.3102300529155214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F0E0BCB6-F96A-40E8-8ED3-3ABA4E55D5BF}" type="CATEGORYNAME">
                      <a:rPr lang="ja-JP" altLang="en-US" sz="1000" b="1"/>
                      <a:pPr>
                        <a:defRPr sz="1000" b="1"/>
                      </a:pPr>
                      <a:t>[分類名]</a:t>
                    </a:fld>
                    <a:fld id="{F63B684F-B821-4685-87CC-198ECCD0D1CE}" type="PERCENTAGE">
                      <a:rPr lang="en-US" altLang="ja-JP" sz="1000" b="1" baseline="0"/>
                      <a:pPr>
                        <a:defRPr sz="1000" b="1"/>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766625543414405"/>
                      <c:h val="0.17550146690911536"/>
                    </c:manualLayout>
                  </c15:layout>
                  <c15:dlblFieldTable/>
                  <c15:showDataLabelsRange val="0"/>
                </c:ext>
                <c:ext xmlns:c16="http://schemas.microsoft.com/office/drawing/2014/chart" uri="{C3380CC4-5D6E-409C-BE32-E72D297353CC}">
                  <c16:uniqueId val="{00000005-FBB8-4882-B0DF-C41BE3CBF18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【集計結果】!$B$15:$B$17</c:f>
              <c:strCache>
                <c:ptCount val="3"/>
                <c:pt idx="0">
                  <c:v>満足</c:v>
                </c:pt>
                <c:pt idx="1">
                  <c:v>不満足</c:v>
                </c:pt>
                <c:pt idx="2">
                  <c:v>未回答</c:v>
                </c:pt>
              </c:strCache>
            </c:strRef>
          </c:cat>
          <c:val>
            <c:numRef>
              <c:f>【集計結果】!$D$15:$D$17</c:f>
              <c:numCache>
                <c:formatCode>0.0%</c:formatCode>
                <c:ptCount val="3"/>
                <c:pt idx="0">
                  <c:v>0.8771929824561403</c:v>
                </c:pt>
                <c:pt idx="1">
                  <c:v>7.0175438596491224E-2</c:v>
                </c:pt>
                <c:pt idx="2">
                  <c:v>5.2631578947368418E-2</c:v>
                </c:pt>
              </c:numCache>
            </c:numRef>
          </c:val>
          <c:extLst>
            <c:ext xmlns:c16="http://schemas.microsoft.com/office/drawing/2014/chart" uri="{C3380CC4-5D6E-409C-BE32-E72D297353CC}">
              <c16:uniqueId val="{00000006-FBB8-4882-B0DF-C41BE3CBF181}"/>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100" dirty="0"/>
              <a:t>Q2 </a:t>
            </a:r>
            <a:r>
              <a:rPr lang="ja-JP" sz="1100" dirty="0"/>
              <a:t>配</a:t>
            </a:r>
            <a:r>
              <a:rPr lang="ja-JP" altLang="en-US" sz="1100" dirty="0"/>
              <a:t>付時期</a:t>
            </a:r>
            <a:endParaRPr lang="ja-JP" sz="1100" dirty="0"/>
          </a:p>
        </c:rich>
      </c:tx>
      <c:layout>
        <c:manualLayout>
          <c:xMode val="edge"/>
          <c:yMode val="edge"/>
          <c:x val="1.6520591279357826E-2"/>
          <c:y val="1.5348005463326705E-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0344462655021323"/>
          <c:y val="0.1890047434177006"/>
          <c:w val="0.63965829417722697"/>
          <c:h val="0.78056416095506376"/>
        </c:manualLayout>
      </c:layout>
      <c:pieChart>
        <c:varyColors val="1"/>
        <c:ser>
          <c:idx val="0"/>
          <c:order val="0"/>
          <c:explosion val="1"/>
          <c:dPt>
            <c:idx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B99-4193-8940-D6B2E2846B5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B99-4193-8940-D6B2E2846B5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B99-4193-8940-D6B2E2846B5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7B99-4193-8940-D6B2E2846B59}"/>
              </c:ext>
            </c:extLst>
          </c:dPt>
          <c:dLbls>
            <c:dLbl>
              <c:idx val="0"/>
              <c:layout>
                <c:manualLayout>
                  <c:x val="-0.2759193423538383"/>
                  <c:y val="-0.12829997308515015"/>
                </c:manualLayout>
              </c:layout>
              <c:tx>
                <c:rich>
                  <a:bodyPr/>
                  <a:lstStyle/>
                  <a:p>
                    <a:fld id="{37CA40BB-4DCA-4E26-A82F-D5B485A39627}" type="CATEGORYNAME">
                      <a:rPr lang="ja-JP" altLang="en-US" b="1"/>
                      <a:pPr/>
                      <a:t>[分類名]</a:t>
                    </a:fld>
                    <a:r>
                      <a:rPr lang="ja-JP" altLang="en-US" b="1" dirty="0"/>
                      <a:t> </a:t>
                    </a:r>
                  </a:p>
                  <a:p>
                    <a:fld id="{55804F1F-00DD-43D4-9288-0F7D7E9533F0}" type="PERCENTAGE">
                      <a:rPr lang="en-US" altLang="ja-JP" b="1"/>
                      <a:pPr/>
                      <a:t>[パーセンテージ]</a:t>
                    </a:fld>
                    <a:endParaRPr lang="ja-JP" alt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50980318898226162"/>
                      <c:h val="0.30290652047653449"/>
                    </c:manualLayout>
                  </c15:layout>
                  <c15:dlblFieldTable/>
                  <c15:showDataLabelsRange val="0"/>
                </c:ext>
                <c:ext xmlns:c16="http://schemas.microsoft.com/office/drawing/2014/chart" uri="{C3380CC4-5D6E-409C-BE32-E72D297353CC}">
                  <c16:uniqueId val="{00000001-7B99-4193-8940-D6B2E2846B59}"/>
                </c:ext>
              </c:extLst>
            </c:dLbl>
            <c:dLbl>
              <c:idx val="1"/>
              <c:layout>
                <c:manualLayout>
                  <c:x val="-1.5174695309446847E-2"/>
                  <c:y val="0.12384075703319911"/>
                </c:manualLayout>
              </c:layout>
              <c:tx>
                <c:rich>
                  <a:bodyPr/>
                  <a:lstStyle/>
                  <a:p>
                    <a:fld id="{14628DBE-64A9-4756-8BBC-2435B4D7FD47}" type="CATEGORYNAME">
                      <a:rPr lang="ja-JP" altLang="en-US"/>
                      <a:pPr/>
                      <a:t>[分類名]</a:t>
                    </a:fld>
                    <a:fld id="{3AB9E803-C868-4459-AFB3-1C5B2DB5F4BE}" type="PERCENTAGE">
                      <a:rPr lang="en-US" altLang="ja-JP"/>
                      <a:pPr/>
                      <a:t>[パーセンテージ]</a:t>
                    </a:fld>
                    <a:endParaRPr lang="ja-JP" alt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32084535620265098"/>
                      <c:h val="0.10955451586105376"/>
                    </c:manualLayout>
                  </c15:layout>
                  <c15:dlblFieldTable/>
                  <c15:showDataLabelsRange val="0"/>
                </c:ext>
                <c:ext xmlns:c16="http://schemas.microsoft.com/office/drawing/2014/chart" uri="{C3380CC4-5D6E-409C-BE32-E72D297353CC}">
                  <c16:uniqueId val="{00000003-7B99-4193-8940-D6B2E2846B59}"/>
                </c:ext>
              </c:extLst>
            </c:dLbl>
            <c:dLbl>
              <c:idx val="2"/>
              <c:layout>
                <c:manualLayout>
                  <c:x val="7.1217913956538995E-2"/>
                  <c:y val="9.0602148531406301E-2"/>
                </c:manualLayout>
              </c:layout>
              <c:tx>
                <c:rich>
                  <a:bodyPr/>
                  <a:lstStyle/>
                  <a:p>
                    <a:fld id="{D7879969-7BE0-418D-992D-2F88CB4DB4DE}" type="CATEGORYNAME">
                      <a:rPr lang="ja-JP" altLang="en-US"/>
                      <a:pPr/>
                      <a:t>[分類名]</a:t>
                    </a:fld>
                    <a:fld id="{6B5455C3-C580-4BD2-B472-A55AA0903477}" type="PERCENTAGE">
                      <a:rPr lang="en-US" altLang="ja-JP" baseline="0"/>
                      <a:pPr/>
                      <a:t>[パーセンテージ]</a:t>
                    </a:fld>
                    <a:endParaRPr lang="ja-JP" alt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39603960396039606"/>
                      <c:h val="0.1880258899676375"/>
                    </c:manualLayout>
                  </c15:layout>
                  <c15:dlblFieldTable/>
                  <c15:showDataLabelsRange val="0"/>
                </c:ext>
                <c:ext xmlns:c16="http://schemas.microsoft.com/office/drawing/2014/chart" uri="{C3380CC4-5D6E-409C-BE32-E72D297353CC}">
                  <c16:uniqueId val="{00000005-7B99-4193-8940-D6B2E2846B59}"/>
                </c:ext>
              </c:extLst>
            </c:dLbl>
            <c:dLbl>
              <c:idx val="3"/>
              <c:layout>
                <c:manualLayout>
                  <c:x val="0.28113105463647947"/>
                  <c:y val="4.6394559503311561E-2"/>
                </c:manualLayout>
              </c:layout>
              <c:tx>
                <c:rich>
                  <a:bodyPr/>
                  <a:lstStyle/>
                  <a:p>
                    <a:fld id="{7C6D0C5A-83D4-495D-B9CC-DD5D687CD099}" type="CATEGORYNAME">
                      <a:rPr lang="ja-JP" altLang="en-US"/>
                      <a:pPr/>
                      <a:t>[分類名]</a:t>
                    </a:fld>
                    <a:fld id="{219E0D70-3530-4F6A-A50F-6B8C7580FFFF}" type="PERCENTAGE">
                      <a:rPr lang="en-US" altLang="ja-JP" baseline="0"/>
                      <a:pPr/>
                      <a:t>[パーセンテージ]</a:t>
                    </a:fld>
                    <a:endParaRPr lang="ja-JP" alt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38408378750377425"/>
                      <c:h val="0.17860773633965071"/>
                    </c:manualLayout>
                  </c15:layout>
                  <c15:dlblFieldTable/>
                  <c15:showDataLabelsRange val="0"/>
                </c:ext>
                <c:ext xmlns:c16="http://schemas.microsoft.com/office/drawing/2014/chart" uri="{C3380CC4-5D6E-409C-BE32-E72D297353CC}">
                  <c16:uniqueId val="{00000007-7B99-4193-8940-D6B2E2846B59}"/>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【集計結果】!$B$22:$B$25</c:f>
              <c:strCache>
                <c:ptCount val="4"/>
                <c:pt idx="0">
                  <c:v>適当だった</c:v>
                </c:pt>
                <c:pt idx="1">
                  <c:v>早い</c:v>
                </c:pt>
                <c:pt idx="2">
                  <c:v>遅い</c:v>
                </c:pt>
                <c:pt idx="3">
                  <c:v>未回答</c:v>
                </c:pt>
              </c:strCache>
            </c:strRef>
          </c:cat>
          <c:val>
            <c:numRef>
              <c:f>【集計結果】!$D$22:$D$25</c:f>
              <c:numCache>
                <c:formatCode>0.0%</c:formatCode>
                <c:ptCount val="4"/>
                <c:pt idx="0">
                  <c:v>0.91228070175438591</c:v>
                </c:pt>
                <c:pt idx="1">
                  <c:v>1.7543859649122806E-2</c:v>
                </c:pt>
                <c:pt idx="2">
                  <c:v>5.2631578947368418E-2</c:v>
                </c:pt>
                <c:pt idx="3">
                  <c:v>1.7543859649122806E-2</c:v>
                </c:pt>
              </c:numCache>
            </c:numRef>
          </c:val>
          <c:extLst>
            <c:ext xmlns:c16="http://schemas.microsoft.com/office/drawing/2014/chart" uri="{C3380CC4-5D6E-409C-BE32-E72D297353CC}">
              <c16:uniqueId val="{00000008-7B99-4193-8940-D6B2E2846B59}"/>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ltLang="ja-JP" sz="1100" dirty="0"/>
              <a:t>Q6</a:t>
            </a:r>
            <a:r>
              <a:rPr lang="en-US" altLang="ja-JP" sz="1100" baseline="0" dirty="0"/>
              <a:t> </a:t>
            </a:r>
            <a:r>
              <a:rPr lang="ja-JP" altLang="en-US" sz="1100" dirty="0"/>
              <a:t>配付時期</a:t>
            </a:r>
            <a:endParaRPr lang="ja-JP" sz="1100" dirty="0"/>
          </a:p>
        </c:rich>
      </c:tx>
      <c:layout>
        <c:manualLayout>
          <c:xMode val="edge"/>
          <c:yMode val="edge"/>
          <c:x val="4.6842866740332851E-3"/>
          <c:y val="2.880517205695436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244692005713323"/>
          <c:y val="0.18882916454098925"/>
          <c:w val="0.63795139571418824"/>
          <c:h val="0.76586186670215628"/>
        </c:manualLayout>
      </c:layout>
      <c:pieChart>
        <c:varyColors val="1"/>
        <c:ser>
          <c:idx val="0"/>
          <c:order val="0"/>
          <c:dPt>
            <c:idx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7AA-40C3-AD64-70A541D61F2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7AA-40C3-AD64-70A541D61F2A}"/>
              </c:ext>
            </c:extLst>
          </c:dPt>
          <c:dPt>
            <c:idx val="2"/>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1A4-4800-B289-8D9933FC9175}"/>
              </c:ext>
            </c:extLst>
          </c:dPt>
          <c:dPt>
            <c:idx val="3"/>
            <c:bubble3D val="0"/>
            <c:spPr>
              <a:solidFill>
                <a:sysClr val="window" lastClr="FFFFF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91A4-4800-B289-8D9933FC9175}"/>
              </c:ext>
            </c:extLst>
          </c:dPt>
          <c:dPt>
            <c:idx val="4"/>
            <c:bubble3D val="0"/>
            <c:spPr>
              <a:solidFill>
                <a:srgbClr val="FFFF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91A4-4800-B289-8D9933FC9175}"/>
              </c:ext>
            </c:extLst>
          </c:dPt>
          <c:dLbls>
            <c:dLbl>
              <c:idx val="0"/>
              <c:layout>
                <c:manualLayout>
                  <c:x val="-0.16602170261272031"/>
                  <c:y val="0.18612589655350345"/>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3F55D30E-6467-44C5-A21D-9AA7FC043BDC}" type="CATEGORYNAME">
                      <a:rPr lang="ja-JP" altLang="en-US"/>
                      <a:pPr>
                        <a:defRPr sz="1000" b="1"/>
                      </a:pPr>
                      <a:t>[分類名]</a:t>
                    </a:fld>
                    <a:endParaRPr lang="ja-JP" altLang="en-US"/>
                  </a:p>
                  <a:p>
                    <a:pPr>
                      <a:defRPr sz="1000" b="1"/>
                    </a:pPr>
                    <a:r>
                      <a:rPr lang="ja-JP" altLang="en-US" baseline="0"/>
                      <a:t> </a:t>
                    </a:r>
                    <a:fld id="{346ECFBB-5AE6-4002-8211-38734AC0463F}" type="PERCENTAGE">
                      <a:rPr lang="en-US" altLang="ja-JP" baseline="0"/>
                      <a:pPr>
                        <a:defRPr sz="1000" b="1"/>
                      </a:pPr>
                      <a:t>[パーセンテージ]</a:t>
                    </a:fld>
                    <a:endParaRPr lang="ja-JP" altLang="en-US" baseline="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0592189913001697"/>
                      <c:h val="0.35959726893174543"/>
                    </c:manualLayout>
                  </c15:layout>
                  <c15:dlblFieldTable/>
                  <c15:showDataLabelsRange val="0"/>
                </c:ext>
                <c:ext xmlns:c16="http://schemas.microsoft.com/office/drawing/2014/chart" uri="{C3380CC4-5D6E-409C-BE32-E72D297353CC}">
                  <c16:uniqueId val="{00000001-77AA-40C3-AD64-70A541D61F2A}"/>
                </c:ext>
              </c:extLst>
            </c:dLbl>
            <c:dLbl>
              <c:idx val="1"/>
              <c:delete val="1"/>
              <c:extLst>
                <c:ext xmlns:c15="http://schemas.microsoft.com/office/drawing/2012/chart" uri="{CE6537A1-D6FC-4f65-9D91-7224C49458BB}"/>
                <c:ext xmlns:c16="http://schemas.microsoft.com/office/drawing/2014/chart" uri="{C3380CC4-5D6E-409C-BE32-E72D297353CC}">
                  <c16:uniqueId val="{00000003-77AA-40C3-AD64-70A541D61F2A}"/>
                </c:ext>
              </c:extLst>
            </c:dLbl>
            <c:dLbl>
              <c:idx val="2"/>
              <c:layout>
                <c:manualLayout>
                  <c:x val="-8.8156653263151447E-2"/>
                  <c:y val="-0.13363065690088313"/>
                </c:manualLayout>
              </c:layout>
              <c:tx>
                <c:rich>
                  <a:bodyPr/>
                  <a:lstStyle/>
                  <a:p>
                    <a:fld id="{5DFC8FE7-9371-4983-950E-813B52C8B256}" type="CATEGORYNAME">
                      <a:rPr lang="ja-JP" altLang="en-US"/>
                      <a:pPr/>
                      <a:t>[分類名]</a:t>
                    </a:fld>
                    <a:endParaRPr lang="ja-JP" altLang="en-US" baseline="0" dirty="0"/>
                  </a:p>
                  <a:p>
                    <a:r>
                      <a:rPr lang="en-US" altLang="ja-JP" baseline="0" dirty="0"/>
                      <a:t>30.4%</a:t>
                    </a: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3719128179797473"/>
                      <c:h val="0.35269384562177059"/>
                    </c:manualLayout>
                  </c15:layout>
                  <c15:dlblFieldTable/>
                  <c15:showDataLabelsRange val="0"/>
                </c:ext>
                <c:ext xmlns:c16="http://schemas.microsoft.com/office/drawing/2014/chart" uri="{C3380CC4-5D6E-409C-BE32-E72D297353CC}">
                  <c16:uniqueId val="{00000005-91A4-4800-B289-8D9933FC9175}"/>
                </c:ext>
              </c:extLst>
            </c:dLbl>
            <c:dLbl>
              <c:idx val="3"/>
              <c:layout>
                <c:manualLayout>
                  <c:x val="3.5313065038551569E-2"/>
                  <c:y val="-4.8292175849001685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r>
                      <a:rPr lang="ja-JP" altLang="en-US" sz="1000" dirty="0"/>
                      <a:t>特に申請者</a:t>
                    </a:r>
                  </a:p>
                  <a:p>
                    <a:pPr>
                      <a:defRPr sz="1000" b="1"/>
                    </a:pPr>
                    <a:r>
                      <a:rPr lang="ja-JP" altLang="en-US" sz="1000" dirty="0"/>
                      <a:t>要望なし</a:t>
                    </a:r>
                    <a:r>
                      <a:rPr lang="ja-JP" altLang="en-US" sz="1000" baseline="0" dirty="0"/>
                      <a:t> </a:t>
                    </a:r>
                  </a:p>
                  <a:p>
                    <a:pPr>
                      <a:defRPr sz="1000" b="1"/>
                    </a:pPr>
                    <a:fld id="{3B20361B-AB91-49FA-9D3C-0A7761AC1484}" type="PERCENTAGE">
                      <a:rPr lang="en-US" altLang="ja-JP" sz="1000" baseline="0"/>
                      <a:pPr>
                        <a:defRPr sz="1000" b="1"/>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9742176902519936"/>
                      <c:h val="0.43155743584422185"/>
                    </c:manualLayout>
                  </c15:layout>
                  <c15:dlblFieldTable/>
                  <c15:showDataLabelsRange val="0"/>
                </c:ext>
                <c:ext xmlns:c16="http://schemas.microsoft.com/office/drawing/2014/chart" uri="{C3380CC4-5D6E-409C-BE32-E72D297353CC}">
                  <c16:uniqueId val="{00000007-91A4-4800-B289-8D9933FC9175}"/>
                </c:ext>
              </c:extLst>
            </c:dLbl>
            <c:dLbl>
              <c:idx val="4"/>
              <c:layout>
                <c:manualLayout>
                  <c:x val="-1.9641464995645208E-3"/>
                  <c:y val="0.17427769640822904"/>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6F87B451-6D6D-4784-88E2-3742E4D2FD13}" type="CATEGORYNAME">
                      <a:rPr lang="ja-JP" altLang="en-US" sz="1000"/>
                      <a:pPr>
                        <a:defRPr sz="1000" b="1"/>
                      </a:pPr>
                      <a:t>[分類名]</a:t>
                    </a:fld>
                    <a:r>
                      <a:rPr lang="ja-JP" altLang="en-US" sz="1000" baseline="0"/>
                      <a:t> </a:t>
                    </a:r>
                  </a:p>
                  <a:p>
                    <a:pPr>
                      <a:defRPr sz="1000" b="1"/>
                    </a:pPr>
                    <a:r>
                      <a:rPr lang="en-US" altLang="ja-JP" sz="1000" baseline="0"/>
                      <a:t>4%</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099512479027976"/>
                      <c:h val="0.34718203360363903"/>
                    </c:manualLayout>
                  </c15:layout>
                  <c15:dlblFieldTable/>
                  <c15:showDataLabelsRange val="0"/>
                </c:ext>
                <c:ext xmlns:c16="http://schemas.microsoft.com/office/drawing/2014/chart" uri="{C3380CC4-5D6E-409C-BE32-E72D297353CC}">
                  <c16:uniqueId val="{00000009-91A4-4800-B289-8D9933FC917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【集計結果】!$B$47:$B$51</c:f>
              <c:strCache>
                <c:ptCount val="5"/>
                <c:pt idx="0">
                  <c:v>遅い</c:v>
                </c:pt>
                <c:pt idx="1">
                  <c:v>早い</c:v>
                </c:pt>
                <c:pt idx="2">
                  <c:v>適当だった</c:v>
                </c:pt>
                <c:pt idx="3">
                  <c:v>特に要望なし</c:v>
                </c:pt>
                <c:pt idx="4">
                  <c:v>その他</c:v>
                </c:pt>
              </c:strCache>
            </c:strRef>
          </c:cat>
          <c:val>
            <c:numRef>
              <c:f>【集計結果】!$C$47:$C$51</c:f>
              <c:numCache>
                <c:formatCode>General</c:formatCode>
                <c:ptCount val="5"/>
                <c:pt idx="0">
                  <c:v>4</c:v>
                </c:pt>
                <c:pt idx="1">
                  <c:v>0</c:v>
                </c:pt>
                <c:pt idx="2">
                  <c:v>7</c:v>
                </c:pt>
                <c:pt idx="3">
                  <c:v>11</c:v>
                </c:pt>
                <c:pt idx="4">
                  <c:v>1</c:v>
                </c:pt>
              </c:numCache>
            </c:numRef>
          </c:val>
          <c:extLst>
            <c:ext xmlns:c16="http://schemas.microsoft.com/office/drawing/2014/chart" uri="{C3380CC4-5D6E-409C-BE32-E72D297353CC}">
              <c16:uniqueId val="{0000000A-77AA-40C3-AD64-70A541D61F2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ltLang="ja-JP" sz="1100" dirty="0"/>
              <a:t>Q3</a:t>
            </a:r>
            <a:r>
              <a:rPr lang="ja-JP" altLang="en-US" sz="1100" dirty="0"/>
              <a:t> 申込手続き</a:t>
            </a:r>
            <a:endParaRPr lang="ja-JP" sz="1100" dirty="0"/>
          </a:p>
        </c:rich>
      </c:tx>
      <c:layout>
        <c:manualLayout>
          <c:xMode val="edge"/>
          <c:yMode val="edge"/>
          <c:x val="6.0565076936723323E-3"/>
          <c:y val="7.4557877718864247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381695421566317"/>
          <c:y val="0.20391139610765069"/>
          <c:w val="0.7705360915400602"/>
          <c:h val="0.73273532432843025"/>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F28-418B-A1E0-7241C2A2ABA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F28-418B-A1E0-7241C2A2ABA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1F28-418B-A1E0-7241C2A2ABAC}"/>
              </c:ext>
            </c:extLst>
          </c:dPt>
          <c:dLbls>
            <c:dLbl>
              <c:idx val="0"/>
              <c:layout>
                <c:manualLayout>
                  <c:x val="-0.26852289884487612"/>
                  <c:y val="-9.3907982807232185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1C2DA96D-7BE2-4A4A-BB0A-2638A0C94A00}" type="CATEGORYNAME">
                      <a:rPr lang="ja-JP" altLang="en-US" sz="1000" b="1"/>
                      <a:pPr>
                        <a:defRPr sz="1000"/>
                      </a:pPr>
                      <a:t>[分類名]</a:t>
                    </a:fld>
                    <a:r>
                      <a:rPr lang="ja-JP" altLang="en-US" sz="1000" b="1" baseline="0"/>
                      <a:t>
</a:t>
                    </a:r>
                    <a:fld id="{C899E55E-B32A-4DCE-978B-E7F8EAAE6E26}" type="PERCENTAGE">
                      <a:rPr lang="en-US" altLang="ja-JP" sz="1000" b="1" baseline="0"/>
                      <a:pPr>
                        <a:defRPr sz="1000"/>
                      </a:pPr>
                      <a:t>[パーセンテージ]</a:t>
                    </a:fld>
                    <a:endParaRPr lang="ja-JP" altLang="en-US" sz="1000" b="1" baseline="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2244224422442245"/>
                      <c:h val="0.38304207119741102"/>
                    </c:manualLayout>
                  </c15:layout>
                  <c15:dlblFieldTable/>
                  <c15:showDataLabelsRange val="0"/>
                </c:ext>
                <c:ext xmlns:c16="http://schemas.microsoft.com/office/drawing/2014/chart" uri="{C3380CC4-5D6E-409C-BE32-E72D297353CC}">
                  <c16:uniqueId val="{00000001-1F28-418B-A1E0-7241C2A2ABAC}"/>
                </c:ext>
              </c:extLst>
            </c:dLbl>
            <c:dLbl>
              <c:idx val="1"/>
              <c:layout>
                <c:manualLayout>
                  <c:x val="6.8786249641296329E-2"/>
                  <c:y val="0.19581161978005387"/>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B2DCF849-C83F-4201-9856-FFB9E36C3F07}" type="CATEGORYNAME">
                      <a:rPr lang="ja-JP" altLang="en-US" b="1"/>
                      <a:pPr>
                        <a:defRPr b="1"/>
                      </a:pPr>
                      <a:t>[分類名]</a:t>
                    </a:fld>
                    <a:endParaRPr lang="ja-JP" altLang="en-US" b="1"/>
                  </a:p>
                  <a:p>
                    <a:pPr>
                      <a:defRPr b="1"/>
                    </a:pPr>
                    <a:fld id="{7B14CAA4-CC34-49A6-A76C-6C97F0E9CB05}" type="PERCENTAGE">
                      <a:rPr lang="en-US" altLang="ja-JP" b="1" baseline="0"/>
                      <a:pPr>
                        <a:defRPr b="1"/>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6296697046338855"/>
                      <c:h val="0.27084367371030854"/>
                    </c:manualLayout>
                  </c15:layout>
                  <c15:dlblFieldTable/>
                  <c15:showDataLabelsRange val="0"/>
                </c:ext>
                <c:ext xmlns:c16="http://schemas.microsoft.com/office/drawing/2014/chart" uri="{C3380CC4-5D6E-409C-BE32-E72D297353CC}">
                  <c16:uniqueId val="{00000003-1F28-418B-A1E0-7241C2A2ABAC}"/>
                </c:ext>
              </c:extLst>
            </c:dLbl>
            <c:dLbl>
              <c:idx val="2"/>
              <c:layout>
                <c:manualLayout>
                  <c:x val="0.39174286026309435"/>
                  <c:y val="3.086730439796582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291052D-D3D1-4984-90C4-83CECDB0E8F9}" type="CATEGORYNAME">
                      <a:rPr lang="ja-JP" altLang="en-US" sz="1000" b="1"/>
                      <a:pPr>
                        <a:defRPr/>
                      </a:pPr>
                      <a:t>[分類名]</a:t>
                    </a:fld>
                    <a:r>
                      <a:rPr lang="en-US" altLang="ja-JP" sz="1000" b="1"/>
                      <a:t>3.5%</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9904664536215445"/>
                      <c:h val="0.17765515618006314"/>
                    </c:manualLayout>
                  </c15:layout>
                  <c15:dlblFieldTable/>
                  <c15:showDataLabelsRange val="0"/>
                </c:ext>
                <c:ext xmlns:c16="http://schemas.microsoft.com/office/drawing/2014/chart" uri="{C3380CC4-5D6E-409C-BE32-E72D297353CC}">
                  <c16:uniqueId val="{00000005-1F28-418B-A1E0-7241C2A2ABA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【集計結果】!$B$29:$B$31</c:f>
              <c:strCache>
                <c:ptCount val="3"/>
                <c:pt idx="0">
                  <c:v>簡便だった</c:v>
                </c:pt>
                <c:pt idx="1">
                  <c:v>面倒だった</c:v>
                </c:pt>
                <c:pt idx="2">
                  <c:v>未回答</c:v>
                </c:pt>
              </c:strCache>
            </c:strRef>
          </c:cat>
          <c:val>
            <c:numRef>
              <c:f>【集計結果】!$D$29:$D$31</c:f>
              <c:numCache>
                <c:formatCode>0.0%</c:formatCode>
                <c:ptCount val="3"/>
                <c:pt idx="0">
                  <c:v>0.80701754385964908</c:v>
                </c:pt>
                <c:pt idx="1">
                  <c:v>0.15789473684210525</c:v>
                </c:pt>
                <c:pt idx="2">
                  <c:v>3.5087719298245612E-2</c:v>
                </c:pt>
              </c:numCache>
            </c:numRef>
          </c:val>
          <c:extLst>
            <c:ext xmlns:c16="http://schemas.microsoft.com/office/drawing/2014/chart" uri="{C3380CC4-5D6E-409C-BE32-E72D297353CC}">
              <c16:uniqueId val="{00000006-1F28-418B-A1E0-7241C2A2ABAC}"/>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altLang="ja-JP" sz="1100" dirty="0"/>
              <a:t>Q7)</a:t>
            </a:r>
            <a:r>
              <a:rPr lang="ja-JP" altLang="en-US" sz="1100" dirty="0"/>
              <a:t>申込手続き</a:t>
            </a:r>
            <a:endParaRPr lang="ja-JP" sz="1100" dirty="0"/>
          </a:p>
        </c:rich>
      </c:tx>
      <c:layout>
        <c:manualLayout>
          <c:xMode val="edge"/>
          <c:yMode val="edge"/>
          <c:x val="4.6843163435416153E-3"/>
          <c:y val="6.1898530275448461E-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941897659894289"/>
          <c:y val="0.17271536066266505"/>
          <c:w val="0.65546500904154403"/>
          <c:h val="0.76121541363592649"/>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7AA-40C3-AD64-70A541D61F2A}"/>
              </c:ext>
            </c:extLst>
          </c:dPt>
          <c:dPt>
            <c:idx val="1"/>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66C1-4266-94EF-A2057183C740}"/>
              </c:ext>
            </c:extLst>
          </c:dPt>
          <c:dPt>
            <c:idx val="2"/>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7AA-40C3-AD64-70A541D61F2A}"/>
              </c:ext>
            </c:extLst>
          </c:dPt>
          <c:dLbls>
            <c:dLbl>
              <c:idx val="0"/>
              <c:layout>
                <c:manualLayout>
                  <c:x val="6.825015584800978E-2"/>
                  <c:y val="3.7806471016122944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7BA64853-E7FA-4864-8EDD-748F89C171E0}" type="CATEGORYNAME">
                      <a:rPr lang="ja-JP" altLang="en-US" sz="1000"/>
                      <a:pPr>
                        <a:defRPr sz="1000" b="1"/>
                      </a:pPr>
                      <a:t>[分類名]</a:t>
                    </a:fld>
                    <a:endParaRPr lang="ja-JP" altLang="en-US" sz="1000" baseline="0"/>
                  </a:p>
                  <a:p>
                    <a:pPr>
                      <a:defRPr sz="1000" b="1"/>
                    </a:pPr>
                    <a:r>
                      <a:rPr lang="en-US" altLang="ja-JP" sz="1000" baseline="0"/>
                      <a:t>4.3%</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2973155344158021"/>
                      <c:h val="0.36704318088376309"/>
                    </c:manualLayout>
                  </c15:layout>
                  <c15:dlblFieldTable/>
                  <c15:showDataLabelsRange val="0"/>
                </c:ext>
                <c:ext xmlns:c16="http://schemas.microsoft.com/office/drawing/2014/chart" uri="{C3380CC4-5D6E-409C-BE32-E72D297353CC}">
                  <c16:uniqueId val="{00000001-77AA-40C3-AD64-70A541D61F2A}"/>
                </c:ext>
              </c:extLst>
            </c:dLbl>
            <c:dLbl>
              <c:idx val="1"/>
              <c:layout>
                <c:manualLayout>
                  <c:x val="-9.4021570727732873E-2"/>
                  <c:y val="-0.12217636714402758"/>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r>
                      <a:rPr lang="ja-JP" altLang="en-US" sz="1000" dirty="0"/>
                      <a:t>特に申請者要望なし</a:t>
                    </a:r>
                  </a:p>
                  <a:p>
                    <a:pPr>
                      <a:defRPr sz="1000" b="1"/>
                    </a:pPr>
                    <a:r>
                      <a:rPr lang="en-US" altLang="ja-JP" sz="1000" baseline="0" dirty="0"/>
                      <a:t>78.3</a:t>
                    </a:r>
                    <a:r>
                      <a:rPr lang="ja-JP" altLang="en-US" sz="1000"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78638002824771547"/>
                      <c:h val="0.37143727296318563"/>
                    </c:manualLayout>
                  </c15:layout>
                </c:ext>
                <c:ext xmlns:c16="http://schemas.microsoft.com/office/drawing/2014/chart" uri="{C3380CC4-5D6E-409C-BE32-E72D297353CC}">
                  <c16:uniqueId val="{00000005-66C1-4266-94EF-A2057183C740}"/>
                </c:ext>
              </c:extLst>
            </c:dLbl>
            <c:dLbl>
              <c:idx val="2"/>
              <c:layout>
                <c:manualLayout>
                  <c:x val="0.10920502048175779"/>
                  <c:y val="0.17936062002218625"/>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9137695190129324"/>
                      <c:h val="0.28327478456699468"/>
                    </c:manualLayout>
                  </c15:layout>
                </c:ext>
                <c:ext xmlns:c16="http://schemas.microsoft.com/office/drawing/2014/chart" uri="{C3380CC4-5D6E-409C-BE32-E72D297353CC}">
                  <c16:uniqueId val="{00000003-77AA-40C3-AD64-70A541D61F2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【集計結果】!$B$56:$B$58</c:f>
              <c:strCache>
                <c:ptCount val="3"/>
                <c:pt idx="0">
                  <c:v>簡便だった</c:v>
                </c:pt>
                <c:pt idx="1">
                  <c:v>特に要望なし</c:v>
                </c:pt>
                <c:pt idx="2">
                  <c:v>面倒だった</c:v>
                </c:pt>
              </c:strCache>
            </c:strRef>
          </c:cat>
          <c:val>
            <c:numRef>
              <c:f>【集計結果】!$C$56:$C$58</c:f>
              <c:numCache>
                <c:formatCode>General</c:formatCode>
                <c:ptCount val="3"/>
                <c:pt idx="0">
                  <c:v>1</c:v>
                </c:pt>
                <c:pt idx="1">
                  <c:v>18</c:v>
                </c:pt>
                <c:pt idx="2">
                  <c:v>4</c:v>
                </c:pt>
              </c:numCache>
            </c:numRef>
          </c:val>
          <c:extLst>
            <c:ext xmlns:c16="http://schemas.microsoft.com/office/drawing/2014/chart" uri="{C3380CC4-5D6E-409C-BE32-E72D297353CC}">
              <c16:uniqueId val="{0000000A-77AA-40C3-AD64-70A541D61F2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32FEC98-B14E-4C3E-82FA-F9D1F57EAE36}" type="datetimeFigureOut">
              <a:rPr kumimoji="1" lang="ja-JP" altLang="en-US" smtClean="0"/>
              <a:t>2022/10/17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B7D2388-AC6B-401B-A067-B41428BCBF3D}" type="slidenum">
              <a:rPr kumimoji="1" lang="ja-JP" altLang="en-US" smtClean="0"/>
              <a:t>‹#›</a:t>
            </a:fld>
            <a:endParaRPr kumimoji="1" lang="ja-JP" altLang="en-US"/>
          </a:p>
        </p:txBody>
      </p:sp>
    </p:spTree>
    <p:extLst>
      <p:ext uri="{BB962C8B-B14F-4D97-AF65-F5344CB8AC3E}">
        <p14:creationId xmlns:p14="http://schemas.microsoft.com/office/powerpoint/2010/main" val="28960190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94504-FD95-488A-BB2D-533B4663368B}"/>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65074C-E6F4-4DB9-BF3B-C5247C40CFC4}"/>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ED1636-AEDC-4073-98E5-BFE1CFA72DBE}"/>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5" name="フッター プレースホルダー 4">
            <a:extLst>
              <a:ext uri="{FF2B5EF4-FFF2-40B4-BE49-F238E27FC236}">
                <a16:creationId xmlns:a16="http://schemas.microsoft.com/office/drawing/2014/main" id="{E8430720-0489-4B0E-891C-1987C52FC3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6E06D5-1AD1-4601-AC44-E6B05EEF9029}"/>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160524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5EE4A2-9354-460C-BC89-6A27A155C7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4A6D0B-427D-4A13-BB56-7A44871619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CCFA9A-BE50-4C43-9F28-E3598DC16D4C}"/>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5" name="フッター プレースホルダー 4">
            <a:extLst>
              <a:ext uri="{FF2B5EF4-FFF2-40B4-BE49-F238E27FC236}">
                <a16:creationId xmlns:a16="http://schemas.microsoft.com/office/drawing/2014/main" id="{7960A8C2-F08C-43C3-BFC4-A5EB0AE17C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312073-2547-4502-801F-3ED5D07990AB}"/>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58045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2A36489-5DE2-478B-8F4B-3F00405B5905}"/>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2C2DECE-44B5-4320-B5D4-EED9F32C93A0}"/>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11B05D-3A17-48C8-A9BB-15A474320708}"/>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5" name="フッター プレースホルダー 4">
            <a:extLst>
              <a:ext uri="{FF2B5EF4-FFF2-40B4-BE49-F238E27FC236}">
                <a16:creationId xmlns:a16="http://schemas.microsoft.com/office/drawing/2014/main" id="{C0D6278D-08B4-4DDC-8607-6415B95BD4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48BECF-85D6-4340-B6B0-3C93D25A9648}"/>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48240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8F6ED-BB62-45A8-90F3-4B827039B0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D32D81-CE6C-425B-B609-88669CCA48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4B6CAE-4A34-4DFD-8B4C-1180C4BFD301}"/>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5" name="フッター プレースホルダー 4">
            <a:extLst>
              <a:ext uri="{FF2B5EF4-FFF2-40B4-BE49-F238E27FC236}">
                <a16:creationId xmlns:a16="http://schemas.microsoft.com/office/drawing/2014/main" id="{AA8AEF2E-23BD-4022-9802-13124D9011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3882EB-E2B5-46E4-9658-E114E2BD568C}"/>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305678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841B31-571D-498A-A1BB-3017A60456FF}"/>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80ABDD-306B-41D7-8930-6CCD3A6228C4}"/>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FCDDAA1-37A9-4002-BA00-4D9812A48600}"/>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5" name="フッター プレースホルダー 4">
            <a:extLst>
              <a:ext uri="{FF2B5EF4-FFF2-40B4-BE49-F238E27FC236}">
                <a16:creationId xmlns:a16="http://schemas.microsoft.com/office/drawing/2014/main" id="{25017E8F-02B2-4F2D-8D7F-80863DD1A5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8106EC-F170-4DEE-8379-9F0E24612BFA}"/>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191291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7E5EDC-70CF-49CC-9AE8-0FB12AABE0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081A66-EB9C-44F2-9926-6F2FB892E125}"/>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5D8ADF-E72F-4566-AC2B-B7614C1641A8}"/>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3A09CD-2945-403D-9091-04E9C726CF71}"/>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6" name="フッター プレースホルダー 5">
            <a:extLst>
              <a:ext uri="{FF2B5EF4-FFF2-40B4-BE49-F238E27FC236}">
                <a16:creationId xmlns:a16="http://schemas.microsoft.com/office/drawing/2014/main" id="{083211E4-373F-462C-A05D-E295504A498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2F10B7-18F5-4826-8099-488A6775B64C}"/>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4267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4DFEDC-3435-43C4-98BA-E6B82E8BDDE2}"/>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3AD15D-569E-4139-9C88-3CC816B694BB}"/>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291615-EE14-4A64-8DE5-A42A2E8CB98B}"/>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35B1B12-B045-421E-9C1D-BEDB75D3B11F}"/>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91371DF-D4BC-4C8F-AE62-5C512D1BC3C5}"/>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8B86116-8AF0-422C-B3FA-C305AB252BE8}"/>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8" name="フッター プレースホルダー 7">
            <a:extLst>
              <a:ext uri="{FF2B5EF4-FFF2-40B4-BE49-F238E27FC236}">
                <a16:creationId xmlns:a16="http://schemas.microsoft.com/office/drawing/2014/main" id="{4EA7F74A-E01C-45FB-9DD0-1E9FE48301D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3FC66ED-FD3B-4747-B0BE-8D6D24F79044}"/>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347727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444B6-CC97-4CDF-BF28-14D6255AA95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25F7914-0D7F-4EA5-951E-0E5D483B97CF}"/>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4" name="フッター プレースホルダー 3">
            <a:extLst>
              <a:ext uri="{FF2B5EF4-FFF2-40B4-BE49-F238E27FC236}">
                <a16:creationId xmlns:a16="http://schemas.microsoft.com/office/drawing/2014/main" id="{219B4AC4-1346-466F-8A01-932F42ABF7F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631BE15-6F25-4AD4-B9FD-4F882F08221F}"/>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94383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E3D467-F711-490D-BAE0-D4B5F6A8EC74}"/>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3" name="フッター プレースホルダー 2">
            <a:extLst>
              <a:ext uri="{FF2B5EF4-FFF2-40B4-BE49-F238E27FC236}">
                <a16:creationId xmlns:a16="http://schemas.microsoft.com/office/drawing/2014/main" id="{797A66F4-BD9D-45DE-9328-42B71A161C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275C87-54AF-4CDC-BDD3-ED24C5756B08}"/>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77261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13E9C-D718-4589-9985-5E1A069131EF}"/>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557796-B56C-4B85-B901-0258DBF0A582}"/>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F8B0D4-DD98-43A2-B265-216855E1C42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738E97-B8D5-445C-A46D-D6E7210DF39F}"/>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6" name="フッター プレースホルダー 5">
            <a:extLst>
              <a:ext uri="{FF2B5EF4-FFF2-40B4-BE49-F238E27FC236}">
                <a16:creationId xmlns:a16="http://schemas.microsoft.com/office/drawing/2014/main" id="{F910A11F-C32E-45B8-869B-A6A953C7B5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66FE2C-B0B9-4775-8DF8-10A70B2F84CC}"/>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20294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7E45D-AECE-45B8-8BD2-787A762E7188}"/>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6F08C81-3324-4EC4-B5DD-576DA5475EEF}"/>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0FE53430-FA16-4854-B092-8559D8AE656F}"/>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87F3FD-270D-4268-ADED-218C6DEFB48C}"/>
              </a:ext>
            </a:extLst>
          </p:cNvPr>
          <p:cNvSpPr>
            <a:spLocks noGrp="1"/>
          </p:cNvSpPr>
          <p:nvPr>
            <p:ph type="dt" sz="half" idx="10"/>
          </p:nvPr>
        </p:nvSpPr>
        <p:spPr/>
        <p:txBody>
          <a:bodyPr/>
          <a:lstStyle/>
          <a:p>
            <a:fld id="{9A87F96B-2F51-473A-9147-C0E69E90DB74}" type="datetimeFigureOut">
              <a:rPr kumimoji="1" lang="ja-JP" altLang="en-US" smtClean="0"/>
              <a:t>2022/10/17</a:t>
            </a:fld>
            <a:endParaRPr kumimoji="1" lang="ja-JP" altLang="en-US"/>
          </a:p>
        </p:txBody>
      </p:sp>
      <p:sp>
        <p:nvSpPr>
          <p:cNvPr id="6" name="フッター プレースホルダー 5">
            <a:extLst>
              <a:ext uri="{FF2B5EF4-FFF2-40B4-BE49-F238E27FC236}">
                <a16:creationId xmlns:a16="http://schemas.microsoft.com/office/drawing/2014/main" id="{129E09A9-E5B9-4223-9297-E567A0FE4B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C9EB40-CE62-4990-B453-80E3F45C55FC}"/>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3820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F23536-5DA4-49EC-ADD0-62A97FAC870F}"/>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6D54D6-02F1-4D40-950E-B81DEE45895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B43F4D-C554-4C5B-87AA-4481E169BE6A}"/>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A87F96B-2F51-473A-9147-C0E69E90DB74}" type="datetimeFigureOut">
              <a:rPr kumimoji="1" lang="ja-JP" altLang="en-US" smtClean="0"/>
              <a:t>2022/10/17</a:t>
            </a:fld>
            <a:endParaRPr kumimoji="1" lang="ja-JP" altLang="en-US"/>
          </a:p>
        </p:txBody>
      </p:sp>
      <p:sp>
        <p:nvSpPr>
          <p:cNvPr id="5" name="フッター プレースホルダー 4">
            <a:extLst>
              <a:ext uri="{FF2B5EF4-FFF2-40B4-BE49-F238E27FC236}">
                <a16:creationId xmlns:a16="http://schemas.microsoft.com/office/drawing/2014/main" id="{26AEB434-14C8-489C-BE44-88D0DD256F87}"/>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0B24EEA-6F4D-4321-A11B-AE04FF382D3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118730927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FD4B6-D3D7-4722-8CA2-821F89DE514F}"/>
              </a:ext>
            </a:extLst>
          </p:cNvPr>
          <p:cNvSpPr>
            <a:spLocks noGrp="1"/>
          </p:cNvSpPr>
          <p:nvPr>
            <p:ph type="title"/>
          </p:nvPr>
        </p:nvSpPr>
        <p:spPr>
          <a:xfrm>
            <a:off x="4015409" y="6304930"/>
            <a:ext cx="5584859" cy="327784"/>
          </a:xfrm>
        </p:spPr>
        <p:txBody>
          <a:bodyPr>
            <a:noAutofit/>
          </a:bodyPr>
          <a:lstStyle/>
          <a:p>
            <a:pPr algn="r"/>
            <a:r>
              <a:rPr lang="ja-JP" altLang="en-US" sz="1800" b="1" dirty="0"/>
              <a:t>大阪府環境農林水産部みどり推進室みどり企画課</a:t>
            </a:r>
            <a:r>
              <a:rPr lang="en-US" altLang="ja-JP" sz="1800" b="1" dirty="0"/>
              <a:t/>
            </a:r>
            <a:br>
              <a:rPr lang="en-US" altLang="ja-JP" sz="1800" b="1" dirty="0"/>
            </a:br>
            <a:endParaRPr lang="ja-JP" altLang="en-US" sz="1800" dirty="0"/>
          </a:p>
        </p:txBody>
      </p:sp>
      <p:sp>
        <p:nvSpPr>
          <p:cNvPr id="8" name="タイトル 1">
            <a:extLst>
              <a:ext uri="{FF2B5EF4-FFF2-40B4-BE49-F238E27FC236}">
                <a16:creationId xmlns:a16="http://schemas.microsoft.com/office/drawing/2014/main" id="{118DA266-D879-4B61-9E38-4A0113D0EF24}"/>
              </a:ext>
            </a:extLst>
          </p:cNvPr>
          <p:cNvSpPr txBox="1">
            <a:spLocks/>
          </p:cNvSpPr>
          <p:nvPr/>
        </p:nvSpPr>
        <p:spPr>
          <a:xfrm>
            <a:off x="1137306" y="2890490"/>
            <a:ext cx="7631388" cy="1077020"/>
          </a:xfrm>
          <a:prstGeom prst="rect">
            <a:avLst/>
          </a:prstGeom>
        </p:spPr>
        <p:txBody>
          <a:bodyPr vert="horz" lIns="74295" tIns="37148" rIns="74295" bIns="37148"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600" b="1" dirty="0"/>
              <a:t>みどり基金を活用した緑化支援事業のアンケート結果</a:t>
            </a:r>
            <a:r>
              <a:rPr lang="ja-JP" altLang="en-US" sz="3575" b="1" dirty="0"/>
              <a:t/>
            </a:r>
            <a:br>
              <a:rPr lang="ja-JP" altLang="en-US" sz="3575" b="1" dirty="0"/>
            </a:br>
            <a:endParaRPr lang="ja-JP" altLang="en-US" sz="3575" dirty="0"/>
          </a:p>
        </p:txBody>
      </p:sp>
      <p:sp>
        <p:nvSpPr>
          <p:cNvPr id="4" name="タイトル 1">
            <a:extLst>
              <a:ext uri="{FF2B5EF4-FFF2-40B4-BE49-F238E27FC236}">
                <a16:creationId xmlns:a16="http://schemas.microsoft.com/office/drawing/2014/main" id="{3B2BE6AF-14D1-4B2F-88BB-F345A93DEBFB}"/>
              </a:ext>
            </a:extLst>
          </p:cNvPr>
          <p:cNvSpPr txBox="1">
            <a:spLocks/>
          </p:cNvSpPr>
          <p:nvPr/>
        </p:nvSpPr>
        <p:spPr>
          <a:xfrm>
            <a:off x="8666923" y="225286"/>
            <a:ext cx="933346" cy="338009"/>
          </a:xfrm>
          <a:prstGeom prst="rect">
            <a:avLst/>
          </a:prstGeom>
          <a:ln>
            <a:solidFill>
              <a:schemeClr val="tx1"/>
            </a:solidFill>
          </a:ln>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b="1" dirty="0">
                <a:latin typeface="+mn-ea"/>
                <a:ea typeface="+mn-ea"/>
              </a:rPr>
              <a:t>資料３</a:t>
            </a:r>
          </a:p>
        </p:txBody>
      </p:sp>
    </p:spTree>
    <p:extLst>
      <p:ext uri="{BB962C8B-B14F-4D97-AF65-F5344CB8AC3E}">
        <p14:creationId xmlns:p14="http://schemas.microsoft.com/office/powerpoint/2010/main" val="30251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231627" y="964274"/>
            <a:ext cx="9143312" cy="354961"/>
          </a:xfrm>
          <a:ln>
            <a:noFill/>
          </a:ln>
        </p:spPr>
        <p:txBody>
          <a:bodyPr wrap="none">
            <a:noAutofit/>
          </a:bodyPr>
          <a:lstStyle/>
          <a:p>
            <a:pPr algn="l"/>
            <a:r>
              <a:rPr lang="ja-JP" altLang="en-US" sz="1400" b="1" dirty="0"/>
              <a:t>　 ► </a:t>
            </a:r>
            <a:r>
              <a:rPr lang="en-US" altLang="ja-JP" sz="1400" b="1" dirty="0"/>
              <a:t>Q1_</a:t>
            </a:r>
            <a:r>
              <a:rPr lang="ja-JP" altLang="en-US" sz="1400" b="1" dirty="0"/>
              <a:t>過去３箇年（</a:t>
            </a:r>
            <a:r>
              <a:rPr lang="en-US" altLang="ja-JP" sz="1400" b="1" dirty="0"/>
              <a:t>H30</a:t>
            </a:r>
            <a:r>
              <a:rPr lang="ja-JP" altLang="en-US" sz="1400" b="1" dirty="0"/>
              <a:t>、</a:t>
            </a:r>
            <a:r>
              <a:rPr lang="en-US" altLang="ja-JP" sz="1400" b="1" dirty="0"/>
              <a:t>R1</a:t>
            </a:r>
            <a:r>
              <a:rPr lang="ja-JP" altLang="en-US" sz="1400" b="1" dirty="0"/>
              <a:t>、</a:t>
            </a:r>
            <a:r>
              <a:rPr lang="en-US" altLang="ja-JP" sz="1400" b="1" dirty="0"/>
              <a:t>R3</a:t>
            </a:r>
            <a:r>
              <a:rPr lang="ja-JP" altLang="en-US" sz="1400" b="1" dirty="0"/>
              <a:t>）の申請状況について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ts val="1138"/>
              </a:lnSpc>
            </a:pPr>
            <a:r>
              <a:rPr lang="ja-JP" altLang="en-US" sz="1300" b="1" dirty="0"/>
              <a:t>　</a:t>
            </a:r>
            <a:endParaRPr lang="en-US" altLang="ja-JP" sz="1300" b="1" dirty="0"/>
          </a:p>
        </p:txBody>
      </p:sp>
      <p:sp>
        <p:nvSpPr>
          <p:cNvPr id="20" name="タイトル 1">
            <a:extLst>
              <a:ext uri="{FF2B5EF4-FFF2-40B4-BE49-F238E27FC236}">
                <a16:creationId xmlns:a16="http://schemas.microsoft.com/office/drawing/2014/main" id="{8EE75657-5FFD-4BE9-9C72-7F2A243E0667}"/>
              </a:ext>
            </a:extLst>
          </p:cNvPr>
          <p:cNvSpPr txBox="1">
            <a:spLocks/>
          </p:cNvSpPr>
          <p:nvPr/>
        </p:nvSpPr>
        <p:spPr>
          <a:xfrm>
            <a:off x="148158" y="519165"/>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◆アンケート結果（市町村のみへの質問）　</a:t>
            </a:r>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709552" y="1210659"/>
            <a:ext cx="8654604" cy="1815548"/>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384310"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四角形: 角を丸くする 1">
            <a:extLst>
              <a:ext uri="{FF2B5EF4-FFF2-40B4-BE49-F238E27FC236}">
                <a16:creationId xmlns:a16="http://schemas.microsoft.com/office/drawing/2014/main" id="{62747854-0D7C-4CD9-868F-17E11871C611}"/>
              </a:ext>
            </a:extLst>
          </p:cNvPr>
          <p:cNvSpPr/>
          <p:nvPr/>
        </p:nvSpPr>
        <p:spPr>
          <a:xfrm>
            <a:off x="664568" y="5315074"/>
            <a:ext cx="8654605" cy="727954"/>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26" name="テキスト ボックス 25">
            <a:extLst>
              <a:ext uri="{FF2B5EF4-FFF2-40B4-BE49-F238E27FC236}">
                <a16:creationId xmlns:a16="http://schemas.microsoft.com/office/drawing/2014/main" id="{7FF019F5-32D5-4ABC-AE9A-3026112BD96D}"/>
              </a:ext>
            </a:extLst>
          </p:cNvPr>
          <p:cNvSpPr txBox="1"/>
          <p:nvPr/>
        </p:nvSpPr>
        <p:spPr>
          <a:xfrm>
            <a:off x="1805009" y="1414126"/>
            <a:ext cx="3710498" cy="1337739"/>
          </a:xfrm>
          <a:prstGeom prst="rect">
            <a:avLst/>
          </a:prstGeom>
          <a:noFill/>
        </p:spPr>
        <p:txBody>
          <a:bodyPr wrap="square" rtlCol="0">
            <a:spAutoFit/>
          </a:bodyPr>
          <a:lstStyle/>
          <a:p>
            <a:pPr>
              <a:lnSpc>
                <a:spcPct val="150000"/>
              </a:lnSpc>
            </a:pPr>
            <a:r>
              <a:rPr lang="ja-JP" altLang="en-US" sz="1100" b="1" dirty="0">
                <a:latin typeface="+mn-ea"/>
              </a:rPr>
              <a:t>「１）増加傾向にある」</a:t>
            </a:r>
            <a:endParaRPr lang="en-US" altLang="ja-JP" sz="1100" b="1" dirty="0">
              <a:latin typeface="+mn-ea"/>
            </a:endParaRPr>
          </a:p>
          <a:p>
            <a:pPr>
              <a:lnSpc>
                <a:spcPct val="150000"/>
              </a:lnSpc>
            </a:pPr>
            <a:r>
              <a:rPr lang="ja-JP" altLang="en-US" sz="1100" b="1" dirty="0">
                <a:latin typeface="+mn-ea"/>
              </a:rPr>
              <a:t>「２）減少傾向にある」</a:t>
            </a:r>
            <a:endParaRPr lang="en-US" altLang="ja-JP" sz="1100" b="1" dirty="0">
              <a:latin typeface="+mn-ea"/>
            </a:endParaRPr>
          </a:p>
          <a:p>
            <a:pPr>
              <a:lnSpc>
                <a:spcPct val="150000"/>
              </a:lnSpc>
            </a:pPr>
            <a:r>
              <a:rPr lang="ja-JP" altLang="en-US" sz="1100" b="1" dirty="0">
                <a:latin typeface="+mn-ea"/>
              </a:rPr>
              <a:t>「３）増減は無く、横這い状況」</a:t>
            </a:r>
            <a:endParaRPr lang="en-US" altLang="ja-JP" sz="1100" b="1" dirty="0">
              <a:latin typeface="+mn-ea"/>
            </a:endParaRPr>
          </a:p>
          <a:p>
            <a:pPr>
              <a:lnSpc>
                <a:spcPct val="150000"/>
              </a:lnSpc>
            </a:pPr>
            <a:r>
              <a:rPr lang="ja-JP" altLang="en-US" sz="1100" b="1" dirty="0">
                <a:latin typeface="+mn-ea"/>
              </a:rPr>
              <a:t>「４）申請が</a:t>
            </a:r>
            <a:r>
              <a:rPr lang="en-US" altLang="ja-JP" sz="1100" b="1" dirty="0">
                <a:latin typeface="+mn-ea"/>
              </a:rPr>
              <a:t>0</a:t>
            </a:r>
            <a:r>
              <a:rPr lang="ja-JP" altLang="en-US" sz="1100" b="1" dirty="0">
                <a:latin typeface="+mn-ea"/>
              </a:rPr>
              <a:t>件の年度がある」</a:t>
            </a:r>
            <a:endParaRPr lang="en-US" altLang="ja-JP" sz="1100" b="1" dirty="0">
              <a:latin typeface="+mn-ea"/>
            </a:endParaRPr>
          </a:p>
          <a:p>
            <a:pPr>
              <a:lnSpc>
                <a:spcPct val="150000"/>
              </a:lnSpc>
            </a:pPr>
            <a:r>
              <a:rPr lang="ja-JP" altLang="en-US" sz="1100" b="1" dirty="0">
                <a:latin typeface="+mn-ea"/>
              </a:rPr>
              <a:t>「５）過去</a:t>
            </a:r>
            <a:r>
              <a:rPr lang="en-US" altLang="ja-JP" sz="1100" b="1" dirty="0">
                <a:latin typeface="+mn-ea"/>
              </a:rPr>
              <a:t>3</a:t>
            </a:r>
            <a:r>
              <a:rPr lang="ja-JP" altLang="en-US" sz="1100" b="1" dirty="0">
                <a:latin typeface="+mn-ea"/>
              </a:rPr>
              <a:t>箇年の申請合計が０件」　</a:t>
            </a:r>
            <a:endParaRPr lang="en-US" altLang="ja-JP" sz="1100" b="1" dirty="0">
              <a:latin typeface="+mn-ea"/>
            </a:endParaRPr>
          </a:p>
        </p:txBody>
      </p:sp>
      <p:sp>
        <p:nvSpPr>
          <p:cNvPr id="34" name="テキスト ボックス 33">
            <a:extLst>
              <a:ext uri="{FF2B5EF4-FFF2-40B4-BE49-F238E27FC236}">
                <a16:creationId xmlns:a16="http://schemas.microsoft.com/office/drawing/2014/main" id="{7FF019F5-32D5-4ABC-AE9A-3026112BD96D}"/>
              </a:ext>
            </a:extLst>
          </p:cNvPr>
          <p:cNvSpPr txBox="1"/>
          <p:nvPr/>
        </p:nvSpPr>
        <p:spPr>
          <a:xfrm>
            <a:off x="670633" y="3070523"/>
            <a:ext cx="8704306" cy="1384995"/>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 「</a:t>
            </a:r>
            <a:r>
              <a:rPr lang="en-US" altLang="ja-JP" sz="1400" dirty="0">
                <a:latin typeface="UD デジタル 教科書体 NK-B" panose="02020700000000000000" pitchFamily="18" charset="-128"/>
                <a:ea typeface="UD デジタル 教科書体 NK-B" panose="02020700000000000000" pitchFamily="18" charset="-128"/>
              </a:rPr>
              <a:t>5</a:t>
            </a:r>
            <a:r>
              <a:rPr lang="ja-JP" altLang="en-US" sz="1400" dirty="0">
                <a:latin typeface="UD デジタル 教科書体 NK-B" panose="02020700000000000000" pitchFamily="18" charset="-128"/>
                <a:ea typeface="UD デジタル 教科書体 NK-B" panose="02020700000000000000" pitchFamily="18" charset="-128"/>
              </a:rPr>
              <a:t>）過去３箇年の申請合計が０件」が最も多く、</a:t>
            </a:r>
            <a:r>
              <a:rPr lang="en-US" altLang="ja-JP" sz="1400" dirty="0">
                <a:latin typeface="UD デジタル 教科書体 NK-B" panose="02020700000000000000" pitchFamily="18" charset="-128"/>
                <a:ea typeface="UD デジタル 教科書体 NK-B" panose="02020700000000000000" pitchFamily="18" charset="-128"/>
              </a:rPr>
              <a:t>16</a:t>
            </a:r>
            <a:r>
              <a:rPr lang="ja-JP" altLang="en-US" sz="1400" dirty="0">
                <a:latin typeface="UD デジタル 教科書体 NK-B" panose="02020700000000000000" pitchFamily="18" charset="-128"/>
                <a:ea typeface="UD デジタル 教科書体 NK-B" panose="02020700000000000000" pitchFamily="18" charset="-128"/>
              </a:rPr>
              <a:t>市町村</a:t>
            </a:r>
            <a:r>
              <a:rPr lang="en-US" altLang="ja-JP" sz="1400" dirty="0">
                <a:latin typeface="UD デジタル 教科書体 NK-B" panose="02020700000000000000" pitchFamily="18" charset="-128"/>
                <a:ea typeface="UD デジタル 教科書体 NK-B" panose="02020700000000000000" pitchFamily="18" charset="-128"/>
              </a:rPr>
              <a:t>(41.0</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 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　続いて、 「３）増減は無く、　横這い状況」が</a:t>
            </a:r>
            <a:r>
              <a:rPr lang="en-US" altLang="ja-JP" sz="1400" dirty="0">
                <a:latin typeface="UD デジタル 教科書体 NK-B" panose="02020700000000000000" pitchFamily="18" charset="-128"/>
                <a:ea typeface="UD デジタル 教科書体 NK-B" panose="02020700000000000000" pitchFamily="18" charset="-128"/>
              </a:rPr>
              <a:t>1</a:t>
            </a:r>
            <a:r>
              <a:rPr lang="ja-JP" altLang="en-US" sz="1400" dirty="0">
                <a:latin typeface="UD デジタル 教科書体 NK-B" panose="02020700000000000000" pitchFamily="18" charset="-128"/>
                <a:ea typeface="UD デジタル 教科書体 NK-B" panose="02020700000000000000" pitchFamily="18" charset="-128"/>
              </a:rPr>
              <a:t>１市町村</a:t>
            </a:r>
            <a:r>
              <a:rPr lang="en-US" altLang="ja-JP" sz="1400" dirty="0">
                <a:latin typeface="UD デジタル 教科書体 NK-B" panose="02020700000000000000" pitchFamily="18" charset="-128"/>
                <a:ea typeface="UD デジタル 教科書体 NK-B" panose="02020700000000000000" pitchFamily="18" charset="-128"/>
              </a:rPr>
              <a:t>(28.2%)</a:t>
            </a:r>
            <a:r>
              <a:rPr lang="ja-JP" altLang="en-US" sz="1400" dirty="0">
                <a:latin typeface="UD デジタル 教科書体 NK-B" panose="02020700000000000000" pitchFamily="18" charset="-128"/>
                <a:ea typeface="UD デジタル 教科書体 NK-B" panose="02020700000000000000" pitchFamily="18" charset="-128"/>
              </a:rPr>
              <a:t>であり、過去</a:t>
            </a:r>
            <a:r>
              <a:rPr lang="en-US" altLang="ja-JP" sz="1400" dirty="0">
                <a:latin typeface="UD デジタル 教科書体 NK-B" panose="02020700000000000000" pitchFamily="18" charset="-128"/>
                <a:ea typeface="UD デジタル 教科書体 NK-B" panose="02020700000000000000" pitchFamily="18" charset="-128"/>
              </a:rPr>
              <a:t>3</a:t>
            </a:r>
            <a:r>
              <a:rPr lang="ja-JP" altLang="en-US" sz="1400" dirty="0">
                <a:latin typeface="UD デジタル 教科書体 NK-B" panose="02020700000000000000" pitchFamily="18" charset="-128"/>
                <a:ea typeface="UD デジタル 教科書体 NK-B" panose="02020700000000000000" pitchFamily="18" charset="-128"/>
              </a:rPr>
              <a:t>箇年を通して申請のある市町村</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　　は、１）２）３）の合計</a:t>
            </a:r>
            <a:r>
              <a:rPr lang="en-US" altLang="ja-JP" sz="1400" dirty="0">
                <a:latin typeface="UD デジタル 教科書体 NK-B" panose="02020700000000000000" pitchFamily="18" charset="-128"/>
                <a:ea typeface="UD デジタル 教科書体 NK-B" panose="02020700000000000000" pitchFamily="18" charset="-128"/>
              </a:rPr>
              <a:t>19</a:t>
            </a:r>
            <a:r>
              <a:rPr lang="ja-JP" altLang="en-US" sz="1400" dirty="0">
                <a:latin typeface="UD デジタル 教科書体 NK-B" panose="02020700000000000000" pitchFamily="18" charset="-128"/>
                <a:ea typeface="UD デジタル 教科書体 NK-B" panose="02020700000000000000" pitchFamily="18" charset="-128"/>
              </a:rPr>
              <a:t>市町村（４８．７％）であった。</a:t>
            </a:r>
          </a:p>
          <a:p>
            <a:pPr>
              <a:lnSpc>
                <a:spcPct val="150000"/>
              </a:lnSpc>
            </a:pP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35" name="字幕 2">
            <a:extLst>
              <a:ext uri="{FF2B5EF4-FFF2-40B4-BE49-F238E27FC236}">
                <a16:creationId xmlns:a16="http://schemas.microsoft.com/office/drawing/2014/main" id="{07683FDF-3704-4C2C-A614-178163782F07}"/>
              </a:ext>
            </a:extLst>
          </p:cNvPr>
          <p:cNvSpPr txBox="1">
            <a:spLocks/>
          </p:cNvSpPr>
          <p:nvPr/>
        </p:nvSpPr>
        <p:spPr>
          <a:xfrm>
            <a:off x="231627" y="5049351"/>
            <a:ext cx="9143312" cy="354961"/>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a:t>
            </a:r>
            <a:r>
              <a:rPr lang="ja-JP" altLang="en-US" sz="1400" b="1" dirty="0"/>
              <a:t>２</a:t>
            </a:r>
            <a:r>
              <a:rPr lang="en-US" altLang="ja-JP" sz="1400" b="1" dirty="0"/>
              <a:t>_</a:t>
            </a:r>
            <a:r>
              <a:rPr lang="ja-JP" altLang="en-US" sz="1400" b="1" dirty="0"/>
              <a:t>住民からの申請件数が減少している背景について</a:t>
            </a:r>
            <a:r>
              <a:rPr lang="ja-JP" altLang="en-US" sz="1300" b="1" dirty="0"/>
              <a:t>　</a:t>
            </a:r>
            <a:endParaRPr lang="en-US" altLang="ja-JP" sz="1300" b="1" dirty="0"/>
          </a:p>
        </p:txBody>
      </p:sp>
      <p:sp>
        <p:nvSpPr>
          <p:cNvPr id="42" name="タイトル 1">
            <a:extLst>
              <a:ext uri="{FF2B5EF4-FFF2-40B4-BE49-F238E27FC236}">
                <a16:creationId xmlns:a16="http://schemas.microsoft.com/office/drawing/2014/main" id="{ABEA8214-70AE-4A30-8039-061D881893B4}"/>
              </a:ext>
            </a:extLst>
          </p:cNvPr>
          <p:cNvSpPr txBox="1">
            <a:spLocks/>
          </p:cNvSpPr>
          <p:nvPr/>
        </p:nvSpPr>
        <p:spPr>
          <a:xfrm>
            <a:off x="6091707" y="5128344"/>
            <a:ext cx="3150386" cy="169538"/>
          </a:xfrm>
          <a:prstGeom prst="rect">
            <a:avLst/>
          </a:prstGeom>
          <a:solidFill>
            <a:schemeClr val="accent5">
              <a:lumMod val="40000"/>
              <a:lumOff val="60000"/>
            </a:schemeClr>
          </a:solidFill>
          <a:ln>
            <a:solidFill>
              <a:schemeClr val="accent5">
                <a:lumMod val="40000"/>
                <a:lumOff val="60000"/>
                <a:alpha val="34902"/>
              </a:schemeClr>
            </a:solidFill>
          </a:ln>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(Q1</a:t>
            </a:r>
            <a:r>
              <a:rPr lang="ja-JP" altLang="en-US" sz="1100" b="1" dirty="0">
                <a:latin typeface="+mn-ea"/>
                <a:ea typeface="+mn-ea"/>
              </a:rPr>
              <a:t>で「</a:t>
            </a:r>
            <a:r>
              <a:rPr lang="en-US" altLang="ja-JP" sz="1100" b="1" dirty="0">
                <a:latin typeface="+mn-ea"/>
                <a:ea typeface="+mn-ea"/>
              </a:rPr>
              <a:t>2)</a:t>
            </a:r>
            <a:r>
              <a:rPr lang="ja-JP" altLang="en-US" sz="1100" b="1" dirty="0">
                <a:latin typeface="+mn-ea"/>
                <a:ea typeface="+mn-ea"/>
              </a:rPr>
              <a:t>減少傾向」を選択した３市町村が対象</a:t>
            </a:r>
            <a:r>
              <a:rPr lang="en-US" altLang="ja-JP" sz="1100" b="1" dirty="0">
                <a:latin typeface="+mn-ea"/>
                <a:ea typeface="+mn-ea"/>
              </a:rPr>
              <a:t>)</a:t>
            </a:r>
            <a:r>
              <a:rPr lang="ja-JP" altLang="en-US" sz="1100" b="1" dirty="0">
                <a:latin typeface="+mn-ea"/>
                <a:ea typeface="+mn-ea"/>
              </a:rPr>
              <a:t>　</a:t>
            </a:r>
          </a:p>
        </p:txBody>
      </p:sp>
      <p:graphicFrame>
        <p:nvGraphicFramePr>
          <p:cNvPr id="4" name="表 3">
            <a:extLst>
              <a:ext uri="{FF2B5EF4-FFF2-40B4-BE49-F238E27FC236}">
                <a16:creationId xmlns:a16="http://schemas.microsoft.com/office/drawing/2014/main" id="{F657BBAA-4DC5-4B62-9F42-70C333B77CC8}"/>
              </a:ext>
            </a:extLst>
          </p:cNvPr>
          <p:cNvGraphicFramePr>
            <a:graphicFrameLocks noGrp="1"/>
          </p:cNvGraphicFramePr>
          <p:nvPr>
            <p:extLst>
              <p:ext uri="{D42A27DB-BD31-4B8C-83A1-F6EECF244321}">
                <p14:modId xmlns:p14="http://schemas.microsoft.com/office/powerpoint/2010/main" val="2385654805"/>
              </p:ext>
            </p:extLst>
          </p:nvPr>
        </p:nvGraphicFramePr>
        <p:xfrm>
          <a:off x="1797112" y="5528059"/>
          <a:ext cx="3375695" cy="431586"/>
        </p:xfrm>
        <a:graphic>
          <a:graphicData uri="http://schemas.openxmlformats.org/drawingml/2006/table">
            <a:tbl>
              <a:tblPr>
                <a:tableStyleId>{5C22544A-7EE6-4342-B048-85BDC9FD1C3A}</a:tableStyleId>
              </a:tblPr>
              <a:tblGrid>
                <a:gridCol w="2262513">
                  <a:extLst>
                    <a:ext uri="{9D8B030D-6E8A-4147-A177-3AD203B41FA5}">
                      <a16:colId xmlns:a16="http://schemas.microsoft.com/office/drawing/2014/main" val="3746402608"/>
                    </a:ext>
                  </a:extLst>
                </a:gridCol>
                <a:gridCol w="1113182">
                  <a:extLst>
                    <a:ext uri="{9D8B030D-6E8A-4147-A177-3AD203B41FA5}">
                      <a16:colId xmlns:a16="http://schemas.microsoft.com/office/drawing/2014/main" val="3822275508"/>
                    </a:ext>
                  </a:extLst>
                </a:gridCol>
              </a:tblGrid>
              <a:tr h="223941">
                <a:tc>
                  <a:txBody>
                    <a:bodyPr/>
                    <a:lstStyle/>
                    <a:p>
                      <a:pPr algn="l" fontAlgn="ctr"/>
                      <a:r>
                        <a:rPr lang="ja-JP" altLang="en-US" sz="1300" u="none" strike="noStrike" dirty="0">
                          <a:effectLst/>
                        </a:rPr>
                        <a:t>住民の人手不足</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2</a:t>
                      </a:r>
                      <a:r>
                        <a:rPr lang="ja-JP" altLang="en-US" sz="1300" u="none" strike="noStrike" dirty="0">
                          <a:effectLst/>
                        </a:rPr>
                        <a:t>市町村</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043351057"/>
                  </a:ext>
                </a:extLst>
              </a:tr>
              <a:tr h="156844">
                <a:tc>
                  <a:txBody>
                    <a:bodyPr/>
                    <a:lstStyle/>
                    <a:p>
                      <a:pPr algn="l" fontAlgn="ctr"/>
                      <a:r>
                        <a:rPr lang="ja-JP" altLang="en-US" sz="1300" u="none" strike="noStrike">
                          <a:effectLst/>
                        </a:rPr>
                        <a:t>植栽箇所の減少</a:t>
                      </a:r>
                      <a:endParaRPr lang="ja-JP" altLang="en-US" sz="13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1</a:t>
                      </a:r>
                      <a:r>
                        <a:rPr lang="ja-JP" altLang="en-US" sz="1300" u="none" strike="noStrike" dirty="0">
                          <a:effectLst/>
                        </a:rPr>
                        <a:t>市町村</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75067462"/>
                  </a:ext>
                </a:extLst>
              </a:tr>
            </a:tbl>
          </a:graphicData>
        </a:graphic>
      </p:graphicFrame>
      <p:sp>
        <p:nvSpPr>
          <p:cNvPr id="27" name="テキスト ボックス 26">
            <a:extLst>
              <a:ext uri="{FF2B5EF4-FFF2-40B4-BE49-F238E27FC236}">
                <a16:creationId xmlns:a16="http://schemas.microsoft.com/office/drawing/2014/main" id="{3F846F1B-E875-4CC2-8074-861059287FCE}"/>
              </a:ext>
            </a:extLst>
          </p:cNvPr>
          <p:cNvSpPr txBox="1"/>
          <p:nvPr/>
        </p:nvSpPr>
        <p:spPr>
          <a:xfrm>
            <a:off x="654586" y="6085978"/>
            <a:ext cx="8587507" cy="709425"/>
          </a:xfrm>
          <a:prstGeom prst="rect">
            <a:avLst/>
          </a:prstGeom>
          <a:noFill/>
        </p:spPr>
        <p:txBody>
          <a:bodyPr wrap="square" rtlCol="0">
            <a:spAutoFit/>
          </a:bodyPr>
          <a:lstStyle/>
          <a:p>
            <a:pPr>
              <a:lnSpc>
                <a:spcPct val="150000"/>
              </a:lnSpc>
            </a:pPr>
            <a:r>
              <a:rPr lang="ja-JP" altLang="en-US" sz="1400" u="sng" dirty="0">
                <a:latin typeface="UD デジタル 教科書体 NK-B" panose="02020700000000000000" pitchFamily="18" charset="-128"/>
                <a:ea typeface="UD デジタル 教科書体 NK-B" panose="02020700000000000000" pitchFamily="18" charset="-128"/>
              </a:rPr>
              <a:t>・申請件数が減少している背景について、「住民の人手不足</a:t>
            </a:r>
            <a:r>
              <a:rPr lang="en-US" altLang="ja-JP" sz="1400" u="sng" dirty="0">
                <a:latin typeface="UD デジタル 教科書体 NK-B" panose="02020700000000000000" pitchFamily="18" charset="-128"/>
                <a:ea typeface="UD デジタル 教科書体 NK-B" panose="02020700000000000000" pitchFamily="18" charset="-128"/>
              </a:rPr>
              <a:t>(2</a:t>
            </a:r>
            <a:r>
              <a:rPr lang="ja-JP" altLang="en-US" sz="1400" u="sng" dirty="0">
                <a:latin typeface="UD デジタル 教科書体 NK-B" panose="02020700000000000000" pitchFamily="18" charset="-128"/>
                <a:ea typeface="UD デジタル 教科書体 NK-B" panose="02020700000000000000" pitchFamily="18" charset="-128"/>
              </a:rPr>
              <a:t>市町村</a:t>
            </a:r>
            <a:r>
              <a:rPr lang="en-US" altLang="ja-JP" sz="1400" u="sng" dirty="0">
                <a:latin typeface="UD デジタル 教科書体 NK-B" panose="02020700000000000000" pitchFamily="18" charset="-128"/>
                <a:ea typeface="UD デジタル 教科書体 NK-B" panose="02020700000000000000" pitchFamily="18" charset="-128"/>
              </a:rPr>
              <a:t>)</a:t>
            </a:r>
            <a:r>
              <a:rPr lang="ja-JP" altLang="en-US" sz="1400" u="sng" dirty="0">
                <a:latin typeface="UD デジタル 教科書体 NK-B" panose="02020700000000000000" pitchFamily="18" charset="-128"/>
                <a:ea typeface="UD デジタル 教科書体 NK-B" panose="02020700000000000000" pitchFamily="18" charset="-128"/>
              </a:rPr>
              <a:t>」や「植栽箇所の減少</a:t>
            </a:r>
            <a:r>
              <a:rPr lang="en-US" altLang="ja-JP" sz="1400" u="sng" dirty="0">
                <a:latin typeface="UD デジタル 教科書体 NK-B" panose="02020700000000000000" pitchFamily="18" charset="-128"/>
                <a:ea typeface="UD デジタル 教科書体 NK-B" panose="02020700000000000000" pitchFamily="18" charset="-128"/>
              </a:rPr>
              <a:t>(1</a:t>
            </a:r>
            <a:r>
              <a:rPr lang="ja-JP" altLang="en-US" sz="1400" u="sng" dirty="0">
                <a:latin typeface="UD デジタル 教科書体 NK-B" panose="02020700000000000000" pitchFamily="18" charset="-128"/>
                <a:ea typeface="UD デジタル 教科書体 NK-B" panose="02020700000000000000" pitchFamily="18" charset="-128"/>
              </a:rPr>
              <a:t>市町村</a:t>
            </a:r>
            <a:r>
              <a:rPr lang="en-US" altLang="ja-JP" sz="1400" u="sng" dirty="0">
                <a:latin typeface="UD デジタル 教科書体 NK-B" panose="02020700000000000000" pitchFamily="18" charset="-128"/>
                <a:ea typeface="UD デジタル 教科書体 NK-B" panose="02020700000000000000" pitchFamily="18" charset="-128"/>
              </a:rPr>
              <a:t>)</a:t>
            </a:r>
            <a:r>
              <a:rPr lang="ja-JP" altLang="en-US" sz="1400" u="sng" dirty="0">
                <a:latin typeface="UD デジタル 教科書体 NK-B" panose="02020700000000000000" pitchFamily="18" charset="-128"/>
                <a:ea typeface="UD デジタル 教科書体 NK-B" panose="02020700000000000000" pitchFamily="18" charset="-128"/>
              </a:rPr>
              <a:t>」との回答であった。</a:t>
            </a:r>
            <a:endParaRPr lang="en-US" altLang="ja-JP" sz="1400" u="sng" dirty="0">
              <a:latin typeface="UD デジタル 教科書体 NK-B" panose="02020700000000000000" pitchFamily="18" charset="-128"/>
              <a:ea typeface="UD デジタル 教科書体 NK-B" panose="02020700000000000000" pitchFamily="18" charset="-128"/>
            </a:endParaRPr>
          </a:p>
        </p:txBody>
      </p:sp>
      <p:sp>
        <p:nvSpPr>
          <p:cNvPr id="28" name="タイトル 1">
            <a:extLst>
              <a:ext uri="{FF2B5EF4-FFF2-40B4-BE49-F238E27FC236}">
                <a16:creationId xmlns:a16="http://schemas.microsoft.com/office/drawing/2014/main" id="{FD283FD1-52CA-432C-B402-8D5C3B3A7A77}"/>
              </a:ext>
            </a:extLst>
          </p:cNvPr>
          <p:cNvSpPr txBox="1">
            <a:spLocks/>
          </p:cNvSpPr>
          <p:nvPr/>
        </p:nvSpPr>
        <p:spPr>
          <a:xfrm>
            <a:off x="873270" y="1239503"/>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市町村</a:t>
            </a:r>
            <a:r>
              <a:rPr lang="ja-JP" altLang="en-US" sz="1463" b="1" dirty="0">
                <a:latin typeface="+mn-ea"/>
                <a:ea typeface="+mn-ea"/>
              </a:rPr>
              <a:t>　</a:t>
            </a:r>
          </a:p>
        </p:txBody>
      </p:sp>
      <p:sp>
        <p:nvSpPr>
          <p:cNvPr id="30" name="矢印: 下 29">
            <a:extLst>
              <a:ext uri="{FF2B5EF4-FFF2-40B4-BE49-F238E27FC236}">
                <a16:creationId xmlns:a16="http://schemas.microsoft.com/office/drawing/2014/main" id="{DB1865AE-F7B6-4BE9-9F2E-D05EF1CD7ACA}"/>
              </a:ext>
            </a:extLst>
          </p:cNvPr>
          <p:cNvSpPr/>
          <p:nvPr/>
        </p:nvSpPr>
        <p:spPr>
          <a:xfrm>
            <a:off x="4540773" y="4148765"/>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6D04ED1-1250-435E-88DC-B8672B7A74C8}"/>
              </a:ext>
            </a:extLst>
          </p:cNvPr>
          <p:cNvSpPr txBox="1"/>
          <p:nvPr/>
        </p:nvSpPr>
        <p:spPr>
          <a:xfrm>
            <a:off x="1344059" y="4334024"/>
            <a:ext cx="6918448" cy="386260"/>
          </a:xfrm>
          <a:prstGeom prst="rect">
            <a:avLst/>
          </a:prstGeom>
          <a:noFill/>
        </p:spPr>
        <p:txBody>
          <a:bodyPr wrap="square">
            <a:spAutoFit/>
          </a:bodyPr>
          <a:lstStyle/>
          <a:p>
            <a:pPr>
              <a:lnSpc>
                <a:spcPct val="150000"/>
              </a:lnSpc>
            </a:pPr>
            <a:r>
              <a:rPr lang="ja-JP" altLang="en-US" sz="1400" u="sng" dirty="0">
                <a:latin typeface="UD デジタル 教科書体 NK-B" panose="02020700000000000000" pitchFamily="18" charset="-128"/>
                <a:ea typeface="UD デジタル 教科書体 NK-B" panose="02020700000000000000" pitchFamily="18" charset="-128"/>
              </a:rPr>
              <a:t>過去３箇年の申請状況について、市町村によって、申請状況に差があることが確認された。</a:t>
            </a:r>
            <a:endParaRPr lang="en-US" altLang="ja-JP" sz="1400" u="sng" dirty="0">
              <a:latin typeface="UD デジタル 教科書体 NK-B" panose="02020700000000000000" pitchFamily="18" charset="-128"/>
              <a:ea typeface="UD デジタル 教科書体 NK-B" panose="02020700000000000000" pitchFamily="18" charset="-128"/>
            </a:endParaRPr>
          </a:p>
        </p:txBody>
      </p:sp>
      <p:sp>
        <p:nvSpPr>
          <p:cNvPr id="31" name="タイトル 1">
            <a:extLst>
              <a:ext uri="{FF2B5EF4-FFF2-40B4-BE49-F238E27FC236}">
                <a16:creationId xmlns:a16="http://schemas.microsoft.com/office/drawing/2014/main" id="{AD483DD5-6C26-48A6-805E-ACD1265A7ED5}"/>
              </a:ext>
            </a:extLst>
          </p:cNvPr>
          <p:cNvSpPr txBox="1">
            <a:spLocks/>
          </p:cNvSpPr>
          <p:nvPr/>
        </p:nvSpPr>
        <p:spPr>
          <a:xfrm>
            <a:off x="849948" y="5363626"/>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市町村</a:t>
            </a:r>
            <a:r>
              <a:rPr lang="ja-JP" altLang="en-US" sz="1463" b="1" dirty="0">
                <a:latin typeface="+mn-ea"/>
                <a:ea typeface="+mn-ea"/>
              </a:rPr>
              <a:t>　</a:t>
            </a:r>
          </a:p>
        </p:txBody>
      </p:sp>
      <p:sp>
        <p:nvSpPr>
          <p:cNvPr id="33" name="テキスト ボックス 32"/>
          <p:cNvSpPr txBox="1"/>
          <p:nvPr/>
        </p:nvSpPr>
        <p:spPr>
          <a:xfrm>
            <a:off x="9559786" y="6552426"/>
            <a:ext cx="304800" cy="276999"/>
          </a:xfrm>
          <a:prstGeom prst="rect">
            <a:avLst/>
          </a:prstGeom>
          <a:noFill/>
        </p:spPr>
        <p:txBody>
          <a:bodyPr wrap="square" rtlCol="0">
            <a:spAutoFit/>
          </a:bodyPr>
          <a:lstStyle/>
          <a:p>
            <a:r>
              <a:rPr lang="en-US" altLang="ja-JP" sz="1200" dirty="0"/>
              <a:t>9</a:t>
            </a:r>
            <a:endParaRPr kumimoji="1" lang="ja-JP" altLang="en-US" sz="1200" dirty="0"/>
          </a:p>
        </p:txBody>
      </p:sp>
      <p:pic>
        <p:nvPicPr>
          <p:cNvPr id="5" name="図 4"/>
          <p:cNvPicPr>
            <a:picLocks noChangeAspect="1"/>
          </p:cNvPicPr>
          <p:nvPr/>
        </p:nvPicPr>
        <p:blipFill>
          <a:blip r:embed="rId2"/>
          <a:stretch>
            <a:fillRect/>
          </a:stretch>
        </p:blipFill>
        <p:spPr>
          <a:xfrm>
            <a:off x="5246040" y="1251626"/>
            <a:ext cx="1779073" cy="1735944"/>
          </a:xfrm>
          <a:prstGeom prst="rect">
            <a:avLst/>
          </a:prstGeom>
        </p:spPr>
      </p:pic>
    </p:spTree>
    <p:extLst>
      <p:ext uri="{BB962C8B-B14F-4D97-AF65-F5344CB8AC3E}">
        <p14:creationId xmlns:p14="http://schemas.microsoft.com/office/powerpoint/2010/main" val="1130961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t="10476" r="7883" b="5847"/>
          <a:stretch/>
        </p:blipFill>
        <p:spPr>
          <a:xfrm>
            <a:off x="5377835" y="1402253"/>
            <a:ext cx="3911721" cy="2366318"/>
          </a:xfrm>
          <a:prstGeom prst="rect">
            <a:avLst/>
          </a:prstGeom>
        </p:spPr>
      </p:pic>
      <p:sp>
        <p:nvSpPr>
          <p:cNvPr id="12" name="テキスト ボックス 11">
            <a:extLst>
              <a:ext uri="{FF2B5EF4-FFF2-40B4-BE49-F238E27FC236}">
                <a16:creationId xmlns:a16="http://schemas.microsoft.com/office/drawing/2014/main" id="{7FF019F5-32D5-4ABC-AE9A-3026112BD96D}"/>
              </a:ext>
            </a:extLst>
          </p:cNvPr>
          <p:cNvSpPr txBox="1"/>
          <p:nvPr/>
        </p:nvSpPr>
        <p:spPr>
          <a:xfrm>
            <a:off x="664337" y="3921902"/>
            <a:ext cx="8828148" cy="1708160"/>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市の</a:t>
            </a:r>
            <a:r>
              <a:rPr lang="en-US" altLang="ja-JP" sz="1400" dirty="0">
                <a:latin typeface="UD デジタル 教科書体 NK-B" panose="02020700000000000000" pitchFamily="18" charset="-128"/>
                <a:ea typeface="UD デジタル 教科書体 NK-B" panose="02020700000000000000" pitchFamily="18" charset="-128"/>
              </a:rPr>
              <a:t>HP</a:t>
            </a:r>
            <a:r>
              <a:rPr lang="ja-JP" altLang="en-US" sz="1400" dirty="0">
                <a:latin typeface="UD デジタル 教科書体 NK-B" panose="02020700000000000000" pitchFamily="18" charset="-128"/>
                <a:ea typeface="UD デジタル 教科書体 NK-B" panose="02020700000000000000" pitchFamily="18" charset="-128"/>
              </a:rPr>
              <a:t>や広報などで、住民への</a:t>
            </a:r>
            <a:r>
              <a:rPr lang="en-US" altLang="ja-JP" sz="1400" dirty="0">
                <a:latin typeface="UD デジタル 教科書体 NK-B" panose="02020700000000000000" pitchFamily="18" charset="-128"/>
                <a:ea typeface="UD デジタル 教科書体 NK-B" panose="02020700000000000000" pitchFamily="18" charset="-128"/>
              </a:rPr>
              <a:t>PR</a:t>
            </a:r>
            <a:r>
              <a:rPr lang="ja-JP" altLang="en-US" sz="1400" dirty="0">
                <a:latin typeface="UD デジタル 教科書体 NK-B" panose="02020700000000000000" pitchFamily="18" charset="-128"/>
                <a:ea typeface="UD デジタル 教科書体 NK-B" panose="02020700000000000000" pitchFamily="18" charset="-128"/>
              </a:rPr>
              <a:t>を行っている</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と回答した市町村は、</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８市町村</a:t>
            </a:r>
            <a:r>
              <a:rPr lang="en-US" altLang="ja-JP" sz="1400" dirty="0">
                <a:latin typeface="UD デジタル 教科書体 NK-B" panose="02020700000000000000" pitchFamily="18" charset="-128"/>
                <a:ea typeface="UD デジタル 教科書体 NK-B" panose="02020700000000000000" pitchFamily="18" charset="-128"/>
              </a:rPr>
              <a:t>(8</a:t>
            </a:r>
            <a:r>
              <a:rPr lang="ja-JP" altLang="en-US" sz="1400" dirty="0">
                <a:latin typeface="UD デジタル 教科書体 NK-B" panose="02020700000000000000" pitchFamily="18" charset="-128"/>
                <a:ea typeface="UD デジタル 教科書体 NK-B" panose="02020700000000000000" pitchFamily="18" charset="-128"/>
              </a:rPr>
              <a:t>２．４％</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・また、３箇年申請０件の</a:t>
            </a:r>
            <a:r>
              <a:rPr lang="en-US" altLang="ja-JP" sz="1400" dirty="0">
                <a:latin typeface="UD デジタル 教科書体 NK-B" panose="02020700000000000000" pitchFamily="18" charset="-128"/>
                <a:ea typeface="UD デジタル 教科書体 NK-B" panose="02020700000000000000" pitchFamily="18" charset="-128"/>
              </a:rPr>
              <a:t>16</a:t>
            </a:r>
            <a:r>
              <a:rPr lang="ja-JP" altLang="en-US" sz="1400" dirty="0">
                <a:latin typeface="UD デジタル 教科書体 NK-B" panose="02020700000000000000" pitchFamily="18" charset="-128"/>
                <a:ea typeface="UD デジタル 教科書体 NK-B" panose="02020700000000000000" pitchFamily="18" charset="-128"/>
              </a:rPr>
              <a:t>市町村についても、約７割</a:t>
            </a:r>
            <a:r>
              <a:rPr lang="en-US" altLang="ja-JP" sz="1400" dirty="0">
                <a:latin typeface="UD デジタル 教科書体 NK-B" panose="02020700000000000000" pitchFamily="18" charset="-128"/>
                <a:ea typeface="UD デジタル 教科書体 NK-B" panose="02020700000000000000" pitchFamily="18" charset="-128"/>
              </a:rPr>
              <a:t>(11</a:t>
            </a:r>
            <a:r>
              <a:rPr lang="ja-JP" altLang="en-US" sz="1400" dirty="0">
                <a:latin typeface="UD デジタル 教科書体 NK-B" panose="02020700000000000000" pitchFamily="18" charset="-128"/>
                <a:ea typeface="UD デジタル 教科書体 NK-B" panose="02020700000000000000" pitchFamily="18" charset="-128"/>
              </a:rPr>
              <a:t>市町村）はＰＲを行っていた。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PR</a:t>
            </a:r>
            <a:r>
              <a:rPr lang="ja-JP" altLang="en-US" sz="1400" dirty="0">
                <a:latin typeface="UD デジタル 教科書体 NK-B" panose="02020700000000000000" pitchFamily="18" charset="-128"/>
                <a:ea typeface="UD デジタル 教科書体 NK-B" panose="02020700000000000000" pitchFamily="18" charset="-128"/>
              </a:rPr>
              <a:t>していない理由としては、「市業務への負担による未実施」が</a:t>
            </a:r>
            <a:r>
              <a:rPr lang="en-US" altLang="ja-JP" sz="1400" dirty="0">
                <a:latin typeface="UD デジタル 教科書体 NK-B" panose="02020700000000000000" pitchFamily="18" charset="-128"/>
                <a:ea typeface="UD デジタル 教科書体 NK-B" panose="02020700000000000000" pitchFamily="18" charset="-128"/>
              </a:rPr>
              <a:t>4</a:t>
            </a:r>
            <a:r>
              <a:rPr lang="ja-JP" altLang="en-US" sz="1400" dirty="0">
                <a:latin typeface="UD デジタル 教科書体 NK-B" panose="02020700000000000000" pitchFamily="18" charset="-128"/>
                <a:ea typeface="UD デジタル 教科書体 NK-B" panose="02020700000000000000" pitchFamily="18" charset="-128"/>
              </a:rPr>
              <a:t>市町村、「維持管理の課題による未実施」が２市町村であった。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384310"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字幕 2">
            <a:extLst>
              <a:ext uri="{FF2B5EF4-FFF2-40B4-BE49-F238E27FC236}">
                <a16:creationId xmlns:a16="http://schemas.microsoft.com/office/drawing/2014/main" id="{07683FDF-3704-4C2C-A614-178163782F07}"/>
              </a:ext>
            </a:extLst>
          </p:cNvPr>
          <p:cNvSpPr txBox="1">
            <a:spLocks/>
          </p:cNvSpPr>
          <p:nvPr/>
        </p:nvSpPr>
        <p:spPr>
          <a:xfrm>
            <a:off x="249098" y="598857"/>
            <a:ext cx="9143312" cy="354961"/>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Q3_</a:t>
            </a:r>
            <a:r>
              <a:rPr lang="ja-JP" altLang="en-US" sz="1400" b="1" dirty="0"/>
              <a:t>住民への広報について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ts val="1138"/>
              </a:lnSpc>
            </a:pPr>
            <a:r>
              <a:rPr lang="ja-JP" altLang="en-US" sz="1300" b="1" dirty="0"/>
              <a:t>　</a:t>
            </a:r>
            <a:endParaRPr lang="en-US" altLang="ja-JP" sz="1300" b="1" dirty="0"/>
          </a:p>
        </p:txBody>
      </p:sp>
      <p:sp>
        <p:nvSpPr>
          <p:cNvPr id="42" name="タイトル 1">
            <a:extLst>
              <a:ext uri="{FF2B5EF4-FFF2-40B4-BE49-F238E27FC236}">
                <a16:creationId xmlns:a16="http://schemas.microsoft.com/office/drawing/2014/main" id="{ABEA8214-70AE-4A30-8039-061D881893B4}"/>
              </a:ext>
            </a:extLst>
          </p:cNvPr>
          <p:cNvSpPr txBox="1">
            <a:spLocks/>
          </p:cNvSpPr>
          <p:nvPr/>
        </p:nvSpPr>
        <p:spPr>
          <a:xfrm>
            <a:off x="5756856" y="746974"/>
            <a:ext cx="3534830" cy="145443"/>
          </a:xfrm>
          <a:prstGeom prst="rect">
            <a:avLst/>
          </a:prstGeom>
          <a:solidFill>
            <a:schemeClr val="accent5">
              <a:lumMod val="40000"/>
              <a:lumOff val="60000"/>
            </a:schemeClr>
          </a:solidFill>
          <a:ln>
            <a:solidFill>
              <a:schemeClr val="accent5">
                <a:lumMod val="40000"/>
                <a:lumOff val="60000"/>
                <a:alpha val="34902"/>
              </a:schemeClr>
            </a:solidFill>
          </a:ln>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(Q1</a:t>
            </a:r>
            <a:r>
              <a:rPr lang="ja-JP" altLang="en-US" sz="1100" b="1" dirty="0">
                <a:latin typeface="+mn-ea"/>
                <a:ea typeface="+mn-ea"/>
              </a:rPr>
              <a:t>で「</a:t>
            </a:r>
            <a:r>
              <a:rPr lang="en-US" altLang="ja-JP" sz="1100" b="1" dirty="0">
                <a:latin typeface="+mn-ea"/>
                <a:ea typeface="+mn-ea"/>
              </a:rPr>
              <a:t>1)</a:t>
            </a:r>
            <a:r>
              <a:rPr lang="ja-JP" altLang="en-US" sz="1100" b="1" dirty="0">
                <a:latin typeface="+mn-ea"/>
                <a:ea typeface="+mn-ea"/>
              </a:rPr>
              <a:t>増加傾向」以外を選択した３４市町村が対象</a:t>
            </a:r>
            <a:r>
              <a:rPr lang="en-US" altLang="ja-JP" sz="1100" b="1" dirty="0">
                <a:latin typeface="+mn-ea"/>
                <a:ea typeface="+mn-ea"/>
              </a:rPr>
              <a:t>)</a:t>
            </a:r>
            <a:r>
              <a:rPr lang="ja-JP" altLang="en-US" sz="1100" b="1" dirty="0">
                <a:latin typeface="+mn-ea"/>
                <a:ea typeface="+mn-ea"/>
              </a:rPr>
              <a:t>　</a:t>
            </a:r>
          </a:p>
        </p:txBody>
      </p:sp>
      <p:sp>
        <p:nvSpPr>
          <p:cNvPr id="50" name="タイトル 1">
            <a:extLst>
              <a:ext uri="{FF2B5EF4-FFF2-40B4-BE49-F238E27FC236}">
                <a16:creationId xmlns:a16="http://schemas.microsoft.com/office/drawing/2014/main" id="{ABEA8214-70AE-4A30-8039-061D881893B4}"/>
              </a:ext>
            </a:extLst>
          </p:cNvPr>
          <p:cNvSpPr txBox="1">
            <a:spLocks/>
          </p:cNvSpPr>
          <p:nvPr/>
        </p:nvSpPr>
        <p:spPr>
          <a:xfrm>
            <a:off x="8657335" y="1967073"/>
            <a:ext cx="350522" cy="328986"/>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11</a:t>
            </a:r>
            <a:r>
              <a:rPr lang="ja-JP" altLang="en-US" sz="1100" b="1" dirty="0">
                <a:latin typeface="+mn-ea"/>
                <a:ea typeface="+mn-ea"/>
              </a:rPr>
              <a:t>　</a:t>
            </a:r>
          </a:p>
        </p:txBody>
      </p:sp>
      <p:sp>
        <p:nvSpPr>
          <p:cNvPr id="52" name="タイトル 1">
            <a:extLst>
              <a:ext uri="{FF2B5EF4-FFF2-40B4-BE49-F238E27FC236}">
                <a16:creationId xmlns:a16="http://schemas.microsoft.com/office/drawing/2014/main" id="{ABEA8214-70AE-4A30-8039-061D881893B4}"/>
              </a:ext>
            </a:extLst>
          </p:cNvPr>
          <p:cNvSpPr txBox="1">
            <a:spLocks/>
          </p:cNvSpPr>
          <p:nvPr/>
        </p:nvSpPr>
        <p:spPr>
          <a:xfrm>
            <a:off x="8657335" y="2916867"/>
            <a:ext cx="350522" cy="357129"/>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5</a:t>
            </a:r>
            <a:r>
              <a:rPr lang="ja-JP" altLang="en-US" sz="1100" b="1" dirty="0">
                <a:latin typeface="+mn-ea"/>
                <a:ea typeface="+mn-ea"/>
              </a:rPr>
              <a:t>　</a:t>
            </a:r>
          </a:p>
        </p:txBody>
      </p:sp>
      <p:sp>
        <p:nvSpPr>
          <p:cNvPr id="53" name="タイトル 1">
            <a:extLst>
              <a:ext uri="{FF2B5EF4-FFF2-40B4-BE49-F238E27FC236}">
                <a16:creationId xmlns:a16="http://schemas.microsoft.com/office/drawing/2014/main" id="{ABEA8214-70AE-4A30-8039-061D881893B4}"/>
              </a:ext>
            </a:extLst>
          </p:cNvPr>
          <p:cNvSpPr txBox="1">
            <a:spLocks/>
          </p:cNvSpPr>
          <p:nvPr/>
        </p:nvSpPr>
        <p:spPr>
          <a:xfrm>
            <a:off x="7719869" y="2881461"/>
            <a:ext cx="350522" cy="357129"/>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3</a:t>
            </a:r>
            <a:r>
              <a:rPr lang="ja-JP" altLang="en-US" sz="1100" b="1" dirty="0">
                <a:latin typeface="+mn-ea"/>
                <a:ea typeface="+mn-ea"/>
              </a:rPr>
              <a:t>　</a:t>
            </a:r>
          </a:p>
        </p:txBody>
      </p:sp>
      <p:sp>
        <p:nvSpPr>
          <p:cNvPr id="54" name="タイトル 1">
            <a:extLst>
              <a:ext uri="{FF2B5EF4-FFF2-40B4-BE49-F238E27FC236}">
                <a16:creationId xmlns:a16="http://schemas.microsoft.com/office/drawing/2014/main" id="{ABEA8214-70AE-4A30-8039-061D881893B4}"/>
              </a:ext>
            </a:extLst>
          </p:cNvPr>
          <p:cNvSpPr txBox="1">
            <a:spLocks/>
          </p:cNvSpPr>
          <p:nvPr/>
        </p:nvSpPr>
        <p:spPr>
          <a:xfrm>
            <a:off x="7720581" y="3158804"/>
            <a:ext cx="350522" cy="357129"/>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1</a:t>
            </a:r>
            <a:r>
              <a:rPr lang="ja-JP" altLang="en-US" sz="1100" b="1" dirty="0">
                <a:latin typeface="+mn-ea"/>
                <a:ea typeface="+mn-ea"/>
              </a:rPr>
              <a:t>　</a:t>
            </a:r>
          </a:p>
        </p:txBody>
      </p:sp>
      <p:sp>
        <p:nvSpPr>
          <p:cNvPr id="55" name="タイトル 1">
            <a:extLst>
              <a:ext uri="{FF2B5EF4-FFF2-40B4-BE49-F238E27FC236}">
                <a16:creationId xmlns:a16="http://schemas.microsoft.com/office/drawing/2014/main" id="{ABEA8214-70AE-4A30-8039-061D881893B4}"/>
              </a:ext>
            </a:extLst>
          </p:cNvPr>
          <p:cNvSpPr txBox="1">
            <a:spLocks/>
          </p:cNvSpPr>
          <p:nvPr/>
        </p:nvSpPr>
        <p:spPr>
          <a:xfrm>
            <a:off x="5946914" y="3037747"/>
            <a:ext cx="350522" cy="357129"/>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3</a:t>
            </a:r>
            <a:r>
              <a:rPr lang="ja-JP" altLang="en-US" sz="1100" b="1" dirty="0">
                <a:latin typeface="+mn-ea"/>
                <a:ea typeface="+mn-ea"/>
              </a:rPr>
              <a:t>　</a:t>
            </a:r>
          </a:p>
        </p:txBody>
      </p:sp>
      <p:sp>
        <p:nvSpPr>
          <p:cNvPr id="56" name="タイトル 1">
            <a:extLst>
              <a:ext uri="{FF2B5EF4-FFF2-40B4-BE49-F238E27FC236}">
                <a16:creationId xmlns:a16="http://schemas.microsoft.com/office/drawing/2014/main" id="{ABEA8214-70AE-4A30-8039-061D881893B4}"/>
              </a:ext>
            </a:extLst>
          </p:cNvPr>
          <p:cNvSpPr txBox="1">
            <a:spLocks/>
          </p:cNvSpPr>
          <p:nvPr/>
        </p:nvSpPr>
        <p:spPr>
          <a:xfrm>
            <a:off x="6846271" y="2524332"/>
            <a:ext cx="350522" cy="357129"/>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11</a:t>
            </a:r>
            <a:r>
              <a:rPr lang="ja-JP" altLang="en-US" sz="1100" b="1" dirty="0">
                <a:latin typeface="+mn-ea"/>
                <a:ea typeface="+mn-ea"/>
              </a:rPr>
              <a:t>　</a:t>
            </a:r>
          </a:p>
        </p:txBody>
      </p:sp>
      <p:sp>
        <p:nvSpPr>
          <p:cNvPr id="39" name="四角形: 角を丸くする 38">
            <a:extLst>
              <a:ext uri="{FF2B5EF4-FFF2-40B4-BE49-F238E27FC236}">
                <a16:creationId xmlns:a16="http://schemas.microsoft.com/office/drawing/2014/main" id="{FA94FCAD-B53A-4711-91D0-42A85B82A6F0}"/>
              </a:ext>
            </a:extLst>
          </p:cNvPr>
          <p:cNvSpPr/>
          <p:nvPr/>
        </p:nvSpPr>
        <p:spPr>
          <a:xfrm>
            <a:off x="694993" y="915580"/>
            <a:ext cx="8654604" cy="3006841"/>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43" name="字幕 2">
            <a:extLst>
              <a:ext uri="{FF2B5EF4-FFF2-40B4-BE49-F238E27FC236}">
                <a16:creationId xmlns:a16="http://schemas.microsoft.com/office/drawing/2014/main" id="{CDA4BB1A-636D-45BA-898A-A9074804CE99}"/>
              </a:ext>
            </a:extLst>
          </p:cNvPr>
          <p:cNvSpPr txBox="1">
            <a:spLocks/>
          </p:cNvSpPr>
          <p:nvPr/>
        </p:nvSpPr>
        <p:spPr>
          <a:xfrm>
            <a:off x="770150" y="2886393"/>
            <a:ext cx="4306257"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a:t>
            </a:r>
            <a:r>
              <a:rPr lang="en-US" altLang="ja-JP" sz="1400" b="1" dirty="0"/>
              <a:t>PR</a:t>
            </a:r>
            <a:r>
              <a:rPr lang="ja-JP" altLang="en-US" sz="1400" b="1" dirty="0"/>
              <a:t>を行っていない」と回答した具体的理由</a:t>
            </a:r>
            <a:r>
              <a:rPr lang="en-US" altLang="ja-JP" sz="1400" b="1" dirty="0"/>
              <a:t>【</a:t>
            </a:r>
            <a:r>
              <a:rPr lang="ja-JP" altLang="en-US" sz="1400" b="1" dirty="0"/>
              <a:t>記述</a:t>
            </a:r>
            <a:r>
              <a:rPr lang="en-US" altLang="ja-JP" sz="1400" b="1" dirty="0"/>
              <a:t>】</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300" b="1" dirty="0"/>
          </a:p>
        </p:txBody>
      </p:sp>
      <p:graphicFrame>
        <p:nvGraphicFramePr>
          <p:cNvPr id="10" name="表 9">
            <a:extLst>
              <a:ext uri="{FF2B5EF4-FFF2-40B4-BE49-F238E27FC236}">
                <a16:creationId xmlns:a16="http://schemas.microsoft.com/office/drawing/2014/main" id="{A7937537-2A7B-44C4-961E-9C5D1B8E57D9}"/>
              </a:ext>
            </a:extLst>
          </p:cNvPr>
          <p:cNvGraphicFramePr>
            <a:graphicFrameLocks noGrp="1"/>
          </p:cNvGraphicFramePr>
          <p:nvPr>
            <p:extLst>
              <p:ext uri="{D42A27DB-BD31-4B8C-83A1-F6EECF244321}">
                <p14:modId xmlns:p14="http://schemas.microsoft.com/office/powerpoint/2010/main" val="2887358610"/>
              </p:ext>
            </p:extLst>
          </p:nvPr>
        </p:nvGraphicFramePr>
        <p:xfrm>
          <a:off x="1108599" y="3297839"/>
          <a:ext cx="3895528" cy="466725"/>
        </p:xfrm>
        <a:graphic>
          <a:graphicData uri="http://schemas.openxmlformats.org/drawingml/2006/table">
            <a:tbl>
              <a:tblPr>
                <a:tableStyleId>{5C22544A-7EE6-4342-B048-85BDC9FD1C3A}</a:tableStyleId>
              </a:tblPr>
              <a:tblGrid>
                <a:gridCol w="3029855">
                  <a:extLst>
                    <a:ext uri="{9D8B030D-6E8A-4147-A177-3AD203B41FA5}">
                      <a16:colId xmlns:a16="http://schemas.microsoft.com/office/drawing/2014/main" val="2136115947"/>
                    </a:ext>
                  </a:extLst>
                </a:gridCol>
                <a:gridCol w="865673">
                  <a:extLst>
                    <a:ext uri="{9D8B030D-6E8A-4147-A177-3AD203B41FA5}">
                      <a16:colId xmlns:a16="http://schemas.microsoft.com/office/drawing/2014/main" val="4259881595"/>
                    </a:ext>
                  </a:extLst>
                </a:gridCol>
              </a:tblGrid>
              <a:tr h="238125">
                <a:tc>
                  <a:txBody>
                    <a:bodyPr/>
                    <a:lstStyle/>
                    <a:p>
                      <a:pPr algn="l" fontAlgn="ctr"/>
                      <a:r>
                        <a:rPr lang="ja-JP" altLang="en-US" sz="1300" u="none" strike="noStrike" dirty="0">
                          <a:effectLst/>
                        </a:rPr>
                        <a:t>市業務への負担による未実施</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4</a:t>
                      </a:r>
                      <a:r>
                        <a:rPr lang="ja-JP" altLang="en-US" sz="1300" u="none" strike="noStrike" dirty="0">
                          <a:effectLst/>
                        </a:rPr>
                        <a:t>市町村</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62149626"/>
                  </a:ext>
                </a:extLst>
              </a:tr>
              <a:tr h="228600">
                <a:tc>
                  <a:txBody>
                    <a:bodyPr/>
                    <a:lstStyle/>
                    <a:p>
                      <a:pPr algn="l" fontAlgn="ctr"/>
                      <a:r>
                        <a:rPr lang="ja-JP" altLang="en-US" sz="1300" u="none" strike="noStrike" dirty="0">
                          <a:effectLst/>
                        </a:rPr>
                        <a:t>維持管理の課題による未実施</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2</a:t>
                      </a:r>
                      <a:r>
                        <a:rPr lang="ja-JP" altLang="en-US" sz="1300" u="none" strike="noStrike" dirty="0">
                          <a:effectLst/>
                        </a:rPr>
                        <a:t>市町村</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874515816"/>
                  </a:ext>
                </a:extLst>
              </a:tr>
            </a:tbl>
          </a:graphicData>
        </a:graphic>
      </p:graphicFrame>
      <p:sp>
        <p:nvSpPr>
          <p:cNvPr id="21" name="タイトル 1">
            <a:extLst>
              <a:ext uri="{FF2B5EF4-FFF2-40B4-BE49-F238E27FC236}">
                <a16:creationId xmlns:a16="http://schemas.microsoft.com/office/drawing/2014/main" id="{2044A5FA-D094-4B94-8271-509397C78562}"/>
              </a:ext>
            </a:extLst>
          </p:cNvPr>
          <p:cNvSpPr txBox="1">
            <a:spLocks/>
          </p:cNvSpPr>
          <p:nvPr/>
        </p:nvSpPr>
        <p:spPr>
          <a:xfrm>
            <a:off x="3895634" y="3138430"/>
            <a:ext cx="1089778" cy="155568"/>
          </a:xfrm>
          <a:prstGeom prst="rect">
            <a:avLst/>
          </a:prstGeom>
          <a:solidFill>
            <a:schemeClr val="accent5">
              <a:lumMod val="40000"/>
              <a:lumOff val="60000"/>
            </a:schemeClr>
          </a:solidFill>
          <a:ln>
            <a:solidFill>
              <a:schemeClr val="accent5">
                <a:lumMod val="40000"/>
                <a:lumOff val="60000"/>
                <a:alpha val="34902"/>
              </a:schemeClr>
            </a:solidFill>
          </a:ln>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a:t>
            </a:r>
            <a:r>
              <a:rPr lang="ja-JP" altLang="en-US" sz="1100" b="1" dirty="0">
                <a:latin typeface="+mn-ea"/>
                <a:ea typeface="+mn-ea"/>
              </a:rPr>
              <a:t>６市町村が対象</a:t>
            </a:r>
            <a:r>
              <a:rPr lang="en-US" altLang="ja-JP" sz="1100" b="1" dirty="0">
                <a:latin typeface="+mn-ea"/>
                <a:ea typeface="+mn-ea"/>
              </a:rPr>
              <a:t>)</a:t>
            </a:r>
            <a:r>
              <a:rPr lang="ja-JP" altLang="en-US" sz="1100" b="1" dirty="0">
                <a:latin typeface="+mn-ea"/>
                <a:ea typeface="+mn-ea"/>
              </a:rPr>
              <a:t>　</a:t>
            </a:r>
          </a:p>
        </p:txBody>
      </p:sp>
      <p:sp>
        <p:nvSpPr>
          <p:cNvPr id="28" name="矢印: 下 27">
            <a:extLst>
              <a:ext uri="{FF2B5EF4-FFF2-40B4-BE49-F238E27FC236}">
                <a16:creationId xmlns:a16="http://schemas.microsoft.com/office/drawing/2014/main" id="{75A19C25-83F5-4DA7-9872-F536A0BD6F49}"/>
              </a:ext>
            </a:extLst>
          </p:cNvPr>
          <p:cNvSpPr/>
          <p:nvPr/>
        </p:nvSpPr>
        <p:spPr>
          <a:xfrm>
            <a:off x="4600366" y="5576904"/>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106F301-EF86-483C-A390-0858C010328A}"/>
              </a:ext>
            </a:extLst>
          </p:cNvPr>
          <p:cNvSpPr txBox="1"/>
          <p:nvPr/>
        </p:nvSpPr>
        <p:spPr>
          <a:xfrm>
            <a:off x="902027" y="5908175"/>
            <a:ext cx="8204200" cy="523220"/>
          </a:xfrm>
          <a:prstGeom prst="rect">
            <a:avLst/>
          </a:prstGeom>
          <a:noFill/>
        </p:spPr>
        <p:txBody>
          <a:bodyPr wrap="square">
            <a:spAutoFit/>
          </a:bodyPr>
          <a:lstStyle/>
          <a:p>
            <a:pPr algn="l"/>
            <a:r>
              <a:rPr lang="ja-JP" altLang="en-US" sz="1400" b="1" u="sng" dirty="0">
                <a:latin typeface="UD デジタル 教科書体 NK-B" panose="02020700000000000000" pitchFamily="18" charset="-128"/>
                <a:ea typeface="UD デジタル 教科書体 NK-B" panose="02020700000000000000" pitchFamily="18" charset="-128"/>
              </a:rPr>
              <a:t>住民への広報について、概ね８割は</a:t>
            </a:r>
            <a:r>
              <a:rPr lang="en-US" altLang="ja-JP" sz="1400" b="1" u="sng" dirty="0">
                <a:latin typeface="UD デジタル 教科書体 NK-B" panose="02020700000000000000" pitchFamily="18" charset="-128"/>
                <a:ea typeface="UD デジタル 教科書体 NK-B" panose="02020700000000000000" pitchFamily="18" charset="-128"/>
              </a:rPr>
              <a:t>PR</a:t>
            </a:r>
            <a:r>
              <a:rPr lang="ja-JP" altLang="en-US" sz="1400" b="1" u="sng" dirty="0">
                <a:latin typeface="UD デジタル 教科書体 NK-B" panose="02020700000000000000" pitchFamily="18" charset="-128"/>
                <a:ea typeface="UD デジタル 教科書体 NK-B" panose="02020700000000000000" pitchFamily="18" charset="-128"/>
              </a:rPr>
              <a:t>していることが確認された。</a:t>
            </a:r>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r>
              <a:rPr lang="ja-JP" altLang="en-US" sz="1400" b="1" u="sng" dirty="0">
                <a:latin typeface="UD デジタル 教科書体 NK-B" panose="02020700000000000000" pitchFamily="18" charset="-128"/>
                <a:ea typeface="UD デジタル 教科書体 NK-B" panose="02020700000000000000" pitchFamily="18" charset="-128"/>
              </a:rPr>
              <a:t>しかし、</a:t>
            </a:r>
            <a:r>
              <a:rPr lang="en-US" altLang="ja-JP" sz="1400" b="1" u="sng" dirty="0">
                <a:latin typeface="UD デジタル 教科書体 NK-B" panose="02020700000000000000" pitchFamily="18" charset="-128"/>
                <a:ea typeface="UD デジタル 教科書体 NK-B" panose="02020700000000000000" pitchFamily="18" charset="-128"/>
              </a:rPr>
              <a:t>PR</a:t>
            </a:r>
            <a:r>
              <a:rPr lang="ja-JP" altLang="en-US" sz="1400" b="1" u="sng" dirty="0">
                <a:latin typeface="UD デジタル 教科書体 NK-B" panose="02020700000000000000" pitchFamily="18" charset="-128"/>
                <a:ea typeface="UD デジタル 教科書体 NK-B" panose="02020700000000000000" pitchFamily="18" charset="-128"/>
              </a:rPr>
              <a:t>していても３箇年申請の無い事例が見られたことから、</a:t>
            </a:r>
            <a:r>
              <a:rPr lang="en-US" altLang="ja-JP" sz="1400" b="1" u="sng" dirty="0">
                <a:latin typeface="UD デジタル 教科書体 NK-B" panose="02020700000000000000" pitchFamily="18" charset="-128"/>
                <a:ea typeface="UD デジタル 教科書体 NK-B" panose="02020700000000000000" pitchFamily="18" charset="-128"/>
              </a:rPr>
              <a:t>PR</a:t>
            </a:r>
            <a:r>
              <a:rPr lang="ja-JP" altLang="en-US" sz="1400" b="1" u="sng" dirty="0">
                <a:latin typeface="UD デジタル 教科書体 NK-B" panose="02020700000000000000" pitchFamily="18" charset="-128"/>
                <a:ea typeface="UD デジタル 教科書体 NK-B" panose="02020700000000000000" pitchFamily="18" charset="-128"/>
              </a:rPr>
              <a:t>方法について検証が必要と思われる。</a:t>
            </a:r>
          </a:p>
        </p:txBody>
      </p:sp>
      <p:sp>
        <p:nvSpPr>
          <p:cNvPr id="30" name="タイトル 1">
            <a:extLst>
              <a:ext uri="{FF2B5EF4-FFF2-40B4-BE49-F238E27FC236}">
                <a16:creationId xmlns:a16="http://schemas.microsoft.com/office/drawing/2014/main" id="{7F7370F6-E418-4885-9695-B6CB4832AFA2}"/>
              </a:ext>
            </a:extLst>
          </p:cNvPr>
          <p:cNvSpPr txBox="1">
            <a:spLocks/>
          </p:cNvSpPr>
          <p:nvPr/>
        </p:nvSpPr>
        <p:spPr>
          <a:xfrm>
            <a:off x="5534233" y="1073268"/>
            <a:ext cx="3572547" cy="328985"/>
          </a:xfrm>
          <a:prstGeom prst="rect">
            <a:avLst/>
          </a:prstGeom>
          <a:noFill/>
          <a:ln>
            <a:noFill/>
          </a:ln>
        </p:spPr>
        <p:txBody>
          <a:bodyPr vert="horz" lIns="72000" tIns="0" rIns="74295"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200" b="1" dirty="0">
                <a:latin typeface="+mn-ea"/>
                <a:ea typeface="+mn-ea"/>
              </a:rPr>
              <a:t>【</a:t>
            </a:r>
            <a:r>
              <a:rPr lang="ja-JP" altLang="en-US" sz="1200" b="1" dirty="0">
                <a:latin typeface="+mn-ea"/>
                <a:ea typeface="+mn-ea"/>
              </a:rPr>
              <a:t>参考</a:t>
            </a:r>
            <a:r>
              <a:rPr lang="en-US" altLang="ja-JP" sz="1200" b="1" dirty="0">
                <a:latin typeface="+mn-ea"/>
                <a:ea typeface="+mn-ea"/>
              </a:rPr>
              <a:t>】Q1</a:t>
            </a:r>
            <a:r>
              <a:rPr lang="ja-JP" altLang="en-US" sz="1200" b="1" dirty="0">
                <a:latin typeface="+mn-ea"/>
                <a:ea typeface="+mn-ea"/>
              </a:rPr>
              <a:t>の回答区分</a:t>
            </a:r>
            <a:r>
              <a:rPr lang="en-US" altLang="ja-JP" sz="1200" b="1" dirty="0">
                <a:latin typeface="+mn-ea"/>
                <a:ea typeface="+mn-ea"/>
              </a:rPr>
              <a:t>(</a:t>
            </a:r>
            <a:r>
              <a:rPr lang="ja-JP" altLang="en-US" sz="1200" b="1" dirty="0">
                <a:latin typeface="+mn-ea"/>
                <a:ea typeface="+mn-ea"/>
              </a:rPr>
              <a:t>３箇年申請状況</a:t>
            </a:r>
            <a:r>
              <a:rPr lang="en-US" altLang="ja-JP" sz="1200" b="1" dirty="0">
                <a:latin typeface="+mn-ea"/>
                <a:ea typeface="+mn-ea"/>
              </a:rPr>
              <a:t>)</a:t>
            </a:r>
            <a:r>
              <a:rPr lang="ja-JP" altLang="en-US" sz="1200" b="1" dirty="0">
                <a:latin typeface="+mn-ea"/>
                <a:ea typeface="+mn-ea"/>
              </a:rPr>
              <a:t>での比較　</a:t>
            </a:r>
          </a:p>
        </p:txBody>
      </p:sp>
      <p:sp>
        <p:nvSpPr>
          <p:cNvPr id="23" name="タイトル 1">
            <a:extLst>
              <a:ext uri="{FF2B5EF4-FFF2-40B4-BE49-F238E27FC236}">
                <a16:creationId xmlns:a16="http://schemas.microsoft.com/office/drawing/2014/main" id="{4EA0A586-9080-40D7-9136-1D1140C4EF61}"/>
              </a:ext>
            </a:extLst>
          </p:cNvPr>
          <p:cNvSpPr txBox="1">
            <a:spLocks/>
          </p:cNvSpPr>
          <p:nvPr/>
        </p:nvSpPr>
        <p:spPr>
          <a:xfrm>
            <a:off x="958927" y="975141"/>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市町村　</a:t>
            </a:r>
          </a:p>
        </p:txBody>
      </p:sp>
      <p:pic>
        <p:nvPicPr>
          <p:cNvPr id="3" name="図 2"/>
          <p:cNvPicPr>
            <a:picLocks noChangeAspect="1"/>
          </p:cNvPicPr>
          <p:nvPr/>
        </p:nvPicPr>
        <p:blipFill rotWithShape="1">
          <a:blip r:embed="rId3"/>
          <a:srcRect t="13031" b="4883"/>
          <a:stretch/>
        </p:blipFill>
        <p:spPr>
          <a:xfrm>
            <a:off x="2219785" y="1044342"/>
            <a:ext cx="1987468" cy="1751527"/>
          </a:xfrm>
          <a:prstGeom prst="rect">
            <a:avLst/>
          </a:prstGeom>
        </p:spPr>
      </p:pic>
      <p:sp>
        <p:nvSpPr>
          <p:cNvPr id="27" name="テキスト ボックス 26"/>
          <p:cNvSpPr txBox="1"/>
          <p:nvPr/>
        </p:nvSpPr>
        <p:spPr>
          <a:xfrm>
            <a:off x="9431252" y="6552426"/>
            <a:ext cx="458734" cy="276999"/>
          </a:xfrm>
          <a:prstGeom prst="rect">
            <a:avLst/>
          </a:prstGeom>
          <a:noFill/>
        </p:spPr>
        <p:txBody>
          <a:bodyPr wrap="square" rtlCol="0">
            <a:spAutoFit/>
          </a:bodyPr>
          <a:lstStyle/>
          <a:p>
            <a:r>
              <a:rPr kumimoji="1" lang="ja-JP" altLang="en-US" sz="1200" dirty="0"/>
              <a:t>１</a:t>
            </a:r>
            <a:r>
              <a:rPr lang="en-US" altLang="ja-JP" sz="1200" dirty="0"/>
              <a:t>0</a:t>
            </a:r>
            <a:endParaRPr kumimoji="1" lang="ja-JP" altLang="en-US" sz="1200" dirty="0"/>
          </a:p>
        </p:txBody>
      </p:sp>
    </p:spTree>
    <p:extLst>
      <p:ext uri="{BB962C8B-B14F-4D97-AF65-F5344CB8AC3E}">
        <p14:creationId xmlns:p14="http://schemas.microsoft.com/office/powerpoint/2010/main" val="1749133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7FF019F5-32D5-4ABC-AE9A-3026112BD96D}"/>
              </a:ext>
            </a:extLst>
          </p:cNvPr>
          <p:cNvSpPr txBox="1"/>
          <p:nvPr/>
        </p:nvSpPr>
        <p:spPr>
          <a:xfrm>
            <a:off x="1501019" y="993458"/>
            <a:ext cx="5226284" cy="1451423"/>
          </a:xfrm>
          <a:prstGeom prst="rect">
            <a:avLst/>
          </a:prstGeom>
          <a:noFill/>
        </p:spPr>
        <p:txBody>
          <a:bodyPr wrap="square" rtlCol="0">
            <a:spAutoFit/>
          </a:bodyPr>
          <a:lstStyle/>
          <a:p>
            <a:pPr>
              <a:lnSpc>
                <a:spcPct val="150000"/>
              </a:lnSpc>
            </a:pPr>
            <a:r>
              <a:rPr lang="ja-JP" altLang="en-US" sz="1200" b="1" dirty="0">
                <a:latin typeface="+mn-ea"/>
              </a:rPr>
              <a:t>「１）ほとんど住民からの申請が無いので、</a:t>
            </a:r>
            <a:endParaRPr lang="en-US" altLang="ja-JP" sz="1200" b="1" dirty="0">
              <a:latin typeface="+mn-ea"/>
            </a:endParaRPr>
          </a:p>
          <a:p>
            <a:pPr>
              <a:lnSpc>
                <a:spcPct val="150000"/>
              </a:lnSpc>
            </a:pPr>
            <a:r>
              <a:rPr lang="ja-JP" altLang="en-US" sz="1200" b="1" dirty="0">
                <a:latin typeface="+mn-ea"/>
              </a:rPr>
              <a:t>　　　配付事業そのものを</a:t>
            </a:r>
            <a:r>
              <a:rPr lang="ja-JP" altLang="en-US" sz="1200" b="1" u="heavy" dirty="0">
                <a:latin typeface="+mn-ea"/>
              </a:rPr>
              <a:t>廃止</a:t>
            </a:r>
            <a:r>
              <a:rPr lang="ja-JP" altLang="en-US" sz="1200" b="1" dirty="0">
                <a:latin typeface="+mn-ea"/>
              </a:rPr>
              <a:t>あるいは</a:t>
            </a:r>
            <a:r>
              <a:rPr lang="ja-JP" altLang="en-US" sz="1200" b="1" u="heavy" dirty="0">
                <a:latin typeface="+mn-ea"/>
              </a:rPr>
              <a:t>大幅に見直し</a:t>
            </a:r>
            <a:r>
              <a:rPr lang="ja-JP" altLang="en-US" sz="1200" b="1" dirty="0">
                <a:latin typeface="+mn-ea"/>
              </a:rPr>
              <a:t>た方が良い」</a:t>
            </a:r>
            <a:endParaRPr lang="en-US" altLang="ja-JP" sz="1200" b="1" dirty="0">
              <a:latin typeface="+mn-ea"/>
            </a:endParaRPr>
          </a:p>
          <a:p>
            <a:pPr>
              <a:lnSpc>
                <a:spcPct val="150000"/>
              </a:lnSpc>
            </a:pPr>
            <a:r>
              <a:rPr lang="ja-JP" altLang="en-US" sz="1200" b="1" dirty="0">
                <a:latin typeface="+mn-ea"/>
              </a:rPr>
              <a:t>「２）</a:t>
            </a:r>
            <a:r>
              <a:rPr lang="ja-JP" altLang="en-US" sz="1200" b="1" u="heavy" dirty="0">
                <a:latin typeface="+mn-ea"/>
              </a:rPr>
              <a:t>積極的な</a:t>
            </a:r>
            <a:r>
              <a:rPr lang="en-US" altLang="ja-JP" sz="1200" b="1" u="heavy" dirty="0">
                <a:latin typeface="+mn-ea"/>
              </a:rPr>
              <a:t>PR</a:t>
            </a:r>
            <a:r>
              <a:rPr lang="ja-JP" altLang="en-US" sz="1200" b="1" u="heavy" dirty="0">
                <a:latin typeface="+mn-ea"/>
              </a:rPr>
              <a:t>はしないものの、継続</a:t>
            </a:r>
            <a:r>
              <a:rPr lang="ja-JP" altLang="en-US" sz="1200" b="1" dirty="0">
                <a:latin typeface="+mn-ea"/>
              </a:rPr>
              <a:t>させたほうが良い」　　　　　　　　　　　　　　　　　　　　　　　　　　　　　　　　　　　　　　　　　　　　　　　　　　　　　　　</a:t>
            </a:r>
            <a:endParaRPr lang="en-US" altLang="ja-JP" sz="1200" b="1" dirty="0">
              <a:latin typeface="+mn-ea"/>
            </a:endParaRPr>
          </a:p>
          <a:p>
            <a:pPr>
              <a:lnSpc>
                <a:spcPct val="150000"/>
              </a:lnSpc>
            </a:pPr>
            <a:r>
              <a:rPr lang="ja-JP" altLang="en-US" sz="1200" b="1" dirty="0">
                <a:latin typeface="+mn-ea"/>
              </a:rPr>
              <a:t>「３）今後は</a:t>
            </a:r>
            <a:r>
              <a:rPr lang="ja-JP" altLang="en-US" sz="1200" b="1" u="heavy" dirty="0">
                <a:latin typeface="+mn-ea"/>
              </a:rPr>
              <a:t>積極的な</a:t>
            </a:r>
            <a:r>
              <a:rPr lang="en-US" altLang="ja-JP" sz="1200" b="1" u="heavy" dirty="0">
                <a:latin typeface="+mn-ea"/>
              </a:rPr>
              <a:t>PR</a:t>
            </a:r>
            <a:r>
              <a:rPr lang="ja-JP" altLang="en-US" sz="1200" b="1" u="heavy" dirty="0">
                <a:latin typeface="+mn-ea"/>
              </a:rPr>
              <a:t>を行い、有効活用</a:t>
            </a:r>
            <a:r>
              <a:rPr lang="ja-JP" altLang="en-US" sz="1200" b="1" dirty="0">
                <a:latin typeface="+mn-ea"/>
              </a:rPr>
              <a:t>に努めたい」</a:t>
            </a:r>
            <a:endParaRPr lang="en-US" altLang="ja-JP" sz="1200" b="1" dirty="0">
              <a:latin typeface="+mn-ea"/>
            </a:endParaRPr>
          </a:p>
          <a:p>
            <a:pPr>
              <a:lnSpc>
                <a:spcPct val="150000"/>
              </a:lnSpc>
            </a:pPr>
            <a:r>
              <a:rPr lang="ja-JP" altLang="en-US" sz="1200" b="1" dirty="0">
                <a:latin typeface="+mn-ea"/>
              </a:rPr>
              <a:t>「４）未回答」</a:t>
            </a:r>
            <a:endParaRPr lang="en-US" altLang="ja-JP" sz="1200" b="1" dirty="0">
              <a:latin typeface="+mn-ea"/>
            </a:endParaRPr>
          </a:p>
        </p:txBody>
      </p:sp>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236673" y="598860"/>
            <a:ext cx="9143312" cy="354961"/>
          </a:xfrm>
          <a:ln>
            <a:noFill/>
          </a:ln>
        </p:spPr>
        <p:txBody>
          <a:bodyPr wrap="none">
            <a:noAutofit/>
          </a:bodyPr>
          <a:lstStyle/>
          <a:p>
            <a:pPr algn="l"/>
            <a:r>
              <a:rPr lang="ja-JP" altLang="en-US" sz="1400" b="1" dirty="0"/>
              <a:t>　 ► </a:t>
            </a:r>
            <a:r>
              <a:rPr lang="en-US" altLang="ja-JP" sz="1400" b="1" dirty="0"/>
              <a:t>Q5_</a:t>
            </a:r>
            <a:r>
              <a:rPr lang="ja-JP" altLang="en-US" sz="1400" b="1" dirty="0"/>
              <a:t>今後の事業継続について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ts val="1138"/>
              </a:lnSpc>
            </a:pPr>
            <a:r>
              <a:rPr lang="ja-JP" altLang="en-US" sz="1300" b="1" dirty="0"/>
              <a:t>　</a:t>
            </a:r>
            <a:endParaRPr lang="en-US" altLang="ja-JP" sz="1300" b="1" dirty="0"/>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643943" y="887583"/>
            <a:ext cx="8560281" cy="3548132"/>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384310"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7FF019F5-32D5-4ABC-AE9A-3026112BD96D}"/>
              </a:ext>
            </a:extLst>
          </p:cNvPr>
          <p:cNvSpPr txBox="1"/>
          <p:nvPr/>
        </p:nvSpPr>
        <p:spPr>
          <a:xfrm>
            <a:off x="674550" y="4435715"/>
            <a:ext cx="8587507" cy="1384995"/>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・「２）</a:t>
            </a:r>
            <a:r>
              <a:rPr lang="ja-JP" altLang="en-US" sz="1400" u="sng" dirty="0">
                <a:latin typeface="UD デジタル 教科書体 NK-B" panose="02020700000000000000" pitchFamily="18" charset="-128"/>
                <a:ea typeface="UD デジタル 教科書体 NK-B" panose="02020700000000000000" pitchFamily="18" charset="-128"/>
              </a:rPr>
              <a:t>積極的なＰＲはしないものの、継続</a:t>
            </a:r>
            <a:r>
              <a:rPr lang="ja-JP" altLang="en-US" sz="1400" dirty="0">
                <a:latin typeface="UD デジタル 教科書体 NK-B" panose="02020700000000000000" pitchFamily="18" charset="-128"/>
                <a:ea typeface="UD デジタル 教科書体 NK-B" panose="02020700000000000000" pitchFamily="18" charset="-128"/>
              </a:rPr>
              <a:t>させたほうが良い」との回答が、最も多く</a:t>
            </a:r>
            <a:r>
              <a:rPr lang="en-US" altLang="ja-JP" sz="1400" dirty="0">
                <a:latin typeface="UD デジタル 教科書体 NK-B" panose="02020700000000000000" pitchFamily="18" charset="-128"/>
                <a:ea typeface="UD デジタル 教科書体 NK-B" panose="02020700000000000000" pitchFamily="18" charset="-128"/>
              </a:rPr>
              <a:t>10</a:t>
            </a:r>
            <a:r>
              <a:rPr lang="ja-JP" altLang="en-US" sz="1400" dirty="0">
                <a:latin typeface="UD デジタル 教科書体 NK-B" panose="02020700000000000000" pitchFamily="18" charset="-128"/>
                <a:ea typeface="UD デジタル 教科書体 NK-B" panose="02020700000000000000" pitchFamily="18" charset="-128"/>
              </a:rPr>
              <a:t>市町村</a:t>
            </a:r>
            <a:r>
              <a:rPr lang="en-US" altLang="ja-JP" sz="1400" dirty="0">
                <a:latin typeface="UD デジタル 教科書体 NK-B" panose="02020700000000000000" pitchFamily="18" charset="-128"/>
                <a:ea typeface="UD デジタル 教科書体 NK-B" panose="02020700000000000000" pitchFamily="18" charset="-128"/>
              </a:rPr>
              <a:t>(43.5%)</a:t>
            </a:r>
            <a:r>
              <a:rPr lang="ja-JP" altLang="en-US" sz="1400" dirty="0">
                <a:latin typeface="UD デジタル 教科書体 NK-B" panose="02020700000000000000" pitchFamily="18" charset="-128"/>
                <a:ea typeface="UD デジタル 教科書体 NK-B" panose="02020700000000000000" pitchFamily="18" charset="-128"/>
              </a:rPr>
              <a:t>であった。続いて、「１）</a:t>
            </a:r>
            <a:r>
              <a:rPr lang="ja-JP" altLang="en-US" sz="1400" u="sng" dirty="0">
                <a:latin typeface="UD デジタル 教科書体 NK-B" panose="02020700000000000000" pitchFamily="18" charset="-128"/>
                <a:ea typeface="UD デジタル 教科書体 NK-B" panose="02020700000000000000" pitchFamily="18" charset="-128"/>
              </a:rPr>
              <a:t>廃止</a:t>
            </a:r>
            <a:r>
              <a:rPr lang="ja-JP" altLang="en-US" sz="1400" dirty="0">
                <a:latin typeface="UD デジタル 教科書体 NK-B" panose="02020700000000000000" pitchFamily="18" charset="-128"/>
                <a:ea typeface="UD デジタル 教科書体 NK-B" panose="02020700000000000000" pitchFamily="18" charset="-128"/>
              </a:rPr>
              <a:t>あるいは</a:t>
            </a:r>
            <a:r>
              <a:rPr lang="ja-JP" altLang="en-US" sz="1400" u="sng" dirty="0">
                <a:latin typeface="UD デジタル 教科書体 NK-B" panose="02020700000000000000" pitchFamily="18" charset="-128"/>
                <a:ea typeface="UD デジタル 教科書体 NK-B" panose="02020700000000000000" pitchFamily="18" charset="-128"/>
              </a:rPr>
              <a:t>大幅に見直した方が良い」</a:t>
            </a:r>
            <a:r>
              <a:rPr lang="ja-JP" altLang="en-US" sz="1400" dirty="0">
                <a:latin typeface="UD デジタル 教科書体 NK-B" panose="02020700000000000000" pitchFamily="18" charset="-128"/>
                <a:ea typeface="UD デジタル 教科書体 NK-B" panose="02020700000000000000" pitchFamily="18" charset="-128"/>
              </a:rPr>
              <a:t>との回答は、９市町村</a:t>
            </a:r>
            <a:r>
              <a:rPr lang="en-US" altLang="ja-JP" sz="1400" dirty="0">
                <a:latin typeface="UD デジタル 教科書体 NK-B" panose="02020700000000000000" pitchFamily="18" charset="-128"/>
                <a:ea typeface="UD デジタル 教科書体 NK-B" panose="02020700000000000000" pitchFamily="18" charset="-128"/>
              </a:rPr>
              <a:t>(39.1</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・事業継続を希望する市町村は、合計１３市町村</a:t>
            </a:r>
            <a:r>
              <a:rPr lang="en-US" altLang="ja-JP" sz="1400" dirty="0">
                <a:latin typeface="UD デジタル 教科書体 NK-B" panose="02020700000000000000" pitchFamily="18" charset="-128"/>
                <a:ea typeface="UD デジタル 教科書体 NK-B" panose="02020700000000000000" pitchFamily="18" charset="-128"/>
              </a:rPr>
              <a:t>(56.5</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であることが確認されたものの、うち「３</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u="sng" dirty="0">
                <a:latin typeface="UD デジタル 教科書体 NK-B" panose="02020700000000000000" pitchFamily="18" charset="-128"/>
                <a:ea typeface="UD デジタル 教科書体 NK-B" panose="02020700000000000000" pitchFamily="18" charset="-128"/>
              </a:rPr>
              <a:t>積極的な</a:t>
            </a:r>
            <a:r>
              <a:rPr lang="en-US" altLang="ja-JP" sz="1400" u="sng" dirty="0">
                <a:latin typeface="UD デジタル 教科書体 NK-B" panose="02020700000000000000" pitchFamily="18" charset="-128"/>
                <a:ea typeface="UD デジタル 教科書体 NK-B" panose="02020700000000000000" pitchFamily="18" charset="-128"/>
              </a:rPr>
              <a:t>PR</a:t>
            </a:r>
            <a:r>
              <a:rPr lang="ja-JP" altLang="en-US" sz="1400" u="sng" dirty="0">
                <a:latin typeface="UD デジタル 教科書体 NK-B" panose="02020700000000000000" pitchFamily="18" charset="-128"/>
                <a:ea typeface="UD デジタル 教科書体 NK-B" panose="02020700000000000000" pitchFamily="18" charset="-128"/>
              </a:rPr>
              <a:t>を行い、有効活用</a:t>
            </a:r>
            <a:r>
              <a:rPr lang="ja-JP" altLang="en-US" sz="1400" dirty="0">
                <a:latin typeface="UD デジタル 教科書体 NK-B" panose="02020700000000000000" pitchFamily="18" charset="-128"/>
                <a:ea typeface="UD デジタル 教科書体 NK-B" panose="02020700000000000000" pitchFamily="18" charset="-128"/>
              </a:rPr>
              <a:t>に努めたい」は、３市町村（１３．０％）に留まった。</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41" name="タイトル 1">
            <a:extLst>
              <a:ext uri="{FF2B5EF4-FFF2-40B4-BE49-F238E27FC236}">
                <a16:creationId xmlns:a16="http://schemas.microsoft.com/office/drawing/2014/main" id="{ABEA8214-70AE-4A30-8039-061D881893B4}"/>
              </a:ext>
            </a:extLst>
          </p:cNvPr>
          <p:cNvSpPr txBox="1">
            <a:spLocks/>
          </p:cNvSpPr>
          <p:nvPr/>
        </p:nvSpPr>
        <p:spPr>
          <a:xfrm>
            <a:off x="4876548" y="696046"/>
            <a:ext cx="4258509" cy="173756"/>
          </a:xfrm>
          <a:prstGeom prst="rect">
            <a:avLst/>
          </a:prstGeom>
          <a:solidFill>
            <a:schemeClr val="accent5">
              <a:lumMod val="40000"/>
              <a:lumOff val="60000"/>
            </a:schemeClr>
          </a:solidFill>
          <a:ln>
            <a:solidFill>
              <a:schemeClr val="accent5">
                <a:lumMod val="40000"/>
                <a:lumOff val="60000"/>
                <a:alpha val="34902"/>
              </a:schemeClr>
            </a:solidFill>
          </a:ln>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(Q1</a:t>
            </a:r>
            <a:r>
              <a:rPr lang="ja-JP" altLang="en-US" sz="1100" b="1" dirty="0">
                <a:latin typeface="+mn-ea"/>
                <a:ea typeface="+mn-ea"/>
              </a:rPr>
              <a:t>で「</a:t>
            </a:r>
            <a:r>
              <a:rPr lang="en-US" altLang="ja-JP" sz="1100" b="1" dirty="0">
                <a:latin typeface="+mn-ea"/>
                <a:ea typeface="+mn-ea"/>
              </a:rPr>
              <a:t>1)</a:t>
            </a:r>
            <a:r>
              <a:rPr lang="ja-JP" altLang="en-US" sz="1100" b="1" dirty="0">
                <a:latin typeface="+mn-ea"/>
                <a:ea typeface="+mn-ea"/>
              </a:rPr>
              <a:t>増加傾向、</a:t>
            </a:r>
            <a:r>
              <a:rPr lang="en-US" altLang="ja-JP" sz="1100" b="1" dirty="0">
                <a:latin typeface="+mn-ea"/>
                <a:ea typeface="+mn-ea"/>
              </a:rPr>
              <a:t>3)</a:t>
            </a:r>
            <a:r>
              <a:rPr lang="ja-JP" altLang="en-US" sz="1100" b="1" dirty="0">
                <a:latin typeface="+mn-ea"/>
                <a:ea typeface="+mn-ea"/>
              </a:rPr>
              <a:t>横這い」以外を選択した</a:t>
            </a:r>
            <a:r>
              <a:rPr lang="en-US" altLang="ja-JP" sz="1100" b="1" dirty="0">
                <a:latin typeface="+mn-ea"/>
                <a:ea typeface="+mn-ea"/>
              </a:rPr>
              <a:t>23</a:t>
            </a:r>
            <a:r>
              <a:rPr lang="ja-JP" altLang="en-US" sz="1100" b="1" dirty="0">
                <a:latin typeface="+mn-ea"/>
                <a:ea typeface="+mn-ea"/>
              </a:rPr>
              <a:t>市町村が対象</a:t>
            </a:r>
            <a:r>
              <a:rPr lang="en-US" altLang="ja-JP" sz="1100" b="1" dirty="0">
                <a:latin typeface="+mn-ea"/>
                <a:ea typeface="+mn-ea"/>
              </a:rPr>
              <a:t>)</a:t>
            </a:r>
            <a:r>
              <a:rPr lang="ja-JP" altLang="en-US" sz="1100" b="1" dirty="0">
                <a:latin typeface="+mn-ea"/>
                <a:ea typeface="+mn-ea"/>
              </a:rPr>
              <a:t>　</a:t>
            </a:r>
          </a:p>
        </p:txBody>
      </p:sp>
      <p:pic>
        <p:nvPicPr>
          <p:cNvPr id="8" name="図 7">
            <a:extLst>
              <a:ext uri="{FF2B5EF4-FFF2-40B4-BE49-F238E27FC236}">
                <a16:creationId xmlns:a16="http://schemas.microsoft.com/office/drawing/2014/main" id="{445E9761-6123-4D99-8B44-6837EE3F4B65}"/>
              </a:ext>
            </a:extLst>
          </p:cNvPr>
          <p:cNvPicPr>
            <a:picLocks noChangeAspect="1"/>
          </p:cNvPicPr>
          <p:nvPr/>
        </p:nvPicPr>
        <p:blipFill rotWithShape="1">
          <a:blip r:embed="rId2"/>
          <a:srcRect t="7185"/>
          <a:stretch/>
        </p:blipFill>
        <p:spPr>
          <a:xfrm>
            <a:off x="1221785" y="2874762"/>
            <a:ext cx="3838575" cy="1237687"/>
          </a:xfrm>
          <a:prstGeom prst="rect">
            <a:avLst/>
          </a:prstGeom>
        </p:spPr>
      </p:pic>
      <p:sp>
        <p:nvSpPr>
          <p:cNvPr id="27" name="タイトル 1">
            <a:extLst>
              <a:ext uri="{FF2B5EF4-FFF2-40B4-BE49-F238E27FC236}">
                <a16:creationId xmlns:a16="http://schemas.microsoft.com/office/drawing/2014/main" id="{171E6D5B-6B27-4B4E-9FE2-C01C5E4A40B1}"/>
              </a:ext>
            </a:extLst>
          </p:cNvPr>
          <p:cNvSpPr txBox="1">
            <a:spLocks/>
          </p:cNvSpPr>
          <p:nvPr/>
        </p:nvSpPr>
        <p:spPr>
          <a:xfrm>
            <a:off x="1508901" y="4154022"/>
            <a:ext cx="1026020" cy="154347"/>
          </a:xfrm>
          <a:prstGeom prst="rect">
            <a:avLst/>
          </a:prstGeom>
          <a:noFill/>
          <a:ln>
            <a:solidFill>
              <a:schemeClr val="accent5">
                <a:lumMod val="40000"/>
                <a:lumOff val="60000"/>
                <a:alpha val="34902"/>
              </a:schemeClr>
            </a:solidFill>
          </a:ln>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2)</a:t>
            </a:r>
            <a:r>
              <a:rPr lang="ja-JP" altLang="en-US" sz="1100" b="1" dirty="0">
                <a:latin typeface="+mn-ea"/>
                <a:ea typeface="+mn-ea"/>
              </a:rPr>
              <a:t>減少傾向</a:t>
            </a:r>
          </a:p>
        </p:txBody>
      </p:sp>
      <p:sp>
        <p:nvSpPr>
          <p:cNvPr id="28" name="タイトル 1">
            <a:extLst>
              <a:ext uri="{FF2B5EF4-FFF2-40B4-BE49-F238E27FC236}">
                <a16:creationId xmlns:a16="http://schemas.microsoft.com/office/drawing/2014/main" id="{77E902F5-7B72-4B5F-93FE-E24899B1FAC7}"/>
              </a:ext>
            </a:extLst>
          </p:cNvPr>
          <p:cNvSpPr txBox="1">
            <a:spLocks/>
          </p:cNvSpPr>
          <p:nvPr/>
        </p:nvSpPr>
        <p:spPr>
          <a:xfrm>
            <a:off x="2730159" y="4215890"/>
            <a:ext cx="1143231" cy="86994"/>
          </a:xfrm>
          <a:prstGeom prst="rect">
            <a:avLst/>
          </a:prstGeom>
          <a:noFill/>
          <a:ln>
            <a:solidFill>
              <a:schemeClr val="accent5">
                <a:lumMod val="40000"/>
                <a:lumOff val="60000"/>
                <a:alpha val="34902"/>
              </a:schemeClr>
            </a:solidFill>
          </a:ln>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4)0</a:t>
            </a:r>
            <a:r>
              <a:rPr lang="ja-JP" altLang="en-US" sz="1100" b="1" dirty="0">
                <a:latin typeface="+mn-ea"/>
                <a:ea typeface="+mn-ea"/>
              </a:rPr>
              <a:t>件の年度有り</a:t>
            </a:r>
          </a:p>
        </p:txBody>
      </p:sp>
      <p:sp>
        <p:nvSpPr>
          <p:cNvPr id="29" name="タイトル 1">
            <a:extLst>
              <a:ext uri="{FF2B5EF4-FFF2-40B4-BE49-F238E27FC236}">
                <a16:creationId xmlns:a16="http://schemas.microsoft.com/office/drawing/2014/main" id="{125522DD-373E-4F9C-AEE8-0856C17A331D}"/>
              </a:ext>
            </a:extLst>
          </p:cNvPr>
          <p:cNvSpPr txBox="1">
            <a:spLocks/>
          </p:cNvSpPr>
          <p:nvPr/>
        </p:nvSpPr>
        <p:spPr>
          <a:xfrm>
            <a:off x="3974770" y="4143459"/>
            <a:ext cx="1143231" cy="170122"/>
          </a:xfrm>
          <a:prstGeom prst="rect">
            <a:avLst/>
          </a:prstGeom>
          <a:noFill/>
          <a:ln>
            <a:solidFill>
              <a:schemeClr val="accent5">
                <a:lumMod val="40000"/>
                <a:lumOff val="60000"/>
                <a:alpha val="34902"/>
              </a:schemeClr>
            </a:solidFill>
          </a:ln>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5)</a:t>
            </a:r>
            <a:r>
              <a:rPr lang="ja-JP" altLang="en-US" sz="1100" b="1" dirty="0">
                <a:latin typeface="+mn-ea"/>
                <a:ea typeface="+mn-ea"/>
              </a:rPr>
              <a:t>過去</a:t>
            </a:r>
            <a:r>
              <a:rPr lang="en-US" altLang="ja-JP" sz="1100" b="1" dirty="0">
                <a:latin typeface="+mn-ea"/>
                <a:ea typeface="+mn-ea"/>
              </a:rPr>
              <a:t>3</a:t>
            </a:r>
            <a:r>
              <a:rPr lang="ja-JP" altLang="en-US" sz="1100" b="1" dirty="0">
                <a:latin typeface="+mn-ea"/>
                <a:ea typeface="+mn-ea"/>
              </a:rPr>
              <a:t>箇年</a:t>
            </a:r>
            <a:r>
              <a:rPr lang="en-US" altLang="ja-JP" sz="1100" b="1" dirty="0">
                <a:latin typeface="+mn-ea"/>
                <a:ea typeface="+mn-ea"/>
              </a:rPr>
              <a:t>0</a:t>
            </a:r>
            <a:r>
              <a:rPr lang="ja-JP" altLang="en-US" sz="1100" b="1" dirty="0">
                <a:latin typeface="+mn-ea"/>
                <a:ea typeface="+mn-ea"/>
              </a:rPr>
              <a:t>件</a:t>
            </a:r>
          </a:p>
        </p:txBody>
      </p:sp>
      <p:sp>
        <p:nvSpPr>
          <p:cNvPr id="39" name="タイトル 1">
            <a:extLst>
              <a:ext uri="{FF2B5EF4-FFF2-40B4-BE49-F238E27FC236}">
                <a16:creationId xmlns:a16="http://schemas.microsoft.com/office/drawing/2014/main" id="{675DE03D-1980-44D4-9906-A4D704B74B13}"/>
              </a:ext>
            </a:extLst>
          </p:cNvPr>
          <p:cNvSpPr txBox="1">
            <a:spLocks/>
          </p:cNvSpPr>
          <p:nvPr/>
        </p:nvSpPr>
        <p:spPr>
          <a:xfrm>
            <a:off x="4327264" y="2933198"/>
            <a:ext cx="350522" cy="328986"/>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6</a:t>
            </a:r>
            <a:r>
              <a:rPr lang="ja-JP" altLang="en-US" sz="1100" b="1" dirty="0">
                <a:latin typeface="+mn-ea"/>
                <a:ea typeface="+mn-ea"/>
              </a:rPr>
              <a:t>　</a:t>
            </a:r>
          </a:p>
        </p:txBody>
      </p:sp>
      <p:sp>
        <p:nvSpPr>
          <p:cNvPr id="47" name="タイトル 1">
            <a:extLst>
              <a:ext uri="{FF2B5EF4-FFF2-40B4-BE49-F238E27FC236}">
                <a16:creationId xmlns:a16="http://schemas.microsoft.com/office/drawing/2014/main" id="{F3A80B30-2F09-4F8F-B7D5-9B40764D45F9}"/>
              </a:ext>
            </a:extLst>
          </p:cNvPr>
          <p:cNvSpPr txBox="1">
            <a:spLocks/>
          </p:cNvSpPr>
          <p:nvPr/>
        </p:nvSpPr>
        <p:spPr>
          <a:xfrm>
            <a:off x="4400152" y="3489104"/>
            <a:ext cx="175603" cy="278524"/>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9</a:t>
            </a:r>
            <a:r>
              <a:rPr lang="ja-JP" altLang="en-US" sz="1100" b="1" dirty="0">
                <a:latin typeface="+mn-ea"/>
                <a:ea typeface="+mn-ea"/>
              </a:rPr>
              <a:t>　</a:t>
            </a:r>
          </a:p>
        </p:txBody>
      </p:sp>
      <p:sp>
        <p:nvSpPr>
          <p:cNvPr id="48" name="タイトル 1">
            <a:extLst>
              <a:ext uri="{FF2B5EF4-FFF2-40B4-BE49-F238E27FC236}">
                <a16:creationId xmlns:a16="http://schemas.microsoft.com/office/drawing/2014/main" id="{80A25705-DD55-4E86-969B-ABEDD3094059}"/>
              </a:ext>
            </a:extLst>
          </p:cNvPr>
          <p:cNvSpPr txBox="1">
            <a:spLocks/>
          </p:cNvSpPr>
          <p:nvPr/>
        </p:nvSpPr>
        <p:spPr>
          <a:xfrm>
            <a:off x="4406778" y="3810311"/>
            <a:ext cx="175603" cy="278524"/>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1</a:t>
            </a:r>
            <a:r>
              <a:rPr lang="ja-JP" altLang="en-US" sz="1100" b="1" dirty="0">
                <a:latin typeface="+mn-ea"/>
                <a:ea typeface="+mn-ea"/>
              </a:rPr>
              <a:t>　</a:t>
            </a:r>
          </a:p>
        </p:txBody>
      </p:sp>
      <p:sp>
        <p:nvSpPr>
          <p:cNvPr id="50" name="タイトル 1">
            <a:extLst>
              <a:ext uri="{FF2B5EF4-FFF2-40B4-BE49-F238E27FC236}">
                <a16:creationId xmlns:a16="http://schemas.microsoft.com/office/drawing/2014/main" id="{E8B2E488-1A29-4FC7-8B9B-8ECC8EAB1AD5}"/>
              </a:ext>
            </a:extLst>
          </p:cNvPr>
          <p:cNvSpPr txBox="1">
            <a:spLocks/>
          </p:cNvSpPr>
          <p:nvPr/>
        </p:nvSpPr>
        <p:spPr>
          <a:xfrm>
            <a:off x="3103528" y="3817405"/>
            <a:ext cx="350522" cy="328986"/>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2</a:t>
            </a:r>
          </a:p>
          <a:p>
            <a:r>
              <a:rPr lang="en-US" altLang="ja-JP" sz="1100" b="1" dirty="0">
                <a:latin typeface="+mn-ea"/>
                <a:ea typeface="+mn-ea"/>
              </a:rPr>
              <a:t>1</a:t>
            </a:r>
          </a:p>
          <a:p>
            <a:r>
              <a:rPr lang="en-US" altLang="ja-JP" sz="1100" b="1" dirty="0">
                <a:latin typeface="+mn-ea"/>
                <a:ea typeface="+mn-ea"/>
              </a:rPr>
              <a:t>1</a:t>
            </a:r>
            <a:r>
              <a:rPr lang="ja-JP" altLang="en-US" sz="1100" b="1" dirty="0">
                <a:latin typeface="+mn-ea"/>
                <a:ea typeface="+mn-ea"/>
              </a:rPr>
              <a:t>　</a:t>
            </a:r>
          </a:p>
        </p:txBody>
      </p:sp>
      <p:sp>
        <p:nvSpPr>
          <p:cNvPr id="51" name="タイトル 1">
            <a:extLst>
              <a:ext uri="{FF2B5EF4-FFF2-40B4-BE49-F238E27FC236}">
                <a16:creationId xmlns:a16="http://schemas.microsoft.com/office/drawing/2014/main" id="{1C42E63C-6A74-46A8-BA17-41F62728C0D8}"/>
              </a:ext>
            </a:extLst>
          </p:cNvPr>
          <p:cNvSpPr txBox="1">
            <a:spLocks/>
          </p:cNvSpPr>
          <p:nvPr/>
        </p:nvSpPr>
        <p:spPr>
          <a:xfrm>
            <a:off x="1871031" y="3837338"/>
            <a:ext cx="350522" cy="328986"/>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100" b="1" dirty="0">
                <a:latin typeface="+mn-ea"/>
                <a:ea typeface="+mn-ea"/>
              </a:rPr>
              <a:t>1</a:t>
            </a:r>
          </a:p>
          <a:p>
            <a:r>
              <a:rPr lang="en-US" altLang="ja-JP" sz="1100" b="1" dirty="0">
                <a:latin typeface="+mn-ea"/>
                <a:ea typeface="+mn-ea"/>
              </a:rPr>
              <a:t>1</a:t>
            </a:r>
          </a:p>
          <a:p>
            <a:r>
              <a:rPr lang="en-US" altLang="ja-JP" sz="1100" b="1" dirty="0">
                <a:latin typeface="+mn-ea"/>
                <a:ea typeface="+mn-ea"/>
              </a:rPr>
              <a:t>1</a:t>
            </a:r>
            <a:r>
              <a:rPr lang="ja-JP" altLang="en-US" sz="1100" b="1" dirty="0">
                <a:latin typeface="+mn-ea"/>
                <a:ea typeface="+mn-ea"/>
              </a:rPr>
              <a:t>　</a:t>
            </a:r>
          </a:p>
        </p:txBody>
      </p:sp>
      <p:pic>
        <p:nvPicPr>
          <p:cNvPr id="7" name="図 6">
            <a:extLst>
              <a:ext uri="{FF2B5EF4-FFF2-40B4-BE49-F238E27FC236}">
                <a16:creationId xmlns:a16="http://schemas.microsoft.com/office/drawing/2014/main" id="{0E3129E8-23D0-4041-8E45-2C7FEFC02800}"/>
              </a:ext>
            </a:extLst>
          </p:cNvPr>
          <p:cNvPicPr>
            <a:picLocks noChangeAspect="1"/>
          </p:cNvPicPr>
          <p:nvPr/>
        </p:nvPicPr>
        <p:blipFill>
          <a:blip r:embed="rId3"/>
          <a:stretch>
            <a:fillRect/>
          </a:stretch>
        </p:blipFill>
        <p:spPr>
          <a:xfrm>
            <a:off x="5126314" y="3145650"/>
            <a:ext cx="1433215" cy="707420"/>
          </a:xfrm>
          <a:prstGeom prst="rect">
            <a:avLst/>
          </a:prstGeom>
        </p:spPr>
      </p:pic>
      <p:cxnSp>
        <p:nvCxnSpPr>
          <p:cNvPr id="10" name="直線コネクタ 9">
            <a:extLst>
              <a:ext uri="{FF2B5EF4-FFF2-40B4-BE49-F238E27FC236}">
                <a16:creationId xmlns:a16="http://schemas.microsoft.com/office/drawing/2014/main" id="{E7D05E32-6469-4134-B0AC-3C89AE1DB97A}"/>
              </a:ext>
            </a:extLst>
          </p:cNvPr>
          <p:cNvCxnSpPr/>
          <p:nvPr/>
        </p:nvCxnSpPr>
        <p:spPr>
          <a:xfrm>
            <a:off x="944430" y="2632264"/>
            <a:ext cx="8053797"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タイトル 1">
            <a:extLst>
              <a:ext uri="{FF2B5EF4-FFF2-40B4-BE49-F238E27FC236}">
                <a16:creationId xmlns:a16="http://schemas.microsoft.com/office/drawing/2014/main" id="{E3089772-4E43-4E61-9CA9-DAABD5C524B5}"/>
              </a:ext>
            </a:extLst>
          </p:cNvPr>
          <p:cNvSpPr txBox="1">
            <a:spLocks/>
          </p:cNvSpPr>
          <p:nvPr/>
        </p:nvSpPr>
        <p:spPr>
          <a:xfrm>
            <a:off x="1317254" y="2676327"/>
            <a:ext cx="3572547" cy="328985"/>
          </a:xfrm>
          <a:prstGeom prst="rect">
            <a:avLst/>
          </a:prstGeom>
          <a:noFill/>
          <a:ln>
            <a:noFill/>
          </a:ln>
        </p:spPr>
        <p:txBody>
          <a:bodyPr vert="horz" lIns="72000" tIns="0" rIns="74295"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200" b="1" dirty="0">
                <a:latin typeface="+mn-ea"/>
                <a:ea typeface="+mn-ea"/>
              </a:rPr>
              <a:t>【</a:t>
            </a:r>
            <a:r>
              <a:rPr lang="ja-JP" altLang="en-US" sz="1200" b="1" dirty="0">
                <a:latin typeface="+mn-ea"/>
                <a:ea typeface="+mn-ea"/>
              </a:rPr>
              <a:t>参考</a:t>
            </a:r>
            <a:r>
              <a:rPr lang="en-US" altLang="ja-JP" sz="1200" b="1" dirty="0">
                <a:latin typeface="+mn-ea"/>
                <a:ea typeface="+mn-ea"/>
              </a:rPr>
              <a:t>】Q1</a:t>
            </a:r>
            <a:r>
              <a:rPr lang="ja-JP" altLang="en-US" sz="1200" b="1" dirty="0">
                <a:latin typeface="+mn-ea"/>
                <a:ea typeface="+mn-ea"/>
              </a:rPr>
              <a:t>の回答区分</a:t>
            </a:r>
            <a:r>
              <a:rPr lang="en-US" altLang="ja-JP" sz="1200" b="1" dirty="0">
                <a:latin typeface="+mn-ea"/>
                <a:ea typeface="+mn-ea"/>
              </a:rPr>
              <a:t>(</a:t>
            </a:r>
            <a:r>
              <a:rPr lang="ja-JP" altLang="en-US" sz="1200" b="1" dirty="0">
                <a:latin typeface="+mn-ea"/>
                <a:ea typeface="+mn-ea"/>
              </a:rPr>
              <a:t>３箇年申請状況</a:t>
            </a:r>
            <a:r>
              <a:rPr lang="en-US" altLang="ja-JP" sz="1200" b="1" dirty="0">
                <a:latin typeface="+mn-ea"/>
                <a:ea typeface="+mn-ea"/>
              </a:rPr>
              <a:t>)</a:t>
            </a:r>
            <a:r>
              <a:rPr lang="ja-JP" altLang="en-US" sz="1200" b="1" dirty="0">
                <a:latin typeface="+mn-ea"/>
                <a:ea typeface="+mn-ea"/>
              </a:rPr>
              <a:t>での比較　</a:t>
            </a:r>
          </a:p>
        </p:txBody>
      </p:sp>
      <p:sp>
        <p:nvSpPr>
          <p:cNvPr id="31" name="矢印: 下 30">
            <a:extLst>
              <a:ext uri="{FF2B5EF4-FFF2-40B4-BE49-F238E27FC236}">
                <a16:creationId xmlns:a16="http://schemas.microsoft.com/office/drawing/2014/main" id="{FAC5203D-68E0-4F4D-901D-EDBB80954238}"/>
              </a:ext>
            </a:extLst>
          </p:cNvPr>
          <p:cNvSpPr/>
          <p:nvPr/>
        </p:nvSpPr>
        <p:spPr>
          <a:xfrm>
            <a:off x="4637778" y="5906402"/>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D2C1D304-9728-4997-8ED1-B8864542DEE2}"/>
              </a:ext>
            </a:extLst>
          </p:cNvPr>
          <p:cNvSpPr txBox="1"/>
          <p:nvPr/>
        </p:nvSpPr>
        <p:spPr>
          <a:xfrm>
            <a:off x="821677" y="6200824"/>
            <a:ext cx="8440380" cy="553998"/>
          </a:xfrm>
          <a:prstGeom prst="rect">
            <a:avLst/>
          </a:prstGeom>
          <a:noFill/>
        </p:spPr>
        <p:txBody>
          <a:bodyPr wrap="square">
            <a:spAutoFit/>
          </a:bodyPr>
          <a:lstStyle/>
          <a:p>
            <a:pPr>
              <a:lnSpc>
                <a:spcPts val="1756"/>
              </a:lnSpc>
            </a:pPr>
            <a:r>
              <a:rPr lang="ja-JP" altLang="en-US" sz="1400" b="1" u="sng" dirty="0">
                <a:latin typeface="UD デジタル 教科書体 NK-B" panose="02020700000000000000" pitchFamily="18" charset="-128"/>
                <a:ea typeface="UD デジタル 教科書体 NK-B" panose="02020700000000000000" pitchFamily="18" charset="-128"/>
              </a:rPr>
              <a:t>事業の継続を希望している市町村は、全体の約６割であったものの、「積極的に</a:t>
            </a:r>
            <a:r>
              <a:rPr lang="en-US" altLang="ja-JP" sz="1400" b="1" u="sng" dirty="0">
                <a:latin typeface="UD デジタル 教科書体 NK-B" panose="02020700000000000000" pitchFamily="18" charset="-128"/>
                <a:ea typeface="UD デジタル 教科書体 NK-B" panose="02020700000000000000" pitchFamily="18" charset="-128"/>
              </a:rPr>
              <a:t>PR</a:t>
            </a:r>
            <a:r>
              <a:rPr lang="ja-JP" altLang="en-US" sz="1400" b="1" u="sng" dirty="0">
                <a:latin typeface="UD デジタル 教科書体 NK-B" panose="02020700000000000000" pitchFamily="18" charset="-128"/>
                <a:ea typeface="UD デジタル 教科書体 NK-B" panose="02020700000000000000" pitchFamily="18" charset="-128"/>
              </a:rPr>
              <a:t>していく」としている市町村は、約１割に留まった。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sp>
        <p:nvSpPr>
          <p:cNvPr id="33" name="タイトル 1">
            <a:extLst>
              <a:ext uri="{FF2B5EF4-FFF2-40B4-BE49-F238E27FC236}">
                <a16:creationId xmlns:a16="http://schemas.microsoft.com/office/drawing/2014/main" id="{F7990BAF-369A-4BD3-B6C9-A46384499732}"/>
              </a:ext>
            </a:extLst>
          </p:cNvPr>
          <p:cNvSpPr txBox="1">
            <a:spLocks/>
          </p:cNvSpPr>
          <p:nvPr/>
        </p:nvSpPr>
        <p:spPr>
          <a:xfrm>
            <a:off x="821677" y="948483"/>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市町村　</a:t>
            </a:r>
          </a:p>
        </p:txBody>
      </p:sp>
      <p:sp>
        <p:nvSpPr>
          <p:cNvPr id="35" name="テキスト ボックス 34"/>
          <p:cNvSpPr txBox="1"/>
          <p:nvPr/>
        </p:nvSpPr>
        <p:spPr>
          <a:xfrm>
            <a:off x="9431252" y="6552426"/>
            <a:ext cx="458734" cy="276999"/>
          </a:xfrm>
          <a:prstGeom prst="rect">
            <a:avLst/>
          </a:prstGeom>
          <a:noFill/>
        </p:spPr>
        <p:txBody>
          <a:bodyPr wrap="square" rtlCol="0">
            <a:spAutoFit/>
          </a:bodyPr>
          <a:lstStyle/>
          <a:p>
            <a:r>
              <a:rPr kumimoji="1" lang="ja-JP" altLang="en-US" sz="1200" dirty="0"/>
              <a:t>１</a:t>
            </a:r>
            <a:r>
              <a:rPr lang="en-US" altLang="ja-JP" sz="1200" dirty="0"/>
              <a:t>1</a:t>
            </a:r>
            <a:endParaRPr kumimoji="1" lang="ja-JP" altLang="en-US" sz="1200" dirty="0"/>
          </a:p>
        </p:txBody>
      </p:sp>
      <p:pic>
        <p:nvPicPr>
          <p:cNvPr id="5" name="図 4"/>
          <p:cNvPicPr>
            <a:picLocks noChangeAspect="1"/>
          </p:cNvPicPr>
          <p:nvPr/>
        </p:nvPicPr>
        <p:blipFill>
          <a:blip r:embed="rId4"/>
          <a:stretch>
            <a:fillRect/>
          </a:stretch>
        </p:blipFill>
        <p:spPr>
          <a:xfrm>
            <a:off x="6521624" y="912192"/>
            <a:ext cx="1888279" cy="1706276"/>
          </a:xfrm>
          <a:prstGeom prst="rect">
            <a:avLst/>
          </a:prstGeom>
        </p:spPr>
      </p:pic>
    </p:spTree>
    <p:extLst>
      <p:ext uri="{BB962C8B-B14F-4D97-AF65-F5344CB8AC3E}">
        <p14:creationId xmlns:p14="http://schemas.microsoft.com/office/powerpoint/2010/main" val="309908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a:extLst>
              <a:ext uri="{FF2B5EF4-FFF2-40B4-BE49-F238E27FC236}">
                <a16:creationId xmlns:a16="http://schemas.microsoft.com/office/drawing/2014/main" id="{3E7A4C92-BE65-41DD-9133-9BF8280075F3}"/>
              </a:ext>
            </a:extLst>
          </p:cNvPr>
          <p:cNvSpPr txBox="1">
            <a:spLocks/>
          </p:cNvSpPr>
          <p:nvPr/>
        </p:nvSpPr>
        <p:spPr>
          <a:xfrm>
            <a:off x="397560" y="82195"/>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7" name="直線コネクタ 26">
            <a:extLst>
              <a:ext uri="{FF2B5EF4-FFF2-40B4-BE49-F238E27FC236}">
                <a16:creationId xmlns:a16="http://schemas.microsoft.com/office/drawing/2014/main" id="{44A492F8-3E1C-4F55-A4CA-CB86C6B455FA}"/>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タイトル 1">
            <a:extLst>
              <a:ext uri="{FF2B5EF4-FFF2-40B4-BE49-F238E27FC236}">
                <a16:creationId xmlns:a16="http://schemas.microsoft.com/office/drawing/2014/main" id="{8EE75657-5FFD-4BE9-9C72-7F2A243E0667}"/>
              </a:ext>
            </a:extLst>
          </p:cNvPr>
          <p:cNvSpPr txBox="1">
            <a:spLocks/>
          </p:cNvSpPr>
          <p:nvPr/>
        </p:nvSpPr>
        <p:spPr>
          <a:xfrm>
            <a:off x="79838" y="501936"/>
            <a:ext cx="7364896" cy="338010"/>
          </a:xfrm>
          <a:prstGeom prst="rect">
            <a:avLst/>
          </a:prstGeom>
        </p:spPr>
        <p:txBody>
          <a:bodyPr vert="horz" lIns="74295" tIns="37148" rIns="74295" bIns="37148"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◆検証結果（事業内容等について）</a:t>
            </a:r>
            <a:endParaRPr lang="en-US" altLang="ja-JP" sz="1400" b="1" dirty="0">
              <a:latin typeface="+mn-ea"/>
              <a:ea typeface="+mn-ea"/>
            </a:endParaRPr>
          </a:p>
        </p:txBody>
      </p:sp>
      <p:sp>
        <p:nvSpPr>
          <p:cNvPr id="2" name="矢印: 下 1">
            <a:extLst>
              <a:ext uri="{FF2B5EF4-FFF2-40B4-BE49-F238E27FC236}">
                <a16:creationId xmlns:a16="http://schemas.microsoft.com/office/drawing/2014/main" id="{63B82134-51F1-4DF2-9BD5-1EBAD7286D1F}"/>
              </a:ext>
            </a:extLst>
          </p:cNvPr>
          <p:cNvSpPr/>
          <p:nvPr/>
        </p:nvSpPr>
        <p:spPr>
          <a:xfrm>
            <a:off x="4401430" y="4226171"/>
            <a:ext cx="1155700" cy="203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958DBCD-C815-4C93-BFD1-1367B5C80B99}"/>
              </a:ext>
            </a:extLst>
          </p:cNvPr>
          <p:cNvSpPr txBox="1">
            <a:spLocks/>
          </p:cNvSpPr>
          <p:nvPr/>
        </p:nvSpPr>
        <p:spPr>
          <a:xfrm>
            <a:off x="624738" y="973661"/>
            <a:ext cx="8385830" cy="2838485"/>
          </a:xfrm>
          <a:prstGeom prst="rect">
            <a:avLst/>
          </a:prstGeom>
          <a:ln>
            <a:noFill/>
          </a:ln>
        </p:spPr>
        <p:txBody>
          <a:bodyPr vert="horz" lIns="74295" tIns="37148" rIns="74295" bIns="37148"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UD デジタル 教科書体 NK-B" panose="02020700000000000000" pitchFamily="18" charset="-128"/>
                <a:ea typeface="UD デジタル 教科書体 NK-B" panose="02020700000000000000" pitchFamily="18" charset="-128"/>
              </a:rPr>
              <a:t>　・事業内容（配付樹木・配付時期・申込手続き）について、概ね満足いただいている。</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　・改善内容、希望する補助メニューとして、以下の意見が多かった。</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　　「配付樹木・本数の自由選択」（低木のみの申請や本数制限の緩和など）</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　　「土壌改良材、支柱の配付」</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dirty="0">
                <a:latin typeface="UD デジタル 教科書体 NK-B" panose="02020700000000000000" pitchFamily="18" charset="-128"/>
                <a:ea typeface="UD デジタル 教科書体 NK-B" panose="02020700000000000000" pitchFamily="18" charset="-128"/>
              </a:rPr>
              <a:t>　　「維持管理へのアドバイスや講座の開催」</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endParaRPr lang="en-US" altLang="ja-JP" sz="1400" dirty="0">
              <a:latin typeface="UD デジタル 教科書体 NK-B" panose="02020700000000000000" pitchFamily="18" charset="-128"/>
              <a:ea typeface="UD デジタル 教科書体 NK-B" panose="02020700000000000000" pitchFamily="18" charset="-128"/>
            </a:endParaRPr>
          </a:p>
          <a:p>
            <a:pPr algn="l"/>
            <a:r>
              <a:rPr lang="ja-JP" altLang="en-US" sz="1400" dirty="0">
                <a:latin typeface="UD デジタル 教科書体 NK-B" panose="02020700000000000000" pitchFamily="18" charset="-128"/>
                <a:ea typeface="UD デジタル 教科書体 NK-B" panose="02020700000000000000" pitchFamily="18" charset="-128"/>
              </a:rPr>
              <a:t>　・</a:t>
            </a:r>
            <a:r>
              <a:rPr lang="ja-JP" altLang="en-US" sz="1400" b="1" dirty="0">
                <a:latin typeface="UD デジタル 教科書体 NK-B" panose="02020700000000000000" pitchFamily="18" charset="-128"/>
                <a:ea typeface="UD デジタル 教科書体 NK-B" panose="02020700000000000000" pitchFamily="18" charset="-128"/>
              </a:rPr>
              <a:t>配付樹木は、概ね良好に維持管理されていることが確認できた。</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dirty="0">
              <a:latin typeface="UD デジタル 教科書体 NK-B" panose="02020700000000000000" pitchFamily="18" charset="-128"/>
              <a:ea typeface="UD デジタル 教科書体 NK-B" panose="02020700000000000000" pitchFamily="18" charset="-128"/>
            </a:endParaRPr>
          </a:p>
          <a:p>
            <a:pPr algn="l"/>
            <a:endParaRPr lang="en-US" altLang="ja-JP" sz="1400" dirty="0">
              <a:latin typeface="UD デジタル 教科書体 NK-B" panose="02020700000000000000" pitchFamily="18" charset="-128"/>
              <a:ea typeface="UD デジタル 教科書体 NK-B" panose="02020700000000000000" pitchFamily="18" charset="-128"/>
            </a:endParaRPr>
          </a:p>
          <a:p>
            <a:pPr algn="l"/>
            <a:r>
              <a:rPr lang="ja-JP" altLang="en-US" sz="1400" dirty="0">
                <a:latin typeface="UD デジタル 教科書体 NK-B" panose="02020700000000000000" pitchFamily="18" charset="-128"/>
                <a:ea typeface="UD デジタル 教科書体 NK-B" panose="02020700000000000000" pitchFamily="18" charset="-128"/>
              </a:rPr>
              <a:t>　・６割の市町村</a:t>
            </a:r>
            <a:r>
              <a:rPr lang="ja-JP" altLang="en-US" sz="1400" dirty="0" smtClean="0">
                <a:latin typeface="UD デジタル 教科書体 NK-B" panose="02020700000000000000" pitchFamily="18" charset="-128"/>
                <a:ea typeface="UD デジタル 教科書体 NK-B" panose="02020700000000000000" pitchFamily="18" charset="-128"/>
              </a:rPr>
              <a:t>は、事業</a:t>
            </a:r>
            <a:r>
              <a:rPr lang="ja-JP" altLang="en-US" sz="1400" dirty="0">
                <a:latin typeface="UD デジタル 教科書体 NK-B" panose="02020700000000000000" pitchFamily="18" charset="-128"/>
                <a:ea typeface="UD デジタル 教科書体 NK-B" panose="02020700000000000000" pitchFamily="18" charset="-128"/>
              </a:rPr>
              <a:t>継続を希望しているものの</a:t>
            </a:r>
            <a:r>
              <a:rPr lang="ja-JP" altLang="en-US" sz="1400" dirty="0" smtClean="0">
                <a:latin typeface="UD デジタル 教科書体 NK-B" panose="02020700000000000000" pitchFamily="18" charset="-128"/>
                <a:ea typeface="UD デジタル 教科書体 NK-B" panose="02020700000000000000" pitchFamily="18" charset="-128"/>
              </a:rPr>
              <a:t>、申請状況は市町村によって差</a:t>
            </a:r>
            <a:r>
              <a:rPr lang="ja-JP" altLang="en-US" sz="1400" dirty="0">
                <a:latin typeface="UD デジタル 教科書体 NK-B" panose="02020700000000000000" pitchFamily="18" charset="-128"/>
                <a:ea typeface="UD デジタル 教科書体 NK-B" panose="02020700000000000000" pitchFamily="18" charset="-128"/>
              </a:rPr>
              <a:t>が</a:t>
            </a:r>
            <a:r>
              <a:rPr lang="ja-JP" altLang="en-US" sz="1400" dirty="0" smtClean="0">
                <a:latin typeface="UD デジタル 教科書体 NK-B" panose="02020700000000000000" pitchFamily="18" charset="-128"/>
                <a:ea typeface="UD デジタル 教科書体 NK-B" panose="02020700000000000000" pitchFamily="18" charset="-128"/>
              </a:rPr>
              <a:t>あることが確認された。</a:t>
            </a:r>
            <a:endParaRPr lang="ja-JP" altLang="en-US" sz="1400" dirty="0">
              <a:latin typeface="UD デジタル 教科書体 NK-B" panose="02020700000000000000" pitchFamily="18" charset="-128"/>
              <a:ea typeface="UD デジタル 教科書体 NK-B" panose="02020700000000000000" pitchFamily="18" charset="-128"/>
            </a:endParaRPr>
          </a:p>
          <a:p>
            <a:pPr algn="l"/>
            <a:endParaRPr lang="ja-JP" altLang="en-US" sz="1400" dirty="0">
              <a:latin typeface="UD デジタル 教科書体 NK-B" panose="02020700000000000000" pitchFamily="18" charset="-128"/>
              <a:ea typeface="UD デジタル 教科書体 NK-B" panose="02020700000000000000" pitchFamily="18" charset="-128"/>
            </a:endParaRPr>
          </a:p>
          <a:p>
            <a:pPr algn="l"/>
            <a:r>
              <a:rPr lang="ja-JP" altLang="en-US" sz="1400" dirty="0">
                <a:latin typeface="UD デジタル 教科書体 NK-B" panose="02020700000000000000" pitchFamily="18" charset="-128"/>
                <a:ea typeface="UD デジタル 教科書体 NK-B" panose="02020700000000000000" pitchFamily="18" charset="-128"/>
              </a:rPr>
              <a:t>　・</a:t>
            </a:r>
            <a:r>
              <a:rPr lang="ja-JP" altLang="en-US" sz="1400" dirty="0" smtClean="0">
                <a:latin typeface="UD デジタル 教科書体 NK-B" panose="02020700000000000000" pitchFamily="18" charset="-128"/>
                <a:ea typeface="UD デジタル 教科書体 NK-B" panose="02020700000000000000" pitchFamily="18" charset="-128"/>
              </a:rPr>
              <a:t>事業</a:t>
            </a:r>
            <a:r>
              <a:rPr lang="en-US" altLang="ja-JP" sz="1400" dirty="0" smtClean="0">
                <a:latin typeface="UD デジタル 教科書体 NK-B" panose="02020700000000000000" pitchFamily="18" charset="-128"/>
                <a:ea typeface="UD デジタル 教科書体 NK-B" panose="02020700000000000000" pitchFamily="18" charset="-128"/>
              </a:rPr>
              <a:t>PR</a:t>
            </a:r>
            <a:r>
              <a:rPr lang="ja-JP" altLang="en-US" sz="1400" dirty="0" smtClean="0">
                <a:latin typeface="UD デジタル 教科書体 NK-B" panose="02020700000000000000" pitchFamily="18" charset="-128"/>
                <a:ea typeface="UD デジタル 教科書体 NK-B" panose="02020700000000000000" pitchFamily="18" charset="-128"/>
              </a:rPr>
              <a:t>をしていても３箇年</a:t>
            </a:r>
            <a:r>
              <a:rPr lang="ja-JP" altLang="en-US" sz="1400" dirty="0">
                <a:latin typeface="UD デジタル 教科書体 NK-B" panose="02020700000000000000" pitchFamily="18" charset="-128"/>
                <a:ea typeface="UD デジタル 教科書体 NK-B" panose="02020700000000000000" pitchFamily="18" charset="-128"/>
              </a:rPr>
              <a:t>申請の無い市町村があることから、</a:t>
            </a:r>
            <a:r>
              <a:rPr lang="ja-JP" altLang="en-US" sz="1400" dirty="0" smtClean="0">
                <a:latin typeface="UD デジタル 教科書体 NK-B" panose="02020700000000000000" pitchFamily="18" charset="-128"/>
                <a:ea typeface="UD デジタル 教科書体 NK-B" panose="02020700000000000000" pitchFamily="18" charset="-128"/>
              </a:rPr>
              <a:t>各市町村</a:t>
            </a:r>
            <a:r>
              <a:rPr lang="ja-JP" altLang="en-US" sz="1400" dirty="0">
                <a:latin typeface="UD デジタル 教科書体 NK-B" panose="02020700000000000000" pitchFamily="18" charset="-128"/>
                <a:ea typeface="UD デジタル 教科書体 NK-B" panose="02020700000000000000" pitchFamily="18" charset="-128"/>
              </a:rPr>
              <a:t>の</a:t>
            </a:r>
            <a:r>
              <a:rPr lang="en-US" altLang="ja-JP" sz="1400" dirty="0" smtClean="0">
                <a:latin typeface="UD デジタル 教科書体 NK-B" panose="02020700000000000000" pitchFamily="18" charset="-128"/>
                <a:ea typeface="UD デジタル 教科書体 NK-B" panose="02020700000000000000" pitchFamily="18" charset="-128"/>
              </a:rPr>
              <a:t>PR</a:t>
            </a:r>
            <a:r>
              <a:rPr lang="ja-JP" altLang="en-US" sz="1400" dirty="0">
                <a:latin typeface="UD デジタル 教科書体 NK-B" panose="02020700000000000000" pitchFamily="18" charset="-128"/>
                <a:ea typeface="UD デジタル 教科書体 NK-B" panose="02020700000000000000" pitchFamily="18" charset="-128"/>
              </a:rPr>
              <a:t>方法の確認や「積極的な</a:t>
            </a:r>
            <a:r>
              <a:rPr lang="en-US" altLang="ja-JP" sz="1400" dirty="0">
                <a:latin typeface="UD デジタル 教科書体 NK-B" panose="02020700000000000000" pitchFamily="18" charset="-128"/>
                <a:ea typeface="UD デジタル 教科書体 NK-B" panose="02020700000000000000" pitchFamily="18" charset="-128"/>
              </a:rPr>
              <a:t>PR</a:t>
            </a:r>
            <a:r>
              <a:rPr lang="ja-JP" altLang="en-US" sz="1400" dirty="0">
                <a:latin typeface="UD デジタル 教科書体 NK-B" panose="02020700000000000000" pitchFamily="18" charset="-128"/>
                <a:ea typeface="UD デジタル 教科書体 NK-B" panose="02020700000000000000" pitchFamily="18" charset="-128"/>
              </a:rPr>
              <a:t>はしない」とする市町村の背景について、今後検証する必要があると思われる。</a:t>
            </a:r>
          </a:p>
          <a:p>
            <a:pPr algn="l"/>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1" name="タイトル 1">
            <a:extLst>
              <a:ext uri="{FF2B5EF4-FFF2-40B4-BE49-F238E27FC236}">
                <a16:creationId xmlns:a16="http://schemas.microsoft.com/office/drawing/2014/main" id="{8EE75657-5FFD-4BE9-9C72-7F2A243E0667}"/>
              </a:ext>
            </a:extLst>
          </p:cNvPr>
          <p:cNvSpPr txBox="1">
            <a:spLocks/>
          </p:cNvSpPr>
          <p:nvPr/>
        </p:nvSpPr>
        <p:spPr>
          <a:xfrm>
            <a:off x="79838" y="4563086"/>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◆今後の検討内容</a:t>
            </a:r>
            <a:endParaRPr lang="en-US" altLang="ja-JP" sz="1400" b="1" dirty="0">
              <a:latin typeface="+mn-ea"/>
              <a:ea typeface="+mn-ea"/>
            </a:endParaRPr>
          </a:p>
        </p:txBody>
      </p:sp>
      <p:sp>
        <p:nvSpPr>
          <p:cNvPr id="12" name="タイトル 1">
            <a:extLst>
              <a:ext uri="{FF2B5EF4-FFF2-40B4-BE49-F238E27FC236}">
                <a16:creationId xmlns:a16="http://schemas.microsoft.com/office/drawing/2014/main" id="{B7AF32E1-6F2F-4470-B079-68F47E911FD5}"/>
              </a:ext>
            </a:extLst>
          </p:cNvPr>
          <p:cNvSpPr txBox="1">
            <a:spLocks/>
          </p:cNvSpPr>
          <p:nvPr/>
        </p:nvSpPr>
        <p:spPr>
          <a:xfrm>
            <a:off x="624738" y="5156680"/>
            <a:ext cx="9049348" cy="1540340"/>
          </a:xfrm>
          <a:prstGeom prst="rect">
            <a:avLst/>
          </a:prstGeom>
        </p:spPr>
        <p:txBody>
          <a:bodyPr vert="horz" lIns="74295" tIns="37148" rIns="74295" bIns="37148"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　 ►　配付条件の</a:t>
            </a:r>
            <a:r>
              <a:rPr lang="ja-JP" altLang="en-US" sz="1400" b="1" dirty="0" smtClean="0">
                <a:latin typeface="UD デジタル 教科書体 NK-B" panose="02020700000000000000" pitchFamily="18" charset="-128"/>
                <a:ea typeface="UD デジタル 教科書体 NK-B" panose="02020700000000000000" pitchFamily="18" charset="-128"/>
              </a:rPr>
              <a:t>見直し</a:t>
            </a:r>
            <a:r>
              <a:rPr lang="ja-JP" altLang="en-US" sz="1400" b="1" dirty="0">
                <a:latin typeface="UD デジタル 教科書体 NK-B" panose="02020700000000000000" pitchFamily="18" charset="-128"/>
                <a:ea typeface="UD デジタル 教科書体 NK-B" panose="02020700000000000000" pitchFamily="18" charset="-128"/>
              </a:rPr>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　 ►　維持管理等における、技術面でのサポート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　 ►　</a:t>
            </a:r>
            <a:r>
              <a:rPr lang="en-US" altLang="ja-JP" sz="1400" b="1" dirty="0">
                <a:latin typeface="UD デジタル 教科書体 NK-B" panose="02020700000000000000" pitchFamily="18" charset="-128"/>
                <a:ea typeface="UD デジタル 教科書体 NK-B" panose="02020700000000000000" pitchFamily="18" charset="-128"/>
              </a:rPr>
              <a:t>PR</a:t>
            </a:r>
            <a:r>
              <a:rPr lang="ja-JP" altLang="en-US" sz="1400" b="1" dirty="0">
                <a:latin typeface="UD デジタル 教科書体 NK-B" panose="02020700000000000000" pitchFamily="18" charset="-128"/>
                <a:ea typeface="UD デジタル 教科書体 NK-B" panose="02020700000000000000" pitchFamily="18" charset="-128"/>
              </a:rPr>
              <a:t>方法等の検証</a:t>
            </a:r>
            <a:endParaRPr lang="en-US" altLang="ja-JP" sz="1400" b="1"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432CF2E4-872C-42ED-9957-623DCE19E20A}"/>
              </a:ext>
            </a:extLst>
          </p:cNvPr>
          <p:cNvSpPr txBox="1"/>
          <p:nvPr/>
        </p:nvSpPr>
        <p:spPr>
          <a:xfrm>
            <a:off x="536067" y="4893428"/>
            <a:ext cx="6560192" cy="307777"/>
          </a:xfrm>
          <a:prstGeom prst="rect">
            <a:avLst/>
          </a:prstGeom>
          <a:noFill/>
        </p:spPr>
        <p:txBody>
          <a:bodyPr wrap="square">
            <a:spAutoFit/>
          </a:bodyPr>
          <a:lstStyle/>
          <a:p>
            <a:r>
              <a:rPr lang="ja-JP" altLang="en-US" sz="1400" b="1" dirty="0">
                <a:latin typeface="+mn-ea"/>
              </a:rPr>
              <a:t>検証結果を踏まえ、以下の項目に</a:t>
            </a:r>
            <a:r>
              <a:rPr lang="ja-JP" altLang="en-US" sz="1400" b="1" dirty="0" smtClean="0">
                <a:latin typeface="+mn-ea"/>
              </a:rPr>
              <a:t>ついて事業</a:t>
            </a:r>
            <a:r>
              <a:rPr lang="ja-JP" altLang="en-US" sz="1400" b="1" dirty="0">
                <a:latin typeface="+mn-ea"/>
              </a:rPr>
              <a:t>の見直し検討を行う。</a:t>
            </a:r>
          </a:p>
        </p:txBody>
      </p:sp>
      <p:sp>
        <p:nvSpPr>
          <p:cNvPr id="16" name="四角形: 角を丸くする 38">
            <a:extLst>
              <a:ext uri="{FF2B5EF4-FFF2-40B4-BE49-F238E27FC236}">
                <a16:creationId xmlns:a16="http://schemas.microsoft.com/office/drawing/2014/main" id="{FA94FCAD-B53A-4711-91D0-42A85B82A6F0}"/>
              </a:ext>
            </a:extLst>
          </p:cNvPr>
          <p:cNvSpPr/>
          <p:nvPr/>
        </p:nvSpPr>
        <p:spPr>
          <a:xfrm>
            <a:off x="536067" y="839946"/>
            <a:ext cx="8654604" cy="3226752"/>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7" name="テキスト ボックス 16"/>
          <p:cNvSpPr txBox="1"/>
          <p:nvPr/>
        </p:nvSpPr>
        <p:spPr>
          <a:xfrm>
            <a:off x="9470489" y="6552426"/>
            <a:ext cx="419497" cy="276999"/>
          </a:xfrm>
          <a:prstGeom prst="rect">
            <a:avLst/>
          </a:prstGeom>
          <a:noFill/>
        </p:spPr>
        <p:txBody>
          <a:bodyPr wrap="square" rtlCol="0">
            <a:spAutoFit/>
          </a:bodyPr>
          <a:lstStyle/>
          <a:p>
            <a:r>
              <a:rPr lang="en-US" altLang="ja-JP" sz="1200" dirty="0"/>
              <a:t>12</a:t>
            </a:r>
            <a:endParaRPr kumimoji="1" lang="ja-JP" altLang="en-US" sz="1200" dirty="0"/>
          </a:p>
        </p:txBody>
      </p:sp>
    </p:spTree>
    <p:extLst>
      <p:ext uri="{BB962C8B-B14F-4D97-AF65-F5344CB8AC3E}">
        <p14:creationId xmlns:p14="http://schemas.microsoft.com/office/powerpoint/2010/main" val="3214121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8EE75657-5FFD-4BE9-9C72-7F2A243E0667}"/>
              </a:ext>
            </a:extLst>
          </p:cNvPr>
          <p:cNvSpPr txBox="1">
            <a:spLocks/>
          </p:cNvSpPr>
          <p:nvPr/>
        </p:nvSpPr>
        <p:spPr>
          <a:xfrm>
            <a:off x="375496" y="722843"/>
            <a:ext cx="9026081" cy="5616833"/>
          </a:xfrm>
          <a:prstGeom prst="rect">
            <a:avLst/>
          </a:prstGeom>
        </p:spPr>
        <p:txBody>
          <a:bodyPr vert="horz" lIns="74295" tIns="37148" rIns="74295" bIns="37148"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63" b="1" dirty="0">
                <a:latin typeface="+mn-ea"/>
                <a:ea typeface="+mn-ea"/>
              </a:rPr>
              <a:t>　◆事業概要</a:t>
            </a: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・平成１７年より実施</a:t>
            </a: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・地域の緑化組織（地域住民、</a:t>
            </a:r>
            <a:r>
              <a:rPr lang="en-US" altLang="ja-JP" sz="1463" b="1" dirty="0">
                <a:latin typeface="+mn-ea"/>
                <a:ea typeface="+mn-ea"/>
              </a:rPr>
              <a:t>PTA</a:t>
            </a:r>
            <a:r>
              <a:rPr lang="ja-JP" altLang="en-US" sz="1463" b="1" dirty="0" err="1">
                <a:latin typeface="+mn-ea"/>
                <a:ea typeface="+mn-ea"/>
              </a:rPr>
              <a:t>、</a:t>
            </a:r>
            <a:r>
              <a:rPr lang="ja-JP" altLang="en-US" sz="1463" b="1" dirty="0">
                <a:latin typeface="+mn-ea"/>
                <a:ea typeface="+mn-ea"/>
              </a:rPr>
              <a:t>民間企業、</a:t>
            </a:r>
            <a:r>
              <a:rPr lang="en-US" altLang="ja-JP" sz="1463" b="1" dirty="0">
                <a:latin typeface="+mn-ea"/>
                <a:ea typeface="+mn-ea"/>
              </a:rPr>
              <a:t>NPO</a:t>
            </a:r>
            <a:r>
              <a:rPr lang="ja-JP" altLang="en-US" sz="1463" b="1" dirty="0">
                <a:latin typeface="+mn-ea"/>
                <a:ea typeface="+mn-ea"/>
              </a:rPr>
              <a:t>等で構成される組織）が協働で行う緑化活動</a:t>
            </a:r>
            <a:endParaRPr lang="en-US" altLang="ja-JP" sz="1463" b="1" dirty="0">
              <a:latin typeface="+mn-ea"/>
              <a:ea typeface="+mn-ea"/>
            </a:endParaRPr>
          </a:p>
          <a:p>
            <a:pPr algn="l">
              <a:lnSpc>
                <a:spcPct val="100000"/>
              </a:lnSpc>
            </a:pPr>
            <a:r>
              <a:rPr lang="ja-JP" altLang="en-US" sz="1463" b="1" dirty="0">
                <a:latin typeface="+mn-ea"/>
                <a:ea typeface="+mn-ea"/>
              </a:rPr>
              <a:t>　　　（樹木の植栽、園庭の芝生化や花壇づくり、菜園整備など）に対し補助。</a:t>
            </a:r>
            <a:endParaRPr lang="en-US" altLang="ja-JP" sz="1463" b="1" dirty="0">
              <a:latin typeface="+mn-ea"/>
              <a:ea typeface="+mn-ea"/>
            </a:endParaRPr>
          </a:p>
          <a:p>
            <a:pPr algn="l">
              <a:lnSpc>
                <a:spcPct val="100000"/>
              </a:lnSpc>
            </a:pPr>
            <a:r>
              <a:rPr lang="ja-JP" altLang="en-US" sz="1463" b="1" dirty="0">
                <a:latin typeface="+mn-ea"/>
                <a:ea typeface="+mn-ea"/>
              </a:rPr>
              <a:t>　　　事前審査を行い、必要な経費の１／２（上限３００万円）を補助</a:t>
            </a: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a:t>
            </a:r>
            <a:r>
              <a:rPr lang="ja-JP" altLang="en-US" sz="1400" b="1" dirty="0">
                <a:latin typeface="+mn-ea"/>
                <a:ea typeface="+mn-ea"/>
              </a:rPr>
              <a:t>アンケートの対象者</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a:t>
            </a:r>
            <a:r>
              <a:rPr lang="en-US" altLang="ja-JP" sz="1400" b="1" dirty="0">
                <a:latin typeface="+mn-ea"/>
                <a:ea typeface="+mn-ea"/>
              </a:rPr>
              <a:t>【</a:t>
            </a:r>
            <a:r>
              <a:rPr lang="ja-JP" altLang="en-US" sz="1400" b="1" dirty="0">
                <a:latin typeface="+mn-ea"/>
                <a:ea typeface="+mn-ea"/>
              </a:rPr>
              <a:t>申請者</a:t>
            </a:r>
            <a:r>
              <a:rPr lang="en-US" altLang="ja-JP" sz="1400" b="1" dirty="0">
                <a:latin typeface="+mn-ea"/>
                <a:ea typeface="+mn-ea"/>
              </a:rPr>
              <a:t>】</a:t>
            </a:r>
            <a:r>
              <a:rPr lang="ja-JP" altLang="en-US" sz="1400" b="1" dirty="0">
                <a:latin typeface="+mn-ea"/>
                <a:ea typeface="+mn-ea"/>
              </a:rPr>
              <a:t>：</a:t>
            </a:r>
            <a:r>
              <a:rPr lang="en-US" altLang="ja-JP" sz="1400" b="1" dirty="0">
                <a:latin typeface="+mn-ea"/>
                <a:ea typeface="+mn-ea"/>
              </a:rPr>
              <a:t>H</a:t>
            </a:r>
            <a:r>
              <a:rPr lang="ja-JP" altLang="en-US" sz="1400" b="1" dirty="0">
                <a:latin typeface="+mn-ea"/>
                <a:ea typeface="+mn-ea"/>
              </a:rPr>
              <a:t>２２年度～令和元年度及び令和３年度に本事業を実施した申請者３２件</a:t>
            </a:r>
            <a:endParaRPr lang="en-US" altLang="ja-JP" sz="1400" b="1" dirty="0">
              <a:latin typeface="+mn-ea"/>
              <a:ea typeface="+mn-ea"/>
            </a:endParaRPr>
          </a:p>
          <a:p>
            <a:pPr algn="l">
              <a:lnSpc>
                <a:spcPct val="100000"/>
              </a:lnSpc>
            </a:pPr>
            <a:r>
              <a:rPr lang="ja-JP" altLang="en-US" sz="1400" b="1" dirty="0">
                <a:latin typeface="+mn-ea"/>
                <a:ea typeface="+mn-ea"/>
              </a:rPr>
              <a:t>　　　　　　　　　　　　幼稚園・認定こども園・保育園・福祉施設など</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◆アンケート方法</a:t>
            </a:r>
            <a:endParaRPr lang="en-US" altLang="ja-JP" sz="1400" b="1" dirty="0">
              <a:latin typeface="+mn-ea"/>
              <a:ea typeface="+mn-ea"/>
            </a:endParaRPr>
          </a:p>
          <a:p>
            <a:pPr algn="l">
              <a:lnSpc>
                <a:spcPct val="100000"/>
              </a:lnSpc>
            </a:pPr>
            <a:r>
              <a:rPr lang="ja-JP" altLang="en-US" sz="1400" b="1" dirty="0">
                <a:latin typeface="+mn-ea"/>
                <a:ea typeface="+mn-ea"/>
              </a:rPr>
              <a:t>　　　　</a:t>
            </a:r>
            <a:endParaRPr lang="en-US" altLang="ja-JP" sz="1400" b="1" dirty="0">
              <a:latin typeface="+mn-ea"/>
              <a:ea typeface="+mn-ea"/>
            </a:endParaRPr>
          </a:p>
          <a:p>
            <a:pPr algn="l">
              <a:lnSpc>
                <a:spcPct val="100000"/>
              </a:lnSpc>
            </a:pPr>
            <a:r>
              <a:rPr lang="ja-JP" altLang="en-US" sz="1400" b="1" dirty="0">
                <a:latin typeface="+mn-ea"/>
                <a:ea typeface="+mn-ea"/>
              </a:rPr>
              <a:t>　　・対面にて実施（一部メールにて実施）</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◆回答状況</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・２５件（対面２２件、メール３件）／３２件、回答率７８．１％</a:t>
            </a:r>
            <a:endParaRPr lang="en-US" altLang="ja-JP" sz="1400" b="1" dirty="0">
              <a:latin typeface="+mn-ea"/>
              <a:ea typeface="+mn-ea"/>
            </a:endParaRPr>
          </a:p>
          <a:p>
            <a:pPr algn="l">
              <a:lnSpc>
                <a:spcPct val="100000"/>
              </a:lnSpc>
            </a:pPr>
            <a:endParaRPr lang="en-US" altLang="ja-JP" sz="1400" b="1" dirty="0">
              <a:latin typeface="+mn-ea"/>
            </a:endParaRPr>
          </a:p>
          <a:p>
            <a:pPr algn="l">
              <a:lnSpc>
                <a:spcPct val="100000"/>
              </a:lnSpc>
            </a:pPr>
            <a:endParaRPr lang="en-US" altLang="ja-JP" sz="1400" b="1" dirty="0">
              <a:latin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ja-JP" altLang="en-US" sz="1400" b="1" dirty="0">
              <a:latin typeface="+mn-ea"/>
              <a:ea typeface="+mn-ea"/>
            </a:endParaRP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4CA25958-5B67-414B-82D0-999E05BDDDB2}"/>
              </a:ext>
            </a:extLst>
          </p:cNvPr>
          <p:cNvSpPr txBox="1">
            <a:spLocks/>
          </p:cNvSpPr>
          <p:nvPr/>
        </p:nvSpPr>
        <p:spPr>
          <a:xfrm>
            <a:off x="375496" y="91800"/>
            <a:ext cx="291547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❷ みどりづくり活動助成事業</a:t>
            </a:r>
          </a:p>
        </p:txBody>
      </p:sp>
      <p:sp>
        <p:nvSpPr>
          <p:cNvPr id="6" name="テキスト ボックス 5"/>
          <p:cNvSpPr txBox="1"/>
          <p:nvPr/>
        </p:nvSpPr>
        <p:spPr>
          <a:xfrm>
            <a:off x="9490477" y="6581001"/>
            <a:ext cx="463009" cy="276999"/>
          </a:xfrm>
          <a:prstGeom prst="rect">
            <a:avLst/>
          </a:prstGeom>
          <a:noFill/>
        </p:spPr>
        <p:txBody>
          <a:bodyPr wrap="square" rtlCol="0">
            <a:spAutoFit/>
          </a:bodyPr>
          <a:lstStyle/>
          <a:p>
            <a:r>
              <a:rPr kumimoji="1" lang="en-US" altLang="ja-JP" sz="1200" dirty="0"/>
              <a:t>1</a:t>
            </a:r>
            <a:r>
              <a:rPr lang="en-US" altLang="ja-JP" sz="1200" dirty="0"/>
              <a:t>3</a:t>
            </a:r>
            <a:endParaRPr kumimoji="1" lang="ja-JP" altLang="en-US" sz="1200" dirty="0"/>
          </a:p>
        </p:txBody>
      </p:sp>
    </p:spTree>
    <p:extLst>
      <p:ext uri="{BB962C8B-B14F-4D97-AF65-F5344CB8AC3E}">
        <p14:creationId xmlns:p14="http://schemas.microsoft.com/office/powerpoint/2010/main" val="3238170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四角形: 角を丸くする 1">
            <a:extLst>
              <a:ext uri="{FF2B5EF4-FFF2-40B4-BE49-F238E27FC236}">
                <a16:creationId xmlns:a16="http://schemas.microsoft.com/office/drawing/2014/main" id="{62747854-0D7C-4CD9-868F-17E11871C611}"/>
              </a:ext>
            </a:extLst>
          </p:cNvPr>
          <p:cNvSpPr/>
          <p:nvPr/>
        </p:nvSpPr>
        <p:spPr>
          <a:xfrm>
            <a:off x="702494" y="4029661"/>
            <a:ext cx="8507640" cy="2569922"/>
          </a:xfrm>
          <a:prstGeom prst="roundRect">
            <a:avLst>
              <a:gd name="adj" fmla="val 0"/>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643681" y="2874520"/>
            <a:ext cx="8874178" cy="967380"/>
          </a:xfrm>
          <a:ln>
            <a:noFill/>
          </a:ln>
        </p:spPr>
        <p:txBody>
          <a:bodyPr wrap="square">
            <a:noAutofit/>
          </a:bodyPr>
          <a:lstStyle/>
          <a:p>
            <a:pPr algn="l">
              <a:lnSpc>
                <a:spcPct val="100000"/>
              </a:lnSpc>
            </a:pPr>
            <a:r>
              <a:rPr lang="ja-JP" altLang="en-US" sz="1400" dirty="0">
                <a:latin typeface="UD デジタル 教科書体 NK-B" panose="02020700000000000000" pitchFamily="18" charset="-128"/>
                <a:ea typeface="UD デジタル 教科書体 NK-B" panose="02020700000000000000" pitchFamily="18" charset="-128"/>
              </a:rPr>
              <a:t>・実施施設の種別は、「認定こども園</a:t>
            </a:r>
            <a:r>
              <a:rPr lang="en-US" altLang="ja-JP" sz="1400" dirty="0">
                <a:latin typeface="UD デジタル 教科書体 NK-B" panose="02020700000000000000" pitchFamily="18" charset="-128"/>
                <a:ea typeface="UD デジタル 教科書体 NK-B" panose="02020700000000000000" pitchFamily="18" charset="-128"/>
              </a:rPr>
              <a:t>(48.0%)</a:t>
            </a:r>
            <a:r>
              <a:rPr lang="ja-JP" altLang="en-US" sz="1400" dirty="0">
                <a:latin typeface="UD デジタル 教科書体 NK-B" panose="02020700000000000000" pitchFamily="18" charset="-128"/>
                <a:ea typeface="UD デジタル 教科書体 NK-B" panose="02020700000000000000" pitchFamily="18" charset="-128"/>
              </a:rPr>
              <a:t>」、「保育園</a:t>
            </a:r>
            <a:r>
              <a:rPr lang="en-US" altLang="ja-JP" sz="1400" dirty="0">
                <a:latin typeface="UD デジタル 教科書体 NK-B" panose="02020700000000000000" pitchFamily="18" charset="-128"/>
                <a:ea typeface="UD デジタル 教科書体 NK-B" panose="02020700000000000000" pitchFamily="18" charset="-128"/>
              </a:rPr>
              <a:t>(20.0%)</a:t>
            </a:r>
            <a:r>
              <a:rPr lang="ja-JP" altLang="en-US" sz="1400" dirty="0">
                <a:latin typeface="UD デジタル 教科書体 NK-B" panose="02020700000000000000" pitchFamily="18" charset="-128"/>
                <a:ea typeface="UD デジタル 教科書体 NK-B" panose="02020700000000000000" pitchFamily="18" charset="-128"/>
              </a:rPr>
              <a:t>」、「幼稚園</a:t>
            </a:r>
            <a:r>
              <a:rPr lang="en-US" altLang="ja-JP" sz="1400" dirty="0">
                <a:latin typeface="UD デジタル 教科書体 NK-B" panose="02020700000000000000" pitchFamily="18" charset="-128"/>
                <a:ea typeface="UD デジタル 教科書体 NK-B" panose="02020700000000000000" pitchFamily="18" charset="-128"/>
              </a:rPr>
              <a:t>(20.0%)</a:t>
            </a:r>
            <a:r>
              <a:rPr lang="ja-JP" altLang="en-US" sz="1400" dirty="0">
                <a:latin typeface="UD デジタル 教科書体 NK-B" panose="02020700000000000000" pitchFamily="18" charset="-128"/>
                <a:ea typeface="UD デジタル 教科書体 NK-B" panose="02020700000000000000" pitchFamily="18" charset="-128"/>
              </a:rPr>
              <a:t>」を併せて、全体の</a:t>
            </a:r>
            <a:r>
              <a:rPr lang="en-US" altLang="ja-JP" sz="1400" dirty="0">
                <a:latin typeface="UD デジタル 教科書体 NK-B" panose="02020700000000000000" pitchFamily="18" charset="-128"/>
                <a:ea typeface="UD デジタル 教科書体 NK-B" panose="02020700000000000000" pitchFamily="18" charset="-128"/>
              </a:rPr>
              <a:t>88.0%</a:t>
            </a:r>
            <a:r>
              <a:rPr lang="ja-JP" altLang="en-US" sz="1400" dirty="0">
                <a:latin typeface="UD デジタル 教科書体 NK-B" panose="02020700000000000000" pitchFamily="18" charset="-128"/>
                <a:ea typeface="UD デジタル 教科書体 NK-B" panose="02020700000000000000" pitchFamily="18" charset="-128"/>
              </a:rPr>
              <a:t>が保育機関であった。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ct val="100000"/>
              </a:lnSpc>
            </a:pPr>
            <a:r>
              <a:rPr lang="ja-JP" altLang="en-US" sz="1400" dirty="0">
                <a:latin typeface="UD デジタル 教科書体 NK-B" panose="02020700000000000000" pitchFamily="18" charset="-128"/>
                <a:ea typeface="UD デジタル 教科書体 NK-B" panose="02020700000000000000" pitchFamily="18" charset="-128"/>
              </a:rPr>
              <a:t>・現在の緑化活動人数は、「１～９人</a:t>
            </a:r>
            <a:r>
              <a:rPr lang="en-US" altLang="ja-JP" sz="1400" dirty="0">
                <a:latin typeface="UD デジタル 教科書体 NK-B" panose="02020700000000000000" pitchFamily="18" charset="-128"/>
                <a:ea typeface="UD デジタル 教科書体 NK-B" panose="02020700000000000000" pitchFamily="18" charset="-128"/>
              </a:rPr>
              <a:t>(44.0%)</a:t>
            </a:r>
            <a:r>
              <a:rPr lang="ja-JP" altLang="en-US" sz="1400" dirty="0">
                <a:latin typeface="UD デジタル 教科書体 NK-B" panose="02020700000000000000" pitchFamily="18" charset="-128"/>
                <a:ea typeface="UD デジタル 教科書体 NK-B" panose="02020700000000000000" pitchFamily="18" charset="-128"/>
              </a:rPr>
              <a:t>」、「１０～１９人</a:t>
            </a:r>
            <a:r>
              <a:rPr lang="en-US" altLang="ja-JP" sz="1400" dirty="0">
                <a:latin typeface="UD デジタル 教科書体 NK-B" panose="02020700000000000000" pitchFamily="18" charset="-128"/>
                <a:ea typeface="UD デジタル 教科書体 NK-B" panose="02020700000000000000" pitchFamily="18" charset="-128"/>
              </a:rPr>
              <a:t>(24.0%)</a:t>
            </a:r>
            <a:r>
              <a:rPr lang="ja-JP" altLang="en-US" sz="1400" dirty="0">
                <a:latin typeface="UD デジタル 教科書体 NK-B" panose="02020700000000000000" pitchFamily="18" charset="-128"/>
                <a:ea typeface="UD デジタル 教科書体 NK-B" panose="02020700000000000000" pitchFamily="18" charset="-128"/>
              </a:rPr>
              <a:t>」が全体の</a:t>
            </a:r>
            <a:r>
              <a:rPr lang="en-US" altLang="ja-JP" sz="1400" dirty="0">
                <a:latin typeface="UD デジタル 教科書体 NK-B" panose="02020700000000000000" pitchFamily="18" charset="-128"/>
                <a:ea typeface="UD デジタル 教科書体 NK-B" panose="02020700000000000000" pitchFamily="18" charset="-128"/>
              </a:rPr>
              <a:t>68.0%</a:t>
            </a:r>
            <a:r>
              <a:rPr lang="ja-JP" altLang="en-US" sz="1400" dirty="0">
                <a:latin typeface="UD デジタル 教科書体 NK-B" panose="02020700000000000000" pitchFamily="18" charset="-128"/>
                <a:ea typeface="UD デジタル 教科書体 NK-B" panose="02020700000000000000" pitchFamily="18" charset="-128"/>
              </a:rPr>
              <a:t>を占める。</a:t>
            </a:r>
            <a:endParaRPr lang="en-US" altLang="ja-JP" sz="1300" dirty="0"/>
          </a:p>
          <a:p>
            <a:pPr algn="l">
              <a:lnSpc>
                <a:spcPts val="1138"/>
              </a:lnSpc>
            </a:pPr>
            <a:r>
              <a:rPr lang="ja-JP" altLang="en-US" sz="1300" dirty="0"/>
              <a:t>　</a:t>
            </a:r>
            <a:r>
              <a:rPr lang="ja-JP" altLang="en-US" sz="975" dirty="0"/>
              <a:t>　</a:t>
            </a:r>
            <a:endParaRPr lang="en-US" altLang="ja-JP" sz="1300" dirty="0"/>
          </a:p>
          <a:p>
            <a:pPr algn="l">
              <a:lnSpc>
                <a:spcPts val="1300"/>
              </a:lnSpc>
            </a:pPr>
            <a:r>
              <a:rPr lang="ja-JP" altLang="en-US" sz="1300" dirty="0"/>
              <a:t>　</a:t>
            </a:r>
            <a:endParaRPr lang="en-US" altLang="ja-JP" sz="1300" b="1" dirty="0"/>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583097" y="1185481"/>
            <a:ext cx="8746434" cy="1603065"/>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1" name="タイトル 1">
            <a:extLst>
              <a:ext uri="{FF2B5EF4-FFF2-40B4-BE49-F238E27FC236}">
                <a16:creationId xmlns:a16="http://schemas.microsoft.com/office/drawing/2014/main" id="{4CA25958-5B67-414B-82D0-999E05BDDDB2}"/>
              </a:ext>
            </a:extLst>
          </p:cNvPr>
          <p:cNvSpPr txBox="1">
            <a:spLocks/>
          </p:cNvSpPr>
          <p:nvPr/>
        </p:nvSpPr>
        <p:spPr>
          <a:xfrm>
            <a:off x="375496" y="91800"/>
            <a:ext cx="291547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❷ みどりづくり活動助成事業</a:t>
            </a:r>
          </a:p>
        </p:txBody>
      </p:sp>
      <p:pic>
        <p:nvPicPr>
          <p:cNvPr id="20" name="図 19">
            <a:extLst>
              <a:ext uri="{FF2B5EF4-FFF2-40B4-BE49-F238E27FC236}">
                <a16:creationId xmlns:a16="http://schemas.microsoft.com/office/drawing/2014/main" id="{02E2CF79-5123-4C48-8E95-17B86612BAA9}"/>
              </a:ext>
            </a:extLst>
          </p:cNvPr>
          <p:cNvPicPr>
            <a:picLocks noChangeAspect="1"/>
          </p:cNvPicPr>
          <p:nvPr/>
        </p:nvPicPr>
        <p:blipFill rotWithShape="1">
          <a:blip r:embed="rId2"/>
          <a:srcRect r="7450"/>
          <a:stretch/>
        </p:blipFill>
        <p:spPr>
          <a:xfrm>
            <a:off x="3036745" y="5021111"/>
            <a:ext cx="1836743" cy="1467392"/>
          </a:xfrm>
          <a:prstGeom prst="rect">
            <a:avLst/>
          </a:prstGeom>
        </p:spPr>
      </p:pic>
      <p:pic>
        <p:nvPicPr>
          <p:cNvPr id="23" name="図 22">
            <a:extLst>
              <a:ext uri="{FF2B5EF4-FFF2-40B4-BE49-F238E27FC236}">
                <a16:creationId xmlns:a16="http://schemas.microsoft.com/office/drawing/2014/main" id="{3C5867AF-34CD-4A70-9C55-1DDE22EC1C12}"/>
              </a:ext>
            </a:extLst>
          </p:cNvPr>
          <p:cNvPicPr>
            <a:picLocks noChangeAspect="1"/>
          </p:cNvPicPr>
          <p:nvPr/>
        </p:nvPicPr>
        <p:blipFill>
          <a:blip r:embed="rId3"/>
          <a:stretch>
            <a:fillRect/>
          </a:stretch>
        </p:blipFill>
        <p:spPr>
          <a:xfrm>
            <a:off x="5024738" y="5016903"/>
            <a:ext cx="1878666" cy="1467391"/>
          </a:xfrm>
          <a:prstGeom prst="rect">
            <a:avLst/>
          </a:prstGeom>
        </p:spPr>
      </p:pic>
      <p:pic>
        <p:nvPicPr>
          <p:cNvPr id="26" name="図 25">
            <a:extLst>
              <a:ext uri="{FF2B5EF4-FFF2-40B4-BE49-F238E27FC236}">
                <a16:creationId xmlns:a16="http://schemas.microsoft.com/office/drawing/2014/main" id="{4E2080AD-491E-418E-8398-E124EFF5719F}"/>
              </a:ext>
            </a:extLst>
          </p:cNvPr>
          <p:cNvPicPr>
            <a:picLocks noChangeAspect="1"/>
          </p:cNvPicPr>
          <p:nvPr/>
        </p:nvPicPr>
        <p:blipFill rotWithShape="1">
          <a:blip r:embed="rId4"/>
          <a:srcRect t="19891" r="7132" b="23792"/>
          <a:stretch/>
        </p:blipFill>
        <p:spPr>
          <a:xfrm>
            <a:off x="7019481" y="4999904"/>
            <a:ext cx="1965661" cy="1484390"/>
          </a:xfrm>
          <a:prstGeom prst="rect">
            <a:avLst/>
          </a:prstGeom>
        </p:spPr>
      </p:pic>
      <p:sp>
        <p:nvSpPr>
          <p:cNvPr id="28" name="テキスト ボックス 27">
            <a:extLst>
              <a:ext uri="{FF2B5EF4-FFF2-40B4-BE49-F238E27FC236}">
                <a16:creationId xmlns:a16="http://schemas.microsoft.com/office/drawing/2014/main" id="{1B3FD995-E551-4838-843C-478D6FA301AD}"/>
              </a:ext>
            </a:extLst>
          </p:cNvPr>
          <p:cNvSpPr txBox="1"/>
          <p:nvPr/>
        </p:nvSpPr>
        <p:spPr>
          <a:xfrm>
            <a:off x="3061330" y="5032705"/>
            <a:ext cx="690599"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高木</a:t>
            </a:r>
            <a:r>
              <a:rPr lang="ja-JP" altLang="en-US" sz="1100" dirty="0">
                <a:latin typeface="Meiryo UI" panose="020B0604030504040204" pitchFamily="50" charset="-128"/>
                <a:ea typeface="Meiryo UI" panose="020B0604030504040204" pitchFamily="50" charset="-128"/>
              </a:rPr>
              <a:t>植栽</a:t>
            </a:r>
            <a:endParaRPr kumimoji="1" lang="ja-JP" altLang="en-US" sz="11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8D8F3F09-0869-4F95-B633-5145501D6F31}"/>
              </a:ext>
            </a:extLst>
          </p:cNvPr>
          <p:cNvSpPr txBox="1"/>
          <p:nvPr/>
        </p:nvSpPr>
        <p:spPr>
          <a:xfrm>
            <a:off x="5047837" y="5041539"/>
            <a:ext cx="1034911" cy="169276"/>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エディブルガーデン</a:t>
            </a:r>
          </a:p>
        </p:txBody>
      </p:sp>
      <p:sp>
        <p:nvSpPr>
          <p:cNvPr id="30" name="テキスト ボックス 29">
            <a:extLst>
              <a:ext uri="{FF2B5EF4-FFF2-40B4-BE49-F238E27FC236}">
                <a16:creationId xmlns:a16="http://schemas.microsoft.com/office/drawing/2014/main" id="{A355BFF5-DA30-464E-BCFB-98211B6C0FFE}"/>
              </a:ext>
            </a:extLst>
          </p:cNvPr>
          <p:cNvSpPr txBox="1"/>
          <p:nvPr/>
        </p:nvSpPr>
        <p:spPr>
          <a:xfrm>
            <a:off x="7040790" y="5005900"/>
            <a:ext cx="425361"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菜園</a:t>
            </a:r>
          </a:p>
        </p:txBody>
      </p:sp>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8EE75657-5FFD-4BE9-9C72-7F2A243E0667}"/>
              </a:ext>
            </a:extLst>
          </p:cNvPr>
          <p:cNvSpPr txBox="1">
            <a:spLocks/>
          </p:cNvSpPr>
          <p:nvPr/>
        </p:nvSpPr>
        <p:spPr>
          <a:xfrm>
            <a:off x="222594" y="482980"/>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◆アンケート結果</a:t>
            </a:r>
            <a:endParaRPr lang="en-US" altLang="ja-JP" sz="1400" b="1" dirty="0"/>
          </a:p>
        </p:txBody>
      </p:sp>
      <p:sp>
        <p:nvSpPr>
          <p:cNvPr id="33" name="字幕 2">
            <a:extLst>
              <a:ext uri="{FF2B5EF4-FFF2-40B4-BE49-F238E27FC236}">
                <a16:creationId xmlns:a16="http://schemas.microsoft.com/office/drawing/2014/main" id="{07683FDF-3704-4C2C-A614-178163782F07}"/>
              </a:ext>
            </a:extLst>
          </p:cNvPr>
          <p:cNvSpPr txBox="1">
            <a:spLocks/>
          </p:cNvSpPr>
          <p:nvPr/>
        </p:nvSpPr>
        <p:spPr>
          <a:xfrm>
            <a:off x="313963" y="893674"/>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Q1_</a:t>
            </a:r>
            <a:r>
              <a:rPr lang="ja-JP" altLang="en-US" sz="1400" b="1" dirty="0"/>
              <a:t>実施施設の種別　／　緑化活動の人数</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41" name="字幕 2">
            <a:extLst>
              <a:ext uri="{FF2B5EF4-FFF2-40B4-BE49-F238E27FC236}">
                <a16:creationId xmlns:a16="http://schemas.microsoft.com/office/drawing/2014/main" id="{07683FDF-3704-4C2C-A614-178163782F07}"/>
              </a:ext>
            </a:extLst>
          </p:cNvPr>
          <p:cNvSpPr txBox="1">
            <a:spLocks/>
          </p:cNvSpPr>
          <p:nvPr/>
        </p:nvSpPr>
        <p:spPr>
          <a:xfrm>
            <a:off x="972438" y="4142161"/>
            <a:ext cx="7430918" cy="866632"/>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813"/>
              </a:lnSpc>
            </a:pPr>
            <a:r>
              <a:rPr lang="ja-JP" altLang="en-US" sz="1400" dirty="0"/>
              <a:t>緑化活動例）</a:t>
            </a:r>
            <a:endParaRPr lang="en-US" altLang="ja-JP" sz="1400" dirty="0"/>
          </a:p>
          <a:p>
            <a:pPr algn="l">
              <a:lnSpc>
                <a:spcPts val="813"/>
              </a:lnSpc>
            </a:pPr>
            <a:r>
              <a:rPr lang="ja-JP" altLang="en-US" sz="1400" dirty="0"/>
              <a:t>　 ・園長や用務員を中心とした管理</a:t>
            </a:r>
            <a:endParaRPr lang="en-US" altLang="ja-JP" sz="1400" dirty="0"/>
          </a:p>
          <a:p>
            <a:pPr algn="l">
              <a:lnSpc>
                <a:spcPts val="813"/>
              </a:lnSpc>
            </a:pPr>
            <a:r>
              <a:rPr lang="ja-JP" altLang="en-US" sz="1400" dirty="0"/>
              <a:t>　 ・緑化担当職員や、</a:t>
            </a:r>
            <a:r>
              <a:rPr lang="en-US" altLang="ja-JP" sz="1400" dirty="0"/>
              <a:t>PTA</a:t>
            </a:r>
            <a:r>
              <a:rPr lang="ja-JP" altLang="en-US" sz="1400" dirty="0"/>
              <a:t>の緑化委員を中心とした管理</a:t>
            </a:r>
            <a:endParaRPr lang="en-US" altLang="ja-JP" sz="1400" dirty="0"/>
          </a:p>
          <a:p>
            <a:pPr algn="l">
              <a:lnSpc>
                <a:spcPts val="813"/>
              </a:lnSpc>
            </a:pPr>
            <a:r>
              <a:rPr lang="ja-JP" altLang="en-US" sz="1400" dirty="0"/>
              <a:t>　 ・近所にお住まいの方や、市の元気アップサポーターによる管理</a:t>
            </a:r>
            <a:endParaRPr lang="en-US" altLang="ja-JP" sz="1400" dirty="0"/>
          </a:p>
        </p:txBody>
      </p:sp>
      <p:sp>
        <p:nvSpPr>
          <p:cNvPr id="31" name="字幕 2">
            <a:extLst>
              <a:ext uri="{FF2B5EF4-FFF2-40B4-BE49-F238E27FC236}">
                <a16:creationId xmlns:a16="http://schemas.microsoft.com/office/drawing/2014/main" id="{2191EF96-B870-4873-83F6-37F431ECD807}"/>
              </a:ext>
            </a:extLst>
          </p:cNvPr>
          <p:cNvSpPr txBox="1">
            <a:spLocks/>
          </p:cNvSpPr>
          <p:nvPr/>
        </p:nvSpPr>
        <p:spPr>
          <a:xfrm>
            <a:off x="643681" y="1285773"/>
            <a:ext cx="1527520"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en-US" altLang="ja-JP" sz="1200" dirty="0"/>
              <a:t>Q1_</a:t>
            </a:r>
            <a:r>
              <a:rPr lang="ja-JP" altLang="en-US" sz="1200" dirty="0"/>
              <a:t>実施施設の種別</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32" name="字幕 2">
            <a:extLst>
              <a:ext uri="{FF2B5EF4-FFF2-40B4-BE49-F238E27FC236}">
                <a16:creationId xmlns:a16="http://schemas.microsoft.com/office/drawing/2014/main" id="{AE3C0929-D9B1-4350-93E3-58C9DF79A78A}"/>
              </a:ext>
            </a:extLst>
          </p:cNvPr>
          <p:cNvSpPr txBox="1">
            <a:spLocks/>
          </p:cNvSpPr>
          <p:nvPr/>
        </p:nvSpPr>
        <p:spPr>
          <a:xfrm>
            <a:off x="5067454" y="1305956"/>
            <a:ext cx="1286318" cy="210600"/>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200" dirty="0"/>
              <a:t>緑化活動の人数</a:t>
            </a:r>
            <a:endParaRPr lang="en-US" altLang="ja-JP" sz="1200"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pic>
        <p:nvPicPr>
          <p:cNvPr id="35" name="図 34">
            <a:extLst>
              <a:ext uri="{FF2B5EF4-FFF2-40B4-BE49-F238E27FC236}">
                <a16:creationId xmlns:a16="http://schemas.microsoft.com/office/drawing/2014/main" id="{E354753B-BC8F-4EE3-BAC5-9E655C8D2216}"/>
              </a:ext>
            </a:extLst>
          </p:cNvPr>
          <p:cNvPicPr>
            <a:picLocks noChangeAspect="1"/>
          </p:cNvPicPr>
          <p:nvPr/>
        </p:nvPicPr>
        <p:blipFill rotWithShape="1">
          <a:blip r:embed="rId5"/>
          <a:srcRect b="30448"/>
          <a:stretch/>
        </p:blipFill>
        <p:spPr>
          <a:xfrm>
            <a:off x="972438" y="5016903"/>
            <a:ext cx="1916537" cy="1492791"/>
          </a:xfrm>
          <a:prstGeom prst="rect">
            <a:avLst/>
          </a:prstGeom>
        </p:spPr>
      </p:pic>
      <p:sp>
        <p:nvSpPr>
          <p:cNvPr id="37" name="テキスト ボックス 36">
            <a:extLst>
              <a:ext uri="{FF2B5EF4-FFF2-40B4-BE49-F238E27FC236}">
                <a16:creationId xmlns:a16="http://schemas.microsoft.com/office/drawing/2014/main" id="{C9517D08-3151-4538-AADD-337AB4466D50}"/>
              </a:ext>
            </a:extLst>
          </p:cNvPr>
          <p:cNvSpPr txBox="1"/>
          <p:nvPr/>
        </p:nvSpPr>
        <p:spPr>
          <a:xfrm>
            <a:off x="998941" y="5041538"/>
            <a:ext cx="339529"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芝生</a:t>
            </a:r>
          </a:p>
        </p:txBody>
      </p:sp>
      <p:pic>
        <p:nvPicPr>
          <p:cNvPr id="4" name="図 3">
            <a:extLst>
              <a:ext uri="{FF2B5EF4-FFF2-40B4-BE49-F238E27FC236}">
                <a16:creationId xmlns:a16="http://schemas.microsoft.com/office/drawing/2014/main" id="{88A06DA2-6C9C-4256-BA0A-5E449C08F6DB}"/>
              </a:ext>
            </a:extLst>
          </p:cNvPr>
          <p:cNvPicPr>
            <a:picLocks noChangeAspect="1"/>
          </p:cNvPicPr>
          <p:nvPr/>
        </p:nvPicPr>
        <p:blipFill rotWithShape="1">
          <a:blip r:embed="rId6"/>
          <a:srcRect t="13979"/>
          <a:stretch/>
        </p:blipFill>
        <p:spPr>
          <a:xfrm>
            <a:off x="2556923" y="1273270"/>
            <a:ext cx="1945421" cy="1503905"/>
          </a:xfrm>
          <a:prstGeom prst="rect">
            <a:avLst/>
          </a:prstGeom>
        </p:spPr>
      </p:pic>
      <p:pic>
        <p:nvPicPr>
          <p:cNvPr id="5" name="図 4">
            <a:extLst>
              <a:ext uri="{FF2B5EF4-FFF2-40B4-BE49-F238E27FC236}">
                <a16:creationId xmlns:a16="http://schemas.microsoft.com/office/drawing/2014/main" id="{4692E142-9689-48E0-9F36-27F61D2719A0}"/>
              </a:ext>
            </a:extLst>
          </p:cNvPr>
          <p:cNvPicPr>
            <a:picLocks noChangeAspect="1"/>
          </p:cNvPicPr>
          <p:nvPr/>
        </p:nvPicPr>
        <p:blipFill rotWithShape="1">
          <a:blip r:embed="rId7"/>
          <a:srcRect t="12080" r="10258" b="6566"/>
          <a:stretch/>
        </p:blipFill>
        <p:spPr>
          <a:xfrm>
            <a:off x="6462903" y="1345637"/>
            <a:ext cx="1720780" cy="1412393"/>
          </a:xfrm>
          <a:prstGeom prst="rect">
            <a:avLst/>
          </a:prstGeom>
        </p:spPr>
      </p:pic>
      <p:sp>
        <p:nvSpPr>
          <p:cNvPr id="27" name="テキスト ボックス 26"/>
          <p:cNvSpPr txBox="1"/>
          <p:nvPr/>
        </p:nvSpPr>
        <p:spPr>
          <a:xfrm>
            <a:off x="9457275" y="6552426"/>
            <a:ext cx="407311" cy="276999"/>
          </a:xfrm>
          <a:prstGeom prst="rect">
            <a:avLst/>
          </a:prstGeom>
          <a:noFill/>
        </p:spPr>
        <p:txBody>
          <a:bodyPr wrap="square" rtlCol="0">
            <a:spAutoFit/>
          </a:bodyPr>
          <a:lstStyle/>
          <a:p>
            <a:r>
              <a:rPr kumimoji="1" lang="en-US" altLang="ja-JP" sz="1200" dirty="0"/>
              <a:t>1</a:t>
            </a:r>
            <a:r>
              <a:rPr lang="en-US" altLang="ja-JP" sz="1200" dirty="0"/>
              <a:t>4</a:t>
            </a:r>
          </a:p>
        </p:txBody>
      </p:sp>
    </p:spTree>
    <p:extLst>
      <p:ext uri="{BB962C8B-B14F-4D97-AF65-F5344CB8AC3E}">
        <p14:creationId xmlns:p14="http://schemas.microsoft.com/office/powerpoint/2010/main" val="2338636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532031" y="3921827"/>
            <a:ext cx="8842690" cy="1681924"/>
          </a:xfrm>
          <a:ln>
            <a:noFill/>
          </a:ln>
        </p:spPr>
        <p:txBody>
          <a:bodyPr wrap="none">
            <a:noAutofit/>
          </a:body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1</a:t>
            </a:r>
            <a:r>
              <a:rPr lang="ja-JP" altLang="en-US" sz="1400" dirty="0">
                <a:latin typeface="UD デジタル 教科書体 NK-B" panose="02020700000000000000" pitchFamily="18" charset="-128"/>
                <a:ea typeface="UD デジタル 教科書体 NK-B" panose="02020700000000000000" pitchFamily="18" charset="-128"/>
              </a:rPr>
              <a:t>）整備に係る経費の補助率と上限額について、「改善してほしい」と回答したのは、</a:t>
            </a:r>
            <a:r>
              <a:rPr lang="en-US" altLang="ja-JP" sz="1400" dirty="0">
                <a:latin typeface="UD デジタル 教科書体 NK-B" panose="02020700000000000000" pitchFamily="18" charset="-128"/>
                <a:ea typeface="UD デジタル 教科書体 NK-B" panose="02020700000000000000" pitchFamily="18" charset="-128"/>
              </a:rPr>
              <a:t>8.0</a:t>
            </a:r>
            <a:r>
              <a:rPr lang="ja-JP" altLang="en-US" sz="1400" dirty="0">
                <a:latin typeface="UD デジタル 教科書体 NK-B" panose="02020700000000000000" pitchFamily="18" charset="-128"/>
                <a:ea typeface="UD デジタル 教科書体 NK-B" panose="02020700000000000000" pitchFamily="18" charset="-128"/>
              </a:rPr>
              <a:t>％であった。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）活動に係る経費の補助額の条件について、「改善してほしい」と回答したのは、</a:t>
            </a:r>
            <a:r>
              <a:rPr lang="en-US" altLang="ja-JP" sz="1400" dirty="0">
                <a:latin typeface="UD デジタル 教科書体 NK-B" panose="02020700000000000000" pitchFamily="18" charset="-128"/>
                <a:ea typeface="UD デジタル 教科書体 NK-B" panose="02020700000000000000" pitchFamily="18" charset="-128"/>
              </a:rPr>
              <a:t>8.0</a:t>
            </a:r>
            <a:r>
              <a:rPr lang="ja-JP" altLang="en-US" sz="1400" dirty="0">
                <a:latin typeface="UD デジタル 教科書体 NK-B" panose="02020700000000000000" pitchFamily="18" charset="-128"/>
                <a:ea typeface="UD デジタル 教科書体 NK-B" panose="02020700000000000000" pitchFamily="18" charset="-128"/>
              </a:rPr>
              <a:t>％であった。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・３）維持管理義務期間</a:t>
            </a:r>
            <a:r>
              <a:rPr lang="en-US" altLang="ja-JP" sz="1400" dirty="0">
                <a:latin typeface="UD デジタル 教科書体 NK-B" panose="02020700000000000000" pitchFamily="18" charset="-128"/>
                <a:ea typeface="UD デジタル 教科書体 NK-B" panose="02020700000000000000" pitchFamily="18" charset="-128"/>
              </a:rPr>
              <a:t>(5</a:t>
            </a:r>
            <a:r>
              <a:rPr lang="ja-JP" altLang="en-US" sz="1400" dirty="0">
                <a:latin typeface="UD デジタル 教科書体 NK-B" panose="02020700000000000000" pitchFamily="18" charset="-128"/>
                <a:ea typeface="UD デジタル 教科書体 NK-B" panose="02020700000000000000" pitchFamily="18" charset="-128"/>
              </a:rPr>
              <a:t>か年</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について、「改善してほしい」と回答したのは、</a:t>
            </a:r>
            <a:r>
              <a:rPr lang="en-US" altLang="ja-JP" sz="1400" dirty="0">
                <a:latin typeface="UD デジタル 教科書体 NK-B" panose="02020700000000000000" pitchFamily="18" charset="-128"/>
                <a:ea typeface="UD デジタル 教科書体 NK-B" panose="02020700000000000000" pitchFamily="18" charset="-128"/>
              </a:rPr>
              <a:t>4.0</a:t>
            </a:r>
            <a:r>
              <a:rPr lang="ja-JP" altLang="en-US" sz="1400" dirty="0">
                <a:latin typeface="UD デジタル 教科書体 NK-B" panose="02020700000000000000" pitchFamily="18" charset="-128"/>
                <a:ea typeface="UD デジタル 教科書体 NK-B" panose="02020700000000000000" pitchFamily="18" charset="-128"/>
              </a:rPr>
              <a:t>％であった。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・また、「改善してほしい 」の具体的理由は、</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　　「負担率を軽減」や「活動経費の上限額緩和」「維持管理費用の補助」などであった。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1138"/>
              </a:lnSpc>
            </a:pPr>
            <a:r>
              <a:rPr lang="ja-JP" altLang="en-US" sz="1400" dirty="0"/>
              <a:t>　　</a:t>
            </a:r>
            <a:endParaRPr lang="en-US" altLang="ja-JP" sz="1400" dirty="0"/>
          </a:p>
          <a:p>
            <a:pPr algn="l">
              <a:lnSpc>
                <a:spcPts val="1300"/>
              </a:lnSpc>
            </a:pPr>
            <a:r>
              <a:rPr lang="ja-JP" altLang="en-US" sz="1400" dirty="0"/>
              <a:t>　</a:t>
            </a:r>
            <a:endParaRPr lang="en-US" altLang="ja-JP" sz="1400" dirty="0"/>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530774" y="746395"/>
            <a:ext cx="8707388" cy="3010270"/>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1" name="タイトル 1">
            <a:extLst>
              <a:ext uri="{FF2B5EF4-FFF2-40B4-BE49-F238E27FC236}">
                <a16:creationId xmlns:a16="http://schemas.microsoft.com/office/drawing/2014/main" id="{4CA25958-5B67-414B-82D0-999E05BDDDB2}"/>
              </a:ext>
            </a:extLst>
          </p:cNvPr>
          <p:cNvSpPr txBox="1">
            <a:spLocks/>
          </p:cNvSpPr>
          <p:nvPr/>
        </p:nvSpPr>
        <p:spPr>
          <a:xfrm>
            <a:off x="375496" y="91800"/>
            <a:ext cx="291547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❷ みどりづくり活動助成事業</a:t>
            </a:r>
          </a:p>
        </p:txBody>
      </p:sp>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字幕 2">
            <a:extLst>
              <a:ext uri="{FF2B5EF4-FFF2-40B4-BE49-F238E27FC236}">
                <a16:creationId xmlns:a16="http://schemas.microsoft.com/office/drawing/2014/main" id="{07683FDF-3704-4C2C-A614-178163782F07}"/>
              </a:ext>
            </a:extLst>
          </p:cNvPr>
          <p:cNvSpPr txBox="1">
            <a:spLocks/>
          </p:cNvSpPr>
          <p:nvPr/>
        </p:nvSpPr>
        <p:spPr>
          <a:xfrm>
            <a:off x="358498" y="494343"/>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a:t>
            </a:r>
            <a:r>
              <a:rPr lang="en-US" altLang="ja-JP" sz="1400" b="1" dirty="0"/>
              <a:t>Q</a:t>
            </a:r>
            <a:r>
              <a:rPr lang="ja-JP" altLang="en-US" sz="1400" b="1" dirty="0"/>
              <a:t>２</a:t>
            </a:r>
            <a:r>
              <a:rPr lang="en-US" altLang="ja-JP" sz="1400" b="1" dirty="0"/>
              <a:t>_</a:t>
            </a:r>
            <a:r>
              <a:rPr lang="ja-JP" altLang="en-US" sz="1400" b="1" dirty="0"/>
              <a:t>補助金の上限額や条件について</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21" name="テキスト ボックス 20">
            <a:extLst>
              <a:ext uri="{FF2B5EF4-FFF2-40B4-BE49-F238E27FC236}">
                <a16:creationId xmlns:a16="http://schemas.microsoft.com/office/drawing/2014/main" id="{49436B72-17AE-4A29-A780-F6C75C1ECB23}"/>
              </a:ext>
            </a:extLst>
          </p:cNvPr>
          <p:cNvSpPr txBox="1"/>
          <p:nvPr/>
        </p:nvSpPr>
        <p:spPr>
          <a:xfrm>
            <a:off x="737900" y="828329"/>
            <a:ext cx="2536644" cy="425919"/>
          </a:xfrm>
          <a:prstGeom prst="rect">
            <a:avLst/>
          </a:prstGeom>
          <a:noFill/>
          <a:ln>
            <a:noFill/>
            <a:prstDash val="sysDot"/>
          </a:ln>
        </p:spPr>
        <p:txBody>
          <a:bodyPr wrap="square" lIns="0" tIns="58500" rIns="0" bIns="58500" rtlCol="0" anchor="t" anchorCtr="1">
            <a:spAutoFit/>
          </a:bodyPr>
          <a:lstStyle/>
          <a:p>
            <a:pPr algn="ctr">
              <a:lnSpc>
                <a:spcPts val="1219"/>
              </a:lnSpc>
            </a:pPr>
            <a:r>
              <a:rPr lang="ja-JP" altLang="en-US" sz="1200" dirty="0">
                <a:latin typeface="+mn-ea"/>
              </a:rPr>
              <a:t>１）整備に係る経費</a:t>
            </a:r>
            <a:endParaRPr lang="en-US" altLang="ja-JP" sz="1200" dirty="0">
              <a:latin typeface="+mn-ea"/>
            </a:endParaRPr>
          </a:p>
          <a:p>
            <a:pPr algn="ctr">
              <a:lnSpc>
                <a:spcPts val="1219"/>
              </a:lnSpc>
            </a:pPr>
            <a:r>
              <a:rPr lang="ja-JP" altLang="en-US" sz="1200" dirty="0">
                <a:latin typeface="+mn-ea"/>
              </a:rPr>
              <a:t>　　　</a:t>
            </a:r>
            <a:r>
              <a:rPr lang="en-US" altLang="ja-JP" sz="1200" dirty="0">
                <a:latin typeface="+mn-ea"/>
              </a:rPr>
              <a:t>(</a:t>
            </a:r>
            <a:r>
              <a:rPr lang="ja-JP" altLang="en-US" sz="1200" dirty="0">
                <a:latin typeface="+mn-ea"/>
              </a:rPr>
              <a:t>補助率</a:t>
            </a:r>
            <a:r>
              <a:rPr lang="en-US" altLang="ja-JP" sz="1200" dirty="0">
                <a:latin typeface="+mn-ea"/>
              </a:rPr>
              <a:t>1/2</a:t>
            </a:r>
            <a:r>
              <a:rPr lang="ja-JP" altLang="en-US" sz="1200" dirty="0">
                <a:latin typeface="+mn-ea"/>
              </a:rPr>
              <a:t>以内、上限</a:t>
            </a:r>
            <a:r>
              <a:rPr lang="en-US" altLang="ja-JP" sz="1200" dirty="0">
                <a:latin typeface="+mn-ea"/>
              </a:rPr>
              <a:t>300</a:t>
            </a:r>
            <a:r>
              <a:rPr lang="ja-JP" altLang="en-US" sz="1200" dirty="0">
                <a:latin typeface="+mn-ea"/>
              </a:rPr>
              <a:t>万</a:t>
            </a:r>
            <a:r>
              <a:rPr lang="en-US" altLang="ja-JP" sz="1200" dirty="0">
                <a:latin typeface="+mn-ea"/>
              </a:rPr>
              <a:t>)  </a:t>
            </a:r>
            <a:r>
              <a:rPr lang="ja-JP" altLang="en-US" sz="1200" b="1" dirty="0">
                <a:latin typeface="+mn-ea"/>
              </a:rPr>
              <a:t>　　　　</a:t>
            </a:r>
            <a:endParaRPr lang="en-US" altLang="ja-JP" sz="1200" b="1" dirty="0">
              <a:latin typeface="+mn-ea"/>
            </a:endParaRPr>
          </a:p>
        </p:txBody>
      </p:sp>
      <p:sp>
        <p:nvSpPr>
          <p:cNvPr id="22" name="テキスト ボックス 21">
            <a:extLst>
              <a:ext uri="{FF2B5EF4-FFF2-40B4-BE49-F238E27FC236}">
                <a16:creationId xmlns:a16="http://schemas.microsoft.com/office/drawing/2014/main" id="{49436B72-17AE-4A29-A780-F6C75C1ECB23}"/>
              </a:ext>
            </a:extLst>
          </p:cNvPr>
          <p:cNvSpPr txBox="1"/>
          <p:nvPr/>
        </p:nvSpPr>
        <p:spPr>
          <a:xfrm>
            <a:off x="3290974" y="815585"/>
            <a:ext cx="2882127" cy="425919"/>
          </a:xfrm>
          <a:prstGeom prst="rect">
            <a:avLst/>
          </a:prstGeom>
          <a:noFill/>
          <a:ln>
            <a:noFill/>
            <a:prstDash val="sysDot"/>
          </a:ln>
        </p:spPr>
        <p:txBody>
          <a:bodyPr wrap="square" lIns="0" tIns="58500" rIns="0" bIns="58500" rtlCol="0" anchor="t" anchorCtr="1">
            <a:spAutoFit/>
          </a:bodyPr>
          <a:lstStyle/>
          <a:p>
            <a:pPr algn="ctr">
              <a:lnSpc>
                <a:spcPts val="1219"/>
              </a:lnSpc>
            </a:pPr>
            <a:r>
              <a:rPr lang="en-US" altLang="ja-JP" sz="1200" dirty="0">
                <a:latin typeface="+mn-ea"/>
              </a:rPr>
              <a:t> </a:t>
            </a:r>
            <a:r>
              <a:rPr lang="ja-JP" altLang="en-US" sz="1200" dirty="0">
                <a:latin typeface="+mn-ea"/>
              </a:rPr>
              <a:t>２）活動に係る経費</a:t>
            </a:r>
            <a:endParaRPr lang="en-US" altLang="ja-JP" sz="1200" dirty="0">
              <a:latin typeface="+mn-ea"/>
            </a:endParaRPr>
          </a:p>
          <a:p>
            <a:pPr algn="ctr">
              <a:lnSpc>
                <a:spcPts val="1219"/>
              </a:lnSpc>
            </a:pPr>
            <a:r>
              <a:rPr lang="ja-JP" altLang="en-US" sz="1200" dirty="0">
                <a:latin typeface="+mn-ea"/>
              </a:rPr>
              <a:t>　　　　　</a:t>
            </a:r>
            <a:r>
              <a:rPr lang="en-US" altLang="ja-JP" sz="1200" dirty="0">
                <a:latin typeface="+mn-ea"/>
              </a:rPr>
              <a:t>(</a:t>
            </a:r>
            <a:r>
              <a:rPr lang="ja-JP" altLang="en-US" sz="1200" dirty="0">
                <a:latin typeface="+mn-ea"/>
              </a:rPr>
              <a:t>整備にかかる経費の</a:t>
            </a:r>
            <a:r>
              <a:rPr lang="en-US" altLang="ja-JP" sz="1200" dirty="0">
                <a:latin typeface="+mn-ea"/>
              </a:rPr>
              <a:t>1/3</a:t>
            </a:r>
            <a:r>
              <a:rPr lang="ja-JP" altLang="en-US" sz="1200" dirty="0">
                <a:latin typeface="+mn-ea"/>
              </a:rPr>
              <a:t>以内</a:t>
            </a:r>
            <a:r>
              <a:rPr lang="en-US" altLang="ja-JP" sz="1200" dirty="0">
                <a:latin typeface="+mn-ea"/>
              </a:rPr>
              <a:t>)</a:t>
            </a:r>
            <a:r>
              <a:rPr lang="ja-JP" altLang="en-US" sz="1200" b="1" dirty="0">
                <a:latin typeface="+mn-ea"/>
              </a:rPr>
              <a:t>　　　　　　　　</a:t>
            </a:r>
            <a:endParaRPr lang="en-US" altLang="ja-JP" sz="1200" b="1" dirty="0">
              <a:latin typeface="+mn-ea"/>
            </a:endParaRPr>
          </a:p>
        </p:txBody>
      </p:sp>
      <p:sp>
        <p:nvSpPr>
          <p:cNvPr id="24" name="テキスト ボックス 23">
            <a:extLst>
              <a:ext uri="{FF2B5EF4-FFF2-40B4-BE49-F238E27FC236}">
                <a16:creationId xmlns:a16="http://schemas.microsoft.com/office/drawing/2014/main" id="{49436B72-17AE-4A29-A780-F6C75C1ECB23}"/>
              </a:ext>
            </a:extLst>
          </p:cNvPr>
          <p:cNvSpPr txBox="1"/>
          <p:nvPr/>
        </p:nvSpPr>
        <p:spPr>
          <a:xfrm>
            <a:off x="6915613" y="848630"/>
            <a:ext cx="1668574" cy="430664"/>
          </a:xfrm>
          <a:prstGeom prst="rect">
            <a:avLst/>
          </a:prstGeom>
          <a:noFill/>
          <a:ln>
            <a:noFill/>
            <a:prstDash val="sysDot"/>
          </a:ln>
        </p:spPr>
        <p:txBody>
          <a:bodyPr wrap="square" lIns="0" tIns="58500" rIns="0" bIns="58500" rtlCol="0" anchor="t" anchorCtr="1">
            <a:spAutoFit/>
          </a:bodyPr>
          <a:lstStyle/>
          <a:p>
            <a:pPr>
              <a:lnSpc>
                <a:spcPts val="1219"/>
              </a:lnSpc>
            </a:pPr>
            <a:r>
              <a:rPr lang="ja-JP" altLang="en-US" sz="1200" dirty="0">
                <a:latin typeface="+mn-ea"/>
              </a:rPr>
              <a:t>３）維持管理義務期間</a:t>
            </a:r>
            <a:endParaRPr lang="en-US" altLang="ja-JP" sz="1200" dirty="0">
              <a:latin typeface="+mn-ea"/>
            </a:endParaRPr>
          </a:p>
          <a:p>
            <a:pPr algn="ctr">
              <a:lnSpc>
                <a:spcPts val="1219"/>
              </a:lnSpc>
            </a:pPr>
            <a:r>
              <a:rPr lang="en-US" altLang="ja-JP" sz="1200" dirty="0">
                <a:latin typeface="+mn-ea"/>
              </a:rPr>
              <a:t>(5</a:t>
            </a:r>
            <a:r>
              <a:rPr lang="ja-JP" altLang="en-US" sz="1200" dirty="0">
                <a:latin typeface="+mn-ea"/>
              </a:rPr>
              <a:t>か年</a:t>
            </a:r>
            <a:r>
              <a:rPr lang="en-US" altLang="ja-JP" sz="1200" dirty="0">
                <a:latin typeface="+mn-ea"/>
              </a:rPr>
              <a:t>)</a:t>
            </a:r>
            <a:r>
              <a:rPr lang="ja-JP" altLang="en-US" sz="1200" b="1" dirty="0">
                <a:latin typeface="+mn-ea"/>
              </a:rPr>
              <a:t>　　　　　　　</a:t>
            </a:r>
            <a:endParaRPr lang="en-US" altLang="ja-JP" sz="1200" b="1" dirty="0">
              <a:latin typeface="+mn-ea"/>
            </a:endParaRPr>
          </a:p>
        </p:txBody>
      </p:sp>
      <p:pic>
        <p:nvPicPr>
          <p:cNvPr id="6" name="図 5"/>
          <p:cNvPicPr>
            <a:picLocks noChangeAspect="1"/>
          </p:cNvPicPr>
          <p:nvPr/>
        </p:nvPicPr>
        <p:blipFill>
          <a:blip r:embed="rId2"/>
          <a:stretch>
            <a:fillRect/>
          </a:stretch>
        </p:blipFill>
        <p:spPr>
          <a:xfrm>
            <a:off x="1411164" y="1250634"/>
            <a:ext cx="1459608" cy="1479602"/>
          </a:xfrm>
          <a:prstGeom prst="rect">
            <a:avLst/>
          </a:prstGeom>
        </p:spPr>
      </p:pic>
      <p:pic>
        <p:nvPicPr>
          <p:cNvPr id="10" name="図 9"/>
          <p:cNvPicPr>
            <a:picLocks noChangeAspect="1"/>
          </p:cNvPicPr>
          <p:nvPr/>
        </p:nvPicPr>
        <p:blipFill rotWithShape="1">
          <a:blip r:embed="rId3"/>
          <a:srcRect t="4062"/>
          <a:stretch/>
        </p:blipFill>
        <p:spPr>
          <a:xfrm>
            <a:off x="7182363" y="1254249"/>
            <a:ext cx="1406456" cy="1437318"/>
          </a:xfrm>
          <a:prstGeom prst="rect">
            <a:avLst/>
          </a:prstGeom>
        </p:spPr>
      </p:pic>
      <p:sp>
        <p:nvSpPr>
          <p:cNvPr id="26" name="字幕 2">
            <a:extLst>
              <a:ext uri="{FF2B5EF4-FFF2-40B4-BE49-F238E27FC236}">
                <a16:creationId xmlns:a16="http://schemas.microsoft.com/office/drawing/2014/main" id="{A3227B3D-79AE-4ACC-8CA7-0948F9C5F138}"/>
              </a:ext>
            </a:extLst>
          </p:cNvPr>
          <p:cNvSpPr txBox="1">
            <a:spLocks/>
          </p:cNvSpPr>
          <p:nvPr/>
        </p:nvSpPr>
        <p:spPr>
          <a:xfrm>
            <a:off x="924080" y="2768981"/>
            <a:ext cx="5469796"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➡「改善してほしい」と回答した具体的理由</a:t>
            </a:r>
            <a:r>
              <a:rPr lang="en-US" altLang="ja-JP" sz="1400" b="1" dirty="0"/>
              <a:t>【</a:t>
            </a:r>
            <a:r>
              <a:rPr lang="ja-JP" altLang="en-US" sz="1400" b="1" dirty="0"/>
              <a:t>記述</a:t>
            </a:r>
            <a:r>
              <a:rPr lang="en-US" altLang="ja-JP" sz="1400" b="1" dirty="0"/>
              <a:t>】</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300" b="1" dirty="0"/>
          </a:p>
        </p:txBody>
      </p:sp>
      <p:pic>
        <p:nvPicPr>
          <p:cNvPr id="5" name="図 4">
            <a:extLst>
              <a:ext uri="{FF2B5EF4-FFF2-40B4-BE49-F238E27FC236}">
                <a16:creationId xmlns:a16="http://schemas.microsoft.com/office/drawing/2014/main" id="{EAD3A794-0B9D-4ACC-99D0-51C1E57B5BB9}"/>
              </a:ext>
            </a:extLst>
          </p:cNvPr>
          <p:cNvPicPr>
            <a:picLocks noChangeAspect="1"/>
          </p:cNvPicPr>
          <p:nvPr/>
        </p:nvPicPr>
        <p:blipFill rotWithShape="1">
          <a:blip r:embed="rId4"/>
          <a:srcRect l="13127" t="17875" r="12002"/>
          <a:stretch/>
        </p:blipFill>
        <p:spPr>
          <a:xfrm>
            <a:off x="4237753" y="1229746"/>
            <a:ext cx="1577629" cy="1550994"/>
          </a:xfrm>
          <a:prstGeom prst="rect">
            <a:avLst/>
          </a:prstGeom>
        </p:spPr>
      </p:pic>
      <p:graphicFrame>
        <p:nvGraphicFramePr>
          <p:cNvPr id="7" name="表 6">
            <a:extLst>
              <a:ext uri="{FF2B5EF4-FFF2-40B4-BE49-F238E27FC236}">
                <a16:creationId xmlns:a16="http://schemas.microsoft.com/office/drawing/2014/main" id="{958F9B49-58B6-4951-B59E-D3269E29D1FC}"/>
              </a:ext>
            </a:extLst>
          </p:cNvPr>
          <p:cNvGraphicFramePr>
            <a:graphicFrameLocks noGrp="1"/>
          </p:cNvGraphicFramePr>
          <p:nvPr>
            <p:extLst>
              <p:ext uri="{D42A27DB-BD31-4B8C-83A1-F6EECF244321}">
                <p14:modId xmlns:p14="http://schemas.microsoft.com/office/powerpoint/2010/main" val="3590278699"/>
              </p:ext>
            </p:extLst>
          </p:nvPr>
        </p:nvGraphicFramePr>
        <p:xfrm>
          <a:off x="1104360" y="3035512"/>
          <a:ext cx="4821031" cy="622935"/>
        </p:xfrm>
        <a:graphic>
          <a:graphicData uri="http://schemas.openxmlformats.org/drawingml/2006/table">
            <a:tbl>
              <a:tblPr>
                <a:tableStyleId>{5C22544A-7EE6-4342-B048-85BDC9FD1C3A}</a:tableStyleId>
              </a:tblPr>
              <a:tblGrid>
                <a:gridCol w="4133942">
                  <a:extLst>
                    <a:ext uri="{9D8B030D-6E8A-4147-A177-3AD203B41FA5}">
                      <a16:colId xmlns:a16="http://schemas.microsoft.com/office/drawing/2014/main" val="337170986"/>
                    </a:ext>
                  </a:extLst>
                </a:gridCol>
                <a:gridCol w="687089">
                  <a:extLst>
                    <a:ext uri="{9D8B030D-6E8A-4147-A177-3AD203B41FA5}">
                      <a16:colId xmlns:a16="http://schemas.microsoft.com/office/drawing/2014/main" val="2911340592"/>
                    </a:ext>
                  </a:extLst>
                </a:gridCol>
              </a:tblGrid>
              <a:tr h="180975">
                <a:tc>
                  <a:txBody>
                    <a:bodyPr/>
                    <a:lstStyle/>
                    <a:p>
                      <a:pPr algn="l" fontAlgn="ctr"/>
                      <a:r>
                        <a:rPr lang="ja-JP" altLang="en-US" sz="1300" u="none" strike="noStrike">
                          <a:effectLst/>
                        </a:rPr>
                        <a:t>他の補助事業のように、</a:t>
                      </a:r>
                      <a:r>
                        <a:rPr lang="en-US" altLang="ja-JP" sz="1300" u="none" strike="noStrike">
                          <a:effectLst/>
                        </a:rPr>
                        <a:t>1/4</a:t>
                      </a:r>
                      <a:r>
                        <a:rPr lang="ja-JP" altLang="en-US" sz="1300" u="none" strike="noStrike">
                          <a:effectLst/>
                        </a:rPr>
                        <a:t>負担程度にしてほしい</a:t>
                      </a:r>
                      <a:endParaRPr lang="ja-JP" altLang="en-US" sz="13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300" u="none" strike="noStrike" dirty="0">
                          <a:effectLst/>
                        </a:rPr>
                        <a:t>1</a:t>
                      </a:r>
                      <a:endParaRPr lang="en-US" altLang="ja-JP" sz="13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021985300"/>
                  </a:ext>
                </a:extLst>
              </a:tr>
              <a:tr h="171450">
                <a:tc>
                  <a:txBody>
                    <a:bodyPr/>
                    <a:lstStyle/>
                    <a:p>
                      <a:pPr algn="l" fontAlgn="ctr"/>
                      <a:r>
                        <a:rPr lang="ja-JP" altLang="en-US" sz="1300" u="none" strike="noStrike">
                          <a:effectLst/>
                        </a:rPr>
                        <a:t>活動経費の金額上限をもう少し上げてほしい</a:t>
                      </a:r>
                      <a:endParaRPr lang="ja-JP" altLang="en-US" sz="13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300" u="none" strike="noStrike" dirty="0">
                          <a:effectLst/>
                        </a:rPr>
                        <a:t>1</a:t>
                      </a:r>
                      <a:endParaRPr lang="en-US" altLang="ja-JP" sz="13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750423309"/>
                  </a:ext>
                </a:extLst>
              </a:tr>
              <a:tr h="171450">
                <a:tc>
                  <a:txBody>
                    <a:bodyPr/>
                    <a:lstStyle/>
                    <a:p>
                      <a:pPr algn="l" fontAlgn="ctr"/>
                      <a:r>
                        <a:rPr lang="ja-JP" altLang="en-US" sz="1300" u="none" strike="noStrike" dirty="0">
                          <a:effectLst/>
                        </a:rPr>
                        <a:t>維持管理費用の補助があれば良い</a:t>
                      </a:r>
                      <a:endParaRPr lang="ja-JP" altLang="en-US" sz="13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300" u="none" strike="noStrike" dirty="0">
                          <a:effectLst/>
                        </a:rPr>
                        <a:t>1</a:t>
                      </a:r>
                      <a:endParaRPr lang="en-US" altLang="ja-JP" sz="13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800715716"/>
                  </a:ext>
                </a:extLst>
              </a:tr>
            </a:tbl>
          </a:graphicData>
        </a:graphic>
      </p:graphicFrame>
      <p:sp>
        <p:nvSpPr>
          <p:cNvPr id="17" name="矢印: 下 16">
            <a:extLst>
              <a:ext uri="{FF2B5EF4-FFF2-40B4-BE49-F238E27FC236}">
                <a16:creationId xmlns:a16="http://schemas.microsoft.com/office/drawing/2014/main" id="{D7E5385A-465D-4D3B-B132-2B288E835049}"/>
              </a:ext>
            </a:extLst>
          </p:cNvPr>
          <p:cNvSpPr/>
          <p:nvPr/>
        </p:nvSpPr>
        <p:spPr>
          <a:xfrm>
            <a:off x="4600366" y="5774271"/>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E20BE56-ADA9-4B15-BD14-AC6F0431F51F}"/>
              </a:ext>
            </a:extLst>
          </p:cNvPr>
          <p:cNvSpPr txBox="1"/>
          <p:nvPr/>
        </p:nvSpPr>
        <p:spPr>
          <a:xfrm>
            <a:off x="1720779" y="6024723"/>
            <a:ext cx="6418749" cy="323165"/>
          </a:xfrm>
          <a:prstGeom prst="rect">
            <a:avLst/>
          </a:prstGeom>
          <a:noFill/>
        </p:spPr>
        <p:txBody>
          <a:bodyPr wrap="square">
            <a:spAutoFit/>
          </a:bodyPr>
          <a:lstStyle/>
          <a:p>
            <a:pPr>
              <a:lnSpc>
                <a:spcPts val="1756"/>
              </a:lnSpc>
            </a:pPr>
            <a:r>
              <a:rPr lang="ja-JP" altLang="en-US" sz="1400" b="1" u="sng" dirty="0">
                <a:latin typeface="UD デジタル 教科書体 NK-B" panose="02020700000000000000" pitchFamily="18" charset="-128"/>
                <a:ea typeface="UD デジタル 教科書体 NK-B" panose="02020700000000000000" pitchFamily="18" charset="-128"/>
              </a:rPr>
              <a:t>「未回答」が約４割あるものの、「改善してほしい」はいずれも１割未満であった。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9438221" y="6581001"/>
            <a:ext cx="431889" cy="276999"/>
          </a:xfrm>
          <a:prstGeom prst="rect">
            <a:avLst/>
          </a:prstGeom>
          <a:noFill/>
        </p:spPr>
        <p:txBody>
          <a:bodyPr wrap="square" rtlCol="0">
            <a:spAutoFit/>
          </a:bodyPr>
          <a:lstStyle/>
          <a:p>
            <a:r>
              <a:rPr kumimoji="1" lang="ja-JP" altLang="en-US" sz="1200" dirty="0"/>
              <a:t>１</a:t>
            </a:r>
            <a:r>
              <a:rPr lang="en-US" altLang="ja-JP" sz="1200" dirty="0"/>
              <a:t>5</a:t>
            </a:r>
            <a:endParaRPr kumimoji="1" lang="en-US" altLang="ja-JP" sz="1200" dirty="0"/>
          </a:p>
        </p:txBody>
      </p:sp>
    </p:spTree>
    <p:extLst>
      <p:ext uri="{BB962C8B-B14F-4D97-AF65-F5344CB8AC3E}">
        <p14:creationId xmlns:p14="http://schemas.microsoft.com/office/powerpoint/2010/main" val="574648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CA25958-5B67-414B-82D0-999E05BDDDB2}"/>
              </a:ext>
            </a:extLst>
          </p:cNvPr>
          <p:cNvSpPr txBox="1">
            <a:spLocks/>
          </p:cNvSpPr>
          <p:nvPr/>
        </p:nvSpPr>
        <p:spPr>
          <a:xfrm>
            <a:off x="375496" y="91800"/>
            <a:ext cx="291547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❷ みどりづくり活動助成事業</a:t>
            </a:r>
          </a:p>
        </p:txBody>
      </p:sp>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字幕 2">
            <a:extLst>
              <a:ext uri="{FF2B5EF4-FFF2-40B4-BE49-F238E27FC236}">
                <a16:creationId xmlns:a16="http://schemas.microsoft.com/office/drawing/2014/main" id="{07683FDF-3704-4C2C-A614-178163782F07}"/>
              </a:ext>
            </a:extLst>
          </p:cNvPr>
          <p:cNvSpPr txBox="1">
            <a:spLocks/>
          </p:cNvSpPr>
          <p:nvPr/>
        </p:nvSpPr>
        <p:spPr>
          <a:xfrm>
            <a:off x="489895" y="2519677"/>
            <a:ext cx="8842690" cy="1169773"/>
          </a:xfrm>
          <a:prstGeom prst="rect">
            <a:avLst/>
          </a:prstGeom>
          <a:ln>
            <a:noFill/>
          </a:ln>
        </p:spPr>
        <p:txBody>
          <a:bodyPr vert="horz" wrap="squar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813"/>
              </a:lnSpc>
            </a:pPr>
            <a:r>
              <a:rPr lang="ja-JP" altLang="en-US" sz="1300" dirty="0"/>
              <a:t>　 </a:t>
            </a:r>
            <a:endParaRPr lang="en-US" altLang="ja-JP" sz="1300" dirty="0"/>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1</a:t>
            </a:r>
            <a:r>
              <a:rPr lang="ja-JP" altLang="en-US" sz="1400" dirty="0">
                <a:latin typeface="UD デジタル 教科書体 NK-B" panose="02020700000000000000" pitchFamily="18" charset="-128"/>
                <a:ea typeface="UD デジタル 教科書体 NK-B" panose="02020700000000000000" pitchFamily="18" charset="-128"/>
              </a:rPr>
              <a:t>）整備に係る経費の補助対象範囲について、「改善してほしい」と回答したのは、</a:t>
            </a:r>
            <a:r>
              <a:rPr lang="en-US" altLang="ja-JP" sz="1400" dirty="0">
                <a:latin typeface="UD デジタル 教科書体 NK-B" panose="02020700000000000000" pitchFamily="18" charset="-128"/>
                <a:ea typeface="UD デジタル 教科書体 NK-B" panose="02020700000000000000" pitchFamily="18" charset="-128"/>
              </a:rPr>
              <a:t>28.0</a:t>
            </a:r>
            <a:r>
              <a:rPr lang="ja-JP" altLang="en-US" sz="1400" dirty="0">
                <a:latin typeface="UD デジタル 教科書体 NK-B" panose="02020700000000000000" pitchFamily="18" charset="-128"/>
                <a:ea typeface="UD デジタル 教科書体 NK-B" panose="02020700000000000000" pitchFamily="18" charset="-128"/>
              </a:rPr>
              <a:t>％であった。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　</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・また、</a:t>
            </a:r>
            <a:r>
              <a:rPr lang="ja-JP" altLang="en-US" sz="1400" b="1" dirty="0">
                <a:latin typeface="UD デジタル 教科書体 NK-B" panose="02020700000000000000" pitchFamily="18" charset="-128"/>
                <a:ea typeface="UD デジタル 教科書体 NK-B" panose="02020700000000000000" pitchFamily="18" charset="-128"/>
              </a:rPr>
              <a:t> 「改善してほしい」とした具体的理由は、「補助対象範囲の拡大」や「申請書類の記載内容の</a:t>
            </a:r>
            <a:r>
              <a:rPr lang="ja-JP" altLang="en-US" sz="1400" b="1" dirty="0" smtClean="0">
                <a:latin typeface="UD デジタル 教科書体 NK-B" panose="02020700000000000000" pitchFamily="18" charset="-128"/>
                <a:ea typeface="UD デジタル 教科書体 NK-B" panose="02020700000000000000" pitchFamily="18" charset="-128"/>
              </a:rPr>
              <a:t>軽減」</a:t>
            </a:r>
            <a:r>
              <a:rPr lang="ja-JP" altLang="en-US" sz="1400" b="1" dirty="0">
                <a:latin typeface="UD デジタル 教科書体 NK-B" panose="02020700000000000000" pitchFamily="18" charset="-128"/>
                <a:ea typeface="UD デジタル 教科書体 NK-B" panose="02020700000000000000" pitchFamily="18" charset="-128"/>
              </a:rPr>
              <a:t>、</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b="1" dirty="0">
                <a:latin typeface="UD デジタル 教科書体 NK-B" panose="02020700000000000000" pitchFamily="18" charset="-128"/>
                <a:ea typeface="UD デジタル 教科書体 NK-B" panose="02020700000000000000" pitchFamily="18" charset="-128"/>
              </a:rPr>
              <a:t>「維持管理費用の補助」などであった。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p>
          <a:p>
            <a:pPr algn="l">
              <a:lnSpc>
                <a:spcPts val="813"/>
              </a:lnSpc>
            </a:pPr>
            <a:endParaRPr lang="en-US" altLang="ja-JP" sz="1400" dirty="0"/>
          </a:p>
          <a:p>
            <a:pPr algn="l">
              <a:lnSpc>
                <a:spcPts val="813"/>
              </a:lnSpc>
            </a:pPr>
            <a:endParaRPr lang="en-US" altLang="ja-JP" sz="1400" dirty="0"/>
          </a:p>
          <a:p>
            <a:pPr algn="l">
              <a:lnSpc>
                <a:spcPts val="1138"/>
              </a:lnSpc>
            </a:pPr>
            <a:r>
              <a:rPr lang="ja-JP" altLang="en-US" sz="1400" dirty="0"/>
              <a:t>　　</a:t>
            </a:r>
            <a:endParaRPr lang="en-US" altLang="ja-JP" sz="1400" dirty="0"/>
          </a:p>
          <a:p>
            <a:pPr algn="l">
              <a:lnSpc>
                <a:spcPts val="1300"/>
              </a:lnSpc>
            </a:pPr>
            <a:r>
              <a:rPr lang="ja-JP" altLang="en-US" sz="1400" dirty="0"/>
              <a:t>　</a:t>
            </a:r>
            <a:endParaRPr lang="en-US" altLang="ja-JP" sz="1400" b="1" dirty="0"/>
          </a:p>
        </p:txBody>
      </p:sp>
      <p:sp>
        <p:nvSpPr>
          <p:cNvPr id="32" name="四角形: 角を丸くする 1">
            <a:extLst>
              <a:ext uri="{FF2B5EF4-FFF2-40B4-BE49-F238E27FC236}">
                <a16:creationId xmlns:a16="http://schemas.microsoft.com/office/drawing/2014/main" id="{62747854-0D7C-4CD9-868F-17E11871C611}"/>
              </a:ext>
            </a:extLst>
          </p:cNvPr>
          <p:cNvSpPr/>
          <p:nvPr/>
        </p:nvSpPr>
        <p:spPr>
          <a:xfrm>
            <a:off x="489895" y="827776"/>
            <a:ext cx="8595365" cy="1716641"/>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35" name="字幕 2">
            <a:extLst>
              <a:ext uri="{FF2B5EF4-FFF2-40B4-BE49-F238E27FC236}">
                <a16:creationId xmlns:a16="http://schemas.microsoft.com/office/drawing/2014/main" id="{07683FDF-3704-4C2C-A614-178163782F07}"/>
              </a:ext>
            </a:extLst>
          </p:cNvPr>
          <p:cNvSpPr txBox="1">
            <a:spLocks/>
          </p:cNvSpPr>
          <p:nvPr/>
        </p:nvSpPr>
        <p:spPr>
          <a:xfrm>
            <a:off x="282732" y="551368"/>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a:t>
            </a:r>
            <a:r>
              <a:rPr lang="ja-JP" altLang="en-US" sz="1400" b="1" dirty="0"/>
              <a:t>３</a:t>
            </a:r>
            <a:r>
              <a:rPr lang="en-US" altLang="ja-JP" sz="1400" b="1" dirty="0"/>
              <a:t>_</a:t>
            </a:r>
            <a:r>
              <a:rPr lang="ja-JP" altLang="en-US" sz="1400" b="1" dirty="0"/>
              <a:t>補助対象範囲（整備に係る経費）</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45" name="テキスト ボックス 44">
            <a:extLst>
              <a:ext uri="{FF2B5EF4-FFF2-40B4-BE49-F238E27FC236}">
                <a16:creationId xmlns:a16="http://schemas.microsoft.com/office/drawing/2014/main" id="{35F91C1A-7022-4DDC-B166-D490B96B70C1}"/>
              </a:ext>
            </a:extLst>
          </p:cNvPr>
          <p:cNvSpPr txBox="1"/>
          <p:nvPr/>
        </p:nvSpPr>
        <p:spPr>
          <a:xfrm>
            <a:off x="769308" y="1115852"/>
            <a:ext cx="2123613" cy="1012562"/>
          </a:xfrm>
          <a:prstGeom prst="rect">
            <a:avLst/>
          </a:prstGeom>
          <a:noFill/>
          <a:ln>
            <a:solidFill>
              <a:schemeClr val="bg1">
                <a:lumMod val="65000"/>
              </a:schemeClr>
            </a:solidFill>
            <a:prstDash val="sysDot"/>
          </a:ln>
        </p:spPr>
        <p:txBody>
          <a:bodyPr wrap="square" lIns="0" tIns="0" rIns="0" bIns="29250" rtlCol="0" anchor="t" anchorCtr="1">
            <a:spAutoFit/>
          </a:bodyPr>
          <a:lstStyle/>
          <a:p>
            <a:endParaRPr lang="en-US" altLang="ja-JP" sz="1138"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植物材料費、芝生整備資材費、</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土壌改良費、基盤整備費、</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高木３</a:t>
            </a:r>
            <a:r>
              <a:rPr lang="en-US" altLang="ja-JP" sz="1050" dirty="0">
                <a:latin typeface="BIZ UDPゴシック" panose="020B0400000000000000" pitchFamily="50" charset="-128"/>
                <a:ea typeface="BIZ UDPゴシック" panose="020B0400000000000000" pitchFamily="50" charset="-128"/>
              </a:rPr>
              <a:t>ⅿ</a:t>
            </a:r>
            <a:r>
              <a:rPr lang="ja-JP" altLang="en-US" sz="1050" dirty="0">
                <a:latin typeface="BIZ UDPゴシック" panose="020B0400000000000000" pitchFamily="50" charset="-128"/>
                <a:ea typeface="BIZ UDPゴシック" panose="020B0400000000000000" pitchFamily="50" charset="-128"/>
              </a:rPr>
              <a:t>以上の植栽費、</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作業器具（整備用、管理用）、</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明示板設置費　など</a:t>
            </a:r>
            <a:endParaRPr lang="ja-JP" altLang="en-US" sz="1100" dirty="0">
              <a:solidFill>
                <a:schemeClr val="accent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B7786DFA-F510-4321-8080-7E8A0FBCFFAC}"/>
              </a:ext>
            </a:extLst>
          </p:cNvPr>
          <p:cNvSpPr txBox="1"/>
          <p:nvPr/>
        </p:nvSpPr>
        <p:spPr>
          <a:xfrm>
            <a:off x="786790" y="4767857"/>
            <a:ext cx="2044021" cy="729984"/>
          </a:xfrm>
          <a:prstGeom prst="rect">
            <a:avLst/>
          </a:prstGeom>
          <a:noFill/>
          <a:ln>
            <a:solidFill>
              <a:schemeClr val="bg1">
                <a:lumMod val="65000"/>
              </a:schemeClr>
            </a:solidFill>
            <a:prstDash val="sysDot"/>
          </a:ln>
        </p:spPr>
        <p:txBody>
          <a:bodyPr wrap="square" lIns="0" tIns="0" rIns="0" bIns="29250" rtlCol="0" anchor="t" anchorCtr="1">
            <a:spAutoFit/>
          </a:bodyPr>
          <a:lstStyle/>
          <a:p>
            <a:endParaRPr lang="en-US" altLang="ja-JP" sz="1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ja-JP" sz="1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講師謝礼、研修会開催経費、</a:t>
            </a:r>
            <a:endParaRPr lang="en-US" altLang="ja-JP" sz="1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ja-JP" sz="1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通信連絡費、</a:t>
            </a:r>
            <a:endParaRPr lang="en-US" altLang="ja-JP" sz="1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ja-JP" sz="1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資料作成費</a:t>
            </a:r>
            <a:r>
              <a:rPr lang="ja-JP" altLang="en-US" sz="1100" dirty="0">
                <a:latin typeface="BIZ UDPゴシック" panose="020B0400000000000000" pitchFamily="50" charset="-128"/>
                <a:ea typeface="BIZ UDPゴシック" panose="020B0400000000000000" pitchFamily="50" charset="-128"/>
              </a:rPr>
              <a:t>　など</a:t>
            </a:r>
            <a:endParaRPr lang="ja-JP" altLang="en-US" sz="1100" dirty="0">
              <a:solidFill>
                <a:schemeClr val="accent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49436B72-17AE-4A29-A780-F6C75C1ECB23}"/>
              </a:ext>
            </a:extLst>
          </p:cNvPr>
          <p:cNvSpPr txBox="1"/>
          <p:nvPr/>
        </p:nvSpPr>
        <p:spPr>
          <a:xfrm>
            <a:off x="1220303" y="1059216"/>
            <a:ext cx="1152939" cy="155171"/>
          </a:xfrm>
          <a:prstGeom prst="rect">
            <a:avLst/>
          </a:prstGeom>
          <a:solidFill>
            <a:schemeClr val="bg1"/>
          </a:solidFill>
          <a:ln>
            <a:noFill/>
            <a:prstDash val="sysDot"/>
          </a:ln>
        </p:spPr>
        <p:txBody>
          <a:bodyPr wrap="square" lIns="0" tIns="0" rIns="0" bIns="0" rtlCol="0" anchor="t" anchorCtr="1">
            <a:spAutoFit/>
          </a:bodyPr>
          <a:lstStyle/>
          <a:p>
            <a:pPr algn="ctr">
              <a:lnSpc>
                <a:spcPts val="1219"/>
              </a:lnSpc>
            </a:pPr>
            <a:r>
              <a:rPr lang="ja-JP" altLang="en-US" sz="1100" dirty="0">
                <a:latin typeface="+mn-ea"/>
              </a:rPr>
              <a:t>主な補助対象項目</a:t>
            </a:r>
            <a:endParaRPr lang="en-US" altLang="ja-JP" sz="1100" dirty="0">
              <a:latin typeface="+mn-ea"/>
            </a:endParaRPr>
          </a:p>
        </p:txBody>
      </p:sp>
      <p:sp>
        <p:nvSpPr>
          <p:cNvPr id="25" name="テキスト ボックス 24">
            <a:extLst>
              <a:ext uri="{FF2B5EF4-FFF2-40B4-BE49-F238E27FC236}">
                <a16:creationId xmlns:a16="http://schemas.microsoft.com/office/drawing/2014/main" id="{49436B72-17AE-4A29-A780-F6C75C1ECB23}"/>
              </a:ext>
            </a:extLst>
          </p:cNvPr>
          <p:cNvSpPr txBox="1"/>
          <p:nvPr/>
        </p:nvSpPr>
        <p:spPr>
          <a:xfrm>
            <a:off x="1096033" y="4716775"/>
            <a:ext cx="1343469" cy="155171"/>
          </a:xfrm>
          <a:prstGeom prst="rect">
            <a:avLst/>
          </a:prstGeom>
          <a:solidFill>
            <a:schemeClr val="bg1"/>
          </a:solidFill>
          <a:ln>
            <a:noFill/>
            <a:prstDash val="sysDot"/>
          </a:ln>
        </p:spPr>
        <p:txBody>
          <a:bodyPr wrap="square" lIns="0" tIns="0" rIns="0" bIns="0" rtlCol="0" anchor="t" anchorCtr="1">
            <a:spAutoFit/>
          </a:bodyPr>
          <a:lstStyle/>
          <a:p>
            <a:pPr algn="ctr">
              <a:lnSpc>
                <a:spcPts val="1219"/>
              </a:lnSpc>
            </a:pPr>
            <a:r>
              <a:rPr lang="ja-JP" altLang="en-US" sz="1100" dirty="0">
                <a:latin typeface="+mn-ea"/>
              </a:rPr>
              <a:t>主な補助対象項目　</a:t>
            </a:r>
            <a:endParaRPr lang="en-US" altLang="ja-JP" sz="1100" dirty="0">
              <a:latin typeface="+mn-ea"/>
            </a:endParaRPr>
          </a:p>
        </p:txBody>
      </p:sp>
      <p:sp>
        <p:nvSpPr>
          <p:cNvPr id="29" name="字幕 2">
            <a:extLst>
              <a:ext uri="{FF2B5EF4-FFF2-40B4-BE49-F238E27FC236}">
                <a16:creationId xmlns:a16="http://schemas.microsoft.com/office/drawing/2014/main" id="{FED25F10-7A80-4896-B6F6-63BF9F62A386}"/>
              </a:ext>
            </a:extLst>
          </p:cNvPr>
          <p:cNvSpPr txBox="1">
            <a:spLocks/>
          </p:cNvSpPr>
          <p:nvPr/>
        </p:nvSpPr>
        <p:spPr>
          <a:xfrm>
            <a:off x="4778484" y="966807"/>
            <a:ext cx="3994119" cy="306474"/>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200" b="1" dirty="0"/>
              <a:t>➡「改善してほしい」と回答した具体的理由</a:t>
            </a:r>
            <a:r>
              <a:rPr lang="en-US" altLang="ja-JP" sz="1200" b="1" dirty="0"/>
              <a:t>【</a:t>
            </a:r>
            <a:r>
              <a:rPr lang="ja-JP" altLang="en-US" sz="1200" b="1" dirty="0"/>
              <a:t>記述</a:t>
            </a:r>
            <a:r>
              <a:rPr lang="en-US" altLang="ja-JP" sz="1200" b="1" dirty="0"/>
              <a:t>】</a:t>
            </a:r>
            <a:endParaRPr lang="en-US" altLang="ja-JP" sz="12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300" b="1" dirty="0"/>
          </a:p>
        </p:txBody>
      </p:sp>
      <p:graphicFrame>
        <p:nvGraphicFramePr>
          <p:cNvPr id="17" name="表 16">
            <a:extLst>
              <a:ext uri="{FF2B5EF4-FFF2-40B4-BE49-F238E27FC236}">
                <a16:creationId xmlns:a16="http://schemas.microsoft.com/office/drawing/2014/main" id="{4D4DA962-C749-48ED-B895-0A4AF3F6A24F}"/>
              </a:ext>
            </a:extLst>
          </p:cNvPr>
          <p:cNvGraphicFramePr>
            <a:graphicFrameLocks noGrp="1"/>
          </p:cNvGraphicFramePr>
          <p:nvPr>
            <p:extLst>
              <p:ext uri="{D42A27DB-BD31-4B8C-83A1-F6EECF244321}">
                <p14:modId xmlns:p14="http://schemas.microsoft.com/office/powerpoint/2010/main" val="3114931397"/>
              </p:ext>
            </p:extLst>
          </p:nvPr>
        </p:nvGraphicFramePr>
        <p:xfrm>
          <a:off x="4911241" y="4892548"/>
          <a:ext cx="4031218" cy="358140"/>
        </p:xfrm>
        <a:graphic>
          <a:graphicData uri="http://schemas.openxmlformats.org/drawingml/2006/table">
            <a:tbl>
              <a:tblPr>
                <a:tableStyleId>{5C22544A-7EE6-4342-B048-85BDC9FD1C3A}</a:tableStyleId>
              </a:tblPr>
              <a:tblGrid>
                <a:gridCol w="3556898">
                  <a:extLst>
                    <a:ext uri="{9D8B030D-6E8A-4147-A177-3AD203B41FA5}">
                      <a16:colId xmlns:a16="http://schemas.microsoft.com/office/drawing/2014/main" val="1381907472"/>
                    </a:ext>
                  </a:extLst>
                </a:gridCol>
                <a:gridCol w="474320">
                  <a:extLst>
                    <a:ext uri="{9D8B030D-6E8A-4147-A177-3AD203B41FA5}">
                      <a16:colId xmlns:a16="http://schemas.microsoft.com/office/drawing/2014/main" val="298711962"/>
                    </a:ext>
                  </a:extLst>
                </a:gridCol>
              </a:tblGrid>
              <a:tr h="180975">
                <a:tc>
                  <a:txBody>
                    <a:bodyPr/>
                    <a:lstStyle/>
                    <a:p>
                      <a:pPr algn="l" fontAlgn="ctr"/>
                      <a:r>
                        <a:rPr lang="ja-JP" altLang="en-US" sz="1100" u="none" strike="noStrike" dirty="0">
                          <a:effectLst/>
                        </a:rPr>
                        <a:t>維持管理費とセットの補助があれば良い</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419367220"/>
                  </a:ext>
                </a:extLst>
              </a:tr>
              <a:tr h="171450">
                <a:tc>
                  <a:txBody>
                    <a:bodyPr/>
                    <a:lstStyle/>
                    <a:p>
                      <a:pPr algn="l" fontAlgn="ctr"/>
                      <a:r>
                        <a:rPr lang="ja-JP" altLang="en-US" sz="1100" u="none" strike="noStrike" dirty="0">
                          <a:effectLst/>
                        </a:rPr>
                        <a:t>活動経費のみの申請や、維持管理費の補助があれば良い</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334923276"/>
                  </a:ext>
                </a:extLst>
              </a:tr>
            </a:tbl>
          </a:graphicData>
        </a:graphic>
      </p:graphicFrame>
      <p:sp>
        <p:nvSpPr>
          <p:cNvPr id="36" name="字幕 2">
            <a:extLst>
              <a:ext uri="{FF2B5EF4-FFF2-40B4-BE49-F238E27FC236}">
                <a16:creationId xmlns:a16="http://schemas.microsoft.com/office/drawing/2014/main" id="{EAF40AED-9702-4179-9AE8-6D1DCE787E65}"/>
              </a:ext>
            </a:extLst>
          </p:cNvPr>
          <p:cNvSpPr txBox="1">
            <a:spLocks/>
          </p:cNvSpPr>
          <p:nvPr/>
        </p:nvSpPr>
        <p:spPr>
          <a:xfrm>
            <a:off x="449733" y="6141725"/>
            <a:ext cx="8842690" cy="534504"/>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）活動に係る経費の補助対象範囲について、「改善してほしい」と回答したのは、８</a:t>
            </a:r>
            <a:r>
              <a:rPr lang="en-US" altLang="ja-JP" sz="1400" dirty="0">
                <a:latin typeface="UD デジタル 教科書体 NK-B" panose="02020700000000000000" pitchFamily="18" charset="-128"/>
                <a:ea typeface="UD デジタル 教科書体 NK-B" panose="02020700000000000000" pitchFamily="18" charset="-128"/>
              </a:rPr>
              <a:t>.0</a:t>
            </a:r>
            <a:r>
              <a:rPr lang="ja-JP" altLang="en-US" sz="1400" dirty="0">
                <a:latin typeface="UD デジタル 教科書体 NK-B" panose="02020700000000000000" pitchFamily="18" charset="-128"/>
                <a:ea typeface="UD デジタル 教科書体 NK-B" panose="02020700000000000000" pitchFamily="18" charset="-128"/>
              </a:rPr>
              <a:t>％であった。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・また、</a:t>
            </a:r>
            <a:r>
              <a:rPr lang="ja-JP" altLang="en-US" sz="1400" b="1" dirty="0">
                <a:latin typeface="UD デジタル 教科書体 NK-B" panose="02020700000000000000" pitchFamily="18" charset="-128"/>
                <a:ea typeface="UD デジタル 教科書体 NK-B" panose="02020700000000000000" pitchFamily="18" charset="-128"/>
              </a:rPr>
              <a:t> 「改善してほしい」とした具体的理由は、「維持管理費用の補助」などであった。</a:t>
            </a:r>
            <a:endParaRPr lang="en-US" altLang="ja-JP" sz="1400" dirty="0"/>
          </a:p>
          <a:p>
            <a:pPr algn="l">
              <a:lnSpc>
                <a:spcPts val="813"/>
              </a:lnSpc>
            </a:pPr>
            <a:endParaRPr lang="en-US" altLang="ja-JP" sz="1400" dirty="0"/>
          </a:p>
          <a:p>
            <a:pPr algn="l">
              <a:lnSpc>
                <a:spcPts val="813"/>
              </a:lnSpc>
            </a:pPr>
            <a:endParaRPr lang="en-US" altLang="ja-JP" sz="1400" dirty="0"/>
          </a:p>
          <a:p>
            <a:pPr algn="l">
              <a:lnSpc>
                <a:spcPts val="1138"/>
              </a:lnSpc>
            </a:pPr>
            <a:r>
              <a:rPr lang="ja-JP" altLang="en-US" sz="1400" dirty="0"/>
              <a:t>　　</a:t>
            </a:r>
            <a:endParaRPr lang="en-US" altLang="ja-JP" sz="1400" dirty="0"/>
          </a:p>
          <a:p>
            <a:pPr algn="l">
              <a:lnSpc>
                <a:spcPts val="1300"/>
              </a:lnSpc>
            </a:pPr>
            <a:r>
              <a:rPr lang="ja-JP" altLang="en-US" sz="1400" dirty="0"/>
              <a:t>　</a:t>
            </a:r>
            <a:endParaRPr lang="en-US" altLang="ja-JP" sz="1400" b="1" dirty="0"/>
          </a:p>
        </p:txBody>
      </p:sp>
      <p:sp>
        <p:nvSpPr>
          <p:cNvPr id="38" name="四角形: 角を丸くする 1">
            <a:extLst>
              <a:ext uri="{FF2B5EF4-FFF2-40B4-BE49-F238E27FC236}">
                <a16:creationId xmlns:a16="http://schemas.microsoft.com/office/drawing/2014/main" id="{76E203C3-24F8-4251-98E2-4821C90104D1}"/>
              </a:ext>
            </a:extLst>
          </p:cNvPr>
          <p:cNvSpPr/>
          <p:nvPr/>
        </p:nvSpPr>
        <p:spPr>
          <a:xfrm>
            <a:off x="449733" y="4209870"/>
            <a:ext cx="8595365" cy="1740099"/>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40" name="字幕 2">
            <a:extLst>
              <a:ext uri="{FF2B5EF4-FFF2-40B4-BE49-F238E27FC236}">
                <a16:creationId xmlns:a16="http://schemas.microsoft.com/office/drawing/2014/main" id="{916444CC-C4DE-488E-A8CA-ACC2D2108EB0}"/>
              </a:ext>
            </a:extLst>
          </p:cNvPr>
          <p:cNvSpPr txBox="1">
            <a:spLocks/>
          </p:cNvSpPr>
          <p:nvPr/>
        </p:nvSpPr>
        <p:spPr>
          <a:xfrm>
            <a:off x="242570" y="3933462"/>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a:t>
            </a:r>
            <a:r>
              <a:rPr lang="ja-JP" altLang="en-US" sz="1400" b="1" dirty="0"/>
              <a:t>４</a:t>
            </a:r>
            <a:r>
              <a:rPr lang="en-US" altLang="ja-JP" sz="1400" b="1" dirty="0"/>
              <a:t>_</a:t>
            </a:r>
            <a:r>
              <a:rPr lang="ja-JP" altLang="en-US" sz="1400" b="1" dirty="0"/>
              <a:t>補助対象範囲（活動に係る経費）</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lnSpc>
                <a:spcPts val="1138"/>
              </a:lnSpc>
            </a:pPr>
            <a:r>
              <a:rPr lang="ja-JP" altLang="en-US" sz="1300" b="1" i="1" dirty="0"/>
              <a:t>　</a:t>
            </a:r>
            <a:endParaRPr lang="en-US" altLang="ja-JP" sz="1300" b="1" i="1" dirty="0"/>
          </a:p>
        </p:txBody>
      </p:sp>
      <p:sp>
        <p:nvSpPr>
          <p:cNvPr id="48" name="字幕 2">
            <a:extLst>
              <a:ext uri="{FF2B5EF4-FFF2-40B4-BE49-F238E27FC236}">
                <a16:creationId xmlns:a16="http://schemas.microsoft.com/office/drawing/2014/main" id="{65C79CA5-9AD6-40BE-8D20-B7C5FEAC1B07}"/>
              </a:ext>
            </a:extLst>
          </p:cNvPr>
          <p:cNvSpPr txBox="1">
            <a:spLocks/>
          </p:cNvSpPr>
          <p:nvPr/>
        </p:nvSpPr>
        <p:spPr>
          <a:xfrm>
            <a:off x="4738322" y="4652745"/>
            <a:ext cx="4071645" cy="25441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200" b="1" dirty="0"/>
              <a:t>➡「改善してほしい」と回答した具体的理由</a:t>
            </a:r>
            <a:r>
              <a:rPr lang="en-US" altLang="ja-JP" sz="1200" b="1" dirty="0"/>
              <a:t>【</a:t>
            </a:r>
            <a:r>
              <a:rPr lang="ja-JP" altLang="en-US" sz="1200" b="1" dirty="0"/>
              <a:t>記述</a:t>
            </a:r>
            <a:r>
              <a:rPr lang="en-US" altLang="ja-JP" sz="1200" b="1" dirty="0"/>
              <a:t>】</a:t>
            </a:r>
            <a:endParaRPr lang="en-US" altLang="ja-JP" sz="1200" b="1" dirty="0">
              <a:latin typeface="UD デジタル 教科書体 NK-B" panose="02020700000000000000" pitchFamily="18" charset="-128"/>
              <a:ea typeface="UD デジタル 教科書体 NK-B" panose="02020700000000000000" pitchFamily="18" charset="-128"/>
            </a:endParaRPr>
          </a:p>
          <a:p>
            <a:pPr algn="l"/>
            <a:endParaRPr lang="en-US" altLang="ja-JP" sz="12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300" b="1" dirty="0"/>
          </a:p>
        </p:txBody>
      </p:sp>
      <p:graphicFrame>
        <p:nvGraphicFramePr>
          <p:cNvPr id="3" name="表 2">
            <a:extLst>
              <a:ext uri="{FF2B5EF4-FFF2-40B4-BE49-F238E27FC236}">
                <a16:creationId xmlns:a16="http://schemas.microsoft.com/office/drawing/2014/main" id="{BFA1BE88-255B-4750-B1D6-187099A2CDE3}"/>
              </a:ext>
            </a:extLst>
          </p:cNvPr>
          <p:cNvGraphicFramePr>
            <a:graphicFrameLocks noGrp="1"/>
          </p:cNvGraphicFramePr>
          <p:nvPr>
            <p:extLst>
              <p:ext uri="{D42A27DB-BD31-4B8C-83A1-F6EECF244321}">
                <p14:modId xmlns:p14="http://schemas.microsoft.com/office/powerpoint/2010/main" val="223604660"/>
              </p:ext>
            </p:extLst>
          </p:nvPr>
        </p:nvGraphicFramePr>
        <p:xfrm>
          <a:off x="4999409" y="1172860"/>
          <a:ext cx="3773194" cy="1243965"/>
        </p:xfrm>
        <a:graphic>
          <a:graphicData uri="http://schemas.openxmlformats.org/drawingml/2006/table">
            <a:tbl>
              <a:tblPr>
                <a:tableStyleId>{5C22544A-7EE6-4342-B048-85BDC9FD1C3A}</a:tableStyleId>
              </a:tblPr>
              <a:tblGrid>
                <a:gridCol w="3179698">
                  <a:extLst>
                    <a:ext uri="{9D8B030D-6E8A-4147-A177-3AD203B41FA5}">
                      <a16:colId xmlns:a16="http://schemas.microsoft.com/office/drawing/2014/main" val="3493115399"/>
                    </a:ext>
                  </a:extLst>
                </a:gridCol>
                <a:gridCol w="593496">
                  <a:extLst>
                    <a:ext uri="{9D8B030D-6E8A-4147-A177-3AD203B41FA5}">
                      <a16:colId xmlns:a16="http://schemas.microsoft.com/office/drawing/2014/main" val="2678910462"/>
                    </a:ext>
                  </a:extLst>
                </a:gridCol>
              </a:tblGrid>
              <a:tr h="180975">
                <a:tc>
                  <a:txBody>
                    <a:bodyPr/>
                    <a:lstStyle/>
                    <a:p>
                      <a:pPr algn="l" fontAlgn="ctr"/>
                      <a:r>
                        <a:rPr lang="ja-JP" altLang="en-US" sz="1100" u="none" strike="noStrike">
                          <a:effectLst/>
                        </a:rPr>
                        <a:t>施工費用も全般を対象にしてほしい</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659532517"/>
                  </a:ext>
                </a:extLst>
              </a:tr>
              <a:tr h="171450">
                <a:tc>
                  <a:txBody>
                    <a:bodyPr/>
                    <a:lstStyle/>
                    <a:p>
                      <a:pPr algn="l" fontAlgn="ctr"/>
                      <a:r>
                        <a:rPr lang="ja-JP" altLang="en-US" sz="1100" u="none" strike="noStrike">
                          <a:effectLst/>
                        </a:rPr>
                        <a:t>補助対象にしてほしいものが有った</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23569791"/>
                  </a:ext>
                </a:extLst>
              </a:tr>
              <a:tr h="171450">
                <a:tc>
                  <a:txBody>
                    <a:bodyPr/>
                    <a:lstStyle/>
                    <a:p>
                      <a:pPr algn="l" fontAlgn="ctr"/>
                      <a:r>
                        <a:rPr lang="ja-JP" altLang="en-US" sz="1100" u="none" strike="noStrike">
                          <a:effectLst/>
                        </a:rPr>
                        <a:t>数量など求める記載内容が細かすぎる</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a:effectLst/>
                        </a:rPr>
                        <a:t>1</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28592728"/>
                  </a:ext>
                </a:extLst>
              </a:tr>
              <a:tr h="171450">
                <a:tc>
                  <a:txBody>
                    <a:bodyPr/>
                    <a:lstStyle/>
                    <a:p>
                      <a:pPr algn="l" fontAlgn="ctr"/>
                      <a:r>
                        <a:rPr lang="ja-JP" altLang="en-US" sz="1100" u="none" strike="noStrike">
                          <a:effectLst/>
                        </a:rPr>
                        <a:t>補助対象、対象外の別が分かりにくい</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355247099"/>
                  </a:ext>
                </a:extLst>
              </a:tr>
              <a:tr h="171450">
                <a:tc>
                  <a:txBody>
                    <a:bodyPr/>
                    <a:lstStyle/>
                    <a:p>
                      <a:pPr algn="l" fontAlgn="ctr"/>
                      <a:r>
                        <a:rPr lang="ja-JP" altLang="en-US" sz="1100" u="none" strike="noStrike">
                          <a:effectLst/>
                        </a:rPr>
                        <a:t>維持管理費の補助があれば良い</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a:effectLst/>
                        </a:rPr>
                        <a:t>1</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993867353"/>
                  </a:ext>
                </a:extLst>
              </a:tr>
              <a:tr h="171450">
                <a:tc>
                  <a:txBody>
                    <a:bodyPr/>
                    <a:lstStyle/>
                    <a:p>
                      <a:pPr algn="l" fontAlgn="ctr"/>
                      <a:r>
                        <a:rPr lang="ja-JP" altLang="en-US" sz="1100" u="none" strike="noStrike">
                          <a:effectLst/>
                        </a:rPr>
                        <a:t>必要な維持管理用品が事前に分かると良かった</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875945582"/>
                  </a:ext>
                </a:extLst>
              </a:tr>
              <a:tr h="171450">
                <a:tc>
                  <a:txBody>
                    <a:bodyPr/>
                    <a:lstStyle/>
                    <a:p>
                      <a:pPr algn="l" fontAlgn="ctr"/>
                      <a:r>
                        <a:rPr lang="ja-JP" altLang="en-US" sz="1100" u="none" strike="noStrike" dirty="0">
                          <a:effectLst/>
                        </a:rPr>
                        <a:t>明示板は不要だと思う</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811932440"/>
                  </a:ext>
                </a:extLst>
              </a:tr>
            </a:tbl>
          </a:graphicData>
        </a:graphic>
      </p:graphicFrame>
      <p:pic>
        <p:nvPicPr>
          <p:cNvPr id="4" name="図 3"/>
          <p:cNvPicPr>
            <a:picLocks noChangeAspect="1"/>
          </p:cNvPicPr>
          <p:nvPr/>
        </p:nvPicPr>
        <p:blipFill>
          <a:blip r:embed="rId2"/>
          <a:stretch>
            <a:fillRect/>
          </a:stretch>
        </p:blipFill>
        <p:spPr>
          <a:xfrm>
            <a:off x="3116062" y="4261333"/>
            <a:ext cx="1573417" cy="1634323"/>
          </a:xfrm>
          <a:prstGeom prst="rect">
            <a:avLst/>
          </a:prstGeom>
        </p:spPr>
      </p:pic>
      <p:sp>
        <p:nvSpPr>
          <p:cNvPr id="24" name="テキスト ボックス 23"/>
          <p:cNvSpPr txBox="1"/>
          <p:nvPr/>
        </p:nvSpPr>
        <p:spPr>
          <a:xfrm>
            <a:off x="9431252" y="6552426"/>
            <a:ext cx="458734" cy="276999"/>
          </a:xfrm>
          <a:prstGeom prst="rect">
            <a:avLst/>
          </a:prstGeom>
          <a:noFill/>
        </p:spPr>
        <p:txBody>
          <a:bodyPr wrap="square" rtlCol="0">
            <a:spAutoFit/>
          </a:bodyPr>
          <a:lstStyle/>
          <a:p>
            <a:r>
              <a:rPr kumimoji="1" lang="ja-JP" altLang="en-US" sz="1200" dirty="0"/>
              <a:t>１</a:t>
            </a:r>
            <a:r>
              <a:rPr lang="en-US" altLang="ja-JP" sz="1200" dirty="0"/>
              <a:t>6</a:t>
            </a:r>
            <a:endParaRPr kumimoji="1" lang="ja-JP" altLang="en-US" sz="1200" dirty="0"/>
          </a:p>
        </p:txBody>
      </p:sp>
      <p:pic>
        <p:nvPicPr>
          <p:cNvPr id="5" name="図 4">
            <a:extLst>
              <a:ext uri="{FF2B5EF4-FFF2-40B4-BE49-F238E27FC236}">
                <a16:creationId xmlns:a16="http://schemas.microsoft.com/office/drawing/2014/main" id="{A7CDA92F-EBC9-4A71-9B6C-4D2C33BD4D2C}"/>
              </a:ext>
            </a:extLst>
          </p:cNvPr>
          <p:cNvPicPr>
            <a:picLocks noChangeAspect="1"/>
          </p:cNvPicPr>
          <p:nvPr/>
        </p:nvPicPr>
        <p:blipFill>
          <a:blip r:embed="rId3"/>
          <a:stretch>
            <a:fillRect/>
          </a:stretch>
        </p:blipFill>
        <p:spPr>
          <a:xfrm>
            <a:off x="3053933" y="955813"/>
            <a:ext cx="1543468" cy="1503116"/>
          </a:xfrm>
          <a:prstGeom prst="rect">
            <a:avLst/>
          </a:prstGeom>
        </p:spPr>
      </p:pic>
    </p:spTree>
    <p:extLst>
      <p:ext uri="{BB962C8B-B14F-4D97-AF65-F5344CB8AC3E}">
        <p14:creationId xmlns:p14="http://schemas.microsoft.com/office/powerpoint/2010/main" val="394128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676118" y="2957778"/>
            <a:ext cx="8562044" cy="822144"/>
          </a:xfrm>
          <a:ln>
            <a:noFill/>
          </a:ln>
        </p:spPr>
        <p:txBody>
          <a:bodyPr wrap="none">
            <a:noAutofit/>
          </a:body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・申込手続きについて、「面倒だった」と回答したのは、</a:t>
            </a:r>
            <a:r>
              <a:rPr lang="en-US" altLang="ja-JP" sz="1400" dirty="0">
                <a:latin typeface="UD デジタル 教科書体 NK-B" panose="02020700000000000000" pitchFamily="18" charset="-128"/>
                <a:ea typeface="UD デジタル 教科書体 NK-B" panose="02020700000000000000" pitchFamily="18" charset="-128"/>
              </a:rPr>
              <a:t>52.0</a:t>
            </a:r>
            <a:r>
              <a:rPr lang="ja-JP" altLang="en-US" sz="1400" dirty="0">
                <a:latin typeface="UD デジタル 教科書体 NK-B" panose="02020700000000000000" pitchFamily="18" charset="-128"/>
                <a:ea typeface="UD デジタル 教科書体 NK-B" panose="02020700000000000000" pitchFamily="18" charset="-128"/>
              </a:rPr>
              <a:t>％であり、回答者の半数以上が負担に感じていること</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　が分かった。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・また「面倒だった」とした具体的理由は、「審査会での説明が大変</a:t>
            </a:r>
            <a:r>
              <a:rPr lang="en-US" altLang="ja-JP" sz="1400" dirty="0">
                <a:latin typeface="UD デジタル 教科書体 NK-B" panose="02020700000000000000" pitchFamily="18" charset="-128"/>
                <a:ea typeface="UD デジタル 教科書体 NK-B" panose="02020700000000000000" pitchFamily="18" charset="-128"/>
              </a:rPr>
              <a:t>(46.2</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」、「書類作成が大変</a:t>
            </a:r>
            <a:r>
              <a:rPr lang="en-US" altLang="ja-JP" sz="1400" dirty="0">
                <a:latin typeface="UD デジタル 教科書体 NK-B" panose="02020700000000000000" pitchFamily="18" charset="-128"/>
                <a:ea typeface="UD デジタル 教科書体 NK-B" panose="02020700000000000000" pitchFamily="18" charset="-128"/>
              </a:rPr>
              <a:t>(38.5</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　が多かった。</a:t>
            </a:r>
            <a:r>
              <a:rPr lang="ja-JP" altLang="en-US" sz="1400" dirty="0"/>
              <a:t>　</a:t>
            </a:r>
            <a:endParaRPr lang="en-US" altLang="ja-JP" sz="1400" b="1" dirty="0"/>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530774" y="746394"/>
            <a:ext cx="8707388" cy="2048321"/>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1" name="タイトル 1">
            <a:extLst>
              <a:ext uri="{FF2B5EF4-FFF2-40B4-BE49-F238E27FC236}">
                <a16:creationId xmlns:a16="http://schemas.microsoft.com/office/drawing/2014/main" id="{4CA25958-5B67-414B-82D0-999E05BDDDB2}"/>
              </a:ext>
            </a:extLst>
          </p:cNvPr>
          <p:cNvSpPr txBox="1">
            <a:spLocks/>
          </p:cNvSpPr>
          <p:nvPr/>
        </p:nvSpPr>
        <p:spPr>
          <a:xfrm>
            <a:off x="375496" y="91800"/>
            <a:ext cx="291547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❷ みどりづくり活動助成事業</a:t>
            </a:r>
          </a:p>
        </p:txBody>
      </p:sp>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字幕 2">
            <a:extLst>
              <a:ext uri="{FF2B5EF4-FFF2-40B4-BE49-F238E27FC236}">
                <a16:creationId xmlns:a16="http://schemas.microsoft.com/office/drawing/2014/main" id="{07683FDF-3704-4C2C-A614-178163782F07}"/>
              </a:ext>
            </a:extLst>
          </p:cNvPr>
          <p:cNvSpPr txBox="1">
            <a:spLocks/>
          </p:cNvSpPr>
          <p:nvPr/>
        </p:nvSpPr>
        <p:spPr>
          <a:xfrm>
            <a:off x="361958" y="494343"/>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a:t>
            </a:r>
            <a:r>
              <a:rPr lang="en-US" altLang="ja-JP" sz="1400" b="1" dirty="0"/>
              <a:t>Q</a:t>
            </a:r>
            <a:r>
              <a:rPr lang="ja-JP" altLang="en-US" sz="1400" b="1" dirty="0"/>
              <a:t>５</a:t>
            </a:r>
            <a:r>
              <a:rPr lang="en-US" altLang="ja-JP" sz="1400" b="1" dirty="0"/>
              <a:t>_</a:t>
            </a:r>
            <a:r>
              <a:rPr lang="ja-JP" altLang="en-US" sz="1400" b="1" dirty="0"/>
              <a:t>申込手続きについて</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31" name="字幕 2">
            <a:extLst>
              <a:ext uri="{FF2B5EF4-FFF2-40B4-BE49-F238E27FC236}">
                <a16:creationId xmlns:a16="http://schemas.microsoft.com/office/drawing/2014/main" id="{07683FDF-3704-4C2C-A614-178163782F07}"/>
              </a:ext>
            </a:extLst>
          </p:cNvPr>
          <p:cNvSpPr txBox="1">
            <a:spLocks/>
          </p:cNvSpPr>
          <p:nvPr/>
        </p:nvSpPr>
        <p:spPr>
          <a:xfrm>
            <a:off x="596452" y="6016911"/>
            <a:ext cx="8707082" cy="757738"/>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1200"/>
              </a:lnSpc>
            </a:pPr>
            <a:r>
              <a:rPr lang="ja-JP" altLang="en-US" sz="1300" dirty="0"/>
              <a:t> </a:t>
            </a:r>
            <a:r>
              <a:rPr lang="ja-JP" altLang="en-US" sz="1400" dirty="0">
                <a:latin typeface="UD デジタル 教科書体 NK-B" panose="02020700000000000000" pitchFamily="18" charset="-128"/>
                <a:ea typeface="UD デジタル 教科書体 NK-B" panose="02020700000000000000" pitchFamily="18" charset="-128"/>
              </a:rPr>
              <a:t>・より良い緑化活動に求める補助メニューとして、「</a:t>
            </a:r>
            <a:r>
              <a:rPr lang="en-US" altLang="ja-JP" sz="1400" dirty="0">
                <a:latin typeface="UD デジタル 教科書体 NK-B" panose="02020700000000000000" pitchFamily="18" charset="-128"/>
                <a:ea typeface="UD デジタル 教科書体 NK-B" panose="02020700000000000000" pitchFamily="18" charset="-128"/>
              </a:rPr>
              <a:t>3)</a:t>
            </a:r>
            <a:r>
              <a:rPr lang="ja-JP" altLang="en-US" sz="1400" dirty="0">
                <a:latin typeface="UD デジタル 教科書体 NK-B" panose="02020700000000000000" pitchFamily="18" charset="-128"/>
                <a:ea typeface="UD デジタル 教科書体 NK-B" panose="02020700000000000000" pitchFamily="18" charset="-128"/>
              </a:rPr>
              <a:t>緑化活動費用や物品などの継続補助」が</a:t>
            </a:r>
            <a:r>
              <a:rPr lang="en-US" altLang="ja-JP" sz="1400" dirty="0">
                <a:latin typeface="UD デジタル 教科書体 NK-B" panose="02020700000000000000" pitchFamily="18" charset="-128"/>
                <a:ea typeface="UD デジタル 教科書体 NK-B" panose="02020700000000000000" pitchFamily="18" charset="-128"/>
              </a:rPr>
              <a:t>76.0</a:t>
            </a:r>
            <a:r>
              <a:rPr lang="ja-JP" altLang="en-US" sz="1400" dirty="0">
                <a:latin typeface="UD デジタル 教科書体 NK-B" panose="02020700000000000000" pitchFamily="18" charset="-128"/>
                <a:ea typeface="UD デジタル 教科書体 NK-B" panose="02020700000000000000" pitchFamily="18" charset="-128"/>
              </a:rPr>
              <a:t>％と最も多く、</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1200"/>
              </a:lnSpc>
            </a:pPr>
            <a:r>
              <a:rPr lang="ja-JP" altLang="en-US" sz="1400" dirty="0">
                <a:latin typeface="UD デジタル 教科書体 NK-B" panose="02020700000000000000" pitchFamily="18" charset="-128"/>
                <a:ea typeface="UD デジタル 教科書体 NK-B" panose="02020700000000000000" pitchFamily="18" charset="-128"/>
              </a:rPr>
              <a:t>続いて、「</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緑化に詳しい指導員の派遣」が</a:t>
            </a:r>
            <a:r>
              <a:rPr lang="en-US" altLang="ja-JP" sz="1400" dirty="0">
                <a:latin typeface="UD デジタル 教科書体 NK-B" panose="02020700000000000000" pitchFamily="18" charset="-128"/>
                <a:ea typeface="UD デジタル 教科書体 NK-B" panose="02020700000000000000" pitchFamily="18" charset="-128"/>
              </a:rPr>
              <a:t>68.0</a:t>
            </a:r>
            <a:r>
              <a:rPr lang="ja-JP" altLang="en-US" sz="1400" dirty="0">
                <a:latin typeface="UD デジタル 教科書体 NK-B" panose="02020700000000000000" pitchFamily="18" charset="-128"/>
                <a:ea typeface="UD デジタル 教科書体 NK-B" panose="02020700000000000000" pitchFamily="18" charset="-128"/>
              </a:rPr>
              <a:t>％であり</a:t>
            </a:r>
            <a:r>
              <a:rPr lang="ja-JP" altLang="en-US" sz="1400" dirty="0" smtClean="0">
                <a:latin typeface="UD デジタル 教科書体 NK-B" panose="02020700000000000000" pitchFamily="18" charset="-128"/>
                <a:ea typeface="UD デジタル 教科書体 NK-B" panose="02020700000000000000" pitchFamily="18" charset="-128"/>
              </a:rPr>
              <a:t>、特に維持</a:t>
            </a:r>
            <a:r>
              <a:rPr lang="ja-JP" altLang="en-US" sz="1400" dirty="0">
                <a:latin typeface="UD デジタル 教科書体 NK-B" panose="02020700000000000000" pitchFamily="18" charset="-128"/>
                <a:ea typeface="UD デジタル 教科書体 NK-B" panose="02020700000000000000" pitchFamily="18" charset="-128"/>
              </a:rPr>
              <a:t>管理メニューに対する需要が多かった。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1200"/>
              </a:lnSpc>
            </a:pPr>
            <a:endParaRPr lang="en-US" altLang="ja-JP" sz="1400" dirty="0"/>
          </a:p>
          <a:p>
            <a:pPr algn="l">
              <a:lnSpc>
                <a:spcPts val="1138"/>
              </a:lnSpc>
            </a:pPr>
            <a:r>
              <a:rPr lang="ja-JP" altLang="en-US" sz="1400" dirty="0"/>
              <a:t>　　</a:t>
            </a:r>
            <a:endParaRPr lang="en-US" altLang="ja-JP" sz="1400" dirty="0"/>
          </a:p>
          <a:p>
            <a:pPr algn="l">
              <a:lnSpc>
                <a:spcPts val="1300"/>
              </a:lnSpc>
            </a:pPr>
            <a:r>
              <a:rPr lang="ja-JP" altLang="en-US" sz="1400" dirty="0"/>
              <a:t>　</a:t>
            </a:r>
            <a:endParaRPr lang="en-US" altLang="ja-JP" sz="1400" b="1" dirty="0"/>
          </a:p>
        </p:txBody>
      </p:sp>
      <p:sp>
        <p:nvSpPr>
          <p:cNvPr id="32" name="四角形: 角を丸くする 1">
            <a:extLst>
              <a:ext uri="{FF2B5EF4-FFF2-40B4-BE49-F238E27FC236}">
                <a16:creationId xmlns:a16="http://schemas.microsoft.com/office/drawing/2014/main" id="{62747854-0D7C-4CD9-868F-17E11871C611}"/>
              </a:ext>
            </a:extLst>
          </p:cNvPr>
          <p:cNvSpPr/>
          <p:nvPr/>
        </p:nvSpPr>
        <p:spPr>
          <a:xfrm>
            <a:off x="591178" y="4333803"/>
            <a:ext cx="8712356" cy="1528449"/>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35" name="字幕 2">
            <a:extLst>
              <a:ext uri="{FF2B5EF4-FFF2-40B4-BE49-F238E27FC236}">
                <a16:creationId xmlns:a16="http://schemas.microsoft.com/office/drawing/2014/main" id="{07683FDF-3704-4C2C-A614-178163782F07}"/>
              </a:ext>
            </a:extLst>
          </p:cNvPr>
          <p:cNvSpPr txBox="1">
            <a:spLocks/>
          </p:cNvSpPr>
          <p:nvPr/>
        </p:nvSpPr>
        <p:spPr>
          <a:xfrm>
            <a:off x="307011" y="4058214"/>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a:t>
            </a:r>
            <a:r>
              <a:rPr lang="ja-JP" altLang="en-US" sz="1400" b="1" dirty="0"/>
              <a:t>６</a:t>
            </a:r>
            <a:r>
              <a:rPr lang="en-US" altLang="ja-JP" sz="1400" b="1" dirty="0"/>
              <a:t>_</a:t>
            </a:r>
            <a:r>
              <a:rPr lang="ja-JP" altLang="en-US" sz="1400" b="1" dirty="0"/>
              <a:t>以下のうち、どの様な補助メニューがあれば、より良い緑化活動の実施が可能と思われますか。</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47" name="テキスト ボックス 46">
            <a:extLst>
              <a:ext uri="{FF2B5EF4-FFF2-40B4-BE49-F238E27FC236}">
                <a16:creationId xmlns:a16="http://schemas.microsoft.com/office/drawing/2014/main" id="{35F91C1A-7022-4DDC-B166-D490B96B70C1}"/>
              </a:ext>
            </a:extLst>
          </p:cNvPr>
          <p:cNvSpPr txBox="1"/>
          <p:nvPr/>
        </p:nvSpPr>
        <p:spPr>
          <a:xfrm>
            <a:off x="751716" y="956597"/>
            <a:ext cx="2919889" cy="1765474"/>
          </a:xfrm>
          <a:prstGeom prst="rect">
            <a:avLst/>
          </a:prstGeom>
          <a:noFill/>
          <a:ln>
            <a:solidFill>
              <a:schemeClr val="bg1">
                <a:lumMod val="65000"/>
              </a:schemeClr>
            </a:solidFill>
            <a:prstDash val="sysDot"/>
          </a:ln>
        </p:spPr>
        <p:txBody>
          <a:bodyPr wrap="square" lIns="0" tIns="72000" rIns="0" bIns="0" rtlCol="0" anchor="t" anchorCtr="1">
            <a:spAutoFit/>
          </a:bodyPr>
          <a:lstStyle/>
          <a:p>
            <a:r>
              <a:rPr lang="ja-JP" altLang="en-US" sz="1000" dirty="0">
                <a:latin typeface="BIZ UDPゴシック" panose="020B0400000000000000" pitchFamily="50" charset="-128"/>
                <a:ea typeface="BIZ UDPゴシック" panose="020B0400000000000000" pitchFamily="50" charset="-128"/>
              </a:rPr>
              <a:t>　</a:t>
            </a:r>
            <a:r>
              <a:rPr lang="ja-JP" altLang="en-US" sz="1000" u="sng" dirty="0">
                <a:latin typeface="BIZ UDPゴシック" panose="020B0400000000000000" pitchFamily="50" charset="-128"/>
                <a:ea typeface="BIZ UDPゴシック" panose="020B0400000000000000" pitchFamily="50" charset="-128"/>
              </a:rPr>
              <a:t>申請様式</a:t>
            </a:r>
          </a:p>
          <a:p>
            <a:r>
              <a:rPr lang="ja-JP" altLang="en-US" sz="1000" dirty="0">
                <a:latin typeface="BIZ UDPゴシック" panose="020B0400000000000000" pitchFamily="50" charset="-128"/>
                <a:ea typeface="BIZ UDPゴシック" panose="020B0400000000000000" pitchFamily="50" charset="-128"/>
              </a:rPr>
              <a:t>　（添付書類）</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ja-JP" altLang="en-US" sz="1000" u="sng" dirty="0">
                <a:latin typeface="BIZ UDPゴシック" panose="020B0400000000000000" pitchFamily="50" charset="-128"/>
                <a:ea typeface="BIZ UDPゴシック" panose="020B0400000000000000" pitchFamily="50" charset="-128"/>
              </a:rPr>
              <a:t>緑化組織に関わる資料</a:t>
            </a:r>
          </a:p>
          <a:p>
            <a:r>
              <a:rPr lang="ja-JP" altLang="en-US" sz="1000" dirty="0">
                <a:latin typeface="BIZ UDPゴシック" panose="020B0400000000000000" pitchFamily="50" charset="-128"/>
                <a:ea typeface="BIZ UDPゴシック" panose="020B0400000000000000" pitchFamily="50" charset="-128"/>
              </a:rPr>
              <a:t>　　・緑化組織の会則等</a:t>
            </a:r>
          </a:p>
          <a:p>
            <a:r>
              <a:rPr lang="ja-JP" altLang="en-US" sz="1000" dirty="0">
                <a:latin typeface="BIZ UDPゴシック" panose="020B0400000000000000" pitchFamily="50" charset="-128"/>
                <a:ea typeface="BIZ UDPゴシック" panose="020B0400000000000000" pitchFamily="50" charset="-128"/>
              </a:rPr>
              <a:t>　　・緑化組織の会員名簿等、緑化組織の口座登録</a:t>
            </a:r>
          </a:p>
          <a:p>
            <a:r>
              <a:rPr lang="ja-JP" altLang="en-US" sz="1000" dirty="0">
                <a:latin typeface="BIZ UDPゴシック" panose="020B0400000000000000" pitchFamily="50" charset="-128"/>
                <a:ea typeface="BIZ UDPゴシック" panose="020B0400000000000000" pitchFamily="50" charset="-128"/>
              </a:rPr>
              <a:t>　</a:t>
            </a:r>
            <a:r>
              <a:rPr lang="ja-JP" altLang="en-US" sz="1000" u="sng" dirty="0">
                <a:latin typeface="BIZ UDPゴシック" panose="020B0400000000000000" pitchFamily="50" charset="-128"/>
                <a:ea typeface="BIZ UDPゴシック" panose="020B0400000000000000" pitchFamily="50" charset="-128"/>
              </a:rPr>
              <a:t>申請事業に関わる資料</a:t>
            </a:r>
          </a:p>
          <a:p>
            <a:r>
              <a:rPr lang="ja-JP" altLang="en-US" sz="1000" dirty="0">
                <a:latin typeface="BIZ UDPゴシック" panose="020B0400000000000000" pitchFamily="50" charset="-128"/>
                <a:ea typeface="BIZ UDPゴシック" panose="020B0400000000000000" pitchFamily="50" charset="-128"/>
              </a:rPr>
              <a:t>　　・位置図　・現況写真</a:t>
            </a:r>
          </a:p>
          <a:p>
            <a:r>
              <a:rPr lang="ja-JP" altLang="en-US" sz="1000" dirty="0">
                <a:latin typeface="BIZ UDPゴシック" panose="020B0400000000000000" pitchFamily="50" charset="-128"/>
                <a:ea typeface="BIZ UDPゴシック" panose="020B0400000000000000" pitchFamily="50" charset="-128"/>
              </a:rPr>
              <a:t>　　・緑化計画図（平面・立面）</a:t>
            </a:r>
          </a:p>
          <a:p>
            <a:r>
              <a:rPr lang="ja-JP" altLang="en-US" sz="1000" dirty="0">
                <a:latin typeface="BIZ UDPゴシック" panose="020B0400000000000000" pitchFamily="50" charset="-128"/>
                <a:ea typeface="BIZ UDPゴシック" panose="020B0400000000000000" pitchFamily="50" charset="-128"/>
              </a:rPr>
              <a:t>　　・経費内訳書（比較見積り）</a:t>
            </a:r>
          </a:p>
          <a:p>
            <a:r>
              <a:rPr lang="ja-JP" altLang="en-US" sz="1000" dirty="0">
                <a:latin typeface="BIZ UDPゴシック" panose="020B0400000000000000" pitchFamily="50" charset="-128"/>
                <a:ea typeface="BIZ UDPゴシック" panose="020B0400000000000000" pitchFamily="50" charset="-128"/>
              </a:rPr>
              <a:t>　　・維持管理計画書</a:t>
            </a:r>
          </a:p>
          <a:p>
            <a:r>
              <a:rPr lang="ja-JP" altLang="en-US" sz="1000" dirty="0">
                <a:latin typeface="BIZ UDPゴシック" panose="020B0400000000000000" pitchFamily="50" charset="-128"/>
                <a:ea typeface="BIZ UDPゴシック" panose="020B0400000000000000" pitchFamily="50" charset="-128"/>
              </a:rPr>
              <a:t>　　・その他、同意書・活用計画書など</a:t>
            </a:r>
            <a:endParaRPr lang="en-US" altLang="ja-JP" sz="1000" dirty="0">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a:blip r:embed="rId2"/>
          <a:stretch>
            <a:fillRect/>
          </a:stretch>
        </p:blipFill>
        <p:spPr>
          <a:xfrm>
            <a:off x="3938906" y="912987"/>
            <a:ext cx="1696354" cy="1754849"/>
          </a:xfrm>
          <a:prstGeom prst="rect">
            <a:avLst/>
          </a:prstGeom>
        </p:spPr>
      </p:pic>
      <p:sp>
        <p:nvSpPr>
          <p:cNvPr id="52" name="テキスト ボックス 51">
            <a:extLst>
              <a:ext uri="{FF2B5EF4-FFF2-40B4-BE49-F238E27FC236}">
                <a16:creationId xmlns:a16="http://schemas.microsoft.com/office/drawing/2014/main" id="{BEF94FD0-D87F-4743-9A7C-1249D740CF68}"/>
              </a:ext>
            </a:extLst>
          </p:cNvPr>
          <p:cNvSpPr txBox="1"/>
          <p:nvPr/>
        </p:nvSpPr>
        <p:spPr>
          <a:xfrm>
            <a:off x="897487" y="4615926"/>
            <a:ext cx="6514489" cy="1137531"/>
          </a:xfrm>
          <a:prstGeom prst="rect">
            <a:avLst/>
          </a:prstGeom>
          <a:noFill/>
          <a:ln>
            <a:noFill/>
            <a:prstDash val="sysDot"/>
          </a:ln>
        </p:spPr>
        <p:txBody>
          <a:bodyPr wrap="square" lIns="0" tIns="0" rIns="0" bIns="29250" rtlCol="0" anchor="t" anchorCtr="1">
            <a:spAutoFit/>
          </a:bodyPr>
          <a:lstStyle/>
          <a:p>
            <a:r>
              <a:rPr lang="en-US" altLang="ja-JP" sz="1200" dirty="0">
                <a:latin typeface="BIZ UDPゴシック" panose="020B0400000000000000" pitchFamily="50" charset="-128"/>
                <a:ea typeface="BIZ UDPゴシック" panose="020B0400000000000000" pitchFamily="50" charset="-128"/>
              </a:rPr>
              <a:t>1)</a:t>
            </a:r>
            <a:r>
              <a:rPr lang="ja-JP" altLang="en-US" sz="1200" dirty="0">
                <a:latin typeface="BIZ UDPゴシック" panose="020B0400000000000000" pitchFamily="50" charset="-128"/>
                <a:ea typeface="BIZ UDPゴシック" panose="020B0400000000000000" pitchFamily="50" charset="-128"/>
              </a:rPr>
              <a:t>施設の特性に合わせた緑化計画の作成を行うため、</a:t>
            </a:r>
            <a:r>
              <a:rPr lang="ja-JP" altLang="en-US" sz="1200" u="sng" dirty="0">
                <a:latin typeface="BIZ UDPゴシック" panose="020B0400000000000000" pitchFamily="50" charset="-128"/>
                <a:ea typeface="BIZ UDPゴシック" panose="020B0400000000000000" pitchFamily="50" charset="-128"/>
              </a:rPr>
              <a:t>専門家のアドバイス</a:t>
            </a:r>
            <a:r>
              <a:rPr lang="ja-JP" altLang="en-US" sz="1200" dirty="0">
                <a:latin typeface="BIZ UDPゴシック" panose="020B0400000000000000" pitchFamily="50" charset="-128"/>
                <a:ea typeface="BIZ UDPゴシック" panose="020B0400000000000000" pitchFamily="50" charset="-128"/>
              </a:rPr>
              <a:t>を受けることが出来る</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２）緑化活動の実施にあたって、</a:t>
            </a:r>
            <a:r>
              <a:rPr lang="ja-JP" altLang="en-US" sz="1200" u="sng" dirty="0">
                <a:latin typeface="BIZ UDPゴシック" panose="020B0400000000000000" pitchFamily="50" charset="-128"/>
                <a:ea typeface="BIZ UDPゴシック" panose="020B0400000000000000" pitchFamily="50" charset="-128"/>
              </a:rPr>
              <a:t>緑化に詳しい指導員（プロ）の派遣</a:t>
            </a:r>
            <a:r>
              <a:rPr lang="ja-JP" altLang="en-US" sz="1200" dirty="0">
                <a:latin typeface="BIZ UDPゴシック" panose="020B0400000000000000" pitchFamily="50" charset="-128"/>
                <a:ea typeface="BIZ UDPゴシック" panose="020B0400000000000000" pitchFamily="50" charset="-128"/>
              </a:rPr>
              <a:t>を受けることが</a:t>
            </a:r>
            <a:r>
              <a:rPr lang="ja-JP" altLang="en-US" sz="1200" dirty="0" err="1">
                <a:latin typeface="BIZ UDPゴシック" panose="020B0400000000000000" pitchFamily="50" charset="-128"/>
                <a:ea typeface="BIZ UDPゴシック" panose="020B0400000000000000" pitchFamily="50" charset="-128"/>
              </a:rPr>
              <a:t>で</a:t>
            </a:r>
            <a:r>
              <a:rPr lang="ja-JP" altLang="en-US" sz="1200" dirty="0">
                <a:latin typeface="BIZ UDPゴシック" panose="020B0400000000000000" pitchFamily="50" charset="-128"/>
                <a:ea typeface="BIZ UDPゴシック" panose="020B0400000000000000" pitchFamily="50" charset="-128"/>
              </a:rPr>
              <a:t>出来る</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季節毎に必要な維持管理作業や、地域の緑化促進に繋がるコツなどをプロから聞ける</a:t>
            </a:r>
            <a:r>
              <a:rPr lang="en-US" altLang="ja-JP" sz="1200" dirty="0">
                <a:latin typeface="BIZ UDPゴシック" panose="020B0400000000000000" pitchFamily="50" charset="-128"/>
                <a:ea typeface="BIZ UDPゴシック" panose="020B0400000000000000" pitchFamily="50" charset="-128"/>
              </a:rPr>
              <a:t>)</a:t>
            </a: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３）緑化活動に必要な</a:t>
            </a:r>
            <a:r>
              <a:rPr lang="ja-JP" altLang="en-US" sz="1200" u="sng" dirty="0">
                <a:latin typeface="BIZ UDPゴシック" panose="020B0400000000000000" pitchFamily="50" charset="-128"/>
                <a:ea typeface="BIZ UDPゴシック" panose="020B0400000000000000" pitchFamily="50" charset="-128"/>
              </a:rPr>
              <a:t>活動費用や物品</a:t>
            </a:r>
            <a:r>
              <a:rPr lang="ja-JP" altLang="en-US" sz="1200" dirty="0">
                <a:latin typeface="BIZ UDPゴシック" panose="020B0400000000000000" pitchFamily="50" charset="-128"/>
                <a:ea typeface="BIZ UDPゴシック" panose="020B0400000000000000" pitchFamily="50" charset="-128"/>
              </a:rPr>
              <a:t>などついて、</a:t>
            </a:r>
            <a:r>
              <a:rPr lang="ja-JP" altLang="en-US" sz="1200" u="sng" dirty="0">
                <a:latin typeface="BIZ UDPゴシック" panose="020B0400000000000000" pitchFamily="50" charset="-128"/>
                <a:ea typeface="BIZ UDPゴシック" panose="020B0400000000000000" pitchFamily="50" charset="-128"/>
              </a:rPr>
              <a:t>継続して補助</a:t>
            </a:r>
            <a:r>
              <a:rPr lang="ja-JP" altLang="en-US" sz="1200" dirty="0">
                <a:latin typeface="BIZ UDPゴシック" panose="020B0400000000000000" pitchFamily="50" charset="-128"/>
                <a:ea typeface="BIZ UDPゴシック" panose="020B0400000000000000" pitchFamily="50" charset="-128"/>
              </a:rPr>
              <a:t>を受けることが出来る</a:t>
            </a:r>
            <a:endParaRPr lang="en-US" altLang="ja-JP" sz="1200" dirty="0">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7438876" y="4461822"/>
            <a:ext cx="1531985" cy="1361911"/>
          </a:xfrm>
          <a:prstGeom prst="rect">
            <a:avLst/>
          </a:prstGeom>
        </p:spPr>
        <p:txBody>
          <a:bodyPr wrap="square">
            <a:spAutoFit/>
          </a:bodyPr>
          <a:lstStyle/>
          <a:p>
            <a:pPr>
              <a:lnSpc>
                <a:spcPts val="3300"/>
              </a:lnSpc>
            </a:pPr>
            <a:r>
              <a:rPr lang="en-US" altLang="ja-JP" sz="1400" dirty="0"/>
              <a:t>10</a:t>
            </a:r>
            <a:r>
              <a:rPr lang="ja-JP" altLang="en-US" sz="1400" dirty="0"/>
              <a:t>　　</a:t>
            </a:r>
            <a:r>
              <a:rPr lang="en-US" altLang="ja-JP" sz="1400" dirty="0"/>
              <a:t>40.0%</a:t>
            </a:r>
          </a:p>
          <a:p>
            <a:pPr>
              <a:lnSpc>
                <a:spcPts val="3300"/>
              </a:lnSpc>
            </a:pPr>
            <a:r>
              <a:rPr lang="en-US" altLang="ja-JP" sz="1400" dirty="0"/>
              <a:t>17</a:t>
            </a:r>
            <a:r>
              <a:rPr lang="ja-JP" altLang="en-US" sz="1400" dirty="0"/>
              <a:t>　　</a:t>
            </a:r>
            <a:r>
              <a:rPr lang="en-US" altLang="ja-JP" sz="1400" dirty="0"/>
              <a:t>68.0%</a:t>
            </a:r>
          </a:p>
          <a:p>
            <a:pPr>
              <a:lnSpc>
                <a:spcPts val="3300"/>
              </a:lnSpc>
            </a:pPr>
            <a:r>
              <a:rPr lang="en-US" altLang="ja-JP" sz="1400" dirty="0"/>
              <a:t>19</a:t>
            </a:r>
            <a:r>
              <a:rPr lang="ja-JP" altLang="en-US" sz="1400" dirty="0"/>
              <a:t>　　</a:t>
            </a:r>
            <a:r>
              <a:rPr lang="en-US" altLang="ja-JP" sz="1400" dirty="0"/>
              <a:t>76.0%</a:t>
            </a:r>
          </a:p>
        </p:txBody>
      </p:sp>
      <p:sp>
        <p:nvSpPr>
          <p:cNvPr id="54" name="タイトル 1">
            <a:extLst>
              <a:ext uri="{FF2B5EF4-FFF2-40B4-BE49-F238E27FC236}">
                <a16:creationId xmlns:a16="http://schemas.microsoft.com/office/drawing/2014/main" id="{ABEA8214-70AE-4A30-8039-061D881893B4}"/>
              </a:ext>
            </a:extLst>
          </p:cNvPr>
          <p:cNvSpPr txBox="1">
            <a:spLocks/>
          </p:cNvSpPr>
          <p:nvPr/>
        </p:nvSpPr>
        <p:spPr>
          <a:xfrm>
            <a:off x="8090687" y="1121228"/>
            <a:ext cx="1315165" cy="167337"/>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latin typeface="+mn-ea"/>
                <a:ea typeface="+mn-ea"/>
              </a:rPr>
              <a:t>数　　率　</a:t>
            </a:r>
          </a:p>
        </p:txBody>
      </p:sp>
      <p:sp>
        <p:nvSpPr>
          <p:cNvPr id="57" name="テキスト ボックス 56">
            <a:extLst>
              <a:ext uri="{FF2B5EF4-FFF2-40B4-BE49-F238E27FC236}">
                <a16:creationId xmlns:a16="http://schemas.microsoft.com/office/drawing/2014/main" id="{49436B72-17AE-4A29-A780-F6C75C1ECB23}"/>
              </a:ext>
            </a:extLst>
          </p:cNvPr>
          <p:cNvSpPr txBox="1"/>
          <p:nvPr/>
        </p:nvSpPr>
        <p:spPr>
          <a:xfrm>
            <a:off x="1530896" y="885235"/>
            <a:ext cx="1399891" cy="155171"/>
          </a:xfrm>
          <a:prstGeom prst="rect">
            <a:avLst/>
          </a:prstGeom>
          <a:solidFill>
            <a:schemeClr val="bg1"/>
          </a:solidFill>
          <a:ln>
            <a:noFill/>
            <a:prstDash val="sysDot"/>
          </a:ln>
        </p:spPr>
        <p:txBody>
          <a:bodyPr wrap="square" lIns="0" tIns="0" rIns="0" bIns="0" rtlCol="0" anchor="t" anchorCtr="1">
            <a:spAutoFit/>
          </a:bodyPr>
          <a:lstStyle/>
          <a:p>
            <a:pPr algn="ctr">
              <a:lnSpc>
                <a:spcPts val="1219"/>
              </a:lnSpc>
            </a:pPr>
            <a:r>
              <a:rPr lang="ja-JP" altLang="en-US" sz="1100" dirty="0">
                <a:latin typeface="+mn-ea"/>
              </a:rPr>
              <a:t>申込必要書類（抜粋）</a:t>
            </a:r>
            <a:endParaRPr lang="en-US" altLang="ja-JP" sz="1200" dirty="0">
              <a:latin typeface="+mn-ea"/>
            </a:endParaRPr>
          </a:p>
        </p:txBody>
      </p:sp>
      <p:sp>
        <p:nvSpPr>
          <p:cNvPr id="58" name="タイトル 1">
            <a:extLst>
              <a:ext uri="{FF2B5EF4-FFF2-40B4-BE49-F238E27FC236}">
                <a16:creationId xmlns:a16="http://schemas.microsoft.com/office/drawing/2014/main" id="{ABEA8214-70AE-4A30-8039-061D881893B4}"/>
              </a:ext>
            </a:extLst>
          </p:cNvPr>
          <p:cNvSpPr txBox="1">
            <a:spLocks/>
          </p:cNvSpPr>
          <p:nvPr/>
        </p:nvSpPr>
        <p:spPr>
          <a:xfrm>
            <a:off x="7377764" y="4420399"/>
            <a:ext cx="1315165" cy="167337"/>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latin typeface="+mn-ea"/>
                <a:ea typeface="+mn-ea"/>
              </a:rPr>
              <a:t>数　　　率　</a:t>
            </a:r>
          </a:p>
        </p:txBody>
      </p:sp>
      <p:sp>
        <p:nvSpPr>
          <p:cNvPr id="21" name="字幕 2">
            <a:extLst>
              <a:ext uri="{FF2B5EF4-FFF2-40B4-BE49-F238E27FC236}">
                <a16:creationId xmlns:a16="http://schemas.microsoft.com/office/drawing/2014/main" id="{85911AA1-E4E1-4DE0-9B26-16888B40FFD3}"/>
              </a:ext>
            </a:extLst>
          </p:cNvPr>
          <p:cNvSpPr txBox="1">
            <a:spLocks/>
          </p:cNvSpPr>
          <p:nvPr/>
        </p:nvSpPr>
        <p:spPr>
          <a:xfrm>
            <a:off x="5718026" y="864601"/>
            <a:ext cx="3436258" cy="193102"/>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200" b="1" dirty="0"/>
              <a:t>➡「面倒だった」と回答した具体的理由</a:t>
            </a:r>
            <a:r>
              <a:rPr lang="en-US" altLang="ja-JP" sz="1200" b="1" dirty="0"/>
              <a:t>【</a:t>
            </a:r>
            <a:r>
              <a:rPr lang="ja-JP" altLang="en-US" sz="1200" b="1" dirty="0"/>
              <a:t>記述</a:t>
            </a:r>
            <a:r>
              <a:rPr lang="en-US" altLang="ja-JP" sz="1300" b="1" dirty="0"/>
              <a:t>】</a:t>
            </a:r>
            <a:endParaRPr lang="en-US" altLang="ja-JP" sz="1200" b="1" dirty="0"/>
          </a:p>
        </p:txBody>
      </p:sp>
      <p:sp>
        <p:nvSpPr>
          <p:cNvPr id="20" name="テキスト ボックス 19">
            <a:extLst>
              <a:ext uri="{FF2B5EF4-FFF2-40B4-BE49-F238E27FC236}">
                <a16:creationId xmlns:a16="http://schemas.microsoft.com/office/drawing/2014/main" id="{9C8286BC-349F-4174-A844-49ADF1A07305}"/>
              </a:ext>
            </a:extLst>
          </p:cNvPr>
          <p:cNvSpPr txBox="1"/>
          <p:nvPr/>
        </p:nvSpPr>
        <p:spPr>
          <a:xfrm>
            <a:off x="751715" y="4417188"/>
            <a:ext cx="1315165" cy="158761"/>
          </a:xfrm>
          <a:prstGeom prst="rect">
            <a:avLst/>
          </a:prstGeom>
          <a:solidFill>
            <a:schemeClr val="bg1"/>
          </a:solidFill>
          <a:ln>
            <a:noFill/>
            <a:prstDash val="sysDot"/>
          </a:ln>
        </p:spPr>
        <p:txBody>
          <a:bodyPr wrap="square" lIns="0" tIns="0" rIns="0" bIns="0" rtlCol="0" anchor="t" anchorCtr="1">
            <a:spAutoFit/>
          </a:bodyPr>
          <a:lstStyle/>
          <a:p>
            <a:pPr algn="ctr">
              <a:lnSpc>
                <a:spcPts val="1219"/>
              </a:lnSpc>
            </a:pPr>
            <a:r>
              <a:rPr lang="en-US" altLang="ja-JP" sz="1200" dirty="0">
                <a:latin typeface="+mn-ea"/>
              </a:rPr>
              <a:t>【</a:t>
            </a:r>
            <a:r>
              <a:rPr lang="ja-JP" altLang="en-US" sz="1200" dirty="0">
                <a:latin typeface="+mn-ea"/>
              </a:rPr>
              <a:t>複数選択可</a:t>
            </a:r>
            <a:r>
              <a:rPr lang="en-US" altLang="ja-JP" sz="1200" dirty="0">
                <a:latin typeface="+mn-ea"/>
              </a:rPr>
              <a:t>】</a:t>
            </a:r>
            <a:endParaRPr lang="en-US" altLang="ja-JP" sz="1400" dirty="0">
              <a:latin typeface="+mn-ea"/>
            </a:endParaRPr>
          </a:p>
        </p:txBody>
      </p:sp>
      <p:graphicFrame>
        <p:nvGraphicFramePr>
          <p:cNvPr id="5" name="表 4">
            <a:extLst>
              <a:ext uri="{FF2B5EF4-FFF2-40B4-BE49-F238E27FC236}">
                <a16:creationId xmlns:a16="http://schemas.microsoft.com/office/drawing/2014/main" id="{14FBE39D-8FD8-4ED8-8DC2-95FB051E57B2}"/>
              </a:ext>
            </a:extLst>
          </p:cNvPr>
          <p:cNvGraphicFramePr>
            <a:graphicFrameLocks noGrp="1"/>
          </p:cNvGraphicFramePr>
          <p:nvPr>
            <p:extLst>
              <p:ext uri="{D42A27DB-BD31-4B8C-83A1-F6EECF244321}">
                <p14:modId xmlns:p14="http://schemas.microsoft.com/office/powerpoint/2010/main" val="620497358"/>
              </p:ext>
            </p:extLst>
          </p:nvPr>
        </p:nvGraphicFramePr>
        <p:xfrm>
          <a:off x="5831854" y="1292002"/>
          <a:ext cx="3335601" cy="1421130"/>
        </p:xfrm>
        <a:graphic>
          <a:graphicData uri="http://schemas.openxmlformats.org/drawingml/2006/table">
            <a:tbl>
              <a:tblPr>
                <a:tableStyleId>{5C22544A-7EE6-4342-B048-85BDC9FD1C3A}</a:tableStyleId>
              </a:tblPr>
              <a:tblGrid>
                <a:gridCol w="2438934">
                  <a:extLst>
                    <a:ext uri="{9D8B030D-6E8A-4147-A177-3AD203B41FA5}">
                      <a16:colId xmlns:a16="http://schemas.microsoft.com/office/drawing/2014/main" val="1009492072"/>
                    </a:ext>
                  </a:extLst>
                </a:gridCol>
                <a:gridCol w="455231">
                  <a:extLst>
                    <a:ext uri="{9D8B030D-6E8A-4147-A177-3AD203B41FA5}">
                      <a16:colId xmlns:a16="http://schemas.microsoft.com/office/drawing/2014/main" val="1040336534"/>
                    </a:ext>
                  </a:extLst>
                </a:gridCol>
                <a:gridCol w="441436">
                  <a:extLst>
                    <a:ext uri="{9D8B030D-6E8A-4147-A177-3AD203B41FA5}">
                      <a16:colId xmlns:a16="http://schemas.microsoft.com/office/drawing/2014/main" val="512955275"/>
                    </a:ext>
                  </a:extLst>
                </a:gridCol>
              </a:tblGrid>
              <a:tr h="180975">
                <a:tc>
                  <a:txBody>
                    <a:bodyPr/>
                    <a:lstStyle/>
                    <a:p>
                      <a:pPr algn="l" fontAlgn="ctr"/>
                      <a:r>
                        <a:rPr lang="ja-JP" altLang="en-US" sz="1100" u="none" strike="noStrike">
                          <a:effectLst/>
                        </a:rPr>
                        <a:t>審査会での説明が大変</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a:effectLst/>
                        </a:rPr>
                        <a:t>6</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46.2%</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869989170"/>
                  </a:ext>
                </a:extLst>
              </a:tr>
              <a:tr h="171450">
                <a:tc>
                  <a:txBody>
                    <a:bodyPr/>
                    <a:lstStyle/>
                    <a:p>
                      <a:pPr algn="l" fontAlgn="ctr"/>
                      <a:r>
                        <a:rPr lang="ja-JP" altLang="en-US" sz="1100" u="none" strike="noStrike">
                          <a:effectLst/>
                        </a:rPr>
                        <a:t>書類作成が大変</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a:effectLst/>
                        </a:rPr>
                        <a:t>5</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38.5%</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86996313"/>
                  </a:ext>
                </a:extLst>
              </a:tr>
              <a:tr h="171450">
                <a:tc>
                  <a:txBody>
                    <a:bodyPr/>
                    <a:lstStyle/>
                    <a:p>
                      <a:pPr algn="l" fontAlgn="ctr"/>
                      <a:r>
                        <a:rPr lang="ja-JP" altLang="en-US" sz="1100" u="none" strike="noStrike">
                          <a:effectLst/>
                        </a:rPr>
                        <a:t>補助申請はこんなものと思う</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2</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15.4%</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639105058"/>
                  </a:ext>
                </a:extLst>
              </a:tr>
              <a:tr h="171450">
                <a:tc>
                  <a:txBody>
                    <a:bodyPr/>
                    <a:lstStyle/>
                    <a:p>
                      <a:pPr algn="l" fontAlgn="ctr"/>
                      <a:r>
                        <a:rPr lang="ja-JP" altLang="en-US" sz="1100" u="none" strike="noStrike">
                          <a:effectLst/>
                        </a:rPr>
                        <a:t>緑化組織を作るのが大変</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2</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15.4%</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34652983"/>
                  </a:ext>
                </a:extLst>
              </a:tr>
              <a:tr h="171450">
                <a:tc>
                  <a:txBody>
                    <a:bodyPr/>
                    <a:lstStyle/>
                    <a:p>
                      <a:pPr algn="l" fontAlgn="ctr"/>
                      <a:r>
                        <a:rPr lang="ja-JP" altLang="en-US" sz="1100" u="none" strike="noStrike">
                          <a:effectLst/>
                        </a:rPr>
                        <a:t>専門的なことが分からず大変だった</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7.7%</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833996905"/>
                  </a:ext>
                </a:extLst>
              </a:tr>
              <a:tr h="171450">
                <a:tc>
                  <a:txBody>
                    <a:bodyPr/>
                    <a:lstStyle/>
                    <a:p>
                      <a:pPr algn="l" fontAlgn="ctr"/>
                      <a:r>
                        <a:rPr lang="ja-JP" altLang="en-US" sz="1100" u="none" strike="noStrike">
                          <a:effectLst/>
                        </a:rPr>
                        <a:t>面積当たりの一率補助などの検討</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7.7%</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121764945"/>
                  </a:ext>
                </a:extLst>
              </a:tr>
              <a:tr h="171450">
                <a:tc>
                  <a:txBody>
                    <a:bodyPr/>
                    <a:lstStyle/>
                    <a:p>
                      <a:pPr algn="l" fontAlgn="ctr"/>
                      <a:r>
                        <a:rPr lang="ja-JP" altLang="en-US" sz="1100" u="none" strike="noStrike">
                          <a:effectLst/>
                        </a:rPr>
                        <a:t>時間がかかり過ぎ</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7.7%</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124494767"/>
                  </a:ext>
                </a:extLst>
              </a:tr>
              <a:tr h="171450">
                <a:tc>
                  <a:txBody>
                    <a:bodyPr/>
                    <a:lstStyle/>
                    <a:p>
                      <a:pPr algn="l" fontAlgn="ctr"/>
                      <a:r>
                        <a:rPr lang="ja-JP" altLang="en-US" sz="1100" u="none" strike="noStrike" dirty="0">
                          <a:effectLst/>
                        </a:rPr>
                        <a:t>図面作成が難しい</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7.7%</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82958951"/>
                  </a:ext>
                </a:extLst>
              </a:tr>
            </a:tbl>
          </a:graphicData>
        </a:graphic>
      </p:graphicFrame>
      <p:sp>
        <p:nvSpPr>
          <p:cNvPr id="22" name="テキスト ボックス 21"/>
          <p:cNvSpPr txBox="1"/>
          <p:nvPr/>
        </p:nvSpPr>
        <p:spPr>
          <a:xfrm>
            <a:off x="9431252" y="6552426"/>
            <a:ext cx="458734" cy="276999"/>
          </a:xfrm>
          <a:prstGeom prst="rect">
            <a:avLst/>
          </a:prstGeom>
          <a:noFill/>
        </p:spPr>
        <p:txBody>
          <a:bodyPr wrap="square" rtlCol="0">
            <a:spAutoFit/>
          </a:bodyPr>
          <a:lstStyle/>
          <a:p>
            <a:r>
              <a:rPr kumimoji="1" lang="ja-JP" altLang="en-US" sz="1200" dirty="0"/>
              <a:t>１</a:t>
            </a:r>
            <a:r>
              <a:rPr lang="en-US" altLang="ja-JP" sz="1200" dirty="0"/>
              <a:t>7</a:t>
            </a:r>
            <a:endParaRPr kumimoji="1" lang="ja-JP" altLang="en-US" sz="1200" dirty="0"/>
          </a:p>
        </p:txBody>
      </p:sp>
    </p:spTree>
    <p:extLst>
      <p:ext uri="{BB962C8B-B14F-4D97-AF65-F5344CB8AC3E}">
        <p14:creationId xmlns:p14="http://schemas.microsoft.com/office/powerpoint/2010/main" val="558639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2747854-0D7C-4CD9-868F-17E11871C611}"/>
              </a:ext>
            </a:extLst>
          </p:cNvPr>
          <p:cNvSpPr/>
          <p:nvPr/>
        </p:nvSpPr>
        <p:spPr>
          <a:xfrm>
            <a:off x="530774" y="746394"/>
            <a:ext cx="8707388" cy="3019684"/>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1" name="タイトル 1">
            <a:extLst>
              <a:ext uri="{FF2B5EF4-FFF2-40B4-BE49-F238E27FC236}">
                <a16:creationId xmlns:a16="http://schemas.microsoft.com/office/drawing/2014/main" id="{4CA25958-5B67-414B-82D0-999E05BDDDB2}"/>
              </a:ext>
            </a:extLst>
          </p:cNvPr>
          <p:cNvSpPr txBox="1">
            <a:spLocks/>
          </p:cNvSpPr>
          <p:nvPr/>
        </p:nvSpPr>
        <p:spPr>
          <a:xfrm>
            <a:off x="375496" y="91800"/>
            <a:ext cx="291547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❷ みどりづくり活動助成事業</a:t>
            </a:r>
          </a:p>
        </p:txBody>
      </p:sp>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字幕 2">
            <a:extLst>
              <a:ext uri="{FF2B5EF4-FFF2-40B4-BE49-F238E27FC236}">
                <a16:creationId xmlns:a16="http://schemas.microsoft.com/office/drawing/2014/main" id="{07683FDF-3704-4C2C-A614-178163782F07}"/>
              </a:ext>
            </a:extLst>
          </p:cNvPr>
          <p:cNvSpPr txBox="1">
            <a:spLocks/>
          </p:cNvSpPr>
          <p:nvPr/>
        </p:nvSpPr>
        <p:spPr>
          <a:xfrm>
            <a:off x="347890" y="494343"/>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a:t>
            </a:r>
            <a:r>
              <a:rPr lang="en-US" altLang="ja-JP" sz="1400" b="1" dirty="0"/>
              <a:t>Q</a:t>
            </a:r>
            <a:r>
              <a:rPr lang="ja-JP" altLang="en-US" sz="1400" b="1" dirty="0"/>
              <a:t>７</a:t>
            </a:r>
            <a:r>
              <a:rPr lang="en-US" altLang="ja-JP" sz="1400" b="1" dirty="0"/>
              <a:t>_</a:t>
            </a:r>
            <a:r>
              <a:rPr lang="ja-JP" altLang="en-US" sz="1400" b="1" dirty="0"/>
              <a:t>現在の維持管理状況について</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21" name="字幕 2">
            <a:extLst>
              <a:ext uri="{FF2B5EF4-FFF2-40B4-BE49-F238E27FC236}">
                <a16:creationId xmlns:a16="http://schemas.microsoft.com/office/drawing/2014/main" id="{85911AA1-E4E1-4DE0-9B26-16888B40FFD3}"/>
              </a:ext>
            </a:extLst>
          </p:cNvPr>
          <p:cNvSpPr txBox="1">
            <a:spLocks/>
          </p:cNvSpPr>
          <p:nvPr/>
        </p:nvSpPr>
        <p:spPr>
          <a:xfrm>
            <a:off x="3022470" y="1080648"/>
            <a:ext cx="5469796"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200" b="1" dirty="0"/>
              <a:t>➡選択した具体的理由</a:t>
            </a:r>
            <a:r>
              <a:rPr lang="en-US" altLang="ja-JP" sz="1200" b="1" dirty="0"/>
              <a:t>【</a:t>
            </a:r>
            <a:r>
              <a:rPr lang="ja-JP" altLang="en-US" sz="1200" b="1" dirty="0"/>
              <a:t>記述</a:t>
            </a:r>
            <a:r>
              <a:rPr lang="en-US" altLang="ja-JP" sz="1300" b="1" dirty="0"/>
              <a:t>】</a:t>
            </a:r>
            <a:endParaRPr lang="en-US" altLang="ja-JP" sz="1200" b="1" dirty="0"/>
          </a:p>
        </p:txBody>
      </p:sp>
      <p:sp>
        <p:nvSpPr>
          <p:cNvPr id="25" name="テキスト ボックス 24">
            <a:extLst>
              <a:ext uri="{FF2B5EF4-FFF2-40B4-BE49-F238E27FC236}">
                <a16:creationId xmlns:a16="http://schemas.microsoft.com/office/drawing/2014/main" id="{F6A94F44-0FCF-43ED-B8B8-9543D3BE74C0}"/>
              </a:ext>
            </a:extLst>
          </p:cNvPr>
          <p:cNvSpPr txBox="1"/>
          <p:nvPr/>
        </p:nvSpPr>
        <p:spPr>
          <a:xfrm>
            <a:off x="663638" y="3840090"/>
            <a:ext cx="8707387" cy="1061829"/>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・「概ねもしくは良好に管理できている」との回答は、全体の</a:t>
            </a:r>
            <a:r>
              <a:rPr lang="en-US" altLang="ja-JP" sz="1400" dirty="0">
                <a:latin typeface="UD デジタル 教科書体 NK-B" panose="02020700000000000000" pitchFamily="18" charset="-128"/>
                <a:ea typeface="UD デジタル 教科書体 NK-B" panose="02020700000000000000" pitchFamily="18" charset="-128"/>
              </a:rPr>
              <a:t>56.0</a:t>
            </a:r>
            <a:r>
              <a:rPr lang="ja-JP" altLang="en-US" sz="1400" dirty="0">
                <a:latin typeface="UD デジタル 教科書体 NK-B" panose="02020700000000000000" pitchFamily="18" charset="-128"/>
                <a:ea typeface="UD デジタル 教科書体 NK-B" panose="02020700000000000000" pitchFamily="18" charset="-128"/>
              </a:rPr>
              <a:t>％であり、「上手く出来ていない」は</a:t>
            </a:r>
            <a:r>
              <a:rPr lang="en-US" altLang="ja-JP" sz="1400" dirty="0">
                <a:latin typeface="UD デジタル 教科書体 NK-B" panose="02020700000000000000" pitchFamily="18" charset="-128"/>
                <a:ea typeface="UD デジタル 教科書体 NK-B" panose="02020700000000000000" pitchFamily="18" charset="-128"/>
              </a:rPr>
              <a:t>12.0</a:t>
            </a:r>
            <a:r>
              <a:rPr lang="ja-JP" altLang="en-US" sz="1400" dirty="0">
                <a:latin typeface="UD デジタル 教科書体 NK-B" panose="02020700000000000000" pitchFamily="18" charset="-128"/>
                <a:ea typeface="UD デジタル 教科書体 NK-B" panose="02020700000000000000" pitchFamily="18" charset="-128"/>
              </a:rPr>
              <a:t>％であった。また、「その他」が「園舎建て替えによる芝の移植・消滅」</a:t>
            </a:r>
            <a:r>
              <a:rPr lang="ja-JP" altLang="en-US" sz="1400" dirty="0" smtClean="0">
                <a:latin typeface="UD デジタル 教科書体 NK-B" panose="02020700000000000000" pitchFamily="18" charset="-128"/>
                <a:ea typeface="UD デジタル 教科書体 NK-B" panose="02020700000000000000" pitchFamily="18" charset="-128"/>
              </a:rPr>
              <a:t>など</a:t>
            </a:r>
            <a:r>
              <a:rPr lang="en-US" altLang="ja-JP" sz="1400" dirty="0" smtClean="0">
                <a:latin typeface="UD デジタル 教科書体 NK-B" panose="02020700000000000000" pitchFamily="18" charset="-128"/>
                <a:ea typeface="UD デジタル 教科書体 NK-B" panose="02020700000000000000" pitchFamily="18" charset="-128"/>
              </a:rPr>
              <a:t>28.0</a:t>
            </a:r>
            <a:r>
              <a:rPr lang="ja-JP" altLang="en-US" sz="1400" dirty="0">
                <a:latin typeface="UD デジタル 教科書体 NK-B" panose="02020700000000000000" pitchFamily="18" charset="-128"/>
                <a:ea typeface="UD デジタル 教科書体 NK-B" panose="02020700000000000000" pitchFamily="18" charset="-128"/>
              </a:rPr>
              <a:t>％であった。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4" name="矢印: 下 13">
            <a:extLst>
              <a:ext uri="{FF2B5EF4-FFF2-40B4-BE49-F238E27FC236}">
                <a16:creationId xmlns:a16="http://schemas.microsoft.com/office/drawing/2014/main" id="{A399DAD7-84DC-4F98-997A-3A11BA9D635E}"/>
              </a:ext>
            </a:extLst>
          </p:cNvPr>
          <p:cNvSpPr/>
          <p:nvPr/>
        </p:nvSpPr>
        <p:spPr>
          <a:xfrm>
            <a:off x="4531834" y="4644073"/>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C2D413E-CBAB-4F9C-9668-F994BE8ADA65}"/>
              </a:ext>
            </a:extLst>
          </p:cNvPr>
          <p:cNvSpPr txBox="1"/>
          <p:nvPr/>
        </p:nvSpPr>
        <p:spPr>
          <a:xfrm>
            <a:off x="710692" y="4975931"/>
            <a:ext cx="8417708" cy="323165"/>
          </a:xfrm>
          <a:prstGeom prst="rect">
            <a:avLst/>
          </a:prstGeom>
          <a:noFill/>
        </p:spPr>
        <p:txBody>
          <a:bodyPr wrap="square">
            <a:spAutoFit/>
          </a:bodyPr>
          <a:lstStyle/>
          <a:p>
            <a:pPr>
              <a:lnSpc>
                <a:spcPts val="1756"/>
              </a:lnSpc>
            </a:pPr>
            <a:r>
              <a:rPr lang="ja-JP" altLang="en-US" sz="1400" b="1" u="sng" dirty="0">
                <a:latin typeface="UD デジタル 教科書体 NK-B" panose="02020700000000000000" pitchFamily="18" charset="-128"/>
                <a:ea typeface="UD デジタル 教科書体 NK-B" panose="02020700000000000000" pitchFamily="18" charset="-128"/>
              </a:rPr>
              <a:t>「上手く出来ていない」は全体の１割であったが、「芝生の維持管理の難しさ</a:t>
            </a:r>
            <a:r>
              <a:rPr lang="ja-JP" altLang="en-US" sz="1400" b="1" u="sng" dirty="0" smtClean="0">
                <a:latin typeface="UD デジタル 教科書体 NK-B" panose="02020700000000000000" pitchFamily="18" charset="-128"/>
                <a:ea typeface="UD デジタル 教科書体 NK-B" panose="02020700000000000000" pitchFamily="18" charset="-128"/>
              </a:rPr>
              <a:t>」に関する声が、</a:t>
            </a:r>
            <a:r>
              <a:rPr lang="ja-JP" altLang="en-US" sz="1400" b="1" u="sng" dirty="0">
                <a:latin typeface="UD デジタル 教科書体 NK-B" panose="02020700000000000000" pitchFamily="18" charset="-128"/>
                <a:ea typeface="UD デジタル 教科書体 NK-B" panose="02020700000000000000" pitchFamily="18" charset="-128"/>
              </a:rPr>
              <a:t>共通して多かった。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graphicFrame>
        <p:nvGraphicFramePr>
          <p:cNvPr id="9" name="表 8">
            <a:extLst>
              <a:ext uri="{FF2B5EF4-FFF2-40B4-BE49-F238E27FC236}">
                <a16:creationId xmlns:a16="http://schemas.microsoft.com/office/drawing/2014/main" id="{1A5C9B89-F1A1-48F4-9A3A-CC1CB399A08F}"/>
              </a:ext>
            </a:extLst>
          </p:cNvPr>
          <p:cNvGraphicFramePr>
            <a:graphicFrameLocks noGrp="1"/>
          </p:cNvGraphicFramePr>
          <p:nvPr>
            <p:extLst>
              <p:ext uri="{D42A27DB-BD31-4B8C-83A1-F6EECF244321}">
                <p14:modId xmlns:p14="http://schemas.microsoft.com/office/powerpoint/2010/main" val="196396145"/>
              </p:ext>
            </p:extLst>
          </p:nvPr>
        </p:nvGraphicFramePr>
        <p:xfrm>
          <a:off x="3124993" y="1373771"/>
          <a:ext cx="6010645" cy="2204085"/>
        </p:xfrm>
        <a:graphic>
          <a:graphicData uri="http://schemas.openxmlformats.org/drawingml/2006/table">
            <a:tbl>
              <a:tblPr>
                <a:tableStyleId>{5C22544A-7EE6-4342-B048-85BDC9FD1C3A}</a:tableStyleId>
              </a:tblPr>
              <a:tblGrid>
                <a:gridCol w="969929">
                  <a:extLst>
                    <a:ext uri="{9D8B030D-6E8A-4147-A177-3AD203B41FA5}">
                      <a16:colId xmlns:a16="http://schemas.microsoft.com/office/drawing/2014/main" val="2787751871"/>
                    </a:ext>
                  </a:extLst>
                </a:gridCol>
                <a:gridCol w="4588078">
                  <a:extLst>
                    <a:ext uri="{9D8B030D-6E8A-4147-A177-3AD203B41FA5}">
                      <a16:colId xmlns:a16="http://schemas.microsoft.com/office/drawing/2014/main" val="1090928281"/>
                    </a:ext>
                  </a:extLst>
                </a:gridCol>
                <a:gridCol w="452638">
                  <a:extLst>
                    <a:ext uri="{9D8B030D-6E8A-4147-A177-3AD203B41FA5}">
                      <a16:colId xmlns:a16="http://schemas.microsoft.com/office/drawing/2014/main" val="1877328014"/>
                    </a:ext>
                  </a:extLst>
                </a:gridCol>
              </a:tblGrid>
              <a:tr h="342900">
                <a:tc rowSpan="5">
                  <a:txBody>
                    <a:bodyPr/>
                    <a:lstStyle/>
                    <a:p>
                      <a:pPr algn="l" fontAlgn="t"/>
                      <a:r>
                        <a:rPr lang="en-US" altLang="ja-JP" sz="1100" u="none" strike="noStrike" dirty="0">
                          <a:effectLst/>
                        </a:rPr>
                        <a:t>1)</a:t>
                      </a:r>
                      <a:r>
                        <a:rPr lang="ja-JP" altLang="en-US" sz="1100" u="none" strike="noStrike" dirty="0">
                          <a:effectLst/>
                        </a:rPr>
                        <a:t>概ね・良好に維持管理できている</a:t>
                      </a:r>
                      <a:endParaRPr lang="en-US" altLang="ja-JP" sz="1100" b="0" i="0" u="none" strike="noStrike" dirty="0">
                        <a:solidFill>
                          <a:srgbClr val="000000"/>
                        </a:solidFill>
                        <a:effectLst/>
                        <a:latin typeface="+mn-ea"/>
                        <a:ea typeface="+mn-ea"/>
                      </a:endParaRPr>
                    </a:p>
                    <a:p>
                      <a:pPr algn="ctr" fontAlgn="t"/>
                      <a:r>
                        <a:rPr lang="en-US" altLang="ja-JP" sz="1100" b="1" i="0" u="none" strike="noStrike" dirty="0">
                          <a:solidFill>
                            <a:srgbClr val="000000"/>
                          </a:solidFill>
                          <a:effectLst/>
                          <a:latin typeface="+mn-ea"/>
                          <a:ea typeface="+mn-ea"/>
                        </a:rPr>
                        <a:t>56.0</a:t>
                      </a:r>
                      <a:r>
                        <a:rPr lang="ja-JP" altLang="en-US" sz="1100" b="1" i="0" u="none" strike="noStrike" dirty="0">
                          <a:solidFill>
                            <a:srgbClr val="000000"/>
                          </a:solidFill>
                          <a:effectLst/>
                          <a:latin typeface="+mn-ea"/>
                          <a:ea typeface="+mn-ea"/>
                        </a:rPr>
                        <a:t>％</a:t>
                      </a:r>
                      <a:endParaRPr lang="en-US" altLang="ja-JP" sz="1100" b="1" u="none" strike="noStrike" dirty="0">
                        <a:effectLst/>
                      </a:endParaRPr>
                    </a:p>
                  </a:txBody>
                  <a:tcPr marL="9525" marR="9525" marT="9525" marB="0"/>
                </a:tc>
                <a:tc>
                  <a:txBody>
                    <a:bodyPr/>
                    <a:lstStyle/>
                    <a:p>
                      <a:pPr algn="l" fontAlgn="ctr"/>
                      <a:r>
                        <a:rPr lang="ja-JP" altLang="en-US" sz="1100" u="none" strike="noStrike" dirty="0">
                          <a:effectLst/>
                          <a:highlight>
                            <a:srgbClr val="CCFFCC"/>
                          </a:highlight>
                        </a:rPr>
                        <a:t>芝生の維持は難しい。</a:t>
                      </a:r>
                      <a:endParaRPr lang="ja-JP" altLang="en-US" sz="1100" b="1" i="0" u="none" strike="noStrike" dirty="0">
                        <a:solidFill>
                          <a:srgbClr val="000000"/>
                        </a:solidFill>
                        <a:effectLst/>
                        <a:highlight>
                          <a:srgbClr val="CCFFCC"/>
                        </a:highligh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highlight>
                            <a:srgbClr val="CCFFCC"/>
                          </a:highlight>
                        </a:rPr>
                        <a:t>4</a:t>
                      </a:r>
                      <a:endParaRPr lang="en-US" altLang="ja-JP" sz="1100" b="1" i="0" u="none" strike="noStrike" dirty="0">
                        <a:solidFill>
                          <a:srgbClr val="000000"/>
                        </a:solidFill>
                        <a:effectLst/>
                        <a:highlight>
                          <a:srgbClr val="CCFFCC"/>
                        </a:highligh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999106310"/>
                  </a:ext>
                </a:extLst>
              </a:tr>
              <a:tr h="171450">
                <a:tc vMerge="1">
                  <a:txBody>
                    <a:bodyPr/>
                    <a:lstStyle/>
                    <a:p>
                      <a:endParaRPr kumimoji="1" lang="ja-JP" altLang="en-US"/>
                    </a:p>
                  </a:txBody>
                  <a:tcPr/>
                </a:tc>
                <a:tc>
                  <a:txBody>
                    <a:bodyPr/>
                    <a:lstStyle/>
                    <a:p>
                      <a:pPr algn="l" fontAlgn="ctr"/>
                      <a:r>
                        <a:rPr lang="ja-JP" altLang="en-US" sz="1100" u="none" strike="noStrike">
                          <a:effectLst/>
                        </a:rPr>
                        <a:t>園長や用務員さん、運転手さんを中心に管理している。</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a:effectLst/>
                        </a:rPr>
                        <a:t>3</a:t>
                      </a:r>
                      <a:endParaRPr lang="en-US" altLang="ja-JP" sz="11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61250151"/>
                  </a:ext>
                </a:extLst>
              </a:tr>
              <a:tr h="171450">
                <a:tc vMerge="1">
                  <a:txBody>
                    <a:bodyPr/>
                    <a:lstStyle/>
                    <a:p>
                      <a:endParaRPr kumimoji="1" lang="ja-JP" altLang="en-US"/>
                    </a:p>
                  </a:txBody>
                  <a:tcPr/>
                </a:tc>
                <a:tc>
                  <a:txBody>
                    <a:bodyPr/>
                    <a:lstStyle/>
                    <a:p>
                      <a:pPr algn="l" fontAlgn="ctr"/>
                      <a:r>
                        <a:rPr lang="ja-JP" altLang="en-US" sz="1100" u="none" strike="noStrike">
                          <a:effectLst/>
                        </a:rPr>
                        <a:t>地域の方と一緒に実施。</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3</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045355511"/>
                  </a:ext>
                </a:extLst>
              </a:tr>
              <a:tr h="171450">
                <a:tc vMerge="1">
                  <a:txBody>
                    <a:bodyPr/>
                    <a:lstStyle/>
                    <a:p>
                      <a:endParaRPr kumimoji="1" lang="ja-JP" altLang="en-US"/>
                    </a:p>
                  </a:txBody>
                  <a:tcPr/>
                </a:tc>
                <a:tc>
                  <a:txBody>
                    <a:bodyPr/>
                    <a:lstStyle/>
                    <a:p>
                      <a:pPr algn="l" fontAlgn="ctr"/>
                      <a:r>
                        <a:rPr lang="en-US" altLang="ja-JP" sz="1100" u="none" strike="noStrike" dirty="0">
                          <a:effectLst/>
                          <a:highlight>
                            <a:srgbClr val="CCFFCC"/>
                          </a:highlight>
                        </a:rPr>
                        <a:t>HP</a:t>
                      </a:r>
                      <a:r>
                        <a:rPr lang="ja-JP" altLang="en-US" sz="1100" u="none" strike="noStrike" dirty="0">
                          <a:effectLst/>
                          <a:highlight>
                            <a:srgbClr val="CCFFCC"/>
                          </a:highlight>
                        </a:rPr>
                        <a:t>を見て、芝の修復</a:t>
                      </a:r>
                      <a:r>
                        <a:rPr lang="ja-JP" altLang="en-US" sz="1100" u="none" strike="noStrike" dirty="0">
                          <a:effectLst/>
                        </a:rPr>
                        <a:t>をしている。専門家のアドバイスがあればと思う。</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highlight>
                            <a:srgbClr val="CCFFCC"/>
                          </a:highlight>
                        </a:rPr>
                        <a:t>1</a:t>
                      </a:r>
                      <a:endParaRPr lang="en-US" altLang="ja-JP" sz="1100" b="1" i="0" u="none" strike="noStrike" dirty="0">
                        <a:solidFill>
                          <a:srgbClr val="000000"/>
                        </a:solidFill>
                        <a:effectLst/>
                        <a:highlight>
                          <a:srgbClr val="CCFFCC"/>
                        </a:highligh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756551792"/>
                  </a:ext>
                </a:extLst>
              </a:tr>
              <a:tr h="171450">
                <a:tc vMerge="1">
                  <a:txBody>
                    <a:bodyPr/>
                    <a:lstStyle/>
                    <a:p>
                      <a:endParaRPr kumimoji="1" lang="ja-JP" altLang="en-US"/>
                    </a:p>
                  </a:txBody>
                  <a:tcPr/>
                </a:tc>
                <a:tc>
                  <a:txBody>
                    <a:bodyPr/>
                    <a:lstStyle/>
                    <a:p>
                      <a:pPr algn="l" fontAlgn="ctr"/>
                      <a:r>
                        <a:rPr lang="ja-JP" altLang="en-US" sz="1100" u="none" strike="noStrike">
                          <a:effectLst/>
                        </a:rPr>
                        <a:t>園も保護者も忙しく、共同での管理が難しい。</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67904812"/>
                  </a:ext>
                </a:extLst>
              </a:tr>
              <a:tr h="171450">
                <a:tc>
                  <a:txBody>
                    <a:bodyPr/>
                    <a:lstStyle/>
                    <a:p>
                      <a:pPr algn="ctr" fontAlgn="t"/>
                      <a:r>
                        <a:rPr lang="en-US" altLang="ja-JP" sz="1100" u="none" strike="noStrike" dirty="0">
                          <a:effectLst/>
                        </a:rPr>
                        <a:t>2)</a:t>
                      </a:r>
                      <a:r>
                        <a:rPr lang="ja-JP" altLang="en-US" sz="1100" u="none" strike="noStrike" dirty="0">
                          <a:effectLst/>
                        </a:rPr>
                        <a:t>維持管理できていない</a:t>
                      </a:r>
                      <a:endParaRPr lang="en-US" altLang="ja-JP" sz="1100" u="none" strike="noStrike" dirty="0">
                        <a:effectLst/>
                      </a:endParaRPr>
                    </a:p>
                    <a:p>
                      <a:pPr algn="ctr" fontAlgn="t"/>
                      <a:r>
                        <a:rPr lang="en-US" altLang="ja-JP" sz="1100" b="1" i="0" u="none" strike="noStrike" dirty="0">
                          <a:solidFill>
                            <a:srgbClr val="000000"/>
                          </a:solidFill>
                          <a:effectLst/>
                          <a:latin typeface="+mn-ea"/>
                          <a:ea typeface="+mn-ea"/>
                        </a:rPr>
                        <a:t>12.0</a:t>
                      </a:r>
                      <a:r>
                        <a:rPr lang="ja-JP" altLang="en-US" sz="1100" b="1" i="0" u="none" strike="noStrike" dirty="0">
                          <a:solidFill>
                            <a:srgbClr val="000000"/>
                          </a:solidFill>
                          <a:effectLst/>
                          <a:latin typeface="+mn-ea"/>
                          <a:ea typeface="+mn-ea"/>
                        </a:rPr>
                        <a:t>％</a:t>
                      </a:r>
                    </a:p>
                  </a:txBody>
                  <a:tcPr marL="9525" marR="9525" marT="9525" marB="0"/>
                </a:tc>
                <a:tc>
                  <a:txBody>
                    <a:bodyPr/>
                    <a:lstStyle/>
                    <a:p>
                      <a:pPr algn="l" fontAlgn="ctr"/>
                      <a:r>
                        <a:rPr lang="ja-JP" altLang="en-US" sz="1100" u="none" strike="noStrike" dirty="0">
                          <a:effectLst/>
                          <a:highlight>
                            <a:srgbClr val="CCFFCC"/>
                          </a:highlight>
                        </a:rPr>
                        <a:t>芝生の維持が難しく、消滅してしまった</a:t>
                      </a:r>
                      <a:r>
                        <a:rPr lang="ja-JP" altLang="en-US" sz="1100" u="none" strike="noStrike" dirty="0">
                          <a:effectLst/>
                        </a:rPr>
                        <a:t>。</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highlight>
                            <a:srgbClr val="CCFFCC"/>
                          </a:highlight>
                        </a:rPr>
                        <a:t>2</a:t>
                      </a:r>
                      <a:endParaRPr lang="en-US" altLang="ja-JP" sz="1100" b="1" i="0" u="none" strike="noStrike" dirty="0">
                        <a:solidFill>
                          <a:srgbClr val="000000"/>
                        </a:solidFill>
                        <a:effectLst/>
                        <a:highlight>
                          <a:srgbClr val="CCFFCC"/>
                        </a:highligh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797844773"/>
                  </a:ext>
                </a:extLst>
              </a:tr>
              <a:tr h="171450">
                <a:tc rowSpan="3">
                  <a:txBody>
                    <a:bodyPr/>
                    <a:lstStyle/>
                    <a:p>
                      <a:pPr algn="l" fontAlgn="t"/>
                      <a:r>
                        <a:rPr lang="en-US" altLang="ja-JP" sz="1100" u="none" strike="noStrike" dirty="0">
                          <a:effectLst/>
                        </a:rPr>
                        <a:t>3)</a:t>
                      </a:r>
                      <a:r>
                        <a:rPr lang="ja-JP" altLang="en-US" sz="1100" u="none" strike="noStrike" dirty="0">
                          <a:effectLst/>
                        </a:rPr>
                        <a:t>その他</a:t>
                      </a:r>
                      <a:endParaRPr lang="en-US" altLang="ja-JP" sz="1100" u="none" strike="noStrike" dirty="0">
                        <a:effectLst/>
                      </a:endParaRPr>
                    </a:p>
                    <a:p>
                      <a:pPr algn="ctr" fontAlgn="t"/>
                      <a:r>
                        <a:rPr lang="en-US" altLang="ja-JP" sz="1100" b="1" i="0" u="none" strike="noStrike" dirty="0">
                          <a:solidFill>
                            <a:srgbClr val="000000"/>
                          </a:solidFill>
                          <a:effectLst/>
                          <a:latin typeface="+mn-ea"/>
                          <a:ea typeface="+mn-ea"/>
                        </a:rPr>
                        <a:t>28.0</a:t>
                      </a:r>
                      <a:r>
                        <a:rPr lang="ja-JP" altLang="en-US" sz="1100" b="1" i="0" u="none" strike="noStrike" dirty="0">
                          <a:solidFill>
                            <a:srgbClr val="000000"/>
                          </a:solidFill>
                          <a:effectLst/>
                          <a:latin typeface="+mn-ea"/>
                          <a:ea typeface="+mn-ea"/>
                        </a:rPr>
                        <a:t>％</a:t>
                      </a:r>
                    </a:p>
                  </a:txBody>
                  <a:tcPr marL="9525" marR="9525" marT="9525" marB="0"/>
                </a:tc>
                <a:tc>
                  <a:txBody>
                    <a:bodyPr/>
                    <a:lstStyle/>
                    <a:p>
                      <a:pPr algn="l" fontAlgn="ctr"/>
                      <a:r>
                        <a:rPr lang="ja-JP" altLang="en-US" sz="1100" u="none" strike="noStrike" dirty="0">
                          <a:effectLst/>
                        </a:rPr>
                        <a:t>建て替えによる芝の移植・消滅</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a:effectLst/>
                        </a:rPr>
                        <a:t>4</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53521831"/>
                  </a:ext>
                </a:extLst>
              </a:tr>
              <a:tr h="285750">
                <a:tc vMerge="1">
                  <a:txBody>
                    <a:bodyPr/>
                    <a:lstStyle/>
                    <a:p>
                      <a:endParaRPr kumimoji="1" lang="ja-JP" altLang="en-US"/>
                    </a:p>
                  </a:txBody>
                  <a:tcPr/>
                </a:tc>
                <a:tc>
                  <a:txBody>
                    <a:bodyPr/>
                    <a:lstStyle/>
                    <a:p>
                      <a:pPr algn="l" fontAlgn="ctr"/>
                      <a:r>
                        <a:rPr lang="ja-JP" altLang="en-US" sz="1100" u="none" strike="noStrike" dirty="0">
                          <a:effectLst/>
                          <a:highlight>
                            <a:srgbClr val="CCFFCC"/>
                          </a:highlight>
                        </a:rPr>
                        <a:t>芝生維持は大変。</a:t>
                      </a:r>
                      <a:r>
                        <a:rPr lang="ja-JP" altLang="en-US" sz="1100" u="none" strike="noStrike" dirty="0">
                          <a:effectLst/>
                        </a:rPr>
                        <a:t>コロナもあり、地域での維持管理が難しい。</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326773901"/>
                  </a:ext>
                </a:extLst>
              </a:tr>
              <a:tr h="171450">
                <a:tc vMerge="1">
                  <a:txBody>
                    <a:bodyPr/>
                    <a:lstStyle/>
                    <a:p>
                      <a:endParaRPr kumimoji="1" lang="ja-JP" altLang="en-US"/>
                    </a:p>
                  </a:txBody>
                  <a:tcPr/>
                </a:tc>
                <a:tc>
                  <a:txBody>
                    <a:bodyPr/>
                    <a:lstStyle/>
                    <a:p>
                      <a:pPr algn="l" fontAlgn="ctr"/>
                      <a:r>
                        <a:rPr lang="ja-JP" altLang="en-US" sz="1100" u="none" strike="noStrike" dirty="0">
                          <a:effectLst/>
                        </a:rPr>
                        <a:t>畔ターフ、</a:t>
                      </a:r>
                      <a:r>
                        <a:rPr lang="ja-JP" altLang="en-US" sz="1100" u="none" strike="noStrike" dirty="0">
                          <a:effectLst/>
                          <a:highlight>
                            <a:srgbClr val="CCFFCC"/>
                          </a:highlight>
                        </a:rPr>
                        <a:t>芝生の維持管理が難しい。</a:t>
                      </a:r>
                      <a:endParaRPr lang="ja-JP" altLang="en-US" sz="1100" b="1" i="0" u="none" strike="noStrike" dirty="0">
                        <a:solidFill>
                          <a:srgbClr val="000000"/>
                        </a:solidFill>
                        <a:effectLst/>
                        <a:highlight>
                          <a:srgbClr val="CCFFCC"/>
                        </a:highligh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highlight>
                            <a:srgbClr val="CCFFCC"/>
                          </a:highlight>
                        </a:rPr>
                        <a:t>1</a:t>
                      </a:r>
                      <a:endParaRPr lang="en-US" altLang="ja-JP" sz="1100" b="1" i="0" u="none" strike="noStrike" dirty="0">
                        <a:solidFill>
                          <a:srgbClr val="000000"/>
                        </a:solidFill>
                        <a:effectLst/>
                        <a:highlight>
                          <a:srgbClr val="CCFFCC"/>
                        </a:highligh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170646746"/>
                  </a:ext>
                </a:extLst>
              </a:tr>
            </a:tbl>
          </a:graphicData>
        </a:graphic>
      </p:graphicFrame>
      <p:pic>
        <p:nvPicPr>
          <p:cNvPr id="3" name="図 2">
            <a:extLst>
              <a:ext uri="{FF2B5EF4-FFF2-40B4-BE49-F238E27FC236}">
                <a16:creationId xmlns:a16="http://schemas.microsoft.com/office/drawing/2014/main" id="{14594966-B1B9-444B-B936-05A77BCC6F58}"/>
              </a:ext>
            </a:extLst>
          </p:cNvPr>
          <p:cNvPicPr>
            <a:picLocks noChangeAspect="1"/>
          </p:cNvPicPr>
          <p:nvPr/>
        </p:nvPicPr>
        <p:blipFill rotWithShape="1">
          <a:blip r:embed="rId2"/>
          <a:srcRect t="16324"/>
          <a:stretch/>
        </p:blipFill>
        <p:spPr>
          <a:xfrm>
            <a:off x="597503" y="1252907"/>
            <a:ext cx="2451174" cy="1834850"/>
          </a:xfrm>
          <a:prstGeom prst="rect">
            <a:avLst/>
          </a:prstGeom>
        </p:spPr>
      </p:pic>
      <p:sp>
        <p:nvSpPr>
          <p:cNvPr id="13" name="テキスト ボックス 12"/>
          <p:cNvSpPr txBox="1"/>
          <p:nvPr/>
        </p:nvSpPr>
        <p:spPr>
          <a:xfrm>
            <a:off x="9431252" y="6552426"/>
            <a:ext cx="458734" cy="276999"/>
          </a:xfrm>
          <a:prstGeom prst="rect">
            <a:avLst/>
          </a:prstGeom>
          <a:noFill/>
        </p:spPr>
        <p:txBody>
          <a:bodyPr wrap="square" rtlCol="0">
            <a:spAutoFit/>
          </a:bodyPr>
          <a:lstStyle/>
          <a:p>
            <a:r>
              <a:rPr kumimoji="1" lang="ja-JP" altLang="en-US" sz="1200" dirty="0"/>
              <a:t>１</a:t>
            </a:r>
            <a:r>
              <a:rPr lang="en-US" altLang="ja-JP" sz="1200" dirty="0"/>
              <a:t>8</a:t>
            </a:r>
            <a:endParaRPr kumimoji="1" lang="ja-JP" altLang="en-US" sz="1200" dirty="0"/>
          </a:p>
        </p:txBody>
      </p:sp>
    </p:spTree>
    <p:extLst>
      <p:ext uri="{BB962C8B-B14F-4D97-AF65-F5344CB8AC3E}">
        <p14:creationId xmlns:p14="http://schemas.microsoft.com/office/powerpoint/2010/main" val="3408014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97011" y="544967"/>
            <a:ext cx="9343203" cy="6111528"/>
          </a:xfrm>
        </p:spPr>
        <p:txBody>
          <a:bodyPr>
            <a:noAutofit/>
          </a:bodyPr>
          <a:lstStyle/>
          <a:p>
            <a:pPr algn="l">
              <a:lnSpc>
                <a:spcPct val="100000"/>
              </a:lnSpc>
            </a:pPr>
            <a:r>
              <a:rPr lang="ja-JP" altLang="en-US" sz="1400" b="1" dirty="0"/>
              <a:t>　◆　経過　</a:t>
            </a:r>
            <a:endParaRPr lang="en-US" altLang="ja-JP" sz="1400" b="1" dirty="0"/>
          </a:p>
          <a:p>
            <a:pPr algn="l">
              <a:lnSpc>
                <a:spcPct val="100000"/>
              </a:lnSpc>
            </a:pPr>
            <a:r>
              <a:rPr lang="ja-JP" altLang="en-US" sz="1400" b="1" dirty="0"/>
              <a:t>　　・大阪の都市緑化の推進にあたり、府民が実感できるみどりづくりを進めていく観点から、これまで「みどり</a:t>
            </a:r>
            <a:endParaRPr lang="en-US" altLang="ja-JP" sz="1400" b="1" dirty="0"/>
          </a:p>
          <a:p>
            <a:pPr algn="l">
              <a:lnSpc>
                <a:spcPct val="100000"/>
              </a:lnSpc>
            </a:pPr>
            <a:r>
              <a:rPr lang="ja-JP" altLang="en-US" sz="1400" b="1" dirty="0"/>
              <a:t>　　　をつくる、広げる、活かす」の３つの視点で、みどりの創出を推進。</a:t>
            </a:r>
            <a:endParaRPr lang="en-US" altLang="ja-JP" sz="1400" b="1" dirty="0"/>
          </a:p>
          <a:p>
            <a:pPr algn="l">
              <a:lnSpc>
                <a:spcPct val="100000"/>
              </a:lnSpc>
            </a:pPr>
            <a:r>
              <a:rPr lang="ja-JP" altLang="en-US" sz="1400" b="1" dirty="0"/>
              <a:t>　　・みどり基金による緑化支援事業についても、地域の身近なみどりの創出や街区単位での緑化を目的とし実施。</a:t>
            </a:r>
            <a:endParaRPr lang="en-US" altLang="ja-JP" sz="1400" b="1" dirty="0"/>
          </a:p>
          <a:p>
            <a:pPr algn="l">
              <a:lnSpc>
                <a:spcPct val="100000"/>
              </a:lnSpc>
            </a:pPr>
            <a:r>
              <a:rPr lang="ja-JP" altLang="en-US" sz="1400" b="1" dirty="0"/>
              <a:t>       ・しかし、申請件数の低迷や緑化活動面での課題より、時代に即した新たな取り組みが求められている。</a:t>
            </a:r>
          </a:p>
          <a:p>
            <a:pPr algn="l">
              <a:lnSpc>
                <a:spcPct val="100000"/>
              </a:lnSpc>
            </a:pPr>
            <a:endParaRPr lang="en-US" altLang="ja-JP" sz="1400" dirty="0"/>
          </a:p>
          <a:p>
            <a:pPr algn="l">
              <a:lnSpc>
                <a:spcPct val="100000"/>
              </a:lnSpc>
            </a:pPr>
            <a:r>
              <a:rPr lang="ja-JP" altLang="en-US" sz="1400" b="1" dirty="0"/>
              <a:t>　　　　　</a:t>
            </a:r>
            <a:endParaRPr lang="en-US" altLang="ja-JP" sz="1400" b="1" dirty="0"/>
          </a:p>
          <a:p>
            <a:pPr algn="l">
              <a:lnSpc>
                <a:spcPct val="100000"/>
              </a:lnSpc>
            </a:pPr>
            <a:r>
              <a:rPr lang="ja-JP" altLang="en-US" sz="1400" b="1" dirty="0"/>
              <a:t>　◆　目的</a:t>
            </a:r>
            <a:endParaRPr lang="en-US" altLang="ja-JP" sz="1400" b="1" dirty="0"/>
          </a:p>
          <a:p>
            <a:pPr algn="l">
              <a:lnSpc>
                <a:spcPct val="100000"/>
              </a:lnSpc>
            </a:pPr>
            <a:r>
              <a:rPr lang="ja-JP" altLang="en-US" sz="1400" dirty="0"/>
              <a:t> 　   </a:t>
            </a:r>
            <a:r>
              <a:rPr lang="ja-JP" altLang="en-US" sz="1400" b="1" dirty="0"/>
              <a:t>・みどり基金を活用した既存事業の見直し　及び　新たな緑化支援事業の検討</a:t>
            </a:r>
            <a:endParaRPr lang="en-US" altLang="ja-JP" sz="1400" b="1" dirty="0"/>
          </a:p>
          <a:p>
            <a:pPr algn="l">
              <a:lnSpc>
                <a:spcPct val="100000"/>
              </a:lnSpc>
            </a:pPr>
            <a:endParaRPr lang="en-US" altLang="ja-JP" sz="1400" b="1" dirty="0" smtClean="0"/>
          </a:p>
          <a:p>
            <a:pPr algn="l">
              <a:lnSpc>
                <a:spcPct val="100000"/>
              </a:lnSpc>
            </a:pPr>
            <a:r>
              <a:rPr lang="ja-JP" altLang="en-US" sz="1400" b="1" dirty="0"/>
              <a:t>　　　　　　　　</a:t>
            </a:r>
            <a:endParaRPr lang="en-US" altLang="ja-JP" sz="1400" b="1" dirty="0"/>
          </a:p>
          <a:p>
            <a:pPr algn="l">
              <a:lnSpc>
                <a:spcPct val="100000"/>
              </a:lnSpc>
            </a:pPr>
            <a:r>
              <a:rPr lang="ja-JP" altLang="en-US" sz="1400" b="1" dirty="0"/>
              <a:t>　◆  アンケート</a:t>
            </a:r>
            <a:r>
              <a:rPr lang="ja-JP" altLang="en-US" sz="1400" b="1" dirty="0" smtClean="0"/>
              <a:t>対象</a:t>
            </a:r>
            <a:endParaRPr lang="en-US" altLang="ja-JP" sz="1400" b="1" dirty="0"/>
          </a:p>
          <a:p>
            <a:pPr algn="l">
              <a:lnSpc>
                <a:spcPct val="100000"/>
              </a:lnSpc>
            </a:pPr>
            <a:r>
              <a:rPr lang="ja-JP" altLang="en-US" sz="1400" b="1" dirty="0"/>
              <a:t>　　</a:t>
            </a:r>
            <a:r>
              <a:rPr lang="ja-JP" altLang="en-US" sz="1400" b="1" dirty="0" smtClean="0"/>
              <a:t>・継続中の２事業（</a:t>
            </a:r>
            <a:r>
              <a:rPr lang="ja-JP" altLang="en-US" sz="1400" b="1" dirty="0"/>
              <a:t>❶緑化樹配付事業、❷みどりづくり活動</a:t>
            </a:r>
            <a:r>
              <a:rPr lang="ja-JP" altLang="en-US" sz="1400" b="1" dirty="0" smtClean="0"/>
              <a:t>助成事業）</a:t>
            </a:r>
            <a:endParaRPr lang="en-US" altLang="ja-JP" sz="1400" b="1" dirty="0" smtClean="0"/>
          </a:p>
          <a:p>
            <a:pPr algn="l">
              <a:lnSpc>
                <a:spcPct val="100000"/>
              </a:lnSpc>
            </a:pPr>
            <a:r>
              <a:rPr lang="ja-JP" altLang="en-US" sz="1400" b="1" dirty="0"/>
              <a:t>　　</a:t>
            </a:r>
            <a:r>
              <a:rPr lang="ja-JP" altLang="en-US" sz="1400" b="1" dirty="0" smtClean="0"/>
              <a:t>・終了した２事業（</a:t>
            </a:r>
            <a:r>
              <a:rPr lang="ja-JP" altLang="en-US" sz="1400" b="1" dirty="0"/>
              <a:t>❸実感できるみどりづくり事業、❹良好な緑陰づくり支援事業</a:t>
            </a:r>
            <a:r>
              <a:rPr lang="ja-JP" altLang="en-US" sz="1400" b="1" dirty="0" smtClean="0"/>
              <a:t>）</a:t>
            </a:r>
            <a:endParaRPr lang="en-US" altLang="ja-JP" sz="1400" b="1" dirty="0"/>
          </a:p>
        </p:txBody>
      </p:sp>
      <p:sp>
        <p:nvSpPr>
          <p:cNvPr id="7" name="字幕 2">
            <a:extLst>
              <a:ext uri="{FF2B5EF4-FFF2-40B4-BE49-F238E27FC236}">
                <a16:creationId xmlns:a16="http://schemas.microsoft.com/office/drawing/2014/main" id="{E729EC23-126D-4E85-8E7C-14F9FBAA27BC}"/>
              </a:ext>
            </a:extLst>
          </p:cNvPr>
          <p:cNvSpPr txBox="1">
            <a:spLocks/>
          </p:cNvSpPr>
          <p:nvPr/>
        </p:nvSpPr>
        <p:spPr>
          <a:xfrm>
            <a:off x="169587" y="5200783"/>
            <a:ext cx="7429500" cy="1170383"/>
          </a:xfrm>
          <a:prstGeom prst="rect">
            <a:avLst/>
          </a:prstGeom>
        </p:spPr>
        <p:txBody>
          <a:bodyPr vert="horz" lIns="74295" tIns="37148" rIns="74295" bIns="37148"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ja-JP" altLang="en-US" sz="1300" b="1" dirty="0"/>
          </a:p>
        </p:txBody>
      </p:sp>
      <p:cxnSp>
        <p:nvCxnSpPr>
          <p:cNvPr id="8" name="直線コネクタ 7">
            <a:extLst>
              <a:ext uri="{FF2B5EF4-FFF2-40B4-BE49-F238E27FC236}">
                <a16:creationId xmlns:a16="http://schemas.microsoft.com/office/drawing/2014/main" id="{9D09B9A0-3918-422B-8307-43B16F469182}"/>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6CC694AC-0706-4980-8A2C-17E10CFA3940}"/>
              </a:ext>
            </a:extLst>
          </p:cNvPr>
          <p:cNvSpPr txBox="1">
            <a:spLocks/>
          </p:cNvSpPr>
          <p:nvPr/>
        </p:nvSpPr>
        <p:spPr>
          <a:xfrm>
            <a:off x="384308"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アンケートの実施概要 </a:t>
            </a:r>
            <a:endParaRPr lang="en-US" altLang="ja-JP" sz="1600" b="1" dirty="0">
              <a:latin typeface="+mn-ea"/>
              <a:ea typeface="+mn-ea"/>
            </a:endParaRPr>
          </a:p>
        </p:txBody>
      </p:sp>
      <p:sp>
        <p:nvSpPr>
          <p:cNvPr id="2" name="テキスト ボックス 1"/>
          <p:cNvSpPr txBox="1"/>
          <p:nvPr/>
        </p:nvSpPr>
        <p:spPr>
          <a:xfrm>
            <a:off x="9559786" y="6552426"/>
            <a:ext cx="304800" cy="276999"/>
          </a:xfrm>
          <a:prstGeom prst="rect">
            <a:avLst/>
          </a:prstGeom>
          <a:noFill/>
        </p:spPr>
        <p:txBody>
          <a:bodyPr wrap="square" rtlCol="0">
            <a:spAutoFit/>
          </a:bodyPr>
          <a:lstStyle/>
          <a:p>
            <a:r>
              <a:rPr kumimoji="1" lang="ja-JP" altLang="en-US" sz="1200" dirty="0"/>
              <a:t>１</a:t>
            </a:r>
          </a:p>
        </p:txBody>
      </p:sp>
    </p:spTree>
    <p:extLst>
      <p:ext uri="{BB962C8B-B14F-4D97-AF65-F5344CB8AC3E}">
        <p14:creationId xmlns:p14="http://schemas.microsoft.com/office/powerpoint/2010/main" val="708791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a:extLst>
              <a:ext uri="{FF2B5EF4-FFF2-40B4-BE49-F238E27FC236}">
                <a16:creationId xmlns:a16="http://schemas.microsoft.com/office/drawing/2014/main" id="{44A492F8-3E1C-4F55-A4CA-CB86C6B455FA}"/>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タイトル 1">
            <a:extLst>
              <a:ext uri="{FF2B5EF4-FFF2-40B4-BE49-F238E27FC236}">
                <a16:creationId xmlns:a16="http://schemas.microsoft.com/office/drawing/2014/main" id="{8EE75657-5FFD-4BE9-9C72-7F2A243E0667}"/>
              </a:ext>
            </a:extLst>
          </p:cNvPr>
          <p:cNvSpPr txBox="1">
            <a:spLocks/>
          </p:cNvSpPr>
          <p:nvPr/>
        </p:nvSpPr>
        <p:spPr>
          <a:xfrm>
            <a:off x="79838" y="501936"/>
            <a:ext cx="7364896" cy="338010"/>
          </a:xfrm>
          <a:prstGeom prst="rect">
            <a:avLst/>
          </a:prstGeom>
        </p:spPr>
        <p:txBody>
          <a:bodyPr vert="horz" lIns="74295" tIns="37148" rIns="74295" bIns="37148"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◆検証結果</a:t>
            </a:r>
            <a:endParaRPr lang="en-US" altLang="ja-JP" sz="1400" b="1" dirty="0">
              <a:latin typeface="+mn-ea"/>
              <a:ea typeface="+mn-ea"/>
            </a:endParaRPr>
          </a:p>
        </p:txBody>
      </p:sp>
      <p:sp>
        <p:nvSpPr>
          <p:cNvPr id="15" name="タイトル 1">
            <a:extLst>
              <a:ext uri="{FF2B5EF4-FFF2-40B4-BE49-F238E27FC236}">
                <a16:creationId xmlns:a16="http://schemas.microsoft.com/office/drawing/2014/main" id="{6958DBCD-C815-4C93-BFD1-1367B5C80B99}"/>
              </a:ext>
            </a:extLst>
          </p:cNvPr>
          <p:cNvSpPr txBox="1">
            <a:spLocks/>
          </p:cNvSpPr>
          <p:nvPr/>
        </p:nvSpPr>
        <p:spPr>
          <a:xfrm>
            <a:off x="653545" y="1028235"/>
            <a:ext cx="8400301" cy="1634426"/>
          </a:xfrm>
          <a:prstGeom prst="rect">
            <a:avLst/>
          </a:prstGeom>
          <a:ln>
            <a:noFill/>
          </a:ln>
        </p:spPr>
        <p:txBody>
          <a:bodyPr vert="horz" lIns="74295" tIns="37148" rIns="74295" bIns="37148"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00" b="1" dirty="0">
                <a:latin typeface="UD デジタル 教科書体 NK-B" panose="02020700000000000000" pitchFamily="18" charset="-128"/>
                <a:ea typeface="UD デジタル 教科書体 NK-B" panose="02020700000000000000" pitchFamily="18" charset="-128"/>
              </a:rPr>
              <a:t>・　補助金の額や上限、維持管理期間については、概ね満足いただいているが、補助対象範囲に対しては、「補助対象範囲の拡大」「維持管理費用の補助」などに対する意見があった。</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ct val="100000"/>
              </a:lnSpc>
            </a:pPr>
            <a:r>
              <a:rPr lang="ja-JP" altLang="en-US" sz="1400" b="1" dirty="0">
                <a:latin typeface="UD デジタル 教科書体 NK-B" panose="02020700000000000000" pitchFamily="18" charset="-128"/>
                <a:ea typeface="UD デジタル 教科書体 NK-B" panose="02020700000000000000" pitchFamily="18" charset="-128"/>
              </a:rPr>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ct val="100000"/>
              </a:lnSpc>
            </a:pPr>
            <a:r>
              <a:rPr lang="ja-JP" altLang="en-US" sz="1400" b="1" dirty="0">
                <a:latin typeface="UD デジタル 教科書体 NK-B" panose="02020700000000000000" pitchFamily="18" charset="-128"/>
                <a:ea typeface="UD デジタル 教科書体 NK-B" panose="02020700000000000000" pitchFamily="18" charset="-128"/>
              </a:rPr>
              <a:t>・　申請手続きについて、回答者の半数以上が負担に感じていることが確認された。</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ct val="100000"/>
              </a:lnSpc>
            </a:pPr>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ct val="100000"/>
              </a:lnSpc>
            </a:pPr>
            <a:r>
              <a:rPr lang="ja-JP" altLang="en-US" sz="1400" b="1" dirty="0">
                <a:latin typeface="UD デジタル 教科書体 NK-B" panose="02020700000000000000" pitchFamily="18" charset="-128"/>
                <a:ea typeface="UD デジタル 教科書体 NK-B" panose="02020700000000000000" pitchFamily="18" charset="-128"/>
              </a:rPr>
              <a:t>・　</a:t>
            </a:r>
            <a:r>
              <a:rPr lang="ja-JP" altLang="en-US" sz="1400" b="1" dirty="0" smtClean="0">
                <a:latin typeface="UD デジタル 教科書体 NK-B" panose="02020700000000000000" pitchFamily="18" charset="-128"/>
                <a:ea typeface="UD デジタル 教科書体 NK-B" panose="02020700000000000000" pitchFamily="18" charset="-128"/>
              </a:rPr>
              <a:t>概ね良好に</a:t>
            </a:r>
            <a:r>
              <a:rPr lang="ja-JP" altLang="en-US" sz="1400" b="1" dirty="0">
                <a:latin typeface="UD デジタル 教科書体 NK-B" panose="02020700000000000000" pitchFamily="18" charset="-128"/>
                <a:ea typeface="UD デジタル 教科書体 NK-B" panose="02020700000000000000" pitchFamily="18" charset="-128"/>
              </a:rPr>
              <a:t>維持</a:t>
            </a:r>
            <a:r>
              <a:rPr lang="ja-JP" altLang="en-US" sz="1400" b="1" dirty="0" smtClean="0">
                <a:latin typeface="UD デジタル 教科書体 NK-B" panose="02020700000000000000" pitchFamily="18" charset="-128"/>
                <a:ea typeface="UD デジタル 教科書体 NK-B" panose="02020700000000000000" pitchFamily="18" charset="-128"/>
              </a:rPr>
              <a:t>管理いただいていたが、「</a:t>
            </a:r>
            <a:r>
              <a:rPr lang="ja-JP" altLang="en-US" sz="1400" b="1" dirty="0">
                <a:latin typeface="UD デジタル 教科書体 NK-B" panose="02020700000000000000" pitchFamily="18" charset="-128"/>
                <a:ea typeface="UD デジタル 教科書体 NK-B" panose="02020700000000000000" pitchFamily="18" charset="-128"/>
              </a:rPr>
              <a:t>芝生の維持管理の難しさ</a:t>
            </a:r>
            <a:r>
              <a:rPr lang="ja-JP" altLang="en-US" sz="1400" b="1" dirty="0" smtClean="0">
                <a:latin typeface="UD デジタル 教科書体 NK-B" panose="02020700000000000000" pitchFamily="18" charset="-128"/>
                <a:ea typeface="UD デジタル 教科書体 NK-B" panose="02020700000000000000" pitchFamily="18" charset="-128"/>
              </a:rPr>
              <a:t>」に関する声が</a:t>
            </a:r>
            <a:r>
              <a:rPr lang="ja-JP" altLang="en-US" sz="1400" b="1" dirty="0">
                <a:latin typeface="UD デジタル 教科書体 NK-B" panose="02020700000000000000" pitchFamily="18" charset="-128"/>
                <a:ea typeface="UD デジタル 教科書体 NK-B" panose="02020700000000000000" pitchFamily="18" charset="-128"/>
              </a:rPr>
              <a:t>共通して多く、より良い緑化活動に求める補助メニューでも、維持管理メニューに対する需要の高さが伺えた。</a:t>
            </a:r>
            <a:endParaRPr lang="en-US" altLang="ja-JP" sz="1400" b="1" dirty="0">
              <a:latin typeface="UD デジタル 教科書体 NK-B" panose="02020700000000000000" pitchFamily="18" charset="-128"/>
              <a:ea typeface="UD デジタル 教科書体 NK-B" panose="02020700000000000000" pitchFamily="18" charset="-128"/>
            </a:endParaRPr>
          </a:p>
        </p:txBody>
      </p:sp>
      <p:sp>
        <p:nvSpPr>
          <p:cNvPr id="9" name="タイトル 1">
            <a:extLst>
              <a:ext uri="{FF2B5EF4-FFF2-40B4-BE49-F238E27FC236}">
                <a16:creationId xmlns:a16="http://schemas.microsoft.com/office/drawing/2014/main" id="{A0E9B8B1-EF2D-4362-8489-2B0D52614D19}"/>
              </a:ext>
            </a:extLst>
          </p:cNvPr>
          <p:cNvSpPr txBox="1">
            <a:spLocks/>
          </p:cNvSpPr>
          <p:nvPr/>
        </p:nvSpPr>
        <p:spPr>
          <a:xfrm>
            <a:off x="375496" y="91800"/>
            <a:ext cx="291547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❷ みどりづくり活動助成事業</a:t>
            </a:r>
          </a:p>
        </p:txBody>
      </p:sp>
      <p:sp>
        <p:nvSpPr>
          <p:cNvPr id="10" name="矢印: 下 9">
            <a:extLst>
              <a:ext uri="{FF2B5EF4-FFF2-40B4-BE49-F238E27FC236}">
                <a16:creationId xmlns:a16="http://schemas.microsoft.com/office/drawing/2014/main" id="{156CE517-A520-40C1-98F8-7DF2B3885748}"/>
              </a:ext>
            </a:extLst>
          </p:cNvPr>
          <p:cNvSpPr/>
          <p:nvPr/>
        </p:nvSpPr>
        <p:spPr>
          <a:xfrm>
            <a:off x="4501063" y="3202223"/>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38">
            <a:extLst>
              <a:ext uri="{FF2B5EF4-FFF2-40B4-BE49-F238E27FC236}">
                <a16:creationId xmlns:a16="http://schemas.microsoft.com/office/drawing/2014/main" id="{FA94FCAD-B53A-4711-91D0-42A85B82A6F0}"/>
              </a:ext>
            </a:extLst>
          </p:cNvPr>
          <p:cNvSpPr/>
          <p:nvPr/>
        </p:nvSpPr>
        <p:spPr>
          <a:xfrm>
            <a:off x="536067" y="839947"/>
            <a:ext cx="8654604" cy="2133354"/>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2" name="字幕 2">
            <a:extLst>
              <a:ext uri="{FF2B5EF4-FFF2-40B4-BE49-F238E27FC236}">
                <a16:creationId xmlns:a16="http://schemas.microsoft.com/office/drawing/2014/main" id="{94B4F647-C2B4-4720-8A44-DAAB4A045C05}"/>
              </a:ext>
            </a:extLst>
          </p:cNvPr>
          <p:cNvSpPr txBox="1">
            <a:spLocks/>
          </p:cNvSpPr>
          <p:nvPr/>
        </p:nvSpPr>
        <p:spPr>
          <a:xfrm>
            <a:off x="761655" y="4497220"/>
            <a:ext cx="8863592" cy="1749031"/>
          </a:xfrm>
          <a:prstGeom prst="rect">
            <a:avLst/>
          </a:prstGeom>
          <a:noFill/>
          <a:ln>
            <a:noFill/>
          </a:ln>
        </p:spPr>
        <p:txBody>
          <a:bodyPr vert="horz" wrap="none" lIns="74295" tIns="37148" rIns="74295" bIns="37148"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b="1" dirty="0">
                <a:latin typeface="UD デジタル 教科書体 NK-B" panose="02020700000000000000" pitchFamily="18" charset="-128"/>
                <a:ea typeface="UD デジタル 教科書体 NK-B" panose="02020700000000000000" pitchFamily="18" charset="-128"/>
              </a:rPr>
              <a:t>►申請手続きの負担軽減</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►維持管理等における、技術面や費用面でのサポート</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dirty="0"/>
          </a:p>
          <a:p>
            <a:pPr algn="l"/>
            <a:endParaRPr lang="en-US" altLang="ja-JP" sz="1400" b="1" dirty="0"/>
          </a:p>
          <a:p>
            <a:pPr algn="l"/>
            <a:endParaRPr lang="en-US" altLang="ja-JP" sz="1400" b="1" dirty="0"/>
          </a:p>
          <a:p>
            <a:pPr algn="l"/>
            <a:endParaRPr lang="en-US" altLang="ja-JP" sz="1400" b="1" dirty="0"/>
          </a:p>
          <a:p>
            <a:pPr algn="l"/>
            <a:r>
              <a:rPr lang="ja-JP" altLang="en-US" sz="1400" b="1" dirty="0"/>
              <a:t>　</a:t>
            </a:r>
            <a:endParaRPr lang="en-US" altLang="ja-JP" sz="1400" b="1" dirty="0"/>
          </a:p>
          <a:p>
            <a:pPr algn="l"/>
            <a:r>
              <a:rPr lang="ja-JP" altLang="en-US" sz="1400" b="1" dirty="0"/>
              <a:t>　 </a:t>
            </a:r>
            <a:endParaRPr lang="en-US" altLang="ja-JP" sz="1400" b="1" dirty="0"/>
          </a:p>
          <a:p>
            <a:pPr algn="l"/>
            <a:endParaRPr lang="en-US" altLang="ja-JP" sz="1400" b="1" dirty="0"/>
          </a:p>
          <a:p>
            <a:pPr algn="l"/>
            <a:endParaRPr lang="en-US" altLang="ja-JP" sz="1400" b="1" dirty="0"/>
          </a:p>
          <a:p>
            <a:pPr algn="l"/>
            <a:endParaRPr lang="en-US" altLang="ja-JP" sz="1400" b="1" dirty="0"/>
          </a:p>
          <a:p>
            <a:pPr algn="l"/>
            <a:endParaRPr lang="en-US" altLang="ja-JP" sz="1400" b="1" dirty="0"/>
          </a:p>
          <a:p>
            <a:pPr algn="l"/>
            <a:r>
              <a:rPr lang="ja-JP" altLang="en-US" sz="1400" b="1" dirty="0"/>
              <a:t>　    </a:t>
            </a:r>
            <a:endParaRPr lang="en-US" altLang="ja-JP" sz="1400" b="1" dirty="0"/>
          </a:p>
          <a:p>
            <a:pPr algn="l"/>
            <a:r>
              <a:rPr lang="ja-JP" altLang="en-US" sz="1400" b="1" dirty="0"/>
              <a:t>    　　　　　　　　　　　　　　　　　　　　　　　</a:t>
            </a:r>
            <a:endParaRPr lang="en-US" altLang="ja-JP" sz="1400" b="1" dirty="0"/>
          </a:p>
          <a:p>
            <a:pPr algn="l"/>
            <a:r>
              <a:rPr lang="en-US" altLang="ja-JP" sz="1400" b="1" dirty="0"/>
              <a:t>  </a:t>
            </a:r>
          </a:p>
          <a:p>
            <a:pPr algn="l"/>
            <a:endParaRPr lang="en-US" altLang="ja-JP" sz="1400" b="1" dirty="0"/>
          </a:p>
          <a:p>
            <a:pPr algn="l"/>
            <a:r>
              <a:rPr lang="ja-JP" altLang="en-US" sz="1400" b="1" dirty="0"/>
              <a:t> </a:t>
            </a:r>
            <a:endParaRPr lang="en-US" altLang="ja-JP" sz="1400" b="1" dirty="0"/>
          </a:p>
          <a:p>
            <a:pPr algn="l"/>
            <a:endParaRPr lang="en-US" altLang="ja-JP" sz="1400" b="1" dirty="0"/>
          </a:p>
        </p:txBody>
      </p:sp>
      <p:sp>
        <p:nvSpPr>
          <p:cNvPr id="17" name="タイトル 1">
            <a:extLst>
              <a:ext uri="{FF2B5EF4-FFF2-40B4-BE49-F238E27FC236}">
                <a16:creationId xmlns:a16="http://schemas.microsoft.com/office/drawing/2014/main" id="{1FC327E5-397A-4583-8F74-EE88F0DE00DD}"/>
              </a:ext>
            </a:extLst>
          </p:cNvPr>
          <p:cNvSpPr txBox="1">
            <a:spLocks/>
          </p:cNvSpPr>
          <p:nvPr/>
        </p:nvSpPr>
        <p:spPr>
          <a:xfrm>
            <a:off x="79838" y="3800342"/>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◆今後の検討内容</a:t>
            </a:r>
            <a:endParaRPr lang="en-US" altLang="ja-JP" sz="1400" b="1" dirty="0">
              <a:latin typeface="+mn-ea"/>
              <a:ea typeface="+mn-ea"/>
            </a:endParaRPr>
          </a:p>
        </p:txBody>
      </p:sp>
      <p:sp>
        <p:nvSpPr>
          <p:cNvPr id="19" name="テキスト ボックス 18">
            <a:extLst>
              <a:ext uri="{FF2B5EF4-FFF2-40B4-BE49-F238E27FC236}">
                <a16:creationId xmlns:a16="http://schemas.microsoft.com/office/drawing/2014/main" id="{432CF2E4-872C-42ED-9957-623DCE19E20A}"/>
              </a:ext>
            </a:extLst>
          </p:cNvPr>
          <p:cNvSpPr txBox="1"/>
          <p:nvPr/>
        </p:nvSpPr>
        <p:spPr>
          <a:xfrm>
            <a:off x="536067" y="4109018"/>
            <a:ext cx="6560192" cy="307777"/>
          </a:xfrm>
          <a:prstGeom prst="rect">
            <a:avLst/>
          </a:prstGeom>
          <a:noFill/>
        </p:spPr>
        <p:txBody>
          <a:bodyPr wrap="square">
            <a:spAutoFit/>
          </a:bodyPr>
          <a:lstStyle/>
          <a:p>
            <a:r>
              <a:rPr lang="ja-JP" altLang="en-US" sz="1400" b="1" dirty="0">
                <a:latin typeface="+mn-ea"/>
              </a:rPr>
              <a:t>検証結果を踏まえ、以下の項目に</a:t>
            </a:r>
            <a:r>
              <a:rPr lang="ja-JP" altLang="en-US" sz="1400" b="1" dirty="0" smtClean="0">
                <a:latin typeface="+mn-ea"/>
              </a:rPr>
              <a:t>ついて事業</a:t>
            </a:r>
            <a:r>
              <a:rPr lang="ja-JP" altLang="en-US" sz="1400" b="1" dirty="0">
                <a:latin typeface="+mn-ea"/>
              </a:rPr>
              <a:t>の見直し検討を行う。</a:t>
            </a:r>
          </a:p>
        </p:txBody>
      </p:sp>
      <p:sp>
        <p:nvSpPr>
          <p:cNvPr id="21" name="テキスト ボックス 20"/>
          <p:cNvSpPr txBox="1"/>
          <p:nvPr/>
        </p:nvSpPr>
        <p:spPr>
          <a:xfrm>
            <a:off x="9431252" y="6552426"/>
            <a:ext cx="458734" cy="276999"/>
          </a:xfrm>
          <a:prstGeom prst="rect">
            <a:avLst/>
          </a:prstGeom>
          <a:noFill/>
        </p:spPr>
        <p:txBody>
          <a:bodyPr wrap="square" rtlCol="0">
            <a:spAutoFit/>
          </a:bodyPr>
          <a:lstStyle/>
          <a:p>
            <a:r>
              <a:rPr kumimoji="1" lang="ja-JP" altLang="en-US" sz="1200" dirty="0"/>
              <a:t>１</a:t>
            </a:r>
            <a:r>
              <a:rPr lang="en-US" altLang="ja-JP" sz="1200" dirty="0"/>
              <a:t>9</a:t>
            </a:r>
            <a:endParaRPr kumimoji="1" lang="ja-JP" altLang="en-US" sz="1200" dirty="0"/>
          </a:p>
        </p:txBody>
      </p:sp>
    </p:spTree>
    <p:extLst>
      <p:ext uri="{BB962C8B-B14F-4D97-AF65-F5344CB8AC3E}">
        <p14:creationId xmlns:p14="http://schemas.microsoft.com/office/powerpoint/2010/main" val="1547450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8EE75657-5FFD-4BE9-9C72-7F2A243E0667}"/>
              </a:ext>
            </a:extLst>
          </p:cNvPr>
          <p:cNvSpPr txBox="1">
            <a:spLocks/>
          </p:cNvSpPr>
          <p:nvPr/>
        </p:nvSpPr>
        <p:spPr>
          <a:xfrm>
            <a:off x="163939" y="577904"/>
            <a:ext cx="9510147" cy="5616833"/>
          </a:xfrm>
          <a:prstGeom prst="rect">
            <a:avLst/>
          </a:prstGeom>
        </p:spPr>
        <p:txBody>
          <a:bodyPr vert="horz" lIns="74295" tIns="37148" rIns="74295" bIns="37148"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63" b="1" dirty="0">
                <a:latin typeface="+mn-ea"/>
                <a:ea typeface="+mn-ea"/>
              </a:rPr>
              <a:t>　◆事業概要</a:t>
            </a: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・平成２８年～令和元年度</a:t>
            </a:r>
            <a:r>
              <a:rPr lang="en-US" altLang="ja-JP" sz="1463" b="1" dirty="0">
                <a:latin typeface="+mn-ea"/>
                <a:ea typeface="+mn-ea"/>
              </a:rPr>
              <a:t>【</a:t>
            </a:r>
            <a:r>
              <a:rPr lang="ja-JP" altLang="en-US" sz="1463" b="1" dirty="0">
                <a:latin typeface="+mn-ea"/>
                <a:ea typeface="+mn-ea"/>
              </a:rPr>
              <a:t>事業終了</a:t>
            </a:r>
            <a:r>
              <a:rPr lang="en-US" altLang="ja-JP" sz="1463" b="1" dirty="0">
                <a:latin typeface="+mn-ea"/>
                <a:ea typeface="+mn-ea"/>
              </a:rPr>
              <a:t>】</a:t>
            </a: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・市街地の中心部や駅前等の多くの府民の目に触れる場所において、みどり豊かな街区の形成を目指し、</a:t>
            </a:r>
            <a:endParaRPr lang="en-US" altLang="ja-JP" sz="1463" b="1" dirty="0">
              <a:latin typeface="+mn-ea"/>
              <a:ea typeface="+mn-ea"/>
            </a:endParaRPr>
          </a:p>
          <a:p>
            <a:pPr algn="l">
              <a:lnSpc>
                <a:spcPct val="100000"/>
              </a:lnSpc>
            </a:pPr>
            <a:r>
              <a:rPr lang="ja-JP" altLang="en-US" sz="1463" b="1" dirty="0">
                <a:latin typeface="+mn-ea"/>
                <a:ea typeface="+mn-ea"/>
              </a:rPr>
              <a:t>　　　良好な緑化施設の整備や地域における緑化促進活動に取り組む民間事業者を「実感・みどり事業者」</a:t>
            </a:r>
            <a:endParaRPr lang="en-US" altLang="ja-JP" sz="1463" b="1" dirty="0">
              <a:latin typeface="+mn-ea"/>
              <a:ea typeface="+mn-ea"/>
            </a:endParaRPr>
          </a:p>
          <a:p>
            <a:pPr algn="l">
              <a:lnSpc>
                <a:spcPct val="100000"/>
              </a:lnSpc>
            </a:pPr>
            <a:r>
              <a:rPr lang="ja-JP" altLang="en-US" sz="1463" b="1" dirty="0">
                <a:latin typeface="+mn-ea"/>
                <a:ea typeface="+mn-ea"/>
              </a:rPr>
              <a:t>　　　として認定し、緑化整備（１／２、上限１０００万円）及び緑化促進活動に係る経費の一部（１／２、</a:t>
            </a:r>
            <a:r>
              <a:rPr lang="en-US" altLang="ja-JP" sz="1463" b="1" dirty="0">
                <a:latin typeface="+mn-ea"/>
                <a:ea typeface="+mn-ea"/>
              </a:rPr>
              <a:t>      </a:t>
            </a:r>
          </a:p>
          <a:p>
            <a:pPr algn="l">
              <a:lnSpc>
                <a:spcPct val="100000"/>
              </a:lnSpc>
            </a:pPr>
            <a:r>
              <a:rPr lang="en-US" altLang="ja-JP" sz="1463" b="1" dirty="0">
                <a:latin typeface="+mn-ea"/>
                <a:ea typeface="+mn-ea"/>
              </a:rPr>
              <a:t>          </a:t>
            </a:r>
            <a:r>
              <a:rPr lang="ja-JP" altLang="en-US" sz="1463" b="1" dirty="0">
                <a:latin typeface="+mn-ea"/>
                <a:ea typeface="+mn-ea"/>
              </a:rPr>
              <a:t>上限５０万円）を補助。</a:t>
            </a: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a:t>
            </a:r>
            <a:r>
              <a:rPr lang="ja-JP" altLang="en-US" sz="1400" b="1" dirty="0">
                <a:latin typeface="+mn-ea"/>
                <a:ea typeface="+mn-ea"/>
              </a:rPr>
              <a:t>アンケートの対象者</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a:t>
            </a:r>
            <a:r>
              <a:rPr lang="en-US" altLang="ja-JP" sz="1400" b="1" dirty="0">
                <a:latin typeface="+mn-ea"/>
                <a:ea typeface="+mn-ea"/>
              </a:rPr>
              <a:t>H</a:t>
            </a:r>
            <a:r>
              <a:rPr lang="ja-JP" altLang="en-US" sz="1400" b="1" dirty="0">
                <a:latin typeface="+mn-ea"/>
                <a:ea typeface="+mn-ea"/>
              </a:rPr>
              <a:t>２８年度～令和元年度に本事業を実施した申請者１１件</a:t>
            </a:r>
            <a:r>
              <a:rPr lang="ja-JP" altLang="en-US" sz="1200" b="1" dirty="0">
                <a:latin typeface="+mn-ea"/>
                <a:ea typeface="+mn-ea"/>
              </a:rPr>
              <a:t>（内、緑化整備及び認定事業者：６件、認定事業者：５件）</a:t>
            </a:r>
            <a:endParaRPr lang="en-US" altLang="ja-JP" sz="1200" b="1" dirty="0">
              <a:latin typeface="+mn-ea"/>
              <a:ea typeface="+mn-ea"/>
            </a:endParaRPr>
          </a:p>
          <a:p>
            <a:pPr algn="l">
              <a:lnSpc>
                <a:spcPct val="100000"/>
              </a:lnSpc>
            </a:pPr>
            <a:r>
              <a:rPr lang="ja-JP" altLang="en-US" sz="1400" b="1" dirty="0">
                <a:latin typeface="+mn-ea"/>
                <a:ea typeface="+mn-ea"/>
              </a:rPr>
              <a:t>　　　　　民間事業者（心斎橋ビックステップ、あべのハルカス、立命館大学など）　　　　　</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◆アンケート方法</a:t>
            </a:r>
            <a:endParaRPr lang="en-US" altLang="ja-JP" sz="1400" b="1" dirty="0">
              <a:latin typeface="+mn-ea"/>
              <a:ea typeface="+mn-ea"/>
            </a:endParaRPr>
          </a:p>
          <a:p>
            <a:pPr algn="l">
              <a:lnSpc>
                <a:spcPct val="100000"/>
              </a:lnSpc>
            </a:pPr>
            <a:r>
              <a:rPr lang="ja-JP" altLang="en-US" sz="1400" b="1" dirty="0">
                <a:latin typeface="+mn-ea"/>
                <a:ea typeface="+mn-ea"/>
              </a:rPr>
              <a:t>　　　　</a:t>
            </a:r>
            <a:endParaRPr lang="en-US" altLang="ja-JP" sz="1400" b="1" dirty="0">
              <a:latin typeface="+mn-ea"/>
              <a:ea typeface="+mn-ea"/>
            </a:endParaRPr>
          </a:p>
          <a:p>
            <a:pPr algn="l">
              <a:lnSpc>
                <a:spcPct val="100000"/>
              </a:lnSpc>
            </a:pPr>
            <a:r>
              <a:rPr lang="ja-JP" altLang="en-US" sz="1400" b="1" dirty="0">
                <a:latin typeface="+mn-ea"/>
                <a:ea typeface="+mn-ea"/>
              </a:rPr>
              <a:t>　　・対面にて実施（一部メール）</a:t>
            </a:r>
            <a:endParaRPr lang="en-US" altLang="ja-JP" sz="1400" b="1" dirty="0">
              <a:latin typeface="+mn-ea"/>
              <a:ea typeface="+mn-ea"/>
            </a:endParaRPr>
          </a:p>
          <a:p>
            <a:pPr algn="l">
              <a:lnSpc>
                <a:spcPct val="100000"/>
              </a:lnSpc>
            </a:pPr>
            <a:r>
              <a:rPr lang="ja-JP" altLang="en-US" sz="1400" b="1" dirty="0">
                <a:latin typeface="+mn-ea"/>
                <a:ea typeface="+mn-ea"/>
              </a:rPr>
              <a:t>　</a:t>
            </a:r>
            <a:endParaRPr lang="en-US" altLang="ja-JP" sz="1400" b="1" dirty="0">
              <a:latin typeface="+mn-ea"/>
              <a:ea typeface="+mn-ea"/>
            </a:endParaRPr>
          </a:p>
          <a:p>
            <a:pPr algn="l">
              <a:lnSpc>
                <a:spcPct val="100000"/>
              </a:lnSpc>
            </a:pPr>
            <a:r>
              <a:rPr lang="ja-JP" altLang="en-US" sz="1400" b="1" dirty="0">
                <a:latin typeface="+mn-ea"/>
                <a:ea typeface="+mn-ea"/>
              </a:rPr>
              <a:t>　◆回答状況</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・１０件（対面９件、メール１件）／１１件、回答率９０．９％</a:t>
            </a:r>
            <a:endParaRPr lang="en-US" altLang="ja-JP" sz="1400" b="1" dirty="0">
              <a:latin typeface="+mn-ea"/>
              <a:ea typeface="+mn-ea"/>
            </a:endParaRPr>
          </a:p>
          <a:p>
            <a:pPr algn="l">
              <a:lnSpc>
                <a:spcPct val="100000"/>
              </a:lnSpc>
            </a:pPr>
            <a:r>
              <a:rPr lang="ja-JP" altLang="en-US" sz="1400" b="1" dirty="0">
                <a:latin typeface="+mn-ea"/>
                <a:ea typeface="+mn-ea"/>
              </a:rPr>
              <a:t>　　　　　</a:t>
            </a:r>
            <a:r>
              <a:rPr lang="en-US" altLang="ja-JP" sz="1200" b="1" dirty="0">
                <a:latin typeface="+mn-ea"/>
                <a:ea typeface="+mn-ea"/>
              </a:rPr>
              <a:t>※</a:t>
            </a:r>
            <a:r>
              <a:rPr lang="ja-JP" altLang="en-US" sz="1200" b="1" dirty="0">
                <a:latin typeface="+mn-ea"/>
                <a:ea typeface="+mn-ea"/>
              </a:rPr>
              <a:t>ダイキン工業（株）は、緑化活動状況の確認のみであり、回答数には含めない</a:t>
            </a:r>
            <a:endParaRPr lang="en-US" altLang="ja-JP" sz="1400" b="1" dirty="0">
              <a:latin typeface="+mn-ea"/>
            </a:endParaRPr>
          </a:p>
          <a:p>
            <a:pPr algn="l">
              <a:lnSpc>
                <a:spcPct val="100000"/>
              </a:lnSpc>
            </a:pPr>
            <a:endParaRPr lang="en-US" altLang="ja-JP" sz="1400" b="1" dirty="0">
              <a:latin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ja-JP" altLang="en-US" sz="1400" b="1" dirty="0">
              <a:latin typeface="+mn-ea"/>
              <a:ea typeface="+mn-ea"/>
            </a:endParaRP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タイトル 1">
            <a:extLst>
              <a:ext uri="{FF2B5EF4-FFF2-40B4-BE49-F238E27FC236}">
                <a16:creationId xmlns:a16="http://schemas.microsoft.com/office/drawing/2014/main" id="{A91BA38A-C161-4E5E-9942-BDED27C18B76}"/>
              </a:ext>
            </a:extLst>
          </p:cNvPr>
          <p:cNvSpPr txBox="1">
            <a:spLocks/>
          </p:cNvSpPr>
          <p:nvPr/>
        </p:nvSpPr>
        <p:spPr>
          <a:xfrm>
            <a:off x="395544" y="70989"/>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➌ 実感できるみどりづくり事業</a:t>
            </a:r>
          </a:p>
        </p:txBody>
      </p:sp>
      <p:sp>
        <p:nvSpPr>
          <p:cNvPr id="8" name="テキスト ボックス 7"/>
          <p:cNvSpPr txBox="1"/>
          <p:nvPr/>
        </p:nvSpPr>
        <p:spPr>
          <a:xfrm>
            <a:off x="9431252" y="6552426"/>
            <a:ext cx="458734" cy="276999"/>
          </a:xfrm>
          <a:prstGeom prst="rect">
            <a:avLst/>
          </a:prstGeom>
          <a:noFill/>
        </p:spPr>
        <p:txBody>
          <a:bodyPr wrap="square" rtlCol="0">
            <a:spAutoFit/>
          </a:bodyPr>
          <a:lstStyle/>
          <a:p>
            <a:r>
              <a:rPr lang="en-US" altLang="ja-JP" sz="1200" dirty="0"/>
              <a:t>20</a:t>
            </a:r>
            <a:endParaRPr kumimoji="1" lang="ja-JP" altLang="en-US" sz="1200" dirty="0"/>
          </a:p>
        </p:txBody>
      </p:sp>
    </p:spTree>
    <p:extLst>
      <p:ext uri="{BB962C8B-B14F-4D97-AF65-F5344CB8AC3E}">
        <p14:creationId xmlns:p14="http://schemas.microsoft.com/office/powerpoint/2010/main" val="294061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8EE75657-5FFD-4BE9-9C72-7F2A243E0667}"/>
              </a:ext>
            </a:extLst>
          </p:cNvPr>
          <p:cNvSpPr txBox="1">
            <a:spLocks/>
          </p:cNvSpPr>
          <p:nvPr/>
        </p:nvSpPr>
        <p:spPr>
          <a:xfrm>
            <a:off x="222594" y="431464"/>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◆アンケート結果</a:t>
            </a:r>
            <a:endParaRPr lang="en-US" altLang="ja-JP" sz="1400" b="1" dirty="0"/>
          </a:p>
        </p:txBody>
      </p:sp>
      <p:sp>
        <p:nvSpPr>
          <p:cNvPr id="33" name="字幕 2">
            <a:extLst>
              <a:ext uri="{FF2B5EF4-FFF2-40B4-BE49-F238E27FC236}">
                <a16:creationId xmlns:a16="http://schemas.microsoft.com/office/drawing/2014/main" id="{07683FDF-3704-4C2C-A614-178163782F07}"/>
              </a:ext>
            </a:extLst>
          </p:cNvPr>
          <p:cNvSpPr txBox="1">
            <a:spLocks/>
          </p:cNvSpPr>
          <p:nvPr/>
        </p:nvSpPr>
        <p:spPr>
          <a:xfrm>
            <a:off x="204779" y="777459"/>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Q1_</a:t>
            </a:r>
            <a:r>
              <a:rPr lang="ja-JP" altLang="en-US" sz="1400" b="1" dirty="0"/>
              <a:t>緑化条件</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21" name="タイトル 1">
            <a:extLst>
              <a:ext uri="{FF2B5EF4-FFF2-40B4-BE49-F238E27FC236}">
                <a16:creationId xmlns:a16="http://schemas.microsoft.com/office/drawing/2014/main" id="{A91BA38A-C161-4E5E-9942-BDED27C18B76}"/>
              </a:ext>
            </a:extLst>
          </p:cNvPr>
          <p:cNvSpPr txBox="1">
            <a:spLocks/>
          </p:cNvSpPr>
          <p:nvPr/>
        </p:nvSpPr>
        <p:spPr>
          <a:xfrm>
            <a:off x="395544" y="70989"/>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➌ 実感できるみどりづくり事業</a:t>
            </a:r>
          </a:p>
        </p:txBody>
      </p:sp>
      <p:sp>
        <p:nvSpPr>
          <p:cNvPr id="24" name="字幕 2">
            <a:extLst>
              <a:ext uri="{FF2B5EF4-FFF2-40B4-BE49-F238E27FC236}">
                <a16:creationId xmlns:a16="http://schemas.microsoft.com/office/drawing/2014/main" id="{07683FDF-3704-4C2C-A614-178163782F07}"/>
              </a:ext>
            </a:extLst>
          </p:cNvPr>
          <p:cNvSpPr>
            <a:spLocks noGrp="1"/>
          </p:cNvSpPr>
          <p:nvPr>
            <p:ph type="subTitle" idx="1"/>
          </p:nvPr>
        </p:nvSpPr>
        <p:spPr>
          <a:xfrm>
            <a:off x="720386" y="4395567"/>
            <a:ext cx="8940233" cy="1983839"/>
          </a:xfrm>
          <a:ln>
            <a:noFill/>
          </a:ln>
        </p:spPr>
        <p:txBody>
          <a:bodyPr wrap="none">
            <a:noAutofit/>
          </a:body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・１）義務緑化を超えて行う緑化が対象であることについて、「課題があった</a:t>
            </a:r>
            <a:r>
              <a:rPr lang="ja-JP" altLang="en-US" sz="1400" dirty="0" smtClean="0">
                <a:latin typeface="UD デジタル 教科書体 NK-B" panose="02020700000000000000" pitchFamily="18" charset="-128"/>
                <a:ea typeface="UD デジタル 教科書体 NK-B" panose="02020700000000000000" pitchFamily="18" charset="-128"/>
              </a:rPr>
              <a:t>」との</a:t>
            </a:r>
            <a:r>
              <a:rPr lang="ja-JP" altLang="en-US" sz="1400" dirty="0">
                <a:latin typeface="UD デジタル 教科書体 NK-B" panose="02020700000000000000" pitchFamily="18" charset="-128"/>
                <a:ea typeface="UD デジタル 教科書体 NK-B" panose="02020700000000000000" pitchFamily="18" charset="-128"/>
              </a:rPr>
              <a:t>回答は、１件であった。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）既存緑化を超えて行う緑化が対象であることについて、「課題があった」との回答は、１件であった。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・３）高さ</a:t>
            </a:r>
            <a:r>
              <a:rPr lang="en-US" altLang="ja-JP" sz="1400" dirty="0">
                <a:latin typeface="UD デジタル 教科書体 NK-B" panose="02020700000000000000" pitchFamily="18" charset="-128"/>
                <a:ea typeface="UD デジタル 教科書体 NK-B" panose="02020700000000000000" pitchFamily="18" charset="-128"/>
              </a:rPr>
              <a:t>6</a:t>
            </a:r>
            <a:r>
              <a:rPr lang="ja-JP" altLang="en-US" sz="1400" dirty="0">
                <a:latin typeface="UD デジタル 教科書体 NK-B" panose="02020700000000000000" pitchFamily="18" charset="-128"/>
                <a:ea typeface="UD デジタル 教科書体 NK-B" panose="02020700000000000000" pitchFamily="18" charset="-128"/>
              </a:rPr>
              <a:t>ｍ以上の樹木を中心とした緑化空間の創出が対象であることについて、「課題があった」との回答は、</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　４件であり、具体的理由として、「立地上困難」であるとの回答だった。</a:t>
            </a:r>
            <a:endParaRPr lang="en-US" altLang="ja-JP" sz="1400" b="1" dirty="0"/>
          </a:p>
        </p:txBody>
      </p:sp>
      <p:sp>
        <p:nvSpPr>
          <p:cNvPr id="31" name="四角形: 角を丸くする 1">
            <a:extLst>
              <a:ext uri="{FF2B5EF4-FFF2-40B4-BE49-F238E27FC236}">
                <a16:creationId xmlns:a16="http://schemas.microsoft.com/office/drawing/2014/main" id="{62747854-0D7C-4CD9-868F-17E11871C611}"/>
              </a:ext>
            </a:extLst>
          </p:cNvPr>
          <p:cNvSpPr/>
          <p:nvPr/>
        </p:nvSpPr>
        <p:spPr>
          <a:xfrm>
            <a:off x="614584" y="1043845"/>
            <a:ext cx="8623578" cy="3121942"/>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32" name="テキスト ボックス 31">
            <a:extLst>
              <a:ext uri="{FF2B5EF4-FFF2-40B4-BE49-F238E27FC236}">
                <a16:creationId xmlns:a16="http://schemas.microsoft.com/office/drawing/2014/main" id="{49436B72-17AE-4A29-A780-F6C75C1ECB23}"/>
              </a:ext>
            </a:extLst>
          </p:cNvPr>
          <p:cNvSpPr txBox="1"/>
          <p:nvPr/>
        </p:nvSpPr>
        <p:spPr>
          <a:xfrm>
            <a:off x="737899" y="1125780"/>
            <a:ext cx="2665379" cy="220735"/>
          </a:xfrm>
          <a:prstGeom prst="rect">
            <a:avLst/>
          </a:prstGeom>
          <a:noFill/>
          <a:ln>
            <a:noFill/>
            <a:prstDash val="sysDot"/>
          </a:ln>
        </p:spPr>
        <p:txBody>
          <a:bodyPr wrap="square" lIns="0" tIns="58500" rIns="0" bIns="58500" rtlCol="0" anchor="t" anchorCtr="1">
            <a:spAutoFit/>
          </a:bodyPr>
          <a:lstStyle/>
          <a:p>
            <a:pPr>
              <a:lnSpc>
                <a:spcPts val="813"/>
              </a:lnSpc>
            </a:pPr>
            <a:r>
              <a:rPr lang="ja-JP" altLang="en-US" sz="1200" dirty="0">
                <a:latin typeface="+mn-ea"/>
              </a:rPr>
              <a:t>１）義務緑化を超えて行う緑化が対象 </a:t>
            </a:r>
            <a:endParaRPr lang="en-US" altLang="ja-JP" sz="1200" dirty="0">
              <a:latin typeface="+mn-ea"/>
            </a:endParaRPr>
          </a:p>
        </p:txBody>
      </p:sp>
      <p:sp>
        <p:nvSpPr>
          <p:cNvPr id="35" name="テキスト ボックス 34">
            <a:extLst>
              <a:ext uri="{FF2B5EF4-FFF2-40B4-BE49-F238E27FC236}">
                <a16:creationId xmlns:a16="http://schemas.microsoft.com/office/drawing/2014/main" id="{49436B72-17AE-4A29-A780-F6C75C1ECB23}"/>
              </a:ext>
            </a:extLst>
          </p:cNvPr>
          <p:cNvSpPr txBox="1"/>
          <p:nvPr/>
        </p:nvSpPr>
        <p:spPr>
          <a:xfrm>
            <a:off x="3481670" y="1101318"/>
            <a:ext cx="2882127" cy="276776"/>
          </a:xfrm>
          <a:prstGeom prst="rect">
            <a:avLst/>
          </a:prstGeom>
          <a:noFill/>
          <a:ln>
            <a:noFill/>
            <a:prstDash val="sysDot"/>
          </a:ln>
        </p:spPr>
        <p:txBody>
          <a:bodyPr wrap="square" lIns="0" tIns="58500" rIns="0" bIns="58500" rtlCol="0" anchor="t" anchorCtr="1">
            <a:spAutoFit/>
          </a:bodyPr>
          <a:lstStyle/>
          <a:p>
            <a:pPr algn="ctr">
              <a:lnSpc>
                <a:spcPts val="1219"/>
              </a:lnSpc>
            </a:pPr>
            <a:r>
              <a:rPr lang="en-US" altLang="ja-JP" sz="1200" dirty="0">
                <a:latin typeface="+mn-ea"/>
              </a:rPr>
              <a:t> </a:t>
            </a:r>
            <a:r>
              <a:rPr lang="ja-JP" altLang="en-US" sz="1200" dirty="0">
                <a:latin typeface="+mn-ea"/>
              </a:rPr>
              <a:t>２）既存緑化を超えて行う緑化が対象</a:t>
            </a:r>
            <a:r>
              <a:rPr lang="ja-JP" altLang="en-US" sz="1200" b="1" dirty="0">
                <a:latin typeface="+mn-ea"/>
              </a:rPr>
              <a:t>　　　　　　　</a:t>
            </a:r>
            <a:endParaRPr lang="en-US" altLang="ja-JP" sz="1200" b="1" dirty="0">
              <a:latin typeface="+mn-ea"/>
            </a:endParaRPr>
          </a:p>
        </p:txBody>
      </p:sp>
      <p:sp>
        <p:nvSpPr>
          <p:cNvPr id="43" name="テキスト ボックス 42">
            <a:extLst>
              <a:ext uri="{FF2B5EF4-FFF2-40B4-BE49-F238E27FC236}">
                <a16:creationId xmlns:a16="http://schemas.microsoft.com/office/drawing/2014/main" id="{49436B72-17AE-4A29-A780-F6C75C1ECB23}"/>
              </a:ext>
            </a:extLst>
          </p:cNvPr>
          <p:cNvSpPr txBox="1"/>
          <p:nvPr/>
        </p:nvSpPr>
        <p:spPr>
          <a:xfrm>
            <a:off x="6695716" y="1108501"/>
            <a:ext cx="2210526" cy="430664"/>
          </a:xfrm>
          <a:prstGeom prst="rect">
            <a:avLst/>
          </a:prstGeom>
          <a:noFill/>
          <a:ln>
            <a:noFill/>
            <a:prstDash val="sysDot"/>
          </a:ln>
        </p:spPr>
        <p:txBody>
          <a:bodyPr wrap="square" lIns="0" tIns="58500" rIns="0" bIns="58500" rtlCol="0" anchor="t" anchorCtr="1">
            <a:spAutoFit/>
          </a:bodyPr>
          <a:lstStyle/>
          <a:p>
            <a:pPr>
              <a:lnSpc>
                <a:spcPts val="1219"/>
              </a:lnSpc>
            </a:pPr>
            <a:r>
              <a:rPr lang="ja-JP" altLang="en-US" sz="1200" dirty="0">
                <a:latin typeface="+mn-ea"/>
              </a:rPr>
              <a:t>３）高さ</a:t>
            </a:r>
            <a:r>
              <a:rPr lang="en-US" altLang="ja-JP" sz="1200" dirty="0">
                <a:latin typeface="+mn-ea"/>
              </a:rPr>
              <a:t>6</a:t>
            </a:r>
            <a:r>
              <a:rPr lang="ja-JP" altLang="en-US" sz="1200" dirty="0" err="1">
                <a:latin typeface="+mn-ea"/>
              </a:rPr>
              <a:t>ｍ</a:t>
            </a:r>
            <a:r>
              <a:rPr lang="ja-JP" altLang="en-US" sz="1200" dirty="0">
                <a:latin typeface="+mn-ea"/>
              </a:rPr>
              <a:t>以上の樹木を中心　　</a:t>
            </a:r>
            <a:endParaRPr lang="en-US" altLang="ja-JP" sz="1200" dirty="0">
              <a:latin typeface="+mn-ea"/>
            </a:endParaRPr>
          </a:p>
          <a:p>
            <a:pPr>
              <a:lnSpc>
                <a:spcPts val="1219"/>
              </a:lnSpc>
            </a:pPr>
            <a:r>
              <a:rPr lang="ja-JP" altLang="en-US" sz="1200" dirty="0">
                <a:latin typeface="+mn-ea"/>
              </a:rPr>
              <a:t>　とした緑化空間の創出が対象</a:t>
            </a:r>
            <a:r>
              <a:rPr lang="ja-JP" altLang="en-US" sz="1200" b="1" dirty="0">
                <a:latin typeface="+mn-ea"/>
              </a:rPr>
              <a:t>　　　　　　</a:t>
            </a:r>
            <a:endParaRPr lang="en-US" altLang="ja-JP" sz="1200" b="1" dirty="0">
              <a:latin typeface="+mn-ea"/>
            </a:endParaRPr>
          </a:p>
        </p:txBody>
      </p:sp>
      <p:sp>
        <p:nvSpPr>
          <p:cNvPr id="20" name="テキスト ボックス 19">
            <a:extLst>
              <a:ext uri="{FF2B5EF4-FFF2-40B4-BE49-F238E27FC236}">
                <a16:creationId xmlns:a16="http://schemas.microsoft.com/office/drawing/2014/main" id="{84078080-3A82-45F5-94E5-84F5E774E4CF}"/>
              </a:ext>
            </a:extLst>
          </p:cNvPr>
          <p:cNvSpPr txBox="1"/>
          <p:nvPr/>
        </p:nvSpPr>
        <p:spPr>
          <a:xfrm>
            <a:off x="6631722" y="781399"/>
            <a:ext cx="2674760" cy="334707"/>
          </a:xfrm>
          <a:prstGeom prst="rect">
            <a:avLst/>
          </a:prstGeom>
          <a:noFill/>
        </p:spPr>
        <p:txBody>
          <a:bodyPr wrap="square" rtlCol="0">
            <a:spAutoFit/>
          </a:bodyPr>
          <a:lstStyle/>
          <a:p>
            <a:pPr>
              <a:lnSpc>
                <a:spcPct val="150000"/>
              </a:lnSpc>
            </a:pPr>
            <a:r>
              <a:rPr lang="en-US" altLang="ja-JP" sz="1050" dirty="0">
                <a:latin typeface="+mn-ea"/>
              </a:rPr>
              <a:t>※</a:t>
            </a:r>
            <a:r>
              <a:rPr lang="ja-JP" altLang="en-US" sz="1050" dirty="0">
                <a:latin typeface="+mn-ea"/>
              </a:rPr>
              <a:t>当該補助による緑化施設６箇所が対象</a:t>
            </a:r>
            <a:endParaRPr lang="en-US" altLang="ja-JP" sz="1050" dirty="0">
              <a:latin typeface="+mn-ea"/>
            </a:endParaRPr>
          </a:p>
        </p:txBody>
      </p:sp>
      <p:sp>
        <p:nvSpPr>
          <p:cNvPr id="22" name="字幕 2">
            <a:extLst>
              <a:ext uri="{FF2B5EF4-FFF2-40B4-BE49-F238E27FC236}">
                <a16:creationId xmlns:a16="http://schemas.microsoft.com/office/drawing/2014/main" id="{8EAFC04C-F6D7-4930-9E27-1FE06F2349BD}"/>
              </a:ext>
            </a:extLst>
          </p:cNvPr>
          <p:cNvSpPr txBox="1">
            <a:spLocks/>
          </p:cNvSpPr>
          <p:nvPr/>
        </p:nvSpPr>
        <p:spPr>
          <a:xfrm>
            <a:off x="894001" y="3119543"/>
            <a:ext cx="5469796"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➡３</a:t>
            </a:r>
            <a:r>
              <a:rPr lang="en-US" altLang="ja-JP" sz="1400" b="1" dirty="0"/>
              <a:t>)</a:t>
            </a:r>
            <a:r>
              <a:rPr lang="ja-JP" altLang="en-US" sz="1400" b="1" dirty="0"/>
              <a:t>「課題があった」と回答した具体的理由</a:t>
            </a:r>
            <a:r>
              <a:rPr lang="en-US" altLang="ja-JP" sz="1400" b="1" dirty="0"/>
              <a:t>【</a:t>
            </a:r>
            <a:r>
              <a:rPr lang="ja-JP" altLang="en-US" sz="1400" b="1" dirty="0"/>
              <a:t>記述</a:t>
            </a:r>
            <a:r>
              <a:rPr lang="en-US" altLang="ja-JP" sz="1400" b="1" dirty="0"/>
              <a:t>】</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300" b="1" dirty="0"/>
          </a:p>
        </p:txBody>
      </p:sp>
      <p:graphicFrame>
        <p:nvGraphicFramePr>
          <p:cNvPr id="7" name="表 6">
            <a:extLst>
              <a:ext uri="{FF2B5EF4-FFF2-40B4-BE49-F238E27FC236}">
                <a16:creationId xmlns:a16="http://schemas.microsoft.com/office/drawing/2014/main" id="{DC125833-0D9A-49DC-B401-4E577FE88339}"/>
              </a:ext>
            </a:extLst>
          </p:cNvPr>
          <p:cNvGraphicFramePr>
            <a:graphicFrameLocks noGrp="1"/>
          </p:cNvGraphicFramePr>
          <p:nvPr>
            <p:extLst>
              <p:ext uri="{D42A27DB-BD31-4B8C-83A1-F6EECF244321}">
                <p14:modId xmlns:p14="http://schemas.microsoft.com/office/powerpoint/2010/main" val="2393630434"/>
              </p:ext>
            </p:extLst>
          </p:nvPr>
        </p:nvGraphicFramePr>
        <p:xfrm>
          <a:off x="1210612" y="3407188"/>
          <a:ext cx="3228865" cy="600075"/>
        </p:xfrm>
        <a:graphic>
          <a:graphicData uri="http://schemas.openxmlformats.org/drawingml/2006/table">
            <a:tbl>
              <a:tblPr>
                <a:tableStyleId>{5C22544A-7EE6-4342-B048-85BDC9FD1C3A}</a:tableStyleId>
              </a:tblPr>
              <a:tblGrid>
                <a:gridCol w="2693201">
                  <a:extLst>
                    <a:ext uri="{9D8B030D-6E8A-4147-A177-3AD203B41FA5}">
                      <a16:colId xmlns:a16="http://schemas.microsoft.com/office/drawing/2014/main" val="4144587914"/>
                    </a:ext>
                  </a:extLst>
                </a:gridCol>
                <a:gridCol w="535664">
                  <a:extLst>
                    <a:ext uri="{9D8B030D-6E8A-4147-A177-3AD203B41FA5}">
                      <a16:colId xmlns:a16="http://schemas.microsoft.com/office/drawing/2014/main" val="3110599312"/>
                    </a:ext>
                  </a:extLst>
                </a:gridCol>
              </a:tblGrid>
              <a:tr h="200025">
                <a:tc>
                  <a:txBody>
                    <a:bodyPr/>
                    <a:lstStyle/>
                    <a:p>
                      <a:pPr algn="l" fontAlgn="ctr"/>
                      <a:r>
                        <a:rPr lang="ja-JP" altLang="en-US" sz="1200" u="none" strike="noStrike" dirty="0">
                          <a:effectLst/>
                        </a:rPr>
                        <a:t>高さ６ｍ以上は、立地上困難だった</a:t>
                      </a:r>
                      <a:endPar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200" u="none" strike="noStrike" dirty="0">
                          <a:effectLst/>
                        </a:rPr>
                        <a:t>4</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894322305"/>
                  </a:ext>
                </a:extLst>
              </a:tr>
              <a:tr h="200025">
                <a:tc>
                  <a:txBody>
                    <a:bodyPr/>
                    <a:lstStyle/>
                    <a:p>
                      <a:pPr algn="l" fontAlgn="ctr"/>
                      <a:r>
                        <a:rPr lang="ja-JP" altLang="en-US" sz="1200" u="none" strike="noStrike">
                          <a:effectLst/>
                        </a:rPr>
                        <a:t>既存緑化部分も対象にしてほしい</a:t>
                      </a:r>
                      <a:endParaRPr lang="ja-JP" altLang="en-US" sz="12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200" u="none" strike="noStrike" dirty="0">
                          <a:effectLst/>
                        </a:rPr>
                        <a:t>1</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62651412"/>
                  </a:ext>
                </a:extLst>
              </a:tr>
              <a:tr h="200025">
                <a:tc>
                  <a:txBody>
                    <a:bodyPr/>
                    <a:lstStyle/>
                    <a:p>
                      <a:pPr algn="l" fontAlgn="ctr"/>
                      <a:r>
                        <a:rPr lang="ja-JP" altLang="en-US" sz="1200" u="none" strike="noStrike" dirty="0">
                          <a:effectLst/>
                        </a:rPr>
                        <a:t>制約が多かった</a:t>
                      </a:r>
                      <a:endPar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200" u="none" strike="noStrike" dirty="0">
                          <a:effectLst/>
                        </a:rPr>
                        <a:t>1</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58135474"/>
                  </a:ext>
                </a:extLst>
              </a:tr>
            </a:tbl>
          </a:graphicData>
        </a:graphic>
      </p:graphicFrame>
      <p:sp>
        <p:nvSpPr>
          <p:cNvPr id="27" name="矢印: 下 26">
            <a:extLst>
              <a:ext uri="{FF2B5EF4-FFF2-40B4-BE49-F238E27FC236}">
                <a16:creationId xmlns:a16="http://schemas.microsoft.com/office/drawing/2014/main" id="{053062AD-4DAA-48FC-8E9B-A07BD4C8E1A0}"/>
              </a:ext>
            </a:extLst>
          </p:cNvPr>
          <p:cNvSpPr/>
          <p:nvPr/>
        </p:nvSpPr>
        <p:spPr>
          <a:xfrm>
            <a:off x="4595706" y="5715787"/>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FB6B772-9145-4965-A7A9-BB1FB772037D}"/>
              </a:ext>
            </a:extLst>
          </p:cNvPr>
          <p:cNvSpPr txBox="1"/>
          <p:nvPr/>
        </p:nvSpPr>
        <p:spPr>
          <a:xfrm>
            <a:off x="725096" y="5944294"/>
            <a:ext cx="8320939" cy="784830"/>
          </a:xfrm>
          <a:prstGeom prst="rect">
            <a:avLst/>
          </a:prstGeom>
          <a:noFill/>
        </p:spPr>
        <p:txBody>
          <a:bodyPr wrap="square">
            <a:spAutoFit/>
          </a:bodyPr>
          <a:lstStyle/>
          <a:p>
            <a:pPr>
              <a:lnSpc>
                <a:spcPts val="1756"/>
              </a:lnSpc>
            </a:pPr>
            <a:r>
              <a:rPr lang="ja-JP" altLang="en-US" sz="1400" b="1" u="sng" dirty="0" smtClean="0">
                <a:latin typeface="UD デジタル 教科書体 NK-B" panose="02020700000000000000" pitchFamily="18" charset="-128"/>
                <a:ea typeface="UD デジタル 教科書体 NK-B" panose="02020700000000000000" pitchFamily="18" charset="-128"/>
              </a:rPr>
              <a:t>義務</a:t>
            </a:r>
            <a:r>
              <a:rPr lang="ja-JP" altLang="en-US" sz="1400" b="1" u="sng" dirty="0">
                <a:latin typeface="UD デジタル 教科書体 NK-B" panose="02020700000000000000" pitchFamily="18" charset="-128"/>
                <a:ea typeface="UD デジタル 教科書体 NK-B" panose="02020700000000000000" pitchFamily="18" charset="-128"/>
              </a:rPr>
              <a:t>緑化や既存緑化以上</a:t>
            </a:r>
            <a:r>
              <a:rPr lang="ja-JP" altLang="en-US" sz="1400" b="1" u="sng" dirty="0" smtClean="0">
                <a:latin typeface="UD デジタル 教科書体 NK-B" panose="02020700000000000000" pitchFamily="18" charset="-128"/>
                <a:ea typeface="UD デジタル 教科書体 NK-B" panose="02020700000000000000" pitchFamily="18" charset="-128"/>
              </a:rPr>
              <a:t>が補助対象であることについて、「課題が有った」との回答は１件のみであったが、</a:t>
            </a:r>
            <a:endParaRPr lang="en-US" altLang="ja-JP" sz="1400" b="1" u="sng" dirty="0">
              <a:latin typeface="UD デジタル 教科書体 NK-B" panose="02020700000000000000" pitchFamily="18" charset="-128"/>
              <a:ea typeface="UD デジタル 教科書体 NK-B" panose="02020700000000000000" pitchFamily="18" charset="-128"/>
            </a:endParaRPr>
          </a:p>
          <a:p>
            <a:pPr>
              <a:lnSpc>
                <a:spcPts val="1756"/>
              </a:lnSpc>
            </a:pPr>
            <a:r>
              <a:rPr lang="ja-JP" altLang="en-US" sz="1400" b="1" u="sng" dirty="0">
                <a:latin typeface="UD デジタル 教科書体 NK-B" panose="02020700000000000000" pitchFamily="18" charset="-128"/>
                <a:ea typeface="UD デジタル 教科書体 NK-B" panose="02020700000000000000" pitchFamily="18" charset="-128"/>
              </a:rPr>
              <a:t>「高さ６ｍ以上の緑化空間の創出」については</a:t>
            </a:r>
            <a:r>
              <a:rPr lang="ja-JP" altLang="en-US" sz="1400" b="1" u="sng" dirty="0" smtClean="0">
                <a:latin typeface="UD デジタル 教科書体 NK-B" panose="02020700000000000000" pitchFamily="18" charset="-128"/>
                <a:ea typeface="UD デジタル 教科書体 NK-B" panose="02020700000000000000" pitchFamily="18" charset="-128"/>
              </a:rPr>
              <a:t>、都市部という立地上</a:t>
            </a:r>
            <a:r>
              <a:rPr lang="ja-JP" altLang="en-US" sz="1400" b="1" u="sng" dirty="0">
                <a:latin typeface="UD デジタル 教科書体 NK-B" panose="02020700000000000000" pitchFamily="18" charset="-128"/>
                <a:ea typeface="UD デジタル 教科書体 NK-B" panose="02020700000000000000" pitchFamily="18" charset="-128"/>
              </a:rPr>
              <a:t>の問題から</a:t>
            </a:r>
            <a:r>
              <a:rPr lang="ja-JP" altLang="en-US" sz="1400" b="1" u="sng" dirty="0" smtClean="0">
                <a:latin typeface="UD デジタル 教科書体 NK-B" panose="02020700000000000000" pitchFamily="18" charset="-128"/>
                <a:ea typeface="UD デジタル 教科書体 NK-B" panose="02020700000000000000" pitchFamily="18" charset="-128"/>
              </a:rPr>
              <a:t>、「課題が有った」との回答が多かった。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9431252" y="6552426"/>
            <a:ext cx="458734" cy="276999"/>
          </a:xfrm>
          <a:prstGeom prst="rect">
            <a:avLst/>
          </a:prstGeom>
          <a:noFill/>
        </p:spPr>
        <p:txBody>
          <a:bodyPr wrap="square" rtlCol="0">
            <a:spAutoFit/>
          </a:bodyPr>
          <a:lstStyle/>
          <a:p>
            <a:r>
              <a:rPr lang="en-US" altLang="ja-JP" sz="1200" dirty="0"/>
              <a:t>21</a:t>
            </a:r>
            <a:endParaRPr kumimoji="1" lang="ja-JP" altLang="en-US" sz="1200" dirty="0"/>
          </a:p>
        </p:txBody>
      </p:sp>
      <p:pic>
        <p:nvPicPr>
          <p:cNvPr id="6" name="図 5">
            <a:extLst>
              <a:ext uri="{FF2B5EF4-FFF2-40B4-BE49-F238E27FC236}">
                <a16:creationId xmlns:a16="http://schemas.microsoft.com/office/drawing/2014/main" id="{7ACE1CA9-CFB5-4415-A7B9-F464B92B50D4}"/>
              </a:ext>
            </a:extLst>
          </p:cNvPr>
          <p:cNvPicPr>
            <a:picLocks noChangeAspect="1"/>
          </p:cNvPicPr>
          <p:nvPr/>
        </p:nvPicPr>
        <p:blipFill>
          <a:blip r:embed="rId2"/>
          <a:stretch>
            <a:fillRect/>
          </a:stretch>
        </p:blipFill>
        <p:spPr>
          <a:xfrm>
            <a:off x="737899" y="1529646"/>
            <a:ext cx="2409825" cy="1238250"/>
          </a:xfrm>
          <a:prstGeom prst="rect">
            <a:avLst/>
          </a:prstGeom>
        </p:spPr>
      </p:pic>
      <p:pic>
        <p:nvPicPr>
          <p:cNvPr id="9" name="図 8">
            <a:extLst>
              <a:ext uri="{FF2B5EF4-FFF2-40B4-BE49-F238E27FC236}">
                <a16:creationId xmlns:a16="http://schemas.microsoft.com/office/drawing/2014/main" id="{B8A9C18E-819F-4D04-B8A4-C68D8CD4A66B}"/>
              </a:ext>
            </a:extLst>
          </p:cNvPr>
          <p:cNvPicPr>
            <a:picLocks noChangeAspect="1"/>
          </p:cNvPicPr>
          <p:nvPr/>
        </p:nvPicPr>
        <p:blipFill>
          <a:blip r:embed="rId3"/>
          <a:stretch>
            <a:fillRect/>
          </a:stretch>
        </p:blipFill>
        <p:spPr>
          <a:xfrm>
            <a:off x="6363797" y="1553761"/>
            <a:ext cx="2695042" cy="1215596"/>
          </a:xfrm>
          <a:prstGeom prst="rect">
            <a:avLst/>
          </a:prstGeom>
        </p:spPr>
      </p:pic>
      <p:pic>
        <p:nvPicPr>
          <p:cNvPr id="11" name="図 10">
            <a:extLst>
              <a:ext uri="{FF2B5EF4-FFF2-40B4-BE49-F238E27FC236}">
                <a16:creationId xmlns:a16="http://schemas.microsoft.com/office/drawing/2014/main" id="{4C666762-D227-40A0-BFFD-5D7837F51D02}"/>
              </a:ext>
            </a:extLst>
          </p:cNvPr>
          <p:cNvPicPr>
            <a:picLocks noChangeAspect="1"/>
          </p:cNvPicPr>
          <p:nvPr/>
        </p:nvPicPr>
        <p:blipFill>
          <a:blip r:embed="rId4"/>
          <a:stretch>
            <a:fillRect/>
          </a:stretch>
        </p:blipFill>
        <p:spPr>
          <a:xfrm>
            <a:off x="3614968" y="1510499"/>
            <a:ext cx="2362676" cy="1254663"/>
          </a:xfrm>
          <a:prstGeom prst="rect">
            <a:avLst/>
          </a:prstGeom>
        </p:spPr>
      </p:pic>
    </p:spTree>
    <p:extLst>
      <p:ext uri="{BB962C8B-B14F-4D97-AF65-F5344CB8AC3E}">
        <p14:creationId xmlns:p14="http://schemas.microsoft.com/office/powerpoint/2010/main" val="419146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字幕 2">
            <a:extLst>
              <a:ext uri="{FF2B5EF4-FFF2-40B4-BE49-F238E27FC236}">
                <a16:creationId xmlns:a16="http://schemas.microsoft.com/office/drawing/2014/main" id="{07683FDF-3704-4C2C-A614-178163782F07}"/>
              </a:ext>
            </a:extLst>
          </p:cNvPr>
          <p:cNvSpPr txBox="1">
            <a:spLocks/>
          </p:cNvSpPr>
          <p:nvPr/>
        </p:nvSpPr>
        <p:spPr>
          <a:xfrm>
            <a:off x="222594" y="549669"/>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a:t>
            </a:r>
            <a:r>
              <a:rPr lang="ja-JP" altLang="en-US" sz="1400" b="1" dirty="0"/>
              <a:t>２</a:t>
            </a:r>
            <a:r>
              <a:rPr lang="en-US" altLang="ja-JP" sz="1400" b="1" dirty="0"/>
              <a:t>_</a:t>
            </a:r>
            <a:r>
              <a:rPr lang="ja-JP" altLang="en-US" sz="1400" b="1" dirty="0"/>
              <a:t>補助対象範囲</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21" name="タイトル 1">
            <a:extLst>
              <a:ext uri="{FF2B5EF4-FFF2-40B4-BE49-F238E27FC236}">
                <a16:creationId xmlns:a16="http://schemas.microsoft.com/office/drawing/2014/main" id="{A91BA38A-C161-4E5E-9942-BDED27C18B76}"/>
              </a:ext>
            </a:extLst>
          </p:cNvPr>
          <p:cNvSpPr txBox="1">
            <a:spLocks/>
          </p:cNvSpPr>
          <p:nvPr/>
        </p:nvSpPr>
        <p:spPr>
          <a:xfrm>
            <a:off x="395544" y="70989"/>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➌ 実感できるみどりづくり事業</a:t>
            </a:r>
          </a:p>
        </p:txBody>
      </p:sp>
      <p:sp>
        <p:nvSpPr>
          <p:cNvPr id="24" name="字幕 2">
            <a:extLst>
              <a:ext uri="{FF2B5EF4-FFF2-40B4-BE49-F238E27FC236}">
                <a16:creationId xmlns:a16="http://schemas.microsoft.com/office/drawing/2014/main" id="{07683FDF-3704-4C2C-A614-178163782F07}"/>
              </a:ext>
            </a:extLst>
          </p:cNvPr>
          <p:cNvSpPr>
            <a:spLocks noGrp="1"/>
          </p:cNvSpPr>
          <p:nvPr>
            <p:ph type="subTitle" idx="1"/>
          </p:nvPr>
        </p:nvSpPr>
        <p:spPr>
          <a:xfrm>
            <a:off x="614584" y="3885296"/>
            <a:ext cx="8691898" cy="1549677"/>
          </a:xfrm>
          <a:ln>
            <a:noFill/>
          </a:ln>
        </p:spPr>
        <p:txBody>
          <a:bodyPr wrap="none">
            <a:noAutofit/>
          </a:body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・１）整備に係る経費の補助対象範囲について、「課題があった」との回答は、２件であり、具体的理由として、</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　「撤去費用も対象にしてほしかった」などであった。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）地域の緑化プラン策定費の補助対象範囲について、利用者実績が無かったことから、「未回答」及び「未利用</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　　　により分からない」との回答であった。</a:t>
            </a:r>
            <a:r>
              <a:rPr lang="ja-JP" altLang="en-US" sz="1400" dirty="0"/>
              <a:t>　</a:t>
            </a:r>
            <a:endParaRPr lang="en-US" altLang="ja-JP" sz="1400" b="1" dirty="0"/>
          </a:p>
        </p:txBody>
      </p:sp>
      <p:sp>
        <p:nvSpPr>
          <p:cNvPr id="31" name="四角形: 角を丸くする 1">
            <a:extLst>
              <a:ext uri="{FF2B5EF4-FFF2-40B4-BE49-F238E27FC236}">
                <a16:creationId xmlns:a16="http://schemas.microsoft.com/office/drawing/2014/main" id="{62747854-0D7C-4CD9-868F-17E11871C611}"/>
              </a:ext>
            </a:extLst>
          </p:cNvPr>
          <p:cNvSpPr/>
          <p:nvPr/>
        </p:nvSpPr>
        <p:spPr>
          <a:xfrm>
            <a:off x="614584" y="829833"/>
            <a:ext cx="8623578" cy="2774759"/>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32" name="テキスト ボックス 31">
            <a:extLst>
              <a:ext uri="{FF2B5EF4-FFF2-40B4-BE49-F238E27FC236}">
                <a16:creationId xmlns:a16="http://schemas.microsoft.com/office/drawing/2014/main" id="{49436B72-17AE-4A29-A780-F6C75C1ECB23}"/>
              </a:ext>
            </a:extLst>
          </p:cNvPr>
          <p:cNvSpPr txBox="1"/>
          <p:nvPr/>
        </p:nvSpPr>
        <p:spPr>
          <a:xfrm>
            <a:off x="744511" y="996987"/>
            <a:ext cx="1414005" cy="238432"/>
          </a:xfrm>
          <a:prstGeom prst="rect">
            <a:avLst/>
          </a:prstGeom>
          <a:noFill/>
          <a:ln>
            <a:noFill/>
            <a:prstDash val="sysDot"/>
          </a:ln>
        </p:spPr>
        <p:txBody>
          <a:bodyPr wrap="square" lIns="0" tIns="58500" rIns="0" bIns="58500" rtlCol="0" anchor="t" anchorCtr="1">
            <a:spAutoFit/>
          </a:bodyPr>
          <a:lstStyle/>
          <a:p>
            <a:pPr>
              <a:lnSpc>
                <a:spcPts val="813"/>
              </a:lnSpc>
            </a:pPr>
            <a:r>
              <a:rPr lang="ja-JP" altLang="en-US" sz="1200" dirty="0">
                <a:latin typeface="+mn-ea"/>
              </a:rPr>
              <a:t>１）整備に係る経費 </a:t>
            </a:r>
            <a:endParaRPr lang="en-US" altLang="ja-JP" sz="1200" dirty="0">
              <a:latin typeface="+mn-ea"/>
            </a:endParaRPr>
          </a:p>
        </p:txBody>
      </p:sp>
      <p:sp>
        <p:nvSpPr>
          <p:cNvPr id="35" name="テキスト ボックス 34">
            <a:extLst>
              <a:ext uri="{FF2B5EF4-FFF2-40B4-BE49-F238E27FC236}">
                <a16:creationId xmlns:a16="http://schemas.microsoft.com/office/drawing/2014/main" id="{49436B72-17AE-4A29-A780-F6C75C1ECB23}"/>
              </a:ext>
            </a:extLst>
          </p:cNvPr>
          <p:cNvSpPr txBox="1"/>
          <p:nvPr/>
        </p:nvSpPr>
        <p:spPr>
          <a:xfrm>
            <a:off x="4244766" y="972983"/>
            <a:ext cx="2265511" cy="276776"/>
          </a:xfrm>
          <a:prstGeom prst="rect">
            <a:avLst/>
          </a:prstGeom>
          <a:noFill/>
          <a:ln>
            <a:noFill/>
            <a:prstDash val="sysDot"/>
          </a:ln>
        </p:spPr>
        <p:txBody>
          <a:bodyPr wrap="square" lIns="0" tIns="58500" rIns="0" bIns="58500" rtlCol="0" anchor="t" anchorCtr="1">
            <a:spAutoFit/>
          </a:bodyPr>
          <a:lstStyle/>
          <a:p>
            <a:pPr algn="ctr">
              <a:lnSpc>
                <a:spcPts val="1219"/>
              </a:lnSpc>
            </a:pPr>
            <a:r>
              <a:rPr lang="en-US" altLang="ja-JP" sz="1200" dirty="0">
                <a:latin typeface="+mn-ea"/>
              </a:rPr>
              <a:t> </a:t>
            </a:r>
            <a:r>
              <a:rPr lang="ja-JP" altLang="en-US" sz="1200" dirty="0">
                <a:latin typeface="+mn-ea"/>
              </a:rPr>
              <a:t>２）地域の緑化プラン策定費</a:t>
            </a:r>
            <a:r>
              <a:rPr lang="ja-JP" altLang="en-US" sz="1200" b="1" dirty="0">
                <a:latin typeface="+mn-ea"/>
              </a:rPr>
              <a:t>　　　　　　　</a:t>
            </a:r>
            <a:endParaRPr lang="en-US" altLang="ja-JP" sz="1200" b="1" dirty="0">
              <a:latin typeface="+mn-ea"/>
            </a:endParaRPr>
          </a:p>
        </p:txBody>
      </p:sp>
      <p:sp>
        <p:nvSpPr>
          <p:cNvPr id="14" name="テキスト ボックス 13">
            <a:extLst>
              <a:ext uri="{FF2B5EF4-FFF2-40B4-BE49-F238E27FC236}">
                <a16:creationId xmlns:a16="http://schemas.microsoft.com/office/drawing/2014/main" id="{35F91C1A-7022-4DDC-B166-D490B96B70C1}"/>
              </a:ext>
            </a:extLst>
          </p:cNvPr>
          <p:cNvSpPr txBox="1"/>
          <p:nvPr/>
        </p:nvSpPr>
        <p:spPr>
          <a:xfrm>
            <a:off x="846112" y="1368575"/>
            <a:ext cx="1414005" cy="1108412"/>
          </a:xfrm>
          <a:prstGeom prst="rect">
            <a:avLst/>
          </a:prstGeom>
          <a:noFill/>
          <a:ln>
            <a:solidFill>
              <a:schemeClr val="bg1">
                <a:lumMod val="65000"/>
              </a:schemeClr>
            </a:solidFill>
            <a:prstDash val="sysDot"/>
          </a:ln>
        </p:spPr>
        <p:txBody>
          <a:bodyPr wrap="square" lIns="0" tIns="72000" rIns="0" bIns="29250" rtlCol="0" anchor="t" anchorCtr="1">
            <a:spAutoFit/>
          </a:bodyPr>
          <a:lstStyle/>
          <a:p>
            <a:pPr>
              <a:lnSpc>
                <a:spcPct val="150000"/>
              </a:lnSpc>
            </a:pPr>
            <a:r>
              <a:rPr lang="ja-JP" altLang="en-US" sz="1138" dirty="0">
                <a:latin typeface="BIZ UDPゴシック" panose="020B0400000000000000" pitchFamily="50" charset="-128"/>
                <a:ea typeface="BIZ UDPゴシック" panose="020B0400000000000000" pitchFamily="50" charset="-128"/>
              </a:rPr>
              <a:t>樹木等の植栽費　　</a:t>
            </a:r>
            <a:endParaRPr lang="en-US" altLang="ja-JP" sz="1138" dirty="0">
              <a:latin typeface="BIZ UDPゴシック" panose="020B0400000000000000" pitchFamily="50" charset="-128"/>
              <a:ea typeface="BIZ UDPゴシック" panose="020B0400000000000000" pitchFamily="50" charset="-128"/>
            </a:endParaRPr>
          </a:p>
          <a:p>
            <a:pPr>
              <a:lnSpc>
                <a:spcPct val="150000"/>
              </a:lnSpc>
            </a:pPr>
            <a:r>
              <a:rPr lang="ja-JP" altLang="en-US" sz="1138" dirty="0">
                <a:latin typeface="BIZ UDPゴシック" panose="020B0400000000000000" pitchFamily="50" charset="-128"/>
                <a:ea typeface="BIZ UDPゴシック" panose="020B0400000000000000" pitchFamily="50" charset="-128"/>
              </a:rPr>
              <a:t>土壌改良費</a:t>
            </a:r>
            <a:endParaRPr lang="en-US" altLang="ja-JP" sz="1138" dirty="0">
              <a:latin typeface="BIZ UDPゴシック" panose="020B0400000000000000" pitchFamily="50" charset="-128"/>
              <a:ea typeface="BIZ UDPゴシック" panose="020B0400000000000000" pitchFamily="50" charset="-128"/>
            </a:endParaRPr>
          </a:p>
          <a:p>
            <a:pPr>
              <a:lnSpc>
                <a:spcPct val="150000"/>
              </a:lnSpc>
            </a:pPr>
            <a:r>
              <a:rPr lang="ja-JP" altLang="en-US" sz="1138" dirty="0">
                <a:latin typeface="BIZ UDPゴシック" panose="020B0400000000000000" pitchFamily="50" charset="-128"/>
                <a:ea typeface="BIZ UDPゴシック" panose="020B0400000000000000" pitchFamily="50" charset="-128"/>
              </a:rPr>
              <a:t>植栽桝設置費</a:t>
            </a:r>
            <a:endParaRPr lang="en-US" altLang="ja-JP" sz="1138" dirty="0">
              <a:latin typeface="BIZ UDPゴシック" panose="020B0400000000000000" pitchFamily="50" charset="-128"/>
              <a:ea typeface="BIZ UDPゴシック" panose="020B0400000000000000" pitchFamily="50" charset="-128"/>
            </a:endParaRPr>
          </a:p>
          <a:p>
            <a:pPr>
              <a:lnSpc>
                <a:spcPct val="150000"/>
              </a:lnSpc>
            </a:pPr>
            <a:r>
              <a:rPr lang="ja-JP" altLang="en-US" sz="1138" dirty="0">
                <a:latin typeface="BIZ UDPゴシック" panose="020B0400000000000000" pitchFamily="50" charset="-128"/>
                <a:ea typeface="BIZ UDPゴシック" panose="020B0400000000000000" pitchFamily="50" charset="-128"/>
              </a:rPr>
              <a:t>基盤整備費</a:t>
            </a:r>
            <a:endParaRPr lang="en-US" altLang="ja-JP" sz="1138"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9436B72-17AE-4A29-A780-F6C75C1ECB23}"/>
              </a:ext>
            </a:extLst>
          </p:cNvPr>
          <p:cNvSpPr txBox="1"/>
          <p:nvPr/>
        </p:nvSpPr>
        <p:spPr>
          <a:xfrm>
            <a:off x="929262" y="1312743"/>
            <a:ext cx="1267633" cy="158761"/>
          </a:xfrm>
          <a:prstGeom prst="rect">
            <a:avLst/>
          </a:prstGeom>
          <a:solidFill>
            <a:schemeClr val="bg1"/>
          </a:solidFill>
          <a:ln>
            <a:noFill/>
            <a:prstDash val="sysDot"/>
          </a:ln>
        </p:spPr>
        <p:txBody>
          <a:bodyPr wrap="square" lIns="0" tIns="0" rIns="0" bIns="0" rtlCol="0" anchor="t" anchorCtr="1">
            <a:spAutoFit/>
          </a:bodyPr>
          <a:lstStyle/>
          <a:p>
            <a:pPr algn="ctr">
              <a:lnSpc>
                <a:spcPts val="1219"/>
              </a:lnSpc>
            </a:pPr>
            <a:r>
              <a:rPr lang="ja-JP" altLang="en-US" sz="1200" dirty="0">
                <a:latin typeface="+mn-ea"/>
              </a:rPr>
              <a:t>主な補助対象項目　　</a:t>
            </a:r>
            <a:endParaRPr lang="en-US" altLang="ja-JP" sz="1200" dirty="0">
              <a:latin typeface="+mn-ea"/>
            </a:endParaRPr>
          </a:p>
        </p:txBody>
      </p:sp>
      <p:sp>
        <p:nvSpPr>
          <p:cNvPr id="19" name="テキスト ボックス 18">
            <a:extLst>
              <a:ext uri="{FF2B5EF4-FFF2-40B4-BE49-F238E27FC236}">
                <a16:creationId xmlns:a16="http://schemas.microsoft.com/office/drawing/2014/main" id="{35F91C1A-7022-4DDC-B166-D490B96B70C1}"/>
              </a:ext>
            </a:extLst>
          </p:cNvPr>
          <p:cNvSpPr txBox="1"/>
          <p:nvPr/>
        </p:nvSpPr>
        <p:spPr>
          <a:xfrm>
            <a:off x="4483099" y="1529644"/>
            <a:ext cx="1894497" cy="583011"/>
          </a:xfrm>
          <a:prstGeom prst="rect">
            <a:avLst/>
          </a:prstGeom>
          <a:noFill/>
          <a:ln>
            <a:solidFill>
              <a:schemeClr val="bg1">
                <a:lumMod val="65000"/>
              </a:schemeClr>
            </a:solidFill>
            <a:prstDash val="sysDot"/>
          </a:ln>
        </p:spPr>
        <p:txBody>
          <a:bodyPr wrap="square" lIns="0" tIns="72000" rIns="0" bIns="29250" rtlCol="0" anchor="t" anchorCtr="1">
            <a:spAutoFit/>
          </a:bodyPr>
          <a:lstStyle/>
          <a:p>
            <a:pPr>
              <a:lnSpc>
                <a:spcPct val="150000"/>
              </a:lnSpc>
            </a:pPr>
            <a:r>
              <a:rPr lang="ja-JP" altLang="en-US" sz="1138" dirty="0">
                <a:latin typeface="BIZ UDPゴシック" panose="020B0400000000000000" pitchFamily="50" charset="-128"/>
                <a:ea typeface="BIZ UDPゴシック" panose="020B0400000000000000" pitchFamily="50" charset="-128"/>
              </a:rPr>
              <a:t>緑化イメージ図作成等</a:t>
            </a:r>
            <a:endParaRPr lang="en-US" altLang="ja-JP" sz="1138" dirty="0">
              <a:latin typeface="BIZ UDPゴシック" panose="020B0400000000000000" pitchFamily="50" charset="-128"/>
              <a:ea typeface="BIZ UDPゴシック" panose="020B0400000000000000" pitchFamily="50" charset="-128"/>
            </a:endParaRPr>
          </a:p>
          <a:p>
            <a:pPr>
              <a:lnSpc>
                <a:spcPct val="150000"/>
              </a:lnSpc>
            </a:pPr>
            <a:r>
              <a:rPr lang="ja-JP" altLang="en-US" sz="1138" dirty="0">
                <a:latin typeface="BIZ UDPゴシック" panose="020B0400000000000000" pitchFamily="50" charset="-128"/>
                <a:ea typeface="BIZ UDPゴシック" panose="020B0400000000000000" pitchFamily="50" charset="-128"/>
              </a:rPr>
              <a:t>緑化検討会（専門家派遣等）　</a:t>
            </a:r>
            <a:endParaRPr lang="en-US" altLang="ja-JP" sz="1138"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49436B72-17AE-4A29-A780-F6C75C1ECB23}"/>
              </a:ext>
            </a:extLst>
          </p:cNvPr>
          <p:cNvSpPr txBox="1"/>
          <p:nvPr/>
        </p:nvSpPr>
        <p:spPr>
          <a:xfrm>
            <a:off x="4540630" y="1450225"/>
            <a:ext cx="1566516" cy="158761"/>
          </a:xfrm>
          <a:prstGeom prst="rect">
            <a:avLst/>
          </a:prstGeom>
          <a:solidFill>
            <a:schemeClr val="bg1"/>
          </a:solidFill>
          <a:ln>
            <a:noFill/>
            <a:prstDash val="sysDot"/>
          </a:ln>
        </p:spPr>
        <p:txBody>
          <a:bodyPr wrap="square" lIns="0" tIns="0" rIns="0" bIns="0" rtlCol="0" anchor="t" anchorCtr="1">
            <a:spAutoFit/>
          </a:bodyPr>
          <a:lstStyle/>
          <a:p>
            <a:pPr algn="ctr">
              <a:lnSpc>
                <a:spcPts val="1219"/>
              </a:lnSpc>
            </a:pPr>
            <a:r>
              <a:rPr lang="ja-JP" altLang="en-US" sz="1200" dirty="0">
                <a:latin typeface="+mn-ea"/>
              </a:rPr>
              <a:t>主な補助対象項目</a:t>
            </a:r>
            <a:endParaRPr lang="en-US" altLang="ja-JP" sz="1200" dirty="0">
              <a:latin typeface="+mn-ea"/>
            </a:endParaRPr>
          </a:p>
        </p:txBody>
      </p:sp>
      <p:sp>
        <p:nvSpPr>
          <p:cNvPr id="18" name="テキスト ボックス 17">
            <a:extLst>
              <a:ext uri="{FF2B5EF4-FFF2-40B4-BE49-F238E27FC236}">
                <a16:creationId xmlns:a16="http://schemas.microsoft.com/office/drawing/2014/main" id="{84078080-3A82-45F5-94E5-84F5E774E4CF}"/>
              </a:ext>
            </a:extLst>
          </p:cNvPr>
          <p:cNvSpPr txBox="1"/>
          <p:nvPr/>
        </p:nvSpPr>
        <p:spPr>
          <a:xfrm>
            <a:off x="5196517" y="625448"/>
            <a:ext cx="4393759" cy="253916"/>
          </a:xfrm>
          <a:prstGeom prst="rect">
            <a:avLst/>
          </a:prstGeom>
          <a:noFill/>
        </p:spPr>
        <p:txBody>
          <a:bodyPr wrap="square" rtlCol="0">
            <a:spAutoFit/>
          </a:bodyPr>
          <a:lstStyle/>
          <a:p>
            <a:r>
              <a:rPr lang="en-US" altLang="ja-JP" sz="1050" dirty="0">
                <a:latin typeface="+mn-ea"/>
              </a:rPr>
              <a:t>※1</a:t>
            </a:r>
            <a:r>
              <a:rPr lang="ja-JP" altLang="en-US" sz="1050" dirty="0">
                <a:latin typeface="+mn-ea"/>
              </a:rPr>
              <a:t>）当該補助による緑化施設６箇所が対象　</a:t>
            </a:r>
            <a:r>
              <a:rPr lang="en-US" altLang="ja-JP" sz="1050" dirty="0">
                <a:latin typeface="+mn-ea"/>
              </a:rPr>
              <a:t>2</a:t>
            </a:r>
            <a:r>
              <a:rPr lang="ja-JP" altLang="en-US" sz="1050" dirty="0">
                <a:latin typeface="+mn-ea"/>
              </a:rPr>
              <a:t>）全</a:t>
            </a:r>
            <a:r>
              <a:rPr lang="en-US" altLang="ja-JP" sz="1050" dirty="0">
                <a:latin typeface="+mn-ea"/>
              </a:rPr>
              <a:t>10</a:t>
            </a:r>
            <a:r>
              <a:rPr lang="ja-JP" altLang="en-US" sz="1050" dirty="0">
                <a:latin typeface="+mn-ea"/>
              </a:rPr>
              <a:t>箇所が対象</a:t>
            </a:r>
            <a:endParaRPr lang="en-US" altLang="ja-JP" sz="1050" dirty="0">
              <a:latin typeface="+mn-ea"/>
            </a:endParaRPr>
          </a:p>
        </p:txBody>
      </p:sp>
      <p:graphicFrame>
        <p:nvGraphicFramePr>
          <p:cNvPr id="2" name="表 1">
            <a:extLst>
              <a:ext uri="{FF2B5EF4-FFF2-40B4-BE49-F238E27FC236}">
                <a16:creationId xmlns:a16="http://schemas.microsoft.com/office/drawing/2014/main" id="{EC18F9CD-0C91-47E2-9475-E7CCF76831F4}"/>
              </a:ext>
            </a:extLst>
          </p:cNvPr>
          <p:cNvGraphicFramePr>
            <a:graphicFrameLocks noGrp="1"/>
          </p:cNvGraphicFramePr>
          <p:nvPr>
            <p:extLst>
              <p:ext uri="{D42A27DB-BD31-4B8C-83A1-F6EECF244321}">
                <p14:modId xmlns:p14="http://schemas.microsoft.com/office/powerpoint/2010/main" val="4243341075"/>
              </p:ext>
            </p:extLst>
          </p:nvPr>
        </p:nvGraphicFramePr>
        <p:xfrm>
          <a:off x="1204478" y="3073678"/>
          <a:ext cx="3115730" cy="419100"/>
        </p:xfrm>
        <a:graphic>
          <a:graphicData uri="http://schemas.openxmlformats.org/drawingml/2006/table">
            <a:tbl>
              <a:tblPr>
                <a:tableStyleId>{5C22544A-7EE6-4342-B048-85BDC9FD1C3A}</a:tableStyleId>
              </a:tblPr>
              <a:tblGrid>
                <a:gridCol w="2598835">
                  <a:extLst>
                    <a:ext uri="{9D8B030D-6E8A-4147-A177-3AD203B41FA5}">
                      <a16:colId xmlns:a16="http://schemas.microsoft.com/office/drawing/2014/main" val="2727996167"/>
                    </a:ext>
                  </a:extLst>
                </a:gridCol>
                <a:gridCol w="516895">
                  <a:extLst>
                    <a:ext uri="{9D8B030D-6E8A-4147-A177-3AD203B41FA5}">
                      <a16:colId xmlns:a16="http://schemas.microsoft.com/office/drawing/2014/main" val="796612581"/>
                    </a:ext>
                  </a:extLst>
                </a:gridCol>
              </a:tblGrid>
              <a:tr h="209550">
                <a:tc>
                  <a:txBody>
                    <a:bodyPr/>
                    <a:lstStyle/>
                    <a:p>
                      <a:pPr algn="l" fontAlgn="ctr"/>
                      <a:r>
                        <a:rPr lang="ja-JP" altLang="en-US" sz="1200" u="none" strike="noStrike">
                          <a:effectLst/>
                        </a:rPr>
                        <a:t>撤去費用も対象にしてほしかった</a:t>
                      </a:r>
                      <a:endParaRPr lang="ja-JP" altLang="en-US" sz="12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200" u="none" strike="noStrike" dirty="0">
                          <a:effectLst/>
                        </a:rPr>
                        <a:t>2</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4943223"/>
                  </a:ext>
                </a:extLst>
              </a:tr>
              <a:tr h="209550">
                <a:tc>
                  <a:txBody>
                    <a:bodyPr/>
                    <a:lstStyle/>
                    <a:p>
                      <a:pPr algn="l" fontAlgn="ctr"/>
                      <a:r>
                        <a:rPr lang="ja-JP" altLang="en-US" sz="1200" u="none" strike="noStrike" dirty="0">
                          <a:effectLst/>
                        </a:rPr>
                        <a:t>制約が多かった</a:t>
                      </a:r>
                      <a:endPar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200" u="none" strike="noStrike" dirty="0">
                          <a:effectLst/>
                        </a:rPr>
                        <a:t>1</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365633772"/>
                  </a:ext>
                </a:extLst>
              </a:tr>
            </a:tbl>
          </a:graphicData>
        </a:graphic>
      </p:graphicFrame>
      <p:sp>
        <p:nvSpPr>
          <p:cNvPr id="25" name="字幕 2">
            <a:extLst>
              <a:ext uri="{FF2B5EF4-FFF2-40B4-BE49-F238E27FC236}">
                <a16:creationId xmlns:a16="http://schemas.microsoft.com/office/drawing/2014/main" id="{07016B92-ED30-4C58-B3D9-0E7B1AF58A24}"/>
              </a:ext>
            </a:extLst>
          </p:cNvPr>
          <p:cNvSpPr txBox="1">
            <a:spLocks/>
          </p:cNvSpPr>
          <p:nvPr/>
        </p:nvSpPr>
        <p:spPr>
          <a:xfrm>
            <a:off x="915867" y="2853069"/>
            <a:ext cx="5469796"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➡１</a:t>
            </a:r>
            <a:r>
              <a:rPr lang="en-US" altLang="ja-JP" sz="1400" b="1" dirty="0"/>
              <a:t>)</a:t>
            </a:r>
            <a:r>
              <a:rPr lang="ja-JP" altLang="en-US" sz="1400" b="1" dirty="0"/>
              <a:t>「課題があった」と回答した具体的理由</a:t>
            </a:r>
            <a:r>
              <a:rPr lang="en-US" altLang="ja-JP" sz="1400" b="1" dirty="0"/>
              <a:t>【</a:t>
            </a:r>
            <a:r>
              <a:rPr lang="ja-JP" altLang="en-US" sz="1400" b="1" dirty="0"/>
              <a:t>記述</a:t>
            </a:r>
            <a:r>
              <a:rPr lang="en-US" altLang="ja-JP" sz="1400" b="1" dirty="0"/>
              <a:t>】</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300" b="1" dirty="0"/>
          </a:p>
        </p:txBody>
      </p:sp>
      <p:sp>
        <p:nvSpPr>
          <p:cNvPr id="27" name="矢印: 下 26">
            <a:extLst>
              <a:ext uri="{FF2B5EF4-FFF2-40B4-BE49-F238E27FC236}">
                <a16:creationId xmlns:a16="http://schemas.microsoft.com/office/drawing/2014/main" id="{83D526CD-CEBB-4439-8987-17EF4013A72D}"/>
              </a:ext>
            </a:extLst>
          </p:cNvPr>
          <p:cNvSpPr/>
          <p:nvPr/>
        </p:nvSpPr>
        <p:spPr>
          <a:xfrm>
            <a:off x="4600366" y="5222955"/>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57636C4-BF8B-4EEE-9843-9961EA8EA3BB}"/>
              </a:ext>
            </a:extLst>
          </p:cNvPr>
          <p:cNvSpPr txBox="1"/>
          <p:nvPr/>
        </p:nvSpPr>
        <p:spPr>
          <a:xfrm>
            <a:off x="1111694" y="5590654"/>
            <a:ext cx="7629357" cy="553998"/>
          </a:xfrm>
          <a:prstGeom prst="rect">
            <a:avLst/>
          </a:prstGeom>
          <a:noFill/>
        </p:spPr>
        <p:txBody>
          <a:bodyPr wrap="square">
            <a:spAutoFit/>
          </a:bodyPr>
          <a:lstStyle/>
          <a:p>
            <a:pPr>
              <a:lnSpc>
                <a:spcPts val="1756"/>
              </a:lnSpc>
            </a:pPr>
            <a:r>
              <a:rPr lang="ja-JP" altLang="en-US" sz="1400" b="1" u="sng" dirty="0">
                <a:latin typeface="UD デジタル 教科書体 NK-B" panose="02020700000000000000" pitchFamily="18" charset="-128"/>
                <a:ea typeface="UD デジタル 教科書体 NK-B" panose="02020700000000000000" pitchFamily="18" charset="-128"/>
              </a:rPr>
              <a:t>補助対象範囲（整備に係る経費）について、撤去費用など対象範囲の</a:t>
            </a:r>
            <a:r>
              <a:rPr lang="ja-JP" altLang="en-US" sz="1400" b="1" u="sng" dirty="0" smtClean="0">
                <a:latin typeface="UD デジタル 教科書体 NK-B" panose="02020700000000000000" pitchFamily="18" charset="-128"/>
                <a:ea typeface="UD デジタル 教科書体 NK-B" panose="02020700000000000000" pitchFamily="18" charset="-128"/>
              </a:rPr>
              <a:t>拡大を求める意見が</a:t>
            </a:r>
            <a:r>
              <a:rPr lang="ja-JP" altLang="en-US" sz="1400" b="1" u="sng" dirty="0">
                <a:latin typeface="UD デジタル 教科書体 NK-B" panose="02020700000000000000" pitchFamily="18" charset="-128"/>
                <a:ea typeface="UD デジタル 教科書体 NK-B" panose="02020700000000000000" pitchFamily="18" charset="-128"/>
              </a:rPr>
              <a:t>あった。</a:t>
            </a:r>
            <a:endParaRPr lang="en-US" altLang="ja-JP" sz="1400" b="1" u="sng" dirty="0">
              <a:latin typeface="UD デジタル 教科書体 NK-B" panose="02020700000000000000" pitchFamily="18" charset="-128"/>
              <a:ea typeface="UD デジタル 教科書体 NK-B" panose="02020700000000000000" pitchFamily="18" charset="-128"/>
            </a:endParaRPr>
          </a:p>
          <a:p>
            <a:pPr>
              <a:lnSpc>
                <a:spcPts val="1756"/>
              </a:lnSpc>
            </a:pPr>
            <a:r>
              <a:rPr lang="ja-JP" altLang="en-US" sz="1400" b="1" u="sng" dirty="0">
                <a:latin typeface="UD デジタル 教科書体 NK-B" panose="02020700000000000000" pitchFamily="18" charset="-128"/>
                <a:ea typeface="UD デジタル 教科書体 NK-B" panose="02020700000000000000" pitchFamily="18" charset="-128"/>
              </a:rPr>
              <a:t>地域の緑化プラン策定費については、利用実績が無いことから、回答は得られなかった。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9431252" y="6552426"/>
            <a:ext cx="458734" cy="276999"/>
          </a:xfrm>
          <a:prstGeom prst="rect">
            <a:avLst/>
          </a:prstGeom>
          <a:noFill/>
        </p:spPr>
        <p:txBody>
          <a:bodyPr wrap="square" rtlCol="0">
            <a:spAutoFit/>
          </a:bodyPr>
          <a:lstStyle/>
          <a:p>
            <a:r>
              <a:rPr lang="en-US" altLang="ja-JP" sz="1200" dirty="0"/>
              <a:t>22</a:t>
            </a:r>
            <a:endParaRPr kumimoji="1" lang="ja-JP" altLang="en-US" sz="1200" dirty="0"/>
          </a:p>
        </p:txBody>
      </p:sp>
      <p:pic>
        <p:nvPicPr>
          <p:cNvPr id="10" name="図 9">
            <a:extLst>
              <a:ext uri="{FF2B5EF4-FFF2-40B4-BE49-F238E27FC236}">
                <a16:creationId xmlns:a16="http://schemas.microsoft.com/office/drawing/2014/main" id="{3DAAFDB8-311B-4C0F-BC39-AE73D7AF4044}"/>
              </a:ext>
            </a:extLst>
          </p:cNvPr>
          <p:cNvPicPr>
            <a:picLocks noChangeAspect="1"/>
          </p:cNvPicPr>
          <p:nvPr/>
        </p:nvPicPr>
        <p:blipFill rotWithShape="1">
          <a:blip r:embed="rId2"/>
          <a:srcRect r="12437"/>
          <a:stretch/>
        </p:blipFill>
        <p:spPr>
          <a:xfrm>
            <a:off x="2308511" y="1294683"/>
            <a:ext cx="2136489" cy="1328522"/>
          </a:xfrm>
          <a:prstGeom prst="rect">
            <a:avLst/>
          </a:prstGeom>
        </p:spPr>
      </p:pic>
      <p:pic>
        <p:nvPicPr>
          <p:cNvPr id="12" name="図 11">
            <a:extLst>
              <a:ext uri="{FF2B5EF4-FFF2-40B4-BE49-F238E27FC236}">
                <a16:creationId xmlns:a16="http://schemas.microsoft.com/office/drawing/2014/main" id="{532E8EBE-4126-4436-ADD1-38C68E613992}"/>
              </a:ext>
            </a:extLst>
          </p:cNvPr>
          <p:cNvPicPr>
            <a:picLocks noChangeAspect="1"/>
          </p:cNvPicPr>
          <p:nvPr/>
        </p:nvPicPr>
        <p:blipFill>
          <a:blip r:embed="rId3"/>
          <a:stretch>
            <a:fillRect/>
          </a:stretch>
        </p:blipFill>
        <p:spPr>
          <a:xfrm>
            <a:off x="6415695" y="1333167"/>
            <a:ext cx="2799531" cy="1251555"/>
          </a:xfrm>
          <a:prstGeom prst="rect">
            <a:avLst/>
          </a:prstGeom>
        </p:spPr>
      </p:pic>
    </p:spTree>
    <p:extLst>
      <p:ext uri="{BB962C8B-B14F-4D97-AF65-F5344CB8AC3E}">
        <p14:creationId xmlns:p14="http://schemas.microsoft.com/office/powerpoint/2010/main" val="1243684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字幕 2">
            <a:extLst>
              <a:ext uri="{FF2B5EF4-FFF2-40B4-BE49-F238E27FC236}">
                <a16:creationId xmlns:a16="http://schemas.microsoft.com/office/drawing/2014/main" id="{07683FDF-3704-4C2C-A614-178163782F07}"/>
              </a:ext>
            </a:extLst>
          </p:cNvPr>
          <p:cNvSpPr txBox="1">
            <a:spLocks/>
          </p:cNvSpPr>
          <p:nvPr/>
        </p:nvSpPr>
        <p:spPr>
          <a:xfrm>
            <a:off x="232075" y="576699"/>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a:t>
            </a:r>
            <a:r>
              <a:rPr lang="ja-JP" altLang="en-US" sz="1400" b="1" dirty="0"/>
              <a:t>３</a:t>
            </a:r>
            <a:r>
              <a:rPr lang="en-US" altLang="ja-JP" sz="1400" b="1" dirty="0"/>
              <a:t>_</a:t>
            </a:r>
            <a:r>
              <a:rPr lang="ja-JP" altLang="en-US" sz="1400" b="1" dirty="0"/>
              <a:t>補助率と上限額</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21" name="タイトル 1">
            <a:extLst>
              <a:ext uri="{FF2B5EF4-FFF2-40B4-BE49-F238E27FC236}">
                <a16:creationId xmlns:a16="http://schemas.microsoft.com/office/drawing/2014/main" id="{A91BA38A-C161-4E5E-9942-BDED27C18B76}"/>
              </a:ext>
            </a:extLst>
          </p:cNvPr>
          <p:cNvSpPr txBox="1">
            <a:spLocks/>
          </p:cNvSpPr>
          <p:nvPr/>
        </p:nvSpPr>
        <p:spPr>
          <a:xfrm>
            <a:off x="395544" y="70989"/>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➌ 実感できるみどりづくり事業</a:t>
            </a:r>
          </a:p>
        </p:txBody>
      </p:sp>
      <p:sp>
        <p:nvSpPr>
          <p:cNvPr id="24" name="字幕 2">
            <a:extLst>
              <a:ext uri="{FF2B5EF4-FFF2-40B4-BE49-F238E27FC236}">
                <a16:creationId xmlns:a16="http://schemas.microsoft.com/office/drawing/2014/main" id="{07683FDF-3704-4C2C-A614-178163782F07}"/>
              </a:ext>
            </a:extLst>
          </p:cNvPr>
          <p:cNvSpPr>
            <a:spLocks noGrp="1"/>
          </p:cNvSpPr>
          <p:nvPr>
            <p:ph type="subTitle" idx="1"/>
          </p:nvPr>
        </p:nvSpPr>
        <p:spPr>
          <a:xfrm>
            <a:off x="614584" y="4176314"/>
            <a:ext cx="8623578" cy="2119887"/>
          </a:xfrm>
          <a:ln>
            <a:noFill/>
          </a:ln>
        </p:spPr>
        <p:txBody>
          <a:bodyPr wrap="none">
            <a:noAutofit/>
          </a:body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・１）整備に係る経費の補助率と補助上限額について、「課題があった」との回答は、４件であった。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）地域の緑化プラン策定費の補助率と上限額について、 「課題があった」との回答は、１件であった。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・「課題があった」とした具体的理由は、「上限額を無くしてほしい」、「全額補助すべき」であった。</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31" name="四角形: 角を丸くする 1">
            <a:extLst>
              <a:ext uri="{FF2B5EF4-FFF2-40B4-BE49-F238E27FC236}">
                <a16:creationId xmlns:a16="http://schemas.microsoft.com/office/drawing/2014/main" id="{62747854-0D7C-4CD9-868F-17E11871C611}"/>
              </a:ext>
            </a:extLst>
          </p:cNvPr>
          <p:cNvSpPr/>
          <p:nvPr/>
        </p:nvSpPr>
        <p:spPr>
          <a:xfrm>
            <a:off x="614584" y="843085"/>
            <a:ext cx="8623578" cy="3036837"/>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35" name="テキスト ボックス 34">
            <a:extLst>
              <a:ext uri="{FF2B5EF4-FFF2-40B4-BE49-F238E27FC236}">
                <a16:creationId xmlns:a16="http://schemas.microsoft.com/office/drawing/2014/main" id="{49436B72-17AE-4A29-A780-F6C75C1ECB23}"/>
              </a:ext>
            </a:extLst>
          </p:cNvPr>
          <p:cNvSpPr txBox="1"/>
          <p:nvPr/>
        </p:nvSpPr>
        <p:spPr>
          <a:xfrm>
            <a:off x="4673037" y="960219"/>
            <a:ext cx="2882127" cy="430664"/>
          </a:xfrm>
          <a:prstGeom prst="rect">
            <a:avLst/>
          </a:prstGeom>
          <a:noFill/>
          <a:ln>
            <a:noFill/>
            <a:prstDash val="sysDot"/>
          </a:ln>
        </p:spPr>
        <p:txBody>
          <a:bodyPr wrap="square" lIns="0" tIns="58500" rIns="0" bIns="58500" rtlCol="0" anchor="t" anchorCtr="1">
            <a:spAutoFit/>
          </a:bodyPr>
          <a:lstStyle/>
          <a:p>
            <a:pPr algn="ctr">
              <a:lnSpc>
                <a:spcPts val="1219"/>
              </a:lnSpc>
            </a:pPr>
            <a:r>
              <a:rPr lang="en-US" altLang="ja-JP" sz="1200" dirty="0">
                <a:latin typeface="+mn-ea"/>
              </a:rPr>
              <a:t> </a:t>
            </a:r>
            <a:r>
              <a:rPr lang="ja-JP" altLang="en-US" sz="1200" dirty="0">
                <a:latin typeface="+mn-ea"/>
              </a:rPr>
              <a:t>２）地域の緑化プラン策定費</a:t>
            </a:r>
            <a:endParaRPr lang="en-US" altLang="ja-JP" sz="1200" dirty="0">
              <a:latin typeface="+mn-ea"/>
            </a:endParaRPr>
          </a:p>
          <a:p>
            <a:pPr algn="ctr">
              <a:lnSpc>
                <a:spcPts val="1219"/>
              </a:lnSpc>
            </a:pPr>
            <a:r>
              <a:rPr lang="ja-JP" altLang="en-US" sz="1200" dirty="0">
                <a:latin typeface="+mn-ea"/>
              </a:rPr>
              <a:t>　</a:t>
            </a:r>
            <a:r>
              <a:rPr lang="en-US" altLang="ja-JP" sz="1200" dirty="0">
                <a:latin typeface="+mn-ea"/>
              </a:rPr>
              <a:t>(</a:t>
            </a:r>
            <a:r>
              <a:rPr lang="ja-JP" altLang="en-US" sz="1200" dirty="0">
                <a:latin typeface="+mn-ea"/>
              </a:rPr>
              <a:t>補助率</a:t>
            </a:r>
            <a:r>
              <a:rPr lang="en-US" altLang="ja-JP" sz="1200" dirty="0">
                <a:latin typeface="+mn-ea"/>
              </a:rPr>
              <a:t>1/2</a:t>
            </a:r>
            <a:r>
              <a:rPr lang="ja-JP" altLang="en-US" sz="1200" dirty="0">
                <a:latin typeface="+mn-ea"/>
              </a:rPr>
              <a:t>以内、上限</a:t>
            </a:r>
            <a:r>
              <a:rPr lang="en-US" altLang="ja-JP" sz="1200" dirty="0">
                <a:latin typeface="+mn-ea"/>
              </a:rPr>
              <a:t>50</a:t>
            </a:r>
            <a:r>
              <a:rPr lang="ja-JP" altLang="en-US" sz="1200" dirty="0">
                <a:latin typeface="+mn-ea"/>
              </a:rPr>
              <a:t>万</a:t>
            </a:r>
            <a:r>
              <a:rPr lang="en-US" altLang="ja-JP" sz="1200" dirty="0">
                <a:latin typeface="+mn-ea"/>
              </a:rPr>
              <a:t>) </a:t>
            </a:r>
            <a:r>
              <a:rPr lang="ja-JP" altLang="en-US" sz="1200" b="1" dirty="0">
                <a:latin typeface="+mn-ea"/>
              </a:rPr>
              <a:t>　　　　　　　</a:t>
            </a:r>
            <a:endParaRPr lang="en-US" altLang="ja-JP" sz="1200" b="1" dirty="0">
              <a:latin typeface="+mn-ea"/>
            </a:endParaRPr>
          </a:p>
        </p:txBody>
      </p:sp>
      <p:sp>
        <p:nvSpPr>
          <p:cNvPr id="16" name="テキスト ボックス 15">
            <a:extLst>
              <a:ext uri="{FF2B5EF4-FFF2-40B4-BE49-F238E27FC236}">
                <a16:creationId xmlns:a16="http://schemas.microsoft.com/office/drawing/2014/main" id="{49436B72-17AE-4A29-A780-F6C75C1ECB23}"/>
              </a:ext>
            </a:extLst>
          </p:cNvPr>
          <p:cNvSpPr txBox="1"/>
          <p:nvPr/>
        </p:nvSpPr>
        <p:spPr>
          <a:xfrm>
            <a:off x="395544" y="946571"/>
            <a:ext cx="2536644" cy="425919"/>
          </a:xfrm>
          <a:prstGeom prst="rect">
            <a:avLst/>
          </a:prstGeom>
          <a:noFill/>
          <a:ln>
            <a:noFill/>
            <a:prstDash val="sysDot"/>
          </a:ln>
        </p:spPr>
        <p:txBody>
          <a:bodyPr wrap="square" lIns="0" tIns="58500" rIns="0" bIns="58500" rtlCol="0" anchor="t" anchorCtr="1">
            <a:spAutoFit/>
          </a:bodyPr>
          <a:lstStyle/>
          <a:p>
            <a:pPr algn="ctr">
              <a:lnSpc>
                <a:spcPts val="1219"/>
              </a:lnSpc>
            </a:pPr>
            <a:r>
              <a:rPr lang="ja-JP" altLang="en-US" sz="1200" dirty="0">
                <a:latin typeface="+mn-ea"/>
              </a:rPr>
              <a:t>１）整備に係る経費</a:t>
            </a:r>
            <a:endParaRPr lang="en-US" altLang="ja-JP" sz="1200" dirty="0">
              <a:latin typeface="+mn-ea"/>
            </a:endParaRPr>
          </a:p>
          <a:p>
            <a:pPr algn="ctr">
              <a:lnSpc>
                <a:spcPts val="1219"/>
              </a:lnSpc>
            </a:pPr>
            <a:r>
              <a:rPr lang="ja-JP" altLang="en-US" sz="1200" dirty="0">
                <a:latin typeface="+mn-ea"/>
              </a:rPr>
              <a:t>　　　</a:t>
            </a:r>
            <a:r>
              <a:rPr lang="en-US" altLang="ja-JP" sz="1200" dirty="0">
                <a:latin typeface="+mn-ea"/>
              </a:rPr>
              <a:t>(</a:t>
            </a:r>
            <a:r>
              <a:rPr lang="ja-JP" altLang="en-US" sz="1200" dirty="0">
                <a:latin typeface="+mn-ea"/>
              </a:rPr>
              <a:t>補助率</a:t>
            </a:r>
            <a:r>
              <a:rPr lang="en-US" altLang="ja-JP" sz="1200" dirty="0">
                <a:latin typeface="+mn-ea"/>
              </a:rPr>
              <a:t>1/2</a:t>
            </a:r>
            <a:r>
              <a:rPr lang="ja-JP" altLang="en-US" sz="1200" dirty="0">
                <a:latin typeface="+mn-ea"/>
              </a:rPr>
              <a:t>以内、上限</a:t>
            </a:r>
            <a:r>
              <a:rPr lang="en-US" altLang="ja-JP" sz="1200" dirty="0">
                <a:latin typeface="+mn-ea"/>
              </a:rPr>
              <a:t>1000</a:t>
            </a:r>
            <a:r>
              <a:rPr lang="ja-JP" altLang="en-US" sz="1200" dirty="0">
                <a:latin typeface="+mn-ea"/>
              </a:rPr>
              <a:t>万</a:t>
            </a:r>
            <a:r>
              <a:rPr lang="en-US" altLang="ja-JP" sz="1200" dirty="0">
                <a:latin typeface="+mn-ea"/>
              </a:rPr>
              <a:t>)  </a:t>
            </a:r>
            <a:r>
              <a:rPr lang="ja-JP" altLang="en-US" sz="1200" b="1" dirty="0">
                <a:latin typeface="+mn-ea"/>
              </a:rPr>
              <a:t>　　　　</a:t>
            </a:r>
            <a:endParaRPr lang="en-US" altLang="ja-JP" sz="1200" b="1" dirty="0">
              <a:latin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3886683104"/>
              </p:ext>
            </p:extLst>
          </p:nvPr>
        </p:nvGraphicFramePr>
        <p:xfrm>
          <a:off x="1197525" y="3179785"/>
          <a:ext cx="3224746" cy="438150"/>
        </p:xfrm>
        <a:graphic>
          <a:graphicData uri="http://schemas.openxmlformats.org/drawingml/2006/table">
            <a:tbl>
              <a:tblPr>
                <a:tableStyleId>{5C22544A-7EE6-4342-B048-85BDC9FD1C3A}</a:tableStyleId>
              </a:tblPr>
              <a:tblGrid>
                <a:gridCol w="2689765">
                  <a:extLst>
                    <a:ext uri="{9D8B030D-6E8A-4147-A177-3AD203B41FA5}">
                      <a16:colId xmlns:a16="http://schemas.microsoft.com/office/drawing/2014/main" val="4217776129"/>
                    </a:ext>
                  </a:extLst>
                </a:gridCol>
                <a:gridCol w="534981">
                  <a:extLst>
                    <a:ext uri="{9D8B030D-6E8A-4147-A177-3AD203B41FA5}">
                      <a16:colId xmlns:a16="http://schemas.microsoft.com/office/drawing/2014/main" val="127941610"/>
                    </a:ext>
                  </a:extLst>
                </a:gridCol>
              </a:tblGrid>
              <a:tr h="219075">
                <a:tc>
                  <a:txBody>
                    <a:bodyPr/>
                    <a:lstStyle/>
                    <a:p>
                      <a:pPr algn="l" fontAlgn="ctr"/>
                      <a:r>
                        <a:rPr lang="ja-JP" altLang="en-US" sz="1200" u="none" strike="noStrike" dirty="0">
                          <a:effectLst/>
                        </a:rPr>
                        <a:t>補助金額の上限を無くしてほしい</a:t>
                      </a:r>
                      <a:endPar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200" u="none" strike="noStrike" dirty="0">
                          <a:effectLst/>
                        </a:rPr>
                        <a:t>3</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97477819"/>
                  </a:ext>
                </a:extLst>
              </a:tr>
              <a:tr h="219075">
                <a:tc>
                  <a:txBody>
                    <a:bodyPr/>
                    <a:lstStyle/>
                    <a:p>
                      <a:pPr algn="l" fontAlgn="ctr"/>
                      <a:r>
                        <a:rPr lang="ja-JP" altLang="en-US" sz="1200" u="none" strike="noStrike">
                          <a:effectLst/>
                        </a:rPr>
                        <a:t>全額補助すべき</a:t>
                      </a:r>
                      <a:endParaRPr lang="ja-JP" altLang="en-US" sz="12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200" u="none" strike="noStrike" dirty="0">
                          <a:effectLst/>
                        </a:rPr>
                        <a:t>2</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78615583"/>
                  </a:ext>
                </a:extLst>
              </a:tr>
            </a:tbl>
          </a:graphicData>
        </a:graphic>
      </p:graphicFrame>
      <p:sp>
        <p:nvSpPr>
          <p:cNvPr id="14" name="字幕 2">
            <a:extLst>
              <a:ext uri="{FF2B5EF4-FFF2-40B4-BE49-F238E27FC236}">
                <a16:creationId xmlns:a16="http://schemas.microsoft.com/office/drawing/2014/main" id="{8EAFC04C-F6D7-4930-9E27-1FE06F2349BD}"/>
              </a:ext>
            </a:extLst>
          </p:cNvPr>
          <p:cNvSpPr txBox="1">
            <a:spLocks/>
          </p:cNvSpPr>
          <p:nvPr/>
        </p:nvSpPr>
        <p:spPr>
          <a:xfrm>
            <a:off x="962240" y="2901423"/>
            <a:ext cx="5469796"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➡「課題があった」とした具体的理由</a:t>
            </a:r>
            <a:r>
              <a:rPr lang="en-US" altLang="ja-JP" sz="1400" b="1" dirty="0"/>
              <a:t>【</a:t>
            </a:r>
            <a:r>
              <a:rPr lang="ja-JP" altLang="en-US" sz="1400" b="1" dirty="0"/>
              <a:t>記述</a:t>
            </a:r>
            <a:r>
              <a:rPr lang="en-US" altLang="ja-JP" sz="1400" b="1" dirty="0"/>
              <a:t>】</a:t>
            </a:r>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300" b="1" dirty="0"/>
          </a:p>
        </p:txBody>
      </p:sp>
      <p:sp>
        <p:nvSpPr>
          <p:cNvPr id="15" name="矢印: 下 14">
            <a:extLst>
              <a:ext uri="{FF2B5EF4-FFF2-40B4-BE49-F238E27FC236}">
                <a16:creationId xmlns:a16="http://schemas.microsoft.com/office/drawing/2014/main" id="{17AE2B0B-DA3C-4864-B58B-D87C4311FB64}"/>
              </a:ext>
            </a:extLst>
          </p:cNvPr>
          <p:cNvSpPr/>
          <p:nvPr/>
        </p:nvSpPr>
        <p:spPr>
          <a:xfrm>
            <a:off x="4595706" y="5408855"/>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B2F9D85-DF56-42F7-9AE8-85210483918F}"/>
              </a:ext>
            </a:extLst>
          </p:cNvPr>
          <p:cNvSpPr txBox="1"/>
          <p:nvPr/>
        </p:nvSpPr>
        <p:spPr>
          <a:xfrm>
            <a:off x="1556020" y="5826129"/>
            <a:ext cx="8104599" cy="553998"/>
          </a:xfrm>
          <a:prstGeom prst="rect">
            <a:avLst/>
          </a:prstGeom>
          <a:noFill/>
        </p:spPr>
        <p:txBody>
          <a:bodyPr wrap="square">
            <a:spAutoFit/>
          </a:bodyPr>
          <a:lstStyle/>
          <a:p>
            <a:pPr>
              <a:lnSpc>
                <a:spcPts val="1756"/>
              </a:lnSpc>
            </a:pPr>
            <a:r>
              <a:rPr lang="ja-JP" altLang="en-US" sz="1400" b="1" u="sng" dirty="0">
                <a:latin typeface="UD デジタル 教科書体 NK-B" panose="02020700000000000000" pitchFamily="18" charset="-128"/>
                <a:ea typeface="UD デジタル 教科書体 NK-B" panose="02020700000000000000" pitchFamily="18" charset="-128"/>
              </a:rPr>
              <a:t>補助金の補助率や上限額について、</a:t>
            </a:r>
            <a:r>
              <a:rPr lang="ja-JP" altLang="en-US" sz="1400" u="sng" dirty="0">
                <a:latin typeface="UD デジタル 教科書体 NK-B" panose="02020700000000000000" pitchFamily="18" charset="-128"/>
                <a:ea typeface="UD デジタル 教科書体 NK-B" panose="02020700000000000000" pitchFamily="18" charset="-128"/>
              </a:rPr>
              <a:t> </a:t>
            </a:r>
            <a:r>
              <a:rPr lang="ja-JP" altLang="en-US" sz="1400" b="1" u="sng" dirty="0">
                <a:latin typeface="UD デジタル 教科書体 NK-B" panose="02020700000000000000" pitchFamily="18" charset="-128"/>
                <a:ea typeface="UD デジタル 教科書体 NK-B" panose="02020700000000000000" pitchFamily="18" charset="-128"/>
              </a:rPr>
              <a:t>「上限額の</a:t>
            </a:r>
            <a:r>
              <a:rPr lang="ja-JP" altLang="en-US" sz="1400" b="1" u="sng" dirty="0" smtClean="0">
                <a:latin typeface="UD デジタル 教科書体 NK-B" panose="02020700000000000000" pitchFamily="18" charset="-128"/>
                <a:ea typeface="UD デジタル 教科書体 NK-B" panose="02020700000000000000" pitchFamily="18" charset="-128"/>
              </a:rPr>
              <a:t>撤廃や全額補助」</a:t>
            </a:r>
            <a:r>
              <a:rPr lang="ja-JP" altLang="en-US" sz="1400" b="1" u="sng" dirty="0">
                <a:latin typeface="UD デジタル 教科書体 NK-B" panose="02020700000000000000" pitchFamily="18" charset="-128"/>
                <a:ea typeface="UD デジタル 教科書体 NK-B" panose="02020700000000000000" pitchFamily="18" charset="-128"/>
              </a:rPr>
              <a:t>への意見</a:t>
            </a:r>
            <a:r>
              <a:rPr lang="ja-JP" altLang="en-US" sz="1400" b="1" u="sng" dirty="0" smtClean="0">
                <a:latin typeface="UD デジタル 教科書体 NK-B" panose="02020700000000000000" pitchFamily="18" charset="-128"/>
                <a:ea typeface="UD デジタル 教科書体 NK-B" panose="02020700000000000000" pitchFamily="18" charset="-128"/>
              </a:rPr>
              <a:t>が</a:t>
            </a:r>
            <a:r>
              <a:rPr lang="ja-JP" altLang="en-US" sz="1400" b="1" u="sng" dirty="0">
                <a:latin typeface="UD デジタル 教科書体 NK-B" panose="02020700000000000000" pitchFamily="18" charset="-128"/>
                <a:ea typeface="UD デジタル 教科書体 NK-B" panose="02020700000000000000" pitchFamily="18" charset="-128"/>
              </a:rPr>
              <a:t>多かった</a:t>
            </a:r>
            <a:r>
              <a:rPr lang="ja-JP" altLang="en-US" sz="1400" b="1" u="sng" dirty="0" smtClean="0">
                <a:latin typeface="UD デジタル 教科書体 NK-B" panose="02020700000000000000" pitchFamily="18" charset="-128"/>
                <a:ea typeface="UD デジタル 教科書体 NK-B" panose="02020700000000000000" pitchFamily="18" charset="-128"/>
              </a:rPr>
              <a:t>。</a:t>
            </a:r>
            <a:endParaRPr lang="en-US" altLang="ja-JP" sz="1400" b="1" u="sng" dirty="0">
              <a:latin typeface="UD デジタル 教科書体 NK-B" panose="02020700000000000000" pitchFamily="18" charset="-128"/>
              <a:ea typeface="UD デジタル 教科書体 NK-B" panose="02020700000000000000" pitchFamily="18" charset="-128"/>
            </a:endParaRPr>
          </a:p>
          <a:p>
            <a:pPr>
              <a:lnSpc>
                <a:spcPts val="1756"/>
              </a:lnSpc>
            </a:pPr>
            <a:r>
              <a:rPr lang="ja-JP" altLang="en-US" sz="1400" b="1" dirty="0">
                <a:latin typeface="UD デジタル 教科書体 NK-B" panose="02020700000000000000" pitchFamily="18" charset="-128"/>
                <a:ea typeface="UD デジタル 教科書体 NK-B" panose="02020700000000000000" pitchFamily="18" charset="-128"/>
              </a:rPr>
              <a:t>（参考：本事業の補助施設６施設のうち３施設は、上限額を超える整備実績）</a:t>
            </a:r>
            <a:endParaRPr lang="en-US" altLang="ja-JP" sz="1400" b="1"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84078080-3A82-45F5-94E5-84F5E774E4CF}"/>
              </a:ext>
            </a:extLst>
          </p:cNvPr>
          <p:cNvSpPr txBox="1"/>
          <p:nvPr/>
        </p:nvSpPr>
        <p:spPr>
          <a:xfrm>
            <a:off x="6631722" y="569462"/>
            <a:ext cx="2674760" cy="334707"/>
          </a:xfrm>
          <a:prstGeom prst="rect">
            <a:avLst/>
          </a:prstGeom>
          <a:noFill/>
        </p:spPr>
        <p:txBody>
          <a:bodyPr wrap="square" rtlCol="0">
            <a:spAutoFit/>
          </a:bodyPr>
          <a:lstStyle/>
          <a:p>
            <a:pPr>
              <a:lnSpc>
                <a:spcPct val="150000"/>
              </a:lnSpc>
            </a:pPr>
            <a:r>
              <a:rPr lang="en-US" altLang="ja-JP" sz="1050" dirty="0">
                <a:latin typeface="+mn-ea"/>
              </a:rPr>
              <a:t>※</a:t>
            </a:r>
            <a:r>
              <a:rPr lang="ja-JP" altLang="en-US" sz="1050" dirty="0">
                <a:latin typeface="+mn-ea"/>
              </a:rPr>
              <a:t>当該補助による緑化施設６箇所が対象</a:t>
            </a:r>
            <a:endParaRPr lang="en-US" altLang="ja-JP" sz="1050" dirty="0">
              <a:latin typeface="+mn-ea"/>
            </a:endParaRPr>
          </a:p>
        </p:txBody>
      </p:sp>
      <p:sp>
        <p:nvSpPr>
          <p:cNvPr id="22" name="テキスト ボックス 21"/>
          <p:cNvSpPr txBox="1"/>
          <p:nvPr/>
        </p:nvSpPr>
        <p:spPr>
          <a:xfrm>
            <a:off x="9431252" y="6552426"/>
            <a:ext cx="458734" cy="276999"/>
          </a:xfrm>
          <a:prstGeom prst="rect">
            <a:avLst/>
          </a:prstGeom>
          <a:noFill/>
        </p:spPr>
        <p:txBody>
          <a:bodyPr wrap="square" rtlCol="0">
            <a:spAutoFit/>
          </a:bodyPr>
          <a:lstStyle/>
          <a:p>
            <a:r>
              <a:rPr lang="en-US" altLang="ja-JP" sz="1200" dirty="0"/>
              <a:t>23</a:t>
            </a:r>
            <a:endParaRPr kumimoji="1" lang="ja-JP" altLang="en-US" sz="1200" dirty="0"/>
          </a:p>
        </p:txBody>
      </p:sp>
      <p:pic>
        <p:nvPicPr>
          <p:cNvPr id="8" name="図 7">
            <a:extLst>
              <a:ext uri="{FF2B5EF4-FFF2-40B4-BE49-F238E27FC236}">
                <a16:creationId xmlns:a16="http://schemas.microsoft.com/office/drawing/2014/main" id="{7173FD13-169A-4E96-9D89-7C6CBF447445}"/>
              </a:ext>
            </a:extLst>
          </p:cNvPr>
          <p:cNvPicPr>
            <a:picLocks noChangeAspect="1"/>
          </p:cNvPicPr>
          <p:nvPr/>
        </p:nvPicPr>
        <p:blipFill>
          <a:blip r:embed="rId2"/>
          <a:stretch>
            <a:fillRect/>
          </a:stretch>
        </p:blipFill>
        <p:spPr>
          <a:xfrm>
            <a:off x="814387" y="1420140"/>
            <a:ext cx="3248025" cy="1400175"/>
          </a:xfrm>
          <a:prstGeom prst="rect">
            <a:avLst/>
          </a:prstGeom>
        </p:spPr>
      </p:pic>
      <p:pic>
        <p:nvPicPr>
          <p:cNvPr id="12" name="図 11">
            <a:extLst>
              <a:ext uri="{FF2B5EF4-FFF2-40B4-BE49-F238E27FC236}">
                <a16:creationId xmlns:a16="http://schemas.microsoft.com/office/drawing/2014/main" id="{5933A536-F335-4FA2-9E7A-E5EE23E14CB4}"/>
              </a:ext>
            </a:extLst>
          </p:cNvPr>
          <p:cNvPicPr>
            <a:picLocks noChangeAspect="1"/>
          </p:cNvPicPr>
          <p:nvPr/>
        </p:nvPicPr>
        <p:blipFill>
          <a:blip r:embed="rId3"/>
          <a:stretch>
            <a:fillRect/>
          </a:stretch>
        </p:blipFill>
        <p:spPr>
          <a:xfrm>
            <a:off x="5029161" y="1328630"/>
            <a:ext cx="4204993" cy="1521993"/>
          </a:xfrm>
          <a:prstGeom prst="rect">
            <a:avLst/>
          </a:prstGeom>
        </p:spPr>
      </p:pic>
    </p:spTree>
    <p:extLst>
      <p:ext uri="{BB962C8B-B14F-4D97-AF65-F5344CB8AC3E}">
        <p14:creationId xmlns:p14="http://schemas.microsoft.com/office/powerpoint/2010/main" val="2952860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字幕 2">
            <a:extLst>
              <a:ext uri="{FF2B5EF4-FFF2-40B4-BE49-F238E27FC236}">
                <a16:creationId xmlns:a16="http://schemas.microsoft.com/office/drawing/2014/main" id="{07683FDF-3704-4C2C-A614-178163782F07}"/>
              </a:ext>
            </a:extLst>
          </p:cNvPr>
          <p:cNvSpPr txBox="1">
            <a:spLocks/>
          </p:cNvSpPr>
          <p:nvPr/>
        </p:nvSpPr>
        <p:spPr>
          <a:xfrm>
            <a:off x="189674" y="571377"/>
            <a:ext cx="2527853" cy="281829"/>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Q6_</a:t>
            </a:r>
            <a:r>
              <a:rPr lang="ja-JP" altLang="en-US" sz="1400" b="1" dirty="0"/>
              <a:t>現在の維持管理状況について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21" name="タイトル 1">
            <a:extLst>
              <a:ext uri="{FF2B5EF4-FFF2-40B4-BE49-F238E27FC236}">
                <a16:creationId xmlns:a16="http://schemas.microsoft.com/office/drawing/2014/main" id="{A91BA38A-C161-4E5E-9942-BDED27C18B76}"/>
              </a:ext>
            </a:extLst>
          </p:cNvPr>
          <p:cNvSpPr txBox="1">
            <a:spLocks/>
          </p:cNvSpPr>
          <p:nvPr/>
        </p:nvSpPr>
        <p:spPr>
          <a:xfrm>
            <a:off x="395544" y="70989"/>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➌ 実感できるみどりづくり事業</a:t>
            </a:r>
          </a:p>
        </p:txBody>
      </p:sp>
      <p:sp>
        <p:nvSpPr>
          <p:cNvPr id="24" name="字幕 2">
            <a:extLst>
              <a:ext uri="{FF2B5EF4-FFF2-40B4-BE49-F238E27FC236}">
                <a16:creationId xmlns:a16="http://schemas.microsoft.com/office/drawing/2014/main" id="{07683FDF-3704-4C2C-A614-178163782F07}"/>
              </a:ext>
            </a:extLst>
          </p:cNvPr>
          <p:cNvSpPr>
            <a:spLocks noGrp="1"/>
          </p:cNvSpPr>
          <p:nvPr>
            <p:ph type="subTitle" idx="1"/>
          </p:nvPr>
        </p:nvSpPr>
        <p:spPr>
          <a:xfrm>
            <a:off x="921320" y="5797890"/>
            <a:ext cx="7995040" cy="749713"/>
          </a:xfrm>
          <a:ln>
            <a:noFill/>
          </a:ln>
        </p:spPr>
        <p:txBody>
          <a:bodyPr wrap="none">
            <a:noAutofit/>
          </a:bodyPr>
          <a:lstStyle/>
          <a:p>
            <a:pPr algn="l">
              <a:lnSpc>
                <a:spcPts val="813"/>
              </a:lnSpc>
            </a:pPr>
            <a:r>
              <a:rPr lang="ja-JP" altLang="en-US" sz="1400" u="sng" dirty="0">
                <a:latin typeface="UD デジタル 教科書体 NK-B" panose="02020700000000000000" pitchFamily="18" charset="-128"/>
                <a:ea typeface="UD デジタル 教科書体 NK-B" panose="02020700000000000000" pitchFamily="18" charset="-128"/>
              </a:rPr>
              <a:t>・緑化施設の維持管理状況について、全てが「概ねもしくは良好に維持管理できている」との回答だった。</a:t>
            </a:r>
            <a:endParaRPr lang="en-US" altLang="ja-JP" sz="1400" u="sng" dirty="0">
              <a:latin typeface="UD デジタル 教科書体 NK-B" panose="02020700000000000000" pitchFamily="18" charset="-128"/>
              <a:ea typeface="UD デジタル 教科書体 NK-B" panose="02020700000000000000" pitchFamily="18" charset="-128"/>
            </a:endParaRPr>
          </a:p>
        </p:txBody>
      </p:sp>
      <p:sp>
        <p:nvSpPr>
          <p:cNvPr id="31" name="四角形: 角を丸くする 1">
            <a:extLst>
              <a:ext uri="{FF2B5EF4-FFF2-40B4-BE49-F238E27FC236}">
                <a16:creationId xmlns:a16="http://schemas.microsoft.com/office/drawing/2014/main" id="{62747854-0D7C-4CD9-868F-17E11871C611}"/>
              </a:ext>
            </a:extLst>
          </p:cNvPr>
          <p:cNvSpPr/>
          <p:nvPr/>
        </p:nvSpPr>
        <p:spPr>
          <a:xfrm>
            <a:off x="599518" y="829832"/>
            <a:ext cx="8638644" cy="4619978"/>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pic>
        <p:nvPicPr>
          <p:cNvPr id="14" name="図 13">
            <a:extLst>
              <a:ext uri="{FF2B5EF4-FFF2-40B4-BE49-F238E27FC236}">
                <a16:creationId xmlns:a16="http://schemas.microsoft.com/office/drawing/2014/main" id="{3EF7A0EC-6ED0-4084-84D5-697AEC73E9F0}"/>
              </a:ext>
            </a:extLst>
          </p:cNvPr>
          <p:cNvPicPr>
            <a:picLocks noChangeAspect="1"/>
          </p:cNvPicPr>
          <p:nvPr/>
        </p:nvPicPr>
        <p:blipFill>
          <a:blip r:embed="rId2"/>
          <a:stretch>
            <a:fillRect/>
          </a:stretch>
        </p:blipFill>
        <p:spPr>
          <a:xfrm>
            <a:off x="6300790" y="1119949"/>
            <a:ext cx="2602367" cy="1967390"/>
          </a:xfrm>
          <a:prstGeom prst="rect">
            <a:avLst/>
          </a:prstGeom>
        </p:spPr>
      </p:pic>
      <p:sp>
        <p:nvSpPr>
          <p:cNvPr id="15" name="テキスト ボックス 14">
            <a:extLst>
              <a:ext uri="{FF2B5EF4-FFF2-40B4-BE49-F238E27FC236}">
                <a16:creationId xmlns:a16="http://schemas.microsoft.com/office/drawing/2014/main" id="{325C9D04-B56A-474E-81BD-1B6E959E4B5A}"/>
              </a:ext>
            </a:extLst>
          </p:cNvPr>
          <p:cNvSpPr txBox="1"/>
          <p:nvPr/>
        </p:nvSpPr>
        <p:spPr>
          <a:xfrm>
            <a:off x="6295595" y="1144643"/>
            <a:ext cx="1135385"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梅田　</a:t>
            </a:r>
            <a:r>
              <a:rPr kumimoji="1" lang="en-US" altLang="ja-JP" sz="1100" dirty="0">
                <a:latin typeface="Meiryo UI" panose="020B0604030504040204" pitchFamily="50" charset="-128"/>
                <a:ea typeface="Meiryo UI" panose="020B0604030504040204" pitchFamily="50" charset="-128"/>
              </a:rPr>
              <a:t>OS</a:t>
            </a:r>
            <a:r>
              <a:rPr kumimoji="1" lang="ja-JP" altLang="en-US" sz="1100" dirty="0">
                <a:latin typeface="Meiryo UI" panose="020B0604030504040204" pitchFamily="50" charset="-128"/>
                <a:ea typeface="Meiryo UI" panose="020B0604030504040204" pitchFamily="50" charset="-128"/>
              </a:rPr>
              <a:t>ビル</a:t>
            </a:r>
          </a:p>
        </p:txBody>
      </p:sp>
      <p:pic>
        <p:nvPicPr>
          <p:cNvPr id="17" name="図 16">
            <a:extLst>
              <a:ext uri="{FF2B5EF4-FFF2-40B4-BE49-F238E27FC236}">
                <a16:creationId xmlns:a16="http://schemas.microsoft.com/office/drawing/2014/main" id="{6D8190EC-FD36-4F42-A950-28627CAF42F7}"/>
              </a:ext>
            </a:extLst>
          </p:cNvPr>
          <p:cNvPicPr>
            <a:picLocks noChangeAspect="1"/>
          </p:cNvPicPr>
          <p:nvPr/>
        </p:nvPicPr>
        <p:blipFill>
          <a:blip r:embed="rId3"/>
          <a:stretch>
            <a:fillRect/>
          </a:stretch>
        </p:blipFill>
        <p:spPr>
          <a:xfrm>
            <a:off x="3437587" y="1106302"/>
            <a:ext cx="2641173" cy="1958385"/>
          </a:xfrm>
          <a:prstGeom prst="rect">
            <a:avLst/>
          </a:prstGeom>
        </p:spPr>
      </p:pic>
      <p:sp>
        <p:nvSpPr>
          <p:cNvPr id="18" name="テキスト ボックス 17">
            <a:extLst>
              <a:ext uri="{FF2B5EF4-FFF2-40B4-BE49-F238E27FC236}">
                <a16:creationId xmlns:a16="http://schemas.microsoft.com/office/drawing/2014/main" id="{15A5D36A-0AE8-4B98-85CB-158EB4463302}"/>
              </a:ext>
            </a:extLst>
          </p:cNvPr>
          <p:cNvSpPr txBox="1"/>
          <p:nvPr/>
        </p:nvSpPr>
        <p:spPr>
          <a:xfrm>
            <a:off x="3440901" y="1118183"/>
            <a:ext cx="1163698"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心斎橋</a:t>
            </a:r>
            <a:r>
              <a:rPr kumimoji="1" lang="en-US" altLang="ja-JP" sz="1100" dirty="0">
                <a:latin typeface="Meiryo UI" panose="020B0604030504040204" pitchFamily="50" charset="-128"/>
                <a:ea typeface="Meiryo UI" panose="020B0604030504040204" pitchFamily="50" charset="-128"/>
              </a:rPr>
              <a:t>BIG STEP</a:t>
            </a:r>
            <a:endParaRPr kumimoji="1" lang="ja-JP" altLang="en-US" sz="11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FB7AE88-DF61-4B9E-81EF-B12877A8B083}"/>
              </a:ext>
            </a:extLst>
          </p:cNvPr>
          <p:cNvPicPr>
            <a:picLocks noChangeAspect="1"/>
          </p:cNvPicPr>
          <p:nvPr/>
        </p:nvPicPr>
        <p:blipFill>
          <a:blip r:embed="rId4"/>
          <a:stretch>
            <a:fillRect/>
          </a:stretch>
        </p:blipFill>
        <p:spPr>
          <a:xfrm>
            <a:off x="3437586" y="3179112"/>
            <a:ext cx="2641173" cy="1968971"/>
          </a:xfrm>
          <a:prstGeom prst="rect">
            <a:avLst/>
          </a:prstGeom>
        </p:spPr>
      </p:pic>
      <p:sp>
        <p:nvSpPr>
          <p:cNvPr id="20" name="テキスト ボックス 19">
            <a:extLst>
              <a:ext uri="{FF2B5EF4-FFF2-40B4-BE49-F238E27FC236}">
                <a16:creationId xmlns:a16="http://schemas.microsoft.com/office/drawing/2014/main" id="{A61DB583-CF8A-4427-BB82-5F5F14AEC759}"/>
              </a:ext>
            </a:extLst>
          </p:cNvPr>
          <p:cNvSpPr txBox="1"/>
          <p:nvPr/>
        </p:nvSpPr>
        <p:spPr>
          <a:xfrm>
            <a:off x="3440440" y="3179112"/>
            <a:ext cx="1358913"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天王寺　あべのハルカス</a:t>
            </a:r>
          </a:p>
        </p:txBody>
      </p:sp>
      <p:pic>
        <p:nvPicPr>
          <p:cNvPr id="22" name="図 21">
            <a:extLst>
              <a:ext uri="{FF2B5EF4-FFF2-40B4-BE49-F238E27FC236}">
                <a16:creationId xmlns:a16="http://schemas.microsoft.com/office/drawing/2014/main" id="{6AFD3740-9C6B-40D2-9AE9-41C76900166E}"/>
              </a:ext>
            </a:extLst>
          </p:cNvPr>
          <p:cNvPicPr>
            <a:picLocks noChangeAspect="1"/>
          </p:cNvPicPr>
          <p:nvPr/>
        </p:nvPicPr>
        <p:blipFill>
          <a:blip r:embed="rId5"/>
          <a:stretch>
            <a:fillRect/>
          </a:stretch>
        </p:blipFill>
        <p:spPr>
          <a:xfrm>
            <a:off x="6308857" y="3179662"/>
            <a:ext cx="2594300" cy="1954750"/>
          </a:xfrm>
          <a:prstGeom prst="rect">
            <a:avLst/>
          </a:prstGeom>
        </p:spPr>
      </p:pic>
      <p:sp>
        <p:nvSpPr>
          <p:cNvPr id="23" name="テキスト ボックス 22">
            <a:extLst>
              <a:ext uri="{FF2B5EF4-FFF2-40B4-BE49-F238E27FC236}">
                <a16:creationId xmlns:a16="http://schemas.microsoft.com/office/drawing/2014/main" id="{49872F1A-1F68-42A2-9055-9D829453682B}"/>
              </a:ext>
            </a:extLst>
          </p:cNvPr>
          <p:cNvSpPr txBox="1"/>
          <p:nvPr/>
        </p:nvSpPr>
        <p:spPr>
          <a:xfrm>
            <a:off x="6308857" y="3186762"/>
            <a:ext cx="810395"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北浜中央ビル</a:t>
            </a:r>
          </a:p>
        </p:txBody>
      </p:sp>
      <p:sp>
        <p:nvSpPr>
          <p:cNvPr id="26" name="テキスト ボックス 25">
            <a:extLst>
              <a:ext uri="{FF2B5EF4-FFF2-40B4-BE49-F238E27FC236}">
                <a16:creationId xmlns:a16="http://schemas.microsoft.com/office/drawing/2014/main" id="{84078080-3A82-45F5-94E5-84F5E774E4CF}"/>
              </a:ext>
            </a:extLst>
          </p:cNvPr>
          <p:cNvSpPr txBox="1"/>
          <p:nvPr/>
        </p:nvSpPr>
        <p:spPr>
          <a:xfrm>
            <a:off x="6631722" y="570231"/>
            <a:ext cx="2674760" cy="334707"/>
          </a:xfrm>
          <a:prstGeom prst="rect">
            <a:avLst/>
          </a:prstGeom>
          <a:noFill/>
        </p:spPr>
        <p:txBody>
          <a:bodyPr wrap="square" rtlCol="0">
            <a:spAutoFit/>
          </a:bodyPr>
          <a:lstStyle/>
          <a:p>
            <a:pPr>
              <a:lnSpc>
                <a:spcPct val="150000"/>
              </a:lnSpc>
            </a:pPr>
            <a:r>
              <a:rPr lang="en-US" altLang="ja-JP" sz="1050" dirty="0">
                <a:latin typeface="+mn-ea"/>
              </a:rPr>
              <a:t>※</a:t>
            </a:r>
            <a:r>
              <a:rPr lang="ja-JP" altLang="en-US" sz="1050" dirty="0">
                <a:latin typeface="+mn-ea"/>
              </a:rPr>
              <a:t>当該補助による緑化施設６箇所が対象</a:t>
            </a:r>
            <a:endParaRPr lang="en-US" altLang="ja-JP" sz="1050" dirty="0">
              <a:latin typeface="+mn-ea"/>
            </a:endParaRPr>
          </a:p>
        </p:txBody>
      </p:sp>
      <p:sp>
        <p:nvSpPr>
          <p:cNvPr id="28" name="テキスト ボックス 27"/>
          <p:cNvSpPr txBox="1"/>
          <p:nvPr/>
        </p:nvSpPr>
        <p:spPr>
          <a:xfrm>
            <a:off x="9431252" y="6552426"/>
            <a:ext cx="458734" cy="276999"/>
          </a:xfrm>
          <a:prstGeom prst="rect">
            <a:avLst/>
          </a:prstGeom>
          <a:noFill/>
        </p:spPr>
        <p:txBody>
          <a:bodyPr wrap="square" rtlCol="0">
            <a:spAutoFit/>
          </a:bodyPr>
          <a:lstStyle/>
          <a:p>
            <a:r>
              <a:rPr lang="en-US" altLang="ja-JP" sz="1200" dirty="0"/>
              <a:t>2</a:t>
            </a:r>
            <a:r>
              <a:rPr kumimoji="1" lang="en-US" altLang="ja-JP" sz="1200" dirty="0"/>
              <a:t>4</a:t>
            </a:r>
            <a:endParaRPr kumimoji="1" lang="ja-JP" altLang="en-US" sz="1200" dirty="0"/>
          </a:p>
        </p:txBody>
      </p:sp>
      <p:pic>
        <p:nvPicPr>
          <p:cNvPr id="2" name="図 1"/>
          <p:cNvPicPr>
            <a:picLocks noChangeAspect="1"/>
          </p:cNvPicPr>
          <p:nvPr/>
        </p:nvPicPr>
        <p:blipFill>
          <a:blip r:embed="rId6"/>
          <a:stretch>
            <a:fillRect/>
          </a:stretch>
        </p:blipFill>
        <p:spPr>
          <a:xfrm>
            <a:off x="725341" y="1273987"/>
            <a:ext cx="2676525" cy="1790700"/>
          </a:xfrm>
          <a:prstGeom prst="rect">
            <a:avLst/>
          </a:prstGeom>
        </p:spPr>
      </p:pic>
      <p:sp>
        <p:nvSpPr>
          <p:cNvPr id="25" name="テキスト ボックス 24">
            <a:extLst>
              <a:ext uri="{FF2B5EF4-FFF2-40B4-BE49-F238E27FC236}">
                <a16:creationId xmlns:a16="http://schemas.microsoft.com/office/drawing/2014/main" id="{15A5D36A-0AE8-4B98-85CB-158EB4463302}"/>
              </a:ext>
            </a:extLst>
          </p:cNvPr>
          <p:cNvSpPr txBox="1"/>
          <p:nvPr/>
        </p:nvSpPr>
        <p:spPr>
          <a:xfrm>
            <a:off x="1004646" y="2856346"/>
            <a:ext cx="1163698" cy="169277"/>
          </a:xfrm>
          <a:prstGeom prst="rect">
            <a:avLst/>
          </a:prstGeom>
          <a:solidFill>
            <a:schemeClr val="bg1"/>
          </a:solidFill>
        </p:spPr>
        <p:txBody>
          <a:bodyPr wrap="square" lIns="0" tIns="0" rIns="0" bIns="0" rtlCol="0">
            <a:spAutoFit/>
          </a:bodyPr>
          <a:lstStyle/>
          <a:p>
            <a:r>
              <a:rPr lang="ja-JP" altLang="en-US" sz="1100" dirty="0">
                <a:latin typeface="Meiryo UI" panose="020B0604030504040204" pitchFamily="50" charset="-128"/>
                <a:ea typeface="Meiryo UI" panose="020B0604030504040204" pitchFamily="50" charset="-128"/>
              </a:rPr>
              <a:t>上手く出来ていない</a:t>
            </a:r>
            <a:endParaRPr kumimoji="1" lang="ja-JP" altLang="en-US" sz="11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5A5D36A-0AE8-4B98-85CB-158EB4463302}"/>
              </a:ext>
            </a:extLst>
          </p:cNvPr>
          <p:cNvSpPr txBox="1"/>
          <p:nvPr/>
        </p:nvSpPr>
        <p:spPr>
          <a:xfrm>
            <a:off x="2277347" y="2850120"/>
            <a:ext cx="1015483" cy="338554"/>
          </a:xfrm>
          <a:prstGeom prst="rect">
            <a:avLst/>
          </a:prstGeom>
          <a:solidFill>
            <a:schemeClr val="bg1"/>
          </a:solidFill>
        </p:spPr>
        <p:txBody>
          <a:bodyPr wrap="square" lIns="0" tIns="0" rIns="0" bIns="0" rtlCol="0">
            <a:spAutoFit/>
          </a:bodyPr>
          <a:lstStyle/>
          <a:p>
            <a:r>
              <a:rPr lang="ja-JP" altLang="en-US" sz="1100" dirty="0">
                <a:latin typeface="Meiryo UI" panose="020B0604030504040204" pitchFamily="50" charset="-128"/>
                <a:ea typeface="Meiryo UI" panose="020B0604030504040204" pitchFamily="50" charset="-128"/>
              </a:rPr>
              <a:t>概ねもしくは良好</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に管理できている</a:t>
            </a:r>
          </a:p>
        </p:txBody>
      </p:sp>
    </p:spTree>
    <p:extLst>
      <p:ext uri="{BB962C8B-B14F-4D97-AF65-F5344CB8AC3E}">
        <p14:creationId xmlns:p14="http://schemas.microsoft.com/office/powerpoint/2010/main" val="1294354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字幕 2">
            <a:extLst>
              <a:ext uri="{FF2B5EF4-FFF2-40B4-BE49-F238E27FC236}">
                <a16:creationId xmlns:a16="http://schemas.microsoft.com/office/drawing/2014/main" id="{049920A7-2B2A-4571-AF69-889B0AAB2DA4}"/>
              </a:ext>
            </a:extLst>
          </p:cNvPr>
          <p:cNvSpPr>
            <a:spLocks noGrp="1"/>
          </p:cNvSpPr>
          <p:nvPr>
            <p:ph type="subTitle" idx="1"/>
          </p:nvPr>
        </p:nvSpPr>
        <p:spPr>
          <a:xfrm>
            <a:off x="275565" y="657753"/>
            <a:ext cx="6200269" cy="209228"/>
          </a:xfrm>
          <a:ln>
            <a:noFill/>
          </a:ln>
        </p:spPr>
        <p:txBody>
          <a:bodyPr wrap="none">
            <a:noAutofit/>
          </a:bodyPr>
          <a:lstStyle/>
          <a:p>
            <a:pPr algn="l">
              <a:lnSpc>
                <a:spcPts val="813"/>
              </a:lnSpc>
            </a:pPr>
            <a:r>
              <a:rPr lang="ja-JP" altLang="en-US" sz="1400" b="1" dirty="0">
                <a:latin typeface="+mn-ea"/>
              </a:rPr>
              <a:t> ► </a:t>
            </a:r>
            <a:r>
              <a:rPr lang="en-US" altLang="ja-JP" sz="1400" b="1" dirty="0">
                <a:latin typeface="+mn-ea"/>
              </a:rPr>
              <a:t>Q</a:t>
            </a:r>
            <a:r>
              <a:rPr lang="ja-JP" altLang="en-US" sz="1400" b="1" dirty="0">
                <a:latin typeface="+mn-ea"/>
              </a:rPr>
              <a:t> </a:t>
            </a:r>
            <a:r>
              <a:rPr lang="en-US" altLang="ja-JP" sz="1400" b="1" dirty="0">
                <a:latin typeface="+mn-ea"/>
              </a:rPr>
              <a:t>4_</a:t>
            </a:r>
            <a:r>
              <a:rPr lang="ja-JP" altLang="en-US" sz="1400" b="1" dirty="0">
                <a:latin typeface="+mn-ea"/>
              </a:rPr>
              <a:t>以下のうち、地域の緑化活動を行う上で課題になっている事柄はどれか。</a:t>
            </a:r>
            <a:endParaRPr lang="en-US" altLang="ja-JP" sz="1300" dirty="0"/>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548804" y="866174"/>
            <a:ext cx="8808392" cy="2163843"/>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24" name="テキスト ボックス 23">
            <a:extLst>
              <a:ext uri="{FF2B5EF4-FFF2-40B4-BE49-F238E27FC236}">
                <a16:creationId xmlns:a16="http://schemas.microsoft.com/office/drawing/2014/main" id="{0A31803B-DEEE-4D9A-885E-3D1B99AFDA0F}"/>
              </a:ext>
            </a:extLst>
          </p:cNvPr>
          <p:cNvSpPr txBox="1"/>
          <p:nvPr/>
        </p:nvSpPr>
        <p:spPr>
          <a:xfrm>
            <a:off x="382531" y="5119560"/>
            <a:ext cx="9093931" cy="1708160"/>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　地域の緑化活動については、人員、資材、費用面等の課題、維持管理のノウハウの不足などにより、思うように進んでいない事業者が多かった。また、「地域に声掛けしたものの、緑化の機運が高まらない」や「立地上声掛けが難しい」という意見も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　また、緑化活動に必要と思われる支援内容については、「地域への呼びかけのサポートやアドバイス」、「維持管理を含めた費用面、技術面でのサポート」を望む声が多かった。</a:t>
            </a:r>
            <a:endParaRPr lang="ja-JP" altLang="en-US" sz="1400" u="sng"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9F616212-371A-40F6-B29B-E24C77C241B0}"/>
              </a:ext>
            </a:extLst>
          </p:cNvPr>
          <p:cNvSpPr txBox="1"/>
          <p:nvPr/>
        </p:nvSpPr>
        <p:spPr>
          <a:xfrm>
            <a:off x="8059703" y="691943"/>
            <a:ext cx="1284239" cy="161583"/>
          </a:xfrm>
          <a:prstGeom prst="rect">
            <a:avLst/>
          </a:prstGeom>
          <a:solidFill>
            <a:schemeClr val="bg1"/>
          </a:solidFill>
        </p:spPr>
        <p:txBody>
          <a:bodyPr wrap="square" lIns="0" tIns="0" rIns="0" bIns="0" rtlCol="0">
            <a:spAutoFit/>
          </a:bodyPr>
          <a:lstStyle/>
          <a:p>
            <a:r>
              <a:rPr kumimoji="1" lang="ja-JP" altLang="en-US" sz="1050" dirty="0">
                <a:latin typeface="+mn-ea"/>
              </a:rPr>
              <a:t>　</a:t>
            </a:r>
            <a:r>
              <a:rPr kumimoji="1" lang="en-US" altLang="ja-JP" sz="1050" dirty="0">
                <a:latin typeface="+mn-ea"/>
              </a:rPr>
              <a:t>※</a:t>
            </a:r>
            <a:r>
              <a:rPr kumimoji="1" lang="ja-JP" altLang="en-US" sz="1050" dirty="0">
                <a:latin typeface="+mn-ea"/>
              </a:rPr>
              <a:t>全</a:t>
            </a:r>
            <a:r>
              <a:rPr kumimoji="1" lang="en-US" altLang="ja-JP" sz="1050" dirty="0">
                <a:latin typeface="+mn-ea"/>
              </a:rPr>
              <a:t>10</a:t>
            </a:r>
            <a:r>
              <a:rPr lang="ja-JP" altLang="en-US" sz="1050" dirty="0">
                <a:latin typeface="+mn-ea"/>
              </a:rPr>
              <a:t>箇所</a:t>
            </a:r>
            <a:r>
              <a:rPr kumimoji="1" lang="ja-JP" altLang="en-US" sz="1050" dirty="0">
                <a:latin typeface="+mn-ea"/>
              </a:rPr>
              <a:t>が対象</a:t>
            </a:r>
          </a:p>
        </p:txBody>
      </p:sp>
      <p:cxnSp>
        <p:nvCxnSpPr>
          <p:cNvPr id="12" name="直線コネクタ 11">
            <a:extLst>
              <a:ext uri="{FF2B5EF4-FFF2-40B4-BE49-F238E27FC236}">
                <a16:creationId xmlns:a16="http://schemas.microsoft.com/office/drawing/2014/main" id="{99B0AA23-FA73-4A73-AD2C-1027EA778583}"/>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字幕 2">
            <a:extLst>
              <a:ext uri="{FF2B5EF4-FFF2-40B4-BE49-F238E27FC236}">
                <a16:creationId xmlns:a16="http://schemas.microsoft.com/office/drawing/2014/main" id="{574BEBDF-7FED-41A0-B4A2-0D664EDE7636}"/>
              </a:ext>
            </a:extLst>
          </p:cNvPr>
          <p:cNvSpPr txBox="1">
            <a:spLocks/>
          </p:cNvSpPr>
          <p:nvPr/>
        </p:nvSpPr>
        <p:spPr>
          <a:xfrm>
            <a:off x="359557" y="3242471"/>
            <a:ext cx="3620103" cy="16927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1138"/>
              </a:lnSpc>
            </a:pPr>
            <a:r>
              <a:rPr lang="ja-JP" altLang="en-US" sz="1400" b="1" dirty="0">
                <a:latin typeface="+mn-ea"/>
              </a:rPr>
              <a:t>► </a:t>
            </a:r>
            <a:r>
              <a:rPr lang="en-US" altLang="ja-JP" sz="1400" b="1" dirty="0"/>
              <a:t>Q5_</a:t>
            </a:r>
            <a:r>
              <a:rPr lang="ja-JP" altLang="en-US" sz="1400" b="1" dirty="0"/>
              <a:t>以下のうち、緑化活動に必要と思われる支援内容はどれか。</a:t>
            </a:r>
            <a:endParaRPr lang="en-US" altLang="ja-JP" sz="1300" dirty="0"/>
          </a:p>
        </p:txBody>
      </p:sp>
      <p:sp>
        <p:nvSpPr>
          <p:cNvPr id="16" name="四角形: 角を丸くする 15">
            <a:extLst>
              <a:ext uri="{FF2B5EF4-FFF2-40B4-BE49-F238E27FC236}">
                <a16:creationId xmlns:a16="http://schemas.microsoft.com/office/drawing/2014/main" id="{8419C706-C887-499F-B276-B36D0F4776DD}"/>
              </a:ext>
            </a:extLst>
          </p:cNvPr>
          <p:cNvSpPr/>
          <p:nvPr/>
        </p:nvSpPr>
        <p:spPr>
          <a:xfrm>
            <a:off x="548804" y="3494272"/>
            <a:ext cx="8808392" cy="1635758"/>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21" name="テキスト ボックス 20">
            <a:extLst>
              <a:ext uri="{FF2B5EF4-FFF2-40B4-BE49-F238E27FC236}">
                <a16:creationId xmlns:a16="http://schemas.microsoft.com/office/drawing/2014/main" id="{07619159-FE63-452A-9076-1BF50112B1EB}"/>
              </a:ext>
            </a:extLst>
          </p:cNvPr>
          <p:cNvSpPr txBox="1"/>
          <p:nvPr/>
        </p:nvSpPr>
        <p:spPr>
          <a:xfrm>
            <a:off x="610737" y="974281"/>
            <a:ext cx="1315165" cy="158761"/>
          </a:xfrm>
          <a:prstGeom prst="rect">
            <a:avLst/>
          </a:prstGeom>
          <a:solidFill>
            <a:schemeClr val="bg1"/>
          </a:solidFill>
          <a:ln>
            <a:noFill/>
            <a:prstDash val="sysDot"/>
          </a:ln>
        </p:spPr>
        <p:txBody>
          <a:bodyPr wrap="square" lIns="0" tIns="0" rIns="0" bIns="0" rtlCol="0" anchor="t" anchorCtr="1">
            <a:spAutoFit/>
          </a:bodyPr>
          <a:lstStyle/>
          <a:p>
            <a:pPr algn="ctr">
              <a:lnSpc>
                <a:spcPts val="1219"/>
              </a:lnSpc>
            </a:pPr>
            <a:r>
              <a:rPr lang="en-US" altLang="ja-JP" sz="1200" dirty="0">
                <a:latin typeface="+mn-ea"/>
              </a:rPr>
              <a:t>【</a:t>
            </a:r>
            <a:r>
              <a:rPr lang="ja-JP" altLang="en-US" sz="1200" dirty="0">
                <a:latin typeface="+mn-ea"/>
              </a:rPr>
              <a:t>複数選択可</a:t>
            </a:r>
            <a:r>
              <a:rPr lang="en-US" altLang="ja-JP" sz="1200" dirty="0">
                <a:latin typeface="+mn-ea"/>
              </a:rPr>
              <a:t>】</a:t>
            </a:r>
            <a:endParaRPr lang="en-US" altLang="ja-JP" sz="1400" dirty="0">
              <a:latin typeface="+mn-ea"/>
            </a:endParaRPr>
          </a:p>
        </p:txBody>
      </p:sp>
      <p:sp>
        <p:nvSpPr>
          <p:cNvPr id="23" name="テキスト ボックス 22">
            <a:extLst>
              <a:ext uri="{FF2B5EF4-FFF2-40B4-BE49-F238E27FC236}">
                <a16:creationId xmlns:a16="http://schemas.microsoft.com/office/drawing/2014/main" id="{0B34FF6C-9729-45A8-BB5C-48EBD11DF206}"/>
              </a:ext>
            </a:extLst>
          </p:cNvPr>
          <p:cNvSpPr txBox="1"/>
          <p:nvPr/>
        </p:nvSpPr>
        <p:spPr>
          <a:xfrm>
            <a:off x="610736" y="3586724"/>
            <a:ext cx="1315165" cy="158761"/>
          </a:xfrm>
          <a:prstGeom prst="rect">
            <a:avLst/>
          </a:prstGeom>
          <a:solidFill>
            <a:schemeClr val="bg1"/>
          </a:solidFill>
          <a:ln>
            <a:noFill/>
            <a:prstDash val="sysDot"/>
          </a:ln>
        </p:spPr>
        <p:txBody>
          <a:bodyPr wrap="square" lIns="0" tIns="0" rIns="0" bIns="0" rtlCol="0" anchor="t" anchorCtr="1">
            <a:spAutoFit/>
          </a:bodyPr>
          <a:lstStyle/>
          <a:p>
            <a:pPr algn="ctr">
              <a:lnSpc>
                <a:spcPts val="1219"/>
              </a:lnSpc>
            </a:pPr>
            <a:r>
              <a:rPr lang="en-US" altLang="ja-JP" sz="1200" dirty="0">
                <a:latin typeface="+mn-ea"/>
              </a:rPr>
              <a:t>【</a:t>
            </a:r>
            <a:r>
              <a:rPr lang="ja-JP" altLang="en-US" sz="1200" dirty="0">
                <a:latin typeface="+mn-ea"/>
              </a:rPr>
              <a:t>複数選択可</a:t>
            </a:r>
            <a:r>
              <a:rPr lang="en-US" altLang="ja-JP" sz="1200" dirty="0">
                <a:latin typeface="+mn-ea"/>
              </a:rPr>
              <a:t>】</a:t>
            </a:r>
            <a:endParaRPr lang="en-US" altLang="ja-JP" sz="1400" dirty="0">
              <a:latin typeface="+mn-ea"/>
            </a:endParaRPr>
          </a:p>
        </p:txBody>
      </p:sp>
      <p:sp>
        <p:nvSpPr>
          <p:cNvPr id="25" name="タイトル 1">
            <a:extLst>
              <a:ext uri="{FF2B5EF4-FFF2-40B4-BE49-F238E27FC236}">
                <a16:creationId xmlns:a16="http://schemas.microsoft.com/office/drawing/2014/main" id="{461FB6D7-1398-4AD4-97A1-3C1717B4868E}"/>
              </a:ext>
            </a:extLst>
          </p:cNvPr>
          <p:cNvSpPr txBox="1">
            <a:spLocks/>
          </p:cNvSpPr>
          <p:nvPr/>
        </p:nvSpPr>
        <p:spPr>
          <a:xfrm>
            <a:off x="397560" y="76044"/>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➌実感できるみどりづくり事業</a:t>
            </a:r>
          </a:p>
        </p:txBody>
      </p:sp>
      <p:sp>
        <p:nvSpPr>
          <p:cNvPr id="26" name="テキスト ボックス 25"/>
          <p:cNvSpPr txBox="1"/>
          <p:nvPr/>
        </p:nvSpPr>
        <p:spPr>
          <a:xfrm>
            <a:off x="9431252" y="6552426"/>
            <a:ext cx="458734" cy="276999"/>
          </a:xfrm>
          <a:prstGeom prst="rect">
            <a:avLst/>
          </a:prstGeom>
          <a:noFill/>
        </p:spPr>
        <p:txBody>
          <a:bodyPr wrap="square" rtlCol="0">
            <a:spAutoFit/>
          </a:bodyPr>
          <a:lstStyle/>
          <a:p>
            <a:r>
              <a:rPr lang="en-US" altLang="ja-JP" sz="1200" dirty="0"/>
              <a:t>25</a:t>
            </a:r>
            <a:endParaRPr kumimoji="1" lang="ja-JP" altLang="en-US" sz="1200" dirty="0"/>
          </a:p>
        </p:txBody>
      </p:sp>
      <p:graphicFrame>
        <p:nvGraphicFramePr>
          <p:cNvPr id="4" name="表 3"/>
          <p:cNvGraphicFramePr>
            <a:graphicFrameLocks noGrp="1" noChangeAspect="1"/>
          </p:cNvGraphicFramePr>
          <p:nvPr>
            <p:extLst>
              <p:ext uri="{D42A27DB-BD31-4B8C-83A1-F6EECF244321}">
                <p14:modId xmlns:p14="http://schemas.microsoft.com/office/powerpoint/2010/main" val="1842516078"/>
              </p:ext>
            </p:extLst>
          </p:nvPr>
        </p:nvGraphicFramePr>
        <p:xfrm>
          <a:off x="999376" y="1167942"/>
          <a:ext cx="4329152" cy="1735209"/>
        </p:xfrm>
        <a:graphic>
          <a:graphicData uri="http://schemas.openxmlformats.org/drawingml/2006/table">
            <a:tbl>
              <a:tblPr>
                <a:tableStyleId>{5C22544A-7EE6-4342-B048-85BDC9FD1C3A}</a:tableStyleId>
              </a:tblPr>
              <a:tblGrid>
                <a:gridCol w="3954176">
                  <a:extLst>
                    <a:ext uri="{9D8B030D-6E8A-4147-A177-3AD203B41FA5}">
                      <a16:colId xmlns:a16="http://schemas.microsoft.com/office/drawing/2014/main" val="340946765"/>
                    </a:ext>
                  </a:extLst>
                </a:gridCol>
                <a:gridCol w="374976">
                  <a:extLst>
                    <a:ext uri="{9D8B030D-6E8A-4147-A177-3AD203B41FA5}">
                      <a16:colId xmlns:a16="http://schemas.microsoft.com/office/drawing/2014/main" val="1013440240"/>
                    </a:ext>
                  </a:extLst>
                </a:gridCol>
              </a:tblGrid>
              <a:tr h="256324">
                <a:tc>
                  <a:txBody>
                    <a:bodyPr/>
                    <a:lstStyle/>
                    <a:p>
                      <a:pPr algn="l" fontAlgn="ctr"/>
                      <a:r>
                        <a:rPr lang="en-US" altLang="ja-JP" sz="1100" u="none" strike="noStrike" dirty="0">
                          <a:effectLst/>
                        </a:rPr>
                        <a:t>1)</a:t>
                      </a:r>
                      <a:r>
                        <a:rPr lang="ja-JP" altLang="en-US" sz="1100" u="none" strike="noStrike" dirty="0">
                          <a:effectLst/>
                        </a:rPr>
                        <a:t>呼びかけを行っているが、緑化の機運が高まらない</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3</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957862516"/>
                  </a:ext>
                </a:extLst>
              </a:tr>
              <a:tr h="379136">
                <a:tc>
                  <a:txBody>
                    <a:bodyPr/>
                    <a:lstStyle/>
                    <a:p>
                      <a:pPr algn="l" fontAlgn="ctr"/>
                      <a:r>
                        <a:rPr lang="en-US" altLang="ja-JP" sz="1100" u="none" strike="noStrike" dirty="0">
                          <a:effectLst/>
                        </a:rPr>
                        <a:t>2)</a:t>
                      </a:r>
                      <a:r>
                        <a:rPr lang="ja-JP" altLang="en-US" sz="1100" u="none" strike="noStrike" dirty="0">
                          <a:effectLst/>
                        </a:rPr>
                        <a:t>きっかけやタイミングがネックになっており、呼びかけが</a:t>
                      </a:r>
                      <a:endParaRPr lang="en-US" altLang="ja-JP" sz="1100" u="none" strike="noStrike" dirty="0">
                        <a:effectLst/>
                      </a:endParaRPr>
                    </a:p>
                    <a:p>
                      <a:pPr algn="l" fontAlgn="ctr"/>
                      <a:r>
                        <a:rPr lang="ja-JP" altLang="en-US" sz="1100" u="none" strike="noStrike" dirty="0">
                          <a:effectLst/>
                        </a:rPr>
                        <a:t>　出来ていない。</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2</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872593205"/>
                  </a:ext>
                </a:extLst>
              </a:tr>
              <a:tr h="236713">
                <a:tc>
                  <a:txBody>
                    <a:bodyPr/>
                    <a:lstStyle/>
                    <a:p>
                      <a:pPr algn="l" fontAlgn="ctr"/>
                      <a:r>
                        <a:rPr lang="en-US" altLang="ja-JP" sz="1100" u="none" strike="noStrike" dirty="0">
                          <a:effectLst/>
                        </a:rPr>
                        <a:t>3)</a:t>
                      </a:r>
                      <a:r>
                        <a:rPr lang="ja-JP" altLang="en-US" sz="1100" u="none" strike="noStrike" dirty="0">
                          <a:effectLst/>
                        </a:rPr>
                        <a:t>緑化を行う費用面で都合が付かない。</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4</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40677470"/>
                  </a:ext>
                </a:extLst>
              </a:tr>
              <a:tr h="236713">
                <a:tc>
                  <a:txBody>
                    <a:bodyPr/>
                    <a:lstStyle/>
                    <a:p>
                      <a:pPr algn="l" fontAlgn="ctr"/>
                      <a:r>
                        <a:rPr lang="en-US" altLang="ja-JP" sz="1100" u="none" strike="noStrike" dirty="0">
                          <a:effectLst/>
                        </a:rPr>
                        <a:t>4)</a:t>
                      </a:r>
                      <a:r>
                        <a:rPr lang="ja-JP" altLang="en-US" sz="1100" u="none" strike="noStrike" dirty="0">
                          <a:effectLst/>
                        </a:rPr>
                        <a:t>維持管理のノウハウや費用面で都合が付かない</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3</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1629151"/>
                  </a:ext>
                </a:extLst>
              </a:tr>
              <a:tr h="236713">
                <a:tc>
                  <a:txBody>
                    <a:bodyPr/>
                    <a:lstStyle/>
                    <a:p>
                      <a:pPr algn="l" fontAlgn="ctr"/>
                      <a:r>
                        <a:rPr lang="en-US" altLang="ja-JP" sz="1100" u="none" strike="noStrike" dirty="0">
                          <a:effectLst/>
                        </a:rPr>
                        <a:t>5)</a:t>
                      </a:r>
                      <a:r>
                        <a:rPr lang="ja-JP" altLang="en-US" sz="1100" u="none" strike="noStrike" dirty="0">
                          <a:effectLst/>
                        </a:rPr>
                        <a:t>緑化を行うスペースの確保が難しい。</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2</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78703969"/>
                  </a:ext>
                </a:extLst>
              </a:tr>
              <a:tr h="194805">
                <a:tc>
                  <a:txBody>
                    <a:bodyPr/>
                    <a:lstStyle/>
                    <a:p>
                      <a:pPr algn="l" fontAlgn="ctr"/>
                      <a:r>
                        <a:rPr lang="en-US" altLang="ja-JP" sz="1100" u="none" strike="noStrike" dirty="0">
                          <a:solidFill>
                            <a:schemeClr val="tx1"/>
                          </a:solidFill>
                          <a:effectLst/>
                        </a:rPr>
                        <a:t>6)</a:t>
                      </a:r>
                      <a:r>
                        <a:rPr lang="ja-JP" altLang="en-US" sz="1100" u="none" strike="noStrike" dirty="0">
                          <a:solidFill>
                            <a:schemeClr val="tx1"/>
                          </a:solidFill>
                          <a:effectLst/>
                        </a:rPr>
                        <a:t>緑化活動を行うための人員、資材、資金などが不足している。</a:t>
                      </a:r>
                      <a:endParaRPr lang="ja-JP" altLang="en-US" sz="11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solidFill>
                            <a:schemeClr val="tx1"/>
                          </a:solidFill>
                          <a:effectLst/>
                        </a:rPr>
                        <a:t>5</a:t>
                      </a:r>
                      <a:endParaRPr lang="en-US" altLang="ja-JP" sz="11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48090017"/>
                  </a:ext>
                </a:extLst>
              </a:tr>
              <a:tr h="194805">
                <a:tc>
                  <a:txBody>
                    <a:bodyPr/>
                    <a:lstStyle/>
                    <a:p>
                      <a:pPr algn="l" fontAlgn="ctr"/>
                      <a:r>
                        <a:rPr lang="en-US" altLang="ja-JP" sz="1100" u="none" strike="noStrike" dirty="0">
                          <a:effectLst/>
                        </a:rPr>
                        <a:t>7)</a:t>
                      </a:r>
                      <a:r>
                        <a:rPr lang="ja-JP" altLang="en-US" sz="1100" u="none" strike="noStrike" dirty="0">
                          <a:effectLst/>
                        </a:rPr>
                        <a:t>その他</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5</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22543618"/>
                  </a:ext>
                </a:extLst>
              </a:tr>
            </a:tbl>
          </a:graphicData>
        </a:graphic>
      </p:graphicFrame>
      <p:sp>
        <p:nvSpPr>
          <p:cNvPr id="20" name="吹き出し: 角を丸めた四角形 19">
            <a:extLst>
              <a:ext uri="{FF2B5EF4-FFF2-40B4-BE49-F238E27FC236}">
                <a16:creationId xmlns:a16="http://schemas.microsoft.com/office/drawing/2014/main" id="{73A2A94F-1039-4420-B909-2C656CEFF1D7}"/>
              </a:ext>
            </a:extLst>
          </p:cNvPr>
          <p:cNvSpPr/>
          <p:nvPr/>
        </p:nvSpPr>
        <p:spPr>
          <a:xfrm>
            <a:off x="5560261" y="1816721"/>
            <a:ext cx="3580576" cy="1019755"/>
          </a:xfrm>
          <a:prstGeom prst="wedgeRoundRectCallout">
            <a:avLst>
              <a:gd name="adj1" fmla="val -57442"/>
              <a:gd name="adj2" fmla="val 44254"/>
              <a:gd name="adj3" fmla="val 16667"/>
            </a:avLst>
          </a:prstGeom>
        </p:spPr>
        <p:style>
          <a:lnRef idx="2">
            <a:schemeClr val="accent6"/>
          </a:lnRef>
          <a:fillRef idx="1">
            <a:schemeClr val="lt1"/>
          </a:fillRef>
          <a:effectRef idx="0">
            <a:schemeClr val="accent6"/>
          </a:effectRef>
          <a:fontRef idx="minor">
            <a:schemeClr val="dk1"/>
          </a:fontRef>
        </p:style>
        <p:txBody>
          <a:bodyPr lIns="36000" tIns="0" rIns="0" bIns="0" rtlCol="0" anchor="ctr"/>
          <a:lstStyle/>
          <a:p>
            <a:r>
              <a:rPr kumimoji="1" lang="ja-JP" altLang="en-US" sz="1200" dirty="0"/>
              <a:t>・コロナ禍で活動できなかった。</a:t>
            </a:r>
            <a:endParaRPr kumimoji="1" lang="en-US" altLang="ja-JP" sz="1200" dirty="0"/>
          </a:p>
          <a:p>
            <a:r>
              <a:rPr kumimoji="1" lang="ja-JP" altLang="en-US" sz="1200" dirty="0"/>
              <a:t>・都市部という立地上、声かけが難しい。</a:t>
            </a:r>
          </a:p>
          <a:p>
            <a:r>
              <a:rPr kumimoji="1" lang="ja-JP" altLang="en-US" sz="1200" dirty="0"/>
              <a:t>・地域</a:t>
            </a:r>
            <a:r>
              <a:rPr lang="ja-JP" altLang="en-US" sz="1200" dirty="0"/>
              <a:t>に</a:t>
            </a:r>
            <a:r>
              <a:rPr kumimoji="1" lang="ja-JP" altLang="en-US" sz="1200" dirty="0"/>
              <a:t>も、費用や維持管理が難しいという認識があると思う。</a:t>
            </a:r>
            <a:endParaRPr kumimoji="1" lang="en-US" altLang="ja-JP" sz="1200" dirty="0"/>
          </a:p>
        </p:txBody>
      </p:sp>
      <p:sp>
        <p:nvSpPr>
          <p:cNvPr id="15" name="テキスト ボックス 14">
            <a:extLst>
              <a:ext uri="{FF2B5EF4-FFF2-40B4-BE49-F238E27FC236}">
                <a16:creationId xmlns:a16="http://schemas.microsoft.com/office/drawing/2014/main" id="{F55341EF-527F-4448-A357-D9174FE7AB20}"/>
              </a:ext>
            </a:extLst>
          </p:cNvPr>
          <p:cNvSpPr txBox="1"/>
          <p:nvPr/>
        </p:nvSpPr>
        <p:spPr>
          <a:xfrm>
            <a:off x="5773189" y="1732082"/>
            <a:ext cx="581721" cy="169277"/>
          </a:xfrm>
          <a:prstGeom prst="rect">
            <a:avLst/>
          </a:prstGeom>
          <a:solidFill>
            <a:schemeClr val="bg1"/>
          </a:solidFill>
        </p:spPr>
        <p:txBody>
          <a:bodyPr wrap="square" lIns="36000" tIns="0" rIns="0" bIns="0" rtlCol="0">
            <a:spAutoFit/>
          </a:bodyPr>
          <a:lstStyle/>
          <a:p>
            <a:r>
              <a:rPr kumimoji="1" lang="ja-JP" altLang="en-US" sz="1100" dirty="0">
                <a:latin typeface="+mn-ea"/>
              </a:rPr>
              <a:t>その他</a:t>
            </a:r>
          </a:p>
        </p:txBody>
      </p:sp>
      <p:graphicFrame>
        <p:nvGraphicFramePr>
          <p:cNvPr id="5" name="表 4"/>
          <p:cNvGraphicFramePr>
            <a:graphicFrameLocks noGrp="1"/>
          </p:cNvGraphicFramePr>
          <p:nvPr>
            <p:extLst>
              <p:ext uri="{D42A27DB-BD31-4B8C-83A1-F6EECF244321}">
                <p14:modId xmlns:p14="http://schemas.microsoft.com/office/powerpoint/2010/main" val="2167048580"/>
              </p:ext>
            </p:extLst>
          </p:nvPr>
        </p:nvGraphicFramePr>
        <p:xfrm>
          <a:off x="986123" y="3778695"/>
          <a:ext cx="4342405" cy="1257638"/>
        </p:xfrm>
        <a:graphic>
          <a:graphicData uri="http://schemas.openxmlformats.org/drawingml/2006/table">
            <a:tbl>
              <a:tblPr>
                <a:tableStyleId>{5C22544A-7EE6-4342-B048-85BDC9FD1C3A}</a:tableStyleId>
              </a:tblPr>
              <a:tblGrid>
                <a:gridCol w="3970190">
                  <a:extLst>
                    <a:ext uri="{9D8B030D-6E8A-4147-A177-3AD203B41FA5}">
                      <a16:colId xmlns:a16="http://schemas.microsoft.com/office/drawing/2014/main" val="3402397556"/>
                    </a:ext>
                  </a:extLst>
                </a:gridCol>
                <a:gridCol w="372215">
                  <a:extLst>
                    <a:ext uri="{9D8B030D-6E8A-4147-A177-3AD203B41FA5}">
                      <a16:colId xmlns:a16="http://schemas.microsoft.com/office/drawing/2014/main" val="4294743408"/>
                    </a:ext>
                  </a:extLst>
                </a:gridCol>
              </a:tblGrid>
              <a:tr h="217658">
                <a:tc>
                  <a:txBody>
                    <a:bodyPr/>
                    <a:lstStyle/>
                    <a:p>
                      <a:pPr algn="l" fontAlgn="ctr"/>
                      <a:r>
                        <a:rPr lang="en-US" altLang="ja-JP" sz="1100" u="none" strike="noStrike">
                          <a:effectLst/>
                        </a:rPr>
                        <a:t>1)</a:t>
                      </a:r>
                      <a:r>
                        <a:rPr lang="ja-JP" altLang="en-US" sz="1100" u="none" strike="noStrike">
                          <a:effectLst/>
                        </a:rPr>
                        <a:t>呼びかけの際の府サポート</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6</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65089566"/>
                  </a:ext>
                </a:extLst>
              </a:tr>
              <a:tr h="204172">
                <a:tc>
                  <a:txBody>
                    <a:bodyPr/>
                    <a:lstStyle/>
                    <a:p>
                      <a:pPr algn="l" fontAlgn="ctr"/>
                      <a:r>
                        <a:rPr lang="en-US" altLang="ja-JP" sz="1100" u="none" strike="noStrike" dirty="0">
                          <a:effectLst/>
                        </a:rPr>
                        <a:t>2)</a:t>
                      </a:r>
                      <a:r>
                        <a:rPr lang="ja-JP" altLang="en-US" sz="1100" u="none" strike="noStrike" dirty="0">
                          <a:effectLst/>
                        </a:rPr>
                        <a:t>呼びかけの際に、緑化の専門家からアドバイスを受けたい</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a:effectLst/>
                        </a:rPr>
                        <a:t>4</a:t>
                      </a:r>
                      <a:endParaRPr lang="en-US" alt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167438097"/>
                  </a:ext>
                </a:extLst>
              </a:tr>
              <a:tr h="208952">
                <a:tc>
                  <a:txBody>
                    <a:bodyPr/>
                    <a:lstStyle/>
                    <a:p>
                      <a:pPr algn="l" fontAlgn="ctr"/>
                      <a:r>
                        <a:rPr lang="en-US" altLang="ja-JP" sz="1100" u="none" strike="noStrike">
                          <a:effectLst/>
                        </a:rPr>
                        <a:t>3)</a:t>
                      </a:r>
                      <a:r>
                        <a:rPr lang="ja-JP" altLang="en-US" sz="1100" u="none" strike="noStrike">
                          <a:effectLst/>
                        </a:rPr>
                        <a:t>補助率や補助金の上限緩和</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5</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4634377"/>
                  </a:ext>
                </a:extLst>
              </a:tr>
              <a:tr h="208952">
                <a:tc>
                  <a:txBody>
                    <a:bodyPr/>
                    <a:lstStyle/>
                    <a:p>
                      <a:pPr algn="l" fontAlgn="ctr"/>
                      <a:r>
                        <a:rPr lang="en-US" altLang="ja-JP" sz="1100" u="none" strike="noStrike" dirty="0">
                          <a:effectLst/>
                        </a:rPr>
                        <a:t>4)</a:t>
                      </a:r>
                      <a:r>
                        <a:rPr lang="ja-JP" altLang="en-US" sz="1100" u="none" strike="noStrike" dirty="0">
                          <a:effectLst/>
                        </a:rPr>
                        <a:t>維持管理費用について、一定期間補助してほしい</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6</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86988779"/>
                  </a:ext>
                </a:extLst>
              </a:tr>
              <a:tr h="208952">
                <a:tc>
                  <a:txBody>
                    <a:bodyPr/>
                    <a:lstStyle/>
                    <a:p>
                      <a:pPr algn="l" fontAlgn="ctr"/>
                      <a:r>
                        <a:rPr lang="en-US" altLang="ja-JP" sz="1100" u="none" strike="noStrike">
                          <a:effectLst/>
                        </a:rPr>
                        <a:t>5)</a:t>
                      </a:r>
                      <a:r>
                        <a:rPr lang="ja-JP" altLang="en-US" sz="1100" u="none" strike="noStrike">
                          <a:effectLst/>
                        </a:rPr>
                        <a:t>維持管理について定期的なアドバイスがほしい</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4</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6717737"/>
                  </a:ext>
                </a:extLst>
              </a:tr>
              <a:tr h="208952">
                <a:tc>
                  <a:txBody>
                    <a:bodyPr/>
                    <a:lstStyle/>
                    <a:p>
                      <a:pPr algn="l" fontAlgn="ctr"/>
                      <a:r>
                        <a:rPr lang="en-US" altLang="ja-JP" sz="1100" u="none" strike="noStrike">
                          <a:effectLst/>
                        </a:rPr>
                        <a:t>6)</a:t>
                      </a:r>
                      <a:r>
                        <a:rPr lang="ja-JP" altLang="en-US" sz="1100" u="none" strike="noStrike">
                          <a:effectLst/>
                        </a:rPr>
                        <a:t>その他</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2</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37768568"/>
                  </a:ext>
                </a:extLst>
              </a:tr>
            </a:tbl>
          </a:graphicData>
        </a:graphic>
      </p:graphicFrame>
      <p:sp>
        <p:nvSpPr>
          <p:cNvPr id="18" name="テキスト ボックス 17">
            <a:extLst>
              <a:ext uri="{FF2B5EF4-FFF2-40B4-BE49-F238E27FC236}">
                <a16:creationId xmlns:a16="http://schemas.microsoft.com/office/drawing/2014/main" id="{33D2B2A7-D9D6-4C2F-BA9F-7B1481067F8F}"/>
              </a:ext>
            </a:extLst>
          </p:cNvPr>
          <p:cNvSpPr txBox="1"/>
          <p:nvPr/>
        </p:nvSpPr>
        <p:spPr>
          <a:xfrm>
            <a:off x="8072957" y="3305514"/>
            <a:ext cx="1284239" cy="161583"/>
          </a:xfrm>
          <a:prstGeom prst="rect">
            <a:avLst/>
          </a:prstGeom>
          <a:solidFill>
            <a:schemeClr val="bg1"/>
          </a:solidFill>
        </p:spPr>
        <p:txBody>
          <a:bodyPr wrap="square" lIns="0" tIns="0" rIns="0" bIns="0" rtlCol="0">
            <a:spAutoFit/>
          </a:bodyPr>
          <a:lstStyle/>
          <a:p>
            <a:r>
              <a:rPr kumimoji="1" lang="ja-JP" altLang="en-US" sz="1050" dirty="0">
                <a:latin typeface="+mn-ea"/>
              </a:rPr>
              <a:t>　</a:t>
            </a:r>
            <a:r>
              <a:rPr kumimoji="1" lang="en-US" altLang="ja-JP" sz="1050" dirty="0">
                <a:latin typeface="+mn-ea"/>
              </a:rPr>
              <a:t>※</a:t>
            </a:r>
            <a:r>
              <a:rPr kumimoji="1" lang="ja-JP" altLang="en-US" sz="1050" dirty="0">
                <a:latin typeface="+mn-ea"/>
              </a:rPr>
              <a:t>全</a:t>
            </a:r>
            <a:r>
              <a:rPr kumimoji="1" lang="en-US" altLang="ja-JP" sz="1050" dirty="0">
                <a:latin typeface="+mn-ea"/>
              </a:rPr>
              <a:t>10</a:t>
            </a:r>
            <a:r>
              <a:rPr lang="ja-JP" altLang="en-US" sz="1050" dirty="0">
                <a:latin typeface="+mn-ea"/>
              </a:rPr>
              <a:t>箇所</a:t>
            </a:r>
            <a:r>
              <a:rPr kumimoji="1" lang="ja-JP" altLang="en-US" sz="1050" dirty="0">
                <a:latin typeface="+mn-ea"/>
              </a:rPr>
              <a:t>が対象</a:t>
            </a:r>
          </a:p>
        </p:txBody>
      </p:sp>
    </p:spTree>
    <p:extLst>
      <p:ext uri="{BB962C8B-B14F-4D97-AF65-F5344CB8AC3E}">
        <p14:creationId xmlns:p14="http://schemas.microsoft.com/office/powerpoint/2010/main" val="2836608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0A31803B-DEEE-4D9A-885E-3D1B99AFDA0F}"/>
              </a:ext>
            </a:extLst>
          </p:cNvPr>
          <p:cNvSpPr txBox="1"/>
          <p:nvPr/>
        </p:nvSpPr>
        <p:spPr>
          <a:xfrm>
            <a:off x="502650" y="976062"/>
            <a:ext cx="9310233" cy="3785652"/>
          </a:xfrm>
          <a:prstGeom prst="rect">
            <a:avLst/>
          </a:prstGeom>
          <a:noFill/>
        </p:spPr>
        <p:txBody>
          <a:bodyPr wrap="square" rtlCol="0">
            <a:spAutoFit/>
          </a:bodyPr>
          <a:lstStyle/>
          <a:p>
            <a:pPr>
              <a:lnSpc>
                <a:spcPct val="150000"/>
              </a:lnSpc>
            </a:pPr>
            <a:r>
              <a:rPr lang="ja-JP" altLang="en-US" sz="1400" dirty="0">
                <a:latin typeface="+mn-ea"/>
              </a:rPr>
              <a:t>事例１）立命館大学　大阪いばらきキャンパス</a:t>
            </a:r>
            <a:endParaRPr lang="en-US" altLang="ja-JP" sz="1400" dirty="0">
              <a:latin typeface="+mn-ea"/>
            </a:endParaRPr>
          </a:p>
          <a:p>
            <a:pPr>
              <a:lnSpc>
                <a:spcPct val="150000"/>
              </a:lnSpc>
            </a:pPr>
            <a:r>
              <a:rPr lang="ja-JP" altLang="en-US" sz="1200" dirty="0">
                <a:latin typeface="+mn-ea"/>
              </a:rPr>
              <a:t>　　　・地域住民、学生、大学の協同によるガーデンづくり</a:t>
            </a:r>
            <a:endParaRPr lang="en-US" altLang="ja-JP" sz="1200" dirty="0">
              <a:latin typeface="+mn-ea"/>
            </a:endParaRPr>
          </a:p>
          <a:p>
            <a:pPr>
              <a:lnSpc>
                <a:spcPct val="150000"/>
              </a:lnSpc>
            </a:pPr>
            <a:r>
              <a:rPr lang="ja-JP" altLang="en-US" sz="1200" dirty="0">
                <a:latin typeface="+mn-ea"/>
              </a:rPr>
              <a:t>　　　・大学は、手入れ会</a:t>
            </a:r>
            <a:r>
              <a:rPr lang="en-US" altLang="ja-JP" sz="1200" dirty="0">
                <a:latin typeface="+mn-ea"/>
              </a:rPr>
              <a:t>(</a:t>
            </a:r>
            <a:r>
              <a:rPr lang="ja-JP" altLang="en-US" sz="1200" dirty="0">
                <a:latin typeface="+mn-ea"/>
              </a:rPr>
              <a:t>毎月</a:t>
            </a:r>
            <a:r>
              <a:rPr lang="en-US" altLang="ja-JP" sz="1200" dirty="0">
                <a:latin typeface="+mn-ea"/>
              </a:rPr>
              <a:t>)</a:t>
            </a:r>
            <a:r>
              <a:rPr lang="ja-JP" altLang="en-US" sz="1200" dirty="0">
                <a:latin typeface="+mn-ea"/>
              </a:rPr>
              <a:t>、ガーデニング講座</a:t>
            </a:r>
            <a:r>
              <a:rPr lang="en-US" altLang="ja-JP" sz="1200" dirty="0">
                <a:latin typeface="+mn-ea"/>
              </a:rPr>
              <a:t>(</a:t>
            </a:r>
            <a:r>
              <a:rPr lang="ja-JP" altLang="en-US" sz="1200" dirty="0">
                <a:latin typeface="+mn-ea"/>
              </a:rPr>
              <a:t>年３回</a:t>
            </a:r>
            <a:r>
              <a:rPr lang="en-US" altLang="ja-JP" sz="1200" dirty="0">
                <a:latin typeface="+mn-ea"/>
              </a:rPr>
              <a:t>)</a:t>
            </a:r>
            <a:r>
              <a:rPr lang="ja-JP" altLang="en-US" sz="1200" dirty="0" err="1">
                <a:latin typeface="+mn-ea"/>
              </a:rPr>
              <a:t>、</a:t>
            </a:r>
            <a:endParaRPr lang="en-US" altLang="ja-JP" sz="1200" dirty="0">
              <a:latin typeface="+mn-ea"/>
            </a:endParaRPr>
          </a:p>
          <a:p>
            <a:pPr>
              <a:lnSpc>
                <a:spcPct val="150000"/>
              </a:lnSpc>
            </a:pPr>
            <a:r>
              <a:rPr lang="ja-JP" altLang="en-US" sz="1200" dirty="0">
                <a:latin typeface="+mn-ea"/>
              </a:rPr>
              <a:t>　　　　視察ツアーを実施　　</a:t>
            </a:r>
            <a:endParaRPr lang="en-US" altLang="ja-JP" sz="1200" dirty="0">
              <a:latin typeface="+mn-ea"/>
            </a:endParaRPr>
          </a:p>
          <a:p>
            <a:pPr>
              <a:lnSpc>
                <a:spcPct val="150000"/>
              </a:lnSpc>
            </a:pPr>
            <a:r>
              <a:rPr lang="ja-JP" altLang="en-US" sz="1200" dirty="0">
                <a:latin typeface="+mn-ea"/>
              </a:rPr>
              <a:t>　　　</a:t>
            </a:r>
            <a:r>
              <a:rPr lang="ja-JP" altLang="en-US" sz="1200"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ガーデニング講座や視察ツアー開催により、地域住民は</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　　　　　　　緑化のノウハウを学び、活動への意欲が向上</a:t>
            </a:r>
            <a:r>
              <a:rPr lang="en-US" altLang="ja-JP" sz="1400" dirty="0">
                <a:latin typeface="UD デジタル 教科書体 NK-B" panose="02020700000000000000" pitchFamily="18" charset="-128"/>
                <a:ea typeface="UD デジタル 教科書体 NK-B" panose="02020700000000000000" pitchFamily="18" charset="-128"/>
              </a:rPr>
              <a:t> </a:t>
            </a: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　　　　　</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mn-ea"/>
              </a:rPr>
              <a:t>事例２）ダイキン工業　淀川製作所</a:t>
            </a:r>
            <a:r>
              <a:rPr lang="ja-JP" altLang="en-US" sz="1400" i="1" dirty="0">
                <a:latin typeface="+mn-ea"/>
              </a:rPr>
              <a:t>～</a:t>
            </a:r>
            <a:r>
              <a:rPr lang="en-US" altLang="ja-JP" sz="1400" i="1" dirty="0">
                <a:latin typeface="+mn-ea"/>
              </a:rPr>
              <a:t>TIC</a:t>
            </a:r>
            <a:r>
              <a:rPr lang="ja-JP" altLang="en-US" sz="1400" i="1" dirty="0">
                <a:latin typeface="+mn-ea"/>
              </a:rPr>
              <a:t>の森～</a:t>
            </a:r>
            <a:endParaRPr lang="en-US" altLang="ja-JP" sz="1400" dirty="0">
              <a:latin typeface="+mn-ea"/>
            </a:endParaRPr>
          </a:p>
          <a:p>
            <a:pPr>
              <a:lnSpc>
                <a:spcPct val="150000"/>
              </a:lnSpc>
            </a:pPr>
            <a:r>
              <a:rPr lang="ja-JP" altLang="en-US" sz="1400" dirty="0">
                <a:latin typeface="+mn-ea"/>
              </a:rPr>
              <a:t>　　　</a:t>
            </a:r>
            <a:r>
              <a:rPr lang="ja-JP" altLang="en-US" sz="1200" dirty="0">
                <a:latin typeface="+mn-ea"/>
              </a:rPr>
              <a:t>・高い</a:t>
            </a:r>
            <a:r>
              <a:rPr lang="ja-JP" altLang="en-US" sz="1200" dirty="0"/>
              <a:t>企業理念の下、</a:t>
            </a:r>
            <a:r>
              <a:rPr lang="ja-JP" altLang="en-US" sz="1200" dirty="0">
                <a:latin typeface="+mn-ea"/>
              </a:rPr>
              <a:t>福利厚生で緑化活動を実施</a:t>
            </a:r>
            <a:endParaRPr lang="en-US" altLang="ja-JP" sz="1200" dirty="0">
              <a:latin typeface="+mn-ea"/>
            </a:endParaRPr>
          </a:p>
          <a:p>
            <a:pPr>
              <a:lnSpc>
                <a:spcPct val="150000"/>
              </a:lnSpc>
            </a:pPr>
            <a:r>
              <a:rPr lang="ja-JP" altLang="en-US" sz="1200" dirty="0">
                <a:latin typeface="+mn-ea"/>
              </a:rPr>
              <a:t>　　　 ・自然豊かな森の形成に、継続的に取り組んでいる。　</a:t>
            </a:r>
            <a:endParaRPr lang="en-US" altLang="ja-JP" sz="1200" dirty="0">
              <a:latin typeface="+mn-ea"/>
            </a:endParaRPr>
          </a:p>
          <a:p>
            <a:pPr>
              <a:lnSpc>
                <a:spcPct val="150000"/>
              </a:lnSpc>
            </a:pPr>
            <a:r>
              <a:rPr lang="ja-JP" altLang="en-US" sz="1200" dirty="0">
                <a:latin typeface="+mn-ea"/>
              </a:rPr>
              <a:t>　　　　</a:t>
            </a:r>
            <a:r>
              <a:rPr lang="ja-JP" altLang="en-US" sz="1400" dirty="0">
                <a:latin typeface="UD デジタル 教科書体 NK-B" panose="02020700000000000000" pitchFamily="18" charset="-128"/>
                <a:ea typeface="UD デジタル 教科書体 NK-B" panose="02020700000000000000" pitchFamily="18" charset="-128"/>
              </a:rPr>
              <a:t>☛　桜やホタルの鑑賞期など、地域への開放や、</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　　　　　　　　学校への環境教育のフィールドとして提供</a:t>
            </a:r>
            <a:r>
              <a:rPr lang="ja-JP" altLang="en-US" sz="1200" dirty="0">
                <a:latin typeface="+mn-ea"/>
              </a:rPr>
              <a:t>　　　　　　</a:t>
            </a:r>
            <a:endParaRPr lang="ja-JP" altLang="en-US" sz="1400" dirty="0">
              <a:latin typeface="+mn-ea"/>
            </a:endParaRPr>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502650" y="873099"/>
            <a:ext cx="8965368" cy="4136783"/>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23" name="タイトル 1">
            <a:extLst>
              <a:ext uri="{FF2B5EF4-FFF2-40B4-BE49-F238E27FC236}">
                <a16:creationId xmlns:a16="http://schemas.microsoft.com/office/drawing/2014/main" id="{F48B205B-B09E-4236-98A0-2909D0C82131}"/>
              </a:ext>
            </a:extLst>
          </p:cNvPr>
          <p:cNvSpPr txBox="1">
            <a:spLocks/>
          </p:cNvSpPr>
          <p:nvPr/>
        </p:nvSpPr>
        <p:spPr>
          <a:xfrm>
            <a:off x="290618" y="558091"/>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a:t>
            </a:r>
            <a:r>
              <a:rPr lang="ja-JP" altLang="en-US" sz="1463" b="1" dirty="0">
                <a:latin typeface="+mn-ea"/>
                <a:ea typeface="+mn-ea"/>
              </a:rPr>
              <a:t>地域連携の良好事例　</a:t>
            </a:r>
          </a:p>
        </p:txBody>
      </p:sp>
      <p:pic>
        <p:nvPicPr>
          <p:cNvPr id="16" name="図 15">
            <a:extLst>
              <a:ext uri="{FF2B5EF4-FFF2-40B4-BE49-F238E27FC236}">
                <a16:creationId xmlns:a16="http://schemas.microsoft.com/office/drawing/2014/main" id="{69E04CE7-F91B-4E88-95DB-8073358A0925}"/>
              </a:ext>
            </a:extLst>
          </p:cNvPr>
          <p:cNvPicPr>
            <a:picLocks noChangeAspect="1"/>
          </p:cNvPicPr>
          <p:nvPr/>
        </p:nvPicPr>
        <p:blipFill>
          <a:blip r:embed="rId2"/>
          <a:stretch>
            <a:fillRect/>
          </a:stretch>
        </p:blipFill>
        <p:spPr>
          <a:xfrm>
            <a:off x="6769596" y="1205244"/>
            <a:ext cx="1184810" cy="1570719"/>
          </a:xfrm>
          <a:prstGeom prst="rect">
            <a:avLst/>
          </a:prstGeom>
        </p:spPr>
      </p:pic>
      <p:pic>
        <p:nvPicPr>
          <p:cNvPr id="25" name="図 24">
            <a:extLst>
              <a:ext uri="{FF2B5EF4-FFF2-40B4-BE49-F238E27FC236}">
                <a16:creationId xmlns:a16="http://schemas.microsoft.com/office/drawing/2014/main" id="{0CC9AA87-3A28-4ECC-958B-594E5DDFB814}"/>
              </a:ext>
            </a:extLst>
          </p:cNvPr>
          <p:cNvPicPr>
            <a:picLocks noChangeAspect="1"/>
          </p:cNvPicPr>
          <p:nvPr/>
        </p:nvPicPr>
        <p:blipFill>
          <a:blip r:embed="rId3"/>
          <a:stretch>
            <a:fillRect/>
          </a:stretch>
        </p:blipFill>
        <p:spPr>
          <a:xfrm>
            <a:off x="5514020" y="1202217"/>
            <a:ext cx="1182532" cy="1570719"/>
          </a:xfrm>
          <a:prstGeom prst="rect">
            <a:avLst/>
          </a:prstGeom>
        </p:spPr>
      </p:pic>
      <p:pic>
        <p:nvPicPr>
          <p:cNvPr id="27" name="図 26">
            <a:extLst>
              <a:ext uri="{FF2B5EF4-FFF2-40B4-BE49-F238E27FC236}">
                <a16:creationId xmlns:a16="http://schemas.microsoft.com/office/drawing/2014/main" id="{84F9A0DB-2454-4BD7-AC85-639CB85C5003}"/>
              </a:ext>
            </a:extLst>
          </p:cNvPr>
          <p:cNvPicPr>
            <a:picLocks noChangeAspect="1"/>
          </p:cNvPicPr>
          <p:nvPr/>
        </p:nvPicPr>
        <p:blipFill>
          <a:blip r:embed="rId4"/>
          <a:stretch>
            <a:fillRect/>
          </a:stretch>
        </p:blipFill>
        <p:spPr>
          <a:xfrm>
            <a:off x="8014750" y="1845964"/>
            <a:ext cx="1263395" cy="929999"/>
          </a:xfrm>
          <a:prstGeom prst="rect">
            <a:avLst/>
          </a:prstGeom>
        </p:spPr>
      </p:pic>
      <p:pic>
        <p:nvPicPr>
          <p:cNvPr id="29" name="図 28">
            <a:extLst>
              <a:ext uri="{FF2B5EF4-FFF2-40B4-BE49-F238E27FC236}">
                <a16:creationId xmlns:a16="http://schemas.microsoft.com/office/drawing/2014/main" id="{DC14557F-130A-48FE-84C9-C18B341353B8}"/>
              </a:ext>
            </a:extLst>
          </p:cNvPr>
          <p:cNvPicPr>
            <a:picLocks noChangeAspect="1"/>
          </p:cNvPicPr>
          <p:nvPr/>
        </p:nvPicPr>
        <p:blipFill rotWithShape="1">
          <a:blip r:embed="rId5"/>
          <a:srcRect l="3623" t="10700" r="3980"/>
          <a:stretch/>
        </p:blipFill>
        <p:spPr>
          <a:xfrm>
            <a:off x="8020337" y="925325"/>
            <a:ext cx="1252063" cy="871356"/>
          </a:xfrm>
          <a:prstGeom prst="rect">
            <a:avLst/>
          </a:prstGeom>
        </p:spPr>
      </p:pic>
      <p:pic>
        <p:nvPicPr>
          <p:cNvPr id="47" name="図 46">
            <a:extLst>
              <a:ext uri="{FF2B5EF4-FFF2-40B4-BE49-F238E27FC236}">
                <a16:creationId xmlns:a16="http://schemas.microsoft.com/office/drawing/2014/main" id="{9BC3FF39-22CA-4AFB-B25C-9C143B1E345D}"/>
              </a:ext>
            </a:extLst>
          </p:cNvPr>
          <p:cNvPicPr>
            <a:picLocks noChangeAspect="1"/>
          </p:cNvPicPr>
          <p:nvPr/>
        </p:nvPicPr>
        <p:blipFill rotWithShape="1">
          <a:blip r:embed="rId6"/>
          <a:srcRect r="13045"/>
          <a:stretch/>
        </p:blipFill>
        <p:spPr>
          <a:xfrm>
            <a:off x="5495039" y="3332875"/>
            <a:ext cx="1184811" cy="1540766"/>
          </a:xfrm>
          <a:prstGeom prst="rect">
            <a:avLst/>
          </a:prstGeom>
        </p:spPr>
      </p:pic>
      <p:pic>
        <p:nvPicPr>
          <p:cNvPr id="49" name="図 48">
            <a:extLst>
              <a:ext uri="{FF2B5EF4-FFF2-40B4-BE49-F238E27FC236}">
                <a16:creationId xmlns:a16="http://schemas.microsoft.com/office/drawing/2014/main" id="{C63F277E-BA11-4206-BCA3-4122ECF32B3A}"/>
              </a:ext>
            </a:extLst>
          </p:cNvPr>
          <p:cNvPicPr>
            <a:picLocks noChangeAspect="1"/>
          </p:cNvPicPr>
          <p:nvPr/>
        </p:nvPicPr>
        <p:blipFill>
          <a:blip r:embed="rId7"/>
          <a:stretch>
            <a:fillRect/>
          </a:stretch>
        </p:blipFill>
        <p:spPr>
          <a:xfrm>
            <a:off x="8016922" y="3049205"/>
            <a:ext cx="1263395" cy="939905"/>
          </a:xfrm>
          <a:prstGeom prst="rect">
            <a:avLst/>
          </a:prstGeom>
        </p:spPr>
      </p:pic>
      <p:pic>
        <p:nvPicPr>
          <p:cNvPr id="53" name="図 52">
            <a:extLst>
              <a:ext uri="{FF2B5EF4-FFF2-40B4-BE49-F238E27FC236}">
                <a16:creationId xmlns:a16="http://schemas.microsoft.com/office/drawing/2014/main" id="{2CF8DCD7-F4DD-4C65-8CD7-A3940A42E603}"/>
              </a:ext>
            </a:extLst>
          </p:cNvPr>
          <p:cNvPicPr>
            <a:picLocks noChangeAspect="1"/>
          </p:cNvPicPr>
          <p:nvPr/>
        </p:nvPicPr>
        <p:blipFill>
          <a:blip r:embed="rId8"/>
          <a:stretch>
            <a:fillRect/>
          </a:stretch>
        </p:blipFill>
        <p:spPr>
          <a:xfrm>
            <a:off x="6776140" y="3331182"/>
            <a:ext cx="1155278" cy="1546683"/>
          </a:xfrm>
          <a:prstGeom prst="rect">
            <a:avLst/>
          </a:prstGeom>
        </p:spPr>
      </p:pic>
      <p:pic>
        <p:nvPicPr>
          <p:cNvPr id="4" name="図 3">
            <a:extLst>
              <a:ext uri="{FF2B5EF4-FFF2-40B4-BE49-F238E27FC236}">
                <a16:creationId xmlns:a16="http://schemas.microsoft.com/office/drawing/2014/main" id="{CCC23E1F-B140-46DC-8637-AF4997CF348D}"/>
              </a:ext>
            </a:extLst>
          </p:cNvPr>
          <p:cNvPicPr>
            <a:picLocks noChangeAspect="1"/>
          </p:cNvPicPr>
          <p:nvPr/>
        </p:nvPicPr>
        <p:blipFill rotWithShape="1">
          <a:blip r:embed="rId9"/>
          <a:srcRect t="7494" b="10792"/>
          <a:stretch/>
        </p:blipFill>
        <p:spPr>
          <a:xfrm>
            <a:off x="8014750" y="4025813"/>
            <a:ext cx="1257650" cy="860942"/>
          </a:xfrm>
          <a:prstGeom prst="rect">
            <a:avLst/>
          </a:prstGeom>
        </p:spPr>
      </p:pic>
      <p:sp>
        <p:nvSpPr>
          <p:cNvPr id="33" name="テキスト ボックス 32">
            <a:extLst>
              <a:ext uri="{FF2B5EF4-FFF2-40B4-BE49-F238E27FC236}">
                <a16:creationId xmlns:a16="http://schemas.microsoft.com/office/drawing/2014/main" id="{9AED1B3D-0D9A-4D24-9961-7D70DA483556}"/>
              </a:ext>
            </a:extLst>
          </p:cNvPr>
          <p:cNvSpPr txBox="1"/>
          <p:nvPr/>
        </p:nvSpPr>
        <p:spPr>
          <a:xfrm>
            <a:off x="5511741" y="1007065"/>
            <a:ext cx="2048145"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立命館大学　大阪茨木キャンパス</a:t>
            </a:r>
          </a:p>
        </p:txBody>
      </p:sp>
      <p:sp>
        <p:nvSpPr>
          <p:cNvPr id="34" name="テキスト ボックス 33">
            <a:extLst>
              <a:ext uri="{FF2B5EF4-FFF2-40B4-BE49-F238E27FC236}">
                <a16:creationId xmlns:a16="http://schemas.microsoft.com/office/drawing/2014/main" id="{77D08F84-004E-4F82-95C0-B06F0CA84945}"/>
              </a:ext>
            </a:extLst>
          </p:cNvPr>
          <p:cNvSpPr txBox="1"/>
          <p:nvPr/>
        </p:nvSpPr>
        <p:spPr>
          <a:xfrm>
            <a:off x="5512328" y="3109609"/>
            <a:ext cx="2048145"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ダイキン工業　淀川製作所</a:t>
            </a:r>
          </a:p>
        </p:txBody>
      </p:sp>
      <p:sp>
        <p:nvSpPr>
          <p:cNvPr id="35" name="テキスト ボックス 34">
            <a:extLst>
              <a:ext uri="{FF2B5EF4-FFF2-40B4-BE49-F238E27FC236}">
                <a16:creationId xmlns:a16="http://schemas.microsoft.com/office/drawing/2014/main" id="{A88A099E-2323-47B7-81E0-9DFF995E772E}"/>
              </a:ext>
            </a:extLst>
          </p:cNvPr>
          <p:cNvSpPr txBox="1"/>
          <p:nvPr/>
        </p:nvSpPr>
        <p:spPr>
          <a:xfrm>
            <a:off x="8036742" y="1860380"/>
            <a:ext cx="1032601"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協同管理のサイン</a:t>
            </a:r>
          </a:p>
        </p:txBody>
      </p:sp>
      <p:sp>
        <p:nvSpPr>
          <p:cNvPr id="38" name="テキスト ボックス 37">
            <a:extLst>
              <a:ext uri="{FF2B5EF4-FFF2-40B4-BE49-F238E27FC236}">
                <a16:creationId xmlns:a16="http://schemas.microsoft.com/office/drawing/2014/main" id="{4E5DD425-D89F-4193-B50F-1189342A9CF3}"/>
              </a:ext>
            </a:extLst>
          </p:cNvPr>
          <p:cNvSpPr txBox="1"/>
          <p:nvPr/>
        </p:nvSpPr>
        <p:spPr>
          <a:xfrm>
            <a:off x="8028003" y="4048427"/>
            <a:ext cx="625668"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森の紹介</a:t>
            </a:r>
          </a:p>
        </p:txBody>
      </p:sp>
      <p:sp>
        <p:nvSpPr>
          <p:cNvPr id="39" name="テキスト ボックス 38">
            <a:extLst>
              <a:ext uri="{FF2B5EF4-FFF2-40B4-BE49-F238E27FC236}">
                <a16:creationId xmlns:a16="http://schemas.microsoft.com/office/drawing/2014/main" id="{FEAD5E0C-0EF5-4B48-B9B3-6DC46120E376}"/>
              </a:ext>
            </a:extLst>
          </p:cNvPr>
          <p:cNvSpPr txBox="1"/>
          <p:nvPr/>
        </p:nvSpPr>
        <p:spPr>
          <a:xfrm>
            <a:off x="8020851" y="3072289"/>
            <a:ext cx="1303360"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ホタルが生息環境づくり</a:t>
            </a:r>
          </a:p>
        </p:txBody>
      </p:sp>
      <p:sp>
        <p:nvSpPr>
          <p:cNvPr id="40" name="テキスト ボックス 39">
            <a:extLst>
              <a:ext uri="{FF2B5EF4-FFF2-40B4-BE49-F238E27FC236}">
                <a16:creationId xmlns:a16="http://schemas.microsoft.com/office/drawing/2014/main" id="{96A37E57-CAE3-4C21-8CF8-F9A171C68B41}"/>
              </a:ext>
            </a:extLst>
          </p:cNvPr>
          <p:cNvSpPr txBox="1"/>
          <p:nvPr/>
        </p:nvSpPr>
        <p:spPr>
          <a:xfrm>
            <a:off x="5530813" y="1234876"/>
            <a:ext cx="2474994"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ガーデニングクラブ「トレフル」による花壇管理</a:t>
            </a:r>
          </a:p>
        </p:txBody>
      </p:sp>
      <p:sp>
        <p:nvSpPr>
          <p:cNvPr id="42" name="テキスト ボックス 41">
            <a:extLst>
              <a:ext uri="{FF2B5EF4-FFF2-40B4-BE49-F238E27FC236}">
                <a16:creationId xmlns:a16="http://schemas.microsoft.com/office/drawing/2014/main" id="{297CE87E-1518-4A52-9135-3F68E210F884}"/>
              </a:ext>
            </a:extLst>
          </p:cNvPr>
          <p:cNvSpPr txBox="1"/>
          <p:nvPr/>
        </p:nvSpPr>
        <p:spPr>
          <a:xfrm>
            <a:off x="5512168" y="3350048"/>
            <a:ext cx="2371922" cy="169277"/>
          </a:xfrm>
          <a:prstGeom prst="rect">
            <a:avLst/>
          </a:prstGeom>
          <a:solidFill>
            <a:schemeClr val="bg1"/>
          </a:solid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社員「グリーンファクトリー部会」による管理</a:t>
            </a:r>
          </a:p>
        </p:txBody>
      </p:sp>
      <p:cxnSp>
        <p:nvCxnSpPr>
          <p:cNvPr id="44" name="直線コネクタ 43">
            <a:extLst>
              <a:ext uri="{FF2B5EF4-FFF2-40B4-BE49-F238E27FC236}">
                <a16:creationId xmlns:a16="http://schemas.microsoft.com/office/drawing/2014/main" id="{C8D05B5B-3A46-4AB1-89DE-43516DBA75E7}"/>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タイトル 1">
            <a:extLst>
              <a:ext uri="{FF2B5EF4-FFF2-40B4-BE49-F238E27FC236}">
                <a16:creationId xmlns:a16="http://schemas.microsoft.com/office/drawing/2014/main" id="{891D5229-FEBD-4512-BCCC-D701F100E190}"/>
              </a:ext>
            </a:extLst>
          </p:cNvPr>
          <p:cNvSpPr txBox="1">
            <a:spLocks/>
          </p:cNvSpPr>
          <p:nvPr/>
        </p:nvSpPr>
        <p:spPr>
          <a:xfrm>
            <a:off x="395544" y="70989"/>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➌実感できるみどりづくり事業</a:t>
            </a:r>
          </a:p>
        </p:txBody>
      </p:sp>
      <p:sp>
        <p:nvSpPr>
          <p:cNvPr id="30" name="テキスト ボックス 29"/>
          <p:cNvSpPr txBox="1"/>
          <p:nvPr/>
        </p:nvSpPr>
        <p:spPr>
          <a:xfrm>
            <a:off x="9431252" y="6552426"/>
            <a:ext cx="458734" cy="276999"/>
          </a:xfrm>
          <a:prstGeom prst="rect">
            <a:avLst/>
          </a:prstGeom>
          <a:noFill/>
        </p:spPr>
        <p:txBody>
          <a:bodyPr wrap="square" rtlCol="0">
            <a:spAutoFit/>
          </a:bodyPr>
          <a:lstStyle/>
          <a:p>
            <a:r>
              <a:rPr lang="en-US" altLang="ja-JP" sz="1200" dirty="0"/>
              <a:t>26</a:t>
            </a:r>
            <a:endParaRPr kumimoji="1" lang="ja-JP" altLang="en-US" sz="1200" dirty="0"/>
          </a:p>
        </p:txBody>
      </p:sp>
    </p:spTree>
    <p:extLst>
      <p:ext uri="{BB962C8B-B14F-4D97-AF65-F5344CB8AC3E}">
        <p14:creationId xmlns:p14="http://schemas.microsoft.com/office/powerpoint/2010/main" val="2771709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a:extLst>
              <a:ext uri="{FF2B5EF4-FFF2-40B4-BE49-F238E27FC236}">
                <a16:creationId xmlns:a16="http://schemas.microsoft.com/office/drawing/2014/main" id="{44A492F8-3E1C-4F55-A4CA-CB86C6B455FA}"/>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タイトル 1">
            <a:extLst>
              <a:ext uri="{FF2B5EF4-FFF2-40B4-BE49-F238E27FC236}">
                <a16:creationId xmlns:a16="http://schemas.microsoft.com/office/drawing/2014/main" id="{8EE75657-5FFD-4BE9-9C72-7F2A243E0667}"/>
              </a:ext>
            </a:extLst>
          </p:cNvPr>
          <p:cNvSpPr txBox="1">
            <a:spLocks/>
          </p:cNvSpPr>
          <p:nvPr/>
        </p:nvSpPr>
        <p:spPr>
          <a:xfrm>
            <a:off x="79838" y="501936"/>
            <a:ext cx="7364896" cy="338010"/>
          </a:xfrm>
          <a:prstGeom prst="rect">
            <a:avLst/>
          </a:prstGeom>
        </p:spPr>
        <p:txBody>
          <a:bodyPr vert="horz" lIns="74295" tIns="37148" rIns="74295" bIns="37148"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◆検証結果</a:t>
            </a:r>
            <a:endParaRPr lang="en-US" altLang="ja-JP" sz="1400" b="1" dirty="0">
              <a:latin typeface="+mn-ea"/>
              <a:ea typeface="+mn-ea"/>
            </a:endParaRPr>
          </a:p>
        </p:txBody>
      </p:sp>
      <p:sp>
        <p:nvSpPr>
          <p:cNvPr id="15" name="タイトル 1">
            <a:extLst>
              <a:ext uri="{FF2B5EF4-FFF2-40B4-BE49-F238E27FC236}">
                <a16:creationId xmlns:a16="http://schemas.microsoft.com/office/drawing/2014/main" id="{6958DBCD-C815-4C93-BFD1-1367B5C80B99}"/>
              </a:ext>
            </a:extLst>
          </p:cNvPr>
          <p:cNvSpPr txBox="1">
            <a:spLocks/>
          </p:cNvSpPr>
          <p:nvPr/>
        </p:nvSpPr>
        <p:spPr>
          <a:xfrm>
            <a:off x="596465" y="1048760"/>
            <a:ext cx="8504665" cy="2485570"/>
          </a:xfrm>
          <a:prstGeom prst="rect">
            <a:avLst/>
          </a:prstGeom>
          <a:ln>
            <a:noFill/>
          </a:ln>
        </p:spPr>
        <p:txBody>
          <a:bodyPr vert="horz" lIns="74295" tIns="37148" rIns="74295" bIns="37148"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UD デジタル 教科書体 NK-B" panose="02020700000000000000" pitchFamily="18" charset="-128"/>
                <a:ea typeface="UD デジタル 教科書体 NK-B" panose="02020700000000000000" pitchFamily="18" charset="-128"/>
              </a:rPr>
              <a:t>・　緑化条件（高さ６ｍ以上の樹木中心）について、都市部という立地上の問題から、改善要望が多かった。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　</a:t>
            </a:r>
            <a:r>
              <a:rPr lang="ja-JP" altLang="en-US" sz="1400" b="1" dirty="0" smtClean="0">
                <a:latin typeface="UD デジタル 教科書体 NK-B" panose="02020700000000000000" pitchFamily="18" charset="-128"/>
                <a:ea typeface="UD デジタル 教科書体 NK-B" panose="02020700000000000000" pitchFamily="18" charset="-128"/>
              </a:rPr>
              <a:t>補助の対象範囲等に</a:t>
            </a:r>
            <a:r>
              <a:rPr lang="ja-JP" altLang="en-US" sz="1400" b="1" dirty="0">
                <a:latin typeface="UD デジタル 教科書体 NK-B" panose="02020700000000000000" pitchFamily="18" charset="-128"/>
                <a:ea typeface="UD デジタル 教科書体 NK-B" panose="02020700000000000000" pitchFamily="18" charset="-128"/>
              </a:rPr>
              <a:t>おいて、撤去費用の対象化や</a:t>
            </a:r>
            <a:r>
              <a:rPr lang="ja-JP" altLang="en-US" sz="1400" b="1" dirty="0" smtClean="0">
                <a:latin typeface="UD デジタル 教科書体 NK-B" panose="02020700000000000000" pitchFamily="18" charset="-128"/>
                <a:ea typeface="UD デジタル 教科書体 NK-B" panose="02020700000000000000" pitchFamily="18" charset="-128"/>
              </a:rPr>
              <a:t>上限額（</a:t>
            </a:r>
            <a:r>
              <a:rPr lang="ja-JP" altLang="en-US" sz="1400" b="1" dirty="0">
                <a:latin typeface="UD デジタル 教科書体 NK-B" panose="02020700000000000000" pitchFamily="18" charset="-128"/>
                <a:ea typeface="UD デジタル 教科書体 NK-B" panose="02020700000000000000" pitchFamily="18" charset="-128"/>
              </a:rPr>
              <a:t>１０００万円</a:t>
            </a:r>
            <a:r>
              <a:rPr lang="ja-JP" altLang="en-US" sz="1400" b="1" dirty="0" smtClean="0">
                <a:latin typeface="UD デジタル 教科書体 NK-B" panose="02020700000000000000" pitchFamily="18" charset="-128"/>
                <a:ea typeface="UD デジタル 教科書体 NK-B" panose="02020700000000000000" pitchFamily="18" charset="-128"/>
              </a:rPr>
              <a:t>）の撤廃、全額補助への意見が</a:t>
            </a:r>
            <a:r>
              <a:rPr lang="ja-JP" altLang="en-US" sz="1400" b="1" dirty="0">
                <a:latin typeface="UD デジタル 教科書体 NK-B" panose="02020700000000000000" pitchFamily="18" charset="-128"/>
                <a:ea typeface="UD デジタル 教科書体 NK-B" panose="02020700000000000000" pitchFamily="18" charset="-128"/>
              </a:rPr>
              <a:t>あった。</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また、維持管理の状況については、概ね良好であることが確認された</a:t>
            </a:r>
            <a:r>
              <a:rPr lang="ja-JP" altLang="en-US" sz="1400" dirty="0" smtClean="0">
                <a:latin typeface="UD デジタル 教科書体 NK-B" panose="02020700000000000000" pitchFamily="18" charset="-128"/>
                <a:ea typeface="UD デジタル 教科書体 NK-B" panose="02020700000000000000" pitchFamily="18" charset="-128"/>
              </a:rPr>
              <a:t>。</a:t>
            </a:r>
            <a:endParaRPr lang="en-US" altLang="ja-JP" sz="1400" dirty="0" smtClean="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smtClean="0">
                <a:latin typeface="UD デジタル 教科書体 NK-B" panose="02020700000000000000" pitchFamily="18" charset="-128"/>
                <a:ea typeface="UD デジタル 教科書体 NK-B" panose="02020700000000000000" pitchFamily="18" charset="-128"/>
              </a:rPr>
              <a:t>・</a:t>
            </a:r>
            <a:r>
              <a:rPr lang="ja-JP" altLang="en-US" sz="1400" b="1"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地域の緑化活動については、人員、資材、費用面等の課題、</a:t>
            </a:r>
            <a:r>
              <a:rPr lang="ja-JP" altLang="en-US" sz="1400" dirty="0" smtClean="0">
                <a:latin typeface="UD デジタル 教科書体 NK-B" panose="02020700000000000000" pitchFamily="18" charset="-128"/>
                <a:ea typeface="UD デジタル 教科書体 NK-B" panose="02020700000000000000" pitchFamily="18" charset="-128"/>
              </a:rPr>
              <a:t>呼びかけの</a:t>
            </a:r>
            <a:r>
              <a:rPr lang="ja-JP" altLang="en-US" sz="1400" dirty="0">
                <a:latin typeface="UD デジタル 教科書体 NK-B" panose="02020700000000000000" pitchFamily="18" charset="-128"/>
                <a:ea typeface="UD デジタル 教科書体 NK-B" panose="02020700000000000000" pitchFamily="18" charset="-128"/>
              </a:rPr>
              <a:t>課題などにより、思うように進んでいない事業者が多かった</a:t>
            </a:r>
            <a:r>
              <a:rPr lang="ja-JP" altLang="en-US" sz="1400" dirty="0" smtClean="0">
                <a:latin typeface="UD デジタル 教科書体 NK-B" panose="02020700000000000000" pitchFamily="18" charset="-128"/>
                <a:ea typeface="UD デジタル 教科書体 NK-B" panose="02020700000000000000" pitchFamily="18" charset="-128"/>
              </a:rPr>
              <a:t>。また</a:t>
            </a:r>
            <a:r>
              <a:rPr lang="ja-JP" altLang="en-US" sz="1400" dirty="0">
                <a:latin typeface="UD デジタル 教科書体 NK-B" panose="02020700000000000000" pitchFamily="18" charset="-128"/>
                <a:ea typeface="UD デジタル 教科書体 NK-B" panose="02020700000000000000" pitchFamily="18" charset="-128"/>
              </a:rPr>
              <a:t>、緑化活動に必要と思われる支援内容については、 「地域への呼びかけのサポートやアドバイス」、「維持管理を含めた費用面、技術面でのサポート」を望む声が多かった。</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8" name="タイトル 1">
            <a:extLst>
              <a:ext uri="{FF2B5EF4-FFF2-40B4-BE49-F238E27FC236}">
                <a16:creationId xmlns:a16="http://schemas.microsoft.com/office/drawing/2014/main" id="{58F3738C-F8DB-4AE6-AE64-A58408A3AC7E}"/>
              </a:ext>
            </a:extLst>
          </p:cNvPr>
          <p:cNvSpPr txBox="1">
            <a:spLocks/>
          </p:cNvSpPr>
          <p:nvPr/>
        </p:nvSpPr>
        <p:spPr>
          <a:xfrm>
            <a:off x="397560" y="76044"/>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➌実感できるみどりづくり事業</a:t>
            </a:r>
          </a:p>
        </p:txBody>
      </p:sp>
      <p:sp>
        <p:nvSpPr>
          <p:cNvPr id="10" name="四角形: 角を丸くする 38">
            <a:extLst>
              <a:ext uri="{FF2B5EF4-FFF2-40B4-BE49-F238E27FC236}">
                <a16:creationId xmlns:a16="http://schemas.microsoft.com/office/drawing/2014/main" id="{FA94FCAD-B53A-4711-91D0-42A85B82A6F0}"/>
              </a:ext>
            </a:extLst>
          </p:cNvPr>
          <p:cNvSpPr/>
          <p:nvPr/>
        </p:nvSpPr>
        <p:spPr>
          <a:xfrm>
            <a:off x="521496" y="829427"/>
            <a:ext cx="8654604" cy="2377412"/>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1" name="タイトル 1">
            <a:extLst>
              <a:ext uri="{FF2B5EF4-FFF2-40B4-BE49-F238E27FC236}">
                <a16:creationId xmlns:a16="http://schemas.microsoft.com/office/drawing/2014/main" id="{1FC327E5-397A-4583-8F74-EE88F0DE00DD}"/>
              </a:ext>
            </a:extLst>
          </p:cNvPr>
          <p:cNvSpPr txBox="1">
            <a:spLocks/>
          </p:cNvSpPr>
          <p:nvPr/>
        </p:nvSpPr>
        <p:spPr>
          <a:xfrm>
            <a:off x="124816" y="3991379"/>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◆今後の検討内容</a:t>
            </a:r>
            <a:endParaRPr lang="en-US" altLang="ja-JP" sz="1400" b="1" dirty="0">
              <a:latin typeface="+mn-ea"/>
              <a:ea typeface="+mn-ea"/>
            </a:endParaRPr>
          </a:p>
        </p:txBody>
      </p:sp>
      <p:sp>
        <p:nvSpPr>
          <p:cNvPr id="12" name="テキスト ボックス 11">
            <a:extLst>
              <a:ext uri="{FF2B5EF4-FFF2-40B4-BE49-F238E27FC236}">
                <a16:creationId xmlns:a16="http://schemas.microsoft.com/office/drawing/2014/main" id="{7DAABCC5-DA03-4B07-ACB5-2F2190C4DFD1}"/>
              </a:ext>
            </a:extLst>
          </p:cNvPr>
          <p:cNvSpPr txBox="1"/>
          <p:nvPr/>
        </p:nvSpPr>
        <p:spPr>
          <a:xfrm>
            <a:off x="792142" y="4357775"/>
            <a:ext cx="5940287" cy="307777"/>
          </a:xfrm>
          <a:prstGeom prst="rect">
            <a:avLst/>
          </a:prstGeom>
          <a:noFill/>
        </p:spPr>
        <p:txBody>
          <a:bodyPr wrap="square">
            <a:spAutoFit/>
          </a:bodyPr>
          <a:lstStyle/>
          <a:p>
            <a:r>
              <a:rPr lang="ja-JP" altLang="en-US" sz="1400" b="1" dirty="0"/>
              <a:t>検証結果を踏まえ、新たな緑化支援事業の検討を行う。</a:t>
            </a:r>
          </a:p>
        </p:txBody>
      </p:sp>
      <p:sp>
        <p:nvSpPr>
          <p:cNvPr id="17" name="テキスト ボックス 16"/>
          <p:cNvSpPr txBox="1"/>
          <p:nvPr/>
        </p:nvSpPr>
        <p:spPr>
          <a:xfrm>
            <a:off x="9431252" y="6552426"/>
            <a:ext cx="458734" cy="276999"/>
          </a:xfrm>
          <a:prstGeom prst="rect">
            <a:avLst/>
          </a:prstGeom>
          <a:noFill/>
        </p:spPr>
        <p:txBody>
          <a:bodyPr wrap="square" rtlCol="0">
            <a:spAutoFit/>
          </a:bodyPr>
          <a:lstStyle/>
          <a:p>
            <a:r>
              <a:rPr lang="en-US" altLang="ja-JP" sz="1200" dirty="0"/>
              <a:t>27</a:t>
            </a:r>
            <a:endParaRPr kumimoji="1" lang="ja-JP" altLang="en-US" sz="1200" dirty="0"/>
          </a:p>
        </p:txBody>
      </p:sp>
    </p:spTree>
    <p:extLst>
      <p:ext uri="{BB962C8B-B14F-4D97-AF65-F5344CB8AC3E}">
        <p14:creationId xmlns:p14="http://schemas.microsoft.com/office/powerpoint/2010/main" val="3715213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8EE75657-5FFD-4BE9-9C72-7F2A243E0667}"/>
              </a:ext>
            </a:extLst>
          </p:cNvPr>
          <p:cNvSpPr txBox="1">
            <a:spLocks/>
          </p:cNvSpPr>
          <p:nvPr/>
        </p:nvSpPr>
        <p:spPr>
          <a:xfrm>
            <a:off x="163939" y="577904"/>
            <a:ext cx="9568802" cy="5616833"/>
          </a:xfrm>
          <a:prstGeom prst="rect">
            <a:avLst/>
          </a:prstGeom>
        </p:spPr>
        <p:txBody>
          <a:bodyPr vert="horz" lIns="74295" tIns="37148" rIns="74295" bIns="37148"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63" b="1" dirty="0">
                <a:latin typeface="+mn-ea"/>
                <a:ea typeface="+mn-ea"/>
              </a:rPr>
              <a:t>　◆事業概要</a:t>
            </a: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・令和元年度及び令和３年度</a:t>
            </a:r>
            <a:r>
              <a:rPr lang="en-US" altLang="ja-JP" sz="1463" b="1" dirty="0">
                <a:latin typeface="+mn-ea"/>
                <a:ea typeface="+mn-ea"/>
              </a:rPr>
              <a:t>【</a:t>
            </a:r>
            <a:r>
              <a:rPr lang="ja-JP" altLang="en-US" sz="1463" b="1" dirty="0">
                <a:latin typeface="+mn-ea"/>
                <a:ea typeface="+mn-ea"/>
              </a:rPr>
              <a:t>事業終了</a:t>
            </a:r>
            <a:r>
              <a:rPr lang="en-US" altLang="ja-JP" sz="1463" b="1" dirty="0">
                <a:latin typeface="+mn-ea"/>
                <a:ea typeface="+mn-ea"/>
              </a:rPr>
              <a:t>】</a:t>
            </a: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・みどり豊かな美しい街並みや夏の暑さを和らげる涼しい木陰の形成を促進するため、接道部の高木植栽</a:t>
            </a:r>
            <a:endParaRPr lang="en-US" altLang="ja-JP" sz="1463" b="1" dirty="0">
              <a:latin typeface="+mn-ea"/>
              <a:ea typeface="+mn-ea"/>
            </a:endParaRPr>
          </a:p>
          <a:p>
            <a:pPr algn="l">
              <a:lnSpc>
                <a:spcPct val="100000"/>
              </a:lnSpc>
            </a:pPr>
            <a:r>
              <a:rPr lang="ja-JP" altLang="en-US" sz="1463" b="1" dirty="0">
                <a:latin typeface="+mn-ea"/>
                <a:ea typeface="+mn-ea"/>
              </a:rPr>
              <a:t>　　　に取り組む民間事業者に対して、緑化整備にかかる植栽工事費の１／２（上限５０万円）を補助。</a:t>
            </a: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a:t>
            </a:r>
            <a:r>
              <a:rPr lang="ja-JP" altLang="en-US" sz="1400" b="1" dirty="0">
                <a:latin typeface="+mn-ea"/>
                <a:ea typeface="+mn-ea"/>
              </a:rPr>
              <a:t>アンケートの対象者</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・令和元年度及び令和３年度に本事業を実施した申請者６件</a:t>
            </a:r>
            <a:endParaRPr lang="en-US" altLang="ja-JP" sz="1400" b="1" dirty="0">
              <a:latin typeface="+mn-ea"/>
              <a:ea typeface="+mn-ea"/>
            </a:endParaRPr>
          </a:p>
          <a:p>
            <a:pPr algn="l">
              <a:lnSpc>
                <a:spcPct val="100000"/>
              </a:lnSpc>
            </a:pPr>
            <a:r>
              <a:rPr lang="ja-JP" altLang="en-US" sz="1400" b="1" dirty="0">
                <a:latin typeface="+mn-ea"/>
                <a:ea typeface="+mn-ea"/>
              </a:rPr>
              <a:t>　　　　マンション管理組合、幼稚園など</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◆アンケート方法</a:t>
            </a:r>
            <a:endParaRPr lang="en-US" altLang="ja-JP" sz="1400" b="1" dirty="0">
              <a:latin typeface="+mn-ea"/>
              <a:ea typeface="+mn-ea"/>
            </a:endParaRPr>
          </a:p>
          <a:p>
            <a:pPr algn="l">
              <a:lnSpc>
                <a:spcPct val="100000"/>
              </a:lnSpc>
            </a:pPr>
            <a:r>
              <a:rPr lang="ja-JP" altLang="en-US" sz="1400" b="1" dirty="0">
                <a:latin typeface="+mn-ea"/>
                <a:ea typeface="+mn-ea"/>
              </a:rPr>
              <a:t>　　　　</a:t>
            </a:r>
            <a:endParaRPr lang="en-US" altLang="ja-JP" sz="1400" b="1" dirty="0">
              <a:latin typeface="+mn-ea"/>
              <a:ea typeface="+mn-ea"/>
            </a:endParaRPr>
          </a:p>
          <a:p>
            <a:pPr algn="l">
              <a:lnSpc>
                <a:spcPct val="100000"/>
              </a:lnSpc>
            </a:pPr>
            <a:r>
              <a:rPr lang="ja-JP" altLang="en-US" sz="1400" b="1" dirty="0">
                <a:latin typeface="+mn-ea"/>
                <a:ea typeface="+mn-ea"/>
              </a:rPr>
              <a:t>　　・メールにて実施</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◆回答状況</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・５件／６件、回答率８３．３％</a:t>
            </a:r>
            <a:endParaRPr lang="en-US" altLang="ja-JP" sz="1400" b="1" dirty="0">
              <a:latin typeface="+mn-ea"/>
              <a:ea typeface="+mn-ea"/>
            </a:endParaRPr>
          </a:p>
          <a:p>
            <a:pPr algn="l">
              <a:lnSpc>
                <a:spcPct val="100000"/>
              </a:lnSpc>
            </a:pPr>
            <a:endParaRPr lang="en-US" altLang="ja-JP" sz="1400" b="1" dirty="0">
              <a:latin typeface="+mn-ea"/>
            </a:endParaRPr>
          </a:p>
          <a:p>
            <a:pPr algn="l">
              <a:lnSpc>
                <a:spcPct val="100000"/>
              </a:lnSpc>
            </a:pPr>
            <a:endParaRPr lang="en-US" altLang="ja-JP" sz="1400" b="1" dirty="0">
              <a:latin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ja-JP" altLang="en-US" sz="1400" b="1" dirty="0">
              <a:latin typeface="+mn-ea"/>
              <a:ea typeface="+mn-ea"/>
            </a:endParaRP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A91BA38A-C161-4E5E-9942-BDED27C18B76}"/>
              </a:ext>
            </a:extLst>
          </p:cNvPr>
          <p:cNvSpPr txBox="1">
            <a:spLocks/>
          </p:cNvSpPr>
          <p:nvPr/>
        </p:nvSpPr>
        <p:spPr>
          <a:xfrm>
            <a:off x="410818" y="61398"/>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❹ 良好な緑陰づくり支援事業</a:t>
            </a:r>
          </a:p>
        </p:txBody>
      </p:sp>
      <p:sp>
        <p:nvSpPr>
          <p:cNvPr id="8" name="テキスト ボックス 7"/>
          <p:cNvSpPr txBox="1"/>
          <p:nvPr/>
        </p:nvSpPr>
        <p:spPr>
          <a:xfrm>
            <a:off x="9431252" y="6552426"/>
            <a:ext cx="458734" cy="276999"/>
          </a:xfrm>
          <a:prstGeom prst="rect">
            <a:avLst/>
          </a:prstGeom>
          <a:noFill/>
        </p:spPr>
        <p:txBody>
          <a:bodyPr wrap="square" rtlCol="0">
            <a:spAutoFit/>
          </a:bodyPr>
          <a:lstStyle/>
          <a:p>
            <a:r>
              <a:rPr lang="en-US" altLang="ja-JP" sz="1200" dirty="0"/>
              <a:t>28</a:t>
            </a:r>
            <a:endParaRPr kumimoji="1" lang="ja-JP" altLang="en-US" sz="1200" dirty="0"/>
          </a:p>
        </p:txBody>
      </p:sp>
    </p:spTree>
    <p:extLst>
      <p:ext uri="{BB962C8B-B14F-4D97-AF65-F5344CB8AC3E}">
        <p14:creationId xmlns:p14="http://schemas.microsoft.com/office/powerpoint/2010/main" val="406160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8EE75657-5FFD-4BE9-9C72-7F2A243E0667}"/>
              </a:ext>
            </a:extLst>
          </p:cNvPr>
          <p:cNvSpPr txBox="1">
            <a:spLocks/>
          </p:cNvSpPr>
          <p:nvPr/>
        </p:nvSpPr>
        <p:spPr>
          <a:xfrm>
            <a:off x="163939" y="577904"/>
            <a:ext cx="9568802" cy="5616833"/>
          </a:xfrm>
          <a:prstGeom prst="rect">
            <a:avLst/>
          </a:prstGeom>
        </p:spPr>
        <p:txBody>
          <a:bodyPr vert="horz" lIns="74295" tIns="37148" rIns="74295" bIns="37148"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63" b="1" dirty="0">
                <a:latin typeface="+mn-ea"/>
                <a:ea typeface="+mn-ea"/>
              </a:rPr>
              <a:t>　◆事業概要</a:t>
            </a: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・昭和４８年より実施</a:t>
            </a:r>
            <a:endParaRPr lang="en-US" altLang="ja-JP" sz="1463" b="1" dirty="0">
              <a:latin typeface="+mn-ea"/>
              <a:ea typeface="+mn-ea"/>
            </a:endParaRPr>
          </a:p>
          <a:p>
            <a:pPr algn="l">
              <a:lnSpc>
                <a:spcPct val="100000"/>
              </a:lnSpc>
            </a:pPr>
            <a:endParaRPr lang="en-US" altLang="ja-JP" sz="1463" b="1" dirty="0">
              <a:latin typeface="+mn-ea"/>
              <a:ea typeface="+mn-ea"/>
            </a:endParaRPr>
          </a:p>
          <a:p>
            <a:pPr algn="l">
              <a:lnSpc>
                <a:spcPct val="100000"/>
              </a:lnSpc>
            </a:pPr>
            <a:r>
              <a:rPr lang="ja-JP" altLang="en-US" sz="1463" b="1" dirty="0">
                <a:latin typeface="+mn-ea"/>
                <a:ea typeface="+mn-ea"/>
              </a:rPr>
              <a:t>　　・地域住民（自治会、管理組合、学校など）が協働して行う地域緑化活動に対して、無償で樹木を</a:t>
            </a:r>
            <a:r>
              <a:rPr lang="ja-JP" altLang="en-US" sz="1463" b="1" dirty="0" smtClean="0">
                <a:latin typeface="+mn-ea"/>
                <a:ea typeface="+mn-ea"/>
              </a:rPr>
              <a:t>配付</a:t>
            </a:r>
            <a:endParaRPr lang="en-US" altLang="ja-JP" sz="1463" b="1" dirty="0" smtClean="0">
              <a:latin typeface="+mn-ea"/>
              <a:ea typeface="+mn-ea"/>
            </a:endParaRPr>
          </a:p>
          <a:p>
            <a:pPr algn="l">
              <a:lnSpc>
                <a:spcPct val="100000"/>
              </a:lnSpc>
            </a:pPr>
            <a:r>
              <a:rPr lang="ja-JP" altLang="en-US" sz="1463" b="1" dirty="0">
                <a:latin typeface="+mn-ea"/>
                <a:ea typeface="+mn-ea"/>
              </a:rPr>
              <a:t>　</a:t>
            </a:r>
            <a:r>
              <a:rPr lang="ja-JP" altLang="en-US" sz="1463" b="1" dirty="0" smtClean="0">
                <a:latin typeface="+mn-ea"/>
                <a:ea typeface="+mn-ea"/>
              </a:rPr>
              <a:t>　</a:t>
            </a:r>
            <a:endParaRPr lang="en-US" altLang="ja-JP" sz="1463" b="1" dirty="0" smtClean="0">
              <a:latin typeface="+mn-ea"/>
              <a:ea typeface="+mn-ea"/>
            </a:endParaRPr>
          </a:p>
          <a:p>
            <a:pPr algn="l">
              <a:lnSpc>
                <a:spcPct val="100000"/>
              </a:lnSpc>
            </a:pPr>
            <a:r>
              <a:rPr lang="ja-JP" altLang="en-US" sz="1463" b="1" dirty="0">
                <a:latin typeface="+mn-ea"/>
                <a:ea typeface="+mn-ea"/>
              </a:rPr>
              <a:t>　</a:t>
            </a:r>
            <a:r>
              <a:rPr lang="ja-JP" altLang="en-US" sz="1463" b="1" dirty="0" smtClean="0">
                <a:latin typeface="+mn-ea"/>
                <a:ea typeface="+mn-ea"/>
              </a:rPr>
              <a:t>　・市町村を窓口として実施</a:t>
            </a:r>
            <a:endParaRPr lang="en-US" altLang="ja-JP" sz="1463" b="1" dirty="0">
              <a:latin typeface="+mn-ea"/>
              <a:ea typeface="+mn-ea"/>
            </a:endParaRPr>
          </a:p>
          <a:p>
            <a:pPr algn="l">
              <a:lnSpc>
                <a:spcPct val="100000"/>
              </a:lnSpc>
            </a:pPr>
            <a:r>
              <a:rPr lang="ja-JP" altLang="en-US" sz="1463" b="1" dirty="0">
                <a:latin typeface="+mn-ea"/>
                <a:ea typeface="+mn-ea"/>
              </a:rPr>
              <a:t>　</a:t>
            </a:r>
            <a:endParaRPr lang="en-US" altLang="ja-JP" sz="1463" b="1" dirty="0">
              <a:latin typeface="+mn-ea"/>
              <a:ea typeface="+mn-ea"/>
            </a:endParaRPr>
          </a:p>
          <a:p>
            <a:pPr algn="l">
              <a:lnSpc>
                <a:spcPct val="100000"/>
              </a:lnSpc>
            </a:pPr>
            <a:r>
              <a:rPr lang="ja-JP" altLang="en-US" sz="1463" b="1" dirty="0">
                <a:latin typeface="+mn-ea"/>
                <a:ea typeface="+mn-ea"/>
              </a:rPr>
              <a:t>　◆</a:t>
            </a:r>
            <a:r>
              <a:rPr lang="ja-JP" altLang="en-US" sz="1400" b="1" dirty="0">
                <a:latin typeface="+mn-ea"/>
                <a:ea typeface="+mn-ea"/>
              </a:rPr>
              <a:t>アンケートの対象者</a:t>
            </a:r>
            <a:endParaRPr lang="en-US" altLang="ja-JP" sz="1400" b="1" dirty="0">
              <a:latin typeface="+mn-ea"/>
              <a:ea typeface="+mn-ea"/>
            </a:endParaRPr>
          </a:p>
          <a:p>
            <a:pPr algn="l">
              <a:lnSpc>
                <a:spcPct val="100000"/>
              </a:lnSpc>
            </a:pPr>
            <a:r>
              <a:rPr lang="ja-JP" altLang="en-US" sz="1400" b="1" dirty="0">
                <a:latin typeface="+mn-ea"/>
                <a:ea typeface="+mn-ea"/>
              </a:rPr>
              <a:t>　</a:t>
            </a:r>
            <a:endParaRPr lang="en-US" altLang="ja-JP" sz="1400" b="1" dirty="0">
              <a:latin typeface="+mn-ea"/>
              <a:ea typeface="+mn-ea"/>
            </a:endParaRPr>
          </a:p>
          <a:p>
            <a:pPr algn="l">
              <a:lnSpc>
                <a:spcPct val="100000"/>
              </a:lnSpc>
            </a:pPr>
            <a:r>
              <a:rPr lang="ja-JP" altLang="en-US" sz="1400" b="1" dirty="0">
                <a:latin typeface="+mn-ea"/>
                <a:ea typeface="+mn-ea"/>
              </a:rPr>
              <a:t>　　・</a:t>
            </a:r>
            <a:r>
              <a:rPr lang="en-US" altLang="ja-JP" sz="1400" b="1" dirty="0">
                <a:latin typeface="+mn-ea"/>
                <a:ea typeface="+mn-ea"/>
              </a:rPr>
              <a:t>【</a:t>
            </a:r>
            <a:r>
              <a:rPr lang="ja-JP" altLang="en-US" sz="1400" b="1" dirty="0">
                <a:latin typeface="+mn-ea"/>
                <a:ea typeface="+mn-ea"/>
              </a:rPr>
              <a:t>申請者</a:t>
            </a:r>
            <a:r>
              <a:rPr lang="en-US" altLang="ja-JP" sz="1400" b="1" dirty="0">
                <a:latin typeface="+mn-ea"/>
                <a:ea typeface="+mn-ea"/>
              </a:rPr>
              <a:t>】</a:t>
            </a:r>
            <a:r>
              <a:rPr lang="ja-JP" altLang="en-US" sz="1400" b="1" dirty="0">
                <a:latin typeface="+mn-ea"/>
                <a:ea typeface="+mn-ea"/>
              </a:rPr>
              <a:t>：令和元年度及び令和３年度に本事業を実施した申請者１０８件</a:t>
            </a:r>
            <a:endParaRPr lang="en-US" altLang="ja-JP" sz="1400" b="1" dirty="0">
              <a:latin typeface="+mn-ea"/>
              <a:ea typeface="+mn-ea"/>
            </a:endParaRPr>
          </a:p>
          <a:p>
            <a:pPr algn="l">
              <a:lnSpc>
                <a:spcPct val="100000"/>
              </a:lnSpc>
            </a:pPr>
            <a:r>
              <a:rPr lang="ja-JP" altLang="en-US" sz="1400" b="1" dirty="0">
                <a:latin typeface="+mn-ea"/>
                <a:ea typeface="+mn-ea"/>
              </a:rPr>
              <a:t>　　　　　　　　　　　自治会・マンション管理組合・教育機関など</a:t>
            </a:r>
            <a:endParaRPr lang="en-US" altLang="ja-JP" sz="1400" b="1" dirty="0">
              <a:latin typeface="+mn-ea"/>
              <a:ea typeface="+mn-ea"/>
            </a:endParaRPr>
          </a:p>
          <a:p>
            <a:pPr algn="l">
              <a:lnSpc>
                <a:spcPct val="100000"/>
              </a:lnSpc>
            </a:pPr>
            <a:r>
              <a:rPr lang="ja-JP" altLang="en-US" sz="1400" b="1" dirty="0">
                <a:latin typeface="+mn-ea"/>
                <a:ea typeface="+mn-ea"/>
              </a:rPr>
              <a:t>　</a:t>
            </a:r>
            <a:endParaRPr lang="en-US" altLang="ja-JP" sz="1400" b="1" dirty="0">
              <a:latin typeface="+mn-ea"/>
              <a:ea typeface="+mn-ea"/>
            </a:endParaRPr>
          </a:p>
          <a:p>
            <a:pPr algn="l">
              <a:lnSpc>
                <a:spcPct val="100000"/>
              </a:lnSpc>
            </a:pPr>
            <a:r>
              <a:rPr lang="ja-JP" altLang="en-US" sz="1400" b="1" dirty="0">
                <a:latin typeface="+mn-ea"/>
                <a:ea typeface="+mn-ea"/>
              </a:rPr>
              <a:t>　　・</a:t>
            </a:r>
            <a:r>
              <a:rPr lang="en-US" altLang="ja-JP" sz="1400" b="1" dirty="0">
                <a:latin typeface="+mn-ea"/>
                <a:ea typeface="+mn-ea"/>
              </a:rPr>
              <a:t>【</a:t>
            </a:r>
            <a:r>
              <a:rPr lang="ja-JP" altLang="en-US" sz="1400" b="1" dirty="0">
                <a:latin typeface="+mn-ea"/>
                <a:ea typeface="+mn-ea"/>
              </a:rPr>
              <a:t>市町村</a:t>
            </a:r>
            <a:r>
              <a:rPr lang="en-US" altLang="ja-JP" sz="1400" b="1" dirty="0">
                <a:latin typeface="+mn-ea"/>
                <a:ea typeface="+mn-ea"/>
              </a:rPr>
              <a:t>】</a:t>
            </a:r>
            <a:r>
              <a:rPr lang="ja-JP" altLang="en-US" sz="1400" b="1" dirty="0">
                <a:latin typeface="+mn-ea"/>
                <a:ea typeface="+mn-ea"/>
              </a:rPr>
              <a:t>：４３市町村</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◆アンケート方法</a:t>
            </a:r>
            <a:endParaRPr lang="en-US" altLang="ja-JP" sz="1400" b="1" dirty="0">
              <a:latin typeface="+mn-ea"/>
              <a:ea typeface="+mn-ea"/>
            </a:endParaRPr>
          </a:p>
          <a:p>
            <a:pPr algn="l">
              <a:lnSpc>
                <a:spcPct val="100000"/>
              </a:lnSpc>
            </a:pPr>
            <a:r>
              <a:rPr lang="ja-JP" altLang="en-US" sz="1400" b="1" dirty="0">
                <a:latin typeface="+mn-ea"/>
                <a:ea typeface="+mn-ea"/>
              </a:rPr>
              <a:t>　　　　</a:t>
            </a:r>
            <a:endParaRPr lang="en-US" altLang="ja-JP" sz="1400" b="1" dirty="0">
              <a:latin typeface="+mn-ea"/>
              <a:ea typeface="+mn-ea"/>
            </a:endParaRPr>
          </a:p>
          <a:p>
            <a:pPr algn="l">
              <a:lnSpc>
                <a:spcPct val="100000"/>
              </a:lnSpc>
            </a:pPr>
            <a:r>
              <a:rPr lang="ja-JP" altLang="en-US" sz="1400" b="1" dirty="0">
                <a:latin typeface="+mn-ea"/>
                <a:ea typeface="+mn-ea"/>
              </a:rPr>
              <a:t>　　・</a:t>
            </a:r>
            <a:r>
              <a:rPr lang="en-US" altLang="ja-JP" sz="1400" b="1" dirty="0">
                <a:latin typeface="+mn-ea"/>
                <a:ea typeface="+mn-ea"/>
              </a:rPr>
              <a:t>【</a:t>
            </a:r>
            <a:r>
              <a:rPr lang="ja-JP" altLang="en-US" sz="1400" b="1" dirty="0">
                <a:latin typeface="+mn-ea"/>
                <a:ea typeface="+mn-ea"/>
              </a:rPr>
              <a:t>申請者</a:t>
            </a:r>
            <a:r>
              <a:rPr lang="en-US" altLang="ja-JP" sz="1400" b="1" dirty="0">
                <a:latin typeface="+mn-ea"/>
                <a:ea typeface="+mn-ea"/>
              </a:rPr>
              <a:t>】</a:t>
            </a:r>
            <a:r>
              <a:rPr lang="ja-JP" altLang="en-US" sz="1400" b="1" dirty="0">
                <a:latin typeface="+mn-ea"/>
                <a:ea typeface="+mn-ea"/>
              </a:rPr>
              <a:t>：郵送にて実施</a:t>
            </a:r>
            <a:endParaRPr lang="en-US" altLang="ja-JP" sz="1400" b="1" dirty="0">
              <a:latin typeface="+mn-ea"/>
              <a:ea typeface="+mn-ea"/>
            </a:endParaRPr>
          </a:p>
          <a:p>
            <a:pPr algn="l">
              <a:lnSpc>
                <a:spcPct val="100000"/>
              </a:lnSpc>
            </a:pPr>
            <a:r>
              <a:rPr lang="ja-JP" altLang="en-US" sz="1400" b="1" dirty="0">
                <a:latin typeface="+mn-ea"/>
                <a:ea typeface="+mn-ea"/>
              </a:rPr>
              <a:t>　</a:t>
            </a:r>
            <a:endParaRPr lang="en-US" altLang="ja-JP" sz="1400" b="1" dirty="0">
              <a:latin typeface="+mn-ea"/>
              <a:ea typeface="+mn-ea"/>
            </a:endParaRPr>
          </a:p>
          <a:p>
            <a:pPr algn="l">
              <a:lnSpc>
                <a:spcPct val="100000"/>
              </a:lnSpc>
            </a:pPr>
            <a:r>
              <a:rPr lang="ja-JP" altLang="en-US" sz="1400" b="1" dirty="0">
                <a:latin typeface="+mn-ea"/>
                <a:ea typeface="+mn-ea"/>
              </a:rPr>
              <a:t>　　・</a:t>
            </a:r>
            <a:r>
              <a:rPr lang="en-US" altLang="ja-JP" sz="1400" b="1" dirty="0">
                <a:latin typeface="+mn-ea"/>
                <a:ea typeface="+mn-ea"/>
              </a:rPr>
              <a:t>【</a:t>
            </a:r>
            <a:r>
              <a:rPr lang="ja-JP" altLang="en-US" sz="1400" b="1" dirty="0">
                <a:latin typeface="+mn-ea"/>
                <a:ea typeface="+mn-ea"/>
              </a:rPr>
              <a:t>市町村</a:t>
            </a:r>
            <a:r>
              <a:rPr lang="en-US" altLang="ja-JP" sz="1400" b="1" dirty="0">
                <a:latin typeface="+mn-ea"/>
                <a:ea typeface="+mn-ea"/>
              </a:rPr>
              <a:t>】</a:t>
            </a:r>
            <a:r>
              <a:rPr lang="ja-JP" altLang="en-US" sz="1400" b="1" dirty="0">
                <a:latin typeface="+mn-ea"/>
                <a:ea typeface="+mn-ea"/>
              </a:rPr>
              <a:t>：メールにて実施</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◆回答状況</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a:t>
            </a:r>
            <a:r>
              <a:rPr lang="en-US" altLang="ja-JP" sz="1400" b="1" dirty="0">
                <a:latin typeface="+mn-ea"/>
                <a:ea typeface="+mn-ea"/>
              </a:rPr>
              <a:t>【</a:t>
            </a:r>
            <a:r>
              <a:rPr lang="ja-JP" altLang="en-US" sz="1400" b="1" dirty="0">
                <a:latin typeface="+mn-ea"/>
                <a:ea typeface="+mn-ea"/>
              </a:rPr>
              <a:t>申請者</a:t>
            </a:r>
            <a:r>
              <a:rPr lang="en-US" altLang="ja-JP" sz="1400" b="1" dirty="0">
                <a:latin typeface="+mn-ea"/>
                <a:ea typeface="+mn-ea"/>
              </a:rPr>
              <a:t>】</a:t>
            </a:r>
            <a:r>
              <a:rPr lang="ja-JP" altLang="en-US" sz="1400" b="1" dirty="0">
                <a:latin typeface="+mn-ea"/>
                <a:ea typeface="+mn-ea"/>
              </a:rPr>
              <a:t>５７団体／１０８団体　、　回答率５２．８％</a:t>
            </a: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r>
              <a:rPr lang="ja-JP" altLang="en-US" sz="1400" b="1" dirty="0">
                <a:latin typeface="+mn-ea"/>
                <a:ea typeface="+mn-ea"/>
              </a:rPr>
              <a:t>　　・</a:t>
            </a:r>
            <a:r>
              <a:rPr lang="en-US" altLang="ja-JP" sz="1400" b="1" dirty="0">
                <a:latin typeface="+mn-ea"/>
                <a:ea typeface="+mn-ea"/>
              </a:rPr>
              <a:t>【</a:t>
            </a:r>
            <a:r>
              <a:rPr lang="ja-JP" altLang="en-US" sz="1400" b="1" dirty="0">
                <a:latin typeface="+mn-ea"/>
                <a:ea typeface="+mn-ea"/>
              </a:rPr>
              <a:t>市町村</a:t>
            </a:r>
            <a:r>
              <a:rPr lang="en-US" altLang="ja-JP" sz="1400" b="1" dirty="0">
                <a:latin typeface="+mn-ea"/>
                <a:ea typeface="+mn-ea"/>
              </a:rPr>
              <a:t>】</a:t>
            </a:r>
            <a:r>
              <a:rPr lang="ja-JP" altLang="en-US" sz="1400" b="1" dirty="0">
                <a:latin typeface="+mn-ea"/>
                <a:ea typeface="+mn-ea"/>
              </a:rPr>
              <a:t>３９市町村／４３市町村、　回答率９０．７％</a:t>
            </a:r>
            <a:endParaRPr lang="en-US" altLang="ja-JP" sz="1400" b="1" dirty="0">
              <a:latin typeface="+mn-ea"/>
              <a:ea typeface="+mn-ea"/>
            </a:endParaRPr>
          </a:p>
          <a:p>
            <a:pPr algn="l">
              <a:lnSpc>
                <a:spcPct val="100000"/>
              </a:lnSpc>
            </a:pPr>
            <a:endParaRPr lang="en-US" altLang="ja-JP" sz="1400" b="1" dirty="0">
              <a:latin typeface="+mn-ea"/>
            </a:endParaRPr>
          </a:p>
          <a:p>
            <a:pPr algn="l">
              <a:lnSpc>
                <a:spcPct val="100000"/>
              </a:lnSpc>
            </a:pPr>
            <a:endParaRPr lang="en-US" altLang="ja-JP" sz="1400" b="1" dirty="0">
              <a:latin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en-US" altLang="ja-JP" sz="1400" b="1" dirty="0">
              <a:latin typeface="+mn-ea"/>
              <a:ea typeface="+mn-ea"/>
            </a:endParaRPr>
          </a:p>
          <a:p>
            <a:pPr algn="l">
              <a:lnSpc>
                <a:spcPct val="100000"/>
              </a:lnSpc>
            </a:pPr>
            <a:endParaRPr lang="ja-JP" altLang="en-US" sz="1400" b="1" dirty="0">
              <a:latin typeface="+mn-ea"/>
              <a:ea typeface="+mn-ea"/>
            </a:endParaRPr>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384310"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559786" y="6552426"/>
            <a:ext cx="304800" cy="276999"/>
          </a:xfrm>
          <a:prstGeom prst="rect">
            <a:avLst/>
          </a:prstGeom>
          <a:noFill/>
        </p:spPr>
        <p:txBody>
          <a:bodyPr wrap="square" rtlCol="0">
            <a:spAutoFit/>
          </a:bodyPr>
          <a:lstStyle/>
          <a:p>
            <a:r>
              <a:rPr lang="en-US" altLang="ja-JP" sz="1200" dirty="0"/>
              <a:t>2</a:t>
            </a:r>
            <a:endParaRPr kumimoji="1" lang="ja-JP" altLang="en-US" sz="1200" dirty="0"/>
          </a:p>
        </p:txBody>
      </p:sp>
    </p:spTree>
    <p:extLst>
      <p:ext uri="{BB962C8B-B14F-4D97-AF65-F5344CB8AC3E}">
        <p14:creationId xmlns:p14="http://schemas.microsoft.com/office/powerpoint/2010/main" val="2923898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8EE75657-5FFD-4BE9-9C72-7F2A243E0667}"/>
              </a:ext>
            </a:extLst>
          </p:cNvPr>
          <p:cNvSpPr txBox="1">
            <a:spLocks/>
          </p:cNvSpPr>
          <p:nvPr/>
        </p:nvSpPr>
        <p:spPr>
          <a:xfrm>
            <a:off x="222594" y="431464"/>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◆アンケート結果</a:t>
            </a:r>
            <a:endParaRPr lang="en-US" altLang="ja-JP" sz="1400" b="1" dirty="0"/>
          </a:p>
        </p:txBody>
      </p:sp>
      <p:sp>
        <p:nvSpPr>
          <p:cNvPr id="33" name="字幕 2">
            <a:extLst>
              <a:ext uri="{FF2B5EF4-FFF2-40B4-BE49-F238E27FC236}">
                <a16:creationId xmlns:a16="http://schemas.microsoft.com/office/drawing/2014/main" id="{07683FDF-3704-4C2C-A614-178163782F07}"/>
              </a:ext>
            </a:extLst>
          </p:cNvPr>
          <p:cNvSpPr txBox="1">
            <a:spLocks/>
          </p:cNvSpPr>
          <p:nvPr/>
        </p:nvSpPr>
        <p:spPr>
          <a:xfrm>
            <a:off x="313963" y="736515"/>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Q1_</a:t>
            </a:r>
            <a:r>
              <a:rPr lang="ja-JP" altLang="en-US" sz="1400" b="1" dirty="0"/>
              <a:t>補助金額と緑化条件</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24" name="字幕 2">
            <a:extLst>
              <a:ext uri="{FF2B5EF4-FFF2-40B4-BE49-F238E27FC236}">
                <a16:creationId xmlns:a16="http://schemas.microsoft.com/office/drawing/2014/main" id="{07683FDF-3704-4C2C-A614-178163782F07}"/>
              </a:ext>
            </a:extLst>
          </p:cNvPr>
          <p:cNvSpPr>
            <a:spLocks noGrp="1"/>
          </p:cNvSpPr>
          <p:nvPr>
            <p:ph type="subTitle" idx="1"/>
          </p:nvPr>
        </p:nvSpPr>
        <p:spPr>
          <a:xfrm>
            <a:off x="614584" y="4237312"/>
            <a:ext cx="8940233" cy="2064929"/>
          </a:xfrm>
          <a:ln>
            <a:noFill/>
          </a:ln>
        </p:spPr>
        <p:txBody>
          <a:bodyPr wrap="none">
            <a:noAutofit/>
          </a:body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・１）整備に係る経費の補助率と上限額について、全て「現状で良い」との回答だった。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）維持管理義務期間について、「現状で良い」との回答は、４件であった。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・３）植栽対象範囲について、「現状で良い」との回答は、４件であった。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・４）緑化条件について植栽が対象であることについては、「現状で良い」との回答は、４件であった。</a:t>
            </a:r>
            <a:r>
              <a:rPr lang="ja-JP" altLang="en-US" sz="1400" dirty="0"/>
              <a:t>　</a:t>
            </a:r>
            <a:endParaRPr lang="en-US" altLang="ja-JP" sz="1400" b="1" dirty="0"/>
          </a:p>
        </p:txBody>
      </p:sp>
      <p:sp>
        <p:nvSpPr>
          <p:cNvPr id="31" name="四角形: 角を丸くする 1">
            <a:extLst>
              <a:ext uri="{FF2B5EF4-FFF2-40B4-BE49-F238E27FC236}">
                <a16:creationId xmlns:a16="http://schemas.microsoft.com/office/drawing/2014/main" id="{62747854-0D7C-4CD9-868F-17E11871C611}"/>
              </a:ext>
            </a:extLst>
          </p:cNvPr>
          <p:cNvSpPr/>
          <p:nvPr/>
        </p:nvSpPr>
        <p:spPr>
          <a:xfrm>
            <a:off x="530774" y="975604"/>
            <a:ext cx="8707388" cy="3008349"/>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43" name="テキスト ボックス 42">
            <a:extLst>
              <a:ext uri="{FF2B5EF4-FFF2-40B4-BE49-F238E27FC236}">
                <a16:creationId xmlns:a16="http://schemas.microsoft.com/office/drawing/2014/main" id="{49436B72-17AE-4A29-A780-F6C75C1ECB23}"/>
              </a:ext>
            </a:extLst>
          </p:cNvPr>
          <p:cNvSpPr txBox="1"/>
          <p:nvPr/>
        </p:nvSpPr>
        <p:spPr>
          <a:xfrm>
            <a:off x="4814015" y="1067311"/>
            <a:ext cx="2210526" cy="425919"/>
          </a:xfrm>
          <a:prstGeom prst="rect">
            <a:avLst/>
          </a:prstGeom>
          <a:noFill/>
          <a:ln>
            <a:noFill/>
            <a:prstDash val="sysDot"/>
          </a:ln>
        </p:spPr>
        <p:txBody>
          <a:bodyPr wrap="square" lIns="0" tIns="58500" rIns="0" bIns="58500" rtlCol="0" anchor="t" anchorCtr="1">
            <a:spAutoFit/>
          </a:bodyPr>
          <a:lstStyle/>
          <a:p>
            <a:pPr>
              <a:lnSpc>
                <a:spcPts val="1219"/>
              </a:lnSpc>
            </a:pPr>
            <a:r>
              <a:rPr lang="ja-JP" altLang="en-US" sz="1200" dirty="0">
                <a:latin typeface="+mn-ea"/>
              </a:rPr>
              <a:t>３）道路との境界線から、３ｍ以内の範囲で、地上部での植栽</a:t>
            </a:r>
            <a:r>
              <a:rPr lang="ja-JP" altLang="en-US" sz="1200" b="1" dirty="0">
                <a:latin typeface="+mn-ea"/>
              </a:rPr>
              <a:t>　　　　　</a:t>
            </a:r>
            <a:endParaRPr lang="en-US" altLang="ja-JP" sz="1200" b="1" dirty="0">
              <a:latin typeface="+mn-ea"/>
            </a:endParaRPr>
          </a:p>
        </p:txBody>
      </p:sp>
      <p:sp>
        <p:nvSpPr>
          <p:cNvPr id="18" name="テキスト ボックス 17">
            <a:extLst>
              <a:ext uri="{FF2B5EF4-FFF2-40B4-BE49-F238E27FC236}">
                <a16:creationId xmlns:a16="http://schemas.microsoft.com/office/drawing/2014/main" id="{49436B72-17AE-4A29-A780-F6C75C1ECB23}"/>
              </a:ext>
            </a:extLst>
          </p:cNvPr>
          <p:cNvSpPr txBox="1"/>
          <p:nvPr/>
        </p:nvSpPr>
        <p:spPr>
          <a:xfrm>
            <a:off x="2714251" y="1052961"/>
            <a:ext cx="2139520" cy="430664"/>
          </a:xfrm>
          <a:prstGeom prst="rect">
            <a:avLst/>
          </a:prstGeom>
          <a:noFill/>
          <a:ln>
            <a:noFill/>
            <a:prstDash val="sysDot"/>
          </a:ln>
        </p:spPr>
        <p:txBody>
          <a:bodyPr wrap="square" lIns="0" tIns="58500" rIns="0" bIns="58500" rtlCol="0" anchor="t" anchorCtr="1">
            <a:spAutoFit/>
          </a:bodyPr>
          <a:lstStyle/>
          <a:p>
            <a:pPr algn="ctr">
              <a:lnSpc>
                <a:spcPts val="1219"/>
              </a:lnSpc>
            </a:pPr>
            <a:r>
              <a:rPr lang="en-US" altLang="ja-JP" sz="1200" dirty="0">
                <a:latin typeface="+mn-ea"/>
              </a:rPr>
              <a:t> </a:t>
            </a:r>
            <a:r>
              <a:rPr lang="ja-JP" altLang="en-US" sz="1200" dirty="0">
                <a:latin typeface="+mn-ea"/>
              </a:rPr>
              <a:t>２）植栽後</a:t>
            </a:r>
            <a:r>
              <a:rPr lang="en-US" altLang="ja-JP" sz="1200" dirty="0">
                <a:latin typeface="+mn-ea"/>
              </a:rPr>
              <a:t>7</a:t>
            </a:r>
            <a:r>
              <a:rPr lang="ja-JP" altLang="en-US" sz="1200" dirty="0">
                <a:latin typeface="+mn-ea"/>
              </a:rPr>
              <a:t>年間の</a:t>
            </a:r>
            <a:endParaRPr lang="en-US" altLang="ja-JP" sz="1200" dirty="0">
              <a:latin typeface="+mn-ea"/>
            </a:endParaRPr>
          </a:p>
          <a:p>
            <a:pPr algn="ctr">
              <a:lnSpc>
                <a:spcPts val="1219"/>
              </a:lnSpc>
            </a:pPr>
            <a:r>
              <a:rPr lang="ja-JP" altLang="en-US" sz="1200" dirty="0">
                <a:latin typeface="+mn-ea"/>
              </a:rPr>
              <a:t>　適切な維持管理</a:t>
            </a:r>
            <a:r>
              <a:rPr lang="en-US" altLang="ja-JP" sz="1200" dirty="0">
                <a:latin typeface="+mn-ea"/>
              </a:rPr>
              <a:t> </a:t>
            </a:r>
            <a:r>
              <a:rPr lang="ja-JP" altLang="en-US" sz="1200" b="1" dirty="0">
                <a:latin typeface="+mn-ea"/>
              </a:rPr>
              <a:t>　　　　　　　</a:t>
            </a:r>
            <a:endParaRPr lang="en-US" altLang="ja-JP" sz="1200" b="1" dirty="0">
              <a:latin typeface="+mn-ea"/>
            </a:endParaRPr>
          </a:p>
        </p:txBody>
      </p:sp>
      <p:sp>
        <p:nvSpPr>
          <p:cNvPr id="19" name="テキスト ボックス 18">
            <a:extLst>
              <a:ext uri="{FF2B5EF4-FFF2-40B4-BE49-F238E27FC236}">
                <a16:creationId xmlns:a16="http://schemas.microsoft.com/office/drawing/2014/main" id="{49436B72-17AE-4A29-A780-F6C75C1ECB23}"/>
              </a:ext>
            </a:extLst>
          </p:cNvPr>
          <p:cNvSpPr txBox="1"/>
          <p:nvPr/>
        </p:nvSpPr>
        <p:spPr>
          <a:xfrm>
            <a:off x="157688" y="1079091"/>
            <a:ext cx="2704781" cy="425919"/>
          </a:xfrm>
          <a:prstGeom prst="rect">
            <a:avLst/>
          </a:prstGeom>
          <a:noFill/>
          <a:ln>
            <a:noFill/>
            <a:prstDash val="sysDot"/>
          </a:ln>
        </p:spPr>
        <p:txBody>
          <a:bodyPr wrap="square" lIns="0" tIns="58500" rIns="0" bIns="58500" rtlCol="0" anchor="t" anchorCtr="1">
            <a:spAutoFit/>
          </a:bodyPr>
          <a:lstStyle/>
          <a:p>
            <a:pPr algn="ctr">
              <a:lnSpc>
                <a:spcPts val="1219"/>
              </a:lnSpc>
            </a:pPr>
            <a:r>
              <a:rPr lang="ja-JP" altLang="en-US" sz="1200" dirty="0">
                <a:latin typeface="+mn-ea"/>
              </a:rPr>
              <a:t>１）整備に係る経費</a:t>
            </a:r>
            <a:endParaRPr lang="en-US" altLang="ja-JP" sz="1200" dirty="0">
              <a:latin typeface="+mn-ea"/>
            </a:endParaRPr>
          </a:p>
          <a:p>
            <a:pPr algn="ctr">
              <a:lnSpc>
                <a:spcPts val="1219"/>
              </a:lnSpc>
            </a:pPr>
            <a:r>
              <a:rPr lang="ja-JP" altLang="en-US" sz="1200" dirty="0">
                <a:latin typeface="+mn-ea"/>
              </a:rPr>
              <a:t>　　　　　</a:t>
            </a:r>
            <a:r>
              <a:rPr lang="en-US" altLang="ja-JP" sz="1200" dirty="0">
                <a:latin typeface="+mn-ea"/>
              </a:rPr>
              <a:t>(</a:t>
            </a:r>
            <a:r>
              <a:rPr lang="ja-JP" altLang="en-US" sz="1200" dirty="0">
                <a:latin typeface="+mn-ea"/>
              </a:rPr>
              <a:t>補助率</a:t>
            </a:r>
            <a:r>
              <a:rPr lang="en-US" altLang="ja-JP" sz="1200" dirty="0">
                <a:latin typeface="+mn-ea"/>
              </a:rPr>
              <a:t>1/2</a:t>
            </a:r>
            <a:r>
              <a:rPr lang="ja-JP" altLang="en-US" sz="1200" dirty="0">
                <a:latin typeface="+mn-ea"/>
              </a:rPr>
              <a:t>以内、上限</a:t>
            </a:r>
            <a:r>
              <a:rPr lang="en-US" altLang="ja-JP" sz="1200" dirty="0">
                <a:latin typeface="+mn-ea"/>
              </a:rPr>
              <a:t>50</a:t>
            </a:r>
            <a:r>
              <a:rPr lang="ja-JP" altLang="en-US" sz="1200" dirty="0">
                <a:latin typeface="+mn-ea"/>
              </a:rPr>
              <a:t>万</a:t>
            </a:r>
            <a:r>
              <a:rPr lang="en-US" altLang="ja-JP" sz="1200" dirty="0">
                <a:latin typeface="+mn-ea"/>
              </a:rPr>
              <a:t>)  </a:t>
            </a:r>
            <a:r>
              <a:rPr lang="ja-JP" altLang="en-US" sz="1200" b="1" dirty="0">
                <a:latin typeface="+mn-ea"/>
              </a:rPr>
              <a:t>　　　　</a:t>
            </a:r>
            <a:endParaRPr lang="en-US" altLang="ja-JP" sz="1200" b="1" dirty="0">
              <a:latin typeface="+mn-ea"/>
            </a:endParaRPr>
          </a:p>
        </p:txBody>
      </p:sp>
      <p:sp>
        <p:nvSpPr>
          <p:cNvPr id="20" name="テキスト ボックス 19">
            <a:extLst>
              <a:ext uri="{FF2B5EF4-FFF2-40B4-BE49-F238E27FC236}">
                <a16:creationId xmlns:a16="http://schemas.microsoft.com/office/drawing/2014/main" id="{49436B72-17AE-4A29-A780-F6C75C1ECB23}"/>
              </a:ext>
            </a:extLst>
          </p:cNvPr>
          <p:cNvSpPr txBox="1"/>
          <p:nvPr/>
        </p:nvSpPr>
        <p:spPr>
          <a:xfrm>
            <a:off x="7049951" y="1085805"/>
            <a:ext cx="2210526" cy="272031"/>
          </a:xfrm>
          <a:prstGeom prst="rect">
            <a:avLst/>
          </a:prstGeom>
          <a:noFill/>
          <a:ln>
            <a:noFill/>
            <a:prstDash val="sysDot"/>
          </a:ln>
        </p:spPr>
        <p:txBody>
          <a:bodyPr wrap="square" lIns="0" tIns="58500" rIns="0" bIns="58500" rtlCol="0" anchor="t" anchorCtr="1">
            <a:spAutoFit/>
          </a:bodyPr>
          <a:lstStyle/>
          <a:p>
            <a:pPr>
              <a:lnSpc>
                <a:spcPts val="1219"/>
              </a:lnSpc>
            </a:pPr>
            <a:r>
              <a:rPr lang="ja-JP" altLang="en-US" sz="1200" dirty="0">
                <a:latin typeface="+mn-ea"/>
              </a:rPr>
              <a:t>４）植栽時の樹高が３ｍ以上</a:t>
            </a:r>
            <a:r>
              <a:rPr lang="ja-JP" altLang="en-US" sz="1200" b="1" dirty="0">
                <a:latin typeface="+mn-ea"/>
              </a:rPr>
              <a:t>　　　　　</a:t>
            </a:r>
            <a:endParaRPr lang="en-US" altLang="ja-JP" sz="1200" b="1" dirty="0">
              <a:latin typeface="+mn-ea"/>
            </a:endParaRPr>
          </a:p>
        </p:txBody>
      </p:sp>
      <p:sp>
        <p:nvSpPr>
          <p:cNvPr id="21" name="矢印: 下 20">
            <a:extLst>
              <a:ext uri="{FF2B5EF4-FFF2-40B4-BE49-F238E27FC236}">
                <a16:creationId xmlns:a16="http://schemas.microsoft.com/office/drawing/2014/main" id="{21822052-B9F9-43FF-9726-EA1538EC07E9}"/>
              </a:ext>
            </a:extLst>
          </p:cNvPr>
          <p:cNvSpPr/>
          <p:nvPr/>
        </p:nvSpPr>
        <p:spPr>
          <a:xfrm>
            <a:off x="4595706" y="5843700"/>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AF1CF65-5253-4214-B1CF-9DE9CC9C7B7C}"/>
              </a:ext>
            </a:extLst>
          </p:cNvPr>
          <p:cNvSpPr txBox="1"/>
          <p:nvPr/>
        </p:nvSpPr>
        <p:spPr>
          <a:xfrm>
            <a:off x="905805" y="6145081"/>
            <a:ext cx="8104599" cy="553998"/>
          </a:xfrm>
          <a:prstGeom prst="rect">
            <a:avLst/>
          </a:prstGeom>
          <a:noFill/>
        </p:spPr>
        <p:txBody>
          <a:bodyPr wrap="square">
            <a:spAutoFit/>
          </a:bodyPr>
          <a:lstStyle/>
          <a:p>
            <a:pPr>
              <a:lnSpc>
                <a:spcPts val="1756"/>
              </a:lnSpc>
            </a:pPr>
            <a:r>
              <a:rPr lang="ja-JP" altLang="en-US" sz="1400" b="1" u="sng" dirty="0">
                <a:latin typeface="UD デジタル 教科書体 NK-B" panose="02020700000000000000" pitchFamily="18" charset="-128"/>
                <a:ea typeface="UD デジタル 教科書体 NK-B" panose="02020700000000000000" pitchFamily="18" charset="-128"/>
              </a:rPr>
              <a:t>事業内容（補助率や上限額、維持管理義務期間、補助対象範囲、緑化条件）について、概ね</a:t>
            </a:r>
            <a:r>
              <a:rPr lang="ja-JP" altLang="en-US" sz="1400" b="1" u="sng">
                <a:latin typeface="UD デジタル 教科書体 NK-B" panose="02020700000000000000" pitchFamily="18" charset="-128"/>
                <a:ea typeface="UD デジタル 教科書体 NK-B" panose="02020700000000000000" pitchFamily="18" charset="-128"/>
              </a:rPr>
              <a:t>満足</a:t>
            </a:r>
            <a:r>
              <a:rPr lang="ja-JP" altLang="en-US" sz="1400" b="1" u="sng" smtClean="0">
                <a:latin typeface="UD デジタル 教科書体 NK-B" panose="02020700000000000000" pitchFamily="18" charset="-128"/>
                <a:ea typeface="UD デジタル 教科書体 NK-B" panose="02020700000000000000" pitchFamily="18" charset="-128"/>
              </a:rPr>
              <a:t>いただけて</a:t>
            </a:r>
            <a:r>
              <a:rPr lang="ja-JP" altLang="en-US" sz="1400" b="1" u="sng" dirty="0">
                <a:latin typeface="UD デジタル 教科書体 NK-B" panose="02020700000000000000" pitchFamily="18" charset="-128"/>
                <a:ea typeface="UD デジタル 教科書体 NK-B" panose="02020700000000000000" pitchFamily="18" charset="-128"/>
              </a:rPr>
              <a:t>いることが確認できた。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sp>
        <p:nvSpPr>
          <p:cNvPr id="23" name="タイトル 1">
            <a:extLst>
              <a:ext uri="{FF2B5EF4-FFF2-40B4-BE49-F238E27FC236}">
                <a16:creationId xmlns:a16="http://schemas.microsoft.com/office/drawing/2014/main" id="{A91BA38A-C161-4E5E-9942-BDED27C18B76}"/>
              </a:ext>
            </a:extLst>
          </p:cNvPr>
          <p:cNvSpPr txBox="1">
            <a:spLocks/>
          </p:cNvSpPr>
          <p:nvPr/>
        </p:nvSpPr>
        <p:spPr>
          <a:xfrm>
            <a:off x="410818" y="61398"/>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❹ 良好な緑陰づくり支援事業</a:t>
            </a:r>
          </a:p>
        </p:txBody>
      </p:sp>
      <p:sp>
        <p:nvSpPr>
          <p:cNvPr id="26" name="字幕 2">
            <a:extLst>
              <a:ext uri="{FF2B5EF4-FFF2-40B4-BE49-F238E27FC236}">
                <a16:creationId xmlns:a16="http://schemas.microsoft.com/office/drawing/2014/main" id="{8EAFC04C-F6D7-4930-9E27-1FE06F2349BD}"/>
              </a:ext>
            </a:extLst>
          </p:cNvPr>
          <p:cNvSpPr txBox="1">
            <a:spLocks/>
          </p:cNvSpPr>
          <p:nvPr/>
        </p:nvSpPr>
        <p:spPr>
          <a:xfrm>
            <a:off x="861077" y="3009176"/>
            <a:ext cx="5469796"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200" b="1" dirty="0"/>
              <a:t>➡「改善してほしい」と回答した具体的理由</a:t>
            </a:r>
            <a:r>
              <a:rPr lang="en-US" altLang="ja-JP" sz="1200" b="1" dirty="0"/>
              <a:t>【</a:t>
            </a:r>
            <a:r>
              <a:rPr lang="ja-JP" altLang="en-US" sz="1200" b="1" dirty="0"/>
              <a:t>記述</a:t>
            </a:r>
            <a:r>
              <a:rPr lang="en-US" altLang="ja-JP" sz="1200" b="1" dirty="0"/>
              <a:t>】</a:t>
            </a:r>
            <a:endParaRPr lang="en-US" altLang="ja-JP" sz="1200" b="1" dirty="0">
              <a:latin typeface="UD デジタル 教科書体 NK-B" panose="02020700000000000000" pitchFamily="18" charset="-128"/>
              <a:ea typeface="UD デジタル 教科書体 NK-B" panose="02020700000000000000" pitchFamily="18" charset="-128"/>
            </a:endParaRPr>
          </a:p>
          <a:p>
            <a:pPr algn="l"/>
            <a:r>
              <a:rPr lang="en-US" altLang="ja-JP" sz="1200" b="1" dirty="0">
                <a:latin typeface="UD デジタル 教科書体 NK-B" panose="02020700000000000000" pitchFamily="18" charset="-128"/>
                <a:ea typeface="UD デジタル 教科書体 NK-B" panose="02020700000000000000" pitchFamily="18" charset="-128"/>
              </a:rPr>
              <a:t>        </a:t>
            </a:r>
            <a:endParaRPr lang="en-US" altLang="ja-JP" sz="1200" b="1" dirty="0"/>
          </a:p>
        </p:txBody>
      </p:sp>
      <p:graphicFrame>
        <p:nvGraphicFramePr>
          <p:cNvPr id="5" name="表 4"/>
          <p:cNvGraphicFramePr>
            <a:graphicFrameLocks noGrp="1"/>
          </p:cNvGraphicFramePr>
          <p:nvPr>
            <p:extLst>
              <p:ext uri="{D42A27DB-BD31-4B8C-83A1-F6EECF244321}">
                <p14:modId xmlns:p14="http://schemas.microsoft.com/office/powerpoint/2010/main" val="1810618167"/>
              </p:ext>
            </p:extLst>
          </p:nvPr>
        </p:nvGraphicFramePr>
        <p:xfrm>
          <a:off x="1254411" y="3251377"/>
          <a:ext cx="4683127" cy="577215"/>
        </p:xfrm>
        <a:graphic>
          <a:graphicData uri="http://schemas.openxmlformats.org/drawingml/2006/table">
            <a:tbl>
              <a:tblPr>
                <a:tableStyleId>{5C22544A-7EE6-4342-B048-85BDC9FD1C3A}</a:tableStyleId>
              </a:tblPr>
              <a:tblGrid>
                <a:gridCol w="4207975">
                  <a:extLst>
                    <a:ext uri="{9D8B030D-6E8A-4147-A177-3AD203B41FA5}">
                      <a16:colId xmlns:a16="http://schemas.microsoft.com/office/drawing/2014/main" val="2740253280"/>
                    </a:ext>
                  </a:extLst>
                </a:gridCol>
                <a:gridCol w="475152">
                  <a:extLst>
                    <a:ext uri="{9D8B030D-6E8A-4147-A177-3AD203B41FA5}">
                      <a16:colId xmlns:a16="http://schemas.microsoft.com/office/drawing/2014/main" val="4078578136"/>
                    </a:ext>
                  </a:extLst>
                </a:gridCol>
              </a:tblGrid>
              <a:tr h="180975">
                <a:tc>
                  <a:txBody>
                    <a:bodyPr/>
                    <a:lstStyle/>
                    <a:p>
                      <a:pPr algn="l" fontAlgn="ctr"/>
                      <a:r>
                        <a:rPr lang="ja-JP" altLang="en-US" sz="1200" u="none" strike="noStrike">
                          <a:effectLst/>
                        </a:rPr>
                        <a:t>沿道以外の緑化補助もしてほしい</a:t>
                      </a: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200" u="none" strike="noStrike" dirty="0">
                          <a:effectLst/>
                        </a:rPr>
                        <a:t>1</a:t>
                      </a:r>
                      <a:endPar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276150774"/>
                  </a:ext>
                </a:extLst>
              </a:tr>
              <a:tr h="171450">
                <a:tc>
                  <a:txBody>
                    <a:bodyPr/>
                    <a:lstStyle/>
                    <a:p>
                      <a:pPr algn="l" fontAlgn="ctr"/>
                      <a:r>
                        <a:rPr lang="ja-JP" altLang="en-US" sz="1200" u="none" strike="noStrike" dirty="0">
                          <a:effectLst/>
                        </a:rPr>
                        <a:t>対象範囲を広げてほしい</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200" u="none" strike="noStrike" dirty="0">
                          <a:effectLst/>
                        </a:rPr>
                        <a:t>1</a:t>
                      </a:r>
                      <a:endPar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174884571"/>
                  </a:ext>
                </a:extLst>
              </a:tr>
              <a:tr h="171450">
                <a:tc>
                  <a:txBody>
                    <a:bodyPr/>
                    <a:lstStyle/>
                    <a:p>
                      <a:pPr algn="l" fontAlgn="ctr"/>
                      <a:r>
                        <a:rPr lang="ja-JP" altLang="en-US" sz="1200" u="none" strike="noStrike">
                          <a:effectLst/>
                        </a:rPr>
                        <a:t>「樹高３ｍ以上」は緑化箇所が限定的になってしまう。</a:t>
                      </a: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200" u="none" strike="noStrike" dirty="0">
                          <a:effectLst/>
                        </a:rPr>
                        <a:t>1</a:t>
                      </a:r>
                      <a:endPar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284117776"/>
                  </a:ext>
                </a:extLst>
              </a:tr>
            </a:tbl>
          </a:graphicData>
        </a:graphic>
      </p:graphicFrame>
      <p:sp>
        <p:nvSpPr>
          <p:cNvPr id="28" name="テキスト ボックス 27"/>
          <p:cNvSpPr txBox="1"/>
          <p:nvPr/>
        </p:nvSpPr>
        <p:spPr>
          <a:xfrm>
            <a:off x="9431252" y="6552426"/>
            <a:ext cx="458734" cy="276999"/>
          </a:xfrm>
          <a:prstGeom prst="rect">
            <a:avLst/>
          </a:prstGeom>
          <a:noFill/>
        </p:spPr>
        <p:txBody>
          <a:bodyPr wrap="square" rtlCol="0">
            <a:spAutoFit/>
          </a:bodyPr>
          <a:lstStyle/>
          <a:p>
            <a:r>
              <a:rPr lang="en-US" altLang="ja-JP" sz="1200" dirty="0"/>
              <a:t>29</a:t>
            </a:r>
            <a:endParaRPr kumimoji="1" lang="ja-JP" altLang="en-US" sz="1200" dirty="0"/>
          </a:p>
        </p:txBody>
      </p:sp>
      <p:pic>
        <p:nvPicPr>
          <p:cNvPr id="10" name="図 9">
            <a:extLst>
              <a:ext uri="{FF2B5EF4-FFF2-40B4-BE49-F238E27FC236}">
                <a16:creationId xmlns:a16="http://schemas.microsoft.com/office/drawing/2014/main" id="{2861F758-66F2-4CB2-B86F-DA3FCE696237}"/>
              </a:ext>
            </a:extLst>
          </p:cNvPr>
          <p:cNvPicPr>
            <a:picLocks noChangeAspect="1"/>
          </p:cNvPicPr>
          <p:nvPr/>
        </p:nvPicPr>
        <p:blipFill>
          <a:blip r:embed="rId2"/>
          <a:stretch>
            <a:fillRect/>
          </a:stretch>
        </p:blipFill>
        <p:spPr>
          <a:xfrm>
            <a:off x="614585" y="1454789"/>
            <a:ext cx="2247884" cy="1363013"/>
          </a:xfrm>
          <a:prstGeom prst="rect">
            <a:avLst/>
          </a:prstGeom>
        </p:spPr>
      </p:pic>
      <p:pic>
        <p:nvPicPr>
          <p:cNvPr id="29" name="図 28">
            <a:extLst>
              <a:ext uri="{FF2B5EF4-FFF2-40B4-BE49-F238E27FC236}">
                <a16:creationId xmlns:a16="http://schemas.microsoft.com/office/drawing/2014/main" id="{DFF64C03-5B70-4B8F-85E3-9CAF164D6169}"/>
              </a:ext>
            </a:extLst>
          </p:cNvPr>
          <p:cNvPicPr>
            <a:picLocks noChangeAspect="1"/>
          </p:cNvPicPr>
          <p:nvPr/>
        </p:nvPicPr>
        <p:blipFill rotWithShape="1">
          <a:blip r:embed="rId3"/>
          <a:srcRect r="7198"/>
          <a:stretch/>
        </p:blipFill>
        <p:spPr>
          <a:xfrm>
            <a:off x="7087473" y="1455741"/>
            <a:ext cx="2051402" cy="1363013"/>
          </a:xfrm>
          <a:prstGeom prst="rect">
            <a:avLst/>
          </a:prstGeom>
        </p:spPr>
      </p:pic>
      <p:pic>
        <p:nvPicPr>
          <p:cNvPr id="30" name="図 29">
            <a:extLst>
              <a:ext uri="{FF2B5EF4-FFF2-40B4-BE49-F238E27FC236}">
                <a16:creationId xmlns:a16="http://schemas.microsoft.com/office/drawing/2014/main" id="{BC3A65F2-C28C-4308-8145-7DDEF40F5B15}"/>
              </a:ext>
            </a:extLst>
          </p:cNvPr>
          <p:cNvPicPr>
            <a:picLocks noChangeAspect="1"/>
          </p:cNvPicPr>
          <p:nvPr/>
        </p:nvPicPr>
        <p:blipFill rotWithShape="1">
          <a:blip r:embed="rId3"/>
          <a:srcRect r="7198"/>
          <a:stretch/>
        </p:blipFill>
        <p:spPr>
          <a:xfrm>
            <a:off x="4927666" y="1459961"/>
            <a:ext cx="2051402" cy="1363013"/>
          </a:xfrm>
          <a:prstGeom prst="rect">
            <a:avLst/>
          </a:prstGeom>
        </p:spPr>
      </p:pic>
      <p:pic>
        <p:nvPicPr>
          <p:cNvPr id="32" name="図 31">
            <a:extLst>
              <a:ext uri="{FF2B5EF4-FFF2-40B4-BE49-F238E27FC236}">
                <a16:creationId xmlns:a16="http://schemas.microsoft.com/office/drawing/2014/main" id="{3AA823FA-9F00-43AA-858E-30832A89D2C3}"/>
              </a:ext>
            </a:extLst>
          </p:cNvPr>
          <p:cNvPicPr>
            <a:picLocks noChangeAspect="1"/>
          </p:cNvPicPr>
          <p:nvPr/>
        </p:nvPicPr>
        <p:blipFill rotWithShape="1">
          <a:blip r:embed="rId3"/>
          <a:srcRect r="7198"/>
          <a:stretch/>
        </p:blipFill>
        <p:spPr>
          <a:xfrm>
            <a:off x="2758310" y="1456304"/>
            <a:ext cx="2051402" cy="1363013"/>
          </a:xfrm>
          <a:prstGeom prst="rect">
            <a:avLst/>
          </a:prstGeom>
        </p:spPr>
      </p:pic>
    </p:spTree>
    <p:extLst>
      <p:ext uri="{BB962C8B-B14F-4D97-AF65-F5344CB8AC3E}">
        <p14:creationId xmlns:p14="http://schemas.microsoft.com/office/powerpoint/2010/main" val="11393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字幕 2">
            <a:extLst>
              <a:ext uri="{FF2B5EF4-FFF2-40B4-BE49-F238E27FC236}">
                <a16:creationId xmlns:a16="http://schemas.microsoft.com/office/drawing/2014/main" id="{07683FDF-3704-4C2C-A614-178163782F07}"/>
              </a:ext>
            </a:extLst>
          </p:cNvPr>
          <p:cNvSpPr txBox="1">
            <a:spLocks/>
          </p:cNvSpPr>
          <p:nvPr/>
        </p:nvSpPr>
        <p:spPr>
          <a:xfrm>
            <a:off x="251833" y="491374"/>
            <a:ext cx="9143312" cy="316446"/>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a:t>
            </a:r>
            <a:r>
              <a:rPr lang="ja-JP" altLang="en-US" sz="1400" b="1" dirty="0"/>
              <a:t>２</a:t>
            </a:r>
            <a:r>
              <a:rPr lang="en-US" altLang="ja-JP" sz="1400" b="1" dirty="0"/>
              <a:t>_</a:t>
            </a:r>
            <a:r>
              <a:rPr lang="ja-JP" altLang="en-US" sz="1400" b="1" dirty="0"/>
              <a:t>申請手続きについて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21" name="字幕 2">
            <a:extLst>
              <a:ext uri="{FF2B5EF4-FFF2-40B4-BE49-F238E27FC236}">
                <a16:creationId xmlns:a16="http://schemas.microsoft.com/office/drawing/2014/main" id="{07683FDF-3704-4C2C-A614-178163782F07}"/>
              </a:ext>
            </a:extLst>
          </p:cNvPr>
          <p:cNvSpPr txBox="1">
            <a:spLocks/>
          </p:cNvSpPr>
          <p:nvPr/>
        </p:nvSpPr>
        <p:spPr>
          <a:xfrm>
            <a:off x="676118" y="2729947"/>
            <a:ext cx="8294743" cy="314081"/>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・申請手続きについて、「簡便だった」と回答したのは、４件であった。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t>　</a:t>
            </a:r>
            <a:endParaRPr lang="en-US" altLang="ja-JP" sz="1400" b="1" dirty="0"/>
          </a:p>
        </p:txBody>
      </p:sp>
      <p:sp>
        <p:nvSpPr>
          <p:cNvPr id="22" name="四角形: 角を丸くする 1">
            <a:extLst>
              <a:ext uri="{FF2B5EF4-FFF2-40B4-BE49-F238E27FC236}">
                <a16:creationId xmlns:a16="http://schemas.microsoft.com/office/drawing/2014/main" id="{62747854-0D7C-4CD9-868F-17E11871C611}"/>
              </a:ext>
            </a:extLst>
          </p:cNvPr>
          <p:cNvSpPr/>
          <p:nvPr/>
        </p:nvSpPr>
        <p:spPr>
          <a:xfrm>
            <a:off x="530774" y="746394"/>
            <a:ext cx="8707388" cy="1863644"/>
          </a:xfrm>
          <a:prstGeom prst="roundRect">
            <a:avLst>
              <a:gd name="adj" fmla="val 4602"/>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cxnSp>
        <p:nvCxnSpPr>
          <p:cNvPr id="23" name="直線コネクタ 22">
            <a:extLst>
              <a:ext uri="{FF2B5EF4-FFF2-40B4-BE49-F238E27FC236}">
                <a16:creationId xmlns:a16="http://schemas.microsoft.com/office/drawing/2014/main" id="{F086DBDD-B953-406D-9431-C408A9512CE8}"/>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35F91C1A-7022-4DDC-B166-D490B96B70C1}"/>
              </a:ext>
            </a:extLst>
          </p:cNvPr>
          <p:cNvSpPr txBox="1"/>
          <p:nvPr/>
        </p:nvSpPr>
        <p:spPr>
          <a:xfrm>
            <a:off x="759561" y="1128879"/>
            <a:ext cx="2247126" cy="1303809"/>
          </a:xfrm>
          <a:prstGeom prst="rect">
            <a:avLst/>
          </a:prstGeom>
          <a:noFill/>
          <a:ln>
            <a:solidFill>
              <a:schemeClr val="bg1">
                <a:lumMod val="65000"/>
              </a:schemeClr>
            </a:solidFill>
            <a:prstDash val="sysDot"/>
          </a:ln>
        </p:spPr>
        <p:txBody>
          <a:bodyPr wrap="square" lIns="0" tIns="72000" rIns="0" bIns="0" rtlCol="0" anchor="t" anchorCtr="1">
            <a:spAutoFit/>
          </a:bodyPr>
          <a:lstStyle/>
          <a:p>
            <a:r>
              <a:rPr lang="ja-JP" altLang="en-US" sz="1000" dirty="0">
                <a:latin typeface="BIZ UDPゴシック" panose="020B0400000000000000" pitchFamily="50" charset="-128"/>
                <a:ea typeface="BIZ UDPゴシック" panose="020B0400000000000000" pitchFamily="50" charset="-128"/>
              </a:rPr>
              <a:t>＜添付書類＞</a:t>
            </a:r>
          </a:p>
          <a:p>
            <a:r>
              <a:rPr lang="ja-JP" altLang="en-US" sz="1000" dirty="0">
                <a:latin typeface="BIZ UDPゴシック" panose="020B0400000000000000" pitchFamily="50" charset="-128"/>
                <a:ea typeface="BIZ UDPゴシック" panose="020B0400000000000000" pitchFamily="50" charset="-128"/>
              </a:rPr>
              <a:t>１．位置図及び緑化位置図</a:t>
            </a:r>
          </a:p>
          <a:p>
            <a:r>
              <a:rPr lang="ja-JP" altLang="en-US" sz="1000" dirty="0">
                <a:latin typeface="BIZ UDPゴシック" panose="020B0400000000000000" pitchFamily="50" charset="-128"/>
                <a:ea typeface="BIZ UDPゴシック" panose="020B0400000000000000" pitchFamily="50" charset="-128"/>
              </a:rPr>
              <a:t>２．平面図</a:t>
            </a:r>
          </a:p>
          <a:p>
            <a:r>
              <a:rPr lang="ja-JP" altLang="en-US" sz="1000" dirty="0">
                <a:latin typeface="BIZ UDPゴシック" panose="020B0400000000000000" pitchFamily="50" charset="-128"/>
                <a:ea typeface="BIZ UDPゴシック" panose="020B0400000000000000" pitchFamily="50" charset="-128"/>
              </a:rPr>
              <a:t>３．現況写真</a:t>
            </a:r>
          </a:p>
          <a:p>
            <a:r>
              <a:rPr lang="ja-JP" altLang="en-US" sz="1000" dirty="0">
                <a:latin typeface="BIZ UDPゴシック" panose="020B0400000000000000" pitchFamily="50" charset="-128"/>
                <a:ea typeface="BIZ UDPゴシック" panose="020B0400000000000000" pitchFamily="50" charset="-128"/>
              </a:rPr>
              <a:t>４．見積書等</a:t>
            </a:r>
          </a:p>
          <a:p>
            <a:r>
              <a:rPr lang="ja-JP" altLang="en-US" sz="1000" dirty="0">
                <a:latin typeface="BIZ UDPゴシック" panose="020B0400000000000000" pitchFamily="50" charset="-128"/>
                <a:ea typeface="BIZ UDPゴシック" panose="020B0400000000000000" pitchFamily="50" charset="-128"/>
              </a:rPr>
              <a:t>５．同意書</a:t>
            </a:r>
          </a:p>
          <a:p>
            <a:r>
              <a:rPr lang="ja-JP" altLang="en-US" sz="1000" dirty="0">
                <a:latin typeface="BIZ UDPゴシック" panose="020B0400000000000000" pitchFamily="50" charset="-128"/>
                <a:ea typeface="BIZ UDPゴシック" panose="020B0400000000000000" pitchFamily="50" charset="-128"/>
              </a:rPr>
              <a:t>６．建築確認申請の写し</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建築確認申請が伴う場合</a:t>
            </a:r>
          </a:p>
        </p:txBody>
      </p:sp>
      <p:sp>
        <p:nvSpPr>
          <p:cNvPr id="37" name="テキスト ボックス 36">
            <a:extLst>
              <a:ext uri="{FF2B5EF4-FFF2-40B4-BE49-F238E27FC236}">
                <a16:creationId xmlns:a16="http://schemas.microsoft.com/office/drawing/2014/main" id="{49436B72-17AE-4A29-A780-F6C75C1ECB23}"/>
              </a:ext>
            </a:extLst>
          </p:cNvPr>
          <p:cNvSpPr txBox="1"/>
          <p:nvPr/>
        </p:nvSpPr>
        <p:spPr>
          <a:xfrm>
            <a:off x="1053144" y="1047231"/>
            <a:ext cx="1617565" cy="158761"/>
          </a:xfrm>
          <a:prstGeom prst="rect">
            <a:avLst/>
          </a:prstGeom>
          <a:solidFill>
            <a:schemeClr val="bg1"/>
          </a:solidFill>
          <a:ln>
            <a:noFill/>
            <a:prstDash val="sysDot"/>
          </a:ln>
        </p:spPr>
        <p:txBody>
          <a:bodyPr wrap="square" lIns="0" tIns="0" rIns="0" bIns="0" rtlCol="0" anchor="t" anchorCtr="1">
            <a:spAutoFit/>
          </a:bodyPr>
          <a:lstStyle/>
          <a:p>
            <a:pPr algn="ctr">
              <a:lnSpc>
                <a:spcPts val="1219"/>
              </a:lnSpc>
            </a:pPr>
            <a:r>
              <a:rPr lang="ja-JP" altLang="en-US" sz="1100" dirty="0">
                <a:latin typeface="+mn-ea"/>
              </a:rPr>
              <a:t>申請必要書類（抜粋）</a:t>
            </a:r>
            <a:endParaRPr lang="en-US" altLang="ja-JP" sz="1200" dirty="0">
              <a:latin typeface="+mn-ea"/>
            </a:endParaRPr>
          </a:p>
        </p:txBody>
      </p:sp>
      <p:sp>
        <p:nvSpPr>
          <p:cNvPr id="39" name="四角形: 角を丸くする 1">
            <a:extLst>
              <a:ext uri="{FF2B5EF4-FFF2-40B4-BE49-F238E27FC236}">
                <a16:creationId xmlns:a16="http://schemas.microsoft.com/office/drawing/2014/main" id="{62747854-0D7C-4CD9-868F-17E11871C611}"/>
              </a:ext>
            </a:extLst>
          </p:cNvPr>
          <p:cNvSpPr/>
          <p:nvPr/>
        </p:nvSpPr>
        <p:spPr>
          <a:xfrm>
            <a:off x="530773" y="3391446"/>
            <a:ext cx="8707389" cy="600656"/>
          </a:xfrm>
          <a:prstGeom prst="roundRect">
            <a:avLst>
              <a:gd name="adj" fmla="val 13707"/>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40" name="字幕 2">
            <a:extLst>
              <a:ext uri="{FF2B5EF4-FFF2-40B4-BE49-F238E27FC236}">
                <a16:creationId xmlns:a16="http://schemas.microsoft.com/office/drawing/2014/main" id="{07683FDF-3704-4C2C-A614-178163782F07}"/>
              </a:ext>
            </a:extLst>
          </p:cNvPr>
          <p:cNvSpPr txBox="1">
            <a:spLocks/>
          </p:cNvSpPr>
          <p:nvPr/>
        </p:nvSpPr>
        <p:spPr>
          <a:xfrm>
            <a:off x="251190" y="3139165"/>
            <a:ext cx="6109853" cy="305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a:t>
            </a:r>
            <a:r>
              <a:rPr lang="ja-JP" altLang="en-US" sz="1400" b="1" dirty="0"/>
              <a:t>３</a:t>
            </a:r>
            <a:r>
              <a:rPr lang="en-US" altLang="ja-JP" sz="1400" b="1" dirty="0"/>
              <a:t>_</a:t>
            </a:r>
            <a:r>
              <a:rPr lang="ja-JP" altLang="en-US" sz="1400" b="1" dirty="0"/>
              <a:t>今後緑化を行ううえで、どのような補助事業があれば良いか</a:t>
            </a:r>
            <a:r>
              <a:rPr lang="en-US" altLang="ja-JP" sz="1400" b="1" dirty="0"/>
              <a:t>【</a:t>
            </a:r>
            <a:r>
              <a:rPr lang="ja-JP" altLang="en-US" sz="1400" b="1" dirty="0"/>
              <a:t>記述</a:t>
            </a:r>
            <a:r>
              <a:rPr lang="en-US" altLang="ja-JP" sz="1400" b="1" dirty="0"/>
              <a:t>】</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41" name="字幕 2">
            <a:extLst>
              <a:ext uri="{FF2B5EF4-FFF2-40B4-BE49-F238E27FC236}">
                <a16:creationId xmlns:a16="http://schemas.microsoft.com/office/drawing/2014/main" id="{07683FDF-3704-4C2C-A614-178163782F07}"/>
              </a:ext>
            </a:extLst>
          </p:cNvPr>
          <p:cNvSpPr txBox="1">
            <a:spLocks/>
          </p:cNvSpPr>
          <p:nvPr/>
        </p:nvSpPr>
        <p:spPr>
          <a:xfrm>
            <a:off x="222594" y="4697956"/>
            <a:ext cx="6109853" cy="305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a:t>
            </a:r>
            <a:r>
              <a:rPr lang="en-US" altLang="ja-JP" sz="1400" b="1" dirty="0"/>
              <a:t>Q</a:t>
            </a:r>
            <a:r>
              <a:rPr lang="ja-JP" altLang="en-US" sz="1400" b="1" dirty="0"/>
              <a:t>４</a:t>
            </a:r>
            <a:r>
              <a:rPr lang="en-US" altLang="ja-JP" sz="1400" b="1" dirty="0"/>
              <a:t>_</a:t>
            </a:r>
            <a:r>
              <a:rPr lang="ja-JP" altLang="en-US" sz="1400" b="1" dirty="0"/>
              <a:t>現在の維持管理状況について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u="sng"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ja-JP" altLang="en-US" sz="1400" b="1" i="1" dirty="0"/>
              <a:t> </a:t>
            </a:r>
            <a:endParaRPr lang="en-US" altLang="ja-JP" sz="1400" b="1" i="1" dirty="0">
              <a:latin typeface="UD デジタル 教科書体 NK-B" panose="02020700000000000000" pitchFamily="18" charset="-128"/>
              <a:ea typeface="UD デジタル 教科書体 NK-B" panose="02020700000000000000" pitchFamily="18" charset="-128"/>
            </a:endParaRPr>
          </a:p>
          <a:p>
            <a:pPr algn="l"/>
            <a:r>
              <a:rPr lang="en-US" altLang="ja-JP" sz="1400" b="1" i="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i="1" dirty="0"/>
              <a:t>　</a:t>
            </a:r>
            <a:endParaRPr lang="en-US" altLang="ja-JP" sz="1300" b="1" i="1" dirty="0"/>
          </a:p>
        </p:txBody>
      </p:sp>
      <p:sp>
        <p:nvSpPr>
          <p:cNvPr id="42" name="四角形: 角を丸くする 1">
            <a:extLst>
              <a:ext uri="{FF2B5EF4-FFF2-40B4-BE49-F238E27FC236}">
                <a16:creationId xmlns:a16="http://schemas.microsoft.com/office/drawing/2014/main" id="{62747854-0D7C-4CD9-868F-17E11871C611}"/>
              </a:ext>
            </a:extLst>
          </p:cNvPr>
          <p:cNvSpPr/>
          <p:nvPr/>
        </p:nvSpPr>
        <p:spPr>
          <a:xfrm>
            <a:off x="539865" y="4953137"/>
            <a:ext cx="8707389" cy="1497542"/>
          </a:xfrm>
          <a:prstGeom prst="roundRect">
            <a:avLst>
              <a:gd name="adj" fmla="val 13707"/>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pic>
        <p:nvPicPr>
          <p:cNvPr id="44" name="図 43">
            <a:extLst>
              <a:ext uri="{FF2B5EF4-FFF2-40B4-BE49-F238E27FC236}">
                <a16:creationId xmlns:a16="http://schemas.microsoft.com/office/drawing/2014/main" id="{595ACB5D-1620-41BB-8845-B7C545DF2AB4}"/>
              </a:ext>
            </a:extLst>
          </p:cNvPr>
          <p:cNvPicPr>
            <a:picLocks noChangeAspect="1"/>
          </p:cNvPicPr>
          <p:nvPr/>
        </p:nvPicPr>
        <p:blipFill>
          <a:blip r:embed="rId2"/>
          <a:stretch>
            <a:fillRect/>
          </a:stretch>
        </p:blipFill>
        <p:spPr>
          <a:xfrm>
            <a:off x="5199190" y="5045276"/>
            <a:ext cx="1807503" cy="1252511"/>
          </a:xfrm>
          <a:prstGeom prst="rect">
            <a:avLst/>
          </a:prstGeom>
        </p:spPr>
      </p:pic>
      <p:sp>
        <p:nvSpPr>
          <p:cNvPr id="45" name="テキスト ボックス 44">
            <a:extLst>
              <a:ext uri="{FF2B5EF4-FFF2-40B4-BE49-F238E27FC236}">
                <a16:creationId xmlns:a16="http://schemas.microsoft.com/office/drawing/2014/main" id="{0B19EFB4-42A4-4EBD-BEDE-3371397541F2}"/>
              </a:ext>
            </a:extLst>
          </p:cNvPr>
          <p:cNvSpPr txBox="1"/>
          <p:nvPr/>
        </p:nvSpPr>
        <p:spPr>
          <a:xfrm>
            <a:off x="5199190" y="5045277"/>
            <a:ext cx="1326585" cy="169277"/>
          </a:xfrm>
          <a:prstGeom prst="rect">
            <a:avLst/>
          </a:prstGeom>
          <a:solidFill>
            <a:schemeClr val="bg1"/>
          </a:solidFill>
        </p:spPr>
        <p:txBody>
          <a:bodyPr wrap="square" lIns="0" tIns="0" rIns="0" bIns="0" rtlCol="0">
            <a:spAutoFit/>
          </a:bodyPr>
          <a:lstStyle/>
          <a:p>
            <a:r>
              <a:rPr kumimoji="1" lang="en-US" altLang="ja-JP" sz="1100" dirty="0">
                <a:latin typeface="Meiryo UI" panose="020B0604030504040204" pitchFamily="50" charset="-128"/>
                <a:ea typeface="Meiryo UI" panose="020B0604030504040204" pitchFamily="50" charset="-128"/>
              </a:rPr>
              <a:t>R1</a:t>
            </a:r>
            <a:r>
              <a:rPr kumimoji="1" lang="ja-JP" altLang="en-US" sz="1100" dirty="0">
                <a:latin typeface="Meiryo UI" panose="020B0604030504040204" pitchFamily="50" charset="-128"/>
                <a:ea typeface="Meiryo UI" panose="020B0604030504040204" pitchFamily="50" charset="-128"/>
              </a:rPr>
              <a:t>シティーフラッツ交野</a:t>
            </a:r>
          </a:p>
        </p:txBody>
      </p:sp>
      <p:sp>
        <p:nvSpPr>
          <p:cNvPr id="46" name="字幕 2">
            <a:extLst>
              <a:ext uri="{FF2B5EF4-FFF2-40B4-BE49-F238E27FC236}">
                <a16:creationId xmlns:a16="http://schemas.microsoft.com/office/drawing/2014/main" id="{07683FDF-3704-4C2C-A614-178163782F07}"/>
              </a:ext>
            </a:extLst>
          </p:cNvPr>
          <p:cNvSpPr txBox="1">
            <a:spLocks/>
          </p:cNvSpPr>
          <p:nvPr/>
        </p:nvSpPr>
        <p:spPr>
          <a:xfrm>
            <a:off x="614584" y="6536279"/>
            <a:ext cx="9291416" cy="288643"/>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・緑化施設の維持管理状況について、「概ねもしくは良好に維持管理できている」との回答は、４件だった。</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24" name="字幕 2">
            <a:extLst>
              <a:ext uri="{FF2B5EF4-FFF2-40B4-BE49-F238E27FC236}">
                <a16:creationId xmlns:a16="http://schemas.microsoft.com/office/drawing/2014/main" id="{4ECC4735-D1FB-42D5-A2E8-E025521853B2}"/>
              </a:ext>
            </a:extLst>
          </p:cNvPr>
          <p:cNvSpPr txBox="1">
            <a:spLocks/>
          </p:cNvSpPr>
          <p:nvPr/>
        </p:nvSpPr>
        <p:spPr>
          <a:xfrm>
            <a:off x="5437988" y="1310901"/>
            <a:ext cx="5469796"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200" b="1" dirty="0"/>
              <a:t>➡「面倒だった」と回答した具体的理由</a:t>
            </a:r>
            <a:r>
              <a:rPr lang="en-US" altLang="ja-JP" sz="1200" b="1" dirty="0"/>
              <a:t>【</a:t>
            </a:r>
            <a:r>
              <a:rPr lang="ja-JP" altLang="en-US" sz="1200" b="1" dirty="0"/>
              <a:t>記述</a:t>
            </a:r>
            <a:r>
              <a:rPr lang="en-US" altLang="ja-JP" sz="1200" b="1" dirty="0"/>
              <a:t>】</a:t>
            </a:r>
            <a:r>
              <a:rPr lang="en-US" altLang="ja-JP" sz="1200" b="1" dirty="0">
                <a:latin typeface="UD デジタル 教科書体 NK-B" panose="02020700000000000000" pitchFamily="18" charset="-128"/>
                <a:ea typeface="UD デジタル 教科書体 NK-B" panose="02020700000000000000" pitchFamily="18" charset="-128"/>
              </a:rPr>
              <a:t>     </a:t>
            </a:r>
            <a:endParaRPr lang="en-US" altLang="ja-JP" sz="1200" b="1" dirty="0"/>
          </a:p>
        </p:txBody>
      </p:sp>
      <p:graphicFrame>
        <p:nvGraphicFramePr>
          <p:cNvPr id="4" name="表 3">
            <a:extLst>
              <a:ext uri="{FF2B5EF4-FFF2-40B4-BE49-F238E27FC236}">
                <a16:creationId xmlns:a16="http://schemas.microsoft.com/office/drawing/2014/main" id="{2E60EC12-8A4B-45D2-9F40-07791F186A26}"/>
              </a:ext>
            </a:extLst>
          </p:cNvPr>
          <p:cNvGraphicFramePr>
            <a:graphicFrameLocks noGrp="1"/>
          </p:cNvGraphicFramePr>
          <p:nvPr>
            <p:extLst>
              <p:ext uri="{D42A27DB-BD31-4B8C-83A1-F6EECF244321}">
                <p14:modId xmlns:p14="http://schemas.microsoft.com/office/powerpoint/2010/main" val="1412752024"/>
              </p:ext>
            </p:extLst>
          </p:nvPr>
        </p:nvGraphicFramePr>
        <p:xfrm>
          <a:off x="5668632" y="1542323"/>
          <a:ext cx="3355239" cy="192405"/>
        </p:xfrm>
        <a:graphic>
          <a:graphicData uri="http://schemas.openxmlformats.org/drawingml/2006/table">
            <a:tbl>
              <a:tblPr>
                <a:tableStyleId>{5C22544A-7EE6-4342-B048-85BDC9FD1C3A}</a:tableStyleId>
              </a:tblPr>
              <a:tblGrid>
                <a:gridCol w="2891186">
                  <a:extLst>
                    <a:ext uri="{9D8B030D-6E8A-4147-A177-3AD203B41FA5}">
                      <a16:colId xmlns:a16="http://schemas.microsoft.com/office/drawing/2014/main" val="4108417150"/>
                    </a:ext>
                  </a:extLst>
                </a:gridCol>
                <a:gridCol w="464053">
                  <a:extLst>
                    <a:ext uri="{9D8B030D-6E8A-4147-A177-3AD203B41FA5}">
                      <a16:colId xmlns:a16="http://schemas.microsoft.com/office/drawing/2014/main" val="1937054720"/>
                    </a:ext>
                  </a:extLst>
                </a:gridCol>
              </a:tblGrid>
              <a:tr h="180975">
                <a:tc>
                  <a:txBody>
                    <a:bodyPr/>
                    <a:lstStyle/>
                    <a:p>
                      <a:pPr algn="l" fontAlgn="ctr"/>
                      <a:r>
                        <a:rPr lang="ja-JP" altLang="en-US" sz="1200" u="none" strike="noStrike" dirty="0">
                          <a:effectLst/>
                        </a:rPr>
                        <a:t>打合せ、資料作成に</a:t>
                      </a:r>
                      <a:r>
                        <a:rPr lang="ja-JP" altLang="en-US" sz="1100" u="none" strike="noStrike" dirty="0">
                          <a:effectLst/>
                        </a:rPr>
                        <a:t>かなり</a:t>
                      </a:r>
                      <a:r>
                        <a:rPr lang="ja-JP" altLang="en-US" sz="1200" u="none" strike="noStrike" dirty="0">
                          <a:effectLst/>
                        </a:rPr>
                        <a:t>時間がかかった</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200" u="none" strike="noStrike" dirty="0">
                          <a:effectLst/>
                        </a:rPr>
                        <a:t>1</a:t>
                      </a:r>
                      <a:endPar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208031943"/>
                  </a:ext>
                </a:extLst>
              </a:tr>
            </a:tbl>
          </a:graphicData>
        </a:graphic>
      </p:graphicFrame>
      <p:graphicFrame>
        <p:nvGraphicFramePr>
          <p:cNvPr id="5" name="表 4">
            <a:extLst>
              <a:ext uri="{FF2B5EF4-FFF2-40B4-BE49-F238E27FC236}">
                <a16:creationId xmlns:a16="http://schemas.microsoft.com/office/drawing/2014/main" id="{870781ED-2EC9-4D7B-8AAC-434E64880E03}"/>
              </a:ext>
            </a:extLst>
          </p:cNvPr>
          <p:cNvGraphicFramePr>
            <a:graphicFrameLocks noGrp="1"/>
          </p:cNvGraphicFramePr>
          <p:nvPr>
            <p:extLst>
              <p:ext uri="{D42A27DB-BD31-4B8C-83A1-F6EECF244321}">
                <p14:modId xmlns:p14="http://schemas.microsoft.com/office/powerpoint/2010/main" val="3024165371"/>
              </p:ext>
            </p:extLst>
          </p:nvPr>
        </p:nvGraphicFramePr>
        <p:xfrm>
          <a:off x="876300" y="3520277"/>
          <a:ext cx="3784600" cy="358140"/>
        </p:xfrm>
        <a:graphic>
          <a:graphicData uri="http://schemas.openxmlformats.org/drawingml/2006/table">
            <a:tbl>
              <a:tblPr>
                <a:tableStyleId>{5C22544A-7EE6-4342-B048-85BDC9FD1C3A}</a:tableStyleId>
              </a:tblPr>
              <a:tblGrid>
                <a:gridCol w="3261164">
                  <a:extLst>
                    <a:ext uri="{9D8B030D-6E8A-4147-A177-3AD203B41FA5}">
                      <a16:colId xmlns:a16="http://schemas.microsoft.com/office/drawing/2014/main" val="3426048059"/>
                    </a:ext>
                  </a:extLst>
                </a:gridCol>
                <a:gridCol w="523436">
                  <a:extLst>
                    <a:ext uri="{9D8B030D-6E8A-4147-A177-3AD203B41FA5}">
                      <a16:colId xmlns:a16="http://schemas.microsoft.com/office/drawing/2014/main" val="2175608118"/>
                    </a:ext>
                  </a:extLst>
                </a:gridCol>
              </a:tblGrid>
              <a:tr h="180975">
                <a:tc>
                  <a:txBody>
                    <a:bodyPr/>
                    <a:lstStyle/>
                    <a:p>
                      <a:pPr algn="l" fontAlgn="ctr"/>
                      <a:r>
                        <a:rPr lang="ja-JP" altLang="en-US" sz="1100" u="none" strike="noStrike" dirty="0">
                          <a:effectLst/>
                        </a:rPr>
                        <a:t>個人へも補助化することで、緑化促進となるのでは</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1</a:t>
                      </a:r>
                      <a:endPar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757828479"/>
                  </a:ext>
                </a:extLst>
              </a:tr>
              <a:tr h="171450">
                <a:tc>
                  <a:txBody>
                    <a:bodyPr/>
                    <a:lstStyle/>
                    <a:p>
                      <a:pPr algn="l" fontAlgn="ctr"/>
                      <a:r>
                        <a:rPr lang="ja-JP" altLang="en-US" sz="1100" u="none" strike="noStrike">
                          <a:effectLst/>
                        </a:rPr>
                        <a:t>中低木や地被類も補助対象にしてほしい</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655714671"/>
                  </a:ext>
                </a:extLst>
              </a:tr>
            </a:tbl>
          </a:graphicData>
        </a:graphic>
      </p:graphicFrame>
      <p:sp>
        <p:nvSpPr>
          <p:cNvPr id="43" name="字幕 2">
            <a:extLst>
              <a:ext uri="{FF2B5EF4-FFF2-40B4-BE49-F238E27FC236}">
                <a16:creationId xmlns:a16="http://schemas.microsoft.com/office/drawing/2014/main" id="{E4CD31AE-6445-4DB7-9A6C-B8B8C0BA9462}"/>
              </a:ext>
            </a:extLst>
          </p:cNvPr>
          <p:cNvSpPr txBox="1">
            <a:spLocks/>
          </p:cNvSpPr>
          <p:nvPr/>
        </p:nvSpPr>
        <p:spPr>
          <a:xfrm>
            <a:off x="530773" y="4113279"/>
            <a:ext cx="9291416" cy="288643"/>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・今後希望する補助事業について、「個人への補助化で緑化促進になるのでは」「高木だけでなく、中低木や地被類</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lnSpc>
                <a:spcPts val="813"/>
              </a:lnSpc>
            </a:pPr>
            <a:r>
              <a:rPr lang="ja-JP" altLang="en-US" sz="1400" dirty="0">
                <a:latin typeface="UD デジタル 教科書体 NK-B" panose="02020700000000000000" pitchFamily="18" charset="-128"/>
                <a:ea typeface="UD デジタル 教科書体 NK-B" panose="02020700000000000000" pitchFamily="18" charset="-128"/>
              </a:rPr>
              <a:t>も補助対象にしてほしい」という意見があった。</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25" name="タイトル 1">
            <a:extLst>
              <a:ext uri="{FF2B5EF4-FFF2-40B4-BE49-F238E27FC236}">
                <a16:creationId xmlns:a16="http://schemas.microsoft.com/office/drawing/2014/main" id="{A91BA38A-C161-4E5E-9942-BDED27C18B76}"/>
              </a:ext>
            </a:extLst>
          </p:cNvPr>
          <p:cNvSpPr txBox="1">
            <a:spLocks/>
          </p:cNvSpPr>
          <p:nvPr/>
        </p:nvSpPr>
        <p:spPr>
          <a:xfrm>
            <a:off x="410818" y="61398"/>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❹ 良好な緑陰づくり支援事業</a:t>
            </a:r>
          </a:p>
        </p:txBody>
      </p:sp>
      <p:sp>
        <p:nvSpPr>
          <p:cNvPr id="28" name="テキスト ボックス 27"/>
          <p:cNvSpPr txBox="1"/>
          <p:nvPr/>
        </p:nvSpPr>
        <p:spPr>
          <a:xfrm>
            <a:off x="9431252" y="6552426"/>
            <a:ext cx="458734" cy="276999"/>
          </a:xfrm>
          <a:prstGeom prst="rect">
            <a:avLst/>
          </a:prstGeom>
          <a:noFill/>
        </p:spPr>
        <p:txBody>
          <a:bodyPr wrap="square" rtlCol="0">
            <a:spAutoFit/>
          </a:bodyPr>
          <a:lstStyle/>
          <a:p>
            <a:r>
              <a:rPr lang="en-US" altLang="ja-JP" sz="1200" dirty="0"/>
              <a:t>30</a:t>
            </a:r>
            <a:endParaRPr kumimoji="1" lang="ja-JP" altLang="en-US" sz="1200" dirty="0"/>
          </a:p>
        </p:txBody>
      </p:sp>
      <p:pic>
        <p:nvPicPr>
          <p:cNvPr id="3" name="図 2">
            <a:extLst>
              <a:ext uri="{FF2B5EF4-FFF2-40B4-BE49-F238E27FC236}">
                <a16:creationId xmlns:a16="http://schemas.microsoft.com/office/drawing/2014/main" id="{F6D28C63-4F64-4939-A589-DB725E8384B9}"/>
              </a:ext>
            </a:extLst>
          </p:cNvPr>
          <p:cNvPicPr>
            <a:picLocks noChangeAspect="1"/>
          </p:cNvPicPr>
          <p:nvPr/>
        </p:nvPicPr>
        <p:blipFill rotWithShape="1">
          <a:blip r:embed="rId3"/>
          <a:srcRect r="6751"/>
          <a:stretch/>
        </p:blipFill>
        <p:spPr>
          <a:xfrm>
            <a:off x="3136874" y="986879"/>
            <a:ext cx="2247126" cy="1409700"/>
          </a:xfrm>
          <a:prstGeom prst="rect">
            <a:avLst/>
          </a:prstGeom>
        </p:spPr>
      </p:pic>
      <p:pic>
        <p:nvPicPr>
          <p:cNvPr id="8" name="図 7">
            <a:extLst>
              <a:ext uri="{FF2B5EF4-FFF2-40B4-BE49-F238E27FC236}">
                <a16:creationId xmlns:a16="http://schemas.microsoft.com/office/drawing/2014/main" id="{F5CE84FF-CBA9-4738-8FA1-939DAF00436A}"/>
              </a:ext>
            </a:extLst>
          </p:cNvPr>
          <p:cNvPicPr>
            <a:picLocks noChangeAspect="1"/>
          </p:cNvPicPr>
          <p:nvPr/>
        </p:nvPicPr>
        <p:blipFill rotWithShape="1">
          <a:blip r:embed="rId4"/>
          <a:srcRect t="2980"/>
          <a:stretch/>
        </p:blipFill>
        <p:spPr>
          <a:xfrm>
            <a:off x="958091" y="5003243"/>
            <a:ext cx="2390775" cy="1441615"/>
          </a:xfrm>
          <a:prstGeom prst="rect">
            <a:avLst/>
          </a:prstGeom>
        </p:spPr>
      </p:pic>
    </p:spTree>
    <p:extLst>
      <p:ext uri="{BB962C8B-B14F-4D97-AF65-F5344CB8AC3E}">
        <p14:creationId xmlns:p14="http://schemas.microsoft.com/office/powerpoint/2010/main" val="3739687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a:extLst>
              <a:ext uri="{FF2B5EF4-FFF2-40B4-BE49-F238E27FC236}">
                <a16:creationId xmlns:a16="http://schemas.microsoft.com/office/drawing/2014/main" id="{44A492F8-3E1C-4F55-A4CA-CB86C6B455FA}"/>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タイトル 1">
            <a:extLst>
              <a:ext uri="{FF2B5EF4-FFF2-40B4-BE49-F238E27FC236}">
                <a16:creationId xmlns:a16="http://schemas.microsoft.com/office/drawing/2014/main" id="{8EE75657-5FFD-4BE9-9C72-7F2A243E0667}"/>
              </a:ext>
            </a:extLst>
          </p:cNvPr>
          <p:cNvSpPr txBox="1">
            <a:spLocks/>
          </p:cNvSpPr>
          <p:nvPr/>
        </p:nvSpPr>
        <p:spPr>
          <a:xfrm>
            <a:off x="234386" y="501936"/>
            <a:ext cx="7364896" cy="338010"/>
          </a:xfrm>
          <a:prstGeom prst="rect">
            <a:avLst/>
          </a:prstGeom>
        </p:spPr>
        <p:txBody>
          <a:bodyPr vert="horz" lIns="74295" tIns="37148" rIns="74295" bIns="37148"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◆検証結果</a:t>
            </a:r>
            <a:endParaRPr lang="en-US" altLang="ja-JP" sz="1400" b="1" dirty="0">
              <a:latin typeface="+mn-ea"/>
              <a:ea typeface="+mn-ea"/>
            </a:endParaRPr>
          </a:p>
        </p:txBody>
      </p:sp>
      <p:sp>
        <p:nvSpPr>
          <p:cNvPr id="13" name="タイトル 1">
            <a:extLst>
              <a:ext uri="{FF2B5EF4-FFF2-40B4-BE49-F238E27FC236}">
                <a16:creationId xmlns:a16="http://schemas.microsoft.com/office/drawing/2014/main" id="{A91BA38A-C161-4E5E-9942-BDED27C18B76}"/>
              </a:ext>
            </a:extLst>
          </p:cNvPr>
          <p:cNvSpPr txBox="1">
            <a:spLocks/>
          </p:cNvSpPr>
          <p:nvPr/>
        </p:nvSpPr>
        <p:spPr>
          <a:xfrm>
            <a:off x="410818" y="61398"/>
            <a:ext cx="348532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❹ 良好な緑陰づくり支援事業</a:t>
            </a:r>
          </a:p>
        </p:txBody>
      </p:sp>
      <p:sp>
        <p:nvSpPr>
          <p:cNvPr id="15" name="四角形: 角を丸くする 38">
            <a:extLst>
              <a:ext uri="{FF2B5EF4-FFF2-40B4-BE49-F238E27FC236}">
                <a16:creationId xmlns:a16="http://schemas.microsoft.com/office/drawing/2014/main" id="{FA94FCAD-B53A-4711-91D0-42A85B82A6F0}"/>
              </a:ext>
            </a:extLst>
          </p:cNvPr>
          <p:cNvSpPr/>
          <p:nvPr/>
        </p:nvSpPr>
        <p:spPr>
          <a:xfrm>
            <a:off x="596968" y="881198"/>
            <a:ext cx="8654604" cy="2196853"/>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a:latin typeface="UD デジタル 教科書体 NK-B" panose="02020700000000000000" pitchFamily="18" charset="-128"/>
                <a:ea typeface="UD デジタル 教科書体 NK-B" panose="02020700000000000000" pitchFamily="18" charset="-128"/>
              </a:rPr>
              <a:t>・事業内容（補助率や上限額、維持管理義務期間、補助対象範囲、緑化条件）について、概ね満足いただけていることが確認できた。</a:t>
            </a:r>
            <a:endParaRPr lang="en-US" altLang="ja-JP" sz="1400" b="1" dirty="0">
              <a:latin typeface="UD デジタル 教科書体 NK-B" panose="02020700000000000000" pitchFamily="18" charset="-128"/>
              <a:ea typeface="UD デジタル 教科書体 NK-B" panose="02020700000000000000" pitchFamily="18" charset="-128"/>
            </a:endParaRPr>
          </a:p>
          <a:p>
            <a:endParaRPr lang="en-US" altLang="ja-JP" sz="1400" b="1" dirty="0">
              <a:latin typeface="+mn-ea"/>
            </a:endParaRPr>
          </a:p>
          <a:p>
            <a:r>
              <a:rPr lang="ja-JP" altLang="en-US" sz="1400" b="1" dirty="0">
                <a:latin typeface="UD デジタル 教科書体 NK-B" panose="02020700000000000000" pitchFamily="18" charset="-128"/>
                <a:ea typeface="UD デジタル 教科書体 NK-B" panose="02020700000000000000" pitchFamily="18" charset="-128"/>
              </a:rPr>
              <a:t>・</a:t>
            </a:r>
            <a:r>
              <a:rPr lang="ja-JP" altLang="en-US" sz="1400" dirty="0" smtClean="0">
                <a:latin typeface="UD デジタル 教科書体 NK-B" panose="02020700000000000000" pitchFamily="18" charset="-128"/>
                <a:ea typeface="UD デジタル 教科書体 NK-B" panose="02020700000000000000" pitchFamily="18" charset="-128"/>
              </a:rPr>
              <a:t>申請</a:t>
            </a:r>
            <a:r>
              <a:rPr lang="ja-JP" altLang="en-US" sz="1400" dirty="0">
                <a:latin typeface="UD デジタル 教科書体 NK-B" panose="02020700000000000000" pitchFamily="18" charset="-128"/>
                <a:ea typeface="UD デジタル 教科書体 NK-B" panose="02020700000000000000" pitchFamily="18" charset="-128"/>
              </a:rPr>
              <a:t>手続きについて、特に問題無くいただけていることが確認できた</a:t>
            </a:r>
            <a:r>
              <a:rPr lang="ja-JP" altLang="en-US" sz="1400" dirty="0" smtClean="0">
                <a:latin typeface="UD デジタル 教科書体 NK-B" panose="02020700000000000000" pitchFamily="18" charset="-128"/>
                <a:ea typeface="UD デジタル 教科書体 NK-B" panose="02020700000000000000" pitchFamily="18" charset="-128"/>
              </a:rPr>
              <a:t>。</a:t>
            </a:r>
            <a:endParaRPr lang="en-US" altLang="ja-JP" sz="1400" dirty="0">
              <a:latin typeface="UD デジタル 教科書体 NK-B" panose="02020700000000000000" pitchFamily="18" charset="-128"/>
              <a:ea typeface="UD デジタル 教科書体 NK-B" panose="02020700000000000000" pitchFamily="18" charset="-128"/>
            </a:endParaRPr>
          </a:p>
          <a:p>
            <a:endParaRPr lang="en-US" altLang="ja-JP" sz="1400" dirty="0">
              <a:latin typeface="UD デジタル 教科書体 NK-B" panose="02020700000000000000" pitchFamily="18" charset="-128"/>
              <a:ea typeface="UD デジタル 教科書体 NK-B" panose="02020700000000000000" pitchFamily="18" charset="-128"/>
            </a:endParaRPr>
          </a:p>
          <a:p>
            <a:r>
              <a:rPr lang="ja-JP" altLang="en-US" sz="1400" b="1" dirty="0">
                <a:latin typeface="UD デジタル 教科書体 NK-B" panose="02020700000000000000" pitchFamily="18" charset="-128"/>
                <a:ea typeface="UD デジタル 教科書体 NK-B" panose="02020700000000000000" pitchFamily="18" charset="-128"/>
              </a:rPr>
              <a:t>・緑化施設の維持管理状況について、概ね良好に維持管理されていることが、確認できた</a:t>
            </a:r>
            <a:r>
              <a:rPr lang="ja-JP" altLang="en-US" sz="1400" b="1" dirty="0" smtClean="0">
                <a:latin typeface="UD デジタル 教科書体 NK-B" panose="02020700000000000000" pitchFamily="18" charset="-128"/>
                <a:ea typeface="UD デジタル 教科書体 NK-B" panose="02020700000000000000" pitchFamily="18" charset="-128"/>
              </a:rPr>
              <a:t>。</a:t>
            </a:r>
            <a:endParaRPr lang="en-US" altLang="ja-JP" sz="1400" b="1" dirty="0" smtClean="0">
              <a:latin typeface="UD デジタル 教科書体 NK-B" panose="02020700000000000000" pitchFamily="18" charset="-128"/>
              <a:ea typeface="UD デジタル 教科書体 NK-B" panose="02020700000000000000" pitchFamily="18" charset="-128"/>
            </a:endParaRPr>
          </a:p>
          <a:p>
            <a:endParaRPr lang="en-US" altLang="ja-JP" sz="1400" b="1" dirty="0">
              <a:latin typeface="UD デジタル 教科書体 NK-B" panose="02020700000000000000" pitchFamily="18" charset="-128"/>
              <a:ea typeface="UD デジタル 教科書体 NK-B" panose="02020700000000000000" pitchFamily="18" charset="-128"/>
            </a:endParaRPr>
          </a:p>
          <a:p>
            <a:r>
              <a:rPr lang="ja-JP" altLang="en-US" sz="1400" dirty="0" smtClean="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今後希望する補助事業について、「個人への補助化」や「高木だけでなく、中低木や地被類も補助対象にしてほしい」という意見があった。</a:t>
            </a:r>
            <a:endParaRPr lang="en-US" altLang="ja-JP" sz="1400" dirty="0">
              <a:latin typeface="UD デジタル 教科書体 NK-B" panose="02020700000000000000" pitchFamily="18" charset="-128"/>
              <a:ea typeface="UD デジタル 教科書体 NK-B" panose="02020700000000000000" pitchFamily="18" charset="-128"/>
            </a:endParaRPr>
          </a:p>
          <a:p>
            <a:endParaRPr lang="en-US" altLang="ja-JP" sz="1400" dirty="0">
              <a:latin typeface="UD デジタル 教科書体 NK-B" panose="02020700000000000000" pitchFamily="18" charset="-128"/>
              <a:ea typeface="UD デジタル 教科書体 NK-B" panose="02020700000000000000" pitchFamily="18" charset="-128"/>
            </a:endParaRPr>
          </a:p>
          <a:p>
            <a:endParaRPr lang="en-US" altLang="ja-JP" sz="1400" dirty="0">
              <a:latin typeface="UD デジタル 教科書体 NK-B" panose="02020700000000000000" pitchFamily="18" charset="-128"/>
              <a:ea typeface="UD デジタル 教科書体 NK-B" panose="02020700000000000000" pitchFamily="18" charset="-128"/>
            </a:endParaRPr>
          </a:p>
          <a:p>
            <a:pPr algn="ctr"/>
            <a:endParaRPr lang="ja-JP" altLang="en-US" sz="1400" dirty="0"/>
          </a:p>
        </p:txBody>
      </p:sp>
      <p:sp>
        <p:nvSpPr>
          <p:cNvPr id="17" name="タイトル 1">
            <a:extLst>
              <a:ext uri="{FF2B5EF4-FFF2-40B4-BE49-F238E27FC236}">
                <a16:creationId xmlns:a16="http://schemas.microsoft.com/office/drawing/2014/main" id="{1FC327E5-397A-4583-8F74-EE88F0DE00DD}"/>
              </a:ext>
            </a:extLst>
          </p:cNvPr>
          <p:cNvSpPr txBox="1">
            <a:spLocks/>
          </p:cNvSpPr>
          <p:nvPr/>
        </p:nvSpPr>
        <p:spPr>
          <a:xfrm>
            <a:off x="213692" y="3551927"/>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◆今後の検討内容</a:t>
            </a:r>
            <a:endParaRPr lang="en-US" altLang="ja-JP" sz="1400" b="1" dirty="0">
              <a:latin typeface="+mn-ea"/>
              <a:ea typeface="+mn-ea"/>
            </a:endParaRPr>
          </a:p>
        </p:txBody>
      </p:sp>
      <p:sp>
        <p:nvSpPr>
          <p:cNvPr id="18" name="テキスト ボックス 17">
            <a:extLst>
              <a:ext uri="{FF2B5EF4-FFF2-40B4-BE49-F238E27FC236}">
                <a16:creationId xmlns:a16="http://schemas.microsoft.com/office/drawing/2014/main" id="{7DAABCC5-DA03-4B07-ACB5-2F2190C4DFD1}"/>
              </a:ext>
            </a:extLst>
          </p:cNvPr>
          <p:cNvSpPr txBox="1"/>
          <p:nvPr/>
        </p:nvSpPr>
        <p:spPr>
          <a:xfrm>
            <a:off x="783240" y="3896491"/>
            <a:ext cx="4989533" cy="307777"/>
          </a:xfrm>
          <a:prstGeom prst="rect">
            <a:avLst/>
          </a:prstGeom>
          <a:noFill/>
        </p:spPr>
        <p:txBody>
          <a:bodyPr wrap="square">
            <a:spAutoFit/>
          </a:bodyPr>
          <a:lstStyle/>
          <a:p>
            <a:r>
              <a:rPr lang="ja-JP" altLang="en-US" sz="1400" b="1" dirty="0"/>
              <a:t>検証結果を踏まえ、新たな緑化支援事業の検討を行う。</a:t>
            </a:r>
          </a:p>
        </p:txBody>
      </p:sp>
      <p:sp>
        <p:nvSpPr>
          <p:cNvPr id="20" name="テキスト ボックス 19"/>
          <p:cNvSpPr txBox="1"/>
          <p:nvPr/>
        </p:nvSpPr>
        <p:spPr>
          <a:xfrm>
            <a:off x="9431252" y="6552426"/>
            <a:ext cx="458734" cy="276999"/>
          </a:xfrm>
          <a:prstGeom prst="rect">
            <a:avLst/>
          </a:prstGeom>
          <a:noFill/>
        </p:spPr>
        <p:txBody>
          <a:bodyPr wrap="square" rtlCol="0">
            <a:spAutoFit/>
          </a:bodyPr>
          <a:lstStyle/>
          <a:p>
            <a:r>
              <a:rPr lang="en-US" altLang="ja-JP" sz="1200" dirty="0"/>
              <a:t>31</a:t>
            </a:r>
            <a:endParaRPr kumimoji="1" lang="ja-JP" altLang="en-US" sz="1200" dirty="0"/>
          </a:p>
        </p:txBody>
      </p:sp>
    </p:spTree>
    <p:extLst>
      <p:ext uri="{BB962C8B-B14F-4D97-AF65-F5344CB8AC3E}">
        <p14:creationId xmlns:p14="http://schemas.microsoft.com/office/powerpoint/2010/main" val="688295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D6886-70BE-4DA4-9D29-A8602569C2FB}"/>
              </a:ext>
            </a:extLst>
          </p:cNvPr>
          <p:cNvSpPr>
            <a:spLocks noGrp="1"/>
          </p:cNvSpPr>
          <p:nvPr>
            <p:ph type="title"/>
          </p:nvPr>
        </p:nvSpPr>
        <p:spPr>
          <a:xfrm>
            <a:off x="286433" y="21027"/>
            <a:ext cx="8203096" cy="522769"/>
          </a:xfrm>
        </p:spPr>
        <p:txBody>
          <a:bodyPr>
            <a:noAutofit/>
          </a:bodyPr>
          <a:lstStyle/>
          <a:p>
            <a:r>
              <a:rPr kumimoji="1" lang="ja-JP" altLang="en-US" sz="1600" b="1" dirty="0">
                <a:latin typeface="+mn-ea"/>
                <a:ea typeface="+mn-ea"/>
              </a:rPr>
              <a:t>今後の検討（まとめ）</a:t>
            </a:r>
          </a:p>
        </p:txBody>
      </p:sp>
      <p:sp>
        <p:nvSpPr>
          <p:cNvPr id="4" name="正方形/長方形 3">
            <a:extLst>
              <a:ext uri="{FF2B5EF4-FFF2-40B4-BE49-F238E27FC236}">
                <a16:creationId xmlns:a16="http://schemas.microsoft.com/office/drawing/2014/main" id="{58A8CFDF-1212-4612-A1C5-786CE5077CD0}"/>
              </a:ext>
            </a:extLst>
          </p:cNvPr>
          <p:cNvSpPr/>
          <p:nvPr/>
        </p:nvSpPr>
        <p:spPr>
          <a:xfrm>
            <a:off x="2433987" y="3567793"/>
            <a:ext cx="5601870" cy="147847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b="1" dirty="0">
                <a:latin typeface="UD デジタル 教科書体 NK-B" panose="02020700000000000000" pitchFamily="18" charset="-128"/>
                <a:ea typeface="UD デジタル 教科書体 NK-B" panose="02020700000000000000" pitchFamily="18" charset="-128"/>
              </a:rPr>
              <a:t>（主な項目）</a:t>
            </a:r>
            <a:endParaRPr lang="en-US" altLang="ja-JP" sz="1400" b="1" dirty="0">
              <a:latin typeface="UD デジタル 教科書体 NK-B" panose="02020700000000000000" pitchFamily="18" charset="-128"/>
              <a:ea typeface="UD デジタル 教科書体 NK-B" panose="02020700000000000000" pitchFamily="18" charset="-128"/>
            </a:endParaRPr>
          </a:p>
          <a:p>
            <a:r>
              <a:rPr lang="ja-JP" altLang="en-US" sz="1400" b="1" dirty="0">
                <a:latin typeface="UD デジタル 教科書体 NK-B" panose="02020700000000000000" pitchFamily="18" charset="-128"/>
                <a:ea typeface="UD デジタル 教科書体 NK-B" panose="02020700000000000000" pitchFamily="18" charset="-128"/>
              </a:rPr>
              <a:t>　　►</a:t>
            </a:r>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維持管理等における、</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技術面や費用面でのサポート</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b="1" dirty="0">
                <a:latin typeface="UD デジタル 教科書体 NK-B" panose="02020700000000000000" pitchFamily="18" charset="-128"/>
                <a:ea typeface="UD デジタル 教科書体 NK-B" panose="02020700000000000000" pitchFamily="18" charset="-128"/>
              </a:rPr>
              <a:t>　　►</a:t>
            </a: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ニーズに合わせた、</a:t>
            </a:r>
            <a:r>
              <a:rPr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条件及び</a:t>
            </a: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補助対象範囲等</a:t>
            </a:r>
            <a:r>
              <a:rPr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の見直し</a:t>
            </a: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gn="l"/>
            <a:r>
              <a:rPr lang="ja-JP" altLang="en-US" sz="1400" dirty="0">
                <a:latin typeface="UD デジタル 教科書体 NK-B" panose="02020700000000000000" pitchFamily="18" charset="-128"/>
                <a:ea typeface="UD デジタル 教科書体 NK-B" panose="02020700000000000000" pitchFamily="18" charset="-128"/>
              </a:rPr>
              <a:t>　　</a:t>
            </a:r>
            <a:endParaRPr lang="en-US" altLang="ja-JP" sz="1400" dirty="0">
              <a:latin typeface="UD デジタル 教科書体 NK-B" panose="02020700000000000000" pitchFamily="18" charset="-128"/>
              <a:ea typeface="UD デジタル 教科書体 NK-B" panose="02020700000000000000" pitchFamily="18" charset="-128"/>
            </a:endParaRPr>
          </a:p>
          <a:p>
            <a:r>
              <a:rPr lang="ja-JP" altLang="en-US" sz="1400" b="1"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申請手続きの負担軽減</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5">
            <a:extLst>
              <a:ext uri="{FF2B5EF4-FFF2-40B4-BE49-F238E27FC236}">
                <a16:creationId xmlns:a16="http://schemas.microsoft.com/office/drawing/2014/main" id="{059A5285-72C1-44CE-8EA7-F1FCAA84E844}"/>
              </a:ext>
            </a:extLst>
          </p:cNvPr>
          <p:cNvSpPr txBox="1"/>
          <p:nvPr/>
        </p:nvSpPr>
        <p:spPr>
          <a:xfrm>
            <a:off x="1342818" y="994240"/>
            <a:ext cx="7206029" cy="16784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200"/>
              </a:lnSpc>
            </a:pPr>
            <a:endParaRPr lang="en-US" altLang="ja-JP" sz="1400" b="1" dirty="0">
              <a:latin typeface="+mn-ea"/>
            </a:endParaRPr>
          </a:p>
          <a:p>
            <a:pPr>
              <a:lnSpc>
                <a:spcPts val="1100"/>
              </a:lnSpc>
            </a:pPr>
            <a:r>
              <a:rPr lang="ja-JP" altLang="en-US" sz="1400" b="1" dirty="0">
                <a:latin typeface="+mn-ea"/>
              </a:rPr>
              <a:t>・維持管理のノウハウ、費用、人員の</a:t>
            </a:r>
            <a:r>
              <a:rPr lang="ja-JP" altLang="en-US" sz="1400" b="1" dirty="0" smtClean="0">
                <a:latin typeface="+mn-ea"/>
              </a:rPr>
              <a:t>不足　   </a:t>
            </a:r>
            <a:r>
              <a:rPr lang="ja-JP" altLang="en-US" sz="1400" b="1" dirty="0">
                <a:latin typeface="+mn-ea"/>
              </a:rPr>
              <a:t> </a:t>
            </a:r>
            <a:r>
              <a:rPr lang="ja-JP" altLang="en-US" sz="1400" b="1" dirty="0" smtClean="0">
                <a:latin typeface="+mn-ea"/>
              </a:rPr>
              <a:t>⇒地域</a:t>
            </a:r>
            <a:r>
              <a:rPr lang="ja-JP" altLang="en-US" sz="1400" b="1" dirty="0">
                <a:latin typeface="+mn-ea"/>
              </a:rPr>
              <a:t>の緑化、維持管理が困難</a:t>
            </a:r>
          </a:p>
          <a:p>
            <a:pPr>
              <a:lnSpc>
                <a:spcPts val="1100"/>
              </a:lnSpc>
            </a:pPr>
            <a:endParaRPr lang="en-US" altLang="ja-JP" sz="1400" b="1" dirty="0">
              <a:latin typeface="+mn-ea"/>
            </a:endParaRPr>
          </a:p>
          <a:p>
            <a:pPr>
              <a:lnSpc>
                <a:spcPts val="1100"/>
              </a:lnSpc>
            </a:pPr>
            <a:endParaRPr lang="en-US" altLang="ja-JP" sz="1400" b="1" dirty="0">
              <a:latin typeface="+mn-ea"/>
            </a:endParaRPr>
          </a:p>
          <a:p>
            <a:pPr>
              <a:lnSpc>
                <a:spcPts val="1100"/>
              </a:lnSpc>
            </a:pPr>
            <a:endParaRPr lang="en-US" altLang="ja-JP" sz="1400" b="1" dirty="0">
              <a:latin typeface="+mn-ea"/>
            </a:endParaRPr>
          </a:p>
          <a:p>
            <a:pPr>
              <a:lnSpc>
                <a:spcPts val="1100"/>
              </a:lnSpc>
            </a:pPr>
            <a:r>
              <a:rPr lang="ja-JP" altLang="en-US" sz="1400" b="1" dirty="0">
                <a:latin typeface="+mn-ea"/>
              </a:rPr>
              <a:t>・緑化スペースの不足　　　　　　　　　　　⇒高木による緑化が難しい箇所有り</a:t>
            </a:r>
            <a:endParaRPr lang="en-US" altLang="ja-JP" sz="1400" b="1" dirty="0">
              <a:latin typeface="+mn-ea"/>
            </a:endParaRPr>
          </a:p>
          <a:p>
            <a:pPr>
              <a:lnSpc>
                <a:spcPts val="1100"/>
              </a:lnSpc>
            </a:pPr>
            <a:endParaRPr lang="en-US" altLang="ja-JP" sz="1400" b="1" dirty="0">
              <a:latin typeface="+mn-ea"/>
            </a:endParaRPr>
          </a:p>
          <a:p>
            <a:pPr>
              <a:lnSpc>
                <a:spcPts val="1100"/>
              </a:lnSpc>
            </a:pPr>
            <a:r>
              <a:rPr lang="ja-JP" altLang="en-US" sz="1400" b="1" dirty="0">
                <a:latin typeface="+mn-ea"/>
              </a:rPr>
              <a:t>　</a:t>
            </a:r>
            <a:endParaRPr lang="en-US" altLang="ja-JP" sz="1400" b="1" dirty="0">
              <a:latin typeface="+mn-ea"/>
            </a:endParaRPr>
          </a:p>
          <a:p>
            <a:pPr defTabSz="742931">
              <a:lnSpc>
                <a:spcPts val="1100"/>
              </a:lnSpc>
              <a:defRPr/>
            </a:pPr>
            <a:endParaRPr lang="en-US" altLang="ja-JP" sz="1400" b="1" dirty="0">
              <a:latin typeface="+mn-ea"/>
            </a:endParaRPr>
          </a:p>
          <a:p>
            <a:pPr defTabSz="742931">
              <a:lnSpc>
                <a:spcPts val="1100"/>
              </a:lnSpc>
              <a:defRPr/>
            </a:pPr>
            <a:r>
              <a:rPr lang="ja-JP" altLang="en-US" sz="1400" b="1" dirty="0">
                <a:latin typeface="+mn-ea"/>
              </a:rPr>
              <a:t>・書類作成等の煩雑</a:t>
            </a:r>
            <a:r>
              <a:rPr lang="ja-JP" altLang="en-US" sz="1400" b="1" dirty="0" smtClean="0">
                <a:latin typeface="+mn-ea"/>
              </a:rPr>
              <a:t>さ　　　　　　　　　　　⇒</a:t>
            </a:r>
            <a:r>
              <a:rPr lang="ja-JP" altLang="en-US" sz="1400" b="1" dirty="0">
                <a:latin typeface="+mn-ea"/>
              </a:rPr>
              <a:t>申請手続きが困難</a:t>
            </a:r>
          </a:p>
          <a:p>
            <a:pPr defTabSz="742931">
              <a:lnSpc>
                <a:spcPts val="1200"/>
              </a:lnSpc>
              <a:defRPr/>
            </a:pPr>
            <a:endParaRPr lang="en-US" altLang="ja-JP" sz="1400" b="1" dirty="0">
              <a:latin typeface="+mn-ea"/>
            </a:endParaRPr>
          </a:p>
          <a:p>
            <a:pPr defTabSz="742931">
              <a:lnSpc>
                <a:spcPts val="1600"/>
              </a:lnSpc>
              <a:defRPr/>
            </a:pPr>
            <a:endParaRPr lang="ja-JP" altLang="ja-JP" sz="1400" b="1" dirty="0">
              <a:latin typeface="+mn-ea"/>
            </a:endParaRPr>
          </a:p>
          <a:p>
            <a:pPr>
              <a:lnSpc>
                <a:spcPts val="1056"/>
              </a:lnSpc>
            </a:pPr>
            <a:endParaRPr lang="ja-JP" altLang="en-US" sz="1400" b="1" dirty="0">
              <a:latin typeface="+mn-ea"/>
            </a:endParaRPr>
          </a:p>
        </p:txBody>
      </p:sp>
      <p:sp>
        <p:nvSpPr>
          <p:cNvPr id="8" name="テキスト ボックス 5">
            <a:extLst>
              <a:ext uri="{FF2B5EF4-FFF2-40B4-BE49-F238E27FC236}">
                <a16:creationId xmlns:a16="http://schemas.microsoft.com/office/drawing/2014/main" id="{82067E1D-BA57-427A-A12F-89F1F27BD35F}"/>
              </a:ext>
            </a:extLst>
          </p:cNvPr>
          <p:cNvSpPr txBox="1"/>
          <p:nvPr/>
        </p:nvSpPr>
        <p:spPr>
          <a:xfrm>
            <a:off x="5152096" y="1283941"/>
            <a:ext cx="2709974" cy="258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600"/>
              </a:lnSpc>
            </a:pPr>
            <a:endParaRPr lang="ja-JP" altLang="ja-JP" sz="1400" dirty="0">
              <a:latin typeface="UD デジタル 教科書体 NK-B" panose="02020700000000000000" pitchFamily="18" charset="-128"/>
              <a:ea typeface="UD デジタル 教科書体 NK-B" panose="02020700000000000000" pitchFamily="18" charset="-128"/>
            </a:endParaRPr>
          </a:p>
          <a:p>
            <a:pPr>
              <a:lnSpc>
                <a:spcPts val="1056"/>
              </a:lnSpc>
            </a:pPr>
            <a:endParaRPr lang="ja-JP" altLang="en-US" sz="1400" dirty="0"/>
          </a:p>
        </p:txBody>
      </p:sp>
      <p:sp>
        <p:nvSpPr>
          <p:cNvPr id="9" name="矢印: 下 8">
            <a:extLst>
              <a:ext uri="{FF2B5EF4-FFF2-40B4-BE49-F238E27FC236}">
                <a16:creationId xmlns:a16="http://schemas.microsoft.com/office/drawing/2014/main" id="{562A2076-7BE5-4C36-B9DD-2CE71EF3245A}"/>
              </a:ext>
            </a:extLst>
          </p:cNvPr>
          <p:cNvSpPr/>
          <p:nvPr/>
        </p:nvSpPr>
        <p:spPr>
          <a:xfrm>
            <a:off x="4370769" y="2644744"/>
            <a:ext cx="1083976" cy="214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0" name="正方形/長方形 9">
            <a:extLst>
              <a:ext uri="{FF2B5EF4-FFF2-40B4-BE49-F238E27FC236}">
                <a16:creationId xmlns:a16="http://schemas.microsoft.com/office/drawing/2014/main" id="{40C81776-10D6-46A4-A225-F62F5F54425E}"/>
              </a:ext>
            </a:extLst>
          </p:cNvPr>
          <p:cNvSpPr/>
          <p:nvPr/>
        </p:nvSpPr>
        <p:spPr>
          <a:xfrm>
            <a:off x="1615765" y="2962384"/>
            <a:ext cx="6593984" cy="2060377"/>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テキスト ボックス 5">
            <a:extLst>
              <a:ext uri="{FF2B5EF4-FFF2-40B4-BE49-F238E27FC236}">
                <a16:creationId xmlns:a16="http://schemas.microsoft.com/office/drawing/2014/main" id="{EFF89C93-0522-4495-85DB-38949F6ABFC4}"/>
              </a:ext>
            </a:extLst>
          </p:cNvPr>
          <p:cNvSpPr txBox="1"/>
          <p:nvPr/>
        </p:nvSpPr>
        <p:spPr>
          <a:xfrm>
            <a:off x="2440969" y="3141148"/>
            <a:ext cx="5673998" cy="3600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742931">
              <a:lnSpc>
                <a:spcPts val="1600"/>
              </a:lnSpc>
              <a:defRPr/>
            </a:pPr>
            <a:r>
              <a:rPr lang="ja-JP" altLang="en-US" sz="1400" u="sng" dirty="0">
                <a:latin typeface="UD デジタル 教科書体 NK-B" panose="02020700000000000000" pitchFamily="18" charset="-128"/>
                <a:ea typeface="UD デジタル 教科書体 NK-B" panose="02020700000000000000" pitchFamily="18" charset="-128"/>
              </a:rPr>
              <a:t>課題、ニーズに合わせた補助事業内容の見直し・新規事業の検討　　</a:t>
            </a:r>
            <a:endParaRPr lang="ja-JP" altLang="ja-JP" sz="1400" u="sng" dirty="0">
              <a:latin typeface="UD デジタル 教科書体 NK-B" panose="02020700000000000000" pitchFamily="18" charset="-128"/>
              <a:ea typeface="UD デジタル 教科書体 NK-B" panose="02020700000000000000" pitchFamily="18" charset="-128"/>
            </a:endParaRPr>
          </a:p>
          <a:p>
            <a:pPr>
              <a:lnSpc>
                <a:spcPts val="1056"/>
              </a:lnSpc>
            </a:pPr>
            <a:endParaRPr lang="ja-JP" altLang="en-US" sz="800" dirty="0"/>
          </a:p>
        </p:txBody>
      </p:sp>
      <p:sp>
        <p:nvSpPr>
          <p:cNvPr id="12" name="テキスト ボックス 11">
            <a:extLst>
              <a:ext uri="{FF2B5EF4-FFF2-40B4-BE49-F238E27FC236}">
                <a16:creationId xmlns:a16="http://schemas.microsoft.com/office/drawing/2014/main" id="{87764F49-4600-47EB-AE66-90B8D883C56E}"/>
              </a:ext>
            </a:extLst>
          </p:cNvPr>
          <p:cNvSpPr txBox="1"/>
          <p:nvPr/>
        </p:nvSpPr>
        <p:spPr>
          <a:xfrm>
            <a:off x="623656" y="567774"/>
            <a:ext cx="7365439" cy="384721"/>
          </a:xfrm>
          <a:prstGeom prst="rect">
            <a:avLst/>
          </a:prstGeom>
          <a:noFill/>
        </p:spPr>
        <p:txBody>
          <a:bodyPr wrap="square" rtlCol="0">
            <a:spAutoFit/>
          </a:bodyPr>
          <a:lstStyle/>
          <a:p>
            <a:pPr>
              <a:lnSpc>
                <a:spcPct val="150000"/>
              </a:lnSpc>
            </a:pPr>
            <a:r>
              <a:rPr lang="ja-JP" altLang="en-US" sz="1400" b="1" dirty="0" smtClean="0">
                <a:latin typeface="+mn-ea"/>
              </a:rPr>
              <a:t>　４</a:t>
            </a:r>
            <a:r>
              <a:rPr lang="ja-JP" altLang="en-US" sz="1400" b="1" dirty="0">
                <a:latin typeface="+mn-ea"/>
              </a:rPr>
              <a:t>事業のアンケートの実施により、主に以下の課題が確認された。</a:t>
            </a:r>
            <a:endParaRPr lang="en-US" altLang="ja-JP" sz="1400" b="1" dirty="0">
              <a:latin typeface="+mn-ea"/>
            </a:endParaRPr>
          </a:p>
        </p:txBody>
      </p:sp>
      <p:sp>
        <p:nvSpPr>
          <p:cNvPr id="15" name="テキスト ボックス 5">
            <a:extLst>
              <a:ext uri="{FF2B5EF4-FFF2-40B4-BE49-F238E27FC236}">
                <a16:creationId xmlns:a16="http://schemas.microsoft.com/office/drawing/2014/main" id="{82067E1D-BA57-427A-A12F-89F1F27BD35F}"/>
              </a:ext>
            </a:extLst>
          </p:cNvPr>
          <p:cNvSpPr txBox="1"/>
          <p:nvPr/>
        </p:nvSpPr>
        <p:spPr>
          <a:xfrm>
            <a:off x="5152096" y="1892941"/>
            <a:ext cx="1648134" cy="25462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600"/>
              </a:lnSpc>
            </a:pPr>
            <a:r>
              <a:rPr lang="ja-JP" altLang="en-US" sz="1400" b="1" dirty="0" smtClean="0">
                <a:latin typeface="+mn-ea"/>
              </a:rPr>
              <a:t>（</a:t>
            </a:r>
            <a:r>
              <a:rPr lang="ja-JP" altLang="en-US" sz="1400" b="1" dirty="0">
                <a:latin typeface="+mn-ea"/>
              </a:rPr>
              <a:t>低木への需要大）</a:t>
            </a:r>
            <a:endParaRPr lang="en-US" altLang="ja-JP" sz="1400" b="1" dirty="0">
              <a:latin typeface="+mn-ea"/>
            </a:endParaRPr>
          </a:p>
          <a:p>
            <a:pPr>
              <a:lnSpc>
                <a:spcPts val="1600"/>
              </a:lnSpc>
            </a:pPr>
            <a:endParaRPr lang="en-US" altLang="ja-JP" sz="1400" b="1" dirty="0">
              <a:latin typeface="UD デジタル 教科書体 NK-B" panose="02020700000000000000" pitchFamily="18" charset="-128"/>
              <a:ea typeface="UD デジタル 教科書体 NK-B" panose="02020700000000000000" pitchFamily="18" charset="-128"/>
            </a:endParaRPr>
          </a:p>
          <a:p>
            <a:pPr>
              <a:lnSpc>
                <a:spcPts val="1600"/>
              </a:lnSpc>
            </a:pPr>
            <a:r>
              <a:rPr lang="ja-JP" altLang="en-US" sz="1400" b="1" dirty="0">
                <a:latin typeface="UD デジタル 教科書体 NK-B" panose="02020700000000000000" pitchFamily="18" charset="-128"/>
                <a:ea typeface="UD デジタル 教科書体 NK-B" panose="02020700000000000000" pitchFamily="18" charset="-128"/>
              </a:rPr>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nSpc>
                <a:spcPts val="1600"/>
              </a:lnSpc>
            </a:pPr>
            <a:endParaRPr lang="ja-JP" altLang="ja-JP" sz="1400" b="1" dirty="0">
              <a:latin typeface="UD デジタル 教科書体 NK-B" panose="02020700000000000000" pitchFamily="18" charset="-128"/>
              <a:ea typeface="UD デジタル 教科書体 NK-B" panose="02020700000000000000" pitchFamily="18" charset="-128"/>
            </a:endParaRPr>
          </a:p>
          <a:p>
            <a:pPr>
              <a:lnSpc>
                <a:spcPts val="1056"/>
              </a:lnSpc>
            </a:pPr>
            <a:endParaRPr lang="ja-JP" altLang="en-US" sz="1400" b="1" dirty="0"/>
          </a:p>
        </p:txBody>
      </p:sp>
      <p:cxnSp>
        <p:nvCxnSpPr>
          <p:cNvPr id="14" name="直線コネクタ 13">
            <a:extLst>
              <a:ext uri="{FF2B5EF4-FFF2-40B4-BE49-F238E27FC236}">
                <a16:creationId xmlns:a16="http://schemas.microsoft.com/office/drawing/2014/main" id="{57FC8EF4-416C-4A0A-B40C-8DDA8AB129E8}"/>
              </a:ext>
            </a:extLst>
          </p:cNvPr>
          <p:cNvCxnSpPr>
            <a:cxnSpLocks/>
          </p:cNvCxnSpPr>
          <p:nvPr/>
        </p:nvCxnSpPr>
        <p:spPr>
          <a:xfrm>
            <a:off x="222594" y="433079"/>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9431252" y="6552426"/>
            <a:ext cx="458734" cy="276999"/>
          </a:xfrm>
          <a:prstGeom prst="rect">
            <a:avLst/>
          </a:prstGeom>
          <a:noFill/>
        </p:spPr>
        <p:txBody>
          <a:bodyPr wrap="square" rtlCol="0">
            <a:spAutoFit/>
          </a:bodyPr>
          <a:lstStyle/>
          <a:p>
            <a:r>
              <a:rPr lang="en-US" altLang="ja-JP" sz="1200" dirty="0"/>
              <a:t>32</a:t>
            </a:r>
            <a:endParaRPr kumimoji="1" lang="ja-JP" altLang="en-US" sz="1200" dirty="0"/>
          </a:p>
        </p:txBody>
      </p:sp>
      <p:sp>
        <p:nvSpPr>
          <p:cNvPr id="18" name="正方形/長方形 17">
            <a:extLst>
              <a:ext uri="{FF2B5EF4-FFF2-40B4-BE49-F238E27FC236}">
                <a16:creationId xmlns:a16="http://schemas.microsoft.com/office/drawing/2014/main" id="{9B9D0F28-BF7B-4817-BD6D-D7659DAAF916}"/>
              </a:ext>
            </a:extLst>
          </p:cNvPr>
          <p:cNvSpPr/>
          <p:nvPr/>
        </p:nvSpPr>
        <p:spPr>
          <a:xfrm>
            <a:off x="694779" y="5303946"/>
            <a:ext cx="9080286" cy="147847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400" b="1" dirty="0"/>
              <a:t>◆今後のスケジュール</a:t>
            </a:r>
            <a:endParaRPr lang="en-US" altLang="ja-JP" sz="1400" b="1" dirty="0"/>
          </a:p>
          <a:p>
            <a:pPr algn="l">
              <a:lnSpc>
                <a:spcPct val="150000"/>
              </a:lnSpc>
            </a:pPr>
            <a:r>
              <a:rPr lang="ja-JP" altLang="en-US" sz="1400" b="1" dirty="0"/>
              <a:t>　　・ ～</a:t>
            </a:r>
            <a:r>
              <a:rPr lang="en-US" altLang="ja-JP" sz="1400" b="1" dirty="0"/>
              <a:t>R5</a:t>
            </a:r>
            <a:r>
              <a:rPr lang="ja-JP" altLang="en-US" sz="1400" b="1" dirty="0"/>
              <a:t>　</a:t>
            </a:r>
            <a:r>
              <a:rPr lang="en-US" altLang="ja-JP" sz="1400" b="1" dirty="0"/>
              <a:t>8</a:t>
            </a:r>
            <a:r>
              <a:rPr lang="ja-JP" altLang="en-US" sz="1400" b="1" dirty="0"/>
              <a:t>月　  　   既存事業の見直し及び新事業検討 （追加</a:t>
            </a:r>
            <a:r>
              <a:rPr lang="ja-JP" altLang="en-US" sz="1400" b="1" dirty="0" smtClean="0"/>
              <a:t>アンケートの実施など含む</a:t>
            </a:r>
            <a:r>
              <a:rPr lang="ja-JP" altLang="en-US" sz="1400" b="1" dirty="0"/>
              <a:t>）</a:t>
            </a:r>
          </a:p>
          <a:p>
            <a:pPr algn="l">
              <a:lnSpc>
                <a:spcPct val="150000"/>
              </a:lnSpc>
            </a:pPr>
            <a:r>
              <a:rPr lang="ja-JP" altLang="en-US" sz="1400" b="1" dirty="0"/>
              <a:t>　　・ ～</a:t>
            </a:r>
            <a:r>
              <a:rPr lang="en-US" altLang="ja-JP" sz="1400" b="1" dirty="0"/>
              <a:t>R6</a:t>
            </a:r>
            <a:r>
              <a:rPr lang="ja-JP" altLang="en-US" sz="1400" b="1" dirty="0"/>
              <a:t>　</a:t>
            </a:r>
            <a:r>
              <a:rPr lang="en-US" altLang="ja-JP" sz="1400" b="1" dirty="0"/>
              <a:t>3</a:t>
            </a:r>
            <a:r>
              <a:rPr lang="ja-JP" altLang="en-US" sz="1400" b="1" dirty="0"/>
              <a:t>月　　　 予算要求 </a:t>
            </a:r>
            <a:r>
              <a:rPr lang="en-US" altLang="ja-JP" sz="1400" b="1" dirty="0"/>
              <a:t>/ </a:t>
            </a:r>
            <a:r>
              <a:rPr lang="ja-JP" altLang="en-US" sz="1400" b="1" dirty="0"/>
              <a:t>要綱・要領の改定　　　　　 　</a:t>
            </a:r>
            <a:endParaRPr lang="en-US" altLang="ja-JP" sz="1400" b="1" dirty="0"/>
          </a:p>
          <a:p>
            <a:pPr algn="l">
              <a:lnSpc>
                <a:spcPct val="150000"/>
              </a:lnSpc>
            </a:pPr>
            <a:r>
              <a:rPr lang="ja-JP" altLang="en-US" sz="1400" b="1" dirty="0"/>
              <a:t>　　・ 　</a:t>
            </a:r>
            <a:r>
              <a:rPr lang="en-US" altLang="ja-JP" sz="1400" b="1" dirty="0"/>
              <a:t>R6</a:t>
            </a:r>
            <a:r>
              <a:rPr lang="ja-JP" altLang="en-US" sz="1400" b="1" dirty="0"/>
              <a:t>　</a:t>
            </a:r>
            <a:r>
              <a:rPr lang="en-US" altLang="ja-JP" sz="1400" b="1" dirty="0"/>
              <a:t>4</a:t>
            </a:r>
            <a:r>
              <a:rPr lang="ja-JP" altLang="en-US" sz="1400" b="1" dirty="0"/>
              <a:t>月　  　　事業開始</a:t>
            </a:r>
          </a:p>
          <a:p>
            <a:pPr algn="l"/>
            <a:endParaRPr lang="en-US" altLang="ja-JP" sz="1400" dirty="0">
              <a:latin typeface="UD デジタル 教科書体 NK-B" panose="02020700000000000000" pitchFamily="18" charset="-128"/>
              <a:ea typeface="UD デジタル 教科書体 NK-B" panose="02020700000000000000" pitchFamily="18" charset="-128"/>
            </a:endParaRPr>
          </a:p>
          <a:p>
            <a:pPr algn="l"/>
            <a:r>
              <a:rPr lang="ja-JP" altLang="en-US" sz="1400" dirty="0">
                <a:latin typeface="UD デジタル 教科書体 NK-B" panose="02020700000000000000" pitchFamily="18" charset="-128"/>
                <a:ea typeface="UD デジタル 教科書体 NK-B" panose="02020700000000000000" pitchFamily="18" charset="-128"/>
              </a:rPr>
              <a:t>　　　　　　　　　　　　　　　</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9455545" y="6542364"/>
            <a:ext cx="458734" cy="276999"/>
          </a:xfrm>
          <a:prstGeom prst="rect">
            <a:avLst/>
          </a:prstGeom>
          <a:noFill/>
        </p:spPr>
        <p:txBody>
          <a:bodyPr wrap="square" rtlCol="0">
            <a:spAutoFit/>
          </a:bodyPr>
          <a:lstStyle/>
          <a:p>
            <a:r>
              <a:rPr lang="en-US" altLang="ja-JP" sz="1200" dirty="0" smtClean="0"/>
              <a:t>32</a:t>
            </a:r>
            <a:endParaRPr kumimoji="1" lang="ja-JP" altLang="en-US" sz="1200" dirty="0"/>
          </a:p>
        </p:txBody>
      </p:sp>
    </p:spTree>
    <p:extLst>
      <p:ext uri="{BB962C8B-B14F-4D97-AF65-F5344CB8AC3E}">
        <p14:creationId xmlns:p14="http://schemas.microsoft.com/office/powerpoint/2010/main" val="3231933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438225" y="963353"/>
            <a:ext cx="9143312" cy="2291306"/>
          </a:xfrm>
          <a:ln>
            <a:noFill/>
          </a:ln>
        </p:spPr>
        <p:txBody>
          <a:bodyPr wrap="none">
            <a:noAutofit/>
          </a:bodyPr>
          <a:lstStyle/>
          <a:p>
            <a:pPr algn="l"/>
            <a:r>
              <a:rPr lang="ja-JP" altLang="en-US" sz="1400" b="1" dirty="0"/>
              <a:t>► 配付樹木の品質、種類、規格への満足度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ts val="1138"/>
              </a:lnSpc>
            </a:pPr>
            <a:r>
              <a:rPr lang="ja-JP" altLang="en-US" sz="1300" b="1" dirty="0"/>
              <a:t>　</a:t>
            </a:r>
            <a:endParaRPr lang="en-US" altLang="ja-JP" sz="1300" b="1" dirty="0"/>
          </a:p>
        </p:txBody>
      </p:sp>
      <p:sp>
        <p:nvSpPr>
          <p:cNvPr id="20" name="タイトル 1">
            <a:extLst>
              <a:ext uri="{FF2B5EF4-FFF2-40B4-BE49-F238E27FC236}">
                <a16:creationId xmlns:a16="http://schemas.microsoft.com/office/drawing/2014/main" id="{8EE75657-5FFD-4BE9-9C72-7F2A243E0667}"/>
              </a:ext>
            </a:extLst>
          </p:cNvPr>
          <p:cNvSpPr txBox="1">
            <a:spLocks/>
          </p:cNvSpPr>
          <p:nvPr/>
        </p:nvSpPr>
        <p:spPr>
          <a:xfrm>
            <a:off x="222594" y="535013"/>
            <a:ext cx="7364896"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　◆アンケート結果（共通質問）</a:t>
            </a:r>
            <a:endParaRPr lang="en-US" altLang="ja-JP" sz="1400" b="1" dirty="0">
              <a:latin typeface="+mn-ea"/>
              <a:ea typeface="+mn-ea"/>
            </a:endParaRPr>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681667" y="1244317"/>
            <a:ext cx="8654604" cy="1860562"/>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2" name="テキスト ボックス 11">
            <a:extLst>
              <a:ext uri="{FF2B5EF4-FFF2-40B4-BE49-F238E27FC236}">
                <a16:creationId xmlns:a16="http://schemas.microsoft.com/office/drawing/2014/main" id="{7FF019F5-32D5-4ABC-AE9A-3026112BD96D}"/>
              </a:ext>
            </a:extLst>
          </p:cNvPr>
          <p:cNvSpPr txBox="1"/>
          <p:nvPr/>
        </p:nvSpPr>
        <p:spPr>
          <a:xfrm>
            <a:off x="607441" y="5554888"/>
            <a:ext cx="8626418" cy="738664"/>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・「品質」において「不満足」と回答したのは、４．３％であった。また「種類」「規格」において、「不満足」の回答は無かった。</a:t>
            </a:r>
            <a:endParaRPr lang="en-US" altLang="ja-JP" sz="1400" b="1" dirty="0">
              <a:latin typeface="UD デジタル 教科書体 NK-B" panose="02020700000000000000" pitchFamily="18" charset="-128"/>
              <a:ea typeface="UD デジタル 教科書体 NK-B" panose="02020700000000000000" pitchFamily="18" charset="-128"/>
            </a:endParaRPr>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384310"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14" name="グラフ 13">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2520156720"/>
              </p:ext>
            </p:extLst>
          </p:nvPr>
        </p:nvGraphicFramePr>
        <p:xfrm>
          <a:off x="1718554" y="1277225"/>
          <a:ext cx="1968867" cy="1709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932661963"/>
              </p:ext>
            </p:extLst>
          </p:nvPr>
        </p:nvGraphicFramePr>
        <p:xfrm>
          <a:off x="4159420" y="1277224"/>
          <a:ext cx="1776011" cy="17097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1197895161"/>
              </p:ext>
            </p:extLst>
          </p:nvPr>
        </p:nvGraphicFramePr>
        <p:xfrm>
          <a:off x="6487851" y="1292568"/>
          <a:ext cx="1702200" cy="1694379"/>
        </p:xfrm>
        <a:graphic>
          <a:graphicData uri="http://schemas.openxmlformats.org/drawingml/2006/chart">
            <c:chart xmlns:c="http://schemas.openxmlformats.org/drawingml/2006/chart" xmlns:r="http://schemas.openxmlformats.org/officeDocument/2006/relationships" r:id="rId4"/>
          </a:graphicData>
        </a:graphic>
      </p:graphicFrame>
      <p:sp>
        <p:nvSpPr>
          <p:cNvPr id="19" name="タイトル 1">
            <a:extLst>
              <a:ext uri="{FF2B5EF4-FFF2-40B4-BE49-F238E27FC236}">
                <a16:creationId xmlns:a16="http://schemas.microsoft.com/office/drawing/2014/main" id="{ABEA8214-70AE-4A30-8039-061D881893B4}"/>
              </a:ext>
            </a:extLst>
          </p:cNvPr>
          <p:cNvSpPr txBox="1">
            <a:spLocks/>
          </p:cNvSpPr>
          <p:nvPr/>
        </p:nvSpPr>
        <p:spPr>
          <a:xfrm>
            <a:off x="785242" y="1298549"/>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申請者</a:t>
            </a:r>
            <a:r>
              <a:rPr lang="ja-JP" altLang="en-US" sz="1463" b="1" dirty="0">
                <a:latin typeface="+mn-ea"/>
                <a:ea typeface="+mn-ea"/>
              </a:rPr>
              <a:t>　</a:t>
            </a:r>
          </a:p>
        </p:txBody>
      </p:sp>
      <p:sp>
        <p:nvSpPr>
          <p:cNvPr id="22" name="タイトル 1">
            <a:extLst>
              <a:ext uri="{FF2B5EF4-FFF2-40B4-BE49-F238E27FC236}">
                <a16:creationId xmlns:a16="http://schemas.microsoft.com/office/drawing/2014/main" id="{B308DE95-D2B5-4654-9266-15D89945079F}"/>
              </a:ext>
            </a:extLst>
          </p:cNvPr>
          <p:cNvSpPr txBox="1">
            <a:spLocks/>
          </p:cNvSpPr>
          <p:nvPr/>
        </p:nvSpPr>
        <p:spPr>
          <a:xfrm>
            <a:off x="815864" y="3761731"/>
            <a:ext cx="761785" cy="253173"/>
          </a:xfrm>
          <a:prstGeom prst="rect">
            <a:avLst/>
          </a:prstGeom>
          <a:solidFill>
            <a:schemeClr val="bg1"/>
          </a:solidFill>
          <a:ln>
            <a:solidFill>
              <a:schemeClr val="accent1"/>
            </a:solidFill>
          </a:ln>
        </p:spPr>
        <p:txBody>
          <a:bodyPr vert="horz" lIns="74295"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市町村　</a:t>
            </a:r>
          </a:p>
        </p:txBody>
      </p:sp>
      <p:sp>
        <p:nvSpPr>
          <p:cNvPr id="23" name="四角形: 角を丸くする 1">
            <a:extLst>
              <a:ext uri="{FF2B5EF4-FFF2-40B4-BE49-F238E27FC236}">
                <a16:creationId xmlns:a16="http://schemas.microsoft.com/office/drawing/2014/main" id="{62747854-0D7C-4CD9-868F-17E11871C611}"/>
              </a:ext>
            </a:extLst>
          </p:cNvPr>
          <p:cNvSpPr/>
          <p:nvPr/>
        </p:nvSpPr>
        <p:spPr>
          <a:xfrm>
            <a:off x="681666" y="3710714"/>
            <a:ext cx="8654605" cy="1844174"/>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26" name="テキスト ボックス 25">
            <a:extLst>
              <a:ext uri="{FF2B5EF4-FFF2-40B4-BE49-F238E27FC236}">
                <a16:creationId xmlns:a16="http://schemas.microsoft.com/office/drawing/2014/main" id="{7FF019F5-32D5-4ABC-AE9A-3026112BD96D}"/>
              </a:ext>
            </a:extLst>
          </p:cNvPr>
          <p:cNvSpPr txBox="1"/>
          <p:nvPr/>
        </p:nvSpPr>
        <p:spPr>
          <a:xfrm>
            <a:off x="625364" y="3098004"/>
            <a:ext cx="8763849" cy="386260"/>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・「満足」と回答したのは、「品質」の</a:t>
            </a:r>
            <a:r>
              <a:rPr lang="en-US" altLang="ja-JP" sz="1400" dirty="0">
                <a:latin typeface="UD デジタル 教科書体 NK-B" panose="02020700000000000000" pitchFamily="18" charset="-128"/>
                <a:ea typeface="UD デジタル 教科書体 NK-B" panose="02020700000000000000" pitchFamily="18" charset="-128"/>
              </a:rPr>
              <a:t>94.7</a:t>
            </a:r>
            <a:r>
              <a:rPr lang="ja-JP" altLang="en-US" sz="1400" dirty="0">
                <a:latin typeface="UD デジタル 教科書体 NK-B" panose="02020700000000000000" pitchFamily="18" charset="-128"/>
                <a:ea typeface="UD デジタル 教科書体 NK-B" panose="02020700000000000000" pitchFamily="18" charset="-128"/>
              </a:rPr>
              <a:t>％が最も高く、続いて「規格」</a:t>
            </a:r>
            <a:r>
              <a:rPr lang="en-US" altLang="ja-JP" sz="1400" dirty="0">
                <a:latin typeface="UD デジタル 教科書体 NK-B" panose="02020700000000000000" pitchFamily="18" charset="-128"/>
                <a:ea typeface="UD デジタル 教科書体 NK-B" panose="02020700000000000000" pitchFamily="18" charset="-128"/>
              </a:rPr>
              <a:t>87.7</a:t>
            </a:r>
            <a:r>
              <a:rPr lang="ja-JP" altLang="en-US" sz="1400" dirty="0">
                <a:latin typeface="UD デジタル 教科書体 NK-B" panose="02020700000000000000" pitchFamily="18" charset="-128"/>
                <a:ea typeface="UD デジタル 教科書体 NK-B" panose="02020700000000000000" pitchFamily="18" charset="-128"/>
              </a:rPr>
              <a:t>％、「種類」</a:t>
            </a:r>
            <a:r>
              <a:rPr lang="en-US" altLang="ja-JP" sz="1400" dirty="0">
                <a:latin typeface="UD デジタル 教科書体 NK-B" panose="02020700000000000000" pitchFamily="18" charset="-128"/>
                <a:ea typeface="UD デジタル 教科書体 NK-B" panose="02020700000000000000" pitchFamily="18" charset="-128"/>
              </a:rPr>
              <a:t>86.0</a:t>
            </a:r>
            <a:r>
              <a:rPr lang="ja-JP" altLang="en-US" sz="1400" dirty="0">
                <a:latin typeface="UD デジタル 教科書体 NK-B" panose="02020700000000000000" pitchFamily="18" charset="-128"/>
                <a:ea typeface="UD デジタル 教科書体 NK-B" panose="02020700000000000000" pitchFamily="18" charset="-128"/>
              </a:rPr>
              <a:t>％であった。　</a:t>
            </a:r>
            <a:endParaRPr lang="en-US" altLang="ja-JP" sz="1400" dirty="0">
              <a:latin typeface="UD デジタル 教科書体 NK-B" panose="02020700000000000000" pitchFamily="18" charset="-128"/>
              <a:ea typeface="UD デジタル 教科書体 NK-B" panose="02020700000000000000" pitchFamily="18" charset="-128"/>
            </a:endParaRPr>
          </a:p>
        </p:txBody>
      </p:sp>
      <p:pic>
        <p:nvPicPr>
          <p:cNvPr id="8" name="図 7">
            <a:extLst>
              <a:ext uri="{FF2B5EF4-FFF2-40B4-BE49-F238E27FC236}">
                <a16:creationId xmlns:a16="http://schemas.microsoft.com/office/drawing/2014/main" id="{739D44FD-3981-40E3-A677-1E7E698D275E}"/>
              </a:ext>
            </a:extLst>
          </p:cNvPr>
          <p:cNvPicPr>
            <a:picLocks noChangeAspect="1"/>
          </p:cNvPicPr>
          <p:nvPr/>
        </p:nvPicPr>
        <p:blipFill>
          <a:blip r:embed="rId5"/>
          <a:stretch>
            <a:fillRect/>
          </a:stretch>
        </p:blipFill>
        <p:spPr>
          <a:xfrm>
            <a:off x="1864593" y="3755078"/>
            <a:ext cx="1822828" cy="1758768"/>
          </a:xfrm>
          <a:prstGeom prst="rect">
            <a:avLst/>
          </a:prstGeom>
        </p:spPr>
      </p:pic>
      <p:pic>
        <p:nvPicPr>
          <p:cNvPr id="9" name="図 8">
            <a:extLst>
              <a:ext uri="{FF2B5EF4-FFF2-40B4-BE49-F238E27FC236}">
                <a16:creationId xmlns:a16="http://schemas.microsoft.com/office/drawing/2014/main" id="{4B08AF9B-D939-48D7-B508-55F4A8ED06B2}"/>
              </a:ext>
            </a:extLst>
          </p:cNvPr>
          <p:cNvPicPr>
            <a:picLocks noChangeAspect="1"/>
          </p:cNvPicPr>
          <p:nvPr/>
        </p:nvPicPr>
        <p:blipFill>
          <a:blip r:embed="rId6"/>
          <a:stretch>
            <a:fillRect/>
          </a:stretch>
        </p:blipFill>
        <p:spPr>
          <a:xfrm>
            <a:off x="4179778" y="3782710"/>
            <a:ext cx="1739790" cy="1734141"/>
          </a:xfrm>
          <a:prstGeom prst="rect">
            <a:avLst/>
          </a:prstGeom>
        </p:spPr>
      </p:pic>
      <p:pic>
        <p:nvPicPr>
          <p:cNvPr id="10" name="図 9">
            <a:extLst>
              <a:ext uri="{FF2B5EF4-FFF2-40B4-BE49-F238E27FC236}">
                <a16:creationId xmlns:a16="http://schemas.microsoft.com/office/drawing/2014/main" id="{0D9F2503-A969-458C-9C0B-013798FEB079}"/>
              </a:ext>
            </a:extLst>
          </p:cNvPr>
          <p:cNvPicPr>
            <a:picLocks noChangeAspect="1"/>
          </p:cNvPicPr>
          <p:nvPr/>
        </p:nvPicPr>
        <p:blipFill>
          <a:blip r:embed="rId7"/>
          <a:stretch>
            <a:fillRect/>
          </a:stretch>
        </p:blipFill>
        <p:spPr>
          <a:xfrm>
            <a:off x="6487851" y="3748728"/>
            <a:ext cx="1790590" cy="1694379"/>
          </a:xfrm>
          <a:prstGeom prst="rect">
            <a:avLst/>
          </a:prstGeom>
        </p:spPr>
      </p:pic>
      <p:sp>
        <p:nvSpPr>
          <p:cNvPr id="24" name="テキスト ボックス 23">
            <a:extLst>
              <a:ext uri="{FF2B5EF4-FFF2-40B4-BE49-F238E27FC236}">
                <a16:creationId xmlns:a16="http://schemas.microsoft.com/office/drawing/2014/main" id="{C2E2E609-101D-474E-BB57-10590957B205}"/>
              </a:ext>
            </a:extLst>
          </p:cNvPr>
          <p:cNvSpPr txBox="1"/>
          <p:nvPr/>
        </p:nvSpPr>
        <p:spPr>
          <a:xfrm>
            <a:off x="7213898" y="3461160"/>
            <a:ext cx="2284895" cy="323165"/>
          </a:xfrm>
          <a:prstGeom prst="rect">
            <a:avLst/>
          </a:prstGeom>
          <a:noFill/>
        </p:spPr>
        <p:txBody>
          <a:bodyPr wrap="square" rtlCol="0">
            <a:spAutoFit/>
          </a:bodyPr>
          <a:lstStyle/>
          <a:p>
            <a:pPr>
              <a:lnSpc>
                <a:spcPct val="150000"/>
              </a:lnSpc>
            </a:pPr>
            <a:r>
              <a:rPr lang="en-US" altLang="ja-JP" sz="1000" dirty="0">
                <a:latin typeface="+mn-ea"/>
              </a:rPr>
              <a:t>※</a:t>
            </a:r>
            <a:r>
              <a:rPr lang="ja-JP" altLang="en-US" sz="1000" dirty="0">
                <a:latin typeface="+mn-ea"/>
              </a:rPr>
              <a:t>申請者の声をもとに市町村が回答</a:t>
            </a:r>
            <a:endParaRPr lang="en-US" altLang="ja-JP" sz="1000" dirty="0">
              <a:latin typeface="+mn-ea"/>
            </a:endParaRPr>
          </a:p>
        </p:txBody>
      </p:sp>
      <p:sp>
        <p:nvSpPr>
          <p:cNvPr id="28" name="テキスト ボックス 27">
            <a:extLst>
              <a:ext uri="{FF2B5EF4-FFF2-40B4-BE49-F238E27FC236}">
                <a16:creationId xmlns:a16="http://schemas.microsoft.com/office/drawing/2014/main" id="{AB707F0D-8AD5-44C1-B1ED-4B29420A5535}"/>
              </a:ext>
            </a:extLst>
          </p:cNvPr>
          <p:cNvSpPr txBox="1"/>
          <p:nvPr/>
        </p:nvSpPr>
        <p:spPr>
          <a:xfrm>
            <a:off x="1617642" y="6331589"/>
            <a:ext cx="6606016" cy="307777"/>
          </a:xfrm>
          <a:prstGeom prst="rect">
            <a:avLst/>
          </a:prstGeom>
          <a:noFill/>
        </p:spPr>
        <p:txBody>
          <a:bodyPr wrap="square" rtlCol="0">
            <a:spAutoFit/>
          </a:bodyPr>
          <a:lstStyle/>
          <a:p>
            <a:pPr algn="l">
              <a:lnSpc>
                <a:spcPct val="100000"/>
              </a:lnSpc>
            </a:pPr>
            <a:r>
              <a:rPr lang="ja-JP" altLang="en-US" sz="1400" dirty="0">
                <a:latin typeface="UD デジタル 教科書体 NK-B" panose="02020700000000000000" pitchFamily="18" charset="-128"/>
                <a:ea typeface="UD デジタル 教科書体 NK-B" panose="02020700000000000000" pitchFamily="18" charset="-128"/>
              </a:rPr>
              <a:t>　</a:t>
            </a:r>
            <a:r>
              <a:rPr lang="ja-JP" altLang="en-US" sz="1400" u="sng" dirty="0">
                <a:latin typeface="UD デジタル 教科書体 NK-B" panose="02020700000000000000" pitchFamily="18" charset="-128"/>
                <a:ea typeface="UD デジタル 教科書体 NK-B" panose="02020700000000000000" pitchFamily="18" charset="-128"/>
              </a:rPr>
              <a:t>配付樹木について、「品質」、「規格」、「種類」の満足度は高いことが確認できた。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sp>
        <p:nvSpPr>
          <p:cNvPr id="4" name="矢印: 下 3">
            <a:extLst>
              <a:ext uri="{FF2B5EF4-FFF2-40B4-BE49-F238E27FC236}">
                <a16:creationId xmlns:a16="http://schemas.microsoft.com/office/drawing/2014/main" id="{DF565C5D-B468-49EE-A876-6903EB140BC1}"/>
              </a:ext>
            </a:extLst>
          </p:cNvPr>
          <p:cNvSpPr/>
          <p:nvPr/>
        </p:nvSpPr>
        <p:spPr>
          <a:xfrm>
            <a:off x="4595706" y="6078987"/>
            <a:ext cx="705267" cy="144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9559786" y="6552426"/>
            <a:ext cx="304800" cy="276999"/>
          </a:xfrm>
          <a:prstGeom prst="rect">
            <a:avLst/>
          </a:prstGeom>
          <a:noFill/>
        </p:spPr>
        <p:txBody>
          <a:bodyPr wrap="square" rtlCol="0">
            <a:spAutoFit/>
          </a:bodyPr>
          <a:lstStyle/>
          <a:p>
            <a:r>
              <a:rPr lang="en-US" altLang="ja-JP" sz="1200" dirty="0"/>
              <a:t>3</a:t>
            </a:r>
            <a:endParaRPr kumimoji="1" lang="ja-JP" altLang="en-US" sz="1200" dirty="0"/>
          </a:p>
        </p:txBody>
      </p:sp>
    </p:spTree>
    <p:extLst>
      <p:ext uri="{BB962C8B-B14F-4D97-AF65-F5344CB8AC3E}">
        <p14:creationId xmlns:p14="http://schemas.microsoft.com/office/powerpoint/2010/main" val="4968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字幕 2">
            <a:extLst>
              <a:ext uri="{FF2B5EF4-FFF2-40B4-BE49-F238E27FC236}">
                <a16:creationId xmlns:a16="http://schemas.microsoft.com/office/drawing/2014/main" id="{07683FDF-3704-4C2C-A614-178163782F07}"/>
              </a:ext>
            </a:extLst>
          </p:cNvPr>
          <p:cNvSpPr txBox="1">
            <a:spLocks/>
          </p:cNvSpPr>
          <p:nvPr/>
        </p:nvSpPr>
        <p:spPr>
          <a:xfrm>
            <a:off x="492137" y="3705251"/>
            <a:ext cx="9143312" cy="286853"/>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►申込手続きについて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ts val="1138"/>
              </a:lnSpc>
            </a:pPr>
            <a:r>
              <a:rPr lang="ja-JP" altLang="en-US" sz="1300" b="1" dirty="0"/>
              <a:t>　</a:t>
            </a:r>
            <a:endParaRPr lang="en-US" altLang="ja-JP" sz="1300" b="1" dirty="0"/>
          </a:p>
        </p:txBody>
      </p:sp>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463027" y="530283"/>
            <a:ext cx="9143312" cy="322359"/>
          </a:xfrm>
          <a:ln>
            <a:noFill/>
          </a:ln>
        </p:spPr>
        <p:txBody>
          <a:bodyPr wrap="none">
            <a:noAutofit/>
          </a:bodyPr>
          <a:lstStyle/>
          <a:p>
            <a:pPr algn="l"/>
            <a:r>
              <a:rPr lang="ja-JP" altLang="en-US" sz="1400" b="1" dirty="0"/>
              <a:t>►緑化樹の配付時期（２月から３月頃）について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p>
          <a:p>
            <a:pPr algn="l"/>
            <a:r>
              <a:rPr lang="ja-JP" altLang="en-US" sz="1400" b="1" dirty="0"/>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lnSpc>
                <a:spcPts val="1138"/>
              </a:lnSpc>
            </a:pPr>
            <a:r>
              <a:rPr lang="ja-JP" altLang="en-US" sz="1300" b="1" dirty="0"/>
              <a:t>　</a:t>
            </a:r>
            <a:endParaRPr lang="en-US" altLang="ja-JP" sz="1300" b="1" dirty="0"/>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672187" y="793457"/>
            <a:ext cx="8654604" cy="1738835"/>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384310"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タイトル 1">
            <a:extLst>
              <a:ext uri="{FF2B5EF4-FFF2-40B4-BE49-F238E27FC236}">
                <a16:creationId xmlns:a16="http://schemas.microsoft.com/office/drawing/2014/main" id="{ABEA8214-70AE-4A30-8039-061D881893B4}"/>
              </a:ext>
            </a:extLst>
          </p:cNvPr>
          <p:cNvSpPr txBox="1">
            <a:spLocks/>
          </p:cNvSpPr>
          <p:nvPr/>
        </p:nvSpPr>
        <p:spPr>
          <a:xfrm>
            <a:off x="857901" y="869951"/>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申請者</a:t>
            </a:r>
            <a:r>
              <a:rPr lang="ja-JP" altLang="en-US" sz="1463" b="1" dirty="0">
                <a:latin typeface="+mn-ea"/>
                <a:ea typeface="+mn-ea"/>
              </a:rPr>
              <a:t>　</a:t>
            </a:r>
          </a:p>
        </p:txBody>
      </p:sp>
      <p:sp>
        <p:nvSpPr>
          <p:cNvPr id="22" name="タイトル 1">
            <a:extLst>
              <a:ext uri="{FF2B5EF4-FFF2-40B4-BE49-F238E27FC236}">
                <a16:creationId xmlns:a16="http://schemas.microsoft.com/office/drawing/2014/main" id="{B308DE95-D2B5-4654-9266-15D89945079F}"/>
              </a:ext>
            </a:extLst>
          </p:cNvPr>
          <p:cNvSpPr txBox="1">
            <a:spLocks/>
          </p:cNvSpPr>
          <p:nvPr/>
        </p:nvSpPr>
        <p:spPr>
          <a:xfrm>
            <a:off x="4738132" y="4016320"/>
            <a:ext cx="761785" cy="253173"/>
          </a:xfrm>
          <a:prstGeom prst="rect">
            <a:avLst/>
          </a:prstGeom>
          <a:solidFill>
            <a:schemeClr val="bg1"/>
          </a:solidFill>
          <a:ln>
            <a:solidFill>
              <a:schemeClr val="accent1"/>
            </a:solidFill>
          </a:ln>
        </p:spPr>
        <p:txBody>
          <a:bodyPr vert="horz" lIns="74295"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市町村　</a:t>
            </a:r>
          </a:p>
        </p:txBody>
      </p:sp>
      <p:sp>
        <p:nvSpPr>
          <p:cNvPr id="23" name="四角形: 角を丸くする 1">
            <a:extLst>
              <a:ext uri="{FF2B5EF4-FFF2-40B4-BE49-F238E27FC236}">
                <a16:creationId xmlns:a16="http://schemas.microsoft.com/office/drawing/2014/main" id="{62747854-0D7C-4CD9-868F-17E11871C611}"/>
              </a:ext>
            </a:extLst>
          </p:cNvPr>
          <p:cNvSpPr/>
          <p:nvPr/>
        </p:nvSpPr>
        <p:spPr>
          <a:xfrm>
            <a:off x="658032" y="3940406"/>
            <a:ext cx="8654605" cy="1675811"/>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26" name="テキスト ボックス 25">
            <a:extLst>
              <a:ext uri="{FF2B5EF4-FFF2-40B4-BE49-F238E27FC236}">
                <a16:creationId xmlns:a16="http://schemas.microsoft.com/office/drawing/2014/main" id="{7FF019F5-32D5-4ABC-AE9A-3026112BD96D}"/>
              </a:ext>
            </a:extLst>
          </p:cNvPr>
          <p:cNvSpPr txBox="1"/>
          <p:nvPr/>
        </p:nvSpPr>
        <p:spPr>
          <a:xfrm>
            <a:off x="576936" y="2510971"/>
            <a:ext cx="9097150" cy="738664"/>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・申請者の</a:t>
            </a:r>
            <a:r>
              <a:rPr lang="en-US" altLang="ja-JP" sz="1400" dirty="0">
                <a:latin typeface="UD デジタル 教科書体 NK-B" panose="02020700000000000000" pitchFamily="18" charset="-128"/>
                <a:ea typeface="UD デジタル 教科書体 NK-B" panose="02020700000000000000" pitchFamily="18" charset="-128"/>
              </a:rPr>
              <a:t>91.2</a:t>
            </a:r>
            <a:r>
              <a:rPr lang="ja-JP" altLang="en-US" sz="1400" dirty="0">
                <a:latin typeface="UD デジタル 教科書体 NK-B" panose="02020700000000000000" pitchFamily="18" charset="-128"/>
                <a:ea typeface="UD デジタル 教科書体 NK-B" panose="02020700000000000000" pitchFamily="18" charset="-128"/>
              </a:rPr>
              <a:t>％が、「適当だった」との回答であった。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・市町村の回答では、「特に申請者から意見や要望は寄せられていない」が</a:t>
            </a:r>
            <a:r>
              <a:rPr lang="en-US" altLang="ja-JP" sz="1400" dirty="0">
                <a:latin typeface="UD デジタル 教科書体 NK-B" panose="02020700000000000000" pitchFamily="18" charset="-128"/>
                <a:ea typeface="UD デジタル 教科書体 NK-B" panose="02020700000000000000" pitchFamily="18" charset="-128"/>
              </a:rPr>
              <a:t>47.8</a:t>
            </a:r>
            <a:r>
              <a:rPr lang="ja-JP" altLang="en-US" sz="1400" dirty="0">
                <a:latin typeface="UD デジタル 教科書体 NK-B" panose="02020700000000000000" pitchFamily="18" charset="-128"/>
                <a:ea typeface="UD デジタル 教科書体 NK-B" panose="02020700000000000000" pitchFamily="18" charset="-128"/>
              </a:rPr>
              <a:t>％、「適当だった」が</a:t>
            </a:r>
            <a:r>
              <a:rPr lang="en-US" altLang="ja-JP" sz="1400" dirty="0">
                <a:latin typeface="UD デジタル 教科書体 NK-B" panose="02020700000000000000" pitchFamily="18" charset="-128"/>
                <a:ea typeface="UD デジタル 教科書体 NK-B" panose="02020700000000000000" pitchFamily="18" charset="-128"/>
              </a:rPr>
              <a:t>30.4</a:t>
            </a:r>
            <a:r>
              <a:rPr lang="ja-JP" altLang="en-US" sz="1400" dirty="0">
                <a:latin typeface="UD デジタル 教科書体 NK-B" panose="02020700000000000000" pitchFamily="18" charset="-128"/>
                <a:ea typeface="UD デジタル 教科書体 NK-B" panose="02020700000000000000" pitchFamily="18" charset="-128"/>
              </a:rPr>
              <a:t>％であった。　</a:t>
            </a:r>
            <a:endParaRPr lang="en-US" altLang="ja-JP" sz="1400" dirty="0">
              <a:latin typeface="UD デジタル 教科書体 NK-B" panose="02020700000000000000" pitchFamily="18" charset="-128"/>
              <a:ea typeface="UD デジタル 教科書体 NK-B" panose="02020700000000000000" pitchFamily="18" charset="-128"/>
            </a:endParaRPr>
          </a:p>
        </p:txBody>
      </p:sp>
      <p:graphicFrame>
        <p:nvGraphicFramePr>
          <p:cNvPr id="24" name="グラフ 23">
            <a:extLst>
              <a:ext uri="{FF2B5EF4-FFF2-40B4-BE49-F238E27FC236}">
                <a16:creationId xmlns:a16="http://schemas.microsoft.com/office/drawing/2014/main" id="{00000000-0008-0000-0100-000009000000}"/>
              </a:ext>
            </a:extLst>
          </p:cNvPr>
          <p:cNvGraphicFramePr>
            <a:graphicFrameLocks/>
          </p:cNvGraphicFramePr>
          <p:nvPr>
            <p:extLst>
              <p:ext uri="{D42A27DB-BD31-4B8C-83A1-F6EECF244321}">
                <p14:modId xmlns:p14="http://schemas.microsoft.com/office/powerpoint/2010/main" val="110212367"/>
              </p:ext>
            </p:extLst>
          </p:nvPr>
        </p:nvGraphicFramePr>
        <p:xfrm>
          <a:off x="1790371" y="814543"/>
          <a:ext cx="1980534" cy="1672212"/>
        </p:xfrm>
        <a:graphic>
          <a:graphicData uri="http://schemas.openxmlformats.org/drawingml/2006/chart">
            <c:chart xmlns:c="http://schemas.openxmlformats.org/drawingml/2006/chart" xmlns:r="http://schemas.openxmlformats.org/officeDocument/2006/relationships" r:id="rId2"/>
          </a:graphicData>
        </a:graphic>
      </p:graphicFrame>
      <p:sp>
        <p:nvSpPr>
          <p:cNvPr id="29" name="タイトル 1">
            <a:extLst>
              <a:ext uri="{FF2B5EF4-FFF2-40B4-BE49-F238E27FC236}">
                <a16:creationId xmlns:a16="http://schemas.microsoft.com/office/drawing/2014/main" id="{B308DE95-D2B5-4654-9266-15D89945079F}"/>
              </a:ext>
            </a:extLst>
          </p:cNvPr>
          <p:cNvSpPr txBox="1">
            <a:spLocks/>
          </p:cNvSpPr>
          <p:nvPr/>
        </p:nvSpPr>
        <p:spPr>
          <a:xfrm>
            <a:off x="4738132" y="869952"/>
            <a:ext cx="761785" cy="253173"/>
          </a:xfrm>
          <a:prstGeom prst="rect">
            <a:avLst/>
          </a:prstGeom>
          <a:solidFill>
            <a:schemeClr val="bg1"/>
          </a:solidFill>
          <a:ln>
            <a:solidFill>
              <a:schemeClr val="accent1"/>
            </a:solidFill>
          </a:ln>
        </p:spPr>
        <p:txBody>
          <a:bodyPr vert="horz" lIns="74295"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市町村　</a:t>
            </a:r>
          </a:p>
        </p:txBody>
      </p:sp>
      <p:graphicFrame>
        <p:nvGraphicFramePr>
          <p:cNvPr id="30" name="グラフ 29">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2043304985"/>
              </p:ext>
            </p:extLst>
          </p:nvPr>
        </p:nvGraphicFramePr>
        <p:xfrm>
          <a:off x="5753256" y="805991"/>
          <a:ext cx="1948429" cy="1623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グラフ 33">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2583699762"/>
              </p:ext>
            </p:extLst>
          </p:nvPr>
        </p:nvGraphicFramePr>
        <p:xfrm>
          <a:off x="1863598" y="3954004"/>
          <a:ext cx="1907307" cy="1642338"/>
        </p:xfrm>
        <a:graphic>
          <a:graphicData uri="http://schemas.openxmlformats.org/drawingml/2006/chart">
            <c:chart xmlns:c="http://schemas.openxmlformats.org/drawingml/2006/chart" xmlns:r="http://schemas.openxmlformats.org/officeDocument/2006/relationships" r:id="rId4"/>
          </a:graphicData>
        </a:graphic>
      </p:graphicFrame>
      <p:sp>
        <p:nvSpPr>
          <p:cNvPr id="36" name="テキスト ボックス 35">
            <a:extLst>
              <a:ext uri="{FF2B5EF4-FFF2-40B4-BE49-F238E27FC236}">
                <a16:creationId xmlns:a16="http://schemas.microsoft.com/office/drawing/2014/main" id="{7FF019F5-32D5-4ABC-AE9A-3026112BD96D}"/>
              </a:ext>
            </a:extLst>
          </p:cNvPr>
          <p:cNvSpPr txBox="1"/>
          <p:nvPr/>
        </p:nvSpPr>
        <p:spPr>
          <a:xfrm>
            <a:off x="656514" y="5577633"/>
            <a:ext cx="8656123" cy="738664"/>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・申請者の</a:t>
            </a:r>
            <a:r>
              <a:rPr lang="en-US" altLang="ja-JP" sz="1400" dirty="0">
                <a:latin typeface="UD デジタル 教科書体 NK-B" panose="02020700000000000000" pitchFamily="18" charset="-128"/>
                <a:ea typeface="UD デジタル 教科書体 NK-B" panose="02020700000000000000" pitchFamily="18" charset="-128"/>
              </a:rPr>
              <a:t>80.7</a:t>
            </a:r>
            <a:r>
              <a:rPr lang="ja-JP" altLang="en-US" sz="1400" dirty="0">
                <a:latin typeface="UD デジタル 教科書体 NK-B" panose="02020700000000000000" pitchFamily="18" charset="-128"/>
                <a:ea typeface="UD デジタル 教科書体 NK-B" panose="02020700000000000000" pitchFamily="18" charset="-128"/>
              </a:rPr>
              <a:t>％が、「簡便だった」との回答であり、「面倒だった」は１５．８％であった。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・市町村の回答では、「特に申請者から意見や要望なし」が７８．３％、「面倒だった」が１７．４％であった。</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37" name="タイトル 1">
            <a:extLst>
              <a:ext uri="{FF2B5EF4-FFF2-40B4-BE49-F238E27FC236}">
                <a16:creationId xmlns:a16="http://schemas.microsoft.com/office/drawing/2014/main" id="{ABEA8214-70AE-4A30-8039-061D881893B4}"/>
              </a:ext>
            </a:extLst>
          </p:cNvPr>
          <p:cNvSpPr txBox="1">
            <a:spLocks/>
          </p:cNvSpPr>
          <p:nvPr/>
        </p:nvSpPr>
        <p:spPr>
          <a:xfrm>
            <a:off x="835473" y="4012768"/>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申請者</a:t>
            </a:r>
            <a:r>
              <a:rPr lang="ja-JP" altLang="en-US" sz="1463" b="1" dirty="0">
                <a:latin typeface="+mn-ea"/>
                <a:ea typeface="+mn-ea"/>
              </a:rPr>
              <a:t>　</a:t>
            </a:r>
          </a:p>
        </p:txBody>
      </p:sp>
      <p:graphicFrame>
        <p:nvGraphicFramePr>
          <p:cNvPr id="38" name="グラフ 37">
            <a:extLst>
              <a:ext uri="{FF2B5EF4-FFF2-40B4-BE49-F238E27FC236}">
                <a16:creationId xmlns:a16="http://schemas.microsoft.com/office/drawing/2014/main" id="{00000000-0008-0000-0100-00000D000000}"/>
              </a:ext>
            </a:extLst>
          </p:cNvPr>
          <p:cNvGraphicFramePr>
            <a:graphicFrameLocks/>
          </p:cNvGraphicFramePr>
          <p:nvPr>
            <p:extLst>
              <p:ext uri="{D42A27DB-BD31-4B8C-83A1-F6EECF244321}">
                <p14:modId xmlns:p14="http://schemas.microsoft.com/office/powerpoint/2010/main" val="15495293"/>
              </p:ext>
            </p:extLst>
          </p:nvPr>
        </p:nvGraphicFramePr>
        <p:xfrm>
          <a:off x="5773818" y="3973880"/>
          <a:ext cx="1907307" cy="1642338"/>
        </p:xfrm>
        <a:graphic>
          <a:graphicData uri="http://schemas.openxmlformats.org/drawingml/2006/chart">
            <c:chart xmlns:c="http://schemas.openxmlformats.org/drawingml/2006/chart" xmlns:r="http://schemas.openxmlformats.org/officeDocument/2006/relationships" r:id="rId5"/>
          </a:graphicData>
        </a:graphic>
      </p:graphicFrame>
      <p:sp>
        <p:nvSpPr>
          <p:cNvPr id="28" name="テキスト ボックス 27">
            <a:extLst>
              <a:ext uri="{FF2B5EF4-FFF2-40B4-BE49-F238E27FC236}">
                <a16:creationId xmlns:a16="http://schemas.microsoft.com/office/drawing/2014/main" id="{98E6657C-C11B-470F-8C37-DCB0EDD7694F}"/>
              </a:ext>
            </a:extLst>
          </p:cNvPr>
          <p:cNvSpPr txBox="1"/>
          <p:nvPr/>
        </p:nvSpPr>
        <p:spPr>
          <a:xfrm>
            <a:off x="2484059" y="3388313"/>
            <a:ext cx="4928559" cy="601703"/>
          </a:xfrm>
          <a:prstGeom prst="rect">
            <a:avLst/>
          </a:prstGeom>
          <a:noFill/>
        </p:spPr>
        <p:txBody>
          <a:bodyPr wrap="square" rtlCol="0">
            <a:spAutoFit/>
          </a:bodyPr>
          <a:lstStyle/>
          <a:p>
            <a:pPr algn="l">
              <a:lnSpc>
                <a:spcPct val="100000"/>
              </a:lnSpc>
            </a:pPr>
            <a:r>
              <a:rPr lang="ja-JP" altLang="en-US" sz="1400" u="sng" dirty="0">
                <a:latin typeface="UD デジタル 教科書体 NK-B" panose="02020700000000000000" pitchFamily="18" charset="-128"/>
                <a:ea typeface="UD デジタル 教科書体 NK-B" panose="02020700000000000000" pitchFamily="18" charset="-128"/>
              </a:rPr>
              <a:t>配付時期について、満足いただけていることが確認できた。</a:t>
            </a:r>
            <a:endParaRPr lang="en-US" altLang="ja-JP" sz="1400" b="1" u="sng" dirty="0">
              <a:latin typeface="UD デジタル 教科書体 NK-B" panose="02020700000000000000" pitchFamily="18" charset="-128"/>
              <a:ea typeface="UD デジタル 教科書体 NK-B" panose="02020700000000000000" pitchFamily="18" charset="-128"/>
            </a:endParaRPr>
          </a:p>
          <a:p>
            <a:pPr>
              <a:lnSpc>
                <a:spcPct val="150000"/>
              </a:lnSpc>
            </a:pP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31" name="矢印: 下 30">
            <a:extLst>
              <a:ext uri="{FF2B5EF4-FFF2-40B4-BE49-F238E27FC236}">
                <a16:creationId xmlns:a16="http://schemas.microsoft.com/office/drawing/2014/main" id="{B33B2713-2DC2-4FB1-A662-F1AD96C0C0F5}"/>
              </a:ext>
            </a:extLst>
          </p:cNvPr>
          <p:cNvSpPr/>
          <p:nvPr/>
        </p:nvSpPr>
        <p:spPr>
          <a:xfrm>
            <a:off x="4595704" y="3199677"/>
            <a:ext cx="705267" cy="144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9B95732C-AAFB-4F4F-B800-247603975C2B}"/>
              </a:ext>
            </a:extLst>
          </p:cNvPr>
          <p:cNvSpPr/>
          <p:nvPr/>
        </p:nvSpPr>
        <p:spPr>
          <a:xfrm>
            <a:off x="4596627" y="6306008"/>
            <a:ext cx="705267" cy="144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93F0B8A9-4906-475E-B38C-0D5CAF77741B}"/>
              </a:ext>
            </a:extLst>
          </p:cNvPr>
          <p:cNvSpPr txBox="1"/>
          <p:nvPr/>
        </p:nvSpPr>
        <p:spPr>
          <a:xfrm>
            <a:off x="672187" y="6410406"/>
            <a:ext cx="9048099" cy="601703"/>
          </a:xfrm>
          <a:prstGeom prst="rect">
            <a:avLst/>
          </a:prstGeom>
          <a:noFill/>
        </p:spPr>
        <p:txBody>
          <a:bodyPr wrap="square" rtlCol="0">
            <a:spAutoFit/>
          </a:bodyPr>
          <a:lstStyle/>
          <a:p>
            <a:r>
              <a:rPr lang="ja-JP" altLang="en-US" sz="1400" u="sng" dirty="0">
                <a:latin typeface="UD デジタル 教科書体 NK-B" panose="02020700000000000000" pitchFamily="18" charset="-128"/>
                <a:ea typeface="UD デジタル 教科書体 NK-B" panose="02020700000000000000" pitchFamily="18" charset="-128"/>
              </a:rPr>
              <a:t>申込続きについて、「面倒だった」との回答は一定数あったが、概ね問題なく手続きいただけていることが確認できた。</a:t>
            </a:r>
            <a:endParaRPr lang="en-US" altLang="ja-JP" sz="1400" b="1" u="sng" dirty="0">
              <a:latin typeface="UD デジタル 教科書体 NK-B" panose="02020700000000000000" pitchFamily="18" charset="-128"/>
              <a:ea typeface="UD デジタル 教科書体 NK-B" panose="02020700000000000000" pitchFamily="18" charset="-128"/>
            </a:endParaRPr>
          </a:p>
          <a:p>
            <a:pPr>
              <a:lnSpc>
                <a:spcPct val="150000"/>
              </a:lnSpc>
            </a:pP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a:extLst>
              <a:ext uri="{FF2B5EF4-FFF2-40B4-BE49-F238E27FC236}">
                <a16:creationId xmlns:a16="http://schemas.microsoft.com/office/drawing/2014/main" id="{BAE04CFB-2FE4-48A4-B1AC-1DE13EB52EFE}"/>
              </a:ext>
            </a:extLst>
          </p:cNvPr>
          <p:cNvSpPr txBox="1"/>
          <p:nvPr/>
        </p:nvSpPr>
        <p:spPr>
          <a:xfrm>
            <a:off x="7220180" y="3699716"/>
            <a:ext cx="2284895" cy="323165"/>
          </a:xfrm>
          <a:prstGeom prst="rect">
            <a:avLst/>
          </a:prstGeom>
          <a:noFill/>
        </p:spPr>
        <p:txBody>
          <a:bodyPr wrap="square" rtlCol="0">
            <a:spAutoFit/>
          </a:bodyPr>
          <a:lstStyle/>
          <a:p>
            <a:pPr>
              <a:lnSpc>
                <a:spcPct val="150000"/>
              </a:lnSpc>
            </a:pPr>
            <a:r>
              <a:rPr lang="en-US" altLang="ja-JP" sz="1000" dirty="0">
                <a:latin typeface="+mn-ea"/>
              </a:rPr>
              <a:t>※</a:t>
            </a:r>
            <a:r>
              <a:rPr lang="ja-JP" altLang="en-US" sz="1000" dirty="0">
                <a:latin typeface="+mn-ea"/>
              </a:rPr>
              <a:t>申請者の声をもとに市町村が回答</a:t>
            </a:r>
            <a:endParaRPr lang="en-US" altLang="ja-JP" sz="1000" dirty="0">
              <a:latin typeface="+mn-ea"/>
            </a:endParaRPr>
          </a:p>
        </p:txBody>
      </p:sp>
      <p:sp>
        <p:nvSpPr>
          <p:cNvPr id="27" name="テキスト ボックス 26"/>
          <p:cNvSpPr txBox="1"/>
          <p:nvPr/>
        </p:nvSpPr>
        <p:spPr>
          <a:xfrm>
            <a:off x="9559786" y="6552426"/>
            <a:ext cx="304800" cy="276999"/>
          </a:xfrm>
          <a:prstGeom prst="rect">
            <a:avLst/>
          </a:prstGeom>
          <a:noFill/>
        </p:spPr>
        <p:txBody>
          <a:bodyPr wrap="square" rtlCol="0">
            <a:spAutoFit/>
          </a:bodyPr>
          <a:lstStyle/>
          <a:p>
            <a:r>
              <a:rPr lang="en-US" altLang="ja-JP" sz="1200" dirty="0"/>
              <a:t>4</a:t>
            </a:r>
            <a:endParaRPr kumimoji="1" lang="ja-JP" altLang="en-US" sz="1200" dirty="0"/>
          </a:p>
        </p:txBody>
      </p:sp>
    </p:spTree>
    <p:extLst>
      <p:ext uri="{BB962C8B-B14F-4D97-AF65-F5344CB8AC3E}">
        <p14:creationId xmlns:p14="http://schemas.microsoft.com/office/powerpoint/2010/main" val="110131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263097" y="570129"/>
            <a:ext cx="9143312" cy="316446"/>
          </a:xfrm>
          <a:ln>
            <a:noFill/>
          </a:ln>
        </p:spPr>
        <p:txBody>
          <a:bodyPr wrap="none">
            <a:noAutofit/>
          </a:bodyPr>
          <a:lstStyle/>
          <a:p>
            <a:pPr algn="l"/>
            <a:r>
              <a:rPr lang="ja-JP" altLang="en-US" sz="1400" b="1" dirty="0"/>
              <a:t>　 ► 申込の条件について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dirty="0"/>
              <a:t>　</a:t>
            </a:r>
            <a:endParaRPr lang="en-US" altLang="ja-JP" sz="1300" b="1" dirty="0"/>
          </a:p>
        </p:txBody>
      </p:sp>
      <p:sp>
        <p:nvSpPr>
          <p:cNvPr id="2" name="四角形: 角を丸くする 1">
            <a:extLst>
              <a:ext uri="{FF2B5EF4-FFF2-40B4-BE49-F238E27FC236}">
                <a16:creationId xmlns:a16="http://schemas.microsoft.com/office/drawing/2014/main" id="{62747854-0D7C-4CD9-868F-17E11871C611}"/>
              </a:ext>
            </a:extLst>
          </p:cNvPr>
          <p:cNvSpPr/>
          <p:nvPr/>
        </p:nvSpPr>
        <p:spPr>
          <a:xfrm>
            <a:off x="698797" y="837581"/>
            <a:ext cx="8654604" cy="3454054"/>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384310"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314616" y="433856"/>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タイトル 1">
            <a:extLst>
              <a:ext uri="{FF2B5EF4-FFF2-40B4-BE49-F238E27FC236}">
                <a16:creationId xmlns:a16="http://schemas.microsoft.com/office/drawing/2014/main" id="{ABEA8214-70AE-4A30-8039-061D881893B4}"/>
              </a:ext>
            </a:extLst>
          </p:cNvPr>
          <p:cNvSpPr txBox="1">
            <a:spLocks/>
          </p:cNvSpPr>
          <p:nvPr/>
        </p:nvSpPr>
        <p:spPr>
          <a:xfrm>
            <a:off x="832607" y="889282"/>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申請者</a:t>
            </a:r>
            <a:r>
              <a:rPr lang="ja-JP" altLang="en-US" sz="1463" b="1" dirty="0">
                <a:latin typeface="+mn-ea"/>
                <a:ea typeface="+mn-ea"/>
              </a:rPr>
              <a:t>　</a:t>
            </a:r>
          </a:p>
        </p:txBody>
      </p:sp>
      <p:sp>
        <p:nvSpPr>
          <p:cNvPr id="26" name="テキスト ボックス 25">
            <a:extLst>
              <a:ext uri="{FF2B5EF4-FFF2-40B4-BE49-F238E27FC236}">
                <a16:creationId xmlns:a16="http://schemas.microsoft.com/office/drawing/2014/main" id="{7FF019F5-32D5-4ABC-AE9A-3026112BD96D}"/>
              </a:ext>
            </a:extLst>
          </p:cNvPr>
          <p:cNvSpPr txBox="1"/>
          <p:nvPr/>
        </p:nvSpPr>
        <p:spPr>
          <a:xfrm>
            <a:off x="698797" y="4376043"/>
            <a:ext cx="8824922" cy="1384995"/>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・半数以上の方は「現状で良い」との回答であったが、「改善してほしい」も一定数有り、</a:t>
            </a:r>
            <a:r>
              <a:rPr lang="en-US" altLang="ja-JP" sz="1400" dirty="0">
                <a:latin typeface="UD デジタル 教科書体 NK-B" panose="02020700000000000000" pitchFamily="18" charset="-128"/>
                <a:ea typeface="UD デジタル 教科書体 NK-B" panose="02020700000000000000" pitchFamily="18" charset="-128"/>
              </a:rPr>
              <a:t>『5)</a:t>
            </a:r>
            <a:r>
              <a:rPr lang="ja-JP" altLang="en-US" sz="1400" dirty="0">
                <a:latin typeface="UD デジタル 教科書体 NK-B" panose="02020700000000000000" pitchFamily="18" charset="-128"/>
                <a:ea typeface="UD デジタル 教科書体 NK-B" panose="02020700000000000000" pitchFamily="18" charset="-128"/>
              </a:rPr>
              <a:t>土壌改良材等が無く、樹木のみの配付</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は２９．８％、</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低木類のみの配付は不可</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は２６．３％であった。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・具体的理由では、 「本数制限をなくしてほしい」や「低木のみで申請できるようにしてほしい」など</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配付樹木・本数の自由選択</a:t>
            </a:r>
            <a:r>
              <a:rPr lang="en-US" altLang="ja-JP" sz="1400"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に関する内容が最も多かった。続いて、植栽時に必要となる</a:t>
            </a:r>
            <a:r>
              <a:rPr lang="en-US" altLang="ja-JP" sz="1400"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土壌改良剤、支柱の配付</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が多かった。</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24" name="正方形/長方形 23">
            <a:extLst>
              <a:ext uri="{FF2B5EF4-FFF2-40B4-BE49-F238E27FC236}">
                <a16:creationId xmlns:a16="http://schemas.microsoft.com/office/drawing/2014/main" id="{224B5DDB-05A6-4DF0-A383-B0DEA0BF3030}"/>
              </a:ext>
            </a:extLst>
          </p:cNvPr>
          <p:cNvSpPr/>
          <p:nvPr/>
        </p:nvSpPr>
        <p:spPr>
          <a:xfrm>
            <a:off x="780467" y="1108661"/>
            <a:ext cx="1800409"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b="1" dirty="0">
                <a:latin typeface="+mn-ea"/>
              </a:rPr>
              <a:t>　１）１箇所あたり</a:t>
            </a:r>
            <a:endParaRPr lang="en-US" altLang="ja-JP" sz="1100" b="1" dirty="0">
              <a:latin typeface="+mn-ea"/>
            </a:endParaRPr>
          </a:p>
          <a:p>
            <a:r>
              <a:rPr lang="ja-JP" altLang="en-US" sz="1100" b="1" dirty="0">
                <a:latin typeface="+mn-ea"/>
              </a:rPr>
              <a:t>　　　高木２本以上が必須</a:t>
            </a:r>
            <a:endParaRPr lang="en-US" altLang="ja-JP" sz="1200" b="1" dirty="0">
              <a:latin typeface="+mn-ea"/>
            </a:endParaRPr>
          </a:p>
        </p:txBody>
      </p:sp>
      <p:sp>
        <p:nvSpPr>
          <p:cNvPr id="36" name="正方形/長方形 35">
            <a:extLst>
              <a:ext uri="{FF2B5EF4-FFF2-40B4-BE49-F238E27FC236}">
                <a16:creationId xmlns:a16="http://schemas.microsoft.com/office/drawing/2014/main" id="{224B5DDB-05A6-4DF0-A383-B0DEA0BF3030}"/>
              </a:ext>
            </a:extLst>
          </p:cNvPr>
          <p:cNvSpPr/>
          <p:nvPr/>
        </p:nvSpPr>
        <p:spPr>
          <a:xfrm>
            <a:off x="2392161" y="1117194"/>
            <a:ext cx="1865230"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b="1" dirty="0">
                <a:latin typeface="+mn-ea"/>
              </a:rPr>
              <a:t>２）低木類のみの</a:t>
            </a:r>
            <a:endParaRPr lang="en-US" altLang="ja-JP" sz="1100" b="1" dirty="0">
              <a:latin typeface="+mn-ea"/>
            </a:endParaRPr>
          </a:p>
          <a:p>
            <a:pPr algn="ctr"/>
            <a:r>
              <a:rPr lang="ja-JP" altLang="en-US" sz="1100" b="1" dirty="0">
                <a:latin typeface="+mn-ea"/>
              </a:rPr>
              <a:t>　配付は不可</a:t>
            </a:r>
            <a:endParaRPr lang="en-US" altLang="ja-JP" sz="1100" b="1" dirty="0">
              <a:latin typeface="+mn-ea"/>
            </a:endParaRPr>
          </a:p>
        </p:txBody>
      </p:sp>
      <p:sp>
        <p:nvSpPr>
          <p:cNvPr id="37" name="正方形/長方形 36">
            <a:extLst>
              <a:ext uri="{FF2B5EF4-FFF2-40B4-BE49-F238E27FC236}">
                <a16:creationId xmlns:a16="http://schemas.microsoft.com/office/drawing/2014/main" id="{224B5DDB-05A6-4DF0-A383-B0DEA0BF3030}"/>
              </a:ext>
            </a:extLst>
          </p:cNvPr>
          <p:cNvSpPr/>
          <p:nvPr/>
        </p:nvSpPr>
        <p:spPr>
          <a:xfrm>
            <a:off x="4287238" y="1117194"/>
            <a:ext cx="1562732"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b="1" dirty="0">
                <a:latin typeface="+mn-ea"/>
              </a:rPr>
              <a:t>３）高木１本あたり</a:t>
            </a:r>
            <a:endParaRPr lang="en-US" altLang="ja-JP" sz="1100" b="1" dirty="0">
              <a:latin typeface="+mn-ea"/>
            </a:endParaRPr>
          </a:p>
          <a:p>
            <a:r>
              <a:rPr lang="ja-JP" altLang="en-US" sz="1100" b="1" dirty="0">
                <a:latin typeface="+mn-ea"/>
              </a:rPr>
              <a:t>　　低木類は５本以内</a:t>
            </a:r>
            <a:endParaRPr lang="en-US" altLang="ja-JP" sz="1100" b="1" dirty="0">
              <a:latin typeface="+mn-ea"/>
            </a:endParaRPr>
          </a:p>
        </p:txBody>
      </p:sp>
      <p:sp>
        <p:nvSpPr>
          <p:cNvPr id="38" name="正方形/長方形 37">
            <a:extLst>
              <a:ext uri="{FF2B5EF4-FFF2-40B4-BE49-F238E27FC236}">
                <a16:creationId xmlns:a16="http://schemas.microsoft.com/office/drawing/2014/main" id="{224B5DDB-05A6-4DF0-A383-B0DEA0BF3030}"/>
              </a:ext>
            </a:extLst>
          </p:cNvPr>
          <p:cNvSpPr/>
          <p:nvPr/>
        </p:nvSpPr>
        <p:spPr>
          <a:xfrm>
            <a:off x="5951900" y="1097131"/>
            <a:ext cx="1762866"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b="1" dirty="0">
                <a:latin typeface="+mn-ea"/>
              </a:rPr>
              <a:t>４）プランターへの植付け　</a:t>
            </a:r>
            <a:endParaRPr lang="en-US" altLang="ja-JP" sz="1100" b="1" dirty="0">
              <a:latin typeface="+mn-ea"/>
            </a:endParaRPr>
          </a:p>
          <a:p>
            <a:r>
              <a:rPr lang="ja-JP" altLang="en-US" sz="1100" b="1" dirty="0">
                <a:latin typeface="+mn-ea"/>
              </a:rPr>
              <a:t>　の場合、容量</a:t>
            </a:r>
            <a:r>
              <a:rPr lang="en-US" altLang="ja-JP" sz="1100" b="1" dirty="0">
                <a:latin typeface="+mn-ea"/>
              </a:rPr>
              <a:t>100ℓ</a:t>
            </a:r>
            <a:r>
              <a:rPr lang="ja-JP" altLang="en-US" sz="1100" b="1" dirty="0">
                <a:latin typeface="+mn-ea"/>
              </a:rPr>
              <a:t>以上</a:t>
            </a:r>
            <a:endParaRPr lang="en-US" altLang="ja-JP" sz="1100" b="1" dirty="0">
              <a:latin typeface="+mn-ea"/>
            </a:endParaRPr>
          </a:p>
        </p:txBody>
      </p:sp>
      <p:sp>
        <p:nvSpPr>
          <p:cNvPr id="39" name="正方形/長方形 38">
            <a:extLst>
              <a:ext uri="{FF2B5EF4-FFF2-40B4-BE49-F238E27FC236}">
                <a16:creationId xmlns:a16="http://schemas.microsoft.com/office/drawing/2014/main" id="{224B5DDB-05A6-4DF0-A383-B0DEA0BF3030}"/>
              </a:ext>
            </a:extLst>
          </p:cNvPr>
          <p:cNvSpPr/>
          <p:nvPr/>
        </p:nvSpPr>
        <p:spPr>
          <a:xfrm>
            <a:off x="7760853" y="1172822"/>
            <a:ext cx="1762866"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en-US" altLang="ja-JP" sz="1100" b="1" dirty="0">
                <a:latin typeface="+mn-ea"/>
              </a:rPr>
              <a:t>5</a:t>
            </a:r>
            <a:r>
              <a:rPr lang="ja-JP" altLang="en-US" sz="1100" b="1" dirty="0">
                <a:latin typeface="+mn-ea"/>
              </a:rPr>
              <a:t>）土壌改良材等が無く、</a:t>
            </a:r>
            <a:endParaRPr lang="en-US" altLang="ja-JP" sz="1100" b="1" dirty="0">
              <a:latin typeface="+mn-ea"/>
            </a:endParaRPr>
          </a:p>
          <a:p>
            <a:r>
              <a:rPr lang="ja-JP" altLang="en-US" sz="1100" b="1" dirty="0">
                <a:latin typeface="+mn-ea"/>
              </a:rPr>
              <a:t>　　樹木のみ配付</a:t>
            </a:r>
            <a:endParaRPr lang="en-US" altLang="ja-JP" sz="1100" b="1" dirty="0">
              <a:latin typeface="+mn-ea"/>
            </a:endParaRPr>
          </a:p>
          <a:p>
            <a:endParaRPr lang="en-US" altLang="ja-JP" sz="1100" b="1" dirty="0">
              <a:latin typeface="+mn-ea"/>
            </a:endParaRPr>
          </a:p>
        </p:txBody>
      </p:sp>
      <p:sp>
        <p:nvSpPr>
          <p:cNvPr id="49" name="字幕 2">
            <a:extLst>
              <a:ext uri="{FF2B5EF4-FFF2-40B4-BE49-F238E27FC236}">
                <a16:creationId xmlns:a16="http://schemas.microsoft.com/office/drawing/2014/main" id="{9CFAD6B1-A774-4464-8AFE-84F9682993DC}"/>
              </a:ext>
            </a:extLst>
          </p:cNvPr>
          <p:cNvSpPr txBox="1">
            <a:spLocks/>
          </p:cNvSpPr>
          <p:nvPr/>
        </p:nvSpPr>
        <p:spPr>
          <a:xfrm>
            <a:off x="854681" y="2938239"/>
            <a:ext cx="5469796"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➡「改善してほしい」と回答した具体的理由</a:t>
            </a:r>
            <a:r>
              <a:rPr lang="en-US" altLang="ja-JP" sz="1400" b="1" dirty="0"/>
              <a:t>【</a:t>
            </a:r>
            <a:r>
              <a:rPr lang="ja-JP" altLang="en-US" sz="1400" b="1" dirty="0"/>
              <a:t>記述</a:t>
            </a:r>
            <a:r>
              <a:rPr lang="en-US" altLang="ja-JP" sz="1400" b="1" dirty="0"/>
              <a:t>(</a:t>
            </a:r>
            <a:r>
              <a:rPr lang="ja-JP" altLang="en-US" sz="1400" b="1" dirty="0"/>
              <a:t>抜粋</a:t>
            </a:r>
            <a:r>
              <a:rPr lang="en-US" altLang="ja-JP" sz="1400" b="1" dirty="0"/>
              <a:t>)】</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400" b="1" dirty="0"/>
          </a:p>
        </p:txBody>
      </p:sp>
      <p:graphicFrame>
        <p:nvGraphicFramePr>
          <p:cNvPr id="5" name="表 4">
            <a:extLst>
              <a:ext uri="{FF2B5EF4-FFF2-40B4-BE49-F238E27FC236}">
                <a16:creationId xmlns:a16="http://schemas.microsoft.com/office/drawing/2014/main" id="{ADC2E128-DD44-4530-AC55-AFC23A5FE5F1}"/>
              </a:ext>
            </a:extLst>
          </p:cNvPr>
          <p:cNvGraphicFramePr>
            <a:graphicFrameLocks noGrp="1"/>
          </p:cNvGraphicFramePr>
          <p:nvPr>
            <p:extLst>
              <p:ext uri="{D42A27DB-BD31-4B8C-83A1-F6EECF244321}">
                <p14:modId xmlns:p14="http://schemas.microsoft.com/office/powerpoint/2010/main" val="22182442"/>
              </p:ext>
            </p:extLst>
          </p:nvPr>
        </p:nvGraphicFramePr>
        <p:xfrm>
          <a:off x="1287917" y="3324633"/>
          <a:ext cx="5036560" cy="885825"/>
        </p:xfrm>
        <a:graphic>
          <a:graphicData uri="http://schemas.openxmlformats.org/drawingml/2006/table">
            <a:tbl>
              <a:tblPr>
                <a:tableStyleId>{5C22544A-7EE6-4342-B048-85BDC9FD1C3A}</a:tableStyleId>
              </a:tblPr>
              <a:tblGrid>
                <a:gridCol w="3089340">
                  <a:extLst>
                    <a:ext uri="{9D8B030D-6E8A-4147-A177-3AD203B41FA5}">
                      <a16:colId xmlns:a16="http://schemas.microsoft.com/office/drawing/2014/main" val="1086903617"/>
                    </a:ext>
                  </a:extLst>
                </a:gridCol>
                <a:gridCol w="898717">
                  <a:extLst>
                    <a:ext uri="{9D8B030D-6E8A-4147-A177-3AD203B41FA5}">
                      <a16:colId xmlns:a16="http://schemas.microsoft.com/office/drawing/2014/main" val="2639350212"/>
                    </a:ext>
                  </a:extLst>
                </a:gridCol>
                <a:gridCol w="1048503">
                  <a:extLst>
                    <a:ext uri="{9D8B030D-6E8A-4147-A177-3AD203B41FA5}">
                      <a16:colId xmlns:a16="http://schemas.microsoft.com/office/drawing/2014/main" val="3506834286"/>
                    </a:ext>
                  </a:extLst>
                </a:gridCol>
              </a:tblGrid>
              <a:tr h="219075">
                <a:tc>
                  <a:txBody>
                    <a:bodyPr/>
                    <a:lstStyle/>
                    <a:p>
                      <a:pPr algn="l" fontAlgn="ctr"/>
                      <a:r>
                        <a:rPr lang="ja-JP" altLang="en-US" sz="1100" u="none" strike="noStrike" dirty="0">
                          <a:solidFill>
                            <a:schemeClr val="tx1"/>
                          </a:solidFill>
                          <a:effectLst/>
                          <a:highlight>
                            <a:srgbClr val="FFCCFF"/>
                          </a:highlight>
                        </a:rPr>
                        <a:t>配付樹木</a:t>
                      </a:r>
                      <a:r>
                        <a:rPr lang="ja-JP" altLang="en-US" sz="1100" u="none" strike="noStrike" dirty="0">
                          <a:effectLst/>
                          <a:highlight>
                            <a:srgbClr val="FFCCFF"/>
                          </a:highlight>
                        </a:rPr>
                        <a:t>・本数の自由選択</a:t>
                      </a:r>
                      <a:endParaRPr lang="ja-JP" altLang="en-US" sz="1100" b="1" i="0" u="none" strike="noStrike" dirty="0">
                        <a:solidFill>
                          <a:srgbClr val="000000"/>
                        </a:solidFill>
                        <a:effectLst/>
                        <a:highlight>
                          <a:srgbClr val="FFCCFF"/>
                        </a:highligh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highlight>
                            <a:srgbClr val="FFCCFF"/>
                          </a:highlight>
                        </a:rPr>
                        <a:t>14</a:t>
                      </a:r>
                      <a:endParaRPr lang="en-US" altLang="ja-JP" sz="1100" b="1" i="0" u="none" strike="noStrike" dirty="0">
                        <a:solidFill>
                          <a:srgbClr val="000000"/>
                        </a:solidFill>
                        <a:effectLst/>
                        <a:highlight>
                          <a:srgbClr val="FFCCFF"/>
                        </a:highligh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highlight>
                            <a:srgbClr val="FFCCFF"/>
                          </a:highlight>
                        </a:rPr>
                        <a:t>24.6%</a:t>
                      </a:r>
                      <a:endParaRPr lang="en-US" altLang="ja-JP" sz="1100" b="1" i="0" u="none" strike="noStrike" dirty="0">
                        <a:solidFill>
                          <a:srgbClr val="000000"/>
                        </a:solidFill>
                        <a:effectLst/>
                        <a:highlight>
                          <a:srgbClr val="FFCCFF"/>
                        </a:highligh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072637609"/>
                  </a:ext>
                </a:extLst>
              </a:tr>
              <a:tr h="209550">
                <a:tc>
                  <a:txBody>
                    <a:bodyPr/>
                    <a:lstStyle/>
                    <a:p>
                      <a:pPr algn="l" fontAlgn="ctr"/>
                      <a:r>
                        <a:rPr lang="ja-JP" altLang="en-US" sz="1100" u="none" strike="noStrike" dirty="0">
                          <a:effectLst/>
                          <a:highlight>
                            <a:srgbClr val="CCFFCC"/>
                          </a:highlight>
                        </a:rPr>
                        <a:t>土壌改良材や支柱の配付</a:t>
                      </a:r>
                      <a:endParaRPr lang="ja-JP" altLang="en-US" sz="1100" b="1" i="0" u="none" strike="noStrike" dirty="0">
                        <a:solidFill>
                          <a:srgbClr val="000000"/>
                        </a:solidFill>
                        <a:effectLst/>
                        <a:highlight>
                          <a:srgbClr val="CCFFCC"/>
                        </a:highligh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a:effectLst/>
                          <a:highlight>
                            <a:srgbClr val="CCFFCC"/>
                          </a:highlight>
                        </a:rPr>
                        <a:t>12</a:t>
                      </a:r>
                      <a:endParaRPr lang="en-US" altLang="ja-JP" sz="1100" b="1" i="0" u="none" strike="noStrike">
                        <a:solidFill>
                          <a:srgbClr val="000000"/>
                        </a:solidFill>
                        <a:effectLst/>
                        <a:highlight>
                          <a:srgbClr val="CCFFCC"/>
                        </a:highligh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highlight>
                            <a:srgbClr val="CCFFCC"/>
                          </a:highlight>
                        </a:rPr>
                        <a:t>21.1%</a:t>
                      </a:r>
                      <a:endParaRPr lang="en-US" altLang="ja-JP" sz="1100" b="1" i="0" u="none" strike="noStrike" dirty="0">
                        <a:solidFill>
                          <a:srgbClr val="000000"/>
                        </a:solidFill>
                        <a:effectLst/>
                        <a:highlight>
                          <a:srgbClr val="CCFFCC"/>
                        </a:highligh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70787101"/>
                  </a:ext>
                </a:extLst>
              </a:tr>
              <a:tr h="219075">
                <a:tc>
                  <a:txBody>
                    <a:bodyPr/>
                    <a:lstStyle/>
                    <a:p>
                      <a:pPr algn="l" fontAlgn="ctr"/>
                      <a:r>
                        <a:rPr lang="ja-JP" altLang="en-US" sz="1100" u="none" strike="noStrike" dirty="0">
                          <a:effectLst/>
                        </a:rPr>
                        <a:t>植樹へのアドバイス、相談窓口</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a:effectLst/>
                        </a:rPr>
                        <a:t>3</a:t>
                      </a:r>
                      <a:endParaRPr lang="en-US" alt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5.3%</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53866486"/>
                  </a:ext>
                </a:extLst>
              </a:tr>
              <a:tr h="238125">
                <a:tc>
                  <a:txBody>
                    <a:bodyPr/>
                    <a:lstStyle/>
                    <a:p>
                      <a:pPr algn="l" fontAlgn="ctr"/>
                      <a:r>
                        <a:rPr lang="ja-JP" altLang="en-US" sz="1100" u="none" strike="noStrike" dirty="0">
                          <a:effectLst/>
                        </a:rPr>
                        <a:t>申込条件の緩和</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2</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3.5%</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13254443"/>
                  </a:ext>
                </a:extLst>
              </a:tr>
            </a:tbl>
          </a:graphicData>
        </a:graphic>
      </p:graphicFrame>
      <p:pic>
        <p:nvPicPr>
          <p:cNvPr id="6" name="図 5">
            <a:extLst>
              <a:ext uri="{FF2B5EF4-FFF2-40B4-BE49-F238E27FC236}">
                <a16:creationId xmlns:a16="http://schemas.microsoft.com/office/drawing/2014/main" id="{E93C3776-EF5D-4E71-83BC-D68DDDA8A71B}"/>
              </a:ext>
            </a:extLst>
          </p:cNvPr>
          <p:cNvPicPr>
            <a:picLocks noChangeAspect="1"/>
          </p:cNvPicPr>
          <p:nvPr/>
        </p:nvPicPr>
        <p:blipFill>
          <a:blip r:embed="rId2"/>
          <a:stretch>
            <a:fillRect/>
          </a:stretch>
        </p:blipFill>
        <p:spPr>
          <a:xfrm>
            <a:off x="839142" y="1524844"/>
            <a:ext cx="1601664" cy="1381435"/>
          </a:xfrm>
          <a:prstGeom prst="rect">
            <a:avLst/>
          </a:prstGeom>
        </p:spPr>
      </p:pic>
      <p:pic>
        <p:nvPicPr>
          <p:cNvPr id="10" name="図 9">
            <a:extLst>
              <a:ext uri="{FF2B5EF4-FFF2-40B4-BE49-F238E27FC236}">
                <a16:creationId xmlns:a16="http://schemas.microsoft.com/office/drawing/2014/main" id="{963EB503-DE38-4EA1-A1A0-8B1DFE946662}"/>
              </a:ext>
            </a:extLst>
          </p:cNvPr>
          <p:cNvPicPr>
            <a:picLocks noChangeAspect="1"/>
          </p:cNvPicPr>
          <p:nvPr/>
        </p:nvPicPr>
        <p:blipFill>
          <a:blip r:embed="rId3"/>
          <a:stretch>
            <a:fillRect/>
          </a:stretch>
        </p:blipFill>
        <p:spPr>
          <a:xfrm>
            <a:off x="4381019" y="1544993"/>
            <a:ext cx="1443824" cy="1402275"/>
          </a:xfrm>
          <a:prstGeom prst="rect">
            <a:avLst/>
          </a:prstGeom>
        </p:spPr>
      </p:pic>
      <p:pic>
        <p:nvPicPr>
          <p:cNvPr id="12" name="図 11">
            <a:extLst>
              <a:ext uri="{FF2B5EF4-FFF2-40B4-BE49-F238E27FC236}">
                <a16:creationId xmlns:a16="http://schemas.microsoft.com/office/drawing/2014/main" id="{1D8C48D6-F176-40B0-A4AB-FA56CE84C921}"/>
              </a:ext>
            </a:extLst>
          </p:cNvPr>
          <p:cNvPicPr>
            <a:picLocks noChangeAspect="1"/>
          </p:cNvPicPr>
          <p:nvPr/>
        </p:nvPicPr>
        <p:blipFill>
          <a:blip r:embed="rId4"/>
          <a:stretch>
            <a:fillRect/>
          </a:stretch>
        </p:blipFill>
        <p:spPr>
          <a:xfrm>
            <a:off x="6045607" y="1596461"/>
            <a:ext cx="1476218" cy="1349685"/>
          </a:xfrm>
          <a:prstGeom prst="rect">
            <a:avLst/>
          </a:prstGeom>
        </p:spPr>
      </p:pic>
      <p:pic>
        <p:nvPicPr>
          <p:cNvPr id="14" name="図 13">
            <a:extLst>
              <a:ext uri="{FF2B5EF4-FFF2-40B4-BE49-F238E27FC236}">
                <a16:creationId xmlns:a16="http://schemas.microsoft.com/office/drawing/2014/main" id="{78BBEA05-F5C9-49F9-B9CA-9AE05C18325A}"/>
              </a:ext>
            </a:extLst>
          </p:cNvPr>
          <p:cNvPicPr>
            <a:picLocks noChangeAspect="1"/>
          </p:cNvPicPr>
          <p:nvPr/>
        </p:nvPicPr>
        <p:blipFill>
          <a:blip r:embed="rId5"/>
          <a:stretch>
            <a:fillRect/>
          </a:stretch>
        </p:blipFill>
        <p:spPr>
          <a:xfrm>
            <a:off x="7759225" y="1565251"/>
            <a:ext cx="1465225" cy="1380895"/>
          </a:xfrm>
          <a:prstGeom prst="rect">
            <a:avLst/>
          </a:prstGeom>
        </p:spPr>
      </p:pic>
      <p:pic>
        <p:nvPicPr>
          <p:cNvPr id="18" name="図 17">
            <a:extLst>
              <a:ext uri="{FF2B5EF4-FFF2-40B4-BE49-F238E27FC236}">
                <a16:creationId xmlns:a16="http://schemas.microsoft.com/office/drawing/2014/main" id="{B3834A8F-7098-47C7-BDC9-AFFE81EDE786}"/>
              </a:ext>
            </a:extLst>
          </p:cNvPr>
          <p:cNvPicPr>
            <a:picLocks noChangeAspect="1"/>
          </p:cNvPicPr>
          <p:nvPr/>
        </p:nvPicPr>
        <p:blipFill>
          <a:blip r:embed="rId6"/>
          <a:stretch>
            <a:fillRect/>
          </a:stretch>
        </p:blipFill>
        <p:spPr>
          <a:xfrm>
            <a:off x="2668851" y="1532650"/>
            <a:ext cx="1443824" cy="1390742"/>
          </a:xfrm>
          <a:prstGeom prst="rect">
            <a:avLst/>
          </a:prstGeom>
        </p:spPr>
      </p:pic>
      <p:sp>
        <p:nvSpPr>
          <p:cNvPr id="23" name="テキスト ボックス 22">
            <a:extLst>
              <a:ext uri="{FF2B5EF4-FFF2-40B4-BE49-F238E27FC236}">
                <a16:creationId xmlns:a16="http://schemas.microsoft.com/office/drawing/2014/main" id="{1F1577E5-794F-4310-8C9D-F7CD7E50A269}"/>
              </a:ext>
            </a:extLst>
          </p:cNvPr>
          <p:cNvSpPr txBox="1"/>
          <p:nvPr/>
        </p:nvSpPr>
        <p:spPr>
          <a:xfrm>
            <a:off x="780467" y="6104286"/>
            <a:ext cx="8477834" cy="523220"/>
          </a:xfrm>
          <a:prstGeom prst="rect">
            <a:avLst/>
          </a:prstGeom>
          <a:noFill/>
        </p:spPr>
        <p:txBody>
          <a:bodyPr wrap="square">
            <a:spAutoFit/>
          </a:bodyPr>
          <a:lstStyle/>
          <a:p>
            <a:r>
              <a:rPr lang="ja-JP" altLang="en-US" sz="1400" b="1" dirty="0">
                <a:latin typeface="UD デジタル 教科書体 NK-B" panose="02020700000000000000" pitchFamily="18" charset="-128"/>
                <a:ea typeface="UD デジタル 教科書体 NK-B" panose="02020700000000000000" pitchFamily="18" charset="-128"/>
              </a:rPr>
              <a:t>　申込条件について、</a:t>
            </a:r>
            <a:r>
              <a:rPr lang="ja-JP" altLang="en-US" sz="1400" b="1" u="sng" dirty="0">
                <a:latin typeface="UD デジタル 教科書体 NK-B" panose="02020700000000000000" pitchFamily="18" charset="-128"/>
                <a:ea typeface="UD デジタル 教科書体 NK-B" panose="02020700000000000000" pitchFamily="18" charset="-128"/>
              </a:rPr>
              <a:t>「配付樹木・本数の自由選択」、また植栽時に必要となる「土壌改良材や支柱の配付」への要望が多かった。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sp>
        <p:nvSpPr>
          <p:cNvPr id="27" name="矢印: 下 26">
            <a:extLst>
              <a:ext uri="{FF2B5EF4-FFF2-40B4-BE49-F238E27FC236}">
                <a16:creationId xmlns:a16="http://schemas.microsoft.com/office/drawing/2014/main" id="{9451103E-65AA-458C-828A-FB38DD5C04C8}"/>
              </a:ext>
            </a:extLst>
          </p:cNvPr>
          <p:cNvSpPr/>
          <p:nvPr/>
        </p:nvSpPr>
        <p:spPr>
          <a:xfrm>
            <a:off x="4482119" y="5823846"/>
            <a:ext cx="705267" cy="144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タイトル 1">
            <a:extLst>
              <a:ext uri="{FF2B5EF4-FFF2-40B4-BE49-F238E27FC236}">
                <a16:creationId xmlns:a16="http://schemas.microsoft.com/office/drawing/2014/main" id="{0F0C0609-083D-4D70-9C84-3189426DAF2F}"/>
              </a:ext>
            </a:extLst>
          </p:cNvPr>
          <p:cNvSpPr txBox="1">
            <a:spLocks/>
          </p:cNvSpPr>
          <p:nvPr/>
        </p:nvSpPr>
        <p:spPr>
          <a:xfrm>
            <a:off x="4648945" y="3219774"/>
            <a:ext cx="1398491" cy="113629"/>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latin typeface="+mn-ea"/>
                <a:ea typeface="+mn-ea"/>
              </a:rPr>
              <a:t>数　　            率　</a:t>
            </a:r>
          </a:p>
        </p:txBody>
      </p:sp>
      <p:sp>
        <p:nvSpPr>
          <p:cNvPr id="30" name="テキスト ボックス 29"/>
          <p:cNvSpPr txBox="1"/>
          <p:nvPr/>
        </p:nvSpPr>
        <p:spPr>
          <a:xfrm>
            <a:off x="9559786" y="6552426"/>
            <a:ext cx="304800" cy="276999"/>
          </a:xfrm>
          <a:prstGeom prst="rect">
            <a:avLst/>
          </a:prstGeom>
          <a:noFill/>
        </p:spPr>
        <p:txBody>
          <a:bodyPr wrap="square" rtlCol="0">
            <a:spAutoFit/>
          </a:bodyPr>
          <a:lstStyle/>
          <a:p>
            <a:r>
              <a:rPr lang="en-US" altLang="ja-JP" sz="1200" dirty="0"/>
              <a:t>5</a:t>
            </a:r>
            <a:endParaRPr kumimoji="1" lang="ja-JP" altLang="en-US" sz="1200" dirty="0"/>
          </a:p>
        </p:txBody>
      </p:sp>
    </p:spTree>
    <p:extLst>
      <p:ext uri="{BB962C8B-B14F-4D97-AF65-F5344CB8AC3E}">
        <p14:creationId xmlns:p14="http://schemas.microsoft.com/office/powerpoint/2010/main" val="395955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261608" y="580796"/>
            <a:ext cx="9143312" cy="316446"/>
          </a:xfrm>
          <a:ln>
            <a:noFill/>
          </a:ln>
        </p:spPr>
        <p:txBody>
          <a:bodyPr wrap="none">
            <a:noAutofit/>
          </a:bodyPr>
          <a:lstStyle/>
          <a:p>
            <a:pPr algn="l"/>
            <a:r>
              <a:rPr lang="ja-JP" altLang="en-US" sz="1400" b="1" dirty="0"/>
              <a:t>　 ► 申込の条件について</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ja-JP" altLang="en-US" sz="1400" b="1" dirty="0"/>
              <a:t> </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p>
          <a:p>
            <a:pPr algn="l">
              <a:lnSpc>
                <a:spcPts val="1138"/>
              </a:lnSpc>
            </a:pPr>
            <a:r>
              <a:rPr lang="ja-JP" altLang="en-US" sz="1300" b="1" dirty="0"/>
              <a:t>　</a:t>
            </a:r>
            <a:endParaRPr lang="en-US" altLang="ja-JP" sz="1300" b="1" dirty="0"/>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384310"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314616" y="433856"/>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タイトル 1">
            <a:extLst>
              <a:ext uri="{FF2B5EF4-FFF2-40B4-BE49-F238E27FC236}">
                <a16:creationId xmlns:a16="http://schemas.microsoft.com/office/drawing/2014/main" id="{B308DE95-D2B5-4654-9266-15D89945079F}"/>
              </a:ext>
            </a:extLst>
          </p:cNvPr>
          <p:cNvSpPr txBox="1">
            <a:spLocks/>
          </p:cNvSpPr>
          <p:nvPr/>
        </p:nvSpPr>
        <p:spPr>
          <a:xfrm>
            <a:off x="847756" y="921551"/>
            <a:ext cx="761785" cy="253173"/>
          </a:xfrm>
          <a:prstGeom prst="rect">
            <a:avLst/>
          </a:prstGeom>
          <a:solidFill>
            <a:schemeClr val="bg1"/>
          </a:solidFill>
          <a:ln>
            <a:solidFill>
              <a:schemeClr val="accent1"/>
            </a:solidFill>
          </a:ln>
        </p:spPr>
        <p:txBody>
          <a:bodyPr vert="horz" lIns="74295"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市町村　</a:t>
            </a:r>
          </a:p>
        </p:txBody>
      </p:sp>
      <p:sp>
        <p:nvSpPr>
          <p:cNvPr id="23" name="四角形: 角を丸くする 1">
            <a:extLst>
              <a:ext uri="{FF2B5EF4-FFF2-40B4-BE49-F238E27FC236}">
                <a16:creationId xmlns:a16="http://schemas.microsoft.com/office/drawing/2014/main" id="{62747854-0D7C-4CD9-868F-17E11871C611}"/>
              </a:ext>
            </a:extLst>
          </p:cNvPr>
          <p:cNvSpPr/>
          <p:nvPr/>
        </p:nvSpPr>
        <p:spPr>
          <a:xfrm>
            <a:off x="713558" y="870535"/>
            <a:ext cx="8654605" cy="3460990"/>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41" name="正方形/長方形 40">
            <a:extLst>
              <a:ext uri="{FF2B5EF4-FFF2-40B4-BE49-F238E27FC236}">
                <a16:creationId xmlns:a16="http://schemas.microsoft.com/office/drawing/2014/main" id="{224B5DDB-05A6-4DF0-A383-B0DEA0BF3030}"/>
              </a:ext>
            </a:extLst>
          </p:cNvPr>
          <p:cNvSpPr/>
          <p:nvPr/>
        </p:nvSpPr>
        <p:spPr>
          <a:xfrm>
            <a:off x="2433730" y="1071215"/>
            <a:ext cx="1865230"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b="1" dirty="0">
                <a:latin typeface="+mn-ea"/>
              </a:rPr>
              <a:t>２）低木類のみの</a:t>
            </a:r>
            <a:endParaRPr lang="en-US" altLang="ja-JP" sz="1100" b="1" dirty="0">
              <a:latin typeface="+mn-ea"/>
            </a:endParaRPr>
          </a:p>
          <a:p>
            <a:pPr algn="ctr"/>
            <a:r>
              <a:rPr lang="ja-JP" altLang="en-US" sz="1100" b="1" dirty="0">
                <a:latin typeface="+mn-ea"/>
              </a:rPr>
              <a:t>　配付は不可</a:t>
            </a:r>
            <a:endParaRPr lang="en-US" altLang="ja-JP" sz="1100" b="1" dirty="0">
              <a:latin typeface="+mn-ea"/>
            </a:endParaRPr>
          </a:p>
        </p:txBody>
      </p:sp>
      <p:sp>
        <p:nvSpPr>
          <p:cNvPr id="42" name="正方形/長方形 41">
            <a:extLst>
              <a:ext uri="{FF2B5EF4-FFF2-40B4-BE49-F238E27FC236}">
                <a16:creationId xmlns:a16="http://schemas.microsoft.com/office/drawing/2014/main" id="{224B5DDB-05A6-4DF0-A383-B0DEA0BF3030}"/>
              </a:ext>
            </a:extLst>
          </p:cNvPr>
          <p:cNvSpPr/>
          <p:nvPr/>
        </p:nvSpPr>
        <p:spPr>
          <a:xfrm>
            <a:off x="4293882" y="1071215"/>
            <a:ext cx="1562732"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b="1" dirty="0">
                <a:latin typeface="+mn-ea"/>
              </a:rPr>
              <a:t>３）高木１本あたり</a:t>
            </a:r>
            <a:endParaRPr lang="en-US" altLang="ja-JP" sz="1100" b="1" dirty="0">
              <a:latin typeface="+mn-ea"/>
            </a:endParaRPr>
          </a:p>
          <a:p>
            <a:r>
              <a:rPr lang="ja-JP" altLang="en-US" sz="1100" b="1" dirty="0">
                <a:latin typeface="+mn-ea"/>
              </a:rPr>
              <a:t>　　低木類は５本以内</a:t>
            </a:r>
            <a:endParaRPr lang="en-US" altLang="ja-JP" sz="1100" b="1" dirty="0">
              <a:latin typeface="+mn-ea"/>
            </a:endParaRPr>
          </a:p>
        </p:txBody>
      </p:sp>
      <p:sp>
        <p:nvSpPr>
          <p:cNvPr id="43" name="正方形/長方形 42">
            <a:extLst>
              <a:ext uri="{FF2B5EF4-FFF2-40B4-BE49-F238E27FC236}">
                <a16:creationId xmlns:a16="http://schemas.microsoft.com/office/drawing/2014/main" id="{224B5DDB-05A6-4DF0-A383-B0DEA0BF3030}"/>
              </a:ext>
            </a:extLst>
          </p:cNvPr>
          <p:cNvSpPr/>
          <p:nvPr/>
        </p:nvSpPr>
        <p:spPr>
          <a:xfrm>
            <a:off x="5958544" y="1051152"/>
            <a:ext cx="1762866"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b="1" dirty="0">
                <a:latin typeface="+mn-ea"/>
              </a:rPr>
              <a:t>４）プランターへの植付け　</a:t>
            </a:r>
            <a:endParaRPr lang="en-US" altLang="ja-JP" sz="1100" b="1" dirty="0">
              <a:latin typeface="+mn-ea"/>
            </a:endParaRPr>
          </a:p>
          <a:p>
            <a:r>
              <a:rPr lang="ja-JP" altLang="en-US" sz="1100" b="1" dirty="0">
                <a:latin typeface="+mn-ea"/>
              </a:rPr>
              <a:t>　の場合、容量</a:t>
            </a:r>
            <a:r>
              <a:rPr lang="en-US" altLang="ja-JP" sz="1100" b="1" dirty="0">
                <a:latin typeface="+mn-ea"/>
              </a:rPr>
              <a:t>100ℓ</a:t>
            </a:r>
            <a:r>
              <a:rPr lang="ja-JP" altLang="en-US" sz="1100" b="1" dirty="0">
                <a:latin typeface="+mn-ea"/>
              </a:rPr>
              <a:t>以上</a:t>
            </a:r>
            <a:endParaRPr lang="en-US" altLang="ja-JP" sz="1100" b="1" dirty="0">
              <a:latin typeface="+mn-ea"/>
            </a:endParaRPr>
          </a:p>
        </p:txBody>
      </p:sp>
      <p:sp>
        <p:nvSpPr>
          <p:cNvPr id="31" name="正方形/長方形 30">
            <a:extLst>
              <a:ext uri="{FF2B5EF4-FFF2-40B4-BE49-F238E27FC236}">
                <a16:creationId xmlns:a16="http://schemas.microsoft.com/office/drawing/2014/main" id="{2DA4AFED-B31A-4E73-ACDC-EF8B955DEDD7}"/>
              </a:ext>
            </a:extLst>
          </p:cNvPr>
          <p:cNvSpPr/>
          <p:nvPr/>
        </p:nvSpPr>
        <p:spPr>
          <a:xfrm>
            <a:off x="773765" y="1099493"/>
            <a:ext cx="1800409"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b="1" dirty="0">
                <a:latin typeface="+mn-ea"/>
              </a:rPr>
              <a:t>　１）１箇所あたり</a:t>
            </a:r>
            <a:endParaRPr lang="en-US" altLang="ja-JP" sz="1100" b="1" dirty="0">
              <a:latin typeface="+mn-ea"/>
            </a:endParaRPr>
          </a:p>
          <a:p>
            <a:r>
              <a:rPr lang="ja-JP" altLang="en-US" sz="1100" b="1" dirty="0">
                <a:latin typeface="+mn-ea"/>
              </a:rPr>
              <a:t>　　　高木２本以上が必須</a:t>
            </a:r>
            <a:endParaRPr lang="en-US" altLang="ja-JP" sz="1200" b="1" dirty="0">
              <a:latin typeface="+mn-ea"/>
            </a:endParaRPr>
          </a:p>
        </p:txBody>
      </p:sp>
      <p:sp>
        <p:nvSpPr>
          <p:cNvPr id="48" name="字幕 2">
            <a:extLst>
              <a:ext uri="{FF2B5EF4-FFF2-40B4-BE49-F238E27FC236}">
                <a16:creationId xmlns:a16="http://schemas.microsoft.com/office/drawing/2014/main" id="{8EAFC04C-F6D7-4930-9E27-1FE06F2349BD}"/>
              </a:ext>
            </a:extLst>
          </p:cNvPr>
          <p:cNvSpPr txBox="1">
            <a:spLocks/>
          </p:cNvSpPr>
          <p:nvPr/>
        </p:nvSpPr>
        <p:spPr>
          <a:xfrm>
            <a:off x="920118" y="3141715"/>
            <a:ext cx="5469796" cy="30628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➡「改善してほしい」と回答した具体的理由</a:t>
            </a:r>
            <a:r>
              <a:rPr lang="en-US" altLang="ja-JP" sz="1400" b="1" dirty="0"/>
              <a:t>【</a:t>
            </a:r>
            <a:r>
              <a:rPr lang="ja-JP" altLang="en-US" sz="1400" b="1" dirty="0"/>
              <a:t>記述</a:t>
            </a:r>
            <a:r>
              <a:rPr lang="en-US" altLang="ja-JP" sz="1400" b="1" dirty="0"/>
              <a:t>(</a:t>
            </a:r>
            <a:r>
              <a:rPr lang="ja-JP" altLang="en-US" sz="1400" b="1" dirty="0"/>
              <a:t>抜粋</a:t>
            </a:r>
            <a:r>
              <a:rPr lang="en-US" altLang="ja-JP" sz="1400" b="1" dirty="0"/>
              <a:t>)】</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300" b="1" dirty="0"/>
          </a:p>
        </p:txBody>
      </p:sp>
      <p:sp>
        <p:nvSpPr>
          <p:cNvPr id="50" name="テキスト ボックス 49">
            <a:extLst>
              <a:ext uri="{FF2B5EF4-FFF2-40B4-BE49-F238E27FC236}">
                <a16:creationId xmlns:a16="http://schemas.microsoft.com/office/drawing/2014/main" id="{33FDCF4E-37A5-45F5-BD57-D6E3F61B150A}"/>
              </a:ext>
            </a:extLst>
          </p:cNvPr>
          <p:cNvSpPr txBox="1"/>
          <p:nvPr/>
        </p:nvSpPr>
        <p:spPr>
          <a:xfrm>
            <a:off x="713558" y="4486307"/>
            <a:ext cx="8417375" cy="1384995"/>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・半数近くの方は「特に申請者要望なし」であるものの、「改善してほしい」との回答も一定数あり、</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 低木のみの配付は不可</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及び</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３</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高木１本あたり低木類は５本まで</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が</a:t>
            </a:r>
            <a:r>
              <a:rPr lang="en-US" altLang="ja-JP" sz="1400" dirty="0">
                <a:latin typeface="UD デジタル 教科書体 NK-B" panose="02020700000000000000" pitchFamily="18" charset="-128"/>
                <a:ea typeface="UD デジタル 教科書体 NK-B" panose="02020700000000000000" pitchFamily="18" charset="-128"/>
              </a:rPr>
              <a:t>34.8</a:t>
            </a:r>
            <a:r>
              <a:rPr lang="ja-JP" altLang="en-US" sz="1400" dirty="0">
                <a:latin typeface="UD デジタル 教科書体 NK-B" panose="02020700000000000000" pitchFamily="18" charset="-128"/>
                <a:ea typeface="UD デジタル 教科書体 NK-B" panose="02020700000000000000" pitchFamily="18" charset="-128"/>
              </a:rPr>
              <a:t>％と、５項目のうち低木類に関する改善要望が多かった。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・具体的理由では、申請者と同じく、</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配付樹木・本数の自由選択</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が最も多かった。</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51" name="正方形/長方形 50">
            <a:extLst>
              <a:ext uri="{FF2B5EF4-FFF2-40B4-BE49-F238E27FC236}">
                <a16:creationId xmlns:a16="http://schemas.microsoft.com/office/drawing/2014/main" id="{285E6099-3AEC-45B3-B599-3674FC9B9A0B}"/>
              </a:ext>
            </a:extLst>
          </p:cNvPr>
          <p:cNvSpPr/>
          <p:nvPr/>
        </p:nvSpPr>
        <p:spPr>
          <a:xfrm>
            <a:off x="7760853" y="1129425"/>
            <a:ext cx="1762866" cy="53369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en-US" altLang="ja-JP" sz="1100" b="1" dirty="0">
                <a:latin typeface="+mn-ea"/>
              </a:rPr>
              <a:t>5</a:t>
            </a:r>
            <a:r>
              <a:rPr lang="ja-JP" altLang="en-US" sz="1100" b="1" dirty="0">
                <a:latin typeface="+mn-ea"/>
              </a:rPr>
              <a:t>）土壌改良材等が無く、</a:t>
            </a:r>
            <a:endParaRPr lang="en-US" altLang="ja-JP" sz="1100" b="1" dirty="0">
              <a:latin typeface="+mn-ea"/>
            </a:endParaRPr>
          </a:p>
          <a:p>
            <a:r>
              <a:rPr lang="ja-JP" altLang="en-US" sz="1100" b="1" dirty="0">
                <a:latin typeface="+mn-ea"/>
              </a:rPr>
              <a:t>　樹木のみ配付</a:t>
            </a:r>
            <a:endParaRPr lang="en-US" altLang="ja-JP" sz="1100" b="1" dirty="0">
              <a:latin typeface="+mn-ea"/>
            </a:endParaRPr>
          </a:p>
          <a:p>
            <a:endParaRPr lang="en-US" altLang="ja-JP" sz="1100" b="1" dirty="0">
              <a:latin typeface="+mn-ea"/>
            </a:endParaRPr>
          </a:p>
        </p:txBody>
      </p:sp>
      <p:pic>
        <p:nvPicPr>
          <p:cNvPr id="4" name="図 3">
            <a:extLst>
              <a:ext uri="{FF2B5EF4-FFF2-40B4-BE49-F238E27FC236}">
                <a16:creationId xmlns:a16="http://schemas.microsoft.com/office/drawing/2014/main" id="{C6473894-9992-4127-AED9-511DAA2F4299}"/>
              </a:ext>
            </a:extLst>
          </p:cNvPr>
          <p:cNvPicPr>
            <a:picLocks noChangeAspect="1"/>
          </p:cNvPicPr>
          <p:nvPr/>
        </p:nvPicPr>
        <p:blipFill>
          <a:blip r:embed="rId2"/>
          <a:stretch>
            <a:fillRect/>
          </a:stretch>
        </p:blipFill>
        <p:spPr>
          <a:xfrm>
            <a:off x="1100881" y="1642018"/>
            <a:ext cx="1676493" cy="1375327"/>
          </a:xfrm>
          <a:prstGeom prst="rect">
            <a:avLst/>
          </a:prstGeom>
        </p:spPr>
      </p:pic>
      <p:pic>
        <p:nvPicPr>
          <p:cNvPr id="6" name="図 5">
            <a:extLst>
              <a:ext uri="{FF2B5EF4-FFF2-40B4-BE49-F238E27FC236}">
                <a16:creationId xmlns:a16="http://schemas.microsoft.com/office/drawing/2014/main" id="{04A1BE69-E044-4CFA-B9B6-013B511248E5}"/>
              </a:ext>
            </a:extLst>
          </p:cNvPr>
          <p:cNvPicPr>
            <a:picLocks noChangeAspect="1"/>
          </p:cNvPicPr>
          <p:nvPr/>
        </p:nvPicPr>
        <p:blipFill>
          <a:blip r:embed="rId3"/>
          <a:stretch>
            <a:fillRect/>
          </a:stretch>
        </p:blipFill>
        <p:spPr>
          <a:xfrm>
            <a:off x="2782536" y="1621120"/>
            <a:ext cx="1589617" cy="1368278"/>
          </a:xfrm>
          <a:prstGeom prst="rect">
            <a:avLst/>
          </a:prstGeom>
        </p:spPr>
      </p:pic>
      <p:pic>
        <p:nvPicPr>
          <p:cNvPr id="9" name="図 8">
            <a:extLst>
              <a:ext uri="{FF2B5EF4-FFF2-40B4-BE49-F238E27FC236}">
                <a16:creationId xmlns:a16="http://schemas.microsoft.com/office/drawing/2014/main" id="{F52E876E-3B2A-4BC9-8A67-EB01EF1D9B15}"/>
              </a:ext>
            </a:extLst>
          </p:cNvPr>
          <p:cNvPicPr>
            <a:picLocks noChangeAspect="1"/>
          </p:cNvPicPr>
          <p:nvPr/>
        </p:nvPicPr>
        <p:blipFill>
          <a:blip r:embed="rId4"/>
          <a:stretch>
            <a:fillRect/>
          </a:stretch>
        </p:blipFill>
        <p:spPr>
          <a:xfrm>
            <a:off x="4416723" y="1610869"/>
            <a:ext cx="1606755" cy="1412307"/>
          </a:xfrm>
          <a:prstGeom prst="rect">
            <a:avLst/>
          </a:prstGeom>
        </p:spPr>
      </p:pic>
      <p:pic>
        <p:nvPicPr>
          <p:cNvPr id="11" name="図 10">
            <a:extLst>
              <a:ext uri="{FF2B5EF4-FFF2-40B4-BE49-F238E27FC236}">
                <a16:creationId xmlns:a16="http://schemas.microsoft.com/office/drawing/2014/main" id="{F66CDED6-0656-48AC-BF99-B6ED74083616}"/>
              </a:ext>
            </a:extLst>
          </p:cNvPr>
          <p:cNvPicPr>
            <a:picLocks noChangeAspect="1"/>
          </p:cNvPicPr>
          <p:nvPr/>
        </p:nvPicPr>
        <p:blipFill>
          <a:blip r:embed="rId5"/>
          <a:stretch>
            <a:fillRect/>
          </a:stretch>
        </p:blipFill>
        <p:spPr>
          <a:xfrm>
            <a:off x="6111487" y="1633486"/>
            <a:ext cx="1560135" cy="1394823"/>
          </a:xfrm>
          <a:prstGeom prst="rect">
            <a:avLst/>
          </a:prstGeom>
        </p:spPr>
      </p:pic>
      <p:pic>
        <p:nvPicPr>
          <p:cNvPr id="13" name="図 12">
            <a:extLst>
              <a:ext uri="{FF2B5EF4-FFF2-40B4-BE49-F238E27FC236}">
                <a16:creationId xmlns:a16="http://schemas.microsoft.com/office/drawing/2014/main" id="{4B551D1D-01DF-4324-B027-6FADA5DACBF5}"/>
              </a:ext>
            </a:extLst>
          </p:cNvPr>
          <p:cNvPicPr>
            <a:picLocks noChangeAspect="1"/>
          </p:cNvPicPr>
          <p:nvPr/>
        </p:nvPicPr>
        <p:blipFill>
          <a:blip r:embed="rId6"/>
          <a:stretch>
            <a:fillRect/>
          </a:stretch>
        </p:blipFill>
        <p:spPr>
          <a:xfrm>
            <a:off x="7696972" y="1642018"/>
            <a:ext cx="1664431" cy="1445426"/>
          </a:xfrm>
          <a:prstGeom prst="rect">
            <a:avLst/>
          </a:prstGeom>
        </p:spPr>
      </p:pic>
      <p:sp>
        <p:nvSpPr>
          <p:cNvPr id="24" name="テキスト ボックス 23">
            <a:extLst>
              <a:ext uri="{FF2B5EF4-FFF2-40B4-BE49-F238E27FC236}">
                <a16:creationId xmlns:a16="http://schemas.microsoft.com/office/drawing/2014/main" id="{13233175-E2E9-4850-B212-DC48175B63E3}"/>
              </a:ext>
            </a:extLst>
          </p:cNvPr>
          <p:cNvSpPr txBox="1"/>
          <p:nvPr/>
        </p:nvSpPr>
        <p:spPr>
          <a:xfrm>
            <a:off x="7282991" y="633426"/>
            <a:ext cx="2284895" cy="323165"/>
          </a:xfrm>
          <a:prstGeom prst="rect">
            <a:avLst/>
          </a:prstGeom>
          <a:noFill/>
        </p:spPr>
        <p:txBody>
          <a:bodyPr wrap="square" rtlCol="0">
            <a:spAutoFit/>
          </a:bodyPr>
          <a:lstStyle/>
          <a:p>
            <a:pPr>
              <a:lnSpc>
                <a:spcPct val="150000"/>
              </a:lnSpc>
            </a:pPr>
            <a:r>
              <a:rPr lang="en-US" altLang="ja-JP" sz="1000" dirty="0">
                <a:latin typeface="+mn-ea"/>
              </a:rPr>
              <a:t>※</a:t>
            </a:r>
            <a:r>
              <a:rPr lang="ja-JP" altLang="en-US" sz="1000" dirty="0">
                <a:latin typeface="+mn-ea"/>
              </a:rPr>
              <a:t>申請者の声をもとに市町村が回答</a:t>
            </a:r>
            <a:endParaRPr lang="en-US" altLang="ja-JP" sz="1000" dirty="0">
              <a:latin typeface="+mn-ea"/>
            </a:endParaRPr>
          </a:p>
        </p:txBody>
      </p:sp>
      <p:graphicFrame>
        <p:nvGraphicFramePr>
          <p:cNvPr id="2" name="表 1">
            <a:extLst>
              <a:ext uri="{FF2B5EF4-FFF2-40B4-BE49-F238E27FC236}">
                <a16:creationId xmlns:a16="http://schemas.microsoft.com/office/drawing/2014/main" id="{EEAD8BAC-8801-48D2-BFD1-4AF0F7008E67}"/>
              </a:ext>
            </a:extLst>
          </p:cNvPr>
          <p:cNvGraphicFramePr>
            <a:graphicFrameLocks noGrp="1"/>
          </p:cNvGraphicFramePr>
          <p:nvPr>
            <p:extLst>
              <p:ext uri="{D42A27DB-BD31-4B8C-83A1-F6EECF244321}">
                <p14:modId xmlns:p14="http://schemas.microsoft.com/office/powerpoint/2010/main" val="2878678909"/>
              </p:ext>
            </p:extLst>
          </p:nvPr>
        </p:nvGraphicFramePr>
        <p:xfrm>
          <a:off x="1296507" y="3543538"/>
          <a:ext cx="5093407" cy="685800"/>
        </p:xfrm>
        <a:graphic>
          <a:graphicData uri="http://schemas.openxmlformats.org/drawingml/2006/table">
            <a:tbl>
              <a:tblPr>
                <a:tableStyleId>{5C22544A-7EE6-4342-B048-85BDC9FD1C3A}</a:tableStyleId>
              </a:tblPr>
              <a:tblGrid>
                <a:gridCol w="3667985">
                  <a:extLst>
                    <a:ext uri="{9D8B030D-6E8A-4147-A177-3AD203B41FA5}">
                      <a16:colId xmlns:a16="http://schemas.microsoft.com/office/drawing/2014/main" val="3839735772"/>
                    </a:ext>
                  </a:extLst>
                </a:gridCol>
                <a:gridCol w="570707">
                  <a:extLst>
                    <a:ext uri="{9D8B030D-6E8A-4147-A177-3AD203B41FA5}">
                      <a16:colId xmlns:a16="http://schemas.microsoft.com/office/drawing/2014/main" val="1739353227"/>
                    </a:ext>
                  </a:extLst>
                </a:gridCol>
                <a:gridCol w="854715">
                  <a:extLst>
                    <a:ext uri="{9D8B030D-6E8A-4147-A177-3AD203B41FA5}">
                      <a16:colId xmlns:a16="http://schemas.microsoft.com/office/drawing/2014/main" val="647651039"/>
                    </a:ext>
                  </a:extLst>
                </a:gridCol>
              </a:tblGrid>
              <a:tr h="228600">
                <a:tc>
                  <a:txBody>
                    <a:bodyPr/>
                    <a:lstStyle/>
                    <a:p>
                      <a:pPr algn="l" fontAlgn="ctr"/>
                      <a:r>
                        <a:rPr lang="ja-JP" altLang="en-US" sz="1300" u="none" strike="noStrike" dirty="0">
                          <a:solidFill>
                            <a:schemeClr val="tx1"/>
                          </a:solidFill>
                          <a:effectLst/>
                        </a:rPr>
                        <a:t>配付樹木</a:t>
                      </a:r>
                      <a:r>
                        <a:rPr lang="ja-JP" altLang="en-US" sz="1300" u="none" strike="noStrike" dirty="0">
                          <a:effectLst/>
                        </a:rPr>
                        <a:t>・本数の自由選択</a:t>
                      </a:r>
                      <a:endParaRPr lang="ja-JP" altLang="en-US" sz="13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7</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17.9%</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753757970"/>
                  </a:ext>
                </a:extLst>
              </a:tr>
              <a:tr h="228600">
                <a:tc>
                  <a:txBody>
                    <a:bodyPr/>
                    <a:lstStyle/>
                    <a:p>
                      <a:pPr algn="l" fontAlgn="ctr"/>
                      <a:r>
                        <a:rPr lang="ja-JP" altLang="en-US" sz="1300" u="none" strike="noStrike" dirty="0">
                          <a:effectLst/>
                        </a:rPr>
                        <a:t>プランターの容量の見直し</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3</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7.7%</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16896834"/>
                  </a:ext>
                </a:extLst>
              </a:tr>
              <a:tr h="228600">
                <a:tc>
                  <a:txBody>
                    <a:bodyPr/>
                    <a:lstStyle/>
                    <a:p>
                      <a:pPr algn="l" fontAlgn="ctr"/>
                      <a:r>
                        <a:rPr lang="ja-JP" altLang="en-US" sz="1300" u="none" strike="noStrike" dirty="0">
                          <a:effectLst/>
                        </a:rPr>
                        <a:t>土壌改良剤や支柱の配付</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3</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7.7%</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61621806"/>
                  </a:ext>
                </a:extLst>
              </a:tr>
            </a:tbl>
          </a:graphicData>
        </a:graphic>
      </p:graphicFrame>
      <p:sp>
        <p:nvSpPr>
          <p:cNvPr id="26" name="矢印: 下 25">
            <a:extLst>
              <a:ext uri="{FF2B5EF4-FFF2-40B4-BE49-F238E27FC236}">
                <a16:creationId xmlns:a16="http://schemas.microsoft.com/office/drawing/2014/main" id="{80C40B61-EE53-4F00-B5A8-63906A35D9B2}"/>
              </a:ext>
            </a:extLst>
          </p:cNvPr>
          <p:cNvSpPr/>
          <p:nvPr/>
        </p:nvSpPr>
        <p:spPr>
          <a:xfrm>
            <a:off x="4514833" y="5888392"/>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A120407-AB12-4607-818D-724141C6F1C8}"/>
              </a:ext>
            </a:extLst>
          </p:cNvPr>
          <p:cNvSpPr txBox="1"/>
          <p:nvPr/>
        </p:nvSpPr>
        <p:spPr>
          <a:xfrm>
            <a:off x="1339845" y="6244649"/>
            <a:ext cx="8547837" cy="307777"/>
          </a:xfrm>
          <a:prstGeom prst="rect">
            <a:avLst/>
          </a:prstGeom>
          <a:noFill/>
        </p:spPr>
        <p:txBody>
          <a:bodyPr wrap="square">
            <a:spAutoFit/>
          </a:bodyPr>
          <a:lstStyle/>
          <a:p>
            <a:r>
              <a:rPr lang="ja-JP" altLang="en-US" sz="1400" b="1" u="sng" dirty="0">
                <a:latin typeface="UD デジタル 教科書体 NK-B" panose="02020700000000000000" pitchFamily="18" charset="-128"/>
                <a:ea typeface="UD デジタル 教科書体 NK-B" panose="02020700000000000000" pitchFamily="18" charset="-128"/>
              </a:rPr>
              <a:t>　申請者と同じく、「配付樹木・本数の自由選択」への要望が多く、低木類への需要の高さが伺える。</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sp>
        <p:nvSpPr>
          <p:cNvPr id="29" name="タイトル 1">
            <a:extLst>
              <a:ext uri="{FF2B5EF4-FFF2-40B4-BE49-F238E27FC236}">
                <a16:creationId xmlns:a16="http://schemas.microsoft.com/office/drawing/2014/main" id="{A9581937-5B08-484A-86FA-349F6ADF8BFD}"/>
              </a:ext>
            </a:extLst>
          </p:cNvPr>
          <p:cNvSpPr txBox="1">
            <a:spLocks/>
          </p:cNvSpPr>
          <p:nvPr/>
        </p:nvSpPr>
        <p:spPr>
          <a:xfrm>
            <a:off x="4995022" y="3395870"/>
            <a:ext cx="1237485" cy="157977"/>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latin typeface="+mn-ea"/>
                <a:ea typeface="+mn-ea"/>
              </a:rPr>
              <a:t>数　　    率　</a:t>
            </a:r>
          </a:p>
        </p:txBody>
      </p:sp>
      <p:sp>
        <p:nvSpPr>
          <p:cNvPr id="30" name="テキスト ボックス 29"/>
          <p:cNvSpPr txBox="1"/>
          <p:nvPr/>
        </p:nvSpPr>
        <p:spPr>
          <a:xfrm>
            <a:off x="9559786" y="6552426"/>
            <a:ext cx="304800" cy="276999"/>
          </a:xfrm>
          <a:prstGeom prst="rect">
            <a:avLst/>
          </a:prstGeom>
          <a:noFill/>
        </p:spPr>
        <p:txBody>
          <a:bodyPr wrap="square" rtlCol="0">
            <a:spAutoFit/>
          </a:bodyPr>
          <a:lstStyle/>
          <a:p>
            <a:r>
              <a:rPr kumimoji="1" lang="en-US" altLang="ja-JP" sz="1200" dirty="0"/>
              <a:t>6</a:t>
            </a:r>
            <a:endParaRPr kumimoji="1" lang="ja-JP" altLang="en-US" sz="1200" dirty="0"/>
          </a:p>
        </p:txBody>
      </p:sp>
    </p:spTree>
    <p:extLst>
      <p:ext uri="{BB962C8B-B14F-4D97-AF65-F5344CB8AC3E}">
        <p14:creationId xmlns:p14="http://schemas.microsoft.com/office/powerpoint/2010/main" val="66761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a:extLst>
              <a:ext uri="{FF2B5EF4-FFF2-40B4-BE49-F238E27FC236}">
                <a16:creationId xmlns:a16="http://schemas.microsoft.com/office/drawing/2014/main" id="{3E7A4C92-BE65-41DD-9133-9BF8280075F3}"/>
              </a:ext>
            </a:extLst>
          </p:cNvPr>
          <p:cNvSpPr txBox="1">
            <a:spLocks/>
          </p:cNvSpPr>
          <p:nvPr/>
        </p:nvSpPr>
        <p:spPr>
          <a:xfrm>
            <a:off x="397560" y="82195"/>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7" name="直線コネクタ 26">
            <a:extLst>
              <a:ext uri="{FF2B5EF4-FFF2-40B4-BE49-F238E27FC236}">
                <a16:creationId xmlns:a16="http://schemas.microsoft.com/office/drawing/2014/main" id="{44A492F8-3E1C-4F55-A4CA-CB86C6B455FA}"/>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字幕 2">
            <a:extLst>
              <a:ext uri="{FF2B5EF4-FFF2-40B4-BE49-F238E27FC236}">
                <a16:creationId xmlns:a16="http://schemas.microsoft.com/office/drawing/2014/main" id="{07683FDF-3704-4C2C-A614-178163782F07}"/>
              </a:ext>
            </a:extLst>
          </p:cNvPr>
          <p:cNvSpPr txBox="1">
            <a:spLocks/>
          </p:cNvSpPr>
          <p:nvPr/>
        </p:nvSpPr>
        <p:spPr>
          <a:xfrm>
            <a:off x="235846" y="566530"/>
            <a:ext cx="9143312" cy="208484"/>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今後緑化活動を行う上でどの様な補助事業があれば良いか</a:t>
            </a:r>
            <a:r>
              <a:rPr lang="en-US" altLang="ja-JP" sz="1400" b="1" dirty="0"/>
              <a:t>【</a:t>
            </a:r>
            <a:r>
              <a:rPr lang="ja-JP" altLang="en-US" sz="1400" b="1" dirty="0"/>
              <a:t>記述</a:t>
            </a:r>
            <a:r>
              <a:rPr lang="en-US" altLang="ja-JP" sz="1400" b="1" dirty="0"/>
              <a:t>(</a:t>
            </a:r>
            <a:r>
              <a:rPr lang="ja-JP" altLang="en-US" sz="1400" b="1" dirty="0"/>
              <a:t>抜粋</a:t>
            </a:r>
            <a:r>
              <a:rPr lang="en-US" altLang="ja-JP" sz="1400" b="1" dirty="0"/>
              <a:t>)】</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l"/>
            <a:r>
              <a:rPr lang="en-US" altLang="ja-JP" sz="1400" b="1" dirty="0">
                <a:latin typeface="UD デジタル 教科書体 NK-B" panose="02020700000000000000" pitchFamily="18" charset="-128"/>
                <a:ea typeface="UD デジタル 教科書体 NK-B" panose="02020700000000000000" pitchFamily="18" charset="-128"/>
              </a:rPr>
              <a:t>        </a:t>
            </a:r>
            <a:endParaRPr lang="en-US" altLang="ja-JP" sz="1300" b="1" dirty="0"/>
          </a:p>
        </p:txBody>
      </p:sp>
      <p:sp>
        <p:nvSpPr>
          <p:cNvPr id="19" name="テキスト ボックス 18">
            <a:extLst>
              <a:ext uri="{FF2B5EF4-FFF2-40B4-BE49-F238E27FC236}">
                <a16:creationId xmlns:a16="http://schemas.microsoft.com/office/drawing/2014/main" id="{7FF019F5-32D5-4ABC-AE9A-3026112BD96D}"/>
              </a:ext>
            </a:extLst>
          </p:cNvPr>
          <p:cNvSpPr txBox="1"/>
          <p:nvPr/>
        </p:nvSpPr>
        <p:spPr>
          <a:xfrm>
            <a:off x="657286" y="3647836"/>
            <a:ext cx="8721871" cy="1384995"/>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・申込条件への改善要望と同じく、「配付樹木・本数の自由選択」が、申請者では</a:t>
            </a:r>
            <a:r>
              <a:rPr lang="en-US" altLang="ja-JP" sz="1400" dirty="0">
                <a:latin typeface="UD デジタル 教科書体 NK-B" panose="02020700000000000000" pitchFamily="18" charset="-128"/>
                <a:ea typeface="UD デジタル 教科書体 NK-B" panose="02020700000000000000" pitchFamily="18" charset="-128"/>
              </a:rPr>
              <a:t>24.5%</a:t>
            </a:r>
            <a:r>
              <a:rPr lang="ja-JP" altLang="en-US" sz="1400" dirty="0">
                <a:latin typeface="UD デジタル 教科書体 NK-B" panose="02020700000000000000" pitchFamily="18" charset="-128"/>
                <a:ea typeface="UD デジタル 教科書体 NK-B" panose="02020700000000000000" pitchFamily="18" charset="-128"/>
              </a:rPr>
              <a:t>、市町村では</a:t>
            </a:r>
            <a:r>
              <a:rPr lang="en-US" altLang="ja-JP" sz="1400" dirty="0">
                <a:latin typeface="UD デジタル 教科書体 NK-B" panose="02020700000000000000" pitchFamily="18" charset="-128"/>
                <a:ea typeface="UD デジタル 教科書体 NK-B" panose="02020700000000000000" pitchFamily="18" charset="-128"/>
              </a:rPr>
              <a:t>32.7</a:t>
            </a:r>
            <a:r>
              <a:rPr lang="en-US" altLang="ja-JP" sz="1400" dirty="0" smtClean="0">
                <a:latin typeface="UD デジタル 教科書体 NK-B" panose="02020700000000000000" pitchFamily="18" charset="-128"/>
                <a:ea typeface="UD デジタル 教科書体 NK-B" panose="02020700000000000000" pitchFamily="18" charset="-128"/>
              </a:rPr>
              <a:t>%</a:t>
            </a:r>
            <a:r>
              <a:rPr lang="ja-JP" altLang="en-US" sz="1400" dirty="0" smtClean="0">
                <a:latin typeface="UD デジタル 教科書体 NK-B" panose="02020700000000000000" pitchFamily="18" charset="-128"/>
                <a:ea typeface="UD デジタル 教科書体 NK-B" panose="02020700000000000000" pitchFamily="18" charset="-128"/>
              </a:rPr>
              <a:t>と、最も</a:t>
            </a:r>
            <a:r>
              <a:rPr lang="ja-JP" altLang="en-US" sz="1400" dirty="0">
                <a:latin typeface="UD デジタル 教科書体 NK-B" panose="02020700000000000000" pitchFamily="18" charset="-128"/>
                <a:ea typeface="UD デジタル 教科書体 NK-B" panose="02020700000000000000" pitchFamily="18" charset="-128"/>
              </a:rPr>
              <a:t>多かった。</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・また、申請者では、「維持管理へのアドバイスや講座の開催」に関する要望が、同じく</a:t>
            </a:r>
            <a:r>
              <a:rPr lang="en-US" altLang="ja-JP" sz="1400" dirty="0">
                <a:latin typeface="UD デジタル 教科書体 NK-B" panose="02020700000000000000" pitchFamily="18" charset="-128"/>
                <a:ea typeface="UD デジタル 教科書体 NK-B" panose="02020700000000000000" pitchFamily="18" charset="-128"/>
              </a:rPr>
              <a:t>24.5</a:t>
            </a:r>
            <a:r>
              <a:rPr lang="ja-JP" altLang="en-US" sz="1400" dirty="0">
                <a:latin typeface="UD デジタル 教科書体 NK-B" panose="02020700000000000000" pitchFamily="18" charset="-128"/>
                <a:ea typeface="UD デジタル 教科書体 NK-B" panose="02020700000000000000" pitchFamily="18" charset="-128"/>
              </a:rPr>
              <a:t>％であった（市町村は</a:t>
            </a:r>
            <a:r>
              <a:rPr lang="en-US" altLang="ja-JP" sz="1400" dirty="0">
                <a:latin typeface="UD デジタル 教科書体 NK-B" panose="02020700000000000000" pitchFamily="18" charset="-128"/>
                <a:ea typeface="UD デジタル 教科書体 NK-B" panose="02020700000000000000" pitchFamily="18" charset="-128"/>
              </a:rPr>
              <a:t>6.1</a:t>
            </a:r>
            <a:r>
              <a:rPr lang="ja-JP" altLang="en-US" sz="1400" dirty="0">
                <a:latin typeface="UD デジタル 教科書体 NK-B" panose="02020700000000000000" pitchFamily="18" charset="-128"/>
                <a:ea typeface="UD デジタル 教科書体 NK-B" panose="02020700000000000000" pitchFamily="18" charset="-128"/>
              </a:rPr>
              <a:t>％）。</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8" name="四角形: 角を丸くする 1">
            <a:extLst>
              <a:ext uri="{FF2B5EF4-FFF2-40B4-BE49-F238E27FC236}">
                <a16:creationId xmlns:a16="http://schemas.microsoft.com/office/drawing/2014/main" id="{01862F7E-45DD-422B-9DE7-D3DA52B04B38}"/>
              </a:ext>
            </a:extLst>
          </p:cNvPr>
          <p:cNvSpPr/>
          <p:nvPr/>
        </p:nvSpPr>
        <p:spPr>
          <a:xfrm>
            <a:off x="713558" y="860570"/>
            <a:ext cx="8654605" cy="2726691"/>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12" name="タイトル 1">
            <a:extLst>
              <a:ext uri="{FF2B5EF4-FFF2-40B4-BE49-F238E27FC236}">
                <a16:creationId xmlns:a16="http://schemas.microsoft.com/office/drawing/2014/main" id="{9D6B9B3B-1088-4FB2-9842-3C7E8DA35E35}"/>
              </a:ext>
            </a:extLst>
          </p:cNvPr>
          <p:cNvSpPr txBox="1">
            <a:spLocks/>
          </p:cNvSpPr>
          <p:nvPr/>
        </p:nvSpPr>
        <p:spPr>
          <a:xfrm>
            <a:off x="5129760" y="921368"/>
            <a:ext cx="761785" cy="253173"/>
          </a:xfrm>
          <a:prstGeom prst="rect">
            <a:avLst/>
          </a:prstGeom>
          <a:solidFill>
            <a:schemeClr val="bg1"/>
          </a:solidFill>
          <a:ln>
            <a:solidFill>
              <a:schemeClr val="accent1"/>
            </a:solidFill>
          </a:ln>
        </p:spPr>
        <p:txBody>
          <a:bodyPr vert="horz" lIns="74295"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市町村　</a:t>
            </a:r>
          </a:p>
        </p:txBody>
      </p:sp>
      <p:sp>
        <p:nvSpPr>
          <p:cNvPr id="13" name="タイトル 1">
            <a:extLst>
              <a:ext uri="{FF2B5EF4-FFF2-40B4-BE49-F238E27FC236}">
                <a16:creationId xmlns:a16="http://schemas.microsoft.com/office/drawing/2014/main" id="{E80F86DF-50DC-4ED3-8126-1C1DEEBC2127}"/>
              </a:ext>
            </a:extLst>
          </p:cNvPr>
          <p:cNvSpPr txBox="1">
            <a:spLocks/>
          </p:cNvSpPr>
          <p:nvPr/>
        </p:nvSpPr>
        <p:spPr>
          <a:xfrm>
            <a:off x="882067" y="922981"/>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申請者</a:t>
            </a:r>
            <a:r>
              <a:rPr lang="ja-JP" altLang="en-US" sz="1463" b="1" dirty="0">
                <a:latin typeface="+mn-ea"/>
                <a:ea typeface="+mn-ea"/>
              </a:rPr>
              <a:t>　</a:t>
            </a:r>
          </a:p>
        </p:txBody>
      </p:sp>
      <p:graphicFrame>
        <p:nvGraphicFramePr>
          <p:cNvPr id="4" name="表 3">
            <a:extLst>
              <a:ext uri="{FF2B5EF4-FFF2-40B4-BE49-F238E27FC236}">
                <a16:creationId xmlns:a16="http://schemas.microsoft.com/office/drawing/2014/main" id="{F267213F-98F3-49EA-BF20-A050A6094FD7}"/>
              </a:ext>
            </a:extLst>
          </p:cNvPr>
          <p:cNvGraphicFramePr>
            <a:graphicFrameLocks noGrp="1"/>
          </p:cNvGraphicFramePr>
          <p:nvPr>
            <p:extLst>
              <p:ext uri="{D42A27DB-BD31-4B8C-83A1-F6EECF244321}">
                <p14:modId xmlns:p14="http://schemas.microsoft.com/office/powerpoint/2010/main" val="839199370"/>
              </p:ext>
            </p:extLst>
          </p:nvPr>
        </p:nvGraphicFramePr>
        <p:xfrm>
          <a:off x="882066" y="1322742"/>
          <a:ext cx="4070933" cy="1600200"/>
        </p:xfrm>
        <a:graphic>
          <a:graphicData uri="http://schemas.openxmlformats.org/drawingml/2006/table">
            <a:tbl>
              <a:tblPr>
                <a:tableStyleId>{5C22544A-7EE6-4342-B048-85BDC9FD1C3A}</a:tableStyleId>
              </a:tblPr>
              <a:tblGrid>
                <a:gridCol w="3040577">
                  <a:extLst>
                    <a:ext uri="{9D8B030D-6E8A-4147-A177-3AD203B41FA5}">
                      <a16:colId xmlns:a16="http://schemas.microsoft.com/office/drawing/2014/main" val="1163024955"/>
                    </a:ext>
                  </a:extLst>
                </a:gridCol>
                <a:gridCol w="397566">
                  <a:extLst>
                    <a:ext uri="{9D8B030D-6E8A-4147-A177-3AD203B41FA5}">
                      <a16:colId xmlns:a16="http://schemas.microsoft.com/office/drawing/2014/main" val="2720398521"/>
                    </a:ext>
                  </a:extLst>
                </a:gridCol>
                <a:gridCol w="632790">
                  <a:extLst>
                    <a:ext uri="{9D8B030D-6E8A-4147-A177-3AD203B41FA5}">
                      <a16:colId xmlns:a16="http://schemas.microsoft.com/office/drawing/2014/main" val="1975944918"/>
                    </a:ext>
                  </a:extLst>
                </a:gridCol>
              </a:tblGrid>
              <a:tr h="228600">
                <a:tc>
                  <a:txBody>
                    <a:bodyPr/>
                    <a:lstStyle/>
                    <a:p>
                      <a:pPr algn="l" fontAlgn="ctr"/>
                      <a:r>
                        <a:rPr lang="ja-JP" altLang="en-US" sz="1300" u="none" strike="noStrike" dirty="0">
                          <a:effectLst/>
                          <a:highlight>
                            <a:srgbClr val="FFCCFF"/>
                          </a:highlight>
                        </a:rPr>
                        <a:t>配付樹木・本数の自由選択</a:t>
                      </a:r>
                      <a:endParaRPr lang="ja-JP" altLang="en-US" sz="1300" b="0" i="0" u="none" strike="noStrike" dirty="0">
                        <a:solidFill>
                          <a:srgbClr val="FF0000"/>
                        </a:solidFill>
                        <a:effectLst/>
                        <a:highlight>
                          <a:srgbClr val="FFCCFF"/>
                        </a:highligh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a:effectLst/>
                          <a:highlight>
                            <a:srgbClr val="FFCCFF"/>
                          </a:highlight>
                        </a:rPr>
                        <a:t>13</a:t>
                      </a:r>
                      <a:endParaRPr lang="en-US" altLang="ja-JP" sz="1300" b="0" i="0" u="none" strike="noStrike">
                        <a:solidFill>
                          <a:srgbClr val="000000"/>
                        </a:solidFill>
                        <a:effectLst/>
                        <a:highlight>
                          <a:srgbClr val="FFCCFF"/>
                        </a:highligh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highlight>
                            <a:srgbClr val="FFCCFF"/>
                          </a:highlight>
                        </a:rPr>
                        <a:t>24.5%</a:t>
                      </a:r>
                      <a:endParaRPr lang="en-US" altLang="ja-JP" sz="1300" b="1" i="0" u="none" strike="noStrike" dirty="0">
                        <a:solidFill>
                          <a:srgbClr val="000000"/>
                        </a:solidFill>
                        <a:effectLst/>
                        <a:highlight>
                          <a:srgbClr val="FFCCFF"/>
                        </a:highligh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28599324"/>
                  </a:ext>
                </a:extLst>
              </a:tr>
              <a:tr h="228600">
                <a:tc>
                  <a:txBody>
                    <a:bodyPr/>
                    <a:lstStyle/>
                    <a:p>
                      <a:pPr algn="l" fontAlgn="ctr"/>
                      <a:r>
                        <a:rPr lang="ja-JP" altLang="en-US" sz="1300" u="none" strike="noStrike" dirty="0">
                          <a:effectLst/>
                          <a:highlight>
                            <a:srgbClr val="CCFFCC"/>
                          </a:highlight>
                        </a:rPr>
                        <a:t>維持管理へのアドバイスや講座の開催</a:t>
                      </a:r>
                      <a:endParaRPr lang="ja-JP" altLang="en-US" sz="1300" b="0" i="0" u="none" strike="noStrike" dirty="0">
                        <a:solidFill>
                          <a:srgbClr val="FF0000"/>
                        </a:solidFill>
                        <a:effectLst/>
                        <a:highlight>
                          <a:srgbClr val="CCFFCC"/>
                        </a:highligh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highlight>
                            <a:srgbClr val="CCFFCC"/>
                          </a:highlight>
                        </a:rPr>
                        <a:t>13</a:t>
                      </a:r>
                      <a:endParaRPr lang="en-US" altLang="ja-JP" sz="1300" b="0" i="0" u="none" strike="noStrike" dirty="0">
                        <a:solidFill>
                          <a:srgbClr val="000000"/>
                        </a:solidFill>
                        <a:effectLst/>
                        <a:highlight>
                          <a:srgbClr val="CCFFCC"/>
                        </a:highligh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highlight>
                            <a:srgbClr val="CCFFCC"/>
                          </a:highlight>
                        </a:rPr>
                        <a:t>24.5%</a:t>
                      </a:r>
                      <a:endParaRPr lang="en-US" altLang="ja-JP" sz="1300" b="1" i="0" u="none" strike="noStrike" dirty="0">
                        <a:solidFill>
                          <a:srgbClr val="000000"/>
                        </a:solidFill>
                        <a:effectLst/>
                        <a:highlight>
                          <a:srgbClr val="CCFFCC"/>
                        </a:highligh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04394119"/>
                  </a:ext>
                </a:extLst>
              </a:tr>
              <a:tr h="228600">
                <a:tc>
                  <a:txBody>
                    <a:bodyPr/>
                    <a:lstStyle/>
                    <a:p>
                      <a:pPr algn="l" fontAlgn="ctr"/>
                      <a:r>
                        <a:rPr lang="ja-JP" altLang="en-US" sz="1300" u="none" strike="noStrike" dirty="0">
                          <a:effectLst/>
                        </a:rPr>
                        <a:t>植栽時の技術指導</a:t>
                      </a:r>
                      <a:endParaRPr lang="ja-JP" altLang="en-US" sz="13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7</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13.2%</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97680361"/>
                  </a:ext>
                </a:extLst>
              </a:tr>
              <a:tr h="228600">
                <a:tc>
                  <a:txBody>
                    <a:bodyPr/>
                    <a:lstStyle/>
                    <a:p>
                      <a:pPr algn="l" fontAlgn="ctr"/>
                      <a:r>
                        <a:rPr lang="ja-JP" altLang="en-US" sz="1300" u="none" strike="noStrike">
                          <a:effectLst/>
                        </a:rPr>
                        <a:t>個人での申し込み</a:t>
                      </a:r>
                      <a:endParaRPr lang="ja-JP" altLang="en-US" sz="1300" b="0" i="0" u="none" strike="noStrike">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6</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11.3%</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52664486"/>
                  </a:ext>
                </a:extLst>
              </a:tr>
              <a:tr h="228600">
                <a:tc>
                  <a:txBody>
                    <a:bodyPr/>
                    <a:lstStyle/>
                    <a:p>
                      <a:pPr algn="l" fontAlgn="ctr"/>
                      <a:r>
                        <a:rPr lang="ja-JP" altLang="en-US" sz="1300" u="none" strike="noStrike" dirty="0">
                          <a:effectLst/>
                        </a:rPr>
                        <a:t>配付樹木のガイド</a:t>
                      </a:r>
                      <a:r>
                        <a:rPr lang="ja-JP" altLang="en-US" sz="1200" u="none" strike="noStrike" dirty="0">
                          <a:effectLst/>
                        </a:rPr>
                        <a:t>（植付・維持管理など）</a:t>
                      </a:r>
                      <a:endParaRPr lang="ja-JP" altLang="en-US" sz="13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4</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7.5%</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184348568"/>
                  </a:ext>
                </a:extLst>
              </a:tr>
              <a:tr h="228600">
                <a:tc>
                  <a:txBody>
                    <a:bodyPr/>
                    <a:lstStyle/>
                    <a:p>
                      <a:pPr algn="l" fontAlgn="ctr"/>
                      <a:r>
                        <a:rPr lang="ja-JP" altLang="en-US" sz="1300" u="none" strike="noStrike">
                          <a:effectLst/>
                        </a:rPr>
                        <a:t>種類のバリエーション</a:t>
                      </a:r>
                      <a:endParaRPr lang="ja-JP" altLang="en-US" sz="1300" b="0" i="0" u="none" strike="noStrike">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2</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3.8%</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44234922"/>
                  </a:ext>
                </a:extLst>
              </a:tr>
              <a:tr h="228600">
                <a:tc>
                  <a:txBody>
                    <a:bodyPr/>
                    <a:lstStyle/>
                    <a:p>
                      <a:pPr algn="l" fontAlgn="ctr"/>
                      <a:r>
                        <a:rPr lang="ja-JP" altLang="en-US" sz="1300" u="none" strike="noStrike">
                          <a:effectLst/>
                        </a:rPr>
                        <a:t>維持管理費の補助</a:t>
                      </a:r>
                      <a:endParaRPr lang="ja-JP" altLang="en-US" sz="1300" b="0" i="0" u="none" strike="noStrike">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2</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300" u="none" strike="noStrike" dirty="0">
                          <a:effectLst/>
                        </a:rPr>
                        <a:t>3.8%</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12762751"/>
                  </a:ext>
                </a:extLst>
              </a:tr>
            </a:tbl>
          </a:graphicData>
        </a:graphic>
      </p:graphicFrame>
      <p:graphicFrame>
        <p:nvGraphicFramePr>
          <p:cNvPr id="6" name="表 5">
            <a:extLst>
              <a:ext uri="{FF2B5EF4-FFF2-40B4-BE49-F238E27FC236}">
                <a16:creationId xmlns:a16="http://schemas.microsoft.com/office/drawing/2014/main" id="{D20ABAC8-177E-4899-A13E-0D035722B152}"/>
              </a:ext>
            </a:extLst>
          </p:cNvPr>
          <p:cNvGraphicFramePr>
            <a:graphicFrameLocks noGrp="1"/>
          </p:cNvGraphicFramePr>
          <p:nvPr>
            <p:extLst>
              <p:ext uri="{D42A27DB-BD31-4B8C-83A1-F6EECF244321}">
                <p14:modId xmlns:p14="http://schemas.microsoft.com/office/powerpoint/2010/main" val="2619044342"/>
              </p:ext>
            </p:extLst>
          </p:nvPr>
        </p:nvGraphicFramePr>
        <p:xfrm>
          <a:off x="5265048" y="1320218"/>
          <a:ext cx="3927394" cy="2057400"/>
        </p:xfrm>
        <a:graphic>
          <a:graphicData uri="http://schemas.openxmlformats.org/drawingml/2006/table">
            <a:tbl>
              <a:tblPr>
                <a:tableStyleId>{5C22544A-7EE6-4342-B048-85BDC9FD1C3A}</a:tableStyleId>
              </a:tblPr>
              <a:tblGrid>
                <a:gridCol w="2898291">
                  <a:extLst>
                    <a:ext uri="{9D8B030D-6E8A-4147-A177-3AD203B41FA5}">
                      <a16:colId xmlns:a16="http://schemas.microsoft.com/office/drawing/2014/main" val="429714966"/>
                    </a:ext>
                  </a:extLst>
                </a:gridCol>
                <a:gridCol w="424070">
                  <a:extLst>
                    <a:ext uri="{9D8B030D-6E8A-4147-A177-3AD203B41FA5}">
                      <a16:colId xmlns:a16="http://schemas.microsoft.com/office/drawing/2014/main" val="3712975072"/>
                    </a:ext>
                  </a:extLst>
                </a:gridCol>
                <a:gridCol w="605033">
                  <a:extLst>
                    <a:ext uri="{9D8B030D-6E8A-4147-A177-3AD203B41FA5}">
                      <a16:colId xmlns:a16="http://schemas.microsoft.com/office/drawing/2014/main" val="1538390985"/>
                    </a:ext>
                  </a:extLst>
                </a:gridCol>
              </a:tblGrid>
              <a:tr h="228600">
                <a:tc>
                  <a:txBody>
                    <a:bodyPr/>
                    <a:lstStyle/>
                    <a:p>
                      <a:pPr algn="l" fontAlgn="ctr"/>
                      <a:r>
                        <a:rPr lang="ja-JP" altLang="en-US" sz="1300" u="none" strike="noStrike" dirty="0">
                          <a:effectLst/>
                          <a:highlight>
                            <a:srgbClr val="FFCCFF"/>
                          </a:highlight>
                        </a:rPr>
                        <a:t>配付樹木・本数の自由選択</a:t>
                      </a:r>
                      <a:endParaRPr lang="ja-JP" altLang="en-US" sz="1300" b="1" i="0" u="none" strike="noStrike" dirty="0">
                        <a:solidFill>
                          <a:srgbClr val="000000"/>
                        </a:solidFill>
                        <a:effectLst/>
                        <a:highlight>
                          <a:srgbClr val="FFCCFF"/>
                        </a:highligh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highlight>
                            <a:srgbClr val="FFCCFF"/>
                          </a:highlight>
                        </a:rPr>
                        <a:t>16</a:t>
                      </a:r>
                      <a:endParaRPr lang="en-US" altLang="ja-JP" sz="1300" b="1" i="0" u="none" strike="noStrike" dirty="0">
                        <a:solidFill>
                          <a:srgbClr val="000000"/>
                        </a:solidFill>
                        <a:effectLst/>
                        <a:highlight>
                          <a:srgbClr val="FFCCFF"/>
                        </a:highligh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highlight>
                            <a:srgbClr val="FFCCFF"/>
                          </a:highlight>
                        </a:rPr>
                        <a:t>32.7%</a:t>
                      </a:r>
                      <a:endParaRPr lang="en-US" altLang="ja-JP" sz="1300" b="1" i="0" u="none" strike="noStrike" dirty="0">
                        <a:solidFill>
                          <a:srgbClr val="000000"/>
                        </a:solidFill>
                        <a:effectLst/>
                        <a:highlight>
                          <a:srgbClr val="FFCCFF"/>
                        </a:highligh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888524849"/>
                  </a:ext>
                </a:extLst>
              </a:tr>
              <a:tr h="228600">
                <a:tc>
                  <a:txBody>
                    <a:bodyPr/>
                    <a:lstStyle/>
                    <a:p>
                      <a:pPr algn="l" fontAlgn="ctr"/>
                      <a:r>
                        <a:rPr lang="ja-JP" altLang="en-US" sz="1300" u="none" strike="noStrike" dirty="0">
                          <a:effectLst/>
                        </a:rPr>
                        <a:t>個人での申し込み</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6</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12.2%</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876777998"/>
                  </a:ext>
                </a:extLst>
              </a:tr>
              <a:tr h="228600">
                <a:tc>
                  <a:txBody>
                    <a:bodyPr/>
                    <a:lstStyle/>
                    <a:p>
                      <a:pPr algn="l" fontAlgn="ctr"/>
                      <a:r>
                        <a:rPr lang="ja-JP" altLang="en-US" sz="1300" u="none" strike="noStrike" dirty="0">
                          <a:effectLst/>
                          <a:highlight>
                            <a:srgbClr val="CCFFCC"/>
                          </a:highlight>
                        </a:rPr>
                        <a:t>維持管理へのアドバイスや講座の開催</a:t>
                      </a:r>
                      <a:endParaRPr lang="ja-JP" altLang="en-US" sz="1300" b="1" i="0" u="none" strike="noStrike" dirty="0">
                        <a:solidFill>
                          <a:srgbClr val="000000"/>
                        </a:solidFill>
                        <a:effectLst/>
                        <a:highlight>
                          <a:srgbClr val="CCFFCC"/>
                        </a:highligh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a:effectLst/>
                          <a:highlight>
                            <a:srgbClr val="CCFFCC"/>
                          </a:highlight>
                        </a:rPr>
                        <a:t>3</a:t>
                      </a:r>
                      <a:endParaRPr lang="en-US" altLang="ja-JP" sz="1300" b="1" i="0" u="none" strike="noStrike">
                        <a:solidFill>
                          <a:srgbClr val="000000"/>
                        </a:solidFill>
                        <a:effectLst/>
                        <a:highlight>
                          <a:srgbClr val="CCFFCC"/>
                        </a:highligh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highlight>
                            <a:srgbClr val="CCFFCC"/>
                          </a:highlight>
                        </a:rPr>
                        <a:t>6.1%</a:t>
                      </a:r>
                      <a:endParaRPr lang="en-US" altLang="ja-JP" sz="1300" b="1" i="0" u="none" strike="noStrike" dirty="0">
                        <a:solidFill>
                          <a:srgbClr val="000000"/>
                        </a:solidFill>
                        <a:effectLst/>
                        <a:highlight>
                          <a:srgbClr val="CCFFCC"/>
                        </a:highligh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419882543"/>
                  </a:ext>
                </a:extLst>
              </a:tr>
              <a:tr h="228600">
                <a:tc>
                  <a:txBody>
                    <a:bodyPr/>
                    <a:lstStyle/>
                    <a:p>
                      <a:pPr algn="l" fontAlgn="ctr"/>
                      <a:r>
                        <a:rPr lang="ja-JP" altLang="en-US" sz="1300" u="none" strike="noStrike" dirty="0">
                          <a:effectLst/>
                        </a:rPr>
                        <a:t>植栽時の技術指導</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3</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6.1%</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3323970460"/>
                  </a:ext>
                </a:extLst>
              </a:tr>
              <a:tr h="228600">
                <a:tc>
                  <a:txBody>
                    <a:bodyPr/>
                    <a:lstStyle/>
                    <a:p>
                      <a:pPr algn="l" fontAlgn="ctr"/>
                      <a:r>
                        <a:rPr lang="ja-JP" altLang="en-US" sz="1300" u="none" strike="noStrike">
                          <a:effectLst/>
                        </a:rPr>
                        <a:t>現地までの配達</a:t>
                      </a:r>
                      <a:endParaRPr lang="ja-JP" altLang="en-US" sz="13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3</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6.1%</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896525751"/>
                  </a:ext>
                </a:extLst>
              </a:tr>
              <a:tr h="228600">
                <a:tc>
                  <a:txBody>
                    <a:bodyPr/>
                    <a:lstStyle/>
                    <a:p>
                      <a:pPr algn="l" fontAlgn="ctr"/>
                      <a:r>
                        <a:rPr lang="ja-JP" altLang="en-US" sz="1300" u="none" strike="noStrike" dirty="0">
                          <a:effectLst/>
                        </a:rPr>
                        <a:t>府が直接窓口となる</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a:effectLst/>
                        </a:rPr>
                        <a:t>3</a:t>
                      </a:r>
                      <a:endParaRPr lang="en-US" altLang="ja-JP" sz="13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6.1%</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259664082"/>
                  </a:ext>
                </a:extLst>
              </a:tr>
              <a:tr h="228600">
                <a:tc>
                  <a:txBody>
                    <a:bodyPr/>
                    <a:lstStyle/>
                    <a:p>
                      <a:pPr algn="l" fontAlgn="ctr"/>
                      <a:r>
                        <a:rPr lang="ja-JP" altLang="en-US" sz="1300" u="none" strike="noStrike">
                          <a:effectLst/>
                        </a:rPr>
                        <a:t>土壌改良材、支柱の配付</a:t>
                      </a:r>
                      <a:endParaRPr lang="ja-JP" altLang="en-US" sz="13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2</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4.1%</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736346128"/>
                  </a:ext>
                </a:extLst>
              </a:tr>
              <a:tr h="228600">
                <a:tc>
                  <a:txBody>
                    <a:bodyPr/>
                    <a:lstStyle/>
                    <a:p>
                      <a:pPr algn="l" fontAlgn="ctr"/>
                      <a:r>
                        <a:rPr lang="ja-JP" altLang="en-US" sz="1300" u="none" strike="noStrike" dirty="0">
                          <a:effectLst/>
                        </a:rPr>
                        <a:t>手続きの簡素化</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2</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4.1%</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748051544"/>
                  </a:ext>
                </a:extLst>
              </a:tr>
              <a:tr h="228600">
                <a:tc>
                  <a:txBody>
                    <a:bodyPr/>
                    <a:lstStyle/>
                    <a:p>
                      <a:pPr algn="l" fontAlgn="ctr"/>
                      <a:r>
                        <a:rPr lang="ja-JP" altLang="en-US" sz="1300" u="none" strike="noStrike" dirty="0">
                          <a:effectLst/>
                        </a:rPr>
                        <a:t>配付時期の選択</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2</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300" u="none" strike="noStrike" dirty="0">
                          <a:effectLst/>
                        </a:rPr>
                        <a:t>4.1%</a:t>
                      </a:r>
                      <a:endParaRPr lang="en-US" altLang="ja-JP"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434129152"/>
                  </a:ext>
                </a:extLst>
              </a:tr>
            </a:tbl>
          </a:graphicData>
        </a:graphic>
      </p:graphicFrame>
      <p:sp>
        <p:nvSpPr>
          <p:cNvPr id="15" name="矢印: 下 14">
            <a:extLst>
              <a:ext uri="{FF2B5EF4-FFF2-40B4-BE49-F238E27FC236}">
                <a16:creationId xmlns:a16="http://schemas.microsoft.com/office/drawing/2014/main" id="{F894F379-048E-4672-AD41-32C8D04F1369}"/>
              </a:ext>
            </a:extLst>
          </p:cNvPr>
          <p:cNvSpPr/>
          <p:nvPr/>
        </p:nvSpPr>
        <p:spPr>
          <a:xfrm>
            <a:off x="4651508" y="5188967"/>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02DAE8F-C917-4A9F-ABC6-5FC730DAA71E}"/>
              </a:ext>
            </a:extLst>
          </p:cNvPr>
          <p:cNvSpPr txBox="1"/>
          <p:nvPr/>
        </p:nvSpPr>
        <p:spPr>
          <a:xfrm>
            <a:off x="713558" y="5727220"/>
            <a:ext cx="8665599" cy="523220"/>
          </a:xfrm>
          <a:prstGeom prst="rect">
            <a:avLst/>
          </a:prstGeom>
          <a:noFill/>
        </p:spPr>
        <p:txBody>
          <a:bodyPr wrap="square">
            <a:spAutoFit/>
          </a:bodyPr>
          <a:lstStyle/>
          <a:p>
            <a:pPr algn="l">
              <a:lnSpc>
                <a:spcPct val="100000"/>
              </a:lnSpc>
            </a:pPr>
            <a:r>
              <a:rPr lang="ja-JP" altLang="en-US" sz="1400" b="1" u="sng" dirty="0">
                <a:latin typeface="UD デジタル 教科書体 NK-B" panose="02020700000000000000" pitchFamily="18" charset="-128"/>
                <a:ea typeface="UD デジタル 教科書体 NK-B" panose="02020700000000000000" pitchFamily="18" charset="-128"/>
              </a:rPr>
              <a:t>希望する補助事業について、「配付樹木・本数の自由選択」への要望が、申請者、市町村ともに最も多いことが分かった。また、</a:t>
            </a:r>
            <a:r>
              <a:rPr lang="ja-JP" altLang="en-US" sz="1400" u="sng" dirty="0">
                <a:latin typeface="UD デジタル 教科書体 NK-B" panose="02020700000000000000" pitchFamily="18" charset="-128"/>
                <a:ea typeface="UD デジタル 教科書体 NK-B" panose="02020700000000000000" pitchFamily="18" charset="-128"/>
              </a:rPr>
              <a:t> 申請者意見では、「維持管理へのアドバイスや講座の開催」への</a:t>
            </a:r>
            <a:r>
              <a:rPr lang="ja-JP" altLang="en-US" sz="1400" b="1" u="sng" dirty="0">
                <a:latin typeface="UD デジタル 教科書体 NK-B" panose="02020700000000000000" pitchFamily="18" charset="-128"/>
                <a:ea typeface="UD デジタル 教科書体 NK-B" panose="02020700000000000000" pitchFamily="18" charset="-128"/>
              </a:rPr>
              <a:t>要望も多かった。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sp>
        <p:nvSpPr>
          <p:cNvPr id="16" name="タイトル 1">
            <a:extLst>
              <a:ext uri="{FF2B5EF4-FFF2-40B4-BE49-F238E27FC236}">
                <a16:creationId xmlns:a16="http://schemas.microsoft.com/office/drawing/2014/main" id="{64314721-0A59-4542-9ACB-3A47C5036C70}"/>
              </a:ext>
            </a:extLst>
          </p:cNvPr>
          <p:cNvSpPr txBox="1">
            <a:spLocks/>
          </p:cNvSpPr>
          <p:nvPr/>
        </p:nvSpPr>
        <p:spPr>
          <a:xfrm>
            <a:off x="3803374" y="1174541"/>
            <a:ext cx="1237485" cy="157977"/>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latin typeface="+mn-ea"/>
                <a:ea typeface="+mn-ea"/>
              </a:rPr>
              <a:t>数　　  率　</a:t>
            </a:r>
          </a:p>
        </p:txBody>
      </p:sp>
      <p:sp>
        <p:nvSpPr>
          <p:cNvPr id="17" name="タイトル 1">
            <a:extLst>
              <a:ext uri="{FF2B5EF4-FFF2-40B4-BE49-F238E27FC236}">
                <a16:creationId xmlns:a16="http://schemas.microsoft.com/office/drawing/2014/main" id="{96A60477-3942-4428-B0EF-6CE2934E97E0}"/>
              </a:ext>
            </a:extLst>
          </p:cNvPr>
          <p:cNvSpPr txBox="1">
            <a:spLocks/>
          </p:cNvSpPr>
          <p:nvPr/>
        </p:nvSpPr>
        <p:spPr>
          <a:xfrm>
            <a:off x="8042815" y="1168391"/>
            <a:ext cx="1237485" cy="157977"/>
          </a:xfrm>
          <a:prstGeom prst="rect">
            <a:avLst/>
          </a:prstGeom>
          <a:noFill/>
          <a:ln>
            <a:no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latin typeface="+mn-ea"/>
                <a:ea typeface="+mn-ea"/>
              </a:rPr>
              <a:t>数　　  率　</a:t>
            </a:r>
          </a:p>
        </p:txBody>
      </p:sp>
      <p:sp>
        <p:nvSpPr>
          <p:cNvPr id="20" name="テキスト ボックス 19"/>
          <p:cNvSpPr txBox="1"/>
          <p:nvPr/>
        </p:nvSpPr>
        <p:spPr>
          <a:xfrm>
            <a:off x="9559786" y="6552426"/>
            <a:ext cx="304800" cy="276999"/>
          </a:xfrm>
          <a:prstGeom prst="rect">
            <a:avLst/>
          </a:prstGeom>
          <a:noFill/>
        </p:spPr>
        <p:txBody>
          <a:bodyPr wrap="square" rtlCol="0">
            <a:spAutoFit/>
          </a:bodyPr>
          <a:lstStyle/>
          <a:p>
            <a:r>
              <a:rPr lang="en-US" altLang="ja-JP" sz="1200" dirty="0"/>
              <a:t>7</a:t>
            </a:r>
            <a:endParaRPr kumimoji="1" lang="ja-JP" altLang="en-US" sz="1200" dirty="0"/>
          </a:p>
        </p:txBody>
      </p:sp>
    </p:spTree>
    <p:extLst>
      <p:ext uri="{BB962C8B-B14F-4D97-AF65-F5344CB8AC3E}">
        <p14:creationId xmlns:p14="http://schemas.microsoft.com/office/powerpoint/2010/main" val="430746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a:extLst>
              <a:ext uri="{FF2B5EF4-FFF2-40B4-BE49-F238E27FC236}">
                <a16:creationId xmlns:a16="http://schemas.microsoft.com/office/drawing/2014/main" id="{3E7A4C92-BE65-41DD-9133-9BF8280075F3}"/>
              </a:ext>
            </a:extLst>
          </p:cNvPr>
          <p:cNvSpPr txBox="1">
            <a:spLocks/>
          </p:cNvSpPr>
          <p:nvPr/>
        </p:nvSpPr>
        <p:spPr>
          <a:xfrm>
            <a:off x="397560" y="82195"/>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❶ 緑化樹配付事業</a:t>
            </a:r>
          </a:p>
        </p:txBody>
      </p:sp>
      <p:cxnSp>
        <p:nvCxnSpPr>
          <p:cNvPr id="27" name="直線コネクタ 26">
            <a:extLst>
              <a:ext uri="{FF2B5EF4-FFF2-40B4-BE49-F238E27FC236}">
                <a16:creationId xmlns:a16="http://schemas.microsoft.com/office/drawing/2014/main" id="{44A492F8-3E1C-4F55-A4CA-CB86C6B455FA}"/>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字幕 2">
            <a:extLst>
              <a:ext uri="{FF2B5EF4-FFF2-40B4-BE49-F238E27FC236}">
                <a16:creationId xmlns:a16="http://schemas.microsoft.com/office/drawing/2014/main" id="{BFFA70F2-6939-490A-8B95-7F6E5F51B226}"/>
              </a:ext>
            </a:extLst>
          </p:cNvPr>
          <p:cNvSpPr txBox="1">
            <a:spLocks/>
          </p:cNvSpPr>
          <p:nvPr/>
        </p:nvSpPr>
        <p:spPr>
          <a:xfrm>
            <a:off x="168752" y="536845"/>
            <a:ext cx="9143312" cy="267257"/>
          </a:xfrm>
          <a:prstGeom prst="rect">
            <a:avLst/>
          </a:prstGeom>
          <a:ln>
            <a:noFill/>
          </a:ln>
        </p:spPr>
        <p:txBody>
          <a:bodyPr vert="horz" wrap="none"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r>
              <a:rPr lang="ja-JP" altLang="en-US" sz="1400" b="1" dirty="0"/>
              <a:t>　 ► 維持管理状況について</a:t>
            </a:r>
            <a:r>
              <a:rPr lang="ja-JP" altLang="en-US" sz="1200" b="1" dirty="0">
                <a:latin typeface="+mn-ea"/>
                <a:ea typeface="+mn-ea"/>
              </a:rPr>
              <a:t>（申請者のみへの質問）　</a:t>
            </a:r>
            <a:endParaRPr lang="en-US" altLang="ja-JP" sz="1300" b="1" dirty="0"/>
          </a:p>
        </p:txBody>
      </p:sp>
      <p:sp>
        <p:nvSpPr>
          <p:cNvPr id="39" name="四角形: 角を丸くする 1">
            <a:extLst>
              <a:ext uri="{FF2B5EF4-FFF2-40B4-BE49-F238E27FC236}">
                <a16:creationId xmlns:a16="http://schemas.microsoft.com/office/drawing/2014/main" id="{FB441644-E344-4A9B-AA57-E05638872A4F}"/>
              </a:ext>
            </a:extLst>
          </p:cNvPr>
          <p:cNvSpPr/>
          <p:nvPr/>
        </p:nvSpPr>
        <p:spPr>
          <a:xfrm>
            <a:off x="749300" y="873699"/>
            <a:ext cx="8526342" cy="1951797"/>
          </a:xfrm>
          <a:prstGeom prst="roundRect">
            <a:avLst>
              <a:gd name="adj" fmla="val 46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p>
        </p:txBody>
      </p:sp>
      <p:sp>
        <p:nvSpPr>
          <p:cNvPr id="40" name="テキスト ボックス 39">
            <a:extLst>
              <a:ext uri="{FF2B5EF4-FFF2-40B4-BE49-F238E27FC236}">
                <a16:creationId xmlns:a16="http://schemas.microsoft.com/office/drawing/2014/main" id="{D7773BCD-BEE7-4A05-9177-10DB709A1620}"/>
              </a:ext>
            </a:extLst>
          </p:cNvPr>
          <p:cNvSpPr txBox="1"/>
          <p:nvPr/>
        </p:nvSpPr>
        <p:spPr>
          <a:xfrm>
            <a:off x="646462" y="2877772"/>
            <a:ext cx="8665601" cy="415498"/>
          </a:xfrm>
          <a:prstGeom prst="rect">
            <a:avLst/>
          </a:prstGeom>
          <a:noFill/>
        </p:spPr>
        <p:txBody>
          <a:bodyPr wrap="square" rtlCol="0">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・「概ねもしくは良好に管理できている」との回答は７７．２％であり、「上手く出来ていない」は</a:t>
            </a:r>
            <a:r>
              <a:rPr lang="en-US" altLang="ja-JP" sz="1400" dirty="0">
                <a:latin typeface="UD デジタル 教科書体 NK-B" panose="02020700000000000000" pitchFamily="18" charset="-128"/>
                <a:ea typeface="UD デジタル 教科書体 NK-B" panose="02020700000000000000" pitchFamily="18" charset="-128"/>
              </a:rPr>
              <a:t>7.0</a:t>
            </a:r>
            <a:r>
              <a:rPr lang="ja-JP" altLang="en-US" sz="1400" dirty="0">
                <a:latin typeface="UD デジタル 教科書体 NK-B" panose="02020700000000000000" pitchFamily="18" charset="-128"/>
                <a:ea typeface="UD デジタル 教科書体 NK-B" panose="02020700000000000000" pitchFamily="18" charset="-128"/>
              </a:rPr>
              <a:t>％であった。</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5" name="矢印: 下 14">
            <a:extLst>
              <a:ext uri="{FF2B5EF4-FFF2-40B4-BE49-F238E27FC236}">
                <a16:creationId xmlns:a16="http://schemas.microsoft.com/office/drawing/2014/main" id="{BD43ADB0-19B1-46C4-8BD1-0308C3CFB3C8}"/>
              </a:ext>
            </a:extLst>
          </p:cNvPr>
          <p:cNvSpPr/>
          <p:nvPr/>
        </p:nvSpPr>
        <p:spPr>
          <a:xfrm>
            <a:off x="4387774" y="3435877"/>
            <a:ext cx="705267" cy="165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87B287B-456C-4D6F-9172-271B569DEB4F}"/>
              </a:ext>
            </a:extLst>
          </p:cNvPr>
          <p:cNvSpPr txBox="1"/>
          <p:nvPr/>
        </p:nvSpPr>
        <p:spPr>
          <a:xfrm>
            <a:off x="2234170" y="3837525"/>
            <a:ext cx="5012474" cy="307777"/>
          </a:xfrm>
          <a:prstGeom prst="rect">
            <a:avLst/>
          </a:prstGeom>
          <a:noFill/>
        </p:spPr>
        <p:txBody>
          <a:bodyPr wrap="square">
            <a:spAutoFit/>
          </a:bodyPr>
          <a:lstStyle/>
          <a:p>
            <a:pPr algn="l">
              <a:lnSpc>
                <a:spcPct val="100000"/>
              </a:lnSpc>
            </a:pPr>
            <a:r>
              <a:rPr lang="ja-JP" altLang="en-US" sz="1400" b="1" u="sng" dirty="0">
                <a:latin typeface="UD デジタル 教科書体 NK-B" panose="02020700000000000000" pitchFamily="18" charset="-128"/>
                <a:ea typeface="UD デジタル 教科書体 NK-B" panose="02020700000000000000" pitchFamily="18" charset="-128"/>
              </a:rPr>
              <a:t>配付樹木は、概ね良好に維持管理されていることが確認できた。</a:t>
            </a:r>
            <a:endParaRPr lang="en-US" altLang="ja-JP" sz="1400" b="1" u="sng" dirty="0">
              <a:latin typeface="UD デジタル 教科書体 NK-B" panose="02020700000000000000" pitchFamily="18" charset="-128"/>
              <a:ea typeface="UD デジタル 教科書体 NK-B" panose="02020700000000000000" pitchFamily="18" charset="-128"/>
            </a:endParaRPr>
          </a:p>
        </p:txBody>
      </p:sp>
      <p:pic>
        <p:nvPicPr>
          <p:cNvPr id="2" name="図 1">
            <a:extLst>
              <a:ext uri="{FF2B5EF4-FFF2-40B4-BE49-F238E27FC236}">
                <a16:creationId xmlns:a16="http://schemas.microsoft.com/office/drawing/2014/main" id="{669352C8-89F3-4F73-A2DC-8540637F12C6}"/>
              </a:ext>
            </a:extLst>
          </p:cNvPr>
          <p:cNvPicPr>
            <a:picLocks noChangeAspect="1"/>
          </p:cNvPicPr>
          <p:nvPr/>
        </p:nvPicPr>
        <p:blipFill rotWithShape="1">
          <a:blip r:embed="rId2"/>
          <a:srcRect b="4357"/>
          <a:stretch/>
        </p:blipFill>
        <p:spPr>
          <a:xfrm>
            <a:off x="3942482" y="922883"/>
            <a:ext cx="1929986" cy="1845896"/>
          </a:xfrm>
          <a:prstGeom prst="rect">
            <a:avLst/>
          </a:prstGeom>
        </p:spPr>
      </p:pic>
      <p:sp>
        <p:nvSpPr>
          <p:cNvPr id="20" name="タイトル 1">
            <a:extLst>
              <a:ext uri="{FF2B5EF4-FFF2-40B4-BE49-F238E27FC236}">
                <a16:creationId xmlns:a16="http://schemas.microsoft.com/office/drawing/2014/main" id="{1F212634-2A81-4D1A-A7F8-536AD80DB99C}"/>
              </a:ext>
            </a:extLst>
          </p:cNvPr>
          <p:cNvSpPr txBox="1">
            <a:spLocks/>
          </p:cNvSpPr>
          <p:nvPr/>
        </p:nvSpPr>
        <p:spPr>
          <a:xfrm>
            <a:off x="907467" y="935681"/>
            <a:ext cx="761784" cy="253174"/>
          </a:xfrm>
          <a:prstGeom prst="rect">
            <a:avLst/>
          </a:prstGeom>
          <a:solidFill>
            <a:schemeClr val="bg1"/>
          </a:solidFill>
          <a:ln>
            <a:solidFill>
              <a:schemeClr val="accent1"/>
            </a:solidFill>
          </a:ln>
        </p:spPr>
        <p:txBody>
          <a:bodyPr vert="horz" lIns="72000" tIns="0" rIns="74295"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申請者</a:t>
            </a:r>
            <a:r>
              <a:rPr lang="ja-JP" altLang="en-US" sz="1463" b="1" dirty="0">
                <a:latin typeface="+mn-ea"/>
                <a:ea typeface="+mn-ea"/>
              </a:rPr>
              <a:t>　</a:t>
            </a:r>
          </a:p>
        </p:txBody>
      </p:sp>
      <p:sp>
        <p:nvSpPr>
          <p:cNvPr id="11" name="テキスト ボックス 10"/>
          <p:cNvSpPr txBox="1"/>
          <p:nvPr/>
        </p:nvSpPr>
        <p:spPr>
          <a:xfrm>
            <a:off x="9559786" y="6552426"/>
            <a:ext cx="304800" cy="276999"/>
          </a:xfrm>
          <a:prstGeom prst="rect">
            <a:avLst/>
          </a:prstGeom>
          <a:noFill/>
        </p:spPr>
        <p:txBody>
          <a:bodyPr wrap="square" rtlCol="0">
            <a:spAutoFit/>
          </a:bodyPr>
          <a:lstStyle/>
          <a:p>
            <a:r>
              <a:rPr lang="en-US" altLang="ja-JP" sz="1200" dirty="0"/>
              <a:t>8</a:t>
            </a:r>
            <a:endParaRPr kumimoji="1" lang="ja-JP" altLang="en-US" sz="1200" dirty="0"/>
          </a:p>
        </p:txBody>
      </p:sp>
    </p:spTree>
    <p:extLst>
      <p:ext uri="{BB962C8B-B14F-4D97-AF65-F5344CB8AC3E}">
        <p14:creationId xmlns:p14="http://schemas.microsoft.com/office/powerpoint/2010/main" val="2442657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91470A0884584489831D80B1D7642C5" ma:contentTypeVersion="2" ma:contentTypeDescription="新しいドキュメントを作成します。" ma:contentTypeScope="" ma:versionID="c53464633b92e481445bd0dfb3e138a9">
  <xsd:schema xmlns:xsd="http://www.w3.org/2001/XMLSchema" xmlns:xs="http://www.w3.org/2001/XMLSchema" xmlns:p="http://schemas.microsoft.com/office/2006/metadata/properties" xmlns:ns3="924ad72d-1aa8-4525-9e70-5d1270407cf9" targetNamespace="http://schemas.microsoft.com/office/2006/metadata/properties" ma:root="true" ma:fieldsID="1757b9072eea8878bd6cd33673cfe0bd" ns3:_="">
    <xsd:import namespace="924ad72d-1aa8-4525-9e70-5d1270407cf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ad72d-1aa8-4525-9e70-5d1270407c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7635EB-B251-4A08-BF17-EB195245F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ad72d-1aa8-4525-9e70-5d1270407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E26C00-6CC0-45DF-B34C-1678A5F80510}">
  <ds:schemaRefs>
    <ds:schemaRef ds:uri="http://schemas.microsoft.com/sharepoint/v3/contenttype/forms"/>
  </ds:schemaRefs>
</ds:datastoreItem>
</file>

<file path=customXml/itemProps3.xml><?xml version="1.0" encoding="utf-8"?>
<ds:datastoreItem xmlns:ds="http://schemas.openxmlformats.org/officeDocument/2006/customXml" ds:itemID="{E8CE5724-91DA-49AD-92C9-E2807E821E8F}">
  <ds:schemaRefs>
    <ds:schemaRef ds:uri="http://purl.org/dc/dcmitype/"/>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924ad72d-1aa8-4525-9e70-5d1270407cf9"/>
  </ds:schemaRefs>
</ds:datastoreItem>
</file>

<file path=docProps/app.xml><?xml version="1.0" encoding="utf-8"?>
<Properties xmlns="http://schemas.openxmlformats.org/officeDocument/2006/extended-properties" xmlns:vt="http://schemas.openxmlformats.org/officeDocument/2006/docPropsVTypes">
  <Template/>
  <TotalTime>10000</TotalTime>
  <Words>7879</Words>
  <Application>Microsoft Office PowerPoint</Application>
  <PresentationFormat>A4 210 x 297 mm</PresentationFormat>
  <Paragraphs>1103</Paragraphs>
  <Slides>33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BIZ UDPゴシック</vt:lpstr>
      <vt:lpstr>Meiryo UI</vt:lpstr>
      <vt:lpstr>ＭＳ Ｐゴシック</vt:lpstr>
      <vt:lpstr>UD デジタル 教科書体 NK-B</vt:lpstr>
      <vt:lpstr>游ゴシック</vt:lpstr>
      <vt:lpstr>游ゴシック Light</vt:lpstr>
      <vt:lpstr>Arial</vt:lpstr>
      <vt:lpstr>Times New Roman</vt:lpstr>
      <vt:lpstr>Office テーマ</vt:lpstr>
      <vt:lpstr>大阪府環境農林水産部みどり推進室みどり企画課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今後の検討（まとめ）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みどり基金を活用した緑化支援事業の見直し検討</dc:title>
  <dc:creator>湯原　麻衣子</dc:creator>
  <cp:lastModifiedBy>米田　賢司</cp:lastModifiedBy>
  <cp:revision>1167</cp:revision>
  <cp:lastPrinted>2022-09-13T01:36:03Z</cp:lastPrinted>
  <dcterms:created xsi:type="dcterms:W3CDTF">2022-06-18T02:34:49Z</dcterms:created>
  <dcterms:modified xsi:type="dcterms:W3CDTF">2022-10-17T02:18:06Z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0x010100F91470A0884584489831D80B1D7642C5</vt:lpwstr>
  </property>
</Properties>
</file>