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1"/>
  </p:notesMasterIdLst>
  <p:sldIdLst>
    <p:sldId id="256" r:id="rId2"/>
    <p:sldId id="309" r:id="rId3"/>
    <p:sldId id="280" r:id="rId4"/>
    <p:sldId id="262" r:id="rId5"/>
    <p:sldId id="275" r:id="rId6"/>
    <p:sldId id="263" r:id="rId7"/>
    <p:sldId id="293" r:id="rId8"/>
    <p:sldId id="282" r:id="rId9"/>
    <p:sldId id="298" r:id="rId10"/>
    <p:sldId id="277" r:id="rId11"/>
    <p:sldId id="285" r:id="rId12"/>
    <p:sldId id="302" r:id="rId13"/>
    <p:sldId id="276" r:id="rId14"/>
    <p:sldId id="301" r:id="rId15"/>
    <p:sldId id="299" r:id="rId16"/>
    <p:sldId id="300" r:id="rId17"/>
    <p:sldId id="288" r:id="rId18"/>
    <p:sldId id="314" r:id="rId19"/>
    <p:sldId id="320" r:id="rId20"/>
    <p:sldId id="270" r:id="rId21"/>
    <p:sldId id="279" r:id="rId22"/>
    <p:sldId id="315" r:id="rId23"/>
    <p:sldId id="317" r:id="rId24"/>
    <p:sldId id="306" r:id="rId25"/>
    <p:sldId id="313" r:id="rId26"/>
    <p:sldId id="295" r:id="rId27"/>
    <p:sldId id="319" r:id="rId28"/>
    <p:sldId id="318" r:id="rId29"/>
    <p:sldId id="272" r:id="rId30"/>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05BC58"/>
    <a:srgbClr val="EBF1E9"/>
    <a:srgbClr val="DAE3F3"/>
    <a:srgbClr val="9BBB59"/>
    <a:srgbClr val="EFF3EA"/>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howGuides="1">
      <p:cViewPr varScale="1">
        <p:scale>
          <a:sx n="71" d="100"/>
          <a:sy n="71" d="100"/>
        </p:scale>
        <p:origin x="648" y="66"/>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Q&#12493;&#12483;&#12488;&#38598;&#3533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wnloads\Q&#12493;&#12483;&#12488;&#38598;&#3533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環境保全活動への参加</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5484361329833771"/>
          <c:y val="0.19958333333333333"/>
          <c:w val="0.80696194225721785"/>
          <c:h val="0.58002041411490235"/>
        </c:manualLayout>
      </c:layout>
      <c:barChart>
        <c:barDir val="col"/>
        <c:grouping val="stacked"/>
        <c:varyColors val="0"/>
        <c:ser>
          <c:idx val="0"/>
          <c:order val="0"/>
          <c:tx>
            <c:strRef>
              <c:f>Sheet1!$H$4</c:f>
              <c:strCache>
                <c:ptCount val="1"/>
                <c:pt idx="0">
                  <c:v>参加した（1年以内）</c:v>
                </c:pt>
              </c:strCache>
            </c:strRef>
          </c:tx>
          <c:spPr>
            <a:solidFill>
              <a:schemeClr val="accent1"/>
            </a:solidFill>
            <a:ln>
              <a:noFill/>
            </a:ln>
            <a:effectLst/>
          </c:spPr>
          <c:invertIfNegative val="0"/>
          <c:cat>
            <c:strRef>
              <c:f>Sheet1!$I$3:$L$3</c:f>
              <c:strCache>
                <c:ptCount val="4"/>
                <c:pt idx="0">
                  <c:v>R3</c:v>
                </c:pt>
                <c:pt idx="1">
                  <c:v>R2</c:v>
                </c:pt>
                <c:pt idx="2">
                  <c:v>R1</c:v>
                </c:pt>
                <c:pt idx="3">
                  <c:v>H30</c:v>
                </c:pt>
              </c:strCache>
            </c:strRef>
          </c:cat>
          <c:val>
            <c:numRef>
              <c:f>Sheet1!$I$4:$L$4</c:f>
              <c:numCache>
                <c:formatCode>0.0%</c:formatCode>
                <c:ptCount val="4"/>
                <c:pt idx="0">
                  <c:v>5.3999999999999999E-2</c:v>
                </c:pt>
                <c:pt idx="1">
                  <c:v>0.108</c:v>
                </c:pt>
                <c:pt idx="2">
                  <c:v>9.4E-2</c:v>
                </c:pt>
                <c:pt idx="3">
                  <c:v>0.10100000000000001</c:v>
                </c:pt>
              </c:numCache>
            </c:numRef>
          </c:val>
          <c:extLst>
            <c:ext xmlns:c16="http://schemas.microsoft.com/office/drawing/2014/chart" uri="{C3380CC4-5D6E-409C-BE32-E72D297353CC}">
              <c16:uniqueId val="{00000000-C08A-4F9C-8E62-547F25CCA8EB}"/>
            </c:ext>
          </c:extLst>
        </c:ser>
        <c:ser>
          <c:idx val="1"/>
          <c:order val="1"/>
          <c:tx>
            <c:strRef>
              <c:f>Sheet1!$H$5</c:f>
              <c:strCache>
                <c:ptCount val="1"/>
                <c:pt idx="0">
                  <c:v>参加した（1年以上前）</c:v>
                </c:pt>
              </c:strCache>
            </c:strRef>
          </c:tx>
          <c:spPr>
            <a:solidFill>
              <a:schemeClr val="accent2"/>
            </a:solidFill>
            <a:ln>
              <a:noFill/>
            </a:ln>
            <a:effectLst/>
          </c:spPr>
          <c:invertIfNegative val="0"/>
          <c:cat>
            <c:strRef>
              <c:f>Sheet1!$I$3:$L$3</c:f>
              <c:strCache>
                <c:ptCount val="4"/>
                <c:pt idx="0">
                  <c:v>R3</c:v>
                </c:pt>
                <c:pt idx="1">
                  <c:v>R2</c:v>
                </c:pt>
                <c:pt idx="2">
                  <c:v>R1</c:v>
                </c:pt>
                <c:pt idx="3">
                  <c:v>H30</c:v>
                </c:pt>
              </c:strCache>
            </c:strRef>
          </c:cat>
          <c:val>
            <c:numRef>
              <c:f>Sheet1!$I$5:$L$5</c:f>
              <c:numCache>
                <c:formatCode>0.0%</c:formatCode>
                <c:ptCount val="4"/>
                <c:pt idx="0">
                  <c:v>4.3999999999999997E-2</c:v>
                </c:pt>
                <c:pt idx="1">
                  <c:v>7.8E-2</c:v>
                </c:pt>
                <c:pt idx="2">
                  <c:v>6.6000000000000003E-2</c:v>
                </c:pt>
                <c:pt idx="3">
                  <c:v>3.7999999999999999E-2</c:v>
                </c:pt>
              </c:numCache>
            </c:numRef>
          </c:val>
          <c:extLst>
            <c:ext xmlns:c16="http://schemas.microsoft.com/office/drawing/2014/chart" uri="{C3380CC4-5D6E-409C-BE32-E72D297353CC}">
              <c16:uniqueId val="{00000001-C08A-4F9C-8E62-547F25CCA8EB}"/>
            </c:ext>
          </c:extLst>
        </c:ser>
        <c:dLbls>
          <c:showLegendKey val="0"/>
          <c:showVal val="0"/>
          <c:showCatName val="0"/>
          <c:showSerName val="0"/>
          <c:showPercent val="0"/>
          <c:showBubbleSize val="0"/>
        </c:dLbls>
        <c:gapWidth val="150"/>
        <c:overlap val="100"/>
        <c:axId val="1826443327"/>
        <c:axId val="1826444575"/>
      </c:barChart>
      <c:catAx>
        <c:axId val="182644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26444575"/>
        <c:crosses val="autoZero"/>
        <c:auto val="1"/>
        <c:lblAlgn val="ctr"/>
        <c:lblOffset val="100"/>
        <c:noMultiLvlLbl val="0"/>
      </c:catAx>
      <c:valAx>
        <c:axId val="1826444575"/>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26443327"/>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環境学習活動（体験）への参加</a:t>
            </a:r>
            <a:endParaRPr lang="ja-JP"/>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stacked"/>
        <c:varyColors val="0"/>
        <c:ser>
          <c:idx val="0"/>
          <c:order val="0"/>
          <c:tx>
            <c:strRef>
              <c:f>Sheet1!$H$22</c:f>
              <c:strCache>
                <c:ptCount val="1"/>
                <c:pt idx="0">
                  <c:v>参加した（1年以内）</c:v>
                </c:pt>
              </c:strCache>
            </c:strRef>
          </c:tx>
          <c:spPr>
            <a:solidFill>
              <a:schemeClr val="accent1"/>
            </a:solidFill>
            <a:ln>
              <a:noFill/>
            </a:ln>
            <a:effectLst/>
          </c:spPr>
          <c:invertIfNegative val="0"/>
          <c:cat>
            <c:strRef>
              <c:f>Sheet1!$I$3:$L$3</c:f>
              <c:strCache>
                <c:ptCount val="4"/>
                <c:pt idx="0">
                  <c:v>R3</c:v>
                </c:pt>
                <c:pt idx="1">
                  <c:v>R2</c:v>
                </c:pt>
                <c:pt idx="2">
                  <c:v>R1</c:v>
                </c:pt>
                <c:pt idx="3">
                  <c:v>H30</c:v>
                </c:pt>
              </c:strCache>
            </c:strRef>
          </c:cat>
          <c:val>
            <c:numRef>
              <c:f>Sheet1!$I$22:$L$22</c:f>
              <c:numCache>
                <c:formatCode>0.0%</c:formatCode>
                <c:ptCount val="4"/>
                <c:pt idx="0">
                  <c:v>8.9999999999999993E-3</c:v>
                </c:pt>
                <c:pt idx="1">
                  <c:v>0.05</c:v>
                </c:pt>
                <c:pt idx="2">
                  <c:v>4.2000000000000003E-2</c:v>
                </c:pt>
                <c:pt idx="3">
                  <c:v>4.3999999999999997E-2</c:v>
                </c:pt>
              </c:numCache>
            </c:numRef>
          </c:val>
          <c:extLst>
            <c:ext xmlns:c16="http://schemas.microsoft.com/office/drawing/2014/chart" uri="{C3380CC4-5D6E-409C-BE32-E72D297353CC}">
              <c16:uniqueId val="{00000000-298A-4CE1-8012-26BB7D378F92}"/>
            </c:ext>
          </c:extLst>
        </c:ser>
        <c:ser>
          <c:idx val="1"/>
          <c:order val="1"/>
          <c:tx>
            <c:strRef>
              <c:f>Sheet1!$H$23</c:f>
              <c:strCache>
                <c:ptCount val="1"/>
                <c:pt idx="0">
                  <c:v>参加した（1年以上前）</c:v>
                </c:pt>
              </c:strCache>
            </c:strRef>
          </c:tx>
          <c:spPr>
            <a:solidFill>
              <a:schemeClr val="accent2"/>
            </a:solidFill>
            <a:ln>
              <a:noFill/>
            </a:ln>
            <a:effectLst/>
          </c:spPr>
          <c:invertIfNegative val="0"/>
          <c:cat>
            <c:strRef>
              <c:f>Sheet1!$I$3:$L$3</c:f>
              <c:strCache>
                <c:ptCount val="4"/>
                <c:pt idx="0">
                  <c:v>R3</c:v>
                </c:pt>
                <c:pt idx="1">
                  <c:v>R2</c:v>
                </c:pt>
                <c:pt idx="2">
                  <c:v>R1</c:v>
                </c:pt>
                <c:pt idx="3">
                  <c:v>H30</c:v>
                </c:pt>
              </c:strCache>
            </c:strRef>
          </c:cat>
          <c:val>
            <c:numRef>
              <c:f>Sheet1!$I$23:$L$23</c:f>
              <c:numCache>
                <c:formatCode>0.0%</c:formatCode>
                <c:ptCount val="4"/>
                <c:pt idx="0">
                  <c:v>4.4999999999999998E-2</c:v>
                </c:pt>
                <c:pt idx="1">
                  <c:v>9.9000000000000005E-2</c:v>
                </c:pt>
                <c:pt idx="2">
                  <c:v>7.8E-2</c:v>
                </c:pt>
                <c:pt idx="3">
                  <c:v>7.1999999999999995E-2</c:v>
                </c:pt>
              </c:numCache>
            </c:numRef>
          </c:val>
          <c:extLst>
            <c:ext xmlns:c16="http://schemas.microsoft.com/office/drawing/2014/chart" uri="{C3380CC4-5D6E-409C-BE32-E72D297353CC}">
              <c16:uniqueId val="{00000001-298A-4CE1-8012-26BB7D378F92}"/>
            </c:ext>
          </c:extLst>
        </c:ser>
        <c:ser>
          <c:idx val="2"/>
          <c:order val="2"/>
          <c:tx>
            <c:strRef>
              <c:f>Sheet1!$H$24</c:f>
              <c:strCache>
                <c:ptCount val="1"/>
                <c:pt idx="0">
                  <c:v>日常生活で実践</c:v>
                </c:pt>
              </c:strCache>
            </c:strRef>
          </c:tx>
          <c:spPr>
            <a:solidFill>
              <a:schemeClr val="accent1">
                <a:lumMod val="60000"/>
                <a:lumOff val="40000"/>
              </a:schemeClr>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298A-4CE1-8012-26BB7D378F92}"/>
              </c:ext>
            </c:extLst>
          </c:dPt>
          <c:cat>
            <c:strRef>
              <c:f>Sheet1!$I$3:$L$3</c:f>
              <c:strCache>
                <c:ptCount val="4"/>
                <c:pt idx="0">
                  <c:v>R3</c:v>
                </c:pt>
                <c:pt idx="1">
                  <c:v>R2</c:v>
                </c:pt>
                <c:pt idx="2">
                  <c:v>R1</c:v>
                </c:pt>
                <c:pt idx="3">
                  <c:v>H30</c:v>
                </c:pt>
              </c:strCache>
            </c:strRef>
          </c:cat>
          <c:val>
            <c:numRef>
              <c:f>Sheet1!$I$24:$L$24</c:f>
              <c:numCache>
                <c:formatCode>General</c:formatCode>
                <c:ptCount val="4"/>
                <c:pt idx="0" formatCode="0.0%">
                  <c:v>0.219</c:v>
                </c:pt>
              </c:numCache>
            </c:numRef>
          </c:val>
          <c:extLst>
            <c:ext xmlns:c16="http://schemas.microsoft.com/office/drawing/2014/chart" uri="{C3380CC4-5D6E-409C-BE32-E72D297353CC}">
              <c16:uniqueId val="{00000004-298A-4CE1-8012-26BB7D378F92}"/>
            </c:ext>
          </c:extLst>
        </c:ser>
        <c:dLbls>
          <c:showLegendKey val="0"/>
          <c:showVal val="0"/>
          <c:showCatName val="0"/>
          <c:showSerName val="0"/>
          <c:showPercent val="0"/>
          <c:showBubbleSize val="0"/>
        </c:dLbls>
        <c:gapWidth val="150"/>
        <c:overlap val="100"/>
        <c:axId val="1826443327"/>
        <c:axId val="1826444575"/>
      </c:barChart>
      <c:catAx>
        <c:axId val="182644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26444575"/>
        <c:crosses val="autoZero"/>
        <c:auto val="1"/>
        <c:lblAlgn val="ctr"/>
        <c:lblOffset val="100"/>
        <c:noMultiLvlLbl val="0"/>
      </c:catAx>
      <c:valAx>
        <c:axId val="1826444575"/>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26443327"/>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インターネットによる情報の活用状況</a:t>
            </a:r>
            <a:endParaRPr lang="ja-JP"/>
          </a:p>
        </c:rich>
      </c:tx>
      <c:layout>
        <c:manualLayout>
          <c:xMode val="edge"/>
          <c:yMode val="edge"/>
          <c:x val="0.15365977482903134"/>
          <c:y val="2.777777777777777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6.9602317409438827E-2"/>
          <c:y val="0.24273148148148149"/>
          <c:w val="0.37027723304498444"/>
          <c:h val="0.6779844706911636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35-40B2-BB61-498CE04ED9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35-40B2-BB61-498CE04ED9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35-40B2-BB61-498CE04ED9E6}"/>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1C35-40B2-BB61-498CE04ED9E6}"/>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1C35-40B2-BB61-498CE04ED9E6}"/>
              </c:ext>
            </c:extLst>
          </c:dPt>
          <c:dLbls>
            <c:dLbl>
              <c:idx val="0"/>
              <c:layout>
                <c:manualLayout>
                  <c:x val="-1.5717371611734372E-2"/>
                  <c:y val="1.0361256926217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35-40B2-BB61-498CE04ED9E6}"/>
                </c:ext>
              </c:extLst>
            </c:dLbl>
            <c:dLbl>
              <c:idx val="1"/>
              <c:layout>
                <c:manualLayout>
                  <c:x val="2.8101575798600395E-4"/>
                  <c:y val="8.79629629629627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35-40B2-BB61-498CE04ED9E6}"/>
                </c:ext>
              </c:extLst>
            </c:dLbl>
            <c:dLbl>
              <c:idx val="2"/>
              <c:layout>
                <c:manualLayout>
                  <c:x val="-0.11869795036682361"/>
                  <c:y val="7.0715223097112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35-40B2-BB61-498CE04ED9E6}"/>
                </c:ext>
              </c:extLst>
            </c:dLbl>
            <c:dLbl>
              <c:idx val="3"/>
              <c:layout>
                <c:manualLayout>
                  <c:x val="-7.4331305931891259E-2"/>
                  <c:y val="-0.172175925925926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35-40B2-BB61-498CE04ED9E6}"/>
                </c:ext>
              </c:extLst>
            </c:dLbl>
            <c:dLbl>
              <c:idx val="4"/>
              <c:layout>
                <c:manualLayout>
                  <c:x val="0.10121365360303414"/>
                  <c:y val="8.8803222513852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35-40B2-BB61-498CE04ED9E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Sheet1!$H$32:$H$36</c:f>
              <c:strCache>
                <c:ptCount val="5"/>
                <c:pt idx="0">
                  <c:v>活用した</c:v>
                </c:pt>
                <c:pt idx="1">
                  <c:v>情報をみたが環境問題を意識せず</c:v>
                </c:pt>
                <c:pt idx="2">
                  <c:v>存在は知っている（閲覧なし）</c:v>
                </c:pt>
                <c:pt idx="3">
                  <c:v>存在しらない（関心あり）</c:v>
                </c:pt>
                <c:pt idx="4">
                  <c:v>存在しらない（関心なし）</c:v>
                </c:pt>
              </c:strCache>
            </c:strRef>
          </c:cat>
          <c:val>
            <c:numRef>
              <c:f>Sheet1!$I$32:$I$36</c:f>
              <c:numCache>
                <c:formatCode>0.0%</c:formatCode>
                <c:ptCount val="5"/>
                <c:pt idx="0">
                  <c:v>3.9E-2</c:v>
                </c:pt>
                <c:pt idx="1">
                  <c:v>7.2999999999999995E-2</c:v>
                </c:pt>
                <c:pt idx="2">
                  <c:v>0.17399999999999999</c:v>
                </c:pt>
                <c:pt idx="3">
                  <c:v>0.34399999999999997</c:v>
                </c:pt>
                <c:pt idx="4">
                  <c:v>0.37</c:v>
                </c:pt>
              </c:numCache>
            </c:numRef>
          </c:val>
          <c:extLst>
            <c:ext xmlns:c16="http://schemas.microsoft.com/office/drawing/2014/chart" uri="{C3380CC4-5D6E-409C-BE32-E72D297353CC}">
              <c16:uniqueId val="{0000000A-1C35-40B2-BB61-498CE04ED9E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9188143662682384"/>
          <c:y val="0.37128706685331314"/>
          <c:w val="0.57247197163268504"/>
          <c:h val="0.383683289588801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パンフレット等による情報の活用状況</a:t>
            </a:r>
            <a:endParaRPr lang="ja-JP"/>
          </a:p>
        </c:rich>
      </c:tx>
      <c:layout>
        <c:manualLayout>
          <c:xMode val="edge"/>
          <c:yMode val="edge"/>
          <c:x val="8.6915815449632949E-2"/>
          <c:y val="7.1027300736572541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6.9602317409438827E-2"/>
          <c:y val="0.24273148148148149"/>
          <c:w val="0.37027723304498444"/>
          <c:h val="0.6779844706911636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DB-45C4-9DA2-121DDDFFD5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DB-45C4-9DA2-121DDDFFD5FA}"/>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A6DB-45C4-9DA2-121DDDFFD5FA}"/>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7-A6DB-45C4-9DA2-121DDDFFD5FA}"/>
              </c:ext>
            </c:extLst>
          </c:dPt>
          <c:dLbls>
            <c:dLbl>
              <c:idx val="0"/>
              <c:layout>
                <c:manualLayout>
                  <c:x val="-1.3721890958320476E-2"/>
                  <c:y val="1.3958880139982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DB-45C4-9DA2-121DDDFFD5FA}"/>
                </c:ext>
              </c:extLst>
            </c:dLbl>
            <c:dLbl>
              <c:idx val="1"/>
              <c:layout>
                <c:manualLayout>
                  <c:x val="-9.4619588480643457E-3"/>
                  <c:y val="2.237095363079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DB-45C4-9DA2-121DDDFFD5FA}"/>
                </c:ext>
              </c:extLst>
            </c:dLbl>
            <c:dLbl>
              <c:idx val="2"/>
              <c:layout>
                <c:manualLayout>
                  <c:x val="-0.1264497247578566"/>
                  <c:y val="-0.154047462817147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DB-45C4-9DA2-121DDDFFD5FA}"/>
                </c:ext>
              </c:extLst>
            </c:dLbl>
            <c:dLbl>
              <c:idx val="3"/>
              <c:layout>
                <c:manualLayout>
                  <c:x val="9.4892541087231358E-2"/>
                  <c:y val="4.8279017206182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DB-45C4-9DA2-121DDDFFD5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Sheet1!$H$42:$H$45</c:f>
              <c:strCache>
                <c:ptCount val="4"/>
                <c:pt idx="0">
                  <c:v>活用した</c:v>
                </c:pt>
                <c:pt idx="1">
                  <c:v>みたが環境問題を意識せず</c:v>
                </c:pt>
                <c:pt idx="2">
                  <c:v>存在しらない（関心あり）</c:v>
                </c:pt>
                <c:pt idx="3">
                  <c:v>存在しらない（関心なし）</c:v>
                </c:pt>
              </c:strCache>
            </c:strRef>
          </c:cat>
          <c:val>
            <c:numRef>
              <c:f>Sheet1!$I$42:$I$45</c:f>
              <c:numCache>
                <c:formatCode>0.0%</c:formatCode>
                <c:ptCount val="4"/>
                <c:pt idx="0">
                  <c:v>4.5999999999999999E-2</c:v>
                </c:pt>
                <c:pt idx="1">
                  <c:v>7.9000000000000001E-2</c:v>
                </c:pt>
                <c:pt idx="2">
                  <c:v>0.45800000000000002</c:v>
                </c:pt>
                <c:pt idx="3">
                  <c:v>0.41699999999999998</c:v>
                </c:pt>
              </c:numCache>
            </c:numRef>
          </c:val>
          <c:extLst>
            <c:ext xmlns:c16="http://schemas.microsoft.com/office/drawing/2014/chart" uri="{C3380CC4-5D6E-409C-BE32-E72D297353CC}">
              <c16:uniqueId val="{00000008-A6DB-45C4-9DA2-121DDDFFD5F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0512999786279286"/>
          <c:y val="0.39374176418526902"/>
          <c:w val="0.49831203457837653"/>
          <c:h val="0.312911442879716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C6B1AF3B-019E-4E72-B721-FB352D26F534}" type="datetimeFigureOut">
              <a:rPr kumimoji="1" lang="ja-JP" altLang="en-US" smtClean="0"/>
              <a:t>2022/9/2</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292805AB-935D-4553-A482-B173FDD3EAB6}" type="slidenum">
              <a:rPr kumimoji="1" lang="ja-JP" altLang="en-US" smtClean="0"/>
              <a:t>‹#›</a:t>
            </a:fld>
            <a:endParaRPr kumimoji="1" lang="ja-JP" altLang="en-US"/>
          </a:p>
        </p:txBody>
      </p:sp>
    </p:spTree>
    <p:extLst>
      <p:ext uri="{BB962C8B-B14F-4D97-AF65-F5344CB8AC3E}">
        <p14:creationId xmlns:p14="http://schemas.microsoft.com/office/powerpoint/2010/main" val="478470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05072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415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5118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65717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95045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556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8786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7809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0551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2186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2022/9/2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599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212-DAD6-4231-BD10-6DFDF831D5C7}" type="datetimeFigureOut">
              <a:rPr kumimoji="1" lang="ja-JP" altLang="en-US" smtClean="0"/>
              <a:t>2022/9/2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19505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124744"/>
            <a:ext cx="9143999" cy="1368152"/>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b="1" dirty="0">
                <a:solidFill>
                  <a:sysClr val="window" lastClr="FFFFFF"/>
                </a:solidFill>
                <a:latin typeface="Meiryo UI" panose="020B0604030504040204" pitchFamily="50" charset="-128"/>
                <a:ea typeface="Meiryo UI" panose="020B0604030504040204" pitchFamily="50" charset="-128"/>
              </a:rPr>
              <a:t>大阪における環境教育等の状況について</a:t>
            </a:r>
            <a:endParaRPr kumimoji="1" lang="ja-JP" altLang="en-US" sz="36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10" name="サブタイトル 2"/>
          <p:cNvSpPr txBox="1">
            <a:spLocks/>
          </p:cNvSpPr>
          <p:nvPr/>
        </p:nvSpPr>
        <p:spPr bwMode="auto">
          <a:xfrm>
            <a:off x="7452320" y="116632"/>
            <a:ext cx="1584176"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dirty="0" smtClean="0">
                <a:latin typeface="Meiryo UI" panose="020B0604030504040204" pitchFamily="50" charset="-128"/>
                <a:ea typeface="Meiryo UI" panose="020B0604030504040204" pitchFamily="50" charset="-128"/>
              </a:rPr>
              <a:t>資料２－３</a:t>
            </a:r>
            <a:endParaRPr kumimoji="1" lang="ja-JP" altLang="en-US" sz="200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20D99444-32BF-75C6-97DE-BB8C43144AE3}"/>
              </a:ext>
            </a:extLst>
          </p:cNvPr>
          <p:cNvSpPr txBox="1"/>
          <p:nvPr/>
        </p:nvSpPr>
        <p:spPr>
          <a:xfrm>
            <a:off x="899592" y="2852936"/>
            <a:ext cx="7344816" cy="3323987"/>
          </a:xfrm>
          <a:prstGeom prst="rect">
            <a:avLst/>
          </a:prstGeom>
          <a:noFill/>
        </p:spPr>
        <p:txBody>
          <a:bodyPr wrap="square" rtlCol="0">
            <a:spAutoFit/>
          </a:bodyPr>
          <a:lstStyle/>
          <a:p>
            <a:pPr>
              <a:lnSpc>
                <a:spcPct val="150000"/>
              </a:lnSpc>
            </a:pPr>
            <a:r>
              <a:rPr kumimoji="1" lang="ja-JP" altLang="en-US" sz="2800" dirty="0">
                <a:latin typeface="Meiryo UI" panose="020B0604030504040204" pitchFamily="50" charset="-128"/>
                <a:ea typeface="Meiryo UI" panose="020B0604030504040204" pitchFamily="50" charset="-128"/>
              </a:rPr>
              <a:t>１．現行</a:t>
            </a:r>
            <a:r>
              <a:rPr kumimoji="1" lang="zh-TW" altLang="en-US" sz="2800" dirty="0">
                <a:latin typeface="Meiryo UI" panose="020B0604030504040204" pitchFamily="50" charset="-128"/>
                <a:ea typeface="Meiryo UI" panose="020B0604030504040204" pitchFamily="50" charset="-128"/>
              </a:rPr>
              <a:t>大阪府環境教育等行動計画</a:t>
            </a:r>
            <a:r>
              <a:rPr kumimoji="1" lang="ja-JP" altLang="en-US" sz="2800" dirty="0">
                <a:latin typeface="Meiryo UI" panose="020B0604030504040204" pitchFamily="50" charset="-128"/>
                <a:ea typeface="Meiryo UI" panose="020B0604030504040204" pitchFamily="50" charset="-128"/>
              </a:rPr>
              <a:t>の概要</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２</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国内外</a:t>
            </a:r>
            <a:r>
              <a:rPr kumimoji="1" lang="ja-JP" altLang="en-US" sz="2800" dirty="0">
                <a:latin typeface="Meiryo UI" panose="020B0604030504040204" pitchFamily="50" charset="-128"/>
                <a:ea typeface="Meiryo UI" panose="020B0604030504040204" pitchFamily="50" charset="-128"/>
              </a:rPr>
              <a:t>の動向</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３</a:t>
            </a:r>
            <a:r>
              <a:rPr kumimoji="1" lang="ja-JP" altLang="en-US" sz="2800" dirty="0" smtClean="0">
                <a:latin typeface="Meiryo UI" panose="020B0604030504040204" pitchFamily="50" charset="-128"/>
                <a:ea typeface="Meiryo UI" panose="020B0604030504040204" pitchFamily="50" charset="-128"/>
              </a:rPr>
              <a:t>．大阪</a:t>
            </a:r>
            <a:r>
              <a:rPr kumimoji="1" lang="ja-JP" altLang="en-US" sz="2800" dirty="0">
                <a:latin typeface="Meiryo UI" panose="020B0604030504040204" pitchFamily="50" charset="-128"/>
                <a:ea typeface="Meiryo UI" panose="020B0604030504040204" pitchFamily="50" charset="-128"/>
              </a:rPr>
              <a:t>の状況</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４</a:t>
            </a:r>
            <a:r>
              <a:rPr kumimoji="1" lang="ja-JP" altLang="en-US" sz="2800" dirty="0" smtClean="0">
                <a:latin typeface="Meiryo UI" panose="020B0604030504040204" pitchFamily="50" charset="-128"/>
                <a:ea typeface="Meiryo UI" panose="020B0604030504040204" pitchFamily="50" charset="-128"/>
              </a:rPr>
              <a:t>．環境教育を推進するにあたっての課題抽出</a:t>
            </a:r>
            <a:endParaRPr kumimoji="1" lang="en-US" altLang="ja-JP" sz="2800" dirty="0" smtClean="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５．</a:t>
            </a:r>
            <a:r>
              <a:rPr kumimoji="1" lang="ja-JP" altLang="en-US" sz="2800" dirty="0" smtClean="0">
                <a:latin typeface="Meiryo UI" panose="020B0604030504040204" pitchFamily="50" charset="-128"/>
                <a:ea typeface="Meiryo UI" panose="020B0604030504040204" pitchFamily="50" charset="-128"/>
              </a:rPr>
              <a:t>今後</a:t>
            </a:r>
            <a:r>
              <a:rPr kumimoji="1" lang="ja-JP" altLang="en-US" sz="2800" dirty="0">
                <a:latin typeface="Meiryo UI" panose="020B0604030504040204" pitchFamily="50" charset="-128"/>
                <a:ea typeface="Meiryo UI" panose="020B0604030504040204" pitchFamily="50" charset="-128"/>
              </a:rPr>
              <a:t>のスケジュール</a:t>
            </a:r>
          </a:p>
        </p:txBody>
      </p:sp>
    </p:spTree>
    <p:extLst>
      <p:ext uri="{BB962C8B-B14F-4D97-AF65-F5344CB8AC3E}">
        <p14:creationId xmlns:p14="http://schemas.microsoft.com/office/powerpoint/2010/main" val="377006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4124592-FBC2-E1FF-6897-477FEB91E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10" y="618127"/>
            <a:ext cx="8931379" cy="6156805"/>
          </a:xfrm>
          <a:prstGeom prst="rect">
            <a:avLst/>
          </a:prstGeom>
        </p:spPr>
      </p:pic>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4379F27E-58D9-47BC-A8FF-E050499FBB30}"/>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a:solidFill>
                  <a:sysClr val="window" lastClr="FFFFFF"/>
                </a:solidFill>
                <a:latin typeface="Meiryo UI" panose="020B0604030504040204" pitchFamily="50" charset="-128"/>
                <a:ea typeface="Meiryo UI" panose="020B0604030504040204" pitchFamily="50" charset="-128"/>
              </a:rPr>
              <a:t>２．</a:t>
            </a:r>
            <a:r>
              <a:rPr lang="ja-JP" altLang="en-US" sz="2800" b="1" dirty="0" smtClean="0">
                <a:solidFill>
                  <a:sysClr val="window" lastClr="FFFFFF"/>
                </a:solidFill>
                <a:latin typeface="Meiryo UI" panose="020B0604030504040204" pitchFamily="50" charset="-128"/>
                <a:ea typeface="Meiryo UI" panose="020B0604030504040204" pitchFamily="50" charset="-128"/>
              </a:rPr>
              <a:t>国内外の</a:t>
            </a:r>
            <a:r>
              <a:rPr lang="ja-JP" altLang="en-US" sz="2800" b="1" dirty="0">
                <a:solidFill>
                  <a:sysClr val="window" lastClr="FFFFFF"/>
                </a:solidFill>
                <a:latin typeface="Meiryo UI" panose="020B0604030504040204" pitchFamily="50" charset="-128"/>
                <a:ea typeface="Meiryo UI" panose="020B0604030504040204" pitchFamily="50" charset="-128"/>
              </a:rPr>
              <a:t>動向</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8" name="円/楕円 30">
            <a:extLst>
              <a:ext uri="{FF2B5EF4-FFF2-40B4-BE49-F238E27FC236}">
                <a16:creationId xmlns:a16="http://schemas.microsoft.com/office/drawing/2014/main" id="{24ABF119-227B-46C1-884B-16BF10DD3EDF}"/>
              </a:ext>
            </a:extLst>
          </p:cNvPr>
          <p:cNvSpPr/>
          <p:nvPr/>
        </p:nvSpPr>
        <p:spPr>
          <a:xfrm>
            <a:off x="8631348" y="60759"/>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4675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8BB74990-4DE0-4164-9448-63EC0E9C2550}"/>
              </a:ext>
            </a:extLst>
          </p:cNvPr>
          <p:cNvSpPr/>
          <p:nvPr/>
        </p:nvSpPr>
        <p:spPr>
          <a:xfrm>
            <a:off x="3429302" y="3881620"/>
            <a:ext cx="1861804" cy="1513141"/>
          </a:xfrm>
          <a:prstGeom prst="ellipse">
            <a:avLst/>
          </a:prstGeom>
          <a:solidFill>
            <a:schemeClr val="accent4">
              <a:lumMod val="20000"/>
              <a:lumOff val="80000"/>
              <a:alpha val="71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134912" y="612416"/>
            <a:ext cx="8640960" cy="39029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脱炭素、循環経済、分散・自然共生の多角的な切り口によるアプローチ</a:t>
            </a:r>
            <a:endPar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２．国内外の</a:t>
            </a:r>
            <a:r>
              <a:rPr lang="ja-JP" altLang="en-US" sz="2800" b="1" dirty="0">
                <a:solidFill>
                  <a:sysClr val="window" lastClr="FFFFFF"/>
                </a:solidFill>
                <a:latin typeface="Meiryo UI" panose="020B0604030504040204" pitchFamily="50" charset="-128"/>
                <a:ea typeface="Meiryo UI" panose="020B0604030504040204" pitchFamily="50" charset="-128"/>
              </a:rPr>
              <a:t>動向</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ECA28EB-CF3B-4A74-9229-40A9D9AC14F6}"/>
              </a:ext>
            </a:extLst>
          </p:cNvPr>
          <p:cNvSpPr txBox="1"/>
          <p:nvPr/>
        </p:nvSpPr>
        <p:spPr>
          <a:xfrm>
            <a:off x="3889099" y="4290074"/>
            <a:ext cx="954107" cy="400110"/>
          </a:xfrm>
          <a:prstGeom prst="rect">
            <a:avLst/>
          </a:prstGeom>
          <a:noFill/>
        </p:spPr>
        <p:txBody>
          <a:bodyPr wrap="none" rtlCol="0">
            <a:spAutoFit/>
          </a:bodyPr>
          <a:lstStyle/>
          <a:p>
            <a:r>
              <a:rPr kumimoji="1" lang="ja-JP" altLang="en-US" sz="2000" b="1" dirty="0">
                <a:solidFill>
                  <a:schemeClr val="accent2">
                    <a:lumMod val="50000"/>
                  </a:schemeClr>
                </a:solidFill>
                <a:latin typeface="Meiryo UI" panose="020B0604030504040204" pitchFamily="50" charset="-128"/>
                <a:ea typeface="Meiryo UI" panose="020B0604030504040204" pitchFamily="50" charset="-128"/>
              </a:rPr>
              <a:t>脱炭素</a:t>
            </a:r>
          </a:p>
        </p:txBody>
      </p:sp>
      <p:sp>
        <p:nvSpPr>
          <p:cNvPr id="8" name="楕円 7">
            <a:extLst>
              <a:ext uri="{FF2B5EF4-FFF2-40B4-BE49-F238E27FC236}">
                <a16:creationId xmlns:a16="http://schemas.microsoft.com/office/drawing/2014/main" id="{8410A4C4-12A2-4ECA-8CD3-BFC65EAFE359}"/>
              </a:ext>
            </a:extLst>
          </p:cNvPr>
          <p:cNvSpPr/>
          <p:nvPr/>
        </p:nvSpPr>
        <p:spPr>
          <a:xfrm>
            <a:off x="2771800" y="4820639"/>
            <a:ext cx="1749086" cy="1544390"/>
          </a:xfrm>
          <a:prstGeom prst="ellipse">
            <a:avLst/>
          </a:prstGeom>
          <a:solidFill>
            <a:srgbClr val="DAE3F3">
              <a:alpha val="70980"/>
            </a:srgb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EB61ADC7-7CAB-4381-BAC0-B2D5E1F81019}"/>
              </a:ext>
            </a:extLst>
          </p:cNvPr>
          <p:cNvSpPr/>
          <p:nvPr/>
        </p:nvSpPr>
        <p:spPr>
          <a:xfrm>
            <a:off x="4153470" y="4773514"/>
            <a:ext cx="1845789" cy="1569660"/>
          </a:xfrm>
          <a:prstGeom prst="ellipse">
            <a:avLst/>
          </a:prstGeom>
          <a:solidFill>
            <a:schemeClr val="accent6">
              <a:lumMod val="20000"/>
              <a:lumOff val="80000"/>
              <a:alpha val="71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46112F3-EDF9-434B-BBCB-C47936F948CD}"/>
              </a:ext>
            </a:extLst>
          </p:cNvPr>
          <p:cNvSpPr txBox="1"/>
          <p:nvPr/>
        </p:nvSpPr>
        <p:spPr>
          <a:xfrm>
            <a:off x="2942882" y="5493524"/>
            <a:ext cx="1210588" cy="400110"/>
          </a:xfrm>
          <a:prstGeom prst="rect">
            <a:avLst/>
          </a:prstGeom>
          <a:noFill/>
        </p:spPr>
        <p:txBody>
          <a:bodyPr wrap="none" rtlCol="0">
            <a:spAutoFit/>
          </a:bodyPr>
          <a:lstStyle/>
          <a:p>
            <a:r>
              <a:rPr kumimoji="1" lang="ja-JP" altLang="en-US" sz="2000" b="1" dirty="0">
                <a:solidFill>
                  <a:schemeClr val="accent5">
                    <a:lumMod val="50000"/>
                  </a:schemeClr>
                </a:solidFill>
                <a:latin typeface="Meiryo UI" panose="020B0604030504040204" pitchFamily="50" charset="-128"/>
                <a:ea typeface="Meiryo UI" panose="020B0604030504040204" pitchFamily="50" charset="-128"/>
              </a:rPr>
              <a:t>循環経済</a:t>
            </a:r>
          </a:p>
        </p:txBody>
      </p:sp>
      <p:sp>
        <p:nvSpPr>
          <p:cNvPr id="12" name="テキスト ボックス 11">
            <a:extLst>
              <a:ext uri="{FF2B5EF4-FFF2-40B4-BE49-F238E27FC236}">
                <a16:creationId xmlns:a16="http://schemas.microsoft.com/office/drawing/2014/main" id="{D8AC5601-5A1B-4080-A690-4206191867F0}"/>
              </a:ext>
            </a:extLst>
          </p:cNvPr>
          <p:cNvSpPr txBox="1"/>
          <p:nvPr/>
        </p:nvSpPr>
        <p:spPr>
          <a:xfrm>
            <a:off x="4597634" y="5262728"/>
            <a:ext cx="1210588" cy="707886"/>
          </a:xfrm>
          <a:prstGeom prst="rect">
            <a:avLst/>
          </a:prstGeom>
          <a:noFill/>
        </p:spPr>
        <p:txBody>
          <a:bodyPr wrap="none" rtlCol="0">
            <a:spAutoFit/>
          </a:bodyPr>
          <a:lstStyle/>
          <a:p>
            <a:pPr algn="ctr"/>
            <a:r>
              <a:rPr kumimoji="1" lang="ja-JP" altLang="en-US" sz="2000" b="1" dirty="0">
                <a:solidFill>
                  <a:schemeClr val="accent6">
                    <a:lumMod val="50000"/>
                  </a:schemeClr>
                </a:solidFill>
                <a:latin typeface="Meiryo UI" panose="020B0604030504040204" pitchFamily="50" charset="-128"/>
                <a:ea typeface="Meiryo UI" panose="020B0604030504040204" pitchFamily="50" charset="-128"/>
              </a:rPr>
              <a:t>分散・</a:t>
            </a:r>
            <a:endParaRPr kumimoji="1" lang="en-US" altLang="ja-JP" sz="2000"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accent6">
                    <a:lumMod val="50000"/>
                  </a:schemeClr>
                </a:solidFill>
                <a:latin typeface="Meiryo UI" panose="020B0604030504040204" pitchFamily="50" charset="-128"/>
                <a:ea typeface="Meiryo UI" panose="020B0604030504040204" pitchFamily="50" charset="-128"/>
              </a:rPr>
              <a:t>自然共生</a:t>
            </a:r>
          </a:p>
        </p:txBody>
      </p:sp>
      <p:sp>
        <p:nvSpPr>
          <p:cNvPr id="14" name="テキスト ボックス 13">
            <a:extLst>
              <a:ext uri="{FF2B5EF4-FFF2-40B4-BE49-F238E27FC236}">
                <a16:creationId xmlns:a16="http://schemas.microsoft.com/office/drawing/2014/main" id="{4F81CFFA-9599-4E22-85F7-BB4D7914743A}"/>
              </a:ext>
            </a:extLst>
          </p:cNvPr>
          <p:cNvSpPr txBox="1"/>
          <p:nvPr/>
        </p:nvSpPr>
        <p:spPr>
          <a:xfrm>
            <a:off x="4701758" y="6604084"/>
            <a:ext cx="4442242"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環境・循環型社会・生物多様性白書（令和</a:t>
            </a: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年度）基に大阪府において作成</a:t>
            </a:r>
          </a:p>
        </p:txBody>
      </p:sp>
      <p:sp>
        <p:nvSpPr>
          <p:cNvPr id="5" name="テキスト ボックス 4">
            <a:extLst>
              <a:ext uri="{FF2B5EF4-FFF2-40B4-BE49-F238E27FC236}">
                <a16:creationId xmlns:a16="http://schemas.microsoft.com/office/drawing/2014/main" id="{2FD316D7-88E4-46A4-ABBC-77737B0675F8}"/>
              </a:ext>
            </a:extLst>
          </p:cNvPr>
          <p:cNvSpPr txBox="1"/>
          <p:nvPr/>
        </p:nvSpPr>
        <p:spPr>
          <a:xfrm>
            <a:off x="745834" y="4104579"/>
            <a:ext cx="2956259" cy="461665"/>
          </a:xfrm>
          <a:prstGeom prst="rect">
            <a:avLst/>
          </a:prstGeom>
          <a:noFill/>
        </p:spPr>
        <p:txBody>
          <a:bodyPr wrap="none" rtlCol="0">
            <a:spAutoFit/>
          </a:bodyPr>
          <a:lstStyle/>
          <a:p>
            <a:r>
              <a:rPr kumimoji="1" lang="ja-JP" altLang="en-US" sz="1200" dirty="0">
                <a:solidFill>
                  <a:schemeClr val="accent2">
                    <a:lumMod val="50000"/>
                  </a:schemeClr>
                </a:solidFill>
                <a:latin typeface="Meiryo UI" panose="020B0604030504040204" pitchFamily="50" charset="-128"/>
                <a:ea typeface="Meiryo UI" panose="020B0604030504040204" pitchFamily="50" charset="-128"/>
              </a:rPr>
              <a:t>地球温暖化対策の推進に関する法律の改定</a:t>
            </a:r>
            <a:endParaRPr kumimoji="1" lang="en-US" altLang="ja-JP" sz="1200" dirty="0">
              <a:solidFill>
                <a:schemeClr val="accent2">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accent2">
                    <a:lumMod val="50000"/>
                  </a:schemeClr>
                </a:solidFill>
                <a:latin typeface="Meiryo UI" panose="020B0604030504040204" pitchFamily="50" charset="-128"/>
                <a:ea typeface="Meiryo UI" panose="020B0604030504040204" pitchFamily="50" charset="-128"/>
              </a:rPr>
              <a:t>地域脱炭素ロードマップの策定</a:t>
            </a:r>
          </a:p>
        </p:txBody>
      </p:sp>
      <p:sp>
        <p:nvSpPr>
          <p:cNvPr id="15" name="テキスト ボックス 14">
            <a:extLst>
              <a:ext uri="{FF2B5EF4-FFF2-40B4-BE49-F238E27FC236}">
                <a16:creationId xmlns:a16="http://schemas.microsoft.com/office/drawing/2014/main" id="{1E67DF1B-50C9-429D-9FB0-DFB03C11D6C1}"/>
              </a:ext>
            </a:extLst>
          </p:cNvPr>
          <p:cNvSpPr txBox="1"/>
          <p:nvPr/>
        </p:nvSpPr>
        <p:spPr>
          <a:xfrm>
            <a:off x="201129" y="4844382"/>
            <a:ext cx="3304110" cy="830997"/>
          </a:xfrm>
          <a:prstGeom prst="rect">
            <a:avLst/>
          </a:prstGeom>
          <a:noFill/>
        </p:spPr>
        <p:txBody>
          <a:bodyPr wrap="none" rtlCol="0">
            <a:spAutoFit/>
          </a:bodyPr>
          <a:lstStyle/>
          <a:p>
            <a:r>
              <a:rPr kumimoji="1" lang="ja-JP" altLang="en-US" sz="1200" dirty="0">
                <a:solidFill>
                  <a:schemeClr val="accent5">
                    <a:lumMod val="50000"/>
                  </a:schemeClr>
                </a:solidFill>
                <a:latin typeface="Meiryo UI" panose="020B0604030504040204" pitchFamily="50" charset="-128"/>
                <a:ea typeface="Meiryo UI" panose="020B0604030504040204" pitchFamily="50" charset="-128"/>
              </a:rPr>
              <a:t>循環経済（サーキュラーエコノミー）</a:t>
            </a:r>
            <a:endParaRPr kumimoji="1" lang="en-US" altLang="ja-JP" sz="12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accent5">
                    <a:lumMod val="50000"/>
                  </a:schemeClr>
                </a:solidFill>
                <a:latin typeface="Meiryo UI" panose="020B0604030504040204" pitchFamily="50" charset="-128"/>
                <a:ea typeface="Meiryo UI" panose="020B0604030504040204" pitchFamily="50" charset="-128"/>
              </a:rPr>
              <a:t>プラスチック資源循環の促進法に関する法律の改定</a:t>
            </a:r>
            <a:endParaRPr kumimoji="1" lang="en-US" altLang="ja-JP" sz="12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accent5">
                    <a:lumMod val="50000"/>
                  </a:schemeClr>
                </a:solidFill>
                <a:latin typeface="Meiryo UI" panose="020B0604030504040204" pitchFamily="50" charset="-128"/>
                <a:ea typeface="Meiryo UI" panose="020B0604030504040204" pitchFamily="50" charset="-128"/>
              </a:rPr>
              <a:t>廃棄物・資源循環分野の脱炭素化</a:t>
            </a:r>
            <a:endParaRPr kumimoji="1" lang="en-US" altLang="ja-JP" sz="12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accent5">
                    <a:lumMod val="50000"/>
                  </a:schemeClr>
                </a:solidFill>
                <a:latin typeface="Meiryo UI" panose="020B0604030504040204" pitchFamily="50" charset="-128"/>
                <a:ea typeface="Meiryo UI" panose="020B0604030504040204" pitchFamily="50" charset="-128"/>
              </a:rPr>
              <a:t>災害廃棄物処理</a:t>
            </a:r>
          </a:p>
        </p:txBody>
      </p:sp>
      <p:sp>
        <p:nvSpPr>
          <p:cNvPr id="16" name="テキスト ボックス 15">
            <a:extLst>
              <a:ext uri="{FF2B5EF4-FFF2-40B4-BE49-F238E27FC236}">
                <a16:creationId xmlns:a16="http://schemas.microsoft.com/office/drawing/2014/main" id="{E319CC91-93E3-4B99-BA52-6F62E72C3909}"/>
              </a:ext>
            </a:extLst>
          </p:cNvPr>
          <p:cNvSpPr txBox="1"/>
          <p:nvPr/>
        </p:nvSpPr>
        <p:spPr>
          <a:xfrm>
            <a:off x="6022657" y="4702327"/>
            <a:ext cx="2941831" cy="1200329"/>
          </a:xfrm>
          <a:prstGeom prst="rect">
            <a:avLst/>
          </a:prstGeom>
          <a:noFill/>
        </p:spPr>
        <p:txBody>
          <a:bodyPr wrap="none" rtlCol="0">
            <a:spAutoFit/>
          </a:bodyPr>
          <a:lstStyle/>
          <a:p>
            <a:r>
              <a:rPr kumimoji="1" lang="en-US" altLang="ja-JP" sz="1200" dirty="0">
                <a:solidFill>
                  <a:schemeClr val="accent6">
                    <a:lumMod val="50000"/>
                  </a:schemeClr>
                </a:solidFill>
                <a:latin typeface="Meiryo UI" panose="020B0604030504040204" pitchFamily="50" charset="-128"/>
                <a:ea typeface="Meiryo UI" panose="020B0604030504040204" pitchFamily="50" charset="-128"/>
              </a:rPr>
              <a:t>30</a:t>
            </a:r>
            <a:r>
              <a:rPr kumimoji="1" lang="ja-JP" altLang="en-US" sz="1200" dirty="0">
                <a:solidFill>
                  <a:schemeClr val="accent6">
                    <a:lumMod val="50000"/>
                  </a:schemeClr>
                </a:solidFill>
                <a:latin typeface="Meiryo UI" panose="020B0604030504040204" pitchFamily="50" charset="-128"/>
                <a:ea typeface="Meiryo UI" panose="020B0604030504040204" pitchFamily="50" charset="-128"/>
              </a:rPr>
              <a:t> </a:t>
            </a:r>
            <a:r>
              <a:rPr kumimoji="1" lang="en-US" altLang="ja-JP" sz="1200" dirty="0">
                <a:solidFill>
                  <a:schemeClr val="accent6">
                    <a:lumMod val="50000"/>
                  </a:schemeClr>
                </a:solidFill>
                <a:latin typeface="Meiryo UI" panose="020B0604030504040204" pitchFamily="50" charset="-128"/>
                <a:ea typeface="Meiryo UI" panose="020B0604030504040204" pitchFamily="50" charset="-128"/>
              </a:rPr>
              <a:t>by</a:t>
            </a:r>
            <a:r>
              <a:rPr kumimoji="1" lang="ja-JP" altLang="en-US" sz="1200" dirty="0">
                <a:solidFill>
                  <a:schemeClr val="accent6">
                    <a:lumMod val="50000"/>
                  </a:schemeClr>
                </a:solidFill>
                <a:latin typeface="Meiryo UI" panose="020B0604030504040204" pitchFamily="50" charset="-128"/>
                <a:ea typeface="Meiryo UI" panose="020B0604030504040204" pitchFamily="50" charset="-128"/>
              </a:rPr>
              <a:t> </a:t>
            </a:r>
            <a:r>
              <a:rPr kumimoji="1" lang="en-US" altLang="ja-JP" sz="1200" dirty="0">
                <a:solidFill>
                  <a:schemeClr val="accent6">
                    <a:lumMod val="50000"/>
                  </a:schemeClr>
                </a:solidFill>
                <a:latin typeface="Meiryo UI" panose="020B0604030504040204" pitchFamily="50" charset="-128"/>
                <a:ea typeface="Meiryo UI" panose="020B0604030504040204" pitchFamily="50" charset="-128"/>
              </a:rPr>
              <a:t>30</a:t>
            </a:r>
            <a:r>
              <a:rPr kumimoji="1" lang="ja-JP" altLang="en-US" sz="1200" dirty="0">
                <a:solidFill>
                  <a:schemeClr val="accent6">
                    <a:lumMod val="50000"/>
                  </a:schemeClr>
                </a:solidFill>
                <a:latin typeface="Meiryo UI" panose="020B0604030504040204" pitchFamily="50" charset="-128"/>
                <a:ea typeface="Meiryo UI" panose="020B0604030504040204" pitchFamily="50" charset="-128"/>
              </a:rPr>
              <a:t>ロードマップ</a:t>
            </a:r>
            <a:endParaRPr kumimoji="1" lang="en-US" altLang="ja-JP" sz="1200"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50000"/>
                  </a:schemeClr>
                </a:solidFill>
                <a:latin typeface="Meiryo UI" panose="020B0604030504040204" pitchFamily="50" charset="-128"/>
                <a:ea typeface="Meiryo UI" panose="020B0604030504040204" pitchFamily="50" charset="-128"/>
              </a:rPr>
              <a:t>次期生物多様性国家戦略の策定</a:t>
            </a:r>
            <a:endParaRPr kumimoji="1" lang="en-US" altLang="ja-JP" sz="1200"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50000"/>
                  </a:schemeClr>
                </a:solidFill>
                <a:latin typeface="Meiryo UI" panose="020B0604030504040204" pitchFamily="50" charset="-128"/>
                <a:ea typeface="Meiryo UI" panose="020B0604030504040204" pitchFamily="50" charset="-128"/>
              </a:rPr>
              <a:t>ビジネスにおける生物多様性の主流化の動向</a:t>
            </a:r>
            <a:endParaRPr kumimoji="1" lang="en-US" altLang="ja-JP" sz="1200"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50000"/>
                  </a:schemeClr>
                </a:solidFill>
                <a:latin typeface="Meiryo UI" panose="020B0604030504040204" pitchFamily="50" charset="-128"/>
                <a:ea typeface="Meiryo UI" panose="020B0604030504040204" pitchFamily="50" charset="-128"/>
              </a:rPr>
              <a:t>野生鳥獣の捕獲対策、外来種対策</a:t>
            </a:r>
            <a:endParaRPr kumimoji="1" lang="en-US" altLang="ja-JP" sz="1200"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50000"/>
                  </a:schemeClr>
                </a:solidFill>
                <a:latin typeface="Meiryo UI" panose="020B0604030504040204" pitchFamily="50" charset="-128"/>
                <a:ea typeface="Meiryo UI" panose="020B0604030504040204" pitchFamily="50" charset="-128"/>
              </a:rPr>
              <a:t>国立公園の保護と利用の好循環</a:t>
            </a:r>
            <a:endParaRPr kumimoji="1" lang="en-US" altLang="ja-JP" sz="1200"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50000"/>
                  </a:schemeClr>
                </a:solidFill>
                <a:latin typeface="Meiryo UI" panose="020B0604030504040204" pitchFamily="50" charset="-128"/>
                <a:ea typeface="Meiryo UI" panose="020B0604030504040204" pitchFamily="50" charset="-128"/>
              </a:rPr>
              <a:t>自然共生、レジリエントな地域づくり</a:t>
            </a:r>
          </a:p>
        </p:txBody>
      </p:sp>
      <p:sp>
        <p:nvSpPr>
          <p:cNvPr id="13" name="テキスト ボックス 12">
            <a:extLst>
              <a:ext uri="{FF2B5EF4-FFF2-40B4-BE49-F238E27FC236}">
                <a16:creationId xmlns:a16="http://schemas.microsoft.com/office/drawing/2014/main" id="{0D60869E-8A3B-333E-B5C0-9D8F8AF6AECE}"/>
              </a:ext>
            </a:extLst>
          </p:cNvPr>
          <p:cNvSpPr txBox="1"/>
          <p:nvPr/>
        </p:nvSpPr>
        <p:spPr>
          <a:xfrm>
            <a:off x="305319" y="983912"/>
            <a:ext cx="8659169" cy="2862322"/>
          </a:xfrm>
          <a:prstGeom prst="rect">
            <a:avLst/>
          </a:prstGeom>
          <a:noFill/>
        </p:spPr>
        <p:txBody>
          <a:bodyPr wrap="square">
            <a:spAutoFit/>
          </a:bodyPr>
          <a:lstStyle/>
          <a:p>
            <a:pPr marL="179388" indent="-179388">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世界では、「気候危機」とも言われている状況で、大量生産・大量消費・大量廃棄の経済活動・日常生活が、生物多様性の損失に</a:t>
            </a:r>
            <a:r>
              <a:rPr lang="ja-JP" altLang="en-US" dirty="0" smtClean="0">
                <a:latin typeface="Meiryo UI" panose="020B0604030504040204" pitchFamily="50" charset="-128"/>
                <a:ea typeface="Meiryo UI" panose="020B0604030504040204" pitchFamily="50" charset="-128"/>
              </a:rPr>
              <a:t>つながり</a:t>
            </a:r>
            <a:r>
              <a:rPr lang="ja-JP" altLang="en-US" dirty="0">
                <a:latin typeface="Meiryo UI" panose="020B0604030504040204" pitchFamily="50" charset="-128"/>
                <a:ea typeface="Meiryo UI" panose="020B0604030504040204" pitchFamily="50" charset="-128"/>
              </a:rPr>
              <a:t>、地球環境に限界をもたらしつつある。</a:t>
            </a:r>
            <a:endParaRPr lang="en-US" altLang="ja-JP" dirty="0">
              <a:latin typeface="Meiryo UI" panose="020B0604030504040204" pitchFamily="50" charset="-128"/>
              <a:ea typeface="Meiryo UI" panose="020B0604030504040204" pitchFamily="50" charset="-128"/>
            </a:endParaRPr>
          </a:p>
          <a:p>
            <a:pPr marL="179388" indent="-179388">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政府は、</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年までの</a:t>
            </a:r>
            <a:r>
              <a:rPr lang="ja-JP" altLang="en-US" dirty="0" smtClean="0">
                <a:latin typeface="Meiryo UI" panose="020B0604030504040204" pitchFamily="50" charset="-128"/>
                <a:ea typeface="Meiryo UI" panose="020B0604030504040204" pitchFamily="50" charset="-128"/>
              </a:rPr>
              <a:t>カーボンニュートラル</a:t>
            </a:r>
            <a:r>
              <a:rPr lang="ja-JP" altLang="en-US" dirty="0">
                <a:latin typeface="Meiryo UI" panose="020B0604030504040204" pitchFamily="50" charset="-128"/>
                <a:ea typeface="Meiryo UI" panose="020B0604030504040204" pitchFamily="50" charset="-128"/>
              </a:rPr>
              <a:t>を目指すことを宣言するとともに、</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年度において温室効果ガスを</a:t>
            </a:r>
            <a:r>
              <a:rPr lang="en-US" altLang="ja-JP" dirty="0">
                <a:latin typeface="Meiryo UI" panose="020B0604030504040204" pitchFamily="50" charset="-128"/>
                <a:ea typeface="Meiryo UI" panose="020B0604030504040204" pitchFamily="50" charset="-128"/>
              </a:rPr>
              <a:t>2013</a:t>
            </a:r>
            <a:r>
              <a:rPr lang="ja-JP" altLang="en-US" dirty="0">
                <a:latin typeface="Meiryo UI" panose="020B0604030504040204" pitchFamily="50" charset="-128"/>
                <a:ea typeface="Meiryo UI" panose="020B0604030504040204" pitchFamily="50" charset="-128"/>
              </a:rPr>
              <a:t>年度から</a:t>
            </a:r>
            <a:r>
              <a:rPr lang="en-US" altLang="ja-JP" dirty="0">
                <a:latin typeface="Meiryo UI" panose="020B0604030504040204" pitchFamily="50" charset="-128"/>
                <a:ea typeface="Meiryo UI" panose="020B0604030504040204" pitchFamily="50" charset="-128"/>
              </a:rPr>
              <a:t>46</a:t>
            </a:r>
            <a:r>
              <a:rPr lang="ja-JP" altLang="en-US" dirty="0">
                <a:latin typeface="Meiryo UI" panose="020B0604030504040204" pitchFamily="50" charset="-128"/>
                <a:ea typeface="Meiryo UI" panose="020B0604030504040204" pitchFamily="50" charset="-128"/>
              </a:rPr>
              <a:t>％削減することを目指し、さらに</a:t>
            </a:r>
            <a:r>
              <a:rPr lang="en-US" altLang="ja-JP" dirty="0">
                <a:latin typeface="Meiryo UI" panose="020B0604030504040204" pitchFamily="50" charset="-128"/>
                <a:ea typeface="Meiryo UI" panose="020B0604030504040204" pitchFamily="50" charset="-128"/>
              </a:rPr>
              <a:t>50</a:t>
            </a:r>
            <a:r>
              <a:rPr lang="ja-JP" altLang="en-US" dirty="0">
                <a:latin typeface="Meiryo UI" panose="020B0604030504040204" pitchFamily="50" charset="-128"/>
                <a:ea typeface="Meiryo UI" panose="020B0604030504040204" pitchFamily="50" charset="-128"/>
              </a:rPr>
              <a:t>％の高みに向けて挑戦を続けていくことを表明。</a:t>
            </a:r>
            <a:endParaRPr lang="en-US" altLang="ja-JP" dirty="0">
              <a:latin typeface="Meiryo UI" panose="020B0604030504040204" pitchFamily="50" charset="-128"/>
              <a:ea typeface="Meiryo UI" panose="020B0604030504040204" pitchFamily="50" charset="-128"/>
            </a:endParaRPr>
          </a:p>
          <a:p>
            <a:pPr marL="179388" indent="-179388">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この挑戦のためには、今までの延長線上ではない</a:t>
            </a:r>
            <a:r>
              <a:rPr lang="ja-JP" altLang="en-US"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国民</a:t>
            </a:r>
            <a:r>
              <a:rPr lang="ja-JP" altLang="en-US" b="1" dirty="0">
                <a:latin typeface="Meiryo UI" panose="020B0604030504040204" pitchFamily="50" charset="-128"/>
                <a:ea typeface="Meiryo UI" panose="020B0604030504040204" pitchFamily="50" charset="-128"/>
              </a:rPr>
              <a:t>一人一人、そして社会全体の行動変容に向けて、あらゆる主体の取組の更なる後押しと、ライフスタイルの転換が必要</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179388" indent="-179388">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さらに</a:t>
            </a:r>
            <a:r>
              <a:rPr lang="en-US" altLang="ja-JP" b="1" dirty="0">
                <a:latin typeface="Meiryo UI" panose="020B0604030504040204" pitchFamily="50" charset="-128"/>
                <a:ea typeface="Meiryo UI" panose="020B0604030504040204" pitchFamily="50" charset="-128"/>
              </a:rPr>
              <a:t>DX</a:t>
            </a:r>
            <a:r>
              <a:rPr lang="ja-JP" altLang="en-US" b="1" dirty="0">
                <a:latin typeface="Meiryo UI" panose="020B0604030504040204" pitchFamily="50" charset="-128"/>
                <a:ea typeface="Meiryo UI" panose="020B0604030504040204" pitchFamily="50" charset="-128"/>
              </a:rPr>
              <a:t>（デジタル トランスフォーメーション）の活用</a:t>
            </a:r>
            <a:r>
              <a:rPr lang="ja-JP" altLang="en-US" dirty="0">
                <a:latin typeface="Meiryo UI" panose="020B0604030504040204" pitchFamily="50" charset="-128"/>
                <a:ea typeface="Meiryo UI" panose="020B0604030504040204" pitchFamily="50" charset="-128"/>
              </a:rPr>
              <a:t>より、「脱炭素」、「循環経済」「分散・自然共生」という</a:t>
            </a:r>
            <a:r>
              <a:rPr lang="ja-JP" altLang="en-US" b="1" dirty="0">
                <a:latin typeface="Meiryo UI" panose="020B0604030504040204" pitchFamily="50" charset="-128"/>
                <a:ea typeface="Meiryo UI" panose="020B0604030504040204" pitchFamily="50" charset="-128"/>
              </a:rPr>
              <a:t>多角的な切り口によるアプローチで</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にも取り組みつつ</a:t>
            </a:r>
            <a:r>
              <a:rPr lang="ja-JP" altLang="en-US" dirty="0">
                <a:latin typeface="Meiryo UI" panose="020B0604030504040204" pitchFamily="50" charset="-128"/>
                <a:ea typeface="Meiryo UI" panose="020B0604030504040204" pitchFamily="50" charset="-128"/>
              </a:rPr>
              <a:t>、私たちや将来世代が安心して暮らすことができるグリーン社会を作っていくことを目指す。</a:t>
            </a:r>
          </a:p>
        </p:txBody>
      </p:sp>
    </p:spTree>
    <p:extLst>
      <p:ext uri="{BB962C8B-B14F-4D97-AF65-F5344CB8AC3E}">
        <p14:creationId xmlns:p14="http://schemas.microsoft.com/office/powerpoint/2010/main" val="2060007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34912" y="612416"/>
            <a:ext cx="8640960" cy="39029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科学に基づく新しい行動変容のアプローチ（ナッジ）</a:t>
            </a:r>
            <a:endPar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２．国内外の</a:t>
            </a:r>
            <a:r>
              <a:rPr lang="ja-JP" altLang="en-US" sz="2800" b="1" dirty="0">
                <a:solidFill>
                  <a:sysClr val="window" lastClr="FFFFFF"/>
                </a:solidFill>
                <a:latin typeface="Meiryo UI" panose="020B0604030504040204" pitchFamily="50" charset="-128"/>
                <a:ea typeface="Meiryo UI" panose="020B0604030504040204" pitchFamily="50" charset="-128"/>
              </a:rPr>
              <a:t>動向</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D6087E05-8723-5090-8B6A-FE0BC874D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76" y="1027914"/>
            <a:ext cx="7684232" cy="5711843"/>
          </a:xfrm>
          <a:prstGeom prst="rect">
            <a:avLst/>
          </a:prstGeom>
        </p:spPr>
      </p:pic>
      <p:sp>
        <p:nvSpPr>
          <p:cNvPr id="14" name="テキスト ボックス 13">
            <a:extLst>
              <a:ext uri="{FF2B5EF4-FFF2-40B4-BE49-F238E27FC236}">
                <a16:creationId xmlns:a16="http://schemas.microsoft.com/office/drawing/2014/main" id="{4F81CFFA-9599-4E22-85F7-BB4D7914743A}"/>
              </a:ext>
            </a:extLst>
          </p:cNvPr>
          <p:cNvSpPr txBox="1"/>
          <p:nvPr/>
        </p:nvSpPr>
        <p:spPr>
          <a:xfrm>
            <a:off x="6438411" y="6237312"/>
            <a:ext cx="2544286" cy="415498"/>
          </a:xfrm>
          <a:prstGeom prst="rect">
            <a:avLst/>
          </a:prstGeom>
          <a:solidFill>
            <a:schemeClr val="bg1"/>
          </a:solidFill>
        </p:spPr>
        <p:txBody>
          <a:bodyPr wrap="none" rtlCol="0">
            <a:spAutoFit/>
          </a:bodyPr>
          <a:lstStyle/>
          <a:p>
            <a:pPr algn="r"/>
            <a:r>
              <a:rPr kumimoji="1" lang="ja-JP" altLang="en-US" sz="1050" dirty="0">
                <a:latin typeface="Meiryo UI" panose="020B0604030504040204" pitchFamily="50" charset="-128"/>
                <a:ea typeface="Meiryo UI" panose="020B0604030504040204" pitchFamily="50" charset="-128"/>
              </a:rPr>
              <a:t>中央環境審議会　第</a:t>
            </a:r>
            <a:r>
              <a:rPr kumimoji="1" lang="en-US" altLang="ja-JP" sz="1050" dirty="0">
                <a:latin typeface="Meiryo UI" panose="020B0604030504040204" pitchFamily="50" charset="-128"/>
                <a:ea typeface="Meiryo UI" panose="020B0604030504040204" pitchFamily="50" charset="-128"/>
              </a:rPr>
              <a:t>146</a:t>
            </a:r>
            <a:r>
              <a:rPr kumimoji="1" lang="ja-JP" altLang="en-US" sz="1050" dirty="0">
                <a:latin typeface="Meiryo UI" panose="020B0604030504040204" pitchFamily="50" charset="-128"/>
                <a:ea typeface="Meiryo UI" panose="020B0604030504040204" pitchFamily="50" charset="-128"/>
              </a:rPr>
              <a:t>回地球環境部会</a:t>
            </a:r>
            <a:endParaRPr kumimoji="1" lang="en-US" altLang="ja-JP" sz="1050" dirty="0">
              <a:latin typeface="Meiryo UI" panose="020B0604030504040204" pitchFamily="50" charset="-128"/>
              <a:ea typeface="Meiryo UI" panose="020B0604030504040204" pitchFamily="50" charset="-128"/>
            </a:endParaRPr>
          </a:p>
          <a:p>
            <a:pPr algn="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R3.1.26</a:t>
            </a:r>
            <a:r>
              <a:rPr kumimoji="1" lang="ja-JP" altLang="en-US" sz="105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98186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２．国内外</a:t>
            </a:r>
            <a:r>
              <a:rPr lang="ja-JP" altLang="en-US" sz="2800" b="1" dirty="0">
                <a:solidFill>
                  <a:sysClr val="window" lastClr="FFFFFF"/>
                </a:solidFill>
                <a:latin typeface="Meiryo UI" panose="020B0604030504040204" pitchFamily="50" charset="-128"/>
                <a:ea typeface="Meiryo UI" panose="020B0604030504040204" pitchFamily="50" charset="-128"/>
              </a:rPr>
              <a:t>の動向</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 name="角丸四角形 5">
            <a:extLst>
              <a:ext uri="{FF2B5EF4-FFF2-40B4-BE49-F238E27FC236}">
                <a16:creationId xmlns:a16="http://schemas.microsoft.com/office/drawing/2014/main" id="{778CCB13-CFA7-A96F-2AD8-C8FE98AF95EC}"/>
              </a:ext>
            </a:extLst>
          </p:cNvPr>
          <p:cNvSpPr/>
          <p:nvPr/>
        </p:nvSpPr>
        <p:spPr>
          <a:xfrm>
            <a:off x="145003" y="618127"/>
            <a:ext cx="8853992" cy="177528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108000" bIns="3600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342900" indent="-342900" algn="just">
              <a:spcBef>
                <a:spcPts val="600"/>
              </a:spcBef>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企業の脱炭素経営の促進</a:t>
            </a:r>
            <a:endPar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0363" lvl="1" indent="-184150" algn="just">
              <a:buFont typeface="Arial" panose="020B0604020202020204" pitchFamily="34" charset="0"/>
              <a:buChar char="•"/>
            </a:pPr>
            <a:r>
              <a:rPr lang="ja-JP" altLang="en-US" dirty="0">
                <a:solidFill>
                  <a:schemeClr val="tx1"/>
                </a:solidFill>
                <a:latin typeface="Meiryo UI" panose="020B0604030504040204" pitchFamily="50" charset="-128"/>
                <a:ea typeface="Meiryo UI" panose="020B0604030504040204" pitchFamily="50" charset="-128"/>
              </a:rPr>
              <a:t>パリ協定を契機に、企業が気候変動に対応した経営戦略の開示（</a:t>
            </a:r>
            <a:r>
              <a:rPr lang="en-US" altLang="ja-JP" dirty="0">
                <a:solidFill>
                  <a:schemeClr val="tx1"/>
                </a:solidFill>
                <a:latin typeface="Meiryo UI" panose="020B0604030504040204" pitchFamily="50" charset="-128"/>
                <a:ea typeface="Meiryo UI" panose="020B0604030504040204" pitchFamily="50" charset="-128"/>
              </a:rPr>
              <a:t>TCFD</a:t>
            </a:r>
            <a:r>
              <a:rPr lang="ja-JP" altLang="en-US" dirty="0">
                <a:solidFill>
                  <a:schemeClr val="tx1"/>
                </a:solidFill>
                <a:latin typeface="Meiryo UI" panose="020B0604030504040204" pitchFamily="50" charset="-128"/>
                <a:ea typeface="Meiryo UI" panose="020B0604030504040204" pitchFamily="50" charset="-128"/>
              </a:rPr>
              <a:t>）や脱炭素に向けた目標設定（</a:t>
            </a:r>
            <a:r>
              <a:rPr lang="en-US" altLang="ja-JP" dirty="0">
                <a:solidFill>
                  <a:schemeClr val="tx1"/>
                </a:solidFill>
                <a:latin typeface="Meiryo UI" panose="020B0604030504040204" pitchFamily="50" charset="-128"/>
                <a:ea typeface="Meiryo UI" panose="020B0604030504040204" pitchFamily="50" charset="-128"/>
              </a:rPr>
              <a:t>SBT</a:t>
            </a: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RE100</a:t>
            </a:r>
            <a:r>
              <a:rPr lang="ja-JP" altLang="en-US" dirty="0">
                <a:solidFill>
                  <a:schemeClr val="tx1"/>
                </a:solidFill>
                <a:latin typeface="Meiryo UI" panose="020B0604030504040204" pitchFamily="50" charset="-128"/>
                <a:ea typeface="Meiryo UI" panose="020B0604030504040204" pitchFamily="50" charset="-128"/>
              </a:rPr>
              <a:t>）などを通じ、脱炭素経営に取り組む動きが進展。</a:t>
            </a:r>
          </a:p>
          <a:p>
            <a:pPr marL="360363" lvl="1" indent="-184150" algn="just">
              <a:buFont typeface="Arial" panose="020B0604020202020204" pitchFamily="34" charset="0"/>
              <a:buChar char="•"/>
            </a:pPr>
            <a:r>
              <a:rPr lang="ja-JP" altLang="en-US" dirty="0">
                <a:solidFill>
                  <a:schemeClr val="tx1"/>
                </a:solidFill>
                <a:latin typeface="Meiryo UI" panose="020B0604030504040204" pitchFamily="50" charset="-128"/>
                <a:ea typeface="Meiryo UI" panose="020B0604030504040204" pitchFamily="50" charset="-128"/>
              </a:rPr>
              <a:t>国際的な</a:t>
            </a:r>
            <a:r>
              <a:rPr lang="en-US" altLang="ja-JP" dirty="0">
                <a:solidFill>
                  <a:schemeClr val="tx1"/>
                </a:solidFill>
                <a:latin typeface="Meiryo UI" panose="020B0604030504040204" pitchFamily="50" charset="-128"/>
                <a:ea typeface="Meiryo UI" panose="020B0604030504040204" pitchFamily="50" charset="-128"/>
              </a:rPr>
              <a:t>ESG</a:t>
            </a:r>
            <a:r>
              <a:rPr lang="ja-JP" altLang="en-US" dirty="0">
                <a:solidFill>
                  <a:schemeClr val="tx1"/>
                </a:solidFill>
                <a:latin typeface="Meiryo UI" panose="020B0604030504040204" pitchFamily="50" charset="-128"/>
                <a:ea typeface="Meiryo UI" panose="020B0604030504040204" pitchFamily="50" charset="-128"/>
              </a:rPr>
              <a:t>投資の潮流の中で</a:t>
            </a:r>
            <a:r>
              <a:rPr lang="ja-JP" altLang="en-US" b="1" dirty="0">
                <a:solidFill>
                  <a:schemeClr val="tx1"/>
                </a:solidFill>
                <a:latin typeface="Meiryo UI" panose="020B0604030504040204" pitchFamily="50" charset="-128"/>
                <a:ea typeface="Meiryo UI" panose="020B0604030504040204" pitchFamily="50" charset="-128"/>
              </a:rPr>
              <a:t>自らの企業価値の向上につながることが期待</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a:p>
            <a:pPr marL="360363" lvl="1" indent="-184150" algn="just">
              <a:buFont typeface="Arial" panose="020B0604020202020204" pitchFamily="34" charset="0"/>
              <a:buChar char="•"/>
            </a:pPr>
            <a:r>
              <a:rPr lang="ja-JP" altLang="en-US" dirty="0">
                <a:solidFill>
                  <a:schemeClr val="tx1"/>
                </a:solidFill>
                <a:latin typeface="Meiryo UI" panose="020B0604030504040204" pitchFamily="50" charset="-128"/>
                <a:ea typeface="Meiryo UI" panose="020B0604030504040204" pitchFamily="50" charset="-128"/>
              </a:rPr>
              <a:t>気候変動の影響がますます顕在化しつつある今日、先んじて脱炭素経営の取組を進めることは、他者と差別化を図り、</a:t>
            </a:r>
            <a:r>
              <a:rPr lang="ja-JP" altLang="en-US" b="1" dirty="0">
                <a:solidFill>
                  <a:schemeClr val="tx1"/>
                </a:solidFill>
                <a:latin typeface="Meiryo UI" panose="020B0604030504040204" pitchFamily="50" charset="-128"/>
                <a:ea typeface="Meiryo UI" panose="020B0604030504040204" pitchFamily="50" charset="-128"/>
              </a:rPr>
              <a:t>新たな取引先やビジネスチャンスの獲得に結びつく</a:t>
            </a:r>
            <a:r>
              <a:rPr lang="ja-JP" altLang="en-US" dirty="0">
                <a:solidFill>
                  <a:schemeClr val="tx1"/>
                </a:solidFill>
                <a:latin typeface="Meiryo UI" panose="020B0604030504040204" pitchFamily="50" charset="-128"/>
                <a:ea typeface="Meiryo UI" panose="020B0604030504040204" pitchFamily="50" charset="-128"/>
              </a:rPr>
              <a:t>もの。</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16514774-9621-5DF9-5DAA-3CA25DD96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451104"/>
            <a:ext cx="6868264" cy="4396746"/>
          </a:xfrm>
          <a:prstGeom prst="rect">
            <a:avLst/>
          </a:prstGeom>
        </p:spPr>
      </p:pic>
    </p:spTree>
    <p:extLst>
      <p:ext uri="{BB962C8B-B14F-4D97-AF65-F5344CB8AC3E}">
        <p14:creationId xmlns:p14="http://schemas.microsoft.com/office/powerpoint/2010/main" val="223693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124744"/>
            <a:ext cx="9143999" cy="1368152"/>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b="1" dirty="0">
                <a:solidFill>
                  <a:sysClr val="window" lastClr="FFFFFF"/>
                </a:solidFill>
                <a:latin typeface="Meiryo UI" panose="020B0604030504040204" pitchFamily="50" charset="-128"/>
                <a:ea typeface="Meiryo UI" panose="020B0604030504040204" pitchFamily="50" charset="-128"/>
              </a:rPr>
              <a:t>大阪における環境教育等の状況について</a:t>
            </a:r>
            <a:endParaRPr kumimoji="1" lang="ja-JP" altLang="en-US" sz="36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0D99444-32BF-75C6-97DE-BB8C43144AE3}"/>
              </a:ext>
            </a:extLst>
          </p:cNvPr>
          <p:cNvSpPr txBox="1"/>
          <p:nvPr/>
        </p:nvSpPr>
        <p:spPr>
          <a:xfrm>
            <a:off x="899592" y="2852936"/>
            <a:ext cx="7344816" cy="3323987"/>
          </a:xfrm>
          <a:prstGeom prst="rect">
            <a:avLst/>
          </a:prstGeom>
          <a:noFill/>
        </p:spPr>
        <p:txBody>
          <a:bodyPr wrap="square" rtlCol="0">
            <a:spAutoFit/>
          </a:bodyPr>
          <a:lstStyle/>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１．現行</a:t>
            </a:r>
            <a:r>
              <a:rPr kumimoji="1" lang="zh-TW" altLang="en-US" sz="2800" dirty="0">
                <a:solidFill>
                  <a:schemeClr val="bg1">
                    <a:lumMod val="75000"/>
                  </a:schemeClr>
                </a:solidFill>
                <a:latin typeface="Meiryo UI" panose="020B0604030504040204" pitchFamily="50" charset="-128"/>
                <a:ea typeface="Meiryo UI" panose="020B0604030504040204" pitchFamily="50" charset="-128"/>
              </a:rPr>
              <a:t>大阪府環境教育等行動計画</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の概要</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２</a:t>
            </a:r>
            <a:r>
              <a:rPr kumimoji="1" lang="en-US" altLang="ja-JP" sz="2800" dirty="0">
                <a:solidFill>
                  <a:schemeClr val="bg1">
                    <a:lumMod val="75000"/>
                  </a:schemeClr>
                </a:solidFill>
                <a:latin typeface="Meiryo UI" panose="020B0604030504040204" pitchFamily="50" charset="-128"/>
                <a:ea typeface="Meiryo UI" panose="020B0604030504040204" pitchFamily="50" charset="-128"/>
              </a:rPr>
              <a:t>.</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　</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国内外</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の動向</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３</a:t>
            </a:r>
            <a:r>
              <a:rPr kumimoji="1" lang="ja-JP" altLang="en-US" sz="2800" dirty="0" smtClean="0">
                <a:latin typeface="Meiryo UI" panose="020B0604030504040204" pitchFamily="50" charset="-128"/>
                <a:ea typeface="Meiryo UI" panose="020B0604030504040204" pitchFamily="50" charset="-128"/>
              </a:rPr>
              <a:t>．大阪</a:t>
            </a:r>
            <a:r>
              <a:rPr kumimoji="1" lang="ja-JP" altLang="en-US" sz="2800" dirty="0">
                <a:latin typeface="Meiryo UI" panose="020B0604030504040204" pitchFamily="50" charset="-128"/>
                <a:ea typeface="Meiryo UI" panose="020B0604030504040204" pitchFamily="50" charset="-128"/>
              </a:rPr>
              <a:t>の状況</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４</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．環境教育を推進するにあたっての課題抽出</a:t>
            </a:r>
            <a:endParaRPr kumimoji="1" lang="en-US" altLang="ja-JP" sz="2800" dirty="0" smtClean="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５．</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今後</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のスケジュール</a:t>
            </a:r>
          </a:p>
        </p:txBody>
      </p:sp>
    </p:spTree>
    <p:extLst>
      <p:ext uri="{BB962C8B-B14F-4D97-AF65-F5344CB8AC3E}">
        <p14:creationId xmlns:p14="http://schemas.microsoft.com/office/powerpoint/2010/main" val="96885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0F587B02-2071-4BCA-A8B4-7FF6F645E08A}"/>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３．大阪の状況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a:extLst>
              <a:ext uri="{FF2B5EF4-FFF2-40B4-BE49-F238E27FC236}">
                <a16:creationId xmlns:a16="http://schemas.microsoft.com/office/drawing/2014/main" id="{3103F36B-AE97-4D4B-B55F-ED725A222882}"/>
              </a:ext>
            </a:extLst>
          </p:cNvPr>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43A935E6-AB59-C929-80C8-793246356444}"/>
              </a:ext>
            </a:extLst>
          </p:cNvPr>
          <p:cNvPicPr>
            <a:picLocks noChangeAspect="1"/>
          </p:cNvPicPr>
          <p:nvPr/>
        </p:nvPicPr>
        <p:blipFill>
          <a:blip r:embed="rId2"/>
          <a:stretch>
            <a:fillRect/>
          </a:stretch>
        </p:blipFill>
        <p:spPr>
          <a:xfrm>
            <a:off x="240858" y="548680"/>
            <a:ext cx="8521447" cy="6033890"/>
          </a:xfrm>
          <a:prstGeom prst="rect">
            <a:avLst/>
          </a:prstGeom>
        </p:spPr>
      </p:pic>
      <p:sp>
        <p:nvSpPr>
          <p:cNvPr id="2" name="テキスト ボックス 1"/>
          <p:cNvSpPr txBox="1"/>
          <p:nvPr/>
        </p:nvSpPr>
        <p:spPr>
          <a:xfrm>
            <a:off x="6734048" y="6525344"/>
            <a:ext cx="2262158" cy="276999"/>
          </a:xfrm>
          <a:prstGeom prst="rect">
            <a:avLst/>
          </a:prstGeom>
          <a:noFill/>
          <a:ln>
            <a:noFill/>
          </a:ln>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大阪府環境総合計画抜粋</a:t>
            </a:r>
          </a:p>
        </p:txBody>
      </p:sp>
    </p:spTree>
    <p:extLst>
      <p:ext uri="{BB962C8B-B14F-4D97-AF65-F5344CB8AC3E}">
        <p14:creationId xmlns:p14="http://schemas.microsoft.com/office/powerpoint/2010/main" val="391545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a:extLst>
              <a:ext uri="{FF2B5EF4-FFF2-40B4-BE49-F238E27FC236}">
                <a16:creationId xmlns:a16="http://schemas.microsoft.com/office/drawing/2014/main" id="{4F4B129F-A057-5FF9-25C9-C9502B7F9175}"/>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３．大阪の状況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27" name="角丸四角形 21">
            <a:extLst>
              <a:ext uri="{FF2B5EF4-FFF2-40B4-BE49-F238E27FC236}">
                <a16:creationId xmlns:a16="http://schemas.microsoft.com/office/drawing/2014/main" id="{4EC627E8-4DF1-CACB-B1AC-0B050E80E4F6}"/>
              </a:ext>
            </a:extLst>
          </p:cNvPr>
          <p:cNvSpPr/>
          <p:nvPr/>
        </p:nvSpPr>
        <p:spPr>
          <a:xfrm>
            <a:off x="240692" y="2138394"/>
            <a:ext cx="8693098" cy="1794662"/>
          </a:xfrm>
          <a:prstGeom prst="roundRect">
            <a:avLst>
              <a:gd name="adj" fmla="val 0"/>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BEC9C37B-6437-D50F-0662-FD8ACFDC6EDC}"/>
              </a:ext>
            </a:extLst>
          </p:cNvPr>
          <p:cNvSpPr/>
          <p:nvPr/>
        </p:nvSpPr>
        <p:spPr>
          <a:xfrm>
            <a:off x="4823256" y="3149793"/>
            <a:ext cx="4110534" cy="25994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　</a:t>
            </a:r>
            <a:endParaRPr lang="en-US" altLang="ja-JP" sz="1089"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C56E040-A2E5-C736-AE33-F2B427A33639}"/>
              </a:ext>
            </a:extLst>
          </p:cNvPr>
          <p:cNvSpPr/>
          <p:nvPr/>
        </p:nvSpPr>
        <p:spPr>
          <a:xfrm>
            <a:off x="114376" y="1052736"/>
            <a:ext cx="8915248" cy="5688632"/>
          </a:xfrm>
          <a:prstGeom prst="rect">
            <a:avLst/>
          </a:prstGeom>
          <a:noFill/>
          <a:ln w="28575" cap="flat" cmpd="sng" algn="ctr">
            <a:solidFill>
              <a:srgbClr val="00B050"/>
            </a:solidFill>
            <a:prstDash val="solid"/>
            <a:miter lim="800000"/>
          </a:ln>
          <a:effectLst/>
        </p:spPr>
        <p:txBody>
          <a:bodyPr rot="0" spcFirstLastPara="0" vert="horz" wrap="square" lIns="91440" tIns="45720" rIns="91440" bIns="0" numCol="1" spcCol="0" rtlCol="0" fromWordArt="0" anchor="b" anchorCtr="0" forceAA="0" compatLnSpc="1">
            <a:prstTxWarp prst="textNoShape">
              <a:avLst/>
            </a:prstTxWarp>
            <a:noAutofit/>
          </a:bodyPr>
          <a:lstStyle/>
          <a:p>
            <a:pPr>
              <a:spcAft>
                <a:spcPts val="600"/>
              </a:spcAft>
              <a:defRPr/>
            </a:pPr>
            <a:endParaRPr lang="en-US" altLang="ja-JP" b="1" kern="100" dirty="0">
              <a:latin typeface="+mj-ea"/>
              <a:ea typeface="+mj-ea"/>
              <a:cs typeface="Times New Roman" panose="02020603050405020304" pitchFamily="18" charset="0"/>
            </a:endParaRPr>
          </a:p>
        </p:txBody>
      </p:sp>
      <p:sp>
        <p:nvSpPr>
          <p:cNvPr id="5" name="角丸四角形 130">
            <a:extLst>
              <a:ext uri="{FF2B5EF4-FFF2-40B4-BE49-F238E27FC236}">
                <a16:creationId xmlns:a16="http://schemas.microsoft.com/office/drawing/2014/main" id="{04996F44-730A-1731-2402-AD39CB3CA00F}"/>
              </a:ext>
            </a:extLst>
          </p:cNvPr>
          <p:cNvSpPr/>
          <p:nvPr/>
        </p:nvSpPr>
        <p:spPr>
          <a:xfrm>
            <a:off x="882228" y="4471483"/>
            <a:ext cx="7355429" cy="432000"/>
          </a:xfrm>
          <a:prstGeom prst="roundRect">
            <a:avLst>
              <a:gd name="adj" fmla="val 50000"/>
            </a:avLst>
          </a:prstGeom>
          <a:solidFill>
            <a:srgbClr val="00AC4E"/>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b="1" dirty="0">
                <a:solidFill>
                  <a:schemeClr val="bg1"/>
                </a:solidFill>
                <a:latin typeface="Yu Gothic UI" panose="020B0500000000000000" pitchFamily="50" charset="-128"/>
                <a:ea typeface="Yu Gothic UI" panose="020B0500000000000000" pitchFamily="50" charset="-128"/>
              </a:rPr>
              <a:t>いのち輝く</a:t>
            </a:r>
            <a:r>
              <a:rPr lang="en-US" altLang="ja-JP" b="1" dirty="0">
                <a:solidFill>
                  <a:schemeClr val="bg1"/>
                </a:solidFill>
                <a:latin typeface="Yu Gothic UI" panose="020B0500000000000000" pitchFamily="50" charset="-128"/>
                <a:ea typeface="Yu Gothic UI" panose="020B0500000000000000" pitchFamily="50" charset="-128"/>
              </a:rPr>
              <a:t>SDGs</a:t>
            </a:r>
            <a:r>
              <a:rPr lang="ja-JP" altLang="en-US" b="1" dirty="0">
                <a:solidFill>
                  <a:schemeClr val="bg1"/>
                </a:solidFill>
                <a:latin typeface="Yu Gothic UI" panose="020B0500000000000000" pitchFamily="50" charset="-128"/>
                <a:ea typeface="Yu Gothic UI" panose="020B0500000000000000" pitchFamily="50" charset="-128"/>
              </a:rPr>
              <a:t>未来都市・大阪　</a:t>
            </a:r>
            <a:r>
              <a:rPr lang="ja-JP" altLang="en-US" b="1" dirty="0" err="1">
                <a:solidFill>
                  <a:schemeClr val="bg1"/>
                </a:solidFill>
                <a:latin typeface="Yu Gothic UI" panose="020B0500000000000000" pitchFamily="50" charset="-128"/>
                <a:ea typeface="Yu Gothic UI" panose="020B0500000000000000" pitchFamily="50" charset="-128"/>
              </a:rPr>
              <a:t>ー</a:t>
            </a:r>
            <a:r>
              <a:rPr lang="ja-JP" altLang="en-US"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7" name="テキスト ボックス 14">
            <a:extLst>
              <a:ext uri="{FF2B5EF4-FFF2-40B4-BE49-F238E27FC236}">
                <a16:creationId xmlns:a16="http://schemas.microsoft.com/office/drawing/2014/main" id="{7D28A440-0C7F-6124-77DD-303C48C1966A}"/>
              </a:ext>
            </a:extLst>
          </p:cNvPr>
          <p:cNvSpPr txBox="1"/>
          <p:nvPr/>
        </p:nvSpPr>
        <p:spPr>
          <a:xfrm>
            <a:off x="1181910" y="3983208"/>
            <a:ext cx="6547816" cy="411121"/>
          </a:xfrm>
          <a:prstGeom prst="rect">
            <a:avLst/>
          </a:prstGeom>
          <a:noFill/>
          <a:ln w="28575">
            <a:noFill/>
          </a:ln>
        </p:spPr>
        <p:txBody>
          <a:bodyPr rot="0" spcFirstLastPara="0" vert="horz" wrap="square" lIns="91440" tIns="45720" rIns="91440" bIns="45720" numCol="1" spcCol="0" rtlCol="0" fromWordArt="0" anchor="ctr" anchorCtr="1" forceAA="0" compatLnSpc="1">
            <a:prstTxWarp prst="textNoShape">
              <a:avLst/>
            </a:prstTxWarp>
            <a:noAutofit/>
          </a:bodyPr>
          <a:lstStyle/>
          <a:p>
            <a:pPr algn="just"/>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年の実現すべき姿　</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　</a:t>
            </a:r>
          </a:p>
        </p:txBody>
      </p:sp>
      <p:sp>
        <p:nvSpPr>
          <p:cNvPr id="8" name="テキスト ボックス 14">
            <a:extLst>
              <a:ext uri="{FF2B5EF4-FFF2-40B4-BE49-F238E27FC236}">
                <a16:creationId xmlns:a16="http://schemas.microsoft.com/office/drawing/2014/main" id="{01D4A63C-3509-A76D-1620-7167E20BE1AA}"/>
              </a:ext>
            </a:extLst>
          </p:cNvPr>
          <p:cNvSpPr txBox="1"/>
          <p:nvPr/>
        </p:nvSpPr>
        <p:spPr>
          <a:xfrm>
            <a:off x="466218" y="1146532"/>
            <a:ext cx="7891853" cy="411121"/>
          </a:xfrm>
          <a:prstGeom prst="rect">
            <a:avLst/>
          </a:prstGeom>
          <a:noFill/>
          <a:ln w="28575">
            <a:noFill/>
          </a:ln>
        </p:spPr>
        <p:txBody>
          <a:bodyPr rot="0" spcFirstLastPara="0" vert="horz" wrap="square" lIns="91440" tIns="45720" rIns="91440" bIns="45720" numCol="1" spcCol="0" rtlCol="0" fromWordArt="0" anchor="ctr" anchorCtr="1" forceAA="0" compatLnSpc="1">
            <a:prstTxWarp prst="textNoShape">
              <a:avLst/>
            </a:prstTxWarp>
            <a:noAutofit/>
          </a:bodyPr>
          <a:lstStyle/>
          <a:p>
            <a:pPr algn="ct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rPr>
              <a:t>2050</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年のめざすべき将来像　</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　</a:t>
            </a:r>
          </a:p>
        </p:txBody>
      </p:sp>
      <p:sp>
        <p:nvSpPr>
          <p:cNvPr id="9" name="角丸四角形 43">
            <a:extLst>
              <a:ext uri="{FF2B5EF4-FFF2-40B4-BE49-F238E27FC236}">
                <a16:creationId xmlns:a16="http://schemas.microsoft.com/office/drawing/2014/main" id="{9AF4DE97-CE8E-EE55-3667-6B544D5F504B}"/>
              </a:ext>
            </a:extLst>
          </p:cNvPr>
          <p:cNvSpPr/>
          <p:nvPr/>
        </p:nvSpPr>
        <p:spPr>
          <a:xfrm>
            <a:off x="587780" y="1628996"/>
            <a:ext cx="7753022" cy="432000"/>
          </a:xfrm>
          <a:prstGeom prst="roundRect">
            <a:avLst>
              <a:gd name="adj" fmla="val 46932"/>
            </a:avLst>
          </a:prstGeom>
          <a:solidFill>
            <a:srgbClr val="00AC4E"/>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b="1" dirty="0">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942DEFC5-C8EB-CCEB-5B1E-30F7322BF250}"/>
              </a:ext>
            </a:extLst>
          </p:cNvPr>
          <p:cNvSpPr/>
          <p:nvPr/>
        </p:nvSpPr>
        <p:spPr>
          <a:xfrm>
            <a:off x="230458" y="2198765"/>
            <a:ext cx="8536239" cy="2033491"/>
          </a:xfrm>
          <a:prstGeom prst="rect">
            <a:avLst/>
          </a:prstGeom>
          <a:noFill/>
          <a:ln w="28575"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rPr>
              <a:t>現在だけでなく将来にわたって、</a:t>
            </a:r>
            <a:r>
              <a:rPr lang="ja-JP" altLang="en-US" sz="1600" u="sng" dirty="0">
                <a:latin typeface="Meiryo UI" panose="020B0604030504040204" pitchFamily="50" charset="-128"/>
                <a:ea typeface="Meiryo UI" panose="020B0604030504040204" pitchFamily="50" charset="-128"/>
              </a:rPr>
              <a:t>限りある資源や自然の恵み、良好な環境を保全しつつ</a:t>
            </a:r>
            <a:r>
              <a:rPr lang="ja-JP" altLang="en-US" sz="1600" dirty="0">
                <a:latin typeface="Meiryo UI" panose="020B0604030504040204" pitchFamily="50" charset="-128"/>
                <a:ea typeface="Meiryo UI" panose="020B0604030504040204" pitchFamily="50" charset="-128"/>
              </a:rPr>
              <a:t>、（中略）</a:t>
            </a:r>
            <a:endParaRPr lang="en-US" altLang="ja-JP" sz="1600"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府域における</a:t>
            </a:r>
            <a:r>
              <a:rPr lang="en-US" altLang="ja-JP" sz="1600" dirty="0">
                <a:latin typeface="Meiryo UI" panose="020B0604030504040204" pitchFamily="50" charset="-128"/>
                <a:ea typeface="Meiryo UI" panose="020B0604030504040204" pitchFamily="50" charset="-128"/>
              </a:rPr>
              <a:t>CO2</a:t>
            </a:r>
            <a:r>
              <a:rPr lang="ja-JP" altLang="en-US" sz="1600" dirty="0">
                <a:latin typeface="Meiryo UI" panose="020B0604030504040204" pitchFamily="50" charset="-128"/>
                <a:ea typeface="Meiryo UI" panose="020B0604030504040204" pitchFamily="50" charset="-128"/>
              </a:rPr>
              <a:t>排出量の実質ゼロ、大阪湾における海洋プラスチックごみによる追加的な汚染ゼロ、　</a:t>
            </a:r>
            <a:endParaRPr lang="en-US" altLang="ja-JP" sz="1600"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資源循環型の社会が実現している。</a:t>
            </a:r>
            <a:endParaRPr lang="en-US" altLang="ja-JP" sz="1600" dirty="0">
              <a:latin typeface="Meiryo UI" panose="020B0604030504040204" pitchFamily="50" charset="-128"/>
              <a:ea typeface="Meiryo UI" panose="020B0604030504040204" pitchFamily="50" charset="-128"/>
            </a:endParaRPr>
          </a:p>
          <a:p>
            <a:pPr>
              <a:spcBef>
                <a:spcPts val="600"/>
              </a:spcBef>
              <a:defRPr/>
            </a:pPr>
            <a:r>
              <a:rPr lang="ja-JP" altLang="en-US" sz="1600" dirty="0">
                <a:latin typeface="Meiryo UI" panose="020B0604030504040204" pitchFamily="50" charset="-128"/>
                <a:ea typeface="Meiryo UI" panose="020B0604030504040204" pitchFamily="50" charset="-128"/>
              </a:rPr>
              <a:t>○府民、事業者、研究機関や</a:t>
            </a:r>
            <a:r>
              <a:rPr lang="en-US" altLang="ja-JP" sz="1600" dirty="0">
                <a:latin typeface="Meiryo UI" panose="020B0604030504040204" pitchFamily="50" charset="-128"/>
                <a:ea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rPr>
              <a:t>等の民間団体、行政など</a:t>
            </a:r>
            <a:r>
              <a:rPr lang="ja-JP" altLang="en-US" sz="1600" u="sng" dirty="0">
                <a:latin typeface="Meiryo UI" panose="020B0604030504040204" pitchFamily="50" charset="-128"/>
                <a:ea typeface="Meiryo UI" panose="020B0604030504040204" pitchFamily="50" charset="-128"/>
              </a:rPr>
              <a:t>各主体における１つ１つの取組みが大き</a:t>
            </a:r>
            <a:endParaRPr lang="en-US" altLang="ja-JP" sz="1600" u="sng"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a:t>
            </a:r>
            <a:r>
              <a:rPr lang="ja-JP" altLang="en-US" sz="1600" u="sng" dirty="0">
                <a:latin typeface="Meiryo UI" panose="020B0604030504040204" pitchFamily="50" charset="-128"/>
                <a:ea typeface="Meiryo UI" panose="020B0604030504040204" pitchFamily="50" charset="-128"/>
              </a:rPr>
              <a:t>な力</a:t>
            </a:r>
            <a:r>
              <a:rPr lang="ja-JP" altLang="en-US" sz="1600" dirty="0">
                <a:latin typeface="Meiryo UI" panose="020B0604030504040204" pitchFamily="50" charset="-128"/>
                <a:ea typeface="Meiryo UI" panose="020B0604030504040204" pitchFamily="50" charset="-128"/>
              </a:rPr>
              <a:t>となって、快適で文化的な生活や健全で豊かな環境を創り出している。</a:t>
            </a:r>
            <a:endParaRPr lang="en-US" altLang="ja-JP" sz="1600" dirty="0">
              <a:latin typeface="Meiryo UI" panose="020B0604030504040204" pitchFamily="50" charset="-128"/>
              <a:ea typeface="Meiryo UI" panose="020B0604030504040204" pitchFamily="50" charset="-128"/>
            </a:endParaRPr>
          </a:p>
          <a:p>
            <a:pPr>
              <a:spcBef>
                <a:spcPts val="600"/>
              </a:spcBef>
              <a:defRPr/>
            </a:pPr>
            <a:r>
              <a:rPr lang="ja-JP" altLang="en-US" sz="1600" dirty="0">
                <a:latin typeface="Meiryo UI" panose="020B0604030504040204" pitchFamily="50" charset="-128"/>
                <a:ea typeface="Meiryo UI" panose="020B0604030504040204" pitchFamily="50" charset="-128"/>
              </a:rPr>
              <a:t>○府民の営みは、次世代とつながり、その影響は将来に波及し、</a:t>
            </a:r>
            <a:r>
              <a:rPr lang="ja-JP" altLang="en-US" sz="1600" u="sng" dirty="0">
                <a:latin typeface="Meiryo UI" panose="020B0604030504040204" pitchFamily="50" charset="-128"/>
                <a:ea typeface="Meiryo UI" panose="020B0604030504040204" pitchFamily="50" charset="-128"/>
              </a:rPr>
              <a:t>持続可能な社会が構築</a:t>
            </a:r>
            <a:r>
              <a:rPr lang="ja-JP" altLang="en-US" sz="1600" dirty="0">
                <a:latin typeface="Meiryo UI" panose="020B0604030504040204" pitchFamily="50" charset="-128"/>
                <a:ea typeface="Meiryo UI" panose="020B0604030504040204" pitchFamily="50" charset="-128"/>
              </a:rPr>
              <a:t>されている。</a:t>
            </a:r>
            <a:endParaRPr lang="en-US" altLang="ja-JP" sz="1600" dirty="0">
              <a:latin typeface="Meiryo UI" panose="020B0604030504040204" pitchFamily="50" charset="-128"/>
              <a:ea typeface="Meiryo UI" panose="020B0604030504040204" pitchFamily="50" charset="-128"/>
            </a:endParaRPr>
          </a:p>
        </p:txBody>
      </p:sp>
      <p:sp>
        <p:nvSpPr>
          <p:cNvPr id="13" name="円/楕円 30">
            <a:extLst>
              <a:ext uri="{FF2B5EF4-FFF2-40B4-BE49-F238E27FC236}">
                <a16:creationId xmlns:a16="http://schemas.microsoft.com/office/drawing/2014/main" id="{38A95D34-4718-72BF-1D59-DDAE2057AC8E}"/>
              </a:ext>
            </a:extLst>
          </p:cNvPr>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4" name="角丸四角形 21">
            <a:extLst>
              <a:ext uri="{FF2B5EF4-FFF2-40B4-BE49-F238E27FC236}">
                <a16:creationId xmlns:a16="http://schemas.microsoft.com/office/drawing/2014/main" id="{E48BEA54-B4EB-200D-612D-393FC6452F38}"/>
              </a:ext>
            </a:extLst>
          </p:cNvPr>
          <p:cNvSpPr/>
          <p:nvPr/>
        </p:nvSpPr>
        <p:spPr>
          <a:xfrm>
            <a:off x="439940" y="4980637"/>
            <a:ext cx="8330253" cy="1656183"/>
          </a:xfrm>
          <a:prstGeom prst="roundRect">
            <a:avLst>
              <a:gd name="adj" fmla="val 9737"/>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endParaRPr lang="en-US"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b="1" u="sng" dirty="0">
                <a:solidFill>
                  <a:schemeClr val="tx1"/>
                </a:solidFill>
                <a:latin typeface="Meiryo UI" panose="020B0604030504040204" pitchFamily="50" charset="-128"/>
                <a:ea typeface="Meiryo UI" panose="020B0604030504040204" pitchFamily="50" charset="-128"/>
              </a:rPr>
              <a:t>○府民、事業者、民間団体、行政など各主体が積極的に参加し、自ら行動する社会となっている。 </a:t>
            </a:r>
          </a:p>
          <a:p>
            <a:pPr algn="just"/>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○み</a:t>
            </a:r>
            <a:r>
              <a:rPr lang="ja-JP"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どりが多く、豊かな水辺や歴史・文化が活かされ</a:t>
            </a:r>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、多様な働き方が普及するともに、安全・安心で</a:t>
            </a:r>
            <a:endParaRPr lang="en-US"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持続可能な</a:t>
            </a:r>
            <a:r>
              <a:rPr lang="ja-JP"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「暮らしやすい」「働きやすい」「訪れたくなる」都市となっている。</a:t>
            </a:r>
            <a:endParaRPr lang="en-US"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ヒートアイランド現象が緩和されるなど、快適な生活環境が確保され</a:t>
            </a:r>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ている。</a:t>
            </a:r>
            <a:endParaRPr lang="en-US"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角丸四角形 22">
            <a:extLst>
              <a:ext uri="{FF2B5EF4-FFF2-40B4-BE49-F238E27FC236}">
                <a16:creationId xmlns:a16="http://schemas.microsoft.com/office/drawing/2014/main" id="{D1318188-CD02-39F2-90DE-BA1AC512B830}"/>
              </a:ext>
            </a:extLst>
          </p:cNvPr>
          <p:cNvSpPr/>
          <p:nvPr/>
        </p:nvSpPr>
        <p:spPr>
          <a:xfrm>
            <a:off x="566820" y="5112640"/>
            <a:ext cx="3974156" cy="333546"/>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魅力と活力ある快適な地域づくり</a:t>
            </a:r>
            <a:endParaRPr lang="en-US" altLang="ja-JP" b="1" dirty="0">
              <a:solidFill>
                <a:schemeClr val="bg1"/>
              </a:solidFill>
              <a:latin typeface="Meiryo UI" panose="020B0604030504040204" pitchFamily="50" charset="-128"/>
              <a:ea typeface="Meiryo UI" panose="020B0604030504040204" pitchFamily="50" charset="-128"/>
            </a:endParaRPr>
          </a:p>
        </p:txBody>
      </p:sp>
      <p:grpSp>
        <p:nvGrpSpPr>
          <p:cNvPr id="24" name="グループ化 23">
            <a:extLst>
              <a:ext uri="{FF2B5EF4-FFF2-40B4-BE49-F238E27FC236}">
                <a16:creationId xmlns:a16="http://schemas.microsoft.com/office/drawing/2014/main" id="{F26E6017-FE59-746E-E214-B659A157359D}"/>
              </a:ext>
            </a:extLst>
          </p:cNvPr>
          <p:cNvGrpSpPr/>
          <p:nvPr/>
        </p:nvGrpSpPr>
        <p:grpSpPr>
          <a:xfrm>
            <a:off x="4860427" y="5024325"/>
            <a:ext cx="3716753" cy="471488"/>
            <a:chOff x="4993349" y="4902879"/>
            <a:chExt cx="3716753" cy="471488"/>
          </a:xfrm>
        </p:grpSpPr>
        <p:pic>
          <p:nvPicPr>
            <p:cNvPr id="16" name="図 24">
              <a:extLst>
                <a:ext uri="{FF2B5EF4-FFF2-40B4-BE49-F238E27FC236}">
                  <a16:creationId xmlns:a16="http://schemas.microsoft.com/office/drawing/2014/main" id="{F0B2AE7C-E29E-AAF3-6DD2-2193AB5293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648" y="4902879"/>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25">
              <a:extLst>
                <a:ext uri="{FF2B5EF4-FFF2-40B4-BE49-F238E27FC236}">
                  <a16:creationId xmlns:a16="http://schemas.microsoft.com/office/drawing/2014/main" id="{7122F783-736B-3823-10FF-B6B4B57ADC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260" y="4902879"/>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
              <a:extLst>
                <a:ext uri="{FF2B5EF4-FFF2-40B4-BE49-F238E27FC236}">
                  <a16:creationId xmlns:a16="http://schemas.microsoft.com/office/drawing/2014/main" id="{F47701BD-38A9-1E34-EC07-6D92E20966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7572" y="4902879"/>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28">
              <a:extLst>
                <a:ext uri="{FF2B5EF4-FFF2-40B4-BE49-F238E27FC236}">
                  <a16:creationId xmlns:a16="http://schemas.microsoft.com/office/drawing/2014/main" id="{6EEB2257-234F-99C0-B253-71363A2910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2081" y="4903988"/>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32">
              <a:extLst>
                <a:ext uri="{FF2B5EF4-FFF2-40B4-BE49-F238E27FC236}">
                  <a16:creationId xmlns:a16="http://schemas.microsoft.com/office/drawing/2014/main" id="{EDCFA5A2-0230-6AD2-55EC-2218AB08CE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394" y="4903988"/>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3">
              <a:extLst>
                <a:ext uri="{FF2B5EF4-FFF2-40B4-BE49-F238E27FC236}">
                  <a16:creationId xmlns:a16="http://schemas.microsoft.com/office/drawing/2014/main" id="{DF476837-DA84-43A7-E46D-A57D05E0C4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6005" y="4903988"/>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21">
              <a:extLst>
                <a:ext uri="{FF2B5EF4-FFF2-40B4-BE49-F238E27FC236}">
                  <a16:creationId xmlns:a16="http://schemas.microsoft.com/office/drawing/2014/main" id="{179D8959-2B0B-4F6F-266D-E130F337CB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2102" y="4906367"/>
              <a:ext cx="468000" cy="468000"/>
            </a:xfrm>
            <a:prstGeom prst="rect">
              <a:avLst/>
            </a:prstGeom>
          </p:spPr>
        </p:pic>
        <p:pic>
          <p:nvPicPr>
            <p:cNvPr id="23" name="図 22">
              <a:extLst>
                <a:ext uri="{FF2B5EF4-FFF2-40B4-BE49-F238E27FC236}">
                  <a16:creationId xmlns:a16="http://schemas.microsoft.com/office/drawing/2014/main" id="{38C39C6C-D0D9-67F1-4829-3C074A0439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3349" y="4902879"/>
              <a:ext cx="468000" cy="468000"/>
            </a:xfrm>
            <a:prstGeom prst="rect">
              <a:avLst/>
            </a:prstGeom>
          </p:spPr>
        </p:pic>
      </p:grpSp>
      <p:sp>
        <p:nvSpPr>
          <p:cNvPr id="26" name="角丸四角形 5">
            <a:extLst>
              <a:ext uri="{FF2B5EF4-FFF2-40B4-BE49-F238E27FC236}">
                <a16:creationId xmlns:a16="http://schemas.microsoft.com/office/drawing/2014/main" id="{434D1A0A-AEE6-2D39-592E-72ED6D4442FC}"/>
              </a:ext>
            </a:extLst>
          </p:cNvPr>
          <p:cNvSpPr/>
          <p:nvPr/>
        </p:nvSpPr>
        <p:spPr>
          <a:xfrm>
            <a:off x="135338" y="586508"/>
            <a:ext cx="8640960" cy="39029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u"/>
            </a:pPr>
            <a:r>
              <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環境教育等分野のめざすべき将来像と実現すべき姿</a:t>
            </a:r>
            <a:endParaRPr lang="en-US" altLang="ja-JP"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153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3CADE2D-0596-A9F4-B362-B5D510D70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008422"/>
            <a:ext cx="7507831" cy="5617283"/>
          </a:xfrm>
          <a:prstGeom prst="rect">
            <a:avLst/>
          </a:prstGeom>
        </p:spPr>
      </p:pic>
      <p:sp>
        <p:nvSpPr>
          <p:cNvPr id="2" name="タイトル 1">
            <a:extLst>
              <a:ext uri="{FF2B5EF4-FFF2-40B4-BE49-F238E27FC236}">
                <a16:creationId xmlns:a16="http://schemas.microsoft.com/office/drawing/2014/main" id="{70A2B91A-AC78-6458-2DCD-440F4C562AF5}"/>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３．大阪の状況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251520" y="618127"/>
            <a:ext cx="8640960" cy="39029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大阪の人口動向</a:t>
            </a:r>
            <a:endPar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a:extLst>
              <a:ext uri="{FF2B5EF4-FFF2-40B4-BE49-F238E27FC236}">
                <a16:creationId xmlns:a16="http://schemas.microsoft.com/office/drawing/2014/main" id="{3103F36B-AE97-4D4B-B55F-ED725A222882}"/>
              </a:ext>
            </a:extLst>
          </p:cNvPr>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8ED6B049-AC17-7F01-9F1E-384EEC51B8DD}"/>
              </a:ext>
            </a:extLst>
          </p:cNvPr>
          <p:cNvSpPr txBox="1"/>
          <p:nvPr/>
        </p:nvSpPr>
        <p:spPr>
          <a:xfrm>
            <a:off x="4935880" y="6527397"/>
            <a:ext cx="4216219" cy="310791"/>
          </a:xfrm>
          <a:prstGeom prst="rect">
            <a:avLst/>
          </a:prstGeom>
          <a:noFill/>
        </p:spPr>
        <p:txBody>
          <a:bodyPr wrap="none" rtlCol="0">
            <a:spAutoFit/>
          </a:bodyPr>
          <a:lstStyle/>
          <a:p>
            <a:pPr algn="r">
              <a:lnSpc>
                <a:spcPct val="150000"/>
              </a:lnSpc>
            </a:pPr>
            <a:r>
              <a:rPr kumimoji="1" lang="ja-JP" altLang="en-US" sz="1100" dirty="0">
                <a:latin typeface="Meiryo UI" panose="020B0604030504040204" pitchFamily="50" charset="-128"/>
                <a:ea typeface="Meiryo UI" panose="020B0604030504040204" pitchFamily="50" charset="-128"/>
              </a:rPr>
              <a:t>第２期大阪府まち・ひと・しごと創生総合</a:t>
            </a:r>
            <a:r>
              <a:rPr kumimoji="1" lang="ja-JP" altLang="en-US" sz="1100" dirty="0" smtClean="0">
                <a:latin typeface="Meiryo UI" panose="020B0604030504040204" pitchFamily="50" charset="-128"/>
                <a:ea typeface="Meiryo UI" panose="020B0604030504040204" pitchFamily="50" charset="-128"/>
              </a:rPr>
              <a:t>戦略（</a:t>
            </a:r>
            <a:r>
              <a:rPr kumimoji="1" lang="en-US" altLang="ja-JP" sz="1100" dirty="0">
                <a:latin typeface="Meiryo UI" panose="020B0604030504040204" pitchFamily="50" charset="-128"/>
                <a:ea typeface="Meiryo UI" panose="020B0604030504040204" pitchFamily="50" charset="-128"/>
              </a:rPr>
              <a:t>2021</a:t>
            </a:r>
            <a:r>
              <a:rPr kumimoji="1" lang="ja-JP" altLang="en-US" sz="1100" dirty="0">
                <a:latin typeface="Meiryo UI" panose="020B0604030504040204" pitchFamily="50" charset="-128"/>
                <a:ea typeface="Meiryo UI" panose="020B0604030504040204" pitchFamily="50" charset="-128"/>
              </a:rPr>
              <a:t>年３月改訂版）</a:t>
            </a:r>
          </a:p>
        </p:txBody>
      </p:sp>
    </p:spTree>
    <p:extLst>
      <p:ext uri="{BB962C8B-B14F-4D97-AF65-F5344CB8AC3E}">
        <p14:creationId xmlns:p14="http://schemas.microsoft.com/office/powerpoint/2010/main" val="14766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BDD974C-1C9F-3C53-2D6D-589F3AF6E9D1}"/>
              </a:ext>
            </a:extLst>
          </p:cNvPr>
          <p:cNvPicPr>
            <a:picLocks noChangeAspect="1"/>
          </p:cNvPicPr>
          <p:nvPr/>
        </p:nvPicPr>
        <p:blipFill rotWithShape="1">
          <a:blip r:embed="rId2">
            <a:extLst>
              <a:ext uri="{28A0092B-C50C-407E-A947-70E740481C1C}">
                <a14:useLocalDpi xmlns:a14="http://schemas.microsoft.com/office/drawing/2010/main" val="0"/>
              </a:ext>
            </a:extLst>
          </a:blip>
          <a:srcRect b="441"/>
          <a:stretch/>
        </p:blipFill>
        <p:spPr>
          <a:xfrm>
            <a:off x="559121" y="1081843"/>
            <a:ext cx="7737725" cy="5776157"/>
          </a:xfrm>
          <a:prstGeom prst="rect">
            <a:avLst/>
          </a:prstGeom>
        </p:spPr>
      </p:pic>
      <p:sp>
        <p:nvSpPr>
          <p:cNvPr id="2" name="タイトル 1">
            <a:extLst>
              <a:ext uri="{FF2B5EF4-FFF2-40B4-BE49-F238E27FC236}">
                <a16:creationId xmlns:a16="http://schemas.microsoft.com/office/drawing/2014/main" id="{70A2B91A-AC78-6458-2DCD-440F4C562AF5}"/>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３．大阪の状況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25737" y="625993"/>
            <a:ext cx="8640960" cy="39029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大阪の人口動向（少子高齢化）</a:t>
            </a:r>
            <a:endPar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a:extLst>
              <a:ext uri="{FF2B5EF4-FFF2-40B4-BE49-F238E27FC236}">
                <a16:creationId xmlns:a16="http://schemas.microsoft.com/office/drawing/2014/main" id="{3103F36B-AE97-4D4B-B55F-ED725A222882}"/>
              </a:ext>
            </a:extLst>
          </p:cNvPr>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8ED6B049-AC17-7F01-9F1E-384EEC51B8DD}"/>
              </a:ext>
            </a:extLst>
          </p:cNvPr>
          <p:cNvSpPr txBox="1"/>
          <p:nvPr/>
        </p:nvSpPr>
        <p:spPr>
          <a:xfrm>
            <a:off x="4925616" y="6547209"/>
            <a:ext cx="4216218" cy="310791"/>
          </a:xfrm>
          <a:prstGeom prst="rect">
            <a:avLst/>
          </a:prstGeom>
          <a:solidFill>
            <a:schemeClr val="bg1"/>
          </a:solidFill>
        </p:spPr>
        <p:txBody>
          <a:bodyPr wrap="none" rtlCol="0">
            <a:spAutoFit/>
          </a:bodyPr>
          <a:lstStyle/>
          <a:p>
            <a:pPr algn="r">
              <a:lnSpc>
                <a:spcPct val="150000"/>
              </a:lnSpc>
            </a:pPr>
            <a:r>
              <a:rPr kumimoji="1" lang="ja-JP" altLang="en-US" sz="1100" dirty="0">
                <a:latin typeface="Meiryo UI" panose="020B0604030504040204" pitchFamily="50" charset="-128"/>
                <a:ea typeface="Meiryo UI" panose="020B0604030504040204" pitchFamily="50" charset="-128"/>
              </a:rPr>
              <a:t>第２期大阪府まち・ひと・しごと創生総合</a:t>
            </a:r>
            <a:r>
              <a:rPr kumimoji="1" lang="ja-JP" altLang="en-US" sz="1100" dirty="0" smtClean="0">
                <a:latin typeface="Meiryo UI" panose="020B0604030504040204" pitchFamily="50" charset="-128"/>
                <a:ea typeface="Meiryo UI" panose="020B0604030504040204" pitchFamily="50" charset="-128"/>
              </a:rPr>
              <a:t>戦略（</a:t>
            </a:r>
            <a:r>
              <a:rPr kumimoji="1" lang="en-US" altLang="ja-JP" sz="1100" dirty="0">
                <a:latin typeface="Meiryo UI" panose="020B0604030504040204" pitchFamily="50" charset="-128"/>
                <a:ea typeface="Meiryo UI" panose="020B0604030504040204" pitchFamily="50" charset="-128"/>
              </a:rPr>
              <a:t>2021</a:t>
            </a:r>
            <a:r>
              <a:rPr kumimoji="1" lang="ja-JP" altLang="en-US" sz="1100" dirty="0">
                <a:latin typeface="Meiryo UI" panose="020B0604030504040204" pitchFamily="50" charset="-128"/>
                <a:ea typeface="Meiryo UI" panose="020B0604030504040204" pitchFamily="50" charset="-128"/>
              </a:rPr>
              <a:t>年３月改訂版）</a:t>
            </a:r>
          </a:p>
        </p:txBody>
      </p:sp>
    </p:spTree>
    <p:extLst>
      <p:ext uri="{BB962C8B-B14F-4D97-AF65-F5344CB8AC3E}">
        <p14:creationId xmlns:p14="http://schemas.microsoft.com/office/powerpoint/2010/main" val="76481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A2B91A-AC78-6458-2DCD-440F4C562AF5}"/>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３．大阪の状況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25737" y="935476"/>
            <a:ext cx="8640960" cy="39029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u"/>
            </a:pPr>
            <a:r>
              <a:rPr lang="ja-JP" altLang="en-US"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環境教育における取組の実施主体と主な役割</a:t>
            </a:r>
            <a:endParaRPr lang="en-US" altLang="ja-JP"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a:extLst>
              <a:ext uri="{FF2B5EF4-FFF2-40B4-BE49-F238E27FC236}">
                <a16:creationId xmlns:a16="http://schemas.microsoft.com/office/drawing/2014/main" id="{3103F36B-AE97-4D4B-B55F-ED725A222882}"/>
              </a:ext>
            </a:extLst>
          </p:cNvPr>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5574011"/>
              </p:ext>
            </p:extLst>
          </p:nvPr>
        </p:nvGraphicFramePr>
        <p:xfrm>
          <a:off x="268831" y="1417320"/>
          <a:ext cx="8713866" cy="4023360"/>
        </p:xfrm>
        <a:graphic>
          <a:graphicData uri="http://schemas.openxmlformats.org/drawingml/2006/table">
            <a:tbl>
              <a:tblPr firstRow="1" bandRow="1">
                <a:tableStyleId>{E8B1032C-EA38-4F05-BA0D-38AFFFC7BED3}</a:tableStyleId>
              </a:tblPr>
              <a:tblGrid>
                <a:gridCol w="1355768">
                  <a:extLst>
                    <a:ext uri="{9D8B030D-6E8A-4147-A177-3AD203B41FA5}">
                      <a16:colId xmlns:a16="http://schemas.microsoft.com/office/drawing/2014/main" val="3458267435"/>
                    </a:ext>
                  </a:extLst>
                </a:gridCol>
                <a:gridCol w="7358098">
                  <a:extLst>
                    <a:ext uri="{9D8B030D-6E8A-4147-A177-3AD203B41FA5}">
                      <a16:colId xmlns:a16="http://schemas.microsoft.com/office/drawing/2014/main" val="111636397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latin typeface="Meiryo UI" panose="020B0604030504040204" pitchFamily="50" charset="-128"/>
                          <a:ea typeface="Meiryo UI" panose="020B0604030504040204" pitchFamily="50" charset="-128"/>
                        </a:rPr>
                        <a:t>大阪府</a:t>
                      </a:r>
                      <a:endParaRPr kumimoji="1" lang="en-US" altLang="ja-JP"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smtClean="0">
                        <a:latin typeface="Meiryo UI" panose="020B0604030504040204" pitchFamily="50" charset="-128"/>
                        <a:ea typeface="Meiryo UI" panose="020B0604030504040204" pitchFamily="50" charset="-128"/>
                      </a:endParaRPr>
                    </a:p>
                    <a:p>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smtClean="0">
                          <a:latin typeface="Meiryo UI" panose="020B0604030504040204" pitchFamily="50" charset="-128"/>
                          <a:ea typeface="Meiryo UI" panose="020B0604030504040204" pitchFamily="50" charset="-128"/>
                        </a:rPr>
                        <a:t>・客観的で正確な最新の情報の提供</a:t>
                      </a:r>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・環境教育や協働取組等の推進に関する行動計画の作成</a:t>
                      </a:r>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・各主体間のパートナーシップの構築支援　など</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40915204"/>
                  </a:ext>
                </a:extLst>
              </a:tr>
              <a:tr h="370840">
                <a:tc>
                  <a:txBody>
                    <a:bodyPr/>
                    <a:lstStyle/>
                    <a:p>
                      <a:r>
                        <a:rPr kumimoji="1" lang="ja-JP" altLang="en-US" b="0" dirty="0" smtClean="0">
                          <a:latin typeface="Meiryo UI" panose="020B0604030504040204" pitchFamily="50" charset="-128"/>
                          <a:ea typeface="Meiryo UI" panose="020B0604030504040204" pitchFamily="50" charset="-128"/>
                        </a:rPr>
                        <a:t>市町村</a:t>
                      </a:r>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（学校等）</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smtClean="0">
                          <a:latin typeface="Meiryo UI" panose="020B0604030504040204" pitchFamily="50" charset="-128"/>
                          <a:ea typeface="Meiryo UI" panose="020B0604030504040204" pitchFamily="50" charset="-128"/>
                        </a:rPr>
                        <a:t>・幼児期から発達段階に応じた学校教育及び社会教育の推進</a:t>
                      </a:r>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・市民等を対象にしたイベントやセミナー、講座等による自主的な学習等の促進</a:t>
                      </a:r>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・協働取組の推進　など</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251189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latin typeface="Meiryo UI" panose="020B0604030504040204" pitchFamily="50" charset="-128"/>
                          <a:ea typeface="Meiryo UI" panose="020B0604030504040204" pitchFamily="50" charset="-128"/>
                        </a:rPr>
                        <a:t>民間団体</a:t>
                      </a:r>
                      <a:endParaRPr kumimoji="1" lang="en-US" altLang="ja-JP"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smtClean="0">
                          <a:latin typeface="Meiryo UI" panose="020B0604030504040204" pitchFamily="50" charset="-128"/>
                          <a:ea typeface="Meiryo UI" panose="020B0604030504040204" pitchFamily="50" charset="-128"/>
                        </a:rPr>
                        <a:t>NGO/NPO</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smtClean="0">
                          <a:latin typeface="Meiryo UI" panose="020B0604030504040204" pitchFamily="50" charset="-128"/>
                          <a:ea typeface="Meiryo UI" panose="020B0604030504040204" pitchFamily="50" charset="-128"/>
                        </a:rPr>
                        <a:t>・民間団体・</a:t>
                      </a:r>
                      <a:r>
                        <a:rPr kumimoji="1" lang="en-US" altLang="ja-JP" b="0" dirty="0" smtClean="0">
                          <a:latin typeface="Meiryo UI" panose="020B0604030504040204" pitchFamily="50" charset="-128"/>
                          <a:ea typeface="Meiryo UI" panose="020B0604030504040204" pitchFamily="50" charset="-128"/>
                        </a:rPr>
                        <a:t>NGO/NPO</a:t>
                      </a:r>
                      <a:r>
                        <a:rPr kumimoji="1" lang="ja-JP" altLang="en-US" b="0" dirty="0" smtClean="0">
                          <a:latin typeface="Meiryo UI" panose="020B0604030504040204" pitchFamily="50" charset="-128"/>
                          <a:ea typeface="Meiryo UI" panose="020B0604030504040204" pitchFamily="50" charset="-128"/>
                        </a:rPr>
                        <a:t>ならでは</a:t>
                      </a:r>
                      <a:r>
                        <a:rPr kumimoji="1" lang="ja-JP" altLang="en-US" b="0" dirty="0" err="1" smtClean="0">
                          <a:latin typeface="Meiryo UI" panose="020B0604030504040204" pitchFamily="50" charset="-128"/>
                          <a:ea typeface="Meiryo UI" panose="020B0604030504040204" pitchFamily="50" charset="-128"/>
                        </a:rPr>
                        <a:t>の</a:t>
                      </a:r>
                      <a:r>
                        <a:rPr kumimoji="1" lang="ja-JP" altLang="en-US" b="0" dirty="0" smtClean="0">
                          <a:latin typeface="Meiryo UI" panose="020B0604030504040204" pitchFamily="50" charset="-128"/>
                          <a:ea typeface="Meiryo UI" panose="020B0604030504040204" pitchFamily="50" charset="-128"/>
                        </a:rPr>
                        <a:t>機動性や専門性、行動力を生かせる分野や</a:t>
                      </a:r>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 方法による環境学習や環境保全活動の実施　など</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64501354"/>
                  </a:ext>
                </a:extLst>
              </a:tr>
              <a:tr h="370840">
                <a:tc>
                  <a:txBody>
                    <a:bodyPr/>
                    <a:lstStyle/>
                    <a:p>
                      <a:r>
                        <a:rPr kumimoji="1" lang="ja-JP" altLang="en-US" b="0" dirty="0" smtClean="0">
                          <a:latin typeface="Meiryo UI" panose="020B0604030504040204" pitchFamily="50" charset="-128"/>
                          <a:ea typeface="Meiryo UI" panose="020B0604030504040204" pitchFamily="50" charset="-128"/>
                        </a:rPr>
                        <a:t>事業者</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smtClean="0">
                          <a:latin typeface="Meiryo UI" panose="020B0604030504040204" pitchFamily="50" charset="-128"/>
                          <a:ea typeface="Meiryo UI" panose="020B0604030504040204" pitchFamily="50" charset="-128"/>
                        </a:rPr>
                        <a:t>・事業活動を通じた環境負荷の低減</a:t>
                      </a:r>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・雇用する者に対する環境教育や地域の環境保全活動への参画　</a:t>
                      </a:r>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・学生の就業体験等の機会の提供　など</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81034265"/>
                  </a:ext>
                </a:extLst>
              </a:tr>
              <a:tr h="370840">
                <a:tc>
                  <a:txBody>
                    <a:bodyPr/>
                    <a:lstStyle/>
                    <a:p>
                      <a:r>
                        <a:rPr kumimoji="1" lang="ja-JP" altLang="en-US" b="0" dirty="0" smtClean="0">
                          <a:latin typeface="Meiryo UI" panose="020B0604030504040204" pitchFamily="50" charset="-128"/>
                          <a:ea typeface="Meiryo UI" panose="020B0604030504040204" pitchFamily="50" charset="-128"/>
                        </a:rPr>
                        <a:t>府民</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smtClean="0">
                          <a:latin typeface="Meiryo UI" panose="020B0604030504040204" pitchFamily="50" charset="-128"/>
                          <a:ea typeface="Meiryo UI" panose="020B0604030504040204" pitchFamily="50" charset="-128"/>
                        </a:rPr>
                        <a:t>・家庭、職場、地域等における環境教育や協働取組等の実施</a:t>
                      </a:r>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・それらの取組への協力　など</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1946940"/>
                  </a:ext>
                </a:extLst>
              </a:tr>
            </a:tbl>
          </a:graphicData>
        </a:graphic>
      </p:graphicFrame>
    </p:spTree>
    <p:extLst>
      <p:ext uri="{BB962C8B-B14F-4D97-AF65-F5344CB8AC3E}">
        <p14:creationId xmlns:p14="http://schemas.microsoft.com/office/powerpoint/2010/main" val="102134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124744"/>
            <a:ext cx="9143999" cy="1368152"/>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b="1" dirty="0">
                <a:solidFill>
                  <a:sysClr val="window" lastClr="FFFFFF"/>
                </a:solidFill>
                <a:latin typeface="Meiryo UI" panose="020B0604030504040204" pitchFamily="50" charset="-128"/>
                <a:ea typeface="Meiryo UI" panose="020B0604030504040204" pitchFamily="50" charset="-128"/>
              </a:rPr>
              <a:t>大阪における環境教育等の状況について</a:t>
            </a:r>
            <a:endParaRPr kumimoji="1" lang="ja-JP" altLang="en-US" sz="36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0D99444-32BF-75C6-97DE-BB8C43144AE3}"/>
              </a:ext>
            </a:extLst>
          </p:cNvPr>
          <p:cNvSpPr txBox="1"/>
          <p:nvPr/>
        </p:nvSpPr>
        <p:spPr>
          <a:xfrm>
            <a:off x="899592" y="2852936"/>
            <a:ext cx="7344816" cy="3323987"/>
          </a:xfrm>
          <a:prstGeom prst="rect">
            <a:avLst/>
          </a:prstGeom>
          <a:noFill/>
        </p:spPr>
        <p:txBody>
          <a:bodyPr wrap="square" rtlCol="0">
            <a:spAutoFit/>
          </a:bodyPr>
          <a:lstStyle/>
          <a:p>
            <a:pPr>
              <a:lnSpc>
                <a:spcPct val="150000"/>
              </a:lnSpc>
            </a:pPr>
            <a:r>
              <a:rPr kumimoji="1" lang="ja-JP" altLang="en-US" sz="2800" dirty="0">
                <a:latin typeface="Meiryo UI" panose="020B0604030504040204" pitchFamily="50" charset="-128"/>
                <a:ea typeface="Meiryo UI" panose="020B0604030504040204" pitchFamily="50" charset="-128"/>
              </a:rPr>
              <a:t>１．現行</a:t>
            </a:r>
            <a:r>
              <a:rPr kumimoji="1" lang="zh-TW" altLang="en-US" sz="2800" dirty="0">
                <a:latin typeface="Meiryo UI" panose="020B0604030504040204" pitchFamily="50" charset="-128"/>
                <a:ea typeface="Meiryo UI" panose="020B0604030504040204" pitchFamily="50" charset="-128"/>
              </a:rPr>
              <a:t>大阪府環境教育等行動計画</a:t>
            </a:r>
            <a:r>
              <a:rPr kumimoji="1" lang="ja-JP" altLang="en-US" sz="2800" dirty="0">
                <a:latin typeface="Meiryo UI" panose="020B0604030504040204" pitchFamily="50" charset="-128"/>
                <a:ea typeface="Meiryo UI" panose="020B0604030504040204" pitchFamily="50" charset="-128"/>
              </a:rPr>
              <a:t>の概要</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２</a:t>
            </a:r>
            <a:r>
              <a:rPr kumimoji="1" lang="en-US" altLang="ja-JP" sz="2800" dirty="0">
                <a:solidFill>
                  <a:schemeClr val="bg1">
                    <a:lumMod val="75000"/>
                  </a:schemeClr>
                </a:solidFill>
                <a:latin typeface="Meiryo UI" panose="020B0604030504040204" pitchFamily="50" charset="-128"/>
                <a:ea typeface="Meiryo UI" panose="020B0604030504040204" pitchFamily="50" charset="-128"/>
              </a:rPr>
              <a:t>.</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　</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国内外</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の動向</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３</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．大阪</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の状況</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４</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．環境教育を推進するにあたっての課題抽出</a:t>
            </a:r>
            <a:endParaRPr kumimoji="1" lang="en-US" altLang="ja-JP" sz="2800" dirty="0" smtClean="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５．</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今後</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のスケジュール</a:t>
            </a:r>
          </a:p>
        </p:txBody>
      </p:sp>
    </p:spTree>
    <p:extLst>
      <p:ext uri="{BB962C8B-B14F-4D97-AF65-F5344CB8AC3E}">
        <p14:creationId xmlns:p14="http://schemas.microsoft.com/office/powerpoint/2010/main" val="379289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ED21F5E-292F-48C7-73DB-496766629C77}"/>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３．大阪の状況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25737" y="699196"/>
            <a:ext cx="8640960" cy="39029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府民の環境活動への参加状況</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（大阪府政策マーケティング・リサーチ結果より）</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2" name="グラフ 1">
            <a:extLst>
              <a:ext uri="{FF2B5EF4-FFF2-40B4-BE49-F238E27FC236}">
                <a16:creationId xmlns:a16="http://schemas.microsoft.com/office/drawing/2014/main" id="{70ACDD4E-CFCE-F2B3-15BD-5CA03BC4F468}"/>
              </a:ext>
            </a:extLst>
          </p:cNvPr>
          <p:cNvGraphicFramePr>
            <a:graphicFrameLocks/>
          </p:cNvGraphicFramePr>
          <p:nvPr>
            <p:extLst>
              <p:ext uri="{D42A27DB-BD31-4B8C-83A1-F6EECF244321}">
                <p14:modId xmlns:p14="http://schemas.microsoft.com/office/powerpoint/2010/main" val="1571225057"/>
              </p:ext>
            </p:extLst>
          </p:nvPr>
        </p:nvGraphicFramePr>
        <p:xfrm>
          <a:off x="539552" y="1333872"/>
          <a:ext cx="36576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A6D09501-7A72-E6EA-3985-18D394F62010}"/>
              </a:ext>
            </a:extLst>
          </p:cNvPr>
          <p:cNvSpPr txBox="1"/>
          <p:nvPr/>
        </p:nvSpPr>
        <p:spPr>
          <a:xfrm>
            <a:off x="395536" y="4365104"/>
            <a:ext cx="4078361" cy="2123658"/>
          </a:xfrm>
          <a:prstGeom prst="rect">
            <a:avLst/>
          </a:prstGeom>
          <a:noFill/>
          <a:ln>
            <a:solidFill>
              <a:srgbClr val="0070C0"/>
            </a:solidFill>
            <a:prstDash val="sysDash"/>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＜活動項目（例）＞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①脱炭素・省エネルギー</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共同施設や公共施設などにおける省エネ・節電活動</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②資源循環</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日用品のリユースやリサイクル活動</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③生物多様性</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動物・昆虫・植物の保護、生息・生育環境の保全や創出活動</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④良好な大気・水質</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川・湖・大阪湾の水質をきれいにするキャンペーンへの参加</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⑤魅力と活力ある快適な地域づくり</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川、砂浜、水路、池、道路、公園の掃除</a:t>
            </a:r>
          </a:p>
        </p:txBody>
      </p:sp>
      <p:graphicFrame>
        <p:nvGraphicFramePr>
          <p:cNvPr id="9" name="グラフ 8">
            <a:extLst>
              <a:ext uri="{FF2B5EF4-FFF2-40B4-BE49-F238E27FC236}">
                <a16:creationId xmlns:a16="http://schemas.microsoft.com/office/drawing/2014/main" id="{7DB5E33B-831E-4384-9011-CA5A7DAEE482}"/>
              </a:ext>
            </a:extLst>
          </p:cNvPr>
          <p:cNvGraphicFramePr>
            <a:graphicFrameLocks/>
          </p:cNvGraphicFramePr>
          <p:nvPr>
            <p:extLst>
              <p:ext uri="{D42A27DB-BD31-4B8C-83A1-F6EECF244321}">
                <p14:modId xmlns:p14="http://schemas.microsoft.com/office/powerpoint/2010/main" val="343605384"/>
              </p:ext>
            </p:extLst>
          </p:nvPr>
        </p:nvGraphicFramePr>
        <p:xfrm>
          <a:off x="4788024" y="1333872"/>
          <a:ext cx="3657600" cy="295922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E89E499D-CA5C-E07A-8270-FC1375DA7082}"/>
              </a:ext>
            </a:extLst>
          </p:cNvPr>
          <p:cNvSpPr txBox="1"/>
          <p:nvPr/>
        </p:nvSpPr>
        <p:spPr>
          <a:xfrm>
            <a:off x="4670105" y="4725144"/>
            <a:ext cx="4194673" cy="1200329"/>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marL="182563" indent="-182563">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普及・啓発等の各取組みが、直接「活動に参加する府民」につながっていない。</a:t>
            </a:r>
            <a:endParaRPr kumimoji="1" lang="en-US" altLang="ja-JP" dirty="0">
              <a:latin typeface="Meiryo UI" panose="020B0604030504040204" pitchFamily="50" charset="-128"/>
              <a:ea typeface="Meiryo UI" panose="020B0604030504040204" pitchFamily="50" charset="-128"/>
            </a:endParaRPr>
          </a:p>
          <a:p>
            <a:pPr marL="182563" indent="-182563">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活動に参加はしていないものの日常生活で実践する府民の存在。</a:t>
            </a:r>
          </a:p>
        </p:txBody>
      </p:sp>
    </p:spTree>
    <p:extLst>
      <p:ext uri="{BB962C8B-B14F-4D97-AF65-F5344CB8AC3E}">
        <p14:creationId xmlns:p14="http://schemas.microsoft.com/office/powerpoint/2010/main" val="185683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CD019F-250D-6EC7-63E4-9E7959ED9125}"/>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３．大阪の状況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8" name="グラフ 7">
            <a:extLst>
              <a:ext uri="{FF2B5EF4-FFF2-40B4-BE49-F238E27FC236}">
                <a16:creationId xmlns:a16="http://schemas.microsoft.com/office/drawing/2014/main" id="{D1FBF4A4-9A62-7C8C-CA4E-3083004AD79B}"/>
              </a:ext>
            </a:extLst>
          </p:cNvPr>
          <p:cNvGraphicFramePr>
            <a:graphicFrameLocks/>
          </p:cNvGraphicFramePr>
          <p:nvPr>
            <p:extLst>
              <p:ext uri="{D42A27DB-BD31-4B8C-83A1-F6EECF244321}">
                <p14:modId xmlns:p14="http://schemas.microsoft.com/office/powerpoint/2010/main" val="899496016"/>
              </p:ext>
            </p:extLst>
          </p:nvPr>
        </p:nvGraphicFramePr>
        <p:xfrm>
          <a:off x="-162023" y="1699644"/>
          <a:ext cx="5301504" cy="2862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7BFA846B-CEAE-4EBE-81BC-F2E4E04D0644}"/>
              </a:ext>
            </a:extLst>
          </p:cNvPr>
          <p:cNvGraphicFramePr>
            <a:graphicFrameLocks/>
          </p:cNvGraphicFramePr>
          <p:nvPr>
            <p:extLst>
              <p:ext uri="{D42A27DB-BD31-4B8C-83A1-F6EECF244321}">
                <p14:modId xmlns:p14="http://schemas.microsoft.com/office/powerpoint/2010/main" val="4000666186"/>
              </p:ext>
            </p:extLst>
          </p:nvPr>
        </p:nvGraphicFramePr>
        <p:xfrm>
          <a:off x="4355976" y="1537595"/>
          <a:ext cx="5137546" cy="3230096"/>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78E99067-5B98-A21E-0A38-6F756AF01787}"/>
              </a:ext>
            </a:extLst>
          </p:cNvPr>
          <p:cNvSpPr txBox="1"/>
          <p:nvPr/>
        </p:nvSpPr>
        <p:spPr>
          <a:xfrm>
            <a:off x="5220072" y="4520339"/>
            <a:ext cx="4644998" cy="261610"/>
          </a:xfrm>
          <a:prstGeom prst="rect">
            <a:avLst/>
          </a:prstGeom>
          <a:noFill/>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パンフレット等：パンフレット、チラシ、広報誌など</a:t>
            </a:r>
          </a:p>
        </p:txBody>
      </p:sp>
      <p:sp>
        <p:nvSpPr>
          <p:cNvPr id="14" name="テキスト ボックス 13">
            <a:extLst>
              <a:ext uri="{FF2B5EF4-FFF2-40B4-BE49-F238E27FC236}">
                <a16:creationId xmlns:a16="http://schemas.microsoft.com/office/drawing/2014/main" id="{B494FF64-1EE6-3561-97F3-236152B9E056}"/>
              </a:ext>
            </a:extLst>
          </p:cNvPr>
          <p:cNvSpPr txBox="1"/>
          <p:nvPr/>
        </p:nvSpPr>
        <p:spPr>
          <a:xfrm>
            <a:off x="413892" y="4535542"/>
            <a:ext cx="4644998" cy="261610"/>
          </a:xfrm>
          <a:prstGeom prst="rect">
            <a:avLst/>
          </a:prstGeom>
          <a:noFill/>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インターネット：ホームページやメールマガジン、</a:t>
            </a:r>
            <a:r>
              <a:rPr lang="en-US" altLang="ja-JP" sz="1100" dirty="0">
                <a:latin typeface="Meiryo UI" panose="020B0604030504040204" pitchFamily="50" charset="-128"/>
                <a:ea typeface="Meiryo UI" panose="020B0604030504040204" pitchFamily="50" charset="-128"/>
              </a:rPr>
              <a:t>SNS</a:t>
            </a:r>
            <a:r>
              <a:rPr lang="ja-JP" altLang="en-US" sz="1100" dirty="0">
                <a:latin typeface="Meiryo UI" panose="020B0604030504040204" pitchFamily="50" charset="-128"/>
                <a:ea typeface="Meiryo UI" panose="020B0604030504040204" pitchFamily="50" charset="-128"/>
              </a:rPr>
              <a:t>など</a:t>
            </a:r>
          </a:p>
        </p:txBody>
      </p:sp>
      <p:sp>
        <p:nvSpPr>
          <p:cNvPr id="15" name="角丸四角形 5">
            <a:extLst>
              <a:ext uri="{FF2B5EF4-FFF2-40B4-BE49-F238E27FC236}">
                <a16:creationId xmlns:a16="http://schemas.microsoft.com/office/drawing/2014/main" id="{658991EC-9BCA-ADD9-AC97-200182432626}"/>
              </a:ext>
            </a:extLst>
          </p:cNvPr>
          <p:cNvSpPr/>
          <p:nvPr/>
        </p:nvSpPr>
        <p:spPr>
          <a:xfrm>
            <a:off x="125737" y="699196"/>
            <a:ext cx="8640960" cy="698071"/>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府等が発信する情報の活用状況</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（大阪府政策マーケティング・リサーチ結果より）</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（府、その他行政、企業、団体）</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A6CBCDB0-CBA9-A2EE-255E-026B7C3D40BA}"/>
              </a:ext>
            </a:extLst>
          </p:cNvPr>
          <p:cNvSpPr txBox="1"/>
          <p:nvPr/>
        </p:nvSpPr>
        <p:spPr>
          <a:xfrm>
            <a:off x="436588" y="5301208"/>
            <a:ext cx="8455892" cy="923330"/>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marL="285750" indent="-28575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様々なインターネットやパンフレット等の多様な媒体で啓発を実施しているものの、有効に</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活用されていない。　</a:t>
            </a:r>
            <a:endParaRPr kumimoji="1"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情報の存在は知らないものの環境に関心のある府民の存在。</a:t>
            </a:r>
          </a:p>
        </p:txBody>
      </p:sp>
    </p:spTree>
    <p:extLst>
      <p:ext uri="{BB962C8B-B14F-4D97-AF65-F5344CB8AC3E}">
        <p14:creationId xmlns:p14="http://schemas.microsoft.com/office/powerpoint/2010/main" val="1461965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AD106-6BC8-1B29-3C08-C2FF1E889390}"/>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a:solidFill>
                  <a:sysClr val="window" lastClr="FFFFFF"/>
                </a:solidFill>
                <a:latin typeface="Meiryo UI" panose="020B0604030504040204" pitchFamily="50" charset="-128"/>
                <a:ea typeface="Meiryo UI" panose="020B0604030504040204" pitchFamily="50" charset="-128"/>
              </a:rPr>
              <a:t>３．</a:t>
            </a:r>
            <a:r>
              <a:rPr lang="ja-JP" altLang="en-US" sz="2800" b="1" dirty="0" smtClean="0">
                <a:solidFill>
                  <a:sysClr val="window" lastClr="FFFFFF"/>
                </a:solidFill>
                <a:latin typeface="Meiryo UI" panose="020B0604030504040204" pitchFamily="50" charset="-128"/>
                <a:ea typeface="Meiryo UI" panose="020B0604030504040204" pitchFamily="50" charset="-128"/>
              </a:rPr>
              <a:t>大阪の状況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D86294FD-88F5-1F4D-0F39-821CF011A149}"/>
              </a:ext>
            </a:extLst>
          </p:cNvPr>
          <p:cNvGraphicFramePr>
            <a:graphicFrameLocks noGrp="1"/>
          </p:cNvGraphicFramePr>
          <p:nvPr>
            <p:extLst>
              <p:ext uri="{D42A27DB-BD31-4B8C-83A1-F6EECF244321}">
                <p14:modId xmlns:p14="http://schemas.microsoft.com/office/powerpoint/2010/main" val="3051933763"/>
              </p:ext>
            </p:extLst>
          </p:nvPr>
        </p:nvGraphicFramePr>
        <p:xfrm>
          <a:off x="251520" y="1052736"/>
          <a:ext cx="8712968" cy="5643973"/>
        </p:xfrm>
        <a:graphic>
          <a:graphicData uri="http://schemas.openxmlformats.org/drawingml/2006/table">
            <a:tbl>
              <a:tblPr firstRow="1" bandRow="1">
                <a:tableStyleId>{10A1B5D5-9B99-4C35-A422-299274C87663}</a:tableStyleId>
              </a:tblPr>
              <a:tblGrid>
                <a:gridCol w="8712968">
                  <a:extLst>
                    <a:ext uri="{9D8B030D-6E8A-4147-A177-3AD203B41FA5}">
                      <a16:colId xmlns:a16="http://schemas.microsoft.com/office/drawing/2014/main" val="3302431274"/>
                    </a:ext>
                  </a:extLst>
                </a:gridCol>
              </a:tblGrid>
              <a:tr h="343764">
                <a:tc>
                  <a:txBody>
                    <a:bodyPr/>
                    <a:lstStyle/>
                    <a:p>
                      <a:r>
                        <a:rPr kumimoji="1" lang="ja-JP" altLang="en-US" sz="1600" b="1" dirty="0">
                          <a:solidFill>
                            <a:schemeClr val="bg1"/>
                          </a:solidFill>
                          <a:latin typeface="Meiryo UI" panose="020B0604030504040204" pitchFamily="50" charset="-128"/>
                          <a:ea typeface="Meiryo UI" panose="020B0604030504040204" pitchFamily="50" charset="-128"/>
                        </a:rPr>
                        <a:t>取組事例</a:t>
                      </a:r>
                    </a:p>
                  </a:txBody>
                  <a:tcPr>
                    <a:solidFill>
                      <a:srgbClr val="70AD47"/>
                    </a:solidFill>
                  </a:tcPr>
                </a:tc>
                <a:extLst>
                  <a:ext uri="{0D108BD9-81ED-4DB2-BD59-A6C34878D82A}">
                    <a16:rowId xmlns:a16="http://schemas.microsoft.com/office/drawing/2014/main" val="3916590763"/>
                  </a:ext>
                </a:extLst>
              </a:tr>
              <a:tr h="343764">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環境教育教材：大阪の環境、温故知新～過去から学び未来を変えていこう～</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725800894"/>
                  </a:ext>
                </a:extLst>
              </a:tr>
              <a:tr h="968656">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a:solidFill>
                            <a:schemeClr val="tx1"/>
                          </a:solidFill>
                          <a:latin typeface="Meiryo UI" panose="020B0604030504040204" pitchFamily="50" charset="-128"/>
                          <a:ea typeface="Meiryo UI" panose="020B0604030504040204" pitchFamily="50" charset="-128"/>
                        </a:rPr>
                        <a:t>次世代を担う若年層の環境教育の推進を図るため、大阪で発生した公害の歴史を理解し、未来のためにできることは</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　 何かを考えるための環境教育用歴史映像を作成。（</a:t>
                      </a:r>
                      <a:r>
                        <a:rPr kumimoji="1" lang="en-US" altLang="ja-JP" sz="1400" b="0" dirty="0">
                          <a:solidFill>
                            <a:schemeClr val="tx1"/>
                          </a:solidFill>
                          <a:latin typeface="Meiryo UI" panose="020B0604030504040204" pitchFamily="50" charset="-128"/>
                          <a:ea typeface="Meiryo UI" panose="020B0604030504040204" pitchFamily="50" charset="-128"/>
                        </a:rPr>
                        <a:t>R2.2</a:t>
                      </a:r>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a:solidFill>
                            <a:schemeClr val="tx1"/>
                          </a:solidFill>
                          <a:latin typeface="Meiryo UI" panose="020B0604030504040204" pitchFamily="50" charset="-128"/>
                          <a:ea typeface="Meiryo UI" panose="020B0604030504040204" pitchFamily="50" charset="-128"/>
                        </a:rPr>
                        <a:t>過去の公害問題から今後必要な環境保全活動（気候変動・海洋プラスチック問題）等を紹介。</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dirty="0">
                          <a:solidFill>
                            <a:schemeClr val="tx1"/>
                          </a:solidFill>
                          <a:latin typeface="Meiryo UI" panose="020B0604030504040204" pitchFamily="50" charset="-128"/>
                          <a:ea typeface="Meiryo UI" panose="020B0604030504040204" pitchFamily="50" charset="-128"/>
                        </a:rPr>
                        <a:t>YouTube</a:t>
                      </a:r>
                      <a:r>
                        <a:rPr kumimoji="1" lang="ja-JP" altLang="en-US" sz="1400" b="0" dirty="0">
                          <a:solidFill>
                            <a:schemeClr val="tx1"/>
                          </a:solidFill>
                          <a:latin typeface="Meiryo UI" panose="020B0604030504040204" pitchFamily="50" charset="-128"/>
                          <a:ea typeface="Meiryo UI" panose="020B0604030504040204" pitchFamily="50" charset="-128"/>
                        </a:rPr>
                        <a:t>大阪府公式チャンネルで公開　視聴回数：</a:t>
                      </a:r>
                      <a:r>
                        <a:rPr kumimoji="1" lang="en-US" altLang="ja-JP" sz="1400" b="0" dirty="0">
                          <a:solidFill>
                            <a:schemeClr val="tx1"/>
                          </a:solidFill>
                          <a:latin typeface="Meiryo UI" panose="020B0604030504040204" pitchFamily="50" charset="-128"/>
                          <a:ea typeface="Meiryo UI" panose="020B0604030504040204" pitchFamily="50" charset="-128"/>
                        </a:rPr>
                        <a:t>2,278</a:t>
                      </a:r>
                      <a:r>
                        <a:rPr kumimoji="1" lang="ja-JP" altLang="en-US" sz="1400" b="0" dirty="0">
                          <a:solidFill>
                            <a:schemeClr val="tx1"/>
                          </a:solidFill>
                          <a:latin typeface="Meiryo UI" panose="020B0604030504040204" pitchFamily="50" charset="-128"/>
                          <a:ea typeface="Meiryo UI" panose="020B0604030504040204" pitchFamily="50" charset="-128"/>
                        </a:rPr>
                        <a:t>回（</a:t>
                      </a:r>
                      <a:r>
                        <a:rPr kumimoji="1" lang="en-US" altLang="ja-JP" sz="1400" b="0" dirty="0">
                          <a:solidFill>
                            <a:schemeClr val="tx1"/>
                          </a:solidFill>
                          <a:latin typeface="Meiryo UI" panose="020B0604030504040204" pitchFamily="50" charset="-128"/>
                          <a:ea typeface="Meiryo UI" panose="020B0604030504040204" pitchFamily="50" charset="-128"/>
                        </a:rPr>
                        <a:t>R4.8.23</a:t>
                      </a:r>
                      <a:r>
                        <a:rPr kumimoji="1" lang="ja-JP" altLang="en-US" sz="1400" b="0" dirty="0">
                          <a:solidFill>
                            <a:schemeClr val="tx1"/>
                          </a:solidFill>
                          <a:latin typeface="Meiryo UI" panose="020B0604030504040204" pitchFamily="50" charset="-128"/>
                          <a:ea typeface="Meiryo UI" panose="020B0604030504040204" pitchFamily="50" charset="-128"/>
                        </a:rPr>
                        <a:t>時点）　</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oFill/>
                  </a:tcPr>
                </a:tc>
                <a:extLst>
                  <a:ext uri="{0D108BD9-81ED-4DB2-BD59-A6C34878D82A}">
                    <a16:rowId xmlns:a16="http://schemas.microsoft.com/office/drawing/2014/main" val="3598195673"/>
                  </a:ext>
                </a:extLst>
              </a:tr>
              <a:tr h="343764">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環境教育教材：考えよう！わたしたちのくらしと環境・エネルギー</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717897788"/>
                  </a:ext>
                </a:extLst>
              </a:tr>
              <a:tr h="1456436">
                <a:tc>
                  <a:txBody>
                    <a:bodyPr/>
                    <a:lstStyle/>
                    <a:p>
                      <a:pPr marL="177800" indent="-177800">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小学校</a:t>
                      </a:r>
                      <a:r>
                        <a:rPr kumimoji="1" lang="en-US" altLang="ja-JP" sz="1400" b="0" dirty="0">
                          <a:solidFill>
                            <a:schemeClr val="tx1"/>
                          </a:solidFill>
                          <a:latin typeface="Meiryo UI" panose="020B0604030504040204" pitchFamily="50" charset="-128"/>
                          <a:ea typeface="Meiryo UI" panose="020B0604030504040204" pitchFamily="50" charset="-128"/>
                        </a:rPr>
                        <a:t>5</a:t>
                      </a:r>
                      <a:r>
                        <a:rPr kumimoji="1" lang="ja-JP" altLang="en-US" sz="1400" b="0" dirty="0">
                          <a:solidFill>
                            <a:schemeClr val="tx1"/>
                          </a:solidFill>
                          <a:latin typeface="Meiryo UI" panose="020B0604030504040204" pitchFamily="50" charset="-128"/>
                          <a:ea typeface="Meiryo UI" panose="020B0604030504040204" pitchFamily="50" charset="-128"/>
                        </a:rPr>
                        <a:t>年生向けの冊子を作成し、府内小学校へ配布。（</a:t>
                      </a:r>
                      <a:r>
                        <a:rPr kumimoji="1" lang="en-US" altLang="ja-JP" sz="1400" b="0" dirty="0">
                          <a:solidFill>
                            <a:schemeClr val="tx1"/>
                          </a:solidFill>
                          <a:latin typeface="Meiryo UI" panose="020B0604030504040204" pitchFamily="50" charset="-128"/>
                          <a:ea typeface="Meiryo UI" panose="020B0604030504040204" pitchFamily="50" charset="-128"/>
                        </a:rPr>
                        <a:t>H27</a:t>
                      </a:r>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毎年度、国内外の動向や府の関連施策の状況、学校のニーズなどを踏まえた内容に改定。</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R2</a:t>
                      </a:r>
                      <a:r>
                        <a:rPr kumimoji="1" lang="ja-JP" altLang="en-US" sz="1400" b="0" dirty="0">
                          <a:solidFill>
                            <a:schemeClr val="tx1"/>
                          </a:solidFill>
                          <a:latin typeface="Meiryo UI" panose="020B0604030504040204" pitchFamily="50" charset="-128"/>
                          <a:ea typeface="Meiryo UI" panose="020B0604030504040204" pitchFamily="50" charset="-128"/>
                        </a:rPr>
                        <a:t>年度～　製品・サービスに体化されたエネルギー、海洋プラスチックごみに関する記載を追記。</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R3</a:t>
                      </a:r>
                      <a:r>
                        <a:rPr kumimoji="1" lang="ja-JP" altLang="en-US" sz="1400" b="0" dirty="0">
                          <a:solidFill>
                            <a:schemeClr val="tx1"/>
                          </a:solidFill>
                          <a:latin typeface="Meiryo UI" panose="020B0604030504040204" pitchFamily="50" charset="-128"/>
                          <a:ea typeface="Meiryo UI" panose="020B0604030504040204" pitchFamily="50" charset="-128"/>
                        </a:rPr>
                        <a:t>年度～　創エネ・蓄エネ、気候変動・適応に関する記載を追記。</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R4</a:t>
                      </a:r>
                      <a:r>
                        <a:rPr kumimoji="1" lang="ja-JP" altLang="en-US" sz="1400" b="0" dirty="0">
                          <a:solidFill>
                            <a:schemeClr val="tx1"/>
                          </a:solidFill>
                          <a:latin typeface="Meiryo UI" panose="020B0604030504040204" pitchFamily="50" charset="-128"/>
                          <a:ea typeface="Meiryo UI" panose="020B0604030504040204" pitchFamily="50" charset="-128"/>
                        </a:rPr>
                        <a:t>年度～　</a:t>
                      </a:r>
                      <a:r>
                        <a:rPr kumimoji="1" lang="en-US" altLang="ja-JP" sz="1400" b="0" dirty="0">
                          <a:solidFill>
                            <a:schemeClr val="tx1"/>
                          </a:solidFill>
                          <a:latin typeface="Meiryo UI" panose="020B0604030504040204" pitchFamily="50" charset="-128"/>
                          <a:ea typeface="Meiryo UI" panose="020B0604030504040204" pitchFamily="50" charset="-128"/>
                        </a:rPr>
                        <a:t>SDGs</a:t>
                      </a:r>
                      <a:r>
                        <a:rPr kumimoji="1" lang="ja-JP" altLang="en-US" sz="1400" b="0" dirty="0">
                          <a:solidFill>
                            <a:schemeClr val="tx1"/>
                          </a:solidFill>
                          <a:latin typeface="Meiryo UI" panose="020B0604030504040204" pitchFamily="50" charset="-128"/>
                          <a:ea typeface="Meiryo UI" panose="020B0604030504040204" pitchFamily="50" charset="-128"/>
                        </a:rPr>
                        <a:t>のロゴマークを追記。「地球温暖化・エネルギー」「プラスチックごみ問題」に分冊。</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a:solidFill>
                            <a:schemeClr val="tx1"/>
                          </a:solidFill>
                          <a:latin typeface="Meiryo UI" panose="020B0604030504040204" pitchFamily="50" charset="-128"/>
                          <a:ea typeface="Meiryo UI" panose="020B0604030504040204" pitchFamily="50" charset="-128"/>
                        </a:rPr>
                        <a:t>協賛企業の協力を得て冊子を印刷。（約</a:t>
                      </a:r>
                      <a:r>
                        <a:rPr kumimoji="1" lang="en-US" altLang="ja-JP" sz="1400" b="0" dirty="0">
                          <a:solidFill>
                            <a:schemeClr val="tx1"/>
                          </a:solidFill>
                          <a:latin typeface="Meiryo UI" panose="020B0604030504040204" pitchFamily="50" charset="-128"/>
                          <a:ea typeface="Meiryo UI" panose="020B0604030504040204" pitchFamily="50" charset="-128"/>
                        </a:rPr>
                        <a:t>5.4</a:t>
                      </a:r>
                      <a:r>
                        <a:rPr kumimoji="1" lang="ja-JP" altLang="en-US" sz="1400" b="0" dirty="0">
                          <a:solidFill>
                            <a:schemeClr val="tx1"/>
                          </a:solidFill>
                          <a:latin typeface="Meiryo UI" panose="020B0604030504040204" pitchFamily="50" charset="-128"/>
                          <a:ea typeface="Meiryo UI" panose="020B0604030504040204" pitchFamily="50" charset="-128"/>
                        </a:rPr>
                        <a:t>万部／年）</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oFill/>
                  </a:tcPr>
                </a:tc>
                <a:extLst>
                  <a:ext uri="{0D108BD9-81ED-4DB2-BD59-A6C34878D82A}">
                    <a16:rowId xmlns:a16="http://schemas.microsoft.com/office/drawing/2014/main" val="960472949"/>
                  </a:ext>
                </a:extLst>
              </a:tr>
              <a:tr h="343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共生の森づくり事業</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1701647076"/>
                  </a:ext>
                </a:extLst>
              </a:tr>
              <a:tr h="968789">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a:solidFill>
                            <a:schemeClr val="tx1"/>
                          </a:solidFill>
                          <a:latin typeface="Meiryo UI" panose="020B0604030504040204" pitchFamily="50" charset="-128"/>
                          <a:ea typeface="Meiryo UI" panose="020B0604030504040204" pitchFamily="50" charset="-128"/>
                        </a:rPr>
                        <a:t>臨海部の産業廃棄物処分場「堺第</a:t>
                      </a:r>
                      <a:r>
                        <a:rPr kumimoji="1" lang="en-US" altLang="ja-JP" sz="1400" b="0" dirty="0">
                          <a:solidFill>
                            <a:schemeClr val="tx1"/>
                          </a:solidFill>
                          <a:latin typeface="Meiryo UI" panose="020B0604030504040204" pitchFamily="50" charset="-128"/>
                          <a:ea typeface="Meiryo UI" panose="020B0604030504040204" pitchFamily="50" charset="-128"/>
                        </a:rPr>
                        <a:t>7-3</a:t>
                      </a:r>
                      <a:r>
                        <a:rPr kumimoji="1" lang="ja-JP" altLang="en-US" sz="1400" b="0" dirty="0">
                          <a:solidFill>
                            <a:schemeClr val="tx1"/>
                          </a:solidFill>
                          <a:latin typeface="Meiryo UI" panose="020B0604030504040204" pitchFamily="50" charset="-128"/>
                          <a:ea typeface="Meiryo UI" panose="020B0604030504040204" pitchFamily="50" charset="-128"/>
                        </a:rPr>
                        <a:t>区」を多様な生物が生息、生育できる自然に再生するため、府民・</a:t>
                      </a:r>
                      <a:r>
                        <a:rPr kumimoji="1" lang="en-US" altLang="ja-JP" sz="1400" b="0" dirty="0">
                          <a:solidFill>
                            <a:schemeClr val="tx1"/>
                          </a:solidFill>
                          <a:latin typeface="Meiryo UI" panose="020B0604030504040204" pitchFamily="50" charset="-128"/>
                          <a:ea typeface="Meiryo UI" panose="020B0604030504040204" pitchFamily="50" charset="-128"/>
                        </a:rPr>
                        <a:t>NPO</a:t>
                      </a:r>
                      <a:r>
                        <a:rPr kumimoji="1" lang="ja-JP" altLang="en-US" sz="1400" b="0" dirty="0">
                          <a:solidFill>
                            <a:schemeClr val="tx1"/>
                          </a:solidFill>
                          <a:latin typeface="Meiryo UI" panose="020B0604030504040204" pitchFamily="50" charset="-128"/>
                          <a:ea typeface="Meiryo UI" panose="020B0604030504040204" pitchFamily="50" charset="-128"/>
                        </a:rPr>
                        <a:t>・企業等と協働して取組みを実施。</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dirty="0">
                          <a:solidFill>
                            <a:schemeClr val="tx1"/>
                          </a:solidFill>
                          <a:latin typeface="Meiryo UI" panose="020B0604030504040204" pitchFamily="50" charset="-128"/>
                          <a:ea typeface="Meiryo UI" panose="020B0604030504040204" pitchFamily="50" charset="-128"/>
                        </a:rPr>
                        <a:t>H15</a:t>
                      </a:r>
                      <a:r>
                        <a:rPr kumimoji="1" lang="ja-JP" altLang="en-US" sz="1400" b="0" dirty="0">
                          <a:solidFill>
                            <a:schemeClr val="tx1"/>
                          </a:solidFill>
                          <a:latin typeface="Meiryo UI" panose="020B0604030504040204" pitchFamily="50" charset="-128"/>
                          <a:ea typeface="Meiryo UI" panose="020B0604030504040204" pitchFamily="50" charset="-128"/>
                        </a:rPr>
                        <a:t>から植樹祭を開催し、植樹後の間伐作業や草刈りイベント等を定期的に継続実施。</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a:solidFill>
                            <a:schemeClr val="tx1"/>
                          </a:solidFill>
                          <a:latin typeface="Meiryo UI" panose="020B0604030504040204" pitchFamily="50" charset="-128"/>
                          <a:ea typeface="Meiryo UI" panose="020B0604030504040204" pitchFamily="50" charset="-128"/>
                        </a:rPr>
                        <a:t>野鳥、昆虫動物等の自然観察会など、環境学習の場として活用。</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oFill/>
                  </a:tcPr>
                </a:tc>
                <a:extLst>
                  <a:ext uri="{0D108BD9-81ED-4DB2-BD59-A6C34878D82A}">
                    <a16:rowId xmlns:a16="http://schemas.microsoft.com/office/drawing/2014/main" val="1351724945"/>
                  </a:ext>
                </a:extLst>
              </a:tr>
              <a:tr h="343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府民の森などの環境活動の場の提供</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3709649139"/>
                  </a:ext>
                </a:extLst>
              </a:tr>
              <a:tr h="531272">
                <a:tc>
                  <a:txBody>
                    <a:bodyPr/>
                    <a:lstStyle/>
                    <a:p>
                      <a:pPr marL="174625" indent="-174625">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自然公園や都市公園などが多数存在。自然観察会、探鳥会、森林浴、ハイキングなどで活用。</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74625" indent="-174625">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多自然川づくりや藻場の造成等の推進による場の提供。</a:t>
                      </a:r>
                    </a:p>
                  </a:txBody>
                  <a:tcPr>
                    <a:noFill/>
                  </a:tcPr>
                </a:tc>
                <a:extLst>
                  <a:ext uri="{0D108BD9-81ED-4DB2-BD59-A6C34878D82A}">
                    <a16:rowId xmlns:a16="http://schemas.microsoft.com/office/drawing/2014/main" val="3801205147"/>
                  </a:ext>
                </a:extLst>
              </a:tr>
            </a:tbl>
          </a:graphicData>
        </a:graphic>
      </p:graphicFrame>
      <p:sp>
        <p:nvSpPr>
          <p:cNvPr id="4" name="テキスト ボックス 3"/>
          <p:cNvSpPr txBox="1"/>
          <p:nvPr/>
        </p:nvSpPr>
        <p:spPr>
          <a:xfrm>
            <a:off x="107504" y="620688"/>
            <a:ext cx="6333785" cy="369332"/>
          </a:xfrm>
          <a:prstGeom prst="rect">
            <a:avLst/>
          </a:prstGeom>
          <a:noFill/>
        </p:spPr>
        <p:txBody>
          <a:bodyPr wrap="none" rtlCol="0">
            <a:spAutoFit/>
          </a:bodyPr>
          <a:lstStyle/>
          <a:p>
            <a:pPr marL="285750" indent="-285750">
              <a:buFont typeface="Wingdings" panose="05000000000000000000" pitchFamily="2" charset="2"/>
              <a:buChar char="u"/>
            </a:pPr>
            <a:r>
              <a:rPr kumimoji="1" lang="ja-JP" altLang="en-US" b="1" dirty="0">
                <a:latin typeface="Meiryo UI" panose="020B0604030504040204" pitchFamily="50" charset="-128"/>
                <a:ea typeface="Meiryo UI" panose="020B0604030504040204" pitchFamily="50" charset="-128"/>
              </a:rPr>
              <a:t>環境学習のツール（教材・プログラムや体験の場など）の提供</a:t>
            </a:r>
          </a:p>
        </p:txBody>
      </p:sp>
    </p:spTree>
    <p:extLst>
      <p:ext uri="{BB962C8B-B14F-4D97-AF65-F5344CB8AC3E}">
        <p14:creationId xmlns:p14="http://schemas.microsoft.com/office/powerpoint/2010/main" val="512671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AD106-6BC8-1B29-3C08-C2FF1E889390}"/>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３．大阪の状況</a:t>
            </a:r>
            <a:endParaRPr lang="ja-JP" altLang="en-US" sz="2800" b="1" dirty="0">
              <a:solidFill>
                <a:sysClr val="window" lastClr="FFFFFF"/>
              </a:solidFill>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BA84F1C9-29C0-3F2F-40F9-2B14EF697F80}"/>
              </a:ext>
            </a:extLst>
          </p:cNvPr>
          <p:cNvGraphicFramePr>
            <a:graphicFrameLocks noGrp="1"/>
          </p:cNvGraphicFramePr>
          <p:nvPr>
            <p:extLst>
              <p:ext uri="{D42A27DB-BD31-4B8C-83A1-F6EECF244321}">
                <p14:modId xmlns:p14="http://schemas.microsoft.com/office/powerpoint/2010/main" val="123457574"/>
              </p:ext>
            </p:extLst>
          </p:nvPr>
        </p:nvGraphicFramePr>
        <p:xfrm>
          <a:off x="179512" y="1031057"/>
          <a:ext cx="8712968" cy="3771842"/>
        </p:xfrm>
        <a:graphic>
          <a:graphicData uri="http://schemas.openxmlformats.org/drawingml/2006/table">
            <a:tbl>
              <a:tblPr firstRow="1" bandRow="1">
                <a:tableStyleId>{10A1B5D5-9B99-4C35-A422-299274C87663}</a:tableStyleId>
              </a:tblPr>
              <a:tblGrid>
                <a:gridCol w="8712968">
                  <a:extLst>
                    <a:ext uri="{9D8B030D-6E8A-4147-A177-3AD203B41FA5}">
                      <a16:colId xmlns:a16="http://schemas.microsoft.com/office/drawing/2014/main" val="3302431274"/>
                    </a:ext>
                  </a:extLst>
                </a:gridCol>
              </a:tblGrid>
              <a:tr h="267663">
                <a:tc>
                  <a:txBody>
                    <a:bodyPr/>
                    <a:lstStyle/>
                    <a:p>
                      <a:pPr algn="l"/>
                      <a:r>
                        <a:rPr kumimoji="1" lang="ja-JP" altLang="en-US" sz="1600" b="1" dirty="0">
                          <a:solidFill>
                            <a:schemeClr val="bg1"/>
                          </a:solidFill>
                          <a:latin typeface="Meiryo UI" panose="020B0604030504040204" pitchFamily="50" charset="-128"/>
                          <a:ea typeface="Meiryo UI" panose="020B0604030504040204" pitchFamily="50" charset="-128"/>
                        </a:rPr>
                        <a:t>取組事例</a:t>
                      </a:r>
                    </a:p>
                  </a:txBody>
                  <a:tcPr anchor="ctr"/>
                </a:tc>
                <a:extLst>
                  <a:ext uri="{0D108BD9-81ED-4DB2-BD59-A6C34878D82A}">
                    <a16:rowId xmlns:a16="http://schemas.microsoft.com/office/drawing/2014/main" val="3359623983"/>
                  </a:ext>
                </a:extLst>
              </a:tr>
              <a:tr h="267663">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地球温暖化防止活動推進員の育成・活用</a:t>
                      </a:r>
                    </a:p>
                  </a:txBody>
                  <a:tcPr/>
                </a:tc>
                <a:extLst>
                  <a:ext uri="{0D108BD9-81ED-4DB2-BD59-A6C34878D82A}">
                    <a16:rowId xmlns:a16="http://schemas.microsoft.com/office/drawing/2014/main" val="725800894"/>
                  </a:ext>
                </a:extLst>
              </a:tr>
              <a:tr h="754322">
                <a:tc>
                  <a:txBody>
                    <a:bodyPr/>
                    <a:lstStyle/>
                    <a:p>
                      <a:pPr marL="174625" indent="-174625">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地球温暖化の対策の推進に関する法律に基づき、家庭から排出される二酸化炭素の抑制をめざし、市町村及び</a:t>
                      </a:r>
                      <a:r>
                        <a:rPr lang="en-US" altLang="ja-JP" sz="1400" dirty="0">
                          <a:latin typeface="Meiryo UI" panose="020B0604030504040204" pitchFamily="50" charset="-128"/>
                          <a:ea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rPr>
                        <a:t>等と協働しながら啓発活動や住民への助言などを行うため委嘱。</a:t>
                      </a:r>
                      <a:endParaRPr lang="en-US" altLang="ja-JP" sz="1400" dirty="0">
                        <a:latin typeface="Meiryo UI" panose="020B0604030504040204" pitchFamily="50" charset="-128"/>
                        <a:ea typeface="Meiryo UI" panose="020B0604030504040204" pitchFamily="50" charset="-128"/>
                      </a:endParaRPr>
                    </a:p>
                    <a:p>
                      <a:pPr marL="174625" indent="-174625">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省エネアドバイザー養成講座の開催。地域の省エネ相談会において、省エネ診断を実施</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98195673"/>
                  </a:ext>
                </a:extLst>
              </a:tr>
              <a:tr h="267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豊かな環境づくりおおさか府民会議の運営</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17897788"/>
                  </a:ext>
                </a:extLst>
              </a:tr>
              <a:tr h="267663">
                <a:tc>
                  <a:txBody>
                    <a:bodyPr/>
                    <a:lstStyle/>
                    <a:p>
                      <a:pPr marL="174625" indent="-174625">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府民、事業者、行政等の構成団体が共通認識のもとに特に取り組むべき課題としての共通テーマと具体的な重点行動を設定して取組みを推進。マイボトルパートナーズやおおさか</a:t>
                      </a:r>
                      <a:r>
                        <a:rPr kumimoji="1" lang="en-US" altLang="ja-JP" sz="1400" b="0" dirty="0">
                          <a:solidFill>
                            <a:schemeClr val="tx1"/>
                          </a:solidFill>
                          <a:latin typeface="Meiryo UI" panose="020B0604030504040204" pitchFamily="50" charset="-128"/>
                          <a:ea typeface="Meiryo UI" panose="020B0604030504040204" pitchFamily="50" charset="-128"/>
                        </a:rPr>
                        <a:t>3R</a:t>
                      </a:r>
                      <a:r>
                        <a:rPr kumimoji="1" lang="ja-JP" altLang="en-US" sz="1400" b="0" dirty="0">
                          <a:solidFill>
                            <a:schemeClr val="tx1"/>
                          </a:solidFill>
                          <a:latin typeface="Meiryo UI" panose="020B0604030504040204" pitchFamily="50" charset="-128"/>
                          <a:ea typeface="Meiryo UI" panose="020B0604030504040204" pitchFamily="50" charset="-128"/>
                        </a:rPr>
                        <a:t>キャンペーンなど多くの企業等と連携して実施</a:t>
                      </a:r>
                      <a:r>
                        <a:rPr kumimoji="1" lang="ja-JP" altLang="en-US" sz="1400" b="0" dirty="0" smtClean="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20875141"/>
                  </a:ext>
                </a:extLst>
              </a:tr>
              <a:tr h="300895">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こどもエコクラブの運営</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23629174"/>
                  </a:ext>
                </a:extLst>
              </a:tr>
              <a:tr h="325655">
                <a:tc>
                  <a:txBody>
                    <a:bodyPr/>
                    <a:lstStyle/>
                    <a:p>
                      <a:pPr marL="177800" indent="-177800">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幼児から高校生まで参加できる環境活動のクラブ。子どもたちが地域の中で仲間とともに地域環境や地球環境のために自主的に環境保全活動や環境学習に取り組むことを支援。</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大阪こどもクラブ交流会を年</a:t>
                      </a:r>
                      <a:r>
                        <a:rPr kumimoji="1" lang="en-US" altLang="ja-JP" sz="1400" b="0" dirty="0">
                          <a:solidFill>
                            <a:schemeClr val="tx1"/>
                          </a:solidFill>
                          <a:latin typeface="Meiryo UI" panose="020B0604030504040204" pitchFamily="50" charset="-128"/>
                          <a:ea typeface="Meiryo UI" panose="020B0604030504040204" pitchFamily="50" charset="-128"/>
                        </a:rPr>
                        <a:t>1</a:t>
                      </a:r>
                      <a:r>
                        <a:rPr kumimoji="1" lang="ja-JP" altLang="en-US" sz="1400" b="0" dirty="0">
                          <a:solidFill>
                            <a:schemeClr val="tx1"/>
                          </a:solidFill>
                          <a:latin typeface="Meiryo UI" panose="020B0604030504040204" pitchFamily="50" charset="-128"/>
                          <a:ea typeface="Meiryo UI" panose="020B0604030504040204" pitchFamily="50" charset="-128"/>
                        </a:rPr>
                        <a:t>回開催。日頃の活動の発表と、環境問題に関するテーマについて意見交換することにより、こどもクラブ間の交流を促進。</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メンバー及びサポーターの人数　</a:t>
                      </a:r>
                      <a:r>
                        <a:rPr kumimoji="1" lang="en-US" altLang="ja-JP" sz="1400" b="0" dirty="0">
                          <a:solidFill>
                            <a:schemeClr val="tx1"/>
                          </a:solidFill>
                          <a:latin typeface="Meiryo UI" panose="020B0604030504040204" pitchFamily="50" charset="-128"/>
                          <a:ea typeface="Meiryo UI" panose="020B0604030504040204" pitchFamily="50" charset="-128"/>
                        </a:rPr>
                        <a:t>R1</a:t>
                      </a: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645</a:t>
                      </a:r>
                      <a:r>
                        <a:rPr kumimoji="1" lang="ja-JP" altLang="en-US" sz="1400" b="0" dirty="0">
                          <a:solidFill>
                            <a:schemeClr val="tx1"/>
                          </a:solidFill>
                          <a:latin typeface="Meiryo UI" panose="020B0604030504040204" pitchFamily="50" charset="-128"/>
                          <a:ea typeface="Meiryo UI" panose="020B0604030504040204" pitchFamily="50" charset="-128"/>
                        </a:rPr>
                        <a:t>人　➡　</a:t>
                      </a:r>
                      <a:r>
                        <a:rPr kumimoji="1" lang="en-US" altLang="ja-JP" sz="1400" b="0" dirty="0">
                          <a:solidFill>
                            <a:schemeClr val="tx1"/>
                          </a:solidFill>
                          <a:latin typeface="Meiryo UI" panose="020B0604030504040204" pitchFamily="50" charset="-128"/>
                          <a:ea typeface="Meiryo UI" panose="020B0604030504040204" pitchFamily="50" charset="-128"/>
                        </a:rPr>
                        <a:t>R2</a:t>
                      </a: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3,547</a:t>
                      </a:r>
                      <a:r>
                        <a:rPr kumimoji="1" lang="ja-JP" altLang="en-US" sz="1400" b="0" dirty="0">
                          <a:solidFill>
                            <a:schemeClr val="tx1"/>
                          </a:solidFill>
                          <a:latin typeface="Meiryo UI" panose="020B0604030504040204" pitchFamily="50" charset="-128"/>
                          <a:ea typeface="Meiryo UI" panose="020B0604030504040204" pitchFamily="50" charset="-128"/>
                        </a:rPr>
                        <a:t>人　➡　</a:t>
                      </a:r>
                      <a:r>
                        <a:rPr kumimoji="1" lang="en-US" altLang="ja-JP" sz="1400" b="0" dirty="0">
                          <a:solidFill>
                            <a:schemeClr val="tx1"/>
                          </a:solidFill>
                          <a:latin typeface="Meiryo UI" panose="020B0604030504040204" pitchFamily="50" charset="-128"/>
                          <a:ea typeface="Meiryo UI" panose="020B0604030504040204" pitchFamily="50" charset="-128"/>
                        </a:rPr>
                        <a:t>R3</a:t>
                      </a: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3,740</a:t>
                      </a:r>
                      <a:r>
                        <a:rPr kumimoji="1" lang="ja-JP" altLang="en-US" sz="1400" b="0" dirty="0" smtClean="0">
                          <a:solidFill>
                            <a:schemeClr val="tx1"/>
                          </a:solidFill>
                          <a:latin typeface="Meiryo UI" panose="020B0604030504040204" pitchFamily="50" charset="-128"/>
                          <a:ea typeface="Meiryo UI" panose="020B0604030504040204" pitchFamily="50" charset="-128"/>
                        </a:rPr>
                        <a:t>人</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1465250"/>
                  </a:ext>
                </a:extLst>
              </a:tr>
            </a:tbl>
          </a:graphicData>
        </a:graphic>
      </p:graphicFrame>
      <p:sp>
        <p:nvSpPr>
          <p:cNvPr id="4" name="テキスト ボックス 3">
            <a:extLst>
              <a:ext uri="{FF2B5EF4-FFF2-40B4-BE49-F238E27FC236}">
                <a16:creationId xmlns:a16="http://schemas.microsoft.com/office/drawing/2014/main" id="{ABC1A101-33B1-0544-F092-75825A1D1190}"/>
              </a:ext>
            </a:extLst>
          </p:cNvPr>
          <p:cNvSpPr txBox="1"/>
          <p:nvPr/>
        </p:nvSpPr>
        <p:spPr>
          <a:xfrm>
            <a:off x="107504" y="657925"/>
            <a:ext cx="3855543" cy="369332"/>
          </a:xfrm>
          <a:prstGeom prst="rect">
            <a:avLst/>
          </a:prstGeom>
          <a:noFill/>
        </p:spPr>
        <p:txBody>
          <a:bodyPr wrap="none" rtlCol="0">
            <a:spAutoFit/>
          </a:bodyPr>
          <a:lstStyle/>
          <a:p>
            <a:pPr marL="285750" indent="-285750">
              <a:buFont typeface="Wingdings" panose="05000000000000000000" pitchFamily="2" charset="2"/>
              <a:buChar char="u"/>
            </a:pPr>
            <a:r>
              <a:rPr kumimoji="1" lang="ja-JP" altLang="en-US" b="1" dirty="0">
                <a:latin typeface="Meiryo UI" panose="020B0604030504040204" pitchFamily="50" charset="-128"/>
                <a:ea typeface="Meiryo UI" panose="020B0604030504040204" pitchFamily="50" charset="-128"/>
              </a:rPr>
              <a:t>担い手の育成及び協働取組の推進</a:t>
            </a:r>
          </a:p>
        </p:txBody>
      </p:sp>
    </p:spTree>
    <p:extLst>
      <p:ext uri="{BB962C8B-B14F-4D97-AF65-F5344CB8AC3E}">
        <p14:creationId xmlns:p14="http://schemas.microsoft.com/office/powerpoint/2010/main" val="3486285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AD106-6BC8-1B29-3C08-C2FF1E889390}"/>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３．大阪の状況</a:t>
            </a:r>
            <a:endParaRPr lang="ja-JP" altLang="en-US" sz="2800" b="1" dirty="0">
              <a:solidFill>
                <a:sysClr val="window" lastClr="FFFFFF"/>
              </a:solidFill>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B46C953B-C127-0CC7-7555-10F0A4E31C5A}"/>
              </a:ext>
            </a:extLst>
          </p:cNvPr>
          <p:cNvGraphicFramePr>
            <a:graphicFrameLocks noGrp="1"/>
          </p:cNvGraphicFramePr>
          <p:nvPr>
            <p:extLst>
              <p:ext uri="{D42A27DB-BD31-4B8C-83A1-F6EECF244321}">
                <p14:modId xmlns:p14="http://schemas.microsoft.com/office/powerpoint/2010/main" val="1457592419"/>
              </p:ext>
            </p:extLst>
          </p:nvPr>
        </p:nvGraphicFramePr>
        <p:xfrm>
          <a:off x="215515" y="1034401"/>
          <a:ext cx="8712968" cy="2931828"/>
        </p:xfrm>
        <a:graphic>
          <a:graphicData uri="http://schemas.openxmlformats.org/drawingml/2006/table">
            <a:tbl>
              <a:tblPr firstRow="1" bandRow="1">
                <a:tableStyleId>{10A1B5D5-9B99-4C35-A422-299274C87663}</a:tableStyleId>
              </a:tblPr>
              <a:tblGrid>
                <a:gridCol w="8712968">
                  <a:extLst>
                    <a:ext uri="{9D8B030D-6E8A-4147-A177-3AD203B41FA5}">
                      <a16:colId xmlns:a16="http://schemas.microsoft.com/office/drawing/2014/main" val="3302431274"/>
                    </a:ext>
                  </a:extLst>
                </a:gridCol>
              </a:tblGrid>
              <a:tr h="333819">
                <a:tc>
                  <a:txBody>
                    <a:bodyPr/>
                    <a:lstStyle/>
                    <a:p>
                      <a:pPr algn="l"/>
                      <a:r>
                        <a:rPr kumimoji="1" lang="ja-JP" altLang="en-US" sz="1600" b="1" dirty="0">
                          <a:solidFill>
                            <a:schemeClr val="bg1"/>
                          </a:solidFill>
                          <a:latin typeface="Meiryo UI" panose="020B0604030504040204" pitchFamily="50" charset="-128"/>
                          <a:ea typeface="Meiryo UI" panose="020B0604030504040204" pitchFamily="50" charset="-128"/>
                        </a:rPr>
                        <a:t>取組事例</a:t>
                      </a:r>
                    </a:p>
                  </a:txBody>
                  <a:tcPr anchor="ctr"/>
                </a:tc>
                <a:extLst>
                  <a:ext uri="{0D108BD9-81ED-4DB2-BD59-A6C34878D82A}">
                    <a16:rowId xmlns:a16="http://schemas.microsoft.com/office/drawing/2014/main" val="3359623983"/>
                  </a:ext>
                </a:extLst>
              </a:tr>
              <a:tr h="353394">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大阪府環境保全活動補助金</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25800894"/>
                  </a:ext>
                </a:extLst>
              </a:tr>
              <a:tr h="843622">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a:solidFill>
                            <a:schemeClr val="tx1"/>
                          </a:solidFill>
                          <a:latin typeface="Meiryo UI" panose="020B0604030504040204" pitchFamily="50" charset="-128"/>
                          <a:ea typeface="Meiryo UI" panose="020B0604030504040204" pitchFamily="50" charset="-128"/>
                        </a:rPr>
                        <a:t>府内で活動している府民団体や環境</a:t>
                      </a:r>
                      <a:r>
                        <a:rPr kumimoji="1" lang="en-US" altLang="ja-JP" sz="1400" b="0" dirty="0">
                          <a:solidFill>
                            <a:schemeClr val="tx1"/>
                          </a:solidFill>
                          <a:latin typeface="Meiryo UI" panose="020B0604030504040204" pitchFamily="50" charset="-128"/>
                          <a:ea typeface="Meiryo UI" panose="020B0604030504040204" pitchFamily="50" charset="-128"/>
                        </a:rPr>
                        <a:t>NPO</a:t>
                      </a:r>
                      <a:r>
                        <a:rPr kumimoji="1" lang="ja-JP" altLang="en-US" sz="1400" b="0" dirty="0">
                          <a:solidFill>
                            <a:schemeClr val="tx1"/>
                          </a:solidFill>
                          <a:latin typeface="Meiryo UI" panose="020B0604030504040204" pitchFamily="50" charset="-128"/>
                          <a:ea typeface="Meiryo UI" panose="020B0604030504040204" pitchFamily="50" charset="-128"/>
                        </a:rPr>
                        <a:t>等の民間団体が行う実践活動、教育啓発活動及び調査研究活動で、他の模範となる環境保全活動を補助。</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a:solidFill>
                            <a:schemeClr val="tx1"/>
                          </a:solidFill>
                          <a:latin typeface="Meiryo UI" panose="020B0604030504040204" pitchFamily="50" charset="-128"/>
                          <a:ea typeface="Meiryo UI" panose="020B0604030504040204" pitchFamily="50" charset="-128"/>
                        </a:rPr>
                        <a:t>今年度より、環境とは異なる分野との連携した独創的・先進的な取組みを「特別テーマ」として従来の活動と併せて広く募集するなど、活性化に向けた新たな試みを実施</a:t>
                      </a:r>
                      <a:r>
                        <a:rPr kumimoji="1" lang="ja-JP" altLang="en-US" sz="1400" b="0" dirty="0" smtClean="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98195673"/>
                  </a:ext>
                </a:extLst>
              </a:tr>
              <a:tr h="353394">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おおさか環境賞</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17897788"/>
                  </a:ext>
                </a:extLst>
              </a:tr>
              <a:tr h="751092">
                <a:tc>
                  <a:txBody>
                    <a:bodyPr/>
                    <a:lstStyle/>
                    <a:p>
                      <a:pPr marL="177800" indent="-177800">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環境の保全又は創造に資する活動に取り組んでいる個人、団体又は事業者の活動を表彰。</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昨年度より「企業の事業目的と、環境や社会課題解決の両方に貢献する事業」「自薦」を募集対象に追加。</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今年度より補助金と同様に「特別テーマ」を設定し、独創的・先進的な取組みを対象とすることで、推薦内容の充実を図っている</a:t>
                      </a:r>
                      <a:r>
                        <a:rPr kumimoji="1" lang="ja-JP" altLang="en-US" sz="1400" b="0" dirty="0" smtClean="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60472949"/>
                  </a:ext>
                </a:extLst>
              </a:tr>
            </a:tbl>
          </a:graphicData>
        </a:graphic>
      </p:graphicFrame>
      <p:sp>
        <p:nvSpPr>
          <p:cNvPr id="4" name="テキスト ボックス 3">
            <a:extLst>
              <a:ext uri="{FF2B5EF4-FFF2-40B4-BE49-F238E27FC236}">
                <a16:creationId xmlns:a16="http://schemas.microsoft.com/office/drawing/2014/main" id="{BE4E1ACF-0A32-44D1-0B5A-01F0EB97E81F}"/>
              </a:ext>
            </a:extLst>
          </p:cNvPr>
          <p:cNvSpPr txBox="1"/>
          <p:nvPr/>
        </p:nvSpPr>
        <p:spPr>
          <a:xfrm>
            <a:off x="107504" y="657925"/>
            <a:ext cx="3615092" cy="369332"/>
          </a:xfrm>
          <a:prstGeom prst="rect">
            <a:avLst/>
          </a:prstGeom>
          <a:noFill/>
        </p:spPr>
        <p:txBody>
          <a:bodyPr wrap="none" rtlCol="0">
            <a:spAutoFit/>
          </a:bodyPr>
          <a:lstStyle/>
          <a:p>
            <a:pPr marL="285750" indent="-285750">
              <a:buFont typeface="Wingdings" panose="05000000000000000000" pitchFamily="2" charset="2"/>
              <a:buChar char="u"/>
            </a:pPr>
            <a:r>
              <a:rPr kumimoji="1" lang="ja-JP" altLang="en-US" b="1" dirty="0">
                <a:latin typeface="Meiryo UI" panose="020B0604030504040204" pitchFamily="50" charset="-128"/>
                <a:ea typeface="Meiryo UI" panose="020B0604030504040204" pitchFamily="50" charset="-128"/>
              </a:rPr>
              <a:t>環境活動促進のための支援制度</a:t>
            </a:r>
          </a:p>
        </p:txBody>
      </p:sp>
    </p:spTree>
    <p:extLst>
      <p:ext uri="{BB962C8B-B14F-4D97-AF65-F5344CB8AC3E}">
        <p14:creationId xmlns:p14="http://schemas.microsoft.com/office/powerpoint/2010/main" val="3008015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AD106-6BC8-1B29-3C08-C2FF1E889390}"/>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３．大阪の状況</a:t>
            </a:r>
            <a:endParaRPr lang="ja-JP" altLang="en-US" sz="2800" b="1" dirty="0">
              <a:solidFill>
                <a:sysClr val="window" lastClr="FFFFFF"/>
              </a:solidFill>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F2559910-ADFC-2AC7-067D-710EACF022B8}"/>
              </a:ext>
            </a:extLst>
          </p:cNvPr>
          <p:cNvGraphicFramePr>
            <a:graphicFrameLocks noGrp="1"/>
          </p:cNvGraphicFramePr>
          <p:nvPr>
            <p:extLst>
              <p:ext uri="{D42A27DB-BD31-4B8C-83A1-F6EECF244321}">
                <p14:modId xmlns:p14="http://schemas.microsoft.com/office/powerpoint/2010/main" val="1524625583"/>
              </p:ext>
            </p:extLst>
          </p:nvPr>
        </p:nvGraphicFramePr>
        <p:xfrm>
          <a:off x="215516" y="1106487"/>
          <a:ext cx="8712968" cy="4482753"/>
        </p:xfrm>
        <a:graphic>
          <a:graphicData uri="http://schemas.openxmlformats.org/drawingml/2006/table">
            <a:tbl>
              <a:tblPr firstRow="1" bandRow="1">
                <a:tableStyleId>{10A1B5D5-9B99-4C35-A422-299274C87663}</a:tableStyleId>
              </a:tblPr>
              <a:tblGrid>
                <a:gridCol w="8712968">
                  <a:extLst>
                    <a:ext uri="{9D8B030D-6E8A-4147-A177-3AD203B41FA5}">
                      <a16:colId xmlns:a16="http://schemas.microsoft.com/office/drawing/2014/main" val="3302431274"/>
                    </a:ext>
                  </a:extLst>
                </a:gridCol>
              </a:tblGrid>
              <a:tr h="343915">
                <a:tc>
                  <a:txBody>
                    <a:bodyPr/>
                    <a:lstStyle/>
                    <a:p>
                      <a:pPr algn="l"/>
                      <a:r>
                        <a:rPr kumimoji="1" lang="ja-JP" altLang="en-US" sz="1600" b="1" dirty="0">
                          <a:solidFill>
                            <a:schemeClr val="bg1"/>
                          </a:solidFill>
                          <a:latin typeface="Meiryo UI" panose="020B0604030504040204" pitchFamily="50" charset="-128"/>
                          <a:ea typeface="Meiryo UI" panose="020B0604030504040204" pitchFamily="50" charset="-128"/>
                        </a:rPr>
                        <a:t>取組事例</a:t>
                      </a:r>
                    </a:p>
                  </a:txBody>
                  <a:tcPr anchor="ctr"/>
                </a:tc>
                <a:extLst>
                  <a:ext uri="{0D108BD9-81ED-4DB2-BD59-A6C34878D82A}">
                    <a16:rowId xmlns:a16="http://schemas.microsoft.com/office/drawing/2014/main" val="3359623983"/>
                  </a:ext>
                </a:extLst>
              </a:tr>
              <a:tr h="343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環境情報発信サイトの整備</a:t>
                      </a:r>
                      <a:endParaRPr kumimoji="1" lang="ja-JP" altLang="en-US" sz="1600" b="1" baseline="300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25800894"/>
                  </a:ext>
                </a:extLst>
              </a:tr>
              <a:tr h="842595">
                <a:tc>
                  <a:txBody>
                    <a:bodyPr/>
                    <a:lstStyle/>
                    <a:p>
                      <a:pPr marL="174625" indent="-174625">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大阪の環境に関する情報のポータルサイト「おおさかの環境ホームページ　エコギャラリー」の運営。環境に関する幅広い情報について、ホームページ上に速やかに公表するなど積極的な情報発信を行い、府内の環境活動の促進を図っている。</a:t>
                      </a:r>
                      <a:endParaRPr kumimoji="1" lang="en-US" altLang="ja-JP" sz="1400" b="0" dirty="0">
                        <a:solidFill>
                          <a:schemeClr val="tx1"/>
                        </a:solidFill>
                        <a:latin typeface="Meiryo UI" panose="020B0604030504040204" pitchFamily="50" charset="-128"/>
                        <a:ea typeface="Meiryo UI" panose="020B0604030504040204" pitchFamily="50" charset="-128"/>
                      </a:endParaRPr>
                    </a:p>
                    <a:p>
                      <a:r>
                        <a:rPr kumimoji="1" lang="ja-JP" altLang="en-US" sz="1400" b="0" dirty="0">
                          <a:solidFill>
                            <a:schemeClr val="tx1"/>
                          </a:solidFill>
                          <a:latin typeface="Meiryo UI" panose="020B0604030504040204" pitchFamily="50" charset="-128"/>
                          <a:ea typeface="Meiryo UI" panose="020B0604030504040204" pitchFamily="50" charset="-128"/>
                        </a:rPr>
                        <a:t>　　　年間アクセス数：</a:t>
                      </a:r>
                      <a:r>
                        <a:rPr kumimoji="1" lang="en-US" altLang="ja-JP" sz="1400" b="0" dirty="0">
                          <a:solidFill>
                            <a:schemeClr val="tx1"/>
                          </a:solidFill>
                          <a:latin typeface="Meiryo UI" panose="020B0604030504040204" pitchFamily="50" charset="-128"/>
                          <a:ea typeface="Meiryo UI" panose="020B0604030504040204" pitchFamily="50" charset="-128"/>
                        </a:rPr>
                        <a:t>R1</a:t>
                      </a: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16</a:t>
                      </a:r>
                      <a:r>
                        <a:rPr kumimoji="1" lang="ja-JP" altLang="en-US" sz="1400" b="0" dirty="0">
                          <a:solidFill>
                            <a:schemeClr val="tx1"/>
                          </a:solidFill>
                          <a:latin typeface="Meiryo UI" panose="020B0604030504040204" pitchFamily="50" charset="-128"/>
                          <a:ea typeface="Meiryo UI" panose="020B0604030504040204" pitchFamily="50" charset="-128"/>
                        </a:rPr>
                        <a:t>万件　➡　</a:t>
                      </a:r>
                      <a:r>
                        <a:rPr kumimoji="1" lang="en-US" altLang="ja-JP" sz="1400" b="0" dirty="0">
                          <a:solidFill>
                            <a:schemeClr val="tx1"/>
                          </a:solidFill>
                          <a:latin typeface="Meiryo UI" panose="020B0604030504040204" pitchFamily="50" charset="-128"/>
                          <a:ea typeface="Meiryo UI" panose="020B0604030504040204" pitchFamily="50" charset="-128"/>
                        </a:rPr>
                        <a:t>R2</a:t>
                      </a: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19</a:t>
                      </a:r>
                      <a:r>
                        <a:rPr kumimoji="1" lang="ja-JP" altLang="en-US" sz="1400" b="0" dirty="0">
                          <a:solidFill>
                            <a:schemeClr val="tx1"/>
                          </a:solidFill>
                          <a:latin typeface="Meiryo UI" panose="020B0604030504040204" pitchFamily="50" charset="-128"/>
                          <a:ea typeface="Meiryo UI" panose="020B0604030504040204" pitchFamily="50" charset="-128"/>
                        </a:rPr>
                        <a:t>万件　➡　</a:t>
                      </a:r>
                      <a:r>
                        <a:rPr kumimoji="1" lang="en-US" altLang="ja-JP" sz="1400" b="0" dirty="0">
                          <a:solidFill>
                            <a:schemeClr val="tx1"/>
                          </a:solidFill>
                          <a:latin typeface="Meiryo UI" panose="020B0604030504040204" pitchFamily="50" charset="-128"/>
                          <a:ea typeface="Meiryo UI" panose="020B0604030504040204" pitchFamily="50" charset="-128"/>
                        </a:rPr>
                        <a:t>R3</a:t>
                      </a: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11</a:t>
                      </a:r>
                      <a:r>
                        <a:rPr kumimoji="1" lang="ja-JP" altLang="en-US" sz="1400" b="0" dirty="0">
                          <a:solidFill>
                            <a:schemeClr val="tx1"/>
                          </a:solidFill>
                          <a:latin typeface="Meiryo UI" panose="020B0604030504040204" pitchFamily="50" charset="-128"/>
                          <a:ea typeface="Meiryo UI" panose="020B0604030504040204" pitchFamily="50" charset="-128"/>
                        </a:rPr>
                        <a:t>万</a:t>
                      </a:r>
                      <a:r>
                        <a:rPr kumimoji="1" lang="ja-JP" altLang="en-US" sz="1400" b="0" dirty="0" smtClean="0">
                          <a:solidFill>
                            <a:schemeClr val="tx1"/>
                          </a:solidFill>
                          <a:latin typeface="Meiryo UI" panose="020B0604030504040204" pitchFamily="50" charset="-128"/>
                          <a:ea typeface="Meiryo UI" panose="020B0604030504040204" pitchFamily="50" charset="-128"/>
                        </a:rPr>
                        <a:t>件</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98195673"/>
                  </a:ext>
                </a:extLst>
              </a:tr>
              <a:tr h="343915">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ゼロカーボン・ダイアローグによる情報発信・啓発</a:t>
                      </a:r>
                    </a:p>
                  </a:txBody>
                  <a:tcPr/>
                </a:tc>
                <a:extLst>
                  <a:ext uri="{0D108BD9-81ED-4DB2-BD59-A6C34878D82A}">
                    <a16:rowId xmlns:a16="http://schemas.microsoft.com/office/drawing/2014/main" val="717897788"/>
                  </a:ext>
                </a:extLst>
              </a:tr>
              <a:tr h="1420908">
                <a:tc>
                  <a:txBody>
                    <a:bodyPr/>
                    <a:lstStyle/>
                    <a:p>
                      <a:pPr marL="174625" indent="-174625">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環境課題の解決に向けてあらゆる主体の意識と行動を変えていくため、環境とは異なる分野との連携により、新たな視点から環境課題について対話（＝ダイアローグ）を行い、幅広い層への情報発信・啓発を実施。</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b="0" dirty="0">
                          <a:solidFill>
                            <a:schemeClr val="tx1"/>
                          </a:solidFill>
                          <a:latin typeface="Meiryo UI" panose="020B0604030504040204" pitchFamily="50" charset="-128"/>
                          <a:ea typeface="Meiryo UI" panose="020B0604030504040204" pitchFamily="50" charset="-128"/>
                        </a:rPr>
                        <a:t>　　　第</a:t>
                      </a:r>
                      <a:r>
                        <a:rPr kumimoji="1" lang="en-US" altLang="ja-JP" sz="1400" b="0" dirty="0">
                          <a:solidFill>
                            <a:schemeClr val="tx1"/>
                          </a:solidFill>
                          <a:latin typeface="Meiryo UI" panose="020B0604030504040204" pitchFamily="50" charset="-128"/>
                          <a:ea typeface="Meiryo UI" panose="020B0604030504040204" pitchFamily="50" charset="-128"/>
                        </a:rPr>
                        <a:t>1</a:t>
                      </a:r>
                      <a:r>
                        <a:rPr kumimoji="1" lang="ja-JP" altLang="en-US" sz="1400" b="0" dirty="0">
                          <a:solidFill>
                            <a:schemeClr val="tx1"/>
                          </a:solidFill>
                          <a:latin typeface="Meiryo UI" panose="020B0604030504040204" pitchFamily="50" charset="-128"/>
                          <a:ea typeface="Meiryo UI" panose="020B0604030504040204" pitchFamily="50" charset="-128"/>
                        </a:rPr>
                        <a:t>回：「アート</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社会</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アクション　先駆者と語る　地球の今と未来」</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b="0" dirty="0">
                          <a:solidFill>
                            <a:schemeClr val="tx1"/>
                          </a:solidFill>
                          <a:latin typeface="Meiryo UI" panose="020B0604030504040204" pitchFamily="50" charset="-128"/>
                          <a:ea typeface="Meiryo UI" panose="020B0604030504040204" pitchFamily="50" charset="-128"/>
                        </a:rPr>
                        <a:t>　　　第</a:t>
                      </a:r>
                      <a:r>
                        <a:rPr kumimoji="1" lang="en-US" altLang="ja-JP" sz="1400" b="0" dirty="0">
                          <a:solidFill>
                            <a:schemeClr val="tx1"/>
                          </a:solidFill>
                          <a:latin typeface="Meiryo UI" panose="020B0604030504040204" pitchFamily="50" charset="-128"/>
                          <a:ea typeface="Meiryo UI" panose="020B0604030504040204" pitchFamily="50" charset="-128"/>
                        </a:rPr>
                        <a:t>2</a:t>
                      </a:r>
                      <a:r>
                        <a:rPr kumimoji="1" lang="ja-JP" altLang="en-US" sz="1400" b="0" dirty="0">
                          <a:solidFill>
                            <a:schemeClr val="tx1"/>
                          </a:solidFill>
                          <a:latin typeface="Meiryo UI" panose="020B0604030504040204" pitchFamily="50" charset="-128"/>
                          <a:ea typeface="Meiryo UI" panose="020B0604030504040204" pitchFamily="50" charset="-128"/>
                        </a:rPr>
                        <a:t>回：「ファッション</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デザイン</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アクション　若きイノベーターが拓く脱炭素アパレル」</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b="0" dirty="0">
                          <a:solidFill>
                            <a:schemeClr val="tx1"/>
                          </a:solidFill>
                          <a:latin typeface="Meiryo UI" panose="020B0604030504040204" pitchFamily="50" charset="-128"/>
                          <a:ea typeface="Meiryo UI" panose="020B0604030504040204" pitchFamily="50" charset="-128"/>
                        </a:rPr>
                        <a:t>　　　第</a:t>
                      </a:r>
                      <a:r>
                        <a:rPr kumimoji="1" lang="en-US" altLang="ja-JP" sz="1400" b="0" dirty="0">
                          <a:solidFill>
                            <a:schemeClr val="tx1"/>
                          </a:solidFill>
                          <a:latin typeface="Meiryo UI" panose="020B0604030504040204" pitchFamily="50" charset="-128"/>
                          <a:ea typeface="Meiryo UI" panose="020B0604030504040204" pitchFamily="50" charset="-128"/>
                        </a:rPr>
                        <a:t>3</a:t>
                      </a:r>
                      <a:r>
                        <a:rPr kumimoji="1" lang="ja-JP" altLang="en-US" sz="1400" b="0" dirty="0">
                          <a:solidFill>
                            <a:schemeClr val="tx1"/>
                          </a:solidFill>
                          <a:latin typeface="Meiryo UI" panose="020B0604030504040204" pitchFamily="50" charset="-128"/>
                          <a:ea typeface="Meiryo UI" panose="020B0604030504040204" pitchFamily="50" charset="-128"/>
                        </a:rPr>
                        <a:t>回：「地産地消</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グルメ</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アクション　大阪産（もん）から考える食の脱炭素化」</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事業連携協定企業の協力（グルメ系</a:t>
                      </a:r>
                      <a:r>
                        <a:rPr kumimoji="1" lang="en-US" altLang="ja-JP" sz="1400" b="0" dirty="0">
                          <a:solidFill>
                            <a:schemeClr val="tx1"/>
                          </a:solidFill>
                          <a:latin typeface="Meiryo UI" panose="020B0604030504040204" pitchFamily="50" charset="-128"/>
                          <a:ea typeface="Meiryo UI" panose="020B0604030504040204" pitchFamily="50" charset="-128"/>
                        </a:rPr>
                        <a:t>YouTuber</a:t>
                      </a:r>
                      <a:r>
                        <a:rPr kumimoji="1" lang="ja-JP" altLang="en-US" sz="1400" b="0" dirty="0">
                          <a:solidFill>
                            <a:schemeClr val="tx1"/>
                          </a:solidFill>
                          <a:latin typeface="Meiryo UI" panose="020B0604030504040204" pitchFamily="50" charset="-128"/>
                          <a:ea typeface="Meiryo UI" panose="020B0604030504040204" pitchFamily="50" charset="-128"/>
                        </a:rPr>
                        <a:t>）により発信力を強化</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60472949"/>
                  </a:ext>
                </a:extLst>
              </a:tr>
              <a:tr h="371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おおさか環境デジタルメディアコンテスト</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43995123"/>
                  </a:ext>
                </a:extLst>
              </a:tr>
              <a:tr h="816293">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a:solidFill>
                            <a:schemeClr val="tx1"/>
                          </a:solidFill>
                          <a:latin typeface="Meiryo UI" panose="020B0604030504040204" pitchFamily="50" charset="-128"/>
                          <a:ea typeface="Meiryo UI" panose="020B0604030504040204" pitchFamily="50" charset="-128"/>
                        </a:rPr>
                        <a:t>公共施設や民間施設の大型ビジョンやサイネージ等で活用できるデジタルポスターデザインや、</a:t>
                      </a:r>
                      <a:r>
                        <a:rPr kumimoji="1" lang="en-US" altLang="ja-JP" sz="1400" b="0" dirty="0">
                          <a:solidFill>
                            <a:schemeClr val="tx1"/>
                          </a:solidFill>
                          <a:latin typeface="Meiryo UI" panose="020B0604030504040204" pitchFamily="50" charset="-128"/>
                          <a:ea typeface="Meiryo UI" panose="020B0604030504040204" pitchFamily="50" charset="-128"/>
                        </a:rPr>
                        <a:t>SNS</a:t>
                      </a:r>
                      <a:r>
                        <a:rPr kumimoji="1" lang="ja-JP" altLang="en-US" sz="1400" b="0" dirty="0">
                          <a:solidFill>
                            <a:schemeClr val="tx1"/>
                          </a:solidFill>
                          <a:latin typeface="Meiryo UI" panose="020B0604030504040204" pitchFamily="50" charset="-128"/>
                          <a:ea typeface="Meiryo UI" panose="020B0604030504040204" pitchFamily="50" charset="-128"/>
                        </a:rPr>
                        <a:t>をはじめとした</a:t>
                      </a:r>
                      <a:r>
                        <a:rPr kumimoji="1" lang="en-US" altLang="ja-JP" sz="1400" b="0" dirty="0">
                          <a:solidFill>
                            <a:schemeClr val="tx1"/>
                          </a:solidFill>
                          <a:latin typeface="Meiryo UI" panose="020B0604030504040204" pitchFamily="50" charset="-128"/>
                          <a:ea typeface="Meiryo UI" panose="020B0604030504040204" pitchFamily="50" charset="-128"/>
                        </a:rPr>
                        <a:t>Web</a:t>
                      </a:r>
                      <a:r>
                        <a:rPr kumimoji="1" lang="ja-JP" altLang="en-US" sz="1400" b="0" dirty="0">
                          <a:solidFill>
                            <a:schemeClr val="tx1"/>
                          </a:solidFill>
                          <a:latin typeface="Meiryo UI" panose="020B0604030504040204" pitchFamily="50" charset="-128"/>
                          <a:ea typeface="Meiryo UI" panose="020B0604030504040204" pitchFamily="50" charset="-128"/>
                        </a:rPr>
                        <a:t>サイトに掲載し、多くの人に共有できる動画・写真を募集し、大阪府域で広く展開することで環境に対する意識啓発を行う。</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a:solidFill>
                            <a:schemeClr val="tx1"/>
                          </a:solidFill>
                          <a:latin typeface="Meiryo UI" panose="020B0604030504040204" pitchFamily="50" charset="-128"/>
                          <a:ea typeface="Meiryo UI" panose="020B0604030504040204" pitchFamily="50" charset="-128"/>
                        </a:rPr>
                        <a:t>昨年度より動画部門を新設</a:t>
                      </a:r>
                      <a:r>
                        <a:rPr kumimoji="1" lang="ja-JP" altLang="en-US" sz="1400" b="0" dirty="0" smtClean="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49189760"/>
                  </a:ext>
                </a:extLst>
              </a:tr>
            </a:tbl>
          </a:graphicData>
        </a:graphic>
      </p:graphicFrame>
      <p:sp>
        <p:nvSpPr>
          <p:cNvPr id="5" name="テキスト ボックス 4">
            <a:extLst>
              <a:ext uri="{FF2B5EF4-FFF2-40B4-BE49-F238E27FC236}">
                <a16:creationId xmlns:a16="http://schemas.microsoft.com/office/drawing/2014/main" id="{C269FDDF-2F93-418A-C279-82DE795A7D18}"/>
              </a:ext>
            </a:extLst>
          </p:cNvPr>
          <p:cNvSpPr txBox="1"/>
          <p:nvPr/>
        </p:nvSpPr>
        <p:spPr>
          <a:xfrm>
            <a:off x="107504" y="657925"/>
            <a:ext cx="2440092" cy="369332"/>
          </a:xfrm>
          <a:prstGeom prst="rect">
            <a:avLst/>
          </a:prstGeom>
          <a:noFill/>
        </p:spPr>
        <p:txBody>
          <a:bodyPr wrap="none" rtlCol="0">
            <a:spAutoFit/>
          </a:bodyPr>
          <a:lstStyle/>
          <a:p>
            <a:pPr marL="285750" indent="-285750">
              <a:buFont typeface="Wingdings" panose="05000000000000000000" pitchFamily="2" charset="2"/>
              <a:buChar char="u"/>
            </a:pPr>
            <a:r>
              <a:rPr kumimoji="1" lang="ja-JP" altLang="en-US" b="1" dirty="0">
                <a:latin typeface="Meiryo UI" panose="020B0604030504040204" pitchFamily="50" charset="-128"/>
                <a:ea typeface="Meiryo UI" panose="020B0604030504040204" pitchFamily="50" charset="-128"/>
              </a:rPr>
              <a:t>情報発信・普及啓発</a:t>
            </a:r>
          </a:p>
        </p:txBody>
      </p:sp>
    </p:spTree>
    <p:extLst>
      <p:ext uri="{BB962C8B-B14F-4D97-AF65-F5344CB8AC3E}">
        <p14:creationId xmlns:p14="http://schemas.microsoft.com/office/powerpoint/2010/main" val="850757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124744"/>
            <a:ext cx="9143999" cy="1368152"/>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b="1" dirty="0">
                <a:solidFill>
                  <a:sysClr val="window" lastClr="FFFFFF"/>
                </a:solidFill>
                <a:latin typeface="Meiryo UI" panose="020B0604030504040204" pitchFamily="50" charset="-128"/>
                <a:ea typeface="Meiryo UI" panose="020B0604030504040204" pitchFamily="50" charset="-128"/>
              </a:rPr>
              <a:t>大阪における環境教育等の状況について</a:t>
            </a:r>
            <a:endParaRPr kumimoji="1" lang="ja-JP" altLang="en-US" sz="36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20D99444-32BF-75C6-97DE-BB8C43144AE3}"/>
              </a:ext>
            </a:extLst>
          </p:cNvPr>
          <p:cNvSpPr txBox="1"/>
          <p:nvPr/>
        </p:nvSpPr>
        <p:spPr>
          <a:xfrm>
            <a:off x="899592" y="2852936"/>
            <a:ext cx="7344816" cy="3323987"/>
          </a:xfrm>
          <a:prstGeom prst="rect">
            <a:avLst/>
          </a:prstGeom>
          <a:noFill/>
        </p:spPr>
        <p:txBody>
          <a:bodyPr wrap="square" rtlCol="0">
            <a:spAutoFit/>
          </a:bodyPr>
          <a:lstStyle/>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１．現行</a:t>
            </a:r>
            <a:r>
              <a:rPr kumimoji="1" lang="zh-TW" altLang="en-US" sz="2800" dirty="0">
                <a:solidFill>
                  <a:schemeClr val="bg1">
                    <a:lumMod val="75000"/>
                  </a:schemeClr>
                </a:solidFill>
                <a:latin typeface="Meiryo UI" panose="020B0604030504040204" pitchFamily="50" charset="-128"/>
                <a:ea typeface="Meiryo UI" panose="020B0604030504040204" pitchFamily="50" charset="-128"/>
              </a:rPr>
              <a:t>大阪府環境教育等行動計画</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の概要</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２</a:t>
            </a:r>
            <a:r>
              <a:rPr kumimoji="1" lang="en-US" altLang="ja-JP" sz="2800" dirty="0">
                <a:solidFill>
                  <a:schemeClr val="bg1">
                    <a:lumMod val="75000"/>
                  </a:schemeClr>
                </a:solidFill>
                <a:latin typeface="Meiryo UI" panose="020B0604030504040204" pitchFamily="50" charset="-128"/>
                <a:ea typeface="Meiryo UI" panose="020B0604030504040204" pitchFamily="50" charset="-128"/>
              </a:rPr>
              <a:t>.</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　</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国内外</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の動向</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３</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．大阪</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の状況</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４</a:t>
            </a:r>
            <a:r>
              <a:rPr kumimoji="1" lang="ja-JP" altLang="en-US" sz="2800" dirty="0" smtClean="0">
                <a:latin typeface="Meiryo UI" panose="020B0604030504040204" pitchFamily="50" charset="-128"/>
                <a:ea typeface="Meiryo UI" panose="020B0604030504040204" pitchFamily="50" charset="-128"/>
              </a:rPr>
              <a:t>．環境教育を推進するにあたっての課題抽出</a:t>
            </a:r>
            <a:endParaRPr kumimoji="1" lang="en-US" altLang="ja-JP" sz="2800" dirty="0" smtClean="0">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５．</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今後</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のスケジュール</a:t>
            </a:r>
          </a:p>
        </p:txBody>
      </p:sp>
    </p:spTree>
    <p:extLst>
      <p:ext uri="{BB962C8B-B14F-4D97-AF65-F5344CB8AC3E}">
        <p14:creationId xmlns:p14="http://schemas.microsoft.com/office/powerpoint/2010/main" val="3602525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CD019F-250D-6EC7-63E4-9E7959ED9125}"/>
              </a:ext>
            </a:extLst>
          </p:cNvPr>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a:solidFill>
                  <a:sysClr val="window" lastClr="FFFFFF"/>
                </a:solidFill>
                <a:latin typeface="Meiryo UI" panose="020B0604030504040204" pitchFamily="50" charset="-128"/>
                <a:ea typeface="Meiryo UI" panose="020B0604030504040204" pitchFamily="50" charset="-128"/>
              </a:rPr>
              <a:t>４</a:t>
            </a:r>
            <a:r>
              <a:rPr lang="ja-JP" altLang="en-US" sz="2800" b="1" dirty="0" smtClean="0">
                <a:solidFill>
                  <a:sysClr val="window" lastClr="FFFFFF"/>
                </a:solidFill>
                <a:latin typeface="Meiryo UI" panose="020B0604030504040204" pitchFamily="50" charset="-128"/>
                <a:ea typeface="Meiryo UI" panose="020B0604030504040204" pitchFamily="50" charset="-128"/>
              </a:rPr>
              <a:t>．環境教育を推進するにあたっての課題抽出</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67544" y="2204864"/>
            <a:ext cx="5668860" cy="4401205"/>
          </a:xfrm>
          <a:prstGeom prst="rect">
            <a:avLst/>
          </a:prstGeom>
          <a:noFill/>
        </p:spPr>
        <p:txBody>
          <a:bodyPr wrap="none" rtlCol="0">
            <a:spAutoFit/>
          </a:bodyPr>
          <a:lstStyle/>
          <a:p>
            <a:pPr marL="342900" indent="-342900">
              <a:lnSpc>
                <a:spcPct val="150000"/>
              </a:lnSpc>
              <a:buFont typeface="Meiryo UI" panose="020B0604030504040204" pitchFamily="50" charset="-128"/>
              <a:buChar char="○"/>
            </a:pPr>
            <a:r>
              <a:rPr kumimoji="1" lang="ja-JP" altLang="en-US" sz="2000" b="1" u="sng" dirty="0" smtClean="0">
                <a:latin typeface="Meiryo UI" panose="020B0604030504040204" pitchFamily="50" charset="-128"/>
                <a:ea typeface="Meiryo UI" panose="020B0604030504040204" pitchFamily="50" charset="-128"/>
              </a:rPr>
              <a:t>環境教育を推進する主体について</a:t>
            </a:r>
            <a:endParaRPr kumimoji="1" lang="en-US" altLang="ja-JP" sz="2000" b="1" u="sng" dirty="0" smtClean="0">
              <a:latin typeface="Meiryo UI" panose="020B0604030504040204" pitchFamily="50" charset="-128"/>
              <a:ea typeface="Meiryo UI" panose="020B0604030504040204" pitchFamily="50" charset="-128"/>
            </a:endParaRPr>
          </a:p>
          <a:p>
            <a:pPr marL="620713" indent="-350838">
              <a:buFont typeface="Wingdings" panose="05000000000000000000" pitchFamily="2" charset="2"/>
              <a:buChar char="Ø"/>
            </a:pPr>
            <a:r>
              <a:rPr kumimoji="1" lang="ja-JP" altLang="en-US" sz="2000" dirty="0" smtClean="0">
                <a:latin typeface="Meiryo UI" panose="020B0604030504040204" pitchFamily="50" charset="-128"/>
                <a:ea typeface="Meiryo UI" panose="020B0604030504040204" pitchFamily="50" charset="-128"/>
              </a:rPr>
              <a:t>都道府県や市町村の役割と現在の取組の効果</a:t>
            </a:r>
            <a:endParaRPr kumimoji="1" lang="en-US" altLang="ja-JP" sz="2000" dirty="0" smtClean="0">
              <a:latin typeface="Meiryo UI" panose="020B0604030504040204" pitchFamily="50" charset="-128"/>
              <a:ea typeface="Meiryo UI" panose="020B0604030504040204" pitchFamily="50" charset="-128"/>
            </a:endParaRPr>
          </a:p>
          <a:p>
            <a:pPr marL="620713" indent="-350838">
              <a:buFont typeface="Wingdings" panose="05000000000000000000" pitchFamily="2" charset="2"/>
              <a:buChar char="Ø"/>
            </a:pPr>
            <a:r>
              <a:rPr kumimoji="1" lang="en-US" altLang="ja-JP" sz="2000" dirty="0" smtClean="0">
                <a:latin typeface="Meiryo UI" panose="020B0604030504040204" pitchFamily="50" charset="-128"/>
                <a:ea typeface="Meiryo UI" panose="020B0604030504040204" pitchFamily="50" charset="-128"/>
              </a:rPr>
              <a:t>NPO</a:t>
            </a:r>
            <a:r>
              <a:rPr kumimoji="1" lang="ja-JP" altLang="en-US" sz="2000" dirty="0" smtClean="0">
                <a:latin typeface="Meiryo UI" panose="020B0604030504040204" pitchFamily="50" charset="-128"/>
                <a:ea typeface="Meiryo UI" panose="020B0604030504040204" pitchFamily="50" charset="-128"/>
              </a:rPr>
              <a:t>や企業等に期待すること</a:t>
            </a:r>
            <a:endParaRPr kumimoji="1" lang="en-US" altLang="ja-JP" sz="2000" dirty="0" smtClean="0">
              <a:latin typeface="Meiryo UI" panose="020B0604030504040204" pitchFamily="50" charset="-128"/>
              <a:ea typeface="Meiryo UI" panose="020B0604030504040204" pitchFamily="50" charset="-128"/>
            </a:endParaRPr>
          </a:p>
          <a:p>
            <a:pPr marL="285750" indent="-285750">
              <a:lnSpc>
                <a:spcPct val="150000"/>
              </a:lnSpc>
              <a:buFont typeface="Meiryo UI" panose="020B0604030504040204" pitchFamily="50" charset="-128"/>
              <a:buChar char="○"/>
            </a:pPr>
            <a:r>
              <a:rPr kumimoji="1" lang="ja-JP" altLang="en-US" sz="2000" b="1" u="sng" dirty="0" smtClean="0">
                <a:latin typeface="Meiryo UI" panose="020B0604030504040204" pitchFamily="50" charset="-128"/>
                <a:ea typeface="Meiryo UI" panose="020B0604030504040204" pitchFamily="50" charset="-128"/>
              </a:rPr>
              <a:t>環境教育の機会や場について</a:t>
            </a:r>
            <a:endParaRPr kumimoji="1" lang="en-US" altLang="ja-JP" sz="2000" b="1" u="sng" dirty="0" smtClean="0">
              <a:latin typeface="Meiryo UI" panose="020B0604030504040204" pitchFamily="50" charset="-128"/>
              <a:ea typeface="Meiryo UI" panose="020B0604030504040204" pitchFamily="50" charset="-128"/>
            </a:endParaRPr>
          </a:p>
          <a:p>
            <a:pPr marL="631825" indent="-363538">
              <a:buFont typeface="Wingdings" panose="05000000000000000000" pitchFamily="2" charset="2"/>
              <a:buChar char="Ø"/>
            </a:pPr>
            <a:r>
              <a:rPr kumimoji="1" lang="ja-JP" altLang="en-US" sz="2000" dirty="0" smtClean="0">
                <a:latin typeface="Meiryo UI" panose="020B0604030504040204" pitchFamily="50" charset="-128"/>
                <a:ea typeface="Meiryo UI" panose="020B0604030504040204" pitchFamily="50" charset="-128"/>
              </a:rPr>
              <a:t>学校教育</a:t>
            </a:r>
            <a:endParaRPr kumimoji="1" lang="en-US" altLang="ja-JP" sz="2000" dirty="0" smtClean="0">
              <a:latin typeface="Meiryo UI" panose="020B0604030504040204" pitchFamily="50" charset="-128"/>
              <a:ea typeface="Meiryo UI" panose="020B0604030504040204" pitchFamily="50" charset="-128"/>
            </a:endParaRPr>
          </a:p>
          <a:p>
            <a:pPr marL="631825" indent="-363538">
              <a:buFont typeface="Wingdings" panose="05000000000000000000" pitchFamily="2" charset="2"/>
              <a:buChar char="Ø"/>
            </a:pPr>
            <a:r>
              <a:rPr kumimoji="1" lang="ja-JP" altLang="en-US" sz="2000" dirty="0" smtClean="0">
                <a:latin typeface="Meiryo UI" panose="020B0604030504040204" pitchFamily="50" charset="-128"/>
                <a:ea typeface="Meiryo UI" panose="020B0604030504040204" pitchFamily="50" charset="-128"/>
              </a:rPr>
              <a:t>生涯学習</a:t>
            </a:r>
            <a:endParaRPr kumimoji="1" lang="en-US" altLang="ja-JP" sz="2000" dirty="0" smtClean="0">
              <a:latin typeface="Meiryo UI" panose="020B0604030504040204" pitchFamily="50" charset="-128"/>
              <a:ea typeface="Meiryo UI" panose="020B0604030504040204" pitchFamily="50" charset="-128"/>
            </a:endParaRPr>
          </a:p>
          <a:p>
            <a:pPr marL="631825" indent="-363538">
              <a:buFont typeface="Wingdings" panose="05000000000000000000" pitchFamily="2" charset="2"/>
              <a:buChar char="Ø"/>
            </a:pPr>
            <a:r>
              <a:rPr kumimoji="1" lang="ja-JP" altLang="en-US" sz="2000" dirty="0" smtClean="0">
                <a:latin typeface="Meiryo UI" panose="020B0604030504040204" pitchFamily="50" charset="-128"/>
                <a:ea typeface="Meiryo UI" panose="020B0604030504040204" pitchFamily="50" charset="-128"/>
              </a:rPr>
              <a:t>その他（</a:t>
            </a:r>
            <a:r>
              <a:rPr kumimoji="1" lang="ja-JP" altLang="en-US" sz="2000" dirty="0">
                <a:latin typeface="Meiryo UI" panose="020B0604030504040204" pitchFamily="50" charset="-128"/>
                <a:ea typeface="Meiryo UI" panose="020B0604030504040204" pitchFamily="50" charset="-128"/>
              </a:rPr>
              <a:t>職場で</a:t>
            </a:r>
            <a:r>
              <a:rPr kumimoji="1" lang="ja-JP" altLang="en-US" sz="2000" dirty="0" smtClean="0">
                <a:latin typeface="Meiryo UI" panose="020B0604030504040204" pitchFamily="50" charset="-128"/>
                <a:ea typeface="Meiryo UI" panose="020B0604030504040204" pitchFamily="50" charset="-128"/>
              </a:rPr>
              <a:t>の環境教育など）</a:t>
            </a:r>
            <a:endParaRPr kumimoji="1" lang="en-US" altLang="ja-JP" sz="2000" dirty="0" smtClean="0">
              <a:latin typeface="Meiryo UI" panose="020B0604030504040204" pitchFamily="50" charset="-128"/>
              <a:ea typeface="Meiryo UI" panose="020B0604030504040204" pitchFamily="50" charset="-128"/>
            </a:endParaRPr>
          </a:p>
          <a:p>
            <a:pPr marL="285750" indent="-285750">
              <a:lnSpc>
                <a:spcPct val="150000"/>
              </a:lnSpc>
              <a:buFont typeface="Meiryo UI" panose="020B0604030504040204" pitchFamily="50" charset="-128"/>
              <a:buChar char="○"/>
            </a:pPr>
            <a:r>
              <a:rPr kumimoji="1" lang="ja-JP" altLang="en-US" sz="2000" b="1" u="sng" dirty="0" smtClean="0">
                <a:latin typeface="Meiryo UI" panose="020B0604030504040204" pitchFamily="50" charset="-128"/>
                <a:ea typeface="Meiryo UI" panose="020B0604030504040204" pitchFamily="50" charset="-128"/>
              </a:rPr>
              <a:t>効果的な教育・普及啓発について</a:t>
            </a:r>
            <a:endParaRPr kumimoji="1" lang="en-US" altLang="ja-JP" sz="2000" b="1" u="sng" dirty="0" smtClean="0">
              <a:latin typeface="Meiryo UI" panose="020B0604030504040204" pitchFamily="50" charset="-128"/>
              <a:ea typeface="Meiryo UI" panose="020B0604030504040204" pitchFamily="50" charset="-128"/>
            </a:endParaRPr>
          </a:p>
          <a:p>
            <a:pPr marL="631825" indent="-363538">
              <a:buFont typeface="Wingdings" panose="05000000000000000000" pitchFamily="2" charset="2"/>
              <a:buChar char="Ø"/>
            </a:pPr>
            <a:r>
              <a:rPr kumimoji="1" lang="ja-JP" altLang="en-US" sz="2000" dirty="0" smtClean="0">
                <a:latin typeface="Meiryo UI" panose="020B0604030504040204" pitchFamily="50" charset="-128"/>
                <a:ea typeface="Meiryo UI" panose="020B0604030504040204" pitchFamily="50" charset="-128"/>
              </a:rPr>
              <a:t>環境学習ツール</a:t>
            </a:r>
            <a:endParaRPr kumimoji="1" lang="en-US" altLang="ja-JP" sz="2000" dirty="0" smtClean="0">
              <a:latin typeface="Meiryo UI" panose="020B0604030504040204" pitchFamily="50" charset="-128"/>
              <a:ea typeface="Meiryo UI" panose="020B0604030504040204" pitchFamily="50" charset="-128"/>
            </a:endParaRPr>
          </a:p>
          <a:p>
            <a:pPr marL="631825" indent="-363538">
              <a:buFont typeface="Wingdings" panose="05000000000000000000" pitchFamily="2" charset="2"/>
              <a:buChar char="Ø"/>
            </a:pPr>
            <a:r>
              <a:rPr kumimoji="1" lang="ja-JP" altLang="en-US" sz="2000" dirty="0" smtClean="0">
                <a:latin typeface="Meiryo UI" panose="020B0604030504040204" pitchFamily="50" charset="-128"/>
                <a:ea typeface="Meiryo UI" panose="020B0604030504040204" pitchFamily="50" charset="-128"/>
              </a:rPr>
              <a:t>担い手育成</a:t>
            </a:r>
            <a:endParaRPr kumimoji="1" lang="en-US" altLang="ja-JP" sz="2000" dirty="0" smtClean="0">
              <a:latin typeface="Meiryo UI" panose="020B0604030504040204" pitchFamily="50" charset="-128"/>
              <a:ea typeface="Meiryo UI" panose="020B0604030504040204" pitchFamily="50" charset="-128"/>
            </a:endParaRPr>
          </a:p>
          <a:p>
            <a:pPr marL="631825" indent="-363538">
              <a:buFont typeface="Wingdings" panose="05000000000000000000" pitchFamily="2" charset="2"/>
              <a:buChar char="Ø"/>
            </a:pPr>
            <a:r>
              <a:rPr kumimoji="1" lang="ja-JP" altLang="en-US" sz="2000" dirty="0" smtClean="0">
                <a:latin typeface="Meiryo UI" panose="020B0604030504040204" pitchFamily="50" charset="-128"/>
                <a:ea typeface="Meiryo UI" panose="020B0604030504040204" pitchFamily="50" charset="-128"/>
              </a:rPr>
              <a:t>支援制度</a:t>
            </a:r>
            <a:endParaRPr kumimoji="1" lang="en-US" altLang="ja-JP" sz="2000" dirty="0" smtClean="0">
              <a:latin typeface="Meiryo UI" panose="020B0604030504040204" pitchFamily="50" charset="-128"/>
              <a:ea typeface="Meiryo UI" panose="020B0604030504040204" pitchFamily="50" charset="-128"/>
            </a:endParaRPr>
          </a:p>
          <a:p>
            <a:pPr marL="285750" indent="-285750">
              <a:lnSpc>
                <a:spcPct val="150000"/>
              </a:lnSpc>
              <a:buFont typeface="Meiryo UI" panose="020B0604030504040204" pitchFamily="50" charset="-128"/>
              <a:buChar char="○"/>
            </a:pPr>
            <a:r>
              <a:rPr kumimoji="1" lang="ja-JP" altLang="en-US" sz="2000" b="1" u="sng" dirty="0" smtClean="0">
                <a:latin typeface="Meiryo UI" panose="020B0604030504040204" pitchFamily="50" charset="-128"/>
                <a:ea typeface="Meiryo UI" panose="020B0604030504040204" pitchFamily="50" charset="-128"/>
              </a:rPr>
              <a:t>連携・協働</a:t>
            </a:r>
            <a:endParaRPr kumimoji="1" lang="en-US" altLang="ja-JP" sz="2000" b="1" u="sng" dirty="0" smtClean="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942DEFC5-C8EB-CCEB-5B1E-30F7322BF250}"/>
              </a:ext>
            </a:extLst>
          </p:cNvPr>
          <p:cNvSpPr/>
          <p:nvPr/>
        </p:nvSpPr>
        <p:spPr>
          <a:xfrm>
            <a:off x="467544" y="675564"/>
            <a:ext cx="8208912" cy="1440160"/>
          </a:xfrm>
          <a:prstGeom prst="rect">
            <a:avLst/>
          </a:prstGeom>
          <a:noFill/>
          <a:ln w="6350" cap="flat" cmpd="sng" algn="ctr">
            <a:solidFill>
              <a:srgbClr val="70AD47"/>
            </a:solidFill>
            <a:prstDash val="sys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defRPr/>
            </a:pPr>
            <a:r>
              <a:rPr lang="en-US" altLang="ja-JP" sz="1400" b="1" u="sng" dirty="0" smtClean="0">
                <a:latin typeface="Meiryo UI" panose="020B0604030504040204" pitchFamily="50" charset="-128"/>
                <a:ea typeface="Meiryo UI" panose="020B0604030504040204" pitchFamily="50" charset="-128"/>
              </a:rPr>
              <a:t>2030</a:t>
            </a:r>
            <a:r>
              <a:rPr lang="ja-JP" altLang="en-US" sz="1400" b="1" u="sng" dirty="0" smtClean="0">
                <a:latin typeface="Meiryo UI" panose="020B0604030504040204" pitchFamily="50" charset="-128"/>
                <a:ea typeface="Meiryo UI" panose="020B0604030504040204" pitchFamily="50" charset="-128"/>
              </a:rPr>
              <a:t>大阪府環境総合計画（</a:t>
            </a:r>
            <a:r>
              <a:rPr lang="en-US" altLang="ja-JP" sz="1400" b="1" u="sng" dirty="0" smtClean="0">
                <a:latin typeface="Meiryo UI" panose="020B0604030504040204" pitchFamily="50" charset="-128"/>
                <a:ea typeface="Meiryo UI" panose="020B0604030504040204" pitchFamily="50" charset="-128"/>
              </a:rPr>
              <a:t>2030</a:t>
            </a:r>
            <a:r>
              <a:rPr lang="ja-JP" altLang="en-US" sz="1400" b="1" u="sng" dirty="0" smtClean="0">
                <a:latin typeface="Meiryo UI" panose="020B0604030504040204" pitchFamily="50" charset="-128"/>
                <a:ea typeface="Meiryo UI" panose="020B0604030504040204" pitchFamily="50" charset="-128"/>
              </a:rPr>
              <a:t>年の実現すべき姿）（抜粋）</a:t>
            </a:r>
            <a:endParaRPr lang="en-US" altLang="ja-JP" sz="1400" b="1" u="sng" dirty="0" smtClean="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脱炭素・省エネルギー　　　　　  　：</a:t>
            </a:r>
            <a:r>
              <a:rPr lang="en-US" altLang="ja-JP" sz="1400" dirty="0" smtClean="0">
                <a:latin typeface="Meiryo UI" panose="020B0604030504040204" pitchFamily="50" charset="-128"/>
                <a:ea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rPr>
              <a:t>実現に向けて温暖化対策（緩和策・適応策）が加速</a:t>
            </a:r>
            <a:endParaRPr lang="en-US" altLang="ja-JP" sz="1400" dirty="0" smtClean="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資源循環　　　　　　　　　　　　　　：海洋プラスチックごみの削減</a:t>
            </a:r>
            <a:endParaRPr lang="en-US" altLang="ja-JP" sz="1400" dirty="0" smtClean="0">
              <a:latin typeface="Meiryo UI" panose="020B0604030504040204" pitchFamily="50" charset="-128"/>
              <a:ea typeface="Meiryo UI" panose="020B0604030504040204" pitchFamily="50" charset="-128"/>
            </a:endParaRPr>
          </a:p>
          <a:p>
            <a:pPr>
              <a:defRPr/>
            </a:pPr>
            <a:r>
              <a:rPr lang="ja-JP" altLang="en-US" sz="1400" dirty="0" smtClean="0">
                <a:latin typeface="Meiryo UI" panose="020B0604030504040204" pitchFamily="50" charset="-128"/>
                <a:ea typeface="Meiryo UI" panose="020B0604030504040204" pitchFamily="50" charset="-128"/>
              </a:rPr>
              <a:t>　すべてのいのちの共生　　　　　　　：生物多様性の保全</a:t>
            </a:r>
            <a:endParaRPr lang="en-US" altLang="ja-JP" sz="1400" dirty="0" smtClean="0">
              <a:latin typeface="Meiryo UI" panose="020B0604030504040204" pitchFamily="50" charset="-128"/>
              <a:ea typeface="Meiryo UI" panose="020B0604030504040204" pitchFamily="50" charset="-128"/>
            </a:endParaRPr>
          </a:p>
          <a:p>
            <a:pPr>
              <a:defRPr/>
            </a:pPr>
            <a:r>
              <a:rPr lang="ja-JP" altLang="en-US" sz="1400" dirty="0" smtClean="0">
                <a:latin typeface="Meiryo UI" panose="020B0604030504040204" pitchFamily="50" charset="-128"/>
                <a:ea typeface="Meiryo UI" panose="020B0604030504040204" pitchFamily="50" charset="-128"/>
              </a:rPr>
              <a:t>　健康で安心な暮らし 　　　　　　　：良好で安心して暮らせる生活環境</a:t>
            </a:r>
            <a:endParaRPr lang="en-US" altLang="ja-JP" sz="1400" dirty="0" smtClean="0">
              <a:latin typeface="Meiryo UI" panose="020B0604030504040204" pitchFamily="50" charset="-128"/>
              <a:ea typeface="Meiryo UI" panose="020B0604030504040204" pitchFamily="50" charset="-128"/>
            </a:endParaRPr>
          </a:p>
          <a:p>
            <a:pPr>
              <a:defRPr/>
            </a:pPr>
            <a:r>
              <a:rPr lang="ja-JP" altLang="en-US" sz="1400" dirty="0" smtClean="0">
                <a:latin typeface="Meiryo UI" panose="020B0604030504040204" pitchFamily="50" charset="-128"/>
                <a:ea typeface="Meiryo UI" panose="020B0604030504040204" pitchFamily="50" charset="-128"/>
              </a:rPr>
              <a:t>　魅力と活力ある快適な地域づくり：府民、事業者、民間団体、行政など各主体が積極的に参加し、自ら行動　　　　　　　　 </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2499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124744"/>
            <a:ext cx="9143999" cy="1368152"/>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b="1" dirty="0">
                <a:solidFill>
                  <a:sysClr val="window" lastClr="FFFFFF"/>
                </a:solidFill>
                <a:latin typeface="Meiryo UI" panose="020B0604030504040204" pitchFamily="50" charset="-128"/>
                <a:ea typeface="Meiryo UI" panose="020B0604030504040204" pitchFamily="50" charset="-128"/>
              </a:rPr>
              <a:t>大阪における環境教育等の状況について</a:t>
            </a:r>
            <a:endParaRPr kumimoji="1" lang="ja-JP" altLang="en-US" sz="36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20D99444-32BF-75C6-97DE-BB8C43144AE3}"/>
              </a:ext>
            </a:extLst>
          </p:cNvPr>
          <p:cNvSpPr txBox="1"/>
          <p:nvPr/>
        </p:nvSpPr>
        <p:spPr>
          <a:xfrm>
            <a:off x="899592" y="2852936"/>
            <a:ext cx="7344816" cy="3323987"/>
          </a:xfrm>
          <a:prstGeom prst="rect">
            <a:avLst/>
          </a:prstGeom>
          <a:noFill/>
        </p:spPr>
        <p:txBody>
          <a:bodyPr wrap="square" rtlCol="0">
            <a:spAutoFit/>
          </a:bodyPr>
          <a:lstStyle/>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１．現行</a:t>
            </a:r>
            <a:r>
              <a:rPr kumimoji="1" lang="zh-TW" altLang="en-US" sz="2800" dirty="0">
                <a:solidFill>
                  <a:schemeClr val="bg1">
                    <a:lumMod val="75000"/>
                  </a:schemeClr>
                </a:solidFill>
                <a:latin typeface="Meiryo UI" panose="020B0604030504040204" pitchFamily="50" charset="-128"/>
                <a:ea typeface="Meiryo UI" panose="020B0604030504040204" pitchFamily="50" charset="-128"/>
              </a:rPr>
              <a:t>大阪府環境教育等行動計画</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の概要</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２</a:t>
            </a:r>
            <a:r>
              <a:rPr kumimoji="1" lang="en-US" altLang="ja-JP" sz="2800" dirty="0">
                <a:solidFill>
                  <a:schemeClr val="bg1">
                    <a:lumMod val="75000"/>
                  </a:schemeClr>
                </a:solidFill>
                <a:latin typeface="Meiryo UI" panose="020B0604030504040204" pitchFamily="50" charset="-128"/>
                <a:ea typeface="Meiryo UI" panose="020B0604030504040204" pitchFamily="50" charset="-128"/>
              </a:rPr>
              <a:t>.</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　</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国内外</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の動向</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３</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．大阪</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の状況</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４</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．環境教育を推進するにあたっての課題抽出</a:t>
            </a:r>
            <a:endParaRPr kumimoji="1" lang="en-US" altLang="ja-JP" sz="2800" dirty="0" smtClean="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５．</a:t>
            </a:r>
            <a:r>
              <a:rPr kumimoji="1" lang="ja-JP" altLang="en-US" sz="2800" dirty="0" smtClean="0">
                <a:latin typeface="Meiryo UI" panose="020B0604030504040204" pitchFamily="50" charset="-128"/>
                <a:ea typeface="Meiryo UI" panose="020B0604030504040204" pitchFamily="50" charset="-128"/>
              </a:rPr>
              <a:t>今後</a:t>
            </a:r>
            <a:r>
              <a:rPr kumimoji="1" lang="ja-JP" altLang="en-US" sz="2800" dirty="0">
                <a:latin typeface="Meiryo UI" panose="020B0604030504040204" pitchFamily="50" charset="-128"/>
                <a:ea typeface="Meiryo UI" panose="020B0604030504040204" pitchFamily="50" charset="-128"/>
              </a:rPr>
              <a:t>のスケジュール</a:t>
            </a:r>
          </a:p>
        </p:txBody>
      </p:sp>
    </p:spTree>
    <p:extLst>
      <p:ext uri="{BB962C8B-B14F-4D97-AF65-F5344CB8AC3E}">
        <p14:creationId xmlns:p14="http://schemas.microsoft.com/office/powerpoint/2010/main" val="1137468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５．</a:t>
            </a:r>
            <a:r>
              <a:rPr lang="ja-JP" altLang="en-US" sz="2800" b="1" dirty="0">
                <a:solidFill>
                  <a:sysClr val="window" lastClr="FFFFFF"/>
                </a:solidFill>
                <a:latin typeface="Meiryo UI" panose="020B0604030504040204" pitchFamily="50" charset="-128"/>
                <a:ea typeface="Meiryo UI" panose="020B0604030504040204" pitchFamily="50" charset="-128"/>
              </a:rPr>
              <a:t>今後のスケジュール</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8757B924-59C9-E886-72DF-E0831FE6D457}"/>
              </a:ext>
            </a:extLst>
          </p:cNvPr>
          <p:cNvSpPr txBox="1"/>
          <p:nvPr/>
        </p:nvSpPr>
        <p:spPr>
          <a:xfrm>
            <a:off x="279502" y="887846"/>
            <a:ext cx="3461204" cy="461665"/>
          </a:xfrm>
          <a:prstGeom prst="rect">
            <a:avLst/>
          </a:prstGeom>
          <a:solidFill>
            <a:schemeClr val="bg1"/>
          </a:solidFill>
          <a:ln w="38100">
            <a:solidFill>
              <a:schemeClr val="accent6">
                <a:lumMod val="40000"/>
                <a:lumOff val="60000"/>
              </a:schemeClr>
            </a:solidFill>
          </a:ln>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環境・みどり活動促進部会</a:t>
            </a:r>
          </a:p>
        </p:txBody>
      </p:sp>
      <p:sp>
        <p:nvSpPr>
          <p:cNvPr id="28" name="テキスト ボックス 27">
            <a:extLst>
              <a:ext uri="{FF2B5EF4-FFF2-40B4-BE49-F238E27FC236}">
                <a16:creationId xmlns:a16="http://schemas.microsoft.com/office/drawing/2014/main" id="{7E56952F-3E47-CCCA-D4F4-73485B7F64F3}"/>
              </a:ext>
            </a:extLst>
          </p:cNvPr>
          <p:cNvSpPr txBox="1"/>
          <p:nvPr/>
        </p:nvSpPr>
        <p:spPr>
          <a:xfrm>
            <a:off x="360371" y="5512599"/>
            <a:ext cx="5048177" cy="707886"/>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○開 催 日 ：</a:t>
            </a:r>
            <a:r>
              <a:rPr kumimoji="1" lang="en-US" altLang="ja-JP" sz="2000" dirty="0">
                <a:latin typeface="Meiryo UI" panose="020B0604030504040204" pitchFamily="50" charset="-128"/>
                <a:ea typeface="Meiryo UI" panose="020B0604030504040204" pitchFamily="50" charset="-128"/>
              </a:rPr>
              <a:t>2022</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12</a:t>
            </a:r>
            <a:r>
              <a:rPr kumimoji="1" lang="ja-JP" altLang="en-US" sz="2000" dirty="0">
                <a:latin typeface="Meiryo UI" panose="020B0604030504040204" pitchFamily="50" charset="-128"/>
                <a:ea typeface="Meiryo UI" panose="020B0604030504040204" pitchFamily="50" charset="-128"/>
              </a:rPr>
              <a:t>月</a:t>
            </a:r>
            <a:r>
              <a:rPr kumimoji="1" lang="en-US" altLang="ja-JP" sz="2000" dirty="0">
                <a:latin typeface="Meiryo UI" panose="020B0604030504040204" pitchFamily="50" charset="-128"/>
                <a:ea typeface="Meiryo UI" panose="020B0604030504040204" pitchFamily="50" charset="-128"/>
              </a:rPr>
              <a:t>16</a:t>
            </a:r>
            <a:r>
              <a:rPr kumimoji="1" lang="ja-JP" altLang="en-US" sz="2000" dirty="0">
                <a:latin typeface="Meiryo UI" panose="020B0604030504040204" pitchFamily="50" charset="-128"/>
                <a:ea typeface="Meiryo UI" panose="020B0604030504040204" pitchFamily="50" charset="-128"/>
              </a:rPr>
              <a:t>日（金曜日）</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○審議事項</a:t>
            </a:r>
            <a:r>
              <a:rPr kumimoji="1" lang="ja-JP" altLang="en-US" sz="2000" dirty="0" smtClean="0">
                <a:latin typeface="Meiryo UI" panose="020B0604030504040204" pitchFamily="50" charset="-128"/>
                <a:ea typeface="Meiryo UI" panose="020B0604030504040204" pitchFamily="50" charset="-128"/>
              </a:rPr>
              <a:t>：部会審議状況の報告</a:t>
            </a:r>
            <a:endParaRPr kumimoji="1" lang="ja-JP" altLang="en-US" sz="20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C493E876-64A3-7EF7-7311-6DC86FB80BD5}"/>
              </a:ext>
            </a:extLst>
          </p:cNvPr>
          <p:cNvSpPr txBox="1"/>
          <p:nvPr/>
        </p:nvSpPr>
        <p:spPr>
          <a:xfrm>
            <a:off x="308579" y="5008543"/>
            <a:ext cx="1723549" cy="461665"/>
          </a:xfrm>
          <a:prstGeom prst="rect">
            <a:avLst/>
          </a:prstGeom>
          <a:noFill/>
          <a:ln w="38100">
            <a:solidFill>
              <a:schemeClr val="accent6">
                <a:lumMod val="40000"/>
                <a:lumOff val="60000"/>
              </a:schemeClr>
            </a:solidFill>
          </a:ln>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環境審議会</a:t>
            </a:r>
          </a:p>
        </p:txBody>
      </p:sp>
      <p:sp>
        <p:nvSpPr>
          <p:cNvPr id="32" name="テキスト ボックス 31">
            <a:extLst>
              <a:ext uri="{FF2B5EF4-FFF2-40B4-BE49-F238E27FC236}">
                <a16:creationId xmlns:a16="http://schemas.microsoft.com/office/drawing/2014/main" id="{87050F28-7FE3-8460-6148-C5B98317F60A}"/>
              </a:ext>
            </a:extLst>
          </p:cNvPr>
          <p:cNvSpPr txBox="1"/>
          <p:nvPr/>
        </p:nvSpPr>
        <p:spPr>
          <a:xfrm>
            <a:off x="405020" y="1412776"/>
            <a:ext cx="7623364" cy="1015663"/>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○開催予定：</a:t>
            </a:r>
            <a:r>
              <a:rPr kumimoji="1" lang="en-US" altLang="ja-JP" sz="2000" dirty="0">
                <a:latin typeface="Meiryo UI" panose="020B0604030504040204" pitchFamily="50" charset="-128"/>
                <a:ea typeface="Meiryo UI" panose="020B0604030504040204" pitchFamily="50" charset="-128"/>
              </a:rPr>
              <a:t>2022</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11</a:t>
            </a:r>
            <a:r>
              <a:rPr kumimoji="1" lang="ja-JP" altLang="en-US" sz="2000" dirty="0">
                <a:latin typeface="Meiryo UI" panose="020B0604030504040204" pitchFamily="50" charset="-128"/>
                <a:ea typeface="Meiryo UI" panose="020B0604030504040204" pitchFamily="50" charset="-128"/>
              </a:rPr>
              <a:t>月頃</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○審議事項</a:t>
            </a:r>
            <a:r>
              <a:rPr kumimoji="1" lang="ja-JP" altLang="en-US" sz="2000" dirty="0" smtClean="0">
                <a:latin typeface="Meiryo UI" panose="020B0604030504040204" pitchFamily="50" charset="-128"/>
                <a:ea typeface="Meiryo UI" panose="020B0604030504040204" pitchFamily="50" charset="-128"/>
              </a:rPr>
              <a:t>：専門家からのヒアリング</a:t>
            </a:r>
            <a:r>
              <a:rPr kumimoji="1" lang="en-US" altLang="ja-JP" sz="2000" dirty="0">
                <a:latin typeface="Meiryo UI" panose="020B0604030504040204" pitchFamily="50" charset="-128"/>
                <a:ea typeface="Meiryo UI" panose="020B0604030504040204" pitchFamily="50" charset="-128"/>
              </a:rPr>
              <a:t>※</a:t>
            </a:r>
          </a:p>
          <a:p>
            <a:r>
              <a:rPr kumimoji="1" lang="ja-JP" altLang="en-US" sz="2000" dirty="0">
                <a:latin typeface="Meiryo UI" panose="020B0604030504040204" pitchFamily="50" charset="-128"/>
                <a:ea typeface="Meiryo UI" panose="020B0604030504040204" pitchFamily="50" charset="-128"/>
              </a:rPr>
              <a:t>　　　　　　　　　課題整理を踏まえた基本的な考え方、取組の方向性</a:t>
            </a:r>
          </a:p>
        </p:txBody>
      </p:sp>
      <p:sp>
        <p:nvSpPr>
          <p:cNvPr id="33" name="テキスト ボックス 32">
            <a:extLst>
              <a:ext uri="{FF2B5EF4-FFF2-40B4-BE49-F238E27FC236}">
                <a16:creationId xmlns:a16="http://schemas.microsoft.com/office/drawing/2014/main" id="{118A32DD-CC8D-E678-E44F-F7FE84B0CAD0}"/>
              </a:ext>
            </a:extLst>
          </p:cNvPr>
          <p:cNvSpPr txBox="1"/>
          <p:nvPr/>
        </p:nvSpPr>
        <p:spPr>
          <a:xfrm>
            <a:off x="629793" y="2633924"/>
            <a:ext cx="8136904" cy="1631216"/>
          </a:xfrm>
          <a:prstGeom prst="rect">
            <a:avLst/>
          </a:prstGeom>
          <a:noFill/>
          <a:ln>
            <a:solidFill>
              <a:schemeClr val="accent6">
                <a:lumMod val="40000"/>
                <a:lumOff val="60000"/>
              </a:schemeClr>
            </a:solidFill>
          </a:ln>
        </p:spPr>
        <p:txBody>
          <a:bodyPr wrap="square" rtlCol="0">
            <a:spAutoFit/>
          </a:bodyPr>
          <a:lstStyle/>
          <a:p>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ヒアリングについて</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①学校における環境教育の現状（環境教育関連の専門家）</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②行動科学や</a:t>
            </a:r>
            <a:r>
              <a:rPr kumimoji="1" lang="en-US" altLang="ja-JP" sz="2000" dirty="0">
                <a:latin typeface="Meiryo UI" panose="020B0604030504040204" pitchFamily="50" charset="-128"/>
                <a:ea typeface="Meiryo UI" panose="020B0604030504040204" pitchFamily="50" charset="-128"/>
              </a:rPr>
              <a:t>ICT</a:t>
            </a:r>
            <a:r>
              <a:rPr kumimoji="1" lang="ja-JP" altLang="en-US" sz="2000" dirty="0">
                <a:latin typeface="Meiryo UI" panose="020B0604030504040204" pitchFamily="50" charset="-128"/>
                <a:ea typeface="Meiryo UI" panose="020B0604030504040204" pitchFamily="50" charset="-128"/>
              </a:rPr>
              <a:t>を活用した先進的・実践的</a:t>
            </a:r>
            <a:r>
              <a:rPr kumimoji="1" lang="ja-JP" altLang="en-US" sz="2000">
                <a:latin typeface="Meiryo UI" panose="020B0604030504040204" pitchFamily="50" charset="-128"/>
                <a:ea typeface="Meiryo UI" panose="020B0604030504040204" pitchFamily="50" charset="-128"/>
              </a:rPr>
              <a:t>な</a:t>
            </a:r>
            <a:r>
              <a:rPr kumimoji="1" lang="ja-JP" altLang="en-US" sz="2000" smtClean="0">
                <a:latin typeface="Meiryo UI" panose="020B0604030504040204" pitchFamily="50" charset="-128"/>
                <a:ea typeface="Meiryo UI" panose="020B0604030504040204" pitchFamily="50" charset="-128"/>
              </a:rPr>
              <a:t>取組</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➡次回部会では、専門家</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名から意見を伺い、基本的な考え方等の検討の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参考とする。</a:t>
            </a:r>
          </a:p>
        </p:txBody>
      </p:sp>
    </p:spTree>
    <p:extLst>
      <p:ext uri="{BB962C8B-B14F-4D97-AF65-F5344CB8AC3E}">
        <p14:creationId xmlns:p14="http://schemas.microsoft.com/office/powerpoint/2010/main" val="158437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2526550-3EAE-3F56-726C-178F0FA72CAC}"/>
              </a:ext>
            </a:extLst>
          </p:cNvPr>
          <p:cNvSpPr/>
          <p:nvPr/>
        </p:nvSpPr>
        <p:spPr>
          <a:xfrm>
            <a:off x="2196000" y="4293096"/>
            <a:ext cx="4752000" cy="7200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タイトル 1"/>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ja-JP" altLang="en-US" sz="2800" b="1" dirty="0">
                <a:solidFill>
                  <a:sysClr val="window" lastClr="FFFFFF"/>
                </a:solidFill>
                <a:latin typeface="Meiryo UI" panose="020B0604030504040204" pitchFamily="50" charset="-128"/>
                <a:ea typeface="Meiryo UI" panose="020B0604030504040204" pitchFamily="50" charset="-128"/>
              </a:rPr>
              <a:t>１</a:t>
            </a:r>
            <a:r>
              <a:rPr lang="ja-JP" altLang="en-US" sz="2800" b="1" dirty="0" smtClean="0">
                <a:solidFill>
                  <a:sysClr val="window" lastClr="FFFFFF"/>
                </a:solidFill>
                <a:latin typeface="Meiryo UI" panose="020B0604030504040204" pitchFamily="50" charset="-128"/>
                <a:ea typeface="Meiryo UI" panose="020B0604030504040204" pitchFamily="50" charset="-128"/>
              </a:rPr>
              <a:t>．現行</a:t>
            </a:r>
            <a:r>
              <a:rPr lang="zh-TW" altLang="en-US" sz="2800" b="1" dirty="0" smtClean="0">
                <a:solidFill>
                  <a:sysClr val="window" lastClr="FFFFFF"/>
                </a:solidFill>
                <a:latin typeface="Meiryo UI" panose="020B0604030504040204" pitchFamily="50" charset="-128"/>
                <a:ea typeface="Meiryo UI" panose="020B0604030504040204" pitchFamily="50" charset="-128"/>
              </a:rPr>
              <a:t>計画</a:t>
            </a:r>
            <a:r>
              <a:rPr lang="ja-JP" altLang="en-US" sz="2800" b="1" dirty="0" smtClean="0">
                <a:solidFill>
                  <a:sysClr val="window" lastClr="FFFFFF"/>
                </a:solidFill>
                <a:latin typeface="Meiryo UI" panose="020B0604030504040204" pitchFamily="50" charset="-128"/>
                <a:ea typeface="Meiryo UI" panose="020B0604030504040204" pitchFamily="50" charset="-128"/>
              </a:rPr>
              <a:t>の概要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3425DB28-EE82-29AF-D5C5-8488FED968C4}"/>
              </a:ext>
            </a:extLst>
          </p:cNvPr>
          <p:cNvSpPr txBox="1"/>
          <p:nvPr/>
        </p:nvSpPr>
        <p:spPr>
          <a:xfrm>
            <a:off x="285247" y="5676236"/>
            <a:ext cx="8463213" cy="1044000"/>
          </a:xfrm>
          <a:prstGeom prst="rect">
            <a:avLst/>
          </a:prstGeom>
          <a:noFill/>
          <a:ln>
            <a:solidFill>
              <a:srgbClr val="9BBB59"/>
            </a:solidFill>
          </a:ln>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大阪府環境総合計画</a:t>
            </a:r>
          </a:p>
        </p:txBody>
      </p:sp>
      <p:sp>
        <p:nvSpPr>
          <p:cNvPr id="5" name="テキスト ボックス 4">
            <a:extLst>
              <a:ext uri="{FF2B5EF4-FFF2-40B4-BE49-F238E27FC236}">
                <a16:creationId xmlns:a16="http://schemas.microsoft.com/office/drawing/2014/main" id="{36A39096-DBF0-F13A-A300-AC3906C649A1}"/>
              </a:ext>
            </a:extLst>
          </p:cNvPr>
          <p:cNvSpPr txBox="1"/>
          <p:nvPr/>
        </p:nvSpPr>
        <p:spPr>
          <a:xfrm>
            <a:off x="2229852" y="4328571"/>
            <a:ext cx="4684296" cy="646331"/>
          </a:xfrm>
          <a:prstGeom prst="rect">
            <a:avLst/>
          </a:prstGeom>
          <a:solidFill>
            <a:schemeClr val="bg1"/>
          </a:solidFill>
          <a:ln>
            <a:solidFill>
              <a:srgbClr val="9BBB59"/>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大阪府環境教育等行動計画</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～環境学習・環境保全活動を推進するために～</a:t>
            </a:r>
          </a:p>
        </p:txBody>
      </p:sp>
      <p:sp>
        <p:nvSpPr>
          <p:cNvPr id="8" name="テキスト ボックス 7">
            <a:extLst>
              <a:ext uri="{FF2B5EF4-FFF2-40B4-BE49-F238E27FC236}">
                <a16:creationId xmlns:a16="http://schemas.microsoft.com/office/drawing/2014/main" id="{AFDFF733-E0DA-AF48-6518-A3EDF09EACFD}"/>
              </a:ext>
            </a:extLst>
          </p:cNvPr>
          <p:cNvSpPr txBox="1"/>
          <p:nvPr/>
        </p:nvSpPr>
        <p:spPr>
          <a:xfrm>
            <a:off x="251519" y="1192397"/>
            <a:ext cx="8496941" cy="2431435"/>
          </a:xfrm>
          <a:prstGeom prst="rect">
            <a:avLst/>
          </a:prstGeom>
          <a:noFill/>
          <a:ln>
            <a:solidFill>
              <a:srgbClr val="9BBB59"/>
            </a:solidFill>
          </a:ln>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国　「</a:t>
            </a:r>
            <a:r>
              <a:rPr kumimoji="1" lang="ja-JP" altLang="en-US" sz="2000" b="1" dirty="0">
                <a:latin typeface="Meiryo UI" panose="020B0604030504040204" pitchFamily="50" charset="-128"/>
                <a:ea typeface="Meiryo UI" panose="020B0604030504040204" pitchFamily="50" charset="-128"/>
              </a:rPr>
              <a:t>環境教育等による環境保全の取組の促進に関する法律</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（以下「環境教育等促進法」という。）</a:t>
            </a:r>
            <a:endParaRPr kumimoji="1" lang="en-US" altLang="ja-JP" sz="2000"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環境保全活動、環境保全の意欲の増進及び環境教育並びに協働取組の</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推進に関する基本的な方針</a:t>
            </a:r>
            <a:r>
              <a:rPr kumimoji="1" lang="ja-JP" altLang="en-US" sz="2000" dirty="0">
                <a:latin typeface="Meiryo UI" panose="020B0604030504040204" pitchFamily="50" charset="-128"/>
                <a:ea typeface="Meiryo UI" panose="020B0604030504040204" pitchFamily="50" charset="-128"/>
              </a:rPr>
              <a:t>」（以下「基本方針」という。）</a:t>
            </a:r>
          </a:p>
        </p:txBody>
      </p:sp>
      <p:sp>
        <p:nvSpPr>
          <p:cNvPr id="10" name="テキスト ボックス 9">
            <a:extLst>
              <a:ext uri="{FF2B5EF4-FFF2-40B4-BE49-F238E27FC236}">
                <a16:creationId xmlns:a16="http://schemas.microsoft.com/office/drawing/2014/main" id="{10DD9519-F41A-E22B-2BAB-52488210DCB2}"/>
              </a:ext>
            </a:extLst>
          </p:cNvPr>
          <p:cNvSpPr txBox="1"/>
          <p:nvPr/>
        </p:nvSpPr>
        <p:spPr>
          <a:xfrm>
            <a:off x="467544" y="6084585"/>
            <a:ext cx="7579095" cy="584775"/>
          </a:xfrm>
          <a:prstGeom prst="rect">
            <a:avLst/>
          </a:prstGeom>
          <a:noFill/>
        </p:spPr>
        <p:txBody>
          <a:bodyPr wrap="square" rtlCol="0">
            <a:spAutoFit/>
          </a:bodyPr>
          <a:lstStyle/>
          <a:p>
            <a:r>
              <a:rPr kumimoji="1" lang="en-US" altLang="ja-JP" sz="1600" dirty="0">
                <a:solidFill>
                  <a:schemeClr val="tx1"/>
                </a:solidFill>
                <a:latin typeface="Meiryo UI" panose="020B0604030504040204" pitchFamily="50" charset="-128"/>
                <a:ea typeface="Meiryo UI" panose="020B0604030504040204" pitchFamily="50" charset="-128"/>
              </a:rPr>
              <a:t>2050</a:t>
            </a:r>
            <a:r>
              <a:rPr kumimoji="1" lang="ja-JP" altLang="en-US" sz="1600" dirty="0">
                <a:solidFill>
                  <a:schemeClr val="tx1"/>
                </a:solidFill>
                <a:latin typeface="Meiryo UI" panose="020B0604030504040204" pitchFamily="50" charset="-128"/>
                <a:ea typeface="Meiryo UI" panose="020B0604030504040204" pitchFamily="50" charset="-128"/>
              </a:rPr>
              <a:t>年の将来像を見通して</a:t>
            </a:r>
            <a:r>
              <a:rPr kumimoji="1" lang="en-US" altLang="ja-JP" sz="1600" dirty="0">
                <a:solidFill>
                  <a:schemeClr val="tx1"/>
                </a:solidFill>
                <a:latin typeface="Meiryo UI" panose="020B0604030504040204" pitchFamily="50" charset="-128"/>
                <a:ea typeface="Meiryo UI" panose="020B0604030504040204" pitchFamily="50" charset="-128"/>
              </a:rPr>
              <a:t>2030</a:t>
            </a:r>
            <a:r>
              <a:rPr kumimoji="1" lang="ja-JP" altLang="en-US" sz="1600" dirty="0">
                <a:solidFill>
                  <a:schemeClr val="tx1"/>
                </a:solidFill>
                <a:latin typeface="Meiryo UI" panose="020B0604030504040204" pitchFamily="50" charset="-128"/>
                <a:ea typeface="Meiryo UI" panose="020B0604030504040204" pitchFamily="50" charset="-128"/>
              </a:rPr>
              <a:t>年の「いのち輝く</a:t>
            </a:r>
            <a:r>
              <a:rPr kumimoji="1" lang="en-US" altLang="ja-JP" sz="1600" dirty="0">
                <a:solidFill>
                  <a:schemeClr val="tx1"/>
                </a:solidFill>
                <a:latin typeface="Meiryo UI" panose="020B0604030504040204" pitchFamily="50" charset="-128"/>
                <a:ea typeface="Meiryo UI" panose="020B0604030504040204" pitchFamily="50" charset="-128"/>
              </a:rPr>
              <a:t>SDGs</a:t>
            </a:r>
            <a:r>
              <a:rPr kumimoji="1" lang="ja-JP" altLang="en-US" sz="1600" dirty="0">
                <a:solidFill>
                  <a:schemeClr val="tx1"/>
                </a:solidFill>
                <a:latin typeface="Meiryo UI" panose="020B0604030504040204" pitchFamily="50" charset="-128"/>
                <a:ea typeface="Meiryo UI" panose="020B0604030504040204" pitchFamily="50" charset="-128"/>
              </a:rPr>
              <a:t>未来都市・大阪」を実現するため、</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「施策の基本的な方向性」に基づく</a:t>
            </a:r>
            <a:r>
              <a:rPr kumimoji="1" lang="ja-JP" altLang="en-US" sz="1600" b="1" u="sng" dirty="0">
                <a:solidFill>
                  <a:srgbClr val="0070C0"/>
                </a:solidFill>
                <a:latin typeface="Meiryo UI" panose="020B0604030504040204" pitchFamily="50" charset="-128"/>
                <a:ea typeface="Meiryo UI" panose="020B0604030504040204" pitchFamily="50" charset="-128"/>
              </a:rPr>
              <a:t>分野ごとの個別計画</a:t>
            </a:r>
            <a:endParaRPr kumimoji="1" lang="ja-JP" altLang="en-US" sz="1600" dirty="0"/>
          </a:p>
        </p:txBody>
      </p:sp>
      <p:sp>
        <p:nvSpPr>
          <p:cNvPr id="17" name="テキスト ボックス 16">
            <a:extLst>
              <a:ext uri="{FF2B5EF4-FFF2-40B4-BE49-F238E27FC236}">
                <a16:creationId xmlns:a16="http://schemas.microsoft.com/office/drawing/2014/main" id="{EA3B2513-E37F-190C-6018-2AF92946F50D}"/>
              </a:ext>
            </a:extLst>
          </p:cNvPr>
          <p:cNvSpPr txBox="1"/>
          <p:nvPr/>
        </p:nvSpPr>
        <p:spPr>
          <a:xfrm>
            <a:off x="707430" y="1885972"/>
            <a:ext cx="7867129" cy="954107"/>
          </a:xfrm>
          <a:prstGeom prst="rect">
            <a:avLst/>
          </a:prstGeom>
          <a:noFill/>
        </p:spPr>
        <p:txBody>
          <a:bodyPr wrap="square">
            <a:spAutoFit/>
          </a:bodyPr>
          <a:lstStyle/>
          <a:p>
            <a:r>
              <a:rPr lang="ja-JP" altLang="en-US" sz="1400" b="0" i="0" dirty="0">
                <a:solidFill>
                  <a:srgbClr val="323232"/>
                </a:solidFill>
                <a:effectLst/>
                <a:latin typeface="Meiryo UI" panose="020B0604030504040204" pitchFamily="50" charset="-128"/>
                <a:ea typeface="Meiryo UI" panose="020B0604030504040204" pitchFamily="50" charset="-128"/>
              </a:rPr>
              <a:t>第二条（定義）</a:t>
            </a:r>
            <a:endParaRPr lang="en-US" altLang="ja-JP" sz="1400" b="0" i="0" dirty="0">
              <a:solidFill>
                <a:srgbClr val="323232"/>
              </a:solidFill>
              <a:effectLst/>
              <a:latin typeface="Meiryo UI" panose="020B0604030504040204" pitchFamily="50" charset="-128"/>
              <a:ea typeface="Meiryo UI" panose="020B0604030504040204" pitchFamily="50" charset="-128"/>
            </a:endParaRPr>
          </a:p>
          <a:p>
            <a:r>
              <a:rPr lang="ja-JP" altLang="en-US" sz="1400" b="0" i="0" dirty="0">
                <a:solidFill>
                  <a:srgbClr val="323232"/>
                </a:solidFill>
                <a:effectLst/>
                <a:latin typeface="Meiryo UI" panose="020B0604030504040204" pitchFamily="50" charset="-128"/>
                <a:ea typeface="Meiryo UI" panose="020B0604030504040204" pitchFamily="50" charset="-128"/>
              </a:rPr>
              <a:t>この法律において「</a:t>
            </a:r>
            <a:r>
              <a:rPr lang="ja-JP" altLang="en-US" sz="1400" b="1" i="0" dirty="0">
                <a:effectLst/>
                <a:latin typeface="Meiryo UI" panose="020B0604030504040204" pitchFamily="50" charset="-128"/>
                <a:ea typeface="Meiryo UI" panose="020B0604030504040204" pitchFamily="50" charset="-128"/>
              </a:rPr>
              <a:t>環境保全活動</a:t>
            </a:r>
            <a:r>
              <a:rPr lang="ja-JP" altLang="en-US" sz="1400" b="0" i="0" dirty="0">
                <a:solidFill>
                  <a:srgbClr val="323232"/>
                </a:solidFill>
                <a:effectLst/>
                <a:latin typeface="Meiryo UI" panose="020B0604030504040204" pitchFamily="50" charset="-128"/>
                <a:ea typeface="Meiryo UI" panose="020B0604030504040204" pitchFamily="50" charset="-128"/>
              </a:rPr>
              <a:t>」とは、</a:t>
            </a:r>
            <a:r>
              <a:rPr lang="ja-JP" altLang="en-US" sz="1400" b="1" i="0" u="sng" dirty="0">
                <a:solidFill>
                  <a:srgbClr val="0070C0"/>
                </a:solidFill>
                <a:effectLst/>
                <a:latin typeface="Meiryo UI" panose="020B0604030504040204" pitchFamily="50" charset="-128"/>
                <a:ea typeface="Meiryo UI" panose="020B0604030504040204" pitchFamily="50" charset="-128"/>
              </a:rPr>
              <a:t>地球環境保全、公害の防止、生物の多様性の保全等の自然環境の保護及び整備、循環型社会の形成その他の環境の保全</a:t>
            </a:r>
            <a:r>
              <a:rPr lang="ja-JP" altLang="en-US" sz="1400" b="0" i="0" dirty="0">
                <a:solidFill>
                  <a:srgbClr val="323232"/>
                </a:solidFill>
                <a:effectLst/>
                <a:latin typeface="Meiryo UI" panose="020B0604030504040204" pitchFamily="50" charset="-128"/>
                <a:ea typeface="Meiryo UI" panose="020B0604030504040204" pitchFamily="50" charset="-128"/>
              </a:rPr>
              <a:t>（良好な環境の創出を含む。以下単に「環境の保全」という。）を主たる目的として自発的に行われる活動</a:t>
            </a:r>
            <a:endParaRPr lang="ja-JP" altLang="en-US"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2B8CDA01-2F76-8554-2D16-8DAFFAD43CF4}"/>
              </a:ext>
            </a:extLst>
          </p:cNvPr>
          <p:cNvSpPr txBox="1"/>
          <p:nvPr/>
        </p:nvSpPr>
        <p:spPr>
          <a:xfrm>
            <a:off x="179512" y="684242"/>
            <a:ext cx="1718740" cy="400110"/>
          </a:xfrm>
          <a:prstGeom prst="rect">
            <a:avLst/>
          </a:prstGeom>
          <a:noFill/>
        </p:spPr>
        <p:txBody>
          <a:bodyPr wrap="none" rtlCol="0">
            <a:spAutoFit/>
          </a:bodyPr>
          <a:lstStyle/>
          <a:p>
            <a:pPr marL="285750" indent="-285750">
              <a:buFont typeface="Wingdings" panose="05000000000000000000" pitchFamily="2" charset="2"/>
              <a:buChar char="u"/>
            </a:pPr>
            <a:r>
              <a:rPr kumimoji="1" lang="ja-JP" altLang="en-US" sz="2000" b="1" u="sng" dirty="0">
                <a:latin typeface="Meiryo UI" panose="020B0604030504040204" pitchFamily="50" charset="-128"/>
                <a:ea typeface="Meiryo UI" panose="020B0604030504040204" pitchFamily="50" charset="-128"/>
              </a:rPr>
              <a:t>位置付け①</a:t>
            </a:r>
          </a:p>
        </p:txBody>
      </p:sp>
      <p:sp>
        <p:nvSpPr>
          <p:cNvPr id="2" name="矢印: 下 1">
            <a:extLst>
              <a:ext uri="{FF2B5EF4-FFF2-40B4-BE49-F238E27FC236}">
                <a16:creationId xmlns:a16="http://schemas.microsoft.com/office/drawing/2014/main" id="{4855B897-FC62-4C6A-A328-75E418E074C9}"/>
              </a:ext>
            </a:extLst>
          </p:cNvPr>
          <p:cNvSpPr/>
          <p:nvPr/>
        </p:nvSpPr>
        <p:spPr>
          <a:xfrm>
            <a:off x="4139953" y="3676733"/>
            <a:ext cx="864095" cy="540000"/>
          </a:xfrm>
          <a:prstGeom prst="down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dirty="0"/>
          </a:p>
        </p:txBody>
      </p:sp>
      <p:sp>
        <p:nvSpPr>
          <p:cNvPr id="14" name="矢印: 下 13">
            <a:extLst>
              <a:ext uri="{FF2B5EF4-FFF2-40B4-BE49-F238E27FC236}">
                <a16:creationId xmlns:a16="http://schemas.microsoft.com/office/drawing/2014/main" id="{F25A04B3-57C7-40ED-9087-C4EC4E9393F7}"/>
              </a:ext>
            </a:extLst>
          </p:cNvPr>
          <p:cNvSpPr/>
          <p:nvPr/>
        </p:nvSpPr>
        <p:spPr>
          <a:xfrm rot="10800000">
            <a:off x="4139953" y="5049239"/>
            <a:ext cx="864095" cy="540000"/>
          </a:xfrm>
          <a:prstGeom prst="down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4331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ja-JP" altLang="en-US" sz="2800" b="1" dirty="0">
                <a:solidFill>
                  <a:sysClr val="window" lastClr="FFFFFF"/>
                </a:solidFill>
                <a:latin typeface="Meiryo UI" panose="020B0604030504040204" pitchFamily="50" charset="-128"/>
                <a:ea typeface="Meiryo UI" panose="020B0604030504040204" pitchFamily="50" charset="-128"/>
              </a:rPr>
              <a:t>１</a:t>
            </a:r>
            <a:r>
              <a:rPr lang="ja-JP" altLang="en-US" sz="2800" b="1" dirty="0" smtClean="0">
                <a:solidFill>
                  <a:sysClr val="window" lastClr="FFFFFF"/>
                </a:solidFill>
                <a:latin typeface="Meiryo UI" panose="020B0604030504040204" pitchFamily="50" charset="-128"/>
                <a:ea typeface="Meiryo UI" panose="020B0604030504040204" pitchFamily="50" charset="-128"/>
              </a:rPr>
              <a:t>．現行</a:t>
            </a:r>
            <a:r>
              <a:rPr lang="zh-TW" altLang="en-US" sz="2800" b="1" dirty="0" smtClean="0">
                <a:solidFill>
                  <a:sysClr val="window" lastClr="FFFFFF"/>
                </a:solidFill>
                <a:latin typeface="Meiryo UI" panose="020B0604030504040204" pitchFamily="50" charset="-128"/>
                <a:ea typeface="Meiryo UI" panose="020B0604030504040204" pitchFamily="50" charset="-128"/>
              </a:rPr>
              <a:t>計画</a:t>
            </a:r>
            <a:r>
              <a:rPr lang="ja-JP" altLang="en-US" sz="2800" b="1" dirty="0" smtClean="0">
                <a:solidFill>
                  <a:sysClr val="window" lastClr="FFFFFF"/>
                </a:solidFill>
                <a:latin typeface="Meiryo UI" panose="020B0604030504040204" pitchFamily="50" charset="-128"/>
                <a:ea typeface="Meiryo UI" panose="020B0604030504040204" pitchFamily="50" charset="-128"/>
              </a:rPr>
              <a:t>の概要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251519" y="748960"/>
            <a:ext cx="8640960" cy="2544731"/>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根拠法令</a:t>
            </a:r>
            <a:r>
              <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環境教育等促進法</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rPr>
              <a:t>環境教育を総合的・体系的に推進するとともに、環境保全に対する意欲の増進</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rPr>
              <a:t>を図ることによって、府民が広く「環境保全活動」に取り組み、持続可能な社会の</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rPr>
              <a:t>実現に向けて自ら問題解決能力を</a:t>
            </a:r>
            <a:r>
              <a:rPr lang="ja-JP" altLang="en-US" sz="2000" dirty="0">
                <a:solidFill>
                  <a:schemeClr val="tx1"/>
                </a:solidFill>
                <a:latin typeface="Meiryo UI" panose="020B0604030504040204" pitchFamily="50" charset="-128"/>
                <a:ea typeface="Meiryo UI" panose="020B0604030504040204" pitchFamily="50" charset="-128"/>
              </a:rPr>
              <a:t>育成。</a:t>
            </a:r>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策定年月</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年３月～（概ね</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年先を見据えて策定）</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1B0B1B83-10AD-C212-467B-D8DDA0A20717}"/>
              </a:ext>
            </a:extLst>
          </p:cNvPr>
          <p:cNvSpPr/>
          <p:nvPr/>
        </p:nvSpPr>
        <p:spPr>
          <a:xfrm>
            <a:off x="479547" y="3564310"/>
            <a:ext cx="8412931" cy="3046988"/>
          </a:xfrm>
          <a:prstGeom prst="rect">
            <a:avLst/>
          </a:prstGeom>
          <a:ln>
            <a:solidFill>
              <a:srgbClr val="0070C0"/>
            </a:solidFill>
            <a:prstDash val="sysDash"/>
          </a:ln>
        </p:spPr>
        <p:txBody>
          <a:bodyPr wrap="square">
            <a:spAutoFit/>
          </a:bodyPr>
          <a:lstStyle/>
          <a:p>
            <a:pPr marL="163513" indent="-136525">
              <a:spcAft>
                <a:spcPts val="600"/>
              </a:spcAft>
            </a:pP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月改訂</a:t>
            </a:r>
            <a:endParaRPr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 </a:t>
            </a:r>
            <a:r>
              <a:rPr lang="ja-JP" altLang="en-US" b="1" dirty="0">
                <a:latin typeface="Meiryo UI" panose="020B0604030504040204" pitchFamily="50" charset="-128"/>
                <a:ea typeface="Meiryo UI" panose="020B0604030504040204" pitchFamily="50" charset="-128"/>
                <a:cs typeface="Meiryo UI" panose="020B0604030504040204" pitchFamily="50" charset="-128"/>
              </a:rPr>
              <a:t>「環境保全活動、環境保全の意欲の増進及び環境教育並びに協働取組の</a:t>
            </a:r>
            <a:r>
              <a:rPr lang="en-US" altLang="ja-JP" b="1" dirty="0">
                <a:latin typeface="Meiryo UI" panose="020B0604030504040204" pitchFamily="50" charset="-128"/>
                <a:ea typeface="Meiryo UI" panose="020B0604030504040204" pitchFamily="50" charset="-128"/>
                <a:cs typeface="Meiryo UI" panose="020B0604030504040204" pitchFamily="50" charset="-128"/>
              </a:rPr>
              <a:t/>
            </a:r>
            <a:br>
              <a:rPr lang="en-US" altLang="ja-JP" b="1" dirty="0">
                <a:latin typeface="Meiryo UI" panose="020B0604030504040204" pitchFamily="50" charset="-128"/>
                <a:ea typeface="Meiryo UI" panose="020B0604030504040204" pitchFamily="50" charset="-128"/>
                <a:cs typeface="Meiryo UI" panose="020B0604030504040204" pitchFamily="50" charset="-128"/>
              </a:rPr>
            </a:br>
            <a:r>
              <a:rPr lang="ja-JP" altLang="en-US" b="1" dirty="0">
                <a:latin typeface="Meiryo UI" panose="020B0604030504040204" pitchFamily="50" charset="-128"/>
                <a:ea typeface="Meiryo UI" panose="020B0604030504040204" pitchFamily="50" charset="-128"/>
                <a:cs typeface="Meiryo UI" panose="020B0604030504040204" pitchFamily="50" charset="-128"/>
              </a:rPr>
              <a:t>　 　　協働取組の推進に関する基本的な方針」</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の改定（</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spcAft>
                <a:spcPts val="600"/>
              </a:spcAf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spcAft>
                <a:spcPts val="600"/>
              </a:spcAft>
            </a:pP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月改訂</a:t>
            </a:r>
            <a:endParaRPr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大阪府環境総合計画」</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spcAft>
                <a:spcPts val="60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施策の基本的な方向性：</a:t>
            </a:r>
            <a:r>
              <a:rPr lang="ja-JP" altLang="en-US"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「中・長期的かつ世界的な視野」「環境・社会・経済の統合的向上」</a:t>
            </a:r>
            <a:endParaRPr lang="en-US" altLang="ja-JP"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C9640D6A-DC49-8E5D-BD2D-959DCD5603F0}"/>
              </a:ext>
            </a:extLst>
          </p:cNvPr>
          <p:cNvSpPr txBox="1"/>
          <p:nvPr/>
        </p:nvSpPr>
        <p:spPr>
          <a:xfrm>
            <a:off x="795344" y="4581128"/>
            <a:ext cx="8064895" cy="754053"/>
          </a:xfrm>
          <a:prstGeom prst="rect">
            <a:avLst/>
          </a:prstGeom>
          <a:solidFill>
            <a:schemeClr val="bg1"/>
          </a:solidFill>
        </p:spPr>
        <p:txBody>
          <a:bodyPr wrap="square">
            <a:spAutoFit/>
          </a:bodyPr>
          <a:lstStyle/>
          <a:p>
            <a:pPr>
              <a:spcAft>
                <a:spcPts val="600"/>
              </a:spcAft>
            </a:pPr>
            <a:r>
              <a:rPr lang="ja-JP" altLang="ja-JP" sz="1400" b="1" u="wavy" kern="100" dirty="0">
                <a:solidFill>
                  <a:srgbClr val="0070C0"/>
                </a:solidFill>
                <a:effectLst/>
                <a:latin typeface="Meiryo UI" panose="020B0604030504040204" pitchFamily="50" charset="-128"/>
                <a:ea typeface="Meiryo UI" panose="020B0604030504040204" pitchFamily="50" charset="-128"/>
                <a:cs typeface="Times New Roman" panose="02020603050405020304" pitchFamily="18" charset="0"/>
              </a:rPr>
              <a:t>「体験活動」の意義を捉え直し、地域や民間企業の「体験の機会の場」の積極的な活用を図る。</a:t>
            </a:r>
            <a:endParaRPr lang="en-US" altLang="ja-JP" sz="1400" b="1" u="wavy" kern="100" dirty="0">
              <a:solidFill>
                <a:srgbClr val="0070C0"/>
              </a:solidFill>
              <a:effectLst/>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【体</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験</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活</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動</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捉</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え</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直</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し】</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自然体験、社会体験、生活体験</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交流体験など幅広いものとして促進。</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「体験の機会の場」</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の活用】</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地域や民間企業が取り組む「体験の機会の場」を「地域や国を越えた交流の拠点」として位置付け。</a:t>
            </a:r>
          </a:p>
        </p:txBody>
      </p:sp>
    </p:spTree>
    <p:extLst>
      <p:ext uri="{BB962C8B-B14F-4D97-AF65-F5344CB8AC3E}">
        <p14:creationId xmlns:p14="http://schemas.microsoft.com/office/powerpoint/2010/main" val="227896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2" y="686824"/>
            <a:ext cx="8640960" cy="604658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lnSpc>
                <a:spcPts val="2500"/>
              </a:lnSpc>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目指すべき将来像</a:t>
            </a:r>
            <a:endPar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あらゆる主体の活動・行動のもと持続可能な社会をつくるため、</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・環境問題に気づき、学習し、主体的な判断ができる</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人が育つ</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・環境問題の解決に向けて自ら進んで取り組む実践的な人や</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組織が育つ</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・環境保全</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活動の輪が広がり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、環境のもたらす恵みを</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次世代に引き継ぐ</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2500"/>
              </a:lnSpc>
              <a:spcBef>
                <a:spcPts val="600"/>
              </a:spcBef>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将来像の実現に向けた基本的な方向性</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kern="0" dirty="0">
                <a:effectLst/>
                <a:latin typeface="Century" panose="02040604050505020304" pitchFamily="18" charset="0"/>
                <a:ea typeface="ＭＳ ゴシック" panose="020B0609070205080204" pitchFamily="49" charset="-128"/>
                <a:cs typeface="Times New Roman" panose="02020603050405020304" pitchFamily="18" charset="0"/>
              </a:rPr>
              <a:t>将来像の実現に向け、府民、民間</a:t>
            </a:r>
            <a:endParaRPr lang="en-US" altLang="ja-JP" sz="1800" kern="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nSpc>
                <a:spcPts val="2500"/>
              </a:lnSpc>
            </a:pPr>
            <a:r>
              <a:rPr lang="ja-JP" altLang="en-US" kern="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en-US" kern="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・あらゆる世代が</a:t>
            </a: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、多種多様な機会・場所で自ら主体的に環境について学習できるように</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500"/>
              </a:lnSpc>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します。</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500"/>
              </a:lnSpc>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・活動の場、適切な情報等を提供することにより、家庭、学校、職場、地域その他のあら</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500"/>
              </a:lnSpc>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ゆる場において、環境負荷低減に向けて、主体的・継続的な活動が実践され、取組みが</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500"/>
              </a:lnSpc>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広がるように支援します。</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500"/>
              </a:lnSpc>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・多様なテーマにおけるあらゆる事業・活動において、「環境」という要素を意識することで、</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500"/>
              </a:lnSpc>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活動の広がりを図ります。</a:t>
            </a:r>
            <a:endParaRPr lang="en-US" altLang="ja-JP" kern="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タイトル 1"/>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ja-JP" altLang="en-US" sz="2800" b="1" dirty="0">
                <a:solidFill>
                  <a:sysClr val="window" lastClr="FFFFFF"/>
                </a:solidFill>
                <a:latin typeface="Meiryo UI" panose="020B0604030504040204" pitchFamily="50" charset="-128"/>
                <a:ea typeface="Meiryo UI" panose="020B0604030504040204" pitchFamily="50" charset="-128"/>
              </a:rPr>
              <a:t>１</a:t>
            </a:r>
            <a:r>
              <a:rPr lang="ja-JP" altLang="en-US" sz="2800" b="1" dirty="0" smtClean="0">
                <a:solidFill>
                  <a:sysClr val="window" lastClr="FFFFFF"/>
                </a:solidFill>
                <a:latin typeface="Meiryo UI" panose="020B0604030504040204" pitchFamily="50" charset="-128"/>
                <a:ea typeface="Meiryo UI" panose="020B0604030504040204" pitchFamily="50" charset="-128"/>
              </a:rPr>
              <a:t>．現行</a:t>
            </a:r>
            <a:r>
              <a:rPr lang="zh-TW" altLang="en-US" sz="2800" b="1" dirty="0" smtClean="0">
                <a:solidFill>
                  <a:sysClr val="window" lastClr="FFFFFF"/>
                </a:solidFill>
                <a:latin typeface="Meiryo UI" panose="020B0604030504040204" pitchFamily="50" charset="-128"/>
                <a:ea typeface="Meiryo UI" panose="020B0604030504040204" pitchFamily="50" charset="-128"/>
              </a:rPr>
              <a:t>計画</a:t>
            </a:r>
            <a:r>
              <a:rPr lang="ja-JP" altLang="en-US" sz="2800" b="1" dirty="0" smtClean="0">
                <a:solidFill>
                  <a:sysClr val="window" lastClr="FFFFFF"/>
                </a:solidFill>
                <a:latin typeface="Meiryo UI" panose="020B0604030504040204" pitchFamily="50" charset="-128"/>
                <a:ea typeface="Meiryo UI" panose="020B0604030504040204" pitchFamily="50" charset="-128"/>
              </a:rPr>
              <a:t>の概要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6CD050A5-1B4A-95EA-B48B-5505AC7D0757}"/>
              </a:ext>
            </a:extLst>
          </p:cNvPr>
          <p:cNvGrpSpPr/>
          <p:nvPr/>
        </p:nvGrpSpPr>
        <p:grpSpPr>
          <a:xfrm>
            <a:off x="1331640" y="2480196"/>
            <a:ext cx="5256584" cy="1368152"/>
            <a:chOff x="1115616" y="3573016"/>
            <a:chExt cx="5256584" cy="1368152"/>
          </a:xfrm>
        </p:grpSpPr>
        <p:sp>
          <p:nvSpPr>
            <p:cNvPr id="2" name="四角形: 角を丸くする 1">
              <a:extLst>
                <a:ext uri="{FF2B5EF4-FFF2-40B4-BE49-F238E27FC236}">
                  <a16:creationId xmlns:a16="http://schemas.microsoft.com/office/drawing/2014/main" id="{CE1C512F-B7C8-A7F1-42CA-C0858AA0375A}"/>
                </a:ext>
              </a:extLst>
            </p:cNvPr>
            <p:cNvSpPr/>
            <p:nvPr/>
          </p:nvSpPr>
          <p:spPr>
            <a:xfrm>
              <a:off x="1115616" y="3573016"/>
              <a:ext cx="5256584" cy="1368152"/>
            </a:xfrm>
            <a:prstGeom prst="roundRect">
              <a:avLst/>
            </a:prstGeom>
            <a:noFill/>
            <a:ln w="9525">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6F879795-DA5D-D999-D3BD-C4DB5B0D103F}"/>
                </a:ext>
              </a:extLst>
            </p:cNvPr>
            <p:cNvSpPr txBox="1"/>
            <p:nvPr/>
          </p:nvSpPr>
          <p:spPr>
            <a:xfrm>
              <a:off x="2202489" y="3717032"/>
              <a:ext cx="800219" cy="646331"/>
            </a:xfrm>
            <a:prstGeom prst="rect">
              <a:avLst/>
            </a:prstGeom>
            <a:solidFill>
              <a:schemeClr val="accent6">
                <a:lumMod val="40000"/>
                <a:lumOff val="60000"/>
              </a:schemeClr>
            </a:solidFill>
            <a:ln>
              <a:solidFill>
                <a:schemeClr val="accent6">
                  <a:lumMod val="7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一人一人</a:t>
              </a:r>
              <a:r>
                <a:rPr kumimoji="1" lang="en-US" altLang="ja-JP" sz="1200" dirty="0">
                  <a:latin typeface="Meiryo UI" panose="020B0604030504040204" pitchFamily="50" charset="-128"/>
                  <a:ea typeface="Meiryo UI" panose="020B0604030504040204" pitchFamily="50" charset="-128"/>
                </a:rPr>
                <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（個人</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が育つ</a:t>
              </a:r>
              <a:endParaRPr kumimoji="1" lang="en-US" altLang="ja-JP"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2FB599E-536B-275D-F749-85A35DC245F1}"/>
                </a:ext>
              </a:extLst>
            </p:cNvPr>
            <p:cNvSpPr txBox="1"/>
            <p:nvPr/>
          </p:nvSpPr>
          <p:spPr>
            <a:xfrm>
              <a:off x="3704013" y="3658978"/>
              <a:ext cx="1444051" cy="461665"/>
            </a:xfrm>
            <a:prstGeom prst="rect">
              <a:avLst/>
            </a:prstGeom>
            <a:noFill/>
            <a:ln>
              <a:no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環境のもたらす</a:t>
              </a:r>
              <a:r>
                <a:rPr lang="ja-JP" altLang="en-US" sz="1200" dirty="0">
                  <a:latin typeface="Meiryo UI" panose="020B0604030504040204" pitchFamily="50" charset="-128"/>
                  <a:ea typeface="Meiryo UI" panose="020B0604030504040204" pitchFamily="50" charset="-128"/>
                </a:rPr>
                <a:t>恵みを次世代</a:t>
              </a:r>
              <a:r>
                <a:rPr kumimoji="1" lang="ja-JP" altLang="en-US" sz="1200" dirty="0">
                  <a:latin typeface="Meiryo UI" panose="020B0604030504040204" pitchFamily="50" charset="-128"/>
                  <a:ea typeface="Meiryo UI" panose="020B0604030504040204" pitchFamily="50" charset="-128"/>
                </a:rPr>
                <a:t>に引き継ぐ</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A9B578A-D474-8568-C63F-733F523E49EE}"/>
                </a:ext>
              </a:extLst>
            </p:cNvPr>
            <p:cNvSpPr txBox="1"/>
            <p:nvPr/>
          </p:nvSpPr>
          <p:spPr>
            <a:xfrm>
              <a:off x="1454100" y="4496471"/>
              <a:ext cx="891591" cy="276999"/>
            </a:xfrm>
            <a:prstGeom prst="rect">
              <a:avLst/>
            </a:prstGeom>
            <a:solidFill>
              <a:schemeClr val="accent6">
                <a:lumMod val="40000"/>
                <a:lumOff val="60000"/>
              </a:schemeClr>
            </a:solidFill>
            <a:ln>
              <a:solidFill>
                <a:schemeClr val="accent6">
                  <a:lumMod val="75000"/>
                </a:schemeClr>
              </a:solidFill>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組織が育つ</a:t>
              </a:r>
              <a:endParaRPr kumimoji="1" lang="en-US" altLang="ja-JP"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014840B-EC6A-566E-8E17-B7F5770DA377}"/>
                </a:ext>
              </a:extLst>
            </p:cNvPr>
            <p:cNvSpPr txBox="1"/>
            <p:nvPr/>
          </p:nvSpPr>
          <p:spPr>
            <a:xfrm>
              <a:off x="2941678" y="4492096"/>
              <a:ext cx="891591" cy="276999"/>
            </a:xfrm>
            <a:prstGeom prst="rect">
              <a:avLst/>
            </a:prstGeom>
            <a:solidFill>
              <a:schemeClr val="accent6">
                <a:lumMod val="40000"/>
                <a:lumOff val="60000"/>
              </a:schemeClr>
            </a:solidFill>
            <a:ln>
              <a:solidFill>
                <a:schemeClr val="accent6">
                  <a:lumMod val="75000"/>
                </a:schemeClr>
              </a:solidFill>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活動が育つ</a:t>
              </a:r>
              <a:endParaRPr kumimoji="1" lang="en-US" altLang="ja-JP"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57FA6DC-BD4D-88BC-4108-9961EA40A36C}"/>
                </a:ext>
              </a:extLst>
            </p:cNvPr>
            <p:cNvSpPr txBox="1"/>
            <p:nvPr/>
          </p:nvSpPr>
          <p:spPr>
            <a:xfrm>
              <a:off x="5127517" y="4010842"/>
              <a:ext cx="800219" cy="461665"/>
            </a:xfrm>
            <a:prstGeom prst="rect">
              <a:avLst/>
            </a:prstGeom>
            <a:solidFill>
              <a:schemeClr val="accent6">
                <a:lumMod val="40000"/>
                <a:lumOff val="60000"/>
              </a:schemeClr>
            </a:solidFill>
            <a:ln>
              <a:solidFill>
                <a:schemeClr val="accent6">
                  <a:lumMod val="7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持続可能</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な社会</a:t>
              </a:r>
              <a:endParaRPr kumimoji="1" lang="en-US" altLang="ja-JP" sz="1200" dirty="0">
                <a:latin typeface="Meiryo UI" panose="020B0604030504040204" pitchFamily="50" charset="-128"/>
                <a:ea typeface="Meiryo UI" panose="020B0604030504040204" pitchFamily="50" charset="-128"/>
              </a:endParaRPr>
            </a:p>
          </p:txBody>
        </p:sp>
        <p:cxnSp>
          <p:nvCxnSpPr>
            <p:cNvPr id="13" name="直線矢印コネクタ 12">
              <a:extLst>
                <a:ext uri="{FF2B5EF4-FFF2-40B4-BE49-F238E27FC236}">
                  <a16:creationId xmlns:a16="http://schemas.microsoft.com/office/drawing/2014/main" id="{7CC1E16A-A76D-F33E-E7AD-74112072AED9}"/>
                </a:ext>
              </a:extLst>
            </p:cNvPr>
            <p:cNvCxnSpPr>
              <a:cxnSpLocks/>
            </p:cNvCxnSpPr>
            <p:nvPr/>
          </p:nvCxnSpPr>
          <p:spPr>
            <a:xfrm>
              <a:off x="3091845" y="4073844"/>
              <a:ext cx="306732" cy="386895"/>
            </a:xfrm>
            <a:prstGeom prst="straightConnector1">
              <a:avLst/>
            </a:prstGeom>
            <a:solidFill>
              <a:schemeClr val="accent6">
                <a:lumMod val="40000"/>
                <a:lumOff val="60000"/>
              </a:schemeClr>
            </a:solidFill>
            <a:ln w="38100">
              <a:solidFill>
                <a:schemeClr val="accent6">
                  <a:lumMod val="75000"/>
                </a:schemeClr>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4" name="直線矢印コネクタ 13">
              <a:extLst>
                <a:ext uri="{FF2B5EF4-FFF2-40B4-BE49-F238E27FC236}">
                  <a16:creationId xmlns:a16="http://schemas.microsoft.com/office/drawing/2014/main" id="{28031024-B6A7-8767-13AA-45B2811DF9E5}"/>
                </a:ext>
              </a:extLst>
            </p:cNvPr>
            <p:cNvCxnSpPr>
              <a:cxnSpLocks/>
            </p:cNvCxnSpPr>
            <p:nvPr/>
          </p:nvCxnSpPr>
          <p:spPr>
            <a:xfrm flipH="1">
              <a:off x="1802872" y="4069413"/>
              <a:ext cx="316374" cy="388942"/>
            </a:xfrm>
            <a:prstGeom prst="straightConnector1">
              <a:avLst/>
            </a:prstGeom>
            <a:solidFill>
              <a:schemeClr val="accent6">
                <a:lumMod val="40000"/>
                <a:lumOff val="60000"/>
              </a:schemeClr>
            </a:solidFill>
            <a:ln w="38100">
              <a:solidFill>
                <a:schemeClr val="accent6">
                  <a:lumMod val="75000"/>
                </a:schemeClr>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5" name="直線矢印コネクタ 14">
              <a:extLst>
                <a:ext uri="{FF2B5EF4-FFF2-40B4-BE49-F238E27FC236}">
                  <a16:creationId xmlns:a16="http://schemas.microsoft.com/office/drawing/2014/main" id="{61A9BC1C-67C2-798A-31F5-6B16AB074EB9}"/>
                </a:ext>
              </a:extLst>
            </p:cNvPr>
            <p:cNvCxnSpPr>
              <a:cxnSpLocks/>
            </p:cNvCxnSpPr>
            <p:nvPr/>
          </p:nvCxnSpPr>
          <p:spPr>
            <a:xfrm flipH="1">
              <a:off x="2433711" y="4630595"/>
              <a:ext cx="432000" cy="0"/>
            </a:xfrm>
            <a:prstGeom prst="straightConnector1">
              <a:avLst/>
            </a:prstGeom>
            <a:solidFill>
              <a:schemeClr val="accent6">
                <a:lumMod val="40000"/>
                <a:lumOff val="60000"/>
              </a:schemeClr>
            </a:solidFill>
            <a:ln w="38100">
              <a:solidFill>
                <a:schemeClr val="accent6">
                  <a:lumMod val="75000"/>
                </a:schemeClr>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6" name="矢印: ストライプ 30">
              <a:extLst>
                <a:ext uri="{FF2B5EF4-FFF2-40B4-BE49-F238E27FC236}">
                  <a16:creationId xmlns:a16="http://schemas.microsoft.com/office/drawing/2014/main" id="{8A5A0AD5-BBFE-A38E-55A6-7CC006AE0A10}"/>
                </a:ext>
              </a:extLst>
            </p:cNvPr>
            <p:cNvSpPr/>
            <p:nvPr/>
          </p:nvSpPr>
          <p:spPr>
            <a:xfrm>
              <a:off x="3983013" y="4096219"/>
              <a:ext cx="970664" cy="335330"/>
            </a:xfrm>
            <a:prstGeom prst="stripedRightArrow">
              <a:avLst>
                <a:gd name="adj1" fmla="val 44785"/>
                <a:gd name="adj2" fmla="val 65149"/>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grpSp>
    </p:spTree>
    <p:extLst>
      <p:ext uri="{BB962C8B-B14F-4D97-AF65-F5344CB8AC3E}">
        <p14:creationId xmlns:p14="http://schemas.microsoft.com/office/powerpoint/2010/main" val="198963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ja-JP" altLang="en-US" sz="2800" b="1" dirty="0">
                <a:solidFill>
                  <a:sysClr val="window" lastClr="FFFFFF"/>
                </a:solidFill>
                <a:latin typeface="Meiryo UI" panose="020B0604030504040204" pitchFamily="50" charset="-128"/>
                <a:ea typeface="Meiryo UI" panose="020B0604030504040204" pitchFamily="50" charset="-128"/>
              </a:rPr>
              <a:t>１</a:t>
            </a:r>
            <a:r>
              <a:rPr lang="ja-JP" altLang="en-US" sz="2800" b="1" dirty="0" smtClean="0">
                <a:solidFill>
                  <a:sysClr val="window" lastClr="FFFFFF"/>
                </a:solidFill>
                <a:latin typeface="Meiryo UI" panose="020B0604030504040204" pitchFamily="50" charset="-128"/>
                <a:ea typeface="Meiryo UI" panose="020B0604030504040204" pitchFamily="50" charset="-128"/>
              </a:rPr>
              <a:t>．現行</a:t>
            </a:r>
            <a:r>
              <a:rPr lang="zh-TW" altLang="en-US" sz="2800" b="1" dirty="0" smtClean="0">
                <a:solidFill>
                  <a:sysClr val="window" lastClr="FFFFFF"/>
                </a:solidFill>
                <a:latin typeface="Meiryo UI" panose="020B0604030504040204" pitchFamily="50" charset="-128"/>
                <a:ea typeface="Meiryo UI" panose="020B0604030504040204" pitchFamily="50" charset="-128"/>
              </a:rPr>
              <a:t>計画</a:t>
            </a:r>
            <a:r>
              <a:rPr lang="ja-JP" altLang="en-US" sz="2800" b="1" dirty="0" smtClean="0">
                <a:solidFill>
                  <a:sysClr val="window" lastClr="FFFFFF"/>
                </a:solidFill>
                <a:latin typeface="Meiryo UI" panose="020B0604030504040204" pitchFamily="50" charset="-128"/>
                <a:ea typeface="Meiryo UI" panose="020B0604030504040204" pitchFamily="50" charset="-128"/>
              </a:rPr>
              <a:t>の概要</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44054" y="618127"/>
            <a:ext cx="8640960" cy="54418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nSpc>
                <a:spcPct val="150000"/>
              </a:lnSpc>
              <a:spcBef>
                <a:spcPts val="600"/>
              </a:spcBef>
              <a:buFont typeface="Wingdings" panose="05000000000000000000" pitchFamily="2" charset="2"/>
              <a:buChar char="u"/>
            </a:pP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等を推進する</a:t>
            </a:r>
            <a:r>
              <a:rPr lang="en-US" altLang="ja-JP"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つの柱と大阪府の取組（</a:t>
            </a:r>
            <a:r>
              <a:rPr lang="en-US" altLang="ja-JP"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R3</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18" name="表 17">
            <a:extLst>
              <a:ext uri="{FF2B5EF4-FFF2-40B4-BE49-F238E27FC236}">
                <a16:creationId xmlns:a16="http://schemas.microsoft.com/office/drawing/2014/main" id="{BA84F1C9-29C0-3F2F-40F9-2B14EF697F80}"/>
              </a:ext>
            </a:extLst>
          </p:cNvPr>
          <p:cNvGraphicFramePr>
            <a:graphicFrameLocks noGrp="1"/>
          </p:cNvGraphicFramePr>
          <p:nvPr>
            <p:extLst>
              <p:ext uri="{D42A27DB-BD31-4B8C-83A1-F6EECF244321}">
                <p14:modId xmlns:p14="http://schemas.microsoft.com/office/powerpoint/2010/main" val="4095520982"/>
              </p:ext>
            </p:extLst>
          </p:nvPr>
        </p:nvGraphicFramePr>
        <p:xfrm>
          <a:off x="168828" y="1161199"/>
          <a:ext cx="8780364" cy="4206240"/>
        </p:xfrm>
        <a:graphic>
          <a:graphicData uri="http://schemas.openxmlformats.org/drawingml/2006/table">
            <a:tbl>
              <a:tblPr firstRow="1" bandRow="1">
                <a:tableStyleId>{10A1B5D5-9B99-4C35-A422-299274C87663}</a:tableStyleId>
              </a:tblPr>
              <a:tblGrid>
                <a:gridCol w="3240360">
                  <a:extLst>
                    <a:ext uri="{9D8B030D-6E8A-4147-A177-3AD203B41FA5}">
                      <a16:colId xmlns:a16="http://schemas.microsoft.com/office/drawing/2014/main" val="3302431274"/>
                    </a:ext>
                  </a:extLst>
                </a:gridCol>
                <a:gridCol w="4392488">
                  <a:extLst>
                    <a:ext uri="{9D8B030D-6E8A-4147-A177-3AD203B41FA5}">
                      <a16:colId xmlns:a16="http://schemas.microsoft.com/office/drawing/2014/main" val="2711358623"/>
                    </a:ext>
                  </a:extLst>
                </a:gridCol>
                <a:gridCol w="1147516">
                  <a:extLst>
                    <a:ext uri="{9D8B030D-6E8A-4147-A177-3AD203B41FA5}">
                      <a16:colId xmlns:a16="http://schemas.microsoft.com/office/drawing/2014/main" val="1028776743"/>
                    </a:ext>
                  </a:extLst>
                </a:gridCol>
              </a:tblGrid>
              <a:tr h="238282">
                <a:tc>
                  <a:txBody>
                    <a:bodyPr/>
                    <a:lstStyle/>
                    <a:p>
                      <a:pPr algn="ctr"/>
                      <a:r>
                        <a:rPr kumimoji="1" lang="ja-JP" altLang="en-US" sz="1800" b="0" dirty="0">
                          <a:solidFill>
                            <a:schemeClr val="bg1"/>
                          </a:solidFill>
                          <a:latin typeface="Meiryo UI" panose="020B0604030504040204" pitchFamily="50" charset="-128"/>
                          <a:ea typeface="Meiryo UI" panose="020B0604030504040204" pitchFamily="50" charset="-128"/>
                        </a:rPr>
                        <a:t>施策の柱</a:t>
                      </a:r>
                    </a:p>
                  </a:txBody>
                  <a:tcPr anchor="ctr"/>
                </a:tc>
                <a:tc>
                  <a:txBody>
                    <a:bodyPr/>
                    <a:lstStyle/>
                    <a:p>
                      <a:pPr algn="ctr"/>
                      <a:r>
                        <a:rPr kumimoji="1" lang="ja-JP" altLang="en-US" sz="1800" b="0" dirty="0">
                          <a:solidFill>
                            <a:schemeClr val="bg1"/>
                          </a:solidFill>
                          <a:latin typeface="Meiryo UI" panose="020B0604030504040204" pitchFamily="50" charset="-128"/>
                          <a:ea typeface="Meiryo UI" panose="020B0604030504040204" pitchFamily="50" charset="-128"/>
                        </a:rPr>
                        <a:t>取組事例</a:t>
                      </a:r>
                    </a:p>
                  </a:txBody>
                  <a:tcPr anchor="ctr"/>
                </a:tc>
                <a:tc>
                  <a:txBody>
                    <a:bodyPr/>
                    <a:lstStyle/>
                    <a:p>
                      <a:pPr algn="ctr"/>
                      <a:r>
                        <a:rPr kumimoji="1" lang="ja-JP" altLang="en-US" sz="1800" b="0" dirty="0">
                          <a:solidFill>
                            <a:schemeClr val="bg1"/>
                          </a:solidFill>
                          <a:latin typeface="Meiryo UI" panose="020B0604030504040204" pitchFamily="50" charset="-128"/>
                          <a:ea typeface="Meiryo UI" panose="020B0604030504040204" pitchFamily="50" charset="-128"/>
                        </a:rPr>
                        <a:t>事業数</a:t>
                      </a:r>
                    </a:p>
                  </a:txBody>
                  <a:tcPr anchor="ctr"/>
                </a:tc>
                <a:extLst>
                  <a:ext uri="{0D108BD9-81ED-4DB2-BD59-A6C34878D82A}">
                    <a16:rowId xmlns:a16="http://schemas.microsoft.com/office/drawing/2014/main" val="3359623983"/>
                  </a:ext>
                </a:extLst>
              </a:tr>
              <a:tr h="387208">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①情報基盤の充実と連携の強化</a:t>
                      </a:r>
                    </a:p>
                  </a:txBody>
                  <a:tcPr/>
                </a:tc>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・「豊かな環境づくりおおさか府民会議」の運営</a:t>
                      </a:r>
                      <a:endParaRPr kumimoji="1" lang="en-US" altLang="ja-JP" sz="1800" b="0" dirty="0">
                        <a:solidFill>
                          <a:schemeClr val="tx1"/>
                        </a:solidFill>
                        <a:latin typeface="Meiryo UI" panose="020B0604030504040204" pitchFamily="50" charset="-128"/>
                        <a:ea typeface="Meiryo UI" panose="020B0604030504040204" pitchFamily="50" charset="-128"/>
                      </a:endParaRPr>
                    </a:p>
                    <a:p>
                      <a:r>
                        <a:rPr kumimoji="1" lang="ja-JP" altLang="en-US" sz="1800" b="0" dirty="0">
                          <a:solidFill>
                            <a:schemeClr val="tx1"/>
                          </a:solidFill>
                          <a:latin typeface="Meiryo UI" panose="020B0604030504040204" pitchFamily="50" charset="-128"/>
                          <a:ea typeface="Meiryo UI" panose="020B0604030504040204" pitchFamily="50" charset="-128"/>
                        </a:rPr>
                        <a:t>・環境情報発信サイトの整備</a:t>
                      </a:r>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12</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25800894"/>
                  </a:ext>
                </a:extLst>
              </a:tr>
              <a:tr h="387208">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②人材育成・人材活用</a:t>
                      </a:r>
                    </a:p>
                  </a:txBody>
                  <a:tcPr/>
                </a:tc>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・地球温暖化防止活動推進員制度の運用</a:t>
                      </a:r>
                      <a:endParaRPr kumimoji="1" lang="en-US" altLang="ja-JP" sz="1800" b="0" dirty="0">
                        <a:solidFill>
                          <a:schemeClr val="tx1"/>
                        </a:solidFill>
                        <a:latin typeface="Meiryo UI" panose="020B0604030504040204" pitchFamily="50" charset="-128"/>
                        <a:ea typeface="Meiryo UI" panose="020B0604030504040204" pitchFamily="50" charset="-128"/>
                      </a:endParaRPr>
                    </a:p>
                    <a:p>
                      <a:r>
                        <a:rPr kumimoji="1" lang="ja-JP" altLang="en-US" sz="1800" b="0" dirty="0">
                          <a:solidFill>
                            <a:schemeClr val="tx1"/>
                          </a:solidFill>
                          <a:latin typeface="Meiryo UI" panose="020B0604030504040204" pitchFamily="50" charset="-128"/>
                          <a:ea typeface="Meiryo UI" panose="020B0604030504040204" pitchFamily="50" charset="-128"/>
                        </a:rPr>
                        <a:t>・学生エコチャレンジミーティングの実施</a:t>
                      </a:r>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6</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98195673"/>
                  </a:ext>
                </a:extLst>
              </a:tr>
              <a:tr h="387208">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③場の提供・学習機会の提供</a:t>
                      </a:r>
                      <a:endParaRPr kumimoji="1" lang="ja-JP" altLang="en-US" sz="1800" b="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・共生の森づくり事業　　・こどもエコクラブ</a:t>
                      </a:r>
                      <a:endParaRPr kumimoji="1" lang="en-US" altLang="ja-JP" sz="1800" b="0" dirty="0">
                        <a:solidFill>
                          <a:schemeClr val="tx1"/>
                        </a:solidFill>
                        <a:latin typeface="Meiryo UI" panose="020B0604030504040204" pitchFamily="50" charset="-128"/>
                        <a:ea typeface="Meiryo UI" panose="020B0604030504040204" pitchFamily="50" charset="-128"/>
                      </a:endParaRPr>
                    </a:p>
                    <a:p>
                      <a:r>
                        <a:rPr kumimoji="1" lang="ja-JP" altLang="en-US" sz="1800" b="0" dirty="0">
                          <a:solidFill>
                            <a:schemeClr val="tx1"/>
                          </a:solidFill>
                          <a:latin typeface="Meiryo UI" panose="020B0604030504040204" pitchFamily="50" charset="-128"/>
                          <a:ea typeface="Meiryo UI" panose="020B0604030504040204" pitchFamily="50" charset="-128"/>
                        </a:rPr>
                        <a:t>・万博記念公園自然観察学習館</a:t>
                      </a:r>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66</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17897788"/>
                  </a:ext>
                </a:extLst>
              </a:tr>
              <a:tr h="387208">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④教材・プログラムの整備と活用</a:t>
                      </a:r>
                    </a:p>
                  </a:txBody>
                  <a:tcPr/>
                </a:tc>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・環境教育教材（幼児向け～若年層向け）</a:t>
                      </a:r>
                      <a:endParaRPr kumimoji="1" lang="en-US" altLang="ja-JP" sz="1800" b="0" dirty="0">
                        <a:solidFill>
                          <a:schemeClr val="tx1"/>
                        </a:solidFill>
                        <a:latin typeface="Meiryo UI" panose="020B0604030504040204" pitchFamily="50" charset="-128"/>
                        <a:ea typeface="Meiryo UI" panose="020B0604030504040204" pitchFamily="50" charset="-128"/>
                      </a:endParaRPr>
                    </a:p>
                    <a:p>
                      <a:r>
                        <a:rPr kumimoji="1" lang="ja-JP" altLang="en-US" sz="1800" b="0" dirty="0">
                          <a:solidFill>
                            <a:schemeClr val="tx1"/>
                          </a:solidFill>
                          <a:latin typeface="Meiryo UI" panose="020B0604030504040204" pitchFamily="50" charset="-128"/>
                          <a:ea typeface="Meiryo UI" panose="020B0604030504040204" pitchFamily="50" charset="-128"/>
                        </a:rPr>
                        <a:t>・大阪湾魅力ウォークマップ</a:t>
                      </a:r>
                    </a:p>
                  </a:txBody>
                  <a:tcP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22</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60472949"/>
                  </a:ext>
                </a:extLst>
              </a:tr>
              <a:tr h="387208">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⑤協働取組の推進・民間団体等</a:t>
                      </a:r>
                      <a:endParaRPr kumimoji="1" lang="en-US" altLang="ja-JP" sz="1800" b="0" dirty="0">
                        <a:solidFill>
                          <a:schemeClr val="tx1"/>
                        </a:solidFill>
                        <a:latin typeface="Meiryo UI" panose="020B0604030504040204" pitchFamily="50" charset="-128"/>
                        <a:ea typeface="Meiryo UI" panose="020B0604030504040204" pitchFamily="50" charset="-128"/>
                      </a:endParaRPr>
                    </a:p>
                    <a:p>
                      <a:r>
                        <a:rPr kumimoji="1" lang="ja-JP" altLang="en-US" sz="1800" b="0" dirty="0">
                          <a:solidFill>
                            <a:schemeClr val="tx1"/>
                          </a:solidFill>
                          <a:latin typeface="Meiryo UI" panose="020B0604030504040204" pitchFamily="50" charset="-128"/>
                          <a:ea typeface="Meiryo UI" panose="020B0604030504040204" pitchFamily="50" charset="-128"/>
                        </a:rPr>
                        <a:t>　への支援</a:t>
                      </a:r>
                    </a:p>
                  </a:txBody>
                  <a:tcPr/>
                </a:tc>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・大阪府環境保全活動補助金　　</a:t>
                      </a:r>
                      <a:endParaRPr kumimoji="1" lang="en-US" altLang="ja-JP" sz="1800" b="0" dirty="0">
                        <a:solidFill>
                          <a:schemeClr val="tx1"/>
                        </a:solidFill>
                        <a:latin typeface="Meiryo UI" panose="020B0604030504040204" pitchFamily="50" charset="-128"/>
                        <a:ea typeface="Meiryo UI" panose="020B0604030504040204" pitchFamily="50" charset="-128"/>
                      </a:endParaRPr>
                    </a:p>
                    <a:p>
                      <a:r>
                        <a:rPr kumimoji="1" lang="ja-JP" altLang="en-US" sz="1800" b="0" dirty="0">
                          <a:solidFill>
                            <a:schemeClr val="tx1"/>
                          </a:solidFill>
                          <a:latin typeface="Meiryo UI" panose="020B0604030504040204" pitchFamily="50" charset="-128"/>
                          <a:ea typeface="Meiryo UI" panose="020B0604030504040204" pitchFamily="50" charset="-128"/>
                        </a:rPr>
                        <a:t>・おおさか環境賞　　・笑働</a:t>
                      </a:r>
                      <a:r>
                        <a:rPr kumimoji="1" lang="en-US" altLang="ja-JP" sz="1800" b="0" dirty="0">
                          <a:solidFill>
                            <a:schemeClr val="tx1"/>
                          </a:solidFill>
                          <a:latin typeface="Meiryo UI" panose="020B0604030504040204" pitchFamily="50" charset="-128"/>
                          <a:ea typeface="Meiryo UI" panose="020B0604030504040204" pitchFamily="50" charset="-128"/>
                        </a:rPr>
                        <a:t>OSAKA</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26</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73046733"/>
                  </a:ext>
                </a:extLst>
              </a:tr>
              <a:tr h="256624">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⑥普及啓発</a:t>
                      </a:r>
                    </a:p>
                  </a:txBody>
                  <a:tcPr/>
                </a:tc>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・おおさか環境デジタルポスター</a:t>
                      </a:r>
                      <a:r>
                        <a:rPr kumimoji="1" lang="en-US" altLang="ja-JP" sz="1800" b="0" dirty="0">
                          <a:solidFill>
                            <a:schemeClr val="tx1"/>
                          </a:solidFill>
                          <a:latin typeface="Meiryo UI" panose="020B0604030504040204" pitchFamily="50" charset="-128"/>
                          <a:ea typeface="Meiryo UI" panose="020B0604030504040204" pitchFamily="50" charset="-128"/>
                        </a:rPr>
                        <a:t/>
                      </a:r>
                      <a:br>
                        <a:rPr kumimoji="1" lang="en-US" altLang="ja-JP" sz="1800" b="0" dirty="0">
                          <a:solidFill>
                            <a:schemeClr val="tx1"/>
                          </a:solidFill>
                          <a:latin typeface="Meiryo UI" panose="020B0604030504040204" pitchFamily="50" charset="-128"/>
                          <a:ea typeface="Meiryo UI" panose="020B0604030504040204" pitchFamily="50" charset="-128"/>
                        </a:rPr>
                      </a:br>
                      <a:r>
                        <a:rPr kumimoji="1" lang="ja-JP" altLang="en-US" sz="1800" b="0" dirty="0">
                          <a:solidFill>
                            <a:schemeClr val="tx1"/>
                          </a:solidFill>
                          <a:latin typeface="Meiryo UI" panose="020B0604030504040204" pitchFamily="50" charset="-128"/>
                          <a:ea typeface="Meiryo UI" panose="020B0604030504040204" pitchFamily="50" charset="-128"/>
                        </a:rPr>
                        <a:t>・ストップ地球温暖化デー</a:t>
                      </a:r>
                    </a:p>
                  </a:txBody>
                  <a:tcP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40</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18918753"/>
                  </a:ext>
                </a:extLst>
              </a:tr>
            </a:tbl>
          </a:graphicData>
        </a:graphic>
      </p:graphicFrame>
      <p:sp>
        <p:nvSpPr>
          <p:cNvPr id="22" name="テキスト ボックス 21">
            <a:extLst>
              <a:ext uri="{FF2B5EF4-FFF2-40B4-BE49-F238E27FC236}">
                <a16:creationId xmlns:a16="http://schemas.microsoft.com/office/drawing/2014/main" id="{984A0F36-73FB-4C2B-6967-88F44D248BC9}"/>
              </a:ext>
            </a:extLst>
          </p:cNvPr>
          <p:cNvSpPr txBox="1"/>
          <p:nvPr/>
        </p:nvSpPr>
        <p:spPr>
          <a:xfrm>
            <a:off x="1043608" y="5645033"/>
            <a:ext cx="6546985" cy="646331"/>
          </a:xfrm>
          <a:prstGeom prst="rect">
            <a:avLst/>
          </a:prstGeom>
          <a:solidFill>
            <a:schemeClr val="accent6">
              <a:lumMod val="20000"/>
              <a:lumOff val="80000"/>
            </a:schemeClr>
          </a:solid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○事業数は、各部局で実施している環境教育関連の取組みを集計。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○各事業ごとに目標・指標の設定及び評価を実施。</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70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124744"/>
            <a:ext cx="9143999" cy="1368152"/>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b="1" dirty="0">
                <a:solidFill>
                  <a:sysClr val="window" lastClr="FFFFFF"/>
                </a:solidFill>
                <a:latin typeface="Meiryo UI" panose="020B0604030504040204" pitchFamily="50" charset="-128"/>
                <a:ea typeface="Meiryo UI" panose="020B0604030504040204" pitchFamily="50" charset="-128"/>
              </a:rPr>
              <a:t>大阪における環境教育等の状況について</a:t>
            </a:r>
            <a:endParaRPr kumimoji="1" lang="ja-JP" altLang="en-US" sz="36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0D99444-32BF-75C6-97DE-BB8C43144AE3}"/>
              </a:ext>
            </a:extLst>
          </p:cNvPr>
          <p:cNvSpPr txBox="1"/>
          <p:nvPr/>
        </p:nvSpPr>
        <p:spPr>
          <a:xfrm>
            <a:off x="899592" y="2852936"/>
            <a:ext cx="7344816" cy="3323987"/>
          </a:xfrm>
          <a:prstGeom prst="rect">
            <a:avLst/>
          </a:prstGeom>
          <a:noFill/>
        </p:spPr>
        <p:txBody>
          <a:bodyPr wrap="square" rtlCol="0">
            <a:spAutoFit/>
          </a:bodyPr>
          <a:lstStyle/>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１．現行</a:t>
            </a:r>
            <a:r>
              <a:rPr kumimoji="1" lang="zh-TW" altLang="en-US" sz="2800" dirty="0">
                <a:solidFill>
                  <a:schemeClr val="bg1">
                    <a:lumMod val="75000"/>
                  </a:schemeClr>
                </a:solidFill>
                <a:latin typeface="Meiryo UI" panose="020B0604030504040204" pitchFamily="50" charset="-128"/>
                <a:ea typeface="Meiryo UI" panose="020B0604030504040204" pitchFamily="50" charset="-128"/>
              </a:rPr>
              <a:t>大阪府環境教育等行動計画</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の概要</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２</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国内外</a:t>
            </a:r>
            <a:r>
              <a:rPr kumimoji="1" lang="ja-JP" altLang="en-US" sz="2800" dirty="0">
                <a:latin typeface="Meiryo UI" panose="020B0604030504040204" pitchFamily="50" charset="-128"/>
                <a:ea typeface="Meiryo UI" panose="020B0604030504040204" pitchFamily="50" charset="-128"/>
              </a:rPr>
              <a:t>の動向</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３</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．大阪</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の状況</a:t>
            </a:r>
            <a:endParaRPr kumimoji="1" lang="en-US" altLang="ja-JP" sz="2800" dirty="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４</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．環境教育を推進するにあたっての課題抽出</a:t>
            </a:r>
            <a:endParaRPr kumimoji="1" lang="en-US" altLang="ja-JP" sz="2800" dirty="0" smtClean="0">
              <a:solidFill>
                <a:schemeClr val="bg1">
                  <a:lumMod val="7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５．</a:t>
            </a: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今後</a:t>
            </a:r>
            <a:r>
              <a:rPr kumimoji="1" lang="ja-JP" altLang="en-US" sz="2800" dirty="0">
                <a:solidFill>
                  <a:schemeClr val="bg1">
                    <a:lumMod val="75000"/>
                  </a:schemeClr>
                </a:solidFill>
                <a:latin typeface="Meiryo UI" panose="020B0604030504040204" pitchFamily="50" charset="-128"/>
                <a:ea typeface="Meiryo UI" panose="020B0604030504040204" pitchFamily="50" charset="-128"/>
              </a:rPr>
              <a:t>のスケジュール</a:t>
            </a:r>
          </a:p>
        </p:txBody>
      </p:sp>
    </p:spTree>
    <p:extLst>
      <p:ext uri="{BB962C8B-B14F-4D97-AF65-F5344CB8AC3E}">
        <p14:creationId xmlns:p14="http://schemas.microsoft.com/office/powerpoint/2010/main" val="406347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２．国内外</a:t>
            </a:r>
            <a:r>
              <a:rPr lang="ja-JP" altLang="en-US" sz="2800" b="1" dirty="0">
                <a:solidFill>
                  <a:sysClr val="window" lastClr="FFFFFF"/>
                </a:solidFill>
                <a:latin typeface="Meiryo UI" panose="020B0604030504040204" pitchFamily="50" charset="-128"/>
                <a:ea typeface="Meiryo UI" panose="020B0604030504040204" pitchFamily="50" charset="-128"/>
              </a:rPr>
              <a:t>の動向</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 name="角丸四角形 5">
            <a:extLst>
              <a:ext uri="{FF2B5EF4-FFF2-40B4-BE49-F238E27FC236}">
                <a16:creationId xmlns:a16="http://schemas.microsoft.com/office/drawing/2014/main" id="{778CCB13-CFA7-A96F-2AD8-C8FE98AF95EC}"/>
              </a:ext>
            </a:extLst>
          </p:cNvPr>
          <p:cNvSpPr/>
          <p:nvPr/>
        </p:nvSpPr>
        <p:spPr>
          <a:xfrm>
            <a:off x="134766" y="612066"/>
            <a:ext cx="8845873" cy="619188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108000" bIns="3600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r>
              <a:rPr lang="en-US" altLang="ja-JP"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持続可能な社会に向けた国際的な枠組みなど</a:t>
            </a:r>
            <a:r>
              <a:rPr lang="en-US" altLang="ja-JP"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Wingdings" panose="05000000000000000000" pitchFamily="2" charset="2"/>
              <a:buChar char="u"/>
            </a:pPr>
            <a:r>
              <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の採択（</a:t>
            </a:r>
            <a:r>
              <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2015.9</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0363" lvl="1" indent="-184150" algn="just">
              <a:buFont typeface="Arial" panose="020B0604020202020204" pitchFamily="34" charset="0"/>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国連持続可能な開発サミットの成果文書として採択された「持続可能な開発のための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アジェンダ」において、</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年に向けた、</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の目標と</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のターゲットからなる「持続可能な開発目標」（</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）が掲げられた。</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Wingdings" panose="05000000000000000000" pitchFamily="2" charset="2"/>
              <a:buChar char="u"/>
            </a:pP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パリ協定の発効（</a:t>
            </a:r>
            <a:r>
              <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2016.11</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60363" lvl="1" indent="-184150" algn="just">
              <a:buFont typeface="Arial" panose="020B0604020202020204" pitchFamily="34" charset="0"/>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世界共通の長期目標として、産業革命前からの平均気温の上昇を</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℃より十分低く保つともに、</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に抑える努力を追求することを掲げたパリ協定が発効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gn="just">
              <a:spcBef>
                <a:spcPts val="600"/>
              </a:spcBef>
            </a:pPr>
            <a:r>
              <a:rPr lang="ja-JP" altLang="en-US" sz="2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ESD</a:t>
            </a:r>
            <a:r>
              <a:rPr lang="ja-JP" altLang="en-US" sz="2000" b="1" u="sng"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for</a:t>
            </a:r>
            <a:r>
              <a:rPr lang="ja-JP" altLang="en-US" sz="2000" b="1" u="sng"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」が承認（</a:t>
            </a:r>
            <a:r>
              <a:rPr lang="en-US" altLang="ja-JP" sz="2000" b="1" u="sng"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2019.12</a:t>
            </a:r>
            <a:r>
              <a:rPr lang="ja-JP" altLang="en-US" sz="2000" b="1" u="sng"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u="sng"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lvl="1" indent="-166688" algn="just">
              <a:buFont typeface="Arial" panose="020B0604020202020204" pitchFamily="34" charset="0"/>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持続可能な開発のための教育</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ESD</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for</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）」が第</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回国連総会で承認。</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ESD</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のゴール全ての実現に貢献することを通じて、より公正で持続可能な世界を構築することを目指す国際的な枠組。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COP26</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における「グラスゴー気候合意」（</a:t>
            </a:r>
            <a:r>
              <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2021.11</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0363" lvl="1" indent="-182563" algn="just">
              <a:buFont typeface="Arial" panose="020B0604020202020204" pitchFamily="34" charset="0"/>
              <a:buChar char="•"/>
            </a:pPr>
            <a:r>
              <a:rPr lang="ja-JP" altLang="en-US" dirty="0">
                <a:solidFill>
                  <a:schemeClr val="tx1"/>
                </a:solidFill>
                <a:latin typeface="Meiryo UI" panose="020B0604030504040204" pitchFamily="50" charset="-128"/>
                <a:ea typeface="Meiryo UI" panose="020B0604030504040204" pitchFamily="50" charset="-128"/>
              </a:rPr>
              <a:t>世界全体に及ぶ危機である</a:t>
            </a:r>
            <a:r>
              <a:rPr lang="ja-JP" altLang="en-US" b="1" dirty="0">
                <a:solidFill>
                  <a:schemeClr val="tx1"/>
                </a:solidFill>
                <a:latin typeface="Meiryo UI" panose="020B0604030504040204" pitchFamily="50" charset="-128"/>
                <a:ea typeface="Meiryo UI" panose="020B0604030504040204" pitchFamily="50" charset="-128"/>
              </a:rPr>
              <a:t>気候変動と生物多様性の損失は相互関係</a:t>
            </a:r>
            <a:r>
              <a:rPr lang="ja-JP" altLang="en-US" dirty="0">
                <a:solidFill>
                  <a:schemeClr val="tx1"/>
                </a:solidFill>
                <a:latin typeface="Meiryo UI" panose="020B0604030504040204" pitchFamily="50" charset="-128"/>
                <a:ea typeface="Meiryo UI" panose="020B0604030504040204" pitchFamily="50" charset="-128"/>
              </a:rPr>
              <a:t>にあり、自然や生態系の保護・保全及び回復が重要。</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u"/>
            </a:pPr>
            <a:r>
              <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G7 </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気候・エネルギー・環境大臣会合（</a:t>
            </a:r>
            <a:r>
              <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2022.5</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lvl="1" indent="-184150" algn="just">
              <a:buFont typeface="Arial" panose="020B0604020202020204" pitchFamily="34" charset="0"/>
              <a:buChar char="•"/>
            </a:pPr>
            <a:r>
              <a:rPr lang="ja-JP" altLang="en-US" sz="1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気候変動、生物多様性の損失及び汚染という３つの危機に統合的に対応する必要性</a:t>
            </a:r>
            <a:r>
              <a:rPr lang="ja-JP" altLang="en-US"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を確認。</a:t>
            </a:r>
            <a:endParaRPr lang="en-US"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lvl="1" indent="-184150" algn="just">
              <a:buFont typeface="Arial" panose="020B0604020202020204" pitchFamily="34" charset="0"/>
              <a:buChar char="•"/>
            </a:pPr>
            <a:r>
              <a:rPr lang="ja-JP" altLang="en-US"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パリ協定の実施強化へのコミットを再確認。気温上昇を</a:t>
            </a:r>
            <a:r>
              <a:rPr lang="en-US"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度に抑えるため、</a:t>
            </a:r>
            <a:r>
              <a:rPr lang="ja-JP" altLang="en-US" sz="1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a:t>
            </a:r>
            <a:r>
              <a:rPr lang="en-US" altLang="ja-JP" sz="1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年間に緊急かつ野心的で包括的な行動を取る</a:t>
            </a:r>
            <a:r>
              <a:rPr lang="ja-JP" altLang="en-US"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ことにコミット。</a:t>
            </a:r>
            <a:endParaRPr lang="en-US"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4262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56043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ysClr val="window" lastClr="FFFFFF"/>
                </a:solidFill>
                <a:latin typeface="Meiryo UI" panose="020B0604030504040204" pitchFamily="50" charset="-128"/>
                <a:ea typeface="Meiryo UI" panose="020B0604030504040204" pitchFamily="50" charset="-128"/>
              </a:rPr>
              <a:t>２．国内外</a:t>
            </a:r>
            <a:r>
              <a:rPr lang="ja-JP" altLang="en-US" sz="2800" b="1" dirty="0">
                <a:solidFill>
                  <a:sysClr val="window" lastClr="FFFFFF"/>
                </a:solidFill>
                <a:latin typeface="Meiryo UI" panose="020B0604030504040204" pitchFamily="50" charset="-128"/>
                <a:ea typeface="Meiryo UI" panose="020B0604030504040204" pitchFamily="50" charset="-128"/>
              </a:rPr>
              <a:t>の動向</a:t>
            </a:r>
            <a:endParaRPr kumimoji="1" lang="ja-JP" altLang="en-US" sz="28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円/楕円 30"/>
          <p:cNvSpPr/>
          <p:nvPr/>
        </p:nvSpPr>
        <p:spPr>
          <a:xfrm>
            <a:off x="8550697" y="57688"/>
            <a:ext cx="432000" cy="432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96E93864-EEB3-33E6-3FBD-5F71221E8A50}"/>
              </a:ext>
            </a:extLst>
          </p:cNvPr>
          <p:cNvSpPr>
            <a:spLocks noGrp="1"/>
          </p:cNvSpPr>
          <p:nvPr>
            <p:ph idx="1"/>
          </p:nvPr>
        </p:nvSpPr>
        <p:spPr>
          <a:xfrm>
            <a:off x="107504" y="652401"/>
            <a:ext cx="8951036" cy="1552463"/>
          </a:xfrm>
          <a:ln w="19050">
            <a:solidFill>
              <a:srgbClr val="70AD47"/>
            </a:solidFill>
          </a:ln>
        </p:spPr>
        <p:txBody>
          <a:bodyPr>
            <a:noAutofit/>
          </a:bodyPr>
          <a:lstStyle/>
          <a:p>
            <a:pPr>
              <a:buFont typeface="Wingdings" panose="05000000000000000000" pitchFamily="2" charset="2"/>
              <a:buChar char="u"/>
            </a:pPr>
            <a:r>
              <a:rPr lang="ja-JP" altLang="en-US" sz="2000" b="1" u="sng" dirty="0">
                <a:latin typeface="Meiryo UI" panose="020B0604030504040204" pitchFamily="50" charset="-128"/>
                <a:ea typeface="Meiryo UI" panose="020B0604030504040204" pitchFamily="50" charset="-128"/>
              </a:rPr>
              <a:t>持続可能な開発のための教育</a:t>
            </a:r>
            <a:endParaRPr lang="en-US" altLang="ja-JP" sz="2000" b="1" u="sng"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2000"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ESD</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Education for Sustainable Development</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a:t>
            </a:r>
          </a:p>
          <a:p>
            <a:pPr marL="268288" lvl="1" indent="-180975"/>
            <a:r>
              <a:rPr kumimoji="1" lang="ja-JP" altLang="en-US" sz="1800" dirty="0">
                <a:latin typeface="Meiryo UI" panose="020B0604030504040204" pitchFamily="50" charset="-128"/>
                <a:ea typeface="Meiryo UI" panose="020B0604030504040204" pitchFamily="50" charset="-128"/>
              </a:rPr>
              <a:t>持続可能な社会の創り手を育む教育</a:t>
            </a:r>
            <a:endParaRPr kumimoji="1" lang="en-US" altLang="ja-JP" sz="1800" dirty="0">
              <a:latin typeface="Meiryo UI" panose="020B0604030504040204" pitchFamily="50" charset="-128"/>
              <a:ea typeface="Meiryo UI" panose="020B0604030504040204" pitchFamily="50" charset="-128"/>
            </a:endParaRPr>
          </a:p>
          <a:p>
            <a:pPr marL="268288" lvl="2" indent="-180975"/>
            <a:r>
              <a:rPr lang="ja-JP" altLang="en-US" sz="1800" dirty="0">
                <a:latin typeface="Meiryo UI" panose="020B0604030504040204" pitchFamily="50" charset="-128"/>
                <a:ea typeface="Meiryo UI" panose="020B0604030504040204" pitchFamily="50" charset="-128"/>
              </a:rPr>
              <a:t>気候変動や生物多様性の喪失等の世界の問題の解決に資する</a:t>
            </a:r>
            <a:r>
              <a:rPr lang="ja-JP" altLang="en-US" sz="1800" b="1" dirty="0">
                <a:latin typeface="Meiryo UI" panose="020B0604030504040204" pitchFamily="50" charset="-128"/>
                <a:ea typeface="Meiryo UI" panose="020B0604030504040204" pitchFamily="50" charset="-128"/>
              </a:rPr>
              <a:t>新たな価値観と行動の変容をもたらし、持続可能な社会を実現することを目指す</a:t>
            </a:r>
            <a:r>
              <a:rPr lang="ja-JP" altLang="en-US" sz="1800" dirty="0">
                <a:latin typeface="Meiryo UI" panose="020B0604030504040204" pitchFamily="50" charset="-128"/>
                <a:ea typeface="Meiryo UI" panose="020B0604030504040204" pitchFamily="50" charset="-128"/>
              </a:rPr>
              <a:t>学習・教育活動。</a:t>
            </a:r>
            <a:endParaRPr kumimoji="1" lang="en-US" altLang="ja-JP" sz="2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3A3393BE-5886-01AB-45B2-5A6A1C353E87}"/>
              </a:ext>
            </a:extLst>
          </p:cNvPr>
          <p:cNvPicPr>
            <a:picLocks noChangeAspect="1"/>
          </p:cNvPicPr>
          <p:nvPr/>
        </p:nvPicPr>
        <p:blipFill>
          <a:blip r:embed="rId2"/>
          <a:stretch>
            <a:fillRect/>
          </a:stretch>
        </p:blipFill>
        <p:spPr>
          <a:xfrm>
            <a:off x="555507" y="2488424"/>
            <a:ext cx="3712007" cy="3588273"/>
          </a:xfrm>
          <a:prstGeom prst="rect">
            <a:avLst/>
          </a:prstGeom>
        </p:spPr>
      </p:pic>
      <p:pic>
        <p:nvPicPr>
          <p:cNvPr id="11" name="図 10">
            <a:extLst>
              <a:ext uri="{FF2B5EF4-FFF2-40B4-BE49-F238E27FC236}">
                <a16:creationId xmlns:a16="http://schemas.microsoft.com/office/drawing/2014/main" id="{FCB66D5C-6655-3CC8-6CD3-25ADCFFEC6AD}"/>
              </a:ext>
            </a:extLst>
          </p:cNvPr>
          <p:cNvPicPr>
            <a:picLocks noChangeAspect="1"/>
          </p:cNvPicPr>
          <p:nvPr/>
        </p:nvPicPr>
        <p:blipFill rotWithShape="1">
          <a:blip r:embed="rId3"/>
          <a:srcRect l="12846" t="11032" r="6385" b="14149"/>
          <a:stretch/>
        </p:blipFill>
        <p:spPr>
          <a:xfrm>
            <a:off x="4674342" y="2544366"/>
            <a:ext cx="3600400" cy="3456384"/>
          </a:xfrm>
          <a:prstGeom prst="rect">
            <a:avLst/>
          </a:prstGeom>
        </p:spPr>
      </p:pic>
      <p:sp>
        <p:nvSpPr>
          <p:cNvPr id="13" name="テキスト ボックス 12">
            <a:extLst>
              <a:ext uri="{FF2B5EF4-FFF2-40B4-BE49-F238E27FC236}">
                <a16:creationId xmlns:a16="http://schemas.microsoft.com/office/drawing/2014/main" id="{83C191DA-FE35-6833-D341-E1ED3F880E9C}"/>
              </a:ext>
            </a:extLst>
          </p:cNvPr>
          <p:cNvSpPr txBox="1"/>
          <p:nvPr/>
        </p:nvSpPr>
        <p:spPr>
          <a:xfrm>
            <a:off x="4674342" y="6088507"/>
            <a:ext cx="3935465" cy="369332"/>
          </a:xfrm>
          <a:prstGeom prst="rect">
            <a:avLst/>
          </a:prstGeom>
          <a:noFill/>
        </p:spPr>
        <p:txBody>
          <a:bodyPr wrap="square">
            <a:spAutoFit/>
          </a:bodyPr>
          <a:lstStyle/>
          <a:p>
            <a:r>
              <a:rPr lang="en-US" altLang="ja-JP" dirty="0">
                <a:latin typeface="Meiryo UI" panose="020B0604030504040204" pitchFamily="50" charset="-128"/>
                <a:ea typeface="Meiryo UI" panose="020B0604030504040204" pitchFamily="50" charset="-128"/>
              </a:rPr>
              <a:t>ESD</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SDGs17</a:t>
            </a:r>
            <a:r>
              <a:rPr lang="ja-JP" altLang="en-US" dirty="0">
                <a:latin typeface="Meiryo UI" panose="020B0604030504040204" pitchFamily="50" charset="-128"/>
                <a:ea typeface="Meiryo UI" panose="020B0604030504040204" pitchFamily="50" charset="-128"/>
              </a:rPr>
              <a:t>の全ての目標実現の鍵</a:t>
            </a:r>
          </a:p>
        </p:txBody>
      </p:sp>
      <p:sp>
        <p:nvSpPr>
          <p:cNvPr id="14" name="テキスト ボックス 13">
            <a:extLst>
              <a:ext uri="{FF2B5EF4-FFF2-40B4-BE49-F238E27FC236}">
                <a16:creationId xmlns:a16="http://schemas.microsoft.com/office/drawing/2014/main" id="{D8B33F25-097C-D473-9B41-FE88F378D56B}"/>
              </a:ext>
            </a:extLst>
          </p:cNvPr>
          <p:cNvSpPr txBox="1"/>
          <p:nvPr/>
        </p:nvSpPr>
        <p:spPr>
          <a:xfrm>
            <a:off x="7712103" y="6488455"/>
            <a:ext cx="137088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文部科学省</a:t>
            </a:r>
            <a:r>
              <a:rPr kumimoji="1" lang="en-US" altLang="ja-JP" sz="1200" dirty="0">
                <a:latin typeface="Meiryo UI" panose="020B0604030504040204" pitchFamily="50" charset="-128"/>
                <a:ea typeface="Meiryo UI" panose="020B0604030504040204" pitchFamily="50" charset="-128"/>
              </a:rPr>
              <a:t>HP</a:t>
            </a:r>
            <a:r>
              <a:rPr kumimoji="1" lang="ja-JP" altLang="en-US" sz="1200" dirty="0">
                <a:latin typeface="Meiryo UI" panose="020B0604030504040204" pitchFamily="50" charset="-128"/>
                <a:ea typeface="Meiryo UI" panose="020B0604030504040204" pitchFamily="50" charset="-128"/>
              </a:rPr>
              <a:t>より</a:t>
            </a:r>
          </a:p>
        </p:txBody>
      </p:sp>
    </p:spTree>
    <p:extLst>
      <p:ext uri="{BB962C8B-B14F-4D97-AF65-F5344CB8AC3E}">
        <p14:creationId xmlns:p14="http://schemas.microsoft.com/office/powerpoint/2010/main" val="36888067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solidFill>
            <a:schemeClr val="accent4">
              <a:lumMod val="60000"/>
              <a:lumOff val="40000"/>
            </a:scheme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10926</TotalTime>
  <Words>4576</Words>
  <Application>Microsoft Office PowerPoint</Application>
  <PresentationFormat>画面に合わせる (4:3)</PresentationFormat>
  <Paragraphs>376</Paragraphs>
  <Slides>29</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Meiryo UI</vt:lpstr>
      <vt:lpstr>ＭＳ ゴシック</vt:lpstr>
      <vt:lpstr>Yu Gothic UI</vt:lpstr>
      <vt:lpstr>游ゴシック</vt:lpstr>
      <vt:lpstr>游ゴシック Light</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志知　和明</dc:creator>
  <cp:lastModifiedBy>尾上　律子</cp:lastModifiedBy>
  <cp:revision>162</cp:revision>
  <cp:lastPrinted>2022-09-02T00:09:39Z</cp:lastPrinted>
  <dcterms:created xsi:type="dcterms:W3CDTF">2019-12-17T01:22:10Z</dcterms:created>
  <dcterms:modified xsi:type="dcterms:W3CDTF">2022-09-02T00:21:26Z</dcterms:modified>
</cp:coreProperties>
</file>