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v>大阪</c:v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'大阪(2014.7.14)'!$O$123:$O$134</c:f>
              <c:numCache>
                <c:formatCode>General</c:formatCode>
                <c:ptCount val="12"/>
                <c:pt idx="0">
                  <c:v>2000</c:v>
                </c:pt>
                <c:pt idx="2">
                  <c:v>2002</c:v>
                </c:pt>
                <c:pt idx="4">
                  <c:v>2004</c:v>
                </c:pt>
                <c:pt idx="6">
                  <c:v>2006</c:v>
                </c:pt>
                <c:pt idx="8">
                  <c:v>2008</c:v>
                </c:pt>
                <c:pt idx="10">
                  <c:v>2010</c:v>
                </c:pt>
              </c:numCache>
            </c:numRef>
          </c:cat>
          <c:val>
            <c:numRef>
              <c:f>'大阪(2014.7.14)'!$M$123:$M$134</c:f>
              <c:numCache>
                <c:formatCode>General</c:formatCode>
                <c:ptCount val="12"/>
                <c:pt idx="0">
                  <c:v>25.98</c:v>
                </c:pt>
                <c:pt idx="1">
                  <c:v>25.72</c:v>
                </c:pt>
                <c:pt idx="2">
                  <c:v>25.6</c:v>
                </c:pt>
                <c:pt idx="3">
                  <c:v>25.479999999999997</c:v>
                </c:pt>
                <c:pt idx="4">
                  <c:v>25.6</c:v>
                </c:pt>
                <c:pt idx="5">
                  <c:v>25.7</c:v>
                </c:pt>
                <c:pt idx="6">
                  <c:v>25.74</c:v>
                </c:pt>
                <c:pt idx="7">
                  <c:v>25.659999999999997</c:v>
                </c:pt>
                <c:pt idx="8">
                  <c:v>25.940000000000005</c:v>
                </c:pt>
                <c:pt idx="9">
                  <c:v>25.880000000000003</c:v>
                </c:pt>
                <c:pt idx="10">
                  <c:v>25.78</c:v>
                </c:pt>
                <c:pt idx="11">
                  <c:v>26.02</c:v>
                </c:pt>
              </c:numCache>
            </c:numRef>
          </c:val>
          <c:smooth val="0"/>
        </c:ser>
        <c:ser>
          <c:idx val="4"/>
          <c:order val="1"/>
          <c:tx>
            <c:v>東京</c:v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square"/>
            <c:size val="8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'大阪(2014.7.14)'!$O$123:$O$134</c:f>
              <c:numCache>
                <c:formatCode>General</c:formatCode>
                <c:ptCount val="12"/>
                <c:pt idx="0">
                  <c:v>2000</c:v>
                </c:pt>
                <c:pt idx="2">
                  <c:v>2002</c:v>
                </c:pt>
                <c:pt idx="4">
                  <c:v>2004</c:v>
                </c:pt>
                <c:pt idx="6">
                  <c:v>2006</c:v>
                </c:pt>
                <c:pt idx="8">
                  <c:v>2008</c:v>
                </c:pt>
                <c:pt idx="10">
                  <c:v>2010</c:v>
                </c:pt>
              </c:numCache>
            </c:numRef>
          </c:cat>
          <c:val>
            <c:numRef>
              <c:f>'東京(2014.7.14)'!$M$131:$M$142</c:f>
              <c:numCache>
                <c:formatCode>General</c:formatCode>
                <c:ptCount val="12"/>
                <c:pt idx="0">
                  <c:v>24.799999999999997</c:v>
                </c:pt>
                <c:pt idx="1">
                  <c:v>24.540000000000003</c:v>
                </c:pt>
                <c:pt idx="2">
                  <c:v>24.2</c:v>
                </c:pt>
                <c:pt idx="3">
                  <c:v>24.139999999999997</c:v>
                </c:pt>
                <c:pt idx="4">
                  <c:v>24.38</c:v>
                </c:pt>
                <c:pt idx="5">
                  <c:v>24.6</c:v>
                </c:pt>
                <c:pt idx="6">
                  <c:v>24.8</c:v>
                </c:pt>
                <c:pt idx="7">
                  <c:v>24.740000000000002</c:v>
                </c:pt>
                <c:pt idx="8">
                  <c:v>25.12</c:v>
                </c:pt>
                <c:pt idx="9">
                  <c:v>25.080000000000002</c:v>
                </c:pt>
                <c:pt idx="10">
                  <c:v>25.16</c:v>
                </c:pt>
                <c:pt idx="11">
                  <c:v>25.54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640576"/>
        <c:axId val="10243456"/>
      </c:lineChart>
      <c:catAx>
        <c:axId val="79640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ja-JP" altLang="en-US" b="0"/>
                  <a:t>（年）</a:t>
                </a:r>
              </a:p>
            </c:rich>
          </c:tx>
          <c:layout>
            <c:manualLayout>
              <c:xMode val="edge"/>
              <c:yMode val="edge"/>
              <c:x val="0.94151165380533752"/>
              <c:y val="0.89103870466895863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 rot="0" vert="horz"/>
          <a:lstStyle/>
          <a:p>
            <a:pPr>
              <a:defRPr/>
            </a:pPr>
            <a:endParaRPr lang="ja-JP"/>
          </a:p>
        </c:txPr>
        <c:crossAx val="10243456"/>
        <c:crosses val="autoZero"/>
        <c:auto val="1"/>
        <c:lblAlgn val="ctr"/>
        <c:lblOffset val="100"/>
        <c:tickMarkSkip val="1"/>
        <c:noMultiLvlLbl val="0"/>
      </c:catAx>
      <c:valAx>
        <c:axId val="10243456"/>
        <c:scaling>
          <c:orientation val="minMax"/>
          <c:min val="23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ja-JP" altLang="en-US" b="0"/>
                  <a:t>（℃）</a:t>
                </a:r>
              </a:p>
            </c:rich>
          </c:tx>
          <c:layout>
            <c:manualLayout>
              <c:xMode val="edge"/>
              <c:yMode val="edge"/>
              <c:x val="2.6652167647097356E-2"/>
              <c:y val="1.2399689475435289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7964057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9593151592682201"/>
          <c:y val="0.71081642856009197"/>
          <c:w val="0.49718413318135568"/>
          <c:h val="0.1258597464049388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大阪</c:v>
          </c:tx>
          <c:marker>
            <c:symbol val="triangle"/>
            <c:size val="8"/>
            <c:spPr>
              <a:solidFill>
                <a:srgbClr val="0070C0"/>
              </a:solidFill>
            </c:spPr>
          </c:marker>
          <c:cat>
            <c:numRef>
              <c:f>'大阪(2014.7.14)'!$O$123:$O$134</c:f>
              <c:numCache>
                <c:formatCode>General</c:formatCode>
                <c:ptCount val="12"/>
                <c:pt idx="0">
                  <c:v>2000</c:v>
                </c:pt>
                <c:pt idx="2">
                  <c:v>2002</c:v>
                </c:pt>
                <c:pt idx="4">
                  <c:v>2004</c:v>
                </c:pt>
                <c:pt idx="6">
                  <c:v>2006</c:v>
                </c:pt>
                <c:pt idx="8">
                  <c:v>2008</c:v>
                </c:pt>
                <c:pt idx="10">
                  <c:v>2010</c:v>
                </c:pt>
              </c:numCache>
            </c:numRef>
          </c:cat>
          <c:val>
            <c:numRef>
              <c:f>'大阪(2014.7.14)'!$L$123:$L$134</c:f>
              <c:numCache>
                <c:formatCode>General</c:formatCode>
                <c:ptCount val="12"/>
                <c:pt idx="0">
                  <c:v>25.08</c:v>
                </c:pt>
                <c:pt idx="1">
                  <c:v>24.6</c:v>
                </c:pt>
                <c:pt idx="2">
                  <c:v>25.119999999999997</c:v>
                </c:pt>
                <c:pt idx="3">
                  <c:v>24.94</c:v>
                </c:pt>
                <c:pt idx="4">
                  <c:v>24.619999999999997</c:v>
                </c:pt>
                <c:pt idx="5">
                  <c:v>24.080000000000002</c:v>
                </c:pt>
                <c:pt idx="6">
                  <c:v>24.74</c:v>
                </c:pt>
                <c:pt idx="7">
                  <c:v>24.36</c:v>
                </c:pt>
                <c:pt idx="8">
                  <c:v>24.419999999999998</c:v>
                </c:pt>
                <c:pt idx="9">
                  <c:v>24.54</c:v>
                </c:pt>
                <c:pt idx="10">
                  <c:v>24.9</c:v>
                </c:pt>
                <c:pt idx="11">
                  <c:v>24.839999999999996</c:v>
                </c:pt>
              </c:numCache>
            </c:numRef>
          </c:val>
          <c:smooth val="0"/>
        </c:ser>
        <c:ser>
          <c:idx val="3"/>
          <c:order val="1"/>
          <c:tx>
            <c:v>東京</c:v>
          </c:tx>
          <c:spPr>
            <a:ln>
              <a:solidFill>
                <a:schemeClr val="accent1"/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</c:spPr>
          </c:marker>
          <c:cat>
            <c:numRef>
              <c:f>'大阪(2014.7.14)'!$O$123:$O$134</c:f>
              <c:numCache>
                <c:formatCode>General</c:formatCode>
                <c:ptCount val="12"/>
                <c:pt idx="0">
                  <c:v>2000</c:v>
                </c:pt>
                <c:pt idx="2">
                  <c:v>2002</c:v>
                </c:pt>
                <c:pt idx="4">
                  <c:v>2004</c:v>
                </c:pt>
                <c:pt idx="6">
                  <c:v>2006</c:v>
                </c:pt>
                <c:pt idx="8">
                  <c:v>2008</c:v>
                </c:pt>
                <c:pt idx="10">
                  <c:v>2010</c:v>
                </c:pt>
              </c:numCache>
            </c:numRef>
          </c:cat>
          <c:val>
            <c:numRef>
              <c:f>'東京(2014.7.14)'!$L$131:$L$142</c:f>
              <c:numCache>
                <c:formatCode>General</c:formatCode>
                <c:ptCount val="12"/>
                <c:pt idx="0">
                  <c:v>24.080000000000002</c:v>
                </c:pt>
                <c:pt idx="1">
                  <c:v>23.580000000000002</c:v>
                </c:pt>
                <c:pt idx="2">
                  <c:v>23.98</c:v>
                </c:pt>
                <c:pt idx="3">
                  <c:v>23.6</c:v>
                </c:pt>
                <c:pt idx="4">
                  <c:v>23.220000000000002</c:v>
                </c:pt>
                <c:pt idx="5">
                  <c:v>22.56</c:v>
                </c:pt>
                <c:pt idx="6">
                  <c:v>23.380000000000003</c:v>
                </c:pt>
                <c:pt idx="7">
                  <c:v>23.080000000000002</c:v>
                </c:pt>
                <c:pt idx="8">
                  <c:v>23.56</c:v>
                </c:pt>
                <c:pt idx="9">
                  <c:v>23.8</c:v>
                </c:pt>
                <c:pt idx="10">
                  <c:v>24.14</c:v>
                </c:pt>
                <c:pt idx="11">
                  <c:v>24.14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052288"/>
        <c:axId val="78398016"/>
      </c:lineChart>
      <c:catAx>
        <c:axId val="119052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ja-JP" altLang="en-US" b="0"/>
                  <a:t>（年）</a:t>
                </a:r>
              </a:p>
            </c:rich>
          </c:tx>
          <c:layout>
            <c:manualLayout>
              <c:xMode val="edge"/>
              <c:yMode val="edge"/>
              <c:x val="0.94151165380533752"/>
              <c:y val="0.89103870466895863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 rot="0" vert="horz"/>
          <a:lstStyle/>
          <a:p>
            <a:pPr>
              <a:defRPr/>
            </a:pPr>
            <a:endParaRPr lang="ja-JP"/>
          </a:p>
        </c:txPr>
        <c:crossAx val="78398016"/>
        <c:crosses val="autoZero"/>
        <c:auto val="1"/>
        <c:lblAlgn val="ctr"/>
        <c:lblOffset val="100"/>
        <c:tickMarkSkip val="1"/>
        <c:noMultiLvlLbl val="0"/>
      </c:catAx>
      <c:valAx>
        <c:axId val="78398016"/>
        <c:scaling>
          <c:orientation val="minMax"/>
          <c:min val="2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ja-JP" altLang="en-US" b="0"/>
                  <a:t>（℃）</a:t>
                </a:r>
              </a:p>
            </c:rich>
          </c:tx>
          <c:layout>
            <c:manualLayout>
              <c:xMode val="edge"/>
              <c:yMode val="edge"/>
              <c:x val="2.6652167647097356E-2"/>
              <c:y val="1.2399689475435289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1905228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7425583913532117"/>
          <c:y val="0.70969729347283073"/>
          <c:w val="0.49718413318135568"/>
          <c:h val="0.1258597464049388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BCB-7444-4A3C-A9DE-2984617C429A}" type="datetimeFigureOut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4F1F-BE72-40FD-AAE6-D016E0BCD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72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BCB-7444-4A3C-A9DE-2984617C429A}" type="datetimeFigureOut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4F1F-BE72-40FD-AAE6-D016E0BCD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72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BCB-7444-4A3C-A9DE-2984617C429A}" type="datetimeFigureOut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4F1F-BE72-40FD-AAE6-D016E0BCD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06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BCB-7444-4A3C-A9DE-2984617C429A}" type="datetimeFigureOut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4F1F-BE72-40FD-AAE6-D016E0BCD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BCB-7444-4A3C-A9DE-2984617C429A}" type="datetimeFigureOut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4F1F-BE72-40FD-AAE6-D016E0BCD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34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BCB-7444-4A3C-A9DE-2984617C429A}" type="datetimeFigureOut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4F1F-BE72-40FD-AAE6-D016E0BCD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39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BCB-7444-4A3C-A9DE-2984617C429A}" type="datetimeFigureOut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4F1F-BE72-40FD-AAE6-D016E0BCD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50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BCB-7444-4A3C-A9DE-2984617C429A}" type="datetimeFigureOut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4F1F-BE72-40FD-AAE6-D016E0BCD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67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BCB-7444-4A3C-A9DE-2984617C429A}" type="datetimeFigureOut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4F1F-BE72-40FD-AAE6-D016E0BCD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11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BCB-7444-4A3C-A9DE-2984617C429A}" type="datetimeFigureOut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4F1F-BE72-40FD-AAE6-D016E0BCD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53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BCB-7444-4A3C-A9DE-2984617C429A}" type="datetimeFigureOut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4F1F-BE72-40FD-AAE6-D016E0BCD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13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B7BCB-7444-4A3C-A9DE-2984617C429A}" type="datetimeFigureOut">
              <a:rPr kumimoji="1" lang="ja-JP" altLang="en-US" smtClean="0"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E4F1F-BE72-40FD-AAE6-D016E0BCD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9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8589817"/>
              </p:ext>
            </p:extLst>
          </p:nvPr>
        </p:nvGraphicFramePr>
        <p:xfrm>
          <a:off x="4355978" y="1692423"/>
          <a:ext cx="4176462" cy="359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468122"/>
              </p:ext>
            </p:extLst>
          </p:nvPr>
        </p:nvGraphicFramePr>
        <p:xfrm>
          <a:off x="107504" y="1692424"/>
          <a:ext cx="41764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タイトル 1"/>
          <p:cNvSpPr>
            <a:spLocks noGrp="1"/>
          </p:cNvSpPr>
          <p:nvPr>
            <p:ph type="ctrTitle"/>
          </p:nvPr>
        </p:nvSpPr>
        <p:spPr>
          <a:xfrm>
            <a:off x="21100" y="296556"/>
            <a:ext cx="4118852" cy="792280"/>
          </a:xfrm>
        </p:spPr>
        <p:txBody>
          <a:bodyPr>
            <a:normAutofit/>
          </a:bodyPr>
          <a:lstStyle/>
          <a:p>
            <a:r>
              <a:rPr kumimoji="1" lang="ja-JP" altLang="en-US" sz="1800" dirty="0" smtClean="0"/>
              <a:t>○大阪における最低気温の推移</a:t>
            </a:r>
            <a:endParaRPr kumimoji="1" lang="ja-JP" altLang="en-US" sz="18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7308304" y="460648"/>
            <a:ext cx="1251472" cy="4640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/>
              <a:t>別添</a:t>
            </a:r>
            <a:r>
              <a:rPr lang="ja-JP" altLang="en-US" sz="1400" dirty="0" smtClean="0"/>
              <a:t>資料</a:t>
            </a:r>
            <a:endParaRPr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7584" y="144504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lang="ja-JP" altLang="en-US" dirty="0"/>
              <a:t>７</a:t>
            </a:r>
            <a:r>
              <a:rPr kumimoji="1" lang="ja-JP" altLang="en-US" dirty="0" smtClean="0"/>
              <a:t>月）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76056" y="14127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lang="ja-JP" altLang="en-US" dirty="0"/>
              <a:t>８</a:t>
            </a:r>
            <a:r>
              <a:rPr kumimoji="1" lang="ja-JP" altLang="en-US" dirty="0" smtClean="0"/>
              <a:t>月）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9924" y="5148808"/>
            <a:ext cx="413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図１　大阪と東京における７月の最低気温（５年移動平均）</a:t>
            </a:r>
            <a:endParaRPr kumimoji="1" lang="ja-JP" altLang="en-US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60032" y="5148808"/>
            <a:ext cx="4132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図２　大阪と東京における８月の最低気温（５年移動平均）</a:t>
            </a:r>
            <a:endParaRPr kumimoji="1"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3083" y="5652863"/>
            <a:ext cx="7264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５年移動平均とは、その年および前後２か年を含めた５か年の平均をとった値</a:t>
            </a:r>
            <a:endParaRPr kumimoji="1" lang="ja-JP" altLang="en-US" sz="1200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952118" y="2215881"/>
            <a:ext cx="31878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189573" y="3052037"/>
            <a:ext cx="31878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973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52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○大阪における最低気温の推移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永田　将也</dc:creator>
  <cp:lastModifiedBy>奥田　孝史</cp:lastModifiedBy>
  <cp:revision>5</cp:revision>
  <cp:lastPrinted>2014-07-16T01:44:40Z</cp:lastPrinted>
  <dcterms:created xsi:type="dcterms:W3CDTF">2014-07-16T01:28:31Z</dcterms:created>
  <dcterms:modified xsi:type="dcterms:W3CDTF">2014-07-17T07:19:58Z</dcterms:modified>
</cp:coreProperties>
</file>