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CCFF"/>
    <a:srgbClr val="FFFFCC"/>
    <a:srgbClr val="3E4FCE"/>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027" autoAdjust="0"/>
  </p:normalViewPr>
  <p:slideViewPr>
    <p:cSldViewPr>
      <p:cViewPr varScale="1">
        <p:scale>
          <a:sx n="70" d="100"/>
          <a:sy n="70" d="100"/>
        </p:scale>
        <p:origin x="1218" y="66"/>
      </p:cViewPr>
      <p:guideLst>
        <p:guide orient="horz" pos="2160"/>
        <p:guide pos="312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8" tIns="45714" rIns="91428" bIns="45714" rtlCol="0"/>
          <a:lstStyle>
            <a:lvl1pPr algn="r">
              <a:defRPr sz="1200"/>
            </a:lvl1pPr>
          </a:lstStyle>
          <a:p>
            <a:fld id="{9EFDEC38-9E6E-4F38-A92F-57AC730FB332}" type="datetimeFigureOut">
              <a:rPr kumimoji="1" lang="ja-JP" altLang="en-US" smtClean="0"/>
              <a:t>2019/11/25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1" y="4721226"/>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8" tIns="45714" rIns="91428" bIns="45714"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2019/11/25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A8B6C-6B1F-4BD3-B7F6-168A29555C89}" type="datetimeFigureOut">
              <a:rPr kumimoji="1" lang="ja-JP" altLang="en-US" smtClean="0"/>
              <a:t>2019/11/25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128999" y="2129222"/>
            <a:ext cx="4824000" cy="3391983"/>
          </a:xfrm>
          <a:prstGeom prst="roundRect">
            <a:avLst>
              <a:gd name="adj" fmla="val 3299"/>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400" dirty="0"/>
          </a:p>
        </p:txBody>
      </p:sp>
      <p:sp>
        <p:nvSpPr>
          <p:cNvPr id="2" name="タイトル 1"/>
          <p:cNvSpPr>
            <a:spLocks noGrp="1"/>
          </p:cNvSpPr>
          <p:nvPr>
            <p:ph type="ctrTitle"/>
          </p:nvPr>
        </p:nvSpPr>
        <p:spPr>
          <a:xfrm>
            <a:off x="128464" y="-5349"/>
            <a:ext cx="9696021" cy="338005"/>
          </a:xfrm>
          <a:gradFill flip="none" rotWithShape="1">
            <a:gsLst>
              <a:gs pos="80000">
                <a:srgbClr val="0070C0"/>
              </a:gs>
              <a:gs pos="0">
                <a:srgbClr val="0070C0"/>
              </a:gs>
              <a:gs pos="100000">
                <a:srgbClr val="0070C0"/>
              </a:gs>
              <a:gs pos="100000">
                <a:schemeClr val="accent1">
                  <a:tint val="44500"/>
                  <a:satMod val="160000"/>
                </a:schemeClr>
              </a:gs>
              <a:gs pos="100000">
                <a:schemeClr val="accent1">
                  <a:tint val="23500"/>
                  <a:satMod val="160000"/>
                </a:schemeClr>
              </a:gs>
            </a:gsLst>
            <a:lin ang="2700000" scaled="1"/>
            <a:tileRect/>
          </a:gradFill>
          <a:ln>
            <a:noFill/>
          </a:ln>
        </p:spPr>
        <p:txBody>
          <a:bodyP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地域気候</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変動適応</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センターについて</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4"/>
          <p:cNvSpPr>
            <a:spLocks noChangeArrowheads="1"/>
          </p:cNvSpPr>
          <p:nvPr/>
        </p:nvSpPr>
        <p:spPr bwMode="auto">
          <a:xfrm>
            <a:off x="381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dirty="0"/>
          </a:p>
        </p:txBody>
      </p:sp>
      <p:sp>
        <p:nvSpPr>
          <p:cNvPr id="55" name="正方形/長方形 54"/>
          <p:cNvSpPr/>
          <p:nvPr/>
        </p:nvSpPr>
        <p:spPr>
          <a:xfrm>
            <a:off x="73444" y="2301032"/>
            <a:ext cx="4665284" cy="196016"/>
          </a:xfrm>
          <a:prstGeom prst="rect">
            <a:avLst/>
          </a:prstGeom>
        </p:spPr>
        <p:txBody>
          <a:bodyPr wrap="square">
            <a:spAutoFit/>
          </a:bodyPr>
          <a:lstStyle/>
          <a:p>
            <a:pPr>
              <a:lnSpc>
                <a:spcPts val="800"/>
              </a:lnSpc>
            </a:pP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変動</a:t>
            </a: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適応法</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角丸四角形 74"/>
          <p:cNvSpPr/>
          <p:nvPr/>
        </p:nvSpPr>
        <p:spPr>
          <a:xfrm>
            <a:off x="129000" y="425931"/>
            <a:ext cx="4824000" cy="1508534"/>
          </a:xfrm>
          <a:prstGeom prst="roundRect">
            <a:avLst>
              <a:gd name="adj" fmla="val 3299"/>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400" dirty="0"/>
          </a:p>
        </p:txBody>
      </p:sp>
      <p:sp>
        <p:nvSpPr>
          <p:cNvPr id="70" name="正方形/長方形 69"/>
          <p:cNvSpPr/>
          <p:nvPr/>
        </p:nvSpPr>
        <p:spPr>
          <a:xfrm>
            <a:off x="47830" y="5569919"/>
            <a:ext cx="5108195" cy="1318310"/>
          </a:xfrm>
          <a:prstGeom prst="rect">
            <a:avLst/>
          </a:prstGeom>
        </p:spPr>
        <p:txBody>
          <a:bodyPr wrap="square">
            <a:spAutoFit/>
          </a:bodyPr>
          <a:lstStyle/>
          <a:p>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他自治体の状況</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＜確保済＞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県（地方環境研究所</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県、行政</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県、行政＆地方環境</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研究所</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２県、一財１県、大学１県</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・埼玉県　県環境科学国際センター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〔H30.12.1〕</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・滋賀県　滋賀県低炭素社会づくり・エネルギー政策等推進本部（試験研究機関を含む庁内体制）に設置</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（センター長：琵琶湖環境部次長、事務局：琵琶湖環境部温暖化対策課）</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〔H31.1.29〕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静岡県　</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県環境衛生科学研究所</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〔H31.3.22</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・愛知県　県環境調査センター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〔H31.3.22〕</a:t>
            </a: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・茨城県　茨城大学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〔H31.4.1〕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・神奈川県　県環境科学センター</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〔H31.4.1</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・新潟県　県保健環境科学研究所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〔H31.4.1〕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三重県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700" dirty="0" smtClean="0">
                <a:latin typeface="Meiryo UI" panose="020B0604030504040204" pitchFamily="50" charset="-128"/>
                <a:ea typeface="Meiryo UI" panose="020B0604030504040204" pitchFamily="50" charset="-128"/>
                <a:cs typeface="Meiryo UI" panose="020B0604030504040204" pitchFamily="50" charset="-128"/>
              </a:rPr>
              <a:t>一財</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700" dirty="0" smtClean="0">
                <a:latin typeface="Meiryo UI" panose="020B0604030504040204" pitchFamily="50" charset="-128"/>
                <a:ea typeface="Meiryo UI" panose="020B0604030504040204" pitchFamily="50" charset="-128"/>
                <a:cs typeface="Meiryo UI" panose="020B0604030504040204" pitchFamily="50" charset="-128"/>
              </a:rPr>
              <a:t>三重県</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環境保全事業団</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H31.4.1〕</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高知県　県衛生環境研究所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〔H31.4.1〕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長野県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環境保全</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研究所＆長野県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環境部環境エネルギー課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〔H31.4.1〕</a:t>
            </a: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宮崎県　県</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環境森林部環境森林課</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〔R1.6.27〕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・福岡県　</a:t>
            </a:r>
            <a:r>
              <a:rPr lang="zh-TW" altLang="en-US" sz="700" dirty="0" smtClean="0">
                <a:latin typeface="Meiryo UI" panose="020B0604030504040204" pitchFamily="50" charset="-128"/>
                <a:ea typeface="Meiryo UI" panose="020B0604030504040204" pitchFamily="50" charset="-128"/>
                <a:cs typeface="Meiryo UI" panose="020B0604030504040204" pitchFamily="50" charset="-128"/>
              </a:rPr>
              <a:t>県</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保健環境</a:t>
            </a:r>
            <a:r>
              <a:rPr lang="zh-TW" altLang="en-US" sz="700" dirty="0" smtClean="0">
                <a:latin typeface="Meiryo UI" panose="020B0604030504040204" pitchFamily="50" charset="-128"/>
                <a:ea typeface="Meiryo UI" panose="020B0604030504040204" pitchFamily="50" charset="-128"/>
                <a:cs typeface="Meiryo UI" panose="020B0604030504040204" pitchFamily="50" charset="-128"/>
              </a:rPr>
              <a:t>研究所</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R1.8.7〕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香川県　県環境</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保健研究</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R1.10.1〕</a:t>
            </a:r>
          </a:p>
        </p:txBody>
      </p:sp>
      <p:sp>
        <p:nvSpPr>
          <p:cNvPr id="77" name="正方形/長方形 76"/>
          <p:cNvSpPr/>
          <p:nvPr/>
        </p:nvSpPr>
        <p:spPr>
          <a:xfrm>
            <a:off x="166564" y="620688"/>
            <a:ext cx="4787956" cy="759182"/>
          </a:xfrm>
          <a:prstGeom prst="rect">
            <a:avLst/>
          </a:prstGeom>
        </p:spPr>
        <p:txBody>
          <a:bodyPr wrap="square">
            <a:spAutoFit/>
          </a:bodyPr>
          <a:lstStyle/>
          <a:p>
            <a:pPr lvl="0">
              <a:spcBef>
                <a:spcPts val="400"/>
              </a:spcBef>
            </a:pP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地球温暖化対策推進法</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(H10)</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のもとで、温室効果ガスの排出削減対策（</a:t>
            </a:r>
            <a:r>
              <a:rPr lang="ja-JP" altLang="en-US"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緩和策</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）が進められてきたが、気候変動の影響による被害を防止・軽減する対策（</a:t>
            </a:r>
            <a:r>
              <a:rPr lang="ja-JP" altLang="en-US"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適応策</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）は法的に位置づけられていなかった。</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400"/>
              </a:spcBef>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国は、気候変動適応法を制定</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(H30</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し、適応策を強力に推進</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国：気候変動適応計画の策定、評価手法等の開発、気候変動影響の評価など</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都道府県：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地域気候変動適応計画の策定、</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気候変動適応</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センターの確保</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角丸四角形 75"/>
          <p:cNvSpPr/>
          <p:nvPr/>
        </p:nvSpPr>
        <p:spPr>
          <a:xfrm>
            <a:off x="72039" y="368688"/>
            <a:ext cx="3960000" cy="252000"/>
          </a:xfrm>
          <a:prstGeom prst="roundRect">
            <a:avLst>
              <a:gd name="adj" fmla="val 50000"/>
            </a:avLst>
          </a:prstGeom>
          <a:gradFill flip="none" rotWithShape="1">
            <a:gsLst>
              <a:gs pos="0">
                <a:schemeClr val="bg1"/>
              </a:gs>
              <a:gs pos="31000">
                <a:schemeClr val="accent1">
                  <a:shade val="93000"/>
                  <a:satMod val="130000"/>
                </a:schemeClr>
              </a:gs>
              <a:gs pos="100000">
                <a:schemeClr val="accent1">
                  <a:shade val="94000"/>
                  <a:satMod val="135000"/>
                </a:schemeClr>
              </a:gs>
            </a:gsLst>
            <a:lin ang="10800000" scaled="1"/>
            <a:tileRect/>
          </a:gra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１．適応に関する</a:t>
            </a:r>
            <a:r>
              <a:rPr lang="ja-JP" altLang="en-US" sz="1200" b="1" dirty="0">
                <a:latin typeface="Meiryo UI" pitchFamily="50" charset="-128"/>
                <a:ea typeface="Meiryo UI" pitchFamily="50" charset="-128"/>
                <a:cs typeface="Meiryo UI" pitchFamily="50" charset="-128"/>
              </a:rPr>
              <a:t>これまでの</a:t>
            </a:r>
            <a:r>
              <a:rPr lang="ja-JP" altLang="en-US" sz="1200" b="1" dirty="0" smtClean="0">
                <a:latin typeface="Meiryo UI" pitchFamily="50" charset="-128"/>
                <a:ea typeface="Meiryo UI" pitchFamily="50" charset="-128"/>
                <a:cs typeface="Meiryo UI" pitchFamily="50" charset="-128"/>
              </a:rPr>
              <a:t>経過</a:t>
            </a:r>
            <a:endParaRPr lang="ja-JP" altLang="en-US" sz="1200" b="1" dirty="0">
              <a:latin typeface="Meiryo UI" pitchFamily="50" charset="-128"/>
              <a:ea typeface="Meiryo UI" pitchFamily="50" charset="-128"/>
              <a:cs typeface="Meiryo UI" pitchFamily="50" charset="-128"/>
            </a:endParaRPr>
          </a:p>
        </p:txBody>
      </p:sp>
      <p:sp>
        <p:nvSpPr>
          <p:cNvPr id="25" name="角丸四角形 24"/>
          <p:cNvSpPr/>
          <p:nvPr/>
        </p:nvSpPr>
        <p:spPr>
          <a:xfrm>
            <a:off x="72039" y="2030989"/>
            <a:ext cx="3960000" cy="252000"/>
          </a:xfrm>
          <a:prstGeom prst="roundRect">
            <a:avLst>
              <a:gd name="adj" fmla="val 50000"/>
            </a:avLst>
          </a:prstGeom>
          <a:gradFill flip="none" rotWithShape="1">
            <a:gsLst>
              <a:gs pos="0">
                <a:schemeClr val="bg1"/>
              </a:gs>
              <a:gs pos="31000">
                <a:schemeClr val="accent1">
                  <a:shade val="93000"/>
                  <a:satMod val="130000"/>
                </a:schemeClr>
              </a:gs>
              <a:gs pos="100000">
                <a:schemeClr val="accent1">
                  <a:shade val="94000"/>
                  <a:satMod val="135000"/>
                </a:schemeClr>
              </a:gs>
            </a:gsLst>
            <a:lin ang="10800000" scaled="1"/>
            <a:tileRect/>
          </a:gra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２．</a:t>
            </a:r>
            <a:r>
              <a:rPr lang="ja-JP" altLang="en-US" sz="1200" b="1" dirty="0">
                <a:latin typeface="Meiryo UI" pitchFamily="50" charset="-128"/>
                <a:ea typeface="Meiryo UI" pitchFamily="50" charset="-128"/>
                <a:cs typeface="Meiryo UI" pitchFamily="50" charset="-128"/>
              </a:rPr>
              <a:t>地域</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気候変動</a:t>
            </a:r>
            <a:r>
              <a:rPr lang="ja-JP" altLang="en-US" sz="1200" b="1" dirty="0">
                <a:latin typeface="Meiryo UI" pitchFamily="50" charset="-128"/>
                <a:ea typeface="Meiryo UI" pitchFamily="50" charset="-128"/>
                <a:cs typeface="Meiryo UI" pitchFamily="50" charset="-128"/>
              </a:rPr>
              <a:t>適応</a:t>
            </a:r>
            <a:r>
              <a:rPr lang="ja-JP" altLang="en-US" sz="1200" b="1" dirty="0" smtClean="0">
                <a:latin typeface="Meiryo UI" pitchFamily="50" charset="-128"/>
                <a:ea typeface="Meiryo UI" pitchFamily="50" charset="-128"/>
                <a:cs typeface="Meiryo UI" pitchFamily="50" charset="-128"/>
              </a:rPr>
              <a:t>センターについて</a:t>
            </a:r>
            <a:endParaRPr lang="ja-JP" altLang="en-US" sz="1200" b="1" dirty="0">
              <a:latin typeface="Meiryo UI" pitchFamily="50" charset="-128"/>
              <a:ea typeface="Meiryo UI" pitchFamily="50" charset="-128"/>
              <a:cs typeface="Meiryo UI" pitchFamily="50" charset="-128"/>
            </a:endParaRPr>
          </a:p>
        </p:txBody>
      </p:sp>
      <p:sp>
        <p:nvSpPr>
          <p:cNvPr id="49" name="角丸四角形 48"/>
          <p:cNvSpPr/>
          <p:nvPr/>
        </p:nvSpPr>
        <p:spPr>
          <a:xfrm>
            <a:off x="5024925" y="455936"/>
            <a:ext cx="4752000" cy="6285432"/>
          </a:xfrm>
          <a:prstGeom prst="roundRect">
            <a:avLst>
              <a:gd name="adj" fmla="val 3299"/>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400" dirty="0"/>
          </a:p>
        </p:txBody>
      </p:sp>
      <p:sp>
        <p:nvSpPr>
          <p:cNvPr id="50" name="正方形/長方形 49"/>
          <p:cNvSpPr/>
          <p:nvPr/>
        </p:nvSpPr>
        <p:spPr>
          <a:xfrm>
            <a:off x="5088094" y="692696"/>
            <a:ext cx="4729674" cy="707886"/>
          </a:xfrm>
          <a:prstGeom prst="rect">
            <a:avLst/>
          </a:prstGeom>
        </p:spPr>
        <p:txBody>
          <a:bodyPr wrap="square">
            <a:spAutoFit/>
          </a:bodyPr>
          <a:lstStyle/>
          <a:p>
            <a:pPr>
              <a:spcBef>
                <a:spcPts val="60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気温の上昇、大雨の頻度の増加、農作物の品質低下、熱中症のリスクの増加など、既に気候変動による影響が生じてきている。これらの気候変動に対処し、</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府民の生命・財産</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を将来にわたって守り、経済・社会の</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持続可能な発展</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を図るためには、温室効果ガスの削減対策</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緩和策</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とともに、気候変動の影響による被害の回避・軽減対策</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適応策</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について、様々</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情報を収集・整理し、府</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域</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内の多様な関係者が連携・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協力</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して、一丸となって取り組むことが重要。</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4978400" y="368688"/>
            <a:ext cx="4680000" cy="252000"/>
          </a:xfrm>
          <a:prstGeom prst="roundRect">
            <a:avLst>
              <a:gd name="adj" fmla="val 50000"/>
            </a:avLst>
          </a:prstGeom>
          <a:gradFill flip="none" rotWithShape="1">
            <a:gsLst>
              <a:gs pos="0">
                <a:schemeClr val="bg1"/>
              </a:gs>
              <a:gs pos="31000">
                <a:schemeClr val="accent1">
                  <a:shade val="93000"/>
                  <a:satMod val="130000"/>
                </a:schemeClr>
              </a:gs>
              <a:gs pos="100000">
                <a:schemeClr val="accent1">
                  <a:shade val="94000"/>
                  <a:satMod val="135000"/>
                </a:schemeClr>
              </a:gs>
            </a:gsLst>
            <a:lin ang="10800000" scaled="1"/>
            <a:tileRect/>
          </a:gra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200" b="1" dirty="0">
                <a:latin typeface="Meiryo UI" pitchFamily="50" charset="-128"/>
                <a:ea typeface="Meiryo UI" pitchFamily="50" charset="-128"/>
                <a:cs typeface="Meiryo UI" pitchFamily="50" charset="-128"/>
              </a:rPr>
              <a:t>３</a:t>
            </a:r>
            <a:r>
              <a:rPr lang="ja-JP" altLang="en-US" sz="1200" b="1" dirty="0" smtClean="0">
                <a:latin typeface="Meiryo UI" pitchFamily="50" charset="-128"/>
                <a:ea typeface="Meiryo UI" pitchFamily="50" charset="-128"/>
                <a:cs typeface="Meiryo UI" pitchFamily="50" charset="-128"/>
              </a:rPr>
              <a:t>．大阪府の地域</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気候変動</a:t>
            </a:r>
            <a:r>
              <a:rPr lang="ja-JP" altLang="en-US" sz="1200" b="1" dirty="0">
                <a:latin typeface="Meiryo UI" pitchFamily="50" charset="-128"/>
                <a:ea typeface="Meiryo UI" pitchFamily="50" charset="-128"/>
                <a:cs typeface="Meiryo UI" pitchFamily="50" charset="-128"/>
              </a:rPr>
              <a:t>適応</a:t>
            </a:r>
            <a:r>
              <a:rPr lang="ja-JP" altLang="en-US" sz="1200" b="1" dirty="0" smtClean="0">
                <a:latin typeface="Meiryo UI" pitchFamily="50" charset="-128"/>
                <a:ea typeface="Meiryo UI" pitchFamily="50" charset="-128"/>
                <a:cs typeface="Meiryo UI" pitchFamily="50" charset="-128"/>
              </a:rPr>
              <a:t>センターについて</a:t>
            </a:r>
            <a:endParaRPr lang="ja-JP" altLang="en-US" sz="1200" b="1" dirty="0">
              <a:latin typeface="Meiryo UI" pitchFamily="50" charset="-128"/>
              <a:ea typeface="Meiryo UI" pitchFamily="50" charset="-128"/>
              <a:cs typeface="Meiryo UI" pitchFamily="50" charset="-128"/>
            </a:endParaRPr>
          </a:p>
        </p:txBody>
      </p:sp>
      <p:sp>
        <p:nvSpPr>
          <p:cNvPr id="64" name="正方形/長方形 63"/>
          <p:cNvSpPr/>
          <p:nvPr/>
        </p:nvSpPr>
        <p:spPr>
          <a:xfrm>
            <a:off x="126537" y="3316630"/>
            <a:ext cx="4849937" cy="2200602"/>
          </a:xfrm>
          <a:prstGeom prst="rect">
            <a:avLst/>
          </a:prstGeom>
        </p:spPr>
        <p:txBody>
          <a:bodyPr wrap="square">
            <a:spAutoFit/>
          </a:bodyPr>
          <a:lstStyle/>
          <a:p>
            <a:r>
              <a:rPr lang="ja-JP" altLang="en-US" sz="800" dirty="0" smtClean="0">
                <a:latin typeface="Meiryo UI" panose="020B0604030504040204" pitchFamily="50" charset="-128"/>
                <a:ea typeface="Meiryo UI" panose="020B0604030504040204" pitchFamily="50" charset="-128"/>
                <a:cs typeface="Meiryo UI" pitchFamily="50" charset="-128"/>
              </a:rPr>
              <a:t>＜趣旨＞</a:t>
            </a:r>
            <a:r>
              <a:rPr lang="en-US" altLang="ja-JP" sz="800" dirty="0" smtClean="0">
                <a:latin typeface="Meiryo UI" panose="020B0604030504040204" pitchFamily="50" charset="-128"/>
                <a:ea typeface="Meiryo UI" panose="020B0604030504040204" pitchFamily="50" charset="-128"/>
                <a:cs typeface="Meiryo UI" pitchFamily="50" charset="-128"/>
              </a:rPr>
              <a:t/>
            </a:r>
            <a:br>
              <a:rPr lang="en-US" altLang="ja-JP" sz="800" dirty="0" smtClean="0">
                <a:latin typeface="Meiryo UI" panose="020B0604030504040204" pitchFamily="50" charset="-128"/>
                <a:ea typeface="Meiryo UI" panose="020B0604030504040204" pitchFamily="50" charset="-128"/>
                <a:cs typeface="Meiryo UI" pitchFamily="50" charset="-128"/>
              </a:rPr>
            </a:br>
            <a:r>
              <a:rPr lang="ja-JP" altLang="en-US" sz="800" dirty="0" smtClean="0">
                <a:latin typeface="Meiryo UI" panose="020B0604030504040204" pitchFamily="50" charset="-128"/>
                <a:ea typeface="Meiryo UI" panose="020B0604030504040204" pitchFamily="50" charset="-128"/>
                <a:cs typeface="Meiryo UI" pitchFamily="50" charset="-128"/>
              </a:rPr>
              <a:t>　センター</a:t>
            </a:r>
            <a:r>
              <a:rPr lang="ja-JP" altLang="en-US" sz="800" dirty="0">
                <a:latin typeface="Meiryo UI" panose="020B0604030504040204" pitchFamily="50" charset="-128"/>
                <a:ea typeface="Meiryo UI" panose="020B0604030504040204" pitchFamily="50" charset="-128"/>
                <a:cs typeface="Meiryo UI" pitchFamily="50" charset="-128"/>
              </a:rPr>
              <a:t>は、地域における気候変動影響及び気候変動適応に関する</a:t>
            </a:r>
            <a:r>
              <a:rPr lang="ja-JP" altLang="en-US" sz="800" b="1" u="sng" dirty="0">
                <a:latin typeface="Meiryo UI" panose="020B0604030504040204" pitchFamily="50" charset="-128"/>
                <a:ea typeface="Meiryo UI" panose="020B0604030504040204" pitchFamily="50" charset="-128"/>
                <a:cs typeface="Meiryo UI" pitchFamily="50" charset="-128"/>
              </a:rPr>
              <a:t>情報基盤を強化</a:t>
            </a:r>
            <a:r>
              <a:rPr lang="ja-JP" altLang="en-US" sz="800" dirty="0">
                <a:latin typeface="Meiryo UI" panose="020B0604030504040204" pitchFamily="50" charset="-128"/>
                <a:ea typeface="Meiryo UI" panose="020B0604030504040204" pitchFamily="50" charset="-128"/>
                <a:cs typeface="Meiryo UI" pitchFamily="50" charset="-128"/>
              </a:rPr>
              <a:t>するととも</a:t>
            </a:r>
            <a:r>
              <a:rPr lang="ja-JP" altLang="en-US" sz="800" dirty="0" smtClean="0">
                <a:latin typeface="Meiryo UI" panose="020B0604030504040204" pitchFamily="50" charset="-128"/>
                <a:ea typeface="Meiryo UI" panose="020B0604030504040204" pitchFamily="50" charset="-128"/>
                <a:cs typeface="Meiryo UI" pitchFamily="50" charset="-128"/>
              </a:rPr>
              <a:t>に区</a:t>
            </a:r>
            <a:r>
              <a:rPr lang="ja-JP" altLang="en-US" sz="800" dirty="0">
                <a:latin typeface="Meiryo UI" panose="020B0604030504040204" pitchFamily="50" charset="-128"/>
                <a:ea typeface="Meiryo UI" panose="020B0604030504040204" pitchFamily="50" charset="-128"/>
                <a:cs typeface="Meiryo UI" pitchFamily="50" charset="-128"/>
              </a:rPr>
              <a:t>域内</a:t>
            </a:r>
            <a:r>
              <a:rPr lang="ja-JP" altLang="en-US" sz="800" dirty="0" smtClean="0">
                <a:latin typeface="Meiryo UI" panose="020B0604030504040204" pitchFamily="50" charset="-128"/>
                <a:ea typeface="Meiryo UI" panose="020B0604030504040204" pitchFamily="50" charset="-128"/>
                <a:cs typeface="Meiryo UI" pitchFamily="50" charset="-128"/>
              </a:rPr>
              <a:t>の事業者や</a:t>
            </a:r>
            <a:r>
              <a:rPr lang="ja-JP" altLang="en-US" sz="800" dirty="0">
                <a:latin typeface="Meiryo UI" panose="020B0604030504040204" pitchFamily="50" charset="-128"/>
                <a:ea typeface="Meiryo UI" panose="020B0604030504040204" pitchFamily="50" charset="-128"/>
                <a:cs typeface="Meiryo UI" pitchFamily="50" charset="-128"/>
              </a:rPr>
              <a:t>住民等への</a:t>
            </a:r>
            <a:r>
              <a:rPr lang="ja-JP" altLang="en-US" sz="800" b="1" u="sng" dirty="0">
                <a:latin typeface="Meiryo UI" panose="020B0604030504040204" pitchFamily="50" charset="-128"/>
                <a:ea typeface="Meiryo UI" panose="020B0604030504040204" pitchFamily="50" charset="-128"/>
                <a:cs typeface="Meiryo UI" pitchFamily="50" charset="-128"/>
              </a:rPr>
              <a:t>情報提供</a:t>
            </a:r>
            <a:r>
              <a:rPr lang="ja-JP" altLang="en-US" sz="800" dirty="0">
                <a:latin typeface="Meiryo UI" panose="020B0604030504040204" pitchFamily="50" charset="-128"/>
                <a:ea typeface="Meiryo UI" panose="020B0604030504040204" pitchFamily="50" charset="-128"/>
                <a:cs typeface="Meiryo UI" pitchFamily="50" charset="-128"/>
              </a:rPr>
              <a:t>を通して地域の取組を推進していく上で</a:t>
            </a:r>
            <a:r>
              <a:rPr lang="ja-JP" altLang="en-US" sz="800" dirty="0" smtClean="0">
                <a:latin typeface="Meiryo UI" panose="020B0604030504040204" pitchFamily="50" charset="-128"/>
                <a:ea typeface="Meiryo UI" panose="020B0604030504040204" pitchFamily="50" charset="-128"/>
                <a:cs typeface="Meiryo UI" pitchFamily="50" charset="-128"/>
              </a:rPr>
              <a:t>重要。</a:t>
            </a:r>
            <a:r>
              <a:rPr lang="en-US" altLang="ja-JP" sz="800" dirty="0">
                <a:latin typeface="Meiryo UI" panose="020B0604030504040204" pitchFamily="50" charset="-128"/>
                <a:ea typeface="Meiryo UI" panose="020B0604030504040204" pitchFamily="50" charset="-128"/>
                <a:cs typeface="Meiryo UI" pitchFamily="50" charset="-128"/>
              </a:rPr>
              <a:t/>
            </a:r>
            <a:br>
              <a:rPr lang="en-US" altLang="ja-JP" sz="800" dirty="0">
                <a:latin typeface="Meiryo UI" panose="020B0604030504040204" pitchFamily="50" charset="-128"/>
                <a:ea typeface="Meiryo UI" panose="020B0604030504040204" pitchFamily="50" charset="-128"/>
                <a:cs typeface="Meiryo UI" pitchFamily="50" charset="-128"/>
              </a:rPr>
            </a:br>
            <a:r>
              <a:rPr lang="ja-JP" altLang="en-US" sz="800" dirty="0" smtClean="0">
                <a:latin typeface="Meiryo UI" panose="020B0604030504040204" pitchFamily="50" charset="-128"/>
                <a:ea typeface="Meiryo UI" panose="020B0604030504040204" pitchFamily="50" charset="-128"/>
                <a:cs typeface="Meiryo UI" pitchFamily="50" charset="-128"/>
              </a:rPr>
              <a:t>　その</a:t>
            </a:r>
            <a:r>
              <a:rPr lang="ja-JP" altLang="en-US" sz="800" dirty="0">
                <a:latin typeface="Meiryo UI" panose="020B0604030504040204" pitchFamily="50" charset="-128"/>
                <a:ea typeface="Meiryo UI" panose="020B0604030504040204" pitchFamily="50" charset="-128"/>
                <a:cs typeface="Meiryo UI" pitchFamily="50" charset="-128"/>
              </a:rPr>
              <a:t>際、</a:t>
            </a:r>
            <a:r>
              <a:rPr lang="ja-JP" altLang="en-US" sz="800" b="1" u="sng" dirty="0">
                <a:latin typeface="Meiryo UI" panose="020B0604030504040204" pitchFamily="50" charset="-128"/>
                <a:ea typeface="Meiryo UI" panose="020B0604030504040204" pitchFamily="50" charset="-128"/>
                <a:cs typeface="Meiryo UI" pitchFamily="50" charset="-128"/>
              </a:rPr>
              <a:t>既に気候変動に関する科学的知見が蓄積されている各地の研究機関</a:t>
            </a:r>
            <a:r>
              <a:rPr lang="ja-JP" altLang="en-US" sz="800" dirty="0">
                <a:latin typeface="Meiryo UI" panose="020B0604030504040204" pitchFamily="50" charset="-128"/>
                <a:ea typeface="Meiryo UI" panose="020B0604030504040204" pitchFamily="50" charset="-128"/>
                <a:cs typeface="Meiryo UI" pitchFamily="50" charset="-128"/>
              </a:rPr>
              <a:t>を活用できれば</a:t>
            </a:r>
            <a:r>
              <a:rPr lang="ja-JP" altLang="en-US" sz="800" dirty="0" smtClean="0">
                <a:latin typeface="Meiryo UI" panose="020B0604030504040204" pitchFamily="50" charset="-128"/>
                <a:ea typeface="Meiryo UI" panose="020B0604030504040204" pitchFamily="50" charset="-128"/>
                <a:cs typeface="Meiryo UI" pitchFamily="50" charset="-128"/>
              </a:rPr>
              <a:t>、我が国</a:t>
            </a:r>
            <a:r>
              <a:rPr lang="ja-JP" altLang="en-US" sz="800" dirty="0">
                <a:latin typeface="Meiryo UI" panose="020B0604030504040204" pitchFamily="50" charset="-128"/>
                <a:ea typeface="Meiryo UI" panose="020B0604030504040204" pitchFamily="50" charset="-128"/>
                <a:cs typeface="Meiryo UI" pitchFamily="50" charset="-128"/>
              </a:rPr>
              <a:t>が</a:t>
            </a:r>
            <a:r>
              <a:rPr lang="ja-JP" altLang="en-US" sz="800" dirty="0" smtClean="0">
                <a:latin typeface="Meiryo UI" panose="020B0604030504040204" pitchFamily="50" charset="-128"/>
                <a:ea typeface="Meiryo UI" panose="020B0604030504040204" pitchFamily="50" charset="-128"/>
                <a:cs typeface="Meiryo UI" pitchFamily="50" charset="-128"/>
              </a:rPr>
              <a:t>有する知見</a:t>
            </a:r>
            <a:r>
              <a:rPr lang="ja-JP" altLang="en-US" sz="800" dirty="0">
                <a:latin typeface="Meiryo UI" panose="020B0604030504040204" pitchFamily="50" charset="-128"/>
                <a:ea typeface="Meiryo UI" panose="020B0604030504040204" pitchFamily="50" charset="-128"/>
                <a:cs typeface="Meiryo UI" pitchFamily="50" charset="-128"/>
              </a:rPr>
              <a:t>の蓄積を無駄なく効率的に適応の推進に役立てることができる</a:t>
            </a:r>
            <a:r>
              <a:rPr lang="ja-JP" altLang="en-US" sz="800" dirty="0" smtClean="0">
                <a:latin typeface="Meiryo UI" panose="020B0604030504040204" pitchFamily="50" charset="-128"/>
                <a:ea typeface="Meiryo UI" panose="020B0604030504040204" pitchFamily="50" charset="-128"/>
                <a:cs typeface="Meiryo UI" pitchFamily="50" charset="-128"/>
              </a:rPr>
              <a:t>。</a:t>
            </a:r>
            <a:endParaRPr lang="en-US" altLang="ja-JP" sz="800" dirty="0" smtClean="0">
              <a:latin typeface="Meiryo UI" panose="020B0604030504040204" pitchFamily="50" charset="-128"/>
              <a:ea typeface="Meiryo UI" panose="020B0604030504040204" pitchFamily="50" charset="-128"/>
              <a:cs typeface="Meiryo UI" pitchFamily="50" charset="-128"/>
            </a:endParaRPr>
          </a:p>
          <a:p>
            <a:r>
              <a:rPr lang="ja-JP" altLang="en-US" sz="800" dirty="0" smtClean="0">
                <a:latin typeface="Meiryo UI" panose="020B0604030504040204" pitchFamily="50" charset="-128"/>
                <a:ea typeface="Meiryo UI" panose="020B0604030504040204" pitchFamily="50" charset="-128"/>
                <a:cs typeface="Meiryo UI" pitchFamily="50" charset="-128"/>
              </a:rPr>
              <a:t>＜活動内容＞</a:t>
            </a:r>
            <a:endParaRPr lang="en-US" altLang="ja-JP" sz="800" dirty="0" smtClean="0">
              <a:latin typeface="Meiryo UI" panose="020B0604030504040204" pitchFamily="50" charset="-128"/>
              <a:ea typeface="Meiryo UI" panose="020B0604030504040204" pitchFamily="50" charset="-128"/>
              <a:cs typeface="Meiryo UI" pitchFamily="50" charset="-128"/>
            </a:endParaRPr>
          </a:p>
          <a:p>
            <a:r>
              <a:rPr lang="ja-JP" altLang="en-US" sz="800" dirty="0" smtClean="0">
                <a:latin typeface="Meiryo UI" panose="020B0604030504040204" pitchFamily="50" charset="-128"/>
                <a:ea typeface="Meiryo UI" panose="020B0604030504040204" pitchFamily="50" charset="-128"/>
                <a:cs typeface="Meiryo UI" pitchFamily="50" charset="-128"/>
              </a:rPr>
              <a:t>　地方公共団体のニーズやセンターの能力に応じて以下を想定。</a:t>
            </a:r>
            <a:endParaRPr lang="en-US" altLang="ja-JP" sz="800" dirty="0" smtClean="0">
              <a:latin typeface="Meiryo UI" panose="020B0604030504040204" pitchFamily="50" charset="-128"/>
              <a:ea typeface="Meiryo UI" panose="020B0604030504040204" pitchFamily="50" charset="-128"/>
              <a:cs typeface="Meiryo UI" pitchFamily="50" charset="-128"/>
            </a:endParaRPr>
          </a:p>
          <a:p>
            <a:pPr marL="265113"/>
            <a:r>
              <a:rPr lang="ja-JP" altLang="en-US" sz="700" dirty="0" smtClean="0">
                <a:latin typeface="Meiryo UI" panose="020B0604030504040204" pitchFamily="50" charset="-128"/>
                <a:ea typeface="Meiryo UI" panose="020B0604030504040204" pitchFamily="50" charset="-128"/>
                <a:cs typeface="Meiryo UI" pitchFamily="50" charset="-128"/>
              </a:rPr>
              <a:t>１</a:t>
            </a:r>
            <a:r>
              <a:rPr lang="en-US" altLang="ja-JP" sz="700" dirty="0" smtClean="0">
                <a:latin typeface="Meiryo UI" panose="020B0604030504040204" pitchFamily="50" charset="-128"/>
                <a:ea typeface="Meiryo UI" panose="020B0604030504040204" pitchFamily="50" charset="-128"/>
                <a:cs typeface="Meiryo UI" pitchFamily="50" charset="-128"/>
              </a:rPr>
              <a:t>.</a:t>
            </a:r>
            <a:r>
              <a:rPr lang="ja-JP" altLang="en-US" sz="700" dirty="0" smtClean="0">
                <a:latin typeface="Meiryo UI" panose="020B0604030504040204" pitchFamily="50" charset="-128"/>
                <a:ea typeface="Meiryo UI" panose="020B0604030504040204" pitchFamily="50" charset="-128"/>
                <a:cs typeface="Meiryo UI" pitchFamily="50" charset="-128"/>
              </a:rPr>
              <a:t>地域の気候変動影響及び気候変動適応に関する科学的知見の整理</a:t>
            </a:r>
            <a:endParaRPr lang="en-US" altLang="ja-JP" sz="700" dirty="0" smtClean="0">
              <a:latin typeface="Meiryo UI" panose="020B0604030504040204" pitchFamily="50" charset="-128"/>
              <a:ea typeface="Meiryo UI" panose="020B0604030504040204" pitchFamily="50" charset="-128"/>
              <a:cs typeface="Meiryo UI" pitchFamily="50" charset="-128"/>
            </a:endParaRPr>
          </a:p>
          <a:p>
            <a:pPr marL="265113"/>
            <a:r>
              <a:rPr lang="ja-JP" altLang="en-US" sz="700" dirty="0" smtClean="0">
                <a:latin typeface="Meiryo UI" panose="020B0604030504040204" pitchFamily="50" charset="-128"/>
                <a:ea typeface="Meiryo UI" panose="020B0604030504040204" pitchFamily="50" charset="-128"/>
                <a:cs typeface="Meiryo UI" pitchFamily="50" charset="-128"/>
              </a:rPr>
              <a:t>２</a:t>
            </a:r>
            <a:r>
              <a:rPr lang="en-US" altLang="ja-JP" sz="700" dirty="0" smtClean="0">
                <a:latin typeface="Meiryo UI" panose="020B0604030504040204" pitchFamily="50" charset="-128"/>
                <a:ea typeface="Meiryo UI" panose="020B0604030504040204" pitchFamily="50" charset="-128"/>
                <a:cs typeface="Meiryo UI" pitchFamily="50" charset="-128"/>
              </a:rPr>
              <a:t>.</a:t>
            </a:r>
            <a:r>
              <a:rPr lang="ja-JP" altLang="en-US" sz="700" dirty="0" smtClean="0">
                <a:latin typeface="Meiryo UI" panose="020B0604030504040204" pitchFamily="50" charset="-128"/>
                <a:ea typeface="Meiryo UI" panose="020B0604030504040204" pitchFamily="50" charset="-128"/>
                <a:cs typeface="Meiryo UI" pitchFamily="50" charset="-128"/>
              </a:rPr>
              <a:t>地域の適応優良事例の収集</a:t>
            </a:r>
            <a:endParaRPr lang="en-US" altLang="ja-JP" sz="700" dirty="0" smtClean="0">
              <a:latin typeface="Meiryo UI" panose="020B0604030504040204" pitchFamily="50" charset="-128"/>
              <a:ea typeface="Meiryo UI" panose="020B0604030504040204" pitchFamily="50" charset="-128"/>
              <a:cs typeface="Meiryo UI" pitchFamily="50" charset="-128"/>
            </a:endParaRPr>
          </a:p>
          <a:p>
            <a:pPr marL="265113"/>
            <a:r>
              <a:rPr lang="ja-JP" altLang="en-US" sz="700" dirty="0" smtClean="0">
                <a:latin typeface="Meiryo UI" panose="020B0604030504040204" pitchFamily="50" charset="-128"/>
                <a:ea typeface="Meiryo UI" panose="020B0604030504040204" pitchFamily="50" charset="-128"/>
                <a:cs typeface="Meiryo UI" pitchFamily="50" charset="-128"/>
              </a:rPr>
              <a:t>３</a:t>
            </a:r>
            <a:r>
              <a:rPr lang="en-US" altLang="ja-JP" sz="700" dirty="0" smtClean="0">
                <a:latin typeface="Meiryo UI" panose="020B0604030504040204" pitchFamily="50" charset="-128"/>
                <a:ea typeface="Meiryo UI" panose="020B0604030504040204" pitchFamily="50" charset="-128"/>
                <a:cs typeface="Meiryo UI" pitchFamily="50" charset="-128"/>
              </a:rPr>
              <a:t>.</a:t>
            </a:r>
            <a:r>
              <a:rPr lang="ja-JP" altLang="en-US" sz="700" dirty="0" smtClean="0">
                <a:latin typeface="Meiryo UI" panose="020B0604030504040204" pitchFamily="50" charset="-128"/>
                <a:ea typeface="Meiryo UI" panose="020B0604030504040204" pitchFamily="50" charset="-128"/>
                <a:cs typeface="Meiryo UI" pitchFamily="50" charset="-128"/>
              </a:rPr>
              <a:t>地域の気候変動影響の予測及び評価</a:t>
            </a:r>
            <a:endParaRPr lang="en-US" altLang="ja-JP" sz="700" dirty="0" smtClean="0">
              <a:latin typeface="Meiryo UI" panose="020B0604030504040204" pitchFamily="50" charset="-128"/>
              <a:ea typeface="Meiryo UI" panose="020B0604030504040204" pitchFamily="50" charset="-128"/>
              <a:cs typeface="Meiryo UI" pitchFamily="50" charset="-128"/>
            </a:endParaRPr>
          </a:p>
          <a:p>
            <a:pPr marL="265113"/>
            <a:r>
              <a:rPr lang="ja-JP" altLang="en-US" sz="700" dirty="0" smtClean="0">
                <a:latin typeface="Meiryo UI" panose="020B0604030504040204" pitchFamily="50" charset="-128"/>
                <a:ea typeface="Meiryo UI" panose="020B0604030504040204" pitchFamily="50" charset="-128"/>
                <a:cs typeface="Meiryo UI" pitchFamily="50" charset="-128"/>
              </a:rPr>
              <a:t>４</a:t>
            </a:r>
            <a:r>
              <a:rPr lang="en-US" altLang="ja-JP" sz="700" dirty="0" smtClean="0">
                <a:latin typeface="Meiryo UI" panose="020B0604030504040204" pitchFamily="50" charset="-128"/>
                <a:ea typeface="Meiryo UI" panose="020B0604030504040204" pitchFamily="50" charset="-128"/>
                <a:cs typeface="Meiryo UI" pitchFamily="50" charset="-128"/>
              </a:rPr>
              <a:t>.</a:t>
            </a:r>
            <a:r>
              <a:rPr lang="ja-JP" altLang="en-US" sz="700" dirty="0" smtClean="0">
                <a:latin typeface="Meiryo UI" panose="020B0604030504040204" pitchFamily="50" charset="-128"/>
                <a:ea typeface="Meiryo UI" panose="020B0604030504040204" pitchFamily="50" charset="-128"/>
                <a:cs typeface="Meiryo UI" pitchFamily="50" charset="-128"/>
              </a:rPr>
              <a:t>地域適応計画の策定や適応推進のための技術的助言</a:t>
            </a:r>
            <a:endParaRPr lang="en-US" altLang="ja-JP" sz="700" dirty="0" smtClean="0">
              <a:latin typeface="Meiryo UI" panose="020B0604030504040204" pitchFamily="50" charset="-128"/>
              <a:ea typeface="Meiryo UI" panose="020B0604030504040204" pitchFamily="50" charset="-128"/>
              <a:cs typeface="Meiryo UI" pitchFamily="50" charset="-128"/>
            </a:endParaRPr>
          </a:p>
          <a:p>
            <a:pPr marL="265113"/>
            <a:r>
              <a:rPr lang="ja-JP" altLang="en-US" sz="700" dirty="0" smtClean="0">
                <a:latin typeface="Meiryo UI" panose="020B0604030504040204" pitchFamily="50" charset="-128"/>
                <a:ea typeface="Meiryo UI" panose="020B0604030504040204" pitchFamily="50" charset="-128"/>
                <a:cs typeface="Meiryo UI" pitchFamily="50" charset="-128"/>
              </a:rPr>
              <a:t>５</a:t>
            </a:r>
            <a:r>
              <a:rPr lang="en-US" altLang="ja-JP" sz="700" dirty="0" smtClean="0">
                <a:latin typeface="Meiryo UI" panose="020B0604030504040204" pitchFamily="50" charset="-128"/>
                <a:ea typeface="Meiryo UI" panose="020B0604030504040204" pitchFamily="50" charset="-128"/>
                <a:cs typeface="Meiryo UI" pitchFamily="50" charset="-128"/>
              </a:rPr>
              <a:t>.</a:t>
            </a:r>
            <a:r>
              <a:rPr lang="ja-JP" altLang="en-US" sz="700" dirty="0" smtClean="0">
                <a:latin typeface="Meiryo UI" panose="020B0604030504040204" pitchFamily="50" charset="-128"/>
                <a:ea typeface="Meiryo UI" panose="020B0604030504040204" pitchFamily="50" charset="-128"/>
                <a:cs typeface="Meiryo UI" pitchFamily="50" charset="-128"/>
              </a:rPr>
              <a:t>地域の気候変動影響に関する様々な情報についてウェブサイト等を通した発信</a:t>
            </a:r>
            <a:endParaRPr lang="en-US" altLang="ja-JP" sz="700" dirty="0" smtClean="0">
              <a:latin typeface="Meiryo UI" panose="020B0604030504040204" pitchFamily="50" charset="-128"/>
              <a:ea typeface="Meiryo UI" panose="020B0604030504040204" pitchFamily="50" charset="-128"/>
              <a:cs typeface="Meiryo UI" pitchFamily="50" charset="-128"/>
            </a:endParaRPr>
          </a:p>
          <a:p>
            <a:pPr marL="265113"/>
            <a:r>
              <a:rPr lang="ja-JP" altLang="en-US" sz="700" dirty="0" smtClean="0">
                <a:latin typeface="Meiryo UI" panose="020B0604030504040204" pitchFamily="50" charset="-128"/>
                <a:ea typeface="Meiryo UI" panose="020B0604030504040204" pitchFamily="50" charset="-128"/>
                <a:cs typeface="Meiryo UI" pitchFamily="50" charset="-128"/>
              </a:rPr>
              <a:t>６</a:t>
            </a:r>
            <a:r>
              <a:rPr lang="en-US" altLang="ja-JP" sz="700" dirty="0" smtClean="0">
                <a:latin typeface="Meiryo UI" panose="020B0604030504040204" pitchFamily="50" charset="-128"/>
                <a:ea typeface="Meiryo UI" panose="020B0604030504040204" pitchFamily="50" charset="-128"/>
                <a:cs typeface="Meiryo UI" pitchFamily="50" charset="-128"/>
              </a:rPr>
              <a:t>.</a:t>
            </a:r>
            <a:r>
              <a:rPr lang="ja-JP" altLang="en-US" sz="700" dirty="0" smtClean="0">
                <a:latin typeface="Meiryo UI" panose="020B0604030504040204" pitchFamily="50" charset="-128"/>
                <a:ea typeface="Meiryo UI" panose="020B0604030504040204" pitchFamily="50" charset="-128"/>
                <a:cs typeface="Meiryo UI" pitchFamily="50" charset="-128"/>
              </a:rPr>
              <a:t>地域の事業者や地域住民の適応に関連する相談への対応</a:t>
            </a:r>
            <a:endParaRPr lang="en-US" altLang="ja-JP" sz="700" dirty="0" smtClean="0">
              <a:latin typeface="Meiryo UI" panose="020B0604030504040204" pitchFamily="50" charset="-128"/>
              <a:ea typeface="Meiryo UI" panose="020B0604030504040204" pitchFamily="50" charset="-128"/>
              <a:cs typeface="Meiryo UI" pitchFamily="50" charset="-128"/>
            </a:endParaRPr>
          </a:p>
          <a:p>
            <a:pPr marL="265113"/>
            <a:r>
              <a:rPr lang="ja-JP" altLang="en-US" sz="700" dirty="0" smtClean="0">
                <a:latin typeface="Meiryo UI" panose="020B0604030504040204" pitchFamily="50" charset="-128"/>
                <a:ea typeface="Meiryo UI" panose="020B0604030504040204" pitchFamily="50" charset="-128"/>
                <a:cs typeface="Meiryo UI" pitchFamily="50" charset="-128"/>
              </a:rPr>
              <a:t>７</a:t>
            </a:r>
            <a:r>
              <a:rPr lang="en-US" altLang="ja-JP" sz="700" dirty="0" smtClean="0">
                <a:latin typeface="Meiryo UI" panose="020B0604030504040204" pitchFamily="50" charset="-128"/>
                <a:ea typeface="Meiryo UI" panose="020B0604030504040204" pitchFamily="50" charset="-128"/>
                <a:cs typeface="Meiryo UI" pitchFamily="50" charset="-128"/>
              </a:rPr>
              <a:t>.</a:t>
            </a:r>
            <a:r>
              <a:rPr lang="ja-JP" altLang="en-US" sz="700" dirty="0" smtClean="0">
                <a:latin typeface="Meiryo UI" panose="020B0604030504040204" pitchFamily="50" charset="-128"/>
                <a:ea typeface="Meiryo UI" panose="020B0604030504040204" pitchFamily="50" charset="-128"/>
                <a:cs typeface="Meiryo UI" pitchFamily="50" charset="-128"/>
              </a:rPr>
              <a:t>活動により収集した情報及び整理・分析した結果等の国立環境研究所との共有</a:t>
            </a:r>
            <a:endParaRPr lang="en-US" altLang="ja-JP" sz="700" dirty="0">
              <a:latin typeface="Meiryo UI" panose="020B0604030504040204" pitchFamily="50" charset="-128"/>
              <a:ea typeface="Meiryo UI" panose="020B0604030504040204" pitchFamily="50" charset="-128"/>
              <a:cs typeface="Meiryo UI" pitchFamily="50" charset="-128"/>
            </a:endParaRPr>
          </a:p>
          <a:p>
            <a:pPr marL="84138" indent="-84138"/>
            <a:r>
              <a:rPr lang="ja-JP" altLang="en-US" sz="800" dirty="0" smtClean="0">
                <a:latin typeface="Meiryo UI" panose="020B0604030504040204" pitchFamily="50" charset="-128"/>
                <a:ea typeface="Meiryo UI" panose="020B0604030504040204" pitchFamily="50" charset="-128"/>
                <a:cs typeface="Meiryo UI" pitchFamily="50" charset="-128"/>
              </a:rPr>
              <a:t>＜留意点＞</a:t>
            </a:r>
            <a:r>
              <a:rPr lang="en-US" altLang="ja-JP" sz="800" dirty="0" smtClean="0">
                <a:latin typeface="Meiryo UI" panose="020B0604030504040204" pitchFamily="50" charset="-128"/>
                <a:ea typeface="Meiryo UI" panose="020B0604030504040204" pitchFamily="50" charset="-128"/>
                <a:cs typeface="Meiryo UI" pitchFamily="50" charset="-128"/>
              </a:rPr>
              <a:t/>
            </a:r>
            <a:br>
              <a:rPr lang="en-US" altLang="ja-JP" sz="800" dirty="0" smtClean="0">
                <a:latin typeface="Meiryo UI" panose="020B0604030504040204" pitchFamily="50" charset="-128"/>
                <a:ea typeface="Meiryo UI" panose="020B0604030504040204" pitchFamily="50" charset="-128"/>
                <a:cs typeface="Meiryo UI" pitchFamily="50" charset="-128"/>
              </a:rPr>
            </a:br>
            <a:r>
              <a:rPr lang="ja-JP" altLang="en-US" sz="800" dirty="0" smtClean="0">
                <a:latin typeface="Meiryo UI" panose="020B0604030504040204" pitchFamily="50" charset="-128"/>
                <a:ea typeface="Meiryo UI" panose="020B0604030504040204" pitchFamily="50" charset="-128"/>
                <a:cs typeface="Meiryo UI" pitchFamily="50" charset="-128"/>
              </a:rPr>
              <a:t>・センター機能を担える能力を有する機関としては、地方環境</a:t>
            </a:r>
            <a:r>
              <a:rPr lang="ja-JP" altLang="en-US" sz="800" dirty="0">
                <a:latin typeface="Meiryo UI" panose="020B0604030504040204" pitchFamily="50" charset="-128"/>
                <a:ea typeface="Meiryo UI" panose="020B0604030504040204" pitchFamily="50" charset="-128"/>
                <a:cs typeface="Meiryo UI" pitchFamily="50" charset="-128"/>
              </a:rPr>
              <a:t>研究所や大学等の既存の研究機関</a:t>
            </a:r>
            <a:r>
              <a:rPr lang="ja-JP" altLang="en-US" sz="800" dirty="0" smtClean="0">
                <a:latin typeface="Meiryo UI" panose="020B0604030504040204" pitchFamily="50" charset="-128"/>
                <a:ea typeface="Meiryo UI" panose="020B0604030504040204" pitchFamily="50" charset="-128"/>
                <a:cs typeface="Meiryo UI" pitchFamily="50" charset="-128"/>
              </a:rPr>
              <a:t>等が想定される。</a:t>
            </a:r>
            <a:r>
              <a:rPr lang="en-US" altLang="ja-JP" sz="800" dirty="0" smtClean="0">
                <a:latin typeface="Meiryo UI" panose="020B0604030504040204" pitchFamily="50" charset="-128"/>
                <a:ea typeface="Meiryo UI" panose="020B0604030504040204" pitchFamily="50" charset="-128"/>
                <a:cs typeface="Meiryo UI" pitchFamily="50" charset="-128"/>
              </a:rPr>
              <a:t/>
            </a:r>
            <a:br>
              <a:rPr lang="en-US" altLang="ja-JP" sz="800" dirty="0" smtClean="0">
                <a:latin typeface="Meiryo UI" panose="020B0604030504040204" pitchFamily="50" charset="-128"/>
                <a:ea typeface="Meiryo UI" panose="020B0604030504040204" pitchFamily="50" charset="-128"/>
                <a:cs typeface="Meiryo UI" pitchFamily="50" charset="-128"/>
              </a:rPr>
            </a:br>
            <a:r>
              <a:rPr lang="ja-JP" altLang="en-US" sz="800" dirty="0" smtClean="0">
                <a:latin typeface="Meiryo UI" panose="020B0604030504040204" pitchFamily="50" charset="-128"/>
                <a:ea typeface="Meiryo UI" panose="020B0604030504040204" pitchFamily="50" charset="-128"/>
                <a:cs typeface="Meiryo UI" pitchFamily="50" charset="-128"/>
              </a:rPr>
              <a:t>・複数のセンターを確保することを拒む規定にはなっていない。地域の実情に応じて柔軟に判断整理されたい。</a:t>
            </a:r>
            <a:r>
              <a:rPr lang="en-US" altLang="ja-JP" sz="800" dirty="0" smtClean="0">
                <a:latin typeface="Meiryo UI" panose="020B0604030504040204" pitchFamily="50" charset="-128"/>
                <a:ea typeface="Meiryo UI" panose="020B0604030504040204" pitchFamily="50" charset="-128"/>
                <a:cs typeface="Meiryo UI" pitchFamily="50" charset="-128"/>
              </a:rPr>
              <a:t/>
            </a:r>
            <a:br>
              <a:rPr lang="en-US" altLang="ja-JP" sz="800" dirty="0" smtClean="0">
                <a:latin typeface="Meiryo UI" panose="020B0604030504040204" pitchFamily="50" charset="-128"/>
                <a:ea typeface="Meiryo UI" panose="020B0604030504040204" pitchFamily="50" charset="-128"/>
                <a:cs typeface="Meiryo UI" pitchFamily="50" charset="-128"/>
              </a:rPr>
            </a:br>
            <a:r>
              <a:rPr lang="ja-JP" altLang="en-US" sz="800" dirty="0" smtClean="0">
                <a:latin typeface="Meiryo UI" panose="020B0604030504040204" pitchFamily="50" charset="-128"/>
                <a:ea typeface="Meiryo UI" panose="020B0604030504040204" pitchFamily="50" charset="-128"/>
                <a:cs typeface="Meiryo UI" pitchFamily="50" charset="-128"/>
              </a:rPr>
              <a:t>・確保したセンターが、法第</a:t>
            </a:r>
            <a:r>
              <a:rPr lang="en-US" altLang="ja-JP" sz="800" dirty="0" smtClean="0">
                <a:latin typeface="Meiryo UI" panose="020B0604030504040204" pitchFamily="50" charset="-128"/>
                <a:ea typeface="Meiryo UI" panose="020B0604030504040204" pitchFamily="50" charset="-128"/>
                <a:cs typeface="Meiryo UI" pitchFamily="50" charset="-128"/>
              </a:rPr>
              <a:t>13</a:t>
            </a:r>
            <a:r>
              <a:rPr lang="ja-JP" altLang="en-US" sz="800" dirty="0" smtClean="0">
                <a:latin typeface="Meiryo UI" panose="020B0604030504040204" pitchFamily="50" charset="-128"/>
                <a:ea typeface="Meiryo UI" panose="020B0604030504040204" pitchFamily="50" charset="-128"/>
                <a:cs typeface="Meiryo UI" pitchFamily="50" charset="-128"/>
              </a:rPr>
              <a:t>条に基づくセンターであることを明らかにする必要がある。</a:t>
            </a:r>
            <a:endParaRPr lang="en-US" altLang="ja-JP" sz="800" dirty="0" smtClean="0">
              <a:latin typeface="Meiryo UI" panose="020B0604030504040204" pitchFamily="50" charset="-128"/>
              <a:ea typeface="Meiryo UI" panose="020B0604030504040204" pitchFamily="50" charset="-128"/>
              <a:cs typeface="Meiryo UI" pitchFamily="50" charset="-128"/>
            </a:endParaRPr>
          </a:p>
        </p:txBody>
      </p:sp>
      <p:sp>
        <p:nvSpPr>
          <p:cNvPr id="5" name="正方形/長方形 4"/>
          <p:cNvSpPr/>
          <p:nvPr/>
        </p:nvSpPr>
        <p:spPr>
          <a:xfrm>
            <a:off x="166564" y="2483900"/>
            <a:ext cx="4668211" cy="696360"/>
          </a:xfrm>
          <a:prstGeom prst="rect">
            <a:avLst/>
          </a:prstGeom>
          <a:solidFill>
            <a:schemeClr val="accent3">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65" name="正方形/長方形 64"/>
          <p:cNvSpPr/>
          <p:nvPr/>
        </p:nvSpPr>
        <p:spPr>
          <a:xfrm>
            <a:off x="147196" y="2489903"/>
            <a:ext cx="4728311" cy="707886"/>
          </a:xfrm>
          <a:prstGeom prst="rect">
            <a:avLst/>
          </a:prstGeom>
        </p:spPr>
        <p:txBody>
          <a:bodyPr wrap="square">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及び市町村は、その区域における気候変動適応を推進するため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、気候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変動影響及び気候変動適応に関する</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情報の収集、整理、分析</a:t>
            </a:r>
            <a:r>
              <a:rPr lang="ja-JP" altLang="en-US" sz="800" u="sng"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提供</a:t>
            </a:r>
            <a:r>
              <a:rPr lang="ja-JP" altLang="en-US" sz="800" u="sng" dirty="0">
                <a:latin typeface="Meiryo UI" panose="020B0604030504040204" pitchFamily="50" charset="-128"/>
                <a:ea typeface="Meiryo UI" panose="020B0604030504040204" pitchFamily="50" charset="-128"/>
                <a:cs typeface="Meiryo UI" panose="020B0604030504040204" pitchFamily="50" charset="-128"/>
              </a:rPr>
              <a:t>並びに</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技術的</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助言を行う拠点</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気候変動適応</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センター）としての機能を担う体制を、単独</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で又は共同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して、確保</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するよう</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努めるものとする。</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気候変動適応センターは、国立環境研究所との間で、収集した情報並びにこれを整理</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及び分析した結果</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の共有を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図るものとする。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1198906" y="2271591"/>
            <a:ext cx="723275" cy="215444"/>
          </a:xfrm>
          <a:prstGeom prst="rect">
            <a:avLst/>
          </a:prstGeom>
        </p:spPr>
        <p:txBody>
          <a:bodyPr wrap="none">
            <a:spAutoFit/>
          </a:bodyPr>
          <a:lstStyle/>
          <a:p>
            <a:pPr marL="85725" indent="-85725" algn="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800" dirty="0" smtClean="0">
                <a:latin typeface="Meiryo UI" panose="020B0604030504040204" pitchFamily="50" charset="-128"/>
                <a:ea typeface="Meiryo UI" panose="020B0604030504040204" pitchFamily="50" charset="-128"/>
                <a:cs typeface="Meiryo UI" pitchFamily="50" charset="-128"/>
              </a:rPr>
              <a:t>〕</a:t>
            </a:r>
            <a:endParaRPr lang="en-US" altLang="ja-JP" sz="800" dirty="0">
              <a:latin typeface="Meiryo UI" panose="020B0604030504040204" pitchFamily="50" charset="-128"/>
              <a:ea typeface="Meiryo UI" panose="020B0604030504040204" pitchFamily="50" charset="-128"/>
              <a:cs typeface="Meiryo UI" pitchFamily="50" charset="-128"/>
            </a:endParaRPr>
          </a:p>
        </p:txBody>
      </p:sp>
      <p:sp>
        <p:nvSpPr>
          <p:cNvPr id="53" name="正方形/長方形 52"/>
          <p:cNvSpPr/>
          <p:nvPr/>
        </p:nvSpPr>
        <p:spPr>
          <a:xfrm>
            <a:off x="107180" y="1296317"/>
            <a:ext cx="4948011" cy="600164"/>
          </a:xfrm>
          <a:prstGeom prst="rect">
            <a:avLst/>
          </a:prstGeom>
        </p:spPr>
        <p:txBody>
          <a:bodyPr wrap="square">
            <a:spAutoFit/>
          </a:bodyPr>
          <a:lstStyle/>
          <a:p>
            <a:pPr lvl="0">
              <a:spcBef>
                <a:spcPts val="400"/>
              </a:spcBef>
            </a:pP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府</a:t>
            </a:r>
            <a:r>
              <a:rPr lang="zh-CN"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地球温暖化対策実行</a:t>
            </a:r>
            <a:r>
              <a:rPr lang="zh-CN"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区域施策編</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を改定</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(H29</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、府の「適応計画」と</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位置づけ</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気候変動への適応に係る影響・施策集」と</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して、府が実施又</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は実施予定の取組みを分野ごと</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にとりまとめ</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(H29)</a:t>
            </a:r>
            <a:b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府民</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や事業者等</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の適応に</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関する理解を</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深めるため、温暖化</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推進事業を実施</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7" name="正方形/長方形 56"/>
          <p:cNvSpPr/>
          <p:nvPr/>
        </p:nvSpPr>
        <p:spPr>
          <a:xfrm>
            <a:off x="108792" y="3196530"/>
            <a:ext cx="4665284" cy="196016"/>
          </a:xfrm>
          <a:prstGeom prst="rect">
            <a:avLst/>
          </a:prstGeom>
        </p:spPr>
        <p:txBody>
          <a:bodyPr wrap="square">
            <a:spAutoFit/>
          </a:bodyPr>
          <a:lstStyle/>
          <a:p>
            <a:pPr>
              <a:lnSpc>
                <a:spcPts val="800"/>
              </a:lnSpc>
            </a:pP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施行通知文書</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p:cNvSpPr/>
          <p:nvPr/>
        </p:nvSpPr>
        <p:spPr>
          <a:xfrm>
            <a:off x="1359012" y="5563546"/>
            <a:ext cx="899605" cy="200055"/>
          </a:xfrm>
          <a:prstGeom prst="rect">
            <a:avLst/>
          </a:prstGeom>
        </p:spPr>
        <p:txBody>
          <a:bodyPr wrap="none">
            <a:spAutoFit/>
          </a:bodyPr>
          <a:lstStyle/>
          <a:p>
            <a:pPr marL="85725" indent="-85725" algn="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(R1.10.28</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時点</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itchFamily="50" charset="-128"/>
            </a:endParaRPr>
          </a:p>
        </p:txBody>
      </p:sp>
      <p:sp>
        <p:nvSpPr>
          <p:cNvPr id="69" name="正方形/長方形 68"/>
          <p:cNvSpPr/>
          <p:nvPr/>
        </p:nvSpPr>
        <p:spPr>
          <a:xfrm>
            <a:off x="5024925" y="1694213"/>
            <a:ext cx="4705331" cy="230832"/>
          </a:xfrm>
          <a:prstGeom prst="rect">
            <a:avLst/>
          </a:prstGeom>
        </p:spPr>
        <p:txBody>
          <a:bodyPr wrap="square">
            <a:spAutoFit/>
          </a:bodyPr>
          <a:lstStyle/>
          <a:p>
            <a:pPr>
              <a:spcBef>
                <a:spcPts val="6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＜センターが担う役割＞</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正方形/長方形 70"/>
          <p:cNvSpPr/>
          <p:nvPr/>
        </p:nvSpPr>
        <p:spPr>
          <a:xfrm>
            <a:off x="5138488" y="1846409"/>
            <a:ext cx="4719097" cy="584775"/>
          </a:xfrm>
          <a:prstGeom prst="rect">
            <a:avLst/>
          </a:prstGeom>
        </p:spPr>
        <p:txBody>
          <a:bodyPr wrap="square">
            <a:spAutoFit/>
          </a:bodyPr>
          <a:lstStyle/>
          <a:p>
            <a:pPr>
              <a:spcBef>
                <a:spcPts val="600"/>
              </a:spcBef>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府域の気候変動影響及び気候変動適応に関する科学的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知見や優良事例等の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収集・整理・</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分析・提供等</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府気候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変動適応</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計画策定及び府適応施策推進</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のための技術的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助言</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府域の気候変動影響及び気候</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変動適応に関してウェブサイト</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等により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情報発信・相談対応</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4)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国立環境研究所等との調整・情報</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共有</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正方形/長方形 85"/>
          <p:cNvSpPr/>
          <p:nvPr/>
        </p:nvSpPr>
        <p:spPr>
          <a:xfrm>
            <a:off x="5043565" y="3563182"/>
            <a:ext cx="4705331" cy="230832"/>
          </a:xfrm>
          <a:prstGeom prst="rect">
            <a:avLst/>
          </a:prstGeom>
        </p:spPr>
        <p:txBody>
          <a:bodyPr wrap="square">
            <a:spAutoFit/>
          </a:bodyPr>
          <a:lstStyle/>
          <a:p>
            <a:pPr>
              <a:spcBef>
                <a:spcPts val="6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9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時期・期間＞</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正方形/長方形 86"/>
          <p:cNvSpPr/>
          <p:nvPr/>
        </p:nvSpPr>
        <p:spPr>
          <a:xfrm>
            <a:off x="5024925" y="2453725"/>
            <a:ext cx="4705331" cy="230832"/>
          </a:xfrm>
          <a:prstGeom prst="rect">
            <a:avLst/>
          </a:prstGeom>
        </p:spPr>
        <p:txBody>
          <a:bodyPr wrap="square">
            <a:spAutoFit/>
          </a:bodyPr>
          <a:lstStyle/>
          <a:p>
            <a:pPr>
              <a:spcBef>
                <a:spcPts val="6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＜センターに求める要件＞</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正方形/長方形 88"/>
          <p:cNvSpPr/>
          <p:nvPr/>
        </p:nvSpPr>
        <p:spPr>
          <a:xfrm>
            <a:off x="5101465" y="3717612"/>
            <a:ext cx="4529536" cy="215444"/>
          </a:xfrm>
          <a:prstGeom prst="rect">
            <a:avLst/>
          </a:prstGeom>
        </p:spPr>
        <p:txBody>
          <a:bodyPr wrap="square">
            <a:spAutoFit/>
          </a:bodyPr>
          <a:lstStyle/>
          <a:p>
            <a:pPr>
              <a:spcBef>
                <a:spcPts val="60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令和２年４月</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日から実施予定。</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5156025" y="2599169"/>
            <a:ext cx="4502375" cy="954107"/>
          </a:xfrm>
          <a:prstGeom prst="rect">
            <a:avLst/>
          </a:prstGeom>
        </p:spPr>
        <p:txBody>
          <a:bodyPr wrap="square">
            <a:spAutoFit/>
          </a:bodyPr>
          <a:lstStyle/>
          <a:p>
            <a:pPr>
              <a:spcBef>
                <a:spcPts val="60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① 既に気候変動影響への適応に関する研究を行っており、今後も地域における気候変動影響への適応</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関する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専門研究の実施、研究者の確保が確実に見込めること</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② 府域の気候変動影響及び気候変動適応に関して、研究機関等と連携を図れること。</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③ 府域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の気候変動影響及び気候変動適応に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関して、ウェブサイトを活用して情報提供するとともに、</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提供した情報に関する問合せに対応できること。</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④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府</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が実施する国等の委託事業について、再委託先として実施できること。</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⑤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大阪府内に拠点を有し、府と連携を図るために必要な体制が確保されていること。</a:t>
            </a:r>
          </a:p>
        </p:txBody>
      </p:sp>
      <p:sp>
        <p:nvSpPr>
          <p:cNvPr id="34" name="正方形/長方形 33"/>
          <p:cNvSpPr/>
          <p:nvPr/>
        </p:nvSpPr>
        <p:spPr>
          <a:xfrm>
            <a:off x="5065295" y="1328780"/>
            <a:ext cx="4726286" cy="338554"/>
          </a:xfrm>
          <a:prstGeom prst="rect">
            <a:avLst/>
          </a:prstGeom>
        </p:spPr>
        <p:txBody>
          <a:bodyPr wrap="square">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大阪府では</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地域気候変動適応センターの体制を確保して、大阪府域に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おける気候変動の影響と適応に関する情報</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基盤を強化し、また、多様な関係者へ</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の情報発信を通じて気候変動への適応の取組みを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推進する。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8944375" y="7740"/>
            <a:ext cx="792089" cy="338554"/>
          </a:xfrm>
          <a:prstGeom prst="rect">
            <a:avLst/>
          </a:prstGeom>
          <a:solidFill>
            <a:schemeClr val="bg1"/>
          </a:solidFill>
        </p:spPr>
        <p:txBody>
          <a:bodyPr wrap="square" rtlCol="0">
            <a:spAutoFit/>
          </a:bodyPr>
          <a:lstStyle/>
          <a:p>
            <a:pPr algn="ctr"/>
            <a:r>
              <a:rPr kumimoji="1" lang="ja-JP" altLang="en-US" sz="1600" dirty="0" smtClean="0"/>
              <a:t>資料４</a:t>
            </a:r>
            <a:endParaRPr kumimoji="1" lang="ja-JP" altLang="en-US" sz="1600" dirty="0"/>
          </a:p>
        </p:txBody>
      </p:sp>
      <p:sp>
        <p:nvSpPr>
          <p:cNvPr id="9" name="角丸四角形 8"/>
          <p:cNvSpPr/>
          <p:nvPr/>
        </p:nvSpPr>
        <p:spPr>
          <a:xfrm>
            <a:off x="5065295" y="4042698"/>
            <a:ext cx="4664961" cy="2636678"/>
          </a:xfrm>
          <a:prstGeom prst="roundRect">
            <a:avLst>
              <a:gd name="adj" fmla="val 9679"/>
            </a:avLst>
          </a:prstGeom>
          <a:noFill/>
          <a:ln w="1905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a:stretch>
            <a:fillRect/>
          </a:stretch>
        </p:blipFill>
        <p:spPr>
          <a:xfrm>
            <a:off x="5088093" y="4149352"/>
            <a:ext cx="4602910" cy="2448000"/>
          </a:xfrm>
          <a:prstGeom prst="rect">
            <a:avLst/>
          </a:prstGeom>
        </p:spPr>
      </p:pic>
    </p:spTree>
    <p:extLst>
      <p:ext uri="{BB962C8B-B14F-4D97-AF65-F5344CB8AC3E}">
        <p14:creationId xmlns:p14="http://schemas.microsoft.com/office/powerpoint/2010/main" val="3680386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267</Words>
  <Application>Microsoft Office PowerPoint</Application>
  <PresentationFormat>A4 210 x 297 mm</PresentationFormat>
  <Paragraphs>45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地域気候変動適応センターについて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2019-11-25T01:40:21Z</dcterms:created>
  <dcterms:modified xsi:type="dcterms:W3CDTF">2019-11-25T01:40:29Z</dcterms:modified>
</cp:coreProperties>
</file>