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 autoAdjust="0"/>
    <p:restoredTop sz="99496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E07-4615-824E-3CF7FE3C12F7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図-1.xls]排出係数変動'!$A$4</c15:sqref>
                        </c15:formulaRef>
                      </c:ext>
                    </c:extLst>
                    <c:strCache>
                      <c:ptCount val="1"/>
                      <c:pt idx="0">
                        <c:v>産業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6E07-4615-824E-3CF7FE3C12F7}"/>
            </c:ext>
          </c:extLst>
        </c:ser>
        <c:ser>
          <c:idx val="1"/>
          <c:order val="1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E07-4615-824E-3CF7FE3C12F7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図-1.xls]排出係数変動'!$A$5</c15:sqref>
                        </c15:formulaRef>
                      </c:ext>
                    </c:extLst>
                    <c:strCache>
                      <c:ptCount val="1"/>
                      <c:pt idx="0">
                        <c:v>民生（業務）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5-6E07-4615-824E-3CF7FE3C12F7}"/>
            </c:ext>
          </c:extLst>
        </c:ser>
        <c:ser>
          <c:idx val="2"/>
          <c:order val="2"/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E07-4615-824E-3CF7FE3C12F7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図-1.xls]排出係数変動'!$A$6</c15:sqref>
                        </c15:formulaRef>
                      </c:ext>
                    </c:extLst>
                    <c:strCache>
                      <c:ptCount val="1"/>
                      <c:pt idx="0">
                        <c:v>民生（家庭）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6E07-4615-824E-3CF7FE3C12F7}"/>
            </c:ext>
          </c:extLst>
        </c:ser>
        <c:ser>
          <c:idx val="3"/>
          <c:order val="3"/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E07-4615-824E-3CF7FE3C12F7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図-1.xls]排出係数変動'!$A$7</c15:sqref>
                        </c15:formulaRef>
                      </c:ext>
                    </c:extLst>
                    <c:strCache>
                      <c:ptCount val="1"/>
                      <c:pt idx="0">
                        <c:v>運輸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B-6E07-4615-824E-3CF7FE3C12F7}"/>
            </c:ext>
          </c:extLst>
        </c:ser>
        <c:ser>
          <c:idx val="4"/>
          <c:order val="4"/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07-4615-824E-3CF7FE3C12F7}"/>
                </c:ext>
              </c:extLst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07-4615-824E-3CF7FE3C12F7}"/>
                </c:ext>
              </c:extLst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07-4615-824E-3CF7FE3C12F7}"/>
                </c:ext>
              </c:extLst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E07-4615-824E-3CF7FE3C12F7}"/>
                </c:ext>
              </c:extLst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E07-4615-824E-3CF7FE3C12F7}"/>
                </c:ext>
              </c:extLst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E07-4615-824E-3CF7FE3C12F7}"/>
                </c:ext>
              </c:extLst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E07-4615-824E-3CF7FE3C12F7}"/>
                </c:ext>
              </c:extLst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E07-4615-824E-3CF7FE3C12F7}"/>
                </c:ext>
              </c:extLst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E07-4615-824E-3CF7FE3C12F7}"/>
                </c:ext>
              </c:extLst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図-1.xls]排出係数変動'!$A$8</c15:sqref>
                        </c15:formulaRef>
                      </c:ext>
                    </c:extLst>
                    <c:strCache>
                      <c:ptCount val="1"/>
                      <c:pt idx="0">
                        <c:v>廃棄物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6-6E07-4615-824E-3CF7FE3C12F7}"/>
            </c:ext>
          </c:extLst>
        </c:ser>
        <c:ser>
          <c:idx val="5"/>
          <c:order val="5"/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E07-4615-824E-3CF7FE3C12F7}"/>
                </c:ext>
              </c:extLst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07-4615-824E-3CF7FE3C12F7}"/>
                </c:ext>
              </c:extLst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E07-4615-824E-3CF7FE3C12F7}"/>
                </c:ext>
              </c:extLst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E07-4615-824E-3CF7FE3C12F7}"/>
                </c:ext>
              </c:extLst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6E07-4615-824E-3CF7FE3C12F7}"/>
                </c:ext>
              </c:extLst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E07-4615-824E-3CF7FE3C12F7}"/>
                </c:ext>
              </c:extLst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E07-4615-824E-3CF7FE3C12F7}"/>
                </c:ext>
              </c:extLst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E07-4615-824E-3CF7FE3C12F7}"/>
                </c:ext>
              </c:extLst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E07-4615-824E-3CF7FE3C12F7}"/>
                </c:ext>
              </c:extLst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図-1.xls]排出係数変動'!$A$9</c15:sqref>
                        </c15:formulaRef>
                      </c:ext>
                    </c:extLst>
                    <c:strCache>
                      <c:ptCount val="1"/>
                      <c:pt idx="0">
                        <c:v>ｴﾈﾙｷﾞｰ転換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21-6E07-4615-824E-3CF7FE3C12F7}"/>
            </c:ext>
          </c:extLst>
        </c:ser>
        <c:ser>
          <c:idx val="6"/>
          <c:order val="6"/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E07-4615-824E-3CF7FE3C12F7}"/>
                </c:ext>
              </c:extLst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E07-4615-824E-3CF7FE3C12F7}"/>
                </c:ext>
              </c:extLst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E07-4615-824E-3CF7FE3C12F7}"/>
                </c:ext>
              </c:extLst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E07-4615-824E-3CF7FE3C12F7}"/>
                </c:ext>
              </c:extLst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E07-4615-824E-3CF7FE3C12F7}"/>
                </c:ext>
              </c:extLst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E07-4615-824E-3CF7FE3C12F7}"/>
                </c:ext>
              </c:extLst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E07-4615-824E-3CF7FE3C12F7}"/>
                </c:ext>
              </c:extLst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6E07-4615-824E-3CF7FE3C12F7}"/>
                </c:ext>
              </c:extLst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図-1.xls]排出係数変動'!$A$10</c15:sqref>
                        </c15:formulaRef>
                      </c:ext>
                    </c:extLst>
                    <c:strCache>
                      <c:ptCount val="1"/>
                      <c:pt idx="0">
                        <c:v>その他ガス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2B-6E07-4615-824E-3CF7FE3C12F7}"/>
            </c:ext>
          </c:extLst>
        </c:ser>
        <c:ser>
          <c:idx val="7"/>
          <c:order val="7"/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6E07-4615-824E-3CF7FE3C12F7}"/>
                </c:ext>
              </c:extLst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6E07-4615-824E-3CF7FE3C12F7}"/>
                </c:ext>
              </c:extLst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6E07-4615-824E-3CF7FE3C12F7}"/>
                </c:ext>
              </c:extLst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6E07-4615-824E-3CF7FE3C12F7}"/>
                </c:ext>
              </c:extLst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6E07-4615-824E-3CF7FE3C12F7}"/>
                </c:ext>
              </c:extLst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6E07-4615-824E-3CF7FE3C12F7}"/>
                </c:ext>
              </c:extLst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6E07-4615-824E-3CF7FE3C1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'[概要 図-1.xls]排出係数変動'!$A$11</c15:sqref>
                        </c15:formulaRef>
                      </c:ext>
                    </c:extLst>
                    <c:strCache>
                      <c:ptCount val="1"/>
                      <c:pt idx="0">
                        <c:v>合計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'[概要 図-1.xls]排出係数変動'!$B$3:$K$3</c15:sqref>
                        </c15:formulaRef>
                      </c:ext>
                    </c:extLst>
                    <c:strCache>
                      <c:ptCount val="10"/>
                      <c:pt idx="0">
                        <c:v>1990</c:v>
                      </c:pt>
                      <c:pt idx="1">
                        <c:v>～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33-6E07-4615-824E-3CF7FE3C1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135887872"/>
        <c:axId val="68951360"/>
      </c:barChart>
      <c:catAx>
        <c:axId val="13588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951360"/>
        <c:crosses val="autoZero"/>
        <c:auto val="1"/>
        <c:lblAlgn val="ctr"/>
        <c:lblOffset val="50"/>
        <c:noMultiLvlLbl val="0"/>
      </c:catAx>
      <c:valAx>
        <c:axId val="68951360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13588787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34%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(-25%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61%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49%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0101" cy="488793"/>
          </a:xfrm>
          <a:prstGeom prst="rect">
            <a:avLst/>
          </a:prstGeom>
        </p:spPr>
        <p:txBody>
          <a:bodyPr vert="horz" lIns="89663" tIns="44832" rIns="89663" bIns="448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5" y="0"/>
            <a:ext cx="2880101" cy="488793"/>
          </a:xfrm>
          <a:prstGeom prst="rect">
            <a:avLst/>
          </a:prstGeom>
        </p:spPr>
        <p:txBody>
          <a:bodyPr vert="horz" lIns="89663" tIns="44832" rIns="89663" bIns="44832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3" tIns="44832" rIns="89663" bIns="448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9" y="4644310"/>
            <a:ext cx="5316870" cy="4399133"/>
          </a:xfrm>
          <a:prstGeom prst="rect">
            <a:avLst/>
          </a:prstGeom>
        </p:spPr>
        <p:txBody>
          <a:bodyPr vert="horz" lIns="89663" tIns="44832" rIns="89663" bIns="448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7059"/>
            <a:ext cx="2880101" cy="488792"/>
          </a:xfrm>
          <a:prstGeom prst="rect">
            <a:avLst/>
          </a:prstGeom>
        </p:spPr>
        <p:txBody>
          <a:bodyPr vert="horz" lIns="89663" tIns="44832" rIns="89663" bIns="448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5" y="9287059"/>
            <a:ext cx="2880101" cy="488792"/>
          </a:xfrm>
          <a:prstGeom prst="rect">
            <a:avLst/>
          </a:prstGeom>
        </p:spPr>
        <p:txBody>
          <a:bodyPr vert="horz" lIns="89663" tIns="44832" rIns="89663" bIns="44832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1"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地球温暖化対策実行計画（区域施策編）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年３月策定、平成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月改定）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的に施策を推進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○府域における「適応」の基本的方向性を示し、温室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排出を抑制する「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緩和」に加え、「適応」の取組みも着実に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推進　　⇒　本計画を府の「適応計画」と位置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◆地球温暖化の緩和の推進（温室効果ガスの削減）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削減目標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34112"/>
              </p:ext>
            </p:extLst>
          </p:nvPr>
        </p:nvGraphicFramePr>
        <p:xfrm>
          <a:off x="4745004" y="805199"/>
          <a:ext cx="4363500" cy="1687697"/>
        </p:xfrm>
        <a:graphic>
          <a:graphicData uri="http://schemas.openxmlformats.org/drawingml/2006/table">
            <a:tbl>
              <a:tblPr/>
              <a:tblGrid>
                <a:gridCol w="36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支援が必要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気候変動の影響が生じると考えられる各分野の取組に「適応」の視点を取り込んで</a:t>
                      </a:r>
                      <a:r>
                        <a:rPr lang="ja-JP" alt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き、リスクの回避・低減の取組を長期的に進めることが重要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4974340"/>
            <a:ext cx="530788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5884219" cy="2082047"/>
            <a:chOff x="2585044" y="3082961"/>
            <a:chExt cx="5884219" cy="208204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17821" y="3325423"/>
              <a:ext cx="900000" cy="340519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（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対策による削減量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17821" y="4729864"/>
              <a:ext cx="900000" cy="40862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再生可能エネルギー・省エネ機器の普及促進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1" y="3726356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284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09"/>
              <a:ext cx="4187358" cy="504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114419" y="4104636"/>
              <a:ext cx="1800000" cy="252000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10053" y="3393711"/>
              <a:ext cx="259210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36000" tIns="36000" rIns="36000" bIns="36000" rtlCol="0" anchor="ctr">
              <a:spAutoFit/>
            </a:bodyPr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温室効果ガスの削減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920724" y="3597522"/>
              <a:ext cx="195814" cy="13366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pPr algn="ctr"/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17821" y="4005208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703343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1" y="4357507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72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307411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26405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00539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6316" y="6165304"/>
            <a:ext cx="61200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・庁内推進体制として設置した「大阪府温暖化対策推進会議」のもと、総合的かつ計画的に対策を推進。また、「おおさか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をより一層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活用するなど、府民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、民間事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等と緊密に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04150" y="2909888"/>
            <a:ext cx="1" cy="3774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3200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5,850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1.9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36592" y="4610388"/>
            <a:ext cx="275123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設定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691680" y="588536"/>
            <a:ext cx="3188906" cy="1920984"/>
            <a:chOff x="1679957" y="650636"/>
            <a:chExt cx="3188906" cy="1920984"/>
          </a:xfrm>
        </p:grpSpPr>
        <p:graphicFrame>
          <p:nvGraphicFramePr>
            <p:cNvPr id="61" name="グラフ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2467823"/>
                </p:ext>
              </p:extLst>
            </p:nvPr>
          </p:nvGraphicFramePr>
          <p:xfrm>
            <a:off x="1679957" y="777219"/>
            <a:ext cx="3188906" cy="1794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テキスト ボックス 1"/>
            <p:cNvSpPr txBox="1"/>
            <p:nvPr/>
          </p:nvSpPr>
          <p:spPr>
            <a:xfrm>
              <a:off x="4054992" y="1052736"/>
              <a:ext cx="748143" cy="360040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運輸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800" u="sng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12</a:t>
              </a:r>
              <a:r>
                <a:rPr lang="en-US" altLang="ja-JP" sz="800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%</a:t>
              </a:r>
            </a:p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(-11%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4081596" y="1383994"/>
              <a:ext cx="73752" cy="7200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070924" y="1131806"/>
              <a:ext cx="73752" cy="7200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4082535" y="1710424"/>
              <a:ext cx="73752" cy="720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cxnSp>
          <p:nvCxnSpPr>
            <p:cNvPr id="10" name="直線コネクタ 9"/>
            <p:cNvCxnSpPr/>
            <p:nvPr/>
          </p:nvCxnSpPr>
          <p:spPr>
            <a:xfrm flipV="1">
              <a:off x="3976727" y="874377"/>
              <a:ext cx="201115" cy="106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3970996" y="944724"/>
              <a:ext cx="199856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3964006" y="1016732"/>
              <a:ext cx="213836" cy="30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1"/>
            <p:cNvSpPr txBox="1"/>
            <p:nvPr/>
          </p:nvSpPr>
          <p:spPr>
            <a:xfrm>
              <a:off x="3976727" y="650636"/>
              <a:ext cx="758574" cy="191684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合計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(-1.9%)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7" name="図 1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9" r="16198" b="5460"/>
            <a:stretch/>
          </p:blipFill>
          <p:spPr bwMode="auto">
            <a:xfrm>
              <a:off x="1691680" y="753466"/>
              <a:ext cx="2376000" cy="176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4067968" y="2436682"/>
              <a:ext cx="216000" cy="769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500" dirty="0" smtClean="0"/>
                <a:t>年度</a:t>
              </a:r>
              <a:endParaRPr kumimoji="1" lang="ja-JP" altLang="en-US" sz="500" dirty="0"/>
            </a:p>
          </p:txBody>
        </p:sp>
      </p:grpSp>
      <p:pic>
        <p:nvPicPr>
          <p:cNvPr id="1027" name="Picture 3" descr="温室効果ガス排出量の2020年度の推計と目標についての図です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2" y="4909447"/>
            <a:ext cx="2790654" cy="169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2987824" y="5274930"/>
            <a:ext cx="223224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◆気候変動の影響への適応の推進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大阪が目指すべき社会の姿</a:t>
            </a: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あらゆる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主体の参加・行動のもと、地域特性を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適応」の取組が浸透し、気候変動による府民の生命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及び生活、経済、自然環境等への影響を回避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いは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最小化し、迅速に回復できる、安全・安心で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な「暮らしやすい」「働きやすい」「訪れたくなる」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03816" y="5416523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分野別の影響と適応の方向性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220072" y="5690629"/>
            <a:ext cx="1959479" cy="508591"/>
            <a:chOff x="5376585" y="5660531"/>
            <a:chExt cx="1959479" cy="508591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376585" y="5660531"/>
              <a:ext cx="1948904" cy="136925"/>
              <a:chOff x="5387160" y="5660531"/>
              <a:chExt cx="1948904" cy="136925"/>
            </a:xfrm>
          </p:grpSpPr>
          <p:sp>
            <p:nvSpPr>
              <p:cNvPr id="67" name="角丸四角形 66"/>
              <p:cNvSpPr/>
              <p:nvPr/>
            </p:nvSpPr>
            <p:spPr>
              <a:xfrm>
                <a:off x="5387160" y="5661248"/>
                <a:ext cx="12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農業、森林・林業、水産業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0" name="角丸四角形 69"/>
              <p:cNvSpPr/>
              <p:nvPr/>
            </p:nvSpPr>
            <p:spPr>
              <a:xfrm>
                <a:off x="6724064" y="5660531"/>
                <a:ext cx="612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水環境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5376585" y="5843942"/>
              <a:ext cx="1950295" cy="138667"/>
              <a:chOff x="5385769" y="5850685"/>
              <a:chExt cx="1950295" cy="138667"/>
            </a:xfrm>
          </p:grpSpPr>
          <p:sp>
            <p:nvSpPr>
              <p:cNvPr id="71" name="角丸四角形 70"/>
              <p:cNvSpPr/>
              <p:nvPr/>
            </p:nvSpPr>
            <p:spPr>
              <a:xfrm>
                <a:off x="5385769" y="5850685"/>
                <a:ext cx="64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自然生態系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6072916" y="5853144"/>
                <a:ext cx="864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自然災害・沿岸域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976064" y="5853144"/>
                <a:ext cx="3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健康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376585" y="6029096"/>
              <a:ext cx="1959479" cy="140026"/>
              <a:chOff x="5376585" y="6029096"/>
              <a:chExt cx="1959479" cy="140026"/>
            </a:xfrm>
          </p:grpSpPr>
          <p:sp>
            <p:nvSpPr>
              <p:cNvPr id="74" name="角丸四角形 73"/>
              <p:cNvSpPr/>
              <p:nvPr/>
            </p:nvSpPr>
            <p:spPr>
              <a:xfrm>
                <a:off x="6328064" y="6029096"/>
                <a:ext cx="100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府民生活・都市生活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5" name="角丸四角形 74"/>
              <p:cNvSpPr/>
              <p:nvPr/>
            </p:nvSpPr>
            <p:spPr>
              <a:xfrm>
                <a:off x="5376585" y="6032914"/>
                <a:ext cx="90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産業・経済活動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76" name="テキスト ボックス 75"/>
          <p:cNvSpPr txBox="1"/>
          <p:nvPr/>
        </p:nvSpPr>
        <p:spPr>
          <a:xfrm>
            <a:off x="7194642" y="5416523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適応の推進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36296" y="5652537"/>
            <a:ext cx="183600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●適応の順応的な推進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●科学的知見の充実・リスク評価の促進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●適応に関する普及啓発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●適応の推進体制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68"/>
          <p:cNvSpPr txBox="1"/>
          <p:nvPr/>
        </p:nvSpPr>
        <p:spPr>
          <a:xfrm>
            <a:off x="7979752" y="36673"/>
            <a:ext cx="1007745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smtClean="0">
                <a:effectLst/>
                <a:ea typeface="ＭＳ ゴシック"/>
                <a:cs typeface="Times New Roman"/>
              </a:rPr>
              <a:t>３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画面に合わせる (4:3)</PresentationFormat>
  <Paragraphs>177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　　　　大阪府地球温暖化対策実行計画（区域施策編）概要版（平成27年３月策定、平成29年12月改定）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2019-11-25T01:42:56Z</dcterms:created>
  <dcterms:modified xsi:type="dcterms:W3CDTF">2019-11-25T02:50:51Z</dcterms:modified>
</cp:coreProperties>
</file>