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644310"/>
            <a:ext cx="5316870" cy="4399133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pPr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-25773" y="5491149"/>
            <a:ext cx="3827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◆大阪府と大阪市で平成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月に既計画の目標等を統一した「大　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阪府市ヒートアイランド対策基本方針」を作成し、対策を推進。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◆本計画では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大阪府と大阪市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、基本方針をベースに大阪府環境審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議会の答申や国のヒートアイランド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対策大綱を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踏まえ、ヒートアイランド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対策の基本的な考え方や目標、取組内容を定めた。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夏の夜間における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対策に加え、夏の昼間における人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の熱ストレ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を軽減し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、短期的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に効果の現われる対策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（適応策）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の推進につい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て、新たに追加した。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410013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ヒートアイランド対策推進計画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概要版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6446" y="448097"/>
            <a:ext cx="1898602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　状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8254" y="419958"/>
            <a:ext cx="3811446" cy="4718075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1726" y="5219675"/>
            <a:ext cx="193409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計画の趣旨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20100" y="5200971"/>
            <a:ext cx="3811446" cy="1625614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50" name="角丸四角形 49"/>
          <p:cNvSpPr/>
          <p:nvPr/>
        </p:nvSpPr>
        <p:spPr>
          <a:xfrm>
            <a:off x="3870971" y="434207"/>
            <a:ext cx="5256584" cy="6380381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48" name="角丸四角形 47"/>
          <p:cNvSpPr/>
          <p:nvPr/>
        </p:nvSpPr>
        <p:spPr>
          <a:xfrm>
            <a:off x="3880495" y="430747"/>
            <a:ext cx="295232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今後のヒートアイランド対策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88432" y="722159"/>
            <a:ext cx="5099065" cy="60924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◆基本的な考え方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◆計画期間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◆計画目標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◆取組の推進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◆進行管理、推進体制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毎年、熱帯夜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対策の取組状況等に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ついて点検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府域市町村とさらなる連携によりヒートアイランド対策を推進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962029" y="3131856"/>
            <a:ext cx="5074467" cy="2529392"/>
            <a:chOff x="3962029" y="3217467"/>
            <a:chExt cx="5074467" cy="2529392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5114156" y="3229506"/>
              <a:ext cx="2698203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・建物の断熱化、設備・機器等の省エネ・省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化及び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運用改善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エコカーの普及促進、エコドライブの推進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・エネルギーの見える化による省エネ意識の向上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114157" y="5047084"/>
              <a:ext cx="2686818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・適応策として効果のある緑化手法の検討及び普及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・適応策の普及検討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・公園や公開空地等のクールスポットのネットワーク化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・マップや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HP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等を活用した身近なクールスポットの周知と活用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3962030" y="3239231"/>
              <a:ext cx="1083804" cy="5611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988955" y="3390900"/>
              <a:ext cx="13449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人工排熱の低減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3962029" y="3870856"/>
              <a:ext cx="1083804" cy="6001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985269" y="3966964"/>
              <a:ext cx="105688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建物・地表面の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高温化抑制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3962029" y="4545403"/>
              <a:ext cx="1083804" cy="4201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3988954" y="4647322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都市形態の改善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114157" y="3870856"/>
              <a:ext cx="2698202" cy="60016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・建物表面の高反射化、緑化、太陽光パネル等による蓄熱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の低減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・建築物の環境配慮制度による対策の促進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・道路や駐車場への透水性・保水性舗装の施工</a:t>
              </a: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5114157" y="4532397"/>
              <a:ext cx="2698202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・公共空間・道路沿線民有地での緑化の促進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・都市公園や大規模緑地の整備、適切な維持管理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・風通しに配慮した取組を推進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3962029" y="5047084"/>
              <a:ext cx="1083804" cy="58584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48894" y="5213019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適応策の推進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二等辺三角形 2"/>
            <p:cNvSpPr/>
            <p:nvPr/>
          </p:nvSpPr>
          <p:spPr>
            <a:xfrm rot="5400000">
              <a:off x="7293384" y="3841934"/>
              <a:ext cx="1724124" cy="542159"/>
            </a:xfrm>
            <a:prstGeom prst="triangle">
              <a:avLst>
                <a:gd name="adj" fmla="val 499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二等辺三角形 48"/>
            <p:cNvSpPr/>
            <p:nvPr/>
          </p:nvSpPr>
          <p:spPr>
            <a:xfrm rot="5400000">
              <a:off x="7875843" y="5065040"/>
              <a:ext cx="564481" cy="53688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8498533" y="3217467"/>
              <a:ext cx="537963" cy="17576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8592035" y="3528124"/>
              <a:ext cx="338554" cy="13029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熱帯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夜日数の削減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510148" y="5041751"/>
              <a:ext cx="492443" cy="7051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暑熱環境の改善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8498533" y="5017667"/>
              <a:ext cx="528439" cy="61525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-25773" y="767606"/>
            <a:ext cx="3758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◆大阪では地球温暖化による気温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の上昇や都市化に伴うヒートアイ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ランド現象による気温の上昇に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り熱環境が悪化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大阪の気温：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2.1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  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全国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平均：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ヒートアイランド現象により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℃の気温上昇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◆夏の夜間について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年から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における熱帯夜日数は現状と比較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すると、大阪府域で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地球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温暖化による気温上昇の影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響を除外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した場合、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大阪府域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（現状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年移動平均の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◆夏の昼間について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日中の高温化による熱中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症患者が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年には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4,000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人を超えるなど、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夏の昼間における暑熱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環境が悪化し、健康被害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が増加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暑熱環境とは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人の身体に影響を与える暑さ環境のこと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ＷＢＧＴとは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気温、湿度、ふく射熱を取り入れた暑さ指数のこと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80366" y="953433"/>
            <a:ext cx="4912698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○建物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・地表面の高温化抑制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や人工排熱の低減等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ある「緩和策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緩和策」に加え、人の健康への影響等を軽減する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取組である「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適応策」に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特に大阪の都心部においては、都市の再開発や都市基盤の再整備の機会を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捉え、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対策メニュー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熱帯夜日数の削減に向け、新たに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を設定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し、適切に進捗管理を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98442" y="5589240"/>
            <a:ext cx="5040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環境省と連携して開発した「メッシュ熱負荷・気温予測システム」を活用し、対策指標から得られる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大阪府域の気温変化量を把握し、熱帯夜日数の削減対策の進捗管理を行う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　対策指標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①省エネ活動実施率、②高反射塗装・瓦普及率、③屋上緑化普及率、④壁面緑化普及率、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   ⑤太陽光パネル普及率、⑥透水性・保水性舗装普及率、⑦高反射舗装普及率、⑧市街地における緑被率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0167" y="2140694"/>
            <a:ext cx="4226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住宅地域における夏の夜間の気温を下げることにより、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温暖化の影響を除外した熱帯夜日数を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年より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減らす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屋外空間における既存のクールスポットの活用や創出をすることにより、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空間における夏の昼間の暑熱環境を改善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kumimoji="1" lang="ja-JP" alt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04" y="2284823"/>
            <a:ext cx="1863875" cy="111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1792263" y="2143705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700" dirty="0" smtClean="0"/>
              <a:t>熱帯夜日数（日）</a:t>
            </a:r>
            <a:endParaRPr kumimoji="1" lang="ja-JP" altLang="en-US" sz="7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1072" y="3542727"/>
            <a:ext cx="276999" cy="1216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熱中症による搬送人員数（人）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18354" y="3993825"/>
            <a:ext cx="276999" cy="78427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ja-JP" altLang="en-US" sz="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ＷＢＧＴ</a:t>
            </a:r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（℃）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48" y="820498"/>
            <a:ext cx="1936872" cy="133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1763688" y="764704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/>
              <a:t>年平均気温（℃）</a:t>
            </a:r>
            <a:endParaRPr kumimoji="1" lang="ja-JP" altLang="en-US" sz="7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521" y="3717032"/>
            <a:ext cx="1991841" cy="108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7980808" y="3324531"/>
            <a:ext cx="307777" cy="14057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対策指標による進捗管理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68"/>
          <p:cNvSpPr txBox="1"/>
          <p:nvPr/>
        </p:nvSpPr>
        <p:spPr>
          <a:xfrm>
            <a:off x="7979752" y="36673"/>
            <a:ext cx="1007745" cy="2769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参考</a:t>
            </a:r>
            <a:r>
              <a:rPr lang="ja-JP" sz="1200" kern="100" dirty="0" smtClean="0">
                <a:effectLst/>
                <a:ea typeface="ＭＳ ゴシック"/>
                <a:cs typeface="Times New Roman"/>
              </a:rPr>
              <a:t>資料</a:t>
            </a:r>
            <a:r>
              <a:rPr lang="ja-JP" altLang="en-US" sz="1200" kern="100" dirty="0">
                <a:ea typeface="ＭＳ ゴシック"/>
                <a:cs typeface="Times New Roman"/>
              </a:rPr>
              <a:t>１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画面に合わせる (4:3)</PresentationFormat>
  <Paragraphs>123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おおさかヒートアイランド対策推進計画　概要版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2019-11-25T01:41:59Z</dcterms:created>
  <dcterms:modified xsi:type="dcterms:W3CDTF">2019-11-25T02:31:39Z</dcterms:modified>
</cp:coreProperties>
</file>