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24"/>
  </p:notesMasterIdLst>
  <p:handoutMasterIdLst>
    <p:handoutMasterId r:id="rId25"/>
  </p:handoutMasterIdLst>
  <p:sldIdLst>
    <p:sldId id="287" r:id="rId2"/>
    <p:sldId id="291" r:id="rId3"/>
    <p:sldId id="292" r:id="rId4"/>
    <p:sldId id="295" r:id="rId5"/>
    <p:sldId id="293" r:id="rId6"/>
    <p:sldId id="296" r:id="rId7"/>
    <p:sldId id="297" r:id="rId8"/>
    <p:sldId id="298" r:id="rId9"/>
    <p:sldId id="283" r:id="rId10"/>
    <p:sldId id="284" r:id="rId11"/>
    <p:sldId id="281" r:id="rId12"/>
    <p:sldId id="289" r:id="rId13"/>
    <p:sldId id="290" r:id="rId14"/>
    <p:sldId id="270" r:id="rId15"/>
    <p:sldId id="269" r:id="rId16"/>
    <p:sldId id="266" r:id="rId17"/>
    <p:sldId id="279" r:id="rId18"/>
    <p:sldId id="263" r:id="rId19"/>
    <p:sldId id="302" r:id="rId20"/>
    <p:sldId id="300" r:id="rId21"/>
    <p:sldId id="285" r:id="rId22"/>
    <p:sldId id="301" r:id="rId23"/>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33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94" autoAdjust="0"/>
    <p:restoredTop sz="93716" autoAdjust="0"/>
  </p:normalViewPr>
  <p:slideViewPr>
    <p:cSldViewPr snapToGrid="0">
      <p:cViewPr varScale="1">
        <p:scale>
          <a:sx n="70" d="100"/>
          <a:sy n="70" d="100"/>
        </p:scale>
        <p:origin x="1704" y="4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1"/>
            <a:ext cx="2949787" cy="498693"/>
          </a:xfrm>
          <a:prstGeom prst="rect">
            <a:avLst/>
          </a:prstGeom>
        </p:spPr>
        <p:txBody>
          <a:bodyPr vert="horz" lIns="91434" tIns="45717" rIns="91434" bIns="45717" rtlCol="0"/>
          <a:lstStyle>
            <a:lvl1pPr algn="r">
              <a:defRPr sz="1200"/>
            </a:lvl1pPr>
          </a:lstStyle>
          <a:p>
            <a:fld id="{F381D91A-F06A-44DD-8886-D7B419ED1F57}" type="datetimeFigureOut">
              <a:rPr kumimoji="1" lang="ja-JP" altLang="en-US" smtClean="0"/>
              <a:t>2020/9/25</a:t>
            </a:fld>
            <a:endParaRPr kumimoji="1" lang="ja-JP" altLang="en-US"/>
          </a:p>
        </p:txBody>
      </p:sp>
      <p:sp>
        <p:nvSpPr>
          <p:cNvPr id="4" name="フッター プレースホルダー 3"/>
          <p:cNvSpPr>
            <a:spLocks noGrp="1"/>
          </p:cNvSpPr>
          <p:nvPr>
            <p:ph type="ftr" sz="quarter" idx="2"/>
          </p:nvPr>
        </p:nvSpPr>
        <p:spPr>
          <a:xfrm>
            <a:off x="1" y="9440647"/>
            <a:ext cx="2949787" cy="498692"/>
          </a:xfrm>
          <a:prstGeom prst="rect">
            <a:avLst/>
          </a:prstGeom>
        </p:spPr>
        <p:txBody>
          <a:bodyPr vert="horz" lIns="91434" tIns="45717" rIns="91434"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7" cy="498692"/>
          </a:xfrm>
          <a:prstGeom prst="rect">
            <a:avLst/>
          </a:prstGeom>
        </p:spPr>
        <p:txBody>
          <a:bodyPr vert="horz" lIns="91434" tIns="45717" rIns="91434" bIns="45717" rtlCol="0" anchor="b"/>
          <a:lstStyle>
            <a:lvl1pPr algn="r">
              <a:defRPr sz="1200"/>
            </a:lvl1pPr>
          </a:lstStyle>
          <a:p>
            <a:fld id="{58AE5DA8-3C59-48D9-8353-146CC6B1791C}" type="slidenum">
              <a:rPr kumimoji="1" lang="ja-JP" altLang="en-US" smtClean="0"/>
              <a:t>‹#›</a:t>
            </a:fld>
            <a:endParaRPr kumimoji="1" lang="ja-JP" altLang="en-US"/>
          </a:p>
        </p:txBody>
      </p:sp>
    </p:spTree>
    <p:extLst>
      <p:ext uri="{BB962C8B-B14F-4D97-AF65-F5344CB8AC3E}">
        <p14:creationId xmlns:p14="http://schemas.microsoft.com/office/powerpoint/2010/main" val="159684355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4" tIns="45717" rIns="91434" bIns="45717" rtlCol="0"/>
          <a:lstStyle>
            <a:lvl1pPr algn="r">
              <a:defRPr sz="1200"/>
            </a:lvl1pPr>
          </a:lstStyle>
          <a:p>
            <a:fld id="{D73AC7A0-AA6E-4F03-A8D3-08FB5A2FB077}" type="datetimeFigureOut">
              <a:rPr kumimoji="1" lang="ja-JP" altLang="en-US" smtClean="0"/>
              <a:t>2020/9/25</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4" tIns="45717" rIns="91434" bIns="45717" rtlCol="0" anchor="b"/>
          <a:lstStyle>
            <a:lvl1pPr algn="r">
              <a:defRPr sz="1200"/>
            </a:lvl1pPr>
          </a:lstStyle>
          <a:p>
            <a:fld id="{AE976319-DA10-4DF2-ABF4-54E5F53C4017}" type="slidenum">
              <a:rPr kumimoji="1" lang="ja-JP" altLang="en-US" smtClean="0"/>
              <a:t>‹#›</a:t>
            </a:fld>
            <a:endParaRPr kumimoji="1" lang="ja-JP" altLang="en-US"/>
          </a:p>
        </p:txBody>
      </p:sp>
    </p:spTree>
    <p:extLst>
      <p:ext uri="{BB962C8B-B14F-4D97-AF65-F5344CB8AC3E}">
        <p14:creationId xmlns:p14="http://schemas.microsoft.com/office/powerpoint/2010/main" val="327939950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E976319-DA10-4DF2-ABF4-54E5F53C4017}" type="slidenum">
              <a:rPr kumimoji="1" lang="ja-JP" altLang="en-US" smtClean="0"/>
              <a:t>9</a:t>
            </a:fld>
            <a:endParaRPr kumimoji="1" lang="ja-JP" altLang="en-US"/>
          </a:p>
        </p:txBody>
      </p:sp>
    </p:spTree>
    <p:extLst>
      <p:ext uri="{BB962C8B-B14F-4D97-AF65-F5344CB8AC3E}">
        <p14:creationId xmlns:p14="http://schemas.microsoft.com/office/powerpoint/2010/main" val="2869049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E976319-DA10-4DF2-ABF4-54E5F53C4017}" type="slidenum">
              <a:rPr kumimoji="1" lang="ja-JP" altLang="en-US" smtClean="0"/>
              <a:t>10</a:t>
            </a:fld>
            <a:endParaRPr kumimoji="1" lang="ja-JP" altLang="en-US"/>
          </a:p>
        </p:txBody>
      </p:sp>
    </p:spTree>
    <p:extLst>
      <p:ext uri="{BB962C8B-B14F-4D97-AF65-F5344CB8AC3E}">
        <p14:creationId xmlns:p14="http://schemas.microsoft.com/office/powerpoint/2010/main" val="654331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E976319-DA10-4DF2-ABF4-54E5F53C4017}" type="slidenum">
              <a:rPr kumimoji="1" lang="ja-JP" altLang="en-US" smtClean="0"/>
              <a:t>16</a:t>
            </a:fld>
            <a:endParaRPr kumimoji="1" lang="ja-JP" altLang="en-US"/>
          </a:p>
        </p:txBody>
      </p:sp>
    </p:spTree>
    <p:extLst>
      <p:ext uri="{BB962C8B-B14F-4D97-AF65-F5344CB8AC3E}">
        <p14:creationId xmlns:p14="http://schemas.microsoft.com/office/powerpoint/2010/main" val="2670520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E976319-DA10-4DF2-ABF4-54E5F53C4017}" type="slidenum">
              <a:rPr kumimoji="1" lang="ja-JP" altLang="en-US" smtClean="0"/>
              <a:t>17</a:t>
            </a:fld>
            <a:endParaRPr kumimoji="1" lang="ja-JP" altLang="en-US"/>
          </a:p>
        </p:txBody>
      </p:sp>
    </p:spTree>
    <p:extLst>
      <p:ext uri="{BB962C8B-B14F-4D97-AF65-F5344CB8AC3E}">
        <p14:creationId xmlns:p14="http://schemas.microsoft.com/office/powerpoint/2010/main" val="70852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E976319-DA10-4DF2-ABF4-54E5F53C4017}" type="slidenum">
              <a:rPr kumimoji="1" lang="ja-JP" altLang="en-US" smtClean="0"/>
              <a:t>18</a:t>
            </a:fld>
            <a:endParaRPr kumimoji="1" lang="ja-JP" altLang="en-US"/>
          </a:p>
        </p:txBody>
      </p:sp>
    </p:spTree>
    <p:extLst>
      <p:ext uri="{BB962C8B-B14F-4D97-AF65-F5344CB8AC3E}">
        <p14:creationId xmlns:p14="http://schemas.microsoft.com/office/powerpoint/2010/main" val="2845265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E976319-DA10-4DF2-ABF4-54E5F53C4017}" type="slidenum">
              <a:rPr kumimoji="1" lang="ja-JP" altLang="en-US" smtClean="0"/>
              <a:t>19</a:t>
            </a:fld>
            <a:endParaRPr kumimoji="1" lang="ja-JP" altLang="en-US"/>
          </a:p>
        </p:txBody>
      </p:sp>
    </p:spTree>
    <p:extLst>
      <p:ext uri="{BB962C8B-B14F-4D97-AF65-F5344CB8AC3E}">
        <p14:creationId xmlns:p14="http://schemas.microsoft.com/office/powerpoint/2010/main" val="2309658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E976319-DA10-4DF2-ABF4-54E5F53C4017}" type="slidenum">
              <a:rPr kumimoji="1" lang="ja-JP" altLang="en-US" smtClean="0"/>
              <a:t>20</a:t>
            </a:fld>
            <a:endParaRPr kumimoji="1" lang="ja-JP" altLang="en-US"/>
          </a:p>
        </p:txBody>
      </p:sp>
    </p:spTree>
    <p:extLst>
      <p:ext uri="{BB962C8B-B14F-4D97-AF65-F5344CB8AC3E}">
        <p14:creationId xmlns:p14="http://schemas.microsoft.com/office/powerpoint/2010/main" val="2925816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C9FB13D-5A39-4913-BF2A-0722E533DA40}" type="datetime1">
              <a:rPr kumimoji="1" lang="ja-JP" altLang="en-US" smtClean="0"/>
              <a:t>2020/9/25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173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49D584-D402-4379-88C0-7B0886FA6A63}" type="datetime1">
              <a:rPr kumimoji="1" lang="ja-JP" altLang="en-US" smtClean="0"/>
              <a:t>2020/9/25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60859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9098AA-1CCE-465C-ACB2-2D9D011B220C}" type="datetime1">
              <a:rPr kumimoji="1" lang="ja-JP" altLang="en-US" smtClean="0"/>
              <a:t>2020/9/25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2991857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053F66-7568-4DE8-AA0C-5CFE165AA83A}" type="datetime1">
              <a:rPr kumimoji="1" lang="ja-JP" altLang="en-US" smtClean="0"/>
              <a:t>2020/9/25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365909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BF6E2B6-DEEF-4B30-BBF1-D9BF53B38E1F}" type="datetime1">
              <a:rPr kumimoji="1" lang="ja-JP" altLang="en-US" smtClean="0"/>
              <a:t>2020/9/25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722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6148D6F-A0CD-4BE5-9493-9974B3906749}" type="datetime1">
              <a:rPr kumimoji="1" lang="ja-JP" altLang="en-US" smtClean="0"/>
              <a:t>2020/9/25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2084272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6B349D-F6C6-4640-9C87-37701487B5DD}" type="datetime1">
              <a:rPr kumimoji="1" lang="ja-JP" altLang="en-US" smtClean="0"/>
              <a:t>2020/9/25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419770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AEBE75-617E-428F-8D90-F3DF1045C258}" type="datetime1">
              <a:rPr kumimoji="1" lang="ja-JP" altLang="en-US" smtClean="0"/>
              <a:t>2020/9/25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2039365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DA7282F-75FD-4796-8A3F-ECE898B3759F}" type="datetime1">
              <a:rPr kumimoji="1" lang="ja-JP" altLang="en-US" smtClean="0"/>
              <a:t>2020/9/25</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2460824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20FF934-51E3-4A6A-B4C5-83391284A6A3}" type="datetime1">
              <a:rPr kumimoji="1" lang="ja-JP" altLang="en-US" smtClean="0"/>
              <a:t>2020/9/25</a:t>
            </a:fld>
            <a:endParaRPr kumimoji="1" lang="ja-JP"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1392207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6AD20D-075F-4F2C-8ECA-16332F1739E4}" type="datetime1">
              <a:rPr kumimoji="1" lang="ja-JP" altLang="en-US" smtClean="0"/>
              <a:t>2020/9/25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3755981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59958DD-679C-4E73-A17F-79607652EC8A}" type="datetime1">
              <a:rPr kumimoji="1" lang="ja-JP" altLang="en-US" smtClean="0"/>
              <a:t>2020/9/25</a:t>
            </a:fld>
            <a:endParaRPr kumimoji="1" lang="ja-JP"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39EBC2B-BF77-430A-B67D-4C5A4847E674}" type="slidenum">
              <a:rPr kumimoji="1" lang="ja-JP" altLang="en-US" smtClean="0"/>
              <a:t>‹#›</a:t>
            </a:fld>
            <a:endParaRPr kumimoji="1" lang="ja-JP"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207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p:cNvSpPr txBox="1">
            <a:spLocks/>
          </p:cNvSpPr>
          <p:nvPr/>
        </p:nvSpPr>
        <p:spPr>
          <a:xfrm>
            <a:off x="8002272" y="6492875"/>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2400" dirty="0" smtClean="0"/>
              <a:t>1</a:t>
            </a:r>
            <a:endParaRPr kumimoji="1" lang="ja-JP" altLang="en-US" sz="2400" dirty="0"/>
          </a:p>
        </p:txBody>
      </p:sp>
      <p:sp>
        <p:nvSpPr>
          <p:cNvPr id="4" name="正方形/長方形 3"/>
          <p:cNvSpPr/>
          <p:nvPr/>
        </p:nvSpPr>
        <p:spPr>
          <a:xfrm>
            <a:off x="2043072" y="2270939"/>
            <a:ext cx="5109091" cy="461665"/>
          </a:xfrm>
          <a:prstGeom prst="rect">
            <a:avLst/>
          </a:prstGeom>
        </p:spPr>
        <p:txBody>
          <a:bodyPr wrap="none">
            <a:spAutoFit/>
          </a:bodyPr>
          <a:lstStyle/>
          <a:p>
            <a:r>
              <a:rPr lang="ja-JP" altLang="ja-JP" sz="2400" dirty="0">
                <a:ea typeface="ＭＳ ゴシック" panose="020B0609070205080204" pitchFamily="49" charset="-128"/>
                <a:cs typeface="Times New Roman" panose="02020603050405020304" pitchFamily="18" charset="0"/>
              </a:rPr>
              <a:t>建築物の環境配慮のあり方について</a:t>
            </a:r>
            <a:endParaRPr lang="ja-JP" altLang="en-US" sz="2400" dirty="0"/>
          </a:p>
        </p:txBody>
      </p:sp>
      <p:sp>
        <p:nvSpPr>
          <p:cNvPr id="5" name="テキスト ボックス 4"/>
          <p:cNvSpPr txBox="1"/>
          <p:nvPr/>
        </p:nvSpPr>
        <p:spPr>
          <a:xfrm>
            <a:off x="3220870" y="3392129"/>
            <a:ext cx="3347884" cy="369332"/>
          </a:xfrm>
          <a:prstGeom prst="rect">
            <a:avLst/>
          </a:prstGeom>
          <a:noFill/>
        </p:spPr>
        <p:txBody>
          <a:bodyPr wrap="square" rtlCol="0">
            <a:spAutoFit/>
          </a:bodyPr>
          <a:lstStyle/>
          <a:p>
            <a:r>
              <a:rPr kumimoji="1" lang="ja-JP" altLang="en-US" dirty="0"/>
              <a:t>令和２年　９月　１５日</a:t>
            </a:r>
          </a:p>
        </p:txBody>
      </p:sp>
      <p:sp>
        <p:nvSpPr>
          <p:cNvPr id="6" name="テキスト ボックス 5"/>
          <p:cNvSpPr txBox="1"/>
          <p:nvPr/>
        </p:nvSpPr>
        <p:spPr>
          <a:xfrm>
            <a:off x="3457889" y="4420986"/>
            <a:ext cx="2279455" cy="646331"/>
          </a:xfrm>
          <a:prstGeom prst="rect">
            <a:avLst/>
          </a:prstGeom>
          <a:noFill/>
        </p:spPr>
        <p:txBody>
          <a:bodyPr wrap="square" rtlCol="0">
            <a:spAutoFit/>
          </a:bodyPr>
          <a:lstStyle/>
          <a:p>
            <a:r>
              <a:rPr kumimoji="1" lang="ja-JP" altLang="en-US" dirty="0"/>
              <a:t>大阪府環境審議会</a:t>
            </a:r>
            <a:endParaRPr kumimoji="1" lang="en-US" altLang="ja-JP" dirty="0"/>
          </a:p>
          <a:p>
            <a:r>
              <a:rPr kumimoji="1" lang="ja-JP" altLang="en-US" dirty="0"/>
              <a:t>　温暖化対策部会</a:t>
            </a:r>
          </a:p>
        </p:txBody>
      </p:sp>
      <p:sp>
        <p:nvSpPr>
          <p:cNvPr id="7" name="テキスト ボックス 6"/>
          <p:cNvSpPr txBox="1"/>
          <p:nvPr/>
        </p:nvSpPr>
        <p:spPr>
          <a:xfrm>
            <a:off x="6372535" y="5635269"/>
            <a:ext cx="2771465" cy="369332"/>
          </a:xfrm>
          <a:prstGeom prst="rect">
            <a:avLst/>
          </a:prstGeom>
          <a:noFill/>
        </p:spPr>
        <p:txBody>
          <a:bodyPr wrap="square" rtlCol="0">
            <a:spAutoFit/>
          </a:bodyPr>
          <a:lstStyle/>
          <a:p>
            <a:r>
              <a:rPr kumimoji="1" lang="ja-JP" altLang="en-US" dirty="0"/>
              <a:t>大阪府住宅まちづくり部</a:t>
            </a:r>
            <a:endParaRPr kumimoji="1" lang="en-US" altLang="ja-JP" dirty="0"/>
          </a:p>
        </p:txBody>
      </p:sp>
      <p:sp>
        <p:nvSpPr>
          <p:cNvPr id="2" name="テキスト ボックス 1">
            <a:extLst>
              <a:ext uri="{FF2B5EF4-FFF2-40B4-BE49-F238E27FC236}">
                <a16:creationId xmlns:a16="http://schemas.microsoft.com/office/drawing/2014/main" id="{13CD9B70-CA90-4179-81A5-E62FCF9F1679}"/>
              </a:ext>
            </a:extLst>
          </p:cNvPr>
          <p:cNvSpPr txBox="1"/>
          <p:nvPr/>
        </p:nvSpPr>
        <p:spPr>
          <a:xfrm>
            <a:off x="7677150" y="371475"/>
            <a:ext cx="1000125" cy="369332"/>
          </a:xfrm>
          <a:prstGeom prst="rect">
            <a:avLst/>
          </a:prstGeom>
          <a:noFill/>
          <a:ln>
            <a:solidFill>
              <a:schemeClr val="tx1"/>
            </a:solidFill>
          </a:ln>
        </p:spPr>
        <p:txBody>
          <a:bodyPr wrap="square" rtlCol="0">
            <a:spAutoFit/>
          </a:bodyPr>
          <a:lstStyle/>
          <a:p>
            <a:pPr algn="ctr"/>
            <a:r>
              <a:rPr kumimoji="1" lang="ja-JP" altLang="en-US" dirty="0"/>
              <a:t>資料</a:t>
            </a:r>
            <a:r>
              <a:rPr kumimoji="1" lang="en-US" altLang="ja-JP" dirty="0"/>
              <a:t>2</a:t>
            </a:r>
            <a:endParaRPr kumimoji="1" lang="ja-JP" altLang="en-US" dirty="0"/>
          </a:p>
        </p:txBody>
      </p:sp>
    </p:spTree>
    <p:extLst>
      <p:ext uri="{BB962C8B-B14F-4D97-AF65-F5344CB8AC3E}">
        <p14:creationId xmlns:p14="http://schemas.microsoft.com/office/powerpoint/2010/main" val="4049267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159981" y="6492875"/>
            <a:ext cx="984019" cy="365125"/>
          </a:xfrm>
        </p:spPr>
        <p:txBody>
          <a:bodyPr/>
          <a:lstStyle/>
          <a:p>
            <a:r>
              <a:rPr kumimoji="1" lang="en-US" altLang="ja-JP" sz="2400" dirty="0" smtClean="0"/>
              <a:t>10</a:t>
            </a:r>
            <a:endParaRPr kumimoji="1" lang="ja-JP" altLang="en-US" sz="2400" dirty="0"/>
          </a:p>
        </p:txBody>
      </p:sp>
      <p:sp>
        <p:nvSpPr>
          <p:cNvPr id="3" name="テキスト ボックス 2"/>
          <p:cNvSpPr txBox="1"/>
          <p:nvPr/>
        </p:nvSpPr>
        <p:spPr>
          <a:xfrm>
            <a:off x="6400799" y="6582643"/>
            <a:ext cx="2402006" cy="246221"/>
          </a:xfrm>
          <a:prstGeom prst="rect">
            <a:avLst/>
          </a:prstGeom>
          <a:noFill/>
        </p:spPr>
        <p:txBody>
          <a:bodyPr wrap="square" rtlCol="0">
            <a:spAutoFit/>
          </a:bodyPr>
          <a:lstStyle/>
          <a:p>
            <a:pPr algn="r"/>
            <a:r>
              <a:rPr kumimoji="1" lang="ja-JP" altLang="en-US" sz="1000" b="1" dirty="0"/>
              <a:t>住宅まちづくり部</a:t>
            </a:r>
          </a:p>
        </p:txBody>
      </p:sp>
      <p:sp>
        <p:nvSpPr>
          <p:cNvPr id="4" name="テキスト ボックス 3"/>
          <p:cNvSpPr txBox="1"/>
          <p:nvPr/>
        </p:nvSpPr>
        <p:spPr>
          <a:xfrm>
            <a:off x="0" y="192873"/>
            <a:ext cx="9512491" cy="369332"/>
          </a:xfrm>
          <a:prstGeom prst="rect">
            <a:avLst/>
          </a:prstGeom>
          <a:noFill/>
        </p:spPr>
        <p:txBody>
          <a:bodyPr wrap="square" rtlCol="0">
            <a:spAutoFit/>
          </a:bodyPr>
          <a:lstStyle/>
          <a:p>
            <a:r>
              <a:rPr kumimoji="1" lang="ja-JP" altLang="en-US" dirty="0">
                <a:ln>
                  <a:solidFill>
                    <a:schemeClr val="accent2"/>
                  </a:solidFill>
                </a:ln>
              </a:rPr>
              <a:t>大阪府域における既設住宅のストックの状況　　</a:t>
            </a:r>
          </a:p>
        </p:txBody>
      </p:sp>
      <p:cxnSp>
        <p:nvCxnSpPr>
          <p:cNvPr id="5" name="直線コネクタ 4"/>
          <p:cNvCxnSpPr/>
          <p:nvPr/>
        </p:nvCxnSpPr>
        <p:spPr>
          <a:xfrm flipV="1">
            <a:off x="0" y="65682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15" name="テキスト ボックス 14"/>
          <p:cNvSpPr txBox="1"/>
          <p:nvPr/>
        </p:nvSpPr>
        <p:spPr>
          <a:xfrm>
            <a:off x="2522908" y="2828126"/>
            <a:ext cx="3762282" cy="338554"/>
          </a:xfrm>
          <a:prstGeom prst="rect">
            <a:avLst/>
          </a:prstGeom>
          <a:noFill/>
          <a:ln>
            <a:solidFill>
              <a:schemeClr val="tx1"/>
            </a:solidFill>
          </a:ln>
        </p:spPr>
        <p:txBody>
          <a:bodyPr wrap="square" rtlCol="0">
            <a:spAutoFit/>
          </a:bodyPr>
          <a:lstStyle/>
          <a:p>
            <a:r>
              <a:rPr kumimoji="1" lang="en-US" altLang="ja-JP" sz="1600" dirty="0"/>
              <a:t>2018</a:t>
            </a:r>
            <a:r>
              <a:rPr kumimoji="1" lang="ja-JP" altLang="en-US" sz="1600" dirty="0"/>
              <a:t>年度の府域における住宅のストック</a:t>
            </a:r>
          </a:p>
        </p:txBody>
      </p:sp>
      <p:sp>
        <p:nvSpPr>
          <p:cNvPr id="12" name="テキスト ボックス 1"/>
          <p:cNvSpPr txBox="1"/>
          <p:nvPr/>
        </p:nvSpPr>
        <p:spPr>
          <a:xfrm>
            <a:off x="1585601" y="3894858"/>
            <a:ext cx="813639" cy="18245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a:t>609,300</a:t>
            </a:r>
            <a:endParaRPr lang="ja-JP" altLang="en-US" sz="1100" dirty="0"/>
          </a:p>
        </p:txBody>
      </p:sp>
      <p:sp>
        <p:nvSpPr>
          <p:cNvPr id="13" name="テキスト ボックス 1"/>
          <p:cNvSpPr txBox="1"/>
          <p:nvPr/>
        </p:nvSpPr>
        <p:spPr>
          <a:xfrm>
            <a:off x="2217862" y="3796238"/>
            <a:ext cx="859809" cy="31637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a:t>675,500</a:t>
            </a:r>
            <a:endParaRPr lang="ja-JP" altLang="en-US" sz="1100" dirty="0"/>
          </a:p>
        </p:txBody>
      </p:sp>
      <p:sp>
        <p:nvSpPr>
          <p:cNvPr id="14" name="テキスト ボックス 1"/>
          <p:cNvSpPr txBox="1"/>
          <p:nvPr/>
        </p:nvSpPr>
        <p:spPr>
          <a:xfrm>
            <a:off x="2804404" y="4352759"/>
            <a:ext cx="859809" cy="32939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a:t>328,500</a:t>
            </a:r>
            <a:endParaRPr lang="ja-JP" altLang="en-US" sz="1100" dirty="0"/>
          </a:p>
        </p:txBody>
      </p:sp>
      <p:sp>
        <p:nvSpPr>
          <p:cNvPr id="16" name="テキスト ボックス 1"/>
          <p:cNvSpPr txBox="1"/>
          <p:nvPr/>
        </p:nvSpPr>
        <p:spPr>
          <a:xfrm>
            <a:off x="3458373" y="4232385"/>
            <a:ext cx="859809" cy="32939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a:t>408,700</a:t>
            </a:r>
            <a:endParaRPr lang="ja-JP" altLang="en-US" sz="1100" dirty="0"/>
          </a:p>
        </p:txBody>
      </p:sp>
      <p:sp>
        <p:nvSpPr>
          <p:cNvPr id="17" name="テキスト ボックス 1"/>
          <p:cNvSpPr txBox="1"/>
          <p:nvPr/>
        </p:nvSpPr>
        <p:spPr>
          <a:xfrm>
            <a:off x="4115096" y="4232384"/>
            <a:ext cx="859809" cy="32939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a:t>373,800</a:t>
            </a:r>
            <a:endParaRPr lang="ja-JP" altLang="en-US" sz="1100" dirty="0"/>
          </a:p>
        </p:txBody>
      </p:sp>
      <p:sp>
        <p:nvSpPr>
          <p:cNvPr id="18" name="テキスト ボックス 1"/>
          <p:cNvSpPr txBox="1"/>
          <p:nvPr/>
        </p:nvSpPr>
        <p:spPr>
          <a:xfrm>
            <a:off x="4765448" y="4256642"/>
            <a:ext cx="859809" cy="32939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a:t>370,900</a:t>
            </a:r>
            <a:endParaRPr lang="ja-JP" altLang="en-US" sz="1100" dirty="0"/>
          </a:p>
        </p:txBody>
      </p:sp>
      <p:sp>
        <p:nvSpPr>
          <p:cNvPr id="19" name="テキスト ボックス 1"/>
          <p:cNvSpPr txBox="1"/>
          <p:nvPr/>
        </p:nvSpPr>
        <p:spPr>
          <a:xfrm>
            <a:off x="5425788" y="4360057"/>
            <a:ext cx="859809" cy="32939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a:t>318,400</a:t>
            </a:r>
            <a:endParaRPr lang="ja-JP" altLang="en-US" sz="1100" dirty="0"/>
          </a:p>
        </p:txBody>
      </p:sp>
      <p:sp>
        <p:nvSpPr>
          <p:cNvPr id="20" name="テキスト ボックス 1"/>
          <p:cNvSpPr txBox="1"/>
          <p:nvPr/>
        </p:nvSpPr>
        <p:spPr>
          <a:xfrm>
            <a:off x="6167270" y="4576506"/>
            <a:ext cx="859809" cy="32939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a:t>149,000</a:t>
            </a:r>
            <a:endParaRPr lang="ja-JP" altLang="en-US" sz="1100" dirty="0"/>
          </a:p>
        </p:txBody>
      </p:sp>
      <p:cxnSp>
        <p:nvCxnSpPr>
          <p:cNvPr id="21" name="直線コネクタ 20"/>
          <p:cNvCxnSpPr/>
          <p:nvPr/>
        </p:nvCxnSpPr>
        <p:spPr>
          <a:xfrm>
            <a:off x="2833974" y="3849981"/>
            <a:ext cx="0" cy="131018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168414" y="3849981"/>
            <a:ext cx="0" cy="131018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4067613" y="3849981"/>
            <a:ext cx="0" cy="131018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5425788" y="3879626"/>
            <a:ext cx="0" cy="131018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5603217" y="3601147"/>
            <a:ext cx="849085" cy="253916"/>
          </a:xfrm>
          <a:prstGeom prst="rect">
            <a:avLst/>
          </a:prstGeom>
          <a:noFill/>
        </p:spPr>
        <p:txBody>
          <a:bodyPr wrap="square" rtlCol="0">
            <a:spAutoFit/>
          </a:bodyPr>
          <a:lstStyle/>
          <a:p>
            <a:r>
              <a:rPr kumimoji="1" lang="en-US" altLang="ja-JP" sz="1050" dirty="0"/>
              <a:t>10</a:t>
            </a:r>
            <a:r>
              <a:rPr kumimoji="1" lang="ja-JP" altLang="en-US" sz="1050" dirty="0"/>
              <a:t>年以内</a:t>
            </a:r>
          </a:p>
        </p:txBody>
      </p:sp>
      <p:sp>
        <p:nvSpPr>
          <p:cNvPr id="25" name="テキスト ボックス 24"/>
          <p:cNvSpPr txBox="1"/>
          <p:nvPr/>
        </p:nvSpPr>
        <p:spPr>
          <a:xfrm>
            <a:off x="4404049" y="3601147"/>
            <a:ext cx="856259" cy="253916"/>
          </a:xfrm>
          <a:prstGeom prst="rect">
            <a:avLst/>
          </a:prstGeom>
          <a:noFill/>
        </p:spPr>
        <p:txBody>
          <a:bodyPr wrap="square" rtlCol="0">
            <a:spAutoFit/>
          </a:bodyPr>
          <a:lstStyle/>
          <a:p>
            <a:r>
              <a:rPr kumimoji="1" lang="en-US" altLang="ja-JP" sz="1050" dirty="0"/>
              <a:t>10</a:t>
            </a:r>
            <a:r>
              <a:rPr kumimoji="1" lang="ja-JP" altLang="en-US" sz="1050" dirty="0"/>
              <a:t>年～</a:t>
            </a:r>
            <a:r>
              <a:rPr kumimoji="1" lang="en-US" altLang="ja-JP" sz="1050" dirty="0"/>
              <a:t>20</a:t>
            </a:r>
            <a:r>
              <a:rPr kumimoji="1" lang="ja-JP" altLang="en-US" sz="1050" dirty="0"/>
              <a:t>年</a:t>
            </a:r>
          </a:p>
        </p:txBody>
      </p:sp>
      <p:sp>
        <p:nvSpPr>
          <p:cNvPr id="26" name="テキスト ボックス 25"/>
          <p:cNvSpPr txBox="1"/>
          <p:nvPr/>
        </p:nvSpPr>
        <p:spPr>
          <a:xfrm>
            <a:off x="3068184" y="3643437"/>
            <a:ext cx="992956" cy="253916"/>
          </a:xfrm>
          <a:prstGeom prst="rect">
            <a:avLst/>
          </a:prstGeom>
          <a:noFill/>
        </p:spPr>
        <p:txBody>
          <a:bodyPr wrap="square" rtlCol="0">
            <a:spAutoFit/>
          </a:bodyPr>
          <a:lstStyle/>
          <a:p>
            <a:r>
              <a:rPr kumimoji="1" lang="en-US" altLang="ja-JP" sz="1050" dirty="0"/>
              <a:t>20</a:t>
            </a:r>
            <a:r>
              <a:rPr kumimoji="1" lang="ja-JP" altLang="en-US" sz="1050" dirty="0"/>
              <a:t>年～</a:t>
            </a:r>
            <a:r>
              <a:rPr kumimoji="1" lang="en-US" altLang="ja-JP" sz="1050" dirty="0"/>
              <a:t>30</a:t>
            </a:r>
            <a:r>
              <a:rPr kumimoji="1" lang="ja-JP" altLang="en-US" sz="1050" dirty="0"/>
              <a:t>年</a:t>
            </a:r>
          </a:p>
        </p:txBody>
      </p:sp>
      <p:sp>
        <p:nvSpPr>
          <p:cNvPr id="27" name="テキスト ボックス 26"/>
          <p:cNvSpPr txBox="1"/>
          <p:nvPr/>
        </p:nvSpPr>
        <p:spPr>
          <a:xfrm>
            <a:off x="2106582" y="3618262"/>
            <a:ext cx="992956" cy="253916"/>
          </a:xfrm>
          <a:prstGeom prst="rect">
            <a:avLst/>
          </a:prstGeom>
          <a:noFill/>
        </p:spPr>
        <p:txBody>
          <a:bodyPr wrap="square" rtlCol="0">
            <a:spAutoFit/>
          </a:bodyPr>
          <a:lstStyle/>
          <a:p>
            <a:r>
              <a:rPr kumimoji="1" lang="en-US" altLang="ja-JP" sz="1050" dirty="0"/>
              <a:t>30</a:t>
            </a:r>
            <a:r>
              <a:rPr kumimoji="1" lang="ja-JP" altLang="en-US" sz="1050" dirty="0"/>
              <a:t>年～</a:t>
            </a:r>
            <a:r>
              <a:rPr kumimoji="1" lang="en-US" altLang="ja-JP" sz="1050" dirty="0"/>
              <a:t>40</a:t>
            </a:r>
            <a:r>
              <a:rPr kumimoji="1" lang="ja-JP" altLang="en-US" sz="1050" dirty="0"/>
              <a:t>年</a:t>
            </a:r>
          </a:p>
        </p:txBody>
      </p:sp>
      <p:sp>
        <p:nvSpPr>
          <p:cNvPr id="28" name="テキスト ボックス 27"/>
          <p:cNvSpPr txBox="1"/>
          <p:nvPr/>
        </p:nvSpPr>
        <p:spPr>
          <a:xfrm>
            <a:off x="1166694" y="3643437"/>
            <a:ext cx="992956" cy="253916"/>
          </a:xfrm>
          <a:prstGeom prst="rect">
            <a:avLst/>
          </a:prstGeom>
          <a:noFill/>
        </p:spPr>
        <p:txBody>
          <a:bodyPr wrap="square" rtlCol="0">
            <a:spAutoFit/>
          </a:bodyPr>
          <a:lstStyle/>
          <a:p>
            <a:r>
              <a:rPr kumimoji="1" lang="en-US" altLang="ja-JP" sz="1050" dirty="0"/>
              <a:t>40</a:t>
            </a:r>
            <a:r>
              <a:rPr kumimoji="1" lang="ja-JP" altLang="en-US" sz="1050" dirty="0"/>
              <a:t>年以上</a:t>
            </a:r>
          </a:p>
        </p:txBody>
      </p:sp>
      <p:sp>
        <p:nvSpPr>
          <p:cNvPr id="29" name="テキスト ボックス 28"/>
          <p:cNvSpPr txBox="1"/>
          <p:nvPr/>
        </p:nvSpPr>
        <p:spPr>
          <a:xfrm>
            <a:off x="6921586" y="4421339"/>
            <a:ext cx="2222414" cy="830997"/>
          </a:xfrm>
          <a:prstGeom prst="rect">
            <a:avLst/>
          </a:prstGeom>
          <a:noFill/>
          <a:ln>
            <a:solidFill>
              <a:schemeClr val="tx1"/>
            </a:solidFill>
            <a:prstDash val="dash"/>
          </a:ln>
        </p:spPr>
        <p:txBody>
          <a:bodyPr wrap="square" rtlCol="0">
            <a:spAutoFit/>
          </a:bodyPr>
          <a:lstStyle/>
          <a:p>
            <a:r>
              <a:rPr kumimoji="1" lang="en-US" altLang="ja-JP" sz="1600" dirty="0" smtClean="0"/>
              <a:t>2017</a:t>
            </a:r>
            <a:r>
              <a:rPr kumimoji="1" lang="ja-JP" altLang="en-US" sz="1600" dirty="0" smtClean="0"/>
              <a:t>年</a:t>
            </a:r>
            <a:r>
              <a:rPr kumimoji="1" lang="ja-JP" altLang="en-US" sz="1600" dirty="0"/>
              <a:t>建築物省</a:t>
            </a:r>
            <a:r>
              <a:rPr kumimoji="1" lang="ja-JP" altLang="en-US" sz="1600" dirty="0" smtClean="0"/>
              <a:t>エネ法施行以前</a:t>
            </a:r>
            <a:r>
              <a:rPr kumimoji="1" lang="ja-JP" altLang="en-US" sz="1600" dirty="0"/>
              <a:t>の建築物</a:t>
            </a:r>
            <a:r>
              <a:rPr kumimoji="1" lang="ja-JP" altLang="en-US" sz="1600" dirty="0" smtClean="0"/>
              <a:t>が</a:t>
            </a:r>
            <a:endParaRPr kumimoji="1" lang="en-US" altLang="ja-JP" sz="1600" smtClean="0"/>
          </a:p>
          <a:p>
            <a:r>
              <a:rPr kumimoji="1" lang="en-US" altLang="ja-JP" sz="1600" smtClean="0"/>
              <a:t>9</a:t>
            </a:r>
            <a:r>
              <a:rPr kumimoji="1" lang="ja-JP" altLang="en-US" sz="1600" dirty="0" smtClean="0"/>
              <a:t>割</a:t>
            </a:r>
            <a:r>
              <a:rPr kumimoji="1" lang="ja-JP" altLang="en-US" sz="1600" dirty="0"/>
              <a:t>以上を占める。</a:t>
            </a:r>
          </a:p>
        </p:txBody>
      </p:sp>
      <p:sp>
        <p:nvSpPr>
          <p:cNvPr id="7" name="テキスト ボックス 6"/>
          <p:cNvSpPr txBox="1"/>
          <p:nvPr/>
        </p:nvSpPr>
        <p:spPr>
          <a:xfrm>
            <a:off x="6921586" y="3288296"/>
            <a:ext cx="1976756" cy="230832"/>
          </a:xfrm>
          <a:prstGeom prst="rect">
            <a:avLst/>
          </a:prstGeom>
          <a:noFill/>
        </p:spPr>
        <p:txBody>
          <a:bodyPr wrap="square" rtlCol="0">
            <a:spAutoFit/>
          </a:bodyPr>
          <a:lstStyle/>
          <a:p>
            <a:r>
              <a:rPr kumimoji="1" lang="en-US" altLang="ja-JP" sz="900" dirty="0"/>
              <a:t>2018</a:t>
            </a:r>
            <a:r>
              <a:rPr kumimoji="1" lang="ja-JP" altLang="en-US" sz="900" dirty="0"/>
              <a:t>年住宅・土地統計調査より</a:t>
            </a:r>
          </a:p>
        </p:txBody>
      </p:sp>
      <p:sp>
        <p:nvSpPr>
          <p:cNvPr id="30" name="テキスト ボックス 29"/>
          <p:cNvSpPr txBox="1"/>
          <p:nvPr/>
        </p:nvSpPr>
        <p:spPr>
          <a:xfrm>
            <a:off x="674629" y="3770395"/>
            <a:ext cx="641445" cy="276999"/>
          </a:xfrm>
          <a:prstGeom prst="rect">
            <a:avLst/>
          </a:prstGeom>
          <a:noFill/>
        </p:spPr>
        <p:txBody>
          <a:bodyPr wrap="square" rtlCol="0">
            <a:spAutoFit/>
          </a:bodyPr>
          <a:lstStyle/>
          <a:p>
            <a:r>
              <a:rPr kumimoji="1" lang="ja-JP" altLang="en-US" sz="1200" dirty="0"/>
              <a:t>（戸）</a:t>
            </a:r>
          </a:p>
        </p:txBody>
      </p:sp>
      <p:sp>
        <p:nvSpPr>
          <p:cNvPr id="9" name="正方形/長方形 8"/>
          <p:cNvSpPr/>
          <p:nvPr/>
        </p:nvSpPr>
        <p:spPr>
          <a:xfrm>
            <a:off x="8138256" y="2749604"/>
            <a:ext cx="877163" cy="276999"/>
          </a:xfrm>
          <a:prstGeom prst="rect">
            <a:avLst/>
          </a:prstGeom>
        </p:spPr>
        <p:txBody>
          <a:bodyPr wrap="none">
            <a:spAutoFit/>
          </a:bodyPr>
          <a:lstStyle/>
          <a:p>
            <a:r>
              <a:rPr kumimoji="1" lang="ja-JP" altLang="en-US" sz="1200" dirty="0"/>
              <a:t>（単位：戸）</a:t>
            </a:r>
          </a:p>
        </p:txBody>
      </p:sp>
      <p:sp>
        <p:nvSpPr>
          <p:cNvPr id="10" name="テキスト ボックス 9"/>
          <p:cNvSpPr txBox="1"/>
          <p:nvPr/>
        </p:nvSpPr>
        <p:spPr>
          <a:xfrm>
            <a:off x="6288283" y="2965343"/>
            <a:ext cx="3360438" cy="246221"/>
          </a:xfrm>
          <a:prstGeom prst="rect">
            <a:avLst/>
          </a:prstGeom>
          <a:noFill/>
        </p:spPr>
        <p:txBody>
          <a:bodyPr wrap="square" rtlCol="0">
            <a:spAutoFit/>
          </a:bodyPr>
          <a:lstStyle/>
          <a:p>
            <a:r>
              <a:rPr kumimoji="1" lang="en-US" altLang="ja-JP" sz="1000" dirty="0"/>
              <a:t>※</a:t>
            </a:r>
            <a:r>
              <a:rPr kumimoji="1" lang="ja-JP" altLang="en-US" sz="1000" dirty="0"/>
              <a:t>総数は持ち家・借家の不明な住宅数を含む</a:t>
            </a:r>
          </a:p>
        </p:txBody>
      </p:sp>
      <p:pic>
        <p:nvPicPr>
          <p:cNvPr id="31" name="図 30"/>
          <p:cNvPicPr>
            <a:picLocks noChangeAspect="1"/>
          </p:cNvPicPr>
          <p:nvPr/>
        </p:nvPicPr>
        <p:blipFill>
          <a:blip r:embed="rId3"/>
          <a:stretch>
            <a:fillRect/>
          </a:stretch>
        </p:blipFill>
        <p:spPr>
          <a:xfrm>
            <a:off x="394928" y="783746"/>
            <a:ext cx="8620491" cy="2097206"/>
          </a:xfrm>
          <a:prstGeom prst="rect">
            <a:avLst/>
          </a:prstGeom>
        </p:spPr>
      </p:pic>
      <p:pic>
        <p:nvPicPr>
          <p:cNvPr id="32" name="図 31"/>
          <p:cNvPicPr>
            <a:picLocks noChangeAspect="1"/>
          </p:cNvPicPr>
          <p:nvPr/>
        </p:nvPicPr>
        <p:blipFill>
          <a:blip r:embed="rId4"/>
          <a:stretch>
            <a:fillRect/>
          </a:stretch>
        </p:blipFill>
        <p:spPr>
          <a:xfrm>
            <a:off x="190813" y="3709972"/>
            <a:ext cx="7888908" cy="2822693"/>
          </a:xfrm>
          <a:prstGeom prst="rect">
            <a:avLst/>
          </a:prstGeom>
        </p:spPr>
      </p:pic>
    </p:spTree>
    <p:extLst>
      <p:ext uri="{BB962C8B-B14F-4D97-AF65-F5344CB8AC3E}">
        <p14:creationId xmlns:p14="http://schemas.microsoft.com/office/powerpoint/2010/main" val="1593144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 y="180304"/>
            <a:ext cx="9239535" cy="369332"/>
          </a:xfrm>
          <a:prstGeom prst="rect">
            <a:avLst/>
          </a:prstGeom>
          <a:noFill/>
        </p:spPr>
        <p:txBody>
          <a:bodyPr wrap="square" rtlCol="0">
            <a:spAutoFit/>
          </a:bodyPr>
          <a:lstStyle/>
          <a:p>
            <a:r>
              <a:rPr kumimoji="1" lang="ja-JP" altLang="en-US" dirty="0">
                <a:ln>
                  <a:solidFill>
                    <a:schemeClr val="accent2"/>
                  </a:solidFill>
                </a:ln>
              </a:rPr>
              <a:t>大阪府域における省エネ基準適合状況</a:t>
            </a:r>
          </a:p>
        </p:txBody>
      </p:sp>
      <p:cxnSp>
        <p:nvCxnSpPr>
          <p:cNvPr id="5" name="直線コネクタ 4"/>
          <p:cNvCxnSpPr/>
          <p:nvPr/>
        </p:nvCxnSpPr>
        <p:spPr>
          <a:xfrm flipV="1">
            <a:off x="0" y="65682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6" name="スライド番号プレースホルダー 1"/>
          <p:cNvSpPr txBox="1">
            <a:spLocks/>
          </p:cNvSpPr>
          <p:nvPr/>
        </p:nvSpPr>
        <p:spPr>
          <a:xfrm>
            <a:off x="8159981" y="6499699"/>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2400" dirty="0"/>
              <a:t>11</a:t>
            </a:r>
            <a:endParaRPr kumimoji="1" lang="ja-JP" altLang="en-US" sz="2400" dirty="0"/>
          </a:p>
        </p:txBody>
      </p:sp>
      <p:sp>
        <p:nvSpPr>
          <p:cNvPr id="7" name="テキスト ボックス 6"/>
          <p:cNvSpPr txBox="1"/>
          <p:nvPr/>
        </p:nvSpPr>
        <p:spPr>
          <a:xfrm>
            <a:off x="6428095" y="6589467"/>
            <a:ext cx="2402006" cy="246221"/>
          </a:xfrm>
          <a:prstGeom prst="rect">
            <a:avLst/>
          </a:prstGeom>
          <a:noFill/>
        </p:spPr>
        <p:txBody>
          <a:bodyPr wrap="square" rtlCol="0">
            <a:spAutoFit/>
          </a:bodyPr>
          <a:lstStyle/>
          <a:p>
            <a:pPr algn="r"/>
            <a:r>
              <a:rPr kumimoji="1" lang="ja-JP" altLang="en-US" sz="1000" b="1" dirty="0"/>
              <a:t>住宅まちづくり部</a:t>
            </a:r>
          </a:p>
        </p:txBody>
      </p:sp>
      <p:sp>
        <p:nvSpPr>
          <p:cNvPr id="9" name="テキスト ボックス 5"/>
          <p:cNvSpPr txBox="1"/>
          <p:nvPr/>
        </p:nvSpPr>
        <p:spPr>
          <a:xfrm>
            <a:off x="4189069" y="2541724"/>
            <a:ext cx="4614532" cy="47651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28594" algn="just"/>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rPr>
              <a:t>300</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㎡以上</a:t>
            </a:r>
            <a:r>
              <a:rPr 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2,000</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㎡未満の件数</a:t>
            </a:r>
          </a:p>
          <a:p>
            <a:pPr algn="just"/>
            <a:r>
              <a:rPr 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0" name="テキスト ボックス 5"/>
          <p:cNvSpPr txBox="1"/>
          <p:nvPr/>
        </p:nvSpPr>
        <p:spPr>
          <a:xfrm>
            <a:off x="-380402" y="2347550"/>
            <a:ext cx="4669819" cy="307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28594"/>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2,000</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㎡以上の件数</a:t>
            </a:r>
          </a:p>
          <a:p>
            <a:pPr algn="just"/>
            <a:r>
              <a:rPr lang="en-US" sz="160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6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テキスト ボックス 5"/>
          <p:cNvSpPr txBox="1"/>
          <p:nvPr/>
        </p:nvSpPr>
        <p:spPr>
          <a:xfrm>
            <a:off x="4343837" y="4069764"/>
            <a:ext cx="4759219" cy="10018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28594"/>
            <a:r>
              <a:rPr lang="en-US" altLang="ja-JP" sz="1100" kern="100" dirty="0">
                <a:latin typeface="ＭＳ ゴシック" panose="020B0609070205080204" pitchFamily="49" charset="-128"/>
                <a:ea typeface="ＭＳ ゴシック" panose="020B0609070205080204" pitchFamily="49" charset="-128"/>
                <a:cs typeface="Times New Roman" panose="02020603050405020304" pitchFamily="18" charset="0"/>
              </a:rPr>
              <a:t>※2017</a:t>
            </a:r>
            <a:r>
              <a:rPr lang="ja-JP" altLang="en-US" sz="1100" kern="100" dirty="0">
                <a:latin typeface="ＭＳ ゴシック" panose="020B0609070205080204" pitchFamily="49" charset="-128"/>
                <a:ea typeface="ＭＳ ゴシック" panose="020B0609070205080204" pitchFamily="49" charset="-128"/>
                <a:cs typeface="Times New Roman" panose="02020603050405020304" pitchFamily="18" charset="0"/>
              </a:rPr>
              <a:t>年度、</a:t>
            </a:r>
            <a:r>
              <a:rPr lang="en-US" altLang="ja-JP" sz="1100" kern="100" dirty="0">
                <a:latin typeface="ＭＳ ゴシック" panose="020B0609070205080204" pitchFamily="49" charset="-128"/>
                <a:ea typeface="ＭＳ ゴシック" panose="020B0609070205080204" pitchFamily="49" charset="-128"/>
                <a:cs typeface="Times New Roman" panose="02020603050405020304" pitchFamily="18" charset="0"/>
              </a:rPr>
              <a:t>2018</a:t>
            </a:r>
            <a:r>
              <a:rPr lang="ja-JP" altLang="en-US" sz="1100" kern="100" dirty="0">
                <a:latin typeface="ＭＳ ゴシック" panose="020B0609070205080204" pitchFamily="49" charset="-128"/>
                <a:ea typeface="ＭＳ ゴシック" panose="020B0609070205080204" pitchFamily="49" charset="-128"/>
                <a:cs typeface="Times New Roman" panose="02020603050405020304" pitchFamily="18" charset="0"/>
              </a:rPr>
              <a:t>年度は国の集計方法が変わり、外皮基準適合状況は</a:t>
            </a:r>
            <a:endParaRPr lang="en-US" altLang="ja-JP" sz="11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indent="228594"/>
            <a:r>
              <a:rPr lang="ja-JP" altLang="en-US" sz="1100" kern="100" dirty="0">
                <a:latin typeface="ＭＳ ゴシック" panose="020B0609070205080204" pitchFamily="49" charset="-128"/>
                <a:ea typeface="ＭＳ ゴシック" panose="020B0609070205080204" pitchFamily="49" charset="-128"/>
                <a:cs typeface="Times New Roman" panose="02020603050405020304" pitchFamily="18" charset="0"/>
              </a:rPr>
              <a:t>　不明なので、令和元年度の届出の件数としている。</a:t>
            </a:r>
            <a:endParaRPr lang="en-US" altLang="ja-JP" sz="11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indent="228594"/>
            <a:r>
              <a:rPr lang="ja-JP" altLang="en-US" sz="1100" kern="100" dirty="0">
                <a:latin typeface="ＭＳ ゴシック" panose="020B0609070205080204" pitchFamily="49" charset="-128"/>
                <a:ea typeface="ＭＳ ゴシック" panose="020B0609070205080204" pitchFamily="49" charset="-128"/>
                <a:cs typeface="Times New Roman" panose="02020603050405020304" pitchFamily="18" charset="0"/>
              </a:rPr>
              <a:t>　工場用途などで省エネ基準適合対象外のものは除く。</a:t>
            </a:r>
            <a:endParaRPr lang="en-US" altLang="ja-JP" sz="1100" kern="100" dirty="0">
              <a:latin typeface="Century" panose="02040604050505020304" pitchFamily="18" charset="0"/>
              <a:ea typeface="ＭＳ 明朝" panose="02020609040205080304" pitchFamily="17" charset="-128"/>
              <a:cs typeface="Times New Roman" panose="02020603050405020304" pitchFamily="18" charset="0"/>
            </a:endParaRPr>
          </a:p>
          <a:p>
            <a:pPr indent="228594"/>
            <a:r>
              <a:rPr lang="ja-JP" altLang="en-US" sz="1100" kern="100" dirty="0">
                <a:latin typeface="ＭＳ ゴシック" panose="020B0609070205080204" pitchFamily="49" charset="-128"/>
                <a:ea typeface="ＭＳ ゴシック" panose="020B0609070205080204" pitchFamily="49" charset="-128"/>
                <a:cs typeface="Times New Roman" panose="02020603050405020304" pitchFamily="18" charset="0"/>
              </a:rPr>
              <a:t>　標準入力法のうち</a:t>
            </a:r>
            <a:r>
              <a:rPr lang="en-US" altLang="ja-JP" sz="1100" kern="100" dirty="0">
                <a:latin typeface="ＭＳ ゴシック" panose="020B0609070205080204" pitchFamily="49" charset="-128"/>
                <a:ea typeface="ＭＳ ゴシック" panose="020B0609070205080204" pitchFamily="49" charset="-128"/>
                <a:cs typeface="Times New Roman" panose="02020603050405020304" pitchFamily="18" charset="0"/>
              </a:rPr>
              <a:t>18</a:t>
            </a:r>
            <a:r>
              <a:rPr lang="ja-JP" altLang="en-US" sz="1100" kern="100" dirty="0">
                <a:latin typeface="ＭＳ ゴシック" panose="020B0609070205080204" pitchFamily="49" charset="-128"/>
                <a:ea typeface="ＭＳ ゴシック" panose="020B0609070205080204" pitchFamily="49" charset="-128"/>
                <a:cs typeface="Times New Roman" panose="02020603050405020304" pitchFamily="18" charset="0"/>
              </a:rPr>
              <a:t>件は、外皮計算をしていないため</a:t>
            </a:r>
            <a:r>
              <a:rPr lang="ja-JP" altLang="en-US" sz="11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endParaRPr lang="en-US" altLang="ja-JP" sz="1100"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pPr indent="228594"/>
            <a:r>
              <a:rPr lang="ja-JP" altLang="en-US" sz="11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1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含んで</a:t>
            </a:r>
            <a:r>
              <a:rPr lang="ja-JP" altLang="en-US" sz="1100" kern="100" dirty="0">
                <a:latin typeface="ＭＳ ゴシック" panose="020B0609070205080204" pitchFamily="49" charset="-128"/>
                <a:ea typeface="ＭＳ ゴシック" panose="020B0609070205080204" pitchFamily="49" charset="-128"/>
                <a:cs typeface="Times New Roman" panose="02020603050405020304" pitchFamily="18" charset="0"/>
              </a:rPr>
              <a:t>いない。</a:t>
            </a:r>
            <a:endParaRPr lang="en-US" altLang="ja-JP" sz="11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5" name="テキスト ボックス 14"/>
          <p:cNvSpPr txBox="1"/>
          <p:nvPr/>
        </p:nvSpPr>
        <p:spPr>
          <a:xfrm>
            <a:off x="142136" y="789767"/>
            <a:ext cx="8791482" cy="369332"/>
          </a:xfrm>
          <a:prstGeom prst="rect">
            <a:avLst/>
          </a:prstGeom>
          <a:noFill/>
          <a:ln>
            <a:noFill/>
          </a:ln>
        </p:spPr>
        <p:txBody>
          <a:bodyPr wrap="square" rtlCol="0">
            <a:spAutoFit/>
          </a:bodyPr>
          <a:lstStyle/>
          <a:p>
            <a:r>
              <a:rPr lang="ja-JP" altLang="en-US" b="1" u="sng"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b="1" u="sng" kern="100" dirty="0">
                <a:latin typeface="ＭＳ ゴシック" panose="020B0609070205080204" pitchFamily="49" charset="-128"/>
                <a:ea typeface="ＭＳ ゴシック" panose="020B0609070205080204" pitchFamily="49" charset="-128"/>
                <a:cs typeface="Times New Roman" panose="02020603050405020304" pitchFamily="18" charset="0"/>
              </a:rPr>
              <a:t>非住宅（大阪府全域）</a:t>
            </a:r>
            <a:endParaRPr lang="ja-JP" altLang="en-US" b="1" u="sng" dirty="0"/>
          </a:p>
        </p:txBody>
      </p:sp>
      <p:sp>
        <p:nvSpPr>
          <p:cNvPr id="2" name="テキスト ボックス 1"/>
          <p:cNvSpPr txBox="1"/>
          <p:nvPr/>
        </p:nvSpPr>
        <p:spPr>
          <a:xfrm>
            <a:off x="193522" y="1248867"/>
            <a:ext cx="8641397" cy="861774"/>
          </a:xfrm>
          <a:prstGeom prst="rect">
            <a:avLst/>
          </a:prstGeom>
          <a:noFill/>
          <a:ln>
            <a:solidFill>
              <a:schemeClr val="tx1"/>
            </a:solidFill>
            <a:prstDash val="dash"/>
          </a:ln>
        </p:spPr>
        <p:txBody>
          <a:bodyPr wrap="square" rtlCol="0">
            <a:spAutoFit/>
          </a:bodyPr>
          <a:lstStyle/>
          <a:p>
            <a:r>
              <a:rPr kumimoji="1" lang="ja-JP" altLang="en-US" dirty="0"/>
              <a:t>　</a:t>
            </a:r>
            <a:r>
              <a:rPr kumimoji="1" lang="en-US" altLang="ja-JP" sz="1600" dirty="0"/>
              <a:t>2,000</a:t>
            </a:r>
            <a:r>
              <a:rPr kumimoji="1" lang="ja-JP" altLang="en-US" sz="1600" dirty="0"/>
              <a:t>㎡以上については、適合率がほぼ</a:t>
            </a:r>
            <a:r>
              <a:rPr kumimoji="1" lang="en-US" altLang="ja-JP" sz="1600" dirty="0"/>
              <a:t>100</a:t>
            </a:r>
            <a:r>
              <a:rPr kumimoji="1" lang="ja-JP" altLang="en-US" sz="1600" dirty="0"/>
              <a:t>％。</a:t>
            </a:r>
            <a:endParaRPr kumimoji="1" lang="en-US" altLang="ja-JP" sz="1600" dirty="0"/>
          </a:p>
          <a:p>
            <a:r>
              <a:rPr kumimoji="1" lang="ja-JP" altLang="en-US" sz="1600" dirty="0"/>
              <a:t>　</a:t>
            </a:r>
            <a:r>
              <a:rPr kumimoji="1" lang="en-US" altLang="ja-JP" sz="1600" dirty="0"/>
              <a:t>300</a:t>
            </a:r>
            <a:r>
              <a:rPr kumimoji="1" lang="ja-JP" altLang="en-US" sz="1600" dirty="0"/>
              <a:t>㎡以上</a:t>
            </a:r>
            <a:r>
              <a:rPr kumimoji="1" lang="en-US" altLang="ja-JP" sz="1600" dirty="0"/>
              <a:t>2,000</a:t>
            </a:r>
            <a:r>
              <a:rPr kumimoji="1" lang="ja-JP" altLang="en-US" sz="1600" dirty="0"/>
              <a:t>㎡未満については、</a:t>
            </a:r>
            <a:r>
              <a:rPr kumimoji="1" lang="en-US" altLang="ja-JP" sz="1600" dirty="0"/>
              <a:t>2019</a:t>
            </a:r>
            <a:r>
              <a:rPr kumimoji="1" lang="ja-JP" altLang="en-US" sz="1600" dirty="0"/>
              <a:t>年度は適合率が</a:t>
            </a:r>
            <a:r>
              <a:rPr kumimoji="1" lang="en-US" altLang="ja-JP" sz="1600" dirty="0"/>
              <a:t>93</a:t>
            </a:r>
            <a:r>
              <a:rPr kumimoji="1" lang="ja-JP" altLang="en-US" sz="1600" dirty="0"/>
              <a:t>％であるが、不適合件数は</a:t>
            </a:r>
            <a:r>
              <a:rPr kumimoji="1" lang="en-US" altLang="ja-JP" sz="1600" dirty="0"/>
              <a:t>50</a:t>
            </a:r>
            <a:r>
              <a:rPr kumimoji="1" lang="ja-JP" altLang="en-US" sz="1600" dirty="0"/>
              <a:t>件程度</a:t>
            </a:r>
            <a:endParaRPr kumimoji="1" lang="en-US" altLang="ja-JP" sz="1600" dirty="0"/>
          </a:p>
          <a:p>
            <a:r>
              <a:rPr kumimoji="1" lang="ja-JP" altLang="en-US" sz="1600" dirty="0"/>
              <a:t>　となっている。（</a:t>
            </a:r>
            <a:r>
              <a:rPr kumimoji="1" lang="en-US" altLang="ja-JP" sz="1600" dirty="0"/>
              <a:t>2017</a:t>
            </a:r>
            <a:r>
              <a:rPr kumimoji="1" lang="ja-JP" altLang="en-US" sz="1600" dirty="0"/>
              <a:t>年度、</a:t>
            </a:r>
            <a:r>
              <a:rPr kumimoji="1" lang="en-US" altLang="ja-JP" sz="1600" dirty="0"/>
              <a:t>2018</a:t>
            </a:r>
            <a:r>
              <a:rPr kumimoji="1" lang="ja-JP" altLang="en-US" sz="1600" dirty="0"/>
              <a:t>年度は外皮基準適合状況が不明）</a:t>
            </a:r>
          </a:p>
        </p:txBody>
      </p:sp>
      <p:sp>
        <p:nvSpPr>
          <p:cNvPr id="16" name="正方形/長方形 15"/>
          <p:cNvSpPr/>
          <p:nvPr/>
        </p:nvSpPr>
        <p:spPr>
          <a:xfrm>
            <a:off x="3513713" y="2547070"/>
            <a:ext cx="801263"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200" dirty="0"/>
              <a:t>（適合率）</a:t>
            </a:r>
          </a:p>
        </p:txBody>
      </p:sp>
      <p:pic>
        <p:nvPicPr>
          <p:cNvPr id="3" name="図 2"/>
          <p:cNvPicPr>
            <a:picLocks noChangeAspect="1"/>
          </p:cNvPicPr>
          <p:nvPr/>
        </p:nvPicPr>
        <p:blipFill>
          <a:blip r:embed="rId2"/>
          <a:stretch>
            <a:fillRect/>
          </a:stretch>
        </p:blipFill>
        <p:spPr>
          <a:xfrm>
            <a:off x="302028" y="4853002"/>
            <a:ext cx="4090771" cy="1164437"/>
          </a:xfrm>
          <a:prstGeom prst="rect">
            <a:avLst/>
          </a:prstGeom>
        </p:spPr>
      </p:pic>
      <p:pic>
        <p:nvPicPr>
          <p:cNvPr id="8" name="図 7"/>
          <p:cNvPicPr>
            <a:picLocks noChangeAspect="1"/>
          </p:cNvPicPr>
          <p:nvPr/>
        </p:nvPicPr>
        <p:blipFill>
          <a:blip r:embed="rId3"/>
          <a:stretch>
            <a:fillRect/>
          </a:stretch>
        </p:blipFill>
        <p:spPr>
          <a:xfrm>
            <a:off x="241322" y="2791620"/>
            <a:ext cx="4048095" cy="2097206"/>
          </a:xfrm>
          <a:prstGeom prst="rect">
            <a:avLst/>
          </a:prstGeom>
        </p:spPr>
      </p:pic>
      <p:pic>
        <p:nvPicPr>
          <p:cNvPr id="17" name="図 16"/>
          <p:cNvPicPr>
            <a:picLocks noChangeAspect="1"/>
          </p:cNvPicPr>
          <p:nvPr/>
        </p:nvPicPr>
        <p:blipFill>
          <a:blip r:embed="rId4"/>
          <a:stretch>
            <a:fillRect/>
          </a:stretch>
        </p:blipFill>
        <p:spPr>
          <a:xfrm>
            <a:off x="4663227" y="3351720"/>
            <a:ext cx="4096867" cy="688908"/>
          </a:xfrm>
          <a:prstGeom prst="rect">
            <a:avLst/>
          </a:prstGeom>
        </p:spPr>
      </p:pic>
    </p:spTree>
    <p:extLst>
      <p:ext uri="{BB962C8B-B14F-4D97-AF65-F5344CB8AC3E}">
        <p14:creationId xmlns:p14="http://schemas.microsoft.com/office/powerpoint/2010/main" val="134057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 y="180304"/>
            <a:ext cx="9239535" cy="369332"/>
          </a:xfrm>
          <a:prstGeom prst="rect">
            <a:avLst/>
          </a:prstGeom>
          <a:noFill/>
        </p:spPr>
        <p:txBody>
          <a:bodyPr wrap="square" rtlCol="0">
            <a:spAutoFit/>
          </a:bodyPr>
          <a:lstStyle/>
          <a:p>
            <a:r>
              <a:rPr kumimoji="1" lang="ja-JP" altLang="en-US" dirty="0">
                <a:ln>
                  <a:solidFill>
                    <a:schemeClr val="accent2"/>
                  </a:solidFill>
                </a:ln>
              </a:rPr>
              <a:t>大阪府域における省エネ基準適合状況</a:t>
            </a:r>
          </a:p>
        </p:txBody>
      </p:sp>
      <p:cxnSp>
        <p:nvCxnSpPr>
          <p:cNvPr id="5" name="直線コネクタ 4"/>
          <p:cNvCxnSpPr/>
          <p:nvPr/>
        </p:nvCxnSpPr>
        <p:spPr>
          <a:xfrm flipV="1">
            <a:off x="0" y="65682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6" name="スライド番号プレースホルダー 1"/>
          <p:cNvSpPr txBox="1">
            <a:spLocks/>
          </p:cNvSpPr>
          <p:nvPr/>
        </p:nvSpPr>
        <p:spPr>
          <a:xfrm>
            <a:off x="8159981" y="6499699"/>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2400" dirty="0" smtClean="0"/>
              <a:t>12</a:t>
            </a:r>
            <a:endParaRPr kumimoji="1" lang="ja-JP" altLang="en-US" sz="2400" dirty="0"/>
          </a:p>
        </p:txBody>
      </p:sp>
      <p:sp>
        <p:nvSpPr>
          <p:cNvPr id="7" name="テキスト ボックス 6"/>
          <p:cNvSpPr txBox="1"/>
          <p:nvPr/>
        </p:nvSpPr>
        <p:spPr>
          <a:xfrm>
            <a:off x="6387151" y="6589467"/>
            <a:ext cx="2402006" cy="246221"/>
          </a:xfrm>
          <a:prstGeom prst="rect">
            <a:avLst/>
          </a:prstGeom>
          <a:noFill/>
        </p:spPr>
        <p:txBody>
          <a:bodyPr wrap="square" rtlCol="0">
            <a:spAutoFit/>
          </a:bodyPr>
          <a:lstStyle/>
          <a:p>
            <a:pPr algn="r"/>
            <a:r>
              <a:rPr kumimoji="1" lang="ja-JP" altLang="en-US" sz="1000" b="1" dirty="0"/>
              <a:t>住宅まちづくり部</a:t>
            </a:r>
          </a:p>
        </p:txBody>
      </p:sp>
      <p:sp>
        <p:nvSpPr>
          <p:cNvPr id="3" name="テキスト ボックス 2"/>
          <p:cNvSpPr txBox="1"/>
          <p:nvPr/>
        </p:nvSpPr>
        <p:spPr>
          <a:xfrm>
            <a:off x="14271" y="745634"/>
            <a:ext cx="8791482" cy="369332"/>
          </a:xfrm>
          <a:prstGeom prst="rect">
            <a:avLst/>
          </a:prstGeom>
          <a:noFill/>
          <a:ln>
            <a:noFill/>
          </a:ln>
        </p:spPr>
        <p:txBody>
          <a:bodyPr wrap="square" rtlCol="0">
            <a:spAutoFit/>
          </a:bodyPr>
          <a:lstStyle/>
          <a:p>
            <a:r>
              <a:rPr lang="ja-JP" altLang="en-US" b="1" u="sng"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b="1" u="sng" kern="100" dirty="0">
                <a:latin typeface="ＭＳ ゴシック" panose="020B0609070205080204" pitchFamily="49" charset="-128"/>
                <a:ea typeface="ＭＳ ゴシック" panose="020B0609070205080204" pitchFamily="49" charset="-128"/>
                <a:cs typeface="Times New Roman" panose="02020603050405020304" pitchFamily="18" charset="0"/>
              </a:rPr>
              <a:t>住宅（大阪府全域）</a:t>
            </a:r>
            <a:endParaRPr lang="ja-JP" altLang="en-US" b="1" u="sng" dirty="0"/>
          </a:p>
        </p:txBody>
      </p:sp>
      <p:sp>
        <p:nvSpPr>
          <p:cNvPr id="24" name="テキスト ボックス 7"/>
          <p:cNvSpPr txBox="1"/>
          <p:nvPr/>
        </p:nvSpPr>
        <p:spPr>
          <a:xfrm>
            <a:off x="4245703" y="2229702"/>
            <a:ext cx="4470594" cy="3665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10,000</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㎡以上の件数　</a:t>
            </a:r>
            <a:r>
              <a:rPr lang="en-US"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高さ</a:t>
            </a:r>
            <a:r>
              <a:rPr lang="en-US"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rPr>
              <a:t>60m</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超は除く）</a:t>
            </a:r>
          </a:p>
          <a:p>
            <a:pPr algn="ctr"/>
            <a:r>
              <a:rPr lang="en-US" sz="160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6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1"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1"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5" name="テキスト ボックス 6"/>
          <p:cNvSpPr txBox="1"/>
          <p:nvPr/>
        </p:nvSpPr>
        <p:spPr>
          <a:xfrm>
            <a:off x="-201151" y="2204378"/>
            <a:ext cx="4536503" cy="4185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10,000</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㎡以上かつ高さ</a:t>
            </a:r>
            <a:r>
              <a:rPr 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60</a:t>
            </a:r>
            <a:r>
              <a:rPr lang="en-US"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rPr>
              <a:t>m</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超の件数</a:t>
            </a:r>
            <a:r>
              <a:rPr lang="en-US" sz="90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1"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1"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1"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7" name="テキスト ボックス 16"/>
          <p:cNvSpPr txBox="1"/>
          <p:nvPr/>
        </p:nvSpPr>
        <p:spPr>
          <a:xfrm>
            <a:off x="193522" y="1248867"/>
            <a:ext cx="8641397" cy="830997"/>
          </a:xfrm>
          <a:prstGeom prst="rect">
            <a:avLst/>
          </a:prstGeom>
          <a:noFill/>
          <a:ln>
            <a:solidFill>
              <a:schemeClr val="tx1"/>
            </a:solidFill>
            <a:prstDash val="dash"/>
          </a:ln>
        </p:spPr>
        <p:txBody>
          <a:bodyPr wrap="square" rtlCol="0">
            <a:spAutoFit/>
          </a:bodyPr>
          <a:lstStyle/>
          <a:p>
            <a:r>
              <a:rPr kumimoji="1" lang="en-US" altLang="ja-JP" sz="1600" dirty="0"/>
              <a:t>10,000</a:t>
            </a:r>
            <a:r>
              <a:rPr kumimoji="1" lang="ja-JP" altLang="en-US" sz="1600" dirty="0"/>
              <a:t>㎡以上かつ高さ</a:t>
            </a:r>
            <a:r>
              <a:rPr kumimoji="1" lang="en-US" altLang="ja-JP" sz="1600" dirty="0"/>
              <a:t>60m</a:t>
            </a:r>
            <a:r>
              <a:rPr kumimoji="1" lang="ja-JP" altLang="en-US" sz="1600" dirty="0"/>
              <a:t>超については、適合率</a:t>
            </a:r>
            <a:r>
              <a:rPr kumimoji="1" lang="en-US" altLang="ja-JP" sz="1600" dirty="0"/>
              <a:t>100</a:t>
            </a:r>
            <a:r>
              <a:rPr kumimoji="1" lang="ja-JP" altLang="en-US" sz="1600" dirty="0"/>
              <a:t>％。</a:t>
            </a:r>
            <a:endParaRPr kumimoji="1" lang="en-US" altLang="ja-JP" sz="1600" dirty="0"/>
          </a:p>
          <a:p>
            <a:r>
              <a:rPr kumimoji="1" lang="en-US" altLang="ja-JP" sz="1600" dirty="0"/>
              <a:t>10,000</a:t>
            </a:r>
            <a:r>
              <a:rPr kumimoji="1" lang="ja-JP" altLang="en-US" sz="1600" dirty="0"/>
              <a:t>㎡以上（高さ</a:t>
            </a:r>
            <a:r>
              <a:rPr kumimoji="1" lang="en-US" altLang="ja-JP" sz="1600" dirty="0"/>
              <a:t>60m</a:t>
            </a:r>
            <a:r>
              <a:rPr kumimoji="1" lang="ja-JP" altLang="en-US" sz="1600" dirty="0"/>
              <a:t>超は除く）については、適合率が</a:t>
            </a:r>
            <a:r>
              <a:rPr kumimoji="1" lang="en-US" altLang="ja-JP" sz="1600" dirty="0"/>
              <a:t>45</a:t>
            </a:r>
            <a:r>
              <a:rPr kumimoji="1" lang="ja-JP" altLang="en-US" sz="1600" dirty="0"/>
              <a:t>～</a:t>
            </a:r>
            <a:r>
              <a:rPr kumimoji="1" lang="en-US" altLang="ja-JP" sz="1600" dirty="0"/>
              <a:t>76</a:t>
            </a:r>
            <a:r>
              <a:rPr kumimoji="1" lang="ja-JP" altLang="en-US" sz="1600" dirty="0"/>
              <a:t>％。</a:t>
            </a:r>
            <a:endParaRPr kumimoji="1" lang="en-US" altLang="ja-JP" sz="1600" dirty="0"/>
          </a:p>
          <a:p>
            <a:r>
              <a:rPr kumimoji="1" lang="ja-JP" altLang="en-US" sz="1600" dirty="0"/>
              <a:t>届出件数が</a:t>
            </a:r>
            <a:r>
              <a:rPr kumimoji="1" lang="en-US" altLang="ja-JP" sz="1600" dirty="0"/>
              <a:t>10</a:t>
            </a:r>
            <a:r>
              <a:rPr kumimoji="1" lang="ja-JP" altLang="en-US" sz="1600" dirty="0"/>
              <a:t>～</a:t>
            </a:r>
            <a:r>
              <a:rPr kumimoji="1" lang="en-US" altLang="ja-JP" sz="1600" dirty="0"/>
              <a:t>30</a:t>
            </a:r>
            <a:r>
              <a:rPr kumimoji="1" lang="ja-JP" altLang="en-US" sz="1600" dirty="0"/>
              <a:t>件と少ないため、</a:t>
            </a:r>
            <a:r>
              <a:rPr kumimoji="1" lang="en-US" altLang="ja-JP" sz="1600" dirty="0"/>
              <a:t>1</a:t>
            </a:r>
            <a:r>
              <a:rPr kumimoji="1" lang="ja-JP" altLang="en-US" sz="1600" dirty="0"/>
              <a:t>件の適合・不適合により、適合率が左右される。</a:t>
            </a:r>
          </a:p>
        </p:txBody>
      </p:sp>
      <p:sp>
        <p:nvSpPr>
          <p:cNvPr id="14" name="正方形/長方形 13"/>
          <p:cNvSpPr/>
          <p:nvPr/>
        </p:nvSpPr>
        <p:spPr>
          <a:xfrm>
            <a:off x="304631" y="2568298"/>
            <a:ext cx="646331"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200" dirty="0"/>
              <a:t>（件）</a:t>
            </a:r>
          </a:p>
        </p:txBody>
      </p:sp>
      <p:sp>
        <p:nvSpPr>
          <p:cNvPr id="18" name="正方形/長方形 17"/>
          <p:cNvSpPr/>
          <p:nvPr/>
        </p:nvSpPr>
        <p:spPr>
          <a:xfrm>
            <a:off x="4634511" y="2658105"/>
            <a:ext cx="646331"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200" dirty="0"/>
              <a:t>（件）</a:t>
            </a:r>
          </a:p>
        </p:txBody>
      </p:sp>
      <p:sp>
        <p:nvSpPr>
          <p:cNvPr id="19" name="正方形/長方形 18"/>
          <p:cNvSpPr/>
          <p:nvPr/>
        </p:nvSpPr>
        <p:spPr>
          <a:xfrm>
            <a:off x="3427272" y="4519173"/>
            <a:ext cx="646331"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200" dirty="0"/>
              <a:t>（年度）</a:t>
            </a:r>
          </a:p>
        </p:txBody>
      </p:sp>
      <p:sp>
        <p:nvSpPr>
          <p:cNvPr id="20" name="正方形/長方形 19"/>
          <p:cNvSpPr/>
          <p:nvPr/>
        </p:nvSpPr>
        <p:spPr>
          <a:xfrm>
            <a:off x="7928997" y="4380673"/>
            <a:ext cx="646331"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200" dirty="0"/>
              <a:t>（年度）</a:t>
            </a:r>
          </a:p>
        </p:txBody>
      </p:sp>
      <p:sp>
        <p:nvSpPr>
          <p:cNvPr id="21" name="正方形/長方形 20"/>
          <p:cNvSpPr/>
          <p:nvPr/>
        </p:nvSpPr>
        <p:spPr>
          <a:xfrm>
            <a:off x="3674905" y="2488153"/>
            <a:ext cx="807000"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200" dirty="0"/>
              <a:t>（適合率）</a:t>
            </a:r>
          </a:p>
        </p:txBody>
      </p:sp>
      <p:sp>
        <p:nvSpPr>
          <p:cNvPr id="22" name="正方形/長方形 21"/>
          <p:cNvSpPr/>
          <p:nvPr/>
        </p:nvSpPr>
        <p:spPr>
          <a:xfrm>
            <a:off x="8121760" y="2547542"/>
            <a:ext cx="807000"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200" dirty="0"/>
              <a:t>（適合率）</a:t>
            </a:r>
          </a:p>
        </p:txBody>
      </p:sp>
      <p:pic>
        <p:nvPicPr>
          <p:cNvPr id="8" name="図 7"/>
          <p:cNvPicPr>
            <a:picLocks noChangeAspect="1"/>
          </p:cNvPicPr>
          <p:nvPr/>
        </p:nvPicPr>
        <p:blipFill>
          <a:blip r:embed="rId2"/>
          <a:stretch>
            <a:fillRect/>
          </a:stretch>
        </p:blipFill>
        <p:spPr>
          <a:xfrm>
            <a:off x="37800" y="2591834"/>
            <a:ext cx="4237087" cy="2438611"/>
          </a:xfrm>
          <a:prstGeom prst="rect">
            <a:avLst/>
          </a:prstGeom>
        </p:spPr>
      </p:pic>
      <p:pic>
        <p:nvPicPr>
          <p:cNvPr id="9" name="図 8"/>
          <p:cNvPicPr>
            <a:picLocks noChangeAspect="1"/>
          </p:cNvPicPr>
          <p:nvPr/>
        </p:nvPicPr>
        <p:blipFill>
          <a:blip r:embed="rId3"/>
          <a:stretch>
            <a:fillRect/>
          </a:stretch>
        </p:blipFill>
        <p:spPr>
          <a:xfrm>
            <a:off x="4416587" y="2737733"/>
            <a:ext cx="4487045" cy="2310584"/>
          </a:xfrm>
          <a:prstGeom prst="rect">
            <a:avLst/>
          </a:prstGeom>
        </p:spPr>
      </p:pic>
      <p:pic>
        <p:nvPicPr>
          <p:cNvPr id="10" name="図 9"/>
          <p:cNvPicPr>
            <a:picLocks noChangeAspect="1"/>
          </p:cNvPicPr>
          <p:nvPr/>
        </p:nvPicPr>
        <p:blipFill>
          <a:blip r:embed="rId4"/>
          <a:stretch>
            <a:fillRect/>
          </a:stretch>
        </p:blipFill>
        <p:spPr>
          <a:xfrm>
            <a:off x="304631" y="5049152"/>
            <a:ext cx="4084674" cy="1018120"/>
          </a:xfrm>
          <a:prstGeom prst="rect">
            <a:avLst/>
          </a:prstGeom>
        </p:spPr>
      </p:pic>
      <p:pic>
        <p:nvPicPr>
          <p:cNvPr id="11" name="図 10"/>
          <p:cNvPicPr>
            <a:picLocks noChangeAspect="1"/>
          </p:cNvPicPr>
          <p:nvPr/>
        </p:nvPicPr>
        <p:blipFill>
          <a:blip r:embed="rId5"/>
          <a:stretch>
            <a:fillRect/>
          </a:stretch>
        </p:blipFill>
        <p:spPr>
          <a:xfrm>
            <a:off x="4634511" y="5035504"/>
            <a:ext cx="3865199" cy="1018120"/>
          </a:xfrm>
          <a:prstGeom prst="rect">
            <a:avLst/>
          </a:prstGeom>
        </p:spPr>
      </p:pic>
    </p:spTree>
    <p:extLst>
      <p:ext uri="{BB962C8B-B14F-4D97-AF65-F5344CB8AC3E}">
        <p14:creationId xmlns:p14="http://schemas.microsoft.com/office/powerpoint/2010/main" val="3337293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 y="180304"/>
            <a:ext cx="9239535" cy="369332"/>
          </a:xfrm>
          <a:prstGeom prst="rect">
            <a:avLst/>
          </a:prstGeom>
          <a:noFill/>
        </p:spPr>
        <p:txBody>
          <a:bodyPr wrap="square" rtlCol="0">
            <a:spAutoFit/>
          </a:bodyPr>
          <a:lstStyle/>
          <a:p>
            <a:r>
              <a:rPr kumimoji="1" lang="ja-JP" altLang="en-US" dirty="0">
                <a:ln>
                  <a:solidFill>
                    <a:schemeClr val="accent2"/>
                  </a:solidFill>
                </a:ln>
              </a:rPr>
              <a:t>大阪府域における省エネ基準適合状況</a:t>
            </a:r>
          </a:p>
        </p:txBody>
      </p:sp>
      <p:cxnSp>
        <p:nvCxnSpPr>
          <p:cNvPr id="5" name="直線コネクタ 4"/>
          <p:cNvCxnSpPr/>
          <p:nvPr/>
        </p:nvCxnSpPr>
        <p:spPr>
          <a:xfrm flipV="1">
            <a:off x="0" y="65682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6" name="スライド番号プレースホルダー 1"/>
          <p:cNvSpPr txBox="1">
            <a:spLocks/>
          </p:cNvSpPr>
          <p:nvPr/>
        </p:nvSpPr>
        <p:spPr>
          <a:xfrm>
            <a:off x="8159981" y="6499699"/>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2400" dirty="0" smtClean="0"/>
              <a:t>13</a:t>
            </a:r>
            <a:endParaRPr kumimoji="1" lang="ja-JP" altLang="en-US" sz="2400" dirty="0"/>
          </a:p>
        </p:txBody>
      </p:sp>
      <p:sp>
        <p:nvSpPr>
          <p:cNvPr id="7" name="テキスト ボックス 6"/>
          <p:cNvSpPr txBox="1"/>
          <p:nvPr/>
        </p:nvSpPr>
        <p:spPr>
          <a:xfrm>
            <a:off x="6428095" y="6589467"/>
            <a:ext cx="2402006" cy="246221"/>
          </a:xfrm>
          <a:prstGeom prst="rect">
            <a:avLst/>
          </a:prstGeom>
          <a:noFill/>
        </p:spPr>
        <p:txBody>
          <a:bodyPr wrap="square" rtlCol="0">
            <a:spAutoFit/>
          </a:bodyPr>
          <a:lstStyle/>
          <a:p>
            <a:pPr algn="r"/>
            <a:r>
              <a:rPr kumimoji="1" lang="ja-JP" altLang="en-US" sz="1000" b="1" dirty="0"/>
              <a:t>住宅まちづくり部</a:t>
            </a:r>
          </a:p>
        </p:txBody>
      </p:sp>
      <p:sp>
        <p:nvSpPr>
          <p:cNvPr id="3" name="テキスト ボックス 2"/>
          <p:cNvSpPr txBox="1"/>
          <p:nvPr/>
        </p:nvSpPr>
        <p:spPr>
          <a:xfrm>
            <a:off x="14271" y="745634"/>
            <a:ext cx="8791482" cy="369332"/>
          </a:xfrm>
          <a:prstGeom prst="rect">
            <a:avLst/>
          </a:prstGeom>
          <a:noFill/>
          <a:ln>
            <a:noFill/>
          </a:ln>
        </p:spPr>
        <p:txBody>
          <a:bodyPr wrap="square" rtlCol="0">
            <a:spAutoFit/>
          </a:bodyPr>
          <a:lstStyle/>
          <a:p>
            <a:r>
              <a:rPr lang="ja-JP" altLang="en-US" b="1" u="sng"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b="1" u="sng" kern="100" dirty="0">
                <a:latin typeface="ＭＳ ゴシック" panose="020B0609070205080204" pitchFamily="49" charset="-128"/>
                <a:ea typeface="ＭＳ ゴシック" panose="020B0609070205080204" pitchFamily="49" charset="-128"/>
                <a:cs typeface="Times New Roman" panose="02020603050405020304" pitchFamily="18" charset="0"/>
              </a:rPr>
              <a:t>住宅（大阪府全域）</a:t>
            </a:r>
            <a:endParaRPr lang="ja-JP" altLang="en-US" b="1" u="sng" dirty="0"/>
          </a:p>
        </p:txBody>
      </p:sp>
      <p:sp>
        <p:nvSpPr>
          <p:cNvPr id="16" name="テキスト ボックス 7"/>
          <p:cNvSpPr txBox="1"/>
          <p:nvPr/>
        </p:nvSpPr>
        <p:spPr>
          <a:xfrm>
            <a:off x="4518473" y="2175086"/>
            <a:ext cx="4329625" cy="4059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rPr>
              <a:t>300</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㎡以上</a:t>
            </a:r>
            <a:r>
              <a:rPr lang="en-US"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rPr>
              <a:t>2,000</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㎡未満の件数</a:t>
            </a:r>
          </a:p>
          <a:p>
            <a:pPr algn="ctr"/>
            <a:r>
              <a:rPr lang="en-US" sz="160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6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1"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1"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7" name="テキスト ボックス 6"/>
          <p:cNvSpPr txBox="1"/>
          <p:nvPr/>
        </p:nvSpPr>
        <p:spPr>
          <a:xfrm>
            <a:off x="-22283" y="2276375"/>
            <a:ext cx="4536503" cy="320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,000</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㎡以上</a:t>
            </a:r>
            <a:r>
              <a:rPr lang="en-US"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rPr>
              <a:t>10,000㎡</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未満の件数</a:t>
            </a:r>
            <a:r>
              <a:rPr lang="en-US" sz="160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6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1"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1"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 name="テキスト ボックス 19"/>
          <p:cNvSpPr txBox="1"/>
          <p:nvPr/>
        </p:nvSpPr>
        <p:spPr>
          <a:xfrm>
            <a:off x="193522" y="1207923"/>
            <a:ext cx="8641397" cy="584775"/>
          </a:xfrm>
          <a:prstGeom prst="rect">
            <a:avLst/>
          </a:prstGeom>
          <a:noFill/>
          <a:ln>
            <a:solidFill>
              <a:schemeClr val="tx1"/>
            </a:solidFill>
            <a:prstDash val="dash"/>
          </a:ln>
        </p:spPr>
        <p:txBody>
          <a:bodyPr wrap="square" rtlCol="0">
            <a:spAutoFit/>
          </a:bodyPr>
          <a:lstStyle/>
          <a:p>
            <a:r>
              <a:rPr kumimoji="1" lang="en-US" altLang="ja-JP" sz="1600" dirty="0"/>
              <a:t>2,000</a:t>
            </a:r>
            <a:r>
              <a:rPr kumimoji="1" lang="ja-JP" altLang="en-US" sz="1600" dirty="0"/>
              <a:t>㎡以上</a:t>
            </a:r>
            <a:r>
              <a:rPr kumimoji="1" lang="en-US" altLang="ja-JP" sz="1600" dirty="0"/>
              <a:t>10,000</a:t>
            </a:r>
            <a:r>
              <a:rPr kumimoji="1" lang="en-US" altLang="ja-JP" sz="1600" dirty="0" smtClean="0"/>
              <a:t>㎡</a:t>
            </a:r>
            <a:r>
              <a:rPr kumimoji="1" lang="ja-JP" altLang="en-US" sz="1600" smtClean="0"/>
              <a:t>未満に</a:t>
            </a:r>
            <a:r>
              <a:rPr kumimoji="1" lang="ja-JP" altLang="en-US" sz="1600" dirty="0"/>
              <a:t>ついては、適合率</a:t>
            </a:r>
            <a:r>
              <a:rPr kumimoji="1" lang="en-US" altLang="ja-JP" sz="1600" dirty="0"/>
              <a:t>20%</a:t>
            </a:r>
            <a:r>
              <a:rPr kumimoji="1" lang="ja-JP" altLang="en-US" sz="1600" dirty="0"/>
              <a:t>台。</a:t>
            </a:r>
            <a:endParaRPr kumimoji="1" lang="en-US" altLang="ja-JP" sz="1600" dirty="0"/>
          </a:p>
          <a:p>
            <a:r>
              <a:rPr kumimoji="1" lang="en-US" altLang="ja-JP" sz="1600" dirty="0"/>
              <a:t>300</a:t>
            </a:r>
            <a:r>
              <a:rPr kumimoji="1" lang="ja-JP" altLang="en-US" sz="1600" dirty="0"/>
              <a:t>㎡以上</a:t>
            </a:r>
            <a:r>
              <a:rPr kumimoji="1" lang="en-US" altLang="ja-JP" sz="1600" dirty="0"/>
              <a:t>2,000</a:t>
            </a:r>
            <a:r>
              <a:rPr kumimoji="1" lang="ja-JP" altLang="en-US" sz="1600" dirty="0"/>
              <a:t>㎡未満については、適合率</a:t>
            </a:r>
            <a:r>
              <a:rPr kumimoji="1" lang="en-US" altLang="ja-JP" sz="1600" dirty="0"/>
              <a:t>70</a:t>
            </a:r>
            <a:r>
              <a:rPr kumimoji="1" lang="ja-JP" altLang="en-US" sz="1600" dirty="0"/>
              <a:t>％台。</a:t>
            </a:r>
          </a:p>
        </p:txBody>
      </p:sp>
      <p:sp>
        <p:nvSpPr>
          <p:cNvPr id="14" name="正方形/長方形 13"/>
          <p:cNvSpPr/>
          <p:nvPr/>
        </p:nvSpPr>
        <p:spPr>
          <a:xfrm>
            <a:off x="277952" y="2612613"/>
            <a:ext cx="646331"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200" dirty="0"/>
              <a:t>（件）</a:t>
            </a:r>
          </a:p>
        </p:txBody>
      </p:sp>
      <p:sp>
        <p:nvSpPr>
          <p:cNvPr id="15" name="正方形/長方形 14"/>
          <p:cNvSpPr/>
          <p:nvPr/>
        </p:nvSpPr>
        <p:spPr>
          <a:xfrm>
            <a:off x="5369015" y="2581037"/>
            <a:ext cx="646331"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200" dirty="0"/>
              <a:t>（件）</a:t>
            </a:r>
          </a:p>
        </p:txBody>
      </p:sp>
      <p:sp>
        <p:nvSpPr>
          <p:cNvPr id="23" name="正方形/長方形 22"/>
          <p:cNvSpPr/>
          <p:nvPr/>
        </p:nvSpPr>
        <p:spPr>
          <a:xfrm>
            <a:off x="3634687" y="4581163"/>
            <a:ext cx="646331"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200" dirty="0"/>
              <a:t>（年度）</a:t>
            </a:r>
          </a:p>
        </p:txBody>
      </p:sp>
      <p:sp>
        <p:nvSpPr>
          <p:cNvPr id="24" name="正方形/長方形 23"/>
          <p:cNvSpPr/>
          <p:nvPr/>
        </p:nvSpPr>
        <p:spPr>
          <a:xfrm>
            <a:off x="3909466" y="2425662"/>
            <a:ext cx="822855"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200" dirty="0"/>
              <a:t>（適合率）</a:t>
            </a:r>
          </a:p>
        </p:txBody>
      </p:sp>
      <p:sp>
        <p:nvSpPr>
          <p:cNvPr id="25" name="正方形/長方形 24"/>
          <p:cNvSpPr/>
          <p:nvPr/>
        </p:nvSpPr>
        <p:spPr>
          <a:xfrm>
            <a:off x="8354043" y="2415959"/>
            <a:ext cx="822855"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200" dirty="0"/>
              <a:t>（適合率）</a:t>
            </a:r>
          </a:p>
        </p:txBody>
      </p:sp>
      <p:pic>
        <p:nvPicPr>
          <p:cNvPr id="2" name="図 1"/>
          <p:cNvPicPr>
            <a:picLocks noChangeAspect="1"/>
          </p:cNvPicPr>
          <p:nvPr/>
        </p:nvPicPr>
        <p:blipFill>
          <a:blip r:embed="rId2"/>
          <a:stretch>
            <a:fillRect/>
          </a:stretch>
        </p:blipFill>
        <p:spPr>
          <a:xfrm>
            <a:off x="557859" y="2588659"/>
            <a:ext cx="4084674" cy="2523963"/>
          </a:xfrm>
          <a:prstGeom prst="rect">
            <a:avLst/>
          </a:prstGeom>
        </p:spPr>
      </p:pic>
      <p:pic>
        <p:nvPicPr>
          <p:cNvPr id="8" name="図 7"/>
          <p:cNvPicPr>
            <a:picLocks noChangeAspect="1"/>
          </p:cNvPicPr>
          <p:nvPr/>
        </p:nvPicPr>
        <p:blipFill>
          <a:blip r:embed="rId3"/>
          <a:stretch>
            <a:fillRect/>
          </a:stretch>
        </p:blipFill>
        <p:spPr>
          <a:xfrm>
            <a:off x="5000193" y="2638874"/>
            <a:ext cx="3974937" cy="2426418"/>
          </a:xfrm>
          <a:prstGeom prst="rect">
            <a:avLst/>
          </a:prstGeom>
        </p:spPr>
      </p:pic>
      <p:pic>
        <p:nvPicPr>
          <p:cNvPr id="9" name="図 8"/>
          <p:cNvPicPr>
            <a:picLocks noChangeAspect="1"/>
          </p:cNvPicPr>
          <p:nvPr/>
        </p:nvPicPr>
        <p:blipFill>
          <a:blip r:embed="rId4"/>
          <a:stretch>
            <a:fillRect/>
          </a:stretch>
        </p:blipFill>
        <p:spPr>
          <a:xfrm>
            <a:off x="652646" y="5042637"/>
            <a:ext cx="4090771" cy="1219306"/>
          </a:xfrm>
          <a:prstGeom prst="rect">
            <a:avLst/>
          </a:prstGeom>
        </p:spPr>
      </p:pic>
      <p:pic>
        <p:nvPicPr>
          <p:cNvPr id="10" name="図 9"/>
          <p:cNvPicPr>
            <a:picLocks noChangeAspect="1"/>
          </p:cNvPicPr>
          <p:nvPr/>
        </p:nvPicPr>
        <p:blipFill>
          <a:blip r:embed="rId5"/>
          <a:stretch>
            <a:fillRect/>
          </a:stretch>
        </p:blipFill>
        <p:spPr>
          <a:xfrm>
            <a:off x="4957518" y="5034225"/>
            <a:ext cx="4017612" cy="1207113"/>
          </a:xfrm>
          <a:prstGeom prst="rect">
            <a:avLst/>
          </a:prstGeom>
        </p:spPr>
      </p:pic>
    </p:spTree>
    <p:extLst>
      <p:ext uri="{BB962C8B-B14F-4D97-AF65-F5344CB8AC3E}">
        <p14:creationId xmlns:p14="http://schemas.microsoft.com/office/powerpoint/2010/main" val="3486023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04716" y="1183312"/>
            <a:ext cx="8693625" cy="3497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　延べ面積</a:t>
            </a:r>
            <a:r>
              <a:rPr kumimoji="1" lang="en-US" altLang="ja-JP" sz="1600" dirty="0">
                <a:solidFill>
                  <a:schemeClr val="tx1"/>
                </a:solidFill>
              </a:rPr>
              <a:t>2,000</a:t>
            </a:r>
            <a:r>
              <a:rPr kumimoji="1" lang="ja-JP" altLang="en-US" sz="1600" dirty="0">
                <a:solidFill>
                  <a:schemeClr val="tx1"/>
                </a:solidFill>
              </a:rPr>
              <a:t>㎡以上については、既に条例で義務化されているので、法に基づく条例として建</a:t>
            </a:r>
            <a:endParaRPr kumimoji="1" lang="en-US" altLang="ja-JP" sz="1600" dirty="0">
              <a:solidFill>
                <a:schemeClr val="tx1"/>
              </a:solidFill>
            </a:endParaRPr>
          </a:p>
          <a:p>
            <a:r>
              <a:rPr kumimoji="1" lang="ja-JP" altLang="en-US" sz="1600" dirty="0">
                <a:solidFill>
                  <a:schemeClr val="tx1"/>
                </a:solidFill>
              </a:rPr>
              <a:t>　　 築関係規定化することは止むなしと考える。</a:t>
            </a:r>
            <a:endParaRPr kumimoji="1" lang="en-US" altLang="ja-JP" sz="1600" dirty="0">
              <a:solidFill>
                <a:schemeClr val="tx1"/>
              </a:solidFill>
            </a:endParaRPr>
          </a:p>
          <a:p>
            <a:endParaRPr kumimoji="1" lang="en-US" altLang="ja-JP" sz="1600" dirty="0">
              <a:solidFill>
                <a:schemeClr val="tx1"/>
              </a:solidFill>
            </a:endParaRPr>
          </a:p>
          <a:p>
            <a:endParaRPr kumimoji="1" lang="en-US" altLang="ja-JP" sz="1600" dirty="0">
              <a:solidFill>
                <a:schemeClr val="tx1"/>
              </a:solidFill>
            </a:endParaRPr>
          </a:p>
          <a:p>
            <a:r>
              <a:rPr kumimoji="1" lang="ja-JP" altLang="en-US" sz="1600" dirty="0">
                <a:solidFill>
                  <a:schemeClr val="tx1"/>
                </a:solidFill>
              </a:rPr>
              <a:t>〇　延べ面積</a:t>
            </a:r>
            <a:r>
              <a:rPr kumimoji="1" lang="en-US" altLang="ja-JP" sz="1600" dirty="0">
                <a:solidFill>
                  <a:schemeClr val="tx1"/>
                </a:solidFill>
              </a:rPr>
              <a:t>300</a:t>
            </a:r>
            <a:r>
              <a:rPr kumimoji="1" lang="ja-JP" altLang="en-US" sz="1600" dirty="0">
                <a:solidFill>
                  <a:schemeClr val="tx1"/>
                </a:solidFill>
              </a:rPr>
              <a:t>～</a:t>
            </a:r>
            <a:r>
              <a:rPr kumimoji="1" lang="en-US" altLang="ja-JP" sz="1600" dirty="0">
                <a:solidFill>
                  <a:schemeClr val="tx1"/>
                </a:solidFill>
              </a:rPr>
              <a:t>2,000</a:t>
            </a:r>
            <a:r>
              <a:rPr kumimoji="1" lang="ja-JP" altLang="en-US" sz="1600" dirty="0">
                <a:solidFill>
                  <a:schemeClr val="tx1"/>
                </a:solidFill>
              </a:rPr>
              <a:t>㎡の物件にも外皮基準の規制をかけるのは、今日の新型</a:t>
            </a:r>
            <a:r>
              <a:rPr kumimoji="1" lang="ja-JP" altLang="en-US" sz="1600" dirty="0" smtClean="0">
                <a:solidFill>
                  <a:schemeClr val="tx1"/>
                </a:solidFill>
              </a:rPr>
              <a:t>コロナウイルス</a:t>
            </a:r>
            <a:r>
              <a:rPr kumimoji="1" lang="ja-JP" altLang="en-US" sz="1600" dirty="0">
                <a:solidFill>
                  <a:schemeClr val="tx1"/>
                </a:solidFill>
              </a:rPr>
              <a:t>の</a:t>
            </a:r>
            <a:endParaRPr kumimoji="1" lang="en-US" altLang="ja-JP" sz="1600" dirty="0">
              <a:solidFill>
                <a:schemeClr val="tx1"/>
              </a:solidFill>
            </a:endParaRPr>
          </a:p>
          <a:p>
            <a:r>
              <a:rPr kumimoji="1" lang="ja-JP" altLang="en-US" sz="1600" dirty="0">
                <a:solidFill>
                  <a:schemeClr val="tx1"/>
                </a:solidFill>
              </a:rPr>
              <a:t>　　 影響から世界的な経済不況が想定される時期でもあるため、付加すべきではないと考える。</a:t>
            </a:r>
            <a:endParaRPr kumimoji="1" lang="en-US" altLang="ja-JP" sz="1600" dirty="0">
              <a:solidFill>
                <a:schemeClr val="tx1"/>
              </a:solidFill>
            </a:endParaRPr>
          </a:p>
          <a:p>
            <a:endParaRPr kumimoji="1" lang="en-US" altLang="ja-JP" sz="1600" dirty="0">
              <a:solidFill>
                <a:schemeClr val="tx1"/>
              </a:solidFill>
            </a:endParaRPr>
          </a:p>
          <a:p>
            <a:endParaRPr kumimoji="1" lang="en-US" altLang="ja-JP" sz="1600" dirty="0">
              <a:solidFill>
                <a:schemeClr val="tx1"/>
              </a:solidFill>
            </a:endParaRPr>
          </a:p>
          <a:p>
            <a:r>
              <a:rPr kumimoji="1" lang="ja-JP" altLang="en-US" sz="1600" dirty="0">
                <a:solidFill>
                  <a:schemeClr val="tx1"/>
                </a:solidFill>
              </a:rPr>
              <a:t>○　延べ面積</a:t>
            </a:r>
            <a:r>
              <a:rPr kumimoji="1" lang="en-US" altLang="ja-JP" sz="1600" dirty="0">
                <a:solidFill>
                  <a:schemeClr val="tx1"/>
                </a:solidFill>
              </a:rPr>
              <a:t>300</a:t>
            </a:r>
            <a:r>
              <a:rPr kumimoji="1" lang="ja-JP" altLang="en-US" sz="1600" dirty="0">
                <a:solidFill>
                  <a:schemeClr val="tx1"/>
                </a:solidFill>
              </a:rPr>
              <a:t>～</a:t>
            </a:r>
            <a:r>
              <a:rPr kumimoji="1" lang="en-US" altLang="ja-JP" sz="1600" dirty="0">
                <a:solidFill>
                  <a:schemeClr val="tx1"/>
                </a:solidFill>
              </a:rPr>
              <a:t>2,000</a:t>
            </a:r>
            <a:r>
              <a:rPr kumimoji="1" lang="ja-JP" altLang="en-US" sz="1600" dirty="0">
                <a:solidFill>
                  <a:schemeClr val="tx1"/>
                </a:solidFill>
              </a:rPr>
              <a:t>㎡の物件の場合、</a:t>
            </a:r>
            <a:r>
              <a:rPr kumimoji="1" lang="en-US" altLang="ja-JP" sz="1600" dirty="0">
                <a:solidFill>
                  <a:schemeClr val="tx1"/>
                </a:solidFill>
              </a:rPr>
              <a:t>S</a:t>
            </a:r>
            <a:r>
              <a:rPr kumimoji="1" lang="ja-JP" altLang="en-US" sz="1600" dirty="0">
                <a:solidFill>
                  <a:schemeClr val="tx1"/>
                </a:solidFill>
              </a:rPr>
              <a:t>造のロードサイド店舗のような仕様での計画が多く</a:t>
            </a:r>
            <a:endParaRPr kumimoji="1" lang="en-US" altLang="ja-JP" sz="1600" dirty="0">
              <a:solidFill>
                <a:schemeClr val="tx1"/>
              </a:solidFill>
            </a:endParaRPr>
          </a:p>
          <a:p>
            <a:r>
              <a:rPr kumimoji="1" lang="ja-JP" altLang="en-US" sz="1600" dirty="0">
                <a:solidFill>
                  <a:schemeClr val="tx1"/>
                </a:solidFill>
              </a:rPr>
              <a:t>　　  この計画規模の投資額に対して、相当額の増額が見込まれるため、事業性への影響が大きく</a:t>
            </a:r>
            <a:endParaRPr kumimoji="1" lang="en-US" altLang="ja-JP" sz="1600" dirty="0">
              <a:solidFill>
                <a:schemeClr val="tx1"/>
              </a:solidFill>
            </a:endParaRPr>
          </a:p>
          <a:p>
            <a:r>
              <a:rPr kumimoji="1" lang="ja-JP" altLang="en-US" sz="1600" dirty="0">
                <a:solidFill>
                  <a:schemeClr val="tx1"/>
                </a:solidFill>
              </a:rPr>
              <a:t>　　  なると予想される。</a:t>
            </a:r>
          </a:p>
        </p:txBody>
      </p:sp>
      <p:cxnSp>
        <p:nvCxnSpPr>
          <p:cNvPr id="5" name="直線コネクタ 4"/>
          <p:cNvCxnSpPr/>
          <p:nvPr/>
        </p:nvCxnSpPr>
        <p:spPr>
          <a:xfrm flipV="1">
            <a:off x="0" y="65682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6" name="スライド番号プレースホルダー 1"/>
          <p:cNvSpPr txBox="1">
            <a:spLocks/>
          </p:cNvSpPr>
          <p:nvPr/>
        </p:nvSpPr>
        <p:spPr>
          <a:xfrm>
            <a:off x="8159981" y="6499699"/>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2400" dirty="0" smtClean="0"/>
              <a:t>14</a:t>
            </a:r>
            <a:endParaRPr kumimoji="1" lang="ja-JP" altLang="en-US" sz="2400" dirty="0"/>
          </a:p>
        </p:txBody>
      </p:sp>
      <p:sp>
        <p:nvSpPr>
          <p:cNvPr id="7" name="テキスト ボックス 6"/>
          <p:cNvSpPr txBox="1"/>
          <p:nvPr/>
        </p:nvSpPr>
        <p:spPr>
          <a:xfrm>
            <a:off x="6400799" y="6589467"/>
            <a:ext cx="2402006" cy="246221"/>
          </a:xfrm>
          <a:prstGeom prst="rect">
            <a:avLst/>
          </a:prstGeom>
          <a:noFill/>
        </p:spPr>
        <p:txBody>
          <a:bodyPr wrap="square" rtlCol="0">
            <a:spAutoFit/>
          </a:bodyPr>
          <a:lstStyle/>
          <a:p>
            <a:pPr algn="r"/>
            <a:r>
              <a:rPr kumimoji="1" lang="ja-JP" altLang="en-US" sz="1000" b="1" dirty="0"/>
              <a:t>住宅まちづくり部</a:t>
            </a:r>
          </a:p>
        </p:txBody>
      </p:sp>
      <p:sp>
        <p:nvSpPr>
          <p:cNvPr id="8" name="テキスト ボックス 7"/>
          <p:cNvSpPr txBox="1"/>
          <p:nvPr/>
        </p:nvSpPr>
        <p:spPr>
          <a:xfrm>
            <a:off x="0" y="36249"/>
            <a:ext cx="9239535" cy="646331"/>
          </a:xfrm>
          <a:prstGeom prst="rect">
            <a:avLst/>
          </a:prstGeom>
          <a:noFill/>
        </p:spPr>
        <p:txBody>
          <a:bodyPr wrap="square" rtlCol="0">
            <a:spAutoFit/>
          </a:bodyPr>
          <a:lstStyle/>
          <a:p>
            <a:r>
              <a:rPr kumimoji="1" lang="ja-JP" altLang="en-US" dirty="0">
                <a:ln>
                  <a:solidFill>
                    <a:schemeClr val="accent2"/>
                  </a:solidFill>
                </a:ln>
              </a:rPr>
              <a:t>府内の民間事業者の意識（非住宅）</a:t>
            </a:r>
            <a:endParaRPr kumimoji="1" lang="en-US" altLang="ja-JP" dirty="0">
              <a:ln>
                <a:solidFill>
                  <a:schemeClr val="accent2"/>
                </a:solidFill>
              </a:ln>
            </a:endParaRPr>
          </a:p>
          <a:p>
            <a:r>
              <a:rPr kumimoji="1" lang="ja-JP" altLang="en-US" dirty="0">
                <a:ln>
                  <a:solidFill>
                    <a:schemeClr val="accent2"/>
                  </a:solidFill>
                </a:ln>
              </a:rPr>
              <a:t>　　</a:t>
            </a:r>
            <a:r>
              <a:rPr kumimoji="1" lang="en-US" altLang="ja-JP" dirty="0">
                <a:ln>
                  <a:solidFill>
                    <a:schemeClr val="accent2"/>
                  </a:solidFill>
                </a:ln>
              </a:rPr>
              <a:t>【2020</a:t>
            </a:r>
            <a:r>
              <a:rPr kumimoji="1" lang="ja-JP" altLang="en-US" dirty="0">
                <a:ln>
                  <a:solidFill>
                    <a:schemeClr val="accent2"/>
                  </a:solidFill>
                </a:ln>
              </a:rPr>
              <a:t>年</a:t>
            </a:r>
            <a:r>
              <a:rPr kumimoji="1" lang="en-US" altLang="ja-JP" dirty="0">
                <a:ln>
                  <a:solidFill>
                    <a:schemeClr val="accent2"/>
                  </a:solidFill>
                </a:ln>
              </a:rPr>
              <a:t>8</a:t>
            </a:r>
            <a:r>
              <a:rPr kumimoji="1" lang="ja-JP" altLang="en-US" dirty="0">
                <a:ln>
                  <a:solidFill>
                    <a:schemeClr val="accent2"/>
                  </a:solidFill>
                </a:ln>
              </a:rPr>
              <a:t>月</a:t>
            </a:r>
            <a:r>
              <a:rPr kumimoji="1" lang="en-US" altLang="ja-JP" dirty="0">
                <a:ln>
                  <a:solidFill>
                    <a:schemeClr val="accent2"/>
                  </a:solidFill>
                </a:ln>
              </a:rPr>
              <a:t>26</a:t>
            </a:r>
            <a:r>
              <a:rPr kumimoji="1" lang="ja-JP" altLang="en-US" dirty="0">
                <a:ln>
                  <a:solidFill>
                    <a:schemeClr val="accent2"/>
                  </a:solidFill>
                </a:ln>
              </a:rPr>
              <a:t>日　不動産協会関西支部会員（</a:t>
            </a:r>
            <a:r>
              <a:rPr kumimoji="1" lang="en-US" altLang="ja-JP" dirty="0">
                <a:ln>
                  <a:solidFill>
                    <a:schemeClr val="accent2"/>
                  </a:solidFill>
                </a:ln>
              </a:rPr>
              <a:t>2</a:t>
            </a:r>
            <a:r>
              <a:rPr kumimoji="1" lang="ja-JP" altLang="en-US" dirty="0">
                <a:ln>
                  <a:solidFill>
                    <a:schemeClr val="accent2"/>
                  </a:solidFill>
                </a:ln>
              </a:rPr>
              <a:t>社）にヒアリング</a:t>
            </a:r>
            <a:r>
              <a:rPr kumimoji="1" lang="en-US" altLang="ja-JP" dirty="0">
                <a:ln>
                  <a:solidFill>
                    <a:schemeClr val="accent2"/>
                  </a:solidFill>
                </a:ln>
              </a:rPr>
              <a:t>】</a:t>
            </a:r>
            <a:endParaRPr kumimoji="1" lang="ja-JP" altLang="en-US" dirty="0">
              <a:ln>
                <a:solidFill>
                  <a:schemeClr val="accent2"/>
                </a:solidFill>
              </a:ln>
            </a:endParaRPr>
          </a:p>
        </p:txBody>
      </p:sp>
    </p:spTree>
    <p:extLst>
      <p:ext uri="{BB962C8B-B14F-4D97-AF65-F5344CB8AC3E}">
        <p14:creationId xmlns:p14="http://schemas.microsoft.com/office/powerpoint/2010/main" val="3659645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72952" y="978595"/>
            <a:ext cx="8693625" cy="5067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○高さ</a:t>
            </a:r>
            <a:r>
              <a:rPr kumimoji="1" lang="en-US" altLang="ja-JP" sz="1600" dirty="0">
                <a:solidFill>
                  <a:schemeClr val="tx1"/>
                </a:solidFill>
              </a:rPr>
              <a:t>60</a:t>
            </a:r>
            <a:r>
              <a:rPr kumimoji="1" lang="ja-JP" altLang="en-US" sz="1600" dirty="0" err="1">
                <a:solidFill>
                  <a:schemeClr val="tx1"/>
                </a:solidFill>
              </a:rPr>
              <a:t>ｍ</a:t>
            </a:r>
            <a:r>
              <a:rPr kumimoji="1" lang="ja-JP" altLang="en-US" sz="1600" dirty="0">
                <a:solidFill>
                  <a:schemeClr val="tx1"/>
                </a:solidFill>
              </a:rPr>
              <a:t>超の基準を撤廃することで、対象が多くなりすぎる懸念があり、コスト的に厳しくなるため、</a:t>
            </a:r>
            <a:endParaRPr kumimoji="1" lang="en-US" altLang="ja-JP" sz="1600" dirty="0">
              <a:solidFill>
                <a:schemeClr val="tx1"/>
              </a:solidFill>
            </a:endParaRPr>
          </a:p>
          <a:p>
            <a:r>
              <a:rPr kumimoji="1" lang="ja-JP" altLang="en-US" sz="1600" dirty="0">
                <a:solidFill>
                  <a:schemeClr val="tx1"/>
                </a:solidFill>
              </a:rPr>
              <a:t>　　延べ面積の規制の変更、例えば</a:t>
            </a:r>
            <a:r>
              <a:rPr kumimoji="1" lang="en-US" altLang="ja-JP" sz="1600" dirty="0">
                <a:solidFill>
                  <a:schemeClr val="tx1"/>
                </a:solidFill>
              </a:rPr>
              <a:t>10,000</a:t>
            </a:r>
            <a:r>
              <a:rPr kumimoji="1" lang="ja-JP" altLang="en-US" sz="1600" dirty="0">
                <a:solidFill>
                  <a:schemeClr val="tx1"/>
                </a:solidFill>
              </a:rPr>
              <a:t>㎡以上を</a:t>
            </a:r>
            <a:r>
              <a:rPr kumimoji="1" lang="en-US" altLang="ja-JP" sz="1600" dirty="0">
                <a:solidFill>
                  <a:schemeClr val="tx1"/>
                </a:solidFill>
              </a:rPr>
              <a:t>30,000</a:t>
            </a:r>
            <a:r>
              <a:rPr kumimoji="1" lang="ja-JP" altLang="en-US" sz="1600" dirty="0">
                <a:solidFill>
                  <a:schemeClr val="tx1"/>
                </a:solidFill>
              </a:rPr>
              <a:t>㎡以上（郊外の大規模案件を想定）する</a:t>
            </a:r>
            <a:endParaRPr kumimoji="1" lang="en-US" altLang="ja-JP" sz="1600" dirty="0">
              <a:solidFill>
                <a:schemeClr val="tx1"/>
              </a:solidFill>
            </a:endParaRPr>
          </a:p>
          <a:p>
            <a:r>
              <a:rPr kumimoji="1" lang="ja-JP" altLang="en-US" sz="1600" dirty="0">
                <a:solidFill>
                  <a:schemeClr val="tx1"/>
                </a:solidFill>
              </a:rPr>
              <a:t>　　などの検討が必要と思われる。</a:t>
            </a:r>
            <a:endParaRPr kumimoji="1" lang="en-US" altLang="ja-JP" sz="1600" dirty="0">
              <a:solidFill>
                <a:schemeClr val="tx1"/>
              </a:solidFill>
            </a:endParaRPr>
          </a:p>
          <a:p>
            <a:endParaRPr kumimoji="1" lang="en-US" altLang="ja-JP" sz="1600" dirty="0">
              <a:solidFill>
                <a:schemeClr val="tx1"/>
              </a:solidFill>
            </a:endParaRPr>
          </a:p>
          <a:p>
            <a:r>
              <a:rPr kumimoji="1" lang="ja-JP" altLang="en-US" sz="1600" dirty="0">
                <a:solidFill>
                  <a:schemeClr val="tx1"/>
                </a:solidFill>
              </a:rPr>
              <a:t>○現規制の高さ</a:t>
            </a:r>
            <a:r>
              <a:rPr kumimoji="1" lang="en-US" altLang="ja-JP" sz="1600" dirty="0">
                <a:solidFill>
                  <a:schemeClr val="tx1"/>
                </a:solidFill>
              </a:rPr>
              <a:t>60</a:t>
            </a:r>
            <a:r>
              <a:rPr kumimoji="1" lang="ja-JP" altLang="en-US" sz="1600" dirty="0" err="1">
                <a:solidFill>
                  <a:schemeClr val="tx1"/>
                </a:solidFill>
              </a:rPr>
              <a:t>ｍ</a:t>
            </a:r>
            <a:r>
              <a:rPr kumimoji="1" lang="ja-JP" altLang="en-US" sz="1600" dirty="0">
                <a:solidFill>
                  <a:schemeClr val="tx1"/>
                </a:solidFill>
              </a:rPr>
              <a:t>超（タワーマンション）であれば購買対象が富裕層なので対応が可能、また構造</a:t>
            </a:r>
            <a:endParaRPr kumimoji="1" lang="en-US" altLang="ja-JP" sz="1600" dirty="0">
              <a:solidFill>
                <a:schemeClr val="tx1"/>
              </a:solidFill>
            </a:endParaRPr>
          </a:p>
          <a:p>
            <a:r>
              <a:rPr kumimoji="1" lang="ja-JP" altLang="en-US" sz="1600" dirty="0">
                <a:solidFill>
                  <a:schemeClr val="tx1"/>
                </a:solidFill>
              </a:rPr>
              <a:t>　 上屋内廊下型となり、断熱範囲が外気に面する外周のみになるため省エネ対応がしやすい。</a:t>
            </a:r>
            <a:endParaRPr kumimoji="1" lang="en-US" altLang="ja-JP" sz="1600" dirty="0">
              <a:solidFill>
                <a:schemeClr val="tx1"/>
              </a:solidFill>
            </a:endParaRPr>
          </a:p>
          <a:p>
            <a:r>
              <a:rPr kumimoji="1" lang="ja-JP" altLang="en-US" sz="1600" dirty="0">
                <a:solidFill>
                  <a:schemeClr val="tx1"/>
                </a:solidFill>
              </a:rPr>
              <a:t>　　しかし、ファミリー層向けに多い板状の開放廊下型は、住戸の外気に面している部分が廊下側と</a:t>
            </a:r>
            <a:endParaRPr kumimoji="1" lang="en-US" altLang="ja-JP" sz="1600" dirty="0">
              <a:solidFill>
                <a:schemeClr val="tx1"/>
              </a:solidFill>
            </a:endParaRPr>
          </a:p>
          <a:p>
            <a:r>
              <a:rPr kumimoji="1" lang="ja-JP" altLang="en-US" sz="1600" dirty="0">
                <a:solidFill>
                  <a:schemeClr val="tx1"/>
                </a:solidFill>
              </a:rPr>
              <a:t>　  バルコニー側になるため、断熱に要するコストがかかる。</a:t>
            </a:r>
            <a:endParaRPr kumimoji="1" lang="en-US" altLang="ja-JP" sz="1600" dirty="0">
              <a:solidFill>
                <a:schemeClr val="tx1"/>
              </a:solidFill>
            </a:endParaRPr>
          </a:p>
          <a:p>
            <a:endParaRPr kumimoji="1" lang="en-US" altLang="ja-JP" sz="1600" dirty="0">
              <a:solidFill>
                <a:schemeClr val="tx1"/>
              </a:solidFill>
            </a:endParaRPr>
          </a:p>
          <a:p>
            <a:r>
              <a:rPr kumimoji="1" lang="ja-JP" altLang="en-US" sz="1600" dirty="0">
                <a:solidFill>
                  <a:schemeClr val="tx1"/>
                </a:solidFill>
              </a:rPr>
              <a:t>○高さ規制を外すと対象が拡がり、コスト負担が増大するため厳しい。事業者としては、安価なマン</a:t>
            </a:r>
            <a:endParaRPr kumimoji="1" lang="en-US" altLang="ja-JP" sz="1600" dirty="0">
              <a:solidFill>
                <a:schemeClr val="tx1"/>
              </a:solidFill>
            </a:endParaRPr>
          </a:p>
          <a:p>
            <a:r>
              <a:rPr kumimoji="1" lang="ja-JP" altLang="en-US" sz="1600" dirty="0">
                <a:solidFill>
                  <a:schemeClr val="tx1"/>
                </a:solidFill>
              </a:rPr>
              <a:t>　　ションを多く供給したいと考える。</a:t>
            </a:r>
            <a:endParaRPr kumimoji="1" lang="en-US" altLang="ja-JP" sz="1600" dirty="0">
              <a:solidFill>
                <a:schemeClr val="tx1"/>
              </a:solidFill>
            </a:endParaRPr>
          </a:p>
          <a:p>
            <a:endParaRPr kumimoji="1" lang="en-US" altLang="ja-JP" sz="1600" dirty="0">
              <a:solidFill>
                <a:schemeClr val="tx1"/>
              </a:solidFill>
            </a:endParaRPr>
          </a:p>
          <a:p>
            <a:r>
              <a:rPr kumimoji="1" lang="ja-JP" altLang="en-US" sz="1600" dirty="0">
                <a:solidFill>
                  <a:schemeClr val="tx1"/>
                </a:solidFill>
              </a:rPr>
              <a:t>○住宅において条例による省エネ基準の付加や対象の拡大については消極的。</a:t>
            </a:r>
          </a:p>
          <a:p>
            <a:endParaRPr kumimoji="1" lang="en-US" altLang="ja-JP" sz="1600" dirty="0">
              <a:solidFill>
                <a:schemeClr val="tx1"/>
              </a:solidFill>
            </a:endParaRPr>
          </a:p>
          <a:p>
            <a:r>
              <a:rPr kumimoji="1" lang="ja-JP" altLang="en-US" sz="1600" dirty="0">
                <a:solidFill>
                  <a:schemeClr val="tx1"/>
                </a:solidFill>
              </a:rPr>
              <a:t>　理由：</a:t>
            </a:r>
            <a:endParaRPr kumimoji="1" lang="en-US" altLang="ja-JP" sz="1600" dirty="0">
              <a:solidFill>
                <a:schemeClr val="tx1"/>
              </a:solidFill>
            </a:endParaRPr>
          </a:p>
          <a:p>
            <a:r>
              <a:rPr kumimoji="1" lang="ja-JP" altLang="en-US" sz="1600" dirty="0">
                <a:solidFill>
                  <a:schemeClr val="tx1"/>
                </a:solidFill>
              </a:rPr>
              <a:t>　・分譲マンションの空調関係は、一部の共用部分に限られている一方で、専有部分は区分所有者</a:t>
            </a:r>
            <a:endParaRPr kumimoji="1" lang="en-US" altLang="ja-JP" sz="1600" dirty="0">
              <a:solidFill>
                <a:schemeClr val="tx1"/>
              </a:solidFill>
            </a:endParaRPr>
          </a:p>
          <a:p>
            <a:r>
              <a:rPr kumimoji="1" lang="ja-JP" altLang="en-US" sz="1600" dirty="0">
                <a:solidFill>
                  <a:schemeClr val="tx1"/>
                </a:solidFill>
              </a:rPr>
              <a:t>　　の管轄になっており、事業者として管理に限界があるため。</a:t>
            </a:r>
            <a:endParaRPr kumimoji="1" lang="en-US" altLang="ja-JP" sz="1600" dirty="0">
              <a:solidFill>
                <a:schemeClr val="tx1"/>
              </a:solidFill>
            </a:endParaRPr>
          </a:p>
          <a:p>
            <a:r>
              <a:rPr kumimoji="1" lang="ja-JP" altLang="en-US" sz="1600" dirty="0">
                <a:solidFill>
                  <a:schemeClr val="tx1"/>
                </a:solidFill>
              </a:rPr>
              <a:t>　</a:t>
            </a:r>
            <a:endParaRPr kumimoji="1" lang="en-US" altLang="ja-JP" sz="1600" dirty="0">
              <a:solidFill>
                <a:schemeClr val="tx1"/>
              </a:solidFill>
            </a:endParaRPr>
          </a:p>
          <a:p>
            <a:r>
              <a:rPr kumimoji="1" lang="ja-JP" altLang="en-US" sz="1600" dirty="0">
                <a:solidFill>
                  <a:schemeClr val="tx1"/>
                </a:solidFill>
              </a:rPr>
              <a:t>　・品確法に基づく住宅性能評価、フラット</a:t>
            </a:r>
            <a:r>
              <a:rPr kumimoji="1" lang="en-US" altLang="ja-JP" sz="1600" dirty="0">
                <a:solidFill>
                  <a:schemeClr val="tx1"/>
                </a:solidFill>
              </a:rPr>
              <a:t>35</a:t>
            </a:r>
            <a:r>
              <a:rPr kumimoji="1" lang="ja-JP" altLang="en-US" sz="1600" dirty="0">
                <a:solidFill>
                  <a:schemeClr val="tx1"/>
                </a:solidFill>
              </a:rPr>
              <a:t>の技術基準、</a:t>
            </a:r>
            <a:r>
              <a:rPr kumimoji="1" lang="en-US" altLang="ja-JP" sz="1600" dirty="0">
                <a:solidFill>
                  <a:schemeClr val="tx1"/>
                </a:solidFill>
              </a:rPr>
              <a:t>CASBEE</a:t>
            </a:r>
            <a:r>
              <a:rPr kumimoji="1" lang="ja-JP" altLang="en-US" sz="1600" dirty="0">
                <a:solidFill>
                  <a:schemeClr val="tx1"/>
                </a:solidFill>
              </a:rPr>
              <a:t>など、環境・省エネ関係の規定が</a:t>
            </a:r>
            <a:endParaRPr kumimoji="1" lang="en-US" altLang="ja-JP" sz="1600" dirty="0">
              <a:solidFill>
                <a:schemeClr val="tx1"/>
              </a:solidFill>
            </a:endParaRPr>
          </a:p>
          <a:p>
            <a:r>
              <a:rPr kumimoji="1" lang="ja-JP" altLang="en-US" sz="1600" dirty="0">
                <a:solidFill>
                  <a:schemeClr val="tx1"/>
                </a:solidFill>
              </a:rPr>
              <a:t>　  複数存在。その内容も重複し、かつ、高度化・複雑化しており、対応に相応の労力をかけて対応し</a:t>
            </a:r>
            <a:endParaRPr kumimoji="1" lang="en-US" altLang="ja-JP" sz="1600" dirty="0">
              <a:solidFill>
                <a:schemeClr val="tx1"/>
              </a:solidFill>
            </a:endParaRPr>
          </a:p>
          <a:p>
            <a:r>
              <a:rPr kumimoji="1" lang="ja-JP" altLang="en-US" sz="1600" dirty="0">
                <a:solidFill>
                  <a:schemeClr val="tx1"/>
                </a:solidFill>
              </a:rPr>
              <a:t>　　</a:t>
            </a:r>
            <a:r>
              <a:rPr kumimoji="1" lang="ja-JP" altLang="en-US" sz="1600" dirty="0" err="1">
                <a:solidFill>
                  <a:schemeClr val="tx1"/>
                </a:solidFill>
              </a:rPr>
              <a:t>て</a:t>
            </a:r>
            <a:r>
              <a:rPr kumimoji="1" lang="ja-JP" altLang="en-US" sz="1600" dirty="0">
                <a:solidFill>
                  <a:schemeClr val="tx1"/>
                </a:solidFill>
              </a:rPr>
              <a:t>いるため。</a:t>
            </a:r>
            <a:endParaRPr kumimoji="1" lang="en-US" altLang="ja-JP" sz="1600" dirty="0">
              <a:solidFill>
                <a:schemeClr val="tx1"/>
              </a:solidFill>
            </a:endParaRPr>
          </a:p>
        </p:txBody>
      </p:sp>
      <p:sp>
        <p:nvSpPr>
          <p:cNvPr id="4" name="テキスト ボックス 3"/>
          <p:cNvSpPr txBox="1"/>
          <p:nvPr/>
        </p:nvSpPr>
        <p:spPr>
          <a:xfrm>
            <a:off x="-2" y="180304"/>
            <a:ext cx="9239535" cy="646331"/>
          </a:xfrm>
          <a:prstGeom prst="rect">
            <a:avLst/>
          </a:prstGeom>
          <a:noFill/>
        </p:spPr>
        <p:txBody>
          <a:bodyPr wrap="square" rtlCol="0">
            <a:spAutoFit/>
          </a:bodyPr>
          <a:lstStyle/>
          <a:p>
            <a:r>
              <a:rPr kumimoji="1" lang="ja-JP" altLang="en-US" dirty="0">
                <a:ln>
                  <a:solidFill>
                    <a:schemeClr val="accent2"/>
                  </a:solidFill>
                </a:ln>
              </a:rPr>
              <a:t>府内の民間事業者の意識（住宅）</a:t>
            </a:r>
            <a:endParaRPr kumimoji="1" lang="en-US" altLang="ja-JP" dirty="0">
              <a:ln>
                <a:solidFill>
                  <a:schemeClr val="accent2"/>
                </a:solidFill>
              </a:ln>
            </a:endParaRPr>
          </a:p>
          <a:p>
            <a:r>
              <a:rPr kumimoji="1" lang="ja-JP" altLang="en-US" dirty="0">
                <a:ln>
                  <a:solidFill>
                    <a:schemeClr val="accent2"/>
                  </a:solidFill>
                </a:ln>
              </a:rPr>
              <a:t>　　</a:t>
            </a:r>
            <a:r>
              <a:rPr kumimoji="1" lang="en-US" altLang="ja-JP" dirty="0">
                <a:ln>
                  <a:solidFill>
                    <a:schemeClr val="accent2"/>
                  </a:solidFill>
                </a:ln>
              </a:rPr>
              <a:t>【2020</a:t>
            </a:r>
            <a:r>
              <a:rPr kumimoji="1" lang="ja-JP" altLang="en-US" dirty="0">
                <a:ln>
                  <a:solidFill>
                    <a:schemeClr val="accent2"/>
                  </a:solidFill>
                </a:ln>
              </a:rPr>
              <a:t>年</a:t>
            </a:r>
            <a:r>
              <a:rPr kumimoji="1" lang="en-US" altLang="ja-JP" dirty="0">
                <a:ln>
                  <a:solidFill>
                    <a:schemeClr val="accent2"/>
                  </a:solidFill>
                </a:ln>
              </a:rPr>
              <a:t>8</a:t>
            </a:r>
            <a:r>
              <a:rPr kumimoji="1" lang="ja-JP" altLang="en-US" dirty="0">
                <a:ln>
                  <a:solidFill>
                    <a:schemeClr val="accent2"/>
                  </a:solidFill>
                </a:ln>
              </a:rPr>
              <a:t>月</a:t>
            </a:r>
            <a:r>
              <a:rPr kumimoji="1" lang="en-US" altLang="ja-JP" dirty="0">
                <a:ln>
                  <a:solidFill>
                    <a:schemeClr val="accent2"/>
                  </a:solidFill>
                </a:ln>
              </a:rPr>
              <a:t>5</a:t>
            </a:r>
            <a:r>
              <a:rPr kumimoji="1" lang="ja-JP" altLang="en-US" dirty="0">
                <a:ln>
                  <a:solidFill>
                    <a:schemeClr val="accent2"/>
                  </a:solidFill>
                </a:ln>
              </a:rPr>
              <a:t>日　不動産協会関西支部会員（</a:t>
            </a:r>
            <a:r>
              <a:rPr kumimoji="1" lang="en-US" altLang="ja-JP" dirty="0">
                <a:ln>
                  <a:solidFill>
                    <a:schemeClr val="accent2"/>
                  </a:solidFill>
                </a:ln>
              </a:rPr>
              <a:t>3</a:t>
            </a:r>
            <a:r>
              <a:rPr kumimoji="1" lang="ja-JP" altLang="en-US" dirty="0">
                <a:ln>
                  <a:solidFill>
                    <a:schemeClr val="accent2"/>
                  </a:solidFill>
                </a:ln>
              </a:rPr>
              <a:t>社）にヒアリング</a:t>
            </a:r>
            <a:r>
              <a:rPr kumimoji="1" lang="en-US" altLang="ja-JP" dirty="0">
                <a:ln>
                  <a:solidFill>
                    <a:schemeClr val="accent2"/>
                  </a:solidFill>
                </a:ln>
              </a:rPr>
              <a:t>】</a:t>
            </a:r>
            <a:endParaRPr kumimoji="1" lang="ja-JP" altLang="en-US" dirty="0">
              <a:ln>
                <a:solidFill>
                  <a:schemeClr val="accent2"/>
                </a:solidFill>
              </a:ln>
            </a:endParaRPr>
          </a:p>
        </p:txBody>
      </p:sp>
      <p:cxnSp>
        <p:nvCxnSpPr>
          <p:cNvPr id="5" name="直線コネクタ 4"/>
          <p:cNvCxnSpPr/>
          <p:nvPr/>
        </p:nvCxnSpPr>
        <p:spPr>
          <a:xfrm flipV="1">
            <a:off x="47765" y="800878"/>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6" name="スライド番号プレースホルダー 1"/>
          <p:cNvSpPr txBox="1">
            <a:spLocks/>
          </p:cNvSpPr>
          <p:nvPr/>
        </p:nvSpPr>
        <p:spPr>
          <a:xfrm>
            <a:off x="8159981" y="6499699"/>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2400" dirty="0" smtClean="0"/>
              <a:t>15</a:t>
            </a:r>
            <a:endParaRPr kumimoji="1" lang="ja-JP" altLang="en-US" sz="2400" dirty="0"/>
          </a:p>
        </p:txBody>
      </p:sp>
      <p:sp>
        <p:nvSpPr>
          <p:cNvPr id="7" name="テキスト ボックス 6"/>
          <p:cNvSpPr txBox="1"/>
          <p:nvPr/>
        </p:nvSpPr>
        <p:spPr>
          <a:xfrm>
            <a:off x="6400799" y="6589467"/>
            <a:ext cx="2402006" cy="246221"/>
          </a:xfrm>
          <a:prstGeom prst="rect">
            <a:avLst/>
          </a:prstGeom>
          <a:noFill/>
        </p:spPr>
        <p:txBody>
          <a:bodyPr wrap="square" rtlCol="0">
            <a:spAutoFit/>
          </a:bodyPr>
          <a:lstStyle/>
          <a:p>
            <a:pPr algn="r"/>
            <a:r>
              <a:rPr kumimoji="1" lang="ja-JP" altLang="en-US" sz="1000" b="1" dirty="0"/>
              <a:t>住宅まちづくり部</a:t>
            </a:r>
          </a:p>
        </p:txBody>
      </p:sp>
    </p:spTree>
    <p:extLst>
      <p:ext uri="{BB962C8B-B14F-4D97-AF65-F5344CB8AC3E}">
        <p14:creationId xmlns:p14="http://schemas.microsoft.com/office/powerpoint/2010/main" val="2216974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159981" y="6492875"/>
            <a:ext cx="984019" cy="365125"/>
          </a:xfrm>
        </p:spPr>
        <p:txBody>
          <a:bodyPr/>
          <a:lstStyle/>
          <a:p>
            <a:r>
              <a:rPr kumimoji="1" lang="en-US" altLang="ja-JP" sz="2400" dirty="0" smtClean="0"/>
              <a:t>16</a:t>
            </a:r>
            <a:endParaRPr kumimoji="1" lang="ja-JP" altLang="en-US" sz="2400" dirty="0"/>
          </a:p>
        </p:txBody>
      </p:sp>
      <p:sp>
        <p:nvSpPr>
          <p:cNvPr id="3" name="テキスト ボックス 2"/>
          <p:cNvSpPr txBox="1"/>
          <p:nvPr/>
        </p:nvSpPr>
        <p:spPr>
          <a:xfrm>
            <a:off x="6428095" y="6582643"/>
            <a:ext cx="2402006" cy="246221"/>
          </a:xfrm>
          <a:prstGeom prst="rect">
            <a:avLst/>
          </a:prstGeom>
          <a:noFill/>
        </p:spPr>
        <p:txBody>
          <a:bodyPr wrap="square" rtlCol="0">
            <a:spAutoFit/>
          </a:bodyPr>
          <a:lstStyle/>
          <a:p>
            <a:pPr algn="r"/>
            <a:r>
              <a:rPr kumimoji="1" lang="ja-JP" altLang="en-US" sz="1000" b="1" dirty="0"/>
              <a:t>住宅まちづくり部</a:t>
            </a:r>
          </a:p>
        </p:txBody>
      </p:sp>
      <p:sp>
        <p:nvSpPr>
          <p:cNvPr id="4" name="テキスト ボックス 3"/>
          <p:cNvSpPr txBox="1"/>
          <p:nvPr/>
        </p:nvSpPr>
        <p:spPr>
          <a:xfrm>
            <a:off x="0" y="192873"/>
            <a:ext cx="9512491" cy="369332"/>
          </a:xfrm>
          <a:prstGeom prst="rect">
            <a:avLst/>
          </a:prstGeom>
          <a:noFill/>
        </p:spPr>
        <p:txBody>
          <a:bodyPr wrap="square" rtlCol="0">
            <a:spAutoFit/>
          </a:bodyPr>
          <a:lstStyle/>
          <a:p>
            <a:r>
              <a:rPr kumimoji="1" lang="ja-JP" altLang="en-US" dirty="0">
                <a:ln>
                  <a:solidFill>
                    <a:schemeClr val="accent2"/>
                  </a:solidFill>
                </a:ln>
              </a:rPr>
              <a:t>地球温暖化への意識　　（国調査）</a:t>
            </a:r>
          </a:p>
        </p:txBody>
      </p:sp>
      <p:cxnSp>
        <p:nvCxnSpPr>
          <p:cNvPr id="5" name="直線コネクタ 4"/>
          <p:cNvCxnSpPr/>
          <p:nvPr/>
        </p:nvCxnSpPr>
        <p:spPr>
          <a:xfrm flipV="1">
            <a:off x="0" y="65682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9" name="テキスト ボックス 8"/>
          <p:cNvSpPr txBox="1"/>
          <p:nvPr/>
        </p:nvSpPr>
        <p:spPr>
          <a:xfrm>
            <a:off x="5625470" y="2714908"/>
            <a:ext cx="3477588" cy="523220"/>
          </a:xfrm>
          <a:prstGeom prst="rect">
            <a:avLst/>
          </a:prstGeom>
          <a:noFill/>
          <a:ln>
            <a:solidFill>
              <a:schemeClr val="accent1"/>
            </a:solidFill>
            <a:prstDash val="dash"/>
          </a:ln>
        </p:spPr>
        <p:txBody>
          <a:bodyPr wrap="square" lIns="90000" rIns="54000" rtlCol="0">
            <a:spAutoFit/>
          </a:bodyPr>
          <a:lstStyle/>
          <a:p>
            <a:r>
              <a:rPr kumimoji="1" lang="ja-JP" altLang="en-US" sz="1400" dirty="0"/>
              <a:t>・地球温暖化への関心度は高いが、</a:t>
            </a:r>
            <a:endParaRPr kumimoji="1" lang="en-US" altLang="ja-JP" sz="1400" dirty="0"/>
          </a:p>
          <a:p>
            <a:r>
              <a:rPr kumimoji="1" lang="ja-JP" altLang="en-US" sz="1400" dirty="0"/>
              <a:t>　国の掲げる目標数値は認知されていない。</a:t>
            </a:r>
            <a:endParaRPr kumimoji="1" lang="en-US" altLang="ja-JP" sz="1400" dirty="0"/>
          </a:p>
        </p:txBody>
      </p:sp>
      <p:sp>
        <p:nvSpPr>
          <p:cNvPr id="7" name="正方形/長方形 6"/>
          <p:cNvSpPr/>
          <p:nvPr/>
        </p:nvSpPr>
        <p:spPr>
          <a:xfrm>
            <a:off x="971583" y="2774855"/>
            <a:ext cx="4572000" cy="461665"/>
          </a:xfrm>
          <a:prstGeom prst="rect">
            <a:avLst/>
          </a:prstGeom>
        </p:spPr>
        <p:txBody>
          <a:bodyPr>
            <a:spAutoFit/>
          </a:bodyPr>
          <a:lstStyle/>
          <a:p>
            <a:r>
              <a:rPr lang="ja-JP" altLang="en-US" sz="1200" dirty="0"/>
              <a:t>出典：環境省「地球温暖化対策に関する世論調査」（</a:t>
            </a:r>
            <a:r>
              <a:rPr lang="en-US" altLang="ja-JP" sz="1200" dirty="0"/>
              <a:t>2016</a:t>
            </a:r>
            <a:r>
              <a:rPr lang="ja-JP" altLang="en-US" sz="1200" dirty="0"/>
              <a:t>年度）をもと　　　</a:t>
            </a:r>
            <a:endParaRPr lang="en-US" altLang="ja-JP" sz="1200" dirty="0"/>
          </a:p>
          <a:p>
            <a:r>
              <a:rPr lang="ja-JP" altLang="en-US" sz="1200" dirty="0"/>
              <a:t>　　　　に大阪府作成</a:t>
            </a:r>
          </a:p>
        </p:txBody>
      </p:sp>
      <p:sp>
        <p:nvSpPr>
          <p:cNvPr id="13" name="正方形/長方形 12"/>
          <p:cNvSpPr/>
          <p:nvPr/>
        </p:nvSpPr>
        <p:spPr>
          <a:xfrm>
            <a:off x="1908496" y="2412077"/>
            <a:ext cx="2159566" cy="307777"/>
          </a:xfrm>
          <a:prstGeom prst="rect">
            <a:avLst/>
          </a:prstGeom>
          <a:ln>
            <a:solidFill>
              <a:schemeClr val="tx1"/>
            </a:solidFill>
          </a:ln>
        </p:spPr>
        <p:txBody>
          <a:bodyPr wrap="none">
            <a:spAutoFit/>
          </a:bodyPr>
          <a:lstStyle/>
          <a:p>
            <a:r>
              <a:rPr lang="ja-JP" altLang="en-US" sz="1400" dirty="0"/>
              <a:t>地球環境問題への関心度</a:t>
            </a:r>
          </a:p>
        </p:txBody>
      </p:sp>
      <p:sp>
        <p:nvSpPr>
          <p:cNvPr id="14" name="正方形/長方形 13"/>
          <p:cNvSpPr/>
          <p:nvPr/>
        </p:nvSpPr>
        <p:spPr>
          <a:xfrm>
            <a:off x="1326424" y="5925869"/>
            <a:ext cx="6125253" cy="276999"/>
          </a:xfrm>
          <a:prstGeom prst="rect">
            <a:avLst/>
          </a:prstGeom>
        </p:spPr>
        <p:txBody>
          <a:bodyPr wrap="square">
            <a:spAutoFit/>
          </a:bodyPr>
          <a:lstStyle/>
          <a:p>
            <a:r>
              <a:rPr lang="ja-JP" altLang="en-US" sz="1200" dirty="0"/>
              <a:t>出典：環境省「地球温暖化対策に関する世論調査」（</a:t>
            </a:r>
            <a:r>
              <a:rPr lang="en-US" altLang="ja-JP" sz="1200" dirty="0"/>
              <a:t>2016</a:t>
            </a:r>
            <a:r>
              <a:rPr lang="ja-JP" altLang="en-US" sz="1200" dirty="0"/>
              <a:t>年度）を</a:t>
            </a:r>
            <a:r>
              <a:rPr lang="ja-JP" altLang="en-US" sz="1200" dirty="0" smtClean="0"/>
              <a:t>もとに</a:t>
            </a:r>
            <a:r>
              <a:rPr lang="ja-JP" altLang="en-US" sz="1200" dirty="0"/>
              <a:t>大阪府</a:t>
            </a:r>
            <a:r>
              <a:rPr lang="ja-JP" altLang="en-US" sz="1200" dirty="0" smtClean="0"/>
              <a:t>作成</a:t>
            </a:r>
            <a:endParaRPr lang="ja-JP" altLang="en-US" sz="1200" dirty="0"/>
          </a:p>
        </p:txBody>
      </p:sp>
      <p:sp>
        <p:nvSpPr>
          <p:cNvPr id="15" name="正方形/長方形 14"/>
          <p:cNvSpPr/>
          <p:nvPr/>
        </p:nvSpPr>
        <p:spPr>
          <a:xfrm>
            <a:off x="1621761" y="5415238"/>
            <a:ext cx="3057247" cy="307777"/>
          </a:xfrm>
          <a:prstGeom prst="rect">
            <a:avLst/>
          </a:prstGeom>
          <a:ln>
            <a:solidFill>
              <a:schemeClr val="tx1"/>
            </a:solidFill>
          </a:ln>
        </p:spPr>
        <p:txBody>
          <a:bodyPr wrap="none">
            <a:spAutoFit/>
          </a:bodyPr>
          <a:lstStyle/>
          <a:p>
            <a:r>
              <a:rPr lang="ja-JP" altLang="en-US" sz="1400" dirty="0"/>
              <a:t>地球温暖化対策計画の目標の認知度</a:t>
            </a:r>
          </a:p>
        </p:txBody>
      </p:sp>
      <p:pic>
        <p:nvPicPr>
          <p:cNvPr id="6" name="図 5"/>
          <p:cNvPicPr>
            <a:picLocks noChangeAspect="1"/>
          </p:cNvPicPr>
          <p:nvPr/>
        </p:nvPicPr>
        <p:blipFill>
          <a:blip r:embed="rId3"/>
          <a:stretch>
            <a:fillRect/>
          </a:stretch>
        </p:blipFill>
        <p:spPr>
          <a:xfrm>
            <a:off x="110717" y="949204"/>
            <a:ext cx="5755123" cy="1426588"/>
          </a:xfrm>
          <a:prstGeom prst="rect">
            <a:avLst/>
          </a:prstGeom>
        </p:spPr>
      </p:pic>
      <p:pic>
        <p:nvPicPr>
          <p:cNvPr id="8" name="図 7"/>
          <p:cNvPicPr>
            <a:picLocks noChangeAspect="1"/>
          </p:cNvPicPr>
          <p:nvPr/>
        </p:nvPicPr>
        <p:blipFill>
          <a:blip r:embed="rId4"/>
          <a:stretch>
            <a:fillRect/>
          </a:stretch>
        </p:blipFill>
        <p:spPr>
          <a:xfrm>
            <a:off x="46522" y="3311775"/>
            <a:ext cx="5584420" cy="1981372"/>
          </a:xfrm>
          <a:prstGeom prst="rect">
            <a:avLst/>
          </a:prstGeom>
        </p:spPr>
      </p:pic>
    </p:spTree>
    <p:extLst>
      <p:ext uri="{BB962C8B-B14F-4D97-AF65-F5344CB8AC3E}">
        <p14:creationId xmlns:p14="http://schemas.microsoft.com/office/powerpoint/2010/main" val="3828685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159981" y="6492875"/>
            <a:ext cx="984019" cy="365125"/>
          </a:xfrm>
        </p:spPr>
        <p:txBody>
          <a:bodyPr/>
          <a:lstStyle/>
          <a:p>
            <a:r>
              <a:rPr kumimoji="1" lang="en-US" altLang="ja-JP" sz="2400" dirty="0" smtClean="0"/>
              <a:t>17</a:t>
            </a:r>
            <a:endParaRPr kumimoji="1" lang="ja-JP" altLang="en-US" sz="2400" dirty="0"/>
          </a:p>
        </p:txBody>
      </p:sp>
      <p:sp>
        <p:nvSpPr>
          <p:cNvPr id="3" name="テキスト ボックス 2"/>
          <p:cNvSpPr txBox="1"/>
          <p:nvPr/>
        </p:nvSpPr>
        <p:spPr>
          <a:xfrm>
            <a:off x="6428095" y="6582643"/>
            <a:ext cx="2402006" cy="246221"/>
          </a:xfrm>
          <a:prstGeom prst="rect">
            <a:avLst/>
          </a:prstGeom>
          <a:noFill/>
        </p:spPr>
        <p:txBody>
          <a:bodyPr wrap="square" rtlCol="0">
            <a:spAutoFit/>
          </a:bodyPr>
          <a:lstStyle/>
          <a:p>
            <a:pPr algn="r"/>
            <a:r>
              <a:rPr kumimoji="1" lang="ja-JP" altLang="en-US" sz="1000" b="1" dirty="0"/>
              <a:t>住宅まちづくり部</a:t>
            </a:r>
          </a:p>
        </p:txBody>
      </p:sp>
      <p:sp>
        <p:nvSpPr>
          <p:cNvPr id="4" name="テキスト ボックス 3"/>
          <p:cNvSpPr txBox="1"/>
          <p:nvPr/>
        </p:nvSpPr>
        <p:spPr>
          <a:xfrm>
            <a:off x="0" y="192873"/>
            <a:ext cx="9512491" cy="369332"/>
          </a:xfrm>
          <a:prstGeom prst="rect">
            <a:avLst/>
          </a:prstGeom>
          <a:noFill/>
        </p:spPr>
        <p:txBody>
          <a:bodyPr wrap="square" rtlCol="0">
            <a:spAutoFit/>
          </a:bodyPr>
          <a:lstStyle/>
          <a:p>
            <a:r>
              <a:rPr kumimoji="1" lang="ja-JP" altLang="en-US" dirty="0">
                <a:ln>
                  <a:solidFill>
                    <a:schemeClr val="accent2"/>
                  </a:solidFill>
                </a:ln>
              </a:rPr>
              <a:t>省エネに関する意識　　（国調査）</a:t>
            </a:r>
          </a:p>
        </p:txBody>
      </p:sp>
      <p:cxnSp>
        <p:nvCxnSpPr>
          <p:cNvPr id="5" name="直線コネクタ 4"/>
          <p:cNvCxnSpPr/>
          <p:nvPr/>
        </p:nvCxnSpPr>
        <p:spPr>
          <a:xfrm flipV="1">
            <a:off x="0" y="65682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pic>
        <p:nvPicPr>
          <p:cNvPr id="10" name="図 9"/>
          <p:cNvPicPr>
            <a:picLocks noChangeAspect="1"/>
          </p:cNvPicPr>
          <p:nvPr/>
        </p:nvPicPr>
        <p:blipFill>
          <a:blip r:embed="rId3"/>
          <a:stretch>
            <a:fillRect/>
          </a:stretch>
        </p:blipFill>
        <p:spPr>
          <a:xfrm>
            <a:off x="-1" y="777197"/>
            <a:ext cx="6346209" cy="5462327"/>
          </a:xfrm>
          <a:prstGeom prst="rect">
            <a:avLst/>
          </a:prstGeom>
        </p:spPr>
      </p:pic>
      <p:pic>
        <p:nvPicPr>
          <p:cNvPr id="11" name="図 10"/>
          <p:cNvPicPr>
            <a:picLocks noChangeAspect="1"/>
          </p:cNvPicPr>
          <p:nvPr/>
        </p:nvPicPr>
        <p:blipFill rotWithShape="1">
          <a:blip r:embed="rId3"/>
          <a:srcRect l="86028" b="86631"/>
          <a:stretch/>
        </p:blipFill>
        <p:spPr>
          <a:xfrm>
            <a:off x="382137" y="5755942"/>
            <a:ext cx="996287" cy="483582"/>
          </a:xfrm>
          <a:prstGeom prst="rect">
            <a:avLst/>
          </a:prstGeom>
        </p:spPr>
      </p:pic>
      <p:sp>
        <p:nvSpPr>
          <p:cNvPr id="12" name="テキスト ボックス 11"/>
          <p:cNvSpPr txBox="1"/>
          <p:nvPr/>
        </p:nvSpPr>
        <p:spPr>
          <a:xfrm>
            <a:off x="6346208" y="5475082"/>
            <a:ext cx="2783453" cy="577081"/>
          </a:xfrm>
          <a:prstGeom prst="rect">
            <a:avLst/>
          </a:prstGeom>
          <a:noFill/>
        </p:spPr>
        <p:txBody>
          <a:bodyPr wrap="square" rtlCol="0">
            <a:spAutoFit/>
          </a:bodyPr>
          <a:lstStyle/>
          <a:p>
            <a:r>
              <a:rPr kumimoji="1" lang="ja-JP" altLang="en-US" sz="1050" dirty="0"/>
              <a:t>出典</a:t>
            </a:r>
            <a:endParaRPr kumimoji="1" lang="en-US" altLang="ja-JP" sz="1050" dirty="0"/>
          </a:p>
          <a:p>
            <a:r>
              <a:rPr kumimoji="1" lang="ja-JP" altLang="en-US" sz="1050" dirty="0"/>
              <a:t>環境省断熱水回り省エネリフォーム紹介</a:t>
            </a:r>
            <a:r>
              <a:rPr kumimoji="1" lang="en-US" altLang="ja-JP" sz="1050" dirty="0"/>
              <a:t>BOOK</a:t>
            </a:r>
            <a:r>
              <a:rPr kumimoji="1" lang="ja-JP" altLang="en-US" sz="1050" dirty="0"/>
              <a:t>より</a:t>
            </a:r>
          </a:p>
        </p:txBody>
      </p:sp>
      <p:sp>
        <p:nvSpPr>
          <p:cNvPr id="13" name="テキスト ボックス 12"/>
          <p:cNvSpPr txBox="1"/>
          <p:nvPr/>
        </p:nvSpPr>
        <p:spPr>
          <a:xfrm>
            <a:off x="6428094" y="3121874"/>
            <a:ext cx="2579427" cy="1169551"/>
          </a:xfrm>
          <a:prstGeom prst="rect">
            <a:avLst/>
          </a:prstGeom>
          <a:noFill/>
          <a:ln>
            <a:solidFill>
              <a:schemeClr val="tx1"/>
            </a:solidFill>
            <a:prstDash val="dash"/>
          </a:ln>
        </p:spPr>
        <p:txBody>
          <a:bodyPr wrap="square" rtlCol="0">
            <a:spAutoFit/>
          </a:bodyPr>
          <a:lstStyle/>
          <a:p>
            <a:r>
              <a:rPr kumimoji="1" lang="ja-JP" altLang="en-US" sz="1400" dirty="0"/>
              <a:t>・住まいを決める際、省エネを</a:t>
            </a:r>
            <a:endParaRPr kumimoji="1" lang="en-US" altLang="ja-JP" sz="1400" dirty="0"/>
          </a:p>
          <a:p>
            <a:r>
              <a:rPr kumimoji="1" lang="ja-JP" altLang="en-US" sz="1400" dirty="0"/>
              <a:t>　重視する割合が他の項目</a:t>
            </a:r>
            <a:endParaRPr kumimoji="1" lang="en-US" altLang="ja-JP" sz="1400" dirty="0"/>
          </a:p>
          <a:p>
            <a:r>
              <a:rPr kumimoji="1" lang="ja-JP" altLang="en-US" sz="1400" dirty="0"/>
              <a:t>　より低い。</a:t>
            </a:r>
            <a:endParaRPr kumimoji="1" lang="en-US" altLang="ja-JP" sz="1400" dirty="0"/>
          </a:p>
          <a:p>
            <a:r>
              <a:rPr kumimoji="1" lang="ja-JP" altLang="en-US" sz="1400" dirty="0"/>
              <a:t>・居住後の不満として断熱に</a:t>
            </a:r>
            <a:endParaRPr kumimoji="1" lang="en-US" altLang="ja-JP" sz="1400" dirty="0"/>
          </a:p>
          <a:p>
            <a:r>
              <a:rPr kumimoji="1" lang="ja-JP" altLang="en-US" sz="1400" dirty="0"/>
              <a:t>　かかわる項目が上位。</a:t>
            </a:r>
          </a:p>
        </p:txBody>
      </p:sp>
    </p:spTree>
    <p:extLst>
      <p:ext uri="{BB962C8B-B14F-4D97-AF65-F5344CB8AC3E}">
        <p14:creationId xmlns:p14="http://schemas.microsoft.com/office/powerpoint/2010/main" val="109560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192873"/>
            <a:ext cx="9512491" cy="369332"/>
          </a:xfrm>
          <a:prstGeom prst="rect">
            <a:avLst/>
          </a:prstGeom>
          <a:noFill/>
        </p:spPr>
        <p:txBody>
          <a:bodyPr wrap="square" rtlCol="0">
            <a:spAutoFit/>
          </a:bodyPr>
          <a:lstStyle/>
          <a:p>
            <a:r>
              <a:rPr kumimoji="1" lang="ja-JP" altLang="en-US" dirty="0">
                <a:ln>
                  <a:solidFill>
                    <a:schemeClr val="accent2"/>
                  </a:solidFill>
                </a:ln>
              </a:rPr>
              <a:t>住宅の省エネ基準適合の推進　</a:t>
            </a:r>
          </a:p>
        </p:txBody>
      </p:sp>
      <p:cxnSp>
        <p:nvCxnSpPr>
          <p:cNvPr id="10" name="直線コネクタ 9"/>
          <p:cNvCxnSpPr/>
          <p:nvPr/>
        </p:nvCxnSpPr>
        <p:spPr>
          <a:xfrm flipV="1">
            <a:off x="0" y="563894"/>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16" name="テキスト ボックス 15"/>
          <p:cNvSpPr txBox="1"/>
          <p:nvPr/>
        </p:nvSpPr>
        <p:spPr>
          <a:xfrm>
            <a:off x="7143199" y="2920397"/>
            <a:ext cx="2833649" cy="253916"/>
          </a:xfrm>
          <a:prstGeom prst="rect">
            <a:avLst/>
          </a:prstGeom>
          <a:noFill/>
        </p:spPr>
        <p:txBody>
          <a:bodyPr wrap="square" rtlCol="0">
            <a:spAutoFit/>
          </a:bodyPr>
          <a:lstStyle/>
          <a:p>
            <a:r>
              <a:rPr kumimoji="1" lang="ja-JP" altLang="en-US" sz="1050" dirty="0"/>
              <a:t>〇：建築物省エネ法の規制対象</a:t>
            </a:r>
          </a:p>
        </p:txBody>
      </p:sp>
      <p:sp>
        <p:nvSpPr>
          <p:cNvPr id="17" name="スライド番号プレースホルダー 1"/>
          <p:cNvSpPr txBox="1">
            <a:spLocks/>
          </p:cNvSpPr>
          <p:nvPr/>
        </p:nvSpPr>
        <p:spPr>
          <a:xfrm>
            <a:off x="8068015" y="6437617"/>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2400" dirty="0" smtClean="0"/>
              <a:t>18</a:t>
            </a:r>
            <a:endParaRPr kumimoji="1" lang="ja-JP" altLang="en-US" sz="2400" dirty="0"/>
          </a:p>
        </p:txBody>
      </p:sp>
      <p:sp>
        <p:nvSpPr>
          <p:cNvPr id="18" name="テキスト ボックス 17"/>
          <p:cNvSpPr txBox="1"/>
          <p:nvPr/>
        </p:nvSpPr>
        <p:spPr>
          <a:xfrm>
            <a:off x="6336129" y="6527385"/>
            <a:ext cx="2402006" cy="246221"/>
          </a:xfrm>
          <a:prstGeom prst="rect">
            <a:avLst/>
          </a:prstGeom>
          <a:noFill/>
        </p:spPr>
        <p:txBody>
          <a:bodyPr wrap="square" rtlCol="0">
            <a:spAutoFit/>
          </a:bodyPr>
          <a:lstStyle/>
          <a:p>
            <a:pPr algn="r"/>
            <a:r>
              <a:rPr kumimoji="1" lang="ja-JP" altLang="en-US" sz="1000" b="1" dirty="0"/>
              <a:t>住宅まちづくり部</a:t>
            </a:r>
          </a:p>
        </p:txBody>
      </p:sp>
      <p:sp>
        <p:nvSpPr>
          <p:cNvPr id="19" name="テキスト ボックス 18"/>
          <p:cNvSpPr txBox="1"/>
          <p:nvPr/>
        </p:nvSpPr>
        <p:spPr>
          <a:xfrm>
            <a:off x="184245" y="3132139"/>
            <a:ext cx="9144000" cy="1723549"/>
          </a:xfrm>
          <a:prstGeom prst="rect">
            <a:avLst/>
          </a:prstGeom>
          <a:noFill/>
          <a:ln>
            <a:noFill/>
            <a:prstDash val="dash"/>
          </a:ln>
        </p:spPr>
        <p:txBody>
          <a:bodyPr wrap="square" rtlCol="0">
            <a:spAutoFit/>
          </a:bodyPr>
          <a:lstStyle/>
          <a:p>
            <a:r>
              <a:rPr kumimoji="1" lang="ja-JP" altLang="en-US" sz="1400" dirty="0"/>
              <a:t>（</a:t>
            </a:r>
            <a:r>
              <a:rPr kumimoji="1" lang="en-US" altLang="ja-JP" sz="1400" dirty="0"/>
              <a:t>※1</a:t>
            </a:r>
            <a:r>
              <a:rPr kumimoji="1" lang="ja-JP" altLang="en-US" sz="1400" dirty="0"/>
              <a:t>）トップランナー制度</a:t>
            </a:r>
            <a:endParaRPr kumimoji="1" lang="en-US" altLang="ja-JP" sz="1400" dirty="0"/>
          </a:p>
          <a:p>
            <a:r>
              <a:rPr kumimoji="1" lang="ja-JP" altLang="en-US" sz="1400" dirty="0"/>
              <a:t>　</a:t>
            </a:r>
            <a:r>
              <a:rPr kumimoji="1" lang="ja-JP" altLang="en-US" sz="1200" dirty="0"/>
              <a:t>　　　建売戸建住宅を供給する大手住宅事業者に加え、注文戸建住宅・賃貸アパートを供給する大手住宅事業者を対象にトップ</a:t>
            </a:r>
            <a:endParaRPr kumimoji="1" lang="en-US" altLang="ja-JP" sz="1200" dirty="0"/>
          </a:p>
          <a:p>
            <a:r>
              <a:rPr kumimoji="1" lang="ja-JP" altLang="en-US" sz="1200" dirty="0"/>
              <a:t>　　　　ランナー基準（省エネ基準を上回る基準）に適合する住宅を供給する責務を課し、国による勧告・命令等により実効性を確保</a:t>
            </a:r>
            <a:endParaRPr kumimoji="1" lang="en-US" altLang="ja-JP" sz="1200" dirty="0"/>
          </a:p>
          <a:p>
            <a:endParaRPr kumimoji="1" lang="en-US" altLang="ja-JP" sz="1200" dirty="0"/>
          </a:p>
          <a:p>
            <a:endParaRPr kumimoji="1" lang="en-US" altLang="ja-JP" sz="1300" dirty="0"/>
          </a:p>
          <a:p>
            <a:endParaRPr kumimoji="1" lang="en-US" altLang="ja-JP" sz="1300" dirty="0"/>
          </a:p>
          <a:p>
            <a:endParaRPr kumimoji="1" lang="en-US" altLang="ja-JP" sz="1300" dirty="0"/>
          </a:p>
          <a:p>
            <a:endParaRPr kumimoji="1" lang="en-US" altLang="ja-JP" sz="1300" dirty="0"/>
          </a:p>
        </p:txBody>
      </p:sp>
      <p:sp>
        <p:nvSpPr>
          <p:cNvPr id="20" name="テキスト ボックス 19"/>
          <p:cNvSpPr txBox="1"/>
          <p:nvPr/>
        </p:nvSpPr>
        <p:spPr>
          <a:xfrm>
            <a:off x="184245" y="5644084"/>
            <a:ext cx="9144000" cy="707886"/>
          </a:xfrm>
          <a:prstGeom prst="rect">
            <a:avLst/>
          </a:prstGeom>
          <a:noFill/>
          <a:ln>
            <a:noFill/>
            <a:prstDash val="dash"/>
          </a:ln>
        </p:spPr>
        <p:txBody>
          <a:bodyPr wrap="square" rtlCol="0">
            <a:spAutoFit/>
          </a:bodyPr>
          <a:lstStyle/>
          <a:p>
            <a:r>
              <a:rPr kumimoji="1" lang="ja-JP" altLang="en-US" sz="1400" dirty="0"/>
              <a:t>（</a:t>
            </a:r>
            <a:r>
              <a:rPr kumimoji="1" lang="en-US" altLang="ja-JP" sz="1400" dirty="0"/>
              <a:t>※</a:t>
            </a:r>
            <a:r>
              <a:rPr kumimoji="1" lang="ja-JP" altLang="en-US" sz="1400" dirty="0"/>
              <a:t>３）平成</a:t>
            </a:r>
            <a:r>
              <a:rPr kumimoji="1" lang="en-US" altLang="ja-JP" sz="1400" dirty="0"/>
              <a:t>24</a:t>
            </a:r>
            <a:r>
              <a:rPr kumimoji="1" lang="ja-JP" altLang="en-US" sz="1400" dirty="0"/>
              <a:t>年</a:t>
            </a:r>
            <a:r>
              <a:rPr kumimoji="1" lang="en-US" altLang="ja-JP" sz="1400" dirty="0"/>
              <a:t>1</a:t>
            </a:r>
            <a:r>
              <a:rPr kumimoji="1" lang="ja-JP" altLang="en-US" sz="1400" dirty="0"/>
              <a:t>月</a:t>
            </a:r>
            <a:r>
              <a:rPr kumimoji="1" lang="en-US" altLang="ja-JP" sz="1400" dirty="0"/>
              <a:t>17</a:t>
            </a:r>
            <a:r>
              <a:rPr kumimoji="1" lang="ja-JP" altLang="en-US" sz="1400" dirty="0"/>
              <a:t>日付国住備第</a:t>
            </a:r>
            <a:r>
              <a:rPr kumimoji="1" lang="en-US" altLang="ja-JP" sz="1400" dirty="0"/>
              <a:t>196</a:t>
            </a:r>
            <a:r>
              <a:rPr kumimoji="1" lang="ja-JP" altLang="en-US" sz="1400" dirty="0"/>
              <a:t>号「公営住宅等整備基準について」（一部抜粋）</a:t>
            </a:r>
            <a:endParaRPr kumimoji="1" lang="en-US" altLang="ja-JP" sz="1400" dirty="0"/>
          </a:p>
          <a:p>
            <a:r>
              <a:rPr kumimoji="1" lang="ja-JP" altLang="en-US" sz="1400" dirty="0"/>
              <a:t>　　　　</a:t>
            </a:r>
            <a:r>
              <a:rPr kumimoji="1" lang="ja-JP" altLang="en-US" sz="1200" dirty="0"/>
              <a:t>原則として、住宅が、住宅品確法に基づく評価方法基準第５の５の５－１（３）の等級４の基準を満たすこと。ただし、これにより</a:t>
            </a:r>
            <a:endParaRPr kumimoji="1" lang="en-US" altLang="ja-JP" sz="1200" dirty="0"/>
          </a:p>
          <a:p>
            <a:r>
              <a:rPr kumimoji="1" lang="ja-JP" altLang="en-US" sz="1200" dirty="0"/>
              <a:t>　　　　 難い場合は等級３の基準を満たすこと。</a:t>
            </a:r>
          </a:p>
        </p:txBody>
      </p:sp>
      <p:sp>
        <p:nvSpPr>
          <p:cNvPr id="12" name="テキスト ボックス 11"/>
          <p:cNvSpPr txBox="1"/>
          <p:nvPr/>
        </p:nvSpPr>
        <p:spPr>
          <a:xfrm>
            <a:off x="184245" y="5011076"/>
            <a:ext cx="9144000" cy="923330"/>
          </a:xfrm>
          <a:prstGeom prst="rect">
            <a:avLst/>
          </a:prstGeom>
          <a:noFill/>
          <a:ln>
            <a:noFill/>
            <a:prstDash val="dash"/>
          </a:ln>
        </p:spPr>
        <p:txBody>
          <a:bodyPr wrap="square" rtlCol="0">
            <a:spAutoFit/>
          </a:bodyPr>
          <a:lstStyle/>
          <a:p>
            <a:r>
              <a:rPr kumimoji="1" lang="ja-JP" altLang="en-US" sz="1400" dirty="0"/>
              <a:t>（</a:t>
            </a:r>
            <a:r>
              <a:rPr kumimoji="1" lang="en-US" altLang="ja-JP" sz="1400" dirty="0"/>
              <a:t>※</a:t>
            </a:r>
            <a:r>
              <a:rPr kumimoji="1" lang="ja-JP" altLang="en-US" sz="1400" dirty="0"/>
              <a:t>２）説明義務制度</a:t>
            </a:r>
            <a:endParaRPr kumimoji="1" lang="en-US" altLang="ja-JP" sz="1400" dirty="0"/>
          </a:p>
          <a:p>
            <a:r>
              <a:rPr kumimoji="1" lang="ja-JP" altLang="en-US" sz="1400" dirty="0"/>
              <a:t>　</a:t>
            </a:r>
            <a:r>
              <a:rPr kumimoji="1" lang="ja-JP" altLang="en-US" sz="1200" dirty="0"/>
              <a:t>　　　小規模の住宅・建築物の新築等の際に、設計者（建築士）から建築主への省エネ性能に関する説明を義務付けることにより、　　</a:t>
            </a:r>
            <a:endParaRPr kumimoji="1" lang="en-US" altLang="ja-JP" sz="1200" dirty="0"/>
          </a:p>
          <a:p>
            <a:r>
              <a:rPr kumimoji="1" lang="ja-JP" altLang="en-US" sz="1200" dirty="0"/>
              <a:t>　　　　省エネ基準への適合を推進</a:t>
            </a:r>
            <a:endParaRPr kumimoji="1" lang="en-US" altLang="ja-JP" sz="1200" dirty="0"/>
          </a:p>
          <a:p>
            <a:endParaRPr kumimoji="1" lang="en-US" altLang="ja-JP" sz="1200" dirty="0"/>
          </a:p>
        </p:txBody>
      </p:sp>
      <p:sp>
        <p:nvSpPr>
          <p:cNvPr id="2" name="正方形/長方形 1"/>
          <p:cNvSpPr/>
          <p:nvPr/>
        </p:nvSpPr>
        <p:spPr>
          <a:xfrm>
            <a:off x="184245" y="3132138"/>
            <a:ext cx="8771204" cy="31536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3"/>
          <a:stretch>
            <a:fillRect/>
          </a:stretch>
        </p:blipFill>
        <p:spPr>
          <a:xfrm>
            <a:off x="173355" y="710029"/>
            <a:ext cx="8797290" cy="2408129"/>
          </a:xfrm>
          <a:prstGeom prst="rect">
            <a:avLst/>
          </a:prstGeom>
        </p:spPr>
      </p:pic>
      <p:pic>
        <p:nvPicPr>
          <p:cNvPr id="5" name="図 4"/>
          <p:cNvPicPr>
            <a:picLocks noChangeAspect="1"/>
          </p:cNvPicPr>
          <p:nvPr/>
        </p:nvPicPr>
        <p:blipFill>
          <a:blip r:embed="rId4"/>
          <a:stretch>
            <a:fillRect/>
          </a:stretch>
        </p:blipFill>
        <p:spPr>
          <a:xfrm>
            <a:off x="293132" y="3777564"/>
            <a:ext cx="8553429" cy="1207113"/>
          </a:xfrm>
          <a:prstGeom prst="rect">
            <a:avLst/>
          </a:prstGeom>
        </p:spPr>
      </p:pic>
    </p:spTree>
    <p:extLst>
      <p:ext uri="{BB962C8B-B14F-4D97-AF65-F5344CB8AC3E}">
        <p14:creationId xmlns:p14="http://schemas.microsoft.com/office/powerpoint/2010/main" val="3557940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flipV="1">
            <a:off x="0" y="65682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6" name="テキスト ボックス 5"/>
          <p:cNvSpPr txBox="1"/>
          <p:nvPr/>
        </p:nvSpPr>
        <p:spPr>
          <a:xfrm>
            <a:off x="136476" y="200996"/>
            <a:ext cx="9239535" cy="369332"/>
          </a:xfrm>
          <a:prstGeom prst="rect">
            <a:avLst/>
          </a:prstGeom>
          <a:noFill/>
        </p:spPr>
        <p:txBody>
          <a:bodyPr wrap="square" rtlCol="0">
            <a:spAutoFit/>
          </a:bodyPr>
          <a:lstStyle/>
          <a:p>
            <a:r>
              <a:rPr kumimoji="1" lang="ja-JP" altLang="en-US" dirty="0">
                <a:ln>
                  <a:solidFill>
                    <a:schemeClr val="accent2"/>
                  </a:solidFill>
                </a:ln>
              </a:rPr>
              <a:t>建築物の省エネに関する啓発活動事例　　（１）</a:t>
            </a:r>
          </a:p>
        </p:txBody>
      </p:sp>
      <p:sp>
        <p:nvSpPr>
          <p:cNvPr id="7" name="スライド番号プレースホルダー 1"/>
          <p:cNvSpPr txBox="1">
            <a:spLocks/>
          </p:cNvSpPr>
          <p:nvPr/>
        </p:nvSpPr>
        <p:spPr>
          <a:xfrm>
            <a:off x="8150705" y="6393211"/>
            <a:ext cx="993295" cy="464789"/>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2400" dirty="0" smtClean="0"/>
              <a:t>19</a:t>
            </a:r>
            <a:endParaRPr kumimoji="1" lang="ja-JP" altLang="en-US" sz="2400" dirty="0"/>
          </a:p>
        </p:txBody>
      </p:sp>
      <p:sp>
        <p:nvSpPr>
          <p:cNvPr id="8" name="テキスト ボックス 7"/>
          <p:cNvSpPr txBox="1"/>
          <p:nvPr/>
        </p:nvSpPr>
        <p:spPr>
          <a:xfrm>
            <a:off x="6391523" y="6523923"/>
            <a:ext cx="2424650" cy="246221"/>
          </a:xfrm>
          <a:prstGeom prst="rect">
            <a:avLst/>
          </a:prstGeom>
          <a:noFill/>
        </p:spPr>
        <p:txBody>
          <a:bodyPr wrap="square" rtlCol="0">
            <a:spAutoFit/>
          </a:bodyPr>
          <a:lstStyle/>
          <a:p>
            <a:pPr algn="r"/>
            <a:r>
              <a:rPr kumimoji="1" lang="ja-JP" altLang="en-US" sz="1000" b="1" dirty="0"/>
              <a:t>住宅まちづくり部</a:t>
            </a:r>
          </a:p>
        </p:txBody>
      </p:sp>
      <p:sp>
        <p:nvSpPr>
          <p:cNvPr id="15" name="テキスト ボックス 14"/>
          <p:cNvSpPr txBox="1"/>
          <p:nvPr/>
        </p:nvSpPr>
        <p:spPr>
          <a:xfrm>
            <a:off x="3132021" y="5944534"/>
            <a:ext cx="1497912" cy="276999"/>
          </a:xfrm>
          <a:prstGeom prst="rect">
            <a:avLst/>
          </a:prstGeom>
          <a:noFill/>
        </p:spPr>
        <p:txBody>
          <a:bodyPr wrap="square" rtlCol="0">
            <a:spAutoFit/>
          </a:bodyPr>
          <a:lstStyle/>
          <a:p>
            <a:r>
              <a:rPr kumimoji="1" lang="ja-JP" altLang="en-US" sz="1200" dirty="0"/>
              <a:t>大阪市の事例</a:t>
            </a:r>
            <a:endParaRPr kumimoji="1" lang="en-US" altLang="ja-JP" sz="1200" dirty="0"/>
          </a:p>
        </p:txBody>
      </p:sp>
      <p:sp>
        <p:nvSpPr>
          <p:cNvPr id="17" name="テキスト ボックス 16"/>
          <p:cNvSpPr txBox="1"/>
          <p:nvPr/>
        </p:nvSpPr>
        <p:spPr>
          <a:xfrm>
            <a:off x="6038418" y="5848912"/>
            <a:ext cx="1676816" cy="276999"/>
          </a:xfrm>
          <a:prstGeom prst="rect">
            <a:avLst/>
          </a:prstGeom>
          <a:noFill/>
        </p:spPr>
        <p:txBody>
          <a:bodyPr wrap="square" rtlCol="0">
            <a:spAutoFit/>
          </a:bodyPr>
          <a:lstStyle/>
          <a:p>
            <a:r>
              <a:rPr kumimoji="1" lang="ja-JP" altLang="en-US" sz="1200" dirty="0"/>
              <a:t>大阪府・大阪市の事例</a:t>
            </a:r>
            <a:endParaRPr kumimoji="1" lang="en-US" altLang="ja-JP" sz="1200" dirty="0"/>
          </a:p>
        </p:txBody>
      </p:sp>
      <p:sp>
        <p:nvSpPr>
          <p:cNvPr id="3" name="テキスト ボックス 2"/>
          <p:cNvSpPr txBox="1"/>
          <p:nvPr/>
        </p:nvSpPr>
        <p:spPr>
          <a:xfrm>
            <a:off x="232012" y="725467"/>
            <a:ext cx="8795843" cy="2554545"/>
          </a:xfrm>
          <a:prstGeom prst="rect">
            <a:avLst/>
          </a:prstGeom>
          <a:noFill/>
        </p:spPr>
        <p:txBody>
          <a:bodyPr wrap="square" rtlCol="0">
            <a:spAutoFit/>
          </a:bodyPr>
          <a:lstStyle/>
          <a:p>
            <a:r>
              <a:rPr kumimoji="1" lang="ja-JP" altLang="en-US" sz="1600" dirty="0"/>
              <a:t>大阪府、大阪市の事例</a:t>
            </a:r>
            <a:endParaRPr kumimoji="1" lang="en-US" altLang="ja-JP" sz="1600" dirty="0"/>
          </a:p>
          <a:p>
            <a:pPr>
              <a:lnSpc>
                <a:spcPts val="1200"/>
              </a:lnSpc>
            </a:pPr>
            <a:r>
              <a:rPr kumimoji="1" lang="ja-JP" altLang="en-US" sz="1600" dirty="0"/>
              <a:t>　　　　 </a:t>
            </a:r>
            <a:endParaRPr kumimoji="1" lang="en-US" altLang="ja-JP" sz="1600" dirty="0"/>
          </a:p>
          <a:p>
            <a:r>
              <a:rPr kumimoji="1" lang="ja-JP" altLang="en-US" sz="1600" dirty="0"/>
              <a:t>　　〇「住まいの省エネ・省ＣＯ２化のためのガイドブック」 </a:t>
            </a:r>
            <a:endParaRPr kumimoji="1" lang="en-US" altLang="ja-JP" sz="1600" dirty="0"/>
          </a:p>
          <a:p>
            <a:r>
              <a:rPr kumimoji="1" lang="ja-JP" altLang="en-US" sz="1600" dirty="0"/>
              <a:t>　　　　　　　　　　　　　　　　　　　　　　　　　戸建住宅編、新築マンション編、マンションリフォーム編　　　　</a:t>
            </a:r>
            <a:endParaRPr kumimoji="1" lang="en-US" altLang="ja-JP" sz="1600" dirty="0"/>
          </a:p>
          <a:p>
            <a:r>
              <a:rPr kumimoji="1" lang="ja-JP" altLang="en-US" sz="1600" dirty="0"/>
              <a:t>　　　　大阪市都市整備局において作成し、配布並びにホームページを活用により、啓発活動を行う。</a:t>
            </a:r>
            <a:endParaRPr kumimoji="1" lang="en-US" altLang="ja-JP" sz="1600" dirty="0"/>
          </a:p>
          <a:p>
            <a:r>
              <a:rPr kumimoji="1" lang="ja-JP" altLang="en-US" sz="1600" dirty="0"/>
              <a:t>　　</a:t>
            </a:r>
            <a:endParaRPr kumimoji="1" lang="en-US" altLang="ja-JP" sz="1600" dirty="0"/>
          </a:p>
          <a:p>
            <a:r>
              <a:rPr kumimoji="1" lang="ja-JP" altLang="en-US" sz="1600" dirty="0"/>
              <a:t>　　〇「</a:t>
            </a:r>
            <a:r>
              <a:rPr kumimoji="1" lang="en-US" altLang="ja-JP" sz="1600" dirty="0"/>
              <a:t>ZEH</a:t>
            </a:r>
            <a:r>
              <a:rPr kumimoji="1" lang="ja-JP" altLang="en-US" sz="1600" dirty="0"/>
              <a:t>節約・快適を実現できる家」</a:t>
            </a:r>
            <a:endParaRPr kumimoji="1" lang="en-US" altLang="ja-JP" sz="1600" dirty="0"/>
          </a:p>
          <a:p>
            <a:r>
              <a:rPr kumimoji="1" lang="ja-JP" altLang="en-US" sz="1600" dirty="0"/>
              <a:t>　　　　</a:t>
            </a:r>
            <a:r>
              <a:rPr kumimoji="1" lang="ja-JP" altLang="en-US" sz="1600" dirty="0" smtClean="0"/>
              <a:t>おおさかスマートエネルギーセンターにおい</a:t>
            </a:r>
            <a:r>
              <a:rPr kumimoji="1" lang="ja-JP" altLang="en-US" sz="1600" dirty="0"/>
              <a:t>て作成し、</a:t>
            </a:r>
            <a:r>
              <a:rPr kumimoji="1" lang="ja-JP" altLang="en-US" sz="1600" dirty="0" smtClean="0"/>
              <a:t>配布並び</a:t>
            </a:r>
            <a:r>
              <a:rPr kumimoji="1" lang="ja-JP" altLang="en-US" sz="1600" dirty="0"/>
              <a:t>にホームページを活用により</a:t>
            </a:r>
            <a:r>
              <a:rPr kumimoji="1" lang="ja-JP" altLang="en-US" sz="1600" dirty="0" smtClean="0"/>
              <a:t>、</a:t>
            </a:r>
            <a:endParaRPr kumimoji="1" lang="en-US" altLang="ja-JP" sz="1600" dirty="0" smtClean="0"/>
          </a:p>
          <a:p>
            <a:r>
              <a:rPr kumimoji="1" lang="ja-JP" altLang="en-US" sz="1600" dirty="0"/>
              <a:t>　</a:t>
            </a:r>
            <a:r>
              <a:rPr kumimoji="1" lang="ja-JP" altLang="en-US" sz="1600" dirty="0" smtClean="0"/>
              <a:t>　　　啓発</a:t>
            </a:r>
            <a:r>
              <a:rPr kumimoji="1" lang="ja-JP" altLang="en-US" sz="1600" dirty="0"/>
              <a:t>活動を行う。</a:t>
            </a:r>
          </a:p>
          <a:p>
            <a:r>
              <a:rPr kumimoji="1" lang="ja-JP" altLang="en-US" sz="1600" dirty="0"/>
              <a:t>　　　　</a:t>
            </a:r>
            <a:endParaRPr kumimoji="1" lang="en-US" altLang="ja-JP" sz="1600" dirty="0"/>
          </a:p>
        </p:txBody>
      </p:sp>
      <p:pic>
        <p:nvPicPr>
          <p:cNvPr id="10" name="図 9"/>
          <p:cNvPicPr>
            <a:picLocks noChangeAspect="1"/>
          </p:cNvPicPr>
          <p:nvPr/>
        </p:nvPicPr>
        <p:blipFill>
          <a:blip r:embed="rId3"/>
          <a:stretch>
            <a:fillRect/>
          </a:stretch>
        </p:blipFill>
        <p:spPr>
          <a:xfrm>
            <a:off x="931708" y="3029682"/>
            <a:ext cx="2200313" cy="2986926"/>
          </a:xfrm>
          <a:prstGeom prst="rect">
            <a:avLst/>
          </a:prstGeom>
          <a:ln>
            <a:solidFill>
              <a:schemeClr val="bg1">
                <a:lumMod val="75000"/>
              </a:schemeClr>
            </a:solidFill>
          </a:ln>
        </p:spPr>
      </p:pic>
      <p:pic>
        <p:nvPicPr>
          <p:cNvPr id="4" name="図 3"/>
          <p:cNvPicPr>
            <a:picLocks noChangeAspect="1"/>
          </p:cNvPicPr>
          <p:nvPr/>
        </p:nvPicPr>
        <p:blipFill>
          <a:blip r:embed="rId4"/>
          <a:stretch>
            <a:fillRect/>
          </a:stretch>
        </p:blipFill>
        <p:spPr>
          <a:xfrm>
            <a:off x="4756243" y="2999329"/>
            <a:ext cx="3877392" cy="2761727"/>
          </a:xfrm>
          <a:prstGeom prst="rect">
            <a:avLst/>
          </a:prstGeom>
        </p:spPr>
      </p:pic>
    </p:spTree>
    <p:extLst>
      <p:ext uri="{BB962C8B-B14F-4D97-AF65-F5344CB8AC3E}">
        <p14:creationId xmlns:p14="http://schemas.microsoft.com/office/powerpoint/2010/main" val="1224182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 y="180304"/>
            <a:ext cx="9239535" cy="369332"/>
          </a:xfrm>
          <a:prstGeom prst="rect">
            <a:avLst/>
          </a:prstGeom>
          <a:noFill/>
        </p:spPr>
        <p:txBody>
          <a:bodyPr wrap="square" rtlCol="0">
            <a:spAutoFit/>
          </a:bodyPr>
          <a:lstStyle/>
          <a:p>
            <a:r>
              <a:rPr kumimoji="1" lang="ja-JP" altLang="en-US" dirty="0">
                <a:ln>
                  <a:solidFill>
                    <a:schemeClr val="accent2"/>
                  </a:solidFill>
                </a:ln>
              </a:rPr>
              <a:t>建築物の環境配慮のあり方に関する論点整理</a:t>
            </a:r>
          </a:p>
        </p:txBody>
      </p:sp>
      <p:cxnSp>
        <p:nvCxnSpPr>
          <p:cNvPr id="5" name="直線コネクタ 4"/>
          <p:cNvCxnSpPr/>
          <p:nvPr/>
        </p:nvCxnSpPr>
        <p:spPr>
          <a:xfrm flipV="1">
            <a:off x="0" y="65682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6" name="スライド番号プレースホルダー 1"/>
          <p:cNvSpPr txBox="1">
            <a:spLocks/>
          </p:cNvSpPr>
          <p:nvPr/>
        </p:nvSpPr>
        <p:spPr>
          <a:xfrm>
            <a:off x="8159981" y="6499699"/>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2400" dirty="0" smtClean="0"/>
              <a:t>2</a:t>
            </a:r>
            <a:endParaRPr kumimoji="1" lang="ja-JP" altLang="en-US" sz="2400" dirty="0"/>
          </a:p>
        </p:txBody>
      </p:sp>
      <p:sp>
        <p:nvSpPr>
          <p:cNvPr id="7" name="テキスト ボックス 6"/>
          <p:cNvSpPr txBox="1"/>
          <p:nvPr/>
        </p:nvSpPr>
        <p:spPr>
          <a:xfrm>
            <a:off x="6496335" y="6589467"/>
            <a:ext cx="2402006" cy="246221"/>
          </a:xfrm>
          <a:prstGeom prst="rect">
            <a:avLst/>
          </a:prstGeom>
          <a:noFill/>
        </p:spPr>
        <p:txBody>
          <a:bodyPr wrap="square" rtlCol="0">
            <a:spAutoFit/>
          </a:bodyPr>
          <a:lstStyle/>
          <a:p>
            <a:pPr algn="r"/>
            <a:r>
              <a:rPr kumimoji="1" lang="ja-JP" altLang="en-US" sz="1000" b="1" dirty="0"/>
              <a:t>住宅まちづくり部</a:t>
            </a:r>
          </a:p>
        </p:txBody>
      </p:sp>
      <p:sp>
        <p:nvSpPr>
          <p:cNvPr id="3" name="テキスト ボックス 2"/>
          <p:cNvSpPr txBox="1"/>
          <p:nvPr/>
        </p:nvSpPr>
        <p:spPr>
          <a:xfrm>
            <a:off x="190346" y="682580"/>
            <a:ext cx="9172017" cy="5632311"/>
          </a:xfrm>
          <a:prstGeom prst="rect">
            <a:avLst/>
          </a:prstGeom>
          <a:noFill/>
        </p:spPr>
        <p:txBody>
          <a:bodyPr wrap="square" rtlCol="0">
            <a:spAutoFit/>
          </a:bodyPr>
          <a:lstStyle/>
          <a:p>
            <a:r>
              <a:rPr kumimoji="1" lang="ja-JP" altLang="en-US" sz="2400" b="1" dirty="0"/>
              <a:t>論点１　目指すべき方向性について</a:t>
            </a:r>
            <a:endParaRPr kumimoji="1" lang="en-US" altLang="ja-JP" sz="2400" b="1" dirty="0"/>
          </a:p>
          <a:p>
            <a:r>
              <a:rPr kumimoji="1" lang="ja-JP" altLang="en-US" sz="2400" dirty="0"/>
              <a:t>　　　　　　１－１　</a:t>
            </a:r>
            <a:r>
              <a:rPr kumimoji="1" lang="en-US" altLang="ja-JP" sz="2400" dirty="0"/>
              <a:t>2050</a:t>
            </a:r>
            <a:r>
              <a:rPr kumimoji="1" lang="ja-JP" altLang="en-US" sz="2400" dirty="0"/>
              <a:t>年脱炭素社会を見据え、</a:t>
            </a:r>
          </a:p>
          <a:p>
            <a:r>
              <a:rPr kumimoji="1" lang="ja-JP" altLang="en-US" sz="2400" dirty="0"/>
              <a:t>　　　　　　　　　　　　　　　　　　　</a:t>
            </a:r>
            <a:r>
              <a:rPr kumimoji="1" lang="en-US" altLang="ja-JP" sz="2400" dirty="0"/>
              <a:t>2030</a:t>
            </a:r>
            <a:r>
              <a:rPr kumimoji="1" lang="ja-JP" altLang="en-US" sz="2400" dirty="0"/>
              <a:t>年に向けた基本的な</a:t>
            </a:r>
            <a:r>
              <a:rPr kumimoji="1" lang="ja-JP" altLang="en-US" sz="2400" dirty="0" smtClean="0"/>
              <a:t>考え方</a:t>
            </a:r>
            <a:r>
              <a:rPr kumimoji="1" lang="ja-JP" altLang="en-US" sz="2400" dirty="0"/>
              <a:t>　　　</a:t>
            </a:r>
            <a:endParaRPr kumimoji="1" lang="en-US" altLang="ja-JP" sz="2400" dirty="0"/>
          </a:p>
          <a:p>
            <a:r>
              <a:rPr kumimoji="1" lang="ja-JP" altLang="en-US" sz="2400" dirty="0"/>
              <a:t>　　　　　　１－２　非住宅に対する環境配慮について</a:t>
            </a:r>
            <a:endParaRPr kumimoji="1" lang="en-US" altLang="ja-JP" sz="2400" dirty="0"/>
          </a:p>
          <a:p>
            <a:r>
              <a:rPr kumimoji="1" lang="ja-JP" altLang="en-US" sz="2400" dirty="0"/>
              <a:t>　　　　　　１－３　住宅に対する環境配慮について</a:t>
            </a:r>
            <a:endParaRPr kumimoji="1" lang="en-US" altLang="ja-JP" sz="2400" dirty="0"/>
          </a:p>
          <a:p>
            <a:endParaRPr kumimoji="1" lang="en-US" altLang="ja-JP" sz="2400" dirty="0"/>
          </a:p>
          <a:p>
            <a:r>
              <a:rPr kumimoji="1" lang="ja-JP" altLang="en-US" sz="2400" b="1" dirty="0"/>
              <a:t>論点２　　具体的施策について</a:t>
            </a:r>
            <a:endParaRPr kumimoji="1" lang="en-US" altLang="ja-JP" sz="2400" b="1" dirty="0"/>
          </a:p>
          <a:p>
            <a:r>
              <a:rPr kumimoji="1" lang="ja-JP" altLang="en-US" sz="2400" dirty="0"/>
              <a:t>　　　　　　２－１　 条例による規制</a:t>
            </a:r>
            <a:endParaRPr kumimoji="1" lang="en-US" altLang="ja-JP" sz="2400" dirty="0"/>
          </a:p>
          <a:p>
            <a:r>
              <a:rPr kumimoji="1" lang="ja-JP" altLang="en-US" sz="2400" dirty="0"/>
              <a:t>　　　　　　　　　　　・法により付加する条例（非住宅）</a:t>
            </a:r>
            <a:endParaRPr kumimoji="1" lang="en-US" altLang="ja-JP" sz="2400" dirty="0"/>
          </a:p>
          <a:p>
            <a:r>
              <a:rPr kumimoji="1" lang="ja-JP" altLang="en-US" sz="2400" dirty="0"/>
              <a:t>　　　　　　　　　　　・独自条例（住宅）</a:t>
            </a:r>
            <a:endParaRPr kumimoji="1" lang="en-US" altLang="ja-JP" sz="2400" dirty="0"/>
          </a:p>
          <a:p>
            <a:r>
              <a:rPr kumimoji="1" lang="ja-JP" altLang="en-US" sz="2400" dirty="0"/>
              <a:t>　　　　　　２－２　 啓発</a:t>
            </a:r>
            <a:endParaRPr kumimoji="1" lang="en-US" altLang="ja-JP" sz="2400" dirty="0"/>
          </a:p>
          <a:p>
            <a:endParaRPr kumimoji="1" lang="en-US" altLang="ja-JP" sz="2400" dirty="0"/>
          </a:p>
          <a:p>
            <a:r>
              <a:rPr kumimoji="1" lang="ja-JP" altLang="en-US" sz="2400" b="1" dirty="0"/>
              <a:t>論点３　　その他有効な</a:t>
            </a:r>
            <a:r>
              <a:rPr kumimoji="1" lang="ja-JP" altLang="en-US" sz="2400" b="1" dirty="0" smtClean="0"/>
              <a:t>施策について</a:t>
            </a:r>
            <a:endParaRPr kumimoji="1" lang="en-US" altLang="ja-JP" sz="2400" b="1" dirty="0"/>
          </a:p>
          <a:p>
            <a:r>
              <a:rPr kumimoji="1" lang="ja-JP" altLang="en-US" sz="2400" dirty="0"/>
              <a:t>　　　　　　建築物の省エネに関し有効な施策として議論が必要なこと</a:t>
            </a:r>
            <a:endParaRPr kumimoji="1" lang="en-US" altLang="ja-JP" sz="2400" dirty="0"/>
          </a:p>
          <a:p>
            <a:r>
              <a:rPr kumimoji="1" lang="ja-JP" altLang="en-US" sz="2400" dirty="0"/>
              <a:t>　　　　　</a:t>
            </a:r>
            <a:endParaRPr kumimoji="1" lang="en-US" altLang="ja-JP" sz="2400" dirty="0"/>
          </a:p>
        </p:txBody>
      </p:sp>
      <p:sp>
        <p:nvSpPr>
          <p:cNvPr id="2" name="正方形/長方形 1"/>
          <p:cNvSpPr/>
          <p:nvPr/>
        </p:nvSpPr>
        <p:spPr>
          <a:xfrm>
            <a:off x="190346" y="708337"/>
            <a:ext cx="4913916" cy="39559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90345" y="2890606"/>
            <a:ext cx="4913917" cy="39559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90345" y="5077442"/>
            <a:ext cx="4913918" cy="39559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1604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flipV="1">
            <a:off x="0" y="65682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6" name="テキスト ボックス 5"/>
          <p:cNvSpPr txBox="1"/>
          <p:nvPr/>
        </p:nvSpPr>
        <p:spPr>
          <a:xfrm>
            <a:off x="136476" y="200996"/>
            <a:ext cx="9239535" cy="369332"/>
          </a:xfrm>
          <a:prstGeom prst="rect">
            <a:avLst/>
          </a:prstGeom>
          <a:noFill/>
        </p:spPr>
        <p:txBody>
          <a:bodyPr wrap="square" rtlCol="0">
            <a:spAutoFit/>
          </a:bodyPr>
          <a:lstStyle/>
          <a:p>
            <a:r>
              <a:rPr kumimoji="1" lang="ja-JP" altLang="en-US" dirty="0">
                <a:ln>
                  <a:solidFill>
                    <a:schemeClr val="accent2"/>
                  </a:solidFill>
                </a:ln>
              </a:rPr>
              <a:t>建築物の省エネに関する啓発活動事例　　（２）</a:t>
            </a:r>
          </a:p>
        </p:txBody>
      </p:sp>
      <p:sp>
        <p:nvSpPr>
          <p:cNvPr id="7" name="スライド番号プレースホルダー 1"/>
          <p:cNvSpPr txBox="1">
            <a:spLocks/>
          </p:cNvSpPr>
          <p:nvPr/>
        </p:nvSpPr>
        <p:spPr>
          <a:xfrm>
            <a:off x="8150705" y="6393211"/>
            <a:ext cx="993295" cy="464789"/>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2400" dirty="0"/>
              <a:t>20</a:t>
            </a:r>
            <a:endParaRPr kumimoji="1" lang="ja-JP" altLang="en-US" sz="2400" dirty="0"/>
          </a:p>
        </p:txBody>
      </p:sp>
      <p:sp>
        <p:nvSpPr>
          <p:cNvPr id="8" name="テキスト ボックス 7"/>
          <p:cNvSpPr txBox="1"/>
          <p:nvPr/>
        </p:nvSpPr>
        <p:spPr>
          <a:xfrm>
            <a:off x="6364227" y="6551219"/>
            <a:ext cx="2424650" cy="246221"/>
          </a:xfrm>
          <a:prstGeom prst="rect">
            <a:avLst/>
          </a:prstGeom>
          <a:noFill/>
        </p:spPr>
        <p:txBody>
          <a:bodyPr wrap="square" rtlCol="0">
            <a:spAutoFit/>
          </a:bodyPr>
          <a:lstStyle/>
          <a:p>
            <a:pPr algn="r"/>
            <a:r>
              <a:rPr kumimoji="1" lang="ja-JP" altLang="en-US" sz="1000" b="1" dirty="0"/>
              <a:t>住宅まちづくり部</a:t>
            </a:r>
          </a:p>
        </p:txBody>
      </p:sp>
      <p:sp>
        <p:nvSpPr>
          <p:cNvPr id="3" name="テキスト ボックス 2"/>
          <p:cNvSpPr txBox="1"/>
          <p:nvPr/>
        </p:nvSpPr>
        <p:spPr>
          <a:xfrm>
            <a:off x="232012" y="725467"/>
            <a:ext cx="8795843" cy="2062103"/>
          </a:xfrm>
          <a:prstGeom prst="rect">
            <a:avLst/>
          </a:prstGeom>
          <a:noFill/>
        </p:spPr>
        <p:txBody>
          <a:bodyPr wrap="square" rtlCol="0">
            <a:spAutoFit/>
          </a:bodyPr>
          <a:lstStyle/>
          <a:p>
            <a:r>
              <a:rPr kumimoji="1" lang="ja-JP" altLang="en-US" sz="1600" dirty="0"/>
              <a:t>　国、横浜市の事例</a:t>
            </a:r>
            <a:endParaRPr kumimoji="1" lang="en-US" altLang="ja-JP" sz="1600" dirty="0"/>
          </a:p>
          <a:p>
            <a:r>
              <a:rPr kumimoji="1" lang="ja-JP" altLang="en-US" sz="1600" dirty="0"/>
              <a:t>　　　　 </a:t>
            </a:r>
            <a:endParaRPr kumimoji="1" lang="en-US" altLang="ja-JP" sz="1600" dirty="0"/>
          </a:p>
          <a:p>
            <a:r>
              <a:rPr kumimoji="1" lang="ja-JP" altLang="en-US" sz="1600" dirty="0"/>
              <a:t>　　〇「断熱・水回り　省エネリフォーム紹介</a:t>
            </a:r>
            <a:r>
              <a:rPr kumimoji="1" lang="en-US" altLang="ja-JP" sz="1600" dirty="0"/>
              <a:t>BOOK</a:t>
            </a:r>
            <a:r>
              <a:rPr kumimoji="1" lang="ja-JP" altLang="en-US" sz="1600" dirty="0"/>
              <a:t>」</a:t>
            </a:r>
            <a:endParaRPr kumimoji="1" lang="en-US" altLang="ja-JP" sz="1600" dirty="0"/>
          </a:p>
          <a:p>
            <a:r>
              <a:rPr kumimoji="1" lang="ja-JP" altLang="en-US" sz="1600" dirty="0"/>
              <a:t>　　　環境省において作成し、配布並びにホームページを活用により、啓発活動を行う。</a:t>
            </a:r>
          </a:p>
          <a:p>
            <a:endParaRPr kumimoji="1" lang="en-US" altLang="ja-JP" sz="1600" dirty="0"/>
          </a:p>
          <a:p>
            <a:r>
              <a:rPr kumimoji="1" lang="ja-JP" altLang="en-US" sz="1600" dirty="0"/>
              <a:t>　　〇「なっとく、省エネ住宅を選ぶべき６つの理由」</a:t>
            </a:r>
            <a:endParaRPr kumimoji="1" lang="en-US" altLang="ja-JP" sz="1600" dirty="0"/>
          </a:p>
          <a:p>
            <a:r>
              <a:rPr kumimoji="1" lang="ja-JP" altLang="en-US" sz="1600" dirty="0"/>
              <a:t>　　　横浜市建築局において、省エネ啓発冊子を市民および建築業者、設計事務所を対象に配布し、</a:t>
            </a:r>
            <a:endParaRPr kumimoji="1" lang="en-US" altLang="ja-JP" sz="1600" dirty="0"/>
          </a:p>
          <a:p>
            <a:r>
              <a:rPr kumimoji="1" lang="ja-JP" altLang="en-US" sz="1600" dirty="0"/>
              <a:t>　　　啓発活動を行う。</a:t>
            </a:r>
          </a:p>
        </p:txBody>
      </p:sp>
      <p:sp>
        <p:nvSpPr>
          <p:cNvPr id="16" name="テキスト ボックス 15"/>
          <p:cNvSpPr txBox="1"/>
          <p:nvPr/>
        </p:nvSpPr>
        <p:spPr>
          <a:xfrm>
            <a:off x="1549539" y="5902870"/>
            <a:ext cx="1158956" cy="276999"/>
          </a:xfrm>
          <a:prstGeom prst="rect">
            <a:avLst/>
          </a:prstGeom>
          <a:noFill/>
        </p:spPr>
        <p:txBody>
          <a:bodyPr wrap="square" rtlCol="0">
            <a:spAutoFit/>
          </a:bodyPr>
          <a:lstStyle/>
          <a:p>
            <a:r>
              <a:rPr kumimoji="1" lang="ja-JP" altLang="en-US" sz="1200" dirty="0"/>
              <a:t>環境省の事例</a:t>
            </a:r>
          </a:p>
        </p:txBody>
      </p:sp>
      <p:pic>
        <p:nvPicPr>
          <p:cNvPr id="13" name="図 12"/>
          <p:cNvPicPr>
            <a:picLocks noChangeAspect="1"/>
          </p:cNvPicPr>
          <p:nvPr/>
        </p:nvPicPr>
        <p:blipFill rotWithShape="1">
          <a:blip r:embed="rId3"/>
          <a:srcRect l="24700" t="23318" r="22645" b="10681"/>
          <a:stretch/>
        </p:blipFill>
        <p:spPr>
          <a:xfrm>
            <a:off x="4665330" y="3153980"/>
            <a:ext cx="4246379" cy="2674680"/>
          </a:xfrm>
          <a:prstGeom prst="rect">
            <a:avLst/>
          </a:prstGeom>
        </p:spPr>
      </p:pic>
      <p:sp>
        <p:nvSpPr>
          <p:cNvPr id="18" name="テキスト ボックス 17"/>
          <p:cNvSpPr txBox="1"/>
          <p:nvPr/>
        </p:nvSpPr>
        <p:spPr>
          <a:xfrm>
            <a:off x="6216984" y="5948580"/>
            <a:ext cx="1152808" cy="276999"/>
          </a:xfrm>
          <a:prstGeom prst="rect">
            <a:avLst/>
          </a:prstGeom>
          <a:noFill/>
        </p:spPr>
        <p:txBody>
          <a:bodyPr wrap="square" rtlCol="0">
            <a:spAutoFit/>
          </a:bodyPr>
          <a:lstStyle/>
          <a:p>
            <a:r>
              <a:rPr kumimoji="1" lang="ja-JP" altLang="en-US" sz="1200" dirty="0"/>
              <a:t>横浜市の事例</a:t>
            </a: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012" y="3153980"/>
            <a:ext cx="3802904" cy="2695308"/>
          </a:xfrm>
          <a:prstGeom prst="rect">
            <a:avLst/>
          </a:prstGeom>
        </p:spPr>
      </p:pic>
    </p:spTree>
    <p:extLst>
      <p:ext uri="{BB962C8B-B14F-4D97-AF65-F5344CB8AC3E}">
        <p14:creationId xmlns:p14="http://schemas.microsoft.com/office/powerpoint/2010/main" val="3194250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36476" y="1648186"/>
            <a:ext cx="9007524" cy="4083862"/>
          </a:xfrm>
          <a:prstGeom prst="rect">
            <a:avLst/>
          </a:prstGeom>
          <a:solidFill>
            <a:schemeClr val="accent1"/>
          </a:solidFill>
          <a:ln>
            <a:noFill/>
          </a:ln>
        </p:spPr>
      </p:pic>
      <p:cxnSp>
        <p:nvCxnSpPr>
          <p:cNvPr id="5" name="直線コネクタ 4"/>
          <p:cNvCxnSpPr/>
          <p:nvPr/>
        </p:nvCxnSpPr>
        <p:spPr>
          <a:xfrm flipV="1">
            <a:off x="0" y="65682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6" name="テキスト ボックス 5"/>
          <p:cNvSpPr txBox="1"/>
          <p:nvPr/>
        </p:nvSpPr>
        <p:spPr>
          <a:xfrm>
            <a:off x="136476" y="200996"/>
            <a:ext cx="9239535" cy="369332"/>
          </a:xfrm>
          <a:prstGeom prst="rect">
            <a:avLst/>
          </a:prstGeom>
          <a:noFill/>
        </p:spPr>
        <p:txBody>
          <a:bodyPr wrap="square" rtlCol="0">
            <a:spAutoFit/>
          </a:bodyPr>
          <a:lstStyle/>
          <a:p>
            <a:r>
              <a:rPr kumimoji="1" lang="ja-JP" altLang="en-US" dirty="0">
                <a:ln>
                  <a:solidFill>
                    <a:schemeClr val="accent2"/>
                  </a:solidFill>
                </a:ln>
              </a:rPr>
              <a:t>省エネ効果に関する事例検証</a:t>
            </a:r>
          </a:p>
        </p:txBody>
      </p:sp>
      <p:sp>
        <p:nvSpPr>
          <p:cNvPr id="7" name="スライド番号プレースホルダー 1"/>
          <p:cNvSpPr txBox="1">
            <a:spLocks/>
          </p:cNvSpPr>
          <p:nvPr/>
        </p:nvSpPr>
        <p:spPr>
          <a:xfrm>
            <a:off x="8150705" y="6393211"/>
            <a:ext cx="993295" cy="464789"/>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2400" dirty="0" smtClean="0"/>
              <a:t>21</a:t>
            </a:r>
            <a:endParaRPr kumimoji="1" lang="ja-JP" altLang="en-US" sz="2400" dirty="0"/>
          </a:p>
        </p:txBody>
      </p:sp>
      <p:sp>
        <p:nvSpPr>
          <p:cNvPr id="8" name="テキスト ボックス 7"/>
          <p:cNvSpPr txBox="1"/>
          <p:nvPr/>
        </p:nvSpPr>
        <p:spPr>
          <a:xfrm>
            <a:off x="6336931" y="6523923"/>
            <a:ext cx="2424650" cy="246221"/>
          </a:xfrm>
          <a:prstGeom prst="rect">
            <a:avLst/>
          </a:prstGeom>
          <a:noFill/>
        </p:spPr>
        <p:txBody>
          <a:bodyPr wrap="square" rtlCol="0">
            <a:spAutoFit/>
          </a:bodyPr>
          <a:lstStyle/>
          <a:p>
            <a:pPr algn="r"/>
            <a:r>
              <a:rPr kumimoji="1" lang="ja-JP" altLang="en-US" sz="1000" b="1" dirty="0"/>
              <a:t>住宅まちづくり部</a:t>
            </a:r>
          </a:p>
        </p:txBody>
      </p:sp>
      <p:sp>
        <p:nvSpPr>
          <p:cNvPr id="9" name="テキスト ボックス 8"/>
          <p:cNvSpPr txBox="1"/>
          <p:nvPr/>
        </p:nvSpPr>
        <p:spPr>
          <a:xfrm>
            <a:off x="7345432" y="2041627"/>
            <a:ext cx="266330" cy="3534033"/>
          </a:xfrm>
          <a:prstGeom prst="rect">
            <a:avLst/>
          </a:prstGeom>
          <a:solidFill>
            <a:srgbClr val="00B050">
              <a:alpha val="33000"/>
            </a:srgbClr>
          </a:solidFill>
        </p:spPr>
        <p:txBody>
          <a:bodyPr wrap="square" rtlCol="0">
            <a:spAutoFit/>
          </a:bodyPr>
          <a:lstStyle/>
          <a:p>
            <a:endParaRPr kumimoji="1" lang="ja-JP" altLang="en-US" dirty="0"/>
          </a:p>
        </p:txBody>
      </p:sp>
      <p:sp>
        <p:nvSpPr>
          <p:cNvPr id="3" name="角丸四角形 2"/>
          <p:cNvSpPr/>
          <p:nvPr/>
        </p:nvSpPr>
        <p:spPr>
          <a:xfrm>
            <a:off x="657225" y="4297761"/>
            <a:ext cx="8387659" cy="352425"/>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rot="2109415">
            <a:off x="7629492" y="3883559"/>
            <a:ext cx="279492" cy="3672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36476" y="5922423"/>
            <a:ext cx="9239535" cy="461665"/>
          </a:xfrm>
          <a:prstGeom prst="rect">
            <a:avLst/>
          </a:prstGeom>
          <a:noFill/>
        </p:spPr>
        <p:txBody>
          <a:bodyPr wrap="square" rtlCol="0">
            <a:spAutoFit/>
          </a:bodyPr>
          <a:lstStyle/>
          <a:p>
            <a:r>
              <a:rPr kumimoji="1" lang="ja-JP" altLang="en-US" sz="1200" dirty="0" smtClean="0"/>
              <a:t>出典　　医療費</a:t>
            </a:r>
            <a:r>
              <a:rPr kumimoji="1" lang="ja-JP" altLang="en-US" sz="1200" dirty="0"/>
              <a:t>を考慮した経済的な住宅断熱性能に関する研究　　　　藤田浩司　　岩前篤　　佐藤寛　　高原梨沙子　　鈴</a:t>
            </a:r>
            <a:r>
              <a:rPr kumimoji="1" lang="ja-JP" altLang="en-US" sz="1200" dirty="0" smtClean="0"/>
              <a:t>木曜　</a:t>
            </a:r>
            <a:r>
              <a:rPr kumimoji="1" lang="ja-JP" altLang="en-US" sz="1200" dirty="0"/>
              <a:t>　</a:t>
            </a:r>
            <a:r>
              <a:rPr kumimoji="1" lang="ja-JP" altLang="en-US" sz="1200" dirty="0" smtClean="0"/>
              <a:t>　</a:t>
            </a:r>
            <a:endParaRPr kumimoji="1" lang="en-US" altLang="ja-JP" sz="1200" dirty="0" smtClean="0"/>
          </a:p>
          <a:p>
            <a:r>
              <a:rPr kumimoji="1" lang="ja-JP" altLang="en-US" sz="1200" dirty="0"/>
              <a:t>　</a:t>
            </a:r>
            <a:r>
              <a:rPr kumimoji="1" lang="ja-JP" altLang="en-US" sz="1200" dirty="0" smtClean="0"/>
              <a:t>　　　　住宅</a:t>
            </a:r>
            <a:r>
              <a:rPr kumimoji="1" lang="ja-JP" altLang="en-US" sz="1200" dirty="0"/>
              <a:t>の断熱性能と断熱費および空調費・医療費との関係の推定　</a:t>
            </a:r>
            <a:r>
              <a:rPr kumimoji="1" lang="ja-JP" altLang="en-US" sz="1200" dirty="0" smtClean="0"/>
              <a:t>（</a:t>
            </a:r>
            <a:r>
              <a:rPr kumimoji="1" lang="ja-JP" altLang="en-US" sz="1200" dirty="0"/>
              <a:t>日本建築学会学術講演梗概集</a:t>
            </a:r>
            <a:r>
              <a:rPr kumimoji="1" lang="en-US" altLang="ja-JP" sz="1200" dirty="0"/>
              <a:t>(</a:t>
            </a:r>
            <a:r>
              <a:rPr kumimoji="1" lang="ja-JP" altLang="en-US" sz="1200" dirty="0"/>
              <a:t>北陸）</a:t>
            </a:r>
            <a:r>
              <a:rPr kumimoji="1" lang="en-US" altLang="ja-JP" sz="1200" dirty="0"/>
              <a:t>2019</a:t>
            </a:r>
            <a:r>
              <a:rPr kumimoji="1" lang="ja-JP" altLang="en-US" sz="1200" dirty="0"/>
              <a:t>年</a:t>
            </a:r>
            <a:r>
              <a:rPr kumimoji="1" lang="en-US" altLang="ja-JP" sz="1200" dirty="0"/>
              <a:t>9</a:t>
            </a:r>
            <a:r>
              <a:rPr kumimoji="1" lang="ja-JP" altLang="en-US" sz="1200" dirty="0"/>
              <a:t>月</a:t>
            </a:r>
            <a:r>
              <a:rPr kumimoji="1" lang="ja-JP" altLang="en-US" sz="1200" dirty="0" smtClean="0"/>
              <a:t>）　　　</a:t>
            </a:r>
            <a:endParaRPr kumimoji="1" lang="ja-JP" altLang="en-US" sz="1200" dirty="0"/>
          </a:p>
        </p:txBody>
      </p:sp>
      <p:sp>
        <p:nvSpPr>
          <p:cNvPr id="16" name="正方形/長方形 15"/>
          <p:cNvSpPr/>
          <p:nvPr/>
        </p:nvSpPr>
        <p:spPr bwMode="gray">
          <a:xfrm>
            <a:off x="9069706" y="5508986"/>
            <a:ext cx="45719" cy="318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bwMode="gray">
          <a:xfrm>
            <a:off x="19050" y="1555154"/>
            <a:ext cx="9105900" cy="926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gray">
          <a:xfrm>
            <a:off x="300389" y="724299"/>
            <a:ext cx="8843611" cy="954107"/>
          </a:xfrm>
          <a:prstGeom prst="rect">
            <a:avLst/>
          </a:prstGeom>
          <a:noFill/>
        </p:spPr>
        <p:txBody>
          <a:bodyPr wrap="square" rtlCol="0">
            <a:spAutoFit/>
          </a:bodyPr>
          <a:lstStyle/>
          <a:p>
            <a:r>
              <a:rPr kumimoji="1" lang="ja-JP" altLang="en-US" sz="1400" dirty="0"/>
              <a:t>モデル住宅を用いた研究からの検証</a:t>
            </a:r>
            <a:endParaRPr kumimoji="1" lang="en-US" altLang="ja-JP" sz="1400" dirty="0"/>
          </a:p>
          <a:p>
            <a:r>
              <a:rPr kumimoji="1" lang="ja-JP" altLang="en-US" sz="1400" dirty="0"/>
              <a:t>　　住宅における断熱性能の向上を行うことにより、光熱費が削減され、さらに、室内環境の改善に</a:t>
            </a:r>
            <a:r>
              <a:rPr kumimoji="1" lang="ja-JP" altLang="en-US" sz="1400" dirty="0" smtClean="0"/>
              <a:t>よる</a:t>
            </a:r>
            <a:endParaRPr kumimoji="1" lang="en-US" altLang="ja-JP" sz="1400" dirty="0" smtClean="0"/>
          </a:p>
          <a:p>
            <a:r>
              <a:rPr kumimoji="1" lang="ja-JP" altLang="en-US" sz="1400" dirty="0" smtClean="0"/>
              <a:t>　　心疾患や脳血管疾患などの医療費の削減が見込まれる。このことから、断熱性能向上に関するイニ</a:t>
            </a:r>
            <a:endParaRPr kumimoji="1" lang="en-US" altLang="ja-JP" sz="1400" dirty="0" smtClean="0"/>
          </a:p>
          <a:p>
            <a:r>
              <a:rPr kumimoji="1" lang="ja-JP" altLang="en-US" sz="1400" dirty="0"/>
              <a:t>　　シャルコストが、日常経費（光熱費・医療費）の削減により、大幅に回収されることがわかる</a:t>
            </a:r>
            <a:r>
              <a:rPr kumimoji="1" lang="ja-JP" altLang="en-US" sz="1400" dirty="0" smtClean="0"/>
              <a:t>。</a:t>
            </a:r>
            <a:r>
              <a:rPr kumimoji="1" lang="ja-JP" altLang="en-US" sz="1400" dirty="0"/>
              <a:t>　</a:t>
            </a:r>
            <a:r>
              <a:rPr kumimoji="1" lang="ja-JP" altLang="en-US" sz="1400" dirty="0" smtClean="0"/>
              <a:t>　　（下表参照）</a:t>
            </a:r>
            <a:endParaRPr kumimoji="1" lang="en-US" altLang="ja-JP" sz="1400" dirty="0" smtClean="0"/>
          </a:p>
        </p:txBody>
      </p:sp>
      <p:sp>
        <p:nvSpPr>
          <p:cNvPr id="15" name="正方形/長方形 14"/>
          <p:cNvSpPr/>
          <p:nvPr/>
        </p:nvSpPr>
        <p:spPr bwMode="gray">
          <a:xfrm>
            <a:off x="30138" y="1670129"/>
            <a:ext cx="114558" cy="3934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bwMode="gray">
          <a:xfrm>
            <a:off x="136476" y="5594710"/>
            <a:ext cx="9007524" cy="156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763804" y="5575660"/>
            <a:ext cx="7137778" cy="400110"/>
          </a:xfrm>
          <a:prstGeom prst="rect">
            <a:avLst/>
          </a:prstGeom>
          <a:noFill/>
        </p:spPr>
        <p:txBody>
          <a:bodyPr wrap="square" rtlCol="0">
            <a:spAutoFit/>
          </a:bodyPr>
          <a:lstStyle/>
          <a:p>
            <a:pPr>
              <a:lnSpc>
                <a:spcPts val="1200"/>
              </a:lnSpc>
            </a:pPr>
            <a:r>
              <a:rPr kumimoji="1" lang="ja-JP" altLang="en-US" sz="1000" dirty="0" smtClean="0"/>
              <a:t>注）引用データは、純粋にシミュレーションによる結果であり、実際の暮らしにおいては多少の差異が生じる可能性ある。</a:t>
            </a:r>
          </a:p>
          <a:p>
            <a:pPr>
              <a:lnSpc>
                <a:spcPts val="1200"/>
              </a:lnSpc>
            </a:pPr>
            <a:r>
              <a:rPr kumimoji="1" lang="ja-JP" altLang="en-US" sz="1000" dirty="0" smtClean="0"/>
              <a:t>　　また、元になる生活スタイルは、ウィズコロナの時代とは少し異なる。</a:t>
            </a:r>
            <a:endParaRPr kumimoji="1" lang="ja-JP" altLang="en-US" sz="1000" dirty="0"/>
          </a:p>
        </p:txBody>
      </p:sp>
    </p:spTree>
    <p:extLst>
      <p:ext uri="{BB962C8B-B14F-4D97-AF65-F5344CB8AC3E}">
        <p14:creationId xmlns:p14="http://schemas.microsoft.com/office/powerpoint/2010/main" val="841110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線矢印コネクタ 42"/>
          <p:cNvCxnSpPr>
            <a:cxnSpLocks/>
          </p:cNvCxnSpPr>
          <p:nvPr/>
        </p:nvCxnSpPr>
        <p:spPr>
          <a:xfrm flipV="1">
            <a:off x="43990" y="4333520"/>
            <a:ext cx="9095873" cy="13173"/>
          </a:xfrm>
          <a:prstGeom prst="straightConnector1">
            <a:avLst/>
          </a:prstGeom>
          <a:ln w="12700">
            <a:prstDash val="dash"/>
            <a:headEnd type="none" w="sm" len="sm"/>
            <a:tailEnd type="none"/>
          </a:ln>
        </p:spPr>
        <p:style>
          <a:lnRef idx="1">
            <a:schemeClr val="dk1"/>
          </a:lnRef>
          <a:fillRef idx="0">
            <a:schemeClr val="dk1"/>
          </a:fillRef>
          <a:effectRef idx="0">
            <a:schemeClr val="dk1"/>
          </a:effectRef>
          <a:fontRef idx="minor">
            <a:schemeClr val="tx1"/>
          </a:fontRef>
        </p:style>
      </p:cxnSp>
      <p:sp>
        <p:nvSpPr>
          <p:cNvPr id="4" name="テキスト ボックス 3"/>
          <p:cNvSpPr txBox="1"/>
          <p:nvPr/>
        </p:nvSpPr>
        <p:spPr>
          <a:xfrm>
            <a:off x="1133765" y="2921192"/>
            <a:ext cx="2197864" cy="405683"/>
          </a:xfrm>
          <a:prstGeom prst="rect">
            <a:avLst/>
          </a:prstGeom>
          <a:solidFill>
            <a:schemeClr val="bg1">
              <a:lumMod val="95000"/>
            </a:schemeClr>
          </a:solidFill>
        </p:spPr>
        <p:txBody>
          <a:bodyPr wrap="square" tIns="36000" bIns="0" rtlCol="0">
            <a:spAutoFit/>
          </a:bodyPr>
          <a:lstStyle/>
          <a:p>
            <a:r>
              <a:rPr lang="ja-JP" altLang="en-US" sz="1200" dirty="0">
                <a:latin typeface="メイリオ" panose="020B0604030504040204" pitchFamily="50" charset="-128"/>
                <a:ea typeface="メイリオ" panose="020B0604030504040204" pitchFamily="50" charset="-128"/>
              </a:rPr>
              <a:t>（諮問）建築物の環境配慮の</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あり方について</a:t>
            </a:r>
          </a:p>
        </p:txBody>
      </p:sp>
      <p:sp>
        <p:nvSpPr>
          <p:cNvPr id="5" name="テキスト ボックス 4"/>
          <p:cNvSpPr txBox="1"/>
          <p:nvPr/>
        </p:nvSpPr>
        <p:spPr>
          <a:xfrm>
            <a:off x="5917106" y="1924647"/>
            <a:ext cx="1113319" cy="257369"/>
          </a:xfrm>
          <a:prstGeom prst="rect">
            <a:avLst/>
          </a:prstGeom>
          <a:solidFill>
            <a:schemeClr val="bg1">
              <a:lumMod val="95000"/>
            </a:schemeClr>
          </a:solidFill>
        </p:spPr>
        <p:txBody>
          <a:bodyPr wrap="square" tIns="36000" bIns="36000" rtlCol="0">
            <a:spAutoFit/>
          </a:bodyPr>
          <a:lstStyle/>
          <a:p>
            <a:pPr algn="ctr"/>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年</a:t>
            </a:r>
            <a:r>
              <a:rPr lang="zh-CN" altLang="en-US" sz="1200" dirty="0">
                <a:latin typeface="メイリオ" panose="020B0604030504040204" pitchFamily="50" charset="-128"/>
                <a:ea typeface="メイリオ" panose="020B0604030504040204" pitchFamily="50" charset="-128"/>
              </a:rPr>
              <a:t>以内</a:t>
            </a:r>
            <a:r>
              <a:rPr lang="ja-JP" altLang="en-US" sz="1200" dirty="0">
                <a:latin typeface="メイリオ" panose="020B0604030504040204" pitchFamily="50" charset="-128"/>
                <a:ea typeface="メイリオ" panose="020B0604030504040204" pitchFamily="50" charset="-128"/>
              </a:rPr>
              <a:t>施行</a:t>
            </a:r>
          </a:p>
        </p:txBody>
      </p:sp>
      <p:sp>
        <p:nvSpPr>
          <p:cNvPr id="6" name="ひし形 5"/>
          <p:cNvSpPr/>
          <p:nvPr/>
        </p:nvSpPr>
        <p:spPr>
          <a:xfrm>
            <a:off x="1890755" y="2212402"/>
            <a:ext cx="288032" cy="2160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1637056" y="2481066"/>
            <a:ext cx="867134" cy="405683"/>
          </a:xfrm>
          <a:prstGeom prst="rect">
            <a:avLst/>
          </a:prstGeom>
          <a:solidFill>
            <a:schemeClr val="bg1">
              <a:lumMod val="95000"/>
            </a:schemeClr>
          </a:solidFill>
        </p:spPr>
        <p:txBody>
          <a:bodyPr wrap="square" tIns="36000" bIns="0" rtlCol="0">
            <a:spAutoFit/>
          </a:bodyPr>
          <a:lstStyle/>
          <a:p>
            <a:pPr algn="ctr"/>
            <a:r>
              <a:rPr lang="zh-TW" altLang="en-US" sz="1200" dirty="0">
                <a:latin typeface="メイリオ" panose="020B0604030504040204" pitchFamily="50" charset="-128"/>
                <a:ea typeface="メイリオ" panose="020B0604030504040204" pitchFamily="50" charset="-128"/>
              </a:rPr>
              <a:t>審議会</a:t>
            </a:r>
            <a:r>
              <a:rPr lang="ja-JP" altLang="en-US" sz="1200" dirty="0">
                <a:latin typeface="メイリオ" panose="020B0604030504040204" pitchFamily="50" charset="-128"/>
                <a:ea typeface="メイリオ" panose="020B0604030504040204" pitchFamily="50" charset="-128"/>
              </a:rPr>
              <a:t>（６</a:t>
            </a:r>
            <a:r>
              <a:rPr lang="en-US" altLang="ja-JP" sz="1200" dirty="0">
                <a:latin typeface="メイリオ" panose="020B0604030504040204" pitchFamily="50" charset="-128"/>
                <a:ea typeface="メイリオ" panose="020B0604030504040204" pitchFamily="50" charset="-128"/>
              </a:rPr>
              <a:t>/10)</a:t>
            </a:r>
            <a:endParaRPr lang="ja-JP" altLang="en-US" sz="1200" dirty="0">
              <a:latin typeface="メイリオ" panose="020B0604030504040204" pitchFamily="50" charset="-128"/>
              <a:ea typeface="メイリオ" panose="020B0604030504040204" pitchFamily="50" charset="-128"/>
            </a:endParaRPr>
          </a:p>
        </p:txBody>
      </p:sp>
      <p:sp>
        <p:nvSpPr>
          <p:cNvPr id="8" name="ひし形 7"/>
          <p:cNvSpPr/>
          <p:nvPr/>
        </p:nvSpPr>
        <p:spPr>
          <a:xfrm>
            <a:off x="2070623" y="4375732"/>
            <a:ext cx="288032" cy="23983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メイリオ" panose="020B0604030504040204" pitchFamily="50" charset="-128"/>
              <a:ea typeface="メイリオ" panose="020B0604030504040204" pitchFamily="50" charset="-128"/>
            </a:endParaRPr>
          </a:p>
        </p:txBody>
      </p:sp>
      <p:sp>
        <p:nvSpPr>
          <p:cNvPr id="10" name="ひし形 9"/>
          <p:cNvSpPr/>
          <p:nvPr/>
        </p:nvSpPr>
        <p:spPr>
          <a:xfrm>
            <a:off x="6312431" y="1667536"/>
            <a:ext cx="288032" cy="2160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メイリオ" panose="020B0604030504040204" pitchFamily="50" charset="-128"/>
              <a:ea typeface="メイリオ" panose="020B0604030504040204" pitchFamily="50" charset="-128"/>
            </a:endParaRPr>
          </a:p>
        </p:txBody>
      </p:sp>
      <p:sp>
        <p:nvSpPr>
          <p:cNvPr id="11" name="ひし形 10"/>
          <p:cNvSpPr/>
          <p:nvPr/>
        </p:nvSpPr>
        <p:spPr>
          <a:xfrm>
            <a:off x="3181757" y="3610792"/>
            <a:ext cx="288032" cy="225712"/>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1692215" y="5075562"/>
            <a:ext cx="2280785" cy="1015663"/>
          </a:xfrm>
          <a:prstGeom prst="rect">
            <a:avLst/>
          </a:prstGeom>
          <a:solidFill>
            <a:schemeClr val="bg1">
              <a:lumMod val="95000"/>
            </a:schemeClr>
          </a:solidFill>
          <a:ln w="12700">
            <a:solidFill>
              <a:schemeClr val="tx1"/>
            </a:solidFill>
          </a:ln>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①環境配慮の現状</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②論点整理</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③環境配慮の方向性</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④答申素案作成</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⑤答申案作成</a:t>
            </a:r>
          </a:p>
        </p:txBody>
      </p:sp>
      <p:sp>
        <p:nvSpPr>
          <p:cNvPr id="13" name="テキスト ボックス 12"/>
          <p:cNvSpPr txBox="1"/>
          <p:nvPr/>
        </p:nvSpPr>
        <p:spPr>
          <a:xfrm>
            <a:off x="1865984" y="4645886"/>
            <a:ext cx="677663" cy="369332"/>
          </a:xfrm>
          <a:prstGeom prst="rect">
            <a:avLst/>
          </a:prstGeom>
          <a:solidFill>
            <a:schemeClr val="bg1">
              <a:lumMod val="95000"/>
            </a:schemeClr>
          </a:solidFill>
        </p:spPr>
        <p:txBody>
          <a:bodyPr wrap="square" tIns="0" bIns="0" rtlCol="0">
            <a:spAutoFit/>
          </a:bodyPr>
          <a:lstStyle/>
          <a:p>
            <a:pPr algn="ctr"/>
            <a:r>
              <a:rPr lang="ja-JP" altLang="en-US" sz="1200" dirty="0">
                <a:latin typeface="メイリオ" panose="020B0604030504040204" pitchFamily="50" charset="-128"/>
                <a:ea typeface="メイリオ" panose="020B0604030504040204" pitchFamily="50" charset="-128"/>
              </a:rPr>
              <a:t>①</a:t>
            </a:r>
            <a:endParaRPr lang="en-US" altLang="ja-JP" sz="1200" dirty="0">
              <a:latin typeface="メイリオ" panose="020B0604030504040204" pitchFamily="50" charset="-128"/>
              <a:ea typeface="メイリオ" panose="020B0604030504040204" pitchFamily="50" charset="-128"/>
            </a:endParaRPr>
          </a:p>
          <a:p>
            <a:pPr algn="ctr"/>
            <a:r>
              <a:rPr lang="en-US" altLang="ja-JP" sz="1200" dirty="0">
                <a:latin typeface="メイリオ" panose="020B0604030504040204" pitchFamily="50" charset="-128"/>
                <a:ea typeface="メイリオ" panose="020B0604030504040204" pitchFamily="50" charset="-128"/>
              </a:rPr>
              <a:t>6/29</a:t>
            </a:r>
          </a:p>
        </p:txBody>
      </p:sp>
      <p:sp>
        <p:nvSpPr>
          <p:cNvPr id="14" name="テキスト ボックス 13"/>
          <p:cNvSpPr txBox="1"/>
          <p:nvPr/>
        </p:nvSpPr>
        <p:spPr>
          <a:xfrm>
            <a:off x="3019946" y="4604942"/>
            <a:ext cx="542709" cy="405683"/>
          </a:xfrm>
          <a:prstGeom prst="rect">
            <a:avLst/>
          </a:prstGeom>
          <a:solidFill>
            <a:schemeClr val="bg1">
              <a:lumMod val="95000"/>
            </a:schemeClr>
          </a:solidFill>
        </p:spPr>
        <p:txBody>
          <a:bodyPr wrap="square" lIns="0" tIns="36000" rIns="0" bIns="0" rtlCol="0">
            <a:spAutoFit/>
          </a:bodyPr>
          <a:lstStyle/>
          <a:p>
            <a:pPr algn="ctr"/>
            <a:r>
              <a:rPr lang="ja-JP" altLang="en-US" sz="1200" dirty="0">
                <a:latin typeface="メイリオ" panose="020B0604030504040204" pitchFamily="50" charset="-128"/>
                <a:ea typeface="メイリオ" panose="020B0604030504040204" pitchFamily="50" charset="-128"/>
              </a:rPr>
              <a:t>②</a:t>
            </a:r>
            <a:endParaRPr lang="en-US" altLang="ja-JP" sz="1200" dirty="0">
              <a:latin typeface="メイリオ" panose="020B0604030504040204" pitchFamily="50" charset="-128"/>
              <a:ea typeface="メイリオ" panose="020B0604030504040204" pitchFamily="50" charset="-128"/>
            </a:endParaRPr>
          </a:p>
          <a:p>
            <a:pPr algn="ctr"/>
            <a:r>
              <a:rPr lang="en-US" altLang="ja-JP" sz="1200" dirty="0">
                <a:latin typeface="メイリオ" panose="020B0604030504040204" pitchFamily="50" charset="-128"/>
                <a:ea typeface="メイリオ" panose="020B0604030504040204" pitchFamily="50" charset="-128"/>
              </a:rPr>
              <a:t>9/15</a:t>
            </a:r>
            <a:endParaRPr lang="ja-JP" altLang="en-US" sz="12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3647268" y="4609202"/>
            <a:ext cx="551334" cy="276999"/>
          </a:xfrm>
          <a:prstGeom prst="rect">
            <a:avLst/>
          </a:prstGeom>
          <a:solidFill>
            <a:schemeClr val="bg1">
              <a:lumMod val="95000"/>
            </a:schemeClr>
          </a:solidFill>
        </p:spPr>
        <p:txBody>
          <a:bodyPr wrap="square" lIns="0" rIns="0" rtlCol="0">
            <a:spAutoFit/>
          </a:bodyPr>
          <a:lstStyle/>
          <a:p>
            <a:pPr algn="ctr"/>
            <a:r>
              <a:rPr lang="ja-JP" altLang="en-US" sz="1200" dirty="0">
                <a:latin typeface="メイリオ" panose="020B0604030504040204" pitchFamily="50" charset="-128"/>
                <a:ea typeface="メイリオ" panose="020B0604030504040204" pitchFamily="50" charset="-128"/>
              </a:rPr>
              <a:t>③</a:t>
            </a:r>
            <a:endParaRPr lang="en-US" altLang="ja-JP" sz="1200" dirty="0">
              <a:latin typeface="メイリオ" panose="020B0604030504040204" pitchFamily="50" charset="-128"/>
              <a:ea typeface="メイリオ" panose="020B0604030504040204" pitchFamily="50" charset="-128"/>
            </a:endParaRPr>
          </a:p>
        </p:txBody>
      </p:sp>
      <p:sp>
        <p:nvSpPr>
          <p:cNvPr id="16" name="ひし形 15"/>
          <p:cNvSpPr/>
          <p:nvPr/>
        </p:nvSpPr>
        <p:spPr>
          <a:xfrm>
            <a:off x="6329750" y="4384781"/>
            <a:ext cx="288032" cy="2160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6325135" y="4655208"/>
            <a:ext cx="347162" cy="276999"/>
          </a:xfrm>
          <a:prstGeom prst="rect">
            <a:avLst/>
          </a:prstGeom>
          <a:solidFill>
            <a:schemeClr val="bg1">
              <a:lumMod val="95000"/>
            </a:schemeClr>
          </a:solidFill>
        </p:spPr>
        <p:txBody>
          <a:bodyPr wrap="square" rtlCol="0">
            <a:spAutoFit/>
          </a:bodyPr>
          <a:lstStyle/>
          <a:p>
            <a:pPr algn="ctr"/>
            <a:r>
              <a:rPr lang="ja-JP" altLang="en-US" sz="1200" dirty="0">
                <a:latin typeface="メイリオ" panose="020B0604030504040204" pitchFamily="50" charset="-128"/>
                <a:ea typeface="メイリオ" panose="020B0604030504040204" pitchFamily="50" charset="-128"/>
              </a:rPr>
              <a:t>⑤</a:t>
            </a:r>
          </a:p>
        </p:txBody>
      </p:sp>
      <p:sp>
        <p:nvSpPr>
          <p:cNvPr id="18" name="ひし形 17"/>
          <p:cNvSpPr/>
          <p:nvPr/>
        </p:nvSpPr>
        <p:spPr>
          <a:xfrm>
            <a:off x="7000854" y="2212402"/>
            <a:ext cx="288032" cy="2160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6808041" y="2475048"/>
            <a:ext cx="784731" cy="239193"/>
          </a:xfrm>
          <a:prstGeom prst="rect">
            <a:avLst/>
          </a:prstGeom>
          <a:solidFill>
            <a:schemeClr val="bg1">
              <a:lumMod val="95000"/>
            </a:schemeClr>
          </a:solidFill>
        </p:spPr>
        <p:txBody>
          <a:bodyPr wrap="square" tIns="36000" bIns="18000" rtlCol="0">
            <a:spAutoFit/>
          </a:bodyPr>
          <a:lstStyle/>
          <a:p>
            <a:pPr algn="ctr"/>
            <a:r>
              <a:rPr lang="zh-TW" altLang="en-US" sz="1200" dirty="0">
                <a:latin typeface="メイリオ" panose="020B0604030504040204" pitchFamily="50" charset="-128"/>
                <a:ea typeface="メイリオ" panose="020B0604030504040204" pitchFamily="50" charset="-128"/>
              </a:rPr>
              <a:t>審議会</a:t>
            </a:r>
            <a:endParaRPr lang="ja-JP" altLang="en-US" sz="1200" dirty="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6241809" y="2740226"/>
            <a:ext cx="2644303" cy="608525"/>
          </a:xfrm>
          <a:prstGeom prst="rect">
            <a:avLst/>
          </a:prstGeom>
          <a:solidFill>
            <a:schemeClr val="bg1">
              <a:lumMod val="95000"/>
            </a:schemeClr>
          </a:solidFill>
        </p:spPr>
        <p:txBody>
          <a:bodyPr wrap="square" tIns="36000" bIns="18000" rtlCol="0">
            <a:spAutoFit/>
          </a:bodyPr>
          <a:lstStyle/>
          <a:p>
            <a:r>
              <a:rPr lang="ja-JP" altLang="en-US" sz="1200" dirty="0">
                <a:latin typeface="メイリオ" panose="020B0604030504040204" pitchFamily="50" charset="-128"/>
                <a:ea typeface="メイリオ" panose="020B0604030504040204" pitchFamily="50" charset="-128"/>
              </a:rPr>
              <a:t>（答申）建築物省エネ法改正に伴う</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府温暖化の防止等に関する</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条例の改正検討</a:t>
            </a:r>
          </a:p>
        </p:txBody>
      </p:sp>
      <p:sp>
        <p:nvSpPr>
          <p:cNvPr id="21" name="テキスト ボックス 20"/>
          <p:cNvSpPr txBox="1"/>
          <p:nvPr/>
        </p:nvSpPr>
        <p:spPr>
          <a:xfrm>
            <a:off x="6178968" y="5067327"/>
            <a:ext cx="964825" cy="830997"/>
          </a:xfrm>
          <a:prstGeom prst="rect">
            <a:avLst/>
          </a:prstGeom>
          <a:solidFill>
            <a:schemeClr val="bg1">
              <a:lumMod val="95000"/>
            </a:schemeClr>
          </a:solidFill>
          <a:ln>
            <a:solidFill>
              <a:schemeClr val="tx1"/>
            </a:solidFill>
          </a:ln>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令和</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年度</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温暖化防止条例改正の手続き</a:t>
            </a:r>
          </a:p>
        </p:txBody>
      </p:sp>
      <p:cxnSp>
        <p:nvCxnSpPr>
          <p:cNvPr id="22" name="直線矢印コネクタ 21"/>
          <p:cNvCxnSpPr/>
          <p:nvPr/>
        </p:nvCxnSpPr>
        <p:spPr>
          <a:xfrm>
            <a:off x="7143793" y="5429006"/>
            <a:ext cx="583559" cy="4504"/>
          </a:xfrm>
          <a:prstGeom prst="straightConnector1">
            <a:avLst/>
          </a:prstGeom>
          <a:ln w="1016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3" name="ひし形 22"/>
          <p:cNvSpPr/>
          <p:nvPr/>
        </p:nvSpPr>
        <p:spPr>
          <a:xfrm>
            <a:off x="8374905" y="5747536"/>
            <a:ext cx="288032" cy="2160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7968942" y="6005040"/>
            <a:ext cx="1099958" cy="276999"/>
          </a:xfrm>
          <a:prstGeom prst="rect">
            <a:avLst/>
          </a:prstGeom>
          <a:solidFill>
            <a:schemeClr val="bg1">
              <a:lumMod val="95000"/>
            </a:schemeClr>
          </a:solidFill>
        </p:spPr>
        <p:txBody>
          <a:bodyPr wrap="square" rtlCol="0">
            <a:spAutoFit/>
          </a:bodyPr>
          <a:lstStyle/>
          <a:p>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月議会上程</a:t>
            </a:r>
            <a:endParaRPr lang="en-US" altLang="ja-JP" sz="1200" dirty="0">
              <a:latin typeface="メイリオ" panose="020B0604030504040204" pitchFamily="50" charset="-128"/>
              <a:ea typeface="メイリオ" panose="020B0604030504040204" pitchFamily="50" charset="-128"/>
            </a:endParaRPr>
          </a:p>
        </p:txBody>
      </p:sp>
      <p:cxnSp>
        <p:nvCxnSpPr>
          <p:cNvPr id="25" name="直線矢印コネクタ 24"/>
          <p:cNvCxnSpPr>
            <a:cxnSpLocks/>
          </p:cNvCxnSpPr>
          <p:nvPr/>
        </p:nvCxnSpPr>
        <p:spPr>
          <a:xfrm flipV="1">
            <a:off x="1329748" y="6186797"/>
            <a:ext cx="5343603" cy="18336"/>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26" name="ひし形 25"/>
          <p:cNvSpPr/>
          <p:nvPr/>
        </p:nvSpPr>
        <p:spPr>
          <a:xfrm>
            <a:off x="4984698" y="2265066"/>
            <a:ext cx="288032" cy="2160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a:off x="4721473" y="2520135"/>
            <a:ext cx="879275" cy="276999"/>
          </a:xfrm>
          <a:prstGeom prst="rect">
            <a:avLst/>
          </a:prstGeom>
          <a:solidFill>
            <a:schemeClr val="bg1">
              <a:lumMod val="95000"/>
            </a:schemeClr>
          </a:solidFill>
        </p:spPr>
        <p:txBody>
          <a:bodyPr wrap="square" rtlCol="0">
            <a:spAutoFit/>
          </a:bodyPr>
          <a:lstStyle/>
          <a:p>
            <a:pPr algn="ctr"/>
            <a:r>
              <a:rPr lang="zh-TW" altLang="en-US" sz="1200" dirty="0">
                <a:latin typeface="メイリオ" panose="020B0604030504040204" pitchFamily="50" charset="-128"/>
                <a:ea typeface="メイリオ" panose="020B0604030504040204" pitchFamily="50" charset="-128"/>
              </a:rPr>
              <a:t>審議会</a:t>
            </a:r>
            <a:endParaRPr lang="en-US" altLang="zh-TW" sz="1200" dirty="0">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4545059" y="2936809"/>
            <a:ext cx="1185246" cy="276999"/>
          </a:xfrm>
          <a:prstGeom prst="rect">
            <a:avLst/>
          </a:prstGeom>
          <a:solidFill>
            <a:schemeClr val="bg1">
              <a:lumMod val="95000"/>
            </a:schemeClr>
          </a:solid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（中間報告）</a:t>
            </a:r>
          </a:p>
        </p:txBody>
      </p:sp>
      <p:sp>
        <p:nvSpPr>
          <p:cNvPr id="29" name="ひし形 28"/>
          <p:cNvSpPr/>
          <p:nvPr/>
        </p:nvSpPr>
        <p:spPr>
          <a:xfrm>
            <a:off x="5762290" y="4375608"/>
            <a:ext cx="288032" cy="2160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5800813" y="4662129"/>
            <a:ext cx="316501" cy="276999"/>
          </a:xfrm>
          <a:prstGeom prst="rect">
            <a:avLst/>
          </a:prstGeom>
          <a:solidFill>
            <a:schemeClr val="bg1">
              <a:lumMod val="95000"/>
            </a:schemeClr>
          </a:solidFill>
        </p:spPr>
        <p:txBody>
          <a:bodyPr wrap="square" rtlCol="0">
            <a:spAutoFit/>
          </a:bodyPr>
          <a:lstStyle/>
          <a:p>
            <a:pPr algn="ctr"/>
            <a:r>
              <a:rPr lang="ja-JP" altLang="en-US" sz="1200" dirty="0">
                <a:latin typeface="メイリオ" panose="020B0604030504040204" pitchFamily="50" charset="-128"/>
                <a:ea typeface="メイリオ" panose="020B0604030504040204" pitchFamily="50" charset="-128"/>
              </a:rPr>
              <a:t>④</a:t>
            </a:r>
          </a:p>
        </p:txBody>
      </p:sp>
      <p:sp>
        <p:nvSpPr>
          <p:cNvPr id="31" name="テキスト ボックス 30"/>
          <p:cNvSpPr txBox="1"/>
          <p:nvPr/>
        </p:nvSpPr>
        <p:spPr>
          <a:xfrm>
            <a:off x="84034" y="3823310"/>
            <a:ext cx="1101555" cy="488019"/>
          </a:xfrm>
          <a:prstGeom prst="rect">
            <a:avLst/>
          </a:prstGeom>
          <a:noFill/>
        </p:spPr>
        <p:txBody>
          <a:bodyPr wrap="square" rtlCol="0">
            <a:spAutoFit/>
          </a:bodyPr>
          <a:lstStyle/>
          <a:p>
            <a:r>
              <a:rPr kumimoji="1" lang="ja-JP" altLang="en-US" sz="857" dirty="0"/>
              <a:t>今後の</a:t>
            </a:r>
            <a:endParaRPr kumimoji="1" lang="en-US" altLang="ja-JP" sz="857" dirty="0"/>
          </a:p>
          <a:p>
            <a:r>
              <a:rPr kumimoji="1" lang="ja-JP" altLang="en-US" sz="857" dirty="0"/>
              <a:t>地球温暖化の</a:t>
            </a:r>
            <a:endParaRPr kumimoji="1" lang="en-US" altLang="ja-JP" sz="857" dirty="0"/>
          </a:p>
          <a:p>
            <a:r>
              <a:rPr kumimoji="1" lang="ja-JP" altLang="en-US" sz="857" dirty="0"/>
              <a:t>あり方について</a:t>
            </a:r>
            <a:endParaRPr kumimoji="1" lang="en-US" altLang="ja-JP" sz="857" dirty="0"/>
          </a:p>
        </p:txBody>
      </p:sp>
      <p:sp>
        <p:nvSpPr>
          <p:cNvPr id="32" name="スライド番号プレースホルダー 1"/>
          <p:cNvSpPr txBox="1">
            <a:spLocks/>
          </p:cNvSpPr>
          <p:nvPr/>
        </p:nvSpPr>
        <p:spPr>
          <a:xfrm>
            <a:off x="8150705" y="6393211"/>
            <a:ext cx="993295" cy="464789"/>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2400" dirty="0" smtClean="0"/>
              <a:t>22</a:t>
            </a:r>
            <a:endParaRPr kumimoji="1" lang="ja-JP" altLang="en-US" sz="2400" dirty="0"/>
          </a:p>
        </p:txBody>
      </p:sp>
      <p:sp>
        <p:nvSpPr>
          <p:cNvPr id="33" name="テキスト ボックス 32"/>
          <p:cNvSpPr txBox="1"/>
          <p:nvPr/>
        </p:nvSpPr>
        <p:spPr>
          <a:xfrm>
            <a:off x="6272240" y="6540571"/>
            <a:ext cx="2424650" cy="246221"/>
          </a:xfrm>
          <a:prstGeom prst="rect">
            <a:avLst/>
          </a:prstGeom>
          <a:noFill/>
        </p:spPr>
        <p:txBody>
          <a:bodyPr wrap="square" rtlCol="0">
            <a:spAutoFit/>
          </a:bodyPr>
          <a:lstStyle/>
          <a:p>
            <a:pPr algn="r"/>
            <a:r>
              <a:rPr kumimoji="1" lang="ja-JP" altLang="en-US" sz="1000" b="1" dirty="0"/>
              <a:t>住宅まちづくり部</a:t>
            </a:r>
          </a:p>
        </p:txBody>
      </p:sp>
      <p:sp>
        <p:nvSpPr>
          <p:cNvPr id="34" name="テキスト ボックス 33"/>
          <p:cNvSpPr txBox="1"/>
          <p:nvPr/>
        </p:nvSpPr>
        <p:spPr>
          <a:xfrm>
            <a:off x="136476" y="200996"/>
            <a:ext cx="9239535" cy="369332"/>
          </a:xfrm>
          <a:prstGeom prst="rect">
            <a:avLst/>
          </a:prstGeom>
          <a:noFill/>
        </p:spPr>
        <p:txBody>
          <a:bodyPr wrap="square" rtlCol="0">
            <a:spAutoFit/>
          </a:bodyPr>
          <a:lstStyle/>
          <a:p>
            <a:r>
              <a:rPr kumimoji="1" lang="ja-JP" altLang="en-US" dirty="0">
                <a:ln>
                  <a:solidFill>
                    <a:schemeClr val="accent2"/>
                  </a:solidFill>
                </a:ln>
              </a:rPr>
              <a:t>大阪府温暖化の防止等に関する条例　見直しスケジュール</a:t>
            </a:r>
          </a:p>
        </p:txBody>
      </p:sp>
      <p:sp>
        <p:nvSpPr>
          <p:cNvPr id="35" name="テキスト ボックス 34"/>
          <p:cNvSpPr txBox="1"/>
          <p:nvPr/>
        </p:nvSpPr>
        <p:spPr>
          <a:xfrm>
            <a:off x="4216070" y="5812572"/>
            <a:ext cx="1311989" cy="276999"/>
          </a:xfrm>
          <a:prstGeom prst="rect">
            <a:avLst/>
          </a:prstGeom>
          <a:solidFill>
            <a:srgbClr val="F2F2F2"/>
          </a:solidFill>
        </p:spPr>
        <p:txBody>
          <a:bodyPr wrap="square" rtlCol="0">
            <a:spAutoFit/>
          </a:bodyPr>
          <a:lstStyle/>
          <a:p>
            <a:pPr algn="ctr"/>
            <a:r>
              <a:rPr lang="ja-JP" altLang="en-US" sz="1200" dirty="0">
                <a:latin typeface="メイリオ" panose="020B0604030504040204" pitchFamily="50" charset="-128"/>
                <a:ea typeface="メイリオ" panose="020B0604030504040204" pitchFamily="50" charset="-128"/>
              </a:rPr>
              <a:t>大阪市と調整</a:t>
            </a:r>
          </a:p>
        </p:txBody>
      </p:sp>
      <p:sp>
        <p:nvSpPr>
          <p:cNvPr id="36" name="大かっこ 35"/>
          <p:cNvSpPr/>
          <p:nvPr/>
        </p:nvSpPr>
        <p:spPr>
          <a:xfrm>
            <a:off x="112946" y="3859141"/>
            <a:ext cx="791929" cy="413141"/>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286"/>
          </a:p>
        </p:txBody>
      </p:sp>
      <p:sp>
        <p:nvSpPr>
          <p:cNvPr id="38" name="ひし形 37"/>
          <p:cNvSpPr/>
          <p:nvPr/>
        </p:nvSpPr>
        <p:spPr>
          <a:xfrm>
            <a:off x="3977699" y="2265066"/>
            <a:ext cx="288032" cy="2160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メイリオ" panose="020B0604030504040204" pitchFamily="50" charset="-128"/>
              <a:ea typeface="メイリオ" panose="020B0604030504040204" pitchFamily="50" charset="-128"/>
            </a:endParaRPr>
          </a:p>
        </p:txBody>
      </p:sp>
      <p:sp>
        <p:nvSpPr>
          <p:cNvPr id="40" name="テキスト ボックス 39"/>
          <p:cNvSpPr txBox="1"/>
          <p:nvPr/>
        </p:nvSpPr>
        <p:spPr>
          <a:xfrm>
            <a:off x="3730731" y="2538266"/>
            <a:ext cx="879275" cy="276999"/>
          </a:xfrm>
          <a:prstGeom prst="rect">
            <a:avLst/>
          </a:prstGeom>
          <a:solidFill>
            <a:schemeClr val="bg1">
              <a:lumMod val="95000"/>
            </a:schemeClr>
          </a:solidFill>
        </p:spPr>
        <p:txBody>
          <a:bodyPr wrap="square" rtlCol="0">
            <a:spAutoFit/>
          </a:bodyPr>
          <a:lstStyle/>
          <a:p>
            <a:pPr algn="ctr"/>
            <a:r>
              <a:rPr lang="zh-TW" altLang="en-US" sz="1200" dirty="0">
                <a:latin typeface="メイリオ" panose="020B0604030504040204" pitchFamily="50" charset="-128"/>
                <a:ea typeface="メイリオ" panose="020B0604030504040204" pitchFamily="50" charset="-128"/>
              </a:rPr>
              <a:t>審議会</a:t>
            </a:r>
            <a:endParaRPr lang="en-US" altLang="zh-TW" sz="1200" dirty="0">
              <a:latin typeface="メイリオ" panose="020B0604030504040204" pitchFamily="50" charset="-128"/>
              <a:ea typeface="メイリオ" panose="020B0604030504040204" pitchFamily="50" charset="-128"/>
            </a:endParaRPr>
          </a:p>
        </p:txBody>
      </p:sp>
      <p:sp>
        <p:nvSpPr>
          <p:cNvPr id="39" name="大かっこ 38"/>
          <p:cNvSpPr/>
          <p:nvPr/>
        </p:nvSpPr>
        <p:spPr>
          <a:xfrm>
            <a:off x="3773124" y="2182014"/>
            <a:ext cx="785046" cy="1183820"/>
          </a:xfrm>
          <a:prstGeom prst="bracketPair">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286"/>
          </a:p>
        </p:txBody>
      </p:sp>
      <p:sp>
        <p:nvSpPr>
          <p:cNvPr id="41" name="テキスト ボックス 40"/>
          <p:cNvSpPr txBox="1"/>
          <p:nvPr/>
        </p:nvSpPr>
        <p:spPr>
          <a:xfrm>
            <a:off x="112946" y="4341469"/>
            <a:ext cx="1101555" cy="619913"/>
          </a:xfrm>
          <a:prstGeom prst="rect">
            <a:avLst/>
          </a:prstGeom>
          <a:noFill/>
        </p:spPr>
        <p:txBody>
          <a:bodyPr wrap="square" rtlCol="0">
            <a:spAutoFit/>
          </a:bodyPr>
          <a:lstStyle/>
          <a:p>
            <a:r>
              <a:rPr kumimoji="1" lang="ja-JP" altLang="en-US" sz="857" dirty="0"/>
              <a:t>建築物の</a:t>
            </a:r>
            <a:endParaRPr kumimoji="1" lang="en-US" altLang="ja-JP" sz="857" dirty="0"/>
          </a:p>
          <a:p>
            <a:r>
              <a:rPr kumimoji="1" lang="ja-JP" altLang="en-US" sz="857" dirty="0"/>
              <a:t>環境配慮の</a:t>
            </a:r>
            <a:endParaRPr kumimoji="1" lang="en-US" altLang="ja-JP" sz="857" dirty="0"/>
          </a:p>
          <a:p>
            <a:r>
              <a:rPr kumimoji="1" lang="ja-JP" altLang="en-US" sz="857" dirty="0"/>
              <a:t>あり方について</a:t>
            </a:r>
          </a:p>
          <a:p>
            <a:endParaRPr kumimoji="1" lang="ja-JP" altLang="en-US" sz="857" dirty="0"/>
          </a:p>
        </p:txBody>
      </p:sp>
      <p:sp>
        <p:nvSpPr>
          <p:cNvPr id="42" name="大かっこ 41"/>
          <p:cNvSpPr/>
          <p:nvPr/>
        </p:nvSpPr>
        <p:spPr>
          <a:xfrm>
            <a:off x="93621" y="4365095"/>
            <a:ext cx="811254" cy="464393"/>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286"/>
          </a:p>
        </p:txBody>
      </p:sp>
      <p:sp>
        <p:nvSpPr>
          <p:cNvPr id="44" name="テキスト ボックス 43"/>
          <p:cNvSpPr txBox="1"/>
          <p:nvPr/>
        </p:nvSpPr>
        <p:spPr>
          <a:xfrm>
            <a:off x="2776637" y="3896036"/>
            <a:ext cx="1114420" cy="276999"/>
          </a:xfrm>
          <a:prstGeom prst="rect">
            <a:avLst/>
          </a:prstGeom>
          <a:solidFill>
            <a:srgbClr val="F2F2F2"/>
          </a:solidFill>
        </p:spPr>
        <p:txBody>
          <a:bodyPr wrap="square" rtlCol="0">
            <a:spAutoFit/>
          </a:bodyPr>
          <a:lstStyle/>
          <a:p>
            <a:pPr algn="ctr"/>
            <a:r>
              <a:rPr lang="ja-JP" altLang="en-US" sz="1200" dirty="0">
                <a:latin typeface="メイリオ" panose="020B0604030504040204" pitchFamily="50" charset="-128"/>
                <a:ea typeface="メイリオ" panose="020B0604030504040204" pitchFamily="50" charset="-128"/>
              </a:rPr>
              <a:t>部会報告案</a:t>
            </a:r>
          </a:p>
        </p:txBody>
      </p:sp>
      <p:sp>
        <p:nvSpPr>
          <p:cNvPr id="47" name="ひし形 46"/>
          <p:cNvSpPr/>
          <p:nvPr/>
        </p:nvSpPr>
        <p:spPr>
          <a:xfrm>
            <a:off x="3772988" y="4369479"/>
            <a:ext cx="288032" cy="2160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メイリオ" panose="020B0604030504040204" pitchFamily="50" charset="-128"/>
              <a:ea typeface="メイリオ" panose="020B0604030504040204" pitchFamily="50" charset="-128"/>
            </a:endParaRPr>
          </a:p>
        </p:txBody>
      </p:sp>
      <p:sp>
        <p:nvSpPr>
          <p:cNvPr id="48" name="ひし形 47"/>
          <p:cNvSpPr/>
          <p:nvPr/>
        </p:nvSpPr>
        <p:spPr>
          <a:xfrm>
            <a:off x="3181757" y="4380765"/>
            <a:ext cx="288032" cy="225712"/>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メイリオ" panose="020B0604030504040204" pitchFamily="50" charset="-128"/>
              <a:ea typeface="メイリオ" panose="020B0604030504040204" pitchFamily="50" charset="-128"/>
            </a:endParaRPr>
          </a:p>
        </p:txBody>
      </p:sp>
      <p:sp>
        <p:nvSpPr>
          <p:cNvPr id="51" name="テキスト ボックス 50"/>
          <p:cNvSpPr txBox="1"/>
          <p:nvPr/>
        </p:nvSpPr>
        <p:spPr>
          <a:xfrm>
            <a:off x="3843133" y="2882267"/>
            <a:ext cx="650090" cy="442035"/>
          </a:xfrm>
          <a:prstGeom prst="rect">
            <a:avLst/>
          </a:prstGeom>
          <a:solidFill>
            <a:srgbClr val="F2F2F2"/>
          </a:solidFill>
        </p:spPr>
        <p:txBody>
          <a:bodyPr wrap="square" lIns="0" tIns="36000" rIns="0" bIns="36000" rtlCol="0">
            <a:spAutoFit/>
          </a:bodyPr>
          <a:lstStyle/>
          <a:p>
            <a:pPr algn="ctr"/>
            <a:r>
              <a:rPr lang="ja-JP" altLang="en-US" sz="1200" dirty="0">
                <a:latin typeface="メイリオ" panose="020B0604030504040204" pitchFamily="50" charset="-128"/>
                <a:ea typeface="メイリオ" panose="020B0604030504040204" pitchFamily="50" charset="-128"/>
              </a:rPr>
              <a:t>答申</a:t>
            </a:r>
            <a:endParaRPr lang="en-US" altLang="ja-JP" sz="1200" dirty="0">
              <a:latin typeface="メイリオ" panose="020B0604030504040204" pitchFamily="50" charset="-128"/>
              <a:ea typeface="メイリオ" panose="020B0604030504040204" pitchFamily="50" charset="-128"/>
            </a:endParaRPr>
          </a:p>
          <a:p>
            <a:pPr algn="ctr"/>
            <a:r>
              <a:rPr lang="ja-JP" altLang="en-US" sz="1200" dirty="0">
                <a:latin typeface="メイリオ" panose="020B0604030504040204" pitchFamily="50" charset="-128"/>
                <a:ea typeface="メイリオ" panose="020B0604030504040204" pitchFamily="50" charset="-128"/>
              </a:rPr>
              <a:t>（環農）</a:t>
            </a:r>
          </a:p>
        </p:txBody>
      </p:sp>
      <p:pic>
        <p:nvPicPr>
          <p:cNvPr id="2" name="図 1"/>
          <p:cNvPicPr>
            <a:picLocks noChangeAspect="1"/>
          </p:cNvPicPr>
          <p:nvPr/>
        </p:nvPicPr>
        <p:blipFill>
          <a:blip r:embed="rId2"/>
          <a:stretch>
            <a:fillRect/>
          </a:stretch>
        </p:blipFill>
        <p:spPr>
          <a:xfrm>
            <a:off x="11797" y="713898"/>
            <a:ext cx="9120406" cy="5675868"/>
          </a:xfrm>
          <a:prstGeom prst="rect">
            <a:avLst/>
          </a:prstGeom>
        </p:spPr>
      </p:pic>
    </p:spTree>
    <p:extLst>
      <p:ext uri="{BB962C8B-B14F-4D97-AF65-F5344CB8AC3E}">
        <p14:creationId xmlns:p14="http://schemas.microsoft.com/office/powerpoint/2010/main" val="1761265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txBox="1">
            <a:spLocks/>
          </p:cNvSpPr>
          <p:nvPr/>
        </p:nvSpPr>
        <p:spPr>
          <a:xfrm>
            <a:off x="8159981" y="6499699"/>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2400" dirty="0" smtClean="0"/>
              <a:t>3</a:t>
            </a:r>
            <a:endParaRPr kumimoji="1" lang="ja-JP" altLang="en-US" sz="2400" dirty="0"/>
          </a:p>
        </p:txBody>
      </p:sp>
      <p:sp>
        <p:nvSpPr>
          <p:cNvPr id="3" name="テキスト ボックス 2"/>
          <p:cNvSpPr txBox="1"/>
          <p:nvPr/>
        </p:nvSpPr>
        <p:spPr>
          <a:xfrm>
            <a:off x="6496335" y="6589467"/>
            <a:ext cx="2402006" cy="246221"/>
          </a:xfrm>
          <a:prstGeom prst="rect">
            <a:avLst/>
          </a:prstGeom>
          <a:noFill/>
        </p:spPr>
        <p:txBody>
          <a:bodyPr wrap="square" rtlCol="0">
            <a:spAutoFit/>
          </a:bodyPr>
          <a:lstStyle/>
          <a:p>
            <a:pPr algn="r"/>
            <a:r>
              <a:rPr kumimoji="1" lang="ja-JP" altLang="en-US" sz="1000" b="1" dirty="0"/>
              <a:t>住宅まちづくり部</a:t>
            </a:r>
          </a:p>
        </p:txBody>
      </p:sp>
      <p:sp>
        <p:nvSpPr>
          <p:cNvPr id="7" name="正方形/長方形 6"/>
          <p:cNvSpPr/>
          <p:nvPr/>
        </p:nvSpPr>
        <p:spPr>
          <a:xfrm>
            <a:off x="30376" y="116892"/>
            <a:ext cx="4920659" cy="369332"/>
          </a:xfrm>
          <a:prstGeom prst="rect">
            <a:avLst/>
          </a:prstGeom>
        </p:spPr>
        <p:txBody>
          <a:bodyPr wrap="square">
            <a:spAutoFit/>
          </a:bodyPr>
          <a:lstStyle/>
          <a:p>
            <a:r>
              <a:rPr kumimoji="1" lang="ja-JP" altLang="en-US" dirty="0">
                <a:ln>
                  <a:solidFill>
                    <a:schemeClr val="accent2"/>
                  </a:solidFill>
                </a:ln>
              </a:rPr>
              <a:t>建築物の環境配慮のあり方に関する論点整理</a:t>
            </a:r>
          </a:p>
        </p:txBody>
      </p:sp>
      <p:cxnSp>
        <p:nvCxnSpPr>
          <p:cNvPr id="8" name="直線コネクタ 7"/>
          <p:cNvCxnSpPr/>
          <p:nvPr/>
        </p:nvCxnSpPr>
        <p:spPr>
          <a:xfrm flipV="1">
            <a:off x="30376" y="512735"/>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9" name="テキスト ボックス 8"/>
          <p:cNvSpPr txBox="1"/>
          <p:nvPr/>
        </p:nvSpPr>
        <p:spPr>
          <a:xfrm>
            <a:off x="0" y="695133"/>
            <a:ext cx="9144000" cy="5752297"/>
          </a:xfrm>
          <a:prstGeom prst="rect">
            <a:avLst/>
          </a:prstGeom>
          <a:solidFill>
            <a:schemeClr val="bg1"/>
          </a:solidFill>
          <a:ln w="15875">
            <a:solidFill>
              <a:schemeClr val="tx1">
                <a:lumMod val="50000"/>
                <a:lumOff val="50000"/>
              </a:schemeClr>
            </a:solidFill>
          </a:ln>
        </p:spPr>
        <p:txBody>
          <a:bodyPr wrap="square" lIns="36000" tIns="36000" rIns="36000" bIns="36000" rtlCol="0">
            <a:noAutofit/>
          </a:bodyPr>
          <a:lstStyle/>
          <a:p>
            <a:pPr>
              <a:lnSpc>
                <a:spcPts val="1300"/>
              </a:lnSpc>
            </a:pPr>
            <a:endParaRPr lang="en-US" altLang="ja-JP" sz="900" dirty="0"/>
          </a:p>
          <a:p>
            <a:pPr marL="88900" indent="-88900">
              <a:lnSpc>
                <a:spcPts val="1300"/>
              </a:lnSpc>
            </a:pPr>
            <a:endParaRPr lang="en-US" altLang="ja-JP" sz="900" dirty="0"/>
          </a:p>
          <a:p>
            <a:pPr marL="88900" indent="-88900">
              <a:lnSpc>
                <a:spcPts val="1300"/>
              </a:lnSpc>
            </a:pPr>
            <a:endParaRPr lang="en-US" altLang="ja-JP" sz="900" dirty="0"/>
          </a:p>
          <a:p>
            <a:pPr marL="88900" indent="-88900">
              <a:lnSpc>
                <a:spcPts val="1300"/>
              </a:lnSpc>
            </a:pPr>
            <a:endParaRPr kumimoji="1" lang="ja-JP" altLang="en-US" sz="900" dirty="0"/>
          </a:p>
        </p:txBody>
      </p:sp>
      <p:graphicFrame>
        <p:nvGraphicFramePr>
          <p:cNvPr id="11" name="表 10"/>
          <p:cNvGraphicFramePr>
            <a:graphicFrameLocks noGrp="1"/>
          </p:cNvGraphicFramePr>
          <p:nvPr>
            <p:extLst>
              <p:ext uri="{D42A27DB-BD31-4B8C-83A1-F6EECF244321}">
                <p14:modId xmlns:p14="http://schemas.microsoft.com/office/powerpoint/2010/main" val="3639865826"/>
              </p:ext>
            </p:extLst>
          </p:nvPr>
        </p:nvGraphicFramePr>
        <p:xfrm>
          <a:off x="78430" y="841565"/>
          <a:ext cx="8987139" cy="5592895"/>
        </p:xfrm>
        <a:graphic>
          <a:graphicData uri="http://schemas.openxmlformats.org/drawingml/2006/table">
            <a:tbl>
              <a:tblPr firstRow="1" bandRow="1">
                <a:tableStyleId>{5C22544A-7EE6-4342-B048-85BDC9FD1C3A}</a:tableStyleId>
              </a:tblPr>
              <a:tblGrid>
                <a:gridCol w="6320061">
                  <a:extLst>
                    <a:ext uri="{9D8B030D-6E8A-4147-A177-3AD203B41FA5}">
                      <a16:colId xmlns:a16="http://schemas.microsoft.com/office/drawing/2014/main" val="20000"/>
                    </a:ext>
                  </a:extLst>
                </a:gridCol>
                <a:gridCol w="2667078">
                  <a:extLst>
                    <a:ext uri="{9D8B030D-6E8A-4147-A177-3AD203B41FA5}">
                      <a16:colId xmlns:a16="http://schemas.microsoft.com/office/drawing/2014/main" val="20001"/>
                    </a:ext>
                  </a:extLst>
                </a:gridCol>
              </a:tblGrid>
              <a:tr h="198397">
                <a:tc>
                  <a:txBody>
                    <a:bodyPr/>
                    <a:lstStyle/>
                    <a:p>
                      <a:pPr algn="ctr"/>
                      <a:r>
                        <a:rPr kumimoji="1" lang="ja-JP" altLang="en-US" sz="1400" dirty="0"/>
                        <a:t>主なご意見</a:t>
                      </a:r>
                    </a:p>
                  </a:txBody>
                  <a:tcPr anchor="ctr"/>
                </a:tc>
                <a:tc>
                  <a:txBody>
                    <a:bodyPr/>
                    <a:lstStyle/>
                    <a:p>
                      <a:pPr algn="ctr"/>
                      <a:r>
                        <a:rPr kumimoji="1" lang="ja-JP" altLang="en-US" sz="1400" dirty="0"/>
                        <a:t>論点の整理</a:t>
                      </a:r>
                    </a:p>
                  </a:txBody>
                  <a:tcPr anchor="ctr"/>
                </a:tc>
                <a:extLst>
                  <a:ext uri="{0D108BD9-81ED-4DB2-BD59-A6C34878D82A}">
                    <a16:rowId xmlns:a16="http://schemas.microsoft.com/office/drawing/2014/main" val="10000"/>
                  </a:ext>
                </a:extLst>
              </a:tr>
              <a:tr h="5288095">
                <a:tc>
                  <a:txBody>
                    <a:bodyPr/>
                    <a:lstStyle/>
                    <a:p>
                      <a:pPr marL="88900" indent="-88900">
                        <a:lnSpc>
                          <a:spcPts val="1400"/>
                        </a:lnSpc>
                      </a:pPr>
                      <a:endParaRPr lang="en-US" altLang="ja-JP" sz="1800" b="1" dirty="0">
                        <a:latin typeface="MS UI Gothic" panose="020B0600070205080204" pitchFamily="50" charset="-128"/>
                        <a:ea typeface="MS UI Gothic" panose="020B0600070205080204" pitchFamily="50" charset="-128"/>
                      </a:endParaRPr>
                    </a:p>
                    <a:p>
                      <a:pPr marL="88900" indent="-88900">
                        <a:lnSpc>
                          <a:spcPts val="1800"/>
                        </a:lnSpc>
                      </a:pPr>
                      <a:r>
                        <a:rPr lang="ja-JP" altLang="en-US" sz="1800" b="1" dirty="0">
                          <a:latin typeface="MS UI Gothic" panose="020B0600070205080204" pitchFamily="50" charset="-128"/>
                          <a:ea typeface="MS UI Gothic" panose="020B0600070205080204" pitchFamily="50" charset="-128"/>
                        </a:rPr>
                        <a:t>１－１　</a:t>
                      </a:r>
                      <a:r>
                        <a:rPr lang="en-US" altLang="ja-JP" sz="1800" b="1" dirty="0" smtClean="0">
                          <a:latin typeface="MS UI Gothic" panose="020B0600070205080204" pitchFamily="50" charset="-128"/>
                          <a:ea typeface="MS UI Gothic" panose="020B0600070205080204" pitchFamily="50" charset="-128"/>
                        </a:rPr>
                        <a:t>2050</a:t>
                      </a:r>
                      <a:r>
                        <a:rPr lang="ja-JP" altLang="en-US" sz="1800" b="1" dirty="0" smtClean="0">
                          <a:latin typeface="MS UI Gothic" panose="020B0600070205080204" pitchFamily="50" charset="-128"/>
                          <a:ea typeface="MS UI Gothic" panose="020B0600070205080204" pitchFamily="50" charset="-128"/>
                        </a:rPr>
                        <a:t>年脱炭素社会を見据え、</a:t>
                      </a:r>
                      <a:endParaRPr lang="en-US" altLang="ja-JP" sz="1800" b="1" dirty="0" smtClean="0">
                        <a:latin typeface="MS UI Gothic" panose="020B0600070205080204" pitchFamily="50" charset="-128"/>
                        <a:ea typeface="MS UI Gothic" panose="020B0600070205080204" pitchFamily="50" charset="-128"/>
                      </a:endParaRPr>
                    </a:p>
                    <a:p>
                      <a:pPr marL="88900" indent="-88900">
                        <a:lnSpc>
                          <a:spcPts val="2200"/>
                        </a:lnSpc>
                      </a:pPr>
                      <a:r>
                        <a:rPr lang="ja-JP" altLang="en-US" sz="1800" b="1" dirty="0" smtClean="0">
                          <a:latin typeface="MS UI Gothic" panose="020B0600070205080204" pitchFamily="50" charset="-128"/>
                          <a:ea typeface="MS UI Gothic" panose="020B0600070205080204" pitchFamily="50" charset="-128"/>
                        </a:rPr>
                        <a:t>　　　　　　　　　　　　　　　　　　　</a:t>
                      </a:r>
                      <a:r>
                        <a:rPr lang="en-US" altLang="ja-JP" sz="1800" b="1" dirty="0" smtClean="0">
                          <a:latin typeface="MS UI Gothic" panose="020B0600070205080204" pitchFamily="50" charset="-128"/>
                          <a:ea typeface="MS UI Gothic" panose="020B0600070205080204" pitchFamily="50" charset="-128"/>
                        </a:rPr>
                        <a:t>2030</a:t>
                      </a:r>
                      <a:r>
                        <a:rPr lang="ja-JP" altLang="en-US" sz="1800" b="1" dirty="0" smtClean="0">
                          <a:latin typeface="MS UI Gothic" panose="020B0600070205080204" pitchFamily="50" charset="-128"/>
                          <a:ea typeface="MS UI Gothic" panose="020B0600070205080204" pitchFamily="50" charset="-128"/>
                        </a:rPr>
                        <a:t>年に向けた基本的</a:t>
                      </a:r>
                      <a:r>
                        <a:rPr lang="ja-JP" altLang="en-US" sz="1800" b="1" dirty="0">
                          <a:latin typeface="MS UI Gothic" panose="020B0600070205080204" pitchFamily="50" charset="-128"/>
                          <a:ea typeface="MS UI Gothic" panose="020B0600070205080204" pitchFamily="50" charset="-128"/>
                        </a:rPr>
                        <a:t>な考え方</a:t>
                      </a:r>
                      <a:endParaRPr lang="en-US" altLang="ja-JP" sz="1200" dirty="0">
                        <a:latin typeface="ＭＳ ゴシック" panose="020B0609070205080204" pitchFamily="49" charset="-128"/>
                        <a:ea typeface="ＭＳ ゴシック" panose="020B0609070205080204" pitchFamily="49" charset="-128"/>
                      </a:endParaRPr>
                    </a:p>
                    <a:p>
                      <a:pPr marL="88900" indent="-88900">
                        <a:lnSpc>
                          <a:spcPts val="1500"/>
                        </a:lnSpc>
                      </a:pPr>
                      <a:r>
                        <a:rPr lang="ja-JP" altLang="en-US" sz="1200" dirty="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2050</a:t>
                      </a:r>
                      <a:r>
                        <a:rPr lang="ja-JP" altLang="en-US" sz="1200" dirty="0">
                          <a:latin typeface="ＭＳ ゴシック" panose="020B0609070205080204" pitchFamily="49" charset="-128"/>
                          <a:ea typeface="ＭＳ ゴシック" panose="020B0609070205080204" pitchFamily="49" charset="-128"/>
                        </a:rPr>
                        <a:t>年脱炭素社会、ゼロカーボン社会を見据え、</a:t>
                      </a:r>
                      <a:r>
                        <a:rPr lang="en-US" altLang="ja-JP" sz="1200" dirty="0">
                          <a:latin typeface="ＭＳ ゴシック" panose="020B0609070205080204" pitchFamily="49" charset="-128"/>
                          <a:ea typeface="ＭＳ ゴシック" panose="020B0609070205080204" pitchFamily="49" charset="-128"/>
                        </a:rPr>
                        <a:t>2030</a:t>
                      </a:r>
                      <a:r>
                        <a:rPr lang="ja-JP" altLang="en-US" sz="1200" dirty="0">
                          <a:latin typeface="ＭＳ ゴシック" panose="020B0609070205080204" pitchFamily="49" charset="-128"/>
                          <a:ea typeface="ＭＳ ゴシック" panose="020B0609070205080204" pitchFamily="49" charset="-128"/>
                        </a:rPr>
                        <a:t>年までに何ができるか考えるべき。</a:t>
                      </a:r>
                      <a:endParaRPr lang="en-US" altLang="ja-JP" sz="120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dirty="0">
                        <a:latin typeface="ＭＳ ゴシック" panose="020B0609070205080204" pitchFamily="49" charset="-128"/>
                        <a:ea typeface="ＭＳ ゴシック" panose="020B0609070205080204" pitchFamily="49" charset="-128"/>
                      </a:endParaRPr>
                    </a:p>
                    <a:p>
                      <a:pPr marL="88900" indent="-88900">
                        <a:lnSpc>
                          <a:spcPts val="1500"/>
                        </a:lnSpc>
                      </a:pPr>
                      <a:r>
                        <a:rPr lang="ja-JP" altLang="en-US" sz="1200" dirty="0">
                          <a:latin typeface="ＭＳ ゴシック" panose="020B0609070205080204" pitchFamily="49" charset="-128"/>
                          <a:ea typeface="ＭＳ ゴシック" panose="020B0609070205080204" pitchFamily="49" charset="-128"/>
                        </a:rPr>
                        <a:t>〇大阪府は、環境配慮に関してこれまで先進的、先導的な役割を果たしてきている。</a:t>
                      </a:r>
                      <a:endParaRPr lang="en-US" altLang="ja-JP" sz="1200" dirty="0">
                        <a:latin typeface="ＭＳ ゴシック" panose="020B0609070205080204" pitchFamily="49" charset="-128"/>
                        <a:ea typeface="ＭＳ ゴシック" panose="020B0609070205080204" pitchFamily="49" charset="-128"/>
                      </a:endParaRPr>
                    </a:p>
                    <a:p>
                      <a:pPr marL="88900" indent="-88900">
                        <a:lnSpc>
                          <a:spcPts val="1500"/>
                        </a:lnSpc>
                      </a:pPr>
                      <a:r>
                        <a:rPr lang="ja-JP" altLang="en-US" sz="1200" dirty="0">
                          <a:latin typeface="ＭＳ ゴシック" panose="020B0609070205080204" pitchFamily="49" charset="-128"/>
                          <a:ea typeface="ＭＳ ゴシック" panose="020B0609070205080204" pitchFamily="49" charset="-128"/>
                        </a:rPr>
                        <a:t>　今回の法改正を踏まえて、どのように次の段階に進んでいくべきか考える。</a:t>
                      </a:r>
                      <a:endParaRPr lang="en-US" altLang="ja-JP" sz="120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b="1"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b="1"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b="1" dirty="0">
                        <a:latin typeface="ＭＳ ゴシック" panose="020B0609070205080204" pitchFamily="49" charset="-128"/>
                        <a:ea typeface="ＭＳ ゴシック" panose="020B0609070205080204" pitchFamily="49" charset="-128"/>
                      </a:endParaRPr>
                    </a:p>
                    <a:p>
                      <a:pPr marL="88900" indent="-88900">
                        <a:lnSpc>
                          <a:spcPts val="1500"/>
                        </a:lnSpc>
                      </a:pPr>
                      <a:r>
                        <a:rPr lang="ja-JP" altLang="en-US" sz="1200" dirty="0">
                          <a:latin typeface="ＭＳ ゴシック" panose="020B0609070205080204" pitchFamily="49" charset="-128"/>
                          <a:ea typeface="ＭＳ ゴシック" panose="020B0609070205080204" pitchFamily="49" charset="-128"/>
                        </a:rPr>
                        <a:t>〇人口の変動や経済と環境のバランスのとれた政策が必要。</a:t>
                      </a:r>
                      <a:endParaRPr lang="en-US" altLang="ja-JP" sz="120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dirty="0">
                        <a:latin typeface="ＭＳ ゴシック" panose="020B0609070205080204" pitchFamily="49" charset="-128"/>
                        <a:ea typeface="ＭＳ ゴシック" panose="020B0609070205080204" pitchFamily="49" charset="-128"/>
                      </a:endParaRPr>
                    </a:p>
                    <a:p>
                      <a:pPr marL="88900" indent="-88900">
                        <a:lnSpc>
                          <a:spcPts val="1500"/>
                        </a:lnSpc>
                      </a:pPr>
                      <a:r>
                        <a:rPr lang="ja-JP" altLang="en-US" sz="1200" dirty="0">
                          <a:latin typeface="ＭＳ ゴシック" panose="020B0609070205080204" pitchFamily="49" charset="-128"/>
                          <a:ea typeface="ＭＳ ゴシック" panose="020B0609070205080204" pitchFamily="49" charset="-128"/>
                        </a:rPr>
                        <a:t>〇コロナによる生活様式の変化として、企業ではテレワークの実施、学校では通信教育の</a:t>
                      </a:r>
                      <a:endParaRPr lang="en-US" altLang="ja-JP" sz="1200" dirty="0">
                        <a:latin typeface="ＭＳ ゴシック" panose="020B0609070205080204" pitchFamily="49" charset="-128"/>
                        <a:ea typeface="ＭＳ ゴシック" panose="020B0609070205080204" pitchFamily="49" charset="-128"/>
                      </a:endParaRPr>
                    </a:p>
                    <a:p>
                      <a:pPr marL="88900" indent="-88900">
                        <a:lnSpc>
                          <a:spcPts val="1500"/>
                        </a:lnSpc>
                      </a:pPr>
                      <a:r>
                        <a:rPr lang="en-US" altLang="ja-JP" sz="1200" dirty="0">
                          <a:latin typeface="ＭＳ ゴシック" panose="020B0609070205080204" pitchFamily="49" charset="-128"/>
                          <a:ea typeface="ＭＳ ゴシック" panose="020B0609070205080204" pitchFamily="49" charset="-128"/>
                        </a:rPr>
                        <a:t>  </a:t>
                      </a:r>
                      <a:r>
                        <a:rPr lang="ja-JP" altLang="en-US" sz="1200" dirty="0">
                          <a:latin typeface="ＭＳ ゴシック" panose="020B0609070205080204" pitchFamily="49" charset="-128"/>
                          <a:ea typeface="ＭＳ ゴシック" panose="020B0609070205080204" pitchFamily="49" charset="-128"/>
                        </a:rPr>
                        <a:t>実施が行われ、オフィスや交通インフラによるエネルギー消費が減る分、家庭に分散</a:t>
                      </a:r>
                      <a:endParaRPr lang="en-US" altLang="ja-JP" sz="1200" dirty="0">
                        <a:latin typeface="ＭＳ ゴシック" panose="020B0609070205080204" pitchFamily="49" charset="-128"/>
                        <a:ea typeface="ＭＳ ゴシック" panose="020B0609070205080204" pitchFamily="49" charset="-128"/>
                      </a:endParaRPr>
                    </a:p>
                    <a:p>
                      <a:pPr marL="88900" indent="-88900">
                        <a:lnSpc>
                          <a:spcPts val="1500"/>
                        </a:lnSpc>
                      </a:pPr>
                      <a:r>
                        <a:rPr lang="ja-JP" altLang="en-US" sz="1200" dirty="0">
                          <a:latin typeface="ＭＳ ゴシック" panose="020B0609070205080204" pitchFamily="49" charset="-128"/>
                          <a:ea typeface="ＭＳ ゴシック" panose="020B0609070205080204" pitchFamily="49" charset="-128"/>
                        </a:rPr>
                        <a:t>　するなど、非住宅から住宅へエネルギー消費の構造が変化している。</a:t>
                      </a:r>
                      <a:endParaRPr lang="en-US" altLang="ja-JP" sz="120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dirty="0">
                        <a:latin typeface="ＭＳ ゴシック" panose="020B0609070205080204" pitchFamily="49" charset="-128"/>
                        <a:ea typeface="ＭＳ ゴシック" panose="020B0609070205080204" pitchFamily="49" charset="-128"/>
                      </a:endParaRPr>
                    </a:p>
                  </a:txBody>
                  <a:tcPr/>
                </a:tc>
                <a:tc>
                  <a:txBody>
                    <a:bodyPr/>
                    <a:lstStyle/>
                    <a:p>
                      <a:endParaRPr kumimoji="1" lang="en-US" altLang="ja-JP" sz="1400" dirty="0"/>
                    </a:p>
                    <a:p>
                      <a:endParaRPr kumimoji="1" lang="en-US" altLang="ja-JP" sz="1400" dirty="0" smtClean="0"/>
                    </a:p>
                    <a:p>
                      <a:endParaRPr kumimoji="1" lang="en-US" altLang="ja-JP" sz="1400" dirty="0"/>
                    </a:p>
                    <a:p>
                      <a:endParaRPr kumimoji="1" lang="en-US" altLang="ja-JP" sz="1400" dirty="0"/>
                    </a:p>
                    <a:p>
                      <a:r>
                        <a:rPr kumimoji="1" lang="en-US" altLang="ja-JP" sz="1500" dirty="0" smtClean="0"/>
                        <a:t>2030</a:t>
                      </a:r>
                      <a:r>
                        <a:rPr kumimoji="1" lang="ja-JP" altLang="en-US" sz="1500" dirty="0" smtClean="0"/>
                        <a:t>年に向けて、</a:t>
                      </a:r>
                      <a:endParaRPr kumimoji="1" lang="en-US" altLang="ja-JP" sz="1500" dirty="0" smtClean="0"/>
                    </a:p>
                    <a:p>
                      <a:r>
                        <a:rPr kumimoji="1" lang="ja-JP" altLang="en-US" sz="1500" dirty="0" smtClean="0"/>
                        <a:t>　　　　　　どう</a:t>
                      </a:r>
                      <a:r>
                        <a:rPr kumimoji="1" lang="ja-JP" altLang="en-US" sz="1500" dirty="0"/>
                        <a:t>取り組むべき</a:t>
                      </a:r>
                      <a:r>
                        <a:rPr kumimoji="1" lang="ja-JP" altLang="en-US" sz="1500" dirty="0" smtClean="0"/>
                        <a:t>か　</a:t>
                      </a:r>
                      <a:endParaRPr kumimoji="1" lang="en-US" altLang="ja-JP" sz="1500" dirty="0"/>
                    </a:p>
                    <a:p>
                      <a:endParaRPr kumimoji="1" lang="en-US" altLang="ja-JP" sz="105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・参考資料</a:t>
                      </a:r>
                      <a:r>
                        <a:rPr kumimoji="1" lang="en-US" altLang="ja-JP" sz="1200" dirty="0"/>
                        <a:t>3-6</a:t>
                      </a:r>
                    </a:p>
                    <a:p>
                      <a:endParaRPr kumimoji="1" lang="en-US" altLang="ja-JP" sz="1800" dirty="0"/>
                    </a:p>
                    <a:p>
                      <a:r>
                        <a:rPr kumimoji="1" lang="ja-JP" altLang="en-US" sz="1500" dirty="0"/>
                        <a:t>人口・経済・環境のバランスのとれた政策のあり方</a:t>
                      </a:r>
                      <a:endParaRPr kumimoji="1" lang="en-US" altLang="ja-JP" sz="1500" dirty="0"/>
                    </a:p>
                    <a:p>
                      <a:endParaRPr kumimoji="1" lang="en-US" altLang="ja-JP" sz="15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・参考資料</a:t>
                      </a:r>
                      <a:r>
                        <a:rPr kumimoji="1" lang="en-US" altLang="ja-JP" sz="1200" dirty="0"/>
                        <a:t>3-2､3-3 </a:t>
                      </a:r>
                      <a:r>
                        <a:rPr kumimoji="1" lang="ja-JP" altLang="en-US" sz="1200" dirty="0"/>
                        <a:t>参照</a:t>
                      </a:r>
                      <a:endParaRPr kumimoji="1" lang="en-US" altLang="ja-JP" sz="1200" b="0" dirty="0"/>
                    </a:p>
                    <a:p>
                      <a:endParaRPr kumimoji="1" lang="en-US" altLang="ja-JP" sz="2000" dirty="0"/>
                    </a:p>
                    <a:p>
                      <a:r>
                        <a:rPr kumimoji="1" lang="ja-JP" altLang="en-US" sz="1500" dirty="0"/>
                        <a:t>コロナによる生活様式の変化も踏まえた住宅に対する施策のあり方</a:t>
                      </a:r>
                      <a:endParaRPr kumimoji="1" lang="en-US" altLang="ja-JP" sz="1500" dirty="0"/>
                    </a:p>
                    <a:p>
                      <a:endParaRPr kumimoji="1" lang="en-US" altLang="ja-JP" sz="15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・参考資料</a:t>
                      </a:r>
                      <a:r>
                        <a:rPr kumimoji="1" lang="en-US" altLang="ja-JP" sz="1200" dirty="0"/>
                        <a:t>3-7 </a:t>
                      </a:r>
                      <a:r>
                        <a:rPr kumimoji="1" lang="ja-JP" altLang="en-US" sz="1200" dirty="0"/>
                        <a:t>参照</a:t>
                      </a:r>
                      <a:endParaRPr kumimoji="1" lang="en-US" altLang="ja-JP" sz="1200" b="0" dirty="0"/>
                    </a:p>
                    <a:p>
                      <a:endParaRPr kumimoji="1" lang="en-US" altLang="ja-JP" sz="1500" dirty="0"/>
                    </a:p>
                  </a:txBody>
                  <a:tcPr/>
                </a:tc>
                <a:extLst>
                  <a:ext uri="{0D108BD9-81ED-4DB2-BD59-A6C34878D82A}">
                    <a16:rowId xmlns:a16="http://schemas.microsoft.com/office/drawing/2014/main" val="10001"/>
                  </a:ext>
                </a:extLst>
              </a:tr>
            </a:tbl>
          </a:graphicData>
        </a:graphic>
      </p:graphicFrame>
      <p:sp>
        <p:nvSpPr>
          <p:cNvPr id="4" name="右中かっこ 3"/>
          <p:cNvSpPr/>
          <p:nvPr/>
        </p:nvSpPr>
        <p:spPr>
          <a:xfrm>
            <a:off x="6277970" y="1878877"/>
            <a:ext cx="175694" cy="81886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右中かっこ 12"/>
          <p:cNvSpPr/>
          <p:nvPr/>
        </p:nvSpPr>
        <p:spPr>
          <a:xfrm>
            <a:off x="6259138" y="3193738"/>
            <a:ext cx="194526" cy="345641"/>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右中かっこ 13"/>
          <p:cNvSpPr/>
          <p:nvPr/>
        </p:nvSpPr>
        <p:spPr>
          <a:xfrm>
            <a:off x="6277970" y="4362865"/>
            <a:ext cx="175694" cy="69100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角丸四角形 4"/>
          <p:cNvSpPr/>
          <p:nvPr/>
        </p:nvSpPr>
        <p:spPr>
          <a:xfrm>
            <a:off x="6453664" y="1985969"/>
            <a:ext cx="2444677" cy="525226"/>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6474999" y="3041430"/>
            <a:ext cx="2444677" cy="573206"/>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6453664" y="4246203"/>
            <a:ext cx="2444677" cy="776183"/>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92319" y="582070"/>
            <a:ext cx="2770275" cy="263393"/>
          </a:xfrm>
          <a:prstGeom prst="roundRect">
            <a:avLst/>
          </a:prstGeom>
          <a:solidFill>
            <a:schemeClr val="bg1"/>
          </a:solidFill>
          <a:ln>
            <a:solidFill>
              <a:schemeClr val="tx1">
                <a:lumMod val="50000"/>
                <a:lumOff val="50000"/>
              </a:schemeClr>
            </a:solidFill>
          </a:ln>
        </p:spPr>
        <p:txBody>
          <a:bodyPr wrap="square" lIns="36000" tIns="36000" rIns="36000" bIns="36000" rtlCol="0">
            <a:noAutofit/>
          </a:bodyPr>
          <a:lstStyle/>
          <a:p>
            <a:r>
              <a:rPr kumimoji="1" lang="ja-JP" altLang="en-US" sz="1200" b="1" dirty="0"/>
              <a:t> 論点１</a:t>
            </a:r>
            <a:r>
              <a:rPr lang="ja-JP" altLang="en-US" sz="1200" b="1" dirty="0"/>
              <a:t>．目指すべき方向性について</a:t>
            </a:r>
          </a:p>
        </p:txBody>
      </p:sp>
    </p:spTree>
    <p:extLst>
      <p:ext uri="{BB962C8B-B14F-4D97-AF65-F5344CB8AC3E}">
        <p14:creationId xmlns:p14="http://schemas.microsoft.com/office/powerpoint/2010/main" val="999078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txBox="1">
            <a:spLocks/>
          </p:cNvSpPr>
          <p:nvPr/>
        </p:nvSpPr>
        <p:spPr>
          <a:xfrm>
            <a:off x="8159981" y="6499699"/>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2400" dirty="0" smtClean="0"/>
              <a:t>4</a:t>
            </a:r>
            <a:endParaRPr kumimoji="1" lang="ja-JP" altLang="en-US" sz="2400" dirty="0"/>
          </a:p>
        </p:txBody>
      </p:sp>
      <p:sp>
        <p:nvSpPr>
          <p:cNvPr id="3" name="テキスト ボックス 2"/>
          <p:cNvSpPr txBox="1"/>
          <p:nvPr/>
        </p:nvSpPr>
        <p:spPr>
          <a:xfrm>
            <a:off x="6496335" y="6589467"/>
            <a:ext cx="2402006" cy="246221"/>
          </a:xfrm>
          <a:prstGeom prst="rect">
            <a:avLst/>
          </a:prstGeom>
          <a:noFill/>
        </p:spPr>
        <p:txBody>
          <a:bodyPr wrap="square" rtlCol="0">
            <a:spAutoFit/>
          </a:bodyPr>
          <a:lstStyle/>
          <a:p>
            <a:pPr algn="r"/>
            <a:r>
              <a:rPr kumimoji="1" lang="ja-JP" altLang="en-US" sz="1000" b="1" dirty="0"/>
              <a:t>住宅まちづくり部</a:t>
            </a:r>
          </a:p>
        </p:txBody>
      </p:sp>
      <p:sp>
        <p:nvSpPr>
          <p:cNvPr id="7" name="正方形/長方形 6"/>
          <p:cNvSpPr/>
          <p:nvPr/>
        </p:nvSpPr>
        <p:spPr>
          <a:xfrm>
            <a:off x="151403" y="219051"/>
            <a:ext cx="4920659" cy="369332"/>
          </a:xfrm>
          <a:prstGeom prst="rect">
            <a:avLst/>
          </a:prstGeom>
        </p:spPr>
        <p:txBody>
          <a:bodyPr wrap="square">
            <a:spAutoFit/>
          </a:bodyPr>
          <a:lstStyle/>
          <a:p>
            <a:r>
              <a:rPr kumimoji="1" lang="ja-JP" altLang="en-US" dirty="0">
                <a:ln>
                  <a:solidFill>
                    <a:schemeClr val="accent2"/>
                  </a:solidFill>
                </a:ln>
              </a:rPr>
              <a:t>建築物の環境配慮のあり方に関する論点整理</a:t>
            </a:r>
          </a:p>
        </p:txBody>
      </p:sp>
      <p:cxnSp>
        <p:nvCxnSpPr>
          <p:cNvPr id="8" name="直線コネクタ 7"/>
          <p:cNvCxnSpPr/>
          <p:nvPr/>
        </p:nvCxnSpPr>
        <p:spPr>
          <a:xfrm flipV="1">
            <a:off x="0" y="65682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9" name="テキスト ボックス 8"/>
          <p:cNvSpPr txBox="1"/>
          <p:nvPr/>
        </p:nvSpPr>
        <p:spPr>
          <a:xfrm>
            <a:off x="0" y="882716"/>
            <a:ext cx="9144000" cy="5522786"/>
          </a:xfrm>
          <a:prstGeom prst="rect">
            <a:avLst/>
          </a:prstGeom>
          <a:solidFill>
            <a:schemeClr val="bg1"/>
          </a:solidFill>
          <a:ln w="15875">
            <a:solidFill>
              <a:schemeClr val="tx1">
                <a:lumMod val="50000"/>
                <a:lumOff val="50000"/>
              </a:schemeClr>
            </a:solidFill>
          </a:ln>
        </p:spPr>
        <p:txBody>
          <a:bodyPr wrap="square" lIns="36000" tIns="36000" rIns="36000" bIns="36000" rtlCol="0">
            <a:noAutofit/>
          </a:bodyPr>
          <a:lstStyle/>
          <a:p>
            <a:pPr>
              <a:lnSpc>
                <a:spcPts val="1300"/>
              </a:lnSpc>
            </a:pPr>
            <a:endParaRPr lang="en-US" altLang="ja-JP" sz="900" dirty="0"/>
          </a:p>
          <a:p>
            <a:pPr marL="88900" indent="-88900">
              <a:lnSpc>
                <a:spcPts val="1300"/>
              </a:lnSpc>
            </a:pPr>
            <a:endParaRPr lang="en-US" altLang="ja-JP" sz="900" dirty="0"/>
          </a:p>
          <a:p>
            <a:pPr marL="88900" indent="-88900">
              <a:lnSpc>
                <a:spcPts val="1300"/>
              </a:lnSpc>
            </a:pPr>
            <a:endParaRPr lang="en-US" altLang="ja-JP" sz="900" dirty="0"/>
          </a:p>
          <a:p>
            <a:pPr marL="88900" indent="-88900">
              <a:lnSpc>
                <a:spcPts val="1300"/>
              </a:lnSpc>
            </a:pPr>
            <a:endParaRPr kumimoji="1" lang="ja-JP" altLang="en-US" sz="900" dirty="0"/>
          </a:p>
        </p:txBody>
      </p:sp>
      <p:sp>
        <p:nvSpPr>
          <p:cNvPr id="10" name="テキスト ボックス 9"/>
          <p:cNvSpPr txBox="1"/>
          <p:nvPr/>
        </p:nvSpPr>
        <p:spPr>
          <a:xfrm>
            <a:off x="187237" y="751019"/>
            <a:ext cx="2770275" cy="263393"/>
          </a:xfrm>
          <a:prstGeom prst="roundRect">
            <a:avLst/>
          </a:prstGeom>
          <a:solidFill>
            <a:schemeClr val="bg1"/>
          </a:solidFill>
          <a:ln>
            <a:solidFill>
              <a:schemeClr val="tx1">
                <a:lumMod val="50000"/>
                <a:lumOff val="50000"/>
              </a:schemeClr>
            </a:solidFill>
          </a:ln>
        </p:spPr>
        <p:txBody>
          <a:bodyPr wrap="square" lIns="36000" tIns="36000" rIns="36000" bIns="36000" rtlCol="0">
            <a:noAutofit/>
          </a:bodyPr>
          <a:lstStyle/>
          <a:p>
            <a:r>
              <a:rPr kumimoji="1" lang="ja-JP" altLang="en-US" sz="1200" b="1" dirty="0"/>
              <a:t> 論点１</a:t>
            </a:r>
            <a:r>
              <a:rPr lang="ja-JP" altLang="en-US" sz="1200" b="1" dirty="0"/>
              <a:t>．目指すべき方向性について</a:t>
            </a:r>
          </a:p>
        </p:txBody>
      </p:sp>
      <p:graphicFrame>
        <p:nvGraphicFramePr>
          <p:cNvPr id="11" name="表 10"/>
          <p:cNvGraphicFramePr>
            <a:graphicFrameLocks noGrp="1"/>
          </p:cNvGraphicFramePr>
          <p:nvPr>
            <p:extLst>
              <p:ext uri="{D42A27DB-BD31-4B8C-83A1-F6EECF244321}">
                <p14:modId xmlns:p14="http://schemas.microsoft.com/office/powerpoint/2010/main" val="3038768925"/>
              </p:ext>
            </p:extLst>
          </p:nvPr>
        </p:nvGraphicFramePr>
        <p:xfrm>
          <a:off x="78430" y="1082851"/>
          <a:ext cx="8942740" cy="5238868"/>
        </p:xfrm>
        <a:graphic>
          <a:graphicData uri="http://schemas.openxmlformats.org/drawingml/2006/table">
            <a:tbl>
              <a:tblPr firstRow="1" bandRow="1">
                <a:tableStyleId>{5C22544A-7EE6-4342-B048-85BDC9FD1C3A}</a:tableStyleId>
              </a:tblPr>
              <a:tblGrid>
                <a:gridCol w="6387671">
                  <a:extLst>
                    <a:ext uri="{9D8B030D-6E8A-4147-A177-3AD203B41FA5}">
                      <a16:colId xmlns:a16="http://schemas.microsoft.com/office/drawing/2014/main" val="20000"/>
                    </a:ext>
                  </a:extLst>
                </a:gridCol>
                <a:gridCol w="2555069">
                  <a:extLst>
                    <a:ext uri="{9D8B030D-6E8A-4147-A177-3AD203B41FA5}">
                      <a16:colId xmlns:a16="http://schemas.microsoft.com/office/drawing/2014/main" val="20001"/>
                    </a:ext>
                  </a:extLst>
                </a:gridCol>
              </a:tblGrid>
              <a:tr h="291609">
                <a:tc>
                  <a:txBody>
                    <a:bodyPr/>
                    <a:lstStyle/>
                    <a:p>
                      <a:pPr algn="ctr"/>
                      <a:r>
                        <a:rPr kumimoji="1" lang="ja-JP" altLang="en-US" sz="1400" dirty="0"/>
                        <a:t>主なご意見</a:t>
                      </a:r>
                    </a:p>
                  </a:txBody>
                  <a:tcPr anchor="ctr"/>
                </a:tc>
                <a:tc>
                  <a:txBody>
                    <a:bodyPr/>
                    <a:lstStyle/>
                    <a:p>
                      <a:pPr algn="ctr"/>
                      <a:r>
                        <a:rPr kumimoji="1" lang="ja-JP" altLang="en-US" sz="1400" dirty="0"/>
                        <a:t>論点の整理</a:t>
                      </a:r>
                    </a:p>
                  </a:txBody>
                  <a:tcPr anchor="ctr"/>
                </a:tc>
                <a:extLst>
                  <a:ext uri="{0D108BD9-81ED-4DB2-BD59-A6C34878D82A}">
                    <a16:rowId xmlns:a16="http://schemas.microsoft.com/office/drawing/2014/main" val="10000"/>
                  </a:ext>
                </a:extLst>
              </a:tr>
              <a:tr h="4934068">
                <a:tc>
                  <a:txBody>
                    <a:bodyPr/>
                    <a:lstStyle/>
                    <a:p>
                      <a:pPr marL="88900" marR="0" lvl="0" indent="-88900" algn="l" defTabSz="914400" rtl="0" eaLnBrk="1" fontAlgn="auto" latinLnBrk="0" hangingPunct="1">
                        <a:lnSpc>
                          <a:spcPts val="1500"/>
                        </a:lnSpc>
                        <a:spcBef>
                          <a:spcPts val="0"/>
                        </a:spcBef>
                        <a:spcAft>
                          <a:spcPts val="0"/>
                        </a:spcAft>
                        <a:buClrTx/>
                        <a:buSzTx/>
                        <a:buFontTx/>
                        <a:buNone/>
                        <a:tabLst/>
                        <a:defRPr/>
                      </a:pPr>
                      <a:endParaRPr kumimoji="1" lang="en-US" altLang="ja-JP" sz="1800" b="1" dirty="0"/>
                    </a:p>
                    <a:p>
                      <a:pPr marL="88900" marR="0" lvl="0" indent="-88900" algn="l" defTabSz="914400" rtl="0" eaLnBrk="1" fontAlgn="auto" latinLnBrk="0" hangingPunct="1">
                        <a:lnSpc>
                          <a:spcPts val="1500"/>
                        </a:lnSpc>
                        <a:spcBef>
                          <a:spcPts val="0"/>
                        </a:spcBef>
                        <a:spcAft>
                          <a:spcPts val="0"/>
                        </a:spcAft>
                        <a:buClrTx/>
                        <a:buSzTx/>
                        <a:buFontTx/>
                        <a:buNone/>
                        <a:tabLst/>
                        <a:defRPr/>
                      </a:pPr>
                      <a:r>
                        <a:rPr kumimoji="1" lang="ja-JP" altLang="en-US" sz="1800" b="1" dirty="0"/>
                        <a:t>１－２非住宅に対する環境配慮について</a:t>
                      </a:r>
                      <a:endParaRPr lang="en-US" altLang="ja-JP" sz="1200" b="1"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r>
                        <a:rPr lang="ja-JP" altLang="en-US" sz="1200" b="0" dirty="0">
                          <a:latin typeface="ＭＳ ゴシック" panose="020B0609070205080204" pitchFamily="49" charset="-128"/>
                          <a:ea typeface="ＭＳ ゴシック" panose="020B0609070205080204" pitchFamily="49" charset="-128"/>
                        </a:rPr>
                        <a:t>〇建物における暖房に要するエネルギー消費量が多いので、ヒートアイランド現象以外に</a:t>
                      </a: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r>
                        <a:rPr lang="en-US" altLang="ja-JP" sz="1200" b="0" dirty="0">
                          <a:latin typeface="ＭＳ ゴシック" panose="020B0609070205080204" pitchFamily="49" charset="-128"/>
                          <a:ea typeface="ＭＳ ゴシック" panose="020B0609070205080204" pitchFamily="49" charset="-128"/>
                        </a:rPr>
                        <a:t>  </a:t>
                      </a:r>
                      <a:r>
                        <a:rPr lang="ja-JP" altLang="en-US" sz="1200" b="0" dirty="0">
                          <a:latin typeface="ＭＳ ゴシック" panose="020B0609070205080204" pitchFamily="49" charset="-128"/>
                          <a:ea typeface="ＭＳ ゴシック" panose="020B0609070205080204" pitchFamily="49" charset="-128"/>
                        </a:rPr>
                        <a:t>冬季の暖房も考慮すべき。</a:t>
                      </a: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r>
                        <a:rPr lang="ja-JP" altLang="en-US" sz="1200" b="0" dirty="0">
                          <a:latin typeface="ＭＳ ゴシック" panose="020B0609070205080204" pitchFamily="49" charset="-128"/>
                          <a:ea typeface="ＭＳ ゴシック" panose="020B0609070205080204" pitchFamily="49" charset="-128"/>
                        </a:rPr>
                        <a:t>〇スクラップ＆ビルドによる非効率な省エネ環境改善だけではなく、建物をリフォーム</a:t>
                      </a: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r>
                        <a:rPr lang="en-US" altLang="ja-JP" sz="1200" b="0" baseline="0" dirty="0">
                          <a:latin typeface="ＭＳ ゴシック" panose="020B0609070205080204" pitchFamily="49" charset="-128"/>
                          <a:ea typeface="ＭＳ ゴシック" panose="020B0609070205080204" pitchFamily="49" charset="-128"/>
                        </a:rPr>
                        <a:t>  </a:t>
                      </a:r>
                      <a:r>
                        <a:rPr lang="ja-JP" altLang="en-US" sz="1200" b="0" dirty="0">
                          <a:latin typeface="ＭＳ ゴシック" panose="020B0609070205080204" pitchFamily="49" charset="-128"/>
                          <a:ea typeface="ＭＳ ゴシック" panose="020B0609070205080204" pitchFamily="49" charset="-128"/>
                        </a:rPr>
                        <a:t>して解体による廃棄物を出さない手法で省エネを進めることも検討すべき。</a:t>
                      </a: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txBody>
                  <a:tcPr/>
                </a:tc>
                <a:tc>
                  <a:txBody>
                    <a:bodyPr/>
                    <a:lstStyle/>
                    <a:p>
                      <a:endParaRPr kumimoji="1" lang="en-US" altLang="ja-JP" sz="1600" dirty="0"/>
                    </a:p>
                    <a:p>
                      <a:endParaRPr kumimoji="1" lang="en-US" altLang="ja-JP" sz="1400" dirty="0"/>
                    </a:p>
                    <a:p>
                      <a:endParaRPr kumimoji="1" lang="en-US" altLang="ja-JP" sz="1400" dirty="0"/>
                    </a:p>
                    <a:p>
                      <a:endParaRPr kumimoji="1" lang="en-US" altLang="ja-JP" sz="1400" dirty="0"/>
                    </a:p>
                    <a:p>
                      <a:r>
                        <a:rPr kumimoji="1" lang="ja-JP" altLang="en-US" sz="1500" dirty="0"/>
                        <a:t>国の施策（法改正）を</a:t>
                      </a:r>
                      <a:endParaRPr kumimoji="1" lang="en-US" altLang="ja-JP" sz="1500" dirty="0"/>
                    </a:p>
                    <a:p>
                      <a:r>
                        <a:rPr kumimoji="1" lang="ja-JP" altLang="en-US" sz="1500" dirty="0"/>
                        <a:t>踏まえた非住宅に対する</a:t>
                      </a:r>
                      <a:endParaRPr kumimoji="1" lang="en-US" altLang="ja-JP" sz="1500" dirty="0"/>
                    </a:p>
                    <a:p>
                      <a:r>
                        <a:rPr kumimoji="1" lang="ja-JP" altLang="en-US" sz="1500" dirty="0"/>
                        <a:t>施策のあり方</a:t>
                      </a:r>
                      <a:endParaRPr kumimoji="1" lang="en-US" altLang="ja-JP" sz="1500" dirty="0"/>
                    </a:p>
                    <a:p>
                      <a:endParaRPr kumimoji="1" lang="en-US" altLang="ja-JP" sz="1500" dirty="0"/>
                    </a:p>
                    <a:p>
                      <a:r>
                        <a:rPr kumimoji="1" lang="ja-JP" altLang="en-US" sz="1200" dirty="0"/>
                        <a:t>・参考資料</a:t>
                      </a:r>
                      <a:r>
                        <a:rPr kumimoji="1" lang="en-US" altLang="ja-JP" sz="1200" dirty="0"/>
                        <a:t>3-6</a:t>
                      </a:r>
                      <a:r>
                        <a:rPr kumimoji="1" lang="ja-JP" altLang="en-US" sz="1200" dirty="0"/>
                        <a:t>　（</a:t>
                      </a:r>
                      <a:r>
                        <a:rPr kumimoji="1" lang="en-US" altLang="ja-JP" sz="1200" dirty="0"/>
                        <a:t>4</a:t>
                      </a:r>
                      <a:r>
                        <a:rPr kumimoji="1" lang="ja-JP" altLang="en-US" sz="1200" dirty="0"/>
                        <a:t>ページ参照）</a:t>
                      </a:r>
                      <a:endParaRPr kumimoji="1" lang="en-US" altLang="ja-JP" sz="1200" b="0" dirty="0"/>
                    </a:p>
                    <a:p>
                      <a:endParaRPr kumimoji="1" lang="en-US" altLang="ja-JP" sz="1800" dirty="0"/>
                    </a:p>
                    <a:p>
                      <a:endParaRPr kumimoji="1" lang="en-US" altLang="ja-JP" sz="14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既存</a:t>
                      </a:r>
                      <a:r>
                        <a:rPr kumimoji="1" lang="ja-JP" altLang="en-US" sz="1400" dirty="0"/>
                        <a:t>建築物に対する</a:t>
                      </a:r>
                      <a:endParaRPr kumimoji="1" lang="en-US" altLang="ja-JP" sz="14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省エネ施策のあり方</a:t>
                      </a:r>
                      <a:endParaRPr kumimoji="1" lang="en-US" altLang="ja-JP" sz="1400" dirty="0"/>
                    </a:p>
                    <a:p>
                      <a:endParaRPr kumimoji="1" lang="en-US" altLang="ja-JP" sz="1400" dirty="0" smtClean="0"/>
                    </a:p>
                    <a:p>
                      <a:endParaRPr kumimoji="1" lang="en-US" altLang="ja-JP" sz="1400" dirty="0"/>
                    </a:p>
                  </a:txBody>
                  <a:tcPr/>
                </a:tc>
                <a:extLst>
                  <a:ext uri="{0D108BD9-81ED-4DB2-BD59-A6C34878D82A}">
                    <a16:rowId xmlns:a16="http://schemas.microsoft.com/office/drawing/2014/main" val="10001"/>
                  </a:ext>
                </a:extLst>
              </a:tr>
            </a:tbl>
          </a:graphicData>
        </a:graphic>
      </p:graphicFrame>
      <p:sp>
        <p:nvSpPr>
          <p:cNvPr id="13" name="角丸四角形 12"/>
          <p:cNvSpPr/>
          <p:nvPr/>
        </p:nvSpPr>
        <p:spPr>
          <a:xfrm>
            <a:off x="6509637" y="3751214"/>
            <a:ext cx="2375401" cy="697708"/>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6488994" y="2244049"/>
            <a:ext cx="2375402" cy="79200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中かっこ 14"/>
          <p:cNvSpPr/>
          <p:nvPr/>
        </p:nvSpPr>
        <p:spPr>
          <a:xfrm>
            <a:off x="6264669" y="3839293"/>
            <a:ext cx="183381" cy="54138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右中かっこ 15"/>
          <p:cNvSpPr/>
          <p:nvPr/>
        </p:nvSpPr>
        <p:spPr>
          <a:xfrm>
            <a:off x="6264669" y="2347138"/>
            <a:ext cx="183381" cy="54138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117483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txBox="1">
            <a:spLocks/>
          </p:cNvSpPr>
          <p:nvPr/>
        </p:nvSpPr>
        <p:spPr>
          <a:xfrm>
            <a:off x="8159981" y="6499699"/>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2400" dirty="0" smtClean="0"/>
              <a:t>5</a:t>
            </a:r>
            <a:endParaRPr kumimoji="1" lang="ja-JP" altLang="en-US" sz="2400" dirty="0"/>
          </a:p>
        </p:txBody>
      </p:sp>
      <p:sp>
        <p:nvSpPr>
          <p:cNvPr id="3" name="テキスト ボックス 2"/>
          <p:cNvSpPr txBox="1"/>
          <p:nvPr/>
        </p:nvSpPr>
        <p:spPr>
          <a:xfrm>
            <a:off x="6496335" y="6589467"/>
            <a:ext cx="2402006" cy="246221"/>
          </a:xfrm>
          <a:prstGeom prst="rect">
            <a:avLst/>
          </a:prstGeom>
          <a:noFill/>
        </p:spPr>
        <p:txBody>
          <a:bodyPr wrap="square" rtlCol="0">
            <a:spAutoFit/>
          </a:bodyPr>
          <a:lstStyle/>
          <a:p>
            <a:pPr algn="r"/>
            <a:r>
              <a:rPr kumimoji="1" lang="ja-JP" altLang="en-US" sz="1000" b="1" dirty="0"/>
              <a:t>住宅まちづくり部</a:t>
            </a:r>
          </a:p>
        </p:txBody>
      </p:sp>
      <p:sp>
        <p:nvSpPr>
          <p:cNvPr id="7" name="正方形/長方形 6"/>
          <p:cNvSpPr/>
          <p:nvPr/>
        </p:nvSpPr>
        <p:spPr>
          <a:xfrm>
            <a:off x="151403" y="219051"/>
            <a:ext cx="4920659" cy="369332"/>
          </a:xfrm>
          <a:prstGeom prst="rect">
            <a:avLst/>
          </a:prstGeom>
        </p:spPr>
        <p:txBody>
          <a:bodyPr wrap="square">
            <a:spAutoFit/>
          </a:bodyPr>
          <a:lstStyle/>
          <a:p>
            <a:r>
              <a:rPr kumimoji="1" lang="ja-JP" altLang="en-US" dirty="0">
                <a:ln>
                  <a:solidFill>
                    <a:schemeClr val="accent2"/>
                  </a:solidFill>
                </a:ln>
              </a:rPr>
              <a:t>建築物の環境配慮のあり方に関する論点整理</a:t>
            </a:r>
          </a:p>
        </p:txBody>
      </p:sp>
      <p:cxnSp>
        <p:nvCxnSpPr>
          <p:cNvPr id="8" name="直線コネクタ 7"/>
          <p:cNvCxnSpPr/>
          <p:nvPr/>
        </p:nvCxnSpPr>
        <p:spPr>
          <a:xfrm flipV="1">
            <a:off x="0" y="65682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9" name="テキスト ボックス 8"/>
          <p:cNvSpPr txBox="1"/>
          <p:nvPr/>
        </p:nvSpPr>
        <p:spPr>
          <a:xfrm>
            <a:off x="0" y="882716"/>
            <a:ext cx="9144000" cy="5522786"/>
          </a:xfrm>
          <a:prstGeom prst="rect">
            <a:avLst/>
          </a:prstGeom>
          <a:solidFill>
            <a:schemeClr val="bg1"/>
          </a:solidFill>
          <a:ln w="15875">
            <a:solidFill>
              <a:schemeClr val="tx1">
                <a:lumMod val="50000"/>
                <a:lumOff val="50000"/>
              </a:schemeClr>
            </a:solidFill>
          </a:ln>
        </p:spPr>
        <p:txBody>
          <a:bodyPr wrap="square" lIns="36000" tIns="36000" rIns="36000" bIns="36000" rtlCol="0">
            <a:noAutofit/>
          </a:bodyPr>
          <a:lstStyle/>
          <a:p>
            <a:pPr>
              <a:lnSpc>
                <a:spcPts val="1300"/>
              </a:lnSpc>
            </a:pPr>
            <a:endParaRPr lang="en-US" altLang="ja-JP" sz="900" dirty="0"/>
          </a:p>
          <a:p>
            <a:pPr marL="88900" indent="-88900">
              <a:lnSpc>
                <a:spcPts val="1300"/>
              </a:lnSpc>
            </a:pPr>
            <a:endParaRPr lang="en-US" altLang="ja-JP" sz="900" dirty="0"/>
          </a:p>
          <a:p>
            <a:pPr marL="88900" indent="-88900">
              <a:lnSpc>
                <a:spcPts val="1300"/>
              </a:lnSpc>
            </a:pPr>
            <a:endParaRPr lang="en-US" altLang="ja-JP" sz="900" dirty="0"/>
          </a:p>
          <a:p>
            <a:pPr marL="88900" indent="-88900">
              <a:lnSpc>
                <a:spcPts val="1300"/>
              </a:lnSpc>
            </a:pPr>
            <a:endParaRPr kumimoji="1" lang="ja-JP" altLang="en-US" sz="900" dirty="0"/>
          </a:p>
        </p:txBody>
      </p:sp>
      <p:sp>
        <p:nvSpPr>
          <p:cNvPr id="10" name="テキスト ボックス 9"/>
          <p:cNvSpPr txBox="1"/>
          <p:nvPr/>
        </p:nvSpPr>
        <p:spPr>
          <a:xfrm>
            <a:off x="187237" y="751019"/>
            <a:ext cx="2770275" cy="263393"/>
          </a:xfrm>
          <a:prstGeom prst="roundRect">
            <a:avLst/>
          </a:prstGeom>
          <a:solidFill>
            <a:schemeClr val="bg1"/>
          </a:solidFill>
          <a:ln>
            <a:solidFill>
              <a:schemeClr val="tx1">
                <a:lumMod val="50000"/>
                <a:lumOff val="50000"/>
              </a:schemeClr>
            </a:solidFill>
          </a:ln>
        </p:spPr>
        <p:txBody>
          <a:bodyPr wrap="square" lIns="36000" tIns="36000" rIns="36000" bIns="36000" rtlCol="0">
            <a:noAutofit/>
          </a:bodyPr>
          <a:lstStyle/>
          <a:p>
            <a:r>
              <a:rPr kumimoji="1" lang="ja-JP" altLang="en-US" sz="1200" b="1" dirty="0"/>
              <a:t> 論点１</a:t>
            </a:r>
            <a:r>
              <a:rPr lang="ja-JP" altLang="en-US" sz="1200" b="1" dirty="0"/>
              <a:t>．目指すべき方向性について</a:t>
            </a:r>
          </a:p>
        </p:txBody>
      </p:sp>
      <p:graphicFrame>
        <p:nvGraphicFramePr>
          <p:cNvPr id="11" name="表 10"/>
          <p:cNvGraphicFramePr>
            <a:graphicFrameLocks noGrp="1"/>
          </p:cNvGraphicFramePr>
          <p:nvPr>
            <p:extLst>
              <p:ext uri="{D42A27DB-BD31-4B8C-83A1-F6EECF244321}">
                <p14:modId xmlns:p14="http://schemas.microsoft.com/office/powerpoint/2010/main" val="1075331105"/>
              </p:ext>
            </p:extLst>
          </p:nvPr>
        </p:nvGraphicFramePr>
        <p:xfrm>
          <a:off x="59878" y="1046334"/>
          <a:ext cx="9029531" cy="5364480"/>
        </p:xfrm>
        <a:graphic>
          <a:graphicData uri="http://schemas.openxmlformats.org/drawingml/2006/table">
            <a:tbl>
              <a:tblPr firstRow="1" bandRow="1">
                <a:tableStyleId>{5C22544A-7EE6-4342-B048-85BDC9FD1C3A}</a:tableStyleId>
              </a:tblPr>
              <a:tblGrid>
                <a:gridCol w="6449665">
                  <a:extLst>
                    <a:ext uri="{9D8B030D-6E8A-4147-A177-3AD203B41FA5}">
                      <a16:colId xmlns:a16="http://schemas.microsoft.com/office/drawing/2014/main" val="20000"/>
                    </a:ext>
                  </a:extLst>
                </a:gridCol>
                <a:gridCol w="2579866">
                  <a:extLst>
                    <a:ext uri="{9D8B030D-6E8A-4147-A177-3AD203B41FA5}">
                      <a16:colId xmlns:a16="http://schemas.microsoft.com/office/drawing/2014/main" val="20001"/>
                    </a:ext>
                  </a:extLst>
                </a:gridCol>
              </a:tblGrid>
              <a:tr h="291609">
                <a:tc>
                  <a:txBody>
                    <a:bodyPr/>
                    <a:lstStyle/>
                    <a:p>
                      <a:pPr algn="ctr"/>
                      <a:r>
                        <a:rPr kumimoji="1" lang="ja-JP" altLang="en-US" sz="1400" dirty="0"/>
                        <a:t>主なご意見</a:t>
                      </a:r>
                    </a:p>
                  </a:txBody>
                  <a:tcPr anchor="ctr"/>
                </a:tc>
                <a:tc>
                  <a:txBody>
                    <a:bodyPr/>
                    <a:lstStyle/>
                    <a:p>
                      <a:pPr algn="ctr"/>
                      <a:r>
                        <a:rPr kumimoji="1" lang="ja-JP" altLang="en-US" sz="1400" dirty="0"/>
                        <a:t>論点の整理</a:t>
                      </a:r>
                    </a:p>
                  </a:txBody>
                  <a:tcPr anchor="ctr"/>
                </a:tc>
                <a:extLst>
                  <a:ext uri="{0D108BD9-81ED-4DB2-BD59-A6C34878D82A}">
                    <a16:rowId xmlns:a16="http://schemas.microsoft.com/office/drawing/2014/main" val="10000"/>
                  </a:ext>
                </a:extLst>
              </a:tr>
              <a:tr h="49340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mn-lt"/>
                          <a:ea typeface="+mn-ea"/>
                          <a:cs typeface="+mn-cs"/>
                        </a:rPr>
                        <a:t>１－３　住宅に対する環境配慮について　</a:t>
                      </a:r>
                      <a:endParaRPr kumimoji="1" lang="en-US" altLang="ja-JP" sz="1800" b="1" i="0" u="none" strike="noStrike" kern="1200" cap="none" spc="0" normalizeH="0" baseline="0" noProof="0" dirty="0">
                        <a:ln>
                          <a:noFill/>
                        </a:ln>
                        <a:solidFill>
                          <a:srgbClr val="000000"/>
                        </a:solidFill>
                        <a:effectLst/>
                        <a:uLnTx/>
                        <a:uFillTx/>
                        <a:latin typeface="+mn-lt"/>
                        <a:ea typeface="+mn-ea"/>
                        <a:cs typeface="+mn-cs"/>
                      </a:endParaRPr>
                    </a:p>
                    <a:p>
                      <a:pPr marL="88900" indent="-88900">
                        <a:lnSpc>
                          <a:spcPts val="1500"/>
                        </a:lnSpc>
                      </a:pPr>
                      <a:endParaRPr lang="en-US" altLang="ja-JP" sz="1200" b="1"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r>
                        <a:rPr lang="ja-JP" altLang="en-US" sz="1200" b="0" dirty="0">
                          <a:latin typeface="ＭＳ ゴシック" panose="020B0609070205080204" pitchFamily="49" charset="-128"/>
                          <a:ea typeface="ＭＳ ゴシック" panose="020B0609070205080204" pitchFamily="49" charset="-128"/>
                        </a:rPr>
                        <a:t>〇今、住宅を建てると</a:t>
                      </a:r>
                      <a:r>
                        <a:rPr lang="en-US" altLang="ja-JP" sz="1200" b="0" dirty="0">
                          <a:latin typeface="ＭＳ ゴシック" panose="020B0609070205080204" pitchFamily="49" charset="-128"/>
                          <a:ea typeface="ＭＳ ゴシック" panose="020B0609070205080204" pitchFamily="49" charset="-128"/>
                        </a:rPr>
                        <a:t>2050</a:t>
                      </a:r>
                      <a:r>
                        <a:rPr lang="ja-JP" altLang="en-US" sz="1200" b="0" dirty="0">
                          <a:latin typeface="ＭＳ ゴシック" panose="020B0609070205080204" pitchFamily="49" charset="-128"/>
                          <a:ea typeface="ＭＳ ゴシック" panose="020B0609070205080204" pitchFamily="49" charset="-128"/>
                        </a:rPr>
                        <a:t>年まで残るので今規制をすることが重要。</a:t>
                      </a: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r>
                        <a:rPr lang="ja-JP" altLang="en-US" sz="1200" b="0" dirty="0">
                          <a:latin typeface="ＭＳ ゴシック" panose="020B0609070205080204" pitchFamily="49" charset="-128"/>
                          <a:ea typeface="ＭＳ ゴシック" panose="020B0609070205080204" pitchFamily="49" charset="-128"/>
                        </a:rPr>
                        <a:t>〇</a:t>
                      </a:r>
                      <a:r>
                        <a:rPr lang="en-US" altLang="ja-JP" sz="1200" b="0" dirty="0">
                          <a:latin typeface="ＭＳ ゴシック" panose="020B0609070205080204" pitchFamily="49" charset="-128"/>
                          <a:ea typeface="ＭＳ ゴシック" panose="020B0609070205080204" pitchFamily="49" charset="-128"/>
                        </a:rPr>
                        <a:t>2030</a:t>
                      </a:r>
                      <a:r>
                        <a:rPr lang="ja-JP" altLang="en-US" sz="1200" b="0" dirty="0">
                          <a:latin typeface="ＭＳ ゴシック" panose="020B0609070205080204" pitchFamily="49" charset="-128"/>
                          <a:ea typeface="ＭＳ ゴシック" panose="020B0609070205080204" pitchFamily="49" charset="-128"/>
                        </a:rPr>
                        <a:t>年にどれだけ良質な戸建て住宅のストックを残していくか。</a:t>
                      </a: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r>
                        <a:rPr lang="ja-JP" altLang="en-US" sz="1200" b="0" dirty="0">
                          <a:latin typeface="ＭＳ ゴシック" panose="020B0609070205080204" pitchFamily="49" charset="-128"/>
                          <a:ea typeface="ＭＳ ゴシック" panose="020B0609070205080204" pitchFamily="49" charset="-128"/>
                        </a:rPr>
                        <a:t>　将来の人口像、都市像のなかで、どのような良質な住宅を造っていけば、</a:t>
                      </a:r>
                      <a:r>
                        <a:rPr lang="en-US" altLang="ja-JP" sz="1200" b="0" dirty="0">
                          <a:latin typeface="ＭＳ ゴシック" panose="020B0609070205080204" pitchFamily="49" charset="-128"/>
                          <a:ea typeface="ＭＳ ゴシック" panose="020B0609070205080204" pitchFamily="49" charset="-128"/>
                        </a:rPr>
                        <a:t>2050</a:t>
                      </a:r>
                      <a:r>
                        <a:rPr lang="ja-JP" altLang="en-US" sz="1200" b="0" dirty="0">
                          <a:latin typeface="ＭＳ ゴシック" panose="020B0609070205080204" pitchFamily="49" charset="-128"/>
                          <a:ea typeface="ＭＳ ゴシック" panose="020B0609070205080204" pitchFamily="49" charset="-128"/>
                        </a:rPr>
                        <a:t>年に</a:t>
                      </a:r>
                      <a:r>
                        <a:rPr lang="en-US" altLang="ja-JP" sz="1200" b="0" dirty="0">
                          <a:latin typeface="ＭＳ ゴシック" panose="020B0609070205080204" pitchFamily="49" charset="-128"/>
                          <a:ea typeface="ＭＳ ゴシック" panose="020B0609070205080204" pitchFamily="49" charset="-128"/>
                        </a:rPr>
                        <a:t>CO2</a:t>
                      </a:r>
                    </a:p>
                    <a:p>
                      <a:pPr marL="88900" indent="-88900">
                        <a:lnSpc>
                          <a:spcPts val="1500"/>
                        </a:lnSpc>
                      </a:pPr>
                      <a:r>
                        <a:rPr lang="ja-JP" altLang="en-US" sz="1200" b="0" dirty="0">
                          <a:latin typeface="ＭＳ ゴシック" panose="020B0609070205080204" pitchFamily="49" charset="-128"/>
                          <a:ea typeface="ＭＳ ゴシック" panose="020B0609070205080204" pitchFamily="49" charset="-128"/>
                        </a:rPr>
                        <a:t>　排出量ゼロとなるのかを描く必要がある。</a:t>
                      </a: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r>
                        <a:rPr lang="ja-JP" altLang="en-US" sz="1200" b="0" dirty="0">
                          <a:latin typeface="ＭＳ ゴシック" panose="020B0609070205080204" pitchFamily="49" charset="-128"/>
                          <a:ea typeface="ＭＳ ゴシック" panose="020B0609070205080204" pitchFamily="49" charset="-128"/>
                        </a:rPr>
                        <a:t>〇現状の大阪府における省エネ適合状況を踏まえ、戸建て住宅のトップランナーには</a:t>
                      </a: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r>
                        <a:rPr lang="ja-JP" altLang="en-US" sz="1200" b="0" dirty="0">
                          <a:latin typeface="ＭＳ ゴシック" panose="020B0609070205080204" pitchFamily="49" charset="-128"/>
                          <a:ea typeface="ＭＳ ゴシック" panose="020B0609070205080204" pitchFamily="49" charset="-128"/>
                        </a:rPr>
                        <a:t>　省エネ基準を上回る基準（トップランナー基準）への適合義務が課せられるが、それ</a:t>
                      </a: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r>
                        <a:rPr lang="ja-JP" altLang="en-US" sz="1200" b="0" dirty="0">
                          <a:latin typeface="ＭＳ ゴシック" panose="020B0609070205080204" pitchFamily="49" charset="-128"/>
                          <a:ea typeface="ＭＳ ゴシック" panose="020B0609070205080204" pitchFamily="49" charset="-128"/>
                        </a:rPr>
                        <a:t>　以外の住宅で何も行わなかった場合の見通しも考える。</a:t>
                      </a: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r>
                        <a:rPr lang="ja-JP" altLang="en-US" sz="1200" b="0" dirty="0">
                          <a:latin typeface="ＭＳ ゴシック" panose="020B0609070205080204" pitchFamily="49" charset="-128"/>
                          <a:ea typeface="ＭＳ ゴシック" panose="020B0609070205080204" pitchFamily="49" charset="-128"/>
                        </a:rPr>
                        <a:t>〇夏の猛暑を和らげるためにできることを幅広に考えることが必要。</a:t>
                      </a: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r>
                        <a:rPr lang="ja-JP" altLang="en-US" sz="1200" b="0" dirty="0">
                          <a:latin typeface="ＭＳ ゴシック" panose="020B0609070205080204" pitchFamily="49" charset="-128"/>
                          <a:ea typeface="ＭＳ ゴシック" panose="020B0609070205080204" pitchFamily="49" charset="-128"/>
                        </a:rPr>
                        <a:t>〇エネルギー需要の多い夏や冬の状況を踏まえる必要がある。</a:t>
                      </a: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r>
                        <a:rPr lang="ja-JP" altLang="en-US" sz="1200" b="0" dirty="0">
                          <a:latin typeface="ＭＳ ゴシック" panose="020B0609070205080204" pitchFamily="49" charset="-128"/>
                          <a:ea typeface="ＭＳ ゴシック" panose="020B0609070205080204" pitchFamily="49" charset="-128"/>
                        </a:rPr>
                        <a:t>〇府域の循環器病発症率と建築物の省エネとの関係を考慮すべき。</a:t>
                      </a:r>
                    </a:p>
                    <a:p>
                      <a:pPr marL="88900" indent="-88900">
                        <a:lnSpc>
                          <a:spcPts val="1500"/>
                        </a:lnSpc>
                      </a:pPr>
                      <a:r>
                        <a:rPr lang="ja-JP" altLang="en-US" sz="1200" b="0" dirty="0">
                          <a:latin typeface="ＭＳ ゴシック" panose="020B0609070205080204" pitchFamily="49" charset="-128"/>
                          <a:ea typeface="ＭＳ ゴシック" panose="020B0609070205080204" pitchFamily="49" charset="-128"/>
                        </a:rPr>
                        <a:t>〇熱中症対策で冷房に頼ることと冷房病という健康に対する影響の両方を解決するには、</a:t>
                      </a:r>
                    </a:p>
                    <a:p>
                      <a:pPr marL="88900" indent="-88900">
                        <a:lnSpc>
                          <a:spcPts val="1500"/>
                        </a:lnSpc>
                      </a:pPr>
                      <a:r>
                        <a:rPr lang="ja-JP" altLang="en-US" sz="1200" b="0" dirty="0">
                          <a:latin typeface="ＭＳ ゴシック" panose="020B0609070205080204" pitchFamily="49" charset="-128"/>
                          <a:ea typeface="ＭＳ ゴシック" panose="020B0609070205080204" pitchFamily="49" charset="-128"/>
                        </a:rPr>
                        <a:t>  断熱性能の強化が重要なポイントとなるので、断熱性は重要であるということの周知が</a:t>
                      </a: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r>
                        <a:rPr lang="en-US" altLang="ja-JP" sz="1200" b="0" dirty="0">
                          <a:latin typeface="ＭＳ ゴシック" panose="020B0609070205080204" pitchFamily="49" charset="-128"/>
                          <a:ea typeface="ＭＳ ゴシック" panose="020B0609070205080204" pitchFamily="49" charset="-128"/>
                        </a:rPr>
                        <a:t>  </a:t>
                      </a:r>
                      <a:r>
                        <a:rPr lang="ja-JP" altLang="en-US" sz="1200" b="0" dirty="0">
                          <a:latin typeface="ＭＳ ゴシック" panose="020B0609070205080204" pitchFamily="49" charset="-128"/>
                          <a:ea typeface="ＭＳ ゴシック" panose="020B0609070205080204" pitchFamily="49" charset="-128"/>
                        </a:rPr>
                        <a:t>必要。</a:t>
                      </a: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r>
                        <a:rPr lang="ja-JP" altLang="en-US" sz="1200" b="0" dirty="0">
                          <a:latin typeface="ＭＳ ゴシック" panose="020B0609070205080204" pitchFamily="49" charset="-128"/>
                          <a:ea typeface="ＭＳ ゴシック" panose="020B0609070205080204" pitchFamily="49" charset="-128"/>
                        </a:rPr>
                        <a:t>〇スクラップ＆ビルドによる非効率な省エネ環境改善だけではなく、建物をリフォーム</a:t>
                      </a: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r>
                        <a:rPr lang="en-US" altLang="ja-JP" sz="1200" b="0" baseline="0" dirty="0">
                          <a:latin typeface="ＭＳ ゴシック" panose="020B0609070205080204" pitchFamily="49" charset="-128"/>
                          <a:ea typeface="ＭＳ ゴシック" panose="020B0609070205080204" pitchFamily="49" charset="-128"/>
                        </a:rPr>
                        <a:t>  </a:t>
                      </a:r>
                      <a:r>
                        <a:rPr lang="ja-JP" altLang="en-US" sz="1200" b="0" dirty="0">
                          <a:latin typeface="ＭＳ ゴシック" panose="020B0609070205080204" pitchFamily="49" charset="-128"/>
                          <a:ea typeface="ＭＳ ゴシック" panose="020B0609070205080204" pitchFamily="49" charset="-128"/>
                        </a:rPr>
                        <a:t>して解体による廃棄物を出さない手法で省エネを進めることも検討すべき。</a:t>
                      </a: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再掲</a:t>
                      </a:r>
                      <a:r>
                        <a:rPr lang="en-US" altLang="ja-JP" sz="1200" b="0" dirty="0">
                          <a:latin typeface="ＭＳ ゴシック" panose="020B0609070205080204" pitchFamily="49" charset="-128"/>
                          <a:ea typeface="ＭＳ ゴシック" panose="020B0609070205080204" pitchFamily="49" charset="-128"/>
                        </a:rPr>
                        <a:t>】</a:t>
                      </a: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txBody>
                  <a:tcPr/>
                </a:tc>
                <a:tc>
                  <a:txBody>
                    <a:bodyPr/>
                    <a:lstStyle/>
                    <a:p>
                      <a:endParaRPr kumimoji="1" lang="en-US" altLang="ja-JP" sz="1200" dirty="0"/>
                    </a:p>
                    <a:p>
                      <a:endParaRPr kumimoji="1" lang="en-US" altLang="ja-JP" sz="1200" dirty="0"/>
                    </a:p>
                    <a:p>
                      <a:endParaRPr kumimoji="1" lang="en-US" altLang="ja-JP" sz="1200" dirty="0"/>
                    </a:p>
                    <a:p>
                      <a:endParaRPr kumimoji="1" lang="en-US" altLang="ja-JP" sz="1200" dirty="0"/>
                    </a:p>
                    <a:p>
                      <a:r>
                        <a:rPr kumimoji="1" lang="ja-JP" altLang="en-US" sz="1500" dirty="0"/>
                        <a:t>国の施策（法改正）を踏まえた住宅に対する施策のあり方</a:t>
                      </a:r>
                      <a:endParaRPr kumimoji="1" lang="en-US" altLang="ja-JP" sz="1200" dirty="0"/>
                    </a:p>
                    <a:p>
                      <a:endParaRPr kumimoji="1" lang="en-US" altLang="ja-JP" sz="1200" dirty="0"/>
                    </a:p>
                    <a:p>
                      <a:r>
                        <a:rPr kumimoji="1" lang="ja-JP" altLang="en-US" sz="1200" dirty="0"/>
                        <a:t>　・住宅着工件数の推移</a:t>
                      </a:r>
                    </a:p>
                    <a:p>
                      <a:r>
                        <a:rPr kumimoji="1" lang="ja-JP" altLang="en-US" sz="1200" dirty="0"/>
                        <a:t>　　　　　　　　　　　　　　（</a:t>
                      </a:r>
                      <a:r>
                        <a:rPr kumimoji="1" lang="en-US" altLang="ja-JP" sz="1200" dirty="0"/>
                        <a:t>9</a:t>
                      </a:r>
                      <a:r>
                        <a:rPr kumimoji="1" lang="ja-JP" altLang="en-US" sz="1200" dirty="0"/>
                        <a:t>ページ参照）</a:t>
                      </a:r>
                      <a:endParaRPr kumimoji="1" lang="en-US" altLang="ja-JP" sz="1200" dirty="0"/>
                    </a:p>
                    <a:p>
                      <a:r>
                        <a:rPr kumimoji="1" lang="ja-JP" altLang="en-US" sz="1200" dirty="0"/>
                        <a:t>　・住宅の省エネ基準適合状況</a:t>
                      </a:r>
                      <a:endParaRPr kumimoji="1" lang="en-US" altLang="ja-JP" sz="1200" dirty="0"/>
                    </a:p>
                    <a:p>
                      <a:r>
                        <a:rPr kumimoji="1" lang="ja-JP" altLang="en-US" sz="1200" dirty="0"/>
                        <a:t>　　　　　　　　　　（</a:t>
                      </a:r>
                      <a:r>
                        <a:rPr kumimoji="1" lang="en-US" altLang="ja-JP" sz="1200" dirty="0"/>
                        <a:t>12</a:t>
                      </a:r>
                      <a:r>
                        <a:rPr kumimoji="1" lang="ja-JP" altLang="en-US" sz="1200" dirty="0"/>
                        <a:t>～</a:t>
                      </a:r>
                      <a:r>
                        <a:rPr kumimoji="1" lang="en-US" altLang="ja-JP" sz="1200" dirty="0"/>
                        <a:t>13</a:t>
                      </a:r>
                      <a:r>
                        <a:rPr kumimoji="1" lang="ja-JP" altLang="en-US" sz="1200" dirty="0"/>
                        <a:t>ページ参照）</a:t>
                      </a:r>
                      <a:endParaRPr kumimoji="1" lang="en-US" altLang="ja-JP" sz="1200" dirty="0"/>
                    </a:p>
                    <a:p>
                      <a:r>
                        <a:rPr kumimoji="1" lang="ja-JP" altLang="en-US" sz="1200" dirty="0"/>
                        <a:t>　・住宅の省エネ基準適合の推進　</a:t>
                      </a:r>
                    </a:p>
                    <a:p>
                      <a:r>
                        <a:rPr kumimoji="1" lang="ja-JP" altLang="en-US" sz="1200" dirty="0"/>
                        <a:t>　　　　　　　　　　　　　（</a:t>
                      </a:r>
                      <a:r>
                        <a:rPr kumimoji="1" lang="en-US" altLang="ja-JP" sz="1200" dirty="0"/>
                        <a:t>18</a:t>
                      </a:r>
                      <a:r>
                        <a:rPr kumimoji="1" lang="ja-JP" altLang="en-US" sz="1200" dirty="0"/>
                        <a:t>ページ参照）</a:t>
                      </a:r>
                      <a:endParaRPr kumimoji="1" lang="en-US" altLang="ja-JP" sz="1200" dirty="0"/>
                    </a:p>
                    <a:p>
                      <a:r>
                        <a:rPr kumimoji="1" lang="ja-JP" altLang="en-US" sz="1200" b="0" dirty="0"/>
                        <a:t>　・省エネ効果と健康の関係</a:t>
                      </a:r>
                    </a:p>
                    <a:p>
                      <a:r>
                        <a:rPr kumimoji="1" lang="ja-JP" altLang="en-US" sz="1200" b="0" dirty="0"/>
                        <a:t>　　　　　　　　　　　　　（</a:t>
                      </a:r>
                      <a:r>
                        <a:rPr kumimoji="1" lang="en-US" altLang="ja-JP" sz="1200" b="0" dirty="0"/>
                        <a:t>21</a:t>
                      </a:r>
                      <a:r>
                        <a:rPr kumimoji="1" lang="ja-JP" altLang="en-US" sz="1200" b="0" dirty="0"/>
                        <a:t>ページ参照）</a:t>
                      </a:r>
                      <a:endParaRPr kumimoji="1" lang="en-US" altLang="ja-JP" sz="1500" dirty="0"/>
                    </a:p>
                    <a:p>
                      <a:endParaRPr kumimoji="1" lang="en-US" altLang="ja-JP" sz="1500" dirty="0"/>
                    </a:p>
                    <a:p>
                      <a:endParaRPr kumimoji="1" lang="en-US" altLang="ja-JP" sz="1500" dirty="0"/>
                    </a:p>
                    <a:p>
                      <a:endParaRPr kumimoji="1" lang="en-US" altLang="ja-JP" sz="1500" dirty="0"/>
                    </a:p>
                    <a:p>
                      <a:endParaRPr kumimoji="1" lang="en-US" altLang="ja-JP" sz="1500" dirty="0"/>
                    </a:p>
                    <a:p>
                      <a:r>
                        <a:rPr kumimoji="1" lang="ja-JP" altLang="en-US" sz="1500" dirty="0"/>
                        <a:t>既存住宅に対する省エネ</a:t>
                      </a:r>
                      <a:endParaRPr kumimoji="1" lang="en-US" altLang="ja-JP" sz="1500" dirty="0"/>
                    </a:p>
                    <a:p>
                      <a:r>
                        <a:rPr kumimoji="1" lang="ja-JP" altLang="en-US" sz="1500" dirty="0"/>
                        <a:t>施策のあり方</a:t>
                      </a:r>
                      <a:endParaRPr kumimoji="1" lang="en-US" altLang="ja-JP" sz="1500" dirty="0"/>
                    </a:p>
                    <a:p>
                      <a:r>
                        <a:rPr kumimoji="1" lang="ja-JP" altLang="en-US" sz="1200" dirty="0"/>
                        <a:t>　</a:t>
                      </a:r>
                      <a:endParaRPr kumimoji="1" lang="en-US" altLang="ja-JP" sz="1200" dirty="0"/>
                    </a:p>
                    <a:p>
                      <a:r>
                        <a:rPr kumimoji="1" lang="ja-JP" altLang="en-US" sz="1200" dirty="0"/>
                        <a:t>　・既存住宅のストックの状況</a:t>
                      </a:r>
                      <a:endParaRPr kumimoji="1" lang="en-US" altLang="ja-JP" sz="1200" dirty="0"/>
                    </a:p>
                    <a:p>
                      <a:r>
                        <a:rPr kumimoji="1" lang="ja-JP" altLang="en-US" sz="1200" dirty="0"/>
                        <a:t>　　　　　　　　　　   　　（</a:t>
                      </a:r>
                      <a:r>
                        <a:rPr kumimoji="1" lang="en-US" altLang="ja-JP" sz="1200" dirty="0"/>
                        <a:t>10</a:t>
                      </a:r>
                      <a:r>
                        <a:rPr kumimoji="1" lang="ja-JP" altLang="en-US" sz="1200" dirty="0"/>
                        <a:t>ページ参照）</a:t>
                      </a:r>
                      <a:endParaRPr kumimoji="1" lang="en-US" altLang="ja-JP" sz="1200" dirty="0"/>
                    </a:p>
                    <a:p>
                      <a:endParaRPr kumimoji="1" lang="en-US" altLang="ja-JP" sz="1400" dirty="0"/>
                    </a:p>
                  </a:txBody>
                  <a:tcPr/>
                </a:tc>
                <a:extLst>
                  <a:ext uri="{0D108BD9-81ED-4DB2-BD59-A6C34878D82A}">
                    <a16:rowId xmlns:a16="http://schemas.microsoft.com/office/drawing/2014/main" val="10001"/>
                  </a:ext>
                </a:extLst>
              </a:tr>
            </a:tbl>
          </a:graphicData>
        </a:graphic>
      </p:graphicFrame>
      <p:sp>
        <p:nvSpPr>
          <p:cNvPr id="12" name="右中かっこ 11"/>
          <p:cNvSpPr/>
          <p:nvPr/>
        </p:nvSpPr>
        <p:spPr>
          <a:xfrm>
            <a:off x="6312954" y="2047164"/>
            <a:ext cx="183381" cy="2667249"/>
          </a:xfrm>
          <a:prstGeom prst="rightBrace">
            <a:avLst>
              <a:gd name="adj1" fmla="val 8333"/>
              <a:gd name="adj2" fmla="val 1556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右中かっこ 12"/>
          <p:cNvSpPr/>
          <p:nvPr/>
        </p:nvSpPr>
        <p:spPr>
          <a:xfrm>
            <a:off x="6312954" y="4898378"/>
            <a:ext cx="183381" cy="81686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角丸四角形 13"/>
          <p:cNvSpPr/>
          <p:nvPr/>
        </p:nvSpPr>
        <p:spPr>
          <a:xfrm>
            <a:off x="6496335" y="5073221"/>
            <a:ext cx="2511187" cy="535792"/>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6549338" y="2047164"/>
            <a:ext cx="2540072" cy="542572"/>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92479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txBox="1">
            <a:spLocks/>
          </p:cNvSpPr>
          <p:nvPr/>
        </p:nvSpPr>
        <p:spPr>
          <a:xfrm>
            <a:off x="8159981" y="6499699"/>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2400" dirty="0" smtClean="0"/>
              <a:t>6</a:t>
            </a:r>
            <a:endParaRPr kumimoji="1" lang="ja-JP" altLang="en-US" sz="2400" dirty="0"/>
          </a:p>
        </p:txBody>
      </p:sp>
      <p:sp>
        <p:nvSpPr>
          <p:cNvPr id="3" name="テキスト ボックス 2"/>
          <p:cNvSpPr txBox="1"/>
          <p:nvPr/>
        </p:nvSpPr>
        <p:spPr>
          <a:xfrm>
            <a:off x="6496335" y="6589467"/>
            <a:ext cx="2402006" cy="246221"/>
          </a:xfrm>
          <a:prstGeom prst="rect">
            <a:avLst/>
          </a:prstGeom>
          <a:noFill/>
        </p:spPr>
        <p:txBody>
          <a:bodyPr wrap="square" rtlCol="0">
            <a:spAutoFit/>
          </a:bodyPr>
          <a:lstStyle/>
          <a:p>
            <a:pPr algn="r"/>
            <a:r>
              <a:rPr kumimoji="1" lang="ja-JP" altLang="en-US" sz="1000" b="1" dirty="0"/>
              <a:t>住宅まちづくり部</a:t>
            </a:r>
          </a:p>
        </p:txBody>
      </p:sp>
      <p:sp>
        <p:nvSpPr>
          <p:cNvPr id="7" name="正方形/長方形 6"/>
          <p:cNvSpPr/>
          <p:nvPr/>
        </p:nvSpPr>
        <p:spPr>
          <a:xfrm>
            <a:off x="151403" y="219051"/>
            <a:ext cx="4920659" cy="369332"/>
          </a:xfrm>
          <a:prstGeom prst="rect">
            <a:avLst/>
          </a:prstGeom>
        </p:spPr>
        <p:txBody>
          <a:bodyPr wrap="square">
            <a:spAutoFit/>
          </a:bodyPr>
          <a:lstStyle/>
          <a:p>
            <a:r>
              <a:rPr kumimoji="1" lang="ja-JP" altLang="en-US" dirty="0">
                <a:ln>
                  <a:solidFill>
                    <a:schemeClr val="accent2"/>
                  </a:solidFill>
                </a:ln>
              </a:rPr>
              <a:t>建築物の環境配慮のあり方に関する論点整理</a:t>
            </a:r>
          </a:p>
        </p:txBody>
      </p:sp>
      <p:cxnSp>
        <p:nvCxnSpPr>
          <p:cNvPr id="8" name="直線コネクタ 7"/>
          <p:cNvCxnSpPr/>
          <p:nvPr/>
        </p:nvCxnSpPr>
        <p:spPr>
          <a:xfrm flipV="1">
            <a:off x="0" y="65682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9" name="テキスト ボックス 8"/>
          <p:cNvSpPr txBox="1"/>
          <p:nvPr/>
        </p:nvSpPr>
        <p:spPr>
          <a:xfrm>
            <a:off x="0" y="882716"/>
            <a:ext cx="9144000" cy="5522786"/>
          </a:xfrm>
          <a:prstGeom prst="rect">
            <a:avLst/>
          </a:prstGeom>
          <a:solidFill>
            <a:schemeClr val="bg1"/>
          </a:solidFill>
          <a:ln w="15875">
            <a:solidFill>
              <a:schemeClr val="tx1">
                <a:lumMod val="50000"/>
                <a:lumOff val="50000"/>
              </a:schemeClr>
            </a:solidFill>
          </a:ln>
        </p:spPr>
        <p:txBody>
          <a:bodyPr wrap="square" lIns="36000" tIns="36000" rIns="36000" bIns="36000" rtlCol="0">
            <a:noAutofit/>
          </a:bodyPr>
          <a:lstStyle/>
          <a:p>
            <a:pPr>
              <a:lnSpc>
                <a:spcPts val="1300"/>
              </a:lnSpc>
            </a:pPr>
            <a:endParaRPr lang="en-US" altLang="ja-JP" sz="900" dirty="0"/>
          </a:p>
          <a:p>
            <a:pPr marL="88900" indent="-88900">
              <a:lnSpc>
                <a:spcPts val="1300"/>
              </a:lnSpc>
            </a:pPr>
            <a:endParaRPr lang="en-US" altLang="ja-JP" sz="900" dirty="0"/>
          </a:p>
          <a:p>
            <a:pPr marL="88900" indent="-88900">
              <a:lnSpc>
                <a:spcPts val="1300"/>
              </a:lnSpc>
            </a:pPr>
            <a:endParaRPr lang="en-US" altLang="ja-JP" sz="900" dirty="0"/>
          </a:p>
          <a:p>
            <a:pPr marL="88900" indent="-88900">
              <a:lnSpc>
                <a:spcPts val="1300"/>
              </a:lnSpc>
            </a:pPr>
            <a:endParaRPr kumimoji="1" lang="ja-JP" altLang="en-US" sz="900" dirty="0"/>
          </a:p>
        </p:txBody>
      </p:sp>
      <p:graphicFrame>
        <p:nvGraphicFramePr>
          <p:cNvPr id="11" name="表 10"/>
          <p:cNvGraphicFramePr>
            <a:graphicFrameLocks noGrp="1"/>
          </p:cNvGraphicFramePr>
          <p:nvPr>
            <p:extLst>
              <p:ext uri="{D42A27DB-BD31-4B8C-83A1-F6EECF244321}">
                <p14:modId xmlns:p14="http://schemas.microsoft.com/office/powerpoint/2010/main" val="2427906571"/>
              </p:ext>
            </p:extLst>
          </p:nvPr>
        </p:nvGraphicFramePr>
        <p:xfrm>
          <a:off x="78430" y="1010543"/>
          <a:ext cx="8987139" cy="5395523"/>
        </p:xfrm>
        <a:graphic>
          <a:graphicData uri="http://schemas.openxmlformats.org/drawingml/2006/table">
            <a:tbl>
              <a:tblPr firstRow="1" bandRow="1">
                <a:tableStyleId>{5C22544A-7EE6-4342-B048-85BDC9FD1C3A}</a:tableStyleId>
              </a:tblPr>
              <a:tblGrid>
                <a:gridCol w="6392720">
                  <a:extLst>
                    <a:ext uri="{9D8B030D-6E8A-4147-A177-3AD203B41FA5}">
                      <a16:colId xmlns:a16="http://schemas.microsoft.com/office/drawing/2014/main" val="20000"/>
                    </a:ext>
                  </a:extLst>
                </a:gridCol>
                <a:gridCol w="2594419">
                  <a:extLst>
                    <a:ext uri="{9D8B030D-6E8A-4147-A177-3AD203B41FA5}">
                      <a16:colId xmlns:a16="http://schemas.microsoft.com/office/drawing/2014/main" val="20001"/>
                    </a:ext>
                  </a:extLst>
                </a:gridCol>
              </a:tblGrid>
              <a:tr h="304236">
                <a:tc>
                  <a:txBody>
                    <a:bodyPr/>
                    <a:lstStyle/>
                    <a:p>
                      <a:pPr algn="ctr"/>
                      <a:r>
                        <a:rPr kumimoji="1" lang="ja-JP" altLang="en-US" sz="1400" dirty="0"/>
                        <a:t>主なご意見</a:t>
                      </a:r>
                    </a:p>
                  </a:txBody>
                  <a:tcPr anchor="ctr"/>
                </a:tc>
                <a:tc>
                  <a:txBody>
                    <a:bodyPr/>
                    <a:lstStyle/>
                    <a:p>
                      <a:pPr algn="ctr"/>
                      <a:r>
                        <a:rPr kumimoji="1" lang="ja-JP" altLang="en-US" sz="1400" dirty="0"/>
                        <a:t>論点の整理</a:t>
                      </a:r>
                    </a:p>
                  </a:txBody>
                  <a:tcPr anchor="ctr"/>
                </a:tc>
                <a:extLst>
                  <a:ext uri="{0D108BD9-81ED-4DB2-BD59-A6C34878D82A}">
                    <a16:rowId xmlns:a16="http://schemas.microsoft.com/office/drawing/2014/main" val="10000"/>
                  </a:ext>
                </a:extLst>
              </a:tr>
              <a:tr h="5090723">
                <a:tc>
                  <a:txBody>
                    <a:bodyPr/>
                    <a:lstStyle/>
                    <a:p>
                      <a:r>
                        <a:rPr kumimoji="1" lang="ja-JP" altLang="en-US" sz="1800" b="1" dirty="0"/>
                        <a:t>２－１　条例による規制</a:t>
                      </a:r>
                      <a:endParaRPr kumimoji="1" lang="en-US" altLang="ja-JP" sz="18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latin typeface="ＭＳ ゴシック" panose="020B0609070205080204" pitchFamily="49" charset="-128"/>
                          <a:ea typeface="ＭＳ ゴシック" panose="020B0609070205080204" pitchFamily="49" charset="-128"/>
                        </a:rPr>
                        <a:t>・法により付加する条例（非住宅）</a:t>
                      </a:r>
                    </a:p>
                    <a:p>
                      <a:pPr marL="88900" indent="-88900">
                        <a:lnSpc>
                          <a:spcPts val="1500"/>
                        </a:lnSpc>
                      </a:pPr>
                      <a:r>
                        <a:rPr lang="ja-JP" altLang="en-US" sz="1200" b="0" dirty="0">
                          <a:latin typeface="ＭＳ ゴシック" panose="020B0609070205080204" pitchFamily="49" charset="-128"/>
                          <a:ea typeface="ＭＳ ゴシック" panose="020B0609070205080204" pitchFamily="49" charset="-128"/>
                        </a:rPr>
                        <a:t>〇地方公共団体が省エネ基準を強化できる仕組みについて、具体的に何を考えているのか。</a:t>
                      </a: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r>
                        <a:rPr lang="ja-JP" altLang="en-US" sz="1200" b="0" dirty="0">
                          <a:latin typeface="ＭＳ ゴシック" panose="020B0609070205080204" pitchFamily="49" charset="-128"/>
                          <a:ea typeface="ＭＳ ゴシック" panose="020B0609070205080204" pitchFamily="49" charset="-128"/>
                        </a:rPr>
                        <a:t>　　　　　　　　　　　</a:t>
                      </a:r>
                      <a:endParaRPr lang="en-US" altLang="ja-JP" sz="1400" b="1"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400" b="1"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400" b="1"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400" b="1"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400" b="1" dirty="0">
                        <a:latin typeface="ＭＳ ゴシック" panose="020B0609070205080204" pitchFamily="49" charset="-128"/>
                        <a:ea typeface="ＭＳ ゴシック" panose="020B0609070205080204" pitchFamily="49" charset="-128"/>
                      </a:endParaRPr>
                    </a:p>
                    <a:p>
                      <a:pPr marL="88900" indent="-88900">
                        <a:lnSpc>
                          <a:spcPts val="1500"/>
                        </a:lnSpc>
                      </a:pPr>
                      <a:r>
                        <a:rPr lang="ja-JP" altLang="en-US" sz="1400" b="1" dirty="0">
                          <a:latin typeface="ＭＳ ゴシック" panose="020B0609070205080204" pitchFamily="49" charset="-128"/>
                          <a:ea typeface="ＭＳ ゴシック" panose="020B0609070205080204" pitchFamily="49" charset="-128"/>
                        </a:rPr>
                        <a:t>・独自条例（住宅）</a:t>
                      </a: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r>
                        <a:rPr lang="ja-JP" altLang="en-US" sz="1200" b="0" dirty="0">
                          <a:latin typeface="ＭＳ ゴシック" panose="020B0609070205080204" pitchFamily="49" charset="-128"/>
                          <a:ea typeface="ＭＳ ゴシック" panose="020B0609070205080204" pitchFamily="49" charset="-128"/>
                        </a:rPr>
                        <a:t>〇府温暖化条例の規制でどこまで踏み込むつもりか。</a:t>
                      </a: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r>
                        <a:rPr lang="ja-JP" altLang="en-US" sz="1200" b="0" dirty="0">
                          <a:latin typeface="ＭＳ ゴシック" panose="020B0609070205080204" pitchFamily="49" charset="-128"/>
                          <a:ea typeface="ＭＳ ゴシック" panose="020B0609070205080204" pitchFamily="49" charset="-128"/>
                        </a:rPr>
                        <a:t>〇住宅が義務化されていないことが大切なポイント。</a:t>
                      </a: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p>
                      <a:pPr marL="88900" marR="0" lvl="0" indent="-88900" algn="l" defTabSz="914400" rtl="0" eaLnBrk="1" fontAlgn="auto" latinLnBrk="0" hangingPunct="1">
                        <a:lnSpc>
                          <a:spcPts val="15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rPr>
                        <a:t>〇府が独自条例で規制しているタワーマンションについては法的には上乗せできない。</a:t>
                      </a: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p>
                      <a:pPr marL="88900" marR="0" lvl="0" indent="-88900" algn="l" defTabSz="914400" rtl="0" eaLnBrk="1" fontAlgn="auto" latinLnBrk="0" hangingPunct="1">
                        <a:lnSpc>
                          <a:spcPts val="15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rPr>
                        <a:t>〇法体系の中では、義務化はできず、建築主の協力で進めなくてはいけない。</a:t>
                      </a: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r>
                        <a:rPr lang="ja-JP" altLang="en-US" sz="1200" b="0" dirty="0">
                          <a:latin typeface="ＭＳ ゴシック" panose="020B0609070205080204" pitchFamily="49" charset="-128"/>
                          <a:ea typeface="ＭＳ ゴシック" panose="020B0609070205080204" pitchFamily="49" charset="-128"/>
                        </a:rPr>
                        <a:t>〇国が規制しない住宅に対して、府独自で規制しにくいが何かやりたい。</a:t>
                      </a: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txBody>
                  <a:tcPr/>
                </a:tc>
                <a:tc>
                  <a:txBody>
                    <a:bodyPr/>
                    <a:lstStyle/>
                    <a:p>
                      <a:endParaRPr kumimoji="1" lang="en-US" altLang="ja-JP" sz="1400" b="1" dirty="0"/>
                    </a:p>
                    <a:p>
                      <a:r>
                        <a:rPr kumimoji="1" lang="ja-JP" altLang="en-US" sz="1200" b="0" dirty="0"/>
                        <a:t>　</a:t>
                      </a:r>
                      <a:endParaRPr kumimoji="1" lang="en-US" altLang="ja-JP" sz="1200" b="0" dirty="0"/>
                    </a:p>
                    <a:p>
                      <a:r>
                        <a:rPr kumimoji="1" lang="ja-JP" altLang="en-US" sz="1500" b="0" dirty="0"/>
                        <a:t>外皮性能や一次エネルギー消費量をどこまで引き下げるのか</a:t>
                      </a:r>
                      <a:endParaRPr kumimoji="1" lang="en-US" altLang="ja-JP" sz="1500" b="0" dirty="0"/>
                    </a:p>
                    <a:p>
                      <a:endParaRPr kumimoji="1" lang="en-US" altLang="ja-JP" sz="1200" b="0" dirty="0"/>
                    </a:p>
                    <a:p>
                      <a:r>
                        <a:rPr kumimoji="1" lang="ja-JP" altLang="en-US" sz="1200" b="0" dirty="0"/>
                        <a:t>　・非住宅の省エネ基準適合状況</a:t>
                      </a:r>
                      <a:endParaRPr kumimoji="1" lang="en-US" altLang="ja-JP" sz="1200" b="0" dirty="0"/>
                    </a:p>
                    <a:p>
                      <a:r>
                        <a:rPr kumimoji="1" lang="ja-JP" altLang="en-US" sz="1200" b="0" dirty="0"/>
                        <a:t>　　　　　　　　　　　　　（</a:t>
                      </a:r>
                      <a:r>
                        <a:rPr kumimoji="1" lang="en-US" altLang="ja-JP" sz="1200" b="0" dirty="0"/>
                        <a:t>11</a:t>
                      </a:r>
                      <a:r>
                        <a:rPr kumimoji="1" lang="ja-JP" altLang="en-US" sz="1200" b="0" dirty="0"/>
                        <a:t>ページ参照）</a:t>
                      </a:r>
                      <a:endParaRPr kumimoji="1" lang="en-US" altLang="ja-JP" sz="1200" b="0" dirty="0"/>
                    </a:p>
                    <a:p>
                      <a:r>
                        <a:rPr kumimoji="1" lang="ja-JP" altLang="en-US" sz="1200" b="0" dirty="0"/>
                        <a:t>　・非住宅に関する</a:t>
                      </a:r>
                    </a:p>
                    <a:p>
                      <a:r>
                        <a:rPr kumimoji="1" lang="ja-JP" altLang="en-US" sz="1200" b="0" dirty="0"/>
                        <a:t>　　　　　　民間事業者の意識</a:t>
                      </a:r>
                    </a:p>
                    <a:p>
                      <a:r>
                        <a:rPr kumimoji="1" lang="ja-JP" altLang="en-US" sz="1200" b="0" dirty="0"/>
                        <a:t>　　　　　　　　　　　　　（</a:t>
                      </a:r>
                      <a:r>
                        <a:rPr kumimoji="1" lang="en-US" altLang="ja-JP" sz="1200" b="0" dirty="0"/>
                        <a:t>14</a:t>
                      </a:r>
                      <a:r>
                        <a:rPr kumimoji="1" lang="ja-JP" altLang="en-US" sz="1200" b="0" dirty="0"/>
                        <a:t>ページ参照）</a:t>
                      </a:r>
                      <a:endParaRPr kumimoji="1" lang="en-US" altLang="ja-JP" sz="1200" b="0" dirty="0"/>
                    </a:p>
                    <a:p>
                      <a:r>
                        <a:rPr kumimoji="1" lang="ja-JP" altLang="en-US" sz="1200" b="0" dirty="0"/>
                        <a:t>　・参考資料</a:t>
                      </a:r>
                      <a:r>
                        <a:rPr kumimoji="1" lang="en-US" altLang="ja-JP" sz="1200" b="0" dirty="0"/>
                        <a:t>3-6</a:t>
                      </a:r>
                      <a:r>
                        <a:rPr kumimoji="1" lang="ja-JP" altLang="en-US" sz="1200" b="0" dirty="0"/>
                        <a:t>　　（</a:t>
                      </a:r>
                      <a:r>
                        <a:rPr kumimoji="1" lang="en-US" altLang="ja-JP" sz="1200" b="0" dirty="0"/>
                        <a:t>4</a:t>
                      </a:r>
                      <a:r>
                        <a:rPr kumimoji="1" lang="ja-JP" altLang="en-US" sz="1200" b="0" dirty="0" err="1"/>
                        <a:t>、</a:t>
                      </a:r>
                      <a:r>
                        <a:rPr kumimoji="1" lang="en-US" altLang="ja-JP" sz="1200" b="0" dirty="0"/>
                        <a:t>5</a:t>
                      </a:r>
                      <a:r>
                        <a:rPr kumimoji="1" lang="ja-JP" altLang="en-US" sz="1200" b="0" dirty="0"/>
                        <a:t>ページ参照）</a:t>
                      </a:r>
                      <a:endParaRPr kumimoji="1" lang="en-US" altLang="ja-JP" sz="1200" b="0" dirty="0"/>
                    </a:p>
                    <a:p>
                      <a:r>
                        <a:rPr kumimoji="1" lang="ja-JP" altLang="en-US" sz="1200" b="0" dirty="0"/>
                        <a:t>　　　　　　　　　　　</a:t>
                      </a:r>
                      <a:endParaRPr kumimoji="1" lang="en-US" altLang="ja-JP" sz="1200" b="0" dirty="0"/>
                    </a:p>
                    <a:p>
                      <a:endParaRPr kumimoji="1" lang="en-US" altLang="ja-JP" sz="200" b="0" dirty="0"/>
                    </a:p>
                    <a:p>
                      <a:r>
                        <a:rPr kumimoji="1" lang="ja-JP" altLang="en-US" sz="1400" b="0" dirty="0"/>
                        <a:t>法による義務化ができない</a:t>
                      </a:r>
                      <a:endParaRPr kumimoji="1" lang="en-US" altLang="ja-JP" sz="1400" b="0" dirty="0"/>
                    </a:p>
                    <a:p>
                      <a:r>
                        <a:rPr kumimoji="1" lang="ja-JP" altLang="en-US" sz="1400" b="0" dirty="0"/>
                        <a:t>ため、官民問わず建築主の</a:t>
                      </a:r>
                      <a:endParaRPr kumimoji="1" lang="en-US" altLang="ja-JP" sz="1400" b="0" dirty="0"/>
                    </a:p>
                    <a:p>
                      <a:r>
                        <a:rPr kumimoji="1" lang="ja-JP" altLang="en-US" sz="1400" b="0" dirty="0"/>
                        <a:t>協力が必要</a:t>
                      </a:r>
                      <a:endParaRPr kumimoji="1" lang="en-US" altLang="ja-JP" sz="1400" b="0" dirty="0"/>
                    </a:p>
                    <a:p>
                      <a:endParaRPr kumimoji="1" lang="en-US" altLang="ja-JP" sz="1400" b="0" dirty="0"/>
                    </a:p>
                    <a:p>
                      <a:r>
                        <a:rPr kumimoji="1" lang="ja-JP" altLang="en-US" sz="1400" b="0" dirty="0"/>
                        <a:t>対象範囲をどこまで拡げるのか</a:t>
                      </a:r>
                      <a:endParaRPr kumimoji="1" lang="en-US" altLang="ja-JP" sz="1400" b="0" dirty="0"/>
                    </a:p>
                    <a:p>
                      <a:endParaRPr kumimoji="1" lang="en-US" altLang="ja-JP" sz="1200" dirty="0"/>
                    </a:p>
                    <a:p>
                      <a:r>
                        <a:rPr kumimoji="1" lang="ja-JP" altLang="en-US" sz="1200" dirty="0"/>
                        <a:t>　・住宅に関する民間事業者の意識</a:t>
                      </a:r>
                      <a:endParaRPr kumimoji="1" lang="en-US" altLang="ja-JP" sz="1200" dirty="0"/>
                    </a:p>
                    <a:p>
                      <a:r>
                        <a:rPr kumimoji="1" lang="ja-JP" altLang="en-US" sz="1200" dirty="0"/>
                        <a:t>　　　　　　　　　　　　　（</a:t>
                      </a:r>
                      <a:r>
                        <a:rPr kumimoji="1" lang="en-US" altLang="ja-JP" sz="1200" dirty="0"/>
                        <a:t>15</a:t>
                      </a:r>
                      <a:r>
                        <a:rPr kumimoji="1" lang="ja-JP" altLang="en-US" sz="1200" dirty="0"/>
                        <a:t>ページ参照）</a:t>
                      </a:r>
                      <a:endParaRPr kumimoji="1" lang="en-US" altLang="ja-JP" sz="1200" b="0" dirty="0"/>
                    </a:p>
                    <a:p>
                      <a:r>
                        <a:rPr kumimoji="1" lang="ja-JP" altLang="en-US" sz="1200" b="0" dirty="0"/>
                        <a:t>　・住宅の省エネ基準適合の推進　</a:t>
                      </a:r>
                      <a:endParaRPr kumimoji="1" lang="en-US" altLang="ja-JP" sz="1200" b="0" dirty="0"/>
                    </a:p>
                    <a:p>
                      <a:r>
                        <a:rPr kumimoji="1" lang="ja-JP" altLang="en-US" sz="1200" b="0" dirty="0"/>
                        <a:t>　　　　　　　　　　　　　（</a:t>
                      </a:r>
                      <a:r>
                        <a:rPr kumimoji="1" lang="en-US" altLang="ja-JP" sz="1200" b="0" dirty="0"/>
                        <a:t>18</a:t>
                      </a:r>
                      <a:r>
                        <a:rPr kumimoji="1" lang="ja-JP" altLang="en-US" sz="1200" b="0" dirty="0"/>
                        <a:t>ページ参照）</a:t>
                      </a:r>
                      <a:endParaRPr kumimoji="1" lang="en-US" altLang="ja-JP" sz="1200" b="0" dirty="0"/>
                    </a:p>
                  </a:txBody>
                  <a:tcPr/>
                </a:tc>
                <a:extLst>
                  <a:ext uri="{0D108BD9-81ED-4DB2-BD59-A6C34878D82A}">
                    <a16:rowId xmlns:a16="http://schemas.microsoft.com/office/drawing/2014/main" val="10001"/>
                  </a:ext>
                </a:extLst>
              </a:tr>
            </a:tbl>
          </a:graphicData>
        </a:graphic>
      </p:graphicFrame>
      <p:sp>
        <p:nvSpPr>
          <p:cNvPr id="12" name="角丸四角形 11"/>
          <p:cNvSpPr/>
          <p:nvPr/>
        </p:nvSpPr>
        <p:spPr>
          <a:xfrm>
            <a:off x="6496334" y="1712958"/>
            <a:ext cx="2382745" cy="826817"/>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6516290" y="3876119"/>
            <a:ext cx="2362790" cy="734706"/>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中かっこ 13"/>
          <p:cNvSpPr/>
          <p:nvPr/>
        </p:nvSpPr>
        <p:spPr>
          <a:xfrm>
            <a:off x="6277969" y="1976670"/>
            <a:ext cx="218366" cy="479929"/>
          </a:xfrm>
          <a:prstGeom prst="rightBrace">
            <a:avLst>
              <a:gd name="adj1" fmla="val 8333"/>
              <a:gd name="adj2" fmla="val 3118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右中かっこ 14"/>
          <p:cNvSpPr/>
          <p:nvPr/>
        </p:nvSpPr>
        <p:spPr>
          <a:xfrm>
            <a:off x="6277969" y="3673530"/>
            <a:ext cx="218366" cy="1952236"/>
          </a:xfrm>
          <a:prstGeom prst="rightBrace">
            <a:avLst>
              <a:gd name="adj1" fmla="val 8333"/>
              <a:gd name="adj2" fmla="val 2069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角丸四角形 15"/>
          <p:cNvSpPr/>
          <p:nvPr/>
        </p:nvSpPr>
        <p:spPr>
          <a:xfrm>
            <a:off x="6535551" y="4720442"/>
            <a:ext cx="2362790" cy="342874"/>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87237" y="751019"/>
            <a:ext cx="2770275" cy="263393"/>
          </a:xfrm>
          <a:prstGeom prst="roundRect">
            <a:avLst/>
          </a:prstGeom>
          <a:solidFill>
            <a:schemeClr val="bg1"/>
          </a:solidFill>
          <a:ln>
            <a:solidFill>
              <a:schemeClr val="tx1">
                <a:lumMod val="50000"/>
                <a:lumOff val="50000"/>
              </a:schemeClr>
            </a:solidFill>
          </a:ln>
        </p:spPr>
        <p:txBody>
          <a:bodyPr wrap="square" lIns="36000" tIns="36000" rIns="36000" bIns="36000" rtlCol="0">
            <a:noAutofit/>
          </a:bodyPr>
          <a:lstStyle/>
          <a:p>
            <a:r>
              <a:rPr kumimoji="1" lang="ja-JP" altLang="en-US" sz="1200" b="1" dirty="0"/>
              <a:t> 論点２</a:t>
            </a:r>
            <a:r>
              <a:rPr lang="ja-JP" altLang="en-US" sz="1200" b="1" dirty="0"/>
              <a:t>．具体的施策について</a:t>
            </a:r>
          </a:p>
        </p:txBody>
      </p:sp>
    </p:spTree>
    <p:extLst>
      <p:ext uri="{BB962C8B-B14F-4D97-AF65-F5344CB8AC3E}">
        <p14:creationId xmlns:p14="http://schemas.microsoft.com/office/powerpoint/2010/main" val="1495631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txBox="1">
            <a:spLocks/>
          </p:cNvSpPr>
          <p:nvPr/>
        </p:nvSpPr>
        <p:spPr>
          <a:xfrm>
            <a:off x="8159981" y="6499699"/>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2400" dirty="0" smtClean="0"/>
              <a:t>7</a:t>
            </a:r>
            <a:endParaRPr kumimoji="1" lang="ja-JP" altLang="en-US" sz="2400" dirty="0"/>
          </a:p>
        </p:txBody>
      </p:sp>
      <p:sp>
        <p:nvSpPr>
          <p:cNvPr id="3" name="テキスト ボックス 2"/>
          <p:cNvSpPr txBox="1"/>
          <p:nvPr/>
        </p:nvSpPr>
        <p:spPr>
          <a:xfrm>
            <a:off x="6496335" y="6589467"/>
            <a:ext cx="2402006" cy="246221"/>
          </a:xfrm>
          <a:prstGeom prst="rect">
            <a:avLst/>
          </a:prstGeom>
          <a:noFill/>
        </p:spPr>
        <p:txBody>
          <a:bodyPr wrap="square" rtlCol="0">
            <a:spAutoFit/>
          </a:bodyPr>
          <a:lstStyle/>
          <a:p>
            <a:pPr algn="r"/>
            <a:r>
              <a:rPr kumimoji="1" lang="ja-JP" altLang="en-US" sz="1000" b="1" dirty="0"/>
              <a:t>住宅まちづくり部</a:t>
            </a:r>
          </a:p>
        </p:txBody>
      </p:sp>
      <p:sp>
        <p:nvSpPr>
          <p:cNvPr id="7" name="正方形/長方形 6"/>
          <p:cNvSpPr/>
          <p:nvPr/>
        </p:nvSpPr>
        <p:spPr>
          <a:xfrm>
            <a:off x="151403" y="219051"/>
            <a:ext cx="4920659" cy="369332"/>
          </a:xfrm>
          <a:prstGeom prst="rect">
            <a:avLst/>
          </a:prstGeom>
        </p:spPr>
        <p:txBody>
          <a:bodyPr wrap="square">
            <a:spAutoFit/>
          </a:bodyPr>
          <a:lstStyle/>
          <a:p>
            <a:r>
              <a:rPr kumimoji="1" lang="ja-JP" altLang="en-US" dirty="0">
                <a:ln>
                  <a:solidFill>
                    <a:schemeClr val="accent2"/>
                  </a:solidFill>
                </a:ln>
              </a:rPr>
              <a:t>建築物の環境配慮のあり方に関する論点整理</a:t>
            </a:r>
          </a:p>
        </p:txBody>
      </p:sp>
      <p:cxnSp>
        <p:nvCxnSpPr>
          <p:cNvPr id="8" name="直線コネクタ 7"/>
          <p:cNvCxnSpPr/>
          <p:nvPr/>
        </p:nvCxnSpPr>
        <p:spPr>
          <a:xfrm flipV="1">
            <a:off x="0" y="65682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9" name="テキスト ボックス 8"/>
          <p:cNvSpPr txBox="1"/>
          <p:nvPr/>
        </p:nvSpPr>
        <p:spPr>
          <a:xfrm>
            <a:off x="0" y="882716"/>
            <a:ext cx="9144000" cy="5522786"/>
          </a:xfrm>
          <a:prstGeom prst="rect">
            <a:avLst/>
          </a:prstGeom>
          <a:solidFill>
            <a:schemeClr val="bg1"/>
          </a:solidFill>
          <a:ln w="15875">
            <a:solidFill>
              <a:schemeClr val="tx1">
                <a:lumMod val="50000"/>
                <a:lumOff val="50000"/>
              </a:schemeClr>
            </a:solidFill>
          </a:ln>
        </p:spPr>
        <p:txBody>
          <a:bodyPr wrap="square" lIns="36000" tIns="36000" rIns="36000" bIns="36000" rtlCol="0">
            <a:noAutofit/>
          </a:bodyPr>
          <a:lstStyle/>
          <a:p>
            <a:pPr>
              <a:lnSpc>
                <a:spcPts val="1300"/>
              </a:lnSpc>
            </a:pPr>
            <a:endParaRPr lang="en-US" altLang="ja-JP" sz="900" dirty="0"/>
          </a:p>
          <a:p>
            <a:pPr marL="88900" indent="-88900">
              <a:lnSpc>
                <a:spcPts val="1300"/>
              </a:lnSpc>
            </a:pPr>
            <a:endParaRPr lang="en-US" altLang="ja-JP" sz="900" dirty="0"/>
          </a:p>
          <a:p>
            <a:pPr marL="88900" indent="-88900">
              <a:lnSpc>
                <a:spcPts val="1300"/>
              </a:lnSpc>
            </a:pPr>
            <a:endParaRPr lang="en-US" altLang="ja-JP" sz="900" dirty="0"/>
          </a:p>
          <a:p>
            <a:pPr marL="88900" indent="-88900">
              <a:lnSpc>
                <a:spcPts val="1300"/>
              </a:lnSpc>
            </a:pPr>
            <a:endParaRPr kumimoji="1" lang="ja-JP" altLang="en-US" sz="900" dirty="0"/>
          </a:p>
        </p:txBody>
      </p:sp>
      <p:sp>
        <p:nvSpPr>
          <p:cNvPr id="10" name="テキスト ボックス 9"/>
          <p:cNvSpPr txBox="1"/>
          <p:nvPr/>
        </p:nvSpPr>
        <p:spPr>
          <a:xfrm>
            <a:off x="187237" y="751019"/>
            <a:ext cx="2770275" cy="263393"/>
          </a:xfrm>
          <a:prstGeom prst="roundRect">
            <a:avLst/>
          </a:prstGeom>
          <a:solidFill>
            <a:schemeClr val="bg1"/>
          </a:solidFill>
          <a:ln>
            <a:solidFill>
              <a:schemeClr val="tx1">
                <a:lumMod val="50000"/>
                <a:lumOff val="50000"/>
              </a:schemeClr>
            </a:solidFill>
          </a:ln>
        </p:spPr>
        <p:txBody>
          <a:bodyPr wrap="square" lIns="36000" tIns="36000" rIns="36000" bIns="36000" rtlCol="0">
            <a:noAutofit/>
          </a:bodyPr>
          <a:lstStyle/>
          <a:p>
            <a:r>
              <a:rPr kumimoji="1" lang="ja-JP" altLang="en-US" sz="1200" b="1" dirty="0"/>
              <a:t> 論点２</a:t>
            </a:r>
            <a:r>
              <a:rPr lang="ja-JP" altLang="en-US" sz="1200" b="1" dirty="0"/>
              <a:t>．具体的施策について</a:t>
            </a:r>
          </a:p>
        </p:txBody>
      </p:sp>
      <p:graphicFrame>
        <p:nvGraphicFramePr>
          <p:cNvPr id="11" name="表 10"/>
          <p:cNvGraphicFramePr>
            <a:graphicFrameLocks noGrp="1"/>
          </p:cNvGraphicFramePr>
          <p:nvPr>
            <p:extLst>
              <p:ext uri="{D42A27DB-BD31-4B8C-83A1-F6EECF244321}">
                <p14:modId xmlns:p14="http://schemas.microsoft.com/office/powerpoint/2010/main" val="3582906486"/>
              </p:ext>
            </p:extLst>
          </p:nvPr>
        </p:nvGraphicFramePr>
        <p:xfrm>
          <a:off x="78430" y="1043237"/>
          <a:ext cx="8987139" cy="5269011"/>
        </p:xfrm>
        <a:graphic>
          <a:graphicData uri="http://schemas.openxmlformats.org/drawingml/2006/table">
            <a:tbl>
              <a:tblPr firstRow="1" bandRow="1">
                <a:tableStyleId>{5C22544A-7EE6-4342-B048-85BDC9FD1C3A}</a:tableStyleId>
              </a:tblPr>
              <a:tblGrid>
                <a:gridCol w="6419385">
                  <a:extLst>
                    <a:ext uri="{9D8B030D-6E8A-4147-A177-3AD203B41FA5}">
                      <a16:colId xmlns:a16="http://schemas.microsoft.com/office/drawing/2014/main" val="20000"/>
                    </a:ext>
                  </a:extLst>
                </a:gridCol>
                <a:gridCol w="2567754">
                  <a:extLst>
                    <a:ext uri="{9D8B030D-6E8A-4147-A177-3AD203B41FA5}">
                      <a16:colId xmlns:a16="http://schemas.microsoft.com/office/drawing/2014/main" val="20001"/>
                    </a:ext>
                  </a:extLst>
                </a:gridCol>
              </a:tblGrid>
              <a:tr h="297258">
                <a:tc>
                  <a:txBody>
                    <a:bodyPr/>
                    <a:lstStyle/>
                    <a:p>
                      <a:pPr algn="ctr"/>
                      <a:r>
                        <a:rPr kumimoji="1" lang="ja-JP" altLang="en-US" sz="1400" dirty="0"/>
                        <a:t>主なご意見</a:t>
                      </a:r>
                    </a:p>
                  </a:txBody>
                  <a:tcPr anchor="ctr"/>
                </a:tc>
                <a:tc>
                  <a:txBody>
                    <a:bodyPr/>
                    <a:lstStyle/>
                    <a:p>
                      <a:pPr algn="ctr"/>
                      <a:r>
                        <a:rPr kumimoji="1" lang="ja-JP" altLang="en-US" sz="1400" dirty="0"/>
                        <a:t>論点の整理</a:t>
                      </a:r>
                    </a:p>
                  </a:txBody>
                  <a:tcPr anchor="ctr"/>
                </a:tc>
                <a:extLst>
                  <a:ext uri="{0D108BD9-81ED-4DB2-BD59-A6C34878D82A}">
                    <a16:rowId xmlns:a16="http://schemas.microsoft.com/office/drawing/2014/main" val="10000"/>
                  </a:ext>
                </a:extLst>
              </a:tr>
              <a:tr h="4964211">
                <a:tc>
                  <a:txBody>
                    <a:bodyPr/>
                    <a:lstStyle/>
                    <a:p>
                      <a:pPr marL="88900" marR="0" lvl="0" indent="-88900" algn="l" defTabSz="914400" rtl="0" eaLnBrk="1" fontAlgn="auto" latinLnBrk="0" hangingPunct="1">
                        <a:lnSpc>
                          <a:spcPts val="1500"/>
                        </a:lnSpc>
                        <a:spcBef>
                          <a:spcPts val="0"/>
                        </a:spcBef>
                        <a:spcAft>
                          <a:spcPts val="0"/>
                        </a:spcAft>
                        <a:buClrTx/>
                        <a:buSzTx/>
                        <a:buFontTx/>
                        <a:buNone/>
                        <a:tabLst/>
                        <a:defRPr/>
                      </a:pPr>
                      <a:r>
                        <a:rPr kumimoji="1" lang="ja-JP" altLang="en-US" sz="1800" b="1" dirty="0"/>
                        <a:t>２－２　</a:t>
                      </a:r>
                      <a:r>
                        <a:rPr kumimoji="1" lang="ja-JP" altLang="en-US" sz="1800" b="1" dirty="0" smtClean="0"/>
                        <a:t>啓発</a:t>
                      </a:r>
                      <a:endParaRPr lang="en-US" altLang="ja-JP" sz="1800" b="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r>
                        <a:rPr lang="ja-JP" altLang="en-US" sz="1200" b="0" dirty="0">
                          <a:latin typeface="ＭＳ ゴシック" panose="020B0609070205080204" pitchFamily="49" charset="-128"/>
                          <a:ea typeface="ＭＳ ゴシック" panose="020B0609070205080204" pitchFamily="49" charset="-128"/>
                        </a:rPr>
                        <a:t>〇消費者は、省エネ評価が高いほうがいいと判断しない。</a:t>
                      </a: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r>
                        <a:rPr lang="ja-JP" altLang="en-US" sz="1200" b="0" dirty="0">
                          <a:latin typeface="ＭＳ ゴシック" panose="020B0609070205080204" pitchFamily="49" charset="-128"/>
                          <a:ea typeface="ＭＳ ゴシック" panose="020B0609070205080204" pitchFamily="49" charset="-128"/>
                        </a:rPr>
                        <a:t>　省エネの価値観を形成していかないと進まないので、啓発について検討してほしい。</a:t>
                      </a: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r>
                        <a:rPr lang="ja-JP" altLang="en-US" sz="1200" b="0" dirty="0">
                          <a:latin typeface="ＭＳ ゴシック" panose="020B0609070205080204" pitchFamily="49" charset="-128"/>
                          <a:ea typeface="ＭＳ ゴシック" panose="020B0609070205080204" pitchFamily="49" charset="-128"/>
                        </a:rPr>
                        <a:t>〇戸建て住宅等に係る省エネ性能に関する説明の義務付けは、府民に説明されても理解</a:t>
                      </a:r>
                    </a:p>
                    <a:p>
                      <a:pPr marL="88900" indent="-88900">
                        <a:lnSpc>
                          <a:spcPts val="1500"/>
                        </a:lnSpc>
                      </a:pPr>
                      <a:r>
                        <a:rPr lang="ja-JP" altLang="en-US" sz="1200" b="0" dirty="0">
                          <a:latin typeface="ＭＳ ゴシック" panose="020B0609070205080204" pitchFamily="49" charset="-128"/>
                          <a:ea typeface="ＭＳ ゴシック" panose="020B0609070205080204" pitchFamily="49" charset="-128"/>
                        </a:rPr>
                        <a:t>  してもらえない。省エネに配慮した住宅について、消費者への啓発が必要。</a:t>
                      </a: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r>
                        <a:rPr lang="ja-JP" altLang="en-US" sz="1200" b="0" dirty="0">
                          <a:latin typeface="ＭＳ ゴシック" panose="020B0609070205080204" pitchFamily="49" charset="-128"/>
                          <a:ea typeface="ＭＳ ゴシック" panose="020B0609070205080204" pitchFamily="49" charset="-128"/>
                        </a:rPr>
                        <a:t>〇タバコのパッケージにあるような健康面に関しては厳しい言い方でしっかりした説明をすべき。</a:t>
                      </a: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r>
                        <a:rPr lang="ja-JP" altLang="en-US" sz="1200" b="0" dirty="0">
                          <a:latin typeface="ＭＳ ゴシック" panose="020B0609070205080204" pitchFamily="49" charset="-128"/>
                          <a:ea typeface="ＭＳ ゴシック" panose="020B0609070205080204" pitchFamily="49" charset="-128"/>
                        </a:rPr>
                        <a:t>〇小規模住宅は、建築士による説明制度でエネルギー消費量を削減できる可能性もある。</a:t>
                      </a: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r>
                        <a:rPr lang="ja-JP" altLang="en-US" sz="1200" b="0" dirty="0">
                          <a:latin typeface="ＭＳ ゴシック" panose="020B0609070205080204" pitchFamily="49" charset="-128"/>
                          <a:ea typeface="ＭＳ ゴシック" panose="020B0609070205080204" pitchFamily="49" charset="-128"/>
                        </a:rPr>
                        <a:t>〇家は、長く持ちライフサイクルコストを考えたときに最初に投資したほうが全体として</a:t>
                      </a: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r>
                        <a:rPr lang="en-US" altLang="ja-JP" sz="1200" b="0" dirty="0">
                          <a:latin typeface="ＭＳ ゴシック" panose="020B0609070205080204" pitchFamily="49" charset="-128"/>
                          <a:ea typeface="ＭＳ ゴシック" panose="020B0609070205080204" pitchFamily="49" charset="-128"/>
                        </a:rPr>
                        <a:t>  </a:t>
                      </a:r>
                      <a:r>
                        <a:rPr lang="ja-JP" altLang="en-US" sz="1200" b="0" dirty="0">
                          <a:latin typeface="ＭＳ ゴシック" panose="020B0609070205080204" pitchFamily="49" charset="-128"/>
                          <a:ea typeface="ＭＳ ゴシック" panose="020B0609070205080204" pitchFamily="49" charset="-128"/>
                        </a:rPr>
                        <a:t>は安くつくことを啓発していくべき。</a:t>
                      </a:r>
                      <a:endParaRPr lang="en-US" altLang="ja-JP" sz="1200" b="0" dirty="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b="0" dirty="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400" b="1" dirty="0"/>
                        <a:t>　</a:t>
                      </a:r>
                      <a:endParaRPr kumimoji="1" lang="en-US" altLang="ja-JP" sz="1200" b="0" dirty="0"/>
                    </a:p>
                    <a:p>
                      <a:endParaRPr kumimoji="1" lang="en-US" altLang="ja-JP" sz="1200" b="0" dirty="0"/>
                    </a:p>
                    <a:p>
                      <a:r>
                        <a:rPr kumimoji="1" lang="ja-JP" altLang="en-US" sz="1500" b="0" dirty="0"/>
                        <a:t>府民（消費者</a:t>
                      </a:r>
                      <a:r>
                        <a:rPr kumimoji="1" lang="ja-JP" altLang="en-US" sz="1500" b="0" dirty="0" smtClean="0"/>
                        <a:t>）等の</a:t>
                      </a:r>
                      <a:r>
                        <a:rPr kumimoji="1" lang="ja-JP" altLang="en-US" sz="1500" b="0" dirty="0"/>
                        <a:t>省エネに関する目標や、ライフサイクルコストや健康面の視点も入れた省エネ施策の啓発活動</a:t>
                      </a:r>
                      <a:r>
                        <a:rPr kumimoji="1" lang="ja-JP" altLang="en-US" sz="1400" b="0" dirty="0"/>
                        <a:t>　</a:t>
                      </a:r>
                      <a:endParaRPr kumimoji="1" lang="en-US" altLang="ja-JP" sz="1400" b="0" dirty="0"/>
                    </a:p>
                    <a:p>
                      <a:endParaRPr kumimoji="1" lang="en-US" altLang="ja-JP" sz="1200" b="0" dirty="0"/>
                    </a:p>
                    <a:p>
                      <a:r>
                        <a:rPr kumimoji="1" lang="ja-JP" altLang="en-US" sz="1200" b="0" dirty="0"/>
                        <a:t>　　・地球温暖化への意識</a:t>
                      </a:r>
                    </a:p>
                    <a:p>
                      <a:r>
                        <a:rPr kumimoji="1" lang="ja-JP" altLang="en-US" sz="1200" b="0" dirty="0"/>
                        <a:t>　　　　　　　　　　　　　（</a:t>
                      </a:r>
                      <a:r>
                        <a:rPr kumimoji="1" lang="en-US" altLang="ja-JP" sz="1200" b="0" dirty="0"/>
                        <a:t>16</a:t>
                      </a:r>
                      <a:r>
                        <a:rPr kumimoji="1" lang="ja-JP" altLang="en-US" sz="1200" b="0" dirty="0"/>
                        <a:t>ページ参照）</a:t>
                      </a:r>
                    </a:p>
                    <a:p>
                      <a:r>
                        <a:rPr kumimoji="1" lang="ja-JP" altLang="en-US" sz="1200" b="0" dirty="0"/>
                        <a:t>　　・省エネに関する意識</a:t>
                      </a:r>
                    </a:p>
                    <a:p>
                      <a:r>
                        <a:rPr kumimoji="1" lang="ja-JP" altLang="en-US" sz="1200" b="0" dirty="0"/>
                        <a:t>　　　　　　　　　　　　　（</a:t>
                      </a:r>
                      <a:r>
                        <a:rPr kumimoji="1" lang="en-US" altLang="ja-JP" sz="1200" b="0" dirty="0"/>
                        <a:t>17</a:t>
                      </a:r>
                      <a:r>
                        <a:rPr kumimoji="1" lang="ja-JP" altLang="en-US" sz="1200" b="0" dirty="0"/>
                        <a:t>ページ参照）</a:t>
                      </a:r>
                    </a:p>
                    <a:p>
                      <a:r>
                        <a:rPr kumimoji="1" lang="ja-JP" altLang="en-US" sz="1200" b="0" dirty="0"/>
                        <a:t>建築物の省エネに関する</a:t>
                      </a:r>
                      <a:endParaRPr kumimoji="1" lang="en-US" altLang="ja-JP" sz="1200" b="0" dirty="0"/>
                    </a:p>
                    <a:p>
                      <a:r>
                        <a:rPr kumimoji="1" lang="ja-JP" altLang="en-US" sz="1200" b="0" dirty="0"/>
                        <a:t>　　　　　　　　　　　啓発活動事例</a:t>
                      </a:r>
                      <a:endParaRPr kumimoji="1" lang="en-US" altLang="ja-JP" sz="1200" b="0" dirty="0"/>
                    </a:p>
                    <a:p>
                      <a:r>
                        <a:rPr kumimoji="1" lang="ja-JP" altLang="en-US" sz="1200" b="0" dirty="0"/>
                        <a:t>　　・大阪府、大阪市の事例　　　　</a:t>
                      </a:r>
                      <a:endParaRPr kumimoji="1" lang="en-US" altLang="ja-JP" sz="1200" b="0" dirty="0"/>
                    </a:p>
                    <a:p>
                      <a:r>
                        <a:rPr kumimoji="1" lang="ja-JP" altLang="en-US" sz="1200" b="0" dirty="0"/>
                        <a:t>　　　　　　　　　　　　　（</a:t>
                      </a:r>
                      <a:r>
                        <a:rPr kumimoji="1" lang="en-US" altLang="ja-JP" sz="1200" b="0" dirty="0"/>
                        <a:t>19</a:t>
                      </a:r>
                      <a:r>
                        <a:rPr kumimoji="1" lang="ja-JP" altLang="en-US" sz="1200" b="0" dirty="0"/>
                        <a:t>ページ参照）</a:t>
                      </a:r>
                      <a:endParaRPr kumimoji="1" lang="en-US" altLang="ja-JP" sz="1200" b="0" dirty="0"/>
                    </a:p>
                    <a:p>
                      <a:r>
                        <a:rPr kumimoji="1" lang="ja-JP" altLang="en-US" sz="1200" b="0" dirty="0"/>
                        <a:t>　　・国、横浜市の事例</a:t>
                      </a:r>
                      <a:endParaRPr kumimoji="1" lang="en-US" altLang="ja-JP" sz="1200" b="0" dirty="0"/>
                    </a:p>
                    <a:p>
                      <a:r>
                        <a:rPr kumimoji="1" lang="ja-JP" altLang="en-US" sz="1200" b="0" dirty="0"/>
                        <a:t>　　　　　　　　　　　　　（</a:t>
                      </a:r>
                      <a:r>
                        <a:rPr kumimoji="1" lang="en-US" altLang="ja-JP" sz="1200" b="0" dirty="0"/>
                        <a:t>20</a:t>
                      </a:r>
                      <a:r>
                        <a:rPr kumimoji="1" lang="ja-JP" altLang="en-US" sz="1200" b="0" dirty="0"/>
                        <a:t>ページ参照）</a:t>
                      </a:r>
                      <a:endParaRPr kumimoji="1" lang="en-US" altLang="ja-JP" sz="1200" b="0" dirty="0"/>
                    </a:p>
                  </a:txBody>
                  <a:tcPr/>
                </a:tc>
                <a:extLst>
                  <a:ext uri="{0D108BD9-81ED-4DB2-BD59-A6C34878D82A}">
                    <a16:rowId xmlns:a16="http://schemas.microsoft.com/office/drawing/2014/main" val="10001"/>
                  </a:ext>
                </a:extLst>
              </a:tr>
            </a:tbl>
          </a:graphicData>
        </a:graphic>
      </p:graphicFrame>
      <p:sp>
        <p:nvSpPr>
          <p:cNvPr id="12" name="角丸四角形 11"/>
          <p:cNvSpPr/>
          <p:nvPr/>
        </p:nvSpPr>
        <p:spPr>
          <a:xfrm>
            <a:off x="6496335" y="1746911"/>
            <a:ext cx="2569234" cy="1013238"/>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中かっこ 12"/>
          <p:cNvSpPr/>
          <p:nvPr/>
        </p:nvSpPr>
        <p:spPr>
          <a:xfrm>
            <a:off x="6332561" y="1774207"/>
            <a:ext cx="163774" cy="3004270"/>
          </a:xfrm>
          <a:prstGeom prst="rightBrace">
            <a:avLst>
              <a:gd name="adj1" fmla="val 8333"/>
              <a:gd name="adj2" fmla="val 1091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164129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txBox="1">
            <a:spLocks/>
          </p:cNvSpPr>
          <p:nvPr/>
        </p:nvSpPr>
        <p:spPr>
          <a:xfrm>
            <a:off x="8159981" y="6499699"/>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2400" dirty="0"/>
              <a:t>8</a:t>
            </a:r>
            <a:endParaRPr kumimoji="1" lang="ja-JP" altLang="en-US" sz="2400" dirty="0"/>
          </a:p>
        </p:txBody>
      </p:sp>
      <p:sp>
        <p:nvSpPr>
          <p:cNvPr id="3" name="テキスト ボックス 2"/>
          <p:cNvSpPr txBox="1"/>
          <p:nvPr/>
        </p:nvSpPr>
        <p:spPr>
          <a:xfrm>
            <a:off x="6496335" y="6589467"/>
            <a:ext cx="2402006" cy="246221"/>
          </a:xfrm>
          <a:prstGeom prst="rect">
            <a:avLst/>
          </a:prstGeom>
          <a:noFill/>
        </p:spPr>
        <p:txBody>
          <a:bodyPr wrap="square" rtlCol="0">
            <a:spAutoFit/>
          </a:bodyPr>
          <a:lstStyle/>
          <a:p>
            <a:pPr algn="r"/>
            <a:r>
              <a:rPr kumimoji="1" lang="ja-JP" altLang="en-US" sz="1000" b="1" dirty="0"/>
              <a:t>住宅まちづくり部</a:t>
            </a:r>
          </a:p>
        </p:txBody>
      </p:sp>
      <p:sp>
        <p:nvSpPr>
          <p:cNvPr id="7" name="正方形/長方形 6"/>
          <p:cNvSpPr/>
          <p:nvPr/>
        </p:nvSpPr>
        <p:spPr>
          <a:xfrm>
            <a:off x="151403" y="219051"/>
            <a:ext cx="4920659" cy="369332"/>
          </a:xfrm>
          <a:prstGeom prst="rect">
            <a:avLst/>
          </a:prstGeom>
        </p:spPr>
        <p:txBody>
          <a:bodyPr wrap="square">
            <a:spAutoFit/>
          </a:bodyPr>
          <a:lstStyle/>
          <a:p>
            <a:r>
              <a:rPr kumimoji="1" lang="ja-JP" altLang="en-US" dirty="0">
                <a:ln>
                  <a:solidFill>
                    <a:schemeClr val="accent2"/>
                  </a:solidFill>
                </a:ln>
              </a:rPr>
              <a:t>建築物の環境配慮のあり方に関する論点整理</a:t>
            </a:r>
          </a:p>
        </p:txBody>
      </p:sp>
      <p:cxnSp>
        <p:nvCxnSpPr>
          <p:cNvPr id="8" name="直線コネクタ 7"/>
          <p:cNvCxnSpPr/>
          <p:nvPr/>
        </p:nvCxnSpPr>
        <p:spPr>
          <a:xfrm flipV="1">
            <a:off x="0" y="65682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9" name="テキスト ボックス 8"/>
          <p:cNvSpPr txBox="1"/>
          <p:nvPr/>
        </p:nvSpPr>
        <p:spPr>
          <a:xfrm>
            <a:off x="0" y="882716"/>
            <a:ext cx="9015413" cy="5377142"/>
          </a:xfrm>
          <a:prstGeom prst="rect">
            <a:avLst/>
          </a:prstGeom>
          <a:solidFill>
            <a:schemeClr val="bg1"/>
          </a:solidFill>
          <a:ln w="15875">
            <a:solidFill>
              <a:schemeClr val="tx1">
                <a:lumMod val="50000"/>
                <a:lumOff val="50000"/>
              </a:schemeClr>
            </a:solidFill>
          </a:ln>
        </p:spPr>
        <p:txBody>
          <a:bodyPr wrap="square" lIns="36000" tIns="36000" rIns="36000" bIns="36000" rtlCol="0">
            <a:noAutofit/>
          </a:bodyPr>
          <a:lstStyle/>
          <a:p>
            <a:pPr>
              <a:lnSpc>
                <a:spcPts val="1300"/>
              </a:lnSpc>
            </a:pPr>
            <a:endParaRPr lang="en-US" altLang="ja-JP" sz="900" dirty="0"/>
          </a:p>
          <a:p>
            <a:pPr marL="88900" indent="-88900">
              <a:lnSpc>
                <a:spcPts val="1300"/>
              </a:lnSpc>
            </a:pPr>
            <a:endParaRPr lang="en-US" altLang="ja-JP" sz="900" dirty="0"/>
          </a:p>
          <a:p>
            <a:pPr marL="88900" indent="-88900">
              <a:lnSpc>
                <a:spcPts val="1300"/>
              </a:lnSpc>
            </a:pPr>
            <a:endParaRPr lang="en-US" altLang="ja-JP" sz="900" dirty="0"/>
          </a:p>
          <a:p>
            <a:pPr marL="88900" indent="-88900">
              <a:lnSpc>
                <a:spcPts val="1300"/>
              </a:lnSpc>
            </a:pPr>
            <a:endParaRPr kumimoji="1" lang="ja-JP" altLang="en-US" sz="900" dirty="0"/>
          </a:p>
        </p:txBody>
      </p:sp>
      <p:graphicFrame>
        <p:nvGraphicFramePr>
          <p:cNvPr id="11" name="表 10"/>
          <p:cNvGraphicFramePr>
            <a:graphicFrameLocks noGrp="1"/>
          </p:cNvGraphicFramePr>
          <p:nvPr>
            <p:extLst>
              <p:ext uri="{D42A27DB-BD31-4B8C-83A1-F6EECF244321}">
                <p14:modId xmlns:p14="http://schemas.microsoft.com/office/powerpoint/2010/main" val="3355641688"/>
              </p:ext>
            </p:extLst>
          </p:nvPr>
        </p:nvGraphicFramePr>
        <p:xfrm>
          <a:off x="151403" y="1028060"/>
          <a:ext cx="8784041" cy="5143501"/>
        </p:xfrm>
        <a:graphic>
          <a:graphicData uri="http://schemas.openxmlformats.org/drawingml/2006/table">
            <a:tbl>
              <a:tblPr firstRow="1" bandRow="1">
                <a:tableStyleId>{5C22544A-7EE6-4342-B048-85BDC9FD1C3A}</a:tableStyleId>
              </a:tblPr>
              <a:tblGrid>
                <a:gridCol w="6274315">
                  <a:extLst>
                    <a:ext uri="{9D8B030D-6E8A-4147-A177-3AD203B41FA5}">
                      <a16:colId xmlns:a16="http://schemas.microsoft.com/office/drawing/2014/main" val="20000"/>
                    </a:ext>
                  </a:extLst>
                </a:gridCol>
                <a:gridCol w="2509726">
                  <a:extLst>
                    <a:ext uri="{9D8B030D-6E8A-4147-A177-3AD203B41FA5}">
                      <a16:colId xmlns:a16="http://schemas.microsoft.com/office/drawing/2014/main" val="20001"/>
                    </a:ext>
                  </a:extLst>
                </a:gridCol>
              </a:tblGrid>
              <a:tr h="312546">
                <a:tc>
                  <a:txBody>
                    <a:bodyPr/>
                    <a:lstStyle/>
                    <a:p>
                      <a:pPr algn="ctr"/>
                      <a:r>
                        <a:rPr kumimoji="1" lang="ja-JP" altLang="en-US" sz="1400" dirty="0"/>
                        <a:t>主なご意見</a:t>
                      </a:r>
                    </a:p>
                  </a:txBody>
                  <a:tcPr anchor="ctr"/>
                </a:tc>
                <a:tc>
                  <a:txBody>
                    <a:bodyPr/>
                    <a:lstStyle/>
                    <a:p>
                      <a:pPr algn="ctr"/>
                      <a:r>
                        <a:rPr kumimoji="1" lang="ja-JP" altLang="en-US" sz="1400" dirty="0"/>
                        <a:t>論点の整理</a:t>
                      </a:r>
                    </a:p>
                  </a:txBody>
                  <a:tcPr anchor="ctr"/>
                </a:tc>
                <a:extLst>
                  <a:ext uri="{0D108BD9-81ED-4DB2-BD59-A6C34878D82A}">
                    <a16:rowId xmlns:a16="http://schemas.microsoft.com/office/drawing/2014/main" val="10000"/>
                  </a:ext>
                </a:extLst>
              </a:tr>
              <a:tr h="4830955">
                <a:tc>
                  <a:txBody>
                    <a:bodyPr/>
                    <a:lstStyle/>
                    <a:p>
                      <a:pPr marL="88900" marR="0" lvl="0" indent="-88900" algn="l" defTabSz="914400" rtl="0" eaLnBrk="1" fontAlgn="auto" latinLnBrk="0" hangingPunct="1">
                        <a:lnSpc>
                          <a:spcPts val="400"/>
                        </a:lnSpc>
                        <a:spcBef>
                          <a:spcPts val="0"/>
                        </a:spcBef>
                        <a:spcAft>
                          <a:spcPts val="0"/>
                        </a:spcAft>
                        <a:buClrTx/>
                        <a:buSzTx/>
                        <a:buFontTx/>
                        <a:buNone/>
                        <a:tabLst/>
                        <a:defRPr/>
                      </a:pPr>
                      <a:endParaRPr kumimoji="1" lang="en-US" altLang="ja-JP" sz="1800" b="1" i="0" u="none" strike="noStrike" kern="1200" cap="none" spc="0" normalizeH="0" baseline="0" noProof="0" dirty="0" smtClean="0">
                        <a:ln>
                          <a:noFill/>
                        </a:ln>
                        <a:solidFill>
                          <a:srgbClr val="000000"/>
                        </a:solidFill>
                        <a:effectLst/>
                        <a:uLnTx/>
                        <a:uFillTx/>
                        <a:latin typeface="+mn-lt"/>
                        <a:ea typeface="+mn-ea"/>
                        <a:cs typeface="+mn-cs"/>
                      </a:endParaRPr>
                    </a:p>
                    <a:p>
                      <a:pPr marL="88900" marR="0" lvl="0" indent="-88900" algn="l" defTabSz="914400" rtl="0" eaLnBrk="1" fontAlgn="auto" latinLnBrk="0" hangingPunct="1">
                        <a:lnSpc>
                          <a:spcPts val="15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rgbClr val="000000"/>
                          </a:solidFill>
                          <a:effectLst/>
                          <a:uLnTx/>
                          <a:uFillTx/>
                          <a:latin typeface="+mn-lt"/>
                          <a:ea typeface="+mn-ea"/>
                          <a:cs typeface="+mn-cs"/>
                        </a:rPr>
                        <a:t>建築物の省エネに関し有効な施策として議論が必要なこと</a:t>
                      </a:r>
                    </a:p>
                    <a:p>
                      <a:pPr marL="88900" indent="-88900">
                        <a:lnSpc>
                          <a:spcPts val="1400"/>
                        </a:lnSpc>
                      </a:pPr>
                      <a:endParaRPr lang="en-US" altLang="ja-JP" sz="1050" dirty="0">
                        <a:latin typeface="MS UI Gothic" panose="020B0600070205080204" pitchFamily="50" charset="-128"/>
                        <a:ea typeface="MS UI Gothic" panose="020B0600070205080204" pitchFamily="50" charset="-128"/>
                      </a:endParaRPr>
                    </a:p>
                    <a:p>
                      <a:pPr marL="88900" indent="-88900">
                        <a:lnSpc>
                          <a:spcPts val="1500"/>
                        </a:lnSpc>
                      </a:pPr>
                      <a:r>
                        <a:rPr lang="ja-JP" altLang="en-US" sz="1200" dirty="0" smtClean="0">
                          <a:latin typeface="ＭＳ ゴシック" panose="020B0609070205080204" pitchFamily="49" charset="-128"/>
                          <a:ea typeface="ＭＳ ゴシック" panose="020B0609070205080204" pitchFamily="49" charset="-128"/>
                        </a:rPr>
                        <a:t>○再生可能エネルギー導入</a:t>
                      </a:r>
                      <a:r>
                        <a:rPr lang="ja-JP" altLang="en-US" sz="1200" dirty="0">
                          <a:latin typeface="ＭＳ ゴシック" panose="020B0609070205080204" pitchFamily="49" charset="-128"/>
                          <a:ea typeface="ＭＳ ゴシック" panose="020B0609070205080204" pitchFamily="49" charset="-128"/>
                        </a:rPr>
                        <a:t>にあたり、費用負担増大に関し検討すべきである</a:t>
                      </a:r>
                      <a:r>
                        <a:rPr lang="ja-JP" altLang="en-US" sz="1200" dirty="0" smtClean="0">
                          <a:latin typeface="ＭＳ ゴシック" panose="020B0609070205080204" pitchFamily="49" charset="-128"/>
                          <a:ea typeface="ＭＳ ゴシック" panose="020B0609070205080204" pitchFamily="49" charset="-128"/>
                        </a:rPr>
                        <a:t>。</a:t>
                      </a:r>
                      <a:endParaRPr lang="en-US" altLang="ja-JP" sz="1200" dirty="0" smtClean="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dirty="0" smtClean="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dirty="0" smtClean="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dirty="0" smtClean="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dirty="0" smtClean="0">
                        <a:latin typeface="ＭＳ ゴシック" panose="020B0609070205080204" pitchFamily="49" charset="-128"/>
                        <a:ea typeface="ＭＳ ゴシック" panose="020B0609070205080204" pitchFamily="49" charset="-128"/>
                      </a:endParaRPr>
                    </a:p>
                    <a:p>
                      <a:pPr marL="88900" indent="-88900">
                        <a:lnSpc>
                          <a:spcPts val="1500"/>
                        </a:lnSpc>
                      </a:pPr>
                      <a:endParaRPr lang="en-US" altLang="ja-JP" sz="1200" dirty="0" smtClean="0">
                        <a:latin typeface="ＭＳ ゴシック" panose="020B0609070205080204" pitchFamily="49" charset="-128"/>
                        <a:ea typeface="ＭＳ ゴシック" panose="020B0609070205080204" pitchFamily="49" charset="-128"/>
                      </a:endParaRPr>
                    </a:p>
                    <a:p>
                      <a:pPr marL="88900" indent="-88900">
                        <a:lnSpc>
                          <a:spcPts val="1500"/>
                        </a:lnSpc>
                      </a:pPr>
                      <a:r>
                        <a:rPr lang="ja-JP" altLang="en-US" sz="1200" dirty="0" smtClean="0">
                          <a:latin typeface="ＭＳ ゴシック" panose="020B0609070205080204" pitchFamily="49" charset="-128"/>
                          <a:ea typeface="ＭＳ ゴシック" panose="020B0609070205080204" pitchFamily="49" charset="-128"/>
                        </a:rPr>
                        <a:t>○風の通りをうまく敷地内に取り込む建物形状の工夫などヒートアイランド対策として、</a:t>
                      </a:r>
                      <a:endParaRPr lang="en-US" altLang="ja-JP" sz="1200" dirty="0" smtClean="0">
                        <a:latin typeface="ＭＳ ゴシック" panose="020B0609070205080204" pitchFamily="49" charset="-128"/>
                        <a:ea typeface="ＭＳ ゴシック" panose="020B0609070205080204" pitchFamily="49" charset="-128"/>
                      </a:endParaRPr>
                    </a:p>
                    <a:p>
                      <a:pPr marL="88900" indent="-88900">
                        <a:lnSpc>
                          <a:spcPts val="1500"/>
                        </a:lnSpc>
                      </a:pPr>
                      <a:r>
                        <a:rPr lang="ja-JP" altLang="en-US" sz="1200" dirty="0" smtClean="0">
                          <a:latin typeface="ＭＳ ゴシック" panose="020B0609070205080204" pitchFamily="49" charset="-128"/>
                          <a:ea typeface="ＭＳ ゴシック" panose="020B0609070205080204" pitchFamily="49" charset="-128"/>
                        </a:rPr>
                        <a:t>　何か取り組んでいるか。</a:t>
                      </a:r>
                    </a:p>
                    <a:p>
                      <a:pPr marL="88900" indent="-88900">
                        <a:lnSpc>
                          <a:spcPts val="1500"/>
                        </a:lnSpc>
                      </a:pPr>
                      <a:endParaRPr lang="en-US" altLang="ja-JP" sz="1200" dirty="0">
                        <a:latin typeface="ＭＳ ゴシック" panose="020B0609070205080204" pitchFamily="49" charset="-128"/>
                        <a:ea typeface="ＭＳ ゴシック" panose="020B0609070205080204" pitchFamily="49" charset="-128"/>
                      </a:endParaRPr>
                    </a:p>
                  </a:txBody>
                  <a:tcPr/>
                </a:tc>
                <a:tc>
                  <a:txBody>
                    <a:bodyPr/>
                    <a:lstStyle/>
                    <a:p>
                      <a:endParaRPr kumimoji="1" lang="en-US" altLang="ja-JP" sz="1800" dirty="0"/>
                    </a:p>
                    <a:p>
                      <a:r>
                        <a:rPr kumimoji="1" lang="ja-JP" altLang="en-US" sz="1500" dirty="0" smtClean="0"/>
                        <a:t>再生可能エネルギーの</a:t>
                      </a:r>
                      <a:r>
                        <a:rPr kumimoji="1" lang="ja-JP" altLang="en-US" sz="1500" dirty="0"/>
                        <a:t>普及啓発活動をいかにすべきか</a:t>
                      </a:r>
                      <a:endParaRPr kumimoji="1" lang="en-US" altLang="ja-JP" sz="1500" dirty="0"/>
                    </a:p>
                    <a:p>
                      <a:endParaRPr kumimoji="1" lang="en-US" altLang="ja-JP" sz="1500" dirty="0"/>
                    </a:p>
                    <a:p>
                      <a:r>
                        <a:rPr kumimoji="1" lang="ja-JP" altLang="en-US" sz="1200" dirty="0"/>
                        <a:t>・参考資料</a:t>
                      </a:r>
                      <a:r>
                        <a:rPr kumimoji="1" lang="en-US" altLang="ja-JP" sz="1200" dirty="0"/>
                        <a:t>3-8</a:t>
                      </a:r>
                      <a:r>
                        <a:rPr kumimoji="1" lang="ja-JP" altLang="en-US" sz="1200" dirty="0"/>
                        <a:t>　</a:t>
                      </a:r>
                      <a:r>
                        <a:rPr kumimoji="1" lang="ja-JP" altLang="en-US" sz="1200" dirty="0" smtClean="0"/>
                        <a:t>参照</a:t>
                      </a:r>
                      <a:endParaRPr kumimoji="1" lang="en-US" altLang="ja-JP" sz="1200" dirty="0" smtClean="0"/>
                    </a:p>
                    <a:p>
                      <a:endParaRPr kumimoji="1" lang="en-US" altLang="ja-JP" sz="1200" dirty="0" smtClean="0"/>
                    </a:p>
                    <a:p>
                      <a:endParaRPr kumimoji="1" lang="en-US" altLang="ja-JP" sz="1200" dirty="0" smtClean="0"/>
                    </a:p>
                    <a:p>
                      <a:r>
                        <a:rPr kumimoji="1" lang="ja-JP" altLang="en-US" sz="1500" dirty="0" smtClean="0"/>
                        <a:t>表彰制度や他の施策と</a:t>
                      </a:r>
                      <a:endParaRPr kumimoji="1" lang="en-US" altLang="ja-JP" sz="1500" dirty="0" smtClean="0"/>
                    </a:p>
                    <a:p>
                      <a:r>
                        <a:rPr kumimoji="1" lang="ja-JP" altLang="en-US" sz="1500" dirty="0" smtClean="0"/>
                        <a:t>連携した取組みの充実</a:t>
                      </a:r>
                      <a:endParaRPr kumimoji="1" lang="en-US" altLang="ja-JP" sz="1500" dirty="0" smtClean="0"/>
                    </a:p>
                    <a:p>
                      <a:endParaRPr kumimoji="1"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・参考資料</a:t>
                      </a:r>
                      <a:r>
                        <a:rPr kumimoji="1" lang="en-US" altLang="ja-JP" sz="1200" dirty="0" smtClean="0"/>
                        <a:t>3-6</a:t>
                      </a:r>
                      <a:r>
                        <a:rPr kumimoji="1" lang="ja-JP" altLang="en-US" sz="1200" dirty="0" smtClean="0"/>
                        <a:t>　（</a:t>
                      </a:r>
                      <a:r>
                        <a:rPr kumimoji="1" lang="en-US" altLang="ja-JP" sz="1200" dirty="0" smtClean="0"/>
                        <a:t>6</a:t>
                      </a:r>
                      <a:r>
                        <a:rPr kumimoji="1" lang="ja-JP" altLang="en-US" sz="1200" dirty="0" smtClean="0"/>
                        <a:t>ページ参照）</a:t>
                      </a:r>
                      <a:endParaRPr kumimoji="1" lang="en-US" altLang="ja-JP" sz="1200" b="0" dirty="0" smtClean="0"/>
                    </a:p>
                  </a:txBody>
                  <a:tcPr/>
                </a:tc>
                <a:extLst>
                  <a:ext uri="{0D108BD9-81ED-4DB2-BD59-A6C34878D82A}">
                    <a16:rowId xmlns:a16="http://schemas.microsoft.com/office/drawing/2014/main" val="10001"/>
                  </a:ext>
                </a:extLst>
              </a:tr>
            </a:tbl>
          </a:graphicData>
        </a:graphic>
      </p:graphicFrame>
      <p:sp>
        <p:nvSpPr>
          <p:cNvPr id="12" name="角丸四角形 11"/>
          <p:cNvSpPr/>
          <p:nvPr/>
        </p:nvSpPr>
        <p:spPr>
          <a:xfrm>
            <a:off x="6493551" y="1600135"/>
            <a:ext cx="2444677" cy="565078"/>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中かっこ 12"/>
          <p:cNvSpPr/>
          <p:nvPr/>
        </p:nvSpPr>
        <p:spPr>
          <a:xfrm>
            <a:off x="6277969" y="1682022"/>
            <a:ext cx="218366" cy="433382"/>
          </a:xfrm>
          <a:prstGeom prst="rightBrace">
            <a:avLst>
              <a:gd name="adj1" fmla="val 8333"/>
              <a:gd name="adj2" fmla="val 3118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角丸四角形 13"/>
          <p:cNvSpPr/>
          <p:nvPr/>
        </p:nvSpPr>
        <p:spPr>
          <a:xfrm>
            <a:off x="6474999" y="2859422"/>
            <a:ext cx="2444677" cy="565078"/>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中かっこ 14"/>
          <p:cNvSpPr/>
          <p:nvPr/>
        </p:nvSpPr>
        <p:spPr>
          <a:xfrm>
            <a:off x="6253849" y="2870994"/>
            <a:ext cx="218366" cy="433382"/>
          </a:xfrm>
          <a:prstGeom prst="rightBrace">
            <a:avLst>
              <a:gd name="adj1" fmla="val 8333"/>
              <a:gd name="adj2" fmla="val 3118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p:cNvSpPr txBox="1"/>
          <p:nvPr/>
        </p:nvSpPr>
        <p:spPr>
          <a:xfrm>
            <a:off x="187237" y="751019"/>
            <a:ext cx="2770275" cy="263393"/>
          </a:xfrm>
          <a:prstGeom prst="roundRect">
            <a:avLst/>
          </a:prstGeom>
          <a:solidFill>
            <a:schemeClr val="bg1"/>
          </a:solidFill>
          <a:ln>
            <a:solidFill>
              <a:schemeClr val="tx1">
                <a:lumMod val="50000"/>
                <a:lumOff val="50000"/>
              </a:schemeClr>
            </a:solidFill>
          </a:ln>
        </p:spPr>
        <p:txBody>
          <a:bodyPr wrap="square" lIns="36000" tIns="36000" rIns="36000" bIns="36000" rtlCol="0">
            <a:noAutofit/>
          </a:bodyPr>
          <a:lstStyle/>
          <a:p>
            <a:r>
              <a:rPr kumimoji="1" lang="ja-JP" altLang="en-US" sz="1200" b="1" dirty="0"/>
              <a:t> 論点３</a:t>
            </a:r>
            <a:r>
              <a:rPr lang="ja-JP" altLang="en-US" sz="1200" b="1" dirty="0"/>
              <a:t>．その他有効な施策について</a:t>
            </a:r>
          </a:p>
        </p:txBody>
      </p:sp>
    </p:spTree>
    <p:extLst>
      <p:ext uri="{BB962C8B-B14F-4D97-AF65-F5344CB8AC3E}">
        <p14:creationId xmlns:p14="http://schemas.microsoft.com/office/powerpoint/2010/main" val="3665731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159981" y="6492875"/>
            <a:ext cx="984019" cy="365125"/>
          </a:xfrm>
        </p:spPr>
        <p:txBody>
          <a:bodyPr/>
          <a:lstStyle/>
          <a:p>
            <a:r>
              <a:rPr kumimoji="1" lang="en-US" altLang="ja-JP" sz="2400" dirty="0" smtClean="0"/>
              <a:t>9</a:t>
            </a:r>
            <a:endParaRPr kumimoji="1" lang="ja-JP" altLang="en-US" sz="2400" dirty="0"/>
          </a:p>
        </p:txBody>
      </p:sp>
      <p:sp>
        <p:nvSpPr>
          <p:cNvPr id="3" name="テキスト ボックス 2"/>
          <p:cNvSpPr txBox="1"/>
          <p:nvPr/>
        </p:nvSpPr>
        <p:spPr>
          <a:xfrm>
            <a:off x="6509983" y="6582643"/>
            <a:ext cx="2402006" cy="246221"/>
          </a:xfrm>
          <a:prstGeom prst="rect">
            <a:avLst/>
          </a:prstGeom>
          <a:noFill/>
        </p:spPr>
        <p:txBody>
          <a:bodyPr wrap="square" rtlCol="0">
            <a:spAutoFit/>
          </a:bodyPr>
          <a:lstStyle/>
          <a:p>
            <a:pPr algn="r"/>
            <a:r>
              <a:rPr kumimoji="1" lang="ja-JP" altLang="en-US" sz="1000" b="1" dirty="0"/>
              <a:t>住宅まちづくり部</a:t>
            </a:r>
          </a:p>
        </p:txBody>
      </p:sp>
      <p:sp>
        <p:nvSpPr>
          <p:cNvPr id="4" name="テキスト ボックス 3"/>
          <p:cNvSpPr txBox="1"/>
          <p:nvPr/>
        </p:nvSpPr>
        <p:spPr>
          <a:xfrm>
            <a:off x="0" y="51552"/>
            <a:ext cx="9826388" cy="646331"/>
          </a:xfrm>
          <a:prstGeom prst="rect">
            <a:avLst/>
          </a:prstGeom>
          <a:noFill/>
        </p:spPr>
        <p:txBody>
          <a:bodyPr wrap="square" rtlCol="0">
            <a:spAutoFit/>
          </a:bodyPr>
          <a:lstStyle/>
          <a:p>
            <a:r>
              <a:rPr kumimoji="1" lang="ja-JP" altLang="en-US" dirty="0">
                <a:ln>
                  <a:solidFill>
                    <a:schemeClr val="accent2"/>
                  </a:solidFill>
                </a:ln>
              </a:rPr>
              <a:t>大阪府域における新設建築物の推移</a:t>
            </a:r>
            <a:endParaRPr kumimoji="1" lang="en-US" altLang="ja-JP" dirty="0">
              <a:ln>
                <a:solidFill>
                  <a:schemeClr val="accent2"/>
                </a:solidFill>
              </a:ln>
            </a:endParaRPr>
          </a:p>
          <a:p>
            <a:r>
              <a:rPr kumimoji="1" lang="ja-JP" altLang="en-US" dirty="0">
                <a:ln>
                  <a:solidFill>
                    <a:schemeClr val="accent2"/>
                  </a:solidFill>
                </a:ln>
              </a:rPr>
              <a:t>　　　　　　　　　　　　（住宅着工件数の推移・非住宅着工件数の推移）　</a:t>
            </a:r>
          </a:p>
        </p:txBody>
      </p:sp>
      <p:cxnSp>
        <p:nvCxnSpPr>
          <p:cNvPr id="5" name="直線コネクタ 4"/>
          <p:cNvCxnSpPr/>
          <p:nvPr/>
        </p:nvCxnSpPr>
        <p:spPr>
          <a:xfrm flipV="1">
            <a:off x="-27297" y="65682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7" name="テキスト ボックス 6"/>
          <p:cNvSpPr txBox="1"/>
          <p:nvPr/>
        </p:nvSpPr>
        <p:spPr>
          <a:xfrm>
            <a:off x="2906975" y="3045875"/>
            <a:ext cx="1888180" cy="307777"/>
          </a:xfrm>
          <a:prstGeom prst="rect">
            <a:avLst/>
          </a:prstGeom>
          <a:noFill/>
          <a:ln>
            <a:solidFill>
              <a:schemeClr val="tx1"/>
            </a:solidFill>
          </a:ln>
        </p:spPr>
        <p:txBody>
          <a:bodyPr wrap="square" rtlCol="0">
            <a:spAutoFit/>
          </a:bodyPr>
          <a:lstStyle/>
          <a:p>
            <a:r>
              <a:rPr kumimoji="1" lang="ja-JP" altLang="en-US" sz="1400" dirty="0"/>
              <a:t>住宅着工件数の推移</a:t>
            </a:r>
          </a:p>
        </p:txBody>
      </p:sp>
      <p:sp>
        <p:nvSpPr>
          <p:cNvPr id="11" name="テキスト ボックス 10"/>
          <p:cNvSpPr txBox="1"/>
          <p:nvPr/>
        </p:nvSpPr>
        <p:spPr>
          <a:xfrm>
            <a:off x="2906974" y="6019391"/>
            <a:ext cx="2002043" cy="307777"/>
          </a:xfrm>
          <a:prstGeom prst="rect">
            <a:avLst/>
          </a:prstGeom>
          <a:noFill/>
          <a:ln>
            <a:solidFill>
              <a:schemeClr val="tx1"/>
            </a:solidFill>
          </a:ln>
        </p:spPr>
        <p:txBody>
          <a:bodyPr wrap="square" rtlCol="0">
            <a:spAutoFit/>
          </a:bodyPr>
          <a:lstStyle/>
          <a:p>
            <a:r>
              <a:rPr kumimoji="1" lang="ja-JP" altLang="en-US" sz="1400" dirty="0"/>
              <a:t>非住宅着工件数の推移</a:t>
            </a:r>
          </a:p>
        </p:txBody>
      </p:sp>
      <p:sp>
        <p:nvSpPr>
          <p:cNvPr id="6" name="テキスト ボックス 5"/>
          <p:cNvSpPr txBox="1"/>
          <p:nvPr/>
        </p:nvSpPr>
        <p:spPr>
          <a:xfrm>
            <a:off x="873457" y="1235600"/>
            <a:ext cx="641445" cy="276999"/>
          </a:xfrm>
          <a:prstGeom prst="rect">
            <a:avLst/>
          </a:prstGeom>
          <a:noFill/>
        </p:spPr>
        <p:txBody>
          <a:bodyPr wrap="square" rtlCol="0">
            <a:spAutoFit/>
          </a:bodyPr>
          <a:lstStyle/>
          <a:p>
            <a:r>
              <a:rPr kumimoji="1" lang="ja-JP" altLang="en-US" sz="1200" dirty="0"/>
              <a:t>（戸）</a:t>
            </a:r>
          </a:p>
        </p:txBody>
      </p:sp>
      <p:sp>
        <p:nvSpPr>
          <p:cNvPr id="8" name="テキスト ボックス 7"/>
          <p:cNvSpPr txBox="1"/>
          <p:nvPr/>
        </p:nvSpPr>
        <p:spPr>
          <a:xfrm>
            <a:off x="1294871" y="1358187"/>
            <a:ext cx="1072655" cy="369332"/>
          </a:xfrm>
          <a:prstGeom prst="rect">
            <a:avLst/>
          </a:prstGeom>
          <a:noFill/>
        </p:spPr>
        <p:txBody>
          <a:bodyPr wrap="square" rtlCol="0">
            <a:spAutoFit/>
          </a:bodyPr>
          <a:lstStyle/>
          <a:p>
            <a:r>
              <a:rPr kumimoji="1" lang="en-US" altLang="ja-JP" dirty="0"/>
              <a:t>64,528</a:t>
            </a:r>
            <a:endParaRPr kumimoji="1" lang="ja-JP" altLang="en-US" dirty="0"/>
          </a:p>
        </p:txBody>
      </p:sp>
      <p:sp>
        <p:nvSpPr>
          <p:cNvPr id="13" name="テキスト ボックス 12"/>
          <p:cNvSpPr txBox="1"/>
          <p:nvPr/>
        </p:nvSpPr>
        <p:spPr>
          <a:xfrm>
            <a:off x="2465380" y="1314789"/>
            <a:ext cx="1072655" cy="369332"/>
          </a:xfrm>
          <a:prstGeom prst="rect">
            <a:avLst/>
          </a:prstGeom>
          <a:noFill/>
        </p:spPr>
        <p:txBody>
          <a:bodyPr wrap="square" rtlCol="0">
            <a:spAutoFit/>
          </a:bodyPr>
          <a:lstStyle/>
          <a:p>
            <a:r>
              <a:rPr kumimoji="1" lang="en-US" altLang="ja-JP" dirty="0"/>
              <a:t>64,204</a:t>
            </a:r>
            <a:endParaRPr kumimoji="1" lang="ja-JP" altLang="en-US" dirty="0"/>
          </a:p>
        </p:txBody>
      </p:sp>
      <p:sp>
        <p:nvSpPr>
          <p:cNvPr id="14" name="テキスト ボックス 13"/>
          <p:cNvSpPr txBox="1"/>
          <p:nvPr/>
        </p:nvSpPr>
        <p:spPr>
          <a:xfrm>
            <a:off x="3722499" y="1249679"/>
            <a:ext cx="1072655" cy="369332"/>
          </a:xfrm>
          <a:prstGeom prst="rect">
            <a:avLst/>
          </a:prstGeom>
          <a:noFill/>
        </p:spPr>
        <p:txBody>
          <a:bodyPr wrap="square" rtlCol="0">
            <a:spAutoFit/>
          </a:bodyPr>
          <a:lstStyle/>
          <a:p>
            <a:r>
              <a:rPr kumimoji="1" lang="en-US" altLang="ja-JP" dirty="0"/>
              <a:t>69,466</a:t>
            </a:r>
            <a:endParaRPr kumimoji="1" lang="ja-JP" altLang="en-US" dirty="0"/>
          </a:p>
        </p:txBody>
      </p:sp>
      <p:sp>
        <p:nvSpPr>
          <p:cNvPr id="15" name="テキスト ボックス 14"/>
          <p:cNvSpPr txBox="1"/>
          <p:nvPr/>
        </p:nvSpPr>
        <p:spPr>
          <a:xfrm>
            <a:off x="4909017" y="1258805"/>
            <a:ext cx="1072655" cy="369332"/>
          </a:xfrm>
          <a:prstGeom prst="rect">
            <a:avLst/>
          </a:prstGeom>
          <a:noFill/>
        </p:spPr>
        <p:txBody>
          <a:bodyPr wrap="square" rtlCol="0">
            <a:spAutoFit/>
          </a:bodyPr>
          <a:lstStyle/>
          <a:p>
            <a:r>
              <a:rPr kumimoji="1" lang="en-US" altLang="ja-JP" dirty="0"/>
              <a:t>68,963</a:t>
            </a:r>
            <a:endParaRPr kumimoji="1" lang="ja-JP" altLang="en-US" dirty="0"/>
          </a:p>
        </p:txBody>
      </p:sp>
      <p:sp>
        <p:nvSpPr>
          <p:cNvPr id="16" name="テキスト ボックス 15"/>
          <p:cNvSpPr txBox="1"/>
          <p:nvPr/>
        </p:nvSpPr>
        <p:spPr>
          <a:xfrm>
            <a:off x="6150127" y="1189433"/>
            <a:ext cx="1072655" cy="369332"/>
          </a:xfrm>
          <a:prstGeom prst="rect">
            <a:avLst/>
          </a:prstGeom>
          <a:noFill/>
        </p:spPr>
        <p:txBody>
          <a:bodyPr wrap="square" rtlCol="0">
            <a:spAutoFit/>
          </a:bodyPr>
          <a:lstStyle/>
          <a:p>
            <a:r>
              <a:rPr kumimoji="1" lang="en-US" altLang="ja-JP" dirty="0"/>
              <a:t>75,659</a:t>
            </a:r>
            <a:endParaRPr kumimoji="1" lang="ja-JP" altLang="en-US" dirty="0"/>
          </a:p>
        </p:txBody>
      </p:sp>
      <p:sp>
        <p:nvSpPr>
          <p:cNvPr id="17" name="テキスト ボックス 16"/>
          <p:cNvSpPr txBox="1"/>
          <p:nvPr/>
        </p:nvSpPr>
        <p:spPr>
          <a:xfrm>
            <a:off x="582951" y="843777"/>
            <a:ext cx="5012632" cy="338554"/>
          </a:xfrm>
          <a:prstGeom prst="rect">
            <a:avLst/>
          </a:prstGeom>
          <a:noFill/>
          <a:ln>
            <a:solidFill>
              <a:schemeClr val="tx1"/>
            </a:solidFill>
            <a:prstDash val="dash"/>
          </a:ln>
        </p:spPr>
        <p:txBody>
          <a:bodyPr wrap="square" rtlCol="0">
            <a:spAutoFit/>
          </a:bodyPr>
          <a:lstStyle/>
          <a:p>
            <a:r>
              <a:rPr kumimoji="1" lang="ja-JP" altLang="en-US" sz="1600" dirty="0"/>
              <a:t>過去</a:t>
            </a:r>
            <a:r>
              <a:rPr kumimoji="1" lang="en-US" altLang="ja-JP" sz="1600" dirty="0"/>
              <a:t>5</a:t>
            </a:r>
            <a:r>
              <a:rPr kumimoji="1" lang="ja-JP" altLang="en-US" sz="1600" dirty="0"/>
              <a:t>年間の住宅着工件数は微増傾向である。</a:t>
            </a:r>
          </a:p>
        </p:txBody>
      </p:sp>
      <p:sp>
        <p:nvSpPr>
          <p:cNvPr id="25" name="テキスト ボックス 24"/>
          <p:cNvSpPr txBox="1"/>
          <p:nvPr/>
        </p:nvSpPr>
        <p:spPr>
          <a:xfrm>
            <a:off x="243840" y="3391174"/>
            <a:ext cx="8829366" cy="584775"/>
          </a:xfrm>
          <a:prstGeom prst="rect">
            <a:avLst/>
          </a:prstGeom>
          <a:noFill/>
          <a:ln>
            <a:solidFill>
              <a:schemeClr val="tx1"/>
            </a:solidFill>
            <a:prstDash val="dash"/>
          </a:ln>
        </p:spPr>
        <p:txBody>
          <a:bodyPr wrap="square" rtlCol="0">
            <a:spAutoFit/>
          </a:bodyPr>
          <a:lstStyle/>
          <a:p>
            <a:r>
              <a:rPr kumimoji="1" lang="ja-JP" altLang="en-US" sz="1600" dirty="0"/>
              <a:t>年間</a:t>
            </a:r>
            <a:r>
              <a:rPr kumimoji="1" lang="en-US" altLang="ja-JP" sz="1600" dirty="0"/>
              <a:t>3,400</a:t>
            </a:r>
            <a:r>
              <a:rPr kumimoji="1" lang="ja-JP" altLang="en-US" sz="1600" dirty="0"/>
              <a:t>棟前後で推移しており、部門別ではその他を除くと、倉庫、事務所、店舗の順に着工件数が多い。（下記棒グラフはその他は記載せず。合計値にはその他は含めている）</a:t>
            </a:r>
          </a:p>
        </p:txBody>
      </p:sp>
      <p:sp>
        <p:nvSpPr>
          <p:cNvPr id="32" name="テキスト ボックス 31"/>
          <p:cNvSpPr txBox="1"/>
          <p:nvPr/>
        </p:nvSpPr>
        <p:spPr>
          <a:xfrm>
            <a:off x="607932" y="4177623"/>
            <a:ext cx="586247" cy="276999"/>
          </a:xfrm>
          <a:prstGeom prst="rect">
            <a:avLst/>
          </a:prstGeom>
          <a:noFill/>
        </p:spPr>
        <p:txBody>
          <a:bodyPr wrap="square" rtlCol="0">
            <a:spAutoFit/>
          </a:bodyPr>
          <a:lstStyle/>
          <a:p>
            <a:r>
              <a:rPr kumimoji="1" lang="ja-JP" altLang="en-US" sz="1200" dirty="0"/>
              <a:t>（棟）</a:t>
            </a:r>
          </a:p>
        </p:txBody>
      </p:sp>
      <p:sp>
        <p:nvSpPr>
          <p:cNvPr id="35" name="テキスト ボックス 5"/>
          <p:cNvSpPr txBox="1"/>
          <p:nvPr/>
        </p:nvSpPr>
        <p:spPr>
          <a:xfrm>
            <a:off x="5851989" y="5718206"/>
            <a:ext cx="641452" cy="20101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200" dirty="0"/>
              <a:t>（年度）</a:t>
            </a:r>
          </a:p>
        </p:txBody>
      </p:sp>
      <p:sp>
        <p:nvSpPr>
          <p:cNvPr id="24" name="テキスト ボックス 23"/>
          <p:cNvSpPr txBox="1"/>
          <p:nvPr/>
        </p:nvSpPr>
        <p:spPr>
          <a:xfrm>
            <a:off x="5857003" y="3975949"/>
            <a:ext cx="586247" cy="276999"/>
          </a:xfrm>
          <a:prstGeom prst="rect">
            <a:avLst/>
          </a:prstGeom>
          <a:noFill/>
        </p:spPr>
        <p:txBody>
          <a:bodyPr wrap="square" rtlCol="0">
            <a:spAutoFit/>
          </a:bodyPr>
          <a:lstStyle/>
          <a:p>
            <a:r>
              <a:rPr kumimoji="1" lang="ja-JP" altLang="en-US" sz="1200" dirty="0"/>
              <a:t>（棟）</a:t>
            </a:r>
          </a:p>
        </p:txBody>
      </p:sp>
      <p:sp>
        <p:nvSpPr>
          <p:cNvPr id="23" name="テキスト ボックス 6"/>
          <p:cNvSpPr txBox="1"/>
          <p:nvPr/>
        </p:nvSpPr>
        <p:spPr>
          <a:xfrm>
            <a:off x="7636120" y="3039591"/>
            <a:ext cx="1623913"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900" dirty="0"/>
              <a:t>建築着工統計調査より</a:t>
            </a:r>
          </a:p>
        </p:txBody>
      </p:sp>
      <p:sp>
        <p:nvSpPr>
          <p:cNvPr id="27" name="テキスト ボックス 6"/>
          <p:cNvSpPr txBox="1"/>
          <p:nvPr/>
        </p:nvSpPr>
        <p:spPr>
          <a:xfrm>
            <a:off x="7636120" y="6019391"/>
            <a:ext cx="1623913"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900" dirty="0"/>
              <a:t>建築着工統計調査より</a:t>
            </a:r>
          </a:p>
        </p:txBody>
      </p:sp>
      <p:pic>
        <p:nvPicPr>
          <p:cNvPr id="9" name="図 8"/>
          <p:cNvPicPr>
            <a:picLocks noChangeAspect="1"/>
          </p:cNvPicPr>
          <p:nvPr/>
        </p:nvPicPr>
        <p:blipFill>
          <a:blip r:embed="rId3"/>
          <a:stretch>
            <a:fillRect/>
          </a:stretch>
        </p:blipFill>
        <p:spPr>
          <a:xfrm>
            <a:off x="403146" y="1179663"/>
            <a:ext cx="8510754" cy="1871634"/>
          </a:xfrm>
          <a:prstGeom prst="rect">
            <a:avLst/>
          </a:prstGeom>
        </p:spPr>
      </p:pic>
      <p:pic>
        <p:nvPicPr>
          <p:cNvPr id="12" name="図 11"/>
          <p:cNvPicPr>
            <a:picLocks noChangeAspect="1"/>
          </p:cNvPicPr>
          <p:nvPr/>
        </p:nvPicPr>
        <p:blipFill>
          <a:blip r:embed="rId4"/>
          <a:stretch>
            <a:fillRect/>
          </a:stretch>
        </p:blipFill>
        <p:spPr>
          <a:xfrm>
            <a:off x="106430" y="4097764"/>
            <a:ext cx="8876545" cy="2664183"/>
          </a:xfrm>
          <a:prstGeom prst="rect">
            <a:avLst/>
          </a:prstGeom>
        </p:spPr>
      </p:pic>
    </p:spTree>
    <p:extLst>
      <p:ext uri="{BB962C8B-B14F-4D97-AF65-F5344CB8AC3E}">
        <p14:creationId xmlns:p14="http://schemas.microsoft.com/office/powerpoint/2010/main" val="2474937438"/>
      </p:ext>
    </p:extLst>
  </p:cSld>
  <p:clrMapOvr>
    <a:masterClrMapping/>
  </p:clrMapOvr>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4059</Words>
  <Application>Microsoft Office PowerPoint</Application>
  <PresentationFormat>画面に合わせる (4:3)</PresentationFormat>
  <Paragraphs>529</Paragraphs>
  <Slides>22</Slides>
  <Notes>7</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22</vt:i4>
      </vt:variant>
    </vt:vector>
  </HeadingPairs>
  <TitlesOfParts>
    <vt:vector size="33" baseType="lpstr">
      <vt:lpstr>ＭＳ Ｐゴシック</vt:lpstr>
      <vt:lpstr>MS UI Gothic</vt:lpstr>
      <vt:lpstr>ＭＳ ゴシック</vt:lpstr>
      <vt:lpstr>ＭＳ 明朝</vt:lpstr>
      <vt:lpstr>メイリオ</vt:lpstr>
      <vt:lpstr>游ゴシック</vt:lpstr>
      <vt:lpstr>Calibri</vt:lpstr>
      <vt:lpstr>Calibri Light</vt:lpstr>
      <vt:lpstr>Century</vt:lpstr>
      <vt:lpstr>Times New Roman</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2020-09-25T01:13:35Z</dcterms:created>
  <dcterms:modified xsi:type="dcterms:W3CDTF">2020-09-25T01:15:43Z</dcterms:modified>
</cp:coreProperties>
</file>