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8"/>
  </p:notesMasterIdLst>
  <p:sldIdLst>
    <p:sldId id="281" r:id="rId2"/>
    <p:sldId id="259" r:id="rId3"/>
    <p:sldId id="279" r:id="rId4"/>
    <p:sldId id="276" r:id="rId5"/>
    <p:sldId id="273" r:id="rId6"/>
    <p:sldId id="282" r:id="rId7"/>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23" autoAdjust="0"/>
    <p:restoredTop sz="85996" autoAdjust="0"/>
  </p:normalViewPr>
  <p:slideViewPr>
    <p:cSldViewPr>
      <p:cViewPr varScale="1">
        <p:scale>
          <a:sx n="46" d="100"/>
          <a:sy n="46" d="100"/>
        </p:scale>
        <p:origin x="1968" y="54"/>
      </p:cViewPr>
      <p:guideLst>
        <p:guide orient="horz" pos="3024"/>
        <p:guide pos="403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2" tIns="45711" rIns="91422" bIns="4571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2" tIns="45711" rIns="91422" bIns="45711" rtlCol="0"/>
          <a:lstStyle>
            <a:lvl1pPr algn="r">
              <a:defRPr sz="1200"/>
            </a:lvl1pPr>
          </a:lstStyle>
          <a:p>
            <a:fld id="{10FD45D8-F27E-4567-8103-9E68D315A7AD}" type="datetimeFigureOut">
              <a:rPr kumimoji="1" lang="ja-JP" altLang="en-US" smtClean="0"/>
              <a:t>2020/9/25</a:t>
            </a:fld>
            <a:endParaRPr kumimoji="1"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2" tIns="45711" rIns="91422" bIns="45711" rtlCol="0" anchor="ctr"/>
          <a:lstStyle/>
          <a:p>
            <a:endParaRPr lang="ja-JP" altLang="en-US"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2" tIns="45711" rIns="91422"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3"/>
            <a:ext cx="2949575" cy="496887"/>
          </a:xfrm>
          <a:prstGeom prst="rect">
            <a:avLst/>
          </a:prstGeom>
        </p:spPr>
        <p:txBody>
          <a:bodyPr vert="horz" lIns="91422" tIns="45711" rIns="91422" bIns="4571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40" y="9440863"/>
            <a:ext cx="2949575" cy="496887"/>
          </a:xfrm>
          <a:prstGeom prst="rect">
            <a:avLst/>
          </a:prstGeom>
        </p:spPr>
        <p:txBody>
          <a:bodyPr vert="horz" lIns="91422" tIns="45711" rIns="91422" bIns="45711" rtlCol="0" anchor="b"/>
          <a:lstStyle>
            <a:lvl1pPr algn="r">
              <a:defRPr sz="1200"/>
            </a:lvl1pPr>
          </a:lstStyle>
          <a:p>
            <a:fld id="{006FDA77-1BB2-4267-8FFD-E8EAA26EDBBF}" type="slidenum">
              <a:rPr kumimoji="1" lang="ja-JP" altLang="en-US" smtClean="0"/>
              <a:t>‹#›</a:t>
            </a:fld>
            <a:endParaRPr kumimoji="1" lang="ja-JP" altLang="en-US" dirty="0"/>
          </a:p>
        </p:txBody>
      </p:sp>
    </p:spTree>
    <p:extLst>
      <p:ext uri="{BB962C8B-B14F-4D97-AF65-F5344CB8AC3E}">
        <p14:creationId xmlns:p14="http://schemas.microsoft.com/office/powerpoint/2010/main" val="12900638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006FDA77-1BB2-4267-8FFD-E8EAA26EDBBF}" type="slidenum">
              <a:rPr kumimoji="1" lang="ja-JP" altLang="en-US" smtClean="0"/>
              <a:t>1</a:t>
            </a:fld>
            <a:endParaRPr kumimoji="1" lang="ja-JP" altLang="en-US" dirty="0"/>
          </a:p>
        </p:txBody>
      </p:sp>
    </p:spTree>
    <p:extLst>
      <p:ext uri="{BB962C8B-B14F-4D97-AF65-F5344CB8AC3E}">
        <p14:creationId xmlns:p14="http://schemas.microsoft.com/office/powerpoint/2010/main" val="92136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6FDA77-1BB2-4267-8FFD-E8EAA26EDBBF}" type="slidenum">
              <a:rPr kumimoji="1" lang="ja-JP" altLang="en-US" smtClean="0"/>
              <a:t>2</a:t>
            </a:fld>
            <a:endParaRPr kumimoji="1" lang="ja-JP" altLang="en-US" dirty="0"/>
          </a:p>
        </p:txBody>
      </p:sp>
    </p:spTree>
    <p:extLst>
      <p:ext uri="{BB962C8B-B14F-4D97-AF65-F5344CB8AC3E}">
        <p14:creationId xmlns:p14="http://schemas.microsoft.com/office/powerpoint/2010/main" val="129092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ACE7FDB-E84C-44FB-B010-1F1AF2C10EC6}" type="slidenum">
              <a:rPr kumimoji="1" lang="ja-JP" altLang="en-US" smtClean="0"/>
              <a:pPr/>
              <a:t>3</a:t>
            </a:fld>
            <a:endParaRPr kumimoji="1" lang="ja-JP" altLang="en-US"/>
          </a:p>
        </p:txBody>
      </p:sp>
    </p:spTree>
    <p:extLst>
      <p:ext uri="{BB962C8B-B14F-4D97-AF65-F5344CB8AC3E}">
        <p14:creationId xmlns:p14="http://schemas.microsoft.com/office/powerpoint/2010/main" val="44812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4</a:t>
            </a:fld>
            <a:endParaRPr kumimoji="1" lang="ja-JP" altLang="en-US" dirty="0"/>
          </a:p>
        </p:txBody>
      </p:sp>
    </p:spTree>
    <p:extLst>
      <p:ext uri="{BB962C8B-B14F-4D97-AF65-F5344CB8AC3E}">
        <p14:creationId xmlns:p14="http://schemas.microsoft.com/office/powerpoint/2010/main" val="383590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5</a:t>
            </a:fld>
            <a:endParaRPr kumimoji="1" lang="ja-JP" altLang="en-US" dirty="0"/>
          </a:p>
        </p:txBody>
      </p:sp>
    </p:spTree>
    <p:extLst>
      <p:ext uri="{BB962C8B-B14F-4D97-AF65-F5344CB8AC3E}">
        <p14:creationId xmlns:p14="http://schemas.microsoft.com/office/powerpoint/2010/main" val="262556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6</a:t>
            </a:fld>
            <a:endParaRPr kumimoji="1" lang="ja-JP" altLang="en-US" dirty="0"/>
          </a:p>
        </p:txBody>
      </p:sp>
    </p:spTree>
    <p:extLst>
      <p:ext uri="{BB962C8B-B14F-4D97-AF65-F5344CB8AC3E}">
        <p14:creationId xmlns:p14="http://schemas.microsoft.com/office/powerpoint/2010/main" val="55672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1" y="2982598"/>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1"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AEA4832-DEE3-46D9-BDDC-52CA51B1078C}" type="datetimeFigureOut">
              <a:rPr kumimoji="1" lang="ja-JP" altLang="en-US" smtClean="0"/>
              <a:t>2020/9/25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304807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AEA4832-DEE3-46D9-BDDC-52CA51B1078C}" type="datetimeFigureOut">
              <a:rPr kumimoji="1" lang="ja-JP" altLang="en-US" smtClean="0"/>
              <a:t>2020/9/25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32020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6"/>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6"/>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AEA4832-DEE3-46D9-BDDC-52CA51B1078C}" type="datetimeFigureOut">
              <a:rPr kumimoji="1" lang="ja-JP" altLang="en-US" smtClean="0"/>
              <a:t>2020/9/25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91980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AEA4832-DEE3-46D9-BDDC-52CA51B1078C}" type="datetimeFigureOut">
              <a:rPr kumimoji="1" lang="ja-JP" altLang="en-US" smtClean="0"/>
              <a:t>2020/9/25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14804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3"/>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AEA4832-DEE3-46D9-BDDC-52CA51B1078C}" type="datetimeFigureOut">
              <a:rPr kumimoji="1" lang="ja-JP" altLang="en-US" smtClean="0"/>
              <a:t>2020/9/25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309215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AEA4832-DEE3-46D9-BDDC-52CA51B1078C}" type="datetimeFigureOut">
              <a:rPr kumimoji="1" lang="ja-JP" altLang="en-US" smtClean="0"/>
              <a:t>2020/9/25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389527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1"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1"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7"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AEA4832-DEE3-46D9-BDDC-52CA51B1078C}" type="datetimeFigureOut">
              <a:rPr kumimoji="1" lang="ja-JP" altLang="en-US" smtClean="0"/>
              <a:t>2020/9/25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341656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AEA4832-DEE3-46D9-BDDC-52CA51B1078C}" type="datetimeFigureOut">
              <a:rPr kumimoji="1" lang="ja-JP" altLang="en-US" smtClean="0"/>
              <a:t>2020/9/25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100903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EA4832-DEE3-46D9-BDDC-52CA51B1078C}" type="datetimeFigureOut">
              <a:rPr kumimoji="1" lang="ja-JP" altLang="en-US" smtClean="0"/>
              <a:t>2020/9/25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127661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AEA4832-DEE3-46D9-BDDC-52CA51B1078C}" type="datetimeFigureOut">
              <a:rPr kumimoji="1" lang="ja-JP" altLang="en-US" smtClean="0"/>
              <a:t>2020/9/25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250057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dirty="0"/>
          </a:p>
        </p:txBody>
      </p:sp>
      <p:sp>
        <p:nvSpPr>
          <p:cNvPr id="4" name="テキスト プレースホルダー 3"/>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AEA4832-DEE3-46D9-BDDC-52CA51B1078C}" type="datetimeFigureOut">
              <a:rPr kumimoji="1" lang="ja-JP" altLang="en-US" smtClean="0"/>
              <a:t>2020/9/25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45978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3"/>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5AEA4832-DEE3-46D9-BDDC-52CA51B1078C}" type="datetimeFigureOut">
              <a:rPr kumimoji="1" lang="ja-JP" altLang="en-US" smtClean="0"/>
              <a:t>2020/9/25</a:t>
            </a:fld>
            <a:endParaRPr kumimoji="1" lang="ja-JP" altLang="en-US" dirty="0"/>
          </a:p>
        </p:txBody>
      </p:sp>
      <p:sp>
        <p:nvSpPr>
          <p:cNvPr id="5" name="フッター プレースホルダー 4"/>
          <p:cNvSpPr>
            <a:spLocks noGrp="1"/>
          </p:cNvSpPr>
          <p:nvPr>
            <p:ph type="ftr" sz="quarter" idx="3"/>
          </p:nvPr>
        </p:nvSpPr>
        <p:spPr>
          <a:xfrm>
            <a:off x="4373880" y="8898893"/>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9174480" y="8898893"/>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347697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04" y="768152"/>
            <a:ext cx="9928659" cy="761068"/>
          </a:xfrm>
          <a:solidFill>
            <a:schemeClr val="accent1">
              <a:lumMod val="60000"/>
              <a:lumOff val="40000"/>
            </a:schemeClr>
          </a:solidFill>
        </p:spPr>
        <p:txBody>
          <a:bodyPr>
            <a:noAutofit/>
          </a:bodyPr>
          <a:lstStyle/>
          <a:p>
            <a:pPr algn="l"/>
            <a:r>
              <a:rPr kumimoji="1" lang="ja-JP" altLang="en-US" sz="2400" dirty="0"/>
              <a:t>今後の住宅・建築物の省エネルギー対策のあり方について（第二次答申）（参考資料）（抜粋）</a:t>
            </a:r>
          </a:p>
        </p:txBody>
      </p:sp>
      <p:pic>
        <p:nvPicPr>
          <p:cNvPr id="6"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8112" y="1529220"/>
            <a:ext cx="12503427" cy="7992888"/>
          </a:xfrm>
          <a:prstGeom prst="rect">
            <a:avLst/>
          </a:prstGeom>
        </p:spPr>
      </p:pic>
      <p:sp>
        <p:nvSpPr>
          <p:cNvPr id="3" name="テキスト ボックス 2"/>
          <p:cNvSpPr txBox="1"/>
          <p:nvPr/>
        </p:nvSpPr>
        <p:spPr bwMode="white">
          <a:xfrm>
            <a:off x="12296272" y="9023743"/>
            <a:ext cx="424267" cy="478358"/>
          </a:xfrm>
          <a:prstGeom prst="rect">
            <a:avLst/>
          </a:prstGeom>
          <a:solidFill>
            <a:schemeClr val="bg1"/>
          </a:solidFill>
          <a:ln>
            <a:noFill/>
          </a:ln>
        </p:spPr>
        <p:txBody>
          <a:bodyPr wrap="square" rtlCol="0">
            <a:spAutoFit/>
          </a:bodyPr>
          <a:lstStyle/>
          <a:p>
            <a:r>
              <a:rPr kumimoji="1" lang="en-US" altLang="ja-JP" sz="2400" dirty="0"/>
              <a:t>1</a:t>
            </a:r>
            <a:endParaRPr kumimoji="1" lang="ja-JP" altLang="en-US" sz="2400" dirty="0"/>
          </a:p>
        </p:txBody>
      </p:sp>
      <p:sp>
        <p:nvSpPr>
          <p:cNvPr id="7" name="テキスト ボックス 6">
            <a:extLst>
              <a:ext uri="{FF2B5EF4-FFF2-40B4-BE49-F238E27FC236}">
                <a16:creationId xmlns:a16="http://schemas.microsoft.com/office/drawing/2014/main" id="{B7AEE6AB-0BDF-4FB4-B36B-425872426F81}"/>
              </a:ext>
            </a:extLst>
          </p:cNvPr>
          <p:cNvSpPr txBox="1"/>
          <p:nvPr/>
        </p:nvSpPr>
        <p:spPr>
          <a:xfrm>
            <a:off x="10505256" y="291098"/>
            <a:ext cx="2003149" cy="477054"/>
          </a:xfrm>
          <a:prstGeom prst="rect">
            <a:avLst/>
          </a:prstGeom>
          <a:noFill/>
          <a:ln>
            <a:solidFill>
              <a:schemeClr val="tx1"/>
            </a:solidFill>
          </a:ln>
        </p:spPr>
        <p:txBody>
          <a:bodyPr wrap="square" rtlCol="0">
            <a:spAutoFit/>
          </a:bodyPr>
          <a:lstStyle/>
          <a:p>
            <a:r>
              <a:rPr kumimoji="1" lang="ja-JP" altLang="en-US" dirty="0"/>
              <a:t>参考資料</a:t>
            </a:r>
            <a:r>
              <a:rPr kumimoji="1" lang="en-US" altLang="ja-JP" dirty="0"/>
              <a:t>3-6</a:t>
            </a:r>
            <a:endParaRPr kumimoji="1" lang="ja-JP" altLang="en-US" dirty="0"/>
          </a:p>
        </p:txBody>
      </p:sp>
      <p:sp>
        <p:nvSpPr>
          <p:cNvPr id="8" name="テキスト ボックス 7">
            <a:extLst>
              <a:ext uri="{FF2B5EF4-FFF2-40B4-BE49-F238E27FC236}">
                <a16:creationId xmlns:a16="http://schemas.microsoft.com/office/drawing/2014/main" id="{B7AEE6AB-0BDF-4FB4-B36B-425872426F81}"/>
              </a:ext>
            </a:extLst>
          </p:cNvPr>
          <p:cNvSpPr txBox="1"/>
          <p:nvPr/>
        </p:nvSpPr>
        <p:spPr>
          <a:xfrm>
            <a:off x="208112" y="149091"/>
            <a:ext cx="8784976" cy="477054"/>
          </a:xfrm>
          <a:prstGeom prst="rect">
            <a:avLst/>
          </a:prstGeom>
          <a:noFill/>
          <a:ln>
            <a:solidFill>
              <a:schemeClr val="tx1"/>
            </a:solidFill>
          </a:ln>
        </p:spPr>
        <p:txBody>
          <a:bodyPr wrap="square" rtlCol="0">
            <a:spAutoFit/>
          </a:bodyPr>
          <a:lstStyle/>
          <a:p>
            <a:r>
              <a:rPr kumimoji="1" lang="ja-JP" altLang="en-US" dirty="0" smtClean="0"/>
              <a:t>令和</a:t>
            </a:r>
            <a:r>
              <a:rPr kumimoji="1" lang="en-US" altLang="ja-JP" dirty="0" smtClean="0"/>
              <a:t>2</a:t>
            </a:r>
            <a:r>
              <a:rPr kumimoji="1" lang="ja-JP" altLang="en-US" dirty="0" smtClean="0"/>
              <a:t>年度第</a:t>
            </a:r>
            <a:r>
              <a:rPr kumimoji="1" lang="en-US" altLang="ja-JP" dirty="0" smtClean="0"/>
              <a:t>1</a:t>
            </a:r>
            <a:r>
              <a:rPr kumimoji="1" lang="ja-JP" altLang="en-US" dirty="0"/>
              <a:t>回大阪府環境審議会温暖化対策部会資料抜粋</a:t>
            </a:r>
          </a:p>
        </p:txBody>
      </p:sp>
    </p:spTree>
    <p:extLst>
      <p:ext uri="{BB962C8B-B14F-4D97-AF65-F5344CB8AC3E}">
        <p14:creationId xmlns:p14="http://schemas.microsoft.com/office/powerpoint/2010/main" val="230568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135" y="552128"/>
            <a:ext cx="12350329" cy="7965179"/>
          </a:xfrm>
          <a:prstGeom prst="rect">
            <a:avLst/>
          </a:prstGeom>
        </p:spPr>
      </p:pic>
      <p:sp>
        <p:nvSpPr>
          <p:cNvPr id="6" name="テキスト ボックス 5"/>
          <p:cNvSpPr txBox="1"/>
          <p:nvPr/>
        </p:nvSpPr>
        <p:spPr bwMode="white">
          <a:xfrm>
            <a:off x="12199389" y="8833048"/>
            <a:ext cx="356149" cy="461171"/>
          </a:xfrm>
          <a:prstGeom prst="rect">
            <a:avLst/>
          </a:prstGeom>
          <a:solidFill>
            <a:schemeClr val="bg1"/>
          </a:solidFill>
          <a:ln>
            <a:noFill/>
          </a:ln>
        </p:spPr>
        <p:txBody>
          <a:bodyPr wrap="square" rtlCol="0">
            <a:spAutoFit/>
          </a:bodyPr>
          <a:lstStyle/>
          <a:p>
            <a:r>
              <a:rPr lang="en-US" altLang="ja-JP" sz="2400" dirty="0"/>
              <a:t>2</a:t>
            </a:r>
            <a:endParaRPr kumimoji="1" lang="ja-JP" altLang="en-US" sz="2400" dirty="0"/>
          </a:p>
        </p:txBody>
      </p:sp>
      <p:sp>
        <p:nvSpPr>
          <p:cNvPr id="8" name="テキスト ボックス 7"/>
          <p:cNvSpPr txBox="1"/>
          <p:nvPr/>
        </p:nvSpPr>
        <p:spPr bwMode="white">
          <a:xfrm>
            <a:off x="12265055" y="8056136"/>
            <a:ext cx="356149" cy="461171"/>
          </a:xfrm>
          <a:prstGeom prst="rect">
            <a:avLst/>
          </a:prstGeom>
          <a:solidFill>
            <a:schemeClr val="bg1"/>
          </a:solidFill>
          <a:ln>
            <a:noFill/>
          </a:ln>
        </p:spPr>
        <p:txBody>
          <a:bodyPr wrap="square" rtlCol="0">
            <a:spAutoFit/>
          </a:bodyPr>
          <a:lstStyle/>
          <a:p>
            <a:endParaRPr kumimoji="1" lang="ja-JP" altLang="en-US" sz="2400" dirty="0"/>
          </a:p>
        </p:txBody>
      </p:sp>
    </p:spTree>
    <p:extLst>
      <p:ext uri="{BB962C8B-B14F-4D97-AF65-F5344CB8AC3E}">
        <p14:creationId xmlns:p14="http://schemas.microsoft.com/office/powerpoint/2010/main" val="366949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0133013" y="1174580"/>
            <a:ext cx="2618078" cy="1599375"/>
            <a:chOff x="7752046" y="502551"/>
            <a:chExt cx="2414072" cy="1474747"/>
          </a:xfrm>
        </p:grpSpPr>
        <p:sp>
          <p:nvSpPr>
            <p:cNvPr id="71" name="正方形/長方形 70"/>
            <p:cNvSpPr/>
            <p:nvPr/>
          </p:nvSpPr>
          <p:spPr>
            <a:xfrm>
              <a:off x="7810751" y="1020066"/>
              <a:ext cx="2109825" cy="451823"/>
            </a:xfrm>
            <a:prstGeom prst="rect">
              <a:avLst/>
            </a:prstGeom>
            <a:solidFill>
              <a:schemeClr val="bg1"/>
            </a:solidFill>
            <a:ln>
              <a:solidFill>
                <a:schemeClr val="bg1"/>
              </a:solidFill>
            </a:ln>
          </p:spPr>
          <p:txBody>
            <a:bodyPr wrap="square" rtlCol="0" anchor="ctr">
              <a:spAutoFit/>
            </a:bodyPr>
            <a:lstStyle/>
            <a:p>
              <a:pPr algn="ctr" eaLnBrk="0" hangingPunct="0"/>
              <a:endParaRPr lang="ja-JP" altLang="en-US" sz="2584" dirty="0">
                <a:solidFill>
                  <a:srgbClr val="000000"/>
                </a:solidFill>
                <a:latin typeface="ＭＳ ゴシック" pitchFamily="49" charset="-128"/>
                <a:ea typeface="ＭＳ ゴシック" pitchFamily="49" charset="-128"/>
                <a:cs typeface="Courier New" pitchFamily="49" charset="0"/>
              </a:endParaRPr>
            </a:p>
          </p:txBody>
        </p:sp>
        <p:pic>
          <p:nvPicPr>
            <p:cNvPr id="4" name="図 3"/>
            <p:cNvPicPr>
              <a:picLocks noChangeAspect="1"/>
            </p:cNvPicPr>
            <p:nvPr/>
          </p:nvPicPr>
          <p:blipFill>
            <a:blip r:embed="rId3"/>
            <a:stretch>
              <a:fillRect/>
            </a:stretch>
          </p:blipFill>
          <p:spPr>
            <a:xfrm>
              <a:off x="8018141" y="664856"/>
              <a:ext cx="1911812" cy="1260000"/>
            </a:xfrm>
            <a:prstGeom prst="rect">
              <a:avLst/>
            </a:prstGeom>
          </p:spPr>
        </p:pic>
        <p:sp>
          <p:nvSpPr>
            <p:cNvPr id="66" name="テキスト ボックス 65"/>
            <p:cNvSpPr txBox="1"/>
            <p:nvPr/>
          </p:nvSpPr>
          <p:spPr>
            <a:xfrm>
              <a:off x="8196833" y="1798667"/>
              <a:ext cx="415464" cy="91820"/>
            </a:xfrm>
            <a:prstGeom prst="rect">
              <a:avLst/>
            </a:prstGeom>
            <a:solidFill>
              <a:schemeClr val="bg1"/>
            </a:solidFill>
          </p:spPr>
          <p:txBody>
            <a:bodyPr wrap="square" lIns="0" tIns="0" rIns="0" bIns="0" rtlCol="0">
              <a:spAutoFit/>
            </a:bodyPr>
            <a:lstStyle/>
            <a:p>
              <a:pPr algn="ctr"/>
              <a:r>
                <a:rPr lang="en-US" altLang="ja-JP" sz="647" b="1" dirty="0">
                  <a:solidFill>
                    <a:schemeClr val="tx1">
                      <a:lumMod val="50000"/>
                      <a:lumOff val="50000"/>
                    </a:schemeClr>
                  </a:solidFill>
                </a:rPr>
                <a:t>1973 </a:t>
              </a:r>
              <a:endParaRPr lang="ja-JP" altLang="en-US" sz="647" b="1" dirty="0">
                <a:solidFill>
                  <a:schemeClr val="tx1">
                    <a:lumMod val="50000"/>
                    <a:lumOff val="50000"/>
                  </a:schemeClr>
                </a:solidFill>
              </a:endParaRPr>
            </a:p>
          </p:txBody>
        </p:sp>
        <p:sp>
          <p:nvSpPr>
            <p:cNvPr id="67" name="テキスト ボックス 66"/>
            <p:cNvSpPr txBox="1"/>
            <p:nvPr/>
          </p:nvSpPr>
          <p:spPr>
            <a:xfrm>
              <a:off x="8762106" y="1798667"/>
              <a:ext cx="415464" cy="91820"/>
            </a:xfrm>
            <a:prstGeom prst="rect">
              <a:avLst/>
            </a:prstGeom>
            <a:solidFill>
              <a:schemeClr val="bg1"/>
            </a:solidFill>
          </p:spPr>
          <p:txBody>
            <a:bodyPr wrap="square" lIns="0" tIns="0" rIns="0" bIns="0" rtlCol="0">
              <a:spAutoFit/>
            </a:bodyPr>
            <a:lstStyle/>
            <a:p>
              <a:pPr algn="ctr"/>
              <a:r>
                <a:rPr lang="en-US" altLang="ja-JP" sz="647" b="1" dirty="0">
                  <a:solidFill>
                    <a:schemeClr val="tx1">
                      <a:lumMod val="50000"/>
                      <a:lumOff val="50000"/>
                    </a:schemeClr>
                  </a:solidFill>
                </a:rPr>
                <a:t>1990 </a:t>
              </a:r>
              <a:endParaRPr lang="ja-JP" altLang="en-US" sz="647" b="1" dirty="0">
                <a:solidFill>
                  <a:schemeClr val="tx1">
                    <a:lumMod val="50000"/>
                    <a:lumOff val="50000"/>
                  </a:schemeClr>
                </a:solidFill>
              </a:endParaRPr>
            </a:p>
          </p:txBody>
        </p:sp>
        <p:sp>
          <p:nvSpPr>
            <p:cNvPr id="68" name="テキスト ボックス 67"/>
            <p:cNvSpPr txBox="1"/>
            <p:nvPr/>
          </p:nvSpPr>
          <p:spPr>
            <a:xfrm>
              <a:off x="9355476" y="1798667"/>
              <a:ext cx="415464" cy="91820"/>
            </a:xfrm>
            <a:prstGeom prst="rect">
              <a:avLst/>
            </a:prstGeom>
            <a:solidFill>
              <a:schemeClr val="bg1"/>
            </a:solidFill>
          </p:spPr>
          <p:txBody>
            <a:bodyPr wrap="square" lIns="0" tIns="0" rIns="0" bIns="0" rtlCol="0">
              <a:spAutoFit/>
            </a:bodyPr>
            <a:lstStyle/>
            <a:p>
              <a:pPr algn="ctr"/>
              <a:r>
                <a:rPr lang="en-US" altLang="ja-JP" sz="647" b="1" dirty="0">
                  <a:solidFill>
                    <a:schemeClr val="tx1">
                      <a:lumMod val="50000"/>
                      <a:lumOff val="50000"/>
                    </a:schemeClr>
                  </a:solidFill>
                </a:rPr>
                <a:t>2016 </a:t>
              </a:r>
              <a:endParaRPr lang="ja-JP" altLang="en-US" sz="647" b="1" dirty="0">
                <a:solidFill>
                  <a:schemeClr val="tx1">
                    <a:lumMod val="50000"/>
                    <a:lumOff val="50000"/>
                  </a:schemeClr>
                </a:solidFill>
              </a:endParaRPr>
            </a:p>
          </p:txBody>
        </p:sp>
        <p:grpSp>
          <p:nvGrpSpPr>
            <p:cNvPr id="42" name="グループ化 41"/>
            <p:cNvGrpSpPr/>
            <p:nvPr/>
          </p:nvGrpSpPr>
          <p:grpSpPr>
            <a:xfrm>
              <a:off x="7752046" y="502551"/>
              <a:ext cx="2414072" cy="1474747"/>
              <a:chOff x="4879797" y="146690"/>
              <a:chExt cx="2120785" cy="1867866"/>
            </a:xfrm>
          </p:grpSpPr>
          <p:sp>
            <p:nvSpPr>
              <p:cNvPr id="43" name="Text Box 13"/>
              <p:cNvSpPr txBox="1">
                <a:spLocks noChangeArrowheads="1"/>
              </p:cNvSpPr>
              <p:nvPr/>
            </p:nvSpPr>
            <p:spPr bwMode="auto">
              <a:xfrm>
                <a:off x="4926722" y="146690"/>
                <a:ext cx="2073860" cy="270332"/>
              </a:xfrm>
              <a:prstGeom prst="rect">
                <a:avLst/>
              </a:prstGeom>
              <a:noFill/>
              <a:ln w="9525">
                <a:noFill/>
                <a:miter lim="800000"/>
                <a:headEnd/>
                <a:tailEnd/>
              </a:ln>
            </p:spPr>
            <p:txBody>
              <a:bodyPr wrap="square">
                <a:spAutoFit/>
              </a:bodyPr>
              <a:lstStyle/>
              <a:p>
                <a:pPr algn="ctr">
                  <a:spcBef>
                    <a:spcPct val="50000"/>
                  </a:spcBef>
                </a:pPr>
                <a:r>
                  <a:rPr lang="ja-JP" altLang="en-US" sz="904" b="1" dirty="0">
                    <a:solidFill>
                      <a:srgbClr val="000000"/>
                    </a:solidFill>
                    <a:latin typeface="Arial"/>
                    <a:ea typeface="ＭＳ Ｐゴシック" charset="-128"/>
                  </a:rPr>
                  <a:t>エネルギー消費シェアの推移</a:t>
                </a:r>
              </a:p>
            </p:txBody>
          </p:sp>
          <p:sp>
            <p:nvSpPr>
              <p:cNvPr id="44" name="Text Box 8"/>
              <p:cNvSpPr txBox="1">
                <a:spLocks noChangeArrowheads="1"/>
              </p:cNvSpPr>
              <p:nvPr/>
            </p:nvSpPr>
            <p:spPr bwMode="auto">
              <a:xfrm>
                <a:off x="4879797" y="832926"/>
                <a:ext cx="543739" cy="293471"/>
              </a:xfrm>
              <a:prstGeom prst="rect">
                <a:avLst/>
              </a:prstGeom>
              <a:noFill/>
              <a:ln w="9525">
                <a:noFill/>
                <a:miter lim="800000"/>
                <a:headEnd/>
                <a:tailEnd/>
              </a:ln>
              <a:effectLst/>
            </p:spPr>
            <p:txBody>
              <a:bodyPr wrap="square">
                <a:spAutoFit/>
              </a:bodyPr>
              <a:lstStyle/>
              <a:p>
                <a:pPr algn="ctr">
                  <a:defRPr/>
                </a:pPr>
                <a:r>
                  <a:rPr lang="ja-JP" altLang="en-US" sz="1033" b="1" dirty="0">
                    <a:solidFill>
                      <a:schemeClr val="tx1">
                        <a:lumMod val="50000"/>
                        <a:lumOff val="50000"/>
                      </a:schemeClr>
                    </a:solidFill>
                    <a:latin typeface="Times New Roman" pitchFamily="18" charset="0"/>
                  </a:rPr>
                  <a:t>産業</a:t>
                </a:r>
                <a:endParaRPr lang="en-US" altLang="ja-JP" sz="1033" b="1" dirty="0">
                  <a:solidFill>
                    <a:schemeClr val="tx1">
                      <a:lumMod val="50000"/>
                      <a:lumOff val="50000"/>
                    </a:schemeClr>
                  </a:solidFill>
                  <a:latin typeface="Times New Roman" pitchFamily="18" charset="0"/>
                  <a:ea typeface="ＭＳ Ｐゴシック" charset="-128"/>
                </a:endParaRPr>
              </a:p>
            </p:txBody>
          </p:sp>
          <p:sp>
            <p:nvSpPr>
              <p:cNvPr id="45" name="Text Box 8"/>
              <p:cNvSpPr txBox="1">
                <a:spLocks noChangeArrowheads="1"/>
              </p:cNvSpPr>
              <p:nvPr/>
            </p:nvSpPr>
            <p:spPr bwMode="auto">
              <a:xfrm>
                <a:off x="4953812" y="1535447"/>
                <a:ext cx="419682" cy="479109"/>
              </a:xfrm>
              <a:prstGeom prst="rect">
                <a:avLst/>
              </a:prstGeom>
              <a:noFill/>
              <a:ln w="9525">
                <a:noFill/>
                <a:miter lim="800000"/>
                <a:headEnd/>
                <a:tailEnd/>
              </a:ln>
              <a:effectLst/>
            </p:spPr>
            <p:txBody>
              <a:bodyPr wrap="none">
                <a:spAutoFit/>
              </a:bodyPr>
              <a:lstStyle/>
              <a:p>
                <a:pPr>
                  <a:defRPr/>
                </a:pPr>
                <a:r>
                  <a:rPr lang="ja-JP" altLang="en-US" sz="1033" b="1" dirty="0">
                    <a:solidFill>
                      <a:srgbClr val="FF0000"/>
                    </a:solidFill>
                    <a:latin typeface="Times New Roman" pitchFamily="18" charset="0"/>
                    <a:ea typeface="ＭＳ Ｐゴシック" charset="-128"/>
                  </a:rPr>
                  <a:t>業務・</a:t>
                </a:r>
                <a:endParaRPr lang="en-US" altLang="ja-JP" sz="1033" b="1" dirty="0">
                  <a:solidFill>
                    <a:srgbClr val="FF0000"/>
                  </a:solidFill>
                  <a:latin typeface="Times New Roman" pitchFamily="18" charset="0"/>
                  <a:ea typeface="ＭＳ Ｐゴシック" charset="-128"/>
                </a:endParaRPr>
              </a:p>
              <a:p>
                <a:pPr>
                  <a:defRPr/>
                </a:pPr>
                <a:r>
                  <a:rPr lang="ja-JP" altLang="en-US" sz="1033" b="1" dirty="0">
                    <a:solidFill>
                      <a:srgbClr val="FF0000"/>
                    </a:solidFill>
                    <a:latin typeface="Times New Roman" pitchFamily="18" charset="0"/>
                    <a:ea typeface="ＭＳ Ｐゴシック" charset="-128"/>
                  </a:rPr>
                  <a:t>家庭</a:t>
                </a:r>
                <a:endParaRPr lang="en-US" altLang="ja-JP" sz="1033" b="1" dirty="0">
                  <a:solidFill>
                    <a:srgbClr val="FF0000"/>
                  </a:solidFill>
                  <a:latin typeface="Times New Roman" pitchFamily="18" charset="0"/>
                  <a:ea typeface="ＭＳ Ｐゴシック" charset="-128"/>
                </a:endParaRPr>
              </a:p>
            </p:txBody>
          </p:sp>
          <p:sp>
            <p:nvSpPr>
              <p:cNvPr id="46" name="Text Box 8"/>
              <p:cNvSpPr txBox="1">
                <a:spLocks noChangeArrowheads="1"/>
              </p:cNvSpPr>
              <p:nvPr/>
            </p:nvSpPr>
            <p:spPr bwMode="auto">
              <a:xfrm>
                <a:off x="4951339" y="1339021"/>
                <a:ext cx="365143" cy="293471"/>
              </a:xfrm>
              <a:prstGeom prst="rect">
                <a:avLst/>
              </a:prstGeom>
              <a:noFill/>
              <a:ln w="9525">
                <a:noFill/>
                <a:miter lim="800000"/>
                <a:headEnd/>
                <a:tailEnd/>
              </a:ln>
              <a:effectLst/>
            </p:spPr>
            <p:txBody>
              <a:bodyPr wrap="none">
                <a:spAutoFit/>
              </a:bodyPr>
              <a:lstStyle/>
              <a:p>
                <a:pPr algn="ctr">
                  <a:defRPr/>
                </a:pPr>
                <a:r>
                  <a:rPr lang="ja-JP" altLang="en-US" sz="1033" b="1" dirty="0">
                    <a:solidFill>
                      <a:schemeClr val="bg1">
                        <a:lumMod val="65000"/>
                      </a:schemeClr>
                    </a:solidFill>
                    <a:latin typeface="Times New Roman" pitchFamily="18" charset="0"/>
                    <a:ea typeface="ＭＳ Ｐゴシック" charset="-128"/>
                  </a:rPr>
                  <a:t>運輸</a:t>
                </a:r>
                <a:endParaRPr lang="en-US" altLang="ja-JP" sz="1033" b="1" dirty="0">
                  <a:solidFill>
                    <a:schemeClr val="bg1">
                      <a:lumMod val="65000"/>
                    </a:schemeClr>
                  </a:solidFill>
                  <a:latin typeface="Times New Roman" pitchFamily="18" charset="0"/>
                  <a:ea typeface="ＭＳ Ｐゴシック" charset="-128"/>
                </a:endParaRPr>
              </a:p>
            </p:txBody>
          </p:sp>
        </p:grpSp>
      </p:grpSp>
      <p:sp>
        <p:nvSpPr>
          <p:cNvPr id="3" name="AutoShape 15"/>
          <p:cNvSpPr>
            <a:spLocks noChangeArrowheads="1"/>
          </p:cNvSpPr>
          <p:nvPr/>
        </p:nvSpPr>
        <p:spPr bwMode="auto">
          <a:xfrm>
            <a:off x="30924" y="1138504"/>
            <a:ext cx="12650877" cy="1605124"/>
          </a:xfrm>
          <a:prstGeom prst="roundRect">
            <a:avLst>
              <a:gd name="adj" fmla="val 0"/>
            </a:avLst>
          </a:prstGeom>
          <a:noFill/>
          <a:ln w="19050">
            <a:solidFill>
              <a:srgbClr val="0000FF"/>
            </a:solidFill>
            <a:round/>
            <a:headEnd/>
            <a:tailEnd/>
          </a:ln>
        </p:spPr>
        <p:txBody>
          <a:bodyPr lIns="112784" tIns="56391" rIns="112784" bIns="56391"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1551"/>
          </a:p>
          <a:p>
            <a:pPr eaLnBrk="1" hangingPunct="1">
              <a:spcBef>
                <a:spcPct val="0"/>
              </a:spcBef>
              <a:buFontTx/>
              <a:buNone/>
            </a:pPr>
            <a:endParaRPr lang="en-US" altLang="ja-JP" sz="1551"/>
          </a:p>
        </p:txBody>
      </p:sp>
      <p:grpSp>
        <p:nvGrpSpPr>
          <p:cNvPr id="55" name="グループ化 54"/>
          <p:cNvGrpSpPr/>
          <p:nvPr/>
        </p:nvGrpSpPr>
        <p:grpSpPr>
          <a:xfrm>
            <a:off x="676665" y="7683632"/>
            <a:ext cx="11920507" cy="1124791"/>
            <a:chOff x="349798" y="2259859"/>
            <a:chExt cx="6394226" cy="870374"/>
          </a:xfrm>
        </p:grpSpPr>
        <p:sp>
          <p:nvSpPr>
            <p:cNvPr id="56" name="AutoShape 10"/>
            <p:cNvSpPr>
              <a:spLocks noChangeArrowheads="1"/>
            </p:cNvSpPr>
            <p:nvPr/>
          </p:nvSpPr>
          <p:spPr bwMode="auto">
            <a:xfrm>
              <a:off x="360847" y="2260845"/>
              <a:ext cx="6383177" cy="241137"/>
            </a:xfrm>
            <a:prstGeom prst="roundRect">
              <a:avLst>
                <a:gd name="adj" fmla="val 0"/>
              </a:avLst>
            </a:prstGeom>
            <a:solidFill>
              <a:srgbClr val="0070C0"/>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51" b="1" dirty="0">
                  <a:solidFill>
                    <a:schemeClr val="bg1"/>
                  </a:solidFill>
                </a:rPr>
                <a:t>大手住宅事業者の供給する戸建住宅等へのトップランナー制度の全面展開</a:t>
              </a:r>
              <a:endParaRPr lang="ja-JP" altLang="en-US" sz="1616" b="1" dirty="0">
                <a:solidFill>
                  <a:schemeClr val="bg1"/>
                </a:solidFill>
              </a:endParaRPr>
            </a:p>
          </p:txBody>
        </p:sp>
        <p:sp>
          <p:nvSpPr>
            <p:cNvPr id="57" name="正方形/長方形 56"/>
            <p:cNvSpPr/>
            <p:nvPr/>
          </p:nvSpPr>
          <p:spPr>
            <a:xfrm>
              <a:off x="356093" y="2259859"/>
              <a:ext cx="6386400" cy="87037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27"/>
            </a:p>
          </p:txBody>
        </p:sp>
        <p:sp>
          <p:nvSpPr>
            <p:cNvPr id="58" name="正方形/長方形 57"/>
            <p:cNvSpPr/>
            <p:nvPr/>
          </p:nvSpPr>
          <p:spPr>
            <a:xfrm>
              <a:off x="417842" y="2667000"/>
              <a:ext cx="6319140" cy="440795"/>
            </a:xfrm>
            <a:prstGeom prst="rect">
              <a:avLst/>
            </a:prstGeom>
          </p:spPr>
          <p:txBody>
            <a:bodyPr wrap="square" lIns="93047" rIns="93047">
              <a:spAutoFit/>
            </a:bodyPr>
            <a:lstStyle/>
            <a:p>
              <a:pPr marL="192850" indent="-192850" algn="just"/>
              <a:r>
                <a:rPr lang="ja-JP" altLang="en-US" sz="1551" dirty="0">
                  <a:latin typeface="ＭＳ Ｐゴシック"/>
                  <a:ea typeface="ＭＳ Ｐゴシック"/>
                </a:rPr>
                <a:t>○　建売戸建住宅を供給する大手住宅事業者に加え、注文戸建住宅・賃貸アパートを供給する大手住宅事業者を対象に、トップランナー基準（省エネ基準を上回る基準）に適合する住宅を供給する責務を課し、国による勧告・命令等により実効性を担保</a:t>
              </a:r>
              <a:endParaRPr lang="en-US" altLang="ja-JP" sz="1551" dirty="0">
                <a:latin typeface="ＭＳ Ｐゴシック"/>
                <a:ea typeface="ＭＳ Ｐゴシック"/>
              </a:endParaRPr>
            </a:p>
          </p:txBody>
        </p:sp>
        <p:sp>
          <p:nvSpPr>
            <p:cNvPr id="59" name="正方形/長方形 58"/>
            <p:cNvSpPr/>
            <p:nvPr/>
          </p:nvSpPr>
          <p:spPr>
            <a:xfrm>
              <a:off x="349798" y="2522599"/>
              <a:ext cx="6326774" cy="230221"/>
            </a:xfrm>
            <a:prstGeom prst="rect">
              <a:avLst/>
            </a:prstGeom>
          </p:spPr>
          <p:txBody>
            <a:bodyPr wrap="square" lIns="93047" rIns="93047" anchor="ctr">
              <a:spAutoFit/>
            </a:bodyPr>
            <a:lstStyle/>
            <a:p>
              <a:pPr algn="just">
                <a:lnSpc>
                  <a:spcPts val="1551"/>
                </a:lnSpc>
              </a:pPr>
              <a:r>
                <a:rPr lang="ja-JP" altLang="en-US"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大手ハウスメーカー等の供給する戸建住宅等について、トップランナー基準への適合を徹底</a:t>
              </a:r>
              <a:endParaRPr lang="en-US" altLang="ja-JP"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p:cNvGrpSpPr/>
          <p:nvPr/>
        </p:nvGrpSpPr>
        <p:grpSpPr>
          <a:xfrm>
            <a:off x="8186146" y="5247173"/>
            <a:ext cx="4696269" cy="2409512"/>
            <a:chOff x="4157213" y="3595428"/>
            <a:chExt cx="2739731" cy="2027799"/>
          </a:xfrm>
        </p:grpSpPr>
        <p:pic>
          <p:nvPicPr>
            <p:cNvPr id="6" name="図 5"/>
            <p:cNvPicPr>
              <a:picLocks noChangeAspect="1"/>
            </p:cNvPicPr>
            <p:nvPr/>
          </p:nvPicPr>
          <p:blipFill>
            <a:blip r:embed="rId4"/>
            <a:stretch>
              <a:fillRect/>
            </a:stretch>
          </p:blipFill>
          <p:spPr>
            <a:xfrm>
              <a:off x="4927748" y="4328541"/>
              <a:ext cx="1340736" cy="986782"/>
            </a:xfrm>
            <a:prstGeom prst="rect">
              <a:avLst/>
            </a:prstGeom>
          </p:spPr>
        </p:pic>
        <p:pic>
          <p:nvPicPr>
            <p:cNvPr id="7" name="Picture 3"/>
            <p:cNvPicPr>
              <a:picLocks noChangeAspect="1" noChangeArrowheads="1"/>
            </p:cNvPicPr>
            <p:nvPr/>
          </p:nvPicPr>
          <p:blipFill>
            <a:blip r:embed="rId5" cstate="print"/>
            <a:srcRect/>
            <a:stretch>
              <a:fillRect/>
            </a:stretch>
          </p:blipFill>
          <p:spPr bwMode="auto">
            <a:xfrm>
              <a:off x="5459217" y="3952343"/>
              <a:ext cx="635016" cy="245784"/>
            </a:xfrm>
            <a:prstGeom prst="rect">
              <a:avLst/>
            </a:prstGeom>
            <a:noFill/>
            <a:ln w="9525">
              <a:noFill/>
              <a:miter lim="800000"/>
              <a:headEnd/>
              <a:tailEnd/>
            </a:ln>
          </p:spPr>
        </p:pic>
        <p:pic>
          <p:nvPicPr>
            <p:cNvPr id="8" name="Picture 5" descr="D:\kimura\業務関連\作業ファイル\120513日独経済シンポジウム井上審議官講演資料\写真\混構造_屋根が木造_の住宅１\日差しを遮る長い庇１（庇縮小）.jpg"/>
            <p:cNvPicPr>
              <a:picLocks noChangeAspect="1" noChangeArrowheads="1"/>
            </p:cNvPicPr>
            <p:nvPr/>
          </p:nvPicPr>
          <p:blipFill>
            <a:blip r:embed="rId6" cstate="print"/>
            <a:srcRect b="11971"/>
            <a:stretch>
              <a:fillRect/>
            </a:stretch>
          </p:blipFill>
          <p:spPr bwMode="auto">
            <a:xfrm>
              <a:off x="4412218" y="3956523"/>
              <a:ext cx="690243" cy="405494"/>
            </a:xfrm>
            <a:prstGeom prst="rect">
              <a:avLst/>
            </a:prstGeom>
            <a:noFill/>
            <a:ln w="9525">
              <a:noFill/>
              <a:miter lim="800000"/>
              <a:headEnd/>
              <a:tailEnd/>
            </a:ln>
          </p:spPr>
        </p:pic>
        <p:pic>
          <p:nvPicPr>
            <p:cNvPr id="9" name="Picture 16"/>
            <p:cNvPicPr>
              <a:picLocks noChangeAspect="1" noChangeArrowheads="1"/>
            </p:cNvPicPr>
            <p:nvPr/>
          </p:nvPicPr>
          <p:blipFill>
            <a:blip r:embed="rId7" cstate="print"/>
            <a:srcRect/>
            <a:stretch>
              <a:fillRect/>
            </a:stretch>
          </p:blipFill>
          <p:spPr bwMode="auto">
            <a:xfrm>
              <a:off x="6131184" y="4327917"/>
              <a:ext cx="607407" cy="357483"/>
            </a:xfrm>
            <a:prstGeom prst="rect">
              <a:avLst/>
            </a:prstGeom>
            <a:noFill/>
            <a:ln w="19050">
              <a:noFill/>
              <a:miter lim="800000"/>
              <a:headEnd/>
              <a:tailEnd/>
            </a:ln>
          </p:spPr>
        </p:pic>
        <p:sp>
          <p:nvSpPr>
            <p:cNvPr id="10" name="テキスト ボックス 9"/>
            <p:cNvSpPr txBox="1"/>
            <p:nvPr/>
          </p:nvSpPr>
          <p:spPr>
            <a:xfrm>
              <a:off x="4157213" y="3595428"/>
              <a:ext cx="2739731" cy="253461"/>
            </a:xfrm>
            <a:prstGeom prst="rect">
              <a:avLst/>
            </a:prstGeom>
            <a:noFill/>
            <a:ln w="31750">
              <a:noFill/>
            </a:ln>
          </p:spPr>
          <p:txBody>
            <a:bodyPr wrap="square" rtlCol="0">
              <a:spAutoFit/>
            </a:bodyPr>
            <a:lstStyle/>
            <a:p>
              <a:pPr algn="ctr"/>
              <a:r>
                <a:rPr lang="en-US" altLang="ja-JP" sz="1357" dirty="0"/>
                <a:t>[</a:t>
              </a:r>
              <a:r>
                <a:rPr lang="ja-JP" altLang="en-US" sz="1357" dirty="0"/>
                <a:t>省エネ性能向上のための措置例</a:t>
              </a:r>
              <a:r>
                <a:rPr lang="en-US" altLang="ja-JP" sz="1357" dirty="0"/>
                <a:t>]</a:t>
              </a:r>
              <a:endParaRPr lang="ja-JP" altLang="en-US" sz="1357" dirty="0"/>
            </a:p>
          </p:txBody>
        </p:sp>
        <p:sp>
          <p:nvSpPr>
            <p:cNvPr id="11" name="テキスト ボックス 10"/>
            <p:cNvSpPr txBox="1"/>
            <p:nvPr/>
          </p:nvSpPr>
          <p:spPr>
            <a:xfrm>
              <a:off x="5833363" y="4029288"/>
              <a:ext cx="870241" cy="194804"/>
            </a:xfrm>
            <a:prstGeom prst="rect">
              <a:avLst/>
            </a:prstGeom>
            <a:noFill/>
            <a:ln w="31750">
              <a:noFill/>
            </a:ln>
          </p:spPr>
          <p:txBody>
            <a:bodyPr wrap="square" rtlCol="0">
              <a:spAutoFit/>
            </a:bodyPr>
            <a:lstStyle/>
            <a:p>
              <a:pPr algn="ctr"/>
              <a:r>
                <a:rPr lang="ja-JP" altLang="en-US" sz="904" dirty="0"/>
                <a:t>太陽光発電</a:t>
              </a:r>
            </a:p>
          </p:txBody>
        </p:sp>
        <p:sp>
          <p:nvSpPr>
            <p:cNvPr id="12" name="テキスト ボックス 11"/>
            <p:cNvSpPr txBox="1"/>
            <p:nvPr/>
          </p:nvSpPr>
          <p:spPr>
            <a:xfrm>
              <a:off x="6254166" y="5428423"/>
              <a:ext cx="490657" cy="194804"/>
            </a:xfrm>
            <a:prstGeom prst="rect">
              <a:avLst/>
            </a:prstGeom>
            <a:noFill/>
            <a:ln w="31750">
              <a:noFill/>
            </a:ln>
          </p:spPr>
          <p:txBody>
            <a:bodyPr wrap="square" rtlCol="0">
              <a:spAutoFit/>
            </a:bodyPr>
            <a:lstStyle/>
            <a:p>
              <a:r>
                <a:rPr lang="ja-JP" altLang="en-US" sz="904" dirty="0"/>
                <a:t>高効率給湯</a:t>
              </a:r>
              <a:endParaRPr lang="en-US" altLang="ja-JP" sz="904" dirty="0"/>
            </a:p>
          </p:txBody>
        </p:sp>
        <p:sp>
          <p:nvSpPr>
            <p:cNvPr id="13" name="テキスト ボックス 12"/>
            <p:cNvSpPr txBox="1"/>
            <p:nvPr/>
          </p:nvSpPr>
          <p:spPr>
            <a:xfrm>
              <a:off x="4530474" y="5388659"/>
              <a:ext cx="613560" cy="194804"/>
            </a:xfrm>
            <a:prstGeom prst="rect">
              <a:avLst/>
            </a:prstGeom>
            <a:noFill/>
            <a:ln w="31750">
              <a:noFill/>
            </a:ln>
          </p:spPr>
          <p:txBody>
            <a:bodyPr wrap="square" rtlCol="0">
              <a:spAutoFit/>
            </a:bodyPr>
            <a:lstStyle/>
            <a:p>
              <a:pPr algn="ctr"/>
              <a:r>
                <a:rPr lang="ja-JP" altLang="en-US" sz="904" dirty="0"/>
                <a:t>断熱材</a:t>
              </a:r>
            </a:p>
          </p:txBody>
        </p:sp>
        <p:sp>
          <p:nvSpPr>
            <p:cNvPr id="14" name="テキスト ボックス 13"/>
            <p:cNvSpPr txBox="1"/>
            <p:nvPr/>
          </p:nvSpPr>
          <p:spPr>
            <a:xfrm>
              <a:off x="6065476" y="4585986"/>
              <a:ext cx="790090" cy="311902"/>
            </a:xfrm>
            <a:prstGeom prst="rect">
              <a:avLst/>
            </a:prstGeom>
            <a:noFill/>
            <a:ln w="31750">
              <a:noFill/>
            </a:ln>
          </p:spPr>
          <p:txBody>
            <a:bodyPr wrap="square" rtlCol="0">
              <a:spAutoFit/>
            </a:bodyPr>
            <a:lstStyle/>
            <a:p>
              <a:pPr algn="ctr"/>
              <a:r>
                <a:rPr lang="ja-JP" altLang="en-US" sz="904" dirty="0"/>
                <a:t>ペアガラス</a:t>
              </a:r>
              <a:endParaRPr lang="en-US" altLang="ja-JP" sz="904" dirty="0"/>
            </a:p>
            <a:p>
              <a:pPr algn="ctr"/>
              <a:r>
                <a:rPr lang="ja-JP" altLang="en-US" sz="904" dirty="0"/>
                <a:t>二重サッシ</a:t>
              </a:r>
            </a:p>
          </p:txBody>
        </p:sp>
        <p:pic>
          <p:nvPicPr>
            <p:cNvPr id="15" name="Picture 2" descr="C:\Users\honma-y2dx\AppData\Local\Microsoft\Windows\Temporary Internet Files\Content.Outlook\A38O9M2Z\13_1283_13030.jpg"/>
            <p:cNvPicPr>
              <a:picLocks noChangeAspect="1" noChangeArrowheads="1"/>
            </p:cNvPicPr>
            <p:nvPr/>
          </p:nvPicPr>
          <p:blipFill>
            <a:blip r:embed="rId8" cstate="print"/>
            <a:srcRect/>
            <a:stretch>
              <a:fillRect/>
            </a:stretch>
          </p:blipFill>
          <p:spPr bwMode="auto">
            <a:xfrm>
              <a:off x="6217301" y="4941484"/>
              <a:ext cx="506472" cy="525804"/>
            </a:xfrm>
            <a:prstGeom prst="rect">
              <a:avLst/>
            </a:prstGeom>
            <a:noFill/>
            <a:ln w="9525">
              <a:noFill/>
              <a:miter lim="800000"/>
              <a:headEnd/>
              <a:tailEnd/>
            </a:ln>
          </p:spPr>
        </p:pic>
        <p:pic>
          <p:nvPicPr>
            <p:cNvPr id="16" name="Picture 1" descr="_1_0FF921B40FF916500034BC23492579FF"/>
            <p:cNvPicPr>
              <a:picLocks noChangeAspect="1" noChangeArrowheads="1"/>
            </p:cNvPicPr>
            <p:nvPr/>
          </p:nvPicPr>
          <p:blipFill>
            <a:blip r:embed="rId9" cstate="print"/>
            <a:srcRect t="31021" r="17989"/>
            <a:stretch>
              <a:fillRect/>
            </a:stretch>
          </p:blipFill>
          <p:spPr bwMode="auto">
            <a:xfrm>
              <a:off x="4393319" y="5034403"/>
              <a:ext cx="623671" cy="384467"/>
            </a:xfrm>
            <a:prstGeom prst="rect">
              <a:avLst/>
            </a:prstGeom>
            <a:noFill/>
            <a:ln w="9525">
              <a:noFill/>
              <a:miter lim="800000"/>
              <a:headEnd/>
              <a:tailEnd/>
            </a:ln>
          </p:spPr>
        </p:pic>
      </p:grpSp>
      <p:cxnSp>
        <p:nvCxnSpPr>
          <p:cNvPr id="17" name="直線コネクタ 16"/>
          <p:cNvCxnSpPr/>
          <p:nvPr/>
        </p:nvCxnSpPr>
        <p:spPr>
          <a:xfrm flipV="1">
            <a:off x="10868975" y="6085637"/>
            <a:ext cx="186369" cy="287335"/>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8307550" y="6167697"/>
            <a:ext cx="1906943" cy="231474"/>
          </a:xfrm>
          <a:prstGeom prst="rect">
            <a:avLst/>
          </a:prstGeom>
          <a:noFill/>
          <a:ln w="31750">
            <a:noFill/>
          </a:ln>
        </p:spPr>
        <p:txBody>
          <a:bodyPr wrap="square" rtlCol="0">
            <a:spAutoFit/>
          </a:bodyPr>
          <a:lstStyle/>
          <a:p>
            <a:pPr algn="ctr"/>
            <a:r>
              <a:rPr lang="ja-JP" altLang="en-US" sz="904" dirty="0"/>
              <a:t>日差しを遮る庇</a:t>
            </a:r>
          </a:p>
        </p:txBody>
      </p:sp>
      <p:cxnSp>
        <p:nvCxnSpPr>
          <p:cNvPr id="19" name="直線コネクタ 18"/>
          <p:cNvCxnSpPr>
            <a:endCxn id="9" idx="1"/>
          </p:cNvCxnSpPr>
          <p:nvPr/>
        </p:nvCxnSpPr>
        <p:spPr>
          <a:xfrm flipV="1">
            <a:off x="11012380" y="6329932"/>
            <a:ext cx="557420" cy="392958"/>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11323336" y="7081253"/>
            <a:ext cx="607764" cy="27514"/>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9632897" y="7107147"/>
            <a:ext cx="327844" cy="410164"/>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2"/>
          </p:cNvCxnSpPr>
          <p:nvPr/>
        </p:nvCxnSpPr>
        <p:spPr>
          <a:xfrm flipH="1" flipV="1">
            <a:off x="9261022" y="6399171"/>
            <a:ext cx="389329" cy="215939"/>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3" name="AutoShape 16"/>
          <p:cNvSpPr>
            <a:spLocks noChangeArrowheads="1"/>
          </p:cNvSpPr>
          <p:nvPr/>
        </p:nvSpPr>
        <p:spPr bwMode="auto">
          <a:xfrm>
            <a:off x="11620" y="935171"/>
            <a:ext cx="2432721" cy="280854"/>
          </a:xfrm>
          <a:prstGeom prst="roundRect">
            <a:avLst>
              <a:gd name="adj" fmla="val 0"/>
            </a:avLst>
          </a:prstGeom>
          <a:solidFill>
            <a:srgbClr val="0000FF"/>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9" b="1" dirty="0">
                <a:solidFill>
                  <a:schemeClr val="bg1"/>
                </a:solidFill>
              </a:rPr>
              <a:t>背景・必要性</a:t>
            </a:r>
          </a:p>
        </p:txBody>
      </p:sp>
      <p:sp>
        <p:nvSpPr>
          <p:cNvPr id="25" name="正方形/長方形 24"/>
          <p:cNvSpPr/>
          <p:nvPr/>
        </p:nvSpPr>
        <p:spPr>
          <a:xfrm>
            <a:off x="-26064" y="1199368"/>
            <a:ext cx="10428555" cy="609526"/>
          </a:xfrm>
          <a:prstGeom prst="rect">
            <a:avLst/>
          </a:prstGeom>
        </p:spPr>
        <p:txBody>
          <a:bodyPr wrap="square" lIns="93047" rIns="93047">
            <a:spAutoFit/>
          </a:bodyPr>
          <a:lstStyle/>
          <a:p>
            <a:pPr marL="205159" indent="-205159" algn="just"/>
            <a:r>
              <a:rPr lang="ja-JP" altLang="en-US" sz="1551" dirty="0">
                <a:solidFill>
                  <a:srgbClr val="000000"/>
                </a:solidFill>
                <a:latin typeface="ＭＳ Ｐゴシック"/>
                <a:ea typeface="ＭＳ Ｐゴシック"/>
              </a:rPr>
              <a:t>○　我が国のエネルギー需給構造の逼迫の解消や、地球温暖化対策に係る</a:t>
            </a:r>
            <a:r>
              <a:rPr lang="en-US" altLang="ja-JP" sz="1551" dirty="0">
                <a:solidFill>
                  <a:srgbClr val="000000"/>
                </a:solidFill>
                <a:latin typeface="ＭＳ Ｐゴシック"/>
                <a:ea typeface="ＭＳ Ｐゴシック"/>
              </a:rPr>
              <a:t>｢</a:t>
            </a:r>
            <a:r>
              <a:rPr lang="ja-JP" altLang="en-US" sz="1551" dirty="0">
                <a:solidFill>
                  <a:srgbClr val="000000"/>
                </a:solidFill>
                <a:latin typeface="ＭＳ Ｐゴシック"/>
                <a:ea typeface="ＭＳ Ｐゴシック"/>
              </a:rPr>
              <a:t>パリ協定</a:t>
            </a:r>
            <a:r>
              <a:rPr lang="en-US" altLang="ja-JP" sz="1551" dirty="0">
                <a:solidFill>
                  <a:srgbClr val="000000"/>
                </a:solidFill>
                <a:latin typeface="ＭＳ Ｐゴシック"/>
                <a:ea typeface="ＭＳ Ｐゴシック"/>
              </a:rPr>
              <a:t>｣</a:t>
            </a:r>
            <a:r>
              <a:rPr lang="ja-JP" altLang="en-US" sz="1551" dirty="0">
                <a:solidFill>
                  <a:srgbClr val="000000"/>
                </a:solidFill>
                <a:latin typeface="ＭＳ Ｐゴシック"/>
                <a:ea typeface="ＭＳ Ｐゴシック"/>
              </a:rPr>
              <a:t>の目標</a:t>
            </a:r>
            <a:r>
              <a:rPr lang="ja-JP" altLang="en-US" sz="1551" baseline="30000" dirty="0">
                <a:solidFill>
                  <a:srgbClr val="000000"/>
                </a:solidFill>
                <a:latin typeface="ＭＳ Ｐゴシック"/>
                <a:ea typeface="ＭＳ Ｐゴシック"/>
              </a:rPr>
              <a:t>＊</a:t>
            </a:r>
            <a:r>
              <a:rPr lang="ja-JP" altLang="en-US" sz="1551" dirty="0">
                <a:solidFill>
                  <a:srgbClr val="000000"/>
                </a:solidFill>
                <a:latin typeface="ＭＳ Ｐゴシック"/>
                <a:ea typeface="ＭＳ Ｐゴシック"/>
              </a:rPr>
              <a:t>達成</a:t>
            </a:r>
            <a:r>
              <a:rPr lang="ja-JP" altLang="en-US" sz="1551" dirty="0">
                <a:latin typeface="ＭＳ Ｐゴシック"/>
                <a:ea typeface="ＭＳ Ｐゴシック"/>
              </a:rPr>
              <a:t>のため、</a:t>
            </a:r>
            <a:endParaRPr lang="en-US" altLang="ja-JP" sz="1551" dirty="0">
              <a:latin typeface="ＭＳ Ｐゴシック"/>
              <a:ea typeface="ＭＳ Ｐゴシック"/>
            </a:endParaRPr>
          </a:p>
          <a:p>
            <a:pPr marL="205159" indent="-205159" algn="just"/>
            <a:r>
              <a:rPr lang="ja-JP" altLang="en-US" sz="1551" dirty="0">
                <a:latin typeface="ＭＳ Ｐゴシック"/>
                <a:ea typeface="ＭＳ Ｐゴシック"/>
              </a:rPr>
              <a:t>　　住宅・建築物</a:t>
            </a:r>
            <a:r>
              <a:rPr lang="ja-JP" altLang="en-US" sz="1551" dirty="0">
                <a:solidFill>
                  <a:srgbClr val="000000"/>
                </a:solidFill>
                <a:latin typeface="ＭＳ Ｐゴシック"/>
                <a:ea typeface="ＭＳ Ｐゴシック"/>
              </a:rPr>
              <a:t>の省エネ対策の強化が喫緊の課題</a:t>
            </a:r>
            <a:endParaRPr lang="en-US" altLang="ja-JP" sz="1551" dirty="0">
              <a:solidFill>
                <a:srgbClr val="000000"/>
              </a:solidFill>
              <a:latin typeface="ＭＳ Ｐゴシック"/>
              <a:ea typeface="ＭＳ Ｐゴシック"/>
            </a:endParaRPr>
          </a:p>
          <a:p>
            <a:pPr marL="205159" indent="-205159" algn="just"/>
            <a:endParaRPr lang="en-US" altLang="ja-JP" sz="259" dirty="0">
              <a:solidFill>
                <a:srgbClr val="000000"/>
              </a:solidFill>
              <a:latin typeface="ＭＳ Ｐゴシック"/>
              <a:ea typeface="ＭＳ Ｐゴシック"/>
            </a:endParaRPr>
          </a:p>
        </p:txBody>
      </p:sp>
      <p:sp>
        <p:nvSpPr>
          <p:cNvPr id="27" name="正方形/長方形 26"/>
          <p:cNvSpPr/>
          <p:nvPr/>
        </p:nvSpPr>
        <p:spPr>
          <a:xfrm>
            <a:off x="97477" y="8859208"/>
            <a:ext cx="11923500" cy="330988"/>
          </a:xfrm>
          <a:prstGeom prst="rect">
            <a:avLst/>
          </a:prstGeom>
        </p:spPr>
        <p:txBody>
          <a:bodyPr wrap="square" lIns="93047" rIns="93047">
            <a:spAutoFit/>
          </a:bodyPr>
          <a:lstStyle/>
          <a:p>
            <a:pPr marL="1280192" indent="-1280192" algn="just"/>
            <a:r>
              <a:rPr lang="ja-JP" altLang="en-US" sz="1551" dirty="0">
                <a:solidFill>
                  <a:srgbClr val="000000"/>
                </a:solidFill>
                <a:latin typeface="ＭＳ Ｐゴシック"/>
                <a:ea typeface="ＭＳ Ｐゴシック"/>
              </a:rPr>
              <a:t>＜その他＞　○　気候・風土の特殊性を踏まえて、地方公共団体が独自に省エネ基準を強化できる仕組みを導入</a:t>
            </a:r>
            <a:endParaRPr lang="en-US" altLang="ja-JP" sz="1551" dirty="0">
              <a:solidFill>
                <a:srgbClr val="000000"/>
              </a:solidFill>
              <a:latin typeface="ＭＳ Ｐゴシック"/>
              <a:ea typeface="ＭＳ Ｐゴシック"/>
            </a:endParaRPr>
          </a:p>
        </p:txBody>
      </p:sp>
      <p:sp>
        <p:nvSpPr>
          <p:cNvPr id="28" name="正方形/長方形 27"/>
          <p:cNvSpPr/>
          <p:nvPr/>
        </p:nvSpPr>
        <p:spPr>
          <a:xfrm>
            <a:off x="12137911" y="8835683"/>
            <a:ext cx="514885" cy="330988"/>
          </a:xfrm>
          <a:prstGeom prst="rect">
            <a:avLst/>
          </a:prstGeom>
        </p:spPr>
        <p:txBody>
          <a:bodyPr wrap="none">
            <a:spAutoFit/>
          </a:bodyPr>
          <a:lstStyle/>
          <a:p>
            <a:pPr marL="192850" indent="-192850" algn="just"/>
            <a:r>
              <a:rPr lang="ja-JP" altLang="en-US" sz="1551" dirty="0">
                <a:solidFill>
                  <a:srgbClr val="000000"/>
                </a:solidFill>
                <a:latin typeface="ＭＳ Ｐゴシック"/>
                <a:ea typeface="ＭＳ Ｐゴシック"/>
              </a:rPr>
              <a:t>　等</a:t>
            </a:r>
            <a:endParaRPr lang="en-US" altLang="ja-JP" sz="1551" dirty="0">
              <a:solidFill>
                <a:srgbClr val="000000"/>
              </a:solidFill>
              <a:latin typeface="ＭＳ Ｐゴシック"/>
              <a:ea typeface="ＭＳ Ｐゴシック"/>
            </a:endParaRPr>
          </a:p>
        </p:txBody>
      </p:sp>
      <p:sp>
        <p:nvSpPr>
          <p:cNvPr id="29" name="AutoShape 7"/>
          <p:cNvSpPr>
            <a:spLocks noChangeArrowheads="1"/>
          </p:cNvSpPr>
          <p:nvPr/>
        </p:nvSpPr>
        <p:spPr bwMode="auto">
          <a:xfrm>
            <a:off x="19822" y="2939365"/>
            <a:ext cx="12650802" cy="6240947"/>
          </a:xfrm>
          <a:prstGeom prst="roundRect">
            <a:avLst>
              <a:gd name="adj" fmla="val 0"/>
            </a:avLst>
          </a:prstGeom>
          <a:noFill/>
          <a:ln w="19050">
            <a:solidFill>
              <a:srgbClr val="FF0066"/>
            </a:solidFill>
            <a:round/>
            <a:headEnd/>
            <a:tailEnd/>
          </a:ln>
          <a:effectLst/>
          <a:extLst>
            <a:ext uri="{909E8E84-426E-40DD-AFC4-6F175D3DCCD1}">
              <a14:hiddenFill xmlns:a14="http://schemas.microsoft.com/office/drawing/2010/main">
                <a:solidFill>
                  <a:srgbClr val="FF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2784" tIns="56391" rIns="112784" bIns="56391"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163"/>
          </a:p>
        </p:txBody>
      </p:sp>
      <p:sp>
        <p:nvSpPr>
          <p:cNvPr id="30" name="AutoShape 10"/>
          <p:cNvSpPr>
            <a:spLocks noChangeArrowheads="1"/>
          </p:cNvSpPr>
          <p:nvPr/>
        </p:nvSpPr>
        <p:spPr bwMode="auto">
          <a:xfrm>
            <a:off x="688398" y="3104525"/>
            <a:ext cx="11899206" cy="316224"/>
          </a:xfrm>
          <a:prstGeom prst="roundRect">
            <a:avLst>
              <a:gd name="adj" fmla="val 0"/>
            </a:avLst>
          </a:prstGeom>
          <a:solidFill>
            <a:srgbClr val="FF6600"/>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51" b="1" dirty="0">
                <a:solidFill>
                  <a:schemeClr val="bg1"/>
                </a:solidFill>
              </a:rPr>
              <a:t>オフィスビル等に係る措置の強化</a:t>
            </a:r>
          </a:p>
        </p:txBody>
      </p:sp>
      <p:sp>
        <p:nvSpPr>
          <p:cNvPr id="31" name="正方形/長方形 30"/>
          <p:cNvSpPr/>
          <p:nvPr/>
        </p:nvSpPr>
        <p:spPr>
          <a:xfrm>
            <a:off x="683710" y="3113354"/>
            <a:ext cx="11908172" cy="92555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27"/>
          </a:p>
        </p:txBody>
      </p:sp>
      <p:sp>
        <p:nvSpPr>
          <p:cNvPr id="32" name="正方形/長方形 31"/>
          <p:cNvSpPr/>
          <p:nvPr/>
        </p:nvSpPr>
        <p:spPr>
          <a:xfrm>
            <a:off x="758510" y="3678467"/>
            <a:ext cx="11636303" cy="330988"/>
          </a:xfrm>
          <a:prstGeom prst="rect">
            <a:avLst/>
          </a:prstGeom>
        </p:spPr>
        <p:txBody>
          <a:bodyPr wrap="square" lIns="93047" rIns="93047">
            <a:spAutoFit/>
          </a:bodyPr>
          <a:lstStyle/>
          <a:p>
            <a:pPr marL="192850" indent="-192850" algn="just"/>
            <a:r>
              <a:rPr lang="ja-JP" altLang="en-US" sz="1551" dirty="0">
                <a:solidFill>
                  <a:srgbClr val="000000"/>
                </a:solidFill>
                <a:latin typeface="ＭＳ Ｐゴシック"/>
                <a:ea typeface="ＭＳ Ｐゴシック"/>
              </a:rPr>
              <a:t>○　省エネ基準への適合を建築確認の要件とする建築物の対象を拡大　</a:t>
            </a:r>
            <a:r>
              <a:rPr lang="en-US" altLang="ja-JP" sz="1357" dirty="0">
                <a:solidFill>
                  <a:srgbClr val="000000"/>
                </a:solidFill>
                <a:latin typeface="ＭＳ Ｐゴシック"/>
                <a:ea typeface="ＭＳ Ｐゴシック"/>
              </a:rPr>
              <a:t>(</a:t>
            </a:r>
            <a:r>
              <a:rPr lang="ja-JP" altLang="en-US" sz="1357" dirty="0">
                <a:solidFill>
                  <a:srgbClr val="000000"/>
                </a:solidFill>
                <a:latin typeface="ＭＳ Ｐゴシック"/>
                <a:ea typeface="ＭＳ Ｐゴシック"/>
              </a:rPr>
              <a:t>延べ面積の下限を</a:t>
            </a:r>
            <a:r>
              <a:rPr lang="en-US" altLang="ja-JP" sz="1357" dirty="0">
                <a:solidFill>
                  <a:srgbClr val="000000"/>
                </a:solidFill>
                <a:latin typeface="ＭＳ Ｐゴシック"/>
                <a:ea typeface="ＭＳ Ｐゴシック"/>
              </a:rPr>
              <a:t>2000</a:t>
            </a:r>
            <a:r>
              <a:rPr lang="ja-JP" altLang="en-US" sz="1357" dirty="0">
                <a:solidFill>
                  <a:srgbClr val="000000"/>
                </a:solidFill>
                <a:latin typeface="ＭＳ Ｐゴシック"/>
                <a:ea typeface="ＭＳ Ｐゴシック"/>
              </a:rPr>
              <a:t>㎡から</a:t>
            </a:r>
            <a:r>
              <a:rPr lang="en-US" altLang="ja-JP" sz="1357" dirty="0">
                <a:solidFill>
                  <a:srgbClr val="000000"/>
                </a:solidFill>
                <a:latin typeface="ＭＳ Ｐゴシック"/>
                <a:ea typeface="ＭＳ Ｐゴシック"/>
              </a:rPr>
              <a:t>300</a:t>
            </a:r>
            <a:r>
              <a:rPr lang="ja-JP" altLang="en-US" sz="1357" dirty="0">
                <a:solidFill>
                  <a:srgbClr val="000000"/>
                </a:solidFill>
                <a:latin typeface="ＭＳ Ｐゴシック"/>
                <a:ea typeface="ＭＳ Ｐゴシック"/>
              </a:rPr>
              <a:t>㎡に見直すことを想定</a:t>
            </a:r>
            <a:r>
              <a:rPr lang="en-US" altLang="ja-JP" sz="1357" dirty="0">
                <a:solidFill>
                  <a:srgbClr val="000000"/>
                </a:solidFill>
                <a:latin typeface="ＭＳ Ｐゴシック"/>
                <a:ea typeface="ＭＳ Ｐゴシック"/>
              </a:rPr>
              <a:t>)</a:t>
            </a:r>
            <a:endParaRPr lang="en-US" altLang="ja-JP" sz="1551" dirty="0">
              <a:solidFill>
                <a:srgbClr val="000000"/>
              </a:solidFill>
              <a:latin typeface="ＭＳ Ｐゴシック"/>
              <a:ea typeface="ＭＳ Ｐゴシック"/>
            </a:endParaRPr>
          </a:p>
        </p:txBody>
      </p:sp>
      <p:sp>
        <p:nvSpPr>
          <p:cNvPr id="33" name="正方形/長方形 32"/>
          <p:cNvSpPr/>
          <p:nvPr/>
        </p:nvSpPr>
        <p:spPr>
          <a:xfrm>
            <a:off x="676666" y="3431087"/>
            <a:ext cx="11794759" cy="297517"/>
          </a:xfrm>
          <a:prstGeom prst="rect">
            <a:avLst/>
          </a:prstGeom>
        </p:spPr>
        <p:txBody>
          <a:bodyPr wrap="square" lIns="93047" rIns="93047" anchor="ctr">
            <a:spAutoFit/>
          </a:bodyPr>
          <a:lstStyle/>
          <a:p>
            <a:pPr algn="just">
              <a:lnSpc>
                <a:spcPts val="1551"/>
              </a:lnSpc>
            </a:pPr>
            <a:r>
              <a:rPr lang="ja-JP" altLang="en-US"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建築確認手続きにおいて省エネ基準への適合を要件化</a:t>
            </a:r>
          </a:p>
        </p:txBody>
      </p:sp>
      <p:sp>
        <p:nvSpPr>
          <p:cNvPr id="34" name="正方形/長方形 33"/>
          <p:cNvSpPr/>
          <p:nvPr/>
        </p:nvSpPr>
        <p:spPr>
          <a:xfrm>
            <a:off x="676666" y="4120526"/>
            <a:ext cx="11907378" cy="1081696"/>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27"/>
          </a:p>
        </p:txBody>
      </p:sp>
      <p:sp>
        <p:nvSpPr>
          <p:cNvPr id="35" name="正方形/長方形 34"/>
          <p:cNvSpPr/>
          <p:nvPr/>
        </p:nvSpPr>
        <p:spPr>
          <a:xfrm>
            <a:off x="718624" y="4649845"/>
            <a:ext cx="12034208" cy="539828"/>
          </a:xfrm>
          <a:prstGeom prst="rect">
            <a:avLst/>
          </a:prstGeom>
        </p:spPr>
        <p:txBody>
          <a:bodyPr wrap="square" lIns="93047" rIns="93047">
            <a:spAutoFit/>
          </a:bodyPr>
          <a:lstStyle/>
          <a:p>
            <a:pPr marL="192850" indent="-192850" algn="just"/>
            <a:r>
              <a:rPr lang="ja-JP" altLang="en-US" sz="1551" dirty="0">
                <a:solidFill>
                  <a:srgbClr val="000000"/>
                </a:solidFill>
                <a:latin typeface="ＭＳ Ｐゴシック"/>
                <a:ea typeface="ＭＳ Ｐゴシック"/>
              </a:rPr>
              <a:t>○　省エネ性能向上計画の認定（容積率特例）</a:t>
            </a:r>
            <a:r>
              <a:rPr lang="ja-JP" altLang="en-US" sz="1551" baseline="30000" dirty="0">
                <a:solidFill>
                  <a:srgbClr val="000000"/>
                </a:solidFill>
                <a:latin typeface="ＭＳ Ｐゴシック"/>
                <a:ea typeface="ＭＳ Ｐゴシック"/>
              </a:rPr>
              <a:t>＊</a:t>
            </a:r>
            <a:r>
              <a:rPr lang="ja-JP" altLang="en-US" sz="1551" dirty="0">
                <a:solidFill>
                  <a:srgbClr val="000000"/>
                </a:solidFill>
                <a:latin typeface="ＭＳ Ｐゴシック"/>
                <a:ea typeface="ＭＳ Ｐゴシック"/>
              </a:rPr>
              <a:t>の対象に、複数の建築物の連携による取組を追加</a:t>
            </a:r>
            <a:endParaRPr lang="en-US" altLang="ja-JP" sz="1551" dirty="0">
              <a:solidFill>
                <a:srgbClr val="000000"/>
              </a:solidFill>
              <a:latin typeface="ＭＳ Ｐゴシック"/>
              <a:ea typeface="ＭＳ Ｐゴシック"/>
            </a:endParaRPr>
          </a:p>
          <a:p>
            <a:pPr marL="192850" indent="-192850" algn="just"/>
            <a:r>
              <a:rPr lang="ja-JP" altLang="en-US" sz="1357" dirty="0">
                <a:solidFill>
                  <a:srgbClr val="000000"/>
                </a:solidFill>
                <a:latin typeface="ＭＳ Ｐゴシック"/>
                <a:ea typeface="ＭＳ Ｐゴシック"/>
              </a:rPr>
              <a:t>　　　　　　（高効率熱源</a:t>
            </a:r>
            <a:r>
              <a:rPr lang="ja-JP" altLang="en-US" sz="1163" dirty="0">
                <a:solidFill>
                  <a:srgbClr val="000000"/>
                </a:solidFill>
                <a:latin typeface="ＭＳ Ｐゴシック"/>
                <a:ea typeface="ＭＳ Ｐゴシック"/>
              </a:rPr>
              <a:t>（コージェネレーション設備等）</a:t>
            </a:r>
            <a:r>
              <a:rPr lang="ja-JP" altLang="en-US" sz="1357" dirty="0">
                <a:solidFill>
                  <a:srgbClr val="000000"/>
                </a:solidFill>
                <a:latin typeface="ＭＳ Ｐゴシック"/>
                <a:ea typeface="ＭＳ Ｐゴシック"/>
              </a:rPr>
              <a:t>の整備費等について支援（</a:t>
            </a:r>
            <a:r>
              <a:rPr lang="en-US" altLang="ja-JP" sz="1357" dirty="0">
                <a:solidFill>
                  <a:srgbClr val="000000"/>
                </a:solidFill>
                <a:latin typeface="ＭＳ Ｐゴシック"/>
                <a:ea typeface="ＭＳ Ｐゴシック"/>
              </a:rPr>
              <a:t>※</a:t>
            </a:r>
            <a:r>
              <a:rPr lang="ja-JP" altLang="en-US" sz="1357" dirty="0">
                <a:solidFill>
                  <a:srgbClr val="000000"/>
                </a:solidFill>
                <a:latin typeface="ＭＳ Ｐゴシック"/>
                <a:ea typeface="ＭＳ Ｐゴシック"/>
              </a:rPr>
              <a:t>予算関連））</a:t>
            </a:r>
            <a:endParaRPr lang="en-US" altLang="ja-JP" sz="1551" dirty="0">
              <a:solidFill>
                <a:srgbClr val="000000"/>
              </a:solidFill>
              <a:latin typeface="ＭＳ Ｐゴシック"/>
              <a:ea typeface="ＭＳ Ｐゴシック"/>
            </a:endParaRPr>
          </a:p>
        </p:txBody>
      </p:sp>
      <p:sp>
        <p:nvSpPr>
          <p:cNvPr id="36" name="正方形/長方形 35"/>
          <p:cNvSpPr/>
          <p:nvPr/>
        </p:nvSpPr>
        <p:spPr>
          <a:xfrm>
            <a:off x="676667" y="4443542"/>
            <a:ext cx="11821817" cy="297517"/>
          </a:xfrm>
          <a:prstGeom prst="rect">
            <a:avLst/>
          </a:prstGeom>
        </p:spPr>
        <p:txBody>
          <a:bodyPr wrap="square" lIns="93047" rIns="93047" anchor="ctr">
            <a:spAutoFit/>
          </a:bodyPr>
          <a:lstStyle/>
          <a:p>
            <a:pPr algn="just">
              <a:lnSpc>
                <a:spcPts val="1551"/>
              </a:lnSpc>
            </a:pPr>
            <a:r>
              <a:rPr lang="ja-JP" altLang="en-US"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複数の建築物の省エネ性能を総合的に評価し、高い省エネ性能を実現しようとする取組を促進</a:t>
            </a:r>
            <a:endParaRPr lang="en-US" altLang="ja-JP"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AutoShape 10"/>
          <p:cNvSpPr>
            <a:spLocks noChangeArrowheads="1"/>
          </p:cNvSpPr>
          <p:nvPr/>
        </p:nvSpPr>
        <p:spPr bwMode="auto">
          <a:xfrm>
            <a:off x="688398" y="4120959"/>
            <a:ext cx="11899206" cy="285851"/>
          </a:xfrm>
          <a:prstGeom prst="roundRect">
            <a:avLst>
              <a:gd name="adj" fmla="val 0"/>
            </a:avLst>
          </a:prstGeom>
          <a:solidFill>
            <a:srgbClr val="FF6600"/>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51" b="1" dirty="0">
                <a:solidFill>
                  <a:schemeClr val="bg1"/>
                </a:solidFill>
              </a:rPr>
              <a:t>複数の建築物の連携による取組の促進</a:t>
            </a:r>
          </a:p>
        </p:txBody>
      </p:sp>
      <p:sp>
        <p:nvSpPr>
          <p:cNvPr id="38" name="AutoShape 10"/>
          <p:cNvSpPr>
            <a:spLocks noChangeArrowheads="1"/>
          </p:cNvSpPr>
          <p:nvPr/>
        </p:nvSpPr>
        <p:spPr bwMode="auto">
          <a:xfrm>
            <a:off x="142717" y="3104551"/>
            <a:ext cx="469794" cy="2112078"/>
          </a:xfrm>
          <a:prstGeom prst="roundRect">
            <a:avLst>
              <a:gd name="adj" fmla="val 0"/>
            </a:avLst>
          </a:prstGeom>
          <a:solidFill>
            <a:srgbClr val="FF6600"/>
          </a:solidFill>
          <a:ln w="9525">
            <a:noFill/>
            <a:round/>
            <a:headEnd/>
            <a:tailEnd/>
          </a:ln>
          <a:effectLst/>
        </p:spPr>
        <p:txBody>
          <a:bodyPr vert="eaVert"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16" b="1" dirty="0">
                <a:solidFill>
                  <a:schemeClr val="bg1"/>
                </a:solidFill>
              </a:rPr>
              <a:t>オフィスビル等</a:t>
            </a:r>
          </a:p>
        </p:txBody>
      </p:sp>
      <p:sp>
        <p:nvSpPr>
          <p:cNvPr id="39" name="正方形/長方形 38"/>
          <p:cNvSpPr/>
          <p:nvPr/>
        </p:nvSpPr>
        <p:spPr>
          <a:xfrm>
            <a:off x="576360" y="1677394"/>
            <a:ext cx="9771391" cy="315550"/>
          </a:xfrm>
          <a:prstGeom prst="rect">
            <a:avLst/>
          </a:prstGeom>
          <a:ln>
            <a:noFill/>
            <a:prstDash val="dash"/>
          </a:ln>
        </p:spPr>
        <p:txBody>
          <a:bodyPr wrap="square" lIns="46523" tIns="23261" rIns="46523" bIns="23261" anchor="ctr">
            <a:noAutofit/>
          </a:bodyPr>
          <a:lstStyle/>
          <a:p>
            <a:pPr marL="98476" indent="-98476">
              <a:lnSpc>
                <a:spcPts val="1163"/>
              </a:lnSpc>
            </a:pPr>
            <a:r>
              <a:rPr lang="ja-JP" altLang="en-US" sz="1033" dirty="0">
                <a:solidFill>
                  <a:srgbClr val="000000"/>
                </a:solidFill>
                <a:latin typeface="ＭＳ 明朝" panose="02020609040205080304" pitchFamily="17" charset="-128"/>
                <a:ea typeface="ＭＳ 明朝" panose="02020609040205080304" pitchFamily="17" charset="-128"/>
              </a:rPr>
              <a:t>＊</a:t>
            </a:r>
            <a:r>
              <a:rPr lang="ja-JP" altLang="en-US" sz="1033" dirty="0">
                <a:latin typeface="ＭＳ 明朝" panose="02020609040205080304" pitchFamily="17" charset="-128"/>
                <a:ea typeface="ＭＳ 明朝" panose="02020609040205080304" pitchFamily="17" charset="-128"/>
              </a:rPr>
              <a:t>我が国の業務・家庭</a:t>
            </a:r>
            <a:r>
              <a:rPr lang="ja-JP" altLang="en-US" sz="1033" spc="-25" dirty="0">
                <a:latin typeface="ＭＳ 明朝" panose="02020609040205080304" pitchFamily="17" charset="-128"/>
                <a:ea typeface="ＭＳ 明朝" panose="02020609040205080304" pitchFamily="17" charset="-128"/>
              </a:rPr>
              <a:t>部門</a:t>
            </a:r>
            <a:r>
              <a:rPr lang="ja-JP" altLang="en-US" sz="1033" spc="-25" dirty="0">
                <a:solidFill>
                  <a:srgbClr val="000000"/>
                </a:solidFill>
                <a:latin typeface="ＭＳ 明朝" panose="02020609040205080304" pitchFamily="17" charset="-128"/>
                <a:ea typeface="ＭＳ 明朝" panose="02020609040205080304" pitchFamily="17" charset="-128"/>
              </a:rPr>
              <a:t>の目標</a:t>
            </a:r>
            <a:r>
              <a:rPr lang="en-US" altLang="ja-JP" sz="1033" spc="-25" dirty="0">
                <a:solidFill>
                  <a:srgbClr val="000000"/>
                </a:solidFill>
                <a:latin typeface="ＭＳ 明朝" panose="02020609040205080304" pitchFamily="17" charset="-128"/>
                <a:ea typeface="ＭＳ 明朝" panose="02020609040205080304" pitchFamily="17" charset="-128"/>
              </a:rPr>
              <a:t>(2030</a:t>
            </a:r>
            <a:r>
              <a:rPr lang="ja-JP" altLang="en-US" sz="1033" spc="-25" dirty="0">
                <a:solidFill>
                  <a:srgbClr val="000000"/>
                </a:solidFill>
                <a:latin typeface="ＭＳ 明朝" panose="02020609040205080304" pitchFamily="17" charset="-128"/>
                <a:ea typeface="ＭＳ 明朝" panose="02020609040205080304" pitchFamily="17" charset="-128"/>
              </a:rPr>
              <a:t>年度</a:t>
            </a:r>
            <a:r>
              <a:rPr lang="en-US" altLang="ja-JP" sz="1033" spc="-25" dirty="0">
                <a:solidFill>
                  <a:srgbClr val="000000"/>
                </a:solidFill>
                <a:latin typeface="ＭＳ 明朝" panose="02020609040205080304" pitchFamily="17" charset="-128"/>
                <a:ea typeface="ＭＳ 明朝" panose="02020609040205080304" pitchFamily="17" charset="-128"/>
              </a:rPr>
              <a:t>)</a:t>
            </a:r>
            <a:r>
              <a:rPr lang="ja-JP" altLang="en-US" sz="1033" spc="-25" dirty="0">
                <a:solidFill>
                  <a:srgbClr val="000000"/>
                </a:solidFill>
                <a:latin typeface="ＭＳ 明朝" panose="02020609040205080304" pitchFamily="17" charset="-128"/>
                <a:ea typeface="ＭＳ 明朝" panose="02020609040205080304" pitchFamily="17" charset="-128"/>
              </a:rPr>
              <a:t>：温室効果ガス排出量約</a:t>
            </a:r>
            <a:r>
              <a:rPr lang="en-US" altLang="ja-JP" sz="1033" spc="-25" dirty="0">
                <a:solidFill>
                  <a:srgbClr val="000000"/>
                </a:solidFill>
                <a:latin typeface="ＭＳ 明朝" panose="02020609040205080304" pitchFamily="17" charset="-128"/>
                <a:ea typeface="ＭＳ 明朝" panose="02020609040205080304" pitchFamily="17" charset="-128"/>
              </a:rPr>
              <a:t>4</a:t>
            </a:r>
            <a:r>
              <a:rPr lang="ja-JP" altLang="en-US" sz="1033" spc="-25" dirty="0">
                <a:solidFill>
                  <a:srgbClr val="000000"/>
                </a:solidFill>
                <a:latin typeface="ＭＳ 明朝" panose="02020609040205080304" pitchFamily="17" charset="-128"/>
                <a:ea typeface="ＭＳ 明朝" panose="02020609040205080304" pitchFamily="17" charset="-128"/>
              </a:rPr>
              <a:t>割削減</a:t>
            </a:r>
            <a:r>
              <a:rPr lang="en-US" altLang="ja-JP" sz="1033" spc="-25" dirty="0">
                <a:solidFill>
                  <a:srgbClr val="000000"/>
                </a:solidFill>
                <a:latin typeface="ＭＳ 明朝" panose="02020609040205080304" pitchFamily="17" charset="-128"/>
                <a:ea typeface="ＭＳ 明朝" panose="02020609040205080304" pitchFamily="17" charset="-128"/>
              </a:rPr>
              <a:t>(2013</a:t>
            </a:r>
            <a:r>
              <a:rPr lang="ja-JP" altLang="en-US" sz="1033" spc="-25" dirty="0">
                <a:solidFill>
                  <a:srgbClr val="000000"/>
                </a:solidFill>
                <a:latin typeface="ＭＳ 明朝" panose="02020609040205080304" pitchFamily="17" charset="-128"/>
                <a:ea typeface="ＭＳ 明朝" panose="02020609040205080304" pitchFamily="17" charset="-128"/>
              </a:rPr>
              <a:t>年度比</a:t>
            </a:r>
            <a:r>
              <a:rPr lang="en-US" altLang="ja-JP" sz="1033" spc="-25" dirty="0">
                <a:solidFill>
                  <a:srgbClr val="000000"/>
                </a:solidFill>
                <a:latin typeface="ＭＳ 明朝" panose="02020609040205080304" pitchFamily="17" charset="-128"/>
                <a:ea typeface="ＭＳ 明朝" panose="02020609040205080304" pitchFamily="17" charset="-128"/>
              </a:rPr>
              <a:t>)</a:t>
            </a:r>
          </a:p>
        </p:txBody>
      </p:sp>
      <p:sp>
        <p:nvSpPr>
          <p:cNvPr id="41" name="AutoShape 10"/>
          <p:cNvSpPr>
            <a:spLocks noChangeArrowheads="1"/>
          </p:cNvSpPr>
          <p:nvPr/>
        </p:nvSpPr>
        <p:spPr bwMode="auto">
          <a:xfrm>
            <a:off x="11619" y="2792422"/>
            <a:ext cx="2435682" cy="293887"/>
          </a:xfrm>
          <a:prstGeom prst="roundRect">
            <a:avLst>
              <a:gd name="adj" fmla="val 0"/>
            </a:avLst>
          </a:prstGeom>
          <a:solidFill>
            <a:srgbClr val="FF0066"/>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9" b="1" dirty="0">
                <a:solidFill>
                  <a:schemeClr val="bg1"/>
                </a:solidFill>
              </a:rPr>
              <a:t>法律の概要</a:t>
            </a:r>
          </a:p>
        </p:txBody>
      </p:sp>
      <p:sp>
        <p:nvSpPr>
          <p:cNvPr id="47" name="正方形/長方形 46"/>
          <p:cNvSpPr/>
          <p:nvPr/>
        </p:nvSpPr>
        <p:spPr>
          <a:xfrm>
            <a:off x="258265" y="2110413"/>
            <a:ext cx="9619425" cy="569643"/>
          </a:xfrm>
          <a:prstGeom prst="rect">
            <a:avLst/>
          </a:prstGeom>
        </p:spPr>
        <p:txBody>
          <a:bodyPr wrap="square" lIns="93047" rIns="93047">
            <a:spAutoFit/>
          </a:bodyPr>
          <a:lstStyle/>
          <a:p>
            <a:pPr marL="344667" indent="-344667" algn="just"/>
            <a:r>
              <a:rPr lang="ja-JP" altLang="en-US" sz="1551" dirty="0">
                <a:solidFill>
                  <a:srgbClr val="000000"/>
                </a:solidFill>
                <a:latin typeface="ＭＳ Ｐゴシック"/>
                <a:ea typeface="ＭＳ Ｐゴシック"/>
              </a:rPr>
              <a:t>⇒　住宅・建築物市場を取り巻く環境を踏まえ、規模・用途ごとの特性に応じた実効性の高い総合的な対策を講じることが必要不可欠</a:t>
            </a:r>
            <a:endParaRPr lang="en-US" altLang="ja-JP" sz="1551" dirty="0">
              <a:solidFill>
                <a:srgbClr val="000000"/>
              </a:solidFill>
              <a:latin typeface="ＭＳ Ｐゴシック"/>
              <a:ea typeface="ＭＳ Ｐゴシック"/>
            </a:endParaRPr>
          </a:p>
        </p:txBody>
      </p:sp>
      <p:sp>
        <p:nvSpPr>
          <p:cNvPr id="48" name="AutoShape 10"/>
          <p:cNvSpPr>
            <a:spLocks noChangeArrowheads="1"/>
          </p:cNvSpPr>
          <p:nvPr/>
        </p:nvSpPr>
        <p:spPr bwMode="auto">
          <a:xfrm>
            <a:off x="142717" y="5277643"/>
            <a:ext cx="469794" cy="1123305"/>
          </a:xfrm>
          <a:prstGeom prst="roundRect">
            <a:avLst>
              <a:gd name="adj" fmla="val 0"/>
            </a:avLst>
          </a:prstGeom>
          <a:solidFill>
            <a:srgbClr val="00B050"/>
          </a:solidFill>
          <a:ln w="9525">
            <a:noFill/>
            <a:round/>
            <a:headEnd/>
            <a:tailEnd/>
          </a:ln>
          <a:effectLst/>
        </p:spPr>
        <p:txBody>
          <a:bodyPr vert="eaVert"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16" b="1" dirty="0">
                <a:solidFill>
                  <a:schemeClr val="bg1"/>
                </a:solidFill>
              </a:rPr>
              <a:t>マンション等</a:t>
            </a:r>
          </a:p>
        </p:txBody>
      </p:sp>
      <p:grpSp>
        <p:nvGrpSpPr>
          <p:cNvPr id="49" name="グループ化 48"/>
          <p:cNvGrpSpPr/>
          <p:nvPr/>
        </p:nvGrpSpPr>
        <p:grpSpPr>
          <a:xfrm>
            <a:off x="676667" y="5286011"/>
            <a:ext cx="7777721" cy="1114941"/>
            <a:chOff x="350260" y="4801475"/>
            <a:chExt cx="4172012" cy="862751"/>
          </a:xfrm>
        </p:grpSpPr>
        <p:sp>
          <p:nvSpPr>
            <p:cNvPr id="50" name="正方形/長方形 49"/>
            <p:cNvSpPr/>
            <p:nvPr/>
          </p:nvSpPr>
          <p:spPr>
            <a:xfrm>
              <a:off x="356091" y="4801475"/>
              <a:ext cx="4166181" cy="8627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27"/>
            </a:p>
          </p:txBody>
        </p:sp>
        <p:sp>
          <p:nvSpPr>
            <p:cNvPr id="51" name="正方形/長方形 50"/>
            <p:cNvSpPr/>
            <p:nvPr/>
          </p:nvSpPr>
          <p:spPr>
            <a:xfrm>
              <a:off x="392579" y="5202962"/>
              <a:ext cx="4050929" cy="440794"/>
            </a:xfrm>
            <a:prstGeom prst="rect">
              <a:avLst/>
            </a:prstGeom>
          </p:spPr>
          <p:txBody>
            <a:bodyPr wrap="square" lIns="93047" rIns="93047">
              <a:spAutoFit/>
            </a:bodyPr>
            <a:lstStyle/>
            <a:p>
              <a:pPr marL="192850" indent="-192850" algn="just"/>
              <a:r>
                <a:rPr lang="ja-JP" altLang="en-US" sz="1551" dirty="0">
                  <a:latin typeface="ＭＳ Ｐゴシック"/>
                  <a:ea typeface="ＭＳ Ｐゴシック"/>
                </a:rPr>
                <a:t>○　所管行政庁による計画の審査</a:t>
              </a:r>
              <a:r>
                <a:rPr lang="ja-JP" altLang="en-US" sz="1357" dirty="0">
                  <a:latin typeface="ＭＳ Ｐゴシック"/>
                  <a:ea typeface="ＭＳ Ｐゴシック"/>
                </a:rPr>
                <a:t>（省エネ基準への適合確認）</a:t>
              </a:r>
              <a:r>
                <a:rPr lang="ja-JP" altLang="en-US" sz="1551" dirty="0">
                  <a:latin typeface="ＭＳ Ｐゴシック"/>
                  <a:ea typeface="ＭＳ Ｐゴシック"/>
                </a:rPr>
                <a:t>を合理化</a:t>
              </a:r>
              <a:r>
                <a:rPr lang="ja-JP" altLang="en-US" sz="1357" dirty="0">
                  <a:latin typeface="ＭＳ Ｐゴシック"/>
                  <a:ea typeface="ＭＳ Ｐゴシック"/>
                </a:rPr>
                <a:t>（民間審査機関の活用）</a:t>
              </a:r>
              <a:r>
                <a:rPr lang="ja-JP" altLang="en-US" sz="1551" dirty="0">
                  <a:latin typeface="ＭＳ Ｐゴシック"/>
                  <a:ea typeface="ＭＳ Ｐゴシック"/>
                </a:rPr>
                <a:t>し、省エネ基準に適合しない新築等の計画に対する監督</a:t>
              </a:r>
              <a:r>
                <a:rPr lang="ja-JP" altLang="en-US" sz="1357" dirty="0">
                  <a:latin typeface="ＭＳ Ｐゴシック"/>
                  <a:ea typeface="ＭＳ Ｐゴシック"/>
                </a:rPr>
                <a:t>（指示・命令等）</a:t>
              </a:r>
              <a:r>
                <a:rPr lang="ja-JP" altLang="en-US" sz="1551" dirty="0">
                  <a:latin typeface="ＭＳ Ｐゴシック"/>
                  <a:ea typeface="ＭＳ Ｐゴシック"/>
                </a:rPr>
                <a:t>体制を強化</a:t>
              </a:r>
              <a:endParaRPr lang="en-US" altLang="ja-JP" sz="1551" dirty="0">
                <a:latin typeface="ＭＳ Ｐゴシック"/>
                <a:ea typeface="ＭＳ Ｐゴシック"/>
              </a:endParaRPr>
            </a:p>
          </p:txBody>
        </p:sp>
        <p:sp>
          <p:nvSpPr>
            <p:cNvPr id="52" name="正方形/長方形 51"/>
            <p:cNvSpPr/>
            <p:nvPr/>
          </p:nvSpPr>
          <p:spPr>
            <a:xfrm>
              <a:off x="350260" y="5040375"/>
              <a:ext cx="4002665" cy="230221"/>
            </a:xfrm>
            <a:prstGeom prst="rect">
              <a:avLst/>
            </a:prstGeom>
          </p:spPr>
          <p:txBody>
            <a:bodyPr wrap="square" lIns="93047" rIns="93047" anchor="ctr">
              <a:spAutoFit/>
            </a:bodyPr>
            <a:lstStyle/>
            <a:p>
              <a:pPr algn="just">
                <a:lnSpc>
                  <a:spcPts val="1551"/>
                </a:lnSpc>
              </a:pPr>
              <a:r>
                <a:rPr lang="ja-JP" altLang="en-US"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監督体制の強化により、省エネ基準への適合を徹底</a:t>
              </a:r>
              <a:endParaRPr lang="en-US" altLang="ja-JP"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AutoShape 10"/>
            <p:cNvSpPr>
              <a:spLocks noChangeArrowheads="1"/>
            </p:cNvSpPr>
            <p:nvPr/>
          </p:nvSpPr>
          <p:spPr bwMode="auto">
            <a:xfrm>
              <a:off x="356091" y="4807085"/>
              <a:ext cx="4166180" cy="210278"/>
            </a:xfrm>
            <a:prstGeom prst="roundRect">
              <a:avLst>
                <a:gd name="adj" fmla="val 0"/>
              </a:avLst>
            </a:prstGeom>
            <a:solidFill>
              <a:srgbClr val="00B050"/>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51" b="1" dirty="0">
                  <a:solidFill>
                    <a:schemeClr val="bg1"/>
                  </a:solidFill>
                </a:rPr>
                <a:t>マンション等に係る計画届出制度の審査手続の合理化</a:t>
              </a:r>
            </a:p>
          </p:txBody>
        </p:sp>
      </p:grpSp>
      <p:sp>
        <p:nvSpPr>
          <p:cNvPr id="54" name="正方形/長方形 53"/>
          <p:cNvSpPr/>
          <p:nvPr/>
        </p:nvSpPr>
        <p:spPr>
          <a:xfrm>
            <a:off x="576360" y="1825602"/>
            <a:ext cx="10218545" cy="404107"/>
          </a:xfrm>
          <a:prstGeom prst="rect">
            <a:avLst/>
          </a:prstGeom>
          <a:ln>
            <a:noFill/>
            <a:prstDash val="dash"/>
          </a:ln>
        </p:spPr>
        <p:txBody>
          <a:bodyPr wrap="square" lIns="46523" tIns="23261" rIns="46523" bIns="23261" anchor="ctr">
            <a:noAutofit/>
          </a:bodyPr>
          <a:lstStyle/>
          <a:p>
            <a:pPr marL="98476" indent="-98476">
              <a:lnSpc>
                <a:spcPts val="1163"/>
              </a:lnSpc>
            </a:pPr>
            <a:r>
              <a:rPr lang="ja-JP" altLang="en-US" sz="1033" spc="-25" dirty="0">
                <a:latin typeface="ＭＳ 明朝" panose="02020609040205080304" pitchFamily="17" charset="-128"/>
                <a:ea typeface="ＭＳ 明朝" panose="02020609040205080304" pitchFamily="17" charset="-128"/>
              </a:rPr>
              <a:t>＊本法に基づく段階的な措置の強化は、「地球温暖化対策計画</a:t>
            </a:r>
            <a:r>
              <a:rPr lang="en-US" altLang="ja-JP" sz="1033" spc="-25" dirty="0">
                <a:latin typeface="ＭＳ 明朝" panose="02020609040205080304" pitchFamily="17" charset="-128"/>
                <a:ea typeface="ＭＳ 明朝" panose="02020609040205080304" pitchFamily="17" charset="-128"/>
              </a:rPr>
              <a:t>(2016.5</a:t>
            </a:r>
            <a:r>
              <a:rPr lang="ja-JP" altLang="en-US" sz="1033" spc="-25" dirty="0">
                <a:latin typeface="ＭＳ 明朝" panose="02020609040205080304" pitchFamily="17" charset="-128"/>
                <a:ea typeface="ＭＳ 明朝" panose="02020609040205080304" pitchFamily="17" charset="-128"/>
              </a:rPr>
              <a:t>閣議決定</a:t>
            </a:r>
            <a:r>
              <a:rPr lang="en-US" altLang="ja-JP" sz="1033" spc="-25" dirty="0">
                <a:latin typeface="ＭＳ 明朝" panose="02020609040205080304" pitchFamily="17" charset="-128"/>
                <a:ea typeface="ＭＳ 明朝" panose="02020609040205080304" pitchFamily="17" charset="-128"/>
              </a:rPr>
              <a:t>)</a:t>
            </a:r>
            <a:r>
              <a:rPr lang="ja-JP" altLang="en-US" sz="1033" spc="-25" dirty="0">
                <a:latin typeface="ＭＳ 明朝" panose="02020609040205080304" pitchFamily="17" charset="-128"/>
                <a:ea typeface="ＭＳ 明朝" panose="02020609040205080304" pitchFamily="17" charset="-128"/>
              </a:rPr>
              <a:t>」「エネルギー基本計画</a:t>
            </a:r>
            <a:r>
              <a:rPr lang="en-US" altLang="ja-JP" sz="1033" spc="-25" dirty="0">
                <a:latin typeface="ＭＳ 明朝" panose="02020609040205080304" pitchFamily="17" charset="-128"/>
                <a:ea typeface="ＭＳ 明朝" panose="02020609040205080304" pitchFamily="17" charset="-128"/>
              </a:rPr>
              <a:t>(2018.7</a:t>
            </a:r>
            <a:r>
              <a:rPr lang="ja-JP" altLang="en-US" sz="1033" spc="-25" dirty="0">
                <a:latin typeface="ＭＳ 明朝" panose="02020609040205080304" pitchFamily="17" charset="-128"/>
                <a:ea typeface="ＭＳ 明朝" panose="02020609040205080304" pitchFamily="17" charset="-128"/>
              </a:rPr>
              <a:t>閣議決定</a:t>
            </a:r>
            <a:r>
              <a:rPr lang="en-US" altLang="ja-JP" sz="1033" spc="-25" dirty="0">
                <a:latin typeface="ＭＳ 明朝" panose="02020609040205080304" pitchFamily="17" charset="-128"/>
                <a:ea typeface="ＭＳ 明朝" panose="02020609040205080304" pitchFamily="17" charset="-128"/>
              </a:rPr>
              <a:t>)</a:t>
            </a:r>
            <a:r>
              <a:rPr lang="ja-JP" altLang="en-US" sz="1033" spc="-25" dirty="0">
                <a:latin typeface="ＭＳ 明朝" panose="02020609040205080304" pitchFamily="17" charset="-128"/>
                <a:ea typeface="ＭＳ 明朝" panose="02020609040205080304" pitchFamily="17" charset="-128"/>
              </a:rPr>
              <a:t>」における方針を踏まえたもの</a:t>
            </a:r>
            <a:endParaRPr lang="en-US" altLang="ja-JP" sz="1033" spc="-25" dirty="0">
              <a:latin typeface="ＭＳ 明朝" panose="02020609040205080304" pitchFamily="17" charset="-128"/>
              <a:ea typeface="ＭＳ 明朝" panose="02020609040205080304" pitchFamily="17" charset="-128"/>
            </a:endParaRPr>
          </a:p>
        </p:txBody>
      </p:sp>
      <p:grpSp>
        <p:nvGrpSpPr>
          <p:cNvPr id="60" name="グループ化 59"/>
          <p:cNvGrpSpPr/>
          <p:nvPr/>
        </p:nvGrpSpPr>
        <p:grpSpPr>
          <a:xfrm>
            <a:off x="676666" y="6489806"/>
            <a:ext cx="7946593" cy="1115097"/>
            <a:chOff x="349798" y="3378201"/>
            <a:chExt cx="4262596" cy="862873"/>
          </a:xfrm>
        </p:grpSpPr>
        <p:sp>
          <p:nvSpPr>
            <p:cNvPr id="61" name="AutoShape 10"/>
            <p:cNvSpPr>
              <a:spLocks noChangeArrowheads="1"/>
            </p:cNvSpPr>
            <p:nvPr/>
          </p:nvSpPr>
          <p:spPr bwMode="auto">
            <a:xfrm>
              <a:off x="356090" y="3384686"/>
              <a:ext cx="4165720" cy="238930"/>
            </a:xfrm>
            <a:prstGeom prst="roundRect">
              <a:avLst>
                <a:gd name="adj" fmla="val 0"/>
              </a:avLst>
            </a:prstGeom>
            <a:solidFill>
              <a:srgbClr val="0070C0"/>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51" b="1" dirty="0">
                  <a:solidFill>
                    <a:schemeClr val="bg1"/>
                  </a:solidFill>
                </a:rPr>
                <a:t>戸建住宅等に係る省エネ性能に関する説明の義務付け</a:t>
              </a:r>
            </a:p>
          </p:txBody>
        </p:sp>
        <p:sp>
          <p:nvSpPr>
            <p:cNvPr id="62" name="正方形/長方形 61"/>
            <p:cNvSpPr/>
            <p:nvPr/>
          </p:nvSpPr>
          <p:spPr>
            <a:xfrm>
              <a:off x="356090" y="3378201"/>
              <a:ext cx="4165720" cy="86287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27"/>
            </a:p>
          </p:txBody>
        </p:sp>
        <p:sp>
          <p:nvSpPr>
            <p:cNvPr id="63" name="正方形/長方形 62"/>
            <p:cNvSpPr/>
            <p:nvPr/>
          </p:nvSpPr>
          <p:spPr>
            <a:xfrm>
              <a:off x="392117" y="3764538"/>
              <a:ext cx="4220277" cy="440795"/>
            </a:xfrm>
            <a:prstGeom prst="rect">
              <a:avLst/>
            </a:prstGeom>
          </p:spPr>
          <p:txBody>
            <a:bodyPr wrap="square" lIns="93047" rIns="93047">
              <a:spAutoFit/>
            </a:bodyPr>
            <a:lstStyle/>
            <a:p>
              <a:pPr marL="192850" indent="-192850" algn="just"/>
              <a:r>
                <a:rPr lang="ja-JP" altLang="en-US" sz="1551" dirty="0">
                  <a:latin typeface="ＭＳ Ｐゴシック"/>
                  <a:ea typeface="ＭＳ Ｐゴシック"/>
                </a:rPr>
                <a:t>○　小規模</a:t>
              </a:r>
              <a:r>
                <a:rPr lang="en-US" altLang="ja-JP" sz="1357" dirty="0">
                  <a:latin typeface="ＭＳ Ｐゴシック"/>
                  <a:ea typeface="ＭＳ Ｐゴシック"/>
                </a:rPr>
                <a:t>(</a:t>
              </a:r>
              <a:r>
                <a:rPr lang="ja-JP" altLang="en-US" sz="1357" dirty="0">
                  <a:latin typeface="ＭＳ Ｐゴシック"/>
                  <a:ea typeface="ＭＳ Ｐゴシック"/>
                </a:rPr>
                <a:t>延べ面積</a:t>
              </a:r>
              <a:r>
                <a:rPr lang="en-US" altLang="ja-JP" sz="1357" dirty="0">
                  <a:latin typeface="ＭＳ Ｐゴシック"/>
                  <a:ea typeface="ＭＳ Ｐゴシック"/>
                </a:rPr>
                <a:t>300</a:t>
              </a:r>
              <a:r>
                <a:rPr lang="ja-JP" altLang="en-US" sz="1357" dirty="0">
                  <a:latin typeface="ＭＳ Ｐゴシック"/>
                  <a:ea typeface="ＭＳ Ｐゴシック"/>
                </a:rPr>
                <a:t>㎡未満を想定</a:t>
              </a:r>
              <a:r>
                <a:rPr lang="en-US" altLang="ja-JP" sz="1357" dirty="0">
                  <a:latin typeface="ＭＳ Ｐゴシック"/>
                  <a:ea typeface="ＭＳ Ｐゴシック"/>
                </a:rPr>
                <a:t>)</a:t>
              </a:r>
              <a:r>
                <a:rPr lang="ja-JP" altLang="en-US" sz="1551" dirty="0">
                  <a:latin typeface="ＭＳ Ｐゴシック"/>
                  <a:ea typeface="ＭＳ Ｐゴシック"/>
                </a:rPr>
                <a:t>の住宅・建築物の新築等の際に、設計者</a:t>
              </a:r>
              <a:r>
                <a:rPr lang="en-US" altLang="ja-JP" sz="1551" dirty="0">
                  <a:latin typeface="ＭＳ Ｐゴシック"/>
                  <a:ea typeface="ＭＳ Ｐゴシック"/>
                </a:rPr>
                <a:t>(</a:t>
              </a:r>
              <a:r>
                <a:rPr lang="ja-JP" altLang="en-US" sz="1551" dirty="0">
                  <a:latin typeface="ＭＳ Ｐゴシック"/>
                  <a:ea typeface="ＭＳ Ｐゴシック"/>
                </a:rPr>
                <a:t>建築士</a:t>
              </a:r>
              <a:r>
                <a:rPr lang="en-US" altLang="ja-JP" sz="1551" dirty="0">
                  <a:latin typeface="ＭＳ Ｐゴシック"/>
                  <a:ea typeface="ＭＳ Ｐゴシック"/>
                </a:rPr>
                <a:t>)</a:t>
              </a:r>
              <a:r>
                <a:rPr lang="ja-JP" altLang="en-US" sz="1551" dirty="0">
                  <a:latin typeface="ＭＳ Ｐゴシック"/>
                  <a:ea typeface="ＭＳ Ｐゴシック"/>
                </a:rPr>
                <a:t>から</a:t>
              </a:r>
              <a:endParaRPr lang="en-US" altLang="ja-JP" sz="1551" dirty="0">
                <a:latin typeface="ＭＳ Ｐゴシック"/>
                <a:ea typeface="ＭＳ Ｐゴシック"/>
              </a:endParaRPr>
            </a:p>
            <a:p>
              <a:pPr marL="192850" indent="-192850" algn="just"/>
              <a:r>
                <a:rPr lang="ja-JP" altLang="en-US" sz="1551" dirty="0">
                  <a:latin typeface="ＭＳ Ｐゴシック"/>
                  <a:ea typeface="ＭＳ Ｐゴシック"/>
                </a:rPr>
                <a:t>　建築主への省エネ性能に関する説明を義務付けることにより、省エネ基準への適合を推進</a:t>
              </a:r>
              <a:endParaRPr lang="en-US" altLang="ja-JP" sz="1551" dirty="0">
                <a:latin typeface="ＭＳ Ｐゴシック"/>
                <a:ea typeface="ＭＳ Ｐゴシック"/>
              </a:endParaRPr>
            </a:p>
          </p:txBody>
        </p:sp>
        <p:sp>
          <p:nvSpPr>
            <p:cNvPr id="64" name="正方形/長方形 63"/>
            <p:cNvSpPr/>
            <p:nvPr/>
          </p:nvSpPr>
          <p:spPr>
            <a:xfrm>
              <a:off x="349798" y="3597647"/>
              <a:ext cx="4068155" cy="230222"/>
            </a:xfrm>
            <a:prstGeom prst="rect">
              <a:avLst/>
            </a:prstGeom>
          </p:spPr>
          <p:txBody>
            <a:bodyPr wrap="square" lIns="93047" rIns="93047" anchor="ctr">
              <a:spAutoFit/>
            </a:bodyPr>
            <a:lstStyle/>
            <a:p>
              <a:pPr algn="just">
                <a:lnSpc>
                  <a:spcPts val="1551"/>
                </a:lnSpc>
              </a:pPr>
              <a:r>
                <a:rPr lang="ja-JP" altLang="en-US"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設計者（建築士）から建築主への説明の義務付けにより、省エネ基準への適合を推進</a:t>
              </a:r>
              <a:endParaRPr lang="en-US" altLang="ja-JP"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5" name="AutoShape 10"/>
          <p:cNvSpPr>
            <a:spLocks noChangeArrowheads="1"/>
          </p:cNvSpPr>
          <p:nvPr/>
        </p:nvSpPr>
        <p:spPr bwMode="auto">
          <a:xfrm>
            <a:off x="139131" y="6448978"/>
            <a:ext cx="469794" cy="2359445"/>
          </a:xfrm>
          <a:prstGeom prst="roundRect">
            <a:avLst>
              <a:gd name="adj" fmla="val 0"/>
            </a:avLst>
          </a:prstGeom>
          <a:solidFill>
            <a:srgbClr val="0070C0"/>
          </a:solidFill>
          <a:ln w="9525">
            <a:noFill/>
            <a:round/>
            <a:headEnd/>
            <a:tailEnd/>
          </a:ln>
          <a:effectLst/>
        </p:spPr>
        <p:txBody>
          <a:bodyPr vert="eaVert"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16" b="1" dirty="0">
                <a:solidFill>
                  <a:schemeClr val="bg1"/>
                </a:solidFill>
              </a:rPr>
              <a:t>戸建住宅等</a:t>
            </a:r>
          </a:p>
        </p:txBody>
      </p:sp>
      <p:sp>
        <p:nvSpPr>
          <p:cNvPr id="76" name="正方形/長方形 75"/>
          <p:cNvSpPr/>
          <p:nvPr/>
        </p:nvSpPr>
        <p:spPr>
          <a:xfrm>
            <a:off x="9014837" y="4429142"/>
            <a:ext cx="3517574" cy="569195"/>
          </a:xfrm>
          <a:prstGeom prst="rect">
            <a:avLst/>
          </a:prstGeom>
        </p:spPr>
        <p:txBody>
          <a:bodyPr wrap="square">
            <a:spAutoFit/>
          </a:bodyPr>
          <a:lstStyle/>
          <a:p>
            <a:pPr marL="116941" indent="-116941" algn="just"/>
            <a:r>
              <a:rPr lang="ja-JP" altLang="en-US" sz="1033" dirty="0">
                <a:solidFill>
                  <a:srgbClr val="000000"/>
                </a:solidFill>
                <a:latin typeface="ＭＳ Ｐゴシック"/>
                <a:ea typeface="ＭＳ Ｐゴシック"/>
              </a:rPr>
              <a:t>＊新築等の計画が誘導基準に適合する場合に所管行政庁の認定を受けることができる制度。認定を受けた場合には、省エネ性能向上のための設備について容積率を緩和</a:t>
            </a:r>
            <a:endParaRPr lang="en-US" altLang="ja-JP" sz="1357" dirty="0">
              <a:solidFill>
                <a:srgbClr val="000000"/>
              </a:solidFill>
              <a:latin typeface="ＭＳ Ｐゴシック"/>
              <a:ea typeface="ＭＳ Ｐゴシック"/>
            </a:endParaRPr>
          </a:p>
        </p:txBody>
      </p:sp>
      <p:sp>
        <p:nvSpPr>
          <p:cNvPr id="73" name="テキスト ボックス 72"/>
          <p:cNvSpPr txBox="1"/>
          <p:nvPr/>
        </p:nvSpPr>
        <p:spPr>
          <a:xfrm>
            <a:off x="10347751" y="608183"/>
            <a:ext cx="2356567" cy="330988"/>
          </a:xfrm>
          <a:prstGeom prst="rect">
            <a:avLst/>
          </a:prstGeom>
          <a:solidFill>
            <a:schemeClr val="bg1"/>
          </a:solidFill>
          <a:ln>
            <a:solidFill>
              <a:schemeClr val="tx1"/>
            </a:solidFill>
          </a:ln>
        </p:spPr>
        <p:txBody>
          <a:bodyPr wrap="square" rtlCol="0">
            <a:spAutoFit/>
          </a:bodyPr>
          <a:lstStyle/>
          <a:p>
            <a:pPr algn="ctr"/>
            <a:r>
              <a:rPr lang="ja-JP" altLang="en-US" sz="1551" dirty="0"/>
              <a:t>公布日：</a:t>
            </a:r>
            <a:r>
              <a:rPr lang="en-US" altLang="ja-JP" sz="1551" dirty="0"/>
              <a:t>2019</a:t>
            </a:r>
            <a:r>
              <a:rPr lang="ja-JP" altLang="en-US" sz="1551" dirty="0"/>
              <a:t>年</a:t>
            </a:r>
            <a:r>
              <a:rPr lang="en-US" altLang="ja-JP" sz="1551" dirty="0"/>
              <a:t>5</a:t>
            </a:r>
            <a:r>
              <a:rPr lang="ja-JP" altLang="en-US" sz="1551" dirty="0"/>
              <a:t>月</a:t>
            </a:r>
            <a:r>
              <a:rPr lang="en-US" altLang="ja-JP" sz="1551" dirty="0"/>
              <a:t>17</a:t>
            </a:r>
            <a:r>
              <a:rPr lang="ja-JP" altLang="en-US" sz="1551" dirty="0"/>
              <a:t>日</a:t>
            </a:r>
          </a:p>
        </p:txBody>
      </p:sp>
      <p:sp>
        <p:nvSpPr>
          <p:cNvPr id="74" name="テキスト ボックス 73"/>
          <p:cNvSpPr txBox="1"/>
          <p:nvPr/>
        </p:nvSpPr>
        <p:spPr>
          <a:xfrm>
            <a:off x="6199484" y="4142058"/>
            <a:ext cx="1986663" cy="237979"/>
          </a:xfrm>
          <a:prstGeom prst="rect">
            <a:avLst/>
          </a:prstGeom>
          <a:solidFill>
            <a:schemeClr val="bg1"/>
          </a:solidFill>
          <a:ln>
            <a:solidFill>
              <a:schemeClr val="tx1"/>
            </a:solidFill>
          </a:ln>
        </p:spPr>
        <p:txBody>
          <a:bodyPr wrap="square" rtlCol="0" anchor="ctr" anchorCtr="0">
            <a:noAutofit/>
          </a:bodyPr>
          <a:lstStyle/>
          <a:p>
            <a:pPr algn="ctr"/>
            <a:r>
              <a:rPr lang="ja-JP" altLang="en-US" sz="1292" dirty="0"/>
              <a:t>法公布後</a:t>
            </a:r>
            <a:r>
              <a:rPr lang="en-US" altLang="ja-JP" sz="1292" dirty="0"/>
              <a:t>6</a:t>
            </a:r>
            <a:r>
              <a:rPr lang="ja-JP" altLang="en-US" sz="1292" dirty="0"/>
              <a:t>ヶ月以内施行</a:t>
            </a:r>
          </a:p>
        </p:txBody>
      </p:sp>
      <p:sp>
        <p:nvSpPr>
          <p:cNvPr id="75" name="テキスト ボックス 74"/>
          <p:cNvSpPr txBox="1"/>
          <p:nvPr/>
        </p:nvSpPr>
        <p:spPr>
          <a:xfrm>
            <a:off x="6199484" y="5290919"/>
            <a:ext cx="1986663" cy="237979"/>
          </a:xfrm>
          <a:prstGeom prst="rect">
            <a:avLst/>
          </a:prstGeom>
          <a:solidFill>
            <a:schemeClr val="bg1"/>
          </a:solidFill>
          <a:ln>
            <a:solidFill>
              <a:schemeClr val="tx1"/>
            </a:solidFill>
          </a:ln>
        </p:spPr>
        <p:txBody>
          <a:bodyPr wrap="square" rtlCol="0" anchor="ctr" anchorCtr="0">
            <a:noAutofit/>
          </a:bodyPr>
          <a:lstStyle/>
          <a:p>
            <a:pPr algn="ctr"/>
            <a:r>
              <a:rPr lang="ja-JP" altLang="en-US" sz="1292" dirty="0"/>
              <a:t>法公布後</a:t>
            </a:r>
            <a:r>
              <a:rPr lang="en-US" altLang="ja-JP" sz="1292" dirty="0"/>
              <a:t>6</a:t>
            </a:r>
            <a:r>
              <a:rPr lang="ja-JP" altLang="en-US" sz="1292" dirty="0"/>
              <a:t>ヶ月以内施行</a:t>
            </a:r>
          </a:p>
        </p:txBody>
      </p:sp>
      <p:sp>
        <p:nvSpPr>
          <p:cNvPr id="78" name="テキスト ボックス 77"/>
          <p:cNvSpPr txBox="1"/>
          <p:nvPr/>
        </p:nvSpPr>
        <p:spPr>
          <a:xfrm>
            <a:off x="10000229" y="7715838"/>
            <a:ext cx="1986663" cy="237979"/>
          </a:xfrm>
          <a:prstGeom prst="rect">
            <a:avLst/>
          </a:prstGeom>
          <a:solidFill>
            <a:schemeClr val="bg1"/>
          </a:solidFill>
          <a:ln>
            <a:solidFill>
              <a:schemeClr val="tx1"/>
            </a:solidFill>
          </a:ln>
        </p:spPr>
        <p:txBody>
          <a:bodyPr wrap="square" rtlCol="0" anchor="ctr" anchorCtr="0">
            <a:noAutofit/>
          </a:bodyPr>
          <a:lstStyle/>
          <a:p>
            <a:pPr algn="ctr"/>
            <a:r>
              <a:rPr lang="ja-JP" altLang="en-US" sz="1292" dirty="0"/>
              <a:t>法公布後</a:t>
            </a:r>
            <a:r>
              <a:rPr lang="en-US" altLang="ja-JP" sz="1292" dirty="0"/>
              <a:t>6</a:t>
            </a:r>
            <a:r>
              <a:rPr lang="ja-JP" altLang="en-US" sz="1292" dirty="0"/>
              <a:t>ヶ月以内施行</a:t>
            </a:r>
          </a:p>
        </p:txBody>
      </p:sp>
      <p:sp>
        <p:nvSpPr>
          <p:cNvPr id="79" name="テキスト ボックス 78"/>
          <p:cNvSpPr txBox="1"/>
          <p:nvPr/>
        </p:nvSpPr>
        <p:spPr>
          <a:xfrm>
            <a:off x="6199484" y="3132701"/>
            <a:ext cx="1986663" cy="237979"/>
          </a:xfrm>
          <a:prstGeom prst="rect">
            <a:avLst/>
          </a:prstGeom>
          <a:solidFill>
            <a:schemeClr val="bg1"/>
          </a:solidFill>
          <a:ln>
            <a:solidFill>
              <a:schemeClr val="tx1"/>
            </a:solidFill>
          </a:ln>
        </p:spPr>
        <p:txBody>
          <a:bodyPr wrap="square" rtlCol="0" anchor="ctr" anchorCtr="0">
            <a:noAutofit/>
          </a:bodyPr>
          <a:lstStyle/>
          <a:p>
            <a:pPr algn="ctr"/>
            <a:r>
              <a:rPr lang="ja-JP" altLang="en-US" sz="1292" dirty="0"/>
              <a:t>法公布後</a:t>
            </a:r>
            <a:r>
              <a:rPr lang="en-US" altLang="ja-JP" sz="1292" dirty="0"/>
              <a:t>2</a:t>
            </a:r>
            <a:r>
              <a:rPr lang="ja-JP" altLang="en-US" sz="1292" dirty="0"/>
              <a:t>年以内施行</a:t>
            </a:r>
          </a:p>
        </p:txBody>
      </p:sp>
      <p:sp>
        <p:nvSpPr>
          <p:cNvPr id="80" name="テキスト ボックス 79"/>
          <p:cNvSpPr txBox="1"/>
          <p:nvPr/>
        </p:nvSpPr>
        <p:spPr>
          <a:xfrm>
            <a:off x="6199484" y="6517580"/>
            <a:ext cx="1986663" cy="237979"/>
          </a:xfrm>
          <a:prstGeom prst="rect">
            <a:avLst/>
          </a:prstGeom>
          <a:solidFill>
            <a:schemeClr val="bg1"/>
          </a:solidFill>
          <a:ln>
            <a:solidFill>
              <a:schemeClr val="tx1"/>
            </a:solidFill>
          </a:ln>
        </p:spPr>
        <p:txBody>
          <a:bodyPr wrap="square" rtlCol="0" anchor="ctr" anchorCtr="0">
            <a:noAutofit/>
          </a:bodyPr>
          <a:lstStyle/>
          <a:p>
            <a:pPr algn="ctr"/>
            <a:r>
              <a:rPr lang="ja-JP" altLang="en-US" sz="1292" dirty="0"/>
              <a:t>法公布後</a:t>
            </a:r>
            <a:r>
              <a:rPr lang="en-US" altLang="ja-JP" sz="1292" dirty="0"/>
              <a:t>2</a:t>
            </a:r>
            <a:r>
              <a:rPr lang="ja-JP" altLang="en-US" sz="1292" dirty="0"/>
              <a:t>年以内施行</a:t>
            </a:r>
          </a:p>
        </p:txBody>
      </p:sp>
      <p:sp>
        <p:nvSpPr>
          <p:cNvPr id="81" name="テキスト ボックス 80"/>
          <p:cNvSpPr txBox="1"/>
          <p:nvPr/>
        </p:nvSpPr>
        <p:spPr>
          <a:xfrm>
            <a:off x="10000230" y="8919201"/>
            <a:ext cx="1986663" cy="237979"/>
          </a:xfrm>
          <a:prstGeom prst="rect">
            <a:avLst/>
          </a:prstGeom>
          <a:solidFill>
            <a:schemeClr val="bg1"/>
          </a:solidFill>
          <a:ln>
            <a:solidFill>
              <a:schemeClr val="tx1"/>
            </a:solidFill>
          </a:ln>
        </p:spPr>
        <p:txBody>
          <a:bodyPr wrap="square" rtlCol="0" anchor="ctr" anchorCtr="0">
            <a:noAutofit/>
          </a:bodyPr>
          <a:lstStyle/>
          <a:p>
            <a:pPr algn="ctr"/>
            <a:r>
              <a:rPr lang="ja-JP" altLang="en-US" sz="1292" dirty="0"/>
              <a:t>法公布後</a:t>
            </a:r>
            <a:r>
              <a:rPr lang="en-US" altLang="ja-JP" sz="1292" dirty="0"/>
              <a:t>2</a:t>
            </a:r>
            <a:r>
              <a:rPr lang="ja-JP" altLang="en-US" sz="1292" dirty="0"/>
              <a:t>年以内施行</a:t>
            </a:r>
          </a:p>
        </p:txBody>
      </p:sp>
      <p:sp>
        <p:nvSpPr>
          <p:cNvPr id="77" name="タイトル 1">
            <a:extLst>
              <a:ext uri="{FF2B5EF4-FFF2-40B4-BE49-F238E27FC236}">
                <a16:creationId xmlns:a16="http://schemas.microsoft.com/office/drawing/2014/main" id="{887DA34F-E798-4B74-B6DD-22A4FECC494C}"/>
              </a:ext>
            </a:extLst>
          </p:cNvPr>
          <p:cNvSpPr txBox="1">
            <a:spLocks/>
          </p:cNvSpPr>
          <p:nvPr/>
        </p:nvSpPr>
        <p:spPr>
          <a:xfrm>
            <a:off x="97477" y="156674"/>
            <a:ext cx="8426572" cy="451509"/>
          </a:xfrm>
          <a:prstGeom prst="rect">
            <a:avLst/>
          </a:prstGeom>
          <a:solidFill>
            <a:schemeClr val="accent1">
              <a:lumMod val="60000"/>
              <a:lumOff val="40000"/>
            </a:schemeClr>
          </a:solidFill>
        </p:spPr>
        <p:txBody>
          <a:bodyPr vert="horz" lIns="128016" tIns="64008" rIns="128016" bIns="64008" rtlCol="0" anchor="ctr">
            <a:normAutofit fontScale="25000" lnSpcReduction="2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pPr algn="l"/>
            <a:r>
              <a:rPr lang="ja-JP" altLang="en-US" sz="8000" dirty="0"/>
              <a:t>建築物のエネルギー消費性能の向上に関する法律の一部を改正する法律</a:t>
            </a:r>
          </a:p>
        </p:txBody>
      </p:sp>
      <p:sp>
        <p:nvSpPr>
          <p:cNvPr id="84" name="テキスト ボックス 83"/>
          <p:cNvSpPr txBox="1"/>
          <p:nvPr/>
        </p:nvSpPr>
        <p:spPr bwMode="white">
          <a:xfrm>
            <a:off x="12272069" y="8836344"/>
            <a:ext cx="424267" cy="478358"/>
          </a:xfrm>
          <a:prstGeom prst="rect">
            <a:avLst/>
          </a:prstGeom>
          <a:solidFill>
            <a:schemeClr val="bg1"/>
          </a:solidFill>
          <a:ln>
            <a:noFill/>
          </a:ln>
        </p:spPr>
        <p:txBody>
          <a:bodyPr wrap="square" rtlCol="0">
            <a:spAutoFit/>
          </a:bodyPr>
          <a:lstStyle/>
          <a:p>
            <a:r>
              <a:rPr lang="en-US" altLang="ja-JP" sz="2400" dirty="0"/>
              <a:t>3</a:t>
            </a:r>
            <a:endParaRPr kumimoji="1" lang="ja-JP" altLang="en-US" sz="2400" dirty="0"/>
          </a:p>
        </p:txBody>
      </p:sp>
    </p:spTree>
    <p:extLst>
      <p:ext uri="{BB962C8B-B14F-4D97-AF65-F5344CB8AC3E}">
        <p14:creationId xmlns:p14="http://schemas.microsoft.com/office/powerpoint/2010/main" val="143618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44195" y="1157701"/>
            <a:ext cx="11490886" cy="9998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2240" dirty="0">
                <a:solidFill>
                  <a:schemeClr val="tx1"/>
                </a:solidFill>
                <a:latin typeface="メイリオ" panose="020B0604030504040204" pitchFamily="50" charset="-128"/>
                <a:ea typeface="メイリオ" panose="020B0604030504040204" pitchFamily="50" charset="-128"/>
              </a:rPr>
              <a:t>（１）省エネ基準適合に関する建築物省エネ法の主な改正点</a:t>
            </a:r>
            <a:endParaRPr lang="en-US" altLang="ja-JP" sz="2240" dirty="0">
              <a:solidFill>
                <a:schemeClr val="tx1"/>
              </a:solidFill>
              <a:latin typeface="メイリオ" panose="020B0604030504040204" pitchFamily="50" charset="-128"/>
              <a:ea typeface="メイリオ" panose="020B0604030504040204" pitchFamily="50" charset="-128"/>
            </a:endParaRPr>
          </a:p>
          <a:p>
            <a:r>
              <a:rPr lang="en-US" altLang="ja-JP" sz="2240" dirty="0">
                <a:solidFill>
                  <a:schemeClr val="tx1"/>
                </a:solidFill>
                <a:latin typeface="メイリオ" panose="020B0604030504040204" pitchFamily="50" charset="-128"/>
                <a:ea typeface="メイリオ" panose="020B0604030504040204" pitchFamily="50" charset="-128"/>
              </a:rPr>
              <a:t>                                                        </a:t>
            </a:r>
            <a:r>
              <a:rPr lang="ja-JP" altLang="en-US" sz="2240" dirty="0">
                <a:solidFill>
                  <a:schemeClr val="tx1"/>
                </a:solidFill>
                <a:latin typeface="メイリオ" panose="020B0604030504040204" pitchFamily="50" charset="-128"/>
                <a:ea typeface="メイリオ" panose="020B0604030504040204" pitchFamily="50" charset="-128"/>
              </a:rPr>
              <a:t>２年以内施行（令和３年４月予定）のもの</a:t>
            </a:r>
          </a:p>
        </p:txBody>
      </p:sp>
      <p:sp>
        <p:nvSpPr>
          <p:cNvPr id="10" name="正方形/長方形 9">
            <a:extLst>
              <a:ext uri="{FF2B5EF4-FFF2-40B4-BE49-F238E27FC236}">
                <a16:creationId xmlns:a16="http://schemas.microsoft.com/office/drawing/2014/main" id="{3D11ADC9-56DC-4B53-9D4B-11C91CEFC3E2}"/>
              </a:ext>
            </a:extLst>
          </p:cNvPr>
          <p:cNvSpPr/>
          <p:nvPr/>
        </p:nvSpPr>
        <p:spPr>
          <a:xfrm>
            <a:off x="85020" y="2153786"/>
            <a:ext cx="12521137" cy="2246769"/>
          </a:xfrm>
          <a:prstGeom prst="rect">
            <a:avLst/>
          </a:prstGeom>
          <a:ln>
            <a:noFill/>
          </a:ln>
        </p:spPr>
        <p:txBody>
          <a:bodyPr wrap="square">
            <a:spAutoFit/>
          </a:bodyPr>
          <a:lstStyle/>
          <a:p>
            <a:pPr marL="201600">
              <a:lnSpc>
                <a:spcPts val="2800"/>
              </a:lnSpc>
            </a:pP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　〇</a:t>
            </a:r>
            <a:r>
              <a:rPr lang="ja-JP" altLang="en-US" sz="21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省エネ基準への適合を建築確認の要件とする建築物の対象を拡大</a:t>
            </a:r>
            <a:endParaRPr lang="en-US" altLang="ja-JP" sz="21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403200">
              <a:lnSpc>
                <a:spcPts val="2800"/>
              </a:lnSpc>
            </a:pPr>
            <a:r>
              <a:rPr lang="ja-JP" altLang="en-US" sz="154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非住宅建築物の延べ面積の下限を</a:t>
            </a:r>
            <a:r>
              <a:rPr lang="en-US" altLang="ja-JP" sz="1680" kern="100" dirty="0">
                <a:latin typeface="メイリオ" panose="020B0604030504040204" pitchFamily="50" charset="-128"/>
                <a:ea typeface="メイリオ" panose="020B0604030504040204" pitchFamily="50" charset="-128"/>
                <a:cs typeface="Times New Roman" panose="02020603050405020304" pitchFamily="18" charset="0"/>
              </a:rPr>
              <a:t>2,000</a:t>
            </a: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㎡から</a:t>
            </a:r>
            <a:r>
              <a:rPr lang="en-US" altLang="ja-JP" sz="1680" kern="100" dirty="0">
                <a:latin typeface="メイリオ" panose="020B0604030504040204" pitchFamily="50" charset="-128"/>
                <a:ea typeface="メイリオ" panose="020B0604030504040204" pitchFamily="50" charset="-128"/>
                <a:cs typeface="Times New Roman" panose="02020603050405020304" pitchFamily="18" charset="0"/>
              </a:rPr>
              <a:t>300</a:t>
            </a: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㎡に引き下げる予定</a:t>
            </a:r>
            <a:endParaRPr lang="en-US" altLang="ja-JP" sz="168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01600">
              <a:lnSpc>
                <a:spcPts val="2800"/>
              </a:lnSpc>
            </a:pP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1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〇</a:t>
            </a:r>
            <a:r>
              <a:rPr lang="ja-JP" altLang="en-US" sz="2100" b="1" dirty="0">
                <a:solidFill>
                  <a:srgbClr val="FF0000"/>
                </a:solidFill>
                <a:latin typeface="メイリオ" panose="020B0604030504040204" pitchFamily="50" charset="-128"/>
                <a:ea typeface="メイリオ" panose="020B0604030504040204" pitchFamily="50" charset="-128"/>
              </a:rPr>
              <a:t>戸建住宅等に係る省エネ性能に関する説明の義務付け</a:t>
            </a:r>
            <a:endParaRPr lang="en-US" altLang="ja-JP" sz="2100" b="1" dirty="0">
              <a:solidFill>
                <a:srgbClr val="FF0000"/>
              </a:solidFill>
              <a:latin typeface="メイリオ" panose="020B0604030504040204" pitchFamily="50" charset="-128"/>
              <a:ea typeface="メイリオ" panose="020B0604030504040204" pitchFamily="50" charset="-128"/>
            </a:endParaRPr>
          </a:p>
          <a:p>
            <a:pPr marL="403200">
              <a:lnSpc>
                <a:spcPts val="2800"/>
              </a:lnSpc>
            </a:pPr>
            <a:r>
              <a:rPr lang="ja-JP" altLang="en-US" sz="154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680" dirty="0">
                <a:latin typeface="メイリオ" panose="020B0604030504040204" pitchFamily="50" charset="-128"/>
                <a:ea typeface="メイリオ" panose="020B0604030504040204" pitchFamily="50" charset="-128"/>
                <a:cs typeface="Meiryo UI" panose="020B0604030504040204" pitchFamily="50" charset="-128"/>
              </a:rPr>
              <a:t>設計者（建築士）から建築主への説明の義務付けにより、省エネ基準への適合を推進</a:t>
            </a:r>
            <a:endParaRPr lang="en-US" altLang="ja-JP" sz="168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201600">
              <a:lnSpc>
                <a:spcPts val="2800"/>
              </a:lnSpc>
            </a:pP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　〇</a:t>
            </a:r>
            <a:r>
              <a:rPr lang="ja-JP" altLang="en-US" sz="21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気候・風土の特殊性を踏まえて、地方公共団体が独自に省エネ基準を強化できる仕組みを導入等</a:t>
            </a:r>
            <a:endParaRPr lang="en-US" altLang="ja-JP" sz="21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201600">
              <a:lnSpc>
                <a:spcPts val="2800"/>
              </a:lnSpc>
            </a:pP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000" dirty="0">
                <a:latin typeface="メイリオ" panose="020B0604030504040204" pitchFamily="50" charset="-128"/>
                <a:ea typeface="メイリオ" panose="020B0604030504040204" pitchFamily="50" charset="-128"/>
              </a:rPr>
              <a:t> </a:t>
            </a:r>
            <a:r>
              <a:rPr lang="en-US" altLang="ja-JP" sz="2240" dirty="0">
                <a:solidFill>
                  <a:prstClr val="black"/>
                </a:solidFill>
                <a:latin typeface="メイリオ" panose="020B0604030504040204" pitchFamily="50" charset="-128"/>
                <a:ea typeface="メイリオ" panose="020B0604030504040204" pitchFamily="50" charset="-128"/>
              </a:rPr>
              <a:t>(※1) </a:t>
            </a: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240" dirty="0">
                <a:solidFill>
                  <a:prstClr val="black"/>
                </a:solidFill>
                <a:latin typeface="メイリオ" panose="020B0604030504040204" pitchFamily="50" charset="-128"/>
                <a:ea typeface="メイリオ" panose="020B0604030504040204" pitchFamily="50" charset="-128"/>
              </a:rPr>
              <a:t> （</a:t>
            </a:r>
            <a:r>
              <a:rPr lang="en-US" altLang="ja-JP" sz="2240" dirty="0">
                <a:solidFill>
                  <a:prstClr val="black"/>
                </a:solidFill>
                <a:latin typeface="メイリオ" panose="020B0604030504040204" pitchFamily="50" charset="-128"/>
                <a:ea typeface="メイリオ" panose="020B0604030504040204" pitchFamily="50" charset="-128"/>
              </a:rPr>
              <a:t>※2</a:t>
            </a:r>
            <a:r>
              <a:rPr lang="ja-JP" altLang="en-US" sz="2240" dirty="0">
                <a:solidFill>
                  <a:prstClr val="black"/>
                </a:solidFill>
                <a:latin typeface="メイリオ" panose="020B0604030504040204" pitchFamily="50" charset="-128"/>
                <a:ea typeface="メイリオ" panose="020B0604030504040204" pitchFamily="50" charset="-128"/>
              </a:rPr>
              <a:t>）</a:t>
            </a:r>
            <a:endPar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2"/>
          <p:cNvSpPr txBox="1">
            <a:spLocks noChangeArrowheads="1"/>
          </p:cNvSpPr>
          <p:nvPr/>
        </p:nvSpPr>
        <p:spPr bwMode="auto">
          <a:xfrm>
            <a:off x="-128701" y="5444731"/>
            <a:ext cx="5952083" cy="3195747"/>
          </a:xfrm>
          <a:prstGeom prst="rect">
            <a:avLst/>
          </a:prstGeom>
          <a:solidFill>
            <a:srgbClr val="FFFFFF"/>
          </a:solidFill>
          <a:ln w="9525">
            <a:solidFill>
              <a:schemeClr val="bg1">
                <a:alpha val="0"/>
              </a:schemeClr>
            </a:solidFill>
            <a:miter lim="800000"/>
            <a:headEnd/>
            <a:tailEnd/>
          </a:ln>
        </p:spPr>
        <p:txBody>
          <a:bodyPr rot="0" vert="horz" wrap="square" lIns="96012" tIns="48006" rIns="96012" bIns="48006" anchor="t" anchorCtr="0">
            <a:spAutoFit/>
          </a:bodyPr>
          <a:lstStyle/>
          <a:p>
            <a:pPr marL="504000">
              <a:lnSpc>
                <a:spcPct val="150000"/>
              </a:lnSpc>
            </a:pP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○条例で付加することが</a:t>
            </a:r>
            <a:r>
              <a:rPr lang="ja-JP" altLang="en-US" sz="210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できる事例</a:t>
            </a:r>
            <a:endParaRPr lang="en-US" altLang="ja-JP" sz="210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705600">
              <a:lnSpc>
                <a:spcPts val="2800"/>
              </a:lnSpc>
            </a:pP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　　①非住宅建築物の省エネ基準に、</a:t>
            </a: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外皮基準を</a:t>
            </a:r>
            <a:endParaRPr lang="en-US" altLang="ja-JP"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705600">
              <a:lnSpc>
                <a:spcPts val="2800"/>
              </a:lnSpc>
            </a:pP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付加</a:t>
            </a: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すること</a:t>
            </a:r>
            <a:endParaRPr lang="en-US" altLang="ja-JP" sz="1680" kern="100" dirty="0">
              <a:latin typeface="メイリオ" panose="020B0604030504040204" pitchFamily="50" charset="-128"/>
              <a:ea typeface="メイリオ" panose="020B0604030504040204" pitchFamily="50" charset="-128"/>
              <a:cs typeface="Times New Roman" panose="02020603050405020304" pitchFamily="18" charset="0"/>
            </a:endParaRPr>
          </a:p>
          <a:p>
            <a:pPr marL="705600">
              <a:lnSpc>
                <a:spcPts val="2800"/>
              </a:lnSpc>
            </a:pP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　　②一定規模以上の非住宅建築物の</a:t>
            </a: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省エネ基準を</a:t>
            </a:r>
            <a:endParaRPr lang="en-US" altLang="ja-JP"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705600">
              <a:lnSpc>
                <a:spcPts val="2800"/>
              </a:lnSpc>
            </a:pP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強化す</a:t>
            </a: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ること</a:t>
            </a:r>
          </a:p>
          <a:p>
            <a:pPr marL="504000">
              <a:lnSpc>
                <a:spcPct val="150000"/>
              </a:lnSpc>
            </a:pP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○条例で付加することが</a:t>
            </a:r>
            <a:r>
              <a:rPr lang="ja-JP" altLang="en-US" sz="210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できない事例</a:t>
            </a:r>
            <a:endParaRPr lang="en-US" altLang="ja-JP" sz="210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705600">
              <a:lnSpc>
                <a:spcPts val="2800"/>
              </a:lnSpc>
            </a:pP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③法に基づく適合義務制度の対象に住宅を</a:t>
            </a:r>
            <a:endParaRPr lang="en-US" altLang="ja-JP"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705600">
              <a:lnSpc>
                <a:spcPts val="2800"/>
              </a:lnSpc>
            </a:pP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追加すること</a:t>
            </a:r>
            <a:endParaRPr lang="en-US" altLang="ja-JP"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角丸四角形 15"/>
          <p:cNvSpPr/>
          <p:nvPr/>
        </p:nvSpPr>
        <p:spPr>
          <a:xfrm>
            <a:off x="144195" y="4452447"/>
            <a:ext cx="11526071" cy="10033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2240" dirty="0">
                <a:solidFill>
                  <a:schemeClr val="tx1"/>
                </a:solidFill>
                <a:latin typeface="メイリオ" panose="020B0604030504040204" pitchFamily="50" charset="-128"/>
                <a:ea typeface="メイリオ" panose="020B0604030504040204" pitchFamily="50" charset="-128"/>
              </a:rPr>
              <a:t>（２）建築物省エネ法に基づく条例で省エネ基準に必要な事項を付加することができる</a:t>
            </a:r>
            <a:endParaRPr lang="en-US" altLang="ja-JP" sz="2240" dirty="0">
              <a:solidFill>
                <a:schemeClr val="tx1"/>
              </a:solidFill>
              <a:latin typeface="メイリオ" panose="020B0604030504040204" pitchFamily="50" charset="-128"/>
              <a:ea typeface="メイリオ" panose="020B0604030504040204" pitchFamily="50" charset="-128"/>
            </a:endParaRPr>
          </a:p>
          <a:p>
            <a:r>
              <a:rPr lang="ja-JP" altLang="en-US" sz="2240" dirty="0">
                <a:solidFill>
                  <a:schemeClr val="tx1"/>
                </a:solidFill>
                <a:latin typeface="メイリオ" panose="020B0604030504040204" pitchFamily="50" charset="-128"/>
                <a:ea typeface="メイリオ" panose="020B0604030504040204" pitchFamily="50" charset="-128"/>
              </a:rPr>
              <a:t>　　　事項を定めた技術的助言（</a:t>
            </a:r>
            <a:r>
              <a:rPr lang="en-US" altLang="ja-JP" sz="2240" dirty="0">
                <a:solidFill>
                  <a:schemeClr val="tx1"/>
                </a:solidFill>
                <a:latin typeface="メイリオ" panose="020B0604030504040204" pitchFamily="50" charset="-128"/>
                <a:ea typeface="メイリオ" panose="020B0604030504040204" pitchFamily="50" charset="-128"/>
              </a:rPr>
              <a:t>※2</a:t>
            </a:r>
            <a:r>
              <a:rPr lang="ja-JP" altLang="en-US" sz="2240" dirty="0">
                <a:solidFill>
                  <a:schemeClr val="tx1"/>
                </a:solidFill>
                <a:latin typeface="メイリオ" panose="020B0604030504040204" pitchFamily="50" charset="-128"/>
                <a:ea typeface="メイリオ" panose="020B0604030504040204" pitchFamily="50" charset="-128"/>
              </a:rPr>
              <a:t>）　　  </a:t>
            </a:r>
            <a:r>
              <a:rPr lang="zh-CN" altLang="en-US" sz="2240" dirty="0">
                <a:solidFill>
                  <a:schemeClr val="tx1"/>
                </a:solidFill>
                <a:latin typeface="メイリオ" panose="020B0604030504040204" pitchFamily="50" charset="-128"/>
                <a:ea typeface="メイリオ" panose="020B0604030504040204" pitchFamily="50" charset="-128"/>
              </a:rPr>
              <a:t>令和２年３月３１日付　国住建環第</a:t>
            </a:r>
            <a:r>
              <a:rPr lang="en-US" altLang="zh-CN" sz="2240" dirty="0">
                <a:solidFill>
                  <a:schemeClr val="tx1"/>
                </a:solidFill>
                <a:latin typeface="メイリオ" panose="020B0604030504040204" pitchFamily="50" charset="-128"/>
                <a:ea typeface="メイリオ" panose="020B0604030504040204" pitchFamily="50" charset="-128"/>
              </a:rPr>
              <a:t>274</a:t>
            </a:r>
            <a:r>
              <a:rPr lang="zh-CN" altLang="en-US" sz="2240" dirty="0">
                <a:solidFill>
                  <a:schemeClr val="tx1"/>
                </a:solidFill>
                <a:latin typeface="メイリオ" panose="020B0604030504040204" pitchFamily="50" charset="-128"/>
                <a:ea typeface="メイリオ" panose="020B0604030504040204" pitchFamily="50" charset="-128"/>
              </a:rPr>
              <a:t>号</a:t>
            </a:r>
            <a:endParaRPr lang="ja-JP" altLang="en-US" sz="2240" dirty="0">
              <a:solidFill>
                <a:schemeClr val="tx1"/>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6458122" y="8660014"/>
            <a:ext cx="5465300" cy="330090"/>
          </a:xfrm>
          <a:prstGeom prst="rect">
            <a:avLst/>
          </a:prstGeom>
          <a:noFill/>
        </p:spPr>
        <p:txBody>
          <a:bodyPr wrap="square" rtlCol="0">
            <a:spAutoFit/>
          </a:bodyPr>
          <a:lstStyle/>
          <a:p>
            <a:pPr algn="ctr">
              <a:lnSpc>
                <a:spcPts val="1820"/>
              </a:lnSpc>
            </a:pPr>
            <a:r>
              <a:rPr lang="ja-JP" altLang="en-US" sz="1680" b="1" dirty="0">
                <a:solidFill>
                  <a:prstClr val="black"/>
                </a:solidFill>
                <a:latin typeface="メイリオ" panose="020B0604030504040204" pitchFamily="50" charset="-128"/>
                <a:ea typeface="メイリオ" panose="020B0604030504040204" pitchFamily="50" charset="-128"/>
              </a:rPr>
              <a:t>建築物省エネ法において付加できる（できない）基準</a:t>
            </a:r>
            <a:endParaRPr lang="en-US" altLang="ja-JP" sz="1680" b="1" dirty="0">
              <a:solidFill>
                <a:prstClr val="black"/>
              </a:solidFill>
              <a:latin typeface="メイリオ" panose="020B0604030504040204" pitchFamily="50" charset="-128"/>
              <a:ea typeface="メイリオ" panose="020B0604030504040204" pitchFamily="50" charset="-128"/>
            </a:endParaRPr>
          </a:p>
        </p:txBody>
      </p:sp>
      <p:cxnSp>
        <p:nvCxnSpPr>
          <p:cNvPr id="20" name="直線コネクタ 19">
            <a:extLst>
              <a:ext uri="{FF2B5EF4-FFF2-40B4-BE49-F238E27FC236}">
                <a16:creationId xmlns:a16="http://schemas.microsoft.com/office/drawing/2014/main" id="{6168B043-309B-45F1-B8BD-05FCC4FA8F99}"/>
              </a:ext>
            </a:extLst>
          </p:cNvPr>
          <p:cNvCxnSpPr>
            <a:cxnSpLocks/>
          </p:cNvCxnSpPr>
          <p:nvPr/>
        </p:nvCxnSpPr>
        <p:spPr>
          <a:xfrm>
            <a:off x="8417024" y="7032848"/>
            <a:ext cx="958551" cy="0"/>
          </a:xfrm>
          <a:prstGeom prst="line">
            <a:avLst/>
          </a:prstGeom>
          <a:noFill/>
          <a:ln w="9525" cap="flat" cmpd="sng" algn="ctr">
            <a:solidFill>
              <a:sysClr val="windowText" lastClr="000000">
                <a:shade val="95000"/>
                <a:satMod val="105000"/>
              </a:sysClr>
            </a:solidFill>
            <a:prstDash val="solid"/>
          </a:ln>
          <a:effectLst/>
        </p:spPr>
      </p:cxnSp>
      <p:cxnSp>
        <p:nvCxnSpPr>
          <p:cNvPr id="3" name="直線コネクタ 2"/>
          <p:cNvCxnSpPr/>
          <p:nvPr/>
        </p:nvCxnSpPr>
        <p:spPr>
          <a:xfrm>
            <a:off x="856184" y="4012377"/>
            <a:ext cx="35729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760840" y="4012377"/>
            <a:ext cx="464303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タイトル 1">
            <a:extLst>
              <a:ext uri="{FF2B5EF4-FFF2-40B4-BE49-F238E27FC236}">
                <a16:creationId xmlns:a16="http://schemas.microsoft.com/office/drawing/2014/main" id="{226F0DB6-716D-4D03-A9B5-16758DB0A228}"/>
              </a:ext>
            </a:extLst>
          </p:cNvPr>
          <p:cNvSpPr>
            <a:spLocks noGrp="1"/>
          </p:cNvSpPr>
          <p:nvPr>
            <p:ph type="title"/>
          </p:nvPr>
        </p:nvSpPr>
        <p:spPr>
          <a:xfrm>
            <a:off x="144195" y="180718"/>
            <a:ext cx="9551380" cy="691742"/>
          </a:xfrm>
          <a:solidFill>
            <a:schemeClr val="accent1">
              <a:lumMod val="60000"/>
              <a:lumOff val="40000"/>
            </a:schemeClr>
          </a:solidFill>
        </p:spPr>
        <p:txBody>
          <a:bodyPr>
            <a:normAutofit/>
          </a:bodyPr>
          <a:lstStyle/>
          <a:p>
            <a:pPr algn="l"/>
            <a:r>
              <a:rPr kumimoji="1" lang="ja-JP" altLang="en-US" sz="2800" dirty="0"/>
              <a:t>建築物省エネ法改正により条例で付加できる基準について</a:t>
            </a:r>
          </a:p>
        </p:txBody>
      </p:sp>
      <p:sp>
        <p:nvSpPr>
          <p:cNvPr id="22" name="テキスト ボックス 21"/>
          <p:cNvSpPr txBox="1"/>
          <p:nvPr/>
        </p:nvSpPr>
        <p:spPr bwMode="white">
          <a:xfrm>
            <a:off x="12251885" y="9061226"/>
            <a:ext cx="529390" cy="461665"/>
          </a:xfrm>
          <a:prstGeom prst="rect">
            <a:avLst/>
          </a:prstGeom>
          <a:solidFill>
            <a:schemeClr val="bg1"/>
          </a:solidFill>
          <a:ln>
            <a:noFill/>
          </a:ln>
        </p:spPr>
        <p:txBody>
          <a:bodyPr wrap="square" rtlCol="0">
            <a:spAutoFit/>
          </a:bodyPr>
          <a:lstStyle/>
          <a:p>
            <a:r>
              <a:rPr lang="en-US" altLang="ja-JP" sz="2400" dirty="0"/>
              <a:t>4</a:t>
            </a:r>
            <a:endParaRPr kumimoji="1" lang="ja-JP" altLang="en-US" sz="2400" dirty="0"/>
          </a:p>
        </p:txBody>
      </p:sp>
      <p:sp>
        <p:nvSpPr>
          <p:cNvPr id="2" name="テキスト ボックス 1"/>
          <p:cNvSpPr txBox="1"/>
          <p:nvPr/>
        </p:nvSpPr>
        <p:spPr>
          <a:xfrm>
            <a:off x="462896" y="8598700"/>
            <a:ext cx="5417761" cy="400110"/>
          </a:xfrm>
          <a:prstGeom prst="rect">
            <a:avLst/>
          </a:prstGeom>
          <a:noFill/>
        </p:spPr>
        <p:txBody>
          <a:bodyPr wrap="square" rtlCol="0">
            <a:spAutoFit/>
          </a:bodyPr>
          <a:lstStyle/>
          <a:p>
            <a:r>
              <a:rPr lang="en-US" altLang="ja-JP" sz="2000" dirty="0"/>
              <a:t>※</a:t>
            </a:r>
            <a:r>
              <a:rPr lang="ja-JP" altLang="en-US" sz="2000" dirty="0"/>
              <a:t>①②は建築確認申請の要件となる</a:t>
            </a:r>
            <a:endParaRPr kumimoji="1" lang="en-US" altLang="ja-JP" sz="2000" dirty="0"/>
          </a:p>
        </p:txBody>
      </p:sp>
      <p:pic>
        <p:nvPicPr>
          <p:cNvPr id="4" name="図 3"/>
          <p:cNvPicPr>
            <a:picLocks noChangeAspect="1"/>
          </p:cNvPicPr>
          <p:nvPr/>
        </p:nvPicPr>
        <p:blipFill>
          <a:blip r:embed="rId3"/>
          <a:stretch>
            <a:fillRect/>
          </a:stretch>
        </p:blipFill>
        <p:spPr>
          <a:xfrm>
            <a:off x="5720119" y="5783289"/>
            <a:ext cx="6724471" cy="2761727"/>
          </a:xfrm>
          <a:prstGeom prst="rect">
            <a:avLst/>
          </a:prstGeom>
        </p:spPr>
      </p:pic>
    </p:spTree>
    <p:extLst>
      <p:ext uri="{BB962C8B-B14F-4D97-AF65-F5344CB8AC3E}">
        <p14:creationId xmlns:p14="http://schemas.microsoft.com/office/powerpoint/2010/main" val="287647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3">
            <a:extLst>
              <a:ext uri="{FF2B5EF4-FFF2-40B4-BE49-F238E27FC236}">
                <a16:creationId xmlns:a16="http://schemas.microsoft.com/office/drawing/2014/main" id="{BC574EF9-7DC8-49F0-A65A-F107495290E4}"/>
              </a:ext>
            </a:extLst>
          </p:cNvPr>
          <p:cNvSpPr>
            <a:spLocks noGrp="1"/>
          </p:cNvSpPr>
          <p:nvPr>
            <p:ph sz="half" idx="1"/>
          </p:nvPr>
        </p:nvSpPr>
        <p:spPr>
          <a:xfrm>
            <a:off x="19697" y="820578"/>
            <a:ext cx="12514408" cy="478688"/>
          </a:xfrm>
        </p:spPr>
        <p:txBody>
          <a:bodyPr>
            <a:noAutofit/>
          </a:bodyPr>
          <a:lstStyle/>
          <a:p>
            <a:pPr marL="0" indent="0">
              <a:lnSpc>
                <a:spcPts val="2520"/>
              </a:lnSpc>
              <a:spcBef>
                <a:spcPts val="0"/>
              </a:spcBef>
              <a:buNone/>
            </a:pPr>
            <a:r>
              <a:rPr lang="ja-JP" altLang="en-US" sz="1960" b="1" dirty="0">
                <a:latin typeface="メイリオ" panose="020B0604030504040204" pitchFamily="50" charset="-128"/>
                <a:ea typeface="メイリオ" panose="020B0604030504040204" pitchFamily="50" charset="-128"/>
              </a:rPr>
              <a:t>　○一定規模以上の延べ面積の建築物（新築等）について、条例で定める基準への適合を義務化</a:t>
            </a:r>
            <a:endParaRPr lang="en-US" altLang="ja-JP" sz="1960" b="1" dirty="0">
              <a:latin typeface="メイリオ" panose="020B0604030504040204" pitchFamily="50" charset="-128"/>
              <a:ea typeface="メイリオ" panose="020B0604030504040204" pitchFamily="50" charset="-128"/>
            </a:endParaRPr>
          </a:p>
          <a:p>
            <a:pPr marL="0" indent="0">
              <a:lnSpc>
                <a:spcPts val="1120"/>
              </a:lnSpc>
              <a:spcBef>
                <a:spcPts val="0"/>
              </a:spcBef>
              <a:buNone/>
            </a:pPr>
            <a:endParaRPr lang="ja-JP" altLang="en-US" sz="1960" b="1"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960" b="1" dirty="0">
                <a:latin typeface="メイリオ" panose="020B0604030504040204" pitchFamily="50" charset="-128"/>
                <a:ea typeface="メイリオ" panose="020B0604030504040204" pitchFamily="50" charset="-128"/>
              </a:rPr>
              <a:t>  </a:t>
            </a:r>
          </a:p>
        </p:txBody>
      </p:sp>
      <p:sp>
        <p:nvSpPr>
          <p:cNvPr id="9" name="角丸四角形 8"/>
          <p:cNvSpPr/>
          <p:nvPr/>
        </p:nvSpPr>
        <p:spPr>
          <a:xfrm>
            <a:off x="33556" y="387886"/>
            <a:ext cx="6209732" cy="453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2240" dirty="0">
                <a:solidFill>
                  <a:schemeClr val="tx1"/>
                </a:solidFill>
                <a:latin typeface="メイリオ" panose="020B0604030504040204" pitchFamily="50" charset="-128"/>
                <a:ea typeface="メイリオ" panose="020B0604030504040204" pitchFamily="50" charset="-128"/>
              </a:rPr>
              <a:t>（２）</a:t>
            </a:r>
            <a:r>
              <a:rPr lang="ja-JP" altLang="en-US" sz="2240" b="1" dirty="0">
                <a:solidFill>
                  <a:srgbClr val="FF0000"/>
                </a:solidFill>
                <a:latin typeface="メイリオ" panose="020B0604030504040204" pitchFamily="50" charset="-128"/>
                <a:ea typeface="メイリオ" panose="020B0604030504040204" pitchFamily="50" charset="-128"/>
              </a:rPr>
              <a:t>条例で定める基準への適合</a:t>
            </a:r>
          </a:p>
        </p:txBody>
      </p:sp>
      <p:sp>
        <p:nvSpPr>
          <p:cNvPr id="6" name="コンテンツ プレースホルダー 3">
            <a:extLst>
              <a:ext uri="{FF2B5EF4-FFF2-40B4-BE49-F238E27FC236}">
                <a16:creationId xmlns:a16="http://schemas.microsoft.com/office/drawing/2014/main" id="{BC574EF9-7DC8-49F0-A65A-F107495290E4}"/>
              </a:ext>
            </a:extLst>
          </p:cNvPr>
          <p:cNvSpPr>
            <a:spLocks noGrp="1"/>
          </p:cNvSpPr>
          <p:nvPr>
            <p:ph sz="half" idx="1"/>
          </p:nvPr>
        </p:nvSpPr>
        <p:spPr>
          <a:xfrm>
            <a:off x="229282" y="1218981"/>
            <a:ext cx="12304823" cy="3018884"/>
          </a:xfrm>
          <a:ln>
            <a:solidFill>
              <a:schemeClr val="tx1"/>
            </a:solidFill>
          </a:ln>
        </p:spPr>
        <p:txBody>
          <a:bodyPr>
            <a:noAutofit/>
          </a:bodyPr>
          <a:lstStyle/>
          <a:p>
            <a:pPr marL="0" indent="0">
              <a:lnSpc>
                <a:spcPts val="2520"/>
              </a:lnSpc>
              <a:spcBef>
                <a:spcPts val="0"/>
              </a:spcBef>
              <a:buNone/>
            </a:pPr>
            <a:r>
              <a:rPr lang="ja-JP" altLang="en-US" sz="1960" b="1" dirty="0">
                <a:latin typeface="メイリオ" panose="020B0604030504040204" pitchFamily="50" charset="-128"/>
                <a:ea typeface="メイリオ" panose="020B0604030504040204" pitchFamily="50" charset="-128"/>
              </a:rPr>
              <a:t> （対象建築物）</a:t>
            </a:r>
          </a:p>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・非住宅：延べ面積</a:t>
            </a:r>
            <a:r>
              <a:rPr lang="en-US" altLang="ja-JP" sz="1960" dirty="0">
                <a:latin typeface="メイリオ" panose="020B0604030504040204" pitchFamily="50" charset="-128"/>
                <a:ea typeface="メイリオ" panose="020B0604030504040204" pitchFamily="50" charset="-128"/>
              </a:rPr>
              <a:t>10,000㎡</a:t>
            </a:r>
            <a:r>
              <a:rPr lang="ja-JP" altLang="en-US" sz="1960" dirty="0">
                <a:latin typeface="メイリオ" panose="020B0604030504040204" pitchFamily="50" charset="-128"/>
                <a:ea typeface="メイリオ" panose="020B0604030504040204" pitchFamily="50" charset="-128"/>
              </a:rPr>
              <a:t>以上（</a:t>
            </a:r>
            <a:r>
              <a:rPr lang="en-US" altLang="ja-JP" sz="1960" dirty="0">
                <a:latin typeface="メイリオ" panose="020B0604030504040204" pitchFamily="50" charset="-128"/>
                <a:ea typeface="メイリオ" panose="020B0604030504040204" pitchFamily="50" charset="-128"/>
              </a:rPr>
              <a:t>2015</a:t>
            </a:r>
            <a:r>
              <a:rPr lang="ja-JP" altLang="en-US" sz="1960" dirty="0">
                <a:latin typeface="メイリオ" panose="020B0604030504040204" pitchFamily="50" charset="-128"/>
                <a:ea typeface="メイリオ" panose="020B0604030504040204" pitchFamily="50" charset="-128"/>
              </a:rPr>
              <a:t>年</a:t>
            </a:r>
            <a:r>
              <a:rPr lang="en-US" altLang="ja-JP" sz="1960" dirty="0">
                <a:latin typeface="メイリオ" panose="020B0604030504040204" pitchFamily="50" charset="-128"/>
                <a:ea typeface="メイリオ" panose="020B0604030504040204" pitchFamily="50" charset="-128"/>
              </a:rPr>
              <a:t>4</a:t>
            </a:r>
            <a:r>
              <a:rPr lang="ja-JP" altLang="en-US" sz="1960" dirty="0">
                <a:latin typeface="メイリオ" panose="020B0604030504040204" pitchFamily="50" charset="-128"/>
                <a:ea typeface="メイリオ" panose="020B0604030504040204" pitchFamily="50" charset="-128"/>
              </a:rPr>
              <a:t>月～）　 ⇒延べ面積</a:t>
            </a:r>
            <a:r>
              <a:rPr lang="en-US" altLang="ja-JP" sz="1960" dirty="0">
                <a:latin typeface="メイリオ" panose="020B0604030504040204" pitchFamily="50" charset="-128"/>
                <a:ea typeface="メイリオ" panose="020B0604030504040204" pitchFamily="50" charset="-128"/>
              </a:rPr>
              <a:t>2,000㎡</a:t>
            </a:r>
            <a:r>
              <a:rPr lang="ja-JP" altLang="en-US" sz="1960" dirty="0">
                <a:latin typeface="メイリオ" panose="020B0604030504040204" pitchFamily="50" charset="-128"/>
                <a:ea typeface="メイリオ" panose="020B0604030504040204" pitchFamily="50" charset="-128"/>
              </a:rPr>
              <a:t>以上（</a:t>
            </a:r>
            <a:r>
              <a:rPr lang="en-US" altLang="ja-JP" sz="1960" dirty="0">
                <a:latin typeface="メイリオ" panose="020B0604030504040204" pitchFamily="50" charset="-128"/>
                <a:ea typeface="メイリオ" panose="020B0604030504040204" pitchFamily="50" charset="-128"/>
              </a:rPr>
              <a:t>2018</a:t>
            </a:r>
            <a:r>
              <a:rPr lang="ja-JP" altLang="en-US" sz="1960" dirty="0">
                <a:latin typeface="メイリオ" panose="020B0604030504040204" pitchFamily="50" charset="-128"/>
                <a:ea typeface="メイリオ" panose="020B0604030504040204" pitchFamily="50" charset="-128"/>
              </a:rPr>
              <a:t>年</a:t>
            </a:r>
            <a:r>
              <a:rPr lang="en-US" altLang="ja-JP" sz="1960" dirty="0">
                <a:latin typeface="メイリオ" panose="020B0604030504040204" pitchFamily="50" charset="-128"/>
                <a:ea typeface="メイリオ" panose="020B0604030504040204" pitchFamily="50" charset="-128"/>
              </a:rPr>
              <a:t>4</a:t>
            </a:r>
            <a:r>
              <a:rPr lang="ja-JP" altLang="en-US" sz="1960" dirty="0">
                <a:latin typeface="メイリオ" panose="020B0604030504040204" pitchFamily="50" charset="-128"/>
                <a:ea typeface="メイリオ" panose="020B0604030504040204" pitchFamily="50" charset="-128"/>
              </a:rPr>
              <a:t>月～）</a:t>
            </a:r>
          </a:p>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・住　宅：延べ面積</a:t>
            </a:r>
            <a:r>
              <a:rPr lang="en-US" altLang="ja-JP" sz="1960" dirty="0">
                <a:latin typeface="メイリオ" panose="020B0604030504040204" pitchFamily="50" charset="-128"/>
                <a:ea typeface="メイリオ" panose="020B0604030504040204" pitchFamily="50" charset="-128"/>
              </a:rPr>
              <a:t>10,000㎡</a:t>
            </a:r>
            <a:r>
              <a:rPr lang="ja-JP" altLang="en-US" sz="1960" dirty="0">
                <a:latin typeface="メイリオ" panose="020B0604030504040204" pitchFamily="50" charset="-128"/>
                <a:ea typeface="メイリオ" panose="020B0604030504040204" pitchFamily="50" charset="-128"/>
              </a:rPr>
              <a:t>以上かつ高さ</a:t>
            </a:r>
            <a:r>
              <a:rPr lang="en-US" altLang="ja-JP" sz="1960" dirty="0">
                <a:latin typeface="メイリオ" panose="020B0604030504040204" pitchFamily="50" charset="-128"/>
                <a:ea typeface="メイリオ" panose="020B0604030504040204" pitchFamily="50" charset="-128"/>
              </a:rPr>
              <a:t>60</a:t>
            </a:r>
            <a:r>
              <a:rPr lang="ja-JP" altLang="en-US" sz="1960" dirty="0">
                <a:latin typeface="メイリオ" panose="020B0604030504040204" pitchFamily="50" charset="-128"/>
                <a:ea typeface="メイリオ" panose="020B0604030504040204" pitchFamily="50" charset="-128"/>
              </a:rPr>
              <a:t>ｍ超（</a:t>
            </a:r>
            <a:r>
              <a:rPr lang="en-US" altLang="ja-JP" sz="1960" dirty="0">
                <a:latin typeface="メイリオ" panose="020B0604030504040204" pitchFamily="50" charset="-128"/>
                <a:ea typeface="メイリオ" panose="020B0604030504040204" pitchFamily="50" charset="-128"/>
              </a:rPr>
              <a:t>2018</a:t>
            </a:r>
            <a:r>
              <a:rPr lang="ja-JP" altLang="en-US" sz="1960" dirty="0">
                <a:latin typeface="メイリオ" panose="020B0604030504040204" pitchFamily="50" charset="-128"/>
                <a:ea typeface="メイリオ" panose="020B0604030504040204" pitchFamily="50" charset="-128"/>
              </a:rPr>
              <a:t>年</a:t>
            </a:r>
            <a:r>
              <a:rPr lang="en-US" altLang="ja-JP" sz="1960" dirty="0">
                <a:latin typeface="メイリオ" panose="020B0604030504040204" pitchFamily="50" charset="-128"/>
                <a:ea typeface="メイリオ" panose="020B0604030504040204" pitchFamily="50" charset="-128"/>
              </a:rPr>
              <a:t>4</a:t>
            </a:r>
            <a:r>
              <a:rPr lang="ja-JP" altLang="en-US" sz="1960" dirty="0">
                <a:latin typeface="メイリオ" panose="020B0604030504040204" pitchFamily="50" charset="-128"/>
                <a:ea typeface="メイリオ" panose="020B0604030504040204" pitchFamily="50" charset="-128"/>
              </a:rPr>
              <a:t>月～）</a:t>
            </a:r>
          </a:p>
          <a:p>
            <a:pPr marL="0" indent="0">
              <a:lnSpc>
                <a:spcPts val="1120"/>
              </a:lnSpc>
              <a:spcBef>
                <a:spcPts val="0"/>
              </a:spcBef>
              <a:buNone/>
            </a:pPr>
            <a:r>
              <a:rPr lang="ja-JP" altLang="en-US" sz="1960" dirty="0">
                <a:latin typeface="メイリオ" panose="020B0604030504040204" pitchFamily="50" charset="-128"/>
                <a:ea typeface="メイリオ" panose="020B0604030504040204" pitchFamily="50" charset="-128"/>
              </a:rPr>
              <a:t>　</a:t>
            </a:r>
            <a:endParaRPr lang="en-US" altLang="ja-JP" sz="1960"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en-US" altLang="ja-JP" sz="1960" b="1" dirty="0">
                <a:latin typeface="メイリオ" panose="020B0604030504040204" pitchFamily="50" charset="-128"/>
                <a:ea typeface="メイリオ" panose="020B0604030504040204" pitchFamily="50" charset="-128"/>
              </a:rPr>
              <a:t> </a:t>
            </a:r>
            <a:r>
              <a:rPr lang="ja-JP" altLang="en-US" sz="1960" b="1" dirty="0">
                <a:latin typeface="メイリオ" panose="020B0604030504040204" pitchFamily="50" charset="-128"/>
                <a:ea typeface="メイリオ" panose="020B0604030504040204" pitchFamily="50" charset="-128"/>
              </a:rPr>
              <a:t>（基準）</a:t>
            </a:r>
            <a:endParaRPr lang="en-US" altLang="ja-JP" sz="1960" b="1"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en-US" altLang="ja-JP" sz="1960" b="1" dirty="0">
                <a:latin typeface="メイリオ" panose="020B0604030504040204" pitchFamily="50" charset="-128"/>
                <a:ea typeface="メイリオ" panose="020B0604030504040204" pitchFamily="50" charset="-128"/>
              </a:rPr>
              <a:t>    </a:t>
            </a:r>
            <a:r>
              <a:rPr lang="ja-JP" altLang="en-US" sz="1960" dirty="0">
                <a:latin typeface="メイリオ" panose="020B0604030504040204" pitchFamily="50" charset="-128"/>
                <a:ea typeface="メイリオ" panose="020B0604030504040204" pitchFamily="50" charset="-128"/>
              </a:rPr>
              <a:t>・断熱・日射遮蔽性能を求める外皮の基準</a:t>
            </a:r>
            <a:endParaRPr lang="en-US" altLang="ja-JP" sz="1960" dirty="0">
              <a:latin typeface="メイリオ" panose="020B0604030504040204" pitchFamily="50" charset="-128"/>
              <a:ea typeface="メイリオ" panose="020B0604030504040204" pitchFamily="50" charset="-128"/>
            </a:endParaRPr>
          </a:p>
          <a:p>
            <a:pPr marL="0" indent="0">
              <a:lnSpc>
                <a:spcPts val="1960"/>
              </a:lnSpc>
              <a:spcBef>
                <a:spcPts val="0"/>
              </a:spcBef>
              <a:buNone/>
            </a:pPr>
            <a:r>
              <a:rPr lang="en-US" altLang="ja-JP" sz="1960" dirty="0">
                <a:latin typeface="メイリオ" panose="020B0604030504040204" pitchFamily="50" charset="-128"/>
                <a:ea typeface="メイリオ" panose="020B0604030504040204" pitchFamily="50" charset="-128"/>
              </a:rPr>
              <a:t>    </a:t>
            </a:r>
            <a:r>
              <a:rPr lang="ja-JP" altLang="en-US" sz="1960" dirty="0">
                <a:latin typeface="メイリオ" panose="020B0604030504040204" pitchFamily="50" charset="-128"/>
                <a:ea typeface="メイリオ" panose="020B0604030504040204" pitchFamily="50" charset="-128"/>
              </a:rPr>
              <a:t>　 </a:t>
            </a:r>
            <a:r>
              <a:rPr lang="ja-JP" altLang="en-US" sz="1540" dirty="0">
                <a:latin typeface="メイリオ" panose="020B0604030504040204" pitchFamily="50" charset="-128"/>
                <a:ea typeface="メイリオ" panose="020B0604030504040204" pitchFamily="50" charset="-128"/>
              </a:rPr>
              <a:t>建築物の外壁や窓等を通しての熱損失の防止についての基準</a:t>
            </a:r>
            <a:endParaRPr lang="ja-JP" altLang="en-US" sz="1960"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・建築設備の一次エネルギー消費量基準</a:t>
            </a:r>
            <a:endParaRPr lang="en-US" altLang="ja-JP" sz="1960" dirty="0">
              <a:latin typeface="メイリオ" panose="020B0604030504040204" pitchFamily="50" charset="-128"/>
              <a:ea typeface="メイリオ" panose="020B0604030504040204" pitchFamily="50" charset="-128"/>
            </a:endParaRPr>
          </a:p>
          <a:p>
            <a:pPr marL="0" indent="0">
              <a:lnSpc>
                <a:spcPts val="1960"/>
              </a:lnSpc>
              <a:spcBef>
                <a:spcPts val="0"/>
              </a:spcBef>
              <a:buNone/>
            </a:pPr>
            <a:r>
              <a:rPr lang="en-US" altLang="ja-JP" sz="1960" dirty="0">
                <a:latin typeface="メイリオ" panose="020B0604030504040204" pitchFamily="50" charset="-128"/>
                <a:ea typeface="メイリオ" panose="020B0604030504040204" pitchFamily="50" charset="-128"/>
              </a:rPr>
              <a:t>     </a:t>
            </a:r>
            <a:r>
              <a:rPr lang="ja-JP" altLang="en-US" sz="1960" dirty="0">
                <a:latin typeface="メイリオ" panose="020B0604030504040204" pitchFamily="50" charset="-128"/>
                <a:ea typeface="メイリオ" panose="020B0604030504040204" pitchFamily="50" charset="-128"/>
              </a:rPr>
              <a:t>   </a:t>
            </a:r>
            <a:r>
              <a:rPr lang="ja-JP" altLang="en-US" sz="1540" dirty="0">
                <a:latin typeface="メイリオ" panose="020B0604030504040204" pitchFamily="50" charset="-128"/>
                <a:ea typeface="メイリオ" panose="020B0604030504040204" pitchFamily="50" charset="-128"/>
              </a:rPr>
              <a:t>建築物に設ける空気調和設備等に係るエネルギーの効率的利用についての基準</a:t>
            </a:r>
            <a:endParaRPr lang="ja-JP" altLang="en-US" sz="1960"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a:t>
            </a:r>
            <a:r>
              <a:rPr lang="ja-JP" altLang="en-US" sz="1540" dirty="0">
                <a:latin typeface="メイリオ" panose="020B0604030504040204" pitchFamily="50" charset="-128"/>
                <a:ea typeface="メイリオ" panose="020B0604030504040204" pitchFamily="50" charset="-128"/>
              </a:rPr>
              <a:t>  </a:t>
            </a:r>
            <a:r>
              <a:rPr lang="en-US" altLang="ja-JP" sz="1540" dirty="0">
                <a:latin typeface="メイリオ" panose="020B0604030504040204" pitchFamily="50" charset="-128"/>
                <a:ea typeface="メイリオ" panose="020B0604030504040204" pitchFamily="50" charset="-128"/>
              </a:rPr>
              <a:t>※ </a:t>
            </a:r>
            <a:r>
              <a:rPr lang="ja-JP" altLang="en-US" sz="1540" dirty="0">
                <a:latin typeface="メイリオ" panose="020B0604030504040204" pitchFamily="50" charset="-128"/>
                <a:ea typeface="メイリオ" panose="020B0604030504040204" pitchFamily="50" charset="-128"/>
              </a:rPr>
              <a:t>建築物省エネ法では、非住宅の一次エネルギー消費量基準のみが義務化</a:t>
            </a:r>
            <a:endParaRPr lang="ja-JP" altLang="en-US" sz="1960" dirty="0">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051B8B5E-35DD-4A8E-8D3A-09FEE231FB09}"/>
              </a:ext>
            </a:extLst>
          </p:cNvPr>
          <p:cNvGraphicFramePr>
            <a:graphicFrameLocks noGrp="1"/>
          </p:cNvGraphicFramePr>
          <p:nvPr>
            <p:extLst>
              <p:ext uri="{D42A27DB-BD31-4B8C-83A1-F6EECF244321}">
                <p14:modId xmlns:p14="http://schemas.microsoft.com/office/powerpoint/2010/main" val="2357398164"/>
              </p:ext>
            </p:extLst>
          </p:nvPr>
        </p:nvGraphicFramePr>
        <p:xfrm>
          <a:off x="981094" y="5012792"/>
          <a:ext cx="10748298" cy="4104292"/>
        </p:xfrm>
        <a:graphic>
          <a:graphicData uri="http://schemas.openxmlformats.org/drawingml/2006/table">
            <a:tbl>
              <a:tblPr firstRow="1" bandRow="1"/>
              <a:tblGrid>
                <a:gridCol w="883282">
                  <a:extLst>
                    <a:ext uri="{9D8B030D-6E8A-4147-A177-3AD203B41FA5}">
                      <a16:colId xmlns:a16="http://schemas.microsoft.com/office/drawing/2014/main" val="20000"/>
                    </a:ext>
                  </a:extLst>
                </a:gridCol>
                <a:gridCol w="2327999">
                  <a:extLst>
                    <a:ext uri="{9D8B030D-6E8A-4147-A177-3AD203B41FA5}">
                      <a16:colId xmlns:a16="http://schemas.microsoft.com/office/drawing/2014/main" val="20001"/>
                    </a:ext>
                  </a:extLst>
                </a:gridCol>
                <a:gridCol w="3323407">
                  <a:extLst>
                    <a:ext uri="{9D8B030D-6E8A-4147-A177-3AD203B41FA5}">
                      <a16:colId xmlns:a16="http://schemas.microsoft.com/office/drawing/2014/main" val="20002"/>
                    </a:ext>
                  </a:extLst>
                </a:gridCol>
                <a:gridCol w="4213610">
                  <a:extLst>
                    <a:ext uri="{9D8B030D-6E8A-4147-A177-3AD203B41FA5}">
                      <a16:colId xmlns:a16="http://schemas.microsoft.com/office/drawing/2014/main" val="20003"/>
                    </a:ext>
                  </a:extLst>
                </a:gridCol>
              </a:tblGrid>
              <a:tr h="691926">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800" dirty="0">
                          <a:latin typeface="メイリオ" panose="020B0604030504040204" pitchFamily="50" charset="-128"/>
                          <a:ea typeface="メイリオ" panose="020B0604030504040204" pitchFamily="50" charset="-128"/>
                        </a:rPr>
                        <a:t>用途</a:t>
                      </a:r>
                    </a:p>
                  </a:txBody>
                  <a:tcPr marL="44823" marR="44823" marT="22418" marB="22418"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延べ面積</a:t>
                      </a:r>
                      <a:endParaRPr kumimoji="1" lang="en-US" altLang="ja-JP" sz="1800" dirty="0">
                        <a:latin typeface="メイリオ" panose="020B0604030504040204" pitchFamily="50" charset="-128"/>
                        <a:ea typeface="メイリオ"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の合計</a:t>
                      </a: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altLang="en-US" sz="1800" dirty="0">
                          <a:solidFill>
                            <a:prstClr val="black"/>
                          </a:solidFill>
                          <a:latin typeface="メイリオ" panose="020B0604030504040204" pitchFamily="50" charset="-128"/>
                          <a:ea typeface="メイリオ" panose="020B0604030504040204" pitchFamily="50" charset="-128"/>
                        </a:rPr>
                        <a:t>建築物の環境配慮義務の</a:t>
                      </a:r>
                    </a:p>
                    <a:p>
                      <a:pPr algn="ctr"/>
                      <a:r>
                        <a:rPr lang="ja-JP" altLang="en-US" sz="1800" dirty="0">
                          <a:solidFill>
                            <a:prstClr val="black"/>
                          </a:solidFill>
                          <a:latin typeface="メイリオ" panose="020B0604030504040204" pitchFamily="50" charset="-128"/>
                          <a:ea typeface="メイリオ" panose="020B0604030504040204" pitchFamily="50" charset="-128"/>
                        </a:rPr>
                        <a:t>省エネルギー基準適合</a:t>
                      </a: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spcBef>
                          <a:spcPts val="0"/>
                        </a:spcBef>
                      </a:pPr>
                      <a:endParaRPr kumimoji="1" lang="ja-JP" altLang="en-US" sz="1050" dirty="0">
                        <a:latin typeface="ＭＳ Ｐ明朝" panose="02020600040205080304" pitchFamily="18" charset="-128"/>
                        <a:ea typeface="ＭＳ Ｐ明朝" panose="02020600040205080304" pitchFamily="18" charset="-128"/>
                      </a:endParaRPr>
                    </a:p>
                  </a:txBody>
                  <a:tcPr anchor="ctr"/>
                </a:tc>
                <a:extLst>
                  <a:ext uri="{0D108BD9-81ED-4DB2-BD59-A6C34878D82A}">
                    <a16:rowId xmlns:a16="http://schemas.microsoft.com/office/drawing/2014/main" val="10000"/>
                  </a:ext>
                </a:extLst>
              </a:tr>
              <a:tr h="563101">
                <a:tc vMerge="1">
                  <a:txBody>
                    <a:bodyPr/>
                    <a:lstStyle/>
                    <a:p>
                      <a:pPr algn="ctr"/>
                      <a:endParaRPr kumimoji="1" lang="ja-JP" altLang="en-US" sz="1050" dirty="0">
                        <a:latin typeface="ＭＳ Ｐ明朝" panose="02020600040205080304" pitchFamily="18" charset="-128"/>
                        <a:ea typeface="ＭＳ Ｐ明朝" panose="02020600040205080304" pitchFamily="18" charset="-128"/>
                      </a:endParaRPr>
                    </a:p>
                  </a:txBody>
                  <a:tcPr anchor="ctr"/>
                </a:tc>
                <a:tc vMerge="1">
                  <a:txBody>
                    <a:bodyPr/>
                    <a:lstStyle/>
                    <a:p>
                      <a:pPr algn="ctr"/>
                      <a:endParaRPr kumimoji="1" lang="ja-JP" altLang="en-US" sz="1050" dirty="0">
                        <a:latin typeface="ＭＳ Ｐ明朝" panose="02020600040205080304" pitchFamily="18" charset="-128"/>
                        <a:ea typeface="ＭＳ Ｐ明朝" panose="02020600040205080304" pitchFamily="18" charset="-128"/>
                      </a:endParaRPr>
                    </a:p>
                  </a:txBody>
                  <a:tcPr anchor="ct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spcBef>
                          <a:spcPts val="0"/>
                        </a:spcBef>
                      </a:pPr>
                      <a:r>
                        <a:rPr kumimoji="1" lang="ja-JP" altLang="en-US" sz="1800" dirty="0">
                          <a:latin typeface="メイリオ" panose="020B0604030504040204" pitchFamily="50" charset="-128"/>
                          <a:ea typeface="メイリオ" panose="020B0604030504040204" pitchFamily="50" charset="-128"/>
                        </a:rPr>
                        <a:t>外皮（断熱・遮熱）</a:t>
                      </a: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spcBef>
                          <a:spcPts val="0"/>
                        </a:spcBef>
                      </a:pPr>
                      <a:r>
                        <a:rPr kumimoji="1" lang="ja-JP" altLang="en-US" sz="1800" b="0" baseline="0">
                          <a:solidFill>
                            <a:schemeClr val="tx1"/>
                          </a:solidFill>
                          <a:latin typeface="メイリオ" panose="020B0604030504040204" pitchFamily="50" charset="-128"/>
                          <a:ea typeface="メイリオ" panose="020B0604030504040204" pitchFamily="50" charset="-128"/>
                        </a:rPr>
                        <a:t>一次エネルギー</a:t>
                      </a:r>
                      <a:r>
                        <a:rPr kumimoji="1" lang="ja-JP" altLang="en-US" sz="1800" b="0" baseline="0" dirty="0">
                          <a:solidFill>
                            <a:schemeClr val="tx1"/>
                          </a:solidFill>
                          <a:latin typeface="メイリオ" panose="020B0604030504040204" pitchFamily="50" charset="-128"/>
                          <a:ea typeface="メイリオ" panose="020B0604030504040204" pitchFamily="50" charset="-128"/>
                        </a:rPr>
                        <a:t>消費量</a:t>
                      </a:r>
                      <a:endParaRPr kumimoji="1" lang="en-US" altLang="ja-JP" sz="1800" b="0" baseline="0" dirty="0">
                        <a:solidFill>
                          <a:schemeClr val="tx1"/>
                        </a:solidFill>
                        <a:latin typeface="メイリオ" panose="020B0604030504040204" pitchFamily="50" charset="-128"/>
                        <a:ea typeface="メイリオ" panose="020B0604030504040204" pitchFamily="50" charset="-128"/>
                      </a:endParaRPr>
                    </a:p>
                    <a:p>
                      <a:pPr algn="ctr">
                        <a:spcBef>
                          <a:spcPts val="0"/>
                        </a:spcBef>
                      </a:pPr>
                      <a:r>
                        <a:rPr kumimoji="1" lang="ja-JP" altLang="en-US" sz="1800" b="0" baseline="0" dirty="0">
                          <a:solidFill>
                            <a:schemeClr val="tx1"/>
                          </a:solidFill>
                          <a:latin typeface="メイリオ" panose="020B0604030504040204" pitchFamily="50" charset="-128"/>
                          <a:ea typeface="メイリオ" panose="020B0604030504040204" pitchFamily="50" charset="-128"/>
                        </a:rPr>
                        <a:t>（設備）</a:t>
                      </a:r>
                      <a:endParaRPr kumimoji="1" lang="en-US" altLang="ja-JP" sz="1800" b="0" baseline="0" dirty="0">
                        <a:solidFill>
                          <a:schemeClr val="tx1"/>
                        </a:solidFill>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91926">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800" dirty="0">
                          <a:latin typeface="メイリオ" panose="020B0604030504040204" pitchFamily="50" charset="-128"/>
                          <a:ea typeface="メイリオ" panose="020B0604030504040204" pitchFamily="50" charset="-128"/>
                        </a:rPr>
                        <a:t>非住宅</a:t>
                      </a:r>
                    </a:p>
                  </a:txBody>
                  <a:tcPr marL="44823" marR="44823" marT="22418" marB="22418"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800" dirty="0">
                          <a:latin typeface="メイリオ" panose="020B0604030504040204" pitchFamily="50" charset="-128"/>
                          <a:ea typeface="メイリオ" panose="020B0604030504040204" pitchFamily="50" charset="-128"/>
                        </a:rPr>
                        <a:t>10,000</a:t>
                      </a:r>
                      <a:r>
                        <a:rPr kumimoji="1" lang="ja-JP" altLang="en-US" sz="1800" dirty="0">
                          <a:latin typeface="メイリオ" panose="020B0604030504040204" pitchFamily="50" charset="-128"/>
                          <a:ea typeface="メイリオ" panose="020B0604030504040204" pitchFamily="50" charset="-128"/>
                        </a:rPr>
                        <a:t>㎡</a:t>
                      </a:r>
                      <a:endParaRPr kumimoji="1" lang="en-US" altLang="ja-JP" sz="1800" dirty="0">
                        <a:latin typeface="メイリオ" panose="020B0604030504040204" pitchFamily="50" charset="-128"/>
                        <a:ea typeface="メイリオ"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以上</a:t>
                      </a:r>
                      <a:endParaRPr kumimoji="1" lang="en-US" altLang="ja-JP" sz="1800"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spcBef>
                          <a:spcPts val="0"/>
                        </a:spcBef>
                      </a:pPr>
                      <a:r>
                        <a:rPr kumimoji="1" lang="ja-JP" altLang="en-US" sz="1800" b="0" dirty="0">
                          <a:solidFill>
                            <a:schemeClr val="tx1"/>
                          </a:solidFill>
                          <a:latin typeface="メイリオ" panose="020B0604030504040204" pitchFamily="50" charset="-128"/>
                          <a:ea typeface="メイリオ" panose="020B0604030504040204" pitchFamily="50" charset="-128"/>
                        </a:rPr>
                        <a:t>条例による義務</a:t>
                      </a:r>
                      <a:endParaRPr kumimoji="1" lang="en-US" altLang="ja-JP" sz="1800" b="0" dirty="0">
                        <a:solidFill>
                          <a:schemeClr val="tx1"/>
                        </a:solidFill>
                        <a:latin typeface="メイリオ" panose="020B0604030504040204" pitchFamily="50" charset="-128"/>
                        <a:ea typeface="メイリオ" panose="020B0604030504040204" pitchFamily="50" charset="-128"/>
                      </a:endParaRPr>
                    </a:p>
                    <a:p>
                      <a:pPr algn="ctr">
                        <a:spcBef>
                          <a:spcPts val="0"/>
                        </a:spcBef>
                      </a:pPr>
                      <a:r>
                        <a:rPr kumimoji="1" lang="ja-JP" altLang="en-US" sz="1800" b="0" dirty="0">
                          <a:solidFill>
                            <a:schemeClr val="tx1"/>
                          </a:solidFill>
                          <a:latin typeface="メイリオ" panose="020B0604030504040204" pitchFamily="50" charset="-128"/>
                          <a:ea typeface="メイリオ" panose="020B0604030504040204" pitchFamily="50" charset="-128"/>
                        </a:rPr>
                        <a:t>（</a:t>
                      </a:r>
                      <a:r>
                        <a:rPr kumimoji="1" lang="en-US" altLang="ja-JP" sz="1800" b="0" dirty="0">
                          <a:solidFill>
                            <a:schemeClr val="tx1"/>
                          </a:solidFill>
                          <a:latin typeface="メイリオ" panose="020B0604030504040204" pitchFamily="50" charset="-128"/>
                          <a:ea typeface="メイリオ" panose="020B0604030504040204" pitchFamily="50" charset="-128"/>
                        </a:rPr>
                        <a:t>2015</a:t>
                      </a:r>
                      <a:r>
                        <a:rPr kumimoji="1" lang="ja-JP" altLang="en-US" sz="1800" b="0" dirty="0">
                          <a:solidFill>
                            <a:schemeClr val="tx1"/>
                          </a:solidFill>
                          <a:latin typeface="メイリオ" panose="020B0604030504040204" pitchFamily="50" charset="-128"/>
                          <a:ea typeface="メイリオ" panose="020B0604030504040204" pitchFamily="50" charset="-128"/>
                        </a:rPr>
                        <a:t>年</a:t>
                      </a:r>
                      <a:r>
                        <a:rPr kumimoji="1" lang="en-US" altLang="ja-JP" sz="1800" b="0" dirty="0">
                          <a:solidFill>
                            <a:schemeClr val="tx1"/>
                          </a:solidFill>
                          <a:latin typeface="メイリオ" panose="020B0604030504040204" pitchFamily="50" charset="-128"/>
                          <a:ea typeface="メイリオ" panose="020B0604030504040204" pitchFamily="50" charset="-128"/>
                        </a:rPr>
                        <a:t>4</a:t>
                      </a:r>
                      <a:r>
                        <a:rPr kumimoji="1" lang="ja-JP" altLang="en-US" sz="1800" b="0" dirty="0">
                          <a:solidFill>
                            <a:schemeClr val="tx1"/>
                          </a:solidFill>
                          <a:latin typeface="メイリオ" panose="020B0604030504040204" pitchFamily="50" charset="-128"/>
                          <a:ea typeface="メイリオ" panose="020B0604030504040204" pitchFamily="50" charset="-128"/>
                        </a:rPr>
                        <a:t>月～）</a:t>
                      </a:r>
                      <a:endParaRPr kumimoji="1" lang="ja-JP" altLang="en-US" sz="1800" b="0"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tabLst>
                          <a:tab pos="533387" algn="l"/>
                        </a:tabLst>
                      </a:pPr>
                      <a:r>
                        <a:rPr kumimoji="1" lang="ja-JP" altLang="en-US" sz="1800" dirty="0">
                          <a:latin typeface="メイリオ" panose="020B0604030504040204" pitchFamily="50" charset="-128"/>
                          <a:ea typeface="メイリオ" panose="020B0604030504040204" pitchFamily="50" charset="-128"/>
                        </a:rPr>
                        <a:t>建築物省エネ法による義務</a:t>
                      </a:r>
                      <a:endParaRPr kumimoji="1" lang="en-US" altLang="ja-JP" sz="1800" dirty="0">
                        <a:latin typeface="メイリオ" panose="020B0604030504040204" pitchFamily="50" charset="-128"/>
                        <a:ea typeface="メイリオ" panose="020B0604030504040204" pitchFamily="50" charset="-128"/>
                      </a:endParaRPr>
                    </a:p>
                    <a:p>
                      <a:pPr algn="ctr">
                        <a:tabLst>
                          <a:tab pos="533387" algn="l"/>
                        </a:tabLst>
                      </a:pPr>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2017</a:t>
                      </a:r>
                      <a:r>
                        <a:rPr kumimoji="1" lang="ja-JP" altLang="en-US" sz="1800" dirty="0">
                          <a:latin typeface="メイリオ" panose="020B0604030504040204" pitchFamily="50" charset="-128"/>
                          <a:ea typeface="メイリオ" panose="020B0604030504040204" pitchFamily="50" charset="-128"/>
                        </a:rPr>
                        <a:t>年度～）</a:t>
                      </a:r>
                      <a:endParaRPr kumimoji="1" lang="en-US" altLang="ja-JP" sz="1800"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691926">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800" dirty="0">
                          <a:latin typeface="メイリオ" panose="020B0604030504040204" pitchFamily="50" charset="-128"/>
                          <a:ea typeface="メイリオ" panose="020B0604030504040204" pitchFamily="50" charset="-128"/>
                        </a:rPr>
                        <a:t>2,000</a:t>
                      </a:r>
                      <a:r>
                        <a:rPr kumimoji="1" lang="ja-JP" altLang="en-US" sz="1800" dirty="0">
                          <a:latin typeface="メイリオ" panose="020B0604030504040204" pitchFamily="50" charset="-128"/>
                          <a:ea typeface="メイリオ" panose="020B0604030504040204" pitchFamily="50" charset="-128"/>
                        </a:rPr>
                        <a:t>㎡</a:t>
                      </a:r>
                      <a:endParaRPr kumimoji="1" lang="en-US" altLang="ja-JP" sz="1800" dirty="0">
                        <a:latin typeface="メイリオ" panose="020B0604030504040204" pitchFamily="50" charset="-128"/>
                        <a:ea typeface="メイリオ"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以上</a:t>
                      </a:r>
                      <a:endParaRPr kumimoji="1" lang="en-US" altLang="ja-JP" sz="1800" baseline="30000"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altLang="en-US" sz="1800" dirty="0">
                          <a:solidFill>
                            <a:prstClr val="black"/>
                          </a:solidFill>
                          <a:latin typeface="メイリオ" panose="020B0604030504040204" pitchFamily="50" charset="-128"/>
                          <a:ea typeface="メイリオ" panose="020B0604030504040204" pitchFamily="50" charset="-128"/>
                        </a:rPr>
                        <a:t>条例による義務</a:t>
                      </a:r>
                    </a:p>
                    <a:p>
                      <a:pPr algn="ctr"/>
                      <a:r>
                        <a:rPr lang="ja-JP" altLang="en-US" sz="1800" dirty="0">
                          <a:solidFill>
                            <a:prstClr val="black"/>
                          </a:solidFill>
                          <a:latin typeface="メイリオ" panose="020B0604030504040204" pitchFamily="50" charset="-128"/>
                          <a:ea typeface="メイリオ" panose="020B0604030504040204" pitchFamily="50" charset="-128"/>
                        </a:rPr>
                        <a:t>（</a:t>
                      </a:r>
                      <a:r>
                        <a:rPr lang="en-US" altLang="ja-JP" sz="1800" dirty="0">
                          <a:solidFill>
                            <a:prstClr val="black"/>
                          </a:solidFill>
                          <a:latin typeface="メイリオ" panose="020B0604030504040204" pitchFamily="50" charset="-128"/>
                          <a:ea typeface="メイリオ" panose="020B0604030504040204" pitchFamily="50" charset="-128"/>
                        </a:rPr>
                        <a:t>2018</a:t>
                      </a:r>
                      <a:r>
                        <a:rPr lang="ja-JP" altLang="en-US" sz="1800" dirty="0">
                          <a:solidFill>
                            <a:prstClr val="black"/>
                          </a:solidFill>
                          <a:latin typeface="メイリオ" panose="020B0604030504040204" pitchFamily="50" charset="-128"/>
                          <a:ea typeface="メイリオ" panose="020B0604030504040204" pitchFamily="50" charset="-128"/>
                        </a:rPr>
                        <a:t>年</a:t>
                      </a:r>
                      <a:r>
                        <a:rPr lang="en-US" altLang="ja-JP" sz="1800" dirty="0">
                          <a:solidFill>
                            <a:prstClr val="black"/>
                          </a:solidFill>
                          <a:latin typeface="メイリオ" panose="020B0604030504040204" pitchFamily="50" charset="-128"/>
                          <a:ea typeface="メイリオ" panose="020B0604030504040204" pitchFamily="50" charset="-128"/>
                        </a:rPr>
                        <a:t>4</a:t>
                      </a:r>
                      <a:r>
                        <a:rPr lang="ja-JP" altLang="en-US" sz="1800" dirty="0">
                          <a:solidFill>
                            <a:prstClr val="black"/>
                          </a:solidFill>
                          <a:latin typeface="メイリオ" panose="020B0604030504040204" pitchFamily="50" charset="-128"/>
                          <a:ea typeface="メイリオ" panose="020B0604030504040204" pitchFamily="50" charset="-128"/>
                        </a:rPr>
                        <a:t>月～）</a:t>
                      </a: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vMerge="1">
                  <a:txBody>
                    <a:bodyPr/>
                    <a:lstStyle/>
                    <a:p>
                      <a:endParaRPr kumimoji="1" lang="ja-JP" altLang="en-US"/>
                    </a:p>
                  </a:txBody>
                  <a:tcPr/>
                </a:tc>
                <a:extLst>
                  <a:ext uri="{0D108BD9-81ED-4DB2-BD59-A6C34878D82A}">
                    <a16:rowId xmlns:a16="http://schemas.microsoft.com/office/drawing/2014/main" val="10003"/>
                  </a:ext>
                </a:extLst>
              </a:tr>
              <a:tr h="743112">
                <a:tc vMerge="1">
                  <a:txBody>
                    <a:bodyPr/>
                    <a:lstStyle/>
                    <a:p>
                      <a:pPr algn="ctr"/>
                      <a:endParaRPr kumimoji="1" lang="ja-JP" altLang="en-US" sz="900" dirty="0">
                        <a:latin typeface="メイリオ" panose="020B0604030504040204" pitchFamily="50" charset="-128"/>
                        <a:ea typeface="メイリオ" panose="020B0604030504040204" pitchFamily="50" charset="-128"/>
                      </a:endParaRPr>
                    </a:p>
                  </a:txBody>
                  <a:tcPr marL="59764" marR="59764" marT="29890" marB="29890" vert="eaVert" anchor="ctr">
                    <a:solidFill>
                      <a:srgbClr val="FFFF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800" dirty="0">
                          <a:latin typeface="メイリオ" panose="020B0604030504040204" pitchFamily="50" charset="-128"/>
                          <a:ea typeface="メイリオ" panose="020B0604030504040204" pitchFamily="50" charset="-128"/>
                        </a:rPr>
                        <a:t>300</a:t>
                      </a:r>
                      <a:r>
                        <a:rPr kumimoji="1" lang="ja-JP" altLang="en-US" sz="1800" dirty="0">
                          <a:latin typeface="メイリオ" panose="020B0604030504040204" pitchFamily="50" charset="-128"/>
                          <a:ea typeface="メイリオ" panose="020B0604030504040204" pitchFamily="50" charset="-128"/>
                        </a:rPr>
                        <a:t>㎡</a:t>
                      </a:r>
                      <a:endParaRPr kumimoji="1" lang="en-US" altLang="ja-JP" sz="1800" dirty="0">
                        <a:latin typeface="メイリオ" panose="020B0604030504040204" pitchFamily="50" charset="-128"/>
                        <a:ea typeface="メイリオ"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以上</a:t>
                      </a:r>
                      <a:endParaRPr kumimoji="1" lang="en-US" altLang="ja-JP" sz="1800" baseline="30000"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800" b="1"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ysClr val="windowText" lastClr="000000"/>
                      </a:solidFill>
                      <a:prstDash val="solid"/>
                      <a:round/>
                      <a:headEnd type="none" w="med" len="med"/>
                      <a:tailEnd type="none" w="med" len="me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tabLst>
                          <a:tab pos="533387" algn="l"/>
                        </a:tabLst>
                      </a:pPr>
                      <a:r>
                        <a:rPr lang="ja-JP" altLang="en-US" sz="1800" dirty="0">
                          <a:highlight>
                            <a:srgbClr val="FFFF00"/>
                          </a:highlight>
                          <a:latin typeface="メイリオ" panose="020B0604030504040204" pitchFamily="50" charset="-128"/>
                          <a:ea typeface="メイリオ" panose="020B0604030504040204" pitchFamily="50" charset="-128"/>
                        </a:rPr>
                        <a:t>建築物省エネ法により義務化</a:t>
                      </a:r>
                      <a:endParaRPr lang="en-US" altLang="ja-JP" sz="1800" dirty="0">
                        <a:highlight>
                          <a:srgbClr val="FFFF00"/>
                        </a:highlight>
                        <a:latin typeface="メイリオ" panose="020B0604030504040204" pitchFamily="50" charset="-128"/>
                        <a:ea typeface="メイリオ" panose="020B0604030504040204" pitchFamily="50" charset="-128"/>
                      </a:endParaRPr>
                    </a:p>
                    <a:p>
                      <a:pPr algn="ctr">
                        <a:tabLst>
                          <a:tab pos="533387" algn="l"/>
                        </a:tabLst>
                      </a:pPr>
                      <a:r>
                        <a:rPr lang="ja-JP" altLang="en-US" sz="1800" dirty="0">
                          <a:highlight>
                            <a:srgbClr val="FFFF00"/>
                          </a:highlight>
                          <a:latin typeface="メイリオ" panose="020B0604030504040204" pitchFamily="50" charset="-128"/>
                          <a:ea typeface="メイリオ" panose="020B0604030504040204" pitchFamily="50" charset="-128"/>
                        </a:rPr>
                        <a:t>（</a:t>
                      </a:r>
                      <a:r>
                        <a:rPr lang="en-US" altLang="ja-JP" sz="1800" dirty="0">
                          <a:highlight>
                            <a:srgbClr val="FFFF00"/>
                          </a:highlight>
                          <a:latin typeface="メイリオ" panose="020B0604030504040204" pitchFamily="50" charset="-128"/>
                          <a:ea typeface="メイリオ" panose="020B0604030504040204" pitchFamily="50" charset="-128"/>
                        </a:rPr>
                        <a:t>2021</a:t>
                      </a:r>
                      <a:r>
                        <a:rPr lang="ja-JP" altLang="en-US" sz="1800" dirty="0">
                          <a:highlight>
                            <a:srgbClr val="FFFF00"/>
                          </a:highlight>
                          <a:latin typeface="メイリオ" panose="020B0604030504040204" pitchFamily="50" charset="-128"/>
                          <a:ea typeface="メイリオ" panose="020B0604030504040204" pitchFamily="50" charset="-128"/>
                        </a:rPr>
                        <a:t>年４月～施行予定）</a:t>
                      </a:r>
                      <a:endParaRPr lang="en-US" altLang="ja-JP" sz="1800" dirty="0">
                        <a:highlight>
                          <a:srgbClr val="FFFF00"/>
                        </a:highlight>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189696143"/>
                  </a:ext>
                </a:extLst>
              </a:tr>
              <a:tr h="69192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800" dirty="0">
                          <a:latin typeface="メイリオ" panose="020B0604030504040204" pitchFamily="50" charset="-128"/>
                          <a:ea typeface="メイリオ" panose="020B0604030504040204" pitchFamily="50" charset="-128"/>
                        </a:rPr>
                        <a:t>住宅</a:t>
                      </a:r>
                    </a:p>
                  </a:txBody>
                  <a:tcPr marL="44823" marR="44823" marT="22418" marB="22418"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800" dirty="0">
                          <a:latin typeface="メイリオ" panose="020B0604030504040204" pitchFamily="50" charset="-128"/>
                          <a:ea typeface="メイリオ" panose="020B0604030504040204" pitchFamily="50" charset="-128"/>
                        </a:rPr>
                        <a:t>10,000</a:t>
                      </a:r>
                      <a:r>
                        <a:rPr kumimoji="1" lang="ja-JP" altLang="en-US" sz="1800" dirty="0">
                          <a:latin typeface="メイリオ" panose="020B0604030504040204" pitchFamily="50" charset="-128"/>
                          <a:ea typeface="メイリオ" panose="020B0604030504040204" pitchFamily="50" charset="-128"/>
                        </a:rPr>
                        <a:t>㎡</a:t>
                      </a:r>
                      <a:endParaRPr kumimoji="1" lang="en-US" altLang="ja-JP" sz="1800" dirty="0">
                        <a:latin typeface="メイリオ" panose="020B0604030504040204" pitchFamily="50" charset="-128"/>
                        <a:ea typeface="メイリオ"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以上</a:t>
                      </a:r>
                      <a:endParaRPr kumimoji="1" lang="en-US" altLang="ja-JP" sz="1800" baseline="0"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altLang="en-US" sz="1800" dirty="0">
                          <a:solidFill>
                            <a:prstClr val="black"/>
                          </a:solidFill>
                          <a:latin typeface="メイリオ" panose="020B0604030504040204" pitchFamily="50" charset="-128"/>
                          <a:ea typeface="メイリオ" panose="020B0604030504040204" pitchFamily="50" charset="-128"/>
                        </a:rPr>
                        <a:t>条例による義務（</a:t>
                      </a:r>
                      <a:r>
                        <a:rPr lang="en-US" altLang="ja-JP" sz="1800" dirty="0">
                          <a:solidFill>
                            <a:prstClr val="black"/>
                          </a:solidFill>
                          <a:latin typeface="メイリオ" panose="020B0604030504040204" pitchFamily="50" charset="-128"/>
                          <a:ea typeface="メイリオ" panose="020B0604030504040204" pitchFamily="50" charset="-128"/>
                        </a:rPr>
                        <a:t>2018</a:t>
                      </a:r>
                      <a:r>
                        <a:rPr lang="ja-JP" altLang="en-US" sz="1800" dirty="0">
                          <a:solidFill>
                            <a:prstClr val="black"/>
                          </a:solidFill>
                          <a:latin typeface="メイリオ" panose="020B0604030504040204" pitchFamily="50" charset="-128"/>
                          <a:ea typeface="メイリオ" panose="020B0604030504040204" pitchFamily="50" charset="-128"/>
                        </a:rPr>
                        <a:t>年</a:t>
                      </a:r>
                      <a:r>
                        <a:rPr lang="en-US" altLang="ja-JP" sz="1800" dirty="0">
                          <a:solidFill>
                            <a:prstClr val="black"/>
                          </a:solidFill>
                          <a:latin typeface="メイリオ" panose="020B0604030504040204" pitchFamily="50" charset="-128"/>
                          <a:ea typeface="メイリオ" panose="020B0604030504040204" pitchFamily="50" charset="-128"/>
                        </a:rPr>
                        <a:t>4</a:t>
                      </a:r>
                      <a:r>
                        <a:rPr lang="ja-JP" altLang="en-US" sz="1800" dirty="0">
                          <a:solidFill>
                            <a:prstClr val="black"/>
                          </a:solidFill>
                          <a:latin typeface="メイリオ" panose="020B0604030504040204" pitchFamily="50" charset="-128"/>
                          <a:ea typeface="メイリオ" panose="020B0604030504040204" pitchFamily="50" charset="-128"/>
                        </a:rPr>
                        <a:t>月～）</a:t>
                      </a:r>
                    </a:p>
                    <a:p>
                      <a:pPr algn="ctr" defTabSz="960096">
                        <a:defRPr/>
                      </a:pPr>
                      <a:r>
                        <a:rPr lang="ja-JP" altLang="en-US" sz="1800" dirty="0">
                          <a:solidFill>
                            <a:prstClr val="black"/>
                          </a:solidFill>
                          <a:latin typeface="メイリオ" panose="020B0604030504040204" pitchFamily="50" charset="-128"/>
                          <a:ea typeface="メイリオ" panose="020B0604030504040204" pitchFamily="50" charset="-128"/>
                        </a:rPr>
                        <a:t>（高さ</a:t>
                      </a:r>
                      <a:r>
                        <a:rPr lang="en-US" altLang="ja-JP" sz="1800" dirty="0">
                          <a:solidFill>
                            <a:prstClr val="black"/>
                          </a:solidFill>
                          <a:latin typeface="メイリオ" panose="020B0604030504040204" pitchFamily="50" charset="-128"/>
                          <a:ea typeface="メイリオ" panose="020B0604030504040204" pitchFamily="50" charset="-128"/>
                        </a:rPr>
                        <a:t>60m</a:t>
                      </a:r>
                      <a:r>
                        <a:rPr lang="ja-JP" altLang="en-US" sz="1800" dirty="0">
                          <a:solidFill>
                            <a:prstClr val="black"/>
                          </a:solidFill>
                          <a:latin typeface="メイリオ" panose="020B0604030504040204" pitchFamily="50" charset="-128"/>
                          <a:ea typeface="メイリオ" panose="020B0604030504040204" pitchFamily="50" charset="-128"/>
                        </a:rPr>
                        <a:t>超に限る）</a:t>
                      </a:r>
                      <a:endParaRPr lang="en-US" altLang="ja-JP" sz="1800" dirty="0">
                        <a:solidFill>
                          <a:prstClr val="black"/>
                        </a:solidFill>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lnSpc>
                          <a:spcPts val="300"/>
                        </a:lnSpc>
                        <a:spcBef>
                          <a:spcPts val="0"/>
                        </a:spcBef>
                      </a:pPr>
                      <a:endParaRPr kumimoji="1" lang="ja-JP" altLang="en-US" sz="900" dirty="0">
                        <a:latin typeface="ＭＳ Ｐ明朝" panose="02020600040205080304" pitchFamily="18" charset="-128"/>
                        <a:ea typeface="ＭＳ Ｐ明朝" panose="02020600040205080304" pitchFamily="18" charset="-128"/>
                      </a:endParaRPr>
                    </a:p>
                  </a:txBody>
                  <a:tcPr anchor="ctr"/>
                </a:tc>
                <a:extLst>
                  <a:ext uri="{0D108BD9-81ED-4DB2-BD59-A6C34878D82A}">
                    <a16:rowId xmlns:a16="http://schemas.microsoft.com/office/drawing/2014/main" val="10004"/>
                  </a:ext>
                </a:extLst>
              </a:tr>
            </a:tbl>
          </a:graphicData>
        </a:graphic>
      </p:graphicFrame>
      <p:sp>
        <p:nvSpPr>
          <p:cNvPr id="24" name="テキスト ボックス 23"/>
          <p:cNvSpPr txBox="1"/>
          <p:nvPr/>
        </p:nvSpPr>
        <p:spPr>
          <a:xfrm>
            <a:off x="7120880" y="9256518"/>
            <a:ext cx="8386223" cy="400110"/>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大阪市も府条例と同様の条例を有する</a:t>
            </a:r>
          </a:p>
        </p:txBody>
      </p:sp>
      <p:sp>
        <p:nvSpPr>
          <p:cNvPr id="10" name="テキスト ボックス 9"/>
          <p:cNvSpPr txBox="1"/>
          <p:nvPr/>
        </p:nvSpPr>
        <p:spPr bwMode="white">
          <a:xfrm>
            <a:off x="12321971" y="8799370"/>
            <a:ext cx="424267" cy="478358"/>
          </a:xfrm>
          <a:prstGeom prst="rect">
            <a:avLst/>
          </a:prstGeom>
          <a:solidFill>
            <a:schemeClr val="bg1"/>
          </a:solidFill>
          <a:ln>
            <a:noFill/>
          </a:ln>
        </p:spPr>
        <p:txBody>
          <a:bodyPr wrap="square" rtlCol="0">
            <a:spAutoFit/>
          </a:bodyPr>
          <a:lstStyle/>
          <a:p>
            <a:r>
              <a:rPr kumimoji="1" lang="en-US" altLang="ja-JP" sz="2400" dirty="0"/>
              <a:t>5</a:t>
            </a:r>
            <a:endParaRPr kumimoji="1" lang="ja-JP" altLang="en-US" sz="2400" dirty="0"/>
          </a:p>
        </p:txBody>
      </p:sp>
    </p:spTree>
    <p:extLst>
      <p:ext uri="{BB962C8B-B14F-4D97-AF65-F5344CB8AC3E}">
        <p14:creationId xmlns:p14="http://schemas.microsoft.com/office/powerpoint/2010/main" val="155431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4267" y="511417"/>
            <a:ext cx="10863580" cy="5240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2240" dirty="0">
                <a:solidFill>
                  <a:schemeClr val="tx1"/>
                </a:solidFill>
                <a:latin typeface="メイリオ" panose="020B0604030504040204" pitchFamily="50" charset="-128"/>
                <a:ea typeface="メイリオ" panose="020B0604030504040204" pitchFamily="50" charset="-128"/>
              </a:rPr>
              <a:t>（５）</a:t>
            </a:r>
            <a:r>
              <a:rPr lang="ja-JP" altLang="en-US" sz="2240" b="1" dirty="0">
                <a:solidFill>
                  <a:srgbClr val="FF0000"/>
                </a:solidFill>
                <a:latin typeface="メイリオ" panose="020B0604030504040204" pitchFamily="50" charset="-128"/>
                <a:ea typeface="メイリオ" panose="020B0604030504040204" pitchFamily="50" charset="-128"/>
              </a:rPr>
              <a:t>建築物の顕彰制度</a:t>
            </a:r>
          </a:p>
        </p:txBody>
      </p:sp>
      <p:sp>
        <p:nvSpPr>
          <p:cNvPr id="3" name="コンテンツ プレースホルダー 3">
            <a:extLst>
              <a:ext uri="{FF2B5EF4-FFF2-40B4-BE49-F238E27FC236}">
                <a16:creationId xmlns:a16="http://schemas.microsoft.com/office/drawing/2014/main" id="{BC574EF9-7DC8-49F0-A65A-F107495290E4}"/>
              </a:ext>
            </a:extLst>
          </p:cNvPr>
          <p:cNvSpPr txBox="1">
            <a:spLocks/>
          </p:cNvSpPr>
          <p:nvPr/>
        </p:nvSpPr>
        <p:spPr>
          <a:xfrm>
            <a:off x="33068" y="1386540"/>
            <a:ext cx="13049989" cy="8602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20"/>
              </a:lnSpc>
              <a:spcBef>
                <a:spcPts val="0"/>
              </a:spcBef>
              <a:buNone/>
            </a:pPr>
            <a:r>
              <a:rPr lang="ja-JP" altLang="en-US" sz="1680" dirty="0">
                <a:latin typeface="メイリオ" panose="020B0604030504040204" pitchFamily="50" charset="-128"/>
                <a:ea typeface="メイリオ" panose="020B0604030504040204" pitchFamily="50" charset="-128"/>
              </a:rPr>
              <a:t>   　 環境に配慮した建築物の普及促進及び府民の意識啓発を図るため、地球温暖化やヒートアイランド現象防止等、環境配慮の</a:t>
            </a:r>
            <a:endParaRPr lang="en-US" altLang="ja-JP" sz="1680"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680" dirty="0">
                <a:latin typeface="メイリオ" panose="020B0604030504040204" pitchFamily="50" charset="-128"/>
                <a:ea typeface="メイリオ" panose="020B0604030504040204" pitchFamily="50" charset="-128"/>
              </a:rPr>
              <a:t>　 　模範となる建築物の建築主及び設計者を表彰（表彰式は大阪府と大阪市の共催）</a:t>
            </a:r>
          </a:p>
        </p:txBody>
      </p:sp>
      <p:sp>
        <p:nvSpPr>
          <p:cNvPr id="4" name="コンテンツ プレースホルダー 3">
            <a:extLst>
              <a:ext uri="{FF2B5EF4-FFF2-40B4-BE49-F238E27FC236}">
                <a16:creationId xmlns:a16="http://schemas.microsoft.com/office/drawing/2014/main" id="{BC574EF9-7DC8-49F0-A65A-F107495290E4}"/>
              </a:ext>
            </a:extLst>
          </p:cNvPr>
          <p:cNvSpPr txBox="1">
            <a:spLocks/>
          </p:cNvSpPr>
          <p:nvPr/>
        </p:nvSpPr>
        <p:spPr>
          <a:xfrm>
            <a:off x="0" y="5587729"/>
            <a:ext cx="12801600" cy="4920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20"/>
              </a:lnSpc>
              <a:spcBef>
                <a:spcPts val="0"/>
              </a:spcBef>
              <a:buNone/>
            </a:pPr>
            <a:r>
              <a:rPr lang="ja-JP" altLang="en-US" sz="1680" dirty="0">
                <a:latin typeface="メイリオ" panose="020B0604030504040204" pitchFamily="50" charset="-128"/>
                <a:ea typeface="メイリオ" panose="020B0604030504040204" pitchFamily="50" charset="-128"/>
              </a:rPr>
              <a:t>　　 建築物の新築等にあたり、特に優れたヒートアイランド現象の緩和対策の取組みを行った建築物の建築主及び設計者を表彰</a:t>
            </a:r>
          </a:p>
        </p:txBody>
      </p:sp>
      <p:sp>
        <p:nvSpPr>
          <p:cNvPr id="6" name="角丸四角形 5">
            <a:extLst>
              <a:ext uri="{FF2B5EF4-FFF2-40B4-BE49-F238E27FC236}">
                <a16:creationId xmlns:a16="http://schemas.microsoft.com/office/drawing/2014/main" id="{B2E59C09-D80A-4465-A12E-5129C91A70D0}"/>
              </a:ext>
            </a:extLst>
          </p:cNvPr>
          <p:cNvSpPr/>
          <p:nvPr/>
        </p:nvSpPr>
        <p:spPr>
          <a:xfrm>
            <a:off x="1" y="5252767"/>
            <a:ext cx="12230219" cy="330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960" b="1" dirty="0">
                <a:solidFill>
                  <a:schemeClr val="tx1"/>
                </a:solidFill>
                <a:latin typeface="メイリオ" panose="020B0604030504040204" pitchFamily="50" charset="-128"/>
                <a:ea typeface="メイリオ" panose="020B0604030504040204" pitchFamily="50" charset="-128"/>
              </a:rPr>
              <a:t>　②おおさかストップ温暖化賞特別賞（愛称：“涼”デザイン建築賞）</a:t>
            </a:r>
            <a:r>
              <a:rPr lang="ja-JP" altLang="en-US" sz="1960" b="1" dirty="0" smtClean="0">
                <a:solidFill>
                  <a:schemeClr val="tx1"/>
                </a:solidFill>
                <a:latin typeface="メイリオ" panose="020B0604030504040204" pitchFamily="50" charset="-128"/>
                <a:ea typeface="メイリオ" panose="020B0604030504040204" pitchFamily="50" charset="-128"/>
              </a:rPr>
              <a:t>（</a:t>
            </a:r>
            <a:r>
              <a:rPr lang="en-US" altLang="ja-JP" sz="1960" b="1" dirty="0">
                <a:solidFill>
                  <a:schemeClr val="tx1"/>
                </a:solidFill>
                <a:latin typeface="メイリオ" panose="020B0604030504040204" pitchFamily="50" charset="-128"/>
                <a:ea typeface="メイリオ" panose="020B0604030504040204" pitchFamily="50" charset="-128"/>
              </a:rPr>
              <a:t>2019</a:t>
            </a:r>
            <a:r>
              <a:rPr lang="ja-JP" altLang="en-US" sz="1960" b="1" dirty="0" smtClean="0">
                <a:solidFill>
                  <a:schemeClr val="tx1"/>
                </a:solidFill>
                <a:latin typeface="メイリオ" panose="020B0604030504040204" pitchFamily="50" charset="-128"/>
                <a:ea typeface="メイリオ" panose="020B0604030504040204" pitchFamily="50" charset="-128"/>
              </a:rPr>
              <a:t>年度</a:t>
            </a:r>
            <a:r>
              <a:rPr lang="ja-JP" altLang="en-US" sz="1960" b="1" dirty="0">
                <a:solidFill>
                  <a:schemeClr val="tx1"/>
                </a:solidFill>
                <a:latin typeface="メイリオ" panose="020B0604030504040204" pitchFamily="50" charset="-128"/>
                <a:ea typeface="メイリオ" panose="020B0604030504040204" pitchFamily="50" charset="-128"/>
              </a:rPr>
              <a:t>～）</a:t>
            </a:r>
          </a:p>
        </p:txBody>
      </p:sp>
      <p:sp>
        <p:nvSpPr>
          <p:cNvPr id="7" name="正方形/長方形 6"/>
          <p:cNvSpPr/>
          <p:nvPr/>
        </p:nvSpPr>
        <p:spPr>
          <a:xfrm>
            <a:off x="1" y="2152517"/>
            <a:ext cx="6558062" cy="1324593"/>
          </a:xfrm>
          <a:prstGeom prst="rect">
            <a:avLst/>
          </a:prstGeom>
        </p:spPr>
        <p:txBody>
          <a:bodyPr wrap="square">
            <a:spAutoFit/>
          </a:bodyPr>
          <a:lstStyle/>
          <a:p>
            <a:pPr>
              <a:spcBef>
                <a:spcPct val="20000"/>
              </a:spcBef>
            </a:pPr>
            <a:r>
              <a:rPr lang="ja-JP" altLang="en-US" sz="1960" dirty="0">
                <a:solidFill>
                  <a:prstClr val="black"/>
                </a:solidFill>
                <a:latin typeface="メイリオ" panose="020B0604030504040204" pitchFamily="50" charset="-128"/>
                <a:ea typeface="メイリオ" panose="020B0604030504040204" pitchFamily="50" charset="-128"/>
              </a:rPr>
              <a:t>　</a:t>
            </a:r>
            <a:r>
              <a:rPr lang="ja-JP" altLang="en-US" sz="1960" dirty="0" smtClean="0">
                <a:solidFill>
                  <a:prstClr val="black"/>
                </a:solidFill>
                <a:latin typeface="メイリオ" panose="020B0604030504040204" pitchFamily="50" charset="-128"/>
                <a:ea typeface="メイリオ" panose="020B0604030504040204" pitchFamily="50" charset="-128"/>
              </a:rPr>
              <a:t>（</a:t>
            </a:r>
            <a:r>
              <a:rPr lang="en-US" altLang="ja-JP" sz="1960" dirty="0">
                <a:solidFill>
                  <a:prstClr val="black"/>
                </a:solidFill>
                <a:latin typeface="メイリオ" panose="020B0604030504040204" pitchFamily="50" charset="-128"/>
                <a:ea typeface="メイリオ" panose="020B0604030504040204" pitchFamily="50" charset="-128"/>
              </a:rPr>
              <a:t>2019</a:t>
            </a:r>
            <a:r>
              <a:rPr lang="ja-JP" altLang="en-US" sz="1960" dirty="0" smtClean="0">
                <a:solidFill>
                  <a:prstClr val="black"/>
                </a:solidFill>
                <a:latin typeface="メイリオ" panose="020B0604030504040204" pitchFamily="50" charset="-128"/>
                <a:ea typeface="メイリオ" panose="020B0604030504040204" pitchFamily="50" charset="-128"/>
              </a:rPr>
              <a:t>年度</a:t>
            </a:r>
            <a:r>
              <a:rPr lang="ja-JP" altLang="en-US" sz="1960" dirty="0">
                <a:solidFill>
                  <a:prstClr val="black"/>
                </a:solidFill>
                <a:latin typeface="メイリオ" panose="020B0604030504040204" pitchFamily="50" charset="-128"/>
                <a:ea typeface="メイリオ" panose="020B0604030504040204" pitchFamily="50" charset="-128"/>
              </a:rPr>
              <a:t>表彰）</a:t>
            </a:r>
            <a:endParaRPr lang="en-US" altLang="ja-JP" sz="1960" dirty="0">
              <a:solidFill>
                <a:prstClr val="black"/>
              </a:solidFill>
              <a:latin typeface="メイリオ" panose="020B0604030504040204" pitchFamily="50" charset="-128"/>
              <a:ea typeface="メイリオ" panose="020B0604030504040204" pitchFamily="50" charset="-128"/>
            </a:endParaRPr>
          </a:p>
          <a:p>
            <a:pPr>
              <a:spcBef>
                <a:spcPct val="20000"/>
              </a:spcBef>
            </a:pPr>
            <a:r>
              <a:rPr lang="ja-JP" altLang="en-US" sz="1680" dirty="0">
                <a:solidFill>
                  <a:prstClr val="black"/>
                </a:solidFill>
                <a:latin typeface="メイリオ" panose="020B0604030504040204" pitchFamily="50" charset="-128"/>
                <a:ea typeface="メイリオ" panose="020B0604030504040204" pitchFamily="50" charset="-128"/>
              </a:rPr>
              <a:t>　  ・大阪府知事賞</a:t>
            </a:r>
            <a:r>
              <a:rPr lang="en-US" altLang="ja-JP" sz="1680" dirty="0">
                <a:solidFill>
                  <a:prstClr val="black"/>
                </a:solidFill>
                <a:latin typeface="メイリオ" panose="020B0604030504040204" pitchFamily="50" charset="-128"/>
                <a:ea typeface="メイリオ" panose="020B0604030504040204" pitchFamily="50" charset="-128"/>
              </a:rPr>
              <a:t>:1</a:t>
            </a:r>
            <a:r>
              <a:rPr lang="ja-JP" altLang="en-US" sz="1680" dirty="0">
                <a:solidFill>
                  <a:prstClr val="black"/>
                </a:solidFill>
                <a:latin typeface="メイリオ" panose="020B0604030504040204" pitchFamily="50" charset="-128"/>
                <a:ea typeface="メイリオ" panose="020B0604030504040204" pitchFamily="50" charset="-128"/>
              </a:rPr>
              <a:t>件  </a:t>
            </a:r>
            <a:endParaRPr lang="en-US" altLang="ja-JP" sz="1680" dirty="0">
              <a:solidFill>
                <a:prstClr val="black"/>
              </a:solidFill>
              <a:latin typeface="メイリオ" panose="020B0604030504040204" pitchFamily="50" charset="-128"/>
              <a:ea typeface="メイリオ" panose="020B0604030504040204" pitchFamily="50" charset="-128"/>
            </a:endParaRPr>
          </a:p>
          <a:p>
            <a:pPr indent="-248920">
              <a:spcBef>
                <a:spcPct val="20000"/>
              </a:spcBef>
            </a:pPr>
            <a:r>
              <a:rPr lang="en-US" altLang="ja-JP" sz="1680" dirty="0">
                <a:solidFill>
                  <a:prstClr val="black"/>
                </a:solidFill>
                <a:latin typeface="メイリオ" panose="020B0604030504040204" pitchFamily="50" charset="-128"/>
                <a:ea typeface="メイリオ" panose="020B0604030504040204" pitchFamily="50" charset="-128"/>
              </a:rPr>
              <a:t>     </a:t>
            </a:r>
            <a:r>
              <a:rPr lang="ja-JP" altLang="en-US" sz="1680" dirty="0">
                <a:solidFill>
                  <a:prstClr val="black"/>
                </a:solidFill>
                <a:latin typeface="メイリオ" panose="020B0604030504040204" pitchFamily="50" charset="-128"/>
                <a:ea typeface="メイリオ" panose="020B0604030504040204" pitchFamily="50" charset="-128"/>
              </a:rPr>
              <a:t>・大阪市長賞</a:t>
            </a:r>
            <a:r>
              <a:rPr lang="en-US" altLang="ja-JP" sz="1680" dirty="0">
                <a:solidFill>
                  <a:prstClr val="black"/>
                </a:solidFill>
                <a:latin typeface="メイリオ" panose="020B0604030504040204" pitchFamily="50" charset="-128"/>
                <a:ea typeface="メイリオ" panose="020B0604030504040204" pitchFamily="50" charset="-128"/>
              </a:rPr>
              <a:t>:1</a:t>
            </a:r>
            <a:r>
              <a:rPr lang="ja-JP" altLang="en-US" sz="1680" dirty="0">
                <a:solidFill>
                  <a:prstClr val="black"/>
                </a:solidFill>
                <a:latin typeface="メイリオ" panose="020B0604030504040204" pitchFamily="50" charset="-128"/>
                <a:ea typeface="メイリオ" panose="020B0604030504040204" pitchFamily="50" charset="-128"/>
              </a:rPr>
              <a:t>件</a:t>
            </a:r>
            <a:endParaRPr lang="en-US" altLang="ja-JP" sz="1680" dirty="0">
              <a:solidFill>
                <a:prstClr val="black"/>
              </a:solidFill>
              <a:latin typeface="メイリオ" panose="020B0604030504040204" pitchFamily="50" charset="-128"/>
              <a:ea typeface="メイリオ" panose="020B0604030504040204" pitchFamily="50" charset="-128"/>
            </a:endParaRPr>
          </a:p>
          <a:p>
            <a:pPr indent="-248920">
              <a:spcBef>
                <a:spcPct val="20000"/>
              </a:spcBef>
            </a:pPr>
            <a:r>
              <a:rPr lang="en-US" altLang="ja-JP" sz="1680" dirty="0">
                <a:solidFill>
                  <a:prstClr val="black"/>
                </a:solidFill>
                <a:latin typeface="メイリオ" panose="020B0604030504040204" pitchFamily="50" charset="-128"/>
                <a:ea typeface="メイリオ" panose="020B0604030504040204" pitchFamily="50" charset="-128"/>
              </a:rPr>
              <a:t>     </a:t>
            </a:r>
            <a:r>
              <a:rPr lang="ja-JP" altLang="en-US" sz="1680" dirty="0">
                <a:solidFill>
                  <a:prstClr val="black"/>
                </a:solidFill>
                <a:latin typeface="メイリオ" panose="020B0604030504040204" pitchFamily="50" charset="-128"/>
                <a:ea typeface="メイリオ" panose="020B0604030504040204" pitchFamily="50" charset="-128"/>
              </a:rPr>
              <a:t>・部門賞（住宅、事務所、商業施設その他）</a:t>
            </a:r>
            <a:r>
              <a:rPr lang="en-US" altLang="ja-JP" sz="1680" dirty="0">
                <a:solidFill>
                  <a:prstClr val="black"/>
                </a:solidFill>
                <a:latin typeface="メイリオ" panose="020B0604030504040204" pitchFamily="50" charset="-128"/>
                <a:ea typeface="メイリオ" panose="020B0604030504040204" pitchFamily="50" charset="-128"/>
              </a:rPr>
              <a:t>:9</a:t>
            </a:r>
            <a:r>
              <a:rPr lang="ja-JP" altLang="en-US" sz="1680" dirty="0">
                <a:solidFill>
                  <a:prstClr val="black"/>
                </a:solidFill>
                <a:latin typeface="メイリオ" panose="020B0604030504040204" pitchFamily="50" charset="-128"/>
                <a:ea typeface="メイリオ" panose="020B0604030504040204" pitchFamily="50" charset="-128"/>
              </a:rPr>
              <a:t>件</a:t>
            </a:r>
            <a:endParaRPr lang="en-US" altLang="ja-JP" sz="1680" dirty="0">
              <a:solidFill>
                <a:prstClr val="black"/>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6902061" y="4247022"/>
            <a:ext cx="3158863" cy="609013"/>
          </a:xfrm>
          <a:prstGeom prst="rect">
            <a:avLst/>
          </a:prstGeom>
        </p:spPr>
        <p:txBody>
          <a:bodyPr wrap="square">
            <a:spAutoFit/>
          </a:bodyPr>
          <a:lstStyle/>
          <a:p>
            <a:pPr>
              <a:lnSpc>
                <a:spcPts val="1120"/>
              </a:lnSpc>
              <a:spcBef>
                <a:spcPts val="840"/>
              </a:spcBef>
              <a:spcAft>
                <a:spcPts val="840"/>
              </a:spcAft>
            </a:pPr>
            <a:r>
              <a:rPr lang="ja-JP" altLang="en-US" sz="1680" dirty="0">
                <a:latin typeface="メイリオ" panose="020B0604030504040204" pitchFamily="50" charset="-128"/>
                <a:ea typeface="メイリオ" panose="020B0604030504040204" pitchFamily="50" charset="-128"/>
              </a:rPr>
              <a:t>大阪府知事賞：</a:t>
            </a:r>
            <a:endParaRPr lang="en-US" altLang="ja-JP" sz="1680" dirty="0">
              <a:latin typeface="メイリオ" panose="020B0604030504040204" pitchFamily="50" charset="-128"/>
              <a:ea typeface="メイリオ" panose="020B0604030504040204" pitchFamily="50" charset="-128"/>
            </a:endParaRPr>
          </a:p>
          <a:p>
            <a:pPr>
              <a:lnSpc>
                <a:spcPts val="1120"/>
              </a:lnSpc>
              <a:spcBef>
                <a:spcPts val="840"/>
              </a:spcBef>
              <a:spcAft>
                <a:spcPts val="840"/>
              </a:spcAft>
            </a:pPr>
            <a:r>
              <a:rPr lang="ja-JP" altLang="en-US" sz="1680" dirty="0">
                <a:latin typeface="メイリオ" panose="020B0604030504040204" pitchFamily="50" charset="-128"/>
                <a:ea typeface="メイリオ" panose="020B0604030504040204" pitchFamily="50" charset="-128"/>
              </a:rPr>
              <a:t>国立循環器病研究センター</a:t>
            </a:r>
            <a:endParaRPr lang="en-US" altLang="ja-JP" sz="1680" dirty="0">
              <a:solidFill>
                <a:srgbClr val="FF0000"/>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10089371" y="4229639"/>
            <a:ext cx="2493000" cy="609013"/>
          </a:xfrm>
          <a:prstGeom prst="rect">
            <a:avLst/>
          </a:prstGeom>
        </p:spPr>
        <p:txBody>
          <a:bodyPr wrap="square">
            <a:spAutoFit/>
          </a:bodyPr>
          <a:lstStyle/>
          <a:p>
            <a:pPr>
              <a:lnSpc>
                <a:spcPts val="1120"/>
              </a:lnSpc>
              <a:spcBef>
                <a:spcPts val="840"/>
              </a:spcBef>
              <a:spcAft>
                <a:spcPts val="840"/>
              </a:spcAft>
            </a:pPr>
            <a:r>
              <a:rPr lang="ja-JP" altLang="en-US" sz="1680" dirty="0">
                <a:latin typeface="メイリオ" panose="020B0604030504040204" pitchFamily="50" charset="-128"/>
                <a:ea typeface="メイリオ" panose="020B0604030504040204" pitchFamily="50" charset="-128"/>
              </a:rPr>
              <a:t>大阪市長賞：</a:t>
            </a:r>
            <a:endParaRPr lang="en-US" altLang="ja-JP" sz="1680" dirty="0">
              <a:latin typeface="メイリオ" panose="020B0604030504040204" pitchFamily="50" charset="-128"/>
              <a:ea typeface="メイリオ" panose="020B0604030504040204" pitchFamily="50" charset="-128"/>
            </a:endParaRPr>
          </a:p>
          <a:p>
            <a:pPr>
              <a:lnSpc>
                <a:spcPts val="1120"/>
              </a:lnSpc>
              <a:spcBef>
                <a:spcPts val="840"/>
              </a:spcBef>
              <a:spcAft>
                <a:spcPts val="840"/>
              </a:spcAft>
            </a:pPr>
            <a:r>
              <a:rPr lang="ja-JP" altLang="en-US" sz="1680" dirty="0">
                <a:latin typeface="メイリオ" panose="020B0604030504040204" pitchFamily="50" charset="-128"/>
                <a:ea typeface="メイリオ" panose="020B0604030504040204" pitchFamily="50" charset="-128"/>
              </a:rPr>
              <a:t>読売テレビ新社屋</a:t>
            </a:r>
            <a:endParaRPr lang="en-US" altLang="ja-JP" sz="1680" dirty="0">
              <a:solidFill>
                <a:srgbClr val="FF0000"/>
              </a:solidFill>
              <a:latin typeface="メイリオ" panose="020B0604030504040204" pitchFamily="50" charset="-128"/>
              <a:ea typeface="メイリオ" panose="020B0604030504040204" pitchFamily="50" charset="-128"/>
            </a:endParaRPr>
          </a:p>
        </p:txBody>
      </p:sp>
      <p:sp>
        <p:nvSpPr>
          <p:cNvPr id="12" name="タイトル 1"/>
          <p:cNvSpPr txBox="1">
            <a:spLocks/>
          </p:cNvSpPr>
          <p:nvPr/>
        </p:nvSpPr>
        <p:spPr>
          <a:xfrm>
            <a:off x="1" y="5990187"/>
            <a:ext cx="3114419" cy="556333"/>
          </a:xfrm>
          <a:prstGeom prst="rect">
            <a:avLst/>
          </a:prstGeom>
        </p:spPr>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48920" indent="-248920" algn="l">
              <a:lnSpc>
                <a:spcPct val="150000"/>
              </a:lnSpc>
              <a:spcBef>
                <a:spcPct val="20000"/>
              </a:spcBef>
            </a:pPr>
            <a:r>
              <a:rPr lang="ja-JP" altLang="en-US" sz="1960" dirty="0">
                <a:solidFill>
                  <a:prstClr val="black"/>
                </a:solidFill>
                <a:latin typeface="メイリオ" panose="020B0604030504040204" pitchFamily="50" charset="-128"/>
                <a:ea typeface="メイリオ" panose="020B0604030504040204" pitchFamily="50" charset="-128"/>
                <a:cs typeface="+mn-cs"/>
              </a:rPr>
              <a:t>　</a:t>
            </a:r>
            <a:r>
              <a:rPr lang="ja-JP" altLang="en-US" sz="1960" dirty="0" smtClean="0">
                <a:solidFill>
                  <a:prstClr val="black"/>
                </a:solidFill>
                <a:latin typeface="メイリオ" panose="020B0604030504040204" pitchFamily="50" charset="-128"/>
                <a:ea typeface="メイリオ" panose="020B0604030504040204" pitchFamily="50" charset="-128"/>
                <a:cs typeface="+mn-cs"/>
              </a:rPr>
              <a:t>（</a:t>
            </a:r>
            <a:r>
              <a:rPr lang="en-US" altLang="ja-JP" sz="1960" dirty="0">
                <a:solidFill>
                  <a:prstClr val="black"/>
                </a:solidFill>
                <a:latin typeface="メイリオ" panose="020B0604030504040204" pitchFamily="50" charset="-128"/>
                <a:ea typeface="メイリオ" panose="020B0604030504040204" pitchFamily="50" charset="-128"/>
                <a:cs typeface="+mn-cs"/>
              </a:rPr>
              <a:t>2019</a:t>
            </a:r>
            <a:r>
              <a:rPr lang="ja-JP" altLang="en-US" sz="1960" dirty="0" smtClean="0">
                <a:solidFill>
                  <a:prstClr val="black"/>
                </a:solidFill>
                <a:latin typeface="メイリオ" panose="020B0604030504040204" pitchFamily="50" charset="-128"/>
                <a:ea typeface="メイリオ" panose="020B0604030504040204" pitchFamily="50" charset="-128"/>
                <a:cs typeface="+mn-cs"/>
              </a:rPr>
              <a:t>年度</a:t>
            </a:r>
            <a:r>
              <a:rPr lang="ja-JP" altLang="en-US" sz="1960" dirty="0">
                <a:solidFill>
                  <a:prstClr val="black"/>
                </a:solidFill>
                <a:latin typeface="メイリオ" panose="020B0604030504040204" pitchFamily="50" charset="-128"/>
                <a:ea typeface="メイリオ" panose="020B0604030504040204" pitchFamily="50" charset="-128"/>
              </a:rPr>
              <a:t>表彰）</a:t>
            </a:r>
            <a:r>
              <a:rPr lang="en-US" altLang="ja-JP" sz="1960" dirty="0">
                <a:solidFill>
                  <a:prstClr val="black"/>
                </a:solidFill>
                <a:latin typeface="メイリオ" panose="020B0604030504040204" pitchFamily="50" charset="-128"/>
                <a:ea typeface="メイリオ" panose="020B0604030504040204" pitchFamily="50" charset="-128"/>
              </a:rPr>
              <a:t>4</a:t>
            </a:r>
            <a:r>
              <a:rPr lang="ja-JP" altLang="en-US" sz="1960" dirty="0">
                <a:solidFill>
                  <a:prstClr val="black"/>
                </a:solidFill>
                <a:latin typeface="メイリオ" panose="020B0604030504040204" pitchFamily="50" charset="-128"/>
                <a:ea typeface="メイリオ" panose="020B0604030504040204" pitchFamily="50" charset="-128"/>
              </a:rPr>
              <a:t>件</a:t>
            </a:r>
            <a:endParaRPr lang="en-US" altLang="ja-JP" sz="1960" dirty="0">
              <a:solidFill>
                <a:prstClr val="black"/>
              </a:solidFill>
              <a:latin typeface="メイリオ" panose="020B0604030504040204" pitchFamily="50" charset="-128"/>
              <a:ea typeface="メイリオ" panose="020B0604030504040204" pitchFamily="50" charset="-128"/>
            </a:endParaRPr>
          </a:p>
          <a:p>
            <a:pPr marL="248920" indent="-248920" algn="l">
              <a:spcBef>
                <a:spcPct val="20000"/>
              </a:spcBef>
            </a:pPr>
            <a:r>
              <a:rPr lang="ja-JP" altLang="en-US" sz="2240" dirty="0">
                <a:solidFill>
                  <a:prstClr val="black"/>
                </a:solidFill>
                <a:latin typeface="メイリオ" panose="020B0604030504040204" pitchFamily="50" charset="-128"/>
                <a:ea typeface="メイリオ" panose="020B0604030504040204" pitchFamily="50" charset="-128"/>
              </a:rPr>
              <a:t/>
            </a:r>
            <a:br>
              <a:rPr lang="ja-JP" altLang="en-US" sz="2240" dirty="0">
                <a:solidFill>
                  <a:prstClr val="black"/>
                </a:solidFill>
                <a:latin typeface="メイリオ" panose="020B0604030504040204" pitchFamily="50" charset="-128"/>
                <a:ea typeface="メイリオ" panose="020B0604030504040204" pitchFamily="50" charset="-128"/>
              </a:rPr>
            </a:br>
            <a:endParaRPr lang="ja-JP" altLang="en-US" sz="2240" dirty="0">
              <a:solidFill>
                <a:prstClr val="black"/>
              </a:solidFill>
              <a:latin typeface="メイリオ" panose="020B0604030504040204" pitchFamily="50" charset="-128"/>
              <a:ea typeface="メイリオ" panose="020B0604030504040204" pitchFamily="50" charset="-128"/>
              <a:cs typeface="+mn-cs"/>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184" y="6898751"/>
            <a:ext cx="2934550" cy="1955429"/>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0049" y="6379460"/>
            <a:ext cx="2030171" cy="2482008"/>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3216" y="6415500"/>
            <a:ext cx="2091916" cy="2441057"/>
          </a:xfrm>
          <a:prstGeom prst="rect">
            <a:avLst/>
          </a:prstGeom>
        </p:spPr>
      </p:pic>
      <p:sp>
        <p:nvSpPr>
          <p:cNvPr id="17" name="テキスト ボックス 16"/>
          <p:cNvSpPr txBox="1"/>
          <p:nvPr/>
        </p:nvSpPr>
        <p:spPr>
          <a:xfrm>
            <a:off x="3905054" y="9003311"/>
            <a:ext cx="2790227" cy="350865"/>
          </a:xfrm>
          <a:prstGeom prst="rect">
            <a:avLst/>
          </a:prstGeom>
          <a:noFill/>
        </p:spPr>
        <p:txBody>
          <a:bodyPr wrap="square" rtlCol="0">
            <a:spAutoFit/>
          </a:bodyPr>
          <a:lstStyle/>
          <a:p>
            <a:pPr algn="ctr"/>
            <a:r>
              <a:rPr lang="ja-JP" altLang="en-US" sz="1680" dirty="0">
                <a:latin typeface="メイリオ" panose="020B0604030504040204" pitchFamily="50" charset="-128"/>
                <a:ea typeface="メイリオ" panose="020B0604030504040204" pitchFamily="50" charset="-128"/>
              </a:rPr>
              <a:t>読売テレビ新社屋</a:t>
            </a:r>
          </a:p>
        </p:txBody>
      </p:sp>
      <p:sp>
        <p:nvSpPr>
          <p:cNvPr id="18" name="テキスト ボックス 17"/>
          <p:cNvSpPr txBox="1"/>
          <p:nvPr/>
        </p:nvSpPr>
        <p:spPr>
          <a:xfrm>
            <a:off x="744344" y="8984966"/>
            <a:ext cx="2790227" cy="350865"/>
          </a:xfrm>
          <a:prstGeom prst="rect">
            <a:avLst/>
          </a:prstGeom>
          <a:noFill/>
        </p:spPr>
        <p:txBody>
          <a:bodyPr wrap="square" rtlCol="0">
            <a:spAutoFit/>
          </a:bodyPr>
          <a:lstStyle/>
          <a:p>
            <a:pPr algn="ctr"/>
            <a:r>
              <a:rPr lang="ja-JP" altLang="en-US" sz="1680" dirty="0">
                <a:latin typeface="メイリオ" panose="020B0604030504040204" pitchFamily="50" charset="-128"/>
                <a:ea typeface="メイリオ" panose="020B0604030504040204" pitchFamily="50" charset="-128"/>
              </a:rPr>
              <a:t>市立吹田市民病院</a:t>
            </a:r>
          </a:p>
        </p:txBody>
      </p:sp>
      <p:sp>
        <p:nvSpPr>
          <p:cNvPr id="19" name="テキスト ボックス 18"/>
          <p:cNvSpPr txBox="1"/>
          <p:nvPr/>
        </p:nvSpPr>
        <p:spPr>
          <a:xfrm>
            <a:off x="9395135" y="9068707"/>
            <a:ext cx="2790227" cy="350865"/>
          </a:xfrm>
          <a:prstGeom prst="rect">
            <a:avLst/>
          </a:prstGeom>
          <a:noFill/>
        </p:spPr>
        <p:txBody>
          <a:bodyPr wrap="square" rtlCol="0">
            <a:spAutoFit/>
          </a:bodyPr>
          <a:lstStyle/>
          <a:p>
            <a:pPr algn="ctr"/>
            <a:r>
              <a:rPr lang="ja-JP" altLang="en-US" sz="1680" dirty="0">
                <a:latin typeface="メイリオ" panose="020B0604030504040204" pitchFamily="50" charset="-128"/>
                <a:ea typeface="メイリオ" panose="020B0604030504040204" pitchFamily="50" charset="-128"/>
              </a:rPr>
              <a:t>なんばスカイオ</a:t>
            </a:r>
            <a:endParaRPr lang="en-US" altLang="ja-JP" sz="168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7154750" y="9068706"/>
            <a:ext cx="2549975" cy="522451"/>
          </a:xfrm>
          <a:prstGeom prst="rect">
            <a:avLst/>
          </a:prstGeom>
          <a:noFill/>
        </p:spPr>
        <p:txBody>
          <a:bodyPr wrap="square" rtlCol="0">
            <a:spAutoFit/>
          </a:bodyPr>
          <a:lstStyle/>
          <a:p>
            <a:pPr marL="133350" defTabSz="1110795">
              <a:lnSpc>
                <a:spcPts val="1400"/>
              </a:lnSpc>
              <a:spcBef>
                <a:spcPts val="420"/>
              </a:spcBef>
              <a:defRPr/>
            </a:pPr>
            <a:r>
              <a:rPr lang="ja-JP" altLang="en-US" sz="168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ホテルユニバーサル</a:t>
            </a:r>
            <a:endParaRPr lang="en-US" altLang="ja-JP" sz="168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marL="133350" defTabSz="1110795">
              <a:lnSpc>
                <a:spcPts val="1400"/>
              </a:lnSpc>
              <a:spcBef>
                <a:spcPts val="420"/>
              </a:spcBef>
              <a:defRPr/>
            </a:pPr>
            <a:r>
              <a:rPr lang="ja-JP" altLang="en-US" sz="168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ポートヴィータ</a:t>
            </a:r>
            <a:endParaRPr lang="en-US" altLang="ja-JP" sz="168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7890" y="6855003"/>
            <a:ext cx="2894170" cy="2042929"/>
          </a:xfrm>
          <a:prstGeom prst="rect">
            <a:avLst/>
          </a:prstGeom>
        </p:spPr>
      </p:pic>
      <p:sp>
        <p:nvSpPr>
          <p:cNvPr id="23" name="角丸四角形 22">
            <a:extLst>
              <a:ext uri="{FF2B5EF4-FFF2-40B4-BE49-F238E27FC236}">
                <a16:creationId xmlns:a16="http://schemas.microsoft.com/office/drawing/2014/main" id="{B2E59C09-D80A-4465-A12E-5129C91A70D0}"/>
              </a:ext>
            </a:extLst>
          </p:cNvPr>
          <p:cNvSpPr/>
          <p:nvPr/>
        </p:nvSpPr>
        <p:spPr>
          <a:xfrm>
            <a:off x="0" y="1023826"/>
            <a:ext cx="6854959" cy="414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960" b="1" dirty="0">
                <a:solidFill>
                  <a:schemeClr val="tx1"/>
                </a:solidFill>
                <a:latin typeface="メイリオ" panose="020B0604030504040204" pitchFamily="50" charset="-128"/>
                <a:ea typeface="メイリオ" panose="020B0604030504040204" pitchFamily="50" charset="-128"/>
              </a:rPr>
              <a:t>　①おおさか環境にやさしい建築賞</a:t>
            </a:r>
            <a:r>
              <a:rPr lang="ja-JP" altLang="en-US" sz="1960" b="1" dirty="0" smtClean="0">
                <a:solidFill>
                  <a:schemeClr val="tx1"/>
                </a:solidFill>
                <a:latin typeface="メイリオ" panose="020B0604030504040204" pitchFamily="50" charset="-128"/>
                <a:ea typeface="メイリオ" panose="020B0604030504040204" pitchFamily="50" charset="-128"/>
              </a:rPr>
              <a:t>（</a:t>
            </a:r>
            <a:r>
              <a:rPr lang="en-US" altLang="ja-JP" sz="1960" b="1" dirty="0" smtClean="0">
                <a:solidFill>
                  <a:schemeClr val="tx1"/>
                </a:solidFill>
                <a:latin typeface="メイリオ" panose="020B0604030504040204" pitchFamily="50" charset="-128"/>
                <a:ea typeface="メイリオ" panose="020B0604030504040204" pitchFamily="50" charset="-128"/>
              </a:rPr>
              <a:t>2007</a:t>
            </a:r>
            <a:r>
              <a:rPr lang="ja-JP" altLang="en-US" sz="1960" b="1" dirty="0" smtClean="0">
                <a:solidFill>
                  <a:schemeClr val="tx1"/>
                </a:solidFill>
                <a:latin typeface="メイリオ" panose="020B0604030504040204" pitchFamily="50" charset="-128"/>
                <a:ea typeface="メイリオ" panose="020B0604030504040204" pitchFamily="50" charset="-128"/>
              </a:rPr>
              <a:t>年度</a:t>
            </a:r>
            <a:r>
              <a:rPr lang="ja-JP" altLang="en-US" sz="1960" b="1" dirty="0">
                <a:solidFill>
                  <a:schemeClr val="tx1"/>
                </a:solidFill>
                <a:latin typeface="メイリオ" panose="020B0604030504040204" pitchFamily="50" charset="-128"/>
                <a:ea typeface="メイリオ" panose="020B0604030504040204" pitchFamily="50" charset="-128"/>
              </a:rPr>
              <a:t>～）</a:t>
            </a:r>
          </a:p>
        </p:txBody>
      </p:sp>
      <p:sp>
        <p:nvSpPr>
          <p:cNvPr id="25" name="テキスト ボックス 24"/>
          <p:cNvSpPr txBox="1"/>
          <p:nvPr/>
        </p:nvSpPr>
        <p:spPr bwMode="white">
          <a:xfrm>
            <a:off x="12131375" y="9000614"/>
            <a:ext cx="529390" cy="461665"/>
          </a:xfrm>
          <a:prstGeom prst="rect">
            <a:avLst/>
          </a:prstGeom>
          <a:solidFill>
            <a:schemeClr val="bg1"/>
          </a:solidFill>
          <a:ln>
            <a:noFill/>
          </a:ln>
        </p:spPr>
        <p:txBody>
          <a:bodyPr wrap="square" rtlCol="0">
            <a:spAutoFit/>
          </a:bodyPr>
          <a:lstStyle/>
          <a:p>
            <a:r>
              <a:rPr kumimoji="1" lang="en-US" altLang="ja-JP" sz="2400" dirty="0" smtClean="0"/>
              <a:t>6</a:t>
            </a:r>
            <a:endParaRPr kumimoji="1" lang="ja-JP" altLang="en-US" sz="2400" dirty="0"/>
          </a:p>
        </p:txBody>
      </p:sp>
      <p:pic>
        <p:nvPicPr>
          <p:cNvPr id="5" name="図 4"/>
          <p:cNvPicPr>
            <a:picLocks noChangeAspect="1"/>
          </p:cNvPicPr>
          <p:nvPr/>
        </p:nvPicPr>
        <p:blipFill>
          <a:blip r:embed="rId7"/>
          <a:stretch>
            <a:fillRect/>
          </a:stretch>
        </p:blipFill>
        <p:spPr>
          <a:xfrm>
            <a:off x="6758407" y="2136282"/>
            <a:ext cx="2682472" cy="1956986"/>
          </a:xfrm>
          <a:prstGeom prst="rect">
            <a:avLst/>
          </a:prstGeom>
        </p:spPr>
      </p:pic>
      <p:pic>
        <p:nvPicPr>
          <p:cNvPr id="10" name="図 9"/>
          <p:cNvPicPr>
            <a:picLocks noChangeAspect="1"/>
          </p:cNvPicPr>
          <p:nvPr/>
        </p:nvPicPr>
        <p:blipFill>
          <a:blip r:embed="rId8"/>
          <a:stretch>
            <a:fillRect/>
          </a:stretch>
        </p:blipFill>
        <p:spPr>
          <a:xfrm>
            <a:off x="9671336" y="2050931"/>
            <a:ext cx="2895851" cy="2042337"/>
          </a:xfrm>
          <a:prstGeom prst="rect">
            <a:avLst/>
          </a:prstGeom>
        </p:spPr>
      </p:pic>
    </p:spTree>
    <p:extLst>
      <p:ext uri="{BB962C8B-B14F-4D97-AF65-F5344CB8AC3E}">
        <p14:creationId xmlns:p14="http://schemas.microsoft.com/office/powerpoint/2010/main" val="2785662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1598</Words>
  <Application>Microsoft Office PowerPoint</Application>
  <PresentationFormat>A3 297x420 mm</PresentationFormat>
  <Paragraphs>153</Paragraphs>
  <Slides>6</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vt:i4>
      </vt:variant>
    </vt:vector>
  </HeadingPairs>
  <TitlesOfParts>
    <vt:vector size="16" baseType="lpstr">
      <vt:lpstr>Meiryo UI</vt:lpstr>
      <vt:lpstr>ＭＳ Ｐゴシック</vt:lpstr>
      <vt:lpstr>ＭＳ ゴシック</vt:lpstr>
      <vt:lpstr>ＭＳ 明朝</vt:lpstr>
      <vt:lpstr>メイリオ</vt:lpstr>
      <vt:lpstr>Arial</vt:lpstr>
      <vt:lpstr>Calibri</vt:lpstr>
      <vt:lpstr>Courier New</vt:lpstr>
      <vt:lpstr>Times New Roman</vt:lpstr>
      <vt:lpstr>Office ​​テーマ</vt:lpstr>
      <vt:lpstr>今後の住宅・建築物の省エネルギー対策のあり方について（第二次答申）（参考資料）（抜粋）</vt:lpstr>
      <vt:lpstr>PowerPoint プレゼンテーション</vt:lpstr>
      <vt:lpstr>PowerPoint プレゼンテーション</vt:lpstr>
      <vt:lpstr>建築物省エネ法改正により条例で付加できる基準について</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2016-06-09T08:27:33Z</dcterms:created>
  <dcterms:modified xsi:type="dcterms:W3CDTF">2020-09-25T00:50:12Z</dcterms:modified>
</cp:coreProperties>
</file>