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3716" autoAdjust="0"/>
  </p:normalViewPr>
  <p:slideViewPr>
    <p:cSldViewPr snapToGrid="0">
      <p:cViewPr varScale="1">
        <p:scale>
          <a:sx n="70" d="100"/>
          <a:sy n="70" d="100"/>
        </p:scale>
        <p:origin x="17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F381D91A-F06A-44DD-8886-D7B419ED1F57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8AE5DA8-3C59-48D9-8353-146CC6B17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843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73AC7A0-AA6E-4F03-A8D3-08FB5A2FB077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E976319-DA10-4DF2-ABF4-54E5F53C4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3995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976319-DA10-4DF2-ABF4-54E5F53C401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85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B13D-5A39-4913-BF2A-0722E533DA40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17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D584-D402-4379-88C0-7B0886FA6A63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98AA-1CCE-465C-ACB2-2D9D011B220C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85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F66-7568-4DE8-AA0C-5CFE165AA83A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9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E2B6-DEEF-4B30-BBF1-D9BF53B38E1F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72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8D6F-A0CD-4BE5-9493-9974B3906749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27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349D-F6C6-4640-9C87-37701487B5DD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70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BE75-617E-428F-8D90-F3DF1045C258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36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282F-75FD-4796-8A3F-ECE898B3759F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8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20FF934-51E3-4A6A-B4C5-83391284A6A3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20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0D-075F-4F2C-8ECA-16332F1739E4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98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9958DD-679C-4E73-A17F-79607652EC8A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20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177" y="1636685"/>
            <a:ext cx="4678384" cy="36432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直線コネクタ 2"/>
          <p:cNvCxnSpPr/>
          <p:nvPr/>
        </p:nvCxnSpPr>
        <p:spPr>
          <a:xfrm flipV="1">
            <a:off x="0" y="656823"/>
            <a:ext cx="9144000" cy="25757"/>
          </a:xfrm>
          <a:prstGeom prst="line">
            <a:avLst/>
          </a:prstGeom>
          <a:ln w="31750" cmpd="tri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-1" y="180304"/>
            <a:ext cx="457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chemeClr val="accent2"/>
                  </a:solidFill>
                </a:ln>
              </a:rPr>
              <a:t>大阪府域における総人口・世帯数の推移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1184" y="6512756"/>
            <a:ext cx="1214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住宅まちづくり部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651" y="5854854"/>
            <a:ext cx="80837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※</a:t>
            </a:r>
            <a:r>
              <a:rPr kumimoji="1" lang="ja-JP" altLang="en-US" sz="900" dirty="0"/>
              <a:t>人口・世帯数ともに、</a:t>
            </a:r>
            <a:r>
              <a:rPr kumimoji="1" lang="en-US" altLang="ja-JP" sz="900" dirty="0"/>
              <a:t>2015</a:t>
            </a:r>
            <a:r>
              <a:rPr kumimoji="1" lang="ja-JP" altLang="en-US" sz="900" dirty="0"/>
              <a:t>年までは総務省「国勢調査」</a:t>
            </a:r>
          </a:p>
          <a:p>
            <a:r>
              <a:rPr kumimoji="1" lang="en-US" altLang="ja-JP" sz="900" dirty="0"/>
              <a:t>※2020</a:t>
            </a:r>
            <a:r>
              <a:rPr kumimoji="1" lang="ja-JP" altLang="en-US" sz="900" dirty="0"/>
              <a:t>年以降の大阪府の人口推計は、「大阪府の将来推計人口について（</a:t>
            </a:r>
            <a:r>
              <a:rPr kumimoji="1" lang="en-US" altLang="ja-JP" sz="900" dirty="0"/>
              <a:t>2018</a:t>
            </a:r>
            <a:r>
              <a:rPr kumimoji="1" lang="ja-JP" altLang="en-US" sz="900" dirty="0"/>
              <a:t>年</a:t>
            </a:r>
            <a:r>
              <a:rPr kumimoji="1" lang="en-US" altLang="ja-JP" sz="900" dirty="0" smtClean="0"/>
              <a:t>8</a:t>
            </a:r>
            <a:r>
              <a:rPr kumimoji="1" lang="ja-JP" altLang="en-US" sz="900" dirty="0" smtClean="0"/>
              <a:t>月</a:t>
            </a:r>
            <a:r>
              <a:rPr kumimoji="1" lang="ja-JP" altLang="en-US" sz="900" dirty="0"/>
              <a:t>）」における大阪府の人口推計（ケース２）に基づく大阪府政策企画部推計</a:t>
            </a:r>
          </a:p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/>
              <a:t>世帯数については、</a:t>
            </a:r>
            <a:r>
              <a:rPr kumimoji="1" lang="en-US" altLang="ja-JP" sz="900" dirty="0"/>
              <a:t>2040</a:t>
            </a:r>
            <a:r>
              <a:rPr kumimoji="1" lang="ja-JP" altLang="en-US" sz="900" dirty="0"/>
              <a:t>年まで大阪府政策企画部推計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4620" y="4972343"/>
            <a:ext cx="313557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大阪府の将来推計人口・世帯数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66285" y="5376329"/>
            <a:ext cx="327375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大阪府の将来推計人口構成の推移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277" y="850283"/>
            <a:ext cx="6817892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大阪府の人口は、</a:t>
            </a:r>
            <a:r>
              <a:rPr kumimoji="1" lang="en-US" altLang="ja-JP" sz="1600" dirty="0"/>
              <a:t>2010</a:t>
            </a:r>
            <a:r>
              <a:rPr kumimoji="1" lang="ja-JP" altLang="en-US" sz="1600" dirty="0"/>
              <a:t>年の約</a:t>
            </a:r>
            <a:r>
              <a:rPr kumimoji="1" lang="en-US" altLang="ja-JP" sz="1600" dirty="0"/>
              <a:t>887</a:t>
            </a:r>
            <a:r>
              <a:rPr kumimoji="1" lang="ja-JP" altLang="en-US" sz="1600" dirty="0"/>
              <a:t>万人をピークにその後減少する。</a:t>
            </a:r>
            <a:endParaRPr kumimoji="1" lang="en-US" altLang="ja-JP" sz="1600" dirty="0"/>
          </a:p>
          <a:p>
            <a:r>
              <a:rPr kumimoji="1" lang="ja-JP" altLang="en-US" sz="1600" dirty="0"/>
              <a:t>また、世帯数に関しても、</a:t>
            </a:r>
            <a:r>
              <a:rPr kumimoji="1" lang="en-US" altLang="ja-JP" sz="1600" dirty="0"/>
              <a:t>2025</a:t>
            </a:r>
            <a:r>
              <a:rPr kumimoji="1" lang="ja-JP" altLang="en-US" sz="1600" dirty="0"/>
              <a:t>年の約</a:t>
            </a:r>
            <a:r>
              <a:rPr kumimoji="1" lang="en-US" altLang="ja-JP" sz="1600" dirty="0"/>
              <a:t>401</a:t>
            </a:r>
            <a:r>
              <a:rPr kumimoji="1" lang="ja-JP" altLang="en-US" sz="1600" dirty="0"/>
              <a:t>万世帯をピークにその後減少する。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7311926" y="938161"/>
            <a:ext cx="727693" cy="271319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3939" y="969912"/>
            <a:ext cx="2047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2020</a:t>
            </a:r>
            <a:r>
              <a:rPr kumimoji="1" lang="ja-JP" altLang="en-US" sz="1200" dirty="0"/>
              <a:t>年度を示す</a:t>
            </a:r>
          </a:p>
        </p:txBody>
      </p:sp>
      <p:pic>
        <p:nvPicPr>
          <p:cNvPr id="22" name="図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" y="1660914"/>
            <a:ext cx="4388318" cy="305584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角丸四角形 15"/>
          <p:cNvSpPr/>
          <p:nvPr/>
        </p:nvSpPr>
        <p:spPr>
          <a:xfrm>
            <a:off x="1927489" y="2060812"/>
            <a:ext cx="283447" cy="2617217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2089118" y="1907913"/>
            <a:ext cx="1514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1"/>
          <p:cNvSpPr txBox="1"/>
          <p:nvPr/>
        </p:nvSpPr>
        <p:spPr>
          <a:xfrm>
            <a:off x="2508628" y="1710330"/>
            <a:ext cx="745509" cy="2781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/>
              <a:t>将来推計</a:t>
            </a:r>
            <a:endParaRPr lang="ja-JP" altLang="en-US" sz="11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7226488" y="1812749"/>
            <a:ext cx="1514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1"/>
          <p:cNvSpPr txBox="1"/>
          <p:nvPr/>
        </p:nvSpPr>
        <p:spPr>
          <a:xfrm>
            <a:off x="7611184" y="1579923"/>
            <a:ext cx="745509" cy="2781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/>
              <a:t>将来推計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6943041" y="1783023"/>
            <a:ext cx="283447" cy="2987739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26488" y="232012"/>
            <a:ext cx="1413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参考資料</a:t>
            </a:r>
            <a:r>
              <a:rPr kumimoji="1" lang="en-US" altLang="ja-JP" dirty="0"/>
              <a:t>3-2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810210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Calibri</vt:lpstr>
      <vt:lpstr>Calibri Light</vt:lpstr>
      <vt:lpstr>レトロスペクト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2020-09-25T00:44:27Z</dcterms:created>
  <dcterms:modified xsi:type="dcterms:W3CDTF">2020-09-25T00:44:34Z</dcterms:modified>
</cp:coreProperties>
</file>