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8" r:id="rId2"/>
    <p:sldId id="262" r:id="rId3"/>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7658" autoAdjust="0"/>
  </p:normalViewPr>
  <p:slideViewPr>
    <p:cSldViewPr snapToGrid="0">
      <p:cViewPr varScale="1">
        <p:scale>
          <a:sx n="74" d="100"/>
          <a:sy n="74" d="100"/>
        </p:scale>
        <p:origin x="1290"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1DE101A-00FC-4181-A124-A4279202F254}" type="datetimeFigureOut">
              <a:rPr kumimoji="1" lang="ja-JP" altLang="en-US" smtClean="0"/>
              <a:t>2020/9/25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20A890C-30DA-4032-840D-E4CCDE73DE0C}" type="slidenum">
              <a:rPr kumimoji="1" lang="ja-JP" altLang="en-US" smtClean="0"/>
              <a:t>‹#›</a:t>
            </a:fld>
            <a:endParaRPr kumimoji="1" lang="ja-JP" altLang="en-US"/>
          </a:p>
        </p:txBody>
      </p:sp>
    </p:spTree>
    <p:extLst>
      <p:ext uri="{BB962C8B-B14F-4D97-AF65-F5344CB8AC3E}">
        <p14:creationId xmlns:p14="http://schemas.microsoft.com/office/powerpoint/2010/main" val="1355347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1DE101A-00FC-4181-A124-A4279202F254}" type="datetimeFigureOut">
              <a:rPr kumimoji="1" lang="ja-JP" altLang="en-US" smtClean="0"/>
              <a:t>2020/9/25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20A890C-30DA-4032-840D-E4CCDE73DE0C}" type="slidenum">
              <a:rPr kumimoji="1" lang="ja-JP" altLang="en-US" smtClean="0"/>
              <a:t>‹#›</a:t>
            </a:fld>
            <a:endParaRPr kumimoji="1" lang="ja-JP" altLang="en-US"/>
          </a:p>
        </p:txBody>
      </p:sp>
    </p:spTree>
    <p:extLst>
      <p:ext uri="{BB962C8B-B14F-4D97-AF65-F5344CB8AC3E}">
        <p14:creationId xmlns:p14="http://schemas.microsoft.com/office/powerpoint/2010/main" val="1674779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1DE101A-00FC-4181-A124-A4279202F254}" type="datetimeFigureOut">
              <a:rPr kumimoji="1" lang="ja-JP" altLang="en-US" smtClean="0"/>
              <a:t>2020/9/25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20A890C-30DA-4032-840D-E4CCDE73DE0C}" type="slidenum">
              <a:rPr kumimoji="1" lang="ja-JP" altLang="en-US" smtClean="0"/>
              <a:t>‹#›</a:t>
            </a:fld>
            <a:endParaRPr kumimoji="1" lang="ja-JP" altLang="en-US"/>
          </a:p>
        </p:txBody>
      </p:sp>
    </p:spTree>
    <p:extLst>
      <p:ext uri="{BB962C8B-B14F-4D97-AF65-F5344CB8AC3E}">
        <p14:creationId xmlns:p14="http://schemas.microsoft.com/office/powerpoint/2010/main" val="977622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1DE101A-00FC-4181-A124-A4279202F254}" type="datetimeFigureOut">
              <a:rPr kumimoji="1" lang="ja-JP" altLang="en-US" smtClean="0"/>
              <a:t>2020/9/25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20A890C-30DA-4032-840D-E4CCDE73DE0C}" type="slidenum">
              <a:rPr kumimoji="1" lang="ja-JP" altLang="en-US" smtClean="0"/>
              <a:t>‹#›</a:t>
            </a:fld>
            <a:endParaRPr kumimoji="1" lang="ja-JP" altLang="en-US"/>
          </a:p>
        </p:txBody>
      </p:sp>
    </p:spTree>
    <p:extLst>
      <p:ext uri="{BB962C8B-B14F-4D97-AF65-F5344CB8AC3E}">
        <p14:creationId xmlns:p14="http://schemas.microsoft.com/office/powerpoint/2010/main" val="3523927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1DE101A-00FC-4181-A124-A4279202F254}" type="datetimeFigureOut">
              <a:rPr kumimoji="1" lang="ja-JP" altLang="en-US" smtClean="0"/>
              <a:t>2020/9/25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20A890C-30DA-4032-840D-E4CCDE73DE0C}" type="slidenum">
              <a:rPr kumimoji="1" lang="ja-JP" altLang="en-US" smtClean="0"/>
              <a:t>‹#›</a:t>
            </a:fld>
            <a:endParaRPr kumimoji="1" lang="ja-JP" altLang="en-US"/>
          </a:p>
        </p:txBody>
      </p:sp>
    </p:spTree>
    <p:extLst>
      <p:ext uri="{BB962C8B-B14F-4D97-AF65-F5344CB8AC3E}">
        <p14:creationId xmlns:p14="http://schemas.microsoft.com/office/powerpoint/2010/main" val="2466497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1DE101A-00FC-4181-A124-A4279202F254}" type="datetimeFigureOut">
              <a:rPr kumimoji="1" lang="ja-JP" altLang="en-US" smtClean="0"/>
              <a:t>2020/9/25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20A890C-30DA-4032-840D-E4CCDE73DE0C}" type="slidenum">
              <a:rPr kumimoji="1" lang="ja-JP" altLang="en-US" smtClean="0"/>
              <a:t>‹#›</a:t>
            </a:fld>
            <a:endParaRPr kumimoji="1" lang="ja-JP" altLang="en-US"/>
          </a:p>
        </p:txBody>
      </p:sp>
    </p:spTree>
    <p:extLst>
      <p:ext uri="{BB962C8B-B14F-4D97-AF65-F5344CB8AC3E}">
        <p14:creationId xmlns:p14="http://schemas.microsoft.com/office/powerpoint/2010/main" val="3189756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1DE101A-00FC-4181-A124-A4279202F254}" type="datetimeFigureOut">
              <a:rPr kumimoji="1" lang="ja-JP" altLang="en-US" smtClean="0"/>
              <a:t>2020/9/25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20A890C-30DA-4032-840D-E4CCDE73DE0C}" type="slidenum">
              <a:rPr kumimoji="1" lang="ja-JP" altLang="en-US" smtClean="0"/>
              <a:t>‹#›</a:t>
            </a:fld>
            <a:endParaRPr kumimoji="1" lang="ja-JP" altLang="en-US"/>
          </a:p>
        </p:txBody>
      </p:sp>
    </p:spTree>
    <p:extLst>
      <p:ext uri="{BB962C8B-B14F-4D97-AF65-F5344CB8AC3E}">
        <p14:creationId xmlns:p14="http://schemas.microsoft.com/office/powerpoint/2010/main" val="2341021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1DE101A-00FC-4181-A124-A4279202F254}" type="datetimeFigureOut">
              <a:rPr kumimoji="1" lang="ja-JP" altLang="en-US" smtClean="0"/>
              <a:t>2020/9/25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20A890C-30DA-4032-840D-E4CCDE73DE0C}" type="slidenum">
              <a:rPr kumimoji="1" lang="ja-JP" altLang="en-US" smtClean="0"/>
              <a:t>‹#›</a:t>
            </a:fld>
            <a:endParaRPr kumimoji="1" lang="ja-JP" altLang="en-US"/>
          </a:p>
        </p:txBody>
      </p:sp>
    </p:spTree>
    <p:extLst>
      <p:ext uri="{BB962C8B-B14F-4D97-AF65-F5344CB8AC3E}">
        <p14:creationId xmlns:p14="http://schemas.microsoft.com/office/powerpoint/2010/main" val="168282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DE101A-00FC-4181-A124-A4279202F254}" type="datetimeFigureOut">
              <a:rPr kumimoji="1" lang="ja-JP" altLang="en-US" smtClean="0"/>
              <a:t>2020/9/25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20A890C-30DA-4032-840D-E4CCDE73DE0C}" type="slidenum">
              <a:rPr kumimoji="1" lang="ja-JP" altLang="en-US" smtClean="0"/>
              <a:t>‹#›</a:t>
            </a:fld>
            <a:endParaRPr kumimoji="1" lang="ja-JP" altLang="en-US"/>
          </a:p>
        </p:txBody>
      </p:sp>
    </p:spTree>
    <p:extLst>
      <p:ext uri="{BB962C8B-B14F-4D97-AF65-F5344CB8AC3E}">
        <p14:creationId xmlns:p14="http://schemas.microsoft.com/office/powerpoint/2010/main" val="1951040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1DE101A-00FC-4181-A124-A4279202F254}" type="datetimeFigureOut">
              <a:rPr kumimoji="1" lang="ja-JP" altLang="en-US" smtClean="0"/>
              <a:t>2020/9/25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20A890C-30DA-4032-840D-E4CCDE73DE0C}" type="slidenum">
              <a:rPr kumimoji="1" lang="ja-JP" altLang="en-US" smtClean="0"/>
              <a:t>‹#›</a:t>
            </a:fld>
            <a:endParaRPr kumimoji="1" lang="ja-JP" altLang="en-US"/>
          </a:p>
        </p:txBody>
      </p:sp>
    </p:spTree>
    <p:extLst>
      <p:ext uri="{BB962C8B-B14F-4D97-AF65-F5344CB8AC3E}">
        <p14:creationId xmlns:p14="http://schemas.microsoft.com/office/powerpoint/2010/main" val="581484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1DE101A-00FC-4181-A124-A4279202F254}" type="datetimeFigureOut">
              <a:rPr kumimoji="1" lang="ja-JP" altLang="en-US" smtClean="0"/>
              <a:t>2020/9/25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20A890C-30DA-4032-840D-E4CCDE73DE0C}" type="slidenum">
              <a:rPr kumimoji="1" lang="ja-JP" altLang="en-US" smtClean="0"/>
              <a:t>‹#›</a:t>
            </a:fld>
            <a:endParaRPr kumimoji="1" lang="ja-JP" altLang="en-US"/>
          </a:p>
        </p:txBody>
      </p:sp>
    </p:spTree>
    <p:extLst>
      <p:ext uri="{BB962C8B-B14F-4D97-AF65-F5344CB8AC3E}">
        <p14:creationId xmlns:p14="http://schemas.microsoft.com/office/powerpoint/2010/main" val="2846099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E101A-00FC-4181-A124-A4279202F254}" type="datetimeFigureOut">
              <a:rPr kumimoji="1" lang="ja-JP" altLang="en-US" smtClean="0"/>
              <a:t>2020/9/25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0A890C-30DA-4032-840D-E4CCDE73DE0C}" type="slidenum">
              <a:rPr kumimoji="1" lang="ja-JP" altLang="en-US" smtClean="0"/>
              <a:t>‹#›</a:t>
            </a:fld>
            <a:endParaRPr kumimoji="1" lang="ja-JP" altLang="en-US"/>
          </a:p>
        </p:txBody>
      </p:sp>
    </p:spTree>
    <p:extLst>
      <p:ext uri="{BB962C8B-B14F-4D97-AF65-F5344CB8AC3E}">
        <p14:creationId xmlns:p14="http://schemas.microsoft.com/office/powerpoint/2010/main" val="18201474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76201" y="359636"/>
            <a:ext cx="8953500" cy="6415237"/>
          </a:xfrm>
          <a:prstGeom prst="roundRect">
            <a:avLst>
              <a:gd name="adj" fmla="val 814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3433098" y="409374"/>
            <a:ext cx="2618251" cy="246221"/>
          </a:xfrm>
          <a:prstGeom prst="rect">
            <a:avLst/>
          </a:prstGeom>
          <a:noFill/>
          <a:ln>
            <a:noFill/>
          </a:ln>
        </p:spPr>
        <p:txBody>
          <a:bodyPr wrap="square" rtlCol="0">
            <a:spAutoFit/>
          </a:bodyPr>
          <a:lstStyle/>
          <a:p>
            <a:r>
              <a:rPr kumimoji="1" lang="ja-JP" altLang="en-US" sz="1000" b="1" dirty="0">
                <a:latin typeface="メイリオ" panose="020B0604030504040204" pitchFamily="50" charset="-128"/>
                <a:ea typeface="メイリオ" panose="020B0604030504040204" pitchFamily="50" charset="-128"/>
              </a:rPr>
              <a:t>論点１　目指すべき</a:t>
            </a:r>
            <a:r>
              <a:rPr kumimoji="1" lang="ja-JP" altLang="en-US" sz="1000" b="1" dirty="0" smtClean="0">
                <a:latin typeface="メイリオ" panose="020B0604030504040204" pitchFamily="50" charset="-128"/>
                <a:ea typeface="メイリオ" panose="020B0604030504040204" pitchFamily="50" charset="-128"/>
              </a:rPr>
              <a:t>方向性について</a:t>
            </a:r>
            <a:endParaRPr kumimoji="1" lang="ja-JP" altLang="en-US" sz="1000" b="1" dirty="0">
              <a:latin typeface="メイリオ" panose="020B0604030504040204" pitchFamily="50" charset="-128"/>
              <a:ea typeface="メイリオ" panose="020B0604030504040204" pitchFamily="50" charset="-128"/>
            </a:endParaRPr>
          </a:p>
        </p:txBody>
      </p:sp>
      <p:sp>
        <p:nvSpPr>
          <p:cNvPr id="42" name="角丸四角形 41"/>
          <p:cNvSpPr/>
          <p:nvPr/>
        </p:nvSpPr>
        <p:spPr>
          <a:xfrm>
            <a:off x="179268" y="2706178"/>
            <a:ext cx="2579395" cy="3980961"/>
          </a:xfrm>
          <a:prstGeom prst="roundRect">
            <a:avLst>
              <a:gd name="adj" fmla="val 8921"/>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角丸四角形 71"/>
          <p:cNvSpPr/>
          <p:nvPr/>
        </p:nvSpPr>
        <p:spPr>
          <a:xfrm>
            <a:off x="2886075" y="2706178"/>
            <a:ext cx="6012706" cy="3980961"/>
          </a:xfrm>
          <a:prstGeom prst="roundRect">
            <a:avLst>
              <a:gd name="adj" fmla="val 8921"/>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テキスト ボックス 72"/>
          <p:cNvSpPr txBox="1"/>
          <p:nvPr/>
        </p:nvSpPr>
        <p:spPr>
          <a:xfrm>
            <a:off x="4742224" y="2764822"/>
            <a:ext cx="2469355" cy="230832"/>
          </a:xfrm>
          <a:prstGeom prst="rect">
            <a:avLst/>
          </a:prstGeom>
          <a:noFill/>
          <a:ln>
            <a:noFill/>
          </a:ln>
        </p:spPr>
        <p:txBody>
          <a:bodyPr wrap="square" rtlCol="0">
            <a:spAutoFit/>
          </a:bodyPr>
          <a:lstStyle/>
          <a:p>
            <a:r>
              <a:rPr kumimoji="1" lang="en-US" altLang="ja-JP" sz="900" b="1" dirty="0">
                <a:latin typeface="メイリオ" panose="020B0604030504040204" pitchFamily="50" charset="-128"/>
                <a:ea typeface="メイリオ" panose="020B0604030504040204" pitchFamily="50" charset="-128"/>
              </a:rPr>
              <a:t>1-3</a:t>
            </a:r>
            <a:r>
              <a:rPr kumimoji="1" lang="ja-JP" altLang="en-US" sz="900" b="1" dirty="0">
                <a:latin typeface="メイリオ" panose="020B0604030504040204" pitchFamily="50" charset="-128"/>
                <a:ea typeface="メイリオ" panose="020B0604030504040204" pitchFamily="50" charset="-128"/>
              </a:rPr>
              <a:t>　住宅に対する環境配慮について</a:t>
            </a:r>
            <a:endParaRPr kumimoji="1" lang="en-US" altLang="ja-JP" sz="900" b="1" dirty="0">
              <a:latin typeface="メイリオ" panose="020B0604030504040204" pitchFamily="50" charset="-128"/>
              <a:ea typeface="メイリオ" panose="020B0604030504040204" pitchFamily="50" charset="-128"/>
            </a:endParaRPr>
          </a:p>
        </p:txBody>
      </p:sp>
      <p:sp>
        <p:nvSpPr>
          <p:cNvPr id="17" name="テキスト ボックス 16"/>
          <p:cNvSpPr txBox="1"/>
          <p:nvPr/>
        </p:nvSpPr>
        <p:spPr>
          <a:xfrm>
            <a:off x="7700682" y="60854"/>
            <a:ext cx="1198473" cy="276999"/>
          </a:xfrm>
          <a:prstGeom prst="rect">
            <a:avLst/>
          </a:prstGeom>
          <a:solidFill>
            <a:schemeClr val="bg1"/>
          </a:solidFill>
          <a:ln>
            <a:solidFill>
              <a:schemeClr val="tx1"/>
            </a:solidFill>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参考資料</a:t>
            </a:r>
            <a:r>
              <a:rPr kumimoji="1" lang="en-US" altLang="ja-JP" sz="1200" dirty="0">
                <a:latin typeface="メイリオ" panose="020B0604030504040204" pitchFamily="50" charset="-128"/>
                <a:ea typeface="メイリオ" panose="020B0604030504040204" pitchFamily="50" charset="-128"/>
              </a:rPr>
              <a:t>3-1</a:t>
            </a:r>
            <a:endParaRPr kumimoji="1" lang="ja-JP" altLang="en-US" sz="1200" dirty="0">
              <a:latin typeface="メイリオ" panose="020B0604030504040204" pitchFamily="50" charset="-128"/>
              <a:ea typeface="メイリオ" panose="020B0604030504040204" pitchFamily="50" charset="-128"/>
            </a:endParaRPr>
          </a:p>
        </p:txBody>
      </p:sp>
      <p:sp>
        <p:nvSpPr>
          <p:cNvPr id="67" name="角丸四角形 66"/>
          <p:cNvSpPr/>
          <p:nvPr/>
        </p:nvSpPr>
        <p:spPr>
          <a:xfrm>
            <a:off x="179268" y="706544"/>
            <a:ext cx="8719513" cy="1749361"/>
          </a:xfrm>
          <a:prstGeom prst="roundRect">
            <a:avLst>
              <a:gd name="adj" fmla="val 7706"/>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2677239" y="723724"/>
            <a:ext cx="3769007" cy="230832"/>
          </a:xfrm>
          <a:prstGeom prst="rect">
            <a:avLst/>
          </a:prstGeom>
          <a:noFill/>
          <a:ln>
            <a:noFill/>
          </a:ln>
        </p:spPr>
        <p:txBody>
          <a:bodyPr wrap="square" rtlCol="0">
            <a:spAutoFit/>
          </a:bodyPr>
          <a:lstStyle/>
          <a:p>
            <a:r>
              <a:rPr kumimoji="1" lang="en-US" altLang="ja-JP" sz="900" b="1" dirty="0">
                <a:latin typeface="メイリオ" panose="020B0604030504040204" pitchFamily="50" charset="-128"/>
                <a:ea typeface="メイリオ" panose="020B0604030504040204" pitchFamily="50" charset="-128"/>
              </a:rPr>
              <a:t>1-1</a:t>
            </a:r>
            <a:r>
              <a:rPr kumimoji="1" lang="ja-JP" altLang="en-US" sz="900" b="1" dirty="0">
                <a:latin typeface="メイリオ" panose="020B0604030504040204" pitchFamily="50" charset="-128"/>
                <a:ea typeface="メイリオ" panose="020B0604030504040204" pitchFamily="50" charset="-128"/>
              </a:rPr>
              <a:t>　</a:t>
            </a:r>
            <a:r>
              <a:rPr kumimoji="1" lang="en-US" altLang="ja-JP" sz="900" b="1" dirty="0" smtClean="0">
                <a:latin typeface="メイリオ" panose="020B0604030504040204" pitchFamily="50" charset="-128"/>
                <a:ea typeface="メイリオ" panose="020B0604030504040204" pitchFamily="50" charset="-128"/>
              </a:rPr>
              <a:t>2050</a:t>
            </a:r>
            <a:r>
              <a:rPr kumimoji="1" lang="ja-JP" altLang="en-US" sz="900" b="1" dirty="0" smtClean="0">
                <a:latin typeface="メイリオ" panose="020B0604030504040204" pitchFamily="50" charset="-128"/>
                <a:ea typeface="メイリオ" panose="020B0604030504040204" pitchFamily="50" charset="-128"/>
              </a:rPr>
              <a:t>年脱炭素社会を見据え、</a:t>
            </a:r>
            <a:r>
              <a:rPr kumimoji="1" lang="en-US" altLang="ja-JP" sz="900" b="1" dirty="0" smtClean="0">
                <a:latin typeface="メイリオ" panose="020B0604030504040204" pitchFamily="50" charset="-128"/>
                <a:ea typeface="メイリオ" panose="020B0604030504040204" pitchFamily="50" charset="-128"/>
              </a:rPr>
              <a:t>2030</a:t>
            </a:r>
            <a:r>
              <a:rPr kumimoji="1" lang="ja-JP" altLang="en-US" sz="900" b="1" dirty="0" smtClean="0">
                <a:latin typeface="メイリオ" panose="020B0604030504040204" pitchFamily="50" charset="-128"/>
                <a:ea typeface="メイリオ" panose="020B0604030504040204" pitchFamily="50" charset="-128"/>
              </a:rPr>
              <a:t>年に向けた基本的</a:t>
            </a:r>
            <a:r>
              <a:rPr kumimoji="1" lang="ja-JP" altLang="en-US" sz="900" b="1" dirty="0">
                <a:latin typeface="メイリオ" panose="020B0604030504040204" pitchFamily="50" charset="-128"/>
                <a:ea typeface="メイリオ" panose="020B0604030504040204" pitchFamily="50" charset="-128"/>
              </a:rPr>
              <a:t>な考え方</a:t>
            </a:r>
          </a:p>
        </p:txBody>
      </p:sp>
      <p:sp>
        <p:nvSpPr>
          <p:cNvPr id="39" name="テキスト ボックス 38"/>
          <p:cNvSpPr txBox="1"/>
          <p:nvPr/>
        </p:nvSpPr>
        <p:spPr>
          <a:xfrm>
            <a:off x="394820" y="2755311"/>
            <a:ext cx="2282419" cy="230832"/>
          </a:xfrm>
          <a:prstGeom prst="rect">
            <a:avLst/>
          </a:prstGeom>
          <a:noFill/>
          <a:ln>
            <a:noFill/>
          </a:ln>
        </p:spPr>
        <p:txBody>
          <a:bodyPr wrap="square" rtlCol="0">
            <a:spAutoFit/>
          </a:bodyPr>
          <a:lstStyle/>
          <a:p>
            <a:r>
              <a:rPr kumimoji="1" lang="en-US" altLang="ja-JP" sz="900" b="1" dirty="0">
                <a:latin typeface="メイリオ" panose="020B0604030504040204" pitchFamily="50" charset="-128"/>
                <a:ea typeface="メイリオ" panose="020B0604030504040204" pitchFamily="50" charset="-128"/>
              </a:rPr>
              <a:t>1-2</a:t>
            </a:r>
            <a:r>
              <a:rPr kumimoji="1" lang="ja-JP" altLang="en-US" sz="900" b="1" dirty="0">
                <a:latin typeface="メイリオ" panose="020B0604030504040204" pitchFamily="50" charset="-128"/>
                <a:ea typeface="メイリオ" panose="020B0604030504040204" pitchFamily="50" charset="-128"/>
              </a:rPr>
              <a:t>　非住宅に対する環境配慮について</a:t>
            </a:r>
          </a:p>
        </p:txBody>
      </p:sp>
      <p:sp>
        <p:nvSpPr>
          <p:cNvPr id="90" name="角丸四角形 89"/>
          <p:cNvSpPr/>
          <p:nvPr/>
        </p:nvSpPr>
        <p:spPr>
          <a:xfrm>
            <a:off x="314325" y="1016918"/>
            <a:ext cx="3382330" cy="1318913"/>
          </a:xfrm>
          <a:prstGeom prst="roundRect">
            <a:avLst>
              <a:gd name="adj" fmla="val 6597"/>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テキスト ボックス 92"/>
          <p:cNvSpPr txBox="1"/>
          <p:nvPr/>
        </p:nvSpPr>
        <p:spPr>
          <a:xfrm>
            <a:off x="701491" y="1055548"/>
            <a:ext cx="2352357" cy="230832"/>
          </a:xfrm>
          <a:prstGeom prst="rect">
            <a:avLst/>
          </a:prstGeom>
          <a:noFill/>
          <a:ln>
            <a:noFill/>
          </a:ln>
        </p:spPr>
        <p:txBody>
          <a:bodyPr wrap="square" rtlCol="0">
            <a:spAutoFit/>
          </a:bodyPr>
          <a:lstStyle/>
          <a:p>
            <a:r>
              <a:rPr kumimoji="1" lang="en-US" altLang="ja-JP" sz="900" b="1" dirty="0" smtClean="0">
                <a:latin typeface="メイリオ" panose="020B0604030504040204" pitchFamily="50" charset="-128"/>
                <a:ea typeface="メイリオ" panose="020B0604030504040204" pitchFamily="50" charset="-128"/>
              </a:rPr>
              <a:t>2030</a:t>
            </a:r>
            <a:r>
              <a:rPr kumimoji="1" lang="ja-JP" altLang="en-US" sz="900" b="1" dirty="0" smtClean="0">
                <a:latin typeface="メイリオ" panose="020B0604030504040204" pitchFamily="50" charset="-128"/>
                <a:ea typeface="メイリオ" panose="020B0604030504040204" pitchFamily="50" charset="-128"/>
              </a:rPr>
              <a:t>年に</a:t>
            </a:r>
            <a:r>
              <a:rPr kumimoji="1" lang="ja-JP" altLang="en-US" sz="900" b="1" dirty="0">
                <a:latin typeface="メイリオ" panose="020B0604030504040204" pitchFamily="50" charset="-128"/>
                <a:ea typeface="メイリオ" panose="020B0604030504040204" pitchFamily="50" charset="-128"/>
              </a:rPr>
              <a:t>向</a:t>
            </a:r>
            <a:r>
              <a:rPr kumimoji="1" lang="ja-JP" altLang="en-US" sz="900" b="1" dirty="0" smtClean="0">
                <a:latin typeface="メイリオ" panose="020B0604030504040204" pitchFamily="50" charset="-128"/>
                <a:ea typeface="メイリオ" panose="020B0604030504040204" pitchFamily="50" charset="-128"/>
              </a:rPr>
              <a:t>けて、</a:t>
            </a:r>
            <a:r>
              <a:rPr kumimoji="1" lang="ja-JP" altLang="en-US" sz="900" b="1" dirty="0">
                <a:latin typeface="メイリオ" panose="020B0604030504040204" pitchFamily="50" charset="-128"/>
                <a:ea typeface="メイリオ" panose="020B0604030504040204" pitchFamily="50" charset="-128"/>
              </a:rPr>
              <a:t>どう取り組むべきか</a:t>
            </a:r>
          </a:p>
        </p:txBody>
      </p:sp>
      <p:sp>
        <p:nvSpPr>
          <p:cNvPr id="94" name="角丸四角形 93"/>
          <p:cNvSpPr/>
          <p:nvPr/>
        </p:nvSpPr>
        <p:spPr>
          <a:xfrm>
            <a:off x="365106" y="3019958"/>
            <a:ext cx="2156937" cy="1325520"/>
          </a:xfrm>
          <a:prstGeom prst="roundRect">
            <a:avLst>
              <a:gd name="adj" fmla="val 6597"/>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テキスト ボックス 94"/>
          <p:cNvSpPr txBox="1"/>
          <p:nvPr/>
        </p:nvSpPr>
        <p:spPr>
          <a:xfrm>
            <a:off x="505545" y="3009782"/>
            <a:ext cx="2060365" cy="369332"/>
          </a:xfrm>
          <a:prstGeom prst="rect">
            <a:avLst/>
          </a:prstGeom>
          <a:noFill/>
          <a:ln>
            <a:noFill/>
          </a:ln>
        </p:spPr>
        <p:txBody>
          <a:bodyPr wrap="square" rtlCol="0">
            <a:spAutoFit/>
          </a:bodyPr>
          <a:lstStyle/>
          <a:p>
            <a:r>
              <a:rPr kumimoji="1" lang="ja-JP" altLang="en-US" sz="900" b="1" dirty="0">
                <a:latin typeface="メイリオ" panose="020B0604030504040204" pitchFamily="50" charset="-128"/>
                <a:ea typeface="メイリオ" panose="020B0604030504040204" pitchFamily="50" charset="-128"/>
              </a:rPr>
              <a:t>国の施策を踏まえた非住宅に対する施策のあり方</a:t>
            </a:r>
          </a:p>
        </p:txBody>
      </p:sp>
      <p:sp>
        <p:nvSpPr>
          <p:cNvPr id="96" name="角丸四角形 95"/>
          <p:cNvSpPr/>
          <p:nvPr/>
        </p:nvSpPr>
        <p:spPr>
          <a:xfrm>
            <a:off x="365106" y="4682212"/>
            <a:ext cx="2156937" cy="1528088"/>
          </a:xfrm>
          <a:prstGeom prst="roundRect">
            <a:avLst>
              <a:gd name="adj" fmla="val 6597"/>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テキスト ボックス 96"/>
          <p:cNvSpPr txBox="1"/>
          <p:nvPr/>
        </p:nvSpPr>
        <p:spPr>
          <a:xfrm>
            <a:off x="854450" y="4708304"/>
            <a:ext cx="1900705" cy="369332"/>
          </a:xfrm>
          <a:prstGeom prst="rect">
            <a:avLst/>
          </a:prstGeom>
          <a:noFill/>
          <a:ln>
            <a:noFill/>
          </a:ln>
        </p:spPr>
        <p:txBody>
          <a:bodyPr wrap="square" rtlCol="0">
            <a:spAutoFit/>
          </a:bodyPr>
          <a:lstStyle/>
          <a:p>
            <a:r>
              <a:rPr kumimoji="1" lang="ja-JP" altLang="en-US" sz="900" b="1" dirty="0" smtClean="0">
                <a:latin typeface="メイリオ" panose="020B0604030504040204" pitchFamily="50" charset="-128"/>
                <a:ea typeface="メイリオ" panose="020B0604030504040204" pitchFamily="50" charset="-128"/>
              </a:rPr>
              <a:t>既存</a:t>
            </a:r>
            <a:r>
              <a:rPr kumimoji="1" lang="ja-JP" altLang="en-US" sz="900" b="1" dirty="0">
                <a:latin typeface="メイリオ" panose="020B0604030504040204" pitchFamily="50" charset="-128"/>
                <a:ea typeface="メイリオ" panose="020B0604030504040204" pitchFamily="50" charset="-128"/>
              </a:rPr>
              <a:t>建築物に</a:t>
            </a:r>
            <a:r>
              <a:rPr kumimoji="1" lang="ja-JP" altLang="en-US" sz="900" b="1" dirty="0" smtClean="0">
                <a:latin typeface="メイリオ" panose="020B0604030504040204" pitchFamily="50" charset="-128"/>
                <a:ea typeface="メイリオ" panose="020B0604030504040204" pitchFamily="50" charset="-128"/>
              </a:rPr>
              <a:t>対する</a:t>
            </a:r>
            <a:endParaRPr kumimoji="1" lang="en-US" altLang="ja-JP" sz="900" b="1" dirty="0" smtClean="0">
              <a:latin typeface="メイリオ" panose="020B0604030504040204" pitchFamily="50" charset="-128"/>
              <a:ea typeface="メイリオ" panose="020B0604030504040204" pitchFamily="50" charset="-128"/>
            </a:endParaRPr>
          </a:p>
          <a:p>
            <a:r>
              <a:rPr kumimoji="1" lang="ja-JP" altLang="en-US" sz="900" b="1" dirty="0" smtClean="0">
                <a:latin typeface="メイリオ" panose="020B0604030504040204" pitchFamily="50" charset="-128"/>
                <a:ea typeface="メイリオ" panose="020B0604030504040204" pitchFamily="50" charset="-128"/>
              </a:rPr>
              <a:t>省エネ</a:t>
            </a:r>
            <a:r>
              <a:rPr kumimoji="1" lang="ja-JP" altLang="en-US" sz="900" b="1" dirty="0">
                <a:latin typeface="メイリオ" panose="020B0604030504040204" pitchFamily="50" charset="-128"/>
                <a:ea typeface="メイリオ" panose="020B0604030504040204" pitchFamily="50" charset="-128"/>
              </a:rPr>
              <a:t>施策のあり方</a:t>
            </a:r>
          </a:p>
        </p:txBody>
      </p:sp>
      <p:sp>
        <p:nvSpPr>
          <p:cNvPr id="98" name="角丸四角形 97"/>
          <p:cNvSpPr/>
          <p:nvPr/>
        </p:nvSpPr>
        <p:spPr>
          <a:xfrm>
            <a:off x="3885019" y="1006349"/>
            <a:ext cx="1727103" cy="1329481"/>
          </a:xfrm>
          <a:prstGeom prst="roundRect">
            <a:avLst>
              <a:gd name="adj" fmla="val 6597"/>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テキスト ボックス 98"/>
          <p:cNvSpPr txBox="1"/>
          <p:nvPr/>
        </p:nvSpPr>
        <p:spPr>
          <a:xfrm>
            <a:off x="4182572" y="1045810"/>
            <a:ext cx="1288971" cy="230832"/>
          </a:xfrm>
          <a:prstGeom prst="rect">
            <a:avLst/>
          </a:prstGeom>
          <a:noFill/>
          <a:ln>
            <a:noFill/>
          </a:ln>
        </p:spPr>
        <p:txBody>
          <a:bodyPr wrap="square" rtlCol="0">
            <a:spAutoFit/>
          </a:bodyPr>
          <a:lstStyle/>
          <a:p>
            <a:r>
              <a:rPr kumimoji="1" lang="ja-JP" altLang="en-US" sz="900" b="1" dirty="0">
                <a:latin typeface="メイリオ" panose="020B0604030504040204" pitchFamily="50" charset="-128"/>
                <a:ea typeface="メイリオ" panose="020B0604030504040204" pitchFamily="50" charset="-128"/>
              </a:rPr>
              <a:t>人口・経済・環境</a:t>
            </a:r>
          </a:p>
        </p:txBody>
      </p:sp>
      <p:sp>
        <p:nvSpPr>
          <p:cNvPr id="100" name="角丸四角形 99"/>
          <p:cNvSpPr/>
          <p:nvPr/>
        </p:nvSpPr>
        <p:spPr>
          <a:xfrm>
            <a:off x="6115051" y="1031029"/>
            <a:ext cx="2371724" cy="1304801"/>
          </a:xfrm>
          <a:prstGeom prst="roundRect">
            <a:avLst>
              <a:gd name="adj" fmla="val 6597"/>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テキスト ボックス 100"/>
          <p:cNvSpPr txBox="1"/>
          <p:nvPr/>
        </p:nvSpPr>
        <p:spPr>
          <a:xfrm>
            <a:off x="6446246" y="1066103"/>
            <a:ext cx="1692839" cy="230832"/>
          </a:xfrm>
          <a:prstGeom prst="rect">
            <a:avLst/>
          </a:prstGeom>
          <a:noFill/>
          <a:ln>
            <a:noFill/>
          </a:ln>
        </p:spPr>
        <p:txBody>
          <a:bodyPr wrap="square" rtlCol="0">
            <a:spAutoFit/>
          </a:bodyPr>
          <a:lstStyle/>
          <a:p>
            <a:r>
              <a:rPr kumimoji="1" lang="ja-JP" altLang="en-US" sz="900" b="1" dirty="0">
                <a:latin typeface="メイリオ" panose="020B0604030504040204" pitchFamily="50" charset="-128"/>
                <a:ea typeface="メイリオ" panose="020B0604030504040204" pitchFamily="50" charset="-128"/>
              </a:rPr>
              <a:t>コロナによる生活様式の変化</a:t>
            </a:r>
          </a:p>
        </p:txBody>
      </p:sp>
      <p:sp>
        <p:nvSpPr>
          <p:cNvPr id="69" name="テキスト ボックス 68"/>
          <p:cNvSpPr txBox="1"/>
          <p:nvPr/>
        </p:nvSpPr>
        <p:spPr>
          <a:xfrm>
            <a:off x="416127" y="1315702"/>
            <a:ext cx="1295339" cy="630942"/>
          </a:xfrm>
          <a:prstGeom prst="rect">
            <a:avLst/>
          </a:prstGeom>
          <a:solidFill>
            <a:schemeClr val="bg1"/>
          </a:solidFill>
          <a:ln>
            <a:solidFill>
              <a:schemeClr val="tx1"/>
            </a:solidFill>
            <a:prstDash val="dash"/>
          </a:ln>
        </p:spPr>
        <p:txBody>
          <a:bodyPr wrap="square" lIns="72000" rIns="72000" rtlCol="0">
            <a:spAutoFit/>
          </a:bodyPr>
          <a:lstStyle/>
          <a:p>
            <a:r>
              <a:rPr kumimoji="1" lang="en-US" altLang="ja-JP" sz="700" dirty="0">
                <a:latin typeface="メイリオ" panose="020B0604030504040204" pitchFamily="50" charset="-128"/>
                <a:ea typeface="メイリオ" panose="020B0604030504040204" pitchFamily="50" charset="-128"/>
              </a:rPr>
              <a:t>2050</a:t>
            </a:r>
            <a:r>
              <a:rPr kumimoji="1" lang="ja-JP" altLang="en-US" sz="700" dirty="0">
                <a:latin typeface="メイリオ" panose="020B0604030504040204" pitchFamily="50" charset="-128"/>
                <a:ea typeface="メイリオ" panose="020B0604030504040204" pitchFamily="50" charset="-128"/>
              </a:rPr>
              <a:t>年脱炭素社会、ゼロカーボン社会を見据え、</a:t>
            </a:r>
            <a:r>
              <a:rPr kumimoji="1" lang="en-US" altLang="ja-JP" sz="700" dirty="0">
                <a:latin typeface="メイリオ" panose="020B0604030504040204" pitchFamily="50" charset="-128"/>
                <a:ea typeface="メイリオ" panose="020B0604030504040204" pitchFamily="50" charset="-128"/>
              </a:rPr>
              <a:t>2030</a:t>
            </a:r>
            <a:r>
              <a:rPr kumimoji="1" lang="ja-JP" altLang="en-US" sz="700" dirty="0">
                <a:latin typeface="メイリオ" panose="020B0604030504040204" pitchFamily="50" charset="-128"/>
                <a:ea typeface="メイリオ" panose="020B0604030504040204" pitchFamily="50" charset="-128"/>
              </a:rPr>
              <a:t>年までに何ができるか考えるべき。　　　　　　　　（下田委員）</a:t>
            </a:r>
          </a:p>
        </p:txBody>
      </p:sp>
      <p:sp>
        <p:nvSpPr>
          <p:cNvPr id="87" name="テキスト ボックス 86"/>
          <p:cNvSpPr txBox="1"/>
          <p:nvPr/>
        </p:nvSpPr>
        <p:spPr>
          <a:xfrm>
            <a:off x="2028230" y="1296935"/>
            <a:ext cx="1494978" cy="846386"/>
          </a:xfrm>
          <a:prstGeom prst="rect">
            <a:avLst/>
          </a:prstGeom>
          <a:solidFill>
            <a:schemeClr val="bg1"/>
          </a:solidFill>
          <a:ln>
            <a:solidFill>
              <a:schemeClr val="tx1"/>
            </a:solidFill>
          </a:ln>
        </p:spPr>
        <p:txBody>
          <a:bodyPr wrap="square" lIns="72000" rIns="54000" rtlCol="0">
            <a:spAutoFit/>
          </a:bodyPr>
          <a:lstStyle/>
          <a:p>
            <a:r>
              <a:rPr kumimoji="1" lang="ja-JP" altLang="en-US" sz="700" dirty="0">
                <a:latin typeface="メイリオ" panose="020B0604030504040204" pitchFamily="50" charset="-128"/>
                <a:ea typeface="メイリオ" panose="020B0604030504040204" pitchFamily="50" charset="-128"/>
              </a:rPr>
              <a:t>大阪府は、環境配慮に関してこれまで先進的、先導的な役割を果たしてきている。</a:t>
            </a:r>
            <a:endParaRPr kumimoji="1" lang="en-US" altLang="ja-JP" sz="700" dirty="0">
              <a:latin typeface="メイリオ" panose="020B0604030504040204" pitchFamily="50" charset="-128"/>
              <a:ea typeface="メイリオ" panose="020B0604030504040204" pitchFamily="50" charset="-128"/>
            </a:endParaRPr>
          </a:p>
          <a:p>
            <a:r>
              <a:rPr kumimoji="1" lang="ja-JP" altLang="en-US" sz="700" dirty="0">
                <a:latin typeface="メイリオ" panose="020B0604030504040204" pitchFamily="50" charset="-128"/>
                <a:ea typeface="メイリオ" panose="020B0604030504040204" pitchFamily="50" charset="-128"/>
              </a:rPr>
              <a:t>今回の法改正を踏まえて、どのように次の段階に進んでいくべきか考える。</a:t>
            </a:r>
          </a:p>
          <a:p>
            <a:r>
              <a:rPr kumimoji="1" lang="ja-JP" altLang="en-US" sz="700" dirty="0">
                <a:latin typeface="メイリオ" panose="020B0604030504040204" pitchFamily="50" charset="-128"/>
                <a:ea typeface="メイリオ" panose="020B0604030504040204" pitchFamily="50" charset="-128"/>
              </a:rPr>
              <a:t>（下田委員）</a:t>
            </a:r>
          </a:p>
        </p:txBody>
      </p:sp>
      <p:sp>
        <p:nvSpPr>
          <p:cNvPr id="102" name="テキスト ボックス 101"/>
          <p:cNvSpPr txBox="1"/>
          <p:nvPr/>
        </p:nvSpPr>
        <p:spPr>
          <a:xfrm>
            <a:off x="4131019" y="1383962"/>
            <a:ext cx="1222538" cy="523220"/>
          </a:xfrm>
          <a:prstGeom prst="rect">
            <a:avLst/>
          </a:prstGeom>
          <a:solidFill>
            <a:schemeClr val="bg1"/>
          </a:solidFill>
          <a:ln>
            <a:solidFill>
              <a:schemeClr val="tx1"/>
            </a:solidFill>
          </a:ln>
        </p:spPr>
        <p:txBody>
          <a:bodyPr wrap="square" lIns="72000" rIns="54000" rtlCol="0">
            <a:spAutoFit/>
          </a:bodyPr>
          <a:lstStyle/>
          <a:p>
            <a:r>
              <a:rPr kumimoji="1" lang="ja-JP" altLang="en-US" sz="700" dirty="0">
                <a:latin typeface="メイリオ" panose="020B0604030504040204" pitchFamily="50" charset="-128"/>
                <a:ea typeface="メイリオ" panose="020B0604030504040204" pitchFamily="50" charset="-128"/>
              </a:rPr>
              <a:t>人口の変動や経済と環境のバランスのとれた政策が必要。</a:t>
            </a:r>
          </a:p>
          <a:p>
            <a:r>
              <a:rPr kumimoji="1" lang="ja-JP" altLang="en-US" sz="700" dirty="0">
                <a:latin typeface="メイリオ" panose="020B0604030504040204" pitchFamily="50" charset="-128"/>
                <a:ea typeface="メイリオ" panose="020B0604030504040204" pitchFamily="50" charset="-128"/>
              </a:rPr>
              <a:t>（岩前委員）（秋元委員）</a:t>
            </a:r>
          </a:p>
        </p:txBody>
      </p:sp>
      <p:sp>
        <p:nvSpPr>
          <p:cNvPr id="103" name="テキスト ボックス 102"/>
          <p:cNvSpPr txBox="1"/>
          <p:nvPr/>
        </p:nvSpPr>
        <p:spPr>
          <a:xfrm>
            <a:off x="6317576" y="1369543"/>
            <a:ext cx="1966674" cy="846386"/>
          </a:xfrm>
          <a:prstGeom prst="rect">
            <a:avLst/>
          </a:prstGeom>
          <a:solidFill>
            <a:schemeClr val="bg1"/>
          </a:solidFill>
          <a:ln>
            <a:solidFill>
              <a:schemeClr val="tx1"/>
            </a:solidFill>
            <a:prstDash val="dash"/>
          </a:ln>
        </p:spPr>
        <p:txBody>
          <a:bodyPr wrap="square" lIns="72000" rIns="72000" rtlCol="0">
            <a:spAutoFit/>
          </a:bodyPr>
          <a:lstStyle/>
          <a:p>
            <a:r>
              <a:rPr kumimoji="1" lang="ja-JP" altLang="en-US" sz="700" dirty="0">
                <a:latin typeface="メイリオ" panose="020B0604030504040204" pitchFamily="50" charset="-128"/>
                <a:ea typeface="メイリオ" panose="020B0604030504040204" pitchFamily="50" charset="-128"/>
              </a:rPr>
              <a:t>コロナによる生活様式の変化として、企業ではテレワークの実施、学校では通信教育の実施が行われ、オフィスや交通インフラによるエネルギー消費が減る分、家庭に分散するなど、非住宅から住宅へエネルギー消費の構造が変化している。</a:t>
            </a:r>
          </a:p>
          <a:p>
            <a:r>
              <a:rPr kumimoji="1" lang="ja-JP" altLang="en-US" sz="700" dirty="0">
                <a:latin typeface="メイリオ" panose="020B0604030504040204" pitchFamily="50" charset="-128"/>
                <a:ea typeface="メイリオ" panose="020B0604030504040204" pitchFamily="50" charset="-128"/>
              </a:rPr>
              <a:t>（岩前委員）</a:t>
            </a:r>
          </a:p>
        </p:txBody>
      </p:sp>
      <p:sp>
        <p:nvSpPr>
          <p:cNvPr id="48" name="角丸四角形 47"/>
          <p:cNvSpPr/>
          <p:nvPr/>
        </p:nvSpPr>
        <p:spPr>
          <a:xfrm>
            <a:off x="4182573" y="4441124"/>
            <a:ext cx="1354629" cy="1551969"/>
          </a:xfrm>
          <a:prstGeom prst="roundRect">
            <a:avLst>
              <a:gd name="adj" fmla="val 8921"/>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テキスト ボックス 48"/>
          <p:cNvSpPr txBox="1"/>
          <p:nvPr/>
        </p:nvSpPr>
        <p:spPr>
          <a:xfrm>
            <a:off x="4551839" y="4450412"/>
            <a:ext cx="665069" cy="223032"/>
          </a:xfrm>
          <a:prstGeom prst="rect">
            <a:avLst/>
          </a:prstGeom>
          <a:noFill/>
          <a:ln>
            <a:noFill/>
          </a:ln>
        </p:spPr>
        <p:txBody>
          <a:bodyPr wrap="square" rtlCol="0">
            <a:spAutoFit/>
          </a:bodyPr>
          <a:lstStyle/>
          <a:p>
            <a:r>
              <a:rPr kumimoji="1" lang="ja-JP" altLang="en-US" sz="800" b="1" dirty="0">
                <a:latin typeface="メイリオ" panose="020B0604030504040204" pitchFamily="50" charset="-128"/>
                <a:ea typeface="メイリオ" panose="020B0604030504040204" pitchFamily="50" charset="-128"/>
              </a:rPr>
              <a:t>再エネ</a:t>
            </a:r>
            <a:endParaRPr kumimoji="1" lang="en-US" altLang="ja-JP" sz="800" b="1" dirty="0">
              <a:latin typeface="メイリオ" panose="020B0604030504040204" pitchFamily="50" charset="-128"/>
              <a:ea typeface="メイリオ" panose="020B0604030504040204" pitchFamily="50" charset="-128"/>
            </a:endParaRPr>
          </a:p>
        </p:txBody>
      </p:sp>
      <p:sp>
        <p:nvSpPr>
          <p:cNvPr id="104" name="テキスト ボックス 103"/>
          <p:cNvSpPr txBox="1"/>
          <p:nvPr/>
        </p:nvSpPr>
        <p:spPr>
          <a:xfrm>
            <a:off x="701491" y="3412929"/>
            <a:ext cx="1470209" cy="630942"/>
          </a:xfrm>
          <a:prstGeom prst="rect">
            <a:avLst/>
          </a:prstGeom>
          <a:solidFill>
            <a:schemeClr val="bg1"/>
          </a:solidFill>
          <a:ln>
            <a:solidFill>
              <a:schemeClr val="tx1"/>
            </a:solidFill>
            <a:prstDash val="dash"/>
          </a:ln>
        </p:spPr>
        <p:txBody>
          <a:bodyPr wrap="square" lIns="72000" rIns="72000" rtlCol="0">
            <a:spAutoFit/>
          </a:bodyPr>
          <a:lstStyle/>
          <a:p>
            <a:r>
              <a:rPr kumimoji="1" lang="ja-JP" altLang="en-US" sz="700" dirty="0">
                <a:latin typeface="メイリオ" panose="020B0604030504040204" pitchFamily="50" charset="-128"/>
                <a:ea typeface="メイリオ" panose="020B0604030504040204" pitchFamily="50" charset="-128"/>
              </a:rPr>
              <a:t>建物における暖房に要するエネルギー消費量が多いので、ヒートアイランド現象以外に冬季の暖房も考慮すべき。</a:t>
            </a:r>
          </a:p>
          <a:p>
            <a:r>
              <a:rPr kumimoji="1" lang="ja-JP" altLang="en-US" sz="700" dirty="0">
                <a:latin typeface="メイリオ" panose="020B0604030504040204" pitchFamily="50" charset="-128"/>
                <a:ea typeface="メイリオ" panose="020B0604030504040204" pitchFamily="50" charset="-128"/>
              </a:rPr>
              <a:t>（下田委員）</a:t>
            </a:r>
          </a:p>
        </p:txBody>
      </p:sp>
      <p:sp>
        <p:nvSpPr>
          <p:cNvPr id="105" name="テキスト ボックス 104"/>
          <p:cNvSpPr txBox="1"/>
          <p:nvPr/>
        </p:nvSpPr>
        <p:spPr>
          <a:xfrm>
            <a:off x="815221" y="5065990"/>
            <a:ext cx="1303254" cy="954107"/>
          </a:xfrm>
          <a:prstGeom prst="rect">
            <a:avLst/>
          </a:prstGeom>
          <a:solidFill>
            <a:schemeClr val="bg1"/>
          </a:solidFill>
          <a:ln>
            <a:solidFill>
              <a:schemeClr val="tx1"/>
            </a:solidFill>
            <a:prstDash val="dash"/>
          </a:ln>
        </p:spPr>
        <p:txBody>
          <a:bodyPr wrap="square" rtlCol="0">
            <a:spAutoFit/>
          </a:bodyPr>
          <a:lstStyle/>
          <a:p>
            <a:r>
              <a:rPr kumimoji="1" lang="ja-JP" altLang="en-US" sz="700" dirty="0">
                <a:latin typeface="メイリオ" panose="020B0604030504040204" pitchFamily="50" charset="-128"/>
                <a:ea typeface="メイリオ" panose="020B0604030504040204" pitchFamily="50" charset="-128"/>
              </a:rPr>
              <a:t>スクラップ＆ビルドによる非効率な省エネ環境改善だけではなく、建物をリフォームして解体による廃棄物を出さない手法で省エネを進めることも検討すべき。</a:t>
            </a:r>
          </a:p>
          <a:p>
            <a:r>
              <a:rPr kumimoji="1" lang="ja-JP" altLang="en-US" sz="700" dirty="0">
                <a:latin typeface="メイリオ" panose="020B0604030504040204" pitchFamily="50" charset="-128"/>
                <a:ea typeface="メイリオ" panose="020B0604030504040204" pitchFamily="50" charset="-128"/>
              </a:rPr>
              <a:t>（田中委員）</a:t>
            </a:r>
          </a:p>
        </p:txBody>
      </p:sp>
      <p:sp>
        <p:nvSpPr>
          <p:cNvPr id="106" name="角丸四角形 105"/>
          <p:cNvSpPr/>
          <p:nvPr/>
        </p:nvSpPr>
        <p:spPr>
          <a:xfrm>
            <a:off x="3087618" y="3054298"/>
            <a:ext cx="3814166" cy="3157071"/>
          </a:xfrm>
          <a:prstGeom prst="roundRect">
            <a:avLst>
              <a:gd name="adj" fmla="val 6597"/>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テキスト ボックス 106"/>
          <p:cNvSpPr txBox="1"/>
          <p:nvPr/>
        </p:nvSpPr>
        <p:spPr>
          <a:xfrm>
            <a:off x="3523208" y="3080415"/>
            <a:ext cx="2794368" cy="230832"/>
          </a:xfrm>
          <a:prstGeom prst="rect">
            <a:avLst/>
          </a:prstGeom>
          <a:noFill/>
          <a:ln>
            <a:noFill/>
          </a:ln>
        </p:spPr>
        <p:txBody>
          <a:bodyPr wrap="square" rtlCol="0">
            <a:spAutoFit/>
          </a:bodyPr>
          <a:lstStyle/>
          <a:p>
            <a:r>
              <a:rPr kumimoji="1" lang="ja-JP" altLang="en-US" sz="900" b="1" dirty="0">
                <a:latin typeface="メイリオ" panose="020B0604030504040204" pitchFamily="50" charset="-128"/>
                <a:ea typeface="メイリオ" panose="020B0604030504040204" pitchFamily="50" charset="-128"/>
              </a:rPr>
              <a:t>国の施策を</a:t>
            </a:r>
            <a:r>
              <a:rPr kumimoji="1" lang="ja-JP" altLang="en-US" sz="900" b="1" dirty="0" smtClean="0">
                <a:latin typeface="メイリオ" panose="020B0604030504040204" pitchFamily="50" charset="-128"/>
                <a:ea typeface="メイリオ" panose="020B0604030504040204" pitchFamily="50" charset="-128"/>
              </a:rPr>
              <a:t>踏まえた住宅</a:t>
            </a:r>
            <a:r>
              <a:rPr kumimoji="1" lang="ja-JP" altLang="en-US" sz="900" b="1" dirty="0">
                <a:latin typeface="メイリオ" panose="020B0604030504040204" pitchFamily="50" charset="-128"/>
                <a:ea typeface="メイリオ" panose="020B0604030504040204" pitchFamily="50" charset="-128"/>
              </a:rPr>
              <a:t>に対する施策のあり方</a:t>
            </a:r>
          </a:p>
        </p:txBody>
      </p:sp>
      <p:sp>
        <p:nvSpPr>
          <p:cNvPr id="108" name="角丸四角形 107"/>
          <p:cNvSpPr/>
          <p:nvPr/>
        </p:nvSpPr>
        <p:spPr>
          <a:xfrm>
            <a:off x="7083463" y="3080414"/>
            <a:ext cx="1698588" cy="3129885"/>
          </a:xfrm>
          <a:prstGeom prst="roundRect">
            <a:avLst>
              <a:gd name="adj" fmla="val 6597"/>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テキスト ボックス 108"/>
          <p:cNvSpPr txBox="1"/>
          <p:nvPr/>
        </p:nvSpPr>
        <p:spPr>
          <a:xfrm>
            <a:off x="7375052" y="3127308"/>
            <a:ext cx="1632264" cy="369332"/>
          </a:xfrm>
          <a:prstGeom prst="rect">
            <a:avLst/>
          </a:prstGeom>
          <a:noFill/>
          <a:ln>
            <a:noFill/>
          </a:ln>
        </p:spPr>
        <p:txBody>
          <a:bodyPr wrap="square" rtlCol="0">
            <a:spAutoFit/>
          </a:bodyPr>
          <a:lstStyle/>
          <a:p>
            <a:r>
              <a:rPr kumimoji="1" lang="ja-JP" altLang="en-US" sz="900" b="1" dirty="0" smtClean="0">
                <a:latin typeface="メイリオ" panose="020B0604030504040204" pitchFamily="50" charset="-128"/>
                <a:ea typeface="メイリオ" panose="020B0604030504040204" pitchFamily="50" charset="-128"/>
              </a:rPr>
              <a:t>既存住宅に</a:t>
            </a:r>
            <a:r>
              <a:rPr kumimoji="1" lang="ja-JP" altLang="en-US" sz="900" b="1" dirty="0">
                <a:latin typeface="メイリオ" panose="020B0604030504040204" pitchFamily="50" charset="-128"/>
                <a:ea typeface="メイリオ" panose="020B0604030504040204" pitchFamily="50" charset="-128"/>
              </a:rPr>
              <a:t>対する</a:t>
            </a:r>
            <a:endParaRPr kumimoji="1" lang="en-US" altLang="ja-JP" sz="900" b="1" dirty="0">
              <a:latin typeface="メイリオ" panose="020B0604030504040204" pitchFamily="50" charset="-128"/>
              <a:ea typeface="メイリオ" panose="020B0604030504040204" pitchFamily="50" charset="-128"/>
            </a:endParaRPr>
          </a:p>
          <a:p>
            <a:r>
              <a:rPr kumimoji="1" lang="ja-JP" altLang="en-US" sz="900" b="1" dirty="0">
                <a:latin typeface="メイリオ" panose="020B0604030504040204" pitchFamily="50" charset="-128"/>
                <a:ea typeface="メイリオ" panose="020B0604030504040204" pitchFamily="50" charset="-128"/>
              </a:rPr>
              <a:t>省エネ施策のあり方</a:t>
            </a:r>
          </a:p>
        </p:txBody>
      </p:sp>
      <p:sp>
        <p:nvSpPr>
          <p:cNvPr id="110" name="テキスト ボックス 109"/>
          <p:cNvSpPr txBox="1"/>
          <p:nvPr/>
        </p:nvSpPr>
        <p:spPr>
          <a:xfrm>
            <a:off x="4086988" y="3423410"/>
            <a:ext cx="1294552" cy="1061829"/>
          </a:xfrm>
          <a:prstGeom prst="rect">
            <a:avLst/>
          </a:prstGeom>
          <a:solidFill>
            <a:schemeClr val="bg1"/>
          </a:solidFill>
          <a:ln>
            <a:solidFill>
              <a:schemeClr val="tx1"/>
            </a:solidFill>
          </a:ln>
        </p:spPr>
        <p:txBody>
          <a:bodyPr wrap="square" lIns="72000" rIns="36000" rtlCol="0">
            <a:spAutoFit/>
          </a:bodyPr>
          <a:lstStyle/>
          <a:p>
            <a:r>
              <a:rPr kumimoji="1" lang="en-US" altLang="ja-JP" sz="700" dirty="0">
                <a:latin typeface="メイリオ" panose="020B0604030504040204" pitchFamily="50" charset="-128"/>
                <a:ea typeface="メイリオ" panose="020B0604030504040204" pitchFamily="50" charset="-128"/>
              </a:rPr>
              <a:t>2030</a:t>
            </a:r>
            <a:r>
              <a:rPr kumimoji="1" lang="ja-JP" altLang="en-US" sz="700" dirty="0">
                <a:latin typeface="メイリオ" panose="020B0604030504040204" pitchFamily="50" charset="-128"/>
                <a:ea typeface="メイリオ" panose="020B0604030504040204" pitchFamily="50" charset="-128"/>
              </a:rPr>
              <a:t>年にどれだけ良質な戸建て住宅のストックを残していくか。</a:t>
            </a:r>
          </a:p>
          <a:p>
            <a:r>
              <a:rPr kumimoji="1" lang="ja-JP" altLang="en-US" sz="700" dirty="0">
                <a:latin typeface="メイリオ" panose="020B0604030504040204" pitchFamily="50" charset="-128"/>
                <a:ea typeface="メイリオ" panose="020B0604030504040204" pitchFamily="50" charset="-128"/>
              </a:rPr>
              <a:t>将来の人口像、都市像のなかで、どのような良質な住宅を造っていけば、</a:t>
            </a:r>
            <a:r>
              <a:rPr kumimoji="1" lang="en-US" altLang="ja-JP" sz="700" dirty="0">
                <a:latin typeface="メイリオ" panose="020B0604030504040204" pitchFamily="50" charset="-128"/>
                <a:ea typeface="メイリオ" panose="020B0604030504040204" pitchFamily="50" charset="-128"/>
              </a:rPr>
              <a:t>2050</a:t>
            </a:r>
            <a:r>
              <a:rPr kumimoji="1" lang="ja-JP" altLang="en-US" sz="700" dirty="0">
                <a:latin typeface="メイリオ" panose="020B0604030504040204" pitchFamily="50" charset="-128"/>
                <a:ea typeface="メイリオ" panose="020B0604030504040204" pitchFamily="50" charset="-128"/>
              </a:rPr>
              <a:t>年に</a:t>
            </a:r>
            <a:r>
              <a:rPr kumimoji="1" lang="en-US" altLang="ja-JP" sz="700" dirty="0">
                <a:latin typeface="メイリオ" panose="020B0604030504040204" pitchFamily="50" charset="-128"/>
                <a:ea typeface="メイリオ" panose="020B0604030504040204" pitchFamily="50" charset="-128"/>
              </a:rPr>
              <a:t>CO2</a:t>
            </a:r>
            <a:r>
              <a:rPr kumimoji="1" lang="ja-JP" altLang="en-US" sz="700" dirty="0">
                <a:latin typeface="メイリオ" panose="020B0604030504040204" pitchFamily="50" charset="-128"/>
                <a:ea typeface="メイリオ" panose="020B0604030504040204" pitchFamily="50" charset="-128"/>
              </a:rPr>
              <a:t>排出量ゼロとなるのかを描く必要がある。</a:t>
            </a:r>
          </a:p>
          <a:p>
            <a:r>
              <a:rPr kumimoji="1" lang="ja-JP" altLang="en-US" sz="700" dirty="0">
                <a:latin typeface="メイリオ" panose="020B0604030504040204" pitchFamily="50" charset="-128"/>
                <a:ea typeface="メイリオ" panose="020B0604030504040204" pitchFamily="50" charset="-128"/>
              </a:rPr>
              <a:t>（下田委員）</a:t>
            </a:r>
          </a:p>
        </p:txBody>
      </p:sp>
      <p:sp>
        <p:nvSpPr>
          <p:cNvPr id="111" name="テキスト ボックス 110"/>
          <p:cNvSpPr txBox="1"/>
          <p:nvPr/>
        </p:nvSpPr>
        <p:spPr>
          <a:xfrm>
            <a:off x="3203000" y="3433940"/>
            <a:ext cx="775453" cy="738664"/>
          </a:xfrm>
          <a:prstGeom prst="rect">
            <a:avLst/>
          </a:prstGeom>
          <a:solidFill>
            <a:schemeClr val="bg1"/>
          </a:solidFill>
          <a:ln>
            <a:solidFill>
              <a:schemeClr val="tx1"/>
            </a:solidFill>
            <a:prstDash val="dash"/>
          </a:ln>
        </p:spPr>
        <p:txBody>
          <a:bodyPr wrap="square" rtlCol="0">
            <a:spAutoFit/>
          </a:bodyPr>
          <a:lstStyle/>
          <a:p>
            <a:r>
              <a:rPr kumimoji="1" lang="ja-JP" altLang="en-US" sz="700" dirty="0">
                <a:latin typeface="メイリオ" panose="020B0604030504040204" pitchFamily="50" charset="-128"/>
                <a:ea typeface="メイリオ" panose="020B0604030504040204" pitchFamily="50" charset="-128"/>
              </a:rPr>
              <a:t>今、住宅を建てると</a:t>
            </a:r>
            <a:r>
              <a:rPr kumimoji="1" lang="en-US" altLang="ja-JP" sz="700" dirty="0">
                <a:latin typeface="メイリオ" panose="020B0604030504040204" pitchFamily="50" charset="-128"/>
                <a:ea typeface="メイリオ" panose="020B0604030504040204" pitchFamily="50" charset="-128"/>
              </a:rPr>
              <a:t>2050</a:t>
            </a:r>
            <a:r>
              <a:rPr kumimoji="1" lang="ja-JP" altLang="en-US" sz="700" dirty="0">
                <a:latin typeface="メイリオ" panose="020B0604030504040204" pitchFamily="50" charset="-128"/>
                <a:ea typeface="メイリオ" panose="020B0604030504040204" pitchFamily="50" charset="-128"/>
              </a:rPr>
              <a:t>年まで残るので今規制をすることが重要。</a:t>
            </a:r>
          </a:p>
          <a:p>
            <a:r>
              <a:rPr kumimoji="1" lang="ja-JP" altLang="en-US" sz="700" dirty="0">
                <a:latin typeface="メイリオ" panose="020B0604030504040204" pitchFamily="50" charset="-128"/>
                <a:ea typeface="メイリオ" panose="020B0604030504040204" pitchFamily="50" charset="-128"/>
              </a:rPr>
              <a:t>（下田委員）</a:t>
            </a:r>
          </a:p>
        </p:txBody>
      </p:sp>
      <p:sp>
        <p:nvSpPr>
          <p:cNvPr id="112" name="テキスト ボックス 111"/>
          <p:cNvSpPr txBox="1"/>
          <p:nvPr/>
        </p:nvSpPr>
        <p:spPr>
          <a:xfrm>
            <a:off x="5435971" y="3423410"/>
            <a:ext cx="1359281" cy="1061829"/>
          </a:xfrm>
          <a:prstGeom prst="rect">
            <a:avLst/>
          </a:prstGeom>
          <a:solidFill>
            <a:schemeClr val="bg1"/>
          </a:solidFill>
          <a:ln>
            <a:solidFill>
              <a:schemeClr val="tx1"/>
            </a:solidFill>
          </a:ln>
        </p:spPr>
        <p:txBody>
          <a:bodyPr wrap="square" rtlCol="0">
            <a:spAutoFit/>
          </a:bodyPr>
          <a:lstStyle/>
          <a:p>
            <a:r>
              <a:rPr kumimoji="1" lang="ja-JP" altLang="en-US" sz="700" dirty="0">
                <a:latin typeface="メイリオ" panose="020B0604030504040204" pitchFamily="50" charset="-128"/>
                <a:ea typeface="メイリオ" panose="020B0604030504040204" pitchFamily="50" charset="-128"/>
              </a:rPr>
              <a:t>現状の大阪府における省エネ適合状況を踏まえ、戸建て住宅のトップランナーには省エネ基準を上回る基準（トップランナー基準）への適合義務が課せられるが、それ以外の住宅で何も行わなかった場合の見通しも考える。</a:t>
            </a:r>
          </a:p>
          <a:p>
            <a:r>
              <a:rPr kumimoji="1" lang="ja-JP" altLang="en-US" sz="700" dirty="0">
                <a:latin typeface="メイリオ" panose="020B0604030504040204" pitchFamily="50" charset="-128"/>
                <a:ea typeface="メイリオ" panose="020B0604030504040204" pitchFamily="50" charset="-128"/>
              </a:rPr>
              <a:t>（下田委員）</a:t>
            </a:r>
          </a:p>
        </p:txBody>
      </p:sp>
      <p:sp>
        <p:nvSpPr>
          <p:cNvPr id="114" name="テキスト ボックス 113"/>
          <p:cNvSpPr txBox="1"/>
          <p:nvPr/>
        </p:nvSpPr>
        <p:spPr>
          <a:xfrm>
            <a:off x="4127330" y="5390440"/>
            <a:ext cx="1270581" cy="534109"/>
          </a:xfrm>
          <a:prstGeom prst="rect">
            <a:avLst/>
          </a:prstGeom>
          <a:solidFill>
            <a:schemeClr val="bg1"/>
          </a:solidFill>
          <a:ln>
            <a:solidFill>
              <a:schemeClr val="tx1"/>
            </a:solidFill>
            <a:prstDash val="dash"/>
          </a:ln>
        </p:spPr>
        <p:txBody>
          <a:bodyPr wrap="square" lIns="72000" rIns="72000" rtlCol="0">
            <a:spAutoFit/>
          </a:bodyPr>
          <a:lstStyle/>
          <a:p>
            <a:r>
              <a:rPr kumimoji="1" lang="ja-JP" altLang="en-US" sz="700" dirty="0">
                <a:latin typeface="メイリオ" panose="020B0604030504040204" pitchFamily="50" charset="-128"/>
                <a:ea typeface="メイリオ" panose="020B0604030504040204" pitchFamily="50" charset="-128"/>
              </a:rPr>
              <a:t>エネルギー需要の多い夏や冬の状況を踏まえる必要がある。</a:t>
            </a:r>
          </a:p>
          <a:p>
            <a:r>
              <a:rPr kumimoji="1" lang="ja-JP" altLang="en-US" sz="700" dirty="0">
                <a:latin typeface="メイリオ" panose="020B0604030504040204" pitchFamily="50" charset="-128"/>
                <a:ea typeface="メイリオ" panose="020B0604030504040204" pitchFamily="50" charset="-128"/>
              </a:rPr>
              <a:t>（岩前委員）</a:t>
            </a:r>
          </a:p>
        </p:txBody>
      </p:sp>
      <p:sp>
        <p:nvSpPr>
          <p:cNvPr id="115" name="テキスト ボックス 114"/>
          <p:cNvSpPr txBox="1"/>
          <p:nvPr/>
        </p:nvSpPr>
        <p:spPr>
          <a:xfrm>
            <a:off x="4110192" y="4732088"/>
            <a:ext cx="1287720" cy="523220"/>
          </a:xfrm>
          <a:prstGeom prst="rect">
            <a:avLst/>
          </a:prstGeom>
          <a:solidFill>
            <a:schemeClr val="bg1"/>
          </a:solidFill>
          <a:ln>
            <a:solidFill>
              <a:schemeClr val="tx1"/>
            </a:solidFill>
            <a:prstDash val="dash"/>
          </a:ln>
        </p:spPr>
        <p:txBody>
          <a:bodyPr wrap="square" lIns="72000" rIns="72000" rtlCol="0">
            <a:spAutoFit/>
          </a:bodyPr>
          <a:lstStyle/>
          <a:p>
            <a:r>
              <a:rPr kumimoji="1" lang="ja-JP" altLang="en-US" sz="700" dirty="0">
                <a:latin typeface="メイリオ" panose="020B0604030504040204" pitchFamily="50" charset="-128"/>
                <a:ea typeface="メイリオ" panose="020B0604030504040204" pitchFamily="50" charset="-128"/>
              </a:rPr>
              <a:t>府域の循環器病発症率と建築物の省エネとの関係を考慮すべき。</a:t>
            </a:r>
          </a:p>
          <a:p>
            <a:r>
              <a:rPr kumimoji="1" lang="ja-JP" altLang="en-US" sz="700" dirty="0">
                <a:latin typeface="メイリオ" panose="020B0604030504040204" pitchFamily="50" charset="-128"/>
                <a:ea typeface="メイリオ" panose="020B0604030504040204" pitchFamily="50" charset="-128"/>
              </a:rPr>
              <a:t>（下田委員）</a:t>
            </a:r>
            <a:endParaRPr kumimoji="1" lang="en-US" altLang="ja-JP" sz="700" dirty="0">
              <a:latin typeface="メイリオ" panose="020B0604030504040204" pitchFamily="50" charset="-128"/>
              <a:ea typeface="メイリオ" panose="020B0604030504040204" pitchFamily="50" charset="-128"/>
            </a:endParaRPr>
          </a:p>
        </p:txBody>
      </p:sp>
      <p:sp>
        <p:nvSpPr>
          <p:cNvPr id="116" name="テキスト ボックス 115"/>
          <p:cNvSpPr txBox="1"/>
          <p:nvPr/>
        </p:nvSpPr>
        <p:spPr>
          <a:xfrm>
            <a:off x="5665181" y="4708304"/>
            <a:ext cx="1048837" cy="846386"/>
          </a:xfrm>
          <a:prstGeom prst="rect">
            <a:avLst/>
          </a:prstGeom>
          <a:solidFill>
            <a:schemeClr val="bg1"/>
          </a:solidFill>
          <a:ln>
            <a:solidFill>
              <a:schemeClr val="tx1"/>
            </a:solidFill>
          </a:ln>
        </p:spPr>
        <p:txBody>
          <a:bodyPr wrap="square" lIns="72000" rIns="72000" rtlCol="0">
            <a:spAutoFit/>
          </a:bodyPr>
          <a:lstStyle/>
          <a:p>
            <a:r>
              <a:rPr kumimoji="1" lang="ja-JP" altLang="en-US" sz="700" dirty="0">
                <a:latin typeface="メイリオ" panose="020B0604030504040204" pitchFamily="50" charset="-128"/>
                <a:ea typeface="メイリオ" panose="020B0604030504040204" pitchFamily="50" charset="-128"/>
              </a:rPr>
              <a:t>熱中症対策で冷房に頼ることと冷房病という健康に対する影響の両方を解決するには、断熱性能の強化が重要なポイント。　　　　　　　　　　（岩前委員）</a:t>
            </a:r>
          </a:p>
        </p:txBody>
      </p:sp>
      <p:sp>
        <p:nvSpPr>
          <p:cNvPr id="117" name="テキスト ボックス 116"/>
          <p:cNvSpPr txBox="1"/>
          <p:nvPr/>
        </p:nvSpPr>
        <p:spPr>
          <a:xfrm>
            <a:off x="3203000" y="4682212"/>
            <a:ext cx="798263" cy="738664"/>
          </a:xfrm>
          <a:prstGeom prst="rect">
            <a:avLst/>
          </a:prstGeom>
          <a:solidFill>
            <a:schemeClr val="bg1"/>
          </a:solidFill>
          <a:ln>
            <a:solidFill>
              <a:schemeClr val="tx1"/>
            </a:solidFill>
          </a:ln>
        </p:spPr>
        <p:txBody>
          <a:bodyPr wrap="square" rtlCol="0">
            <a:spAutoFit/>
          </a:bodyPr>
          <a:lstStyle/>
          <a:p>
            <a:r>
              <a:rPr kumimoji="1" lang="ja-JP" altLang="en-US" sz="700" dirty="0">
                <a:latin typeface="メイリオ" panose="020B0604030504040204" pitchFamily="50" charset="-128"/>
                <a:ea typeface="メイリオ" panose="020B0604030504040204" pitchFamily="50" charset="-128"/>
              </a:rPr>
              <a:t>夏の猛暑を和らげるためにできることを幅広に考えることが必要。　　　　　　　　　　（下田委員）</a:t>
            </a:r>
          </a:p>
        </p:txBody>
      </p:sp>
      <p:sp>
        <p:nvSpPr>
          <p:cNvPr id="118" name="テキスト ボックス 117"/>
          <p:cNvSpPr txBox="1"/>
          <p:nvPr/>
        </p:nvSpPr>
        <p:spPr>
          <a:xfrm>
            <a:off x="7230794" y="3868424"/>
            <a:ext cx="1303254" cy="954107"/>
          </a:xfrm>
          <a:prstGeom prst="rect">
            <a:avLst/>
          </a:prstGeom>
          <a:solidFill>
            <a:schemeClr val="bg1"/>
          </a:solidFill>
          <a:ln>
            <a:solidFill>
              <a:schemeClr val="tx1"/>
            </a:solidFill>
            <a:prstDash val="dash"/>
          </a:ln>
        </p:spPr>
        <p:txBody>
          <a:bodyPr wrap="square" rtlCol="0">
            <a:spAutoFit/>
          </a:bodyPr>
          <a:lstStyle/>
          <a:p>
            <a:r>
              <a:rPr kumimoji="1" lang="ja-JP" altLang="en-US" sz="700" dirty="0">
                <a:latin typeface="メイリオ" panose="020B0604030504040204" pitchFamily="50" charset="-128"/>
                <a:ea typeface="メイリオ" panose="020B0604030504040204" pitchFamily="50" charset="-128"/>
              </a:rPr>
              <a:t>スクラップ＆ビルドによる非効率な省エネ環境改善だけではなく、建物をリフォームして解体による廃棄物を出さない手法で省エネを進めることも検討すべき。</a:t>
            </a:r>
          </a:p>
          <a:p>
            <a:r>
              <a:rPr kumimoji="1" lang="ja-JP" altLang="en-US" sz="700" dirty="0">
                <a:latin typeface="メイリオ" panose="020B0604030504040204" pitchFamily="50" charset="-128"/>
                <a:ea typeface="メイリオ" panose="020B0604030504040204" pitchFamily="50" charset="-128"/>
              </a:rPr>
              <a:t>（田中委員）</a:t>
            </a:r>
          </a:p>
        </p:txBody>
      </p:sp>
      <p:sp>
        <p:nvSpPr>
          <p:cNvPr id="4" name="テキスト ボックス 3"/>
          <p:cNvSpPr txBox="1"/>
          <p:nvPr/>
        </p:nvSpPr>
        <p:spPr>
          <a:xfrm>
            <a:off x="179268" y="60854"/>
            <a:ext cx="6534750" cy="246221"/>
          </a:xfrm>
          <a:prstGeom prst="rect">
            <a:avLst/>
          </a:prstGeom>
          <a:solidFill>
            <a:schemeClr val="bg1"/>
          </a:solidFill>
          <a:ln>
            <a:solidFill>
              <a:schemeClr val="tx1"/>
            </a:solidFill>
          </a:ln>
        </p:spPr>
        <p:txBody>
          <a:bodyPr wrap="square" rtlCol="0">
            <a:spAutoFit/>
          </a:bodyPr>
          <a:lstStyle/>
          <a:p>
            <a:r>
              <a:rPr kumimoji="1" lang="ja-JP" altLang="en-US" sz="1000" dirty="0" smtClean="0">
                <a:latin typeface="メイリオ" panose="020B0604030504040204" pitchFamily="50" charset="-128"/>
                <a:ea typeface="メイリオ" panose="020B0604030504040204" pitchFamily="50" charset="-128"/>
              </a:rPr>
              <a:t>令和</a:t>
            </a:r>
            <a:r>
              <a:rPr kumimoji="1" lang="en-US" altLang="ja-JP" sz="1000" dirty="0" smtClean="0">
                <a:latin typeface="メイリオ" panose="020B0604030504040204" pitchFamily="50" charset="-128"/>
                <a:ea typeface="メイリオ" panose="020B0604030504040204" pitchFamily="50" charset="-128"/>
              </a:rPr>
              <a:t>2</a:t>
            </a:r>
            <a:r>
              <a:rPr kumimoji="1" lang="ja-JP" altLang="en-US" sz="1000" dirty="0" smtClean="0">
                <a:latin typeface="メイリオ" panose="020B0604030504040204" pitchFamily="50" charset="-128"/>
                <a:ea typeface="メイリオ" panose="020B0604030504040204" pitchFamily="50" charset="-128"/>
              </a:rPr>
              <a:t>年度第</a:t>
            </a:r>
            <a:r>
              <a:rPr kumimoji="1" lang="en-US" altLang="ja-JP" sz="1000" dirty="0" smtClean="0">
                <a:latin typeface="メイリオ" panose="020B0604030504040204" pitchFamily="50" charset="-128"/>
                <a:ea typeface="メイリオ" panose="020B0604030504040204" pitchFamily="50" charset="-128"/>
              </a:rPr>
              <a:t>1</a:t>
            </a:r>
            <a:r>
              <a:rPr kumimoji="1" lang="ja-JP" altLang="en-US" sz="1000" dirty="0" smtClean="0">
                <a:latin typeface="メイリオ" panose="020B0604030504040204" pitchFamily="50" charset="-128"/>
                <a:ea typeface="メイリオ" panose="020B0604030504040204" pitchFamily="50" charset="-128"/>
              </a:rPr>
              <a:t>回大阪府環境審議会温暖化対策部会におけるご意見一覧（建築物の環境配慮のあり方について）</a:t>
            </a:r>
            <a:endParaRPr kumimoji="1" lang="ja-JP" altLang="en-US" sz="1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234439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76200" y="359637"/>
            <a:ext cx="8989921" cy="3447570"/>
          </a:xfrm>
          <a:prstGeom prst="roundRect">
            <a:avLst>
              <a:gd name="adj" fmla="val 814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3389758" y="386558"/>
            <a:ext cx="1857284" cy="246221"/>
          </a:xfrm>
          <a:prstGeom prst="rect">
            <a:avLst/>
          </a:prstGeom>
          <a:noFill/>
          <a:ln>
            <a:noFill/>
          </a:ln>
        </p:spPr>
        <p:txBody>
          <a:bodyPr wrap="square" rtlCol="0">
            <a:spAutoFit/>
          </a:bodyPr>
          <a:lstStyle/>
          <a:p>
            <a:r>
              <a:rPr kumimoji="1" lang="ja-JP" altLang="en-US" sz="1000" b="1" dirty="0">
                <a:latin typeface="メイリオ" panose="020B0604030504040204" pitchFamily="50" charset="-128"/>
                <a:ea typeface="メイリオ" panose="020B0604030504040204" pitchFamily="50" charset="-128"/>
              </a:rPr>
              <a:t>論点２　具体的施策について</a:t>
            </a:r>
          </a:p>
        </p:txBody>
      </p:sp>
      <p:sp>
        <p:nvSpPr>
          <p:cNvPr id="42" name="角丸四角形 41"/>
          <p:cNvSpPr/>
          <p:nvPr/>
        </p:nvSpPr>
        <p:spPr>
          <a:xfrm>
            <a:off x="221851" y="2483097"/>
            <a:ext cx="8676930" cy="1231653"/>
          </a:xfrm>
          <a:prstGeom prst="roundRect">
            <a:avLst>
              <a:gd name="adj" fmla="val 8921"/>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角丸四角形 66"/>
          <p:cNvSpPr/>
          <p:nvPr/>
        </p:nvSpPr>
        <p:spPr>
          <a:xfrm>
            <a:off x="179268" y="706544"/>
            <a:ext cx="8719513" cy="1609969"/>
          </a:xfrm>
          <a:prstGeom prst="roundRect">
            <a:avLst>
              <a:gd name="adj" fmla="val 7706"/>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3604060" y="723725"/>
            <a:ext cx="2008062" cy="230832"/>
          </a:xfrm>
          <a:prstGeom prst="rect">
            <a:avLst/>
          </a:prstGeom>
          <a:noFill/>
          <a:ln>
            <a:noFill/>
          </a:ln>
        </p:spPr>
        <p:txBody>
          <a:bodyPr wrap="square" rtlCol="0">
            <a:spAutoFit/>
          </a:bodyPr>
          <a:lstStyle/>
          <a:p>
            <a:r>
              <a:rPr kumimoji="1" lang="en-US" altLang="ja-JP" sz="900" b="1" dirty="0">
                <a:latin typeface="メイリオ" panose="020B0604030504040204" pitchFamily="50" charset="-128"/>
                <a:ea typeface="メイリオ" panose="020B0604030504040204" pitchFamily="50" charset="-128"/>
              </a:rPr>
              <a:t>2-1</a:t>
            </a:r>
            <a:r>
              <a:rPr kumimoji="1" lang="ja-JP" altLang="en-US" sz="900" b="1" dirty="0">
                <a:latin typeface="メイリオ" panose="020B0604030504040204" pitchFamily="50" charset="-128"/>
                <a:ea typeface="メイリオ" panose="020B0604030504040204" pitchFamily="50" charset="-128"/>
              </a:rPr>
              <a:t>　条例による規制</a:t>
            </a:r>
          </a:p>
        </p:txBody>
      </p:sp>
      <p:sp>
        <p:nvSpPr>
          <p:cNvPr id="39" name="テキスト ボックス 38"/>
          <p:cNvSpPr txBox="1"/>
          <p:nvPr/>
        </p:nvSpPr>
        <p:spPr>
          <a:xfrm>
            <a:off x="3668069" y="2483097"/>
            <a:ext cx="2282419" cy="230832"/>
          </a:xfrm>
          <a:prstGeom prst="rect">
            <a:avLst/>
          </a:prstGeom>
          <a:noFill/>
          <a:ln>
            <a:noFill/>
          </a:ln>
        </p:spPr>
        <p:txBody>
          <a:bodyPr wrap="square" rtlCol="0">
            <a:spAutoFit/>
          </a:bodyPr>
          <a:lstStyle/>
          <a:p>
            <a:r>
              <a:rPr kumimoji="1" lang="en-US" altLang="ja-JP" sz="900" b="1" dirty="0">
                <a:latin typeface="メイリオ" panose="020B0604030504040204" pitchFamily="50" charset="-128"/>
                <a:ea typeface="メイリオ" panose="020B0604030504040204" pitchFamily="50" charset="-128"/>
              </a:rPr>
              <a:t>2-2</a:t>
            </a:r>
            <a:r>
              <a:rPr kumimoji="1" lang="ja-JP" altLang="en-US" sz="900" b="1" dirty="0">
                <a:latin typeface="メイリオ" panose="020B0604030504040204" pitchFamily="50" charset="-128"/>
                <a:ea typeface="メイリオ" panose="020B0604030504040204" pitchFamily="50" charset="-128"/>
              </a:rPr>
              <a:t>　</a:t>
            </a:r>
            <a:r>
              <a:rPr kumimoji="1" lang="ja-JP" altLang="en-US" sz="900" b="1" dirty="0" smtClean="0">
                <a:latin typeface="メイリオ" panose="020B0604030504040204" pitchFamily="50" charset="-128"/>
                <a:ea typeface="メイリオ" panose="020B0604030504040204" pitchFamily="50" charset="-128"/>
              </a:rPr>
              <a:t>啓発</a:t>
            </a:r>
            <a:endParaRPr kumimoji="1" lang="ja-JP" altLang="en-US" sz="900" b="1" dirty="0">
              <a:latin typeface="メイリオ" panose="020B0604030504040204" pitchFamily="50" charset="-128"/>
              <a:ea typeface="メイリオ" panose="020B0604030504040204" pitchFamily="50" charset="-128"/>
            </a:endParaRPr>
          </a:p>
        </p:txBody>
      </p:sp>
      <p:sp>
        <p:nvSpPr>
          <p:cNvPr id="90" name="角丸四角形 89"/>
          <p:cNvSpPr/>
          <p:nvPr/>
        </p:nvSpPr>
        <p:spPr>
          <a:xfrm>
            <a:off x="314325" y="1016919"/>
            <a:ext cx="2021549" cy="1107436"/>
          </a:xfrm>
          <a:prstGeom prst="roundRect">
            <a:avLst>
              <a:gd name="adj" fmla="val 6597"/>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テキスト ボックス 92"/>
          <p:cNvSpPr txBox="1"/>
          <p:nvPr/>
        </p:nvSpPr>
        <p:spPr>
          <a:xfrm>
            <a:off x="499595" y="1066103"/>
            <a:ext cx="1900705" cy="230832"/>
          </a:xfrm>
          <a:prstGeom prst="rect">
            <a:avLst/>
          </a:prstGeom>
          <a:noFill/>
          <a:ln>
            <a:noFill/>
          </a:ln>
        </p:spPr>
        <p:txBody>
          <a:bodyPr wrap="square" rtlCol="0">
            <a:spAutoFit/>
          </a:bodyPr>
          <a:lstStyle/>
          <a:p>
            <a:r>
              <a:rPr kumimoji="1" lang="ja-JP" altLang="en-US" sz="900" b="1" dirty="0">
                <a:latin typeface="メイリオ" panose="020B0604030504040204" pitchFamily="50" charset="-128"/>
                <a:ea typeface="メイリオ" panose="020B0604030504040204" pitchFamily="50" charset="-128"/>
              </a:rPr>
              <a:t>法により付加する条例（非住宅）</a:t>
            </a:r>
          </a:p>
        </p:txBody>
      </p:sp>
      <p:sp>
        <p:nvSpPr>
          <p:cNvPr id="98" name="角丸四角形 97"/>
          <p:cNvSpPr/>
          <p:nvPr/>
        </p:nvSpPr>
        <p:spPr>
          <a:xfrm>
            <a:off x="2567640" y="1006350"/>
            <a:ext cx="6118031" cy="1118004"/>
          </a:xfrm>
          <a:prstGeom prst="roundRect">
            <a:avLst>
              <a:gd name="adj" fmla="val 6597"/>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テキスト ボックス 98"/>
          <p:cNvSpPr txBox="1"/>
          <p:nvPr/>
        </p:nvSpPr>
        <p:spPr>
          <a:xfrm>
            <a:off x="5028605" y="1053465"/>
            <a:ext cx="1288971" cy="230832"/>
          </a:xfrm>
          <a:prstGeom prst="rect">
            <a:avLst/>
          </a:prstGeom>
          <a:noFill/>
          <a:ln>
            <a:noFill/>
          </a:ln>
        </p:spPr>
        <p:txBody>
          <a:bodyPr wrap="square" rtlCol="0">
            <a:spAutoFit/>
          </a:bodyPr>
          <a:lstStyle/>
          <a:p>
            <a:r>
              <a:rPr kumimoji="1" lang="ja-JP" altLang="en-US" sz="900" b="1" dirty="0">
                <a:latin typeface="メイリオ" panose="020B0604030504040204" pitchFamily="50" charset="-128"/>
                <a:ea typeface="メイリオ" panose="020B0604030504040204" pitchFamily="50" charset="-128"/>
              </a:rPr>
              <a:t>独自条例（住宅）</a:t>
            </a:r>
          </a:p>
        </p:txBody>
      </p:sp>
      <p:sp>
        <p:nvSpPr>
          <p:cNvPr id="43" name="テキスト ボックス 42"/>
          <p:cNvSpPr txBox="1"/>
          <p:nvPr/>
        </p:nvSpPr>
        <p:spPr>
          <a:xfrm>
            <a:off x="701491" y="1341023"/>
            <a:ext cx="1243865" cy="630942"/>
          </a:xfrm>
          <a:prstGeom prst="rect">
            <a:avLst/>
          </a:prstGeom>
          <a:solidFill>
            <a:schemeClr val="bg1"/>
          </a:solidFill>
          <a:ln>
            <a:solidFill>
              <a:schemeClr val="tx1"/>
            </a:solidFill>
            <a:prstDash val="dash"/>
          </a:ln>
        </p:spPr>
        <p:txBody>
          <a:bodyPr wrap="square" lIns="72000" rIns="72000" rtlCol="0">
            <a:spAutoFit/>
          </a:bodyPr>
          <a:lstStyle/>
          <a:p>
            <a:r>
              <a:rPr kumimoji="1" lang="ja-JP" altLang="en-US" sz="700" dirty="0">
                <a:latin typeface="メイリオ" panose="020B0604030504040204" pitchFamily="50" charset="-128"/>
                <a:ea typeface="メイリオ" panose="020B0604030504040204" pitchFamily="50" charset="-128"/>
              </a:rPr>
              <a:t>地方公共団体が省エネ基準を強化できる仕組みについて、具体的に何を考えているのか。　　　　　　　　　　（森山委員）</a:t>
            </a:r>
          </a:p>
        </p:txBody>
      </p:sp>
      <p:sp>
        <p:nvSpPr>
          <p:cNvPr id="44" name="テキスト ボックス 43"/>
          <p:cNvSpPr txBox="1"/>
          <p:nvPr/>
        </p:nvSpPr>
        <p:spPr>
          <a:xfrm>
            <a:off x="2603885" y="1249727"/>
            <a:ext cx="1000175" cy="523220"/>
          </a:xfrm>
          <a:prstGeom prst="rect">
            <a:avLst/>
          </a:prstGeom>
          <a:solidFill>
            <a:schemeClr val="bg1"/>
          </a:solidFill>
          <a:ln>
            <a:solidFill>
              <a:schemeClr val="tx1"/>
            </a:solidFill>
            <a:prstDash val="dash"/>
          </a:ln>
        </p:spPr>
        <p:txBody>
          <a:bodyPr wrap="square" rtlCol="0">
            <a:spAutoFit/>
          </a:bodyPr>
          <a:lstStyle/>
          <a:p>
            <a:r>
              <a:rPr kumimoji="1" lang="ja-JP" altLang="en-US" sz="700" dirty="0">
                <a:latin typeface="メイリオ" panose="020B0604030504040204" pitchFamily="50" charset="-128"/>
                <a:ea typeface="メイリオ" panose="020B0604030504040204" pitchFamily="50" charset="-128"/>
              </a:rPr>
              <a:t>府温暖化条例の規制でどこまで踏み込むつもりか。</a:t>
            </a:r>
          </a:p>
          <a:p>
            <a:r>
              <a:rPr kumimoji="1" lang="ja-JP" altLang="en-US" sz="700" dirty="0">
                <a:latin typeface="メイリオ" panose="020B0604030504040204" pitchFamily="50" charset="-128"/>
                <a:ea typeface="メイリオ" panose="020B0604030504040204" pitchFamily="50" charset="-128"/>
              </a:rPr>
              <a:t>　（下田委員）</a:t>
            </a:r>
          </a:p>
        </p:txBody>
      </p:sp>
      <p:sp>
        <p:nvSpPr>
          <p:cNvPr id="45" name="テキスト ボックス 44"/>
          <p:cNvSpPr txBox="1"/>
          <p:nvPr/>
        </p:nvSpPr>
        <p:spPr>
          <a:xfrm>
            <a:off x="7317840" y="1249727"/>
            <a:ext cx="1000983" cy="630942"/>
          </a:xfrm>
          <a:prstGeom prst="rect">
            <a:avLst/>
          </a:prstGeom>
          <a:solidFill>
            <a:schemeClr val="bg1"/>
          </a:solidFill>
          <a:ln>
            <a:solidFill>
              <a:schemeClr val="tx1"/>
            </a:solidFill>
            <a:prstDash val="dash"/>
          </a:ln>
        </p:spPr>
        <p:txBody>
          <a:bodyPr wrap="square" rtlCol="0">
            <a:spAutoFit/>
          </a:bodyPr>
          <a:lstStyle/>
          <a:p>
            <a:r>
              <a:rPr kumimoji="1" lang="ja-JP" altLang="en-US" sz="700" dirty="0">
                <a:latin typeface="メイリオ" panose="020B0604030504040204" pitchFamily="50" charset="-128"/>
                <a:ea typeface="メイリオ" panose="020B0604030504040204" pitchFamily="50" charset="-128"/>
              </a:rPr>
              <a:t>国が規制しない住宅に対して、府独自で規制しにくいが何かやりたい。　　　　　　　（下田委員）</a:t>
            </a:r>
          </a:p>
        </p:txBody>
      </p:sp>
      <p:sp>
        <p:nvSpPr>
          <p:cNvPr id="46" name="テキスト ボックス 45"/>
          <p:cNvSpPr txBox="1"/>
          <p:nvPr/>
        </p:nvSpPr>
        <p:spPr>
          <a:xfrm>
            <a:off x="6010836" y="1272960"/>
            <a:ext cx="1165546" cy="523220"/>
          </a:xfrm>
          <a:prstGeom prst="rect">
            <a:avLst/>
          </a:prstGeom>
          <a:solidFill>
            <a:schemeClr val="bg1"/>
          </a:solidFill>
          <a:ln>
            <a:solidFill>
              <a:schemeClr val="tx1"/>
            </a:solidFill>
          </a:ln>
        </p:spPr>
        <p:txBody>
          <a:bodyPr wrap="square" rtlCol="0">
            <a:spAutoFit/>
          </a:bodyPr>
          <a:lstStyle/>
          <a:p>
            <a:r>
              <a:rPr kumimoji="1" lang="ja-JP" altLang="en-US" sz="700" dirty="0">
                <a:latin typeface="メイリオ" panose="020B0604030504040204" pitchFamily="50" charset="-128"/>
                <a:ea typeface="メイリオ" panose="020B0604030504040204" pitchFamily="50" charset="-128"/>
              </a:rPr>
              <a:t>法体系の中では、義務化はできず、建築主の協力で進めなくてはいけない。</a:t>
            </a:r>
          </a:p>
          <a:p>
            <a:r>
              <a:rPr kumimoji="1" lang="ja-JP" altLang="en-US" sz="700" dirty="0">
                <a:latin typeface="メイリオ" panose="020B0604030504040204" pitchFamily="50" charset="-128"/>
                <a:ea typeface="メイリオ" panose="020B0604030504040204" pitchFamily="50" charset="-128"/>
              </a:rPr>
              <a:t>　（下田委員）</a:t>
            </a:r>
          </a:p>
        </p:txBody>
      </p:sp>
      <p:sp>
        <p:nvSpPr>
          <p:cNvPr id="47" name="テキスト ボックス 46"/>
          <p:cNvSpPr txBox="1"/>
          <p:nvPr/>
        </p:nvSpPr>
        <p:spPr>
          <a:xfrm>
            <a:off x="4809279" y="1249727"/>
            <a:ext cx="1050930" cy="630942"/>
          </a:xfrm>
          <a:prstGeom prst="rect">
            <a:avLst/>
          </a:prstGeom>
          <a:solidFill>
            <a:schemeClr val="bg1"/>
          </a:solidFill>
          <a:ln>
            <a:solidFill>
              <a:schemeClr val="tx1"/>
            </a:solidFill>
          </a:ln>
        </p:spPr>
        <p:txBody>
          <a:bodyPr wrap="square" rtlCol="0">
            <a:spAutoFit/>
          </a:bodyPr>
          <a:lstStyle/>
          <a:p>
            <a:r>
              <a:rPr kumimoji="1" lang="ja-JP" altLang="en-US" sz="700" dirty="0">
                <a:latin typeface="メイリオ" panose="020B0604030504040204" pitchFamily="50" charset="-128"/>
                <a:ea typeface="メイリオ" panose="020B0604030504040204" pitchFamily="50" charset="-128"/>
              </a:rPr>
              <a:t>府が独自条例で規制しているタワーマンションについては上乗せできない。　　　　　　　　　　（下田委員）</a:t>
            </a:r>
          </a:p>
        </p:txBody>
      </p:sp>
      <p:sp>
        <p:nvSpPr>
          <p:cNvPr id="50" name="テキスト ボックス 49"/>
          <p:cNvSpPr txBox="1"/>
          <p:nvPr/>
        </p:nvSpPr>
        <p:spPr>
          <a:xfrm>
            <a:off x="3698977" y="1239554"/>
            <a:ext cx="969350" cy="523220"/>
          </a:xfrm>
          <a:prstGeom prst="rect">
            <a:avLst/>
          </a:prstGeom>
          <a:solidFill>
            <a:schemeClr val="bg1"/>
          </a:solidFill>
          <a:ln>
            <a:solidFill>
              <a:schemeClr val="tx1"/>
            </a:solidFill>
          </a:ln>
        </p:spPr>
        <p:txBody>
          <a:bodyPr wrap="square" rtlCol="0">
            <a:spAutoFit/>
          </a:bodyPr>
          <a:lstStyle/>
          <a:p>
            <a:r>
              <a:rPr kumimoji="1" lang="ja-JP" altLang="en-US" sz="700" dirty="0">
                <a:latin typeface="メイリオ" panose="020B0604030504040204" pitchFamily="50" charset="-128"/>
                <a:ea typeface="メイリオ" panose="020B0604030504040204" pitchFamily="50" charset="-128"/>
              </a:rPr>
              <a:t>住宅が義務化されていないことが大切なポイント。　　　　　　　　　　（下田委員）</a:t>
            </a:r>
          </a:p>
        </p:txBody>
      </p:sp>
      <p:sp>
        <p:nvSpPr>
          <p:cNvPr id="51" name="テキスト ボックス 50"/>
          <p:cNvSpPr txBox="1"/>
          <p:nvPr/>
        </p:nvSpPr>
        <p:spPr>
          <a:xfrm>
            <a:off x="649687" y="2726158"/>
            <a:ext cx="1497010" cy="738664"/>
          </a:xfrm>
          <a:prstGeom prst="rect">
            <a:avLst/>
          </a:prstGeom>
          <a:solidFill>
            <a:schemeClr val="bg1"/>
          </a:solidFill>
          <a:ln>
            <a:solidFill>
              <a:schemeClr val="tx1"/>
            </a:solidFill>
          </a:ln>
        </p:spPr>
        <p:txBody>
          <a:bodyPr wrap="square" rtlCol="0">
            <a:spAutoFit/>
          </a:bodyPr>
          <a:lstStyle/>
          <a:p>
            <a:r>
              <a:rPr kumimoji="1" lang="ja-JP" altLang="en-US" sz="700" dirty="0">
                <a:latin typeface="メイリオ" panose="020B0604030504040204" pitchFamily="50" charset="-128"/>
                <a:ea typeface="メイリオ" panose="020B0604030504040204" pitchFamily="50" charset="-128"/>
              </a:rPr>
              <a:t>消費者は、省エネ評価が高いほうがいいと判断しない。</a:t>
            </a:r>
          </a:p>
          <a:p>
            <a:r>
              <a:rPr kumimoji="1" lang="ja-JP" altLang="en-US" sz="700" dirty="0">
                <a:latin typeface="メイリオ" panose="020B0604030504040204" pitchFamily="50" charset="-128"/>
                <a:ea typeface="メイリオ" panose="020B0604030504040204" pitchFamily="50" charset="-128"/>
              </a:rPr>
              <a:t>省エネの価値観を形成していかないと進まないので、啓発について検討してほしい。　　　　　　　　　　（田中委員）</a:t>
            </a:r>
          </a:p>
        </p:txBody>
      </p:sp>
      <p:sp>
        <p:nvSpPr>
          <p:cNvPr id="52" name="テキスト ボックス 51"/>
          <p:cNvSpPr txBox="1"/>
          <p:nvPr/>
        </p:nvSpPr>
        <p:spPr>
          <a:xfrm>
            <a:off x="4173122" y="2740422"/>
            <a:ext cx="1397195" cy="630942"/>
          </a:xfrm>
          <a:prstGeom prst="rect">
            <a:avLst/>
          </a:prstGeom>
          <a:solidFill>
            <a:schemeClr val="bg1"/>
          </a:solidFill>
          <a:ln>
            <a:solidFill>
              <a:schemeClr val="tx1"/>
            </a:solidFill>
          </a:ln>
        </p:spPr>
        <p:txBody>
          <a:bodyPr wrap="square" rtlCol="0">
            <a:spAutoFit/>
          </a:bodyPr>
          <a:lstStyle/>
          <a:p>
            <a:r>
              <a:rPr kumimoji="1" lang="ja-JP" altLang="en-US" sz="700" dirty="0">
                <a:latin typeface="メイリオ" panose="020B0604030504040204" pitchFamily="50" charset="-128"/>
                <a:ea typeface="メイリオ" panose="020B0604030504040204" pitchFamily="50" charset="-128"/>
              </a:rPr>
              <a:t>タバコのパッケージにあるような健康面に関しては厳しい言い方でしっかりした説明をすべき。　　　　　　　　　　　（下田委員）</a:t>
            </a:r>
          </a:p>
        </p:txBody>
      </p:sp>
      <p:sp>
        <p:nvSpPr>
          <p:cNvPr id="53" name="テキスト ボックス 52"/>
          <p:cNvSpPr txBox="1"/>
          <p:nvPr/>
        </p:nvSpPr>
        <p:spPr>
          <a:xfrm>
            <a:off x="5750686" y="2740422"/>
            <a:ext cx="1294489" cy="630942"/>
          </a:xfrm>
          <a:prstGeom prst="rect">
            <a:avLst/>
          </a:prstGeom>
          <a:solidFill>
            <a:schemeClr val="bg1"/>
          </a:solidFill>
          <a:ln>
            <a:solidFill>
              <a:schemeClr val="tx1"/>
            </a:solidFill>
          </a:ln>
        </p:spPr>
        <p:txBody>
          <a:bodyPr wrap="square" rtlCol="0">
            <a:spAutoFit/>
          </a:bodyPr>
          <a:lstStyle/>
          <a:p>
            <a:r>
              <a:rPr kumimoji="1" lang="ja-JP" altLang="en-US" sz="700" dirty="0">
                <a:latin typeface="メイリオ" panose="020B0604030504040204" pitchFamily="50" charset="-128"/>
                <a:ea typeface="メイリオ" panose="020B0604030504040204" pitchFamily="50" charset="-128"/>
              </a:rPr>
              <a:t>小規模住宅は、建築士による説明制度でエネルギー消費量を削減できる可能性もある。　　　　　　　　　（下田委員）</a:t>
            </a:r>
          </a:p>
        </p:txBody>
      </p:sp>
      <p:sp>
        <p:nvSpPr>
          <p:cNvPr id="54" name="テキスト ボックス 53"/>
          <p:cNvSpPr txBox="1"/>
          <p:nvPr/>
        </p:nvSpPr>
        <p:spPr>
          <a:xfrm>
            <a:off x="7176382" y="2707670"/>
            <a:ext cx="1392414" cy="738664"/>
          </a:xfrm>
          <a:prstGeom prst="rect">
            <a:avLst/>
          </a:prstGeom>
          <a:solidFill>
            <a:schemeClr val="bg1"/>
          </a:solidFill>
          <a:ln>
            <a:solidFill>
              <a:schemeClr val="tx1"/>
            </a:solidFill>
          </a:ln>
        </p:spPr>
        <p:txBody>
          <a:bodyPr wrap="square" rtlCol="0">
            <a:spAutoFit/>
          </a:bodyPr>
          <a:lstStyle/>
          <a:p>
            <a:r>
              <a:rPr kumimoji="1" lang="ja-JP" altLang="en-US" sz="700" dirty="0">
                <a:latin typeface="メイリオ" panose="020B0604030504040204" pitchFamily="50" charset="-128"/>
                <a:ea typeface="メイリオ" panose="020B0604030504040204" pitchFamily="50" charset="-128"/>
              </a:rPr>
              <a:t>家は、長く持ちライフサイクルコストを考えたときに最初に投資したほうが全体としては安くつくことを啓発していくべき。　　　　　　　　　　　　（阪委員）</a:t>
            </a:r>
          </a:p>
        </p:txBody>
      </p:sp>
      <p:sp>
        <p:nvSpPr>
          <p:cNvPr id="55" name="テキスト ボックス 54"/>
          <p:cNvSpPr txBox="1"/>
          <p:nvPr/>
        </p:nvSpPr>
        <p:spPr>
          <a:xfrm>
            <a:off x="2358496" y="2755696"/>
            <a:ext cx="1698683" cy="738664"/>
          </a:xfrm>
          <a:prstGeom prst="rect">
            <a:avLst/>
          </a:prstGeom>
          <a:solidFill>
            <a:schemeClr val="bg1"/>
          </a:solidFill>
          <a:ln>
            <a:solidFill>
              <a:schemeClr val="tx1"/>
            </a:solidFill>
          </a:ln>
        </p:spPr>
        <p:txBody>
          <a:bodyPr wrap="square" rtlCol="0">
            <a:spAutoFit/>
          </a:bodyPr>
          <a:lstStyle/>
          <a:p>
            <a:r>
              <a:rPr kumimoji="1" lang="ja-JP" altLang="en-US" sz="700" dirty="0">
                <a:latin typeface="メイリオ" panose="020B0604030504040204" pitchFamily="50" charset="-128"/>
                <a:ea typeface="メイリオ" panose="020B0604030504040204" pitchFamily="50" charset="-128"/>
              </a:rPr>
              <a:t>戸建て住宅等に係る省エネ性能に関する説明の義務付けは、府民に説明されても理解して   もらえない。省エネに配慮した住宅について、消費者への啓発が必要。</a:t>
            </a:r>
          </a:p>
          <a:p>
            <a:r>
              <a:rPr kumimoji="1" lang="ja-JP" altLang="en-US" sz="700" dirty="0">
                <a:latin typeface="メイリオ" panose="020B0604030504040204" pitchFamily="50" charset="-128"/>
                <a:ea typeface="メイリオ" panose="020B0604030504040204" pitchFamily="50" charset="-128"/>
              </a:rPr>
              <a:t>（田中委員）</a:t>
            </a:r>
          </a:p>
        </p:txBody>
      </p:sp>
      <p:sp>
        <p:nvSpPr>
          <p:cNvPr id="57" name="テキスト ボックス 56"/>
          <p:cNvSpPr txBox="1"/>
          <p:nvPr/>
        </p:nvSpPr>
        <p:spPr>
          <a:xfrm>
            <a:off x="3887395" y="4214307"/>
            <a:ext cx="2282419" cy="230832"/>
          </a:xfrm>
          <a:prstGeom prst="rect">
            <a:avLst/>
          </a:prstGeom>
          <a:noFill/>
          <a:ln>
            <a:noFill/>
          </a:ln>
        </p:spPr>
        <p:txBody>
          <a:bodyPr wrap="square" rtlCol="0">
            <a:spAutoFit/>
          </a:bodyPr>
          <a:lstStyle/>
          <a:p>
            <a:r>
              <a:rPr kumimoji="1" lang="ja-JP" altLang="en-US" sz="900" b="1" dirty="0">
                <a:latin typeface="メイリオ" panose="020B0604030504040204" pitchFamily="50" charset="-128"/>
                <a:ea typeface="メイリオ" panose="020B0604030504040204" pitchFamily="50" charset="-128"/>
              </a:rPr>
              <a:t>その他</a:t>
            </a:r>
          </a:p>
        </p:txBody>
      </p:sp>
      <p:sp>
        <p:nvSpPr>
          <p:cNvPr id="58" name="角丸四角形 57"/>
          <p:cNvSpPr/>
          <p:nvPr/>
        </p:nvSpPr>
        <p:spPr>
          <a:xfrm>
            <a:off x="76200" y="3987348"/>
            <a:ext cx="8896349" cy="1746701"/>
          </a:xfrm>
          <a:prstGeom prst="roundRect">
            <a:avLst>
              <a:gd name="adj" fmla="val 814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テキスト ボックス 58"/>
          <p:cNvSpPr txBox="1"/>
          <p:nvPr/>
        </p:nvSpPr>
        <p:spPr>
          <a:xfrm>
            <a:off x="3446096" y="4026378"/>
            <a:ext cx="2180559" cy="246221"/>
          </a:xfrm>
          <a:prstGeom prst="rect">
            <a:avLst/>
          </a:prstGeom>
          <a:noFill/>
          <a:ln>
            <a:noFill/>
          </a:ln>
        </p:spPr>
        <p:txBody>
          <a:bodyPr wrap="square" rtlCol="0">
            <a:spAutoFit/>
          </a:bodyPr>
          <a:lstStyle/>
          <a:p>
            <a:r>
              <a:rPr kumimoji="1" lang="ja-JP" altLang="en-US" sz="1000" b="1" dirty="0">
                <a:latin typeface="メイリオ" panose="020B0604030504040204" pitchFamily="50" charset="-128"/>
                <a:ea typeface="メイリオ" panose="020B0604030504040204" pitchFamily="50" charset="-128"/>
              </a:rPr>
              <a:t>論点</a:t>
            </a:r>
            <a:r>
              <a:rPr kumimoji="1" lang="en-US" altLang="ja-JP" sz="1000" b="1" dirty="0">
                <a:latin typeface="メイリオ" panose="020B0604030504040204" pitchFamily="50" charset="-128"/>
                <a:ea typeface="メイリオ" panose="020B0604030504040204" pitchFamily="50" charset="-128"/>
              </a:rPr>
              <a:t>3</a:t>
            </a:r>
            <a:r>
              <a:rPr kumimoji="1" lang="ja-JP" altLang="en-US" sz="1000" b="1" dirty="0">
                <a:latin typeface="メイリオ" panose="020B0604030504040204" pitchFamily="50" charset="-128"/>
                <a:ea typeface="メイリオ" panose="020B0604030504040204" pitchFamily="50" charset="-128"/>
              </a:rPr>
              <a:t>　その他有効な施策について</a:t>
            </a:r>
          </a:p>
        </p:txBody>
      </p:sp>
      <p:sp>
        <p:nvSpPr>
          <p:cNvPr id="60" name="角丸四角形 59"/>
          <p:cNvSpPr/>
          <p:nvPr/>
        </p:nvSpPr>
        <p:spPr>
          <a:xfrm>
            <a:off x="269527" y="4318850"/>
            <a:ext cx="8541098" cy="1315188"/>
          </a:xfrm>
          <a:prstGeom prst="roundRect">
            <a:avLst>
              <a:gd name="adj" fmla="val 6597"/>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ボックス 60"/>
          <p:cNvSpPr txBox="1"/>
          <p:nvPr/>
        </p:nvSpPr>
        <p:spPr>
          <a:xfrm>
            <a:off x="3046764" y="4369118"/>
            <a:ext cx="3584533" cy="230832"/>
          </a:xfrm>
          <a:prstGeom prst="rect">
            <a:avLst/>
          </a:prstGeom>
          <a:noFill/>
          <a:ln>
            <a:noFill/>
          </a:ln>
        </p:spPr>
        <p:txBody>
          <a:bodyPr wrap="square" rtlCol="0">
            <a:spAutoFit/>
          </a:bodyPr>
          <a:lstStyle/>
          <a:p>
            <a:r>
              <a:rPr kumimoji="1" lang="ja-JP" altLang="en-US" sz="900" b="1" dirty="0">
                <a:latin typeface="メイリオ" panose="020B0604030504040204" pitchFamily="50" charset="-128"/>
                <a:ea typeface="メイリオ" panose="020B0604030504040204" pitchFamily="50" charset="-128"/>
              </a:rPr>
              <a:t>建築物の省エネに関し有効な施策として議論が必要なこと</a:t>
            </a:r>
          </a:p>
        </p:txBody>
      </p:sp>
      <p:sp>
        <p:nvSpPr>
          <p:cNvPr id="28" name="角丸四角形 27"/>
          <p:cNvSpPr/>
          <p:nvPr/>
        </p:nvSpPr>
        <p:spPr>
          <a:xfrm>
            <a:off x="378751" y="4573302"/>
            <a:ext cx="1829317" cy="984539"/>
          </a:xfrm>
          <a:prstGeom prst="roundRect">
            <a:avLst>
              <a:gd name="adj" fmla="val 6597"/>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649687" y="4612885"/>
            <a:ext cx="1295669" cy="230832"/>
          </a:xfrm>
          <a:prstGeom prst="rect">
            <a:avLst/>
          </a:prstGeom>
          <a:noFill/>
          <a:ln>
            <a:noFill/>
          </a:ln>
        </p:spPr>
        <p:txBody>
          <a:bodyPr wrap="square" rtlCol="0">
            <a:spAutoFit/>
          </a:bodyPr>
          <a:lstStyle/>
          <a:p>
            <a:r>
              <a:rPr kumimoji="1" lang="ja-JP" altLang="en-US" sz="900" b="1" dirty="0" smtClean="0">
                <a:latin typeface="メイリオ" panose="020B0604030504040204" pitchFamily="50" charset="-128"/>
                <a:ea typeface="メイリオ" panose="020B0604030504040204" pitchFamily="50" charset="-128"/>
              </a:rPr>
              <a:t>再生可能エネルギー</a:t>
            </a:r>
            <a:endParaRPr kumimoji="1" lang="ja-JP" altLang="en-US" sz="900" b="1" dirty="0">
              <a:latin typeface="メイリオ" panose="020B0604030504040204" pitchFamily="50" charset="-128"/>
              <a:ea typeface="メイリオ" panose="020B0604030504040204" pitchFamily="50" charset="-128"/>
            </a:endParaRPr>
          </a:p>
        </p:txBody>
      </p:sp>
      <p:sp>
        <p:nvSpPr>
          <p:cNvPr id="30" name="テキスト ボックス 29"/>
          <p:cNvSpPr txBox="1"/>
          <p:nvPr/>
        </p:nvSpPr>
        <p:spPr>
          <a:xfrm>
            <a:off x="649687" y="4832124"/>
            <a:ext cx="1257004" cy="523220"/>
          </a:xfrm>
          <a:prstGeom prst="rect">
            <a:avLst/>
          </a:prstGeom>
          <a:solidFill>
            <a:schemeClr val="bg1"/>
          </a:solidFill>
          <a:ln>
            <a:solidFill>
              <a:schemeClr val="tx1"/>
            </a:solidFill>
          </a:ln>
        </p:spPr>
        <p:txBody>
          <a:bodyPr wrap="square" lIns="72000" rIns="72000" rtlCol="0">
            <a:spAutoFit/>
          </a:bodyPr>
          <a:lstStyle/>
          <a:p>
            <a:r>
              <a:rPr kumimoji="1" lang="ja-JP" altLang="en-US" sz="700" dirty="0" smtClean="0">
                <a:latin typeface="メイリオ" panose="020B0604030504040204" pitchFamily="50" charset="-128"/>
                <a:ea typeface="メイリオ" panose="020B0604030504040204" pitchFamily="50" charset="-128"/>
              </a:rPr>
              <a:t>再生可能エネルギー導入</a:t>
            </a:r>
            <a:r>
              <a:rPr kumimoji="1" lang="ja-JP" altLang="en-US" sz="700" dirty="0">
                <a:latin typeface="メイリオ" panose="020B0604030504040204" pitchFamily="50" charset="-128"/>
                <a:ea typeface="メイリオ" panose="020B0604030504040204" pitchFamily="50" charset="-128"/>
              </a:rPr>
              <a:t>にあたり、費用負担増大に関し検討すべきである。</a:t>
            </a:r>
          </a:p>
          <a:p>
            <a:r>
              <a:rPr kumimoji="1" lang="ja-JP" altLang="en-US" sz="700" dirty="0">
                <a:latin typeface="メイリオ" panose="020B0604030504040204" pitchFamily="50" charset="-128"/>
                <a:ea typeface="メイリオ" panose="020B0604030504040204" pitchFamily="50" charset="-128"/>
              </a:rPr>
              <a:t>（森山委員）</a:t>
            </a:r>
            <a:endParaRPr kumimoji="1" lang="en-US" altLang="ja-JP" sz="700" dirty="0">
              <a:latin typeface="メイリオ" panose="020B0604030504040204" pitchFamily="50" charset="-128"/>
              <a:ea typeface="メイリオ" panose="020B0604030504040204" pitchFamily="50" charset="-128"/>
            </a:endParaRPr>
          </a:p>
        </p:txBody>
      </p:sp>
      <p:sp>
        <p:nvSpPr>
          <p:cNvPr id="31" name="角丸四角形 30"/>
          <p:cNvSpPr/>
          <p:nvPr/>
        </p:nvSpPr>
        <p:spPr>
          <a:xfrm>
            <a:off x="2475099" y="4573302"/>
            <a:ext cx="2096901" cy="984539"/>
          </a:xfrm>
          <a:prstGeom prst="roundRect">
            <a:avLst>
              <a:gd name="adj" fmla="val 6597"/>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2666243" y="4977792"/>
            <a:ext cx="1791457" cy="523220"/>
          </a:xfrm>
          <a:prstGeom prst="rect">
            <a:avLst/>
          </a:prstGeom>
          <a:solidFill>
            <a:schemeClr val="bg1"/>
          </a:solidFill>
          <a:ln>
            <a:solidFill>
              <a:schemeClr val="tx1"/>
            </a:solidFill>
          </a:ln>
        </p:spPr>
        <p:txBody>
          <a:bodyPr wrap="square" lIns="72000" rIns="72000" rtlCol="0">
            <a:spAutoFit/>
          </a:bodyPr>
          <a:lstStyle/>
          <a:p>
            <a:r>
              <a:rPr kumimoji="1" lang="ja-JP" altLang="en-US" sz="700" dirty="0" smtClean="0">
                <a:latin typeface="メイリオ" panose="020B0604030504040204" pitchFamily="50" charset="-128"/>
                <a:ea typeface="メイリオ" panose="020B0604030504040204" pitchFamily="50" charset="-128"/>
              </a:rPr>
              <a:t>風の</a:t>
            </a:r>
            <a:r>
              <a:rPr kumimoji="1" lang="ja-JP" altLang="en-US" sz="700" dirty="0">
                <a:latin typeface="メイリオ" panose="020B0604030504040204" pitchFamily="50" charset="-128"/>
                <a:ea typeface="メイリオ" panose="020B0604030504040204" pitchFamily="50" charset="-128"/>
              </a:rPr>
              <a:t>通</a:t>
            </a:r>
            <a:r>
              <a:rPr kumimoji="1" lang="ja-JP" altLang="en-US" sz="700" dirty="0" smtClean="0">
                <a:latin typeface="メイリオ" panose="020B0604030504040204" pitchFamily="50" charset="-128"/>
                <a:ea typeface="メイリオ" panose="020B0604030504040204" pitchFamily="50" charset="-128"/>
              </a:rPr>
              <a:t>りを</a:t>
            </a:r>
            <a:r>
              <a:rPr kumimoji="1" lang="ja-JP" altLang="en-US" sz="700" dirty="0">
                <a:latin typeface="メイリオ" panose="020B0604030504040204" pitchFamily="50" charset="-128"/>
                <a:ea typeface="メイリオ" panose="020B0604030504040204" pitchFamily="50" charset="-128"/>
              </a:rPr>
              <a:t>うまく敷地内に</a:t>
            </a:r>
            <a:r>
              <a:rPr kumimoji="1" lang="ja-JP" altLang="en-US" sz="700" dirty="0" smtClean="0">
                <a:latin typeface="メイリオ" panose="020B0604030504040204" pitchFamily="50" charset="-128"/>
                <a:ea typeface="メイリオ" panose="020B0604030504040204" pitchFamily="50" charset="-128"/>
              </a:rPr>
              <a:t>取り込む建物形状の</a:t>
            </a:r>
            <a:r>
              <a:rPr kumimoji="1" lang="ja-JP" altLang="en-US" sz="700" dirty="0">
                <a:latin typeface="メイリオ" panose="020B0604030504040204" pitchFamily="50" charset="-128"/>
                <a:ea typeface="メイリオ" panose="020B0604030504040204" pitchFamily="50" charset="-128"/>
              </a:rPr>
              <a:t>工夫などヒートアイランド対策として、何か取り組んでいるか。</a:t>
            </a:r>
            <a:endParaRPr kumimoji="1" lang="en-US" altLang="ja-JP" sz="700" dirty="0">
              <a:latin typeface="メイリオ" panose="020B0604030504040204" pitchFamily="50" charset="-128"/>
              <a:ea typeface="メイリオ" panose="020B0604030504040204" pitchFamily="50" charset="-128"/>
            </a:endParaRPr>
          </a:p>
          <a:p>
            <a:r>
              <a:rPr kumimoji="1" lang="ja-JP" altLang="en-US" sz="700" dirty="0">
                <a:latin typeface="メイリオ" panose="020B0604030504040204" pitchFamily="50" charset="-128"/>
                <a:ea typeface="メイリオ" panose="020B0604030504040204" pitchFamily="50" charset="-128"/>
              </a:rPr>
              <a:t>（田中委員）</a:t>
            </a:r>
            <a:endParaRPr kumimoji="1" lang="en-US" altLang="ja-JP" sz="700" dirty="0">
              <a:latin typeface="メイリオ" panose="020B0604030504040204" pitchFamily="50" charset="-128"/>
              <a:ea typeface="メイリオ" panose="020B0604030504040204" pitchFamily="50" charset="-128"/>
            </a:endParaRPr>
          </a:p>
        </p:txBody>
      </p:sp>
      <p:sp>
        <p:nvSpPr>
          <p:cNvPr id="33" name="テキスト ボックス 32"/>
          <p:cNvSpPr txBox="1"/>
          <p:nvPr/>
        </p:nvSpPr>
        <p:spPr>
          <a:xfrm>
            <a:off x="2824163" y="4641432"/>
            <a:ext cx="1404937" cy="369332"/>
          </a:xfrm>
          <a:prstGeom prst="rect">
            <a:avLst/>
          </a:prstGeom>
          <a:noFill/>
          <a:ln>
            <a:noFill/>
          </a:ln>
        </p:spPr>
        <p:txBody>
          <a:bodyPr wrap="square" rtlCol="0">
            <a:spAutoFit/>
          </a:bodyPr>
          <a:lstStyle/>
          <a:p>
            <a:r>
              <a:rPr kumimoji="1" lang="ja-JP" altLang="en-US" sz="900" b="1" dirty="0">
                <a:latin typeface="メイリオ" panose="020B0604030504040204" pitchFamily="50" charset="-128"/>
                <a:ea typeface="メイリオ" panose="020B0604030504040204" pitchFamily="50" charset="-128"/>
              </a:rPr>
              <a:t>表彰制度や他の施策と連携した取組みの充実</a:t>
            </a:r>
          </a:p>
        </p:txBody>
      </p:sp>
    </p:spTree>
    <p:extLst>
      <p:ext uri="{BB962C8B-B14F-4D97-AF65-F5344CB8AC3E}">
        <p14:creationId xmlns:p14="http://schemas.microsoft.com/office/powerpoint/2010/main" val="279571364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solidFill>
          <a:schemeClr val="bg1"/>
        </a:solidFill>
        <a:ln>
          <a:solidFill>
            <a:schemeClr val="tx1"/>
          </a:solidFill>
        </a:ln>
      </a:spPr>
      <a:bodyPr wrap="square" rtlCol="0">
        <a:spAutoFit/>
      </a:bodyPr>
      <a:lstStyle>
        <a:defPPr>
          <a:defRPr kumimoji="1" sz="700" dirty="0">
            <a:latin typeface="メイリオ" panose="020B0604030504040204" pitchFamily="50" charset="-128"/>
            <a:ea typeface="メイリオ" panose="020B0604030504040204" pitchFamily="50"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1126</Words>
  <Application>Microsoft Office PowerPoint</Application>
  <PresentationFormat>画面に合わせる (4:3)</PresentationFormat>
  <Paragraphs>72</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2020-09-25T00:44:00Z</dcterms:created>
  <dcterms:modified xsi:type="dcterms:W3CDTF">2020-09-25T00:44:10Z</dcterms:modified>
</cp:coreProperties>
</file>