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0" r:id="rId4"/>
    <p:sldId id="261" r:id="rId5"/>
    <p:sldId id="262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Q3.3.2</a:t>
            </a:r>
            <a:r>
              <a:rPr 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LR3-2.2</a:t>
            </a:r>
            <a:r>
              <a:rPr 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の採点結果の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平均値の分布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（府所管平成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年度工事完了物件）　　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N=77</a:t>
            </a:r>
            <a:endParaRPr lang="en-US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deta!$BH$3</c:f>
              <c:strCache>
                <c:ptCount val="1"/>
                <c:pt idx="0">
                  <c:v>Q3 3.2+LR3 2.2 LV</c:v>
                </c:pt>
              </c:strCache>
            </c:strRef>
          </c:tx>
          <c:spPr>
            <a:ln w="25400" cap="flat" cmpd="dbl" algn="ctr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34925" cap="flat" cmpd="dbl" algn="ctr">
                <a:solidFill>
                  <a:schemeClr val="tx1"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deta!$R$4:$R$80</c:f>
              <c:numCache>
                <c:formatCode>General</c:formatCode>
                <c:ptCount val="77"/>
                <c:pt idx="0">
                  <c:v>1.6</c:v>
                </c:pt>
                <c:pt idx="1">
                  <c:v>1.7</c:v>
                </c:pt>
                <c:pt idx="2">
                  <c:v>1.2</c:v>
                </c:pt>
                <c:pt idx="3">
                  <c:v>1.3</c:v>
                </c:pt>
                <c:pt idx="4">
                  <c:v>1.5</c:v>
                </c:pt>
                <c:pt idx="5">
                  <c:v>1.2</c:v>
                </c:pt>
                <c:pt idx="6">
                  <c:v>1.4</c:v>
                </c:pt>
                <c:pt idx="7">
                  <c:v>1.6</c:v>
                </c:pt>
                <c:pt idx="8">
                  <c:v>1.6</c:v>
                </c:pt>
                <c:pt idx="9">
                  <c:v>1.2</c:v>
                </c:pt>
                <c:pt idx="10">
                  <c:v>1</c:v>
                </c:pt>
                <c:pt idx="11">
                  <c:v>1.2</c:v>
                </c:pt>
                <c:pt idx="12">
                  <c:v>1</c:v>
                </c:pt>
                <c:pt idx="13">
                  <c:v>1</c:v>
                </c:pt>
                <c:pt idx="14">
                  <c:v>1.5</c:v>
                </c:pt>
                <c:pt idx="15">
                  <c:v>1.6</c:v>
                </c:pt>
                <c:pt idx="16">
                  <c:v>1.6</c:v>
                </c:pt>
                <c:pt idx="17">
                  <c:v>1.2</c:v>
                </c:pt>
                <c:pt idx="18">
                  <c:v>1</c:v>
                </c:pt>
                <c:pt idx="19">
                  <c:v>1.3</c:v>
                </c:pt>
                <c:pt idx="20">
                  <c:v>1</c:v>
                </c:pt>
                <c:pt idx="21">
                  <c:v>2</c:v>
                </c:pt>
                <c:pt idx="22">
                  <c:v>1.2</c:v>
                </c:pt>
                <c:pt idx="23">
                  <c:v>1.1000000000000001</c:v>
                </c:pt>
                <c:pt idx="24">
                  <c:v>1.8</c:v>
                </c:pt>
                <c:pt idx="25">
                  <c:v>1.6</c:v>
                </c:pt>
                <c:pt idx="26">
                  <c:v>1.9</c:v>
                </c:pt>
                <c:pt idx="27">
                  <c:v>1.4</c:v>
                </c:pt>
                <c:pt idx="28">
                  <c:v>1.5</c:v>
                </c:pt>
                <c:pt idx="29">
                  <c:v>1.6</c:v>
                </c:pt>
                <c:pt idx="30">
                  <c:v>1.4</c:v>
                </c:pt>
                <c:pt idx="31">
                  <c:v>0.7</c:v>
                </c:pt>
                <c:pt idx="32">
                  <c:v>1.4</c:v>
                </c:pt>
                <c:pt idx="33">
                  <c:v>1.3</c:v>
                </c:pt>
                <c:pt idx="34">
                  <c:v>1.1000000000000001</c:v>
                </c:pt>
                <c:pt idx="35">
                  <c:v>1</c:v>
                </c:pt>
                <c:pt idx="36">
                  <c:v>1.5</c:v>
                </c:pt>
                <c:pt idx="37">
                  <c:v>0.8</c:v>
                </c:pt>
                <c:pt idx="38">
                  <c:v>1.4</c:v>
                </c:pt>
                <c:pt idx="39">
                  <c:v>1.5</c:v>
                </c:pt>
                <c:pt idx="40">
                  <c:v>0.9</c:v>
                </c:pt>
                <c:pt idx="41">
                  <c:v>1</c:v>
                </c:pt>
                <c:pt idx="42">
                  <c:v>2.6</c:v>
                </c:pt>
                <c:pt idx="43">
                  <c:v>1</c:v>
                </c:pt>
                <c:pt idx="44">
                  <c:v>1</c:v>
                </c:pt>
                <c:pt idx="45">
                  <c:v>1.5</c:v>
                </c:pt>
                <c:pt idx="46">
                  <c:v>1.5</c:v>
                </c:pt>
                <c:pt idx="47">
                  <c:v>1</c:v>
                </c:pt>
                <c:pt idx="48">
                  <c:v>1.5</c:v>
                </c:pt>
                <c:pt idx="49">
                  <c:v>0.9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0.7</c:v>
                </c:pt>
                <c:pt idx="54">
                  <c:v>1.5</c:v>
                </c:pt>
                <c:pt idx="55">
                  <c:v>0.8</c:v>
                </c:pt>
                <c:pt idx="56">
                  <c:v>0.9</c:v>
                </c:pt>
                <c:pt idx="57">
                  <c:v>1.5</c:v>
                </c:pt>
                <c:pt idx="58">
                  <c:v>1.5</c:v>
                </c:pt>
                <c:pt idx="59">
                  <c:v>1.3</c:v>
                </c:pt>
                <c:pt idx="60">
                  <c:v>1</c:v>
                </c:pt>
                <c:pt idx="61">
                  <c:v>1</c:v>
                </c:pt>
                <c:pt idx="62">
                  <c:v>0.8</c:v>
                </c:pt>
                <c:pt idx="63">
                  <c:v>0.6</c:v>
                </c:pt>
                <c:pt idx="64">
                  <c:v>0.6</c:v>
                </c:pt>
                <c:pt idx="65">
                  <c:v>1.2</c:v>
                </c:pt>
                <c:pt idx="66">
                  <c:v>1</c:v>
                </c:pt>
                <c:pt idx="67">
                  <c:v>0.8</c:v>
                </c:pt>
                <c:pt idx="68">
                  <c:v>1.1000000000000001</c:v>
                </c:pt>
                <c:pt idx="69">
                  <c:v>1.7</c:v>
                </c:pt>
                <c:pt idx="70">
                  <c:v>1</c:v>
                </c:pt>
                <c:pt idx="71">
                  <c:v>0.7</c:v>
                </c:pt>
                <c:pt idx="72">
                  <c:v>1.5</c:v>
                </c:pt>
                <c:pt idx="73">
                  <c:v>0.7</c:v>
                </c:pt>
                <c:pt idx="74">
                  <c:v>1.2</c:v>
                </c:pt>
                <c:pt idx="75">
                  <c:v>0.6</c:v>
                </c:pt>
                <c:pt idx="76">
                  <c:v>1.4</c:v>
                </c:pt>
              </c:numCache>
            </c:numRef>
          </c:xVal>
          <c:yVal>
            <c:numRef>
              <c:f>deta!$BH$4:$BH$80</c:f>
              <c:numCache>
                <c:formatCode>General</c:formatCode>
                <c:ptCount val="77"/>
                <c:pt idx="0">
                  <c:v>2.5</c:v>
                </c:pt>
                <c:pt idx="1">
                  <c:v>3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2.5</c:v>
                </c:pt>
                <c:pt idx="6">
                  <c:v>2.5</c:v>
                </c:pt>
                <c:pt idx="7">
                  <c:v>3.5</c:v>
                </c:pt>
                <c:pt idx="8">
                  <c:v>4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  <c:pt idx="17">
                  <c:v>2</c:v>
                </c:pt>
                <c:pt idx="18">
                  <c:v>3</c:v>
                </c:pt>
                <c:pt idx="19">
                  <c:v>3.5</c:v>
                </c:pt>
                <c:pt idx="20">
                  <c:v>2</c:v>
                </c:pt>
                <c:pt idx="21">
                  <c:v>2.5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3.5</c:v>
                </c:pt>
                <c:pt idx="26">
                  <c:v>3.5</c:v>
                </c:pt>
                <c:pt idx="27">
                  <c:v>3</c:v>
                </c:pt>
                <c:pt idx="28">
                  <c:v>2.5</c:v>
                </c:pt>
                <c:pt idx="29">
                  <c:v>3</c:v>
                </c:pt>
                <c:pt idx="30">
                  <c:v>3</c:v>
                </c:pt>
                <c:pt idx="31">
                  <c:v>2</c:v>
                </c:pt>
                <c:pt idx="32">
                  <c:v>3</c:v>
                </c:pt>
                <c:pt idx="33">
                  <c:v>2.5</c:v>
                </c:pt>
                <c:pt idx="34">
                  <c:v>3.5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3.5</c:v>
                </c:pt>
                <c:pt idx="39">
                  <c:v>2.5</c:v>
                </c:pt>
                <c:pt idx="40">
                  <c:v>2.5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2</c:v>
                </c:pt>
                <c:pt idx="45">
                  <c:v>3</c:v>
                </c:pt>
                <c:pt idx="46">
                  <c:v>2.5</c:v>
                </c:pt>
                <c:pt idx="47">
                  <c:v>2.5</c:v>
                </c:pt>
                <c:pt idx="48">
                  <c:v>3</c:v>
                </c:pt>
                <c:pt idx="49">
                  <c:v>2</c:v>
                </c:pt>
                <c:pt idx="50">
                  <c:v>2.5</c:v>
                </c:pt>
                <c:pt idx="51">
                  <c:v>2.5</c:v>
                </c:pt>
                <c:pt idx="52">
                  <c:v>2</c:v>
                </c:pt>
                <c:pt idx="53">
                  <c:v>2</c:v>
                </c:pt>
                <c:pt idx="54">
                  <c:v>2.5</c:v>
                </c:pt>
                <c:pt idx="55">
                  <c:v>3</c:v>
                </c:pt>
                <c:pt idx="56">
                  <c:v>2</c:v>
                </c:pt>
                <c:pt idx="57">
                  <c:v>2</c:v>
                </c:pt>
                <c:pt idx="58">
                  <c:v>3.5</c:v>
                </c:pt>
                <c:pt idx="59">
                  <c:v>3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2.5</c:v>
                </c:pt>
                <c:pt idx="66">
                  <c:v>2</c:v>
                </c:pt>
                <c:pt idx="67">
                  <c:v>2</c:v>
                </c:pt>
                <c:pt idx="68">
                  <c:v>2.5</c:v>
                </c:pt>
                <c:pt idx="69">
                  <c:v>2.5</c:v>
                </c:pt>
                <c:pt idx="70">
                  <c:v>2.5</c:v>
                </c:pt>
                <c:pt idx="71">
                  <c:v>3</c:v>
                </c:pt>
                <c:pt idx="72">
                  <c:v>3</c:v>
                </c:pt>
                <c:pt idx="73">
                  <c:v>2.5</c:v>
                </c:pt>
                <c:pt idx="74">
                  <c:v>2.5</c:v>
                </c:pt>
                <c:pt idx="75">
                  <c:v>2.5</c:v>
                </c:pt>
                <c:pt idx="76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BFF-4115-96C7-4D34B0194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506944"/>
        <c:axId val="98507520"/>
      </c:scatterChart>
      <c:valAx>
        <c:axId val="98506944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400" b="1">
                    <a:solidFill>
                      <a:sysClr val="windowText" lastClr="00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建築物環境効率</a:t>
                </a:r>
                <a:r>
                  <a:rPr lang="en-US" sz="1400" b="1">
                    <a:solidFill>
                      <a:sysClr val="windowText" lastClr="00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(BEE)</a:t>
                </a:r>
                <a:endParaRPr lang="ja-JP" sz="1400" b="1">
                  <a:solidFill>
                    <a:sysClr val="windowText" lastClr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507520"/>
        <c:crosses val="autoZero"/>
        <c:crossBetween val="midCat"/>
        <c:majorUnit val="0.5"/>
        <c:minorUnit val="0.5"/>
      </c:valAx>
      <c:valAx>
        <c:axId val="98507520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506944"/>
        <c:crosses val="autoZero"/>
        <c:crossBetween val="midCat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0.6134</cdr:x>
      <cdr:y>0.25794</cdr:y>
    </cdr:from>
    <cdr:to>
      <cdr:x>0.8591</cdr:x>
      <cdr:y>0.31135</cdr:y>
    </cdr:to>
    <cdr:sp macro="" textlink="">
      <cdr:nvSpPr>
        <cdr:cNvPr id="2" name="正方形/長方形 1"/>
        <cdr:cNvSpPr/>
      </cdr:nvSpPr>
      <cdr:spPr>
        <a:xfrm xmlns:a="http://schemas.openxmlformats.org/drawingml/2006/main">
          <a:off x="4674096" y="1329146"/>
          <a:ext cx="1872208" cy="27525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altLang="ja-JP" sz="1600" dirty="0" smtClean="0">
              <a:solidFill>
                <a:schemeClr val="tx1"/>
              </a:solidFill>
            </a:rPr>
            <a:t>10</a:t>
          </a:r>
          <a:r>
            <a:rPr lang="ja-JP" altLang="en-US" sz="1600" dirty="0" smtClean="0">
              <a:solidFill>
                <a:schemeClr val="tx1"/>
              </a:solidFill>
            </a:rPr>
            <a:t>件が要件に適合</a:t>
          </a:r>
          <a:endParaRPr lang="ja-JP" sz="16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13B81-C58D-445D-A1F1-9C5949161332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524E6-8639-4FB2-811B-6D75DE666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48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524E6-8639-4FB2-811B-6D75DE6660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2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9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91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7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19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7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4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7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0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6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55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6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320E-5856-49C3-A561-288C7E8FAF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C055-2DFF-4EF4-BDF7-B05AAF2F34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57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35697" y="364756"/>
            <a:ext cx="509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建築物にか</a:t>
            </a:r>
            <a:r>
              <a:rPr lang="ja-JP" altLang="en-US" b="1" dirty="0"/>
              <a:t>か</a:t>
            </a:r>
            <a:r>
              <a:rPr lang="ja-JP" altLang="en-US" b="1" dirty="0" smtClean="0"/>
              <a:t>る猛暑対策貢献者の表彰と</a:t>
            </a:r>
            <a:r>
              <a:rPr lang="en-US" altLang="ja-JP" b="1" dirty="0" smtClean="0"/>
              <a:t>HP</a:t>
            </a:r>
            <a:r>
              <a:rPr lang="ja-JP" altLang="en-US" b="1" dirty="0" smtClean="0"/>
              <a:t>公表</a:t>
            </a:r>
            <a:endParaRPr kumimoji="1" lang="en-US" altLang="ja-JP" b="1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1624" y="2276872"/>
            <a:ext cx="8398848" cy="37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58875">
              <a:lnSpc>
                <a:spcPct val="150000"/>
              </a:lnSpc>
            </a:pPr>
            <a:r>
              <a:rPr lang="ja-JP" altLang="en-US" sz="1200" b="1" dirty="0" smtClean="0"/>
              <a:t>表彰の前年度</a:t>
            </a:r>
            <a:r>
              <a:rPr lang="ja-JP" altLang="en-US" sz="1200" b="1" dirty="0"/>
              <a:t>に工事完了し、建築物の環境配慮制度</a:t>
            </a:r>
            <a:r>
              <a:rPr lang="ja-JP" altLang="en-US" sz="1200" b="1" baseline="30000" dirty="0"/>
              <a:t>（</a:t>
            </a:r>
            <a:r>
              <a:rPr lang="ja-JP" altLang="en-US" sz="1200" b="1" baseline="30000" dirty="0" smtClean="0"/>
              <a:t>注）</a:t>
            </a:r>
            <a:r>
              <a:rPr lang="ja-JP" altLang="en-US" sz="1200" b="1" dirty="0"/>
              <a:t>による完了届出が</a:t>
            </a:r>
            <a:r>
              <a:rPr lang="ja-JP" altLang="en-US" sz="1200" b="1" dirty="0" smtClean="0"/>
              <a:t>なされた建築物のうち、</a:t>
            </a:r>
            <a:endParaRPr lang="en-US" altLang="ja-JP" sz="1200" b="1" dirty="0" smtClean="0"/>
          </a:p>
          <a:p>
            <a:pPr marL="1158875"/>
            <a:r>
              <a:rPr lang="en-US" altLang="ja-JP" sz="1200" b="1" dirty="0" smtClean="0"/>
              <a:t>CASBEE</a:t>
            </a:r>
            <a:r>
              <a:rPr lang="ja-JP" altLang="en-US" sz="1200" b="1" dirty="0" smtClean="0"/>
              <a:t>の総合評価が一定以上で、ヒートアイランド対策の評価値が高いもの</a:t>
            </a:r>
            <a:endParaRPr lang="en-US" altLang="ja-JP" sz="1200" b="1" dirty="0" smtClean="0"/>
          </a:p>
          <a:p>
            <a:pPr marL="1158875">
              <a:lnSpc>
                <a:spcPct val="150000"/>
              </a:lnSpc>
            </a:pPr>
            <a:r>
              <a:rPr lang="ja-JP" altLang="en-US" sz="1200" dirty="0"/>
              <a:t>→建築物環境計画書の届出データより、</a:t>
            </a:r>
            <a:r>
              <a:rPr lang="ja-JP" altLang="en-US" sz="1200" b="1" dirty="0"/>
              <a:t>評価項目①と②の評価値の平均値がレベル３．５以上のもの</a:t>
            </a:r>
            <a:endParaRPr lang="en-US" altLang="ja-JP" sz="1200" dirty="0"/>
          </a:p>
          <a:p>
            <a:pPr marL="1158875"/>
            <a:endParaRPr lang="en-US" altLang="ja-JP" sz="1200" b="1" dirty="0">
              <a:latin typeface="+mn-ea"/>
            </a:endParaRPr>
          </a:p>
          <a:p>
            <a:pPr marL="1158875">
              <a:lnSpc>
                <a:spcPts val="1000"/>
              </a:lnSpc>
              <a:spcBef>
                <a:spcPts val="600"/>
              </a:spcBef>
            </a:pP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（注）府温暖化防止条例に基づき、延べ面積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2,000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㎡以上の建築物の新築等をしようとする建築主に工事着手前の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建築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162050"/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物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環境計画書届出、工事完了後の完了届出を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義務付け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 　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 </a:t>
            </a:r>
            <a:r>
              <a:rPr lang="ja-JP" altLang="en-US" sz="1200" b="1" dirty="0" smtClean="0">
                <a:latin typeface="+mn-ea"/>
              </a:rPr>
              <a:t>　　　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1624" y="6122691"/>
            <a:ext cx="8398848" cy="519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58875"/>
            <a:r>
              <a:rPr lang="ja-JP" altLang="en-US" sz="1200" b="1" dirty="0" smtClean="0"/>
              <a:t>建築物の建築主、設計者を表彰し、府</a:t>
            </a:r>
            <a:r>
              <a:rPr lang="en-US" altLang="ja-JP" sz="1200" b="1" dirty="0" smtClean="0"/>
              <a:t>HP</a:t>
            </a:r>
            <a:r>
              <a:rPr lang="ja-JP" altLang="en-US" sz="1200" b="1" dirty="0" smtClean="0"/>
              <a:t>で公表する。</a:t>
            </a:r>
            <a:r>
              <a:rPr lang="ja-JP" altLang="en-US" sz="1050" dirty="0" smtClean="0"/>
              <a:t>（府所管平成</a:t>
            </a:r>
            <a:r>
              <a:rPr lang="en-US" altLang="ja-JP" sz="1050" dirty="0" smtClean="0"/>
              <a:t>29</a:t>
            </a:r>
            <a:r>
              <a:rPr lang="ja-JP" altLang="en-US" sz="1050" dirty="0" smtClean="0"/>
              <a:t>年度工事完了物件では、</a:t>
            </a:r>
            <a:r>
              <a:rPr lang="en-US" altLang="ja-JP" sz="1050" dirty="0" smtClean="0"/>
              <a:t>10</a:t>
            </a:r>
            <a:r>
              <a:rPr lang="ja-JP" altLang="en-US" sz="1050" dirty="0" smtClean="0"/>
              <a:t>件が要件に適合）</a:t>
            </a:r>
            <a:endParaRPr lang="en-US" altLang="ja-JP" sz="1050" dirty="0" smtClean="0"/>
          </a:p>
          <a:p>
            <a:pPr marL="1158875">
              <a:lnSpc>
                <a:spcPct val="150000"/>
              </a:lnSpc>
            </a:pPr>
            <a:r>
              <a:rPr lang="ja-JP" altLang="en-US" sz="1050" b="1" dirty="0"/>
              <a:t>「おおさかストップ温暖化賞</a:t>
            </a:r>
            <a:r>
              <a:rPr lang="ja-JP" altLang="en-US" sz="1050" b="1" dirty="0" smtClean="0"/>
              <a:t>」の新た</a:t>
            </a:r>
            <a:r>
              <a:rPr lang="ja-JP" altLang="en-US" sz="1050" b="1" dirty="0"/>
              <a:t>な部門</a:t>
            </a:r>
            <a:r>
              <a:rPr lang="ja-JP" altLang="en-US" sz="1050" b="1" dirty="0" smtClean="0"/>
              <a:t>賞として表彰することを想定。</a:t>
            </a:r>
            <a:endParaRPr lang="en-US" altLang="ja-JP" sz="105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1052" y="3749914"/>
            <a:ext cx="109995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要　　　件</a:t>
            </a:r>
            <a:endParaRPr kumimoji="1" lang="ja-JP" altLang="en-US" sz="1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624" y="1889536"/>
            <a:ext cx="839884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58875"/>
            <a:r>
              <a:rPr lang="ja-JP" altLang="en-US" sz="1400" b="1" dirty="0" smtClean="0">
                <a:latin typeface="+mn-ea"/>
              </a:rPr>
              <a:t>次の要件を満たす建築物で応募のあったもの</a:t>
            </a:r>
            <a:endParaRPr lang="en-US" altLang="ja-JP" sz="1400" b="1" dirty="0" smtClean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2143" y="1916832"/>
            <a:ext cx="1099952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表彰対象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00" y="6262279"/>
            <a:ext cx="115212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表彰と公表</a:t>
            </a:r>
            <a:endParaRPr kumimoji="1" lang="ja-JP" altLang="en-US" sz="14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2000" y="1478687"/>
            <a:ext cx="839884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58875"/>
            <a:r>
              <a:rPr kumimoji="1" lang="ja-JP" altLang="en-US" sz="1400" b="1" dirty="0" smtClean="0"/>
              <a:t>猛暑対策</a:t>
            </a:r>
            <a:r>
              <a:rPr lang="ja-JP" altLang="en-US" sz="1400" b="1" dirty="0" smtClean="0"/>
              <a:t>とし</a:t>
            </a:r>
            <a:r>
              <a:rPr lang="ja-JP" altLang="en-US" sz="1400" b="1" dirty="0"/>
              <a:t>て</a:t>
            </a:r>
            <a:r>
              <a:rPr kumimoji="1" lang="ja-JP" altLang="en-US" sz="1400" b="1" dirty="0" smtClean="0"/>
              <a:t>、ヒートアイランド対策</a:t>
            </a:r>
            <a:r>
              <a:rPr lang="ja-JP" altLang="en-US" sz="1400" b="1" dirty="0" smtClean="0"/>
              <a:t>の評価が高い建築物の建築主、設計者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表彰する</a:t>
            </a:r>
            <a:r>
              <a:rPr lang="ja-JP" altLang="en-US" sz="1400" b="1" dirty="0"/>
              <a:t>。</a:t>
            </a:r>
            <a:endParaRPr lang="en-US" altLang="ja-JP" sz="1400" b="1" dirty="0" smtClean="0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>
          <a:xfrm>
            <a:off x="7668344" y="182052"/>
            <a:ext cx="1152128" cy="365125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 smtClean="0"/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資料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2-1-1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17637" y="537261"/>
            <a:ext cx="1102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建築指導室</a:t>
            </a:r>
            <a:endParaRPr kumimoji="1" lang="ja-JP" altLang="en-US" sz="1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1052" y="1484240"/>
            <a:ext cx="955936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趣　　　旨</a:t>
            </a:r>
            <a:endParaRPr kumimoji="1" lang="ja-JP" altLang="en-US" sz="1400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02759"/>
              </p:ext>
            </p:extLst>
          </p:nvPr>
        </p:nvGraphicFramePr>
        <p:xfrm>
          <a:off x="1552571" y="3104872"/>
          <a:ext cx="7195894" cy="2421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7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00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評価項目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①　</a:t>
                      </a:r>
                      <a:r>
                        <a:rPr kumimoji="1" lang="en-US" altLang="ja-JP" sz="1200" dirty="0" smtClean="0"/>
                        <a:t>Q3-3.2</a:t>
                      </a:r>
                      <a:r>
                        <a:rPr kumimoji="1" lang="ja-JP" altLang="en-US" sz="1200" dirty="0" smtClean="0"/>
                        <a:t>　敷地内温熱環境の向上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②　</a:t>
                      </a:r>
                      <a:r>
                        <a:rPr kumimoji="1" lang="en-US" altLang="ja-JP" sz="1200" dirty="0" smtClean="0"/>
                        <a:t>LR3-2.2</a:t>
                      </a:r>
                      <a:r>
                        <a:rPr kumimoji="1" lang="ja-JP" altLang="en-US" sz="1200" dirty="0" smtClean="0"/>
                        <a:t>　温熱環境悪化の改善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801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主な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評価内容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・風を導く建築物の配置・形状の工夫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・緑地、水面、日陰の確保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・舗装面積を小さく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・人の出入り可能な屋上の緑化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・外壁面の緑化</a:t>
                      </a:r>
                    </a:p>
                    <a:p>
                      <a:r>
                        <a:rPr kumimoji="1" lang="ja-JP" altLang="en-US" sz="1100" dirty="0" smtClean="0"/>
                        <a:t>・設備の排熱位置を高所に</a:t>
                      </a:r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・地域の気象データの把握や調査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・風下への風通しに配慮した建築物の配置・形状</a:t>
                      </a:r>
                    </a:p>
                    <a:p>
                      <a:r>
                        <a:rPr kumimoji="1" lang="ja-JP" altLang="en-US" sz="1100" dirty="0" smtClean="0"/>
                        <a:t>・建築物の見付け面積を小さく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・地表面に蒸散効果のある材料や高反射材料を採用</a:t>
                      </a:r>
                    </a:p>
                    <a:p>
                      <a:r>
                        <a:rPr kumimoji="1" lang="ja-JP" altLang="en-US" sz="1100" dirty="0" smtClean="0"/>
                        <a:t>・屋根面に緑化や高反射材料を採用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・外壁面の緑化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・省エネに関する評価値が高い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・設備が低温排熱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・風を回復させる建築物の配置や形状</a:t>
                      </a:r>
                    </a:p>
                    <a:p>
                      <a:r>
                        <a:rPr kumimoji="1" lang="ja-JP" altLang="en-US" sz="1100" dirty="0" smtClean="0"/>
                        <a:t>・熱負荷モデルなどのシミュレーション等による改善効果確認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1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評価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レベル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からレベル</a:t>
                      </a:r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の</a:t>
                      </a:r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段階評価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同左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1624" y="836712"/>
            <a:ext cx="839884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58875"/>
            <a:r>
              <a:rPr lang="ja-JP" altLang="en-US" sz="1400" b="1" dirty="0" smtClean="0"/>
              <a:t>平成</a:t>
            </a:r>
            <a:r>
              <a:rPr lang="en-US" altLang="ja-JP" sz="1400" b="1" dirty="0" smtClean="0"/>
              <a:t>30</a:t>
            </a:r>
            <a:r>
              <a:rPr lang="ja-JP" altLang="en-US" sz="1400" b="1" dirty="0" smtClean="0"/>
              <a:t>年夏は記録的な暑さが続き、大阪市内では猛暑日が</a:t>
            </a:r>
            <a:r>
              <a:rPr lang="en-US" altLang="ja-JP" sz="1400" b="1" dirty="0" smtClean="0"/>
              <a:t>27</a:t>
            </a:r>
            <a:r>
              <a:rPr lang="ja-JP" altLang="en-US" sz="1400" b="1" dirty="0" smtClean="0"/>
              <a:t>日間に至った。また</a:t>
            </a:r>
            <a:r>
              <a:rPr lang="ja-JP" altLang="en-US" sz="1400" b="1" dirty="0"/>
              <a:t>、</a:t>
            </a:r>
            <a:r>
              <a:rPr lang="ja-JP" altLang="en-US" sz="1400" b="1" dirty="0" smtClean="0"/>
              <a:t>熱中症で搬送された方が例年に比べて倍増し、亡くなられた方も増加した。</a:t>
            </a:r>
            <a:endParaRPr lang="en-US" altLang="ja-JP" sz="1400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7336" y="969159"/>
            <a:ext cx="95593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現　　　状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671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bec.or.jp/CASBEE/CASBEE_outline/image/method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01" y="2942695"/>
            <a:ext cx="5715000" cy="185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68" y="1490059"/>
            <a:ext cx="4800600" cy="88544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669" y="1700557"/>
            <a:ext cx="2857500" cy="2857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173611"/>
            <a:ext cx="5715000" cy="1505027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67544" y="404664"/>
            <a:ext cx="820891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  <a:latin typeface="+mj-ea"/>
                <a:ea typeface="+mj-ea"/>
              </a:rPr>
              <a:t>CASBEE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（建築環境総合性能評価システム）について</a:t>
            </a:r>
            <a:endParaRPr kumimoji="1" lang="ja-JP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38669" y="1110963"/>
            <a:ext cx="285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/>
              <a:t>BEE</a:t>
            </a:r>
            <a:r>
              <a:rPr lang="ja-JP" altLang="en-US" sz="1400" b="1" dirty="0"/>
              <a:t>と赤星による建築物環境効率ランキングの表示</a:t>
            </a:r>
            <a:endParaRPr lang="ja-JP" altLang="en-US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7380312" y="6093296"/>
            <a:ext cx="16561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（各図表は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IBEC HP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から引用）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53999" y="4799460"/>
            <a:ext cx="2725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/>
              <a:t>ＢＥＥ値によるランクと評価の対応</a:t>
            </a:r>
            <a:endParaRPr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755576" y="111590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/>
              <a:t>環境性能効率（</a:t>
            </a:r>
            <a:r>
              <a:rPr lang="en-US" altLang="ja-JP" sz="1400" b="1" dirty="0"/>
              <a:t>BEE</a:t>
            </a:r>
            <a:r>
              <a:rPr lang="ja-JP" altLang="en-US" sz="1400" b="1" dirty="0"/>
              <a:t>）を利用した環境ラベリング</a:t>
            </a:r>
            <a:endParaRPr lang="ja-JP" altLang="en-US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27100" y="2489829"/>
            <a:ext cx="5613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評価項目の</a:t>
            </a:r>
            <a:r>
              <a:rPr lang="en-US" altLang="ja-JP" sz="1400" b="1" dirty="0"/>
              <a:t>Q</a:t>
            </a:r>
            <a:r>
              <a:rPr lang="ja-JP" altLang="en-US" sz="1400" b="1" dirty="0"/>
              <a:t>（建築物の環境品質）と</a:t>
            </a:r>
            <a:r>
              <a:rPr lang="en-US" altLang="ja-JP" sz="1400" b="1" dirty="0"/>
              <a:t>L</a:t>
            </a:r>
            <a:r>
              <a:rPr lang="ja-JP" altLang="en-US" sz="1400" b="1" dirty="0"/>
              <a:t>（建築物の環境負荷）による分類・再構成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340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49730"/>
              </p:ext>
            </p:extLst>
          </p:nvPr>
        </p:nvGraphicFramePr>
        <p:xfrm>
          <a:off x="457200" y="1124745"/>
          <a:ext cx="8229600" cy="4608510"/>
        </p:xfrm>
        <a:graphic>
          <a:graphicData uri="http://schemas.openxmlformats.org/drawingml/2006/table">
            <a:tbl>
              <a:tblPr/>
              <a:tblGrid>
                <a:gridCol w="430306">
                  <a:extLst>
                    <a:ext uri="{9D8B030D-6E8A-4147-A177-3AD203B41FA5}">
                      <a16:colId xmlns:a16="http://schemas.microsoft.com/office/drawing/2014/main" val="849403737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2434385935"/>
                    </a:ext>
                  </a:extLst>
                </a:gridCol>
                <a:gridCol w="605616">
                  <a:extLst>
                    <a:ext uri="{9D8B030D-6E8A-4147-A177-3AD203B41FA5}">
                      <a16:colId xmlns:a16="http://schemas.microsoft.com/office/drawing/2014/main" val="2269761152"/>
                    </a:ext>
                  </a:extLst>
                </a:gridCol>
                <a:gridCol w="613585">
                  <a:extLst>
                    <a:ext uri="{9D8B030D-6E8A-4147-A177-3AD203B41FA5}">
                      <a16:colId xmlns:a16="http://schemas.microsoft.com/office/drawing/2014/main" val="86557491"/>
                    </a:ext>
                  </a:extLst>
                </a:gridCol>
                <a:gridCol w="605616">
                  <a:extLst>
                    <a:ext uri="{9D8B030D-6E8A-4147-A177-3AD203B41FA5}">
                      <a16:colId xmlns:a16="http://schemas.microsoft.com/office/drawing/2014/main" val="481809676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1169358682"/>
                    </a:ext>
                  </a:extLst>
                </a:gridCol>
                <a:gridCol w="633506">
                  <a:extLst>
                    <a:ext uri="{9D8B030D-6E8A-4147-A177-3AD203B41FA5}">
                      <a16:colId xmlns:a16="http://schemas.microsoft.com/office/drawing/2014/main" val="2102940299"/>
                    </a:ext>
                  </a:extLst>
                </a:gridCol>
                <a:gridCol w="980141">
                  <a:extLst>
                    <a:ext uri="{9D8B030D-6E8A-4147-A177-3AD203B41FA5}">
                      <a16:colId xmlns:a16="http://schemas.microsoft.com/office/drawing/2014/main" val="2807882491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2084406340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3216996489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479549984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439543907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4261229409"/>
                    </a:ext>
                  </a:extLst>
                </a:gridCol>
                <a:gridCol w="436282">
                  <a:extLst>
                    <a:ext uri="{9D8B030D-6E8A-4147-A177-3AD203B41FA5}">
                      <a16:colId xmlns:a16="http://schemas.microsoft.com/office/drawing/2014/main" val="3637089280"/>
                    </a:ext>
                  </a:extLst>
                </a:gridCol>
                <a:gridCol w="438275">
                  <a:extLst>
                    <a:ext uri="{9D8B030D-6E8A-4147-A177-3AD203B41FA5}">
                      <a16:colId xmlns:a16="http://schemas.microsoft.com/office/drawing/2014/main" val="1636486908"/>
                    </a:ext>
                  </a:extLst>
                </a:gridCol>
                <a:gridCol w="438275">
                  <a:extLst>
                    <a:ext uri="{9D8B030D-6E8A-4147-A177-3AD203B41FA5}">
                      <a16:colId xmlns:a16="http://schemas.microsoft.com/office/drawing/2014/main" val="2193440444"/>
                    </a:ext>
                  </a:extLst>
                </a:gridCol>
              </a:tblGrid>
              <a:tr h="361540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建築物環境計画書届出データに基づくヒートアイランド対策関係評価項目の採点結果（府所管平成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年度工事完了物件）</a:t>
                      </a: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668564"/>
                  </a:ext>
                </a:extLst>
              </a:tr>
              <a:tr h="18969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014082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レベル別データ数</a:t>
                      </a: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データ数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512366"/>
                  </a:ext>
                </a:extLst>
              </a:tr>
              <a:tr h="1164962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レベル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Q3-3.2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敷地内温熱環境の向上」の採点結果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LR3-2.2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温熱環境悪化の改善」の採点結果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Q3-3.2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LR3-2.2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の平均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LR3-2.2 4)①</a:t>
                      </a:r>
                      <a:b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屋根面対策面積率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Q3-3.2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LR3-2.2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の採点結果の平均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84413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2.5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3.5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4.0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290934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ポイント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対策なし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868871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ポイント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％未満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38788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2.5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ポイント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％以上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％未満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50276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ポイント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％以上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949809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3.5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計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30043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613327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4.5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屋根面対策あり（屋根面の緑化、高反射率塗装等）</a:t>
                      </a: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790088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292159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614925"/>
                  </a:ext>
                </a:extLst>
              </a:tr>
              <a:tr h="24102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データ総数</a:t>
                      </a: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</a:t>
                      </a: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963" marR="5963" marT="5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90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57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886463"/>
              </p:ext>
            </p:extLst>
          </p:nvPr>
        </p:nvGraphicFramePr>
        <p:xfrm>
          <a:off x="762000" y="852487"/>
          <a:ext cx="7620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762000" y="3068960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11560" y="2780928"/>
            <a:ext cx="7200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3.5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楕円 1"/>
          <p:cNvSpPr/>
          <p:nvPr/>
        </p:nvSpPr>
        <p:spPr>
          <a:xfrm>
            <a:off x="3419872" y="2456892"/>
            <a:ext cx="2592288" cy="936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88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表彰手続の流れ（案）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827583" y="1556792"/>
            <a:ext cx="7579437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１　募　集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府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HP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に実施要項等を掲載（</a:t>
            </a:r>
            <a:r>
              <a:rPr lang="ja-JP" altLang="en-US" sz="1600" dirty="0" smtClean="0">
                <a:solidFill>
                  <a:schemeClr val="tx1"/>
                </a:solidFill>
              </a:rPr>
              <a:t>夏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頃、報道発表）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27584" y="2452725"/>
            <a:ext cx="7579437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２　応　募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事務局にて応募書類を受付（</a:t>
            </a:r>
            <a:r>
              <a:rPr lang="ja-JP" altLang="en-US" sz="1600" dirty="0" smtClean="0">
                <a:solidFill>
                  <a:schemeClr val="tx1"/>
                </a:solidFill>
              </a:rPr>
              <a:t>夏～秋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頃）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27584" y="3378998"/>
            <a:ext cx="7579437" cy="761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prstClr val="black"/>
                </a:solidFill>
              </a:rPr>
              <a:t> </a:t>
            </a:r>
            <a:r>
              <a:rPr lang="ja-JP" altLang="en-US" b="1" dirty="0">
                <a:solidFill>
                  <a:prstClr val="black"/>
                </a:solidFill>
              </a:rPr>
              <a:t> ３　審　査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事務局にて</a:t>
            </a:r>
            <a:r>
              <a:rPr lang="ja-JP" altLang="en-US" sz="1600" dirty="0" smtClean="0">
                <a:solidFill>
                  <a:schemeClr val="tx1"/>
                </a:solidFill>
              </a:rPr>
              <a:t>建築物</a:t>
            </a:r>
            <a:r>
              <a:rPr lang="ja-JP" altLang="en-US" sz="1600" dirty="0">
                <a:solidFill>
                  <a:schemeClr val="tx1"/>
                </a:solidFill>
              </a:rPr>
              <a:t>環境計画書届出</a:t>
            </a:r>
            <a:r>
              <a:rPr lang="ja-JP" altLang="en-US" sz="1600" dirty="0" smtClean="0">
                <a:solidFill>
                  <a:schemeClr val="tx1"/>
                </a:solidFill>
              </a:rPr>
              <a:t>データと</a:t>
            </a:r>
            <a:r>
              <a:rPr lang="ja-JP" altLang="en-US" sz="1600" dirty="0" smtClean="0">
                <a:solidFill>
                  <a:schemeClr val="tx1"/>
                </a:solidFill>
              </a:rPr>
              <a:t>照合</a:t>
            </a:r>
            <a:r>
              <a:rPr lang="ja-JP" altLang="en-US" sz="1600" dirty="0" smtClean="0">
                <a:solidFill>
                  <a:schemeClr val="tx1"/>
                </a:solidFill>
              </a:rPr>
              <a:t>した結果を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大阪府</a:t>
            </a:r>
            <a:r>
              <a:rPr lang="ja-JP" altLang="en-US" sz="1600" dirty="0" smtClean="0">
                <a:solidFill>
                  <a:schemeClr val="tx1"/>
                </a:solidFill>
              </a:rPr>
              <a:t>環境審議会温暖化対策部会にて</a:t>
            </a:r>
            <a:r>
              <a:rPr lang="ja-JP" altLang="en-US" sz="1600" dirty="0" smtClean="0">
                <a:solidFill>
                  <a:schemeClr val="tx1"/>
                </a:solidFill>
              </a:rPr>
              <a:t>確認（</a:t>
            </a:r>
            <a:r>
              <a:rPr lang="ja-JP" altLang="en-US" sz="1600" dirty="0">
                <a:solidFill>
                  <a:schemeClr val="tx1"/>
                </a:solidFill>
              </a:rPr>
              <a:t>秋頃</a:t>
            </a:r>
            <a:r>
              <a:rPr lang="ja-JP" altLang="en-US" sz="1600" dirty="0" smtClean="0">
                <a:solidFill>
                  <a:schemeClr val="tx1"/>
                </a:solidFill>
              </a:rPr>
              <a:t>）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　　　　　　　　　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584" y="4658891"/>
            <a:ext cx="757943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４　表彰建築物決定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府にて表彰建築物を決定（</a:t>
            </a:r>
            <a:r>
              <a:rPr lang="ja-JP" altLang="en-US" sz="1600" dirty="0">
                <a:solidFill>
                  <a:schemeClr val="tx1"/>
                </a:solidFill>
              </a:rPr>
              <a:t>冬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頃、報道発表）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7582" y="5572414"/>
            <a:ext cx="7579437" cy="6648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</a:rPr>
              <a:t> ５　表彰・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HP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公表　　　　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建築主・設計者に表彰状を授与（冬頃、</a:t>
            </a:r>
            <a:r>
              <a:rPr lang="ja-JP" altLang="en-US" sz="1600" dirty="0" smtClean="0">
                <a:solidFill>
                  <a:schemeClr val="tx1"/>
                </a:solidFill>
              </a:rPr>
              <a:t>表彰式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　　　　　　　　　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府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HP</a:t>
            </a:r>
            <a:r>
              <a:rPr kumimoji="1" lang="ja-JP" altLang="en-US" sz="1600" dirty="0" err="1" smtClean="0">
                <a:solidFill>
                  <a:schemeClr val="tx1"/>
                </a:solidFill>
              </a:rPr>
              <a:t>にて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公表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439685" y="2139070"/>
            <a:ext cx="432048" cy="247861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4439685" y="3057392"/>
            <a:ext cx="432048" cy="247861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4439685" y="4311569"/>
            <a:ext cx="432048" cy="247861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443330" y="5243750"/>
            <a:ext cx="432048" cy="247861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40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 marL="1158875">
          <a:lnSpc>
            <a:spcPct val="150000"/>
          </a:lnSpc>
          <a:defRPr sz="12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717</Words>
  <Application>Microsoft Office PowerPoint</Application>
  <PresentationFormat>画面に合わせる (4:3)</PresentationFormat>
  <Paragraphs>181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ＭＳ ゴシック</vt:lpstr>
      <vt:lpstr>ＭＳ 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表彰手続の流れ（案）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博司</dc:creator>
  <cp:lastModifiedBy>三井　香絵子</cp:lastModifiedBy>
  <cp:revision>120</cp:revision>
  <cp:lastPrinted>2019-01-17T04:07:59Z</cp:lastPrinted>
  <dcterms:created xsi:type="dcterms:W3CDTF">2018-08-08T07:59:54Z</dcterms:created>
  <dcterms:modified xsi:type="dcterms:W3CDTF">2019-01-22T10:48:10Z</dcterms:modified>
</cp:coreProperties>
</file>