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3"/>
  </p:notesMasterIdLst>
  <p:handoutMasterIdLst>
    <p:handoutMasterId r:id="rId24"/>
  </p:handoutMasterIdLst>
  <p:sldIdLst>
    <p:sldId id="259" r:id="rId2"/>
    <p:sldId id="315" r:id="rId3"/>
    <p:sldId id="349" r:id="rId4"/>
    <p:sldId id="347" r:id="rId5"/>
    <p:sldId id="348" r:id="rId6"/>
    <p:sldId id="313" r:id="rId7"/>
    <p:sldId id="340" r:id="rId8"/>
    <p:sldId id="350" r:id="rId9"/>
    <p:sldId id="326" r:id="rId10"/>
    <p:sldId id="317" r:id="rId11"/>
    <p:sldId id="316" r:id="rId12"/>
    <p:sldId id="336" r:id="rId13"/>
    <p:sldId id="332" r:id="rId14"/>
    <p:sldId id="355" r:id="rId15"/>
    <p:sldId id="319" r:id="rId16"/>
    <p:sldId id="337" r:id="rId17"/>
    <p:sldId id="352" r:id="rId18"/>
    <p:sldId id="353" r:id="rId19"/>
    <p:sldId id="351" r:id="rId20"/>
    <p:sldId id="341" r:id="rId21"/>
    <p:sldId id="345" r:id="rId22"/>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0" autoAdjust="0"/>
    <p:restoredTop sz="94434" autoAdjust="0"/>
  </p:normalViewPr>
  <p:slideViewPr>
    <p:cSldViewPr>
      <p:cViewPr varScale="1">
        <p:scale>
          <a:sx n="70" d="100"/>
          <a:sy n="70" d="100"/>
        </p:scale>
        <p:origin x="1164"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580927384076992E-2"/>
          <c:y val="0.1143603858966355"/>
          <c:w val="0.83428958880139981"/>
          <c:h val="0.71877121907426744"/>
        </c:manualLayout>
      </c:layout>
      <c:barChart>
        <c:barDir val="col"/>
        <c:grouping val="clustered"/>
        <c:varyColors val="0"/>
        <c:ser>
          <c:idx val="0"/>
          <c:order val="0"/>
          <c:spPr>
            <a:solidFill>
              <a:schemeClr val="bg1"/>
            </a:solidFill>
            <a:ln>
              <a:solidFill>
                <a:schemeClr val="tx1"/>
              </a:solidFill>
            </a:ln>
            <a:effectLst/>
          </c:spPr>
          <c:invertIfNegative val="0"/>
          <c:dLbls>
            <c:dLbl>
              <c:idx val="26"/>
              <c:layout>
                <c:manualLayout>
                  <c:x val="-1.9444444444444445E-2"/>
                  <c:y val="-6.944444444444444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418-4825-83FC-AC6F883605A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グラフ!$C$3:$C$49</c:f>
              <c:numCache>
                <c:formatCode>General</c:formatCode>
                <c:ptCount val="47"/>
                <c:pt idx="0">
                  <c:v>1605</c:v>
                </c:pt>
                <c:pt idx="1">
                  <c:v>532</c:v>
                </c:pt>
                <c:pt idx="2">
                  <c:v>741</c:v>
                </c:pt>
                <c:pt idx="3">
                  <c:v>1342</c:v>
                </c:pt>
                <c:pt idx="4">
                  <c:v>594</c:v>
                </c:pt>
                <c:pt idx="5">
                  <c:v>765</c:v>
                </c:pt>
                <c:pt idx="6">
                  <c:v>1435</c:v>
                </c:pt>
                <c:pt idx="7">
                  <c:v>1863</c:v>
                </c:pt>
                <c:pt idx="8">
                  <c:v>1164</c:v>
                </c:pt>
                <c:pt idx="9">
                  <c:v>1394</c:v>
                </c:pt>
                <c:pt idx="10">
                  <c:v>4346</c:v>
                </c:pt>
                <c:pt idx="11">
                  <c:v>3558</c:v>
                </c:pt>
                <c:pt idx="12">
                  <c:v>6046</c:v>
                </c:pt>
                <c:pt idx="13">
                  <c:v>3463</c:v>
                </c:pt>
                <c:pt idx="14">
                  <c:v>1651</c:v>
                </c:pt>
                <c:pt idx="15">
                  <c:v>501</c:v>
                </c:pt>
                <c:pt idx="16">
                  <c:v>679</c:v>
                </c:pt>
                <c:pt idx="17">
                  <c:v>536</c:v>
                </c:pt>
                <c:pt idx="18">
                  <c:v>489</c:v>
                </c:pt>
                <c:pt idx="19">
                  <c:v>1028</c:v>
                </c:pt>
                <c:pt idx="20">
                  <c:v>1476</c:v>
                </c:pt>
                <c:pt idx="21">
                  <c:v>1822</c:v>
                </c:pt>
                <c:pt idx="22">
                  <c:v>4705</c:v>
                </c:pt>
                <c:pt idx="23">
                  <c:v>1178</c:v>
                </c:pt>
                <c:pt idx="24">
                  <c:v>727</c:v>
                </c:pt>
                <c:pt idx="25">
                  <c:v>1767</c:v>
                </c:pt>
                <c:pt idx="26">
                  <c:v>5182</c:v>
                </c:pt>
                <c:pt idx="27">
                  <c:v>3236</c:v>
                </c:pt>
                <c:pt idx="28">
                  <c:v>956</c:v>
                </c:pt>
                <c:pt idx="29">
                  <c:v>635</c:v>
                </c:pt>
                <c:pt idx="30">
                  <c:v>457</c:v>
                </c:pt>
                <c:pt idx="31">
                  <c:v>452</c:v>
                </c:pt>
                <c:pt idx="32">
                  <c:v>1448</c:v>
                </c:pt>
                <c:pt idx="33">
                  <c:v>1587</c:v>
                </c:pt>
                <c:pt idx="34">
                  <c:v>654</c:v>
                </c:pt>
                <c:pt idx="35">
                  <c:v>482</c:v>
                </c:pt>
                <c:pt idx="36">
                  <c:v>588</c:v>
                </c:pt>
                <c:pt idx="37">
                  <c:v>846</c:v>
                </c:pt>
                <c:pt idx="38">
                  <c:v>513</c:v>
                </c:pt>
                <c:pt idx="39">
                  <c:v>2656</c:v>
                </c:pt>
                <c:pt idx="40">
                  <c:v>574</c:v>
                </c:pt>
                <c:pt idx="41">
                  <c:v>741</c:v>
                </c:pt>
                <c:pt idx="42">
                  <c:v>1203</c:v>
                </c:pt>
                <c:pt idx="43">
                  <c:v>722</c:v>
                </c:pt>
                <c:pt idx="44">
                  <c:v>737</c:v>
                </c:pt>
                <c:pt idx="45">
                  <c:v>1301</c:v>
                </c:pt>
                <c:pt idx="46">
                  <c:v>940</c:v>
                </c:pt>
              </c:numCache>
            </c:numRef>
          </c:val>
          <c:extLst>
            <c:ext xmlns:c15="http://schemas.microsoft.com/office/drawing/2012/chart" uri="{02D57815-91ED-43cb-92C2-25804820EDAC}">
              <c15:filteredSeriesTitle>
                <c15:tx>
                  <c:strRef>
                    <c:extLst>
                      <c:ext uri="{02D57815-91ED-43cb-92C2-25804820EDAC}">
                        <c15:formulaRef>
                          <c15:sqref>グラフ!$C$2</c15:sqref>
                        </c15:formulaRef>
                      </c:ext>
                    </c:extLst>
                    <c:strCache>
                      <c:ptCount val="1"/>
                      <c:pt idx="0">
                        <c:v>令和元年人数（71,317人）</c:v>
                      </c:pt>
                    </c:strCache>
                  </c:strRef>
                </c15:tx>
              </c15:filteredSeriesTitle>
            </c:ext>
            <c:ext xmlns:c15="http://schemas.microsoft.com/office/drawing/2012/chart" uri="{02D57815-91ED-43cb-92C2-25804820EDAC}">
              <c15:filteredCategoryTitle>
                <c15:cat>
                  <c:strRef>
                    <c:extLst>
                      <c:ext uri="{02D57815-91ED-43cb-92C2-25804820EDAC}">
                        <c15:formulaRef>
                          <c15:sqref>グラフ!$B$3:$B$49</c15:sqref>
                        </c15:formulaRef>
                      </c:ext>
                    </c:extLst>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15:cat>
              </c15:filteredCategoryTitle>
            </c:ext>
            <c:ext xmlns:c16="http://schemas.microsoft.com/office/drawing/2014/chart" uri="{C3380CC4-5D6E-409C-BE32-E72D297353CC}">
              <c16:uniqueId val="{00000001-F418-4825-83FC-AC6F883605A1}"/>
            </c:ext>
          </c:extLst>
        </c:ser>
        <c:ser>
          <c:idx val="1"/>
          <c:order val="1"/>
          <c:spPr>
            <a:solidFill>
              <a:schemeClr val="accent2"/>
            </a:solidFill>
            <a:ln>
              <a:solidFill>
                <a:schemeClr val="tx1"/>
              </a:solidFill>
            </a:ln>
            <a:effectLst/>
          </c:spPr>
          <c:invertIfNegative val="0"/>
          <c:dLbls>
            <c:dLbl>
              <c:idx val="26"/>
              <c:layout>
                <c:manualLayout>
                  <c:x val="6.1111111111111012E-2"/>
                  <c:y val="-5.555555555555555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418-4825-83FC-AC6F883605A1}"/>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FF0000"/>
                    </a:solidFill>
                    <a:effectLst/>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グラフ!$D$3:$D$49</c:f>
              <c:numCache>
                <c:formatCode>General</c:formatCode>
                <c:ptCount val="47"/>
                <c:pt idx="0">
                  <c:v>1088</c:v>
                </c:pt>
                <c:pt idx="1">
                  <c:v>428</c:v>
                </c:pt>
                <c:pt idx="2">
                  <c:v>597</c:v>
                </c:pt>
                <c:pt idx="3">
                  <c:v>1073</c:v>
                </c:pt>
                <c:pt idx="4">
                  <c:v>505</c:v>
                </c:pt>
                <c:pt idx="5">
                  <c:v>608</c:v>
                </c:pt>
                <c:pt idx="6">
                  <c:v>1109</c:v>
                </c:pt>
                <c:pt idx="7">
                  <c:v>1580</c:v>
                </c:pt>
                <c:pt idx="8">
                  <c:v>923</c:v>
                </c:pt>
                <c:pt idx="9">
                  <c:v>1228</c:v>
                </c:pt>
                <c:pt idx="10">
                  <c:v>4028</c:v>
                </c:pt>
                <c:pt idx="11">
                  <c:v>3009</c:v>
                </c:pt>
                <c:pt idx="12">
                  <c:v>5838</c:v>
                </c:pt>
                <c:pt idx="13">
                  <c:v>3293</c:v>
                </c:pt>
                <c:pt idx="14">
                  <c:v>1183</c:v>
                </c:pt>
                <c:pt idx="15">
                  <c:v>455</c:v>
                </c:pt>
                <c:pt idx="16">
                  <c:v>652</c:v>
                </c:pt>
                <c:pt idx="17">
                  <c:v>364</c:v>
                </c:pt>
                <c:pt idx="18">
                  <c:v>467</c:v>
                </c:pt>
                <c:pt idx="19">
                  <c:v>879</c:v>
                </c:pt>
                <c:pt idx="20">
                  <c:v>1158</c:v>
                </c:pt>
                <c:pt idx="21">
                  <c:v>2009</c:v>
                </c:pt>
                <c:pt idx="22">
                  <c:v>4101</c:v>
                </c:pt>
                <c:pt idx="23">
                  <c:v>1231</c:v>
                </c:pt>
                <c:pt idx="24">
                  <c:v>650</c:v>
                </c:pt>
                <c:pt idx="25">
                  <c:v>1509</c:v>
                </c:pt>
                <c:pt idx="26">
                  <c:v>4869</c:v>
                </c:pt>
                <c:pt idx="27">
                  <c:v>3039</c:v>
                </c:pt>
                <c:pt idx="28">
                  <c:v>843</c:v>
                </c:pt>
                <c:pt idx="29">
                  <c:v>663</c:v>
                </c:pt>
                <c:pt idx="30">
                  <c:v>415</c:v>
                </c:pt>
                <c:pt idx="31">
                  <c:v>410</c:v>
                </c:pt>
                <c:pt idx="32">
                  <c:v>1310</c:v>
                </c:pt>
                <c:pt idx="33">
                  <c:v>1511</c:v>
                </c:pt>
                <c:pt idx="34">
                  <c:v>611</c:v>
                </c:pt>
                <c:pt idx="35">
                  <c:v>499</c:v>
                </c:pt>
                <c:pt idx="36">
                  <c:v>658</c:v>
                </c:pt>
                <c:pt idx="37">
                  <c:v>876</c:v>
                </c:pt>
                <c:pt idx="38">
                  <c:v>473</c:v>
                </c:pt>
                <c:pt idx="39">
                  <c:v>2503</c:v>
                </c:pt>
                <c:pt idx="40">
                  <c:v>518</c:v>
                </c:pt>
                <c:pt idx="41">
                  <c:v>789</c:v>
                </c:pt>
                <c:pt idx="42">
                  <c:v>1311</c:v>
                </c:pt>
                <c:pt idx="43">
                  <c:v>736</c:v>
                </c:pt>
                <c:pt idx="44">
                  <c:v>737</c:v>
                </c:pt>
                <c:pt idx="45">
                  <c:v>1329</c:v>
                </c:pt>
                <c:pt idx="46">
                  <c:v>804</c:v>
                </c:pt>
              </c:numCache>
            </c:numRef>
          </c:val>
          <c:extLst>
            <c:ext xmlns:c15="http://schemas.microsoft.com/office/drawing/2012/chart" uri="{02D57815-91ED-43cb-92C2-25804820EDAC}">
              <c15:filteredSeriesTitle>
                <c15:tx>
                  <c:strRef>
                    <c:extLst>
                      <c:ext uri="{02D57815-91ED-43cb-92C2-25804820EDAC}">
                        <c15:formulaRef>
                          <c15:sqref>グラフ!$D$2</c15:sqref>
                        </c15:formulaRef>
                      </c:ext>
                    </c:extLst>
                    <c:strCache>
                      <c:ptCount val="1"/>
                      <c:pt idx="0">
                        <c:v>令和２年人数（64,869人）</c:v>
                      </c:pt>
                    </c:strCache>
                  </c:strRef>
                </c15:tx>
              </c15:filteredSeriesTitle>
            </c:ext>
            <c:ext xmlns:c15="http://schemas.microsoft.com/office/drawing/2012/chart" uri="{02D57815-91ED-43cb-92C2-25804820EDAC}">
              <c15:filteredCategoryTitle>
                <c15:cat>
                  <c:strRef>
                    <c:extLst>
                      <c:ext uri="{02D57815-91ED-43cb-92C2-25804820EDAC}">
                        <c15:formulaRef>
                          <c15:sqref>グラフ!$B$3:$B$49</c15:sqref>
                        </c15:formulaRef>
                      </c:ext>
                    </c:extLst>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15:cat>
              </c15:filteredCategoryTitle>
            </c:ext>
            <c:ext xmlns:c16="http://schemas.microsoft.com/office/drawing/2014/chart" uri="{C3380CC4-5D6E-409C-BE32-E72D297353CC}">
              <c16:uniqueId val="{00000003-F418-4825-83FC-AC6F883605A1}"/>
            </c:ext>
          </c:extLst>
        </c:ser>
        <c:dLbls>
          <c:showLegendKey val="0"/>
          <c:showVal val="0"/>
          <c:showCatName val="0"/>
          <c:showSerName val="0"/>
          <c:showPercent val="0"/>
          <c:showBubbleSize val="0"/>
        </c:dLbls>
        <c:gapWidth val="93"/>
        <c:overlap val="4"/>
        <c:axId val="143184448"/>
        <c:axId val="143185280"/>
      </c:barChart>
      <c:catAx>
        <c:axId val="143184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500" b="0" i="0" u="none" strike="noStrike" kern="1200" baseline="0">
                <a:solidFill>
                  <a:schemeClr val="tx1">
                    <a:lumMod val="65000"/>
                    <a:lumOff val="35000"/>
                  </a:schemeClr>
                </a:solidFill>
                <a:latin typeface="+mn-lt"/>
                <a:ea typeface="+mn-ea"/>
                <a:cs typeface="+mn-cs"/>
              </a:defRPr>
            </a:pPr>
            <a:endParaRPr lang="ja-JP"/>
          </a:p>
        </c:txPr>
        <c:crossAx val="143185280"/>
        <c:crosses val="autoZero"/>
        <c:auto val="1"/>
        <c:lblAlgn val="ctr"/>
        <c:lblOffset val="100"/>
        <c:noMultiLvlLbl val="0"/>
      </c:catAx>
      <c:valAx>
        <c:axId val="143185280"/>
        <c:scaling>
          <c:orientation val="minMax"/>
          <c:max val="9000"/>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3184448"/>
        <c:crosses val="autoZero"/>
        <c:crossBetween val="between"/>
      </c:valAx>
      <c:spPr>
        <a:noFill/>
        <a:ln>
          <a:solidFill>
            <a:schemeClr val="tx1"/>
          </a:solidFill>
        </a:ln>
        <a:effectLst/>
      </c:spPr>
    </c:plotArea>
    <c:legend>
      <c:legendPos val="r"/>
      <c:layout>
        <c:manualLayout>
          <c:xMode val="edge"/>
          <c:yMode val="edge"/>
          <c:x val="0.59473793035341749"/>
          <c:y val="0.12603617439173886"/>
          <c:w val="0.32345844269466317"/>
          <c:h val="0.142407407407407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solidFill>
      <a:sysClr val="window" lastClr="FFFFFF"/>
    </a:solidFill>
    <a:ln>
      <a:noFill/>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004557914322958"/>
          <c:y val="0.21808524680668362"/>
          <c:w val="0.44549696954785156"/>
          <c:h val="0.77989633734870556"/>
        </c:manualLayout>
      </c:layout>
      <c:pieChart>
        <c:varyColors val="1"/>
        <c:ser>
          <c:idx val="0"/>
          <c:order val="0"/>
          <c:spPr>
            <a:ln w="22225">
              <a:noFill/>
            </a:ln>
          </c:spPr>
          <c:dPt>
            <c:idx val="0"/>
            <c:bubble3D val="0"/>
            <c:spPr>
              <a:solidFill>
                <a:schemeClr val="accent1"/>
              </a:solidFill>
              <a:ln w="22225">
                <a:noFill/>
              </a:ln>
              <a:effectLst/>
            </c:spPr>
            <c:extLst>
              <c:ext xmlns:c16="http://schemas.microsoft.com/office/drawing/2014/chart" uri="{C3380CC4-5D6E-409C-BE32-E72D297353CC}">
                <c16:uniqueId val="{00000001-4D74-4322-B5B0-891E81477482}"/>
              </c:ext>
            </c:extLst>
          </c:dPt>
          <c:dPt>
            <c:idx val="1"/>
            <c:bubble3D val="0"/>
            <c:explosion val="7"/>
            <c:spPr>
              <a:solidFill>
                <a:schemeClr val="accent2"/>
              </a:solidFill>
              <a:ln w="22225">
                <a:noFill/>
              </a:ln>
              <a:effectLst/>
            </c:spPr>
            <c:extLst>
              <c:ext xmlns:c16="http://schemas.microsoft.com/office/drawing/2014/chart" uri="{C3380CC4-5D6E-409C-BE32-E72D297353CC}">
                <c16:uniqueId val="{00000003-4D74-4322-B5B0-891E81477482}"/>
              </c:ext>
            </c:extLst>
          </c:dPt>
          <c:dPt>
            <c:idx val="2"/>
            <c:bubble3D val="0"/>
            <c:explosion val="6"/>
            <c:spPr>
              <a:solidFill>
                <a:schemeClr val="accent3"/>
              </a:solidFill>
              <a:ln w="22225">
                <a:noFill/>
              </a:ln>
              <a:effectLst/>
            </c:spPr>
            <c:extLst>
              <c:ext xmlns:c16="http://schemas.microsoft.com/office/drawing/2014/chart" uri="{C3380CC4-5D6E-409C-BE32-E72D297353CC}">
                <c16:uniqueId val="{00000005-4D74-4322-B5B0-891E81477482}"/>
              </c:ext>
            </c:extLst>
          </c:dPt>
          <c:dPt>
            <c:idx val="3"/>
            <c:bubble3D val="0"/>
            <c:explosion val="2"/>
            <c:spPr>
              <a:solidFill>
                <a:schemeClr val="accent4"/>
              </a:solidFill>
              <a:ln w="22225">
                <a:noFill/>
              </a:ln>
              <a:effectLst/>
            </c:spPr>
            <c:extLst>
              <c:ext xmlns:c16="http://schemas.microsoft.com/office/drawing/2014/chart" uri="{C3380CC4-5D6E-409C-BE32-E72D297353CC}">
                <c16:uniqueId val="{00000007-4D74-4322-B5B0-891E81477482}"/>
              </c:ext>
            </c:extLst>
          </c:dPt>
          <c:dPt>
            <c:idx val="4"/>
            <c:bubble3D val="0"/>
            <c:explosion val="5"/>
            <c:spPr>
              <a:solidFill>
                <a:schemeClr val="accent5"/>
              </a:solidFill>
              <a:ln w="22225">
                <a:noFill/>
              </a:ln>
              <a:effectLst/>
            </c:spPr>
            <c:extLst>
              <c:ext xmlns:c16="http://schemas.microsoft.com/office/drawing/2014/chart" uri="{C3380CC4-5D6E-409C-BE32-E72D297353CC}">
                <c16:uniqueId val="{00000009-4D74-4322-B5B0-891E81477482}"/>
              </c:ext>
            </c:extLst>
          </c:dPt>
          <c:dLbls>
            <c:dLbl>
              <c:idx val="0"/>
              <c:layout>
                <c:manualLayout>
                  <c:x val="-0.20637499507248933"/>
                  <c:y val="8.0414743235551173E-2"/>
                </c:manualLayout>
              </c:layou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4D74-4322-B5B0-891E81477482}"/>
                </c:ext>
              </c:extLst>
            </c:dLbl>
            <c:dLbl>
              <c:idx val="1"/>
              <c:layout>
                <c:manualLayout>
                  <c:x val="0.10657841858786658"/>
                  <c:y val="3.2883782690995724E-4"/>
                </c:manualLayout>
              </c:layou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4D74-4322-B5B0-891E81477482}"/>
                </c:ext>
              </c:extLst>
            </c:dLbl>
            <c:dLbl>
              <c:idx val="2"/>
              <c:layout>
                <c:manualLayout>
                  <c:x val="0.17958097771865633"/>
                  <c:y val="0.11009351499384701"/>
                </c:manualLayout>
              </c:layou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4D74-4322-B5B0-891E81477482}"/>
                </c:ext>
              </c:extLst>
            </c:dLbl>
            <c:dLbl>
              <c:idx val="3"/>
              <c:layout>
                <c:manualLayout>
                  <c:x val="2.6626968503937008E-2"/>
                  <c:y val="-2.2865266841644794E-2"/>
                </c:manualLayout>
              </c:layou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7-4D74-4322-B5B0-891E81477482}"/>
                </c:ext>
              </c:extLst>
            </c:dLbl>
            <c:dLbl>
              <c:idx val="4"/>
              <c:layout>
                <c:manualLayout>
                  <c:x val="-5.9760842145156735E-2"/>
                  <c:y val="-0.10768919510061251"/>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fld id="{E10C34CB-8671-418A-AF38-C1E57AD1C32B}" type="CATEGORYNAME">
                      <a:rPr lang="en-US" altLang="ja-JP" sz="1600"/>
                      <a:pPr>
                        <a:defRPr sz="1600"/>
                      </a:pPr>
                      <a:t>[分類名]</a:t>
                    </a:fld>
                    <a:r>
                      <a:rPr lang="en-US" altLang="ja-JP" sz="1600" baseline="0" dirty="0"/>
                      <a:t>
</a:t>
                    </a:r>
                    <a:fld id="{B17521D8-3395-4DE8-9154-B25B794D16F7}" type="VALUE">
                      <a:rPr lang="en-US" altLang="ja-JP" sz="1600" baseline="0"/>
                      <a:pPr>
                        <a:defRPr sz="1600"/>
                      </a:pPr>
                      <a:t>[値]</a:t>
                    </a:fld>
                    <a:r>
                      <a:rPr lang="en-US" altLang="ja-JP" sz="1600" baseline="0" dirty="0"/>
                      <a:t>
</a:t>
                    </a:r>
                    <a:fld id="{4A32804A-295C-4298-B7D1-679B48BD7419}" type="PERCENTAGE">
                      <a:rPr lang="en-US" altLang="ja-JP" sz="1600" b="1" baseline="0">
                        <a:solidFill>
                          <a:srgbClr val="FF0000"/>
                        </a:solidFill>
                        <a:effectLst>
                          <a:outerShdw blurRad="38100" dist="38100" dir="2700000" algn="tl">
                            <a:srgbClr val="000000">
                              <a:alpha val="43137"/>
                            </a:srgbClr>
                          </a:outerShdw>
                        </a:effectLst>
                      </a:rPr>
                      <a:pPr>
                        <a:defRPr sz="1600"/>
                      </a:pPr>
                      <a:t>[パーセンテージ]</a:t>
                    </a:fld>
                    <a:endParaRPr lang="en-US" altLang="ja-JP" sz="1600" baseline="0" dirty="0"/>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1"/>
              <c:showSerName val="0"/>
              <c:showPercent val="1"/>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4D74-4322-B5B0-891E8147748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グラフ!$G$28:$K$28</c:f>
              <c:numCache>
                <c:formatCode>#,##0_);[Red]\(#,##0\)</c:formatCode>
                <c:ptCount val="5"/>
                <c:pt idx="0">
                  <c:v>0</c:v>
                </c:pt>
                <c:pt idx="1">
                  <c:v>27</c:v>
                </c:pt>
                <c:pt idx="2">
                  <c:v>421</c:v>
                </c:pt>
                <c:pt idx="3">
                  <c:v>1769</c:v>
                </c:pt>
                <c:pt idx="4">
                  <c:v>2652</c:v>
                </c:pt>
              </c:numCache>
            </c:numRef>
          </c:val>
          <c:extLst>
            <c:ext xmlns:c15="http://schemas.microsoft.com/office/drawing/2012/chart" uri="{02D57815-91ED-43cb-92C2-25804820EDAC}">
              <c15:filteredCategoryTitle>
                <c15:cat>
                  <c:strRef>
                    <c:extLst>
                      <c:ext uri="{02D57815-91ED-43cb-92C2-25804820EDAC}">
                        <c15:formulaRef>
                          <c15:sqref>グラフ!$G$27:$K$27</c15:sqref>
                        </c15:formulaRef>
                      </c:ext>
                    </c:extLst>
                    <c:strCache>
                      <c:ptCount val="5"/>
                      <c:pt idx="0">
                        <c:v>新生児</c:v>
                      </c:pt>
                      <c:pt idx="1">
                        <c:v>乳幼児</c:v>
                      </c:pt>
                      <c:pt idx="2">
                        <c:v>少年</c:v>
                      </c:pt>
                      <c:pt idx="3">
                        <c:v>成人</c:v>
                      </c:pt>
                      <c:pt idx="4">
                        <c:v>高齢者</c:v>
                      </c:pt>
                    </c:strCache>
                  </c:strRef>
                </c15:cat>
              </c15:filteredCategoryTitle>
            </c:ext>
            <c:ext xmlns:c16="http://schemas.microsoft.com/office/drawing/2014/chart" uri="{C3380CC4-5D6E-409C-BE32-E72D297353CC}">
              <c16:uniqueId val="{0000000A-4D74-4322-B5B0-891E8147748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15875">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9190" cy="498662"/>
          </a:xfrm>
          <a:prstGeom prst="rect">
            <a:avLst/>
          </a:prstGeom>
        </p:spPr>
        <p:txBody>
          <a:bodyPr vert="horz" lIns="93209" tIns="46603" rIns="93209" bIns="4660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384" y="0"/>
            <a:ext cx="2949190" cy="498662"/>
          </a:xfrm>
          <a:prstGeom prst="rect">
            <a:avLst/>
          </a:prstGeom>
        </p:spPr>
        <p:txBody>
          <a:bodyPr vert="horz" lIns="93209" tIns="46603" rIns="93209" bIns="46603" rtlCol="0"/>
          <a:lstStyle>
            <a:lvl1pPr algn="r">
              <a:defRPr sz="1200"/>
            </a:lvl1pPr>
          </a:lstStyle>
          <a:p>
            <a:fld id="{64C9E5AD-B317-4C0D-A523-5E245AF58A84}" type="datetimeFigureOut">
              <a:rPr kumimoji="1" lang="ja-JP" altLang="en-US" smtClean="0"/>
              <a:t>2021/6/29</a:t>
            </a:fld>
            <a:endParaRPr kumimoji="1" lang="ja-JP" altLang="en-US"/>
          </a:p>
        </p:txBody>
      </p:sp>
      <p:sp>
        <p:nvSpPr>
          <p:cNvPr id="4" name="フッター プレースホルダー 3"/>
          <p:cNvSpPr>
            <a:spLocks noGrp="1"/>
          </p:cNvSpPr>
          <p:nvPr>
            <p:ph type="ftr" sz="quarter" idx="2"/>
          </p:nvPr>
        </p:nvSpPr>
        <p:spPr>
          <a:xfrm>
            <a:off x="4" y="9440677"/>
            <a:ext cx="2949190" cy="498662"/>
          </a:xfrm>
          <a:prstGeom prst="rect">
            <a:avLst/>
          </a:prstGeom>
        </p:spPr>
        <p:txBody>
          <a:bodyPr vert="horz" lIns="93209" tIns="46603" rIns="93209" bIns="4660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384" y="9440677"/>
            <a:ext cx="2949190" cy="498662"/>
          </a:xfrm>
          <a:prstGeom prst="rect">
            <a:avLst/>
          </a:prstGeom>
        </p:spPr>
        <p:txBody>
          <a:bodyPr vert="horz" lIns="93209" tIns="46603" rIns="93209" bIns="46603" rtlCol="0" anchor="b"/>
          <a:lstStyle>
            <a:lvl1pPr algn="r">
              <a:defRPr sz="1200"/>
            </a:lvl1pPr>
          </a:lstStyle>
          <a:p>
            <a:fld id="{C2B530E2-4519-4DB9-BEB7-B070939E129A}" type="slidenum">
              <a:rPr kumimoji="1" lang="ja-JP" altLang="en-US" smtClean="0"/>
              <a:t>‹#›</a:t>
            </a:fld>
            <a:endParaRPr kumimoji="1" lang="ja-JP" altLang="en-US"/>
          </a:p>
        </p:txBody>
      </p:sp>
    </p:spTree>
    <p:extLst>
      <p:ext uri="{BB962C8B-B14F-4D97-AF65-F5344CB8AC3E}">
        <p14:creationId xmlns:p14="http://schemas.microsoft.com/office/powerpoint/2010/main" val="4179174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575" cy="496888"/>
          </a:xfrm>
          <a:prstGeom prst="rect">
            <a:avLst/>
          </a:prstGeom>
        </p:spPr>
        <p:txBody>
          <a:bodyPr vert="horz" lIns="91410" tIns="45707" rIns="91410" bIns="4570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2" y="0"/>
            <a:ext cx="2949575" cy="496888"/>
          </a:xfrm>
          <a:prstGeom prst="rect">
            <a:avLst/>
          </a:prstGeom>
        </p:spPr>
        <p:txBody>
          <a:bodyPr vert="horz" lIns="91410" tIns="45707" rIns="91410" bIns="45707" rtlCol="0"/>
          <a:lstStyle>
            <a:lvl1pPr algn="r">
              <a:defRPr sz="1200"/>
            </a:lvl1pPr>
          </a:lstStyle>
          <a:p>
            <a:fld id="{E786524D-9D30-4F28-9A77-09A8B3F4127D}" type="datetimeFigureOut">
              <a:rPr kumimoji="1" lang="ja-JP" altLang="en-US" smtClean="0"/>
              <a:t>2021/6/29</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10" tIns="45707" rIns="91410" bIns="45707" rtlCol="0" anchor="ctr"/>
          <a:lstStyle/>
          <a:p>
            <a:endParaRPr lang="ja-JP" altLang="en-US"/>
          </a:p>
        </p:txBody>
      </p:sp>
      <p:sp>
        <p:nvSpPr>
          <p:cNvPr id="5" name="ノート プレースホルダー 4"/>
          <p:cNvSpPr>
            <a:spLocks noGrp="1"/>
          </p:cNvSpPr>
          <p:nvPr>
            <p:ph type="body" sz="quarter" idx="3"/>
          </p:nvPr>
        </p:nvSpPr>
        <p:spPr>
          <a:xfrm>
            <a:off x="681039" y="4721226"/>
            <a:ext cx="5445125" cy="4471988"/>
          </a:xfrm>
          <a:prstGeom prst="rect">
            <a:avLst/>
          </a:prstGeom>
        </p:spPr>
        <p:txBody>
          <a:bodyPr vert="horz" lIns="91410" tIns="45707" rIns="91410" bIns="4570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864"/>
            <a:ext cx="2949575" cy="496887"/>
          </a:xfrm>
          <a:prstGeom prst="rect">
            <a:avLst/>
          </a:prstGeom>
        </p:spPr>
        <p:txBody>
          <a:bodyPr vert="horz" lIns="91410" tIns="45707" rIns="91410" bIns="4570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2" y="9440864"/>
            <a:ext cx="2949575" cy="496887"/>
          </a:xfrm>
          <a:prstGeom prst="rect">
            <a:avLst/>
          </a:prstGeom>
        </p:spPr>
        <p:txBody>
          <a:bodyPr vert="horz" lIns="91410" tIns="45707" rIns="91410" bIns="45707" rtlCol="0" anchor="b"/>
          <a:lstStyle>
            <a:lvl1pPr algn="r">
              <a:defRPr sz="1200"/>
            </a:lvl1pPr>
          </a:lstStyle>
          <a:p>
            <a:fld id="{F9D83328-8ABD-4BA1-BEFC-DDC17FF7E69A}" type="slidenum">
              <a:rPr kumimoji="1" lang="ja-JP" altLang="en-US" smtClean="0"/>
              <a:t>‹#›</a:t>
            </a:fld>
            <a:endParaRPr kumimoji="1" lang="ja-JP" altLang="en-US"/>
          </a:p>
        </p:txBody>
      </p:sp>
    </p:spTree>
    <p:extLst>
      <p:ext uri="{BB962C8B-B14F-4D97-AF65-F5344CB8AC3E}">
        <p14:creationId xmlns:p14="http://schemas.microsoft.com/office/powerpoint/2010/main" val="1923893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2</a:t>
            </a:fld>
            <a:endParaRPr kumimoji="1" lang="ja-JP" altLang="en-US"/>
          </a:p>
        </p:txBody>
      </p:sp>
    </p:spTree>
    <p:extLst>
      <p:ext uri="{BB962C8B-B14F-4D97-AF65-F5344CB8AC3E}">
        <p14:creationId xmlns:p14="http://schemas.microsoft.com/office/powerpoint/2010/main" val="762424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13</a:t>
            </a:fld>
            <a:endParaRPr kumimoji="1" lang="ja-JP" altLang="en-US"/>
          </a:p>
        </p:txBody>
      </p:sp>
    </p:spTree>
    <p:extLst>
      <p:ext uri="{BB962C8B-B14F-4D97-AF65-F5344CB8AC3E}">
        <p14:creationId xmlns:p14="http://schemas.microsoft.com/office/powerpoint/2010/main" val="677526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093">
              <a:defRP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14</a:t>
            </a:fld>
            <a:endParaRPr kumimoji="1" lang="ja-JP" altLang="en-US"/>
          </a:p>
        </p:txBody>
      </p:sp>
    </p:spTree>
    <p:extLst>
      <p:ext uri="{BB962C8B-B14F-4D97-AF65-F5344CB8AC3E}">
        <p14:creationId xmlns:p14="http://schemas.microsoft.com/office/powerpoint/2010/main" val="4070306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15</a:t>
            </a:fld>
            <a:endParaRPr kumimoji="1" lang="ja-JP" altLang="en-US"/>
          </a:p>
        </p:txBody>
      </p:sp>
    </p:spTree>
    <p:extLst>
      <p:ext uri="{BB962C8B-B14F-4D97-AF65-F5344CB8AC3E}">
        <p14:creationId xmlns:p14="http://schemas.microsoft.com/office/powerpoint/2010/main" val="3772234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16</a:t>
            </a:fld>
            <a:endParaRPr kumimoji="1" lang="ja-JP" altLang="en-US"/>
          </a:p>
        </p:txBody>
      </p:sp>
    </p:spTree>
    <p:extLst>
      <p:ext uri="{BB962C8B-B14F-4D97-AF65-F5344CB8AC3E}">
        <p14:creationId xmlns:p14="http://schemas.microsoft.com/office/powerpoint/2010/main" val="540321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17</a:t>
            </a:fld>
            <a:endParaRPr kumimoji="1" lang="ja-JP" altLang="en-US"/>
          </a:p>
        </p:txBody>
      </p:sp>
    </p:spTree>
    <p:extLst>
      <p:ext uri="{BB962C8B-B14F-4D97-AF65-F5344CB8AC3E}">
        <p14:creationId xmlns:p14="http://schemas.microsoft.com/office/powerpoint/2010/main" val="794132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18</a:t>
            </a:fld>
            <a:endParaRPr kumimoji="1" lang="ja-JP" altLang="en-US"/>
          </a:p>
        </p:txBody>
      </p:sp>
    </p:spTree>
    <p:extLst>
      <p:ext uri="{BB962C8B-B14F-4D97-AF65-F5344CB8AC3E}">
        <p14:creationId xmlns:p14="http://schemas.microsoft.com/office/powerpoint/2010/main" val="826532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19</a:t>
            </a:fld>
            <a:endParaRPr kumimoji="1" lang="ja-JP" altLang="en-US"/>
          </a:p>
        </p:txBody>
      </p:sp>
    </p:spTree>
    <p:extLst>
      <p:ext uri="{BB962C8B-B14F-4D97-AF65-F5344CB8AC3E}">
        <p14:creationId xmlns:p14="http://schemas.microsoft.com/office/powerpoint/2010/main" val="3728563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20</a:t>
            </a:fld>
            <a:endParaRPr kumimoji="1" lang="ja-JP" altLang="en-US"/>
          </a:p>
        </p:txBody>
      </p:sp>
    </p:spTree>
    <p:extLst>
      <p:ext uri="{BB962C8B-B14F-4D97-AF65-F5344CB8AC3E}">
        <p14:creationId xmlns:p14="http://schemas.microsoft.com/office/powerpoint/2010/main" val="2152164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21</a:t>
            </a:fld>
            <a:endParaRPr kumimoji="1" lang="ja-JP" altLang="en-US"/>
          </a:p>
        </p:txBody>
      </p:sp>
    </p:spTree>
    <p:extLst>
      <p:ext uri="{BB962C8B-B14F-4D97-AF65-F5344CB8AC3E}">
        <p14:creationId xmlns:p14="http://schemas.microsoft.com/office/powerpoint/2010/main" val="3973865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4</a:t>
            </a:fld>
            <a:endParaRPr kumimoji="1" lang="ja-JP" altLang="en-US"/>
          </a:p>
        </p:txBody>
      </p:sp>
    </p:spTree>
    <p:extLst>
      <p:ext uri="{BB962C8B-B14F-4D97-AF65-F5344CB8AC3E}">
        <p14:creationId xmlns:p14="http://schemas.microsoft.com/office/powerpoint/2010/main" val="2580775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5</a:t>
            </a:fld>
            <a:endParaRPr kumimoji="1" lang="ja-JP" altLang="en-US"/>
          </a:p>
        </p:txBody>
      </p:sp>
    </p:spTree>
    <p:extLst>
      <p:ext uri="{BB962C8B-B14F-4D97-AF65-F5344CB8AC3E}">
        <p14:creationId xmlns:p14="http://schemas.microsoft.com/office/powerpoint/2010/main" val="3018522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7</a:t>
            </a:fld>
            <a:endParaRPr kumimoji="1" lang="ja-JP" altLang="en-US"/>
          </a:p>
        </p:txBody>
      </p:sp>
    </p:spTree>
    <p:extLst>
      <p:ext uri="{BB962C8B-B14F-4D97-AF65-F5344CB8AC3E}">
        <p14:creationId xmlns:p14="http://schemas.microsoft.com/office/powerpoint/2010/main" val="487029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8</a:t>
            </a:fld>
            <a:endParaRPr kumimoji="1" lang="ja-JP" altLang="en-US"/>
          </a:p>
        </p:txBody>
      </p:sp>
    </p:spTree>
    <p:extLst>
      <p:ext uri="{BB962C8B-B14F-4D97-AF65-F5344CB8AC3E}">
        <p14:creationId xmlns:p14="http://schemas.microsoft.com/office/powerpoint/2010/main" val="2397556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9</a:t>
            </a:fld>
            <a:endParaRPr kumimoji="1" lang="ja-JP" altLang="en-US"/>
          </a:p>
        </p:txBody>
      </p:sp>
    </p:spTree>
    <p:extLst>
      <p:ext uri="{BB962C8B-B14F-4D97-AF65-F5344CB8AC3E}">
        <p14:creationId xmlns:p14="http://schemas.microsoft.com/office/powerpoint/2010/main" val="858304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10</a:t>
            </a:fld>
            <a:endParaRPr kumimoji="1" lang="ja-JP" altLang="en-US"/>
          </a:p>
        </p:txBody>
      </p:sp>
    </p:spTree>
    <p:extLst>
      <p:ext uri="{BB962C8B-B14F-4D97-AF65-F5344CB8AC3E}">
        <p14:creationId xmlns:p14="http://schemas.microsoft.com/office/powerpoint/2010/main" val="2915160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11</a:t>
            </a:fld>
            <a:endParaRPr kumimoji="1" lang="ja-JP" altLang="en-US"/>
          </a:p>
        </p:txBody>
      </p:sp>
    </p:spTree>
    <p:extLst>
      <p:ext uri="{BB962C8B-B14F-4D97-AF65-F5344CB8AC3E}">
        <p14:creationId xmlns:p14="http://schemas.microsoft.com/office/powerpoint/2010/main" val="4046399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12</a:t>
            </a:fld>
            <a:endParaRPr kumimoji="1" lang="ja-JP" altLang="en-US"/>
          </a:p>
        </p:txBody>
      </p:sp>
    </p:spTree>
    <p:extLst>
      <p:ext uri="{BB962C8B-B14F-4D97-AF65-F5344CB8AC3E}">
        <p14:creationId xmlns:p14="http://schemas.microsoft.com/office/powerpoint/2010/main" val="1218283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F3D141BB-DDAC-49EB-83EE-86318DB06272}" type="datetimeFigureOut">
              <a:rPr lang="ja-JP" altLang="en-US"/>
              <a:pPr>
                <a:defRPr/>
              </a:pPr>
              <a:t>2021/6/29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13D0A75-B5AC-4B44-A9E6-5C468718EDE7}" type="slidenum">
              <a:rPr lang="ja-JP" altLang="en-US"/>
              <a:pPr>
                <a:defRPr/>
              </a:pPr>
              <a:t>‹#›</a:t>
            </a:fld>
            <a:endParaRPr lang="ja-JP" altLang="en-US"/>
          </a:p>
        </p:txBody>
      </p:sp>
    </p:spTree>
    <p:extLst>
      <p:ext uri="{BB962C8B-B14F-4D97-AF65-F5344CB8AC3E}">
        <p14:creationId xmlns:p14="http://schemas.microsoft.com/office/powerpoint/2010/main" val="3675959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C67426E8-C73A-412F-BEF7-389FE39EC4B7}" type="datetimeFigureOut">
              <a:rPr lang="ja-JP" altLang="en-US"/>
              <a:pPr>
                <a:defRPr/>
              </a:pPr>
              <a:t>2021/6/29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83BA9B7-A8C5-455A-9417-8018CE896041}" type="slidenum">
              <a:rPr lang="ja-JP" altLang="en-US"/>
              <a:pPr>
                <a:defRPr/>
              </a:pPr>
              <a:t>‹#›</a:t>
            </a:fld>
            <a:endParaRPr lang="ja-JP" altLang="en-US"/>
          </a:p>
        </p:txBody>
      </p:sp>
    </p:spTree>
    <p:extLst>
      <p:ext uri="{BB962C8B-B14F-4D97-AF65-F5344CB8AC3E}">
        <p14:creationId xmlns:p14="http://schemas.microsoft.com/office/powerpoint/2010/main" val="977233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E3FF8EF2-3D0F-40A3-A8F8-01C7BFE36A79}" type="datetimeFigureOut">
              <a:rPr lang="ja-JP" altLang="en-US"/>
              <a:pPr>
                <a:defRPr/>
              </a:pPr>
              <a:t>2021/6/29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D3E8509-0D8F-4AFC-8F09-571DF9DEEFED}" type="slidenum">
              <a:rPr lang="ja-JP" altLang="en-US"/>
              <a:pPr>
                <a:defRPr/>
              </a:pPr>
              <a:t>‹#›</a:t>
            </a:fld>
            <a:endParaRPr lang="ja-JP" altLang="en-US"/>
          </a:p>
        </p:txBody>
      </p:sp>
    </p:spTree>
    <p:extLst>
      <p:ext uri="{BB962C8B-B14F-4D97-AF65-F5344CB8AC3E}">
        <p14:creationId xmlns:p14="http://schemas.microsoft.com/office/powerpoint/2010/main" val="2803011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3FA3957F-7473-4BF7-A524-45DFC386330F}" type="datetimeFigureOut">
              <a:rPr lang="ja-JP" altLang="en-US"/>
              <a:pPr>
                <a:defRPr/>
              </a:pPr>
              <a:t>2021/6/29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4A0DCBF-9C28-4B95-8AAC-A3FF3DF71C00}" type="slidenum">
              <a:rPr lang="ja-JP" altLang="en-US"/>
              <a:pPr>
                <a:defRPr/>
              </a:pPr>
              <a:t>‹#›</a:t>
            </a:fld>
            <a:endParaRPr lang="ja-JP" altLang="en-US"/>
          </a:p>
        </p:txBody>
      </p:sp>
    </p:spTree>
    <p:extLst>
      <p:ext uri="{BB962C8B-B14F-4D97-AF65-F5344CB8AC3E}">
        <p14:creationId xmlns:p14="http://schemas.microsoft.com/office/powerpoint/2010/main" val="2515836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2C02A1C8-4683-48AD-8A68-94EDF88F24E2}" type="datetimeFigureOut">
              <a:rPr lang="ja-JP" altLang="en-US"/>
              <a:pPr>
                <a:defRPr/>
              </a:pPr>
              <a:t>2021/6/29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72DB042-77C0-476D-98E1-6360DE2FC909}" type="slidenum">
              <a:rPr lang="ja-JP" altLang="en-US"/>
              <a:pPr>
                <a:defRPr/>
              </a:pPr>
              <a:t>‹#›</a:t>
            </a:fld>
            <a:endParaRPr lang="ja-JP" altLang="en-US"/>
          </a:p>
        </p:txBody>
      </p:sp>
    </p:spTree>
    <p:extLst>
      <p:ext uri="{BB962C8B-B14F-4D97-AF65-F5344CB8AC3E}">
        <p14:creationId xmlns:p14="http://schemas.microsoft.com/office/powerpoint/2010/main" val="2692010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6F124BAC-FF2A-4B93-8D43-A5ED873B10DE}" type="datetimeFigureOut">
              <a:rPr lang="ja-JP" altLang="en-US"/>
              <a:pPr>
                <a:defRPr/>
              </a:pPr>
              <a:t>2021/6/29</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B3E4EE7E-C446-46D2-A85E-FB50BC46B6EE}" type="slidenum">
              <a:rPr lang="ja-JP" altLang="en-US"/>
              <a:pPr>
                <a:defRPr/>
              </a:pPr>
              <a:t>‹#›</a:t>
            </a:fld>
            <a:endParaRPr lang="ja-JP" altLang="en-US"/>
          </a:p>
        </p:txBody>
      </p:sp>
    </p:spTree>
    <p:extLst>
      <p:ext uri="{BB962C8B-B14F-4D97-AF65-F5344CB8AC3E}">
        <p14:creationId xmlns:p14="http://schemas.microsoft.com/office/powerpoint/2010/main" val="3908187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0FCA4925-8BC3-42C4-B529-8950C76D73B3}" type="datetimeFigureOut">
              <a:rPr lang="ja-JP" altLang="en-US"/>
              <a:pPr>
                <a:defRPr/>
              </a:pPr>
              <a:t>2021/6/29</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FA97FA98-62F8-44B6-BADB-B86E48034368}" type="slidenum">
              <a:rPr lang="ja-JP" altLang="en-US"/>
              <a:pPr>
                <a:defRPr/>
              </a:pPr>
              <a:t>‹#›</a:t>
            </a:fld>
            <a:endParaRPr lang="ja-JP" altLang="en-US"/>
          </a:p>
        </p:txBody>
      </p:sp>
    </p:spTree>
    <p:extLst>
      <p:ext uri="{BB962C8B-B14F-4D97-AF65-F5344CB8AC3E}">
        <p14:creationId xmlns:p14="http://schemas.microsoft.com/office/powerpoint/2010/main" val="2482737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2B0373AD-D20B-4F37-A633-AE00A2C0DADE}" type="datetimeFigureOut">
              <a:rPr lang="ja-JP" altLang="en-US"/>
              <a:pPr>
                <a:defRPr/>
              </a:pPr>
              <a:t>2021/6/29</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C3A0600F-89AC-4E21-AE12-2F59CCF5C11A}" type="slidenum">
              <a:rPr lang="ja-JP" altLang="en-US"/>
              <a:pPr>
                <a:defRPr/>
              </a:pPr>
              <a:t>‹#›</a:t>
            </a:fld>
            <a:endParaRPr lang="ja-JP" altLang="en-US"/>
          </a:p>
        </p:txBody>
      </p:sp>
    </p:spTree>
    <p:extLst>
      <p:ext uri="{BB962C8B-B14F-4D97-AF65-F5344CB8AC3E}">
        <p14:creationId xmlns:p14="http://schemas.microsoft.com/office/powerpoint/2010/main" val="8118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AD89591C-07E5-4123-878E-07FEAAFD9107}" type="datetimeFigureOut">
              <a:rPr lang="ja-JP" altLang="en-US"/>
              <a:pPr>
                <a:defRPr/>
              </a:pPr>
              <a:t>2021/6/29</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45CEF2A0-89B8-43D0-92BF-BE323AD38D54}" type="slidenum">
              <a:rPr lang="ja-JP" altLang="en-US"/>
              <a:pPr>
                <a:defRPr/>
              </a:pPr>
              <a:t>‹#›</a:t>
            </a:fld>
            <a:endParaRPr lang="ja-JP" altLang="en-US"/>
          </a:p>
        </p:txBody>
      </p:sp>
    </p:spTree>
    <p:extLst>
      <p:ext uri="{BB962C8B-B14F-4D97-AF65-F5344CB8AC3E}">
        <p14:creationId xmlns:p14="http://schemas.microsoft.com/office/powerpoint/2010/main" val="3599912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22ADFAF6-7A2F-4F13-A460-82C0FAF2D6AD}" type="datetimeFigureOut">
              <a:rPr lang="ja-JP" altLang="en-US"/>
              <a:pPr>
                <a:defRPr/>
              </a:pPr>
              <a:t>2021/6/29</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C6D3C2DD-D373-4529-BC42-53726378F1DA}" type="slidenum">
              <a:rPr lang="ja-JP" altLang="en-US"/>
              <a:pPr>
                <a:defRPr/>
              </a:pPr>
              <a:t>‹#›</a:t>
            </a:fld>
            <a:endParaRPr lang="ja-JP" altLang="en-US"/>
          </a:p>
        </p:txBody>
      </p:sp>
    </p:spTree>
    <p:extLst>
      <p:ext uri="{BB962C8B-B14F-4D97-AF65-F5344CB8AC3E}">
        <p14:creationId xmlns:p14="http://schemas.microsoft.com/office/powerpoint/2010/main" val="3426803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6B1247D5-9EEE-43CE-B111-83143CDC9519}" type="datetimeFigureOut">
              <a:rPr lang="ja-JP" altLang="en-US"/>
              <a:pPr>
                <a:defRPr/>
              </a:pPr>
              <a:t>2021/6/29</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8C23185-F718-4E79-A4A5-6A8A294A15A8}" type="slidenum">
              <a:rPr lang="ja-JP" altLang="en-US"/>
              <a:pPr>
                <a:defRPr/>
              </a:pPr>
              <a:t>‹#›</a:t>
            </a:fld>
            <a:endParaRPr lang="ja-JP" altLang="en-US"/>
          </a:p>
        </p:txBody>
      </p:sp>
    </p:spTree>
    <p:extLst>
      <p:ext uri="{BB962C8B-B14F-4D97-AF65-F5344CB8AC3E}">
        <p14:creationId xmlns:p14="http://schemas.microsoft.com/office/powerpoint/2010/main" val="3286736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BFE1AF88-CEAC-4E96-A9D1-1925FD5836A8}" type="datetimeFigureOut">
              <a:rPr lang="ja-JP" altLang="en-US"/>
              <a:pPr>
                <a:defRPr/>
              </a:pPr>
              <a:t>2021/6/29</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1F02226C-96EF-427A-A5AE-4D92E288489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hyperlink" Target="http://www.pref.osaka.lg.jp/kannosomu/midoritokazenogekan/aria_kitaosaka.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480" y="-20707"/>
            <a:ext cx="9145480" cy="286224"/>
          </a:xfrm>
          <a:prstGeom prst="rect">
            <a:avLst/>
          </a:prstGeom>
          <a:solidFill>
            <a:srgbClr val="002060"/>
          </a:solidFill>
          <a:ln>
            <a:noFill/>
          </a:ln>
          <a:effectLst/>
        </p:spPr>
        <p:txBody>
          <a:bodyPr wrap="square" lIns="91190" tIns="57908" rIns="91190" bIns="57908" rtlCol="0" anchor="ctr">
            <a:spAutoFit/>
          </a:bodyPr>
          <a:lstStyle/>
          <a:p>
            <a:pPr algn="r"/>
            <a:r>
              <a:rPr kumimoji="0" lang="ja-JP" altLang="en-US" sz="11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令和３年度６月時点</a:t>
            </a:r>
            <a:endParaRPr kumimoji="0" lang="en-US" altLang="zh-TW" sz="11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１</a:t>
            </a:r>
          </a:p>
        </p:txBody>
      </p:sp>
      <p:cxnSp>
        <p:nvCxnSpPr>
          <p:cNvPr id="3" name="直線コネクタ 2"/>
          <p:cNvCxnSpPr/>
          <p:nvPr/>
        </p:nvCxnSpPr>
        <p:spPr>
          <a:xfrm>
            <a:off x="302472" y="3502443"/>
            <a:ext cx="8537575"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タイトル 1"/>
          <p:cNvSpPr txBox="1">
            <a:spLocks/>
          </p:cNvSpPr>
          <p:nvPr/>
        </p:nvSpPr>
        <p:spPr bwMode="auto">
          <a:xfrm>
            <a:off x="1182132" y="2720335"/>
            <a:ext cx="676875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b="1" dirty="0">
                <a:solidFill>
                  <a:schemeClr val="accent1">
                    <a:lumMod val="75000"/>
                  </a:schemeClr>
                </a:solidFill>
                <a:latin typeface="Meiryo UI" panose="020B0604030504040204" pitchFamily="50" charset="-128"/>
                <a:ea typeface="Meiryo UI" panose="020B0604030504040204" pitchFamily="50" charset="-128"/>
              </a:rPr>
              <a:t>府における</a:t>
            </a:r>
            <a:r>
              <a:rPr lang="en-US" altLang="ja-JP" sz="3200" b="1" dirty="0">
                <a:solidFill>
                  <a:schemeClr val="accent1">
                    <a:lumMod val="75000"/>
                  </a:schemeClr>
                </a:solidFill>
                <a:latin typeface="Meiryo UI" panose="020B0604030504040204" pitchFamily="50" charset="-128"/>
                <a:ea typeface="Meiryo UI" panose="020B0604030504040204" pitchFamily="50" charset="-128"/>
              </a:rPr>
              <a:t>2021</a:t>
            </a:r>
            <a:r>
              <a:rPr lang="ja-JP" altLang="en-US" sz="3200" b="1" dirty="0">
                <a:solidFill>
                  <a:schemeClr val="accent1">
                    <a:lumMod val="75000"/>
                  </a:schemeClr>
                </a:solidFill>
                <a:latin typeface="Meiryo UI" panose="020B0604030504040204" pitchFamily="50" charset="-128"/>
                <a:ea typeface="Meiryo UI" panose="020B0604030504040204" pitchFamily="50" charset="-128"/>
              </a:rPr>
              <a:t>夏の暑さ対策</a:t>
            </a:r>
          </a:p>
        </p:txBody>
      </p:sp>
      <p:sp>
        <p:nvSpPr>
          <p:cNvPr id="8" name="タイトル 1"/>
          <p:cNvSpPr txBox="1">
            <a:spLocks/>
          </p:cNvSpPr>
          <p:nvPr/>
        </p:nvSpPr>
        <p:spPr bwMode="auto">
          <a:xfrm>
            <a:off x="1475656" y="3276826"/>
            <a:ext cx="6181704"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b="1" dirty="0">
                <a:solidFill>
                  <a:schemeClr val="accent1">
                    <a:lumMod val="75000"/>
                  </a:schemeClr>
                </a:solidFill>
                <a:latin typeface="Meiryo UI" panose="020B0604030504040204" pitchFamily="50" charset="-128"/>
                <a:ea typeface="Meiryo UI" panose="020B0604030504040204" pitchFamily="50" charset="-128"/>
              </a:rPr>
              <a:t>＜取組計画＞</a:t>
            </a:r>
            <a:endParaRPr lang="ja-JP" altLang="en-US" sz="3200" b="1" dirty="0">
              <a:solidFill>
                <a:srgbClr val="FF0000"/>
              </a:solidFill>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7876892" y="323364"/>
            <a:ext cx="1015588" cy="369332"/>
          </a:xfrm>
          <a:prstGeom prst="rect">
            <a:avLst/>
          </a:prstGeom>
          <a:solidFill>
            <a:schemeClr val="bg1"/>
          </a:solidFill>
          <a:ln w="12700">
            <a:solidFill>
              <a:schemeClr val="tx1"/>
            </a:solidFill>
          </a:ln>
        </p:spPr>
        <p:txBody>
          <a:bodyPr wrap="square" rtlCol="0">
            <a:spAutoFit/>
          </a:bodyPr>
          <a:lstStyle/>
          <a:p>
            <a:pPr algn="ctr"/>
            <a:r>
              <a:rPr kumimoji="1" lang="ja-JP" altLang="en-US" dirty="0" smtClean="0"/>
              <a:t>資料３</a:t>
            </a: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10</a:t>
            </a:r>
            <a:endParaRPr lang="ja-JP" altLang="en-US" sz="2200" b="1"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0" y="0"/>
            <a:ext cx="7058147"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３</a:t>
            </a: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大阪府の暑さ対策</a:t>
            </a:r>
          </a:p>
        </p:txBody>
      </p:sp>
      <p:sp>
        <p:nvSpPr>
          <p:cNvPr id="27" name="スライド番号プレースホルダー 3"/>
          <p:cNvSpPr>
            <a:spLocks noGrp="1"/>
          </p:cNvSpPr>
          <p:nvPr>
            <p:ph type="sldNum" sz="quarter" idx="12"/>
          </p:nvPr>
        </p:nvSpPr>
        <p:spPr>
          <a:xfrm>
            <a:off x="8041704" y="18288"/>
            <a:ext cx="1066800" cy="329184"/>
          </a:xfrm>
        </p:spPr>
        <p:txBody>
          <a:bodyPr/>
          <a:lstStyle/>
          <a:p>
            <a:r>
              <a:rPr kumimoji="1" lang="en-US" altLang="ja-JP" dirty="0"/>
              <a:t>13</a:t>
            </a:r>
            <a:endParaRPr kumimoji="1" lang="ja-JP" altLang="en-US" dirty="0"/>
          </a:p>
        </p:txBody>
      </p:sp>
      <p:sp>
        <p:nvSpPr>
          <p:cNvPr id="50" name="テキスト ボックス 49"/>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角丸四角形 56"/>
          <p:cNvSpPr/>
          <p:nvPr/>
        </p:nvSpPr>
        <p:spPr>
          <a:xfrm>
            <a:off x="229566" y="738240"/>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⑤</a:t>
            </a:r>
          </a:p>
        </p:txBody>
      </p:sp>
      <p:grpSp>
        <p:nvGrpSpPr>
          <p:cNvPr id="58" name="グループ化 57"/>
          <p:cNvGrpSpPr/>
          <p:nvPr/>
        </p:nvGrpSpPr>
        <p:grpSpPr>
          <a:xfrm>
            <a:off x="1797930" y="725542"/>
            <a:ext cx="7274602" cy="657827"/>
            <a:chOff x="3075868" y="2420887"/>
            <a:chExt cx="3580884" cy="890838"/>
          </a:xfrm>
        </p:grpSpPr>
        <p:sp>
          <p:nvSpPr>
            <p:cNvPr id="59" name="角丸四角形 58"/>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正方形/長方形 59"/>
            <p:cNvSpPr/>
            <p:nvPr/>
          </p:nvSpPr>
          <p:spPr>
            <a:xfrm>
              <a:off x="3089769" y="2517172"/>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みどりのカーテンづくりを通じた府民の暑さ対策の取組促進</a:t>
              </a:r>
              <a:endParaRPr lang="ja-JP" altLang="en-US" sz="2000" b="1" strike="sngStrike"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1" name="正方形/長方形 1"/>
          <p:cNvSpPr>
            <a:spLocks noChangeArrowheads="1"/>
          </p:cNvSpPr>
          <p:nvPr/>
        </p:nvSpPr>
        <p:spPr bwMode="auto">
          <a:xfrm>
            <a:off x="7242319" y="1078558"/>
            <a:ext cx="1794177"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2" name="表 61"/>
          <p:cNvGraphicFramePr>
            <a:graphicFrameLocks noGrp="1"/>
          </p:cNvGraphicFramePr>
          <p:nvPr>
            <p:extLst>
              <p:ext uri="{D42A27DB-BD31-4B8C-83A1-F6EECF244321}">
                <p14:modId xmlns:p14="http://schemas.microsoft.com/office/powerpoint/2010/main" val="4255956525"/>
              </p:ext>
            </p:extLst>
          </p:nvPr>
        </p:nvGraphicFramePr>
        <p:xfrm>
          <a:off x="218079" y="1473585"/>
          <a:ext cx="8818195" cy="5003408"/>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477151">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4526257">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6" name="正方形/長方形 1"/>
          <p:cNvSpPr>
            <a:spLocks noChangeArrowheads="1"/>
          </p:cNvSpPr>
          <p:nvPr/>
        </p:nvSpPr>
        <p:spPr bwMode="auto">
          <a:xfrm>
            <a:off x="218079" y="1988692"/>
            <a:ext cx="8598238" cy="549639"/>
          </a:xfrm>
          <a:prstGeom prst="rect">
            <a:avLst/>
          </a:prstGeom>
          <a:noFill/>
          <a:ln w="9525" algn="ctr">
            <a:noFill/>
            <a:round/>
            <a:headEnd/>
            <a:tailEnd/>
          </a:ln>
        </p:spPr>
        <p:txBody>
          <a:bodyPr/>
          <a:lstStyle/>
          <a:p>
            <a:pPr marL="180975" indent="-180975"/>
            <a:r>
              <a:rPr lang="ja-JP" altLang="en-US" sz="1400" dirty="0">
                <a:latin typeface="Meiryo UI" panose="020B0604030504040204" pitchFamily="50" charset="-128"/>
                <a:ea typeface="Meiryo UI" panose="020B0604030504040204" pitchFamily="50" charset="-128"/>
                <a:cs typeface="Meiryo UI" panose="020B0604030504040204" pitchFamily="50" charset="-128"/>
              </a:rPr>
              <a:t>■ゴーヤ・アサガオの種等の啓発物品（企業協賛）を活用し、みどりのカーテンづくりの取組みの促進を通じ、府民の暑さ対策を促進</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1"/>
          <p:cNvSpPr>
            <a:spLocks noChangeArrowheads="1"/>
          </p:cNvSpPr>
          <p:nvPr/>
        </p:nvSpPr>
        <p:spPr bwMode="auto">
          <a:xfrm>
            <a:off x="467544" y="2508784"/>
            <a:ext cx="8348772" cy="3785174"/>
          </a:xfrm>
          <a:prstGeom prst="rect">
            <a:avLst/>
          </a:prstGeom>
          <a:solidFill>
            <a:schemeClr val="bg1">
              <a:alpha val="63000"/>
            </a:schemeClr>
          </a:solidFill>
          <a:ln w="9525" algn="ctr">
            <a:noFill/>
            <a:round/>
            <a:headEnd/>
            <a:tailEnd/>
          </a:ln>
        </p:spPr>
        <p:txBody>
          <a:bodyPr/>
          <a:lstStyle/>
          <a:p>
            <a:endParaRPr lang="ja-JP" altLang="en-US" sz="1200" dirty="0">
              <a:latin typeface="Meiryo UI" panose="020B0604030504040204" pitchFamily="50" charset="-128"/>
              <a:ea typeface="Meiryo UI" panose="020B0604030504040204" pitchFamily="50" charset="-128"/>
            </a:endParaRPr>
          </a:p>
        </p:txBody>
      </p:sp>
      <p:sp>
        <p:nvSpPr>
          <p:cNvPr id="63" name="角丸四角形 62"/>
          <p:cNvSpPr/>
          <p:nvPr/>
        </p:nvSpPr>
        <p:spPr>
          <a:xfrm>
            <a:off x="770870" y="6240367"/>
            <a:ext cx="7712612"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府民が行いやすい</a:t>
            </a:r>
            <a:r>
              <a:rPr lang="ja-JP" altLang="en-US"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身近な</a:t>
            </a: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取組</a:t>
            </a:r>
            <a:endParaRPr lang="ja-JP" altLang="ja-JP"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10" name="図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74940" y="4542198"/>
            <a:ext cx="2671598" cy="1496095"/>
          </a:xfrm>
          <a:prstGeom prst="rect">
            <a:avLst/>
          </a:prstGeom>
        </p:spPr>
      </p:pic>
      <p:pic>
        <p:nvPicPr>
          <p:cNvPr id="14" name="図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78978" y="2811726"/>
            <a:ext cx="2667560" cy="1643043"/>
          </a:xfrm>
          <a:prstGeom prst="rect">
            <a:avLst/>
          </a:prstGeom>
        </p:spPr>
      </p:pic>
      <p:sp>
        <p:nvSpPr>
          <p:cNvPr id="12" name="テキスト ボックス 11"/>
          <p:cNvSpPr txBox="1"/>
          <p:nvPr/>
        </p:nvSpPr>
        <p:spPr>
          <a:xfrm>
            <a:off x="3847913" y="2624766"/>
            <a:ext cx="2367953" cy="284693"/>
          </a:xfrm>
          <a:prstGeom prst="rect">
            <a:avLst/>
          </a:prstGeom>
          <a:solidFill>
            <a:srgbClr val="00B0F0"/>
          </a:solidFill>
          <a:ln>
            <a:solidFill>
              <a:schemeClr val="bg1"/>
            </a:solidFill>
          </a:ln>
        </p:spPr>
        <p:txBody>
          <a:bodyPr wrap="square" rtlCol="0">
            <a:spAutoFit/>
          </a:bodyPr>
          <a:lstStyle/>
          <a:p>
            <a:pPr algn="ctr">
              <a:lnSpc>
                <a:spcPts val="1500"/>
              </a:lnSpc>
            </a:pPr>
            <a:r>
              <a:rPr lang="ja-JP" altLang="en-US" sz="1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ポータルサイトで事例紹介</a:t>
            </a:r>
            <a:endParaRPr kumimoji="1" lang="ja-JP" altLang="en-US" sz="1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17" name="図 16"/>
          <p:cNvPicPr>
            <a:picLocks noChangeAspect="1"/>
          </p:cNvPicPr>
          <p:nvPr/>
        </p:nvPicPr>
        <p:blipFill>
          <a:blip r:embed="rId5"/>
          <a:stretch>
            <a:fillRect/>
          </a:stretch>
        </p:blipFill>
        <p:spPr>
          <a:xfrm>
            <a:off x="3879547" y="2989622"/>
            <a:ext cx="1732199" cy="3048671"/>
          </a:xfrm>
          <a:prstGeom prst="rect">
            <a:avLst/>
          </a:prstGeom>
        </p:spPr>
      </p:pic>
      <p:sp>
        <p:nvSpPr>
          <p:cNvPr id="18" name="角丸四角形吹き出し 17"/>
          <p:cNvSpPr/>
          <p:nvPr/>
        </p:nvSpPr>
        <p:spPr>
          <a:xfrm>
            <a:off x="1454336" y="2584074"/>
            <a:ext cx="1965536" cy="1885008"/>
          </a:xfrm>
          <a:prstGeom prst="wedgeRoundRectCallout">
            <a:avLst>
              <a:gd name="adj1" fmla="val -57294"/>
              <a:gd name="adj2" fmla="val 49096"/>
              <a:gd name="adj3" fmla="val 16667"/>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98847" y="4475024"/>
            <a:ext cx="3291311" cy="1600438"/>
          </a:xfrm>
          <a:prstGeom prst="rect">
            <a:avLst/>
          </a:prstGeom>
          <a:noFill/>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株</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リクルート住まいカンパニーからの協賛 </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ゴーヤ・あさがおの種</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5,000</a:t>
            </a:r>
            <a:r>
              <a:rPr lang="ja-JP" altLang="en-US" sz="1400" dirty="0">
                <a:latin typeface="Meiryo UI" panose="020B0604030504040204" pitchFamily="50" charset="-128"/>
                <a:ea typeface="Meiryo UI" panose="020B0604030504040204" pitchFamily="50" charset="-128"/>
              </a:rPr>
              <a:t>袋）</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配布先</a:t>
            </a:r>
            <a:r>
              <a:rPr lang="en-US" altLang="ja-JP"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・府内幼稚園・保育園・こども園</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・府内市町村、小学校</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・老人保健施設</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・温暖化防止推進員　　　　　　　など</a:t>
            </a:r>
          </a:p>
        </p:txBody>
      </p:sp>
      <p:pic>
        <p:nvPicPr>
          <p:cNvPr id="3" name="図 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847976" y="2644789"/>
            <a:ext cx="1181265" cy="1790950"/>
          </a:xfrm>
          <a:prstGeom prst="rect">
            <a:avLst/>
          </a:prstGeom>
        </p:spPr>
      </p:pic>
    </p:spTree>
    <p:extLst>
      <p:ext uri="{BB962C8B-B14F-4D97-AF65-F5344CB8AC3E}">
        <p14:creationId xmlns:p14="http://schemas.microsoft.com/office/powerpoint/2010/main" val="1005375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spcBef>
                <a:spcPts val="600"/>
              </a:spcBef>
            </a:pP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819884" y="536138"/>
            <a:ext cx="7246362" cy="657827"/>
            <a:chOff x="3075868" y="2420887"/>
            <a:chExt cx="3566983"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75868" y="2474924"/>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大阪府広報による注意喚起・啓発</a:t>
              </a:r>
            </a:p>
          </p:txBody>
        </p:sp>
      </p:grpSp>
      <p:sp>
        <p:nvSpPr>
          <p:cNvPr id="11" name="角丸四角形 10"/>
          <p:cNvSpPr/>
          <p:nvPr/>
        </p:nvSpPr>
        <p:spPr>
          <a:xfrm>
            <a:off x="25152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取組⑥</a:t>
            </a:r>
          </a:p>
        </p:txBody>
      </p:sp>
      <p:graphicFrame>
        <p:nvGraphicFramePr>
          <p:cNvPr id="24" name="表 23"/>
          <p:cNvGraphicFramePr>
            <a:graphicFrameLocks noGrp="1"/>
          </p:cNvGraphicFramePr>
          <p:nvPr>
            <p:extLst>
              <p:ext uri="{D42A27DB-BD31-4B8C-83A1-F6EECF244321}">
                <p14:modId xmlns:p14="http://schemas.microsoft.com/office/powerpoint/2010/main" val="440175901"/>
              </p:ext>
            </p:extLst>
          </p:nvPr>
        </p:nvGraphicFramePr>
        <p:xfrm>
          <a:off x="231721" y="1239612"/>
          <a:ext cx="8729400" cy="5364390"/>
        </p:xfrm>
        <a:graphic>
          <a:graphicData uri="http://schemas.openxmlformats.org/drawingml/2006/table">
            <a:tbl>
              <a:tblPr firstRow="1" bandRow="1">
                <a:tableStyleId>{5C22544A-7EE6-4342-B048-85BDC9FD1C3A}</a:tableStyleId>
              </a:tblPr>
              <a:tblGrid>
                <a:gridCol w="8729400">
                  <a:extLst>
                    <a:ext uri="{9D8B030D-6E8A-4147-A177-3AD203B41FA5}">
                      <a16:colId xmlns:a16="http://schemas.microsoft.com/office/drawing/2014/main" val="20000"/>
                    </a:ext>
                  </a:extLst>
                </a:gridCol>
              </a:tblGrid>
              <a:tr h="511575">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4852815">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0" name="正方形/長方形 1"/>
          <p:cNvSpPr>
            <a:spLocks noChangeArrowheads="1"/>
          </p:cNvSpPr>
          <p:nvPr/>
        </p:nvSpPr>
        <p:spPr bwMode="auto">
          <a:xfrm>
            <a:off x="290569" y="2149243"/>
            <a:ext cx="5900143" cy="2863933"/>
          </a:xfrm>
          <a:prstGeom prst="rect">
            <a:avLst/>
          </a:prstGeom>
          <a:noFill/>
          <a:ln w="9525" algn="ctr">
            <a:noFill/>
            <a:round/>
            <a:headEnd/>
            <a:tailEnd/>
          </a:ln>
        </p:spPr>
        <p:txBody>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①「大阪府暑さ対策情報ポータルサイト」による啓発（再掲）</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・本日の暑さ指数の紹介、暑さ指数メール配信登録案内</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つの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習慣やセミナー等の参考となる資料、暑さ対策情報の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掲載</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「こわい</a:t>
            </a:r>
            <a:r>
              <a:rPr lang="ja-JP" altLang="en-US" sz="1400" b="1" spc="-150" dirty="0" err="1">
                <a:latin typeface="Meiryo UI" panose="020B0604030504040204" pitchFamily="50" charset="-128"/>
                <a:ea typeface="Meiryo UI" panose="020B0604030504040204" pitchFamily="50" charset="-128"/>
                <a:cs typeface="Meiryo UI" panose="020B0604030504040204" pitchFamily="50" charset="-128"/>
              </a:rPr>
              <a:t>んやで</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熱中症！」ページによる啓発</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・熱中症の症状、予防、応急処置等の紹介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①と②は相互リンクにより啓発内容を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補完</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③</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も</a:t>
            </a:r>
            <a:r>
              <a:rPr lang="ja-JP" altLang="en-US" sz="1400" b="1" dirty="0" err="1">
                <a:latin typeface="Meiryo UI" panose="020B0604030504040204" pitchFamily="50" charset="-128"/>
                <a:ea typeface="Meiryo UI" panose="020B0604030504040204" pitchFamily="50" charset="-128"/>
                <a:cs typeface="Meiryo UI" panose="020B0604030504040204" pitchFamily="50" charset="-128"/>
              </a:rPr>
              <a:t>ずやん</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Twitter</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での啓発（再掲）</a:t>
            </a:r>
          </a:p>
          <a:p>
            <a:pPr>
              <a:spcBef>
                <a:spcPts val="60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④大阪府公式</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Facebook</a:t>
            </a:r>
            <a:r>
              <a:rPr lang="ja-JP" altLang="en-US" sz="1400" b="1" dirty="0" err="1">
                <a:latin typeface="Meiryo UI" panose="020B0604030504040204" pitchFamily="50" charset="-128"/>
                <a:ea typeface="Meiryo UI" panose="020B0604030504040204" pitchFamily="50" charset="-128"/>
                <a:cs typeface="Meiryo UI" panose="020B0604030504040204" pitchFamily="50" charset="-128"/>
              </a:rPr>
              <a:t>での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啓発（フォロワー約</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11326</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⑤</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ネットテレビ</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番組　大阪府チャンネル（７月１日</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放送</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予定</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⑥</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アスマイルコラム</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による啓発</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予定</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1"/>
          <p:cNvSpPr>
            <a:spLocks noChangeArrowheads="1"/>
          </p:cNvSpPr>
          <p:nvPr/>
        </p:nvSpPr>
        <p:spPr bwMode="auto">
          <a:xfrm>
            <a:off x="4010095" y="890328"/>
            <a:ext cx="4958740" cy="349284"/>
          </a:xfrm>
          <a:prstGeom prst="rect">
            <a:avLst/>
          </a:prstGeom>
          <a:noFill/>
          <a:ln w="9525" algn="ctr">
            <a:noFill/>
            <a:round/>
            <a:headEnd/>
            <a:tailEnd/>
          </a:ln>
        </p:spPr>
        <p:txBody>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（政策企画部・府民文化部・健康医療部・環境農林水産部）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335381" y="1816489"/>
            <a:ext cx="2711529"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itchFamily="50" charset="-128"/>
                <a:ea typeface="Meiryo UI" pitchFamily="50" charset="-128"/>
                <a:cs typeface="Meiryo UI" pitchFamily="50" charset="-128"/>
              </a:rPr>
              <a:t>ホームページ等による啓発</a:t>
            </a:r>
            <a:endParaRPr kumimoji="1" lang="ja-JP" altLang="en-US" sz="1600" b="1" dirty="0">
              <a:latin typeface="Meiryo UI" pitchFamily="50" charset="-128"/>
              <a:ea typeface="Meiryo UI" pitchFamily="50" charset="-128"/>
              <a:cs typeface="Meiryo UI" pitchFamily="50" charset="-128"/>
            </a:endParaRPr>
          </a:p>
        </p:txBody>
      </p:sp>
      <p:sp>
        <p:nvSpPr>
          <p:cNvPr id="30" name="角丸四角形 29"/>
          <p:cNvSpPr/>
          <p:nvPr/>
        </p:nvSpPr>
        <p:spPr>
          <a:xfrm>
            <a:off x="4792252" y="5356169"/>
            <a:ext cx="3668180" cy="288000"/>
          </a:xfrm>
          <a:prstGeom prst="roundRect">
            <a:avLst>
              <a:gd name="adj" fmla="val 50000"/>
            </a:avLst>
          </a:prstGeom>
          <a:gradFill>
            <a:gsLst>
              <a:gs pos="35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府政だよりでの注意喚起</a:t>
            </a:r>
            <a:r>
              <a:rPr lang="ja-JP" altLang="en-US" sz="1600" b="1" spc="-1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spc="-1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b="1" spc="-1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・８月合併号）</a:t>
            </a:r>
          </a:p>
        </p:txBody>
      </p:sp>
      <p:sp>
        <p:nvSpPr>
          <p:cNvPr id="31" name="角丸四角形 30"/>
          <p:cNvSpPr/>
          <p:nvPr/>
        </p:nvSpPr>
        <p:spPr>
          <a:xfrm>
            <a:off x="321116" y="4858254"/>
            <a:ext cx="3668180" cy="298938"/>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知事定例会見での注意喚起</a:t>
            </a: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1"/>
          <p:cNvSpPr>
            <a:spLocks noChangeArrowheads="1"/>
          </p:cNvSpPr>
          <p:nvPr/>
        </p:nvSpPr>
        <p:spPr bwMode="auto">
          <a:xfrm>
            <a:off x="251521" y="5840695"/>
            <a:ext cx="4756656" cy="540633"/>
          </a:xfrm>
          <a:prstGeom prst="rect">
            <a:avLst/>
          </a:prstGeom>
          <a:noFill/>
          <a:ln w="9525" algn="ctr">
            <a:noFill/>
            <a:round/>
            <a:headEnd/>
            <a:tailEnd/>
          </a:ln>
        </p:spPr>
        <p:txBody>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大阪府防災情報お知らせメール（予定）</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➡３つの習慣の啓発、ポータルサイトへの誘導</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a:xfrm>
            <a:off x="344730" y="5517264"/>
            <a:ext cx="2711529"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itchFamily="50" charset="-128"/>
                <a:ea typeface="Meiryo UI" pitchFamily="50" charset="-128"/>
                <a:cs typeface="Meiryo UI" pitchFamily="50" charset="-128"/>
              </a:rPr>
              <a:t>メール等による注意喚起</a:t>
            </a:r>
            <a:endParaRPr kumimoji="1" lang="ja-JP" altLang="en-US" sz="1600" b="1" dirty="0">
              <a:latin typeface="Meiryo UI" pitchFamily="50" charset="-128"/>
              <a:ea typeface="Meiryo UI" pitchFamily="50" charset="-128"/>
              <a:cs typeface="Meiryo UI" pitchFamily="50" charset="-128"/>
            </a:endParaRPr>
          </a:p>
        </p:txBody>
      </p:sp>
      <p:sp>
        <p:nvSpPr>
          <p:cNvPr id="22" name="正方形/長方形 1"/>
          <p:cNvSpPr>
            <a:spLocks noChangeArrowheads="1"/>
          </p:cNvSpPr>
          <p:nvPr/>
        </p:nvSpPr>
        <p:spPr bwMode="auto">
          <a:xfrm>
            <a:off x="6013274" y="5013176"/>
            <a:ext cx="2343057" cy="360024"/>
          </a:xfrm>
          <a:prstGeom prst="rect">
            <a:avLst/>
          </a:prstGeom>
          <a:noFill/>
          <a:ln w="9525" algn="ctr">
            <a:noFill/>
            <a:round/>
            <a:headEnd/>
            <a:tailEnd/>
          </a:ln>
        </p:spPr>
        <p:txBody>
          <a:bodyPr/>
          <a:lstStyle/>
          <a:p>
            <a:r>
              <a:rPr lang="ja-JP" altLang="en-US" sz="1200" b="1" dirty="0" smtClean="0">
                <a:latin typeface="Meiryo UI" panose="020B0604030504040204" pitchFamily="50" charset="-128"/>
                <a:ea typeface="Meiryo UI" panose="020B0604030504040204" pitchFamily="50" charset="-128"/>
              </a:rPr>
              <a:t>▲「こわい</a:t>
            </a:r>
            <a:r>
              <a:rPr lang="ja-JP" altLang="en-US" sz="1200" b="1" dirty="0" err="1" smtClean="0">
                <a:latin typeface="Meiryo UI" panose="020B0604030504040204" pitchFamily="50" charset="-128"/>
                <a:ea typeface="Meiryo UI" panose="020B0604030504040204" pitchFamily="50" charset="-128"/>
              </a:rPr>
              <a:t>んやで</a:t>
            </a:r>
            <a:r>
              <a:rPr lang="ja-JP" altLang="en-US" sz="1200" b="1" dirty="0" smtClean="0">
                <a:latin typeface="Meiryo UI" panose="020B0604030504040204" pitchFamily="50" charset="-128"/>
                <a:ea typeface="Meiryo UI" panose="020B0604030504040204" pitchFamily="50" charset="-128"/>
              </a:rPr>
              <a:t>熱中症！」ページ</a:t>
            </a:r>
            <a:endParaRPr lang="ja-JP" altLang="en-US" sz="1200" dirty="0">
              <a:latin typeface="Meiryo UI" panose="020B0604030504040204" pitchFamily="50" charset="-128"/>
              <a:ea typeface="Meiryo UI" panose="020B0604030504040204" pitchFamily="50" charset="-128"/>
            </a:endParaRPr>
          </a:p>
        </p:txBody>
      </p:sp>
      <p:sp>
        <p:nvSpPr>
          <p:cNvPr id="25" name="正方形/長方形 1"/>
          <p:cNvSpPr>
            <a:spLocks noChangeArrowheads="1"/>
          </p:cNvSpPr>
          <p:nvPr/>
        </p:nvSpPr>
        <p:spPr bwMode="auto">
          <a:xfrm>
            <a:off x="4644008" y="5687612"/>
            <a:ext cx="4512111" cy="653625"/>
          </a:xfrm>
          <a:prstGeom prst="rect">
            <a:avLst/>
          </a:prstGeom>
          <a:noFill/>
          <a:ln w="9525" algn="ctr">
            <a:noFill/>
            <a:round/>
            <a:headEnd/>
            <a:tailEnd/>
          </a:ln>
        </p:spPr>
        <p:txBody>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・予定</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発行</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部数</a:t>
            </a:r>
            <a:r>
              <a:rPr lang="en-US" altLang="ja-JP" sz="1400" b="1" spc="-150" dirty="0" smtClean="0">
                <a:latin typeface="Meiryo UI" panose="020B0604030504040204" pitchFamily="50" charset="-128"/>
                <a:ea typeface="Meiryo UI" panose="020B0604030504040204" pitchFamily="50" charset="-128"/>
                <a:cs typeface="Meiryo UI" panose="020B0604030504040204" pitchFamily="50" charset="-128"/>
              </a:rPr>
              <a:t>220</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万部</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の１面（特集記事）での注意喚起</a:t>
            </a:r>
            <a:endParaRPr lang="en-US" altLang="ja-JP" sz="1400" b="1" spc="-1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➡熱中症警戒アラートの啓発、ポータルサイトへの誘導</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r>
              <a:rPr lang="ja-JP" altLang="en-US" sz="1400" dirty="0">
                <a:latin typeface="Meiryo UI" panose="020B0604030504040204" pitchFamily="50" charset="-128"/>
                <a:ea typeface="Meiryo UI" panose="020B0604030504040204" pitchFamily="50" charset="-128"/>
                <a:cs typeface="Meiryo UI" panose="020B0604030504040204" pitchFamily="50" charset="-128"/>
              </a:rPr>
              <a:t>➡新しい生活様式における熱中症予防の啓発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1"/>
          <p:cNvSpPr>
            <a:spLocks noChangeArrowheads="1"/>
          </p:cNvSpPr>
          <p:nvPr/>
        </p:nvSpPr>
        <p:spPr bwMode="auto">
          <a:xfrm>
            <a:off x="282855" y="5174255"/>
            <a:ext cx="4920614" cy="342977"/>
          </a:xfrm>
          <a:prstGeom prst="rect">
            <a:avLst/>
          </a:prstGeom>
          <a:noFill/>
          <a:ln w="9525" algn="ctr">
            <a:noFill/>
            <a:round/>
            <a:headEnd/>
            <a:tailEnd/>
          </a:ln>
        </p:spPr>
        <p:txBody>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日（新たな生活</a:t>
            </a:r>
            <a:r>
              <a:rPr lang="ja-JP" altLang="en-US" sz="1400">
                <a:latin typeface="Meiryo UI" panose="020B0604030504040204" pitchFamily="50" charset="-128"/>
                <a:ea typeface="Meiryo UI" panose="020B0604030504040204" pitchFamily="50" charset="-128"/>
                <a:cs typeface="Meiryo UI" panose="020B0604030504040204" pitchFamily="50" charset="-128"/>
              </a:rPr>
              <a:t>様式</a:t>
            </a:r>
            <a:r>
              <a:rPr lang="ja-JP" altLang="en-US" sz="1400" smtClean="0">
                <a:latin typeface="Meiryo UI" panose="020B0604030504040204" pitchFamily="50" charset="-128"/>
                <a:ea typeface="Meiryo UI" panose="020B0604030504040204" pitchFamily="50" charset="-128"/>
                <a:cs typeface="Meiryo UI" panose="020B0604030504040204" pitchFamily="50" charset="-128"/>
              </a:rPr>
              <a:t>＋熱中症警戒アラートの啓発）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2292749" y="6456350"/>
            <a:ext cx="4797284"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府民へ</a:t>
            </a:r>
            <a:r>
              <a:rPr lang="ja-JP" altLang="en-US"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多様な媒体を通じ</a:t>
            </a: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注意喚起・啓発</a:t>
            </a:r>
            <a:endParaRPr lang="ja-JP" altLang="ja-JP"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6" name="正方形/長方形 1"/>
          <p:cNvSpPr>
            <a:spLocks noChangeArrowheads="1"/>
          </p:cNvSpPr>
          <p:nvPr/>
        </p:nvSpPr>
        <p:spPr bwMode="auto">
          <a:xfrm>
            <a:off x="3520681" y="4077088"/>
            <a:ext cx="1682788" cy="216008"/>
          </a:xfrm>
          <a:prstGeom prst="rect">
            <a:avLst/>
          </a:prstGeom>
          <a:noFill/>
          <a:ln w="9525" algn="ctr">
            <a:noFill/>
            <a:round/>
            <a:headEnd/>
            <a:tailEnd/>
          </a:ln>
        </p:spPr>
        <p:txBody>
          <a:bodyPr/>
          <a:lstStyle/>
          <a:p>
            <a:r>
              <a:rPr lang="en-US" altLang="ja-JP" sz="1000" b="1"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令和３年６月９日現在</a:t>
            </a:r>
            <a:endParaRPr lang="ja-JP" altLang="en-US" sz="1000" dirty="0">
              <a:latin typeface="Meiryo UI" panose="020B0604030504040204" pitchFamily="50" charset="-128"/>
              <a:ea typeface="Meiryo UI" panose="020B0604030504040204" pitchFamily="50" charset="-128"/>
            </a:endParaRPr>
          </a:p>
        </p:txBody>
      </p:sp>
      <p:sp>
        <p:nvSpPr>
          <p:cNvPr id="34"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11</a:t>
            </a:r>
            <a:endParaRPr lang="ja-JP" altLang="en-US" sz="2200" b="1"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88959" y="1848070"/>
            <a:ext cx="2667372" cy="3162741"/>
          </a:xfrm>
          <a:prstGeom prst="rect">
            <a:avLst/>
          </a:prstGeom>
        </p:spPr>
      </p:pic>
    </p:spTree>
    <p:extLst>
      <p:ext uri="{BB962C8B-B14F-4D97-AF65-F5344CB8AC3E}">
        <p14:creationId xmlns:p14="http://schemas.microsoft.com/office/powerpoint/2010/main" val="1046811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802680" y="514079"/>
            <a:ext cx="7271410" cy="683096"/>
            <a:chOff x="3075868" y="2420887"/>
            <a:chExt cx="3579313"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8198" y="2446228"/>
              <a:ext cx="3566983" cy="541834"/>
            </a:xfrm>
            <a:prstGeom prst="rect">
              <a:avLst/>
            </a:prstGeom>
          </p:spPr>
          <p:txBody>
            <a:bodyPr wrap="square">
              <a:spAutoFit/>
            </a:bodyPr>
            <a:lstStyle/>
            <a:p>
              <a:r>
                <a:rPr lang="ja-JP" altLang="en-US" sz="2000" b="1" spc="-150" dirty="0">
                  <a:latin typeface="Meiryo UI" panose="020B0604030504040204" pitchFamily="50" charset="-128"/>
                  <a:ea typeface="Meiryo UI" panose="020B0604030504040204" pitchFamily="50" charset="-128"/>
                  <a:cs typeface="Meiryo UI" panose="020B0604030504040204" pitchFamily="50" charset="-128"/>
                </a:rPr>
                <a:t>大阪府等が実施する周知機会を活用した注意喚起・啓発</a:t>
              </a:r>
            </a:p>
          </p:txBody>
        </p:sp>
      </p:grpSp>
      <p:sp>
        <p:nvSpPr>
          <p:cNvPr id="11" name="角丸四角形 10"/>
          <p:cNvSpPr/>
          <p:nvPr/>
        </p:nvSpPr>
        <p:spPr>
          <a:xfrm>
            <a:off x="234316" y="526777"/>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取組⑦</a:t>
            </a:r>
            <a:endPar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1931701025"/>
              </p:ext>
            </p:extLst>
          </p:nvPr>
        </p:nvGraphicFramePr>
        <p:xfrm>
          <a:off x="234316" y="1227310"/>
          <a:ext cx="8818195" cy="5111882"/>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310794">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主な取組内容</a:t>
                      </a:r>
                    </a:p>
                  </a:txBody>
                  <a:tcPr marL="0" marR="0" marT="0" marB="0" anchor="ctr">
                    <a:solidFill>
                      <a:srgbClr val="0070C0"/>
                    </a:solidFill>
                  </a:tcPr>
                </a:tc>
                <a:extLst>
                  <a:ext uri="{0D108BD9-81ED-4DB2-BD59-A6C34878D82A}">
                    <a16:rowId xmlns:a16="http://schemas.microsoft.com/office/drawing/2014/main" val="10000"/>
                  </a:ext>
                </a:extLst>
              </a:tr>
              <a:tr h="4801088">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0" name="角丸四角形 29"/>
          <p:cNvSpPr/>
          <p:nvPr/>
        </p:nvSpPr>
        <p:spPr>
          <a:xfrm>
            <a:off x="394100" y="6353335"/>
            <a:ext cx="7857890"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関係者向けの</a:t>
            </a:r>
            <a:r>
              <a:rPr lang="ja-JP" altLang="en-US"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既存の周知機会</a:t>
            </a: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を活用し、セミナーに準じた啓発</a:t>
            </a:r>
            <a:endParaRPr lang="ja-JP" altLang="ja-JP"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8" name="正方形/長方形 1"/>
          <p:cNvSpPr>
            <a:spLocks noChangeArrowheads="1"/>
          </p:cNvSpPr>
          <p:nvPr/>
        </p:nvSpPr>
        <p:spPr bwMode="auto">
          <a:xfrm>
            <a:off x="270579" y="2019515"/>
            <a:ext cx="8333869" cy="4361813"/>
          </a:xfrm>
          <a:prstGeom prst="rect">
            <a:avLst/>
          </a:prstGeom>
          <a:noFill/>
          <a:ln w="9525" algn="ctr">
            <a:noFill/>
            <a:round/>
            <a:headEnd/>
            <a:tailEnd/>
          </a:ln>
        </p:spPr>
        <p:txBody>
          <a:bodyPr/>
          <a:lstStyle/>
          <a:p>
            <a:pPr>
              <a:lnSpc>
                <a:spcPts val="3000"/>
              </a:lnSpc>
            </a:pP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1600" b="1" spc="-150" dirty="0" err="1">
                <a:latin typeface="Meiryo UI" panose="020B0604030504040204" pitchFamily="50" charset="-128"/>
                <a:ea typeface="Meiryo UI" panose="020B0604030504040204" pitchFamily="50" charset="-128"/>
                <a:cs typeface="Meiryo UI" panose="020B0604030504040204" pitchFamily="50" charset="-128"/>
              </a:rPr>
              <a:t>指定障がい</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児支援事業者・障がい福祉サービス事業者集団指導（</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WEB</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研修）</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８月</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 </a:t>
            </a:r>
            <a:endParaRPr lang="en-US" altLang="zh-TW" sz="1600" b="1" spc="-150" dirty="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②民生</a:t>
            </a:r>
            <a:r>
              <a:rPr lang="zh-TW" altLang="en-US" sz="1600" b="1" spc="-150" dirty="0">
                <a:latin typeface="Meiryo UI" panose="020B0604030504040204" pitchFamily="50" charset="-128"/>
                <a:ea typeface="Meiryo UI" panose="020B0604030504040204" pitchFamily="50" charset="-128"/>
                <a:cs typeface="Meiryo UI" panose="020B0604030504040204" pitchFamily="50" charset="-128"/>
              </a:rPr>
              <a:t>委員協議会会長連絡会</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600" spc="-150" dirty="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③学校体育活動等における事故防止に関する研修会</a:t>
            </a:r>
            <a:r>
              <a:rPr lang="zh-TW" altLang="en-US" sz="1600" b="1" dirty="0">
                <a:latin typeface="Meiryo UI" panose="020B0604030504040204" pitchFamily="50" charset="-128"/>
                <a:ea typeface="Meiryo UI" panose="020B0604030504040204" pitchFamily="50" charset="-128"/>
                <a:cs typeface="Meiryo UI" panose="020B0604030504040204" pitchFamily="50" charset="-128"/>
              </a:rPr>
              <a:t>（書面開催）</a:t>
            </a:r>
          </a:p>
          <a:p>
            <a:pPr>
              <a:lnSpc>
                <a:spcPts val="30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④保育士等向けセミナーでの暑さ対策啓発（７月～９月）</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①介護保険施設への注意喚起</a:t>
            </a:r>
            <a:endParaRPr lang="en-US" altLang="ja-JP" sz="1600" b="1" spc="-150" dirty="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②高齢者施設への注意喚起</a:t>
            </a:r>
            <a:endParaRPr lang="en-US" altLang="ja-JP" sz="1600" b="1" spc="-150" dirty="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③府所管の認可外保育施設への巡回支援指導時に啓発</a:t>
            </a:r>
            <a:endParaRPr lang="en-US" altLang="ja-JP" sz="1600" b="1" spc="-150" dirty="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④市町村、保健所を通じた熱中症予防リーフレットの送付・周知</a:t>
            </a:r>
            <a:endParaRPr lang="en-US" altLang="ja-JP" sz="1600" b="1" spc="-150" dirty="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⑤大阪府社会福祉協議会へメールによる注意喚起</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1"/>
          <p:cNvSpPr>
            <a:spLocks noChangeArrowheads="1"/>
          </p:cNvSpPr>
          <p:nvPr/>
        </p:nvSpPr>
        <p:spPr bwMode="auto">
          <a:xfrm>
            <a:off x="4138458" y="847891"/>
            <a:ext cx="4783252" cy="349284"/>
          </a:xfrm>
          <a:prstGeom prst="rect">
            <a:avLst/>
          </a:prstGeom>
          <a:noFill/>
          <a:ln w="9525" algn="ctr">
            <a:noFill/>
            <a:round/>
            <a:headEnd/>
            <a:tailEnd/>
          </a:ln>
        </p:spPr>
        <p:txBody>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（福祉部・健康医療部・環境農林水産部・教育庁）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312487" y="1772816"/>
            <a:ext cx="4020595" cy="252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600" b="1" dirty="0">
                <a:latin typeface="Meiryo UI" pitchFamily="50" charset="-128"/>
                <a:ea typeface="Meiryo UI" pitchFamily="50" charset="-128"/>
                <a:cs typeface="Meiryo UI" pitchFamily="50" charset="-128"/>
              </a:rPr>
              <a:t>セミナー、会合での周知啓発</a:t>
            </a:r>
            <a:endParaRPr kumimoji="1" lang="ja-JP" altLang="en-US" sz="1600" b="1" dirty="0">
              <a:latin typeface="Meiryo UI" pitchFamily="50" charset="-128"/>
              <a:ea typeface="Meiryo UI" pitchFamily="50" charset="-128"/>
              <a:cs typeface="Meiryo UI" pitchFamily="50" charset="-128"/>
            </a:endParaRPr>
          </a:p>
        </p:txBody>
      </p:sp>
      <p:sp>
        <p:nvSpPr>
          <p:cNvPr id="32" name="角丸四角形 31"/>
          <p:cNvSpPr/>
          <p:nvPr/>
        </p:nvSpPr>
        <p:spPr>
          <a:xfrm>
            <a:off x="234316" y="3933088"/>
            <a:ext cx="4034615"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600" b="1" dirty="0">
                <a:latin typeface="Meiryo UI" pitchFamily="50" charset="-128"/>
                <a:ea typeface="Meiryo UI" pitchFamily="50" charset="-128"/>
                <a:cs typeface="Meiryo UI" pitchFamily="50" charset="-128"/>
              </a:rPr>
              <a:t>各機関等への周知啓発の依頼等</a:t>
            </a:r>
            <a:endParaRPr kumimoji="1" lang="ja-JP" altLang="en-US" sz="1600" b="1" dirty="0">
              <a:latin typeface="Meiryo UI" pitchFamily="50" charset="-128"/>
              <a:ea typeface="Meiryo UI" pitchFamily="50" charset="-128"/>
              <a:cs typeface="Meiryo UI" pitchFamily="50" charset="-128"/>
            </a:endParaRPr>
          </a:p>
        </p:txBody>
      </p:sp>
      <p:sp>
        <p:nvSpPr>
          <p:cNvPr id="33" name="正方形/長方形 1"/>
          <p:cNvSpPr>
            <a:spLocks noChangeArrowheads="1"/>
          </p:cNvSpPr>
          <p:nvPr/>
        </p:nvSpPr>
        <p:spPr bwMode="auto">
          <a:xfrm>
            <a:off x="6720523" y="5958151"/>
            <a:ext cx="1704013" cy="304331"/>
          </a:xfrm>
          <a:prstGeom prst="rect">
            <a:avLst/>
          </a:prstGeom>
          <a:noFill/>
          <a:ln w="9525" algn="ctr">
            <a:noFill/>
            <a:round/>
            <a:headEnd/>
            <a:tailEnd/>
          </a:ln>
        </p:spPr>
        <p:txBody>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高齢者向けリーフレット</a:t>
            </a:r>
          </a:p>
        </p:txBody>
      </p:sp>
      <p:pic>
        <p:nvPicPr>
          <p:cNvPr id="3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89910" y="3632342"/>
            <a:ext cx="1823213" cy="233691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12</a:t>
            </a:r>
            <a:endParaRPr lang="ja-JP" altLang="en-US" sz="2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52889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691680" y="545722"/>
            <a:ext cx="7271091" cy="657827"/>
            <a:chOff x="3075868" y="2420887"/>
            <a:chExt cx="3579156"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8041" y="2466726"/>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民間事業者の広報媒体による注意喚起・啓発</a:t>
              </a:r>
            </a:p>
          </p:txBody>
        </p:sp>
      </p:grpSp>
      <p:sp>
        <p:nvSpPr>
          <p:cNvPr id="11" name="角丸四角形 10"/>
          <p:cNvSpPr/>
          <p:nvPr/>
        </p:nvSpPr>
        <p:spPr>
          <a:xfrm>
            <a:off x="156063" y="558420"/>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取組⑧</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1978322203"/>
              </p:ext>
            </p:extLst>
          </p:nvPr>
        </p:nvGraphicFramePr>
        <p:xfrm>
          <a:off x="162162" y="1251365"/>
          <a:ext cx="8818195" cy="5007923"/>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477582">
                <a:tc>
                  <a:txBody>
                    <a:bodyPr/>
                    <a:lstStyle/>
                    <a:p>
                      <a:pPr algn="ctr">
                        <a:lnSpc>
                          <a:spcPts val="2100"/>
                        </a:lnSpc>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主な取組内容</a:t>
                      </a:r>
                    </a:p>
                  </a:txBody>
                  <a:tcPr marL="0" marR="0" marT="0" marB="0" anchor="ctr">
                    <a:solidFill>
                      <a:srgbClr val="0070C0"/>
                    </a:solidFill>
                  </a:tcPr>
                </a:tc>
                <a:extLst>
                  <a:ext uri="{0D108BD9-81ED-4DB2-BD59-A6C34878D82A}">
                    <a16:rowId xmlns:a16="http://schemas.microsoft.com/office/drawing/2014/main" val="10000"/>
                  </a:ext>
                </a:extLst>
              </a:tr>
              <a:tr h="4530341">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0" name="角丸四角形 29"/>
          <p:cNvSpPr/>
          <p:nvPr/>
        </p:nvSpPr>
        <p:spPr>
          <a:xfrm>
            <a:off x="596540" y="6323342"/>
            <a:ext cx="7712612"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府民に関心のある媒体から発信することによる、</a:t>
            </a:r>
            <a:r>
              <a:rPr lang="ja-JP" altLang="en-US"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啓発機会の増加</a:t>
            </a:r>
            <a:endParaRPr lang="ja-JP" altLang="ja-JP"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6" name="正方形/長方形 1"/>
          <p:cNvSpPr>
            <a:spLocks noChangeArrowheads="1"/>
          </p:cNvSpPr>
          <p:nvPr/>
        </p:nvSpPr>
        <p:spPr bwMode="auto">
          <a:xfrm>
            <a:off x="155593" y="1774546"/>
            <a:ext cx="7793724" cy="4367461"/>
          </a:xfrm>
          <a:prstGeom prst="rect">
            <a:avLst/>
          </a:prstGeom>
          <a:noFill/>
          <a:ln w="9525" algn="ctr">
            <a:noFill/>
            <a:round/>
            <a:headEnd/>
            <a:tailEnd/>
          </a:ln>
        </p:spPr>
        <p:txBody>
          <a:bodyPr/>
          <a:lstStyle/>
          <a:p>
            <a:pPr>
              <a:lnSpc>
                <a:spcPts val="15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そのほかの団体等の連携協力</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①大阪府薬剤師会会報誌（約</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9</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千部）</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➡会員向け：</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err="1">
                <a:latin typeface="Meiryo UI" panose="020B0604030504040204" pitchFamily="50" charset="-128"/>
                <a:ea typeface="Meiryo UI" panose="020B0604030504040204" pitchFamily="50" charset="-128"/>
                <a:cs typeface="Meiryo UI" panose="020B0604030504040204" pitchFamily="50" charset="-128"/>
              </a:rPr>
              <a:t>つの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習慣を啓発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熱中症警戒アラートの啓発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②大阪府老人クラブ連合会会報誌（約１４万人）</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➡会員向け：</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err="1">
                <a:latin typeface="Meiryo UI" panose="020B0604030504040204" pitchFamily="50" charset="-128"/>
                <a:ea typeface="Meiryo UI" panose="020B0604030504040204" pitchFamily="50" charset="-128"/>
                <a:cs typeface="Meiryo UI" panose="020B0604030504040204" pitchFamily="50" charset="-128"/>
              </a:rPr>
              <a:t>つの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習慣を啓発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熱中症</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警戒アラートの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啓発</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③大</a:t>
            </a:r>
            <a:r>
              <a:rPr lang="zh-TW" altLang="en-US" sz="1600" b="1" dirty="0">
                <a:latin typeface="Meiryo UI" panose="020B0604030504040204" pitchFamily="50" charset="-128"/>
                <a:ea typeface="Meiryo UI" panose="020B0604030504040204" pitchFamily="50" charset="-128"/>
                <a:cs typeface="Meiryo UI" panose="020B0604030504040204" pitchFamily="50" charset="-128"/>
              </a:rPr>
              <a:t>阪府農業会議広報</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誌</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月号　約</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4.4</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千部）</a:t>
            </a:r>
            <a:endParaRPr lang="en-US" altLang="zh-TW"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➡農業関係者向け：</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err="1">
                <a:latin typeface="Meiryo UI" panose="020B0604030504040204" pitchFamily="50" charset="-128"/>
                <a:ea typeface="Meiryo UI" panose="020B0604030504040204" pitchFamily="50" charset="-128"/>
                <a:cs typeface="Meiryo UI" panose="020B0604030504040204" pitchFamily="50" charset="-128"/>
              </a:rPr>
              <a:t>つの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習慣を啓発</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熱中症警戒アラートの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啓発</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④大阪府国民健康保険団体連合会会報誌「こく</a:t>
            </a:r>
            <a:r>
              <a:rPr lang="ja-JP" altLang="en-US" sz="1600" b="1" dirty="0" err="1">
                <a:latin typeface="Meiryo UI" panose="020B0604030504040204" pitchFamily="50" charset="-128"/>
                <a:ea typeface="Meiryo UI" panose="020B0604030504040204" pitchFamily="50" charset="-128"/>
                <a:cs typeface="Meiryo UI" panose="020B0604030504040204" pitchFamily="50" charset="-128"/>
              </a:rPr>
              <a:t>ほ</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大阪」</a:t>
            </a:r>
            <a:endParaRPr lang="en-US" altLang="zh-TW"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➡保険者向け：「大阪府だより」において熱中症予防</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啓発</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熱中症</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警戒アラートの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啓発</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⑤銭湯にある企業のバナー広告（</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7</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9</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➡７月：暑さ対策の啓発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熱中症警戒アラートの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啓発</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⑥㈱ハークスレイ（ほっかほっか亭）情報誌啓発記事の掲載</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➡会員向け情報誌「食楽通信」</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月号に、熱中症対策啓発記事を掲載</a:t>
            </a:r>
          </a:p>
          <a:p>
            <a:pPr>
              <a:lnSpc>
                <a:spcPts val="13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p>
          <a:p>
            <a:pPr>
              <a:lnSpc>
                <a:spcPts val="1200"/>
              </a:lnSpc>
            </a:pP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zh-TW"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1"/>
          <p:cNvSpPr>
            <a:spLocks noChangeArrowheads="1"/>
          </p:cNvSpPr>
          <p:nvPr/>
        </p:nvSpPr>
        <p:spPr bwMode="auto">
          <a:xfrm>
            <a:off x="4231567" y="902081"/>
            <a:ext cx="4783252" cy="349284"/>
          </a:xfrm>
          <a:prstGeom prst="rect">
            <a:avLst/>
          </a:prstGeom>
          <a:noFill/>
          <a:ln w="9525" algn="ctr">
            <a:noFill/>
            <a:round/>
            <a:headEnd/>
            <a:tailEnd/>
          </a:ln>
        </p:spPr>
        <p:txBody>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（府民文化部・福祉部・健康医療部・環境農林水産部）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1"/>
          <p:cNvSpPr>
            <a:spLocks noChangeArrowheads="1"/>
          </p:cNvSpPr>
          <p:nvPr/>
        </p:nvSpPr>
        <p:spPr bwMode="auto">
          <a:xfrm>
            <a:off x="5737604" y="3503473"/>
            <a:ext cx="1729608" cy="360024"/>
          </a:xfrm>
          <a:prstGeom prst="rect">
            <a:avLst/>
          </a:prstGeom>
          <a:noFill/>
          <a:ln w="9525" algn="ctr">
            <a:noFill/>
            <a:round/>
            <a:headEnd/>
            <a:tailEnd/>
          </a:ln>
        </p:spPr>
        <p:txBody>
          <a:bodyPr/>
          <a:lstStyle/>
          <a:p>
            <a:r>
              <a:rPr lang="ja-JP" altLang="en-US" sz="1200" b="1" spc="-150" dirty="0">
                <a:latin typeface="Meiryo UI" panose="020B0604030504040204" pitchFamily="50" charset="-128"/>
                <a:ea typeface="Meiryo UI" panose="020B0604030504040204" pitchFamily="50" charset="-128"/>
              </a:rPr>
              <a:t>▲大阪府老人クラブ連合会</a:t>
            </a:r>
            <a:endParaRPr lang="en-US" altLang="ja-JP" sz="1200" b="1" spc="-150" dirty="0">
              <a:latin typeface="Meiryo UI" panose="020B0604030504040204" pitchFamily="50" charset="-128"/>
              <a:ea typeface="Meiryo UI" panose="020B0604030504040204" pitchFamily="50" charset="-128"/>
            </a:endParaRPr>
          </a:p>
          <a:p>
            <a:r>
              <a:rPr lang="ja-JP" altLang="en-US" sz="1200" b="1" spc="-150" dirty="0">
                <a:latin typeface="Meiryo UI" panose="020B0604030504040204" pitchFamily="50" charset="-128"/>
                <a:ea typeface="Meiryo UI" panose="020B0604030504040204" pitchFamily="50" charset="-128"/>
              </a:rPr>
              <a:t>　会報誌（抜粋）</a:t>
            </a:r>
            <a:endParaRPr lang="ja-JP" altLang="en-US" sz="1200" spc="-150" dirty="0">
              <a:latin typeface="Meiryo UI" panose="020B0604030504040204" pitchFamily="50" charset="-128"/>
              <a:ea typeface="Meiryo UI" panose="020B0604030504040204" pitchFamily="50" charset="-128"/>
            </a:endParaRPr>
          </a:p>
        </p:txBody>
      </p:sp>
      <p:sp>
        <p:nvSpPr>
          <p:cNvPr id="25" name="正方形/長方形 1"/>
          <p:cNvSpPr>
            <a:spLocks noChangeArrowheads="1"/>
          </p:cNvSpPr>
          <p:nvPr/>
        </p:nvSpPr>
        <p:spPr bwMode="auto">
          <a:xfrm>
            <a:off x="7739310" y="3699505"/>
            <a:ext cx="1182400" cy="517545"/>
          </a:xfrm>
          <a:prstGeom prst="rect">
            <a:avLst/>
          </a:prstGeom>
          <a:noFill/>
          <a:ln w="9525" algn="ctr">
            <a:noFill/>
            <a:round/>
            <a:headEnd/>
            <a:tailEnd/>
          </a:ln>
        </p:spPr>
        <p:txBody>
          <a:bodyPr/>
          <a:lstStyle/>
          <a:p>
            <a:r>
              <a:rPr lang="ja-JP" altLang="en-US" sz="1200" b="1" spc="-150" dirty="0">
                <a:latin typeface="Meiryo UI" panose="020B0604030504040204" pitchFamily="50" charset="-128"/>
                <a:ea typeface="Meiryo UI" panose="020B0604030504040204" pitchFamily="50" charset="-128"/>
              </a:rPr>
              <a:t>▲大阪府農業</a:t>
            </a:r>
            <a:endParaRPr lang="en-US" altLang="ja-JP" sz="1200" b="1" spc="-150" dirty="0">
              <a:latin typeface="Meiryo UI" panose="020B0604030504040204" pitchFamily="50" charset="-128"/>
              <a:ea typeface="Meiryo UI" panose="020B0604030504040204" pitchFamily="50" charset="-128"/>
            </a:endParaRPr>
          </a:p>
          <a:p>
            <a:r>
              <a:rPr lang="ja-JP" altLang="en-US" sz="1200" b="1" spc="-150" dirty="0">
                <a:latin typeface="Meiryo UI" panose="020B0604030504040204" pitchFamily="50" charset="-128"/>
                <a:ea typeface="Meiryo UI" panose="020B0604030504040204" pitchFamily="50" charset="-128"/>
              </a:rPr>
              <a:t>　時報（抜粋）</a:t>
            </a:r>
            <a:endParaRPr lang="ja-JP" altLang="en-US" sz="1200" spc="-150" dirty="0">
              <a:latin typeface="Meiryo UI" panose="020B0604030504040204" pitchFamily="50" charset="-128"/>
              <a:ea typeface="Meiryo UI" panose="020B0604030504040204" pitchFamily="50" charset="-128"/>
            </a:endParaRPr>
          </a:p>
        </p:txBody>
      </p:sp>
      <p:sp>
        <p:nvSpPr>
          <p:cNvPr id="26"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13</a:t>
            </a:r>
            <a:endParaRPr lang="ja-JP" altLang="en-US" sz="2200" b="1"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22338" y="4211257"/>
            <a:ext cx="1569899" cy="1666015"/>
          </a:xfrm>
          <a:prstGeom prst="rect">
            <a:avLst/>
          </a:prstGeom>
        </p:spPr>
      </p:pic>
      <p:sp>
        <p:nvSpPr>
          <p:cNvPr id="22" name="正方形/長方形 1"/>
          <p:cNvSpPr>
            <a:spLocks noChangeArrowheads="1"/>
          </p:cNvSpPr>
          <p:nvPr/>
        </p:nvSpPr>
        <p:spPr bwMode="auto">
          <a:xfrm>
            <a:off x="7382223" y="5877272"/>
            <a:ext cx="1438249" cy="304696"/>
          </a:xfrm>
          <a:prstGeom prst="rect">
            <a:avLst/>
          </a:prstGeom>
          <a:noFill/>
          <a:ln w="9525" algn="ctr">
            <a:noFill/>
            <a:round/>
            <a:headEnd/>
            <a:tailEnd/>
          </a:ln>
        </p:spPr>
        <p:txBody>
          <a:bodyPr/>
          <a:lstStyle/>
          <a:p>
            <a:r>
              <a:rPr lang="ja-JP" altLang="en-US" sz="1200" b="1" spc="-150" dirty="0">
                <a:latin typeface="Meiryo UI" panose="020B0604030504040204" pitchFamily="50" charset="-128"/>
                <a:ea typeface="Meiryo UI" panose="020B0604030504040204" pitchFamily="50" charset="-128"/>
              </a:rPr>
              <a:t>▲こく</a:t>
            </a:r>
            <a:r>
              <a:rPr lang="ja-JP" altLang="en-US" sz="1200" b="1" spc="-150" dirty="0" err="1">
                <a:latin typeface="Meiryo UI" panose="020B0604030504040204" pitchFamily="50" charset="-128"/>
                <a:ea typeface="Meiryo UI" panose="020B0604030504040204" pitchFamily="50" charset="-128"/>
              </a:rPr>
              <a:t>ほ</a:t>
            </a:r>
            <a:r>
              <a:rPr lang="ja-JP" altLang="en-US" sz="1200" b="1" spc="-150" dirty="0">
                <a:latin typeface="Meiryo UI" panose="020B0604030504040204" pitchFamily="50" charset="-128"/>
                <a:ea typeface="Meiryo UI" panose="020B0604030504040204" pitchFamily="50" charset="-128"/>
              </a:rPr>
              <a:t>大阪（抜粋）</a:t>
            </a:r>
            <a:endParaRPr lang="ja-JP" altLang="en-US" sz="1200" spc="-150" dirty="0">
              <a:latin typeface="Meiryo UI" panose="020B0604030504040204" pitchFamily="50" charset="-128"/>
              <a:ea typeface="Meiryo UI" panose="020B0604030504040204" pitchFamily="50" charset="-128"/>
            </a:endParaRPr>
          </a:p>
        </p:txBody>
      </p:sp>
      <p:pic>
        <p:nvPicPr>
          <p:cNvPr id="10" name="図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37604" y="1943558"/>
            <a:ext cx="1555131" cy="1495861"/>
          </a:xfrm>
          <a:prstGeom prst="rect">
            <a:avLst/>
          </a:prstGeom>
        </p:spPr>
      </p:pic>
      <p:pic>
        <p:nvPicPr>
          <p:cNvPr id="12" name="図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99634" y="1870900"/>
            <a:ext cx="1283269" cy="1812585"/>
          </a:xfrm>
          <a:prstGeom prst="rect">
            <a:avLst/>
          </a:prstGeom>
        </p:spPr>
      </p:pic>
    </p:spTree>
    <p:extLst>
      <p:ext uri="{BB962C8B-B14F-4D97-AF65-F5344CB8AC3E}">
        <p14:creationId xmlns:p14="http://schemas.microsoft.com/office/powerpoint/2010/main" val="3690258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 15"/>
          <p:cNvGraphicFramePr>
            <a:graphicFrameLocks noGrp="1"/>
          </p:cNvGraphicFramePr>
          <p:nvPr>
            <p:extLst>
              <p:ext uri="{D42A27DB-BD31-4B8C-83A1-F6EECF244321}">
                <p14:modId xmlns:p14="http://schemas.microsoft.com/office/powerpoint/2010/main" val="321640911"/>
              </p:ext>
            </p:extLst>
          </p:nvPr>
        </p:nvGraphicFramePr>
        <p:xfrm>
          <a:off x="155342" y="1268760"/>
          <a:ext cx="8831835" cy="5472608"/>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401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5070659">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9" name="グループ化 38"/>
          <p:cNvGrpSpPr/>
          <p:nvPr/>
        </p:nvGrpSpPr>
        <p:grpSpPr>
          <a:xfrm>
            <a:off x="1747876" y="536138"/>
            <a:ext cx="7292953" cy="657827"/>
            <a:chOff x="3075868" y="2420887"/>
            <a:chExt cx="3589917"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98802" y="2456820"/>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民間事業者との連携による熱中症予防の注意喚起・啓発</a:t>
              </a:r>
            </a:p>
          </p:txBody>
        </p:sp>
      </p:grpSp>
      <p:sp>
        <p:nvSpPr>
          <p:cNvPr id="45" name="角丸四角形 44"/>
          <p:cNvSpPr/>
          <p:nvPr/>
        </p:nvSpPr>
        <p:spPr>
          <a:xfrm>
            <a:off x="179512"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⑨</a:t>
            </a:r>
            <a:endParaRPr lang="ja-JP" altLang="en-US" sz="2000" b="1" strike="sngStrik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1"/>
          <p:cNvSpPr>
            <a:spLocks noChangeArrowheads="1"/>
          </p:cNvSpPr>
          <p:nvPr/>
        </p:nvSpPr>
        <p:spPr bwMode="auto">
          <a:xfrm>
            <a:off x="7575578" y="890328"/>
            <a:ext cx="1676941"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（健康医療部）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1"/>
          <p:cNvSpPr>
            <a:spLocks noChangeArrowheads="1"/>
          </p:cNvSpPr>
          <p:nvPr/>
        </p:nvSpPr>
        <p:spPr bwMode="auto">
          <a:xfrm>
            <a:off x="4635779" y="2132825"/>
            <a:ext cx="4458705" cy="1368183"/>
          </a:xfrm>
          <a:prstGeom prst="rect">
            <a:avLst/>
          </a:prstGeom>
          <a:noFill/>
          <a:ln w="9525" algn="ctr">
            <a:noFill/>
            <a:round/>
            <a:headEnd/>
            <a:tailEnd/>
          </a:ln>
        </p:spPr>
        <p:txBody>
          <a:bodyPr/>
          <a:lstStyle/>
          <a:p>
            <a:pPr>
              <a:lnSpc>
                <a:spcPts val="22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①情報誌「アピエ」における記事の掲載</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宅配利用組合員</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約</a:t>
            </a:r>
            <a:r>
              <a:rPr lang="en-US" altLang="zh-TW" sz="1200" dirty="0">
                <a:latin typeface="Meiryo UI" panose="020B0604030504040204" pitchFamily="50" charset="-128"/>
                <a:ea typeface="Meiryo UI" panose="020B0604030504040204" pitchFamily="50" charset="-128"/>
                <a:cs typeface="Meiryo UI" panose="020B0604030504040204" pitchFamily="50" charset="-128"/>
              </a:rPr>
              <a:t>27</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万人</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に配布</a:t>
            </a:r>
            <a:endParaRPr lang="en-US" altLang="zh-TW"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②移動販売車「コープお買い物便」における注意喚起</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
            </a:r>
            <a:br>
              <a:rPr lang="en-US" altLang="ja-JP" sz="1400" b="1" dirty="0">
                <a:latin typeface="Meiryo UI" panose="020B0604030504040204" pitchFamily="50" charset="-128"/>
                <a:ea typeface="Meiryo UI" panose="020B0604030504040204" pitchFamily="50" charset="-128"/>
                <a:cs typeface="Meiryo UI" panose="020B0604030504040204" pitchFamily="50" charset="-128"/>
              </a:rPr>
            </a:b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移動販売車を利用する機会の多い高齢者に対しチラシなどを活用</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し注意喚起を実施</a:t>
            </a:r>
          </a:p>
        </p:txBody>
      </p:sp>
      <p:sp>
        <p:nvSpPr>
          <p:cNvPr id="60" name="正方形/長方形 1"/>
          <p:cNvSpPr>
            <a:spLocks noChangeArrowheads="1"/>
          </p:cNvSpPr>
          <p:nvPr/>
        </p:nvSpPr>
        <p:spPr bwMode="auto">
          <a:xfrm>
            <a:off x="261722" y="2162711"/>
            <a:ext cx="4372776" cy="2490425"/>
          </a:xfrm>
          <a:prstGeom prst="rect">
            <a:avLst/>
          </a:prstGeom>
          <a:noFill/>
          <a:ln w="9525" algn="ctr">
            <a:noFill/>
            <a:round/>
            <a:headEnd/>
            <a:tailEnd/>
          </a:ln>
        </p:spPr>
        <p:txBody>
          <a:bodyPr wrap="square">
            <a:spAutoFit/>
          </a:bodyPr>
          <a:lstStyle/>
          <a:p>
            <a:pPr>
              <a:lnSpc>
                <a:spcPts val="17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①予防啓発ポスターの作成（約</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600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枚）</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
            </a:r>
            <a:br>
              <a:rPr lang="en-US" altLang="ja-JP" sz="1400" b="1" dirty="0">
                <a:latin typeface="Meiryo UI" panose="020B0604030504040204" pitchFamily="50" charset="-128"/>
                <a:ea typeface="Meiryo UI" panose="020B0604030504040204" pitchFamily="50" charset="-128"/>
                <a:cs typeface="Meiryo UI" panose="020B0604030504040204" pitchFamily="50" charset="-128"/>
              </a:rPr>
            </a:br>
            <a:r>
              <a:rPr lang="ja-JP" altLang="en-US" sz="1200" dirty="0">
                <a:latin typeface="Meiryo UI" panose="020B0604030504040204" pitchFamily="50" charset="-128"/>
                <a:ea typeface="Meiryo UI" panose="020B0604030504040204" pitchFamily="50" charset="-128"/>
                <a:cs typeface="Meiryo UI" panose="020B0604030504040204" pitchFamily="50" charset="-128"/>
              </a:rPr>
              <a:t>　⇒オーエスドラッグ、コクミンドラッグに配布したほか、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も</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ずやん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パネルに掲示（計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か所</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②予防啓発ポスターの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作成（約</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300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枚）</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⇒全府立学校及び府内私立学校全系列に配付</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③</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予防</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啓発チラシの作成（約</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2,000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枚）</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
            </a:r>
            <a:br>
              <a:rPr lang="en-US" altLang="ja-JP" sz="1400" b="1" dirty="0">
                <a:latin typeface="Meiryo UI" panose="020B0604030504040204" pitchFamily="50" charset="-128"/>
                <a:ea typeface="Meiryo UI" panose="020B0604030504040204" pitchFamily="50" charset="-128"/>
                <a:cs typeface="Meiryo UI" panose="020B0604030504040204" pitchFamily="50" charset="-128"/>
              </a:rPr>
            </a:b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ローソン、イオンにおいて配架</a:t>
            </a:r>
          </a:p>
          <a:p>
            <a:pP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⇒市町村、府内各出先機関</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④商品</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販売ポップでの普及</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⇒薬局・スーパーなど啓発</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⑤</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庁内</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放送における熱中症啓発</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角丸四角形 68"/>
          <p:cNvSpPr/>
          <p:nvPr/>
        </p:nvSpPr>
        <p:spPr>
          <a:xfrm>
            <a:off x="155342" y="1698207"/>
            <a:ext cx="4286601" cy="425563"/>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大塚製薬㈱との啓発事業</a:t>
            </a:r>
          </a:p>
        </p:txBody>
      </p:sp>
      <p:sp>
        <p:nvSpPr>
          <p:cNvPr id="70" name="角丸四角形 69"/>
          <p:cNvSpPr/>
          <p:nvPr/>
        </p:nvSpPr>
        <p:spPr>
          <a:xfrm>
            <a:off x="4662182" y="1680630"/>
            <a:ext cx="4286601" cy="446979"/>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大塚製薬㈱・大阪いずみ市民生活協同組合</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との啓発事業</a:t>
            </a:r>
          </a:p>
        </p:txBody>
      </p:sp>
      <p:sp>
        <p:nvSpPr>
          <p:cNvPr id="28" name="角丸四角形 27"/>
          <p:cNvSpPr/>
          <p:nvPr/>
        </p:nvSpPr>
        <p:spPr bwMode="auto">
          <a:xfrm>
            <a:off x="3407824" y="2206636"/>
            <a:ext cx="536859" cy="204311"/>
          </a:xfrm>
          <a:prstGeom prst="roundRect">
            <a:avLst/>
          </a:prstGeom>
          <a:solidFill>
            <a:srgbClr val="FFC000"/>
          </a:solidFill>
          <a:ln w="25400">
            <a:noFill/>
          </a:ln>
          <a:effectLst/>
        </p:spPr>
        <p:txBody>
          <a:bodyPr wrap="square" lIns="0" tIns="0" rIns="0" bIns="0" anchor="ctr">
            <a:spAutoFit/>
          </a:bodyPr>
          <a:lstStyle/>
          <a:p>
            <a:pPr algn="ctr">
              <a:defRPr/>
            </a:pPr>
            <a:r>
              <a:rPr lang="ja-JP" altLang="en-US" sz="1200" b="1"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拡充</a:t>
            </a:r>
          </a:p>
        </p:txBody>
      </p:sp>
      <p:sp>
        <p:nvSpPr>
          <p:cNvPr id="38"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smtClean="0">
                <a:latin typeface="Meiryo UI" panose="020B0604030504040204" pitchFamily="50" charset="-128"/>
                <a:ea typeface="Meiryo UI" panose="020B0604030504040204" pitchFamily="50" charset="-128"/>
              </a:rPr>
              <a:t>14</a:t>
            </a:r>
            <a:endParaRPr lang="ja-JP" altLang="en-US" sz="2200" b="1" dirty="0">
              <a:latin typeface="Meiryo UI" panose="020B0604030504040204" pitchFamily="50" charset="-128"/>
              <a:ea typeface="Meiryo UI" panose="020B0604030504040204" pitchFamily="50" charset="-128"/>
            </a:endParaRPr>
          </a:p>
        </p:txBody>
      </p:sp>
      <p:sp>
        <p:nvSpPr>
          <p:cNvPr id="37" name="角丸四角形 36"/>
          <p:cNvSpPr/>
          <p:nvPr/>
        </p:nvSpPr>
        <p:spPr>
          <a:xfrm>
            <a:off x="174244" y="4731629"/>
            <a:ext cx="4286601" cy="425563"/>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小林製薬㈱との啓発事業</a:t>
            </a:r>
          </a:p>
        </p:txBody>
      </p:sp>
      <p:sp>
        <p:nvSpPr>
          <p:cNvPr id="40" name="正方形/長方形 1"/>
          <p:cNvSpPr>
            <a:spLocks noChangeArrowheads="1"/>
          </p:cNvSpPr>
          <p:nvPr/>
        </p:nvSpPr>
        <p:spPr bwMode="auto">
          <a:xfrm>
            <a:off x="209351" y="5157192"/>
            <a:ext cx="4372776" cy="1400383"/>
          </a:xfrm>
          <a:prstGeom prst="rect">
            <a:avLst/>
          </a:prstGeom>
          <a:noFill/>
          <a:ln w="9525" algn="ctr">
            <a:noFill/>
            <a:round/>
            <a:headEnd/>
            <a:tailEnd/>
          </a:ln>
        </p:spPr>
        <p:txBody>
          <a:bodyPr wrap="square">
            <a:spAutoFit/>
          </a:bodyPr>
          <a:lstStyle/>
          <a:p>
            <a:pPr>
              <a:lnSpc>
                <a:spcPts val="17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①予防啓発チラシの作成（</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20,000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枚）</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
            </a:r>
            <a:br>
              <a:rPr lang="en-US" altLang="ja-JP" sz="1400" b="1" dirty="0">
                <a:latin typeface="Meiryo UI" panose="020B0604030504040204" pitchFamily="50" charset="-128"/>
                <a:ea typeface="Meiryo UI" panose="020B0604030504040204" pitchFamily="50" charset="-128"/>
                <a:cs typeface="Meiryo UI" panose="020B0604030504040204" pitchFamily="50" charset="-128"/>
              </a:rPr>
            </a:br>
            <a:r>
              <a:rPr lang="ja-JP" altLang="en-US" sz="1200" dirty="0">
                <a:latin typeface="Meiryo UI" panose="020B0604030504040204" pitchFamily="50" charset="-128"/>
                <a:ea typeface="Meiryo UI" panose="020B0604030504040204" pitchFamily="50" charset="-128"/>
                <a:cs typeface="Meiryo UI" panose="020B0604030504040204" pitchFamily="50" charset="-128"/>
              </a:rPr>
              <a:t>　⇒新型コロナウイルス感染症を踏まえた「新しい生活様式」における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熱中症予防行動を注視した予防啓発チラシを作成</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⇒出先機関、アカカベ薬局、府立病院機構、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民生委員児童委員協議会、</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その他、府立関係施設に配布</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4630053" y="3651509"/>
            <a:ext cx="4286601" cy="425563"/>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キリン堂との啓発事業</a:t>
            </a:r>
          </a:p>
        </p:txBody>
      </p:sp>
      <p:sp>
        <p:nvSpPr>
          <p:cNvPr id="47" name="角丸四角形 46"/>
          <p:cNvSpPr/>
          <p:nvPr/>
        </p:nvSpPr>
        <p:spPr>
          <a:xfrm>
            <a:off x="4620601" y="4725144"/>
            <a:ext cx="4286601" cy="425563"/>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上新電機㈱との啓発事業</a:t>
            </a:r>
          </a:p>
        </p:txBody>
      </p:sp>
      <p:sp>
        <p:nvSpPr>
          <p:cNvPr id="48" name="正方形/長方形 1"/>
          <p:cNvSpPr>
            <a:spLocks noChangeArrowheads="1"/>
          </p:cNvSpPr>
          <p:nvPr/>
        </p:nvSpPr>
        <p:spPr bwMode="auto">
          <a:xfrm>
            <a:off x="4718876" y="4072026"/>
            <a:ext cx="4458705" cy="725126"/>
          </a:xfrm>
          <a:prstGeom prst="rect">
            <a:avLst/>
          </a:prstGeom>
          <a:noFill/>
          <a:ln w="9525" algn="ctr">
            <a:noFill/>
            <a:round/>
            <a:headEnd/>
            <a:tailEnd/>
          </a:ln>
        </p:spPr>
        <p:txBody>
          <a:bodyPr/>
          <a:lstStyle/>
          <a:p>
            <a:pPr>
              <a:lnSpc>
                <a:spcPts val="22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商品</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POP</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の掲示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府内キリン堂店舗にて熱中症予防啓発</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POP</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を掲示</a:t>
            </a:r>
          </a:p>
        </p:txBody>
      </p:sp>
      <p:sp>
        <p:nvSpPr>
          <p:cNvPr id="49" name="正方形/長方形 1"/>
          <p:cNvSpPr>
            <a:spLocks noChangeArrowheads="1"/>
          </p:cNvSpPr>
          <p:nvPr/>
        </p:nvSpPr>
        <p:spPr bwMode="auto">
          <a:xfrm>
            <a:off x="4733647" y="5152146"/>
            <a:ext cx="4458705" cy="725126"/>
          </a:xfrm>
          <a:prstGeom prst="rect">
            <a:avLst/>
          </a:prstGeom>
          <a:noFill/>
          <a:ln w="9525" algn="ctr">
            <a:noFill/>
            <a:round/>
            <a:headEnd/>
            <a:tailEnd/>
          </a:ln>
        </p:spPr>
        <p:txBody>
          <a:bodyPr/>
          <a:lstStyle/>
          <a:p>
            <a:pPr>
              <a:lnSpc>
                <a:spcPts val="22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商品</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POP</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の掲示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府内ジョーシン店舗にて熱中症予防啓発</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POP</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を掲示</a:t>
            </a:r>
          </a:p>
        </p:txBody>
      </p:sp>
      <p:sp>
        <p:nvSpPr>
          <p:cNvPr id="23" name="正方形/長方形 1"/>
          <p:cNvSpPr>
            <a:spLocks noChangeArrowheads="1"/>
          </p:cNvSpPr>
          <p:nvPr/>
        </p:nvSpPr>
        <p:spPr bwMode="auto">
          <a:xfrm>
            <a:off x="2003611" y="6455213"/>
            <a:ext cx="2293768" cy="243703"/>
          </a:xfrm>
          <a:prstGeom prst="rect">
            <a:avLst/>
          </a:prstGeom>
          <a:noFill/>
          <a:ln w="9525" algn="ctr">
            <a:noFill/>
            <a:round/>
            <a:headEnd/>
            <a:tailEnd/>
          </a:ln>
        </p:spPr>
        <p:txBody>
          <a:bodyPr/>
          <a:lstStyle/>
          <a:p>
            <a:r>
              <a:rPr lang="ja-JP" altLang="en-US" sz="1200" b="1" spc="-150" dirty="0">
                <a:latin typeface="Meiryo UI" panose="020B0604030504040204" pitchFamily="50" charset="-128"/>
                <a:ea typeface="Meiryo UI" panose="020B0604030504040204" pitchFamily="50" charset="-128"/>
              </a:rPr>
              <a:t>大阪府</a:t>
            </a:r>
            <a:r>
              <a:rPr lang="en-US" altLang="ja-JP" sz="1200" b="1" spc="-150" dirty="0">
                <a:latin typeface="Meiryo UI" panose="020B0604030504040204" pitchFamily="50" charset="-128"/>
                <a:ea typeface="Meiryo UI" panose="020B0604030504040204" pitchFamily="50" charset="-128"/>
              </a:rPr>
              <a:t>×</a:t>
            </a:r>
            <a:r>
              <a:rPr lang="ja-JP" altLang="en-US" sz="1200" b="1" spc="-150" dirty="0">
                <a:latin typeface="Meiryo UI" panose="020B0604030504040204" pitchFamily="50" charset="-128"/>
                <a:ea typeface="Meiryo UI" panose="020B0604030504040204" pitchFamily="50" charset="-128"/>
              </a:rPr>
              <a:t>小林製薬㈱作成チラシ▶</a:t>
            </a:r>
            <a:endParaRPr lang="ja-JP" altLang="en-US" sz="1200" spc="-15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54497" y="5684937"/>
            <a:ext cx="733527" cy="1038370"/>
          </a:xfrm>
          <a:prstGeom prst="rect">
            <a:avLst/>
          </a:prstGeom>
        </p:spPr>
      </p:pic>
    </p:spTree>
    <p:extLst>
      <p:ext uri="{BB962C8B-B14F-4D97-AF65-F5344CB8AC3E}">
        <p14:creationId xmlns:p14="http://schemas.microsoft.com/office/powerpoint/2010/main" val="2775451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4029540273"/>
              </p:ext>
            </p:extLst>
          </p:nvPr>
        </p:nvGraphicFramePr>
        <p:xfrm>
          <a:off x="155342" y="1340767"/>
          <a:ext cx="8831835" cy="5374506"/>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94833">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　</a:t>
                      </a:r>
                    </a:p>
                  </a:txBody>
                  <a:tcPr marL="0" marR="0" marT="0" marB="0" anchor="ctr">
                    <a:solidFill>
                      <a:srgbClr val="0070C0"/>
                    </a:solidFill>
                  </a:tcPr>
                </a:tc>
                <a:extLst>
                  <a:ext uri="{0D108BD9-81ED-4DB2-BD59-A6C34878D82A}">
                    <a16:rowId xmlns:a16="http://schemas.microsoft.com/office/drawing/2014/main" val="10000"/>
                  </a:ext>
                </a:extLst>
              </a:tr>
              <a:tr h="4979673">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2" name="正方形/長方形 1"/>
          <p:cNvSpPr>
            <a:spLocks noChangeArrowheads="1"/>
          </p:cNvSpPr>
          <p:nvPr/>
        </p:nvSpPr>
        <p:spPr bwMode="auto">
          <a:xfrm>
            <a:off x="204218" y="2132856"/>
            <a:ext cx="6482457" cy="5760640"/>
          </a:xfrm>
          <a:prstGeom prst="rect">
            <a:avLst/>
          </a:prstGeom>
          <a:noFill/>
          <a:ln w="9525" algn="ctr">
            <a:noFill/>
            <a:round/>
            <a:headEnd/>
            <a:tailEnd/>
          </a:ln>
        </p:spPr>
        <p:txBody>
          <a:bodyPr/>
          <a:lstStyle/>
          <a:p>
            <a:pPr marL="174625" indent="-174625"/>
            <a:r>
              <a:rPr lang="ja-JP" altLang="en-US" sz="1200" b="1" dirty="0">
                <a:latin typeface="Meiryo UI" panose="020B0604030504040204" pitchFamily="50" charset="-128"/>
                <a:ea typeface="Meiryo UI" panose="020B0604030504040204" pitchFamily="50" charset="-128"/>
                <a:cs typeface="Meiryo UI" panose="020B0604030504040204" pitchFamily="50" charset="-128"/>
              </a:rPr>
              <a:t>①熱中症事故防止に関する通知の発出</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dirty="0">
                <a:latin typeface="Meiryo UI" panose="020B0604030504040204" pitchFamily="50" charset="-128"/>
                <a:ea typeface="Meiryo UI" panose="020B0604030504040204" pitchFamily="50" charset="-128"/>
                <a:cs typeface="Meiryo UI" panose="020B0604030504040204" pitchFamily="50" charset="-128"/>
              </a:rPr>
              <a:t>　➡府立学校・市町村教育委員会</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へ</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b="1" dirty="0">
                <a:latin typeface="Meiryo UI" panose="020B0604030504040204" pitchFamily="50" charset="-128"/>
                <a:ea typeface="Meiryo UI" panose="020B0604030504040204" pitchFamily="50" charset="-128"/>
                <a:cs typeface="Meiryo UI" panose="020B0604030504040204" pitchFamily="50" charset="-128"/>
              </a:rPr>
              <a:t>②環境省の「夏季のイベントにおける熱中症対策ガイドライン」「熱中症警戒アラート</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の周知用ポスター」等の熱中症対策資材の配付</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dirty="0">
                <a:latin typeface="Meiryo UI" panose="020B0604030504040204" pitchFamily="50" charset="-128"/>
                <a:ea typeface="Meiryo UI" panose="020B0604030504040204" pitchFamily="50" charset="-128"/>
                <a:cs typeface="Meiryo UI" panose="020B0604030504040204" pitchFamily="50" charset="-128"/>
              </a:rPr>
              <a:t>　➡府立学校・市町村教育委員会へ</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b="1" dirty="0">
                <a:latin typeface="Meiryo UI" panose="020B0604030504040204" pitchFamily="50" charset="-128"/>
                <a:ea typeface="Meiryo UI" panose="020B0604030504040204" pitchFamily="50" charset="-128"/>
                <a:cs typeface="Meiryo UI" panose="020B0604030504040204" pitchFamily="50" charset="-128"/>
              </a:rPr>
              <a:t>③学校体育活動等事故防止研修会において熱中症対策の講話を実施（書面開催）</a:t>
            </a:r>
          </a:p>
          <a:p>
            <a:pPr marL="174625" indent="-174625"/>
            <a:r>
              <a:rPr lang="ja-JP" altLang="en-US" sz="1200" dirty="0">
                <a:latin typeface="Meiryo UI" panose="020B0604030504040204" pitchFamily="50" charset="-128"/>
                <a:ea typeface="Meiryo UI" panose="020B0604030504040204" pitchFamily="50" charset="-128"/>
                <a:cs typeface="Meiryo UI" panose="020B0604030504040204" pitchFamily="50" charset="-128"/>
              </a:rPr>
              <a:t>　➡研修会の内容をまとめて冊子を作成し、府立学校・市町村立学校・私立学校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dirty="0">
                <a:latin typeface="Meiryo UI" panose="020B0604030504040204" pitchFamily="50" charset="-128"/>
                <a:ea typeface="Meiryo UI" panose="020B0604030504040204" pitchFamily="50" charset="-128"/>
                <a:cs typeface="Meiryo UI" panose="020B0604030504040204" pitchFamily="50" charset="-128"/>
              </a:rPr>
              <a:t>　　 の教職員等を対象に配付</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b="1" dirty="0">
                <a:latin typeface="Meiryo UI" panose="020B0604030504040204" pitchFamily="50" charset="-128"/>
                <a:ea typeface="Meiryo UI" panose="020B0604030504040204" pitchFamily="50" charset="-128"/>
                <a:cs typeface="Meiryo UI" panose="020B0604030504040204" pitchFamily="50" charset="-128"/>
              </a:rPr>
              <a:t>④「熱中症警戒アラート」の周知及び活用に関する通知の発出</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dirty="0">
                <a:latin typeface="Meiryo UI" panose="020B0604030504040204" pitchFamily="50" charset="-128"/>
                <a:ea typeface="Meiryo UI" panose="020B0604030504040204" pitchFamily="50" charset="-128"/>
                <a:cs typeface="Meiryo UI" panose="020B0604030504040204" pitchFamily="50" charset="-128"/>
              </a:rPr>
              <a:t>　➡府立学校・市町村教育委員会</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へ</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b="1" dirty="0">
                <a:latin typeface="Meiryo UI" panose="020B0604030504040204" pitchFamily="50" charset="-128"/>
                <a:ea typeface="Meiryo UI" panose="020B0604030504040204" pitchFamily="50" charset="-128"/>
                <a:cs typeface="Meiryo UI" panose="020B0604030504040204" pitchFamily="50" charset="-128"/>
              </a:rPr>
              <a:t>③空調設備整備を計画的に実施し、教育環境を改善</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dirty="0">
                <a:latin typeface="Meiryo UI" panose="020B0604030504040204" pitchFamily="50" charset="-128"/>
                <a:ea typeface="Meiryo UI" panose="020B0604030504040204" pitchFamily="50" charset="-128"/>
                <a:cs typeface="Meiryo UI" panose="020B0604030504040204" pitchFamily="50" charset="-128"/>
              </a:rPr>
              <a:t>　➡令和元年度より５ケ年計画で体育館（</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170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校）に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支援学校特別教室等へ計画的に実施予定</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dirty="0">
                <a:latin typeface="Meiryo UI" panose="020B0604030504040204" pitchFamily="50" charset="-128"/>
                <a:ea typeface="Meiryo UI" panose="020B0604030504040204" pitchFamily="50" charset="-128"/>
                <a:cs typeface="Meiryo UI" panose="020B0604030504040204" pitchFamily="50" charset="-128"/>
              </a:rPr>
              <a:t>　　令和元年度中に肢体不自由校</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校全てに設置</a:t>
            </a:r>
            <a:endParaRPr lang="en-US" altLang="ja-JP" sz="1200" strike="sngStrike"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令和</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３年度中に知的障がい校５校に設置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予定</a:t>
            </a:r>
            <a:endParaRPr lang="en-US" altLang="ja-JP" sz="1200" strike="sngStrike"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b="1" dirty="0">
                <a:latin typeface="Meiryo UI" panose="020B0604030504040204" pitchFamily="50" charset="-128"/>
                <a:ea typeface="Meiryo UI" panose="020B0604030504040204" pitchFamily="50" charset="-128"/>
                <a:cs typeface="Meiryo UI" panose="020B0604030504040204" pitchFamily="50" charset="-128"/>
              </a:rPr>
              <a:t>⑥「熱中症予防のための運動指針」を活用した「学校における熱中症対策ガイド</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ライン」の作成及び発出</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spc="-150" dirty="0">
                <a:latin typeface="Meiryo UI" panose="020B0604030504040204" pitchFamily="50" charset="-128"/>
                <a:ea typeface="Meiryo UI" panose="020B0604030504040204" pitchFamily="50" charset="-128"/>
                <a:cs typeface="Meiryo UI" panose="020B0604030504040204" pitchFamily="50" charset="-128"/>
              </a:rPr>
              <a:t>➡全府立学校に配備している暑さ指数計を活用した「熱中症予防のための運動指針」</a:t>
            </a:r>
            <a:endParaRPr lang="en-US" altLang="ja-JP" sz="1200" spc="-15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spc="-150" dirty="0">
                <a:latin typeface="Meiryo UI" panose="020B0604030504040204" pitchFamily="50" charset="-128"/>
                <a:ea typeface="Meiryo UI" panose="020B0604030504040204" pitchFamily="50" charset="-128"/>
                <a:cs typeface="Meiryo UI" panose="020B0604030504040204" pitchFamily="50" charset="-128"/>
              </a:rPr>
              <a:t>　　　を基にした「学校における熱中症対策ガイドライン」を作成し、府立学校へ発出</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1"/>
          <p:cNvSpPr>
            <a:spLocks noChangeArrowheads="1"/>
          </p:cNvSpPr>
          <p:nvPr/>
        </p:nvSpPr>
        <p:spPr bwMode="auto">
          <a:xfrm>
            <a:off x="204218" y="1766115"/>
            <a:ext cx="3308093" cy="366741"/>
          </a:xfrm>
          <a:prstGeom prst="rect">
            <a:avLst/>
          </a:prstGeom>
          <a:noFill/>
          <a:ln w="9525" algn="ctr">
            <a:noFill/>
            <a:round/>
            <a:headEnd/>
            <a:tailEnd/>
          </a:ln>
        </p:spPr>
        <p:txBody>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＜学校現場等における熱中症対策＞</a:t>
            </a:r>
          </a:p>
          <a:p>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1" name="グループ化 40"/>
          <p:cNvGrpSpPr/>
          <p:nvPr/>
        </p:nvGrpSpPr>
        <p:grpSpPr>
          <a:xfrm>
            <a:off x="1747876" y="536138"/>
            <a:ext cx="7246362" cy="657827"/>
            <a:chOff x="3075868" y="2420887"/>
            <a:chExt cx="3566983"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75868" y="2619882"/>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学校現場等における熱中症の注意喚起・啓発 </a:t>
              </a:r>
            </a:p>
          </p:txBody>
        </p:sp>
      </p:grpSp>
      <p:sp>
        <p:nvSpPr>
          <p:cNvPr id="44" name="角丸四角形 43"/>
          <p:cNvSpPr/>
          <p:nvPr/>
        </p:nvSpPr>
        <p:spPr>
          <a:xfrm>
            <a:off x="179512"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⑩</a:t>
            </a:r>
            <a:endParaRPr lang="ja-JP" altLang="en-US" sz="2000" b="1" strike="sngStrik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1"/>
          <p:cNvSpPr>
            <a:spLocks noChangeArrowheads="1"/>
          </p:cNvSpPr>
          <p:nvPr/>
        </p:nvSpPr>
        <p:spPr bwMode="auto">
          <a:xfrm>
            <a:off x="7994949" y="877829"/>
            <a:ext cx="1152128"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（教育庁）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1"/>
          <p:cNvSpPr>
            <a:spLocks noChangeArrowheads="1"/>
          </p:cNvSpPr>
          <p:nvPr/>
        </p:nvSpPr>
        <p:spPr bwMode="auto">
          <a:xfrm>
            <a:off x="5589433" y="6361954"/>
            <a:ext cx="2870999" cy="353319"/>
          </a:xfrm>
          <a:prstGeom prst="rect">
            <a:avLst/>
          </a:prstGeom>
          <a:noFill/>
          <a:ln w="9525" algn="ctr">
            <a:noFill/>
            <a:round/>
            <a:headEnd/>
            <a:tailEnd/>
          </a:ln>
        </p:spPr>
        <p:txBody>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全府立学校に配備している暑さ指数計</a:t>
            </a:r>
          </a:p>
        </p:txBody>
      </p:sp>
      <p:sp>
        <p:nvSpPr>
          <p:cNvPr id="26"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15</a:t>
            </a:r>
            <a:endParaRPr lang="ja-JP" altLang="en-US" sz="2200" b="1" dirty="0">
              <a:latin typeface="Meiryo UI" panose="020B0604030504040204" pitchFamily="50" charset="-128"/>
              <a:ea typeface="Meiryo UI" panose="020B0604030504040204" pitchFamily="50" charset="-128"/>
            </a:endParaRPr>
          </a:p>
        </p:txBody>
      </p:sp>
      <p:sp>
        <p:nvSpPr>
          <p:cNvPr id="20" name="フローチャート: 代替処理 19"/>
          <p:cNvSpPr/>
          <p:nvPr/>
        </p:nvSpPr>
        <p:spPr>
          <a:xfrm>
            <a:off x="396385" y="4513635"/>
            <a:ext cx="4175615" cy="427533"/>
          </a:xfrm>
          <a:prstGeom prst="flowChartAlternateProcess">
            <a:avLst/>
          </a:prstGeom>
          <a:solidFill>
            <a:schemeClr val="tx2">
              <a:lumMod val="20000"/>
              <a:lumOff val="80000"/>
            </a:schemeClr>
          </a:solidFill>
          <a:ln>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工事概要</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体育館に空調設備と空気搬送ファンを</a:t>
            </a:r>
            <a:r>
              <a:rPr lang="ja-JP" altLang="en-US" sz="1200" dirty="0" smtClean="0">
                <a:solidFill>
                  <a:schemeClr val="tx1"/>
                </a:solidFill>
                <a:latin typeface="Meiryo UI" panose="020B0604030504040204" pitchFamily="50" charset="-128"/>
                <a:ea typeface="Meiryo UI" panose="020B0604030504040204" pitchFamily="50" charset="-128"/>
              </a:rPr>
              <a:t>組み合わせた</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スポット</a:t>
            </a:r>
            <a:r>
              <a:rPr lang="ja-JP" altLang="en-US" sz="1200" dirty="0">
                <a:solidFill>
                  <a:schemeClr val="tx1"/>
                </a:solidFill>
                <a:latin typeface="Meiryo UI" panose="020B0604030504040204" pitchFamily="50" charset="-128"/>
                <a:ea typeface="Meiryo UI" panose="020B0604030504040204" pitchFamily="50" charset="-128"/>
              </a:rPr>
              <a:t>方式の空調設備を設置する</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8" name="正方形/長方形 1"/>
          <p:cNvSpPr>
            <a:spLocks noChangeArrowheads="1"/>
          </p:cNvSpPr>
          <p:nvPr/>
        </p:nvSpPr>
        <p:spPr bwMode="auto">
          <a:xfrm>
            <a:off x="7201973" y="3590192"/>
            <a:ext cx="1359804" cy="353319"/>
          </a:xfrm>
          <a:prstGeom prst="rect">
            <a:avLst/>
          </a:prstGeom>
          <a:noFill/>
          <a:ln w="9525" algn="ctr">
            <a:noFill/>
            <a:round/>
            <a:headEnd/>
            <a:tailEnd/>
          </a:ln>
        </p:spPr>
        <p:txBody>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啓発</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ポスター</a:t>
            </a:r>
          </a:p>
        </p:txBody>
      </p:sp>
      <p:grpSp>
        <p:nvGrpSpPr>
          <p:cNvPr id="7" name="グループ化 6"/>
          <p:cNvGrpSpPr/>
          <p:nvPr/>
        </p:nvGrpSpPr>
        <p:grpSpPr>
          <a:xfrm>
            <a:off x="4075187" y="4086385"/>
            <a:ext cx="4797056" cy="1070807"/>
            <a:chOff x="3701847" y="4028020"/>
            <a:chExt cx="5347696" cy="1064716"/>
          </a:xfrm>
        </p:grpSpPr>
        <p:sp>
          <p:nvSpPr>
            <p:cNvPr id="3" name="角丸四角形吹き出し 2"/>
            <p:cNvSpPr/>
            <p:nvPr/>
          </p:nvSpPr>
          <p:spPr>
            <a:xfrm>
              <a:off x="3701847" y="4028020"/>
              <a:ext cx="5212855" cy="1064716"/>
            </a:xfrm>
            <a:custGeom>
              <a:avLst/>
              <a:gdLst>
                <a:gd name="connsiteX0" fmla="*/ 0 w 3867361"/>
                <a:gd name="connsiteY0" fmla="*/ 178471 h 1070807"/>
                <a:gd name="connsiteX1" fmla="*/ 178471 w 3867361"/>
                <a:gd name="connsiteY1" fmla="*/ 0 h 1070807"/>
                <a:gd name="connsiteX2" fmla="*/ 644560 w 3867361"/>
                <a:gd name="connsiteY2" fmla="*/ 0 h 1070807"/>
                <a:gd name="connsiteX3" fmla="*/ 644560 w 3867361"/>
                <a:gd name="connsiteY3" fmla="*/ 0 h 1070807"/>
                <a:gd name="connsiteX4" fmla="*/ 1611400 w 3867361"/>
                <a:gd name="connsiteY4" fmla="*/ 0 h 1070807"/>
                <a:gd name="connsiteX5" fmla="*/ 3688890 w 3867361"/>
                <a:gd name="connsiteY5" fmla="*/ 0 h 1070807"/>
                <a:gd name="connsiteX6" fmla="*/ 3867361 w 3867361"/>
                <a:gd name="connsiteY6" fmla="*/ 178471 h 1070807"/>
                <a:gd name="connsiteX7" fmla="*/ 3867361 w 3867361"/>
                <a:gd name="connsiteY7" fmla="*/ 178468 h 1070807"/>
                <a:gd name="connsiteX8" fmla="*/ 3867361 w 3867361"/>
                <a:gd name="connsiteY8" fmla="*/ 178468 h 1070807"/>
                <a:gd name="connsiteX9" fmla="*/ 3867361 w 3867361"/>
                <a:gd name="connsiteY9" fmla="*/ 446170 h 1070807"/>
                <a:gd name="connsiteX10" fmla="*/ 3867361 w 3867361"/>
                <a:gd name="connsiteY10" fmla="*/ 892336 h 1070807"/>
                <a:gd name="connsiteX11" fmla="*/ 3688890 w 3867361"/>
                <a:gd name="connsiteY11" fmla="*/ 1070807 h 1070807"/>
                <a:gd name="connsiteX12" fmla="*/ 1611400 w 3867361"/>
                <a:gd name="connsiteY12" fmla="*/ 1070807 h 1070807"/>
                <a:gd name="connsiteX13" fmla="*/ 644560 w 3867361"/>
                <a:gd name="connsiteY13" fmla="*/ 1070807 h 1070807"/>
                <a:gd name="connsiteX14" fmla="*/ 644560 w 3867361"/>
                <a:gd name="connsiteY14" fmla="*/ 1070807 h 1070807"/>
                <a:gd name="connsiteX15" fmla="*/ 178471 w 3867361"/>
                <a:gd name="connsiteY15" fmla="*/ 1070807 h 1070807"/>
                <a:gd name="connsiteX16" fmla="*/ 0 w 3867361"/>
                <a:gd name="connsiteY16" fmla="*/ 892336 h 1070807"/>
                <a:gd name="connsiteX17" fmla="*/ 0 w 3867361"/>
                <a:gd name="connsiteY17" fmla="*/ 446170 h 1070807"/>
                <a:gd name="connsiteX18" fmla="*/ -795091 w 3867361"/>
                <a:gd name="connsiteY18" fmla="*/ 205263 h 1070807"/>
                <a:gd name="connsiteX19" fmla="*/ 0 w 3867361"/>
                <a:gd name="connsiteY19" fmla="*/ 178468 h 1070807"/>
                <a:gd name="connsiteX20" fmla="*/ 0 w 3867361"/>
                <a:gd name="connsiteY20" fmla="*/ 178471 h 1070807"/>
                <a:gd name="connsiteX0" fmla="*/ 795091 w 4662452"/>
                <a:gd name="connsiteY0" fmla="*/ 178471 h 1070807"/>
                <a:gd name="connsiteX1" fmla="*/ 973562 w 4662452"/>
                <a:gd name="connsiteY1" fmla="*/ 0 h 1070807"/>
                <a:gd name="connsiteX2" fmla="*/ 1439651 w 4662452"/>
                <a:gd name="connsiteY2" fmla="*/ 0 h 1070807"/>
                <a:gd name="connsiteX3" fmla="*/ 1439651 w 4662452"/>
                <a:gd name="connsiteY3" fmla="*/ 0 h 1070807"/>
                <a:gd name="connsiteX4" fmla="*/ 2406491 w 4662452"/>
                <a:gd name="connsiteY4" fmla="*/ 0 h 1070807"/>
                <a:gd name="connsiteX5" fmla="*/ 4483981 w 4662452"/>
                <a:gd name="connsiteY5" fmla="*/ 0 h 1070807"/>
                <a:gd name="connsiteX6" fmla="*/ 4662452 w 4662452"/>
                <a:gd name="connsiteY6" fmla="*/ 178471 h 1070807"/>
                <a:gd name="connsiteX7" fmla="*/ 4662452 w 4662452"/>
                <a:gd name="connsiteY7" fmla="*/ 178468 h 1070807"/>
                <a:gd name="connsiteX8" fmla="*/ 4662452 w 4662452"/>
                <a:gd name="connsiteY8" fmla="*/ 178468 h 1070807"/>
                <a:gd name="connsiteX9" fmla="*/ 4662452 w 4662452"/>
                <a:gd name="connsiteY9" fmla="*/ 446170 h 1070807"/>
                <a:gd name="connsiteX10" fmla="*/ 4662452 w 4662452"/>
                <a:gd name="connsiteY10" fmla="*/ 892336 h 1070807"/>
                <a:gd name="connsiteX11" fmla="*/ 4483981 w 4662452"/>
                <a:gd name="connsiteY11" fmla="*/ 1070807 h 1070807"/>
                <a:gd name="connsiteX12" fmla="*/ 2406491 w 4662452"/>
                <a:gd name="connsiteY12" fmla="*/ 1070807 h 1070807"/>
                <a:gd name="connsiteX13" fmla="*/ 1439651 w 4662452"/>
                <a:gd name="connsiteY13" fmla="*/ 1070807 h 1070807"/>
                <a:gd name="connsiteX14" fmla="*/ 1439651 w 4662452"/>
                <a:gd name="connsiteY14" fmla="*/ 1070807 h 1070807"/>
                <a:gd name="connsiteX15" fmla="*/ 973562 w 4662452"/>
                <a:gd name="connsiteY15" fmla="*/ 1070807 h 1070807"/>
                <a:gd name="connsiteX16" fmla="*/ 795091 w 4662452"/>
                <a:gd name="connsiteY16" fmla="*/ 892336 h 1070807"/>
                <a:gd name="connsiteX17" fmla="*/ 822387 w 4662452"/>
                <a:gd name="connsiteY17" fmla="*/ 323341 h 1070807"/>
                <a:gd name="connsiteX18" fmla="*/ 0 w 4662452"/>
                <a:gd name="connsiteY18" fmla="*/ 205263 h 1070807"/>
                <a:gd name="connsiteX19" fmla="*/ 795091 w 4662452"/>
                <a:gd name="connsiteY19" fmla="*/ 178468 h 1070807"/>
                <a:gd name="connsiteX20" fmla="*/ 795091 w 4662452"/>
                <a:gd name="connsiteY20" fmla="*/ 178471 h 1070807"/>
                <a:gd name="connsiteX0" fmla="*/ 795091 w 4662452"/>
                <a:gd name="connsiteY0" fmla="*/ 178471 h 1070807"/>
                <a:gd name="connsiteX1" fmla="*/ 973562 w 4662452"/>
                <a:gd name="connsiteY1" fmla="*/ 0 h 1070807"/>
                <a:gd name="connsiteX2" fmla="*/ 1439651 w 4662452"/>
                <a:gd name="connsiteY2" fmla="*/ 0 h 1070807"/>
                <a:gd name="connsiteX3" fmla="*/ 1439651 w 4662452"/>
                <a:gd name="connsiteY3" fmla="*/ 0 h 1070807"/>
                <a:gd name="connsiteX4" fmla="*/ 2406491 w 4662452"/>
                <a:gd name="connsiteY4" fmla="*/ 0 h 1070807"/>
                <a:gd name="connsiteX5" fmla="*/ 4483981 w 4662452"/>
                <a:gd name="connsiteY5" fmla="*/ 0 h 1070807"/>
                <a:gd name="connsiteX6" fmla="*/ 4662452 w 4662452"/>
                <a:gd name="connsiteY6" fmla="*/ 178471 h 1070807"/>
                <a:gd name="connsiteX7" fmla="*/ 4662452 w 4662452"/>
                <a:gd name="connsiteY7" fmla="*/ 178468 h 1070807"/>
                <a:gd name="connsiteX8" fmla="*/ 4662452 w 4662452"/>
                <a:gd name="connsiteY8" fmla="*/ 178468 h 1070807"/>
                <a:gd name="connsiteX9" fmla="*/ 4662452 w 4662452"/>
                <a:gd name="connsiteY9" fmla="*/ 446170 h 1070807"/>
                <a:gd name="connsiteX10" fmla="*/ 4662452 w 4662452"/>
                <a:gd name="connsiteY10" fmla="*/ 892336 h 1070807"/>
                <a:gd name="connsiteX11" fmla="*/ 4483981 w 4662452"/>
                <a:gd name="connsiteY11" fmla="*/ 1070807 h 1070807"/>
                <a:gd name="connsiteX12" fmla="*/ 2406491 w 4662452"/>
                <a:gd name="connsiteY12" fmla="*/ 1070807 h 1070807"/>
                <a:gd name="connsiteX13" fmla="*/ 1439651 w 4662452"/>
                <a:gd name="connsiteY13" fmla="*/ 1070807 h 1070807"/>
                <a:gd name="connsiteX14" fmla="*/ 1439651 w 4662452"/>
                <a:gd name="connsiteY14" fmla="*/ 1070807 h 1070807"/>
                <a:gd name="connsiteX15" fmla="*/ 973562 w 4662452"/>
                <a:gd name="connsiteY15" fmla="*/ 1070807 h 1070807"/>
                <a:gd name="connsiteX16" fmla="*/ 795091 w 4662452"/>
                <a:gd name="connsiteY16" fmla="*/ 892336 h 1070807"/>
                <a:gd name="connsiteX17" fmla="*/ 767796 w 4662452"/>
                <a:gd name="connsiteY17" fmla="*/ 323341 h 1070807"/>
                <a:gd name="connsiteX18" fmla="*/ 0 w 4662452"/>
                <a:gd name="connsiteY18" fmla="*/ 205263 h 1070807"/>
                <a:gd name="connsiteX19" fmla="*/ 795091 w 4662452"/>
                <a:gd name="connsiteY19" fmla="*/ 178468 h 1070807"/>
                <a:gd name="connsiteX20" fmla="*/ 795091 w 4662452"/>
                <a:gd name="connsiteY20" fmla="*/ 178471 h 1070807"/>
                <a:gd name="connsiteX0" fmla="*/ 795091 w 4662452"/>
                <a:gd name="connsiteY0" fmla="*/ 178471 h 1070807"/>
                <a:gd name="connsiteX1" fmla="*/ 973562 w 4662452"/>
                <a:gd name="connsiteY1" fmla="*/ 0 h 1070807"/>
                <a:gd name="connsiteX2" fmla="*/ 1439651 w 4662452"/>
                <a:gd name="connsiteY2" fmla="*/ 0 h 1070807"/>
                <a:gd name="connsiteX3" fmla="*/ 1439651 w 4662452"/>
                <a:gd name="connsiteY3" fmla="*/ 0 h 1070807"/>
                <a:gd name="connsiteX4" fmla="*/ 2406491 w 4662452"/>
                <a:gd name="connsiteY4" fmla="*/ 0 h 1070807"/>
                <a:gd name="connsiteX5" fmla="*/ 4483981 w 4662452"/>
                <a:gd name="connsiteY5" fmla="*/ 0 h 1070807"/>
                <a:gd name="connsiteX6" fmla="*/ 4662452 w 4662452"/>
                <a:gd name="connsiteY6" fmla="*/ 178471 h 1070807"/>
                <a:gd name="connsiteX7" fmla="*/ 4662452 w 4662452"/>
                <a:gd name="connsiteY7" fmla="*/ 178468 h 1070807"/>
                <a:gd name="connsiteX8" fmla="*/ 4662452 w 4662452"/>
                <a:gd name="connsiteY8" fmla="*/ 178468 h 1070807"/>
                <a:gd name="connsiteX9" fmla="*/ 4662452 w 4662452"/>
                <a:gd name="connsiteY9" fmla="*/ 446170 h 1070807"/>
                <a:gd name="connsiteX10" fmla="*/ 4662452 w 4662452"/>
                <a:gd name="connsiteY10" fmla="*/ 892336 h 1070807"/>
                <a:gd name="connsiteX11" fmla="*/ 4483981 w 4662452"/>
                <a:gd name="connsiteY11" fmla="*/ 1070807 h 1070807"/>
                <a:gd name="connsiteX12" fmla="*/ 2406491 w 4662452"/>
                <a:gd name="connsiteY12" fmla="*/ 1070807 h 1070807"/>
                <a:gd name="connsiteX13" fmla="*/ 1439651 w 4662452"/>
                <a:gd name="connsiteY13" fmla="*/ 1070807 h 1070807"/>
                <a:gd name="connsiteX14" fmla="*/ 1439651 w 4662452"/>
                <a:gd name="connsiteY14" fmla="*/ 1070807 h 1070807"/>
                <a:gd name="connsiteX15" fmla="*/ 973562 w 4662452"/>
                <a:gd name="connsiteY15" fmla="*/ 1070807 h 1070807"/>
                <a:gd name="connsiteX16" fmla="*/ 795091 w 4662452"/>
                <a:gd name="connsiteY16" fmla="*/ 892336 h 1070807"/>
                <a:gd name="connsiteX17" fmla="*/ 808739 w 4662452"/>
                <a:gd name="connsiteY17" fmla="*/ 309693 h 1070807"/>
                <a:gd name="connsiteX18" fmla="*/ 0 w 4662452"/>
                <a:gd name="connsiteY18" fmla="*/ 205263 h 1070807"/>
                <a:gd name="connsiteX19" fmla="*/ 795091 w 4662452"/>
                <a:gd name="connsiteY19" fmla="*/ 178468 h 1070807"/>
                <a:gd name="connsiteX20" fmla="*/ 795091 w 4662452"/>
                <a:gd name="connsiteY20" fmla="*/ 178471 h 1070807"/>
                <a:gd name="connsiteX0" fmla="*/ 795091 w 4662452"/>
                <a:gd name="connsiteY0" fmla="*/ 178471 h 1070807"/>
                <a:gd name="connsiteX1" fmla="*/ 973562 w 4662452"/>
                <a:gd name="connsiteY1" fmla="*/ 0 h 1070807"/>
                <a:gd name="connsiteX2" fmla="*/ 1439651 w 4662452"/>
                <a:gd name="connsiteY2" fmla="*/ 0 h 1070807"/>
                <a:gd name="connsiteX3" fmla="*/ 1439651 w 4662452"/>
                <a:gd name="connsiteY3" fmla="*/ 0 h 1070807"/>
                <a:gd name="connsiteX4" fmla="*/ 2406491 w 4662452"/>
                <a:gd name="connsiteY4" fmla="*/ 0 h 1070807"/>
                <a:gd name="connsiteX5" fmla="*/ 4483981 w 4662452"/>
                <a:gd name="connsiteY5" fmla="*/ 0 h 1070807"/>
                <a:gd name="connsiteX6" fmla="*/ 4662452 w 4662452"/>
                <a:gd name="connsiteY6" fmla="*/ 178471 h 1070807"/>
                <a:gd name="connsiteX7" fmla="*/ 4662452 w 4662452"/>
                <a:gd name="connsiteY7" fmla="*/ 178468 h 1070807"/>
                <a:gd name="connsiteX8" fmla="*/ 4662452 w 4662452"/>
                <a:gd name="connsiteY8" fmla="*/ 178468 h 1070807"/>
                <a:gd name="connsiteX9" fmla="*/ 4662452 w 4662452"/>
                <a:gd name="connsiteY9" fmla="*/ 446170 h 1070807"/>
                <a:gd name="connsiteX10" fmla="*/ 4662452 w 4662452"/>
                <a:gd name="connsiteY10" fmla="*/ 892336 h 1070807"/>
                <a:gd name="connsiteX11" fmla="*/ 4483981 w 4662452"/>
                <a:gd name="connsiteY11" fmla="*/ 1070807 h 1070807"/>
                <a:gd name="connsiteX12" fmla="*/ 2406491 w 4662452"/>
                <a:gd name="connsiteY12" fmla="*/ 1070807 h 1070807"/>
                <a:gd name="connsiteX13" fmla="*/ 1439651 w 4662452"/>
                <a:gd name="connsiteY13" fmla="*/ 1070807 h 1070807"/>
                <a:gd name="connsiteX14" fmla="*/ 1439651 w 4662452"/>
                <a:gd name="connsiteY14" fmla="*/ 1070807 h 1070807"/>
                <a:gd name="connsiteX15" fmla="*/ 973562 w 4662452"/>
                <a:gd name="connsiteY15" fmla="*/ 1070807 h 1070807"/>
                <a:gd name="connsiteX16" fmla="*/ 795091 w 4662452"/>
                <a:gd name="connsiteY16" fmla="*/ 892336 h 1070807"/>
                <a:gd name="connsiteX17" fmla="*/ 795091 w 4662452"/>
                <a:gd name="connsiteY17" fmla="*/ 309693 h 1070807"/>
                <a:gd name="connsiteX18" fmla="*/ 0 w 4662452"/>
                <a:gd name="connsiteY18" fmla="*/ 205263 h 1070807"/>
                <a:gd name="connsiteX19" fmla="*/ 795091 w 4662452"/>
                <a:gd name="connsiteY19" fmla="*/ 178468 h 1070807"/>
                <a:gd name="connsiteX20" fmla="*/ 795091 w 4662452"/>
                <a:gd name="connsiteY20" fmla="*/ 178471 h 1070807"/>
                <a:gd name="connsiteX0" fmla="*/ 808739 w 4676100"/>
                <a:gd name="connsiteY0" fmla="*/ 178471 h 1070807"/>
                <a:gd name="connsiteX1" fmla="*/ 987210 w 4676100"/>
                <a:gd name="connsiteY1" fmla="*/ 0 h 1070807"/>
                <a:gd name="connsiteX2" fmla="*/ 1453299 w 4676100"/>
                <a:gd name="connsiteY2" fmla="*/ 0 h 1070807"/>
                <a:gd name="connsiteX3" fmla="*/ 1453299 w 4676100"/>
                <a:gd name="connsiteY3" fmla="*/ 0 h 1070807"/>
                <a:gd name="connsiteX4" fmla="*/ 2420139 w 4676100"/>
                <a:gd name="connsiteY4" fmla="*/ 0 h 1070807"/>
                <a:gd name="connsiteX5" fmla="*/ 4497629 w 4676100"/>
                <a:gd name="connsiteY5" fmla="*/ 0 h 1070807"/>
                <a:gd name="connsiteX6" fmla="*/ 4676100 w 4676100"/>
                <a:gd name="connsiteY6" fmla="*/ 178471 h 1070807"/>
                <a:gd name="connsiteX7" fmla="*/ 4676100 w 4676100"/>
                <a:gd name="connsiteY7" fmla="*/ 178468 h 1070807"/>
                <a:gd name="connsiteX8" fmla="*/ 4676100 w 4676100"/>
                <a:gd name="connsiteY8" fmla="*/ 178468 h 1070807"/>
                <a:gd name="connsiteX9" fmla="*/ 4676100 w 4676100"/>
                <a:gd name="connsiteY9" fmla="*/ 446170 h 1070807"/>
                <a:gd name="connsiteX10" fmla="*/ 4676100 w 4676100"/>
                <a:gd name="connsiteY10" fmla="*/ 892336 h 1070807"/>
                <a:gd name="connsiteX11" fmla="*/ 4497629 w 4676100"/>
                <a:gd name="connsiteY11" fmla="*/ 1070807 h 1070807"/>
                <a:gd name="connsiteX12" fmla="*/ 2420139 w 4676100"/>
                <a:gd name="connsiteY12" fmla="*/ 1070807 h 1070807"/>
                <a:gd name="connsiteX13" fmla="*/ 1453299 w 4676100"/>
                <a:gd name="connsiteY13" fmla="*/ 1070807 h 1070807"/>
                <a:gd name="connsiteX14" fmla="*/ 1453299 w 4676100"/>
                <a:gd name="connsiteY14" fmla="*/ 1070807 h 1070807"/>
                <a:gd name="connsiteX15" fmla="*/ 987210 w 4676100"/>
                <a:gd name="connsiteY15" fmla="*/ 1070807 h 1070807"/>
                <a:gd name="connsiteX16" fmla="*/ 808739 w 4676100"/>
                <a:gd name="connsiteY16" fmla="*/ 892336 h 1070807"/>
                <a:gd name="connsiteX17" fmla="*/ 808739 w 4676100"/>
                <a:gd name="connsiteY17" fmla="*/ 309693 h 1070807"/>
                <a:gd name="connsiteX18" fmla="*/ 0 w 4676100"/>
                <a:gd name="connsiteY18" fmla="*/ 246206 h 1070807"/>
                <a:gd name="connsiteX19" fmla="*/ 808739 w 4676100"/>
                <a:gd name="connsiteY19" fmla="*/ 178468 h 1070807"/>
                <a:gd name="connsiteX20" fmla="*/ 808739 w 4676100"/>
                <a:gd name="connsiteY20" fmla="*/ 178471 h 10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76100" h="1070807">
                  <a:moveTo>
                    <a:pt x="808739" y="178471"/>
                  </a:moveTo>
                  <a:cubicBezTo>
                    <a:pt x="808739" y="79904"/>
                    <a:pt x="888643" y="0"/>
                    <a:pt x="987210" y="0"/>
                  </a:cubicBezTo>
                  <a:lnTo>
                    <a:pt x="1453299" y="0"/>
                  </a:lnTo>
                  <a:lnTo>
                    <a:pt x="1453299" y="0"/>
                  </a:lnTo>
                  <a:lnTo>
                    <a:pt x="2420139" y="0"/>
                  </a:lnTo>
                  <a:lnTo>
                    <a:pt x="4497629" y="0"/>
                  </a:lnTo>
                  <a:cubicBezTo>
                    <a:pt x="4596196" y="0"/>
                    <a:pt x="4676100" y="79904"/>
                    <a:pt x="4676100" y="178471"/>
                  </a:cubicBezTo>
                  <a:lnTo>
                    <a:pt x="4676100" y="178468"/>
                  </a:lnTo>
                  <a:lnTo>
                    <a:pt x="4676100" y="178468"/>
                  </a:lnTo>
                  <a:lnTo>
                    <a:pt x="4676100" y="446170"/>
                  </a:lnTo>
                  <a:lnTo>
                    <a:pt x="4676100" y="892336"/>
                  </a:lnTo>
                  <a:cubicBezTo>
                    <a:pt x="4676100" y="990903"/>
                    <a:pt x="4596196" y="1070807"/>
                    <a:pt x="4497629" y="1070807"/>
                  </a:cubicBezTo>
                  <a:lnTo>
                    <a:pt x="2420139" y="1070807"/>
                  </a:lnTo>
                  <a:lnTo>
                    <a:pt x="1453299" y="1070807"/>
                  </a:lnTo>
                  <a:lnTo>
                    <a:pt x="1453299" y="1070807"/>
                  </a:lnTo>
                  <a:lnTo>
                    <a:pt x="987210" y="1070807"/>
                  </a:lnTo>
                  <a:cubicBezTo>
                    <a:pt x="888643" y="1070807"/>
                    <a:pt x="808739" y="990903"/>
                    <a:pt x="808739" y="892336"/>
                  </a:cubicBezTo>
                  <a:lnTo>
                    <a:pt x="808739" y="309693"/>
                  </a:lnTo>
                  <a:lnTo>
                    <a:pt x="0" y="246206"/>
                  </a:lnTo>
                  <a:lnTo>
                    <a:pt x="808739" y="178468"/>
                  </a:lnTo>
                  <a:lnTo>
                    <a:pt x="808739" y="178471"/>
                  </a:lnTo>
                  <a:close/>
                </a:path>
              </a:pathLst>
            </a:cu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endParaRPr kumimoji="1" lang="ja-JP" altLang="en-US" sz="1200" dirty="0"/>
            </a:p>
          </p:txBody>
        </p:sp>
        <p:sp>
          <p:nvSpPr>
            <p:cNvPr id="4" name="テキスト ボックス 3"/>
            <p:cNvSpPr txBox="1"/>
            <p:nvPr/>
          </p:nvSpPr>
          <p:spPr>
            <a:xfrm>
              <a:off x="4657055" y="4077072"/>
              <a:ext cx="4392488" cy="1015663"/>
            </a:xfrm>
            <a:prstGeom prst="rect">
              <a:avLst/>
            </a:prstGeom>
            <a:noFill/>
          </p:spPr>
          <p:txBody>
            <a:bodyPr wrap="square" rtlCol="0">
              <a:spAutoFit/>
            </a:bodyPr>
            <a:lstStyle/>
            <a:p>
              <a:pPr marL="174625" indent="-174625"/>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令和元</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年度：府立高校</a:t>
              </a:r>
              <a:r>
                <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校に</a:t>
              </a: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令和</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２年度：府立高校</a:t>
              </a:r>
              <a:r>
                <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校（設置</a:t>
              </a: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支援</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学校</a:t>
              </a:r>
              <a:r>
                <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校（設計）</a:t>
              </a:r>
              <a:endPar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令和</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３年度：府立高校</a:t>
              </a:r>
              <a:r>
                <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校（設置予定</a:t>
              </a: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支援</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学校</a:t>
              </a:r>
              <a:r>
                <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校（設置予定）</a:t>
              </a:r>
              <a:r>
                <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校（設計）</a:t>
              </a:r>
              <a:endParaRPr lang="ja-JP" altLang="en-US" sz="1200" dirty="0">
                <a:solidFill>
                  <a:schemeClr val="bg1"/>
                </a:solidFill>
              </a:endParaRPr>
            </a:p>
          </p:txBody>
        </p:sp>
      </p:grpSp>
      <p:pic>
        <p:nvPicPr>
          <p:cNvPr id="8" name="図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38998" y="1929547"/>
            <a:ext cx="1552792" cy="1962424"/>
          </a:xfrm>
          <a:prstGeom prst="rect">
            <a:avLst/>
          </a:prstGeom>
        </p:spPr>
      </p:pic>
      <p:pic>
        <p:nvPicPr>
          <p:cNvPr id="5" name="図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23467" y="5290842"/>
            <a:ext cx="1066892" cy="2078916"/>
          </a:xfrm>
          <a:prstGeom prst="rect">
            <a:avLst/>
          </a:prstGeom>
        </p:spPr>
      </p:pic>
      <p:pic>
        <p:nvPicPr>
          <p:cNvPr id="6" name="図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67340" y="5278649"/>
            <a:ext cx="1072989" cy="2103302"/>
          </a:xfrm>
          <a:prstGeom prst="rect">
            <a:avLst/>
          </a:prstGeom>
        </p:spPr>
      </p:pic>
    </p:spTree>
    <p:extLst>
      <p:ext uri="{BB962C8B-B14F-4D97-AF65-F5344CB8AC3E}">
        <p14:creationId xmlns:p14="http://schemas.microsoft.com/office/powerpoint/2010/main" val="2204724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（２）クールスポットの活用促進</a:t>
            </a:r>
          </a:p>
        </p:txBody>
      </p:sp>
      <p:grpSp>
        <p:nvGrpSpPr>
          <p:cNvPr id="3" name="グループ化 2"/>
          <p:cNvGrpSpPr/>
          <p:nvPr/>
        </p:nvGrpSpPr>
        <p:grpSpPr>
          <a:xfrm>
            <a:off x="1819884" y="536135"/>
            <a:ext cx="7274602" cy="657826"/>
            <a:chOff x="3075868" y="2420887"/>
            <a:chExt cx="3580884"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9769" y="2703680"/>
              <a:ext cx="3566983" cy="416796"/>
            </a:xfrm>
            <a:prstGeom prst="rect">
              <a:avLst/>
            </a:prstGeom>
          </p:spPr>
          <p:txBody>
            <a:bodyPr wrap="square">
              <a:spAutoFit/>
            </a:bodyPr>
            <a:lstStyle/>
            <a:p>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角丸四角形 10"/>
          <p:cNvSpPr/>
          <p:nvPr/>
        </p:nvSpPr>
        <p:spPr>
          <a:xfrm>
            <a:off x="25152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2841379987"/>
              </p:ext>
            </p:extLst>
          </p:nvPr>
        </p:nvGraphicFramePr>
        <p:xfrm>
          <a:off x="218080" y="1267436"/>
          <a:ext cx="8831835" cy="5148910"/>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86296">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4762614">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3" name="正方形/長方形 1"/>
          <p:cNvSpPr>
            <a:spLocks noChangeArrowheads="1"/>
          </p:cNvSpPr>
          <p:nvPr/>
        </p:nvSpPr>
        <p:spPr bwMode="auto">
          <a:xfrm>
            <a:off x="2555776" y="4190865"/>
            <a:ext cx="2548562" cy="2043733"/>
          </a:xfrm>
          <a:prstGeom prst="rect">
            <a:avLst/>
          </a:prstGeom>
          <a:solidFill>
            <a:schemeClr val="bg1"/>
          </a:solidFill>
          <a:ln w="9525" algn="ctr">
            <a:solidFill>
              <a:schemeClr val="tx1"/>
            </a:solidFill>
            <a:round/>
            <a:headEnd/>
            <a:tailEnd/>
          </a:ln>
        </p:spPr>
        <p:txBody>
          <a:bodyPr/>
          <a:lstStyle/>
          <a:p>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大阪ヒートアイランド対策技術コンソーシアム</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HITEC)</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行政（大阪府・大阪市）、民間事業者（メーカー、コンサル等）、大学等で</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2006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年１月に設立。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ヒートアイランド対策技術の開発・普及、対策の実施と効果検証、産学官民による協働の実践。</a:t>
            </a:r>
          </a:p>
        </p:txBody>
      </p:sp>
      <p:sp>
        <p:nvSpPr>
          <p:cNvPr id="24" name="正方形/長方形 1"/>
          <p:cNvSpPr>
            <a:spLocks noChangeArrowheads="1"/>
          </p:cNvSpPr>
          <p:nvPr/>
        </p:nvSpPr>
        <p:spPr bwMode="auto">
          <a:xfrm>
            <a:off x="382151" y="2197116"/>
            <a:ext cx="4737464" cy="1169551"/>
          </a:xfrm>
          <a:prstGeom prst="rect">
            <a:avLst/>
          </a:prstGeom>
          <a:noFill/>
          <a:ln w="9525" algn="ctr">
            <a:noFill/>
            <a:round/>
            <a:headEnd/>
            <a:tailEnd/>
          </a:ln>
        </p:spPr>
        <p:txBody>
          <a:bodyPr wrap="square">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暑さマップの涼しいスポット公開</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大阪ヒートアイランド対策技術コンソーシアム</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が選定したクールスポット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選及びクールロード</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選に関する情報を発信。</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また、日本ヒートアイランド学会が作成した暑さマップ（携帯アプリ）の涼しいスポットにも反映。</a:t>
            </a:r>
          </a:p>
        </p:txBody>
      </p:sp>
      <p:pic>
        <p:nvPicPr>
          <p:cNvPr id="13" name="図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15816" y="5778341"/>
            <a:ext cx="1869854" cy="389998"/>
          </a:xfrm>
          <a:prstGeom prst="rect">
            <a:avLst/>
          </a:prstGeom>
        </p:spPr>
      </p:pic>
      <p:sp>
        <p:nvSpPr>
          <p:cNvPr id="27" name="角丸四角形 26"/>
          <p:cNvSpPr/>
          <p:nvPr/>
        </p:nvSpPr>
        <p:spPr>
          <a:xfrm>
            <a:off x="312587" y="6365151"/>
            <a:ext cx="7931821"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その他市町村整備のクールスポット等も府ホームページで紹介</a:t>
            </a:r>
          </a:p>
        </p:txBody>
      </p:sp>
      <p:sp>
        <p:nvSpPr>
          <p:cNvPr id="19" name="正方形/長方形 1"/>
          <p:cNvSpPr>
            <a:spLocks noChangeArrowheads="1"/>
          </p:cNvSpPr>
          <p:nvPr/>
        </p:nvSpPr>
        <p:spPr bwMode="auto">
          <a:xfrm>
            <a:off x="7380312" y="890328"/>
            <a:ext cx="1944216"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16</a:t>
            </a:r>
            <a:endParaRPr lang="ja-JP" altLang="en-US" sz="2200" b="1" dirty="0">
              <a:latin typeface="Meiryo UI" panose="020B0604030504040204" pitchFamily="50" charset="-128"/>
              <a:ea typeface="Meiryo UI" panose="020B0604030504040204" pitchFamily="50" charset="-128"/>
            </a:endParaRPr>
          </a:p>
        </p:txBody>
      </p:sp>
      <p:sp>
        <p:nvSpPr>
          <p:cNvPr id="20" name="正方形/長方形 19"/>
          <p:cNvSpPr/>
          <p:nvPr/>
        </p:nvSpPr>
        <p:spPr>
          <a:xfrm>
            <a:off x="1863047" y="678924"/>
            <a:ext cx="7246362" cy="400110"/>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クールスポットの利用促進</a:t>
            </a:r>
          </a:p>
        </p:txBody>
      </p:sp>
      <p:sp>
        <p:nvSpPr>
          <p:cNvPr id="29" name="角丸四角形 28"/>
          <p:cNvSpPr/>
          <p:nvPr/>
        </p:nvSpPr>
        <p:spPr>
          <a:xfrm>
            <a:off x="290191" y="1700869"/>
            <a:ext cx="4829424" cy="425563"/>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大阪ヒートアイランド対策技術コンソーシアムとの連携</a:t>
            </a:r>
            <a:endParaRPr lang="ja-JP" altLang="en-US" sz="1600" dirty="0"/>
          </a:p>
        </p:txBody>
      </p:sp>
      <p:sp>
        <p:nvSpPr>
          <p:cNvPr id="30" name="角丸四角形 29"/>
          <p:cNvSpPr/>
          <p:nvPr/>
        </p:nvSpPr>
        <p:spPr>
          <a:xfrm>
            <a:off x="5337291" y="1724665"/>
            <a:ext cx="3712624" cy="425563"/>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大阪府ホームページでの情報公開</a:t>
            </a:r>
            <a:endParaRPr lang="ja-JP" altLang="en-US" sz="1600" dirty="0"/>
          </a:p>
        </p:txBody>
      </p:sp>
      <p:pic>
        <p:nvPicPr>
          <p:cNvPr id="40" name="Picture 6" descr="大阪市内エリア">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45403" y="3378962"/>
            <a:ext cx="1972105" cy="2183659"/>
          </a:xfrm>
          <a:prstGeom prst="rect">
            <a:avLst/>
          </a:prstGeom>
          <a:noFill/>
          <a:extLst>
            <a:ext uri="{909E8E84-426E-40DD-AFC4-6F175D3DCCD1}">
              <a14:hiddenFill xmlns:a14="http://schemas.microsoft.com/office/drawing/2010/main">
                <a:solidFill>
                  <a:srgbClr val="FFFFFF"/>
                </a:solidFill>
              </a14:hiddenFill>
            </a:ext>
          </a:extLst>
        </p:spPr>
      </p:pic>
      <p:sp>
        <p:nvSpPr>
          <p:cNvPr id="41" name="正方形/長方形 1"/>
          <p:cNvSpPr>
            <a:spLocks noChangeArrowheads="1"/>
          </p:cNvSpPr>
          <p:nvPr/>
        </p:nvSpPr>
        <p:spPr bwMode="auto">
          <a:xfrm>
            <a:off x="5274705" y="2197115"/>
            <a:ext cx="3775209" cy="1169551"/>
          </a:xfrm>
          <a:prstGeom prst="rect">
            <a:avLst/>
          </a:prstGeom>
          <a:noFill/>
          <a:ln w="9525" algn="ctr">
            <a:noFill/>
            <a:round/>
            <a:headEnd/>
            <a:tailEnd/>
          </a:ln>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大阪みどりのクールスポット</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気温だけでなく、木陰の状況や風にそよぐ木の葉の音など人の感覚的な涼しさや、生き物の生態なども含めたみどりの清涼感に着目して、「大阪みどりのクールスポット」を紹介（下図）</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1"/>
          <p:cNvSpPr>
            <a:spLocks noChangeArrowheads="1"/>
          </p:cNvSpPr>
          <p:nvPr/>
        </p:nvSpPr>
        <p:spPr bwMode="auto">
          <a:xfrm>
            <a:off x="5274705" y="5529946"/>
            <a:ext cx="3793520" cy="738664"/>
          </a:xfrm>
          <a:prstGeom prst="rect">
            <a:avLst/>
          </a:prstGeom>
          <a:noFill/>
          <a:ln w="9525" algn="ctr">
            <a:noFill/>
            <a:round/>
            <a:headEnd/>
            <a:tailEnd/>
          </a:ln>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クールスポットに出かけよう！</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暑い大阪の夏を屋外でも快適に過ごすため、市町村が整備したクールスポットを紹介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0462" y="3413982"/>
            <a:ext cx="1867125" cy="2841277"/>
          </a:xfrm>
          <a:prstGeom prst="rect">
            <a:avLst/>
          </a:prstGeom>
        </p:spPr>
      </p:pic>
    </p:spTree>
    <p:extLst>
      <p:ext uri="{BB962C8B-B14F-4D97-AF65-F5344CB8AC3E}">
        <p14:creationId xmlns:p14="http://schemas.microsoft.com/office/powerpoint/2010/main" val="1086067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）緑化・緑陰形成</a:t>
            </a:r>
          </a:p>
        </p:txBody>
      </p:sp>
      <p:grpSp>
        <p:nvGrpSpPr>
          <p:cNvPr id="3" name="グループ化 2"/>
          <p:cNvGrpSpPr/>
          <p:nvPr/>
        </p:nvGrpSpPr>
        <p:grpSpPr>
          <a:xfrm>
            <a:off x="1604073" y="523047"/>
            <a:ext cx="3252465" cy="666243"/>
            <a:chOff x="3075868" y="2409490"/>
            <a:chExt cx="3621758" cy="902235"/>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130643" y="2409490"/>
              <a:ext cx="3566983" cy="500154"/>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実感・みどり事業者認定制度</a:t>
              </a:r>
              <a:endParaRPr lang="ja-JP" altLang="en-US" b="1"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角丸四角形 10"/>
          <p:cNvSpPr/>
          <p:nvPr/>
        </p:nvSpPr>
        <p:spPr>
          <a:xfrm>
            <a:off x="251520" y="548836"/>
            <a:ext cx="12961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取組①</a:t>
            </a:r>
          </a:p>
        </p:txBody>
      </p:sp>
      <p:graphicFrame>
        <p:nvGraphicFramePr>
          <p:cNvPr id="12" name="表 11"/>
          <p:cNvGraphicFramePr>
            <a:graphicFrameLocks noGrp="1"/>
          </p:cNvGraphicFramePr>
          <p:nvPr>
            <p:extLst>
              <p:ext uri="{D42A27DB-BD31-4B8C-83A1-F6EECF244321}">
                <p14:modId xmlns:p14="http://schemas.microsoft.com/office/powerpoint/2010/main" val="2934865041"/>
              </p:ext>
            </p:extLst>
          </p:nvPr>
        </p:nvGraphicFramePr>
        <p:xfrm>
          <a:off x="262049" y="1305945"/>
          <a:ext cx="4582048" cy="1483084"/>
        </p:xfrm>
        <a:graphic>
          <a:graphicData uri="http://schemas.openxmlformats.org/drawingml/2006/table">
            <a:tbl>
              <a:tblPr firstRow="1" bandRow="1">
                <a:tableStyleId>{5C22544A-7EE6-4342-B048-85BDC9FD1C3A}</a:tableStyleId>
              </a:tblPr>
              <a:tblGrid>
                <a:gridCol w="4582048">
                  <a:extLst>
                    <a:ext uri="{9D8B030D-6E8A-4147-A177-3AD203B41FA5}">
                      <a16:colId xmlns:a16="http://schemas.microsoft.com/office/drawing/2014/main" val="20000"/>
                    </a:ext>
                  </a:extLst>
                </a:gridCol>
              </a:tblGrid>
              <a:tr h="3801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strike="noStrike"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1102963">
                <a:tc>
                  <a:txBody>
                    <a:bodyPr/>
                    <a:lstStyle/>
                    <a:p>
                      <a:pPr>
                        <a:lnSpc>
                          <a:spcPct val="150000"/>
                        </a:lnSpc>
                      </a:pPr>
                      <a:r>
                        <a:rPr kumimoji="1" lang="ja-JP" altLang="en-US" sz="1400" b="1"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■接道部に緑陰等の整備や緑化を広める民間事業者を支援</a:t>
                      </a:r>
                      <a:r>
                        <a:rPr kumimoji="1" lang="ja-JP" altLang="en-US" sz="1400" b="1"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400" b="1"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kumimoji="1" lang="ja-JP" altLang="en-US" sz="1400" b="1"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・認定事業者数　</a:t>
                      </a:r>
                      <a:r>
                        <a:rPr kumimoji="1" lang="en-US" altLang="ja-JP" sz="1400" b="1"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400" b="1"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　</a:t>
                      </a:r>
                      <a:endParaRPr kumimoji="1" lang="en-US" altLang="ja-JP" sz="1400" b="1"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3534135145"/>
              </p:ext>
            </p:extLst>
          </p:nvPr>
        </p:nvGraphicFramePr>
        <p:xfrm>
          <a:off x="192230" y="2878226"/>
          <a:ext cx="4607899" cy="3652746"/>
        </p:xfrm>
        <a:graphic>
          <a:graphicData uri="http://schemas.openxmlformats.org/drawingml/2006/table">
            <a:tbl>
              <a:tblPr firstRow="1" bandRow="1">
                <a:tableStyleId>{5C22544A-7EE6-4342-B048-85BDC9FD1C3A}</a:tableStyleId>
              </a:tblPr>
              <a:tblGrid>
                <a:gridCol w="4607899">
                  <a:extLst>
                    <a:ext uri="{9D8B030D-6E8A-4147-A177-3AD203B41FA5}">
                      <a16:colId xmlns:a16="http://schemas.microsoft.com/office/drawing/2014/main" val="20000"/>
                    </a:ext>
                  </a:extLst>
                </a:gridCol>
              </a:tblGrid>
              <a:tr h="348345">
                <a:tc>
                  <a:txBody>
                    <a:bodyPr/>
                    <a:lstStyle/>
                    <a:p>
                      <a:pPr algn="ctr"/>
                      <a:r>
                        <a:rPr kumimoji="1" lang="ja-JP" altLang="en-US" sz="2000" strike="noStrike"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3304401">
                <a:tc>
                  <a:txBody>
                    <a:bodyPr/>
                    <a:lstStyle/>
                    <a:p>
                      <a:endParaRPr kumimoji="1" lang="en-US" altLang="ja-JP" sz="3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a:solidFill>
                          <a:schemeClr val="bg1"/>
                        </a:solidFill>
                      </a:endParaRPr>
                    </a:p>
                    <a:p>
                      <a:endParaRPr kumimoji="1" lang="en-US" altLang="ja-JP" sz="12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7" name="正方形/長方形 1"/>
          <p:cNvSpPr>
            <a:spLocks noChangeArrowheads="1"/>
          </p:cNvSpPr>
          <p:nvPr/>
        </p:nvSpPr>
        <p:spPr bwMode="auto">
          <a:xfrm>
            <a:off x="192019" y="3360495"/>
            <a:ext cx="4581657" cy="1272143"/>
          </a:xfrm>
          <a:prstGeom prst="rect">
            <a:avLst/>
          </a:prstGeom>
          <a:noFill/>
          <a:ln w="9525" algn="ctr">
            <a:noFill/>
            <a:round/>
            <a:headEnd/>
            <a:tailEnd/>
          </a:ln>
        </p:spPr>
        <p:txBody>
          <a:bodyPr wrap="square">
            <a:spAutoFit/>
          </a:bodyPr>
          <a:lstStyle/>
          <a:p>
            <a:pPr>
              <a:lnSpc>
                <a:spcPts val="20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実感・みどり事業者認定制度 </a:t>
            </a: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緑化整備とあわせて緑化促進活動に取り組む民間事業者を「実感・みどり事業者」　として認定し、認定事業者の緑化施設や緑化促進活動を大阪府が積極的にＰＲし、支援</a:t>
            </a:r>
          </a:p>
          <a:p>
            <a:pPr>
              <a:lnSpc>
                <a:spcPts val="1200"/>
              </a:lnSpc>
            </a:pPr>
            <a:endParaRPr lang="en-US" altLang="ja-JP" sz="1400"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
          <p:cNvSpPr>
            <a:spLocks noChangeArrowheads="1"/>
          </p:cNvSpPr>
          <p:nvPr/>
        </p:nvSpPr>
        <p:spPr bwMode="auto">
          <a:xfrm>
            <a:off x="2486622" y="5638459"/>
            <a:ext cx="2517426" cy="851885"/>
          </a:xfrm>
          <a:prstGeom prst="rect">
            <a:avLst/>
          </a:prstGeom>
          <a:noFill/>
          <a:ln w="9525" algn="ctr">
            <a:noFill/>
            <a:round/>
            <a:headEnd/>
            <a:tailEnd/>
          </a:ln>
        </p:spPr>
        <p:txBody>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（株）近鉄百貨店</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あべのハルカス</a:t>
            </a:r>
            <a:endParaRPr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（大阪市阿倍野区）</a:t>
            </a:r>
          </a:p>
        </p:txBody>
      </p:sp>
      <p:graphicFrame>
        <p:nvGraphicFramePr>
          <p:cNvPr id="18" name="表 17"/>
          <p:cNvGraphicFramePr>
            <a:graphicFrameLocks noGrp="1"/>
          </p:cNvGraphicFramePr>
          <p:nvPr>
            <p:extLst>
              <p:ext uri="{D42A27DB-BD31-4B8C-83A1-F6EECF244321}">
                <p14:modId xmlns:p14="http://schemas.microsoft.com/office/powerpoint/2010/main" val="3761931937"/>
              </p:ext>
            </p:extLst>
          </p:nvPr>
        </p:nvGraphicFramePr>
        <p:xfrm>
          <a:off x="4903692" y="1305945"/>
          <a:ext cx="4190794" cy="1483084"/>
        </p:xfrm>
        <a:graphic>
          <a:graphicData uri="http://schemas.openxmlformats.org/drawingml/2006/table">
            <a:tbl>
              <a:tblPr firstRow="1" bandRow="1">
                <a:tableStyleId>{5C22544A-7EE6-4342-B048-85BDC9FD1C3A}</a:tableStyleId>
              </a:tblPr>
              <a:tblGrid>
                <a:gridCol w="4190794">
                  <a:extLst>
                    <a:ext uri="{9D8B030D-6E8A-4147-A177-3AD203B41FA5}">
                      <a16:colId xmlns:a16="http://schemas.microsoft.com/office/drawing/2014/main" val="20000"/>
                    </a:ext>
                  </a:extLst>
                </a:gridCol>
              </a:tblGrid>
              <a:tr h="3801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1102963">
                <a:tc>
                  <a:txBody>
                    <a:bodyPr/>
                    <a:lstStyle/>
                    <a:p>
                      <a:pPr>
                        <a:lnSpc>
                          <a:spcPct val="150000"/>
                        </a:lnSpc>
                      </a:pP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民間事業者による接道部への高木緑化を支援し、将来にわたって大阪の魅力となる沿道の良好な緑陰形成を促進　　</a:t>
                      </a:r>
                      <a:endParaRPr kumimoji="1" lang="en-US" altLang="ja-JP" sz="1400" b="1" u="none"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grpSp>
        <p:nvGrpSpPr>
          <p:cNvPr id="22" name="グループ化 21"/>
          <p:cNvGrpSpPr/>
          <p:nvPr/>
        </p:nvGrpSpPr>
        <p:grpSpPr>
          <a:xfrm>
            <a:off x="6164472" y="501822"/>
            <a:ext cx="2930013" cy="657827"/>
            <a:chOff x="3075868" y="2420887"/>
            <a:chExt cx="3580883" cy="890838"/>
          </a:xfrm>
        </p:grpSpPr>
        <p:sp>
          <p:nvSpPr>
            <p:cNvPr id="24" name="角丸四角形 2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3089769" y="2450172"/>
              <a:ext cx="3566982" cy="500154"/>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良好な緑陰づくり支援事業</a:t>
              </a:r>
            </a:p>
          </p:txBody>
        </p:sp>
      </p:grpSp>
      <p:sp>
        <p:nvSpPr>
          <p:cNvPr id="29" name="角丸四角形 28"/>
          <p:cNvSpPr/>
          <p:nvPr/>
        </p:nvSpPr>
        <p:spPr>
          <a:xfrm>
            <a:off x="4914486" y="511733"/>
            <a:ext cx="1239191"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②</a:t>
            </a:r>
          </a:p>
        </p:txBody>
      </p:sp>
      <p:graphicFrame>
        <p:nvGraphicFramePr>
          <p:cNvPr id="30" name="表 29"/>
          <p:cNvGraphicFramePr>
            <a:graphicFrameLocks noGrp="1"/>
          </p:cNvGraphicFramePr>
          <p:nvPr/>
        </p:nvGraphicFramePr>
        <p:xfrm>
          <a:off x="4914486" y="2898222"/>
          <a:ext cx="4109579" cy="3632749"/>
        </p:xfrm>
        <a:graphic>
          <a:graphicData uri="http://schemas.openxmlformats.org/drawingml/2006/table">
            <a:tbl>
              <a:tblPr firstRow="1" bandRow="1">
                <a:tableStyleId>{5C22544A-7EE6-4342-B048-85BDC9FD1C3A}</a:tableStyleId>
              </a:tblPr>
              <a:tblGrid>
                <a:gridCol w="4109579">
                  <a:extLst>
                    <a:ext uri="{9D8B030D-6E8A-4147-A177-3AD203B41FA5}">
                      <a16:colId xmlns:a16="http://schemas.microsoft.com/office/drawing/2014/main" val="20000"/>
                    </a:ext>
                  </a:extLst>
                </a:gridCol>
              </a:tblGrid>
              <a:tr h="346438">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3286311">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1" name="正方形/長方形 1"/>
          <p:cNvSpPr>
            <a:spLocks noChangeArrowheads="1"/>
          </p:cNvSpPr>
          <p:nvPr/>
        </p:nvSpPr>
        <p:spPr bwMode="auto">
          <a:xfrm>
            <a:off x="4844097" y="3272423"/>
            <a:ext cx="4177845" cy="2682786"/>
          </a:xfrm>
          <a:prstGeom prst="rect">
            <a:avLst/>
          </a:prstGeom>
          <a:noFill/>
          <a:ln w="9525" algn="ctr">
            <a:noFill/>
            <a:round/>
            <a:headEnd/>
            <a:tailEnd/>
          </a:ln>
        </p:spPr>
        <p:txBody>
          <a:bodyPr wrap="square">
            <a:spAutoFit/>
          </a:bodyPr>
          <a:lstStyle/>
          <a:p>
            <a:pPr>
              <a:lnSpc>
                <a:spcPts val="19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spc="-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民間施設の敷地の道路に面する部分への高木植栽に要する経費を助成</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・補助率１／２</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補助上限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千円</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a:lnSpc>
                <a:spcPts val="19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・道路境界線から３ｍ以内で樹高３ｍ以上の高木　等</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spc="-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植栽した高木を豊かなみどりへと育て</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err="1">
                <a:latin typeface="Meiryo UI" panose="020B0604030504040204" pitchFamily="50" charset="-128"/>
                <a:ea typeface="Meiryo UI" panose="020B0604030504040204" pitchFamily="50" charset="-128"/>
                <a:cs typeface="Meiryo UI" panose="020B0604030504040204" pitchFamily="50" charset="-128"/>
              </a:rPr>
              <a:t>る</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ための支援として、ガイドライン</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手引</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き</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を作成し、その普及を推進</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ガイドライン</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手引き</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の内容</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a:lnSpc>
                <a:spcPts val="19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樹木を健全に生長させるための正しい</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整備・維持管理の知識や技術</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1"/>
          <p:cNvSpPr>
            <a:spLocks noChangeArrowheads="1"/>
          </p:cNvSpPr>
          <p:nvPr/>
        </p:nvSpPr>
        <p:spPr bwMode="auto">
          <a:xfrm>
            <a:off x="5578064" y="5839564"/>
            <a:ext cx="3188886" cy="497354"/>
          </a:xfrm>
          <a:prstGeom prst="rect">
            <a:avLst/>
          </a:prstGeom>
          <a:noFill/>
          <a:ln w="9525" algn="ctr">
            <a:noFill/>
            <a:round/>
            <a:headEnd/>
            <a:tailEnd/>
          </a:ln>
        </p:spPr>
        <p:txBody>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分譲マンション</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（交野市）</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33"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17</a:t>
            </a:r>
          </a:p>
        </p:txBody>
      </p:sp>
      <p:sp>
        <p:nvSpPr>
          <p:cNvPr id="35" name="正方形/長方形 1"/>
          <p:cNvSpPr>
            <a:spLocks noChangeArrowheads="1"/>
          </p:cNvSpPr>
          <p:nvPr/>
        </p:nvSpPr>
        <p:spPr bwMode="auto">
          <a:xfrm>
            <a:off x="7380312" y="890328"/>
            <a:ext cx="1944216"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1"/>
          <p:cNvSpPr>
            <a:spLocks noChangeArrowheads="1"/>
          </p:cNvSpPr>
          <p:nvPr/>
        </p:nvSpPr>
        <p:spPr bwMode="auto">
          <a:xfrm>
            <a:off x="3173896" y="902065"/>
            <a:ext cx="1944216"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7" name="図 36" descr="\\10.247.109.141\midori\504　写真集\Ｈ30年度実感みどりハルカス竣工写真\屋上写真\屋上写真\181018ryokuensha_abeno_3120.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568" y="4577347"/>
            <a:ext cx="2154534" cy="1900966"/>
          </a:xfrm>
          <a:prstGeom prst="rect">
            <a:avLst/>
          </a:prstGeom>
          <a:ln>
            <a:noFill/>
          </a:ln>
          <a:effectLst>
            <a:softEdge rad="112500"/>
          </a:effectLst>
        </p:spPr>
      </p:pic>
      <p:pic>
        <p:nvPicPr>
          <p:cNvPr id="8" name="図 7"/>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45000"/>
                    </a14:imgEffect>
                    <a14:imgEffect>
                      <a14:brightnessContrast bright="25000" contrast="35000"/>
                    </a14:imgEffect>
                  </a14:imgLayer>
                </a14:imgProps>
              </a:ext>
              <a:ext uri="{28A0092B-C50C-407E-A947-70E740481C1C}">
                <a14:useLocalDpi xmlns:a14="http://schemas.microsoft.com/office/drawing/2010/main"/>
              </a:ext>
            </a:extLst>
          </a:blip>
          <a:srcRect l="13251" t="20601" r="15350" b="23400"/>
          <a:stretch/>
        </p:blipFill>
        <p:spPr>
          <a:xfrm rot="5400000">
            <a:off x="7356741" y="4878183"/>
            <a:ext cx="2165349" cy="1058974"/>
          </a:xfrm>
          <a:prstGeom prst="rect">
            <a:avLst/>
          </a:prstGeom>
          <a:ln>
            <a:noFill/>
          </a:ln>
          <a:effectLst>
            <a:softEdge rad="112500"/>
          </a:effectLst>
        </p:spPr>
      </p:pic>
    </p:spTree>
    <p:extLst>
      <p:ext uri="{BB962C8B-B14F-4D97-AF65-F5344CB8AC3E}">
        <p14:creationId xmlns:p14="http://schemas.microsoft.com/office/powerpoint/2010/main" val="3188350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（４）</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路面や</a:t>
            </a: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空気を冷やす取組み</a:t>
            </a:r>
          </a:p>
        </p:txBody>
      </p:sp>
      <p:grpSp>
        <p:nvGrpSpPr>
          <p:cNvPr id="3" name="グループ化 2"/>
          <p:cNvGrpSpPr/>
          <p:nvPr/>
        </p:nvGrpSpPr>
        <p:grpSpPr>
          <a:xfrm>
            <a:off x="1819883" y="536135"/>
            <a:ext cx="7144605" cy="657826"/>
            <a:chOff x="3075868" y="2420887"/>
            <a:chExt cx="3580884"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9769" y="2535390"/>
              <a:ext cx="3566983" cy="541835"/>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打ち水の普及促進</a:t>
              </a:r>
            </a:p>
          </p:txBody>
        </p:sp>
      </p:grpSp>
      <p:sp>
        <p:nvSpPr>
          <p:cNvPr id="11" name="角丸四角形 10"/>
          <p:cNvSpPr/>
          <p:nvPr/>
        </p:nvSpPr>
        <p:spPr>
          <a:xfrm>
            <a:off x="25152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p>
        </p:txBody>
      </p:sp>
      <p:graphicFrame>
        <p:nvGraphicFramePr>
          <p:cNvPr id="12" name="表 11"/>
          <p:cNvGraphicFramePr>
            <a:graphicFrameLocks noGrp="1"/>
          </p:cNvGraphicFramePr>
          <p:nvPr/>
        </p:nvGraphicFramePr>
        <p:xfrm>
          <a:off x="218081" y="1292216"/>
          <a:ext cx="8702632" cy="928475"/>
        </p:xfrm>
        <a:graphic>
          <a:graphicData uri="http://schemas.openxmlformats.org/drawingml/2006/table">
            <a:tbl>
              <a:tblPr firstRow="1" bandRow="1">
                <a:tableStyleId>{5C22544A-7EE6-4342-B048-85BDC9FD1C3A}</a:tableStyleId>
              </a:tblPr>
              <a:tblGrid>
                <a:gridCol w="8702632">
                  <a:extLst>
                    <a:ext uri="{9D8B030D-6E8A-4147-A177-3AD203B41FA5}">
                      <a16:colId xmlns:a16="http://schemas.microsoft.com/office/drawing/2014/main" val="20000"/>
                    </a:ext>
                  </a:extLst>
                </a:gridCol>
              </a:tblGrid>
              <a:tr h="294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623675">
                <a:tc>
                  <a:txBody>
                    <a:bodyPr/>
                    <a:lstStyle/>
                    <a:p>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■打ち水イベントに下水処理水を提供</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6" name="表 15"/>
          <p:cNvGraphicFramePr>
            <a:graphicFrameLocks noGrp="1"/>
          </p:cNvGraphicFramePr>
          <p:nvPr/>
        </p:nvGraphicFramePr>
        <p:xfrm>
          <a:off x="218081" y="2367497"/>
          <a:ext cx="8702632" cy="4128997"/>
        </p:xfrm>
        <a:graphic>
          <a:graphicData uri="http://schemas.openxmlformats.org/drawingml/2006/table">
            <a:tbl>
              <a:tblPr firstRow="1" bandRow="1">
                <a:tableStyleId>{5C22544A-7EE6-4342-B048-85BDC9FD1C3A}</a:tableStyleId>
              </a:tblPr>
              <a:tblGrid>
                <a:gridCol w="8702632">
                  <a:extLst>
                    <a:ext uri="{9D8B030D-6E8A-4147-A177-3AD203B41FA5}">
                      <a16:colId xmlns:a16="http://schemas.microsoft.com/office/drawing/2014/main" val="20000"/>
                    </a:ext>
                  </a:extLst>
                </a:gridCol>
              </a:tblGrid>
              <a:tr h="393763">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3735234">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4" name="正方形/長方形 1"/>
          <p:cNvSpPr>
            <a:spLocks noChangeArrowheads="1"/>
          </p:cNvSpPr>
          <p:nvPr/>
        </p:nvSpPr>
        <p:spPr bwMode="auto">
          <a:xfrm>
            <a:off x="257023" y="3087506"/>
            <a:ext cx="4242969" cy="1152128"/>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◆下水高度処理水を、樹木への水まき、道路への散水な</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どに、有効かつ簡単に誰にでも使用していただけるよう、</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流域水みらいセンターとポンプ場（計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か所）に、処理</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水供給施設</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Ｑ水くん</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を設置</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0" name="Picture 1" descr="自動給水装置写真"/>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0052" y="4147246"/>
            <a:ext cx="2306268" cy="1919084"/>
          </a:xfrm>
          <a:prstGeom prst="rect">
            <a:avLst/>
          </a:prstGeom>
          <a:noFill/>
          <a:extLst>
            <a:ext uri="{909E8E84-426E-40DD-AFC4-6F175D3DCCD1}">
              <a14:hiddenFill xmlns:a14="http://schemas.microsoft.com/office/drawing/2010/main">
                <a:solidFill>
                  <a:srgbClr val="FFFFFF"/>
                </a:solidFill>
              </a14:hiddenFill>
            </a:ext>
          </a:extLst>
        </p:spPr>
      </p:pic>
      <p:sp>
        <p:nvSpPr>
          <p:cNvPr id="41" name="正方形/長方形 1"/>
          <p:cNvSpPr>
            <a:spLocks noChangeArrowheads="1"/>
          </p:cNvSpPr>
          <p:nvPr/>
        </p:nvSpPr>
        <p:spPr bwMode="auto">
          <a:xfrm>
            <a:off x="1931341" y="6104273"/>
            <a:ext cx="2463689" cy="392221"/>
          </a:xfrm>
          <a:prstGeom prst="rect">
            <a:avLst/>
          </a:prstGeom>
          <a:noFill/>
          <a:ln w="9525" algn="ctr">
            <a:noFill/>
            <a:round/>
            <a:headEnd/>
            <a:tailEnd/>
          </a:ln>
        </p:spPr>
        <p:txBody>
          <a:bodyPr/>
          <a:lstStyle/>
          <a:p>
            <a:pPr algn="ctr"/>
            <a:r>
              <a:rPr lang="ja-JP" altLang="en-US" sz="1400" b="1" dirty="0"/>
              <a:t>ボタンを押すと水が出ます</a:t>
            </a:r>
          </a:p>
        </p:txBody>
      </p:sp>
      <p:pic>
        <p:nvPicPr>
          <p:cNvPr id="42" name="Picture 4" descr="住民による打ち水風景写真"/>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92079" y="4017586"/>
            <a:ext cx="2751609" cy="2063707"/>
          </a:xfrm>
          <a:prstGeom prst="rect">
            <a:avLst/>
          </a:prstGeom>
          <a:noFill/>
          <a:extLst>
            <a:ext uri="{909E8E84-426E-40DD-AFC4-6F175D3DCCD1}">
              <a14:hiddenFill xmlns:a14="http://schemas.microsoft.com/office/drawing/2010/main">
                <a:solidFill>
                  <a:srgbClr val="FFFFFF"/>
                </a:solidFill>
              </a14:hiddenFill>
            </a:ext>
          </a:extLst>
        </p:spPr>
      </p:pic>
      <p:sp>
        <p:nvSpPr>
          <p:cNvPr id="43" name="正方形/長方形 1"/>
          <p:cNvSpPr>
            <a:spLocks noChangeArrowheads="1"/>
          </p:cNvSpPr>
          <p:nvPr/>
        </p:nvSpPr>
        <p:spPr bwMode="auto">
          <a:xfrm>
            <a:off x="5364088" y="6093296"/>
            <a:ext cx="2170911" cy="353458"/>
          </a:xfrm>
          <a:prstGeom prst="rect">
            <a:avLst/>
          </a:prstGeom>
          <a:noFill/>
          <a:ln w="9525" algn="ctr">
            <a:noFill/>
            <a:round/>
            <a:headEnd/>
            <a:tailEnd/>
          </a:ln>
        </p:spPr>
        <p:txBody>
          <a:bodyPr/>
          <a:lstStyle/>
          <a:p>
            <a:pPr algn="ctr"/>
            <a:r>
              <a:rPr lang="ja-JP" altLang="en-US" sz="1400" b="1" dirty="0"/>
              <a:t>Ｑ水くん利用例 </a:t>
            </a:r>
          </a:p>
        </p:txBody>
      </p:sp>
      <p:sp>
        <p:nvSpPr>
          <p:cNvPr id="32" name="正方形/長方形 1"/>
          <p:cNvSpPr>
            <a:spLocks noChangeArrowheads="1"/>
          </p:cNvSpPr>
          <p:nvPr/>
        </p:nvSpPr>
        <p:spPr bwMode="auto">
          <a:xfrm>
            <a:off x="7596336" y="905931"/>
            <a:ext cx="1584176"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（都市整備部）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タイトル 1"/>
          <p:cNvSpPr txBox="1">
            <a:spLocks/>
          </p:cNvSpPr>
          <p:nvPr/>
        </p:nvSpPr>
        <p:spPr>
          <a:xfrm>
            <a:off x="8439415" y="6530971"/>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18</a:t>
            </a:r>
            <a:endParaRPr lang="ja-JP" altLang="en-US" sz="2200" b="1" dirty="0">
              <a:latin typeface="Meiryo UI" panose="020B0604030504040204" pitchFamily="50" charset="-128"/>
              <a:ea typeface="Meiryo UI" panose="020B0604030504040204" pitchFamily="50" charset="-128"/>
            </a:endParaRPr>
          </a:p>
        </p:txBody>
      </p:sp>
      <p:sp>
        <p:nvSpPr>
          <p:cNvPr id="46" name="正方形/長方形 1"/>
          <p:cNvSpPr>
            <a:spLocks noChangeArrowheads="1"/>
          </p:cNvSpPr>
          <p:nvPr/>
        </p:nvSpPr>
        <p:spPr bwMode="auto">
          <a:xfrm>
            <a:off x="4572000" y="3087506"/>
            <a:ext cx="4242969" cy="1493622"/>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Q</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水くんについて、府のホームページで利用促進を</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PR</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府内市町村の打ち水イベント等で利用されている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令和３年度：イベント開催については、未定</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9302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（５）建築物における取組み</a:t>
            </a:r>
          </a:p>
        </p:txBody>
      </p:sp>
      <p:graphicFrame>
        <p:nvGraphicFramePr>
          <p:cNvPr id="16" name="表 15"/>
          <p:cNvGraphicFramePr>
            <a:graphicFrameLocks noGrp="1"/>
          </p:cNvGraphicFramePr>
          <p:nvPr/>
        </p:nvGraphicFramePr>
        <p:xfrm>
          <a:off x="155342" y="2491052"/>
          <a:ext cx="8831835" cy="4039920"/>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85268">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3654652">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52" name="正方形/長方形 1"/>
          <p:cNvSpPr>
            <a:spLocks noChangeArrowheads="1"/>
          </p:cNvSpPr>
          <p:nvPr/>
        </p:nvSpPr>
        <p:spPr bwMode="auto">
          <a:xfrm>
            <a:off x="105399" y="3023951"/>
            <a:ext cx="8810186" cy="909105"/>
          </a:xfrm>
          <a:prstGeom prst="rect">
            <a:avLst/>
          </a:prstGeom>
          <a:noFill/>
          <a:ln w="9525" algn="ctr">
            <a:noFill/>
            <a:round/>
            <a:headEnd/>
            <a:tailEnd/>
          </a:ln>
        </p:spPr>
        <p:txBody>
          <a:bodyPr/>
          <a:lstStyle/>
          <a:p>
            <a:pPr marL="174625" indent="-174625"/>
            <a:r>
              <a:rPr lang="ja-JP" altLang="en-US" sz="1400" dirty="0">
                <a:latin typeface="Meiryo UI" panose="020B0604030504040204" pitchFamily="50" charset="-128"/>
                <a:ea typeface="Meiryo UI" panose="020B0604030504040204" pitchFamily="50" charset="-128"/>
                <a:cs typeface="Meiryo UI" panose="020B0604030504040204" pitchFamily="50" charset="-128"/>
              </a:rPr>
              <a:t>◆建築物の環境配慮制度</a:t>
            </a:r>
            <a:r>
              <a:rPr lang="en-US" altLang="ja-JP" sz="1400" baseline="30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による完了届出がなされた建築物のうち、</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CASBEE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の総合評価が一定以上で、ヒートアイランド対策の評価値が高いものを表彰（</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年度から「おおさかストップ温暖化賞」に特別賞（愛称：“涼”デザイン建築賞）を創設し、</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件表彰。</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年度も実施予定。）</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1" name="グループ化 40"/>
          <p:cNvGrpSpPr/>
          <p:nvPr/>
        </p:nvGrpSpPr>
        <p:grpSpPr>
          <a:xfrm>
            <a:off x="1761894" y="536135"/>
            <a:ext cx="7246362" cy="657826"/>
            <a:chOff x="3075868" y="2420887"/>
            <a:chExt cx="3566983"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75868" y="2595388"/>
              <a:ext cx="3566983" cy="541835"/>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建築物のヒートアイランド対策貢献者の表彰と</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HP</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公表</a:t>
              </a:r>
            </a:p>
          </p:txBody>
        </p:sp>
      </p:grpSp>
      <p:sp>
        <p:nvSpPr>
          <p:cNvPr id="44" name="角丸四角形 43"/>
          <p:cNvSpPr/>
          <p:nvPr/>
        </p:nvSpPr>
        <p:spPr>
          <a:xfrm>
            <a:off x="19353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p>
        </p:txBody>
      </p:sp>
      <p:graphicFrame>
        <p:nvGraphicFramePr>
          <p:cNvPr id="45" name="表 44"/>
          <p:cNvGraphicFramePr>
            <a:graphicFrameLocks noGrp="1"/>
          </p:cNvGraphicFramePr>
          <p:nvPr/>
        </p:nvGraphicFramePr>
        <p:xfrm>
          <a:off x="132653" y="1292217"/>
          <a:ext cx="8831835" cy="1146230"/>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673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77890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■暑さ対策として、</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ヒートアイランド対策の評価が高い建築物の建築主、設計者の表彰と府ホームページで公表</a:t>
                      </a: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46" name="コンテンツ プレースホルダー 2">
            <a:extLst>
              <a:ext uri="{FF2B5EF4-FFF2-40B4-BE49-F238E27FC236}">
                <a16:creationId xmlns:a16="http://schemas.microsoft.com/office/drawing/2014/main" id="{356DC709-632E-4B31-90F6-8F125A5E9633}"/>
              </a:ext>
            </a:extLst>
          </p:cNvPr>
          <p:cNvSpPr txBox="1">
            <a:spLocks/>
          </p:cNvSpPr>
          <p:nvPr/>
        </p:nvSpPr>
        <p:spPr>
          <a:xfrm>
            <a:off x="5868144" y="5319027"/>
            <a:ext cx="3275856" cy="1052596"/>
          </a:xfrm>
          <a:prstGeom prst="rect">
            <a:avLst/>
          </a:prstGeom>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建築物の環境配慮制度とは</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0">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府温暖化防止条例に基づき、延べ面積</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以上の建築物の新築等をしようとする建築主に工事着手前の建築物環境計画書届出、工事完了後の完了届出を義務付け</a:t>
            </a: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
          <p:cNvSpPr>
            <a:spLocks noChangeArrowheads="1"/>
          </p:cNvSpPr>
          <p:nvPr/>
        </p:nvSpPr>
        <p:spPr bwMode="auto">
          <a:xfrm>
            <a:off x="7380312" y="890328"/>
            <a:ext cx="1944216"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（住宅まちづくり部）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2"/>
          <p:cNvSpPr/>
          <p:nvPr/>
        </p:nvSpPr>
        <p:spPr>
          <a:xfrm>
            <a:off x="6026476" y="3678230"/>
            <a:ext cx="2854307" cy="1648821"/>
          </a:xfrm>
          <a:prstGeom prst="roundRect">
            <a:avLst>
              <a:gd name="adj" fmla="val 868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コンテンツ プレースホルダー 2">
            <a:extLst>
              <a:ext uri="{FF2B5EF4-FFF2-40B4-BE49-F238E27FC236}">
                <a16:creationId xmlns:a16="http://schemas.microsoft.com/office/drawing/2014/main" id="{356DC709-632E-4B31-90F6-8F125A5E9633}"/>
              </a:ext>
            </a:extLst>
          </p:cNvPr>
          <p:cNvSpPr txBox="1">
            <a:spLocks/>
          </p:cNvSpPr>
          <p:nvPr/>
        </p:nvSpPr>
        <p:spPr>
          <a:xfrm>
            <a:off x="6072737" y="3782013"/>
            <a:ext cx="2748136" cy="1545038"/>
          </a:xfrm>
          <a:prstGeom prst="rect">
            <a:avLst/>
          </a:prstGeom>
          <a:noFill/>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ts val="1200"/>
              </a:lnSpc>
              <a:buNone/>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＜ヒートアイランド対策の評価内容例＞</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・風を導く建築物の配置・形状の工夫</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・緑地、水面、日陰の確保</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・外壁面の緑化</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・設備の排熱位置を高所に</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・屋根面に緑化や高反射材料を採用</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・地表面に蒸散効果のある材料や高反射材料を採用　等</a:t>
            </a:r>
          </a:p>
        </p:txBody>
      </p:sp>
      <p:sp>
        <p:nvSpPr>
          <p:cNvPr id="17"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19</a:t>
            </a:r>
            <a:endParaRPr lang="ja-JP" altLang="en-US" sz="2200" b="1"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343622" y="6230142"/>
            <a:ext cx="2160240" cy="261610"/>
          </a:xfrm>
          <a:prstGeom prst="rect">
            <a:avLst/>
          </a:prstGeom>
          <a:noFill/>
        </p:spPr>
        <p:txBody>
          <a:bodyPr wrap="square" rtlCol="0">
            <a:spAutoFit/>
          </a:bodyPr>
          <a:lstStyle/>
          <a:p>
            <a:r>
              <a:rPr lang="ja-JP" altLang="ja-JP" sz="1100" dirty="0">
                <a:latin typeface="Meiryo UI" panose="020B0604030504040204" pitchFamily="50" charset="-128"/>
                <a:ea typeface="Meiryo UI" panose="020B0604030504040204" pitchFamily="50" charset="-128"/>
              </a:rPr>
              <a:t>東大阪市文化創造館</a:t>
            </a:r>
            <a:endParaRPr kumimoji="1" lang="ja-JP" altLang="en-US" sz="11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264019" y="4860623"/>
            <a:ext cx="2185542" cy="261610"/>
          </a:xfrm>
          <a:prstGeom prst="rect">
            <a:avLst/>
          </a:prstGeom>
          <a:noFill/>
        </p:spPr>
        <p:txBody>
          <a:bodyPr wrap="square" rtlCol="0">
            <a:spAutoFit/>
          </a:bodyPr>
          <a:lstStyle/>
          <a:p>
            <a:r>
              <a:rPr lang="ja-JP" altLang="ja-JP" sz="1100" dirty="0"/>
              <a:t>ガリレイグループ本社ビル</a:t>
            </a:r>
            <a:endParaRPr kumimoji="1" lang="ja-JP" altLang="en-US" sz="1100" dirty="0">
              <a:effectLst>
                <a:outerShdw blurRad="38100" dist="38100" dir="2700000" algn="tl">
                  <a:srgbClr val="000000">
                    <a:alpha val="43137"/>
                  </a:srgbClr>
                </a:outerShdw>
              </a:effectLst>
            </a:endParaRPr>
          </a:p>
        </p:txBody>
      </p:sp>
      <p:sp>
        <p:nvSpPr>
          <p:cNvPr id="22" name="テキスト ボックス 21"/>
          <p:cNvSpPr txBox="1"/>
          <p:nvPr/>
        </p:nvSpPr>
        <p:spPr>
          <a:xfrm>
            <a:off x="1982227" y="4872861"/>
            <a:ext cx="2793375" cy="261610"/>
          </a:xfrm>
          <a:prstGeom prst="rect">
            <a:avLst/>
          </a:prstGeom>
          <a:noFill/>
        </p:spPr>
        <p:txBody>
          <a:bodyPr wrap="square" rtlCol="0">
            <a:spAutoFit/>
          </a:bodyPr>
          <a:lstStyle/>
          <a:p>
            <a:r>
              <a:rPr lang="ja-JP" altLang="ja-JP" sz="1100" dirty="0">
                <a:latin typeface="Meiryo UI" panose="020B0604030504040204" pitchFamily="50" charset="-128"/>
                <a:ea typeface="Meiryo UI" panose="020B0604030504040204" pitchFamily="50" charset="-128"/>
              </a:rPr>
              <a:t>SINKO AIR DESIGN STUDIO</a:t>
            </a:r>
            <a:endParaRPr kumimoji="1" lang="ja-JP" altLang="en-US" sz="1100" spc="-15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3947470" y="6230142"/>
            <a:ext cx="3289322" cy="261610"/>
          </a:xfrm>
          <a:prstGeom prst="rect">
            <a:avLst/>
          </a:prstGeom>
          <a:noFill/>
        </p:spPr>
        <p:txBody>
          <a:bodyPr wrap="square" rtlCol="0">
            <a:spAutoFit/>
          </a:bodyPr>
          <a:lstStyle/>
          <a:p>
            <a:r>
              <a:rPr lang="ja-JP" altLang="ja-JP" sz="1100" dirty="0">
                <a:latin typeface="Meiryo UI" panose="020B0604030504040204" pitchFamily="50" charset="-128"/>
                <a:ea typeface="Meiryo UI" panose="020B0604030504040204" pitchFamily="50" charset="-128"/>
              </a:rPr>
              <a:t>立命館大学大阪いばらきキャンパス</a:t>
            </a:r>
            <a:endParaRPr kumimoji="1" lang="ja-JP" altLang="en-US" sz="11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2144625" y="6230142"/>
            <a:ext cx="2426634" cy="261610"/>
          </a:xfrm>
          <a:prstGeom prst="rect">
            <a:avLst/>
          </a:prstGeom>
          <a:noFill/>
        </p:spPr>
        <p:txBody>
          <a:bodyPr wrap="square" rtlCol="0">
            <a:spAutoFit/>
          </a:bodyPr>
          <a:lstStyle/>
          <a:p>
            <a:r>
              <a:rPr lang="ja-JP" altLang="ja-JP" sz="1100" dirty="0">
                <a:latin typeface="Meiryo UI" panose="020B0604030504040204" pitchFamily="50" charset="-128"/>
                <a:ea typeface="Meiryo UI" panose="020B0604030504040204" pitchFamily="50" charset="-128"/>
              </a:rPr>
              <a:t>東大阪市営上小阪東住宅</a:t>
            </a:r>
            <a:endParaRPr kumimoji="1" lang="ja-JP" altLang="en-US" sz="11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4262" y="3782013"/>
            <a:ext cx="1648055" cy="1095528"/>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40279" y="3780902"/>
            <a:ext cx="1629002" cy="1105054"/>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91485" y="5174838"/>
            <a:ext cx="1619476" cy="1086002"/>
          </a:xfrm>
          <a:prstGeom prst="rect">
            <a:avLst/>
          </a:prstGeom>
        </p:spPr>
      </p:pic>
      <p:pic>
        <p:nvPicPr>
          <p:cNvPr id="7" name="図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191670" y="5127799"/>
            <a:ext cx="1676634" cy="1114581"/>
          </a:xfrm>
          <a:prstGeom prst="rect">
            <a:avLst/>
          </a:prstGeom>
        </p:spPr>
      </p:pic>
      <p:pic>
        <p:nvPicPr>
          <p:cNvPr id="14" name="図 1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092225" y="5104948"/>
            <a:ext cx="1657581" cy="1124107"/>
          </a:xfrm>
          <a:prstGeom prst="rect">
            <a:avLst/>
          </a:prstGeom>
        </p:spPr>
      </p:pic>
    </p:spTree>
    <p:extLst>
      <p:ext uri="{BB962C8B-B14F-4D97-AF65-F5344CB8AC3E}">
        <p14:creationId xmlns:p14="http://schemas.microsoft.com/office/powerpoint/2010/main" val="1728747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暑さ対策の取り組みにあたって</a:t>
            </a:r>
          </a:p>
        </p:txBody>
      </p:sp>
      <p:graphicFrame>
        <p:nvGraphicFramePr>
          <p:cNvPr id="24" name="表 23"/>
          <p:cNvGraphicFramePr>
            <a:graphicFrameLocks noGrp="1"/>
          </p:cNvGraphicFramePr>
          <p:nvPr/>
        </p:nvGraphicFramePr>
        <p:xfrm>
          <a:off x="162162" y="514344"/>
          <a:ext cx="8818195" cy="6016627"/>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570579">
                <a:tc>
                  <a:txBody>
                    <a:bodyPr/>
                    <a:lstStyle/>
                    <a:p>
                      <a:pPr algn="l"/>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◆令和元年度の猛暑対策検討会議でいただいたご意見をもとに、取組を展開</a:t>
                      </a:r>
                    </a:p>
                  </a:txBody>
                  <a:tcPr marL="0" marR="0" marT="0" marB="0" anchor="ctr">
                    <a:solidFill>
                      <a:srgbClr val="0070C0"/>
                    </a:solidFill>
                  </a:tcPr>
                </a:tc>
                <a:extLst>
                  <a:ext uri="{0D108BD9-81ED-4DB2-BD59-A6C34878D82A}">
                    <a16:rowId xmlns:a16="http://schemas.microsoft.com/office/drawing/2014/main" val="10000"/>
                  </a:ext>
                </a:extLst>
              </a:tr>
              <a:tr h="5446048">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9"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２</a:t>
            </a:r>
          </a:p>
        </p:txBody>
      </p:sp>
      <p:sp>
        <p:nvSpPr>
          <p:cNvPr id="10" name="角丸四角形 9"/>
          <p:cNvSpPr/>
          <p:nvPr/>
        </p:nvSpPr>
        <p:spPr>
          <a:xfrm>
            <a:off x="349964" y="1554996"/>
            <a:ext cx="8416986" cy="2868766"/>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lang="ja-JP" altLang="en-US" b="1" dirty="0">
                <a:solidFill>
                  <a:schemeClr val="tx1"/>
                </a:solidFill>
                <a:latin typeface="メイリオ" panose="020B0604030504040204" pitchFamily="50" charset="-128"/>
                <a:ea typeface="メイリオ" panose="020B0604030504040204" pitchFamily="50" charset="-128"/>
              </a:rPr>
              <a:t>・体が暑さに慣れていなければ、体温調節機能が上手く働かない</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1700"/>
              </a:lnSpc>
            </a:pPr>
            <a:r>
              <a:rPr lang="ja-JP" altLang="en-US" b="1" dirty="0">
                <a:solidFill>
                  <a:srgbClr val="002060"/>
                </a:solidFill>
                <a:latin typeface="メイリオ" panose="020B0604030504040204" pitchFamily="50" charset="-128"/>
                <a:ea typeface="メイリオ" panose="020B0604030504040204" pitchFamily="50" charset="-128"/>
              </a:rPr>
              <a:t>　　</a:t>
            </a:r>
            <a:r>
              <a:rPr lang="ja-JP" altLang="en-US" b="1" dirty="0">
                <a:solidFill>
                  <a:schemeClr val="tx1"/>
                </a:solidFill>
                <a:latin typeface="メイリオ" panose="020B0604030504040204" pitchFamily="50" charset="-128"/>
                <a:ea typeface="メイリオ" panose="020B0604030504040204" pitchFamily="50" charset="-128"/>
              </a:rPr>
              <a:t>➡</a:t>
            </a:r>
            <a:r>
              <a:rPr lang="ja-JP" altLang="en-US" b="1" dirty="0">
                <a:solidFill>
                  <a:srgbClr val="FF0000"/>
                </a:solidFill>
                <a:latin typeface="メイリオ" panose="020B0604030504040204" pitchFamily="50" charset="-128"/>
                <a:ea typeface="メイリオ" panose="020B0604030504040204" pitchFamily="50" charset="-128"/>
              </a:rPr>
              <a:t>暑くなる前の時期から</a:t>
            </a:r>
            <a:r>
              <a:rPr lang="ja-JP" altLang="en-US" b="1" dirty="0">
                <a:solidFill>
                  <a:schemeClr val="tx1"/>
                </a:solidFill>
                <a:latin typeface="メイリオ" panose="020B0604030504040204" pitchFamily="50" charset="-128"/>
                <a:ea typeface="メイリオ" panose="020B0604030504040204" pitchFamily="50" charset="-128"/>
              </a:rPr>
              <a:t>ウォーキングなどの</a:t>
            </a:r>
            <a:r>
              <a:rPr lang="ja-JP" altLang="en-US" b="1" dirty="0">
                <a:solidFill>
                  <a:srgbClr val="FF0000"/>
                </a:solidFill>
                <a:latin typeface="メイリオ" panose="020B0604030504040204" pitchFamily="50" charset="-128"/>
                <a:ea typeface="メイリオ" panose="020B0604030504040204" pitchFamily="50" charset="-128"/>
              </a:rPr>
              <a:t>汗をかく運動の継続</a:t>
            </a:r>
            <a:r>
              <a:rPr lang="ja-JP" altLang="en-US" b="1" dirty="0">
                <a:solidFill>
                  <a:schemeClr val="tx1"/>
                </a:solidFill>
                <a:latin typeface="メイリオ" panose="020B0604030504040204" pitchFamily="50" charset="-128"/>
                <a:ea typeface="メイリオ" panose="020B0604030504040204" pitchFamily="50" charset="-128"/>
              </a:rPr>
              <a:t>が重要</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1700"/>
              </a:lnSpc>
            </a:pP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1700"/>
              </a:lnSpc>
            </a:pPr>
            <a:r>
              <a:rPr lang="ja-JP" altLang="en-US" b="1" dirty="0">
                <a:solidFill>
                  <a:schemeClr val="tx1"/>
                </a:solidFill>
                <a:latin typeface="メイリオ" panose="020B0604030504040204" pitchFamily="50" charset="-128"/>
                <a:ea typeface="メイリオ" panose="020B0604030504040204" pitchFamily="50" charset="-128"/>
              </a:rPr>
              <a:t>・暑さの危険度は、気温だけでなく、湿度や日差しによっても変化</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1700"/>
              </a:lnSpc>
            </a:pPr>
            <a:r>
              <a:rPr lang="ja-JP" altLang="en-US" b="1" dirty="0">
                <a:solidFill>
                  <a:srgbClr val="002060"/>
                </a:solidFill>
                <a:latin typeface="メイリオ" panose="020B0604030504040204" pitchFamily="50" charset="-128"/>
                <a:ea typeface="メイリオ" panose="020B0604030504040204" pitchFamily="50" charset="-128"/>
              </a:rPr>
              <a:t>　　➡</a:t>
            </a:r>
            <a:r>
              <a:rPr lang="ja-JP" altLang="en-US" b="1" dirty="0">
                <a:solidFill>
                  <a:srgbClr val="FF0000"/>
                </a:solidFill>
                <a:latin typeface="メイリオ" panose="020B0604030504040204" pitchFamily="50" charset="-128"/>
                <a:ea typeface="メイリオ" panose="020B0604030504040204" pitchFamily="50" charset="-128"/>
              </a:rPr>
              <a:t>危険な暑さにあらかじめ気づき</a:t>
            </a:r>
            <a:r>
              <a:rPr lang="ja-JP" altLang="en-US" b="1" dirty="0">
                <a:solidFill>
                  <a:schemeClr val="tx1"/>
                </a:solidFill>
                <a:latin typeface="メイリオ" panose="020B0604030504040204" pitchFamily="50" charset="-128"/>
                <a:ea typeface="メイリオ" panose="020B0604030504040204" pitchFamily="50" charset="-128"/>
              </a:rPr>
              <a:t>、暑さを避ける行動をとることが重要</a:t>
            </a:r>
          </a:p>
          <a:p>
            <a:pPr>
              <a:lnSpc>
                <a:spcPts val="1700"/>
              </a:lnSpc>
            </a:pPr>
            <a:endParaRPr lang="en-US" altLang="ja-JP" b="1" dirty="0">
              <a:solidFill>
                <a:srgbClr val="002060"/>
              </a:solidFill>
              <a:latin typeface="メイリオ" panose="020B0604030504040204" pitchFamily="50" charset="-128"/>
              <a:ea typeface="メイリオ" panose="020B0604030504040204" pitchFamily="50" charset="-128"/>
            </a:endParaRPr>
          </a:p>
          <a:p>
            <a:pPr>
              <a:lnSpc>
                <a:spcPts val="1700"/>
              </a:lnSpc>
            </a:pPr>
            <a:r>
              <a:rPr lang="ja-JP" altLang="en-US" b="1" dirty="0">
                <a:solidFill>
                  <a:schemeClr val="tx1"/>
                </a:solidFill>
                <a:latin typeface="メイリオ" panose="020B0604030504040204" pitchFamily="50" charset="-128"/>
                <a:ea typeface="メイリオ" panose="020B0604030504040204" pitchFamily="50" charset="-128"/>
              </a:rPr>
              <a:t>・気温や湿度が高い日には屋内でも熱中症になることがある</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1700"/>
              </a:lnSpc>
            </a:pPr>
            <a:r>
              <a:rPr lang="ja-JP" altLang="en-US" b="1" dirty="0">
                <a:solidFill>
                  <a:schemeClr val="tx1"/>
                </a:solidFill>
                <a:latin typeface="メイリオ" panose="020B0604030504040204" pitchFamily="50" charset="-128"/>
                <a:ea typeface="メイリオ" panose="020B0604030504040204" pitchFamily="50" charset="-128"/>
              </a:rPr>
              <a:t>　　➡暑さに対して自分の感覚だけに頼らず、</a:t>
            </a:r>
            <a:r>
              <a:rPr lang="ja-JP" altLang="en-US" b="1" dirty="0">
                <a:solidFill>
                  <a:srgbClr val="FF0000"/>
                </a:solidFill>
                <a:latin typeface="メイリオ" panose="020B0604030504040204" pitchFamily="50" charset="-128"/>
                <a:ea typeface="メイリオ" panose="020B0604030504040204" pitchFamily="50" charset="-128"/>
              </a:rPr>
              <a:t>部屋の温湿度を確認して</a:t>
            </a:r>
            <a:r>
              <a:rPr lang="ja-JP" altLang="en-US" b="1" dirty="0">
                <a:solidFill>
                  <a:schemeClr val="tx1"/>
                </a:solidFill>
                <a:latin typeface="メイリオ" panose="020B0604030504040204" pitchFamily="50" charset="-128"/>
                <a:ea typeface="メイリオ" panose="020B0604030504040204" pitchFamily="50" charset="-128"/>
              </a:rPr>
              <a:t>クーラー　　</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1700"/>
              </a:lnSpc>
            </a:pPr>
            <a:r>
              <a:rPr lang="ja-JP" altLang="en-US" b="1" dirty="0">
                <a:solidFill>
                  <a:schemeClr val="tx1"/>
                </a:solidFill>
                <a:latin typeface="メイリオ" panose="020B0604030504040204" pitchFamily="50" charset="-128"/>
                <a:ea typeface="メイリオ" panose="020B0604030504040204" pitchFamily="50" charset="-128"/>
              </a:rPr>
              <a:t>　　　の設定温度を調節することが重要</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1700"/>
              </a:lnSpc>
            </a:pP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1700"/>
              </a:lnSpc>
            </a:pPr>
            <a:r>
              <a:rPr lang="ja-JP" altLang="en-US" b="1" dirty="0">
                <a:solidFill>
                  <a:schemeClr val="tx1"/>
                </a:solidFill>
                <a:latin typeface="メイリオ" panose="020B0604030504040204" pitchFamily="50" charset="-128"/>
                <a:ea typeface="メイリオ" panose="020B0604030504040204" pitchFamily="50" charset="-128"/>
              </a:rPr>
              <a:t>・屋外空間における夏の昼間の暑熱環境の改善</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1700"/>
              </a:lnSpc>
            </a:pPr>
            <a:r>
              <a:rPr lang="ja-JP" altLang="en-US" b="1" dirty="0">
                <a:solidFill>
                  <a:schemeClr val="tx1"/>
                </a:solidFill>
                <a:latin typeface="メイリオ" panose="020B0604030504040204" pitchFamily="50" charset="-128"/>
                <a:ea typeface="メイリオ" panose="020B0604030504040204" pitchFamily="50" charset="-128"/>
              </a:rPr>
              <a:t>　　➡</a:t>
            </a:r>
            <a:r>
              <a:rPr lang="ja-JP" altLang="en-US" b="1" dirty="0">
                <a:solidFill>
                  <a:srgbClr val="FF0000"/>
                </a:solidFill>
                <a:latin typeface="メイリオ" panose="020B0604030504040204" pitchFamily="50" charset="-128"/>
                <a:ea typeface="メイリオ" panose="020B0604030504040204" pitchFamily="50" charset="-128"/>
              </a:rPr>
              <a:t>人が集まる場所</a:t>
            </a:r>
            <a:r>
              <a:rPr lang="ja-JP" altLang="en-US" b="1" dirty="0">
                <a:solidFill>
                  <a:schemeClr val="tx1"/>
                </a:solidFill>
                <a:latin typeface="メイリオ" panose="020B0604030504040204" pitchFamily="50" charset="-128"/>
                <a:ea typeface="メイリオ" panose="020B0604030504040204" pitchFamily="50" charset="-128"/>
              </a:rPr>
              <a:t>に、ミスト発生器や日除けなどの</a:t>
            </a:r>
            <a:r>
              <a:rPr lang="ja-JP" altLang="en-US" b="1" dirty="0">
                <a:solidFill>
                  <a:srgbClr val="FF0000"/>
                </a:solidFill>
                <a:latin typeface="メイリオ" panose="020B0604030504040204" pitchFamily="50" charset="-128"/>
                <a:ea typeface="メイリオ" panose="020B0604030504040204" pitchFamily="50" charset="-128"/>
              </a:rPr>
              <a:t>クールスポットを作る</a:t>
            </a:r>
            <a:r>
              <a:rPr lang="ja-JP" altLang="en-US" b="1" dirty="0">
                <a:solidFill>
                  <a:schemeClr val="tx1"/>
                </a:solidFill>
                <a:latin typeface="メイリオ" panose="020B0604030504040204" pitchFamily="50" charset="-128"/>
                <a:ea typeface="メイリオ" panose="020B0604030504040204" pitchFamily="50" charset="-128"/>
              </a:rPr>
              <a:t>こ</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1700"/>
              </a:lnSpc>
            </a:pPr>
            <a:r>
              <a:rPr lang="ja-JP" altLang="en-US" b="1" dirty="0">
                <a:solidFill>
                  <a:schemeClr val="tx1"/>
                </a:solidFill>
                <a:latin typeface="メイリオ" panose="020B0604030504040204" pitchFamily="50" charset="-128"/>
                <a:ea typeface="メイリオ" panose="020B0604030504040204" pitchFamily="50" charset="-128"/>
              </a:rPr>
              <a:t>　　　とが効果的</a:t>
            </a:r>
          </a:p>
        </p:txBody>
      </p:sp>
      <p:sp>
        <p:nvSpPr>
          <p:cNvPr id="38" name="角丸四角形 37"/>
          <p:cNvSpPr/>
          <p:nvPr/>
        </p:nvSpPr>
        <p:spPr>
          <a:xfrm>
            <a:off x="1065010" y="2880488"/>
            <a:ext cx="7013860" cy="71206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14" name="角丸四角形 13"/>
          <p:cNvSpPr/>
          <p:nvPr/>
        </p:nvSpPr>
        <p:spPr>
          <a:xfrm>
            <a:off x="5604759" y="4773081"/>
            <a:ext cx="2898806" cy="134345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クールスポットの</a:t>
            </a:r>
            <a:endParaRPr lang="en-US" altLang="ja-JP"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kumimoji="1" lang="ja-JP" altLang="en-US" sz="2400"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拡　充</a:t>
            </a:r>
            <a:endParaRPr kumimoji="1" lang="en-US" altLang="ja-JP" sz="2400"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4" name="加算 3"/>
          <p:cNvSpPr/>
          <p:nvPr/>
        </p:nvSpPr>
        <p:spPr>
          <a:xfrm>
            <a:off x="4700323" y="5173190"/>
            <a:ext cx="626601" cy="576064"/>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77491" y="4423762"/>
            <a:ext cx="4044998" cy="204209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暑さから身を守る「</a:t>
            </a:r>
            <a:r>
              <a:rPr kumimoji="1" lang="en-US" altLang="ja-JP"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3</a:t>
            </a:r>
            <a:r>
              <a:rPr kumimoji="1" lang="ja-JP" altLang="en-US"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つの習慣</a:t>
            </a:r>
            <a:r>
              <a:rPr kumimoji="1"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endParaRPr kumimoji="1" lang="en-US" altLang="ja-JP"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endParaRPr lang="en-US" altLang="ja-JP" sz="2000" b="1" dirty="0">
              <a:effectLst>
                <a:outerShdw blurRad="38100" dist="38100" dir="2700000" algn="tl">
                  <a:srgbClr val="000000">
                    <a:alpha val="43137"/>
                  </a:srgbClr>
                </a:outerShdw>
              </a:effectLst>
            </a:endParaRPr>
          </a:p>
          <a:p>
            <a:pPr algn="ctr"/>
            <a:endParaRPr kumimoji="1" lang="en-US" altLang="ja-JP" sz="2000" b="1" dirty="0">
              <a:effectLst>
                <a:outerShdw blurRad="38100" dist="38100" dir="2700000" algn="tl">
                  <a:srgbClr val="000000">
                    <a:alpha val="43137"/>
                  </a:srgbClr>
                </a:outerShdw>
              </a:effectLst>
            </a:endParaRPr>
          </a:p>
          <a:p>
            <a:pPr algn="ctr"/>
            <a:endParaRPr lang="en-US" altLang="ja-JP" sz="2000" b="1" dirty="0">
              <a:effectLst>
                <a:outerShdw blurRad="38100" dist="38100" dir="2700000" algn="tl">
                  <a:srgbClr val="000000">
                    <a:alpha val="43137"/>
                  </a:srgbClr>
                </a:outerShdw>
              </a:effectLst>
            </a:endParaRPr>
          </a:p>
          <a:p>
            <a:pPr algn="ctr"/>
            <a:endParaRPr kumimoji="1" lang="en-US" altLang="ja-JP" sz="2000" b="1" dirty="0">
              <a:effectLst>
                <a:outerShdw blurRad="38100" dist="38100" dir="2700000" algn="tl">
                  <a:srgbClr val="000000">
                    <a:alpha val="43137"/>
                  </a:srgbClr>
                </a:outerShdw>
              </a:effectLst>
            </a:endParaRPr>
          </a:p>
          <a:p>
            <a:pPr algn="ctr"/>
            <a:endParaRPr kumimoji="1" lang="ja-JP" altLang="en-US" sz="2000" b="1" dirty="0">
              <a:effectLst>
                <a:outerShdw blurRad="38100" dist="38100" dir="2700000" algn="tl">
                  <a:srgbClr val="000000">
                    <a:alpha val="43137"/>
                  </a:srgbClr>
                </a:outerShdw>
              </a:effectLst>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737" y="4788259"/>
            <a:ext cx="3462506" cy="1677596"/>
          </a:xfrm>
          <a:prstGeom prst="rect">
            <a:avLst/>
          </a:prstGeom>
        </p:spPr>
      </p:pic>
      <p:sp>
        <p:nvSpPr>
          <p:cNvPr id="5" name="テキスト ボックス 4"/>
          <p:cNvSpPr txBox="1"/>
          <p:nvPr/>
        </p:nvSpPr>
        <p:spPr>
          <a:xfrm>
            <a:off x="297484" y="1155113"/>
            <a:ext cx="1746237"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主なご意見</a:t>
            </a:r>
          </a:p>
        </p:txBody>
      </p:sp>
    </p:spTree>
    <p:extLst>
      <p:ext uri="{BB962C8B-B14F-4D97-AF65-F5344CB8AC3E}">
        <p14:creationId xmlns:p14="http://schemas.microsoft.com/office/powerpoint/2010/main" val="3690383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（６）その他、新たな取組み</a:t>
            </a:r>
          </a:p>
        </p:txBody>
      </p:sp>
      <p:graphicFrame>
        <p:nvGraphicFramePr>
          <p:cNvPr id="16" name="表 15"/>
          <p:cNvGraphicFramePr>
            <a:graphicFrameLocks noGrp="1"/>
          </p:cNvGraphicFramePr>
          <p:nvPr>
            <p:extLst>
              <p:ext uri="{D42A27DB-BD31-4B8C-83A1-F6EECF244321}">
                <p14:modId xmlns:p14="http://schemas.microsoft.com/office/powerpoint/2010/main" val="1889792670"/>
              </p:ext>
            </p:extLst>
          </p:nvPr>
        </p:nvGraphicFramePr>
        <p:xfrm>
          <a:off x="155342" y="2491052"/>
          <a:ext cx="8831835" cy="4037758"/>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85062">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3652696">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52" name="正方形/長方形 1"/>
          <p:cNvSpPr>
            <a:spLocks noChangeArrowheads="1"/>
          </p:cNvSpPr>
          <p:nvPr/>
        </p:nvSpPr>
        <p:spPr bwMode="auto">
          <a:xfrm>
            <a:off x="284299" y="2921882"/>
            <a:ext cx="5727861" cy="1612005"/>
          </a:xfrm>
          <a:prstGeom prst="rect">
            <a:avLst/>
          </a:prstGeom>
          <a:noFill/>
          <a:ln w="9525" algn="ctr">
            <a:noFill/>
            <a:round/>
            <a:headEnd/>
            <a:tailEnd/>
          </a:ln>
        </p:spPr>
        <p:txBody>
          <a:bodyPr/>
          <a:lstStyle/>
          <a:p>
            <a:pPr marL="174625" indent="-174625">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◆実施期間・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時間（予定）</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期間：５月（暑くなりはじめ）から９月末まで</a:t>
            </a:r>
          </a:p>
          <a:p>
            <a:pPr marL="174625" indent="-174625">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時間：各施設・店舗の営業時間内でご協力可能な範囲</a:t>
            </a:r>
          </a:p>
          <a:p>
            <a:pPr marL="174625" indent="-174625">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実施期間は目安であり、各施設・店舗の状況により変更可能</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62</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施設</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店舗がクールオアシス実施中（</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月時点）</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★大阪府薬剤師会の協力により加盟薬局等へ周知➡薬局店舗が多く参加</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1" name="グループ化 40"/>
          <p:cNvGrpSpPr/>
          <p:nvPr/>
        </p:nvGrpSpPr>
        <p:grpSpPr>
          <a:xfrm>
            <a:off x="1761894" y="536135"/>
            <a:ext cx="7246362" cy="657826"/>
            <a:chOff x="3075868" y="2420887"/>
            <a:chExt cx="3566983"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75868" y="2595388"/>
              <a:ext cx="3566983" cy="541835"/>
            </a:xfrm>
            <a:prstGeom prst="rect">
              <a:avLst/>
            </a:prstGeom>
          </p:spPr>
          <p:txBody>
            <a:bodyPr wrap="square">
              <a:spAutoFit/>
            </a:bodyPr>
            <a:lstStyle/>
            <a:p>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4" name="角丸四角形 43"/>
          <p:cNvSpPr/>
          <p:nvPr/>
        </p:nvSpPr>
        <p:spPr>
          <a:xfrm>
            <a:off x="19353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取組①</a:t>
            </a:r>
          </a:p>
        </p:txBody>
      </p:sp>
      <p:graphicFrame>
        <p:nvGraphicFramePr>
          <p:cNvPr id="45" name="表 44"/>
          <p:cNvGraphicFramePr>
            <a:graphicFrameLocks noGrp="1"/>
          </p:cNvGraphicFramePr>
          <p:nvPr>
            <p:extLst>
              <p:ext uri="{D42A27DB-BD31-4B8C-83A1-F6EECF244321}">
                <p14:modId xmlns:p14="http://schemas.microsoft.com/office/powerpoint/2010/main" val="3547575147"/>
              </p:ext>
            </p:extLst>
          </p:nvPr>
        </p:nvGraphicFramePr>
        <p:xfrm>
          <a:off x="132653" y="1292217"/>
          <a:ext cx="8831835" cy="1187491"/>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4085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77890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■猛暑の際における外出先の一時避難所として、暑さをしのげる涼しい空間（クールオアシス）を、薬局・銀行等施設店舗の協力により府民等に対してご提供いただく。</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8" name="正方形/長方形 1"/>
          <p:cNvSpPr>
            <a:spLocks noChangeArrowheads="1"/>
          </p:cNvSpPr>
          <p:nvPr/>
        </p:nvSpPr>
        <p:spPr bwMode="auto">
          <a:xfrm>
            <a:off x="7020272" y="890328"/>
            <a:ext cx="1895313"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20</a:t>
            </a:r>
            <a:endParaRPr lang="ja-JP" altLang="en-US" sz="2200" b="1"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ECE9D6FB-DE4C-44B6-BBAE-C554D7449E60}"/>
              </a:ext>
            </a:extLst>
          </p:cNvPr>
          <p:cNvSpPr/>
          <p:nvPr/>
        </p:nvSpPr>
        <p:spPr>
          <a:xfrm>
            <a:off x="1892615" y="662831"/>
            <a:ext cx="5449687" cy="400110"/>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おおさかクールオアシスプロジェクト</a:t>
            </a:r>
          </a:p>
        </p:txBody>
      </p:sp>
      <p:pic>
        <p:nvPicPr>
          <p:cNvPr id="4" name="図 3" descr="グラフィカル ユーザー インターフェイス&#10;&#10;自動的に生成された説明">
            <a:extLst>
              <a:ext uri="{FF2B5EF4-FFF2-40B4-BE49-F238E27FC236}">
                <a16:creationId xmlns:a16="http://schemas.microsoft.com/office/drawing/2014/main" id="{8B2EE27F-4923-4C80-9F13-59565CC8DB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7790" y="4279158"/>
            <a:ext cx="1362682" cy="1916840"/>
          </a:xfrm>
          <a:prstGeom prst="rect">
            <a:avLst/>
          </a:prstGeom>
        </p:spPr>
      </p:pic>
      <p:grpSp>
        <p:nvGrpSpPr>
          <p:cNvPr id="15" name="グループ化 14"/>
          <p:cNvGrpSpPr/>
          <p:nvPr/>
        </p:nvGrpSpPr>
        <p:grpSpPr>
          <a:xfrm>
            <a:off x="284299" y="4576638"/>
            <a:ext cx="5644707" cy="1832698"/>
            <a:chOff x="4034910" y="1535893"/>
            <a:chExt cx="6242567" cy="2305350"/>
          </a:xfrm>
        </p:grpSpPr>
        <p:sp>
          <p:nvSpPr>
            <p:cNvPr id="19" name="角丸四角形吹き出し 18"/>
            <p:cNvSpPr/>
            <p:nvPr/>
          </p:nvSpPr>
          <p:spPr>
            <a:xfrm>
              <a:off x="4034910" y="1535893"/>
              <a:ext cx="6242567" cy="2305350"/>
            </a:xfrm>
            <a:prstGeom prst="wedgeRoundRectCallout">
              <a:avLst>
                <a:gd name="adj1" fmla="val -43542"/>
                <a:gd name="adj2" fmla="val 17747"/>
                <a:gd name="adj3" fmla="val 16667"/>
              </a:avLst>
            </a:prstGeom>
            <a:solidFill>
              <a:srgbClr val="00B0F0">
                <a:alpha val="16000"/>
              </a:srgbClr>
            </a:solid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1" name="図 2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97551" y="1653666"/>
              <a:ext cx="1316588" cy="1005353"/>
            </a:xfrm>
            <a:prstGeom prst="rect">
              <a:avLst/>
            </a:prstGeom>
          </p:spPr>
        </p:pic>
        <p:pic>
          <p:nvPicPr>
            <p:cNvPr id="22" name="図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58139" y="2889141"/>
              <a:ext cx="699657" cy="898926"/>
            </a:xfrm>
            <a:prstGeom prst="rect">
              <a:avLst/>
            </a:prstGeom>
          </p:spPr>
        </p:pic>
        <p:sp>
          <p:nvSpPr>
            <p:cNvPr id="25" name="線吹き出し 3 (枠付き) 24"/>
            <p:cNvSpPr/>
            <p:nvPr/>
          </p:nvSpPr>
          <p:spPr>
            <a:xfrm flipH="1">
              <a:off x="7724200" y="1636452"/>
              <a:ext cx="2353673" cy="324370"/>
            </a:xfrm>
            <a:prstGeom prst="borderCallout3">
              <a:avLst>
                <a:gd name="adj1" fmla="val 42258"/>
                <a:gd name="adj2" fmla="val 102395"/>
                <a:gd name="adj3" fmla="val -9623"/>
                <a:gd name="adj4" fmla="val 103080"/>
                <a:gd name="adj5" fmla="val -6455"/>
                <a:gd name="adj6" fmla="val 113867"/>
                <a:gd name="adj7" fmla="val 72993"/>
                <a:gd name="adj8" fmla="val 119715"/>
              </a:avLst>
            </a:prstGeom>
            <a:solidFill>
              <a:schemeClr val="bg1"/>
            </a:solidFill>
            <a:ln w="127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必須</a:t>
              </a:r>
              <a:r>
                <a:rPr lang="en-US" altLang="ja-JP"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冷房のある涼しい空間</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6" name="図 2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361214" y="2659019"/>
              <a:ext cx="1606293" cy="1159335"/>
            </a:xfrm>
            <a:prstGeom prst="rect">
              <a:avLst/>
            </a:prstGeom>
          </p:spPr>
        </p:pic>
        <p:sp>
          <p:nvSpPr>
            <p:cNvPr id="27" name="線吹き出し 3 (枠付き) 26"/>
            <p:cNvSpPr/>
            <p:nvPr/>
          </p:nvSpPr>
          <p:spPr>
            <a:xfrm flipH="1">
              <a:off x="8198713" y="3468844"/>
              <a:ext cx="1260156" cy="234006"/>
            </a:xfrm>
            <a:prstGeom prst="borderCallout3">
              <a:avLst>
                <a:gd name="adj1" fmla="val 57355"/>
                <a:gd name="adj2" fmla="val 102717"/>
                <a:gd name="adj3" fmla="val -34825"/>
                <a:gd name="adj4" fmla="val 102599"/>
                <a:gd name="adj5" fmla="val -125799"/>
                <a:gd name="adj6" fmla="val 93962"/>
                <a:gd name="adj7" fmla="val -121096"/>
                <a:gd name="adj8" fmla="val 125554"/>
              </a:avLst>
            </a:prstGeom>
            <a:solidFill>
              <a:schemeClr val="bg1"/>
            </a:solidFill>
            <a:ln w="127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任意</a:t>
              </a:r>
              <a:r>
                <a:rPr lang="en-US" altLang="ja-JP" sz="105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椅子等</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線吹き出し 3 (枠付き) 27"/>
            <p:cNvSpPr/>
            <p:nvPr/>
          </p:nvSpPr>
          <p:spPr>
            <a:xfrm flipH="1">
              <a:off x="4603590" y="1960822"/>
              <a:ext cx="1093706" cy="294001"/>
            </a:xfrm>
            <a:prstGeom prst="borderCallout3">
              <a:avLst>
                <a:gd name="adj1" fmla="val 88407"/>
                <a:gd name="adj2" fmla="val 102805"/>
                <a:gd name="adj3" fmla="val -9809"/>
                <a:gd name="adj4" fmla="val 103903"/>
                <a:gd name="adj5" fmla="val -11736"/>
                <a:gd name="adj6" fmla="val 125347"/>
                <a:gd name="adj7" fmla="val 141403"/>
                <a:gd name="adj8" fmla="val 113529"/>
              </a:avLst>
            </a:prstGeom>
            <a:solidFill>
              <a:schemeClr val="bg1"/>
            </a:solidFill>
            <a:ln w="127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線吹き出し 3 (枠付き) 28"/>
            <p:cNvSpPr/>
            <p:nvPr/>
          </p:nvSpPr>
          <p:spPr>
            <a:xfrm flipH="1">
              <a:off x="4485753" y="1843452"/>
              <a:ext cx="1359907" cy="420942"/>
            </a:xfrm>
            <a:prstGeom prst="borderCallout3">
              <a:avLst>
                <a:gd name="adj1" fmla="val 73877"/>
                <a:gd name="adj2" fmla="val -2432"/>
                <a:gd name="adj3" fmla="val 26636"/>
                <a:gd name="adj4" fmla="val -3339"/>
                <a:gd name="adj5" fmla="val 26128"/>
                <a:gd name="adj6" fmla="val -16975"/>
                <a:gd name="adj7" fmla="val 144772"/>
                <a:gd name="adj8" fmla="val -11753"/>
              </a:avLst>
            </a:prstGeom>
            <a:solidFill>
              <a:schemeClr val="bg1"/>
            </a:solidFill>
            <a:ln w="127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必須</a:t>
              </a:r>
              <a:r>
                <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協力チラシの</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掲出もしくは配架</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0" name="図 2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43373" y="2435943"/>
              <a:ext cx="514751" cy="732311"/>
            </a:xfrm>
            <a:prstGeom prst="rect">
              <a:avLst/>
            </a:prstGeom>
            <a:ln>
              <a:solidFill>
                <a:schemeClr val="tx1"/>
              </a:solidFill>
            </a:ln>
          </p:spPr>
        </p:pic>
        <p:grpSp>
          <p:nvGrpSpPr>
            <p:cNvPr id="31" name="グループ化 30"/>
            <p:cNvGrpSpPr/>
            <p:nvPr/>
          </p:nvGrpSpPr>
          <p:grpSpPr>
            <a:xfrm>
              <a:off x="5653524" y="2435943"/>
              <a:ext cx="431232" cy="604774"/>
              <a:chOff x="4803683" y="4605349"/>
              <a:chExt cx="590883" cy="831703"/>
            </a:xfrm>
          </p:grpSpPr>
          <p:pic>
            <p:nvPicPr>
              <p:cNvPr id="32" name="図 3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79815" y="4605349"/>
                <a:ext cx="514751" cy="732312"/>
              </a:xfrm>
              <a:prstGeom prst="rect">
                <a:avLst/>
              </a:prstGeom>
              <a:ln>
                <a:solidFill>
                  <a:schemeClr val="tx1"/>
                </a:solidFill>
              </a:ln>
            </p:spPr>
          </p:pic>
          <p:pic>
            <p:nvPicPr>
              <p:cNvPr id="33" name="図 3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35123" y="4664984"/>
                <a:ext cx="514751" cy="732312"/>
              </a:xfrm>
              <a:prstGeom prst="rect">
                <a:avLst/>
              </a:prstGeom>
              <a:ln>
                <a:solidFill>
                  <a:schemeClr val="tx1"/>
                </a:solidFill>
              </a:ln>
            </p:spPr>
          </p:pic>
          <p:pic>
            <p:nvPicPr>
              <p:cNvPr id="34" name="図 3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03683" y="4704740"/>
                <a:ext cx="514751" cy="732312"/>
              </a:xfrm>
              <a:prstGeom prst="rect">
                <a:avLst/>
              </a:prstGeom>
              <a:ln>
                <a:solidFill>
                  <a:schemeClr val="tx1"/>
                </a:solidFill>
              </a:ln>
            </p:spPr>
          </p:pic>
        </p:grpSp>
      </p:grpSp>
      <p:sp>
        <p:nvSpPr>
          <p:cNvPr id="37" name="テキスト ボックス 36"/>
          <p:cNvSpPr txBox="1"/>
          <p:nvPr/>
        </p:nvSpPr>
        <p:spPr>
          <a:xfrm>
            <a:off x="140172" y="4300629"/>
            <a:ext cx="5028970" cy="261610"/>
          </a:xfrm>
          <a:prstGeom prst="rect">
            <a:avLst/>
          </a:prstGeom>
          <a:noFill/>
        </p:spPr>
        <p:txBody>
          <a:bodyPr wrap="square" rtlCol="0">
            <a:spAutoFit/>
          </a:bodyPr>
          <a:lstStyle/>
          <a:p>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●クールオアシスでのご協力いただく内容（参加施設の可能な内容で実施）</a:t>
            </a:r>
            <a:endPar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123501" y="5069881"/>
            <a:ext cx="1232292" cy="1185274"/>
          </a:xfrm>
          <a:prstGeom prst="rect">
            <a:avLst/>
          </a:prstGeom>
        </p:spPr>
      </p:pic>
      <p:sp>
        <p:nvSpPr>
          <p:cNvPr id="38" name="テキスト ボックス 37"/>
          <p:cNvSpPr txBox="1"/>
          <p:nvPr/>
        </p:nvSpPr>
        <p:spPr>
          <a:xfrm>
            <a:off x="6012161" y="6217644"/>
            <a:ext cx="2808312" cy="261610"/>
          </a:xfrm>
          <a:prstGeom prst="rect">
            <a:avLst/>
          </a:prstGeom>
          <a:noFill/>
        </p:spPr>
        <p:txBody>
          <a:bodyPr wrap="square" rtlCol="0">
            <a:spAutoFit/>
          </a:bodyPr>
          <a:lstStyle/>
          <a:p>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↑ステッカータイプ　　↑チラシタイプ</a:t>
            </a:r>
            <a:endPar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角丸四角形 5"/>
          <p:cNvSpPr/>
          <p:nvPr/>
        </p:nvSpPr>
        <p:spPr>
          <a:xfrm>
            <a:off x="6060967" y="3979993"/>
            <a:ext cx="2854617" cy="2499261"/>
          </a:xfrm>
          <a:prstGeom prst="roundRect">
            <a:avLst>
              <a:gd name="adj" fmla="val 410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6694917" y="3735611"/>
            <a:ext cx="1716723" cy="430887"/>
          </a:xfrm>
          <a:prstGeom prst="rect">
            <a:avLst/>
          </a:prstGeom>
          <a:solidFill>
            <a:schemeClr val="bg1"/>
          </a:solidFill>
          <a:ln w="22225">
            <a:solidFill>
              <a:schemeClr val="accent5">
                <a:lumMod val="75000"/>
              </a:schemeClr>
            </a:solidFill>
          </a:ln>
        </p:spPr>
        <p:txBody>
          <a:bodyPr wrap="square" rtlCol="0">
            <a:spAutoFit/>
          </a:bodyPr>
          <a:lstStyle/>
          <a:p>
            <a:pPr algn="ct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協力施設・店舗には</a:t>
            </a:r>
            <a:endParaRPr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目印となる標識を掲出</a:t>
            </a:r>
            <a:endPar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833738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2410" y="0"/>
            <a:ext cx="8985548"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（６）その他、新たな取組み</a:t>
            </a:r>
          </a:p>
        </p:txBody>
      </p:sp>
      <p:graphicFrame>
        <p:nvGraphicFramePr>
          <p:cNvPr id="16" name="表 15"/>
          <p:cNvGraphicFramePr>
            <a:graphicFrameLocks noGrp="1"/>
          </p:cNvGraphicFramePr>
          <p:nvPr/>
        </p:nvGraphicFramePr>
        <p:xfrm>
          <a:off x="92410" y="2708921"/>
          <a:ext cx="9002074" cy="4071444"/>
        </p:xfrm>
        <a:graphic>
          <a:graphicData uri="http://schemas.openxmlformats.org/drawingml/2006/table">
            <a:tbl>
              <a:tblPr firstRow="1" bandRow="1">
                <a:tableStyleId>{5C22544A-7EE6-4342-B048-85BDC9FD1C3A}</a:tableStyleId>
              </a:tblPr>
              <a:tblGrid>
                <a:gridCol w="9002074">
                  <a:extLst>
                    <a:ext uri="{9D8B030D-6E8A-4147-A177-3AD203B41FA5}">
                      <a16:colId xmlns:a16="http://schemas.microsoft.com/office/drawing/2014/main" val="20000"/>
                    </a:ext>
                  </a:extLst>
                </a:gridCol>
              </a:tblGrid>
              <a:tr h="388275">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3683169">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52" name="正方形/長方形 1"/>
          <p:cNvSpPr>
            <a:spLocks noChangeArrowheads="1"/>
          </p:cNvSpPr>
          <p:nvPr/>
        </p:nvSpPr>
        <p:spPr bwMode="auto">
          <a:xfrm>
            <a:off x="136787" y="3338553"/>
            <a:ext cx="5299308" cy="2677019"/>
          </a:xfrm>
          <a:prstGeom prst="rect">
            <a:avLst/>
          </a:prstGeom>
          <a:noFill/>
          <a:ln w="9525" algn="ctr">
            <a:noFill/>
            <a:round/>
            <a:headEnd/>
            <a:tailEnd/>
          </a:ln>
        </p:spPr>
        <p:txBody>
          <a:bodyPr/>
          <a:lstStyle/>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◆補助制度の概要　</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・バス停やタクシー乗り場のある駅前広場、単独のバス停、</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駅（プラットホームなど）において、</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・都市緑化（必ず含めること）と日除けや微細ミスト発生器</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等の暑熱環境改善設備（１設備以上含めること）の整備に　</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対して、</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1,500</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万円を上限として事業費を原則全額補助</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アクセスが制約される駅のプラットホーム等の改札の内側</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は事業費の半額を補助</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p>
          <a:p>
            <a:pPr>
              <a:lnSpc>
                <a:spcPts val="535"/>
              </a:lnSpc>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174625" indent="-174625">
              <a:lnSpc>
                <a:spcPts val="1600"/>
              </a:lnSpc>
            </a:pP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lnSpc>
                <a:spcPts val="1600"/>
              </a:lnSpc>
            </a:pPr>
            <a:endParaRPr lang="en-US" altLang="ja-JP" sz="1400" strike="sngStrike"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lnSpc>
                <a:spcPts val="1600"/>
              </a:lnSpc>
            </a:pP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◆令和</a:t>
            </a:r>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3</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年度実施計画   駅前広場等：５０箇所</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p:txBody>
      </p:sp>
      <p:grpSp>
        <p:nvGrpSpPr>
          <p:cNvPr id="41" name="グループ化 40"/>
          <p:cNvGrpSpPr/>
          <p:nvPr/>
        </p:nvGrpSpPr>
        <p:grpSpPr>
          <a:xfrm>
            <a:off x="1761893" y="536135"/>
            <a:ext cx="7332591" cy="592218"/>
            <a:chOff x="3075868" y="2420887"/>
            <a:chExt cx="3566983"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75868" y="2595388"/>
              <a:ext cx="3566983" cy="541835"/>
            </a:xfrm>
            <a:prstGeom prst="rect">
              <a:avLst/>
            </a:prstGeom>
          </p:spPr>
          <p:txBody>
            <a:bodyPr wrap="square">
              <a:spAutoFit/>
            </a:bodyPr>
            <a:lstStyle/>
            <a:p>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4" name="角丸四角形 43"/>
          <p:cNvSpPr/>
          <p:nvPr/>
        </p:nvSpPr>
        <p:spPr>
          <a:xfrm>
            <a:off x="96361" y="556347"/>
            <a:ext cx="1492344" cy="514105"/>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取組②</a:t>
            </a:r>
          </a:p>
        </p:txBody>
      </p:sp>
      <p:graphicFrame>
        <p:nvGraphicFramePr>
          <p:cNvPr id="45" name="表 44"/>
          <p:cNvGraphicFramePr>
            <a:graphicFrameLocks noGrp="1"/>
          </p:cNvGraphicFramePr>
          <p:nvPr/>
        </p:nvGraphicFramePr>
        <p:xfrm>
          <a:off x="92410" y="1176220"/>
          <a:ext cx="9002074" cy="1505310"/>
        </p:xfrm>
        <a:graphic>
          <a:graphicData uri="http://schemas.openxmlformats.org/drawingml/2006/table">
            <a:tbl>
              <a:tblPr firstRow="1" bandRow="1">
                <a:tableStyleId>{5C22544A-7EE6-4342-B048-85BDC9FD1C3A}</a:tableStyleId>
              </a:tblPr>
              <a:tblGrid>
                <a:gridCol w="9002074">
                  <a:extLst>
                    <a:ext uri="{9D8B030D-6E8A-4147-A177-3AD203B41FA5}">
                      <a16:colId xmlns:a16="http://schemas.microsoft.com/office/drawing/2014/main" val="20000"/>
                    </a:ext>
                  </a:extLst>
                </a:gridCol>
              </a:tblGrid>
              <a:tr h="5179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987365">
                <a:tc>
                  <a:txBody>
                    <a:bodyPr/>
                    <a:lstStyle/>
                    <a:p>
                      <a:pPr>
                        <a:defRPr/>
                      </a:pP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災害並みの猛暑による府民の健康被害を軽減する必要性が高まっていることから、暑くても屋外で待たざるを　</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得ない駅前広場などで、市町村や公共交通事業者等が連携し、都市緑化を活用した猛暑対策に取り組めるよう、</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森林環境税を活用して誘導・支援</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8" name="正方形/長方形 1"/>
          <p:cNvSpPr>
            <a:spLocks noChangeArrowheads="1"/>
          </p:cNvSpPr>
          <p:nvPr/>
        </p:nvSpPr>
        <p:spPr bwMode="auto">
          <a:xfrm>
            <a:off x="7006302" y="847147"/>
            <a:ext cx="1895313"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タイトル 1"/>
          <p:cNvSpPr txBox="1">
            <a:spLocks/>
          </p:cNvSpPr>
          <p:nvPr/>
        </p:nvSpPr>
        <p:spPr>
          <a:xfrm>
            <a:off x="8439416" y="6453336"/>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21</a:t>
            </a:r>
            <a:endParaRPr lang="ja-JP" altLang="en-US" sz="2200" b="1"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ECE9D6FB-DE4C-44B6-BBAE-C554D7449E60}"/>
              </a:ext>
            </a:extLst>
          </p:cNvPr>
          <p:cNvSpPr/>
          <p:nvPr/>
        </p:nvSpPr>
        <p:spPr>
          <a:xfrm>
            <a:off x="1846416" y="605833"/>
            <a:ext cx="5449687" cy="400110"/>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都市緑化を活用した猛暑対策事業</a:t>
            </a:r>
          </a:p>
        </p:txBody>
      </p:sp>
      <p:sp>
        <p:nvSpPr>
          <p:cNvPr id="6" name="角丸四角形 5"/>
          <p:cNvSpPr/>
          <p:nvPr/>
        </p:nvSpPr>
        <p:spPr>
          <a:xfrm>
            <a:off x="5226416" y="3323984"/>
            <a:ext cx="3746887" cy="2598510"/>
          </a:xfrm>
          <a:prstGeom prst="roundRect">
            <a:avLst>
              <a:gd name="adj" fmla="val 410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87772" y="3459601"/>
            <a:ext cx="3627813" cy="2327276"/>
          </a:xfrm>
          <a:prstGeom prst="rect">
            <a:avLst/>
          </a:prstGeom>
        </p:spPr>
      </p:pic>
      <p:sp>
        <p:nvSpPr>
          <p:cNvPr id="35" name="正方形/長方形 34"/>
          <p:cNvSpPr/>
          <p:nvPr/>
        </p:nvSpPr>
        <p:spPr>
          <a:xfrm>
            <a:off x="5282962" y="5930550"/>
            <a:ext cx="3600401" cy="369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900" dirty="0">
                <a:solidFill>
                  <a:schemeClr val="tx1"/>
                </a:solidFill>
                <a:latin typeface="メイリオ" panose="020B0604030504040204" pitchFamily="50" charset="-128"/>
                <a:ea typeface="メイリオ" panose="020B0604030504040204" pitchFamily="50" charset="-128"/>
              </a:rPr>
              <a:t>「まちなかの暑さ対策ガイドライン 改訂版」</a:t>
            </a:r>
            <a:r>
              <a:rPr lang="en-US" altLang="ja-JP" sz="900" dirty="0">
                <a:solidFill>
                  <a:schemeClr val="tx1"/>
                </a:solidFill>
                <a:latin typeface="メイリオ" panose="020B0604030504040204" pitchFamily="50" charset="-128"/>
                <a:ea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rPr>
              <a:t>環境省</a:t>
            </a:r>
            <a:r>
              <a:rPr lang="en-US" altLang="ja-JP" sz="900" dirty="0">
                <a:solidFill>
                  <a:schemeClr val="tx1"/>
                </a:solidFill>
                <a:latin typeface="メイリオ" panose="020B0604030504040204" pitchFamily="50" charset="-128"/>
                <a:ea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rPr>
              <a:t>を加工して作成</a:t>
            </a:r>
          </a:p>
        </p:txBody>
      </p:sp>
      <p:sp>
        <p:nvSpPr>
          <p:cNvPr id="3" name="正方形/長方形 2"/>
          <p:cNvSpPr/>
          <p:nvPr/>
        </p:nvSpPr>
        <p:spPr>
          <a:xfrm>
            <a:off x="136788" y="5650191"/>
            <a:ext cx="5370746" cy="502702"/>
          </a:xfrm>
          <a:prstGeom prst="rect">
            <a:avLst/>
          </a:prstGeom>
        </p:spPr>
        <p:txBody>
          <a:bodyPr wrap="square">
            <a:spAutoFit/>
          </a:bodyPr>
          <a:lstStyle/>
          <a:p>
            <a:pPr marL="174625" indent="-174625">
              <a:lnSpc>
                <a:spcPts val="1600"/>
              </a:lnSpc>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06195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暑さ対策の取り組みにあたって</a:t>
            </a:r>
          </a:p>
        </p:txBody>
      </p:sp>
      <p:graphicFrame>
        <p:nvGraphicFramePr>
          <p:cNvPr id="3" name="表 2"/>
          <p:cNvGraphicFramePr>
            <a:graphicFrameLocks noGrp="1"/>
          </p:cNvGraphicFramePr>
          <p:nvPr/>
        </p:nvGraphicFramePr>
        <p:xfrm>
          <a:off x="162162" y="514344"/>
          <a:ext cx="8818195" cy="6016627"/>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570579">
                <a:tc>
                  <a:txBody>
                    <a:bodyPr/>
                    <a:lstStyle/>
                    <a:p>
                      <a:pPr algn="l"/>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◆今年度から全国展開が始まる熱中症警戒アラートについても周知を図る</a:t>
                      </a:r>
                    </a:p>
                  </a:txBody>
                  <a:tcPr marL="0" marR="0" marT="0" marB="0" anchor="ctr">
                    <a:solidFill>
                      <a:srgbClr val="0070C0"/>
                    </a:solidFill>
                  </a:tcPr>
                </a:tc>
                <a:extLst>
                  <a:ext uri="{0D108BD9-81ED-4DB2-BD59-A6C34878D82A}">
                    <a16:rowId xmlns:a16="http://schemas.microsoft.com/office/drawing/2014/main" val="10000"/>
                  </a:ext>
                </a:extLst>
              </a:tr>
              <a:tr h="5446048">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5" name="角丸四角形 4"/>
          <p:cNvSpPr/>
          <p:nvPr/>
        </p:nvSpPr>
        <p:spPr>
          <a:xfrm>
            <a:off x="1058804" y="2581517"/>
            <a:ext cx="7013860" cy="71206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11" name="テキスト ボックス 10">
            <a:extLst>
              <a:ext uri="{FF2B5EF4-FFF2-40B4-BE49-F238E27FC236}">
                <a16:creationId xmlns:a16="http://schemas.microsoft.com/office/drawing/2014/main" id="{AE3A1979-2351-4FD5-8B61-981D07FC191A}"/>
              </a:ext>
            </a:extLst>
          </p:cNvPr>
          <p:cNvSpPr txBox="1"/>
          <p:nvPr/>
        </p:nvSpPr>
        <p:spPr>
          <a:xfrm>
            <a:off x="323528" y="1246773"/>
            <a:ext cx="8280920" cy="1015663"/>
          </a:xfrm>
          <a:prstGeom prst="rect">
            <a:avLst/>
          </a:prstGeom>
          <a:noFill/>
        </p:spPr>
        <p:txBody>
          <a:bodyPr wrap="square" rtlCol="0">
            <a:spAutoFit/>
          </a:bodyPr>
          <a:lstStyle/>
          <a:p>
            <a:r>
              <a:rPr kumimoji="1" lang="ja-JP" altLang="en-US" sz="2000" b="1" dirty="0">
                <a:ln w="0">
                  <a:noFill/>
                </a:ln>
                <a:effectLst>
                  <a:glow rad="101600">
                    <a:schemeClr val="bg1"/>
                  </a:glow>
                </a:effectLst>
                <a:latin typeface="BIZ UDPゴシック" panose="020B0400000000000000" pitchFamily="50" charset="-128"/>
                <a:ea typeface="BIZ UDPゴシック" panose="020B0400000000000000" pitchFamily="50" charset="-128"/>
              </a:rPr>
              <a:t>令和３年度から大阪でも、熱中症の危険性が極めて高くなると予測された場合に注意を呼びかける「熱中症警戒アラート」が発表される。（基本的には都道府県ごとに発表）</a:t>
            </a:r>
          </a:p>
        </p:txBody>
      </p:sp>
      <p:sp>
        <p:nvSpPr>
          <p:cNvPr id="13" name="角丸四角形 12"/>
          <p:cNvSpPr/>
          <p:nvPr/>
        </p:nvSpPr>
        <p:spPr>
          <a:xfrm>
            <a:off x="317322" y="3044821"/>
            <a:ext cx="5538594" cy="3113735"/>
          </a:xfrm>
          <a:prstGeom prst="roundRect">
            <a:avLst>
              <a:gd name="adj" fmla="val 4437"/>
            </a:avLst>
          </a:prstGeom>
          <a:solidFill>
            <a:schemeClr val="accent4">
              <a:lumMod val="20000"/>
              <a:lumOff val="80000"/>
            </a:schemeClr>
          </a:solidFill>
          <a:ln>
            <a:noFill/>
          </a:ln>
          <a:effectLst>
            <a:outerShdw blurRad="1524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A76C0202-0979-4B7C-9F1C-69B89DABD88B}"/>
              </a:ext>
            </a:extLst>
          </p:cNvPr>
          <p:cNvSpPr txBox="1"/>
          <p:nvPr/>
        </p:nvSpPr>
        <p:spPr>
          <a:xfrm>
            <a:off x="450956" y="3228258"/>
            <a:ext cx="6497308" cy="2426305"/>
          </a:xfrm>
          <a:prstGeom prst="rect">
            <a:avLst/>
          </a:prstGeom>
          <a:noFill/>
        </p:spPr>
        <p:txBody>
          <a:bodyPr wrap="square" rtlCol="0">
            <a:spAutoFit/>
          </a:bodyPr>
          <a:lstStyle/>
          <a:p>
            <a:pPr>
              <a:lnSpc>
                <a:spcPts val="2400"/>
              </a:lnSpc>
            </a:pPr>
            <a:r>
              <a:rPr kumimoji="1" lang="ja-JP" altLang="en-US" sz="1600" dirty="0"/>
              <a:t>● </a:t>
            </a:r>
            <a:r>
              <a:rPr kumimoji="1" lang="ja-JP" altLang="en-US" sz="1600" dirty="0">
                <a:latin typeface="BIZ UDPゴシック" panose="020B0400000000000000" pitchFamily="50" charset="-128"/>
                <a:ea typeface="BIZ UDPゴシック" panose="020B0400000000000000" pitchFamily="50" charset="-128"/>
              </a:rPr>
              <a:t>暑さ指数</a:t>
            </a:r>
            <a:r>
              <a:rPr lang="en-US" altLang="ja-JP" sz="1600" baseline="300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の予測値が都道府県内のどこかで</a:t>
            </a:r>
            <a:r>
              <a:rPr kumimoji="1" lang="en-US" altLang="ja-JP" sz="1600" dirty="0">
                <a:latin typeface="BIZ UDPゴシック" panose="020B0400000000000000" pitchFamily="50" charset="-128"/>
                <a:ea typeface="BIZ UDPゴシック" panose="020B0400000000000000" pitchFamily="50" charset="-128"/>
              </a:rPr>
              <a:t>33</a:t>
            </a:r>
            <a:r>
              <a:rPr kumimoji="1" lang="ja-JP" altLang="en-US" sz="1600" dirty="0">
                <a:latin typeface="BIZ UDPゴシック" panose="020B0400000000000000" pitchFamily="50" charset="-128"/>
                <a:ea typeface="BIZ UDPゴシック" panose="020B0400000000000000" pitchFamily="50" charset="-128"/>
              </a:rPr>
              <a:t>以上に</a:t>
            </a:r>
            <a:endParaRPr kumimoji="1" lang="en-US" altLang="ja-JP" sz="1600" dirty="0">
              <a:latin typeface="BIZ UDPゴシック" panose="020B0400000000000000" pitchFamily="50" charset="-128"/>
              <a:ea typeface="BIZ UDPゴシック" panose="020B0400000000000000" pitchFamily="50" charset="-128"/>
            </a:endParaRPr>
          </a:p>
          <a:p>
            <a:pPr>
              <a:lnSpc>
                <a:spcPts val="2400"/>
              </a:lnSpc>
            </a:pPr>
            <a:r>
              <a:rPr kumimoji="1" lang="ja-JP" altLang="en-US" sz="1600" dirty="0">
                <a:latin typeface="BIZ UDPゴシック" panose="020B0400000000000000" pitchFamily="50" charset="-128"/>
                <a:ea typeface="BIZ UDPゴシック" panose="020B0400000000000000" pitchFamily="50" charset="-128"/>
              </a:rPr>
              <a:t>　　なる場合の、</a:t>
            </a:r>
            <a:r>
              <a:rPr kumimoji="1" lang="ja-JP" altLang="en-US" sz="1700" dirty="0">
                <a:solidFill>
                  <a:srgbClr val="FF0000"/>
                </a:solidFill>
                <a:latin typeface="HGP創英角ｺﾞｼｯｸUB" panose="020B0A00000000000000" pitchFamily="50" charset="-128"/>
                <a:ea typeface="HGP創英角ｺﾞｼｯｸUB" panose="020B0A00000000000000" pitchFamily="50" charset="-128"/>
              </a:rPr>
              <a:t>前日</a:t>
            </a:r>
            <a:r>
              <a:rPr kumimoji="1" lang="en-US" altLang="ja-JP" sz="1700" dirty="0">
                <a:solidFill>
                  <a:srgbClr val="FF0000"/>
                </a:solidFill>
                <a:latin typeface="HGP創英角ｺﾞｼｯｸUB" panose="020B0A00000000000000" pitchFamily="50" charset="-128"/>
                <a:ea typeface="HGP創英角ｺﾞｼｯｸUB" panose="020B0A00000000000000" pitchFamily="50" charset="-128"/>
              </a:rPr>
              <a:t>17</a:t>
            </a:r>
            <a:r>
              <a:rPr kumimoji="1" lang="ja-JP" altLang="en-US" sz="1700" dirty="0">
                <a:solidFill>
                  <a:srgbClr val="FF0000"/>
                </a:solidFill>
                <a:latin typeface="HGP創英角ｺﾞｼｯｸUB" panose="020B0A00000000000000" pitchFamily="50" charset="-128"/>
                <a:ea typeface="HGP創英角ｺﾞｼｯｸUB" panose="020B0A00000000000000" pitchFamily="50" charset="-128"/>
              </a:rPr>
              <a:t>時頃</a:t>
            </a:r>
            <a:r>
              <a:rPr kumimoji="1" lang="ja-JP" altLang="en-US" sz="1600" dirty="0">
                <a:latin typeface="BIZ UDPゴシック" panose="020B0400000000000000" pitchFamily="50" charset="-128"/>
                <a:ea typeface="BIZ UDPゴシック" panose="020B0400000000000000" pitchFamily="50" charset="-128"/>
              </a:rPr>
              <a:t>及び</a:t>
            </a:r>
            <a:r>
              <a:rPr kumimoji="1" lang="ja-JP" altLang="en-US" sz="1700" dirty="0">
                <a:solidFill>
                  <a:srgbClr val="FF0000"/>
                </a:solidFill>
                <a:latin typeface="HGP創英角ｺﾞｼｯｸUB" panose="020B0A00000000000000" pitchFamily="50" charset="-128"/>
                <a:ea typeface="HGP創英角ｺﾞｼｯｸUB" panose="020B0A00000000000000" pitchFamily="50" charset="-128"/>
              </a:rPr>
              <a:t>当日</a:t>
            </a:r>
            <a:r>
              <a:rPr kumimoji="1" lang="en-US" altLang="ja-JP" sz="1700" dirty="0">
                <a:solidFill>
                  <a:srgbClr val="FF0000"/>
                </a:solidFill>
                <a:latin typeface="HGP創英角ｺﾞｼｯｸUB" panose="020B0A00000000000000" pitchFamily="50" charset="-128"/>
                <a:ea typeface="HGP創英角ｺﾞｼｯｸUB" panose="020B0A00000000000000" pitchFamily="50" charset="-128"/>
              </a:rPr>
              <a:t>5</a:t>
            </a:r>
            <a:r>
              <a:rPr kumimoji="1" lang="ja-JP" altLang="en-US" sz="1700" dirty="0">
                <a:solidFill>
                  <a:srgbClr val="FF0000"/>
                </a:solidFill>
                <a:latin typeface="HGP創英角ｺﾞｼｯｸUB" panose="020B0A00000000000000" pitchFamily="50" charset="-128"/>
                <a:ea typeface="HGP創英角ｺﾞｼｯｸUB" panose="020B0A00000000000000" pitchFamily="50" charset="-128"/>
              </a:rPr>
              <a:t>時頃</a:t>
            </a:r>
            <a:endParaRPr kumimoji="1" lang="en-US" altLang="ja-JP" sz="1700" dirty="0">
              <a:solidFill>
                <a:srgbClr val="FF0000"/>
              </a:solidFill>
              <a:latin typeface="HGP創英角ｺﾞｼｯｸUB" panose="020B0A00000000000000" pitchFamily="50" charset="-128"/>
              <a:ea typeface="HGP創英角ｺﾞｼｯｸUB" panose="020B0A00000000000000" pitchFamily="50" charset="-128"/>
            </a:endParaRPr>
          </a:p>
          <a:p>
            <a:pPr lvl="0">
              <a:lnSpc>
                <a:spcPts val="2000"/>
              </a:lnSpc>
            </a:pPr>
            <a:r>
              <a:rPr kumimoji="1" lang="ja-JP" altLang="en-US" sz="1300" dirty="0">
                <a:solidFill>
                  <a:prstClr val="black"/>
                </a:solidFill>
                <a:latin typeface="BIZ UDPゴシック" panose="020B0400000000000000" pitchFamily="50" charset="-128"/>
                <a:ea typeface="BIZ UDPゴシック" panose="020B0400000000000000" pitchFamily="50" charset="-128"/>
              </a:rPr>
              <a:t>　　</a:t>
            </a:r>
            <a:r>
              <a:rPr kumimoji="1" lang="en-US" altLang="ja-JP" sz="1300" dirty="0">
                <a:solidFill>
                  <a:prstClr val="black"/>
                </a:solidFill>
                <a:latin typeface="BIZ UDPゴシック" panose="020B0400000000000000" pitchFamily="50" charset="-128"/>
                <a:ea typeface="BIZ UDPゴシック" panose="020B0400000000000000" pitchFamily="50" charset="-128"/>
              </a:rPr>
              <a:t>※</a:t>
            </a:r>
            <a:r>
              <a:rPr kumimoji="1" lang="ja-JP" altLang="en-US" sz="1300" dirty="0">
                <a:solidFill>
                  <a:prstClr val="black"/>
                </a:solidFill>
                <a:latin typeface="BIZ UDPゴシック" panose="020B0400000000000000" pitchFamily="50" charset="-128"/>
                <a:ea typeface="BIZ UDPゴシック" panose="020B0400000000000000" pitchFamily="50" charset="-128"/>
              </a:rPr>
              <a:t>暑さ指数とは、気温・湿度なども考慮した熱中症のための数値。</a:t>
            </a:r>
            <a:endParaRPr kumimoji="1" lang="en-US" altLang="ja-JP" sz="1600" dirty="0">
              <a:solidFill>
                <a:srgbClr val="FF0000"/>
              </a:solidFill>
              <a:latin typeface="HGP創英角ｺﾞｼｯｸUB" panose="020B0A00000000000000" pitchFamily="50" charset="-128"/>
              <a:ea typeface="HGP創英角ｺﾞｼｯｸUB" panose="020B0A00000000000000" pitchFamily="50" charset="-128"/>
            </a:endParaRPr>
          </a:p>
          <a:p>
            <a:pPr>
              <a:lnSpc>
                <a:spcPts val="3000"/>
              </a:lnSpc>
            </a:pPr>
            <a:r>
              <a:rPr kumimoji="1" lang="ja-JP" altLang="en-US" sz="1600" dirty="0">
                <a:solidFill>
                  <a:prstClr val="black"/>
                </a:solidFill>
              </a:rPr>
              <a:t>● </a:t>
            </a:r>
            <a:r>
              <a:rPr kumimoji="1" lang="ja-JP" altLang="en-US" sz="1600" dirty="0">
                <a:latin typeface="BIZ UDPゴシック" panose="020B0400000000000000" pitchFamily="50" charset="-128"/>
                <a:ea typeface="BIZ UDPゴシック" panose="020B0400000000000000" pitchFamily="50" charset="-128"/>
              </a:rPr>
              <a:t>気象庁と環境省の</a:t>
            </a:r>
            <a:r>
              <a:rPr kumimoji="1" lang="ja-JP" altLang="en-US" sz="1700" dirty="0">
                <a:solidFill>
                  <a:srgbClr val="FF0000"/>
                </a:solidFill>
                <a:latin typeface="HGP創英角ｺﾞｼｯｸUB" panose="020B0A00000000000000" pitchFamily="50" charset="-128"/>
                <a:ea typeface="HGP創英角ｺﾞｼｯｸUB" panose="020B0A00000000000000" pitchFamily="50" charset="-128"/>
              </a:rPr>
              <a:t>ウェブサイト</a:t>
            </a:r>
            <a:r>
              <a:rPr kumimoji="1" lang="ja-JP" altLang="en-US" sz="1600" dirty="0">
                <a:latin typeface="BIZ UDPゴシック" panose="020B0400000000000000" pitchFamily="50" charset="-128"/>
                <a:ea typeface="BIZ UDPゴシック" panose="020B0400000000000000" pitchFamily="50" charset="-128"/>
              </a:rPr>
              <a:t>、</a:t>
            </a:r>
            <a:r>
              <a:rPr kumimoji="1" lang="ja-JP" altLang="en-US" sz="1700" dirty="0">
                <a:solidFill>
                  <a:srgbClr val="FF0000"/>
                </a:solidFill>
                <a:latin typeface="HGP創英角ｺﾞｼｯｸUB" panose="020B0A00000000000000" pitchFamily="50" charset="-128"/>
                <a:ea typeface="HGP創英角ｺﾞｼｯｸUB" panose="020B0A00000000000000" pitchFamily="50" charset="-128"/>
              </a:rPr>
              <a:t>テレビ</a:t>
            </a:r>
            <a:r>
              <a:rPr kumimoji="1" lang="ja-JP" altLang="en-US" sz="1600" dirty="0">
                <a:latin typeface="BIZ UDPゴシック" panose="020B0400000000000000" pitchFamily="50" charset="-128"/>
                <a:ea typeface="BIZ UDPゴシック" panose="020B0400000000000000" pitchFamily="50" charset="-128"/>
              </a:rPr>
              <a:t>、</a:t>
            </a:r>
            <a:r>
              <a:rPr kumimoji="1" lang="ja-JP" altLang="en-US" sz="1700" dirty="0">
                <a:solidFill>
                  <a:srgbClr val="FF0000"/>
                </a:solidFill>
                <a:latin typeface="HGP創英角ｺﾞｼｯｸUB" panose="020B0A00000000000000" pitchFamily="50" charset="-128"/>
                <a:ea typeface="HGP創英角ｺﾞｼｯｸUB" panose="020B0A00000000000000" pitchFamily="50" charset="-128"/>
              </a:rPr>
              <a:t>各種天気予報</a:t>
            </a:r>
            <a:endParaRPr kumimoji="1" lang="en-US" altLang="ja-JP" sz="1700" dirty="0">
              <a:solidFill>
                <a:srgbClr val="FF0000"/>
              </a:solidFill>
              <a:latin typeface="HGP創英角ｺﾞｼｯｸUB" panose="020B0A00000000000000" pitchFamily="50" charset="-128"/>
              <a:ea typeface="HGP創英角ｺﾞｼｯｸUB" panose="020B0A00000000000000" pitchFamily="50" charset="-128"/>
            </a:endParaRPr>
          </a:p>
          <a:p>
            <a:pPr>
              <a:lnSpc>
                <a:spcPts val="2400"/>
              </a:lnSpc>
            </a:pPr>
            <a:r>
              <a:rPr kumimoji="1" lang="ja-JP" altLang="en-US" sz="1000" dirty="0">
                <a:solidFill>
                  <a:srgbClr val="FF0000"/>
                </a:solidFill>
                <a:latin typeface="HGP創英角ｺﾞｼｯｸUB" panose="020B0A00000000000000" pitchFamily="50" charset="-128"/>
                <a:ea typeface="HGP創英角ｺﾞｼｯｸUB" panose="020B0A00000000000000" pitchFamily="50" charset="-128"/>
              </a:rPr>
              <a:t>　</a:t>
            </a:r>
            <a:r>
              <a:rPr kumimoji="1" lang="ja-JP" altLang="en-US" sz="1700" dirty="0">
                <a:solidFill>
                  <a:srgbClr val="FF0000"/>
                </a:solidFill>
                <a:latin typeface="HGP創英角ｺﾞｼｯｸUB" panose="020B0A00000000000000" pitchFamily="50" charset="-128"/>
                <a:ea typeface="HGP創英角ｺﾞｼｯｸUB" panose="020B0A00000000000000" pitchFamily="50" charset="-128"/>
              </a:rPr>
              <a:t>　情報サイト</a:t>
            </a:r>
            <a:r>
              <a:rPr kumimoji="1" lang="ja-JP" altLang="en-US" sz="1600" dirty="0">
                <a:latin typeface="BIZ UDPゴシック" panose="020B0400000000000000" pitchFamily="50" charset="-128"/>
                <a:ea typeface="BIZ UDPゴシック" panose="020B0400000000000000" pitchFamily="50" charset="-128"/>
              </a:rPr>
              <a:t>などで確認することができる。</a:t>
            </a:r>
            <a:endParaRPr kumimoji="1" lang="en-US" altLang="ja-JP" sz="1600" dirty="0">
              <a:latin typeface="BIZ UDPゴシック" panose="020B0400000000000000" pitchFamily="50" charset="-128"/>
              <a:ea typeface="BIZ UDPゴシック" panose="020B0400000000000000" pitchFamily="50" charset="-128"/>
            </a:endParaRPr>
          </a:p>
          <a:p>
            <a:pPr>
              <a:lnSpc>
                <a:spcPts val="3000"/>
              </a:lnSpc>
            </a:pPr>
            <a:r>
              <a:rPr lang="ja-JP" altLang="en-US" sz="1600" dirty="0"/>
              <a:t>● </a:t>
            </a:r>
            <a:r>
              <a:rPr lang="ja-JP" altLang="en-US" sz="1600" dirty="0">
                <a:latin typeface="BIZ UDPゴシック" panose="020B0400000000000000" pitchFamily="50" charset="-128"/>
                <a:ea typeface="BIZ UDPゴシック" panose="020B0400000000000000" pitchFamily="50" charset="-128"/>
              </a:rPr>
              <a:t>熱中症警戒アラートの</a:t>
            </a:r>
            <a:r>
              <a:rPr kumimoji="1" lang="ja-JP" altLang="en-US" sz="1700" dirty="0">
                <a:solidFill>
                  <a:srgbClr val="FF0000"/>
                </a:solidFill>
                <a:latin typeface="HGP創英角ｺﾞｼｯｸUB" panose="020B0A00000000000000" pitchFamily="50" charset="-128"/>
                <a:ea typeface="HGP創英角ｺﾞｼｯｸUB" panose="020B0A00000000000000" pitchFamily="50" charset="-128"/>
              </a:rPr>
              <a:t>メール配信サービス</a:t>
            </a:r>
            <a:r>
              <a:rPr lang="ja-JP" altLang="en-US" sz="1600" dirty="0">
                <a:latin typeface="BIZ UDPゴシック" panose="020B0400000000000000" pitchFamily="50" charset="-128"/>
                <a:ea typeface="BIZ UDPゴシック" panose="020B0400000000000000" pitchFamily="50" charset="-128"/>
              </a:rPr>
              <a:t>（無料</a:t>
            </a:r>
            <a:r>
              <a:rPr lang="en-US" altLang="ja-JP" sz="1600" baseline="300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）も</a:t>
            </a:r>
            <a:endParaRPr lang="en-US" altLang="ja-JP" sz="1600" dirty="0">
              <a:latin typeface="BIZ UDPゴシック" panose="020B0400000000000000" pitchFamily="50" charset="-128"/>
              <a:ea typeface="BIZ UDPゴシック" panose="020B0400000000000000" pitchFamily="50" charset="-128"/>
            </a:endParaRPr>
          </a:p>
          <a:p>
            <a:pPr>
              <a:lnSpc>
                <a:spcPts val="3000"/>
              </a:lnSpc>
            </a:pPr>
            <a:r>
              <a:rPr lang="ja-JP" altLang="en-US" sz="1600" dirty="0">
                <a:latin typeface="BIZ UDPゴシック" panose="020B0400000000000000" pitchFamily="50" charset="-128"/>
                <a:ea typeface="BIZ UDPゴシック" panose="020B0400000000000000" pitchFamily="50" charset="-128"/>
              </a:rPr>
              <a:t>　提供されている。</a:t>
            </a:r>
            <a:endParaRPr lang="en-US" altLang="ja-JP" sz="1600" dirty="0">
              <a:latin typeface="BIZ UDPゴシック" panose="020B0400000000000000" pitchFamily="50" charset="-128"/>
              <a:ea typeface="BIZ UDPゴシック" panose="020B0400000000000000" pitchFamily="50" charset="-128"/>
            </a:endParaRPr>
          </a:p>
        </p:txBody>
      </p:sp>
      <p:sp>
        <p:nvSpPr>
          <p:cNvPr id="15" name="四角形: 角を丸くする 142">
            <a:extLst>
              <a:ext uri="{FF2B5EF4-FFF2-40B4-BE49-F238E27FC236}">
                <a16:creationId xmlns:a16="http://schemas.microsoft.com/office/drawing/2014/main" id="{4A9E18B3-1DCD-4578-952B-A7ACB6760425}"/>
              </a:ext>
            </a:extLst>
          </p:cNvPr>
          <p:cNvSpPr/>
          <p:nvPr/>
        </p:nvSpPr>
        <p:spPr>
          <a:xfrm>
            <a:off x="342508" y="2567021"/>
            <a:ext cx="4727342" cy="544179"/>
          </a:xfrm>
          <a:prstGeom prst="roundRect">
            <a:avLst>
              <a:gd name="adj" fmla="val 5877"/>
            </a:avLst>
          </a:prstGeom>
          <a:solidFill>
            <a:schemeClr val="bg1"/>
          </a:solidFill>
          <a:ln>
            <a:solidFill>
              <a:srgbClr val="FF0000"/>
            </a:solidFill>
          </a:ln>
          <a:effectLst>
            <a:innerShdw blurRad="2286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C2D58A79-69AC-4890-BF33-E59583720A65}"/>
              </a:ext>
            </a:extLst>
          </p:cNvPr>
          <p:cNvSpPr txBox="1"/>
          <p:nvPr/>
        </p:nvSpPr>
        <p:spPr>
          <a:xfrm>
            <a:off x="605354" y="2634146"/>
            <a:ext cx="4896544" cy="477054"/>
          </a:xfrm>
          <a:prstGeom prst="rect">
            <a:avLst/>
          </a:prstGeom>
          <a:noFill/>
        </p:spPr>
        <p:txBody>
          <a:bodyPr wrap="square" rtlCol="0">
            <a:spAutoFit/>
          </a:bodyPr>
          <a:lstStyle>
            <a:defPPr>
              <a:defRPr lang="en-US"/>
            </a:defPPr>
            <a:lvl1pPr>
              <a:lnSpc>
                <a:spcPts val="3000"/>
              </a:lnSpc>
              <a:defRPr kumimoji="1" sz="2400">
                <a:ln w="6350">
                  <a:solidFill>
                    <a:schemeClr val="tx1"/>
                  </a:solidFill>
                </a:ln>
                <a:solidFill>
                  <a:srgbClr val="FF0000"/>
                </a:solidFill>
                <a:effectLst>
                  <a:glow rad="127000">
                    <a:schemeClr val="bg1"/>
                  </a:glow>
                </a:effectLst>
                <a:latin typeface="HGP創英角ｺﾞｼｯｸUB" panose="020B0A00000000000000" pitchFamily="50" charset="-128"/>
                <a:ea typeface="HGP創英角ｺﾞｼｯｸUB" panose="020B0A00000000000000" pitchFamily="50" charset="-128"/>
              </a:defRPr>
            </a:lvl1pPr>
          </a:lstStyle>
          <a:p>
            <a:r>
              <a:rPr lang="ja-JP" altLang="en-US" dirty="0">
                <a:ln w="6350">
                  <a:noFill/>
                </a:ln>
                <a:effectLst/>
              </a:rPr>
              <a:t>いつ、どのように発表されるか</a:t>
            </a:r>
          </a:p>
        </p:txBody>
      </p:sp>
      <p:sp>
        <p:nvSpPr>
          <p:cNvPr id="18" name="角丸四角形吹き出し 17"/>
          <p:cNvSpPr/>
          <p:nvPr/>
        </p:nvSpPr>
        <p:spPr>
          <a:xfrm>
            <a:off x="5972409" y="4079783"/>
            <a:ext cx="2852797" cy="1293434"/>
          </a:xfrm>
          <a:prstGeom prst="wedgeRoundRectCallout">
            <a:avLst>
              <a:gd name="adj1" fmla="val -22188"/>
              <a:gd name="adj2" fmla="val 28263"/>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17" name="正方形/長方形 16"/>
          <p:cNvSpPr/>
          <p:nvPr/>
        </p:nvSpPr>
        <p:spPr>
          <a:xfrm>
            <a:off x="5972410" y="4092200"/>
            <a:ext cx="2852796" cy="1183529"/>
          </a:xfrm>
          <a:prstGeom prst="rect">
            <a:avLst/>
          </a:prstGeom>
        </p:spPr>
        <p:txBody>
          <a:bodyPr wrap="square">
            <a:spAutoFit/>
          </a:bodyPr>
          <a:lstStyle/>
          <a:p>
            <a:pPr algn="ctr">
              <a:lnSpc>
                <a:spcPts val="3000"/>
              </a:lnSpc>
            </a:pPr>
            <a:r>
              <a:rPr lang="ja-JP" altLang="en-US" dirty="0">
                <a:solidFill>
                  <a:schemeClr val="bg1"/>
                </a:solidFill>
                <a:latin typeface="BIZ UDPゴシック" panose="020B0400000000000000" pitchFamily="50" charset="-128"/>
                <a:ea typeface="BIZ UDPゴシック" panose="020B0400000000000000" pitchFamily="50" charset="-128"/>
              </a:rPr>
              <a:t>高齢者など熱中症の</a:t>
            </a:r>
            <a:endParaRPr lang="en-US" altLang="ja-JP" dirty="0">
              <a:solidFill>
                <a:schemeClr val="bg1"/>
              </a:solidFill>
              <a:latin typeface="BIZ UDPゴシック" panose="020B0400000000000000" pitchFamily="50" charset="-128"/>
              <a:ea typeface="BIZ UDPゴシック" panose="020B0400000000000000" pitchFamily="50" charset="-128"/>
            </a:endParaRPr>
          </a:p>
          <a:p>
            <a:pPr algn="ctr">
              <a:lnSpc>
                <a:spcPts val="3000"/>
              </a:lnSpc>
            </a:pPr>
            <a:r>
              <a:rPr lang="ja-JP" altLang="en-US" dirty="0">
                <a:solidFill>
                  <a:schemeClr val="bg1"/>
                </a:solidFill>
                <a:latin typeface="BIZ UDPゴシック" panose="020B0400000000000000" pitchFamily="50" charset="-128"/>
                <a:ea typeface="BIZ UDPゴシック" panose="020B0400000000000000" pitchFamily="50" charset="-128"/>
              </a:rPr>
              <a:t>リスクが高い人を意識</a:t>
            </a:r>
            <a:r>
              <a:rPr lang="ja-JP" altLang="en-US" dirty="0" smtClean="0">
                <a:solidFill>
                  <a:schemeClr val="bg1"/>
                </a:solidFill>
                <a:latin typeface="BIZ UDPゴシック" panose="020B0400000000000000" pitchFamily="50" charset="-128"/>
                <a:ea typeface="BIZ UDPゴシック" panose="020B0400000000000000" pitchFamily="50" charset="-128"/>
              </a:rPr>
              <a:t>して府からも周知</a:t>
            </a:r>
            <a:r>
              <a:rPr lang="ja-JP" altLang="en-US" dirty="0">
                <a:solidFill>
                  <a:schemeClr val="bg1"/>
                </a:solidFill>
                <a:latin typeface="BIZ UDPゴシック" panose="020B0400000000000000" pitchFamily="50" charset="-128"/>
                <a:ea typeface="BIZ UDPゴシック" panose="020B0400000000000000" pitchFamily="50" charset="-128"/>
              </a:rPr>
              <a:t>を図る</a:t>
            </a:r>
            <a:endParaRPr lang="en-US" altLang="ja-JP" dirty="0">
              <a:solidFill>
                <a:schemeClr val="bg1"/>
              </a:solidFill>
              <a:latin typeface="BIZ UDPゴシック" panose="020B0400000000000000" pitchFamily="50" charset="-128"/>
              <a:ea typeface="BIZ UDPゴシック" panose="020B0400000000000000" pitchFamily="50" charset="-128"/>
            </a:endParaRPr>
          </a:p>
        </p:txBody>
      </p:sp>
      <p:sp>
        <p:nvSpPr>
          <p:cNvPr id="12" name="タイトル 1">
            <a:extLst>
              <a:ext uri="{FF2B5EF4-FFF2-40B4-BE49-F238E27FC236}">
                <a16:creationId xmlns:a16="http://schemas.microsoft.com/office/drawing/2014/main" id="{FD9D370E-D74F-4181-A66F-E4A22400CA2B}"/>
              </a:ext>
            </a:extLst>
          </p:cNvPr>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３</a:t>
            </a:r>
          </a:p>
        </p:txBody>
      </p:sp>
    </p:spTree>
    <p:extLst>
      <p:ext uri="{BB962C8B-B14F-4D97-AF65-F5344CB8AC3E}">
        <p14:creationId xmlns:p14="http://schemas.microsoft.com/office/powerpoint/2010/main" val="1168506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昨夏の状況</a:t>
            </a:r>
          </a:p>
        </p:txBody>
      </p:sp>
      <p:graphicFrame>
        <p:nvGraphicFramePr>
          <p:cNvPr id="24" name="表 23"/>
          <p:cNvGraphicFramePr>
            <a:graphicFrameLocks noGrp="1"/>
          </p:cNvGraphicFramePr>
          <p:nvPr/>
        </p:nvGraphicFramePr>
        <p:xfrm>
          <a:off x="162162" y="514344"/>
          <a:ext cx="8818195" cy="6016627"/>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570579">
                <a:tc>
                  <a:txBody>
                    <a:bodyPr/>
                    <a:lstStyle/>
                    <a:p>
                      <a:pPr algn="l"/>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◆熱中症救急搬送について</a:t>
                      </a:r>
                    </a:p>
                  </a:txBody>
                  <a:tcPr marL="0" marR="0" marT="0" marB="0" anchor="ctr">
                    <a:solidFill>
                      <a:srgbClr val="0070C0"/>
                    </a:solidFill>
                  </a:tcPr>
                </a:tc>
                <a:extLst>
                  <a:ext uri="{0D108BD9-81ED-4DB2-BD59-A6C34878D82A}">
                    <a16:rowId xmlns:a16="http://schemas.microsoft.com/office/drawing/2014/main" val="10000"/>
                  </a:ext>
                </a:extLst>
              </a:tr>
              <a:tr h="5446048">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9"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４</a:t>
            </a:r>
          </a:p>
        </p:txBody>
      </p:sp>
      <p:sp>
        <p:nvSpPr>
          <p:cNvPr id="38" name="角丸四角形 37"/>
          <p:cNvSpPr/>
          <p:nvPr/>
        </p:nvSpPr>
        <p:spPr>
          <a:xfrm>
            <a:off x="1039385" y="5701662"/>
            <a:ext cx="7013860" cy="71206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graphicFrame>
        <p:nvGraphicFramePr>
          <p:cNvPr id="13" name="グラフ 12"/>
          <p:cNvGraphicFramePr>
            <a:graphicFrameLocks/>
          </p:cNvGraphicFramePr>
          <p:nvPr/>
        </p:nvGraphicFramePr>
        <p:xfrm>
          <a:off x="369911" y="4254189"/>
          <a:ext cx="4536504" cy="21589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コンテンツ プレースホルダー 3"/>
          <p:cNvGraphicFramePr>
            <a:graphicFrameLocks/>
          </p:cNvGraphicFramePr>
          <p:nvPr>
            <p:extLst>
              <p:ext uri="{D42A27DB-BD31-4B8C-83A1-F6EECF244321}">
                <p14:modId xmlns:p14="http://schemas.microsoft.com/office/powerpoint/2010/main" val="597368986"/>
              </p:ext>
            </p:extLst>
          </p:nvPr>
        </p:nvGraphicFramePr>
        <p:xfrm>
          <a:off x="425700" y="1417367"/>
          <a:ext cx="8424937" cy="2025863"/>
        </p:xfrm>
        <a:graphic>
          <a:graphicData uri="http://schemas.openxmlformats.org/drawingml/2006/table">
            <a:tbl>
              <a:tblPr firstRow="1" firstCol="1" bandRow="1">
                <a:tableStyleId>{21E4AEA4-8DFA-4A89-87EB-49C32662AFE0}</a:tableStyleId>
              </a:tblPr>
              <a:tblGrid>
                <a:gridCol w="1101409">
                  <a:extLst>
                    <a:ext uri="{9D8B030D-6E8A-4147-A177-3AD203B41FA5}">
                      <a16:colId xmlns:a16="http://schemas.microsoft.com/office/drawing/2014/main" val="1367778024"/>
                    </a:ext>
                  </a:extLst>
                </a:gridCol>
                <a:gridCol w="1037020">
                  <a:extLst>
                    <a:ext uri="{9D8B030D-6E8A-4147-A177-3AD203B41FA5}">
                      <a16:colId xmlns:a16="http://schemas.microsoft.com/office/drawing/2014/main" val="1924439964"/>
                    </a:ext>
                  </a:extLst>
                </a:gridCol>
                <a:gridCol w="1037020">
                  <a:extLst>
                    <a:ext uri="{9D8B030D-6E8A-4147-A177-3AD203B41FA5}">
                      <a16:colId xmlns:a16="http://schemas.microsoft.com/office/drawing/2014/main" val="2226022927"/>
                    </a:ext>
                  </a:extLst>
                </a:gridCol>
                <a:gridCol w="1037020">
                  <a:extLst>
                    <a:ext uri="{9D8B030D-6E8A-4147-A177-3AD203B41FA5}">
                      <a16:colId xmlns:a16="http://schemas.microsoft.com/office/drawing/2014/main" val="2692896124"/>
                    </a:ext>
                  </a:extLst>
                </a:gridCol>
                <a:gridCol w="1037020">
                  <a:extLst>
                    <a:ext uri="{9D8B030D-6E8A-4147-A177-3AD203B41FA5}">
                      <a16:colId xmlns:a16="http://schemas.microsoft.com/office/drawing/2014/main" val="1214892773"/>
                    </a:ext>
                  </a:extLst>
                </a:gridCol>
                <a:gridCol w="1037020">
                  <a:extLst>
                    <a:ext uri="{9D8B030D-6E8A-4147-A177-3AD203B41FA5}">
                      <a16:colId xmlns:a16="http://schemas.microsoft.com/office/drawing/2014/main" val="3829825981"/>
                    </a:ext>
                  </a:extLst>
                </a:gridCol>
                <a:gridCol w="2138428">
                  <a:extLst>
                    <a:ext uri="{9D8B030D-6E8A-4147-A177-3AD203B41FA5}">
                      <a16:colId xmlns:a16="http://schemas.microsoft.com/office/drawing/2014/main" val="2522702988"/>
                    </a:ext>
                  </a:extLst>
                </a:gridCol>
              </a:tblGrid>
              <a:tr h="289409">
                <a:tc>
                  <a:txBody>
                    <a:bodyPr/>
                    <a:lstStyle/>
                    <a:p>
                      <a:pPr algn="ct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 </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sz="1600" kern="100" dirty="0">
                          <a:effectLst/>
                          <a:latin typeface="メイリオ" panose="020B0604030504040204" pitchFamily="50" charset="-128"/>
                          <a:ea typeface="メイリオ" panose="020B0604030504040204" pitchFamily="50" charset="-128"/>
                        </a:rPr>
                        <a:t>５月</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sz="1600" kern="100" dirty="0">
                          <a:effectLst/>
                          <a:latin typeface="メイリオ" panose="020B0604030504040204" pitchFamily="50" charset="-128"/>
                          <a:ea typeface="メイリオ" panose="020B0604030504040204" pitchFamily="50" charset="-128"/>
                        </a:rPr>
                        <a:t>６月</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sz="1600" kern="100" dirty="0">
                          <a:effectLst/>
                          <a:latin typeface="メイリオ" panose="020B0604030504040204" pitchFamily="50" charset="-128"/>
                          <a:ea typeface="メイリオ" panose="020B0604030504040204" pitchFamily="50" charset="-128"/>
                        </a:rPr>
                        <a:t>７月</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sz="1600" kern="100" dirty="0">
                          <a:effectLst/>
                          <a:latin typeface="メイリオ" panose="020B0604030504040204" pitchFamily="50" charset="-128"/>
                          <a:ea typeface="メイリオ" panose="020B0604030504040204" pitchFamily="50" charset="-128"/>
                        </a:rPr>
                        <a:t>８月</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sz="1600" kern="100" dirty="0">
                          <a:effectLst/>
                          <a:latin typeface="メイリオ" panose="020B0604030504040204" pitchFamily="50" charset="-128"/>
                          <a:ea typeface="メイリオ" panose="020B0604030504040204" pitchFamily="50" charset="-128"/>
                        </a:rPr>
                        <a:t>９月</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sz="1600" kern="100" dirty="0">
                          <a:effectLst/>
                          <a:latin typeface="メイリオ" panose="020B0604030504040204" pitchFamily="50" charset="-128"/>
                          <a:ea typeface="メイリオ" panose="020B0604030504040204" pitchFamily="50" charset="-128"/>
                        </a:rPr>
                        <a:t>合計（死亡人数）</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882202309"/>
                  </a:ext>
                </a:extLst>
              </a:tr>
              <a:tr h="289409">
                <a:tc>
                  <a:txBody>
                    <a:bodyPr/>
                    <a:lstStyle/>
                    <a:p>
                      <a:pPr algn="ct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2015</a:t>
                      </a:r>
                      <a:r>
                        <a:rPr lang="ja-JP" sz="1600" kern="100" dirty="0">
                          <a:effectLst/>
                          <a:latin typeface="メイリオ" panose="020B0604030504040204" pitchFamily="50" charset="-128"/>
                          <a:ea typeface="メイリオ" panose="020B0604030504040204" pitchFamily="50" charset="-128"/>
                        </a:rPr>
                        <a:t>年</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141</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173</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133350"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1,422</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66675"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1,894</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 84</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3,714  ( 9)</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3075506937"/>
                  </a:ext>
                </a:extLst>
              </a:tr>
              <a:tr h="289409">
                <a:tc>
                  <a:txBody>
                    <a:bodyPr/>
                    <a:lstStyle/>
                    <a:p>
                      <a:pPr algn="ct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2016</a:t>
                      </a:r>
                      <a:r>
                        <a:rPr lang="ja-JP" sz="1600" kern="100" dirty="0">
                          <a:effectLst/>
                          <a:latin typeface="メイリオ" panose="020B0604030504040204" pitchFamily="50" charset="-128"/>
                          <a:ea typeface="メイリオ" panose="020B0604030504040204" pitchFamily="50" charset="-128"/>
                        </a:rPr>
                        <a:t>年</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155</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209</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133350"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1,516</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66675"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1,509</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301</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3,690  ( 3)</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2631652909"/>
                  </a:ext>
                </a:extLst>
              </a:tr>
              <a:tr h="289409">
                <a:tc>
                  <a:txBody>
                    <a:bodyPr/>
                    <a:lstStyle/>
                    <a:p>
                      <a:pPr algn="ctr">
                        <a:spcBef>
                          <a:spcPts val="600"/>
                        </a:spcBef>
                        <a:spcAft>
                          <a:spcPts val="0"/>
                        </a:spcAft>
                      </a:pPr>
                      <a:r>
                        <a:rPr lang="en-US" sz="1600" kern="100">
                          <a:effectLst/>
                          <a:latin typeface="メイリオ" panose="020B0604030504040204" pitchFamily="50" charset="-128"/>
                          <a:ea typeface="メイリオ" panose="020B0604030504040204" pitchFamily="50" charset="-128"/>
                        </a:rPr>
                        <a:t>2017</a:t>
                      </a:r>
                      <a:r>
                        <a:rPr lang="ja-JP" sz="1600" kern="100">
                          <a:effectLst/>
                          <a:latin typeface="メイリオ" panose="020B0604030504040204" pitchFamily="50" charset="-128"/>
                          <a:ea typeface="メイリオ" panose="020B0604030504040204" pitchFamily="50" charset="-128"/>
                        </a:rPr>
                        <a:t>年</a:t>
                      </a:r>
                      <a:endParaRPr lang="ja-JP" sz="16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a:effectLst/>
                          <a:latin typeface="メイリオ" panose="020B0604030504040204" pitchFamily="50" charset="-128"/>
                          <a:ea typeface="メイリオ" panose="020B0604030504040204" pitchFamily="50" charset="-128"/>
                        </a:rPr>
                        <a:t>166</a:t>
                      </a:r>
                      <a:endParaRPr lang="ja-JP" sz="16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224</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133350"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1,774</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66675"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1,311</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115</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3,590  ( 1)</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3499993205"/>
                  </a:ext>
                </a:extLst>
              </a:tr>
              <a:tr h="289409">
                <a:tc>
                  <a:txBody>
                    <a:bodyPr/>
                    <a:lstStyle/>
                    <a:p>
                      <a:pPr algn="ct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2018</a:t>
                      </a:r>
                      <a:r>
                        <a:rPr lang="ja-JP" sz="1600" kern="100" dirty="0">
                          <a:effectLst/>
                          <a:latin typeface="メイリオ" panose="020B0604030504040204" pitchFamily="50" charset="-128"/>
                          <a:ea typeface="メイリオ" panose="020B0604030504040204" pitchFamily="50" charset="-128"/>
                        </a:rPr>
                        <a:t>年</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133</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323</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133350" algn="r">
                        <a:spcBef>
                          <a:spcPts val="600"/>
                        </a:spcBef>
                        <a:spcAft>
                          <a:spcPts val="0"/>
                        </a:spcAft>
                      </a:pPr>
                      <a:r>
                        <a:rPr lang="en-US"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4,432</a:t>
                      </a:r>
                      <a:endParaRPr 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66675" algn="r">
                        <a:spcBef>
                          <a:spcPts val="600"/>
                        </a:spcBef>
                        <a:spcAft>
                          <a:spcPts val="0"/>
                        </a:spcAft>
                      </a:pPr>
                      <a:r>
                        <a:rPr lang="en-US" sz="1600" b="0" kern="100" dirty="0">
                          <a:solidFill>
                            <a:schemeClr val="tx1"/>
                          </a:solidFill>
                          <a:effectLst/>
                          <a:latin typeface="メイリオ" panose="020B0604030504040204" pitchFamily="50" charset="-128"/>
                          <a:ea typeface="メイリオ" panose="020B0604030504040204" pitchFamily="50" charset="-128"/>
                        </a:rPr>
                        <a:t>1,960</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b="0" kern="100" dirty="0">
                          <a:solidFill>
                            <a:schemeClr val="tx1"/>
                          </a:solidFill>
                          <a:effectLst/>
                          <a:latin typeface="メイリオ" panose="020B0604030504040204" pitchFamily="50" charset="-128"/>
                          <a:ea typeface="メイリオ" panose="020B0604030504040204" pitchFamily="50" charset="-128"/>
                        </a:rPr>
                        <a:t>290</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7,138</a:t>
                      </a:r>
                      <a:r>
                        <a:rPr lang="en-US" sz="1600" b="0" kern="100" dirty="0">
                          <a:solidFill>
                            <a:schemeClr val="tx1"/>
                          </a:solidFill>
                          <a:effectLst/>
                          <a:latin typeface="メイリオ" panose="020B0604030504040204" pitchFamily="50" charset="-128"/>
                          <a:ea typeface="メイリオ" panose="020B0604030504040204" pitchFamily="50" charset="-128"/>
                        </a:rPr>
                        <a:t> (12)</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782758589"/>
                  </a:ext>
                </a:extLst>
              </a:tr>
              <a:tr h="289409">
                <a:tc>
                  <a:txBody>
                    <a:bodyPr/>
                    <a:lstStyle/>
                    <a:p>
                      <a:pPr algn="ct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20</a:t>
                      </a:r>
                      <a:r>
                        <a:rPr lang="en-US" altLang="ja-JP" sz="1600" kern="100" dirty="0">
                          <a:effectLst/>
                          <a:latin typeface="メイリオ" panose="020B0604030504040204" pitchFamily="50" charset="-128"/>
                          <a:ea typeface="メイリオ" panose="020B0604030504040204" pitchFamily="50" charset="-128"/>
                        </a:rPr>
                        <a:t>19</a:t>
                      </a:r>
                      <a:r>
                        <a:rPr lang="ja-JP" sz="1600" kern="100" dirty="0">
                          <a:effectLst/>
                          <a:latin typeface="メイリオ" panose="020B0604030504040204" pitchFamily="50" charset="-128"/>
                          <a:ea typeface="メイリオ" panose="020B0604030504040204" pitchFamily="50" charset="-128"/>
                        </a:rPr>
                        <a:t>年</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255</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283</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133350"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1,172</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66675"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2,724</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748</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5,182</a:t>
                      </a:r>
                      <a:r>
                        <a:rPr lang="ja-JP" altLang="en-US" sz="1600"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14</a:t>
                      </a: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81654081"/>
                  </a:ext>
                </a:extLst>
              </a:tr>
              <a:tr h="289409">
                <a:tc>
                  <a:txBody>
                    <a:bodyPr/>
                    <a:lstStyle/>
                    <a:p>
                      <a:pPr algn="ct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2020</a:t>
                      </a:r>
                      <a:r>
                        <a:rPr lang="ja-JP" altLang="en-US" sz="1600" kern="100" dirty="0">
                          <a:effectLst/>
                          <a:latin typeface="メイリオ" panose="020B0604030504040204" pitchFamily="50" charset="-128"/>
                          <a:ea typeface="メイリオ" panose="020B0604030504040204" pitchFamily="50" charset="-128"/>
                          <a:cs typeface="Times New Roman" panose="02020603050405020304" pitchFamily="18" charset="0"/>
                        </a:rPr>
                        <a:t>年</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ja-JP" altLang="en-US" sz="1600" kern="100" dirty="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390</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133350" algn="r">
                        <a:spcBef>
                          <a:spcPts val="600"/>
                        </a:spcBef>
                        <a:spcAft>
                          <a:spcPts val="0"/>
                        </a:spcAft>
                      </a:pP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716</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66675" algn="r">
                        <a:spcBef>
                          <a:spcPts val="600"/>
                        </a:spcBef>
                        <a:spcAft>
                          <a:spcPts val="0"/>
                        </a:spcAft>
                      </a:pPr>
                      <a:r>
                        <a:rPr lang="en-US" altLang="ja-JP" sz="1600" b="1" kern="10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3,307</a:t>
                      </a:r>
                      <a:endParaRPr lang="ja-JP" sz="1600" b="1" kern="10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456</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4,869</a:t>
                      </a:r>
                      <a:r>
                        <a:rPr lang="ja-JP" altLang="en-US"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3)</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8129682"/>
                  </a:ext>
                </a:extLst>
              </a:tr>
            </a:tbl>
          </a:graphicData>
        </a:graphic>
      </p:graphicFrame>
      <p:sp>
        <p:nvSpPr>
          <p:cNvPr id="16" name="正方形/長方形 15"/>
          <p:cNvSpPr/>
          <p:nvPr/>
        </p:nvSpPr>
        <p:spPr>
          <a:xfrm>
            <a:off x="429018" y="3473880"/>
            <a:ext cx="3393878" cy="261610"/>
          </a:xfrm>
          <a:prstGeom prst="rect">
            <a:avLst/>
          </a:prstGeom>
        </p:spPr>
        <p:txBody>
          <a:bodyPr wrap="none">
            <a:spAutoFit/>
          </a:bodyPr>
          <a:lstStyle/>
          <a:p>
            <a:r>
              <a:rPr lang="en-US" altLang="ja-JP" sz="1100" dirty="0">
                <a:latin typeface="メイリオ" panose="020B0604030504040204" pitchFamily="50" charset="-128"/>
                <a:ea typeface="メイリオ" panose="020B0604030504040204" pitchFamily="50" charset="-128"/>
              </a:rPr>
              <a:t>※2020</a:t>
            </a:r>
            <a:r>
              <a:rPr lang="ja-JP" altLang="en-US" sz="1100" dirty="0">
                <a:latin typeface="メイリオ" panose="020B0604030504040204" pitchFamily="50" charset="-128"/>
                <a:ea typeface="メイリオ" panose="020B0604030504040204" pitchFamily="50" charset="-128"/>
              </a:rPr>
              <a:t>年の調査期間は</a:t>
            </a:r>
            <a:r>
              <a:rPr lang="en-US" altLang="ja-JP" sz="1100" dirty="0">
                <a:latin typeface="メイリオ" panose="020B0604030504040204" pitchFamily="50" charset="-128"/>
                <a:ea typeface="メイリオ" panose="020B0604030504040204" pitchFamily="50" charset="-128"/>
              </a:rPr>
              <a:t>6</a:t>
            </a:r>
            <a:r>
              <a:rPr lang="ja-JP" altLang="en-US" sz="1100" dirty="0">
                <a:latin typeface="メイリオ" panose="020B0604030504040204" pitchFamily="50" charset="-128"/>
                <a:ea typeface="メイリオ" panose="020B0604030504040204" pitchFamily="50" charset="-128"/>
              </a:rPr>
              <a:t>月から</a:t>
            </a:r>
            <a:r>
              <a:rPr lang="en-US" altLang="ja-JP" sz="1100" dirty="0">
                <a:latin typeface="メイリオ" panose="020B0604030504040204" pitchFamily="50" charset="-128"/>
                <a:ea typeface="メイリオ" panose="020B0604030504040204" pitchFamily="50" charset="-128"/>
              </a:rPr>
              <a:t>9</a:t>
            </a:r>
            <a:r>
              <a:rPr lang="ja-JP" altLang="en-US" sz="1100" dirty="0">
                <a:latin typeface="メイリオ" panose="020B0604030504040204" pitchFamily="50" charset="-128"/>
                <a:ea typeface="メイリオ" panose="020B0604030504040204" pitchFamily="50" charset="-128"/>
              </a:rPr>
              <a:t>月となっている。</a:t>
            </a:r>
            <a:endParaRPr lang="en-US" altLang="ja-JP" sz="11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203094" y="1112854"/>
            <a:ext cx="4824536" cy="369332"/>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■月別の熱中症救急搬送人員数（府域）</a:t>
            </a:r>
            <a:endParaRPr kumimoji="1" lang="ja-JP" altLang="en-US" b="1" dirty="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209386" y="3939459"/>
            <a:ext cx="4824536" cy="369332"/>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■熱中症による救急搬送状況（都道府県別）</a:t>
            </a:r>
            <a:endParaRPr kumimoji="1" lang="ja-JP" altLang="en-US" b="1" dirty="0">
              <a:latin typeface="メイリオ" panose="020B0604030504040204" pitchFamily="50" charset="-128"/>
              <a:ea typeface="メイリオ" panose="020B0604030504040204" pitchFamily="50" charset="-128"/>
            </a:endParaRPr>
          </a:p>
        </p:txBody>
      </p:sp>
      <p:sp>
        <p:nvSpPr>
          <p:cNvPr id="18" name="正方形/長方形 17"/>
          <p:cNvSpPr/>
          <p:nvPr/>
        </p:nvSpPr>
        <p:spPr>
          <a:xfrm>
            <a:off x="5277253" y="844714"/>
            <a:ext cx="3884414" cy="261610"/>
          </a:xfrm>
          <a:prstGeom prst="rect">
            <a:avLst/>
          </a:prstGeom>
        </p:spPr>
        <p:txBody>
          <a:bodyPr wrap="square">
            <a:spAutoFit/>
          </a:bodyPr>
          <a:lstStyle/>
          <a:p>
            <a:r>
              <a:rPr lang="ja-JP" altLang="en-US" sz="1100" dirty="0">
                <a:solidFill>
                  <a:schemeClr val="bg1"/>
                </a:solidFill>
                <a:latin typeface="メイリオ" panose="020B0604030504040204" pitchFamily="50" charset="-128"/>
                <a:ea typeface="メイリオ" panose="020B0604030504040204" pitchFamily="50" charset="-128"/>
              </a:rPr>
              <a:t>（出典）いずれも消防庁「熱中症による救急搬送の状況」</a:t>
            </a:r>
          </a:p>
        </p:txBody>
      </p:sp>
      <p:sp>
        <p:nvSpPr>
          <p:cNvPr id="20" name="正方形/長方形 19"/>
          <p:cNvSpPr/>
          <p:nvPr/>
        </p:nvSpPr>
        <p:spPr>
          <a:xfrm>
            <a:off x="366928" y="4254001"/>
            <a:ext cx="607859" cy="261610"/>
          </a:xfrm>
          <a:prstGeom prst="rect">
            <a:avLst/>
          </a:prstGeom>
        </p:spPr>
        <p:txBody>
          <a:bodyPr wrap="none">
            <a:spAutoFit/>
          </a:bodyPr>
          <a:lstStyle/>
          <a:p>
            <a:r>
              <a:rPr lang="ja-JP" altLang="en-US" sz="1100" dirty="0">
                <a:latin typeface="メイリオ" panose="020B0604030504040204" pitchFamily="50" charset="-128"/>
                <a:ea typeface="メイリオ" panose="020B0604030504040204" pitchFamily="50" charset="-128"/>
              </a:rPr>
              <a:t>（人）</a:t>
            </a:r>
          </a:p>
        </p:txBody>
      </p:sp>
      <p:graphicFrame>
        <p:nvGraphicFramePr>
          <p:cNvPr id="21" name="グラフ 20"/>
          <p:cNvGraphicFramePr>
            <a:graphicFrameLocks/>
          </p:cNvGraphicFramePr>
          <p:nvPr/>
        </p:nvGraphicFramePr>
        <p:xfrm>
          <a:off x="5040674" y="4254000"/>
          <a:ext cx="3779799" cy="2159119"/>
        </p:xfrm>
        <a:graphic>
          <a:graphicData uri="http://schemas.openxmlformats.org/drawingml/2006/chart">
            <c:chart xmlns:c="http://schemas.openxmlformats.org/drawingml/2006/chart" xmlns:r="http://schemas.openxmlformats.org/officeDocument/2006/relationships" r:id="rId4"/>
          </a:graphicData>
        </a:graphic>
      </p:graphicFrame>
      <p:sp>
        <p:nvSpPr>
          <p:cNvPr id="22" name="テキスト ボックス 21"/>
          <p:cNvSpPr txBox="1"/>
          <p:nvPr/>
        </p:nvSpPr>
        <p:spPr>
          <a:xfrm>
            <a:off x="4859364" y="3927498"/>
            <a:ext cx="3888433" cy="369332"/>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■年齢区分別の救急搬送数（府域）</a:t>
            </a:r>
            <a:endParaRPr kumimoji="1" lang="ja-JP" altLang="en-US" b="1" dirty="0">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DEE3B05A-1889-43B3-B339-7CCA792B8E57}"/>
              </a:ext>
            </a:extLst>
          </p:cNvPr>
          <p:cNvSpPr/>
          <p:nvPr/>
        </p:nvSpPr>
        <p:spPr>
          <a:xfrm>
            <a:off x="4398287" y="3477040"/>
            <a:ext cx="4582070" cy="307777"/>
          </a:xfrm>
          <a:prstGeom prst="rect">
            <a:avLst/>
          </a:prstGeom>
        </p:spPr>
        <p:txBody>
          <a:bodyPr wrap="square">
            <a:spAutoFit/>
          </a:bodyPr>
          <a:lstStyle/>
          <a:p>
            <a:r>
              <a:rPr lang="en-US" altLang="ja-JP" sz="1400" dirty="0">
                <a:ln w="0">
                  <a:solidFill>
                    <a:srgbClr val="FF0000"/>
                  </a:solidFill>
                </a:ln>
                <a:solidFill>
                  <a:schemeClr val="accent1"/>
                </a:solidFill>
                <a:effectLst>
                  <a:outerShdw blurRad="38100" dist="25400" dir="5400000" algn="ctr" rotWithShape="0">
                    <a:srgbClr val="6E747A">
                      <a:alpha val="43000"/>
                    </a:srgbClr>
                  </a:outerShdw>
                </a:effectLst>
                <a:latin typeface="メイリオ" panose="020B0604030504040204" pitchFamily="50" charset="-128"/>
                <a:ea typeface="メイリオ" panose="020B0604030504040204" pitchFamily="50" charset="-128"/>
              </a:rPr>
              <a:t>2021</a:t>
            </a:r>
            <a:r>
              <a:rPr lang="ja-JP" altLang="en-US" sz="1400" dirty="0">
                <a:ln w="0">
                  <a:solidFill>
                    <a:srgbClr val="FF0000"/>
                  </a:solidFill>
                </a:ln>
                <a:solidFill>
                  <a:schemeClr val="accent1"/>
                </a:solidFill>
                <a:effectLst>
                  <a:outerShdw blurRad="38100" dist="25400" dir="5400000" algn="ctr" rotWithShape="0">
                    <a:srgbClr val="6E747A">
                      <a:alpha val="43000"/>
                    </a:srgbClr>
                  </a:outerShdw>
                </a:effectLst>
                <a:latin typeface="メイリオ" panose="020B0604030504040204" pitchFamily="50" charset="-128"/>
                <a:ea typeface="メイリオ" panose="020B0604030504040204" pitchFamily="50" charset="-128"/>
              </a:rPr>
              <a:t>年の速報値では、</a:t>
            </a:r>
            <a:r>
              <a:rPr lang="en-US" altLang="ja-JP" sz="1400" dirty="0">
                <a:ln w="0">
                  <a:solidFill>
                    <a:srgbClr val="FF0000"/>
                  </a:solidFill>
                </a:ln>
                <a:solidFill>
                  <a:schemeClr val="accent1"/>
                </a:solidFill>
                <a:effectLst>
                  <a:outerShdw blurRad="38100" dist="25400" dir="5400000" algn="ctr" rotWithShape="0">
                    <a:srgbClr val="6E747A">
                      <a:alpha val="43000"/>
                    </a:srgbClr>
                  </a:outerShdw>
                </a:effectLst>
                <a:latin typeface="メイリオ" panose="020B0604030504040204" pitchFamily="50" charset="-128"/>
                <a:ea typeface="メイリオ" panose="020B0604030504040204" pitchFamily="50" charset="-128"/>
              </a:rPr>
              <a:t>207</a:t>
            </a:r>
            <a:r>
              <a:rPr lang="ja-JP" altLang="en-US" sz="1400" dirty="0">
                <a:ln w="0">
                  <a:solidFill>
                    <a:srgbClr val="FF0000"/>
                  </a:solidFill>
                </a:ln>
                <a:solidFill>
                  <a:schemeClr val="accent1"/>
                </a:solidFill>
                <a:effectLst>
                  <a:outerShdw blurRad="38100" dist="25400" dir="5400000" algn="ctr" rotWithShape="0">
                    <a:srgbClr val="6E747A">
                      <a:alpha val="43000"/>
                    </a:srgbClr>
                  </a:outerShdw>
                </a:effectLst>
                <a:latin typeface="メイリオ" panose="020B0604030504040204" pitchFamily="50" charset="-128"/>
                <a:ea typeface="メイリオ" panose="020B0604030504040204" pitchFamily="50" charset="-128"/>
              </a:rPr>
              <a:t>人（</a:t>
            </a:r>
            <a:r>
              <a:rPr lang="en-US" altLang="ja-JP" sz="1400" dirty="0">
                <a:ln w="0">
                  <a:solidFill>
                    <a:srgbClr val="FF0000"/>
                  </a:solidFill>
                </a:ln>
                <a:solidFill>
                  <a:schemeClr val="accent1"/>
                </a:solidFill>
                <a:effectLst>
                  <a:outerShdw blurRad="38100" dist="25400" dir="5400000" algn="ctr" rotWithShape="0">
                    <a:srgbClr val="6E747A">
                      <a:alpha val="43000"/>
                    </a:srgbClr>
                  </a:outerShdw>
                </a:effectLst>
                <a:latin typeface="メイリオ" panose="020B0604030504040204" pitchFamily="50" charset="-128"/>
                <a:ea typeface="メイリオ" panose="020B0604030504040204" pitchFamily="50" charset="-128"/>
              </a:rPr>
              <a:t>4</a:t>
            </a:r>
            <a:r>
              <a:rPr lang="ja-JP" altLang="en-US" sz="1400" dirty="0">
                <a:ln w="0">
                  <a:solidFill>
                    <a:srgbClr val="FF0000"/>
                  </a:solidFill>
                </a:ln>
                <a:solidFill>
                  <a:schemeClr val="accent1"/>
                </a:solidFill>
                <a:effectLst>
                  <a:outerShdw blurRad="38100" dist="25400" dir="5400000" algn="ctr" rotWithShape="0">
                    <a:srgbClr val="6E747A">
                      <a:alpha val="43000"/>
                    </a:srgbClr>
                  </a:outerShdw>
                </a:effectLst>
                <a:latin typeface="メイリオ" panose="020B0604030504040204" pitchFamily="50" charset="-128"/>
                <a:ea typeface="メイリオ" panose="020B0604030504040204" pitchFamily="50" charset="-128"/>
              </a:rPr>
              <a:t>月</a:t>
            </a:r>
            <a:r>
              <a:rPr lang="en-US" altLang="ja-JP" sz="1400" dirty="0">
                <a:ln w="0">
                  <a:solidFill>
                    <a:srgbClr val="FF0000"/>
                  </a:solidFill>
                </a:ln>
                <a:solidFill>
                  <a:schemeClr val="accent1"/>
                </a:solidFill>
                <a:effectLst>
                  <a:outerShdw blurRad="38100" dist="25400" dir="5400000" algn="ctr" rotWithShape="0">
                    <a:srgbClr val="6E747A">
                      <a:alpha val="43000"/>
                    </a:srgbClr>
                  </a:outerShdw>
                </a:effectLst>
                <a:latin typeface="メイリオ" panose="020B0604030504040204" pitchFamily="50" charset="-128"/>
                <a:ea typeface="メイリオ" panose="020B0604030504040204" pitchFamily="50" charset="-128"/>
              </a:rPr>
              <a:t>26</a:t>
            </a:r>
            <a:r>
              <a:rPr lang="ja-JP" altLang="en-US" sz="1400" dirty="0">
                <a:ln w="0">
                  <a:solidFill>
                    <a:srgbClr val="FF0000"/>
                  </a:solidFill>
                </a:ln>
                <a:solidFill>
                  <a:schemeClr val="accent1"/>
                </a:solidFill>
                <a:effectLst>
                  <a:outerShdw blurRad="38100" dist="25400" dir="5400000" algn="ctr" rotWithShape="0">
                    <a:srgbClr val="6E747A">
                      <a:alpha val="43000"/>
                    </a:srgbClr>
                  </a:outerShdw>
                </a:effectLst>
                <a:latin typeface="メイリオ" panose="020B0604030504040204" pitchFamily="50" charset="-128"/>
                <a:ea typeface="メイリオ" panose="020B0604030504040204" pitchFamily="50" charset="-128"/>
              </a:rPr>
              <a:t>日～</a:t>
            </a:r>
            <a:r>
              <a:rPr lang="en-US" altLang="ja-JP" sz="1400" dirty="0">
                <a:ln w="0">
                  <a:solidFill>
                    <a:srgbClr val="FF0000"/>
                  </a:solidFill>
                </a:ln>
                <a:solidFill>
                  <a:schemeClr val="accent1"/>
                </a:solidFill>
                <a:effectLst>
                  <a:outerShdw blurRad="38100" dist="25400" dir="5400000" algn="ctr" rotWithShape="0">
                    <a:srgbClr val="6E747A">
                      <a:alpha val="43000"/>
                    </a:srgbClr>
                  </a:outerShdw>
                </a:effectLst>
                <a:latin typeface="メイリオ" panose="020B0604030504040204" pitchFamily="50" charset="-128"/>
                <a:ea typeface="メイリオ" panose="020B0604030504040204" pitchFamily="50" charset="-128"/>
              </a:rPr>
              <a:t>6</a:t>
            </a:r>
            <a:r>
              <a:rPr lang="ja-JP" altLang="en-US" sz="1400" dirty="0">
                <a:ln w="0">
                  <a:solidFill>
                    <a:srgbClr val="FF0000"/>
                  </a:solidFill>
                </a:ln>
                <a:solidFill>
                  <a:schemeClr val="accent1"/>
                </a:solidFill>
                <a:effectLst>
                  <a:outerShdw blurRad="38100" dist="25400" dir="5400000" algn="ctr" rotWithShape="0">
                    <a:srgbClr val="6E747A">
                      <a:alpha val="43000"/>
                    </a:srgbClr>
                  </a:outerShdw>
                </a:effectLst>
                <a:latin typeface="メイリオ" panose="020B0604030504040204" pitchFamily="50" charset="-128"/>
                <a:ea typeface="メイリオ" panose="020B0604030504040204" pitchFamily="50" charset="-128"/>
              </a:rPr>
              <a:t>月</a:t>
            </a:r>
            <a:r>
              <a:rPr lang="en-US" altLang="ja-JP" sz="1400" dirty="0">
                <a:ln w="0">
                  <a:solidFill>
                    <a:srgbClr val="FF0000"/>
                  </a:solidFill>
                </a:ln>
                <a:solidFill>
                  <a:schemeClr val="accent1"/>
                </a:solidFill>
                <a:effectLst>
                  <a:outerShdw blurRad="38100" dist="25400" dir="5400000" algn="ctr" rotWithShape="0">
                    <a:srgbClr val="6E747A">
                      <a:alpha val="43000"/>
                    </a:srgbClr>
                  </a:outerShdw>
                </a:effectLst>
                <a:latin typeface="メイリオ" panose="020B0604030504040204" pitchFamily="50" charset="-128"/>
                <a:ea typeface="メイリオ" panose="020B0604030504040204" pitchFamily="50" charset="-128"/>
              </a:rPr>
              <a:t>13</a:t>
            </a:r>
            <a:r>
              <a:rPr lang="ja-JP" altLang="en-US" sz="1400" dirty="0">
                <a:ln w="0">
                  <a:solidFill>
                    <a:srgbClr val="FF0000"/>
                  </a:solidFill>
                </a:ln>
                <a:solidFill>
                  <a:schemeClr val="accent1"/>
                </a:solidFill>
                <a:effectLst>
                  <a:outerShdw blurRad="38100" dist="25400" dir="5400000" algn="ctr" rotWithShape="0">
                    <a:srgbClr val="6E747A">
                      <a:alpha val="43000"/>
                    </a:srgbClr>
                  </a:outerShdw>
                </a:effectLst>
                <a:latin typeface="メイリオ" panose="020B0604030504040204" pitchFamily="50" charset="-128"/>
                <a:ea typeface="メイリオ" panose="020B0604030504040204" pitchFamily="50" charset="-128"/>
              </a:rPr>
              <a:t>日）</a:t>
            </a:r>
            <a:endParaRPr lang="en-US" altLang="ja-JP" sz="1400" dirty="0">
              <a:ln w="0">
                <a:solidFill>
                  <a:srgbClr val="FF0000"/>
                </a:solidFill>
              </a:ln>
              <a:solidFill>
                <a:schemeClr val="accent1"/>
              </a:solidFill>
              <a:effectLst>
                <a:outerShdw blurRad="38100" dist="25400" dir="5400000" algn="ctr" rotWithShape="0">
                  <a:srgbClr val="6E747A">
                    <a:alpha val="43000"/>
                  </a:srgbClr>
                </a:out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7056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今夏の状況</a:t>
            </a:r>
          </a:p>
        </p:txBody>
      </p:sp>
      <p:graphicFrame>
        <p:nvGraphicFramePr>
          <p:cNvPr id="24" name="表 23"/>
          <p:cNvGraphicFramePr>
            <a:graphicFrameLocks noGrp="1"/>
          </p:cNvGraphicFramePr>
          <p:nvPr>
            <p:extLst>
              <p:ext uri="{D42A27DB-BD31-4B8C-83A1-F6EECF244321}">
                <p14:modId xmlns:p14="http://schemas.microsoft.com/office/powerpoint/2010/main" val="1025771263"/>
              </p:ext>
            </p:extLst>
          </p:nvPr>
        </p:nvGraphicFramePr>
        <p:xfrm>
          <a:off x="162162" y="514344"/>
          <a:ext cx="8818195" cy="6016627"/>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570579">
                <a:tc>
                  <a:txBody>
                    <a:bodyPr/>
                    <a:lstStyle/>
                    <a:p>
                      <a:pPr algn="l"/>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◆暑さについて</a:t>
                      </a:r>
                    </a:p>
                  </a:txBody>
                  <a:tcPr marL="0" marR="0" marT="0" marB="0" anchor="ctr">
                    <a:solidFill>
                      <a:srgbClr val="0070C0"/>
                    </a:solidFill>
                  </a:tcPr>
                </a:tc>
                <a:extLst>
                  <a:ext uri="{0D108BD9-81ED-4DB2-BD59-A6C34878D82A}">
                    <a16:rowId xmlns:a16="http://schemas.microsoft.com/office/drawing/2014/main" val="10000"/>
                  </a:ext>
                </a:extLst>
              </a:tr>
              <a:tr h="5446048">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9"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５</a:t>
            </a:r>
          </a:p>
        </p:txBody>
      </p:sp>
      <p:sp>
        <p:nvSpPr>
          <p:cNvPr id="38" name="角丸四角形 37"/>
          <p:cNvSpPr/>
          <p:nvPr/>
        </p:nvSpPr>
        <p:spPr>
          <a:xfrm>
            <a:off x="929688" y="2850119"/>
            <a:ext cx="7013860" cy="71206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5" name="テキスト ボックス 4"/>
          <p:cNvSpPr txBox="1"/>
          <p:nvPr/>
        </p:nvSpPr>
        <p:spPr>
          <a:xfrm>
            <a:off x="162162" y="1124744"/>
            <a:ext cx="7013860" cy="369332"/>
          </a:xfrm>
          <a:prstGeom prst="rect">
            <a:avLst/>
          </a:prstGeom>
          <a:noFill/>
        </p:spPr>
        <p:txBody>
          <a:bodyPr wrap="square" rtlCol="0">
            <a:spAutoFit/>
          </a:bodyPr>
          <a:lstStyle/>
          <a:p>
            <a:r>
              <a:rPr lang="ja-JP" altLang="en-US"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■近畿地方における</a:t>
            </a:r>
            <a:r>
              <a:rPr lang="en-US" altLang="ja-JP"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2021</a:t>
            </a:r>
            <a:r>
              <a:rPr lang="ja-JP" altLang="en-US"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年６～８月の３か月予報（気温）</a:t>
            </a:r>
            <a:endParaRPr lang="ja-JP" altLang="en-US" dirty="0">
              <a:latin typeface="メイリオ" panose="020B0604030504040204" pitchFamily="50" charset="-128"/>
              <a:ea typeface="メイリオ" panose="020B0604030504040204" pitchFamily="50" charset="-128"/>
            </a:endParaRPr>
          </a:p>
        </p:txBody>
      </p:sp>
      <p:sp>
        <p:nvSpPr>
          <p:cNvPr id="17" name="正方形/長方形 16"/>
          <p:cNvSpPr/>
          <p:nvPr/>
        </p:nvSpPr>
        <p:spPr>
          <a:xfrm>
            <a:off x="5239680" y="3855774"/>
            <a:ext cx="1636576" cy="261610"/>
          </a:xfrm>
          <a:prstGeom prst="rect">
            <a:avLst/>
          </a:prstGeom>
        </p:spPr>
        <p:txBody>
          <a:bodyPr wrap="square">
            <a:spAutoFit/>
          </a:bodyPr>
          <a:lstStyle/>
          <a:p>
            <a:r>
              <a:rPr lang="ja-JP" altLang="en-US" sz="1100" dirty="0">
                <a:latin typeface="メイリオ" panose="020B0604030504040204" pitchFamily="50" charset="-128"/>
                <a:ea typeface="メイリオ" panose="020B0604030504040204" pitchFamily="50" charset="-128"/>
              </a:rPr>
              <a:t>（出典）</a:t>
            </a:r>
            <a:r>
              <a:rPr lang="ja-JP" altLang="en-US" sz="1100" dirty="0" smtClean="0">
                <a:latin typeface="メイリオ" panose="020B0604030504040204" pitchFamily="50" charset="-128"/>
                <a:ea typeface="メイリオ" panose="020B0604030504040204" pitchFamily="50" charset="-128"/>
              </a:rPr>
              <a:t>気象庁</a:t>
            </a:r>
            <a:r>
              <a:rPr lang="en-US" altLang="ja-JP" sz="1100" dirty="0" smtClean="0">
                <a:latin typeface="メイリオ" panose="020B0604030504040204" pitchFamily="50" charset="-128"/>
                <a:ea typeface="メイリオ" panose="020B0604030504040204" pitchFamily="50" charset="-128"/>
              </a:rPr>
              <a:t>HP</a:t>
            </a:r>
            <a:endParaRPr lang="ja-JP" altLang="en-US" sz="1100" dirty="0">
              <a:latin typeface="メイリオ" panose="020B0604030504040204" pitchFamily="50" charset="-128"/>
              <a:ea typeface="メイリオ" panose="020B0604030504040204" pitchFamily="50" charset="-128"/>
            </a:endParaRPr>
          </a:p>
        </p:txBody>
      </p:sp>
      <p:pic>
        <p:nvPicPr>
          <p:cNvPr id="31" name="図 30">
            <a:extLst>
              <a:ext uri="{FF2B5EF4-FFF2-40B4-BE49-F238E27FC236}">
                <a16:creationId xmlns:a16="http://schemas.microsoft.com/office/drawing/2014/main" id="{734667D4-638C-4D06-B77A-7C077225399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113" t="19504" r="52362" b="40196"/>
          <a:stretch/>
        </p:blipFill>
        <p:spPr>
          <a:xfrm>
            <a:off x="303773" y="1459496"/>
            <a:ext cx="4988307" cy="2657887"/>
          </a:xfrm>
          <a:prstGeom prst="rect">
            <a:avLst/>
          </a:prstGeom>
        </p:spPr>
      </p:pic>
      <p:graphicFrame>
        <p:nvGraphicFramePr>
          <p:cNvPr id="33" name="表 32">
            <a:extLst>
              <a:ext uri="{FF2B5EF4-FFF2-40B4-BE49-F238E27FC236}">
                <a16:creationId xmlns:a16="http://schemas.microsoft.com/office/drawing/2014/main" id="{2E001CB1-6936-42A0-BFCD-8F5148392B9D}"/>
              </a:ext>
            </a:extLst>
          </p:cNvPr>
          <p:cNvGraphicFramePr>
            <a:graphicFrameLocks noGrp="1"/>
          </p:cNvGraphicFramePr>
          <p:nvPr>
            <p:extLst>
              <p:ext uri="{D42A27DB-BD31-4B8C-83A1-F6EECF244321}">
                <p14:modId xmlns:p14="http://schemas.microsoft.com/office/powerpoint/2010/main" val="4103219402"/>
              </p:ext>
            </p:extLst>
          </p:nvPr>
        </p:nvGraphicFramePr>
        <p:xfrm>
          <a:off x="5312820" y="1557024"/>
          <a:ext cx="3688277" cy="2088000"/>
        </p:xfrm>
        <a:graphic>
          <a:graphicData uri="http://schemas.openxmlformats.org/drawingml/2006/table">
            <a:tbl>
              <a:tblPr/>
              <a:tblGrid>
                <a:gridCol w="401568">
                  <a:extLst>
                    <a:ext uri="{9D8B030D-6E8A-4147-A177-3AD203B41FA5}">
                      <a16:colId xmlns:a16="http://schemas.microsoft.com/office/drawing/2014/main" val="1859975121"/>
                    </a:ext>
                  </a:extLst>
                </a:gridCol>
                <a:gridCol w="3286709">
                  <a:extLst>
                    <a:ext uri="{9D8B030D-6E8A-4147-A177-3AD203B41FA5}">
                      <a16:colId xmlns:a16="http://schemas.microsoft.com/office/drawing/2014/main" val="3916260883"/>
                    </a:ext>
                  </a:extLst>
                </a:gridCol>
              </a:tblGrid>
              <a:tr h="462741">
                <a:tc>
                  <a:txBody>
                    <a:bodyPr/>
                    <a:lstStyle/>
                    <a:p>
                      <a:pPr marL="0" marR="0" algn="l">
                        <a:spcBef>
                          <a:spcPts val="0"/>
                        </a:spcBef>
                        <a:spcAft>
                          <a:spcPts val="0"/>
                        </a:spcAft>
                      </a:pPr>
                      <a:r>
                        <a:rPr lang="ja-JP" altLang="en-US" sz="1100" b="0">
                          <a:solidFill>
                            <a:srgbClr val="212529"/>
                          </a:solidFill>
                          <a:effectLst/>
                          <a:latin typeface="Meiryo UI" panose="020B0604030504040204" pitchFamily="50" charset="-128"/>
                          <a:ea typeface="Meiryo UI" panose="020B0604030504040204" pitchFamily="50" charset="-128"/>
                        </a:rPr>
                        <a:t>気温</a:t>
                      </a:r>
                    </a:p>
                  </a:txBody>
                  <a:tcPr marL="40643" marR="40643" marT="39017" marB="39017" anchor="ctr">
                    <a:lnL>
                      <a:noFill/>
                    </a:lnL>
                    <a:lnR>
                      <a:noFill/>
                    </a:lnR>
                    <a:lnT>
                      <a:noFill/>
                    </a:lnT>
                    <a:lnB>
                      <a:noFill/>
                    </a:lnB>
                  </a:tcPr>
                </a:tc>
                <a:tc>
                  <a:txBody>
                    <a:bodyPr/>
                    <a:lstStyle/>
                    <a:p>
                      <a:pPr marL="0" marR="0" algn="l">
                        <a:spcBef>
                          <a:spcPts val="0"/>
                        </a:spcBef>
                        <a:spcAft>
                          <a:spcPts val="0"/>
                        </a:spcAft>
                      </a:pPr>
                      <a:r>
                        <a:rPr lang="ja-JP" altLang="en-US" sz="1100" b="0" dirty="0">
                          <a:solidFill>
                            <a:srgbClr val="212529"/>
                          </a:solidFill>
                          <a:effectLst/>
                          <a:latin typeface="Meiryo UI" panose="020B0604030504040204" pitchFamily="50" charset="-128"/>
                          <a:ea typeface="Meiryo UI" panose="020B0604030504040204" pitchFamily="50" charset="-128"/>
                        </a:rPr>
                        <a:t>平均気温は、平年並または高い確率ともに４０％です。</a:t>
                      </a:r>
                    </a:p>
                  </a:txBody>
                  <a:tcPr marL="40643" marR="40643" marT="39017" marB="39017" anchor="ctr">
                    <a:lnL>
                      <a:noFill/>
                    </a:lnL>
                    <a:lnR>
                      <a:noFill/>
                    </a:lnR>
                    <a:lnT>
                      <a:noFill/>
                    </a:lnT>
                    <a:lnB>
                      <a:noFill/>
                    </a:lnB>
                  </a:tcPr>
                </a:tc>
                <a:extLst>
                  <a:ext uri="{0D108BD9-81ED-4DB2-BD59-A6C34878D82A}">
                    <a16:rowId xmlns:a16="http://schemas.microsoft.com/office/drawing/2014/main" val="1746256903"/>
                  </a:ext>
                </a:extLst>
              </a:tr>
              <a:tr h="264423">
                <a:tc>
                  <a:txBody>
                    <a:bodyPr/>
                    <a:lstStyle/>
                    <a:p>
                      <a:pPr marL="0" marR="0" algn="l">
                        <a:spcBef>
                          <a:spcPts val="0"/>
                        </a:spcBef>
                        <a:spcAft>
                          <a:spcPts val="0"/>
                        </a:spcAft>
                      </a:pPr>
                      <a:r>
                        <a:rPr lang="ja-JP" altLang="en-US" sz="1100" b="0">
                          <a:solidFill>
                            <a:srgbClr val="212529"/>
                          </a:solidFill>
                          <a:effectLst/>
                          <a:latin typeface="Meiryo UI" panose="020B0604030504040204" pitchFamily="50" charset="-128"/>
                          <a:ea typeface="Meiryo UI" panose="020B0604030504040204" pitchFamily="50" charset="-128"/>
                        </a:rPr>
                        <a:t>天候</a:t>
                      </a:r>
                      <a:endParaRPr lang="ja-JP" altLang="en-US" sz="1100" b="0" dirty="0">
                        <a:solidFill>
                          <a:srgbClr val="212529"/>
                        </a:solidFill>
                        <a:effectLst/>
                        <a:latin typeface="Meiryo UI" panose="020B0604030504040204" pitchFamily="50" charset="-128"/>
                        <a:ea typeface="Meiryo UI" panose="020B0604030504040204" pitchFamily="50" charset="-128"/>
                      </a:endParaRPr>
                    </a:p>
                  </a:txBody>
                  <a:tcPr marL="40643" marR="40643" marT="39017" marB="39017" anchor="ctr">
                    <a:lnL>
                      <a:noFill/>
                    </a:lnL>
                    <a:lnR>
                      <a:noFill/>
                    </a:lnR>
                    <a:lnT>
                      <a:noFill/>
                    </a:lnT>
                    <a:lnB>
                      <a:noFill/>
                    </a:lnB>
                  </a:tcPr>
                </a:tc>
                <a:tc>
                  <a:txBody>
                    <a:bodyPr/>
                    <a:lstStyle/>
                    <a:p>
                      <a:pPr marL="0" marR="0" algn="l">
                        <a:spcBef>
                          <a:spcPts val="0"/>
                        </a:spcBef>
                        <a:spcAft>
                          <a:spcPts val="0"/>
                        </a:spcAft>
                      </a:pPr>
                      <a:r>
                        <a:rPr lang="ja-JP" altLang="en-US" sz="1100" b="0" dirty="0">
                          <a:solidFill>
                            <a:srgbClr val="212529"/>
                          </a:solidFill>
                          <a:effectLst/>
                          <a:latin typeface="Meiryo UI" panose="020B0604030504040204" pitchFamily="50" charset="-128"/>
                          <a:ea typeface="Meiryo UI" panose="020B0604030504040204" pitchFamily="50" charset="-128"/>
                        </a:rPr>
                        <a:t>平年に比べ曇りや雨の日が多いでしょう。</a:t>
                      </a:r>
                    </a:p>
                  </a:txBody>
                  <a:tcPr marL="40643" marR="40643" marT="39017" marB="39017" anchor="ctr">
                    <a:lnL>
                      <a:noFill/>
                    </a:lnL>
                    <a:lnR>
                      <a:noFill/>
                    </a:lnR>
                    <a:lnT>
                      <a:noFill/>
                    </a:lnT>
                    <a:lnB>
                      <a:noFill/>
                    </a:lnB>
                  </a:tcPr>
                </a:tc>
                <a:extLst>
                  <a:ext uri="{0D108BD9-81ED-4DB2-BD59-A6C34878D82A}">
                    <a16:rowId xmlns:a16="http://schemas.microsoft.com/office/drawing/2014/main" val="4223078306"/>
                  </a:ext>
                </a:extLst>
              </a:tr>
              <a:tr h="264423">
                <a:tc>
                  <a:txBody>
                    <a:bodyPr/>
                    <a:lstStyle/>
                    <a:p>
                      <a:pPr marL="0" marR="0" algn="l">
                        <a:spcBef>
                          <a:spcPts val="0"/>
                        </a:spcBef>
                        <a:spcAft>
                          <a:spcPts val="0"/>
                        </a:spcAft>
                      </a:pPr>
                      <a:r>
                        <a:rPr lang="ja-JP" altLang="en-US" sz="1100" b="0">
                          <a:solidFill>
                            <a:srgbClr val="212529"/>
                          </a:solidFill>
                          <a:effectLst/>
                          <a:latin typeface="Meiryo UI" panose="020B0604030504040204" pitchFamily="50" charset="-128"/>
                          <a:ea typeface="Meiryo UI" panose="020B0604030504040204" pitchFamily="50" charset="-128"/>
                        </a:rPr>
                        <a:t>気温</a:t>
                      </a:r>
                    </a:p>
                  </a:txBody>
                  <a:tcPr marL="40643" marR="40643" marT="39017" marB="39017" anchor="ctr">
                    <a:lnL>
                      <a:noFill/>
                    </a:lnL>
                    <a:lnR>
                      <a:noFill/>
                    </a:lnR>
                    <a:lnT>
                      <a:noFill/>
                    </a:lnT>
                    <a:lnB>
                      <a:noFill/>
                    </a:lnB>
                  </a:tcPr>
                </a:tc>
                <a:tc>
                  <a:txBody>
                    <a:bodyPr/>
                    <a:lstStyle/>
                    <a:p>
                      <a:pPr marL="0" marR="0" algn="l">
                        <a:spcBef>
                          <a:spcPts val="0"/>
                        </a:spcBef>
                        <a:spcAft>
                          <a:spcPts val="0"/>
                        </a:spcAft>
                      </a:pPr>
                      <a:r>
                        <a:rPr lang="ja-JP" altLang="en-US" sz="1100" b="0" dirty="0">
                          <a:solidFill>
                            <a:srgbClr val="212529"/>
                          </a:solidFill>
                          <a:effectLst/>
                          <a:latin typeface="Meiryo UI" panose="020B0604030504040204" pitchFamily="50" charset="-128"/>
                          <a:ea typeface="Meiryo UI" panose="020B0604030504040204" pitchFamily="50" charset="-128"/>
                        </a:rPr>
                        <a:t>気温は、平年並または高い確率ともに４０％です。</a:t>
                      </a:r>
                    </a:p>
                  </a:txBody>
                  <a:tcPr marL="40643" marR="40643" marT="39017" marB="39017" anchor="ctr">
                    <a:lnL>
                      <a:noFill/>
                    </a:lnL>
                    <a:lnR>
                      <a:noFill/>
                    </a:lnR>
                    <a:lnT>
                      <a:noFill/>
                    </a:lnT>
                    <a:lnB>
                      <a:noFill/>
                    </a:lnB>
                  </a:tcPr>
                </a:tc>
                <a:extLst>
                  <a:ext uri="{0D108BD9-81ED-4DB2-BD59-A6C34878D82A}">
                    <a16:rowId xmlns:a16="http://schemas.microsoft.com/office/drawing/2014/main" val="358205712"/>
                  </a:ext>
                </a:extLst>
              </a:tr>
              <a:tr h="594950">
                <a:tc>
                  <a:txBody>
                    <a:bodyPr/>
                    <a:lstStyle/>
                    <a:p>
                      <a:pPr marL="0" marR="0" algn="l">
                        <a:spcBef>
                          <a:spcPts val="0"/>
                        </a:spcBef>
                        <a:spcAft>
                          <a:spcPts val="0"/>
                        </a:spcAft>
                      </a:pPr>
                      <a:r>
                        <a:rPr lang="ja-JP" altLang="en-US" sz="1100" b="0" dirty="0">
                          <a:solidFill>
                            <a:srgbClr val="212529"/>
                          </a:solidFill>
                          <a:effectLst/>
                          <a:latin typeface="Meiryo UI" panose="020B0604030504040204" pitchFamily="50" charset="-128"/>
                          <a:ea typeface="Meiryo UI" panose="020B0604030504040204" pitchFamily="50" charset="-128"/>
                        </a:rPr>
                        <a:t>天候</a:t>
                      </a:r>
                    </a:p>
                  </a:txBody>
                  <a:tcPr marL="40643" marR="40643" marT="39017" marB="39017" anchor="ctr">
                    <a:lnL>
                      <a:noFill/>
                    </a:lnL>
                    <a:lnR>
                      <a:noFill/>
                    </a:lnR>
                    <a:lnT>
                      <a:noFill/>
                    </a:lnT>
                    <a:lnB>
                      <a:noFill/>
                    </a:lnB>
                  </a:tcPr>
                </a:tc>
                <a:tc>
                  <a:txBody>
                    <a:bodyPr/>
                    <a:lstStyle/>
                    <a:p>
                      <a:pPr marL="0" marR="0" algn="l">
                        <a:spcBef>
                          <a:spcPts val="0"/>
                        </a:spcBef>
                        <a:spcAft>
                          <a:spcPts val="0"/>
                        </a:spcAft>
                      </a:pPr>
                      <a:r>
                        <a:rPr lang="ja-JP" altLang="en-US" sz="1100" b="0" dirty="0">
                          <a:solidFill>
                            <a:srgbClr val="212529"/>
                          </a:solidFill>
                          <a:effectLst/>
                          <a:latin typeface="Meiryo UI" panose="020B0604030504040204" pitchFamily="50" charset="-128"/>
                          <a:ea typeface="Meiryo UI" panose="020B0604030504040204" pitchFamily="50" charset="-128"/>
                        </a:rPr>
                        <a:t>期間の前半は、平年と同様に曇りや雨の日が多いでしょう。期間の後半は、平年と同様に晴れの日が多いでしょう。</a:t>
                      </a:r>
                    </a:p>
                  </a:txBody>
                  <a:tcPr marL="40643" marR="40643" marT="39017" marB="39017" anchor="ctr">
                    <a:lnL>
                      <a:noFill/>
                    </a:lnL>
                    <a:lnR>
                      <a:noFill/>
                    </a:lnR>
                    <a:lnT>
                      <a:noFill/>
                    </a:lnT>
                    <a:lnB>
                      <a:noFill/>
                    </a:lnB>
                  </a:tcPr>
                </a:tc>
                <a:extLst>
                  <a:ext uri="{0D108BD9-81ED-4DB2-BD59-A6C34878D82A}">
                    <a16:rowId xmlns:a16="http://schemas.microsoft.com/office/drawing/2014/main" val="226679181"/>
                  </a:ext>
                </a:extLst>
              </a:tr>
              <a:tr h="501463">
                <a:tc>
                  <a:txBody>
                    <a:bodyPr/>
                    <a:lstStyle/>
                    <a:p>
                      <a:pPr marL="0" marR="0" algn="l">
                        <a:spcBef>
                          <a:spcPts val="0"/>
                        </a:spcBef>
                        <a:spcAft>
                          <a:spcPts val="0"/>
                        </a:spcAft>
                      </a:pPr>
                      <a:r>
                        <a:rPr lang="ja-JP" altLang="en-US" sz="1100" b="0" dirty="0">
                          <a:solidFill>
                            <a:srgbClr val="212529"/>
                          </a:solidFill>
                          <a:effectLst/>
                          <a:latin typeface="Meiryo UI" panose="020B0604030504040204" pitchFamily="50" charset="-128"/>
                          <a:ea typeface="Meiryo UI" panose="020B0604030504040204" pitchFamily="50" charset="-128"/>
                        </a:rPr>
                        <a:t>天候</a:t>
                      </a:r>
                    </a:p>
                  </a:txBody>
                  <a:tcPr marL="40643" marR="40643" marT="39017" marB="39017" anchor="ctr">
                    <a:lnL>
                      <a:noFill/>
                    </a:lnL>
                    <a:lnR>
                      <a:noFill/>
                    </a:lnR>
                    <a:lnT>
                      <a:noFill/>
                    </a:lnT>
                    <a:lnB>
                      <a:noFill/>
                    </a:lnB>
                  </a:tcPr>
                </a:tc>
                <a:tc>
                  <a:txBody>
                    <a:bodyPr/>
                    <a:lstStyle/>
                    <a:p>
                      <a:pPr marL="0" marR="0" algn="l">
                        <a:spcBef>
                          <a:spcPts val="0"/>
                        </a:spcBef>
                        <a:spcAft>
                          <a:spcPts val="0"/>
                        </a:spcAft>
                      </a:pPr>
                      <a:r>
                        <a:rPr lang="ja-JP" altLang="en-US" sz="1100" b="0" dirty="0">
                          <a:solidFill>
                            <a:srgbClr val="212529"/>
                          </a:solidFill>
                          <a:effectLst/>
                          <a:latin typeface="Meiryo UI" panose="020B0604030504040204" pitchFamily="50" charset="-128"/>
                          <a:ea typeface="Meiryo UI" panose="020B0604030504040204" pitchFamily="50" charset="-128"/>
                        </a:rPr>
                        <a:t>平年と同様に晴れの日が多いでしょう。</a:t>
                      </a:r>
                    </a:p>
                  </a:txBody>
                  <a:tcPr marL="40643" marR="40643" marT="39017" marB="39017" anchor="ctr">
                    <a:lnL>
                      <a:noFill/>
                    </a:lnL>
                    <a:lnR>
                      <a:noFill/>
                    </a:lnR>
                    <a:lnT>
                      <a:noFill/>
                    </a:lnT>
                    <a:lnB>
                      <a:noFill/>
                    </a:lnB>
                  </a:tcPr>
                </a:tc>
                <a:extLst>
                  <a:ext uri="{0D108BD9-81ED-4DB2-BD59-A6C34878D82A}">
                    <a16:rowId xmlns:a16="http://schemas.microsoft.com/office/drawing/2014/main" val="2150474935"/>
                  </a:ext>
                </a:extLst>
              </a:tr>
            </a:tbl>
          </a:graphicData>
        </a:graphic>
      </p:graphicFrame>
      <p:sp>
        <p:nvSpPr>
          <p:cNvPr id="35" name="テキスト ボックス 34">
            <a:extLst>
              <a:ext uri="{FF2B5EF4-FFF2-40B4-BE49-F238E27FC236}">
                <a16:creationId xmlns:a16="http://schemas.microsoft.com/office/drawing/2014/main" id="{8EB9D21F-2F76-42E4-BA02-72E337D829C1}"/>
              </a:ext>
            </a:extLst>
          </p:cNvPr>
          <p:cNvSpPr txBox="1"/>
          <p:nvPr/>
        </p:nvSpPr>
        <p:spPr>
          <a:xfrm>
            <a:off x="303773" y="4564866"/>
            <a:ext cx="7928124" cy="1600438"/>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・地球温暖化の影響等により、全球で大気全体の温度が高いでしょう。</a:t>
            </a:r>
          </a:p>
          <a:p>
            <a:r>
              <a:rPr lang="ja-JP" altLang="en-US" sz="1400" dirty="0">
                <a:latin typeface="Meiryo UI" panose="020B0604030504040204" pitchFamily="50" charset="-128"/>
                <a:ea typeface="Meiryo UI" panose="020B0604030504040204" pitchFamily="50" charset="-128"/>
              </a:rPr>
              <a:t>・予報期間中は、太平洋の海面水温は西部熱帯域で高い一方、中部赤道域では低い見込みです。</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積乱雲の発生は、インド付近とインドネシア付近で多く、フィリピン付近ではほぼ平年並でしょう。</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・これらの影響により、上空の偏西風は、日本付近ではほぼ平年の位置を流れるでしょう。</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太平洋高気圧は西への張り出しが強いでしょう。</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・このため、沖縄・奄美では太平洋高気圧に覆われやすい時期があるでしょう。</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一方、北・東・西日本では高気圧の縁辺を回る暖かく湿った空気が入りやすい時期がある見込みです。</a:t>
            </a:r>
            <a:endParaRPr kumimoji="1" lang="ja-JP" altLang="en-US" sz="1400"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E7726BB8-2BF3-4BAB-841C-0CF73FDACE37}"/>
              </a:ext>
            </a:extLst>
          </p:cNvPr>
          <p:cNvSpPr txBox="1"/>
          <p:nvPr/>
        </p:nvSpPr>
        <p:spPr>
          <a:xfrm>
            <a:off x="162162" y="4221088"/>
            <a:ext cx="6074716" cy="369332"/>
          </a:xfrm>
          <a:prstGeom prst="rect">
            <a:avLst/>
          </a:prstGeom>
          <a:noFill/>
        </p:spPr>
        <p:txBody>
          <a:bodyPr wrap="square" rtlCol="0">
            <a:spAutoFit/>
          </a:bodyPr>
          <a:lstStyle/>
          <a:p>
            <a:r>
              <a:rPr lang="ja-JP" altLang="en-US" b="1"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b="1" dirty="0">
                <a:latin typeface="Meiryo UI" panose="020B0604030504040204" pitchFamily="50" charset="-128"/>
                <a:ea typeface="Meiryo UI" panose="020B0604030504040204" pitchFamily="50" charset="-128"/>
              </a:rPr>
              <a:t>予想される海洋と大気の特徴</a:t>
            </a:r>
          </a:p>
        </p:txBody>
      </p:sp>
      <p:sp>
        <p:nvSpPr>
          <p:cNvPr id="39" name="正方形/長方形 38">
            <a:extLst>
              <a:ext uri="{FF2B5EF4-FFF2-40B4-BE49-F238E27FC236}">
                <a16:creationId xmlns:a16="http://schemas.microsoft.com/office/drawing/2014/main" id="{88E0537D-C570-471C-97B3-710C91052EA9}"/>
              </a:ext>
            </a:extLst>
          </p:cNvPr>
          <p:cNvSpPr/>
          <p:nvPr/>
        </p:nvSpPr>
        <p:spPr>
          <a:xfrm>
            <a:off x="6876256" y="6191726"/>
            <a:ext cx="1563160" cy="261610"/>
          </a:xfrm>
          <a:prstGeom prst="rect">
            <a:avLst/>
          </a:prstGeom>
        </p:spPr>
        <p:txBody>
          <a:bodyPr wrap="square">
            <a:spAutoFit/>
          </a:bodyPr>
          <a:lstStyle/>
          <a:p>
            <a:r>
              <a:rPr lang="ja-JP" altLang="en-US" sz="1100" dirty="0">
                <a:latin typeface="メイリオ" panose="020B0604030504040204" pitchFamily="50" charset="-128"/>
                <a:ea typeface="メイリオ" panose="020B0604030504040204" pitchFamily="50" charset="-128"/>
              </a:rPr>
              <a:t>（出典）</a:t>
            </a:r>
            <a:r>
              <a:rPr lang="ja-JP" altLang="en-US" sz="1100" dirty="0" smtClean="0">
                <a:latin typeface="メイリオ" panose="020B0604030504040204" pitchFamily="50" charset="-128"/>
                <a:ea typeface="メイリオ" panose="020B0604030504040204" pitchFamily="50" charset="-128"/>
              </a:rPr>
              <a:t>気象庁</a:t>
            </a:r>
            <a:r>
              <a:rPr lang="en-US" altLang="ja-JP" sz="1100" dirty="0" smtClean="0">
                <a:latin typeface="メイリオ" panose="020B0604030504040204" pitchFamily="50" charset="-128"/>
                <a:ea typeface="メイリオ" panose="020B0604030504040204" pitchFamily="50" charset="-128"/>
              </a:rPr>
              <a:t>HP</a:t>
            </a:r>
            <a:endParaRPr lang="ja-JP" altLang="en-US" sz="1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50200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1619672" y="1443351"/>
            <a:ext cx="6283162" cy="3888432"/>
            <a:chOff x="3075868" y="2420887"/>
            <a:chExt cx="3580884" cy="890838"/>
          </a:xfrm>
        </p:grpSpPr>
        <p:sp>
          <p:nvSpPr>
            <p:cNvPr id="13" name="角丸四角形 12"/>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3089769" y="2632904"/>
              <a:ext cx="3566983" cy="61739"/>
            </a:xfrm>
            <a:prstGeom prst="rect">
              <a:avLst/>
            </a:prstGeom>
          </p:spPr>
          <p:txBody>
            <a:bodyPr wrap="square">
              <a:spAutoFit/>
            </a:bodyPr>
            <a:lstStyle/>
            <a:p>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5" name="正方形/長方形 14"/>
          <p:cNvSpPr/>
          <p:nvPr/>
        </p:nvSpPr>
        <p:spPr>
          <a:xfrm>
            <a:off x="1918946" y="1988840"/>
            <a:ext cx="5646116" cy="2708434"/>
          </a:xfrm>
          <a:prstGeom prst="rect">
            <a:avLst/>
          </a:prstGeom>
        </p:spPr>
        <p:txBody>
          <a:bodyPr wrap="square">
            <a:spAutoFit/>
          </a:bodyPr>
          <a:lstStyle/>
          <a:p>
            <a:pPr>
              <a:spcBef>
                <a:spcPts val="1200"/>
              </a:spcBef>
            </a:pPr>
            <a:r>
              <a:rPr kumimoji="0" lang="ja-JP" altLang="en-US" sz="20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（１）暑さ対策・熱中症予防に関する啓発</a:t>
            </a:r>
            <a:endParaRPr kumimoji="0" lang="en-US" altLang="ja-JP" sz="20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kumimoji="0" lang="ja-JP" altLang="en-US" sz="20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（２）クールスポットの活用促進</a:t>
            </a:r>
            <a:endParaRPr kumimoji="0" lang="en-US" altLang="ja-JP" sz="20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kumimoji="0" lang="ja-JP" altLang="en-US" sz="20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（３）緑化・緑陰形成</a:t>
            </a:r>
            <a:endParaRPr kumimoji="0" lang="en-US" altLang="ja-JP" sz="20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kumimoji="0" lang="ja-JP" altLang="en-US" sz="20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（４）路面や空気を冷やす取組み</a:t>
            </a:r>
            <a:endParaRPr kumimoji="0" lang="en-US" altLang="ja-JP" sz="20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kumimoji="0" lang="ja-JP" altLang="en-US" sz="20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（５）建築物における取組み</a:t>
            </a:r>
            <a:endParaRPr kumimoji="0" lang="en-US" altLang="ja-JP" sz="20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kumimoji="0" lang="ja-JP" altLang="en-US" sz="20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（６）その他新たな取組み</a:t>
            </a:r>
            <a:endParaRPr kumimoji="0" lang="en-US" altLang="ja-JP" sz="20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６</a:t>
            </a:r>
          </a:p>
        </p:txBody>
      </p:sp>
    </p:spTree>
    <p:extLst>
      <p:ext uri="{BB962C8B-B14F-4D97-AF65-F5344CB8AC3E}">
        <p14:creationId xmlns:p14="http://schemas.microsoft.com/office/powerpoint/2010/main" val="4076165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797930" y="725542"/>
            <a:ext cx="7274602" cy="657827"/>
            <a:chOff x="3075868" y="2420887"/>
            <a:chExt cx="3580884"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9769" y="2632904"/>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暑さ対策啓発資料の作成</a:t>
              </a:r>
              <a:endParaRPr lang="ja-JP" altLang="en-US" sz="2000" b="1" strike="sngStrike"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角丸四角形 10"/>
          <p:cNvSpPr/>
          <p:nvPr/>
        </p:nvSpPr>
        <p:spPr>
          <a:xfrm>
            <a:off x="229566" y="738240"/>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①</a:t>
            </a:r>
          </a:p>
        </p:txBody>
      </p:sp>
      <p:graphicFrame>
        <p:nvGraphicFramePr>
          <p:cNvPr id="24" name="表 23"/>
          <p:cNvGraphicFramePr>
            <a:graphicFrameLocks noGrp="1"/>
          </p:cNvGraphicFramePr>
          <p:nvPr>
            <p:extLst>
              <p:ext uri="{D42A27DB-BD31-4B8C-83A1-F6EECF244321}">
                <p14:modId xmlns:p14="http://schemas.microsoft.com/office/powerpoint/2010/main" val="220910883"/>
              </p:ext>
            </p:extLst>
          </p:nvPr>
        </p:nvGraphicFramePr>
        <p:xfrm>
          <a:off x="218079" y="1479843"/>
          <a:ext cx="8818195" cy="5003408"/>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477151">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4526257">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7" name="正方形/長方形 1"/>
          <p:cNvSpPr>
            <a:spLocks noChangeArrowheads="1"/>
          </p:cNvSpPr>
          <p:nvPr/>
        </p:nvSpPr>
        <p:spPr bwMode="auto">
          <a:xfrm>
            <a:off x="7286350" y="1079732"/>
            <a:ext cx="2016224"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1"/>
          <p:cNvSpPr>
            <a:spLocks noChangeArrowheads="1"/>
          </p:cNvSpPr>
          <p:nvPr/>
        </p:nvSpPr>
        <p:spPr bwMode="auto">
          <a:xfrm>
            <a:off x="262213" y="2040530"/>
            <a:ext cx="8558259" cy="307777"/>
          </a:xfrm>
          <a:prstGeom prst="rect">
            <a:avLst/>
          </a:prstGeom>
          <a:noFill/>
          <a:ln w="9525" algn="ctr">
            <a:noFill/>
            <a:round/>
            <a:headEnd/>
            <a:tailEnd/>
          </a:ln>
        </p:spPr>
        <p:txBody>
          <a:bodyPr wrap="square">
            <a:spAutoFit/>
          </a:bodyPr>
          <a:lstStyle/>
          <a:p>
            <a:pPr marL="180975" indent="-180975"/>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◆重要な取組みについて府民に啓発するためのチラシを２万５千枚作成し、関係部署及び事業者等へ配付予定　</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1"/>
          <p:cNvSpPr>
            <a:spLocks noChangeArrowheads="1"/>
          </p:cNvSpPr>
          <p:nvPr/>
        </p:nvSpPr>
        <p:spPr bwMode="auto">
          <a:xfrm>
            <a:off x="467822" y="5775756"/>
            <a:ext cx="3024058" cy="330259"/>
          </a:xfrm>
          <a:prstGeom prst="rect">
            <a:avLst/>
          </a:prstGeom>
          <a:noFill/>
          <a:ln w="9525" algn="ctr">
            <a:noFill/>
            <a:round/>
            <a:headEnd/>
            <a:tailEnd/>
          </a:ln>
        </p:spPr>
        <p:txBody>
          <a:bodyPr/>
          <a:lstStyle/>
          <a:p>
            <a:pPr algn="ctr"/>
            <a:r>
              <a:rPr lang="ja-JP" altLang="en-US" sz="1400" b="1" dirty="0">
                <a:latin typeface="Meiryo UI" panose="020B0604030504040204" pitchFamily="50" charset="-128"/>
                <a:ea typeface="Meiryo UI" panose="020B0604030504040204" pitchFamily="50" charset="-128"/>
              </a:rPr>
              <a:t>一般向け暑さ対策啓発資料（表面）</a:t>
            </a:r>
          </a:p>
        </p:txBody>
      </p:sp>
      <p:sp>
        <p:nvSpPr>
          <p:cNvPr id="16" name="角丸四角形 15"/>
          <p:cNvSpPr/>
          <p:nvPr/>
        </p:nvSpPr>
        <p:spPr>
          <a:xfrm>
            <a:off x="762030" y="6247661"/>
            <a:ext cx="7712612"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啓発内容</a:t>
            </a:r>
            <a:r>
              <a:rPr lang="ja-JP" altLang="en-US"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「３つの習慣」</a:t>
            </a: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を、</a:t>
            </a:r>
            <a:r>
              <a:rPr lang="ja-JP" altLang="en-US" sz="2000" b="1">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各媒体へ発信</a:t>
            </a:r>
            <a:endParaRPr lang="ja-JP" altLang="ja-JP"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9"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７</a:t>
            </a:r>
          </a:p>
        </p:txBody>
      </p:sp>
      <p:sp>
        <p:nvSpPr>
          <p:cNvPr id="21" name="正方形/長方形 1"/>
          <p:cNvSpPr>
            <a:spLocks noChangeArrowheads="1"/>
          </p:cNvSpPr>
          <p:nvPr/>
        </p:nvSpPr>
        <p:spPr bwMode="auto">
          <a:xfrm>
            <a:off x="6019005" y="5772349"/>
            <a:ext cx="3024058" cy="330259"/>
          </a:xfrm>
          <a:prstGeom prst="rect">
            <a:avLst/>
          </a:prstGeom>
          <a:noFill/>
          <a:ln w="9525" algn="ctr">
            <a:noFill/>
            <a:round/>
            <a:headEnd/>
            <a:tailEnd/>
          </a:ln>
        </p:spPr>
        <p:txBody>
          <a:bodyPr/>
          <a:lstStyle/>
          <a:p>
            <a:pPr algn="ctr"/>
            <a:r>
              <a:rPr lang="ja-JP" altLang="en-US" sz="1400" b="1" dirty="0">
                <a:latin typeface="Meiryo UI" panose="020B0604030504040204" pitchFamily="50" charset="-128"/>
                <a:ea typeface="Meiryo UI" panose="020B0604030504040204" pitchFamily="50" charset="-128"/>
              </a:rPr>
              <a:t>一般向け暑さ対策啓発資料（裏面）</a:t>
            </a:r>
          </a:p>
        </p:txBody>
      </p:sp>
      <p:sp>
        <p:nvSpPr>
          <p:cNvPr id="22" name="角丸四角形吹き出し 21"/>
          <p:cNvSpPr/>
          <p:nvPr/>
        </p:nvSpPr>
        <p:spPr>
          <a:xfrm>
            <a:off x="3517801" y="4998203"/>
            <a:ext cx="2493952" cy="1029263"/>
          </a:xfrm>
          <a:prstGeom prst="wedgeRoundRectCallout">
            <a:avLst>
              <a:gd name="adj1" fmla="val -57187"/>
              <a:gd name="adj2" fmla="val 2555"/>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latin typeface="メイリオ" panose="020B0604030504040204" pitchFamily="50" charset="-128"/>
                <a:ea typeface="メイリオ" panose="020B0604030504040204" pitchFamily="50" charset="-128"/>
              </a:rPr>
              <a:t>暑さ対策の一つである日傘を利用している背景写真を採用</a:t>
            </a:r>
            <a:endParaRPr lang="en-US" altLang="ja-JP" sz="1600" b="1" dirty="0">
              <a:latin typeface="メイリオ" panose="020B0604030504040204" pitchFamily="50" charset="-128"/>
              <a:ea typeface="メイリオ" panose="020B0604030504040204" pitchFamily="50" charset="-128"/>
            </a:endParaRPr>
          </a:p>
        </p:txBody>
      </p:sp>
      <p:sp>
        <p:nvSpPr>
          <p:cNvPr id="18" name="角丸四角形吹き出し 17"/>
          <p:cNvSpPr/>
          <p:nvPr/>
        </p:nvSpPr>
        <p:spPr>
          <a:xfrm>
            <a:off x="3517554" y="2420888"/>
            <a:ext cx="2493952" cy="1239513"/>
          </a:xfrm>
          <a:prstGeom prst="wedgeRoundRectCallout">
            <a:avLst>
              <a:gd name="adj1" fmla="val 62658"/>
              <a:gd name="adj2" fmla="val -28422"/>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latin typeface="メイリオ" panose="020B0604030504040204" pitchFamily="50" charset="-128"/>
                <a:ea typeface="メイリオ" panose="020B0604030504040204" pitchFamily="50" charset="-128"/>
              </a:rPr>
              <a:t>新型コロナウイルスを想定した「新しい生活様式」における行動ポイントを掲載</a:t>
            </a:r>
            <a:endParaRPr lang="en-US" altLang="ja-JP" sz="1600" b="1" dirty="0">
              <a:latin typeface="メイリオ" panose="020B0604030504040204" pitchFamily="50" charset="-128"/>
              <a:ea typeface="メイリオ" panose="020B0604030504040204" pitchFamily="50" charset="-128"/>
            </a:endParaRPr>
          </a:p>
        </p:txBody>
      </p:sp>
      <p:sp>
        <p:nvSpPr>
          <p:cNvPr id="23" name="角丸四角形吹き出し 22">
            <a:extLst>
              <a:ext uri="{FF2B5EF4-FFF2-40B4-BE49-F238E27FC236}">
                <a16:creationId xmlns:a16="http://schemas.microsoft.com/office/drawing/2014/main" id="{F5D31272-CBC6-4493-AF24-0988CF03862E}"/>
              </a:ext>
            </a:extLst>
          </p:cNvPr>
          <p:cNvSpPr/>
          <p:nvPr/>
        </p:nvSpPr>
        <p:spPr>
          <a:xfrm>
            <a:off x="3525053" y="3856648"/>
            <a:ext cx="2493952" cy="1012512"/>
          </a:xfrm>
          <a:prstGeom prst="wedgeRoundRectCallout">
            <a:avLst>
              <a:gd name="adj1" fmla="val 62737"/>
              <a:gd name="adj2" fmla="val 17607"/>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bg1"/>
                </a:solidFill>
                <a:latin typeface="メイリオ" panose="020B0604030504040204" pitchFamily="50" charset="-128"/>
                <a:ea typeface="メイリオ" panose="020B0604030504040204" pitchFamily="50" charset="-128"/>
              </a:rPr>
              <a:t>今年度から全国展開が始まった熱中症警戒アラートも紹介</a:t>
            </a:r>
            <a:endParaRPr lang="en-US" altLang="ja-JP" sz="1600" b="1" dirty="0">
              <a:solidFill>
                <a:schemeClr val="bg1"/>
              </a:solidFill>
              <a:latin typeface="メイリオ" panose="020B0604030504040204" pitchFamily="50" charset="-128"/>
              <a:ea typeface="メイリオ" panose="020B0604030504040204" pitchFamily="50" charset="-128"/>
            </a:endParaRPr>
          </a:p>
        </p:txBody>
      </p:sp>
      <p:pic>
        <p:nvPicPr>
          <p:cNvPr id="8" name="図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30" y="2461378"/>
            <a:ext cx="2310584" cy="3273836"/>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72089" y="2447055"/>
            <a:ext cx="2267266" cy="3277057"/>
          </a:xfrm>
          <a:prstGeom prst="rect">
            <a:avLst/>
          </a:prstGeom>
        </p:spPr>
      </p:pic>
    </p:spTree>
    <p:extLst>
      <p:ext uri="{BB962C8B-B14F-4D97-AF65-F5344CB8AC3E}">
        <p14:creationId xmlns:p14="http://schemas.microsoft.com/office/powerpoint/2010/main" val="1729973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596854" y="531463"/>
            <a:ext cx="3203275" cy="657827"/>
            <a:chOff x="3067829" y="2420887"/>
            <a:chExt cx="3566983"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67829" y="2458456"/>
              <a:ext cx="3566983" cy="437634"/>
            </a:xfrm>
            <a:prstGeom prst="rect">
              <a:avLst/>
            </a:prstGeom>
          </p:spPr>
          <p:txBody>
            <a:bodyPr wrap="square">
              <a:spAutoFit/>
            </a:bodyPr>
            <a:lstStyle/>
            <a:p>
              <a:r>
                <a:rPr lang="ja-JP" altLang="en-US" sz="1500" b="1" dirty="0">
                  <a:latin typeface="Meiryo UI" panose="020B0604030504040204" pitchFamily="50" charset="-128"/>
                  <a:ea typeface="Meiryo UI" panose="020B0604030504040204" pitchFamily="50" charset="-128"/>
                  <a:cs typeface="Meiryo UI" panose="020B0604030504040204" pitchFamily="50" charset="-128"/>
                </a:rPr>
                <a:t>おおさか気候変動適応・普及強化事業</a:t>
              </a:r>
              <a:endParaRPr lang="en-US" altLang="ja-JP" sz="15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角丸四角形 10"/>
          <p:cNvSpPr/>
          <p:nvPr/>
        </p:nvSpPr>
        <p:spPr>
          <a:xfrm>
            <a:off x="251520" y="548836"/>
            <a:ext cx="12961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②</a:t>
            </a:r>
          </a:p>
        </p:txBody>
      </p:sp>
      <p:graphicFrame>
        <p:nvGraphicFramePr>
          <p:cNvPr id="12" name="表 11"/>
          <p:cNvGraphicFramePr>
            <a:graphicFrameLocks noGrp="1"/>
          </p:cNvGraphicFramePr>
          <p:nvPr>
            <p:extLst>
              <p:ext uri="{D42A27DB-BD31-4B8C-83A1-F6EECF244321}">
                <p14:modId xmlns:p14="http://schemas.microsoft.com/office/powerpoint/2010/main" val="201816609"/>
              </p:ext>
            </p:extLst>
          </p:nvPr>
        </p:nvGraphicFramePr>
        <p:xfrm>
          <a:off x="205976" y="1292216"/>
          <a:ext cx="4582048" cy="1483084"/>
        </p:xfrm>
        <a:graphic>
          <a:graphicData uri="http://schemas.openxmlformats.org/drawingml/2006/table">
            <a:tbl>
              <a:tblPr firstRow="1" bandRow="1">
                <a:tableStyleId>{5C22544A-7EE6-4342-B048-85BDC9FD1C3A}</a:tableStyleId>
              </a:tblPr>
              <a:tblGrid>
                <a:gridCol w="4582048">
                  <a:extLst>
                    <a:ext uri="{9D8B030D-6E8A-4147-A177-3AD203B41FA5}">
                      <a16:colId xmlns:a16="http://schemas.microsoft.com/office/drawing/2014/main" val="20000"/>
                    </a:ext>
                  </a:extLst>
                </a:gridCol>
              </a:tblGrid>
              <a:tr h="3801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1102963">
                <a:tc>
                  <a:txBody>
                    <a:bodyPr/>
                    <a:lstStyle/>
                    <a:p>
                      <a:pPr>
                        <a:lnSpc>
                          <a:spcPct val="1500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府内市町村や業界団体等に対し、おおさか気候変動適応センターに集積した科学的知見や連携体制を活用したセミナー等を開催することにより、適応の普及を強化</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1031495059"/>
              </p:ext>
            </p:extLst>
          </p:nvPr>
        </p:nvGraphicFramePr>
        <p:xfrm>
          <a:off x="192230" y="2872598"/>
          <a:ext cx="4607899" cy="3652746"/>
        </p:xfrm>
        <a:graphic>
          <a:graphicData uri="http://schemas.openxmlformats.org/drawingml/2006/table">
            <a:tbl>
              <a:tblPr firstRow="1" bandRow="1">
                <a:tableStyleId>{5C22544A-7EE6-4342-B048-85BDC9FD1C3A}</a:tableStyleId>
              </a:tblPr>
              <a:tblGrid>
                <a:gridCol w="4607899">
                  <a:extLst>
                    <a:ext uri="{9D8B030D-6E8A-4147-A177-3AD203B41FA5}">
                      <a16:colId xmlns:a16="http://schemas.microsoft.com/office/drawing/2014/main" val="20000"/>
                    </a:ext>
                  </a:extLst>
                </a:gridCol>
              </a:tblGrid>
              <a:tr h="348345">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3304401">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7" name="正方形/長方形 1"/>
          <p:cNvSpPr>
            <a:spLocks noChangeArrowheads="1"/>
          </p:cNvSpPr>
          <p:nvPr/>
        </p:nvSpPr>
        <p:spPr bwMode="auto">
          <a:xfrm>
            <a:off x="221972" y="3212976"/>
            <a:ext cx="4566052" cy="3170099"/>
          </a:xfrm>
          <a:prstGeom prst="rect">
            <a:avLst/>
          </a:prstGeom>
          <a:noFill/>
          <a:ln w="9525" algn="ctr">
            <a:noFill/>
            <a:round/>
            <a:headEnd/>
            <a:tailEnd/>
          </a:ln>
        </p:spPr>
        <p:txBody>
          <a:bodyPr wrap="square">
            <a:spAutoFit/>
          </a:bodyPr>
          <a:lstStyle/>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◆暑さ対策の指導、支援手法の習得を目的とし、学校教員等教育関係向け、民生委員、地域包括支援センター職員等向け</a:t>
            </a:r>
            <a:r>
              <a:rPr lang="en-US" altLang="ja-JP" sz="1400" baseline="30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、農協等関係団体向け</a:t>
            </a:r>
            <a:r>
              <a:rPr lang="en-US" altLang="ja-JP" sz="1400" baseline="30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のセミナーを実施予定</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受付は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FAX</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や電話と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し幅広い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年代に対応できる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よう配慮</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・セミナー時期：</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月下旬～</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月上旬</a:t>
            </a: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・セミナーの内容：</a:t>
            </a: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１</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大阪府内の熱中症搬送者数の将来予測など、気候変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動影響に関する基礎的な知見</a:t>
            </a: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２</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熱中症予防行動及び日常生活の暑熱環境と体温調</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節能力</a:t>
            </a: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３</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救急時の処置のポイント</a:t>
            </a: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４</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対象の事業内容等に沿った最新の暑さ対策技術の紹介</a:t>
            </a:r>
          </a:p>
        </p:txBody>
      </p:sp>
      <p:graphicFrame>
        <p:nvGraphicFramePr>
          <p:cNvPr id="18" name="表 17"/>
          <p:cNvGraphicFramePr>
            <a:graphicFrameLocks noGrp="1"/>
          </p:cNvGraphicFramePr>
          <p:nvPr>
            <p:extLst>
              <p:ext uri="{D42A27DB-BD31-4B8C-83A1-F6EECF244321}">
                <p14:modId xmlns:p14="http://schemas.microsoft.com/office/powerpoint/2010/main" val="494668460"/>
              </p:ext>
            </p:extLst>
          </p:nvPr>
        </p:nvGraphicFramePr>
        <p:xfrm>
          <a:off x="4903692" y="1305945"/>
          <a:ext cx="4172842" cy="1483084"/>
        </p:xfrm>
        <a:graphic>
          <a:graphicData uri="http://schemas.openxmlformats.org/drawingml/2006/table">
            <a:tbl>
              <a:tblPr firstRow="1" bandRow="1">
                <a:tableStyleId>{5C22544A-7EE6-4342-B048-85BDC9FD1C3A}</a:tableStyleId>
              </a:tblPr>
              <a:tblGrid>
                <a:gridCol w="4172842">
                  <a:extLst>
                    <a:ext uri="{9D8B030D-6E8A-4147-A177-3AD203B41FA5}">
                      <a16:colId xmlns:a16="http://schemas.microsoft.com/office/drawing/2014/main" val="20000"/>
                    </a:ext>
                  </a:extLst>
                </a:gridCol>
              </a:tblGrid>
              <a:tr h="3801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1102963">
                <a:tc>
                  <a:txBody>
                    <a:bodyPr/>
                    <a:lstStyle/>
                    <a:p>
                      <a:pPr>
                        <a:lnSpc>
                          <a:spcPct val="150000"/>
                        </a:lnSpc>
                      </a:pP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◆屋外作業の環境下における暑熱ストレス軽減技術の効果の評価等を行うことにより、屋外作業における暑熱ストレス緩和及び熱中症発生を抑制</a:t>
                      </a: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grpSp>
        <p:nvGrpSpPr>
          <p:cNvPr id="22" name="グループ化 21"/>
          <p:cNvGrpSpPr/>
          <p:nvPr/>
        </p:nvGrpSpPr>
        <p:grpSpPr>
          <a:xfrm>
            <a:off x="6164472" y="476672"/>
            <a:ext cx="2930013" cy="682978"/>
            <a:chOff x="3075868" y="2386827"/>
            <a:chExt cx="3580883" cy="924898"/>
          </a:xfrm>
        </p:grpSpPr>
        <p:sp>
          <p:nvSpPr>
            <p:cNvPr id="24" name="角丸四角形 2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3089769" y="2386827"/>
              <a:ext cx="3566982" cy="708551"/>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年度国民参加による気候変動情報収集・分析委託業務</a:t>
              </a:r>
            </a:p>
          </p:txBody>
        </p:sp>
      </p:grpSp>
      <p:sp>
        <p:nvSpPr>
          <p:cNvPr id="29" name="角丸四角形 28"/>
          <p:cNvSpPr/>
          <p:nvPr/>
        </p:nvSpPr>
        <p:spPr>
          <a:xfrm>
            <a:off x="4914486" y="511733"/>
            <a:ext cx="1239191"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③</a:t>
            </a:r>
          </a:p>
        </p:txBody>
      </p:sp>
      <p:graphicFrame>
        <p:nvGraphicFramePr>
          <p:cNvPr id="30" name="表 29"/>
          <p:cNvGraphicFramePr>
            <a:graphicFrameLocks noGrp="1"/>
          </p:cNvGraphicFramePr>
          <p:nvPr/>
        </p:nvGraphicFramePr>
        <p:xfrm>
          <a:off x="4914486" y="2898222"/>
          <a:ext cx="4109579" cy="3632749"/>
        </p:xfrm>
        <a:graphic>
          <a:graphicData uri="http://schemas.openxmlformats.org/drawingml/2006/table">
            <a:tbl>
              <a:tblPr firstRow="1" bandRow="1">
                <a:tableStyleId>{5C22544A-7EE6-4342-B048-85BDC9FD1C3A}</a:tableStyleId>
              </a:tblPr>
              <a:tblGrid>
                <a:gridCol w="4109579">
                  <a:extLst>
                    <a:ext uri="{9D8B030D-6E8A-4147-A177-3AD203B41FA5}">
                      <a16:colId xmlns:a16="http://schemas.microsoft.com/office/drawing/2014/main" val="20000"/>
                    </a:ext>
                  </a:extLst>
                </a:gridCol>
              </a:tblGrid>
              <a:tr h="346438">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3286311">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1" name="正方形/長方形 1"/>
          <p:cNvSpPr>
            <a:spLocks noChangeArrowheads="1"/>
          </p:cNvSpPr>
          <p:nvPr/>
        </p:nvSpPr>
        <p:spPr bwMode="auto">
          <a:xfrm>
            <a:off x="4844097" y="3272423"/>
            <a:ext cx="4177845" cy="3108543"/>
          </a:xfrm>
          <a:prstGeom prst="rect">
            <a:avLst/>
          </a:prstGeom>
          <a:noFill/>
          <a:ln w="9525" algn="ctr">
            <a:noFill/>
            <a:round/>
            <a:headEnd/>
            <a:tailEnd/>
          </a:ln>
        </p:spPr>
        <p:txBody>
          <a:bodyPr wrap="square">
            <a:spAutoFit/>
          </a:bodyPr>
          <a:lstStyle/>
          <a:p>
            <a:r>
              <a:rPr lang="ja-JP" altLang="en-US" sz="1400" dirty="0">
                <a:latin typeface="Meiryo UI" panose="020B0604030504040204" pitchFamily="50" charset="-128"/>
                <a:ea typeface="Meiryo UI" panose="020B0604030504040204" pitchFamily="50" charset="-128"/>
                <a:cs typeface="Microsoft Himalaya" panose="01010100010101010101" pitchFamily="2" charset="0"/>
              </a:rPr>
              <a:t>◆暑熱ストレス軽減技術を</a:t>
            </a:r>
            <a:r>
              <a:rPr lang="ja-JP" altLang="ja-JP" sz="1400" dirty="0">
                <a:latin typeface="Meiryo UI" panose="020B0604030504040204" pitchFamily="50" charset="-128"/>
                <a:ea typeface="Meiryo UI" panose="020B0604030504040204" pitchFamily="50" charset="-128"/>
                <a:cs typeface="Microsoft Himalaya" panose="01010100010101010101" pitchFamily="2" charset="0"/>
              </a:rPr>
              <a:t>実際の屋外作業で使用し、暑熱ストレス</a:t>
            </a:r>
            <a:r>
              <a:rPr lang="ja-JP" altLang="en-US" sz="1400" dirty="0">
                <a:latin typeface="Meiryo UI" panose="020B0604030504040204" pitchFamily="50" charset="-128"/>
                <a:ea typeface="Meiryo UI" panose="020B0604030504040204" pitchFamily="50" charset="-128"/>
                <a:cs typeface="Microsoft Himalaya" panose="01010100010101010101" pitchFamily="2" charset="0"/>
              </a:rPr>
              <a:t>を</a:t>
            </a:r>
            <a:r>
              <a:rPr lang="ja-JP" altLang="ja-JP" sz="1400" dirty="0">
                <a:latin typeface="Meiryo UI" panose="020B0604030504040204" pitchFamily="50" charset="-128"/>
                <a:ea typeface="Meiryo UI" panose="020B0604030504040204" pitchFamily="50" charset="-128"/>
                <a:cs typeface="Microsoft Himalaya" panose="01010100010101010101" pitchFamily="2" charset="0"/>
              </a:rPr>
              <a:t>モニタリングするとともに、冷却効果や重量負担の感じ方、持続時間に関する</a:t>
            </a:r>
            <a:r>
              <a:rPr lang="ja-JP" altLang="en-US" sz="1400" dirty="0">
                <a:latin typeface="Meiryo UI" panose="020B0604030504040204" pitchFamily="50" charset="-128"/>
                <a:ea typeface="Meiryo UI" panose="020B0604030504040204" pitchFamily="50" charset="-128"/>
                <a:cs typeface="Microsoft Himalaya" panose="01010100010101010101" pitchFamily="2" charset="0"/>
              </a:rPr>
              <a:t>調査を行う</a:t>
            </a:r>
            <a:r>
              <a:rPr lang="ja-JP" altLang="ja-JP" sz="1400" dirty="0">
                <a:latin typeface="Meiryo UI" panose="020B0604030504040204" pitchFamily="50" charset="-128"/>
                <a:ea typeface="Meiryo UI" panose="020B0604030504040204" pitchFamily="50" charset="-128"/>
                <a:cs typeface="Microsoft Himalaya" panose="01010100010101010101" pitchFamily="2" charset="0"/>
              </a:rPr>
              <a:t>実証試験</a:t>
            </a:r>
            <a:r>
              <a:rPr lang="ja-JP" altLang="en-US" sz="1400" dirty="0">
                <a:latin typeface="Meiryo UI" panose="020B0604030504040204" pitchFamily="50" charset="-128"/>
                <a:ea typeface="Meiryo UI" panose="020B0604030504040204" pitchFamily="50" charset="-128"/>
                <a:cs typeface="Microsoft Himalaya" panose="01010100010101010101" pitchFamily="2" charset="0"/>
              </a:rPr>
              <a:t>を実施し、場面に応じた最適な技術または技術の組み合わせを検証</a:t>
            </a:r>
            <a:endParaRPr lang="en-US" altLang="ja-JP" sz="1400" dirty="0">
              <a:latin typeface="Meiryo UI" panose="020B0604030504040204" pitchFamily="50" charset="-128"/>
              <a:ea typeface="Meiryo UI" panose="020B0604030504040204" pitchFamily="50" charset="-128"/>
              <a:cs typeface="Microsoft Himalaya" panose="01010100010101010101" pitchFamily="2" charset="0"/>
            </a:endParaRPr>
          </a:p>
          <a:p>
            <a:endParaRPr lang="en-US" altLang="ja-JP" sz="1400" dirty="0">
              <a:latin typeface="Meiryo UI" panose="020B0604030504040204" pitchFamily="50" charset="-128"/>
              <a:ea typeface="Meiryo UI" panose="020B0604030504040204" pitchFamily="50" charset="-128"/>
              <a:cs typeface="Microsoft Himalaya" panose="01010100010101010101" pitchFamily="2" charset="0"/>
            </a:endParaRPr>
          </a:p>
          <a:p>
            <a:r>
              <a:rPr lang="ja-JP" altLang="en-US" sz="1400" dirty="0">
                <a:latin typeface="Meiryo UI" panose="020B0604030504040204" pitchFamily="50" charset="-128"/>
                <a:ea typeface="Meiryo UI" panose="020B0604030504040204" pitchFamily="50" charset="-128"/>
                <a:cs typeface="Microsoft Himalaya" panose="01010100010101010101" pitchFamily="2" charset="0"/>
              </a:rPr>
              <a:t>・実証試験時期：</a:t>
            </a:r>
            <a:r>
              <a:rPr lang="en-US" altLang="ja-JP" sz="1400" dirty="0">
                <a:latin typeface="Meiryo UI" panose="020B0604030504040204" pitchFamily="50" charset="-128"/>
                <a:ea typeface="Meiryo UI" panose="020B0604030504040204" pitchFamily="50" charset="-128"/>
                <a:cs typeface="Microsoft Himalaya" panose="01010100010101010101" pitchFamily="2" charset="0"/>
              </a:rPr>
              <a:t>7</a:t>
            </a:r>
            <a:r>
              <a:rPr lang="ja-JP" altLang="en-US" sz="1400" dirty="0">
                <a:latin typeface="Meiryo UI" panose="020B0604030504040204" pitchFamily="50" charset="-128"/>
                <a:ea typeface="Meiryo UI" panose="020B0604030504040204" pitchFamily="50" charset="-128"/>
                <a:cs typeface="Microsoft Himalaya" panose="01010100010101010101" pitchFamily="2" charset="0"/>
              </a:rPr>
              <a:t>～</a:t>
            </a:r>
            <a:r>
              <a:rPr lang="en-US" altLang="ja-JP" sz="1400" dirty="0">
                <a:latin typeface="Meiryo UI" panose="020B0604030504040204" pitchFamily="50" charset="-128"/>
                <a:ea typeface="Meiryo UI" panose="020B0604030504040204" pitchFamily="50" charset="-128"/>
                <a:cs typeface="Microsoft Himalaya" panose="01010100010101010101" pitchFamily="2" charset="0"/>
              </a:rPr>
              <a:t>9</a:t>
            </a:r>
            <a:r>
              <a:rPr lang="ja-JP" altLang="en-US" sz="1400" dirty="0">
                <a:latin typeface="Meiryo UI" panose="020B0604030504040204" pitchFamily="50" charset="-128"/>
                <a:ea typeface="Meiryo UI" panose="020B0604030504040204" pitchFamily="50" charset="-128"/>
                <a:cs typeface="Microsoft Himalaya" panose="01010100010101010101" pitchFamily="2" charset="0"/>
              </a:rPr>
              <a:t>月ごろ</a:t>
            </a:r>
            <a:endParaRPr lang="ja-JP" altLang="ja-JP" sz="1400" dirty="0">
              <a:latin typeface="Meiryo UI" panose="020B0604030504040204" pitchFamily="50" charset="-128"/>
              <a:ea typeface="Meiryo UI" panose="020B0604030504040204" pitchFamily="50" charset="-128"/>
              <a:cs typeface="Microsoft Himalaya" panose="01010100010101010101" pitchFamily="2" charset="0"/>
            </a:endParaRPr>
          </a:p>
          <a:p>
            <a:r>
              <a:rPr lang="ja-JP" altLang="en-US" sz="1400" dirty="0">
                <a:latin typeface="Meiryo UI" panose="020B0604030504040204" pitchFamily="50" charset="-128"/>
                <a:ea typeface="Meiryo UI" panose="020B0604030504040204" pitchFamily="50" charset="-128"/>
                <a:cs typeface="Microsoft Himalaya" panose="01010100010101010101" pitchFamily="2" charset="0"/>
              </a:rPr>
              <a:t>・実証試験の予定</a:t>
            </a:r>
            <a:r>
              <a:rPr lang="ja-JP" altLang="ja-JP" sz="1400" dirty="0">
                <a:latin typeface="Meiryo UI" panose="020B0604030504040204" pitchFamily="50" charset="-128"/>
                <a:ea typeface="Meiryo UI" panose="020B0604030504040204" pitchFamily="50" charset="-128"/>
                <a:cs typeface="Microsoft Himalaya" panose="01010100010101010101" pitchFamily="2" charset="0"/>
              </a:rPr>
              <a:t>作業環境</a:t>
            </a:r>
            <a:r>
              <a:rPr lang="ja-JP" altLang="en-US" sz="1400" dirty="0">
                <a:latin typeface="Meiryo UI" panose="020B0604030504040204" pitchFamily="50" charset="-128"/>
                <a:ea typeface="Meiryo UI" panose="020B0604030504040204" pitchFamily="50" charset="-128"/>
                <a:cs typeface="Microsoft Himalaya" panose="01010100010101010101" pitchFamily="2" charset="0"/>
              </a:rPr>
              <a:t>：</a:t>
            </a:r>
            <a:endParaRPr lang="ja-JP" altLang="ja-JP" sz="1400" dirty="0">
              <a:latin typeface="Meiryo UI" panose="020B0604030504040204" pitchFamily="50" charset="-128"/>
              <a:ea typeface="Meiryo UI" panose="020B0604030504040204" pitchFamily="50" charset="-128"/>
              <a:cs typeface="Microsoft Himalaya" panose="01010100010101010101" pitchFamily="2" charset="0"/>
            </a:endParaRPr>
          </a:p>
          <a:p>
            <a:r>
              <a:rPr lang="ja-JP" altLang="en-US" sz="1400" dirty="0">
                <a:latin typeface="Meiryo UI" panose="020B0604030504040204" pitchFamily="50" charset="-128"/>
                <a:ea typeface="Meiryo UI" panose="020B0604030504040204" pitchFamily="50" charset="-128"/>
                <a:cs typeface="Microsoft Himalaya" panose="01010100010101010101" pitchFamily="2" charset="0"/>
              </a:rPr>
              <a:t>　</a:t>
            </a:r>
            <a:r>
              <a:rPr lang="ja-JP" altLang="ja-JP" sz="1400" dirty="0">
                <a:latin typeface="Meiryo UI" panose="020B0604030504040204" pitchFamily="50" charset="-128"/>
                <a:ea typeface="Meiryo UI" panose="020B0604030504040204" pitchFamily="50" charset="-128"/>
                <a:cs typeface="Microsoft Himalaya" panose="01010100010101010101" pitchFamily="2" charset="0"/>
              </a:rPr>
              <a:t>田植え等の水田作業（田園部の炎天下）</a:t>
            </a:r>
          </a:p>
          <a:p>
            <a:r>
              <a:rPr lang="ja-JP" altLang="en-US" sz="1400" dirty="0">
                <a:latin typeface="Meiryo UI" panose="020B0604030504040204" pitchFamily="50" charset="-128"/>
                <a:ea typeface="Meiryo UI" panose="020B0604030504040204" pitchFamily="50" charset="-128"/>
                <a:cs typeface="Microsoft Himalaya" panose="01010100010101010101" pitchFamily="2" charset="0"/>
              </a:rPr>
              <a:t>　</a:t>
            </a:r>
            <a:r>
              <a:rPr lang="ja-JP" altLang="ja-JP" sz="1400" dirty="0" err="1">
                <a:latin typeface="Meiryo UI" panose="020B0604030504040204" pitchFamily="50" charset="-128"/>
                <a:ea typeface="Meiryo UI" panose="020B0604030504040204" pitchFamily="50" charset="-128"/>
                <a:cs typeface="Microsoft Himalaya" panose="01010100010101010101" pitchFamily="2" charset="0"/>
              </a:rPr>
              <a:t>なすの</a:t>
            </a:r>
            <a:r>
              <a:rPr lang="ja-JP" altLang="ja-JP" sz="1400" dirty="0">
                <a:latin typeface="Meiryo UI" panose="020B0604030504040204" pitchFamily="50" charset="-128"/>
                <a:ea typeface="Meiryo UI" panose="020B0604030504040204" pitchFamily="50" charset="-128"/>
                <a:cs typeface="Microsoft Himalaya" panose="01010100010101010101" pitchFamily="2" charset="0"/>
              </a:rPr>
              <a:t>収穫作業（ハウス内の換気不十分空間）</a:t>
            </a:r>
          </a:p>
          <a:p>
            <a:r>
              <a:rPr lang="ja-JP" altLang="en-US" sz="1400" dirty="0">
                <a:latin typeface="Meiryo UI" panose="020B0604030504040204" pitchFamily="50" charset="-128"/>
                <a:ea typeface="Meiryo UI" panose="020B0604030504040204" pitchFamily="50" charset="-128"/>
                <a:cs typeface="Microsoft Himalaya" panose="01010100010101010101" pitchFamily="2" charset="0"/>
              </a:rPr>
              <a:t>　</a:t>
            </a:r>
            <a:r>
              <a:rPr lang="ja-JP" altLang="ja-JP" sz="1400" dirty="0">
                <a:latin typeface="Meiryo UI" panose="020B0604030504040204" pitchFamily="50" charset="-128"/>
                <a:ea typeface="Meiryo UI" panose="020B0604030504040204" pitchFamily="50" charset="-128"/>
                <a:cs typeface="Microsoft Himalaya" panose="01010100010101010101" pitchFamily="2" charset="0"/>
              </a:rPr>
              <a:t>果樹園の収穫や草刈（斜面かつ長距離移動）</a:t>
            </a:r>
          </a:p>
          <a:p>
            <a:r>
              <a:rPr lang="ja-JP" altLang="en-US" sz="1400" dirty="0">
                <a:latin typeface="Meiryo UI" panose="020B0604030504040204" pitchFamily="50" charset="-128"/>
                <a:ea typeface="Meiryo UI" panose="020B0604030504040204" pitchFamily="50" charset="-128"/>
                <a:cs typeface="Microsoft Himalaya" panose="01010100010101010101" pitchFamily="2" charset="0"/>
              </a:rPr>
              <a:t>　</a:t>
            </a:r>
            <a:r>
              <a:rPr lang="ja-JP" altLang="ja-JP" sz="1400" dirty="0">
                <a:latin typeface="Meiryo UI" panose="020B0604030504040204" pitchFamily="50" charset="-128"/>
                <a:ea typeface="Meiryo UI" panose="020B0604030504040204" pitchFamily="50" charset="-128"/>
                <a:cs typeface="Microsoft Himalaya" panose="01010100010101010101" pitchFamily="2" charset="0"/>
              </a:rPr>
              <a:t>工事現場（都市部の炎天下）</a:t>
            </a:r>
          </a:p>
          <a:p>
            <a:r>
              <a:rPr lang="ja-JP" altLang="en-US" sz="1400" dirty="0">
                <a:latin typeface="Meiryo UI" panose="020B0604030504040204" pitchFamily="50" charset="-128"/>
                <a:ea typeface="Meiryo UI" panose="020B0604030504040204" pitchFamily="50" charset="-128"/>
                <a:cs typeface="Microsoft Himalaya" panose="01010100010101010101" pitchFamily="2" charset="0"/>
              </a:rPr>
              <a:t>　</a:t>
            </a:r>
            <a:r>
              <a:rPr lang="ja-JP" altLang="ja-JP" sz="1400" dirty="0">
                <a:latin typeface="Meiryo UI" panose="020B0604030504040204" pitchFamily="50" charset="-128"/>
                <a:ea typeface="Meiryo UI" panose="020B0604030504040204" pitchFamily="50" charset="-128"/>
                <a:cs typeface="Microsoft Himalaya" panose="01010100010101010101" pitchFamily="2" charset="0"/>
              </a:rPr>
              <a:t>エアコンのない重機・工事車両（窓のみの密閉空間）</a:t>
            </a:r>
          </a:p>
          <a:p>
            <a:r>
              <a:rPr lang="ja-JP" altLang="en-US" sz="1400" dirty="0">
                <a:latin typeface="Meiryo UI" panose="020B0604030504040204" pitchFamily="50" charset="-128"/>
                <a:ea typeface="Meiryo UI" panose="020B0604030504040204" pitchFamily="50" charset="-128"/>
                <a:cs typeface="Microsoft Himalaya" panose="01010100010101010101" pitchFamily="2" charset="0"/>
              </a:rPr>
              <a:t>　</a:t>
            </a:r>
            <a:r>
              <a:rPr lang="ja-JP" altLang="ja-JP" sz="1400" dirty="0">
                <a:latin typeface="Meiryo UI" panose="020B0604030504040204" pitchFamily="50" charset="-128"/>
                <a:ea typeface="Meiryo UI" panose="020B0604030504040204" pitchFamily="50" charset="-128"/>
                <a:cs typeface="Microsoft Himalaya" panose="01010100010101010101" pitchFamily="2" charset="0"/>
              </a:rPr>
              <a:t>建設現場（換気設備のない屋内）</a:t>
            </a:r>
            <a:endParaRPr lang="en-US" altLang="ja-JP" sz="14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3"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８</a:t>
            </a:r>
            <a:endParaRPr lang="en-US" altLang="ja-JP" sz="2200" b="1" dirty="0">
              <a:latin typeface="Meiryo UI" panose="020B0604030504040204" pitchFamily="50" charset="-128"/>
              <a:ea typeface="Meiryo UI" panose="020B0604030504040204" pitchFamily="50" charset="-128"/>
            </a:endParaRPr>
          </a:p>
        </p:txBody>
      </p:sp>
      <p:sp>
        <p:nvSpPr>
          <p:cNvPr id="35" name="正方形/長方形 1"/>
          <p:cNvSpPr>
            <a:spLocks noChangeArrowheads="1"/>
          </p:cNvSpPr>
          <p:nvPr/>
        </p:nvSpPr>
        <p:spPr bwMode="auto">
          <a:xfrm>
            <a:off x="7380312" y="890328"/>
            <a:ext cx="1944216"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1"/>
          <p:cNvSpPr>
            <a:spLocks noChangeArrowheads="1"/>
          </p:cNvSpPr>
          <p:nvPr/>
        </p:nvSpPr>
        <p:spPr bwMode="auto">
          <a:xfrm>
            <a:off x="3173896" y="902065"/>
            <a:ext cx="1944216"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332438" y="6391012"/>
            <a:ext cx="8106978"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9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暑さを</a:t>
            </a:r>
            <a:r>
              <a:rPr lang="ja-JP" altLang="en-US" sz="19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しのぐ</a:t>
            </a:r>
            <a:r>
              <a:rPr lang="ja-JP" altLang="en-US" sz="19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手段や技術の周知啓発</a:t>
            </a:r>
          </a:p>
        </p:txBody>
      </p:sp>
    </p:spTree>
    <p:extLst>
      <p:ext uri="{BB962C8B-B14F-4D97-AF65-F5344CB8AC3E}">
        <p14:creationId xmlns:p14="http://schemas.microsoft.com/office/powerpoint/2010/main" val="4035329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797930" y="725542"/>
            <a:ext cx="7274602" cy="657827"/>
            <a:chOff x="3075868" y="2420887"/>
            <a:chExt cx="3580884"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9769" y="2632904"/>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暑さ指数の活用促進</a:t>
              </a:r>
              <a:endParaRPr lang="ja-JP" altLang="en-US" sz="2000" b="1" strike="sngStrike"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角丸四角形 10"/>
          <p:cNvSpPr/>
          <p:nvPr/>
        </p:nvSpPr>
        <p:spPr>
          <a:xfrm>
            <a:off x="229566" y="738240"/>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④</a:t>
            </a:r>
          </a:p>
        </p:txBody>
      </p:sp>
      <p:graphicFrame>
        <p:nvGraphicFramePr>
          <p:cNvPr id="24" name="表 23"/>
          <p:cNvGraphicFramePr>
            <a:graphicFrameLocks noGrp="1"/>
          </p:cNvGraphicFramePr>
          <p:nvPr>
            <p:extLst>
              <p:ext uri="{D42A27DB-BD31-4B8C-83A1-F6EECF244321}">
                <p14:modId xmlns:p14="http://schemas.microsoft.com/office/powerpoint/2010/main" val="4066345714"/>
              </p:ext>
            </p:extLst>
          </p:nvPr>
        </p:nvGraphicFramePr>
        <p:xfrm>
          <a:off x="218079" y="1479843"/>
          <a:ext cx="8818195" cy="5003408"/>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477151">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4526257">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7" name="正方形/長方形 1"/>
          <p:cNvSpPr>
            <a:spLocks noChangeArrowheads="1"/>
          </p:cNvSpPr>
          <p:nvPr/>
        </p:nvSpPr>
        <p:spPr bwMode="auto">
          <a:xfrm>
            <a:off x="6234207" y="1078558"/>
            <a:ext cx="2818303"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（府民文化部・環境農林水産部）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1"/>
          <p:cNvSpPr>
            <a:spLocks noChangeArrowheads="1"/>
          </p:cNvSpPr>
          <p:nvPr/>
        </p:nvSpPr>
        <p:spPr bwMode="auto">
          <a:xfrm>
            <a:off x="4705583" y="2025342"/>
            <a:ext cx="4093405" cy="523220"/>
          </a:xfrm>
          <a:prstGeom prst="rect">
            <a:avLst/>
          </a:prstGeom>
          <a:noFill/>
          <a:ln w="9525" algn="ctr">
            <a:noFill/>
            <a:round/>
            <a:headEnd/>
            <a:tailEnd/>
          </a:ln>
        </p:spPr>
        <p:txBody>
          <a:bodyPr wrap="square">
            <a:spAutoFit/>
          </a:bodyPr>
          <a:lstStyle/>
          <a:p>
            <a:pPr marL="180975" indent="-180975"/>
            <a:r>
              <a:rPr lang="ja-JP" altLang="en-US" sz="1400" dirty="0">
                <a:latin typeface="Meiryo UI" panose="020B0604030504040204" pitchFamily="50" charset="-128"/>
                <a:ea typeface="Meiryo UI" panose="020B0604030504040204" pitchFamily="50" charset="-128"/>
                <a:cs typeface="Meiryo UI" panose="020B0604030504040204" pitchFamily="50" charset="-128"/>
              </a:rPr>
              <a:t>◆可搬式の電光表示パネルを活用し、暑さ指数と熱中症危険度をリアルタイムに表示し、周知</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1"/>
          <p:cNvSpPr>
            <a:spLocks noChangeArrowheads="1"/>
          </p:cNvSpPr>
          <p:nvPr/>
        </p:nvSpPr>
        <p:spPr bwMode="auto">
          <a:xfrm>
            <a:off x="262213" y="2040530"/>
            <a:ext cx="4155115" cy="523220"/>
          </a:xfrm>
          <a:prstGeom prst="rect">
            <a:avLst/>
          </a:prstGeom>
          <a:noFill/>
          <a:ln w="9525" algn="ctr">
            <a:noFill/>
            <a:round/>
            <a:headEnd/>
            <a:tailEnd/>
          </a:ln>
        </p:spPr>
        <p:txBody>
          <a:bodyPr wrap="square">
            <a:spAutoFit/>
          </a:bodyPr>
          <a:lstStyle/>
          <a:p>
            <a:pPr marL="180975" indent="-180975"/>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暑さ指数メール配信サービス</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を府ホームページ等により周知し、府民の暑さ指数情報の受信登録を促進</a:t>
            </a:r>
          </a:p>
        </p:txBody>
      </p:sp>
      <p:sp>
        <p:nvSpPr>
          <p:cNvPr id="55" name="正方形/長方形 1"/>
          <p:cNvSpPr>
            <a:spLocks noChangeArrowheads="1"/>
          </p:cNvSpPr>
          <p:nvPr/>
        </p:nvSpPr>
        <p:spPr bwMode="auto">
          <a:xfrm>
            <a:off x="421722" y="5645978"/>
            <a:ext cx="4150278" cy="615068"/>
          </a:xfrm>
          <a:prstGeom prst="rect">
            <a:avLst/>
          </a:prstGeom>
          <a:noFill/>
          <a:ln w="9525" algn="ctr">
            <a:noFill/>
            <a:round/>
            <a:headEnd/>
            <a:tailEnd/>
          </a:ln>
        </p:spPr>
        <p:txBody>
          <a:bodyPr/>
          <a:lstStyle/>
          <a:p>
            <a:pPr algn="ctr"/>
            <a:r>
              <a:rPr lang="ja-JP" altLang="en-US" sz="1400" b="1" dirty="0">
                <a:latin typeface="Meiryo UI" panose="020B0604030504040204" pitchFamily="50" charset="-128"/>
                <a:ea typeface="Meiryo UI" panose="020B0604030504040204" pitchFamily="50" charset="-128"/>
              </a:rPr>
              <a:t>「大阪府暑さ対策情報ポータルサイト」を開設</a:t>
            </a:r>
            <a:endParaRPr lang="en-US" altLang="ja-JP" sz="1400" b="1"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➡開設から約</a:t>
            </a:r>
            <a:r>
              <a:rPr lang="en-US" altLang="ja-JP" sz="1400" dirty="0">
                <a:latin typeface="Meiryo UI" panose="020B0604030504040204" pitchFamily="50" charset="-128"/>
                <a:ea typeface="Meiryo UI" panose="020B0604030504040204" pitchFamily="50" charset="-128"/>
              </a:rPr>
              <a:t>45700PV</a:t>
            </a:r>
            <a:r>
              <a:rPr lang="ja-JP" altLang="en-US" sz="1400" dirty="0">
                <a:latin typeface="Meiryo UI" panose="020B0604030504040204" pitchFamily="50" charset="-128"/>
                <a:ea typeface="Meiryo UI" panose="020B0604030504040204" pitchFamily="50" charset="-128"/>
              </a:rPr>
              <a:t>（令和</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rPr>
              <a:t>日時点）</a:t>
            </a:r>
          </a:p>
        </p:txBody>
      </p:sp>
      <p:sp>
        <p:nvSpPr>
          <p:cNvPr id="56" name="テキスト ボックス 55"/>
          <p:cNvSpPr txBox="1"/>
          <p:nvPr/>
        </p:nvSpPr>
        <p:spPr>
          <a:xfrm>
            <a:off x="4775374" y="5653363"/>
            <a:ext cx="3900813" cy="523220"/>
          </a:xfrm>
          <a:prstGeom prst="rect">
            <a:avLst/>
          </a:prstGeom>
          <a:noFill/>
        </p:spPr>
        <p:txBody>
          <a:bodyPr wrap="square" lIns="36000" rIns="36000"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電光表示パネル（府庁別館に</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日設置済み）</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暑さ指数と熱中症危険度をお知らせ</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770870" y="6240367"/>
            <a:ext cx="7712612"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認知度が低い「暑さ指数」</a:t>
            </a: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の活用を促進</a:t>
            </a:r>
            <a:endParaRPr lang="ja-JP" altLang="ja-JP"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7" name="四角形吹き出し 6"/>
          <p:cNvSpPr/>
          <p:nvPr/>
        </p:nvSpPr>
        <p:spPr>
          <a:xfrm>
            <a:off x="6760638" y="2621816"/>
            <a:ext cx="2191639" cy="2438170"/>
          </a:xfrm>
          <a:prstGeom prst="wedgeRectCallout">
            <a:avLst>
              <a:gd name="adj1" fmla="val -54668"/>
              <a:gd name="adj2" fmla="val 75716"/>
            </a:avLst>
          </a:prstGeom>
          <a:solidFill>
            <a:srgbClr val="00B0F0"/>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a:p>
            <a:pPr algn="ctr"/>
            <a:endParaRPr lang="en-US" altLang="ja-JP" sz="1400" b="1" dirty="0">
              <a:latin typeface="メイリオ" panose="020B0604030504040204" pitchFamily="50" charset="-128"/>
              <a:ea typeface="メイリオ" panose="020B0604030504040204" pitchFamily="50" charset="-128"/>
            </a:endParaRPr>
          </a:p>
          <a:p>
            <a:pPr algn="ctr"/>
            <a:endParaRPr kumimoji="1" lang="en-US" altLang="ja-JP" sz="1400" b="1" dirty="0">
              <a:latin typeface="メイリオ" panose="020B0604030504040204" pitchFamily="50" charset="-128"/>
              <a:ea typeface="メイリオ" panose="020B0604030504040204" pitchFamily="50" charset="-128"/>
            </a:endParaRPr>
          </a:p>
          <a:p>
            <a:pPr algn="ctr"/>
            <a:endParaRPr lang="en-US" altLang="ja-JP" sz="1400" b="1" dirty="0">
              <a:latin typeface="メイリオ" panose="020B0604030504040204" pitchFamily="50" charset="-128"/>
              <a:ea typeface="メイリオ" panose="020B0604030504040204" pitchFamily="50" charset="-128"/>
            </a:endParaRPr>
          </a:p>
          <a:p>
            <a:endParaRPr kumimoji="1" lang="en-US" altLang="ja-JP" sz="1400" b="1" dirty="0">
              <a:latin typeface="メイリオ" panose="020B0604030504040204" pitchFamily="50" charset="-128"/>
              <a:ea typeface="メイリオ" panose="020B0604030504040204" pitchFamily="50" charset="-128"/>
            </a:endParaRPr>
          </a:p>
          <a:p>
            <a:endParaRPr kumimoji="1" lang="en-US" altLang="ja-JP" sz="1400" b="1" dirty="0">
              <a:latin typeface="メイリオ" panose="020B0604030504040204" pitchFamily="50" charset="-128"/>
              <a:ea typeface="メイリオ" panose="020B0604030504040204" pitchFamily="50" charset="-128"/>
            </a:endParaRPr>
          </a:p>
          <a:p>
            <a:r>
              <a:rPr kumimoji="1" lang="ja-JP" altLang="en-US" sz="1400" b="1" dirty="0">
                <a:latin typeface="メイリオ" panose="020B0604030504040204" pitchFamily="50" charset="-128"/>
                <a:ea typeface="メイリオ" panose="020B0604030504040204" pitchFamily="50" charset="-128"/>
              </a:rPr>
              <a:t>大阪府公式ツイッターでも、都度発信！</a:t>
            </a:r>
            <a:endParaRPr kumimoji="1" lang="en-US" altLang="ja-JP" sz="1400" b="1" dirty="0">
              <a:latin typeface="メイリオ" panose="020B0604030504040204" pitchFamily="50" charset="-128"/>
              <a:ea typeface="メイリオ" panose="020B0604030504040204" pitchFamily="50" charset="-128"/>
            </a:endParaRPr>
          </a:p>
          <a:p>
            <a:r>
              <a:rPr kumimoji="1" lang="en-US" altLang="ja-JP" sz="1200" b="1" dirty="0">
                <a:latin typeface="メイリオ" panose="020B0604030504040204" pitchFamily="50" charset="-128"/>
                <a:ea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rPr>
              <a:t>フォロワー数約</a:t>
            </a:r>
            <a:r>
              <a:rPr lang="en-US" altLang="ja-JP" sz="1200" b="1" dirty="0">
                <a:latin typeface="メイリオ" panose="020B0604030504040204" pitchFamily="50" charset="-128"/>
                <a:ea typeface="メイリオ" panose="020B0604030504040204" pitchFamily="50" charset="-128"/>
              </a:rPr>
              <a:t>58,121</a:t>
            </a:r>
            <a:r>
              <a:rPr lang="ja-JP" altLang="en-US" sz="1200" b="1" dirty="0">
                <a:latin typeface="メイリオ" panose="020B0604030504040204" pitchFamily="50" charset="-128"/>
                <a:ea typeface="メイリオ" panose="020B0604030504040204" pitchFamily="50" charset="-128"/>
              </a:rPr>
              <a:t>人</a:t>
            </a:r>
            <a:endParaRPr lang="en-US" altLang="ja-JP" sz="1200" b="1" dirty="0">
              <a:latin typeface="メイリオ" panose="020B0604030504040204" pitchFamily="50" charset="-128"/>
              <a:ea typeface="メイリオ" panose="020B0604030504040204" pitchFamily="50" charset="-128"/>
            </a:endParaRPr>
          </a:p>
          <a:p>
            <a:r>
              <a:rPr kumimoji="1" lang="ja-JP" altLang="en-US" sz="1200" b="1" dirty="0">
                <a:latin typeface="メイリオ" panose="020B0604030504040204" pitchFamily="50" charset="-128"/>
                <a:ea typeface="メイリオ" panose="020B0604030504040204" pitchFamily="50" charset="-128"/>
              </a:rPr>
              <a:t>（令和３年</a:t>
            </a:r>
            <a:r>
              <a:rPr lang="ja-JP" altLang="en-US" sz="1200" b="1" dirty="0">
                <a:latin typeface="メイリオ" panose="020B0604030504040204" pitchFamily="50" charset="-128"/>
                <a:ea typeface="メイリオ" panose="020B0604030504040204" pitchFamily="50" charset="-128"/>
              </a:rPr>
              <a:t>６</a:t>
            </a:r>
            <a:r>
              <a:rPr kumimoji="1" lang="ja-JP" altLang="en-US" sz="1200" b="1" dirty="0">
                <a:latin typeface="メイリオ" panose="020B0604030504040204" pitchFamily="50" charset="-128"/>
                <a:ea typeface="メイリオ" panose="020B0604030504040204" pitchFamily="50" charset="-128"/>
              </a:rPr>
              <a:t>月</a:t>
            </a:r>
            <a:r>
              <a:rPr lang="en-US" altLang="ja-JP" sz="1200" b="1" dirty="0">
                <a:latin typeface="メイリオ" panose="020B0604030504040204" pitchFamily="50" charset="-128"/>
                <a:ea typeface="メイリオ" panose="020B0604030504040204" pitchFamily="50" charset="-128"/>
              </a:rPr>
              <a:t>10</a:t>
            </a:r>
            <a:r>
              <a:rPr lang="ja-JP" altLang="en-US" sz="1200" b="1" dirty="0">
                <a:latin typeface="メイリオ" panose="020B0604030504040204" pitchFamily="50" charset="-128"/>
                <a:ea typeface="メイリオ" panose="020B0604030504040204" pitchFamily="50" charset="-128"/>
              </a:rPr>
              <a:t>日</a:t>
            </a:r>
            <a:r>
              <a:rPr kumimoji="1" lang="ja-JP" altLang="en-US" sz="1200" b="1" dirty="0">
                <a:latin typeface="メイリオ" panose="020B0604030504040204" pitchFamily="50" charset="-128"/>
                <a:ea typeface="メイリオ" panose="020B0604030504040204" pitchFamily="50" charset="-128"/>
              </a:rPr>
              <a:t>現在）</a:t>
            </a:r>
          </a:p>
        </p:txBody>
      </p:sp>
      <p:sp>
        <p:nvSpPr>
          <p:cNvPr id="23"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９</a:t>
            </a:r>
          </a:p>
        </p:txBody>
      </p:sp>
      <p:pic>
        <p:nvPicPr>
          <p:cNvPr id="8" name="図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47839" y="2820146"/>
            <a:ext cx="2017235" cy="1114788"/>
          </a:xfrm>
          <a:prstGeom prst="rect">
            <a:avLst/>
          </a:prstGeom>
        </p:spPr>
      </p:pic>
      <p:pic>
        <p:nvPicPr>
          <p:cNvPr id="9" name="図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83922" y="3469171"/>
            <a:ext cx="1592719" cy="2088232"/>
          </a:xfrm>
          <a:prstGeom prst="rect">
            <a:avLst/>
          </a:prstGeom>
        </p:spPr>
      </p:pic>
      <p:grpSp>
        <p:nvGrpSpPr>
          <p:cNvPr id="26" name="グループ化 25"/>
          <p:cNvGrpSpPr/>
          <p:nvPr/>
        </p:nvGrpSpPr>
        <p:grpSpPr>
          <a:xfrm>
            <a:off x="4098862" y="2571902"/>
            <a:ext cx="1213441" cy="1392267"/>
            <a:chOff x="3800637" y="2190423"/>
            <a:chExt cx="889541" cy="1122697"/>
          </a:xfrm>
        </p:grpSpPr>
        <p:sp>
          <p:nvSpPr>
            <p:cNvPr id="28" name="角丸四角形吹き出し 27"/>
            <p:cNvSpPr/>
            <p:nvPr/>
          </p:nvSpPr>
          <p:spPr>
            <a:xfrm>
              <a:off x="3800637" y="2190423"/>
              <a:ext cx="889541" cy="1122697"/>
            </a:xfrm>
            <a:prstGeom prst="wedgeRoundRectCallout">
              <a:avLst>
                <a:gd name="adj1" fmla="val 37004"/>
                <a:gd name="adj2" fmla="val 78621"/>
                <a:gd name="adj3" fmla="val 16667"/>
              </a:avLst>
            </a:prstGeom>
            <a:solidFill>
              <a:schemeClr val="bg1"/>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29" name="図 2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56652" y="2256130"/>
              <a:ext cx="765413" cy="931970"/>
            </a:xfrm>
            <a:prstGeom prst="rect">
              <a:avLst/>
            </a:prstGeom>
          </p:spPr>
        </p:pic>
      </p:grpSp>
      <p:pic>
        <p:nvPicPr>
          <p:cNvPr id="10" name="図 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77452" y="2604938"/>
            <a:ext cx="3124636" cy="3048425"/>
          </a:xfrm>
          <a:prstGeom prst="rect">
            <a:avLst/>
          </a:prstGeom>
        </p:spPr>
      </p:pic>
    </p:spTree>
    <p:extLst>
      <p:ext uri="{BB962C8B-B14F-4D97-AF65-F5344CB8AC3E}">
        <p14:creationId xmlns:p14="http://schemas.microsoft.com/office/powerpoint/2010/main" val="308377818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4807</Words>
  <Application>Microsoft Office PowerPoint</Application>
  <PresentationFormat>画面に合わせる (4:3)</PresentationFormat>
  <Paragraphs>658</Paragraphs>
  <Slides>21</Slides>
  <Notes>18</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21</vt:i4>
      </vt:variant>
    </vt:vector>
  </HeadingPairs>
  <TitlesOfParts>
    <vt:vector size="31" baseType="lpstr">
      <vt:lpstr>BIZ UDPゴシック</vt:lpstr>
      <vt:lpstr>HGP創英角ｺﾞｼｯｸUB</vt:lpstr>
      <vt:lpstr>Meiryo UI</vt:lpstr>
      <vt:lpstr>ＭＳ Ｐゴシック</vt:lpstr>
      <vt:lpstr>メイリオ</vt:lpstr>
      <vt:lpstr>Arial</vt:lpstr>
      <vt:lpstr>Calibri</vt:lpstr>
      <vt:lpstr>Microsoft Himalaya</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2021-06-29T01:54:39Z</dcterms:created>
  <dcterms:modified xsi:type="dcterms:W3CDTF">2021-06-29T01:55:42Z</dcterms:modified>
</cp:coreProperties>
</file>