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F3FB"/>
    <a:srgbClr val="FFFFCC"/>
    <a:srgbClr val="F3CAFE"/>
    <a:srgbClr val="D2F7FE"/>
    <a:srgbClr val="DBEEF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00" autoAdjust="0"/>
  </p:normalViewPr>
  <p:slideViewPr>
    <p:cSldViewPr>
      <p:cViewPr>
        <p:scale>
          <a:sx n="90" d="100"/>
          <a:sy n="90" d="100"/>
        </p:scale>
        <p:origin x="-8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角丸四角形 43"/>
          <p:cNvSpPr>
            <a:spLocks noChangeArrowheads="1"/>
          </p:cNvSpPr>
          <p:nvPr/>
        </p:nvSpPr>
        <p:spPr bwMode="auto">
          <a:xfrm>
            <a:off x="-6027" y="1092977"/>
            <a:ext cx="4694884" cy="5705662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25400" algn="ctr">
            <a:solidFill>
              <a:srgbClr val="C0F5A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" name="角丸四角形 42"/>
          <p:cNvSpPr>
            <a:spLocks noChangeArrowheads="1"/>
          </p:cNvSpPr>
          <p:nvPr/>
        </p:nvSpPr>
        <p:spPr bwMode="auto">
          <a:xfrm>
            <a:off x="175017" y="1274397"/>
            <a:ext cx="4337100" cy="1364823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5400" algn="ctr">
            <a:solidFill>
              <a:srgbClr val="C0F5A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" name="角丸四角形 42"/>
          <p:cNvSpPr>
            <a:spLocks noChangeArrowheads="1"/>
          </p:cNvSpPr>
          <p:nvPr/>
        </p:nvSpPr>
        <p:spPr bwMode="auto">
          <a:xfrm>
            <a:off x="5101528" y="1072569"/>
            <a:ext cx="4042472" cy="577077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5400" algn="ctr">
            <a:solidFill>
              <a:srgbClr val="C0F5A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円/楕円 316"/>
          <p:cNvSpPr>
            <a:spLocks noChangeArrowheads="1"/>
          </p:cNvSpPr>
          <p:nvPr/>
        </p:nvSpPr>
        <p:spPr bwMode="auto">
          <a:xfrm>
            <a:off x="1645144" y="2840877"/>
            <a:ext cx="1563153" cy="421344"/>
          </a:xfrm>
          <a:prstGeom prst="ellips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対策の検討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2" name="グループ化 296"/>
          <p:cNvGrpSpPr>
            <a:grpSpLocks/>
          </p:cNvGrpSpPr>
          <p:nvPr/>
        </p:nvGrpSpPr>
        <p:grpSpPr bwMode="auto">
          <a:xfrm>
            <a:off x="1596613" y="3476007"/>
            <a:ext cx="1690142" cy="956386"/>
            <a:chOff x="-407652" y="-36689"/>
            <a:chExt cx="1326348" cy="853408"/>
          </a:xfrm>
        </p:grpSpPr>
        <p:sp>
          <p:nvSpPr>
            <p:cNvPr id="13" name="メモ 297"/>
            <p:cNvSpPr>
              <a:spLocks noChangeArrowheads="1"/>
            </p:cNvSpPr>
            <p:nvPr/>
          </p:nvSpPr>
          <p:spPr bwMode="auto">
            <a:xfrm>
              <a:off x="-407652" y="-36689"/>
              <a:ext cx="1326348" cy="853408"/>
            </a:xfrm>
            <a:prstGeom prst="foldedCorner">
              <a:avLst>
                <a:gd name="adj" fmla="val 16667"/>
              </a:avLst>
            </a:prstGeom>
            <a:solidFill>
              <a:srgbClr val="FFFFFF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正方形/長方形 298"/>
            <p:cNvSpPr>
              <a:spLocks noChangeArrowheads="1"/>
            </p:cNvSpPr>
            <p:nvPr/>
          </p:nvSpPr>
          <p:spPr bwMode="auto">
            <a:xfrm>
              <a:off x="-273790" y="-11814"/>
              <a:ext cx="1008546" cy="195434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対策計画書</a:t>
              </a:r>
              <a:endParaRPr kumimoji="1" 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16" name="円/楕円 314"/>
          <p:cNvSpPr>
            <a:spLocks noChangeArrowheads="1"/>
          </p:cNvSpPr>
          <p:nvPr/>
        </p:nvSpPr>
        <p:spPr bwMode="auto">
          <a:xfrm>
            <a:off x="1717152" y="4644858"/>
            <a:ext cx="1417764" cy="370011"/>
          </a:xfrm>
          <a:prstGeom prst="ellips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対策の実施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円/楕円 315"/>
          <p:cNvSpPr>
            <a:spLocks noChangeArrowheads="1"/>
          </p:cNvSpPr>
          <p:nvPr/>
        </p:nvSpPr>
        <p:spPr bwMode="auto">
          <a:xfrm>
            <a:off x="1740486" y="5221151"/>
            <a:ext cx="1341880" cy="360040"/>
          </a:xfrm>
          <a:prstGeom prst="ellips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実績の集約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9" name="グループ化 299"/>
          <p:cNvGrpSpPr>
            <a:grpSpLocks/>
          </p:cNvGrpSpPr>
          <p:nvPr/>
        </p:nvGrpSpPr>
        <p:grpSpPr bwMode="auto">
          <a:xfrm>
            <a:off x="1528034" y="5805197"/>
            <a:ext cx="1798144" cy="950697"/>
            <a:chOff x="26129" y="132800"/>
            <a:chExt cx="971550" cy="640810"/>
          </a:xfrm>
        </p:grpSpPr>
        <p:sp>
          <p:nvSpPr>
            <p:cNvPr id="20" name="メモ 300"/>
            <p:cNvSpPr>
              <a:spLocks noChangeArrowheads="1"/>
            </p:cNvSpPr>
            <p:nvPr/>
          </p:nvSpPr>
          <p:spPr bwMode="auto">
            <a:xfrm>
              <a:off x="26129" y="132800"/>
              <a:ext cx="971550" cy="640810"/>
            </a:xfrm>
            <a:prstGeom prst="foldedCorner">
              <a:avLst>
                <a:gd name="adj" fmla="val 16667"/>
              </a:avLst>
            </a:prstGeom>
            <a:solidFill>
              <a:srgbClr val="FFFFFF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000"/>
            </a:p>
          </p:txBody>
        </p:sp>
        <p:sp>
          <p:nvSpPr>
            <p:cNvPr id="21" name="正方形/長方形 301"/>
            <p:cNvSpPr>
              <a:spLocks noChangeArrowheads="1"/>
            </p:cNvSpPr>
            <p:nvPr/>
          </p:nvSpPr>
          <p:spPr bwMode="auto">
            <a:xfrm>
              <a:off x="149611" y="151178"/>
              <a:ext cx="698740" cy="120948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0" rIns="3600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実績報告書</a:t>
              </a:r>
              <a:endParaRPr kumimoji="1" 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33" name="左矢印 51"/>
          <p:cNvSpPr>
            <a:spLocks noChangeArrowheads="1"/>
          </p:cNvSpPr>
          <p:nvPr/>
        </p:nvSpPr>
        <p:spPr bwMode="auto">
          <a:xfrm>
            <a:off x="3218345" y="2911676"/>
            <a:ext cx="3102523" cy="274624"/>
          </a:xfrm>
          <a:prstGeom prst="leftArrow">
            <a:avLst>
              <a:gd name="adj1" fmla="val 50000"/>
              <a:gd name="adj2" fmla="val 51884"/>
            </a:avLst>
          </a:prstGeom>
          <a:noFill/>
          <a:ln w="25400" algn="ctr">
            <a:solidFill>
              <a:srgbClr val="29740E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右矢印 58"/>
          <p:cNvSpPr>
            <a:spLocks noChangeArrowheads="1"/>
          </p:cNvSpPr>
          <p:nvPr/>
        </p:nvSpPr>
        <p:spPr bwMode="auto">
          <a:xfrm>
            <a:off x="3304047" y="3789040"/>
            <a:ext cx="3033302" cy="217489"/>
          </a:xfrm>
          <a:prstGeom prst="rightArrow">
            <a:avLst>
              <a:gd name="adj1" fmla="val 50000"/>
              <a:gd name="adj2" fmla="val 52118"/>
            </a:avLst>
          </a:prstGeom>
          <a:solidFill>
            <a:srgbClr val="7F7F7F"/>
          </a:solidFill>
          <a:ln w="25400" algn="ctr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円/楕円 270"/>
          <p:cNvSpPr>
            <a:spLocks noChangeArrowheads="1"/>
          </p:cNvSpPr>
          <p:nvPr/>
        </p:nvSpPr>
        <p:spPr bwMode="auto">
          <a:xfrm>
            <a:off x="4675758" y="3698623"/>
            <a:ext cx="428625" cy="331787"/>
          </a:xfrm>
          <a:prstGeom prst="ellipse">
            <a:avLst/>
          </a:prstGeom>
          <a:solidFill>
            <a:srgbClr val="D9D9D9"/>
          </a:solidFill>
          <a:ln w="25400" algn="ctr">
            <a:solidFill>
              <a:srgbClr val="7F7F7F"/>
            </a:solidFill>
            <a:round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届出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36" name="グループ化 267"/>
          <p:cNvGrpSpPr>
            <a:grpSpLocks/>
          </p:cNvGrpSpPr>
          <p:nvPr/>
        </p:nvGrpSpPr>
        <p:grpSpPr bwMode="auto">
          <a:xfrm>
            <a:off x="3280306" y="4653136"/>
            <a:ext cx="3477406" cy="1031242"/>
            <a:chOff x="0" y="0"/>
            <a:chExt cx="776176" cy="1010093"/>
          </a:xfrm>
        </p:grpSpPr>
        <p:cxnSp>
          <p:nvCxnSpPr>
            <p:cNvPr id="37" name="直線コネクタ 12"/>
            <p:cNvCxnSpPr>
              <a:cxnSpLocks noChangeShapeType="1"/>
            </p:cNvCxnSpPr>
            <p:nvPr/>
          </p:nvCxnSpPr>
          <p:spPr bwMode="auto">
            <a:xfrm flipV="1">
              <a:off x="350874" y="0"/>
              <a:ext cx="0" cy="1009650"/>
            </a:xfrm>
            <a:prstGeom prst="line">
              <a:avLst/>
            </a:prstGeom>
            <a:noFill/>
            <a:ln w="19050" algn="ctr">
              <a:solidFill>
                <a:srgbClr val="29740E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直線矢印コネクタ 13"/>
            <p:cNvCxnSpPr>
              <a:cxnSpLocks noChangeShapeType="1"/>
            </p:cNvCxnSpPr>
            <p:nvPr/>
          </p:nvCxnSpPr>
          <p:spPr bwMode="auto">
            <a:xfrm flipH="1">
              <a:off x="0" y="0"/>
              <a:ext cx="356978" cy="0"/>
            </a:xfrm>
            <a:prstGeom prst="straightConnector1">
              <a:avLst/>
            </a:prstGeom>
            <a:noFill/>
            <a:ln w="19050" algn="ctr">
              <a:solidFill>
                <a:srgbClr val="29740E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直線矢印コネクタ 14"/>
            <p:cNvCxnSpPr>
              <a:cxnSpLocks noChangeShapeType="1"/>
            </p:cNvCxnSpPr>
            <p:nvPr/>
          </p:nvCxnSpPr>
          <p:spPr bwMode="auto">
            <a:xfrm flipH="1">
              <a:off x="0" y="1010093"/>
              <a:ext cx="361507" cy="0"/>
            </a:xfrm>
            <a:prstGeom prst="straightConnector1">
              <a:avLst/>
            </a:prstGeom>
            <a:noFill/>
            <a:ln w="19050" algn="ctr">
              <a:solidFill>
                <a:srgbClr val="29740E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15"/>
            <p:cNvCxnSpPr>
              <a:cxnSpLocks noChangeShapeType="1"/>
            </p:cNvCxnSpPr>
            <p:nvPr/>
          </p:nvCxnSpPr>
          <p:spPr bwMode="auto">
            <a:xfrm flipH="1">
              <a:off x="0" y="499730"/>
              <a:ext cx="350874" cy="0"/>
            </a:xfrm>
            <a:prstGeom prst="straightConnector1">
              <a:avLst/>
            </a:prstGeom>
            <a:noFill/>
            <a:ln w="19050" algn="ctr">
              <a:solidFill>
                <a:srgbClr val="29740E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直線コネクタ 16"/>
            <p:cNvCxnSpPr>
              <a:cxnSpLocks noChangeShapeType="1"/>
            </p:cNvCxnSpPr>
            <p:nvPr/>
          </p:nvCxnSpPr>
          <p:spPr bwMode="auto">
            <a:xfrm flipH="1">
              <a:off x="361507" y="195332"/>
              <a:ext cx="414669" cy="0"/>
            </a:xfrm>
            <a:prstGeom prst="line">
              <a:avLst/>
            </a:prstGeom>
            <a:noFill/>
            <a:ln w="19050" algn="ctr">
              <a:solidFill>
                <a:srgbClr val="29740E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" name="直線コネクタ 266"/>
            <p:cNvCxnSpPr>
              <a:cxnSpLocks noChangeShapeType="1"/>
            </p:cNvCxnSpPr>
            <p:nvPr/>
          </p:nvCxnSpPr>
          <p:spPr bwMode="auto">
            <a:xfrm flipH="1">
              <a:off x="350874" y="833160"/>
              <a:ext cx="414655" cy="0"/>
            </a:xfrm>
            <a:prstGeom prst="line">
              <a:avLst/>
            </a:prstGeom>
            <a:noFill/>
            <a:ln w="19050" algn="ctr">
              <a:solidFill>
                <a:srgbClr val="29740E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3" name="角丸四角形 45"/>
          <p:cNvSpPr>
            <a:spLocks noChangeArrowheads="1"/>
          </p:cNvSpPr>
          <p:nvPr/>
        </p:nvSpPr>
        <p:spPr bwMode="auto">
          <a:xfrm>
            <a:off x="6479406" y="980728"/>
            <a:ext cx="1412124" cy="242887"/>
          </a:xfrm>
          <a:prstGeom prst="roundRect">
            <a:avLst>
              <a:gd name="adj" fmla="val 16667"/>
            </a:avLst>
          </a:prstGeom>
          <a:solidFill>
            <a:srgbClr val="29740E"/>
          </a:solidFill>
          <a:ln w="28575" algn="ctr">
            <a:solidFill>
              <a:srgbClr val="C0F5AD"/>
            </a:solidFill>
            <a:round/>
            <a:headEnd/>
            <a:tailEnd/>
          </a:ln>
        </p:spPr>
        <p:txBody>
          <a:bodyPr vert="horz" wrap="square" lIns="108000" tIns="0" rIns="10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大阪府</a:t>
            </a:r>
            <a:endParaRPr kumimoji="1" 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4" name="テキスト ボックス 2"/>
          <p:cNvSpPr txBox="1">
            <a:spLocks noChangeArrowheads="1"/>
          </p:cNvSpPr>
          <p:nvPr/>
        </p:nvSpPr>
        <p:spPr bwMode="auto">
          <a:xfrm>
            <a:off x="4534789" y="3299096"/>
            <a:ext cx="7048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９月末</a:t>
            </a:r>
          </a:p>
          <a:p>
            <a:pPr marL="0" marR="0" lvl="0" indent="0" algn="ctr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（</a:t>
            </a:r>
            <a:r>
              <a:rPr lang="ja-JP" altLang="en-US" sz="1000" b="1" dirty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３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年毎）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5" name="テキスト ボックス 2"/>
          <p:cNvSpPr txBox="1">
            <a:spLocks noChangeArrowheads="1"/>
          </p:cNvSpPr>
          <p:nvPr/>
        </p:nvSpPr>
        <p:spPr bwMode="auto">
          <a:xfrm>
            <a:off x="4590745" y="5704804"/>
            <a:ext cx="6270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８月末</a:t>
            </a:r>
          </a:p>
          <a:p>
            <a:pPr marL="0" marR="0" lvl="0" indent="0" algn="ctr" defTabSz="914400" rtl="0" eaLnBrk="1" fontAlgn="base" latinLnBrk="0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（毎年）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0" name="角丸四角形 62"/>
          <p:cNvSpPr>
            <a:spLocks noChangeArrowheads="1"/>
          </p:cNvSpPr>
          <p:nvPr/>
        </p:nvSpPr>
        <p:spPr bwMode="auto">
          <a:xfrm>
            <a:off x="133901" y="1704272"/>
            <a:ext cx="1484217" cy="8195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①府内のエネルギー使用量の合計が、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1,500kl/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年以上である事業者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1" name="角丸四角形 63"/>
          <p:cNvSpPr>
            <a:spLocks noChangeArrowheads="1"/>
          </p:cNvSpPr>
          <p:nvPr/>
        </p:nvSpPr>
        <p:spPr bwMode="auto">
          <a:xfrm>
            <a:off x="1618118" y="1751241"/>
            <a:ext cx="1487307" cy="78351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②府内の加盟店を含むエネルギー使用量の合計が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1,500kl/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年以上である連鎖化事業者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2" name="角丸四角形 256"/>
          <p:cNvSpPr>
            <a:spLocks noChangeArrowheads="1"/>
          </p:cNvSpPr>
          <p:nvPr/>
        </p:nvSpPr>
        <p:spPr bwMode="auto">
          <a:xfrm>
            <a:off x="3121137" y="1729539"/>
            <a:ext cx="1370884" cy="7943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③府内で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自動車（トラック等）を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100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台以上使用する事業者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67" name="図 23" descr="説明: C:\Users\NakajimaMar\AppData\Local\Microsoft\Windows\Temporary Internet Files\Content.IE5\YNR02SKU\MC9004348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302" y="1294706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8" name="図 25" descr="説明: C:\Users\NakajimaMar\AppData\Local\Microsoft\Windows\Temporary Internet Files\Content.IE5\YNR02SKU\MC90022368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56" y="1336444"/>
            <a:ext cx="5429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9" name="図 24" descr="説明: C:\Users\NakajimaMar\AppData\Local\Microsoft\Windows\Temporary Internet Files\Content.IE5\994MKWXL\MC90031134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01" y="1313567"/>
            <a:ext cx="52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右矢印 58"/>
          <p:cNvSpPr>
            <a:spLocks noChangeArrowheads="1"/>
          </p:cNvSpPr>
          <p:nvPr/>
        </p:nvSpPr>
        <p:spPr bwMode="auto">
          <a:xfrm>
            <a:off x="3347365" y="6099110"/>
            <a:ext cx="3033731" cy="178093"/>
          </a:xfrm>
          <a:prstGeom prst="rightArrow">
            <a:avLst>
              <a:gd name="adj1" fmla="val 50000"/>
              <a:gd name="adj2" fmla="val 52118"/>
            </a:avLst>
          </a:prstGeom>
          <a:solidFill>
            <a:srgbClr val="7F7F7F"/>
          </a:solidFill>
          <a:ln w="25400" algn="ctr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7" name="グループ化 46"/>
          <p:cNvGrpSpPr/>
          <p:nvPr/>
        </p:nvGrpSpPr>
        <p:grpSpPr>
          <a:xfrm>
            <a:off x="6310821" y="1214421"/>
            <a:ext cx="2509652" cy="2039998"/>
            <a:chOff x="1919390" y="191268"/>
            <a:chExt cx="1142332" cy="793470"/>
          </a:xfrm>
        </p:grpSpPr>
        <p:sp>
          <p:nvSpPr>
            <p:cNvPr id="48" name="メモ 297"/>
            <p:cNvSpPr>
              <a:spLocks noChangeArrowheads="1"/>
            </p:cNvSpPr>
            <p:nvPr/>
          </p:nvSpPr>
          <p:spPr bwMode="auto">
            <a:xfrm>
              <a:off x="1919390" y="191268"/>
              <a:ext cx="1142332" cy="793470"/>
            </a:xfrm>
            <a:prstGeom prst="foldedCorner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正方形/長方形 298"/>
            <p:cNvSpPr>
              <a:spLocks noChangeArrowheads="1"/>
            </p:cNvSpPr>
            <p:nvPr/>
          </p:nvSpPr>
          <p:spPr bwMode="auto">
            <a:xfrm>
              <a:off x="1959812" y="199975"/>
              <a:ext cx="547685" cy="8978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000" b="1" dirty="0" smtClean="0">
                  <a:latin typeface="ＭＳ Ｐゴシック" pitchFamily="50" charset="-128"/>
                  <a:ea typeface="ＭＳ Ｐゴシック" pitchFamily="50" charset="-128"/>
                  <a:cs typeface="Times New Roman" pitchFamily="18" charset="0"/>
                </a:rPr>
                <a:t>　　温暖化対策指針</a:t>
              </a:r>
              <a:endParaRPr kumimoji="1" lang="en-US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endParaRPr>
            </a:p>
          </p:txBody>
        </p:sp>
      </p:grpSp>
      <p:sp>
        <p:nvSpPr>
          <p:cNvPr id="50" name="円/楕円 314"/>
          <p:cNvSpPr>
            <a:spLocks noChangeArrowheads="1"/>
          </p:cNvSpPr>
          <p:nvPr/>
        </p:nvSpPr>
        <p:spPr bwMode="auto">
          <a:xfrm>
            <a:off x="6487521" y="4670940"/>
            <a:ext cx="1417764" cy="370011"/>
          </a:xfrm>
          <a:prstGeom prst="ellips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指導・助言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1" name="円/楕円 314"/>
          <p:cNvSpPr>
            <a:spLocks noChangeArrowheads="1"/>
          </p:cNvSpPr>
          <p:nvPr/>
        </p:nvSpPr>
        <p:spPr bwMode="auto">
          <a:xfrm>
            <a:off x="6469680" y="5316083"/>
            <a:ext cx="1417764" cy="408225"/>
          </a:xfrm>
          <a:prstGeom prst="ellipse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立入調査</a:t>
            </a:r>
            <a:endParaRPr kumimoji="1" 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1" name="円/楕円 275"/>
          <p:cNvSpPr>
            <a:spLocks noChangeArrowheads="1"/>
          </p:cNvSpPr>
          <p:nvPr/>
        </p:nvSpPr>
        <p:spPr bwMode="auto">
          <a:xfrm>
            <a:off x="4672903" y="6021288"/>
            <a:ext cx="428625" cy="331788"/>
          </a:xfrm>
          <a:prstGeom prst="ellipse">
            <a:avLst/>
          </a:prstGeom>
          <a:solidFill>
            <a:srgbClr val="D9D9D9"/>
          </a:solidFill>
          <a:ln w="25400" algn="ctr">
            <a:solidFill>
              <a:srgbClr val="7F7F7F"/>
            </a:solidFill>
            <a:round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届出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2237533" y="2646734"/>
            <a:ext cx="356119" cy="207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298"/>
          <p:cNvSpPr>
            <a:spLocks noChangeArrowheads="1"/>
          </p:cNvSpPr>
          <p:nvPr/>
        </p:nvSpPr>
        <p:spPr bwMode="auto">
          <a:xfrm>
            <a:off x="6381097" y="4053695"/>
            <a:ext cx="2583391" cy="507386"/>
          </a:xfrm>
          <a:prstGeom prst="rect">
            <a:avLst/>
          </a:prstGeom>
          <a:solidFill>
            <a:srgbClr val="FF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000" b="1" u="sng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対策計画</a:t>
            </a:r>
            <a:r>
              <a:rPr kumimoji="1" lang="ja-JP" altLang="en-US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書の評価・公表</a:t>
            </a:r>
            <a:endParaRPr kumimoji="1" lang="en-US" altLang="ja-JP" sz="9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900" b="1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・</a:t>
            </a:r>
            <a:r>
              <a:rPr lang="ja-JP" altLang="en-US" sz="900" b="1" u="sng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評価</a:t>
            </a:r>
            <a:r>
              <a:rPr lang="ja-JP" altLang="en-US" sz="900" b="1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（</a:t>
            </a:r>
            <a:r>
              <a:rPr lang="en-US" altLang="ja-JP" sz="900" b="1" u="sng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AAA~C</a:t>
            </a:r>
            <a:r>
              <a:rPr lang="ja-JP" altLang="en-US" sz="900" b="1" u="sng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等のランク付け）</a:t>
            </a:r>
            <a:endParaRPr lang="en-US" altLang="ja-JP" sz="900" b="1" u="sng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・</a:t>
            </a:r>
            <a:r>
              <a:rPr kumimoji="1" lang="ja-JP" altLang="en-US" sz="9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評価</a:t>
            </a:r>
            <a:r>
              <a:rPr lang="ja-JP" altLang="en-US" sz="900" b="1" u="sng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結果</a:t>
            </a:r>
            <a:r>
              <a:rPr kumimoji="1" lang="ja-JP" altLang="en-US" sz="9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の公表（優良事業者のみ</a:t>
            </a:r>
            <a:r>
              <a:rPr kumimoji="1" lang="ja-JP" altLang="en-US" sz="9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）</a:t>
            </a:r>
            <a:endParaRPr kumimoji="1" lang="ja-JP" sz="9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4" name="正方形/長方形 298"/>
          <p:cNvSpPr>
            <a:spLocks noChangeArrowheads="1"/>
          </p:cNvSpPr>
          <p:nvPr/>
        </p:nvSpPr>
        <p:spPr bwMode="auto">
          <a:xfrm>
            <a:off x="6354190" y="3461893"/>
            <a:ext cx="2326031" cy="370798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　対策計画書の公表</a:t>
            </a:r>
            <a:endParaRPr kumimoji="1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　・事業者毎の届出概要</a:t>
            </a:r>
            <a:endParaRPr kumimoji="1" lang="ja-JP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8" name="下矢印 57"/>
          <p:cNvSpPr/>
          <p:nvPr/>
        </p:nvSpPr>
        <p:spPr>
          <a:xfrm>
            <a:off x="2225129" y="3277598"/>
            <a:ext cx="356119" cy="207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下矢印 59"/>
          <p:cNvSpPr/>
          <p:nvPr/>
        </p:nvSpPr>
        <p:spPr>
          <a:xfrm>
            <a:off x="2207266" y="4437112"/>
            <a:ext cx="356119" cy="207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下矢印 60"/>
          <p:cNvSpPr/>
          <p:nvPr/>
        </p:nvSpPr>
        <p:spPr>
          <a:xfrm>
            <a:off x="2221208" y="5021073"/>
            <a:ext cx="356119" cy="207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下矢印 61"/>
          <p:cNvSpPr/>
          <p:nvPr/>
        </p:nvSpPr>
        <p:spPr>
          <a:xfrm>
            <a:off x="2221208" y="5600931"/>
            <a:ext cx="356119" cy="207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37349" y="1556792"/>
            <a:ext cx="2627139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900" dirty="0" smtClean="0"/>
              <a:t>1</a:t>
            </a:r>
            <a:r>
              <a:rPr lang="ja-JP" altLang="en-US" sz="900" dirty="0" smtClean="0"/>
              <a:t>章　温室効果ガスの排出及び人工排熱を把握</a:t>
            </a:r>
            <a:endParaRPr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　　　　する事業活動範囲</a:t>
            </a:r>
            <a:endParaRPr lang="en-US" altLang="ja-JP" sz="900" dirty="0" smtClean="0"/>
          </a:p>
          <a:p>
            <a:r>
              <a:rPr kumimoji="1" lang="en-US" altLang="ja-JP" sz="900" dirty="0" smtClean="0"/>
              <a:t>2</a:t>
            </a:r>
            <a:r>
              <a:rPr kumimoji="1" lang="ja-JP" altLang="en-US" sz="900" dirty="0" smtClean="0"/>
              <a:t>章　エネルギー使用量及び温室効果ガスの</a:t>
            </a:r>
            <a:r>
              <a:rPr lang="ja-JP" altLang="en-US" sz="900" dirty="0" smtClean="0"/>
              <a:t>排</a:t>
            </a:r>
            <a:endParaRPr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　　　　出量の算定</a:t>
            </a:r>
            <a:endParaRPr lang="en-US" altLang="ja-JP" sz="900" dirty="0" smtClean="0"/>
          </a:p>
          <a:p>
            <a:r>
              <a:rPr kumimoji="1" lang="en-US" altLang="ja-JP" sz="900" dirty="0" smtClean="0"/>
              <a:t>3</a:t>
            </a:r>
            <a:r>
              <a:rPr kumimoji="1" lang="ja-JP" altLang="en-US" sz="900" dirty="0" smtClean="0"/>
              <a:t>章　温室効果ガスの排出及び人工排熱の抑制</a:t>
            </a:r>
            <a:endParaRPr kumimoji="1"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　　　　</a:t>
            </a:r>
            <a:r>
              <a:rPr kumimoji="1" lang="ja-JP" altLang="en-US" sz="900" dirty="0" smtClean="0"/>
              <a:t>対策</a:t>
            </a:r>
            <a:endParaRPr kumimoji="1" lang="en-US" altLang="ja-JP" sz="900" dirty="0" smtClean="0"/>
          </a:p>
          <a:p>
            <a:r>
              <a:rPr lang="ja-JP" altLang="en-US" sz="1000" b="1" u="sng" dirty="0" smtClean="0"/>
              <a:t>４章　</a:t>
            </a:r>
            <a:r>
              <a:rPr lang="ja-JP" altLang="en-US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重点対策等の指定</a:t>
            </a:r>
            <a:endParaRPr kumimoji="1" lang="en-US" altLang="ja-JP" sz="1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900" dirty="0" smtClean="0"/>
              <a:t>５章</a:t>
            </a:r>
            <a:r>
              <a:rPr lang="ja-JP" altLang="en-US" sz="900" dirty="0"/>
              <a:t>　</a:t>
            </a:r>
            <a:r>
              <a:rPr lang="ja-JP" altLang="en-US" sz="900" dirty="0" smtClean="0"/>
              <a:t>対策計画書の作成</a:t>
            </a:r>
            <a:endParaRPr lang="en-US" altLang="ja-JP" sz="900" dirty="0" smtClean="0"/>
          </a:p>
          <a:p>
            <a:r>
              <a:rPr lang="ja-JP" altLang="en-US" sz="900" dirty="0" smtClean="0"/>
              <a:t>６章　実績報告書の作成</a:t>
            </a:r>
            <a:endParaRPr lang="en-US" altLang="ja-JP" sz="900" dirty="0" smtClean="0"/>
          </a:p>
          <a:p>
            <a:r>
              <a:rPr lang="ja-JP" altLang="en-US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７章　対策計画書等の評価</a:t>
            </a:r>
            <a:r>
              <a:rPr lang="ja-JP" altLang="en-US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基準</a:t>
            </a:r>
            <a:endParaRPr lang="en-US" altLang="ja-JP" sz="1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639768" y="3717032"/>
            <a:ext cx="1563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・氏名、所在地、事業概要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・温室効果ガスの排出</a:t>
            </a:r>
            <a:endParaRPr kumimoji="1"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抑制対策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・排出抑制に係る目標　等</a:t>
            </a:r>
            <a:endParaRPr lang="en-US" altLang="ja-JP" sz="900" dirty="0" smtClean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619672" y="6021288"/>
            <a:ext cx="15635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・氏名、所在地、事業</a:t>
            </a:r>
            <a:r>
              <a:rPr lang="ja-JP" altLang="en-US" sz="900" dirty="0" smtClean="0"/>
              <a:t>概要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・温室効果ガスの排出</a:t>
            </a:r>
            <a:endParaRPr kumimoji="1"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抑制対策の結果　等</a:t>
            </a:r>
            <a:endParaRPr kumimoji="1" lang="en-US" altLang="ja-JP" sz="900" dirty="0" smtClean="0"/>
          </a:p>
        </p:txBody>
      </p:sp>
      <p:sp>
        <p:nvSpPr>
          <p:cNvPr id="6" name="角丸四角形 45"/>
          <p:cNvSpPr>
            <a:spLocks noChangeArrowheads="1"/>
          </p:cNvSpPr>
          <p:nvPr/>
        </p:nvSpPr>
        <p:spPr bwMode="auto">
          <a:xfrm>
            <a:off x="1679263" y="980728"/>
            <a:ext cx="1412124" cy="242887"/>
          </a:xfrm>
          <a:prstGeom prst="roundRect">
            <a:avLst>
              <a:gd name="adj" fmla="val 16667"/>
            </a:avLst>
          </a:prstGeom>
          <a:solidFill>
            <a:srgbClr val="29740E"/>
          </a:solidFill>
          <a:ln w="28575" algn="ctr">
            <a:solidFill>
              <a:srgbClr val="C0F5AD"/>
            </a:solidFill>
            <a:round/>
            <a:headEnd/>
            <a:tailEnd/>
          </a:ln>
        </p:spPr>
        <p:txBody>
          <a:bodyPr vert="horz" wrap="square" lIns="108000" tIns="0" rIns="108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特定事業者</a:t>
            </a:r>
            <a:endParaRPr kumimoji="1" 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84051" y="1598935"/>
            <a:ext cx="823996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規則３条１</a:t>
            </a:r>
            <a:endParaRPr kumimoji="1" lang="en-US" altLang="ja-JP" sz="900" dirty="0" smtClean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202102" y="1567405"/>
            <a:ext cx="923515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規則３条２</a:t>
            </a:r>
            <a:endParaRPr kumimoji="1" lang="en-US" altLang="ja-JP" sz="900" dirty="0" smtClean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696986" y="1556582"/>
            <a:ext cx="923515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規則３条３</a:t>
            </a:r>
            <a:endParaRPr kumimoji="1" lang="en-US" altLang="ja-JP" sz="900" dirty="0" smtClean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957465" y="3630216"/>
            <a:ext cx="1614535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条例９～１０条、規則４～６条</a:t>
            </a:r>
            <a:endParaRPr kumimoji="1" lang="en-US" altLang="ja-JP" sz="900" dirty="0" smtClean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934023" y="5905753"/>
            <a:ext cx="164843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条例</a:t>
            </a:r>
            <a:r>
              <a:rPr lang="ja-JP" altLang="en-US" sz="900" dirty="0"/>
              <a:t>１１</a:t>
            </a:r>
            <a:r>
              <a:rPr lang="ja-JP" altLang="en-US" sz="900" dirty="0" smtClean="0"/>
              <a:t>条、規則</a:t>
            </a:r>
            <a:r>
              <a:rPr lang="ja-JP" altLang="en-US" sz="900" dirty="0"/>
              <a:t>１３</a:t>
            </a:r>
            <a:r>
              <a:rPr lang="ja-JP" altLang="en-US" sz="900" dirty="0" smtClean="0"/>
              <a:t>～</a:t>
            </a:r>
            <a:r>
              <a:rPr lang="ja-JP" altLang="en-US" sz="900" dirty="0"/>
              <a:t>１４</a:t>
            </a:r>
            <a:r>
              <a:rPr lang="ja-JP" altLang="en-US" sz="900" dirty="0" smtClean="0"/>
              <a:t>条</a:t>
            </a:r>
            <a:endParaRPr kumimoji="1" lang="en-US" altLang="ja-JP" sz="900" dirty="0" smtClean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841463" y="1236807"/>
            <a:ext cx="83499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条例７条</a:t>
            </a:r>
            <a:endParaRPr kumimoji="1" lang="en-US" altLang="ja-JP" sz="900" dirty="0" smtClean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623828" y="4737142"/>
            <a:ext cx="83499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条例１２条</a:t>
            </a:r>
            <a:endParaRPr kumimoji="1" lang="en-US" altLang="ja-JP" sz="900" dirty="0" smtClean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659549" y="5404779"/>
            <a:ext cx="83499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条例１３条</a:t>
            </a:r>
            <a:endParaRPr kumimoji="1" lang="en-US" altLang="ja-JP" sz="900" dirty="0" smtClean="0"/>
          </a:p>
        </p:txBody>
      </p:sp>
      <p:sp>
        <p:nvSpPr>
          <p:cNvPr id="68" name="正方形/長方形 298"/>
          <p:cNvSpPr>
            <a:spLocks noChangeArrowheads="1"/>
          </p:cNvSpPr>
          <p:nvPr/>
        </p:nvSpPr>
        <p:spPr bwMode="auto">
          <a:xfrm>
            <a:off x="6389445" y="5777864"/>
            <a:ext cx="2308786" cy="370798"/>
          </a:xfrm>
          <a:prstGeom prst="rect">
            <a:avLst/>
          </a:prstGeom>
          <a:solidFill>
            <a:srgbClr val="FFFFFF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000" b="1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実績報告書</a:t>
            </a: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の公表</a:t>
            </a:r>
            <a:endParaRPr kumimoji="1" lang="en-US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　・事業者毎の届出概要</a:t>
            </a:r>
            <a:endParaRPr kumimoji="1" lang="ja-JP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8" name="AutoShape 3"/>
          <p:cNvSpPr>
            <a:spLocks noChangeArrowheads="1"/>
          </p:cNvSpPr>
          <p:nvPr/>
        </p:nvSpPr>
        <p:spPr bwMode="auto">
          <a:xfrm>
            <a:off x="155167" y="375186"/>
            <a:ext cx="8902594" cy="576064"/>
          </a:xfrm>
          <a:prstGeom prst="roundRect">
            <a:avLst>
              <a:gd name="adj" fmla="val 16667"/>
            </a:avLst>
          </a:prstGeom>
          <a:ln>
            <a:solidFill>
              <a:schemeClr val="accent1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1200" dirty="0" smtClean="0">
                <a:latin typeface="+mn-ea"/>
              </a:rPr>
              <a:t>　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エネルギー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の多量消費事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業者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（特定事業者）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対象とした計画書制度において、</a:t>
            </a:r>
            <a:r>
              <a:rPr lang="ja-JP" altLang="ja-JP" sz="12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府が効果的</a:t>
            </a:r>
            <a:r>
              <a:rPr lang="ja-JP" altLang="ja-JP" sz="12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な温室</a:t>
            </a:r>
            <a:r>
              <a:rPr lang="ja-JP" altLang="ja-JP" sz="12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効果</a:t>
            </a:r>
            <a:r>
              <a:rPr lang="ja-JP" altLang="ja-JP" sz="12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対策</a:t>
            </a:r>
            <a:r>
              <a:rPr lang="ja-JP" altLang="en-US" sz="12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（重点対策等）</a:t>
            </a:r>
            <a:r>
              <a:rPr lang="ja-JP" altLang="ja-JP" sz="12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r>
              <a:rPr lang="ja-JP" altLang="en-US" sz="12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指定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する</a:t>
            </a:r>
            <a:r>
              <a:rPr lang="ja-JP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とともに、その</a:t>
            </a:r>
            <a:r>
              <a:rPr lang="ja-JP" altLang="ja-JP" sz="1200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実施率と削減状況を基に事業者の取組みを総合的に評価</a:t>
            </a:r>
            <a:r>
              <a:rPr lang="ja-JP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する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制度を導入。（平成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28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月施行）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863827" y="170120"/>
            <a:ext cx="3485274" cy="2679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温暖化防止条例改正イメージ</a:t>
            </a:r>
            <a:endParaRPr lang="ja-JP" altLang="en-US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6" name="正方形/長方形 298"/>
          <p:cNvSpPr>
            <a:spLocks noChangeArrowheads="1"/>
          </p:cNvSpPr>
          <p:nvPr/>
        </p:nvSpPr>
        <p:spPr bwMode="auto">
          <a:xfrm>
            <a:off x="6402874" y="6215558"/>
            <a:ext cx="2633622" cy="507386"/>
          </a:xfrm>
          <a:prstGeom prst="rect">
            <a:avLst/>
          </a:prstGeom>
          <a:solidFill>
            <a:srgbClr val="FFFFCC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1000" b="1" u="sng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実績報告書</a:t>
            </a:r>
            <a:r>
              <a:rPr kumimoji="1" lang="ja-JP" altLang="en-US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の評価・公表</a:t>
            </a:r>
            <a:endParaRPr kumimoji="1" lang="en-US" altLang="ja-JP" sz="9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900" b="1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・</a:t>
            </a:r>
            <a:r>
              <a:rPr lang="en-US" altLang="ja-JP" sz="900" b="1" u="sng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AAA~C</a:t>
            </a:r>
            <a:r>
              <a:rPr lang="ja-JP" altLang="en-US" sz="900" b="1" u="sng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等のランク付け</a:t>
            </a:r>
            <a:endParaRPr lang="en-US" altLang="ja-JP" sz="900" b="1" u="sng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・</a:t>
            </a:r>
            <a:r>
              <a:rPr kumimoji="1" lang="ja-JP" altLang="en-US" sz="9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評価</a:t>
            </a:r>
            <a:r>
              <a:rPr lang="ja-JP" altLang="en-US" sz="900" b="1" u="sng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結果</a:t>
            </a:r>
            <a:r>
              <a:rPr kumimoji="1" lang="ja-JP" altLang="en-US" sz="9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の公表（優良事業者のみ</a:t>
            </a:r>
            <a:r>
              <a:rPr kumimoji="1" lang="ja-JP" altLang="en-US" sz="9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）</a:t>
            </a:r>
            <a:endParaRPr kumimoji="1" lang="ja-JP" sz="9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284600" y="2294028"/>
            <a:ext cx="859400" cy="1200329"/>
          </a:xfrm>
          <a:prstGeom prst="rect">
            <a:avLst/>
          </a:prstGeom>
          <a:solidFill>
            <a:srgbClr val="D2F7FE"/>
          </a:solidFill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〈</a:t>
            </a:r>
            <a:r>
              <a:rPr lang="ja-JP" altLang="en-US" sz="800" dirty="0" smtClean="0"/>
              <a:t>重点対策等</a:t>
            </a:r>
            <a:r>
              <a:rPr lang="en-US" altLang="ja-JP" sz="800" dirty="0" smtClean="0"/>
              <a:t>〉</a:t>
            </a:r>
          </a:p>
          <a:p>
            <a:r>
              <a:rPr lang="ja-JP" altLang="en-US" sz="800" dirty="0" smtClean="0"/>
              <a:t>・一般管理事項</a:t>
            </a:r>
            <a:endParaRPr lang="en-US" altLang="ja-JP" sz="800" dirty="0" smtClean="0"/>
          </a:p>
          <a:p>
            <a:r>
              <a:rPr lang="ja-JP" altLang="en-US" sz="800" dirty="0" smtClean="0"/>
              <a:t>・設備運用・</a:t>
            </a:r>
            <a:endParaRPr lang="en-US" altLang="ja-JP" sz="800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導入対策</a:t>
            </a:r>
            <a:endParaRPr lang="en-US" altLang="ja-JP" sz="800" dirty="0" smtClean="0"/>
          </a:p>
          <a:p>
            <a:r>
              <a:rPr lang="ja-JP" altLang="en-US" sz="800" dirty="0" smtClean="0"/>
              <a:t>・その他対策</a:t>
            </a:r>
            <a:endParaRPr lang="en-US" altLang="ja-JP" sz="800" dirty="0" smtClean="0"/>
          </a:p>
          <a:p>
            <a:r>
              <a:rPr lang="ja-JP" altLang="en-US" sz="800" dirty="0" smtClean="0"/>
              <a:t>（ピークカット対策、オーナー・テナント対策等）</a:t>
            </a:r>
            <a:endParaRPr kumimoji="1" lang="ja-JP" altLang="en-US" sz="8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184368" y="4109651"/>
            <a:ext cx="950452" cy="430887"/>
          </a:xfrm>
          <a:prstGeom prst="rect">
            <a:avLst/>
          </a:prstGeom>
          <a:solidFill>
            <a:srgbClr val="F3CAFE"/>
          </a:solidFill>
          <a:ln w="254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条例・規則改正</a:t>
            </a:r>
            <a:endParaRPr kumimoji="1" lang="en-US" altLang="ja-JP" sz="1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411975" y="2365886"/>
            <a:ext cx="960225" cy="769441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指針</a:t>
            </a:r>
            <a:r>
              <a:rPr lang="ja-JP" altLang="en-US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改正</a:t>
            </a:r>
            <a:endParaRPr lang="en-US" altLang="ja-JP" sz="1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（条例・規則改正後に</a:t>
            </a:r>
            <a:r>
              <a:rPr lang="en-US" altLang="ja-JP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ja-JP" altLang="en-US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章、７章を追加）</a:t>
            </a:r>
            <a:endParaRPr kumimoji="1" lang="en-US" altLang="ja-JP" sz="1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841463" y="3527386"/>
            <a:ext cx="1123026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条例９条、規則８条</a:t>
            </a:r>
            <a:endParaRPr kumimoji="1" lang="en-US" altLang="ja-JP" sz="900" dirty="0" smtClean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7719685" y="5855767"/>
            <a:ext cx="1361537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条例１１条、規則１５条</a:t>
            </a:r>
            <a:endParaRPr kumimoji="1" lang="en-US" altLang="ja-JP" sz="900" dirty="0" smtClean="0"/>
          </a:p>
        </p:txBody>
      </p:sp>
      <p:sp>
        <p:nvSpPr>
          <p:cNvPr id="107" name="角丸四角形 62"/>
          <p:cNvSpPr>
            <a:spLocks noChangeArrowheads="1"/>
          </p:cNvSpPr>
          <p:nvPr/>
        </p:nvSpPr>
        <p:spPr bwMode="auto">
          <a:xfrm>
            <a:off x="65832" y="3126011"/>
            <a:ext cx="1394133" cy="124444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8" name="正方形/長方形 298"/>
          <p:cNvSpPr>
            <a:spLocks noChangeArrowheads="1"/>
          </p:cNvSpPr>
          <p:nvPr/>
        </p:nvSpPr>
        <p:spPr bwMode="auto">
          <a:xfrm>
            <a:off x="66408" y="3257789"/>
            <a:ext cx="1077074" cy="219016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事業者の義務等</a:t>
            </a:r>
            <a:endParaRPr kumimoji="1" 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2312" y="3527386"/>
            <a:ext cx="137601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・温暖化対策指針に基</a:t>
            </a:r>
            <a:r>
              <a:rPr lang="ja-JP" altLang="en-US" sz="900" dirty="0" err="1" smtClean="0"/>
              <a:t>づ</a:t>
            </a:r>
            <a:r>
              <a:rPr lang="ja-JP" altLang="en-US" sz="900" dirty="0" smtClean="0"/>
              <a:t>　</a:t>
            </a:r>
            <a:endParaRPr lang="en-US" altLang="ja-JP" sz="900" dirty="0" smtClean="0"/>
          </a:p>
          <a:p>
            <a:r>
              <a:rPr lang="ja-JP" altLang="en-US" sz="900" dirty="0" smtClean="0"/>
              <a:t>く温室効果ガスの排出抑制対策等の実施</a:t>
            </a:r>
            <a:endParaRPr lang="en-US" altLang="ja-JP" sz="900" dirty="0" smtClean="0"/>
          </a:p>
          <a:p>
            <a:r>
              <a:rPr lang="ja-JP" altLang="en-US" sz="900" dirty="0" smtClean="0"/>
              <a:t>・環境マネジメントシステム等の導入</a:t>
            </a:r>
            <a:endParaRPr lang="en-US" altLang="ja-JP" sz="900" dirty="0" smtClean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056804" y="3245201"/>
            <a:ext cx="634876" cy="2308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条例８条</a:t>
            </a:r>
            <a:endParaRPr kumimoji="1" lang="en-US" altLang="ja-JP" sz="900" dirty="0" smtClean="0"/>
          </a:p>
        </p:txBody>
      </p:sp>
      <p:sp>
        <p:nvSpPr>
          <p:cNvPr id="79" name="右矢印 58"/>
          <p:cNvSpPr>
            <a:spLocks noChangeArrowheads="1"/>
          </p:cNvSpPr>
          <p:nvPr/>
        </p:nvSpPr>
        <p:spPr bwMode="auto">
          <a:xfrm rot="10800000">
            <a:off x="3308754" y="4147614"/>
            <a:ext cx="3033302" cy="217489"/>
          </a:xfrm>
          <a:prstGeom prst="rightArrow">
            <a:avLst>
              <a:gd name="adj1" fmla="val 50000"/>
              <a:gd name="adj2" fmla="val 52118"/>
            </a:avLst>
          </a:prstGeom>
          <a:solidFill>
            <a:srgbClr val="7F7F7F"/>
          </a:solidFill>
          <a:ln w="25400" algn="ctr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" name="円/楕円 270"/>
          <p:cNvSpPr>
            <a:spLocks noChangeArrowheads="1"/>
          </p:cNvSpPr>
          <p:nvPr/>
        </p:nvSpPr>
        <p:spPr bwMode="auto">
          <a:xfrm>
            <a:off x="4359861" y="4100606"/>
            <a:ext cx="1080120" cy="331787"/>
          </a:xfrm>
          <a:prstGeom prst="ellipse">
            <a:avLst/>
          </a:prstGeom>
          <a:solidFill>
            <a:srgbClr val="FFFFCC"/>
          </a:solidFill>
          <a:ln w="25400" algn="ctr">
            <a:solidFill>
              <a:srgbClr val="7F7F7F"/>
            </a:solidFill>
            <a:round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u="sng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評価結果通知</a:t>
            </a:r>
            <a:endParaRPr kumimoji="1" lang="ja-JP" sz="1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170317" y="4345942"/>
            <a:ext cx="841843" cy="261610"/>
          </a:xfrm>
          <a:prstGeom prst="rect">
            <a:avLst/>
          </a:prstGeom>
          <a:solidFill>
            <a:srgbClr val="F3CAFE"/>
          </a:solidFill>
          <a:ln w="254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条例改正</a:t>
            </a:r>
            <a:endParaRPr kumimoji="1" lang="en-US" altLang="ja-JP" sz="1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右矢印 58"/>
          <p:cNvSpPr>
            <a:spLocks noChangeArrowheads="1"/>
          </p:cNvSpPr>
          <p:nvPr/>
        </p:nvSpPr>
        <p:spPr bwMode="auto">
          <a:xfrm rot="10800000">
            <a:off x="3338898" y="6459891"/>
            <a:ext cx="3033302" cy="217489"/>
          </a:xfrm>
          <a:prstGeom prst="rightArrow">
            <a:avLst>
              <a:gd name="adj1" fmla="val 50000"/>
              <a:gd name="adj2" fmla="val 52118"/>
            </a:avLst>
          </a:prstGeom>
          <a:solidFill>
            <a:srgbClr val="7F7F7F"/>
          </a:solidFill>
          <a:ln w="25400" algn="ctr">
            <a:solidFill>
              <a:srgbClr val="7F7F7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" name="円/楕円 270"/>
          <p:cNvSpPr>
            <a:spLocks noChangeArrowheads="1"/>
          </p:cNvSpPr>
          <p:nvPr/>
        </p:nvSpPr>
        <p:spPr bwMode="auto">
          <a:xfrm>
            <a:off x="4379957" y="6382739"/>
            <a:ext cx="1080120" cy="331787"/>
          </a:xfrm>
          <a:prstGeom prst="ellipse">
            <a:avLst/>
          </a:prstGeom>
          <a:solidFill>
            <a:srgbClr val="FFFFCC"/>
          </a:solidFill>
          <a:ln w="25400" algn="ctr">
            <a:solidFill>
              <a:srgbClr val="7F7F7F"/>
            </a:solidFill>
            <a:round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u="sng" dirty="0" smtClean="0"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rPr>
              <a:t>評価結果通知</a:t>
            </a:r>
            <a:endParaRPr kumimoji="1" lang="ja-JP" sz="1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8765" y="5862464"/>
            <a:ext cx="110310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900" b="1" dirty="0"/>
              <a:t>―</a:t>
            </a:r>
            <a:r>
              <a:rPr lang="ja-JP" altLang="en-US" sz="900" b="1" dirty="0" smtClean="0"/>
              <a:t>下線部改正箇所</a:t>
            </a:r>
            <a:endParaRPr kumimoji="1" lang="ja-JP" altLang="en-US" sz="900" b="1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322717" y="6568636"/>
            <a:ext cx="841843" cy="261610"/>
          </a:xfrm>
          <a:prstGeom prst="rect">
            <a:avLst/>
          </a:prstGeom>
          <a:solidFill>
            <a:srgbClr val="F3CAFE"/>
          </a:solidFill>
          <a:ln w="254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条例改正</a:t>
            </a:r>
            <a:endParaRPr kumimoji="1" lang="en-US" altLang="ja-JP" sz="1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8194564" y="6285875"/>
            <a:ext cx="950452" cy="430887"/>
          </a:xfrm>
          <a:prstGeom prst="rect">
            <a:avLst/>
          </a:prstGeom>
          <a:solidFill>
            <a:srgbClr val="F3CAFE"/>
          </a:solidFill>
          <a:ln w="254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条例・規則改正</a:t>
            </a:r>
            <a:endParaRPr kumimoji="1" lang="en-US" altLang="ja-JP" sz="1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96336" y="44624"/>
            <a:ext cx="149271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参考資料１－１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100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225</Words>
  <Application>Microsoft Office PowerPoint</Application>
  <PresentationFormat>画面に合わせる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加賀城　直哉</dc:creator>
  <cp:lastModifiedBy>梅本　敬史</cp:lastModifiedBy>
  <cp:revision>90</cp:revision>
  <cp:lastPrinted>2015-03-30T06:07:08Z</cp:lastPrinted>
  <dcterms:created xsi:type="dcterms:W3CDTF">2014-10-02T09:11:04Z</dcterms:created>
  <dcterms:modified xsi:type="dcterms:W3CDTF">2015-06-29T01:13:29Z</dcterms:modified>
</cp:coreProperties>
</file>