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24"/>
  </p:notesMasterIdLst>
  <p:sldIdLst>
    <p:sldId id="282" r:id="rId2"/>
    <p:sldId id="284" r:id="rId3"/>
    <p:sldId id="291" r:id="rId4"/>
    <p:sldId id="292" r:id="rId5"/>
    <p:sldId id="301" r:id="rId6"/>
    <p:sldId id="294" r:id="rId7"/>
    <p:sldId id="293" r:id="rId8"/>
    <p:sldId id="275" r:id="rId9"/>
    <p:sldId id="276" r:id="rId10"/>
    <p:sldId id="277" r:id="rId11"/>
    <p:sldId id="305" r:id="rId12"/>
    <p:sldId id="306" r:id="rId13"/>
    <p:sldId id="307" r:id="rId14"/>
    <p:sldId id="308" r:id="rId15"/>
    <p:sldId id="309" r:id="rId16"/>
    <p:sldId id="313" r:id="rId17"/>
    <p:sldId id="310" r:id="rId18"/>
    <p:sldId id="311" r:id="rId19"/>
    <p:sldId id="312" r:id="rId20"/>
    <p:sldId id="316" r:id="rId21"/>
    <p:sldId id="315" r:id="rId22"/>
    <p:sldId id="295" r:id="rId2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CCFFFF"/>
    <a:srgbClr val="FF66FF"/>
    <a:srgbClr val="FF33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4" autoAdjust="0"/>
    <p:restoredTop sz="94660"/>
  </p:normalViewPr>
  <p:slideViewPr>
    <p:cSldViewPr>
      <p:cViewPr>
        <p:scale>
          <a:sx n="70" d="100"/>
          <a:sy n="70" d="100"/>
        </p:scale>
        <p:origin x="-1302" y="144"/>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0000sv0ns502\d10169$\doc\&#9679;051_&#20225;&#30011;\001_&#29031;&#20250;&#12539;&#24773;&#22577;&#25552;&#20379;\103_&#12456;&#12493;&#12523;&#12462;&#12540;&#25919;&#31574;&#35506;&#65288;&#26087;&#22320;&#29699;&#29872;&#22659;&#35506;&#21547;&#12416;&#65289;\H27\&#12304;&#20013;&#23798;GL&#12424;&#12426;&#12305;ALL-TEMP-1973-2014_&#24180;&#24179;&#22343;&#27700;&#28201;&#12398;&#25512;&#31227;&#65288;&#34920;&#23652;&#65292;&#24213;&#23652;&#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4993613616482"/>
          <c:y val="4.8619484694590688E-2"/>
          <c:w val="0.82609271753523972"/>
          <c:h val="0.74524275080546609"/>
        </c:manualLayout>
      </c:layout>
      <c:lineChart>
        <c:grouping val="standard"/>
        <c:varyColors val="0"/>
        <c:ser>
          <c:idx val="0"/>
          <c:order val="0"/>
          <c:spPr>
            <a:ln w="19050" cap="rnd">
              <a:solidFill>
                <a:schemeClr val="accent1"/>
              </a:solidFill>
              <a:round/>
            </a:ln>
            <a:effectLst/>
          </c:spPr>
          <c:marker>
            <c:symbol val="square"/>
            <c:size val="5"/>
            <c:spPr>
              <a:solidFill>
                <a:schemeClr val="accent1"/>
              </a:solidFill>
              <a:ln w="9525">
                <a:solidFill>
                  <a:schemeClr val="accent1"/>
                </a:solidFill>
              </a:ln>
              <a:effectLst/>
            </c:spPr>
          </c:marker>
          <c:trendline>
            <c:spPr>
              <a:ln w="15875" cap="rnd">
                <a:solidFill>
                  <a:schemeClr val="accent1"/>
                </a:solidFill>
                <a:prstDash val="solid"/>
              </a:ln>
              <a:effectLst/>
            </c:spPr>
            <c:trendlineType val="linear"/>
            <c:dispRSqr val="0"/>
            <c:dispEq val="0"/>
          </c:trendline>
          <c:cat>
            <c:numRef>
              <c:f>'[【中島GLより】ALL-TEMP-1973-2014_年平均水温の推移（表層，底層）.xlsx]年平均水温の推移'!$A$5:$A$46</c:f>
              <c:numCache>
                <c:formatCode>m/d/yyyy</c:formatCode>
                <c:ptCount val="42"/>
                <c:pt idx="0">
                  <c:v>26665</c:v>
                </c:pt>
                <c:pt idx="1">
                  <c:v>27030</c:v>
                </c:pt>
                <c:pt idx="2">
                  <c:v>27395</c:v>
                </c:pt>
                <c:pt idx="3">
                  <c:v>27760</c:v>
                </c:pt>
                <c:pt idx="4">
                  <c:v>28126</c:v>
                </c:pt>
                <c:pt idx="5">
                  <c:v>28491</c:v>
                </c:pt>
                <c:pt idx="6">
                  <c:v>28856</c:v>
                </c:pt>
                <c:pt idx="7">
                  <c:v>29221</c:v>
                </c:pt>
                <c:pt idx="8">
                  <c:v>29587</c:v>
                </c:pt>
                <c:pt idx="9">
                  <c:v>29952</c:v>
                </c:pt>
                <c:pt idx="10">
                  <c:v>30317</c:v>
                </c:pt>
                <c:pt idx="11">
                  <c:v>30682</c:v>
                </c:pt>
                <c:pt idx="12">
                  <c:v>31048</c:v>
                </c:pt>
                <c:pt idx="13">
                  <c:v>31413</c:v>
                </c:pt>
                <c:pt idx="14">
                  <c:v>31778</c:v>
                </c:pt>
                <c:pt idx="15">
                  <c:v>32143</c:v>
                </c:pt>
                <c:pt idx="16">
                  <c:v>32509</c:v>
                </c:pt>
                <c:pt idx="17">
                  <c:v>32874</c:v>
                </c:pt>
                <c:pt idx="18">
                  <c:v>33239</c:v>
                </c:pt>
                <c:pt idx="19">
                  <c:v>33604</c:v>
                </c:pt>
                <c:pt idx="20">
                  <c:v>33970</c:v>
                </c:pt>
                <c:pt idx="21">
                  <c:v>34335</c:v>
                </c:pt>
                <c:pt idx="22">
                  <c:v>34700</c:v>
                </c:pt>
                <c:pt idx="23">
                  <c:v>35065</c:v>
                </c:pt>
                <c:pt idx="24">
                  <c:v>35431</c:v>
                </c:pt>
                <c:pt idx="25">
                  <c:v>35796</c:v>
                </c:pt>
                <c:pt idx="26">
                  <c:v>36161</c:v>
                </c:pt>
                <c:pt idx="27">
                  <c:v>36526</c:v>
                </c:pt>
                <c:pt idx="28">
                  <c:v>36892</c:v>
                </c:pt>
                <c:pt idx="29">
                  <c:v>37257</c:v>
                </c:pt>
                <c:pt idx="30">
                  <c:v>37622</c:v>
                </c:pt>
                <c:pt idx="31">
                  <c:v>37987</c:v>
                </c:pt>
                <c:pt idx="32">
                  <c:v>38353</c:v>
                </c:pt>
                <c:pt idx="33">
                  <c:v>38718</c:v>
                </c:pt>
                <c:pt idx="34">
                  <c:v>39083</c:v>
                </c:pt>
                <c:pt idx="35">
                  <c:v>39448</c:v>
                </c:pt>
                <c:pt idx="36">
                  <c:v>39814</c:v>
                </c:pt>
                <c:pt idx="37">
                  <c:v>40179</c:v>
                </c:pt>
                <c:pt idx="38">
                  <c:v>40544</c:v>
                </c:pt>
                <c:pt idx="39">
                  <c:v>40909</c:v>
                </c:pt>
                <c:pt idx="40">
                  <c:v>41275</c:v>
                </c:pt>
                <c:pt idx="41">
                  <c:v>41640</c:v>
                </c:pt>
              </c:numCache>
            </c:numRef>
          </c:cat>
          <c:val>
            <c:numRef>
              <c:f>'[【中島GLより】ALL-TEMP-1973-2014_年平均水温の推移（表層，底層）.xlsx]年平均水温の推移'!$D$5:$D$46</c:f>
              <c:numCache>
                <c:formatCode>0.0_ </c:formatCode>
                <c:ptCount val="42"/>
                <c:pt idx="0">
                  <c:v>18.07</c:v>
                </c:pt>
                <c:pt idx="1">
                  <c:v>17.2775</c:v>
                </c:pt>
                <c:pt idx="2">
                  <c:v>18.2925</c:v>
                </c:pt>
                <c:pt idx="3">
                  <c:v>17.266666666666666</c:v>
                </c:pt>
                <c:pt idx="4">
                  <c:v>17.925000000000001</c:v>
                </c:pt>
                <c:pt idx="5">
                  <c:v>17.895</c:v>
                </c:pt>
                <c:pt idx="6">
                  <c:v>18.327916666666663</c:v>
                </c:pt>
                <c:pt idx="7">
                  <c:v>16.994166666666661</c:v>
                </c:pt>
                <c:pt idx="8">
                  <c:v>17.004166666666666</c:v>
                </c:pt>
                <c:pt idx="9">
                  <c:v>18.080833333333334</c:v>
                </c:pt>
                <c:pt idx="10">
                  <c:v>18.544166666666666</c:v>
                </c:pt>
                <c:pt idx="11">
                  <c:v>17.214166666666664</c:v>
                </c:pt>
                <c:pt idx="12">
                  <c:v>17.459166666666665</c:v>
                </c:pt>
                <c:pt idx="13">
                  <c:v>17.03083333333333</c:v>
                </c:pt>
                <c:pt idx="14">
                  <c:v>17.385833333333334</c:v>
                </c:pt>
                <c:pt idx="15">
                  <c:v>16.924166666666668</c:v>
                </c:pt>
                <c:pt idx="16">
                  <c:v>17.860833333333336</c:v>
                </c:pt>
                <c:pt idx="17">
                  <c:v>18.2925</c:v>
                </c:pt>
                <c:pt idx="18">
                  <c:v>17.682291666666668</c:v>
                </c:pt>
                <c:pt idx="19">
                  <c:v>17.958333333333332</c:v>
                </c:pt>
                <c:pt idx="20">
                  <c:v>17.593333333333334</c:v>
                </c:pt>
                <c:pt idx="21">
                  <c:v>19.045833333333338</c:v>
                </c:pt>
                <c:pt idx="22">
                  <c:v>17.906666666666666</c:v>
                </c:pt>
                <c:pt idx="23">
                  <c:v>17.238333333333333</c:v>
                </c:pt>
                <c:pt idx="24">
                  <c:v>18.23</c:v>
                </c:pt>
                <c:pt idx="25">
                  <c:v>19.328333333333333</c:v>
                </c:pt>
                <c:pt idx="26">
                  <c:v>18.6525</c:v>
                </c:pt>
                <c:pt idx="27">
                  <c:v>18.374166666666664</c:v>
                </c:pt>
                <c:pt idx="28">
                  <c:v>17.736666666666668</c:v>
                </c:pt>
                <c:pt idx="29">
                  <c:v>18.089166666666667</c:v>
                </c:pt>
                <c:pt idx="30">
                  <c:v>18.004999999999999</c:v>
                </c:pt>
                <c:pt idx="31">
                  <c:v>18.420000000000002</c:v>
                </c:pt>
                <c:pt idx="32">
                  <c:v>18.301666666666666</c:v>
                </c:pt>
                <c:pt idx="33">
                  <c:v>17.924166666666668</c:v>
                </c:pt>
                <c:pt idx="34">
                  <c:v>18.866666666666664</c:v>
                </c:pt>
                <c:pt idx="35">
                  <c:v>18.466666666666665</c:v>
                </c:pt>
                <c:pt idx="36">
                  <c:v>18.691666666666666</c:v>
                </c:pt>
                <c:pt idx="37">
                  <c:v>18.62</c:v>
                </c:pt>
                <c:pt idx="38">
                  <c:v>18.16</c:v>
                </c:pt>
                <c:pt idx="39">
                  <c:v>18.54</c:v>
                </c:pt>
                <c:pt idx="40">
                  <c:v>18.100000000000001</c:v>
                </c:pt>
                <c:pt idx="41">
                  <c:v>18.399999999999999</c:v>
                </c:pt>
              </c:numCache>
            </c:numRef>
          </c:val>
          <c:smooth val="0"/>
        </c:ser>
        <c:ser>
          <c:idx val="1"/>
          <c:order val="1"/>
          <c:spPr>
            <a:ln w="15875" cap="rnd">
              <a:solidFill>
                <a:schemeClr val="accent2"/>
              </a:solidFill>
              <a:round/>
            </a:ln>
            <a:effectLst/>
          </c:spPr>
          <c:marker>
            <c:symbol val="diamond"/>
            <c:size val="6"/>
            <c:spPr>
              <a:solidFill>
                <a:schemeClr val="bg1"/>
              </a:solidFill>
              <a:ln w="12700">
                <a:solidFill>
                  <a:schemeClr val="accent2"/>
                </a:solidFill>
              </a:ln>
              <a:effectLst/>
            </c:spPr>
          </c:marker>
          <c:trendline>
            <c:spPr>
              <a:ln w="12700" cap="rnd">
                <a:solidFill>
                  <a:schemeClr val="accent2"/>
                </a:solidFill>
                <a:prstDash val="solid"/>
              </a:ln>
              <a:effectLst/>
            </c:spPr>
            <c:trendlineType val="linear"/>
            <c:dispRSqr val="0"/>
            <c:dispEq val="0"/>
          </c:trendline>
          <c:val>
            <c:numRef>
              <c:f>'[【中島GLより】ALL-TEMP-1973-2014_年平均水温の推移（表層，底層）.xlsx]年平均水温の推移'!$D$55:$D$96</c:f>
              <c:numCache>
                <c:formatCode>0.0_ </c:formatCode>
                <c:ptCount val="42"/>
                <c:pt idx="0">
                  <c:v>17.57</c:v>
                </c:pt>
                <c:pt idx="1">
                  <c:v>16.566666666666666</c:v>
                </c:pt>
                <c:pt idx="2">
                  <c:v>17.37</c:v>
                </c:pt>
                <c:pt idx="3">
                  <c:v>16.66333333333333</c:v>
                </c:pt>
                <c:pt idx="4">
                  <c:v>16.840833333333332</c:v>
                </c:pt>
                <c:pt idx="5">
                  <c:v>16.753854166666667</c:v>
                </c:pt>
                <c:pt idx="6">
                  <c:v>17.509687499999998</c:v>
                </c:pt>
                <c:pt idx="7">
                  <c:v>16.389125</c:v>
                </c:pt>
                <c:pt idx="8">
                  <c:v>16.28083333333333</c:v>
                </c:pt>
                <c:pt idx="9">
                  <c:v>16.645</c:v>
                </c:pt>
                <c:pt idx="10">
                  <c:v>16.781666666666666</c:v>
                </c:pt>
                <c:pt idx="11">
                  <c:v>15.3475</c:v>
                </c:pt>
                <c:pt idx="12">
                  <c:v>16.398791666666671</c:v>
                </c:pt>
                <c:pt idx="13">
                  <c:v>16.046750000000003</c:v>
                </c:pt>
                <c:pt idx="14">
                  <c:v>16.4025</c:v>
                </c:pt>
                <c:pt idx="15">
                  <c:v>16.039166666666667</c:v>
                </c:pt>
                <c:pt idx="16">
                  <c:v>17.500229166666667</c:v>
                </c:pt>
                <c:pt idx="17">
                  <c:v>17.2775</c:v>
                </c:pt>
                <c:pt idx="18">
                  <c:v>16.893479166666669</c:v>
                </c:pt>
                <c:pt idx="19">
                  <c:v>17.123041666666666</c:v>
                </c:pt>
                <c:pt idx="20">
                  <c:v>16.758250000000004</c:v>
                </c:pt>
                <c:pt idx="21">
                  <c:v>17.922499999999999</c:v>
                </c:pt>
                <c:pt idx="22">
                  <c:v>16.589166666666664</c:v>
                </c:pt>
                <c:pt idx="23">
                  <c:v>16.248333333333331</c:v>
                </c:pt>
                <c:pt idx="24">
                  <c:v>16.9925</c:v>
                </c:pt>
                <c:pt idx="25">
                  <c:v>18.477499999999999</c:v>
                </c:pt>
                <c:pt idx="26">
                  <c:v>17.9175</c:v>
                </c:pt>
                <c:pt idx="27">
                  <c:v>17.177499999999998</c:v>
                </c:pt>
                <c:pt idx="28">
                  <c:v>16.604166666666668</c:v>
                </c:pt>
                <c:pt idx="29">
                  <c:v>17.125833333333329</c:v>
                </c:pt>
                <c:pt idx="30">
                  <c:v>17.136666666666667</c:v>
                </c:pt>
                <c:pt idx="31">
                  <c:v>17.894166666666667</c:v>
                </c:pt>
                <c:pt idx="32">
                  <c:v>17.250833333333329</c:v>
                </c:pt>
                <c:pt idx="33">
                  <c:v>16.633333333333336</c:v>
                </c:pt>
                <c:pt idx="34">
                  <c:v>17.682500000000001</c:v>
                </c:pt>
                <c:pt idx="35">
                  <c:v>17.208333333333336</c:v>
                </c:pt>
                <c:pt idx="36">
                  <c:v>17.433333333333334</c:v>
                </c:pt>
                <c:pt idx="37" formatCode="General">
                  <c:v>17.14</c:v>
                </c:pt>
                <c:pt idx="38" formatCode="General">
                  <c:v>17.11</c:v>
                </c:pt>
                <c:pt idx="39" formatCode="General">
                  <c:v>17.63</c:v>
                </c:pt>
                <c:pt idx="40" formatCode="General">
                  <c:v>17.100000000000001</c:v>
                </c:pt>
                <c:pt idx="41" formatCode="General">
                  <c:v>17.600000000000001</c:v>
                </c:pt>
              </c:numCache>
            </c:numRef>
          </c:val>
          <c:smooth val="0"/>
        </c:ser>
        <c:dLbls>
          <c:showLegendKey val="0"/>
          <c:showVal val="0"/>
          <c:showCatName val="0"/>
          <c:showSerName val="0"/>
          <c:showPercent val="0"/>
          <c:showBubbleSize val="0"/>
        </c:dLbls>
        <c:marker val="1"/>
        <c:smooth val="0"/>
        <c:axId val="100278784"/>
        <c:axId val="75888256"/>
      </c:lineChart>
      <c:dateAx>
        <c:axId val="100278784"/>
        <c:scaling>
          <c:orientation val="minMax"/>
        </c:scaling>
        <c:delete val="0"/>
        <c:axPos val="b"/>
        <c:numFmt formatCode="yy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75888256"/>
        <c:crosses val="autoZero"/>
        <c:auto val="1"/>
        <c:lblOffset val="100"/>
        <c:baseTimeUnit val="years"/>
        <c:minorUnit val="1"/>
      </c:dateAx>
      <c:valAx>
        <c:axId val="75888256"/>
        <c:scaling>
          <c:orientation val="minMax"/>
          <c:max val="20"/>
          <c:min val="14"/>
        </c:scaling>
        <c:delete val="0"/>
        <c:axPos val="l"/>
        <c:majorGridlines>
          <c:spPr>
            <a:ln w="3175" cap="flat" cmpd="sng" algn="ctr">
              <a:solidFill>
                <a:schemeClr val="tx1"/>
              </a:solidFill>
              <a:round/>
            </a:ln>
            <a:effectLst/>
          </c:spPr>
        </c:majorGridlines>
        <c:numFmt formatCode="0.0_ "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002787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0.22131</cdr:x>
      <cdr:y>0.55257</cdr:y>
    </cdr:from>
    <cdr:to>
      <cdr:x>0.41478</cdr:x>
      <cdr:y>0.67032</cdr:y>
    </cdr:to>
    <cdr:sp macro="" textlink="">
      <cdr:nvSpPr>
        <cdr:cNvPr id="5" name="テキスト ボックス 4"/>
        <cdr:cNvSpPr txBox="1"/>
      </cdr:nvSpPr>
      <cdr:spPr>
        <a:xfrm xmlns:a="http://schemas.openxmlformats.org/drawingml/2006/main">
          <a:off x="801700" y="994742"/>
          <a:ext cx="700855" cy="211974"/>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ja-JP" altLang="en-US" sz="1100" dirty="0">
              <a:solidFill>
                <a:schemeClr val="accent2">
                  <a:lumMod val="75000"/>
                </a:schemeClr>
              </a:solidFill>
            </a:rPr>
            <a:t>底層</a:t>
          </a:r>
        </a:p>
      </cdr:txBody>
    </cdr:sp>
  </cdr:relSizeAnchor>
  <cdr:relSizeAnchor xmlns:cdr="http://schemas.openxmlformats.org/drawingml/2006/chartDrawing">
    <cdr:from>
      <cdr:x>0.21739</cdr:x>
      <cdr:y>0.0603</cdr:y>
    </cdr:from>
    <cdr:to>
      <cdr:x>0.41086</cdr:x>
      <cdr:y>0.1949</cdr:y>
    </cdr:to>
    <cdr:sp macro="" textlink="">
      <cdr:nvSpPr>
        <cdr:cNvPr id="6" name="テキスト ボックス 5"/>
        <cdr:cNvSpPr txBox="1"/>
      </cdr:nvSpPr>
      <cdr:spPr>
        <a:xfrm xmlns:a="http://schemas.openxmlformats.org/drawingml/2006/main">
          <a:off x="807544" y="116587"/>
          <a:ext cx="718693" cy="260259"/>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ja-JP" altLang="en-US" sz="1100">
              <a:solidFill>
                <a:schemeClr val="accent1">
                  <a:lumMod val="75000"/>
                </a:schemeClr>
              </a:solidFill>
            </a:rPr>
            <a:t>表層</a:t>
          </a:r>
        </a:p>
      </cdr:txBody>
    </cdr:sp>
  </cdr:relSizeAnchor>
  <cdr:relSizeAnchor xmlns:cdr="http://schemas.openxmlformats.org/drawingml/2006/chartDrawing">
    <cdr:from>
      <cdr:x>2.55443E-7</cdr:x>
      <cdr:y>0.26872</cdr:y>
    </cdr:from>
    <cdr:to>
      <cdr:x>0.07575</cdr:x>
      <cdr:y>0.59463</cdr:y>
    </cdr:to>
    <cdr:sp macro="" textlink="">
      <cdr:nvSpPr>
        <cdr:cNvPr id="3" name="テキスト ボックス 2"/>
        <cdr:cNvSpPr txBox="1"/>
      </cdr:nvSpPr>
      <cdr:spPr>
        <a:xfrm xmlns:a="http://schemas.openxmlformats.org/drawingml/2006/main" rot="16200000">
          <a:off x="-166821" y="686406"/>
          <a:ext cx="630175" cy="2965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ja-JP" altLang="en-US" sz="900" dirty="0"/>
            <a:t>水温（℃）</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9787" cy="496967"/>
          </a:xfrm>
          <a:prstGeom prst="rect">
            <a:avLst/>
          </a:prstGeom>
        </p:spPr>
        <p:txBody>
          <a:bodyPr vert="horz" lIns="91417" tIns="45711" rIns="91417"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3"/>
            <a:ext cx="2949787" cy="496967"/>
          </a:xfrm>
          <a:prstGeom prst="rect">
            <a:avLst/>
          </a:prstGeom>
        </p:spPr>
        <p:txBody>
          <a:bodyPr vert="horz" lIns="91417" tIns="45711" rIns="91417" bIns="45711" rtlCol="0"/>
          <a:lstStyle>
            <a:lvl1pPr algn="r">
              <a:defRPr sz="1200"/>
            </a:lvl1pPr>
          </a:lstStyle>
          <a:p>
            <a:fld id="{1A119E94-BAB0-46BE-8F6E-0DD7B4BF90E5}" type="datetimeFigureOut">
              <a:rPr kumimoji="1" lang="ja-JP" altLang="en-US" smtClean="0"/>
              <a:t>2016/1/26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7" tIns="45711" rIns="91417" bIns="4571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7" tIns="45711" rIns="91417"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9"/>
            <a:ext cx="2949787" cy="496967"/>
          </a:xfrm>
          <a:prstGeom prst="rect">
            <a:avLst/>
          </a:prstGeom>
        </p:spPr>
        <p:txBody>
          <a:bodyPr vert="horz" lIns="91417" tIns="45711" rIns="91417"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9"/>
            <a:ext cx="2949787" cy="496967"/>
          </a:xfrm>
          <a:prstGeom prst="rect">
            <a:avLst/>
          </a:prstGeom>
        </p:spPr>
        <p:txBody>
          <a:bodyPr vert="horz" lIns="91417" tIns="45711" rIns="91417" bIns="45711" rtlCol="0" anchor="b"/>
          <a:lstStyle>
            <a:lvl1pPr algn="r">
              <a:defRPr sz="1200"/>
            </a:lvl1pPr>
          </a:lstStyle>
          <a:p>
            <a:fld id="{7176ED17-5FA9-4771-B614-590894F090DE}" type="slidenum">
              <a:rPr kumimoji="1" lang="ja-JP" altLang="en-US" smtClean="0"/>
              <a:t>‹#›</a:t>
            </a:fld>
            <a:endParaRPr kumimoji="1" lang="ja-JP" altLang="en-US"/>
          </a:p>
        </p:txBody>
      </p:sp>
    </p:spTree>
    <p:extLst>
      <p:ext uri="{BB962C8B-B14F-4D97-AF65-F5344CB8AC3E}">
        <p14:creationId xmlns:p14="http://schemas.microsoft.com/office/powerpoint/2010/main" val="17664407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76ED17-5FA9-4771-B614-590894F090DE}" type="slidenum">
              <a:rPr kumimoji="1" lang="ja-JP" altLang="en-US" smtClean="0"/>
              <a:t>0</a:t>
            </a:fld>
            <a:endParaRPr kumimoji="1" lang="ja-JP" altLang="en-US"/>
          </a:p>
        </p:txBody>
      </p:sp>
    </p:spTree>
    <p:extLst>
      <p:ext uri="{BB962C8B-B14F-4D97-AF65-F5344CB8AC3E}">
        <p14:creationId xmlns:p14="http://schemas.microsoft.com/office/powerpoint/2010/main" val="3398548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76ED17-5FA9-4771-B614-590894F090DE}" type="slidenum">
              <a:rPr kumimoji="1" lang="ja-JP" altLang="en-US" smtClean="0"/>
              <a:t>3</a:t>
            </a:fld>
            <a:endParaRPr kumimoji="1" lang="ja-JP" altLang="en-US"/>
          </a:p>
        </p:txBody>
      </p:sp>
    </p:spTree>
    <p:extLst>
      <p:ext uri="{BB962C8B-B14F-4D97-AF65-F5344CB8AC3E}">
        <p14:creationId xmlns:p14="http://schemas.microsoft.com/office/powerpoint/2010/main" val="186465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76ED17-5FA9-4771-B614-590894F090DE}" type="slidenum">
              <a:rPr kumimoji="1" lang="ja-JP" altLang="en-US" smtClean="0"/>
              <a:t>5</a:t>
            </a:fld>
            <a:endParaRPr kumimoji="1" lang="ja-JP" altLang="en-US"/>
          </a:p>
        </p:txBody>
      </p:sp>
    </p:spTree>
    <p:extLst>
      <p:ext uri="{BB962C8B-B14F-4D97-AF65-F5344CB8AC3E}">
        <p14:creationId xmlns:p14="http://schemas.microsoft.com/office/powerpoint/2010/main" val="161215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76ED17-5FA9-4771-B614-590894F090DE}" type="slidenum">
              <a:rPr kumimoji="1" lang="ja-JP" altLang="en-US" smtClean="0"/>
              <a:t>8</a:t>
            </a:fld>
            <a:endParaRPr kumimoji="1" lang="ja-JP" altLang="en-US"/>
          </a:p>
        </p:txBody>
      </p:sp>
    </p:spTree>
    <p:extLst>
      <p:ext uri="{BB962C8B-B14F-4D97-AF65-F5344CB8AC3E}">
        <p14:creationId xmlns:p14="http://schemas.microsoft.com/office/powerpoint/2010/main" val="361578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76ED17-5FA9-4771-B614-590894F090DE}" type="slidenum">
              <a:rPr kumimoji="1" lang="ja-JP" altLang="en-US" smtClean="0"/>
              <a:t>14</a:t>
            </a:fld>
            <a:endParaRPr kumimoji="1" lang="ja-JP" altLang="en-US"/>
          </a:p>
        </p:txBody>
      </p:sp>
    </p:spTree>
    <p:extLst>
      <p:ext uri="{BB962C8B-B14F-4D97-AF65-F5344CB8AC3E}">
        <p14:creationId xmlns:p14="http://schemas.microsoft.com/office/powerpoint/2010/main" val="274585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76ED17-5FA9-4771-B614-590894F090DE}" type="slidenum">
              <a:rPr kumimoji="1" lang="ja-JP" altLang="en-US" smtClean="0"/>
              <a:t>20</a:t>
            </a:fld>
            <a:endParaRPr kumimoji="1" lang="ja-JP" altLang="en-US"/>
          </a:p>
        </p:txBody>
      </p:sp>
    </p:spTree>
    <p:extLst>
      <p:ext uri="{BB962C8B-B14F-4D97-AF65-F5344CB8AC3E}">
        <p14:creationId xmlns:p14="http://schemas.microsoft.com/office/powerpoint/2010/main" val="32023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6DA2C8E-2685-46A1-A078-563F87ADA75A}" type="datetime1">
              <a:rPr kumimoji="1" lang="ja-JP" altLang="en-US" smtClean="0"/>
              <a:t>2016/1/26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20272" y="-27384"/>
            <a:ext cx="2133600" cy="365125"/>
          </a:xfrm>
        </p:spPr>
        <p:txBody>
          <a:bodyPr/>
          <a:lstStyle/>
          <a:p>
            <a:fld id="{AB3DA4BF-471E-4FB9-A43A-1B38EB911802}" type="slidenum">
              <a:rPr kumimoji="1" lang="ja-JP" altLang="en-US" smtClean="0"/>
              <a:t>‹#›</a:t>
            </a:fld>
            <a:endParaRPr kumimoji="1" lang="ja-JP" altLang="en-US" dirty="0"/>
          </a:p>
        </p:txBody>
      </p:sp>
    </p:spTree>
    <p:extLst>
      <p:ext uri="{BB962C8B-B14F-4D97-AF65-F5344CB8AC3E}">
        <p14:creationId xmlns:p14="http://schemas.microsoft.com/office/powerpoint/2010/main" val="26293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63D3862-6C0C-40A5-AB88-01F49F370D76}" type="datetime1">
              <a:rPr kumimoji="1" lang="ja-JP" altLang="en-US" smtClean="0"/>
              <a:t>2016/1/26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3DA4BF-471E-4FB9-A43A-1B38EB911802}" type="slidenum">
              <a:rPr kumimoji="1" lang="ja-JP" altLang="en-US" smtClean="0"/>
              <a:t>‹#›</a:t>
            </a:fld>
            <a:endParaRPr kumimoji="1" lang="ja-JP" altLang="en-US"/>
          </a:p>
        </p:txBody>
      </p:sp>
    </p:spTree>
    <p:extLst>
      <p:ext uri="{BB962C8B-B14F-4D97-AF65-F5344CB8AC3E}">
        <p14:creationId xmlns:p14="http://schemas.microsoft.com/office/powerpoint/2010/main" val="414685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2D7E4F-B7B0-4800-8FDE-BC4E0FE4DE7E}" type="datetime1">
              <a:rPr kumimoji="1" lang="ja-JP" altLang="en-US" smtClean="0"/>
              <a:t>2016/1/26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3DA4BF-471E-4FB9-A43A-1B38EB911802}" type="slidenum">
              <a:rPr kumimoji="1" lang="ja-JP" altLang="en-US" smtClean="0"/>
              <a:t>‹#›</a:t>
            </a:fld>
            <a:endParaRPr kumimoji="1" lang="ja-JP" altLang="en-US"/>
          </a:p>
        </p:txBody>
      </p:sp>
    </p:spTree>
    <p:extLst>
      <p:ext uri="{BB962C8B-B14F-4D97-AF65-F5344CB8AC3E}">
        <p14:creationId xmlns:p14="http://schemas.microsoft.com/office/powerpoint/2010/main" val="163386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3D48561-8B26-4509-BD2D-690B19588686}" type="datetime1">
              <a:rPr kumimoji="1" lang="ja-JP" altLang="en-US" smtClean="0"/>
              <a:t>2016/1/26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正方形/長方形 6"/>
          <p:cNvSpPr/>
          <p:nvPr userDrawn="1"/>
        </p:nvSpPr>
        <p:spPr>
          <a:xfrm>
            <a:off x="8712504" y="123308"/>
            <a:ext cx="396000" cy="36000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7046912" y="111547"/>
            <a:ext cx="2133600" cy="365125"/>
          </a:xfrm>
        </p:spPr>
        <p:txBody>
          <a:bodyPr/>
          <a:lstStyle>
            <a:lvl1pPr>
              <a:defRPr>
                <a:solidFill>
                  <a:schemeClr val="tx1"/>
                </a:solidFill>
              </a:defRPr>
            </a:lvl1pPr>
          </a:lstStyle>
          <a:p>
            <a:fld id="{AB3DA4BF-471E-4FB9-A43A-1B38EB911802}" type="slidenum">
              <a:rPr lang="ja-JP" altLang="en-US" smtClean="0"/>
              <a:pPr/>
              <a:t>‹#›</a:t>
            </a:fld>
            <a:endParaRPr lang="ja-JP" altLang="en-US" dirty="0"/>
          </a:p>
        </p:txBody>
      </p:sp>
    </p:spTree>
    <p:extLst>
      <p:ext uri="{BB962C8B-B14F-4D97-AF65-F5344CB8AC3E}">
        <p14:creationId xmlns:p14="http://schemas.microsoft.com/office/powerpoint/2010/main" val="421470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6BB5FD7-C21F-48F8-A70B-1EBEF3CCCEE7}" type="datetime1">
              <a:rPr kumimoji="1" lang="ja-JP" altLang="en-US" smtClean="0"/>
              <a:t>2016/1/26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3DA4BF-471E-4FB9-A43A-1B38EB911802}" type="slidenum">
              <a:rPr kumimoji="1" lang="ja-JP" altLang="en-US" smtClean="0"/>
              <a:t>‹#›</a:t>
            </a:fld>
            <a:endParaRPr kumimoji="1" lang="ja-JP" altLang="en-US"/>
          </a:p>
        </p:txBody>
      </p:sp>
    </p:spTree>
    <p:extLst>
      <p:ext uri="{BB962C8B-B14F-4D97-AF65-F5344CB8AC3E}">
        <p14:creationId xmlns:p14="http://schemas.microsoft.com/office/powerpoint/2010/main" val="287784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6E18F01-3DC4-429F-86D6-87B7A0A59D19}" type="datetime1">
              <a:rPr kumimoji="1" lang="ja-JP" altLang="en-US" smtClean="0"/>
              <a:t>2016/1/26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3DA4BF-471E-4FB9-A43A-1B38EB911802}" type="slidenum">
              <a:rPr kumimoji="1" lang="ja-JP" altLang="en-US" smtClean="0"/>
              <a:t>‹#›</a:t>
            </a:fld>
            <a:endParaRPr kumimoji="1" lang="ja-JP" altLang="en-US"/>
          </a:p>
        </p:txBody>
      </p:sp>
    </p:spTree>
    <p:extLst>
      <p:ext uri="{BB962C8B-B14F-4D97-AF65-F5344CB8AC3E}">
        <p14:creationId xmlns:p14="http://schemas.microsoft.com/office/powerpoint/2010/main" val="22715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C6A26DD-56EB-4305-8461-221B836823EE}" type="datetime1">
              <a:rPr kumimoji="1" lang="ja-JP" altLang="en-US" smtClean="0"/>
              <a:t>2016/1/26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B3DA4BF-471E-4FB9-A43A-1B38EB911802}" type="slidenum">
              <a:rPr kumimoji="1" lang="ja-JP" altLang="en-US" smtClean="0"/>
              <a:t>‹#›</a:t>
            </a:fld>
            <a:endParaRPr kumimoji="1" lang="ja-JP" altLang="en-US"/>
          </a:p>
        </p:txBody>
      </p:sp>
    </p:spTree>
    <p:extLst>
      <p:ext uri="{BB962C8B-B14F-4D97-AF65-F5344CB8AC3E}">
        <p14:creationId xmlns:p14="http://schemas.microsoft.com/office/powerpoint/2010/main" val="1548472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9D57670-FEB1-4988-B2D7-342A1CB816A1}" type="datetime1">
              <a:rPr kumimoji="1" lang="ja-JP" altLang="en-US" smtClean="0"/>
              <a:t>2016/1/26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正方形/長方形 5"/>
          <p:cNvSpPr/>
          <p:nvPr userDrawn="1"/>
        </p:nvSpPr>
        <p:spPr>
          <a:xfrm>
            <a:off x="8712504" y="114109"/>
            <a:ext cx="396000" cy="36000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a:xfrm>
            <a:off x="7046912" y="111547"/>
            <a:ext cx="2133600" cy="365125"/>
          </a:xfrm>
        </p:spPr>
        <p:txBody>
          <a:bodyPr/>
          <a:lstStyle>
            <a:lvl1pPr>
              <a:defRPr sz="2400">
                <a:solidFill>
                  <a:schemeClr val="tx1"/>
                </a:solidFill>
              </a:defRPr>
            </a:lvl1pPr>
          </a:lstStyle>
          <a:p>
            <a:fld id="{AB3DA4BF-471E-4FB9-A43A-1B38EB911802}" type="slidenum">
              <a:rPr lang="ja-JP" altLang="en-US" smtClean="0"/>
              <a:pPr/>
              <a:t>‹#›</a:t>
            </a:fld>
            <a:endParaRPr lang="ja-JP" altLang="en-US" dirty="0"/>
          </a:p>
        </p:txBody>
      </p:sp>
    </p:spTree>
    <p:extLst>
      <p:ext uri="{BB962C8B-B14F-4D97-AF65-F5344CB8AC3E}">
        <p14:creationId xmlns:p14="http://schemas.microsoft.com/office/powerpoint/2010/main" val="303408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0262A7F-0DC6-4FA6-B8B7-2D0D68AA2983}" type="datetime1">
              <a:rPr kumimoji="1" lang="ja-JP" altLang="en-US" smtClean="0"/>
              <a:t>2016/1/26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5" name="正方形/長方形 4"/>
          <p:cNvSpPr/>
          <p:nvPr userDrawn="1"/>
        </p:nvSpPr>
        <p:spPr>
          <a:xfrm>
            <a:off x="8707546" y="110791"/>
            <a:ext cx="396000" cy="36000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46912" y="108229"/>
            <a:ext cx="2133600" cy="365125"/>
          </a:xfrm>
        </p:spPr>
        <p:txBody>
          <a:bodyPr/>
          <a:lstStyle>
            <a:lvl1pPr>
              <a:defRPr>
                <a:solidFill>
                  <a:schemeClr val="tx1"/>
                </a:solidFill>
              </a:defRPr>
            </a:lvl1pPr>
          </a:lstStyle>
          <a:p>
            <a:fld id="{AB3DA4BF-471E-4FB9-A43A-1B38EB911802}" type="slidenum">
              <a:rPr lang="ja-JP" altLang="en-US" smtClean="0"/>
              <a:pPr/>
              <a:t>‹#›</a:t>
            </a:fld>
            <a:endParaRPr lang="ja-JP" altLang="en-US" dirty="0"/>
          </a:p>
        </p:txBody>
      </p:sp>
    </p:spTree>
    <p:extLst>
      <p:ext uri="{BB962C8B-B14F-4D97-AF65-F5344CB8AC3E}">
        <p14:creationId xmlns:p14="http://schemas.microsoft.com/office/powerpoint/2010/main" val="217537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4BF0000-C58D-41D3-BA29-3E886F5BF2D9}" type="datetime1">
              <a:rPr kumimoji="1" lang="ja-JP" altLang="en-US" smtClean="0"/>
              <a:t>2016/1/26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3DA4BF-471E-4FB9-A43A-1B38EB911802}" type="slidenum">
              <a:rPr kumimoji="1" lang="ja-JP" altLang="en-US" smtClean="0"/>
              <a:t>‹#›</a:t>
            </a:fld>
            <a:endParaRPr kumimoji="1" lang="ja-JP" altLang="en-US"/>
          </a:p>
        </p:txBody>
      </p:sp>
    </p:spTree>
    <p:extLst>
      <p:ext uri="{BB962C8B-B14F-4D97-AF65-F5344CB8AC3E}">
        <p14:creationId xmlns:p14="http://schemas.microsoft.com/office/powerpoint/2010/main" val="385702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91055D-78CB-4843-9044-4A4C394DD9A3}" type="datetime1">
              <a:rPr kumimoji="1" lang="ja-JP" altLang="en-US" smtClean="0"/>
              <a:t>2016/1/26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3DA4BF-471E-4FB9-A43A-1B38EB911802}" type="slidenum">
              <a:rPr kumimoji="1" lang="ja-JP" altLang="en-US" smtClean="0"/>
              <a:t>‹#›</a:t>
            </a:fld>
            <a:endParaRPr kumimoji="1" lang="ja-JP" altLang="en-US"/>
          </a:p>
        </p:txBody>
      </p:sp>
    </p:spTree>
    <p:extLst>
      <p:ext uri="{BB962C8B-B14F-4D97-AF65-F5344CB8AC3E}">
        <p14:creationId xmlns:p14="http://schemas.microsoft.com/office/powerpoint/2010/main" val="72150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8CAA9-A24E-430D-805E-C989C6E8C4D2}" type="datetime1">
              <a:rPr kumimoji="1" lang="ja-JP" altLang="en-US" smtClean="0"/>
              <a:t>2016/1/26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398840" y="6376243"/>
            <a:ext cx="2133600" cy="365125"/>
          </a:xfrm>
          <a:prstGeom prst="rect">
            <a:avLst/>
          </a:prstGeom>
        </p:spPr>
        <p:txBody>
          <a:bodyPr vert="horz" lIns="91440" tIns="45720" rIns="91440" bIns="45720" rtlCol="0" anchor="ctr"/>
          <a:lstStyle>
            <a:lvl1pPr algn="r">
              <a:defRPr sz="2400" b="1">
                <a:solidFill>
                  <a:schemeClr val="tx1"/>
                </a:solidFill>
              </a:defRPr>
            </a:lvl1pPr>
          </a:lstStyle>
          <a:p>
            <a:endParaRPr lang="ja-JP" altLang="en-US" dirty="0"/>
          </a:p>
        </p:txBody>
      </p:sp>
    </p:spTree>
    <p:extLst>
      <p:ext uri="{BB962C8B-B14F-4D97-AF65-F5344CB8AC3E}">
        <p14:creationId xmlns:p14="http://schemas.microsoft.com/office/powerpoint/2010/main" val="332216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image" Target="http://www.city.kaizuka.lg.jp/ikkrwebBrowse/material/image/group/19/32_1.jpg" TargetMode="External"/><Relationship Id="rId12"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http://www.pref.osaka.jp/attach/4229/00012547/P8260010.jpg" TargetMode="External"/><Relationship Id="rId5" Type="http://schemas.openxmlformats.org/officeDocument/2006/relationships/image" Target="../media/image21.jpeg"/><Relationship Id="rId10" Type="http://schemas.openxmlformats.org/officeDocument/2006/relationships/image" Target="../media/image24.jpeg"/><Relationship Id="rId4" Type="http://schemas.openxmlformats.org/officeDocument/2006/relationships/image" Target="http://www.epcc.pref.osaka.jp/afr/fish/img/ita5.jpg" TargetMode="External"/><Relationship Id="rId9" Type="http://schemas.openxmlformats.org/officeDocument/2006/relationships/image" Target="http://www.epcc.pref.osaka.jp/afr/fish/new/news/img/wando.j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3528" y="1412776"/>
            <a:ext cx="8496944" cy="2880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85800" y="1628800"/>
            <a:ext cx="7772400" cy="2520280"/>
          </a:xfrm>
        </p:spPr>
        <p:txBody>
          <a:bodyPr>
            <a:normAutofit fontScale="90000"/>
          </a:bodyPr>
          <a:lstStyle/>
          <a:p>
            <a:r>
              <a:rPr kumimoji="1" lang="ja-JP" altLang="en-US" sz="4900" dirty="0" smtClean="0"/>
              <a:t>大阪府域における気候変動の影響に対する適応策について</a:t>
            </a:r>
            <a:r>
              <a:rPr kumimoji="1" lang="en-US" altLang="ja-JP" dirty="0" smtClean="0"/>
              <a:t/>
            </a:r>
            <a:br>
              <a:rPr kumimoji="1" lang="en-US" altLang="ja-JP" dirty="0" smtClean="0"/>
            </a:br>
            <a:r>
              <a:rPr lang="ja-JP" altLang="en-US" sz="4000" dirty="0" smtClean="0"/>
              <a:t>（環境農林水産分野）</a:t>
            </a:r>
            <a:endParaRPr kumimoji="1" lang="ja-JP" altLang="en-US" dirty="0"/>
          </a:p>
        </p:txBody>
      </p:sp>
      <p:sp>
        <p:nvSpPr>
          <p:cNvPr id="3" name="サブタイトル 2"/>
          <p:cNvSpPr>
            <a:spLocks noGrp="1"/>
          </p:cNvSpPr>
          <p:nvPr>
            <p:ph type="subTitle" idx="1"/>
          </p:nvPr>
        </p:nvSpPr>
        <p:spPr>
          <a:xfrm>
            <a:off x="1371600" y="4484712"/>
            <a:ext cx="6400800" cy="1752600"/>
          </a:xfrm>
        </p:spPr>
        <p:txBody>
          <a:bodyPr>
            <a:normAutofit/>
          </a:bodyPr>
          <a:lstStyle/>
          <a:p>
            <a:r>
              <a:rPr kumimoji="1" lang="ja-JP" altLang="en-US" sz="2800" dirty="0" smtClean="0">
                <a:solidFill>
                  <a:schemeClr val="tx1"/>
                </a:solidFill>
              </a:rPr>
              <a:t>大阪府環境農林水産部</a:t>
            </a:r>
            <a:endParaRPr kumimoji="1" lang="en-US" altLang="ja-JP" sz="2800" dirty="0" smtClean="0">
              <a:solidFill>
                <a:schemeClr val="tx1"/>
              </a:solidFill>
            </a:endParaRPr>
          </a:p>
          <a:p>
            <a:r>
              <a:rPr lang="ja-JP" altLang="en-US" sz="2800" dirty="0" smtClean="0">
                <a:solidFill>
                  <a:schemeClr val="tx1"/>
                </a:solidFill>
              </a:rPr>
              <a:t>エネルギー政策課</a:t>
            </a:r>
            <a:endParaRPr kumimoji="1" lang="ja-JP" altLang="en-US" sz="2800" dirty="0">
              <a:solidFill>
                <a:schemeClr val="tx1"/>
              </a:solidFill>
            </a:endParaRPr>
          </a:p>
        </p:txBody>
      </p:sp>
      <p:sp>
        <p:nvSpPr>
          <p:cNvPr id="5" name="テキスト ボックス 4"/>
          <p:cNvSpPr txBox="1"/>
          <p:nvPr/>
        </p:nvSpPr>
        <p:spPr>
          <a:xfrm>
            <a:off x="4120595" y="503094"/>
            <a:ext cx="902811" cy="523220"/>
          </a:xfrm>
          <a:prstGeom prst="rect">
            <a:avLst/>
          </a:prstGeom>
          <a:noFill/>
        </p:spPr>
        <p:txBody>
          <a:bodyPr wrap="none" rtlCol="0">
            <a:spAutoFit/>
          </a:bodyPr>
          <a:lstStyle/>
          <a:p>
            <a:r>
              <a:rPr kumimoji="1" lang="ja-JP" altLang="en-US" sz="2800" dirty="0" smtClean="0"/>
              <a:t>（案）</a:t>
            </a:r>
            <a:endParaRPr kumimoji="1" lang="ja-JP" altLang="en-US" sz="2800" dirty="0"/>
          </a:p>
        </p:txBody>
      </p:sp>
      <p:grpSp>
        <p:nvGrpSpPr>
          <p:cNvPr id="7" name="グループ化 6"/>
          <p:cNvGrpSpPr/>
          <p:nvPr/>
        </p:nvGrpSpPr>
        <p:grpSpPr>
          <a:xfrm>
            <a:off x="7452320" y="44624"/>
            <a:ext cx="1656184" cy="703530"/>
            <a:chOff x="7164288" y="44624"/>
            <a:chExt cx="1656184" cy="703530"/>
          </a:xfrm>
        </p:grpSpPr>
        <p:sp>
          <p:nvSpPr>
            <p:cNvPr id="8" name="テキスト ボックス 7"/>
            <p:cNvSpPr txBox="1"/>
            <p:nvPr/>
          </p:nvSpPr>
          <p:spPr>
            <a:xfrm>
              <a:off x="7418345" y="134779"/>
              <a:ext cx="1148071" cy="523220"/>
            </a:xfrm>
            <a:prstGeom prst="rect">
              <a:avLst/>
            </a:prstGeom>
            <a:noFill/>
            <a:ln>
              <a:noFill/>
            </a:ln>
          </p:spPr>
          <p:txBody>
            <a:bodyPr wrap="none" rtlCol="0">
              <a:spAutoFit/>
            </a:bodyPr>
            <a:lstStyle/>
            <a:p>
              <a:r>
                <a:rPr kumimoji="1" lang="ja-JP" altLang="en-US" sz="2800" dirty="0" smtClean="0"/>
                <a:t>資料２</a:t>
              </a:r>
              <a:endParaRPr kumimoji="1" lang="ja-JP" altLang="en-US" sz="2800" dirty="0"/>
            </a:p>
          </p:txBody>
        </p:sp>
        <p:sp>
          <p:nvSpPr>
            <p:cNvPr id="9" name="正方形/長方形 8"/>
            <p:cNvSpPr/>
            <p:nvPr/>
          </p:nvSpPr>
          <p:spPr>
            <a:xfrm>
              <a:off x="7164288" y="44624"/>
              <a:ext cx="1656184" cy="70353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230808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286846911"/>
              </p:ext>
            </p:extLst>
          </p:nvPr>
        </p:nvGraphicFramePr>
        <p:xfrm>
          <a:off x="251521" y="3602633"/>
          <a:ext cx="8640959" cy="2994717"/>
        </p:xfrm>
        <a:graphic>
          <a:graphicData uri="http://schemas.openxmlformats.org/drawingml/2006/table">
            <a:tbl>
              <a:tblPr firstRow="1" bandRow="1">
                <a:tableStyleId>{5C22544A-7EE6-4342-B048-85BDC9FD1C3A}</a:tableStyleId>
              </a:tblPr>
              <a:tblGrid>
                <a:gridCol w="8640959"/>
              </a:tblGrid>
              <a:tr h="2994717">
                <a:tc>
                  <a:txBody>
                    <a:bodyPr/>
                    <a:lstStyle/>
                    <a:p>
                      <a:r>
                        <a:rPr kumimoji="1" lang="ja-JP" altLang="en-US" sz="2000" b="1" dirty="0" smtClean="0">
                          <a:solidFill>
                            <a:schemeClr val="tx1"/>
                          </a:solidFill>
                        </a:rPr>
                        <a:t> ◆現状</a:t>
                      </a:r>
                      <a:endParaRPr kumimoji="1" lang="en-US" altLang="ja-JP" sz="2000" b="1" dirty="0" smtClean="0">
                        <a:solidFill>
                          <a:schemeClr val="tx1"/>
                        </a:solidFill>
                      </a:endParaRPr>
                    </a:p>
                    <a:p>
                      <a:r>
                        <a:rPr kumimoji="1" lang="ja-JP" altLang="en-US" sz="1800" b="0" dirty="0" smtClean="0">
                          <a:solidFill>
                            <a:schemeClr val="tx1"/>
                          </a:solidFill>
                        </a:rPr>
                        <a:t>　・大阪の年最深積雪は減少傾向</a:t>
                      </a:r>
                      <a:endParaRPr kumimoji="1" lang="en-US" altLang="ja-JP" sz="1800" b="0" dirty="0" smtClean="0">
                        <a:solidFill>
                          <a:schemeClr val="tx1"/>
                        </a:solidFill>
                      </a:endParaRPr>
                    </a:p>
                    <a:p>
                      <a:r>
                        <a:rPr kumimoji="1" lang="ja-JP" altLang="en-US" sz="1800" b="0" dirty="0" smtClean="0">
                          <a:solidFill>
                            <a:schemeClr val="tx1"/>
                          </a:solidFill>
                        </a:rPr>
                        <a:t>　・年降雪量に変化傾向は見られない</a:t>
                      </a:r>
                      <a:endParaRPr kumimoji="1" lang="en-US" altLang="ja-JP" sz="1800" b="0" dirty="0" smtClean="0">
                        <a:solidFill>
                          <a:schemeClr val="tx1"/>
                        </a:solidFill>
                      </a:endParaRPr>
                    </a:p>
                    <a:p>
                      <a:endParaRPr kumimoji="1" lang="en-US" altLang="ja-JP" sz="1400" b="0" dirty="0" smtClean="0">
                        <a:solidFill>
                          <a:schemeClr val="tx1"/>
                        </a:solidFill>
                      </a:endParaRPr>
                    </a:p>
                    <a:p>
                      <a:r>
                        <a:rPr kumimoji="1" lang="ja-JP" altLang="en-US" sz="2000" b="1" dirty="0" smtClean="0">
                          <a:solidFill>
                            <a:schemeClr val="tx1"/>
                          </a:solidFill>
                        </a:rPr>
                        <a:t> ◆将来予測</a:t>
                      </a:r>
                      <a:endParaRPr kumimoji="1" lang="en-US" altLang="ja-JP" sz="1800" b="1" dirty="0" smtClean="0">
                        <a:solidFill>
                          <a:schemeClr val="tx1"/>
                        </a:solidFill>
                      </a:endParaRPr>
                    </a:p>
                    <a:p>
                      <a:r>
                        <a:rPr kumimoji="1" lang="ja-JP" altLang="en-US" sz="1800" b="0" dirty="0" smtClean="0">
                          <a:solidFill>
                            <a:schemeClr val="tx1"/>
                          </a:solidFill>
                        </a:rPr>
                        <a:t>　・大阪の年最深積雪はさらに減少</a:t>
                      </a:r>
                      <a:endParaRPr kumimoji="1" lang="en-US" altLang="ja-JP" sz="1800" b="0" dirty="0" smtClean="0">
                        <a:solidFill>
                          <a:schemeClr val="tx1"/>
                        </a:solidFill>
                      </a:endParaRPr>
                    </a:p>
                    <a:p>
                      <a:r>
                        <a:rPr kumimoji="1" lang="ja-JP" altLang="en-US" sz="1800" b="0" dirty="0" smtClean="0">
                          <a:solidFill>
                            <a:schemeClr val="tx1"/>
                          </a:solidFill>
                        </a:rPr>
                        <a:t>　・降雪量は減少が大きくなっている</a:t>
                      </a:r>
                      <a:endParaRPr kumimoji="1" lang="en-US" altLang="ja-JP" sz="18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 name="テキスト ボックス 19"/>
          <p:cNvSpPr txBox="1"/>
          <p:nvPr/>
        </p:nvSpPr>
        <p:spPr>
          <a:xfrm>
            <a:off x="1555215" y="6577607"/>
            <a:ext cx="7337265" cy="307777"/>
          </a:xfrm>
          <a:prstGeom prst="rect">
            <a:avLst/>
          </a:prstGeom>
          <a:noFill/>
        </p:spPr>
        <p:txBody>
          <a:bodyPr wrap="none" rtlCol="0">
            <a:spAutoFit/>
          </a:bodyPr>
          <a:lstStyle/>
          <a:p>
            <a:r>
              <a:rPr kumimoji="1" lang="en-US" altLang="ja-JP" sz="1400" dirty="0" smtClean="0"/>
              <a:t>※</a:t>
            </a:r>
            <a:r>
              <a:rPr lang="ja-JP" altLang="en-US" sz="1400" dirty="0"/>
              <a:t> 「海面水温」は「海洋の健康診断表（気象庁）」 </a:t>
            </a:r>
            <a:r>
              <a:rPr lang="ja-JP" altLang="en-US" sz="1400" dirty="0" smtClean="0"/>
              <a:t>より提供、「</a:t>
            </a:r>
            <a:r>
              <a:rPr kumimoji="1" lang="ja-JP" altLang="en-US" sz="1400" dirty="0" smtClean="0"/>
              <a:t>積雪・降雪」は大阪管区気象台より</a:t>
            </a:r>
            <a:endParaRPr kumimoji="1" lang="ja-JP" altLang="en-US" sz="1400" dirty="0"/>
          </a:p>
        </p:txBody>
      </p:sp>
      <p:sp>
        <p:nvSpPr>
          <p:cNvPr id="2" name="スライド番号プレースホルダー 1"/>
          <p:cNvSpPr>
            <a:spLocks noGrp="1"/>
          </p:cNvSpPr>
          <p:nvPr>
            <p:ph type="sldNum" sz="quarter" idx="12"/>
          </p:nvPr>
        </p:nvSpPr>
        <p:spPr/>
        <p:txBody>
          <a:bodyPr/>
          <a:lstStyle/>
          <a:p>
            <a:fld id="{AB3DA4BF-471E-4FB9-A43A-1B38EB911802}" type="slidenum">
              <a:rPr kumimoji="1" lang="ja-JP" altLang="en-US" smtClean="0"/>
              <a:t>9</a:t>
            </a:fld>
            <a:endParaRPr kumimoji="1" lang="ja-JP" altLang="en-US" dirty="0"/>
          </a:p>
        </p:txBody>
      </p:sp>
      <p:pic>
        <p:nvPicPr>
          <p:cNvPr id="9" name="Picture 2" descr="http://venus.cpd.naps.kishou.go.jp/~climatir/cgi-bin/graph/trend/image/anom20150901182605.png"/>
          <p:cNvPicPr>
            <a:picLocks noChangeAspect="1" noChangeArrowheads="1"/>
          </p:cNvPicPr>
          <p:nvPr/>
        </p:nvPicPr>
        <p:blipFill rotWithShape="1">
          <a:blip r:embed="rId2">
            <a:extLst>
              <a:ext uri="{28A0092B-C50C-407E-A947-70E740481C1C}">
                <a14:useLocalDpi xmlns:a14="http://schemas.microsoft.com/office/drawing/2010/main" val="0"/>
              </a:ext>
            </a:extLst>
          </a:blip>
          <a:srcRect r="4198"/>
          <a:stretch/>
        </p:blipFill>
        <p:spPr bwMode="auto">
          <a:xfrm>
            <a:off x="5102379" y="3659088"/>
            <a:ext cx="3680521" cy="23050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897603" y="5925180"/>
            <a:ext cx="3922869" cy="600164"/>
          </a:xfrm>
          <a:prstGeom prst="rect">
            <a:avLst/>
          </a:prstGeom>
          <a:noFill/>
        </p:spPr>
        <p:txBody>
          <a:bodyPr wrap="none" rtlCol="0">
            <a:spAutoFit/>
          </a:bodyPr>
          <a:lstStyle/>
          <a:p>
            <a:r>
              <a:rPr lang="ja-JP" altLang="en-US" sz="1100" b="1" dirty="0">
                <a:latin typeface="ＭＳ ゴシック" panose="020B0609070205080204" pitchFamily="49" charset="-128"/>
                <a:ea typeface="ＭＳ ゴシック" panose="020B0609070205080204" pitchFamily="49" charset="-128"/>
              </a:rPr>
              <a:t>大阪における年最深積雪の変化（</a:t>
            </a:r>
            <a:r>
              <a:rPr lang="en-US" altLang="ja-JP" sz="1100" b="1" dirty="0">
                <a:latin typeface="ＭＳ ゴシック" panose="020B0609070205080204" pitchFamily="49" charset="-128"/>
                <a:ea typeface="ＭＳ ゴシック" panose="020B0609070205080204" pitchFamily="49" charset="-128"/>
              </a:rPr>
              <a:t>1963</a:t>
            </a:r>
            <a:r>
              <a:rPr lang="ja-JP" altLang="en-US" sz="1100" b="1" dirty="0">
                <a:latin typeface="ＭＳ ゴシック" panose="020B0609070205080204" pitchFamily="49" charset="-128"/>
                <a:ea typeface="ＭＳ ゴシック" panose="020B0609070205080204" pitchFamily="49" charset="-128"/>
              </a:rPr>
              <a:t>～</a:t>
            </a:r>
            <a:r>
              <a:rPr lang="en-US" altLang="ja-JP" sz="1100" b="1" dirty="0">
                <a:latin typeface="ＭＳ ゴシック" panose="020B0609070205080204" pitchFamily="49" charset="-128"/>
                <a:ea typeface="ＭＳ ゴシック" panose="020B0609070205080204" pitchFamily="49" charset="-128"/>
              </a:rPr>
              <a:t>2014</a:t>
            </a:r>
            <a:r>
              <a:rPr lang="ja-JP" altLang="en-US" sz="1100" b="1" dirty="0">
                <a:latin typeface="ＭＳ ゴシック" panose="020B0609070205080204" pitchFamily="49" charset="-128"/>
                <a:ea typeface="ＭＳ ゴシック" panose="020B0609070205080204" pitchFamily="49" charset="-128"/>
              </a:rPr>
              <a:t>年</a:t>
            </a:r>
            <a:r>
              <a:rPr lang="ja-JP" altLang="en-US" sz="1100" b="1" dirty="0" smtClean="0">
                <a:latin typeface="ＭＳ ゴシック" panose="020B0609070205080204" pitchFamily="49" charset="-128"/>
                <a:ea typeface="ＭＳ ゴシック" panose="020B0609070205080204" pitchFamily="49" charset="-128"/>
              </a:rPr>
              <a:t>）</a:t>
            </a:r>
            <a:endParaRPr lang="en-US" altLang="ja-JP" sz="1100" b="1" dirty="0" smtClean="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棒グラフは各年の年最深積雪を、太線（青）は</a:t>
            </a:r>
            <a:r>
              <a:rPr lang="en-US" altLang="ja-JP" sz="1100" dirty="0">
                <a:latin typeface="ＭＳ ゴシック" panose="020B0609070205080204" pitchFamily="49" charset="-128"/>
                <a:ea typeface="ＭＳ ゴシック" panose="020B0609070205080204" pitchFamily="49" charset="-128"/>
              </a:rPr>
              <a:t>5</a:t>
            </a:r>
            <a:r>
              <a:rPr lang="ja-JP" altLang="en-US" sz="1100" dirty="0">
                <a:latin typeface="ＭＳ ゴシック" panose="020B0609070205080204" pitchFamily="49" charset="-128"/>
                <a:ea typeface="ＭＳ ゴシック" panose="020B0609070205080204" pitchFamily="49" charset="-128"/>
              </a:rPr>
              <a:t>年移動</a:t>
            </a:r>
            <a:r>
              <a:rPr lang="ja-JP" altLang="en-US" sz="1100" dirty="0" smtClean="0">
                <a:latin typeface="ＭＳ ゴシック" panose="020B0609070205080204" pitchFamily="49" charset="-128"/>
                <a:ea typeface="ＭＳ ゴシック" panose="020B0609070205080204" pitchFamily="49" charset="-128"/>
              </a:rPr>
              <a:t>平均</a:t>
            </a:r>
            <a:endParaRPr lang="en-US" altLang="ja-JP" sz="1100" dirty="0" smtClean="0">
              <a:latin typeface="ＭＳ ゴシック" panose="020B0609070205080204" pitchFamily="49" charset="-128"/>
              <a:ea typeface="ＭＳ ゴシック" panose="020B0609070205080204" pitchFamily="49" charset="-128"/>
            </a:endParaRPr>
          </a:p>
          <a:p>
            <a:r>
              <a:rPr lang="ja-JP" altLang="en-US" sz="1100" dirty="0" smtClean="0">
                <a:latin typeface="ＭＳ ゴシック" panose="020B0609070205080204" pitchFamily="49" charset="-128"/>
                <a:ea typeface="ＭＳ ゴシック" panose="020B0609070205080204" pitchFamily="49" charset="-128"/>
              </a:rPr>
              <a:t>直線</a:t>
            </a:r>
            <a:r>
              <a:rPr lang="ja-JP" altLang="en-US" sz="1100" dirty="0">
                <a:latin typeface="ＭＳ ゴシック" panose="020B0609070205080204" pitchFamily="49" charset="-128"/>
                <a:ea typeface="ＭＳ ゴシック" panose="020B0609070205080204" pitchFamily="49" charset="-128"/>
              </a:rPr>
              <a:t>（赤）は変化傾向を示す。</a:t>
            </a:r>
            <a:endParaRPr lang="ja-JP" altLang="en-US" sz="1100" b="1"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179512" y="591071"/>
            <a:ext cx="1944763" cy="461665"/>
          </a:xfrm>
          <a:prstGeom prst="rect">
            <a:avLst/>
          </a:prstGeom>
          <a:noFill/>
        </p:spPr>
        <p:txBody>
          <a:bodyPr wrap="none" rtlCol="0">
            <a:spAutoFit/>
          </a:bodyPr>
          <a:lstStyle/>
          <a:p>
            <a:r>
              <a:rPr kumimoji="1" lang="ja-JP" altLang="en-US" sz="2400" b="1" dirty="0" smtClean="0"/>
              <a:t>（３）海面水温</a:t>
            </a:r>
            <a:endParaRPr kumimoji="1" lang="ja-JP" altLang="en-US" sz="2400" b="1" dirty="0"/>
          </a:p>
        </p:txBody>
      </p:sp>
      <p:graphicFrame>
        <p:nvGraphicFramePr>
          <p:cNvPr id="10" name="表 9"/>
          <p:cNvGraphicFramePr>
            <a:graphicFrameLocks noGrp="1"/>
          </p:cNvGraphicFramePr>
          <p:nvPr>
            <p:extLst>
              <p:ext uri="{D42A27DB-BD31-4B8C-83A1-F6EECF244321}">
                <p14:modId xmlns:p14="http://schemas.microsoft.com/office/powerpoint/2010/main" val="3045403862"/>
              </p:ext>
            </p:extLst>
          </p:nvPr>
        </p:nvGraphicFramePr>
        <p:xfrm>
          <a:off x="251520" y="1113383"/>
          <a:ext cx="8640959" cy="1894840"/>
        </p:xfrm>
        <a:graphic>
          <a:graphicData uri="http://schemas.openxmlformats.org/drawingml/2006/table">
            <a:tbl>
              <a:tblPr firstRow="1" bandRow="1">
                <a:tableStyleId>{5C22544A-7EE6-4342-B048-85BDC9FD1C3A}</a:tableStyleId>
              </a:tblPr>
              <a:tblGrid>
                <a:gridCol w="8640959"/>
              </a:tblGrid>
              <a:tr h="1811561">
                <a:tc>
                  <a:txBody>
                    <a:bodyPr/>
                    <a:lstStyle/>
                    <a:p>
                      <a:pPr>
                        <a:lnSpc>
                          <a:spcPts val="2600"/>
                        </a:lnSpc>
                      </a:pPr>
                      <a:r>
                        <a:rPr kumimoji="1" lang="ja-JP" altLang="en-US" sz="2800" b="1" dirty="0" smtClean="0">
                          <a:solidFill>
                            <a:schemeClr val="tx1"/>
                          </a:solidFill>
                        </a:rPr>
                        <a:t> </a:t>
                      </a:r>
                      <a:r>
                        <a:rPr kumimoji="1" lang="ja-JP" altLang="en-US" sz="2000" b="1" dirty="0" smtClean="0">
                          <a:solidFill>
                            <a:schemeClr val="tx1"/>
                          </a:solidFill>
                        </a:rPr>
                        <a:t>◆現状</a:t>
                      </a:r>
                      <a:endParaRPr kumimoji="1" lang="en-US" altLang="ja-JP" sz="2000" b="1" dirty="0" smtClean="0">
                        <a:solidFill>
                          <a:schemeClr val="tx1"/>
                        </a:solidFill>
                      </a:endParaRPr>
                    </a:p>
                    <a:p>
                      <a:pPr>
                        <a:lnSpc>
                          <a:spcPts val="2600"/>
                        </a:lnSpc>
                      </a:pPr>
                      <a:r>
                        <a:rPr kumimoji="1" lang="ja-JP" altLang="en-US" sz="2400" b="0" dirty="0" smtClean="0">
                          <a:solidFill>
                            <a:schemeClr val="tx1"/>
                          </a:solidFill>
                        </a:rPr>
                        <a:t>　</a:t>
                      </a:r>
                      <a:r>
                        <a:rPr kumimoji="1" lang="ja-JP" altLang="en-US" sz="1800" b="0" dirty="0" smtClean="0">
                          <a:solidFill>
                            <a:schemeClr val="tx1"/>
                          </a:solidFill>
                        </a:rPr>
                        <a:t>・日本近海（四国・東海沖）の平均海面水温（年平均）の上昇率は</a:t>
                      </a:r>
                      <a:r>
                        <a:rPr kumimoji="1" lang="en-US" altLang="ja-JP" sz="1800" b="0" dirty="0" smtClean="0">
                          <a:solidFill>
                            <a:schemeClr val="tx1"/>
                          </a:solidFill>
                        </a:rPr>
                        <a:t>1.21</a:t>
                      </a:r>
                      <a:r>
                        <a:rPr kumimoji="1" lang="ja-JP" altLang="en-US" sz="1800" b="0" dirty="0" smtClean="0">
                          <a:solidFill>
                            <a:schemeClr val="tx1"/>
                          </a:solidFill>
                        </a:rPr>
                        <a:t>℃</a:t>
                      </a:r>
                      <a:r>
                        <a:rPr kumimoji="1" lang="en-US" altLang="ja-JP" sz="1800" b="0" dirty="0" smtClean="0">
                          <a:solidFill>
                            <a:schemeClr val="tx1"/>
                          </a:solidFill>
                        </a:rPr>
                        <a:t>/100</a:t>
                      </a:r>
                      <a:r>
                        <a:rPr kumimoji="1" lang="ja-JP" altLang="en-US" sz="1800" b="0" dirty="0" smtClean="0">
                          <a:solidFill>
                            <a:schemeClr val="tx1"/>
                          </a:solidFill>
                        </a:rPr>
                        <a:t>年</a:t>
                      </a:r>
                      <a:endParaRPr kumimoji="1" lang="en-US" altLang="ja-JP" sz="1800" b="0" dirty="0" smtClean="0">
                        <a:solidFill>
                          <a:schemeClr val="tx1"/>
                        </a:solidFill>
                      </a:endParaRPr>
                    </a:p>
                    <a:p>
                      <a:pPr algn="r">
                        <a:lnSpc>
                          <a:spcPts val="2600"/>
                        </a:lnSpc>
                      </a:pPr>
                      <a:r>
                        <a:rPr kumimoji="1" lang="en-US" altLang="ja-JP" sz="1400" b="0" dirty="0" smtClean="0">
                          <a:solidFill>
                            <a:schemeClr val="tx1"/>
                          </a:solidFill>
                        </a:rPr>
                        <a:t>※ </a:t>
                      </a:r>
                      <a:r>
                        <a:rPr kumimoji="1" lang="ja-JP" altLang="en-US" sz="1400" b="0" dirty="0" smtClean="0">
                          <a:solidFill>
                            <a:schemeClr val="tx1"/>
                          </a:solidFill>
                        </a:rPr>
                        <a:t>統計期間は</a:t>
                      </a:r>
                      <a:r>
                        <a:rPr kumimoji="1" lang="en-US" altLang="ja-JP" sz="1400" b="0" dirty="0" smtClean="0">
                          <a:solidFill>
                            <a:schemeClr val="tx1"/>
                          </a:solidFill>
                        </a:rPr>
                        <a:t>1900</a:t>
                      </a:r>
                      <a:r>
                        <a:rPr kumimoji="1" lang="ja-JP" altLang="en-US" sz="1400" b="0" dirty="0" smtClean="0">
                          <a:solidFill>
                            <a:schemeClr val="tx1"/>
                          </a:solidFill>
                        </a:rPr>
                        <a:t>年から</a:t>
                      </a:r>
                      <a:r>
                        <a:rPr kumimoji="1" lang="en-US" altLang="ja-JP" sz="1400" b="0" dirty="0" smtClean="0">
                          <a:solidFill>
                            <a:schemeClr val="tx1"/>
                          </a:solidFill>
                        </a:rPr>
                        <a:t>2012</a:t>
                      </a:r>
                      <a:r>
                        <a:rPr kumimoji="1" lang="ja-JP" altLang="en-US" sz="1400" b="0" dirty="0" smtClean="0">
                          <a:solidFill>
                            <a:schemeClr val="tx1"/>
                          </a:solidFill>
                        </a:rPr>
                        <a:t>年</a:t>
                      </a:r>
                      <a:endParaRPr kumimoji="1" lang="en-US" altLang="ja-JP" sz="1800" b="0" dirty="0" smtClean="0">
                        <a:solidFill>
                          <a:schemeClr val="tx1"/>
                        </a:solidFill>
                      </a:endParaRPr>
                    </a:p>
                    <a:p>
                      <a:endParaRPr kumimoji="1" lang="en-US" altLang="ja-JP" sz="1000" b="0" dirty="0" smtClean="0">
                        <a:solidFill>
                          <a:schemeClr val="tx1"/>
                        </a:solidFill>
                      </a:endParaRPr>
                    </a:p>
                    <a:p>
                      <a:pPr>
                        <a:lnSpc>
                          <a:spcPts val="2600"/>
                        </a:lnSpc>
                      </a:pPr>
                      <a:r>
                        <a:rPr kumimoji="1" lang="ja-JP" altLang="en-US" sz="2800" b="1" dirty="0" smtClean="0">
                          <a:solidFill>
                            <a:schemeClr val="tx1"/>
                          </a:solidFill>
                        </a:rPr>
                        <a:t> </a:t>
                      </a:r>
                      <a:r>
                        <a:rPr kumimoji="1" lang="ja-JP" altLang="en-US" sz="2000" b="1" dirty="0" smtClean="0">
                          <a:solidFill>
                            <a:schemeClr val="tx1"/>
                          </a:solidFill>
                        </a:rPr>
                        <a:t>◆将来予測</a:t>
                      </a:r>
                      <a:endParaRPr kumimoji="1" lang="en-US" altLang="ja-JP" sz="2000" b="1" dirty="0" smtClean="0">
                        <a:solidFill>
                          <a:schemeClr val="tx1"/>
                        </a:solidFill>
                      </a:endParaRPr>
                    </a:p>
                    <a:p>
                      <a:pPr>
                        <a:lnSpc>
                          <a:spcPts val="2600"/>
                        </a:lnSpc>
                      </a:pPr>
                      <a:r>
                        <a:rPr kumimoji="1" lang="ja-JP" altLang="en-US" sz="2400" b="0" dirty="0" smtClean="0">
                          <a:solidFill>
                            <a:schemeClr val="tx1"/>
                          </a:solidFill>
                        </a:rPr>
                        <a:t>　</a:t>
                      </a:r>
                      <a:r>
                        <a:rPr kumimoji="1" lang="ja-JP" altLang="en-US" sz="1800" b="0" dirty="0" smtClean="0">
                          <a:solidFill>
                            <a:schemeClr val="tx1"/>
                          </a:solidFill>
                        </a:rPr>
                        <a:t>・今後</a:t>
                      </a:r>
                      <a:r>
                        <a:rPr kumimoji="1" lang="en-US" altLang="ja-JP" sz="1800" b="0" dirty="0" smtClean="0">
                          <a:solidFill>
                            <a:schemeClr val="tx1"/>
                          </a:solidFill>
                        </a:rPr>
                        <a:t>100</a:t>
                      </a:r>
                      <a:r>
                        <a:rPr kumimoji="1" lang="ja-JP" altLang="en-US" sz="1800" b="0" dirty="0" smtClean="0">
                          <a:solidFill>
                            <a:schemeClr val="tx1"/>
                          </a:solidFill>
                        </a:rPr>
                        <a:t>年でさらに</a:t>
                      </a:r>
                      <a:r>
                        <a:rPr kumimoji="1" lang="en-US" altLang="ja-JP" sz="1800" b="0" dirty="0" smtClean="0">
                          <a:solidFill>
                            <a:schemeClr val="tx1"/>
                          </a:solidFill>
                        </a:rPr>
                        <a:t>0.6</a:t>
                      </a:r>
                      <a:r>
                        <a:rPr kumimoji="1" lang="ja-JP" altLang="en-US" sz="1800" b="0" dirty="0" smtClean="0">
                          <a:solidFill>
                            <a:schemeClr val="tx1"/>
                          </a:solidFill>
                        </a:rPr>
                        <a:t>～</a:t>
                      </a:r>
                      <a:r>
                        <a:rPr kumimoji="1" lang="en-US" altLang="ja-JP" sz="1800" b="0" dirty="0" smtClean="0">
                          <a:solidFill>
                            <a:schemeClr val="tx1"/>
                          </a:solidFill>
                        </a:rPr>
                        <a:t>3.1</a:t>
                      </a:r>
                      <a:r>
                        <a:rPr kumimoji="1" lang="ja-JP" altLang="en-US" sz="1800" b="0" dirty="0" smtClean="0">
                          <a:solidFill>
                            <a:schemeClr val="tx1"/>
                          </a:solidFill>
                        </a:rPr>
                        <a:t>℃の上昇</a:t>
                      </a:r>
                      <a:endParaRPr kumimoji="1" lang="en-US" altLang="ja-JP" sz="1800" b="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テキスト ボックス 10"/>
          <p:cNvSpPr txBox="1"/>
          <p:nvPr/>
        </p:nvSpPr>
        <p:spPr>
          <a:xfrm>
            <a:off x="179512" y="3140968"/>
            <a:ext cx="2100255" cy="461665"/>
          </a:xfrm>
          <a:prstGeom prst="rect">
            <a:avLst/>
          </a:prstGeom>
          <a:noFill/>
        </p:spPr>
        <p:txBody>
          <a:bodyPr wrap="none" rtlCol="0">
            <a:spAutoFit/>
          </a:bodyPr>
          <a:lstStyle/>
          <a:p>
            <a:r>
              <a:rPr kumimoji="1" lang="ja-JP" altLang="en-US" sz="2400" b="1" dirty="0" smtClean="0"/>
              <a:t>（４）積雪・降雪</a:t>
            </a:r>
            <a:endParaRPr kumimoji="1" lang="ja-JP" altLang="en-US" sz="2400" b="1" dirty="0"/>
          </a:p>
        </p:txBody>
      </p:sp>
    </p:spTree>
    <p:extLst>
      <p:ext uri="{BB962C8B-B14F-4D97-AF65-F5344CB8AC3E}">
        <p14:creationId xmlns:p14="http://schemas.microsoft.com/office/powerpoint/2010/main" val="710886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573897095"/>
              </p:ext>
            </p:extLst>
          </p:nvPr>
        </p:nvGraphicFramePr>
        <p:xfrm>
          <a:off x="179388" y="1710100"/>
          <a:ext cx="8641084" cy="3663116"/>
        </p:xfrm>
        <a:graphic>
          <a:graphicData uri="http://schemas.openxmlformats.org/drawingml/2006/table">
            <a:tbl>
              <a:tblPr firstRow="1" bandRow="1">
                <a:tableStyleId>{5C22544A-7EE6-4342-B048-85BDC9FD1C3A}</a:tableStyleId>
              </a:tblPr>
              <a:tblGrid>
                <a:gridCol w="438962"/>
                <a:gridCol w="8202122"/>
              </a:tblGrid>
              <a:tr h="3663116">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dirty="0" smtClean="0">
                          <a:solidFill>
                            <a:schemeClr val="tx1"/>
                          </a:solidFill>
                          <a:latin typeface="+mn-ea"/>
                          <a:ea typeface="+mn-ea"/>
                        </a:rPr>
                        <a:t>◆現状</a:t>
                      </a:r>
                      <a:endParaRPr kumimoji="1" lang="en-US" altLang="ja-JP" sz="1600" b="0" dirty="0" smtClean="0">
                        <a:solidFill>
                          <a:schemeClr val="tx1"/>
                        </a:solidFill>
                        <a:latin typeface="+mn-ea"/>
                        <a:ea typeface="+mn-ea"/>
                      </a:endParaRPr>
                    </a:p>
                    <a:p>
                      <a:r>
                        <a:rPr kumimoji="1" lang="ja-JP" altLang="en-US" sz="1600" b="0" i="0" dirty="0" smtClean="0">
                          <a:solidFill>
                            <a:schemeClr val="tx1"/>
                          </a:solidFill>
                          <a:latin typeface="+mn-ea"/>
                          <a:ea typeface="+mn-ea"/>
                        </a:rPr>
                        <a:t>　・登熟期高温による白未熟粒の増加による</a:t>
                      </a:r>
                    </a:p>
                    <a:p>
                      <a:r>
                        <a:rPr kumimoji="1" lang="ja-JP" altLang="en-US" sz="1600" b="0" i="0" dirty="0" smtClean="0">
                          <a:solidFill>
                            <a:schemeClr val="tx1"/>
                          </a:solidFill>
                          <a:latin typeface="+mn-ea"/>
                          <a:ea typeface="+mn-ea"/>
                        </a:rPr>
                        <a:t>　　品質（一等米比率）の低下</a:t>
                      </a:r>
                    </a:p>
                    <a:p>
                      <a:endParaRPr kumimoji="1" lang="en-US" altLang="ja-JP" sz="1600" b="0" i="0" dirty="0" smtClean="0">
                        <a:solidFill>
                          <a:schemeClr val="tx1"/>
                        </a:solidFill>
                        <a:latin typeface="+mn-ea"/>
                        <a:ea typeface="+mn-ea"/>
                      </a:endParaRPr>
                    </a:p>
                    <a:p>
                      <a:endParaRPr kumimoji="1" lang="en-US" altLang="ja-JP" sz="1100" b="0" u="none" dirty="0" smtClean="0">
                        <a:solidFill>
                          <a:schemeClr val="tx1"/>
                        </a:solidFill>
                        <a:latin typeface="+mn-ea"/>
                        <a:ea typeface="+mn-ea"/>
                      </a:endParaRPr>
                    </a:p>
                    <a:p>
                      <a:r>
                        <a:rPr kumimoji="1" lang="ja-JP" altLang="en-US" sz="1600" b="0" u="none" dirty="0" smtClean="0">
                          <a:solidFill>
                            <a:schemeClr val="tx1"/>
                          </a:solidFill>
                          <a:latin typeface="+mn-ea"/>
                          <a:ea typeface="+mn-ea"/>
                        </a:rPr>
                        <a:t>　・ヒノヒカリの一等米比率　</a:t>
                      </a:r>
                      <a:r>
                        <a:rPr kumimoji="1" lang="en-US" altLang="ja-JP" sz="1600" b="0" u="none" dirty="0" smtClean="0">
                          <a:solidFill>
                            <a:schemeClr val="tx1"/>
                          </a:solidFill>
                          <a:latin typeface="+mn-ea"/>
                          <a:ea typeface="+mn-ea"/>
                        </a:rPr>
                        <a:t>57.7</a:t>
                      </a:r>
                      <a:r>
                        <a:rPr kumimoji="1" lang="ja-JP" altLang="en-US" sz="1600" b="0" u="none" dirty="0" smtClean="0">
                          <a:solidFill>
                            <a:schemeClr val="tx1"/>
                          </a:solidFill>
                          <a:latin typeface="+mn-ea"/>
                          <a:ea typeface="+mn-ea"/>
                        </a:rPr>
                        <a:t>％（</a:t>
                      </a:r>
                      <a:r>
                        <a:rPr kumimoji="1" lang="en-US" altLang="ja-JP" sz="1600" b="0" u="none" dirty="0" smtClean="0">
                          <a:solidFill>
                            <a:schemeClr val="tx1"/>
                          </a:solidFill>
                          <a:latin typeface="+mn-ea"/>
                          <a:ea typeface="+mn-ea"/>
                        </a:rPr>
                        <a:t>H19-26</a:t>
                      </a:r>
                      <a:r>
                        <a:rPr kumimoji="1" lang="ja-JP" altLang="en-US" sz="1600" b="0" u="none" dirty="0" smtClean="0">
                          <a:solidFill>
                            <a:schemeClr val="tx1"/>
                          </a:solidFill>
                          <a:latin typeface="+mn-ea"/>
                          <a:ea typeface="+mn-ea"/>
                        </a:rPr>
                        <a:t>平年値）</a:t>
                      </a:r>
                      <a:endParaRPr kumimoji="1" lang="en-US" altLang="ja-JP" sz="1600" b="0" u="none" dirty="0" smtClean="0">
                        <a:solidFill>
                          <a:schemeClr val="tx1"/>
                        </a:solidFill>
                        <a:latin typeface="+mn-ea"/>
                        <a:ea typeface="+mn-ea"/>
                      </a:endParaRPr>
                    </a:p>
                    <a:p>
                      <a:r>
                        <a:rPr kumimoji="1" lang="ja-JP" altLang="en-US" sz="1600" b="0" u="none" dirty="0" smtClean="0">
                          <a:solidFill>
                            <a:schemeClr val="tx1"/>
                          </a:solidFill>
                          <a:latin typeface="+mn-ea"/>
                          <a:ea typeface="+mn-ea"/>
                        </a:rPr>
                        <a:t>　　　　　　　　　　　→ </a:t>
                      </a:r>
                      <a:r>
                        <a:rPr kumimoji="1" lang="en-US" altLang="ja-JP" sz="1600" b="0" u="none" dirty="0" smtClean="0">
                          <a:solidFill>
                            <a:schemeClr val="tx1"/>
                          </a:solidFill>
                          <a:latin typeface="+mn-ea"/>
                          <a:ea typeface="+mn-ea"/>
                        </a:rPr>
                        <a:t>4.9</a:t>
                      </a:r>
                      <a:r>
                        <a:rPr kumimoji="1" lang="ja-JP" altLang="en-US" sz="1600" b="0" u="none" dirty="0" smtClean="0">
                          <a:solidFill>
                            <a:schemeClr val="tx1"/>
                          </a:solidFill>
                          <a:latin typeface="+mn-ea"/>
                          <a:ea typeface="+mn-ea"/>
                        </a:rPr>
                        <a:t>％（</a:t>
                      </a:r>
                      <a:r>
                        <a:rPr kumimoji="1" lang="en-US" altLang="ja-JP" sz="1600" b="0" u="none" dirty="0" smtClean="0">
                          <a:solidFill>
                            <a:schemeClr val="tx1"/>
                          </a:solidFill>
                          <a:latin typeface="+mn-ea"/>
                          <a:ea typeface="+mn-ea"/>
                        </a:rPr>
                        <a:t>H22</a:t>
                      </a:r>
                      <a:r>
                        <a:rPr kumimoji="1" lang="ja-JP" altLang="en-US" sz="1600" b="0" u="none" dirty="0" smtClean="0">
                          <a:solidFill>
                            <a:schemeClr val="tx1"/>
                          </a:solidFill>
                          <a:latin typeface="+mn-ea"/>
                          <a:ea typeface="+mn-ea"/>
                        </a:rPr>
                        <a:t>・９月高温年）</a:t>
                      </a:r>
                      <a:endParaRPr kumimoji="1" lang="en-US" altLang="ja-JP" sz="1600" b="0" u="none" dirty="0" smtClean="0">
                        <a:solidFill>
                          <a:schemeClr val="tx1"/>
                        </a:solidFill>
                        <a:latin typeface="+mn-ea"/>
                        <a:ea typeface="+mn-ea"/>
                      </a:endParaRPr>
                    </a:p>
                    <a:p>
                      <a:endParaRPr kumimoji="1" lang="en-US" altLang="ja-JP" sz="1100" b="0" u="none" dirty="0" smtClean="0">
                        <a:solidFill>
                          <a:schemeClr val="tx1"/>
                        </a:solidFill>
                        <a:latin typeface="+mn-ea"/>
                        <a:ea typeface="+mn-ea"/>
                      </a:endParaRPr>
                    </a:p>
                    <a:p>
                      <a:r>
                        <a:rPr kumimoji="1" lang="ja-JP" altLang="en-US" sz="1600" b="0" u="none" dirty="0" smtClean="0">
                          <a:solidFill>
                            <a:schemeClr val="tx1"/>
                          </a:solidFill>
                          <a:latin typeface="+mn-ea"/>
                          <a:ea typeface="+mn-ea"/>
                        </a:rPr>
                        <a:t>　・キヌヒカリの一等米比率　</a:t>
                      </a:r>
                      <a:r>
                        <a:rPr kumimoji="1" lang="en-US" altLang="ja-JP" sz="1600" b="0" u="none" dirty="0" smtClean="0">
                          <a:solidFill>
                            <a:schemeClr val="tx1"/>
                          </a:solidFill>
                          <a:latin typeface="+mn-ea"/>
                          <a:ea typeface="+mn-ea"/>
                        </a:rPr>
                        <a:t>43.3</a:t>
                      </a:r>
                      <a:r>
                        <a:rPr kumimoji="1" lang="ja-JP" altLang="en-US" sz="1600" b="0" u="none" dirty="0" smtClean="0">
                          <a:solidFill>
                            <a:schemeClr val="tx1"/>
                          </a:solidFill>
                          <a:latin typeface="+mn-ea"/>
                          <a:ea typeface="+mn-ea"/>
                        </a:rPr>
                        <a:t>％（</a:t>
                      </a:r>
                      <a:r>
                        <a:rPr kumimoji="1" lang="en-US" altLang="ja-JP" sz="1600" b="0" u="none" dirty="0" smtClean="0">
                          <a:solidFill>
                            <a:schemeClr val="tx1"/>
                          </a:solidFill>
                          <a:latin typeface="+mn-ea"/>
                          <a:ea typeface="+mn-ea"/>
                        </a:rPr>
                        <a:t>H19-26</a:t>
                      </a:r>
                      <a:r>
                        <a:rPr kumimoji="1" lang="ja-JP" altLang="en-US" sz="1600" b="0" u="none" dirty="0" smtClean="0">
                          <a:solidFill>
                            <a:schemeClr val="tx1"/>
                          </a:solidFill>
                          <a:latin typeface="+mn-ea"/>
                          <a:ea typeface="+mn-ea"/>
                        </a:rPr>
                        <a:t>平年値）</a:t>
                      </a:r>
                      <a:endParaRPr kumimoji="1" lang="en-US" altLang="ja-JP" sz="1600" b="0" u="none" dirty="0" smtClean="0">
                        <a:solidFill>
                          <a:schemeClr val="tx1"/>
                        </a:solidFill>
                        <a:latin typeface="+mn-ea"/>
                        <a:ea typeface="+mn-ea"/>
                      </a:endParaRPr>
                    </a:p>
                    <a:p>
                      <a:r>
                        <a:rPr kumimoji="1" lang="ja-JP" altLang="en-US" sz="1600" b="0" u="none" dirty="0" smtClean="0">
                          <a:solidFill>
                            <a:schemeClr val="tx1"/>
                          </a:solidFill>
                          <a:latin typeface="+mn-ea"/>
                          <a:ea typeface="+mn-ea"/>
                        </a:rPr>
                        <a:t>　　　　　　　　　　　→ </a:t>
                      </a:r>
                      <a:r>
                        <a:rPr kumimoji="1" lang="en-US" altLang="ja-JP" sz="1600" b="0" u="none" dirty="0" smtClean="0">
                          <a:solidFill>
                            <a:schemeClr val="tx1"/>
                          </a:solidFill>
                          <a:latin typeface="+mn-ea"/>
                          <a:ea typeface="+mn-ea"/>
                        </a:rPr>
                        <a:t>15.4</a:t>
                      </a:r>
                      <a:r>
                        <a:rPr kumimoji="1" lang="ja-JP" altLang="en-US" sz="1600" b="0" u="none" dirty="0" smtClean="0">
                          <a:solidFill>
                            <a:schemeClr val="tx1"/>
                          </a:solidFill>
                          <a:latin typeface="+mn-ea"/>
                          <a:ea typeface="+mn-ea"/>
                        </a:rPr>
                        <a:t>％（</a:t>
                      </a:r>
                      <a:r>
                        <a:rPr kumimoji="1" lang="en-US" altLang="ja-JP" sz="1600" b="0" u="none" dirty="0" smtClean="0">
                          <a:solidFill>
                            <a:schemeClr val="tx1"/>
                          </a:solidFill>
                          <a:latin typeface="+mn-ea"/>
                          <a:ea typeface="+mn-ea"/>
                        </a:rPr>
                        <a:t>H26</a:t>
                      </a:r>
                      <a:r>
                        <a:rPr kumimoji="1" lang="ja-JP" altLang="en-US" sz="1600" b="0" u="none" dirty="0" smtClean="0">
                          <a:solidFill>
                            <a:schemeClr val="tx1"/>
                          </a:solidFill>
                          <a:latin typeface="+mn-ea"/>
                          <a:ea typeface="+mn-ea"/>
                        </a:rPr>
                        <a:t>・８月高温年）</a:t>
                      </a:r>
                      <a:endParaRPr kumimoji="1" lang="en-US" altLang="ja-JP" sz="1600" b="0" u="none"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◆将来予測</a:t>
                      </a:r>
                      <a:endParaRPr kumimoji="1" lang="en-US" altLang="ja-JP" sz="1600" b="0" dirty="0" smtClean="0">
                        <a:solidFill>
                          <a:schemeClr val="tx1"/>
                        </a:solidFill>
                        <a:latin typeface="+mn-ea"/>
                        <a:ea typeface="+mn-ea"/>
                      </a:endParaRPr>
                    </a:p>
                    <a:p>
                      <a:r>
                        <a:rPr kumimoji="1" lang="ja-JP" altLang="en-US" sz="1600" b="0" i="0" strike="noStrike" dirty="0" smtClean="0">
                          <a:solidFill>
                            <a:schemeClr val="tx1"/>
                          </a:solidFill>
                          <a:latin typeface="+mn-ea"/>
                          <a:ea typeface="+mn-ea"/>
                        </a:rPr>
                        <a:t>　</a:t>
                      </a:r>
                      <a:r>
                        <a:rPr kumimoji="1" lang="ja-JP" altLang="en-US" sz="1600" b="0" i="0" strike="noStrike" baseline="0" dirty="0" smtClean="0">
                          <a:solidFill>
                            <a:schemeClr val="tx1"/>
                          </a:solidFill>
                          <a:latin typeface="+mn-ea"/>
                          <a:ea typeface="+mn-ea"/>
                        </a:rPr>
                        <a:t>・高温による不稔粒や充実不足粒の増加による減収</a:t>
                      </a:r>
                      <a:endParaRPr kumimoji="1" lang="en-US" altLang="ja-JP" sz="1600" b="0" i="0" strike="noStrike" baseline="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1367899110"/>
              </p:ext>
            </p:extLst>
          </p:nvPr>
        </p:nvGraphicFramePr>
        <p:xfrm>
          <a:off x="179512" y="5517233"/>
          <a:ext cx="8640960" cy="1008112"/>
        </p:xfrm>
        <a:graphic>
          <a:graphicData uri="http://schemas.openxmlformats.org/drawingml/2006/table">
            <a:tbl>
              <a:tblPr firstRow="1" bandRow="1">
                <a:tableStyleId>{5C22544A-7EE6-4342-B048-85BDC9FD1C3A}</a:tableStyleId>
              </a:tblPr>
              <a:tblGrid>
                <a:gridCol w="438956"/>
                <a:gridCol w="8202004"/>
              </a:tblGrid>
              <a:tr h="1008112">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strike="noStrike" baseline="0" dirty="0" smtClean="0">
                          <a:solidFill>
                            <a:schemeClr val="tx1"/>
                          </a:solidFill>
                          <a:latin typeface="+mn-ea"/>
                          <a:ea typeface="+mn-ea"/>
                        </a:rPr>
                        <a:t>・</a:t>
                      </a:r>
                      <a:r>
                        <a:rPr kumimoji="1" lang="ja-JP" altLang="en-US" sz="1600" b="0" i="0" strike="noStrike" baseline="0" dirty="0" smtClean="0">
                          <a:solidFill>
                            <a:schemeClr val="tx1"/>
                          </a:solidFill>
                          <a:latin typeface="+mn-ea"/>
                          <a:ea typeface="+mn-ea"/>
                        </a:rPr>
                        <a:t>有望品種の選定試験の実施</a:t>
                      </a:r>
                    </a:p>
                    <a:p>
                      <a:r>
                        <a:rPr kumimoji="1" lang="ja-JP" altLang="en-US" sz="1600" b="0" strike="noStrike" baseline="0" dirty="0" smtClean="0">
                          <a:solidFill>
                            <a:schemeClr val="tx1"/>
                          </a:solidFill>
                          <a:latin typeface="+mn-ea"/>
                          <a:ea typeface="+mn-ea"/>
                        </a:rPr>
                        <a:t>・</a:t>
                      </a:r>
                      <a:r>
                        <a:rPr kumimoji="1" lang="ja-JP" altLang="en-US" sz="1600" b="0" i="1" strike="noStrike" baseline="0" dirty="0" smtClean="0">
                          <a:solidFill>
                            <a:schemeClr val="tx1"/>
                          </a:solidFill>
                          <a:latin typeface="+mn-ea"/>
                          <a:ea typeface="+mn-ea"/>
                        </a:rPr>
                        <a:t>高温障害回避技術の検討</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2348880"/>
            <a:ext cx="3384376" cy="225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円/楕円 13"/>
          <p:cNvSpPr/>
          <p:nvPr/>
        </p:nvSpPr>
        <p:spPr>
          <a:xfrm>
            <a:off x="6667582" y="3954076"/>
            <a:ext cx="496706" cy="474792"/>
          </a:xfrm>
          <a:prstGeom prst="ellipse">
            <a:avLst/>
          </a:prstGeom>
          <a:noFill/>
          <a:ln>
            <a:solidFill>
              <a:srgbClr val="C00000"/>
            </a:solidFill>
            <a:prstDash val="sysDot"/>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solidFill>
                <a:schemeClr val="accent2"/>
              </a:solidFill>
            </a:endParaRPr>
          </a:p>
        </p:txBody>
      </p:sp>
      <p:sp>
        <p:nvSpPr>
          <p:cNvPr id="15" name="円/楕円 14"/>
          <p:cNvSpPr/>
          <p:nvPr/>
        </p:nvSpPr>
        <p:spPr>
          <a:xfrm rot="547142">
            <a:off x="7774098" y="3622559"/>
            <a:ext cx="784845" cy="488434"/>
          </a:xfrm>
          <a:prstGeom prst="ellipse">
            <a:avLst/>
          </a:prstGeom>
          <a:noFill/>
          <a:ln>
            <a:solidFill>
              <a:schemeClr val="tx2"/>
            </a:solidFill>
            <a:prstDash val="sysDot"/>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solidFill>
                <a:schemeClr val="accent2"/>
              </a:solidFill>
            </a:endParaRPr>
          </a:p>
        </p:txBody>
      </p:sp>
      <p:sp>
        <p:nvSpPr>
          <p:cNvPr id="10" name="タイトル 1"/>
          <p:cNvSpPr txBox="1">
            <a:spLocks/>
          </p:cNvSpPr>
          <p:nvPr/>
        </p:nvSpPr>
        <p:spPr>
          <a:xfrm>
            <a:off x="179512" y="116632"/>
            <a:ext cx="8496000" cy="720080"/>
          </a:xfrm>
          <a:prstGeom prst="rect">
            <a:avLst/>
          </a:prstGeom>
          <a:solidFill>
            <a:schemeClr val="accent1"/>
          </a:soli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chemeClr val="bg1">
                    <a:lumMod val="95000"/>
                  </a:schemeClr>
                </a:solidFill>
              </a:rPr>
              <a:t>６．分野別の影響と取組み</a:t>
            </a:r>
            <a:endParaRPr lang="ja-JP" altLang="en-US" sz="2800" dirty="0">
              <a:solidFill>
                <a:schemeClr val="bg1">
                  <a:lumMod val="95000"/>
                </a:schemeClr>
              </a:solidFill>
            </a:endParaRPr>
          </a:p>
        </p:txBody>
      </p:sp>
      <p:sp>
        <p:nvSpPr>
          <p:cNvPr id="5" name="テキスト ボックス 4"/>
          <p:cNvSpPr txBox="1"/>
          <p:nvPr/>
        </p:nvSpPr>
        <p:spPr>
          <a:xfrm>
            <a:off x="5596767" y="4602148"/>
            <a:ext cx="3079689" cy="338554"/>
          </a:xfrm>
          <a:prstGeom prst="rect">
            <a:avLst/>
          </a:prstGeom>
          <a:noFill/>
        </p:spPr>
        <p:txBody>
          <a:bodyPr wrap="none" rtlCol="0">
            <a:spAutoFit/>
          </a:bodyPr>
          <a:lstStyle/>
          <a:p>
            <a:r>
              <a:rPr kumimoji="1" lang="ja-JP" altLang="en-US" sz="1600" b="1" dirty="0" smtClean="0"/>
              <a:t>大阪府産</a:t>
            </a:r>
            <a:r>
              <a:rPr lang="ja-JP" altLang="en-US" sz="1600" b="1" dirty="0" smtClean="0"/>
              <a:t>米の一等米比率の推移</a:t>
            </a:r>
            <a:endParaRPr kumimoji="1" lang="ja-JP" altLang="en-US" sz="1600" b="1" dirty="0"/>
          </a:p>
        </p:txBody>
      </p:sp>
      <p:sp>
        <p:nvSpPr>
          <p:cNvPr id="2" name="スライド番号プレースホルダー 1"/>
          <p:cNvSpPr>
            <a:spLocks noGrp="1"/>
          </p:cNvSpPr>
          <p:nvPr>
            <p:ph type="sldNum" sz="quarter" idx="12"/>
          </p:nvPr>
        </p:nvSpPr>
        <p:spPr/>
        <p:txBody>
          <a:bodyPr/>
          <a:lstStyle/>
          <a:p>
            <a:fld id="{AB3DA4BF-471E-4FB9-A43A-1B38EB911802}" type="slidenum">
              <a:rPr kumimoji="1" lang="ja-JP" altLang="en-US" smtClean="0"/>
              <a:t>10</a:t>
            </a:fld>
            <a:endParaRPr kumimoji="1" lang="ja-JP" altLang="en-US"/>
          </a:p>
        </p:txBody>
      </p:sp>
      <p:sp>
        <p:nvSpPr>
          <p:cNvPr id="13" name="テキスト ボックス 12"/>
          <p:cNvSpPr txBox="1"/>
          <p:nvPr/>
        </p:nvSpPr>
        <p:spPr>
          <a:xfrm>
            <a:off x="179512" y="879103"/>
            <a:ext cx="2100255" cy="830997"/>
          </a:xfrm>
          <a:prstGeom prst="rect">
            <a:avLst/>
          </a:prstGeom>
          <a:noFill/>
        </p:spPr>
        <p:txBody>
          <a:bodyPr wrap="none" rtlCol="0">
            <a:spAutoFit/>
          </a:bodyPr>
          <a:lstStyle/>
          <a:p>
            <a:r>
              <a:rPr kumimoji="1" lang="ja-JP" altLang="en-US" sz="2400" b="1" dirty="0" smtClean="0"/>
              <a:t>（１）農業・森林</a:t>
            </a:r>
            <a:endParaRPr kumimoji="1" lang="en-US" altLang="ja-JP" sz="2400" b="1" dirty="0" smtClean="0"/>
          </a:p>
          <a:p>
            <a:r>
              <a:rPr lang="ja-JP" altLang="en-US" sz="2400" dirty="0" smtClean="0"/>
              <a:t>　</a:t>
            </a:r>
            <a:r>
              <a:rPr lang="ja-JP" altLang="en-US" sz="2400" b="1" dirty="0" smtClean="0"/>
              <a:t>①水稲</a:t>
            </a:r>
            <a:endParaRPr kumimoji="1" lang="ja-JP" altLang="en-US" sz="2400" b="1" dirty="0"/>
          </a:p>
        </p:txBody>
      </p:sp>
      <p:sp>
        <p:nvSpPr>
          <p:cNvPr id="3" name="テキスト ボックス 2"/>
          <p:cNvSpPr txBox="1"/>
          <p:nvPr/>
        </p:nvSpPr>
        <p:spPr>
          <a:xfrm>
            <a:off x="5292080" y="2286794"/>
            <a:ext cx="460251" cy="184666"/>
          </a:xfrm>
          <a:prstGeom prst="rect">
            <a:avLst/>
          </a:prstGeom>
          <a:noFill/>
        </p:spPr>
        <p:txBody>
          <a:bodyPr wrap="square" rtlCol="0">
            <a:spAutoFit/>
          </a:bodyPr>
          <a:lstStyle/>
          <a:p>
            <a:r>
              <a:rPr kumimoji="1" lang="ja-JP" altLang="en-US" sz="600" dirty="0" smtClean="0"/>
              <a:t>（％）</a:t>
            </a:r>
            <a:endParaRPr kumimoji="1" lang="ja-JP" altLang="en-US" sz="600" dirty="0"/>
          </a:p>
        </p:txBody>
      </p:sp>
      <p:sp>
        <p:nvSpPr>
          <p:cNvPr id="7" name="正方形/長方形 6"/>
          <p:cNvSpPr/>
          <p:nvPr/>
        </p:nvSpPr>
        <p:spPr>
          <a:xfrm>
            <a:off x="827583" y="6185320"/>
            <a:ext cx="3108367"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smtClean="0">
                <a:solidFill>
                  <a:schemeClr val="tx1"/>
                </a:solidFill>
              </a:rPr>
              <a:t>※</a:t>
            </a:r>
            <a:r>
              <a:rPr lang="ja-JP" altLang="en-US" sz="1100" dirty="0" smtClean="0">
                <a:solidFill>
                  <a:schemeClr val="tx1"/>
                </a:solidFill>
              </a:rPr>
              <a:t>今後実施する</a:t>
            </a:r>
            <a:r>
              <a:rPr lang="ja-JP" altLang="en-US" sz="1100" dirty="0">
                <a:solidFill>
                  <a:schemeClr val="tx1"/>
                </a:solidFill>
              </a:rPr>
              <a:t>取組は斜</a:t>
            </a:r>
            <a:r>
              <a:rPr lang="ja-JP" altLang="en-US" sz="1100" dirty="0" smtClean="0">
                <a:solidFill>
                  <a:schemeClr val="tx1"/>
                </a:solidFill>
              </a:rPr>
              <a:t>字体</a:t>
            </a:r>
            <a:endParaRPr kumimoji="1" lang="ja-JP" altLang="en-US" sz="1100" dirty="0">
              <a:solidFill>
                <a:schemeClr val="tx1"/>
              </a:solidFill>
            </a:endParaRPr>
          </a:p>
        </p:txBody>
      </p:sp>
    </p:spTree>
    <p:extLst>
      <p:ext uri="{BB962C8B-B14F-4D97-AF65-F5344CB8AC3E}">
        <p14:creationId xmlns:p14="http://schemas.microsoft.com/office/powerpoint/2010/main" val="1232407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151533443"/>
              </p:ext>
            </p:extLst>
          </p:nvPr>
        </p:nvGraphicFramePr>
        <p:xfrm>
          <a:off x="179388" y="980728"/>
          <a:ext cx="8641084" cy="2529840"/>
        </p:xfrm>
        <a:graphic>
          <a:graphicData uri="http://schemas.openxmlformats.org/drawingml/2006/table">
            <a:tbl>
              <a:tblPr firstRow="1" bandRow="1">
                <a:tableStyleId>{5C22544A-7EE6-4342-B048-85BDC9FD1C3A}</a:tableStyleId>
              </a:tblPr>
              <a:tblGrid>
                <a:gridCol w="432172"/>
                <a:gridCol w="8208912"/>
              </a:tblGrid>
              <a:tr h="2376264">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dirty="0" smtClean="0">
                          <a:solidFill>
                            <a:schemeClr val="tx1"/>
                          </a:solidFill>
                          <a:latin typeface="+mn-ea"/>
                          <a:ea typeface="+mn-ea"/>
                        </a:rPr>
                        <a:t>◆現状</a:t>
                      </a:r>
                      <a:endParaRPr kumimoji="1" lang="en-US" altLang="ja-JP" sz="1600" b="0" dirty="0" smtClean="0">
                        <a:solidFill>
                          <a:schemeClr val="tx1"/>
                        </a:solidFill>
                        <a:latin typeface="+mn-ea"/>
                        <a:ea typeface="+mn-ea"/>
                      </a:endParaRPr>
                    </a:p>
                    <a:p>
                      <a:r>
                        <a:rPr kumimoji="1" lang="ja-JP" altLang="en-US" sz="1600" b="0" u="none" strike="noStrike" dirty="0" smtClean="0">
                          <a:solidFill>
                            <a:schemeClr val="tx1"/>
                          </a:solidFill>
                          <a:latin typeface="+mn-ea"/>
                          <a:ea typeface="+mn-ea"/>
                        </a:rPr>
                        <a:t>　・ぶどう：７～８月の高夜温による黒色系・赤色系品種の着色</a:t>
                      </a:r>
                    </a:p>
                    <a:p>
                      <a:r>
                        <a:rPr kumimoji="1" lang="ja-JP" altLang="en-US" sz="1600" b="0" u="none" strike="noStrike" dirty="0" smtClean="0">
                          <a:solidFill>
                            <a:schemeClr val="tx1"/>
                          </a:solidFill>
                          <a:latin typeface="+mn-ea"/>
                          <a:ea typeface="+mn-ea"/>
                        </a:rPr>
                        <a:t>　　　　　　　不良、着色遅延が発生</a:t>
                      </a:r>
                    </a:p>
                    <a:p>
                      <a:r>
                        <a:rPr kumimoji="1" lang="ja-JP" altLang="en-US" sz="1600" b="0" u="none" strike="noStrike" dirty="0" smtClean="0">
                          <a:solidFill>
                            <a:schemeClr val="tx1"/>
                          </a:solidFill>
                          <a:latin typeface="+mn-ea"/>
                          <a:ea typeface="+mn-ea"/>
                        </a:rPr>
                        <a:t>　・みかん：浮皮果（果皮が果肉から離れ隙間が生じた果実）</a:t>
                      </a:r>
                    </a:p>
                    <a:p>
                      <a:r>
                        <a:rPr kumimoji="1" lang="ja-JP" altLang="en-US" sz="1600" b="0" u="none" strike="noStrike" dirty="0" smtClean="0">
                          <a:solidFill>
                            <a:schemeClr val="tx1"/>
                          </a:solidFill>
                          <a:latin typeface="+mn-ea"/>
                          <a:ea typeface="+mn-ea"/>
                        </a:rPr>
                        <a:t>　　　　　　　の発生</a:t>
                      </a:r>
                      <a:endParaRPr kumimoji="1" lang="en-US" altLang="ja-JP" sz="1600" b="0" u="none" strike="noStrike" dirty="0" smtClean="0">
                        <a:solidFill>
                          <a:schemeClr val="tx1"/>
                        </a:solidFill>
                        <a:latin typeface="+mn-ea"/>
                        <a:ea typeface="+mn-ea"/>
                      </a:endParaRPr>
                    </a:p>
                    <a:p>
                      <a:r>
                        <a:rPr kumimoji="1" lang="ja-JP" altLang="en-US" sz="1600" b="0" dirty="0" smtClean="0">
                          <a:solidFill>
                            <a:schemeClr val="tx1"/>
                          </a:solidFill>
                          <a:latin typeface="+mn-ea"/>
                          <a:ea typeface="+mn-ea"/>
                        </a:rPr>
                        <a:t>◆将来予測</a:t>
                      </a:r>
                      <a:endParaRPr kumimoji="1" lang="en-US" altLang="ja-JP" sz="1600" b="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dirty="0" smtClean="0">
                          <a:solidFill>
                            <a:schemeClr val="tx1"/>
                          </a:solidFill>
                          <a:latin typeface="+mn-ea"/>
                          <a:ea typeface="+mn-ea"/>
                        </a:rPr>
                        <a:t>　・ぶどう：暖冬・低温不足による発芽障害（萌芽不揃い・</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dirty="0" smtClean="0">
                          <a:solidFill>
                            <a:schemeClr val="tx1"/>
                          </a:solidFill>
                          <a:latin typeface="+mn-ea"/>
                          <a:ea typeface="+mn-ea"/>
                        </a:rPr>
                        <a:t>　　　　　　　萌芽遅延等）</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dirty="0" smtClean="0">
                          <a:solidFill>
                            <a:schemeClr val="tx1"/>
                          </a:solidFill>
                          <a:latin typeface="+mn-ea"/>
                          <a:ea typeface="+mn-ea"/>
                        </a:rPr>
                        <a:t>　・みかん：夏から秋にかけての高温による日焼け果・浮皮果</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dirty="0" smtClean="0">
                          <a:solidFill>
                            <a:schemeClr val="tx1"/>
                          </a:solidFill>
                          <a:latin typeface="+mn-ea"/>
                          <a:ea typeface="+mn-ea"/>
                        </a:rPr>
                        <a:t>　　　　　　　の増加</a:t>
                      </a:r>
                      <a:endParaRPr kumimoji="1" lang="en-US" altLang="ja-JP" sz="1600" b="0" strike="sngStrike"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566" y="1164401"/>
            <a:ext cx="2513882" cy="1544519"/>
          </a:xfrm>
          <a:prstGeom prst="rect">
            <a:avLst/>
          </a:prstGeom>
        </p:spPr>
      </p:pic>
      <p:graphicFrame>
        <p:nvGraphicFramePr>
          <p:cNvPr id="6" name="コンテンツ プレースホルダー 3"/>
          <p:cNvGraphicFramePr>
            <a:graphicFrameLocks/>
          </p:cNvGraphicFramePr>
          <p:nvPr>
            <p:extLst>
              <p:ext uri="{D42A27DB-BD31-4B8C-83A1-F6EECF244321}">
                <p14:modId xmlns:p14="http://schemas.microsoft.com/office/powerpoint/2010/main" val="570392065"/>
              </p:ext>
            </p:extLst>
          </p:nvPr>
        </p:nvGraphicFramePr>
        <p:xfrm>
          <a:off x="179512" y="3645024"/>
          <a:ext cx="8640960" cy="2751652"/>
        </p:xfrm>
        <a:graphic>
          <a:graphicData uri="http://schemas.openxmlformats.org/drawingml/2006/table">
            <a:tbl>
              <a:tblPr firstRow="1" bandRow="1">
                <a:tableStyleId>{5C22544A-7EE6-4342-B048-85BDC9FD1C3A}</a:tableStyleId>
              </a:tblPr>
              <a:tblGrid>
                <a:gridCol w="438956"/>
                <a:gridCol w="8202004"/>
              </a:tblGrid>
              <a:tr h="2751652">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dirty="0" smtClean="0">
                          <a:solidFill>
                            <a:schemeClr val="tx1"/>
                          </a:solidFill>
                          <a:latin typeface="+mn-ea"/>
                          <a:ea typeface="+mn-ea"/>
                        </a:rPr>
                        <a:t>◆ぶどう</a:t>
                      </a:r>
                      <a:endParaRPr kumimoji="1" lang="en-US" altLang="ja-JP" sz="1600" b="0" dirty="0" smtClean="0">
                        <a:solidFill>
                          <a:schemeClr val="tx1"/>
                        </a:solidFill>
                        <a:latin typeface="+mn-ea"/>
                        <a:ea typeface="+mn-ea"/>
                      </a:endParaRPr>
                    </a:p>
                    <a:p>
                      <a:r>
                        <a:rPr kumimoji="1" lang="ja-JP" altLang="en-US" sz="1600" b="0" u="none" strike="noStrike" dirty="0" smtClean="0">
                          <a:solidFill>
                            <a:schemeClr val="tx1"/>
                          </a:solidFill>
                          <a:latin typeface="+mn-ea"/>
                          <a:ea typeface="+mn-ea"/>
                        </a:rPr>
                        <a:t>　・換気の徹底や</a:t>
                      </a:r>
                      <a:r>
                        <a:rPr kumimoji="1" lang="ja-JP" altLang="en-US" sz="1600" b="0" i="0" u="none" strike="noStrike" dirty="0" smtClean="0">
                          <a:solidFill>
                            <a:schemeClr val="tx1"/>
                          </a:solidFill>
                          <a:latin typeface="+mn-ea"/>
                          <a:ea typeface="+mn-ea"/>
                        </a:rPr>
                        <a:t>着色改善のための技術の開発・普及</a:t>
                      </a:r>
                    </a:p>
                    <a:p>
                      <a:r>
                        <a:rPr kumimoji="1" lang="ja-JP" altLang="en-US" sz="1600" b="0" u="none" strike="noStrike" dirty="0" smtClean="0">
                          <a:solidFill>
                            <a:schemeClr val="tx1"/>
                          </a:solidFill>
                          <a:latin typeface="+mn-ea"/>
                          <a:ea typeface="+mn-ea"/>
                        </a:rPr>
                        <a:t>　・</a:t>
                      </a:r>
                      <a:r>
                        <a:rPr kumimoji="1" lang="ja-JP" altLang="en-US" sz="1600" b="0" i="1" u="none" strike="noStrike" dirty="0" smtClean="0">
                          <a:solidFill>
                            <a:schemeClr val="tx1"/>
                          </a:solidFill>
                          <a:latin typeface="+mn-ea"/>
                          <a:ea typeface="+mn-ea"/>
                        </a:rPr>
                        <a:t>着色不良による品質低下の影響が少ない青色系品種への転換</a:t>
                      </a:r>
                    </a:p>
                    <a:p>
                      <a:r>
                        <a:rPr kumimoji="1" lang="ja-JP" altLang="en-US" sz="1600" b="0" u="none" strike="noStrike" dirty="0" smtClean="0">
                          <a:solidFill>
                            <a:schemeClr val="tx1"/>
                          </a:solidFill>
                          <a:latin typeface="+mn-ea"/>
                          <a:ea typeface="+mn-ea"/>
                        </a:rPr>
                        <a:t>　・</a:t>
                      </a:r>
                      <a:r>
                        <a:rPr kumimoji="1" lang="ja-JP" altLang="en-US" sz="1600" b="0" i="1" u="none" strike="noStrike" dirty="0" smtClean="0">
                          <a:solidFill>
                            <a:schemeClr val="tx1"/>
                          </a:solidFill>
                          <a:latin typeface="+mn-ea"/>
                          <a:ea typeface="+mn-ea"/>
                        </a:rPr>
                        <a:t>暖冬・低温不足による発芽障害の回避技術等の検討</a:t>
                      </a:r>
                      <a:endParaRPr kumimoji="1" lang="en-US" altLang="ja-JP" sz="1600" b="0" i="1" strike="noStrike" baseline="0" dirty="0" smtClean="0">
                        <a:solidFill>
                          <a:schemeClr val="tx1"/>
                        </a:solidFill>
                      </a:endParaRPr>
                    </a:p>
                    <a:p>
                      <a:endParaRPr kumimoji="1" lang="en-US" altLang="ja-JP" sz="1600" b="0" i="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dirty="0" smtClean="0">
                          <a:solidFill>
                            <a:schemeClr val="tx1"/>
                          </a:solidFill>
                        </a:rPr>
                        <a:t>◆みかん</a:t>
                      </a:r>
                      <a:endParaRPr kumimoji="1" lang="en-US" altLang="ja-JP" sz="1600" b="0" i="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dirty="0" smtClean="0">
                          <a:solidFill>
                            <a:schemeClr val="tx1"/>
                          </a:solidFill>
                        </a:rPr>
                        <a:t>　・</a:t>
                      </a:r>
                      <a:r>
                        <a:rPr kumimoji="1" lang="ja-JP" altLang="en-US" sz="1600" b="0" i="0" u="none" dirty="0" smtClean="0">
                          <a:solidFill>
                            <a:schemeClr val="tx1"/>
                          </a:solidFill>
                        </a:rPr>
                        <a:t>適切な栽培技術（浮皮防止剤の散布等）の実施</a:t>
                      </a:r>
                      <a:r>
                        <a:rPr kumimoji="1" lang="ja-JP" altLang="en-US" sz="1600" b="0" i="0" dirty="0" smtClean="0">
                          <a:solidFill>
                            <a:schemeClr val="tx1"/>
                          </a:solidFill>
                        </a:rPr>
                        <a:t>と</a:t>
                      </a:r>
                      <a:endParaRPr kumimoji="1" lang="en-US" altLang="ja-JP" sz="1600" b="0" i="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dirty="0" smtClean="0">
                          <a:solidFill>
                            <a:schemeClr val="tx1"/>
                          </a:solidFill>
                        </a:rPr>
                        <a:t>　　</a:t>
                      </a:r>
                      <a:r>
                        <a:rPr kumimoji="1" lang="ja-JP" altLang="en-US" sz="1600" b="0" i="1" dirty="0" smtClean="0">
                          <a:solidFill>
                            <a:schemeClr val="tx1"/>
                          </a:solidFill>
                        </a:rPr>
                        <a:t>低減効果技術等の検討</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165" y="3861482"/>
            <a:ext cx="1795068" cy="1863063"/>
          </a:xfrm>
          <a:prstGeom prst="rect">
            <a:avLst/>
          </a:prstGeom>
        </p:spPr>
      </p:pic>
      <p:sp>
        <p:nvSpPr>
          <p:cNvPr id="11" name="テキスト ボックス 10"/>
          <p:cNvSpPr txBox="1"/>
          <p:nvPr/>
        </p:nvSpPr>
        <p:spPr>
          <a:xfrm>
            <a:off x="6206290" y="2708920"/>
            <a:ext cx="2254142" cy="584775"/>
          </a:xfrm>
          <a:prstGeom prst="rect">
            <a:avLst/>
          </a:prstGeom>
          <a:noFill/>
        </p:spPr>
        <p:txBody>
          <a:bodyPr wrap="none" rtlCol="0">
            <a:spAutoFit/>
          </a:bodyPr>
          <a:lstStyle/>
          <a:p>
            <a:pPr algn="ctr"/>
            <a:r>
              <a:rPr lang="ja-JP" altLang="en-US" sz="1600" b="1" dirty="0"/>
              <a:t>大粒系黒色ブドウの</a:t>
            </a:r>
            <a:endParaRPr lang="en-US" altLang="ja-JP" sz="1600" b="1" dirty="0"/>
          </a:p>
          <a:p>
            <a:pPr algn="ctr"/>
            <a:r>
              <a:rPr lang="ja-JP" altLang="en-US" sz="1600" b="1" dirty="0"/>
              <a:t>着色不良（左は正常果</a:t>
            </a:r>
            <a:r>
              <a:rPr lang="ja-JP" altLang="en-US" sz="1600" b="1" dirty="0" smtClean="0"/>
              <a:t>）</a:t>
            </a:r>
            <a:endParaRPr lang="ja-JP" altLang="en-US" sz="1600" b="1" dirty="0"/>
          </a:p>
        </p:txBody>
      </p:sp>
      <p:sp>
        <p:nvSpPr>
          <p:cNvPr id="12" name="テキスト ボックス 11"/>
          <p:cNvSpPr txBox="1"/>
          <p:nvPr/>
        </p:nvSpPr>
        <p:spPr>
          <a:xfrm>
            <a:off x="6730852" y="5724545"/>
            <a:ext cx="1513556" cy="584775"/>
          </a:xfrm>
          <a:prstGeom prst="rect">
            <a:avLst/>
          </a:prstGeom>
          <a:noFill/>
        </p:spPr>
        <p:txBody>
          <a:bodyPr wrap="none" rtlCol="0">
            <a:spAutoFit/>
          </a:bodyPr>
          <a:lstStyle/>
          <a:p>
            <a:pPr algn="ctr"/>
            <a:r>
              <a:rPr lang="ja-JP" altLang="en-US" sz="1600" b="1" dirty="0" smtClean="0"/>
              <a:t>ぶどうハウスの</a:t>
            </a:r>
            <a:endParaRPr lang="en-US" altLang="ja-JP" sz="1600" b="1" dirty="0" smtClean="0"/>
          </a:p>
          <a:p>
            <a:pPr algn="ctr"/>
            <a:r>
              <a:rPr lang="ja-JP" altLang="en-US" sz="1600" b="1" dirty="0" smtClean="0"/>
              <a:t>自動換気装置</a:t>
            </a:r>
            <a:endParaRPr lang="ja-JP" altLang="en-US" sz="1600" b="1" dirty="0"/>
          </a:p>
        </p:txBody>
      </p:sp>
      <p:sp>
        <p:nvSpPr>
          <p:cNvPr id="2" name="スライド番号プレースホルダー 1"/>
          <p:cNvSpPr>
            <a:spLocks noGrp="1"/>
          </p:cNvSpPr>
          <p:nvPr>
            <p:ph type="sldNum" sz="quarter" idx="12"/>
          </p:nvPr>
        </p:nvSpPr>
        <p:spPr/>
        <p:txBody>
          <a:bodyPr/>
          <a:lstStyle/>
          <a:p>
            <a:fld id="{AB3DA4BF-471E-4FB9-A43A-1B38EB911802}" type="slidenum">
              <a:rPr kumimoji="1" lang="ja-JP" altLang="en-US" smtClean="0"/>
              <a:t>11</a:t>
            </a:fld>
            <a:endParaRPr kumimoji="1" lang="ja-JP" altLang="en-US"/>
          </a:p>
        </p:txBody>
      </p:sp>
      <p:sp>
        <p:nvSpPr>
          <p:cNvPr id="13" name="テキスト ボックス 12"/>
          <p:cNvSpPr txBox="1"/>
          <p:nvPr/>
        </p:nvSpPr>
        <p:spPr>
          <a:xfrm>
            <a:off x="179512" y="519063"/>
            <a:ext cx="1317990" cy="461665"/>
          </a:xfrm>
          <a:prstGeom prst="rect">
            <a:avLst/>
          </a:prstGeom>
          <a:noFill/>
        </p:spPr>
        <p:txBody>
          <a:bodyPr wrap="none" rtlCol="0">
            <a:spAutoFit/>
          </a:bodyPr>
          <a:lstStyle/>
          <a:p>
            <a:r>
              <a:rPr kumimoji="1" lang="ja-JP" altLang="en-US" sz="2400" b="1" dirty="0" smtClean="0"/>
              <a:t>　②果樹</a:t>
            </a:r>
            <a:endParaRPr kumimoji="1" lang="ja-JP" altLang="en-US" sz="2400" b="1" dirty="0"/>
          </a:p>
        </p:txBody>
      </p:sp>
      <p:sp>
        <p:nvSpPr>
          <p:cNvPr id="14" name="正方形/長方形 13"/>
          <p:cNvSpPr/>
          <p:nvPr/>
        </p:nvSpPr>
        <p:spPr>
          <a:xfrm>
            <a:off x="838506" y="6040893"/>
            <a:ext cx="3085421"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smtClean="0">
                <a:solidFill>
                  <a:schemeClr val="tx1"/>
                </a:solidFill>
              </a:rPr>
              <a:t>※</a:t>
            </a:r>
            <a:r>
              <a:rPr lang="ja-JP" altLang="en-US" sz="1100" dirty="0" smtClean="0">
                <a:solidFill>
                  <a:schemeClr val="tx1"/>
                </a:solidFill>
              </a:rPr>
              <a:t>今後実施する取組</a:t>
            </a:r>
            <a:r>
              <a:rPr lang="ja-JP" altLang="en-US" sz="1100" dirty="0">
                <a:solidFill>
                  <a:schemeClr val="tx1"/>
                </a:solidFill>
              </a:rPr>
              <a:t>は斜</a:t>
            </a:r>
            <a:r>
              <a:rPr lang="ja-JP" altLang="en-US" sz="1100" dirty="0" smtClean="0">
                <a:solidFill>
                  <a:schemeClr val="tx1"/>
                </a:solidFill>
              </a:rPr>
              <a:t>字体</a:t>
            </a:r>
            <a:endParaRPr kumimoji="1" lang="ja-JP" altLang="en-US" sz="1100" dirty="0">
              <a:solidFill>
                <a:schemeClr val="tx1"/>
              </a:solidFill>
            </a:endParaRPr>
          </a:p>
        </p:txBody>
      </p:sp>
    </p:spTree>
    <p:extLst>
      <p:ext uri="{BB962C8B-B14F-4D97-AF65-F5344CB8AC3E}">
        <p14:creationId xmlns:p14="http://schemas.microsoft.com/office/powerpoint/2010/main" val="1412238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0422721"/>
              </p:ext>
            </p:extLst>
          </p:nvPr>
        </p:nvGraphicFramePr>
        <p:xfrm>
          <a:off x="158719" y="980728"/>
          <a:ext cx="8661753" cy="3749040"/>
        </p:xfrm>
        <a:graphic>
          <a:graphicData uri="http://schemas.openxmlformats.org/drawingml/2006/table">
            <a:tbl>
              <a:tblPr firstRow="1" bandRow="1">
                <a:tableStyleId>{5C22544A-7EE6-4342-B048-85BDC9FD1C3A}</a:tableStyleId>
              </a:tblPr>
              <a:tblGrid>
                <a:gridCol w="431646"/>
                <a:gridCol w="8230107"/>
              </a:tblGrid>
              <a:tr h="3456384">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dirty="0" smtClean="0">
                          <a:solidFill>
                            <a:schemeClr val="tx1"/>
                          </a:solidFill>
                          <a:latin typeface="+mn-ea"/>
                          <a:ea typeface="+mn-ea"/>
                        </a:rPr>
                        <a:t>◆現状</a:t>
                      </a:r>
                      <a:endParaRPr kumimoji="1" lang="en-US" altLang="ja-JP" sz="1600" b="0" strike="sngStrike" dirty="0" smtClean="0">
                        <a:solidFill>
                          <a:srgbClr val="FF0000"/>
                        </a:solidFill>
                        <a:latin typeface="+mn-ea"/>
                        <a:ea typeface="+mn-ea"/>
                      </a:endParaRPr>
                    </a:p>
                    <a:p>
                      <a:r>
                        <a:rPr kumimoji="1" lang="ja-JP" altLang="en-US" sz="1600" b="0" u="none" strike="noStrike" dirty="0" smtClean="0">
                          <a:solidFill>
                            <a:schemeClr val="tx1"/>
                          </a:solidFill>
                          <a:latin typeface="+mn-ea"/>
                          <a:ea typeface="+mn-ea"/>
                        </a:rPr>
                        <a:t>　・なす：果皮障害（水なすのつやなし果等）の発生による品質低下</a:t>
                      </a:r>
                    </a:p>
                    <a:p>
                      <a:r>
                        <a:rPr kumimoji="1" lang="ja-JP" altLang="en-US" sz="1600" b="0" u="none" strike="noStrike" smtClean="0">
                          <a:solidFill>
                            <a:schemeClr val="tx1"/>
                          </a:solidFill>
                          <a:latin typeface="+mn-ea"/>
                          <a:ea typeface="+mn-ea"/>
                        </a:rPr>
                        <a:t>　・</a:t>
                      </a:r>
                      <a:r>
                        <a:rPr kumimoji="1" lang="ja-JP" altLang="en-US" sz="1600" b="0" u="none" strike="noStrike" dirty="0" smtClean="0">
                          <a:solidFill>
                            <a:schemeClr val="tx1"/>
                          </a:solidFill>
                          <a:latin typeface="+mn-ea"/>
                          <a:ea typeface="+mn-ea"/>
                        </a:rPr>
                        <a:t>軟弱野菜、アブラナ科野菜、花壇苗等：生育障害の発生による収量</a:t>
                      </a:r>
                      <a:r>
                        <a:rPr kumimoji="1" lang="ja-JP" altLang="en-US" sz="1600" b="0" i="0" u="none" strike="noStrike" dirty="0" smtClean="0">
                          <a:solidFill>
                            <a:schemeClr val="tx1"/>
                          </a:solidFill>
                          <a:latin typeface="+mn-ea"/>
                          <a:ea typeface="+mn-ea"/>
                        </a:rPr>
                        <a:t>低下</a:t>
                      </a:r>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◆将来予測</a:t>
                      </a:r>
                      <a:endParaRPr kumimoji="1" lang="en-US" altLang="ja-JP" sz="1600" b="0" dirty="0" smtClean="0">
                        <a:solidFill>
                          <a:schemeClr val="tx1"/>
                        </a:solidFill>
                        <a:latin typeface="+mn-ea"/>
                        <a:ea typeface="+mn-ea"/>
                      </a:endParaRPr>
                    </a:p>
                    <a:p>
                      <a:r>
                        <a:rPr kumimoji="1" lang="ja-JP" altLang="en-US" sz="1600" b="0" strike="noStrike" dirty="0" smtClean="0">
                          <a:solidFill>
                            <a:schemeClr val="tx1"/>
                          </a:solidFill>
                          <a:latin typeface="+mn-ea"/>
                          <a:ea typeface="+mn-ea"/>
                        </a:rPr>
                        <a:t>　・高温による夏期における収量・品質の更なる低下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strike="noStrike" dirty="0" smtClean="0">
                          <a:solidFill>
                            <a:schemeClr val="tx1"/>
                          </a:solidFill>
                          <a:latin typeface="+mn-ea"/>
                          <a:ea typeface="+mn-ea"/>
                        </a:rPr>
                        <a:t>　・切り枝花木等：</a:t>
                      </a:r>
                      <a:r>
                        <a:rPr kumimoji="1" lang="ja-JP" altLang="en-US" sz="1600" b="0" u="none" strike="noStrike" dirty="0" smtClean="0">
                          <a:solidFill>
                            <a:schemeClr val="tx1"/>
                          </a:solidFill>
                          <a:latin typeface="+mn-ea"/>
                          <a:ea typeface="+mn-ea"/>
                        </a:rPr>
                        <a:t>暖冬・低温不足による発芽障害（萌芽不揃い・萌芽遅延等）</a:t>
                      </a:r>
                    </a:p>
                    <a:p>
                      <a:endParaRPr kumimoji="1" lang="ja-JP" altLang="en-US" sz="1600" b="0" strike="noStrike"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pic>
        <p:nvPicPr>
          <p:cNvPr id="5" name="図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5" y="1844824"/>
            <a:ext cx="1693510" cy="1615162"/>
          </a:xfrm>
          <a:prstGeom prst="rect">
            <a:avLst/>
          </a:prstGeom>
          <a:noFill/>
          <a:ln>
            <a:noFill/>
          </a:ln>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9574" y="1844824"/>
            <a:ext cx="1639270" cy="1615162"/>
          </a:xfrm>
          <a:prstGeom prst="rect">
            <a:avLst/>
          </a:prstGeom>
          <a:noFill/>
          <a:ln>
            <a:noFill/>
          </a:ln>
        </p:spPr>
      </p:pic>
      <p:graphicFrame>
        <p:nvGraphicFramePr>
          <p:cNvPr id="8" name="コンテンツ プレースホルダー 3"/>
          <p:cNvGraphicFramePr>
            <a:graphicFrameLocks/>
          </p:cNvGraphicFramePr>
          <p:nvPr>
            <p:extLst>
              <p:ext uri="{D42A27DB-BD31-4B8C-83A1-F6EECF244321}">
                <p14:modId xmlns:p14="http://schemas.microsoft.com/office/powerpoint/2010/main" val="1129461156"/>
              </p:ext>
            </p:extLst>
          </p:nvPr>
        </p:nvGraphicFramePr>
        <p:xfrm>
          <a:off x="170027" y="4797152"/>
          <a:ext cx="8650445" cy="1584176"/>
        </p:xfrm>
        <a:graphic>
          <a:graphicData uri="http://schemas.openxmlformats.org/drawingml/2006/table">
            <a:tbl>
              <a:tblPr firstRow="1" bandRow="1">
                <a:tableStyleId>{5C22544A-7EE6-4342-B048-85BDC9FD1C3A}</a:tableStyleId>
              </a:tblPr>
              <a:tblGrid>
                <a:gridCol w="431049"/>
                <a:gridCol w="8219396"/>
              </a:tblGrid>
              <a:tr h="1584176">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dirty="0" smtClean="0">
                          <a:solidFill>
                            <a:schemeClr val="tx1"/>
                          </a:solidFill>
                          <a:latin typeface="+mn-ea"/>
                          <a:ea typeface="+mn-ea"/>
                        </a:rPr>
                        <a:t>・</a:t>
                      </a:r>
                      <a:r>
                        <a:rPr kumimoji="1" lang="ja-JP" altLang="en-US" sz="1600" b="0" i="1" dirty="0" smtClean="0">
                          <a:solidFill>
                            <a:schemeClr val="tx1"/>
                          </a:solidFill>
                          <a:latin typeface="+mn-ea"/>
                          <a:ea typeface="+mn-ea"/>
                        </a:rPr>
                        <a:t>ハウス内温度環境制御技術の開発・検討</a:t>
                      </a:r>
                    </a:p>
                    <a:p>
                      <a:r>
                        <a:rPr kumimoji="1" lang="ja-JP" altLang="en-US" sz="1600" b="0" dirty="0" smtClean="0">
                          <a:solidFill>
                            <a:schemeClr val="tx1"/>
                          </a:solidFill>
                          <a:latin typeface="+mn-ea"/>
                          <a:ea typeface="+mn-ea"/>
                        </a:rPr>
                        <a:t>・</a:t>
                      </a:r>
                      <a:r>
                        <a:rPr kumimoji="1" lang="ja-JP" altLang="en-US" sz="1600" b="0" i="1" dirty="0" smtClean="0">
                          <a:solidFill>
                            <a:schemeClr val="tx1"/>
                          </a:solidFill>
                          <a:latin typeface="+mn-ea"/>
                          <a:ea typeface="+mn-ea"/>
                        </a:rPr>
                        <a:t>耐暑性品種や低温要求量の少ない品種の導入検討</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latin typeface="+mn-ea"/>
                          <a:ea typeface="+mn-ea"/>
                        </a:rPr>
                        <a:t>・</a:t>
                      </a:r>
                      <a:r>
                        <a:rPr kumimoji="1" lang="ja-JP" altLang="en-US" sz="1600" b="0" i="1" u="none" strike="noStrike" dirty="0" smtClean="0">
                          <a:solidFill>
                            <a:schemeClr val="tx1"/>
                          </a:solidFill>
                          <a:latin typeface="+mn-ea"/>
                          <a:ea typeface="+mn-ea"/>
                        </a:rPr>
                        <a:t>暖冬・低温不足による発芽障害の回避技術等の検討</a:t>
                      </a:r>
                      <a:endParaRPr kumimoji="1" lang="en-US" altLang="ja-JP" sz="1600" b="0" i="1" strike="noStrike" baseline="0" dirty="0" smtClean="0">
                        <a:solidFill>
                          <a:schemeClr val="tx1"/>
                        </a:solidFill>
                      </a:endParaRPr>
                    </a:p>
                    <a:p>
                      <a:endParaRPr kumimoji="1" lang="en-US" altLang="ja-JP" sz="1600" b="0" dirty="0" smtClean="0">
                        <a:solidFill>
                          <a:srgbClr val="FF0000"/>
                        </a:solidFill>
                        <a:latin typeface="+mn-ea"/>
                        <a:ea typeface="+mn-ea"/>
                      </a:endParaRPr>
                    </a:p>
                    <a:p>
                      <a:endParaRPr kumimoji="1" lang="en-US" altLang="ja-JP" sz="1600" b="1" dirty="0" smtClean="0">
                        <a:solidFill>
                          <a:srgbClr val="FF0000"/>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
        <p:nvSpPr>
          <p:cNvPr id="10" name="テキスト ボックス 9"/>
          <p:cNvSpPr txBox="1"/>
          <p:nvPr/>
        </p:nvSpPr>
        <p:spPr>
          <a:xfrm>
            <a:off x="3139924" y="3466947"/>
            <a:ext cx="3180679" cy="338554"/>
          </a:xfrm>
          <a:prstGeom prst="rect">
            <a:avLst/>
          </a:prstGeom>
          <a:noFill/>
        </p:spPr>
        <p:txBody>
          <a:bodyPr wrap="none" rtlCol="0">
            <a:spAutoFit/>
          </a:bodyPr>
          <a:lstStyle/>
          <a:p>
            <a:pPr algn="ctr"/>
            <a:r>
              <a:rPr lang="ja-JP" altLang="en-US" sz="1600" b="1" dirty="0" smtClean="0"/>
              <a:t>水</a:t>
            </a:r>
            <a:r>
              <a:rPr lang="ja-JP" altLang="en-US" sz="1600" b="1" dirty="0" err="1" smtClean="0"/>
              <a:t>なすの</a:t>
            </a:r>
            <a:r>
              <a:rPr lang="ja-JP" altLang="en-US" sz="1600" b="1" dirty="0" smtClean="0"/>
              <a:t>つやなし果（左が正常果）</a:t>
            </a:r>
            <a:endParaRPr lang="ja-JP" altLang="en-US" sz="1600" b="1" dirty="0"/>
          </a:p>
        </p:txBody>
      </p:sp>
      <p:sp>
        <p:nvSpPr>
          <p:cNvPr id="2" name="スライド番号プレースホルダー 1"/>
          <p:cNvSpPr>
            <a:spLocks noGrp="1"/>
          </p:cNvSpPr>
          <p:nvPr>
            <p:ph type="sldNum" sz="quarter" idx="12"/>
          </p:nvPr>
        </p:nvSpPr>
        <p:spPr/>
        <p:txBody>
          <a:bodyPr/>
          <a:lstStyle/>
          <a:p>
            <a:fld id="{AB3DA4BF-471E-4FB9-A43A-1B38EB911802}" type="slidenum">
              <a:rPr kumimoji="1" lang="ja-JP" altLang="en-US" smtClean="0"/>
              <a:t>12</a:t>
            </a:fld>
            <a:endParaRPr kumimoji="1" lang="ja-JP" altLang="en-US"/>
          </a:p>
        </p:txBody>
      </p:sp>
      <p:sp>
        <p:nvSpPr>
          <p:cNvPr id="11" name="テキスト ボックス 10"/>
          <p:cNvSpPr txBox="1"/>
          <p:nvPr/>
        </p:nvSpPr>
        <p:spPr>
          <a:xfrm>
            <a:off x="179512" y="519063"/>
            <a:ext cx="2044149" cy="461665"/>
          </a:xfrm>
          <a:prstGeom prst="rect">
            <a:avLst/>
          </a:prstGeom>
          <a:noFill/>
        </p:spPr>
        <p:txBody>
          <a:bodyPr wrap="none" rtlCol="0">
            <a:spAutoFit/>
          </a:bodyPr>
          <a:lstStyle/>
          <a:p>
            <a:r>
              <a:rPr kumimoji="1" lang="ja-JP" altLang="en-US" sz="2400" b="1" dirty="0" smtClean="0"/>
              <a:t>　③野菜・花き</a:t>
            </a:r>
            <a:endParaRPr kumimoji="1" lang="ja-JP" altLang="en-US" sz="2400" b="1" dirty="0"/>
          </a:p>
        </p:txBody>
      </p:sp>
      <p:sp>
        <p:nvSpPr>
          <p:cNvPr id="12" name="正方形/長方形 11"/>
          <p:cNvSpPr/>
          <p:nvPr/>
        </p:nvSpPr>
        <p:spPr>
          <a:xfrm>
            <a:off x="755576" y="6048672"/>
            <a:ext cx="3168352"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smtClean="0">
                <a:solidFill>
                  <a:schemeClr val="tx1"/>
                </a:solidFill>
              </a:rPr>
              <a:t>※</a:t>
            </a:r>
            <a:r>
              <a:rPr lang="ja-JP" altLang="en-US" sz="1100" dirty="0" smtClean="0">
                <a:solidFill>
                  <a:schemeClr val="tx1"/>
                </a:solidFill>
              </a:rPr>
              <a:t>今後実施する</a:t>
            </a:r>
            <a:r>
              <a:rPr lang="ja-JP" altLang="en-US" sz="1100" dirty="0">
                <a:solidFill>
                  <a:schemeClr val="tx1"/>
                </a:solidFill>
              </a:rPr>
              <a:t>取組は斜</a:t>
            </a:r>
            <a:r>
              <a:rPr lang="ja-JP" altLang="en-US" sz="1100" dirty="0" smtClean="0">
                <a:solidFill>
                  <a:schemeClr val="tx1"/>
                </a:solidFill>
              </a:rPr>
              <a:t>字体</a:t>
            </a:r>
            <a:endParaRPr kumimoji="1" lang="ja-JP" altLang="en-US" sz="1100" dirty="0">
              <a:solidFill>
                <a:schemeClr val="tx1"/>
              </a:solidFill>
            </a:endParaRPr>
          </a:p>
        </p:txBody>
      </p:sp>
    </p:spTree>
    <p:extLst>
      <p:ext uri="{BB962C8B-B14F-4D97-AF65-F5344CB8AC3E}">
        <p14:creationId xmlns:p14="http://schemas.microsoft.com/office/powerpoint/2010/main" val="714535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7647398"/>
              </p:ext>
            </p:extLst>
          </p:nvPr>
        </p:nvGraphicFramePr>
        <p:xfrm>
          <a:off x="179387" y="836712"/>
          <a:ext cx="8608597" cy="3024336"/>
        </p:xfrm>
        <a:graphic>
          <a:graphicData uri="http://schemas.openxmlformats.org/drawingml/2006/table">
            <a:tbl>
              <a:tblPr firstRow="1" bandRow="1">
                <a:tableStyleId>{5C22544A-7EE6-4342-B048-85BDC9FD1C3A}</a:tableStyleId>
              </a:tblPr>
              <a:tblGrid>
                <a:gridCol w="437312"/>
                <a:gridCol w="8171285"/>
              </a:tblGrid>
              <a:tr h="3024336">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dirty="0" smtClean="0">
                          <a:solidFill>
                            <a:schemeClr val="tx1"/>
                          </a:solidFill>
                          <a:latin typeface="+mn-ea"/>
                          <a:ea typeface="+mn-ea"/>
                        </a:rPr>
                        <a:t>◆現状</a:t>
                      </a:r>
                      <a:endParaRPr kumimoji="1" lang="en-US" altLang="ja-JP" sz="1600" b="0" dirty="0" smtClean="0">
                        <a:solidFill>
                          <a:schemeClr val="tx1"/>
                        </a:solidFill>
                        <a:latin typeface="+mn-ea"/>
                        <a:ea typeface="+mn-ea"/>
                      </a:endParaRPr>
                    </a:p>
                    <a:p>
                      <a:r>
                        <a:rPr kumimoji="1" lang="ja-JP" altLang="en-US" sz="1600" b="0" i="0" dirty="0" smtClean="0">
                          <a:solidFill>
                            <a:schemeClr val="tx1"/>
                          </a:solidFill>
                          <a:latin typeface="+mn-ea"/>
                          <a:ea typeface="+mn-ea"/>
                        </a:rPr>
                        <a:t>　・乳用牛の乳量・乳成分・繁殖成績の低下、肉用牛</a:t>
                      </a:r>
                      <a:endParaRPr kumimoji="1" lang="en-US" altLang="ja-JP" sz="1600" b="0" i="0" dirty="0" smtClean="0">
                        <a:solidFill>
                          <a:schemeClr val="tx1"/>
                        </a:solidFill>
                        <a:latin typeface="+mn-ea"/>
                        <a:ea typeface="+mn-ea"/>
                      </a:endParaRPr>
                    </a:p>
                    <a:p>
                      <a:r>
                        <a:rPr kumimoji="1" lang="ja-JP" altLang="en-US" sz="1600" b="0" i="0" dirty="0" smtClean="0">
                          <a:solidFill>
                            <a:schemeClr val="tx1"/>
                          </a:solidFill>
                          <a:latin typeface="+mn-ea"/>
                          <a:ea typeface="+mn-ea"/>
                        </a:rPr>
                        <a:t>　　及び豚の増体率の低下、採卵鶏の産卵率の低下等</a:t>
                      </a:r>
                    </a:p>
                    <a:p>
                      <a:r>
                        <a:rPr kumimoji="1" lang="ja-JP" altLang="en-US" sz="1600" b="0" i="0" dirty="0" smtClean="0">
                          <a:solidFill>
                            <a:schemeClr val="tx1"/>
                          </a:solidFill>
                          <a:latin typeface="+mn-ea"/>
                          <a:ea typeface="+mn-ea"/>
                        </a:rPr>
                        <a:t>　</a:t>
                      </a:r>
                      <a:endParaRPr kumimoji="1" lang="en-US" altLang="ja-JP" sz="1600" b="0" i="0" dirty="0" smtClean="0">
                        <a:solidFill>
                          <a:schemeClr val="tx1"/>
                        </a:solidFill>
                        <a:latin typeface="+mn-ea"/>
                        <a:ea typeface="+mn-ea"/>
                      </a:endParaRPr>
                    </a:p>
                    <a:p>
                      <a:r>
                        <a:rPr kumimoji="1" lang="ja-JP" altLang="en-US" sz="1600" b="0" i="0" dirty="0" smtClean="0">
                          <a:solidFill>
                            <a:schemeClr val="tx1"/>
                          </a:solidFill>
                          <a:latin typeface="+mn-ea"/>
                          <a:ea typeface="+mn-ea"/>
                        </a:rPr>
                        <a:t>◆将来予測</a:t>
                      </a:r>
                      <a:endParaRPr kumimoji="1" lang="en-US" altLang="ja-JP" sz="1600" b="0" i="0" dirty="0" smtClean="0">
                        <a:solidFill>
                          <a:schemeClr val="tx1"/>
                        </a:solidFill>
                        <a:latin typeface="+mn-ea"/>
                        <a:ea typeface="+mn-ea"/>
                      </a:endParaRPr>
                    </a:p>
                    <a:p>
                      <a:r>
                        <a:rPr kumimoji="1" lang="ja-JP" altLang="en-US" sz="1600" b="0" i="0" dirty="0" smtClean="0">
                          <a:solidFill>
                            <a:schemeClr val="tx1"/>
                          </a:solidFill>
                          <a:latin typeface="+mn-ea"/>
                          <a:ea typeface="+mn-ea"/>
                        </a:rPr>
                        <a:t>　・気候変動の進行に伴って、</a:t>
                      </a:r>
                      <a:r>
                        <a:rPr kumimoji="1" lang="ja-JP" altLang="en-US" sz="1600" b="0" i="0" strike="noStrike" baseline="0" dirty="0" smtClean="0">
                          <a:solidFill>
                            <a:schemeClr val="tx1"/>
                          </a:solidFill>
                          <a:latin typeface="+mn-ea"/>
                          <a:ea typeface="+mn-ea"/>
                        </a:rPr>
                        <a:t>家畜全般の成長・生産性</a:t>
                      </a:r>
                      <a:endParaRPr kumimoji="1" lang="en-US" altLang="ja-JP" sz="1600" b="0" i="0" strike="noStrike" baseline="0" dirty="0" smtClean="0">
                        <a:solidFill>
                          <a:schemeClr val="tx1"/>
                        </a:solidFill>
                        <a:latin typeface="+mn-ea"/>
                        <a:ea typeface="+mn-ea"/>
                      </a:endParaRPr>
                    </a:p>
                    <a:p>
                      <a:r>
                        <a:rPr kumimoji="1" lang="ja-JP" altLang="en-US" sz="1600" b="0" i="0" strike="noStrike" baseline="0" dirty="0" smtClean="0">
                          <a:solidFill>
                            <a:schemeClr val="tx1"/>
                          </a:solidFill>
                          <a:latin typeface="+mn-ea"/>
                          <a:ea typeface="+mn-ea"/>
                        </a:rPr>
                        <a:t>　　</a:t>
                      </a:r>
                      <a:r>
                        <a:rPr kumimoji="1" lang="ja-JP" altLang="en-US" sz="1600" b="0" i="0" dirty="0" err="1" smtClean="0">
                          <a:solidFill>
                            <a:schemeClr val="tx1"/>
                          </a:solidFill>
                          <a:latin typeface="+mn-ea"/>
                          <a:ea typeface="+mn-ea"/>
                        </a:rPr>
                        <a:t>への</a:t>
                      </a:r>
                      <a:r>
                        <a:rPr kumimoji="1" lang="ja-JP" altLang="en-US" sz="1600" b="0" i="0" dirty="0" smtClean="0">
                          <a:solidFill>
                            <a:schemeClr val="tx1"/>
                          </a:solidFill>
                          <a:latin typeface="+mn-ea"/>
                          <a:ea typeface="+mn-ea"/>
                        </a:rPr>
                        <a:t>影響が大きくなる。</a:t>
                      </a:r>
                      <a:endParaRPr kumimoji="1" lang="en-US" altLang="ja-JP" sz="1600" b="0" i="0" dirty="0" smtClean="0">
                        <a:solidFill>
                          <a:schemeClr val="tx1"/>
                        </a:solidFill>
                        <a:latin typeface="+mn-ea"/>
                        <a:ea typeface="+mn-ea"/>
                      </a:endParaRPr>
                    </a:p>
                    <a:p>
                      <a:r>
                        <a:rPr kumimoji="1" lang="ja-JP" altLang="en-US" sz="1600" b="0" i="0" dirty="0" smtClean="0">
                          <a:solidFill>
                            <a:schemeClr val="tx1"/>
                          </a:solidFill>
                          <a:latin typeface="+mn-ea"/>
                          <a:ea typeface="+mn-ea"/>
                        </a:rPr>
                        <a:t>　・暑熱による家畜の死廃率の増加</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2860541209"/>
              </p:ext>
            </p:extLst>
          </p:nvPr>
        </p:nvGraphicFramePr>
        <p:xfrm>
          <a:off x="179512" y="4005064"/>
          <a:ext cx="8640960" cy="2376264"/>
        </p:xfrm>
        <a:graphic>
          <a:graphicData uri="http://schemas.openxmlformats.org/drawingml/2006/table">
            <a:tbl>
              <a:tblPr firstRow="1" bandRow="1">
                <a:tableStyleId>{5C22544A-7EE6-4342-B048-85BDC9FD1C3A}</a:tableStyleId>
              </a:tblPr>
              <a:tblGrid>
                <a:gridCol w="438956"/>
                <a:gridCol w="8202004"/>
              </a:tblGrid>
              <a:tr h="2376264">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dirty="0" smtClean="0">
                          <a:solidFill>
                            <a:schemeClr val="tx1"/>
                          </a:solidFill>
                          <a:latin typeface="+mn-ea"/>
                          <a:ea typeface="+mn-ea"/>
                        </a:rPr>
                        <a:t>◆適応技術の開発・普及（高温対策）</a:t>
                      </a:r>
                      <a:endParaRPr kumimoji="1" lang="en-US" altLang="ja-JP" sz="1600" b="0" dirty="0" smtClean="0">
                        <a:solidFill>
                          <a:schemeClr val="tx1"/>
                        </a:solidFill>
                        <a:latin typeface="+mn-ea"/>
                        <a:ea typeface="+mn-ea"/>
                      </a:endParaRPr>
                    </a:p>
                    <a:p>
                      <a:r>
                        <a:rPr kumimoji="1" lang="ja-JP" altLang="en-US" sz="1600" b="0" i="0" dirty="0" smtClean="0">
                          <a:solidFill>
                            <a:schemeClr val="tx1"/>
                          </a:solidFill>
                          <a:latin typeface="+mn-ea"/>
                          <a:ea typeface="+mn-ea"/>
                        </a:rPr>
                        <a:t>　・</a:t>
                      </a:r>
                      <a:r>
                        <a:rPr kumimoji="1" lang="ja-JP" altLang="en-US" sz="1600" b="0" i="0" u="none" dirty="0" smtClean="0">
                          <a:solidFill>
                            <a:schemeClr val="tx1"/>
                          </a:solidFill>
                          <a:latin typeface="+mn-ea"/>
                          <a:ea typeface="+mn-ea"/>
                        </a:rPr>
                        <a:t>畜舎内の散水・散霧や換気、屋根への</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石灰乳塗布等の暑熱対策の普及による</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適切な畜舎環境の確保</a:t>
                      </a:r>
                    </a:p>
                    <a:p>
                      <a:r>
                        <a:rPr kumimoji="1" lang="ja-JP" altLang="en-US" sz="1600" b="0" i="0" u="none" dirty="0" smtClean="0">
                          <a:solidFill>
                            <a:schemeClr val="tx1"/>
                          </a:solidFill>
                          <a:latin typeface="+mn-ea"/>
                          <a:ea typeface="+mn-ea"/>
                        </a:rPr>
                        <a:t>　・適切な飼養管理技術の指導・徹底</a:t>
                      </a:r>
                    </a:p>
                    <a:p>
                      <a:r>
                        <a:rPr kumimoji="1" lang="ja-JP" altLang="en-US" sz="1600" b="0" i="0" u="none" dirty="0" smtClean="0">
                          <a:solidFill>
                            <a:schemeClr val="tx1"/>
                          </a:solidFill>
                          <a:latin typeface="+mn-ea"/>
                          <a:ea typeface="+mn-ea"/>
                        </a:rPr>
                        <a:t>　・乳用牛の改良と飼養管理技術改善指導</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による生産性の高い牛群の構築</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4365104"/>
            <a:ext cx="2088000" cy="157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テキスト ボックス 24"/>
          <p:cNvSpPr txBox="1"/>
          <p:nvPr/>
        </p:nvSpPr>
        <p:spPr>
          <a:xfrm>
            <a:off x="4764098" y="5928042"/>
            <a:ext cx="1415772" cy="276999"/>
          </a:xfrm>
          <a:prstGeom prst="rect">
            <a:avLst/>
          </a:prstGeom>
          <a:noFill/>
        </p:spPr>
        <p:txBody>
          <a:bodyPr wrap="none" rtlCol="0">
            <a:spAutoFit/>
          </a:bodyPr>
          <a:lstStyle/>
          <a:p>
            <a:r>
              <a:rPr lang="ja-JP" altLang="en-US" sz="1200" b="1" dirty="0" smtClean="0">
                <a:solidFill>
                  <a:prstClr val="black"/>
                </a:solidFill>
              </a:rPr>
              <a:t>畜舎壁面の換気扇</a:t>
            </a:r>
            <a:endParaRPr lang="ja-JP" altLang="en-US" sz="1200" b="1" dirty="0">
              <a:solidFill>
                <a:prstClr val="black"/>
              </a:solidFill>
            </a:endParaRPr>
          </a:p>
        </p:txBody>
      </p:sp>
      <p:sp>
        <p:nvSpPr>
          <p:cNvPr id="2" name="スライド番号プレースホルダー 1"/>
          <p:cNvSpPr>
            <a:spLocks noGrp="1"/>
          </p:cNvSpPr>
          <p:nvPr>
            <p:ph type="sldNum" sz="quarter" idx="12"/>
          </p:nvPr>
        </p:nvSpPr>
        <p:spPr/>
        <p:txBody>
          <a:bodyPr/>
          <a:lstStyle/>
          <a:p>
            <a:fld id="{AB3DA4BF-471E-4FB9-A43A-1B38EB911802}" type="slidenum">
              <a:rPr kumimoji="1" lang="ja-JP" altLang="en-US" smtClean="0"/>
              <a:t>13</a:t>
            </a:fld>
            <a:endParaRPr kumimoji="1" lang="ja-JP" altLang="en-US"/>
          </a:p>
        </p:txBody>
      </p:sp>
      <p:sp>
        <p:nvSpPr>
          <p:cNvPr id="30" name="テキスト ボックス 29"/>
          <p:cNvSpPr txBox="1"/>
          <p:nvPr/>
        </p:nvSpPr>
        <p:spPr>
          <a:xfrm>
            <a:off x="179512" y="429438"/>
            <a:ext cx="1317990" cy="461665"/>
          </a:xfrm>
          <a:prstGeom prst="rect">
            <a:avLst/>
          </a:prstGeom>
          <a:noFill/>
        </p:spPr>
        <p:txBody>
          <a:bodyPr wrap="none" rtlCol="0">
            <a:spAutoFit/>
          </a:bodyPr>
          <a:lstStyle/>
          <a:p>
            <a:r>
              <a:rPr kumimoji="1" lang="ja-JP" altLang="en-US" sz="2400" b="1" dirty="0" smtClean="0"/>
              <a:t>　④畜産</a:t>
            </a:r>
            <a:endParaRPr kumimoji="1" lang="ja-JP" altLang="en-US" sz="2400" b="1" dirty="0"/>
          </a:p>
        </p:txBody>
      </p:sp>
      <p:pic>
        <p:nvPicPr>
          <p:cNvPr id="31" name="図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253" y="1288068"/>
            <a:ext cx="3203203" cy="1800200"/>
          </a:xfrm>
          <a:prstGeom prst="rect">
            <a:avLst/>
          </a:prstGeom>
        </p:spPr>
      </p:pic>
      <p:sp>
        <p:nvSpPr>
          <p:cNvPr id="44" name="テキスト ボックス 43"/>
          <p:cNvSpPr txBox="1"/>
          <p:nvPr/>
        </p:nvSpPr>
        <p:spPr>
          <a:xfrm>
            <a:off x="5652120" y="3068960"/>
            <a:ext cx="2852063" cy="261610"/>
          </a:xfrm>
          <a:prstGeom prst="rect">
            <a:avLst/>
          </a:prstGeom>
          <a:noFill/>
        </p:spPr>
        <p:txBody>
          <a:bodyPr wrap="none" rtlCol="0">
            <a:spAutoFit/>
          </a:bodyPr>
          <a:lstStyle/>
          <a:p>
            <a:r>
              <a:rPr lang="ja-JP" altLang="en-US" sz="1100" b="1" dirty="0" smtClean="0"/>
              <a:t>地球温暖化が育成牛の増体重に及ぼす影響</a:t>
            </a:r>
            <a:endParaRPr lang="ja-JP" altLang="en-US" sz="1100" b="1" dirty="0"/>
          </a:p>
        </p:txBody>
      </p:sp>
      <p:sp>
        <p:nvSpPr>
          <p:cNvPr id="45" name="テキスト ボックス 26"/>
          <p:cNvSpPr txBox="1">
            <a:spLocks noChangeArrowheads="1"/>
          </p:cNvSpPr>
          <p:nvPr/>
        </p:nvSpPr>
        <p:spPr bwMode="auto">
          <a:xfrm>
            <a:off x="6510478" y="3370784"/>
            <a:ext cx="21659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spcBef>
                <a:spcPct val="0"/>
              </a:spcBef>
              <a:buFontTx/>
              <a:buNone/>
            </a:pPr>
            <a:r>
              <a:rPr lang="ja-JP" altLang="en-US" sz="900" dirty="0" smtClean="0">
                <a:solidFill>
                  <a:prstClr val="black"/>
                </a:solidFill>
                <a:latin typeface="Arial" charset="0"/>
              </a:rPr>
              <a:t>（資料</a:t>
            </a:r>
            <a:r>
              <a:rPr lang="ja-JP" altLang="en-US" sz="900" dirty="0">
                <a:solidFill>
                  <a:prstClr val="black"/>
                </a:solidFill>
                <a:latin typeface="Arial" charset="0"/>
              </a:rPr>
              <a:t>：</a:t>
            </a:r>
            <a:r>
              <a:rPr lang="ja-JP" altLang="en-US" sz="900" dirty="0">
                <a:solidFill>
                  <a:prstClr val="black"/>
                </a:solidFill>
                <a:latin typeface="Arial" charset="0"/>
                <a:sym typeface="Wingdings" pitchFamily="2" charset="2"/>
              </a:rPr>
              <a:t>（独）農研機構　</a:t>
            </a:r>
            <a:r>
              <a:rPr lang="ja-JP" altLang="en-US" sz="900" dirty="0" smtClean="0">
                <a:solidFill>
                  <a:prstClr val="black"/>
                </a:solidFill>
                <a:latin typeface="Arial" charset="0"/>
                <a:sym typeface="Wingdings" pitchFamily="2" charset="2"/>
              </a:rPr>
              <a:t>畜産草地</a:t>
            </a:r>
            <a:r>
              <a:rPr lang="ja-JP" altLang="en-US" sz="900" dirty="0" smtClean="0">
                <a:solidFill>
                  <a:prstClr val="black"/>
                </a:solidFill>
                <a:latin typeface="Arial" charset="0"/>
              </a:rPr>
              <a:t>研究所）</a:t>
            </a:r>
            <a:endParaRPr lang="ja-JP" altLang="en-US" sz="900" dirty="0">
              <a:solidFill>
                <a:prstClr val="black"/>
              </a:solidFill>
              <a:latin typeface="Arial" charset="0"/>
            </a:endParaRP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4365104"/>
            <a:ext cx="2088000" cy="1566000"/>
          </a:xfrm>
          <a:prstGeom prst="rect">
            <a:avLst/>
          </a:prstGeom>
        </p:spPr>
      </p:pic>
      <p:sp>
        <p:nvSpPr>
          <p:cNvPr id="14" name="テキスト ボックス 13"/>
          <p:cNvSpPr txBox="1"/>
          <p:nvPr/>
        </p:nvSpPr>
        <p:spPr>
          <a:xfrm>
            <a:off x="6894931" y="5928042"/>
            <a:ext cx="1618602" cy="276999"/>
          </a:xfrm>
          <a:prstGeom prst="rect">
            <a:avLst/>
          </a:prstGeom>
          <a:noFill/>
        </p:spPr>
        <p:txBody>
          <a:bodyPr wrap="square" rtlCol="0">
            <a:spAutoFit/>
          </a:bodyPr>
          <a:lstStyle/>
          <a:p>
            <a:r>
              <a:rPr lang="ja-JP" altLang="en-US" sz="1200" b="1" dirty="0" smtClean="0">
                <a:solidFill>
                  <a:prstClr val="black"/>
                </a:solidFill>
              </a:rPr>
              <a:t>屋根への石灰乳塗布</a:t>
            </a:r>
            <a:endParaRPr lang="ja-JP" altLang="en-US" sz="1200" b="1" dirty="0">
              <a:solidFill>
                <a:prstClr val="black"/>
              </a:solidFill>
            </a:endParaRPr>
          </a:p>
        </p:txBody>
      </p:sp>
    </p:spTree>
    <p:extLst>
      <p:ext uri="{BB962C8B-B14F-4D97-AF65-F5344CB8AC3E}">
        <p14:creationId xmlns:p14="http://schemas.microsoft.com/office/powerpoint/2010/main" val="485778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168464214"/>
              </p:ext>
            </p:extLst>
          </p:nvPr>
        </p:nvGraphicFramePr>
        <p:xfrm>
          <a:off x="179511" y="811938"/>
          <a:ext cx="8648767" cy="3230880"/>
        </p:xfrm>
        <a:graphic>
          <a:graphicData uri="http://schemas.openxmlformats.org/drawingml/2006/table">
            <a:tbl>
              <a:tblPr firstRow="1" bandRow="1">
                <a:tableStyleId>{5C22544A-7EE6-4342-B048-85BDC9FD1C3A}</a:tableStyleId>
              </a:tblPr>
              <a:tblGrid>
                <a:gridCol w="439353"/>
                <a:gridCol w="8209414"/>
              </a:tblGrid>
              <a:tr h="3193126">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dirty="0" smtClean="0">
                          <a:solidFill>
                            <a:schemeClr val="tx1"/>
                          </a:solidFill>
                          <a:latin typeface="+mn-ea"/>
                          <a:ea typeface="+mn-ea"/>
                        </a:rPr>
                        <a:t>◆現状</a:t>
                      </a:r>
                      <a:endParaRPr kumimoji="1" lang="en-US" altLang="ja-JP" sz="1600" b="0" dirty="0" smtClean="0">
                        <a:solidFill>
                          <a:schemeClr val="tx1"/>
                        </a:solidFill>
                        <a:latin typeface="+mn-ea"/>
                        <a:ea typeface="+mn-ea"/>
                      </a:endParaRPr>
                    </a:p>
                    <a:p>
                      <a:r>
                        <a:rPr kumimoji="1" lang="ja-JP" altLang="en-US" sz="1400" b="0" dirty="0" smtClean="0">
                          <a:solidFill>
                            <a:schemeClr val="tx1"/>
                          </a:solidFill>
                          <a:latin typeface="+mn-ea"/>
                          <a:ea typeface="+mn-ea"/>
                        </a:rPr>
                        <a:t>　</a:t>
                      </a:r>
                      <a:r>
                        <a:rPr kumimoji="1" lang="ja-JP" altLang="en-US" sz="1600" b="0" dirty="0" smtClean="0">
                          <a:solidFill>
                            <a:schemeClr val="tx1"/>
                          </a:solidFill>
                          <a:latin typeface="+mn-ea"/>
                          <a:ea typeface="+mn-ea"/>
                        </a:rPr>
                        <a:t>（農業）</a:t>
                      </a:r>
                    </a:p>
                    <a:p>
                      <a:r>
                        <a:rPr kumimoji="1" lang="ja-JP" altLang="en-US" sz="1600" b="0" dirty="0" smtClean="0">
                          <a:solidFill>
                            <a:schemeClr val="tx1"/>
                          </a:solidFill>
                          <a:latin typeface="+mn-ea"/>
                          <a:ea typeface="+mn-ea"/>
                        </a:rPr>
                        <a:t>　　　・気候変動、特に暖冬によって一部の害虫では越冬数が増加傾向</a:t>
                      </a:r>
                    </a:p>
                    <a:p>
                      <a:r>
                        <a:rPr kumimoji="1" lang="ja-JP" altLang="en-US" sz="1600" b="0" dirty="0" smtClean="0">
                          <a:solidFill>
                            <a:schemeClr val="tx1"/>
                          </a:solidFill>
                          <a:latin typeface="+mn-ea"/>
                          <a:ea typeface="+mn-ea"/>
                        </a:rPr>
                        <a:t>　（動物感染症）</a:t>
                      </a:r>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　　　・蚊、ヌカカ等の節足動物の生息域の北上等</a:t>
                      </a:r>
                    </a:p>
                    <a:p>
                      <a:r>
                        <a:rPr kumimoji="1" lang="ja-JP" altLang="en-US" sz="1400" b="0" dirty="0" smtClean="0">
                          <a:solidFill>
                            <a:schemeClr val="tx1"/>
                          </a:solidFill>
                          <a:latin typeface="+mn-ea"/>
                          <a:ea typeface="+mn-ea"/>
                        </a:rPr>
                        <a:t>　</a:t>
                      </a:r>
                      <a:endParaRPr kumimoji="1" lang="en-US" altLang="ja-JP" sz="1400" b="0" dirty="0" smtClean="0">
                        <a:solidFill>
                          <a:schemeClr val="tx1"/>
                        </a:solidFill>
                        <a:latin typeface="+mn-ea"/>
                        <a:ea typeface="+mn-ea"/>
                      </a:endParaRPr>
                    </a:p>
                    <a:p>
                      <a:r>
                        <a:rPr kumimoji="1" lang="ja-JP" altLang="en-US" sz="1600" b="0" dirty="0" smtClean="0">
                          <a:solidFill>
                            <a:schemeClr val="tx1"/>
                          </a:solidFill>
                          <a:latin typeface="+mn-ea"/>
                          <a:ea typeface="+mn-ea"/>
                        </a:rPr>
                        <a:t>◆将来予測</a:t>
                      </a:r>
                    </a:p>
                    <a:p>
                      <a:r>
                        <a:rPr kumimoji="1" lang="ja-JP" altLang="en-US" sz="1600" b="0" dirty="0" smtClean="0">
                          <a:solidFill>
                            <a:schemeClr val="tx1"/>
                          </a:solidFill>
                          <a:latin typeface="+mn-ea"/>
                          <a:ea typeface="+mn-ea"/>
                        </a:rPr>
                        <a:t>　（農業）</a:t>
                      </a:r>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　　　・気候変動の進行に伴う、さらなる病害虫の発生増加や害虫の種類の変化（害虫の分布</a:t>
                      </a:r>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　　　　域拡大、国内未発生病害虫の侵入等）などによる農作物被害の増加、拡大</a:t>
                      </a:r>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　　　・降水量増加による湿潤環境がもたらす病害発生の増加</a:t>
                      </a:r>
                    </a:p>
                    <a:p>
                      <a:r>
                        <a:rPr kumimoji="1" lang="ja-JP" altLang="en-US" sz="1600" b="0" dirty="0" smtClean="0">
                          <a:solidFill>
                            <a:schemeClr val="tx1"/>
                          </a:solidFill>
                          <a:latin typeface="+mn-ea"/>
                          <a:ea typeface="+mn-ea"/>
                        </a:rPr>
                        <a:t>　（動物感染症）</a:t>
                      </a:r>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　　　・気候変動の進行に伴う、家畜の伝染性疾病の流行地域や流行期間の変化</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コンテンツ プレースホルダー 3"/>
          <p:cNvGraphicFramePr>
            <a:graphicFrameLocks/>
          </p:cNvGraphicFramePr>
          <p:nvPr>
            <p:extLst>
              <p:ext uri="{D42A27DB-BD31-4B8C-83A1-F6EECF244321}">
                <p14:modId xmlns:p14="http://schemas.microsoft.com/office/powerpoint/2010/main" val="1086665409"/>
              </p:ext>
            </p:extLst>
          </p:nvPr>
        </p:nvGraphicFramePr>
        <p:xfrm>
          <a:off x="187319" y="4149080"/>
          <a:ext cx="8640960" cy="2441888"/>
        </p:xfrm>
        <a:graphic>
          <a:graphicData uri="http://schemas.openxmlformats.org/drawingml/2006/table">
            <a:tbl>
              <a:tblPr firstRow="1" bandRow="1">
                <a:tableStyleId>{5C22544A-7EE6-4342-B048-85BDC9FD1C3A}</a:tableStyleId>
              </a:tblPr>
              <a:tblGrid>
                <a:gridCol w="438956"/>
                <a:gridCol w="8202004"/>
              </a:tblGrid>
              <a:tr h="2441888">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600" b="0" i="1" dirty="0" smtClean="0">
                        <a:solidFill>
                          <a:srgbClr val="FF0000"/>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
        <p:nvSpPr>
          <p:cNvPr id="6" name="テキスト ボックス 5"/>
          <p:cNvSpPr txBox="1"/>
          <p:nvPr/>
        </p:nvSpPr>
        <p:spPr>
          <a:xfrm>
            <a:off x="611560" y="4226312"/>
            <a:ext cx="4392488" cy="1938992"/>
          </a:xfrm>
          <a:prstGeom prst="rect">
            <a:avLst/>
          </a:prstGeom>
          <a:noFill/>
        </p:spPr>
        <p:txBody>
          <a:bodyPr wrap="square" rtlCol="0">
            <a:spAutoFit/>
          </a:bodyPr>
          <a:lstStyle/>
          <a:p>
            <a:r>
              <a:rPr lang="ja-JP" altLang="en-US" sz="1600" dirty="0" smtClean="0">
                <a:latin typeface="+mn-ea"/>
              </a:rPr>
              <a:t>◆病害虫</a:t>
            </a:r>
            <a:endParaRPr lang="en-US" altLang="ja-JP" sz="1600" dirty="0">
              <a:latin typeface="+mn-ea"/>
            </a:endParaRPr>
          </a:p>
          <a:p>
            <a:r>
              <a:rPr lang="ja-JP" altLang="en-US" sz="1600" dirty="0" smtClean="0">
                <a:latin typeface="+mn-ea"/>
              </a:rPr>
              <a:t>　・</a:t>
            </a:r>
            <a:r>
              <a:rPr lang="ja-JP" altLang="en-US" sz="1600" dirty="0">
                <a:latin typeface="+mn-ea"/>
              </a:rPr>
              <a:t>病害虫の発生・被害の予察調査</a:t>
            </a:r>
            <a:endParaRPr lang="en-US" altLang="ja-JP" sz="1600" dirty="0">
              <a:latin typeface="+mn-ea"/>
            </a:endParaRPr>
          </a:p>
          <a:p>
            <a:r>
              <a:rPr lang="ja-JP" altLang="en-US" sz="1600" dirty="0" smtClean="0">
                <a:latin typeface="+mn-ea"/>
              </a:rPr>
              <a:t>　・適正な病害虫防除のための情報発信</a:t>
            </a:r>
            <a:endParaRPr lang="en-US" altLang="ja-JP" sz="1600" dirty="0" smtClean="0">
              <a:latin typeface="+mn-ea"/>
            </a:endParaRPr>
          </a:p>
          <a:p>
            <a:r>
              <a:rPr lang="ja-JP" altLang="en-US" sz="1600" dirty="0" smtClean="0">
                <a:latin typeface="+mn-ea"/>
              </a:rPr>
              <a:t>　・</a:t>
            </a:r>
            <a:r>
              <a:rPr lang="ja-JP" altLang="en-US" sz="1600" i="1" dirty="0" smtClean="0">
                <a:latin typeface="+mn-ea"/>
              </a:rPr>
              <a:t>気候</a:t>
            </a:r>
            <a:r>
              <a:rPr lang="ja-JP" altLang="en-US" sz="1600" i="1" dirty="0">
                <a:latin typeface="+mn-ea"/>
              </a:rPr>
              <a:t>変動に対応した病害虫防除体系の</a:t>
            </a:r>
            <a:r>
              <a:rPr lang="ja-JP" altLang="en-US" sz="1600" i="1" dirty="0" smtClean="0">
                <a:latin typeface="+mn-ea"/>
              </a:rPr>
              <a:t>確立</a:t>
            </a:r>
            <a:endParaRPr lang="en-US" altLang="ja-JP" sz="1400" i="1" dirty="0" smtClean="0">
              <a:latin typeface="+mn-ea"/>
            </a:endParaRPr>
          </a:p>
          <a:p>
            <a:endParaRPr lang="en-US" altLang="ja-JP" sz="800" dirty="0" smtClean="0">
              <a:latin typeface="+mn-ea"/>
            </a:endParaRPr>
          </a:p>
          <a:p>
            <a:r>
              <a:rPr lang="ja-JP" altLang="en-US" sz="1600" dirty="0">
                <a:latin typeface="+mn-ea"/>
              </a:rPr>
              <a:t>◆病害虫リスク評価・検証、対策技術の開発</a:t>
            </a:r>
          </a:p>
          <a:p>
            <a:r>
              <a:rPr lang="ja-JP" altLang="en-US" sz="1600" dirty="0">
                <a:latin typeface="+mn-ea"/>
              </a:rPr>
              <a:t>　・</a:t>
            </a:r>
            <a:r>
              <a:rPr lang="ja-JP" altLang="en-US" sz="1600" i="1" dirty="0">
                <a:latin typeface="+mn-ea"/>
              </a:rPr>
              <a:t>侵入警戒調査や侵入病害虫の防除技術</a:t>
            </a:r>
            <a:r>
              <a:rPr lang="ja-JP" altLang="en-US" sz="1600" i="1" dirty="0" smtClean="0">
                <a:latin typeface="+mn-ea"/>
              </a:rPr>
              <a:t>の</a:t>
            </a:r>
            <a:endParaRPr lang="en-US" altLang="ja-JP" sz="1600" i="1" dirty="0" smtClean="0">
              <a:latin typeface="+mn-ea"/>
            </a:endParaRPr>
          </a:p>
          <a:p>
            <a:r>
              <a:rPr lang="ja-JP" altLang="en-US" sz="1600" i="1" dirty="0" smtClean="0">
                <a:latin typeface="+mn-ea"/>
              </a:rPr>
              <a:t>　 確立</a:t>
            </a:r>
            <a:endParaRPr lang="ja-JP" altLang="en-US" sz="1600" i="1" dirty="0">
              <a:latin typeface="+mn-ea"/>
            </a:endParaRPr>
          </a:p>
        </p:txBody>
      </p:sp>
      <p:sp>
        <p:nvSpPr>
          <p:cNvPr id="7" name="テキスト ボックス 6"/>
          <p:cNvSpPr txBox="1"/>
          <p:nvPr/>
        </p:nvSpPr>
        <p:spPr>
          <a:xfrm>
            <a:off x="4716016" y="4277414"/>
            <a:ext cx="4032448" cy="1815882"/>
          </a:xfrm>
          <a:prstGeom prst="rect">
            <a:avLst/>
          </a:prstGeom>
          <a:noFill/>
        </p:spPr>
        <p:txBody>
          <a:bodyPr wrap="square" rtlCol="0">
            <a:spAutoFit/>
          </a:bodyPr>
          <a:lstStyle/>
          <a:p>
            <a:r>
              <a:rPr lang="ja-JP" altLang="en-US" sz="1600" dirty="0" smtClean="0"/>
              <a:t>◆動物感染症</a:t>
            </a:r>
            <a:endParaRPr lang="en-US" altLang="ja-JP" sz="1600" dirty="0"/>
          </a:p>
          <a:p>
            <a:r>
              <a:rPr lang="ja-JP" altLang="en-US" sz="1600" dirty="0">
                <a:latin typeface="+mn-ea"/>
              </a:rPr>
              <a:t>　・発生予察のための継時的抗体調査等に</a:t>
            </a:r>
            <a:r>
              <a:rPr lang="ja-JP" altLang="en-US" sz="1600" dirty="0" err="1" smtClean="0">
                <a:latin typeface="+mn-ea"/>
              </a:rPr>
              <a:t>よ</a:t>
            </a:r>
            <a:endParaRPr lang="en-US" altLang="ja-JP" sz="1600" dirty="0" smtClean="0">
              <a:latin typeface="+mn-ea"/>
            </a:endParaRPr>
          </a:p>
          <a:p>
            <a:r>
              <a:rPr lang="en-US" altLang="ja-JP" sz="1600" dirty="0">
                <a:latin typeface="+mn-ea"/>
              </a:rPr>
              <a:t> </a:t>
            </a:r>
            <a:r>
              <a:rPr lang="en-US" altLang="ja-JP" sz="1600" dirty="0" smtClean="0">
                <a:latin typeface="+mn-ea"/>
              </a:rPr>
              <a:t>   </a:t>
            </a:r>
            <a:r>
              <a:rPr lang="ja-JP" altLang="en-US" sz="1600" dirty="0" smtClean="0">
                <a:latin typeface="+mn-ea"/>
              </a:rPr>
              <a:t>る浸潤</a:t>
            </a:r>
            <a:r>
              <a:rPr lang="ja-JP" altLang="en-US" sz="1600" dirty="0">
                <a:latin typeface="+mn-ea"/>
              </a:rPr>
              <a:t>状況の把握</a:t>
            </a:r>
          </a:p>
          <a:p>
            <a:r>
              <a:rPr lang="ja-JP" altLang="en-US" sz="1600" dirty="0">
                <a:latin typeface="+mn-ea"/>
              </a:rPr>
              <a:t>　・節足動物が媒介する家畜の伝染性疾病</a:t>
            </a:r>
            <a:r>
              <a:rPr lang="ja-JP" altLang="en-US" sz="1600" dirty="0" smtClean="0">
                <a:latin typeface="+mn-ea"/>
              </a:rPr>
              <a:t>に</a:t>
            </a:r>
            <a:endParaRPr lang="en-US" altLang="ja-JP" sz="1600" dirty="0" smtClean="0">
              <a:latin typeface="+mn-ea"/>
            </a:endParaRPr>
          </a:p>
          <a:p>
            <a:r>
              <a:rPr lang="en-US" altLang="ja-JP" sz="1600" dirty="0">
                <a:latin typeface="+mn-ea"/>
              </a:rPr>
              <a:t> </a:t>
            </a:r>
            <a:r>
              <a:rPr lang="en-US" altLang="ja-JP" sz="1600" dirty="0" smtClean="0">
                <a:latin typeface="+mn-ea"/>
              </a:rPr>
              <a:t>   </a:t>
            </a:r>
            <a:r>
              <a:rPr lang="ja-JP" altLang="en-US" sz="1600" dirty="0" smtClean="0">
                <a:latin typeface="+mn-ea"/>
              </a:rPr>
              <a:t>対する</a:t>
            </a:r>
            <a:r>
              <a:rPr lang="ja-JP" altLang="en-US" sz="1600" dirty="0">
                <a:latin typeface="+mn-ea"/>
              </a:rPr>
              <a:t>リスク管理の検討</a:t>
            </a:r>
          </a:p>
          <a:p>
            <a:r>
              <a:rPr lang="ja-JP" altLang="en-US" sz="1600" dirty="0">
                <a:latin typeface="+mn-ea"/>
              </a:rPr>
              <a:t>　・水禽類の鳥インフルエンザウイルス</a:t>
            </a:r>
            <a:r>
              <a:rPr lang="ja-JP" altLang="en-US" sz="1600" dirty="0" smtClean="0">
                <a:latin typeface="+mn-ea"/>
              </a:rPr>
              <a:t>保有</a:t>
            </a:r>
            <a:endParaRPr lang="en-US" altLang="ja-JP" sz="1600" dirty="0" smtClean="0">
              <a:latin typeface="+mn-ea"/>
            </a:endParaRPr>
          </a:p>
          <a:p>
            <a:r>
              <a:rPr lang="en-US" altLang="ja-JP" sz="1600" dirty="0">
                <a:latin typeface="+mn-ea"/>
              </a:rPr>
              <a:t> </a:t>
            </a:r>
            <a:r>
              <a:rPr lang="en-US" altLang="ja-JP" sz="1600" dirty="0" smtClean="0">
                <a:latin typeface="+mn-ea"/>
              </a:rPr>
              <a:t>   </a:t>
            </a:r>
            <a:r>
              <a:rPr lang="ja-JP" altLang="en-US" sz="1600" dirty="0" smtClean="0">
                <a:latin typeface="+mn-ea"/>
              </a:rPr>
              <a:t>状況モニタリング</a:t>
            </a:r>
            <a:r>
              <a:rPr lang="ja-JP" altLang="en-US" sz="1600" dirty="0">
                <a:latin typeface="+mn-ea"/>
              </a:rPr>
              <a:t>調査期間の</a:t>
            </a:r>
            <a:r>
              <a:rPr lang="ja-JP" altLang="en-US" sz="1600" dirty="0" smtClean="0">
                <a:latin typeface="+mn-ea"/>
              </a:rPr>
              <a:t>検討</a:t>
            </a:r>
            <a:endParaRPr lang="ja-JP" altLang="en-US" sz="1600" dirty="0">
              <a:latin typeface="+mn-ea"/>
            </a:endParaRPr>
          </a:p>
        </p:txBody>
      </p:sp>
      <p:sp>
        <p:nvSpPr>
          <p:cNvPr id="2" name="スライド番号プレースホルダー 1"/>
          <p:cNvSpPr>
            <a:spLocks noGrp="1"/>
          </p:cNvSpPr>
          <p:nvPr>
            <p:ph type="sldNum" sz="quarter" idx="12"/>
          </p:nvPr>
        </p:nvSpPr>
        <p:spPr/>
        <p:txBody>
          <a:bodyPr/>
          <a:lstStyle/>
          <a:p>
            <a:fld id="{AB3DA4BF-471E-4FB9-A43A-1B38EB911802}" type="slidenum">
              <a:rPr kumimoji="1" lang="ja-JP" altLang="en-US" smtClean="0"/>
              <a:t>14</a:t>
            </a:fld>
            <a:endParaRPr kumimoji="1" lang="ja-JP" altLang="en-US"/>
          </a:p>
        </p:txBody>
      </p:sp>
      <p:sp>
        <p:nvSpPr>
          <p:cNvPr id="11" name="テキスト ボックス 10"/>
          <p:cNvSpPr txBox="1"/>
          <p:nvPr/>
        </p:nvSpPr>
        <p:spPr>
          <a:xfrm>
            <a:off x="179512" y="332656"/>
            <a:ext cx="3329758" cy="461665"/>
          </a:xfrm>
          <a:prstGeom prst="rect">
            <a:avLst/>
          </a:prstGeom>
          <a:noFill/>
        </p:spPr>
        <p:txBody>
          <a:bodyPr wrap="none" rtlCol="0">
            <a:spAutoFit/>
          </a:bodyPr>
          <a:lstStyle/>
          <a:p>
            <a:r>
              <a:rPr lang="ja-JP" altLang="en-US" sz="2400" b="1" dirty="0" smtClean="0"/>
              <a:t>　⑤</a:t>
            </a:r>
            <a:r>
              <a:rPr kumimoji="1" lang="ja-JP" altLang="en-US" sz="2400" b="1" dirty="0" smtClean="0"/>
              <a:t>病害虫・動物感染症</a:t>
            </a:r>
            <a:endParaRPr kumimoji="1" lang="ja-JP" altLang="en-US" sz="2400" b="1" dirty="0"/>
          </a:p>
        </p:txBody>
      </p:sp>
      <p:sp>
        <p:nvSpPr>
          <p:cNvPr id="13" name="正方形/長方形 12"/>
          <p:cNvSpPr/>
          <p:nvPr/>
        </p:nvSpPr>
        <p:spPr>
          <a:xfrm>
            <a:off x="611560" y="6264696"/>
            <a:ext cx="2304256"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schemeClr val="tx1"/>
                </a:solidFill>
              </a:rPr>
              <a:t>※</a:t>
            </a:r>
            <a:r>
              <a:rPr lang="ja-JP" altLang="en-US" sz="1100" dirty="0" smtClean="0">
                <a:solidFill>
                  <a:schemeClr val="tx1"/>
                </a:solidFill>
              </a:rPr>
              <a:t>今後実施する</a:t>
            </a:r>
            <a:r>
              <a:rPr lang="ja-JP" altLang="en-US" sz="1100" dirty="0">
                <a:solidFill>
                  <a:schemeClr val="tx1"/>
                </a:solidFill>
              </a:rPr>
              <a:t>取組は斜字体</a:t>
            </a:r>
            <a:endParaRPr kumimoji="1" lang="ja-JP" altLang="en-US" sz="1100" dirty="0">
              <a:solidFill>
                <a:schemeClr val="tx1"/>
              </a:solidFill>
            </a:endParaRPr>
          </a:p>
        </p:txBody>
      </p:sp>
    </p:spTree>
    <p:extLst>
      <p:ext uri="{BB962C8B-B14F-4D97-AF65-F5344CB8AC3E}">
        <p14:creationId xmlns:p14="http://schemas.microsoft.com/office/powerpoint/2010/main" val="1306485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214339101"/>
              </p:ext>
            </p:extLst>
          </p:nvPr>
        </p:nvGraphicFramePr>
        <p:xfrm>
          <a:off x="179512" y="764704"/>
          <a:ext cx="8507414" cy="4104456"/>
        </p:xfrm>
        <a:graphic>
          <a:graphicData uri="http://schemas.openxmlformats.org/drawingml/2006/table">
            <a:tbl>
              <a:tblPr firstRow="1" bandRow="1">
                <a:tableStyleId>{5C22544A-7EE6-4342-B048-85BDC9FD1C3A}</a:tableStyleId>
              </a:tblPr>
              <a:tblGrid>
                <a:gridCol w="432172"/>
                <a:gridCol w="8075242"/>
              </a:tblGrid>
              <a:tr h="4104456">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dirty="0" smtClean="0">
                          <a:solidFill>
                            <a:schemeClr val="tx1"/>
                          </a:solidFill>
                          <a:latin typeface="+mn-ea"/>
                          <a:ea typeface="+mn-ea"/>
                        </a:rPr>
                        <a:t>◆現状</a:t>
                      </a:r>
                      <a:endParaRPr kumimoji="1" lang="en-US" altLang="ja-JP" sz="1600" b="0" dirty="0" smtClean="0">
                        <a:solidFill>
                          <a:schemeClr val="tx1"/>
                        </a:solidFill>
                        <a:latin typeface="+mn-ea"/>
                        <a:ea typeface="+mn-ea"/>
                      </a:endParaRPr>
                    </a:p>
                    <a:p>
                      <a:r>
                        <a:rPr kumimoji="1" lang="ja-JP" altLang="en-US" sz="1600" b="0" i="0" dirty="0" smtClean="0">
                          <a:solidFill>
                            <a:schemeClr val="tx1"/>
                          </a:solidFill>
                          <a:latin typeface="+mn-ea"/>
                          <a:ea typeface="+mn-ea"/>
                        </a:rPr>
                        <a:t>　・気候変動との直接の因果関係等は明らかでないが、温暖化等の影響により、農作物への</a:t>
                      </a:r>
                      <a:endParaRPr kumimoji="1" lang="en-US" altLang="ja-JP" sz="1600" b="0" i="0" dirty="0" smtClean="0">
                        <a:solidFill>
                          <a:schemeClr val="tx1"/>
                        </a:solidFill>
                        <a:latin typeface="+mn-ea"/>
                        <a:ea typeface="+mn-ea"/>
                      </a:endParaRPr>
                    </a:p>
                    <a:p>
                      <a:r>
                        <a:rPr kumimoji="1" lang="ja-JP" altLang="en-US" sz="1600" b="0" i="0" dirty="0" smtClean="0">
                          <a:solidFill>
                            <a:schemeClr val="tx1"/>
                          </a:solidFill>
                          <a:latin typeface="+mn-ea"/>
                          <a:ea typeface="+mn-ea"/>
                        </a:rPr>
                        <a:t>　　被害をもたらす野生鳥獣の生息数は増加していると推定</a:t>
                      </a:r>
                      <a:endParaRPr kumimoji="1" lang="en-US" altLang="ja-JP" sz="1200" b="1" i="0" u="sng" strike="dblStrike" baseline="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◆将来予測</a:t>
                      </a:r>
                      <a:endParaRPr kumimoji="1" lang="en-US" altLang="ja-JP" sz="1600" b="0" dirty="0" smtClean="0">
                        <a:solidFill>
                          <a:schemeClr val="tx1"/>
                        </a:solidFill>
                        <a:latin typeface="+mn-ea"/>
                        <a:ea typeface="+mn-ea"/>
                      </a:endParaRPr>
                    </a:p>
                    <a:p>
                      <a:r>
                        <a:rPr kumimoji="1" lang="ja-JP" altLang="en-US" sz="1600" b="0" i="0" dirty="0" smtClean="0">
                          <a:solidFill>
                            <a:schemeClr val="tx1"/>
                          </a:solidFill>
                          <a:latin typeface="+mn-ea"/>
                          <a:ea typeface="+mn-ea"/>
                        </a:rPr>
                        <a:t>　・現時点で、気候変動との因果関係等</a:t>
                      </a:r>
                      <a:r>
                        <a:rPr kumimoji="1" lang="ja-JP" altLang="en-US" sz="1600" b="0" i="0" strike="noStrike" baseline="0" dirty="0" smtClean="0">
                          <a:solidFill>
                            <a:schemeClr val="tx1"/>
                          </a:solidFill>
                          <a:latin typeface="+mn-ea"/>
                          <a:ea typeface="+mn-ea"/>
                        </a:rPr>
                        <a:t>を予測・評価をした研究事例は未確認</a:t>
                      </a:r>
                      <a:endParaRPr kumimoji="1" lang="en-US" altLang="ja-JP" sz="1600" b="0" i="0" strike="noStrike" baseline="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1703618225"/>
              </p:ext>
            </p:extLst>
          </p:nvPr>
        </p:nvGraphicFramePr>
        <p:xfrm>
          <a:off x="179512" y="5085184"/>
          <a:ext cx="8507414" cy="1584176"/>
        </p:xfrm>
        <a:graphic>
          <a:graphicData uri="http://schemas.openxmlformats.org/drawingml/2006/table">
            <a:tbl>
              <a:tblPr firstRow="1" bandRow="1">
                <a:tableStyleId>{5C22544A-7EE6-4342-B048-85BDC9FD1C3A}</a:tableStyleId>
              </a:tblPr>
              <a:tblGrid>
                <a:gridCol w="432172"/>
                <a:gridCol w="8075242"/>
              </a:tblGrid>
              <a:tr h="1584176">
                <a:tc>
                  <a:txBody>
                    <a:bodyPr/>
                    <a:lstStyle/>
                    <a:p>
                      <a:pPr algn="ctr"/>
                      <a:r>
                        <a:rPr kumimoji="1" lang="ja-JP" altLang="en-US" b="1" dirty="0" smtClean="0">
                          <a:solidFill>
                            <a:schemeClr val="tx1"/>
                          </a:solidFill>
                        </a:rPr>
                        <a:t>取　組</a:t>
                      </a:r>
                      <a:endParaRPr kumimoji="1" lang="ja-JP" altLang="en-US" b="1"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dirty="0" smtClean="0">
                          <a:solidFill>
                            <a:schemeClr val="tx1"/>
                          </a:solidFill>
                          <a:latin typeface="+mn-ea"/>
                          <a:ea typeface="+mn-ea"/>
                        </a:rPr>
                        <a:t>◆鳥獣害対策</a:t>
                      </a:r>
                      <a:endParaRPr kumimoji="1" lang="en-US" altLang="ja-JP" sz="1600" b="0" dirty="0" smtClean="0">
                        <a:solidFill>
                          <a:schemeClr val="tx1"/>
                        </a:solidFill>
                        <a:latin typeface="+mn-ea"/>
                        <a:ea typeface="+mn-ea"/>
                      </a:endParaRPr>
                    </a:p>
                    <a:p>
                      <a:r>
                        <a:rPr kumimoji="1" lang="ja-JP" altLang="en-US" sz="1600" b="0" u="none" dirty="0" smtClean="0">
                          <a:solidFill>
                            <a:schemeClr val="tx1"/>
                          </a:solidFill>
                          <a:latin typeface="+mn-ea"/>
                          <a:ea typeface="+mn-ea"/>
                        </a:rPr>
                        <a:t>　</a:t>
                      </a:r>
                      <a:r>
                        <a:rPr kumimoji="1" lang="ja-JP" altLang="en-US" sz="1600" b="0" i="0" dirty="0" smtClean="0">
                          <a:solidFill>
                            <a:schemeClr val="tx1"/>
                          </a:solidFill>
                          <a:latin typeface="+mn-ea"/>
                          <a:ea typeface="+mn-ea"/>
                        </a:rPr>
                        <a:t>・</a:t>
                      </a:r>
                      <a:r>
                        <a:rPr kumimoji="1" lang="ja-JP" altLang="en-US" sz="1600" b="0" i="0" u="none" dirty="0" smtClean="0">
                          <a:solidFill>
                            <a:schemeClr val="tx1"/>
                          </a:solidFill>
                          <a:latin typeface="+mn-ea"/>
                          <a:ea typeface="+mn-ea"/>
                        </a:rPr>
                        <a:t>野生鳥獣の生息状況等に関する情報の把握</a:t>
                      </a:r>
                    </a:p>
                    <a:p>
                      <a:r>
                        <a:rPr kumimoji="1" lang="ja-JP" altLang="en-US" sz="1600" b="0" i="0" u="none" dirty="0" smtClean="0">
                          <a:solidFill>
                            <a:schemeClr val="tx1"/>
                          </a:solidFill>
                          <a:latin typeface="+mn-ea"/>
                          <a:ea typeface="+mn-ea"/>
                        </a:rPr>
                        <a:t>　・野生鳥獣による農林業への被害のモニタリングの継続</a:t>
                      </a:r>
                    </a:p>
                    <a:p>
                      <a:r>
                        <a:rPr kumimoji="1" lang="ja-JP" altLang="en-US" sz="1600" b="0" u="none" dirty="0" smtClean="0">
                          <a:solidFill>
                            <a:schemeClr val="tx1"/>
                          </a:solidFill>
                          <a:latin typeface="+mn-ea"/>
                          <a:ea typeface="+mn-ea"/>
                        </a:rPr>
                        <a:t>　・イノシシ、シカに対し継続して捕獲を強化するとともに、防護柵の設置や耕作放棄地の</a:t>
                      </a:r>
                      <a:endParaRPr kumimoji="1" lang="en-US" altLang="ja-JP" sz="1600" b="0" u="none" dirty="0" smtClean="0">
                        <a:solidFill>
                          <a:schemeClr val="tx1"/>
                        </a:solidFill>
                        <a:latin typeface="+mn-ea"/>
                        <a:ea typeface="+mn-ea"/>
                      </a:endParaRPr>
                    </a:p>
                    <a:p>
                      <a:r>
                        <a:rPr kumimoji="1" lang="ja-JP" altLang="en-US" sz="1600" b="0" u="none" dirty="0" smtClean="0">
                          <a:solidFill>
                            <a:schemeClr val="tx1"/>
                          </a:solidFill>
                          <a:latin typeface="+mn-ea"/>
                          <a:ea typeface="+mn-ea"/>
                        </a:rPr>
                        <a:t>　　解消等、総合的な農林業被害防止対策の実施</a:t>
                      </a:r>
                      <a:endParaRPr kumimoji="1" lang="en-US" altLang="ja-JP" sz="1600" b="0" u="none"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グループ化 4"/>
          <p:cNvGrpSpPr/>
          <p:nvPr/>
        </p:nvGrpSpPr>
        <p:grpSpPr>
          <a:xfrm>
            <a:off x="4539373" y="1844824"/>
            <a:ext cx="3849051" cy="2461503"/>
            <a:chOff x="4723968" y="4420654"/>
            <a:chExt cx="3520440" cy="2251353"/>
          </a:xfrm>
        </p:grpSpPr>
        <p:sp>
          <p:nvSpPr>
            <p:cNvPr id="10" name="正方形/長方形 9"/>
            <p:cNvSpPr/>
            <p:nvPr/>
          </p:nvSpPr>
          <p:spPr>
            <a:xfrm>
              <a:off x="5148064" y="6311967"/>
              <a:ext cx="288032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大阪府域におけるシカ</a:t>
              </a:r>
              <a:r>
                <a:rPr lang="ja-JP" altLang="en-US" sz="1200" dirty="0" smtClean="0">
                  <a:solidFill>
                    <a:schemeClr val="tx1"/>
                  </a:solidFill>
                </a:rPr>
                <a:t>の</a:t>
              </a:r>
              <a:r>
                <a:rPr lang="ja-JP" altLang="en-US" sz="1200" dirty="0">
                  <a:solidFill>
                    <a:schemeClr val="tx1"/>
                  </a:solidFill>
                </a:rPr>
                <a:t>捕獲数の推移</a:t>
              </a:r>
              <a:endParaRPr kumimoji="1" lang="ja-JP" altLang="en-US" sz="1200" dirty="0">
                <a:solidFill>
                  <a:schemeClr val="tx1"/>
                </a:solidFill>
              </a:endParaRP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968" y="4420654"/>
              <a:ext cx="3520440" cy="1880711"/>
            </a:xfrm>
            <a:prstGeom prst="rect">
              <a:avLst/>
            </a:prstGeom>
          </p:spPr>
        </p:pic>
      </p:grpSp>
      <p:grpSp>
        <p:nvGrpSpPr>
          <p:cNvPr id="2" name="グループ化 1"/>
          <p:cNvGrpSpPr/>
          <p:nvPr/>
        </p:nvGrpSpPr>
        <p:grpSpPr>
          <a:xfrm>
            <a:off x="968170" y="1628800"/>
            <a:ext cx="3553014" cy="2615987"/>
            <a:chOff x="683569" y="4284202"/>
            <a:chExt cx="3333559" cy="2454408"/>
          </a:xfrm>
        </p:grpSpPr>
        <p:sp>
          <p:nvSpPr>
            <p:cNvPr id="3" name="正方形/長方形 2"/>
            <p:cNvSpPr/>
            <p:nvPr/>
          </p:nvSpPr>
          <p:spPr>
            <a:xfrm>
              <a:off x="953329" y="6378570"/>
              <a:ext cx="288032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大阪府域におけるイノシシ</a:t>
              </a:r>
              <a:r>
                <a:rPr lang="ja-JP" altLang="en-US" sz="1200" dirty="0">
                  <a:solidFill>
                    <a:schemeClr val="tx1"/>
                  </a:solidFill>
                </a:rPr>
                <a:t>の捕獲数の推移</a:t>
              </a:r>
              <a:endParaRPr kumimoji="1" lang="ja-JP" altLang="en-US" sz="1200" dirty="0">
                <a:solidFill>
                  <a:schemeClr val="tx1"/>
                </a:solidFill>
              </a:endParaRP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9" y="4284202"/>
              <a:ext cx="3333559" cy="2166271"/>
            </a:xfrm>
            <a:prstGeom prst="rect">
              <a:avLst/>
            </a:prstGeom>
          </p:spPr>
        </p:pic>
      </p:grpSp>
      <p:sp>
        <p:nvSpPr>
          <p:cNvPr id="11" name="テキスト ボックス 10"/>
          <p:cNvSpPr txBox="1"/>
          <p:nvPr/>
        </p:nvSpPr>
        <p:spPr>
          <a:xfrm>
            <a:off x="179512" y="303039"/>
            <a:ext cx="1627369" cy="461665"/>
          </a:xfrm>
          <a:prstGeom prst="rect">
            <a:avLst/>
          </a:prstGeom>
          <a:noFill/>
        </p:spPr>
        <p:txBody>
          <a:bodyPr wrap="none" rtlCol="0">
            <a:spAutoFit/>
          </a:bodyPr>
          <a:lstStyle/>
          <a:p>
            <a:r>
              <a:rPr lang="ja-JP" altLang="en-US" sz="2400" b="1" dirty="0"/>
              <a:t>　</a:t>
            </a:r>
            <a:r>
              <a:rPr lang="ja-JP" altLang="en-US" sz="2400" b="1" dirty="0" smtClean="0"/>
              <a:t>⑥</a:t>
            </a:r>
            <a:r>
              <a:rPr kumimoji="1" lang="ja-JP" altLang="en-US" sz="2400" b="1" dirty="0" smtClean="0"/>
              <a:t>鳥獣害</a:t>
            </a:r>
            <a:endParaRPr kumimoji="1" lang="ja-JP" altLang="en-US" sz="2400" b="1" dirty="0"/>
          </a:p>
        </p:txBody>
      </p:sp>
      <p:sp>
        <p:nvSpPr>
          <p:cNvPr id="12" name="スライド番号プレースホルダー 1"/>
          <p:cNvSpPr>
            <a:spLocks noGrp="1"/>
          </p:cNvSpPr>
          <p:nvPr>
            <p:ph type="sldNum" sz="quarter" idx="12"/>
          </p:nvPr>
        </p:nvSpPr>
        <p:spPr>
          <a:xfrm>
            <a:off x="7046912" y="39539"/>
            <a:ext cx="2133600" cy="365125"/>
          </a:xfrm>
        </p:spPr>
        <p:txBody>
          <a:bodyPr/>
          <a:lstStyle/>
          <a:p>
            <a:fld id="{AB3DA4BF-471E-4FB9-A43A-1B38EB911802}" type="slidenum">
              <a:rPr kumimoji="1" lang="ja-JP" altLang="en-US" smtClean="0"/>
              <a:t>15</a:t>
            </a:fld>
            <a:endParaRPr kumimoji="1" lang="ja-JP" altLang="en-US"/>
          </a:p>
        </p:txBody>
      </p:sp>
      <p:sp>
        <p:nvSpPr>
          <p:cNvPr id="7" name="テキスト ボックス 6"/>
          <p:cNvSpPr txBox="1"/>
          <p:nvPr/>
        </p:nvSpPr>
        <p:spPr>
          <a:xfrm>
            <a:off x="2699792" y="3758843"/>
            <a:ext cx="569387" cy="246221"/>
          </a:xfrm>
          <a:prstGeom prst="rect">
            <a:avLst/>
          </a:prstGeom>
          <a:noFill/>
        </p:spPr>
        <p:txBody>
          <a:bodyPr wrap="none" rtlCol="0">
            <a:spAutoFit/>
          </a:bodyPr>
          <a:lstStyle/>
          <a:p>
            <a:r>
              <a:rPr kumimoji="1" lang="ja-JP" altLang="en-US" sz="1000" b="1" dirty="0" smtClean="0"/>
              <a:t>（年度）</a:t>
            </a:r>
            <a:endParaRPr kumimoji="1" lang="ja-JP" altLang="en-US" sz="1000" b="1" dirty="0"/>
          </a:p>
        </p:txBody>
      </p:sp>
      <p:sp>
        <p:nvSpPr>
          <p:cNvPr id="14" name="テキスト ボックス 13"/>
          <p:cNvSpPr txBox="1"/>
          <p:nvPr/>
        </p:nvSpPr>
        <p:spPr>
          <a:xfrm>
            <a:off x="6372200" y="3789040"/>
            <a:ext cx="569387" cy="246221"/>
          </a:xfrm>
          <a:prstGeom prst="rect">
            <a:avLst/>
          </a:prstGeom>
          <a:noFill/>
        </p:spPr>
        <p:txBody>
          <a:bodyPr wrap="none" rtlCol="0">
            <a:spAutoFit/>
          </a:bodyPr>
          <a:lstStyle/>
          <a:p>
            <a:r>
              <a:rPr kumimoji="1" lang="ja-JP" altLang="en-US" sz="1000" b="1" dirty="0" smtClean="0"/>
              <a:t>（年度）</a:t>
            </a:r>
            <a:endParaRPr kumimoji="1" lang="ja-JP" altLang="en-US" sz="1000" b="1" dirty="0"/>
          </a:p>
        </p:txBody>
      </p:sp>
    </p:spTree>
    <p:extLst>
      <p:ext uri="{BB962C8B-B14F-4D97-AF65-F5344CB8AC3E}">
        <p14:creationId xmlns:p14="http://schemas.microsoft.com/office/powerpoint/2010/main" val="1553015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727074443"/>
              </p:ext>
            </p:extLst>
          </p:nvPr>
        </p:nvGraphicFramePr>
        <p:xfrm>
          <a:off x="179512" y="849834"/>
          <a:ext cx="8640960" cy="2075110"/>
        </p:xfrm>
        <a:graphic>
          <a:graphicData uri="http://schemas.openxmlformats.org/drawingml/2006/table">
            <a:tbl>
              <a:tblPr firstRow="1" bandRow="1">
                <a:tableStyleId>{5C22544A-7EE6-4342-B048-85BDC9FD1C3A}</a:tableStyleId>
              </a:tblPr>
              <a:tblGrid>
                <a:gridCol w="438956"/>
                <a:gridCol w="8202004"/>
              </a:tblGrid>
              <a:tr h="2075110">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dirty="0" smtClean="0">
                          <a:solidFill>
                            <a:schemeClr val="tx1"/>
                          </a:solidFill>
                          <a:latin typeface="+mn-ea"/>
                          <a:ea typeface="+mn-ea"/>
                        </a:rPr>
                        <a:t>◆現状</a:t>
                      </a:r>
                      <a:endParaRPr kumimoji="1" lang="en-US" altLang="ja-JP" sz="1600" b="0" dirty="0" smtClean="0">
                        <a:solidFill>
                          <a:schemeClr val="tx1"/>
                        </a:solidFill>
                        <a:latin typeface="+mn-ea"/>
                        <a:ea typeface="+mn-ea"/>
                      </a:endParaRPr>
                    </a:p>
                    <a:p>
                      <a:r>
                        <a:rPr kumimoji="1" lang="ja-JP" altLang="en-US" sz="1600" b="0" i="0" dirty="0" smtClean="0">
                          <a:solidFill>
                            <a:schemeClr val="tx1"/>
                          </a:solidFill>
                          <a:latin typeface="+mn-ea"/>
                          <a:ea typeface="+mn-ea"/>
                        </a:rPr>
                        <a:t>　・短期間強雨が増加する傾向があり、万一ため池が決壊すれば、府民生活に影響を及ぼす</a:t>
                      </a:r>
                      <a:endParaRPr kumimoji="1" lang="en-US" altLang="ja-JP" sz="1600" b="0" i="0" dirty="0" smtClean="0">
                        <a:solidFill>
                          <a:schemeClr val="tx1"/>
                        </a:solidFill>
                        <a:latin typeface="+mn-ea"/>
                        <a:ea typeface="+mn-ea"/>
                      </a:endParaRPr>
                    </a:p>
                    <a:p>
                      <a:r>
                        <a:rPr kumimoji="1" lang="ja-JP" altLang="en-US" sz="1600" b="0" i="0" dirty="0" smtClean="0">
                          <a:solidFill>
                            <a:schemeClr val="tx1"/>
                          </a:solidFill>
                          <a:latin typeface="+mn-ea"/>
                          <a:ea typeface="+mn-ea"/>
                        </a:rPr>
                        <a:t>　　大きな被害の発生が懸念</a:t>
                      </a:r>
                      <a:endParaRPr kumimoji="1" lang="en-US" altLang="ja-JP" sz="1600" b="0" i="0" dirty="0" smtClean="0">
                        <a:solidFill>
                          <a:schemeClr val="tx1"/>
                        </a:solidFill>
                        <a:latin typeface="+mn-ea"/>
                        <a:ea typeface="+mn-ea"/>
                      </a:endParaRPr>
                    </a:p>
                    <a:p>
                      <a:r>
                        <a:rPr kumimoji="1" lang="ja-JP" altLang="en-US" sz="1600" b="0" i="0" dirty="0" smtClean="0">
                          <a:solidFill>
                            <a:schemeClr val="tx1"/>
                          </a:solidFill>
                          <a:latin typeface="+mn-ea"/>
                          <a:ea typeface="+mn-ea"/>
                        </a:rPr>
                        <a:t>　・高温への対応として、田植え時期や用水管理の変更等、水需要に影響</a:t>
                      </a:r>
                    </a:p>
                    <a:p>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◆将来予測</a:t>
                      </a:r>
                      <a:endParaRPr kumimoji="1" lang="en-US" altLang="ja-JP" sz="1600" b="0" dirty="0" smtClean="0">
                        <a:solidFill>
                          <a:schemeClr val="tx1"/>
                        </a:solidFill>
                        <a:latin typeface="+mn-ea"/>
                        <a:ea typeface="+mn-ea"/>
                      </a:endParaRPr>
                    </a:p>
                    <a:p>
                      <a:r>
                        <a:rPr kumimoji="1" lang="ja-JP" altLang="en-US" sz="1600" b="0" i="0" dirty="0" smtClean="0">
                          <a:solidFill>
                            <a:schemeClr val="tx1"/>
                          </a:solidFill>
                          <a:latin typeface="+mn-ea"/>
                          <a:ea typeface="+mn-ea"/>
                        </a:rPr>
                        <a:t>　・降雨強度がさらに増加し、農地等の湛水被害等のリスク増加</a:t>
                      </a:r>
                      <a:endParaRPr kumimoji="1" lang="en-US" altLang="ja-JP" sz="1600" b="1" i="0" u="sng" strike="dblStrike" baseline="0" dirty="0" smtClean="0">
                        <a:solidFill>
                          <a:schemeClr val="tx1"/>
                        </a:solidFill>
                        <a:latin typeface="+mn-ea"/>
                        <a:ea typeface="+mn-ea"/>
                      </a:endParaRPr>
                    </a:p>
                    <a:p>
                      <a:r>
                        <a:rPr kumimoji="1" lang="ja-JP" altLang="en-US" sz="1600" b="0" i="0" u="none" dirty="0" smtClean="0">
                          <a:solidFill>
                            <a:schemeClr val="tx1"/>
                          </a:solidFill>
                          <a:latin typeface="+mn-ea"/>
                          <a:ea typeface="+mn-ea"/>
                        </a:rPr>
                        <a:t>　・局地的な短時間強雨によるため池の被害発生のリスク増加</a:t>
                      </a:r>
                      <a:endParaRPr kumimoji="1" lang="en-US" altLang="ja-JP" sz="1600" b="0" i="0" u="none"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799530425"/>
              </p:ext>
            </p:extLst>
          </p:nvPr>
        </p:nvGraphicFramePr>
        <p:xfrm>
          <a:off x="179512" y="3140968"/>
          <a:ext cx="8640960" cy="3405376"/>
        </p:xfrm>
        <a:graphic>
          <a:graphicData uri="http://schemas.openxmlformats.org/drawingml/2006/table">
            <a:tbl>
              <a:tblPr firstRow="1" bandRow="1">
                <a:tableStyleId>{5C22544A-7EE6-4342-B048-85BDC9FD1C3A}</a:tableStyleId>
              </a:tblPr>
              <a:tblGrid>
                <a:gridCol w="442614"/>
                <a:gridCol w="8198346"/>
              </a:tblGrid>
              <a:tr h="3405376">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dirty="0" smtClean="0">
                          <a:solidFill>
                            <a:schemeClr val="tx1"/>
                          </a:solidFill>
                          <a:latin typeface="+mn-ea"/>
                          <a:ea typeface="+mn-ea"/>
                        </a:rPr>
                        <a:t>◆渇水対策</a:t>
                      </a:r>
                      <a:endParaRPr kumimoji="1" lang="en-US" altLang="ja-JP" sz="1600" b="0" dirty="0" smtClean="0">
                        <a:solidFill>
                          <a:schemeClr val="tx1"/>
                        </a:solidFill>
                        <a:latin typeface="+mn-ea"/>
                        <a:ea typeface="+mn-ea"/>
                      </a:endParaRPr>
                    </a:p>
                    <a:p>
                      <a:r>
                        <a:rPr kumimoji="1" lang="ja-JP" altLang="en-US" sz="1600" b="0" i="0" dirty="0" smtClean="0">
                          <a:solidFill>
                            <a:schemeClr val="tx1"/>
                          </a:solidFill>
                          <a:latin typeface="+mn-ea"/>
                          <a:ea typeface="+mn-ea"/>
                        </a:rPr>
                        <a:t>　・用水管理の自動化やパイプライン化等による用水量の節減</a:t>
                      </a:r>
                    </a:p>
                    <a:p>
                      <a:r>
                        <a:rPr kumimoji="1" lang="ja-JP" altLang="en-US" sz="1600" b="0" i="0" dirty="0" smtClean="0">
                          <a:solidFill>
                            <a:schemeClr val="tx1"/>
                          </a:solidFill>
                          <a:latin typeface="+mn-ea"/>
                          <a:ea typeface="+mn-ea"/>
                        </a:rPr>
                        <a:t>　・ため池・農業用ダムの用水運用の変更や、循環ポンプの設置</a:t>
                      </a:r>
                      <a:endParaRPr kumimoji="1" lang="en-US" altLang="ja-JP" sz="1600" b="0" i="0" dirty="0" smtClean="0">
                        <a:solidFill>
                          <a:schemeClr val="tx1"/>
                        </a:solidFill>
                        <a:latin typeface="+mn-ea"/>
                        <a:ea typeface="+mn-ea"/>
                      </a:endParaRPr>
                    </a:p>
                    <a:p>
                      <a:r>
                        <a:rPr kumimoji="1" lang="ja-JP" altLang="en-US" sz="1600" b="0" i="0" dirty="0" smtClean="0">
                          <a:solidFill>
                            <a:schemeClr val="tx1"/>
                          </a:solidFill>
                          <a:latin typeface="+mn-ea"/>
                          <a:ea typeface="+mn-ea"/>
                        </a:rPr>
                        <a:t>　　等による既存水源の有効活用</a:t>
                      </a:r>
                      <a:endParaRPr kumimoji="1" lang="en-US" altLang="ja-JP" sz="1600" b="0" i="0" dirty="0" smtClean="0">
                        <a:solidFill>
                          <a:schemeClr val="tx1"/>
                        </a:solidFill>
                        <a:latin typeface="+mn-ea"/>
                        <a:ea typeface="+mn-ea"/>
                      </a:endParaRPr>
                    </a:p>
                    <a:p>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◆湛水等対策</a:t>
                      </a:r>
                      <a:endParaRPr kumimoji="1" lang="en-US" altLang="ja-JP" sz="1600" b="0" dirty="0" smtClean="0">
                        <a:solidFill>
                          <a:schemeClr val="tx1"/>
                        </a:solidFill>
                        <a:latin typeface="+mn-ea"/>
                        <a:ea typeface="+mn-ea"/>
                      </a:endParaRPr>
                    </a:p>
                    <a:p>
                      <a:r>
                        <a:rPr kumimoji="1" lang="ja-JP" altLang="en-US" sz="1600" b="0" i="0" u="none" dirty="0" smtClean="0">
                          <a:solidFill>
                            <a:schemeClr val="tx1"/>
                          </a:solidFill>
                          <a:latin typeface="+mn-ea"/>
                          <a:ea typeface="+mn-ea"/>
                        </a:rPr>
                        <a:t>　・排水機場や排水路等の整備による、農地等の湛水被害等の防止</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の推進</a:t>
                      </a:r>
                    </a:p>
                    <a:p>
                      <a:r>
                        <a:rPr kumimoji="1" lang="ja-JP" altLang="en-US" sz="1600" b="0" i="0" u="none" dirty="0" smtClean="0">
                          <a:solidFill>
                            <a:schemeClr val="tx1"/>
                          </a:solidFill>
                          <a:latin typeface="+mn-ea"/>
                          <a:ea typeface="+mn-ea"/>
                        </a:rPr>
                        <a:t>　・施設管理者による業務継続計画の策定の推進</a:t>
                      </a:r>
                    </a:p>
                    <a:p>
                      <a:r>
                        <a:rPr kumimoji="1" lang="ja-JP" altLang="en-US" sz="1600" b="0" i="0" u="none" dirty="0" smtClean="0">
                          <a:solidFill>
                            <a:schemeClr val="tx1"/>
                          </a:solidFill>
                          <a:latin typeface="+mn-ea"/>
                          <a:ea typeface="+mn-ea"/>
                        </a:rPr>
                        <a:t>　・洪水調節機能を有するため池等を活用した総合的な地域の防災機能の向上促進</a:t>
                      </a:r>
                    </a:p>
                    <a:p>
                      <a:r>
                        <a:rPr kumimoji="1" lang="ja-JP" altLang="en-US" sz="1600" b="1" i="0" u="none" dirty="0" smtClean="0">
                          <a:solidFill>
                            <a:schemeClr val="tx1"/>
                          </a:solidFill>
                          <a:latin typeface="+mn-ea"/>
                          <a:ea typeface="+mn-ea"/>
                        </a:rPr>
                        <a:t>　・</a:t>
                      </a:r>
                      <a:r>
                        <a:rPr kumimoji="1" lang="ja-JP" altLang="en-US" sz="1600" b="0" i="0" u="none" dirty="0" smtClean="0">
                          <a:solidFill>
                            <a:schemeClr val="tx1"/>
                          </a:solidFill>
                          <a:latin typeface="+mn-ea"/>
                          <a:ea typeface="+mn-ea"/>
                        </a:rPr>
                        <a:t>老朽ため池の改修、低水位管理の促進、ハザードマップ作成及び活用、観測機器設置</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による管理・監視体制の強化促進など、ハード、ソフト対策を総合的に行うため池の防災・</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減災対策</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Picture 3" descr="E:\LIB\農空間G共用HD\バックアップ大利\20_ため総協\コミュニティ会議\24.8.23第１回\光明池パネラーPPT\3.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664080" y="3645024"/>
            <a:ext cx="2012376" cy="1440160"/>
          </a:xfrm>
          <a:prstGeom prst="rect">
            <a:avLst/>
          </a:prstGeom>
          <a:noFill/>
          <a:ln w="317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6969427" y="5085184"/>
            <a:ext cx="156301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老朽ため池の改修</a:t>
            </a:r>
            <a:endParaRPr kumimoji="1" lang="ja-JP" altLang="en-US" sz="1200" b="1" dirty="0">
              <a:solidFill>
                <a:schemeClr val="tx1"/>
              </a:solidFill>
            </a:endParaRPr>
          </a:p>
        </p:txBody>
      </p:sp>
      <p:sp>
        <p:nvSpPr>
          <p:cNvPr id="2" name="スライド番号プレースホルダー 1"/>
          <p:cNvSpPr>
            <a:spLocks noGrp="1"/>
          </p:cNvSpPr>
          <p:nvPr>
            <p:ph type="sldNum" sz="quarter" idx="12"/>
          </p:nvPr>
        </p:nvSpPr>
        <p:spPr/>
        <p:txBody>
          <a:bodyPr/>
          <a:lstStyle/>
          <a:p>
            <a:fld id="{AB3DA4BF-471E-4FB9-A43A-1B38EB911802}" type="slidenum">
              <a:rPr kumimoji="1" lang="ja-JP" altLang="en-US" smtClean="0"/>
              <a:t>16</a:t>
            </a:fld>
            <a:endParaRPr kumimoji="1" lang="ja-JP" altLang="en-US"/>
          </a:p>
        </p:txBody>
      </p:sp>
      <p:sp>
        <p:nvSpPr>
          <p:cNvPr id="13" name="テキスト ボックス 12"/>
          <p:cNvSpPr txBox="1"/>
          <p:nvPr/>
        </p:nvSpPr>
        <p:spPr>
          <a:xfrm>
            <a:off x="179512" y="429438"/>
            <a:ext cx="2555508" cy="461665"/>
          </a:xfrm>
          <a:prstGeom prst="rect">
            <a:avLst/>
          </a:prstGeom>
          <a:noFill/>
        </p:spPr>
        <p:txBody>
          <a:bodyPr wrap="none" rtlCol="0">
            <a:spAutoFit/>
          </a:bodyPr>
          <a:lstStyle/>
          <a:p>
            <a:r>
              <a:rPr kumimoji="1" lang="ja-JP" altLang="en-US" sz="2400" b="1" dirty="0" smtClean="0"/>
              <a:t>　⑦農業生産基盤</a:t>
            </a:r>
            <a:endParaRPr kumimoji="1" lang="ja-JP" altLang="en-US" sz="2400" b="1" dirty="0"/>
          </a:p>
        </p:txBody>
      </p:sp>
    </p:spTree>
    <p:extLst>
      <p:ext uri="{BB962C8B-B14F-4D97-AF65-F5344CB8AC3E}">
        <p14:creationId xmlns:p14="http://schemas.microsoft.com/office/powerpoint/2010/main" val="1140900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08521110"/>
              </p:ext>
            </p:extLst>
          </p:nvPr>
        </p:nvGraphicFramePr>
        <p:xfrm>
          <a:off x="160179" y="764705"/>
          <a:ext cx="8588285" cy="3528391"/>
        </p:xfrm>
        <a:graphic>
          <a:graphicData uri="http://schemas.openxmlformats.org/drawingml/2006/table">
            <a:tbl>
              <a:tblPr firstRow="1" bandRow="1">
                <a:tableStyleId>{5C22544A-7EE6-4342-B048-85BDC9FD1C3A}</a:tableStyleId>
              </a:tblPr>
              <a:tblGrid>
                <a:gridCol w="432172"/>
                <a:gridCol w="8156113"/>
              </a:tblGrid>
              <a:tr h="3528391">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dirty="0" smtClean="0">
                          <a:solidFill>
                            <a:schemeClr val="tx1"/>
                          </a:solidFill>
                          <a:latin typeface="+mn-ea"/>
                          <a:ea typeface="+mn-ea"/>
                        </a:rPr>
                        <a:t>◆現状</a:t>
                      </a:r>
                      <a:endParaRPr kumimoji="1" lang="en-US" altLang="ja-JP" sz="1600" b="0" dirty="0" smtClean="0">
                        <a:solidFill>
                          <a:schemeClr val="tx1"/>
                        </a:solidFill>
                        <a:latin typeface="+mn-ea"/>
                        <a:ea typeface="+mn-ea"/>
                      </a:endParaRPr>
                    </a:p>
                    <a:p>
                      <a:r>
                        <a:rPr kumimoji="1" lang="ja-JP" altLang="en-US" sz="1600" b="0" i="0" u="none" dirty="0" smtClean="0">
                          <a:solidFill>
                            <a:schemeClr val="tx1"/>
                          </a:solidFill>
                          <a:latin typeface="+mn-ea"/>
                          <a:ea typeface="+mn-ea"/>
                        </a:rPr>
                        <a:t>　・短時間強雨の発生頻度の増加により、集落等に影響する土砂災害の危険性が増加</a:t>
                      </a:r>
                      <a:endParaRPr kumimoji="1" lang="en-US" altLang="ja-JP" sz="1600" b="0" i="0" u="none" dirty="0" smtClean="0">
                        <a:solidFill>
                          <a:schemeClr val="tx1"/>
                        </a:solidFill>
                        <a:latin typeface="+mn-ea"/>
                        <a:ea typeface="+mn-ea"/>
                      </a:endParaRPr>
                    </a:p>
                    <a:p>
                      <a:endParaRPr kumimoji="1" lang="en-US" altLang="ja-JP" sz="1600" b="0" i="1" strike="dblStrike" baseline="0" dirty="0" smtClean="0">
                        <a:solidFill>
                          <a:srgbClr val="FF0000"/>
                        </a:solidFill>
                        <a:latin typeface="+mn-ea"/>
                        <a:ea typeface="+mn-ea"/>
                      </a:endParaRPr>
                    </a:p>
                    <a:p>
                      <a:endParaRPr kumimoji="1" lang="en-US" altLang="ja-JP" sz="1600" b="0" strike="dblStrike" baseline="0" dirty="0" smtClean="0">
                        <a:solidFill>
                          <a:srgbClr val="FF0000"/>
                        </a:solidFill>
                        <a:latin typeface="+mn-ea"/>
                        <a:ea typeface="+mn-ea"/>
                      </a:endParaRPr>
                    </a:p>
                    <a:p>
                      <a:endParaRPr kumimoji="1" lang="en-US" altLang="ja-JP" sz="1600" b="0" strike="dblStrike" baseline="0" dirty="0" smtClean="0">
                        <a:solidFill>
                          <a:srgbClr val="FF0000"/>
                        </a:solidFill>
                        <a:latin typeface="+mn-ea"/>
                        <a:ea typeface="+mn-ea"/>
                      </a:endParaRPr>
                    </a:p>
                    <a:p>
                      <a:endParaRPr kumimoji="1" lang="en-US" altLang="ja-JP" sz="1600" b="0" strike="dblStrike" baseline="0" dirty="0" smtClean="0">
                        <a:solidFill>
                          <a:srgbClr val="FF0000"/>
                        </a:solidFill>
                        <a:latin typeface="+mn-ea"/>
                        <a:ea typeface="+mn-ea"/>
                      </a:endParaRPr>
                    </a:p>
                    <a:p>
                      <a:endParaRPr kumimoji="1" lang="en-US" altLang="ja-JP" sz="1600" b="0" strike="dblStrike" baseline="0" dirty="0" smtClean="0">
                        <a:solidFill>
                          <a:srgbClr val="FF0000"/>
                        </a:solidFill>
                        <a:latin typeface="+mn-ea"/>
                        <a:ea typeface="+mn-ea"/>
                      </a:endParaRPr>
                    </a:p>
                    <a:p>
                      <a:endParaRPr kumimoji="1" lang="en-US" altLang="ja-JP" sz="1600" b="0" strike="dblStrike" baseline="0" dirty="0" smtClean="0">
                        <a:solidFill>
                          <a:srgbClr val="FF0000"/>
                        </a:solidFill>
                        <a:latin typeface="+mn-ea"/>
                        <a:ea typeface="+mn-ea"/>
                      </a:endParaRPr>
                    </a:p>
                    <a:p>
                      <a:endParaRPr kumimoji="1" lang="en-US" altLang="ja-JP" sz="1600" b="0" strike="dblStrike" baseline="0" dirty="0" smtClean="0">
                        <a:solidFill>
                          <a:srgbClr val="FF0000"/>
                        </a:solidFill>
                        <a:latin typeface="+mn-ea"/>
                        <a:ea typeface="+mn-ea"/>
                      </a:endParaRPr>
                    </a:p>
                    <a:p>
                      <a:endParaRPr kumimoji="1" lang="en-US" altLang="ja-JP" sz="1600" b="0" strike="dblStrike" baseline="0" dirty="0" smtClean="0">
                        <a:solidFill>
                          <a:srgbClr val="FF0000"/>
                        </a:solidFill>
                        <a:latin typeface="+mn-ea"/>
                        <a:ea typeface="+mn-ea"/>
                      </a:endParaRPr>
                    </a:p>
                    <a:p>
                      <a:endParaRPr kumimoji="1" lang="en-US" altLang="ja-JP" sz="1600" b="0" strike="dblStrike" baseline="0" dirty="0" smtClean="0">
                        <a:solidFill>
                          <a:srgbClr val="FF0000"/>
                        </a:solidFill>
                        <a:latin typeface="+mn-ea"/>
                        <a:ea typeface="+mn-ea"/>
                      </a:endParaRPr>
                    </a:p>
                    <a:p>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◆将来予測</a:t>
                      </a:r>
                      <a:endParaRPr kumimoji="1" lang="en-US" altLang="ja-JP" sz="1600" b="0" dirty="0" smtClean="0">
                        <a:solidFill>
                          <a:schemeClr val="tx1"/>
                        </a:solidFill>
                        <a:latin typeface="+mn-ea"/>
                        <a:ea typeface="+mn-ea"/>
                      </a:endParaRPr>
                    </a:p>
                    <a:p>
                      <a:r>
                        <a:rPr kumimoji="1" lang="ja-JP" altLang="en-US" sz="1600" b="0" i="0" u="none" dirty="0" smtClean="0">
                          <a:solidFill>
                            <a:schemeClr val="tx1"/>
                          </a:solidFill>
                          <a:latin typeface="+mn-ea"/>
                          <a:ea typeface="+mn-ea"/>
                        </a:rPr>
                        <a:t>　・年最大日雨量、年最大時間雨量の増加が予測され、集中的な崩壊・土石流等のリスク増加</a:t>
                      </a:r>
                      <a:endParaRPr kumimoji="1" lang="ja-JP" altLang="en-US" sz="1600" b="0" i="1" u="none" strike="dblStrike" baseline="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4197228116"/>
              </p:ext>
            </p:extLst>
          </p:nvPr>
        </p:nvGraphicFramePr>
        <p:xfrm>
          <a:off x="156331" y="4437112"/>
          <a:ext cx="8594693" cy="2029246"/>
        </p:xfrm>
        <a:graphic>
          <a:graphicData uri="http://schemas.openxmlformats.org/drawingml/2006/table">
            <a:tbl>
              <a:tblPr firstRow="1" bandRow="1">
                <a:tableStyleId>{5C22544A-7EE6-4342-B048-85BDC9FD1C3A}</a:tableStyleId>
              </a:tblPr>
              <a:tblGrid>
                <a:gridCol w="436607"/>
                <a:gridCol w="8158086"/>
              </a:tblGrid>
              <a:tr h="2029246">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500" b="0" dirty="0" smtClean="0">
                          <a:solidFill>
                            <a:schemeClr val="tx1"/>
                          </a:solidFill>
                          <a:latin typeface="+mn-ea"/>
                          <a:ea typeface="+mn-ea"/>
                        </a:rPr>
                        <a:t>◆山地災害の発生リスクへの対応</a:t>
                      </a:r>
                      <a:endParaRPr kumimoji="1" lang="en-US" altLang="ja-JP" sz="1500" b="0" dirty="0" smtClean="0">
                        <a:solidFill>
                          <a:schemeClr val="tx1"/>
                        </a:solidFill>
                        <a:latin typeface="+mn-ea"/>
                        <a:ea typeface="+mn-ea"/>
                      </a:endParaRPr>
                    </a:p>
                    <a:p>
                      <a:r>
                        <a:rPr kumimoji="1" lang="ja-JP" altLang="en-US" sz="1500" b="0" i="0" dirty="0" smtClean="0">
                          <a:solidFill>
                            <a:srgbClr val="FF0000"/>
                          </a:solidFill>
                          <a:latin typeface="+mn-ea"/>
                          <a:ea typeface="+mn-ea"/>
                        </a:rPr>
                        <a:t>　</a:t>
                      </a:r>
                      <a:r>
                        <a:rPr kumimoji="1" lang="ja-JP" altLang="en-US" sz="1500" b="0" i="0" dirty="0" smtClean="0">
                          <a:solidFill>
                            <a:schemeClr val="tx1"/>
                          </a:solidFill>
                          <a:latin typeface="+mn-ea"/>
                          <a:ea typeface="+mn-ea"/>
                        </a:rPr>
                        <a:t></a:t>
                      </a:r>
                      <a:r>
                        <a:rPr kumimoji="1" lang="ja-JP" altLang="en-US" sz="1500" b="0" i="0" u="none" dirty="0" smtClean="0">
                          <a:solidFill>
                            <a:schemeClr val="tx1"/>
                          </a:solidFill>
                          <a:latin typeface="+mn-ea"/>
                          <a:ea typeface="+mn-ea"/>
                        </a:rPr>
                        <a:t>土石流や流木の発生を想定した治山施設の</a:t>
                      </a:r>
                      <a:endParaRPr kumimoji="1" lang="en-US" altLang="ja-JP" sz="1500" b="0" i="0" u="none" dirty="0" smtClean="0">
                        <a:solidFill>
                          <a:schemeClr val="tx1"/>
                        </a:solidFill>
                        <a:latin typeface="+mn-ea"/>
                        <a:ea typeface="+mn-ea"/>
                      </a:endParaRPr>
                    </a:p>
                    <a:p>
                      <a:r>
                        <a:rPr kumimoji="1" lang="ja-JP" altLang="en-US" sz="1500" b="0" i="0" u="none" dirty="0" smtClean="0">
                          <a:solidFill>
                            <a:schemeClr val="tx1"/>
                          </a:solidFill>
                          <a:latin typeface="+mn-ea"/>
                          <a:ea typeface="+mn-ea"/>
                        </a:rPr>
                        <a:t>    整備や、森林の整備による森林の土砂崩壊・</a:t>
                      </a:r>
                      <a:endParaRPr kumimoji="1" lang="en-US" altLang="ja-JP" sz="1500" b="0" i="0" u="none" dirty="0" smtClean="0">
                        <a:solidFill>
                          <a:schemeClr val="tx1"/>
                        </a:solidFill>
                        <a:latin typeface="+mn-ea"/>
                        <a:ea typeface="+mn-ea"/>
                      </a:endParaRPr>
                    </a:p>
                    <a:p>
                      <a:r>
                        <a:rPr kumimoji="1" lang="ja-JP" altLang="en-US" sz="1500" b="0" i="0" u="none" dirty="0" smtClean="0">
                          <a:solidFill>
                            <a:schemeClr val="tx1"/>
                          </a:solidFill>
                          <a:latin typeface="+mn-ea"/>
                          <a:ea typeface="+mn-ea"/>
                        </a:rPr>
                        <a:t>　　流出防止機能の向上</a:t>
                      </a:r>
                      <a:endParaRPr kumimoji="1" lang="en-US" altLang="ja-JP" sz="1500" b="0" i="0" u="none" dirty="0" smtClean="0">
                        <a:solidFill>
                          <a:schemeClr val="tx1"/>
                        </a:solidFill>
                        <a:latin typeface="+mn-ea"/>
                        <a:ea typeface="+mn-ea"/>
                      </a:endParaRPr>
                    </a:p>
                    <a:p>
                      <a:r>
                        <a:rPr kumimoji="1" lang="ja-JP" altLang="en-US" sz="1500" b="0" i="0" u="none" dirty="0" smtClean="0">
                          <a:solidFill>
                            <a:schemeClr val="tx1"/>
                          </a:solidFill>
                          <a:latin typeface="+mn-ea"/>
                          <a:ea typeface="+mn-ea"/>
                        </a:rPr>
                        <a:t>　治山・林道施設の適切な維持管理の実施</a:t>
                      </a:r>
                    </a:p>
                    <a:p>
                      <a:r>
                        <a:rPr kumimoji="1" lang="ja-JP" altLang="en-US" sz="1500" b="0" i="0" dirty="0" smtClean="0">
                          <a:solidFill>
                            <a:schemeClr val="tx1"/>
                          </a:solidFill>
                          <a:latin typeface="+mn-ea"/>
                          <a:ea typeface="+mn-ea"/>
                        </a:rPr>
                        <a:t>　</a:t>
                      </a:r>
                      <a:r>
                        <a:rPr kumimoji="1" lang="ja-JP" altLang="en-US" sz="1500" b="0" i="1" dirty="0" smtClean="0">
                          <a:solidFill>
                            <a:schemeClr val="tx1"/>
                          </a:solidFill>
                          <a:latin typeface="+mn-ea"/>
                          <a:ea typeface="+mn-ea"/>
                        </a:rPr>
                        <a:t>山地災害が発生する危険の高い地区の把握</a:t>
                      </a:r>
                      <a:endParaRPr kumimoji="1" lang="en-US" altLang="ja-JP" sz="1500" b="0" i="1" dirty="0" smtClean="0">
                        <a:solidFill>
                          <a:schemeClr val="tx1"/>
                        </a:solidFill>
                        <a:latin typeface="+mn-ea"/>
                        <a:ea typeface="+mn-ea"/>
                      </a:endParaRPr>
                    </a:p>
                    <a:p>
                      <a:r>
                        <a:rPr kumimoji="1" lang="ja-JP" altLang="en-US" sz="1500" b="0" i="1" dirty="0" smtClean="0">
                          <a:solidFill>
                            <a:schemeClr val="tx1"/>
                          </a:solidFill>
                          <a:latin typeface="+mn-ea"/>
                          <a:ea typeface="+mn-ea"/>
                        </a:rPr>
                        <a:t>    精度の向上に係る実地調査</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
        <p:nvSpPr>
          <p:cNvPr id="3" name="正方形/長方形 2"/>
          <p:cNvSpPr/>
          <p:nvPr/>
        </p:nvSpPr>
        <p:spPr>
          <a:xfrm>
            <a:off x="4182645" y="2708920"/>
            <a:ext cx="444571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50mm/60</a:t>
            </a:r>
            <a:r>
              <a:rPr lang="ja-JP" altLang="en-US" sz="1200" dirty="0" smtClean="0">
                <a:solidFill>
                  <a:schemeClr val="tx1"/>
                </a:solidFill>
              </a:rPr>
              <a:t>分以上の短時間強雨発生回数（大阪府内</a:t>
            </a:r>
            <a:r>
              <a:rPr lang="en-US" altLang="ja-JP" sz="1200" dirty="0" smtClean="0">
                <a:solidFill>
                  <a:schemeClr val="tx1"/>
                </a:solidFill>
              </a:rPr>
              <a:t>30</a:t>
            </a:r>
            <a:r>
              <a:rPr lang="ja-JP" altLang="en-US" sz="1200" dirty="0" smtClean="0">
                <a:solidFill>
                  <a:schemeClr val="tx1"/>
                </a:solidFill>
              </a:rPr>
              <a:t>地点</a:t>
            </a:r>
            <a:r>
              <a:rPr lang="ja-JP" altLang="en-US" sz="1200" dirty="0">
                <a:solidFill>
                  <a:schemeClr val="tx1"/>
                </a:solidFill>
              </a:rPr>
              <a:t>当たり）</a:t>
            </a:r>
          </a:p>
        </p:txBody>
      </p:sp>
      <p:sp>
        <p:nvSpPr>
          <p:cNvPr id="5" name="テキスト ボックス 4"/>
          <p:cNvSpPr txBox="1"/>
          <p:nvPr/>
        </p:nvSpPr>
        <p:spPr>
          <a:xfrm>
            <a:off x="4788927" y="4486761"/>
            <a:ext cx="3802200" cy="1246495"/>
          </a:xfrm>
          <a:prstGeom prst="rect">
            <a:avLst/>
          </a:prstGeom>
          <a:noFill/>
        </p:spPr>
        <p:txBody>
          <a:bodyPr wrap="square" rtlCol="0">
            <a:spAutoFit/>
          </a:bodyPr>
          <a:lstStyle/>
          <a:p>
            <a:r>
              <a:rPr lang="ja-JP" altLang="en-US" sz="1500" dirty="0"/>
              <a:t>◆</a:t>
            </a:r>
            <a:r>
              <a:rPr lang="ja-JP" altLang="en-US" sz="1500" dirty="0" smtClean="0"/>
              <a:t>渇水</a:t>
            </a:r>
            <a:r>
              <a:rPr lang="ja-JP" altLang="en-US" sz="1500" dirty="0"/>
              <a:t>等の発生</a:t>
            </a:r>
            <a:r>
              <a:rPr lang="ja-JP" altLang="en-US" sz="1500" dirty="0" smtClean="0"/>
              <a:t>リスクへの対応</a:t>
            </a:r>
            <a:endParaRPr lang="en-US" altLang="ja-JP" sz="1500" i="1" dirty="0"/>
          </a:p>
          <a:p>
            <a:r>
              <a:rPr lang="ja-JP" altLang="en-US" sz="1500" dirty="0" smtClean="0"/>
              <a:t>　・水源地</a:t>
            </a:r>
            <a:r>
              <a:rPr lang="ja-JP" altLang="en-US" sz="1500" dirty="0"/>
              <a:t>等における浸透・保水能力の</a:t>
            </a:r>
            <a:r>
              <a:rPr lang="ja-JP" altLang="en-US" sz="1500" dirty="0" smtClean="0"/>
              <a:t>高い</a:t>
            </a:r>
            <a:endParaRPr lang="en-US" altLang="ja-JP" sz="1500" dirty="0" smtClean="0"/>
          </a:p>
          <a:p>
            <a:r>
              <a:rPr lang="en-US" altLang="ja-JP" sz="1500" dirty="0"/>
              <a:t> </a:t>
            </a:r>
            <a:r>
              <a:rPr lang="en-US" altLang="ja-JP" sz="1500" dirty="0" smtClean="0"/>
              <a:t>    </a:t>
            </a:r>
            <a:r>
              <a:rPr lang="ja-JP" altLang="en-US" sz="1500" dirty="0" smtClean="0"/>
              <a:t>森林</a:t>
            </a:r>
            <a:r>
              <a:rPr lang="ja-JP" altLang="en-US" sz="1500" dirty="0"/>
              <a:t>の</a:t>
            </a:r>
            <a:r>
              <a:rPr lang="ja-JP" altLang="en-US" sz="1500" dirty="0" smtClean="0"/>
              <a:t>維持</a:t>
            </a:r>
            <a:r>
              <a:rPr lang="ja-JP" altLang="en-US" sz="1500" dirty="0"/>
              <a:t>・造成</a:t>
            </a:r>
          </a:p>
          <a:p>
            <a:r>
              <a:rPr lang="ja-JP" altLang="en-US" sz="1500" dirty="0" smtClean="0"/>
              <a:t>　・森林</a:t>
            </a:r>
            <a:r>
              <a:rPr lang="ja-JP" altLang="en-US" sz="1500" dirty="0"/>
              <a:t>の水源涵養機能が適切に発揮</a:t>
            </a:r>
            <a:r>
              <a:rPr lang="ja-JP" altLang="en-US" sz="1500" dirty="0" smtClean="0"/>
              <a:t>される</a:t>
            </a:r>
            <a:endParaRPr lang="en-US" altLang="ja-JP" sz="1500" dirty="0" smtClean="0"/>
          </a:p>
          <a:p>
            <a:r>
              <a:rPr lang="en-US" altLang="ja-JP" sz="1500" dirty="0"/>
              <a:t> </a:t>
            </a:r>
            <a:r>
              <a:rPr lang="en-US" altLang="ja-JP" sz="1500" dirty="0" smtClean="0"/>
              <a:t>    </a:t>
            </a:r>
            <a:r>
              <a:rPr lang="ja-JP" altLang="en-US" sz="1500" dirty="0" smtClean="0"/>
              <a:t>よう森林の整備</a:t>
            </a:r>
            <a:r>
              <a:rPr lang="ja-JP" altLang="en-US" sz="1500" dirty="0"/>
              <a:t>・</a:t>
            </a:r>
            <a:r>
              <a:rPr lang="ja-JP" altLang="en-US" sz="1500" dirty="0" smtClean="0"/>
              <a:t>保全の推進</a:t>
            </a:r>
            <a:endParaRPr lang="en-US" altLang="ja-JP" sz="1500" strike="dblStrike" dirty="0" smtClean="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576" y="1425221"/>
            <a:ext cx="4131170" cy="135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AB3DA4BF-471E-4FB9-A43A-1B38EB911802}" type="slidenum">
              <a:rPr kumimoji="1" lang="ja-JP" altLang="en-US" smtClean="0"/>
              <a:t>17</a:t>
            </a:fld>
            <a:endParaRPr kumimoji="1" lang="ja-JP" altLang="en-US"/>
          </a:p>
        </p:txBody>
      </p:sp>
      <p:sp>
        <p:nvSpPr>
          <p:cNvPr id="20" name="テキスト ボックス 19"/>
          <p:cNvSpPr txBox="1"/>
          <p:nvPr/>
        </p:nvSpPr>
        <p:spPr>
          <a:xfrm>
            <a:off x="179512" y="260648"/>
            <a:ext cx="5083443" cy="461665"/>
          </a:xfrm>
          <a:prstGeom prst="rect">
            <a:avLst/>
          </a:prstGeom>
          <a:noFill/>
        </p:spPr>
        <p:txBody>
          <a:bodyPr wrap="none" rtlCol="0">
            <a:spAutoFit/>
          </a:bodyPr>
          <a:lstStyle/>
          <a:p>
            <a:r>
              <a:rPr lang="ja-JP" altLang="en-US" sz="2400" b="1" dirty="0"/>
              <a:t>　</a:t>
            </a:r>
            <a:r>
              <a:rPr lang="ja-JP" altLang="en-US" sz="2400" b="1" dirty="0" smtClean="0"/>
              <a:t>⑧</a:t>
            </a:r>
            <a:r>
              <a:rPr kumimoji="1" lang="ja-JP" altLang="en-US" sz="2400" b="1" dirty="0" smtClean="0"/>
              <a:t>森林</a:t>
            </a:r>
            <a:r>
              <a:rPr lang="en-US" altLang="ja-JP" sz="2400" b="1" dirty="0" smtClean="0"/>
              <a:t>【</a:t>
            </a:r>
            <a:r>
              <a:rPr lang="ja-JP" altLang="en-US" sz="2400" b="1" dirty="0" smtClean="0"/>
              <a:t>山地災害、治山・林道施設</a:t>
            </a:r>
            <a:r>
              <a:rPr lang="en-US" altLang="ja-JP" sz="2400" b="1" dirty="0" smtClean="0"/>
              <a:t>】</a:t>
            </a:r>
            <a:endParaRPr kumimoji="1" lang="ja-JP" altLang="en-US" sz="2400" b="1" dirty="0"/>
          </a:p>
        </p:txBody>
      </p:sp>
      <p:sp>
        <p:nvSpPr>
          <p:cNvPr id="19" name="正方形/長方形 18"/>
          <p:cNvSpPr/>
          <p:nvPr/>
        </p:nvSpPr>
        <p:spPr>
          <a:xfrm>
            <a:off x="1770534" y="3176971"/>
            <a:ext cx="194421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大雨による土砂災害</a:t>
            </a:r>
            <a:endParaRPr lang="ja-JP" altLang="en-US" sz="1200"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8227" y="1412776"/>
            <a:ext cx="2380539" cy="178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4212979" y="2982736"/>
            <a:ext cx="4464496" cy="430887"/>
          </a:xfrm>
          <a:prstGeom prst="rect">
            <a:avLst/>
          </a:prstGeom>
          <a:noFill/>
        </p:spPr>
        <p:txBody>
          <a:bodyPr wrap="square" rtlCol="0">
            <a:spAutoFit/>
          </a:bodyPr>
          <a:lstStyle/>
          <a:p>
            <a:r>
              <a:rPr lang="ja-JP" altLang="en-US" sz="1100" dirty="0" smtClean="0"/>
              <a:t>（出典）</a:t>
            </a:r>
            <a:r>
              <a:rPr lang="ja-JP" altLang="ja-JP" sz="1100" dirty="0" smtClean="0"/>
              <a:t>大阪府</a:t>
            </a:r>
            <a:r>
              <a:rPr lang="ja-JP" altLang="ja-JP" sz="1100" dirty="0"/>
              <a:t>河川整備審</a:t>
            </a:r>
            <a:r>
              <a:rPr lang="ja-JP" altLang="ja-JP" sz="1100" dirty="0" smtClean="0"/>
              <a:t>議会</a:t>
            </a:r>
            <a:r>
              <a:rPr lang="ja-JP" altLang="en-US" sz="1100" dirty="0" smtClean="0"/>
              <a:t>　</a:t>
            </a:r>
            <a:r>
              <a:rPr lang="ja-JP" altLang="ja-JP" sz="1100" dirty="0" smtClean="0"/>
              <a:t>第</a:t>
            </a:r>
            <a:r>
              <a:rPr lang="en-US" altLang="ja-JP" sz="1100" dirty="0" smtClean="0"/>
              <a:t>2</a:t>
            </a:r>
            <a:r>
              <a:rPr lang="ja-JP" altLang="ja-JP" sz="1100" dirty="0"/>
              <a:t>回治水専門</a:t>
            </a:r>
            <a:r>
              <a:rPr lang="ja-JP" altLang="ja-JP" sz="1100" dirty="0" smtClean="0"/>
              <a:t>部会</a:t>
            </a:r>
            <a:r>
              <a:rPr lang="ja-JP" altLang="en-US" sz="1100" dirty="0" smtClean="0"/>
              <a:t>（</a:t>
            </a:r>
            <a:r>
              <a:rPr lang="ja-JP" altLang="en-US" sz="1100" dirty="0"/>
              <a:t>平成</a:t>
            </a:r>
            <a:r>
              <a:rPr lang="en-US" altLang="ja-JP" sz="1100" dirty="0"/>
              <a:t>26</a:t>
            </a:r>
            <a:r>
              <a:rPr lang="ja-JP" altLang="en-US" sz="1100" dirty="0"/>
              <a:t>年度</a:t>
            </a:r>
            <a:r>
              <a:rPr lang="ja-JP" altLang="en-US" sz="1100" dirty="0" smtClean="0"/>
              <a:t>）資料</a:t>
            </a:r>
            <a:endParaRPr lang="en-US" altLang="ja-JP" sz="1100" dirty="0" smtClean="0"/>
          </a:p>
          <a:p>
            <a:r>
              <a:rPr lang="ja-JP" altLang="en-US" sz="1100" dirty="0"/>
              <a:t>測定結果は、大阪府及び国が設置した観測所の測定データを元に集計</a:t>
            </a:r>
            <a:endParaRPr lang="ja-JP" altLang="ja-JP" sz="1100" dirty="0"/>
          </a:p>
        </p:txBody>
      </p:sp>
      <p:sp>
        <p:nvSpPr>
          <p:cNvPr id="12" name="正方形/長方形 11"/>
          <p:cNvSpPr/>
          <p:nvPr/>
        </p:nvSpPr>
        <p:spPr>
          <a:xfrm>
            <a:off x="6452032" y="6098368"/>
            <a:ext cx="2088232"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schemeClr val="tx1"/>
                </a:solidFill>
              </a:rPr>
              <a:t>※</a:t>
            </a:r>
            <a:r>
              <a:rPr lang="ja-JP" altLang="en-US" sz="1100" dirty="0" smtClean="0">
                <a:solidFill>
                  <a:schemeClr val="tx1"/>
                </a:solidFill>
              </a:rPr>
              <a:t>今後実施する取組</a:t>
            </a:r>
            <a:r>
              <a:rPr lang="ja-JP" altLang="en-US" sz="1100" dirty="0">
                <a:solidFill>
                  <a:schemeClr val="tx1"/>
                </a:solidFill>
              </a:rPr>
              <a:t>は斜</a:t>
            </a:r>
            <a:r>
              <a:rPr lang="ja-JP" altLang="en-US" sz="1100" dirty="0" smtClean="0">
                <a:solidFill>
                  <a:schemeClr val="tx1"/>
                </a:solidFill>
              </a:rPr>
              <a:t>字体</a:t>
            </a:r>
            <a:endParaRPr kumimoji="1" lang="ja-JP" altLang="en-US" sz="1100" dirty="0">
              <a:solidFill>
                <a:schemeClr val="tx1"/>
              </a:solidFill>
            </a:endParaRPr>
          </a:p>
        </p:txBody>
      </p:sp>
    </p:spTree>
    <p:extLst>
      <p:ext uri="{BB962C8B-B14F-4D97-AF65-F5344CB8AC3E}">
        <p14:creationId xmlns:p14="http://schemas.microsoft.com/office/powerpoint/2010/main" val="1969352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457240648"/>
              </p:ext>
            </p:extLst>
          </p:nvPr>
        </p:nvGraphicFramePr>
        <p:xfrm>
          <a:off x="179388" y="882784"/>
          <a:ext cx="8641084" cy="3384376"/>
        </p:xfrm>
        <a:graphic>
          <a:graphicData uri="http://schemas.openxmlformats.org/drawingml/2006/table">
            <a:tbl>
              <a:tblPr firstRow="1" bandRow="1">
                <a:tableStyleId>{5C22544A-7EE6-4342-B048-85BDC9FD1C3A}</a:tableStyleId>
              </a:tblPr>
              <a:tblGrid>
                <a:gridCol w="438962"/>
                <a:gridCol w="8202122"/>
              </a:tblGrid>
              <a:tr h="3384376">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dirty="0" smtClean="0">
                          <a:solidFill>
                            <a:schemeClr val="tx1"/>
                          </a:solidFill>
                          <a:latin typeface="+mn-ea"/>
                          <a:ea typeface="+mn-ea"/>
                        </a:rPr>
                        <a:t>◆現状</a:t>
                      </a:r>
                      <a:endParaRPr kumimoji="1" lang="en-US" altLang="ja-JP" sz="1600" b="0" dirty="0" smtClean="0">
                        <a:solidFill>
                          <a:schemeClr val="tx1"/>
                        </a:solidFill>
                        <a:latin typeface="+mn-ea"/>
                        <a:ea typeface="+mn-ea"/>
                      </a:endParaRPr>
                    </a:p>
                    <a:p>
                      <a:r>
                        <a:rPr kumimoji="1" lang="ja-JP" altLang="en-US" sz="1600" b="0" i="0" u="none" dirty="0" smtClean="0">
                          <a:solidFill>
                            <a:schemeClr val="tx1"/>
                          </a:solidFill>
                          <a:latin typeface="+mn-ea"/>
                          <a:ea typeface="+mn-ea"/>
                        </a:rPr>
                        <a:t>　・大阪湾の海水温は、長期的にみて上昇傾向</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・イカナゴやマコガレイ、アイナメなど寒冷性の魚種</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の減少、ハモやクマエビ等暖海性の魚種の増加</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・ノリの種付け時期が遅れ、収穫量の減少</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a:t>
                      </a:r>
                      <a:r>
                        <a:rPr kumimoji="1" lang="ja-JP" altLang="en-US" sz="1600" b="0" i="0" u="none" strike="noStrike" kern="1200" baseline="0" dirty="0" smtClean="0">
                          <a:solidFill>
                            <a:schemeClr val="tx1"/>
                          </a:solidFill>
                          <a:latin typeface="+mn-ea"/>
                          <a:ea typeface="+mn-ea"/>
                          <a:cs typeface="+mn-cs"/>
                        </a:rPr>
                        <a:t>熱帯性の新奇有毒プランクトンが近年出現</a:t>
                      </a:r>
                      <a:endParaRPr kumimoji="1" lang="en-US" altLang="ja-JP" sz="1600" b="0" i="0" u="none" strike="dblStrike" kern="1200" baseline="0" dirty="0" smtClean="0">
                        <a:solidFill>
                          <a:schemeClr val="tx1"/>
                        </a:solidFill>
                        <a:latin typeface="+mn-ea"/>
                        <a:ea typeface="+mn-ea"/>
                        <a:cs typeface="+mn-cs"/>
                      </a:endParaRPr>
                    </a:p>
                    <a:p>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◆将来予測</a:t>
                      </a:r>
                      <a:endParaRPr kumimoji="1" lang="en-US" altLang="ja-JP" sz="1600" b="0" dirty="0" smtClean="0">
                        <a:solidFill>
                          <a:schemeClr val="tx1"/>
                        </a:solidFill>
                        <a:latin typeface="+mn-ea"/>
                        <a:ea typeface="+mn-ea"/>
                      </a:endParaRPr>
                    </a:p>
                    <a:p>
                      <a:r>
                        <a:rPr kumimoji="1" lang="ja-JP" altLang="en-US" sz="1600" b="0" i="0" dirty="0" smtClean="0">
                          <a:solidFill>
                            <a:schemeClr val="tx1"/>
                          </a:solidFill>
                          <a:latin typeface="+mn-ea"/>
                          <a:ea typeface="+mn-ea"/>
                        </a:rPr>
                        <a:t>　・日本近海（四国・東海沖）の平均海面水温（年平均）は</a:t>
                      </a:r>
                      <a:endParaRPr kumimoji="1" lang="en-US" altLang="ja-JP" sz="1600" b="0" i="0" dirty="0" smtClean="0">
                        <a:solidFill>
                          <a:schemeClr val="tx1"/>
                        </a:solidFill>
                        <a:latin typeface="+mn-ea"/>
                        <a:ea typeface="+mn-ea"/>
                      </a:endParaRPr>
                    </a:p>
                    <a:p>
                      <a:r>
                        <a:rPr kumimoji="1" lang="ja-JP" altLang="en-US" sz="1600" b="0" i="0" dirty="0" smtClean="0">
                          <a:solidFill>
                            <a:schemeClr val="tx1"/>
                          </a:solidFill>
                          <a:latin typeface="+mn-ea"/>
                          <a:ea typeface="+mn-ea"/>
                        </a:rPr>
                        <a:t>　　今後</a:t>
                      </a:r>
                      <a:r>
                        <a:rPr kumimoji="1" lang="en-US" altLang="ja-JP" sz="1600" b="0" i="0" dirty="0" smtClean="0">
                          <a:solidFill>
                            <a:schemeClr val="tx1"/>
                          </a:solidFill>
                          <a:latin typeface="+mn-ea"/>
                          <a:ea typeface="+mn-ea"/>
                        </a:rPr>
                        <a:t>100</a:t>
                      </a:r>
                      <a:r>
                        <a:rPr kumimoji="1" lang="ja-JP" altLang="en-US" sz="1600" b="0" i="0" dirty="0" smtClean="0">
                          <a:solidFill>
                            <a:schemeClr val="tx1"/>
                          </a:solidFill>
                          <a:latin typeface="+mn-ea"/>
                          <a:ea typeface="+mn-ea"/>
                        </a:rPr>
                        <a:t>年でさらに</a:t>
                      </a:r>
                      <a:r>
                        <a:rPr kumimoji="1" lang="en-US" altLang="ja-JP" sz="1600" b="0" i="0" dirty="0" smtClean="0">
                          <a:solidFill>
                            <a:schemeClr val="tx1"/>
                          </a:solidFill>
                          <a:latin typeface="+mn-ea"/>
                          <a:ea typeface="+mn-ea"/>
                        </a:rPr>
                        <a:t>0.6</a:t>
                      </a:r>
                      <a:r>
                        <a:rPr kumimoji="1" lang="ja-JP" altLang="en-US" sz="1600" b="0" i="0" dirty="0" smtClean="0">
                          <a:solidFill>
                            <a:schemeClr val="tx1"/>
                          </a:solidFill>
                          <a:latin typeface="+mn-ea"/>
                          <a:ea typeface="+mn-ea"/>
                        </a:rPr>
                        <a:t>～</a:t>
                      </a:r>
                      <a:r>
                        <a:rPr kumimoji="1" lang="en-US" altLang="ja-JP" sz="1600" b="0" i="0" dirty="0" smtClean="0">
                          <a:solidFill>
                            <a:schemeClr val="tx1"/>
                          </a:solidFill>
                          <a:latin typeface="+mn-ea"/>
                          <a:ea typeface="+mn-ea"/>
                        </a:rPr>
                        <a:t>3.1℃</a:t>
                      </a:r>
                      <a:r>
                        <a:rPr kumimoji="1" lang="ja-JP" altLang="en-US" sz="1600" b="0" i="0" dirty="0" smtClean="0">
                          <a:solidFill>
                            <a:schemeClr val="tx1"/>
                          </a:solidFill>
                          <a:latin typeface="+mn-ea"/>
                          <a:ea typeface="+mn-ea"/>
                        </a:rPr>
                        <a:t>の上昇</a:t>
                      </a:r>
                    </a:p>
                    <a:p>
                      <a:r>
                        <a:rPr kumimoji="1" lang="ja-JP" altLang="en-US" sz="1600" b="0" i="0" strike="noStrike" baseline="0" dirty="0" smtClean="0">
                          <a:solidFill>
                            <a:schemeClr val="tx1"/>
                          </a:solidFill>
                          <a:latin typeface="+mn-ea"/>
                          <a:ea typeface="+mn-ea"/>
                        </a:rPr>
                        <a:t>　・回遊性魚介類の分布回遊・サイズ変化に伴う漁獲量、時期の変化</a:t>
                      </a:r>
                      <a:endParaRPr kumimoji="1" lang="en-US" altLang="ja-JP" sz="1600" b="0" i="0" strike="noStrike" baseline="0" dirty="0" smtClean="0">
                        <a:solidFill>
                          <a:schemeClr val="tx1"/>
                        </a:solidFill>
                        <a:latin typeface="+mn-ea"/>
                        <a:ea typeface="+mn-ea"/>
                      </a:endParaRPr>
                    </a:p>
                    <a:p>
                      <a:r>
                        <a:rPr kumimoji="1" lang="ja-JP" altLang="en-US" sz="1600" b="0" i="0" dirty="0" smtClean="0">
                          <a:solidFill>
                            <a:schemeClr val="tx1"/>
                          </a:solidFill>
                          <a:latin typeface="+mn-ea"/>
                          <a:ea typeface="+mn-ea"/>
                        </a:rPr>
                        <a:t>　・秋季の水温上昇に伴いノリの種付け時期の遅れ、収穫量の減少が拡大</a:t>
                      </a:r>
                      <a:endParaRPr kumimoji="1" lang="en-US" altLang="ja-JP" sz="1600" b="0" i="0" dirty="0" smtClean="0">
                        <a:solidFill>
                          <a:schemeClr val="tx1"/>
                        </a:solidFill>
                        <a:latin typeface="+mn-ea"/>
                        <a:ea typeface="+mn-ea"/>
                      </a:endParaRPr>
                    </a:p>
                    <a:p>
                      <a:r>
                        <a:rPr kumimoji="1" lang="ja-JP" altLang="en-US" sz="1600" b="0" i="0" dirty="0" smtClean="0">
                          <a:solidFill>
                            <a:schemeClr val="tx1"/>
                          </a:solidFill>
                          <a:latin typeface="+mn-ea"/>
                          <a:ea typeface="+mn-ea"/>
                        </a:rPr>
                        <a:t>　・水温上昇に伴い、新奇</a:t>
                      </a:r>
                      <a:r>
                        <a:rPr kumimoji="1" lang="ja-JP" altLang="en-US" sz="1600" b="0" i="0" u="none" strike="noStrike" kern="1200" baseline="0" dirty="0" smtClean="0">
                          <a:solidFill>
                            <a:schemeClr val="tx1"/>
                          </a:solidFill>
                          <a:latin typeface="+mn-ea"/>
                          <a:ea typeface="+mn-ea"/>
                          <a:cs typeface="+mn-cs"/>
                        </a:rPr>
                        <a:t>有毒プランクトンの</a:t>
                      </a:r>
                      <a:r>
                        <a:rPr kumimoji="1" lang="ja-JP" altLang="en-US" sz="1600" b="0" i="0" dirty="0" smtClean="0">
                          <a:solidFill>
                            <a:schemeClr val="tx1"/>
                          </a:solidFill>
                          <a:latin typeface="+mn-ea"/>
                          <a:ea typeface="+mn-ea"/>
                        </a:rPr>
                        <a:t>出現頻度の増加</a:t>
                      </a:r>
                      <a:endParaRPr kumimoji="1" lang="en-US" altLang="ja-JP" sz="1600" b="0" i="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2966782859"/>
              </p:ext>
            </p:extLst>
          </p:nvPr>
        </p:nvGraphicFramePr>
        <p:xfrm>
          <a:off x="179512" y="4483184"/>
          <a:ext cx="8640960" cy="2286000"/>
        </p:xfrm>
        <a:graphic>
          <a:graphicData uri="http://schemas.openxmlformats.org/drawingml/2006/table">
            <a:tbl>
              <a:tblPr firstRow="1" bandRow="1">
                <a:tableStyleId>{5C22544A-7EE6-4342-B048-85BDC9FD1C3A}</a:tableStyleId>
              </a:tblPr>
              <a:tblGrid>
                <a:gridCol w="438956"/>
                <a:gridCol w="8202004"/>
              </a:tblGrid>
              <a:tr h="1944216">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dirty="0" smtClean="0">
                          <a:solidFill>
                            <a:schemeClr val="tx1"/>
                          </a:solidFill>
                          <a:latin typeface="+mn-ea"/>
                          <a:ea typeface="+mn-ea"/>
                        </a:rPr>
                        <a:t>◆海面漁業</a:t>
                      </a:r>
                      <a:endParaRPr kumimoji="1" lang="en-US" altLang="ja-JP" sz="1600" b="0" dirty="0" smtClean="0">
                        <a:solidFill>
                          <a:schemeClr val="tx1"/>
                        </a:solidFill>
                        <a:latin typeface="+mn-ea"/>
                        <a:ea typeface="+mn-ea"/>
                      </a:endParaRPr>
                    </a:p>
                    <a:p>
                      <a:r>
                        <a:rPr kumimoji="1" lang="ja-JP" altLang="en-US" sz="1600" b="0" u="none" dirty="0" smtClean="0">
                          <a:solidFill>
                            <a:schemeClr val="tx1"/>
                          </a:solidFill>
                          <a:latin typeface="+mn-ea"/>
                          <a:ea typeface="+mn-ea"/>
                        </a:rPr>
                        <a:t>　・水温上昇など環境変化が生態系や水産資源に与える影響の解明のための</a:t>
                      </a:r>
                      <a:endParaRPr kumimoji="1" lang="en-US" altLang="ja-JP" sz="1600" b="0" u="none" dirty="0" smtClean="0">
                        <a:solidFill>
                          <a:schemeClr val="tx1"/>
                        </a:solidFill>
                        <a:latin typeface="+mn-ea"/>
                        <a:ea typeface="+mn-ea"/>
                      </a:endParaRPr>
                    </a:p>
                    <a:p>
                      <a:r>
                        <a:rPr kumimoji="1" lang="ja-JP" altLang="en-US" sz="1600" b="0" u="none" dirty="0" smtClean="0">
                          <a:solidFill>
                            <a:schemeClr val="tx1"/>
                          </a:solidFill>
                          <a:latin typeface="+mn-ea"/>
                          <a:ea typeface="+mn-ea"/>
                        </a:rPr>
                        <a:t>　　環境モニタリングやデータ解析</a:t>
                      </a:r>
                      <a:r>
                        <a:rPr kumimoji="1" lang="ja-JP" altLang="en-US" sz="1600" b="0" i="1" u="none" dirty="0" smtClean="0">
                          <a:solidFill>
                            <a:schemeClr val="tx1"/>
                          </a:solidFill>
                          <a:latin typeface="+mn-ea"/>
                          <a:ea typeface="+mn-ea"/>
                        </a:rPr>
                        <a:t>及び水産資源の将来予測</a:t>
                      </a:r>
                      <a:endParaRPr kumimoji="1" lang="en-US" altLang="ja-JP" sz="1600" b="0" i="1" u="none" dirty="0" smtClean="0">
                        <a:solidFill>
                          <a:schemeClr val="tx1"/>
                        </a:solidFill>
                        <a:latin typeface="+mn-ea"/>
                        <a:ea typeface="+mn-ea"/>
                      </a:endParaRPr>
                    </a:p>
                    <a:p>
                      <a:r>
                        <a:rPr kumimoji="1" lang="ja-JP" altLang="en-US" sz="1600" b="0" u="none" dirty="0" smtClean="0">
                          <a:solidFill>
                            <a:schemeClr val="tx1"/>
                          </a:solidFill>
                          <a:latin typeface="+mn-ea"/>
                          <a:ea typeface="+mn-ea"/>
                        </a:rPr>
                        <a:t>　・マコガレイやシャコなどの不漁原因について調査・研究を行い、資源回復策の検討</a:t>
                      </a:r>
                      <a:endParaRPr kumimoji="1" lang="en-US" altLang="ja-JP" sz="1600" b="0" u="none" dirty="0" smtClean="0">
                        <a:solidFill>
                          <a:schemeClr val="tx1"/>
                        </a:solidFill>
                        <a:latin typeface="+mn-ea"/>
                        <a:ea typeface="+mn-ea"/>
                      </a:endParaRPr>
                    </a:p>
                    <a:p>
                      <a:r>
                        <a:rPr kumimoji="1" lang="ja-JP" altLang="en-US" sz="1600" b="0" u="none" dirty="0" smtClean="0">
                          <a:solidFill>
                            <a:schemeClr val="tx1"/>
                          </a:solidFill>
                          <a:latin typeface="+mn-ea"/>
                          <a:ea typeface="+mn-ea"/>
                        </a:rPr>
                        <a:t>　・</a:t>
                      </a:r>
                      <a:r>
                        <a:rPr kumimoji="1" lang="ja-JP" altLang="en-US" sz="1600" b="0" i="1" u="none" dirty="0" smtClean="0">
                          <a:solidFill>
                            <a:schemeClr val="tx1"/>
                          </a:solidFill>
                          <a:latin typeface="+mn-ea"/>
                          <a:ea typeface="+mn-ea"/>
                        </a:rPr>
                        <a:t>水温の上昇等により増加しているハモやタチウオなどの新たな資源管理の方策の検討</a:t>
                      </a:r>
                      <a:endParaRPr kumimoji="1" lang="en-US" altLang="ja-JP" sz="1600" b="0" u="none" dirty="0" smtClean="0">
                        <a:solidFill>
                          <a:schemeClr val="tx1"/>
                        </a:solidFill>
                        <a:latin typeface="+mn-ea"/>
                        <a:ea typeface="+mn-ea"/>
                      </a:endParaRPr>
                    </a:p>
                    <a:p>
                      <a:endParaRPr kumimoji="1" lang="en-US" altLang="ja-JP" sz="1600" b="0" u="none" dirty="0" smtClean="0">
                        <a:solidFill>
                          <a:schemeClr val="tx1"/>
                        </a:solidFill>
                        <a:latin typeface="+mn-ea"/>
                        <a:ea typeface="+mn-ea"/>
                      </a:endParaRPr>
                    </a:p>
                    <a:p>
                      <a:r>
                        <a:rPr kumimoji="1" lang="ja-JP" altLang="en-US" sz="1600" b="0" u="none" dirty="0" smtClean="0">
                          <a:solidFill>
                            <a:schemeClr val="tx1"/>
                          </a:solidFill>
                          <a:latin typeface="+mn-ea"/>
                          <a:ea typeface="+mn-ea"/>
                        </a:rPr>
                        <a:t>◆漁場環境</a:t>
                      </a:r>
                      <a:endParaRPr kumimoji="1" lang="en-US" altLang="ja-JP" sz="1600" b="0" u="none" dirty="0" smtClean="0">
                        <a:solidFill>
                          <a:schemeClr val="tx1"/>
                        </a:solidFill>
                        <a:latin typeface="+mn-ea"/>
                        <a:ea typeface="+mn-ea"/>
                      </a:endParaRPr>
                    </a:p>
                    <a:p>
                      <a:r>
                        <a:rPr kumimoji="1" lang="ja-JP" altLang="en-US" sz="1600" b="0" u="none" dirty="0" smtClean="0">
                          <a:solidFill>
                            <a:schemeClr val="tx1"/>
                          </a:solidFill>
                          <a:latin typeface="+mn-ea"/>
                          <a:ea typeface="+mn-ea"/>
                        </a:rPr>
                        <a:t>　・有毒プランクトンのモニタリングと貝毒検査、規制値超過による出荷自主規制と注意喚起</a:t>
                      </a:r>
                      <a:endParaRPr kumimoji="1" lang="en-US" altLang="ja-JP" sz="1600" b="0" u="none" dirty="0" smtClean="0">
                        <a:solidFill>
                          <a:schemeClr val="tx1"/>
                        </a:solidFill>
                        <a:latin typeface="+mn-ea"/>
                        <a:ea typeface="+mn-ea"/>
                      </a:endParaRPr>
                    </a:p>
                    <a:p>
                      <a:r>
                        <a:rPr kumimoji="1" lang="ja-JP" altLang="en-US" sz="1600" b="0" u="none" dirty="0" smtClean="0">
                          <a:solidFill>
                            <a:schemeClr val="tx1"/>
                          </a:solidFill>
                          <a:latin typeface="+mn-ea"/>
                          <a:ea typeface="+mn-ea"/>
                        </a:rPr>
                        <a:t>　・</a:t>
                      </a:r>
                      <a:r>
                        <a:rPr kumimoji="1" lang="ja-JP" altLang="en-US" sz="1600" b="0" i="1" u="none" dirty="0" smtClean="0">
                          <a:solidFill>
                            <a:schemeClr val="tx1"/>
                          </a:solidFill>
                          <a:latin typeface="+mn-ea"/>
                          <a:ea typeface="+mn-ea"/>
                        </a:rPr>
                        <a:t>新奇有毒プランクトンに関する調査・研究</a:t>
                      </a:r>
                      <a:endParaRPr kumimoji="1" lang="ja-JP" altLang="en-US" sz="1600" b="0" i="1" u="none" dirty="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
        <p:nvSpPr>
          <p:cNvPr id="2" name="スライド番号プレースホルダー 1"/>
          <p:cNvSpPr>
            <a:spLocks noGrp="1"/>
          </p:cNvSpPr>
          <p:nvPr>
            <p:ph type="sldNum" sz="quarter" idx="12"/>
          </p:nvPr>
        </p:nvSpPr>
        <p:spPr/>
        <p:txBody>
          <a:bodyPr/>
          <a:lstStyle/>
          <a:p>
            <a:fld id="{AB3DA4BF-471E-4FB9-A43A-1B38EB911802}" type="slidenum">
              <a:rPr kumimoji="1" lang="ja-JP" altLang="en-US" smtClean="0"/>
              <a:t>18</a:t>
            </a:fld>
            <a:endParaRPr kumimoji="1" lang="ja-JP" altLang="en-US"/>
          </a:p>
        </p:txBody>
      </p:sp>
      <p:sp>
        <p:nvSpPr>
          <p:cNvPr id="8" name="テキスト ボックス 7"/>
          <p:cNvSpPr txBox="1"/>
          <p:nvPr/>
        </p:nvSpPr>
        <p:spPr>
          <a:xfrm>
            <a:off x="179512" y="303039"/>
            <a:ext cx="1326004" cy="461665"/>
          </a:xfrm>
          <a:prstGeom prst="rect">
            <a:avLst/>
          </a:prstGeom>
          <a:noFill/>
        </p:spPr>
        <p:txBody>
          <a:bodyPr wrap="none" rtlCol="0">
            <a:spAutoFit/>
          </a:bodyPr>
          <a:lstStyle/>
          <a:p>
            <a:r>
              <a:rPr kumimoji="1" lang="ja-JP" altLang="en-US" sz="2400" b="1" dirty="0" smtClean="0"/>
              <a:t>（２）漁業</a:t>
            </a:r>
            <a:endParaRPr kumimoji="1" lang="ja-JP" altLang="en-US" sz="2400" b="1" dirty="0"/>
          </a:p>
        </p:txBody>
      </p:sp>
      <p:sp>
        <p:nvSpPr>
          <p:cNvPr id="9" name="正方形/長方形 8"/>
          <p:cNvSpPr/>
          <p:nvPr/>
        </p:nvSpPr>
        <p:spPr>
          <a:xfrm>
            <a:off x="6228184" y="6508451"/>
            <a:ext cx="2088232"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schemeClr val="tx1"/>
                </a:solidFill>
              </a:rPr>
              <a:t>※</a:t>
            </a:r>
            <a:r>
              <a:rPr lang="ja-JP" altLang="en-US" sz="1100" dirty="0" smtClean="0">
                <a:solidFill>
                  <a:schemeClr val="tx1"/>
                </a:solidFill>
              </a:rPr>
              <a:t>今後実施する取組は</a:t>
            </a:r>
            <a:r>
              <a:rPr lang="ja-JP" altLang="en-US" sz="1100" dirty="0">
                <a:solidFill>
                  <a:schemeClr val="tx1"/>
                </a:solidFill>
              </a:rPr>
              <a:t>斜字体</a:t>
            </a:r>
            <a:endParaRPr kumimoji="1" lang="ja-JP" altLang="en-US" sz="1100" dirty="0">
              <a:solidFill>
                <a:schemeClr val="tx1"/>
              </a:solidFill>
            </a:endParaRPr>
          </a:p>
        </p:txBody>
      </p:sp>
      <p:sp>
        <p:nvSpPr>
          <p:cNvPr id="12" name="テキスト ボックス 11"/>
          <p:cNvSpPr txBox="1"/>
          <p:nvPr/>
        </p:nvSpPr>
        <p:spPr>
          <a:xfrm rot="16200000">
            <a:off x="4900167" y="1452911"/>
            <a:ext cx="712397" cy="215444"/>
          </a:xfrm>
          <a:prstGeom prst="rect">
            <a:avLst/>
          </a:prstGeom>
          <a:noFill/>
        </p:spPr>
        <p:txBody>
          <a:bodyPr wrap="square" rtlCol="0">
            <a:spAutoFit/>
          </a:bodyPr>
          <a:lstStyle/>
          <a:p>
            <a:r>
              <a:rPr kumimoji="1" lang="ja-JP" altLang="en-US" sz="800" dirty="0" smtClean="0"/>
              <a:t>水温（℃）</a:t>
            </a:r>
            <a:endParaRPr kumimoji="1" lang="ja-JP" altLang="en-US" sz="800" dirty="0"/>
          </a:p>
        </p:txBody>
      </p:sp>
      <p:graphicFrame>
        <p:nvGraphicFramePr>
          <p:cNvPr id="11" name="グラフ 10"/>
          <p:cNvGraphicFramePr>
            <a:graphicFrameLocks/>
          </p:cNvGraphicFramePr>
          <p:nvPr>
            <p:extLst>
              <p:ext uri="{D42A27DB-BD31-4B8C-83A1-F6EECF244321}">
                <p14:modId xmlns:p14="http://schemas.microsoft.com/office/powerpoint/2010/main" val="3760451620"/>
              </p:ext>
            </p:extLst>
          </p:nvPr>
        </p:nvGraphicFramePr>
        <p:xfrm>
          <a:off x="5129010" y="901874"/>
          <a:ext cx="3622551" cy="1800200"/>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6948264" y="2564904"/>
            <a:ext cx="396044" cy="215444"/>
          </a:xfrm>
          <a:prstGeom prst="rect">
            <a:avLst/>
          </a:prstGeom>
          <a:noFill/>
        </p:spPr>
        <p:txBody>
          <a:bodyPr wrap="square" rtlCol="0">
            <a:spAutoFit/>
          </a:bodyPr>
          <a:lstStyle/>
          <a:p>
            <a:r>
              <a:rPr kumimoji="1" lang="ja-JP" altLang="en-US" sz="800" dirty="0" smtClean="0"/>
              <a:t>年度</a:t>
            </a:r>
            <a:endParaRPr kumimoji="1" lang="ja-JP" altLang="en-US" sz="800" dirty="0"/>
          </a:p>
        </p:txBody>
      </p:sp>
      <p:sp>
        <p:nvSpPr>
          <p:cNvPr id="14" name="テキスト ボックス 13"/>
          <p:cNvSpPr txBox="1"/>
          <p:nvPr/>
        </p:nvSpPr>
        <p:spPr>
          <a:xfrm>
            <a:off x="5798961" y="2660568"/>
            <a:ext cx="2810385" cy="415498"/>
          </a:xfrm>
          <a:prstGeom prst="rect">
            <a:avLst/>
          </a:prstGeom>
          <a:noFill/>
        </p:spPr>
        <p:txBody>
          <a:bodyPr wrap="none" rtlCol="0">
            <a:spAutoFit/>
          </a:bodyPr>
          <a:lstStyle/>
          <a:p>
            <a:pPr algn="ctr"/>
            <a:r>
              <a:rPr lang="ja-JP" altLang="en-US" sz="1050" b="1" dirty="0" smtClean="0">
                <a:latin typeface="+mn-ea"/>
                <a:cs typeface="Meiryo UI" panose="020B0604030504040204" pitchFamily="50" charset="-128"/>
              </a:rPr>
              <a:t>大阪湾の魚場環境の把握を目的とした</a:t>
            </a:r>
            <a:endParaRPr lang="en-US" altLang="ja-JP" sz="1050" b="1" dirty="0" smtClean="0">
              <a:latin typeface="+mn-ea"/>
              <a:cs typeface="Meiryo UI" panose="020B0604030504040204" pitchFamily="50" charset="-128"/>
            </a:endParaRPr>
          </a:p>
          <a:p>
            <a:pPr algn="ctr"/>
            <a:r>
              <a:rPr lang="ja-JP" altLang="en-US" sz="1050" b="1" dirty="0">
                <a:latin typeface="+mn-ea"/>
                <a:cs typeface="Meiryo UI" panose="020B0604030504040204" pitchFamily="50" charset="-128"/>
              </a:rPr>
              <a:t>大阪湾</a:t>
            </a:r>
            <a:r>
              <a:rPr lang="ja-JP" altLang="en-US" sz="1050" b="1" dirty="0" smtClean="0">
                <a:latin typeface="+mn-ea"/>
                <a:cs typeface="Meiryo UI" panose="020B0604030504040204" pitchFamily="50" charset="-128"/>
              </a:rPr>
              <a:t>全域の水温の推移（年平均値；</a:t>
            </a:r>
            <a:r>
              <a:rPr lang="en-US" altLang="ja-JP" sz="1050" b="1" dirty="0" smtClean="0">
                <a:latin typeface="+mn-ea"/>
                <a:cs typeface="Meiryo UI" panose="020B0604030504040204" pitchFamily="50" charset="-128"/>
              </a:rPr>
              <a:t>20</a:t>
            </a:r>
            <a:r>
              <a:rPr lang="ja-JP" altLang="en-US" sz="1050" b="1" dirty="0" smtClean="0">
                <a:latin typeface="+mn-ea"/>
                <a:cs typeface="Meiryo UI" panose="020B0604030504040204" pitchFamily="50" charset="-128"/>
              </a:rPr>
              <a:t>地点）</a:t>
            </a:r>
            <a:endParaRPr lang="ja-JP" altLang="en-US" sz="1050" b="1" dirty="0">
              <a:latin typeface="+mn-ea"/>
              <a:cs typeface="Meiryo UI" panose="020B0604030504040204" pitchFamily="50" charset="-128"/>
            </a:endParaRPr>
          </a:p>
        </p:txBody>
      </p:sp>
    </p:spTree>
    <p:extLst>
      <p:ext uri="{BB962C8B-B14F-4D97-AF65-F5344CB8AC3E}">
        <p14:creationId xmlns:p14="http://schemas.microsoft.com/office/powerpoint/2010/main" val="3126516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B3DA4BF-471E-4FB9-A43A-1B38EB911802}" type="slidenum">
              <a:rPr kumimoji="1" lang="ja-JP" altLang="en-US" smtClean="0"/>
              <a:t>1</a:t>
            </a:fld>
            <a:endParaRPr kumimoji="1" lang="ja-JP" altLang="en-US"/>
          </a:p>
        </p:txBody>
      </p:sp>
      <p:sp>
        <p:nvSpPr>
          <p:cNvPr id="4" name="テキスト ボックス 3"/>
          <p:cNvSpPr txBox="1"/>
          <p:nvPr/>
        </p:nvSpPr>
        <p:spPr>
          <a:xfrm>
            <a:off x="323528" y="1412776"/>
            <a:ext cx="7920880" cy="4647426"/>
          </a:xfrm>
          <a:prstGeom prst="rect">
            <a:avLst/>
          </a:prstGeom>
          <a:noFill/>
        </p:spPr>
        <p:txBody>
          <a:bodyPr wrap="square" rtlCol="0">
            <a:spAutoFit/>
          </a:bodyPr>
          <a:lstStyle/>
          <a:p>
            <a:r>
              <a:rPr lang="ja-JP" altLang="en-US" sz="2800" dirty="0" smtClean="0"/>
              <a:t>１</a:t>
            </a:r>
            <a:r>
              <a:rPr lang="en-US" altLang="ja-JP" sz="2800" dirty="0" smtClean="0"/>
              <a:t>.</a:t>
            </a:r>
            <a:r>
              <a:rPr lang="ja-JP" altLang="en-US" sz="2800" dirty="0" smtClean="0"/>
              <a:t>背景と課題</a:t>
            </a:r>
            <a:endParaRPr lang="en-US" altLang="ja-JP" sz="2800" dirty="0" smtClean="0"/>
          </a:p>
          <a:p>
            <a:r>
              <a:rPr lang="ja-JP" altLang="en-US" sz="2800" dirty="0" smtClean="0"/>
              <a:t>２</a:t>
            </a:r>
            <a:r>
              <a:rPr lang="en-US" altLang="ja-JP" sz="2800" dirty="0" smtClean="0"/>
              <a:t>.</a:t>
            </a:r>
            <a:r>
              <a:rPr lang="ja-JP" altLang="en-US" sz="2800" dirty="0"/>
              <a:t>適応に係る動向</a:t>
            </a:r>
            <a:endParaRPr lang="en-US" altLang="ja-JP" sz="2800" dirty="0" smtClean="0"/>
          </a:p>
          <a:p>
            <a:r>
              <a:rPr kumimoji="1" lang="ja-JP" altLang="en-US" sz="2800" dirty="0" smtClean="0"/>
              <a:t>３</a:t>
            </a:r>
            <a:r>
              <a:rPr kumimoji="1" lang="en-US" altLang="ja-JP" sz="2800" dirty="0" smtClean="0"/>
              <a:t>.</a:t>
            </a:r>
            <a:r>
              <a:rPr kumimoji="1" lang="ja-JP" altLang="en-US" sz="2800" dirty="0" smtClean="0"/>
              <a:t>「気候変動の影響に対する適応策」のとりまとめ</a:t>
            </a:r>
            <a:endParaRPr kumimoji="1" lang="en-US" altLang="ja-JP" sz="2800" dirty="0" smtClean="0"/>
          </a:p>
          <a:p>
            <a:r>
              <a:rPr lang="ja-JP" altLang="en-US" sz="2800" dirty="0" smtClean="0"/>
              <a:t>４</a:t>
            </a:r>
            <a:r>
              <a:rPr lang="en-US" altLang="ja-JP" sz="2800" dirty="0" smtClean="0"/>
              <a:t>.</a:t>
            </a:r>
            <a:r>
              <a:rPr lang="ja-JP" altLang="en-US" sz="2800" dirty="0" smtClean="0"/>
              <a:t>基本的な方針</a:t>
            </a:r>
            <a:endParaRPr kumimoji="1" lang="en-US" altLang="ja-JP" sz="2800" dirty="0" smtClean="0"/>
          </a:p>
          <a:p>
            <a:r>
              <a:rPr lang="ja-JP" altLang="en-US" sz="2800" dirty="0" smtClean="0"/>
              <a:t>５</a:t>
            </a:r>
            <a:r>
              <a:rPr lang="en-US" altLang="ja-JP" sz="2800" dirty="0" smtClean="0"/>
              <a:t>.</a:t>
            </a:r>
            <a:r>
              <a:rPr lang="ja-JP" altLang="en-US" sz="2800" dirty="0" smtClean="0"/>
              <a:t>大阪府域における気候変動の現状と予測</a:t>
            </a:r>
            <a:endParaRPr lang="en-US" altLang="ja-JP" sz="2800" dirty="0" smtClean="0"/>
          </a:p>
          <a:p>
            <a:r>
              <a:rPr kumimoji="1" lang="ja-JP" altLang="en-US" sz="2800" dirty="0" smtClean="0"/>
              <a:t>６</a:t>
            </a:r>
            <a:r>
              <a:rPr kumimoji="1" lang="en-US" altLang="ja-JP" sz="2800" dirty="0" smtClean="0"/>
              <a:t>.</a:t>
            </a:r>
            <a:r>
              <a:rPr kumimoji="1" lang="ja-JP" altLang="en-US" sz="2800" dirty="0" smtClean="0"/>
              <a:t>分野別の影響と取組み</a:t>
            </a:r>
            <a:endParaRPr kumimoji="1" lang="en-US" altLang="ja-JP" sz="2800" dirty="0" smtClean="0"/>
          </a:p>
          <a:p>
            <a:endParaRPr lang="en-US" altLang="ja-JP" sz="2800" dirty="0"/>
          </a:p>
          <a:p>
            <a:endParaRPr kumimoji="1" lang="en-US" altLang="ja-JP" sz="2800" dirty="0" smtClean="0"/>
          </a:p>
          <a:p>
            <a:endParaRPr lang="en-US" altLang="ja-JP" sz="2800" dirty="0" smtClean="0"/>
          </a:p>
          <a:p>
            <a:endParaRPr lang="en-US" altLang="ja-JP" sz="600" dirty="0" smtClean="0"/>
          </a:p>
          <a:p>
            <a:endParaRPr lang="en-US" altLang="ja-JP" sz="1000" dirty="0" smtClean="0"/>
          </a:p>
          <a:p>
            <a:r>
              <a:rPr lang="ja-JP" altLang="en-US" sz="2800" dirty="0" smtClean="0"/>
              <a:t>７</a:t>
            </a:r>
            <a:r>
              <a:rPr lang="ja-JP" altLang="en-US" sz="2800" dirty="0"/>
              <a:t>．</a:t>
            </a:r>
            <a:r>
              <a:rPr lang="ja-JP" altLang="en-US" sz="2800" dirty="0" smtClean="0"/>
              <a:t>適応策の</a:t>
            </a:r>
            <a:r>
              <a:rPr lang="ja-JP" altLang="en-US" sz="2800" dirty="0"/>
              <a:t>推進体制</a:t>
            </a:r>
            <a:r>
              <a:rPr lang="ja-JP" altLang="en-US" sz="2800" dirty="0" smtClean="0"/>
              <a:t>と取組状況等の把握</a:t>
            </a:r>
            <a:endParaRPr kumimoji="1" lang="en-US" altLang="ja-JP" sz="2800" dirty="0" smtClean="0"/>
          </a:p>
        </p:txBody>
      </p:sp>
      <p:sp>
        <p:nvSpPr>
          <p:cNvPr id="9" name="タイトル 1"/>
          <p:cNvSpPr txBox="1">
            <a:spLocks/>
          </p:cNvSpPr>
          <p:nvPr/>
        </p:nvSpPr>
        <p:spPr>
          <a:xfrm>
            <a:off x="251519" y="188640"/>
            <a:ext cx="8424000" cy="720080"/>
          </a:xfrm>
          <a:prstGeom prst="rect">
            <a:avLst/>
          </a:prstGeom>
          <a:solidFill>
            <a:schemeClr val="accent1"/>
          </a:soli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solidFill>
                  <a:schemeClr val="bg1">
                    <a:lumMod val="95000"/>
                  </a:schemeClr>
                </a:solidFill>
              </a:rPr>
              <a:t>目　次</a:t>
            </a:r>
            <a:endParaRPr lang="ja-JP" altLang="en-US" sz="3200" dirty="0">
              <a:solidFill>
                <a:schemeClr val="bg1">
                  <a:lumMod val="95000"/>
                </a:schemeClr>
              </a:solidFill>
            </a:endParaRPr>
          </a:p>
        </p:txBody>
      </p:sp>
      <p:sp>
        <p:nvSpPr>
          <p:cNvPr id="8" name="正方形/長方形 7"/>
          <p:cNvSpPr/>
          <p:nvPr/>
        </p:nvSpPr>
        <p:spPr>
          <a:xfrm>
            <a:off x="251520" y="1052736"/>
            <a:ext cx="8640960" cy="54726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95536" y="4005064"/>
            <a:ext cx="3816424" cy="1569660"/>
          </a:xfrm>
          <a:prstGeom prst="rect">
            <a:avLst/>
          </a:prstGeom>
          <a:noFill/>
        </p:spPr>
        <p:txBody>
          <a:bodyPr wrap="square" rtlCol="0">
            <a:spAutoFit/>
          </a:bodyPr>
          <a:lstStyle/>
          <a:p>
            <a:r>
              <a:rPr lang="ja-JP" altLang="en-US" sz="2400" b="1" dirty="0"/>
              <a:t>（１</a:t>
            </a:r>
            <a:r>
              <a:rPr lang="ja-JP" altLang="en-US" sz="2400" b="1" dirty="0" smtClean="0"/>
              <a:t>）農業・森林</a:t>
            </a:r>
            <a:endParaRPr lang="en-US" altLang="ja-JP" sz="2400" b="1" dirty="0" smtClean="0"/>
          </a:p>
          <a:p>
            <a:r>
              <a:rPr lang="ja-JP" altLang="en-US" dirty="0"/>
              <a:t>　</a:t>
            </a:r>
            <a:r>
              <a:rPr lang="ja-JP" altLang="en-US" dirty="0" smtClean="0"/>
              <a:t>①水稲　　 ②果樹　  ③野菜・花き</a:t>
            </a:r>
            <a:endParaRPr lang="en-US" altLang="ja-JP" dirty="0" smtClean="0"/>
          </a:p>
          <a:p>
            <a:r>
              <a:rPr lang="ja-JP" altLang="en-US" dirty="0" smtClean="0"/>
              <a:t>　④畜産</a:t>
            </a:r>
            <a:r>
              <a:rPr lang="en-US" altLang="ja-JP" dirty="0" smtClean="0"/>
              <a:t>   </a:t>
            </a:r>
            <a:r>
              <a:rPr lang="ja-JP" altLang="en-US" dirty="0" smtClean="0"/>
              <a:t>　 ⑤病害虫・動物感染症</a:t>
            </a:r>
            <a:endParaRPr lang="en-US" altLang="ja-JP" dirty="0" smtClean="0"/>
          </a:p>
          <a:p>
            <a:r>
              <a:rPr lang="ja-JP" altLang="en-US" dirty="0"/>
              <a:t>　</a:t>
            </a:r>
            <a:r>
              <a:rPr lang="ja-JP" altLang="en-US" dirty="0" smtClean="0"/>
              <a:t>⑥鳥獣害</a:t>
            </a:r>
            <a:r>
              <a:rPr lang="ja-JP" altLang="en-US" dirty="0"/>
              <a:t> </a:t>
            </a:r>
            <a:r>
              <a:rPr lang="ja-JP" altLang="en-US" dirty="0" smtClean="0"/>
              <a:t>  ⑦農業生産基盤</a:t>
            </a:r>
            <a:endParaRPr lang="en-US" altLang="ja-JP" dirty="0" smtClean="0"/>
          </a:p>
          <a:p>
            <a:r>
              <a:rPr lang="ja-JP" altLang="en-US" dirty="0"/>
              <a:t>　⑧</a:t>
            </a:r>
            <a:r>
              <a:rPr lang="ja-JP" altLang="en-US" dirty="0" smtClean="0"/>
              <a:t>山地</a:t>
            </a:r>
            <a:r>
              <a:rPr lang="ja-JP" altLang="en-US" dirty="0"/>
              <a:t>災害、治山・林道施設</a:t>
            </a:r>
            <a:endParaRPr lang="en-US" altLang="ja-JP" dirty="0" smtClean="0"/>
          </a:p>
        </p:txBody>
      </p:sp>
      <p:sp>
        <p:nvSpPr>
          <p:cNvPr id="12" name="テキスト ボックス 11"/>
          <p:cNvSpPr txBox="1"/>
          <p:nvPr/>
        </p:nvSpPr>
        <p:spPr>
          <a:xfrm>
            <a:off x="4499992" y="4005064"/>
            <a:ext cx="4248472" cy="1200329"/>
          </a:xfrm>
          <a:prstGeom prst="rect">
            <a:avLst/>
          </a:prstGeom>
          <a:noFill/>
        </p:spPr>
        <p:txBody>
          <a:bodyPr wrap="square" rtlCol="0">
            <a:spAutoFit/>
          </a:bodyPr>
          <a:lstStyle/>
          <a:p>
            <a:r>
              <a:rPr lang="ja-JP" altLang="en-US" sz="2400" b="1" dirty="0" smtClean="0"/>
              <a:t>（２）漁業</a:t>
            </a:r>
            <a:endParaRPr lang="en-US" altLang="ja-JP" sz="2400" b="1" dirty="0" smtClean="0"/>
          </a:p>
          <a:p>
            <a:r>
              <a:rPr lang="ja-JP" altLang="en-US" sz="2400" b="1" dirty="0" smtClean="0"/>
              <a:t>（３）水環境（河川水量は除く）</a:t>
            </a:r>
            <a:endParaRPr lang="ja-JP" altLang="en-US" sz="2000" b="1" dirty="0"/>
          </a:p>
          <a:p>
            <a:r>
              <a:rPr lang="ja-JP" altLang="en-US" sz="2400" b="1" dirty="0" smtClean="0"/>
              <a:t>（４）自然生態系</a:t>
            </a:r>
            <a:endParaRPr lang="en-US" altLang="ja-JP" sz="2400" b="1" dirty="0" smtClean="0"/>
          </a:p>
        </p:txBody>
      </p:sp>
    </p:spTree>
    <p:extLst>
      <p:ext uri="{BB962C8B-B14F-4D97-AF65-F5344CB8AC3E}">
        <p14:creationId xmlns:p14="http://schemas.microsoft.com/office/powerpoint/2010/main" val="846825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92400249"/>
              </p:ext>
            </p:extLst>
          </p:nvPr>
        </p:nvGraphicFramePr>
        <p:xfrm>
          <a:off x="179512" y="650305"/>
          <a:ext cx="8496944" cy="4218855"/>
        </p:xfrm>
        <a:graphic>
          <a:graphicData uri="http://schemas.openxmlformats.org/drawingml/2006/table">
            <a:tbl>
              <a:tblPr firstRow="1" bandRow="1">
                <a:tableStyleId>{5C22544A-7EE6-4342-B048-85BDC9FD1C3A}</a:tableStyleId>
              </a:tblPr>
              <a:tblGrid>
                <a:gridCol w="432172"/>
                <a:gridCol w="8064772"/>
              </a:tblGrid>
              <a:tr h="4218855">
                <a:tc>
                  <a:txBody>
                    <a:bodyPr/>
                    <a:lstStyle/>
                    <a:p>
                      <a:pPr algn="ctr"/>
                      <a:r>
                        <a:rPr kumimoji="1" lang="ja-JP" altLang="en-US" dirty="0" smtClean="0">
                          <a:ln>
                            <a:noFill/>
                          </a:ln>
                          <a:solidFill>
                            <a:schemeClr val="tx1"/>
                          </a:solidFill>
                        </a:rPr>
                        <a:t>影　響　　</a:t>
                      </a:r>
                      <a:endParaRPr kumimoji="1" lang="ja-JP" altLang="en-US" dirty="0">
                        <a:ln>
                          <a:noFill/>
                        </a:ln>
                        <a:solidFill>
                          <a:schemeClr val="tx1"/>
                        </a:solidFill>
                      </a:endParaRPr>
                    </a:p>
                  </a:txBody>
                  <a:tcPr vert="eaVert">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b="0" i="0" u="none" dirty="0" smtClean="0">
                        <a:ln>
                          <a:noFill/>
                        </a:ln>
                        <a:solidFill>
                          <a:schemeClr val="tx1"/>
                        </a:solidFill>
                        <a:latin typeface="+mn-ea"/>
                        <a:ea typeface="+mn-ea"/>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868963905"/>
              </p:ext>
            </p:extLst>
          </p:nvPr>
        </p:nvGraphicFramePr>
        <p:xfrm>
          <a:off x="179512" y="5013176"/>
          <a:ext cx="8496944" cy="1656184"/>
        </p:xfrm>
        <a:graphic>
          <a:graphicData uri="http://schemas.openxmlformats.org/drawingml/2006/table">
            <a:tbl>
              <a:tblPr firstRow="1" bandRow="1">
                <a:tableStyleId>{5C22544A-7EE6-4342-B048-85BDC9FD1C3A}</a:tableStyleId>
              </a:tblPr>
              <a:tblGrid>
                <a:gridCol w="432172"/>
                <a:gridCol w="8064772"/>
              </a:tblGrid>
              <a:tr h="1656184">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400" b="0" i="0" dirty="0" smtClean="0">
                          <a:solidFill>
                            <a:schemeClr val="tx1"/>
                          </a:solidFill>
                          <a:latin typeface="+mn-ea"/>
                          <a:ea typeface="+mn-ea"/>
                        </a:rPr>
                        <a:t>・</a:t>
                      </a:r>
                      <a:r>
                        <a:rPr kumimoji="1" lang="ja-JP" altLang="en-US" sz="1400" b="0" i="1" dirty="0" smtClean="0">
                          <a:solidFill>
                            <a:schemeClr val="tx1"/>
                          </a:solidFill>
                          <a:latin typeface="+mn-ea"/>
                          <a:ea typeface="+mn-ea"/>
                        </a:rPr>
                        <a:t>府民及び関係機関により、各方面の適応策が適切な時期に確実に実施されるよう、以下の取組みに</a:t>
                      </a:r>
                      <a:endParaRPr kumimoji="1" lang="en-US" altLang="ja-JP" sz="1400" b="0" i="1" dirty="0" smtClean="0">
                        <a:solidFill>
                          <a:schemeClr val="tx1"/>
                        </a:solidFill>
                        <a:latin typeface="+mn-ea"/>
                        <a:ea typeface="+mn-ea"/>
                      </a:endParaRPr>
                    </a:p>
                    <a:p>
                      <a:r>
                        <a:rPr kumimoji="1" lang="ja-JP" altLang="en-US" sz="1400" b="0" i="1" dirty="0" smtClean="0">
                          <a:solidFill>
                            <a:schemeClr val="tx1"/>
                          </a:solidFill>
                          <a:latin typeface="+mn-ea"/>
                          <a:ea typeface="+mn-ea"/>
                        </a:rPr>
                        <a:t>　より得られた知見を積極的に情報提供</a:t>
                      </a:r>
                      <a:endParaRPr kumimoji="1" lang="en-US" altLang="ja-JP" sz="1400" b="0" i="1" dirty="0" smtClean="0">
                        <a:solidFill>
                          <a:schemeClr val="tx1"/>
                        </a:solidFill>
                        <a:latin typeface="+mn-ea"/>
                        <a:ea typeface="+mn-ea"/>
                      </a:endParaRPr>
                    </a:p>
                    <a:p>
                      <a:r>
                        <a:rPr kumimoji="1" lang="ja-JP" altLang="en-US" sz="1200" b="0" i="0" dirty="0" smtClean="0">
                          <a:solidFill>
                            <a:schemeClr val="tx1"/>
                          </a:solidFill>
                          <a:latin typeface="+mn-ea"/>
                          <a:ea typeface="+mn-ea"/>
                        </a:rPr>
                        <a:t>（河川）</a:t>
                      </a:r>
                      <a:endParaRPr kumimoji="1" lang="en-US" altLang="ja-JP" sz="1200" b="0" i="0" dirty="0" smtClean="0">
                        <a:solidFill>
                          <a:schemeClr val="tx1"/>
                        </a:solidFill>
                        <a:latin typeface="+mn-ea"/>
                        <a:ea typeface="+mn-ea"/>
                      </a:endParaRPr>
                    </a:p>
                    <a:p>
                      <a:r>
                        <a:rPr kumimoji="1" lang="ja-JP" altLang="en-US" sz="1200" b="0" i="0" dirty="0" smtClean="0">
                          <a:solidFill>
                            <a:schemeClr val="tx1"/>
                          </a:solidFill>
                          <a:latin typeface="+mn-ea"/>
                          <a:ea typeface="+mn-ea"/>
                        </a:rPr>
                        <a:t>　・</a:t>
                      </a:r>
                      <a:r>
                        <a:rPr kumimoji="1" lang="ja-JP" altLang="en-US" sz="1200" b="0" i="1" dirty="0" smtClean="0">
                          <a:solidFill>
                            <a:schemeClr val="tx1"/>
                          </a:solidFill>
                          <a:latin typeface="+mn-ea"/>
                          <a:ea typeface="+mn-ea"/>
                        </a:rPr>
                        <a:t>温暖化による影響を把握するための水質モニタリング手法の調査検討</a:t>
                      </a:r>
                      <a:endParaRPr kumimoji="1" lang="en-US" altLang="ja-JP" sz="1200" b="0" i="1"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smtClean="0">
                          <a:solidFill>
                            <a:schemeClr val="tx1"/>
                          </a:solidFill>
                          <a:latin typeface="+mn-ea"/>
                          <a:ea typeface="+mn-ea"/>
                        </a:rPr>
                        <a:t>　・</a:t>
                      </a:r>
                      <a:r>
                        <a:rPr kumimoji="1" lang="ja-JP" altLang="en-US" sz="1200" b="0" i="1" dirty="0" smtClean="0">
                          <a:solidFill>
                            <a:schemeClr val="tx1"/>
                          </a:solidFill>
                          <a:latin typeface="+mn-ea"/>
                          <a:ea typeface="+mn-ea"/>
                        </a:rPr>
                        <a:t>温暖化が河川水質に及ぼす影響の解析</a:t>
                      </a:r>
                      <a:endParaRPr kumimoji="1" lang="en-US" altLang="ja-JP" sz="1200" b="0" i="1" dirty="0" smtClean="0">
                        <a:solidFill>
                          <a:schemeClr val="tx1"/>
                        </a:solidFill>
                        <a:latin typeface="+mn-ea"/>
                        <a:ea typeface="+mn-ea"/>
                      </a:endParaRPr>
                    </a:p>
                    <a:p>
                      <a:r>
                        <a:rPr kumimoji="1" lang="ja-JP" altLang="en-US" sz="1200" b="0" i="0" u="none" dirty="0" smtClean="0">
                          <a:solidFill>
                            <a:schemeClr val="tx1"/>
                          </a:solidFill>
                          <a:latin typeface="+mn-ea"/>
                          <a:ea typeface="+mn-ea"/>
                        </a:rPr>
                        <a:t>（沿岸域及び閉鎖性海域）</a:t>
                      </a:r>
                      <a:endParaRPr kumimoji="1" lang="en-US" altLang="ja-JP" sz="1200" b="0" i="0" u="none" dirty="0" smtClean="0">
                        <a:solidFill>
                          <a:schemeClr val="tx1"/>
                        </a:solidFill>
                        <a:latin typeface="+mn-ea"/>
                        <a:ea typeface="+mn-ea"/>
                      </a:endParaRPr>
                    </a:p>
                    <a:p>
                      <a:r>
                        <a:rPr kumimoji="1" lang="ja-JP" altLang="en-US" sz="1200" b="0" i="0" u="none" dirty="0" smtClean="0">
                          <a:solidFill>
                            <a:schemeClr val="tx1"/>
                          </a:solidFill>
                          <a:latin typeface="+mn-ea"/>
                          <a:ea typeface="+mn-ea"/>
                        </a:rPr>
                        <a:t>　・大阪湾における水質等のモニタリングの継続実施による基礎データの収集と解析</a:t>
                      </a:r>
                      <a:endParaRPr kumimoji="1" lang="en-US" altLang="ja-JP" sz="1200" b="0" i="0" u="none" dirty="0" smtClean="0">
                        <a:solidFill>
                          <a:schemeClr val="tx1"/>
                        </a:solidFill>
                        <a:latin typeface="+mn-ea"/>
                        <a:ea typeface="+mn-ea"/>
                      </a:endParaRPr>
                    </a:p>
                    <a:p>
                      <a:r>
                        <a:rPr kumimoji="1" lang="ja-JP" altLang="en-US" sz="1200" b="0" i="0" u="none" dirty="0" smtClean="0">
                          <a:solidFill>
                            <a:schemeClr val="tx1"/>
                          </a:solidFill>
                          <a:latin typeface="+mn-ea"/>
                          <a:ea typeface="+mn-ea"/>
                        </a:rPr>
                        <a:t>　・</a:t>
                      </a:r>
                      <a:r>
                        <a:rPr kumimoji="1" lang="ja-JP" altLang="en-US" sz="1200" b="0" i="1" u="none" dirty="0" smtClean="0">
                          <a:solidFill>
                            <a:schemeClr val="tx1"/>
                          </a:solidFill>
                          <a:latin typeface="+mn-ea"/>
                          <a:ea typeface="+mn-ea"/>
                        </a:rPr>
                        <a:t>温暖化が大阪湾の水質（栄養塩類や底層ＤＯ等）に及ぼす影響の解析</a:t>
                      </a:r>
                      <a:endParaRPr kumimoji="1" lang="en-US" altLang="ja-JP" sz="1200" b="0" i="1" u="none"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
        <p:nvSpPr>
          <p:cNvPr id="7" name="テキスト ボックス 6"/>
          <p:cNvSpPr txBox="1"/>
          <p:nvPr/>
        </p:nvSpPr>
        <p:spPr>
          <a:xfrm>
            <a:off x="179512" y="188640"/>
            <a:ext cx="3985386" cy="461665"/>
          </a:xfrm>
          <a:prstGeom prst="rect">
            <a:avLst/>
          </a:prstGeom>
          <a:noFill/>
        </p:spPr>
        <p:txBody>
          <a:bodyPr wrap="none" rtlCol="0">
            <a:spAutoFit/>
          </a:bodyPr>
          <a:lstStyle/>
          <a:p>
            <a:r>
              <a:rPr kumimoji="1" lang="ja-JP" altLang="en-US" sz="2400" b="1" dirty="0" smtClean="0"/>
              <a:t>（３）水環境（河川水量は除く）</a:t>
            </a:r>
            <a:endParaRPr kumimoji="1" lang="ja-JP" altLang="en-US" sz="2400" b="1" dirty="0"/>
          </a:p>
        </p:txBody>
      </p:sp>
      <p:sp>
        <p:nvSpPr>
          <p:cNvPr id="9" name="スライド番号プレースホルダー 1"/>
          <p:cNvSpPr>
            <a:spLocks noGrp="1"/>
          </p:cNvSpPr>
          <p:nvPr>
            <p:ph type="sldNum" sz="quarter" idx="12"/>
          </p:nvPr>
        </p:nvSpPr>
        <p:spPr>
          <a:xfrm>
            <a:off x="7046912" y="39539"/>
            <a:ext cx="2133600" cy="365125"/>
          </a:xfrm>
        </p:spPr>
        <p:txBody>
          <a:bodyPr/>
          <a:lstStyle/>
          <a:p>
            <a:fld id="{AB3DA4BF-471E-4FB9-A43A-1B38EB911802}" type="slidenum">
              <a:rPr kumimoji="1" lang="ja-JP" altLang="en-US" smtClean="0"/>
              <a:t>19</a:t>
            </a:fld>
            <a:endParaRPr kumimoji="1" lang="ja-JP" altLang="en-US"/>
          </a:p>
        </p:txBody>
      </p:sp>
      <p:sp>
        <p:nvSpPr>
          <p:cNvPr id="2" name="テキスト ボックス 1"/>
          <p:cNvSpPr txBox="1"/>
          <p:nvPr/>
        </p:nvSpPr>
        <p:spPr>
          <a:xfrm>
            <a:off x="4884978" y="4226449"/>
            <a:ext cx="3719470" cy="600164"/>
          </a:xfrm>
          <a:prstGeom prst="rect">
            <a:avLst/>
          </a:prstGeom>
          <a:noFill/>
          <a:ln>
            <a:solidFill>
              <a:schemeClr val="tx1"/>
            </a:solidFill>
          </a:ln>
        </p:spPr>
        <p:txBody>
          <a:bodyPr wrap="square" rtlCol="0">
            <a:spAutoFit/>
          </a:bodyPr>
          <a:lstStyle/>
          <a:p>
            <a:r>
              <a:rPr lang="en-US" altLang="ja-JP" sz="1100" dirty="0" smtClean="0">
                <a:latin typeface="+mn-ea"/>
              </a:rPr>
              <a:t>※</a:t>
            </a:r>
            <a:r>
              <a:rPr lang="ja-JP" altLang="en-US" sz="1100" dirty="0">
                <a:latin typeface="+mn-ea"/>
              </a:rPr>
              <a:t>低塩分の河川水が海域上層を沖合に流れていく</a:t>
            </a:r>
            <a:r>
              <a:rPr lang="ja-JP" altLang="en-US" sz="1100" dirty="0" smtClean="0">
                <a:latin typeface="+mn-ea"/>
              </a:rPr>
              <a:t>のに</a:t>
            </a:r>
            <a:r>
              <a:rPr lang="ja-JP" altLang="en-US" sz="1100" dirty="0">
                <a:latin typeface="+mn-ea"/>
              </a:rPr>
              <a:t>伴い、高塩分の海水が下層を陸に向かって</a:t>
            </a:r>
            <a:r>
              <a:rPr lang="ja-JP" altLang="en-US" sz="1100" dirty="0" smtClean="0">
                <a:latin typeface="+mn-ea"/>
              </a:rPr>
              <a:t>進入して</a:t>
            </a:r>
            <a:r>
              <a:rPr lang="ja-JP" altLang="en-US" sz="1100" dirty="0">
                <a:latin typeface="+mn-ea"/>
              </a:rPr>
              <a:t>くることにより生じる流れの</a:t>
            </a:r>
            <a:r>
              <a:rPr lang="ja-JP" altLang="en-US" sz="1100" dirty="0" smtClean="0">
                <a:latin typeface="+mn-ea"/>
              </a:rPr>
              <a:t>こと</a:t>
            </a:r>
            <a:endParaRPr lang="en-US" altLang="ja-JP" sz="1100" dirty="0">
              <a:latin typeface="+mn-ea"/>
            </a:endParaRPr>
          </a:p>
        </p:txBody>
      </p:sp>
      <p:sp>
        <p:nvSpPr>
          <p:cNvPr id="10" name="正方形/長方形 9"/>
          <p:cNvSpPr/>
          <p:nvPr/>
        </p:nvSpPr>
        <p:spPr>
          <a:xfrm>
            <a:off x="6516216" y="6354524"/>
            <a:ext cx="2088232"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schemeClr val="tx1"/>
                </a:solidFill>
              </a:rPr>
              <a:t>※</a:t>
            </a:r>
            <a:r>
              <a:rPr lang="ja-JP" altLang="en-US" sz="1100" dirty="0" smtClean="0">
                <a:solidFill>
                  <a:schemeClr val="tx1"/>
                </a:solidFill>
              </a:rPr>
              <a:t>今後実施する取組は</a:t>
            </a:r>
            <a:r>
              <a:rPr lang="ja-JP" altLang="en-US" sz="1100" dirty="0">
                <a:solidFill>
                  <a:schemeClr val="tx1"/>
                </a:solidFill>
              </a:rPr>
              <a:t>斜字体</a:t>
            </a:r>
            <a:endParaRPr kumimoji="1" lang="ja-JP" altLang="en-US" sz="1100" dirty="0">
              <a:solidFill>
                <a:schemeClr val="tx1"/>
              </a:solidFill>
            </a:endParaRPr>
          </a:p>
        </p:txBody>
      </p:sp>
      <p:sp>
        <p:nvSpPr>
          <p:cNvPr id="11" name="テキスト ボックス 10"/>
          <p:cNvSpPr txBox="1"/>
          <p:nvPr/>
        </p:nvSpPr>
        <p:spPr>
          <a:xfrm>
            <a:off x="564498" y="620688"/>
            <a:ext cx="1859735" cy="1969770"/>
          </a:xfrm>
          <a:prstGeom prst="rect">
            <a:avLst/>
          </a:prstGeom>
          <a:noFill/>
        </p:spPr>
        <p:txBody>
          <a:bodyPr wrap="square" rtlCol="0">
            <a:spAutoFit/>
          </a:bodyPr>
          <a:lstStyle/>
          <a:p>
            <a:r>
              <a:rPr lang="ja-JP" altLang="en-US" sz="1400" dirty="0" smtClean="0">
                <a:latin typeface="+mn-ea"/>
              </a:rPr>
              <a:t>◆現状</a:t>
            </a:r>
            <a:endParaRPr lang="en-US" altLang="ja-JP" sz="1400" dirty="0">
              <a:latin typeface="+mn-ea"/>
            </a:endParaRPr>
          </a:p>
          <a:p>
            <a:pPr marL="85725" indent="-85725"/>
            <a:r>
              <a:rPr lang="ja-JP" altLang="en-US" sz="1200" dirty="0">
                <a:latin typeface="+mn-ea"/>
              </a:rPr>
              <a:t>（河川</a:t>
            </a:r>
            <a:r>
              <a:rPr lang="ja-JP" altLang="en-US" sz="1200" dirty="0" smtClean="0">
                <a:latin typeface="+mn-ea"/>
              </a:rPr>
              <a:t>）</a:t>
            </a:r>
            <a:endParaRPr lang="en-US" altLang="ja-JP" sz="1200" dirty="0">
              <a:latin typeface="+mn-ea"/>
            </a:endParaRPr>
          </a:p>
          <a:p>
            <a:pPr marL="85725" indent="-85725"/>
            <a:r>
              <a:rPr kumimoji="1" lang="ja-JP" altLang="en-US" sz="1200" dirty="0">
                <a:latin typeface="+mn-ea"/>
              </a:rPr>
              <a:t>　</a:t>
            </a:r>
            <a:r>
              <a:rPr kumimoji="1" lang="ja-JP" altLang="en-US" sz="1200" dirty="0" smtClean="0">
                <a:latin typeface="+mn-ea"/>
              </a:rPr>
              <a:t>・</a:t>
            </a:r>
            <a:r>
              <a:rPr lang="ja-JP" altLang="en-US" sz="1200" dirty="0">
                <a:latin typeface="+mn-ea"/>
              </a:rPr>
              <a:t>大阪府内主要</a:t>
            </a:r>
            <a:r>
              <a:rPr lang="ja-JP" altLang="en-US" sz="1200" dirty="0" smtClean="0">
                <a:latin typeface="+mn-ea"/>
              </a:rPr>
              <a:t>河川の</a:t>
            </a:r>
            <a:endParaRPr lang="en-US" altLang="ja-JP" sz="1200" dirty="0" smtClean="0">
              <a:latin typeface="+mn-ea"/>
            </a:endParaRPr>
          </a:p>
          <a:p>
            <a:pPr marL="85725" indent="-85725"/>
            <a:r>
              <a:rPr lang="en-US" altLang="ja-JP" sz="1200" dirty="0">
                <a:latin typeface="+mn-ea"/>
              </a:rPr>
              <a:t> </a:t>
            </a:r>
            <a:r>
              <a:rPr lang="en-US" altLang="ja-JP" sz="1200" dirty="0" smtClean="0">
                <a:latin typeface="+mn-ea"/>
              </a:rPr>
              <a:t>   </a:t>
            </a:r>
            <a:r>
              <a:rPr lang="ja-JP" altLang="en-US" sz="1200" dirty="0" smtClean="0">
                <a:latin typeface="+mn-ea"/>
              </a:rPr>
              <a:t>水温</a:t>
            </a:r>
            <a:r>
              <a:rPr lang="ja-JP" altLang="en-US" sz="1200" dirty="0">
                <a:latin typeface="+mn-ea"/>
              </a:rPr>
              <a:t>、</a:t>
            </a:r>
            <a:r>
              <a:rPr lang="en-US" altLang="ja-JP" sz="1200" dirty="0">
                <a:latin typeface="+mn-ea"/>
              </a:rPr>
              <a:t>DO</a:t>
            </a:r>
            <a:r>
              <a:rPr lang="ja-JP" altLang="en-US" sz="1200" dirty="0">
                <a:latin typeface="+mn-ea"/>
              </a:rPr>
              <a:t>（溶存</a:t>
            </a:r>
            <a:r>
              <a:rPr lang="ja-JP" altLang="en-US" sz="1200" dirty="0" smtClean="0">
                <a:latin typeface="+mn-ea"/>
              </a:rPr>
              <a:t>酸素）</a:t>
            </a:r>
            <a:endParaRPr lang="en-US" altLang="ja-JP" sz="1200" dirty="0" smtClean="0">
              <a:latin typeface="+mn-ea"/>
            </a:endParaRPr>
          </a:p>
          <a:p>
            <a:pPr marL="85725" indent="-85725"/>
            <a:r>
              <a:rPr lang="en-US" altLang="ja-JP" sz="1200" dirty="0">
                <a:latin typeface="+mn-ea"/>
              </a:rPr>
              <a:t> </a:t>
            </a:r>
            <a:r>
              <a:rPr lang="en-US" altLang="ja-JP" sz="1200" dirty="0" smtClean="0">
                <a:latin typeface="+mn-ea"/>
              </a:rPr>
              <a:t>   </a:t>
            </a:r>
            <a:r>
              <a:rPr lang="ja-JP" altLang="en-US" sz="1200" dirty="0" smtClean="0">
                <a:latin typeface="+mn-ea"/>
              </a:rPr>
              <a:t>は</a:t>
            </a:r>
            <a:r>
              <a:rPr lang="ja-JP" altLang="en-US" sz="1200" dirty="0">
                <a:latin typeface="+mn-ea"/>
              </a:rPr>
              <a:t>上昇</a:t>
            </a:r>
            <a:r>
              <a:rPr lang="ja-JP" altLang="en-US" sz="1200" dirty="0" smtClean="0">
                <a:latin typeface="+mn-ea"/>
              </a:rPr>
              <a:t>傾向</a:t>
            </a:r>
            <a:endParaRPr lang="en-US" altLang="ja-JP" sz="1200" dirty="0" smtClean="0">
              <a:latin typeface="+mn-ea"/>
            </a:endParaRPr>
          </a:p>
          <a:p>
            <a:pPr marL="85725" indent="-85725"/>
            <a:r>
              <a:rPr lang="ja-JP" altLang="en-US" sz="1200" dirty="0" smtClean="0">
                <a:latin typeface="+mn-ea"/>
              </a:rPr>
              <a:t>　・</a:t>
            </a:r>
            <a:r>
              <a:rPr lang="en-US" altLang="ja-JP" sz="1200" dirty="0">
                <a:latin typeface="+mn-ea"/>
              </a:rPr>
              <a:t>BOD</a:t>
            </a:r>
            <a:r>
              <a:rPr lang="ja-JP" altLang="en-US" sz="1200" dirty="0">
                <a:latin typeface="+mn-ea"/>
              </a:rPr>
              <a:t>（生物化学的</a:t>
            </a:r>
            <a:r>
              <a:rPr lang="ja-JP" altLang="en-US" sz="1200" dirty="0" smtClean="0">
                <a:latin typeface="+mn-ea"/>
              </a:rPr>
              <a:t>酸素</a:t>
            </a:r>
            <a:endParaRPr lang="en-US" altLang="ja-JP" sz="1200" dirty="0" smtClean="0">
              <a:latin typeface="+mn-ea"/>
            </a:endParaRPr>
          </a:p>
          <a:p>
            <a:pPr marL="85725" indent="-85725"/>
            <a:r>
              <a:rPr lang="en-US" altLang="ja-JP" sz="1200" dirty="0">
                <a:latin typeface="+mn-ea"/>
              </a:rPr>
              <a:t> </a:t>
            </a:r>
            <a:r>
              <a:rPr lang="en-US" altLang="ja-JP" sz="1200" dirty="0" smtClean="0">
                <a:latin typeface="+mn-ea"/>
              </a:rPr>
              <a:t>   </a:t>
            </a:r>
            <a:r>
              <a:rPr lang="ja-JP" altLang="en-US" sz="1200" dirty="0" smtClean="0">
                <a:latin typeface="+mn-ea"/>
              </a:rPr>
              <a:t>要求量</a:t>
            </a:r>
            <a:r>
              <a:rPr lang="ja-JP" altLang="en-US" sz="1200" dirty="0">
                <a:latin typeface="+mn-ea"/>
              </a:rPr>
              <a:t>）は減少</a:t>
            </a:r>
            <a:r>
              <a:rPr lang="ja-JP" altLang="en-US" sz="1200" dirty="0" smtClean="0">
                <a:latin typeface="+mn-ea"/>
              </a:rPr>
              <a:t>傾向</a:t>
            </a:r>
            <a:endParaRPr lang="en-US" altLang="ja-JP" sz="1200" dirty="0" smtClean="0">
              <a:latin typeface="+mn-ea"/>
            </a:endParaRPr>
          </a:p>
          <a:p>
            <a:pPr marL="85725" indent="-85725"/>
            <a:r>
              <a:rPr lang="ja-JP" altLang="en-US" sz="1200" dirty="0" smtClean="0">
                <a:latin typeface="+mn-ea"/>
              </a:rPr>
              <a:t>　・</a:t>
            </a:r>
            <a:r>
              <a:rPr lang="ja-JP" altLang="en-US" sz="1200" dirty="0">
                <a:latin typeface="+mn-ea"/>
              </a:rPr>
              <a:t>都市活動にも影響</a:t>
            </a:r>
            <a:r>
              <a:rPr lang="ja-JP" altLang="en-US" sz="1200" dirty="0" smtClean="0">
                <a:latin typeface="+mn-ea"/>
              </a:rPr>
              <a:t>され</a:t>
            </a:r>
            <a:endParaRPr lang="en-US" altLang="ja-JP" sz="1200" dirty="0" smtClean="0">
              <a:latin typeface="+mn-ea"/>
            </a:endParaRPr>
          </a:p>
          <a:p>
            <a:pPr marL="85725" indent="-85725"/>
            <a:r>
              <a:rPr lang="en-US" altLang="ja-JP" sz="1200" dirty="0">
                <a:latin typeface="+mn-ea"/>
              </a:rPr>
              <a:t> </a:t>
            </a:r>
            <a:r>
              <a:rPr lang="en-US" altLang="ja-JP" sz="1200" dirty="0" smtClean="0">
                <a:latin typeface="+mn-ea"/>
              </a:rPr>
              <a:t>   </a:t>
            </a:r>
            <a:r>
              <a:rPr lang="ja-JP" altLang="en-US" sz="1200" dirty="0" smtClean="0">
                <a:latin typeface="+mn-ea"/>
              </a:rPr>
              <a:t>るので</a:t>
            </a:r>
            <a:r>
              <a:rPr lang="ja-JP" altLang="en-US" sz="1200" dirty="0">
                <a:latin typeface="+mn-ea"/>
              </a:rPr>
              <a:t>、温暖化</a:t>
            </a:r>
            <a:r>
              <a:rPr lang="ja-JP" altLang="en-US" sz="1200" dirty="0" smtClean="0">
                <a:latin typeface="+mn-ea"/>
              </a:rPr>
              <a:t>による</a:t>
            </a:r>
            <a:endParaRPr lang="en-US" altLang="ja-JP" sz="1200" dirty="0" smtClean="0">
              <a:latin typeface="+mn-ea"/>
            </a:endParaRPr>
          </a:p>
          <a:p>
            <a:pPr marL="85725" indent="-85725"/>
            <a:r>
              <a:rPr lang="en-US" altLang="ja-JP" sz="1200" dirty="0">
                <a:latin typeface="+mn-ea"/>
              </a:rPr>
              <a:t> </a:t>
            </a:r>
            <a:r>
              <a:rPr lang="en-US" altLang="ja-JP" sz="1200" dirty="0" smtClean="0">
                <a:latin typeface="+mn-ea"/>
              </a:rPr>
              <a:t>   </a:t>
            </a:r>
            <a:r>
              <a:rPr lang="ja-JP" altLang="en-US" sz="1200" dirty="0" smtClean="0">
                <a:latin typeface="+mn-ea"/>
              </a:rPr>
              <a:t>影響</a:t>
            </a:r>
            <a:r>
              <a:rPr lang="ja-JP" altLang="en-US" sz="1200" dirty="0">
                <a:latin typeface="+mn-ea"/>
              </a:rPr>
              <a:t>か</a:t>
            </a:r>
            <a:r>
              <a:rPr lang="ja-JP" altLang="en-US" sz="1200" dirty="0" smtClean="0">
                <a:latin typeface="+mn-ea"/>
              </a:rPr>
              <a:t>どうかは不明</a:t>
            </a:r>
            <a:endParaRPr kumimoji="1" lang="ja-JP" altLang="en-US" sz="1200" dirty="0"/>
          </a:p>
        </p:txBody>
      </p:sp>
      <p:sp>
        <p:nvSpPr>
          <p:cNvPr id="12" name="テキスト ボックス 11"/>
          <p:cNvSpPr txBox="1"/>
          <p:nvPr/>
        </p:nvSpPr>
        <p:spPr>
          <a:xfrm>
            <a:off x="539552" y="2636912"/>
            <a:ext cx="2412268" cy="461665"/>
          </a:xfrm>
          <a:prstGeom prst="rect">
            <a:avLst/>
          </a:prstGeom>
          <a:noFill/>
        </p:spPr>
        <p:txBody>
          <a:bodyPr wrap="square" rtlCol="0">
            <a:spAutoFit/>
          </a:bodyPr>
          <a:lstStyle/>
          <a:p>
            <a:pPr marL="85725" indent="-85725"/>
            <a:r>
              <a:rPr lang="ja-JP" altLang="en-US" sz="1200" dirty="0" smtClean="0">
                <a:latin typeface="+mn-ea"/>
              </a:rPr>
              <a:t>（</a:t>
            </a:r>
            <a:r>
              <a:rPr lang="ja-JP" altLang="en-US" sz="1200" dirty="0">
                <a:latin typeface="+mn-ea"/>
              </a:rPr>
              <a:t>沿岸域及び閉鎖性海域</a:t>
            </a:r>
            <a:r>
              <a:rPr lang="ja-JP" altLang="en-US" sz="1200" dirty="0" smtClean="0">
                <a:latin typeface="+mn-ea"/>
              </a:rPr>
              <a:t>）</a:t>
            </a:r>
            <a:endParaRPr lang="en-US" altLang="ja-JP" sz="1200" dirty="0" smtClean="0">
              <a:latin typeface="+mn-ea"/>
            </a:endParaRPr>
          </a:p>
          <a:p>
            <a:pPr marL="446088" indent="-446088">
              <a:defRPr/>
            </a:pPr>
            <a:r>
              <a:rPr kumimoji="1" lang="ja-JP" altLang="en-US" sz="1200" dirty="0">
                <a:latin typeface="+mn-ea"/>
              </a:rPr>
              <a:t>　</a:t>
            </a:r>
            <a:r>
              <a:rPr kumimoji="1" lang="ja-JP" altLang="en-US" sz="1200" dirty="0" smtClean="0">
                <a:latin typeface="+mn-ea"/>
              </a:rPr>
              <a:t>・大阪湾の水温は上昇傾向</a:t>
            </a:r>
            <a:endParaRPr kumimoji="1" lang="ja-JP" altLang="en-US" sz="1200" dirty="0"/>
          </a:p>
        </p:txBody>
      </p:sp>
      <p:sp>
        <p:nvSpPr>
          <p:cNvPr id="5" name="テキスト ボックス 4"/>
          <p:cNvSpPr txBox="1"/>
          <p:nvPr/>
        </p:nvSpPr>
        <p:spPr>
          <a:xfrm>
            <a:off x="4716016" y="620688"/>
            <a:ext cx="3960440" cy="3631763"/>
          </a:xfrm>
          <a:prstGeom prst="rect">
            <a:avLst/>
          </a:prstGeom>
          <a:noFill/>
        </p:spPr>
        <p:txBody>
          <a:bodyPr wrap="square" rtlCol="0">
            <a:spAutoFit/>
          </a:bodyPr>
          <a:lstStyle/>
          <a:p>
            <a:r>
              <a:rPr lang="ja-JP" altLang="en-US" sz="1400" dirty="0">
                <a:latin typeface="+mn-ea"/>
              </a:rPr>
              <a:t>◆将来予測</a:t>
            </a:r>
            <a:endParaRPr lang="en-US" altLang="ja-JP" sz="1400" dirty="0">
              <a:latin typeface="+mn-ea"/>
            </a:endParaRPr>
          </a:p>
          <a:p>
            <a:pPr marL="85725" indent="-85725"/>
            <a:r>
              <a:rPr lang="ja-JP" altLang="en-US" sz="1200" dirty="0">
                <a:latin typeface="+mn-ea"/>
              </a:rPr>
              <a:t>（河川）</a:t>
            </a:r>
            <a:r>
              <a:rPr lang="en-US" altLang="ja-JP" sz="1200" i="1" dirty="0">
                <a:latin typeface="+mn-ea"/>
              </a:rPr>
              <a:t/>
            </a:r>
            <a:br>
              <a:rPr lang="en-US" altLang="ja-JP" sz="1200" i="1" dirty="0">
                <a:latin typeface="+mn-ea"/>
              </a:rPr>
            </a:br>
            <a:r>
              <a:rPr lang="ja-JP" altLang="en-US" sz="1200" dirty="0" smtClean="0">
                <a:latin typeface="+mn-ea"/>
              </a:rPr>
              <a:t>・</a:t>
            </a:r>
            <a:r>
              <a:rPr lang="ja-JP" altLang="en-US" sz="1200" dirty="0">
                <a:latin typeface="+mn-ea"/>
              </a:rPr>
              <a:t>降水量増大による浮遊砂量の増加・</a:t>
            </a:r>
            <a:r>
              <a:rPr lang="ja-JP" altLang="en-US" sz="1200" dirty="0" smtClean="0">
                <a:latin typeface="+mn-ea"/>
              </a:rPr>
              <a:t>土砂流出量</a:t>
            </a:r>
            <a:r>
              <a:rPr lang="ja-JP" altLang="en-US" sz="1200" dirty="0">
                <a:latin typeface="+mn-ea"/>
              </a:rPr>
              <a:t>の増加</a:t>
            </a:r>
            <a:endParaRPr lang="en-US" altLang="ja-JP" sz="1200" dirty="0">
              <a:latin typeface="+mn-ea"/>
            </a:endParaRPr>
          </a:p>
          <a:p>
            <a:pPr marL="85725" indent="-85725"/>
            <a:r>
              <a:rPr lang="ja-JP" altLang="en-US" sz="1200" dirty="0" smtClean="0">
                <a:latin typeface="+mn-ea"/>
              </a:rPr>
              <a:t>　・水温上昇による微生物の有機物分解反応等促進のため、</a:t>
            </a:r>
            <a:endParaRPr lang="en-US" altLang="ja-JP" sz="1200" dirty="0" smtClean="0">
              <a:latin typeface="+mn-ea"/>
            </a:endParaRPr>
          </a:p>
          <a:p>
            <a:pPr marL="85725" indent="-85725"/>
            <a:r>
              <a:rPr lang="en-US" altLang="ja-JP" sz="1200" dirty="0">
                <a:latin typeface="+mn-ea"/>
              </a:rPr>
              <a:t> </a:t>
            </a:r>
            <a:r>
              <a:rPr lang="en-US" altLang="ja-JP" sz="1200" dirty="0" smtClean="0">
                <a:latin typeface="+mn-ea"/>
              </a:rPr>
              <a:t>   </a:t>
            </a:r>
            <a:r>
              <a:rPr lang="ja-JP" altLang="en-US" sz="1200" dirty="0" smtClean="0">
                <a:latin typeface="+mn-ea"/>
              </a:rPr>
              <a:t>ＤＯ消費の増加</a:t>
            </a:r>
            <a:endParaRPr lang="en-US" altLang="ja-JP" sz="1200" dirty="0" smtClean="0">
              <a:latin typeface="+mn-ea"/>
            </a:endParaRPr>
          </a:p>
          <a:p>
            <a:pPr marL="85725" indent="-85725"/>
            <a:r>
              <a:rPr lang="ja-JP" altLang="en-US" sz="1200" dirty="0">
                <a:latin typeface="+mn-ea"/>
              </a:rPr>
              <a:t>　・藻類の増加による異臭味の増加等の</a:t>
            </a:r>
            <a:r>
              <a:rPr lang="ja-JP" altLang="en-US" sz="1200" dirty="0" smtClean="0">
                <a:latin typeface="+mn-ea"/>
              </a:rPr>
              <a:t>おそれ</a:t>
            </a:r>
            <a:endParaRPr lang="en-US" altLang="ja-JP" sz="1200" dirty="0">
              <a:latin typeface="+mn-ea"/>
            </a:endParaRPr>
          </a:p>
          <a:p>
            <a:pPr marL="85725" indent="-85725" algn="r"/>
            <a:r>
              <a:rPr lang="ja-JP" altLang="en-US" sz="1200" dirty="0" smtClean="0">
                <a:latin typeface="+mn-ea"/>
              </a:rPr>
              <a:t>（国の適応計画より）</a:t>
            </a:r>
            <a:endParaRPr lang="en-US" altLang="ja-JP" sz="1200" dirty="0" smtClean="0">
              <a:latin typeface="+mn-ea"/>
            </a:endParaRPr>
          </a:p>
          <a:p>
            <a:pPr marL="85725" indent="-85725"/>
            <a:r>
              <a:rPr lang="ja-JP" altLang="en-US" sz="1200" dirty="0">
                <a:latin typeface="+mn-ea"/>
              </a:rPr>
              <a:t>　　</a:t>
            </a:r>
            <a:endParaRPr lang="en-US" altLang="ja-JP" sz="1200" dirty="0">
              <a:latin typeface="+mn-ea"/>
            </a:endParaRPr>
          </a:p>
          <a:p>
            <a:r>
              <a:rPr lang="ja-JP" altLang="en-US" sz="1200" dirty="0">
                <a:latin typeface="+mn-ea"/>
              </a:rPr>
              <a:t>（沿岸域及び閉鎖性海域）</a:t>
            </a:r>
            <a:endParaRPr lang="en-US" altLang="ja-JP" sz="1200" i="1" strike="sngStrike" dirty="0">
              <a:latin typeface="+mn-ea"/>
            </a:endParaRPr>
          </a:p>
          <a:p>
            <a:pPr>
              <a:defRPr/>
            </a:pPr>
            <a:r>
              <a:rPr lang="ja-JP" altLang="en-US" sz="1200" dirty="0">
                <a:latin typeface="+mn-ea"/>
              </a:rPr>
              <a:t>　</a:t>
            </a:r>
            <a:r>
              <a:rPr lang="ja-JP" altLang="en-US" sz="1200" dirty="0" smtClean="0">
                <a:latin typeface="+mn-ea"/>
              </a:rPr>
              <a:t>・海面</a:t>
            </a:r>
            <a:r>
              <a:rPr lang="ja-JP" altLang="en-US" sz="1200" dirty="0">
                <a:latin typeface="+mn-ea"/>
              </a:rPr>
              <a:t>上昇に伴う、沿岸域の塩水遡上域の拡大</a:t>
            </a:r>
            <a:r>
              <a:rPr lang="ja-JP" altLang="en-US" sz="1200" dirty="0" smtClean="0">
                <a:latin typeface="+mn-ea"/>
              </a:rPr>
              <a:t>が想定</a:t>
            </a:r>
            <a:endParaRPr lang="en-US" altLang="ja-JP" sz="1200" dirty="0">
              <a:latin typeface="+mn-ea"/>
            </a:endParaRPr>
          </a:p>
          <a:p>
            <a:pPr algn="r">
              <a:defRPr/>
            </a:pPr>
            <a:r>
              <a:rPr lang="ja-JP" altLang="en-US" sz="1200" dirty="0" smtClean="0">
                <a:latin typeface="+mn-ea"/>
              </a:rPr>
              <a:t>（国の適応計画より）</a:t>
            </a:r>
            <a:r>
              <a:rPr lang="ja-JP" altLang="en-US" sz="1200" dirty="0">
                <a:latin typeface="+mn-ea"/>
              </a:rPr>
              <a:t>　</a:t>
            </a:r>
            <a:endParaRPr lang="en-US" altLang="ja-JP" sz="1200" dirty="0">
              <a:latin typeface="+mn-ea"/>
            </a:endParaRPr>
          </a:p>
          <a:p>
            <a:pPr>
              <a:defRPr/>
            </a:pPr>
            <a:endParaRPr lang="en-US" altLang="ja-JP" sz="1200" dirty="0" smtClean="0">
              <a:latin typeface="+mn-ea"/>
            </a:endParaRPr>
          </a:p>
          <a:p>
            <a:pPr>
              <a:defRPr/>
            </a:pPr>
            <a:r>
              <a:rPr lang="ja-JP" altLang="en-US" sz="1200" dirty="0">
                <a:latin typeface="+mn-ea"/>
              </a:rPr>
              <a:t>　</a:t>
            </a:r>
            <a:r>
              <a:rPr lang="ja-JP" altLang="en-US" sz="1200" dirty="0" smtClean="0">
                <a:latin typeface="+mn-ea"/>
              </a:rPr>
              <a:t>・</a:t>
            </a:r>
            <a:r>
              <a:rPr lang="ja-JP" altLang="en-US" sz="1200" dirty="0">
                <a:latin typeface="+mn-ea"/>
              </a:rPr>
              <a:t>水温の上昇による底質からの栄養塩溶出量の増加</a:t>
            </a:r>
            <a:endParaRPr lang="en-US" altLang="ja-JP" sz="1200" dirty="0">
              <a:latin typeface="+mn-ea"/>
            </a:endParaRPr>
          </a:p>
          <a:p>
            <a:r>
              <a:rPr lang="ja-JP" altLang="en-US" sz="1200" dirty="0">
                <a:latin typeface="+mn-ea"/>
              </a:rPr>
              <a:t>　・表層水温の上昇に伴い成層が始まる時期が早まり、</a:t>
            </a:r>
            <a:r>
              <a:rPr lang="ja-JP" altLang="en-US" sz="1200" dirty="0" smtClean="0">
                <a:latin typeface="+mn-ea"/>
              </a:rPr>
              <a:t>底</a:t>
            </a:r>
            <a:endParaRPr lang="en-US" altLang="ja-JP" sz="1200" dirty="0" smtClean="0">
              <a:latin typeface="+mn-ea"/>
            </a:endParaRPr>
          </a:p>
          <a:p>
            <a:r>
              <a:rPr lang="en-US" altLang="ja-JP" sz="1200" dirty="0">
                <a:latin typeface="+mn-ea"/>
              </a:rPr>
              <a:t> </a:t>
            </a:r>
            <a:r>
              <a:rPr lang="en-US" altLang="ja-JP" sz="1200" dirty="0" smtClean="0">
                <a:latin typeface="+mn-ea"/>
              </a:rPr>
              <a:t>   </a:t>
            </a:r>
            <a:r>
              <a:rPr lang="ja-JP" altLang="en-US" sz="1200" dirty="0" smtClean="0">
                <a:latin typeface="+mn-ea"/>
              </a:rPr>
              <a:t>層</a:t>
            </a:r>
            <a:r>
              <a:rPr lang="en-US" altLang="ja-JP" sz="1200" dirty="0">
                <a:latin typeface="+mn-ea"/>
              </a:rPr>
              <a:t>DO</a:t>
            </a:r>
            <a:r>
              <a:rPr lang="ja-JP" altLang="en-US" sz="1200" dirty="0">
                <a:latin typeface="+mn-ea"/>
              </a:rPr>
              <a:t>が</a:t>
            </a:r>
            <a:r>
              <a:rPr lang="ja-JP" altLang="en-US" sz="1200" dirty="0" smtClean="0">
                <a:latin typeface="+mn-ea"/>
              </a:rPr>
              <a:t>低下する期間が増大</a:t>
            </a:r>
            <a:endParaRPr lang="en-US" altLang="ja-JP" sz="1200" dirty="0" smtClean="0">
              <a:latin typeface="+mn-ea"/>
            </a:endParaRPr>
          </a:p>
          <a:p>
            <a:r>
              <a:rPr lang="ja-JP" altLang="en-US" sz="1200" dirty="0">
                <a:latin typeface="+mn-ea"/>
              </a:rPr>
              <a:t>　・短期間の大雨が増えることによる大阪湾への汚濁</a:t>
            </a:r>
            <a:r>
              <a:rPr lang="ja-JP" altLang="en-US" sz="1200" dirty="0" smtClean="0">
                <a:latin typeface="+mn-ea"/>
              </a:rPr>
              <a:t>負荷</a:t>
            </a:r>
            <a:endParaRPr lang="en-US" altLang="ja-JP" sz="1200" dirty="0" smtClean="0">
              <a:latin typeface="+mn-ea"/>
            </a:endParaRPr>
          </a:p>
          <a:p>
            <a:r>
              <a:rPr lang="en-US" altLang="ja-JP" sz="1200" dirty="0">
                <a:latin typeface="+mn-ea"/>
              </a:rPr>
              <a:t> </a:t>
            </a:r>
            <a:r>
              <a:rPr lang="en-US" altLang="ja-JP" sz="1200" dirty="0" smtClean="0">
                <a:latin typeface="+mn-ea"/>
              </a:rPr>
              <a:t>   </a:t>
            </a:r>
            <a:r>
              <a:rPr lang="ja-JP" altLang="en-US" sz="1200" dirty="0" smtClean="0">
                <a:latin typeface="+mn-ea"/>
              </a:rPr>
              <a:t>量</a:t>
            </a:r>
            <a:r>
              <a:rPr lang="ja-JP" altLang="en-US" sz="1200" dirty="0">
                <a:latin typeface="+mn-ea"/>
              </a:rPr>
              <a:t>の</a:t>
            </a:r>
            <a:r>
              <a:rPr lang="ja-JP" altLang="en-US" sz="1200" dirty="0" smtClean="0">
                <a:latin typeface="+mn-ea"/>
              </a:rPr>
              <a:t>増加</a:t>
            </a:r>
            <a:endParaRPr lang="en-US" altLang="ja-JP" sz="1200" dirty="0" smtClean="0">
              <a:latin typeface="+mn-ea"/>
            </a:endParaRPr>
          </a:p>
          <a:p>
            <a:r>
              <a:rPr lang="ja-JP" altLang="en-US" sz="1200" dirty="0" smtClean="0">
                <a:latin typeface="+mn-ea"/>
              </a:rPr>
              <a:t>　・一方で、エスチュアリー循環流</a:t>
            </a:r>
            <a:r>
              <a:rPr lang="en-US" altLang="ja-JP" sz="1200" dirty="0" smtClean="0">
                <a:latin typeface="+mn-ea"/>
              </a:rPr>
              <a:t>※</a:t>
            </a:r>
            <a:r>
              <a:rPr lang="ja-JP" altLang="en-US" sz="1200" dirty="0" smtClean="0">
                <a:latin typeface="+mn-ea"/>
              </a:rPr>
              <a:t>により底層の貧酸素の</a:t>
            </a:r>
            <a:endParaRPr lang="en-US" altLang="ja-JP" sz="1200" dirty="0" smtClean="0">
              <a:latin typeface="+mn-ea"/>
            </a:endParaRPr>
          </a:p>
          <a:p>
            <a:r>
              <a:rPr lang="en-US" altLang="ja-JP" sz="1200" dirty="0">
                <a:latin typeface="+mn-ea"/>
              </a:rPr>
              <a:t> </a:t>
            </a:r>
            <a:r>
              <a:rPr lang="en-US" altLang="ja-JP" sz="1200" dirty="0" smtClean="0">
                <a:latin typeface="+mn-ea"/>
              </a:rPr>
              <a:t>   </a:t>
            </a:r>
            <a:r>
              <a:rPr lang="ja-JP" altLang="en-US" sz="1200" dirty="0" smtClean="0">
                <a:latin typeface="+mn-ea"/>
              </a:rPr>
              <a:t>解消が期待</a:t>
            </a:r>
            <a:endParaRPr kumimoji="1" lang="ja-JP" altLang="en-US" sz="1200" dirty="0"/>
          </a:p>
        </p:txBody>
      </p:sp>
      <p:sp>
        <p:nvSpPr>
          <p:cNvPr id="3" name="テキスト ボックス 2"/>
          <p:cNvSpPr txBox="1"/>
          <p:nvPr/>
        </p:nvSpPr>
        <p:spPr>
          <a:xfrm>
            <a:off x="721541" y="4397042"/>
            <a:ext cx="4073551" cy="246221"/>
          </a:xfrm>
          <a:prstGeom prst="rect">
            <a:avLst/>
          </a:prstGeom>
          <a:noFill/>
        </p:spPr>
        <p:txBody>
          <a:bodyPr wrap="none" rtlCol="0">
            <a:spAutoFit/>
          </a:bodyPr>
          <a:lstStyle/>
          <a:p>
            <a:pPr algn="ctr"/>
            <a:r>
              <a:rPr lang="ja-JP" altLang="en-US" sz="1000" b="1" dirty="0" smtClean="0">
                <a:latin typeface="+mn-ea"/>
                <a:cs typeface="Meiryo UI" panose="020B0604030504040204" pitchFamily="50" charset="-128"/>
              </a:rPr>
              <a:t>大阪府が測定する環境基準点の水温の推移（年平均値；湾東部</a:t>
            </a:r>
            <a:r>
              <a:rPr lang="en-US" altLang="ja-JP" sz="1000" b="1" dirty="0" smtClean="0">
                <a:latin typeface="+mn-ea"/>
                <a:cs typeface="Meiryo UI" panose="020B0604030504040204" pitchFamily="50" charset="-128"/>
              </a:rPr>
              <a:t>12</a:t>
            </a:r>
            <a:r>
              <a:rPr lang="ja-JP" altLang="en-US" sz="1000" b="1" dirty="0" smtClean="0">
                <a:latin typeface="+mn-ea"/>
                <a:cs typeface="Meiryo UI" panose="020B0604030504040204" pitchFamily="50" charset="-128"/>
              </a:rPr>
              <a:t>地点）</a:t>
            </a:r>
            <a:endParaRPr lang="ja-JP" altLang="en-US" sz="1000" b="1" dirty="0">
              <a:latin typeface="+mn-ea"/>
              <a:cs typeface="Meiryo UI" panose="020B0604030504040204" pitchFamily="50" charset="-128"/>
            </a:endParaRPr>
          </a:p>
        </p:txBody>
      </p:sp>
      <p:sp>
        <p:nvSpPr>
          <p:cNvPr id="8" name="テキスト ボックス 7"/>
          <p:cNvSpPr txBox="1"/>
          <p:nvPr/>
        </p:nvSpPr>
        <p:spPr>
          <a:xfrm>
            <a:off x="2335751" y="2276872"/>
            <a:ext cx="2549228" cy="400110"/>
          </a:xfrm>
          <a:prstGeom prst="rect">
            <a:avLst/>
          </a:prstGeom>
          <a:noFill/>
        </p:spPr>
        <p:txBody>
          <a:bodyPr wrap="square" rtlCol="0">
            <a:spAutoFit/>
          </a:bodyPr>
          <a:lstStyle/>
          <a:p>
            <a:r>
              <a:rPr kumimoji="1" lang="ja-JP" altLang="en-US" sz="1000" b="1" dirty="0" smtClean="0"/>
              <a:t>大阪府内主要河川（神崎川、淀川、大和川）における</a:t>
            </a:r>
            <a:r>
              <a:rPr lang="ja-JP" altLang="en-US" sz="1000" b="1" dirty="0" smtClean="0"/>
              <a:t>水温と</a:t>
            </a:r>
            <a:r>
              <a:rPr lang="en-US" altLang="ja-JP" sz="1000" b="1" dirty="0" smtClean="0"/>
              <a:t>DO</a:t>
            </a:r>
            <a:r>
              <a:rPr lang="ja-JP" altLang="en-US" sz="1000" b="1" dirty="0" smtClean="0"/>
              <a:t>・</a:t>
            </a:r>
            <a:r>
              <a:rPr lang="en-US" altLang="ja-JP" sz="1000" b="1" dirty="0" smtClean="0"/>
              <a:t>BOD</a:t>
            </a:r>
            <a:r>
              <a:rPr lang="ja-JP" altLang="en-US" sz="1000" b="1" dirty="0" smtClean="0"/>
              <a:t>（年平均値）の推移</a:t>
            </a:r>
            <a:endParaRPr kumimoji="1" lang="ja-JP" altLang="en-US" sz="1000" b="1" dirty="0"/>
          </a:p>
        </p:txBody>
      </p:sp>
      <p:pic>
        <p:nvPicPr>
          <p:cNvPr id="1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69" t="14426" r="1735" b="1908"/>
          <a:stretch/>
        </p:blipFill>
        <p:spPr bwMode="auto">
          <a:xfrm>
            <a:off x="2267744" y="792431"/>
            <a:ext cx="2388005" cy="155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490" y="3068960"/>
            <a:ext cx="3688501" cy="1402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131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64237986"/>
              </p:ext>
            </p:extLst>
          </p:nvPr>
        </p:nvGraphicFramePr>
        <p:xfrm>
          <a:off x="179388" y="764704"/>
          <a:ext cx="8641084" cy="3096344"/>
        </p:xfrm>
        <a:graphic>
          <a:graphicData uri="http://schemas.openxmlformats.org/drawingml/2006/table">
            <a:tbl>
              <a:tblPr firstRow="1" bandRow="1">
                <a:tableStyleId>{5C22544A-7EE6-4342-B048-85BDC9FD1C3A}</a:tableStyleId>
              </a:tblPr>
              <a:tblGrid>
                <a:gridCol w="438962"/>
                <a:gridCol w="8202122"/>
              </a:tblGrid>
              <a:tr h="3096344">
                <a:tc>
                  <a:txBody>
                    <a:bodyPr/>
                    <a:lstStyle/>
                    <a:p>
                      <a:pPr algn="ctr"/>
                      <a:r>
                        <a:rPr kumimoji="1" lang="ja-JP" altLang="en-US" dirty="0" smtClean="0">
                          <a:solidFill>
                            <a:schemeClr val="tx1"/>
                          </a:solidFill>
                        </a:rPr>
                        <a:t>影　響</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dirty="0" smtClean="0">
                          <a:solidFill>
                            <a:schemeClr val="tx1"/>
                          </a:solidFill>
                          <a:latin typeface="+mn-ea"/>
                          <a:ea typeface="+mn-ea"/>
                        </a:rPr>
                        <a:t>◆現状</a:t>
                      </a:r>
                      <a:endParaRPr kumimoji="1" lang="en-US" altLang="ja-JP" sz="1600" b="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dirty="0" smtClean="0">
                          <a:solidFill>
                            <a:schemeClr val="tx1"/>
                          </a:solidFill>
                          <a:latin typeface="+mn-ea"/>
                          <a:ea typeface="+mn-ea"/>
                        </a:rPr>
                        <a:t>　・気候変動との直接の因果関係等は明らかでないが、大阪府レッドリスト</a:t>
                      </a:r>
                      <a:r>
                        <a:rPr kumimoji="1" lang="en-US" altLang="ja-JP" sz="1600" b="0" i="0" strike="noStrike" dirty="0" smtClean="0">
                          <a:solidFill>
                            <a:schemeClr val="tx1"/>
                          </a:solidFill>
                          <a:latin typeface="+mn-ea"/>
                          <a:ea typeface="+mn-ea"/>
                        </a:rPr>
                        <a:t>2014</a:t>
                      </a:r>
                      <a:r>
                        <a:rPr kumimoji="1" lang="ja-JP" altLang="en-US" sz="1600" b="0" i="0" strike="noStrike" dirty="0" smtClean="0">
                          <a:solidFill>
                            <a:schemeClr val="tx1"/>
                          </a:solidFill>
                          <a:latin typeface="+mn-ea"/>
                          <a:ea typeface="+mn-ea"/>
                        </a:rPr>
                        <a:t>において、絶滅</a:t>
                      </a:r>
                      <a:endParaRPr kumimoji="1" lang="en-US" altLang="ja-JP" sz="1600" b="0" i="0" strike="noStrike"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dirty="0" smtClean="0">
                          <a:solidFill>
                            <a:schemeClr val="tx1"/>
                          </a:solidFill>
                          <a:latin typeface="+mn-ea"/>
                          <a:ea typeface="+mn-ea"/>
                        </a:rPr>
                        <a:t>　　のおそれのある種（イタセンパラ、ヒロオビミドリシジミ等）、絶滅と選定した種は増加</a:t>
                      </a:r>
                      <a:endParaRPr kumimoji="1" lang="en-US" altLang="ja-JP" sz="1600" b="0" i="0" strike="noStrike"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strike="noStrike"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dirty="0" smtClean="0">
                          <a:solidFill>
                            <a:schemeClr val="tx1"/>
                          </a:solidFill>
                          <a:latin typeface="+mn-ea"/>
                          <a:ea typeface="+mn-ea"/>
                        </a:rPr>
                        <a:t>◆将来予測</a:t>
                      </a:r>
                      <a:endParaRPr kumimoji="1" lang="en-US" altLang="ja-JP" sz="1600" b="0" dirty="0" smtClean="0">
                        <a:solidFill>
                          <a:schemeClr val="tx1"/>
                        </a:solidFill>
                        <a:latin typeface="+mn-ea"/>
                        <a:ea typeface="+mn-ea"/>
                      </a:endParaRPr>
                    </a:p>
                    <a:p>
                      <a:r>
                        <a:rPr kumimoji="1" lang="ja-JP" altLang="en-US" sz="1600" b="0" dirty="0" smtClean="0">
                          <a:solidFill>
                            <a:schemeClr val="tx1"/>
                          </a:solidFill>
                          <a:latin typeface="+mn-ea"/>
                          <a:ea typeface="+mn-ea"/>
                        </a:rPr>
                        <a:t>　・気候変動の進行に伴い、生態系や種の分布等の変化が推測される</a:t>
                      </a:r>
                      <a:endParaRPr kumimoji="1" lang="en-US" altLang="ja-JP" sz="1600" b="0" dirty="0" smtClean="0">
                        <a:solidFill>
                          <a:schemeClr val="tx1"/>
                        </a:solidFill>
                        <a:latin typeface="+mn-ea"/>
                        <a:ea typeface="+mn-ea"/>
                      </a:endParaRPr>
                    </a:p>
                    <a:p>
                      <a:endParaRPr kumimoji="1" lang="en-US" altLang="ja-JP" sz="1600" b="0" dirty="0" smtClean="0">
                        <a:solidFill>
                          <a:srgbClr val="FF0000"/>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2618052285"/>
              </p:ext>
            </p:extLst>
          </p:nvPr>
        </p:nvGraphicFramePr>
        <p:xfrm>
          <a:off x="179512" y="4005064"/>
          <a:ext cx="8640960" cy="2592286"/>
        </p:xfrm>
        <a:graphic>
          <a:graphicData uri="http://schemas.openxmlformats.org/drawingml/2006/table">
            <a:tbl>
              <a:tblPr firstRow="1" bandRow="1">
                <a:tableStyleId>{5C22544A-7EE6-4342-B048-85BDC9FD1C3A}</a:tableStyleId>
              </a:tblPr>
              <a:tblGrid>
                <a:gridCol w="439497"/>
                <a:gridCol w="8201463"/>
              </a:tblGrid>
              <a:tr h="2592286">
                <a:tc>
                  <a:txBody>
                    <a:bodyPr/>
                    <a:lstStyle/>
                    <a:p>
                      <a:pPr algn="ctr"/>
                      <a:r>
                        <a:rPr kumimoji="1" lang="ja-JP" altLang="en-US" dirty="0" smtClean="0">
                          <a:solidFill>
                            <a:schemeClr val="tx1"/>
                          </a:solidFill>
                        </a:rPr>
                        <a:t>取　組</a:t>
                      </a:r>
                      <a:endParaRPr kumimoji="1" lang="ja-JP" altLang="en-US" dirty="0">
                        <a:solidFill>
                          <a:schemeClr val="tx1"/>
                        </a:solidFill>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b="0" i="0" u="none" strike="noStrike" dirty="0" smtClean="0">
                          <a:solidFill>
                            <a:schemeClr val="tx1"/>
                          </a:solidFill>
                          <a:latin typeface="+mn-ea"/>
                          <a:ea typeface="+mn-ea"/>
                        </a:rPr>
                        <a:t>・野生生物の生息状況のモニタリング</a:t>
                      </a:r>
                      <a:endParaRPr kumimoji="1" lang="en-US" altLang="ja-JP" sz="1600" b="0" i="0" u="none" strike="noStrike" dirty="0" smtClean="0">
                        <a:solidFill>
                          <a:schemeClr val="tx1"/>
                        </a:solidFill>
                        <a:latin typeface="+mn-ea"/>
                        <a:ea typeface="+mn-ea"/>
                      </a:endParaRPr>
                    </a:p>
                    <a:p>
                      <a:r>
                        <a:rPr kumimoji="1" lang="ja-JP" altLang="en-US" sz="1600" b="0" i="0" u="none" strike="noStrike" dirty="0" smtClean="0">
                          <a:solidFill>
                            <a:schemeClr val="tx1"/>
                          </a:solidFill>
                          <a:latin typeface="+mn-ea"/>
                          <a:ea typeface="+mn-ea"/>
                        </a:rPr>
                        <a:t>・生物多様性の府民理解の促進及び</a:t>
                      </a:r>
                      <a:r>
                        <a:rPr kumimoji="1" lang="ja-JP" altLang="en-US" sz="1600" b="0" i="0" u="none" dirty="0" smtClean="0">
                          <a:solidFill>
                            <a:schemeClr val="tx1"/>
                          </a:solidFill>
                          <a:latin typeface="+mn-ea"/>
                          <a:ea typeface="+mn-ea"/>
                        </a:rPr>
                        <a:t>生物多様性の損失を止める行動（里山等生態系の保全</a:t>
                      </a:r>
                      <a:endParaRPr kumimoji="1" lang="en-US" altLang="ja-JP" sz="1600" b="0" i="0" u="none" dirty="0" smtClean="0">
                        <a:solidFill>
                          <a:schemeClr val="tx1"/>
                        </a:solidFill>
                        <a:latin typeface="+mn-ea"/>
                        <a:ea typeface="+mn-ea"/>
                      </a:endParaRPr>
                    </a:p>
                    <a:p>
                      <a:r>
                        <a:rPr kumimoji="1" lang="ja-JP" altLang="en-US" sz="1600" b="0" i="0" u="none" dirty="0" smtClean="0">
                          <a:solidFill>
                            <a:schemeClr val="tx1"/>
                          </a:solidFill>
                          <a:latin typeface="+mn-ea"/>
                          <a:ea typeface="+mn-ea"/>
                        </a:rPr>
                        <a:t>　活動）の促進</a:t>
                      </a:r>
                      <a:endParaRPr kumimoji="1" lang="en-US" altLang="ja-JP" sz="1600" b="0" i="0" u="none" dirty="0" smtClean="0">
                        <a:solidFill>
                          <a:schemeClr val="tx1"/>
                        </a:solidFill>
                        <a:latin typeface="+mn-ea"/>
                        <a:ea typeface="+mn-ea"/>
                      </a:endParaRPr>
                    </a:p>
                    <a:p>
                      <a:r>
                        <a:rPr kumimoji="1" lang="ja-JP" altLang="en-US" sz="1600" b="0" i="0" u="none" smtClean="0">
                          <a:solidFill>
                            <a:schemeClr val="tx1"/>
                          </a:solidFill>
                          <a:latin typeface="+mn-ea"/>
                          <a:ea typeface="+mn-ea"/>
                        </a:rPr>
                        <a:t>・生物多様性の保全に資する地域</a:t>
                      </a:r>
                      <a:r>
                        <a:rPr kumimoji="1" lang="ja-JP" altLang="en-US" sz="1600" b="0" i="0" u="none" dirty="0" smtClean="0">
                          <a:solidFill>
                            <a:schemeClr val="tx1"/>
                          </a:solidFill>
                          <a:latin typeface="+mn-ea"/>
                          <a:ea typeface="+mn-ea"/>
                        </a:rPr>
                        <a:t>指定の</a:t>
                      </a:r>
                      <a:r>
                        <a:rPr kumimoji="1" lang="ja-JP" altLang="en-US" sz="1600" b="0" i="0" u="none" smtClean="0">
                          <a:solidFill>
                            <a:schemeClr val="tx1"/>
                          </a:solidFill>
                          <a:latin typeface="+mn-ea"/>
                          <a:ea typeface="+mn-ea"/>
                        </a:rPr>
                        <a:t>拡大と生物</a:t>
                      </a:r>
                      <a:r>
                        <a:rPr kumimoji="1" lang="ja-JP" altLang="en-US" sz="1600" b="0" i="0" u="none" dirty="0" smtClean="0">
                          <a:solidFill>
                            <a:schemeClr val="tx1"/>
                          </a:solidFill>
                          <a:latin typeface="+mn-ea"/>
                          <a:ea typeface="+mn-ea"/>
                        </a:rPr>
                        <a:t>多様性推進拠点の整備</a:t>
                      </a:r>
                      <a:endParaRPr kumimoji="1" lang="en-US" altLang="ja-JP" sz="1600" b="0" i="0" u="none" dirty="0" smtClean="0">
                        <a:solidFill>
                          <a:schemeClr val="tx1"/>
                        </a:solidFill>
                        <a:latin typeface="+mn-ea"/>
                        <a:ea typeface="+mn-ea"/>
                      </a:endParaRPr>
                    </a:p>
                    <a:p>
                      <a:endParaRPr kumimoji="1" lang="en-US" altLang="ja-JP" sz="1600" b="0" i="0" dirty="0" smtClean="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pic>
        <p:nvPicPr>
          <p:cNvPr id="1026" name="Picture 2" descr="この写真をクリックするとイタセンパラなど希少魚の調査研究のページへ行きます。"/>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l="6250" t="6461" r="6250" b="3098"/>
          <a:stretch>
            <a:fillRect/>
          </a:stretch>
        </p:blipFill>
        <p:spPr bwMode="auto">
          <a:xfrm>
            <a:off x="3822858" y="2334766"/>
            <a:ext cx="1530427" cy="124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アカシジミ"/>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8319" y="2350674"/>
            <a:ext cx="1487185" cy="120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4093252" y="3584049"/>
            <a:ext cx="1103868" cy="276999"/>
          </a:xfrm>
          <a:prstGeom prst="rect">
            <a:avLst/>
          </a:prstGeom>
          <a:noFill/>
        </p:spPr>
        <p:txBody>
          <a:bodyPr wrap="square" rtlCol="0">
            <a:spAutoFit/>
          </a:bodyPr>
          <a:lstStyle/>
          <a:p>
            <a:r>
              <a:rPr kumimoji="1" lang="ja-JP" altLang="en-US" sz="1200" dirty="0" smtClean="0"/>
              <a:t>イタセンパラ</a:t>
            </a:r>
            <a:endParaRPr kumimoji="1" lang="ja-JP" altLang="en-US" sz="1200" dirty="0"/>
          </a:p>
        </p:txBody>
      </p:sp>
      <p:sp>
        <p:nvSpPr>
          <p:cNvPr id="11" name="テキスト ボックス 10"/>
          <p:cNvSpPr txBox="1"/>
          <p:nvPr/>
        </p:nvSpPr>
        <p:spPr>
          <a:xfrm>
            <a:off x="6112638" y="3584049"/>
            <a:ext cx="1620952" cy="276999"/>
          </a:xfrm>
          <a:prstGeom prst="rect">
            <a:avLst/>
          </a:prstGeom>
          <a:noFill/>
        </p:spPr>
        <p:txBody>
          <a:bodyPr wrap="square" rtlCol="0">
            <a:spAutoFit/>
          </a:bodyPr>
          <a:lstStyle/>
          <a:p>
            <a:r>
              <a:rPr lang="ja-JP" altLang="ja-JP" sz="1200" dirty="0" smtClean="0"/>
              <a:t>ヒロオビミドリシジミ</a:t>
            </a:r>
            <a:endParaRPr kumimoji="1" lang="ja-JP" altLang="en-US" sz="1200" dirty="0"/>
          </a:p>
        </p:txBody>
      </p:sp>
      <p:pic>
        <p:nvPicPr>
          <p:cNvPr id="1028" name="Picture 4" descr="葛城山ブナ林"/>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45433" y="2350674"/>
            <a:ext cx="1642391" cy="120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1412974" y="3584049"/>
            <a:ext cx="1582702" cy="276999"/>
          </a:xfrm>
          <a:prstGeom prst="rect">
            <a:avLst/>
          </a:prstGeom>
          <a:noFill/>
        </p:spPr>
        <p:txBody>
          <a:bodyPr wrap="square" rtlCol="0">
            <a:spAutoFit/>
          </a:bodyPr>
          <a:lstStyle/>
          <a:p>
            <a:r>
              <a:rPr kumimoji="1" lang="ja-JP" altLang="en-US" sz="1200" dirty="0" smtClean="0"/>
              <a:t>和泉葛城山ブナ林</a:t>
            </a:r>
            <a:endParaRPr kumimoji="1" lang="ja-JP" altLang="en-US" sz="1200" dirty="0"/>
          </a:p>
        </p:txBody>
      </p:sp>
      <p:sp>
        <p:nvSpPr>
          <p:cNvPr id="2" name="スライド番号プレースホルダー 1"/>
          <p:cNvSpPr>
            <a:spLocks noGrp="1"/>
          </p:cNvSpPr>
          <p:nvPr>
            <p:ph type="sldNum" sz="quarter" idx="12"/>
          </p:nvPr>
        </p:nvSpPr>
        <p:spPr/>
        <p:txBody>
          <a:bodyPr/>
          <a:lstStyle/>
          <a:p>
            <a:fld id="{AB3DA4BF-471E-4FB9-A43A-1B38EB911802}" type="slidenum">
              <a:rPr kumimoji="1" lang="ja-JP" altLang="en-US" smtClean="0"/>
              <a:t>20</a:t>
            </a:fld>
            <a:endParaRPr kumimoji="1" lang="ja-JP" altLang="en-US"/>
          </a:p>
        </p:txBody>
      </p:sp>
      <p:sp>
        <p:nvSpPr>
          <p:cNvPr id="20" name="テキスト ボックス 19"/>
          <p:cNvSpPr txBox="1"/>
          <p:nvPr/>
        </p:nvSpPr>
        <p:spPr>
          <a:xfrm>
            <a:off x="179512" y="332656"/>
            <a:ext cx="2254143" cy="461665"/>
          </a:xfrm>
          <a:prstGeom prst="rect">
            <a:avLst/>
          </a:prstGeom>
          <a:noFill/>
        </p:spPr>
        <p:txBody>
          <a:bodyPr wrap="none" rtlCol="0">
            <a:spAutoFit/>
          </a:bodyPr>
          <a:lstStyle/>
          <a:p>
            <a:r>
              <a:rPr kumimoji="1" lang="ja-JP" altLang="en-US" sz="2400" b="1" dirty="0" smtClean="0"/>
              <a:t>（４）自然生態系</a:t>
            </a:r>
            <a:endParaRPr kumimoji="1" lang="ja-JP" altLang="en-US" sz="2400" b="1" dirty="0"/>
          </a:p>
        </p:txBody>
      </p:sp>
      <p:pic>
        <p:nvPicPr>
          <p:cNvPr id="27" name="imgBoxImg" descr="クリックすると新しいウィンドウで開きます"/>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3774894" y="5066880"/>
            <a:ext cx="1568196" cy="117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descr="魚とりはなかなか難しいですね。"/>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1369140" y="5064594"/>
            <a:ext cx="1563624" cy="117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8"/>
          <p:cNvSpPr txBox="1">
            <a:spLocks noChangeArrowheads="1"/>
          </p:cNvSpPr>
          <p:nvPr/>
        </p:nvSpPr>
        <p:spPr bwMode="auto">
          <a:xfrm>
            <a:off x="1496633" y="6306806"/>
            <a:ext cx="1395154" cy="21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72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生物調査</a:t>
            </a:r>
            <a:endPar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Text Box 8"/>
          <p:cNvSpPr txBox="1">
            <a:spLocks noChangeArrowheads="1"/>
          </p:cNvSpPr>
          <p:nvPr/>
        </p:nvSpPr>
        <p:spPr bwMode="auto">
          <a:xfrm>
            <a:off x="5724128" y="6230748"/>
            <a:ext cx="2520280" cy="36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p>
            <a:pPr lvl="0" algn="ctr" fontAlgn="base">
              <a:spcBef>
                <a:spcPct val="0"/>
              </a:spcBef>
              <a:spcAft>
                <a:spcPct val="0"/>
              </a:spcAft>
            </a:pPr>
            <a:r>
              <a:rPr lang="ja-JP" altLang="en-US" sz="1200" dirty="0" smtClean="0">
                <a:latin typeface="Arial" pitchFamily="34" charset="0"/>
                <a:ea typeface="ＭＳ Ｐゴシック" pitchFamily="50" charset="-128"/>
                <a:cs typeface="ＭＳ Ｐゴシック" pitchFamily="50" charset="-128"/>
              </a:rPr>
              <a:t>能勢町：</a:t>
            </a:r>
            <a:r>
              <a:rPr lang="zh-TW" altLang="en-US" sz="1200" dirty="0" smtClean="0">
                <a:latin typeface="Arial" pitchFamily="34" charset="0"/>
                <a:ea typeface="ＭＳ Ｐゴシック" pitchFamily="50" charset="-128"/>
                <a:cs typeface="ＭＳ Ｐゴシック" pitchFamily="50" charset="-128"/>
              </a:rPr>
              <a:t>三草山</a:t>
            </a:r>
            <a:endParaRPr lang="en-US" altLang="zh-TW" sz="1200" dirty="0" smtClean="0">
              <a:latin typeface="Arial" pitchFamily="34" charset="0"/>
              <a:ea typeface="ＭＳ Ｐゴシック" pitchFamily="50" charset="-128"/>
              <a:cs typeface="ＭＳ Ｐゴシック" pitchFamily="50" charset="-128"/>
            </a:endParaRPr>
          </a:p>
          <a:p>
            <a:pPr lvl="0" algn="ctr" fontAlgn="base">
              <a:spcBef>
                <a:spcPct val="0"/>
              </a:spcBef>
              <a:spcAft>
                <a:spcPct val="0"/>
              </a:spcAft>
            </a:pPr>
            <a:r>
              <a:rPr lang="ja-JP" altLang="en-US" sz="1200" dirty="0" smtClean="0">
                <a:latin typeface="Arial" pitchFamily="34" charset="0"/>
                <a:ea typeface="ＭＳ Ｐゴシック" pitchFamily="50" charset="-128"/>
                <a:cs typeface="ＭＳ Ｐゴシック" pitchFamily="50" charset="-128"/>
              </a:rPr>
              <a:t>（</a:t>
            </a:r>
            <a:r>
              <a:rPr lang="zh-TW" altLang="en-US" sz="1200" dirty="0" smtClean="0">
                <a:latin typeface="Arial" pitchFamily="34" charset="0"/>
                <a:ea typeface="ＭＳ Ｐゴシック" pitchFamily="50" charset="-128"/>
                <a:cs typeface="ＭＳ Ｐゴシック" pitchFamily="50" charset="-128"/>
              </a:rPr>
              <a:t>大阪府</a:t>
            </a:r>
            <a:r>
              <a:rPr lang="zh-TW" altLang="en-US" sz="1200" dirty="0">
                <a:latin typeface="Arial" pitchFamily="34" charset="0"/>
                <a:ea typeface="ＭＳ Ｐゴシック" pitchFamily="50" charset="-128"/>
                <a:cs typeface="ＭＳ Ｐゴシック" pitchFamily="50" charset="-128"/>
              </a:rPr>
              <a:t>緑地環境保全</a:t>
            </a:r>
            <a:r>
              <a:rPr lang="zh-TW" altLang="en-US" sz="1200" dirty="0" smtClean="0">
                <a:latin typeface="Arial" pitchFamily="34" charset="0"/>
                <a:ea typeface="ＭＳ Ｐゴシック" pitchFamily="50" charset="-128"/>
                <a:cs typeface="ＭＳ Ｐゴシック" pitchFamily="50" charset="-128"/>
              </a:rPr>
              <a:t>地域</a:t>
            </a:r>
            <a:r>
              <a:rPr lang="ja-JP" altLang="en-US" sz="1200" dirty="0" smtClean="0">
                <a:latin typeface="Arial" pitchFamily="34" charset="0"/>
                <a:ea typeface="ＭＳ Ｐゴシック" pitchFamily="50" charset="-128"/>
                <a:cs typeface="ＭＳ Ｐゴシック" pitchFamily="50" charset="-128"/>
              </a:rPr>
              <a:t>）</a:t>
            </a:r>
            <a:endPar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 name="Text Box 8"/>
          <p:cNvSpPr txBox="1">
            <a:spLocks noChangeArrowheads="1"/>
          </p:cNvSpPr>
          <p:nvPr/>
        </p:nvSpPr>
        <p:spPr bwMode="auto">
          <a:xfrm>
            <a:off x="3491880" y="6301802"/>
            <a:ext cx="2304256" cy="2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72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淀川（イタセンパラ生息）</a:t>
            </a:r>
            <a:endPar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5" name="図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56177" y="5064095"/>
            <a:ext cx="1564289" cy="1173217"/>
          </a:xfrm>
          <a:prstGeom prst="rect">
            <a:avLst/>
          </a:prstGeom>
        </p:spPr>
      </p:pic>
    </p:spTree>
    <p:extLst>
      <p:ext uri="{BB962C8B-B14F-4D97-AF65-F5344CB8AC3E}">
        <p14:creationId xmlns:p14="http://schemas.microsoft.com/office/powerpoint/2010/main" val="665733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下矢印 22"/>
          <p:cNvSpPr/>
          <p:nvPr/>
        </p:nvSpPr>
        <p:spPr>
          <a:xfrm>
            <a:off x="2439986" y="1834120"/>
            <a:ext cx="558000" cy="2242952"/>
          </a:xfrm>
          <a:prstGeom prst="downArrow">
            <a:avLst>
              <a:gd name="adj1" fmla="val 50000"/>
              <a:gd name="adj2" fmla="val 38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95536" y="1628800"/>
            <a:ext cx="4881708" cy="769441"/>
          </a:xfrm>
          <a:prstGeom prst="rect">
            <a:avLst/>
          </a:prstGeom>
          <a:solidFill>
            <a:schemeClr val="accent1">
              <a:lumMod val="40000"/>
              <a:lumOff val="60000"/>
            </a:schemeClr>
          </a:solidFill>
          <a:ln>
            <a:solidFill>
              <a:schemeClr val="tx2"/>
            </a:solidFill>
          </a:ln>
        </p:spPr>
        <p:txBody>
          <a:bodyPr wrap="square" rtlCol="0">
            <a:spAutoFit/>
          </a:bodyPr>
          <a:lstStyle/>
          <a:p>
            <a:pPr algn="ctr"/>
            <a:r>
              <a:rPr kumimoji="1" lang="ja-JP" altLang="en-US" sz="1400" dirty="0" smtClean="0"/>
              <a:t>「大阪府域における気候変動の影響に対する適応策について</a:t>
            </a:r>
            <a:r>
              <a:rPr kumimoji="1" lang="ja-JP" altLang="en-US" sz="1600" dirty="0" smtClean="0"/>
              <a:t>」</a:t>
            </a:r>
            <a:endParaRPr kumimoji="1" lang="en-US" altLang="ja-JP" dirty="0" smtClean="0"/>
          </a:p>
          <a:p>
            <a:pPr algn="ctr"/>
            <a:r>
              <a:rPr kumimoji="1" lang="ja-JP" altLang="en-US" sz="1400" dirty="0" smtClean="0"/>
              <a:t>（平成</a:t>
            </a:r>
            <a:r>
              <a:rPr kumimoji="1" lang="en-US" altLang="ja-JP" sz="1400" dirty="0" smtClean="0"/>
              <a:t>28</a:t>
            </a:r>
            <a:r>
              <a:rPr kumimoji="1" lang="ja-JP" altLang="en-US" sz="1400" dirty="0" smtClean="0"/>
              <a:t>年度末とりまとめ予定）</a:t>
            </a:r>
            <a:endParaRPr kumimoji="1" lang="en-US" altLang="ja-JP" sz="1600" dirty="0" smtClean="0"/>
          </a:p>
          <a:p>
            <a:pPr algn="ctr"/>
            <a:r>
              <a:rPr lang="en-US" altLang="ja-JP" sz="1400" dirty="0"/>
              <a:t>21</a:t>
            </a:r>
            <a:r>
              <a:rPr lang="ja-JP" altLang="en-US" sz="1400" dirty="0"/>
              <a:t>世紀末を見据えた概ね</a:t>
            </a:r>
            <a:r>
              <a:rPr lang="en-US" altLang="ja-JP" sz="1400" dirty="0"/>
              <a:t>10</a:t>
            </a:r>
            <a:r>
              <a:rPr lang="ja-JP" altLang="en-US" sz="1400" dirty="0"/>
              <a:t>年間の</a:t>
            </a:r>
            <a:r>
              <a:rPr lang="ja-JP" altLang="en-US" sz="1400" dirty="0" smtClean="0"/>
              <a:t>対策</a:t>
            </a:r>
            <a:endParaRPr lang="en-US" altLang="ja-JP" sz="1400" dirty="0"/>
          </a:p>
        </p:txBody>
      </p:sp>
      <p:sp>
        <p:nvSpPr>
          <p:cNvPr id="16" name="角丸四角形 15"/>
          <p:cNvSpPr/>
          <p:nvPr/>
        </p:nvSpPr>
        <p:spPr>
          <a:xfrm>
            <a:off x="6077008" y="2603980"/>
            <a:ext cx="2311416" cy="11130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影響</a:t>
            </a:r>
            <a:r>
              <a:rPr lang="ja-JP" altLang="en-US" sz="1600" dirty="0">
                <a:solidFill>
                  <a:schemeClr val="tx1"/>
                </a:solidFill>
              </a:rPr>
              <a:t>評価</a:t>
            </a:r>
            <a:r>
              <a:rPr lang="ja-JP" altLang="en-US" sz="1600" dirty="0" smtClean="0">
                <a:solidFill>
                  <a:schemeClr val="tx1"/>
                </a:solidFill>
              </a:rPr>
              <a:t>の結果や各施策の状況等を踏まえ、必要に応じて見直す。</a:t>
            </a:r>
            <a:endParaRPr lang="ja-JP" altLang="en-US" sz="1600" dirty="0">
              <a:solidFill>
                <a:schemeClr val="tx1"/>
              </a:solidFill>
            </a:endParaRPr>
          </a:p>
        </p:txBody>
      </p:sp>
      <p:grpSp>
        <p:nvGrpSpPr>
          <p:cNvPr id="13" name="グループ化 12"/>
          <p:cNvGrpSpPr/>
          <p:nvPr/>
        </p:nvGrpSpPr>
        <p:grpSpPr>
          <a:xfrm>
            <a:off x="657986" y="4077072"/>
            <a:ext cx="4122000" cy="1150662"/>
            <a:chOff x="1307175" y="4094000"/>
            <a:chExt cx="4122000" cy="1150662"/>
          </a:xfrm>
        </p:grpSpPr>
        <p:sp>
          <p:nvSpPr>
            <p:cNvPr id="11" name="テキスト ボックス 10"/>
            <p:cNvSpPr txBox="1"/>
            <p:nvPr/>
          </p:nvSpPr>
          <p:spPr>
            <a:xfrm>
              <a:off x="1308798" y="4413665"/>
              <a:ext cx="4118755" cy="830997"/>
            </a:xfrm>
            <a:prstGeom prst="rect">
              <a:avLst/>
            </a:prstGeom>
            <a:solidFill>
              <a:schemeClr val="accent1">
                <a:lumMod val="40000"/>
                <a:lumOff val="60000"/>
              </a:schemeClr>
            </a:solidFill>
            <a:ln>
              <a:solidFill>
                <a:schemeClr val="tx2"/>
              </a:solidFill>
            </a:ln>
          </p:spPr>
          <p:txBody>
            <a:bodyPr wrap="square" rtlCol="0">
              <a:spAutoFit/>
            </a:bodyPr>
            <a:lstStyle/>
            <a:p>
              <a:r>
                <a:rPr lang="ja-JP" altLang="en-US" sz="1600" dirty="0"/>
                <a:t>・気候変動及びその影響の観測・監視（毎年）</a:t>
              </a:r>
              <a:endParaRPr lang="en-US" altLang="ja-JP" sz="1600" dirty="0"/>
            </a:p>
            <a:p>
              <a:r>
                <a:rPr lang="ja-JP" altLang="en-US" sz="1600" dirty="0" smtClean="0"/>
                <a:t>・</a:t>
              </a:r>
              <a:r>
                <a:rPr lang="ja-JP" altLang="en-US" sz="1600" dirty="0"/>
                <a:t>各施策の取組状況を把握（概ね５年程度）</a:t>
              </a:r>
              <a:endParaRPr lang="en-US" altLang="ja-JP" sz="1600" dirty="0"/>
            </a:p>
            <a:p>
              <a:r>
                <a:rPr lang="ja-JP" altLang="en-US" sz="1600" dirty="0" smtClean="0"/>
                <a:t>・影響</a:t>
              </a:r>
              <a:r>
                <a:rPr lang="ja-JP" altLang="en-US" sz="1600" dirty="0"/>
                <a:t>評価を</a:t>
              </a:r>
              <a:r>
                <a:rPr lang="ja-JP" altLang="en-US" sz="1600" dirty="0" smtClean="0"/>
                <a:t>実施（</a:t>
              </a:r>
              <a:r>
                <a:rPr lang="ja-JP" altLang="en-US" sz="1600" dirty="0"/>
                <a:t>概ね５年</a:t>
              </a:r>
              <a:r>
                <a:rPr lang="ja-JP" altLang="en-US" sz="1600" dirty="0" smtClean="0"/>
                <a:t>程度</a:t>
              </a:r>
              <a:r>
                <a:rPr lang="ja-JP" altLang="en-US" sz="1600" dirty="0"/>
                <a:t>）</a:t>
              </a:r>
              <a:endParaRPr kumimoji="1" lang="en-US" altLang="ja-JP" sz="1600" dirty="0" smtClean="0"/>
            </a:p>
          </p:txBody>
        </p:sp>
        <p:sp>
          <p:nvSpPr>
            <p:cNvPr id="21" name="正方形/長方形 20"/>
            <p:cNvSpPr/>
            <p:nvPr/>
          </p:nvSpPr>
          <p:spPr>
            <a:xfrm>
              <a:off x="1307175" y="4094000"/>
              <a:ext cx="4122000" cy="3509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b="1" u="sng" dirty="0"/>
                <a:t>○</a:t>
              </a:r>
              <a:r>
                <a:rPr lang="ja-JP" altLang="en-US" sz="1500" b="1" u="sng" dirty="0" smtClean="0"/>
                <a:t>取組状況等の把握及び影響評価</a:t>
              </a:r>
              <a:r>
                <a:rPr lang="ja-JP" altLang="en-US" sz="1500" b="1" dirty="0" smtClean="0"/>
                <a:t>（</a:t>
              </a:r>
              <a:r>
                <a:rPr lang="ja-JP" altLang="en-US" sz="1500" b="1" dirty="0"/>
                <a:t>大阪府）</a:t>
              </a:r>
              <a:endParaRPr lang="en-US" altLang="ja-JP" sz="1500" b="1" dirty="0"/>
            </a:p>
          </p:txBody>
        </p:sp>
      </p:grpSp>
      <p:grpSp>
        <p:nvGrpSpPr>
          <p:cNvPr id="7" name="グループ化 6"/>
          <p:cNvGrpSpPr/>
          <p:nvPr/>
        </p:nvGrpSpPr>
        <p:grpSpPr>
          <a:xfrm>
            <a:off x="1116287" y="2738763"/>
            <a:ext cx="3275217" cy="990338"/>
            <a:chOff x="1660294" y="2598003"/>
            <a:chExt cx="3275217" cy="990338"/>
          </a:xfrm>
        </p:grpSpPr>
        <p:sp>
          <p:nvSpPr>
            <p:cNvPr id="26" name="角丸四角形 25"/>
            <p:cNvSpPr/>
            <p:nvPr/>
          </p:nvSpPr>
          <p:spPr>
            <a:xfrm>
              <a:off x="1660294" y="2598003"/>
              <a:ext cx="3275217" cy="990338"/>
            </a:xfrm>
            <a:prstGeom prst="roundRect">
              <a:avLst/>
            </a:prstGeom>
            <a:solidFill>
              <a:schemeClr val="accent3">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00" dirty="0">
                <a:solidFill>
                  <a:schemeClr val="tx1"/>
                </a:solidFill>
              </a:endParaRPr>
            </a:p>
          </p:txBody>
        </p:sp>
        <p:sp>
          <p:nvSpPr>
            <p:cNvPr id="18" name="テキスト ボックス 17"/>
            <p:cNvSpPr txBox="1"/>
            <p:nvPr/>
          </p:nvSpPr>
          <p:spPr>
            <a:xfrm>
              <a:off x="1733459" y="2677674"/>
              <a:ext cx="3128887" cy="830997"/>
            </a:xfrm>
            <a:prstGeom prst="rect">
              <a:avLst/>
            </a:prstGeom>
            <a:noFill/>
          </p:spPr>
          <p:txBody>
            <a:bodyPr wrap="square" rtlCol="0">
              <a:spAutoFit/>
            </a:bodyPr>
            <a:lstStyle/>
            <a:p>
              <a:r>
                <a:rPr lang="ja-JP" altLang="en-US" sz="1600" dirty="0" smtClean="0"/>
                <a:t>大阪府のみならず、府民、事業者、国、市町村等の関係者と連携し適応策を推進</a:t>
              </a:r>
              <a:endParaRPr lang="ja-JP" altLang="en-US" sz="1600" dirty="0"/>
            </a:p>
          </p:txBody>
        </p:sp>
      </p:grpSp>
      <p:sp>
        <p:nvSpPr>
          <p:cNvPr id="22" name="上矢印 21"/>
          <p:cNvSpPr/>
          <p:nvPr/>
        </p:nvSpPr>
        <p:spPr>
          <a:xfrm>
            <a:off x="2467295" y="5252480"/>
            <a:ext cx="557356" cy="4242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曲折矢印 23"/>
          <p:cNvSpPr/>
          <p:nvPr/>
        </p:nvSpPr>
        <p:spPr>
          <a:xfrm rot="5400000" flipH="1">
            <a:off x="5792279" y="3030128"/>
            <a:ext cx="1152682" cy="2585128"/>
          </a:xfrm>
          <a:prstGeom prst="bentArrow">
            <a:avLst>
              <a:gd name="adj1" fmla="val 27458"/>
              <a:gd name="adj2" fmla="val 35246"/>
              <a:gd name="adj3" fmla="val 33899"/>
              <a:gd name="adj4" fmla="val 392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25" name="曲折矢印 24"/>
          <p:cNvSpPr/>
          <p:nvPr/>
        </p:nvSpPr>
        <p:spPr>
          <a:xfrm flipH="1">
            <a:off x="5364088" y="1631122"/>
            <a:ext cx="2037806" cy="861774"/>
          </a:xfrm>
          <a:prstGeom prst="bentArrow">
            <a:avLst>
              <a:gd name="adj1" fmla="val 39047"/>
              <a:gd name="adj2" fmla="val 32853"/>
              <a:gd name="adj3" fmla="val 50000"/>
              <a:gd name="adj4" fmla="val 346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30" name="タイトル 1"/>
          <p:cNvSpPr txBox="1">
            <a:spLocks/>
          </p:cNvSpPr>
          <p:nvPr/>
        </p:nvSpPr>
        <p:spPr>
          <a:xfrm>
            <a:off x="107504" y="99887"/>
            <a:ext cx="8568000" cy="720080"/>
          </a:xfrm>
          <a:prstGeom prst="rect">
            <a:avLst/>
          </a:prstGeom>
          <a:solidFill>
            <a:schemeClr val="accent1"/>
          </a:soli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solidFill>
                  <a:schemeClr val="bg1">
                    <a:lumMod val="95000"/>
                  </a:schemeClr>
                </a:solidFill>
              </a:rPr>
              <a:t>７．適応策の推進体制と取組状況等の把握</a:t>
            </a:r>
            <a:endParaRPr lang="ja-JP" altLang="en-US" sz="3200" dirty="0">
              <a:solidFill>
                <a:schemeClr val="bg1">
                  <a:lumMod val="95000"/>
                </a:schemeClr>
              </a:solidFill>
            </a:endParaRPr>
          </a:p>
        </p:txBody>
      </p:sp>
      <p:sp>
        <p:nvSpPr>
          <p:cNvPr id="2" name="スライド番号プレースホルダー 1"/>
          <p:cNvSpPr>
            <a:spLocks noGrp="1"/>
          </p:cNvSpPr>
          <p:nvPr>
            <p:ph type="sldNum" sz="quarter" idx="12"/>
          </p:nvPr>
        </p:nvSpPr>
        <p:spPr/>
        <p:txBody>
          <a:bodyPr/>
          <a:lstStyle/>
          <a:p>
            <a:fld id="{AB3DA4BF-471E-4FB9-A43A-1B38EB911802}" type="slidenum">
              <a:rPr kumimoji="1" lang="ja-JP" altLang="en-US" smtClean="0"/>
              <a:t>21</a:t>
            </a:fld>
            <a:endParaRPr kumimoji="1" lang="ja-JP" altLang="en-US" dirty="0"/>
          </a:p>
        </p:txBody>
      </p:sp>
      <p:sp>
        <p:nvSpPr>
          <p:cNvPr id="9" name="テキスト ボックス 8"/>
          <p:cNvSpPr txBox="1"/>
          <p:nvPr/>
        </p:nvSpPr>
        <p:spPr>
          <a:xfrm>
            <a:off x="679444" y="5968114"/>
            <a:ext cx="4122000" cy="830997"/>
          </a:xfrm>
          <a:prstGeom prst="rect">
            <a:avLst/>
          </a:prstGeom>
          <a:solidFill>
            <a:schemeClr val="accent1">
              <a:lumMod val="40000"/>
              <a:lumOff val="60000"/>
            </a:schemeClr>
          </a:solidFill>
          <a:ln>
            <a:solidFill>
              <a:schemeClr val="tx2"/>
            </a:solidFill>
          </a:ln>
        </p:spPr>
        <p:txBody>
          <a:bodyPr wrap="square" rtlCol="0">
            <a:spAutoFit/>
          </a:bodyPr>
          <a:lstStyle/>
          <a:p>
            <a:r>
              <a:rPr lang="ja-JP" altLang="en-US" sz="1600" dirty="0" smtClean="0"/>
              <a:t>・</a:t>
            </a:r>
            <a:r>
              <a:rPr lang="en-US" altLang="ja-JP" sz="1600" dirty="0"/>
              <a:t>IPCC</a:t>
            </a:r>
            <a:r>
              <a:rPr lang="ja-JP" altLang="en-US" sz="1600" dirty="0"/>
              <a:t>等による最新の科学的知見等の公表</a:t>
            </a:r>
            <a:endParaRPr lang="en-US" altLang="ja-JP" sz="1600" dirty="0"/>
          </a:p>
          <a:p>
            <a:r>
              <a:rPr lang="ja-JP" altLang="en-US" sz="1600" dirty="0" smtClean="0"/>
              <a:t>・</a:t>
            </a:r>
            <a:r>
              <a:rPr lang="ja-JP" altLang="en-US" sz="1600" dirty="0"/>
              <a:t>新たな研究成果</a:t>
            </a:r>
            <a:endParaRPr lang="en-US" altLang="ja-JP" sz="1600" dirty="0"/>
          </a:p>
          <a:p>
            <a:r>
              <a:rPr lang="ja-JP" altLang="en-US" sz="1600" dirty="0" smtClean="0"/>
              <a:t>・</a:t>
            </a:r>
            <a:r>
              <a:rPr lang="ja-JP" altLang="en-US" sz="1600" dirty="0"/>
              <a:t>新たな課題の顕在化　　　　　　　　　　　　等</a:t>
            </a:r>
            <a:endParaRPr lang="en-US" altLang="ja-JP" sz="1600" dirty="0"/>
          </a:p>
        </p:txBody>
      </p:sp>
      <p:sp>
        <p:nvSpPr>
          <p:cNvPr id="20" name="正方形/長方形 19"/>
          <p:cNvSpPr/>
          <p:nvPr/>
        </p:nvSpPr>
        <p:spPr>
          <a:xfrm>
            <a:off x="685013" y="5632094"/>
            <a:ext cx="4121920" cy="3509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b="1" u="sng" dirty="0" smtClean="0"/>
              <a:t>○現在及び将来の影響評価の見直し</a:t>
            </a:r>
            <a:r>
              <a:rPr lang="ja-JP" altLang="en-US" sz="1500" b="1" dirty="0" smtClean="0"/>
              <a:t>（国）</a:t>
            </a:r>
            <a:endParaRPr lang="en-US" altLang="ja-JP" sz="1500" b="1" dirty="0"/>
          </a:p>
        </p:txBody>
      </p:sp>
      <p:sp>
        <p:nvSpPr>
          <p:cNvPr id="10" name="正方形/長方形 9"/>
          <p:cNvSpPr/>
          <p:nvPr/>
        </p:nvSpPr>
        <p:spPr>
          <a:xfrm>
            <a:off x="107505" y="1529255"/>
            <a:ext cx="8640960" cy="5281448"/>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07504" y="821369"/>
            <a:ext cx="8672567" cy="707886"/>
          </a:xfrm>
          <a:prstGeom prst="rect">
            <a:avLst/>
          </a:prstGeom>
          <a:noFill/>
        </p:spPr>
        <p:txBody>
          <a:bodyPr wrap="none" rtlCol="0">
            <a:spAutoFit/>
          </a:bodyPr>
          <a:lstStyle/>
          <a:p>
            <a:r>
              <a:rPr kumimoji="1" lang="ja-JP" altLang="en-US" sz="2000" dirty="0" smtClean="0"/>
              <a:t>○ 「大阪府域における気候変動の影響に対する適応策について」は、気候変動</a:t>
            </a:r>
            <a:endParaRPr kumimoji="1" lang="en-US" altLang="ja-JP" sz="2000" dirty="0" smtClean="0"/>
          </a:p>
          <a:p>
            <a:r>
              <a:rPr lang="ja-JP" altLang="en-US" sz="2000" dirty="0"/>
              <a:t>　　</a:t>
            </a:r>
            <a:r>
              <a:rPr kumimoji="1" lang="ja-JP" altLang="en-US" sz="2000" dirty="0" smtClean="0"/>
              <a:t>とその影響及び適応策の取組状況等を</a:t>
            </a:r>
            <a:r>
              <a:rPr lang="ja-JP" altLang="en-US" sz="2000" dirty="0"/>
              <a:t>把握</a:t>
            </a:r>
            <a:r>
              <a:rPr lang="ja-JP" altLang="en-US" sz="2000" dirty="0" smtClean="0"/>
              <a:t>し、必要に応じて見直す。</a:t>
            </a:r>
            <a:endParaRPr kumimoji="1" lang="ja-JP" altLang="en-US" sz="2000" dirty="0"/>
          </a:p>
        </p:txBody>
      </p:sp>
      <p:sp>
        <p:nvSpPr>
          <p:cNvPr id="3" name="テキスト ボックス 2"/>
          <p:cNvSpPr txBox="1"/>
          <p:nvPr/>
        </p:nvSpPr>
        <p:spPr>
          <a:xfrm>
            <a:off x="5276053" y="5404610"/>
            <a:ext cx="3258596" cy="938719"/>
          </a:xfrm>
          <a:prstGeom prst="rect">
            <a:avLst/>
          </a:prstGeom>
          <a:noFill/>
          <a:ln>
            <a:solidFill>
              <a:schemeClr val="tx1"/>
            </a:solidFill>
            <a:prstDash val="dash"/>
          </a:ln>
        </p:spPr>
        <p:txBody>
          <a:bodyPr wrap="square" rtlCol="0">
            <a:spAutoFit/>
          </a:bodyPr>
          <a:lstStyle/>
          <a:p>
            <a:pPr>
              <a:lnSpc>
                <a:spcPts val="2200"/>
              </a:lnSpc>
            </a:pPr>
            <a:r>
              <a:rPr kumimoji="1" lang="en-US" altLang="ja-JP" sz="1200" dirty="0" smtClean="0"/>
              <a:t>※</a:t>
            </a:r>
            <a:r>
              <a:rPr kumimoji="1" lang="ja-JP" altLang="en-US" sz="1200" dirty="0" smtClean="0"/>
              <a:t>地方独立行政法人大阪府立環境農林水産</a:t>
            </a:r>
            <a:endParaRPr kumimoji="1" lang="en-US" altLang="ja-JP" sz="1200" dirty="0" smtClean="0"/>
          </a:p>
          <a:p>
            <a:pPr>
              <a:lnSpc>
                <a:spcPts val="2200"/>
              </a:lnSpc>
            </a:pPr>
            <a:r>
              <a:rPr lang="ja-JP" altLang="en-US" sz="1200" dirty="0"/>
              <a:t>　</a:t>
            </a:r>
            <a:r>
              <a:rPr lang="ja-JP" altLang="en-US" sz="1200" dirty="0" smtClean="0"/>
              <a:t>　</a:t>
            </a:r>
            <a:r>
              <a:rPr kumimoji="1" lang="ja-JP" altLang="en-US" sz="1200" dirty="0" smtClean="0"/>
              <a:t>総合研究所と連携し、温暖化が大阪府域に</a:t>
            </a:r>
            <a:endParaRPr kumimoji="1" lang="en-US" altLang="ja-JP" sz="1200" dirty="0" smtClean="0"/>
          </a:p>
          <a:p>
            <a:pPr>
              <a:lnSpc>
                <a:spcPts val="2200"/>
              </a:lnSpc>
            </a:pPr>
            <a:r>
              <a:rPr lang="ja-JP" altLang="en-US" sz="1200" dirty="0"/>
              <a:t>　</a:t>
            </a:r>
            <a:r>
              <a:rPr lang="ja-JP" altLang="en-US" sz="1200" dirty="0" smtClean="0"/>
              <a:t>　</a:t>
            </a:r>
            <a:r>
              <a:rPr kumimoji="1" lang="ja-JP" altLang="en-US" sz="1200" dirty="0" smtClean="0"/>
              <a:t>及ぼす影響の把握・解析</a:t>
            </a:r>
            <a:endParaRPr kumimoji="1" lang="ja-JP" altLang="en-US" sz="1200" dirty="0"/>
          </a:p>
        </p:txBody>
      </p:sp>
    </p:spTree>
    <p:extLst>
      <p:ext uri="{BB962C8B-B14F-4D97-AF65-F5344CB8AC3E}">
        <p14:creationId xmlns:p14="http://schemas.microsoft.com/office/powerpoint/2010/main" val="1897227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1520" y="1016145"/>
            <a:ext cx="8640960" cy="5526546"/>
          </a:xfrm>
          <a:prstGeom prst="roundRect">
            <a:avLst>
              <a:gd name="adj" fmla="val 2178"/>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51520" y="116632"/>
            <a:ext cx="8424000" cy="720080"/>
          </a:xfrm>
          <a:solidFill>
            <a:schemeClr val="accent1"/>
          </a:solidFill>
        </p:spPr>
        <p:txBody>
          <a:bodyPr>
            <a:normAutofit/>
          </a:bodyPr>
          <a:lstStyle/>
          <a:p>
            <a:pPr algn="l"/>
            <a:r>
              <a:rPr kumimoji="1" lang="ja-JP" altLang="en-US" sz="3200" dirty="0" smtClean="0">
                <a:solidFill>
                  <a:schemeClr val="bg1">
                    <a:lumMod val="95000"/>
                  </a:schemeClr>
                </a:solidFill>
              </a:rPr>
              <a:t>１．背景と課題</a:t>
            </a:r>
            <a:endParaRPr kumimoji="1" lang="ja-JP" altLang="en-US" sz="3200" dirty="0">
              <a:solidFill>
                <a:schemeClr val="bg1">
                  <a:lumMod val="95000"/>
                </a:schemeClr>
              </a:solidFill>
            </a:endParaRPr>
          </a:p>
        </p:txBody>
      </p:sp>
      <p:sp>
        <p:nvSpPr>
          <p:cNvPr id="3" name="スライド番号プレースホルダー 2"/>
          <p:cNvSpPr>
            <a:spLocks noGrp="1"/>
          </p:cNvSpPr>
          <p:nvPr>
            <p:ph type="sldNum" sz="quarter" idx="12"/>
          </p:nvPr>
        </p:nvSpPr>
        <p:spPr/>
        <p:txBody>
          <a:bodyPr/>
          <a:lstStyle/>
          <a:p>
            <a:fld id="{AB3DA4BF-471E-4FB9-A43A-1B38EB911802}" type="slidenum">
              <a:rPr kumimoji="1" lang="ja-JP" altLang="en-US" smtClean="0"/>
              <a:t>2</a:t>
            </a:fld>
            <a:endParaRPr kumimoji="1" lang="ja-JP" altLang="en-US"/>
          </a:p>
        </p:txBody>
      </p:sp>
      <p:sp>
        <p:nvSpPr>
          <p:cNvPr id="4" name="テキスト ボックス 3"/>
          <p:cNvSpPr txBox="1"/>
          <p:nvPr/>
        </p:nvSpPr>
        <p:spPr>
          <a:xfrm>
            <a:off x="-252536" y="1082635"/>
            <a:ext cx="9217025" cy="5047536"/>
          </a:xfrm>
          <a:prstGeom prst="rect">
            <a:avLst/>
          </a:prstGeom>
          <a:noFill/>
        </p:spPr>
        <p:txBody>
          <a:bodyPr wrap="square" rtlCol="0">
            <a:spAutoFit/>
          </a:bodyPr>
          <a:lstStyle/>
          <a:p>
            <a:pPr marL="800100" lvl="1" indent="-342900">
              <a:buFont typeface="Wingdings" panose="05000000000000000000" pitchFamily="2" charset="2"/>
              <a:buChar char="¡"/>
            </a:pPr>
            <a:r>
              <a:rPr lang="ja-JP" altLang="en-US" sz="2100" dirty="0"/>
              <a:t>地球温暖化の進行に伴い、我が国では、気温の上昇や大雨の頻度の増加等の気候変動が既に現れ、高温による農作物の品質低下等の影響が顕在化している。大阪府においても、同様の現象が確認されている</a:t>
            </a:r>
            <a:r>
              <a:rPr lang="ja-JP" altLang="en-US" sz="2100" dirty="0" smtClean="0"/>
              <a:t>。</a:t>
            </a:r>
            <a:endParaRPr kumimoji="1" lang="en-US" altLang="ja-JP" sz="2100" dirty="0" smtClean="0"/>
          </a:p>
          <a:p>
            <a:pPr lvl="1"/>
            <a:endParaRPr kumimoji="1" lang="en-US" altLang="ja-JP" sz="1000" dirty="0" smtClean="0"/>
          </a:p>
          <a:p>
            <a:pPr marL="800100" lvl="1" indent="-342900">
              <a:buFont typeface="Wingdings" panose="05000000000000000000" pitchFamily="2" charset="2"/>
              <a:buChar char="¡"/>
            </a:pPr>
            <a:r>
              <a:rPr lang="ja-JP" altLang="en-US" sz="2100" dirty="0"/>
              <a:t>気候変動に関する政府間パネル（</a:t>
            </a:r>
            <a:r>
              <a:rPr lang="en-US" altLang="ja-JP" sz="2100" dirty="0"/>
              <a:t>IPCC</a:t>
            </a:r>
            <a:r>
              <a:rPr lang="ja-JP" altLang="en-US" sz="2100" dirty="0"/>
              <a:t>）の第５次評価報告書では</a:t>
            </a:r>
            <a:r>
              <a:rPr lang="ja-JP" altLang="en-US" sz="2100" dirty="0" smtClean="0"/>
              <a:t>、温室効果ガスの削減を進めたとしても、今後</a:t>
            </a:r>
            <a:r>
              <a:rPr lang="ja-JP" altLang="en-US" sz="2100" dirty="0"/>
              <a:t>、世界の平均気温はさらに上昇し、</a:t>
            </a:r>
            <a:r>
              <a:rPr lang="en-US" altLang="ja-JP" sz="2100" dirty="0"/>
              <a:t>21</a:t>
            </a:r>
            <a:r>
              <a:rPr lang="ja-JP" altLang="en-US" sz="2100" dirty="0"/>
              <a:t>世紀末に向けて気候変動の影響リスクが高まると予想されている。</a:t>
            </a:r>
            <a:endParaRPr kumimoji="1" lang="en-US" altLang="ja-JP" sz="2100" dirty="0" smtClean="0"/>
          </a:p>
          <a:p>
            <a:pPr lvl="1"/>
            <a:endParaRPr kumimoji="1" lang="en-US" altLang="ja-JP" sz="900" dirty="0" smtClean="0"/>
          </a:p>
          <a:p>
            <a:pPr marL="800100" lvl="1" indent="-342900">
              <a:buFont typeface="Wingdings" panose="05000000000000000000" pitchFamily="2" charset="2"/>
              <a:buChar char="¡"/>
            </a:pPr>
            <a:r>
              <a:rPr lang="ja-JP" altLang="en-US" sz="2100" dirty="0" smtClean="0"/>
              <a:t>国において</a:t>
            </a:r>
            <a:r>
              <a:rPr lang="ja-JP" altLang="en-US" sz="2100" dirty="0"/>
              <a:t>は、我が国の気候変動の影響への適応に関する基本戦略及び各分野における基本的な施策を示した「気候変動の影響への適応計画</a:t>
            </a:r>
            <a:r>
              <a:rPr lang="ja-JP" altLang="en-US" sz="2100" dirty="0" smtClean="0"/>
              <a:t>」</a:t>
            </a:r>
            <a:r>
              <a:rPr lang="ja-JP" altLang="en-US" sz="2100" dirty="0"/>
              <a:t>を</a:t>
            </a:r>
            <a:r>
              <a:rPr lang="ja-JP" altLang="en-US" sz="2100" dirty="0" smtClean="0"/>
              <a:t>平成</a:t>
            </a:r>
            <a:r>
              <a:rPr lang="en-US" altLang="ja-JP" sz="2100" dirty="0"/>
              <a:t>27</a:t>
            </a:r>
            <a:r>
              <a:rPr lang="ja-JP" altLang="en-US" sz="2100" dirty="0"/>
              <a:t>年</a:t>
            </a:r>
            <a:r>
              <a:rPr lang="en-US" altLang="ja-JP" sz="2100" dirty="0"/>
              <a:t>11</a:t>
            </a:r>
            <a:r>
              <a:rPr lang="ja-JP" altLang="en-US" sz="2100" dirty="0"/>
              <a:t>月に閣議</a:t>
            </a:r>
            <a:r>
              <a:rPr lang="ja-JP" altLang="en-US" sz="2100" dirty="0" smtClean="0"/>
              <a:t>決定した。</a:t>
            </a:r>
            <a:endParaRPr lang="en-US" altLang="ja-JP" sz="2100" dirty="0" smtClean="0"/>
          </a:p>
          <a:p>
            <a:pPr lvl="1"/>
            <a:endParaRPr lang="en-US" altLang="ja-JP" sz="900" dirty="0" smtClean="0"/>
          </a:p>
          <a:p>
            <a:pPr marL="800100" lvl="1" indent="-342900">
              <a:buFont typeface="Wingdings" panose="05000000000000000000" pitchFamily="2" charset="2"/>
              <a:buChar char="¡"/>
            </a:pPr>
            <a:r>
              <a:rPr lang="ja-JP" altLang="en-US" sz="2100" dirty="0" smtClean="0"/>
              <a:t>大阪府</a:t>
            </a:r>
            <a:r>
              <a:rPr lang="ja-JP" altLang="en-US" sz="2100" dirty="0"/>
              <a:t>においても、自然環境や社会環境への気候変動の影響が増大する中、社会・経済システムを維持していくためには、温室効果ガスの排出を抑制する「緩和策」だけでなく、既に現れている影響や中長期的に避けられない</a:t>
            </a:r>
            <a:r>
              <a:rPr lang="ja-JP" altLang="en-US" sz="2100" dirty="0" smtClean="0"/>
              <a:t>影響を踏まえた、社会・自然システム</a:t>
            </a:r>
            <a:r>
              <a:rPr lang="ja-JP" altLang="en-US" sz="2100" dirty="0"/>
              <a:t>の調整により軽減する対策、いわゆる「適応策</a:t>
            </a:r>
            <a:r>
              <a:rPr lang="ja-JP" altLang="en-US" sz="2100" dirty="0" smtClean="0"/>
              <a:t>」を着実に進めていくことが求められている。</a:t>
            </a:r>
            <a:endParaRPr lang="ja-JP" altLang="en-US" sz="2100" dirty="0"/>
          </a:p>
        </p:txBody>
      </p:sp>
    </p:spTree>
    <p:extLst>
      <p:ext uri="{BB962C8B-B14F-4D97-AF65-F5344CB8AC3E}">
        <p14:creationId xmlns:p14="http://schemas.microsoft.com/office/powerpoint/2010/main" val="1759079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51521" y="44624"/>
            <a:ext cx="8424936" cy="720080"/>
          </a:xfrm>
          <a:solidFill>
            <a:schemeClr val="accent1"/>
          </a:solidFill>
        </p:spPr>
        <p:txBody>
          <a:bodyPr>
            <a:normAutofit/>
          </a:bodyPr>
          <a:lstStyle/>
          <a:p>
            <a:pPr algn="l"/>
            <a:r>
              <a:rPr kumimoji="1" lang="ja-JP" altLang="en-US" sz="3200" dirty="0" smtClean="0">
                <a:solidFill>
                  <a:schemeClr val="bg1">
                    <a:lumMod val="95000"/>
                  </a:schemeClr>
                </a:solidFill>
              </a:rPr>
              <a:t>２．適応に係る動向</a:t>
            </a:r>
            <a:endParaRPr kumimoji="1" lang="ja-JP" altLang="en-US" sz="3200" dirty="0">
              <a:solidFill>
                <a:schemeClr val="bg1">
                  <a:lumMod val="95000"/>
                </a:schemeClr>
              </a:solidFill>
            </a:endParaRPr>
          </a:p>
        </p:txBody>
      </p:sp>
      <p:sp>
        <p:nvSpPr>
          <p:cNvPr id="28" name="角丸四角形 27"/>
          <p:cNvSpPr/>
          <p:nvPr/>
        </p:nvSpPr>
        <p:spPr>
          <a:xfrm>
            <a:off x="202075" y="1410017"/>
            <a:ext cx="4153901" cy="5398421"/>
          </a:xfrm>
          <a:prstGeom prst="roundRect">
            <a:avLst>
              <a:gd name="adj" fmla="val 3177"/>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角丸四角形 26"/>
          <p:cNvSpPr/>
          <p:nvPr/>
        </p:nvSpPr>
        <p:spPr>
          <a:xfrm>
            <a:off x="1054889" y="1184471"/>
            <a:ext cx="2448272" cy="465542"/>
          </a:xfrm>
          <a:prstGeom prst="roundRect">
            <a:avLst/>
          </a:prstGeom>
          <a:solidFill>
            <a:schemeClr val="accent1">
              <a:lumMod val="60000"/>
              <a:lumOff val="40000"/>
            </a:schemeClr>
          </a:solidFill>
          <a:ln w="1905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ja-JP" altLang="en-US" b="1" dirty="0" smtClean="0">
                <a:solidFill>
                  <a:prstClr val="black"/>
                </a:solidFill>
                <a:latin typeface="ＭＳ Ｐゴシック"/>
              </a:rPr>
              <a:t>国際的な動向</a:t>
            </a:r>
            <a:endParaRPr lang="ja-JP" altLang="en-US" b="1" dirty="0">
              <a:solidFill>
                <a:prstClr val="black"/>
              </a:solidFill>
              <a:latin typeface="ＭＳ Ｐゴシック"/>
            </a:endParaRPr>
          </a:p>
        </p:txBody>
      </p:sp>
      <p:sp>
        <p:nvSpPr>
          <p:cNvPr id="29" name="テキスト ボックス 28"/>
          <p:cNvSpPr txBox="1"/>
          <p:nvPr/>
        </p:nvSpPr>
        <p:spPr>
          <a:xfrm>
            <a:off x="340946" y="1730127"/>
            <a:ext cx="3943022" cy="5155257"/>
          </a:xfrm>
          <a:prstGeom prst="rect">
            <a:avLst/>
          </a:prstGeom>
          <a:noFill/>
        </p:spPr>
        <p:txBody>
          <a:bodyPr wrap="square" rtlCol="0">
            <a:spAutoFit/>
          </a:bodyPr>
          <a:lstStyle/>
          <a:p>
            <a:pPr algn="just"/>
            <a:r>
              <a:rPr kumimoji="1" lang="ja-JP" altLang="en-US" sz="1700" dirty="0" smtClean="0"/>
              <a:t>◆</a:t>
            </a:r>
            <a:r>
              <a:rPr kumimoji="1" lang="en-US" altLang="ja-JP" sz="1700" dirty="0" smtClean="0"/>
              <a:t>IPCC</a:t>
            </a:r>
            <a:r>
              <a:rPr lang="ja-JP" altLang="en-US" sz="1700" dirty="0" smtClean="0"/>
              <a:t>  第５次評価報告書</a:t>
            </a:r>
            <a:endParaRPr lang="en-US" altLang="ja-JP" sz="1700" dirty="0" smtClean="0"/>
          </a:p>
          <a:p>
            <a:pPr algn="just"/>
            <a:r>
              <a:rPr kumimoji="1" lang="ja-JP" altLang="en-US" sz="1700" dirty="0" smtClean="0"/>
              <a:t>　気候変動に関連する影響やリスクを、緩和や適応によってどのように低減・管理できるかについて言及。</a:t>
            </a:r>
            <a:r>
              <a:rPr lang="ja-JP" altLang="en-US" sz="1700" dirty="0"/>
              <a:t>平成</a:t>
            </a:r>
            <a:r>
              <a:rPr lang="en-US" altLang="ja-JP" sz="1700" dirty="0"/>
              <a:t>25</a:t>
            </a:r>
            <a:r>
              <a:rPr lang="ja-JP" altLang="en-US" sz="1700" dirty="0"/>
              <a:t>～</a:t>
            </a:r>
            <a:r>
              <a:rPr lang="en-US" altLang="ja-JP" sz="1700" dirty="0"/>
              <a:t>26</a:t>
            </a:r>
            <a:r>
              <a:rPr lang="ja-JP" altLang="en-US" sz="1700" dirty="0"/>
              <a:t>年公表。</a:t>
            </a:r>
            <a:endParaRPr kumimoji="1" lang="en-US" altLang="ja-JP" sz="1700" dirty="0" smtClean="0"/>
          </a:p>
          <a:p>
            <a:pPr algn="just"/>
            <a:endParaRPr lang="en-US" altLang="ja-JP" dirty="0"/>
          </a:p>
          <a:p>
            <a:pPr algn="just"/>
            <a:endParaRPr lang="en-US" altLang="ja-JP" dirty="0" smtClean="0"/>
          </a:p>
          <a:p>
            <a:pPr algn="just"/>
            <a:endParaRPr lang="en-US" altLang="ja-JP" dirty="0"/>
          </a:p>
          <a:p>
            <a:pPr algn="just"/>
            <a:endParaRPr lang="en-US" altLang="ja-JP" dirty="0" smtClean="0"/>
          </a:p>
          <a:p>
            <a:pPr algn="just"/>
            <a:endParaRPr lang="en-US" altLang="ja-JP" dirty="0"/>
          </a:p>
          <a:p>
            <a:pPr algn="just"/>
            <a:endParaRPr lang="en-US" altLang="ja-JP" dirty="0"/>
          </a:p>
          <a:p>
            <a:pPr algn="just"/>
            <a:endParaRPr kumimoji="1" lang="en-US" altLang="ja-JP" sz="1700" dirty="0" smtClean="0"/>
          </a:p>
          <a:p>
            <a:pPr algn="just"/>
            <a:endParaRPr lang="en-US" altLang="ja-JP" sz="1700" dirty="0"/>
          </a:p>
          <a:p>
            <a:pPr algn="just"/>
            <a:r>
              <a:rPr kumimoji="1" lang="ja-JP" altLang="en-US" sz="1700" dirty="0" smtClean="0"/>
              <a:t>◆気候変動枠組条約第</a:t>
            </a:r>
            <a:r>
              <a:rPr kumimoji="1" lang="en-US" altLang="ja-JP" sz="1700" dirty="0" smtClean="0"/>
              <a:t>21</a:t>
            </a:r>
            <a:r>
              <a:rPr kumimoji="1" lang="ja-JP" altLang="en-US" sz="1700" dirty="0" smtClean="0"/>
              <a:t>回締結国会議（</a:t>
            </a:r>
            <a:r>
              <a:rPr kumimoji="1" lang="en-US" altLang="ja-JP" sz="1700" dirty="0" smtClean="0"/>
              <a:t>COP21</a:t>
            </a:r>
            <a:r>
              <a:rPr kumimoji="1" lang="ja-JP" altLang="en-US" sz="1700" dirty="0" smtClean="0"/>
              <a:t>）</a:t>
            </a:r>
            <a:endParaRPr kumimoji="1" lang="en-US" altLang="ja-JP" sz="1700" dirty="0" smtClean="0"/>
          </a:p>
          <a:p>
            <a:pPr algn="just"/>
            <a:r>
              <a:rPr lang="ja-JP" altLang="en-US" sz="1700" dirty="0" smtClean="0"/>
              <a:t>　平成</a:t>
            </a:r>
            <a:r>
              <a:rPr lang="en-US" altLang="ja-JP" sz="1700" dirty="0" smtClean="0"/>
              <a:t>27</a:t>
            </a:r>
            <a:r>
              <a:rPr lang="ja-JP" altLang="en-US" sz="1700" dirty="0" smtClean="0"/>
              <a:t>年</a:t>
            </a:r>
            <a:r>
              <a:rPr lang="en-US" altLang="ja-JP" sz="1700" dirty="0" smtClean="0"/>
              <a:t>12</a:t>
            </a:r>
            <a:r>
              <a:rPr lang="ja-JP" altLang="en-US" sz="1700" dirty="0" smtClean="0"/>
              <a:t>月に開催された</a:t>
            </a:r>
            <a:r>
              <a:rPr lang="en-US" altLang="ja-JP" sz="1700" dirty="0" smtClean="0"/>
              <a:t>COP21</a:t>
            </a:r>
            <a:r>
              <a:rPr lang="ja-JP" altLang="en-US" sz="1700" dirty="0" smtClean="0"/>
              <a:t>において、温暖化対策の新たな国際的な枠組みであるパリ協定が採択。この中で、適応の長期目標の設定及び各国の適応計画プロセスと行動の実態を位置づけ。</a:t>
            </a:r>
            <a:endParaRPr kumimoji="1" lang="ja-JP" altLang="en-US" sz="1700" dirty="0"/>
          </a:p>
        </p:txBody>
      </p:sp>
      <p:sp>
        <p:nvSpPr>
          <p:cNvPr id="32" name="角丸四角形 31"/>
          <p:cNvSpPr/>
          <p:nvPr/>
        </p:nvSpPr>
        <p:spPr>
          <a:xfrm>
            <a:off x="4555545" y="1410017"/>
            <a:ext cx="4329148" cy="5400000"/>
          </a:xfrm>
          <a:prstGeom prst="roundRect">
            <a:avLst>
              <a:gd name="adj" fmla="val 4313"/>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タイトル 1"/>
          <p:cNvSpPr txBox="1">
            <a:spLocks/>
          </p:cNvSpPr>
          <p:nvPr/>
        </p:nvSpPr>
        <p:spPr>
          <a:xfrm>
            <a:off x="4644008" y="1730127"/>
            <a:ext cx="4153965" cy="5061650"/>
          </a:xfrm>
          <a:prstGeom prst="rect">
            <a:avLst/>
          </a:prstGeom>
        </p:spPr>
        <p:txBody>
          <a:bodyPr vert="horz" lIns="91429" tIns="45715" rIns="91429" bIns="45715"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900" dirty="0" smtClean="0">
                <a:solidFill>
                  <a:prstClr val="black"/>
                </a:solidFill>
                <a:latin typeface="ＭＳ Ｐゴシック"/>
              </a:rPr>
              <a:t>◆基本的な方針</a:t>
            </a:r>
            <a:r>
              <a:rPr lang="ja-JP" altLang="en-US" sz="1900" dirty="0">
                <a:solidFill>
                  <a:prstClr val="black"/>
                </a:solidFill>
                <a:latin typeface="ＭＳ Ｐゴシック"/>
              </a:rPr>
              <a:t>　</a:t>
            </a:r>
            <a:endParaRPr lang="en-US" altLang="ja-JP" sz="1900" dirty="0">
              <a:solidFill>
                <a:prstClr val="black"/>
              </a:solidFill>
              <a:latin typeface="ＭＳ Ｐゴシック"/>
            </a:endParaRPr>
          </a:p>
          <a:p>
            <a:r>
              <a:rPr lang="ja-JP" altLang="en-US" sz="1900" dirty="0" smtClean="0">
                <a:solidFill>
                  <a:prstClr val="black"/>
                </a:solidFill>
                <a:latin typeface="ＭＳ Ｐゴシック"/>
              </a:rPr>
              <a:t>　①目指すべき社会</a:t>
            </a:r>
            <a:r>
              <a:rPr lang="ja-JP" altLang="en-US" sz="1900" dirty="0">
                <a:solidFill>
                  <a:prstClr val="black"/>
                </a:solidFill>
                <a:latin typeface="ＭＳ Ｐゴシック"/>
              </a:rPr>
              <a:t>の</a:t>
            </a:r>
            <a:r>
              <a:rPr lang="ja-JP" altLang="en-US" sz="1900" dirty="0" smtClean="0">
                <a:solidFill>
                  <a:prstClr val="black"/>
                </a:solidFill>
                <a:latin typeface="ＭＳ Ｐゴシック"/>
              </a:rPr>
              <a:t>姿</a:t>
            </a:r>
            <a:endParaRPr lang="en-US" altLang="ja-JP" sz="1900" dirty="0" smtClean="0">
              <a:solidFill>
                <a:prstClr val="black"/>
              </a:solidFill>
              <a:latin typeface="ＭＳ Ｐゴシック"/>
            </a:endParaRPr>
          </a:p>
          <a:p>
            <a:pPr algn="just"/>
            <a:r>
              <a:rPr lang="ja-JP" altLang="en-US" sz="1900" dirty="0" smtClean="0">
                <a:solidFill>
                  <a:prstClr val="black"/>
                </a:solidFill>
                <a:latin typeface="ＭＳ Ｐゴシック"/>
              </a:rPr>
              <a:t>　　   気候</a:t>
            </a:r>
            <a:r>
              <a:rPr lang="ja-JP" altLang="en-US" sz="1900" dirty="0">
                <a:solidFill>
                  <a:prstClr val="black"/>
                </a:solidFill>
                <a:latin typeface="ＭＳ Ｐゴシック"/>
              </a:rPr>
              <a:t>変動の影響が生じようと</a:t>
            </a:r>
            <a:r>
              <a:rPr lang="ja-JP" altLang="en-US" sz="1900" dirty="0" smtClean="0">
                <a:solidFill>
                  <a:prstClr val="black"/>
                </a:solidFill>
                <a:latin typeface="ＭＳ Ｐゴシック"/>
              </a:rPr>
              <a:t>も、　　</a:t>
            </a:r>
            <a:endParaRPr lang="en-US" altLang="ja-JP" sz="1900" dirty="0" smtClean="0">
              <a:solidFill>
                <a:prstClr val="black"/>
              </a:solidFill>
              <a:latin typeface="ＭＳ Ｐゴシック"/>
            </a:endParaRPr>
          </a:p>
          <a:p>
            <a:pPr algn="just"/>
            <a:r>
              <a:rPr lang="ja-JP" altLang="en-US" sz="1900" dirty="0">
                <a:solidFill>
                  <a:prstClr val="black"/>
                </a:solidFill>
                <a:latin typeface="ＭＳ Ｐゴシック"/>
              </a:rPr>
              <a:t>　</a:t>
            </a:r>
            <a:r>
              <a:rPr lang="ja-JP" altLang="en-US" sz="1900" dirty="0" smtClean="0">
                <a:solidFill>
                  <a:prstClr val="black"/>
                </a:solidFill>
                <a:latin typeface="ＭＳ Ｐゴシック"/>
              </a:rPr>
              <a:t>　　社会システム</a:t>
            </a:r>
            <a:r>
              <a:rPr lang="ja-JP" altLang="en-US" sz="1900" dirty="0">
                <a:solidFill>
                  <a:prstClr val="black"/>
                </a:solidFill>
                <a:latin typeface="ＭＳ Ｐゴシック"/>
              </a:rPr>
              <a:t>や自然システムを</a:t>
            </a:r>
            <a:r>
              <a:rPr lang="ja-JP" altLang="en-US" sz="1900" dirty="0" smtClean="0">
                <a:solidFill>
                  <a:prstClr val="black"/>
                </a:solidFill>
                <a:latin typeface="ＭＳ Ｐゴシック"/>
              </a:rPr>
              <a:t>調</a:t>
            </a:r>
            <a:endParaRPr lang="en-US" altLang="ja-JP" sz="1900" dirty="0" smtClean="0">
              <a:solidFill>
                <a:prstClr val="black"/>
              </a:solidFill>
              <a:latin typeface="ＭＳ Ｐゴシック"/>
            </a:endParaRPr>
          </a:p>
          <a:p>
            <a:pPr algn="just"/>
            <a:r>
              <a:rPr lang="en-US" altLang="ja-JP" sz="1900" dirty="0">
                <a:solidFill>
                  <a:prstClr val="black"/>
                </a:solidFill>
                <a:latin typeface="ＭＳ Ｐゴシック"/>
              </a:rPr>
              <a:t> </a:t>
            </a:r>
            <a:r>
              <a:rPr lang="en-US" altLang="ja-JP" sz="1900" dirty="0" smtClean="0">
                <a:solidFill>
                  <a:prstClr val="black"/>
                </a:solidFill>
                <a:latin typeface="ＭＳ Ｐゴシック"/>
              </a:rPr>
              <a:t>      </a:t>
            </a:r>
            <a:r>
              <a:rPr lang="ja-JP" altLang="en-US" sz="1900" dirty="0" smtClean="0">
                <a:solidFill>
                  <a:prstClr val="black"/>
                </a:solidFill>
                <a:latin typeface="ＭＳ Ｐゴシック"/>
              </a:rPr>
              <a:t>整すること</a:t>
            </a:r>
            <a:r>
              <a:rPr lang="ja-JP" altLang="en-US" sz="1900" dirty="0">
                <a:solidFill>
                  <a:prstClr val="black"/>
                </a:solidFill>
                <a:latin typeface="ＭＳ Ｐゴシック"/>
              </a:rPr>
              <a:t>で、国民の生命等へ</a:t>
            </a:r>
            <a:r>
              <a:rPr lang="ja-JP" altLang="en-US" sz="1900" dirty="0" smtClean="0">
                <a:solidFill>
                  <a:prstClr val="black"/>
                </a:solidFill>
                <a:latin typeface="ＭＳ Ｐゴシック"/>
              </a:rPr>
              <a:t>の</a:t>
            </a:r>
            <a:endParaRPr lang="en-US" altLang="ja-JP" sz="1900" dirty="0" smtClean="0">
              <a:solidFill>
                <a:prstClr val="black"/>
              </a:solidFill>
              <a:latin typeface="ＭＳ Ｐゴシック"/>
            </a:endParaRPr>
          </a:p>
          <a:p>
            <a:pPr algn="just"/>
            <a:r>
              <a:rPr lang="en-US" altLang="ja-JP" sz="1900" dirty="0">
                <a:solidFill>
                  <a:prstClr val="black"/>
                </a:solidFill>
                <a:latin typeface="ＭＳ Ｐゴシック"/>
              </a:rPr>
              <a:t> </a:t>
            </a:r>
            <a:r>
              <a:rPr lang="en-US" altLang="ja-JP" sz="1900" dirty="0" smtClean="0">
                <a:solidFill>
                  <a:prstClr val="black"/>
                </a:solidFill>
                <a:latin typeface="ＭＳ Ｐゴシック"/>
              </a:rPr>
              <a:t>      </a:t>
            </a:r>
            <a:r>
              <a:rPr lang="ja-JP" altLang="en-US" sz="1900" dirty="0" smtClean="0">
                <a:solidFill>
                  <a:prstClr val="black"/>
                </a:solidFill>
                <a:latin typeface="ＭＳ Ｐゴシック"/>
              </a:rPr>
              <a:t>被害を最小化</a:t>
            </a:r>
            <a:r>
              <a:rPr lang="ja-JP" altLang="en-US" sz="1900" dirty="0">
                <a:solidFill>
                  <a:prstClr val="black"/>
                </a:solidFill>
                <a:latin typeface="ＭＳ Ｐゴシック"/>
              </a:rPr>
              <a:t>、回避、迅速に</a:t>
            </a:r>
            <a:r>
              <a:rPr lang="ja-JP" altLang="en-US" sz="1900" dirty="0" smtClean="0">
                <a:solidFill>
                  <a:prstClr val="black"/>
                </a:solidFill>
                <a:latin typeface="ＭＳ Ｐゴシック"/>
              </a:rPr>
              <a:t>回復</a:t>
            </a:r>
            <a:endParaRPr lang="en-US" altLang="ja-JP" sz="1900" dirty="0" smtClean="0">
              <a:solidFill>
                <a:prstClr val="black"/>
              </a:solidFill>
              <a:latin typeface="ＭＳ Ｐゴシック"/>
            </a:endParaRPr>
          </a:p>
          <a:p>
            <a:pPr algn="just"/>
            <a:r>
              <a:rPr lang="en-US" altLang="ja-JP" sz="1900" dirty="0">
                <a:solidFill>
                  <a:prstClr val="black"/>
                </a:solidFill>
                <a:latin typeface="ＭＳ Ｐゴシック"/>
              </a:rPr>
              <a:t> </a:t>
            </a:r>
            <a:r>
              <a:rPr lang="en-US" altLang="ja-JP" sz="1900" dirty="0" smtClean="0">
                <a:solidFill>
                  <a:prstClr val="black"/>
                </a:solidFill>
                <a:latin typeface="ＭＳ Ｐゴシック"/>
              </a:rPr>
              <a:t>      </a:t>
            </a:r>
            <a:r>
              <a:rPr lang="ja-JP" altLang="en-US" sz="1900" dirty="0" smtClean="0">
                <a:solidFill>
                  <a:prstClr val="black"/>
                </a:solidFill>
                <a:latin typeface="ＭＳ Ｐゴシック"/>
              </a:rPr>
              <a:t>できる</a:t>
            </a:r>
            <a:r>
              <a:rPr lang="ja-JP" altLang="en-US" sz="1900" dirty="0">
                <a:solidFill>
                  <a:prstClr val="black"/>
                </a:solidFill>
                <a:latin typeface="ＭＳ Ｐゴシック"/>
              </a:rPr>
              <a:t>持続</a:t>
            </a:r>
            <a:r>
              <a:rPr lang="ja-JP" altLang="en-US" sz="1900" dirty="0" smtClean="0">
                <a:solidFill>
                  <a:prstClr val="black"/>
                </a:solidFill>
                <a:latin typeface="ＭＳ Ｐゴシック"/>
              </a:rPr>
              <a:t>可能</a:t>
            </a:r>
            <a:r>
              <a:rPr lang="ja-JP" altLang="en-US" sz="1900" dirty="0">
                <a:solidFill>
                  <a:prstClr val="black"/>
                </a:solidFill>
                <a:latin typeface="ＭＳ Ｐゴシック"/>
              </a:rPr>
              <a:t>な社会を構築</a:t>
            </a:r>
            <a:endParaRPr lang="en-US" altLang="ja-JP" sz="1900" dirty="0" smtClean="0">
              <a:solidFill>
                <a:prstClr val="black"/>
              </a:solidFill>
              <a:latin typeface="ＭＳ Ｐゴシック"/>
            </a:endParaRPr>
          </a:p>
          <a:p>
            <a:endParaRPr lang="en-US" altLang="ja-JP" sz="900" dirty="0" smtClean="0">
              <a:solidFill>
                <a:prstClr val="black"/>
              </a:solidFill>
              <a:latin typeface="ＭＳ Ｐゴシック"/>
            </a:endParaRPr>
          </a:p>
          <a:p>
            <a:r>
              <a:rPr lang="ja-JP" altLang="en-US" sz="1900" dirty="0" smtClean="0">
                <a:solidFill>
                  <a:prstClr val="black"/>
                </a:solidFill>
                <a:latin typeface="ＭＳ Ｐゴシック"/>
              </a:rPr>
              <a:t>　②計画の対象期間</a:t>
            </a:r>
            <a:endParaRPr lang="en-US" altLang="ja-JP" sz="1900" dirty="0" smtClean="0">
              <a:solidFill>
                <a:prstClr val="black"/>
              </a:solidFill>
              <a:latin typeface="ＭＳ Ｐゴシック"/>
            </a:endParaRPr>
          </a:p>
          <a:p>
            <a:r>
              <a:rPr lang="en-US" altLang="ja-JP" sz="1900" dirty="0">
                <a:solidFill>
                  <a:prstClr val="black"/>
                </a:solidFill>
                <a:latin typeface="ＭＳ Ｐゴシック"/>
              </a:rPr>
              <a:t> </a:t>
            </a:r>
            <a:r>
              <a:rPr lang="en-US" altLang="ja-JP" sz="1900" dirty="0" smtClean="0">
                <a:solidFill>
                  <a:prstClr val="black"/>
                </a:solidFill>
                <a:latin typeface="ＭＳ Ｐゴシック"/>
              </a:rPr>
              <a:t>       10</a:t>
            </a:r>
            <a:r>
              <a:rPr lang="ja-JP" altLang="en-US" sz="1900" dirty="0" smtClean="0">
                <a:solidFill>
                  <a:prstClr val="black"/>
                </a:solidFill>
                <a:latin typeface="ＭＳ Ｐゴシック"/>
              </a:rPr>
              <a:t>年</a:t>
            </a:r>
            <a:endParaRPr lang="en-US" altLang="ja-JP" sz="1900" dirty="0" smtClean="0">
              <a:solidFill>
                <a:prstClr val="black"/>
              </a:solidFill>
              <a:latin typeface="ＭＳ Ｐゴシック"/>
            </a:endParaRPr>
          </a:p>
          <a:p>
            <a:endParaRPr lang="en-US" altLang="ja-JP" sz="900" dirty="0" smtClean="0">
              <a:solidFill>
                <a:prstClr val="black"/>
              </a:solidFill>
              <a:latin typeface="ＭＳ Ｐゴシック"/>
            </a:endParaRPr>
          </a:p>
          <a:p>
            <a:r>
              <a:rPr lang="ja-JP" altLang="en-US" sz="1900" dirty="0" smtClean="0">
                <a:solidFill>
                  <a:prstClr val="black"/>
                </a:solidFill>
                <a:latin typeface="ＭＳ Ｐゴシック"/>
              </a:rPr>
              <a:t>　③基本戦略</a:t>
            </a:r>
            <a:endParaRPr lang="en-US" altLang="ja-JP" sz="1900" dirty="0" smtClean="0">
              <a:solidFill>
                <a:prstClr val="black"/>
              </a:solidFill>
              <a:latin typeface="ＭＳ Ｐゴシック"/>
            </a:endParaRPr>
          </a:p>
          <a:p>
            <a:r>
              <a:rPr lang="ja-JP" altLang="en-US" sz="1900" dirty="0" smtClean="0">
                <a:solidFill>
                  <a:prstClr val="black"/>
                </a:solidFill>
                <a:latin typeface="ＭＳ Ｐゴシック"/>
              </a:rPr>
              <a:t> 　（</a:t>
            </a:r>
            <a:r>
              <a:rPr lang="en-US" altLang="ja-JP" sz="1900" dirty="0" smtClean="0">
                <a:solidFill>
                  <a:prstClr val="black"/>
                </a:solidFill>
                <a:latin typeface="ＭＳ Ｐゴシック"/>
              </a:rPr>
              <a:t>ⅰ</a:t>
            </a:r>
            <a:r>
              <a:rPr lang="ja-JP" altLang="en-US" sz="1900" dirty="0">
                <a:solidFill>
                  <a:prstClr val="black"/>
                </a:solidFill>
                <a:latin typeface="ＭＳ Ｐゴシック"/>
              </a:rPr>
              <a:t>）現在及び将来の気候変動</a:t>
            </a:r>
            <a:r>
              <a:rPr lang="ja-JP" altLang="en-US" sz="1900" dirty="0" smtClean="0">
                <a:solidFill>
                  <a:prstClr val="black"/>
                </a:solidFill>
                <a:latin typeface="ＭＳ Ｐゴシック"/>
              </a:rPr>
              <a:t>影響</a:t>
            </a:r>
            <a:endParaRPr lang="en-US" altLang="ja-JP" sz="1900" dirty="0" smtClean="0">
              <a:solidFill>
                <a:prstClr val="black"/>
              </a:solidFill>
              <a:latin typeface="ＭＳ Ｐゴシック"/>
            </a:endParaRPr>
          </a:p>
          <a:p>
            <a:r>
              <a:rPr lang="en-US" altLang="ja-JP" sz="1900" dirty="0">
                <a:solidFill>
                  <a:prstClr val="black"/>
                </a:solidFill>
                <a:latin typeface="ＭＳ Ｐゴシック"/>
              </a:rPr>
              <a:t> </a:t>
            </a:r>
            <a:r>
              <a:rPr lang="en-US" altLang="ja-JP" sz="1900" dirty="0" smtClean="0">
                <a:solidFill>
                  <a:prstClr val="black"/>
                </a:solidFill>
                <a:latin typeface="ＭＳ Ｐゴシック"/>
              </a:rPr>
              <a:t>         </a:t>
            </a:r>
            <a:r>
              <a:rPr lang="ja-JP" altLang="en-US" sz="1900" dirty="0" err="1" smtClean="0">
                <a:solidFill>
                  <a:prstClr val="black"/>
                </a:solidFill>
                <a:latin typeface="ＭＳ Ｐゴシック"/>
              </a:rPr>
              <a:t>への</a:t>
            </a:r>
            <a:r>
              <a:rPr lang="ja-JP" altLang="en-US" sz="1900" dirty="0" smtClean="0">
                <a:solidFill>
                  <a:prstClr val="black"/>
                </a:solidFill>
                <a:latin typeface="ＭＳ Ｐゴシック"/>
              </a:rPr>
              <a:t>対処 </a:t>
            </a:r>
            <a:endParaRPr lang="en-US" altLang="ja-JP" sz="1900" dirty="0" smtClean="0">
              <a:solidFill>
                <a:prstClr val="black"/>
              </a:solidFill>
              <a:latin typeface="ＭＳ Ｐゴシック"/>
            </a:endParaRPr>
          </a:p>
          <a:p>
            <a:r>
              <a:rPr lang="ja-JP" altLang="en-US" sz="1900" dirty="0" smtClean="0">
                <a:solidFill>
                  <a:prstClr val="black"/>
                </a:solidFill>
                <a:latin typeface="ＭＳ Ｐゴシック"/>
              </a:rPr>
              <a:t> 　（</a:t>
            </a:r>
            <a:r>
              <a:rPr lang="en-US" altLang="ja-JP" sz="1900" dirty="0" smtClean="0">
                <a:solidFill>
                  <a:prstClr val="black"/>
                </a:solidFill>
                <a:latin typeface="ＭＳ Ｐゴシック"/>
              </a:rPr>
              <a:t>ⅱ</a:t>
            </a:r>
            <a:r>
              <a:rPr lang="ja-JP" altLang="en-US" sz="1900" dirty="0" smtClean="0">
                <a:solidFill>
                  <a:prstClr val="black"/>
                </a:solidFill>
                <a:latin typeface="ＭＳ Ｐゴシック"/>
              </a:rPr>
              <a:t>）</a:t>
            </a:r>
            <a:r>
              <a:rPr lang="ja-JP" altLang="en-US" sz="1900" dirty="0">
                <a:solidFill>
                  <a:prstClr val="black"/>
                </a:solidFill>
                <a:latin typeface="ＭＳ Ｐゴシック"/>
              </a:rPr>
              <a:t>継続的な科学的知見の充実 </a:t>
            </a:r>
          </a:p>
          <a:p>
            <a:r>
              <a:rPr lang="ja-JP" altLang="en-US" sz="1900" dirty="0" smtClean="0">
                <a:solidFill>
                  <a:prstClr val="black"/>
                </a:solidFill>
                <a:latin typeface="ＭＳ Ｐゴシック"/>
              </a:rPr>
              <a:t> 　（</a:t>
            </a:r>
            <a:r>
              <a:rPr lang="en-US" altLang="ja-JP" sz="1900" dirty="0">
                <a:solidFill>
                  <a:prstClr val="black"/>
                </a:solidFill>
                <a:latin typeface="ＭＳ Ｐゴシック"/>
              </a:rPr>
              <a:t>ⅲ</a:t>
            </a:r>
            <a:r>
              <a:rPr lang="ja-JP" altLang="en-US" sz="1900" dirty="0">
                <a:solidFill>
                  <a:prstClr val="black"/>
                </a:solidFill>
                <a:latin typeface="ＭＳ Ｐゴシック"/>
              </a:rPr>
              <a:t>）各主体の理解と協力の促進 </a:t>
            </a:r>
            <a:endParaRPr lang="en-US" altLang="ja-JP" sz="1900" dirty="0" smtClean="0">
              <a:solidFill>
                <a:prstClr val="black"/>
              </a:solidFill>
              <a:latin typeface="ＭＳ Ｐゴシック"/>
            </a:endParaRPr>
          </a:p>
          <a:p>
            <a:r>
              <a:rPr lang="ja-JP" altLang="en-US" sz="1900" dirty="0" smtClean="0">
                <a:solidFill>
                  <a:prstClr val="black"/>
                </a:solidFill>
                <a:latin typeface="ＭＳ Ｐゴシック"/>
              </a:rPr>
              <a:t> 　（</a:t>
            </a:r>
            <a:r>
              <a:rPr lang="en-US" altLang="ja-JP" sz="1900" dirty="0">
                <a:solidFill>
                  <a:prstClr val="black"/>
                </a:solidFill>
                <a:latin typeface="ＭＳ Ｐゴシック"/>
              </a:rPr>
              <a:t>ⅳ</a:t>
            </a:r>
            <a:r>
              <a:rPr lang="ja-JP" altLang="en-US" sz="1900" dirty="0">
                <a:solidFill>
                  <a:prstClr val="black"/>
                </a:solidFill>
                <a:latin typeface="ＭＳ Ｐゴシック"/>
              </a:rPr>
              <a:t>）</a:t>
            </a:r>
            <a:r>
              <a:rPr lang="ja-JP" altLang="en-US" sz="1900" dirty="0" smtClean="0">
                <a:solidFill>
                  <a:prstClr val="black"/>
                </a:solidFill>
                <a:latin typeface="ＭＳ Ｐゴシック"/>
              </a:rPr>
              <a:t>地域での適応の推進 </a:t>
            </a:r>
            <a:endParaRPr lang="ja-JP" altLang="en-US" sz="1900" dirty="0">
              <a:solidFill>
                <a:prstClr val="black"/>
              </a:solidFill>
              <a:latin typeface="ＭＳ Ｐゴシック"/>
            </a:endParaRPr>
          </a:p>
          <a:p>
            <a:r>
              <a:rPr lang="ja-JP" altLang="en-US" sz="1900" dirty="0" smtClean="0">
                <a:solidFill>
                  <a:prstClr val="black"/>
                </a:solidFill>
                <a:latin typeface="ＭＳ Ｐゴシック"/>
              </a:rPr>
              <a:t> 　（</a:t>
            </a:r>
            <a:r>
              <a:rPr lang="en-US" altLang="ja-JP" sz="1900" dirty="0">
                <a:solidFill>
                  <a:prstClr val="black"/>
                </a:solidFill>
                <a:latin typeface="ＭＳ Ｐゴシック"/>
              </a:rPr>
              <a:t>ⅴ</a:t>
            </a:r>
            <a:r>
              <a:rPr lang="ja-JP" altLang="en-US" sz="1900" dirty="0">
                <a:solidFill>
                  <a:prstClr val="black"/>
                </a:solidFill>
                <a:latin typeface="ＭＳ Ｐゴシック"/>
              </a:rPr>
              <a:t>）適応分野の国際協力・</a:t>
            </a:r>
            <a:r>
              <a:rPr lang="ja-JP" altLang="en-US" sz="1900" dirty="0" smtClean="0">
                <a:solidFill>
                  <a:prstClr val="black"/>
                </a:solidFill>
                <a:latin typeface="ＭＳ Ｐゴシック"/>
              </a:rPr>
              <a:t>貢献</a:t>
            </a:r>
            <a:endParaRPr lang="ja-JP" altLang="en-US" sz="1900" dirty="0">
              <a:solidFill>
                <a:prstClr val="black"/>
              </a:solidFill>
              <a:latin typeface="ＭＳ Ｐゴシック"/>
            </a:endParaRPr>
          </a:p>
        </p:txBody>
      </p:sp>
      <p:sp>
        <p:nvSpPr>
          <p:cNvPr id="40" name="角丸四角形 39"/>
          <p:cNvSpPr/>
          <p:nvPr/>
        </p:nvSpPr>
        <p:spPr>
          <a:xfrm>
            <a:off x="5436096" y="1176479"/>
            <a:ext cx="2448272" cy="465542"/>
          </a:xfrm>
          <a:prstGeom prst="roundRect">
            <a:avLst/>
          </a:prstGeom>
          <a:solidFill>
            <a:schemeClr val="accent1">
              <a:lumMod val="60000"/>
              <a:lumOff val="40000"/>
            </a:schemeClr>
          </a:solidFill>
          <a:ln w="1905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ja-JP" altLang="en-US" b="1" dirty="0" smtClean="0">
                <a:solidFill>
                  <a:prstClr val="black"/>
                </a:solidFill>
                <a:latin typeface="ＭＳ Ｐゴシック"/>
              </a:rPr>
              <a:t>国の適応計画</a:t>
            </a:r>
            <a:endParaRPr lang="ja-JP" altLang="en-US" b="1" dirty="0">
              <a:solidFill>
                <a:prstClr val="black"/>
              </a:solidFill>
              <a:latin typeface="ＭＳ Ｐゴシック"/>
            </a:endParaRPr>
          </a:p>
        </p:txBody>
      </p:sp>
      <p:sp>
        <p:nvSpPr>
          <p:cNvPr id="3" name="スライド番号プレースホルダー 2"/>
          <p:cNvSpPr>
            <a:spLocks noGrp="1"/>
          </p:cNvSpPr>
          <p:nvPr>
            <p:ph type="sldNum" sz="quarter" idx="12"/>
          </p:nvPr>
        </p:nvSpPr>
        <p:spPr/>
        <p:txBody>
          <a:bodyPr/>
          <a:lstStyle/>
          <a:p>
            <a:fld id="{AB3DA4BF-471E-4FB9-A43A-1B38EB911802}" type="slidenum">
              <a:rPr kumimoji="1" lang="ja-JP" altLang="en-US" smtClean="0"/>
              <a:t>3</a:t>
            </a:fld>
            <a:endParaRPr kumimoji="1" lang="ja-JP" altLang="en-US"/>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66" y="2876082"/>
            <a:ext cx="3564386" cy="2016692"/>
          </a:xfrm>
          <a:prstGeom prst="rect">
            <a:avLst/>
          </a:prstGeom>
          <a:noFill/>
          <a:ln>
            <a:noFill/>
          </a:ln>
          <a:extLst>
            <a:ext uri="{909E8E84-426E-40DD-AFC4-6F175D3DCCD1}">
              <a14:hiddenFill xmlns:a14="http://schemas.microsoft.com/office/drawing/2010/main">
                <a:gradFill rotWithShape="1">
                  <a:gsLst>
                    <a:gs pos="0">
                      <a:srgbClr val="3333CC"/>
                    </a:gs>
                    <a:gs pos="50000">
                      <a:srgbClr val="18185E"/>
                    </a:gs>
                    <a:gs pos="100000">
                      <a:srgbClr val="3333CC"/>
                    </a:gs>
                  </a:gsLst>
                  <a:lin ang="5400000" scaled="1"/>
                </a:gradFill>
              </a14:hiddenFill>
            </a:ext>
            <a:ext uri="{91240B29-F687-4F45-9708-019B960494DF}">
              <a14:hiddenLine xmlns:a14="http://schemas.microsoft.com/office/drawing/2010/main" w="9525" algn="ctr">
                <a:solidFill>
                  <a:schemeClr val="bg1"/>
                </a:solidFill>
                <a:miter lim="800000"/>
                <a:headEnd/>
                <a:tailEnd/>
              </a14:hiddenLine>
            </a:ext>
          </a:extLst>
        </p:spPr>
      </p:pic>
      <p:sp>
        <p:nvSpPr>
          <p:cNvPr id="2" name="テキスト ボックス 1"/>
          <p:cNvSpPr txBox="1"/>
          <p:nvPr/>
        </p:nvSpPr>
        <p:spPr>
          <a:xfrm>
            <a:off x="179512" y="764704"/>
            <a:ext cx="2241319" cy="461665"/>
          </a:xfrm>
          <a:prstGeom prst="rect">
            <a:avLst/>
          </a:prstGeom>
          <a:noFill/>
        </p:spPr>
        <p:txBody>
          <a:bodyPr wrap="none" rtlCol="0">
            <a:spAutoFit/>
          </a:bodyPr>
          <a:lstStyle/>
          <a:p>
            <a:r>
              <a:rPr kumimoji="1" lang="ja-JP" altLang="en-US" sz="2400" b="1" dirty="0" smtClean="0"/>
              <a:t>（１）国等の動向</a:t>
            </a:r>
            <a:endParaRPr kumimoji="1" lang="ja-JP" altLang="en-US" sz="2400" b="1" dirty="0"/>
          </a:p>
        </p:txBody>
      </p:sp>
    </p:spTree>
    <p:extLst>
      <p:ext uri="{BB962C8B-B14F-4D97-AF65-F5344CB8AC3E}">
        <p14:creationId xmlns:p14="http://schemas.microsoft.com/office/powerpoint/2010/main" val="103714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1520" y="908720"/>
            <a:ext cx="8640960" cy="1298452"/>
          </a:xfrm>
          <a:prstGeom prst="roundRect">
            <a:avLst>
              <a:gd name="adj" fmla="val 7281"/>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AB3DA4BF-471E-4FB9-A43A-1B38EB911802}" type="slidenum">
              <a:rPr kumimoji="1" lang="ja-JP" altLang="en-US" smtClean="0"/>
              <a:t>4</a:t>
            </a:fld>
            <a:endParaRPr kumimoji="1" lang="ja-JP" altLang="en-US"/>
          </a:p>
        </p:txBody>
      </p:sp>
      <p:sp>
        <p:nvSpPr>
          <p:cNvPr id="4" name="テキスト ボックス 3"/>
          <p:cNvSpPr txBox="1"/>
          <p:nvPr/>
        </p:nvSpPr>
        <p:spPr>
          <a:xfrm>
            <a:off x="-108520" y="944724"/>
            <a:ext cx="8928992" cy="1200329"/>
          </a:xfrm>
          <a:prstGeom prst="rect">
            <a:avLst/>
          </a:prstGeom>
          <a:noFill/>
        </p:spPr>
        <p:txBody>
          <a:bodyPr wrap="square" rtlCol="0">
            <a:spAutoFit/>
          </a:bodyPr>
          <a:lstStyle/>
          <a:p>
            <a:pPr marL="800100" lvl="1" indent="-342900" algn="just">
              <a:buFont typeface="Wingdings" panose="05000000000000000000" pitchFamily="2" charset="2"/>
              <a:buChar char="¡"/>
            </a:pPr>
            <a:r>
              <a:rPr lang="ja-JP" altLang="en-US" sz="2400" dirty="0" smtClean="0"/>
              <a:t>平成</a:t>
            </a:r>
            <a:r>
              <a:rPr lang="en-US" altLang="ja-JP" sz="2400" dirty="0" smtClean="0">
                <a:latin typeface="+mn-ea"/>
              </a:rPr>
              <a:t>27</a:t>
            </a:r>
            <a:r>
              <a:rPr lang="ja-JP" altLang="en-US" sz="2400" dirty="0" smtClean="0"/>
              <a:t>年３月に策定した「大阪府地球温暖化対策実行計画（区域施策編）」において、府域への影響を軽減するための適応策の検討と調査研究に取組むこととしている。</a:t>
            </a:r>
            <a:endParaRPr kumimoji="1" lang="en-US" altLang="ja-JP" sz="2400" dirty="0" smtClean="0"/>
          </a:p>
        </p:txBody>
      </p:sp>
      <p:sp>
        <p:nvSpPr>
          <p:cNvPr id="7" name="テキスト ボックス 6"/>
          <p:cNvSpPr txBox="1"/>
          <p:nvPr/>
        </p:nvSpPr>
        <p:spPr>
          <a:xfrm>
            <a:off x="326777" y="2428994"/>
            <a:ext cx="6261651" cy="400110"/>
          </a:xfrm>
          <a:prstGeom prst="rect">
            <a:avLst/>
          </a:prstGeom>
          <a:noFill/>
        </p:spPr>
        <p:txBody>
          <a:bodyPr wrap="none" rtlCol="0">
            <a:spAutoFit/>
          </a:bodyPr>
          <a:lstStyle/>
          <a:p>
            <a:r>
              <a:rPr kumimoji="1" lang="ja-JP" altLang="en-US" sz="2000" dirty="0" smtClean="0"/>
              <a:t>◆大阪府地球温暖化対策実行計画（平成</a:t>
            </a:r>
            <a:r>
              <a:rPr kumimoji="1" lang="en-US" altLang="ja-JP" sz="2000" dirty="0" smtClean="0">
                <a:latin typeface="+mn-ea"/>
              </a:rPr>
              <a:t>27</a:t>
            </a:r>
            <a:r>
              <a:rPr kumimoji="1" lang="ja-JP" altLang="en-US" sz="2000" dirty="0" smtClean="0"/>
              <a:t>年３月策定）</a:t>
            </a:r>
            <a:endParaRPr kumimoji="1" lang="ja-JP" altLang="en-US" sz="2000" dirty="0"/>
          </a:p>
        </p:txBody>
      </p:sp>
      <p:sp>
        <p:nvSpPr>
          <p:cNvPr id="8" name="テキスト ボックス 7"/>
          <p:cNvSpPr txBox="1"/>
          <p:nvPr/>
        </p:nvSpPr>
        <p:spPr>
          <a:xfrm>
            <a:off x="565432" y="2780889"/>
            <a:ext cx="4403770" cy="400110"/>
          </a:xfrm>
          <a:prstGeom prst="rect">
            <a:avLst/>
          </a:prstGeom>
          <a:noFill/>
        </p:spPr>
        <p:txBody>
          <a:bodyPr wrap="none" rtlCol="0">
            <a:spAutoFit/>
          </a:bodyPr>
          <a:lstStyle/>
          <a:p>
            <a:r>
              <a:rPr kumimoji="1" lang="ja-JP" altLang="en-US" sz="2000" dirty="0" smtClean="0"/>
              <a:t>（９）地球温暖化に対する適応策の推進</a:t>
            </a:r>
            <a:endParaRPr kumimoji="1" lang="ja-JP" altLang="en-US" sz="2000" dirty="0"/>
          </a:p>
        </p:txBody>
      </p:sp>
      <p:sp>
        <p:nvSpPr>
          <p:cNvPr id="9" name="テキスト ボックス 8"/>
          <p:cNvSpPr txBox="1"/>
          <p:nvPr/>
        </p:nvSpPr>
        <p:spPr>
          <a:xfrm>
            <a:off x="755576" y="3162995"/>
            <a:ext cx="7920880" cy="923330"/>
          </a:xfrm>
          <a:prstGeom prst="rect">
            <a:avLst/>
          </a:prstGeom>
          <a:noFill/>
          <a:ln>
            <a:solidFill>
              <a:schemeClr val="tx1"/>
            </a:solidFill>
          </a:ln>
        </p:spPr>
        <p:txBody>
          <a:bodyPr wrap="square" rtlCol="0">
            <a:spAutoFit/>
          </a:bodyPr>
          <a:lstStyle/>
          <a:p>
            <a:pPr algn="just"/>
            <a:r>
              <a:rPr lang="en-US" altLang="ja-JP" dirty="0" smtClean="0"/>
              <a:t>〈</a:t>
            </a:r>
            <a:r>
              <a:rPr lang="ja-JP" altLang="en-US" dirty="0" smtClean="0"/>
              <a:t>取組方針</a:t>
            </a:r>
            <a:r>
              <a:rPr lang="en-US" altLang="ja-JP" dirty="0" smtClean="0"/>
              <a:t>〉</a:t>
            </a:r>
          </a:p>
          <a:p>
            <a:pPr algn="just"/>
            <a:r>
              <a:rPr lang="ja-JP" altLang="en-US" dirty="0"/>
              <a:t>地球温暖化による府域への影響把握を行うとともに、影響を軽減するための各種対策の検討と調査研究に取り組んでいきます。</a:t>
            </a:r>
            <a:endParaRPr kumimoji="1" lang="ja-JP" altLang="en-US" dirty="0"/>
          </a:p>
        </p:txBody>
      </p:sp>
      <p:sp>
        <p:nvSpPr>
          <p:cNvPr id="10" name="テキスト ボックス 9"/>
          <p:cNvSpPr txBox="1"/>
          <p:nvPr/>
        </p:nvSpPr>
        <p:spPr>
          <a:xfrm>
            <a:off x="755576" y="4154265"/>
            <a:ext cx="7848872" cy="2308324"/>
          </a:xfrm>
          <a:prstGeom prst="rect">
            <a:avLst/>
          </a:prstGeom>
          <a:noFill/>
        </p:spPr>
        <p:txBody>
          <a:bodyPr wrap="square" rtlCol="0">
            <a:spAutoFit/>
          </a:bodyPr>
          <a:lstStyle/>
          <a:p>
            <a:pPr algn="just"/>
            <a:r>
              <a:rPr kumimoji="1" lang="en-US" altLang="ja-JP" dirty="0" smtClean="0"/>
              <a:t>【</a:t>
            </a:r>
            <a:r>
              <a:rPr kumimoji="1" lang="ja-JP" altLang="en-US" dirty="0" smtClean="0"/>
              <a:t>主な取組内容</a:t>
            </a:r>
            <a:r>
              <a:rPr kumimoji="1" lang="en-US" altLang="ja-JP" dirty="0" smtClean="0"/>
              <a:t>】</a:t>
            </a:r>
          </a:p>
          <a:p>
            <a:pPr algn="just"/>
            <a:r>
              <a:rPr lang="ja-JP" altLang="en-US" dirty="0" smtClean="0"/>
              <a:t>➢</a:t>
            </a:r>
            <a:r>
              <a:rPr lang="ja-JP" altLang="en-US" dirty="0"/>
              <a:t>大阪府域への地球温暖化の影響の</a:t>
            </a:r>
            <a:r>
              <a:rPr lang="ja-JP" altLang="en-US" dirty="0" smtClean="0"/>
              <a:t>把握</a:t>
            </a:r>
            <a:endParaRPr lang="en-US" altLang="ja-JP" dirty="0" smtClean="0"/>
          </a:p>
          <a:p>
            <a:pPr algn="just"/>
            <a:r>
              <a:rPr lang="ja-JP" altLang="en-US" dirty="0"/>
              <a:t>　</a:t>
            </a:r>
            <a:r>
              <a:rPr lang="ja-JP" altLang="en-US" dirty="0" smtClean="0"/>
              <a:t>　　府域</a:t>
            </a:r>
            <a:r>
              <a:rPr lang="ja-JP" altLang="en-US" dirty="0"/>
              <a:t>への地球温暖化の影響（気温・海水温</a:t>
            </a:r>
            <a:r>
              <a:rPr lang="ja-JP" altLang="en-US" dirty="0" smtClean="0"/>
              <a:t>及び海面上昇、降水量</a:t>
            </a:r>
            <a:r>
              <a:rPr lang="ja-JP" altLang="en-US" dirty="0"/>
              <a:t>の変動</a:t>
            </a:r>
            <a:r>
              <a:rPr lang="ja-JP" altLang="en-US" dirty="0" smtClean="0"/>
              <a:t>、</a:t>
            </a:r>
            <a:endParaRPr lang="en-US" altLang="ja-JP" dirty="0" smtClean="0"/>
          </a:p>
          <a:p>
            <a:pPr algn="just"/>
            <a:r>
              <a:rPr lang="ja-JP" altLang="en-US" dirty="0"/>
              <a:t>　</a:t>
            </a:r>
            <a:r>
              <a:rPr lang="ja-JP" altLang="en-US" dirty="0" smtClean="0"/>
              <a:t>　　生態</a:t>
            </a:r>
            <a:r>
              <a:rPr lang="ja-JP" altLang="en-US" dirty="0"/>
              <a:t>系への影響等）について、国</a:t>
            </a:r>
            <a:r>
              <a:rPr lang="ja-JP" altLang="en-US" dirty="0" smtClean="0"/>
              <a:t>や研究機関</a:t>
            </a:r>
            <a:r>
              <a:rPr lang="ja-JP" altLang="en-US" dirty="0"/>
              <a:t>等と連携して把握</a:t>
            </a:r>
          </a:p>
          <a:p>
            <a:pPr algn="just"/>
            <a:r>
              <a:rPr lang="ja-JP" altLang="en-US" dirty="0" smtClean="0"/>
              <a:t>➢</a:t>
            </a:r>
            <a:r>
              <a:rPr lang="ja-JP" altLang="en-US" dirty="0"/>
              <a:t>調査研究の推進</a:t>
            </a:r>
          </a:p>
          <a:p>
            <a:pPr algn="just"/>
            <a:r>
              <a:rPr lang="ja-JP" altLang="en-US" dirty="0" smtClean="0"/>
              <a:t>　　　高温化</a:t>
            </a:r>
            <a:r>
              <a:rPr lang="ja-JP" altLang="en-US" dirty="0"/>
              <a:t>が及ぼす水産資源等への影響に関する</a:t>
            </a:r>
            <a:r>
              <a:rPr lang="ja-JP" altLang="en-US" dirty="0" smtClean="0"/>
              <a:t>調査研究等</a:t>
            </a:r>
            <a:endParaRPr lang="ja-JP" altLang="en-US" dirty="0"/>
          </a:p>
          <a:p>
            <a:pPr algn="just"/>
            <a:r>
              <a:rPr lang="ja-JP" altLang="en-US" dirty="0" smtClean="0"/>
              <a:t>➢</a:t>
            </a:r>
            <a:r>
              <a:rPr lang="ja-JP" altLang="en-US" dirty="0"/>
              <a:t>地球温暖化対策の影響を踏まえた対策の</a:t>
            </a:r>
            <a:r>
              <a:rPr lang="ja-JP" altLang="en-US" dirty="0" smtClean="0"/>
              <a:t>検討</a:t>
            </a:r>
            <a:endParaRPr lang="en-US" altLang="ja-JP" dirty="0" smtClean="0"/>
          </a:p>
          <a:p>
            <a:pPr algn="just"/>
            <a:r>
              <a:rPr lang="ja-JP" altLang="en-US" dirty="0"/>
              <a:t>　</a:t>
            </a:r>
            <a:r>
              <a:rPr lang="ja-JP" altLang="en-US" dirty="0" smtClean="0"/>
              <a:t>　　府域</a:t>
            </a:r>
            <a:r>
              <a:rPr lang="ja-JP" altLang="en-US" dirty="0"/>
              <a:t>への地球温暖化の影響結果を踏まえて</a:t>
            </a:r>
            <a:r>
              <a:rPr lang="ja-JP" altLang="en-US" dirty="0" smtClean="0"/>
              <a:t>今後の対策</a:t>
            </a:r>
            <a:r>
              <a:rPr lang="ja-JP" altLang="en-US" dirty="0"/>
              <a:t>を</a:t>
            </a:r>
            <a:r>
              <a:rPr lang="ja-JP" altLang="en-US" dirty="0" smtClean="0"/>
              <a:t>検討</a:t>
            </a:r>
            <a:endParaRPr lang="ja-JP" altLang="en-US" dirty="0"/>
          </a:p>
        </p:txBody>
      </p:sp>
      <p:sp>
        <p:nvSpPr>
          <p:cNvPr id="13" name="正方形/長方形 12"/>
          <p:cNvSpPr/>
          <p:nvPr/>
        </p:nvSpPr>
        <p:spPr>
          <a:xfrm>
            <a:off x="251520" y="2349130"/>
            <a:ext cx="8640960" cy="4176214"/>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79512" y="332656"/>
            <a:ext cx="2549096" cy="461665"/>
          </a:xfrm>
          <a:prstGeom prst="rect">
            <a:avLst/>
          </a:prstGeom>
          <a:noFill/>
        </p:spPr>
        <p:txBody>
          <a:bodyPr wrap="none" rtlCol="0">
            <a:spAutoFit/>
          </a:bodyPr>
          <a:lstStyle/>
          <a:p>
            <a:r>
              <a:rPr kumimoji="1" lang="ja-JP" altLang="en-US" sz="2400" b="1" dirty="0" smtClean="0"/>
              <a:t>（２）大阪府の動向</a:t>
            </a:r>
            <a:endParaRPr kumimoji="1" lang="ja-JP" altLang="en-US" sz="2400" b="1" dirty="0"/>
          </a:p>
        </p:txBody>
      </p:sp>
    </p:spTree>
    <p:extLst>
      <p:ext uri="{BB962C8B-B14F-4D97-AF65-F5344CB8AC3E}">
        <p14:creationId xmlns:p14="http://schemas.microsoft.com/office/powerpoint/2010/main" val="2578981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B3DA4BF-471E-4FB9-A43A-1B38EB911802}" type="slidenum">
              <a:rPr kumimoji="1" lang="ja-JP" altLang="en-US" smtClean="0"/>
              <a:t>5</a:t>
            </a:fld>
            <a:endParaRPr kumimoji="1" lang="ja-JP" altLang="en-US"/>
          </a:p>
        </p:txBody>
      </p:sp>
      <p:sp>
        <p:nvSpPr>
          <p:cNvPr id="19" name="角丸四角形 18"/>
          <p:cNvSpPr/>
          <p:nvPr/>
        </p:nvSpPr>
        <p:spPr>
          <a:xfrm>
            <a:off x="281024" y="908720"/>
            <a:ext cx="8618970" cy="1764679"/>
          </a:xfrm>
          <a:prstGeom prst="roundRect">
            <a:avLst>
              <a:gd name="adj" fmla="val 398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07504" y="929332"/>
            <a:ext cx="8712968" cy="1744067"/>
          </a:xfrm>
          <a:prstGeom prst="rect">
            <a:avLst/>
          </a:prstGeom>
          <a:noFill/>
        </p:spPr>
        <p:txBody>
          <a:bodyPr wrap="square" rtlCol="0">
            <a:spAutoFit/>
          </a:bodyPr>
          <a:lstStyle/>
          <a:p>
            <a:pPr algn="just"/>
            <a:r>
              <a:rPr kumimoji="1" lang="ja-JP" altLang="en-US" sz="2400" dirty="0" smtClean="0"/>
              <a:t>  </a:t>
            </a:r>
            <a:r>
              <a:rPr kumimoji="1" lang="ja-JP" altLang="en-US" sz="2000" b="1" dirty="0" smtClean="0"/>
              <a:t>◆「</a:t>
            </a:r>
            <a:r>
              <a:rPr lang="ja-JP" altLang="en-US" sz="2000" b="1" dirty="0" smtClean="0"/>
              <a:t>大阪府域における気候変動の影響に対する適応策について」の取りまとめ</a:t>
            </a:r>
            <a:endParaRPr lang="en-US" altLang="ja-JP" sz="2000" b="1" dirty="0" smtClean="0"/>
          </a:p>
          <a:p>
            <a:pPr marL="800100" lvl="1" indent="-342900">
              <a:lnSpc>
                <a:spcPts val="2000"/>
              </a:lnSpc>
              <a:buFont typeface="Wingdings" panose="05000000000000000000" pitchFamily="2" charset="2"/>
              <a:buChar char="¡"/>
            </a:pPr>
            <a:r>
              <a:rPr lang="ja-JP" altLang="en-US" sz="1600" dirty="0" smtClean="0"/>
              <a:t>国</a:t>
            </a:r>
            <a:r>
              <a:rPr lang="ja-JP" altLang="en-US" sz="1600" dirty="0"/>
              <a:t>の適応計画を踏まえ、大阪の地域特性に応じた適応策の取りまとめに向け、まずは、環境農林水産分野の適応策について取りまとめた。</a:t>
            </a:r>
            <a:endParaRPr lang="en-US" altLang="ja-JP" sz="1600" dirty="0"/>
          </a:p>
          <a:p>
            <a:pPr marL="800100" lvl="1" indent="-342900" algn="just">
              <a:lnSpc>
                <a:spcPts val="2000"/>
              </a:lnSpc>
              <a:buFont typeface="Wingdings" panose="05000000000000000000" pitchFamily="2" charset="2"/>
              <a:buChar char="¡"/>
            </a:pPr>
            <a:r>
              <a:rPr lang="ja-JP" altLang="en-US" sz="1600" dirty="0"/>
              <a:t>これをもとに、来年度は、自然災害や健康等の各分野についての「適応策」を検討し、平成</a:t>
            </a:r>
            <a:r>
              <a:rPr lang="en-US" altLang="ja-JP" sz="1600" dirty="0"/>
              <a:t>28</a:t>
            </a:r>
            <a:r>
              <a:rPr lang="ja-JP" altLang="en-US" sz="1600" dirty="0"/>
              <a:t>年度中に「大阪府域における気候変動の影響に対する適応策について」を取りまとめる予定。</a:t>
            </a:r>
            <a:endParaRPr lang="en-US" altLang="ja-JP" sz="1700" dirty="0"/>
          </a:p>
        </p:txBody>
      </p:sp>
      <p:sp>
        <p:nvSpPr>
          <p:cNvPr id="22" name="正方形/長方形 21"/>
          <p:cNvSpPr/>
          <p:nvPr/>
        </p:nvSpPr>
        <p:spPr>
          <a:xfrm>
            <a:off x="281024" y="3002508"/>
            <a:ext cx="8618970" cy="367124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51520" y="3100898"/>
            <a:ext cx="2707538" cy="400110"/>
          </a:xfrm>
          <a:prstGeom prst="rect">
            <a:avLst/>
          </a:prstGeom>
          <a:noFill/>
          <a:ln w="25400">
            <a:noFill/>
          </a:ln>
        </p:spPr>
        <p:txBody>
          <a:bodyPr wrap="square" rtlCol="0">
            <a:spAutoFit/>
          </a:bodyPr>
          <a:lstStyle/>
          <a:p>
            <a:r>
              <a:rPr kumimoji="1" lang="ja-JP" altLang="en-US" sz="2000" b="1" dirty="0" smtClean="0"/>
              <a:t>◆スケジュール</a:t>
            </a:r>
            <a:endParaRPr kumimoji="1" lang="ja-JP" altLang="en-US" sz="2000" b="1" dirty="0"/>
          </a:p>
        </p:txBody>
      </p:sp>
      <p:sp>
        <p:nvSpPr>
          <p:cNvPr id="25" name="正方形/長方形 24"/>
          <p:cNvSpPr/>
          <p:nvPr/>
        </p:nvSpPr>
        <p:spPr>
          <a:xfrm>
            <a:off x="3131840" y="3612502"/>
            <a:ext cx="3816424" cy="29523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85546" y="3933056"/>
            <a:ext cx="2232248" cy="707886"/>
          </a:xfrm>
          <a:prstGeom prst="rect">
            <a:avLst/>
          </a:prstGeom>
          <a:noFill/>
        </p:spPr>
        <p:txBody>
          <a:bodyPr wrap="square" rtlCol="0">
            <a:spAutoFit/>
          </a:bodyPr>
          <a:lstStyle/>
          <a:p>
            <a:r>
              <a:rPr lang="ja-JP" altLang="en-US" sz="2000" b="1" dirty="0"/>
              <a:t>環境</a:t>
            </a:r>
            <a:r>
              <a:rPr lang="ja-JP" altLang="en-US" sz="2000" b="1" dirty="0" smtClean="0"/>
              <a:t>農林水産分野取りまとめ</a:t>
            </a:r>
            <a:endParaRPr lang="en-US" altLang="ja-JP" sz="2400" b="1" dirty="0" smtClean="0"/>
          </a:p>
        </p:txBody>
      </p:sp>
      <p:sp>
        <p:nvSpPr>
          <p:cNvPr id="27" name="正方形/長方形 26"/>
          <p:cNvSpPr/>
          <p:nvPr/>
        </p:nvSpPr>
        <p:spPr>
          <a:xfrm>
            <a:off x="485546" y="3612502"/>
            <a:ext cx="2214246" cy="2952327"/>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3277698" y="3933056"/>
            <a:ext cx="1762354" cy="2508026"/>
          </a:xfrm>
          <a:prstGeom prst="rect">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234414" y="4687392"/>
            <a:ext cx="1914586" cy="2082621"/>
          </a:xfrm>
          <a:prstGeom prst="rect">
            <a:avLst/>
          </a:prstGeom>
          <a:noFill/>
        </p:spPr>
        <p:txBody>
          <a:bodyPr wrap="square" rtlCol="0">
            <a:spAutoFit/>
          </a:bodyPr>
          <a:lstStyle/>
          <a:p>
            <a:pPr>
              <a:lnSpc>
                <a:spcPts val="2000"/>
              </a:lnSpc>
            </a:pPr>
            <a:r>
              <a:rPr lang="en-US" altLang="ja-JP" sz="1400" b="1" dirty="0" smtClean="0">
                <a:latin typeface="ＭＳ Ｐゴシック" panose="020B0600070205080204" pitchFamily="50" charset="-128"/>
                <a:ea typeface="ＭＳ Ｐゴシック" panose="020B0600070205080204" pitchFamily="50" charset="-128"/>
              </a:rPr>
              <a:t>【</a:t>
            </a:r>
            <a:r>
              <a:rPr lang="ja-JP" altLang="en-US" sz="1400" b="1" dirty="0" smtClean="0">
                <a:latin typeface="ＭＳ Ｐゴシック" panose="020B0600070205080204" pitchFamily="50" charset="-128"/>
                <a:ea typeface="ＭＳ Ｐゴシック" panose="020B0600070205080204" pitchFamily="50" charset="-128"/>
              </a:rPr>
              <a:t>例</a:t>
            </a:r>
            <a:r>
              <a:rPr lang="en-US" altLang="ja-JP" sz="1400" b="1" dirty="0" smtClean="0">
                <a:latin typeface="ＭＳ Ｐゴシック" panose="020B0600070205080204" pitchFamily="50" charset="-128"/>
                <a:ea typeface="ＭＳ Ｐゴシック" panose="020B0600070205080204" pitchFamily="50" charset="-128"/>
              </a:rPr>
              <a:t>】</a:t>
            </a:r>
          </a:p>
          <a:p>
            <a:pPr>
              <a:lnSpc>
                <a:spcPts val="2000"/>
              </a:lnSpc>
            </a:pPr>
            <a:r>
              <a:rPr lang="ja-JP" altLang="en-US" sz="1400" b="1" dirty="0" smtClean="0">
                <a:latin typeface="ＭＳ Ｐゴシック" panose="020B0600070205080204" pitchFamily="50" charset="-128"/>
                <a:ea typeface="ＭＳ Ｐゴシック" panose="020B0600070205080204" pitchFamily="50" charset="-128"/>
              </a:rPr>
              <a:t>・自然災害分野 </a:t>
            </a:r>
            <a:endParaRPr lang="en-US" altLang="ja-JP" sz="1400" b="1" dirty="0" smtClean="0">
              <a:latin typeface="ＭＳ Ｐゴシック" panose="020B0600070205080204" pitchFamily="50" charset="-128"/>
              <a:ea typeface="ＭＳ Ｐゴシック" panose="020B0600070205080204" pitchFamily="50" charset="-128"/>
            </a:endParaRPr>
          </a:p>
          <a:p>
            <a:pPr>
              <a:lnSpc>
                <a:spcPts val="2000"/>
              </a:lnSpc>
            </a:pPr>
            <a:r>
              <a:rPr lang="ja-JP" altLang="en-US" sz="1400" b="1" dirty="0" smtClean="0">
                <a:latin typeface="ＭＳ Ｐゴシック" panose="020B0600070205080204" pitchFamily="50" charset="-128"/>
                <a:ea typeface="ＭＳ Ｐゴシック" panose="020B0600070205080204" pitchFamily="50" charset="-128"/>
              </a:rPr>
              <a:t>・健康分野</a:t>
            </a:r>
            <a:endParaRPr lang="en-US" altLang="ja-JP" sz="1400" b="1" dirty="0" smtClean="0">
              <a:latin typeface="ＭＳ Ｐゴシック" panose="020B0600070205080204" pitchFamily="50" charset="-128"/>
              <a:ea typeface="ＭＳ Ｐゴシック" panose="020B0600070205080204" pitchFamily="50" charset="-128"/>
            </a:endParaRPr>
          </a:p>
          <a:p>
            <a:pPr>
              <a:lnSpc>
                <a:spcPts val="2000"/>
              </a:lnSpc>
            </a:pPr>
            <a:r>
              <a:rPr lang="ja-JP" altLang="en-US" sz="1400" b="1" dirty="0" smtClean="0">
                <a:latin typeface="ＭＳ Ｐゴシック" panose="020B0600070205080204" pitchFamily="50" charset="-128"/>
                <a:ea typeface="ＭＳ Ｐゴシック" panose="020B0600070205080204" pitchFamily="50" charset="-128"/>
              </a:rPr>
              <a:t>・産業</a:t>
            </a:r>
            <a:r>
              <a:rPr lang="en-US" altLang="ja-JP" sz="1400" b="1" dirty="0" smtClean="0">
                <a:latin typeface="ＭＳ Ｐゴシック" panose="020B0600070205080204" pitchFamily="50" charset="-128"/>
                <a:ea typeface="ＭＳ Ｐゴシック" panose="020B0600070205080204" pitchFamily="50" charset="-128"/>
              </a:rPr>
              <a:t>-</a:t>
            </a:r>
            <a:r>
              <a:rPr lang="ja-JP" altLang="en-US" sz="1400" b="1" dirty="0" smtClean="0">
                <a:latin typeface="ＭＳ Ｐゴシック" panose="020B0600070205080204" pitchFamily="50" charset="-128"/>
                <a:ea typeface="ＭＳ Ｐゴシック" panose="020B0600070205080204" pitchFamily="50" charset="-128"/>
              </a:rPr>
              <a:t>経済活動分野</a:t>
            </a:r>
            <a:r>
              <a:rPr lang="ja-JP" altLang="en-US" sz="1400" b="1" dirty="0">
                <a:latin typeface="ＭＳ Ｐゴシック" panose="020B0600070205080204" pitchFamily="50" charset="-128"/>
                <a:ea typeface="ＭＳ Ｐゴシック" panose="020B0600070205080204" pitchFamily="50" charset="-128"/>
              </a:rPr>
              <a:t>　</a:t>
            </a:r>
            <a:endParaRPr lang="en-US" altLang="ja-JP" sz="1400" b="1" dirty="0" smtClean="0">
              <a:latin typeface="ＭＳ Ｐゴシック" panose="020B0600070205080204" pitchFamily="50" charset="-128"/>
              <a:ea typeface="ＭＳ Ｐゴシック" panose="020B0600070205080204" pitchFamily="50" charset="-128"/>
            </a:endParaRPr>
          </a:p>
          <a:p>
            <a:pPr>
              <a:lnSpc>
                <a:spcPts val="2000"/>
              </a:lnSpc>
            </a:pPr>
            <a:r>
              <a:rPr lang="ja-JP" altLang="en-US" sz="1400" b="1" dirty="0" smtClean="0">
                <a:latin typeface="ＭＳ Ｐゴシック" panose="020B0600070205080204" pitchFamily="50" charset="-128"/>
                <a:ea typeface="ＭＳ Ｐゴシック" panose="020B0600070205080204" pitchFamily="50" charset="-128"/>
              </a:rPr>
              <a:t>・都市生活分野</a:t>
            </a:r>
            <a:endParaRPr lang="en-US" altLang="ja-JP" sz="1400" b="1" dirty="0">
              <a:latin typeface="ＭＳ Ｐゴシック" panose="020B0600070205080204" pitchFamily="50" charset="-128"/>
              <a:ea typeface="ＭＳ Ｐゴシック" panose="020B0600070205080204" pitchFamily="50" charset="-128"/>
            </a:endParaRPr>
          </a:p>
          <a:p>
            <a:pPr>
              <a:lnSpc>
                <a:spcPts val="1200"/>
              </a:lnSpc>
            </a:pPr>
            <a:r>
              <a:rPr lang="ja-JP" altLang="en-US" sz="1400" b="1" dirty="0">
                <a:latin typeface="ＭＳ Ｐゴシック" panose="020B0600070205080204" pitchFamily="50" charset="-128"/>
                <a:ea typeface="ＭＳ Ｐゴシック" panose="020B0600070205080204" pitchFamily="50" charset="-128"/>
              </a:rPr>
              <a:t>　　</a:t>
            </a:r>
            <a:r>
              <a:rPr lang="ja-JP" altLang="en-US" sz="1400" b="1" dirty="0" smtClean="0">
                <a:latin typeface="ＭＳ Ｐゴシック" panose="020B0600070205080204" pitchFamily="50" charset="-128"/>
                <a:ea typeface="ＭＳ Ｐゴシック" panose="020B0600070205080204" pitchFamily="50" charset="-128"/>
              </a:rPr>
              <a:t>　　　</a:t>
            </a:r>
            <a:r>
              <a:rPr lang="ja-JP" altLang="en-US" sz="1400" b="1" dirty="0">
                <a:latin typeface="ＭＳ Ｐゴシック" panose="020B0600070205080204" pitchFamily="50" charset="-128"/>
                <a:ea typeface="ＭＳ Ｐゴシック" panose="020B0600070205080204" pitchFamily="50" charset="-128"/>
              </a:rPr>
              <a:t>　　</a:t>
            </a:r>
            <a:r>
              <a:rPr lang="ja-JP" altLang="en-US" sz="1400" b="1" dirty="0" smtClean="0">
                <a:latin typeface="ＭＳ Ｐゴシック" panose="020B0600070205080204" pitchFamily="50" charset="-128"/>
                <a:ea typeface="ＭＳ Ｐゴシック" panose="020B0600070205080204" pitchFamily="50" charset="-128"/>
              </a:rPr>
              <a:t>　</a:t>
            </a:r>
            <a:r>
              <a:rPr lang="ja-JP" altLang="en-US" sz="1400" b="1" dirty="0">
                <a:latin typeface="ＭＳ Ｐゴシック" panose="020B0600070205080204" pitchFamily="50" charset="-128"/>
                <a:ea typeface="ＭＳ Ｐゴシック" panose="020B0600070205080204" pitchFamily="50" charset="-128"/>
              </a:rPr>
              <a:t>　　</a:t>
            </a:r>
            <a:endParaRPr lang="en-US" altLang="ja-JP" sz="1400" b="1" dirty="0" smtClean="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a:t>
            </a:r>
            <a:r>
              <a:rPr lang="ja-JP" altLang="en-US" sz="1400" b="1" dirty="0" smtClean="0">
                <a:latin typeface="ＭＳ Ｐゴシック" panose="020B0600070205080204" pitchFamily="50" charset="-128"/>
                <a:ea typeface="ＭＳ Ｐゴシック" panose="020B0600070205080204" pitchFamily="50" charset="-128"/>
              </a:rPr>
              <a:t>　　　　　　　　　　　等</a:t>
            </a:r>
            <a:endParaRPr lang="en-US" altLang="ja-JP" sz="1400" b="1" dirty="0">
              <a:latin typeface="ＭＳ Ｐゴシック" panose="020B0600070205080204" pitchFamily="50" charset="-128"/>
              <a:ea typeface="ＭＳ Ｐゴシック" panose="020B0600070205080204" pitchFamily="50" charset="-128"/>
            </a:endParaRPr>
          </a:p>
          <a:p>
            <a:endParaRPr lang="en-US" altLang="ja-JP" b="1" dirty="0" smtClean="0">
              <a:latin typeface="ＭＳ Ｐゴシック" panose="020B0600070205080204" pitchFamily="50" charset="-128"/>
              <a:ea typeface="ＭＳ Ｐゴシック" panose="020B0600070205080204" pitchFamily="50" charset="-128"/>
            </a:endParaRPr>
          </a:p>
        </p:txBody>
      </p:sp>
      <p:sp>
        <p:nvSpPr>
          <p:cNvPr id="30" name="右矢印 29"/>
          <p:cNvSpPr/>
          <p:nvPr/>
        </p:nvSpPr>
        <p:spPr>
          <a:xfrm>
            <a:off x="2762030" y="4615754"/>
            <a:ext cx="266411" cy="907307"/>
          </a:xfrm>
          <a:prstGeom prst="rightArrow">
            <a:avLst>
              <a:gd name="adj1" fmla="val 61417"/>
              <a:gd name="adj2" fmla="val 604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67543" y="4671788"/>
            <a:ext cx="2427691" cy="1631216"/>
          </a:xfrm>
          <a:prstGeom prst="rect">
            <a:avLst/>
          </a:prstGeom>
          <a:noFill/>
        </p:spPr>
        <p:txBody>
          <a:bodyPr wrap="square" rtlCol="0">
            <a:spAutoFit/>
          </a:bodyPr>
          <a:lstStyle/>
          <a:p>
            <a:pPr>
              <a:lnSpc>
                <a:spcPts val="3000"/>
              </a:lnSpc>
            </a:pPr>
            <a:r>
              <a:rPr lang="ja-JP" altLang="en-US" sz="1400" b="1" dirty="0">
                <a:latin typeface="+mn-ea"/>
              </a:rPr>
              <a:t>（１）</a:t>
            </a:r>
            <a:r>
              <a:rPr lang="ja-JP" altLang="en-US" sz="1400" b="1" dirty="0" smtClean="0">
                <a:latin typeface="+mn-ea"/>
              </a:rPr>
              <a:t>農業・森林</a:t>
            </a:r>
            <a:endParaRPr lang="en-US" altLang="ja-JP" sz="1400" b="1" dirty="0">
              <a:latin typeface="+mn-ea"/>
            </a:endParaRPr>
          </a:p>
          <a:p>
            <a:pPr>
              <a:lnSpc>
                <a:spcPts val="3000"/>
              </a:lnSpc>
            </a:pPr>
            <a:r>
              <a:rPr lang="ja-JP" altLang="en-US" sz="1400" b="1" dirty="0" smtClean="0">
                <a:latin typeface="+mn-ea"/>
              </a:rPr>
              <a:t>（２）漁業</a:t>
            </a:r>
            <a:endParaRPr lang="en-US" altLang="ja-JP" sz="1400" b="1" dirty="0">
              <a:latin typeface="+mn-ea"/>
            </a:endParaRPr>
          </a:p>
          <a:p>
            <a:pPr>
              <a:lnSpc>
                <a:spcPts val="3000"/>
              </a:lnSpc>
            </a:pPr>
            <a:r>
              <a:rPr lang="ja-JP" altLang="en-US" sz="1400" b="1" dirty="0" smtClean="0">
                <a:latin typeface="+mn-ea"/>
              </a:rPr>
              <a:t>（３）水環境</a:t>
            </a:r>
            <a:r>
              <a:rPr lang="ja-JP" altLang="en-US" sz="1200" b="1" dirty="0" smtClean="0">
                <a:latin typeface="+mn-ea"/>
              </a:rPr>
              <a:t>（河川水量は除く）</a:t>
            </a:r>
            <a:endParaRPr lang="en-US" altLang="ja-JP" sz="1400" b="1" dirty="0" smtClean="0">
              <a:latin typeface="+mn-ea"/>
            </a:endParaRPr>
          </a:p>
          <a:p>
            <a:pPr>
              <a:lnSpc>
                <a:spcPts val="3000"/>
              </a:lnSpc>
            </a:pPr>
            <a:r>
              <a:rPr lang="ja-JP" altLang="en-US" sz="1400" b="1" dirty="0" smtClean="0">
                <a:latin typeface="+mn-ea"/>
              </a:rPr>
              <a:t>（４）自然生態系</a:t>
            </a:r>
            <a:endParaRPr lang="en-US" altLang="ja-JP" sz="1400" b="1" dirty="0" smtClean="0">
              <a:latin typeface="+mn-ea"/>
            </a:endParaRPr>
          </a:p>
        </p:txBody>
      </p:sp>
      <p:sp>
        <p:nvSpPr>
          <p:cNvPr id="33" name="テキスト ボックス 32"/>
          <p:cNvSpPr txBox="1"/>
          <p:nvPr/>
        </p:nvSpPr>
        <p:spPr>
          <a:xfrm>
            <a:off x="697666" y="3478160"/>
            <a:ext cx="1577099" cy="400110"/>
          </a:xfrm>
          <a:prstGeom prst="rect">
            <a:avLst/>
          </a:prstGeom>
          <a:solidFill>
            <a:schemeClr val="accent1">
              <a:lumMod val="40000"/>
              <a:lumOff val="60000"/>
            </a:schemeClr>
          </a:solidFill>
          <a:ln w="19050">
            <a:solidFill>
              <a:schemeClr val="tx1"/>
            </a:solidFill>
          </a:ln>
        </p:spPr>
        <p:txBody>
          <a:bodyPr wrap="square" rtlCol="0">
            <a:spAutoFit/>
          </a:bodyPr>
          <a:lstStyle/>
          <a:p>
            <a:r>
              <a:rPr lang="ja-JP" altLang="en-US" sz="2000" b="1" dirty="0" smtClean="0"/>
              <a:t>平成</a:t>
            </a:r>
            <a:r>
              <a:rPr lang="en-US" altLang="ja-JP" sz="2000" b="1" dirty="0" smtClean="0"/>
              <a:t>27</a:t>
            </a:r>
            <a:r>
              <a:rPr lang="ja-JP" altLang="en-US" sz="2000" b="1" dirty="0" smtClean="0"/>
              <a:t>年度</a:t>
            </a:r>
            <a:endParaRPr lang="en-US" altLang="ja-JP" sz="2400" b="1" dirty="0" smtClean="0"/>
          </a:p>
        </p:txBody>
      </p:sp>
      <p:sp>
        <p:nvSpPr>
          <p:cNvPr id="34" name="テキスト ボックス 33"/>
          <p:cNvSpPr txBox="1"/>
          <p:nvPr/>
        </p:nvSpPr>
        <p:spPr>
          <a:xfrm>
            <a:off x="4360451" y="3478160"/>
            <a:ext cx="1577099" cy="400110"/>
          </a:xfrm>
          <a:prstGeom prst="rect">
            <a:avLst/>
          </a:prstGeom>
          <a:solidFill>
            <a:schemeClr val="accent1">
              <a:lumMod val="40000"/>
              <a:lumOff val="60000"/>
            </a:schemeClr>
          </a:solidFill>
          <a:ln w="19050">
            <a:solidFill>
              <a:schemeClr val="tx1"/>
            </a:solidFill>
          </a:ln>
        </p:spPr>
        <p:txBody>
          <a:bodyPr wrap="square" rtlCol="0">
            <a:spAutoFit/>
          </a:bodyPr>
          <a:lstStyle/>
          <a:p>
            <a:r>
              <a:rPr lang="ja-JP" altLang="en-US" sz="2000" b="1" dirty="0" smtClean="0"/>
              <a:t>平成</a:t>
            </a:r>
            <a:r>
              <a:rPr lang="en-US" altLang="ja-JP" sz="2000" b="1" dirty="0" smtClean="0"/>
              <a:t>28</a:t>
            </a:r>
            <a:r>
              <a:rPr lang="ja-JP" altLang="en-US" sz="2000" b="1" dirty="0" smtClean="0"/>
              <a:t>年度</a:t>
            </a:r>
            <a:endParaRPr lang="en-US" altLang="ja-JP" sz="2400" b="1" dirty="0" smtClean="0"/>
          </a:p>
        </p:txBody>
      </p:sp>
      <p:sp>
        <p:nvSpPr>
          <p:cNvPr id="36" name="テキスト ボックス 35"/>
          <p:cNvSpPr txBox="1"/>
          <p:nvPr/>
        </p:nvSpPr>
        <p:spPr>
          <a:xfrm>
            <a:off x="3277698" y="4018669"/>
            <a:ext cx="1871302" cy="861774"/>
          </a:xfrm>
          <a:prstGeom prst="rect">
            <a:avLst/>
          </a:prstGeom>
          <a:noFill/>
        </p:spPr>
        <p:txBody>
          <a:bodyPr wrap="square" rtlCol="0">
            <a:spAutoFit/>
          </a:bodyPr>
          <a:lstStyle/>
          <a:p>
            <a:pPr>
              <a:lnSpc>
                <a:spcPts val="2000"/>
              </a:lnSpc>
            </a:pPr>
            <a:r>
              <a:rPr lang="ja-JP" altLang="en-US" sz="2000" b="1" dirty="0" smtClean="0"/>
              <a:t>各分野別の</a:t>
            </a:r>
            <a:endParaRPr lang="en-US" altLang="ja-JP" sz="2000" b="1" dirty="0" smtClean="0"/>
          </a:p>
          <a:p>
            <a:pPr>
              <a:lnSpc>
                <a:spcPts val="2000"/>
              </a:lnSpc>
            </a:pPr>
            <a:r>
              <a:rPr lang="ja-JP" altLang="en-US" sz="2000" b="1" dirty="0"/>
              <a:t>　</a:t>
            </a:r>
            <a:r>
              <a:rPr lang="ja-JP" altLang="en-US" sz="2000" b="1" dirty="0" smtClean="0"/>
              <a:t>　取りまとめ</a:t>
            </a:r>
            <a:endParaRPr lang="en-US" altLang="ja-JP" sz="2000" b="1" dirty="0" smtClean="0"/>
          </a:p>
          <a:p>
            <a:pPr>
              <a:lnSpc>
                <a:spcPts val="2000"/>
              </a:lnSpc>
            </a:pPr>
            <a:endParaRPr lang="en-US" altLang="ja-JP" sz="2400" b="1" dirty="0" smtClean="0"/>
          </a:p>
        </p:txBody>
      </p:sp>
      <p:sp>
        <p:nvSpPr>
          <p:cNvPr id="38" name="右矢印 37"/>
          <p:cNvSpPr/>
          <p:nvPr/>
        </p:nvSpPr>
        <p:spPr>
          <a:xfrm>
            <a:off x="5132100" y="4683013"/>
            <a:ext cx="247387" cy="1008112"/>
          </a:xfrm>
          <a:prstGeom prst="rightArrow">
            <a:avLst>
              <a:gd name="adj1" fmla="val 56002"/>
              <a:gd name="adj2" fmla="val 5779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415773" y="3926093"/>
            <a:ext cx="1370755" cy="2508026"/>
          </a:xfrm>
          <a:prstGeom prst="rect">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5178760" y="3878271"/>
            <a:ext cx="1659429" cy="2689060"/>
          </a:xfrm>
          <a:prstGeom prst="rect">
            <a:avLst/>
          </a:prstGeom>
          <a:noFill/>
        </p:spPr>
        <p:txBody>
          <a:bodyPr vert="eaVert" wrap="square" rtlCol="0">
            <a:spAutoFit/>
          </a:bodyPr>
          <a:lstStyle/>
          <a:p>
            <a:pPr>
              <a:lnSpc>
                <a:spcPts val="2300"/>
              </a:lnSpc>
            </a:pPr>
            <a:r>
              <a:rPr kumimoji="1" lang="ja-JP" altLang="en-US" sz="1600" b="1" dirty="0" smtClean="0"/>
              <a:t>「大阪府域における気候変動</a:t>
            </a:r>
            <a:endParaRPr kumimoji="1" lang="en-US" altLang="ja-JP" sz="1600" b="1" dirty="0" smtClean="0"/>
          </a:p>
          <a:p>
            <a:pPr>
              <a:lnSpc>
                <a:spcPts val="2300"/>
              </a:lnSpc>
            </a:pPr>
            <a:r>
              <a:rPr kumimoji="1" lang="ja-JP" altLang="en-US" sz="1600" b="1" dirty="0" smtClean="0"/>
              <a:t>　の影響に対する適応策に</a:t>
            </a:r>
            <a:endParaRPr kumimoji="1" lang="en-US" altLang="ja-JP" sz="1600" b="1" dirty="0" smtClean="0"/>
          </a:p>
          <a:p>
            <a:pPr>
              <a:lnSpc>
                <a:spcPts val="2300"/>
              </a:lnSpc>
            </a:pPr>
            <a:r>
              <a:rPr lang="ja-JP" altLang="en-US" sz="1600" b="1" dirty="0"/>
              <a:t>　</a:t>
            </a:r>
            <a:r>
              <a:rPr kumimoji="1" lang="ja-JP" altLang="en-US" sz="1600" b="1" dirty="0" smtClean="0"/>
              <a:t>ついて」を取りまとめ　　　　　</a:t>
            </a:r>
            <a:r>
              <a:rPr kumimoji="1" lang="ja-JP" altLang="en-US" b="1" dirty="0" smtClean="0"/>
              <a:t>　　　　</a:t>
            </a:r>
            <a:endParaRPr lang="en-US" altLang="ja-JP" b="1" dirty="0"/>
          </a:p>
          <a:p>
            <a:pPr>
              <a:lnSpc>
                <a:spcPts val="2300"/>
              </a:lnSpc>
            </a:pPr>
            <a:r>
              <a:rPr kumimoji="1" lang="ja-JP" altLang="en-US" sz="1400" b="1" dirty="0" smtClean="0">
                <a:latin typeface="ＭＳ 明朝" panose="02020609040205080304" pitchFamily="17" charset="-128"/>
                <a:ea typeface="ＭＳ 明朝" panose="02020609040205080304" pitchFamily="17" charset="-128"/>
              </a:rPr>
              <a:t>　　　　　</a:t>
            </a:r>
            <a:r>
              <a:rPr kumimoji="1" lang="ja-JP" altLang="en-US" sz="1400" dirty="0" smtClean="0">
                <a:latin typeface="ＭＳ Ｐゴシック" panose="020B0600070205080204" pitchFamily="50" charset="-128"/>
                <a:ea typeface="ＭＳ Ｐゴシック" panose="020B0600070205080204" pitchFamily="50" charset="-128"/>
              </a:rPr>
              <a:t>平成</a:t>
            </a:r>
            <a:r>
              <a:rPr kumimoji="1" lang="en-US" altLang="ja-JP" sz="1400" dirty="0" smtClean="0">
                <a:latin typeface="ＭＳ Ｐゴシック" panose="020B0600070205080204" pitchFamily="50" charset="-128"/>
                <a:ea typeface="ＭＳ Ｐゴシック" panose="020B0600070205080204" pitchFamily="50" charset="-128"/>
              </a:rPr>
              <a:t>29</a:t>
            </a:r>
            <a:r>
              <a:rPr kumimoji="1" lang="ja-JP" altLang="en-US" sz="1400" dirty="0" smtClean="0">
                <a:latin typeface="ＭＳ Ｐゴシック" panose="020B0600070205080204" pitchFamily="50" charset="-128"/>
                <a:ea typeface="ＭＳ Ｐゴシック" panose="020B0600070205080204" pitchFamily="50" charset="-128"/>
              </a:rPr>
              <a:t>年３月予定</a:t>
            </a:r>
            <a:endParaRPr kumimoji="1" lang="en-US" altLang="ja-JP" sz="1400" dirty="0" smtClean="0">
              <a:latin typeface="ＭＳ Ｐゴシック" panose="020B0600070205080204" pitchFamily="50" charset="-128"/>
              <a:ea typeface="ＭＳ Ｐゴシック" panose="020B0600070205080204" pitchFamily="50" charset="-128"/>
            </a:endParaRPr>
          </a:p>
          <a:p>
            <a:pPr>
              <a:lnSpc>
                <a:spcPts val="2300"/>
              </a:lnSpc>
            </a:pPr>
            <a:endParaRPr kumimoji="1" lang="ja-JP" altLang="en-US" sz="1400" b="1" dirty="0">
              <a:latin typeface="ＭＳ 明朝" panose="02020609040205080304" pitchFamily="17" charset="-128"/>
              <a:ea typeface="ＭＳ 明朝" panose="02020609040205080304" pitchFamily="17" charset="-128"/>
            </a:endParaRPr>
          </a:p>
        </p:txBody>
      </p:sp>
      <p:sp>
        <p:nvSpPr>
          <p:cNvPr id="41" name="右矢印 40"/>
          <p:cNvSpPr/>
          <p:nvPr/>
        </p:nvSpPr>
        <p:spPr>
          <a:xfrm>
            <a:off x="7138334" y="4635011"/>
            <a:ext cx="266411" cy="907307"/>
          </a:xfrm>
          <a:prstGeom prst="rightArrow">
            <a:avLst>
              <a:gd name="adj1" fmla="val 61417"/>
              <a:gd name="adj2" fmla="val 604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524327" y="3612502"/>
            <a:ext cx="1144455" cy="2952327"/>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7724817" y="3478160"/>
            <a:ext cx="743473" cy="400110"/>
          </a:xfrm>
          <a:prstGeom prst="rect">
            <a:avLst/>
          </a:prstGeom>
          <a:solidFill>
            <a:schemeClr val="accent1">
              <a:lumMod val="40000"/>
              <a:lumOff val="60000"/>
            </a:schemeClr>
          </a:solidFill>
          <a:ln w="19050">
            <a:solidFill>
              <a:schemeClr val="tx1"/>
            </a:solidFill>
          </a:ln>
        </p:spPr>
        <p:txBody>
          <a:bodyPr wrap="square" rtlCol="0">
            <a:spAutoFit/>
          </a:bodyPr>
          <a:lstStyle/>
          <a:p>
            <a:r>
              <a:rPr lang="ja-JP" altLang="en-US" sz="2000" b="1" dirty="0" smtClean="0"/>
              <a:t>以降</a:t>
            </a:r>
            <a:endParaRPr lang="en-US" altLang="ja-JP" sz="2400" b="1" dirty="0" smtClean="0"/>
          </a:p>
        </p:txBody>
      </p:sp>
      <p:sp>
        <p:nvSpPr>
          <p:cNvPr id="45" name="テキスト ボックス 44"/>
          <p:cNvSpPr txBox="1"/>
          <p:nvPr/>
        </p:nvSpPr>
        <p:spPr>
          <a:xfrm>
            <a:off x="7596336" y="3933056"/>
            <a:ext cx="1041311" cy="2785322"/>
          </a:xfrm>
          <a:prstGeom prst="rect">
            <a:avLst/>
          </a:prstGeom>
          <a:noFill/>
        </p:spPr>
        <p:txBody>
          <a:bodyPr vert="eaVert" wrap="square" rtlCol="0">
            <a:spAutoFit/>
          </a:bodyPr>
          <a:lstStyle/>
          <a:p>
            <a:pPr>
              <a:lnSpc>
                <a:spcPts val="1920"/>
              </a:lnSpc>
            </a:pPr>
            <a:r>
              <a:rPr kumimoji="1" lang="ja-JP" altLang="en-US" sz="1600" b="1" dirty="0" smtClean="0"/>
              <a:t>・気候変動及び</a:t>
            </a:r>
            <a:endParaRPr kumimoji="1" lang="en-US" altLang="ja-JP" sz="1600" b="1" dirty="0" smtClean="0"/>
          </a:p>
          <a:p>
            <a:pPr>
              <a:lnSpc>
                <a:spcPts val="1920"/>
              </a:lnSpc>
            </a:pPr>
            <a:r>
              <a:rPr lang="ja-JP" altLang="en-US" sz="1600" b="1" dirty="0"/>
              <a:t>　</a:t>
            </a:r>
            <a:r>
              <a:rPr lang="ja-JP" altLang="en-US" sz="1600" b="1" dirty="0" smtClean="0"/>
              <a:t>　　　　</a:t>
            </a:r>
            <a:r>
              <a:rPr kumimoji="1" lang="ja-JP" altLang="en-US" sz="1600" b="1" dirty="0" smtClean="0"/>
              <a:t>その影響の観測・監視</a:t>
            </a:r>
            <a:endParaRPr kumimoji="1" lang="en-US" altLang="ja-JP" sz="1600" b="1" dirty="0" smtClean="0"/>
          </a:p>
          <a:p>
            <a:pPr>
              <a:lnSpc>
                <a:spcPct val="150000"/>
              </a:lnSpc>
            </a:pPr>
            <a:r>
              <a:rPr kumimoji="1" lang="ja-JP" altLang="en-US" sz="1600" b="1" dirty="0" smtClean="0"/>
              <a:t>・各施策の取組状況を把握</a:t>
            </a:r>
            <a:endParaRPr kumimoji="1" lang="ja-JP" altLang="en-US" sz="1600" b="1" dirty="0"/>
          </a:p>
        </p:txBody>
      </p:sp>
      <p:sp>
        <p:nvSpPr>
          <p:cNvPr id="46" name="タイトル 1"/>
          <p:cNvSpPr txBox="1">
            <a:spLocks/>
          </p:cNvSpPr>
          <p:nvPr/>
        </p:nvSpPr>
        <p:spPr>
          <a:xfrm>
            <a:off x="251521" y="44624"/>
            <a:ext cx="8424936" cy="720080"/>
          </a:xfrm>
          <a:prstGeom prst="rect">
            <a:avLst/>
          </a:prstGeom>
          <a:solidFill>
            <a:schemeClr val="accent1"/>
          </a:solidFill>
        </p:spPr>
        <p:txBody>
          <a:bodyP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solidFill>
                  <a:schemeClr val="bg1">
                    <a:lumMod val="95000"/>
                  </a:schemeClr>
                </a:solidFill>
              </a:rPr>
              <a:t>３．「気候変動の影響に対する適応策」のとりまとめ</a:t>
            </a:r>
            <a:endParaRPr lang="ja-JP" altLang="en-US" sz="3200" dirty="0">
              <a:solidFill>
                <a:schemeClr val="bg1">
                  <a:lumMod val="95000"/>
                </a:schemeClr>
              </a:solidFill>
            </a:endParaRPr>
          </a:p>
        </p:txBody>
      </p:sp>
    </p:spTree>
    <p:extLst>
      <p:ext uri="{BB962C8B-B14F-4D97-AF65-F5344CB8AC3E}">
        <p14:creationId xmlns:p14="http://schemas.microsoft.com/office/powerpoint/2010/main" val="1867275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B3DA4BF-471E-4FB9-A43A-1B38EB911802}" type="slidenum">
              <a:rPr kumimoji="1" lang="ja-JP" altLang="en-US" smtClean="0"/>
              <a:t>6</a:t>
            </a:fld>
            <a:endParaRPr kumimoji="1" lang="ja-JP" altLang="en-US"/>
          </a:p>
        </p:txBody>
      </p:sp>
      <p:sp>
        <p:nvSpPr>
          <p:cNvPr id="4" name="タイトル 1"/>
          <p:cNvSpPr>
            <a:spLocks noGrp="1"/>
          </p:cNvSpPr>
          <p:nvPr>
            <p:ph type="title"/>
          </p:nvPr>
        </p:nvSpPr>
        <p:spPr>
          <a:xfrm>
            <a:off x="251520" y="116632"/>
            <a:ext cx="8424000" cy="720080"/>
          </a:xfrm>
          <a:solidFill>
            <a:schemeClr val="accent1"/>
          </a:solidFill>
        </p:spPr>
        <p:txBody>
          <a:bodyPr>
            <a:normAutofit/>
          </a:bodyPr>
          <a:lstStyle/>
          <a:p>
            <a:pPr algn="l"/>
            <a:r>
              <a:rPr kumimoji="1" lang="ja-JP" altLang="en-US" sz="3200" dirty="0" smtClean="0">
                <a:solidFill>
                  <a:schemeClr val="bg1">
                    <a:lumMod val="95000"/>
                  </a:schemeClr>
                </a:solidFill>
              </a:rPr>
              <a:t>４．基本的な方針</a:t>
            </a:r>
            <a:endParaRPr kumimoji="1" lang="ja-JP" altLang="en-US" sz="3200" dirty="0">
              <a:solidFill>
                <a:schemeClr val="bg1">
                  <a:lumMod val="95000"/>
                </a:schemeClr>
              </a:solidFill>
            </a:endParaRPr>
          </a:p>
        </p:txBody>
      </p:sp>
      <p:sp>
        <p:nvSpPr>
          <p:cNvPr id="7" name="角丸四角形 6"/>
          <p:cNvSpPr/>
          <p:nvPr/>
        </p:nvSpPr>
        <p:spPr>
          <a:xfrm>
            <a:off x="251520" y="980896"/>
            <a:ext cx="8640961" cy="1584008"/>
          </a:xfrm>
          <a:prstGeom prst="roundRect">
            <a:avLst>
              <a:gd name="adj" fmla="val 5549"/>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b="1" dirty="0" smtClean="0">
                <a:solidFill>
                  <a:schemeClr val="tx1"/>
                </a:solidFill>
              </a:rPr>
              <a:t>１．目指すべき社会の姿</a:t>
            </a:r>
            <a:endParaRPr lang="en-US" altLang="ja-JP" b="1" dirty="0" smtClean="0">
              <a:solidFill>
                <a:schemeClr val="tx1"/>
              </a:solidFill>
            </a:endParaRPr>
          </a:p>
          <a:p>
            <a:pPr algn="just"/>
            <a:r>
              <a:rPr lang="ja-JP" altLang="en-US" dirty="0" smtClean="0">
                <a:solidFill>
                  <a:schemeClr val="tx1"/>
                </a:solidFill>
              </a:rPr>
              <a:t>　気候変動の影響が生じようとも、適応策の推進を通じて社会システムや自然システムを調整することにより、当該影響による府民の生命、財産及び生活、経済、自然環境等への被害を最小化あるいは回避し、迅速に回復できる、安全・安心で持続可能な社会を構築することを目指す。</a:t>
            </a:r>
            <a:endParaRPr lang="en-US" altLang="ja-JP" dirty="0" smtClean="0">
              <a:solidFill>
                <a:schemeClr val="tx1"/>
              </a:solidFill>
            </a:endParaRPr>
          </a:p>
        </p:txBody>
      </p:sp>
      <p:sp>
        <p:nvSpPr>
          <p:cNvPr id="10" name="角丸四角形 9"/>
          <p:cNvSpPr/>
          <p:nvPr/>
        </p:nvSpPr>
        <p:spPr>
          <a:xfrm>
            <a:off x="251520" y="2677185"/>
            <a:ext cx="8640961" cy="970811"/>
          </a:xfrm>
          <a:prstGeom prst="roundRect">
            <a:avLst>
              <a:gd name="adj" fmla="val 8848"/>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rPr>
              <a:t>２．対象期間</a:t>
            </a:r>
            <a:endParaRPr lang="en-US" altLang="ja-JP" b="1" dirty="0" smtClean="0">
              <a:solidFill>
                <a:schemeClr val="tx1"/>
              </a:solidFill>
            </a:endParaRPr>
          </a:p>
          <a:p>
            <a:pPr algn="just"/>
            <a:r>
              <a:rPr lang="ja-JP" altLang="en-US" dirty="0" smtClean="0">
                <a:solidFill>
                  <a:schemeClr val="tx1"/>
                </a:solidFill>
              </a:rPr>
              <a:t>　</a:t>
            </a:r>
            <a:r>
              <a:rPr lang="en-US" altLang="ja-JP" dirty="0" smtClean="0">
                <a:solidFill>
                  <a:schemeClr val="tx1"/>
                </a:solidFill>
              </a:rPr>
              <a:t>21</a:t>
            </a:r>
            <a:r>
              <a:rPr lang="ja-JP" altLang="en-US" dirty="0" smtClean="0">
                <a:solidFill>
                  <a:schemeClr val="tx1"/>
                </a:solidFill>
              </a:rPr>
              <a:t>世紀末までの長期的な展望を踏まえつつ、当面</a:t>
            </a:r>
            <a:r>
              <a:rPr lang="en-US" altLang="ja-JP" dirty="0" smtClean="0">
                <a:solidFill>
                  <a:schemeClr val="tx1"/>
                </a:solidFill>
              </a:rPr>
              <a:t>10</a:t>
            </a:r>
            <a:r>
              <a:rPr lang="ja-JP" altLang="en-US" dirty="0" smtClean="0">
                <a:solidFill>
                  <a:schemeClr val="tx1"/>
                </a:solidFill>
              </a:rPr>
              <a:t>年間に必要な取組みを中心に分野・項目ごとに適応策を整理、推進する。</a:t>
            </a:r>
            <a:endParaRPr lang="en-US" altLang="ja-JP" dirty="0" smtClean="0">
              <a:solidFill>
                <a:schemeClr val="tx1"/>
              </a:solidFill>
            </a:endParaRPr>
          </a:p>
        </p:txBody>
      </p:sp>
      <p:sp>
        <p:nvSpPr>
          <p:cNvPr id="13" name="角丸四角形 12"/>
          <p:cNvSpPr/>
          <p:nvPr/>
        </p:nvSpPr>
        <p:spPr>
          <a:xfrm>
            <a:off x="251520" y="3760277"/>
            <a:ext cx="8640962" cy="1572665"/>
          </a:xfrm>
          <a:prstGeom prst="roundRect">
            <a:avLst>
              <a:gd name="adj" fmla="val 7528"/>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b="1" dirty="0" smtClean="0">
                <a:solidFill>
                  <a:schemeClr val="tx1"/>
                </a:solidFill>
              </a:rPr>
              <a:t>３．取組みの推進</a:t>
            </a:r>
            <a:endParaRPr lang="en-US" altLang="ja-JP" b="1" dirty="0" smtClean="0">
              <a:solidFill>
                <a:schemeClr val="tx1"/>
              </a:solidFill>
            </a:endParaRPr>
          </a:p>
          <a:p>
            <a:pPr algn="just"/>
            <a:r>
              <a:rPr lang="ja-JP" altLang="en-US" dirty="0" smtClean="0">
                <a:solidFill>
                  <a:schemeClr val="tx1"/>
                </a:solidFill>
              </a:rPr>
              <a:t>　地域レベルで気候変動及びその影響の観測・監視、影響評価を行い、大阪府のみならず、府民、事業者、国、市町村等の関係者と連携して、適応策を推進する。</a:t>
            </a:r>
            <a:endParaRPr lang="en-US" altLang="ja-JP" dirty="0" smtClean="0">
              <a:solidFill>
                <a:schemeClr val="tx1"/>
              </a:solidFill>
            </a:endParaRPr>
          </a:p>
          <a:p>
            <a:pPr algn="just"/>
            <a:r>
              <a:rPr lang="ja-JP" altLang="en-US" dirty="0">
                <a:solidFill>
                  <a:schemeClr val="tx1"/>
                </a:solidFill>
              </a:rPr>
              <a:t>　</a:t>
            </a:r>
            <a:r>
              <a:rPr lang="ja-JP" altLang="en-US" dirty="0" smtClean="0">
                <a:solidFill>
                  <a:schemeClr val="tx1"/>
                </a:solidFill>
              </a:rPr>
              <a:t>また、確立された方法や科学的知見が少ないため、行政各分野での知見や対策等を蓄積し、国や市町村とも情報の共有化を進めていく。</a:t>
            </a:r>
            <a:endParaRPr lang="en-US" altLang="ja-JP" dirty="0" smtClean="0">
              <a:solidFill>
                <a:schemeClr val="tx1"/>
              </a:solidFill>
            </a:endParaRPr>
          </a:p>
        </p:txBody>
      </p:sp>
      <p:sp>
        <p:nvSpPr>
          <p:cNvPr id="16" name="角丸四角形 15"/>
          <p:cNvSpPr/>
          <p:nvPr/>
        </p:nvSpPr>
        <p:spPr>
          <a:xfrm>
            <a:off x="251520" y="5445224"/>
            <a:ext cx="8640962" cy="1296144"/>
          </a:xfrm>
          <a:prstGeom prst="roundRect">
            <a:avLst>
              <a:gd name="adj" fmla="val 10574"/>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b="1" dirty="0" smtClean="0">
                <a:solidFill>
                  <a:schemeClr val="tx1"/>
                </a:solidFill>
              </a:rPr>
              <a:t>４．</a:t>
            </a:r>
            <a:r>
              <a:rPr lang="ja-JP" altLang="en-US" b="1" dirty="0">
                <a:solidFill>
                  <a:schemeClr val="tx1"/>
                </a:solidFill>
              </a:rPr>
              <a:t>進行管理の</a:t>
            </a:r>
            <a:r>
              <a:rPr kumimoji="1" lang="ja-JP" altLang="en-US" b="1" dirty="0" smtClean="0">
                <a:solidFill>
                  <a:schemeClr val="tx1"/>
                </a:solidFill>
              </a:rPr>
              <a:t>基本的な進め方</a:t>
            </a:r>
            <a:endParaRPr kumimoji="1" lang="en-US" altLang="ja-JP" b="1" dirty="0" smtClean="0">
              <a:solidFill>
                <a:schemeClr val="tx1"/>
              </a:solidFill>
            </a:endParaRPr>
          </a:p>
          <a:p>
            <a:pPr algn="just"/>
            <a:r>
              <a:rPr kumimoji="1" lang="ja-JP" altLang="en-US" dirty="0" smtClean="0">
                <a:solidFill>
                  <a:schemeClr val="tx1"/>
                </a:solidFill>
              </a:rPr>
              <a:t>　適応策の</a:t>
            </a:r>
            <a:r>
              <a:rPr lang="ja-JP" altLang="en-US" dirty="0" smtClean="0">
                <a:solidFill>
                  <a:schemeClr val="tx1"/>
                </a:solidFill>
              </a:rPr>
              <a:t>取りまとめ</a:t>
            </a:r>
            <a:r>
              <a:rPr kumimoji="1" lang="ja-JP" altLang="en-US" dirty="0" smtClean="0">
                <a:solidFill>
                  <a:schemeClr val="tx1"/>
                </a:solidFill>
              </a:rPr>
              <a:t>後、１年ごとに気候変動とその影響を把握するとともに、今後の国の動向等を踏まえつつ、おおむね５年程度を目途に適応策の取組状況の把握と気候変動の影響評価を実施し、必要に応じて適応策の見直しを行う。　</a:t>
            </a:r>
            <a:r>
              <a:rPr kumimoji="1" lang="ja-JP" altLang="en-US" dirty="0" smtClean="0">
                <a:solidFill>
                  <a:srgbClr val="FF0000"/>
                </a:solidFill>
              </a:rPr>
              <a:t>　</a:t>
            </a:r>
            <a:r>
              <a:rPr kumimoji="1" lang="ja-JP" altLang="en-US" dirty="0" smtClean="0">
                <a:solidFill>
                  <a:schemeClr val="tx1"/>
                </a:solidFill>
              </a:rPr>
              <a:t>　</a:t>
            </a:r>
            <a:endParaRPr kumimoji="1" lang="ja-JP" altLang="en-US" dirty="0">
              <a:solidFill>
                <a:schemeClr val="tx1"/>
              </a:solidFill>
            </a:endParaRPr>
          </a:p>
        </p:txBody>
      </p:sp>
    </p:spTree>
    <p:extLst>
      <p:ext uri="{BB962C8B-B14F-4D97-AF65-F5344CB8AC3E}">
        <p14:creationId xmlns:p14="http://schemas.microsoft.com/office/powerpoint/2010/main" val="4263369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866" y="1340768"/>
            <a:ext cx="4435590" cy="258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表 6"/>
          <p:cNvGraphicFramePr>
            <a:graphicFrameLocks noGrp="1"/>
          </p:cNvGraphicFramePr>
          <p:nvPr>
            <p:extLst>
              <p:ext uri="{D42A27DB-BD31-4B8C-83A1-F6EECF244321}">
                <p14:modId xmlns:p14="http://schemas.microsoft.com/office/powerpoint/2010/main" val="1283276433"/>
              </p:ext>
            </p:extLst>
          </p:nvPr>
        </p:nvGraphicFramePr>
        <p:xfrm>
          <a:off x="251521" y="1340768"/>
          <a:ext cx="8640959" cy="5400600"/>
        </p:xfrm>
        <a:graphic>
          <a:graphicData uri="http://schemas.openxmlformats.org/drawingml/2006/table">
            <a:tbl>
              <a:tblPr firstRow="1" bandRow="1">
                <a:tableStyleId>{5C22544A-7EE6-4342-B048-85BDC9FD1C3A}</a:tableStyleId>
              </a:tblPr>
              <a:tblGrid>
                <a:gridCol w="8640959"/>
              </a:tblGrid>
              <a:tr h="5400600">
                <a:tc>
                  <a:txBody>
                    <a:bodyPr/>
                    <a:lstStyle/>
                    <a:p>
                      <a:r>
                        <a:rPr kumimoji="1" lang="ja-JP" altLang="en-US" sz="1800" b="0" dirty="0" smtClean="0">
                          <a:solidFill>
                            <a:schemeClr val="tx1"/>
                          </a:solidFill>
                        </a:rPr>
                        <a:t> </a:t>
                      </a:r>
                      <a:r>
                        <a:rPr kumimoji="1" lang="ja-JP" altLang="en-US" sz="2000" b="1" dirty="0" smtClean="0">
                          <a:solidFill>
                            <a:schemeClr val="tx1"/>
                          </a:solidFill>
                        </a:rPr>
                        <a:t>◆現状</a:t>
                      </a:r>
                      <a:endParaRPr kumimoji="1" lang="en-US" altLang="ja-JP" sz="2000" b="1" dirty="0" smtClean="0">
                        <a:solidFill>
                          <a:schemeClr val="tx1"/>
                        </a:solidFill>
                      </a:endParaRPr>
                    </a:p>
                    <a:p>
                      <a:r>
                        <a:rPr kumimoji="1" lang="ja-JP" altLang="en-US" sz="2000" b="0" dirty="0" smtClean="0">
                          <a:solidFill>
                            <a:schemeClr val="tx1"/>
                          </a:solidFill>
                        </a:rPr>
                        <a:t>　　・大阪の年平均気温の上昇率は</a:t>
                      </a:r>
                      <a:endParaRPr kumimoji="1" lang="en-US" altLang="ja-JP" sz="2000" b="0" dirty="0" smtClean="0">
                        <a:solidFill>
                          <a:schemeClr val="tx1"/>
                        </a:solidFill>
                      </a:endParaRPr>
                    </a:p>
                    <a:p>
                      <a:r>
                        <a:rPr kumimoji="1" lang="ja-JP" altLang="en-US" sz="2000" b="0" dirty="0" smtClean="0">
                          <a:solidFill>
                            <a:schemeClr val="tx1"/>
                          </a:solidFill>
                        </a:rPr>
                        <a:t>　　　</a:t>
                      </a:r>
                      <a:r>
                        <a:rPr kumimoji="1" lang="en-US" altLang="ja-JP" sz="2000" b="0" dirty="0" smtClean="0">
                          <a:solidFill>
                            <a:schemeClr val="tx1"/>
                          </a:solidFill>
                        </a:rPr>
                        <a:t>1.95℃/100</a:t>
                      </a:r>
                      <a:r>
                        <a:rPr kumimoji="1" lang="ja-JP" altLang="en-US" sz="2000" b="0" dirty="0" smtClean="0">
                          <a:solidFill>
                            <a:schemeClr val="tx1"/>
                          </a:solidFill>
                        </a:rPr>
                        <a:t>年　</a:t>
                      </a:r>
                      <a:endParaRPr kumimoji="1" lang="en-US" altLang="ja-JP" sz="2000" b="0" dirty="0" smtClean="0">
                        <a:solidFill>
                          <a:schemeClr val="tx1"/>
                        </a:solidFill>
                      </a:endParaRPr>
                    </a:p>
                    <a:p>
                      <a:r>
                        <a:rPr kumimoji="1" lang="ja-JP" altLang="en-US" sz="2000" b="0" dirty="0" smtClean="0">
                          <a:solidFill>
                            <a:schemeClr val="tx1"/>
                          </a:solidFill>
                        </a:rPr>
                        <a:t>　　・特に高度成長期以降の上昇傾</a:t>
                      </a:r>
                      <a:endParaRPr kumimoji="1" lang="en-US" altLang="ja-JP" sz="2000" b="0" dirty="0" smtClean="0">
                        <a:solidFill>
                          <a:schemeClr val="tx1"/>
                        </a:solidFill>
                      </a:endParaRPr>
                    </a:p>
                    <a:p>
                      <a:r>
                        <a:rPr kumimoji="1" lang="ja-JP" altLang="en-US" sz="2000" b="0" dirty="0" smtClean="0">
                          <a:solidFill>
                            <a:schemeClr val="tx1"/>
                          </a:solidFill>
                        </a:rPr>
                        <a:t>　　　向は顕著</a:t>
                      </a:r>
                      <a:endParaRPr kumimoji="1" lang="en-US" altLang="ja-JP" sz="2000" b="0" dirty="0" smtClean="0">
                        <a:solidFill>
                          <a:schemeClr val="tx1"/>
                        </a:solidFill>
                      </a:endParaRPr>
                    </a:p>
                    <a:p>
                      <a:r>
                        <a:rPr kumimoji="1" lang="ja-JP" altLang="en-US" sz="1800" b="0" dirty="0" smtClean="0">
                          <a:solidFill>
                            <a:schemeClr val="tx1"/>
                          </a:solidFill>
                        </a:rPr>
                        <a:t>　</a:t>
                      </a:r>
                      <a:endParaRPr kumimoji="1" lang="en-US" altLang="ja-JP" sz="1800" b="0" dirty="0" smtClean="0">
                        <a:solidFill>
                          <a:schemeClr val="tx1"/>
                        </a:solidFill>
                      </a:endParaRPr>
                    </a:p>
                    <a:p>
                      <a:r>
                        <a:rPr kumimoji="1" lang="ja-JP" altLang="en-US" sz="1600" b="0" dirty="0" smtClean="0">
                          <a:solidFill>
                            <a:schemeClr val="tx1"/>
                          </a:solidFill>
                        </a:rPr>
                        <a:t>　 　　</a:t>
                      </a:r>
                      <a:endParaRPr kumimoji="1" lang="en-US" altLang="ja-JP" sz="1600" b="0" dirty="0" smtClean="0">
                        <a:solidFill>
                          <a:schemeClr val="tx1"/>
                        </a:solidFill>
                      </a:endParaRPr>
                    </a:p>
                    <a:p>
                      <a:r>
                        <a:rPr kumimoji="1" lang="ja-JP" altLang="en-US" sz="1600" b="0" dirty="0" smtClean="0">
                          <a:solidFill>
                            <a:schemeClr val="tx1"/>
                          </a:solidFill>
                        </a:rPr>
                        <a:t>　 　</a:t>
                      </a:r>
                      <a:endParaRPr kumimoji="1" lang="en-US" altLang="ja-JP" sz="1800" b="0" dirty="0" smtClean="0">
                        <a:solidFill>
                          <a:srgbClr val="FF0000"/>
                        </a:solidFill>
                      </a:endParaRPr>
                    </a:p>
                    <a:p>
                      <a:endParaRPr kumimoji="1" lang="en-US" altLang="ja-JP" sz="1800" b="0" dirty="0" smtClean="0">
                        <a:solidFill>
                          <a:schemeClr val="tx1"/>
                        </a:solidFill>
                      </a:endParaRPr>
                    </a:p>
                    <a:p>
                      <a:r>
                        <a:rPr kumimoji="1" lang="ja-JP" altLang="en-US" sz="2000" b="1" dirty="0" smtClean="0">
                          <a:solidFill>
                            <a:schemeClr val="tx1"/>
                          </a:solidFill>
                        </a:rPr>
                        <a:t> ◆将来予測</a:t>
                      </a:r>
                      <a:endParaRPr kumimoji="1" lang="en-US" altLang="ja-JP" sz="2000" b="1" dirty="0" smtClean="0">
                        <a:solidFill>
                          <a:schemeClr val="tx1"/>
                        </a:solidFill>
                      </a:endParaRPr>
                    </a:p>
                    <a:p>
                      <a:r>
                        <a:rPr kumimoji="1" lang="ja-JP" altLang="en-US" sz="1800" b="0" baseline="0" dirty="0" smtClean="0">
                          <a:solidFill>
                            <a:schemeClr val="tx1"/>
                          </a:solidFill>
                        </a:rPr>
                        <a:t>　　</a:t>
                      </a:r>
                      <a:r>
                        <a:rPr kumimoji="1" lang="ja-JP" altLang="en-US" sz="1800" b="0" dirty="0" smtClean="0">
                          <a:solidFill>
                            <a:schemeClr val="tx1"/>
                          </a:solidFill>
                        </a:rPr>
                        <a:t>・現在気候に比べ、近未来気候で約</a:t>
                      </a:r>
                      <a:r>
                        <a:rPr kumimoji="1" lang="en-US" altLang="ja-JP" sz="1800" b="0" dirty="0" smtClean="0">
                          <a:solidFill>
                            <a:schemeClr val="tx1"/>
                          </a:solidFill>
                        </a:rPr>
                        <a:t>1.0℃</a:t>
                      </a:r>
                      <a:r>
                        <a:rPr kumimoji="1" lang="ja-JP" altLang="en-US" sz="1800" b="0" dirty="0" err="1" smtClean="0">
                          <a:solidFill>
                            <a:schemeClr val="tx1"/>
                          </a:solidFill>
                        </a:rPr>
                        <a:t>、</a:t>
                      </a:r>
                      <a:r>
                        <a:rPr kumimoji="1" lang="ja-JP" altLang="en-US" sz="1800" b="0" dirty="0" smtClean="0">
                          <a:solidFill>
                            <a:schemeClr val="tx1"/>
                          </a:solidFill>
                        </a:rPr>
                        <a:t>将来気候で約</a:t>
                      </a:r>
                      <a:r>
                        <a:rPr kumimoji="1" lang="en-US" altLang="ja-JP" sz="1800" b="0" dirty="0" smtClean="0">
                          <a:solidFill>
                            <a:schemeClr val="tx1"/>
                          </a:solidFill>
                        </a:rPr>
                        <a:t>2.8℃</a:t>
                      </a:r>
                      <a:r>
                        <a:rPr kumimoji="1" lang="ja-JP" altLang="en-US" sz="1800" b="0" dirty="0" smtClean="0">
                          <a:solidFill>
                            <a:schemeClr val="tx1"/>
                          </a:solidFill>
                        </a:rPr>
                        <a:t>の上昇</a:t>
                      </a:r>
                    </a:p>
                    <a:p>
                      <a:r>
                        <a:rPr kumimoji="1" lang="ja-JP" altLang="en-US" sz="1800" b="0" dirty="0" smtClean="0">
                          <a:solidFill>
                            <a:schemeClr val="tx1"/>
                          </a:solidFill>
                        </a:rPr>
                        <a:t>　　・季節別では、冬が最も大きく約</a:t>
                      </a:r>
                      <a:r>
                        <a:rPr kumimoji="1" lang="en-US" altLang="ja-JP" sz="1800" b="0" dirty="0" smtClean="0">
                          <a:solidFill>
                            <a:schemeClr val="tx1"/>
                          </a:solidFill>
                        </a:rPr>
                        <a:t>3.0℃</a:t>
                      </a:r>
                      <a:r>
                        <a:rPr kumimoji="1" lang="ja-JP" altLang="en-US" sz="1800" b="0" dirty="0" smtClean="0">
                          <a:solidFill>
                            <a:schemeClr val="tx1"/>
                          </a:solidFill>
                        </a:rPr>
                        <a:t>の上昇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テキスト ボックス 8"/>
          <p:cNvSpPr txBox="1"/>
          <p:nvPr/>
        </p:nvSpPr>
        <p:spPr>
          <a:xfrm>
            <a:off x="4445744" y="3717032"/>
            <a:ext cx="4134465" cy="307777"/>
          </a:xfrm>
          <a:prstGeom prst="rect">
            <a:avLst/>
          </a:prstGeom>
          <a:noFill/>
        </p:spPr>
        <p:txBody>
          <a:bodyPr wrap="none" rtlCol="0">
            <a:spAutoFit/>
          </a:bodyPr>
          <a:lstStyle/>
          <a:p>
            <a:pPr algn="ctr"/>
            <a:r>
              <a:rPr lang="ja-JP" altLang="en-US" sz="1400" b="1" dirty="0" smtClean="0">
                <a:latin typeface="ＭＳ ゴシック" panose="020B0609070205080204" pitchFamily="49" charset="-128"/>
                <a:ea typeface="ＭＳ ゴシック" panose="020B0609070205080204" pitchFamily="49" charset="-128"/>
              </a:rPr>
              <a:t>大阪に</a:t>
            </a:r>
            <a:r>
              <a:rPr lang="ja-JP" altLang="en-US" sz="1400" b="1" dirty="0">
                <a:latin typeface="ＭＳ ゴシック" panose="020B0609070205080204" pitchFamily="49" charset="-128"/>
                <a:ea typeface="ＭＳ ゴシック" panose="020B0609070205080204" pitchFamily="49" charset="-128"/>
              </a:rPr>
              <a:t>おける年平均気温の変化（</a:t>
            </a:r>
            <a:r>
              <a:rPr lang="en-US" altLang="ja-JP" sz="1400" b="1" dirty="0">
                <a:latin typeface="ＭＳ ゴシック" panose="020B0609070205080204" pitchFamily="49" charset="-128"/>
                <a:ea typeface="ＭＳ ゴシック" panose="020B0609070205080204" pitchFamily="49" charset="-128"/>
              </a:rPr>
              <a:t>1883</a:t>
            </a:r>
            <a:r>
              <a:rPr lang="ja-JP" altLang="en-US" sz="1400" b="1" dirty="0">
                <a:latin typeface="ＭＳ ゴシック" panose="020B0609070205080204" pitchFamily="49" charset="-128"/>
                <a:ea typeface="ＭＳ ゴシック" panose="020B0609070205080204" pitchFamily="49" charset="-128"/>
              </a:rPr>
              <a:t>～</a:t>
            </a:r>
            <a:r>
              <a:rPr lang="en-US" altLang="ja-JP" sz="1400" b="1" dirty="0">
                <a:latin typeface="ＭＳ ゴシック" panose="020B0609070205080204" pitchFamily="49" charset="-128"/>
                <a:ea typeface="ＭＳ ゴシック" panose="020B0609070205080204" pitchFamily="49" charset="-128"/>
              </a:rPr>
              <a:t>2014</a:t>
            </a:r>
            <a:r>
              <a:rPr lang="ja-JP" altLang="en-US" sz="1400" b="1" dirty="0">
                <a:latin typeface="ＭＳ ゴシック" panose="020B0609070205080204" pitchFamily="49" charset="-128"/>
                <a:ea typeface="ＭＳ ゴシック" panose="020B0609070205080204" pitchFamily="49" charset="-128"/>
              </a:rPr>
              <a:t>年</a:t>
            </a:r>
            <a:r>
              <a:rPr lang="ja-JP" altLang="en-US" sz="1400" b="1" dirty="0" smtClean="0">
                <a:latin typeface="ＭＳ ゴシック" panose="020B0609070205080204" pitchFamily="49" charset="-128"/>
                <a:ea typeface="ＭＳ ゴシック" panose="020B0609070205080204" pitchFamily="49" charset="-128"/>
              </a:rPr>
              <a:t>）</a:t>
            </a:r>
            <a:endParaRPr lang="ja-JP" altLang="en-US" sz="1400" b="1" dirty="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6899569" y="5469031"/>
            <a:ext cx="1848895" cy="1200329"/>
          </a:xfrm>
          <a:prstGeom prst="rect">
            <a:avLst/>
          </a:prstGeom>
          <a:solidFill>
            <a:schemeClr val="bg1"/>
          </a:solidFill>
          <a:ln>
            <a:solidFill>
              <a:schemeClr val="tx1"/>
            </a:solidFill>
            <a:prstDash val="dash"/>
          </a:ln>
        </p:spPr>
        <p:txBody>
          <a:bodyPr wrap="square" rtlCol="0">
            <a:spAutoFit/>
          </a:bodyPr>
          <a:lstStyle/>
          <a:p>
            <a:pPr marL="171450" indent="-171450" algn="just">
              <a:buFont typeface="Wingdings" panose="05000000000000000000" pitchFamily="2" charset="2"/>
              <a:buChar char="¡"/>
            </a:pPr>
            <a:r>
              <a:rPr lang="ja-JP" altLang="en-US" sz="1200" dirty="0"/>
              <a:t> 現在気候は</a:t>
            </a:r>
            <a:r>
              <a:rPr lang="en-US" altLang="ja-JP" sz="1200" dirty="0"/>
              <a:t>20</a:t>
            </a:r>
            <a:r>
              <a:rPr lang="ja-JP" altLang="en-US" sz="1200" dirty="0"/>
              <a:t>世紀末（</a:t>
            </a:r>
            <a:r>
              <a:rPr lang="en-US" altLang="ja-JP" sz="1200" dirty="0"/>
              <a:t>1980</a:t>
            </a:r>
            <a:r>
              <a:rPr lang="ja-JP" altLang="en-US" sz="1200" dirty="0"/>
              <a:t>～</a:t>
            </a:r>
            <a:r>
              <a:rPr lang="en-US" altLang="ja-JP" sz="1200" dirty="0"/>
              <a:t>1999</a:t>
            </a:r>
            <a:r>
              <a:rPr lang="ja-JP" altLang="en-US" sz="1200" dirty="0"/>
              <a:t>年</a:t>
            </a:r>
            <a:r>
              <a:rPr lang="ja-JP" altLang="en-US" sz="1200" dirty="0" smtClean="0"/>
              <a:t>）</a:t>
            </a:r>
            <a:endParaRPr lang="en-US" altLang="ja-JP" sz="1200" dirty="0" smtClean="0"/>
          </a:p>
          <a:p>
            <a:pPr marL="171450" indent="-171450" algn="just">
              <a:buFont typeface="Wingdings" panose="05000000000000000000" pitchFamily="2" charset="2"/>
              <a:buChar char="¡"/>
            </a:pPr>
            <a:r>
              <a:rPr lang="ja-JP" altLang="en-US" sz="1200" dirty="0"/>
              <a:t>近未来気候は</a:t>
            </a:r>
            <a:r>
              <a:rPr lang="en-US" altLang="ja-JP" sz="1200" dirty="0"/>
              <a:t>2016</a:t>
            </a:r>
            <a:r>
              <a:rPr lang="ja-JP" altLang="en-US" sz="1200" dirty="0"/>
              <a:t>～</a:t>
            </a:r>
            <a:r>
              <a:rPr lang="en-US" altLang="ja-JP" sz="1200" dirty="0"/>
              <a:t>2035</a:t>
            </a:r>
            <a:r>
              <a:rPr lang="ja-JP" altLang="en-US" sz="1200" dirty="0" smtClean="0"/>
              <a:t>年</a:t>
            </a:r>
            <a:endParaRPr lang="en-US" altLang="ja-JP" sz="1200" dirty="0" smtClean="0"/>
          </a:p>
          <a:p>
            <a:pPr marL="171450" indent="-171450" algn="just">
              <a:buFont typeface="Wingdings" panose="05000000000000000000" pitchFamily="2" charset="2"/>
              <a:buChar char="¡"/>
            </a:pPr>
            <a:r>
              <a:rPr lang="ja-JP" altLang="en-US" sz="1200" dirty="0"/>
              <a:t>将来気候は</a:t>
            </a:r>
            <a:r>
              <a:rPr lang="en-US" altLang="ja-JP" sz="1200" dirty="0"/>
              <a:t>21</a:t>
            </a:r>
            <a:r>
              <a:rPr lang="ja-JP" altLang="en-US" sz="1200" dirty="0"/>
              <a:t>世紀末 （</a:t>
            </a:r>
            <a:r>
              <a:rPr lang="en-US" altLang="ja-JP" sz="1200" dirty="0"/>
              <a:t>2076</a:t>
            </a:r>
            <a:r>
              <a:rPr lang="ja-JP" altLang="en-US" sz="1200" dirty="0"/>
              <a:t>～</a:t>
            </a:r>
            <a:r>
              <a:rPr lang="en-US" altLang="ja-JP" sz="1200" dirty="0"/>
              <a:t>2095</a:t>
            </a:r>
            <a:r>
              <a:rPr lang="ja-JP" altLang="en-US" sz="1200" dirty="0"/>
              <a:t>年</a:t>
            </a:r>
            <a:r>
              <a:rPr lang="ja-JP" altLang="en-US" sz="1200" dirty="0" smtClean="0"/>
              <a:t>）</a:t>
            </a:r>
            <a:endParaRPr lang="en-US" altLang="ja-JP" sz="1200" dirty="0" smtClean="0"/>
          </a:p>
        </p:txBody>
      </p:sp>
      <p:sp>
        <p:nvSpPr>
          <p:cNvPr id="18" name="テキスト ボックス 17"/>
          <p:cNvSpPr txBox="1"/>
          <p:nvPr/>
        </p:nvSpPr>
        <p:spPr>
          <a:xfrm>
            <a:off x="3272384" y="6525344"/>
            <a:ext cx="3603872" cy="261610"/>
          </a:xfrm>
          <a:prstGeom prst="rect">
            <a:avLst/>
          </a:prstGeom>
          <a:noFill/>
        </p:spPr>
        <p:txBody>
          <a:bodyPr wrap="none" rtlCol="0">
            <a:spAutoFit/>
          </a:bodyPr>
          <a:lstStyle/>
          <a:p>
            <a:r>
              <a:rPr kumimoji="1" lang="en-US" altLang="ja-JP" sz="1100" dirty="0" smtClean="0"/>
              <a:t>※</a:t>
            </a:r>
            <a:r>
              <a:rPr kumimoji="1" lang="ja-JP" altLang="en-US" sz="1100" dirty="0" smtClean="0"/>
              <a:t>気候の現状値、及び予測値は大阪管区気象台より提供</a:t>
            </a:r>
            <a:endParaRPr kumimoji="1" lang="ja-JP" altLang="en-US" sz="1100" dirty="0"/>
          </a:p>
        </p:txBody>
      </p:sp>
      <p:sp>
        <p:nvSpPr>
          <p:cNvPr id="2" name="スライド番号プレースホルダー 1"/>
          <p:cNvSpPr>
            <a:spLocks noGrp="1"/>
          </p:cNvSpPr>
          <p:nvPr>
            <p:ph type="sldNum" sz="quarter" idx="12"/>
          </p:nvPr>
        </p:nvSpPr>
        <p:spPr/>
        <p:txBody>
          <a:bodyPr/>
          <a:lstStyle/>
          <a:p>
            <a:fld id="{AB3DA4BF-471E-4FB9-A43A-1B38EB911802}" type="slidenum">
              <a:rPr kumimoji="1" lang="ja-JP" altLang="en-US" smtClean="0"/>
              <a:t>7</a:t>
            </a:fld>
            <a:endParaRPr kumimoji="1" lang="ja-JP" altLang="en-US" dirty="0"/>
          </a:p>
        </p:txBody>
      </p:sp>
      <p:graphicFrame>
        <p:nvGraphicFramePr>
          <p:cNvPr id="22" name="表 21"/>
          <p:cNvGraphicFramePr>
            <a:graphicFrameLocks noGrp="1"/>
          </p:cNvGraphicFramePr>
          <p:nvPr>
            <p:extLst>
              <p:ext uri="{D42A27DB-BD31-4B8C-83A1-F6EECF244321}">
                <p14:modId xmlns:p14="http://schemas.microsoft.com/office/powerpoint/2010/main" val="48558324"/>
              </p:ext>
            </p:extLst>
          </p:nvPr>
        </p:nvGraphicFramePr>
        <p:xfrm>
          <a:off x="323528" y="5105610"/>
          <a:ext cx="6484664" cy="1402080"/>
        </p:xfrm>
        <a:graphic>
          <a:graphicData uri="http://schemas.openxmlformats.org/drawingml/2006/table">
            <a:tbl>
              <a:tblPr firstRow="1" bandRow="1">
                <a:tableStyleId>{5940675A-B579-460E-94D1-54222C63F5DA}</a:tableStyleId>
              </a:tblPr>
              <a:tblGrid>
                <a:gridCol w="1368152"/>
                <a:gridCol w="755968"/>
                <a:gridCol w="1044892"/>
                <a:gridCol w="1044892"/>
                <a:gridCol w="1135380"/>
                <a:gridCol w="1135380"/>
              </a:tblGrid>
              <a:tr h="246693">
                <a:tc>
                  <a:txBody>
                    <a:bodyPr/>
                    <a:lstStyle/>
                    <a:p>
                      <a:endParaRPr kumimoji="1" lang="ja-JP" altLang="en-US" sz="1400" dirty="0"/>
                    </a:p>
                  </a:txBody>
                  <a:tcPr anchor="ctr"/>
                </a:tc>
                <a:tc>
                  <a:txBody>
                    <a:bodyPr/>
                    <a:lstStyle/>
                    <a:p>
                      <a:pPr algn="ctr"/>
                      <a:r>
                        <a:rPr kumimoji="1" lang="ja-JP" altLang="en-US" sz="1400" dirty="0" smtClean="0"/>
                        <a:t>年平均</a:t>
                      </a:r>
                      <a:endParaRPr kumimoji="1" lang="ja-JP" altLang="en-US" sz="1400" dirty="0"/>
                    </a:p>
                  </a:txBody>
                  <a:tcPr anchor="ctr"/>
                </a:tc>
                <a:tc>
                  <a:txBody>
                    <a:bodyPr/>
                    <a:lstStyle/>
                    <a:p>
                      <a:pPr algn="ctr"/>
                      <a:r>
                        <a:rPr kumimoji="1" lang="ja-JP" altLang="en-US" sz="1400" dirty="0" smtClean="0"/>
                        <a:t>春</a:t>
                      </a:r>
                      <a:r>
                        <a:rPr kumimoji="1" lang="en-US" altLang="ja-JP" sz="1400" dirty="0" smtClean="0"/>
                        <a:t>(3</a:t>
                      </a:r>
                      <a:r>
                        <a:rPr kumimoji="1" lang="ja-JP" altLang="en-US" sz="1400" dirty="0" smtClean="0"/>
                        <a:t>～</a:t>
                      </a:r>
                      <a:r>
                        <a:rPr kumimoji="1" lang="en-US" altLang="ja-JP" sz="1400" dirty="0" smtClean="0"/>
                        <a:t>5</a:t>
                      </a:r>
                      <a:r>
                        <a:rPr kumimoji="1" lang="ja-JP" altLang="en-US" sz="1400" dirty="0" smtClean="0"/>
                        <a:t>月</a:t>
                      </a:r>
                      <a:r>
                        <a:rPr kumimoji="1" lang="en-US" altLang="ja-JP" sz="1400" dirty="0" smtClean="0"/>
                        <a:t>)</a:t>
                      </a:r>
                      <a:endParaRPr kumimoji="1" lang="ja-JP" altLang="en-US" sz="1400" dirty="0"/>
                    </a:p>
                  </a:txBody>
                  <a:tcPr anchor="ctr"/>
                </a:tc>
                <a:tc>
                  <a:txBody>
                    <a:bodyPr/>
                    <a:lstStyle/>
                    <a:p>
                      <a:pPr algn="ctr"/>
                      <a:r>
                        <a:rPr kumimoji="1" lang="ja-JP" altLang="en-US" sz="1400" i="0" dirty="0" smtClean="0"/>
                        <a:t>夏</a:t>
                      </a:r>
                      <a:r>
                        <a:rPr kumimoji="1" lang="en-US" altLang="ja-JP" sz="1400" i="0" dirty="0" smtClean="0"/>
                        <a:t>(6</a:t>
                      </a:r>
                      <a:r>
                        <a:rPr kumimoji="1" lang="ja-JP" altLang="en-US" sz="1400" i="0" dirty="0" smtClean="0"/>
                        <a:t>～</a:t>
                      </a:r>
                      <a:r>
                        <a:rPr kumimoji="1" lang="en-US" altLang="ja-JP" sz="1400" i="0" dirty="0" smtClean="0"/>
                        <a:t>8</a:t>
                      </a:r>
                      <a:r>
                        <a:rPr kumimoji="1" lang="ja-JP" altLang="en-US" sz="1400" i="0" dirty="0" smtClean="0"/>
                        <a:t>月</a:t>
                      </a:r>
                      <a:r>
                        <a:rPr kumimoji="1" lang="en-US" altLang="ja-JP" sz="1400" i="0" dirty="0" smtClean="0"/>
                        <a:t>)</a:t>
                      </a:r>
                      <a:endParaRPr kumimoji="1" lang="ja-JP" altLang="en-US" sz="1400" i="0" dirty="0"/>
                    </a:p>
                  </a:txBody>
                  <a:tcPr anchor="ctr"/>
                </a:tc>
                <a:tc>
                  <a:txBody>
                    <a:bodyPr/>
                    <a:lstStyle/>
                    <a:p>
                      <a:pPr algn="ctr"/>
                      <a:r>
                        <a:rPr kumimoji="1" lang="ja-JP" altLang="en-US" sz="1400" dirty="0" smtClean="0"/>
                        <a:t>秋</a:t>
                      </a:r>
                      <a:r>
                        <a:rPr kumimoji="1" lang="en-US" altLang="ja-JP" sz="1400" dirty="0" smtClean="0"/>
                        <a:t>(9</a:t>
                      </a:r>
                      <a:r>
                        <a:rPr kumimoji="1" lang="ja-JP" altLang="en-US" sz="1400" dirty="0" smtClean="0"/>
                        <a:t>～</a:t>
                      </a:r>
                      <a:r>
                        <a:rPr kumimoji="1" lang="en-US" altLang="ja-JP" sz="1400" dirty="0" smtClean="0"/>
                        <a:t>11</a:t>
                      </a:r>
                      <a:r>
                        <a:rPr kumimoji="1" lang="ja-JP" altLang="en-US" sz="1400" dirty="0" smtClean="0"/>
                        <a:t>月</a:t>
                      </a:r>
                      <a:r>
                        <a:rPr kumimoji="1" lang="en-US" altLang="ja-JP" sz="1400" dirty="0" smtClean="0"/>
                        <a:t>)</a:t>
                      </a:r>
                      <a:endParaRPr kumimoji="1" lang="ja-JP" altLang="en-US" sz="1400" dirty="0"/>
                    </a:p>
                  </a:txBody>
                  <a:tcPr anchor="ctr"/>
                </a:tc>
                <a:tc>
                  <a:txBody>
                    <a:bodyPr/>
                    <a:lstStyle/>
                    <a:p>
                      <a:pPr algn="ctr"/>
                      <a:r>
                        <a:rPr kumimoji="1" lang="ja-JP" altLang="en-US" sz="1400" dirty="0" smtClean="0"/>
                        <a:t>冬</a:t>
                      </a:r>
                      <a:r>
                        <a:rPr kumimoji="1" lang="en-US" altLang="ja-JP" sz="1400" dirty="0" smtClean="0"/>
                        <a:t>(12</a:t>
                      </a:r>
                      <a:r>
                        <a:rPr kumimoji="1" lang="ja-JP" altLang="en-US" sz="1400" dirty="0" smtClean="0"/>
                        <a:t>～</a:t>
                      </a:r>
                      <a:r>
                        <a:rPr kumimoji="1" lang="en-US" altLang="ja-JP" sz="1400" dirty="0" smtClean="0"/>
                        <a:t>2</a:t>
                      </a:r>
                      <a:r>
                        <a:rPr kumimoji="1" lang="ja-JP" altLang="en-US" sz="1400" dirty="0" smtClean="0"/>
                        <a:t>月</a:t>
                      </a:r>
                      <a:r>
                        <a:rPr kumimoji="1" lang="en-US" altLang="ja-JP" sz="1400" dirty="0" smtClean="0"/>
                        <a:t>)</a:t>
                      </a:r>
                      <a:endParaRPr kumimoji="1" lang="ja-JP" altLang="en-US" sz="1400" dirty="0"/>
                    </a:p>
                  </a:txBody>
                  <a:tcPr anchor="ctr"/>
                </a:tc>
              </a:tr>
              <a:tr h="260405">
                <a:tc>
                  <a:txBody>
                    <a:bodyPr/>
                    <a:lstStyle/>
                    <a:p>
                      <a:r>
                        <a:rPr kumimoji="1" lang="ja-JP" altLang="en-US" sz="1400" dirty="0" smtClean="0"/>
                        <a:t>現在気候（℃）</a:t>
                      </a:r>
                      <a:endParaRPr kumimoji="1" lang="ja-JP" altLang="en-US" sz="1400" dirty="0"/>
                    </a:p>
                  </a:txBody>
                  <a:tcPr anchor="ctr"/>
                </a:tc>
                <a:tc>
                  <a:txBody>
                    <a:bodyPr/>
                    <a:lstStyle/>
                    <a:p>
                      <a:pPr algn="ctr"/>
                      <a:r>
                        <a:rPr kumimoji="1" lang="en-US" altLang="ja-JP" sz="1400" dirty="0" smtClean="0"/>
                        <a:t>16.6</a:t>
                      </a:r>
                      <a:endParaRPr kumimoji="1" lang="ja-JP" altLang="en-US" sz="1400" dirty="0"/>
                    </a:p>
                  </a:txBody>
                  <a:tcPr anchor="ctr"/>
                </a:tc>
                <a:tc>
                  <a:txBody>
                    <a:bodyPr/>
                    <a:lstStyle/>
                    <a:p>
                      <a:pPr algn="ctr"/>
                      <a:r>
                        <a:rPr kumimoji="1" lang="en-US" altLang="ja-JP" sz="1400" dirty="0" smtClean="0"/>
                        <a:t>14.6</a:t>
                      </a:r>
                      <a:endParaRPr kumimoji="1" lang="ja-JP" altLang="en-US" sz="1400" dirty="0"/>
                    </a:p>
                  </a:txBody>
                  <a:tcPr anchor="ctr"/>
                </a:tc>
                <a:tc>
                  <a:txBody>
                    <a:bodyPr/>
                    <a:lstStyle/>
                    <a:p>
                      <a:pPr algn="ctr"/>
                      <a:r>
                        <a:rPr kumimoji="1" lang="en-US" altLang="ja-JP" sz="1400" dirty="0" smtClean="0"/>
                        <a:t>26.3</a:t>
                      </a:r>
                      <a:endParaRPr kumimoji="1" lang="ja-JP" altLang="en-US" sz="1400" dirty="0"/>
                    </a:p>
                  </a:txBody>
                  <a:tcPr anchor="ctr"/>
                </a:tc>
                <a:tc>
                  <a:txBody>
                    <a:bodyPr/>
                    <a:lstStyle/>
                    <a:p>
                      <a:pPr algn="ctr"/>
                      <a:r>
                        <a:rPr kumimoji="1" lang="en-US" altLang="ja-JP" sz="1400" dirty="0" smtClean="0"/>
                        <a:t>18.9</a:t>
                      </a:r>
                      <a:endParaRPr kumimoji="1" lang="ja-JP" altLang="en-US" sz="1400" dirty="0"/>
                    </a:p>
                  </a:txBody>
                  <a:tcPr anchor="ctr"/>
                </a:tc>
                <a:tc>
                  <a:txBody>
                    <a:bodyPr/>
                    <a:lstStyle/>
                    <a:p>
                      <a:pPr algn="ctr"/>
                      <a:r>
                        <a:rPr kumimoji="1" lang="en-US" altLang="ja-JP" sz="1400" dirty="0" smtClean="0"/>
                        <a:t>6.8</a:t>
                      </a:r>
                      <a:endParaRPr kumimoji="1" lang="ja-JP" altLang="en-US" sz="1400" dirty="0"/>
                    </a:p>
                  </a:txBody>
                  <a:tcPr anchor="ctr"/>
                </a:tc>
              </a:tr>
              <a:tr h="260405">
                <a:tc>
                  <a:txBody>
                    <a:bodyPr/>
                    <a:lstStyle/>
                    <a:p>
                      <a:r>
                        <a:rPr kumimoji="1" lang="ja-JP" altLang="en-US" sz="1400" dirty="0" smtClean="0"/>
                        <a:t>近未来気候</a:t>
                      </a:r>
                      <a:r>
                        <a:rPr kumimoji="1" lang="en-US" altLang="ja-JP" sz="1400" dirty="0" smtClean="0"/>
                        <a:t>(</a:t>
                      </a:r>
                      <a:r>
                        <a:rPr kumimoji="1" lang="ja-JP" altLang="en-US" sz="1400" dirty="0" smtClean="0"/>
                        <a:t>℃</a:t>
                      </a:r>
                      <a:r>
                        <a:rPr kumimoji="1" lang="en-US" altLang="ja-JP" sz="1400" dirty="0" smtClean="0"/>
                        <a:t>)</a:t>
                      </a:r>
                      <a:endParaRPr kumimoji="1" lang="ja-JP" altLang="en-US" sz="1400" dirty="0"/>
                    </a:p>
                  </a:txBody>
                  <a:tcPr anchor="ctr"/>
                </a:tc>
                <a:tc>
                  <a:txBody>
                    <a:bodyPr/>
                    <a:lstStyle/>
                    <a:p>
                      <a:pPr algn="ctr">
                        <a:lnSpc>
                          <a:spcPts val="1200"/>
                        </a:lnSpc>
                      </a:pPr>
                      <a:r>
                        <a:rPr kumimoji="1" lang="en-US" altLang="ja-JP" sz="1400" dirty="0" smtClean="0"/>
                        <a:t>17.59</a:t>
                      </a:r>
                    </a:p>
                    <a:p>
                      <a:pPr algn="ctr">
                        <a:lnSpc>
                          <a:spcPts val="1200"/>
                        </a:lnSpc>
                      </a:pPr>
                      <a:r>
                        <a:rPr kumimoji="1" lang="en-US" altLang="ja-JP" sz="1400" dirty="0" smtClean="0"/>
                        <a:t>(+0.99)</a:t>
                      </a:r>
                      <a:endParaRPr kumimoji="1" lang="ja-JP" altLang="en-US" sz="1400" dirty="0"/>
                    </a:p>
                  </a:txBody>
                  <a:tcPr anchor="ctr"/>
                </a:tc>
                <a:tc>
                  <a:txBody>
                    <a:bodyPr/>
                    <a:lstStyle/>
                    <a:p>
                      <a:pPr algn="ctr">
                        <a:lnSpc>
                          <a:spcPts val="1200"/>
                        </a:lnSpc>
                      </a:pPr>
                      <a:r>
                        <a:rPr kumimoji="1" lang="en-US" altLang="ja-JP" sz="1400" dirty="0" smtClean="0"/>
                        <a:t>15.63</a:t>
                      </a:r>
                    </a:p>
                    <a:p>
                      <a:pPr algn="ctr">
                        <a:lnSpc>
                          <a:spcPts val="1200"/>
                        </a:lnSpc>
                      </a:pPr>
                      <a:r>
                        <a:rPr kumimoji="1" lang="en-US" altLang="ja-JP" sz="1400" dirty="0" smtClean="0"/>
                        <a:t>(+1.03)</a:t>
                      </a:r>
                      <a:endParaRPr kumimoji="1" lang="ja-JP" altLang="en-US" sz="1400" dirty="0"/>
                    </a:p>
                  </a:txBody>
                  <a:tcPr anchor="ctr"/>
                </a:tc>
                <a:tc>
                  <a:txBody>
                    <a:bodyPr/>
                    <a:lstStyle/>
                    <a:p>
                      <a:pPr algn="ctr">
                        <a:lnSpc>
                          <a:spcPts val="1200"/>
                        </a:lnSpc>
                      </a:pPr>
                      <a:r>
                        <a:rPr kumimoji="1" lang="en-US" altLang="ja-JP" sz="1400" dirty="0" smtClean="0"/>
                        <a:t>27.39</a:t>
                      </a:r>
                    </a:p>
                    <a:p>
                      <a:pPr algn="ctr">
                        <a:lnSpc>
                          <a:spcPts val="1200"/>
                        </a:lnSpc>
                      </a:pPr>
                      <a:r>
                        <a:rPr kumimoji="1" lang="en-US" altLang="ja-JP" sz="1400" dirty="0" smtClean="0"/>
                        <a:t>(+1.09)</a:t>
                      </a:r>
                      <a:endParaRPr kumimoji="1" lang="ja-JP" altLang="en-US" sz="1400" dirty="0"/>
                    </a:p>
                  </a:txBody>
                  <a:tcPr anchor="ctr"/>
                </a:tc>
                <a:tc>
                  <a:txBody>
                    <a:bodyPr/>
                    <a:lstStyle/>
                    <a:p>
                      <a:pPr algn="ctr">
                        <a:lnSpc>
                          <a:spcPts val="1200"/>
                        </a:lnSpc>
                      </a:pPr>
                      <a:r>
                        <a:rPr kumimoji="1" lang="en-US" altLang="ja-JP" sz="1400" dirty="0" smtClean="0"/>
                        <a:t>19.62</a:t>
                      </a:r>
                    </a:p>
                    <a:p>
                      <a:pPr algn="ctr">
                        <a:lnSpc>
                          <a:spcPts val="1200"/>
                        </a:lnSpc>
                      </a:pPr>
                      <a:r>
                        <a:rPr kumimoji="1" lang="en-US" altLang="ja-JP" sz="1400" dirty="0" smtClean="0"/>
                        <a:t>(+0.72)</a:t>
                      </a:r>
                      <a:endParaRPr kumimoji="1" lang="ja-JP" altLang="en-US" sz="1400" dirty="0"/>
                    </a:p>
                  </a:txBody>
                  <a:tcPr anchor="ctr"/>
                </a:tc>
                <a:tc>
                  <a:txBody>
                    <a:bodyPr/>
                    <a:lstStyle/>
                    <a:p>
                      <a:pPr algn="ctr">
                        <a:lnSpc>
                          <a:spcPts val="1200"/>
                        </a:lnSpc>
                      </a:pPr>
                      <a:r>
                        <a:rPr kumimoji="1" lang="en-US" altLang="ja-JP" sz="1400" dirty="0" smtClean="0"/>
                        <a:t>7.93</a:t>
                      </a:r>
                    </a:p>
                    <a:p>
                      <a:pPr algn="ctr">
                        <a:lnSpc>
                          <a:spcPts val="1200"/>
                        </a:lnSpc>
                      </a:pPr>
                      <a:r>
                        <a:rPr kumimoji="1" lang="en-US" altLang="ja-JP" sz="1400" dirty="0" smtClean="0"/>
                        <a:t>(+1.13)</a:t>
                      </a:r>
                      <a:endParaRPr kumimoji="1" lang="ja-JP" altLang="en-US" sz="1400" dirty="0"/>
                    </a:p>
                  </a:txBody>
                  <a:tcPr anchor="ctr"/>
                </a:tc>
              </a:tr>
              <a:tr h="181987">
                <a:tc>
                  <a:txBody>
                    <a:bodyPr/>
                    <a:lstStyle/>
                    <a:p>
                      <a:r>
                        <a:rPr kumimoji="1" lang="ja-JP" altLang="en-US" sz="1400" dirty="0" smtClean="0"/>
                        <a:t>将来気候</a:t>
                      </a:r>
                      <a:r>
                        <a:rPr kumimoji="1" lang="en-US" altLang="ja-JP" sz="1400" dirty="0" smtClean="0"/>
                        <a:t>(</a:t>
                      </a:r>
                      <a:r>
                        <a:rPr kumimoji="1" lang="ja-JP" altLang="en-US" sz="1400" dirty="0" smtClean="0"/>
                        <a:t>℃</a:t>
                      </a:r>
                      <a:r>
                        <a:rPr kumimoji="1" lang="en-US" altLang="ja-JP" sz="1400" dirty="0" smtClean="0"/>
                        <a:t>)</a:t>
                      </a:r>
                      <a:endParaRPr kumimoji="1" lang="ja-JP" altLang="en-US" sz="1400" dirty="0"/>
                    </a:p>
                  </a:txBody>
                  <a:tcPr anchor="ctr"/>
                </a:tc>
                <a:tc>
                  <a:txBody>
                    <a:bodyPr/>
                    <a:lstStyle/>
                    <a:p>
                      <a:pPr algn="ctr">
                        <a:lnSpc>
                          <a:spcPts val="1200"/>
                        </a:lnSpc>
                      </a:pPr>
                      <a:r>
                        <a:rPr kumimoji="1" lang="en-US" altLang="ja-JP" sz="1400" dirty="0" smtClean="0"/>
                        <a:t>19.41</a:t>
                      </a:r>
                    </a:p>
                    <a:p>
                      <a:pPr algn="ctr">
                        <a:lnSpc>
                          <a:spcPts val="1200"/>
                        </a:lnSpc>
                      </a:pPr>
                      <a:r>
                        <a:rPr kumimoji="1" lang="en-US" altLang="ja-JP" sz="1400" dirty="0" smtClean="0"/>
                        <a:t>(+2.81)</a:t>
                      </a:r>
                      <a:endParaRPr kumimoji="1" lang="ja-JP" altLang="en-US" sz="1400" dirty="0"/>
                    </a:p>
                  </a:txBody>
                  <a:tcPr anchor="ctr"/>
                </a:tc>
                <a:tc>
                  <a:txBody>
                    <a:bodyPr/>
                    <a:lstStyle/>
                    <a:p>
                      <a:pPr algn="ctr">
                        <a:lnSpc>
                          <a:spcPts val="1200"/>
                        </a:lnSpc>
                      </a:pPr>
                      <a:r>
                        <a:rPr kumimoji="1" lang="en-US" altLang="ja-JP" sz="1400" dirty="0" smtClean="0"/>
                        <a:t>17.32</a:t>
                      </a:r>
                    </a:p>
                    <a:p>
                      <a:pPr algn="ctr">
                        <a:lnSpc>
                          <a:spcPts val="1200"/>
                        </a:lnSpc>
                      </a:pPr>
                      <a:r>
                        <a:rPr kumimoji="1" lang="en-US" altLang="ja-JP" sz="1400" dirty="0" smtClean="0"/>
                        <a:t>(+2.72)</a:t>
                      </a:r>
                      <a:endParaRPr kumimoji="1" lang="ja-JP" altLang="en-US" sz="1400" dirty="0"/>
                    </a:p>
                  </a:txBody>
                  <a:tcPr anchor="ctr"/>
                </a:tc>
                <a:tc>
                  <a:txBody>
                    <a:bodyPr/>
                    <a:lstStyle/>
                    <a:p>
                      <a:pPr algn="ctr">
                        <a:lnSpc>
                          <a:spcPts val="1200"/>
                        </a:lnSpc>
                      </a:pPr>
                      <a:r>
                        <a:rPr kumimoji="1" lang="en-US" altLang="ja-JP" sz="1400" dirty="0" smtClean="0"/>
                        <a:t>28.95</a:t>
                      </a:r>
                    </a:p>
                    <a:p>
                      <a:pPr algn="ctr">
                        <a:lnSpc>
                          <a:spcPts val="1200"/>
                        </a:lnSpc>
                      </a:pPr>
                      <a:r>
                        <a:rPr kumimoji="1" lang="en-US" altLang="ja-JP" sz="1400" dirty="0" smtClean="0"/>
                        <a:t>(+2.65)</a:t>
                      </a:r>
                      <a:endParaRPr kumimoji="1" lang="ja-JP" altLang="en-US" sz="1400" dirty="0"/>
                    </a:p>
                  </a:txBody>
                  <a:tcPr anchor="ctr"/>
                </a:tc>
                <a:tc>
                  <a:txBody>
                    <a:bodyPr/>
                    <a:lstStyle/>
                    <a:p>
                      <a:pPr algn="ctr">
                        <a:lnSpc>
                          <a:spcPts val="1200"/>
                        </a:lnSpc>
                      </a:pPr>
                      <a:r>
                        <a:rPr kumimoji="1" lang="en-US" altLang="ja-JP" sz="1400" dirty="0" smtClean="0"/>
                        <a:t>21.80</a:t>
                      </a:r>
                    </a:p>
                    <a:p>
                      <a:pPr algn="ctr">
                        <a:lnSpc>
                          <a:spcPts val="1200"/>
                        </a:lnSpc>
                      </a:pPr>
                      <a:r>
                        <a:rPr kumimoji="1" lang="en-US" altLang="ja-JP" sz="1400" dirty="0" smtClean="0"/>
                        <a:t>(+2.90)</a:t>
                      </a:r>
                      <a:endParaRPr kumimoji="1" lang="ja-JP" altLang="en-US" sz="1400" dirty="0"/>
                    </a:p>
                  </a:txBody>
                  <a:tcPr anchor="ctr"/>
                </a:tc>
                <a:tc>
                  <a:txBody>
                    <a:bodyPr/>
                    <a:lstStyle/>
                    <a:p>
                      <a:pPr algn="ctr">
                        <a:lnSpc>
                          <a:spcPts val="1200"/>
                        </a:lnSpc>
                      </a:pPr>
                      <a:r>
                        <a:rPr kumimoji="1" lang="en-US" altLang="ja-JP" sz="1400" dirty="0" smtClean="0"/>
                        <a:t>9.77</a:t>
                      </a:r>
                    </a:p>
                    <a:p>
                      <a:pPr algn="ctr">
                        <a:lnSpc>
                          <a:spcPts val="1200"/>
                        </a:lnSpc>
                      </a:pPr>
                      <a:r>
                        <a:rPr kumimoji="1" lang="en-US" altLang="ja-JP" sz="1400" dirty="0" smtClean="0"/>
                        <a:t>(+2.97)</a:t>
                      </a:r>
                      <a:endParaRPr kumimoji="1" lang="ja-JP" altLang="en-US" sz="1400" dirty="0"/>
                    </a:p>
                  </a:txBody>
                  <a:tcPr anchor="ctr"/>
                </a:tc>
              </a:tr>
            </a:tbl>
          </a:graphicData>
        </a:graphic>
      </p:graphicFrame>
      <p:sp>
        <p:nvSpPr>
          <p:cNvPr id="27" name="テキスト ボックス 26"/>
          <p:cNvSpPr txBox="1"/>
          <p:nvPr/>
        </p:nvSpPr>
        <p:spPr>
          <a:xfrm>
            <a:off x="1333577" y="4849415"/>
            <a:ext cx="4134465" cy="307777"/>
          </a:xfrm>
          <a:prstGeom prst="rect">
            <a:avLst/>
          </a:prstGeom>
          <a:noFill/>
        </p:spPr>
        <p:txBody>
          <a:bodyPr wrap="none" rtlCol="0">
            <a:spAutoFit/>
          </a:bodyPr>
          <a:lstStyle/>
          <a:p>
            <a:pPr algn="ctr"/>
            <a:r>
              <a:rPr lang="ja-JP" altLang="en-US" sz="1400" b="1" dirty="0" smtClean="0">
                <a:latin typeface="ＭＳ ゴシック" panose="020B0609070205080204" pitchFamily="49" charset="-128"/>
                <a:ea typeface="ＭＳ ゴシック" panose="020B0609070205080204" pitchFamily="49" charset="-128"/>
              </a:rPr>
              <a:t>大阪における</a:t>
            </a:r>
            <a:r>
              <a:rPr lang="ja-JP" altLang="en-US" sz="1400" b="1" dirty="0">
                <a:latin typeface="ＭＳ ゴシック" panose="020B0609070205080204" pitchFamily="49" charset="-128"/>
                <a:ea typeface="ＭＳ ゴシック" panose="020B0609070205080204" pitchFamily="49" charset="-128"/>
              </a:rPr>
              <a:t>平均気温の</a:t>
            </a:r>
            <a:r>
              <a:rPr lang="ja-JP" altLang="en-US" sz="1400" b="1" dirty="0" smtClean="0">
                <a:latin typeface="ＭＳ ゴシック" panose="020B0609070205080204" pitchFamily="49" charset="-128"/>
                <a:ea typeface="ＭＳ ゴシック" panose="020B0609070205080204" pitchFamily="49" charset="-128"/>
              </a:rPr>
              <a:t>変化（現在気候との差）</a:t>
            </a:r>
            <a:endParaRPr lang="en-US" altLang="ja-JP" sz="1400" b="1" dirty="0" smtClean="0">
              <a:latin typeface="ＭＳ ゴシック" panose="020B0609070205080204" pitchFamily="49" charset="-128"/>
              <a:ea typeface="ＭＳ ゴシック" panose="020B0609070205080204" pitchFamily="49" charset="-128"/>
            </a:endParaRPr>
          </a:p>
        </p:txBody>
      </p:sp>
      <p:grpSp>
        <p:nvGrpSpPr>
          <p:cNvPr id="10" name="グループ化 9"/>
          <p:cNvGrpSpPr/>
          <p:nvPr/>
        </p:nvGrpSpPr>
        <p:grpSpPr>
          <a:xfrm>
            <a:off x="6948264" y="2852936"/>
            <a:ext cx="1458162" cy="648072"/>
            <a:chOff x="6660233" y="2861270"/>
            <a:chExt cx="1512168" cy="648072"/>
          </a:xfrm>
        </p:grpSpPr>
        <p:sp>
          <p:nvSpPr>
            <p:cNvPr id="3" name="正方形/長方形 2"/>
            <p:cNvSpPr/>
            <p:nvPr/>
          </p:nvSpPr>
          <p:spPr>
            <a:xfrm>
              <a:off x="6660233" y="2861270"/>
              <a:ext cx="1512168"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grpSp>
          <p:nvGrpSpPr>
            <p:cNvPr id="21" name="グループ化 20"/>
            <p:cNvGrpSpPr/>
            <p:nvPr/>
          </p:nvGrpSpPr>
          <p:grpSpPr>
            <a:xfrm>
              <a:off x="6765751" y="3015049"/>
              <a:ext cx="348168" cy="96287"/>
              <a:chOff x="539552" y="2505468"/>
              <a:chExt cx="504056" cy="118872"/>
            </a:xfrm>
          </p:grpSpPr>
          <p:cxnSp>
            <p:nvCxnSpPr>
              <p:cNvPr id="5" name="直線コネクタ 4"/>
              <p:cNvCxnSpPr/>
              <p:nvPr/>
            </p:nvCxnSpPr>
            <p:spPr>
              <a:xfrm>
                <a:off x="539552" y="2564904"/>
                <a:ext cx="50405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円/楕円 5"/>
              <p:cNvSpPr>
                <a:spLocks noChangeAspect="1"/>
              </p:cNvSpPr>
              <p:nvPr/>
            </p:nvSpPr>
            <p:spPr>
              <a:xfrm>
                <a:off x="732144" y="2505468"/>
                <a:ext cx="118872" cy="1188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cxnSp>
          <p:nvCxnSpPr>
            <p:cNvPr id="24" name="直線コネクタ 23"/>
            <p:cNvCxnSpPr/>
            <p:nvPr/>
          </p:nvCxnSpPr>
          <p:spPr>
            <a:xfrm>
              <a:off x="6781849" y="3356992"/>
              <a:ext cx="34816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164288" y="2884874"/>
              <a:ext cx="954107" cy="400110"/>
            </a:xfrm>
            <a:prstGeom prst="rect">
              <a:avLst/>
            </a:prstGeom>
            <a:noFill/>
          </p:spPr>
          <p:txBody>
            <a:bodyPr wrap="none" rtlCol="0">
              <a:spAutoFit/>
            </a:bodyPr>
            <a:lstStyle/>
            <a:p>
              <a:r>
                <a:rPr lang="ja-JP" altLang="en-US" sz="1000" dirty="0" smtClean="0"/>
                <a:t>各年の年平均</a:t>
              </a:r>
              <a:endParaRPr lang="en-US" altLang="ja-JP" sz="1000" dirty="0" smtClean="0"/>
            </a:p>
            <a:p>
              <a:r>
                <a:rPr lang="ja-JP" altLang="en-US" sz="1000" dirty="0" smtClean="0"/>
                <a:t>気温偏差</a:t>
              </a:r>
              <a:endParaRPr kumimoji="1" lang="ja-JP" altLang="en-US" sz="1000" dirty="0"/>
            </a:p>
          </p:txBody>
        </p:sp>
        <p:sp>
          <p:nvSpPr>
            <p:cNvPr id="29" name="テキスト ボックス 28"/>
            <p:cNvSpPr txBox="1"/>
            <p:nvPr/>
          </p:nvSpPr>
          <p:spPr>
            <a:xfrm>
              <a:off x="7165528" y="3254787"/>
              <a:ext cx="671979" cy="246221"/>
            </a:xfrm>
            <a:prstGeom prst="rect">
              <a:avLst/>
            </a:prstGeom>
            <a:noFill/>
          </p:spPr>
          <p:txBody>
            <a:bodyPr wrap="none" rtlCol="0">
              <a:spAutoFit/>
            </a:bodyPr>
            <a:lstStyle/>
            <a:p>
              <a:r>
                <a:rPr kumimoji="1" lang="ja-JP" altLang="en-US" sz="900" dirty="0" smtClean="0">
                  <a:solidFill>
                    <a:srgbClr val="FF0000"/>
                  </a:solidFill>
                </a:rPr>
                <a:t>変化</a:t>
              </a:r>
              <a:r>
                <a:rPr kumimoji="1" lang="ja-JP" altLang="en-US" sz="1000" dirty="0" smtClean="0">
                  <a:solidFill>
                    <a:srgbClr val="FF0000"/>
                  </a:solidFill>
                </a:rPr>
                <a:t>傾向</a:t>
              </a:r>
              <a:endParaRPr kumimoji="1" lang="ja-JP" altLang="en-US" sz="900" dirty="0">
                <a:solidFill>
                  <a:srgbClr val="FF0000"/>
                </a:solidFill>
              </a:endParaRPr>
            </a:p>
          </p:txBody>
        </p:sp>
      </p:grpSp>
      <p:sp>
        <p:nvSpPr>
          <p:cNvPr id="23" name="タイトル 1"/>
          <p:cNvSpPr txBox="1">
            <a:spLocks/>
          </p:cNvSpPr>
          <p:nvPr/>
        </p:nvSpPr>
        <p:spPr>
          <a:xfrm>
            <a:off x="251520" y="116632"/>
            <a:ext cx="8424000" cy="720080"/>
          </a:xfrm>
          <a:prstGeom prst="rect">
            <a:avLst/>
          </a:prstGeom>
          <a:solidFill>
            <a:schemeClr val="accent1"/>
          </a:soli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solidFill>
                  <a:schemeClr val="bg1">
                    <a:lumMod val="95000"/>
                  </a:schemeClr>
                </a:solidFill>
              </a:rPr>
              <a:t>５．</a:t>
            </a:r>
            <a:r>
              <a:rPr lang="ja-JP" altLang="en-US" sz="3200" dirty="0">
                <a:solidFill>
                  <a:schemeClr val="bg1">
                    <a:lumMod val="95000"/>
                  </a:schemeClr>
                </a:solidFill>
              </a:rPr>
              <a:t>大阪府域における気候変動の現状と</a:t>
            </a:r>
            <a:r>
              <a:rPr lang="ja-JP" altLang="en-US" sz="3200" dirty="0" smtClean="0">
                <a:solidFill>
                  <a:schemeClr val="bg1">
                    <a:lumMod val="95000"/>
                  </a:schemeClr>
                </a:solidFill>
              </a:rPr>
              <a:t>予測</a:t>
            </a:r>
            <a:endParaRPr lang="ja-JP" altLang="en-US" sz="3200" dirty="0">
              <a:solidFill>
                <a:schemeClr val="bg1">
                  <a:lumMod val="95000"/>
                </a:schemeClr>
              </a:solidFill>
            </a:endParaRPr>
          </a:p>
        </p:txBody>
      </p:sp>
      <p:sp>
        <p:nvSpPr>
          <p:cNvPr id="20" name="テキスト ボックス 19"/>
          <p:cNvSpPr txBox="1"/>
          <p:nvPr/>
        </p:nvSpPr>
        <p:spPr>
          <a:xfrm>
            <a:off x="179512" y="879103"/>
            <a:ext cx="1317990" cy="461665"/>
          </a:xfrm>
          <a:prstGeom prst="rect">
            <a:avLst/>
          </a:prstGeom>
          <a:noFill/>
        </p:spPr>
        <p:txBody>
          <a:bodyPr wrap="none" rtlCol="0">
            <a:spAutoFit/>
          </a:bodyPr>
          <a:lstStyle/>
          <a:p>
            <a:r>
              <a:rPr kumimoji="1" lang="ja-JP" altLang="en-US" sz="2400" b="1" dirty="0" smtClean="0"/>
              <a:t>（１）気温</a:t>
            </a:r>
            <a:endParaRPr kumimoji="1" lang="ja-JP" altLang="en-US" sz="2400" b="1" dirty="0"/>
          </a:p>
        </p:txBody>
      </p:sp>
    </p:spTree>
    <p:extLst>
      <p:ext uri="{BB962C8B-B14F-4D97-AF65-F5344CB8AC3E}">
        <p14:creationId xmlns:p14="http://schemas.microsoft.com/office/powerpoint/2010/main" val="4010043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57383318"/>
              </p:ext>
            </p:extLst>
          </p:nvPr>
        </p:nvGraphicFramePr>
        <p:xfrm>
          <a:off x="251520" y="980729"/>
          <a:ext cx="8640960" cy="5760639"/>
        </p:xfrm>
        <a:graphic>
          <a:graphicData uri="http://schemas.openxmlformats.org/drawingml/2006/table">
            <a:tbl>
              <a:tblPr firstRow="1" bandRow="1">
                <a:tableStyleId>{5C22544A-7EE6-4342-B048-85BDC9FD1C3A}</a:tableStyleId>
              </a:tblPr>
              <a:tblGrid>
                <a:gridCol w="8640960"/>
              </a:tblGrid>
              <a:tr h="5760639">
                <a:tc>
                  <a:txBody>
                    <a:bodyPr/>
                    <a:lstStyle/>
                    <a:p>
                      <a:pPr>
                        <a:lnSpc>
                          <a:spcPts val="2200"/>
                        </a:lnSpc>
                      </a:pPr>
                      <a:r>
                        <a:rPr kumimoji="1" lang="ja-JP" altLang="en-US" sz="2000" b="1" dirty="0" smtClean="0">
                          <a:solidFill>
                            <a:schemeClr val="tx1"/>
                          </a:solidFill>
                        </a:rPr>
                        <a:t> ◆現状</a:t>
                      </a:r>
                      <a:endParaRPr kumimoji="1" lang="en-US" altLang="ja-JP" sz="2000" b="1" dirty="0" smtClean="0">
                        <a:solidFill>
                          <a:schemeClr val="tx1"/>
                        </a:solidFill>
                      </a:endParaRPr>
                    </a:p>
                    <a:p>
                      <a:pPr>
                        <a:lnSpc>
                          <a:spcPts val="2200"/>
                        </a:lnSpc>
                      </a:pPr>
                      <a:r>
                        <a:rPr kumimoji="1" lang="ja-JP" altLang="en-US" sz="1800" b="0" dirty="0" smtClean="0">
                          <a:solidFill>
                            <a:schemeClr val="tx1"/>
                          </a:solidFill>
                        </a:rPr>
                        <a:t>　　・我が国における日降水量</a:t>
                      </a:r>
                      <a:r>
                        <a:rPr kumimoji="1" lang="en-US" altLang="ja-JP" sz="1800" b="0" dirty="0" smtClean="0">
                          <a:solidFill>
                            <a:schemeClr val="tx1"/>
                          </a:solidFill>
                        </a:rPr>
                        <a:t>100mm</a:t>
                      </a:r>
                      <a:r>
                        <a:rPr kumimoji="1" lang="ja-JP" altLang="en-US" sz="1800" b="0" dirty="0" smtClean="0">
                          <a:solidFill>
                            <a:schemeClr val="tx1"/>
                          </a:solidFill>
                        </a:rPr>
                        <a:t>以上の</a:t>
                      </a:r>
                      <a:endParaRPr kumimoji="1" lang="en-US" altLang="ja-JP" sz="1800" b="0" dirty="0" smtClean="0">
                        <a:solidFill>
                          <a:schemeClr val="tx1"/>
                        </a:solidFill>
                      </a:endParaRPr>
                    </a:p>
                    <a:p>
                      <a:pPr>
                        <a:lnSpc>
                          <a:spcPts val="2200"/>
                        </a:lnSpc>
                      </a:pPr>
                      <a:r>
                        <a:rPr kumimoji="1" lang="ja-JP" altLang="en-US" sz="1800" b="0" dirty="0" smtClean="0">
                          <a:solidFill>
                            <a:schemeClr val="tx1"/>
                          </a:solidFill>
                        </a:rPr>
                        <a:t>　　　日数、無降雨の日及び短時間強雨の</a:t>
                      </a:r>
                      <a:endParaRPr kumimoji="1" lang="en-US" altLang="ja-JP" sz="1800" b="0" dirty="0" smtClean="0">
                        <a:solidFill>
                          <a:schemeClr val="tx1"/>
                        </a:solidFill>
                      </a:endParaRPr>
                    </a:p>
                    <a:p>
                      <a:pPr>
                        <a:lnSpc>
                          <a:spcPts val="2200"/>
                        </a:lnSpc>
                      </a:pPr>
                      <a:r>
                        <a:rPr kumimoji="1" lang="ja-JP" altLang="en-US" sz="1800" b="0" dirty="0" smtClean="0">
                          <a:solidFill>
                            <a:schemeClr val="tx1"/>
                          </a:solidFill>
                        </a:rPr>
                        <a:t>　　　発生回数は増加</a:t>
                      </a:r>
                      <a:endParaRPr kumimoji="1" lang="en-US" altLang="ja-JP" sz="1800" b="0" dirty="0" smtClean="0">
                        <a:solidFill>
                          <a:schemeClr val="tx1"/>
                        </a:solidFill>
                      </a:endParaRPr>
                    </a:p>
                    <a:p>
                      <a:pPr>
                        <a:lnSpc>
                          <a:spcPts val="2200"/>
                        </a:lnSpc>
                      </a:pPr>
                      <a:r>
                        <a:rPr kumimoji="1" lang="ja-JP" altLang="en-US" sz="1800" b="0" dirty="0" smtClean="0">
                          <a:solidFill>
                            <a:schemeClr val="tx1"/>
                          </a:solidFill>
                        </a:rPr>
                        <a:t>　　・大阪の年降水量には変化傾向は見ら</a:t>
                      </a:r>
                      <a:endParaRPr kumimoji="1" lang="en-US" altLang="ja-JP" sz="1800" b="0" dirty="0" smtClean="0">
                        <a:solidFill>
                          <a:schemeClr val="tx1"/>
                        </a:solidFill>
                      </a:endParaRPr>
                    </a:p>
                    <a:p>
                      <a:pPr>
                        <a:lnSpc>
                          <a:spcPts val="2200"/>
                        </a:lnSpc>
                      </a:pPr>
                      <a:r>
                        <a:rPr kumimoji="1" lang="ja-JP" altLang="en-US" sz="1800" b="0" dirty="0" smtClean="0">
                          <a:solidFill>
                            <a:schemeClr val="tx1"/>
                          </a:solidFill>
                        </a:rPr>
                        <a:t>　　　れないが、近年、記録的豪雨が発生</a:t>
                      </a:r>
                      <a:endParaRPr kumimoji="1" lang="en-US" altLang="ja-JP" sz="1800" b="0" dirty="0" smtClean="0">
                        <a:solidFill>
                          <a:schemeClr val="tx1"/>
                        </a:solidFill>
                      </a:endParaRPr>
                    </a:p>
                    <a:p>
                      <a:pPr>
                        <a:lnSpc>
                          <a:spcPts val="2200"/>
                        </a:lnSpc>
                      </a:pPr>
                      <a:r>
                        <a:rPr kumimoji="1" lang="ja-JP" altLang="en-US" sz="1600" b="0" dirty="0" smtClean="0">
                          <a:solidFill>
                            <a:schemeClr val="tx1"/>
                          </a:solidFill>
                        </a:rPr>
                        <a:t>　                                    　　</a:t>
                      </a:r>
                      <a:endParaRPr kumimoji="1" lang="en-US" altLang="ja-JP" sz="1800" b="0" dirty="0" smtClean="0">
                        <a:solidFill>
                          <a:schemeClr val="tx1"/>
                        </a:solidFill>
                      </a:endParaRPr>
                    </a:p>
                    <a:p>
                      <a:pPr>
                        <a:lnSpc>
                          <a:spcPts val="2200"/>
                        </a:lnSpc>
                      </a:pPr>
                      <a:r>
                        <a:rPr kumimoji="1" lang="ja-JP" altLang="en-US" sz="2000" b="1" dirty="0" smtClean="0">
                          <a:solidFill>
                            <a:schemeClr val="tx1"/>
                          </a:solidFill>
                        </a:rPr>
                        <a:t> ◆将来予測</a:t>
                      </a:r>
                      <a:endParaRPr kumimoji="1" lang="en-US" altLang="ja-JP" sz="2000" b="1" dirty="0" smtClean="0">
                        <a:solidFill>
                          <a:schemeClr val="tx1"/>
                        </a:solidFill>
                      </a:endParaRPr>
                    </a:p>
                    <a:p>
                      <a:pPr>
                        <a:lnSpc>
                          <a:spcPts val="2200"/>
                        </a:lnSpc>
                      </a:pPr>
                      <a:r>
                        <a:rPr kumimoji="1" lang="ja-JP" altLang="en-US" sz="1800" b="0" dirty="0" smtClean="0">
                          <a:solidFill>
                            <a:schemeClr val="tx1"/>
                          </a:solidFill>
                        </a:rPr>
                        <a:t>　　・大阪の年降水量が増加</a:t>
                      </a:r>
                      <a:endParaRPr kumimoji="1" lang="en-US" altLang="ja-JP" sz="1800" b="0" dirty="0" smtClean="0">
                        <a:solidFill>
                          <a:schemeClr val="tx1"/>
                        </a:solidFill>
                      </a:endParaRPr>
                    </a:p>
                    <a:p>
                      <a:pPr marL="0" marR="0" indent="0" algn="l" defTabSz="914400" rtl="0" eaLnBrk="1" fontAlgn="auto" latinLnBrk="0" hangingPunct="1">
                        <a:lnSpc>
                          <a:spcPts val="2200"/>
                        </a:lnSpc>
                        <a:spcBef>
                          <a:spcPts val="0"/>
                        </a:spcBef>
                        <a:spcAft>
                          <a:spcPts val="0"/>
                        </a:spcAft>
                        <a:buClrTx/>
                        <a:buSzTx/>
                        <a:buFontTx/>
                        <a:buNone/>
                        <a:tabLst/>
                        <a:defRPr/>
                      </a:pPr>
                      <a:r>
                        <a:rPr kumimoji="1" lang="en-US" altLang="ja-JP" sz="1800" b="0" dirty="0" smtClean="0">
                          <a:solidFill>
                            <a:schemeClr val="tx1"/>
                          </a:solidFill>
                        </a:rPr>
                        <a:t>   </a:t>
                      </a:r>
                      <a:r>
                        <a:rPr kumimoji="1" lang="ja-JP" altLang="en-US" sz="1800" b="0" dirty="0" smtClean="0">
                          <a:solidFill>
                            <a:schemeClr val="tx1"/>
                          </a:solidFill>
                        </a:rPr>
                        <a:t>　・大雨の年間日数（日降水量</a:t>
                      </a:r>
                      <a:r>
                        <a:rPr kumimoji="1" lang="en-US" altLang="ja-JP" sz="1800" b="0" dirty="0" smtClean="0">
                          <a:solidFill>
                            <a:schemeClr val="tx1"/>
                          </a:solidFill>
                        </a:rPr>
                        <a:t>100mm</a:t>
                      </a:r>
                      <a:r>
                        <a:rPr kumimoji="1" lang="ja-JP" altLang="en-US" sz="1800" b="0" dirty="0" smtClean="0">
                          <a:solidFill>
                            <a:schemeClr val="tx1"/>
                          </a:solidFill>
                        </a:rPr>
                        <a:t>以上）が</a:t>
                      </a:r>
                      <a:r>
                        <a:rPr kumimoji="1" lang="ja-JP" altLang="en-US" sz="1800" b="1" dirty="0" smtClean="0">
                          <a:solidFill>
                            <a:schemeClr val="tx1"/>
                          </a:solidFill>
                        </a:rPr>
                        <a:t>２倍以上（</a:t>
                      </a:r>
                      <a:r>
                        <a:rPr kumimoji="1" lang="en-US" altLang="ja-JP" sz="1800" b="1" dirty="0" smtClean="0">
                          <a:solidFill>
                            <a:schemeClr val="tx1"/>
                          </a:solidFill>
                        </a:rPr>
                        <a:t>0.40</a:t>
                      </a:r>
                      <a:r>
                        <a:rPr kumimoji="1" lang="ja-JP" altLang="en-US" sz="1800" b="1" dirty="0" smtClean="0">
                          <a:solidFill>
                            <a:schemeClr val="tx1"/>
                          </a:solidFill>
                        </a:rPr>
                        <a:t>日→</a:t>
                      </a:r>
                      <a:r>
                        <a:rPr kumimoji="1" lang="en-US" altLang="ja-JP" sz="1800" b="1" dirty="0" smtClean="0">
                          <a:solidFill>
                            <a:schemeClr val="tx1"/>
                          </a:solidFill>
                        </a:rPr>
                        <a:t>1.01</a:t>
                      </a:r>
                      <a:r>
                        <a:rPr kumimoji="1" lang="ja-JP" altLang="en-US" sz="1800" b="1" dirty="0" smtClean="0">
                          <a:solidFill>
                            <a:schemeClr val="tx1"/>
                          </a:solidFill>
                        </a:rPr>
                        <a:t>日）に</a:t>
                      </a:r>
                      <a:r>
                        <a:rPr kumimoji="1" lang="ja-JP" altLang="en-US" sz="1800" b="0" dirty="0" smtClean="0">
                          <a:solidFill>
                            <a:schemeClr val="tx1"/>
                          </a:solidFill>
                        </a:rPr>
                        <a:t>増加</a:t>
                      </a:r>
                      <a:endParaRPr kumimoji="1" lang="en-US" altLang="ja-JP" sz="1800" b="0" dirty="0" smtClean="0">
                        <a:solidFill>
                          <a:schemeClr val="tx1"/>
                        </a:solidFill>
                      </a:endParaRPr>
                    </a:p>
                    <a:p>
                      <a:endParaRPr kumimoji="1" lang="en-US" altLang="ja-JP" sz="1800" b="0" dirty="0" smtClean="0">
                        <a:solidFill>
                          <a:schemeClr val="tx1"/>
                        </a:solidFill>
                      </a:endParaRPr>
                    </a:p>
                    <a:p>
                      <a:r>
                        <a:rPr kumimoji="1" lang="ja-JP" altLang="en-US" sz="1800" b="0" dirty="0" smtClean="0">
                          <a:solidFill>
                            <a:schemeClr val="tx1"/>
                          </a:solidFill>
                        </a:rPr>
                        <a:t>　</a:t>
                      </a:r>
                      <a:endParaRPr kumimoji="1" lang="en-US" altLang="ja-JP" sz="1800" b="0" dirty="0" smtClean="0">
                        <a:solidFill>
                          <a:schemeClr val="tx1"/>
                        </a:solidFill>
                      </a:endParaRPr>
                    </a:p>
                    <a:p>
                      <a:endParaRPr kumimoji="1" lang="en-US" altLang="ja-JP" sz="1800" b="0" dirty="0" smtClean="0">
                        <a:solidFill>
                          <a:schemeClr val="tx1"/>
                        </a:solidFill>
                      </a:endParaRPr>
                    </a:p>
                    <a:p>
                      <a:endParaRPr kumimoji="1" lang="en-US" altLang="ja-JP" sz="1800" b="0" dirty="0" smtClean="0">
                        <a:solidFill>
                          <a:schemeClr val="tx1"/>
                        </a:solidFill>
                      </a:endParaRPr>
                    </a:p>
                    <a:p>
                      <a:endParaRPr kumimoji="1" lang="en-US" altLang="ja-JP" sz="1800" b="0" dirty="0" smtClean="0">
                        <a:solidFill>
                          <a:schemeClr val="tx1"/>
                        </a:solidFill>
                      </a:endParaRPr>
                    </a:p>
                    <a:p>
                      <a:endParaRPr kumimoji="1" lang="en-US" altLang="ja-JP" sz="1800" b="0" dirty="0" smtClean="0">
                        <a:solidFill>
                          <a:schemeClr val="tx1"/>
                        </a:solidFill>
                      </a:endParaRPr>
                    </a:p>
                    <a:p>
                      <a:r>
                        <a:rPr kumimoji="1" lang="ja-JP" altLang="en-US" sz="1800" b="0" dirty="0" smtClean="0">
                          <a:solidFill>
                            <a:schemeClr val="tx1"/>
                          </a:solidFill>
                        </a:rPr>
                        <a:t>　</a:t>
                      </a:r>
                      <a:endParaRPr kumimoji="1" lang="en-US" altLang="ja-JP" sz="1800" b="0" dirty="0" smtClean="0">
                        <a:solidFill>
                          <a:schemeClr val="tx1"/>
                        </a:solidFill>
                      </a:endParaRPr>
                    </a:p>
                    <a:p>
                      <a:endParaRPr kumimoji="1" lang="en-US" altLang="ja-JP" sz="18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6" name="Picture 2" descr="http://venus.cpd.naps.kishou.go.jp/~climatir/cgi-bin/graph/gwdb/image/anom20150901174624.png"/>
          <p:cNvPicPr>
            <a:picLocks noChangeAspect="1" noChangeArrowheads="1"/>
          </p:cNvPicPr>
          <p:nvPr/>
        </p:nvPicPr>
        <p:blipFill rotWithShape="1">
          <a:blip r:embed="rId3">
            <a:extLst>
              <a:ext uri="{28A0092B-C50C-407E-A947-70E740481C1C}">
                <a14:useLocalDpi xmlns:a14="http://schemas.microsoft.com/office/drawing/2010/main" val="0"/>
              </a:ext>
            </a:extLst>
          </a:blip>
          <a:srcRect t="7800" r="2359" b="4728"/>
          <a:stretch/>
        </p:blipFill>
        <p:spPr bwMode="auto">
          <a:xfrm>
            <a:off x="4728338" y="980728"/>
            <a:ext cx="4092134" cy="2199571"/>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4865543" y="3121223"/>
            <a:ext cx="3954929" cy="307777"/>
          </a:xfrm>
          <a:prstGeom prst="rect">
            <a:avLst/>
          </a:prstGeom>
          <a:noFill/>
        </p:spPr>
        <p:txBody>
          <a:bodyPr wrap="none" rtlCol="0">
            <a:spAutoFit/>
          </a:bodyPr>
          <a:lstStyle/>
          <a:p>
            <a:pPr algn="ctr"/>
            <a:r>
              <a:rPr lang="ja-JP" altLang="en-US" sz="1400" b="1" dirty="0" smtClean="0">
                <a:latin typeface="ＭＳ ゴシック" panose="020B0609070205080204" pitchFamily="49" charset="-128"/>
                <a:ea typeface="ＭＳ ゴシック" panose="020B0609070205080204" pitchFamily="49" charset="-128"/>
              </a:rPr>
              <a:t>大阪における</a:t>
            </a:r>
            <a:r>
              <a:rPr lang="ja-JP" altLang="en-US" sz="1400" b="1" dirty="0">
                <a:latin typeface="ＭＳ ゴシック" panose="020B0609070205080204" pitchFamily="49" charset="-128"/>
                <a:ea typeface="ＭＳ ゴシック" panose="020B0609070205080204" pitchFamily="49" charset="-128"/>
              </a:rPr>
              <a:t>年降水量</a:t>
            </a:r>
            <a:r>
              <a:rPr lang="ja-JP" altLang="en-US" sz="1400" b="1" dirty="0" smtClean="0">
                <a:latin typeface="ＭＳ ゴシック" panose="020B0609070205080204" pitchFamily="49" charset="-128"/>
                <a:ea typeface="ＭＳ ゴシック" panose="020B0609070205080204" pitchFamily="49" charset="-128"/>
              </a:rPr>
              <a:t>の</a:t>
            </a:r>
            <a:r>
              <a:rPr lang="ja-JP" altLang="en-US" sz="1400" b="1" dirty="0">
                <a:latin typeface="ＭＳ ゴシック" panose="020B0609070205080204" pitchFamily="49" charset="-128"/>
                <a:ea typeface="ＭＳ ゴシック" panose="020B0609070205080204" pitchFamily="49" charset="-128"/>
              </a:rPr>
              <a:t>変化（</a:t>
            </a:r>
            <a:r>
              <a:rPr lang="en-US" altLang="ja-JP" sz="1400" b="1" dirty="0">
                <a:latin typeface="ＭＳ ゴシック" panose="020B0609070205080204" pitchFamily="49" charset="-128"/>
                <a:ea typeface="ＭＳ ゴシック" panose="020B0609070205080204" pitchFamily="49" charset="-128"/>
              </a:rPr>
              <a:t>1883</a:t>
            </a:r>
            <a:r>
              <a:rPr lang="ja-JP" altLang="en-US" sz="1400" b="1" dirty="0">
                <a:latin typeface="ＭＳ ゴシック" panose="020B0609070205080204" pitchFamily="49" charset="-128"/>
                <a:ea typeface="ＭＳ ゴシック" panose="020B0609070205080204" pitchFamily="49" charset="-128"/>
              </a:rPr>
              <a:t>～</a:t>
            </a:r>
            <a:r>
              <a:rPr lang="en-US" altLang="ja-JP" sz="1400" b="1" dirty="0">
                <a:latin typeface="ＭＳ ゴシック" panose="020B0609070205080204" pitchFamily="49" charset="-128"/>
                <a:ea typeface="ＭＳ ゴシック" panose="020B0609070205080204" pitchFamily="49" charset="-128"/>
              </a:rPr>
              <a:t>2014</a:t>
            </a:r>
            <a:r>
              <a:rPr lang="ja-JP" altLang="en-US" sz="1400" b="1" dirty="0">
                <a:latin typeface="ＭＳ ゴシック" panose="020B0609070205080204" pitchFamily="49" charset="-128"/>
                <a:ea typeface="ＭＳ ゴシック" panose="020B0609070205080204" pitchFamily="49" charset="-128"/>
              </a:rPr>
              <a:t>年</a:t>
            </a:r>
            <a:r>
              <a:rPr lang="ja-JP" altLang="en-US" sz="1400" b="1" dirty="0" smtClean="0">
                <a:latin typeface="ＭＳ ゴシック" panose="020B0609070205080204" pitchFamily="49" charset="-128"/>
                <a:ea typeface="ＭＳ ゴシック" panose="020B0609070205080204" pitchFamily="49" charset="-128"/>
              </a:rPr>
              <a:t>）</a:t>
            </a:r>
            <a:endParaRPr lang="ja-JP" altLang="en-US" sz="1400" b="1" dirty="0">
              <a:latin typeface="ＭＳ ゴシック" panose="020B0609070205080204" pitchFamily="49" charset="-128"/>
              <a:ea typeface="ＭＳ ゴシック" panose="020B0609070205080204" pitchFamily="49" charset="-128"/>
            </a:endParaRPr>
          </a:p>
        </p:txBody>
      </p:sp>
      <p:sp>
        <p:nvSpPr>
          <p:cNvPr id="6" name="スライド番号プレースホルダー 5"/>
          <p:cNvSpPr>
            <a:spLocks noGrp="1"/>
          </p:cNvSpPr>
          <p:nvPr>
            <p:ph type="sldNum" sz="quarter" idx="12"/>
          </p:nvPr>
        </p:nvSpPr>
        <p:spPr/>
        <p:txBody>
          <a:bodyPr/>
          <a:lstStyle/>
          <a:p>
            <a:fld id="{AB3DA4BF-471E-4FB9-A43A-1B38EB911802}" type="slidenum">
              <a:rPr kumimoji="1" lang="ja-JP" altLang="en-US" smtClean="0"/>
              <a:t>8</a:t>
            </a:fld>
            <a:endParaRPr kumimoji="1" lang="ja-JP" altLang="en-US"/>
          </a:p>
        </p:txBody>
      </p:sp>
      <p:sp>
        <p:nvSpPr>
          <p:cNvPr id="12" name="テキスト ボックス 11"/>
          <p:cNvSpPr txBox="1"/>
          <p:nvPr/>
        </p:nvSpPr>
        <p:spPr>
          <a:xfrm>
            <a:off x="2162825" y="3789040"/>
            <a:ext cx="3057247" cy="307777"/>
          </a:xfrm>
          <a:prstGeom prst="rect">
            <a:avLst/>
          </a:prstGeom>
          <a:noFill/>
        </p:spPr>
        <p:txBody>
          <a:bodyPr wrap="none" rtlCol="0">
            <a:spAutoFit/>
          </a:bodyPr>
          <a:lstStyle/>
          <a:p>
            <a:r>
              <a:rPr lang="ja-JP" altLang="en-US" sz="1400" b="1" dirty="0">
                <a:latin typeface="ＭＳ ゴシック" panose="020B0609070205080204" pitchFamily="49" charset="-128"/>
                <a:ea typeface="ＭＳ ゴシック" panose="020B0609070205080204" pitchFamily="49" charset="-128"/>
              </a:rPr>
              <a:t>年降水量の変化</a:t>
            </a:r>
            <a:r>
              <a:rPr lang="ja-JP" altLang="en-US" sz="1400" b="1" dirty="0" smtClean="0">
                <a:latin typeface="ＭＳ ゴシック" panose="020B0609070205080204" pitchFamily="49" charset="-128"/>
                <a:ea typeface="ＭＳ ゴシック" panose="020B0609070205080204" pitchFamily="49" charset="-128"/>
              </a:rPr>
              <a:t>（現在</a:t>
            </a:r>
            <a:r>
              <a:rPr lang="ja-JP" altLang="en-US" sz="1400" b="1" dirty="0">
                <a:latin typeface="ＭＳ ゴシック" panose="020B0609070205080204" pitchFamily="49" charset="-128"/>
                <a:ea typeface="ＭＳ ゴシック" panose="020B0609070205080204" pitchFamily="49" charset="-128"/>
              </a:rPr>
              <a:t>気候との差</a:t>
            </a:r>
            <a:r>
              <a:rPr lang="ja-JP" altLang="en-US" sz="1400" b="1" dirty="0" smtClean="0">
                <a:latin typeface="ＭＳ ゴシック" panose="020B0609070205080204" pitchFamily="49" charset="-128"/>
                <a:ea typeface="ＭＳ ゴシック" panose="020B0609070205080204" pitchFamily="49" charset="-128"/>
              </a:rPr>
              <a:t>）</a:t>
            </a:r>
            <a:endParaRPr lang="ja-JP" altLang="en-US" sz="1400" b="1" dirty="0">
              <a:latin typeface="ＭＳ ゴシック" panose="020B0609070205080204" pitchFamily="49" charset="-128"/>
              <a:ea typeface="ＭＳ ゴシック" panose="020B0609070205080204" pitchFamily="49" charset="-128"/>
            </a:endParaRPr>
          </a:p>
        </p:txBody>
      </p:sp>
      <p:sp>
        <p:nvSpPr>
          <p:cNvPr id="28" name="テキスト ボックス 27"/>
          <p:cNvSpPr txBox="1"/>
          <p:nvPr/>
        </p:nvSpPr>
        <p:spPr>
          <a:xfrm>
            <a:off x="1043608" y="5281463"/>
            <a:ext cx="5660524" cy="307777"/>
          </a:xfrm>
          <a:prstGeom prst="rect">
            <a:avLst/>
          </a:prstGeom>
          <a:noFill/>
        </p:spPr>
        <p:txBody>
          <a:bodyPr wrap="none" rtlCol="0">
            <a:spAutoFit/>
          </a:bodyPr>
          <a:lstStyle/>
          <a:p>
            <a:r>
              <a:rPr lang="ja-JP" altLang="en-US" sz="1400" b="1" dirty="0" smtClean="0">
                <a:latin typeface="ＭＳ ゴシック" panose="020B0609070205080204" pitchFamily="49" charset="-128"/>
                <a:ea typeface="ＭＳ ゴシック" panose="020B0609070205080204" pitchFamily="49" charset="-128"/>
              </a:rPr>
              <a:t>日降水量</a:t>
            </a:r>
            <a:r>
              <a:rPr lang="en-US" altLang="ja-JP" sz="1400" b="1" dirty="0" smtClean="0">
                <a:latin typeface="ＭＳ ゴシック" panose="020B0609070205080204" pitchFamily="49" charset="-128"/>
                <a:ea typeface="ＭＳ ゴシック" panose="020B0609070205080204" pitchFamily="49" charset="-128"/>
              </a:rPr>
              <a:t>100mm</a:t>
            </a:r>
            <a:r>
              <a:rPr lang="ja-JP" altLang="en-US" sz="1400" b="1" dirty="0" smtClean="0">
                <a:latin typeface="ＭＳ ゴシック" panose="020B0609070205080204" pitchFamily="49" charset="-128"/>
                <a:ea typeface="ＭＳ ゴシック" panose="020B0609070205080204" pitchFamily="49" charset="-128"/>
              </a:rPr>
              <a:t>以上の年間日数の</a:t>
            </a:r>
            <a:r>
              <a:rPr lang="ja-JP" altLang="en-US" sz="1400" b="1" dirty="0">
                <a:latin typeface="ＭＳ ゴシック" panose="020B0609070205080204" pitchFamily="49" charset="-128"/>
                <a:ea typeface="ＭＳ ゴシック" panose="020B0609070205080204" pitchFamily="49" charset="-128"/>
              </a:rPr>
              <a:t>変化（将来気候と現在気候との差</a:t>
            </a:r>
            <a:r>
              <a:rPr lang="ja-JP" altLang="en-US" sz="1400" b="1" dirty="0" smtClean="0">
                <a:latin typeface="ＭＳ ゴシック" panose="020B0609070205080204" pitchFamily="49" charset="-128"/>
                <a:ea typeface="ＭＳ ゴシック" panose="020B0609070205080204" pitchFamily="49" charset="-128"/>
              </a:rPr>
              <a:t>）</a:t>
            </a:r>
            <a:endParaRPr lang="ja-JP" altLang="en-US" sz="1400" b="1" dirty="0">
              <a:latin typeface="ＭＳ ゴシック" panose="020B0609070205080204" pitchFamily="49" charset="-128"/>
              <a:ea typeface="ＭＳ ゴシック" panose="020B0609070205080204" pitchFamily="49" charset="-128"/>
            </a:endParaRPr>
          </a:p>
        </p:txBody>
      </p:sp>
      <p:sp>
        <p:nvSpPr>
          <p:cNvPr id="15" name="テキスト ボックス 14"/>
          <p:cNvSpPr txBox="1"/>
          <p:nvPr/>
        </p:nvSpPr>
        <p:spPr>
          <a:xfrm>
            <a:off x="5220072" y="2492896"/>
            <a:ext cx="1733167" cy="415498"/>
          </a:xfrm>
          <a:prstGeom prst="rect">
            <a:avLst/>
          </a:prstGeom>
          <a:solidFill>
            <a:schemeClr val="bg1">
              <a:alpha val="40000"/>
            </a:schemeClr>
          </a:solidFill>
          <a:ln w="12700">
            <a:solidFill>
              <a:schemeClr val="tx1"/>
            </a:solidFill>
          </a:ln>
        </p:spPr>
        <p:txBody>
          <a:bodyPr wrap="none" rtlCol="0">
            <a:spAutoFit/>
          </a:bodyPr>
          <a:lstStyle/>
          <a:p>
            <a:r>
              <a:rPr lang="ja-JP" altLang="en-US" sz="1050" dirty="0" smtClean="0"/>
              <a:t>縦棒：各年の年降水量偏差</a:t>
            </a:r>
            <a:endParaRPr lang="en-US" altLang="ja-JP" sz="1050" dirty="0" smtClean="0"/>
          </a:p>
          <a:p>
            <a:r>
              <a:rPr kumimoji="1" lang="ja-JP" altLang="en-US" sz="1050" dirty="0" smtClean="0"/>
              <a:t>折れ線：</a:t>
            </a:r>
            <a:r>
              <a:rPr lang="ja-JP" altLang="en-US" sz="1050" dirty="0" smtClean="0"/>
              <a:t>５年移動平均</a:t>
            </a:r>
            <a:endParaRPr kumimoji="1" lang="ja-JP" altLang="en-US" sz="1050" dirty="0"/>
          </a:p>
        </p:txBody>
      </p:sp>
      <p:sp>
        <p:nvSpPr>
          <p:cNvPr id="22" name="テキスト ボックス 21"/>
          <p:cNvSpPr txBox="1"/>
          <p:nvPr/>
        </p:nvSpPr>
        <p:spPr>
          <a:xfrm>
            <a:off x="179512" y="519063"/>
            <a:ext cx="1317990" cy="461665"/>
          </a:xfrm>
          <a:prstGeom prst="rect">
            <a:avLst/>
          </a:prstGeom>
          <a:noFill/>
        </p:spPr>
        <p:txBody>
          <a:bodyPr wrap="none" rtlCol="0">
            <a:spAutoFit/>
          </a:bodyPr>
          <a:lstStyle/>
          <a:p>
            <a:r>
              <a:rPr kumimoji="1" lang="ja-JP" altLang="en-US" sz="2400" b="1" dirty="0" smtClean="0"/>
              <a:t>（２）降水</a:t>
            </a:r>
            <a:endParaRPr kumimoji="1" lang="ja-JP" altLang="en-US" sz="2400" b="1" dirty="0"/>
          </a:p>
        </p:txBody>
      </p:sp>
      <p:graphicFrame>
        <p:nvGraphicFramePr>
          <p:cNvPr id="19" name="表 18"/>
          <p:cNvGraphicFramePr>
            <a:graphicFrameLocks noGrp="1"/>
          </p:cNvGraphicFramePr>
          <p:nvPr>
            <p:extLst>
              <p:ext uri="{D42A27DB-BD31-4B8C-83A1-F6EECF244321}">
                <p14:modId xmlns:p14="http://schemas.microsoft.com/office/powerpoint/2010/main" val="1108684436"/>
              </p:ext>
            </p:extLst>
          </p:nvPr>
        </p:nvGraphicFramePr>
        <p:xfrm>
          <a:off x="619547" y="4087285"/>
          <a:ext cx="6404293" cy="1133088"/>
        </p:xfrm>
        <a:graphic>
          <a:graphicData uri="http://schemas.openxmlformats.org/drawingml/2006/table">
            <a:tbl>
              <a:tblPr firstRow="1" bandRow="1">
                <a:tableStyleId>{5940675A-B579-460E-94D1-54222C63F5DA}</a:tableStyleId>
              </a:tblPr>
              <a:tblGrid>
                <a:gridCol w="1324293"/>
                <a:gridCol w="1016000"/>
                <a:gridCol w="1016000"/>
                <a:gridCol w="1016000"/>
                <a:gridCol w="1016000"/>
                <a:gridCol w="1016000"/>
              </a:tblGrid>
              <a:tr h="432048">
                <a:tc>
                  <a:txBody>
                    <a:bodyPr/>
                    <a:lstStyle/>
                    <a:p>
                      <a:endParaRPr kumimoji="1" lang="ja-JP" altLang="en-US" sz="1600" dirty="0"/>
                    </a:p>
                  </a:txBody>
                  <a:tcPr anchor="ctr"/>
                </a:tc>
                <a:tc>
                  <a:txBody>
                    <a:bodyPr/>
                    <a:lstStyle/>
                    <a:p>
                      <a:pPr algn="ctr">
                        <a:lnSpc>
                          <a:spcPts val="1200"/>
                        </a:lnSpc>
                      </a:pPr>
                      <a:r>
                        <a:rPr kumimoji="1" lang="ja-JP" altLang="en-US" sz="1400" dirty="0" smtClean="0"/>
                        <a:t>年合計</a:t>
                      </a:r>
                      <a:endParaRPr kumimoji="1" lang="ja-JP" altLang="en-US" sz="1400" dirty="0"/>
                    </a:p>
                  </a:txBody>
                  <a:tcPr anchor="ctr"/>
                </a:tc>
                <a:tc>
                  <a:txBody>
                    <a:bodyPr/>
                    <a:lstStyle/>
                    <a:p>
                      <a:pPr algn="ctr">
                        <a:lnSpc>
                          <a:spcPts val="1200"/>
                        </a:lnSpc>
                      </a:pPr>
                      <a:r>
                        <a:rPr kumimoji="1" lang="ja-JP" altLang="en-US" sz="1400" dirty="0" smtClean="0"/>
                        <a:t>春</a:t>
                      </a:r>
                      <a:endParaRPr kumimoji="1" lang="en-US" altLang="ja-JP" sz="1400" dirty="0" smtClean="0"/>
                    </a:p>
                    <a:p>
                      <a:pPr algn="ctr">
                        <a:lnSpc>
                          <a:spcPts val="1200"/>
                        </a:lnSpc>
                      </a:pPr>
                      <a:r>
                        <a:rPr kumimoji="1" lang="en-US" altLang="ja-JP" sz="1400" dirty="0" smtClean="0"/>
                        <a:t>(3</a:t>
                      </a:r>
                      <a:r>
                        <a:rPr kumimoji="1" lang="ja-JP" altLang="en-US" sz="1400" dirty="0" smtClean="0"/>
                        <a:t>～</a:t>
                      </a:r>
                      <a:r>
                        <a:rPr kumimoji="1" lang="en-US" altLang="ja-JP" sz="1400" dirty="0" smtClean="0"/>
                        <a:t>5</a:t>
                      </a:r>
                      <a:r>
                        <a:rPr kumimoji="1" lang="ja-JP" altLang="en-US" sz="1400" dirty="0" smtClean="0"/>
                        <a:t>月</a:t>
                      </a:r>
                      <a:r>
                        <a:rPr kumimoji="1" lang="en-US" altLang="ja-JP" sz="1400" dirty="0" smtClean="0"/>
                        <a:t>)</a:t>
                      </a:r>
                      <a:endParaRPr kumimoji="1" lang="ja-JP" altLang="en-US" sz="1400" dirty="0"/>
                    </a:p>
                  </a:txBody>
                  <a:tcPr anchor="ctr"/>
                </a:tc>
                <a:tc>
                  <a:txBody>
                    <a:bodyPr/>
                    <a:lstStyle/>
                    <a:p>
                      <a:pPr algn="ctr">
                        <a:lnSpc>
                          <a:spcPts val="1200"/>
                        </a:lnSpc>
                      </a:pPr>
                      <a:r>
                        <a:rPr kumimoji="1" lang="ja-JP" altLang="en-US" sz="1400" i="0" dirty="0" smtClean="0"/>
                        <a:t>夏</a:t>
                      </a:r>
                      <a:endParaRPr kumimoji="1" lang="en-US" altLang="ja-JP" sz="1400" i="0" dirty="0" smtClean="0"/>
                    </a:p>
                    <a:p>
                      <a:pPr algn="ctr">
                        <a:lnSpc>
                          <a:spcPts val="1200"/>
                        </a:lnSpc>
                      </a:pPr>
                      <a:r>
                        <a:rPr kumimoji="1" lang="en-US" altLang="ja-JP" sz="1400" i="0" dirty="0" smtClean="0"/>
                        <a:t>(6</a:t>
                      </a:r>
                      <a:r>
                        <a:rPr kumimoji="1" lang="ja-JP" altLang="en-US" sz="1400" i="0" dirty="0" smtClean="0"/>
                        <a:t>～</a:t>
                      </a:r>
                      <a:r>
                        <a:rPr kumimoji="1" lang="en-US" altLang="ja-JP" sz="1400" i="0" dirty="0" smtClean="0"/>
                        <a:t>8</a:t>
                      </a:r>
                      <a:r>
                        <a:rPr kumimoji="1" lang="ja-JP" altLang="en-US" sz="1400" i="0" dirty="0" smtClean="0"/>
                        <a:t>月</a:t>
                      </a:r>
                      <a:r>
                        <a:rPr kumimoji="1" lang="en-US" altLang="ja-JP" sz="1400" i="0" dirty="0" smtClean="0"/>
                        <a:t>)</a:t>
                      </a:r>
                      <a:endParaRPr kumimoji="1" lang="ja-JP" altLang="en-US" sz="1400" i="0" dirty="0"/>
                    </a:p>
                  </a:txBody>
                  <a:tcPr anchor="ctr"/>
                </a:tc>
                <a:tc>
                  <a:txBody>
                    <a:bodyPr/>
                    <a:lstStyle/>
                    <a:p>
                      <a:pPr algn="ctr">
                        <a:lnSpc>
                          <a:spcPts val="1200"/>
                        </a:lnSpc>
                      </a:pPr>
                      <a:r>
                        <a:rPr kumimoji="1" lang="ja-JP" altLang="en-US" sz="1400" dirty="0" smtClean="0"/>
                        <a:t>秋</a:t>
                      </a:r>
                      <a:endParaRPr kumimoji="1" lang="en-US" altLang="ja-JP" sz="1400" dirty="0" smtClean="0"/>
                    </a:p>
                    <a:p>
                      <a:pPr algn="ctr">
                        <a:lnSpc>
                          <a:spcPts val="1200"/>
                        </a:lnSpc>
                      </a:pPr>
                      <a:r>
                        <a:rPr kumimoji="1" lang="en-US" altLang="ja-JP" sz="1400" dirty="0" smtClean="0"/>
                        <a:t>(9</a:t>
                      </a:r>
                      <a:r>
                        <a:rPr kumimoji="1" lang="ja-JP" altLang="en-US" sz="1400" dirty="0" smtClean="0"/>
                        <a:t>～</a:t>
                      </a:r>
                      <a:r>
                        <a:rPr kumimoji="1" lang="en-US" altLang="ja-JP" sz="1400" dirty="0" smtClean="0"/>
                        <a:t>11</a:t>
                      </a:r>
                      <a:r>
                        <a:rPr kumimoji="1" lang="ja-JP" altLang="en-US" sz="1400" dirty="0" smtClean="0"/>
                        <a:t>月</a:t>
                      </a:r>
                      <a:r>
                        <a:rPr kumimoji="1" lang="en-US" altLang="ja-JP" sz="1400" dirty="0" smtClean="0"/>
                        <a:t>)</a:t>
                      </a:r>
                      <a:endParaRPr kumimoji="1" lang="ja-JP" altLang="en-US" sz="1400" dirty="0"/>
                    </a:p>
                  </a:txBody>
                  <a:tcPr anchor="ctr"/>
                </a:tc>
                <a:tc>
                  <a:txBody>
                    <a:bodyPr/>
                    <a:lstStyle/>
                    <a:p>
                      <a:pPr algn="ctr">
                        <a:lnSpc>
                          <a:spcPts val="1200"/>
                        </a:lnSpc>
                      </a:pPr>
                      <a:r>
                        <a:rPr kumimoji="1" lang="ja-JP" altLang="en-US" sz="1400" dirty="0" smtClean="0"/>
                        <a:t>冬</a:t>
                      </a:r>
                      <a:endParaRPr kumimoji="1" lang="en-US" altLang="ja-JP" sz="1400" dirty="0" smtClean="0"/>
                    </a:p>
                    <a:p>
                      <a:pPr algn="ctr">
                        <a:lnSpc>
                          <a:spcPts val="1200"/>
                        </a:lnSpc>
                      </a:pPr>
                      <a:r>
                        <a:rPr kumimoji="1" lang="en-US" altLang="ja-JP" sz="1400" dirty="0" smtClean="0"/>
                        <a:t>(12</a:t>
                      </a:r>
                      <a:r>
                        <a:rPr kumimoji="1" lang="ja-JP" altLang="en-US" sz="1400" dirty="0" smtClean="0"/>
                        <a:t>～</a:t>
                      </a:r>
                      <a:r>
                        <a:rPr kumimoji="1" lang="en-US" altLang="ja-JP" sz="1400" dirty="0" smtClean="0"/>
                        <a:t>2</a:t>
                      </a:r>
                      <a:r>
                        <a:rPr kumimoji="1" lang="ja-JP" altLang="en-US" sz="1400" dirty="0" smtClean="0"/>
                        <a:t>月</a:t>
                      </a:r>
                      <a:r>
                        <a:rPr kumimoji="1" lang="en-US" altLang="ja-JP" sz="1400" dirty="0" smtClean="0"/>
                        <a:t>)</a:t>
                      </a:r>
                      <a:endParaRPr kumimoji="1" lang="ja-JP" altLang="en-US" sz="1400" dirty="0"/>
                    </a:p>
                  </a:txBody>
                  <a:tcPr anchor="ctr"/>
                </a:tc>
              </a:tr>
              <a:tr h="301645">
                <a:tc>
                  <a:txBody>
                    <a:bodyPr/>
                    <a:lstStyle/>
                    <a:p>
                      <a:r>
                        <a:rPr kumimoji="1" lang="ja-JP" altLang="en-US" sz="1400" dirty="0" smtClean="0"/>
                        <a:t>現在気候</a:t>
                      </a:r>
                      <a:r>
                        <a:rPr kumimoji="1" lang="en-US" altLang="ja-JP" sz="1400" dirty="0" smtClean="0"/>
                        <a:t>(mm)</a:t>
                      </a:r>
                      <a:endParaRPr kumimoji="1" lang="ja-JP" altLang="en-US" sz="1400" dirty="0"/>
                    </a:p>
                  </a:txBody>
                  <a:tcPr anchor="ctr"/>
                </a:tc>
                <a:tc>
                  <a:txBody>
                    <a:bodyPr/>
                    <a:lstStyle/>
                    <a:p>
                      <a:pPr algn="ctr"/>
                      <a:r>
                        <a:rPr kumimoji="1" lang="en-US" altLang="ja-JP" sz="1400" dirty="0" smtClean="0">
                          <a:solidFill>
                            <a:schemeClr val="tx1"/>
                          </a:solidFill>
                        </a:rPr>
                        <a:t>1326.1</a:t>
                      </a:r>
                      <a:endParaRPr kumimoji="1" lang="ja-JP" altLang="en-US" sz="1400" dirty="0">
                        <a:solidFill>
                          <a:schemeClr val="tx1"/>
                        </a:solidFill>
                      </a:endParaRPr>
                    </a:p>
                  </a:txBody>
                  <a:tcPr anchor="ctr"/>
                </a:tc>
                <a:tc>
                  <a:txBody>
                    <a:bodyPr/>
                    <a:lstStyle/>
                    <a:p>
                      <a:pPr algn="ctr"/>
                      <a:r>
                        <a:rPr kumimoji="1" lang="en-US" altLang="ja-JP" sz="1400" dirty="0" smtClean="0">
                          <a:solidFill>
                            <a:schemeClr val="tx1"/>
                          </a:solidFill>
                        </a:rPr>
                        <a:t>372.3</a:t>
                      </a:r>
                    </a:p>
                  </a:txBody>
                  <a:tcPr anchor="ctr"/>
                </a:tc>
                <a:tc>
                  <a:txBody>
                    <a:bodyPr/>
                    <a:lstStyle/>
                    <a:p>
                      <a:pPr algn="ctr"/>
                      <a:r>
                        <a:rPr kumimoji="1" lang="en-US" altLang="ja-JP" sz="1400" dirty="0" smtClean="0">
                          <a:solidFill>
                            <a:schemeClr val="tx1"/>
                          </a:solidFill>
                        </a:rPr>
                        <a:t>473.1</a:t>
                      </a:r>
                      <a:endParaRPr kumimoji="1" lang="ja-JP" altLang="en-US" sz="1400" dirty="0">
                        <a:solidFill>
                          <a:schemeClr val="tx1"/>
                        </a:solidFill>
                      </a:endParaRPr>
                    </a:p>
                  </a:txBody>
                  <a:tcPr anchor="ctr"/>
                </a:tc>
                <a:tc>
                  <a:txBody>
                    <a:bodyPr/>
                    <a:lstStyle/>
                    <a:p>
                      <a:pPr algn="ctr"/>
                      <a:r>
                        <a:rPr kumimoji="1" lang="en-US" altLang="ja-JP" sz="1400" dirty="0" smtClean="0">
                          <a:solidFill>
                            <a:schemeClr val="tx1"/>
                          </a:solidFill>
                        </a:rPr>
                        <a:t>341.5</a:t>
                      </a:r>
                      <a:endParaRPr kumimoji="1" lang="ja-JP" altLang="en-US" sz="1400" dirty="0">
                        <a:solidFill>
                          <a:schemeClr val="tx1"/>
                        </a:solidFill>
                      </a:endParaRPr>
                    </a:p>
                  </a:txBody>
                  <a:tcPr anchor="ctr"/>
                </a:tc>
                <a:tc>
                  <a:txBody>
                    <a:bodyPr/>
                    <a:lstStyle/>
                    <a:p>
                      <a:pPr algn="ctr"/>
                      <a:r>
                        <a:rPr kumimoji="1" lang="en-US" altLang="ja-JP" sz="1400" dirty="0" smtClean="0">
                          <a:solidFill>
                            <a:schemeClr val="tx1"/>
                          </a:solidFill>
                        </a:rPr>
                        <a:t>140.3</a:t>
                      </a:r>
                      <a:endParaRPr kumimoji="1" lang="ja-JP" altLang="en-US" sz="1400" dirty="0">
                        <a:solidFill>
                          <a:schemeClr val="tx1"/>
                        </a:solidFill>
                      </a:endParaRPr>
                    </a:p>
                  </a:txBody>
                  <a:tcPr anchor="ctr"/>
                </a:tc>
              </a:tr>
              <a:tr h="301645">
                <a:tc>
                  <a:txBody>
                    <a:bodyPr/>
                    <a:lstStyle/>
                    <a:p>
                      <a:r>
                        <a:rPr kumimoji="1" lang="ja-JP" altLang="en-US" sz="1400" dirty="0" smtClean="0"/>
                        <a:t>将来気候</a:t>
                      </a:r>
                      <a:r>
                        <a:rPr kumimoji="1" lang="en-US" altLang="ja-JP" sz="1400" dirty="0" smtClean="0"/>
                        <a:t>(mm)</a:t>
                      </a:r>
                      <a:endParaRPr kumimoji="1" lang="ja-JP" altLang="en-US" sz="1400" dirty="0"/>
                    </a:p>
                  </a:txBody>
                  <a:tcPr anchor="ctr"/>
                </a:tc>
                <a:tc>
                  <a:txBody>
                    <a:bodyPr/>
                    <a:lstStyle/>
                    <a:p>
                      <a:pPr algn="ctr">
                        <a:lnSpc>
                          <a:spcPts val="1200"/>
                        </a:lnSpc>
                      </a:pPr>
                      <a:r>
                        <a:rPr kumimoji="1" lang="en-US" altLang="ja-JP" sz="1400" dirty="0" smtClean="0">
                          <a:solidFill>
                            <a:schemeClr val="tx1"/>
                          </a:solidFill>
                        </a:rPr>
                        <a:t>1478.2</a:t>
                      </a:r>
                    </a:p>
                    <a:p>
                      <a:pPr algn="ctr">
                        <a:lnSpc>
                          <a:spcPts val="1200"/>
                        </a:lnSpc>
                      </a:pPr>
                      <a:r>
                        <a:rPr kumimoji="1" lang="en-US" altLang="ja-JP" sz="1400" dirty="0" smtClean="0">
                          <a:solidFill>
                            <a:schemeClr val="tx1"/>
                          </a:solidFill>
                        </a:rPr>
                        <a:t>(+152.10)</a:t>
                      </a:r>
                      <a:endParaRPr kumimoji="1" lang="ja-JP" altLang="en-US" sz="1400" dirty="0">
                        <a:solidFill>
                          <a:schemeClr val="tx1"/>
                        </a:solidFill>
                      </a:endParaRPr>
                    </a:p>
                  </a:txBody>
                  <a:tcPr anchor="ctr"/>
                </a:tc>
                <a:tc>
                  <a:txBody>
                    <a:bodyPr/>
                    <a:lstStyle/>
                    <a:p>
                      <a:pPr algn="ctr">
                        <a:lnSpc>
                          <a:spcPts val="1200"/>
                        </a:lnSpc>
                      </a:pPr>
                      <a:r>
                        <a:rPr kumimoji="1" lang="en-US" altLang="ja-JP" sz="1400" dirty="0" smtClean="0">
                          <a:solidFill>
                            <a:schemeClr val="tx1"/>
                          </a:solidFill>
                        </a:rPr>
                        <a:t>429.79</a:t>
                      </a:r>
                    </a:p>
                    <a:p>
                      <a:pPr algn="ctr">
                        <a:lnSpc>
                          <a:spcPts val="1200"/>
                        </a:lnSpc>
                      </a:pPr>
                      <a:r>
                        <a:rPr kumimoji="1" lang="en-US" altLang="ja-JP" sz="1400" dirty="0" smtClean="0">
                          <a:solidFill>
                            <a:schemeClr val="tx1"/>
                          </a:solidFill>
                        </a:rPr>
                        <a:t>(+57.49)</a:t>
                      </a:r>
                      <a:endParaRPr kumimoji="1" lang="ja-JP" altLang="en-US" sz="1400" dirty="0">
                        <a:solidFill>
                          <a:schemeClr val="tx1"/>
                        </a:solidFill>
                      </a:endParaRPr>
                    </a:p>
                  </a:txBody>
                  <a:tcPr anchor="ctr"/>
                </a:tc>
                <a:tc>
                  <a:txBody>
                    <a:bodyPr/>
                    <a:lstStyle/>
                    <a:p>
                      <a:pPr algn="ctr">
                        <a:lnSpc>
                          <a:spcPts val="1200"/>
                        </a:lnSpc>
                      </a:pPr>
                      <a:r>
                        <a:rPr kumimoji="1" lang="en-US" altLang="ja-JP" sz="1400" dirty="0" smtClean="0">
                          <a:solidFill>
                            <a:schemeClr val="tx1"/>
                          </a:solidFill>
                        </a:rPr>
                        <a:t>549.20</a:t>
                      </a:r>
                    </a:p>
                    <a:p>
                      <a:pPr algn="ctr">
                        <a:lnSpc>
                          <a:spcPts val="1200"/>
                        </a:lnSpc>
                      </a:pPr>
                      <a:r>
                        <a:rPr kumimoji="1" lang="en-US" altLang="ja-JP" sz="1400" dirty="0" smtClean="0">
                          <a:solidFill>
                            <a:schemeClr val="tx1"/>
                          </a:solidFill>
                        </a:rPr>
                        <a:t>(+76.10)</a:t>
                      </a:r>
                      <a:endParaRPr kumimoji="1" lang="ja-JP" altLang="en-US" sz="1400" dirty="0">
                        <a:solidFill>
                          <a:schemeClr val="tx1"/>
                        </a:solidFill>
                      </a:endParaRPr>
                    </a:p>
                  </a:txBody>
                  <a:tcPr anchor="ctr"/>
                </a:tc>
                <a:tc>
                  <a:txBody>
                    <a:bodyPr/>
                    <a:lstStyle/>
                    <a:p>
                      <a:pPr algn="ctr">
                        <a:lnSpc>
                          <a:spcPts val="1200"/>
                        </a:lnSpc>
                      </a:pPr>
                      <a:r>
                        <a:rPr kumimoji="1" lang="en-US" altLang="ja-JP" sz="1400" dirty="0" smtClean="0">
                          <a:solidFill>
                            <a:schemeClr val="tx1"/>
                          </a:solidFill>
                        </a:rPr>
                        <a:t>310.67</a:t>
                      </a:r>
                    </a:p>
                    <a:p>
                      <a:pPr algn="ctr">
                        <a:lnSpc>
                          <a:spcPts val="1200"/>
                        </a:lnSpc>
                      </a:pPr>
                      <a:r>
                        <a:rPr kumimoji="1" lang="en-US" altLang="ja-JP" sz="1400" dirty="0" smtClean="0">
                          <a:solidFill>
                            <a:schemeClr val="tx1"/>
                          </a:solidFill>
                        </a:rPr>
                        <a:t>(-30.83)</a:t>
                      </a:r>
                      <a:endParaRPr kumimoji="1" lang="ja-JP" altLang="en-US" sz="1400" dirty="0">
                        <a:solidFill>
                          <a:schemeClr val="tx1"/>
                        </a:solidFill>
                      </a:endParaRPr>
                    </a:p>
                  </a:txBody>
                  <a:tcPr anchor="ctr"/>
                </a:tc>
                <a:tc>
                  <a:txBody>
                    <a:bodyPr/>
                    <a:lstStyle/>
                    <a:p>
                      <a:pPr algn="ctr">
                        <a:lnSpc>
                          <a:spcPts val="1200"/>
                        </a:lnSpc>
                      </a:pPr>
                      <a:r>
                        <a:rPr kumimoji="1" lang="en-US" altLang="ja-JP" sz="1400" dirty="0" smtClean="0">
                          <a:solidFill>
                            <a:schemeClr val="tx1"/>
                          </a:solidFill>
                        </a:rPr>
                        <a:t>189.63</a:t>
                      </a:r>
                    </a:p>
                    <a:p>
                      <a:pPr algn="ctr">
                        <a:lnSpc>
                          <a:spcPts val="1200"/>
                        </a:lnSpc>
                      </a:pPr>
                      <a:r>
                        <a:rPr kumimoji="1" lang="en-US" altLang="ja-JP" sz="1400" dirty="0" smtClean="0">
                          <a:solidFill>
                            <a:schemeClr val="tx1"/>
                          </a:solidFill>
                        </a:rPr>
                        <a:t>(+49.33)</a:t>
                      </a:r>
                      <a:endParaRPr kumimoji="1" lang="ja-JP" altLang="en-US" sz="1400" dirty="0">
                        <a:solidFill>
                          <a:schemeClr val="tx1"/>
                        </a:solidFill>
                      </a:endParaRPr>
                    </a:p>
                  </a:txBody>
                  <a:tcPr anchor="ctr"/>
                </a:tc>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1764864810"/>
              </p:ext>
            </p:extLst>
          </p:nvPr>
        </p:nvGraphicFramePr>
        <p:xfrm>
          <a:off x="611560" y="5589240"/>
          <a:ext cx="6404293" cy="1097280"/>
        </p:xfrm>
        <a:graphic>
          <a:graphicData uri="http://schemas.openxmlformats.org/drawingml/2006/table">
            <a:tbl>
              <a:tblPr firstRow="1" bandRow="1">
                <a:tableStyleId>{5940675A-B579-460E-94D1-54222C63F5DA}</a:tableStyleId>
              </a:tblPr>
              <a:tblGrid>
                <a:gridCol w="1324293"/>
                <a:gridCol w="1016000"/>
                <a:gridCol w="1016000"/>
                <a:gridCol w="1016000"/>
                <a:gridCol w="1016000"/>
                <a:gridCol w="1016000"/>
              </a:tblGrid>
              <a:tr h="370840">
                <a:tc>
                  <a:txBody>
                    <a:bodyPr/>
                    <a:lstStyle/>
                    <a:p>
                      <a:endParaRPr kumimoji="1" lang="ja-JP" altLang="en-US" dirty="0"/>
                    </a:p>
                  </a:txBody>
                  <a:tcPr/>
                </a:tc>
                <a:tc>
                  <a:txBody>
                    <a:bodyPr/>
                    <a:lstStyle/>
                    <a:p>
                      <a:pPr algn="ctr">
                        <a:lnSpc>
                          <a:spcPts val="1200"/>
                        </a:lnSpc>
                      </a:pPr>
                      <a:r>
                        <a:rPr kumimoji="1" lang="ja-JP" altLang="en-US" sz="1400" dirty="0" smtClean="0"/>
                        <a:t>年合計</a:t>
                      </a:r>
                      <a:endParaRPr kumimoji="1" lang="ja-JP" altLang="en-US" sz="1400" dirty="0"/>
                    </a:p>
                  </a:txBody>
                  <a:tcPr anchor="ctr"/>
                </a:tc>
                <a:tc>
                  <a:txBody>
                    <a:bodyPr/>
                    <a:lstStyle/>
                    <a:p>
                      <a:pPr algn="ctr">
                        <a:lnSpc>
                          <a:spcPts val="1200"/>
                        </a:lnSpc>
                      </a:pPr>
                      <a:r>
                        <a:rPr kumimoji="1" lang="ja-JP" altLang="en-US" sz="1400" dirty="0" smtClean="0"/>
                        <a:t>春</a:t>
                      </a:r>
                      <a:endParaRPr kumimoji="1" lang="en-US" altLang="ja-JP" sz="1400" dirty="0" smtClean="0"/>
                    </a:p>
                    <a:p>
                      <a:pPr algn="ctr">
                        <a:lnSpc>
                          <a:spcPts val="1200"/>
                        </a:lnSpc>
                      </a:pPr>
                      <a:r>
                        <a:rPr kumimoji="1" lang="en-US" altLang="ja-JP" sz="1400" dirty="0" smtClean="0"/>
                        <a:t>(3</a:t>
                      </a:r>
                      <a:r>
                        <a:rPr kumimoji="1" lang="ja-JP" altLang="en-US" sz="1400" dirty="0" smtClean="0"/>
                        <a:t>～</a:t>
                      </a:r>
                      <a:r>
                        <a:rPr kumimoji="1" lang="en-US" altLang="ja-JP" sz="1400" dirty="0" smtClean="0"/>
                        <a:t>5</a:t>
                      </a:r>
                      <a:r>
                        <a:rPr kumimoji="1" lang="ja-JP" altLang="en-US" sz="1400" dirty="0" smtClean="0"/>
                        <a:t>月</a:t>
                      </a:r>
                      <a:r>
                        <a:rPr kumimoji="1" lang="en-US" altLang="ja-JP" sz="1400" dirty="0" smtClean="0"/>
                        <a:t>)</a:t>
                      </a:r>
                      <a:endParaRPr kumimoji="1" lang="ja-JP" altLang="en-US" sz="1400" dirty="0"/>
                    </a:p>
                  </a:txBody>
                  <a:tcPr anchor="ctr"/>
                </a:tc>
                <a:tc>
                  <a:txBody>
                    <a:bodyPr/>
                    <a:lstStyle/>
                    <a:p>
                      <a:pPr algn="ctr">
                        <a:lnSpc>
                          <a:spcPts val="1200"/>
                        </a:lnSpc>
                      </a:pPr>
                      <a:r>
                        <a:rPr kumimoji="1" lang="ja-JP" altLang="en-US" sz="1400" i="0" dirty="0" smtClean="0"/>
                        <a:t>夏</a:t>
                      </a:r>
                      <a:endParaRPr kumimoji="1" lang="en-US" altLang="ja-JP" sz="1400" i="0" dirty="0" smtClean="0"/>
                    </a:p>
                    <a:p>
                      <a:pPr algn="ctr">
                        <a:lnSpc>
                          <a:spcPts val="1200"/>
                        </a:lnSpc>
                      </a:pPr>
                      <a:r>
                        <a:rPr kumimoji="1" lang="en-US" altLang="ja-JP" sz="1400" i="0" dirty="0" smtClean="0"/>
                        <a:t>(6</a:t>
                      </a:r>
                      <a:r>
                        <a:rPr kumimoji="1" lang="ja-JP" altLang="en-US" sz="1400" i="0" dirty="0" smtClean="0"/>
                        <a:t>～</a:t>
                      </a:r>
                      <a:r>
                        <a:rPr kumimoji="1" lang="en-US" altLang="ja-JP" sz="1400" i="0" dirty="0" smtClean="0"/>
                        <a:t>8</a:t>
                      </a:r>
                      <a:r>
                        <a:rPr kumimoji="1" lang="ja-JP" altLang="en-US" sz="1400" i="0" dirty="0" smtClean="0"/>
                        <a:t>月</a:t>
                      </a:r>
                      <a:r>
                        <a:rPr kumimoji="1" lang="en-US" altLang="ja-JP" sz="1400" i="0" dirty="0" smtClean="0"/>
                        <a:t>)</a:t>
                      </a:r>
                      <a:endParaRPr kumimoji="1" lang="ja-JP" altLang="en-US" sz="1400" i="0" dirty="0"/>
                    </a:p>
                  </a:txBody>
                  <a:tcPr anchor="ctr"/>
                </a:tc>
                <a:tc>
                  <a:txBody>
                    <a:bodyPr/>
                    <a:lstStyle/>
                    <a:p>
                      <a:pPr algn="ctr">
                        <a:lnSpc>
                          <a:spcPts val="1200"/>
                        </a:lnSpc>
                      </a:pPr>
                      <a:r>
                        <a:rPr kumimoji="1" lang="ja-JP" altLang="en-US" sz="1400" dirty="0" smtClean="0"/>
                        <a:t>秋</a:t>
                      </a:r>
                      <a:endParaRPr kumimoji="1" lang="en-US" altLang="ja-JP" sz="1400" dirty="0" smtClean="0"/>
                    </a:p>
                    <a:p>
                      <a:pPr algn="ctr">
                        <a:lnSpc>
                          <a:spcPts val="1200"/>
                        </a:lnSpc>
                      </a:pPr>
                      <a:r>
                        <a:rPr kumimoji="1" lang="en-US" altLang="ja-JP" sz="1400" dirty="0" smtClean="0"/>
                        <a:t>(9</a:t>
                      </a:r>
                      <a:r>
                        <a:rPr kumimoji="1" lang="ja-JP" altLang="en-US" sz="1400" dirty="0" smtClean="0"/>
                        <a:t>～</a:t>
                      </a:r>
                      <a:r>
                        <a:rPr kumimoji="1" lang="en-US" altLang="ja-JP" sz="1400" dirty="0" smtClean="0"/>
                        <a:t>11</a:t>
                      </a:r>
                      <a:r>
                        <a:rPr kumimoji="1" lang="ja-JP" altLang="en-US" sz="1400" dirty="0" smtClean="0"/>
                        <a:t>月</a:t>
                      </a:r>
                      <a:r>
                        <a:rPr kumimoji="1" lang="en-US" altLang="ja-JP" sz="1400" dirty="0" smtClean="0"/>
                        <a:t>)</a:t>
                      </a:r>
                      <a:endParaRPr kumimoji="1" lang="ja-JP" altLang="en-US" sz="1400" dirty="0"/>
                    </a:p>
                  </a:txBody>
                  <a:tcPr anchor="ctr"/>
                </a:tc>
                <a:tc>
                  <a:txBody>
                    <a:bodyPr/>
                    <a:lstStyle/>
                    <a:p>
                      <a:pPr algn="ctr">
                        <a:lnSpc>
                          <a:spcPts val="1200"/>
                        </a:lnSpc>
                      </a:pPr>
                      <a:r>
                        <a:rPr kumimoji="1" lang="ja-JP" altLang="en-US" sz="1400" dirty="0" smtClean="0"/>
                        <a:t>冬</a:t>
                      </a:r>
                      <a:endParaRPr kumimoji="1" lang="en-US" altLang="ja-JP" sz="1400" dirty="0" smtClean="0"/>
                    </a:p>
                    <a:p>
                      <a:pPr algn="ctr">
                        <a:lnSpc>
                          <a:spcPts val="1200"/>
                        </a:lnSpc>
                      </a:pPr>
                      <a:r>
                        <a:rPr kumimoji="1" lang="en-US" altLang="ja-JP" sz="1400" dirty="0" smtClean="0"/>
                        <a:t>(12</a:t>
                      </a:r>
                      <a:r>
                        <a:rPr kumimoji="1" lang="ja-JP" altLang="en-US" sz="1400" dirty="0" smtClean="0"/>
                        <a:t>～</a:t>
                      </a:r>
                      <a:r>
                        <a:rPr kumimoji="1" lang="en-US" altLang="ja-JP" sz="1400" dirty="0" smtClean="0"/>
                        <a:t>2</a:t>
                      </a:r>
                      <a:r>
                        <a:rPr kumimoji="1" lang="ja-JP" altLang="en-US" sz="1400" dirty="0" smtClean="0"/>
                        <a:t>月</a:t>
                      </a:r>
                      <a:r>
                        <a:rPr kumimoji="1" lang="en-US" altLang="ja-JP" sz="1400" dirty="0" smtClean="0"/>
                        <a:t>)</a:t>
                      </a:r>
                      <a:endParaRPr kumimoji="1" lang="ja-JP" altLang="en-US" sz="1400" dirty="0"/>
                    </a:p>
                  </a:txBody>
                  <a:tcPr anchor="ctr"/>
                </a:tc>
              </a:tr>
              <a:tr h="273928">
                <a:tc>
                  <a:txBody>
                    <a:bodyPr/>
                    <a:lstStyle/>
                    <a:p>
                      <a:r>
                        <a:rPr kumimoji="1" lang="ja-JP" altLang="en-US" sz="1400" dirty="0" smtClean="0"/>
                        <a:t>現在気候</a:t>
                      </a:r>
                      <a:r>
                        <a:rPr kumimoji="1" lang="en-US" altLang="ja-JP" sz="1400" dirty="0" smtClean="0"/>
                        <a:t>(</a:t>
                      </a:r>
                      <a:r>
                        <a:rPr kumimoji="1" lang="ja-JP" altLang="en-US" sz="1400" dirty="0" smtClean="0"/>
                        <a:t>日</a:t>
                      </a:r>
                      <a:r>
                        <a:rPr kumimoji="1" lang="en-US" altLang="ja-JP" sz="1400" dirty="0" smtClean="0"/>
                        <a:t>)</a:t>
                      </a:r>
                      <a:endParaRPr kumimoji="1" lang="ja-JP" altLang="en-US" dirty="0"/>
                    </a:p>
                  </a:txBody>
                  <a:tcPr/>
                </a:tc>
                <a:tc>
                  <a:txBody>
                    <a:bodyPr/>
                    <a:lstStyle/>
                    <a:p>
                      <a:pPr algn="ctr"/>
                      <a:r>
                        <a:rPr kumimoji="1" lang="en-US" altLang="ja-JP" sz="1400" dirty="0" smtClean="0">
                          <a:solidFill>
                            <a:schemeClr val="tx1"/>
                          </a:solidFill>
                        </a:rPr>
                        <a:t>0.40</a:t>
                      </a:r>
                      <a:endParaRPr kumimoji="1" lang="ja-JP" altLang="en-US" sz="1400" dirty="0">
                        <a:solidFill>
                          <a:schemeClr val="tx1"/>
                        </a:solidFill>
                      </a:endParaRPr>
                    </a:p>
                  </a:txBody>
                  <a:tcPr/>
                </a:tc>
                <a:tc>
                  <a:txBody>
                    <a:bodyPr/>
                    <a:lstStyle/>
                    <a:p>
                      <a:pPr algn="ctr"/>
                      <a:r>
                        <a:rPr kumimoji="1" lang="en-US" altLang="ja-JP" sz="1400" dirty="0" smtClean="0">
                          <a:solidFill>
                            <a:schemeClr val="tx1"/>
                          </a:solidFill>
                        </a:rPr>
                        <a:t>0.00</a:t>
                      </a:r>
                    </a:p>
                  </a:txBody>
                  <a:tcPr anchor="ctr"/>
                </a:tc>
                <a:tc>
                  <a:txBody>
                    <a:bodyPr/>
                    <a:lstStyle/>
                    <a:p>
                      <a:pPr algn="ctr"/>
                      <a:r>
                        <a:rPr kumimoji="1" lang="en-US" altLang="ja-JP" sz="1400" dirty="0" smtClean="0">
                          <a:solidFill>
                            <a:schemeClr val="tx1"/>
                          </a:solidFill>
                        </a:rPr>
                        <a:t>0.25</a:t>
                      </a:r>
                      <a:endParaRPr kumimoji="1" lang="ja-JP" altLang="en-US" sz="1400" dirty="0">
                        <a:solidFill>
                          <a:schemeClr val="tx1"/>
                        </a:solidFill>
                      </a:endParaRPr>
                    </a:p>
                  </a:txBody>
                  <a:tcPr anchor="ctr"/>
                </a:tc>
                <a:tc>
                  <a:txBody>
                    <a:bodyPr/>
                    <a:lstStyle/>
                    <a:p>
                      <a:pPr algn="ctr"/>
                      <a:r>
                        <a:rPr kumimoji="1" lang="en-US" altLang="ja-JP" sz="1400" dirty="0" smtClean="0">
                          <a:solidFill>
                            <a:schemeClr val="tx1"/>
                          </a:solidFill>
                        </a:rPr>
                        <a:t>0.15</a:t>
                      </a:r>
                      <a:endParaRPr kumimoji="1" lang="ja-JP" altLang="en-US" sz="1400" dirty="0">
                        <a:solidFill>
                          <a:schemeClr val="tx1"/>
                        </a:solidFill>
                      </a:endParaRPr>
                    </a:p>
                  </a:txBody>
                  <a:tcPr anchor="ctr"/>
                </a:tc>
                <a:tc>
                  <a:txBody>
                    <a:bodyPr/>
                    <a:lstStyle/>
                    <a:p>
                      <a:pPr algn="ctr"/>
                      <a:r>
                        <a:rPr kumimoji="1" lang="en-US" altLang="ja-JP" sz="1400" dirty="0" smtClean="0">
                          <a:solidFill>
                            <a:schemeClr val="tx1"/>
                          </a:solidFill>
                        </a:rPr>
                        <a:t>0.00</a:t>
                      </a:r>
                      <a:endParaRPr kumimoji="1" lang="ja-JP" altLang="en-US" sz="1400" dirty="0">
                        <a:solidFill>
                          <a:schemeClr val="tx1"/>
                        </a:solidFill>
                      </a:endParaRPr>
                    </a:p>
                  </a:txBody>
                  <a:tcPr anchor="ctr"/>
                </a:tc>
              </a:tr>
              <a:tr h="273928">
                <a:tc>
                  <a:txBody>
                    <a:bodyPr/>
                    <a:lstStyle/>
                    <a:p>
                      <a:r>
                        <a:rPr kumimoji="1" lang="ja-JP" altLang="en-US" sz="1400" dirty="0" smtClean="0"/>
                        <a:t>将来気候</a:t>
                      </a:r>
                      <a:r>
                        <a:rPr kumimoji="1" lang="en-US" altLang="ja-JP" sz="1400" dirty="0" smtClean="0"/>
                        <a:t>(</a:t>
                      </a:r>
                      <a:r>
                        <a:rPr kumimoji="1" lang="ja-JP" altLang="en-US" sz="1400" dirty="0" smtClean="0"/>
                        <a:t>日</a:t>
                      </a:r>
                      <a:r>
                        <a:rPr kumimoji="1" lang="en-US" altLang="ja-JP" sz="1400" dirty="0" smtClean="0"/>
                        <a:t>)</a:t>
                      </a:r>
                      <a:endParaRPr kumimoji="1" lang="ja-JP" altLang="en-US" dirty="0"/>
                    </a:p>
                  </a:txBody>
                  <a:tcPr/>
                </a:tc>
                <a:tc>
                  <a:txBody>
                    <a:bodyPr/>
                    <a:lstStyle/>
                    <a:p>
                      <a:pPr algn="ctr">
                        <a:lnSpc>
                          <a:spcPts val="1200"/>
                        </a:lnSpc>
                      </a:pPr>
                      <a:r>
                        <a:rPr kumimoji="1" lang="en-US" altLang="ja-JP" sz="1400" dirty="0" smtClean="0">
                          <a:solidFill>
                            <a:schemeClr val="tx1"/>
                          </a:solidFill>
                        </a:rPr>
                        <a:t>1.01</a:t>
                      </a:r>
                    </a:p>
                    <a:p>
                      <a:pPr algn="ctr">
                        <a:lnSpc>
                          <a:spcPts val="1200"/>
                        </a:lnSpc>
                      </a:pPr>
                      <a:r>
                        <a:rPr kumimoji="1" lang="en-US" altLang="ja-JP" sz="1400" dirty="0" smtClean="0">
                          <a:solidFill>
                            <a:schemeClr val="tx1"/>
                          </a:solidFill>
                        </a:rPr>
                        <a:t>(+0.61)</a:t>
                      </a:r>
                      <a:endParaRPr kumimoji="1" lang="ja-JP" altLang="en-US" sz="1400" dirty="0">
                        <a:solidFill>
                          <a:schemeClr val="tx1"/>
                        </a:solidFill>
                      </a:endParaRPr>
                    </a:p>
                  </a:txBody>
                  <a:tcPr/>
                </a:tc>
                <a:tc>
                  <a:txBody>
                    <a:bodyPr/>
                    <a:lstStyle/>
                    <a:p>
                      <a:pPr algn="ctr">
                        <a:lnSpc>
                          <a:spcPts val="1200"/>
                        </a:lnSpc>
                      </a:pPr>
                      <a:r>
                        <a:rPr kumimoji="1" lang="en-US" altLang="ja-JP" sz="1400" dirty="0" smtClean="0">
                          <a:solidFill>
                            <a:schemeClr val="tx1"/>
                          </a:solidFill>
                        </a:rPr>
                        <a:t>0.14</a:t>
                      </a:r>
                    </a:p>
                    <a:p>
                      <a:pPr algn="ctr">
                        <a:lnSpc>
                          <a:spcPts val="1200"/>
                        </a:lnSpc>
                      </a:pPr>
                      <a:r>
                        <a:rPr kumimoji="1" lang="en-US" altLang="ja-JP" sz="1400" dirty="0" smtClean="0">
                          <a:solidFill>
                            <a:schemeClr val="tx1"/>
                          </a:solidFill>
                        </a:rPr>
                        <a:t>(+0.14)</a:t>
                      </a:r>
                      <a:endParaRPr kumimoji="1" lang="ja-JP" altLang="en-US" sz="1400" dirty="0">
                        <a:solidFill>
                          <a:schemeClr val="tx1"/>
                        </a:solidFill>
                      </a:endParaRPr>
                    </a:p>
                  </a:txBody>
                  <a:tcPr/>
                </a:tc>
                <a:tc>
                  <a:txBody>
                    <a:bodyPr/>
                    <a:lstStyle/>
                    <a:p>
                      <a:pPr algn="ctr">
                        <a:lnSpc>
                          <a:spcPts val="1200"/>
                        </a:lnSpc>
                      </a:pPr>
                      <a:r>
                        <a:rPr kumimoji="1" lang="en-US" altLang="ja-JP" sz="1400" dirty="0" smtClean="0">
                          <a:solidFill>
                            <a:schemeClr val="tx1"/>
                          </a:solidFill>
                        </a:rPr>
                        <a:t>0.61</a:t>
                      </a:r>
                    </a:p>
                    <a:p>
                      <a:pPr algn="ctr">
                        <a:lnSpc>
                          <a:spcPts val="1200"/>
                        </a:lnSpc>
                      </a:pPr>
                      <a:r>
                        <a:rPr kumimoji="1" lang="en-US" altLang="ja-JP" sz="1400" dirty="0" smtClean="0">
                          <a:solidFill>
                            <a:schemeClr val="tx1"/>
                          </a:solidFill>
                        </a:rPr>
                        <a:t>(+0.36)</a:t>
                      </a:r>
                      <a:endParaRPr kumimoji="1" lang="ja-JP" altLang="en-US" sz="1400" dirty="0">
                        <a:solidFill>
                          <a:schemeClr val="tx1"/>
                        </a:solidFill>
                      </a:endParaRPr>
                    </a:p>
                  </a:txBody>
                  <a:tcPr/>
                </a:tc>
                <a:tc>
                  <a:txBody>
                    <a:bodyPr/>
                    <a:lstStyle/>
                    <a:p>
                      <a:pPr algn="ctr">
                        <a:lnSpc>
                          <a:spcPts val="1200"/>
                        </a:lnSpc>
                      </a:pPr>
                      <a:r>
                        <a:rPr kumimoji="1" lang="en-US" altLang="ja-JP" sz="1400" dirty="0" smtClean="0">
                          <a:solidFill>
                            <a:schemeClr val="tx1"/>
                          </a:solidFill>
                        </a:rPr>
                        <a:t>0.22</a:t>
                      </a:r>
                    </a:p>
                    <a:p>
                      <a:pPr algn="ctr">
                        <a:lnSpc>
                          <a:spcPts val="1200"/>
                        </a:lnSpc>
                      </a:pPr>
                      <a:r>
                        <a:rPr kumimoji="1" lang="en-US" altLang="ja-JP" sz="1400" dirty="0" smtClean="0">
                          <a:solidFill>
                            <a:schemeClr val="tx1"/>
                          </a:solidFill>
                        </a:rPr>
                        <a:t>(+0.07)</a:t>
                      </a:r>
                      <a:endParaRPr kumimoji="1" lang="ja-JP" altLang="en-US" sz="1400" dirty="0">
                        <a:solidFill>
                          <a:schemeClr val="tx1"/>
                        </a:solidFill>
                      </a:endParaRPr>
                    </a:p>
                  </a:txBody>
                  <a:tcPr/>
                </a:tc>
                <a:tc>
                  <a:txBody>
                    <a:bodyPr/>
                    <a:lstStyle/>
                    <a:p>
                      <a:pPr algn="ctr">
                        <a:lnSpc>
                          <a:spcPts val="1200"/>
                        </a:lnSpc>
                      </a:pPr>
                      <a:r>
                        <a:rPr kumimoji="1" lang="en-US" altLang="ja-JP" sz="1400" dirty="0" smtClean="0">
                          <a:solidFill>
                            <a:schemeClr val="tx1"/>
                          </a:solidFill>
                        </a:rPr>
                        <a:t>0.03</a:t>
                      </a:r>
                    </a:p>
                    <a:p>
                      <a:pPr algn="ctr">
                        <a:lnSpc>
                          <a:spcPts val="1200"/>
                        </a:lnSpc>
                      </a:pPr>
                      <a:r>
                        <a:rPr kumimoji="1" lang="en-US" altLang="ja-JP" sz="1400" dirty="0" smtClean="0">
                          <a:solidFill>
                            <a:schemeClr val="tx1"/>
                          </a:solidFill>
                        </a:rPr>
                        <a:t>(+0.03)</a:t>
                      </a:r>
                      <a:endParaRPr kumimoji="1" lang="ja-JP" altLang="en-US" sz="1400" dirty="0">
                        <a:solidFill>
                          <a:schemeClr val="tx1"/>
                        </a:solidFill>
                      </a:endParaRPr>
                    </a:p>
                  </a:txBody>
                  <a:tcPr/>
                </a:tc>
              </a:tr>
            </a:tbl>
          </a:graphicData>
        </a:graphic>
      </p:graphicFrame>
      <p:sp>
        <p:nvSpPr>
          <p:cNvPr id="24" name="テキスト ボックス 23"/>
          <p:cNvSpPr txBox="1"/>
          <p:nvPr/>
        </p:nvSpPr>
        <p:spPr>
          <a:xfrm>
            <a:off x="7120554" y="5997188"/>
            <a:ext cx="1771926" cy="600164"/>
          </a:xfrm>
          <a:prstGeom prst="rect">
            <a:avLst/>
          </a:prstGeom>
          <a:noFill/>
        </p:spPr>
        <p:txBody>
          <a:bodyPr wrap="square" rtlCol="0">
            <a:spAutoFit/>
          </a:bodyPr>
          <a:lstStyle/>
          <a:p>
            <a:r>
              <a:rPr kumimoji="1" lang="en-US" altLang="ja-JP" sz="1100" dirty="0" smtClean="0"/>
              <a:t>※</a:t>
            </a:r>
            <a:r>
              <a:rPr kumimoji="1" lang="ja-JP" altLang="en-US" sz="1100" dirty="0" smtClean="0"/>
              <a:t>気候の現状値、及び予測値は大阪管区気象台より提供</a:t>
            </a:r>
            <a:endParaRPr kumimoji="1" lang="ja-JP" altLang="en-US" sz="1100" dirty="0"/>
          </a:p>
        </p:txBody>
      </p:sp>
    </p:spTree>
    <p:extLst>
      <p:ext uri="{BB962C8B-B14F-4D97-AF65-F5344CB8AC3E}">
        <p14:creationId xmlns:p14="http://schemas.microsoft.com/office/powerpoint/2010/main" val="2786591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5320</TotalTime>
  <Words>2017</Words>
  <Application>Microsoft Office PowerPoint</Application>
  <PresentationFormat>画面に合わせる (4:3)</PresentationFormat>
  <Paragraphs>629</Paragraphs>
  <Slides>22</Slides>
  <Notes>6</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大阪府域における気候変動の影響に対する適応策について （環境農林水産分野）</vt:lpstr>
      <vt:lpstr>PowerPoint プレゼンテーション</vt:lpstr>
      <vt:lpstr>１．背景と課題</vt:lpstr>
      <vt:lpstr>２．適応に係る動向</vt:lpstr>
      <vt:lpstr>PowerPoint プレゼンテーション</vt:lpstr>
      <vt:lpstr>PowerPoint プレゼンテーション</vt:lpstr>
      <vt:lpstr>４．基本的な方針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繁</dc:creator>
  <cp:lastModifiedBy>山口　真穂</cp:lastModifiedBy>
  <cp:revision>460</cp:revision>
  <cp:lastPrinted>2016-01-19T08:51:44Z</cp:lastPrinted>
  <dcterms:created xsi:type="dcterms:W3CDTF">2015-11-12T06:19:08Z</dcterms:created>
  <dcterms:modified xsi:type="dcterms:W3CDTF">2016-01-26T01:48:26Z</dcterms:modified>
</cp:coreProperties>
</file>